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0.xml" ContentType="application/vnd.openxmlformats-officedocument.themeOverride+xml"/>
  <Override PartName="/ppt/charts/chart20.xml" ContentType="application/vnd.openxmlformats-officedocument.drawingml.chart+xml"/>
  <Override PartName="/ppt/theme/themeOverride11.xml" ContentType="application/vnd.openxmlformats-officedocument.themeOverride+xml"/>
  <Override PartName="/ppt/charts/chart21.xml" ContentType="application/vnd.openxmlformats-officedocument.drawingml.chart+xml"/>
  <Override PartName="/ppt/notesSlides/notesSlide5.xml" ContentType="application/vnd.openxmlformats-officedocument.presentationml.notesSlide+xml"/>
  <Override PartName="/ppt/charts/chart22.xml" ContentType="application/vnd.openxmlformats-officedocument.drawingml.chart+xml"/>
  <Override PartName="/ppt/theme/themeOverride12.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notesSlides/notesSlide6.xml" ContentType="application/vnd.openxmlformats-officedocument.presentationml.notesSlide+xml"/>
  <Override PartName="/ppt/charts/chart25.xml" ContentType="application/vnd.openxmlformats-officedocument.drawingml.chart+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heme/themeOverride13.xml" ContentType="application/vnd.openxmlformats-officedocument.themeOverride+xml"/>
  <Override PartName="/ppt/charts/chart33.xml" ContentType="application/vnd.openxmlformats-officedocument.drawingml.chart+xml"/>
  <Override PartName="/ppt/theme/themeOverride14.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5.xml" ContentType="application/vnd.openxmlformats-officedocument.themeOverride+xml"/>
  <Override PartName="/ppt/charts/chart39.xml" ContentType="application/vnd.openxmlformats-officedocument.drawingml.chart+xml"/>
  <Override PartName="/ppt/notesSlides/notesSlide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9.xml" ContentType="application/vnd.openxmlformats-officedocument.presentationml.notesSlide+xml"/>
  <Override PartName="/ppt/charts/chart40.xml" ContentType="application/vnd.openxmlformats-officedocument.drawingml.chart+xml"/>
  <Override PartName="/ppt/theme/themeOverride16.xml" ContentType="application/vnd.openxmlformats-officedocument.themeOverr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0.xml" ContentType="application/vnd.openxmlformats-officedocument.presentationml.notesSlide+xml"/>
  <Override PartName="/ppt/charts/chart41.xml" ContentType="application/vnd.openxmlformats-officedocument.drawingml.chart+xml"/>
  <Override PartName="/ppt/theme/themeOverride17.xml" ContentType="application/vnd.openxmlformats-officedocument.themeOverride+xml"/>
  <Override PartName="/ppt/charts/chart42.xml" ContentType="application/vnd.openxmlformats-officedocument.drawingml.chart+xml"/>
  <Override PartName="/ppt/theme/themeOverride18.xml" ContentType="application/vnd.openxmlformats-officedocument.themeOverride+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1.xml" ContentType="application/vnd.openxmlformats-officedocument.presentationml.notesSlide+xml"/>
  <Override PartName="/ppt/charts/chart45.xml" ContentType="application/vnd.openxmlformats-officedocument.drawingml.chart+xml"/>
  <Override PartName="/ppt/theme/themeOverride21.xml" ContentType="application/vnd.openxmlformats-officedocument.themeOverride+xml"/>
  <Override PartName="/ppt/charts/chart46.xml" ContentType="application/vnd.openxmlformats-officedocument.drawingml.chart+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2.xml" ContentType="application/vnd.openxmlformats-officedocument.presentationml.notesSl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theme/themeOverride23.xml" ContentType="application/vnd.openxmlformats-officedocument.themeOverr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charts/chart49.xml" ContentType="application/vnd.openxmlformats-officedocument.drawingml.chart+xml"/>
  <Override PartName="/ppt/theme/themeOverride24.xml" ContentType="application/vnd.openxmlformats-officedocument.themeOverride+xml"/>
  <Override PartName="/ppt/charts/chart50.xml" ContentType="application/vnd.openxmlformats-officedocument.drawingml.chart+xml"/>
  <Override PartName="/ppt/theme/themeOverride25.xml" ContentType="application/vnd.openxmlformats-officedocument.themeOverride+xml"/>
  <Override PartName="/ppt/charts/chart51.xml" ContentType="application/vnd.openxmlformats-officedocument.drawingml.chart+xml"/>
  <Override PartName="/ppt/theme/themeOverride26.xml" ContentType="application/vnd.openxmlformats-officedocument.themeOverr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theme/themeOverride27.xml" ContentType="application/vnd.openxmlformats-officedocument.themeOverride+xml"/>
  <Override PartName="/ppt/charts/chart55.xml" ContentType="application/vnd.openxmlformats-officedocument.drawingml.chart+xml"/>
  <Override PartName="/ppt/theme/themeOverride28.xml" ContentType="application/vnd.openxmlformats-officedocument.themeOverride+xml"/>
  <Override PartName="/ppt/charts/chart56.xml" ContentType="application/vnd.openxmlformats-officedocument.drawingml.chart+xml"/>
  <Override PartName="/ppt/theme/themeOverride2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7.xml" ContentType="application/vnd.openxmlformats-officedocument.drawingml.chart+xml"/>
  <Override PartName="/ppt/theme/themeOverride30.xml" ContentType="application/vnd.openxmlformats-officedocument.themeOverride+xml"/>
  <Override PartName="/ppt/charts/chart58.xml" ContentType="application/vnd.openxmlformats-officedocument.drawingml.chart+xml"/>
  <Override PartName="/ppt/theme/themeOverride31.xml" ContentType="application/vnd.openxmlformats-officedocument.themeOverride+xml"/>
  <Override PartName="/ppt/drawings/drawing1.xml" ContentType="application/vnd.openxmlformats-officedocument.drawingml.chartshape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6.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17.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theme/themeOverride32.xml" ContentType="application/vnd.openxmlformats-officedocument.themeOverride+xml"/>
  <Override PartName="/ppt/charts/chart61.xml" ContentType="application/vnd.openxmlformats-officedocument.drawingml.chart+xml"/>
  <Override PartName="/ppt/theme/themeOverride33.xml" ContentType="application/vnd.openxmlformats-officedocument.themeOverride+xml"/>
  <Override PartName="/ppt/charts/chart62.xml" ContentType="application/vnd.openxmlformats-officedocument.drawingml.chart+xml"/>
  <Override PartName="/ppt/charts/chart6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26" r:id="rId2"/>
  </p:sldMasterIdLst>
  <p:notesMasterIdLst>
    <p:notesMasterId r:id="rId96"/>
  </p:notesMasterIdLst>
  <p:handoutMasterIdLst>
    <p:handoutMasterId r:id="rId97"/>
  </p:handoutMasterIdLst>
  <p:sldIdLst>
    <p:sldId id="998" r:id="rId3"/>
    <p:sldId id="631" r:id="rId4"/>
    <p:sldId id="999" r:id="rId5"/>
    <p:sldId id="1005" r:id="rId6"/>
    <p:sldId id="632" r:id="rId7"/>
    <p:sldId id="966" r:id="rId8"/>
    <p:sldId id="967" r:id="rId9"/>
    <p:sldId id="968" r:id="rId10"/>
    <p:sldId id="1008" r:id="rId11"/>
    <p:sldId id="970" r:id="rId12"/>
    <p:sldId id="971" r:id="rId13"/>
    <p:sldId id="594" r:id="rId14"/>
    <p:sldId id="972" r:id="rId15"/>
    <p:sldId id="973" r:id="rId16"/>
    <p:sldId id="11833" r:id="rId17"/>
    <p:sldId id="11834" r:id="rId18"/>
    <p:sldId id="11835" r:id="rId19"/>
    <p:sldId id="11837" r:id="rId20"/>
    <p:sldId id="974" r:id="rId21"/>
    <p:sldId id="979" r:id="rId22"/>
    <p:sldId id="980" r:id="rId23"/>
    <p:sldId id="977" r:id="rId24"/>
    <p:sldId id="636" r:id="rId25"/>
    <p:sldId id="945" r:id="rId26"/>
    <p:sldId id="788" r:id="rId27"/>
    <p:sldId id="789" r:id="rId28"/>
    <p:sldId id="822" r:id="rId29"/>
    <p:sldId id="1009" r:id="rId30"/>
    <p:sldId id="1000" r:id="rId31"/>
    <p:sldId id="986" r:id="rId32"/>
    <p:sldId id="790" r:id="rId33"/>
    <p:sldId id="983" r:id="rId34"/>
    <p:sldId id="704" r:id="rId35"/>
    <p:sldId id="701" r:id="rId36"/>
    <p:sldId id="995" r:id="rId37"/>
    <p:sldId id="791" r:id="rId38"/>
    <p:sldId id="611" r:id="rId39"/>
    <p:sldId id="947" r:id="rId40"/>
    <p:sldId id="792" r:id="rId41"/>
    <p:sldId id="794" r:id="rId42"/>
    <p:sldId id="750" r:id="rId43"/>
    <p:sldId id="620" r:id="rId44"/>
    <p:sldId id="617" r:id="rId45"/>
    <p:sldId id="637" r:id="rId46"/>
    <p:sldId id="751" r:id="rId47"/>
    <p:sldId id="752" r:id="rId48"/>
    <p:sldId id="753" r:id="rId49"/>
    <p:sldId id="922" r:id="rId50"/>
    <p:sldId id="984" r:id="rId51"/>
    <p:sldId id="1001" r:id="rId52"/>
    <p:sldId id="989" r:id="rId53"/>
    <p:sldId id="988" r:id="rId54"/>
    <p:sldId id="996" r:id="rId55"/>
    <p:sldId id="930" r:id="rId56"/>
    <p:sldId id="933" r:id="rId57"/>
    <p:sldId id="985" r:id="rId58"/>
    <p:sldId id="981" r:id="rId59"/>
    <p:sldId id="776" r:id="rId60"/>
    <p:sldId id="938" r:id="rId61"/>
    <p:sldId id="778" r:id="rId62"/>
    <p:sldId id="1010" r:id="rId63"/>
    <p:sldId id="1011" r:id="rId64"/>
    <p:sldId id="1002" r:id="rId65"/>
    <p:sldId id="939" r:id="rId66"/>
    <p:sldId id="1012" r:id="rId67"/>
    <p:sldId id="937" r:id="rId68"/>
    <p:sldId id="798" r:id="rId69"/>
    <p:sldId id="799" r:id="rId70"/>
    <p:sldId id="1013" r:id="rId71"/>
    <p:sldId id="1006" r:id="rId72"/>
    <p:sldId id="1007" r:id="rId73"/>
    <p:sldId id="1014" r:id="rId74"/>
    <p:sldId id="837" r:id="rId75"/>
    <p:sldId id="961" r:id="rId76"/>
    <p:sldId id="803" r:id="rId77"/>
    <p:sldId id="958" r:id="rId78"/>
    <p:sldId id="842" r:id="rId79"/>
    <p:sldId id="841" r:id="rId80"/>
    <p:sldId id="1004" r:id="rId81"/>
    <p:sldId id="991" r:id="rId82"/>
    <p:sldId id="809" r:id="rId83"/>
    <p:sldId id="962" r:id="rId84"/>
    <p:sldId id="963" r:id="rId85"/>
    <p:sldId id="964" r:id="rId86"/>
    <p:sldId id="965" r:id="rId87"/>
    <p:sldId id="990" r:id="rId88"/>
    <p:sldId id="852" r:id="rId89"/>
    <p:sldId id="853" r:id="rId90"/>
    <p:sldId id="681" r:id="rId91"/>
    <p:sldId id="935" r:id="rId92"/>
    <p:sldId id="941" r:id="rId93"/>
    <p:sldId id="936" r:id="rId94"/>
    <p:sldId id="994" r:id="rId95"/>
  </p:sldIdLst>
  <p:sldSz cx="9904413" cy="6858000"/>
  <p:notesSz cx="9144000" cy="6858000"/>
  <p:custDataLst>
    <p:tags r:id="rId9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824AB1C8-6760-43D3-94E6-94FC2A2F1904}">
          <p14:sldIdLst>
            <p14:sldId id="998"/>
          </p14:sldIdLst>
        </p14:section>
        <p14:section name="Noções básicas" id="{963440F0-8875-4024-9B41-4C89D0235BC5}">
          <p14:sldIdLst>
            <p14:sldId id="631"/>
            <p14:sldId id="999"/>
            <p14:sldId id="1005"/>
            <p14:sldId id="632"/>
            <p14:sldId id="966"/>
            <p14:sldId id="967"/>
            <p14:sldId id="968"/>
            <p14:sldId id="1008"/>
            <p14:sldId id="970"/>
            <p14:sldId id="971"/>
            <p14:sldId id="594"/>
            <p14:sldId id="972"/>
            <p14:sldId id="973"/>
            <p14:sldId id="11833"/>
            <p14:sldId id="11834"/>
            <p14:sldId id="11835"/>
            <p14:sldId id="11837"/>
            <p14:sldId id="974"/>
            <p14:sldId id="979"/>
            <p14:sldId id="980"/>
            <p14:sldId id="977"/>
            <p14:sldId id="636"/>
            <p14:sldId id="945"/>
            <p14:sldId id="788"/>
            <p14:sldId id="789"/>
            <p14:sldId id="822"/>
            <p14:sldId id="1009"/>
            <p14:sldId id="1000"/>
            <p14:sldId id="986"/>
            <p14:sldId id="790"/>
            <p14:sldId id="983"/>
            <p14:sldId id="704"/>
            <p14:sldId id="701"/>
            <p14:sldId id="995"/>
            <p14:sldId id="791"/>
            <p14:sldId id="611"/>
            <p14:sldId id="947"/>
            <p14:sldId id="792"/>
            <p14:sldId id="794"/>
            <p14:sldId id="750"/>
            <p14:sldId id="620"/>
            <p14:sldId id="617"/>
            <p14:sldId id="637"/>
            <p14:sldId id="751"/>
            <p14:sldId id="752"/>
            <p14:sldId id="753"/>
            <p14:sldId id="922"/>
            <p14:sldId id="984"/>
            <p14:sldId id="1001"/>
            <p14:sldId id="989"/>
            <p14:sldId id="988"/>
            <p14:sldId id="996"/>
            <p14:sldId id="930"/>
            <p14:sldId id="933"/>
            <p14:sldId id="985"/>
            <p14:sldId id="981"/>
            <p14:sldId id="776"/>
            <p14:sldId id="938"/>
            <p14:sldId id="778"/>
            <p14:sldId id="1010"/>
            <p14:sldId id="1011"/>
            <p14:sldId id="1002"/>
            <p14:sldId id="939"/>
            <p14:sldId id="1012"/>
            <p14:sldId id="937"/>
            <p14:sldId id="798"/>
            <p14:sldId id="799"/>
            <p14:sldId id="1013"/>
            <p14:sldId id="1006"/>
            <p14:sldId id="1007"/>
            <p14:sldId id="1014"/>
            <p14:sldId id="837"/>
            <p14:sldId id="961"/>
            <p14:sldId id="803"/>
            <p14:sldId id="958"/>
            <p14:sldId id="842"/>
            <p14:sldId id="841"/>
            <p14:sldId id="1004"/>
            <p14:sldId id="991"/>
            <p14:sldId id="809"/>
            <p14:sldId id="962"/>
            <p14:sldId id="963"/>
            <p14:sldId id="964"/>
            <p14:sldId id="965"/>
            <p14:sldId id="990"/>
            <p14:sldId id="852"/>
            <p14:sldId id="853"/>
            <p14:sldId id="681"/>
            <p14:sldId id="935"/>
            <p14:sldId id="941"/>
            <p14:sldId id="936"/>
            <p14:sldId id="994"/>
          </p14:sldIdLst>
        </p14:section>
      </p14:sectionLst>
    </p:ext>
    <p:ext uri="{EFAFB233-063F-42B5-8137-9DF3F51BA10A}">
      <p15:sldGuideLst xmlns:p15="http://schemas.microsoft.com/office/powerpoint/2012/main">
        <p15:guide id="1" orient="horz" pos="73">
          <p15:clr>
            <a:srgbClr val="A4A3A4"/>
          </p15:clr>
        </p15:guide>
        <p15:guide id="2" orient="horz" pos="4201">
          <p15:clr>
            <a:srgbClr val="A4A3A4"/>
          </p15:clr>
        </p15:guide>
        <p15:guide id="3" pos="125">
          <p15:clr>
            <a:srgbClr val="A4A3A4"/>
          </p15:clr>
        </p15:guide>
        <p15:guide id="4" pos="615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80"/>
    <a:srgbClr val="9900CC"/>
    <a:srgbClr val="DF85FF"/>
    <a:srgbClr val="CCFFCC"/>
    <a:srgbClr val="B2389E"/>
    <a:srgbClr val="FFCCFF"/>
    <a:srgbClr val="339933"/>
    <a:srgbClr val="CC66FF"/>
    <a:srgbClr val="662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9826" autoAdjust="0"/>
  </p:normalViewPr>
  <p:slideViewPr>
    <p:cSldViewPr>
      <p:cViewPr varScale="1">
        <p:scale>
          <a:sx n="76" d="100"/>
          <a:sy n="76" d="100"/>
        </p:scale>
        <p:origin x="1272" y="43"/>
      </p:cViewPr>
      <p:guideLst>
        <p:guide orient="horz" pos="73"/>
        <p:guide orient="horz" pos="4201"/>
        <p:guide pos="125"/>
        <p:guide pos="6158"/>
      </p:guideLst>
    </p:cSldViewPr>
  </p:slideViewPr>
  <p:outlineViewPr>
    <p:cViewPr>
      <p:scale>
        <a:sx n="33" d="100"/>
        <a:sy n="33" d="100"/>
      </p:scale>
      <p:origin x="48" y="7032"/>
    </p:cViewPr>
  </p:outlineViewPr>
  <p:notesTextViewPr>
    <p:cViewPr>
      <p:scale>
        <a:sx n="100" d="100"/>
        <a:sy n="100" d="100"/>
      </p:scale>
      <p:origin x="0" y="0"/>
    </p:cViewPr>
  </p:notesTextViewPr>
  <p:sorterViewPr>
    <p:cViewPr>
      <p:scale>
        <a:sx n="66" d="100"/>
        <a:sy n="66" d="100"/>
      </p:scale>
      <p:origin x="0" y="-1027"/>
    </p:cViewPr>
  </p:sorterViewPr>
  <p:notesViewPr>
    <p:cSldViewPr>
      <p:cViewPr varScale="1">
        <p:scale>
          <a:sx n="51" d="100"/>
          <a:sy n="51" d="100"/>
        </p:scale>
        <p:origin x="-2652"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gs" Target="tags/tag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oleObject" Target="Workbook7"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3.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4.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15.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6.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7.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1.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2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25.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26.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27.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28.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29.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30.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6.xlsx"/><Relationship Id="rId1" Type="http://schemas.openxmlformats.org/officeDocument/2006/relationships/themeOverride" Target="../theme/themeOverride31.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3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33.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Plan1!$B$1</c:f>
              <c:strCache>
                <c:ptCount val="1"/>
                <c:pt idx="0">
                  <c:v>Contêiner</c:v>
                </c:pt>
              </c:strCache>
            </c:strRef>
          </c:tx>
          <c:spPr>
            <a:gradFill>
              <a:gsLst>
                <a:gs pos="0">
                  <a:srgbClr val="52739A"/>
                </a:gs>
                <a:gs pos="100000">
                  <a:srgbClr val="52739A"/>
                </a:gs>
                <a:gs pos="50000">
                  <a:srgbClr val="91CCFF"/>
                </a:gs>
              </a:gsLst>
              <a:lin ang="5400000" scaled="0"/>
            </a:gradFill>
            <a:ln>
              <a:solidFill>
                <a:schemeClr val="tx1">
                  <a:lumMod val="75000"/>
                  <a:lumOff val="25000"/>
                </a:schemeClr>
              </a:solidFill>
            </a:ln>
          </c:spPr>
          <c:invertIfNegative val="0"/>
          <c:dLbls>
            <c:numFmt formatCode="0.0%" sourceLinked="0"/>
            <c:spPr>
              <a:noFill/>
              <a:ln>
                <a:noFill/>
              </a:ln>
              <a:effectLst/>
            </c:spPr>
            <c:txPr>
              <a:bodyPr/>
              <a:lstStyle/>
              <a:p>
                <a:pPr>
                  <a:defRPr sz="1200" b="1"/>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Plan1!$A$2:$A$24</c:f>
              <c:strCache>
                <c:ptCount val="23"/>
                <c:pt idx="0">
                  <c:v>Plástico/ Borracha</c:v>
                </c:pt>
                <c:pt idx="1">
                  <c:v>Alimento (Reefer)</c:v>
                </c:pt>
                <c:pt idx="2">
                  <c:v>Químicos/ farmaceut</c:v>
                </c:pt>
                <c:pt idx="3">
                  <c:v>Madeira</c:v>
                </c:pt>
                <c:pt idx="4">
                  <c:v>Construção civil</c:v>
                </c:pt>
                <c:pt idx="5">
                  <c:v>Alimento (Dry)</c:v>
                </c:pt>
                <c:pt idx="6">
                  <c:v>Papel/ Celulose</c:v>
                </c:pt>
                <c:pt idx="7">
                  <c:v>Siderúrgicos</c:v>
                </c:pt>
                <c:pt idx="8">
                  <c:v>Máquinas/ Peças</c:v>
                </c:pt>
                <c:pt idx="9">
                  <c:v>Outros grãos</c:v>
                </c:pt>
                <c:pt idx="10">
                  <c:v>Algodão/ Vestuários</c:v>
                </c:pt>
                <c:pt idx="11">
                  <c:v>Metais</c:v>
                </c:pt>
                <c:pt idx="12">
                  <c:v>Açúcar</c:v>
                </c:pt>
                <c:pt idx="13">
                  <c:v>Café</c:v>
                </c:pt>
                <c:pt idx="14">
                  <c:v>Óleo e Gordura</c:v>
                </c:pt>
                <c:pt idx="15">
                  <c:v>Bebidas</c:v>
                </c:pt>
                <c:pt idx="16">
                  <c:v>Fertilizantes</c:v>
                </c:pt>
                <c:pt idx="17">
                  <c:v>Veículos</c:v>
                </c:pt>
                <c:pt idx="18">
                  <c:v>Comb. e derivados</c:v>
                </c:pt>
                <c:pt idx="19">
                  <c:v>Milho</c:v>
                </c:pt>
                <c:pt idx="20">
                  <c:v>Soja</c:v>
                </c:pt>
                <c:pt idx="21">
                  <c:v>Minério de ferro</c:v>
                </c:pt>
                <c:pt idx="22">
                  <c:v>Outras Mercadorias</c:v>
                </c:pt>
              </c:strCache>
            </c:strRef>
          </c:cat>
          <c:val>
            <c:numRef>
              <c:f>Plan1!$B$2:$B$24</c:f>
              <c:numCache>
                <c:formatCode>#,#00%</c:formatCode>
                <c:ptCount val="23"/>
                <c:pt idx="0">
                  <c:v>0.101774229509816</c:v>
                </c:pt>
                <c:pt idx="1">
                  <c:v>9.0254121616646296E-2</c:v>
                </c:pt>
                <c:pt idx="2">
                  <c:v>7.3245856258315103E-2</c:v>
                </c:pt>
                <c:pt idx="3">
                  <c:v>7.04465502707603E-2</c:v>
                </c:pt>
                <c:pt idx="4">
                  <c:v>6.65207726075909E-2</c:v>
                </c:pt>
                <c:pt idx="5">
                  <c:v>5.7437671280918298E-2</c:v>
                </c:pt>
                <c:pt idx="6">
                  <c:v>5.15867317920774E-2</c:v>
                </c:pt>
                <c:pt idx="7">
                  <c:v>4.7654056316026198E-2</c:v>
                </c:pt>
                <c:pt idx="8">
                  <c:v>4.3822669258534598E-2</c:v>
                </c:pt>
                <c:pt idx="9">
                  <c:v>4.2187392613176798E-2</c:v>
                </c:pt>
                <c:pt idx="10">
                  <c:v>3.2314776490823399E-2</c:v>
                </c:pt>
                <c:pt idx="11">
                  <c:v>2.1727945008196001E-2</c:v>
                </c:pt>
                <c:pt idx="12">
                  <c:v>2.1016823607573499E-2</c:v>
                </c:pt>
                <c:pt idx="13">
                  <c:v>1.37427283325005E-2</c:v>
                </c:pt>
                <c:pt idx="14">
                  <c:v>1.0547248459869899E-2</c:v>
                </c:pt>
                <c:pt idx="15">
                  <c:v>9.9435912394093794E-3</c:v>
                </c:pt>
                <c:pt idx="16">
                  <c:v>9.66351558198663E-3</c:v>
                </c:pt>
                <c:pt idx="17">
                  <c:v>9.6108571321448597E-3</c:v>
                </c:pt>
                <c:pt idx="18">
                  <c:v>4.4738874181374996E-3</c:v>
                </c:pt>
                <c:pt idx="19">
                  <c:v>1.4569875246181201E-3</c:v>
                </c:pt>
                <c:pt idx="20">
                  <c:v>9.7086950811326204E-4</c:v>
                </c:pt>
                <c:pt idx="21">
                  <c:v>0</c:v>
                </c:pt>
                <c:pt idx="22">
                  <c:v>0.22</c:v>
                </c:pt>
              </c:numCache>
            </c:numRef>
          </c:val>
          <c:extLst>
            <c:ext xmlns:c16="http://schemas.microsoft.com/office/drawing/2014/chart" uri="{C3380CC4-5D6E-409C-BE32-E72D297353CC}">
              <c16:uniqueId val="{00000000-547E-43EF-B321-931F38E13E04}"/>
            </c:ext>
          </c:extLst>
        </c:ser>
        <c:dLbls>
          <c:showLegendKey val="0"/>
          <c:showVal val="0"/>
          <c:showCatName val="0"/>
          <c:showSerName val="0"/>
          <c:showPercent val="0"/>
          <c:showBubbleSize val="0"/>
        </c:dLbls>
        <c:gapWidth val="60"/>
        <c:axId val="2129595288"/>
        <c:axId val="2129598760"/>
      </c:barChart>
      <c:catAx>
        <c:axId val="2129595288"/>
        <c:scaling>
          <c:orientation val="maxMin"/>
        </c:scaling>
        <c:delete val="0"/>
        <c:axPos val="l"/>
        <c:numFmt formatCode="General" sourceLinked="1"/>
        <c:majorTickMark val="out"/>
        <c:minorTickMark val="none"/>
        <c:tickLblPos val="nextTo"/>
        <c:spPr>
          <a:ln>
            <a:solidFill>
              <a:sysClr val="windowText" lastClr="000000">
                <a:lumMod val="50000"/>
                <a:lumOff val="50000"/>
              </a:sysClr>
            </a:solidFill>
          </a:ln>
        </c:spPr>
        <c:txPr>
          <a:bodyPr/>
          <a:lstStyle/>
          <a:p>
            <a:pPr>
              <a:defRPr sz="1200"/>
            </a:pPr>
            <a:endParaRPr lang="pt-BR"/>
          </a:p>
        </c:txPr>
        <c:crossAx val="2129598760"/>
        <c:crosses val="autoZero"/>
        <c:auto val="1"/>
        <c:lblAlgn val="ctr"/>
        <c:lblOffset val="100"/>
        <c:noMultiLvlLbl val="0"/>
      </c:catAx>
      <c:valAx>
        <c:axId val="2129598760"/>
        <c:scaling>
          <c:orientation val="minMax"/>
          <c:max val="0.23"/>
          <c:min val="0"/>
        </c:scaling>
        <c:delete val="0"/>
        <c:axPos val="t"/>
        <c:majorGridlines>
          <c:spPr>
            <a:ln>
              <a:solidFill>
                <a:sysClr val="window" lastClr="FFFFFF">
                  <a:lumMod val="95000"/>
                </a:sysClr>
              </a:solidFill>
            </a:ln>
          </c:spPr>
        </c:majorGridlines>
        <c:numFmt formatCode="#,#00%"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2129595288"/>
        <c:crosses val="autoZero"/>
        <c:crossBetween val="between"/>
        <c:majorUnit val="0.02"/>
      </c:valAx>
      <c:spPr>
        <a:noFill/>
        <a:ln w="25400">
          <a:noFill/>
        </a:ln>
      </c:spPr>
    </c:plotArea>
    <c:plotVisOnly val="1"/>
    <c:dispBlanksAs val="gap"/>
    <c:showDLblsOverMax val="0"/>
  </c:chart>
  <c:txPr>
    <a:bodyPr/>
    <a:lstStyle/>
    <a:p>
      <a:pPr>
        <a:defRPr sz="1800"/>
      </a:pPr>
      <a:endParaRPr lang="pt-B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Plan1!$B$1</c:f>
              <c:strCache>
                <c:ptCount val="1"/>
                <c:pt idx="0">
                  <c:v>Exportação</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Plan1!$A$2:$A$17</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 E</c:v>
                </c:pt>
              </c:strCache>
            </c:strRef>
          </c:cat>
          <c:val>
            <c:numRef>
              <c:f>Plan1!$B$2:$B$17</c:f>
              <c:numCache>
                <c:formatCode>0%</c:formatCode>
                <c:ptCount val="16"/>
                <c:pt idx="0">
                  <c:v>0.33744692886228428</c:v>
                </c:pt>
                <c:pt idx="1">
                  <c:v>0.3574626895055219</c:v>
                </c:pt>
                <c:pt idx="2">
                  <c:v>0.36493175306618547</c:v>
                </c:pt>
                <c:pt idx="3">
                  <c:v>0.36210648805828705</c:v>
                </c:pt>
                <c:pt idx="4">
                  <c:v>0.35785597440508887</c:v>
                </c:pt>
                <c:pt idx="5">
                  <c:v>0.35324190374593883</c:v>
                </c:pt>
                <c:pt idx="6">
                  <c:v>0.3434545210748951</c:v>
                </c:pt>
                <c:pt idx="7">
                  <c:v>0.31154089182504707</c:v>
                </c:pt>
                <c:pt idx="8">
                  <c:v>0.30896064495469461</c:v>
                </c:pt>
                <c:pt idx="9">
                  <c:v>0.28183989604233484</c:v>
                </c:pt>
                <c:pt idx="10">
                  <c:v>0.26507641499150764</c:v>
                </c:pt>
                <c:pt idx="11">
                  <c:v>0.24965512476818424</c:v>
                </c:pt>
                <c:pt idx="12">
                  <c:v>0.23457087930243609</c:v>
                </c:pt>
                <c:pt idx="13">
                  <c:v>0.23324888739841348</c:v>
                </c:pt>
                <c:pt idx="14">
                  <c:v>0.24844446491966032</c:v>
                </c:pt>
                <c:pt idx="15">
                  <c:v>0.27913111676401164</c:v>
                </c:pt>
              </c:numCache>
            </c:numRef>
          </c:val>
          <c:extLst>
            <c:ext xmlns:c16="http://schemas.microsoft.com/office/drawing/2014/chart" uri="{C3380CC4-5D6E-409C-BE32-E72D297353CC}">
              <c16:uniqueId val="{00000000-7FBF-4AA6-BCDF-8327DE25E203}"/>
            </c:ext>
          </c:extLst>
        </c:ser>
        <c:ser>
          <c:idx val="1"/>
          <c:order val="1"/>
          <c:tx>
            <c:strRef>
              <c:f>Plan1!$C$1</c:f>
              <c:strCache>
                <c:ptCount val="1"/>
                <c:pt idx="0">
                  <c:v>Importação</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Plan1!$A$2:$A$17</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 E</c:v>
                </c:pt>
              </c:strCache>
            </c:strRef>
          </c:cat>
          <c:val>
            <c:numRef>
              <c:f>Plan1!$C$2:$C$17</c:f>
              <c:numCache>
                <c:formatCode>0%</c:formatCode>
                <c:ptCount val="16"/>
                <c:pt idx="0">
                  <c:v>0.24631881154310281</c:v>
                </c:pt>
                <c:pt idx="1">
                  <c:v>0.198114959582986</c:v>
                </c:pt>
                <c:pt idx="2">
                  <c:v>0.17444131684571709</c:v>
                </c:pt>
                <c:pt idx="3">
                  <c:v>0.18534112087358409</c:v>
                </c:pt>
                <c:pt idx="4">
                  <c:v>0.18421783492837138</c:v>
                </c:pt>
                <c:pt idx="5">
                  <c:v>0.19514087924000725</c:v>
                </c:pt>
                <c:pt idx="6">
                  <c:v>0.21559471527635851</c:v>
                </c:pt>
                <c:pt idx="7">
                  <c:v>0.25850176929407098</c:v>
                </c:pt>
                <c:pt idx="8">
                  <c:v>0.24303461049518554</c:v>
                </c:pt>
                <c:pt idx="9">
                  <c:v>0.29631663621975712</c:v>
                </c:pt>
                <c:pt idx="10">
                  <c:v>0.3029171226993021</c:v>
                </c:pt>
                <c:pt idx="11">
                  <c:v>0.29031754849442143</c:v>
                </c:pt>
                <c:pt idx="12">
                  <c:v>0.28920513467271136</c:v>
                </c:pt>
                <c:pt idx="13">
                  <c:v>0.27384709080259723</c:v>
                </c:pt>
                <c:pt idx="14">
                  <c:v>0.24138640411586307</c:v>
                </c:pt>
                <c:pt idx="15">
                  <c:v>0.20959902036540595</c:v>
                </c:pt>
              </c:numCache>
            </c:numRef>
          </c:val>
          <c:extLst>
            <c:ext xmlns:c16="http://schemas.microsoft.com/office/drawing/2014/chart" uri="{C3380CC4-5D6E-409C-BE32-E72D297353CC}">
              <c16:uniqueId val="{00000001-7FBF-4AA6-BCDF-8327DE25E203}"/>
            </c:ext>
          </c:extLst>
        </c:ser>
        <c:ser>
          <c:idx val="2"/>
          <c:order val="2"/>
          <c:tx>
            <c:strRef>
              <c:f>Plan1!$D$1</c:f>
              <c:strCache>
                <c:ptCount val="1"/>
                <c:pt idx="0">
                  <c:v>Cabotagem</c:v>
                </c:pt>
              </c:strCache>
            </c:strRef>
          </c:tx>
          <c:spPr>
            <a:gradFill>
              <a:gsLst>
                <a:gs pos="0">
                  <a:srgbClr val="A2A2A2"/>
                </a:gs>
                <a:gs pos="50000">
                  <a:srgbClr val="DCDCDC"/>
                </a:gs>
                <a:gs pos="100000">
                  <a:srgbClr val="A2A2A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Plan1!$A$2:$A$17</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 E</c:v>
                </c:pt>
              </c:strCache>
            </c:strRef>
          </c:cat>
          <c:val>
            <c:numRef>
              <c:f>Plan1!$D$2:$D$17</c:f>
              <c:numCache>
                <c:formatCode>0%</c:formatCode>
                <c:ptCount val="16"/>
                <c:pt idx="0">
                  <c:v>6.5314471117350018E-2</c:v>
                </c:pt>
                <c:pt idx="1">
                  <c:v>6.9257690384856477E-2</c:v>
                </c:pt>
                <c:pt idx="2">
                  <c:v>6.9683836613464029E-2</c:v>
                </c:pt>
                <c:pt idx="3">
                  <c:v>6.2561673546323762E-2</c:v>
                </c:pt>
                <c:pt idx="4">
                  <c:v>5.3405546512170762E-2</c:v>
                </c:pt>
                <c:pt idx="5">
                  <c:v>6.0072648587198109E-2</c:v>
                </c:pt>
                <c:pt idx="6">
                  <c:v>6.1632943867065956E-2</c:v>
                </c:pt>
                <c:pt idx="7">
                  <c:v>6.0531311873093172E-2</c:v>
                </c:pt>
                <c:pt idx="8">
                  <c:v>6.6211145539054161E-2</c:v>
                </c:pt>
                <c:pt idx="9">
                  <c:v>6.8511403876629073E-2</c:v>
                </c:pt>
                <c:pt idx="10">
                  <c:v>6.6187737491502557E-2</c:v>
                </c:pt>
                <c:pt idx="11">
                  <c:v>6.2542366938515573E-2</c:v>
                </c:pt>
                <c:pt idx="12">
                  <c:v>6.7889594295215738E-2</c:v>
                </c:pt>
                <c:pt idx="13">
                  <c:v>7.7784684585119668E-2</c:v>
                </c:pt>
                <c:pt idx="14">
                  <c:v>8.4411611316879631E-2</c:v>
                </c:pt>
                <c:pt idx="15">
                  <c:v>8.5094541005901705E-2</c:v>
                </c:pt>
              </c:numCache>
            </c:numRef>
          </c:val>
          <c:extLst>
            <c:ext xmlns:c16="http://schemas.microsoft.com/office/drawing/2014/chart" uri="{C3380CC4-5D6E-409C-BE32-E72D297353CC}">
              <c16:uniqueId val="{00000002-7FBF-4AA6-BCDF-8327DE25E203}"/>
            </c:ext>
          </c:extLst>
        </c:ser>
        <c:ser>
          <c:idx val="3"/>
          <c:order val="3"/>
          <c:tx>
            <c:strRef>
              <c:f>Plan1!$E$1</c:f>
              <c:strCache>
                <c:ptCount val="1"/>
                <c:pt idx="0">
                  <c:v>Vazio</c:v>
                </c:pt>
              </c:strCache>
            </c:strRef>
          </c:tx>
          <c:spPr>
            <a:gradFill>
              <a:gsLst>
                <a:gs pos="0">
                  <a:srgbClr val="675375"/>
                </a:gs>
                <a:gs pos="50000">
                  <a:srgbClr val="C393E3"/>
                </a:gs>
                <a:gs pos="100000">
                  <a:srgbClr val="67536B"/>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Plan1!$A$2:$A$17</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 E</c:v>
                </c:pt>
              </c:strCache>
            </c:strRef>
          </c:cat>
          <c:val>
            <c:numRef>
              <c:f>Plan1!$E$2:$E$17</c:f>
              <c:numCache>
                <c:formatCode>0%</c:formatCode>
                <c:ptCount val="16"/>
                <c:pt idx="0">
                  <c:v>0.26226984961053523</c:v>
                </c:pt>
                <c:pt idx="1">
                  <c:v>0.28966313241255287</c:v>
                </c:pt>
                <c:pt idx="2">
                  <c:v>0.30449792836305928</c:v>
                </c:pt>
                <c:pt idx="3">
                  <c:v>0.29429190432457097</c:v>
                </c:pt>
                <c:pt idx="4">
                  <c:v>0.30062647229843509</c:v>
                </c:pt>
                <c:pt idx="5">
                  <c:v>0.28120200375765481</c:v>
                </c:pt>
                <c:pt idx="6">
                  <c:v>0.28205738402311281</c:v>
                </c:pt>
                <c:pt idx="7">
                  <c:v>0.26176773506122103</c:v>
                </c:pt>
                <c:pt idx="8">
                  <c:v>0.26609253082355311</c:v>
                </c:pt>
                <c:pt idx="9">
                  <c:v>0.25365313956441748</c:v>
                </c:pt>
                <c:pt idx="10">
                  <c:v>0.26892564756568743</c:v>
                </c:pt>
                <c:pt idx="11">
                  <c:v>0.24243892868729378</c:v>
                </c:pt>
                <c:pt idx="12">
                  <c:v>0.22999650381211278</c:v>
                </c:pt>
                <c:pt idx="13">
                  <c:v>0.23532558295818209</c:v>
                </c:pt>
                <c:pt idx="14">
                  <c:v>0.22473141768340055</c:v>
                </c:pt>
                <c:pt idx="15">
                  <c:v>0.22929350557132669</c:v>
                </c:pt>
              </c:numCache>
            </c:numRef>
          </c:val>
          <c:extLst>
            <c:ext xmlns:c16="http://schemas.microsoft.com/office/drawing/2014/chart" uri="{C3380CC4-5D6E-409C-BE32-E72D297353CC}">
              <c16:uniqueId val="{00000003-7FBF-4AA6-BCDF-8327DE25E203}"/>
            </c:ext>
          </c:extLst>
        </c:ser>
        <c:ser>
          <c:idx val="4"/>
          <c:order val="4"/>
          <c:tx>
            <c:strRef>
              <c:f>Plan1!$F$1</c:f>
              <c:strCache>
                <c:ptCount val="1"/>
                <c:pt idx="0">
                  <c:v>Transbordo</c:v>
                </c:pt>
              </c:strCache>
            </c:strRef>
          </c:tx>
          <c:spPr>
            <a:gradFill>
              <a:gsLst>
                <a:gs pos="0">
                  <a:srgbClr val="CDC800"/>
                </a:gs>
                <a:gs pos="50000">
                  <a:srgbClr val="FEF800"/>
                </a:gs>
                <a:gs pos="100000">
                  <a:srgbClr val="CDC800"/>
                </a:gs>
              </a:gsLst>
              <a:lin ang="0" scaled="0"/>
            </a:gradFill>
            <a:ln>
              <a:solidFill>
                <a:schemeClr val="tx1">
                  <a:lumMod val="75000"/>
                  <a:lumOff val="25000"/>
                </a:schemeClr>
              </a:solidFill>
            </a:ln>
          </c:spPr>
          <c:invertIfNegative val="0"/>
          <c:dPt>
            <c:idx val="0"/>
            <c:invertIfNegative val="0"/>
            <c:bubble3D val="0"/>
            <c:spPr>
              <a:gradFill>
                <a:gsLst>
                  <a:gs pos="0">
                    <a:srgbClr val="CDC800"/>
                  </a:gs>
                  <a:gs pos="50000">
                    <a:srgbClr val="FFFA3B"/>
                  </a:gs>
                  <a:gs pos="100000">
                    <a:srgbClr val="CDC800"/>
                  </a:gs>
                </a:gsLst>
                <a:lin ang="0" scaled="0"/>
              </a:gradFill>
              <a:ln>
                <a:solidFill>
                  <a:schemeClr val="tx1">
                    <a:lumMod val="75000"/>
                    <a:lumOff val="25000"/>
                  </a:schemeClr>
                </a:solidFill>
              </a:ln>
            </c:spPr>
            <c:extLst>
              <c:ext xmlns:c16="http://schemas.microsoft.com/office/drawing/2014/chart" uri="{C3380CC4-5D6E-409C-BE32-E72D297353CC}">
                <c16:uniqueId val="{00000005-7FBF-4AA6-BCDF-8327DE25E20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Plan1!$A$2:$A$17</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 E</c:v>
                </c:pt>
              </c:strCache>
            </c:strRef>
          </c:cat>
          <c:val>
            <c:numRef>
              <c:f>Plan1!$F$2:$F$17</c:f>
              <c:numCache>
                <c:formatCode>0%</c:formatCode>
                <c:ptCount val="16"/>
                <c:pt idx="0">
                  <c:v>8.8649938866727715E-2</c:v>
                </c:pt>
                <c:pt idx="1">
                  <c:v>8.5501528114082764E-2</c:v>
                </c:pt>
                <c:pt idx="2">
                  <c:v>8.6445165111574115E-2</c:v>
                </c:pt>
                <c:pt idx="3">
                  <c:v>9.5698813197233973E-2</c:v>
                </c:pt>
                <c:pt idx="4">
                  <c:v>0.1038941718559338</c:v>
                </c:pt>
                <c:pt idx="5">
                  <c:v>0.11034256466920105</c:v>
                </c:pt>
                <c:pt idx="6">
                  <c:v>9.7260435758567604E-2</c:v>
                </c:pt>
                <c:pt idx="7">
                  <c:v>0.10765829194656765</c:v>
                </c:pt>
                <c:pt idx="8">
                  <c:v>0.11570106818751244</c:v>
                </c:pt>
                <c:pt idx="9">
                  <c:v>9.9678924296861565E-2</c:v>
                </c:pt>
                <c:pt idx="10">
                  <c:v>9.6893077252000304E-2</c:v>
                </c:pt>
                <c:pt idx="11">
                  <c:v>0.15504603111158499</c:v>
                </c:pt>
                <c:pt idx="12">
                  <c:v>0.17833788791752408</c:v>
                </c:pt>
                <c:pt idx="13">
                  <c:v>0.17979375425568739</c:v>
                </c:pt>
                <c:pt idx="14">
                  <c:v>0.20102610196419651</c:v>
                </c:pt>
                <c:pt idx="15">
                  <c:v>0.19688181629335388</c:v>
                </c:pt>
              </c:numCache>
            </c:numRef>
          </c:val>
          <c:extLst>
            <c:ext xmlns:c16="http://schemas.microsoft.com/office/drawing/2014/chart" uri="{C3380CC4-5D6E-409C-BE32-E72D297353CC}">
              <c16:uniqueId val="{00000006-7FBF-4AA6-BCDF-8327DE25E203}"/>
            </c:ext>
          </c:extLst>
        </c:ser>
        <c:dLbls>
          <c:showLegendKey val="0"/>
          <c:showVal val="0"/>
          <c:showCatName val="0"/>
          <c:showSerName val="0"/>
          <c:showPercent val="0"/>
          <c:showBubbleSize val="0"/>
        </c:dLbls>
        <c:gapWidth val="70"/>
        <c:overlap val="100"/>
        <c:axId val="180977024"/>
        <c:axId val="180957984"/>
      </c:barChart>
      <c:catAx>
        <c:axId val="180977024"/>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180957984"/>
        <c:crosses val="autoZero"/>
        <c:auto val="1"/>
        <c:lblAlgn val="ctr"/>
        <c:lblOffset val="100"/>
        <c:noMultiLvlLbl val="0"/>
      </c:catAx>
      <c:valAx>
        <c:axId val="180957984"/>
        <c:scaling>
          <c:orientation val="minMax"/>
          <c:max val="1"/>
        </c:scaling>
        <c:delete val="1"/>
        <c:axPos val="l"/>
        <c:numFmt formatCode="0%" sourceLinked="1"/>
        <c:majorTickMark val="out"/>
        <c:minorTickMark val="none"/>
        <c:tickLblPos val="nextTo"/>
        <c:crossAx val="180977024"/>
        <c:crosses val="autoZero"/>
        <c:crossBetween val="between"/>
      </c:valAx>
      <c:spPr>
        <a:noFill/>
        <a:ln w="25400">
          <a:noFill/>
        </a:ln>
      </c:spPr>
    </c:plotArea>
    <c:legend>
      <c:legendPos val="b"/>
      <c:overlay val="0"/>
    </c:legend>
    <c:plotVisOnly val="1"/>
    <c:dispBlanksAs val="gap"/>
    <c:showDLblsOverMax val="0"/>
  </c:chart>
  <c:txPr>
    <a:bodyPr/>
    <a:lstStyle/>
    <a:p>
      <a:pPr>
        <a:defRPr sz="1200"/>
      </a:pPr>
      <a:endParaRPr lang="pt-B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Plan1!$B$1</c:f>
              <c:strCache>
                <c:ptCount val="1"/>
                <c:pt idx="0">
                  <c:v>Carga Geral Solta</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cat>
            <c:numRef>
              <c:f>Plan1!$A$2:$A$19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Plan1!$B$2:$B$19</c:f>
              <c:numCache>
                <c:formatCode>_-* #.##0_-;\-* #.##0_-;_-* "-"??_-;_-@_-</c:formatCode>
                <c:ptCount val="18"/>
                <c:pt idx="0">
                  <c:v>29084819.1409772</c:v>
                </c:pt>
                <c:pt idx="1">
                  <c:v>29644103.711247198</c:v>
                </c:pt>
                <c:pt idx="2">
                  <c:v>36280471.511170901</c:v>
                </c:pt>
                <c:pt idx="3">
                  <c:v>40053316.175216399</c:v>
                </c:pt>
                <c:pt idx="4">
                  <c:v>44906466.260002702</c:v>
                </c:pt>
                <c:pt idx="5">
                  <c:v>50011857.267394997</c:v>
                </c:pt>
                <c:pt idx="6">
                  <c:v>51583358.695146203</c:v>
                </c:pt>
                <c:pt idx="7">
                  <c:v>48809062.843187399</c:v>
                </c:pt>
                <c:pt idx="8">
                  <c:v>54629952.473188199</c:v>
                </c:pt>
                <c:pt idx="9">
                  <c:v>49680550.883919202</c:v>
                </c:pt>
                <c:pt idx="10" formatCode="#,##0">
                  <c:v>44981010.579999499</c:v>
                </c:pt>
                <c:pt idx="11" formatCode="#,##0">
                  <c:v>46027025.510999702</c:v>
                </c:pt>
                <c:pt idx="12" formatCode="#,##0">
                  <c:v>44905346.427000202</c:v>
                </c:pt>
                <c:pt idx="13" formatCode="#,##0">
                  <c:v>43449095.112999901</c:v>
                </c:pt>
                <c:pt idx="14" formatCode="#,##0">
                  <c:v>46045564.405999497</c:v>
                </c:pt>
                <c:pt idx="15" formatCode="#,##0">
                  <c:v>47878644.544998698</c:v>
                </c:pt>
                <c:pt idx="16" formatCode="#,##0">
                  <c:v>50406697.577999003</c:v>
                </c:pt>
                <c:pt idx="17" formatCode="#,##0">
                  <c:v>53410835.370458998</c:v>
                </c:pt>
              </c:numCache>
            </c:numRef>
          </c:val>
          <c:extLst>
            <c:ext xmlns:c16="http://schemas.microsoft.com/office/drawing/2014/chart" uri="{C3380CC4-5D6E-409C-BE32-E72D297353CC}">
              <c16:uniqueId val="{00000000-BBAF-4BAD-9C4F-18ED974CB01A}"/>
            </c:ext>
          </c:extLst>
        </c:ser>
        <c:ser>
          <c:idx val="1"/>
          <c:order val="1"/>
          <c:tx>
            <c:strRef>
              <c:f>Plan1!$C$1</c:f>
              <c:strCache>
                <c:ptCount val="1"/>
                <c:pt idx="0">
                  <c:v>Contêiner</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cat>
            <c:numRef>
              <c:f>Plan1!$A$2:$A$19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Plan1!$C$2:$C$19</c:f>
              <c:numCache>
                <c:formatCode>_-* #.##0_-;\-* #.##0_-;_-* "-"??_-;_-@_-</c:formatCode>
                <c:ptCount val="18"/>
                <c:pt idx="0">
                  <c:v>19727935.8590228</c:v>
                </c:pt>
                <c:pt idx="1">
                  <c:v>23310898.288752802</c:v>
                </c:pt>
                <c:pt idx="2">
                  <c:v>27616881.488829099</c:v>
                </c:pt>
                <c:pt idx="3">
                  <c:v>32574349.824783601</c:v>
                </c:pt>
                <c:pt idx="4">
                  <c:v>39637533.739997298</c:v>
                </c:pt>
                <c:pt idx="5">
                  <c:v>42785497.732605003</c:v>
                </c:pt>
                <c:pt idx="6">
                  <c:v>49981046.304853797</c:v>
                </c:pt>
                <c:pt idx="7">
                  <c:v>53873643.156812601</c:v>
                </c:pt>
                <c:pt idx="8">
                  <c:v>57871899.526811801</c:v>
                </c:pt>
                <c:pt idx="9">
                  <c:v>52330564.116080798</c:v>
                </c:pt>
                <c:pt idx="10" formatCode="#,##0">
                  <c:v>74166616.285004199</c:v>
                </c:pt>
                <c:pt idx="11" formatCode="#,##0">
                  <c:v>84291120.984004095</c:v>
                </c:pt>
                <c:pt idx="12" formatCode="#,##0">
                  <c:v>87337217.648987204</c:v>
                </c:pt>
                <c:pt idx="13" formatCode="#,##0">
                  <c:v>97493576.042998001</c:v>
                </c:pt>
                <c:pt idx="14" formatCode="#,##0">
                  <c:v>101129515.64291701</c:v>
                </c:pt>
                <c:pt idx="15" formatCode="#,##0">
                  <c:v>100428874.94794001</c:v>
                </c:pt>
                <c:pt idx="16" formatCode="#,##0">
                  <c:v>100151383.551155</c:v>
                </c:pt>
                <c:pt idx="17" formatCode="#,##0">
                  <c:v>107591069.602965</c:v>
                </c:pt>
              </c:numCache>
            </c:numRef>
          </c:val>
          <c:extLst>
            <c:ext xmlns:c16="http://schemas.microsoft.com/office/drawing/2014/chart" uri="{C3380CC4-5D6E-409C-BE32-E72D297353CC}">
              <c16:uniqueId val="{00000001-BBAF-4BAD-9C4F-18ED974CB01A}"/>
            </c:ext>
          </c:extLst>
        </c:ser>
        <c:dLbls>
          <c:showLegendKey val="0"/>
          <c:showVal val="0"/>
          <c:showCatName val="0"/>
          <c:showSerName val="0"/>
          <c:showPercent val="0"/>
          <c:showBubbleSize val="0"/>
        </c:dLbls>
        <c:gapWidth val="70"/>
        <c:overlap val="40"/>
        <c:axId val="2123438936"/>
        <c:axId val="2123442232"/>
      </c:barChart>
      <c:catAx>
        <c:axId val="2123438936"/>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2123442232"/>
        <c:crosses val="autoZero"/>
        <c:auto val="1"/>
        <c:lblAlgn val="ctr"/>
        <c:lblOffset val="100"/>
        <c:noMultiLvlLbl val="0"/>
      </c:catAx>
      <c:valAx>
        <c:axId val="2123442232"/>
        <c:scaling>
          <c:orientation val="minMax"/>
        </c:scaling>
        <c:delete val="0"/>
        <c:axPos val="l"/>
        <c:majorGridlines>
          <c:spPr>
            <a:ln>
              <a:solidFill>
                <a:sysClr val="window" lastClr="FFFFFF">
                  <a:lumMod val="95000"/>
                </a:sysClr>
              </a:solidFill>
            </a:ln>
          </c:spPr>
        </c:majorGridlines>
        <c:numFmt formatCode="_-* #.##0_-;\-* #.##0_-;_-* &quot;-&quot;??_-;_-@_-" sourceLinked="1"/>
        <c:majorTickMark val="out"/>
        <c:minorTickMark val="none"/>
        <c:tickLblPos val="nextTo"/>
        <c:spPr>
          <a:ln>
            <a:solidFill>
              <a:sysClr val="windowText" lastClr="000000">
                <a:lumMod val="50000"/>
                <a:lumOff val="50000"/>
              </a:sysClr>
            </a:solidFill>
          </a:ln>
        </c:spPr>
        <c:crossAx val="2123438936"/>
        <c:crosses val="autoZero"/>
        <c:crossBetween val="between"/>
        <c:dispUnits>
          <c:builtInUnit val="millions"/>
          <c:dispUnitsLbl>
            <c:tx>
              <c:rich>
                <a:bodyPr/>
                <a:lstStyle/>
                <a:p>
                  <a:pPr>
                    <a:defRPr/>
                  </a:pPr>
                  <a:r>
                    <a:rPr lang="en-US"/>
                    <a:t>[Mt]</a:t>
                  </a:r>
                </a:p>
              </c:rich>
            </c:tx>
          </c:dispUnitsLbl>
        </c:dispUnits>
      </c:valAx>
      <c:spPr>
        <a:noFill/>
        <a:ln w="25400">
          <a:noFill/>
        </a:ln>
      </c:spPr>
    </c:plotArea>
    <c:legend>
      <c:legendPos val="b"/>
      <c:overlay val="0"/>
    </c:legend>
    <c:plotVisOnly val="1"/>
    <c:dispBlanksAs val="gap"/>
    <c:showDLblsOverMax val="0"/>
  </c:chart>
  <c:txPr>
    <a:bodyPr/>
    <a:lstStyle/>
    <a:p>
      <a:pPr>
        <a:defRPr sz="1400"/>
      </a:pPr>
      <a:endParaRPr lang="pt-B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Plan1!$B$1</c:f>
              <c:strCache>
                <c:ptCount val="1"/>
                <c:pt idx="0">
                  <c:v>Contêiner</c:v>
                </c:pt>
              </c:strCache>
            </c:strRef>
          </c:tx>
          <c:spPr>
            <a:solidFill>
              <a:srgbClr val="C5E2FF"/>
            </a:solidFill>
            <a:ln>
              <a:solidFill>
                <a:schemeClr val="tx1">
                  <a:lumMod val="75000"/>
                  <a:lumOff val="25000"/>
                </a:schemeClr>
              </a:solidFill>
            </a:ln>
          </c:spPr>
          <c:invertIfNegative val="0"/>
          <c:dPt>
            <c:idx val="22"/>
            <c:invertIfNegative val="0"/>
            <c:bubble3D val="0"/>
            <c:extLst>
              <c:ext xmlns:c16="http://schemas.microsoft.com/office/drawing/2014/chart" uri="{C3380CC4-5D6E-409C-BE32-E72D297353CC}">
                <c16:uniqueId val="{00000000-4984-41F2-A08C-5AA25FC642EE}"/>
              </c:ext>
            </c:extLst>
          </c:dPt>
          <c:dLbls>
            <c:dLbl>
              <c:idx val="0"/>
              <c:delete val="1"/>
              <c:extLst>
                <c:ext xmlns:c15="http://schemas.microsoft.com/office/drawing/2012/chart" uri="{CE6537A1-D6FC-4f65-9D91-7224C49458BB}"/>
                <c:ext xmlns:c16="http://schemas.microsoft.com/office/drawing/2014/chart" uri="{C3380CC4-5D6E-409C-BE32-E72D297353CC}">
                  <c16:uniqueId val="{00000001-4984-41F2-A08C-5AA25FC642EE}"/>
                </c:ext>
              </c:extLst>
            </c:dLbl>
            <c:dLbl>
              <c:idx val="1"/>
              <c:delete val="1"/>
              <c:extLst>
                <c:ext xmlns:c15="http://schemas.microsoft.com/office/drawing/2012/chart" uri="{CE6537A1-D6FC-4f65-9D91-7224C49458BB}"/>
                <c:ext xmlns:c16="http://schemas.microsoft.com/office/drawing/2014/chart" uri="{C3380CC4-5D6E-409C-BE32-E72D297353CC}">
                  <c16:uniqueId val="{00000002-4984-41F2-A08C-5AA25FC642EE}"/>
                </c:ext>
              </c:extLst>
            </c:dLbl>
            <c:dLbl>
              <c:idx val="2"/>
              <c:delete val="1"/>
              <c:extLst>
                <c:ext xmlns:c15="http://schemas.microsoft.com/office/drawing/2012/chart" uri="{CE6537A1-D6FC-4f65-9D91-7224C49458BB}"/>
                <c:ext xmlns:c16="http://schemas.microsoft.com/office/drawing/2014/chart" uri="{C3380CC4-5D6E-409C-BE32-E72D297353CC}">
                  <c16:uniqueId val="{00000003-4984-41F2-A08C-5AA25FC642EE}"/>
                </c:ext>
              </c:extLst>
            </c:dLbl>
            <c:numFmt formatCode="0%" sourceLinked="0"/>
            <c:spPr>
              <a:noFill/>
              <a:ln>
                <a:noFill/>
              </a:ln>
              <a:effectLst/>
            </c:spPr>
            <c:txPr>
              <a:bodyPr/>
              <a:lstStyle/>
              <a:p>
                <a:pPr>
                  <a:defRPr sz="10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Plan1!$A$2:$A$23</c:f>
              <c:strCache>
                <c:ptCount val="22"/>
                <c:pt idx="0">
                  <c:v>Minério De Ferro</c:v>
                </c:pt>
                <c:pt idx="1">
                  <c:v>Petróleo E Derivados</c:v>
                </c:pt>
                <c:pt idx="2">
                  <c:v>Soja</c:v>
                </c:pt>
                <c:pt idx="3">
                  <c:v>Milho</c:v>
                </c:pt>
                <c:pt idx="4">
                  <c:v>Bauxita</c:v>
                </c:pt>
                <c:pt idx="5">
                  <c:v>Adubos (Fertilizantes)</c:v>
                </c:pt>
                <c:pt idx="6">
                  <c:v>Açúcar</c:v>
                </c:pt>
                <c:pt idx="7">
                  <c:v>Ferro E Aço</c:v>
                </c:pt>
                <c:pt idx="8">
                  <c:v>Carvão Mineral</c:v>
                </c:pt>
                <c:pt idx="9">
                  <c:v>Pasta De Celulose</c:v>
                </c:pt>
                <c:pt idx="10">
                  <c:v>Químicos Inorgânicos</c:v>
                </c:pt>
                <c:pt idx="11">
                  <c:v>Resíduos Do Óleo De Soja</c:v>
                </c:pt>
                <c:pt idx="12">
                  <c:v>Químicos Orgânicos</c:v>
                </c:pt>
                <c:pt idx="13">
                  <c:v>Consumo De Bordo</c:v>
                </c:pt>
                <c:pt idx="14">
                  <c:v>Plásticos E Suas Obras</c:v>
                </c:pt>
                <c:pt idx="15">
                  <c:v>Madeira</c:v>
                </c:pt>
                <c:pt idx="16">
                  <c:v>Gás De Petróleo</c:v>
                </c:pt>
                <c:pt idx="17">
                  <c:v>Trigo</c:v>
                </c:pt>
                <c:pt idx="18">
                  <c:v>Sal</c:v>
                </c:pt>
                <c:pt idx="19">
                  <c:v>Soda Cáustica</c:v>
                </c:pt>
                <c:pt idx="20">
                  <c:v>Obras De Madeira</c:v>
                </c:pt>
                <c:pt idx="21">
                  <c:v>Carnes De Aves Congeladas</c:v>
                </c:pt>
              </c:strCache>
            </c:strRef>
          </c:cat>
          <c:val>
            <c:numRef>
              <c:f>Plan1!$B$2:$B$23</c:f>
              <c:numCache>
                <c:formatCode>#,#00%</c:formatCode>
                <c:ptCount val="22"/>
                <c:pt idx="0">
                  <c:v>4.8358793199700998E-6</c:v>
                </c:pt>
                <c:pt idx="1">
                  <c:v>1.29803563557957E-3</c:v>
                </c:pt>
                <c:pt idx="2">
                  <c:v>1.00019218428271E-3</c:v>
                </c:pt>
                <c:pt idx="3">
                  <c:v>2.9669316880655801E-3</c:v>
                </c:pt>
                <c:pt idx="4">
                  <c:v>7.9306855814137097E-4</c:v>
                </c:pt>
                <c:pt idx="5">
                  <c:v>2.91617489391955E-2</c:v>
                </c:pt>
                <c:pt idx="6">
                  <c:v>6.7983144150493099E-2</c:v>
                </c:pt>
                <c:pt idx="7">
                  <c:v>0.161560237533764</c:v>
                </c:pt>
                <c:pt idx="8">
                  <c:v>1.40671286870934E-4</c:v>
                </c:pt>
                <c:pt idx="9">
                  <c:v>0.105551133055153</c:v>
                </c:pt>
                <c:pt idx="10">
                  <c:v>0.109136525940633</c:v>
                </c:pt>
                <c:pt idx="11">
                  <c:v>1.31303395909935E-2</c:v>
                </c:pt>
                <c:pt idx="12">
                  <c:v>0.29242098058895</c:v>
                </c:pt>
                <c:pt idx="13">
                  <c:v>0.99999580222810402</c:v>
                </c:pt>
                <c:pt idx="14">
                  <c:v>0.89446140767513804</c:v>
                </c:pt>
                <c:pt idx="15">
                  <c:v>7.0047643670572896E-2</c:v>
                </c:pt>
                <c:pt idx="16">
                  <c:v>4.1625895514961801E-4</c:v>
                </c:pt>
                <c:pt idx="17">
                  <c:v>4.79723481892479E-3</c:v>
                </c:pt>
                <c:pt idx="18">
                  <c:v>6.3877258006447696E-2</c:v>
                </c:pt>
                <c:pt idx="19">
                  <c:v>4.5504697470565899E-3</c:v>
                </c:pt>
                <c:pt idx="20">
                  <c:v>0.96764108163835805</c:v>
                </c:pt>
                <c:pt idx="21">
                  <c:v>0.99995606872978904</c:v>
                </c:pt>
              </c:numCache>
            </c:numRef>
          </c:val>
          <c:extLst>
            <c:ext xmlns:c16="http://schemas.microsoft.com/office/drawing/2014/chart" uri="{C3380CC4-5D6E-409C-BE32-E72D297353CC}">
              <c16:uniqueId val="{00000004-4984-41F2-A08C-5AA25FC642EE}"/>
            </c:ext>
          </c:extLst>
        </c:ser>
        <c:ser>
          <c:idx val="1"/>
          <c:order val="1"/>
          <c:tx>
            <c:strRef>
              <c:f>Plan1!$C$1</c:f>
              <c:strCache>
                <c:ptCount val="1"/>
                <c:pt idx="0">
                  <c:v>Carga Geral</c:v>
                </c:pt>
              </c:strCache>
            </c:strRef>
          </c:tx>
          <c:spPr>
            <a:solidFill>
              <a:srgbClr val="FFCCCC"/>
            </a:solidFill>
            <a:ln>
              <a:solidFill>
                <a:sysClr val="windowText" lastClr="000000">
                  <a:lumMod val="75000"/>
                  <a:lumOff val="25000"/>
                </a:sysClr>
              </a:solidFill>
              <a:prstDash val="solid"/>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984-41F2-A08C-5AA25FC642EE}"/>
                </c:ext>
              </c:extLst>
            </c:dLbl>
            <c:dLbl>
              <c:idx val="1"/>
              <c:delete val="1"/>
              <c:extLst>
                <c:ext xmlns:c15="http://schemas.microsoft.com/office/drawing/2012/chart" uri="{CE6537A1-D6FC-4f65-9D91-7224C49458BB}"/>
                <c:ext xmlns:c16="http://schemas.microsoft.com/office/drawing/2014/chart" uri="{C3380CC4-5D6E-409C-BE32-E72D297353CC}">
                  <c16:uniqueId val="{00000006-4984-41F2-A08C-5AA25FC642EE}"/>
                </c:ext>
              </c:extLst>
            </c:dLbl>
            <c:dLbl>
              <c:idx val="2"/>
              <c:delete val="1"/>
              <c:extLst>
                <c:ext xmlns:c15="http://schemas.microsoft.com/office/drawing/2012/chart" uri="{CE6537A1-D6FC-4f65-9D91-7224C49458BB}"/>
                <c:ext xmlns:c16="http://schemas.microsoft.com/office/drawing/2014/chart" uri="{C3380CC4-5D6E-409C-BE32-E72D297353CC}">
                  <c16:uniqueId val="{00000007-4984-41F2-A08C-5AA25FC642EE}"/>
                </c:ext>
              </c:extLst>
            </c:dLbl>
            <c:dLbl>
              <c:idx val="3"/>
              <c:delete val="1"/>
              <c:extLst>
                <c:ext xmlns:c15="http://schemas.microsoft.com/office/drawing/2012/chart" uri="{CE6537A1-D6FC-4f65-9D91-7224C49458BB}"/>
                <c:ext xmlns:c16="http://schemas.microsoft.com/office/drawing/2014/chart" uri="{C3380CC4-5D6E-409C-BE32-E72D297353CC}">
                  <c16:uniqueId val="{00000008-4984-41F2-A08C-5AA25FC642EE}"/>
                </c:ext>
              </c:extLst>
            </c:dLbl>
            <c:dLbl>
              <c:idx val="4"/>
              <c:delete val="1"/>
              <c:extLst>
                <c:ext xmlns:c15="http://schemas.microsoft.com/office/drawing/2012/chart" uri="{CE6537A1-D6FC-4f65-9D91-7224C49458BB}"/>
                <c:ext xmlns:c16="http://schemas.microsoft.com/office/drawing/2014/chart" uri="{C3380CC4-5D6E-409C-BE32-E72D297353CC}">
                  <c16:uniqueId val="{00000009-4984-41F2-A08C-5AA25FC642EE}"/>
                </c:ext>
              </c:extLst>
            </c:dLbl>
            <c:dLbl>
              <c:idx val="6"/>
              <c:delete val="1"/>
              <c:extLst>
                <c:ext xmlns:c15="http://schemas.microsoft.com/office/drawing/2012/chart" uri="{CE6537A1-D6FC-4f65-9D91-7224C49458BB}"/>
                <c:ext xmlns:c16="http://schemas.microsoft.com/office/drawing/2014/chart" uri="{C3380CC4-5D6E-409C-BE32-E72D297353CC}">
                  <c16:uniqueId val="{0000000A-4984-41F2-A08C-5AA25FC642EE}"/>
                </c:ext>
              </c:extLst>
            </c:dLbl>
            <c:dLbl>
              <c:idx val="9"/>
              <c:delete val="1"/>
              <c:extLst>
                <c:ext xmlns:c15="http://schemas.microsoft.com/office/drawing/2012/chart" uri="{CE6537A1-D6FC-4f65-9D91-7224C49458BB}"/>
                <c:ext xmlns:c16="http://schemas.microsoft.com/office/drawing/2014/chart" uri="{C3380CC4-5D6E-409C-BE32-E72D297353CC}">
                  <c16:uniqueId val="{0000000B-4984-41F2-A08C-5AA25FC642EE}"/>
                </c:ext>
              </c:extLst>
            </c:dLbl>
            <c:dLbl>
              <c:idx val="16"/>
              <c:delete val="1"/>
              <c:extLst>
                <c:ext xmlns:c15="http://schemas.microsoft.com/office/drawing/2012/chart" uri="{CE6537A1-D6FC-4f65-9D91-7224C49458BB}"/>
                <c:ext xmlns:c16="http://schemas.microsoft.com/office/drawing/2014/chart" uri="{C3380CC4-5D6E-409C-BE32-E72D297353CC}">
                  <c16:uniqueId val="{0000000C-4984-41F2-A08C-5AA25FC642EE}"/>
                </c:ext>
              </c:extLst>
            </c:dLbl>
            <c:dLbl>
              <c:idx val="17"/>
              <c:delete val="1"/>
              <c:extLst>
                <c:ext xmlns:c15="http://schemas.microsoft.com/office/drawing/2012/chart" uri="{CE6537A1-D6FC-4f65-9D91-7224C49458BB}"/>
                <c:ext xmlns:c16="http://schemas.microsoft.com/office/drawing/2014/chart" uri="{C3380CC4-5D6E-409C-BE32-E72D297353CC}">
                  <c16:uniqueId val="{0000000D-4984-41F2-A08C-5AA25FC642EE}"/>
                </c:ext>
              </c:extLst>
            </c:dLbl>
            <c:dLbl>
              <c:idx val="18"/>
              <c:delete val="1"/>
              <c:extLst>
                <c:ext xmlns:c15="http://schemas.microsoft.com/office/drawing/2012/chart" uri="{CE6537A1-D6FC-4f65-9D91-7224C49458BB}"/>
                <c:ext xmlns:c16="http://schemas.microsoft.com/office/drawing/2014/chart" uri="{C3380CC4-5D6E-409C-BE32-E72D297353CC}">
                  <c16:uniqueId val="{0000000E-4984-41F2-A08C-5AA25FC642EE}"/>
                </c:ext>
              </c:extLst>
            </c:dLbl>
            <c:dLbl>
              <c:idx val="20"/>
              <c:delete val="1"/>
              <c:extLst>
                <c:ext xmlns:c15="http://schemas.microsoft.com/office/drawing/2012/chart" uri="{CE6537A1-D6FC-4f65-9D91-7224C49458BB}"/>
                <c:ext xmlns:c16="http://schemas.microsoft.com/office/drawing/2014/chart" uri="{C3380CC4-5D6E-409C-BE32-E72D297353CC}">
                  <c16:uniqueId val="{0000000F-4984-41F2-A08C-5AA25FC642EE}"/>
                </c:ext>
              </c:extLst>
            </c:dLbl>
            <c:dLbl>
              <c:idx val="21"/>
              <c:delete val="1"/>
              <c:extLst>
                <c:ext xmlns:c15="http://schemas.microsoft.com/office/drawing/2012/chart" uri="{CE6537A1-D6FC-4f65-9D91-7224C49458BB}"/>
                <c:ext xmlns:c16="http://schemas.microsoft.com/office/drawing/2014/chart" uri="{C3380CC4-5D6E-409C-BE32-E72D297353CC}">
                  <c16:uniqueId val="{00000010-4984-41F2-A08C-5AA25FC642EE}"/>
                </c:ext>
              </c:extLst>
            </c:dLbl>
            <c:dLbl>
              <c:idx val="22"/>
              <c:delete val="1"/>
              <c:extLst>
                <c:ext xmlns:c15="http://schemas.microsoft.com/office/drawing/2012/chart" uri="{CE6537A1-D6FC-4f65-9D91-7224C49458BB}"/>
                <c:ext xmlns:c16="http://schemas.microsoft.com/office/drawing/2014/chart" uri="{C3380CC4-5D6E-409C-BE32-E72D297353CC}">
                  <c16:uniqueId val="{00000011-4984-41F2-A08C-5AA25FC642EE}"/>
                </c:ext>
              </c:extLst>
            </c:dLbl>
            <c:numFmt formatCode="0%" sourceLinked="0"/>
            <c:spPr>
              <a:noFill/>
              <a:ln>
                <a:noFill/>
              </a:ln>
              <a:effectLst/>
            </c:spPr>
            <c:txPr>
              <a:bodyPr/>
              <a:lstStyle/>
              <a:p>
                <a:pPr>
                  <a:defRPr sz="1000" b="1" baseline="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Plan1!$A$2:$A$23</c:f>
              <c:strCache>
                <c:ptCount val="22"/>
                <c:pt idx="0">
                  <c:v>Minério De Ferro</c:v>
                </c:pt>
                <c:pt idx="1">
                  <c:v>Petróleo E Derivados</c:v>
                </c:pt>
                <c:pt idx="2">
                  <c:v>Soja</c:v>
                </c:pt>
                <c:pt idx="3">
                  <c:v>Milho</c:v>
                </c:pt>
                <c:pt idx="4">
                  <c:v>Bauxita</c:v>
                </c:pt>
                <c:pt idx="5">
                  <c:v>Adubos (Fertilizantes)</c:v>
                </c:pt>
                <c:pt idx="6">
                  <c:v>Açúcar</c:v>
                </c:pt>
                <c:pt idx="7">
                  <c:v>Ferro E Aço</c:v>
                </c:pt>
                <c:pt idx="8">
                  <c:v>Carvão Mineral</c:v>
                </c:pt>
                <c:pt idx="9">
                  <c:v>Pasta De Celulose</c:v>
                </c:pt>
                <c:pt idx="10">
                  <c:v>Químicos Inorgânicos</c:v>
                </c:pt>
                <c:pt idx="11">
                  <c:v>Resíduos Do Óleo De Soja</c:v>
                </c:pt>
                <c:pt idx="12">
                  <c:v>Químicos Orgânicos</c:v>
                </c:pt>
                <c:pt idx="13">
                  <c:v>Consumo De Bordo</c:v>
                </c:pt>
                <c:pt idx="14">
                  <c:v>Plásticos E Suas Obras</c:v>
                </c:pt>
                <c:pt idx="15">
                  <c:v>Madeira</c:v>
                </c:pt>
                <c:pt idx="16">
                  <c:v>Gás De Petróleo</c:v>
                </c:pt>
                <c:pt idx="17">
                  <c:v>Trigo</c:v>
                </c:pt>
                <c:pt idx="18">
                  <c:v>Sal</c:v>
                </c:pt>
                <c:pt idx="19">
                  <c:v>Soda Cáustica</c:v>
                </c:pt>
                <c:pt idx="20">
                  <c:v>Obras De Madeira</c:v>
                </c:pt>
                <c:pt idx="21">
                  <c:v>Carnes De Aves Congeladas</c:v>
                </c:pt>
              </c:strCache>
            </c:strRef>
          </c:cat>
          <c:val>
            <c:numRef>
              <c:f>Plan1!$C$2:$C$23</c:f>
              <c:numCache>
                <c:formatCode>#,#00%</c:formatCode>
                <c:ptCount val="22"/>
                <c:pt idx="0">
                  <c:v>4.2174733787603502E-4</c:v>
                </c:pt>
                <c:pt idx="1">
                  <c:v>8.2800396402867905E-4</c:v>
                </c:pt>
                <c:pt idx="2">
                  <c:v>7.7296448316167494E-6</c:v>
                </c:pt>
                <c:pt idx="3">
                  <c:v>1.5865173200445E-3</c:v>
                </c:pt>
                <c:pt idx="4">
                  <c:v>3.01700802848154E-7</c:v>
                </c:pt>
                <c:pt idx="5">
                  <c:v>2.2632945127030401E-3</c:v>
                </c:pt>
                <c:pt idx="6">
                  <c:v>4.46612818952545E-2</c:v>
                </c:pt>
                <c:pt idx="7">
                  <c:v>0.77284038786822296</c:v>
                </c:pt>
                <c:pt idx="8">
                  <c:v>1.0773922383730899E-2</c:v>
                </c:pt>
                <c:pt idx="9">
                  <c:v>0.89444888020669999</c:v>
                </c:pt>
                <c:pt idx="10">
                  <c:v>1.46041245460896E-2</c:v>
                </c:pt>
                <c:pt idx="11">
                  <c:v>1.1769712067390399E-3</c:v>
                </c:pt>
                <c:pt idx="12">
                  <c:v>2.79388961726716E-2</c:v>
                </c:pt>
                <c:pt idx="13">
                  <c:v>4.1977718959154301E-6</c:v>
                </c:pt>
                <c:pt idx="14">
                  <c:v>8.3322123439766402E-2</c:v>
                </c:pt>
                <c:pt idx="15">
                  <c:v>0.64794449871743698</c:v>
                </c:pt>
                <c:pt idx="16">
                  <c:v>0</c:v>
                </c:pt>
                <c:pt idx="17">
                  <c:v>5.9595292351783602E-3</c:v>
                </c:pt>
                <c:pt idx="18">
                  <c:v>2.0192429830518801E-2</c:v>
                </c:pt>
                <c:pt idx="19">
                  <c:v>1.6196139419890399E-3</c:v>
                </c:pt>
                <c:pt idx="20">
                  <c:v>2.37397829299806E-2</c:v>
                </c:pt>
                <c:pt idx="21">
                  <c:v>4.3931270211130201E-5</c:v>
                </c:pt>
              </c:numCache>
            </c:numRef>
          </c:val>
          <c:extLst>
            <c:ext xmlns:c16="http://schemas.microsoft.com/office/drawing/2014/chart" uri="{C3380CC4-5D6E-409C-BE32-E72D297353CC}">
              <c16:uniqueId val="{00000012-4984-41F2-A08C-5AA25FC642EE}"/>
            </c:ext>
          </c:extLst>
        </c:ser>
        <c:ser>
          <c:idx val="2"/>
          <c:order val="2"/>
          <c:tx>
            <c:strRef>
              <c:f>Plan1!$D$1</c:f>
              <c:strCache>
                <c:ptCount val="1"/>
                <c:pt idx="0">
                  <c:v>Granel Sólido</c:v>
                </c:pt>
              </c:strCache>
            </c:strRef>
          </c:tx>
          <c:spPr>
            <a:solidFill>
              <a:sysClr val="window" lastClr="FFFFFF">
                <a:lumMod val="85000"/>
              </a:sysClr>
            </a:solidFill>
            <a:ln>
              <a:solidFill>
                <a:sysClr val="windowText" lastClr="000000">
                  <a:lumMod val="75000"/>
                  <a:lumOff val="25000"/>
                </a:sysClr>
              </a:solidFill>
            </a:ln>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13-4984-41F2-A08C-5AA25FC642EE}"/>
                </c:ext>
              </c:extLst>
            </c:dLbl>
            <c:dLbl>
              <c:idx val="12"/>
              <c:delete val="1"/>
              <c:extLst>
                <c:ext xmlns:c15="http://schemas.microsoft.com/office/drawing/2012/chart" uri="{CE6537A1-D6FC-4f65-9D91-7224C49458BB}"/>
                <c:ext xmlns:c16="http://schemas.microsoft.com/office/drawing/2014/chart" uri="{C3380CC4-5D6E-409C-BE32-E72D297353CC}">
                  <c16:uniqueId val="{00000014-4984-41F2-A08C-5AA25FC642EE}"/>
                </c:ext>
              </c:extLst>
            </c:dLbl>
            <c:dLbl>
              <c:idx val="13"/>
              <c:delete val="1"/>
              <c:extLst>
                <c:ext xmlns:c15="http://schemas.microsoft.com/office/drawing/2012/chart" uri="{CE6537A1-D6FC-4f65-9D91-7224C49458BB}"/>
                <c:ext xmlns:c16="http://schemas.microsoft.com/office/drawing/2014/chart" uri="{C3380CC4-5D6E-409C-BE32-E72D297353CC}">
                  <c16:uniqueId val="{00000015-4984-41F2-A08C-5AA25FC642EE}"/>
                </c:ext>
              </c:extLst>
            </c:dLbl>
            <c:dLbl>
              <c:idx val="15"/>
              <c:delete val="1"/>
              <c:extLst>
                <c:ext xmlns:c15="http://schemas.microsoft.com/office/drawing/2012/chart" uri="{CE6537A1-D6FC-4f65-9D91-7224C49458BB}"/>
                <c:ext xmlns:c16="http://schemas.microsoft.com/office/drawing/2014/chart" uri="{C3380CC4-5D6E-409C-BE32-E72D297353CC}">
                  <c16:uniqueId val="{00000016-4984-41F2-A08C-5AA25FC642EE}"/>
                </c:ext>
              </c:extLst>
            </c:dLbl>
            <c:dLbl>
              <c:idx val="16"/>
              <c:delete val="1"/>
              <c:extLst>
                <c:ext xmlns:c15="http://schemas.microsoft.com/office/drawing/2012/chart" uri="{CE6537A1-D6FC-4f65-9D91-7224C49458BB}"/>
                <c:ext xmlns:c16="http://schemas.microsoft.com/office/drawing/2014/chart" uri="{C3380CC4-5D6E-409C-BE32-E72D297353CC}">
                  <c16:uniqueId val="{00000017-4984-41F2-A08C-5AA25FC642EE}"/>
                </c:ext>
              </c:extLst>
            </c:dLbl>
            <c:dLbl>
              <c:idx val="18"/>
              <c:delete val="1"/>
              <c:extLst>
                <c:ext xmlns:c15="http://schemas.microsoft.com/office/drawing/2012/chart" uri="{CE6537A1-D6FC-4f65-9D91-7224C49458BB}"/>
                <c:ext xmlns:c16="http://schemas.microsoft.com/office/drawing/2014/chart" uri="{C3380CC4-5D6E-409C-BE32-E72D297353CC}">
                  <c16:uniqueId val="{00000018-4984-41F2-A08C-5AA25FC642EE}"/>
                </c:ext>
              </c:extLst>
            </c:dLbl>
            <c:dLbl>
              <c:idx val="19"/>
              <c:delete val="1"/>
              <c:extLst>
                <c:ext xmlns:c15="http://schemas.microsoft.com/office/drawing/2012/chart" uri="{CE6537A1-D6FC-4f65-9D91-7224C49458BB}"/>
                <c:ext xmlns:c16="http://schemas.microsoft.com/office/drawing/2014/chart" uri="{C3380CC4-5D6E-409C-BE32-E72D297353CC}">
                  <c16:uniqueId val="{00000019-4984-41F2-A08C-5AA25FC642EE}"/>
                </c:ext>
              </c:extLst>
            </c:dLbl>
            <c:dLbl>
              <c:idx val="21"/>
              <c:delete val="1"/>
              <c:extLst>
                <c:ext xmlns:c15="http://schemas.microsoft.com/office/drawing/2012/chart" uri="{CE6537A1-D6FC-4f65-9D91-7224C49458BB}"/>
                <c:ext xmlns:c16="http://schemas.microsoft.com/office/drawing/2014/chart" uri="{C3380CC4-5D6E-409C-BE32-E72D297353CC}">
                  <c16:uniqueId val="{0000001A-4984-41F2-A08C-5AA25FC642EE}"/>
                </c:ext>
              </c:extLst>
            </c:dLbl>
            <c:dLbl>
              <c:idx val="22"/>
              <c:delete val="1"/>
              <c:extLst>
                <c:ext xmlns:c15="http://schemas.microsoft.com/office/drawing/2012/chart" uri="{CE6537A1-D6FC-4f65-9D91-7224C49458BB}"/>
                <c:ext xmlns:c16="http://schemas.microsoft.com/office/drawing/2014/chart" uri="{C3380CC4-5D6E-409C-BE32-E72D297353CC}">
                  <c16:uniqueId val="{0000001B-4984-41F2-A08C-5AA25FC642EE}"/>
                </c:ext>
              </c:extLst>
            </c:dLbl>
            <c:numFmt formatCode="0%" sourceLinked="0"/>
            <c:spPr>
              <a:noFill/>
              <a:ln>
                <a:noFill/>
              </a:ln>
              <a:effectLst/>
            </c:spPr>
            <c:txPr>
              <a:bodyPr/>
              <a:lstStyle/>
              <a:p>
                <a:pPr>
                  <a:defRPr sz="1000" b="1" i="0" baseline="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Plan1!$A$2:$A$23</c:f>
              <c:strCache>
                <c:ptCount val="22"/>
                <c:pt idx="0">
                  <c:v>Minério De Ferro</c:v>
                </c:pt>
                <c:pt idx="1">
                  <c:v>Petróleo E Derivados</c:v>
                </c:pt>
                <c:pt idx="2">
                  <c:v>Soja</c:v>
                </c:pt>
                <c:pt idx="3">
                  <c:v>Milho</c:v>
                </c:pt>
                <c:pt idx="4">
                  <c:v>Bauxita</c:v>
                </c:pt>
                <c:pt idx="5">
                  <c:v>Adubos (Fertilizantes)</c:v>
                </c:pt>
                <c:pt idx="6">
                  <c:v>Açúcar</c:v>
                </c:pt>
                <c:pt idx="7">
                  <c:v>Ferro E Aço</c:v>
                </c:pt>
                <c:pt idx="8">
                  <c:v>Carvão Mineral</c:v>
                </c:pt>
                <c:pt idx="9">
                  <c:v>Pasta De Celulose</c:v>
                </c:pt>
                <c:pt idx="10">
                  <c:v>Químicos Inorgânicos</c:v>
                </c:pt>
                <c:pt idx="11">
                  <c:v>Resíduos Do Óleo De Soja</c:v>
                </c:pt>
                <c:pt idx="12">
                  <c:v>Químicos Orgânicos</c:v>
                </c:pt>
                <c:pt idx="13">
                  <c:v>Consumo De Bordo</c:v>
                </c:pt>
                <c:pt idx="14">
                  <c:v>Plásticos E Suas Obras</c:v>
                </c:pt>
                <c:pt idx="15">
                  <c:v>Madeira</c:v>
                </c:pt>
                <c:pt idx="16">
                  <c:v>Gás De Petróleo</c:v>
                </c:pt>
                <c:pt idx="17">
                  <c:v>Trigo</c:v>
                </c:pt>
                <c:pt idx="18">
                  <c:v>Sal</c:v>
                </c:pt>
                <c:pt idx="19">
                  <c:v>Soda Cáustica</c:v>
                </c:pt>
                <c:pt idx="20">
                  <c:v>Obras De Madeira</c:v>
                </c:pt>
                <c:pt idx="21">
                  <c:v>Carnes De Aves Congeladas</c:v>
                </c:pt>
              </c:strCache>
            </c:strRef>
          </c:cat>
          <c:val>
            <c:numRef>
              <c:f>Plan1!$D$2:$D$23</c:f>
              <c:numCache>
                <c:formatCode>#,#00%</c:formatCode>
                <c:ptCount val="22"/>
                <c:pt idx="0">
                  <c:v>0.99957341748343997</c:v>
                </c:pt>
                <c:pt idx="1">
                  <c:v>2.3148866630907301E-4</c:v>
                </c:pt>
                <c:pt idx="2">
                  <c:v>0.99881600929108105</c:v>
                </c:pt>
                <c:pt idx="3">
                  <c:v>0.99511823761121598</c:v>
                </c:pt>
                <c:pt idx="4">
                  <c:v>0.99920661907181796</c:v>
                </c:pt>
                <c:pt idx="5">
                  <c:v>0.96458422680032396</c:v>
                </c:pt>
                <c:pt idx="6">
                  <c:v>0.88687965011377701</c:v>
                </c:pt>
                <c:pt idx="7">
                  <c:v>6.5599384765095095E-2</c:v>
                </c:pt>
                <c:pt idx="8">
                  <c:v>0.98863803811367201</c:v>
                </c:pt>
                <c:pt idx="9">
                  <c:v>0</c:v>
                </c:pt>
                <c:pt idx="10">
                  <c:v>0.86357730069605099</c:v>
                </c:pt>
                <c:pt idx="11">
                  <c:v>0.98569271750172405</c:v>
                </c:pt>
                <c:pt idx="12">
                  <c:v>1.15060614558824E-3</c:v>
                </c:pt>
                <c:pt idx="13">
                  <c:v>0</c:v>
                </c:pt>
                <c:pt idx="14">
                  <c:v>1.4565951539576201E-3</c:v>
                </c:pt>
                <c:pt idx="15">
                  <c:v>0.28200792518465401</c:v>
                </c:pt>
                <c:pt idx="16">
                  <c:v>8.2427081230851895E-4</c:v>
                </c:pt>
                <c:pt idx="17">
                  <c:v>0.989243177534744</c:v>
                </c:pt>
                <c:pt idx="18">
                  <c:v>0.91593033512493305</c:v>
                </c:pt>
                <c:pt idx="19">
                  <c:v>0.116510293833853</c:v>
                </c:pt>
                <c:pt idx="20">
                  <c:v>8.6191354316613993E-3</c:v>
                </c:pt>
                <c:pt idx="21">
                  <c:v>0</c:v>
                </c:pt>
              </c:numCache>
            </c:numRef>
          </c:val>
          <c:extLst>
            <c:ext xmlns:c16="http://schemas.microsoft.com/office/drawing/2014/chart" uri="{C3380CC4-5D6E-409C-BE32-E72D297353CC}">
              <c16:uniqueId val="{0000001C-4984-41F2-A08C-5AA25FC642EE}"/>
            </c:ext>
          </c:extLst>
        </c:ser>
        <c:ser>
          <c:idx val="3"/>
          <c:order val="3"/>
          <c:tx>
            <c:strRef>
              <c:f>Plan1!$E$1</c:f>
              <c:strCache>
                <c:ptCount val="1"/>
                <c:pt idx="0">
                  <c:v>Granel Líquido</c:v>
                </c:pt>
              </c:strCache>
            </c:strRef>
          </c:tx>
          <c:spPr>
            <a:solidFill>
              <a:srgbClr val="EEE69A">
                <a:lumMod val="60000"/>
                <a:lumOff val="40000"/>
              </a:srgbClr>
            </a:solidFill>
            <a:ln>
              <a:solidFill>
                <a:sysClr val="windowText" lastClr="000000">
                  <a:lumMod val="75000"/>
                  <a:lumOff val="25000"/>
                </a:sysClr>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D-4984-41F2-A08C-5AA25FC642EE}"/>
                </c:ext>
              </c:extLst>
            </c:dLbl>
            <c:dLbl>
              <c:idx val="2"/>
              <c:delete val="1"/>
              <c:extLst>
                <c:ext xmlns:c15="http://schemas.microsoft.com/office/drawing/2012/chart" uri="{CE6537A1-D6FC-4f65-9D91-7224C49458BB}"/>
                <c:ext xmlns:c16="http://schemas.microsoft.com/office/drawing/2014/chart" uri="{C3380CC4-5D6E-409C-BE32-E72D297353CC}">
                  <c16:uniqueId val="{0000001E-4984-41F2-A08C-5AA25FC642EE}"/>
                </c:ext>
              </c:extLst>
            </c:dLbl>
            <c:dLbl>
              <c:idx val="3"/>
              <c:delete val="1"/>
              <c:extLst>
                <c:ext xmlns:c15="http://schemas.microsoft.com/office/drawing/2012/chart" uri="{CE6537A1-D6FC-4f65-9D91-7224C49458BB}"/>
                <c:ext xmlns:c16="http://schemas.microsoft.com/office/drawing/2014/chart" uri="{C3380CC4-5D6E-409C-BE32-E72D297353CC}">
                  <c16:uniqueId val="{0000001F-4984-41F2-A08C-5AA25FC642EE}"/>
                </c:ext>
              </c:extLst>
            </c:dLbl>
            <c:dLbl>
              <c:idx val="4"/>
              <c:delete val="1"/>
              <c:extLst>
                <c:ext xmlns:c15="http://schemas.microsoft.com/office/drawing/2012/chart" uri="{CE6537A1-D6FC-4f65-9D91-7224C49458BB}"/>
                <c:ext xmlns:c16="http://schemas.microsoft.com/office/drawing/2014/chart" uri="{C3380CC4-5D6E-409C-BE32-E72D297353CC}">
                  <c16:uniqueId val="{00000020-4984-41F2-A08C-5AA25FC642EE}"/>
                </c:ext>
              </c:extLst>
            </c:dLbl>
            <c:dLbl>
              <c:idx val="5"/>
              <c:delete val="1"/>
              <c:extLst>
                <c:ext xmlns:c15="http://schemas.microsoft.com/office/drawing/2012/chart" uri="{CE6537A1-D6FC-4f65-9D91-7224C49458BB}"/>
                <c:ext xmlns:c16="http://schemas.microsoft.com/office/drawing/2014/chart" uri="{C3380CC4-5D6E-409C-BE32-E72D297353CC}">
                  <c16:uniqueId val="{00000021-4984-41F2-A08C-5AA25FC642EE}"/>
                </c:ext>
              </c:extLst>
            </c:dLbl>
            <c:dLbl>
              <c:idx val="6"/>
              <c:delete val="1"/>
              <c:extLst>
                <c:ext xmlns:c15="http://schemas.microsoft.com/office/drawing/2012/chart" uri="{CE6537A1-D6FC-4f65-9D91-7224C49458BB}"/>
                <c:ext xmlns:c16="http://schemas.microsoft.com/office/drawing/2014/chart" uri="{C3380CC4-5D6E-409C-BE32-E72D297353CC}">
                  <c16:uniqueId val="{00000022-4984-41F2-A08C-5AA25FC642EE}"/>
                </c:ext>
              </c:extLst>
            </c:dLbl>
            <c:dLbl>
              <c:idx val="8"/>
              <c:delete val="1"/>
              <c:extLst>
                <c:ext xmlns:c15="http://schemas.microsoft.com/office/drawing/2012/chart" uri="{CE6537A1-D6FC-4f65-9D91-7224C49458BB}"/>
                <c:ext xmlns:c16="http://schemas.microsoft.com/office/drawing/2014/chart" uri="{C3380CC4-5D6E-409C-BE32-E72D297353CC}">
                  <c16:uniqueId val="{00000023-4984-41F2-A08C-5AA25FC642EE}"/>
                </c:ext>
              </c:extLst>
            </c:dLbl>
            <c:dLbl>
              <c:idx val="9"/>
              <c:delete val="1"/>
              <c:extLst>
                <c:ext xmlns:c15="http://schemas.microsoft.com/office/drawing/2012/chart" uri="{CE6537A1-D6FC-4f65-9D91-7224C49458BB}"/>
                <c:ext xmlns:c16="http://schemas.microsoft.com/office/drawing/2014/chart" uri="{C3380CC4-5D6E-409C-BE32-E72D297353CC}">
                  <c16:uniqueId val="{00000024-4984-41F2-A08C-5AA25FC642EE}"/>
                </c:ext>
              </c:extLst>
            </c:dLbl>
            <c:dLbl>
              <c:idx val="10"/>
              <c:delete val="1"/>
              <c:extLst>
                <c:ext xmlns:c15="http://schemas.microsoft.com/office/drawing/2012/chart" uri="{CE6537A1-D6FC-4f65-9D91-7224C49458BB}"/>
                <c:ext xmlns:c16="http://schemas.microsoft.com/office/drawing/2014/chart" uri="{C3380CC4-5D6E-409C-BE32-E72D297353CC}">
                  <c16:uniqueId val="{00000025-4984-41F2-A08C-5AA25FC642EE}"/>
                </c:ext>
              </c:extLst>
            </c:dLbl>
            <c:dLbl>
              <c:idx val="11"/>
              <c:delete val="1"/>
              <c:extLst>
                <c:ext xmlns:c15="http://schemas.microsoft.com/office/drawing/2012/chart" uri="{CE6537A1-D6FC-4f65-9D91-7224C49458BB}"/>
                <c:ext xmlns:c16="http://schemas.microsoft.com/office/drawing/2014/chart" uri="{C3380CC4-5D6E-409C-BE32-E72D297353CC}">
                  <c16:uniqueId val="{00000026-4984-41F2-A08C-5AA25FC642EE}"/>
                </c:ext>
              </c:extLst>
            </c:dLbl>
            <c:dLbl>
              <c:idx val="12"/>
              <c:delete val="1"/>
              <c:extLst>
                <c:ext xmlns:c15="http://schemas.microsoft.com/office/drawing/2012/chart" uri="{CE6537A1-D6FC-4f65-9D91-7224C49458BB}"/>
                <c:ext xmlns:c16="http://schemas.microsoft.com/office/drawing/2014/chart" uri="{C3380CC4-5D6E-409C-BE32-E72D297353CC}">
                  <c16:uniqueId val="{00000027-4984-41F2-A08C-5AA25FC642EE}"/>
                </c:ext>
              </c:extLst>
            </c:dLbl>
            <c:dLbl>
              <c:idx val="13"/>
              <c:delete val="1"/>
              <c:extLst>
                <c:ext xmlns:c15="http://schemas.microsoft.com/office/drawing/2012/chart" uri="{CE6537A1-D6FC-4f65-9D91-7224C49458BB}"/>
                <c:ext xmlns:c16="http://schemas.microsoft.com/office/drawing/2014/chart" uri="{C3380CC4-5D6E-409C-BE32-E72D297353CC}">
                  <c16:uniqueId val="{00000028-4984-41F2-A08C-5AA25FC642EE}"/>
                </c:ext>
              </c:extLst>
            </c:dLbl>
            <c:dLbl>
              <c:idx val="14"/>
              <c:delete val="1"/>
              <c:extLst>
                <c:ext xmlns:c15="http://schemas.microsoft.com/office/drawing/2012/chart" uri="{CE6537A1-D6FC-4f65-9D91-7224C49458BB}"/>
                <c:ext xmlns:c16="http://schemas.microsoft.com/office/drawing/2014/chart" uri="{C3380CC4-5D6E-409C-BE32-E72D297353CC}">
                  <c16:uniqueId val="{00000029-4984-41F2-A08C-5AA25FC642EE}"/>
                </c:ext>
              </c:extLst>
            </c:dLbl>
            <c:dLbl>
              <c:idx val="15"/>
              <c:delete val="1"/>
              <c:extLst>
                <c:ext xmlns:c15="http://schemas.microsoft.com/office/drawing/2012/chart" uri="{CE6537A1-D6FC-4f65-9D91-7224C49458BB}"/>
                <c:ext xmlns:c16="http://schemas.microsoft.com/office/drawing/2014/chart" uri="{C3380CC4-5D6E-409C-BE32-E72D297353CC}">
                  <c16:uniqueId val="{0000002A-4984-41F2-A08C-5AA25FC642EE}"/>
                </c:ext>
              </c:extLst>
            </c:dLbl>
            <c:dLbl>
              <c:idx val="17"/>
              <c:delete val="1"/>
              <c:extLst>
                <c:ext xmlns:c15="http://schemas.microsoft.com/office/drawing/2012/chart" uri="{CE6537A1-D6FC-4f65-9D91-7224C49458BB}"/>
                <c:ext xmlns:c16="http://schemas.microsoft.com/office/drawing/2014/chart" uri="{C3380CC4-5D6E-409C-BE32-E72D297353CC}">
                  <c16:uniqueId val="{0000002B-4984-41F2-A08C-5AA25FC642EE}"/>
                </c:ext>
              </c:extLst>
            </c:dLbl>
            <c:dLbl>
              <c:idx val="19"/>
              <c:delete val="1"/>
              <c:extLst>
                <c:ext xmlns:c15="http://schemas.microsoft.com/office/drawing/2012/chart" uri="{CE6537A1-D6FC-4f65-9D91-7224C49458BB}"/>
                <c:ext xmlns:c16="http://schemas.microsoft.com/office/drawing/2014/chart" uri="{C3380CC4-5D6E-409C-BE32-E72D297353CC}">
                  <c16:uniqueId val="{0000002C-4984-41F2-A08C-5AA25FC642EE}"/>
                </c:ext>
              </c:extLst>
            </c:dLbl>
            <c:dLbl>
              <c:idx val="20"/>
              <c:delete val="1"/>
              <c:extLst>
                <c:ext xmlns:c15="http://schemas.microsoft.com/office/drawing/2012/chart" uri="{CE6537A1-D6FC-4f65-9D91-7224C49458BB}"/>
                <c:ext xmlns:c16="http://schemas.microsoft.com/office/drawing/2014/chart" uri="{C3380CC4-5D6E-409C-BE32-E72D297353CC}">
                  <c16:uniqueId val="{0000002D-4984-41F2-A08C-5AA25FC642EE}"/>
                </c:ext>
              </c:extLst>
            </c:dLbl>
            <c:dLbl>
              <c:idx val="22"/>
              <c:delete val="1"/>
              <c:extLst>
                <c:ext xmlns:c15="http://schemas.microsoft.com/office/drawing/2012/chart" uri="{CE6537A1-D6FC-4f65-9D91-7224C49458BB}"/>
                <c:ext xmlns:c16="http://schemas.microsoft.com/office/drawing/2014/chart" uri="{C3380CC4-5D6E-409C-BE32-E72D297353CC}">
                  <c16:uniqueId val="{0000002E-4984-41F2-A08C-5AA25FC642EE}"/>
                </c:ext>
              </c:extLst>
            </c:dLbl>
            <c:numFmt formatCode="0%" sourceLinked="0"/>
            <c:spPr>
              <a:noFill/>
              <a:ln>
                <a:noFill/>
              </a:ln>
              <a:effectLst/>
            </c:spPr>
            <c:txPr>
              <a:bodyPr/>
              <a:lstStyle/>
              <a:p>
                <a:pPr>
                  <a:defRPr sz="1000" b="1" baseline="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Plan1!$A$2:$A$23</c:f>
              <c:strCache>
                <c:ptCount val="22"/>
                <c:pt idx="0">
                  <c:v>Minério De Ferro</c:v>
                </c:pt>
                <c:pt idx="1">
                  <c:v>Petróleo E Derivados</c:v>
                </c:pt>
                <c:pt idx="2">
                  <c:v>Soja</c:v>
                </c:pt>
                <c:pt idx="3">
                  <c:v>Milho</c:v>
                </c:pt>
                <c:pt idx="4">
                  <c:v>Bauxita</c:v>
                </c:pt>
                <c:pt idx="5">
                  <c:v>Adubos (Fertilizantes)</c:v>
                </c:pt>
                <c:pt idx="6">
                  <c:v>Açúcar</c:v>
                </c:pt>
                <c:pt idx="7">
                  <c:v>Ferro E Aço</c:v>
                </c:pt>
                <c:pt idx="8">
                  <c:v>Carvão Mineral</c:v>
                </c:pt>
                <c:pt idx="9">
                  <c:v>Pasta De Celulose</c:v>
                </c:pt>
                <c:pt idx="10">
                  <c:v>Químicos Inorgânicos</c:v>
                </c:pt>
                <c:pt idx="11">
                  <c:v>Resíduos Do Óleo De Soja</c:v>
                </c:pt>
                <c:pt idx="12">
                  <c:v>Químicos Orgânicos</c:v>
                </c:pt>
                <c:pt idx="13">
                  <c:v>Consumo De Bordo</c:v>
                </c:pt>
                <c:pt idx="14">
                  <c:v>Plásticos E Suas Obras</c:v>
                </c:pt>
                <c:pt idx="15">
                  <c:v>Madeira</c:v>
                </c:pt>
                <c:pt idx="16">
                  <c:v>Gás De Petróleo</c:v>
                </c:pt>
                <c:pt idx="17">
                  <c:v>Trigo</c:v>
                </c:pt>
                <c:pt idx="18">
                  <c:v>Sal</c:v>
                </c:pt>
                <c:pt idx="19">
                  <c:v>Soda Cáustica</c:v>
                </c:pt>
                <c:pt idx="20">
                  <c:v>Obras De Madeira</c:v>
                </c:pt>
                <c:pt idx="21">
                  <c:v>Carnes De Aves Congeladas</c:v>
                </c:pt>
              </c:strCache>
            </c:strRef>
          </c:cat>
          <c:val>
            <c:numRef>
              <c:f>Plan1!$E$2:$E$23</c:f>
              <c:numCache>
                <c:formatCode>#,#00%</c:formatCode>
                <c:ptCount val="22"/>
                <c:pt idx="0">
                  <c:v>0</c:v>
                </c:pt>
                <c:pt idx="1">
                  <c:v>0.99764247258885297</c:v>
                </c:pt>
                <c:pt idx="2">
                  <c:v>1.7606413227571501E-4</c:v>
                </c:pt>
                <c:pt idx="3">
                  <c:v>3.28305128246164E-4</c:v>
                </c:pt>
                <c:pt idx="4">
                  <c:v>0</c:v>
                </c:pt>
                <c:pt idx="5">
                  <c:v>3.9907276512928004E-3</c:v>
                </c:pt>
                <c:pt idx="6">
                  <c:v>4.75925675711736E-4</c:v>
                </c:pt>
                <c:pt idx="7">
                  <c:v>0</c:v>
                </c:pt>
                <c:pt idx="8">
                  <c:v>4.4736679633348297E-4</c:v>
                </c:pt>
                <c:pt idx="9">
                  <c:v>0</c:v>
                </c:pt>
                <c:pt idx="10">
                  <c:v>1.26820628286311E-2</c:v>
                </c:pt>
                <c:pt idx="11">
                  <c:v>0</c:v>
                </c:pt>
                <c:pt idx="12">
                  <c:v>0.67848953173006399</c:v>
                </c:pt>
                <c:pt idx="13">
                  <c:v>0</c:v>
                </c:pt>
                <c:pt idx="14">
                  <c:v>2.07598737311382E-2</c:v>
                </c:pt>
                <c:pt idx="15">
                  <c:v>0</c:v>
                </c:pt>
                <c:pt idx="16">
                  <c:v>0.99875941726147199</c:v>
                </c:pt>
                <c:pt idx="17">
                  <c:v>0</c:v>
                </c:pt>
                <c:pt idx="18">
                  <c:v>0</c:v>
                </c:pt>
                <c:pt idx="19">
                  <c:v>0.87731969683364897</c:v>
                </c:pt>
                <c:pt idx="20">
                  <c:v>0</c:v>
                </c:pt>
                <c:pt idx="21">
                  <c:v>0</c:v>
                </c:pt>
              </c:numCache>
            </c:numRef>
          </c:val>
          <c:extLst>
            <c:ext xmlns:c16="http://schemas.microsoft.com/office/drawing/2014/chart" uri="{C3380CC4-5D6E-409C-BE32-E72D297353CC}">
              <c16:uniqueId val="{0000002F-4984-41F2-A08C-5AA25FC642EE}"/>
            </c:ext>
          </c:extLst>
        </c:ser>
        <c:dLbls>
          <c:showLegendKey val="0"/>
          <c:showVal val="0"/>
          <c:showCatName val="0"/>
          <c:showSerName val="0"/>
          <c:showPercent val="0"/>
          <c:showBubbleSize val="0"/>
        </c:dLbls>
        <c:gapWidth val="30"/>
        <c:overlap val="100"/>
        <c:axId val="2140677816"/>
        <c:axId val="2140681352"/>
      </c:barChart>
      <c:catAx>
        <c:axId val="2140677816"/>
        <c:scaling>
          <c:orientation val="maxMin"/>
        </c:scaling>
        <c:delete val="0"/>
        <c:axPos val="l"/>
        <c:numFmt formatCode="General" sourceLinked="1"/>
        <c:majorTickMark val="out"/>
        <c:minorTickMark val="none"/>
        <c:tickLblPos val="nextTo"/>
        <c:spPr>
          <a:ln>
            <a:solidFill>
              <a:sysClr val="windowText" lastClr="000000">
                <a:lumMod val="50000"/>
                <a:lumOff val="50000"/>
              </a:sysClr>
            </a:solidFill>
          </a:ln>
        </c:spPr>
        <c:txPr>
          <a:bodyPr/>
          <a:lstStyle/>
          <a:p>
            <a:pPr>
              <a:defRPr sz="1200"/>
            </a:pPr>
            <a:endParaRPr lang="pt-BR"/>
          </a:p>
        </c:txPr>
        <c:crossAx val="2140681352"/>
        <c:crosses val="autoZero"/>
        <c:auto val="1"/>
        <c:lblAlgn val="ctr"/>
        <c:lblOffset val="100"/>
        <c:noMultiLvlLbl val="0"/>
      </c:catAx>
      <c:valAx>
        <c:axId val="2140681352"/>
        <c:scaling>
          <c:orientation val="minMax"/>
          <c:max val="1.0009999999999999"/>
          <c:min val="0"/>
        </c:scaling>
        <c:delete val="1"/>
        <c:axPos val="t"/>
        <c:majorGridlines>
          <c:spPr>
            <a:ln>
              <a:solidFill>
                <a:sysClr val="window" lastClr="FFFFFF">
                  <a:lumMod val="95000"/>
                </a:sysClr>
              </a:solidFill>
            </a:ln>
          </c:spPr>
        </c:majorGridlines>
        <c:numFmt formatCode="0%" sourceLinked="1"/>
        <c:majorTickMark val="out"/>
        <c:minorTickMark val="none"/>
        <c:tickLblPos val="nextTo"/>
        <c:crossAx val="2140677816"/>
        <c:crosses val="autoZero"/>
        <c:crossBetween val="between"/>
      </c:valAx>
      <c:spPr>
        <a:noFill/>
        <a:ln w="25400">
          <a:noFill/>
        </a:ln>
      </c:spPr>
    </c:plotArea>
    <c:legend>
      <c:legendPos val="r"/>
      <c:layout>
        <c:manualLayout>
          <c:xMode val="edge"/>
          <c:yMode val="edge"/>
          <c:x val="0.86159775716184195"/>
          <c:y val="0.33163262043117703"/>
          <c:w val="0.130324259984684"/>
          <c:h val="0.31584873534679198"/>
        </c:manualLayout>
      </c:layout>
      <c:overlay val="0"/>
      <c:txPr>
        <a:bodyPr/>
        <a:lstStyle/>
        <a:p>
          <a:pPr>
            <a:defRPr sz="1200"/>
          </a:pPr>
          <a:endParaRPr lang="pt-BR"/>
        </a:p>
      </c:txPr>
    </c:legend>
    <c:plotVisOnly val="1"/>
    <c:dispBlanksAs val="gap"/>
    <c:showDLblsOverMax val="0"/>
  </c:chart>
  <c:txPr>
    <a:bodyPr/>
    <a:lstStyle/>
    <a:p>
      <a:pPr>
        <a:defRPr sz="1800"/>
      </a:pPr>
      <a:endParaRPr lang="pt-B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613744909916299E-2"/>
          <c:y val="3.0517488792960137E-2"/>
          <c:w val="0.41602308684009759"/>
          <c:h val="0.92465872076017164"/>
        </c:manualLayout>
      </c:layout>
      <c:barChart>
        <c:barDir val="col"/>
        <c:grouping val="stacked"/>
        <c:varyColors val="0"/>
        <c:ser>
          <c:idx val="0"/>
          <c:order val="0"/>
          <c:tx>
            <c:strRef>
              <c:f>Plan1!$B$1</c:f>
              <c:strCache>
                <c:ptCount val="1"/>
                <c:pt idx="0">
                  <c:v>Exportação</c:v>
                </c:pt>
              </c:strCache>
            </c:strRef>
          </c:tx>
          <c:spPr>
            <a:gradFill>
              <a:gsLst>
                <a:gs pos="0">
                  <a:srgbClr val="52739A"/>
                </a:gs>
                <a:gs pos="100000">
                  <a:srgbClr val="52739A"/>
                </a:gs>
                <a:gs pos="50000">
                  <a:srgbClr val="91CCFF"/>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794E-4F3F-87FE-C676E1F29D7E}"/>
            </c:ext>
          </c:extLst>
        </c:ser>
        <c:ser>
          <c:idx val="1"/>
          <c:order val="1"/>
          <c:tx>
            <c:strRef>
              <c:f>Plan1!$C$1</c:f>
              <c:strCache>
                <c:ptCount val="1"/>
                <c:pt idx="0">
                  <c:v>Importação</c:v>
                </c:pt>
              </c:strCache>
            </c:strRef>
          </c:tx>
          <c:spPr>
            <a:gradFill>
              <a:gsLst>
                <a:gs pos="0">
                  <a:srgbClr val="9A5252"/>
                </a:gs>
                <a:gs pos="100000">
                  <a:srgbClr val="9A5252"/>
                </a:gs>
                <a:gs pos="50000">
                  <a:schemeClr val="accent3">
                    <a:shade val="100000"/>
                    <a:satMod val="115000"/>
                  </a:schemeClr>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794E-4F3F-87FE-C676E1F29D7E}"/>
            </c:ext>
          </c:extLst>
        </c:ser>
        <c:ser>
          <c:idx val="2"/>
          <c:order val="2"/>
          <c:tx>
            <c:strRef>
              <c:f>Plan1!$D$1</c:f>
              <c:strCache>
                <c:ptCount val="1"/>
                <c:pt idx="0">
                  <c:v>Cabotagem</c:v>
                </c:pt>
              </c:strCache>
            </c:strRef>
          </c:tx>
          <c:spPr>
            <a:gradFill>
              <a:gsLst>
                <a:gs pos="0">
                  <a:srgbClr val="919191"/>
                </a:gs>
                <a:gs pos="100000">
                  <a:srgbClr val="919191"/>
                </a:gs>
                <a:gs pos="50000">
                  <a:srgbClr val="DCDCDC"/>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794E-4F3F-87FE-C676E1F29D7E}"/>
            </c:ext>
          </c:extLst>
        </c:ser>
        <c:ser>
          <c:idx val="3"/>
          <c:order val="3"/>
          <c:tx>
            <c:strRef>
              <c:f>Plan1!$E$1</c:f>
              <c:strCache>
                <c:ptCount val="1"/>
                <c:pt idx="0">
                  <c:v>Vazios</c:v>
                </c:pt>
              </c:strCache>
            </c:strRef>
          </c:tx>
          <c:spPr>
            <a:gradFill>
              <a:gsLst>
                <a:gs pos="0">
                  <a:srgbClr val="675375"/>
                </a:gs>
                <a:gs pos="100000">
                  <a:srgbClr val="675375"/>
                </a:gs>
                <a:gs pos="50000">
                  <a:srgbClr val="C393E3"/>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794E-4F3F-87FE-C676E1F29D7E}"/>
            </c:ext>
          </c:extLst>
        </c:ser>
        <c:ser>
          <c:idx val="4"/>
          <c:order val="4"/>
          <c:tx>
            <c:strRef>
              <c:f>Plan1!$F$1</c:f>
              <c:strCache>
                <c:ptCount val="1"/>
                <c:pt idx="0">
                  <c:v>Transbordo</c:v>
                </c:pt>
              </c:strCache>
            </c:strRef>
          </c:tx>
          <c:spPr>
            <a:gradFill>
              <a:gsLst>
                <a:gs pos="0">
                  <a:srgbClr val="CDC800"/>
                </a:gs>
                <a:gs pos="100000">
                  <a:srgbClr val="CDC800"/>
                </a:gs>
                <a:gs pos="50000">
                  <a:srgbClr val="FFFA3B"/>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794E-4F3F-87FE-C676E1F29D7E}"/>
            </c:ext>
          </c:extLst>
        </c:ser>
        <c:dLbls>
          <c:showLegendKey val="0"/>
          <c:showVal val="0"/>
          <c:showCatName val="0"/>
          <c:showSerName val="0"/>
          <c:showPercent val="0"/>
          <c:showBubbleSize val="0"/>
        </c:dLbls>
        <c:gapWidth val="49"/>
        <c:overlap val="100"/>
        <c:axId val="4978448"/>
        <c:axId val="4976272"/>
      </c:barChart>
      <c:catAx>
        <c:axId val="4978448"/>
        <c:scaling>
          <c:orientation val="minMax"/>
        </c:scaling>
        <c:delete val="0"/>
        <c:axPos val="b"/>
        <c:numFmt formatCode="General" sourceLinked="1"/>
        <c:majorTickMark val="out"/>
        <c:minorTickMark val="none"/>
        <c:tickLblPos val="nextTo"/>
        <c:txPr>
          <a:bodyPr/>
          <a:lstStyle/>
          <a:p>
            <a:pPr>
              <a:defRPr sz="1600"/>
            </a:pPr>
            <a:endParaRPr lang="pt-BR"/>
          </a:p>
        </c:txPr>
        <c:crossAx val="4976272"/>
        <c:crosses val="autoZero"/>
        <c:auto val="1"/>
        <c:lblAlgn val="ctr"/>
        <c:lblOffset val="100"/>
        <c:noMultiLvlLbl val="0"/>
      </c:catAx>
      <c:valAx>
        <c:axId val="4976272"/>
        <c:scaling>
          <c:orientation val="minMax"/>
          <c:max val="1"/>
          <c:min val="0"/>
        </c:scaling>
        <c:delete val="1"/>
        <c:axPos val="l"/>
        <c:numFmt formatCode="0%" sourceLinked="1"/>
        <c:majorTickMark val="out"/>
        <c:minorTickMark val="none"/>
        <c:tickLblPos val="nextTo"/>
        <c:crossAx val="4978448"/>
        <c:crosses val="autoZero"/>
        <c:crossBetween val="between"/>
      </c:valAx>
      <c:spPr>
        <a:noFill/>
        <a:ln w="25400">
          <a:noFill/>
        </a:ln>
      </c:spPr>
    </c:plotArea>
    <c:legend>
      <c:legendPos val="r"/>
      <c:layout>
        <c:manualLayout>
          <c:xMode val="edge"/>
          <c:yMode val="edge"/>
          <c:x val="0.56580658874430056"/>
          <c:y val="0.14292015012769504"/>
          <c:w val="0.41422227766847231"/>
          <c:h val="0.65867313803451211"/>
        </c:manualLayout>
      </c:layout>
      <c:overlay val="0"/>
    </c:legend>
    <c:plotVisOnly val="1"/>
    <c:dispBlanksAs val="gap"/>
    <c:showDLblsOverMax val="0"/>
  </c:chart>
  <c:txPr>
    <a:bodyPr/>
    <a:lstStyle/>
    <a:p>
      <a:pPr>
        <a:defRPr sz="1400"/>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613744909916299E-2"/>
          <c:y val="3.0517488792960137E-2"/>
          <c:w val="0.41602308684009759"/>
          <c:h val="0.92465872076017164"/>
        </c:manualLayout>
      </c:layout>
      <c:barChart>
        <c:barDir val="col"/>
        <c:grouping val="stacked"/>
        <c:varyColors val="0"/>
        <c:ser>
          <c:idx val="0"/>
          <c:order val="0"/>
          <c:tx>
            <c:strRef>
              <c:f>Plan1!$B$1</c:f>
              <c:strCache>
                <c:ptCount val="1"/>
                <c:pt idx="0">
                  <c:v>Exportação</c:v>
                </c:pt>
              </c:strCache>
            </c:strRef>
          </c:tx>
          <c:spPr>
            <a:gradFill>
              <a:gsLst>
                <a:gs pos="0">
                  <a:srgbClr val="52739A"/>
                </a:gs>
                <a:gs pos="100000">
                  <a:srgbClr val="52739A"/>
                </a:gs>
                <a:gs pos="50000">
                  <a:srgbClr val="91CCFF"/>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9F7B-4B3E-AD8B-3EBBBB9B34AF}"/>
            </c:ext>
          </c:extLst>
        </c:ser>
        <c:ser>
          <c:idx val="1"/>
          <c:order val="1"/>
          <c:tx>
            <c:strRef>
              <c:f>Plan1!$C$1</c:f>
              <c:strCache>
                <c:ptCount val="1"/>
                <c:pt idx="0">
                  <c:v>Importação</c:v>
                </c:pt>
              </c:strCache>
            </c:strRef>
          </c:tx>
          <c:spPr>
            <a:gradFill>
              <a:gsLst>
                <a:gs pos="0">
                  <a:srgbClr val="9A5252"/>
                </a:gs>
                <a:gs pos="100000">
                  <a:srgbClr val="9A5252"/>
                </a:gs>
                <a:gs pos="50000">
                  <a:schemeClr val="accent3">
                    <a:shade val="100000"/>
                    <a:satMod val="115000"/>
                  </a:schemeClr>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9F7B-4B3E-AD8B-3EBBBB9B34AF}"/>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9F7B-4B3E-AD8B-3EBBBB9B34AF}"/>
            </c:ext>
          </c:extLst>
        </c:ser>
        <c:ser>
          <c:idx val="3"/>
          <c:order val="3"/>
          <c:tx>
            <c:strRef>
              <c:f>Plan1!$E$1</c:f>
              <c:strCache>
                <c:ptCount val="1"/>
                <c:pt idx="0">
                  <c:v>Vazios</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9F7B-4B3E-AD8B-3EBBBB9B34AF}"/>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9F7B-4B3E-AD8B-3EBBBB9B34AF}"/>
            </c:ext>
          </c:extLst>
        </c:ser>
        <c:dLbls>
          <c:showLegendKey val="0"/>
          <c:showVal val="0"/>
          <c:showCatName val="0"/>
          <c:showSerName val="0"/>
          <c:showPercent val="0"/>
          <c:showBubbleSize val="0"/>
        </c:dLbls>
        <c:gapWidth val="49"/>
        <c:overlap val="100"/>
        <c:axId val="4980080"/>
        <c:axId val="4981712"/>
      </c:barChart>
      <c:catAx>
        <c:axId val="4980080"/>
        <c:scaling>
          <c:orientation val="minMax"/>
        </c:scaling>
        <c:delete val="0"/>
        <c:axPos val="b"/>
        <c:numFmt formatCode="General" sourceLinked="1"/>
        <c:majorTickMark val="out"/>
        <c:minorTickMark val="none"/>
        <c:tickLblPos val="nextTo"/>
        <c:txPr>
          <a:bodyPr/>
          <a:lstStyle/>
          <a:p>
            <a:pPr>
              <a:defRPr sz="1600"/>
            </a:pPr>
            <a:endParaRPr lang="pt-BR"/>
          </a:p>
        </c:txPr>
        <c:crossAx val="4981712"/>
        <c:crosses val="autoZero"/>
        <c:auto val="1"/>
        <c:lblAlgn val="ctr"/>
        <c:lblOffset val="100"/>
        <c:noMultiLvlLbl val="0"/>
      </c:catAx>
      <c:valAx>
        <c:axId val="4981712"/>
        <c:scaling>
          <c:orientation val="minMax"/>
          <c:max val="1"/>
          <c:min val="0"/>
        </c:scaling>
        <c:delete val="1"/>
        <c:axPos val="l"/>
        <c:numFmt formatCode="0%" sourceLinked="1"/>
        <c:majorTickMark val="out"/>
        <c:minorTickMark val="none"/>
        <c:tickLblPos val="nextTo"/>
        <c:crossAx val="4980080"/>
        <c:crosses val="autoZero"/>
        <c:crossBetween val="between"/>
      </c:valAx>
      <c:spPr>
        <a:noFill/>
        <a:ln w="25400">
          <a:noFill/>
        </a:ln>
      </c:spPr>
    </c:plotArea>
    <c:legend>
      <c:legendPos val="r"/>
      <c:legendEntry>
        <c:idx val="0"/>
        <c:txPr>
          <a:bodyPr/>
          <a:lstStyle/>
          <a:p>
            <a:pPr>
              <a:defRPr>
                <a:solidFill>
                  <a:schemeClr val="bg1">
                    <a:lumMod val="85000"/>
                  </a:schemeClr>
                </a:solidFill>
              </a:defRPr>
            </a:pPr>
            <a:endParaRPr lang="pt-BR"/>
          </a:p>
        </c:txPr>
      </c:legendEntry>
      <c:legendEntry>
        <c:idx val="1"/>
        <c:txPr>
          <a:bodyPr/>
          <a:lstStyle/>
          <a:p>
            <a:pPr>
              <a:defRPr>
                <a:solidFill>
                  <a:schemeClr val="bg1">
                    <a:lumMod val="85000"/>
                  </a:schemeClr>
                </a:solidFill>
              </a:defRPr>
            </a:pPr>
            <a:endParaRPr lang="pt-BR"/>
          </a:p>
        </c:txPr>
      </c:legendEntry>
      <c:legendEntry>
        <c:idx val="2"/>
        <c:txPr>
          <a:bodyPr/>
          <a:lstStyle/>
          <a:p>
            <a:pPr>
              <a:defRPr>
                <a:solidFill>
                  <a:schemeClr val="bg1">
                    <a:lumMod val="85000"/>
                  </a:schemeClr>
                </a:solidFill>
              </a:defRPr>
            </a:pPr>
            <a:endParaRPr lang="pt-BR"/>
          </a:p>
        </c:txPr>
      </c:legendEntry>
      <c:layout>
        <c:manualLayout>
          <c:xMode val="edge"/>
          <c:yMode val="edge"/>
          <c:x val="0.56580658874430056"/>
          <c:y val="0.14292015012769504"/>
          <c:w val="0.41422227766847231"/>
          <c:h val="0.65867313803451211"/>
        </c:manualLayout>
      </c:layout>
      <c:overlay val="0"/>
    </c:legend>
    <c:plotVisOnly val="1"/>
    <c:dispBlanksAs val="gap"/>
    <c:showDLblsOverMax val="0"/>
  </c:chart>
  <c:txPr>
    <a:bodyPr/>
    <a:lstStyle/>
    <a:p>
      <a:pPr>
        <a:defRPr sz="1400"/>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gradFill>
              <a:gsLst>
                <a:gs pos="0">
                  <a:srgbClr val="52739A"/>
                </a:gs>
                <a:gs pos="100000">
                  <a:srgbClr val="52739A"/>
                </a:gs>
                <a:gs pos="50000">
                  <a:srgbClr val="91CCFF"/>
                </a:gs>
              </a:gsLst>
              <a:lin ang="0" scaled="0"/>
            </a:gradFill>
            <a:ln>
              <a:solidFill>
                <a:schemeClr val="tx1"/>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1F82-46AE-8F78-2A60A14BB733}"/>
            </c:ext>
          </c:extLst>
        </c:ser>
        <c:ser>
          <c:idx val="1"/>
          <c:order val="1"/>
          <c:tx>
            <c:strRef>
              <c:f>Plan1!$C$1</c:f>
              <c:strCache>
                <c:ptCount val="1"/>
                <c:pt idx="0">
                  <c:v>Importação</c:v>
                </c:pt>
              </c:strCache>
            </c:strRef>
          </c:tx>
          <c:spPr>
            <a:gradFill>
              <a:gsLst>
                <a:gs pos="0">
                  <a:srgbClr val="9A5252"/>
                </a:gs>
                <a:gs pos="100000">
                  <a:srgbClr val="9A5252"/>
                </a:gs>
                <a:gs pos="50000">
                  <a:schemeClr val="accent3">
                    <a:shade val="100000"/>
                    <a:satMod val="115000"/>
                  </a:schemeClr>
                </a:gs>
              </a:gsLst>
              <a:lin ang="0" scaled="0"/>
            </a:gradFill>
            <a:ln>
              <a:solidFill>
                <a:schemeClr val="tx1"/>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1F82-46AE-8F78-2A60A14BB733}"/>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1F82-46AE-8F78-2A60A14BB733}"/>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1F82-46AE-8F78-2A60A14BB733}"/>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1F82-46AE-8F78-2A60A14BB733}"/>
            </c:ext>
          </c:extLst>
        </c:ser>
        <c:dLbls>
          <c:showLegendKey val="0"/>
          <c:showVal val="0"/>
          <c:showCatName val="0"/>
          <c:showSerName val="0"/>
          <c:showPercent val="0"/>
          <c:showBubbleSize val="0"/>
        </c:dLbls>
        <c:gapWidth val="49"/>
        <c:overlap val="100"/>
        <c:axId val="183331920"/>
        <c:axId val="188888336"/>
      </c:barChart>
      <c:catAx>
        <c:axId val="183331920"/>
        <c:scaling>
          <c:orientation val="minMax"/>
        </c:scaling>
        <c:delete val="1"/>
        <c:axPos val="b"/>
        <c:numFmt formatCode="General" sourceLinked="1"/>
        <c:majorTickMark val="out"/>
        <c:minorTickMark val="none"/>
        <c:tickLblPos val="nextTo"/>
        <c:crossAx val="188888336"/>
        <c:crosses val="autoZero"/>
        <c:auto val="1"/>
        <c:lblAlgn val="ctr"/>
        <c:lblOffset val="100"/>
        <c:noMultiLvlLbl val="0"/>
      </c:catAx>
      <c:valAx>
        <c:axId val="188888336"/>
        <c:scaling>
          <c:orientation val="minMax"/>
          <c:max val="1"/>
          <c:min val="0"/>
        </c:scaling>
        <c:delete val="1"/>
        <c:axPos val="l"/>
        <c:numFmt formatCode="0%" sourceLinked="1"/>
        <c:majorTickMark val="out"/>
        <c:minorTickMark val="none"/>
        <c:tickLblPos val="nextTo"/>
        <c:crossAx val="183331920"/>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34113927281402E-2"/>
          <c:y val="4.6234196559209399E-2"/>
          <c:w val="0.74351317000463302"/>
          <c:h val="0.82519270591840699"/>
        </c:manualLayout>
      </c:layout>
      <c:barChart>
        <c:barDir val="col"/>
        <c:grouping val="stacked"/>
        <c:varyColors val="0"/>
        <c:ser>
          <c:idx val="0"/>
          <c:order val="0"/>
          <c:tx>
            <c:strRef>
              <c:f>Plan1!$B$1</c:f>
              <c:strCache>
                <c:ptCount val="1"/>
                <c:pt idx="0">
                  <c:v>Santos</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Plan1!$B$2:$B$14</c:f>
              <c:numCache>
                <c:formatCode>General</c:formatCode>
                <c:ptCount val="13"/>
                <c:pt idx="12">
                  <c:v>1257749</c:v>
                </c:pt>
              </c:numCache>
            </c:numRef>
          </c:val>
          <c:extLst>
            <c:ext xmlns:c16="http://schemas.microsoft.com/office/drawing/2014/chart" uri="{C3380CC4-5D6E-409C-BE32-E72D297353CC}">
              <c16:uniqueId val="{00000000-1EBD-4969-9E58-2F3D5B3317D4}"/>
            </c:ext>
          </c:extLst>
        </c:ser>
        <c:ser>
          <c:idx val="1"/>
          <c:order val="1"/>
          <c:tx>
            <c:strRef>
              <c:f>Plan1!$C$1</c:f>
              <c:strCache>
                <c:ptCount val="1"/>
                <c:pt idx="0">
                  <c:v>SC</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Plan1!$C$2:$C$14</c:f>
              <c:numCache>
                <c:formatCode>General</c:formatCode>
                <c:ptCount val="13"/>
                <c:pt idx="12">
                  <c:v>643353</c:v>
                </c:pt>
              </c:numCache>
            </c:numRef>
          </c:val>
          <c:extLst>
            <c:ext xmlns:c16="http://schemas.microsoft.com/office/drawing/2014/chart" uri="{C3380CC4-5D6E-409C-BE32-E72D297353CC}">
              <c16:uniqueId val="{00000001-1EBD-4969-9E58-2F3D5B3317D4}"/>
            </c:ext>
          </c:extLst>
        </c:ser>
        <c:ser>
          <c:idx val="2"/>
          <c:order val="2"/>
          <c:tx>
            <c:strRef>
              <c:f>Plan1!$D$1</c:f>
              <c:strCache>
                <c:ptCount val="1"/>
                <c:pt idx="0">
                  <c:v>Paranaguá</c:v>
                </c:pt>
              </c:strCache>
            </c:strRef>
          </c:tx>
          <c:spPr>
            <a:gradFill>
              <a:gsLst>
                <a:gs pos="0">
                  <a:srgbClr val="A2A2A2"/>
                </a:gs>
                <a:gs pos="50000">
                  <a:srgbClr val="DCDCDC"/>
                </a:gs>
                <a:gs pos="100000">
                  <a:srgbClr val="A2A2A2"/>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Plan1!$D$2:$D$14</c:f>
              <c:numCache>
                <c:formatCode>General</c:formatCode>
                <c:ptCount val="13"/>
                <c:pt idx="12">
                  <c:v>296790</c:v>
                </c:pt>
              </c:numCache>
            </c:numRef>
          </c:val>
          <c:extLst>
            <c:ext xmlns:c16="http://schemas.microsoft.com/office/drawing/2014/chart" uri="{C3380CC4-5D6E-409C-BE32-E72D297353CC}">
              <c16:uniqueId val="{00000002-1EBD-4969-9E58-2F3D5B3317D4}"/>
            </c:ext>
          </c:extLst>
        </c:ser>
        <c:ser>
          <c:idx val="3"/>
          <c:order val="3"/>
          <c:tx>
            <c:strRef>
              <c:f>Plan1!$E$1</c:f>
              <c:strCache>
                <c:ptCount val="1"/>
                <c:pt idx="0">
                  <c:v>RJ</c:v>
                </c:pt>
              </c:strCache>
            </c:strRef>
          </c:tx>
          <c:spPr>
            <a:gradFill>
              <a:gsLst>
                <a:gs pos="0">
                  <a:srgbClr val="675375"/>
                </a:gs>
                <a:gs pos="50000">
                  <a:srgbClr val="C393E3"/>
                </a:gs>
                <a:gs pos="100000">
                  <a:srgbClr val="67536B"/>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Plan1!$E$2:$E$14</c:f>
              <c:numCache>
                <c:formatCode>General</c:formatCode>
                <c:ptCount val="13"/>
                <c:pt idx="12">
                  <c:v>135301</c:v>
                </c:pt>
              </c:numCache>
            </c:numRef>
          </c:val>
          <c:extLst>
            <c:ext xmlns:c16="http://schemas.microsoft.com/office/drawing/2014/chart" uri="{C3380CC4-5D6E-409C-BE32-E72D297353CC}">
              <c16:uniqueId val="{00000003-1EBD-4969-9E58-2F3D5B3317D4}"/>
            </c:ext>
          </c:extLst>
        </c:ser>
        <c:ser>
          <c:idx val="4"/>
          <c:order val="4"/>
          <c:tx>
            <c:strRef>
              <c:f>Plan1!$F$1</c:f>
              <c:strCache>
                <c:ptCount val="1"/>
                <c:pt idx="0">
                  <c:v>Rio Grande</c:v>
                </c:pt>
              </c:strCache>
            </c:strRef>
          </c:tx>
          <c:spPr>
            <a:gradFill>
              <a:gsLst>
                <a:gs pos="0">
                  <a:srgbClr val="CDC800"/>
                </a:gs>
                <a:gs pos="50000">
                  <a:srgbClr val="FEF800"/>
                </a:gs>
                <a:gs pos="100000">
                  <a:srgbClr val="CDC800"/>
                </a:gs>
              </a:gsLst>
              <a:lin ang="0" scaled="0"/>
            </a:gradFill>
            <a:ln>
              <a:solidFill>
                <a:schemeClr val="tx1">
                  <a:lumMod val="75000"/>
                  <a:lumOff val="25000"/>
                </a:schemeClr>
              </a:solidFill>
            </a:ln>
          </c:spPr>
          <c:invertIfNegative val="0"/>
          <c:dPt>
            <c:idx val="0"/>
            <c:invertIfNegative val="0"/>
            <c:bubble3D val="0"/>
            <c:spPr>
              <a:gradFill>
                <a:gsLst>
                  <a:gs pos="0">
                    <a:srgbClr val="CDC800"/>
                  </a:gs>
                  <a:gs pos="50000">
                    <a:srgbClr val="FFFA3B"/>
                  </a:gs>
                  <a:gs pos="100000">
                    <a:srgbClr val="CDC800"/>
                  </a:gs>
                </a:gsLst>
                <a:lin ang="0" scaled="0"/>
              </a:gradFill>
              <a:ln>
                <a:solidFill>
                  <a:schemeClr val="tx1">
                    <a:lumMod val="75000"/>
                    <a:lumOff val="25000"/>
                  </a:schemeClr>
                </a:solidFill>
              </a:ln>
            </c:spPr>
            <c:extLst>
              <c:ext xmlns:c16="http://schemas.microsoft.com/office/drawing/2014/chart" uri="{C3380CC4-5D6E-409C-BE32-E72D297353CC}">
                <c16:uniqueId val="{00000005-1EBD-4969-9E58-2F3D5B3317D4}"/>
              </c:ext>
            </c:extLst>
          </c:dPt>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Plan1!$F$2:$F$14</c:f>
              <c:numCache>
                <c:formatCode>General</c:formatCode>
                <c:ptCount val="13"/>
                <c:pt idx="12">
                  <c:v>241581</c:v>
                </c:pt>
              </c:numCache>
            </c:numRef>
          </c:val>
          <c:extLst>
            <c:ext xmlns:c16="http://schemas.microsoft.com/office/drawing/2014/chart" uri="{C3380CC4-5D6E-409C-BE32-E72D297353CC}">
              <c16:uniqueId val="{00000006-1EBD-4969-9E58-2F3D5B3317D4}"/>
            </c:ext>
          </c:extLst>
        </c:ser>
        <c:ser>
          <c:idx val="5"/>
          <c:order val="5"/>
          <c:tx>
            <c:strRef>
              <c:f>Plan1!$G$1</c:f>
              <c:strCache>
                <c:ptCount val="1"/>
                <c:pt idx="0">
                  <c:v>Manaus</c:v>
                </c:pt>
              </c:strCache>
            </c:strRef>
          </c:tx>
          <c:spPr>
            <a:gradFill>
              <a:gsLst>
                <a:gs pos="0">
                  <a:srgbClr val="3A357F"/>
                </a:gs>
                <a:gs pos="50000">
                  <a:srgbClr val="6D76CF"/>
                </a:gs>
                <a:gs pos="100000">
                  <a:srgbClr val="3A357F"/>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Plan1!$G$2:$G$14</c:f>
              <c:numCache>
                <c:formatCode>General</c:formatCode>
                <c:ptCount val="13"/>
                <c:pt idx="12">
                  <c:v>75455</c:v>
                </c:pt>
              </c:numCache>
            </c:numRef>
          </c:val>
          <c:extLst>
            <c:ext xmlns:c16="http://schemas.microsoft.com/office/drawing/2014/chart" uri="{C3380CC4-5D6E-409C-BE32-E72D297353CC}">
              <c16:uniqueId val="{00000007-1EBD-4969-9E58-2F3D5B3317D4}"/>
            </c:ext>
          </c:extLst>
        </c:ser>
        <c:ser>
          <c:idx val="6"/>
          <c:order val="6"/>
          <c:tx>
            <c:strRef>
              <c:f>Plan1!$H$1</c:f>
              <c:strCache>
                <c:ptCount val="1"/>
                <c:pt idx="0">
                  <c:v>Salvador</c:v>
                </c:pt>
              </c:strCache>
            </c:strRef>
          </c:tx>
          <c:spPr>
            <a:gradFill>
              <a:gsLst>
                <a:gs pos="0">
                  <a:srgbClr val="A76E21"/>
                </a:gs>
                <a:gs pos="50000">
                  <a:srgbClr val="FFA835"/>
                </a:gs>
                <a:gs pos="100000">
                  <a:srgbClr val="A76E21"/>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Plan1!$H$2:$H$14</c:f>
              <c:numCache>
                <c:formatCode>General</c:formatCode>
                <c:ptCount val="13"/>
                <c:pt idx="12">
                  <c:v>105659</c:v>
                </c:pt>
              </c:numCache>
            </c:numRef>
          </c:val>
          <c:extLst>
            <c:ext xmlns:c16="http://schemas.microsoft.com/office/drawing/2014/chart" uri="{C3380CC4-5D6E-409C-BE32-E72D297353CC}">
              <c16:uniqueId val="{00000008-1EBD-4969-9E58-2F3D5B3317D4}"/>
            </c:ext>
          </c:extLst>
        </c:ser>
        <c:ser>
          <c:idx val="7"/>
          <c:order val="7"/>
          <c:tx>
            <c:strRef>
              <c:f>Plan1!$I$1</c:f>
              <c:strCache>
                <c:ptCount val="1"/>
                <c:pt idx="0">
                  <c:v>Vitória</c:v>
                </c:pt>
              </c:strCache>
            </c:strRef>
          </c:tx>
          <c:spPr>
            <a:gradFill>
              <a:gsLst>
                <a:gs pos="0">
                  <a:srgbClr val="1A4A49"/>
                </a:gs>
                <a:gs pos="50000">
                  <a:srgbClr val="00B4CE"/>
                </a:gs>
                <a:gs pos="100000">
                  <a:srgbClr val="1A4A49"/>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Plan1!$I$2:$I$14</c:f>
              <c:numCache>
                <c:formatCode>General</c:formatCode>
                <c:ptCount val="13"/>
                <c:pt idx="12">
                  <c:v>99882</c:v>
                </c:pt>
              </c:numCache>
            </c:numRef>
          </c:val>
          <c:extLst>
            <c:ext xmlns:c16="http://schemas.microsoft.com/office/drawing/2014/chart" uri="{C3380CC4-5D6E-409C-BE32-E72D297353CC}">
              <c16:uniqueId val="{00000009-1EBD-4969-9E58-2F3D5B3317D4}"/>
            </c:ext>
          </c:extLst>
        </c:ser>
        <c:ser>
          <c:idx val="8"/>
          <c:order val="8"/>
          <c:tx>
            <c:strRef>
              <c:f>Plan1!$J$1</c:f>
              <c:strCache>
                <c:ptCount val="1"/>
                <c:pt idx="0">
                  <c:v>Suape</c:v>
                </c:pt>
              </c:strCache>
            </c:strRef>
          </c:tx>
          <c:spPr>
            <a:gradFill>
              <a:gsLst>
                <a:gs pos="0">
                  <a:srgbClr val="5E8345"/>
                </a:gs>
                <a:gs pos="50000">
                  <a:srgbClr val="9EDF71"/>
                </a:gs>
                <a:gs pos="100000">
                  <a:srgbClr val="5E8345"/>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Plan1!$J$2:$J$14</c:f>
              <c:numCache>
                <c:formatCode>General</c:formatCode>
                <c:ptCount val="13"/>
                <c:pt idx="12">
                  <c:v>82342</c:v>
                </c:pt>
              </c:numCache>
            </c:numRef>
          </c:val>
          <c:extLst>
            <c:ext xmlns:c16="http://schemas.microsoft.com/office/drawing/2014/chart" uri="{C3380CC4-5D6E-409C-BE32-E72D297353CC}">
              <c16:uniqueId val="{0000000A-1EBD-4969-9E58-2F3D5B3317D4}"/>
            </c:ext>
          </c:extLst>
        </c:ser>
        <c:ser>
          <c:idx val="9"/>
          <c:order val="9"/>
          <c:tx>
            <c:strRef>
              <c:f>Plan1!$K$1</c:f>
              <c:strCache>
                <c:ptCount val="1"/>
                <c:pt idx="0">
                  <c:v>Pecém +Fort.</c:v>
                </c:pt>
              </c:strCache>
            </c:strRef>
          </c:tx>
          <c:spPr>
            <a:gradFill>
              <a:gsLst>
                <a:gs pos="0">
                  <a:srgbClr val="B33939"/>
                </a:gs>
                <a:gs pos="50000">
                  <a:srgbClr val="FF6F6F"/>
                </a:gs>
                <a:gs pos="100000">
                  <a:srgbClr val="B33939"/>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Plan1!$K$2:$K$14</c:f>
              <c:numCache>
                <c:formatCode>General</c:formatCode>
                <c:ptCount val="13"/>
                <c:pt idx="12">
                  <c:v>48750</c:v>
                </c:pt>
              </c:numCache>
            </c:numRef>
          </c:val>
          <c:extLst>
            <c:ext xmlns:c16="http://schemas.microsoft.com/office/drawing/2014/chart" uri="{C3380CC4-5D6E-409C-BE32-E72D297353CC}">
              <c16:uniqueId val="{0000000B-1EBD-4969-9E58-2F3D5B3317D4}"/>
            </c:ext>
          </c:extLst>
        </c:ser>
        <c:ser>
          <c:idx val="10"/>
          <c:order val="10"/>
          <c:tx>
            <c:strRef>
              <c:f>Plan1!$L$1</c:f>
              <c:strCache>
                <c:ptCount val="1"/>
                <c:pt idx="0">
                  <c:v>Outros</c:v>
                </c:pt>
              </c:strCache>
            </c:strRef>
          </c:tx>
          <c:spPr>
            <a:gradFill>
              <a:gsLst>
                <a:gs pos="0">
                  <a:sysClr val="windowText" lastClr="000000">
                    <a:lumMod val="65000"/>
                    <a:lumOff val="35000"/>
                  </a:sysClr>
                </a:gs>
                <a:gs pos="100000">
                  <a:sysClr val="windowText" lastClr="000000">
                    <a:lumMod val="65000"/>
                    <a:lumOff val="35000"/>
                  </a:sysClr>
                </a:gs>
                <a:gs pos="50000">
                  <a:sysClr val="window" lastClr="FFFFFF">
                    <a:lumMod val="75000"/>
                  </a:sysClr>
                </a:gs>
              </a:gsLst>
              <a:lin ang="0" scaled="0"/>
            </a:gradFill>
            <a:ln>
              <a:solidFill>
                <a:schemeClr val="tx1">
                  <a:lumMod val="75000"/>
                  <a:lumOff val="25000"/>
                </a:schemeClr>
              </a:solidFill>
            </a:ln>
          </c:spPr>
          <c:invertIfNegative val="0"/>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Plan1!$L$2:$L$14</c:f>
              <c:numCache>
                <c:formatCode>General</c:formatCode>
                <c:ptCount val="13"/>
                <c:pt idx="12">
                  <c:v>347586</c:v>
                </c:pt>
              </c:numCache>
            </c:numRef>
          </c:val>
          <c:extLst>
            <c:ext xmlns:c16="http://schemas.microsoft.com/office/drawing/2014/chart" uri="{C3380CC4-5D6E-409C-BE32-E72D297353CC}">
              <c16:uniqueId val="{0000000C-1EBD-4969-9E58-2F3D5B3317D4}"/>
            </c:ext>
          </c:extLst>
        </c:ser>
        <c:dLbls>
          <c:showLegendKey val="0"/>
          <c:showVal val="0"/>
          <c:showCatName val="0"/>
          <c:showSerName val="0"/>
          <c:showPercent val="0"/>
          <c:showBubbleSize val="0"/>
        </c:dLbls>
        <c:gapWidth val="100"/>
        <c:overlap val="100"/>
        <c:axId val="2141010936"/>
        <c:axId val="2141014536"/>
      </c:barChart>
      <c:lineChart>
        <c:grouping val="standard"/>
        <c:varyColors val="0"/>
        <c:ser>
          <c:idx val="11"/>
          <c:order val="11"/>
          <c:tx>
            <c:strRef>
              <c:f>Plan1!$M$1</c:f>
              <c:strCache>
                <c:ptCount val="1"/>
                <c:pt idx="0">
                  <c:v>Cheios LC</c:v>
                </c:pt>
              </c:strCache>
            </c:strRef>
          </c:tx>
          <c:spPr>
            <a:ln>
              <a:solidFill>
                <a:srgbClr val="17375E"/>
              </a:solidFill>
            </a:ln>
          </c:spPr>
          <c:marker>
            <c:symbol val="none"/>
          </c:marker>
          <c:cat>
            <c:numRef>
              <c:f>Plan1!$A$2:$A$14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Plan1!$M$2:$M$14</c:f>
              <c:numCache>
                <c:formatCode>General</c:formatCode>
                <c:ptCount val="13"/>
                <c:pt idx="0">
                  <c:v>2158308</c:v>
                </c:pt>
                <c:pt idx="1">
                  <c:v>2427134</c:v>
                </c:pt>
                <c:pt idx="2">
                  <c:v>2577759</c:v>
                </c:pt>
                <c:pt idx="3">
                  <c:v>2739726</c:v>
                </c:pt>
                <c:pt idx="4">
                  <c:v>2357160</c:v>
                </c:pt>
                <c:pt idx="5">
                  <c:v>2745689</c:v>
                </c:pt>
                <c:pt idx="6">
                  <c:v>3124088</c:v>
                </c:pt>
                <c:pt idx="7">
                  <c:v>3174817</c:v>
                </c:pt>
                <c:pt idx="8">
                  <c:v>3356978</c:v>
                </c:pt>
                <c:pt idx="9">
                  <c:v>3393394</c:v>
                </c:pt>
                <c:pt idx="10">
                  <c:v>3293730</c:v>
                </c:pt>
                <c:pt idx="11">
                  <c:v>3152766</c:v>
                </c:pt>
                <c:pt idx="12">
                  <c:v>3334448</c:v>
                </c:pt>
              </c:numCache>
            </c:numRef>
          </c:val>
          <c:smooth val="0"/>
          <c:extLst>
            <c:ext xmlns:c16="http://schemas.microsoft.com/office/drawing/2014/chart" uri="{C3380CC4-5D6E-409C-BE32-E72D297353CC}">
              <c16:uniqueId val="{0000000D-1EBD-4969-9E58-2F3D5B3317D4}"/>
            </c:ext>
          </c:extLst>
        </c:ser>
        <c:dLbls>
          <c:showLegendKey val="0"/>
          <c:showVal val="0"/>
          <c:showCatName val="0"/>
          <c:showSerName val="0"/>
          <c:showPercent val="0"/>
          <c:showBubbleSize val="0"/>
        </c:dLbls>
        <c:marker val="1"/>
        <c:smooth val="0"/>
        <c:axId val="2141010936"/>
        <c:axId val="2141014536"/>
      </c:lineChart>
      <c:catAx>
        <c:axId val="2141010936"/>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2141014536"/>
        <c:crosses val="autoZero"/>
        <c:auto val="1"/>
        <c:lblAlgn val="ctr"/>
        <c:lblOffset val="100"/>
        <c:noMultiLvlLbl val="0"/>
      </c:catAx>
      <c:valAx>
        <c:axId val="2141014536"/>
        <c:scaling>
          <c:orientation val="minMax"/>
          <c:max val="3500000"/>
          <c:min val="0"/>
        </c:scaling>
        <c:delete val="0"/>
        <c:axPos val="l"/>
        <c:majorGridlines>
          <c:spPr>
            <a:ln>
              <a:solidFill>
                <a:sysClr val="window" lastClr="FFFFFF">
                  <a:lumMod val="95000"/>
                </a:sysClr>
              </a:solidFill>
            </a:ln>
          </c:spPr>
        </c:majorGridlines>
        <c:numFmt formatCode="General" sourceLinked="1"/>
        <c:majorTickMark val="out"/>
        <c:minorTickMark val="none"/>
        <c:tickLblPos val="nextTo"/>
        <c:spPr>
          <a:ln>
            <a:solidFill>
              <a:sysClr val="windowText" lastClr="000000">
                <a:lumMod val="50000"/>
                <a:lumOff val="50000"/>
              </a:sysClr>
            </a:solidFill>
          </a:ln>
        </c:spPr>
        <c:crossAx val="2141010936"/>
        <c:crosses val="autoZero"/>
        <c:crossBetween val="between"/>
        <c:dispUnits>
          <c:builtInUnit val="millions"/>
          <c:dispUnitsLbl/>
        </c:dispUnits>
      </c:valAx>
      <c:spPr>
        <a:noFill/>
        <a:ln w="25400">
          <a:noFill/>
        </a:ln>
      </c:spPr>
    </c:plotArea>
    <c:legend>
      <c:legendPos val="r"/>
      <c:legendEntry>
        <c:idx val="11"/>
        <c:delete val="1"/>
      </c:legendEntry>
      <c:layout>
        <c:manualLayout>
          <c:xMode val="edge"/>
          <c:yMode val="edge"/>
          <c:x val="0.814517293671286"/>
          <c:y val="4.2031087781099399E-3"/>
          <c:w val="0.155896465646232"/>
          <c:h val="0.96721740629797803"/>
        </c:manualLayout>
      </c:layout>
      <c:overlay val="0"/>
      <c:txPr>
        <a:bodyPr/>
        <a:lstStyle/>
        <a:p>
          <a:pPr>
            <a:defRPr sz="1200"/>
          </a:pPr>
          <a:endParaRPr lang="pt-BR"/>
        </a:p>
      </c:txPr>
    </c:legend>
    <c:plotVisOnly val="1"/>
    <c:dispBlanksAs val="gap"/>
    <c:showDLblsOverMax val="0"/>
  </c:chart>
  <c:txPr>
    <a:bodyPr/>
    <a:lstStyle/>
    <a:p>
      <a:pPr>
        <a:defRPr sz="1400"/>
      </a:pPr>
      <a:endParaRPr lang="pt-B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07563587684065"/>
          <c:y val="9.701539836450164E-2"/>
          <c:w val="0.7574471218206158"/>
          <c:h val="0.87374626899238783"/>
        </c:manualLayout>
      </c:layout>
      <c:barChart>
        <c:barDir val="bar"/>
        <c:grouping val="clustered"/>
        <c:varyColors val="0"/>
        <c:ser>
          <c:idx val="0"/>
          <c:order val="0"/>
          <c:tx>
            <c:strRef>
              <c:f>Plan1!$B$1</c:f>
              <c:strCache>
                <c:ptCount val="1"/>
                <c:pt idx="0">
                  <c:v>Volume 2016</c:v>
                </c:pt>
              </c:strCache>
            </c:strRef>
          </c:tx>
          <c:spPr>
            <a:solidFill>
              <a:srgbClr val="01567E"/>
            </a:solidFill>
            <a:ln>
              <a:solidFill>
                <a:schemeClr val="bg1"/>
              </a:solidFill>
            </a:ln>
            <a:effectLst/>
          </c:spPr>
          <c:invertIfNegative val="0"/>
          <c:dLbls>
            <c:dLbl>
              <c:idx val="7"/>
              <c:layout>
                <c:manualLayout>
                  <c:x val="-0.18701472556894244"/>
                  <c:y val="2.5673209157209189E-3"/>
                </c:manualLayout>
              </c:layout>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F5-422C-9CE4-967CC4ACA6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Plan1!$A$2:$A$12</c:f>
              <c:strCache>
                <c:ptCount val="11"/>
                <c:pt idx="0">
                  <c:v>Outros</c:v>
                </c:pt>
                <c:pt idx="1">
                  <c:v>AM</c:v>
                </c:pt>
                <c:pt idx="2">
                  <c:v>CE</c:v>
                </c:pt>
                <c:pt idx="3">
                  <c:v>PE</c:v>
                </c:pt>
                <c:pt idx="4">
                  <c:v>BA</c:v>
                </c:pt>
                <c:pt idx="5">
                  <c:v>ES</c:v>
                </c:pt>
                <c:pt idx="6">
                  <c:v>RJ</c:v>
                </c:pt>
                <c:pt idx="7">
                  <c:v>SP</c:v>
                </c:pt>
                <c:pt idx="8">
                  <c:v>PR</c:v>
                </c:pt>
                <c:pt idx="9">
                  <c:v>SC</c:v>
                </c:pt>
                <c:pt idx="10">
                  <c:v>RS</c:v>
                </c:pt>
              </c:strCache>
            </c:strRef>
          </c:cat>
          <c:val>
            <c:numRef>
              <c:f>Plan1!$B$2:$B$12</c:f>
              <c:numCache>
                <c:formatCode>_-* #,##0_-;\-* #,##0_-;_-* "-"??_-;_-@_-</c:formatCode>
                <c:ptCount val="11"/>
                <c:pt idx="0">
                  <c:v>170327.66666666791</c:v>
                </c:pt>
                <c:pt idx="1">
                  <c:v>247785.19909959647</c:v>
                </c:pt>
                <c:pt idx="2">
                  <c:v>102529</c:v>
                </c:pt>
                <c:pt idx="3">
                  <c:v>224633.77664886997</c:v>
                </c:pt>
                <c:pt idx="4">
                  <c:v>194608.99999999997</c:v>
                </c:pt>
                <c:pt idx="5">
                  <c:v>149425</c:v>
                </c:pt>
                <c:pt idx="6">
                  <c:v>319071.73142357776</c:v>
                </c:pt>
                <c:pt idx="7">
                  <c:v>2358220</c:v>
                </c:pt>
                <c:pt idx="8">
                  <c:v>423735.98732620315</c:v>
                </c:pt>
                <c:pt idx="9">
                  <c:v>957593.21365501569</c:v>
                </c:pt>
                <c:pt idx="10">
                  <c:v>427852.28568240878</c:v>
                </c:pt>
              </c:numCache>
            </c:numRef>
          </c:val>
          <c:extLst>
            <c:ext xmlns:c16="http://schemas.microsoft.com/office/drawing/2014/chart" uri="{C3380CC4-5D6E-409C-BE32-E72D297353CC}">
              <c16:uniqueId val="{00000000-5F12-4E51-99FE-5A99FF72D722}"/>
            </c:ext>
          </c:extLst>
        </c:ser>
        <c:dLbls>
          <c:showLegendKey val="0"/>
          <c:showVal val="0"/>
          <c:showCatName val="0"/>
          <c:showSerName val="0"/>
          <c:showPercent val="0"/>
          <c:showBubbleSize val="0"/>
        </c:dLbls>
        <c:gapWidth val="70"/>
        <c:axId val="180962336"/>
        <c:axId val="180960704"/>
      </c:barChart>
      <c:catAx>
        <c:axId val="180962336"/>
        <c:scaling>
          <c:orientation val="maxMin"/>
        </c:scaling>
        <c:delete val="0"/>
        <c:axPos val="l"/>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0960704"/>
        <c:crosses val="autoZero"/>
        <c:auto val="1"/>
        <c:lblAlgn val="ctr"/>
        <c:lblOffset val="100"/>
        <c:noMultiLvlLbl val="0"/>
      </c:catAx>
      <c:valAx>
        <c:axId val="180960704"/>
        <c:scaling>
          <c:orientation val="minMax"/>
        </c:scaling>
        <c:delete val="1"/>
        <c:axPos val="t"/>
        <c:numFmt formatCode="#,##0" sourceLinked="0"/>
        <c:majorTickMark val="none"/>
        <c:minorTickMark val="none"/>
        <c:tickLblPos val="low"/>
        <c:crossAx val="180962336"/>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9"/>
          <c:y val="0"/>
          <c:w val="0.69999822833599401"/>
          <c:h val="0.92385543324459796"/>
        </c:manualLayout>
      </c:layout>
      <c:barChart>
        <c:barDir val="col"/>
        <c:grouping val="stacked"/>
        <c:varyColors val="0"/>
        <c:ser>
          <c:idx val="0"/>
          <c:order val="0"/>
          <c:tx>
            <c:strRef>
              <c:f>Plan1!$B$1</c:f>
              <c:strCache>
                <c:ptCount val="1"/>
                <c:pt idx="0">
                  <c:v>Exportação</c:v>
                </c:pt>
              </c:strCache>
            </c:strRef>
          </c:tx>
          <c:spPr>
            <a:gradFill>
              <a:gsLst>
                <a:gs pos="0">
                  <a:srgbClr val="52739A"/>
                </a:gs>
                <a:gs pos="100000">
                  <a:srgbClr val="52739A"/>
                </a:gs>
                <a:gs pos="50000">
                  <a:srgbClr val="91CCFF"/>
                </a:gs>
              </a:gsLst>
              <a:lin ang="0" scaled="0"/>
            </a:gradFill>
            <a:ln>
              <a:solidFill>
                <a:schemeClr val="tx1"/>
              </a:solidFill>
            </a:ln>
          </c:spPr>
          <c:invertIfNegative val="0"/>
          <c:cat>
            <c:numRef>
              <c:f>Plan1!$A$2</c:f>
              <c:numCache>
                <c:formatCode>General</c:formatCode>
                <c:ptCount val="1"/>
              </c:numCache>
            </c:numRef>
          </c:cat>
          <c:val>
            <c:numRef>
              <c:f>Plan1!$B$2</c:f>
              <c:numCache>
                <c:formatCode>0%</c:formatCode>
                <c:ptCount val="1"/>
                <c:pt idx="0">
                  <c:v>0.24136626823861199</c:v>
                </c:pt>
              </c:numCache>
            </c:numRef>
          </c:val>
          <c:extLst>
            <c:ext xmlns:c16="http://schemas.microsoft.com/office/drawing/2014/chart" uri="{C3380CC4-5D6E-409C-BE32-E72D297353CC}">
              <c16:uniqueId val="{00000000-F363-4275-84A5-B727A4A2778D}"/>
            </c:ext>
          </c:extLst>
        </c:ser>
        <c:ser>
          <c:idx val="1"/>
          <c:order val="1"/>
          <c:tx>
            <c:strRef>
              <c:f>Plan1!$C$1</c:f>
              <c:strCache>
                <c:ptCount val="1"/>
                <c:pt idx="0">
                  <c:v>Importação</c:v>
                </c:pt>
              </c:strCache>
            </c:strRef>
          </c:tx>
          <c:spPr>
            <a:gradFill>
              <a:gsLst>
                <a:gs pos="0">
                  <a:srgbClr val="9A5252"/>
                </a:gs>
                <a:gs pos="100000">
                  <a:srgbClr val="9A5252"/>
                </a:gs>
                <a:gs pos="50000">
                  <a:schemeClr val="accent3">
                    <a:shade val="100000"/>
                    <a:satMod val="115000"/>
                  </a:schemeClr>
                </a:gs>
              </a:gsLst>
              <a:lin ang="0" scaled="0"/>
            </a:gradFill>
            <a:ln>
              <a:solidFill>
                <a:schemeClr val="tx1"/>
              </a:solidFill>
            </a:ln>
          </c:spPr>
          <c:invertIfNegative val="0"/>
          <c:cat>
            <c:numRef>
              <c:f>Plan1!$A$2</c:f>
              <c:numCache>
                <c:formatCode>General</c:formatCode>
                <c:ptCount val="1"/>
              </c:numCache>
            </c:numRef>
          </c:cat>
          <c:val>
            <c:numRef>
              <c:f>Plan1!$C$2</c:f>
              <c:numCache>
                <c:formatCode>0%</c:formatCode>
                <c:ptCount val="1"/>
                <c:pt idx="0">
                  <c:v>0.29708087211096301</c:v>
                </c:pt>
              </c:numCache>
            </c:numRef>
          </c:val>
          <c:extLst>
            <c:ext xmlns:c16="http://schemas.microsoft.com/office/drawing/2014/chart" uri="{C3380CC4-5D6E-409C-BE32-E72D297353CC}">
              <c16:uniqueId val="{00000001-F363-4275-84A5-B727A4A2778D}"/>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Plan1!$D$2</c:f>
              <c:numCache>
                <c:formatCode>0%</c:formatCode>
                <c:ptCount val="1"/>
                <c:pt idx="0">
                  <c:v>9.7230260641821803E-2</c:v>
                </c:pt>
              </c:numCache>
            </c:numRef>
          </c:val>
          <c:extLst>
            <c:ext xmlns:c16="http://schemas.microsoft.com/office/drawing/2014/chart" uri="{C3380CC4-5D6E-409C-BE32-E72D297353CC}">
              <c16:uniqueId val="{00000002-F363-4275-84A5-B727A4A2778D}"/>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0.23796456543453401</c:v>
                </c:pt>
              </c:numCache>
            </c:numRef>
          </c:val>
          <c:extLst>
            <c:ext xmlns:c16="http://schemas.microsoft.com/office/drawing/2014/chart" uri="{C3380CC4-5D6E-409C-BE32-E72D297353CC}">
              <c16:uniqueId val="{00000003-F363-4275-84A5-B727A4A2778D}"/>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Plan1!$F$2</c:f>
              <c:numCache>
                <c:formatCode>0%</c:formatCode>
                <c:ptCount val="1"/>
                <c:pt idx="0">
                  <c:v>0.12635803357406999</c:v>
                </c:pt>
              </c:numCache>
            </c:numRef>
          </c:val>
          <c:extLst>
            <c:ext xmlns:c16="http://schemas.microsoft.com/office/drawing/2014/chart" uri="{C3380CC4-5D6E-409C-BE32-E72D297353CC}">
              <c16:uniqueId val="{00000004-F363-4275-84A5-B727A4A2778D}"/>
            </c:ext>
          </c:extLst>
        </c:ser>
        <c:dLbls>
          <c:showLegendKey val="0"/>
          <c:showVal val="0"/>
          <c:showCatName val="0"/>
          <c:showSerName val="0"/>
          <c:showPercent val="0"/>
          <c:showBubbleSize val="0"/>
        </c:dLbls>
        <c:gapWidth val="49"/>
        <c:overlap val="100"/>
        <c:axId val="2144517288"/>
        <c:axId val="2144520408"/>
      </c:barChart>
      <c:catAx>
        <c:axId val="2144517288"/>
        <c:scaling>
          <c:orientation val="minMax"/>
        </c:scaling>
        <c:delete val="1"/>
        <c:axPos val="b"/>
        <c:numFmt formatCode="General" sourceLinked="1"/>
        <c:majorTickMark val="out"/>
        <c:minorTickMark val="none"/>
        <c:tickLblPos val="nextTo"/>
        <c:crossAx val="2144520408"/>
        <c:crosses val="autoZero"/>
        <c:auto val="1"/>
        <c:lblAlgn val="ctr"/>
        <c:lblOffset val="100"/>
        <c:noMultiLvlLbl val="0"/>
      </c:catAx>
      <c:valAx>
        <c:axId val="2144520408"/>
        <c:scaling>
          <c:orientation val="minMax"/>
          <c:max val="1"/>
          <c:min val="0"/>
        </c:scaling>
        <c:delete val="1"/>
        <c:axPos val="l"/>
        <c:numFmt formatCode="0%" sourceLinked="1"/>
        <c:majorTickMark val="out"/>
        <c:minorTickMark val="none"/>
        <c:tickLblPos val="nextTo"/>
        <c:crossAx val="2144517288"/>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4309324158430999E-2"/>
          <c:y val="3.9897118554130702E-2"/>
          <c:w val="0.88434256455845695"/>
          <c:h val="0.741852220158983"/>
        </c:manualLayout>
      </c:layout>
      <c:barChart>
        <c:barDir val="col"/>
        <c:grouping val="stacked"/>
        <c:varyColors val="0"/>
        <c:ser>
          <c:idx val="0"/>
          <c:order val="0"/>
          <c:tx>
            <c:strRef>
              <c:f>Plan1!$B$1</c:f>
              <c:strCache>
                <c:ptCount val="1"/>
                <c:pt idx="0">
                  <c:v>EXP</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Plan1!$A$2:$A$13</c:f>
              <c:strCache>
                <c:ptCount val="3"/>
                <c:pt idx="0">
                  <c:v>Manaus</c:v>
                </c:pt>
                <c:pt idx="1">
                  <c:v>Santos</c:v>
                </c:pt>
                <c:pt idx="2">
                  <c:v>Rio Grande</c:v>
                </c:pt>
              </c:strCache>
            </c:strRef>
          </c:cat>
          <c:val>
            <c:numRef>
              <c:f>Plan1!$B$2:$B$13</c:f>
              <c:numCache>
                <c:formatCode>0%</c:formatCode>
                <c:ptCount val="3"/>
                <c:pt idx="0">
                  <c:v>0.16359286329088099</c:v>
                </c:pt>
                <c:pt idx="1">
                  <c:v>0.59223798713268605</c:v>
                </c:pt>
                <c:pt idx="2">
                  <c:v>0.66396070875033897</c:v>
                </c:pt>
              </c:numCache>
            </c:numRef>
          </c:val>
          <c:extLst>
            <c:ext xmlns:c16="http://schemas.microsoft.com/office/drawing/2014/chart" uri="{C3380CC4-5D6E-409C-BE32-E72D297353CC}">
              <c16:uniqueId val="{00000000-3CD8-40B2-82D4-160F4770EECF}"/>
            </c:ext>
          </c:extLst>
        </c:ser>
        <c:ser>
          <c:idx val="1"/>
          <c:order val="1"/>
          <c:tx>
            <c:strRef>
              <c:f>Plan1!$C$1</c:f>
              <c:strCache>
                <c:ptCount val="1"/>
                <c:pt idx="0">
                  <c:v>IMP</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Plan1!$A$2:$A$13</c:f>
              <c:strCache>
                <c:ptCount val="3"/>
                <c:pt idx="0">
                  <c:v>Manaus</c:v>
                </c:pt>
                <c:pt idx="1">
                  <c:v>Santos</c:v>
                </c:pt>
                <c:pt idx="2">
                  <c:v>Rio Grande</c:v>
                </c:pt>
              </c:strCache>
            </c:strRef>
          </c:cat>
          <c:val>
            <c:numRef>
              <c:f>Plan1!$C$2:$C$13</c:f>
              <c:numCache>
                <c:formatCode>0%</c:formatCode>
                <c:ptCount val="3"/>
                <c:pt idx="0">
                  <c:v>0.83640713670911904</c:v>
                </c:pt>
                <c:pt idx="1">
                  <c:v>0.40776201286731401</c:v>
                </c:pt>
                <c:pt idx="2">
                  <c:v>0.33603929124966098</c:v>
                </c:pt>
              </c:numCache>
            </c:numRef>
          </c:val>
          <c:extLst>
            <c:ext xmlns:c16="http://schemas.microsoft.com/office/drawing/2014/chart" uri="{C3380CC4-5D6E-409C-BE32-E72D297353CC}">
              <c16:uniqueId val="{00000001-3CD8-40B2-82D4-160F4770EECF}"/>
            </c:ext>
          </c:extLst>
        </c:ser>
        <c:dLbls>
          <c:showLegendKey val="0"/>
          <c:showVal val="0"/>
          <c:showCatName val="0"/>
          <c:showSerName val="0"/>
          <c:showPercent val="0"/>
          <c:showBubbleSize val="0"/>
        </c:dLbls>
        <c:gapWidth val="130"/>
        <c:overlap val="100"/>
        <c:axId val="2144562200"/>
        <c:axId val="2144565672"/>
      </c:barChart>
      <c:catAx>
        <c:axId val="2144562200"/>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2144565672"/>
        <c:crosses val="autoZero"/>
        <c:auto val="1"/>
        <c:lblAlgn val="ctr"/>
        <c:lblOffset val="100"/>
        <c:noMultiLvlLbl val="0"/>
      </c:catAx>
      <c:valAx>
        <c:axId val="2144565672"/>
        <c:scaling>
          <c:orientation val="minMax"/>
          <c:max val="1.0001"/>
          <c:min val="0"/>
        </c:scaling>
        <c:delete val="1"/>
        <c:axPos val="l"/>
        <c:numFmt formatCode="0%" sourceLinked="1"/>
        <c:majorTickMark val="out"/>
        <c:minorTickMark val="none"/>
        <c:tickLblPos val="nextTo"/>
        <c:crossAx val="2144562200"/>
        <c:crosses val="autoZero"/>
        <c:crossBetween val="between"/>
      </c:valAx>
      <c:spPr>
        <a:noFill/>
        <a:ln w="25400">
          <a:noFill/>
        </a:ln>
      </c:spPr>
    </c:plotArea>
    <c:legend>
      <c:legendPos val="r"/>
      <c:overlay val="0"/>
    </c:legend>
    <c:plotVisOnly val="1"/>
    <c:dispBlanksAs val="gap"/>
    <c:showDLblsOverMax val="0"/>
  </c:chart>
  <c:txPr>
    <a:bodyPr/>
    <a:lstStyle/>
    <a:p>
      <a:pPr>
        <a:defRPr sz="1400"/>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Plan1!$B$1</c:f>
              <c:strCache>
                <c:ptCount val="1"/>
                <c:pt idx="0">
                  <c:v>Carga Geral</c:v>
                </c:pt>
              </c:strCache>
            </c:strRef>
          </c:tx>
          <c:spPr>
            <a:solidFill>
              <a:sysClr val="window" lastClr="FFFFFF">
                <a:lumMod val="95000"/>
              </a:sysClr>
            </a:solidFill>
            <a:ln>
              <a:solidFill>
                <a:sysClr val="window" lastClr="FFFFFF">
                  <a:lumMod val="65000"/>
                </a:sysClr>
              </a:solidFill>
            </a:ln>
          </c:spPr>
          <c:invertIfNegative val="0"/>
          <c:cat>
            <c:numRef>
              <c:f>Plan1!$A$2:$A$12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Plan1!$B$2:$B$12</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0-F8FB-4DB6-B4AD-F1FCFD8D7470}"/>
            </c:ext>
          </c:extLst>
        </c:ser>
        <c:ser>
          <c:idx val="1"/>
          <c:order val="1"/>
          <c:tx>
            <c:strRef>
              <c:f>Plan1!$C$1</c:f>
              <c:strCache>
                <c:ptCount val="1"/>
                <c:pt idx="0">
                  <c:v>Contêiner</c:v>
                </c:pt>
              </c:strCache>
            </c:strRef>
          </c:tx>
          <c:spPr>
            <a:solidFill>
              <a:srgbClr val="C5E2FF">
                <a:lumMod val="90000"/>
              </a:srgbClr>
            </a:solidFill>
            <a:ln>
              <a:solidFill>
                <a:schemeClr val="tx1">
                  <a:lumMod val="75000"/>
                  <a:lumOff val="25000"/>
                </a:schemeClr>
              </a:solidFill>
            </a:ln>
          </c:spPr>
          <c:invertIfNegative val="0"/>
          <c:cat>
            <c:numRef>
              <c:f>Plan1!$A$2:$A$12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Plan1!$C$2:$C$12</c:f>
              <c:numCache>
                <c:formatCode>0%</c:formatCode>
                <c:ptCount val="11"/>
                <c:pt idx="0">
                  <c:v>0.4485115881981343</c:v>
                </c:pt>
                <c:pt idx="1">
                  <c:v>0.46883911028573666</c:v>
                </c:pt>
                <c:pt idx="2">
                  <c:v>0.46106376342951749</c:v>
                </c:pt>
                <c:pt idx="3">
                  <c:v>0.49211184080538617</c:v>
                </c:pt>
                <c:pt idx="4">
                  <c:v>0.52466131109568359</c:v>
                </c:pt>
                <c:pt idx="5">
                  <c:v>0.51440841637710855</c:v>
                </c:pt>
                <c:pt idx="6">
                  <c:v>0.5129888455398296</c:v>
                </c:pt>
                <c:pt idx="7">
                  <c:v>0.5612189280415163</c:v>
                </c:pt>
                <c:pt idx="8">
                  <c:v>0.5586130180816673</c:v>
                </c:pt>
                <c:pt idx="9">
                  <c:v>0.54577473677574773</c:v>
                </c:pt>
                <c:pt idx="10">
                  <c:v>0.55514812585198392</c:v>
                </c:pt>
              </c:numCache>
            </c:numRef>
          </c:val>
          <c:extLst>
            <c:ext xmlns:c16="http://schemas.microsoft.com/office/drawing/2014/chart" uri="{C3380CC4-5D6E-409C-BE32-E72D297353CC}">
              <c16:uniqueId val="{00000001-F8FB-4DB6-B4AD-F1FCFD8D7470}"/>
            </c:ext>
          </c:extLst>
        </c:ser>
        <c:dLbls>
          <c:showLegendKey val="0"/>
          <c:showVal val="0"/>
          <c:showCatName val="0"/>
          <c:showSerName val="0"/>
          <c:showPercent val="0"/>
          <c:showBubbleSize val="0"/>
        </c:dLbls>
        <c:gapWidth val="50"/>
        <c:overlap val="100"/>
        <c:axId val="180966688"/>
        <c:axId val="180980288"/>
      </c:barChart>
      <c:catAx>
        <c:axId val="180966688"/>
        <c:scaling>
          <c:orientation val="minMax"/>
        </c:scaling>
        <c:delete val="0"/>
        <c:axPos val="b"/>
        <c:numFmt formatCode="General" sourceLinked="1"/>
        <c:majorTickMark val="out"/>
        <c:minorTickMark val="none"/>
        <c:tickLblPos val="none"/>
        <c:spPr>
          <a:ln>
            <a:solidFill>
              <a:sysClr val="windowText" lastClr="000000">
                <a:lumMod val="50000"/>
                <a:lumOff val="50000"/>
              </a:sysClr>
            </a:solidFill>
          </a:ln>
        </c:spPr>
        <c:txPr>
          <a:bodyPr rot="-5400000" vert="horz"/>
          <a:lstStyle/>
          <a:p>
            <a:pPr>
              <a:defRPr sz="1200"/>
            </a:pPr>
            <a:endParaRPr lang="pt-BR"/>
          </a:p>
        </c:txPr>
        <c:crossAx val="180980288"/>
        <c:crosses val="autoZero"/>
        <c:auto val="1"/>
        <c:lblAlgn val="ctr"/>
        <c:lblOffset val="100"/>
        <c:noMultiLvlLbl val="0"/>
      </c:catAx>
      <c:valAx>
        <c:axId val="180980288"/>
        <c:scaling>
          <c:orientation val="minMax"/>
          <c:max val="1"/>
        </c:scaling>
        <c:delete val="1"/>
        <c:axPos val="l"/>
        <c:numFmt formatCode="0%" sourceLinked="1"/>
        <c:majorTickMark val="out"/>
        <c:minorTickMark val="none"/>
        <c:tickLblPos val="nextTo"/>
        <c:crossAx val="180966688"/>
        <c:crosses val="autoZero"/>
        <c:crossBetween val="between"/>
      </c:valAx>
      <c:spPr>
        <a:noFill/>
        <a:ln w="25400">
          <a:noFill/>
        </a:ln>
      </c:spPr>
    </c:plotArea>
    <c:legend>
      <c:legendPos val="b"/>
      <c:overlay val="0"/>
      <c:txPr>
        <a:bodyPr/>
        <a:lstStyle/>
        <a:p>
          <a:pPr>
            <a:defRPr sz="1200" b="0"/>
          </a:pPr>
          <a:endParaRPr lang="pt-BR"/>
        </a:p>
      </c:txPr>
    </c:legend>
    <c:plotVisOnly val="1"/>
    <c:dispBlanksAs val="gap"/>
    <c:showDLblsOverMax val="0"/>
  </c:chart>
  <c:txPr>
    <a:bodyPr/>
    <a:lstStyle/>
    <a:p>
      <a:pPr>
        <a:defRPr sz="1800"/>
      </a:pPr>
      <a:endParaRPr lang="pt-B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Plan1!$B$1</c:f>
              <c:strCache>
                <c:ptCount val="1"/>
                <c:pt idx="0">
                  <c:v>Volume importação Brasil</c:v>
                </c:pt>
              </c:strCache>
            </c:strRef>
          </c:tx>
          <c:spPr>
            <a:ln>
              <a:solidFill>
                <a:srgbClr val="FF9999">
                  <a:lumMod val="75000"/>
                </a:srgbClr>
              </a:solidFill>
            </a:ln>
          </c:spPr>
          <c:marker>
            <c:symbol val="square"/>
            <c:size val="5"/>
            <c:spPr>
              <a:solidFill>
                <a:srgbClr val="FF9999">
                  <a:lumMod val="75000"/>
                </a:srgbClr>
              </a:solidFill>
              <a:ln>
                <a:solidFill>
                  <a:srgbClr val="FF9999">
                    <a:lumMod val="75000"/>
                  </a:srgbClr>
                </a:solidFill>
              </a:ln>
            </c:spPr>
          </c:marker>
          <c:dLbls>
            <c:dLbl>
              <c:idx val="6"/>
              <c:layout>
                <c:manualLayout>
                  <c:x val="-3.58580797069726E-2"/>
                  <c:y val="-7.7003314015369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65-4F74-A209-D87DA5311281}"/>
                </c:ext>
              </c:extLst>
            </c:dLbl>
            <c:dLbl>
              <c:idx val="7"/>
              <c:layout>
                <c:manualLayout>
                  <c:x val="-4.1390643274853797E-2"/>
                  <c:y val="-6.9850320152804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65-4F74-A209-D87DA5311281}"/>
                </c:ext>
              </c:extLst>
            </c:dLbl>
            <c:dLbl>
              <c:idx val="8"/>
              <c:layout>
                <c:manualLayout>
                  <c:x val="-3.5801754385964897E-2"/>
                  <c:y val="-6.6039694737159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65-4F74-A209-D87DA5311281}"/>
                </c:ext>
              </c:extLst>
            </c:dLbl>
            <c:dLbl>
              <c:idx val="9"/>
              <c:layout>
                <c:manualLayout>
                  <c:x val="-3.9477631578947403E-2"/>
                  <c:y val="-6.5086522373956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65-4F74-A209-D87DA5311281}"/>
                </c:ext>
              </c:extLst>
            </c:dLbl>
            <c:spPr>
              <a:noFill/>
              <a:ln>
                <a:noFill/>
              </a:ln>
              <a:effectLst/>
            </c:spPr>
            <c:txPr>
              <a:bodyPr/>
              <a:lstStyle/>
              <a:p>
                <a:pPr>
                  <a:defRPr b="1">
                    <a:solidFill>
                      <a:schemeClr val="accent3">
                        <a:lumMod val="75000"/>
                      </a:schemeClr>
                    </a:solidFill>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Plan1!$A$2:$A$15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Plan1!$B$2:$B$15</c:f>
              <c:numCache>
                <c:formatCode>0%</c:formatCode>
                <c:ptCount val="11"/>
                <c:pt idx="0">
                  <c:v>0.38876201363958601</c:v>
                </c:pt>
                <c:pt idx="1">
                  <c:v>0.46032216296606698</c:v>
                </c:pt>
                <c:pt idx="2">
                  <c:v>0.4375503467472</c:v>
                </c:pt>
                <c:pt idx="3">
                  <c:v>0.52050618694562201</c:v>
                </c:pt>
                <c:pt idx="4">
                  <c:v>0.53988883533116205</c:v>
                </c:pt>
                <c:pt idx="5">
                  <c:v>0.547632486097549</c:v>
                </c:pt>
                <c:pt idx="6">
                  <c:v>0.54684221790631404</c:v>
                </c:pt>
                <c:pt idx="7">
                  <c:v>0.53871743157016205</c:v>
                </c:pt>
                <c:pt idx="8">
                  <c:v>0.47</c:v>
                </c:pt>
                <c:pt idx="9">
                  <c:v>0.43</c:v>
                </c:pt>
                <c:pt idx="10">
                  <c:v>0.41</c:v>
                </c:pt>
              </c:numCache>
            </c:numRef>
          </c:val>
          <c:smooth val="0"/>
          <c:extLst>
            <c:ext xmlns:c16="http://schemas.microsoft.com/office/drawing/2014/chart" uri="{C3380CC4-5D6E-409C-BE32-E72D297353CC}">
              <c16:uniqueId val="{00000004-DB65-4F74-A209-D87DA5311281}"/>
            </c:ext>
          </c:extLst>
        </c:ser>
        <c:dLbls>
          <c:showLegendKey val="0"/>
          <c:showVal val="0"/>
          <c:showCatName val="0"/>
          <c:showSerName val="0"/>
          <c:showPercent val="0"/>
          <c:showBubbleSize val="0"/>
        </c:dLbls>
        <c:marker val="1"/>
        <c:smooth val="0"/>
        <c:axId val="2144636424"/>
        <c:axId val="2144639896"/>
      </c:lineChart>
      <c:lineChart>
        <c:grouping val="standard"/>
        <c:varyColors val="0"/>
        <c:ser>
          <c:idx val="1"/>
          <c:order val="1"/>
          <c:tx>
            <c:strRef>
              <c:f>Plan1!$C$1</c:f>
              <c:strCache>
                <c:ptCount val="1"/>
                <c:pt idx="0">
                  <c:v>Taxa de câmbio (R$/US$)</c:v>
                </c:pt>
              </c:strCache>
            </c:strRef>
          </c:tx>
          <c:spPr>
            <a:ln>
              <a:solidFill>
                <a:sysClr val="windowText" lastClr="000000"/>
              </a:solidFill>
            </a:ln>
          </c:spPr>
          <c:marker>
            <c:symbol val="square"/>
            <c:size val="5"/>
            <c:spPr>
              <a:solidFill>
                <a:sysClr val="windowText" lastClr="000000"/>
              </a:solidFill>
              <a:ln>
                <a:solidFill>
                  <a:sysClr val="windowText" lastClr="000000"/>
                </a:solidFill>
              </a:ln>
            </c:spPr>
          </c:marker>
          <c:dLbls>
            <c:dLbl>
              <c:idx val="6"/>
              <c:layout>
                <c:manualLayout>
                  <c:x val="-4.4234569500291997E-2"/>
                  <c:y val="5.5553922924737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65-4F74-A209-D87DA5311281}"/>
                </c:ext>
              </c:extLst>
            </c:dLbl>
            <c:dLbl>
              <c:idx val="7"/>
              <c:layout>
                <c:manualLayout>
                  <c:x val="-4.2396636147807497E-2"/>
                  <c:y val="5.5553922924737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65-4F74-A209-D87DA5311281}"/>
                </c:ext>
              </c:extLst>
            </c:dLbl>
            <c:dLbl>
              <c:idx val="8"/>
              <c:layout>
                <c:manualLayout>
                  <c:x val="-4.4234569500291997E-2"/>
                  <c:y val="4.6974166488484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65-4F74-A209-D87DA5311281}"/>
                </c:ext>
              </c:extLst>
            </c:dLbl>
            <c:dLbl>
              <c:idx val="9"/>
              <c:layout>
                <c:manualLayout>
                  <c:x val="-4.6072502852776497E-2"/>
                  <c:y val="6.4133679360990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65-4F74-A209-D87DA5311281}"/>
                </c:ext>
              </c:extLst>
            </c:dLbl>
            <c:spPr>
              <a:noFill/>
              <a:ln>
                <a:noFill/>
              </a:ln>
              <a:effectLst/>
            </c:spPr>
            <c:txPr>
              <a:bodyPr/>
              <a:lstStyle/>
              <a:p>
                <a:pPr>
                  <a:defRPr b="1"/>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Plan1!$A$2:$A$15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Plan1!$C$2:$C$15</c:f>
              <c:numCache>
                <c:formatCode>0.00</c:formatCode>
                <c:ptCount val="11"/>
                <c:pt idx="0">
                  <c:v>1.9467989999999999</c:v>
                </c:pt>
                <c:pt idx="1">
                  <c:v>1.835024</c:v>
                </c:pt>
                <c:pt idx="2">
                  <c:v>1.995689</c:v>
                </c:pt>
                <c:pt idx="3">
                  <c:v>1.7593080000000001</c:v>
                </c:pt>
                <c:pt idx="4">
                  <c:v>1.6739839999999999</c:v>
                </c:pt>
                <c:pt idx="5">
                  <c:v>1.9541519999999999</c:v>
                </c:pt>
                <c:pt idx="6">
                  <c:v>2.15862</c:v>
                </c:pt>
                <c:pt idx="7">
                  <c:v>2.3535349999999999</c:v>
                </c:pt>
                <c:pt idx="8">
                  <c:v>3.3390919999999991</c:v>
                </c:pt>
                <c:pt idx="9">
                  <c:v>3.4840949999999999</c:v>
                </c:pt>
                <c:pt idx="10">
                  <c:v>3.1906669999999999</c:v>
                </c:pt>
              </c:numCache>
            </c:numRef>
          </c:val>
          <c:smooth val="0"/>
          <c:extLst>
            <c:ext xmlns:c16="http://schemas.microsoft.com/office/drawing/2014/chart" uri="{C3380CC4-5D6E-409C-BE32-E72D297353CC}">
              <c16:uniqueId val="{00000009-DB65-4F74-A209-D87DA5311281}"/>
            </c:ext>
          </c:extLst>
        </c:ser>
        <c:dLbls>
          <c:showLegendKey val="0"/>
          <c:showVal val="0"/>
          <c:showCatName val="0"/>
          <c:showSerName val="0"/>
          <c:showPercent val="0"/>
          <c:showBubbleSize val="0"/>
        </c:dLbls>
        <c:marker val="1"/>
        <c:smooth val="0"/>
        <c:axId val="2144646664"/>
        <c:axId val="2144643512"/>
      </c:lineChart>
      <c:catAx>
        <c:axId val="2144636424"/>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2144639896"/>
        <c:crosses val="autoZero"/>
        <c:auto val="1"/>
        <c:lblAlgn val="ctr"/>
        <c:lblOffset val="100"/>
        <c:noMultiLvlLbl val="0"/>
      </c:catAx>
      <c:valAx>
        <c:axId val="2144639896"/>
        <c:scaling>
          <c:orientation val="minMax"/>
          <c:max val="1"/>
        </c:scaling>
        <c:delete val="0"/>
        <c:axPos val="l"/>
        <c:majorGridlines>
          <c:spPr>
            <a:ln>
              <a:solidFill>
                <a:sysClr val="window" lastClr="FFFFFF">
                  <a:lumMod val="95000"/>
                </a:sysClr>
              </a:solidFill>
            </a:ln>
          </c:spPr>
        </c:majorGridlines>
        <c:numFmt formatCode="0%" sourceLinked="1"/>
        <c:majorTickMark val="none"/>
        <c:minorTickMark val="none"/>
        <c:tickLblPos val="none"/>
        <c:spPr>
          <a:ln>
            <a:noFill/>
          </a:ln>
        </c:spPr>
        <c:crossAx val="2144636424"/>
        <c:crosses val="autoZero"/>
        <c:crossBetween val="between"/>
      </c:valAx>
      <c:valAx>
        <c:axId val="2144643512"/>
        <c:scaling>
          <c:orientation val="minMax"/>
        </c:scaling>
        <c:delete val="0"/>
        <c:axPos val="r"/>
        <c:numFmt formatCode="0.00" sourceLinked="1"/>
        <c:majorTickMark val="none"/>
        <c:minorTickMark val="none"/>
        <c:tickLblPos val="none"/>
        <c:spPr>
          <a:ln>
            <a:noFill/>
          </a:ln>
        </c:spPr>
        <c:crossAx val="2144646664"/>
        <c:crosses val="max"/>
        <c:crossBetween val="between"/>
      </c:valAx>
      <c:catAx>
        <c:axId val="2144646664"/>
        <c:scaling>
          <c:orientation val="minMax"/>
        </c:scaling>
        <c:delete val="1"/>
        <c:axPos val="b"/>
        <c:numFmt formatCode="General" sourceLinked="1"/>
        <c:majorTickMark val="out"/>
        <c:minorTickMark val="none"/>
        <c:tickLblPos val="nextTo"/>
        <c:crossAx val="2144643512"/>
        <c:crosses val="autoZero"/>
        <c:auto val="1"/>
        <c:lblAlgn val="ctr"/>
        <c:lblOffset val="100"/>
        <c:noMultiLvlLbl val="0"/>
      </c:catAx>
      <c:spPr>
        <a:noFill/>
        <a:ln w="25400">
          <a:noFill/>
        </a:ln>
      </c:spPr>
    </c:plotArea>
    <c:legend>
      <c:legendPos val="b"/>
      <c:overlay val="0"/>
    </c:legend>
    <c:plotVisOnly val="1"/>
    <c:dispBlanksAs val="gap"/>
    <c:showDLblsOverMax val="0"/>
  </c:chart>
  <c:txPr>
    <a:bodyPr/>
    <a:lstStyle/>
    <a:p>
      <a:pPr>
        <a:defRPr sz="1400"/>
      </a:pPr>
      <a:endParaRPr lang="pt-B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613744909916299E-2"/>
          <c:y val="3.0517488792960137E-2"/>
          <c:w val="0.41602308684009759"/>
          <c:h val="0.92465872076017164"/>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753B-4C46-BC0D-A8113FDA3651}"/>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753B-4C46-BC0D-A8113FDA3651}"/>
            </c:ext>
          </c:extLst>
        </c:ser>
        <c:ser>
          <c:idx val="2"/>
          <c:order val="2"/>
          <c:tx>
            <c:strRef>
              <c:f>Plan1!$D$1</c:f>
              <c:strCache>
                <c:ptCount val="1"/>
                <c:pt idx="0">
                  <c:v>Cabotagem</c:v>
                </c:pt>
              </c:strCache>
            </c:strRef>
          </c:tx>
          <c:spPr>
            <a:gradFill>
              <a:gsLst>
                <a:gs pos="0">
                  <a:srgbClr val="919191"/>
                </a:gs>
                <a:gs pos="100000">
                  <a:srgbClr val="919191"/>
                </a:gs>
                <a:gs pos="50000">
                  <a:srgbClr val="DCDCDC"/>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753B-4C46-BC0D-A8113FDA3651}"/>
            </c:ext>
          </c:extLst>
        </c:ser>
        <c:ser>
          <c:idx val="3"/>
          <c:order val="3"/>
          <c:tx>
            <c:strRef>
              <c:f>Plan1!$E$1</c:f>
              <c:strCache>
                <c:ptCount val="1"/>
                <c:pt idx="0">
                  <c:v>Vazios</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753B-4C46-BC0D-A8113FDA3651}"/>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753B-4C46-BC0D-A8113FDA3651}"/>
            </c:ext>
          </c:extLst>
        </c:ser>
        <c:dLbls>
          <c:showLegendKey val="0"/>
          <c:showVal val="0"/>
          <c:showCatName val="0"/>
          <c:showSerName val="0"/>
          <c:showPercent val="0"/>
          <c:showBubbleSize val="0"/>
        </c:dLbls>
        <c:gapWidth val="49"/>
        <c:overlap val="100"/>
        <c:axId val="191435072"/>
        <c:axId val="191430720"/>
      </c:barChart>
      <c:catAx>
        <c:axId val="191435072"/>
        <c:scaling>
          <c:orientation val="minMax"/>
        </c:scaling>
        <c:delete val="0"/>
        <c:axPos val="b"/>
        <c:numFmt formatCode="General" sourceLinked="1"/>
        <c:majorTickMark val="out"/>
        <c:minorTickMark val="none"/>
        <c:tickLblPos val="nextTo"/>
        <c:txPr>
          <a:bodyPr/>
          <a:lstStyle/>
          <a:p>
            <a:pPr>
              <a:defRPr sz="1600"/>
            </a:pPr>
            <a:endParaRPr lang="pt-BR"/>
          </a:p>
        </c:txPr>
        <c:crossAx val="191430720"/>
        <c:crosses val="autoZero"/>
        <c:auto val="1"/>
        <c:lblAlgn val="ctr"/>
        <c:lblOffset val="100"/>
        <c:noMultiLvlLbl val="0"/>
      </c:catAx>
      <c:valAx>
        <c:axId val="191430720"/>
        <c:scaling>
          <c:orientation val="minMax"/>
          <c:max val="1"/>
          <c:min val="0"/>
        </c:scaling>
        <c:delete val="1"/>
        <c:axPos val="l"/>
        <c:numFmt formatCode="0%" sourceLinked="1"/>
        <c:majorTickMark val="out"/>
        <c:minorTickMark val="none"/>
        <c:tickLblPos val="nextTo"/>
        <c:crossAx val="191435072"/>
        <c:crosses val="autoZero"/>
        <c:crossBetween val="between"/>
      </c:valAx>
      <c:spPr>
        <a:noFill/>
        <a:ln w="25400">
          <a:noFill/>
        </a:ln>
      </c:spPr>
    </c:plotArea>
    <c:legend>
      <c:legendPos val="r"/>
      <c:legendEntry>
        <c:idx val="0"/>
        <c:txPr>
          <a:bodyPr/>
          <a:lstStyle/>
          <a:p>
            <a:pPr>
              <a:defRPr>
                <a:solidFill>
                  <a:schemeClr val="bg1">
                    <a:lumMod val="85000"/>
                  </a:schemeClr>
                </a:solidFill>
              </a:defRPr>
            </a:pPr>
            <a:endParaRPr lang="pt-BR"/>
          </a:p>
        </c:txPr>
      </c:legendEntry>
      <c:legendEntry>
        <c:idx val="1"/>
        <c:txPr>
          <a:bodyPr/>
          <a:lstStyle/>
          <a:p>
            <a:pPr>
              <a:defRPr>
                <a:solidFill>
                  <a:schemeClr val="bg1">
                    <a:lumMod val="85000"/>
                  </a:schemeClr>
                </a:solidFill>
              </a:defRPr>
            </a:pPr>
            <a:endParaRPr lang="pt-BR"/>
          </a:p>
        </c:txPr>
      </c:legendEntry>
      <c:legendEntry>
        <c:idx val="3"/>
        <c:txPr>
          <a:bodyPr/>
          <a:lstStyle/>
          <a:p>
            <a:pPr>
              <a:defRPr>
                <a:solidFill>
                  <a:schemeClr val="bg1">
                    <a:lumMod val="85000"/>
                  </a:schemeClr>
                </a:solidFill>
              </a:defRPr>
            </a:pPr>
            <a:endParaRPr lang="pt-BR"/>
          </a:p>
        </c:txPr>
      </c:legendEntry>
      <c:legendEntry>
        <c:idx val="4"/>
        <c:txPr>
          <a:bodyPr/>
          <a:lstStyle/>
          <a:p>
            <a:pPr>
              <a:defRPr>
                <a:solidFill>
                  <a:schemeClr val="bg1">
                    <a:lumMod val="85000"/>
                  </a:schemeClr>
                </a:solidFill>
              </a:defRPr>
            </a:pPr>
            <a:endParaRPr lang="pt-BR"/>
          </a:p>
        </c:txPr>
      </c:legendEntry>
      <c:layout>
        <c:manualLayout>
          <c:xMode val="edge"/>
          <c:yMode val="edge"/>
          <c:x val="0.56580658874430056"/>
          <c:y val="0.14292015012769504"/>
          <c:w val="0.41422227766847231"/>
          <c:h val="0.65867313803451211"/>
        </c:manualLayout>
      </c:layout>
      <c:overlay val="0"/>
    </c:legend>
    <c:plotVisOnly val="1"/>
    <c:dispBlanksAs val="gap"/>
    <c:showDLblsOverMax val="0"/>
  </c:chart>
  <c:txPr>
    <a:bodyPr/>
    <a:lstStyle/>
    <a:p>
      <a:pPr>
        <a:defRPr sz="1400"/>
      </a:pPr>
      <a:endParaRPr lang="pt-B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Plan1!$B$1</c:f>
              <c:strCache>
                <c:ptCount val="1"/>
                <c:pt idx="0">
                  <c:v>Cab. Pura</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Op. Portuária</c:v>
                </c:pt>
                <c:pt idx="1">
                  <c:v>Navegação</c:v>
                </c:pt>
              </c:strCache>
            </c:strRef>
          </c:cat>
          <c:val>
            <c:numRef>
              <c:f>Plan1!$B$2:$B$3</c:f>
              <c:numCache>
                <c:formatCode>_-* #,##0_-;\-* #,##0_-;_-* "-"??_-;_-@_-</c:formatCode>
                <c:ptCount val="2"/>
                <c:pt idx="0">
                  <c:v>342868</c:v>
                </c:pt>
                <c:pt idx="1">
                  <c:v>171434</c:v>
                </c:pt>
              </c:numCache>
            </c:numRef>
          </c:val>
          <c:extLst>
            <c:ext xmlns:c16="http://schemas.microsoft.com/office/drawing/2014/chart" uri="{C3380CC4-5D6E-409C-BE32-E72D297353CC}">
              <c16:uniqueId val="{00000000-65BE-4421-ABD0-DBFC0027D181}"/>
            </c:ext>
          </c:extLst>
        </c:ser>
        <c:ser>
          <c:idx val="1"/>
          <c:order val="1"/>
          <c:tx>
            <c:strRef>
              <c:f>Plan1!$C$1</c:f>
              <c:strCache>
                <c:ptCount val="1"/>
                <c:pt idx="0">
                  <c:v>Feeder</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Op. Portuária</c:v>
                </c:pt>
                <c:pt idx="1">
                  <c:v>Navegação</c:v>
                </c:pt>
              </c:strCache>
            </c:strRef>
          </c:cat>
          <c:val>
            <c:numRef>
              <c:f>Plan1!$C$2:$C$3</c:f>
              <c:numCache>
                <c:formatCode>_-* #,##0_-;\-* #,##0_-;_-* "-"??_-;_-@_-</c:formatCode>
                <c:ptCount val="2"/>
                <c:pt idx="0">
                  <c:v>209907</c:v>
                </c:pt>
                <c:pt idx="1">
                  <c:v>209907</c:v>
                </c:pt>
              </c:numCache>
            </c:numRef>
          </c:val>
          <c:extLst>
            <c:ext xmlns:c16="http://schemas.microsoft.com/office/drawing/2014/chart" uri="{C3380CC4-5D6E-409C-BE32-E72D297353CC}">
              <c16:uniqueId val="{00000001-65BE-4421-ABD0-DBFC0027D181}"/>
            </c:ext>
          </c:extLst>
        </c:ser>
        <c:ser>
          <c:idx val="2"/>
          <c:order val="2"/>
          <c:tx>
            <c:strRef>
              <c:f>Plan1!$D$1</c:f>
              <c:strCache>
                <c:ptCount val="1"/>
                <c:pt idx="0">
                  <c:v>Colunas1</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Op. Portuária</c:v>
                </c:pt>
                <c:pt idx="1">
                  <c:v>Navegação</c:v>
                </c:pt>
              </c:strCache>
            </c:strRef>
          </c:cat>
          <c:val>
            <c:numRef>
              <c:f>Plan1!$D$2:$D$3</c:f>
              <c:numCache>
                <c:formatCode>_-* #,##0_-;\-* #,##0_-;_-* "-"??_-;_-@_-</c:formatCode>
                <c:ptCount val="2"/>
                <c:pt idx="0">
                  <c:v>552775</c:v>
                </c:pt>
                <c:pt idx="1">
                  <c:v>381341</c:v>
                </c:pt>
              </c:numCache>
            </c:numRef>
          </c:val>
          <c:extLst>
            <c:ext xmlns:c16="http://schemas.microsoft.com/office/drawing/2014/chart" uri="{C3380CC4-5D6E-409C-BE32-E72D297353CC}">
              <c16:uniqueId val="{00000002-65BE-4421-ABD0-DBFC0027D181}"/>
            </c:ext>
          </c:extLst>
        </c:ser>
        <c:dLbls>
          <c:showLegendKey val="0"/>
          <c:showVal val="0"/>
          <c:showCatName val="0"/>
          <c:showSerName val="0"/>
          <c:showPercent val="0"/>
          <c:showBubbleSize val="0"/>
        </c:dLbls>
        <c:gapWidth val="100"/>
        <c:overlap val="100"/>
        <c:axId val="2145171032"/>
        <c:axId val="2145174568"/>
      </c:barChart>
      <c:catAx>
        <c:axId val="2145171032"/>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2145174568"/>
        <c:crosses val="autoZero"/>
        <c:auto val="1"/>
        <c:lblAlgn val="ctr"/>
        <c:lblOffset val="100"/>
        <c:noMultiLvlLbl val="0"/>
      </c:catAx>
      <c:valAx>
        <c:axId val="2145174568"/>
        <c:scaling>
          <c:orientation val="minMax"/>
          <c:max val="600000.00000000012"/>
          <c:min val="0"/>
        </c:scaling>
        <c:delete val="1"/>
        <c:axPos val="l"/>
        <c:numFmt formatCode="_-* #,##0_-;\-* #,##0_-;_-* &quot;-&quot;??_-;_-@_-" sourceLinked="1"/>
        <c:majorTickMark val="out"/>
        <c:minorTickMark val="none"/>
        <c:tickLblPos val="nextTo"/>
        <c:crossAx val="2145171032"/>
        <c:crosses val="autoZero"/>
        <c:crossBetween val="between"/>
        <c:dispUnits>
          <c:builtInUnit val="thousands"/>
          <c:dispUnitsLbl/>
        </c:dispUnits>
      </c:valAx>
      <c:spPr>
        <a:noFill/>
        <a:ln w="25400">
          <a:noFill/>
        </a:ln>
      </c:spPr>
    </c:plotArea>
    <c:legend>
      <c:legendPos val="r"/>
      <c:legendEntry>
        <c:idx val="0"/>
        <c:delete val="1"/>
      </c:legendEntry>
      <c:layout>
        <c:manualLayout>
          <c:xMode val="edge"/>
          <c:yMode val="edge"/>
          <c:x val="0.48257241849004601"/>
          <c:y val="0.102917464553611"/>
          <c:w val="0.46967972667782498"/>
          <c:h val="0.15424565554679301"/>
        </c:manualLayout>
      </c:layout>
      <c:overlay val="1"/>
      <c:spPr>
        <a:solidFill>
          <a:sysClr val="window" lastClr="FFFFFF"/>
        </a:solidFill>
        <a:ln>
          <a:solidFill>
            <a:sysClr val="windowText" lastClr="000000">
              <a:lumMod val="65000"/>
              <a:lumOff val="35000"/>
            </a:sysClr>
          </a:solidFill>
        </a:ln>
      </c:spPr>
    </c:legend>
    <c:plotVisOnly val="1"/>
    <c:dispBlanksAs val="gap"/>
    <c:showDLblsOverMax val="0"/>
  </c:chart>
  <c:txPr>
    <a:bodyPr/>
    <a:lstStyle/>
    <a:p>
      <a:pPr>
        <a:defRPr sz="1400"/>
      </a:pPr>
      <a:endParaRPr lang="pt-BR"/>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9"/>
          <c:y val="0"/>
          <c:w val="0.69999822833599401"/>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0.24136626823861199</c:v>
                </c:pt>
              </c:numCache>
            </c:numRef>
          </c:val>
          <c:extLst>
            <c:ext xmlns:c16="http://schemas.microsoft.com/office/drawing/2014/chart" uri="{C3380CC4-5D6E-409C-BE32-E72D297353CC}">
              <c16:uniqueId val="{00000000-E577-4C2A-8EEC-D6D52B02B34D}"/>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0.29708087211096301</c:v>
                </c:pt>
              </c:numCache>
            </c:numRef>
          </c:val>
          <c:extLst>
            <c:ext xmlns:c16="http://schemas.microsoft.com/office/drawing/2014/chart" uri="{C3380CC4-5D6E-409C-BE32-E72D297353CC}">
              <c16:uniqueId val="{00000001-E577-4C2A-8EEC-D6D52B02B34D}"/>
            </c:ext>
          </c:extLst>
        </c:ser>
        <c:ser>
          <c:idx val="2"/>
          <c:order val="2"/>
          <c:tx>
            <c:strRef>
              <c:f>Plan1!$D$1</c:f>
              <c:strCache>
                <c:ptCount val="1"/>
                <c:pt idx="0">
                  <c:v>Cabotagem</c:v>
                </c:pt>
              </c:strCache>
            </c:strRef>
          </c:tx>
          <c:spPr>
            <a:gradFill>
              <a:gsLst>
                <a:gs pos="0">
                  <a:srgbClr val="919191"/>
                </a:gs>
                <a:gs pos="100000">
                  <a:srgbClr val="919191"/>
                </a:gs>
                <a:gs pos="50000">
                  <a:srgbClr val="DCDCDC"/>
                </a:gs>
              </a:gsLst>
              <a:lin ang="0" scaled="0"/>
            </a:gradFill>
            <a:ln>
              <a:solidFill>
                <a:schemeClr val="tx1"/>
              </a:solidFill>
            </a:ln>
          </c:spPr>
          <c:invertIfNegative val="0"/>
          <c:cat>
            <c:numRef>
              <c:f>Plan1!$A$2</c:f>
              <c:numCache>
                <c:formatCode>General</c:formatCode>
                <c:ptCount val="1"/>
              </c:numCache>
            </c:numRef>
          </c:cat>
          <c:val>
            <c:numRef>
              <c:f>Plan1!$D$2</c:f>
              <c:numCache>
                <c:formatCode>0%</c:formatCode>
                <c:ptCount val="1"/>
                <c:pt idx="0">
                  <c:v>9.7230260641821803E-2</c:v>
                </c:pt>
              </c:numCache>
            </c:numRef>
          </c:val>
          <c:extLst>
            <c:ext xmlns:c16="http://schemas.microsoft.com/office/drawing/2014/chart" uri="{C3380CC4-5D6E-409C-BE32-E72D297353CC}">
              <c16:uniqueId val="{00000002-E577-4C2A-8EEC-D6D52B02B34D}"/>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0.23796456543453401</c:v>
                </c:pt>
              </c:numCache>
            </c:numRef>
          </c:val>
          <c:extLst>
            <c:ext xmlns:c16="http://schemas.microsoft.com/office/drawing/2014/chart" uri="{C3380CC4-5D6E-409C-BE32-E72D297353CC}">
              <c16:uniqueId val="{00000003-E577-4C2A-8EEC-D6D52B02B34D}"/>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Plan1!$F$2</c:f>
              <c:numCache>
                <c:formatCode>0%</c:formatCode>
                <c:ptCount val="1"/>
                <c:pt idx="0">
                  <c:v>0.12635803357406999</c:v>
                </c:pt>
              </c:numCache>
            </c:numRef>
          </c:val>
          <c:extLst>
            <c:ext xmlns:c16="http://schemas.microsoft.com/office/drawing/2014/chart" uri="{C3380CC4-5D6E-409C-BE32-E72D297353CC}">
              <c16:uniqueId val="{00000004-E577-4C2A-8EEC-D6D52B02B34D}"/>
            </c:ext>
          </c:extLst>
        </c:ser>
        <c:dLbls>
          <c:showLegendKey val="0"/>
          <c:showVal val="0"/>
          <c:showCatName val="0"/>
          <c:showSerName val="0"/>
          <c:showPercent val="0"/>
          <c:showBubbleSize val="0"/>
        </c:dLbls>
        <c:gapWidth val="49"/>
        <c:overlap val="100"/>
        <c:axId val="2145234824"/>
        <c:axId val="2145237944"/>
      </c:barChart>
      <c:catAx>
        <c:axId val="2145234824"/>
        <c:scaling>
          <c:orientation val="minMax"/>
        </c:scaling>
        <c:delete val="1"/>
        <c:axPos val="b"/>
        <c:numFmt formatCode="General" sourceLinked="1"/>
        <c:majorTickMark val="out"/>
        <c:minorTickMark val="none"/>
        <c:tickLblPos val="nextTo"/>
        <c:crossAx val="2145237944"/>
        <c:crosses val="autoZero"/>
        <c:auto val="1"/>
        <c:lblAlgn val="ctr"/>
        <c:lblOffset val="100"/>
        <c:noMultiLvlLbl val="0"/>
      </c:catAx>
      <c:valAx>
        <c:axId val="2145237944"/>
        <c:scaling>
          <c:orientation val="minMax"/>
          <c:max val="1"/>
          <c:min val="0"/>
        </c:scaling>
        <c:delete val="1"/>
        <c:axPos val="l"/>
        <c:numFmt formatCode="0%" sourceLinked="1"/>
        <c:majorTickMark val="out"/>
        <c:minorTickMark val="none"/>
        <c:tickLblPos val="nextTo"/>
        <c:crossAx val="2145234824"/>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221577333898199"/>
          <c:y val="6.0185185185185203E-2"/>
          <c:w val="0.84064438505611705"/>
          <c:h val="0.82246937882764704"/>
        </c:manualLayout>
      </c:layout>
      <c:barChart>
        <c:barDir val="col"/>
        <c:grouping val="clustered"/>
        <c:varyColors val="0"/>
        <c:ser>
          <c:idx val="0"/>
          <c:order val="0"/>
          <c:invertIfNegative val="0"/>
          <c:dLbls>
            <c:spPr>
              <a:noFill/>
              <a:ln>
                <a:noFill/>
              </a:ln>
              <a:effectLst/>
            </c:spPr>
            <c:txPr>
              <a:bodyPr/>
              <a:lstStyle/>
              <a:p>
                <a:pPr>
                  <a:defRPr sz="1200" b="1" i="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Sheet1!$B$2:$B$18</c:f>
              <c:numCache>
                <c:formatCode>0</c:formatCode>
                <c:ptCount val="17"/>
                <c:pt idx="0">
                  <c:v>144.41220000000001</c:v>
                </c:pt>
                <c:pt idx="1">
                  <c:v>181.64936</c:v>
                </c:pt>
                <c:pt idx="2">
                  <c:v>207.14959607163999</c:v>
                </c:pt>
                <c:pt idx="3">
                  <c:v>226.70944694271009</c:v>
                </c:pt>
                <c:pt idx="4">
                  <c:v>228.42671961459641</c:v>
                </c:pt>
                <c:pt idx="5">
                  <c:v>286.24965687663848</c:v>
                </c:pt>
                <c:pt idx="6">
                  <c:v>282.71158508261271</c:v>
                </c:pt>
                <c:pt idx="7">
                  <c:v>382.85442490454381</c:v>
                </c:pt>
                <c:pt idx="8">
                  <c:v>355.14187261127631</c:v>
                </c:pt>
                <c:pt idx="9">
                  <c:v>415.23200000000003</c:v>
                </c:pt>
                <c:pt idx="10">
                  <c:v>444.173</c:v>
                </c:pt>
                <c:pt idx="11">
                  <c:v>598.31500000000005</c:v>
                </c:pt>
                <c:pt idx="12">
                  <c:v>755.89499999999998</c:v>
                </c:pt>
                <c:pt idx="13">
                  <c:v>803.37599999999998</c:v>
                </c:pt>
                <c:pt idx="14">
                  <c:v>803.9</c:v>
                </c:pt>
                <c:pt idx="15">
                  <c:v>801.08100000000002</c:v>
                </c:pt>
                <c:pt idx="16">
                  <c:v>932.9169999999998</c:v>
                </c:pt>
              </c:numCache>
            </c:numRef>
          </c:val>
          <c:extLst>
            <c:ext xmlns:c16="http://schemas.microsoft.com/office/drawing/2014/chart" uri="{C3380CC4-5D6E-409C-BE32-E72D297353CC}">
              <c16:uniqueId val="{00000000-3DBC-42BF-8240-C44FE1011B21}"/>
            </c:ext>
          </c:extLst>
        </c:ser>
        <c:dLbls>
          <c:showLegendKey val="0"/>
          <c:showVal val="0"/>
          <c:showCatName val="0"/>
          <c:showSerName val="0"/>
          <c:showPercent val="0"/>
          <c:showBubbleSize val="0"/>
        </c:dLbls>
        <c:gapWidth val="150"/>
        <c:axId val="2145265848"/>
        <c:axId val="2145268936"/>
      </c:barChart>
      <c:catAx>
        <c:axId val="2145265848"/>
        <c:scaling>
          <c:orientation val="minMax"/>
        </c:scaling>
        <c:delete val="0"/>
        <c:axPos val="b"/>
        <c:numFmt formatCode="00" sourceLinked="0"/>
        <c:majorTickMark val="out"/>
        <c:minorTickMark val="none"/>
        <c:tickLblPos val="nextTo"/>
        <c:txPr>
          <a:bodyPr/>
          <a:lstStyle/>
          <a:p>
            <a:pPr>
              <a:defRPr sz="1400"/>
            </a:pPr>
            <a:endParaRPr lang="pt-BR"/>
          </a:p>
        </c:txPr>
        <c:crossAx val="2145268936"/>
        <c:crosses val="autoZero"/>
        <c:auto val="1"/>
        <c:lblAlgn val="ctr"/>
        <c:lblOffset val="100"/>
        <c:noMultiLvlLbl val="0"/>
      </c:catAx>
      <c:valAx>
        <c:axId val="2145268936"/>
        <c:scaling>
          <c:orientation val="minMax"/>
        </c:scaling>
        <c:delete val="0"/>
        <c:axPos val="l"/>
        <c:majorGridlines/>
        <c:title>
          <c:tx>
            <c:rich>
              <a:bodyPr rot="-5400000" vert="horz"/>
              <a:lstStyle/>
              <a:p>
                <a:pPr>
                  <a:defRPr sz="1400"/>
                </a:pPr>
                <a:r>
                  <a:rPr lang="en-US" sz="1400"/>
                  <a:t>[k mov box]</a:t>
                </a:r>
              </a:p>
            </c:rich>
          </c:tx>
          <c:layout>
            <c:manualLayout>
              <c:xMode val="edge"/>
              <c:yMode val="edge"/>
              <c:x val="6.2630403703617804E-3"/>
              <c:y val="0.101196766250778"/>
            </c:manualLayout>
          </c:layout>
          <c:overlay val="0"/>
        </c:title>
        <c:numFmt formatCode="0" sourceLinked="1"/>
        <c:majorTickMark val="out"/>
        <c:minorTickMark val="none"/>
        <c:tickLblPos val="nextTo"/>
        <c:txPr>
          <a:bodyPr/>
          <a:lstStyle/>
          <a:p>
            <a:pPr>
              <a:defRPr sz="1400"/>
            </a:pPr>
            <a:endParaRPr lang="pt-BR"/>
          </a:p>
        </c:txPr>
        <c:crossAx val="2145265848"/>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6C36-48BA-938E-B87E83DA0CC7}"/>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6C36-48BA-938E-B87E83DA0CC7}"/>
            </c:ext>
          </c:extLst>
        </c:ser>
        <c:ser>
          <c:idx val="2"/>
          <c:order val="2"/>
          <c:tx>
            <c:strRef>
              <c:f>Plan1!$D$1</c:f>
              <c:strCache>
                <c:ptCount val="1"/>
                <c:pt idx="0">
                  <c:v>Cabotagem</c:v>
                </c:pt>
              </c:strCache>
            </c:strRef>
          </c:tx>
          <c:spPr>
            <a:gradFill>
              <a:gsLst>
                <a:gs pos="0">
                  <a:srgbClr val="919191"/>
                </a:gs>
                <a:gs pos="100000">
                  <a:srgbClr val="919191"/>
                </a:gs>
                <a:gs pos="50000">
                  <a:srgbClr val="DCDCDC"/>
                </a:gs>
              </a:gsLst>
              <a:lin ang="0" scaled="0"/>
            </a:gradFill>
            <a:ln>
              <a:solidFill>
                <a:schemeClr val="tx1"/>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6C36-48BA-938E-B87E83DA0CC7}"/>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6C36-48BA-938E-B87E83DA0CC7}"/>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6C36-48BA-938E-B87E83DA0CC7}"/>
            </c:ext>
          </c:extLst>
        </c:ser>
        <c:dLbls>
          <c:showLegendKey val="0"/>
          <c:showVal val="0"/>
          <c:showCatName val="0"/>
          <c:showSerName val="0"/>
          <c:showPercent val="0"/>
          <c:showBubbleSize val="0"/>
        </c:dLbls>
        <c:gapWidth val="49"/>
        <c:overlap val="100"/>
        <c:axId val="191426368"/>
        <c:axId val="191434528"/>
      </c:barChart>
      <c:catAx>
        <c:axId val="191426368"/>
        <c:scaling>
          <c:orientation val="minMax"/>
        </c:scaling>
        <c:delete val="1"/>
        <c:axPos val="b"/>
        <c:numFmt formatCode="General" sourceLinked="1"/>
        <c:majorTickMark val="out"/>
        <c:minorTickMark val="none"/>
        <c:tickLblPos val="nextTo"/>
        <c:crossAx val="191434528"/>
        <c:crosses val="autoZero"/>
        <c:auto val="1"/>
        <c:lblAlgn val="ctr"/>
        <c:lblOffset val="100"/>
        <c:noMultiLvlLbl val="0"/>
      </c:catAx>
      <c:valAx>
        <c:axId val="191434528"/>
        <c:scaling>
          <c:orientation val="minMax"/>
          <c:max val="1"/>
          <c:min val="0"/>
        </c:scaling>
        <c:delete val="1"/>
        <c:axPos val="l"/>
        <c:numFmt formatCode="0%" sourceLinked="1"/>
        <c:majorTickMark val="out"/>
        <c:minorTickMark val="none"/>
        <c:tickLblPos val="nextTo"/>
        <c:crossAx val="191426368"/>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Plan1!$C$1</c:f>
              <c:strCache>
                <c:ptCount val="1"/>
                <c:pt idx="0">
                  <c:v>Rodo</c:v>
                </c:pt>
              </c:strCache>
            </c:strRef>
          </c:tx>
          <c:spPr>
            <a:gradFill flip="none" rotWithShape="1">
              <a:gsLst>
                <a:gs pos="0">
                  <a:srgbClr val="91CCFF"/>
                </a:gs>
                <a:gs pos="100000">
                  <a:srgbClr val="52739A"/>
                </a:gs>
              </a:gsLst>
              <a:path path="circle">
                <a:fillToRect l="50000" t="50000" r="50000" b="50000"/>
              </a:path>
              <a:tileRect/>
            </a:gradFill>
            <a:ln>
              <a:solidFill>
                <a:schemeClr val="tx1">
                  <a:lumMod val="50000"/>
                  <a:lumOff val="50000"/>
                </a:schemeClr>
              </a:solidFill>
            </a:ln>
          </c:spPr>
          <c:invertIfNegative val="0"/>
          <c:xVal>
            <c:numRef>
              <c:f>Plan1!$A$2:$A$17</c:f>
              <c:numCache>
                <c:formatCode>General</c:formatCode>
                <c:ptCount val="16"/>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numCache>
            </c:numRef>
          </c:xVal>
          <c:yVal>
            <c:numRef>
              <c:f>Plan1!$B$2:$B$17</c:f>
              <c:numCache>
                <c:formatCode>General</c:formatCode>
                <c:ptCount val="16"/>
                <c:pt idx="0">
                  <c:v>4</c:v>
                </c:pt>
                <c:pt idx="1">
                  <c:v>4</c:v>
                </c:pt>
                <c:pt idx="2">
                  <c:v>4</c:v>
                </c:pt>
                <c:pt idx="3">
                  <c:v>4</c:v>
                </c:pt>
                <c:pt idx="4">
                  <c:v>3</c:v>
                </c:pt>
                <c:pt idx="5">
                  <c:v>3</c:v>
                </c:pt>
                <c:pt idx="6">
                  <c:v>3</c:v>
                </c:pt>
                <c:pt idx="7">
                  <c:v>3</c:v>
                </c:pt>
                <c:pt idx="8">
                  <c:v>2</c:v>
                </c:pt>
                <c:pt idx="9">
                  <c:v>2</c:v>
                </c:pt>
                <c:pt idx="10">
                  <c:v>2</c:v>
                </c:pt>
                <c:pt idx="11">
                  <c:v>2</c:v>
                </c:pt>
                <c:pt idx="12">
                  <c:v>1</c:v>
                </c:pt>
                <c:pt idx="13">
                  <c:v>1</c:v>
                </c:pt>
                <c:pt idx="14">
                  <c:v>1</c:v>
                </c:pt>
                <c:pt idx="15">
                  <c:v>1</c:v>
                </c:pt>
              </c:numCache>
            </c:numRef>
          </c:yVal>
          <c:bubbleSize>
            <c:numRef>
              <c:f>Plan1!$C$2:$C$17</c:f>
              <c:numCache>
                <c:formatCode>_-* #,##0_-;\-* #,##0_-;_-* "-"??_-;_-@_-</c:formatCode>
                <c:ptCount val="16"/>
                <c:pt idx="0">
                  <c:v>0</c:v>
                </c:pt>
                <c:pt idx="1">
                  <c:v>112793.41401165139</c:v>
                </c:pt>
                <c:pt idx="2">
                  <c:v>320341.27356969676</c:v>
                </c:pt>
                <c:pt idx="3">
                  <c:v>89877.127977578304</c:v>
                </c:pt>
                <c:pt idx="4">
                  <c:v>142649.81337209855</c:v>
                </c:pt>
                <c:pt idx="5">
                  <c:v>5088843</c:v>
                </c:pt>
                <c:pt idx="6">
                  <c:v>10410618</c:v>
                </c:pt>
                <c:pt idx="7">
                  <c:v>503375</c:v>
                </c:pt>
                <c:pt idx="8">
                  <c:v>405135.55946960824</c:v>
                </c:pt>
                <c:pt idx="9">
                  <c:v>12509790</c:v>
                </c:pt>
                <c:pt idx="10">
                  <c:v>37023547</c:v>
                </c:pt>
                <c:pt idx="11">
                  <c:v>37056390</c:v>
                </c:pt>
                <c:pt idx="12" formatCode="_-* #,##0.0_-;\-* #,##0.0_-;_-* &quot;-&quot;??_-;_-@_-">
                  <c:v>113667.58994543225</c:v>
                </c:pt>
                <c:pt idx="13" formatCode="_-* #,##0.0_-;\-* #,##0.0_-;_-* &quot;-&quot;??_-;_-@_-">
                  <c:v>2571688</c:v>
                </c:pt>
                <c:pt idx="14">
                  <c:v>25766506</c:v>
                </c:pt>
                <c:pt idx="15">
                  <c:v>21073024</c:v>
                </c:pt>
              </c:numCache>
            </c:numRef>
          </c:bubbleSize>
          <c:bubble3D val="0"/>
          <c:extLst>
            <c:ext xmlns:c16="http://schemas.microsoft.com/office/drawing/2014/chart" uri="{C3380CC4-5D6E-409C-BE32-E72D297353CC}">
              <c16:uniqueId val="{00000000-B7CA-4DE6-AB44-78DED24EB12C}"/>
            </c:ext>
          </c:extLst>
        </c:ser>
        <c:ser>
          <c:idx val="1"/>
          <c:order val="1"/>
          <c:tx>
            <c:strRef>
              <c:f>Plan1!$D$1</c:f>
              <c:strCache>
                <c:ptCount val="1"/>
                <c:pt idx="0">
                  <c:v>Cabotagem</c:v>
                </c:pt>
              </c:strCache>
            </c:strRef>
          </c:tx>
          <c:spPr>
            <a:gradFill>
              <a:gsLst>
                <a:gs pos="0">
                  <a:srgbClr val="9A5252"/>
                </a:gs>
                <a:gs pos="100000">
                  <a:srgbClr val="9A5252"/>
                </a:gs>
                <a:gs pos="50000">
                  <a:schemeClr val="accent3">
                    <a:shade val="100000"/>
                    <a:satMod val="115000"/>
                  </a:schemeClr>
                </a:gs>
              </a:gsLst>
              <a:lin ang="0" scaled="0"/>
            </a:gradFill>
            <a:ln w="3175">
              <a:solidFill>
                <a:schemeClr val="tx1">
                  <a:lumMod val="50000"/>
                  <a:lumOff val="50000"/>
                </a:schemeClr>
              </a:solidFill>
            </a:ln>
          </c:spPr>
          <c:invertIfNegative val="0"/>
          <c:xVal>
            <c:numRef>
              <c:f>Plan1!$A$2:$A$17</c:f>
              <c:numCache>
                <c:formatCode>General</c:formatCode>
                <c:ptCount val="16"/>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numCache>
            </c:numRef>
          </c:xVal>
          <c:yVal>
            <c:numRef>
              <c:f>Plan1!$B$2:$B$17</c:f>
              <c:numCache>
                <c:formatCode>General</c:formatCode>
                <c:ptCount val="16"/>
                <c:pt idx="0">
                  <c:v>4</c:v>
                </c:pt>
                <c:pt idx="1">
                  <c:v>4</c:v>
                </c:pt>
                <c:pt idx="2">
                  <c:v>4</c:v>
                </c:pt>
                <c:pt idx="3">
                  <c:v>4</c:v>
                </c:pt>
                <c:pt idx="4">
                  <c:v>3</c:v>
                </c:pt>
                <c:pt idx="5">
                  <c:v>3</c:v>
                </c:pt>
                <c:pt idx="6">
                  <c:v>3</c:v>
                </c:pt>
                <c:pt idx="7">
                  <c:v>3</c:v>
                </c:pt>
                <c:pt idx="8">
                  <c:v>2</c:v>
                </c:pt>
                <c:pt idx="9">
                  <c:v>2</c:v>
                </c:pt>
                <c:pt idx="10">
                  <c:v>2</c:v>
                </c:pt>
                <c:pt idx="11">
                  <c:v>2</c:v>
                </c:pt>
                <c:pt idx="12">
                  <c:v>1</c:v>
                </c:pt>
                <c:pt idx="13">
                  <c:v>1</c:v>
                </c:pt>
                <c:pt idx="14">
                  <c:v>1</c:v>
                </c:pt>
                <c:pt idx="15">
                  <c:v>1</c:v>
                </c:pt>
              </c:numCache>
            </c:numRef>
          </c:yVal>
          <c:bubbleSize>
            <c:numRef>
              <c:f>Plan1!$D$2:$D$17</c:f>
              <c:numCache>
                <c:formatCode>_-* #,##0_-;\-* #,##0_-;_-* "-"??_-;_-@_-</c:formatCode>
                <c:ptCount val="16"/>
                <c:pt idx="0">
                  <c:v>74296.838355287226</c:v>
                </c:pt>
                <c:pt idx="1">
                  <c:v>154945.30696992148</c:v>
                </c:pt>
                <c:pt idx="2">
                  <c:v>354205.08456033008</c:v>
                </c:pt>
                <c:pt idx="3">
                  <c:v>11652.695313389821</c:v>
                </c:pt>
                <c:pt idx="4">
                  <c:v>372109.39122701786</c:v>
                </c:pt>
                <c:pt idx="5">
                  <c:v>69902.233646077308</c:v>
                </c:pt>
                <c:pt idx="6">
                  <c:v>122597.35914881417</c:v>
                </c:pt>
                <c:pt idx="7">
                  <c:v>23433.963651500741</c:v>
                </c:pt>
                <c:pt idx="8">
                  <c:v>259830.12013440146</c:v>
                </c:pt>
                <c:pt idx="9">
                  <c:v>409661.95558567496</c:v>
                </c:pt>
                <c:pt idx="10">
                  <c:v>107481.3287704236</c:v>
                </c:pt>
                <c:pt idx="11">
                  <c:v>52151.437409180908</c:v>
                </c:pt>
                <c:pt idx="12">
                  <c:v>137737.86291762098</c:v>
                </c:pt>
                <c:pt idx="13">
                  <c:v>639688.61188006971</c:v>
                </c:pt>
                <c:pt idx="14">
                  <c:v>74948.14148550207</c:v>
                </c:pt>
                <c:pt idx="15">
                  <c:v>28812.483471566469</c:v>
                </c:pt>
              </c:numCache>
            </c:numRef>
          </c:bubbleSize>
          <c:bubble3D val="0"/>
          <c:extLst>
            <c:ext xmlns:c16="http://schemas.microsoft.com/office/drawing/2014/chart" uri="{C3380CC4-5D6E-409C-BE32-E72D297353CC}">
              <c16:uniqueId val="{00000001-B7CA-4DE6-AB44-78DED24EB12C}"/>
            </c:ext>
          </c:extLst>
        </c:ser>
        <c:dLbls>
          <c:showLegendKey val="0"/>
          <c:showVal val="0"/>
          <c:showCatName val="0"/>
          <c:showSerName val="0"/>
          <c:showPercent val="0"/>
          <c:showBubbleSize val="0"/>
        </c:dLbls>
        <c:bubbleScale val="100"/>
        <c:showNegBubbles val="0"/>
        <c:axId val="191435616"/>
        <c:axId val="191436704"/>
      </c:bubbleChart>
      <c:valAx>
        <c:axId val="191435616"/>
        <c:scaling>
          <c:orientation val="minMax"/>
          <c:max val="4.5"/>
          <c:min val="0.5"/>
        </c:scaling>
        <c:delete val="0"/>
        <c:axPos val="b"/>
        <c:majorGridlines>
          <c:spPr>
            <a:ln>
              <a:solidFill>
                <a:schemeClr val="bg1">
                  <a:lumMod val="85000"/>
                </a:schemeClr>
              </a:solidFill>
            </a:ln>
          </c:spPr>
        </c:majorGridlines>
        <c:numFmt formatCode="General" sourceLinked="1"/>
        <c:majorTickMark val="none"/>
        <c:minorTickMark val="none"/>
        <c:tickLblPos val="none"/>
        <c:spPr>
          <a:ln>
            <a:solidFill>
              <a:schemeClr val="bg1">
                <a:lumMod val="85000"/>
              </a:schemeClr>
            </a:solidFill>
          </a:ln>
        </c:spPr>
        <c:crossAx val="191436704"/>
        <c:crosses val="autoZero"/>
        <c:crossBetween val="midCat"/>
        <c:majorUnit val="1"/>
      </c:valAx>
      <c:valAx>
        <c:axId val="191436704"/>
        <c:scaling>
          <c:orientation val="minMax"/>
          <c:max val="4.5"/>
          <c:min val="0.5"/>
        </c:scaling>
        <c:delete val="0"/>
        <c:axPos val="l"/>
        <c:majorGridlines>
          <c:spPr>
            <a:ln>
              <a:solidFill>
                <a:schemeClr val="bg1">
                  <a:lumMod val="85000"/>
                </a:schemeClr>
              </a:solidFill>
            </a:ln>
          </c:spPr>
        </c:majorGridlines>
        <c:numFmt formatCode="General" sourceLinked="1"/>
        <c:majorTickMark val="none"/>
        <c:minorTickMark val="none"/>
        <c:tickLblPos val="none"/>
        <c:spPr>
          <a:ln>
            <a:solidFill>
              <a:schemeClr val="bg1">
                <a:lumMod val="85000"/>
              </a:schemeClr>
            </a:solidFill>
          </a:ln>
        </c:spPr>
        <c:crossAx val="191435616"/>
        <c:crosses val="autoZero"/>
        <c:crossBetween val="midCat"/>
        <c:majorUnit val="1"/>
      </c:valAx>
    </c:plotArea>
    <c:plotVisOnly val="1"/>
    <c:dispBlanksAs val="gap"/>
    <c:showDLblsOverMax val="0"/>
  </c:chart>
  <c:spPr>
    <a:noFill/>
  </c:spPr>
  <c:txPr>
    <a:bodyPr/>
    <a:lstStyle/>
    <a:p>
      <a:pPr>
        <a:defRPr sz="1800"/>
      </a:pPr>
      <a:endParaRPr lang="pt-B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Plan1!$C$1</c:f>
              <c:strCache>
                <c:ptCount val="1"/>
                <c:pt idx="0">
                  <c:v>Volume [kTU]</c:v>
                </c:pt>
              </c:strCache>
            </c:strRef>
          </c:tx>
          <c:spPr>
            <a:gradFill flip="none" rotWithShape="1">
              <a:gsLst>
                <a:gs pos="100000">
                  <a:srgbClr val="9A5252"/>
                </a:gs>
                <a:gs pos="0">
                  <a:schemeClr val="accent3">
                    <a:shade val="100000"/>
                    <a:satMod val="115000"/>
                  </a:schemeClr>
                </a:gs>
              </a:gsLst>
              <a:path path="circle">
                <a:fillToRect l="50000" t="50000" r="50000" b="50000"/>
              </a:path>
              <a:tileRect/>
            </a:gradFill>
            <a:ln>
              <a:solidFill>
                <a:schemeClr val="tx1">
                  <a:lumMod val="50000"/>
                  <a:lumOff val="50000"/>
                </a:schemeClr>
              </a:solidFill>
            </a:ln>
          </c:spPr>
          <c:invertIfNegative val="0"/>
          <c:dLbls>
            <c:dLbl>
              <c:idx val="3"/>
              <c:layout>
                <c:manualLayout>
                  <c:x val="-5.7045206935172163E-2"/>
                  <c:y val="-3.4452313594933087E-2"/>
                </c:manualLayout>
              </c:layout>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40DF-46AC-A2AF-AB90FADDFE60}"/>
                </c:ext>
              </c:extLst>
            </c:dLbl>
            <c:dLbl>
              <c:idx val="7"/>
              <c:layout>
                <c:manualLayout>
                  <c:x val="-6.3365330702914432E-2"/>
                  <c:y val="-5.3003559376820025E-2"/>
                </c:manualLayout>
              </c:layout>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40DF-46AC-A2AF-AB90FADDFE60}"/>
                </c:ext>
              </c:extLst>
            </c:dLbl>
            <c:numFmt formatCode="#,##0" sourceLinked="0"/>
            <c:spPr>
              <a:noFill/>
              <a:ln>
                <a:noFill/>
              </a:ln>
              <a:effectLst/>
            </c:spPr>
            <c:txPr>
              <a:bodyPr/>
              <a:lstStyle/>
              <a:p>
                <a:pPr>
                  <a:defRPr sz="1400"/>
                </a:pPr>
                <a:endParaRPr lang="pt-B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Plan1!$A$2:$A$17</c:f>
              <c:numCache>
                <c:formatCode>General</c:formatCode>
                <c:ptCount val="16"/>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numCache>
            </c:numRef>
          </c:xVal>
          <c:yVal>
            <c:numRef>
              <c:f>Plan1!$B$2:$B$17</c:f>
              <c:numCache>
                <c:formatCode>General</c:formatCode>
                <c:ptCount val="16"/>
                <c:pt idx="0">
                  <c:v>4</c:v>
                </c:pt>
                <c:pt idx="1">
                  <c:v>4</c:v>
                </c:pt>
                <c:pt idx="2">
                  <c:v>4</c:v>
                </c:pt>
                <c:pt idx="3">
                  <c:v>4</c:v>
                </c:pt>
                <c:pt idx="4">
                  <c:v>3</c:v>
                </c:pt>
                <c:pt idx="5">
                  <c:v>3</c:v>
                </c:pt>
                <c:pt idx="6">
                  <c:v>3</c:v>
                </c:pt>
                <c:pt idx="7">
                  <c:v>3</c:v>
                </c:pt>
                <c:pt idx="8">
                  <c:v>2</c:v>
                </c:pt>
                <c:pt idx="9">
                  <c:v>2</c:v>
                </c:pt>
                <c:pt idx="10">
                  <c:v>2</c:v>
                </c:pt>
                <c:pt idx="11">
                  <c:v>2</c:v>
                </c:pt>
                <c:pt idx="12">
                  <c:v>1</c:v>
                </c:pt>
                <c:pt idx="13">
                  <c:v>1</c:v>
                </c:pt>
                <c:pt idx="14">
                  <c:v>1</c:v>
                </c:pt>
                <c:pt idx="15">
                  <c:v>1</c:v>
                </c:pt>
              </c:numCache>
            </c:numRef>
          </c:yVal>
          <c:bubbleSize>
            <c:numRef>
              <c:f>Plan1!$C$2:$C$17</c:f>
              <c:numCache>
                <c:formatCode>_-* #,##0_-;\-* #,##0_-;_-* "-"??_-;_-@_-</c:formatCode>
                <c:ptCount val="16"/>
                <c:pt idx="0">
                  <c:v>74.296838355287207</c:v>
                </c:pt>
                <c:pt idx="1">
                  <c:v>154.94530696992157</c:v>
                </c:pt>
                <c:pt idx="2">
                  <c:v>354.20508456032991</c:v>
                </c:pt>
                <c:pt idx="3">
                  <c:v>11.652695313389831</c:v>
                </c:pt>
                <c:pt idx="4">
                  <c:v>372.10939122701785</c:v>
                </c:pt>
                <c:pt idx="5">
                  <c:v>69.902233646077306</c:v>
                </c:pt>
                <c:pt idx="6">
                  <c:v>122.59735914881399</c:v>
                </c:pt>
                <c:pt idx="7">
                  <c:v>23.43396365150074</c:v>
                </c:pt>
                <c:pt idx="8">
                  <c:v>259.83012013440145</c:v>
                </c:pt>
                <c:pt idx="9">
                  <c:v>409.66195558567432</c:v>
                </c:pt>
                <c:pt idx="10">
                  <c:v>107.4813287704236</c:v>
                </c:pt>
                <c:pt idx="11">
                  <c:v>52.151437409180907</c:v>
                </c:pt>
                <c:pt idx="12" formatCode="_-* #,##0.0_-;\-* #,##0.0_-;_-* &quot;-&quot;??_-;_-@_-">
                  <c:v>137.73786291762099</c:v>
                </c:pt>
                <c:pt idx="13" formatCode="_-* #,##0.0_-;\-* #,##0.0_-;_-* &quot;-&quot;??_-;_-@_-">
                  <c:v>639.68861188006974</c:v>
                </c:pt>
                <c:pt idx="14">
                  <c:v>74.948141485502077</c:v>
                </c:pt>
                <c:pt idx="15">
                  <c:v>28.812483471566459</c:v>
                </c:pt>
              </c:numCache>
            </c:numRef>
          </c:bubbleSize>
          <c:bubble3D val="0"/>
          <c:extLst>
            <c:ext xmlns:c16="http://schemas.microsoft.com/office/drawing/2014/chart" uri="{C3380CC4-5D6E-409C-BE32-E72D297353CC}">
              <c16:uniqueId val="{00000002-40DF-46AC-A2AF-AB90FADDFE60}"/>
            </c:ext>
          </c:extLst>
        </c:ser>
        <c:dLbls>
          <c:showLegendKey val="0"/>
          <c:showVal val="0"/>
          <c:showCatName val="0"/>
          <c:showSerName val="0"/>
          <c:showPercent val="0"/>
          <c:showBubbleSize val="0"/>
        </c:dLbls>
        <c:bubbleScale val="100"/>
        <c:showNegBubbles val="0"/>
        <c:axId val="191436160"/>
        <c:axId val="191426912"/>
      </c:bubbleChart>
      <c:valAx>
        <c:axId val="191436160"/>
        <c:scaling>
          <c:orientation val="minMax"/>
          <c:max val="4.5"/>
          <c:min val="0.5"/>
        </c:scaling>
        <c:delete val="0"/>
        <c:axPos val="b"/>
        <c:majorGridlines>
          <c:spPr>
            <a:ln>
              <a:solidFill>
                <a:schemeClr val="bg1">
                  <a:lumMod val="85000"/>
                </a:schemeClr>
              </a:solidFill>
            </a:ln>
          </c:spPr>
        </c:majorGridlines>
        <c:numFmt formatCode="General" sourceLinked="1"/>
        <c:majorTickMark val="none"/>
        <c:minorTickMark val="none"/>
        <c:tickLblPos val="none"/>
        <c:spPr>
          <a:ln>
            <a:solidFill>
              <a:schemeClr val="bg1">
                <a:lumMod val="85000"/>
              </a:schemeClr>
            </a:solidFill>
          </a:ln>
        </c:spPr>
        <c:crossAx val="191426912"/>
        <c:crosses val="autoZero"/>
        <c:crossBetween val="midCat"/>
        <c:majorUnit val="1"/>
      </c:valAx>
      <c:valAx>
        <c:axId val="191426912"/>
        <c:scaling>
          <c:orientation val="minMax"/>
          <c:max val="4.5"/>
          <c:min val="0.5"/>
        </c:scaling>
        <c:delete val="0"/>
        <c:axPos val="l"/>
        <c:majorGridlines>
          <c:spPr>
            <a:ln>
              <a:solidFill>
                <a:schemeClr val="bg1">
                  <a:lumMod val="85000"/>
                </a:schemeClr>
              </a:solidFill>
            </a:ln>
          </c:spPr>
        </c:majorGridlines>
        <c:numFmt formatCode="General" sourceLinked="1"/>
        <c:majorTickMark val="none"/>
        <c:minorTickMark val="none"/>
        <c:tickLblPos val="none"/>
        <c:spPr>
          <a:ln>
            <a:solidFill>
              <a:schemeClr val="bg1">
                <a:lumMod val="85000"/>
              </a:schemeClr>
            </a:solidFill>
          </a:ln>
        </c:spPr>
        <c:crossAx val="191436160"/>
        <c:crosses val="autoZero"/>
        <c:crossBetween val="midCat"/>
        <c:majorUnit val="1"/>
      </c:valAx>
      <c:spPr>
        <a:noFill/>
        <a:ln w="25400">
          <a:noFill/>
        </a:ln>
      </c:spPr>
    </c:plotArea>
    <c:plotVisOnly val="1"/>
    <c:dispBlanksAs val="gap"/>
    <c:showDLblsOverMax val="0"/>
  </c:chart>
  <c:spPr>
    <a:noFill/>
  </c:spPr>
  <c:txPr>
    <a:bodyPr/>
    <a:lstStyle/>
    <a:p>
      <a:pPr>
        <a:defRPr sz="1800"/>
      </a:pPr>
      <a:endParaRPr lang="pt-B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D40F-4C91-B36E-DD3D4B238732}"/>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D40F-4C91-B36E-DD3D4B238732}"/>
            </c:ext>
          </c:extLst>
        </c:ser>
        <c:ser>
          <c:idx val="2"/>
          <c:order val="2"/>
          <c:tx>
            <c:strRef>
              <c:f>Plan1!$D$1</c:f>
              <c:strCache>
                <c:ptCount val="1"/>
                <c:pt idx="0">
                  <c:v>Cabotagem</c:v>
                </c:pt>
              </c:strCache>
            </c:strRef>
          </c:tx>
          <c:spPr>
            <a:gradFill>
              <a:gsLst>
                <a:gs pos="0">
                  <a:srgbClr val="919191"/>
                </a:gs>
                <a:gs pos="100000">
                  <a:srgbClr val="919191"/>
                </a:gs>
                <a:gs pos="50000">
                  <a:srgbClr val="DCDCDC"/>
                </a:gs>
              </a:gsLst>
              <a:lin ang="0" scaled="0"/>
            </a:gradFill>
            <a:ln>
              <a:solidFill>
                <a:schemeClr val="tx1"/>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D40F-4C91-B36E-DD3D4B238732}"/>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D40F-4C91-B36E-DD3D4B238732}"/>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D40F-4C91-B36E-DD3D4B238732}"/>
            </c:ext>
          </c:extLst>
        </c:ser>
        <c:dLbls>
          <c:showLegendKey val="0"/>
          <c:showVal val="0"/>
          <c:showCatName val="0"/>
          <c:showSerName val="0"/>
          <c:showPercent val="0"/>
          <c:showBubbleSize val="0"/>
        </c:dLbls>
        <c:gapWidth val="49"/>
        <c:overlap val="100"/>
        <c:axId val="180964512"/>
        <c:axId val="180965600"/>
      </c:barChart>
      <c:catAx>
        <c:axId val="180964512"/>
        <c:scaling>
          <c:orientation val="minMax"/>
        </c:scaling>
        <c:delete val="1"/>
        <c:axPos val="b"/>
        <c:numFmt formatCode="General" sourceLinked="1"/>
        <c:majorTickMark val="out"/>
        <c:minorTickMark val="none"/>
        <c:tickLblPos val="nextTo"/>
        <c:crossAx val="180965600"/>
        <c:crosses val="autoZero"/>
        <c:auto val="1"/>
        <c:lblAlgn val="ctr"/>
        <c:lblOffset val="100"/>
        <c:noMultiLvlLbl val="0"/>
      </c:catAx>
      <c:valAx>
        <c:axId val="180965600"/>
        <c:scaling>
          <c:orientation val="minMax"/>
          <c:max val="1"/>
          <c:min val="0"/>
        </c:scaling>
        <c:delete val="1"/>
        <c:axPos val="l"/>
        <c:numFmt formatCode="0%" sourceLinked="1"/>
        <c:majorTickMark val="out"/>
        <c:minorTickMark val="none"/>
        <c:tickLblPos val="nextTo"/>
        <c:crossAx val="180964512"/>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613744909916299E-2"/>
          <c:y val="3.0517488792960137E-2"/>
          <c:w val="0.41602308684009759"/>
          <c:h val="0.92465872076017164"/>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6330-4E56-A0E1-1E34EE831FBD}"/>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6330-4E56-A0E1-1E34EE831FBD}"/>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6330-4E56-A0E1-1E34EE831FBD}"/>
            </c:ext>
          </c:extLst>
        </c:ser>
        <c:ser>
          <c:idx val="3"/>
          <c:order val="3"/>
          <c:tx>
            <c:strRef>
              <c:f>Plan1!$E$1</c:f>
              <c:strCache>
                <c:ptCount val="1"/>
                <c:pt idx="0">
                  <c:v>Vazios</c:v>
                </c:pt>
              </c:strCache>
            </c:strRef>
          </c:tx>
          <c:spPr>
            <a:gradFill>
              <a:gsLst>
                <a:gs pos="0">
                  <a:srgbClr val="675375"/>
                </a:gs>
                <a:gs pos="100000">
                  <a:srgbClr val="675375"/>
                </a:gs>
                <a:gs pos="50000">
                  <a:srgbClr val="C393E3"/>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6330-4E56-A0E1-1E34EE831FBD}"/>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6330-4E56-A0E1-1E34EE831FBD}"/>
            </c:ext>
          </c:extLst>
        </c:ser>
        <c:dLbls>
          <c:showLegendKey val="0"/>
          <c:showVal val="0"/>
          <c:showCatName val="0"/>
          <c:showSerName val="0"/>
          <c:showPercent val="0"/>
          <c:showBubbleSize val="0"/>
        </c:dLbls>
        <c:gapWidth val="49"/>
        <c:overlap val="100"/>
        <c:axId val="180970496"/>
        <c:axId val="180974848"/>
      </c:barChart>
      <c:catAx>
        <c:axId val="180970496"/>
        <c:scaling>
          <c:orientation val="minMax"/>
        </c:scaling>
        <c:delete val="0"/>
        <c:axPos val="b"/>
        <c:numFmt formatCode="General" sourceLinked="1"/>
        <c:majorTickMark val="out"/>
        <c:minorTickMark val="none"/>
        <c:tickLblPos val="nextTo"/>
        <c:txPr>
          <a:bodyPr/>
          <a:lstStyle/>
          <a:p>
            <a:pPr>
              <a:defRPr sz="1600"/>
            </a:pPr>
            <a:endParaRPr lang="pt-BR"/>
          </a:p>
        </c:txPr>
        <c:crossAx val="180974848"/>
        <c:crosses val="autoZero"/>
        <c:auto val="1"/>
        <c:lblAlgn val="ctr"/>
        <c:lblOffset val="100"/>
        <c:noMultiLvlLbl val="0"/>
      </c:catAx>
      <c:valAx>
        <c:axId val="180974848"/>
        <c:scaling>
          <c:orientation val="minMax"/>
          <c:max val="1"/>
          <c:min val="0"/>
        </c:scaling>
        <c:delete val="1"/>
        <c:axPos val="l"/>
        <c:numFmt formatCode="0%" sourceLinked="1"/>
        <c:majorTickMark val="out"/>
        <c:minorTickMark val="none"/>
        <c:tickLblPos val="nextTo"/>
        <c:crossAx val="180970496"/>
        <c:crosses val="autoZero"/>
        <c:crossBetween val="between"/>
      </c:valAx>
      <c:spPr>
        <a:noFill/>
        <a:ln w="25400">
          <a:noFill/>
        </a:ln>
      </c:spPr>
    </c:plotArea>
    <c:legend>
      <c:legendPos val="r"/>
      <c:legendEntry>
        <c:idx val="0"/>
        <c:txPr>
          <a:bodyPr/>
          <a:lstStyle/>
          <a:p>
            <a:pPr>
              <a:defRPr>
                <a:solidFill>
                  <a:schemeClr val="bg1">
                    <a:lumMod val="85000"/>
                  </a:schemeClr>
                </a:solidFill>
              </a:defRPr>
            </a:pPr>
            <a:endParaRPr lang="pt-BR"/>
          </a:p>
        </c:txPr>
      </c:legendEntry>
      <c:legendEntry>
        <c:idx val="2"/>
        <c:txPr>
          <a:bodyPr/>
          <a:lstStyle/>
          <a:p>
            <a:pPr>
              <a:defRPr>
                <a:solidFill>
                  <a:schemeClr val="bg1">
                    <a:lumMod val="85000"/>
                  </a:schemeClr>
                </a:solidFill>
              </a:defRPr>
            </a:pPr>
            <a:endParaRPr lang="pt-BR"/>
          </a:p>
        </c:txPr>
      </c:legendEntry>
      <c:legendEntry>
        <c:idx val="3"/>
        <c:txPr>
          <a:bodyPr/>
          <a:lstStyle/>
          <a:p>
            <a:pPr>
              <a:defRPr>
                <a:solidFill>
                  <a:schemeClr val="bg1">
                    <a:lumMod val="85000"/>
                  </a:schemeClr>
                </a:solidFill>
              </a:defRPr>
            </a:pPr>
            <a:endParaRPr lang="pt-BR"/>
          </a:p>
        </c:txPr>
      </c:legendEntry>
      <c:legendEntry>
        <c:idx val="4"/>
        <c:txPr>
          <a:bodyPr/>
          <a:lstStyle/>
          <a:p>
            <a:pPr>
              <a:defRPr>
                <a:solidFill>
                  <a:schemeClr val="bg1">
                    <a:lumMod val="85000"/>
                  </a:schemeClr>
                </a:solidFill>
              </a:defRPr>
            </a:pPr>
            <a:endParaRPr lang="pt-BR"/>
          </a:p>
        </c:txPr>
      </c:legendEntry>
      <c:layout>
        <c:manualLayout>
          <c:xMode val="edge"/>
          <c:yMode val="edge"/>
          <c:x val="0.56580658874430056"/>
          <c:y val="0.14292015012769504"/>
          <c:w val="0.41422227766847231"/>
          <c:h val="0.65867313803451211"/>
        </c:manualLayout>
      </c:layout>
      <c:overlay val="0"/>
    </c:legend>
    <c:plotVisOnly val="1"/>
    <c:dispBlanksAs val="gap"/>
    <c:showDLblsOverMax val="0"/>
  </c:chart>
  <c:txPr>
    <a:bodyPr/>
    <a:lstStyle/>
    <a:p>
      <a:pPr>
        <a:defRPr sz="1400"/>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Plan1!$B$1</c:f>
              <c:strCache>
                <c:ptCount val="1"/>
                <c:pt idx="0">
                  <c:v>PIB</c:v>
                </c:pt>
              </c:strCache>
            </c:strRef>
          </c:tx>
          <c:spPr>
            <a:ln>
              <a:solidFill>
                <a:schemeClr val="accent1">
                  <a:lumMod val="50000"/>
                </a:schemeClr>
              </a:solidFill>
            </a:ln>
          </c:spPr>
          <c:marker>
            <c:symbol val="none"/>
          </c:marker>
          <c:cat>
            <c:numRef>
              <c:f>Plan1!$A$2:$A$12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Plan1!$B$2:$B$12</c:f>
              <c:numCache>
                <c:formatCode>_-* #,##0.0_-;\-* #,##0.0_-;_-* "-"??_-;_-@_-</c:formatCode>
                <c:ptCount val="11"/>
                <c:pt idx="0">
                  <c:v>3.35924158471594</c:v>
                </c:pt>
                <c:pt idx="1">
                  <c:v>3.5511313016856003</c:v>
                </c:pt>
                <c:pt idx="2">
                  <c:v>3.6633354640985298</c:v>
                </c:pt>
                <c:pt idx="3">
                  <c:v>3.8082949327571298</c:v>
                </c:pt>
                <c:pt idx="4">
                  <c:v>4.0402738163148104</c:v>
                </c:pt>
                <c:pt idx="5">
                  <c:v>4.2492205132262901</c:v>
                </c:pt>
                <c:pt idx="6">
                  <c:v>4.2352096634814096</c:v>
                </c:pt>
                <c:pt idx="7">
                  <c:v>4.5542771452239696</c:v>
                </c:pt>
                <c:pt idx="8">
                  <c:v>4.6787366697719408</c:v>
                </c:pt>
                <c:pt idx="9">
                  <c:v>4.7269760975623498</c:v>
                </c:pt>
                <c:pt idx="10">
                  <c:v>4.8448150759999997</c:v>
                </c:pt>
              </c:numCache>
            </c:numRef>
          </c:val>
          <c:smooth val="0"/>
          <c:extLst>
            <c:ext xmlns:c16="http://schemas.microsoft.com/office/drawing/2014/chart" uri="{C3380CC4-5D6E-409C-BE32-E72D297353CC}">
              <c16:uniqueId val="{00000000-10CC-4EF9-B669-4057AC24091F}"/>
            </c:ext>
          </c:extLst>
        </c:ser>
        <c:ser>
          <c:idx val="2"/>
          <c:order val="2"/>
          <c:tx>
            <c:strRef>
              <c:f>Plan1!$D$1</c:f>
              <c:strCache>
                <c:ptCount val="1"/>
                <c:pt idx="0">
                  <c:v>Volume</c:v>
                </c:pt>
              </c:strCache>
            </c:strRef>
          </c:tx>
          <c:spPr>
            <a:ln>
              <a:solidFill>
                <a:srgbClr val="FF0000"/>
              </a:solidFill>
            </a:ln>
          </c:spPr>
          <c:marker>
            <c:symbol val="none"/>
          </c:marker>
          <c:cat>
            <c:numRef>
              <c:f>Plan1!$A$2:$A$12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Plan1!$D$2:$D$12</c:f>
              <c:numCache>
                <c:formatCode>_-* #,##0.0_-;\-* #,##0.0_-;_-* "-"??_-;_-@_-</c:formatCode>
                <c:ptCount val="11"/>
                <c:pt idx="0">
                  <c:v>1.7886100929603108</c:v>
                </c:pt>
                <c:pt idx="1">
                  <c:v>2.1086757287973144</c:v>
                </c:pt>
                <c:pt idx="2">
                  <c:v>2.2783151390235572</c:v>
                </c:pt>
                <c:pt idx="3">
                  <c:v>2.5332472068197491</c:v>
                </c:pt>
                <c:pt idx="4">
                  <c:v>2.6908477485317777</c:v>
                </c:pt>
                <c:pt idx="5">
                  <c:v>3.03591834126432</c:v>
                </c:pt>
                <c:pt idx="6">
                  <c:v>2.6142306911200639</c:v>
                </c:pt>
                <c:pt idx="7">
                  <c:v>3.1178406111073316</c:v>
                </c:pt>
                <c:pt idx="8">
                  <c:v>3.3362110575380313</c:v>
                </c:pt>
                <c:pt idx="9">
                  <c:v>3.4343183794188681</c:v>
                </c:pt>
                <c:pt idx="10">
                  <c:v>3.6822311483289987</c:v>
                </c:pt>
              </c:numCache>
            </c:numRef>
          </c:val>
          <c:smooth val="0"/>
          <c:extLst>
            <c:ext xmlns:c16="http://schemas.microsoft.com/office/drawing/2014/chart" uri="{C3380CC4-5D6E-409C-BE32-E72D297353CC}">
              <c16:uniqueId val="{00000001-10CC-4EF9-B669-4057AC24091F}"/>
            </c:ext>
          </c:extLst>
        </c:ser>
        <c:dLbls>
          <c:showLegendKey val="0"/>
          <c:showVal val="0"/>
          <c:showCatName val="0"/>
          <c:showSerName val="0"/>
          <c:showPercent val="0"/>
          <c:showBubbleSize val="0"/>
        </c:dLbls>
        <c:marker val="1"/>
        <c:smooth val="0"/>
        <c:axId val="180948736"/>
        <c:axId val="180973216"/>
      </c:lineChart>
      <c:lineChart>
        <c:grouping val="standard"/>
        <c:varyColors val="0"/>
        <c:ser>
          <c:idx val="1"/>
          <c:order val="1"/>
          <c:tx>
            <c:strRef>
              <c:f>Plan1!$C$1</c:f>
              <c:strCache>
                <c:ptCount val="1"/>
                <c:pt idx="0">
                  <c:v>Comex</c:v>
                </c:pt>
              </c:strCache>
            </c:strRef>
          </c:tx>
          <c:spPr>
            <a:ln>
              <a:solidFill>
                <a:srgbClr val="00B050"/>
              </a:solidFill>
            </a:ln>
          </c:spPr>
          <c:marker>
            <c:symbol val="none"/>
          </c:marker>
          <c:cat>
            <c:numRef>
              <c:f>Plan1!$A$2:$A$12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Plan1!$C$2:$C$12</c:f>
              <c:numCache>
                <c:formatCode>_-* #,##0.0_-;\-* #,##0.0_-;_-* "-"??_-;_-@_-</c:formatCode>
                <c:ptCount val="11"/>
                <c:pt idx="0">
                  <c:v>1.4615534047800001</c:v>
                </c:pt>
                <c:pt idx="1">
                  <c:v>1.9291061442599999</c:v>
                </c:pt>
                <c:pt idx="2">
                  <c:v>2.3659974018000001</c:v>
                </c:pt>
                <c:pt idx="3">
                  <c:v>2.7561116938599999</c:v>
                </c:pt>
                <c:pt idx="4">
                  <c:v>3.2120757768800003</c:v>
                </c:pt>
                <c:pt idx="5">
                  <c:v>3.9579256409200001</c:v>
                </c:pt>
                <c:pt idx="6">
                  <c:v>3.0594802514000001</c:v>
                </c:pt>
                <c:pt idx="7">
                  <c:v>4.03819993836</c:v>
                </c:pt>
              </c:numCache>
            </c:numRef>
          </c:val>
          <c:smooth val="0"/>
          <c:extLst>
            <c:ext xmlns:c16="http://schemas.microsoft.com/office/drawing/2014/chart" uri="{C3380CC4-5D6E-409C-BE32-E72D297353CC}">
              <c16:uniqueId val="{00000002-10CC-4EF9-B669-4057AC24091F}"/>
            </c:ext>
          </c:extLst>
        </c:ser>
        <c:dLbls>
          <c:showLegendKey val="0"/>
          <c:showVal val="0"/>
          <c:showCatName val="0"/>
          <c:showSerName val="0"/>
          <c:showPercent val="0"/>
          <c:showBubbleSize val="0"/>
        </c:dLbls>
        <c:marker val="1"/>
        <c:smooth val="0"/>
        <c:axId val="180957440"/>
        <c:axId val="180968320"/>
      </c:lineChart>
      <c:catAx>
        <c:axId val="180948736"/>
        <c:scaling>
          <c:orientation val="minMax"/>
        </c:scaling>
        <c:delete val="0"/>
        <c:axPos val="b"/>
        <c:numFmt formatCode="General" sourceLinked="1"/>
        <c:majorTickMark val="out"/>
        <c:minorTickMark val="none"/>
        <c:tickLblPos val="none"/>
        <c:txPr>
          <a:bodyPr rot="-5400000" vert="horz"/>
          <a:lstStyle/>
          <a:p>
            <a:pPr>
              <a:defRPr sz="1200"/>
            </a:pPr>
            <a:endParaRPr lang="pt-BR"/>
          </a:p>
        </c:txPr>
        <c:crossAx val="180973216"/>
        <c:crosses val="autoZero"/>
        <c:auto val="1"/>
        <c:lblAlgn val="ctr"/>
        <c:lblOffset val="100"/>
        <c:noMultiLvlLbl val="0"/>
      </c:catAx>
      <c:valAx>
        <c:axId val="180973216"/>
        <c:scaling>
          <c:orientation val="minMax"/>
        </c:scaling>
        <c:delete val="1"/>
        <c:axPos val="l"/>
        <c:majorGridlines>
          <c:spPr>
            <a:ln>
              <a:solidFill>
                <a:schemeClr val="bg1">
                  <a:lumMod val="95000"/>
                </a:schemeClr>
              </a:solidFill>
            </a:ln>
          </c:spPr>
        </c:majorGridlines>
        <c:numFmt formatCode="_-* #,##0.0_-;\-* #,##0.0_-;_-* &quot;-&quot;??_-;_-@_-" sourceLinked="1"/>
        <c:majorTickMark val="out"/>
        <c:minorTickMark val="none"/>
        <c:tickLblPos val="nextTo"/>
        <c:crossAx val="180948736"/>
        <c:crosses val="autoZero"/>
        <c:crossBetween val="between"/>
      </c:valAx>
      <c:valAx>
        <c:axId val="180968320"/>
        <c:scaling>
          <c:orientation val="minMax"/>
          <c:max val="300"/>
        </c:scaling>
        <c:delete val="1"/>
        <c:axPos val="r"/>
        <c:numFmt formatCode="_-* #,##0.0_-;\-* #,##0.0_-;_-* &quot;-&quot;??_-;_-@_-" sourceLinked="1"/>
        <c:majorTickMark val="out"/>
        <c:minorTickMark val="none"/>
        <c:tickLblPos val="nextTo"/>
        <c:crossAx val="180957440"/>
        <c:crosses val="max"/>
        <c:crossBetween val="between"/>
      </c:valAx>
      <c:catAx>
        <c:axId val="180957440"/>
        <c:scaling>
          <c:orientation val="minMax"/>
        </c:scaling>
        <c:delete val="1"/>
        <c:axPos val="b"/>
        <c:numFmt formatCode="General" sourceLinked="1"/>
        <c:majorTickMark val="out"/>
        <c:minorTickMark val="none"/>
        <c:tickLblPos val="nextTo"/>
        <c:crossAx val="180968320"/>
        <c:crosses val="autoZero"/>
        <c:auto val="1"/>
        <c:lblAlgn val="ctr"/>
        <c:lblOffset val="100"/>
        <c:noMultiLvlLbl val="0"/>
      </c:catAx>
    </c:plotArea>
    <c:legend>
      <c:legendPos val="b"/>
      <c:overlay val="0"/>
      <c:txPr>
        <a:bodyPr/>
        <a:lstStyle/>
        <a:p>
          <a:pPr>
            <a:defRPr sz="1050"/>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15474062405974E-2"/>
          <c:y val="3.0174506316616622E-2"/>
          <c:w val="0.88319545966738056"/>
          <c:h val="0.85021357526793173"/>
        </c:manualLayout>
      </c:layout>
      <c:pieChart>
        <c:varyColors val="1"/>
        <c:ser>
          <c:idx val="0"/>
          <c:order val="0"/>
          <c:tx>
            <c:strRef>
              <c:f>Plan1!$B$1</c:f>
              <c:strCache>
                <c:ptCount val="1"/>
                <c:pt idx="0">
                  <c:v>Vendas</c:v>
                </c:pt>
              </c:strCache>
            </c:strRef>
          </c:tx>
          <c:dPt>
            <c:idx val="0"/>
            <c:bubble3D val="0"/>
            <c:spPr>
              <a:solidFill>
                <a:schemeClr val="accent1"/>
              </a:solidFill>
              <a:ln w="38100">
                <a:solidFill>
                  <a:schemeClr val="bg1"/>
                </a:solidFill>
              </a:ln>
            </c:spPr>
            <c:extLst>
              <c:ext xmlns:c16="http://schemas.microsoft.com/office/drawing/2014/chart" uri="{C3380CC4-5D6E-409C-BE32-E72D297353CC}">
                <c16:uniqueId val="{00000001-3EC7-4268-87A8-509EEF17BF62}"/>
              </c:ext>
            </c:extLst>
          </c:dPt>
          <c:dPt>
            <c:idx val="1"/>
            <c:bubble3D val="0"/>
            <c:spPr>
              <a:solidFill>
                <a:schemeClr val="accent3"/>
              </a:solidFill>
              <a:ln w="38100">
                <a:solidFill>
                  <a:schemeClr val="bg1"/>
                </a:solidFill>
              </a:ln>
            </c:spPr>
            <c:extLst>
              <c:ext xmlns:c16="http://schemas.microsoft.com/office/drawing/2014/chart" uri="{C3380CC4-5D6E-409C-BE32-E72D297353CC}">
                <c16:uniqueId val="{00000003-3EC7-4268-87A8-509EEF17BF62}"/>
              </c:ext>
            </c:extLst>
          </c:dPt>
          <c:dPt>
            <c:idx val="2"/>
            <c:bubble3D val="0"/>
            <c:spPr>
              <a:solidFill>
                <a:schemeClr val="bg1">
                  <a:lumMod val="85000"/>
                </a:schemeClr>
              </a:solidFill>
              <a:ln w="38100">
                <a:solidFill>
                  <a:schemeClr val="bg1"/>
                </a:solidFill>
              </a:ln>
            </c:spPr>
            <c:extLst>
              <c:ext xmlns:c16="http://schemas.microsoft.com/office/drawing/2014/chart" uri="{C3380CC4-5D6E-409C-BE32-E72D297353CC}">
                <c16:uniqueId val="{00000005-3EC7-4268-87A8-509EEF17BF62}"/>
              </c:ext>
            </c:extLst>
          </c:dPt>
          <c:dPt>
            <c:idx val="3"/>
            <c:bubble3D val="0"/>
            <c:spPr>
              <a:solidFill>
                <a:srgbClr val="CC66FF"/>
              </a:solidFill>
              <a:ln w="38100">
                <a:solidFill>
                  <a:schemeClr val="bg1"/>
                </a:solidFill>
              </a:ln>
            </c:spPr>
            <c:extLst>
              <c:ext xmlns:c16="http://schemas.microsoft.com/office/drawing/2014/chart" uri="{C3380CC4-5D6E-409C-BE32-E72D297353CC}">
                <c16:uniqueId val="{00000007-3EC7-4268-87A8-509EEF17BF62}"/>
              </c:ext>
            </c:extLst>
          </c:dPt>
          <c:dPt>
            <c:idx val="4"/>
            <c:bubble3D val="0"/>
            <c:spPr>
              <a:solidFill>
                <a:schemeClr val="accent6">
                  <a:lumMod val="90000"/>
                </a:schemeClr>
              </a:solidFill>
              <a:ln w="38100">
                <a:solidFill>
                  <a:schemeClr val="bg1"/>
                </a:solidFill>
              </a:ln>
            </c:spPr>
            <c:extLst>
              <c:ext xmlns:c16="http://schemas.microsoft.com/office/drawing/2014/chart" uri="{C3380CC4-5D6E-409C-BE32-E72D297353CC}">
                <c16:uniqueId val="{00000009-3EC7-4268-87A8-509EEF17BF62}"/>
              </c:ext>
            </c:extLst>
          </c:dPt>
          <c:dLbls>
            <c:dLbl>
              <c:idx val="0"/>
              <c:layout>
                <c:manualLayout>
                  <c:x val="-0.21326138888888888"/>
                  <c:y val="-9.4812307989591449E-2"/>
                </c:manualLayout>
              </c:layout>
              <c:spPr/>
              <c:txPr>
                <a:bodyPr/>
                <a:lstStyle/>
                <a:p>
                  <a:pPr>
                    <a:defRPr sz="1800" b="1"/>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C7-4268-87A8-509EEF17BF62}"/>
                </c:ext>
              </c:extLst>
            </c:dLbl>
            <c:dLbl>
              <c:idx val="1"/>
              <c:layout>
                <c:manualLayout>
                  <c:x val="0.22025791666666664"/>
                  <c:y val="-0.155429430911505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C7-4268-87A8-509EEF17BF62}"/>
                </c:ext>
              </c:extLst>
            </c:dLbl>
            <c:dLbl>
              <c:idx val="2"/>
              <c:layout>
                <c:manualLayout>
                  <c:x val="0.17855847222222221"/>
                  <c:y val="6.2503247774866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C7-4268-87A8-509EEF17BF62}"/>
                </c:ext>
              </c:extLst>
            </c:dLbl>
            <c:dLbl>
              <c:idx val="3"/>
              <c:layout>
                <c:manualLayout>
                  <c:x val="0.12468958333333334"/>
                  <c:y val="0.161615283277778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C7-4268-87A8-509EEF17BF62}"/>
                </c:ext>
              </c:extLst>
            </c:dLbl>
            <c:dLbl>
              <c:idx val="4"/>
              <c:layout>
                <c:manualLayout>
                  <c:x val="6.3637638888888889E-2"/>
                  <c:y val="0.15172167972957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C7-4268-87A8-509EEF17BF62}"/>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Plan1!$A$2:$A$6</c:f>
              <c:strCache>
                <c:ptCount val="5"/>
                <c:pt idx="0">
                  <c:v>Vazio</c:v>
                </c:pt>
                <c:pt idx="1">
                  <c:v>Mar</c:v>
                </c:pt>
                <c:pt idx="2">
                  <c:v>Terminal</c:v>
                </c:pt>
                <c:pt idx="3">
                  <c:v>Terra</c:v>
                </c:pt>
                <c:pt idx="4">
                  <c:v>Reparo</c:v>
                </c:pt>
              </c:strCache>
            </c:strRef>
          </c:cat>
          <c:val>
            <c:numRef>
              <c:f>Plan1!$B$2:$B$6</c:f>
              <c:numCache>
                <c:formatCode>0%</c:formatCode>
                <c:ptCount val="5"/>
                <c:pt idx="0">
                  <c:v>0.56000000000000005</c:v>
                </c:pt>
                <c:pt idx="1">
                  <c:v>0.16</c:v>
                </c:pt>
                <c:pt idx="2">
                  <c:v>0.16</c:v>
                </c:pt>
                <c:pt idx="3">
                  <c:v>0.06</c:v>
                </c:pt>
                <c:pt idx="4">
                  <c:v>0.06</c:v>
                </c:pt>
              </c:numCache>
            </c:numRef>
          </c:val>
          <c:extLst>
            <c:ext xmlns:c16="http://schemas.microsoft.com/office/drawing/2014/chart" uri="{C3380CC4-5D6E-409C-BE32-E72D297353CC}">
              <c16:uniqueId val="{0000000A-3EC7-4268-87A8-509EEF17BF6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
          <c:y val="0.85858893343216802"/>
          <c:w val="0.99427691545282382"/>
          <c:h val="0.13391985980793561"/>
        </c:manualLayout>
      </c:layout>
      <c:overlay val="0"/>
    </c:legend>
    <c:plotVisOnly val="1"/>
    <c:dispBlanksAs val="gap"/>
    <c:showDLblsOverMax val="0"/>
  </c:chart>
  <c:txPr>
    <a:bodyPr/>
    <a:lstStyle/>
    <a:p>
      <a:pPr>
        <a:defRPr sz="1400"/>
      </a:pPr>
      <a:endParaRPr lang="pt-B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1039-46F7-9888-27AA0A84D21E}"/>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1039-46F7-9888-27AA0A84D21E}"/>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1039-46F7-9888-27AA0A84D21E}"/>
            </c:ext>
          </c:extLst>
        </c:ser>
        <c:ser>
          <c:idx val="3"/>
          <c:order val="3"/>
          <c:tx>
            <c:strRef>
              <c:f>Plan1!$E$1</c:f>
              <c:strCache>
                <c:ptCount val="1"/>
                <c:pt idx="0">
                  <c:v>Vazio</c:v>
                </c:pt>
              </c:strCache>
            </c:strRef>
          </c:tx>
          <c:spPr>
            <a:gradFill>
              <a:gsLst>
                <a:gs pos="0">
                  <a:srgbClr val="675375"/>
                </a:gs>
                <a:gs pos="100000">
                  <a:srgbClr val="675375"/>
                </a:gs>
                <a:gs pos="50000">
                  <a:srgbClr val="C393E3"/>
                </a:gs>
              </a:gsLst>
              <a:lin ang="0" scaled="0"/>
            </a:gradFill>
            <a:ln>
              <a:solidFill>
                <a:schemeClr val="tx1"/>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1039-46F7-9888-27AA0A84D21E}"/>
            </c:ext>
          </c:extLst>
        </c:ser>
        <c:ser>
          <c:idx val="4"/>
          <c:order val="4"/>
          <c:tx>
            <c:strRef>
              <c:f>Plan1!$F$1</c:f>
              <c:strCache>
                <c:ptCount val="1"/>
                <c:pt idx="0">
                  <c:v>Transbordo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1039-46F7-9888-27AA0A84D21E}"/>
            </c:ext>
          </c:extLst>
        </c:ser>
        <c:dLbls>
          <c:showLegendKey val="0"/>
          <c:showVal val="0"/>
          <c:showCatName val="0"/>
          <c:showSerName val="0"/>
          <c:showPercent val="0"/>
          <c:showBubbleSize val="0"/>
        </c:dLbls>
        <c:gapWidth val="49"/>
        <c:overlap val="100"/>
        <c:axId val="191423104"/>
        <c:axId val="191423648"/>
      </c:barChart>
      <c:catAx>
        <c:axId val="191423104"/>
        <c:scaling>
          <c:orientation val="minMax"/>
        </c:scaling>
        <c:delete val="1"/>
        <c:axPos val="b"/>
        <c:numFmt formatCode="General" sourceLinked="1"/>
        <c:majorTickMark val="out"/>
        <c:minorTickMark val="none"/>
        <c:tickLblPos val="nextTo"/>
        <c:crossAx val="191423648"/>
        <c:crosses val="autoZero"/>
        <c:auto val="1"/>
        <c:lblAlgn val="ctr"/>
        <c:lblOffset val="100"/>
        <c:noMultiLvlLbl val="0"/>
      </c:catAx>
      <c:valAx>
        <c:axId val="191423648"/>
        <c:scaling>
          <c:orientation val="minMax"/>
          <c:max val="1"/>
          <c:min val="0"/>
        </c:scaling>
        <c:delete val="1"/>
        <c:axPos val="l"/>
        <c:numFmt formatCode="0%" sourceLinked="1"/>
        <c:majorTickMark val="out"/>
        <c:minorTickMark val="none"/>
        <c:tickLblPos val="nextTo"/>
        <c:crossAx val="191423104"/>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Plan1!$D$15</c:f>
              <c:strCache>
                <c:ptCount val="1"/>
                <c:pt idx="0">
                  <c:v>Em branco</c:v>
                </c:pt>
              </c:strCache>
            </c:strRef>
          </c:tx>
          <c:spPr>
            <a:noFill/>
            <a:ln>
              <a:noFill/>
            </a:ln>
          </c:spPr>
          <c:invertIfNegative val="0"/>
          <c:cat>
            <c:multiLvlStrRef>
              <c:f>Plan1!$A$16:$C$23</c:f>
              <c:multiLvlStrCache>
                <c:ptCount val="8"/>
                <c:lvl>
                  <c:pt idx="0">
                    <c:v>Emb</c:v>
                  </c:pt>
                  <c:pt idx="1">
                    <c:v>Des</c:v>
                  </c:pt>
                  <c:pt idx="2">
                    <c:v>Emb</c:v>
                  </c:pt>
                  <c:pt idx="3">
                    <c:v>Des</c:v>
                  </c:pt>
                  <c:pt idx="4">
                    <c:v>Emb</c:v>
                  </c:pt>
                  <c:pt idx="5">
                    <c:v>Des</c:v>
                  </c:pt>
                  <c:pt idx="6">
                    <c:v>Emb</c:v>
                  </c:pt>
                  <c:pt idx="7">
                    <c:v>Des</c:v>
                  </c:pt>
                </c:lvl>
                <c:lvl>
                  <c:pt idx="0">
                    <c:v>Cheio</c:v>
                  </c:pt>
                  <c:pt idx="2">
                    <c:v>Vazio</c:v>
                  </c:pt>
                  <c:pt idx="4">
                    <c:v>Cheio</c:v>
                  </c:pt>
                  <c:pt idx="6">
                    <c:v>Vazio</c:v>
                  </c:pt>
                </c:lvl>
                <c:lvl>
                  <c:pt idx="0">
                    <c:v>20'</c:v>
                  </c:pt>
                  <c:pt idx="4">
                    <c:v>40'</c:v>
                  </c:pt>
                </c:lvl>
              </c:multiLvlStrCache>
            </c:multiLvlStrRef>
          </c:cat>
          <c:val>
            <c:numRef>
              <c:f>Plan1!$D$16:$D$23</c:f>
              <c:numCache>
                <c:formatCode>General</c:formatCode>
                <c:ptCount val="8"/>
                <c:pt idx="2" formatCode="_-* #,##0_-;\-* #,##0_-;_-* &quot;-&quot;??_-;_-@_-">
                  <c:v>18758</c:v>
                </c:pt>
                <c:pt idx="3" formatCode="_-* #,##0_-;\-* #,##0_-;_-* &quot;-&quot;??_-;_-@_-">
                  <c:v>51678</c:v>
                </c:pt>
                <c:pt idx="6" formatCode="_-* #,##0_-;\-* #,##0_-;_-* &quot;-&quot;??_-;_-@_-">
                  <c:v>15517</c:v>
                </c:pt>
                <c:pt idx="7" formatCode="_-* #,##0_-;\-* #,##0_-;_-* &quot;-&quot;??_-;_-@_-">
                  <c:v>61693</c:v>
                </c:pt>
              </c:numCache>
            </c:numRef>
          </c:val>
          <c:extLst>
            <c:ext xmlns:c16="http://schemas.microsoft.com/office/drawing/2014/chart" uri="{C3380CC4-5D6E-409C-BE32-E72D297353CC}">
              <c16:uniqueId val="{00000000-6387-4BEF-B703-FFAA5AC8AE1A}"/>
            </c:ext>
          </c:extLst>
        </c:ser>
        <c:ser>
          <c:idx val="1"/>
          <c:order val="1"/>
          <c:tx>
            <c:strRef>
              <c:f>Plan1!$E$15</c:f>
              <c:strCache>
                <c:ptCount val="1"/>
                <c:pt idx="0">
                  <c:v>Embarque</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cat>
            <c:multiLvlStrRef>
              <c:f>Plan1!$A$16:$C$23</c:f>
              <c:multiLvlStrCache>
                <c:ptCount val="8"/>
                <c:lvl>
                  <c:pt idx="0">
                    <c:v>Emb</c:v>
                  </c:pt>
                  <c:pt idx="1">
                    <c:v>Des</c:v>
                  </c:pt>
                  <c:pt idx="2">
                    <c:v>Emb</c:v>
                  </c:pt>
                  <c:pt idx="3">
                    <c:v>Des</c:v>
                  </c:pt>
                  <c:pt idx="4">
                    <c:v>Emb</c:v>
                  </c:pt>
                  <c:pt idx="5">
                    <c:v>Des</c:v>
                  </c:pt>
                  <c:pt idx="6">
                    <c:v>Emb</c:v>
                  </c:pt>
                  <c:pt idx="7">
                    <c:v>Des</c:v>
                  </c:pt>
                </c:lvl>
                <c:lvl>
                  <c:pt idx="0">
                    <c:v>Cheio</c:v>
                  </c:pt>
                  <c:pt idx="2">
                    <c:v>Vazio</c:v>
                  </c:pt>
                  <c:pt idx="4">
                    <c:v>Cheio</c:v>
                  </c:pt>
                  <c:pt idx="6">
                    <c:v>Vazio</c:v>
                  </c:pt>
                </c:lvl>
                <c:lvl>
                  <c:pt idx="0">
                    <c:v>20'</c:v>
                  </c:pt>
                  <c:pt idx="4">
                    <c:v>40'</c:v>
                  </c:pt>
                </c:lvl>
              </c:multiLvlStrCache>
            </c:multiLvlStrRef>
          </c:cat>
          <c:val>
            <c:numRef>
              <c:f>Plan1!$E$16:$E$23</c:f>
              <c:numCache>
                <c:formatCode>General</c:formatCode>
                <c:ptCount val="8"/>
                <c:pt idx="0" formatCode="_-* #,##0_-;\-* #,##0_-;_-* &quot;-&quot;??_-;_-@_-">
                  <c:v>18758</c:v>
                </c:pt>
                <c:pt idx="2" formatCode="_-* #,##0_-;\-* #,##0_-;_-* &quot;-&quot;??_-;_-@_-">
                  <c:v>32920</c:v>
                </c:pt>
                <c:pt idx="4" formatCode="_-* #,##0_-;\-* #,##0_-;_-* &quot;-&quot;??_-;_-@_-">
                  <c:v>15517</c:v>
                </c:pt>
                <c:pt idx="6" formatCode="_-* #,##0_-;\-* #,##0_-;_-* &quot;-&quot;??_-;_-@_-">
                  <c:v>46176</c:v>
                </c:pt>
              </c:numCache>
            </c:numRef>
          </c:val>
          <c:extLst>
            <c:ext xmlns:c16="http://schemas.microsoft.com/office/drawing/2014/chart" uri="{C3380CC4-5D6E-409C-BE32-E72D297353CC}">
              <c16:uniqueId val="{00000001-6387-4BEF-B703-FFAA5AC8AE1A}"/>
            </c:ext>
          </c:extLst>
        </c:ser>
        <c:ser>
          <c:idx val="2"/>
          <c:order val="2"/>
          <c:tx>
            <c:strRef>
              <c:f>Plan1!$F$15</c:f>
              <c:strCache>
                <c:ptCount val="1"/>
                <c:pt idx="0">
                  <c:v>Desembarque</c:v>
                </c:pt>
              </c:strCache>
            </c:strRef>
          </c:tx>
          <c:spPr>
            <a:gradFill>
              <a:gsLst>
                <a:gs pos="0">
                  <a:srgbClr val="9A5252"/>
                </a:gs>
                <a:gs pos="100000">
                  <a:srgbClr val="9A5252"/>
                </a:gs>
                <a:gs pos="50000">
                  <a:srgbClr val="FF9191"/>
                </a:gs>
              </a:gsLst>
              <a:lin ang="0" scaled="0"/>
            </a:gradFill>
            <a:ln>
              <a:solidFill>
                <a:schemeClr val="tx1">
                  <a:lumMod val="75000"/>
                  <a:lumOff val="25000"/>
                </a:schemeClr>
              </a:solidFill>
            </a:ln>
          </c:spPr>
          <c:invertIfNegative val="0"/>
          <c:cat>
            <c:multiLvlStrRef>
              <c:f>Plan1!$A$16:$C$23</c:f>
              <c:multiLvlStrCache>
                <c:ptCount val="8"/>
                <c:lvl>
                  <c:pt idx="0">
                    <c:v>Emb</c:v>
                  </c:pt>
                  <c:pt idx="1">
                    <c:v>Des</c:v>
                  </c:pt>
                  <c:pt idx="2">
                    <c:v>Emb</c:v>
                  </c:pt>
                  <c:pt idx="3">
                    <c:v>Des</c:v>
                  </c:pt>
                  <c:pt idx="4">
                    <c:v>Emb</c:v>
                  </c:pt>
                  <c:pt idx="5">
                    <c:v>Des</c:v>
                  </c:pt>
                  <c:pt idx="6">
                    <c:v>Emb</c:v>
                  </c:pt>
                  <c:pt idx="7">
                    <c:v>Des</c:v>
                  </c:pt>
                </c:lvl>
                <c:lvl>
                  <c:pt idx="0">
                    <c:v>Cheio</c:v>
                  </c:pt>
                  <c:pt idx="2">
                    <c:v>Vazio</c:v>
                  </c:pt>
                  <c:pt idx="4">
                    <c:v>Cheio</c:v>
                  </c:pt>
                  <c:pt idx="6">
                    <c:v>Vazio</c:v>
                  </c:pt>
                </c:lvl>
                <c:lvl>
                  <c:pt idx="0">
                    <c:v>20'</c:v>
                  </c:pt>
                  <c:pt idx="4">
                    <c:v>40'</c:v>
                  </c:pt>
                </c:lvl>
              </c:multiLvlStrCache>
            </c:multiLvlStrRef>
          </c:cat>
          <c:val>
            <c:numRef>
              <c:f>Plan1!$F$16:$F$23</c:f>
              <c:numCache>
                <c:formatCode>_-* #,##0_-;\-* #,##0_-;_-* "-"??_-;_-@_-</c:formatCode>
                <c:ptCount val="8"/>
                <c:pt idx="1">
                  <c:v>53134</c:v>
                </c:pt>
                <c:pt idx="3">
                  <c:v>1222</c:v>
                </c:pt>
                <c:pt idx="5">
                  <c:v>58816</c:v>
                </c:pt>
                <c:pt idx="7">
                  <c:v>983</c:v>
                </c:pt>
              </c:numCache>
            </c:numRef>
          </c:val>
          <c:extLst>
            <c:ext xmlns:c16="http://schemas.microsoft.com/office/drawing/2014/chart" uri="{C3380CC4-5D6E-409C-BE32-E72D297353CC}">
              <c16:uniqueId val="{00000002-6387-4BEF-B703-FFAA5AC8AE1A}"/>
            </c:ext>
          </c:extLst>
        </c:ser>
        <c:dLbls>
          <c:showLegendKey val="0"/>
          <c:showVal val="0"/>
          <c:showCatName val="0"/>
          <c:showSerName val="0"/>
          <c:showPercent val="0"/>
          <c:showBubbleSize val="0"/>
        </c:dLbls>
        <c:gapWidth val="100"/>
        <c:overlap val="100"/>
        <c:axId val="183699968"/>
        <c:axId val="183706496"/>
      </c:barChart>
      <c:catAx>
        <c:axId val="183699968"/>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183706496"/>
        <c:crosses val="autoZero"/>
        <c:auto val="1"/>
        <c:lblAlgn val="ctr"/>
        <c:lblOffset val="100"/>
        <c:noMultiLvlLbl val="0"/>
      </c:catAx>
      <c:valAx>
        <c:axId val="183706496"/>
        <c:scaling>
          <c:orientation val="minMax"/>
        </c:scaling>
        <c:delete val="1"/>
        <c:axPos val="l"/>
        <c:numFmt formatCode="General" sourceLinked="1"/>
        <c:majorTickMark val="out"/>
        <c:minorTickMark val="none"/>
        <c:tickLblPos val="nextTo"/>
        <c:crossAx val="183699968"/>
        <c:crosses val="autoZero"/>
        <c:crossBetween val="between"/>
      </c:valAx>
      <c:spPr>
        <a:noFill/>
        <a:ln w="25400">
          <a:noFill/>
        </a:ln>
      </c:spPr>
    </c:plotArea>
    <c:plotVisOnly val="1"/>
    <c:dispBlanksAs val="gap"/>
    <c:showDLblsOverMax val="0"/>
  </c:chart>
  <c:txPr>
    <a:bodyPr/>
    <a:lstStyle/>
    <a:p>
      <a:pPr>
        <a:defRPr sz="1800"/>
      </a:pPr>
      <a:endParaRPr lang="pt-B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Plan1!$D$15</c:f>
              <c:strCache>
                <c:ptCount val="1"/>
                <c:pt idx="0">
                  <c:v>Em branco</c:v>
                </c:pt>
              </c:strCache>
            </c:strRef>
          </c:tx>
          <c:spPr>
            <a:noFill/>
            <a:ln>
              <a:noFill/>
            </a:ln>
          </c:spPr>
          <c:invertIfNegative val="0"/>
          <c:cat>
            <c:multiLvlStrRef>
              <c:f>Plan1!$A$16:$C$23</c:f>
              <c:multiLvlStrCache>
                <c:ptCount val="8"/>
                <c:lvl>
                  <c:pt idx="0">
                    <c:v>Emb</c:v>
                  </c:pt>
                  <c:pt idx="1">
                    <c:v>Des</c:v>
                  </c:pt>
                  <c:pt idx="2">
                    <c:v>Emb</c:v>
                  </c:pt>
                  <c:pt idx="3">
                    <c:v>Des</c:v>
                  </c:pt>
                  <c:pt idx="4">
                    <c:v>Emb</c:v>
                  </c:pt>
                  <c:pt idx="5">
                    <c:v>Des</c:v>
                  </c:pt>
                  <c:pt idx="6">
                    <c:v>Emb</c:v>
                  </c:pt>
                  <c:pt idx="7">
                    <c:v>Des</c:v>
                  </c:pt>
                </c:lvl>
                <c:lvl>
                  <c:pt idx="0">
                    <c:v>Cheio</c:v>
                  </c:pt>
                  <c:pt idx="2">
                    <c:v>Vazio</c:v>
                  </c:pt>
                  <c:pt idx="4">
                    <c:v>Cheio</c:v>
                  </c:pt>
                  <c:pt idx="6">
                    <c:v>Vazio</c:v>
                  </c:pt>
                </c:lvl>
                <c:lvl>
                  <c:pt idx="0">
                    <c:v>20'</c:v>
                  </c:pt>
                  <c:pt idx="4">
                    <c:v>40'</c:v>
                  </c:pt>
                </c:lvl>
              </c:multiLvlStrCache>
            </c:multiLvlStrRef>
          </c:cat>
          <c:val>
            <c:numRef>
              <c:f>Plan1!$D$16:$D$23</c:f>
              <c:numCache>
                <c:formatCode>General</c:formatCode>
                <c:ptCount val="8"/>
                <c:pt idx="2" formatCode="_-* #,##0_-;\-* #,##0_-;_-* &quot;-&quot;??_-;_-@_-">
                  <c:v>37782</c:v>
                </c:pt>
                <c:pt idx="3" formatCode="_-* #,##0_-;\-* #,##0_-;_-* &quot;-&quot;??_-;_-@_-">
                  <c:v>97368</c:v>
                </c:pt>
                <c:pt idx="6" formatCode="_-* #,##0_-;\-* #,##0_-;_-* &quot;-&quot;??_-;_-@_-">
                  <c:v>111500</c:v>
                </c:pt>
                <c:pt idx="7" formatCode="_-* #,##0_-;\-* #,##0_-;_-* &quot;-&quot;??_-;_-@_-">
                  <c:v>140989</c:v>
                </c:pt>
              </c:numCache>
            </c:numRef>
          </c:val>
          <c:extLst>
            <c:ext xmlns:c16="http://schemas.microsoft.com/office/drawing/2014/chart" uri="{C3380CC4-5D6E-409C-BE32-E72D297353CC}">
              <c16:uniqueId val="{00000000-21A5-4F92-B422-8806AC9F482F}"/>
            </c:ext>
          </c:extLst>
        </c:ser>
        <c:ser>
          <c:idx val="1"/>
          <c:order val="1"/>
          <c:tx>
            <c:strRef>
              <c:f>Plan1!$E$15</c:f>
              <c:strCache>
                <c:ptCount val="1"/>
                <c:pt idx="0">
                  <c:v>Embarque</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cat>
            <c:multiLvlStrRef>
              <c:f>Plan1!$A$16:$C$23</c:f>
              <c:multiLvlStrCache>
                <c:ptCount val="8"/>
                <c:lvl>
                  <c:pt idx="0">
                    <c:v>Emb</c:v>
                  </c:pt>
                  <c:pt idx="1">
                    <c:v>Des</c:v>
                  </c:pt>
                  <c:pt idx="2">
                    <c:v>Emb</c:v>
                  </c:pt>
                  <c:pt idx="3">
                    <c:v>Des</c:v>
                  </c:pt>
                  <c:pt idx="4">
                    <c:v>Emb</c:v>
                  </c:pt>
                  <c:pt idx="5">
                    <c:v>Des</c:v>
                  </c:pt>
                  <c:pt idx="6">
                    <c:v>Emb</c:v>
                  </c:pt>
                  <c:pt idx="7">
                    <c:v>Des</c:v>
                  </c:pt>
                </c:lvl>
                <c:lvl>
                  <c:pt idx="0">
                    <c:v>Cheio</c:v>
                  </c:pt>
                  <c:pt idx="2">
                    <c:v>Vazio</c:v>
                  </c:pt>
                  <c:pt idx="4">
                    <c:v>Cheio</c:v>
                  </c:pt>
                  <c:pt idx="6">
                    <c:v>Vazio</c:v>
                  </c:pt>
                </c:lvl>
                <c:lvl>
                  <c:pt idx="0">
                    <c:v>20'</c:v>
                  </c:pt>
                  <c:pt idx="4">
                    <c:v>40'</c:v>
                  </c:pt>
                </c:lvl>
              </c:multiLvlStrCache>
            </c:multiLvlStrRef>
          </c:cat>
          <c:val>
            <c:numRef>
              <c:f>Plan1!$E$16:$E$23</c:f>
              <c:numCache>
                <c:formatCode>General</c:formatCode>
                <c:ptCount val="8"/>
                <c:pt idx="0" formatCode="_-* #,##0_-;\-* #,##0_-;_-* &quot;-&quot;??_-;_-@_-">
                  <c:v>37782</c:v>
                </c:pt>
                <c:pt idx="2" formatCode="_-* #,##0_-;\-* #,##0_-;_-* &quot;-&quot;??_-;_-@_-">
                  <c:v>59586</c:v>
                </c:pt>
                <c:pt idx="4" formatCode="_-* #,##0_-;\-* #,##0_-;_-* &quot;-&quot;??_-;_-@_-">
                  <c:v>149925</c:v>
                </c:pt>
                <c:pt idx="6" formatCode="_-* #,##0_-;\-* #,##0_-;_-* &quot;-&quot;??_-;_-@_-">
                  <c:v>29489</c:v>
                </c:pt>
              </c:numCache>
            </c:numRef>
          </c:val>
          <c:extLst>
            <c:ext xmlns:c16="http://schemas.microsoft.com/office/drawing/2014/chart" uri="{C3380CC4-5D6E-409C-BE32-E72D297353CC}">
              <c16:uniqueId val="{00000001-21A5-4F92-B422-8806AC9F482F}"/>
            </c:ext>
          </c:extLst>
        </c:ser>
        <c:ser>
          <c:idx val="2"/>
          <c:order val="2"/>
          <c:tx>
            <c:strRef>
              <c:f>Plan1!$F$15</c:f>
              <c:strCache>
                <c:ptCount val="1"/>
                <c:pt idx="0">
                  <c:v>Desembarque</c:v>
                </c:pt>
              </c:strCache>
            </c:strRef>
          </c:tx>
          <c:spPr>
            <a:gradFill>
              <a:gsLst>
                <a:gs pos="0">
                  <a:srgbClr val="9A5252"/>
                </a:gs>
                <a:gs pos="100000">
                  <a:srgbClr val="9A5252"/>
                </a:gs>
                <a:gs pos="50000">
                  <a:srgbClr val="FF9191"/>
                </a:gs>
              </a:gsLst>
              <a:lin ang="0" scaled="0"/>
            </a:gradFill>
            <a:ln>
              <a:solidFill>
                <a:schemeClr val="tx1">
                  <a:lumMod val="75000"/>
                  <a:lumOff val="25000"/>
                </a:schemeClr>
              </a:solidFill>
            </a:ln>
          </c:spPr>
          <c:invertIfNegative val="0"/>
          <c:cat>
            <c:multiLvlStrRef>
              <c:f>Plan1!$A$16:$C$23</c:f>
              <c:multiLvlStrCache>
                <c:ptCount val="8"/>
                <c:lvl>
                  <c:pt idx="0">
                    <c:v>Emb</c:v>
                  </c:pt>
                  <c:pt idx="1">
                    <c:v>Des</c:v>
                  </c:pt>
                  <c:pt idx="2">
                    <c:v>Emb</c:v>
                  </c:pt>
                  <c:pt idx="3">
                    <c:v>Des</c:v>
                  </c:pt>
                  <c:pt idx="4">
                    <c:v>Emb</c:v>
                  </c:pt>
                  <c:pt idx="5">
                    <c:v>Des</c:v>
                  </c:pt>
                  <c:pt idx="6">
                    <c:v>Emb</c:v>
                  </c:pt>
                  <c:pt idx="7">
                    <c:v>Des</c:v>
                  </c:pt>
                </c:lvl>
                <c:lvl>
                  <c:pt idx="0">
                    <c:v>Cheio</c:v>
                  </c:pt>
                  <c:pt idx="2">
                    <c:v>Vazio</c:v>
                  </c:pt>
                  <c:pt idx="4">
                    <c:v>Cheio</c:v>
                  </c:pt>
                  <c:pt idx="6">
                    <c:v>Vazio</c:v>
                  </c:pt>
                </c:lvl>
                <c:lvl>
                  <c:pt idx="0">
                    <c:v>20'</c:v>
                  </c:pt>
                  <c:pt idx="4">
                    <c:v>40'</c:v>
                  </c:pt>
                </c:lvl>
              </c:multiLvlStrCache>
            </c:multiLvlStrRef>
          </c:cat>
          <c:val>
            <c:numRef>
              <c:f>Plan1!$F$16:$F$23</c:f>
              <c:numCache>
                <c:formatCode>_-* #,##0_-;\-* #,##0_-;_-* "-"??_-;_-@_-</c:formatCode>
                <c:ptCount val="8"/>
                <c:pt idx="1">
                  <c:v>93142</c:v>
                </c:pt>
                <c:pt idx="3">
                  <c:v>9822</c:v>
                </c:pt>
                <c:pt idx="5">
                  <c:v>111500</c:v>
                </c:pt>
                <c:pt idx="7">
                  <c:v>83216</c:v>
                </c:pt>
              </c:numCache>
            </c:numRef>
          </c:val>
          <c:extLst>
            <c:ext xmlns:c16="http://schemas.microsoft.com/office/drawing/2014/chart" uri="{C3380CC4-5D6E-409C-BE32-E72D297353CC}">
              <c16:uniqueId val="{00000002-21A5-4F92-B422-8806AC9F482F}"/>
            </c:ext>
          </c:extLst>
        </c:ser>
        <c:dLbls>
          <c:showLegendKey val="0"/>
          <c:showVal val="0"/>
          <c:showCatName val="0"/>
          <c:showSerName val="0"/>
          <c:showPercent val="0"/>
          <c:showBubbleSize val="0"/>
        </c:dLbls>
        <c:gapWidth val="100"/>
        <c:overlap val="100"/>
        <c:axId val="183693984"/>
        <c:axId val="183701056"/>
      </c:barChart>
      <c:catAx>
        <c:axId val="183693984"/>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183701056"/>
        <c:crosses val="autoZero"/>
        <c:auto val="1"/>
        <c:lblAlgn val="ctr"/>
        <c:lblOffset val="100"/>
        <c:noMultiLvlLbl val="0"/>
      </c:catAx>
      <c:valAx>
        <c:axId val="183701056"/>
        <c:scaling>
          <c:orientation val="minMax"/>
        </c:scaling>
        <c:delete val="1"/>
        <c:axPos val="l"/>
        <c:numFmt formatCode="General" sourceLinked="1"/>
        <c:majorTickMark val="out"/>
        <c:minorTickMark val="none"/>
        <c:tickLblPos val="nextTo"/>
        <c:crossAx val="183693984"/>
        <c:crosses val="autoZero"/>
        <c:crossBetween val="between"/>
      </c:valAx>
      <c:spPr>
        <a:noFill/>
        <a:ln w="25400">
          <a:noFill/>
        </a:ln>
      </c:spPr>
    </c:plotArea>
    <c:plotVisOnly val="1"/>
    <c:dispBlanksAs val="gap"/>
    <c:showDLblsOverMax val="0"/>
  </c:chart>
  <c:txPr>
    <a:bodyPr/>
    <a:lstStyle/>
    <a:p>
      <a:pPr>
        <a:defRPr sz="1800"/>
      </a:pPr>
      <a:endParaRPr lang="pt-BR"/>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613744909916299E-2"/>
          <c:y val="3.0517488792960137E-2"/>
          <c:w val="0.41602308684009759"/>
          <c:h val="0.92465872076017164"/>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DC29-49A3-AD0E-938EB69298A4}"/>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DC29-49A3-AD0E-938EB69298A4}"/>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DC29-49A3-AD0E-938EB69298A4}"/>
            </c:ext>
          </c:extLst>
        </c:ser>
        <c:ser>
          <c:idx val="3"/>
          <c:order val="3"/>
          <c:tx>
            <c:strRef>
              <c:f>Plan1!$E$1</c:f>
              <c:strCache>
                <c:ptCount val="1"/>
                <c:pt idx="0">
                  <c:v>Vazios</c:v>
                </c:pt>
              </c:strCache>
            </c:strRef>
          </c:tx>
          <c:spPr>
            <a:solidFill>
              <a:schemeClr val="bg1"/>
            </a:solidFill>
            <a:ln>
              <a:solidFill>
                <a:schemeClr val="bg1">
                  <a:lumMod val="75000"/>
                </a:schemeClr>
              </a:solidFill>
            </a:ln>
          </c:spPr>
          <c:invertIfNegative val="0"/>
          <c:dLbls>
            <c:spPr>
              <a:noFill/>
              <a:ln>
                <a:noFill/>
              </a:ln>
              <a:effectLst/>
            </c:spPr>
            <c:txPr>
              <a:bodyPr/>
              <a:lstStyle/>
              <a:p>
                <a:pPr>
                  <a:defRPr>
                    <a:solidFill>
                      <a:schemeClr val="bg1">
                        <a:lumMod val="8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DC29-49A3-AD0E-938EB69298A4}"/>
            </c:ext>
          </c:extLst>
        </c:ser>
        <c:ser>
          <c:idx val="4"/>
          <c:order val="4"/>
          <c:tx>
            <c:strRef>
              <c:f>Plan1!$F$1</c:f>
              <c:strCache>
                <c:ptCount val="1"/>
                <c:pt idx="0">
                  <c:v>Transbordo</c:v>
                </c:pt>
              </c:strCache>
            </c:strRef>
          </c:tx>
          <c:spPr>
            <a:gradFill>
              <a:gsLst>
                <a:gs pos="0">
                  <a:srgbClr val="CDC800"/>
                </a:gs>
                <a:gs pos="100000">
                  <a:srgbClr val="CDC800"/>
                </a:gs>
                <a:gs pos="50000">
                  <a:srgbClr val="FFFA3B"/>
                </a:gs>
              </a:gsLst>
              <a:lin ang="0" scaled="0"/>
            </a:gra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DC29-49A3-AD0E-938EB69298A4}"/>
            </c:ext>
          </c:extLst>
        </c:ser>
        <c:dLbls>
          <c:showLegendKey val="0"/>
          <c:showVal val="0"/>
          <c:showCatName val="0"/>
          <c:showSerName val="0"/>
          <c:showPercent val="0"/>
          <c:showBubbleSize val="0"/>
        </c:dLbls>
        <c:gapWidth val="49"/>
        <c:overlap val="100"/>
        <c:axId val="376189232"/>
        <c:axId val="376192496"/>
      </c:barChart>
      <c:catAx>
        <c:axId val="376189232"/>
        <c:scaling>
          <c:orientation val="minMax"/>
        </c:scaling>
        <c:delete val="0"/>
        <c:axPos val="b"/>
        <c:numFmt formatCode="General" sourceLinked="1"/>
        <c:majorTickMark val="out"/>
        <c:minorTickMark val="none"/>
        <c:tickLblPos val="nextTo"/>
        <c:txPr>
          <a:bodyPr/>
          <a:lstStyle/>
          <a:p>
            <a:pPr>
              <a:defRPr sz="1600"/>
            </a:pPr>
            <a:endParaRPr lang="pt-BR"/>
          </a:p>
        </c:txPr>
        <c:crossAx val="376192496"/>
        <c:crosses val="autoZero"/>
        <c:auto val="1"/>
        <c:lblAlgn val="ctr"/>
        <c:lblOffset val="100"/>
        <c:noMultiLvlLbl val="0"/>
      </c:catAx>
      <c:valAx>
        <c:axId val="376192496"/>
        <c:scaling>
          <c:orientation val="minMax"/>
          <c:max val="1"/>
          <c:min val="0"/>
        </c:scaling>
        <c:delete val="1"/>
        <c:axPos val="l"/>
        <c:numFmt formatCode="0%" sourceLinked="1"/>
        <c:majorTickMark val="out"/>
        <c:minorTickMark val="none"/>
        <c:tickLblPos val="nextTo"/>
        <c:crossAx val="376189232"/>
        <c:crosses val="autoZero"/>
        <c:crossBetween val="between"/>
      </c:valAx>
      <c:spPr>
        <a:noFill/>
        <a:ln w="25400">
          <a:noFill/>
        </a:ln>
      </c:spPr>
    </c:plotArea>
    <c:legend>
      <c:legendPos val="r"/>
      <c:legendEntry>
        <c:idx val="1"/>
        <c:txPr>
          <a:bodyPr/>
          <a:lstStyle/>
          <a:p>
            <a:pPr>
              <a:defRPr>
                <a:solidFill>
                  <a:schemeClr val="bg1">
                    <a:lumMod val="85000"/>
                  </a:schemeClr>
                </a:solidFill>
              </a:defRPr>
            </a:pPr>
            <a:endParaRPr lang="pt-BR"/>
          </a:p>
        </c:txPr>
      </c:legendEntry>
      <c:legendEntry>
        <c:idx val="2"/>
        <c:txPr>
          <a:bodyPr/>
          <a:lstStyle/>
          <a:p>
            <a:pPr>
              <a:defRPr>
                <a:solidFill>
                  <a:schemeClr val="bg1">
                    <a:lumMod val="85000"/>
                  </a:schemeClr>
                </a:solidFill>
              </a:defRPr>
            </a:pPr>
            <a:endParaRPr lang="pt-BR"/>
          </a:p>
        </c:txPr>
      </c:legendEntry>
      <c:legendEntry>
        <c:idx val="3"/>
        <c:txPr>
          <a:bodyPr/>
          <a:lstStyle/>
          <a:p>
            <a:pPr>
              <a:defRPr>
                <a:solidFill>
                  <a:schemeClr val="bg1">
                    <a:lumMod val="85000"/>
                  </a:schemeClr>
                </a:solidFill>
              </a:defRPr>
            </a:pPr>
            <a:endParaRPr lang="pt-BR"/>
          </a:p>
        </c:txPr>
      </c:legendEntry>
      <c:legendEntry>
        <c:idx val="4"/>
        <c:txPr>
          <a:bodyPr/>
          <a:lstStyle/>
          <a:p>
            <a:pPr>
              <a:defRPr>
                <a:solidFill>
                  <a:schemeClr val="bg1">
                    <a:lumMod val="85000"/>
                  </a:schemeClr>
                </a:solidFill>
              </a:defRPr>
            </a:pPr>
            <a:endParaRPr lang="pt-BR"/>
          </a:p>
        </c:txPr>
      </c:legendEntry>
      <c:layout>
        <c:manualLayout>
          <c:xMode val="edge"/>
          <c:yMode val="edge"/>
          <c:x val="0.56580658874430056"/>
          <c:y val="0.14292015012769504"/>
          <c:w val="0.41422227766847231"/>
          <c:h val="0.65867313803451211"/>
        </c:manualLayout>
      </c:layout>
      <c:overlay val="0"/>
    </c:legend>
    <c:plotVisOnly val="1"/>
    <c:dispBlanksAs val="gap"/>
    <c:showDLblsOverMax val="0"/>
  </c:chart>
  <c:txPr>
    <a:bodyPr/>
    <a:lstStyle/>
    <a:p>
      <a:pPr>
        <a:defRPr sz="1400"/>
      </a:pPr>
      <a:endParaRPr lang="pt-B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B2AC-4FFA-B8F3-3AD3477382CA}"/>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B2AC-4FFA-B8F3-3AD3477382CA}"/>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B2AC-4FFA-B8F3-3AD3477382CA}"/>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B2AC-4FFA-B8F3-3AD3477382CA}"/>
            </c:ext>
          </c:extLst>
        </c:ser>
        <c:ser>
          <c:idx val="4"/>
          <c:order val="4"/>
          <c:tx>
            <c:strRef>
              <c:f>Plan1!$F$1</c:f>
              <c:strCache>
                <c:ptCount val="1"/>
                <c:pt idx="0">
                  <c:v>Transbordo</c:v>
                </c:pt>
              </c:strCache>
            </c:strRef>
          </c:tx>
          <c:spPr>
            <a:gradFill>
              <a:gsLst>
                <a:gs pos="0">
                  <a:srgbClr val="CDC800"/>
                </a:gs>
                <a:gs pos="100000">
                  <a:srgbClr val="CDC800"/>
                </a:gs>
                <a:gs pos="50000">
                  <a:srgbClr val="FFFA3B"/>
                </a:gs>
              </a:gsLst>
              <a:lin ang="0" scaled="0"/>
            </a:gradFill>
            <a:ln>
              <a:solidFill>
                <a:schemeClr val="tx1"/>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B2AC-4FFA-B8F3-3AD3477382CA}"/>
            </c:ext>
          </c:extLst>
        </c:ser>
        <c:dLbls>
          <c:showLegendKey val="0"/>
          <c:showVal val="0"/>
          <c:showCatName val="0"/>
          <c:showSerName val="0"/>
          <c:showPercent val="0"/>
          <c:showBubbleSize val="0"/>
        </c:dLbls>
        <c:gapWidth val="49"/>
        <c:overlap val="100"/>
        <c:axId val="180978656"/>
        <c:axId val="180979200"/>
      </c:barChart>
      <c:catAx>
        <c:axId val="180978656"/>
        <c:scaling>
          <c:orientation val="minMax"/>
        </c:scaling>
        <c:delete val="1"/>
        <c:axPos val="b"/>
        <c:numFmt formatCode="General" sourceLinked="1"/>
        <c:majorTickMark val="out"/>
        <c:minorTickMark val="none"/>
        <c:tickLblPos val="nextTo"/>
        <c:crossAx val="180979200"/>
        <c:crosses val="autoZero"/>
        <c:auto val="1"/>
        <c:lblAlgn val="ctr"/>
        <c:lblOffset val="100"/>
        <c:noMultiLvlLbl val="0"/>
      </c:catAx>
      <c:valAx>
        <c:axId val="180979200"/>
        <c:scaling>
          <c:orientation val="minMax"/>
          <c:max val="1"/>
          <c:min val="0"/>
        </c:scaling>
        <c:delete val="1"/>
        <c:axPos val="l"/>
        <c:numFmt formatCode="0%" sourceLinked="1"/>
        <c:majorTickMark val="out"/>
        <c:minorTickMark val="none"/>
        <c:tickLblPos val="nextTo"/>
        <c:crossAx val="180978656"/>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B986-438A-9924-7BA4611595AC}"/>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B986-438A-9924-7BA4611595AC}"/>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B986-438A-9924-7BA4611595AC}"/>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B986-438A-9924-7BA4611595AC}"/>
            </c:ext>
          </c:extLst>
        </c:ser>
        <c:ser>
          <c:idx val="4"/>
          <c:order val="4"/>
          <c:tx>
            <c:strRef>
              <c:f>Plan1!$F$1</c:f>
              <c:strCache>
                <c:ptCount val="1"/>
                <c:pt idx="0">
                  <c:v>Transbordo</c:v>
                </c:pt>
              </c:strCache>
            </c:strRef>
          </c:tx>
          <c:spPr>
            <a:gradFill>
              <a:gsLst>
                <a:gs pos="0">
                  <a:srgbClr val="CDC800"/>
                </a:gs>
                <a:gs pos="100000">
                  <a:srgbClr val="CDC800"/>
                </a:gs>
                <a:gs pos="50000">
                  <a:srgbClr val="FFFA3B"/>
                </a:gs>
              </a:gsLst>
              <a:lin ang="0" scaled="0"/>
            </a:gradFill>
            <a:ln>
              <a:solidFill>
                <a:schemeClr val="tx1"/>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B986-438A-9924-7BA4611595AC}"/>
            </c:ext>
          </c:extLst>
        </c:ser>
        <c:dLbls>
          <c:showLegendKey val="0"/>
          <c:showVal val="0"/>
          <c:showCatName val="0"/>
          <c:showSerName val="0"/>
          <c:showPercent val="0"/>
          <c:showBubbleSize val="0"/>
        </c:dLbls>
        <c:gapWidth val="49"/>
        <c:overlap val="100"/>
        <c:axId val="154408912"/>
        <c:axId val="154405104"/>
      </c:barChart>
      <c:catAx>
        <c:axId val="154408912"/>
        <c:scaling>
          <c:orientation val="minMax"/>
        </c:scaling>
        <c:delete val="1"/>
        <c:axPos val="b"/>
        <c:numFmt formatCode="General" sourceLinked="1"/>
        <c:majorTickMark val="out"/>
        <c:minorTickMark val="none"/>
        <c:tickLblPos val="nextTo"/>
        <c:crossAx val="154405104"/>
        <c:crosses val="autoZero"/>
        <c:auto val="1"/>
        <c:lblAlgn val="ctr"/>
        <c:lblOffset val="100"/>
        <c:noMultiLvlLbl val="0"/>
      </c:catAx>
      <c:valAx>
        <c:axId val="154405104"/>
        <c:scaling>
          <c:orientation val="minMax"/>
          <c:max val="1"/>
          <c:min val="0"/>
        </c:scaling>
        <c:delete val="1"/>
        <c:axPos val="l"/>
        <c:numFmt formatCode="0%" sourceLinked="1"/>
        <c:majorTickMark val="out"/>
        <c:minorTickMark val="none"/>
        <c:tickLblPos val="nextTo"/>
        <c:crossAx val="154408912"/>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7F6D-4620-8C14-E21AAFDFFC31}"/>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7F6D-4620-8C14-E21AAFDFFC31}"/>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7F6D-4620-8C14-E21AAFDFFC31}"/>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7F6D-4620-8C14-E21AAFDFFC31}"/>
            </c:ext>
          </c:extLst>
        </c:ser>
        <c:ser>
          <c:idx val="4"/>
          <c:order val="4"/>
          <c:tx>
            <c:strRef>
              <c:f>Plan1!$F$1</c:f>
              <c:strCache>
                <c:ptCount val="1"/>
                <c:pt idx="0">
                  <c:v>Transbordo</c:v>
                </c:pt>
              </c:strCache>
            </c:strRef>
          </c:tx>
          <c:spPr>
            <a:gradFill>
              <a:gsLst>
                <a:gs pos="0">
                  <a:srgbClr val="CDC800"/>
                </a:gs>
                <a:gs pos="100000">
                  <a:srgbClr val="CDC800"/>
                </a:gs>
                <a:gs pos="50000">
                  <a:srgbClr val="FFFA3B"/>
                </a:gs>
              </a:gsLst>
              <a:lin ang="0" scaled="0"/>
            </a:gradFill>
            <a:ln>
              <a:solidFill>
                <a:schemeClr val="tx1"/>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7F6D-4620-8C14-E21AAFDFFC31}"/>
            </c:ext>
          </c:extLst>
        </c:ser>
        <c:dLbls>
          <c:showLegendKey val="0"/>
          <c:showVal val="0"/>
          <c:showCatName val="0"/>
          <c:showSerName val="0"/>
          <c:showPercent val="0"/>
          <c:showBubbleSize val="0"/>
        </c:dLbls>
        <c:gapWidth val="49"/>
        <c:overlap val="100"/>
        <c:axId val="154418160"/>
        <c:axId val="154416528"/>
      </c:barChart>
      <c:catAx>
        <c:axId val="154418160"/>
        <c:scaling>
          <c:orientation val="minMax"/>
        </c:scaling>
        <c:delete val="1"/>
        <c:axPos val="b"/>
        <c:numFmt formatCode="General" sourceLinked="1"/>
        <c:majorTickMark val="out"/>
        <c:minorTickMark val="none"/>
        <c:tickLblPos val="nextTo"/>
        <c:crossAx val="154416528"/>
        <c:crosses val="autoZero"/>
        <c:auto val="1"/>
        <c:lblAlgn val="ctr"/>
        <c:lblOffset val="100"/>
        <c:noMultiLvlLbl val="0"/>
      </c:catAx>
      <c:valAx>
        <c:axId val="154416528"/>
        <c:scaling>
          <c:orientation val="minMax"/>
          <c:max val="1"/>
          <c:min val="0"/>
        </c:scaling>
        <c:delete val="1"/>
        <c:axPos val="l"/>
        <c:numFmt formatCode="0%" sourceLinked="1"/>
        <c:majorTickMark val="out"/>
        <c:minorTickMark val="none"/>
        <c:tickLblPos val="nextTo"/>
        <c:crossAx val="154418160"/>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Plan1!$B$1</c:f>
              <c:strCache>
                <c:ptCount val="1"/>
                <c:pt idx="0">
                  <c:v>Santos</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dLbls>
            <c:spPr>
              <a:solidFill>
                <a:sysClr val="window" lastClr="FFFFFF"/>
              </a:solidFill>
              <a:ln>
                <a:solidFill>
                  <a:sysClr val="windowText" lastClr="000000"/>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2007</c:v>
                </c:pt>
                <c:pt idx="1">
                  <c:v>2008</c:v>
                </c:pt>
                <c:pt idx="2">
                  <c:v>2009</c:v>
                </c:pt>
                <c:pt idx="3">
                  <c:v>2010</c:v>
                </c:pt>
                <c:pt idx="4">
                  <c:v>2011</c:v>
                </c:pt>
                <c:pt idx="5">
                  <c:v>2012</c:v>
                </c:pt>
                <c:pt idx="6">
                  <c:v>2013</c:v>
                </c:pt>
                <c:pt idx="7">
                  <c:v>2014¹</c:v>
                </c:pt>
              </c:strCache>
            </c:strRef>
          </c:cat>
          <c:val>
            <c:numRef>
              <c:f>Plan1!$B$2:$B$9</c:f>
              <c:numCache>
                <c:formatCode>0%</c:formatCode>
                <c:ptCount val="8"/>
                <c:pt idx="0">
                  <c:v>6.2520207431741942E-2</c:v>
                </c:pt>
                <c:pt idx="1">
                  <c:v>6.2070812865805673E-2</c:v>
                </c:pt>
                <c:pt idx="2">
                  <c:v>5.846875728489221E-2</c:v>
                </c:pt>
                <c:pt idx="3">
                  <c:v>5.0614996552614477E-2</c:v>
                </c:pt>
                <c:pt idx="4">
                  <c:v>7.0181465802603468E-2</c:v>
                </c:pt>
                <c:pt idx="5">
                  <c:v>0.11573735229070441</c:v>
                </c:pt>
                <c:pt idx="6">
                  <c:v>0.14483671801909423</c:v>
                </c:pt>
                <c:pt idx="7">
                  <c:v>0.22786733393048758</c:v>
                </c:pt>
              </c:numCache>
            </c:numRef>
          </c:val>
          <c:extLst>
            <c:ext xmlns:c16="http://schemas.microsoft.com/office/drawing/2014/chart" uri="{C3380CC4-5D6E-409C-BE32-E72D297353CC}">
              <c16:uniqueId val="{00000000-808C-4937-862E-26EFD42311D9}"/>
            </c:ext>
          </c:extLst>
        </c:ser>
        <c:ser>
          <c:idx val="1"/>
          <c:order val="1"/>
          <c:tx>
            <c:strRef>
              <c:f>Plan1!$C$1</c:f>
              <c:strCache>
                <c:ptCount val="1"/>
                <c:pt idx="0">
                  <c:v>Brasil</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dLbls>
            <c:spPr>
              <a:solidFill>
                <a:sysClr val="window" lastClr="FFFFFF"/>
              </a:solidFill>
              <a:ln>
                <a:solidFill>
                  <a:sysClr val="windowText" lastClr="000000"/>
                </a:solid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2007</c:v>
                </c:pt>
                <c:pt idx="1">
                  <c:v>2008</c:v>
                </c:pt>
                <c:pt idx="2">
                  <c:v>2009</c:v>
                </c:pt>
                <c:pt idx="3">
                  <c:v>2010</c:v>
                </c:pt>
                <c:pt idx="4">
                  <c:v>2011</c:v>
                </c:pt>
                <c:pt idx="5">
                  <c:v>2012</c:v>
                </c:pt>
                <c:pt idx="6">
                  <c:v>2013</c:v>
                </c:pt>
                <c:pt idx="7">
                  <c:v>2014¹</c:v>
                </c:pt>
              </c:strCache>
            </c:strRef>
          </c:cat>
          <c:val>
            <c:numRef>
              <c:f>Plan1!$C$2:$C$9</c:f>
              <c:numCache>
                <c:formatCode>0%</c:formatCode>
                <c:ptCount val="8"/>
                <c:pt idx="0">
                  <c:v>5.0296652799046181E-2</c:v>
                </c:pt>
                <c:pt idx="1">
                  <c:v>5.6026705498109862E-2</c:v>
                </c:pt>
                <c:pt idx="2">
                  <c:v>5.9808787495774042E-2</c:v>
                </c:pt>
                <c:pt idx="3">
                  <c:v>6.0817519414319461E-2</c:v>
                </c:pt>
                <c:pt idx="4">
                  <c:v>6.4505884192300328E-2</c:v>
                </c:pt>
                <c:pt idx="5">
                  <c:v>9.6419748741938968E-2</c:v>
                </c:pt>
                <c:pt idx="6">
                  <c:v>0.12635803357406958</c:v>
                </c:pt>
                <c:pt idx="7">
                  <c:v>0.14699999999999999</c:v>
                </c:pt>
              </c:numCache>
            </c:numRef>
          </c:val>
          <c:extLst>
            <c:ext xmlns:c16="http://schemas.microsoft.com/office/drawing/2014/chart" uri="{C3380CC4-5D6E-409C-BE32-E72D297353CC}">
              <c16:uniqueId val="{00000001-808C-4937-862E-26EFD42311D9}"/>
            </c:ext>
          </c:extLst>
        </c:ser>
        <c:dLbls>
          <c:showLegendKey val="0"/>
          <c:showVal val="0"/>
          <c:showCatName val="0"/>
          <c:showSerName val="0"/>
          <c:showPercent val="0"/>
          <c:showBubbleSize val="0"/>
        </c:dLbls>
        <c:gapWidth val="100"/>
        <c:overlap val="40"/>
        <c:axId val="183703232"/>
        <c:axId val="183698336"/>
      </c:barChart>
      <c:catAx>
        <c:axId val="183703232"/>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183698336"/>
        <c:crosses val="autoZero"/>
        <c:auto val="1"/>
        <c:lblAlgn val="ctr"/>
        <c:lblOffset val="100"/>
        <c:noMultiLvlLbl val="0"/>
      </c:catAx>
      <c:valAx>
        <c:axId val="183698336"/>
        <c:scaling>
          <c:orientation val="minMax"/>
        </c:scaling>
        <c:delete val="0"/>
        <c:axPos val="l"/>
        <c:majorGridlines>
          <c:spPr>
            <a:ln>
              <a:solidFill>
                <a:sysClr val="window" lastClr="FFFFFF">
                  <a:lumMod val="95000"/>
                </a:sysClr>
              </a:solidFill>
            </a:ln>
          </c:spPr>
        </c:majorGridlines>
        <c:numFmt formatCode="0%" sourceLinked="1"/>
        <c:majorTickMark val="out"/>
        <c:minorTickMark val="none"/>
        <c:tickLblPos val="nextTo"/>
        <c:spPr>
          <a:ln>
            <a:solidFill>
              <a:sysClr val="windowText" lastClr="000000">
                <a:lumMod val="50000"/>
                <a:lumOff val="50000"/>
              </a:sysClr>
            </a:solidFill>
          </a:ln>
        </c:spPr>
        <c:crossAx val="183703232"/>
        <c:crosses val="autoZero"/>
        <c:crossBetween val="between"/>
      </c:valAx>
      <c:spPr>
        <a:noFill/>
        <a:ln w="25400">
          <a:noFill/>
        </a:ln>
      </c:spPr>
    </c:plotArea>
    <c:legend>
      <c:legendPos val="b"/>
      <c:overlay val="0"/>
    </c:legend>
    <c:plotVisOnly val="1"/>
    <c:dispBlanksAs val="gap"/>
    <c:showDLblsOverMax val="0"/>
  </c:chart>
  <c:txPr>
    <a:bodyPr/>
    <a:lstStyle/>
    <a:p>
      <a:pPr>
        <a:defRPr sz="1400"/>
      </a:pPr>
      <a:endParaRPr lang="pt-BR"/>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088583200294"/>
          <c:y val="0"/>
          <c:w val="0.69999822833599412"/>
          <c:h val="0.92385543324459796"/>
        </c:manualLayout>
      </c:layout>
      <c:barChart>
        <c:barDir val="col"/>
        <c:grouping val="stacked"/>
        <c:varyColors val="0"/>
        <c:ser>
          <c:idx val="0"/>
          <c:order val="0"/>
          <c:tx>
            <c:strRef>
              <c:f>Plan1!$B$1</c:f>
              <c:strCache>
                <c:ptCount val="1"/>
                <c:pt idx="0">
                  <c:v>Exportação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Plan1!$B$2</c:f>
              <c:numCache>
                <c:formatCode>0%</c:formatCode>
                <c:ptCount val="1"/>
                <c:pt idx="0">
                  <c:v>0.24136626823861212</c:v>
                </c:pt>
              </c:numCache>
            </c:numRef>
          </c:val>
          <c:extLst>
            <c:ext xmlns:c16="http://schemas.microsoft.com/office/drawing/2014/chart" uri="{C3380CC4-5D6E-409C-BE32-E72D297353CC}">
              <c16:uniqueId val="{00000000-5E7E-485E-A590-9BD5159EC1C3}"/>
            </c:ext>
          </c:extLst>
        </c:ser>
        <c:ser>
          <c:idx val="1"/>
          <c:order val="1"/>
          <c:tx>
            <c:strRef>
              <c:f>Plan1!$C$1</c:f>
              <c:strCache>
                <c:ptCount val="1"/>
                <c:pt idx="0">
                  <c:v>Importação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Plan1!$C$2</c:f>
              <c:numCache>
                <c:formatCode>0%</c:formatCode>
                <c:ptCount val="1"/>
                <c:pt idx="0">
                  <c:v>0.29708087211096268</c:v>
                </c:pt>
              </c:numCache>
            </c:numRef>
          </c:val>
          <c:extLst>
            <c:ext xmlns:c16="http://schemas.microsoft.com/office/drawing/2014/chart" uri="{C3380CC4-5D6E-409C-BE32-E72D297353CC}">
              <c16:uniqueId val="{00000001-5E7E-485E-A590-9BD5159EC1C3}"/>
            </c:ext>
          </c:extLst>
        </c:ser>
        <c:ser>
          <c:idx val="2"/>
          <c:order val="2"/>
          <c:tx>
            <c:strRef>
              <c:f>Plan1!$D$1</c:f>
              <c:strCache>
                <c:ptCount val="1"/>
                <c:pt idx="0">
                  <c:v>Cabotagem</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Plan1!$D$2</c:f>
              <c:numCache>
                <c:formatCode>0%</c:formatCode>
                <c:ptCount val="1"/>
                <c:pt idx="0">
                  <c:v>9.7230260641821817E-2</c:v>
                </c:pt>
              </c:numCache>
            </c:numRef>
          </c:val>
          <c:extLst>
            <c:ext xmlns:c16="http://schemas.microsoft.com/office/drawing/2014/chart" uri="{C3380CC4-5D6E-409C-BE32-E72D297353CC}">
              <c16:uniqueId val="{00000002-5E7E-485E-A590-9BD5159EC1C3}"/>
            </c:ext>
          </c:extLst>
        </c:ser>
        <c:ser>
          <c:idx val="3"/>
          <c:order val="3"/>
          <c:tx>
            <c:strRef>
              <c:f>Plan1!$E$1</c:f>
              <c:strCache>
                <c:ptCount val="1"/>
                <c:pt idx="0">
                  <c:v>Vazio</c:v>
                </c:pt>
              </c:strCache>
            </c:strRef>
          </c:tx>
          <c:spPr>
            <a:solidFill>
              <a:schemeClr val="bg1"/>
            </a:solidFill>
            <a:ln>
              <a:solidFill>
                <a:schemeClr val="bg1">
                  <a:lumMod val="75000"/>
                </a:schemeClr>
              </a:solidFill>
            </a:ln>
          </c:spPr>
          <c:invertIfNegative val="0"/>
          <c:cat>
            <c:numRef>
              <c:f>Plan1!$A$2</c:f>
              <c:numCache>
                <c:formatCode>General</c:formatCode>
                <c:ptCount val="1"/>
              </c:numCache>
            </c:numRef>
          </c:cat>
          <c:val>
            <c:numRef>
              <c:f>Plan1!$E$2</c:f>
              <c:numCache>
                <c:formatCode>0%</c:formatCode>
                <c:ptCount val="1"/>
                <c:pt idx="0">
                  <c:v>0.23796456543453381</c:v>
                </c:pt>
              </c:numCache>
            </c:numRef>
          </c:val>
          <c:extLst>
            <c:ext xmlns:c16="http://schemas.microsoft.com/office/drawing/2014/chart" uri="{C3380CC4-5D6E-409C-BE32-E72D297353CC}">
              <c16:uniqueId val="{00000003-5E7E-485E-A590-9BD5159EC1C3}"/>
            </c:ext>
          </c:extLst>
        </c:ser>
        <c:ser>
          <c:idx val="4"/>
          <c:order val="4"/>
          <c:tx>
            <c:strRef>
              <c:f>Plan1!$F$1</c:f>
              <c:strCache>
                <c:ptCount val="1"/>
                <c:pt idx="0">
                  <c:v>Transbordo</c:v>
                </c:pt>
              </c:strCache>
            </c:strRef>
          </c:tx>
          <c:spPr>
            <a:gradFill>
              <a:gsLst>
                <a:gs pos="0">
                  <a:srgbClr val="CDC800"/>
                </a:gs>
                <a:gs pos="100000">
                  <a:srgbClr val="CDC800"/>
                </a:gs>
                <a:gs pos="50000">
                  <a:srgbClr val="FFFA3B"/>
                </a:gs>
              </a:gsLst>
              <a:lin ang="0" scaled="0"/>
            </a:gradFill>
            <a:ln>
              <a:solidFill>
                <a:schemeClr val="tx1"/>
              </a:solidFill>
            </a:ln>
          </c:spPr>
          <c:invertIfNegative val="0"/>
          <c:cat>
            <c:numRef>
              <c:f>Plan1!$A$2</c:f>
              <c:numCache>
                <c:formatCode>General</c:formatCode>
                <c:ptCount val="1"/>
              </c:numCache>
            </c:numRef>
          </c:cat>
          <c:val>
            <c:numRef>
              <c:f>Plan1!$F$2</c:f>
              <c:numCache>
                <c:formatCode>0%</c:formatCode>
                <c:ptCount val="1"/>
                <c:pt idx="0">
                  <c:v>0.12635803357406958</c:v>
                </c:pt>
              </c:numCache>
            </c:numRef>
          </c:val>
          <c:extLst>
            <c:ext xmlns:c16="http://schemas.microsoft.com/office/drawing/2014/chart" uri="{C3380CC4-5D6E-409C-BE32-E72D297353CC}">
              <c16:uniqueId val="{00000004-5E7E-485E-A590-9BD5159EC1C3}"/>
            </c:ext>
          </c:extLst>
        </c:ser>
        <c:dLbls>
          <c:showLegendKey val="0"/>
          <c:showVal val="0"/>
          <c:showCatName val="0"/>
          <c:showSerName val="0"/>
          <c:showPercent val="0"/>
          <c:showBubbleSize val="0"/>
        </c:dLbls>
        <c:gapWidth val="49"/>
        <c:overlap val="100"/>
        <c:axId val="183702688"/>
        <c:axId val="183704320"/>
      </c:barChart>
      <c:catAx>
        <c:axId val="183702688"/>
        <c:scaling>
          <c:orientation val="minMax"/>
        </c:scaling>
        <c:delete val="1"/>
        <c:axPos val="b"/>
        <c:numFmt formatCode="General" sourceLinked="1"/>
        <c:majorTickMark val="out"/>
        <c:minorTickMark val="none"/>
        <c:tickLblPos val="nextTo"/>
        <c:crossAx val="183704320"/>
        <c:crosses val="autoZero"/>
        <c:auto val="1"/>
        <c:lblAlgn val="ctr"/>
        <c:lblOffset val="100"/>
        <c:noMultiLvlLbl val="0"/>
      </c:catAx>
      <c:valAx>
        <c:axId val="183704320"/>
        <c:scaling>
          <c:orientation val="minMax"/>
          <c:max val="1"/>
          <c:min val="0"/>
        </c:scaling>
        <c:delete val="1"/>
        <c:axPos val="l"/>
        <c:numFmt formatCode="0%" sourceLinked="1"/>
        <c:majorTickMark val="out"/>
        <c:minorTickMark val="none"/>
        <c:tickLblPos val="nextTo"/>
        <c:crossAx val="183702688"/>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Plan1!$C$1</c:f>
              <c:strCache>
                <c:ptCount val="1"/>
                <c:pt idx="0">
                  <c:v>% Transbordo</c:v>
                </c:pt>
              </c:strCache>
            </c:strRef>
          </c:tx>
          <c:spPr>
            <a:solidFill>
              <a:srgbClr val="FFFFCC">
                <a:lumMod val="75000"/>
              </a:srgbClr>
            </a:solidFill>
            <a:ln>
              <a:solidFill>
                <a:schemeClr val="tx1">
                  <a:lumMod val="75000"/>
                  <a:lumOff val="25000"/>
                </a:schemeClr>
              </a:solidFill>
            </a:ln>
          </c:spPr>
          <c:invertIfNegative val="0"/>
          <c:cat>
            <c:numRef>
              <c:f>Plan1!$A$2:$A$14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Plan1!$C$2:$C$14</c:f>
              <c:numCache>
                <c:formatCode>0%</c:formatCode>
                <c:ptCount val="10"/>
                <c:pt idx="0">
                  <c:v>6.1368477545822676E-2</c:v>
                </c:pt>
                <c:pt idx="1">
                  <c:v>6.5059340655129916E-2</c:v>
                </c:pt>
                <c:pt idx="2">
                  <c:v>6.5763864863411597E-2</c:v>
                </c:pt>
                <c:pt idx="3">
                  <c:v>5.5375640440297538E-2</c:v>
                </c:pt>
                <c:pt idx="4">
                  <c:v>6.0702730805895423E-2</c:v>
                </c:pt>
                <c:pt idx="5">
                  <c:v>6.6527675937683176E-2</c:v>
                </c:pt>
                <c:pt idx="6">
                  <c:v>6.6916699345802952E-2</c:v>
                </c:pt>
                <c:pt idx="7">
                  <c:v>6.9440525420543436E-2</c:v>
                </c:pt>
                <c:pt idx="8">
                  <c:v>9.9123674746108226E-2</c:v>
                </c:pt>
                <c:pt idx="9">
                  <c:v>0.12571415482657339</c:v>
                </c:pt>
              </c:numCache>
            </c:numRef>
          </c:val>
          <c:extLst>
            <c:ext xmlns:c16="http://schemas.microsoft.com/office/drawing/2014/chart" uri="{C3380CC4-5D6E-409C-BE32-E72D297353CC}">
              <c16:uniqueId val="{00000000-BAA3-410D-9C17-FA528E217070}"/>
            </c:ext>
          </c:extLst>
        </c:ser>
        <c:dLbls>
          <c:showLegendKey val="0"/>
          <c:showVal val="0"/>
          <c:showCatName val="0"/>
          <c:showSerName val="0"/>
          <c:showPercent val="0"/>
          <c:showBubbleSize val="0"/>
        </c:dLbls>
        <c:gapWidth val="50"/>
        <c:overlap val="100"/>
        <c:axId val="4981168"/>
        <c:axId val="4977360"/>
      </c:barChart>
      <c:catAx>
        <c:axId val="4981168"/>
        <c:scaling>
          <c:orientation val="minMax"/>
        </c:scaling>
        <c:delete val="0"/>
        <c:axPos val="b"/>
        <c:numFmt formatCode="General" sourceLinked="1"/>
        <c:majorTickMark val="out"/>
        <c:minorTickMark val="none"/>
        <c:tickLblPos val="none"/>
        <c:spPr>
          <a:ln>
            <a:solidFill>
              <a:sysClr val="windowText" lastClr="000000">
                <a:lumMod val="50000"/>
                <a:lumOff val="50000"/>
              </a:sysClr>
            </a:solidFill>
          </a:ln>
        </c:spPr>
        <c:txPr>
          <a:bodyPr/>
          <a:lstStyle/>
          <a:p>
            <a:pPr>
              <a:defRPr sz="1200"/>
            </a:pPr>
            <a:endParaRPr lang="pt-BR"/>
          </a:p>
        </c:txPr>
        <c:crossAx val="4977360"/>
        <c:crosses val="autoZero"/>
        <c:auto val="1"/>
        <c:lblAlgn val="ctr"/>
        <c:lblOffset val="100"/>
        <c:noMultiLvlLbl val="0"/>
      </c:catAx>
      <c:valAx>
        <c:axId val="4977360"/>
        <c:scaling>
          <c:orientation val="minMax"/>
        </c:scaling>
        <c:delete val="1"/>
        <c:axPos val="l"/>
        <c:numFmt formatCode="0%" sourceLinked="1"/>
        <c:majorTickMark val="out"/>
        <c:minorTickMark val="none"/>
        <c:tickLblPos val="nextTo"/>
        <c:crossAx val="4981168"/>
        <c:crosses val="autoZero"/>
        <c:crossBetween val="between"/>
      </c:valAx>
      <c:spPr>
        <a:noFill/>
        <a:ln w="25400">
          <a:noFill/>
        </a:ln>
      </c:spPr>
    </c:plotArea>
    <c:legend>
      <c:legendPos val="b"/>
      <c:overlay val="0"/>
      <c:txPr>
        <a:bodyPr/>
        <a:lstStyle/>
        <a:p>
          <a:pPr>
            <a:defRPr sz="1200" b="0"/>
          </a:pPr>
          <a:endParaRPr lang="pt-BR"/>
        </a:p>
      </c:txPr>
    </c:legend>
    <c:plotVisOnly val="1"/>
    <c:dispBlanksAs val="gap"/>
    <c:showDLblsOverMax val="0"/>
  </c:chart>
  <c:txPr>
    <a:bodyPr/>
    <a:lstStyle/>
    <a:p>
      <a:pPr>
        <a:defRPr sz="1800"/>
      </a:pPr>
      <a:endParaRPr lang="pt-BR"/>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025626131056719E-4"/>
          <c:y val="2.1543135497883743E-2"/>
          <c:w val="0.93816889970890338"/>
          <c:h val="0.95551043016872517"/>
        </c:manualLayout>
      </c:layout>
      <c:barChart>
        <c:barDir val="col"/>
        <c:grouping val="stacked"/>
        <c:varyColors val="0"/>
        <c:ser>
          <c:idx val="0"/>
          <c:order val="0"/>
          <c:tx>
            <c:strRef>
              <c:f>Plan1!$B$1</c:f>
              <c:strCache>
                <c:ptCount val="1"/>
                <c:pt idx="0">
                  <c:v>Transparente</c:v>
                </c:pt>
              </c:strCache>
            </c:strRef>
          </c:tx>
          <c:spPr>
            <a:noFill/>
            <a:ln>
              <a:noFill/>
            </a:ln>
          </c:spPr>
          <c:invertIfNegative val="0"/>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Plan1!$B$2:$B$8</c:f>
              <c:numCache>
                <c:formatCode>#,##0</c:formatCode>
                <c:ptCount val="7"/>
                <c:pt idx="0">
                  <c:v>0</c:v>
                </c:pt>
                <c:pt idx="1">
                  <c:v>200</c:v>
                </c:pt>
                <c:pt idx="2">
                  <c:v>340.3</c:v>
                </c:pt>
                <c:pt idx="3">
                  <c:v>342.46100000000001</c:v>
                </c:pt>
                <c:pt idx="4">
                  <c:v>345.96100000000001</c:v>
                </c:pt>
                <c:pt idx="5">
                  <c:v>346.76100000000002</c:v>
                </c:pt>
                <c:pt idx="6">
                  <c:v>347.96100000000001</c:v>
                </c:pt>
              </c:numCache>
            </c:numRef>
          </c:val>
          <c:extLst>
            <c:ext xmlns:c16="http://schemas.microsoft.com/office/drawing/2014/chart" uri="{C3380CC4-5D6E-409C-BE32-E72D297353CC}">
              <c16:uniqueId val="{00000000-B115-4EE8-B6F2-559C32CE09D3}"/>
            </c:ext>
          </c:extLst>
        </c:ser>
        <c:ser>
          <c:idx val="1"/>
          <c:order val="1"/>
          <c:tx>
            <c:strRef>
              <c:f>Plan1!$C$1</c:f>
              <c:strCache>
                <c:ptCount val="1"/>
                <c:pt idx="0">
                  <c:v>Cinza</c:v>
                </c:pt>
              </c:strCache>
            </c:strRef>
          </c:tx>
          <c:spPr>
            <a:solidFill>
              <a:srgbClr val="FFFFCC"/>
            </a:solidFill>
            <a:ln>
              <a:solidFill>
                <a:schemeClr val="tx1">
                  <a:lumMod val="75000"/>
                  <a:lumOff val="2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Plan1!$C$2:$C$8</c:f>
              <c:numCache>
                <c:formatCode>_-* #,##0_-;\-* #,##0_-;_-* "-"??_-;_-@_-</c:formatCode>
                <c:ptCount val="7"/>
                <c:pt idx="0">
                  <c:v>200</c:v>
                </c:pt>
                <c:pt idx="1">
                  <c:v>140.30000000000001</c:v>
                </c:pt>
              </c:numCache>
            </c:numRef>
          </c:val>
          <c:extLst>
            <c:ext xmlns:c16="http://schemas.microsoft.com/office/drawing/2014/chart" uri="{C3380CC4-5D6E-409C-BE32-E72D297353CC}">
              <c16:uniqueId val="{00000001-B115-4EE8-B6F2-559C32CE09D3}"/>
            </c:ext>
          </c:extLst>
        </c:ser>
        <c:ser>
          <c:idx val="2"/>
          <c:order val="2"/>
          <c:tx>
            <c:strRef>
              <c:f>Plan1!$D$1</c:f>
              <c:strCache>
                <c:ptCount val="1"/>
                <c:pt idx="0">
                  <c:v>Azul</c:v>
                </c:pt>
              </c:strCache>
            </c:strRef>
          </c:tx>
          <c:spPr>
            <a:solidFill>
              <a:srgbClr val="C5E2FF">
                <a:lumMod val="90000"/>
              </a:srgbClr>
            </a:solidFill>
            <a:ln w="3175">
              <a:solidFill>
                <a:srgbClr val="99CCFF"/>
              </a:solidFill>
            </a:ln>
          </c:spPr>
          <c:invertIfNegative val="0"/>
          <c:dPt>
            <c:idx val="1"/>
            <c:invertIfNegative val="0"/>
            <c:bubble3D val="0"/>
            <c:spPr>
              <a:solidFill>
                <a:srgbClr val="C5E2FF">
                  <a:lumMod val="90000"/>
                </a:srgbClr>
              </a:solidFill>
              <a:ln w="3175">
                <a:solidFill>
                  <a:srgbClr val="99CCFF"/>
                </a:solidFill>
                <a:prstDash val="dash"/>
              </a:ln>
            </c:spPr>
            <c:extLst>
              <c:ext xmlns:c16="http://schemas.microsoft.com/office/drawing/2014/chart" uri="{C3380CC4-5D6E-409C-BE32-E72D297353CC}">
                <c16:uniqueId val="{00000003-B115-4EE8-B6F2-559C32CE09D3}"/>
              </c:ext>
            </c:extLst>
          </c:dPt>
          <c:dLbls>
            <c:dLbl>
              <c:idx val="1"/>
              <c:numFmt formatCode="#,##0.0" sourceLinked="0"/>
              <c:spPr>
                <a:noFill/>
              </c:spPr>
              <c:txPr>
                <a:bodyPr/>
                <a:lstStyle/>
                <a:p>
                  <a:pPr>
                    <a:defRPr>
                      <a:solidFill>
                        <a:srgbClr val="FF0000"/>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3-B115-4EE8-B6F2-559C32CE09D3}"/>
                </c:ext>
              </c:extLst>
            </c:dLbl>
            <c:numFmt formatCode="#,##0.0" sourceLinked="0"/>
            <c:spPr>
              <a:no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Plan1!$D$2:$D$8</c:f>
              <c:numCache>
                <c:formatCode>General</c:formatCode>
                <c:ptCount val="7"/>
                <c:pt idx="2" formatCode="_-* #,##0.0_-;\-* #,##0.0_-;_-* &quot;-&quot;??_-;_-@_-">
                  <c:v>2.161</c:v>
                </c:pt>
                <c:pt idx="3" formatCode="_-* #,##0.0_-;\-* #,##0.0_-;_-* &quot;-&quot;??_-;_-@_-">
                  <c:v>3.5</c:v>
                </c:pt>
                <c:pt idx="4" formatCode="_-* #,##0.0_-;\-* #,##0.0_-;_-* &quot;-&quot;??_-;_-@_-">
                  <c:v>0.8</c:v>
                </c:pt>
                <c:pt idx="5" formatCode="_-* #,##0.0_-;\-* #,##0.0_-;_-* &quot;-&quot;??_-;_-@_-">
                  <c:v>1.2</c:v>
                </c:pt>
                <c:pt idx="6" formatCode="_-* #,##0.0_-;\-* #,##0.0_-;_-* &quot;-&quot;??_-;_-@_-">
                  <c:v>0.9</c:v>
                </c:pt>
              </c:numCache>
            </c:numRef>
          </c:val>
          <c:extLst>
            <c:ext xmlns:c16="http://schemas.microsoft.com/office/drawing/2014/chart" uri="{C3380CC4-5D6E-409C-BE32-E72D297353CC}">
              <c16:uniqueId val="{00000004-B115-4EE8-B6F2-559C32CE09D3}"/>
            </c:ext>
          </c:extLst>
        </c:ser>
        <c:ser>
          <c:idx val="3"/>
          <c:order val="3"/>
          <c:tx>
            <c:strRef>
              <c:f>Plan1!$E$1</c:f>
              <c:strCache>
                <c:ptCount val="1"/>
                <c:pt idx="0">
                  <c:v>0</c:v>
                </c:pt>
              </c:strCache>
            </c:strRef>
          </c:tx>
          <c:spPr>
            <a:noFill/>
            <a:ln>
              <a:noFill/>
            </a:ln>
          </c:spPr>
          <c:invertIfNegative val="0"/>
          <c:dLbls>
            <c:dLbl>
              <c:idx val="2"/>
              <c:layout>
                <c:manualLayout>
                  <c:x val="0"/>
                  <c:y val="-5.83978322177737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15-4EE8-B6F2-559C32CE09D3}"/>
                </c:ext>
              </c:extLst>
            </c:dLbl>
            <c:dLbl>
              <c:idx val="3"/>
              <c:layout>
                <c:manualLayout>
                  <c:x val="0"/>
                  <c:y val="-6.791861221156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15-4EE8-B6F2-559C32CE09D3}"/>
                </c:ext>
              </c:extLst>
            </c:dLbl>
            <c:dLbl>
              <c:idx val="4"/>
              <c:layout>
                <c:manualLayout>
                  <c:x val="0"/>
                  <c:y val="-7.10928718966445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15-4EE8-B6F2-559C32CE09D3}"/>
                </c:ext>
              </c:extLst>
            </c:dLbl>
            <c:dLbl>
              <c:idx val="5"/>
              <c:layout>
                <c:manualLayout>
                  <c:x val="0"/>
                  <c:y val="-6.15728415508918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15-4EE8-B6F2-559C32CE09D3}"/>
                </c:ext>
              </c:extLst>
            </c:dLbl>
            <c:spPr>
              <a:noFill/>
              <a:ln>
                <a:noFill/>
              </a:ln>
              <a:effectLst/>
            </c:spPr>
            <c:txPr>
              <a:bodyPr/>
              <a:lstStyle/>
              <a:p>
                <a:pPr>
                  <a:defRPr>
                    <a:solidFill>
                      <a:schemeClr val="bg1">
                        <a:lumMod val="65000"/>
                      </a:schemeClr>
                    </a:solidFill>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Plan1!$E$2:$E$8</c:f>
              <c:numCache>
                <c:formatCode>0%</c:formatCode>
                <c:ptCount val="7"/>
                <c:pt idx="0">
                  <c:v>0.57329423466652907</c:v>
                </c:pt>
                <c:pt idx="1">
                  <c:v>0.40216590561857019</c:v>
                </c:pt>
                <c:pt idx="2" formatCode="0.0%">
                  <c:v>6.1944442055718472E-3</c:v>
                </c:pt>
                <c:pt idx="3" formatCode="0.0%">
                  <c:v>1.0032649106664258E-2</c:v>
                </c:pt>
                <c:pt idx="4" formatCode="0.0%">
                  <c:v>2.2931769386661167E-3</c:v>
                </c:pt>
                <c:pt idx="5" formatCode="0.0%">
                  <c:v>3.4397654079991744E-3</c:v>
                </c:pt>
                <c:pt idx="6" formatCode="0.0%">
                  <c:v>2.579824055999381E-3</c:v>
                </c:pt>
              </c:numCache>
            </c:numRef>
          </c:val>
          <c:extLst>
            <c:ext xmlns:c16="http://schemas.microsoft.com/office/drawing/2014/chart" uri="{C3380CC4-5D6E-409C-BE32-E72D297353CC}">
              <c16:uniqueId val="{00000009-B115-4EE8-B6F2-559C32CE09D3}"/>
            </c:ext>
          </c:extLst>
        </c:ser>
        <c:dLbls>
          <c:showLegendKey val="0"/>
          <c:showVal val="0"/>
          <c:showCatName val="0"/>
          <c:showSerName val="0"/>
          <c:showPercent val="0"/>
          <c:showBubbleSize val="0"/>
        </c:dLbls>
        <c:gapWidth val="100"/>
        <c:overlap val="100"/>
        <c:axId val="191429632"/>
        <c:axId val="191428000"/>
      </c:barChart>
      <c:catAx>
        <c:axId val="191429632"/>
        <c:scaling>
          <c:orientation val="minMax"/>
        </c:scaling>
        <c:delete val="0"/>
        <c:axPos val="b"/>
        <c:numFmt formatCode="General" sourceLinked="1"/>
        <c:majorTickMark val="out"/>
        <c:minorTickMark val="none"/>
        <c:tickLblPos val="none"/>
        <c:spPr>
          <a:ln>
            <a:solidFill>
              <a:sysClr val="windowText" lastClr="000000">
                <a:lumMod val="50000"/>
                <a:lumOff val="50000"/>
              </a:sysClr>
            </a:solidFill>
          </a:ln>
        </c:spPr>
        <c:txPr>
          <a:bodyPr rot="-5400000" vert="horz"/>
          <a:lstStyle/>
          <a:p>
            <a:pPr>
              <a:defRPr/>
            </a:pPr>
            <a:endParaRPr lang="pt-BR"/>
          </a:p>
        </c:txPr>
        <c:crossAx val="191428000"/>
        <c:crosses val="autoZero"/>
        <c:auto val="1"/>
        <c:lblAlgn val="ctr"/>
        <c:lblOffset val="100"/>
        <c:noMultiLvlLbl val="0"/>
      </c:catAx>
      <c:valAx>
        <c:axId val="191428000"/>
        <c:scaling>
          <c:orientation val="minMax"/>
          <c:min val="0"/>
        </c:scaling>
        <c:delete val="0"/>
        <c:axPos val="l"/>
        <c:numFmt formatCode="#,##0" sourceLinked="1"/>
        <c:majorTickMark val="out"/>
        <c:minorTickMark val="none"/>
        <c:tickLblPos val="nextTo"/>
        <c:crossAx val="191429632"/>
        <c:crosses val="autoZero"/>
        <c:crossBetween val="between"/>
      </c:valAx>
      <c:spPr>
        <a:noFill/>
        <a:ln w="25400">
          <a:noFill/>
        </a:ln>
      </c:spPr>
    </c:plotArea>
    <c:plotVisOnly val="1"/>
    <c:dispBlanksAs val="gap"/>
    <c:showDLblsOverMax val="0"/>
  </c:chart>
  <c:txPr>
    <a:bodyPr/>
    <a:lstStyle/>
    <a:p>
      <a:pPr>
        <a:defRPr sz="1400"/>
      </a:pPr>
      <a:endParaRPr lang="pt-BR"/>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025626131056719E-4"/>
          <c:y val="2.1543135497883743E-2"/>
          <c:w val="0.93816889970890338"/>
          <c:h val="0.95551043016872517"/>
        </c:manualLayout>
      </c:layout>
      <c:barChart>
        <c:barDir val="col"/>
        <c:grouping val="stacked"/>
        <c:varyColors val="0"/>
        <c:ser>
          <c:idx val="0"/>
          <c:order val="0"/>
          <c:tx>
            <c:strRef>
              <c:f>Plan1!$B$1</c:f>
              <c:strCache>
                <c:ptCount val="1"/>
                <c:pt idx="0">
                  <c:v>Transparente</c:v>
                </c:pt>
              </c:strCache>
            </c:strRef>
          </c:tx>
          <c:spPr>
            <a:noFill/>
            <a:ln>
              <a:noFill/>
            </a:ln>
          </c:spPr>
          <c:invertIfNegative val="0"/>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Plan1!$B$2:$B$8</c:f>
              <c:numCache>
                <c:formatCode>#,##0</c:formatCode>
                <c:ptCount val="7"/>
                <c:pt idx="0">
                  <c:v>0</c:v>
                </c:pt>
                <c:pt idx="1">
                  <c:v>200</c:v>
                </c:pt>
                <c:pt idx="2">
                  <c:v>340.3</c:v>
                </c:pt>
                <c:pt idx="3">
                  <c:v>342.46100000000001</c:v>
                </c:pt>
                <c:pt idx="4">
                  <c:v>345.96100000000001</c:v>
                </c:pt>
                <c:pt idx="5">
                  <c:v>346.76100000000002</c:v>
                </c:pt>
                <c:pt idx="6">
                  <c:v>347.96100000000001</c:v>
                </c:pt>
              </c:numCache>
            </c:numRef>
          </c:val>
          <c:extLst>
            <c:ext xmlns:c16="http://schemas.microsoft.com/office/drawing/2014/chart" uri="{C3380CC4-5D6E-409C-BE32-E72D297353CC}">
              <c16:uniqueId val="{00000000-34CD-4759-B03C-57416DE6284A}"/>
            </c:ext>
          </c:extLst>
        </c:ser>
        <c:ser>
          <c:idx val="1"/>
          <c:order val="1"/>
          <c:tx>
            <c:strRef>
              <c:f>Plan1!$C$1</c:f>
              <c:strCache>
                <c:ptCount val="1"/>
                <c:pt idx="0">
                  <c:v>Cinza</c:v>
                </c:pt>
              </c:strCache>
            </c:strRef>
          </c:tx>
          <c:spPr>
            <a:solidFill>
              <a:srgbClr val="FFFFCC"/>
            </a:solidFill>
            <a:ln>
              <a:solidFill>
                <a:schemeClr val="tx1">
                  <a:lumMod val="75000"/>
                  <a:lumOff val="2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Plan1!$C$2:$C$8</c:f>
              <c:numCache>
                <c:formatCode>_-* #,##0_-;\-* #,##0_-;_-* "-"??_-;_-@_-</c:formatCode>
                <c:ptCount val="7"/>
                <c:pt idx="0">
                  <c:v>200</c:v>
                </c:pt>
                <c:pt idx="1">
                  <c:v>140.30000000000001</c:v>
                </c:pt>
              </c:numCache>
            </c:numRef>
          </c:val>
          <c:extLst>
            <c:ext xmlns:c16="http://schemas.microsoft.com/office/drawing/2014/chart" uri="{C3380CC4-5D6E-409C-BE32-E72D297353CC}">
              <c16:uniqueId val="{00000001-34CD-4759-B03C-57416DE6284A}"/>
            </c:ext>
          </c:extLst>
        </c:ser>
        <c:ser>
          <c:idx val="2"/>
          <c:order val="2"/>
          <c:tx>
            <c:strRef>
              <c:f>Plan1!$D$1</c:f>
              <c:strCache>
                <c:ptCount val="1"/>
                <c:pt idx="0">
                  <c:v>Azul</c:v>
                </c:pt>
              </c:strCache>
            </c:strRef>
          </c:tx>
          <c:spPr>
            <a:solidFill>
              <a:srgbClr val="C5E2FF">
                <a:lumMod val="90000"/>
              </a:srgbClr>
            </a:solidFill>
            <a:ln w="3175">
              <a:solidFill>
                <a:srgbClr val="99CCFF"/>
              </a:solidFill>
            </a:ln>
          </c:spPr>
          <c:invertIfNegative val="0"/>
          <c:dPt>
            <c:idx val="1"/>
            <c:invertIfNegative val="0"/>
            <c:bubble3D val="0"/>
            <c:spPr>
              <a:solidFill>
                <a:srgbClr val="C5E2FF">
                  <a:lumMod val="90000"/>
                </a:srgbClr>
              </a:solidFill>
              <a:ln w="3175">
                <a:solidFill>
                  <a:srgbClr val="99CCFF"/>
                </a:solidFill>
                <a:prstDash val="dash"/>
              </a:ln>
            </c:spPr>
            <c:extLst>
              <c:ext xmlns:c16="http://schemas.microsoft.com/office/drawing/2014/chart" uri="{C3380CC4-5D6E-409C-BE32-E72D297353CC}">
                <c16:uniqueId val="{00000003-34CD-4759-B03C-57416DE6284A}"/>
              </c:ext>
            </c:extLst>
          </c:dPt>
          <c:dLbls>
            <c:dLbl>
              <c:idx val="1"/>
              <c:numFmt formatCode="#,##0.0" sourceLinked="0"/>
              <c:spPr>
                <a:noFill/>
              </c:spPr>
              <c:txPr>
                <a:bodyPr/>
                <a:lstStyle/>
                <a:p>
                  <a:pPr>
                    <a:defRPr>
                      <a:solidFill>
                        <a:srgbClr val="FF0000"/>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3-34CD-4759-B03C-57416DE6284A}"/>
                </c:ext>
              </c:extLst>
            </c:dLbl>
            <c:numFmt formatCode="#,##0.0" sourceLinked="0"/>
            <c:spPr>
              <a:no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Plan1!$D$2:$D$8</c:f>
              <c:numCache>
                <c:formatCode>General</c:formatCode>
                <c:ptCount val="7"/>
                <c:pt idx="2" formatCode="_-* #,##0.0_-;\-* #,##0.0_-;_-* &quot;-&quot;??_-;_-@_-">
                  <c:v>2.161</c:v>
                </c:pt>
                <c:pt idx="3" formatCode="_-* #,##0.0_-;\-* #,##0.0_-;_-* &quot;-&quot;??_-;_-@_-">
                  <c:v>3.5</c:v>
                </c:pt>
                <c:pt idx="4" formatCode="_-* #,##0.0_-;\-* #,##0.0_-;_-* &quot;-&quot;??_-;_-@_-">
                  <c:v>0.8</c:v>
                </c:pt>
                <c:pt idx="5" formatCode="_-* #,##0.0_-;\-* #,##0.0_-;_-* &quot;-&quot;??_-;_-@_-">
                  <c:v>1.2</c:v>
                </c:pt>
                <c:pt idx="6" formatCode="_-* #,##0.0_-;\-* #,##0.0_-;_-* &quot;-&quot;??_-;_-@_-">
                  <c:v>0.9</c:v>
                </c:pt>
              </c:numCache>
            </c:numRef>
          </c:val>
          <c:extLst>
            <c:ext xmlns:c16="http://schemas.microsoft.com/office/drawing/2014/chart" uri="{C3380CC4-5D6E-409C-BE32-E72D297353CC}">
              <c16:uniqueId val="{00000004-34CD-4759-B03C-57416DE6284A}"/>
            </c:ext>
          </c:extLst>
        </c:ser>
        <c:ser>
          <c:idx val="3"/>
          <c:order val="3"/>
          <c:tx>
            <c:strRef>
              <c:f>Plan1!$E$1</c:f>
              <c:strCache>
                <c:ptCount val="1"/>
                <c:pt idx="0">
                  <c:v>0</c:v>
                </c:pt>
              </c:strCache>
            </c:strRef>
          </c:tx>
          <c:spPr>
            <a:noFill/>
            <a:ln>
              <a:noFill/>
            </a:ln>
          </c:spPr>
          <c:invertIfNegative val="0"/>
          <c:dLbls>
            <c:dLbl>
              <c:idx val="2"/>
              <c:layout>
                <c:manualLayout>
                  <c:x val="0"/>
                  <c:y val="-5.83978322177737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CD-4759-B03C-57416DE6284A}"/>
                </c:ext>
              </c:extLst>
            </c:dLbl>
            <c:dLbl>
              <c:idx val="3"/>
              <c:layout>
                <c:manualLayout>
                  <c:x val="0"/>
                  <c:y val="-6.791861221156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CD-4759-B03C-57416DE6284A}"/>
                </c:ext>
              </c:extLst>
            </c:dLbl>
            <c:dLbl>
              <c:idx val="4"/>
              <c:layout>
                <c:manualLayout>
                  <c:x val="0"/>
                  <c:y val="-7.10928718966445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CD-4759-B03C-57416DE6284A}"/>
                </c:ext>
              </c:extLst>
            </c:dLbl>
            <c:dLbl>
              <c:idx val="5"/>
              <c:layout>
                <c:manualLayout>
                  <c:x val="0"/>
                  <c:y val="-6.15728415508918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CD-4759-B03C-57416DE6284A}"/>
                </c:ext>
              </c:extLst>
            </c:dLbl>
            <c:spPr>
              <a:noFill/>
              <a:ln>
                <a:noFill/>
              </a:ln>
              <a:effectLst/>
            </c:spPr>
            <c:txPr>
              <a:bodyPr/>
              <a:lstStyle/>
              <a:p>
                <a:pPr>
                  <a:defRPr>
                    <a:solidFill>
                      <a:schemeClr val="bg1">
                        <a:lumMod val="65000"/>
                      </a:schemeClr>
                    </a:solidFill>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Plan1!$E$2:$E$8</c:f>
              <c:numCache>
                <c:formatCode>0%</c:formatCode>
                <c:ptCount val="7"/>
                <c:pt idx="0">
                  <c:v>0.57329423466652907</c:v>
                </c:pt>
                <c:pt idx="1">
                  <c:v>0.40216590561857019</c:v>
                </c:pt>
                <c:pt idx="2" formatCode="0.0%">
                  <c:v>6.1944442055718472E-3</c:v>
                </c:pt>
                <c:pt idx="3" formatCode="0.0%">
                  <c:v>1.0032649106664258E-2</c:v>
                </c:pt>
                <c:pt idx="4" formatCode="0.0%">
                  <c:v>2.2931769386661167E-3</c:v>
                </c:pt>
                <c:pt idx="5" formatCode="0.0%">
                  <c:v>3.4397654079991744E-3</c:v>
                </c:pt>
                <c:pt idx="6" formatCode="0.0%">
                  <c:v>2.579824055999381E-3</c:v>
                </c:pt>
              </c:numCache>
            </c:numRef>
          </c:val>
          <c:extLst>
            <c:ext xmlns:c16="http://schemas.microsoft.com/office/drawing/2014/chart" uri="{C3380CC4-5D6E-409C-BE32-E72D297353CC}">
              <c16:uniqueId val="{00000009-34CD-4759-B03C-57416DE6284A}"/>
            </c:ext>
          </c:extLst>
        </c:ser>
        <c:dLbls>
          <c:showLegendKey val="0"/>
          <c:showVal val="0"/>
          <c:showCatName val="0"/>
          <c:showSerName val="0"/>
          <c:showPercent val="0"/>
          <c:showBubbleSize val="0"/>
        </c:dLbls>
        <c:gapWidth val="100"/>
        <c:overlap val="100"/>
        <c:axId val="154410000"/>
        <c:axId val="154414896"/>
      </c:barChart>
      <c:catAx>
        <c:axId val="154410000"/>
        <c:scaling>
          <c:orientation val="minMax"/>
        </c:scaling>
        <c:delete val="0"/>
        <c:axPos val="b"/>
        <c:numFmt formatCode="General" sourceLinked="1"/>
        <c:majorTickMark val="out"/>
        <c:minorTickMark val="none"/>
        <c:tickLblPos val="none"/>
        <c:spPr>
          <a:ln>
            <a:solidFill>
              <a:sysClr val="windowText" lastClr="000000">
                <a:lumMod val="50000"/>
                <a:lumOff val="50000"/>
              </a:sysClr>
            </a:solidFill>
          </a:ln>
        </c:spPr>
        <c:txPr>
          <a:bodyPr rot="-5400000" vert="horz"/>
          <a:lstStyle/>
          <a:p>
            <a:pPr>
              <a:defRPr/>
            </a:pPr>
            <a:endParaRPr lang="pt-BR"/>
          </a:p>
        </c:txPr>
        <c:crossAx val="154414896"/>
        <c:crosses val="autoZero"/>
        <c:auto val="1"/>
        <c:lblAlgn val="ctr"/>
        <c:lblOffset val="100"/>
        <c:noMultiLvlLbl val="0"/>
      </c:catAx>
      <c:valAx>
        <c:axId val="154414896"/>
        <c:scaling>
          <c:orientation val="minMax"/>
          <c:min val="0"/>
        </c:scaling>
        <c:delete val="0"/>
        <c:axPos val="l"/>
        <c:numFmt formatCode="#,##0" sourceLinked="1"/>
        <c:majorTickMark val="out"/>
        <c:minorTickMark val="none"/>
        <c:tickLblPos val="nextTo"/>
        <c:crossAx val="154410000"/>
        <c:crosses val="autoZero"/>
        <c:crossBetween val="between"/>
      </c:valAx>
      <c:spPr>
        <a:noFill/>
        <a:ln w="25400">
          <a:noFill/>
        </a:ln>
      </c:spPr>
    </c:plotArea>
    <c:plotVisOnly val="1"/>
    <c:dispBlanksAs val="gap"/>
    <c:showDLblsOverMax val="0"/>
  </c:chart>
  <c:txPr>
    <a:bodyPr/>
    <a:lstStyle/>
    <a:p>
      <a:pPr>
        <a:defRPr sz="1400"/>
      </a:pPr>
      <a:endParaRPr lang="pt-BR"/>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4006901339712262E-2"/>
          <c:y val="7.0688471302352854E-2"/>
          <c:w val="0.73592408526316511"/>
          <c:h val="0.66950381955565941"/>
        </c:manualLayout>
      </c:layout>
      <c:barChart>
        <c:barDir val="col"/>
        <c:grouping val="stacked"/>
        <c:varyColors val="0"/>
        <c:ser>
          <c:idx val="0"/>
          <c:order val="0"/>
          <c:tx>
            <c:strRef>
              <c:f>Plan1!$B$1</c:f>
              <c:strCache>
                <c:ptCount val="1"/>
                <c:pt idx="0">
                  <c:v>Escalou</c:v>
                </c:pt>
              </c:strCache>
            </c:strRef>
          </c:tx>
          <c:spPr>
            <a:gradFill>
              <a:gsLst>
                <a:gs pos="0">
                  <a:srgbClr val="52739A"/>
                </a:gs>
                <a:gs pos="100000">
                  <a:srgbClr val="52739A"/>
                </a:gs>
                <a:gs pos="50000">
                  <a:srgbClr val="91CCFF"/>
                </a:gs>
              </a:gsLst>
              <a:lin ang="0" scaled="0"/>
            </a:gradFill>
            <a:ln>
              <a:solidFill>
                <a:sysClr val="windowText" lastClr="000000">
                  <a:lumMod val="65000"/>
                  <a:lumOff val="35000"/>
                </a:sysClr>
              </a:solidFill>
            </a:ln>
          </c:spPr>
          <c:invertIfNegative val="0"/>
          <c:dLbls>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Plan1!$A$2:$A$4</c:f>
              <c:strCache>
                <c:ptCount val="3"/>
                <c:pt idx="0">
                  <c:v>PEC</c:v>
                </c:pt>
                <c:pt idx="1">
                  <c:v>RIO</c:v>
                </c:pt>
                <c:pt idx="2">
                  <c:v>SSZ</c:v>
                </c:pt>
              </c:strCache>
            </c:strRef>
          </c:cat>
          <c:val>
            <c:numRef>
              <c:f>Plan1!$B$2:$B$4</c:f>
              <c:numCache>
                <c:formatCode>0%</c:formatCode>
                <c:ptCount val="3"/>
                <c:pt idx="0">
                  <c:v>0.11</c:v>
                </c:pt>
                <c:pt idx="1">
                  <c:v>0.54</c:v>
                </c:pt>
                <c:pt idx="2">
                  <c:v>0.94731052162182372</c:v>
                </c:pt>
              </c:numCache>
            </c:numRef>
          </c:val>
          <c:extLst>
            <c:ext xmlns:c16="http://schemas.microsoft.com/office/drawing/2014/chart" uri="{C3380CC4-5D6E-409C-BE32-E72D297353CC}">
              <c16:uniqueId val="{00000000-B297-4200-96D6-77EAD41CFA53}"/>
            </c:ext>
          </c:extLst>
        </c:ser>
        <c:ser>
          <c:idx val="1"/>
          <c:order val="1"/>
          <c:tx>
            <c:strRef>
              <c:f>Plan1!$C$1</c:f>
              <c:strCache>
                <c:ptCount val="1"/>
                <c:pt idx="0">
                  <c:v>Não escalou</c:v>
                </c:pt>
              </c:strCache>
            </c:strRef>
          </c:tx>
          <c:spPr>
            <a:solidFill>
              <a:sysClr val="window" lastClr="FFFFFF"/>
            </a:solidFill>
            <a:ln>
              <a:solidFill>
                <a:sysClr val="window" lastClr="FFFFFF">
                  <a:lumMod val="65000"/>
                </a:sysClr>
              </a:solidFill>
              <a:prstDash val="dash"/>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Plan1!$A$2:$A$4</c:f>
              <c:strCache>
                <c:ptCount val="3"/>
                <c:pt idx="0">
                  <c:v>PEC</c:v>
                </c:pt>
                <c:pt idx="1">
                  <c:v>RIO</c:v>
                </c:pt>
                <c:pt idx="2">
                  <c:v>SSZ</c:v>
                </c:pt>
              </c:strCache>
            </c:strRef>
          </c:cat>
          <c:val>
            <c:numRef>
              <c:f>Plan1!$C$2:$C$4</c:f>
              <c:numCache>
                <c:formatCode>0%</c:formatCode>
                <c:ptCount val="3"/>
                <c:pt idx="0">
                  <c:v>0.89</c:v>
                </c:pt>
                <c:pt idx="1">
                  <c:v>0.45999999999999996</c:v>
                </c:pt>
                <c:pt idx="2">
                  <c:v>5.268947837817628E-2</c:v>
                </c:pt>
              </c:numCache>
            </c:numRef>
          </c:val>
          <c:extLst>
            <c:ext xmlns:c16="http://schemas.microsoft.com/office/drawing/2014/chart" uri="{C3380CC4-5D6E-409C-BE32-E72D297353CC}">
              <c16:uniqueId val="{00000001-B297-4200-96D6-77EAD41CFA53}"/>
            </c:ext>
          </c:extLst>
        </c:ser>
        <c:dLbls>
          <c:showLegendKey val="0"/>
          <c:showVal val="0"/>
          <c:showCatName val="0"/>
          <c:showSerName val="0"/>
          <c:showPercent val="0"/>
          <c:showBubbleSize val="0"/>
        </c:dLbls>
        <c:gapWidth val="100"/>
        <c:overlap val="100"/>
        <c:axId val="154405648"/>
        <c:axId val="154411632"/>
      </c:barChart>
      <c:catAx>
        <c:axId val="154405648"/>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154411632"/>
        <c:crosses val="autoZero"/>
        <c:auto val="1"/>
        <c:lblAlgn val="ctr"/>
        <c:lblOffset val="100"/>
        <c:noMultiLvlLbl val="0"/>
      </c:catAx>
      <c:valAx>
        <c:axId val="154411632"/>
        <c:scaling>
          <c:orientation val="minMax"/>
          <c:max val="1.01"/>
          <c:min val="0"/>
        </c:scaling>
        <c:delete val="1"/>
        <c:axPos val="l"/>
        <c:numFmt formatCode="0%" sourceLinked="1"/>
        <c:majorTickMark val="out"/>
        <c:minorTickMark val="none"/>
        <c:tickLblPos val="nextTo"/>
        <c:crossAx val="154405648"/>
        <c:crosses val="autoZero"/>
        <c:crossBetween val="between"/>
      </c:valAx>
      <c:spPr>
        <a:noFill/>
        <a:ln w="25400">
          <a:noFill/>
        </a:ln>
      </c:spPr>
    </c:plotArea>
    <c:legend>
      <c:legendPos val="r"/>
      <c:overlay val="0"/>
    </c:legend>
    <c:plotVisOnly val="1"/>
    <c:dispBlanksAs val="gap"/>
    <c:showDLblsOverMax val="0"/>
  </c:chart>
  <c:txPr>
    <a:bodyPr/>
    <a:lstStyle/>
    <a:p>
      <a:pPr>
        <a:defRPr sz="1400"/>
      </a:pPr>
      <a:endParaRPr lang="pt-BR"/>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3038284616649E-2"/>
          <c:y val="7.9173977808782728E-2"/>
          <c:w val="0.90927721910502834"/>
          <c:h val="0.76175555555555552"/>
        </c:manualLayout>
      </c:layout>
      <c:barChart>
        <c:barDir val="col"/>
        <c:grouping val="clustered"/>
        <c:varyColors val="0"/>
        <c:ser>
          <c:idx val="0"/>
          <c:order val="0"/>
          <c:tx>
            <c:strRef>
              <c:f>Plan1!$B$1</c:f>
              <c:strCache>
                <c:ptCount val="1"/>
                <c:pt idx="0">
                  <c:v>Série 1</c:v>
                </c:pt>
              </c:strCache>
            </c:strRef>
          </c:tx>
          <c:spPr>
            <a:gradFill>
              <a:gsLst>
                <a:gs pos="0">
                  <a:srgbClr val="84751A"/>
                </a:gs>
                <a:gs pos="100000">
                  <a:srgbClr val="84751A"/>
                </a:gs>
                <a:gs pos="50000">
                  <a:srgbClr val="FFFA3B"/>
                </a:gs>
              </a:gsLst>
              <a:lin ang="0" scaled="0"/>
            </a:gradFill>
            <a:ln>
              <a:solidFill>
                <a:sysClr val="windowText" lastClr="000000">
                  <a:lumMod val="65000"/>
                  <a:lumOff val="35000"/>
                </a:sys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Plan1!$A$2:$A$5</c:f>
              <c:strCache>
                <c:ptCount val="4"/>
                <c:pt idx="0">
                  <c:v>Santos</c:v>
                </c:pt>
                <c:pt idx="1">
                  <c:v>Complexo Itajaí</c:v>
                </c:pt>
                <c:pt idx="2">
                  <c:v>Itapoá + SFS</c:v>
                </c:pt>
                <c:pt idx="3">
                  <c:v>Paranaguá</c:v>
                </c:pt>
              </c:strCache>
            </c:strRef>
          </c:cat>
          <c:val>
            <c:numRef>
              <c:f>Plan1!$B$2:$B$5</c:f>
              <c:numCache>
                <c:formatCode>_-* #,##0_-;\-* #,##0_-;_-* "-"??_-;_-@_-</c:formatCode>
                <c:ptCount val="4"/>
                <c:pt idx="0">
                  <c:v>5201</c:v>
                </c:pt>
                <c:pt idx="1">
                  <c:v>1935</c:v>
                </c:pt>
                <c:pt idx="2">
                  <c:v>1410</c:v>
                </c:pt>
                <c:pt idx="3">
                  <c:v>879</c:v>
                </c:pt>
              </c:numCache>
            </c:numRef>
          </c:val>
          <c:extLst>
            <c:ext xmlns:c16="http://schemas.microsoft.com/office/drawing/2014/chart" uri="{C3380CC4-5D6E-409C-BE32-E72D297353CC}">
              <c16:uniqueId val="{00000000-A847-4CCB-83EA-581D6879A786}"/>
            </c:ext>
          </c:extLst>
        </c:ser>
        <c:ser>
          <c:idx val="2"/>
          <c:order val="2"/>
          <c:tx>
            <c:strRef>
              <c:f>Plan1!$C$1</c:f>
              <c:strCache>
                <c:ptCount val="1"/>
                <c:pt idx="0">
                  <c:v>0</c:v>
                </c:pt>
              </c:strCache>
            </c:strRef>
          </c:tx>
          <c:spPr>
            <a:gradFill>
              <a:gsLst>
                <a:gs pos="0">
                  <a:srgbClr val="9A5252"/>
                </a:gs>
                <a:gs pos="100000">
                  <a:srgbClr val="9A5252"/>
                </a:gs>
                <a:gs pos="50000">
                  <a:srgbClr val="FF9191"/>
                </a:gs>
              </a:gsLst>
              <a:lin ang="0" scaled="0"/>
            </a:gradFill>
            <a:ln>
              <a:solidFill>
                <a:schemeClr val="tx1">
                  <a:lumMod val="75000"/>
                  <a:lumOff val="25000"/>
                </a:schemeClr>
              </a:solidFill>
            </a:ln>
          </c:spPr>
          <c:invertIfNegative val="0"/>
          <c:cat>
            <c:strRef>
              <c:f>Plan1!$A$2:$A$5</c:f>
              <c:strCache>
                <c:ptCount val="4"/>
                <c:pt idx="0">
                  <c:v>Santos</c:v>
                </c:pt>
                <c:pt idx="1">
                  <c:v>Complexo Itajaí</c:v>
                </c:pt>
                <c:pt idx="2">
                  <c:v>Itapoá + SFS</c:v>
                </c:pt>
                <c:pt idx="3">
                  <c:v>Paranaguá</c:v>
                </c:pt>
              </c:strCache>
            </c:strRef>
          </c:cat>
          <c:val>
            <c:numRef>
              <c:f>Plan1!$C$2:$C$5</c:f>
              <c:numCache>
                <c:formatCode>General</c:formatCode>
                <c:ptCount val="4"/>
              </c:numCache>
            </c:numRef>
          </c:val>
          <c:extLst>
            <c:ext xmlns:c16="http://schemas.microsoft.com/office/drawing/2014/chart" uri="{C3380CC4-5D6E-409C-BE32-E72D297353CC}">
              <c16:uniqueId val="{00000001-A847-4CCB-83EA-581D6879A786}"/>
            </c:ext>
          </c:extLst>
        </c:ser>
        <c:dLbls>
          <c:showLegendKey val="0"/>
          <c:showVal val="0"/>
          <c:showCatName val="0"/>
          <c:showSerName val="0"/>
          <c:showPercent val="0"/>
          <c:showBubbleSize val="0"/>
        </c:dLbls>
        <c:gapWidth val="70"/>
        <c:overlap val="100"/>
        <c:axId val="154415440"/>
        <c:axId val="154404016"/>
      </c:barChart>
      <c:lineChart>
        <c:grouping val="standard"/>
        <c:varyColors val="0"/>
        <c:ser>
          <c:idx val="1"/>
          <c:order val="1"/>
          <c:tx>
            <c:strRef>
              <c:f>Plan1!$D$1</c:f>
              <c:strCache>
                <c:ptCount val="1"/>
                <c:pt idx="0">
                  <c:v>Colunas1</c:v>
                </c:pt>
              </c:strCache>
            </c:strRef>
          </c:tx>
          <c:spPr>
            <a:ln>
              <a:solidFill>
                <a:sysClr val="windowText" lastClr="000000"/>
              </a:solidFill>
            </a:ln>
          </c:spPr>
          <c:marker>
            <c:symbol val="square"/>
            <c:size val="5"/>
            <c:spPr>
              <a:solidFill>
                <a:sysClr val="windowText" lastClr="000000"/>
              </a:solidFill>
              <a:ln>
                <a:solidFill>
                  <a:sysClr val="windowText" lastClr="000000"/>
                </a:solidFill>
              </a:ln>
            </c:spPr>
          </c:marker>
          <c:dLbls>
            <c:dLbl>
              <c:idx val="0"/>
              <c:spPr/>
              <c:txPr>
                <a:bodyPr/>
                <a:lstStyle/>
                <a:p>
                  <a:pPr>
                    <a:defRPr sz="1400" b="1">
                      <a:solidFill>
                        <a:schemeClr val="tx1"/>
                      </a:solidFill>
                    </a:defRPr>
                  </a:pPr>
                  <a:endParaRPr lang="pt-BR"/>
                </a:p>
              </c:txPr>
              <c:dLblPos val="t"/>
              <c:showLegendKey val="0"/>
              <c:showVal val="1"/>
              <c:showCatName val="0"/>
              <c:showSerName val="0"/>
              <c:showPercent val="0"/>
              <c:showBubbleSize val="0"/>
              <c:extLst>
                <c:ext xmlns:c16="http://schemas.microsoft.com/office/drawing/2014/chart" uri="{C3380CC4-5D6E-409C-BE32-E72D297353CC}">
                  <c16:uniqueId val="{00000002-A847-4CCB-83EA-581D6879A786}"/>
                </c:ext>
              </c:extLst>
            </c:dLbl>
            <c:spPr>
              <a:noFill/>
              <a:ln>
                <a:noFill/>
              </a:ln>
              <a:effectLst/>
            </c:spPr>
            <c:txPr>
              <a:bodyPr/>
              <a:lstStyle/>
              <a:p>
                <a:pPr>
                  <a:defRPr sz="1100" b="1">
                    <a:solidFill>
                      <a:schemeClr val="tx1"/>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Plan1!$A$2:$A$5</c:f>
              <c:strCache>
                <c:ptCount val="4"/>
                <c:pt idx="0">
                  <c:v>Santos</c:v>
                </c:pt>
                <c:pt idx="1">
                  <c:v>Complexo Itajaí</c:v>
                </c:pt>
                <c:pt idx="2">
                  <c:v>Itapoá + SFS</c:v>
                </c:pt>
                <c:pt idx="3">
                  <c:v>Paranaguá</c:v>
                </c:pt>
              </c:strCache>
            </c:strRef>
          </c:cat>
          <c:val>
            <c:numRef>
              <c:f>Plan1!$D$2:$D$5</c:f>
              <c:numCache>
                <c:formatCode>0%</c:formatCode>
                <c:ptCount val="4"/>
                <c:pt idx="0">
                  <c:v>0.34658314730283546</c:v>
                </c:pt>
                <c:pt idx="1">
                  <c:v>0.47552727151567653</c:v>
                </c:pt>
                <c:pt idx="2">
                  <c:v>0.56948655582580876</c:v>
                </c:pt>
                <c:pt idx="3">
                  <c:v>0.62806117349148693</c:v>
                </c:pt>
              </c:numCache>
            </c:numRef>
          </c:val>
          <c:smooth val="0"/>
          <c:extLst>
            <c:ext xmlns:c16="http://schemas.microsoft.com/office/drawing/2014/chart" uri="{C3380CC4-5D6E-409C-BE32-E72D297353CC}">
              <c16:uniqueId val="{00000003-A847-4CCB-83EA-581D6879A786}"/>
            </c:ext>
          </c:extLst>
        </c:ser>
        <c:dLbls>
          <c:showLegendKey val="0"/>
          <c:showVal val="0"/>
          <c:showCatName val="0"/>
          <c:showSerName val="0"/>
          <c:showPercent val="0"/>
          <c:showBubbleSize val="0"/>
        </c:dLbls>
        <c:marker val="1"/>
        <c:smooth val="0"/>
        <c:axId val="154406736"/>
        <c:axId val="154404560"/>
      </c:lineChart>
      <c:catAx>
        <c:axId val="154415440"/>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rot="0" vert="horz"/>
          <a:lstStyle/>
          <a:p>
            <a:pPr>
              <a:defRPr sz="1200"/>
            </a:pPr>
            <a:endParaRPr lang="pt-BR"/>
          </a:p>
        </c:txPr>
        <c:crossAx val="154404016"/>
        <c:crosses val="autoZero"/>
        <c:auto val="1"/>
        <c:lblAlgn val="ctr"/>
        <c:lblOffset val="100"/>
        <c:noMultiLvlLbl val="0"/>
      </c:catAx>
      <c:valAx>
        <c:axId val="154404016"/>
        <c:scaling>
          <c:orientation val="minMax"/>
        </c:scaling>
        <c:delete val="0"/>
        <c:axPos val="l"/>
        <c:numFmt formatCode="_-* #,##0_-;\-* #,##0_-;_-* &quot;-&quot;??_-;_-@_-" sourceLinked="1"/>
        <c:majorTickMark val="none"/>
        <c:minorTickMark val="none"/>
        <c:tickLblPos val="none"/>
        <c:spPr>
          <a:ln>
            <a:noFill/>
          </a:ln>
        </c:spPr>
        <c:crossAx val="154415440"/>
        <c:crosses val="autoZero"/>
        <c:crossBetween val="between"/>
      </c:valAx>
      <c:valAx>
        <c:axId val="154404560"/>
        <c:scaling>
          <c:orientation val="minMax"/>
          <c:min val="0"/>
        </c:scaling>
        <c:delete val="0"/>
        <c:axPos val="r"/>
        <c:numFmt formatCode="0%" sourceLinked="1"/>
        <c:majorTickMark val="none"/>
        <c:minorTickMark val="none"/>
        <c:tickLblPos val="none"/>
        <c:spPr>
          <a:ln>
            <a:noFill/>
          </a:ln>
        </c:spPr>
        <c:crossAx val="154406736"/>
        <c:crosses val="max"/>
        <c:crossBetween val="between"/>
      </c:valAx>
      <c:catAx>
        <c:axId val="154406736"/>
        <c:scaling>
          <c:orientation val="minMax"/>
        </c:scaling>
        <c:delete val="1"/>
        <c:axPos val="b"/>
        <c:numFmt formatCode="General" sourceLinked="1"/>
        <c:majorTickMark val="out"/>
        <c:minorTickMark val="none"/>
        <c:tickLblPos val="nextTo"/>
        <c:crossAx val="154404560"/>
        <c:crosses val="autoZero"/>
        <c:auto val="1"/>
        <c:lblAlgn val="ctr"/>
        <c:lblOffset val="100"/>
        <c:noMultiLvlLbl val="0"/>
      </c:catAx>
      <c:spPr>
        <a:noFill/>
        <a:ln w="25400">
          <a:noFill/>
        </a:ln>
      </c:spPr>
    </c:plotArea>
    <c:plotVisOnly val="1"/>
    <c:dispBlanksAs val="gap"/>
    <c:showDLblsOverMax val="0"/>
  </c:chart>
  <c:txPr>
    <a:bodyPr/>
    <a:lstStyle/>
    <a:p>
      <a:pPr>
        <a:defRPr sz="1000"/>
      </a:pPr>
      <a:endParaRPr lang="pt-BR"/>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070228071819771E-2"/>
          <c:y val="0.14300659857218609"/>
          <c:w val="0.82188202174964275"/>
          <c:h val="0.759701825611796"/>
        </c:manualLayout>
      </c:layout>
      <c:barChart>
        <c:barDir val="bar"/>
        <c:grouping val="percentStacked"/>
        <c:varyColors val="0"/>
        <c:ser>
          <c:idx val="0"/>
          <c:order val="0"/>
          <c:tx>
            <c:strRef>
              <c:f>Plan1!$B$1</c:f>
              <c:strCache>
                <c:ptCount val="1"/>
                <c:pt idx="0">
                  <c:v>Nenhuma</c:v>
                </c:pt>
              </c:strCache>
            </c:strRef>
          </c:tx>
          <c:spPr>
            <a:gradFill flip="none" rotWithShape="1">
              <a:gsLst>
                <a:gs pos="0">
                  <a:srgbClr val="52739A"/>
                </a:gs>
                <a:gs pos="50000">
                  <a:srgbClr val="91CCFF"/>
                </a:gs>
                <a:gs pos="100000">
                  <a:srgbClr val="52739A"/>
                </a:gs>
              </a:gsLst>
              <a:lin ang="16200000" scaled="1"/>
              <a:tileRect/>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Plan1!$B$2</c:f>
              <c:numCache>
                <c:formatCode>0%</c:formatCode>
                <c:ptCount val="1"/>
                <c:pt idx="0">
                  <c:v>5.2689478378176273E-2</c:v>
                </c:pt>
              </c:numCache>
            </c:numRef>
          </c:val>
          <c:extLst>
            <c:ext xmlns:c16="http://schemas.microsoft.com/office/drawing/2014/chart" uri="{C3380CC4-5D6E-409C-BE32-E72D297353CC}">
              <c16:uniqueId val="{00000000-F78E-4B32-934C-D7A76E7EB5FF}"/>
            </c:ext>
          </c:extLst>
        </c:ser>
        <c:ser>
          <c:idx val="1"/>
          <c:order val="1"/>
          <c:tx>
            <c:strRef>
              <c:f>Plan1!$C$1</c:f>
              <c:strCache>
                <c:ptCount val="1"/>
                <c:pt idx="0">
                  <c:v>1 escala</c:v>
                </c:pt>
              </c:strCache>
            </c:strRef>
          </c:tx>
          <c:spPr>
            <a:gradFill flip="none" rotWithShape="1">
              <a:gsLst>
                <a:gs pos="0">
                  <a:srgbClr val="9A5252"/>
                </a:gs>
                <a:gs pos="50000">
                  <a:srgbClr val="FF9191"/>
                </a:gs>
                <a:gs pos="100000">
                  <a:srgbClr val="9A5252"/>
                </a:gs>
              </a:gsLst>
              <a:lin ang="16200000" scaled="1"/>
              <a:tileRect/>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Plan1!$C$2</c:f>
              <c:numCache>
                <c:formatCode>0%</c:formatCode>
                <c:ptCount val="1"/>
                <c:pt idx="0">
                  <c:v>0.29803488467567385</c:v>
                </c:pt>
              </c:numCache>
            </c:numRef>
          </c:val>
          <c:extLst>
            <c:ext xmlns:c16="http://schemas.microsoft.com/office/drawing/2014/chart" uri="{C3380CC4-5D6E-409C-BE32-E72D297353CC}">
              <c16:uniqueId val="{00000001-F78E-4B32-934C-D7A76E7EB5FF}"/>
            </c:ext>
          </c:extLst>
        </c:ser>
        <c:ser>
          <c:idx val="2"/>
          <c:order val="2"/>
          <c:tx>
            <c:strRef>
              <c:f>Plan1!$D$1</c:f>
              <c:strCache>
                <c:ptCount val="1"/>
                <c:pt idx="0">
                  <c:v>Double call</c:v>
                </c:pt>
              </c:strCache>
            </c:strRef>
          </c:tx>
          <c:spPr>
            <a:gradFill flip="none" rotWithShape="1">
              <a:gsLst>
                <a:gs pos="0">
                  <a:srgbClr val="A2A2A2"/>
                </a:gs>
                <a:gs pos="50000">
                  <a:srgbClr val="DCDCDC"/>
                </a:gs>
                <a:gs pos="100000">
                  <a:srgbClr val="A2A2A2"/>
                </a:gs>
              </a:gsLst>
              <a:lin ang="5400000" scaled="1"/>
              <a:tileRect/>
            </a:gradFill>
            <a:ln>
              <a:solidFill>
                <a:schemeClr val="tx1">
                  <a:lumMod val="75000"/>
                  <a:lumOff val="25000"/>
                </a:schemeClr>
              </a:solidFill>
            </a:ln>
          </c:spPr>
          <c:invertIfNegative val="0"/>
          <c:dLbls>
            <c:dLbl>
              <c:idx val="0"/>
              <c:spPr/>
              <c:txPr>
                <a:bodyPr/>
                <a:lstStyle/>
                <a:p>
                  <a:pPr>
                    <a:defRPr b="1"/>
                  </a:pPr>
                  <a:endParaRPr lang="pt-BR"/>
                </a:p>
              </c:txPr>
              <c:showLegendKey val="0"/>
              <c:showVal val="1"/>
              <c:showCatName val="0"/>
              <c:showSerName val="0"/>
              <c:showPercent val="0"/>
              <c:showBubbleSize val="0"/>
              <c:extLst>
                <c:ext xmlns:c16="http://schemas.microsoft.com/office/drawing/2014/chart" uri="{C3380CC4-5D6E-409C-BE32-E72D297353CC}">
                  <c16:uniqueId val="{00000002-F78E-4B32-934C-D7A76E7EB5F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c:f>
              <c:numCache>
                <c:formatCode>General</c:formatCode>
                <c:ptCount val="1"/>
              </c:numCache>
            </c:numRef>
          </c:cat>
          <c:val>
            <c:numRef>
              <c:f>Plan1!$D$2</c:f>
              <c:numCache>
                <c:formatCode>0%</c:formatCode>
                <c:ptCount val="1"/>
                <c:pt idx="0">
                  <c:v>0.64927563694614987</c:v>
                </c:pt>
              </c:numCache>
            </c:numRef>
          </c:val>
          <c:extLst>
            <c:ext xmlns:c16="http://schemas.microsoft.com/office/drawing/2014/chart" uri="{C3380CC4-5D6E-409C-BE32-E72D297353CC}">
              <c16:uniqueId val="{00000003-F78E-4B32-934C-D7A76E7EB5FF}"/>
            </c:ext>
          </c:extLst>
        </c:ser>
        <c:dLbls>
          <c:showLegendKey val="0"/>
          <c:showVal val="0"/>
          <c:showCatName val="0"/>
          <c:showSerName val="0"/>
          <c:showPercent val="0"/>
          <c:showBubbleSize val="0"/>
        </c:dLbls>
        <c:gapWidth val="20"/>
        <c:overlap val="100"/>
        <c:axId val="99655376"/>
        <c:axId val="99667888"/>
      </c:barChart>
      <c:catAx>
        <c:axId val="99655376"/>
        <c:scaling>
          <c:orientation val="minMax"/>
        </c:scaling>
        <c:delete val="0"/>
        <c:axPos val="l"/>
        <c:numFmt formatCode="General" sourceLinked="1"/>
        <c:majorTickMark val="out"/>
        <c:minorTickMark val="none"/>
        <c:tickLblPos val="nextTo"/>
        <c:spPr>
          <a:ln>
            <a:solidFill>
              <a:sysClr val="windowText" lastClr="000000">
                <a:lumMod val="50000"/>
                <a:lumOff val="50000"/>
              </a:sysClr>
            </a:solidFill>
          </a:ln>
        </c:spPr>
        <c:crossAx val="99667888"/>
        <c:crosses val="autoZero"/>
        <c:auto val="1"/>
        <c:lblAlgn val="ctr"/>
        <c:lblOffset val="100"/>
        <c:noMultiLvlLbl val="0"/>
      </c:catAx>
      <c:valAx>
        <c:axId val="99667888"/>
        <c:scaling>
          <c:orientation val="minMax"/>
          <c:max val="1.1000000000000001"/>
          <c:min val="0"/>
        </c:scaling>
        <c:delete val="1"/>
        <c:axPos val="b"/>
        <c:numFmt formatCode="0%" sourceLinked="1"/>
        <c:majorTickMark val="out"/>
        <c:minorTickMark val="none"/>
        <c:tickLblPos val="nextTo"/>
        <c:crossAx val="99655376"/>
        <c:crosses val="autoZero"/>
        <c:crossBetween val="between"/>
      </c:valAx>
      <c:spPr>
        <a:noFill/>
        <a:ln w="25400">
          <a:noFill/>
        </a:ln>
      </c:spPr>
    </c:plotArea>
    <c:legend>
      <c:legendPos val="b"/>
      <c:layout>
        <c:manualLayout>
          <c:xMode val="edge"/>
          <c:yMode val="edge"/>
          <c:x val="0.79159741512521675"/>
          <c:y val="0.16167423158265412"/>
          <c:w val="0.19631528438682214"/>
          <c:h val="0.73432096945575598"/>
        </c:manualLayout>
      </c:layout>
      <c:overlay val="0"/>
    </c:legend>
    <c:plotVisOnly val="1"/>
    <c:dispBlanksAs val="gap"/>
    <c:showDLblsOverMax val="0"/>
  </c:chart>
  <c:txPr>
    <a:bodyPr/>
    <a:lstStyle/>
    <a:p>
      <a:pPr>
        <a:defRPr sz="1400"/>
      </a:pPr>
      <a:endParaRPr lang="pt-BR"/>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98120915032678"/>
          <c:y val="0.14397613458528954"/>
          <c:w val="0.83219199346405215"/>
          <c:h val="0.5864569640062598"/>
        </c:manualLayout>
      </c:layout>
      <c:lineChart>
        <c:grouping val="standard"/>
        <c:varyColors val="0"/>
        <c:ser>
          <c:idx val="0"/>
          <c:order val="0"/>
          <c:tx>
            <c:strRef>
              <c:f>Plan1!$B$1</c:f>
              <c:strCache>
                <c:ptCount val="1"/>
                <c:pt idx="0">
                  <c:v>UFs c/ benefício</c:v>
                </c:pt>
              </c:strCache>
            </c:strRef>
          </c:tx>
          <c:spPr>
            <a:ln w="28575">
              <a:solidFill>
                <a:srgbClr val="99CCFF">
                  <a:lumMod val="50000"/>
                </a:srgbClr>
              </a:solidFill>
            </a:ln>
          </c:spPr>
          <c:marker>
            <c:symbol val="triangle"/>
            <c:size val="3"/>
            <c:spPr>
              <a:solidFill>
                <a:srgbClr val="99CCFF">
                  <a:lumMod val="50000"/>
                </a:srgbClr>
              </a:solidFill>
              <a:ln w="28575">
                <a:solidFill>
                  <a:srgbClr val="99CCFF">
                    <a:lumMod val="50000"/>
                  </a:srgbClr>
                </a:solidFill>
              </a:ln>
            </c:spPr>
          </c:marker>
          <c:cat>
            <c:strRef>
              <c:f>Plan1!$A$2:$A$9</c:f>
              <c:strCache>
                <c:ptCount val="8"/>
                <c:pt idx="0">
                  <c:v>07</c:v>
                </c:pt>
                <c:pt idx="1">
                  <c:v>08</c:v>
                </c:pt>
                <c:pt idx="2">
                  <c:v>09</c:v>
                </c:pt>
                <c:pt idx="3">
                  <c:v>10</c:v>
                </c:pt>
                <c:pt idx="4">
                  <c:v>11</c:v>
                </c:pt>
                <c:pt idx="5">
                  <c:v>12</c:v>
                </c:pt>
                <c:pt idx="6">
                  <c:v>13</c:v>
                </c:pt>
                <c:pt idx="7">
                  <c:v>14</c:v>
                </c:pt>
              </c:strCache>
            </c:strRef>
          </c:cat>
          <c:val>
            <c:numRef>
              <c:f>Plan1!$B$2:$B$9</c:f>
              <c:numCache>
                <c:formatCode>#,##0.0</c:formatCode>
                <c:ptCount val="8"/>
                <c:pt idx="0">
                  <c:v>1</c:v>
                </c:pt>
                <c:pt idx="1">
                  <c:v>1.274203976078875</c:v>
                </c:pt>
                <c:pt idx="2">
                  <c:v>1.1317996515992315</c:v>
                </c:pt>
                <c:pt idx="3">
                  <c:v>1.526677801124221</c:v>
                </c:pt>
                <c:pt idx="4">
                  <c:v>2.2940394734479104</c:v>
                </c:pt>
                <c:pt idx="5">
                  <c:v>2.3948601907224827</c:v>
                </c:pt>
              </c:numCache>
            </c:numRef>
          </c:val>
          <c:smooth val="0"/>
          <c:extLst>
            <c:ext xmlns:c16="http://schemas.microsoft.com/office/drawing/2014/chart" uri="{C3380CC4-5D6E-409C-BE32-E72D297353CC}">
              <c16:uniqueId val="{00000000-4FE8-40C4-9DDA-D7262ED54AC0}"/>
            </c:ext>
          </c:extLst>
        </c:ser>
        <c:ser>
          <c:idx val="1"/>
          <c:order val="1"/>
          <c:tx>
            <c:strRef>
              <c:f>Plan1!$C$1</c:f>
              <c:strCache>
                <c:ptCount val="1"/>
                <c:pt idx="0">
                  <c:v>Outras</c:v>
                </c:pt>
              </c:strCache>
            </c:strRef>
          </c:tx>
          <c:spPr>
            <a:ln w="28575">
              <a:solidFill>
                <a:srgbClr val="FF9999">
                  <a:lumMod val="75000"/>
                </a:srgbClr>
              </a:solidFill>
              <a:prstDash val="solid"/>
            </a:ln>
          </c:spPr>
          <c:marker>
            <c:symbol val="triangle"/>
            <c:size val="3"/>
            <c:spPr>
              <a:solidFill>
                <a:srgbClr val="FF9999">
                  <a:lumMod val="75000"/>
                </a:srgbClr>
              </a:solidFill>
              <a:ln w="28575">
                <a:solidFill>
                  <a:srgbClr val="FF9999">
                    <a:lumMod val="75000"/>
                  </a:srgbClr>
                </a:solidFill>
                <a:prstDash val="solid"/>
              </a:ln>
            </c:spPr>
          </c:marker>
          <c:cat>
            <c:strRef>
              <c:f>Plan1!$A$2:$A$9</c:f>
              <c:strCache>
                <c:ptCount val="8"/>
                <c:pt idx="0">
                  <c:v>07</c:v>
                </c:pt>
                <c:pt idx="1">
                  <c:v>08</c:v>
                </c:pt>
                <c:pt idx="2">
                  <c:v>09</c:v>
                </c:pt>
                <c:pt idx="3">
                  <c:v>10</c:v>
                </c:pt>
                <c:pt idx="4">
                  <c:v>11</c:v>
                </c:pt>
                <c:pt idx="5">
                  <c:v>12</c:v>
                </c:pt>
                <c:pt idx="6">
                  <c:v>13</c:v>
                </c:pt>
                <c:pt idx="7">
                  <c:v>14</c:v>
                </c:pt>
              </c:strCache>
            </c:strRef>
          </c:cat>
          <c:val>
            <c:numRef>
              <c:f>Plan1!$C$2:$C$9</c:f>
              <c:numCache>
                <c:formatCode>#,##0.0</c:formatCode>
                <c:ptCount val="8"/>
                <c:pt idx="0">
                  <c:v>1</c:v>
                </c:pt>
                <c:pt idx="1">
                  <c:v>1.2194637862774227</c:v>
                </c:pt>
                <c:pt idx="2">
                  <c:v>0.98368829094355204</c:v>
                </c:pt>
                <c:pt idx="3">
                  <c:v>1.2766687577203839</c:v>
                </c:pt>
                <c:pt idx="4">
                  <c:v>1.3839100121738068</c:v>
                </c:pt>
                <c:pt idx="5">
                  <c:v>1.3866785474279295</c:v>
                </c:pt>
              </c:numCache>
            </c:numRef>
          </c:val>
          <c:smooth val="0"/>
          <c:extLst>
            <c:ext xmlns:c16="http://schemas.microsoft.com/office/drawing/2014/chart" uri="{C3380CC4-5D6E-409C-BE32-E72D297353CC}">
              <c16:uniqueId val="{00000001-4FE8-40C4-9DDA-D7262ED54AC0}"/>
            </c:ext>
          </c:extLst>
        </c:ser>
        <c:ser>
          <c:idx val="2"/>
          <c:order val="2"/>
          <c:tx>
            <c:strRef>
              <c:f>Plan1!$D$1</c:f>
              <c:strCache>
                <c:ptCount val="1"/>
                <c:pt idx="0">
                  <c:v>UFs c/ benefício </c:v>
                </c:pt>
              </c:strCache>
            </c:strRef>
          </c:tx>
          <c:spPr>
            <a:ln w="28575">
              <a:solidFill>
                <a:srgbClr val="99CCFF">
                  <a:lumMod val="50000"/>
                </a:srgbClr>
              </a:solidFill>
              <a:prstDash val="solid"/>
            </a:ln>
          </c:spPr>
          <c:marker>
            <c:symbol val="triangle"/>
            <c:size val="3"/>
            <c:spPr>
              <a:solidFill>
                <a:srgbClr val="99CCFF">
                  <a:lumMod val="50000"/>
                </a:srgbClr>
              </a:solidFill>
              <a:ln w="28575">
                <a:solidFill>
                  <a:srgbClr val="99CCFF">
                    <a:lumMod val="50000"/>
                  </a:srgbClr>
                </a:solidFill>
                <a:prstDash val="solid"/>
              </a:ln>
            </c:spPr>
          </c:marker>
          <c:cat>
            <c:strRef>
              <c:f>Plan1!$A$2:$A$9</c:f>
              <c:strCache>
                <c:ptCount val="8"/>
                <c:pt idx="0">
                  <c:v>07</c:v>
                </c:pt>
                <c:pt idx="1">
                  <c:v>08</c:v>
                </c:pt>
                <c:pt idx="2">
                  <c:v>09</c:v>
                </c:pt>
                <c:pt idx="3">
                  <c:v>10</c:v>
                </c:pt>
                <c:pt idx="4">
                  <c:v>11</c:v>
                </c:pt>
                <c:pt idx="5">
                  <c:v>12</c:v>
                </c:pt>
                <c:pt idx="6">
                  <c:v>13</c:v>
                </c:pt>
                <c:pt idx="7">
                  <c:v>14</c:v>
                </c:pt>
              </c:strCache>
            </c:strRef>
          </c:cat>
          <c:val>
            <c:numRef>
              <c:f>Plan1!$D$2:$D$9</c:f>
              <c:numCache>
                <c:formatCode>General</c:formatCode>
                <c:ptCount val="8"/>
                <c:pt idx="5" formatCode="#,##0.0">
                  <c:v>1</c:v>
                </c:pt>
                <c:pt idx="6" formatCode="#,##0.0">
                  <c:v>0.95082412844105491</c:v>
                </c:pt>
                <c:pt idx="7" formatCode="#,##0.0">
                  <c:v>0.9548240587191823</c:v>
                </c:pt>
              </c:numCache>
            </c:numRef>
          </c:val>
          <c:smooth val="0"/>
          <c:extLst>
            <c:ext xmlns:c16="http://schemas.microsoft.com/office/drawing/2014/chart" uri="{C3380CC4-5D6E-409C-BE32-E72D297353CC}">
              <c16:uniqueId val="{00000002-4FE8-40C4-9DDA-D7262ED54AC0}"/>
            </c:ext>
          </c:extLst>
        </c:ser>
        <c:ser>
          <c:idx val="3"/>
          <c:order val="3"/>
          <c:tx>
            <c:strRef>
              <c:f>Plan1!$E$1</c:f>
              <c:strCache>
                <c:ptCount val="1"/>
                <c:pt idx="0">
                  <c:v>Outras </c:v>
                </c:pt>
              </c:strCache>
            </c:strRef>
          </c:tx>
          <c:spPr>
            <a:ln w="28575">
              <a:solidFill>
                <a:srgbClr val="FF9999">
                  <a:lumMod val="75000"/>
                </a:srgbClr>
              </a:solidFill>
            </a:ln>
          </c:spPr>
          <c:marker>
            <c:symbol val="triangle"/>
            <c:size val="3"/>
            <c:spPr>
              <a:solidFill>
                <a:srgbClr val="FF9999">
                  <a:lumMod val="75000"/>
                </a:srgbClr>
              </a:solidFill>
              <a:ln w="28575">
                <a:solidFill>
                  <a:srgbClr val="FF9999">
                    <a:lumMod val="75000"/>
                  </a:srgbClr>
                </a:solidFill>
              </a:ln>
            </c:spPr>
          </c:marker>
          <c:cat>
            <c:strRef>
              <c:f>Plan1!$A$2:$A$9</c:f>
              <c:strCache>
                <c:ptCount val="8"/>
                <c:pt idx="0">
                  <c:v>07</c:v>
                </c:pt>
                <c:pt idx="1">
                  <c:v>08</c:v>
                </c:pt>
                <c:pt idx="2">
                  <c:v>09</c:v>
                </c:pt>
                <c:pt idx="3">
                  <c:v>10</c:v>
                </c:pt>
                <c:pt idx="4">
                  <c:v>11</c:v>
                </c:pt>
                <c:pt idx="5">
                  <c:v>12</c:v>
                </c:pt>
                <c:pt idx="6">
                  <c:v>13</c:v>
                </c:pt>
                <c:pt idx="7">
                  <c:v>14</c:v>
                </c:pt>
              </c:strCache>
            </c:strRef>
          </c:cat>
          <c:val>
            <c:numRef>
              <c:f>Plan1!$E$2:$E$9</c:f>
              <c:numCache>
                <c:formatCode>General</c:formatCode>
                <c:ptCount val="8"/>
                <c:pt idx="5" formatCode="#,##0.0">
                  <c:v>1</c:v>
                </c:pt>
                <c:pt idx="6" formatCode="#,##0.0">
                  <c:v>0.99899099308201644</c:v>
                </c:pt>
                <c:pt idx="7" formatCode="#,##0.0">
                  <c:v>0.93510264113021457</c:v>
                </c:pt>
              </c:numCache>
            </c:numRef>
          </c:val>
          <c:smooth val="0"/>
          <c:extLst>
            <c:ext xmlns:c16="http://schemas.microsoft.com/office/drawing/2014/chart" uri="{C3380CC4-5D6E-409C-BE32-E72D297353CC}">
              <c16:uniqueId val="{00000003-4FE8-40C4-9DDA-D7262ED54AC0}"/>
            </c:ext>
          </c:extLst>
        </c:ser>
        <c:dLbls>
          <c:showLegendKey val="0"/>
          <c:showVal val="0"/>
          <c:showCatName val="0"/>
          <c:showSerName val="0"/>
          <c:showPercent val="0"/>
          <c:showBubbleSize val="0"/>
        </c:dLbls>
        <c:marker val="1"/>
        <c:smooth val="0"/>
        <c:axId val="274442944"/>
        <c:axId val="274436960"/>
      </c:lineChart>
      <c:catAx>
        <c:axId val="274442944"/>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a:lstStyle/>
          <a:p>
            <a:pPr>
              <a:defRPr sz="1200"/>
            </a:pPr>
            <a:endParaRPr lang="pt-BR"/>
          </a:p>
        </c:txPr>
        <c:crossAx val="274436960"/>
        <c:crosses val="autoZero"/>
        <c:auto val="1"/>
        <c:lblAlgn val="ctr"/>
        <c:lblOffset val="100"/>
        <c:noMultiLvlLbl val="0"/>
      </c:catAx>
      <c:valAx>
        <c:axId val="274436960"/>
        <c:scaling>
          <c:orientation val="minMax"/>
          <c:max val="3"/>
          <c:min val="0"/>
        </c:scaling>
        <c:delete val="0"/>
        <c:axPos val="l"/>
        <c:minorGridlines>
          <c:spPr>
            <a:ln>
              <a:solidFill>
                <a:sysClr val="window" lastClr="FFFFFF">
                  <a:lumMod val="95000"/>
                </a:sysClr>
              </a:solidFill>
            </a:ln>
          </c:spPr>
        </c:min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pt-BR" sz="1400" b="1" dirty="0">
                    <a:effectLst/>
                  </a:rPr>
                  <a:t>Índice de moves</a:t>
                </a:r>
                <a:endParaRPr lang="pt-BR" sz="1100" dirty="0"/>
              </a:p>
            </c:rich>
          </c:tx>
          <c:layout>
            <c:manualLayout>
              <c:xMode val="edge"/>
              <c:yMode val="edge"/>
              <c:x val="2.0602450980392158E-2"/>
              <c:y val="0.13900743348982789"/>
            </c:manualLayout>
          </c:layout>
          <c:overlay val="0"/>
        </c:title>
        <c:numFmt formatCode="#,##0.0" sourceLinked="1"/>
        <c:majorTickMark val="out"/>
        <c:minorTickMark val="none"/>
        <c:tickLblPos val="nextTo"/>
        <c:spPr>
          <a:ln>
            <a:solidFill>
              <a:sysClr val="windowText" lastClr="000000">
                <a:lumMod val="50000"/>
                <a:lumOff val="50000"/>
              </a:sysClr>
            </a:solidFill>
          </a:ln>
        </c:spPr>
        <c:txPr>
          <a:bodyPr/>
          <a:lstStyle/>
          <a:p>
            <a:pPr>
              <a:defRPr sz="1200"/>
            </a:pPr>
            <a:endParaRPr lang="pt-BR"/>
          </a:p>
        </c:txPr>
        <c:crossAx val="274442944"/>
        <c:crosses val="autoZero"/>
        <c:crossBetween val="midCat"/>
        <c:majorUnit val="1"/>
        <c:minorUnit val="0.5"/>
      </c:valAx>
      <c:spPr>
        <a:noFill/>
        <a:ln w="25400">
          <a:noFill/>
        </a:ln>
      </c:spPr>
    </c:plotArea>
    <c:legend>
      <c:legendPos val="b"/>
      <c:legendEntry>
        <c:idx val="2"/>
        <c:delete val="1"/>
      </c:legendEntry>
      <c:legendEntry>
        <c:idx val="3"/>
        <c:delete val="1"/>
      </c:legendEntry>
      <c:layout>
        <c:manualLayout>
          <c:xMode val="edge"/>
          <c:yMode val="edge"/>
          <c:x val="0.26199297385620918"/>
          <c:y val="0.85847339593114236"/>
          <c:w val="0.50091601307189537"/>
          <c:h val="8.687089201877933E-2"/>
        </c:manualLayout>
      </c:layout>
      <c:overlay val="0"/>
      <c:txPr>
        <a:bodyPr/>
        <a:lstStyle/>
        <a:p>
          <a:pPr>
            <a:defRPr sz="1400"/>
          </a:pPr>
          <a:endParaRPr lang="pt-BR"/>
        </a:p>
      </c:txPr>
    </c:legend>
    <c:plotVisOnly val="1"/>
    <c:dispBlanksAs val="gap"/>
    <c:showDLblsOverMax val="0"/>
  </c:chart>
  <c:spPr>
    <a:solidFill>
      <a:sysClr val="window" lastClr="FFFFFF"/>
    </a:solidFill>
  </c:spPr>
  <c:txPr>
    <a:bodyPr/>
    <a:lstStyle/>
    <a:p>
      <a:pPr>
        <a:defRPr sz="1800"/>
      </a:pPr>
      <a:endParaRPr lang="pt-BR"/>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04582922907733E-2"/>
          <c:y val="5.7781880727258594E-2"/>
          <c:w val="0.84304862254661617"/>
          <c:h val="0.70450911988494458"/>
        </c:manualLayout>
      </c:layout>
      <c:barChart>
        <c:barDir val="col"/>
        <c:grouping val="percentStacked"/>
        <c:varyColors val="0"/>
        <c:ser>
          <c:idx val="0"/>
          <c:order val="0"/>
          <c:tx>
            <c:strRef>
              <c:f>Plan1!$B$1</c:f>
              <c:strCache>
                <c:ptCount val="1"/>
                <c:pt idx="0">
                  <c:v>Ufs com benefício</c:v>
                </c:pt>
              </c:strCache>
            </c:strRef>
          </c:tx>
          <c:spPr>
            <a:gradFill>
              <a:gsLst>
                <a:gs pos="0">
                  <a:srgbClr val="52739A"/>
                </a:gs>
                <a:gs pos="100000">
                  <a:srgbClr val="52739A"/>
                </a:gs>
                <a:gs pos="50000">
                  <a:srgbClr val="91CCFF"/>
                </a:gs>
              </a:gsLst>
              <a:lin ang="0" scaled="0"/>
            </a:gradFill>
            <a:ln>
              <a:solidFill>
                <a:schemeClr val="tx1">
                  <a:lumMod val="75000"/>
                  <a:lumOff val="25000"/>
                </a:schemeClr>
              </a:solidFill>
            </a:ln>
          </c:spPr>
          <c:invertIfNegative val="0"/>
          <c:dLbls>
            <c:numFmt formatCode="0%" sourceLinked="0"/>
            <c:spPr>
              <a:noFill/>
              <a:ln>
                <a:noFill/>
              </a:ln>
              <a:effectLst/>
            </c:spPr>
            <c:txPr>
              <a:bodyPr/>
              <a:lstStyle/>
              <a:p>
                <a:pPr>
                  <a:defRPr sz="1000"/>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07</c:v>
                </c:pt>
                <c:pt idx="1">
                  <c:v>08</c:v>
                </c:pt>
                <c:pt idx="2">
                  <c:v>09</c:v>
                </c:pt>
                <c:pt idx="3">
                  <c:v>10</c:v>
                </c:pt>
                <c:pt idx="4">
                  <c:v>11</c:v>
                </c:pt>
                <c:pt idx="5">
                  <c:v>12</c:v>
                </c:pt>
                <c:pt idx="6">
                  <c:v>13</c:v>
                </c:pt>
                <c:pt idx="7">
                  <c:v>14</c:v>
                </c:pt>
              </c:strCache>
            </c:strRef>
          </c:cat>
          <c:val>
            <c:numRef>
              <c:f>Plan1!$B$2:$B$9</c:f>
              <c:numCache>
                <c:formatCode>0%</c:formatCode>
                <c:ptCount val="8"/>
                <c:pt idx="0">
                  <c:v>0.24918414266455594</c:v>
                </c:pt>
                <c:pt idx="1">
                  <c:v>0.25748953914157452</c:v>
                </c:pt>
                <c:pt idx="2">
                  <c:v>0.27633531889144908</c:v>
                </c:pt>
                <c:pt idx="3">
                  <c:v>0.28411744702041808</c:v>
                </c:pt>
                <c:pt idx="4">
                  <c:v>0.35490054983066105</c:v>
                </c:pt>
                <c:pt idx="5">
                  <c:v>0.36434499293047273</c:v>
                </c:pt>
                <c:pt idx="6">
                  <c:v>0.35297871748117426</c:v>
                </c:pt>
                <c:pt idx="7">
                  <c:v>0.36919216824418943</c:v>
                </c:pt>
              </c:numCache>
            </c:numRef>
          </c:val>
          <c:extLst>
            <c:ext xmlns:c16="http://schemas.microsoft.com/office/drawing/2014/chart" uri="{C3380CC4-5D6E-409C-BE32-E72D297353CC}">
              <c16:uniqueId val="{00000000-459F-4CC1-8E9B-DC81276C2E6A}"/>
            </c:ext>
          </c:extLst>
        </c:ser>
        <c:ser>
          <c:idx val="1"/>
          <c:order val="1"/>
          <c:tx>
            <c:strRef>
              <c:f>Plan1!$C$1</c:f>
              <c:strCache>
                <c:ptCount val="1"/>
                <c:pt idx="0">
                  <c:v>SC</c:v>
                </c:pt>
              </c:strCache>
            </c:strRef>
          </c:tx>
          <c:spPr>
            <a:gradFill>
              <a:gsLst>
                <a:gs pos="0">
                  <a:srgbClr val="9A5252"/>
                </a:gs>
                <a:gs pos="100000">
                  <a:srgbClr val="9A5252"/>
                </a:gs>
                <a:gs pos="50000">
                  <a:schemeClr val="accent3">
                    <a:shade val="100000"/>
                    <a:satMod val="115000"/>
                  </a:schemeClr>
                </a:gs>
              </a:gsLst>
              <a:lin ang="0" scaled="0"/>
            </a:gradFill>
            <a:ln>
              <a:solidFill>
                <a:schemeClr val="tx1">
                  <a:lumMod val="75000"/>
                  <a:lumOff val="25000"/>
                </a:schemeClr>
              </a:solidFill>
            </a:ln>
          </c:spPr>
          <c:invertIfNegative val="0"/>
          <c:dLbls>
            <c:numFmt formatCode="0%" sourceLinked="0"/>
            <c:spPr>
              <a:noFill/>
              <a:ln>
                <a:noFill/>
              </a:ln>
              <a:effectLst/>
            </c:spPr>
            <c:txPr>
              <a:bodyPr/>
              <a:lstStyle/>
              <a:p>
                <a:pPr algn="ctr">
                  <a:defRPr sz="1000"/>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07</c:v>
                </c:pt>
                <c:pt idx="1">
                  <c:v>08</c:v>
                </c:pt>
                <c:pt idx="2">
                  <c:v>09</c:v>
                </c:pt>
                <c:pt idx="3">
                  <c:v>10</c:v>
                </c:pt>
                <c:pt idx="4">
                  <c:v>11</c:v>
                </c:pt>
                <c:pt idx="5">
                  <c:v>12</c:v>
                </c:pt>
                <c:pt idx="6">
                  <c:v>13</c:v>
                </c:pt>
                <c:pt idx="7">
                  <c:v>14</c:v>
                </c:pt>
              </c:strCache>
            </c:strRef>
          </c:cat>
          <c:val>
            <c:numRef>
              <c:f>Plan1!$C$2:$C$9</c:f>
              <c:numCache>
                <c:formatCode>General</c:formatCode>
                <c:ptCount val="8"/>
              </c:numCache>
            </c:numRef>
          </c:val>
          <c:extLst>
            <c:ext xmlns:c16="http://schemas.microsoft.com/office/drawing/2014/chart" uri="{C3380CC4-5D6E-409C-BE32-E72D297353CC}">
              <c16:uniqueId val="{00000001-459F-4CC1-8E9B-DC81276C2E6A}"/>
            </c:ext>
          </c:extLst>
        </c:ser>
        <c:ser>
          <c:idx val="2"/>
          <c:order val="2"/>
          <c:tx>
            <c:strRef>
              <c:f>Plan1!$D$1</c:f>
              <c:strCache>
                <c:ptCount val="1"/>
                <c:pt idx="0">
                  <c:v>PR</c:v>
                </c:pt>
              </c:strCache>
            </c:strRef>
          </c:tx>
          <c:spPr>
            <a:gradFill>
              <a:gsLst>
                <a:gs pos="0">
                  <a:srgbClr val="675375"/>
                </a:gs>
                <a:gs pos="100000">
                  <a:srgbClr val="675375"/>
                </a:gs>
                <a:gs pos="50000">
                  <a:srgbClr val="C393E3"/>
                </a:gs>
              </a:gsLst>
              <a:lin ang="0" scaled="0"/>
            </a:gradFill>
            <a:ln>
              <a:solidFill>
                <a:schemeClr val="tx1">
                  <a:lumMod val="75000"/>
                  <a:lumOff val="25000"/>
                </a:schemeClr>
              </a:solidFill>
            </a:ln>
          </c:spPr>
          <c:invertIfNegative val="0"/>
          <c:dLbls>
            <c:numFmt formatCode="0%" sourceLinked="0"/>
            <c:spPr>
              <a:noFill/>
              <a:ln>
                <a:noFill/>
              </a:ln>
              <a:effectLst/>
            </c:spPr>
            <c:txPr>
              <a:bodyPr/>
              <a:lstStyle/>
              <a:p>
                <a:pPr algn="ctr">
                  <a:defRPr sz="1000"/>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07</c:v>
                </c:pt>
                <c:pt idx="1">
                  <c:v>08</c:v>
                </c:pt>
                <c:pt idx="2">
                  <c:v>09</c:v>
                </c:pt>
                <c:pt idx="3">
                  <c:v>10</c:v>
                </c:pt>
                <c:pt idx="4">
                  <c:v>11</c:v>
                </c:pt>
                <c:pt idx="5">
                  <c:v>12</c:v>
                </c:pt>
                <c:pt idx="6">
                  <c:v>13</c:v>
                </c:pt>
                <c:pt idx="7">
                  <c:v>14</c:v>
                </c:pt>
              </c:strCache>
            </c:strRef>
          </c:cat>
          <c:val>
            <c:numRef>
              <c:f>Plan1!$D$2:$D$9</c:f>
              <c:numCache>
                <c:formatCode>General</c:formatCode>
                <c:ptCount val="8"/>
              </c:numCache>
            </c:numRef>
          </c:val>
          <c:extLst>
            <c:ext xmlns:c16="http://schemas.microsoft.com/office/drawing/2014/chart" uri="{C3380CC4-5D6E-409C-BE32-E72D297353CC}">
              <c16:uniqueId val="{00000002-459F-4CC1-8E9B-DC81276C2E6A}"/>
            </c:ext>
          </c:extLst>
        </c:ser>
        <c:ser>
          <c:idx val="3"/>
          <c:order val="3"/>
          <c:tx>
            <c:strRef>
              <c:f>Plan1!$E$1</c:f>
              <c:strCache>
                <c:ptCount val="1"/>
                <c:pt idx="0">
                  <c:v>Outros (s/ benefício)</c:v>
                </c:pt>
              </c:strCache>
            </c:strRef>
          </c:tx>
          <c:spPr>
            <a:solidFill>
              <a:schemeClr val="bg1">
                <a:lumMod val="95000"/>
              </a:schemeClr>
            </a:solidFill>
            <a:ln>
              <a:solidFill>
                <a:schemeClr val="tx1">
                  <a:lumMod val="75000"/>
                  <a:lumOff val="25000"/>
                </a:schemeClr>
              </a:solidFill>
            </a:ln>
          </c:spPr>
          <c:invertIfNegative val="0"/>
          <c:dLbls>
            <c:numFmt formatCode="0%" sourceLinked="0"/>
            <c:spPr>
              <a:noFill/>
              <a:ln>
                <a:noFill/>
              </a:ln>
              <a:effectLst/>
            </c:spPr>
            <c:txPr>
              <a:bodyPr/>
              <a:lstStyle/>
              <a:p>
                <a:pPr algn="ctr">
                  <a:defRPr sz="1000"/>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07</c:v>
                </c:pt>
                <c:pt idx="1">
                  <c:v>08</c:v>
                </c:pt>
                <c:pt idx="2">
                  <c:v>09</c:v>
                </c:pt>
                <c:pt idx="3">
                  <c:v>10</c:v>
                </c:pt>
                <c:pt idx="4">
                  <c:v>11</c:v>
                </c:pt>
                <c:pt idx="5">
                  <c:v>12</c:v>
                </c:pt>
                <c:pt idx="6">
                  <c:v>13</c:v>
                </c:pt>
                <c:pt idx="7">
                  <c:v>14</c:v>
                </c:pt>
              </c:strCache>
            </c:strRef>
          </c:cat>
          <c:val>
            <c:numRef>
              <c:f>Plan1!$E$2:$E$9</c:f>
              <c:numCache>
                <c:formatCode>0%</c:formatCode>
                <c:ptCount val="8"/>
                <c:pt idx="0">
                  <c:v>0.75081585733544398</c:v>
                </c:pt>
                <c:pt idx="1">
                  <c:v>0.74251046085842543</c:v>
                </c:pt>
                <c:pt idx="2">
                  <c:v>0.72366468110855087</c:v>
                </c:pt>
                <c:pt idx="3">
                  <c:v>0.71588255297958181</c:v>
                </c:pt>
                <c:pt idx="4">
                  <c:v>0.64509945016933901</c:v>
                </c:pt>
                <c:pt idx="5">
                  <c:v>0.63565500706952727</c:v>
                </c:pt>
                <c:pt idx="6">
                  <c:v>0.64702128251882574</c:v>
                </c:pt>
                <c:pt idx="7">
                  <c:v>0.63080783175581057</c:v>
                </c:pt>
              </c:numCache>
            </c:numRef>
          </c:val>
          <c:extLst>
            <c:ext xmlns:c16="http://schemas.microsoft.com/office/drawing/2014/chart" uri="{C3380CC4-5D6E-409C-BE32-E72D297353CC}">
              <c16:uniqueId val="{00000003-459F-4CC1-8E9B-DC81276C2E6A}"/>
            </c:ext>
          </c:extLst>
        </c:ser>
        <c:dLbls>
          <c:dLblPos val="ctr"/>
          <c:showLegendKey val="0"/>
          <c:showVal val="1"/>
          <c:showCatName val="0"/>
          <c:showSerName val="0"/>
          <c:showPercent val="0"/>
          <c:showBubbleSize val="0"/>
        </c:dLbls>
        <c:gapWidth val="50"/>
        <c:overlap val="100"/>
        <c:axId val="274440768"/>
        <c:axId val="274438592"/>
      </c:barChart>
      <c:catAx>
        <c:axId val="274440768"/>
        <c:scaling>
          <c:orientation val="minMax"/>
        </c:scaling>
        <c:delete val="0"/>
        <c:axPos val="b"/>
        <c:numFmt formatCode="General" sourceLinked="1"/>
        <c:majorTickMark val="out"/>
        <c:minorTickMark val="none"/>
        <c:tickLblPos val="nextTo"/>
        <c:crossAx val="274438592"/>
        <c:crosses val="autoZero"/>
        <c:auto val="1"/>
        <c:lblAlgn val="ctr"/>
        <c:lblOffset val="100"/>
        <c:noMultiLvlLbl val="0"/>
      </c:catAx>
      <c:valAx>
        <c:axId val="274438592"/>
        <c:scaling>
          <c:orientation val="minMax"/>
          <c:max val="1"/>
          <c:min val="0"/>
        </c:scaling>
        <c:delete val="0"/>
        <c:axPos val="l"/>
        <c:numFmt formatCode="0%" sourceLinked="1"/>
        <c:majorTickMark val="out"/>
        <c:minorTickMark val="none"/>
        <c:tickLblPos val="nextTo"/>
        <c:crossAx val="274440768"/>
        <c:crosses val="autoZero"/>
        <c:crossBetween val="between"/>
        <c:majorUnit val="0.2"/>
      </c:valAx>
    </c:plotArea>
    <c:plotVisOnly val="1"/>
    <c:dispBlanksAs val="gap"/>
    <c:showDLblsOverMax val="0"/>
  </c:chart>
  <c:txPr>
    <a:bodyPr/>
    <a:lstStyle/>
    <a:p>
      <a:pPr>
        <a:defRPr sz="1200"/>
      </a:pPr>
      <a:endParaRPr lang="pt-B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025626131056719E-4"/>
          <c:y val="2.1543135497883743E-2"/>
          <c:w val="0.93816889970890338"/>
          <c:h val="0.95551043016872517"/>
        </c:manualLayout>
      </c:layout>
      <c:barChart>
        <c:barDir val="col"/>
        <c:grouping val="stacked"/>
        <c:varyColors val="0"/>
        <c:ser>
          <c:idx val="0"/>
          <c:order val="0"/>
          <c:tx>
            <c:strRef>
              <c:f>Plan1!$B$1</c:f>
              <c:strCache>
                <c:ptCount val="1"/>
                <c:pt idx="0">
                  <c:v>Transparente</c:v>
                </c:pt>
              </c:strCache>
            </c:strRef>
          </c:tx>
          <c:spPr>
            <a:noFill/>
            <a:ln>
              <a:noFill/>
            </a:ln>
          </c:spPr>
          <c:invertIfNegative val="0"/>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Plan1!$B$2:$B$8</c:f>
              <c:numCache>
                <c:formatCode>#,##0</c:formatCode>
                <c:ptCount val="7"/>
                <c:pt idx="0">
                  <c:v>0</c:v>
                </c:pt>
                <c:pt idx="1">
                  <c:v>200</c:v>
                </c:pt>
                <c:pt idx="2">
                  <c:v>340.3</c:v>
                </c:pt>
                <c:pt idx="3">
                  <c:v>342.46100000000001</c:v>
                </c:pt>
                <c:pt idx="4">
                  <c:v>345.96100000000001</c:v>
                </c:pt>
                <c:pt idx="5">
                  <c:v>346.76100000000002</c:v>
                </c:pt>
                <c:pt idx="6">
                  <c:v>347.96100000000001</c:v>
                </c:pt>
              </c:numCache>
            </c:numRef>
          </c:val>
          <c:extLst>
            <c:ext xmlns:c16="http://schemas.microsoft.com/office/drawing/2014/chart" uri="{C3380CC4-5D6E-409C-BE32-E72D297353CC}">
              <c16:uniqueId val="{00000000-A314-4368-BD13-FE25A65FFEFF}"/>
            </c:ext>
          </c:extLst>
        </c:ser>
        <c:ser>
          <c:idx val="1"/>
          <c:order val="1"/>
          <c:tx>
            <c:strRef>
              <c:f>Plan1!$C$1</c:f>
              <c:strCache>
                <c:ptCount val="1"/>
                <c:pt idx="0">
                  <c:v>Cinza</c:v>
                </c:pt>
              </c:strCache>
            </c:strRef>
          </c:tx>
          <c:spPr>
            <a:solidFill>
              <a:srgbClr val="FFFFCC"/>
            </a:solidFill>
            <a:ln>
              <a:solidFill>
                <a:schemeClr val="tx1">
                  <a:lumMod val="75000"/>
                  <a:lumOff val="2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Plan1!$C$2:$C$8</c:f>
              <c:numCache>
                <c:formatCode>_-* #,##0_-;\-* #,##0_-;_-* "-"??_-;_-@_-</c:formatCode>
                <c:ptCount val="7"/>
                <c:pt idx="0">
                  <c:v>200</c:v>
                </c:pt>
                <c:pt idx="1">
                  <c:v>140.30000000000001</c:v>
                </c:pt>
              </c:numCache>
            </c:numRef>
          </c:val>
          <c:extLst>
            <c:ext xmlns:c16="http://schemas.microsoft.com/office/drawing/2014/chart" uri="{C3380CC4-5D6E-409C-BE32-E72D297353CC}">
              <c16:uniqueId val="{00000001-A314-4368-BD13-FE25A65FFEFF}"/>
            </c:ext>
          </c:extLst>
        </c:ser>
        <c:ser>
          <c:idx val="2"/>
          <c:order val="2"/>
          <c:tx>
            <c:strRef>
              <c:f>Plan1!$D$1</c:f>
              <c:strCache>
                <c:ptCount val="1"/>
                <c:pt idx="0">
                  <c:v>Azul</c:v>
                </c:pt>
              </c:strCache>
            </c:strRef>
          </c:tx>
          <c:spPr>
            <a:solidFill>
              <a:srgbClr val="C5E2FF">
                <a:lumMod val="90000"/>
              </a:srgbClr>
            </a:solidFill>
            <a:ln w="3175">
              <a:solidFill>
                <a:srgbClr val="99CCFF"/>
              </a:solidFill>
            </a:ln>
          </c:spPr>
          <c:invertIfNegative val="0"/>
          <c:dPt>
            <c:idx val="1"/>
            <c:invertIfNegative val="0"/>
            <c:bubble3D val="0"/>
            <c:spPr>
              <a:solidFill>
                <a:srgbClr val="C5E2FF">
                  <a:lumMod val="90000"/>
                </a:srgbClr>
              </a:solidFill>
              <a:ln w="3175">
                <a:solidFill>
                  <a:srgbClr val="99CCFF"/>
                </a:solidFill>
                <a:prstDash val="dash"/>
              </a:ln>
            </c:spPr>
            <c:extLst>
              <c:ext xmlns:c16="http://schemas.microsoft.com/office/drawing/2014/chart" uri="{C3380CC4-5D6E-409C-BE32-E72D297353CC}">
                <c16:uniqueId val="{00000003-A314-4368-BD13-FE25A65FFEFF}"/>
              </c:ext>
            </c:extLst>
          </c:dPt>
          <c:dLbls>
            <c:dLbl>
              <c:idx val="1"/>
              <c:numFmt formatCode="#,##0.0" sourceLinked="0"/>
              <c:spPr>
                <a:noFill/>
              </c:spPr>
              <c:txPr>
                <a:bodyPr/>
                <a:lstStyle/>
                <a:p>
                  <a:pPr>
                    <a:defRPr>
                      <a:solidFill>
                        <a:srgbClr val="FF0000"/>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3-A314-4368-BD13-FE25A65FFEFF}"/>
                </c:ext>
              </c:extLst>
            </c:dLbl>
            <c:numFmt formatCode="#,##0.0" sourceLinked="0"/>
            <c:spPr>
              <a:no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Plan1!$D$2:$D$8</c:f>
              <c:numCache>
                <c:formatCode>General</c:formatCode>
                <c:ptCount val="7"/>
                <c:pt idx="2" formatCode="_-* #,##0.0_-;\-* #,##0.0_-;_-* &quot;-&quot;??_-;_-@_-">
                  <c:v>2.161</c:v>
                </c:pt>
                <c:pt idx="3" formatCode="_-* #,##0.0_-;\-* #,##0.0_-;_-* &quot;-&quot;??_-;_-@_-">
                  <c:v>3.5</c:v>
                </c:pt>
                <c:pt idx="4" formatCode="_-* #,##0.0_-;\-* #,##0.0_-;_-* &quot;-&quot;??_-;_-@_-">
                  <c:v>0.8</c:v>
                </c:pt>
                <c:pt idx="5" formatCode="_-* #,##0.0_-;\-* #,##0.0_-;_-* &quot;-&quot;??_-;_-@_-">
                  <c:v>1.2</c:v>
                </c:pt>
                <c:pt idx="6" formatCode="_-* #,##0.0_-;\-* #,##0.0_-;_-* &quot;-&quot;??_-;_-@_-">
                  <c:v>0.9</c:v>
                </c:pt>
              </c:numCache>
            </c:numRef>
          </c:val>
          <c:extLst>
            <c:ext xmlns:c16="http://schemas.microsoft.com/office/drawing/2014/chart" uri="{C3380CC4-5D6E-409C-BE32-E72D297353CC}">
              <c16:uniqueId val="{00000004-A314-4368-BD13-FE25A65FFEFF}"/>
            </c:ext>
          </c:extLst>
        </c:ser>
        <c:ser>
          <c:idx val="3"/>
          <c:order val="3"/>
          <c:tx>
            <c:strRef>
              <c:f>Plan1!$E$1</c:f>
              <c:strCache>
                <c:ptCount val="1"/>
                <c:pt idx="0">
                  <c:v>0</c:v>
                </c:pt>
              </c:strCache>
            </c:strRef>
          </c:tx>
          <c:spPr>
            <a:noFill/>
            <a:ln>
              <a:noFill/>
            </a:ln>
          </c:spPr>
          <c:invertIfNegative val="0"/>
          <c:dLbls>
            <c:dLbl>
              <c:idx val="2"/>
              <c:layout>
                <c:manualLayout>
                  <c:x val="0"/>
                  <c:y val="-5.83978322177737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14-4368-BD13-FE25A65FFEFF}"/>
                </c:ext>
              </c:extLst>
            </c:dLbl>
            <c:dLbl>
              <c:idx val="3"/>
              <c:layout>
                <c:manualLayout>
                  <c:x val="0"/>
                  <c:y val="-6.791861221156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14-4368-BD13-FE25A65FFEFF}"/>
                </c:ext>
              </c:extLst>
            </c:dLbl>
            <c:dLbl>
              <c:idx val="4"/>
              <c:layout>
                <c:manualLayout>
                  <c:x val="0"/>
                  <c:y val="-7.10928718966445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14-4368-BD13-FE25A65FFEFF}"/>
                </c:ext>
              </c:extLst>
            </c:dLbl>
            <c:dLbl>
              <c:idx val="5"/>
              <c:layout>
                <c:manualLayout>
                  <c:x val="0"/>
                  <c:y val="-6.15728415508918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14-4368-BD13-FE25A65FFEFF}"/>
                </c:ext>
              </c:extLst>
            </c:dLbl>
            <c:spPr>
              <a:noFill/>
              <a:ln>
                <a:noFill/>
              </a:ln>
              <a:effectLst/>
            </c:spPr>
            <c:txPr>
              <a:bodyPr/>
              <a:lstStyle/>
              <a:p>
                <a:pPr>
                  <a:defRPr>
                    <a:solidFill>
                      <a:schemeClr val="bg1">
                        <a:lumMod val="65000"/>
                      </a:schemeClr>
                    </a:solidFill>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7"/>
                <c:pt idx="0">
                  <c:v>Valor da carga (FOB)</c:v>
                </c:pt>
                <c:pt idx="1">
                  <c:v>Impostos (importação, PIS, COFINS e ICMS)</c:v>
                </c:pt>
                <c:pt idx="2">
                  <c:v>Despachante + Sindicatos + Marinha Mercante</c:v>
                </c:pt>
                <c:pt idx="3">
                  <c:v>Frete marítimo + Seguro</c:v>
                </c:pt>
                <c:pt idx="4">
                  <c:v>Capatazia</c:v>
                </c:pt>
                <c:pt idx="5">
                  <c:v>Armazenagem</c:v>
                </c:pt>
                <c:pt idx="6">
                  <c:v>Frete rodoviário</c:v>
                </c:pt>
              </c:strCache>
            </c:strRef>
          </c:cat>
          <c:val>
            <c:numRef>
              <c:f>Plan1!$E$2:$E$8</c:f>
              <c:numCache>
                <c:formatCode>0%</c:formatCode>
                <c:ptCount val="7"/>
                <c:pt idx="0">
                  <c:v>0.57329423466652907</c:v>
                </c:pt>
                <c:pt idx="1">
                  <c:v>0.40216590561857019</c:v>
                </c:pt>
                <c:pt idx="2" formatCode="0.0%">
                  <c:v>6.1944442055718472E-3</c:v>
                </c:pt>
                <c:pt idx="3" formatCode="0.0%">
                  <c:v>1.0032649106664258E-2</c:v>
                </c:pt>
                <c:pt idx="4" formatCode="0.0%">
                  <c:v>2.2931769386661167E-3</c:v>
                </c:pt>
                <c:pt idx="5" formatCode="0.0%">
                  <c:v>3.4397654079991744E-3</c:v>
                </c:pt>
                <c:pt idx="6" formatCode="0.0%">
                  <c:v>2.579824055999381E-3</c:v>
                </c:pt>
              </c:numCache>
            </c:numRef>
          </c:val>
          <c:extLst>
            <c:ext xmlns:c16="http://schemas.microsoft.com/office/drawing/2014/chart" uri="{C3380CC4-5D6E-409C-BE32-E72D297353CC}">
              <c16:uniqueId val="{00000009-A314-4368-BD13-FE25A65FFEFF}"/>
            </c:ext>
          </c:extLst>
        </c:ser>
        <c:dLbls>
          <c:showLegendKey val="0"/>
          <c:showVal val="0"/>
          <c:showCatName val="0"/>
          <c:showSerName val="0"/>
          <c:showPercent val="0"/>
          <c:showBubbleSize val="0"/>
        </c:dLbls>
        <c:gapWidth val="100"/>
        <c:overlap val="100"/>
        <c:axId val="12892528"/>
        <c:axId val="12893072"/>
      </c:barChart>
      <c:catAx>
        <c:axId val="12892528"/>
        <c:scaling>
          <c:orientation val="minMax"/>
        </c:scaling>
        <c:delete val="0"/>
        <c:axPos val="b"/>
        <c:numFmt formatCode="General" sourceLinked="1"/>
        <c:majorTickMark val="out"/>
        <c:minorTickMark val="none"/>
        <c:tickLblPos val="none"/>
        <c:spPr>
          <a:ln>
            <a:solidFill>
              <a:sysClr val="windowText" lastClr="000000">
                <a:lumMod val="50000"/>
                <a:lumOff val="50000"/>
              </a:sysClr>
            </a:solidFill>
          </a:ln>
        </c:spPr>
        <c:txPr>
          <a:bodyPr rot="-5400000" vert="horz"/>
          <a:lstStyle/>
          <a:p>
            <a:pPr>
              <a:defRPr/>
            </a:pPr>
            <a:endParaRPr lang="pt-BR"/>
          </a:p>
        </c:txPr>
        <c:crossAx val="12893072"/>
        <c:crosses val="autoZero"/>
        <c:auto val="1"/>
        <c:lblAlgn val="ctr"/>
        <c:lblOffset val="100"/>
        <c:noMultiLvlLbl val="0"/>
      </c:catAx>
      <c:valAx>
        <c:axId val="12893072"/>
        <c:scaling>
          <c:orientation val="minMax"/>
          <c:min val="0"/>
        </c:scaling>
        <c:delete val="0"/>
        <c:axPos val="l"/>
        <c:numFmt formatCode="#,##0" sourceLinked="1"/>
        <c:majorTickMark val="out"/>
        <c:minorTickMark val="none"/>
        <c:tickLblPos val="nextTo"/>
        <c:crossAx val="12892528"/>
        <c:crosses val="autoZero"/>
        <c:crossBetween val="between"/>
      </c:valAx>
      <c:spPr>
        <a:noFill/>
        <a:ln w="25400">
          <a:noFill/>
        </a:ln>
      </c:spPr>
    </c:plotArea>
    <c:plotVisOnly val="1"/>
    <c:dispBlanksAs val="gap"/>
    <c:showDLblsOverMax val="0"/>
  </c:chart>
  <c:txPr>
    <a:bodyPr/>
    <a:lstStyle/>
    <a:p>
      <a:pPr>
        <a:defRPr sz="1400"/>
      </a:pPr>
      <a:endParaRPr lang="pt-BR"/>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025626131056719E-4"/>
          <c:y val="2.1543135497883743E-2"/>
          <c:w val="0.90182902953794641"/>
          <c:h val="0.95551043016872517"/>
        </c:manualLayout>
      </c:layout>
      <c:barChart>
        <c:barDir val="col"/>
        <c:grouping val="stacked"/>
        <c:varyColors val="0"/>
        <c:ser>
          <c:idx val="0"/>
          <c:order val="0"/>
          <c:tx>
            <c:strRef>
              <c:f>Plan1!$B$1</c:f>
              <c:strCache>
                <c:ptCount val="1"/>
                <c:pt idx="0">
                  <c:v>Transparente</c:v>
                </c:pt>
              </c:strCache>
            </c:strRef>
          </c:tx>
          <c:spPr>
            <a:noFill/>
            <a:ln>
              <a:noFill/>
            </a:ln>
          </c:spPr>
          <c:invertIfNegative val="0"/>
          <c:cat>
            <c:strRef>
              <c:f>Plan1!$A$2:$A$6</c:f>
              <c:strCache>
                <c:ptCount val="5"/>
                <c:pt idx="0">
                  <c:v>Despachante + Sindicatos + Marinha Mercante</c:v>
                </c:pt>
                <c:pt idx="1">
                  <c:v>Frete marítimo + Seguro</c:v>
                </c:pt>
                <c:pt idx="2">
                  <c:v>Capatazia</c:v>
                </c:pt>
                <c:pt idx="3">
                  <c:v>Armazenagem</c:v>
                </c:pt>
                <c:pt idx="4">
                  <c:v>Frete rodoviário</c:v>
                </c:pt>
              </c:strCache>
            </c:strRef>
          </c:cat>
          <c:val>
            <c:numRef>
              <c:f>Plan1!$B$2:$B$6</c:f>
              <c:numCache>
                <c:formatCode>#,##0</c:formatCode>
                <c:ptCount val="5"/>
                <c:pt idx="1">
                  <c:v>2.161</c:v>
                </c:pt>
                <c:pt idx="2">
                  <c:v>5.6609999999999996</c:v>
                </c:pt>
                <c:pt idx="3">
                  <c:v>6.4609999999999994</c:v>
                </c:pt>
                <c:pt idx="4">
                  <c:v>7.6609999999999996</c:v>
                </c:pt>
              </c:numCache>
            </c:numRef>
          </c:val>
          <c:extLst>
            <c:ext xmlns:c16="http://schemas.microsoft.com/office/drawing/2014/chart" uri="{C3380CC4-5D6E-409C-BE32-E72D297353CC}">
              <c16:uniqueId val="{00000000-608E-4329-9403-9DEEB1FE5FA6}"/>
            </c:ext>
          </c:extLst>
        </c:ser>
        <c:ser>
          <c:idx val="1"/>
          <c:order val="1"/>
          <c:tx>
            <c:strRef>
              <c:f>Plan1!$C$1</c:f>
              <c:strCache>
                <c:ptCount val="1"/>
                <c:pt idx="0">
                  <c:v>Cinza</c:v>
                </c:pt>
              </c:strCache>
            </c:strRef>
          </c:tx>
          <c:spPr>
            <a:solidFill>
              <a:srgbClr val="FFFFCC"/>
            </a:solidFill>
            <a:ln>
              <a:solidFill>
                <a:schemeClr val="tx1">
                  <a:lumMod val="75000"/>
                  <a:lumOff val="2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Plan1!$A$2:$A$6</c:f>
              <c:strCache>
                <c:ptCount val="5"/>
                <c:pt idx="0">
                  <c:v>Despachante + Sindicatos + Marinha Mercante</c:v>
                </c:pt>
                <c:pt idx="1">
                  <c:v>Frete marítimo + Seguro</c:v>
                </c:pt>
                <c:pt idx="2">
                  <c:v>Capatazia</c:v>
                </c:pt>
                <c:pt idx="3">
                  <c:v>Armazenagem</c:v>
                </c:pt>
                <c:pt idx="4">
                  <c:v>Frete rodoviário</c:v>
                </c:pt>
              </c:strCache>
            </c:strRef>
          </c:cat>
          <c:val>
            <c:numRef>
              <c:f>Plan1!$C$2:$C$6</c:f>
              <c:numCache>
                <c:formatCode>General</c:formatCode>
                <c:ptCount val="5"/>
              </c:numCache>
            </c:numRef>
          </c:val>
          <c:extLst>
            <c:ext xmlns:c16="http://schemas.microsoft.com/office/drawing/2014/chart" uri="{C3380CC4-5D6E-409C-BE32-E72D297353CC}">
              <c16:uniqueId val="{00000001-608E-4329-9403-9DEEB1FE5FA6}"/>
            </c:ext>
          </c:extLst>
        </c:ser>
        <c:ser>
          <c:idx val="2"/>
          <c:order val="2"/>
          <c:tx>
            <c:strRef>
              <c:f>Plan1!$D$1</c:f>
              <c:strCache>
                <c:ptCount val="1"/>
                <c:pt idx="0">
                  <c:v>Azul</c:v>
                </c:pt>
              </c:strCache>
            </c:strRef>
          </c:tx>
          <c:spPr>
            <a:solidFill>
              <a:srgbClr val="C5E2FF"/>
            </a:solidFill>
            <a:ln w="3175">
              <a:solidFill>
                <a:sysClr val="windowText" lastClr="000000"/>
              </a:solidFill>
              <a:prstDash val="solid"/>
            </a:ln>
          </c:spPr>
          <c:invertIfNegative val="0"/>
          <c:dPt>
            <c:idx val="1"/>
            <c:invertIfNegative val="0"/>
            <c:bubble3D val="0"/>
            <c:extLst>
              <c:ext xmlns:c16="http://schemas.microsoft.com/office/drawing/2014/chart" uri="{C3380CC4-5D6E-409C-BE32-E72D297353CC}">
                <c16:uniqueId val="{00000002-608E-4329-9403-9DEEB1FE5FA6}"/>
              </c:ext>
            </c:extLst>
          </c:dPt>
          <c:dPt>
            <c:idx val="2"/>
            <c:invertIfNegative val="0"/>
            <c:bubble3D val="0"/>
            <c:spPr>
              <a:solidFill>
                <a:srgbClr val="0070C0"/>
              </a:solidFill>
              <a:ln w="3175">
                <a:solidFill>
                  <a:sysClr val="windowText" lastClr="000000"/>
                </a:solidFill>
                <a:prstDash val="solid"/>
              </a:ln>
            </c:spPr>
            <c:extLst>
              <c:ext xmlns:c16="http://schemas.microsoft.com/office/drawing/2014/chart" uri="{C3380CC4-5D6E-409C-BE32-E72D297353CC}">
                <c16:uniqueId val="{00000004-608E-4329-9403-9DEEB1FE5FA6}"/>
              </c:ext>
            </c:extLst>
          </c:dPt>
          <c:dPt>
            <c:idx val="3"/>
            <c:invertIfNegative val="0"/>
            <c:bubble3D val="0"/>
            <c:spPr>
              <a:solidFill>
                <a:srgbClr val="0070C0"/>
              </a:solidFill>
              <a:ln w="3175">
                <a:solidFill>
                  <a:sysClr val="windowText" lastClr="000000"/>
                </a:solidFill>
                <a:prstDash val="solid"/>
              </a:ln>
            </c:spPr>
            <c:extLst>
              <c:ext xmlns:c16="http://schemas.microsoft.com/office/drawing/2014/chart" uri="{C3380CC4-5D6E-409C-BE32-E72D297353CC}">
                <c16:uniqueId val="{00000006-608E-4329-9403-9DEEB1FE5FA6}"/>
              </c:ext>
            </c:extLst>
          </c:dPt>
          <c:dPt>
            <c:idx val="4"/>
            <c:invertIfNegative val="0"/>
            <c:bubble3D val="0"/>
            <c:spPr>
              <a:solidFill>
                <a:srgbClr val="0070C0"/>
              </a:solidFill>
              <a:ln w="3175">
                <a:solidFill>
                  <a:sysClr val="windowText" lastClr="000000"/>
                </a:solidFill>
                <a:prstDash val="solid"/>
              </a:ln>
            </c:spPr>
            <c:extLst>
              <c:ext xmlns:c16="http://schemas.microsoft.com/office/drawing/2014/chart" uri="{C3380CC4-5D6E-409C-BE32-E72D297353CC}">
                <c16:uniqueId val="{00000008-608E-4329-9403-9DEEB1FE5FA6}"/>
              </c:ext>
            </c:extLst>
          </c:dPt>
          <c:dLbls>
            <c:dLbl>
              <c:idx val="2"/>
              <c:numFmt formatCode="#,##0.0" sourceLinked="0"/>
              <c:spPr>
                <a:noFill/>
              </c:spPr>
              <c:txPr>
                <a:bodyPr/>
                <a:lstStyle/>
                <a:p>
                  <a:pPr>
                    <a:defRPr b="1">
                      <a:solidFill>
                        <a:srgbClr val="FFFFFF"/>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4-608E-4329-9403-9DEEB1FE5FA6}"/>
                </c:ext>
              </c:extLst>
            </c:dLbl>
            <c:dLbl>
              <c:idx val="3"/>
              <c:numFmt formatCode="#,##0.0" sourceLinked="0"/>
              <c:spPr>
                <a:noFill/>
              </c:spPr>
              <c:txPr>
                <a:bodyPr/>
                <a:lstStyle/>
                <a:p>
                  <a:pPr>
                    <a:defRPr b="1">
                      <a:solidFill>
                        <a:srgbClr val="FFFFFF"/>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6-608E-4329-9403-9DEEB1FE5FA6}"/>
                </c:ext>
              </c:extLst>
            </c:dLbl>
            <c:dLbl>
              <c:idx val="4"/>
              <c:numFmt formatCode="#,##0.0" sourceLinked="0"/>
              <c:spPr>
                <a:noFill/>
              </c:spPr>
              <c:txPr>
                <a:bodyPr/>
                <a:lstStyle/>
                <a:p>
                  <a:pPr>
                    <a:defRPr b="1">
                      <a:solidFill>
                        <a:srgbClr val="FFFFFF"/>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8-608E-4329-9403-9DEEB1FE5FA6}"/>
                </c:ext>
              </c:extLst>
            </c:dLbl>
            <c:numFmt formatCode="#,##0.0" sourceLinked="0"/>
            <c:spPr>
              <a:noFill/>
            </c:spPr>
            <c:txPr>
              <a:bodyPr/>
              <a:lstStyle/>
              <a:p>
                <a:pPr>
                  <a:defRPr>
                    <a:solidFill>
                      <a:schemeClr val="tx1"/>
                    </a:solidFill>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Plan1!$A$2:$A$6</c:f>
              <c:strCache>
                <c:ptCount val="5"/>
                <c:pt idx="0">
                  <c:v>Despachante + Sindicatos + Marinha Mercante</c:v>
                </c:pt>
                <c:pt idx="1">
                  <c:v>Frete marítimo + Seguro</c:v>
                </c:pt>
                <c:pt idx="2">
                  <c:v>Capatazia</c:v>
                </c:pt>
                <c:pt idx="3">
                  <c:v>Armazenagem</c:v>
                </c:pt>
                <c:pt idx="4">
                  <c:v>Frete rodoviário</c:v>
                </c:pt>
              </c:strCache>
            </c:strRef>
          </c:cat>
          <c:val>
            <c:numRef>
              <c:f>Plan1!$D$2:$D$6</c:f>
              <c:numCache>
                <c:formatCode>_-* #,##0.0_-;\-* #,##0.0_-;_-* "-"??_-;_-@_-</c:formatCode>
                <c:ptCount val="5"/>
                <c:pt idx="0">
                  <c:v>2.161</c:v>
                </c:pt>
                <c:pt idx="1">
                  <c:v>3.5</c:v>
                </c:pt>
                <c:pt idx="2">
                  <c:v>0.8</c:v>
                </c:pt>
                <c:pt idx="3">
                  <c:v>1.2</c:v>
                </c:pt>
                <c:pt idx="4">
                  <c:v>0.9</c:v>
                </c:pt>
              </c:numCache>
            </c:numRef>
          </c:val>
          <c:extLst>
            <c:ext xmlns:c16="http://schemas.microsoft.com/office/drawing/2014/chart" uri="{C3380CC4-5D6E-409C-BE32-E72D297353CC}">
              <c16:uniqueId val="{00000009-608E-4329-9403-9DEEB1FE5FA6}"/>
            </c:ext>
          </c:extLst>
        </c:ser>
        <c:ser>
          <c:idx val="3"/>
          <c:order val="3"/>
          <c:tx>
            <c:strRef>
              <c:f>Plan1!$E$1</c:f>
              <c:strCache>
                <c:ptCount val="1"/>
                <c:pt idx="0">
                  <c:v>0</c:v>
                </c:pt>
              </c:strCache>
            </c:strRef>
          </c:tx>
          <c:spPr>
            <a:noFill/>
            <a:ln>
              <a:noFill/>
            </a:ln>
          </c:spPr>
          <c:invertIfNegative val="0"/>
          <c:dLbls>
            <c:dLbl>
              <c:idx val="2"/>
              <c:layout>
                <c:manualLayout>
                  <c:x val="0"/>
                  <c:y val="-5.83978322177737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8E-4329-9403-9DEEB1FE5FA6}"/>
                </c:ext>
              </c:extLst>
            </c:dLbl>
            <c:dLbl>
              <c:idx val="3"/>
              <c:layout>
                <c:manualLayout>
                  <c:x val="0"/>
                  <c:y val="-6.791861221156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08E-4329-9403-9DEEB1FE5FA6}"/>
                </c:ext>
              </c:extLst>
            </c:dLbl>
            <c:dLbl>
              <c:idx val="4"/>
              <c:layout>
                <c:manualLayout>
                  <c:x val="0"/>
                  <c:y val="-7.10928718966445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08E-4329-9403-9DEEB1FE5FA6}"/>
                </c:ext>
              </c:extLst>
            </c:dLbl>
            <c:dLbl>
              <c:idx val="5"/>
              <c:layout>
                <c:manualLayout>
                  <c:x val="0"/>
                  <c:y val="-6.15728415508918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08E-4329-9403-9DEEB1FE5FA6}"/>
                </c:ext>
              </c:extLst>
            </c:dLbl>
            <c:spPr>
              <a:noFill/>
              <a:ln>
                <a:noFill/>
              </a:ln>
              <a:effectLst/>
            </c:spPr>
            <c:txPr>
              <a:bodyPr/>
              <a:lstStyle/>
              <a:p>
                <a:pPr>
                  <a:defRPr>
                    <a:solidFill>
                      <a:schemeClr val="bg1">
                        <a:lumMod val="65000"/>
                      </a:schemeClr>
                    </a:solidFill>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Plan1!$A$2:$A$6</c:f>
              <c:strCache>
                <c:ptCount val="5"/>
                <c:pt idx="0">
                  <c:v>Despachante + Sindicatos + Marinha Mercante</c:v>
                </c:pt>
                <c:pt idx="1">
                  <c:v>Frete marítimo + Seguro</c:v>
                </c:pt>
                <c:pt idx="2">
                  <c:v>Capatazia</c:v>
                </c:pt>
                <c:pt idx="3">
                  <c:v>Armazenagem</c:v>
                </c:pt>
                <c:pt idx="4">
                  <c:v>Frete rodoviário</c:v>
                </c:pt>
              </c:strCache>
            </c:strRef>
          </c:cat>
          <c:val>
            <c:numRef>
              <c:f>Plan1!$E$2:$E$6</c:f>
              <c:numCache>
                <c:formatCode>0.0%</c:formatCode>
                <c:ptCount val="5"/>
                <c:pt idx="0">
                  <c:v>0.2524237822684266</c:v>
                </c:pt>
                <c:pt idx="1">
                  <c:v>0.40883074407195419</c:v>
                </c:pt>
                <c:pt idx="2">
                  <c:v>9.3447027216446682E-2</c:v>
                </c:pt>
                <c:pt idx="3">
                  <c:v>0.14017054082467001</c:v>
                </c:pt>
                <c:pt idx="4">
                  <c:v>0.10512790561850252</c:v>
                </c:pt>
              </c:numCache>
            </c:numRef>
          </c:val>
          <c:extLst>
            <c:ext xmlns:c16="http://schemas.microsoft.com/office/drawing/2014/chart" uri="{C3380CC4-5D6E-409C-BE32-E72D297353CC}">
              <c16:uniqueId val="{0000000E-608E-4329-9403-9DEEB1FE5FA6}"/>
            </c:ext>
          </c:extLst>
        </c:ser>
        <c:dLbls>
          <c:showLegendKey val="0"/>
          <c:showVal val="0"/>
          <c:showCatName val="0"/>
          <c:showSerName val="0"/>
          <c:showPercent val="0"/>
          <c:showBubbleSize val="0"/>
        </c:dLbls>
        <c:gapWidth val="100"/>
        <c:overlap val="100"/>
        <c:axId val="12901232"/>
        <c:axId val="12898512"/>
      </c:barChart>
      <c:catAx>
        <c:axId val="12901232"/>
        <c:scaling>
          <c:orientation val="minMax"/>
        </c:scaling>
        <c:delete val="0"/>
        <c:axPos val="b"/>
        <c:numFmt formatCode="General" sourceLinked="1"/>
        <c:majorTickMark val="out"/>
        <c:minorTickMark val="none"/>
        <c:tickLblPos val="none"/>
        <c:spPr>
          <a:ln>
            <a:solidFill>
              <a:sysClr val="windowText" lastClr="000000">
                <a:lumMod val="50000"/>
                <a:lumOff val="50000"/>
              </a:sysClr>
            </a:solidFill>
          </a:ln>
        </c:spPr>
        <c:txPr>
          <a:bodyPr rot="-5400000" vert="horz"/>
          <a:lstStyle/>
          <a:p>
            <a:pPr>
              <a:defRPr/>
            </a:pPr>
            <a:endParaRPr lang="pt-BR"/>
          </a:p>
        </c:txPr>
        <c:crossAx val="12898512"/>
        <c:crosses val="autoZero"/>
        <c:auto val="1"/>
        <c:lblAlgn val="ctr"/>
        <c:lblOffset val="100"/>
        <c:noMultiLvlLbl val="0"/>
      </c:catAx>
      <c:valAx>
        <c:axId val="12898512"/>
        <c:scaling>
          <c:orientation val="minMax"/>
          <c:min val="0"/>
        </c:scaling>
        <c:delete val="0"/>
        <c:axPos val="l"/>
        <c:majorGridlines>
          <c:spPr>
            <a:ln>
              <a:solidFill>
                <a:sysClr val="window" lastClr="FFFFFF">
                  <a:lumMod val="95000"/>
                </a:sysClr>
              </a:solidFill>
            </a:ln>
          </c:spPr>
        </c:majorGridlines>
        <c:numFmt formatCode="#,##0" sourceLinked="1"/>
        <c:majorTickMark val="out"/>
        <c:minorTickMark val="none"/>
        <c:tickLblPos val="nextTo"/>
        <c:crossAx val="12901232"/>
        <c:crosses val="autoZero"/>
        <c:crossBetween val="between"/>
      </c:valAx>
      <c:spPr>
        <a:solidFill>
          <a:sysClr val="window" lastClr="FFFFFF"/>
        </a:solidFill>
        <a:ln w="25400">
          <a:noFill/>
        </a:ln>
      </c:spPr>
    </c:plotArea>
    <c:plotVisOnly val="1"/>
    <c:dispBlanksAs val="gap"/>
    <c:showDLblsOverMax val="0"/>
  </c:chart>
  <c:spPr>
    <a:noFill/>
  </c:spPr>
  <c:txPr>
    <a:bodyPr/>
    <a:lstStyle/>
    <a:p>
      <a:pPr>
        <a:defRPr sz="1400"/>
      </a:pPr>
      <a:endParaRPr lang="pt-BR"/>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9840122144518273E-2"/>
          <c:y val="3.2204827954198864E-2"/>
          <c:w val="0.58394211448136424"/>
          <c:h val="0.89943268573783408"/>
        </c:manualLayout>
      </c:layout>
      <c:barChart>
        <c:barDir val="col"/>
        <c:grouping val="percentStacked"/>
        <c:varyColors val="0"/>
        <c:ser>
          <c:idx val="0"/>
          <c:order val="0"/>
          <c:tx>
            <c:strRef>
              <c:f>Plan1!$B$1</c:f>
              <c:strCache>
                <c:ptCount val="1"/>
                <c:pt idx="0">
                  <c:v>Maersk</c:v>
                </c:pt>
              </c:strCache>
            </c:strRef>
          </c:tx>
          <c:spPr>
            <a:gradFill flip="none" rotWithShape="1">
              <a:gsLst>
                <a:gs pos="0">
                  <a:srgbClr val="52739A"/>
                </a:gs>
                <a:gs pos="50000">
                  <a:srgbClr val="91CCFF"/>
                </a:gs>
                <a:gs pos="100000">
                  <a:srgbClr val="52739A"/>
                </a:gs>
              </a:gsLst>
              <a:lin ang="0" scaled="1"/>
              <a:tileRect/>
            </a:gradFill>
            <a:ln>
              <a:solidFill>
                <a:schemeClr val="tx1">
                  <a:lumMod val="75000"/>
                  <a:lumOff val="25000"/>
                </a:schemeClr>
              </a:solidFill>
            </a:ln>
          </c:spPr>
          <c:invertIfNegative val="0"/>
          <c:dLbls>
            <c:dLbl>
              <c:idx val="0"/>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215-43A0-8A09-75CCB1383B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Plan1!$B$2:$B$3</c:f>
              <c:numCache>
                <c:formatCode>0%</c:formatCode>
                <c:ptCount val="2"/>
                <c:pt idx="0">
                  <c:v>0.18</c:v>
                </c:pt>
                <c:pt idx="1">
                  <c:v>0.16</c:v>
                </c:pt>
              </c:numCache>
            </c:numRef>
          </c:val>
          <c:extLst>
            <c:ext xmlns:c16="http://schemas.microsoft.com/office/drawing/2014/chart" uri="{C3380CC4-5D6E-409C-BE32-E72D297353CC}">
              <c16:uniqueId val="{00000000-5D86-4D26-A553-016A57D7849E}"/>
            </c:ext>
          </c:extLst>
        </c:ser>
        <c:ser>
          <c:idx val="1"/>
          <c:order val="1"/>
          <c:tx>
            <c:strRef>
              <c:f>Plan1!$C$1</c:f>
              <c:strCache>
                <c:ptCount val="1"/>
                <c:pt idx="0">
                  <c:v>MSC</c:v>
                </c:pt>
              </c:strCache>
            </c:strRef>
          </c:tx>
          <c:spPr>
            <a:gradFill flip="none" rotWithShape="1">
              <a:gsLst>
                <a:gs pos="0">
                  <a:srgbClr val="9A5252"/>
                </a:gs>
                <a:gs pos="50000">
                  <a:srgbClr val="FF9191"/>
                </a:gs>
                <a:gs pos="100000">
                  <a:srgbClr val="9A5252"/>
                </a:gs>
              </a:gsLst>
              <a:lin ang="0" scaled="1"/>
              <a:tileRect/>
            </a:gradFill>
            <a:ln>
              <a:solidFill>
                <a:schemeClr val="tx1">
                  <a:lumMod val="75000"/>
                  <a:lumOff val="25000"/>
                </a:schemeClr>
              </a:solidFill>
            </a:ln>
          </c:spPr>
          <c:invertIfNegative val="0"/>
          <c:dLbls>
            <c:dLbl>
              <c:idx val="0"/>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215-43A0-8A09-75CCB1383B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Plan1!$C$2:$C$3</c:f>
              <c:numCache>
                <c:formatCode>0%</c:formatCode>
                <c:ptCount val="2"/>
                <c:pt idx="0">
                  <c:v>0.15</c:v>
                </c:pt>
                <c:pt idx="1">
                  <c:v>0.15</c:v>
                </c:pt>
              </c:numCache>
            </c:numRef>
          </c:val>
          <c:extLst>
            <c:ext xmlns:c16="http://schemas.microsoft.com/office/drawing/2014/chart" uri="{C3380CC4-5D6E-409C-BE32-E72D297353CC}">
              <c16:uniqueId val="{00000001-5D86-4D26-A553-016A57D7849E}"/>
            </c:ext>
          </c:extLst>
        </c:ser>
        <c:ser>
          <c:idx val="2"/>
          <c:order val="2"/>
          <c:tx>
            <c:strRef>
              <c:f>Plan1!$D$1</c:f>
              <c:strCache>
                <c:ptCount val="1"/>
                <c:pt idx="0">
                  <c:v>CMA CGM</c:v>
                </c:pt>
              </c:strCache>
            </c:strRef>
          </c:tx>
          <c:spPr>
            <a:gradFill flip="none" rotWithShape="1">
              <a:gsLst>
                <a:gs pos="0">
                  <a:srgbClr val="A2A2A2"/>
                </a:gs>
                <a:gs pos="50000">
                  <a:srgbClr val="DCDCDC"/>
                </a:gs>
                <a:gs pos="100000">
                  <a:srgbClr val="A2A2A2"/>
                </a:gs>
              </a:gsLst>
              <a:lin ang="0" scaled="1"/>
              <a:tileRect/>
            </a:gradFill>
            <a:ln>
              <a:solidFill>
                <a:schemeClr val="tx1">
                  <a:lumMod val="75000"/>
                  <a:lumOff val="25000"/>
                </a:schemeClr>
              </a:solidFill>
            </a:ln>
          </c:spPr>
          <c:invertIfNegative val="0"/>
          <c:dLbls>
            <c:dLbl>
              <c:idx val="0"/>
              <c:tx>
                <c:rich>
                  <a:bodyPr/>
                  <a:lstStyle/>
                  <a:p>
                    <a:r>
                      <a:rPr lang="en-US"/>
                      <a:t>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215-43A0-8A09-75CCB1383B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Plan1!$D$2:$D$3</c:f>
              <c:numCache>
                <c:formatCode>0%</c:formatCode>
                <c:ptCount val="2"/>
                <c:pt idx="0">
                  <c:v>0.11</c:v>
                </c:pt>
                <c:pt idx="1">
                  <c:v>7.0000000000000007E-2</c:v>
                </c:pt>
              </c:numCache>
            </c:numRef>
          </c:val>
          <c:extLst>
            <c:ext xmlns:c16="http://schemas.microsoft.com/office/drawing/2014/chart" uri="{C3380CC4-5D6E-409C-BE32-E72D297353CC}">
              <c16:uniqueId val="{00000002-5D86-4D26-A553-016A57D7849E}"/>
            </c:ext>
          </c:extLst>
        </c:ser>
        <c:ser>
          <c:idx val="3"/>
          <c:order val="3"/>
          <c:tx>
            <c:strRef>
              <c:f>Plan1!$E$1</c:f>
              <c:strCache>
                <c:ptCount val="1"/>
                <c:pt idx="0">
                  <c:v>Evergreen</c:v>
                </c:pt>
              </c:strCache>
            </c:strRef>
          </c:tx>
          <c:spPr>
            <a:gradFill flip="none" rotWithShape="1">
              <a:gsLst>
                <a:gs pos="0">
                  <a:srgbClr val="675375"/>
                </a:gs>
                <a:gs pos="50000">
                  <a:srgbClr val="C393E3"/>
                </a:gs>
                <a:gs pos="100000">
                  <a:srgbClr val="67536B"/>
                </a:gs>
              </a:gsLst>
              <a:lin ang="0" scaled="1"/>
              <a:tileRect/>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Plan1!$E$2:$E$3</c:f>
              <c:numCache>
                <c:formatCode>0%</c:formatCode>
                <c:ptCount val="2"/>
                <c:pt idx="0">
                  <c:v>5.1834989821659162E-2</c:v>
                </c:pt>
                <c:pt idx="1">
                  <c:v>1.9732950689016739E-2</c:v>
                </c:pt>
              </c:numCache>
            </c:numRef>
          </c:val>
          <c:extLst>
            <c:ext xmlns:c16="http://schemas.microsoft.com/office/drawing/2014/chart" uri="{C3380CC4-5D6E-409C-BE32-E72D297353CC}">
              <c16:uniqueId val="{00000003-5D86-4D26-A553-016A57D7849E}"/>
            </c:ext>
          </c:extLst>
        </c:ser>
        <c:ser>
          <c:idx val="4"/>
          <c:order val="4"/>
          <c:tx>
            <c:strRef>
              <c:f>Plan1!$F$1</c:f>
              <c:strCache>
                <c:ptCount val="1"/>
                <c:pt idx="0">
                  <c:v>COSCO</c:v>
                </c:pt>
              </c:strCache>
            </c:strRef>
          </c:tx>
          <c:spPr>
            <a:gradFill flip="none" rotWithShape="1">
              <a:gsLst>
                <a:gs pos="0">
                  <a:srgbClr val="CDC800"/>
                </a:gs>
                <a:gs pos="50000">
                  <a:srgbClr val="FEF800"/>
                </a:gs>
                <a:gs pos="100000">
                  <a:srgbClr val="CDC800"/>
                </a:gs>
              </a:gsLst>
              <a:lin ang="0" scaled="1"/>
              <a:tileRect/>
            </a:gradFill>
            <a:ln>
              <a:solidFill>
                <a:schemeClr val="tx1">
                  <a:lumMod val="75000"/>
                  <a:lumOff val="25000"/>
                </a:schemeClr>
              </a:solidFill>
            </a:ln>
          </c:spPr>
          <c:invertIfNegative val="0"/>
          <c:dPt>
            <c:idx val="0"/>
            <c:invertIfNegative val="0"/>
            <c:bubble3D val="0"/>
            <c:spPr>
              <a:gradFill flip="none" rotWithShape="1">
                <a:gsLst>
                  <a:gs pos="0">
                    <a:srgbClr val="CDC800"/>
                  </a:gs>
                  <a:gs pos="50000">
                    <a:srgbClr val="FFFA3B"/>
                  </a:gs>
                  <a:gs pos="100000">
                    <a:srgbClr val="CDC800"/>
                  </a:gs>
                </a:gsLst>
                <a:lin ang="0" scaled="1"/>
                <a:tileRect/>
              </a:gradFill>
              <a:ln>
                <a:solidFill>
                  <a:schemeClr val="tx1">
                    <a:lumMod val="75000"/>
                    <a:lumOff val="25000"/>
                  </a:schemeClr>
                </a:solidFill>
              </a:ln>
            </c:spPr>
            <c:extLst>
              <c:ext xmlns:c16="http://schemas.microsoft.com/office/drawing/2014/chart" uri="{C3380CC4-5D6E-409C-BE32-E72D297353CC}">
                <c16:uniqueId val="{00000005-5D86-4D26-A553-016A57D7849E}"/>
              </c:ext>
            </c:extLst>
          </c:dPt>
          <c:dLbls>
            <c:dLbl>
              <c:idx val="1"/>
              <c:delete val="1"/>
              <c:extLst>
                <c:ext xmlns:c15="http://schemas.microsoft.com/office/drawing/2012/chart" uri="{CE6537A1-D6FC-4f65-9D91-7224C49458BB}"/>
                <c:ext xmlns:c16="http://schemas.microsoft.com/office/drawing/2014/chart" uri="{C3380CC4-5D6E-409C-BE32-E72D297353CC}">
                  <c16:uniqueId val="{00000006-5D86-4D26-A553-016A57D784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Plan1!$F$2:$F$3</c:f>
              <c:numCache>
                <c:formatCode>0%</c:formatCode>
                <c:ptCount val="2"/>
                <c:pt idx="0">
                  <c:v>0.08</c:v>
                </c:pt>
                <c:pt idx="1">
                  <c:v>1.0653924462044974E-2</c:v>
                </c:pt>
              </c:numCache>
            </c:numRef>
          </c:val>
          <c:extLst>
            <c:ext xmlns:c16="http://schemas.microsoft.com/office/drawing/2014/chart" uri="{C3380CC4-5D6E-409C-BE32-E72D297353CC}">
              <c16:uniqueId val="{00000007-5D86-4D26-A553-016A57D7849E}"/>
            </c:ext>
          </c:extLst>
        </c:ser>
        <c:ser>
          <c:idx val="5"/>
          <c:order val="5"/>
          <c:tx>
            <c:strRef>
              <c:f>Plan1!$G$1</c:f>
              <c:strCache>
                <c:ptCount val="1"/>
                <c:pt idx="0">
                  <c:v>Hapag- Lloyd</c:v>
                </c:pt>
              </c:strCache>
            </c:strRef>
          </c:tx>
          <c:spPr>
            <a:gradFill flip="none" rotWithShape="1">
              <a:gsLst>
                <a:gs pos="0">
                  <a:srgbClr val="3A357F"/>
                </a:gs>
                <a:gs pos="50000">
                  <a:srgbClr val="6D76CF"/>
                </a:gs>
                <a:gs pos="100000">
                  <a:srgbClr val="3A357F"/>
                </a:gs>
              </a:gsLst>
              <a:lin ang="0" scaled="1"/>
              <a:tileRect/>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Plan1!$G$2:$G$3</c:f>
              <c:numCache>
                <c:formatCode>0%</c:formatCode>
                <c:ptCount val="2"/>
                <c:pt idx="0">
                  <c:v>4.1360482182075921E-2</c:v>
                </c:pt>
                <c:pt idx="1">
                  <c:v>5.2264516551203587E-2</c:v>
                </c:pt>
              </c:numCache>
            </c:numRef>
          </c:val>
          <c:extLst>
            <c:ext xmlns:c16="http://schemas.microsoft.com/office/drawing/2014/chart" uri="{C3380CC4-5D6E-409C-BE32-E72D297353CC}">
              <c16:uniqueId val="{00000008-5D86-4D26-A553-016A57D7849E}"/>
            </c:ext>
          </c:extLst>
        </c:ser>
        <c:ser>
          <c:idx val="6"/>
          <c:order val="6"/>
          <c:tx>
            <c:strRef>
              <c:f>Plan1!$H$1</c:f>
              <c:strCache>
                <c:ptCount val="1"/>
                <c:pt idx="0">
                  <c:v>CSCL</c:v>
                </c:pt>
              </c:strCache>
            </c:strRef>
          </c:tx>
          <c:spPr>
            <a:gradFill flip="none" rotWithShape="1">
              <a:gsLst>
                <a:gs pos="0">
                  <a:srgbClr val="A76E21"/>
                </a:gs>
                <a:gs pos="50000">
                  <a:srgbClr val="FFA835"/>
                </a:gs>
                <a:gs pos="100000">
                  <a:srgbClr val="A76E21"/>
                </a:gs>
              </a:gsLst>
              <a:lin ang="0" scaled="1"/>
              <a:tileRect/>
            </a:gradFill>
            <a:ln>
              <a:solidFill>
                <a:schemeClr val="tx1">
                  <a:lumMod val="75000"/>
                  <a:lumOff val="25000"/>
                </a:schemeClr>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5D86-4D26-A553-016A57D784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Plan1!$H$2:$H$3</c:f>
              <c:numCache>
                <c:formatCode>0%</c:formatCode>
                <c:ptCount val="2"/>
                <c:pt idx="0">
                  <c:v>3.3000000000000002E-2</c:v>
                </c:pt>
                <c:pt idx="1">
                  <c:v>1.4913670814932443E-2</c:v>
                </c:pt>
              </c:numCache>
            </c:numRef>
          </c:val>
          <c:extLst>
            <c:ext xmlns:c16="http://schemas.microsoft.com/office/drawing/2014/chart" uri="{C3380CC4-5D6E-409C-BE32-E72D297353CC}">
              <c16:uniqueId val="{0000000A-5D86-4D26-A553-016A57D7849E}"/>
            </c:ext>
          </c:extLst>
        </c:ser>
        <c:ser>
          <c:idx val="7"/>
          <c:order val="7"/>
          <c:tx>
            <c:strRef>
              <c:f>Plan1!$I$1</c:f>
              <c:strCache>
                <c:ptCount val="1"/>
                <c:pt idx="0">
                  <c:v>Hanjin</c:v>
                </c:pt>
              </c:strCache>
            </c:strRef>
          </c:tx>
          <c:spPr>
            <a:gradFill flip="none" rotWithShape="1">
              <a:gsLst>
                <a:gs pos="0">
                  <a:srgbClr val="1A4A49"/>
                </a:gs>
                <a:gs pos="50000">
                  <a:srgbClr val="00B4CE"/>
                </a:gs>
                <a:gs pos="100000">
                  <a:srgbClr val="1A4A49"/>
                </a:gs>
              </a:gsLst>
              <a:lin ang="0" scaled="1"/>
              <a:tileRect/>
            </a:gradFill>
            <a:ln>
              <a:solidFill>
                <a:schemeClr val="tx1">
                  <a:lumMod val="75000"/>
                  <a:lumOff val="25000"/>
                </a:schemeClr>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B-5D86-4D26-A553-016A57D784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Plan1!$I$2:$I$3</c:f>
              <c:numCache>
                <c:formatCode>0%</c:formatCode>
                <c:ptCount val="2"/>
                <c:pt idx="0">
                  <c:v>3.36889737324821E-2</c:v>
                </c:pt>
                <c:pt idx="1">
                  <c:v>1.6177458952404657E-2</c:v>
                </c:pt>
              </c:numCache>
            </c:numRef>
          </c:val>
          <c:extLst>
            <c:ext xmlns:c16="http://schemas.microsoft.com/office/drawing/2014/chart" uri="{C3380CC4-5D6E-409C-BE32-E72D297353CC}">
              <c16:uniqueId val="{0000000C-5D86-4D26-A553-016A57D7849E}"/>
            </c:ext>
          </c:extLst>
        </c:ser>
        <c:ser>
          <c:idx val="8"/>
          <c:order val="8"/>
          <c:tx>
            <c:strRef>
              <c:f>Plan1!$J$1</c:f>
              <c:strCache>
                <c:ptCount val="1"/>
                <c:pt idx="0">
                  <c:v>MOL</c:v>
                </c:pt>
              </c:strCache>
            </c:strRef>
          </c:tx>
          <c:spPr>
            <a:gradFill flip="none" rotWithShape="1">
              <a:gsLst>
                <a:gs pos="0">
                  <a:srgbClr val="5E8345"/>
                </a:gs>
                <a:gs pos="50000">
                  <a:srgbClr val="9EDF71"/>
                </a:gs>
                <a:gs pos="100000">
                  <a:srgbClr val="5E8345"/>
                </a:gs>
              </a:gsLst>
              <a:lin ang="0" scaled="1"/>
              <a:tileRect/>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Plan1!$J$2:$J$3</c:f>
              <c:numCache>
                <c:formatCode>0%</c:formatCode>
                <c:ptCount val="2"/>
                <c:pt idx="0">
                  <c:v>0.02</c:v>
                </c:pt>
                <c:pt idx="1">
                  <c:v>5.3051968186830417E-2</c:v>
                </c:pt>
              </c:numCache>
            </c:numRef>
          </c:val>
          <c:extLst>
            <c:ext xmlns:c16="http://schemas.microsoft.com/office/drawing/2014/chart" uri="{C3380CC4-5D6E-409C-BE32-E72D297353CC}">
              <c16:uniqueId val="{0000000D-5D86-4D26-A553-016A57D7849E}"/>
            </c:ext>
          </c:extLst>
        </c:ser>
        <c:ser>
          <c:idx val="9"/>
          <c:order val="9"/>
          <c:tx>
            <c:strRef>
              <c:f>Plan1!$K$1</c:f>
              <c:strCache>
                <c:ptCount val="1"/>
                <c:pt idx="0">
                  <c:v>Hamburg Sud</c:v>
                </c:pt>
              </c:strCache>
            </c:strRef>
          </c:tx>
          <c:spPr>
            <a:gradFill flip="none" rotWithShape="1">
              <a:gsLst>
                <a:gs pos="0">
                  <a:srgbClr val="B33939"/>
                </a:gs>
                <a:gs pos="50000">
                  <a:srgbClr val="FF6F6F"/>
                </a:gs>
                <a:gs pos="100000">
                  <a:srgbClr val="B33939"/>
                </a:gs>
              </a:gsLst>
              <a:lin ang="0" scaled="1"/>
              <a:tileRect/>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Plan1!$K$2:$K$3</c:f>
              <c:numCache>
                <c:formatCode>0%</c:formatCode>
                <c:ptCount val="2"/>
                <c:pt idx="0">
                  <c:v>2.5000000000000001E-2</c:v>
                </c:pt>
                <c:pt idx="1">
                  <c:v>0.192</c:v>
                </c:pt>
              </c:numCache>
            </c:numRef>
          </c:val>
          <c:extLst>
            <c:ext xmlns:c16="http://schemas.microsoft.com/office/drawing/2014/chart" uri="{C3380CC4-5D6E-409C-BE32-E72D297353CC}">
              <c16:uniqueId val="{0000000E-5D86-4D26-A553-016A57D7849E}"/>
            </c:ext>
          </c:extLst>
        </c:ser>
        <c:ser>
          <c:idx val="10"/>
          <c:order val="10"/>
          <c:tx>
            <c:strRef>
              <c:f>Plan1!$L$1</c:f>
              <c:strCache>
                <c:ptCount val="1"/>
                <c:pt idx="0">
                  <c:v>Outros</c:v>
                </c:pt>
              </c:strCache>
            </c:strRef>
          </c:tx>
          <c:spPr>
            <a:solidFill>
              <a:sysClr val="window" lastClr="FFFFFF">
                <a:lumMod val="95000"/>
              </a:sysClr>
            </a:soli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Mundo</c:v>
                </c:pt>
                <c:pt idx="1">
                  <c:v>Brasil</c:v>
                </c:pt>
              </c:strCache>
            </c:strRef>
          </c:cat>
          <c:val>
            <c:numRef>
              <c:f>Plan1!$L$2:$L$3</c:f>
              <c:numCache>
                <c:formatCode>0%</c:formatCode>
                <c:ptCount val="2"/>
                <c:pt idx="0">
                  <c:v>0.27511555426378276</c:v>
                </c:pt>
                <c:pt idx="1">
                  <c:v>0.26120551034356709</c:v>
                </c:pt>
              </c:numCache>
            </c:numRef>
          </c:val>
          <c:extLst>
            <c:ext xmlns:c16="http://schemas.microsoft.com/office/drawing/2014/chart" uri="{C3380CC4-5D6E-409C-BE32-E72D297353CC}">
              <c16:uniqueId val="{0000000F-5D86-4D26-A553-016A57D7849E}"/>
            </c:ext>
          </c:extLst>
        </c:ser>
        <c:dLbls>
          <c:showLegendKey val="0"/>
          <c:showVal val="0"/>
          <c:showCatName val="0"/>
          <c:showSerName val="0"/>
          <c:showPercent val="0"/>
          <c:showBubbleSize val="0"/>
        </c:dLbls>
        <c:gapWidth val="50"/>
        <c:overlap val="100"/>
        <c:axId val="500568224"/>
        <c:axId val="500568768"/>
      </c:barChart>
      <c:catAx>
        <c:axId val="500568224"/>
        <c:scaling>
          <c:orientation val="maxMin"/>
        </c:scaling>
        <c:delete val="0"/>
        <c:axPos val="b"/>
        <c:numFmt formatCode="General" sourceLinked="1"/>
        <c:majorTickMark val="out"/>
        <c:minorTickMark val="none"/>
        <c:tickLblPos val="nextTo"/>
        <c:spPr>
          <a:ln>
            <a:solidFill>
              <a:sysClr val="windowText" lastClr="000000">
                <a:lumMod val="50000"/>
                <a:lumOff val="50000"/>
              </a:sysClr>
            </a:solidFill>
          </a:ln>
        </c:spPr>
        <c:crossAx val="500568768"/>
        <c:crosses val="autoZero"/>
        <c:auto val="1"/>
        <c:lblAlgn val="ctr"/>
        <c:lblOffset val="100"/>
        <c:noMultiLvlLbl val="0"/>
      </c:catAx>
      <c:valAx>
        <c:axId val="500568768"/>
        <c:scaling>
          <c:orientation val="minMax"/>
          <c:max val="1.0009999999999999"/>
          <c:min val="0"/>
        </c:scaling>
        <c:delete val="1"/>
        <c:axPos val="r"/>
        <c:numFmt formatCode="0%" sourceLinked="1"/>
        <c:majorTickMark val="out"/>
        <c:minorTickMark val="none"/>
        <c:tickLblPos val="nextTo"/>
        <c:crossAx val="500568224"/>
        <c:crosses val="autoZero"/>
        <c:crossBetween val="between"/>
      </c:valAx>
      <c:spPr>
        <a:noFill/>
        <a:ln w="25400">
          <a:noFill/>
        </a:ln>
      </c:spPr>
    </c:plotArea>
    <c:legend>
      <c:legendPos val="r"/>
      <c:layout>
        <c:manualLayout>
          <c:xMode val="edge"/>
          <c:yMode val="edge"/>
          <c:x val="0.54046190610979661"/>
          <c:y val="6.4140332346450751E-2"/>
          <c:w val="0.43448703015694395"/>
          <c:h val="0.87171933530709844"/>
        </c:manualLayout>
      </c:layout>
      <c:overlay val="0"/>
    </c:legend>
    <c:plotVisOnly val="1"/>
    <c:dispBlanksAs val="gap"/>
    <c:showDLblsOverMax val="0"/>
  </c:chart>
  <c:txPr>
    <a:bodyPr/>
    <a:lstStyle/>
    <a:p>
      <a:pPr>
        <a:defRPr sz="1200"/>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Plan1!$B$1</c:f>
              <c:strCache>
                <c:ptCount val="1"/>
                <c:pt idx="0">
                  <c:v>Terminais Arrendados</c:v>
                </c:pt>
              </c:strCache>
            </c:strRef>
          </c:tx>
          <c:spPr>
            <a:solidFill>
              <a:srgbClr val="C5E2FF"/>
            </a:soli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Plan1!$B$2:$B$20</c:f>
              <c:numCache>
                <c:formatCode>General</c:formatCode>
                <c:ptCount val="19"/>
                <c:pt idx="0">
                  <c:v>2</c:v>
                </c:pt>
                <c:pt idx="1">
                  <c:v>2</c:v>
                </c:pt>
                <c:pt idx="2">
                  <c:v>2</c:v>
                </c:pt>
                <c:pt idx="3">
                  <c:v>5</c:v>
                </c:pt>
                <c:pt idx="4">
                  <c:v>1</c:v>
                </c:pt>
                <c:pt idx="5">
                  <c:v>1</c:v>
                </c:pt>
                <c:pt idx="6">
                  <c:v>1</c:v>
                </c:pt>
                <c:pt idx="7">
                  <c:v>1</c:v>
                </c:pt>
                <c:pt idx="9">
                  <c:v>1</c:v>
                </c:pt>
                <c:pt idx="13">
                  <c:v>1</c:v>
                </c:pt>
                <c:pt idx="18">
                  <c:v>1</c:v>
                </c:pt>
              </c:numCache>
            </c:numRef>
          </c:val>
          <c:extLst>
            <c:ext xmlns:c16="http://schemas.microsoft.com/office/drawing/2014/chart" uri="{C3380CC4-5D6E-409C-BE32-E72D297353CC}">
              <c16:uniqueId val="{00000000-FC71-49CB-8FCA-5D492481E5B8}"/>
            </c:ext>
          </c:extLst>
        </c:ser>
        <c:ser>
          <c:idx val="1"/>
          <c:order val="1"/>
          <c:tx>
            <c:strRef>
              <c:f>Plan1!$C$1</c:f>
              <c:strCache>
                <c:ptCount val="1"/>
                <c:pt idx="0">
                  <c:v>TUP</c:v>
                </c:pt>
              </c:strCache>
            </c:strRef>
          </c:tx>
          <c:spPr>
            <a:solidFill>
              <a:srgbClr val="FFCCCC"/>
            </a:solidFill>
            <a:ln>
              <a:solidFill>
                <a:sysClr val="windowText" lastClr="000000">
                  <a:lumMod val="75000"/>
                  <a:lumOff val="25000"/>
                </a:sys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Plan1!$C$2:$C$20</c:f>
              <c:numCache>
                <c:formatCode>General</c:formatCode>
                <c:ptCount val="19"/>
                <c:pt idx="11">
                  <c:v>2</c:v>
                </c:pt>
                <c:pt idx="12">
                  <c:v>1</c:v>
                </c:pt>
                <c:pt idx="13">
                  <c:v>1</c:v>
                </c:pt>
                <c:pt idx="16">
                  <c:v>1</c:v>
                </c:pt>
                <c:pt idx="18">
                  <c:v>1</c:v>
                </c:pt>
              </c:numCache>
            </c:numRef>
          </c:val>
          <c:extLst>
            <c:ext xmlns:c16="http://schemas.microsoft.com/office/drawing/2014/chart" uri="{C3380CC4-5D6E-409C-BE32-E72D297353CC}">
              <c16:uniqueId val="{00000001-FC71-49CB-8FCA-5D492481E5B8}"/>
            </c:ext>
          </c:extLst>
        </c:ser>
        <c:ser>
          <c:idx val="2"/>
          <c:order val="2"/>
          <c:tx>
            <c:strRef>
              <c:f>Plan1!$D$1</c:f>
              <c:strCache>
                <c:ptCount val="1"/>
                <c:pt idx="0">
                  <c:v>Total acumulado</c:v>
                </c:pt>
              </c:strCache>
            </c:strRef>
          </c:tx>
          <c:spPr>
            <a:noFill/>
            <a:ln>
              <a:noFill/>
            </a:ln>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2-FC71-49CB-8FCA-5D492481E5B8}"/>
                </c:ext>
              </c:extLst>
            </c:dLbl>
            <c:dLbl>
              <c:idx val="10"/>
              <c:delete val="1"/>
              <c:extLst>
                <c:ext xmlns:c15="http://schemas.microsoft.com/office/drawing/2012/chart" uri="{CE6537A1-D6FC-4f65-9D91-7224C49458BB}"/>
                <c:ext xmlns:c16="http://schemas.microsoft.com/office/drawing/2014/chart" uri="{C3380CC4-5D6E-409C-BE32-E72D297353CC}">
                  <c16:uniqueId val="{00000003-FC71-49CB-8FCA-5D492481E5B8}"/>
                </c:ext>
              </c:extLst>
            </c:dLbl>
            <c:dLbl>
              <c:idx val="14"/>
              <c:delete val="1"/>
              <c:extLst>
                <c:ext xmlns:c15="http://schemas.microsoft.com/office/drawing/2012/chart" uri="{CE6537A1-D6FC-4f65-9D91-7224C49458BB}"/>
                <c:ext xmlns:c16="http://schemas.microsoft.com/office/drawing/2014/chart" uri="{C3380CC4-5D6E-409C-BE32-E72D297353CC}">
                  <c16:uniqueId val="{00000004-FC71-49CB-8FCA-5D492481E5B8}"/>
                </c:ext>
              </c:extLst>
            </c:dLbl>
            <c:dLbl>
              <c:idx val="15"/>
              <c:delete val="1"/>
              <c:extLst>
                <c:ext xmlns:c15="http://schemas.microsoft.com/office/drawing/2012/chart" uri="{CE6537A1-D6FC-4f65-9D91-7224C49458BB}"/>
                <c:ext xmlns:c16="http://schemas.microsoft.com/office/drawing/2014/chart" uri="{C3380CC4-5D6E-409C-BE32-E72D297353CC}">
                  <c16:uniqueId val="{00000005-FC71-49CB-8FCA-5D492481E5B8}"/>
                </c:ext>
              </c:extLst>
            </c:dLbl>
            <c:dLbl>
              <c:idx val="17"/>
              <c:delete val="1"/>
              <c:extLst>
                <c:ext xmlns:c15="http://schemas.microsoft.com/office/drawing/2012/chart" uri="{CE6537A1-D6FC-4f65-9D91-7224C49458BB}"/>
                <c:ext xmlns:c16="http://schemas.microsoft.com/office/drawing/2014/chart" uri="{C3380CC4-5D6E-409C-BE32-E72D297353CC}">
                  <c16:uniqueId val="{00000006-FC71-49CB-8FCA-5D492481E5B8}"/>
                </c:ext>
              </c:extLst>
            </c:dLbl>
            <c:spPr>
              <a:noFill/>
              <a:ln>
                <a:noFill/>
              </a:ln>
              <a:effectLst/>
            </c:spPr>
            <c:txPr>
              <a:bodyPr/>
              <a:lstStyle/>
              <a:p>
                <a:pPr>
                  <a:defRPr i="1">
                    <a:solidFill>
                      <a:schemeClr val="bg1">
                        <a:lumMod val="85000"/>
                      </a:schemeClr>
                    </a:solidFill>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Plan1!$D$2:$D$20</c:f>
              <c:numCache>
                <c:formatCode>General</c:formatCode>
                <c:ptCount val="19"/>
                <c:pt idx="0">
                  <c:v>2</c:v>
                </c:pt>
                <c:pt idx="1">
                  <c:v>4</c:v>
                </c:pt>
                <c:pt idx="2">
                  <c:v>6</c:v>
                </c:pt>
                <c:pt idx="3">
                  <c:v>11</c:v>
                </c:pt>
                <c:pt idx="4">
                  <c:v>12</c:v>
                </c:pt>
                <c:pt idx="5">
                  <c:v>13</c:v>
                </c:pt>
                <c:pt idx="6">
                  <c:v>14</c:v>
                </c:pt>
                <c:pt idx="7">
                  <c:v>15</c:v>
                </c:pt>
                <c:pt idx="8">
                  <c:v>15</c:v>
                </c:pt>
                <c:pt idx="9">
                  <c:v>16</c:v>
                </c:pt>
                <c:pt idx="10">
                  <c:v>16</c:v>
                </c:pt>
                <c:pt idx="11">
                  <c:v>18</c:v>
                </c:pt>
                <c:pt idx="12">
                  <c:v>19</c:v>
                </c:pt>
                <c:pt idx="13">
                  <c:v>21</c:v>
                </c:pt>
                <c:pt idx="14">
                  <c:v>21</c:v>
                </c:pt>
                <c:pt idx="15">
                  <c:v>21</c:v>
                </c:pt>
                <c:pt idx="16">
                  <c:v>22</c:v>
                </c:pt>
                <c:pt idx="17">
                  <c:v>22</c:v>
                </c:pt>
                <c:pt idx="18">
                  <c:v>24</c:v>
                </c:pt>
              </c:numCache>
            </c:numRef>
          </c:val>
          <c:extLst>
            <c:ext xmlns:c16="http://schemas.microsoft.com/office/drawing/2014/chart" uri="{C3380CC4-5D6E-409C-BE32-E72D297353CC}">
              <c16:uniqueId val="{00000007-FC71-49CB-8FCA-5D492481E5B8}"/>
            </c:ext>
          </c:extLst>
        </c:ser>
        <c:dLbls>
          <c:showLegendKey val="0"/>
          <c:showVal val="0"/>
          <c:showCatName val="0"/>
          <c:showSerName val="0"/>
          <c:showPercent val="0"/>
          <c:showBubbleSize val="0"/>
        </c:dLbls>
        <c:gapWidth val="30"/>
        <c:overlap val="100"/>
        <c:axId val="191787936"/>
        <c:axId val="191789568"/>
      </c:barChart>
      <c:catAx>
        <c:axId val="191787936"/>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rot="-5400000" vert="horz"/>
          <a:lstStyle/>
          <a:p>
            <a:pPr>
              <a:defRPr/>
            </a:pPr>
            <a:endParaRPr lang="pt-BR"/>
          </a:p>
        </c:txPr>
        <c:crossAx val="191789568"/>
        <c:crosses val="autoZero"/>
        <c:auto val="1"/>
        <c:lblAlgn val="ctr"/>
        <c:lblOffset val="100"/>
        <c:noMultiLvlLbl val="0"/>
      </c:catAx>
      <c:valAx>
        <c:axId val="191789568"/>
        <c:scaling>
          <c:orientation val="minMax"/>
          <c:max val="6"/>
          <c:min val="0"/>
        </c:scaling>
        <c:delete val="1"/>
        <c:axPos val="l"/>
        <c:numFmt formatCode="General" sourceLinked="1"/>
        <c:majorTickMark val="out"/>
        <c:minorTickMark val="none"/>
        <c:tickLblPos val="nextTo"/>
        <c:crossAx val="191787936"/>
        <c:crosses val="autoZero"/>
        <c:crossBetween val="between"/>
      </c:valAx>
      <c:spPr>
        <a:noFill/>
        <a:ln w="25400">
          <a:noFill/>
        </a:ln>
      </c:spPr>
    </c:plotArea>
    <c:legend>
      <c:legendPos val="b"/>
      <c:legendEntry>
        <c:idx val="2"/>
        <c:txPr>
          <a:bodyPr/>
          <a:lstStyle/>
          <a:p>
            <a:pPr>
              <a:defRPr i="1">
                <a:solidFill>
                  <a:schemeClr val="bg1">
                    <a:lumMod val="85000"/>
                  </a:schemeClr>
                </a:solidFill>
              </a:defRPr>
            </a:pPr>
            <a:endParaRPr lang="pt-BR"/>
          </a:p>
        </c:txPr>
      </c:legendEntry>
      <c:overlay val="0"/>
    </c:legend>
    <c:plotVisOnly val="1"/>
    <c:dispBlanksAs val="gap"/>
    <c:showDLblsOverMax val="0"/>
  </c:chart>
  <c:txPr>
    <a:bodyPr/>
    <a:lstStyle/>
    <a:p>
      <a:pPr>
        <a:defRPr sz="1400"/>
      </a:pPr>
      <a:endParaRPr lang="pt-BR"/>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Plan1!$B$1</c:f>
              <c:strCache>
                <c:ptCount val="1"/>
                <c:pt idx="0">
                  <c:v>LOA máximo</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Plan1!$B$2:$B$11</c:f>
              <c:numCache>
                <c:formatCode>_-* #,##0_-;\-* #,##0_-;_-* "-"??_-;_-@_-</c:formatCode>
                <c:ptCount val="10"/>
                <c:pt idx="0">
                  <c:v>294.11</c:v>
                </c:pt>
                <c:pt idx="1">
                  <c:v>303.92</c:v>
                </c:pt>
                <c:pt idx="2">
                  <c:v>299.95</c:v>
                </c:pt>
                <c:pt idx="3">
                  <c:v>305.60000000000002</c:v>
                </c:pt>
                <c:pt idx="4">
                  <c:v>334</c:v>
                </c:pt>
                <c:pt idx="5">
                  <c:v>335.63</c:v>
                </c:pt>
                <c:pt idx="6">
                  <c:v>335.63</c:v>
                </c:pt>
                <c:pt idx="7">
                  <c:v>336</c:v>
                </c:pt>
                <c:pt idx="8">
                  <c:v>336</c:v>
                </c:pt>
                <c:pt idx="9">
                  <c:v>340</c:v>
                </c:pt>
              </c:numCache>
            </c:numRef>
          </c:val>
          <c:extLst>
            <c:ext xmlns:c16="http://schemas.microsoft.com/office/drawing/2014/chart" uri="{C3380CC4-5D6E-409C-BE32-E72D297353CC}">
              <c16:uniqueId val="{00000000-255E-435C-8DDF-91BA3C821A54}"/>
            </c:ext>
          </c:extLst>
        </c:ser>
        <c:dLbls>
          <c:showLegendKey val="0"/>
          <c:showVal val="0"/>
          <c:showCatName val="0"/>
          <c:showSerName val="0"/>
          <c:showPercent val="0"/>
          <c:showBubbleSize val="0"/>
        </c:dLbls>
        <c:gapWidth val="80"/>
        <c:overlap val="50"/>
        <c:axId val="500570400"/>
        <c:axId val="412064656"/>
      </c:barChart>
      <c:catAx>
        <c:axId val="500570400"/>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412064656"/>
        <c:crosses val="autoZero"/>
        <c:auto val="1"/>
        <c:lblAlgn val="ctr"/>
        <c:lblOffset val="100"/>
        <c:noMultiLvlLbl val="0"/>
      </c:catAx>
      <c:valAx>
        <c:axId val="412064656"/>
        <c:scaling>
          <c:orientation val="minMax"/>
          <c:min val="0"/>
        </c:scaling>
        <c:delete val="1"/>
        <c:axPos val="l"/>
        <c:numFmt formatCode="_-* #,##0_-;\-* #,##0_-;_-* &quot;-&quot;??_-;_-@_-" sourceLinked="1"/>
        <c:majorTickMark val="out"/>
        <c:minorTickMark val="none"/>
        <c:tickLblPos val="nextTo"/>
        <c:crossAx val="500570400"/>
        <c:crosses val="autoZero"/>
        <c:crossBetween val="between"/>
      </c:valAx>
      <c:spPr>
        <a:noFill/>
        <a:ln w="25400">
          <a:noFill/>
        </a:ln>
      </c:spPr>
    </c:plotArea>
    <c:plotVisOnly val="1"/>
    <c:dispBlanksAs val="gap"/>
    <c:showDLblsOverMax val="0"/>
  </c:chart>
  <c:txPr>
    <a:bodyPr/>
    <a:lstStyle/>
    <a:p>
      <a:pPr>
        <a:defRPr sz="1800"/>
      </a:pPr>
      <a:endParaRPr lang="pt-BR"/>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Plan1!$C$1</c:f>
              <c:strCache>
                <c:ptCount val="1"/>
                <c:pt idx="0">
                  <c:v>Calado máximo¹</c:v>
                </c:pt>
              </c:strCache>
            </c:strRef>
          </c:tx>
          <c:spPr>
            <a:gradFill>
              <a:gsLst>
                <a:gs pos="0">
                  <a:srgbClr val="52739A"/>
                </a:gs>
                <a:gs pos="50000">
                  <a:srgbClr val="91CCFF"/>
                </a:gs>
                <a:gs pos="100000">
                  <a:srgbClr val="52739A"/>
                </a:gs>
              </a:gsLst>
              <a:lin ang="0" scaled="0"/>
            </a:gradFill>
            <a:ln>
              <a:solidFill>
                <a:sysClr val="windowText" lastClr="000000">
                  <a:lumMod val="85000"/>
                  <a:lumOff val="15000"/>
                </a:sysClr>
              </a:solidFill>
            </a:ln>
          </c:spPr>
          <c:invertIfNegative val="0"/>
          <c:dLbls>
            <c:spPr>
              <a:noFill/>
              <a:ln>
                <a:noFill/>
              </a:ln>
              <a:effectLst/>
            </c:spPr>
            <c:txPr>
              <a:bodyPr/>
              <a:lstStyle/>
              <a:p>
                <a:pPr>
                  <a:defRPr sz="16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Plan1!$C$2:$C$11</c:f>
              <c:numCache>
                <c:formatCode>General</c:formatCode>
                <c:ptCount val="10"/>
                <c:pt idx="0">
                  <c:v>12.2</c:v>
                </c:pt>
                <c:pt idx="1">
                  <c:v>13</c:v>
                </c:pt>
                <c:pt idx="2">
                  <c:v>13</c:v>
                </c:pt>
                <c:pt idx="3">
                  <c:v>14</c:v>
                </c:pt>
                <c:pt idx="4">
                  <c:v>14.5</c:v>
                </c:pt>
                <c:pt idx="5">
                  <c:v>14.5</c:v>
                </c:pt>
                <c:pt idx="6">
                  <c:v>14.5</c:v>
                </c:pt>
                <c:pt idx="7">
                  <c:v>14.5</c:v>
                </c:pt>
                <c:pt idx="8">
                  <c:v>14.5</c:v>
                </c:pt>
                <c:pt idx="9">
                  <c:v>14.5</c:v>
                </c:pt>
              </c:numCache>
            </c:numRef>
          </c:val>
          <c:extLst>
            <c:ext xmlns:c16="http://schemas.microsoft.com/office/drawing/2014/chart" uri="{C3380CC4-5D6E-409C-BE32-E72D297353CC}">
              <c16:uniqueId val="{00000000-C316-4671-8199-4C29D6D6EF5C}"/>
            </c:ext>
          </c:extLst>
        </c:ser>
        <c:dLbls>
          <c:showLegendKey val="0"/>
          <c:showVal val="0"/>
          <c:showCatName val="0"/>
          <c:showSerName val="0"/>
          <c:showPercent val="0"/>
          <c:showBubbleSize val="0"/>
        </c:dLbls>
        <c:gapWidth val="50"/>
        <c:axId val="412065744"/>
        <c:axId val="432031920"/>
      </c:barChart>
      <c:catAx>
        <c:axId val="412065744"/>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432031920"/>
        <c:crosses val="autoZero"/>
        <c:auto val="1"/>
        <c:lblAlgn val="ctr"/>
        <c:lblOffset val="100"/>
        <c:noMultiLvlLbl val="0"/>
      </c:catAx>
      <c:valAx>
        <c:axId val="432031920"/>
        <c:scaling>
          <c:orientation val="minMax"/>
          <c:max val="18"/>
          <c:min val="0"/>
        </c:scaling>
        <c:delete val="1"/>
        <c:axPos val="l"/>
        <c:numFmt formatCode="General" sourceLinked="1"/>
        <c:majorTickMark val="out"/>
        <c:minorTickMark val="none"/>
        <c:tickLblPos val="nextTo"/>
        <c:crossAx val="412065744"/>
        <c:crosses val="autoZero"/>
        <c:crossBetween val="between"/>
      </c:valAx>
      <c:spPr>
        <a:noFill/>
        <a:ln w="25400">
          <a:noFill/>
        </a:ln>
      </c:spPr>
    </c:plotArea>
    <c:plotVisOnly val="1"/>
    <c:dispBlanksAs val="gap"/>
    <c:showDLblsOverMax val="0"/>
  </c:chart>
  <c:txPr>
    <a:bodyPr/>
    <a:lstStyle/>
    <a:p>
      <a:pPr>
        <a:defRPr sz="1800"/>
      </a:pPr>
      <a:endParaRPr lang="pt-BR"/>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3659536830819"/>
          <c:y val="4.2515233532965407E-2"/>
          <c:w val="0.85340321368161853"/>
          <c:h val="0.8261916232868397"/>
        </c:manualLayout>
      </c:layout>
      <c:stockChart>
        <c:ser>
          <c:idx val="0"/>
          <c:order val="0"/>
          <c:tx>
            <c:strRef>
              <c:f>Plan1!$B$1</c:f>
              <c:strCache>
                <c:ptCount val="1"/>
                <c:pt idx="0">
                  <c:v> Alta </c:v>
                </c:pt>
              </c:strCache>
            </c:strRef>
          </c:tx>
          <c:spPr>
            <a:ln w="28575">
              <a:noFill/>
            </a:ln>
          </c:spPr>
          <c:marker>
            <c:symbol val="none"/>
          </c:marker>
          <c:cat>
            <c:numRef>
              <c:f>Plan1!$A$2:$A$18</c:f>
              <c:numCache>
                <c:formatCode>_-* #,##0_-;\-* #,##0_-;_-* "-"??_-;_-@_-</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16</c:v>
                </c:pt>
                <c:pt idx="15">
                  <c:v>18</c:v>
                </c:pt>
                <c:pt idx="16">
                  <c:v>19</c:v>
                </c:pt>
              </c:numCache>
            </c:numRef>
          </c:cat>
          <c:val>
            <c:numRef>
              <c:f>Plan1!$B$2:$B$18</c:f>
              <c:numCache>
                <c:formatCode>_-* #,##0_-;\-* #,##0_-;_-* "-"??_-;_-@_-</c:formatCode>
                <c:ptCount val="17"/>
                <c:pt idx="0">
                  <c:v>11.6</c:v>
                </c:pt>
                <c:pt idx="1">
                  <c:v>12.4</c:v>
                </c:pt>
                <c:pt idx="2">
                  <c:v>14</c:v>
                </c:pt>
                <c:pt idx="3">
                  <c:v>14</c:v>
                </c:pt>
                <c:pt idx="4">
                  <c:v>14</c:v>
                </c:pt>
                <c:pt idx="5">
                  <c:v>14.5</c:v>
                </c:pt>
                <c:pt idx="6">
                  <c:v>15</c:v>
                </c:pt>
                <c:pt idx="7">
                  <c:v>15</c:v>
                </c:pt>
                <c:pt idx="8">
                  <c:v>15</c:v>
                </c:pt>
                <c:pt idx="9">
                  <c:v>14.5</c:v>
                </c:pt>
                <c:pt idx="10">
                  <c:v>15</c:v>
                </c:pt>
                <c:pt idx="13">
                  <c:v>16</c:v>
                </c:pt>
                <c:pt idx="16">
                  <c:v>15.5</c:v>
                </c:pt>
              </c:numCache>
            </c:numRef>
          </c:val>
          <c:smooth val="0"/>
          <c:extLst>
            <c:ext xmlns:c16="http://schemas.microsoft.com/office/drawing/2014/chart" uri="{C3380CC4-5D6E-409C-BE32-E72D297353CC}">
              <c16:uniqueId val="{00000000-7C36-4319-9403-3FEDDEEE0A23}"/>
            </c:ext>
          </c:extLst>
        </c:ser>
        <c:ser>
          <c:idx val="1"/>
          <c:order val="1"/>
          <c:tx>
            <c:strRef>
              <c:f>Plan1!$C$1</c:f>
              <c:strCache>
                <c:ptCount val="1"/>
                <c:pt idx="0">
                  <c:v> Baixa </c:v>
                </c:pt>
              </c:strCache>
            </c:strRef>
          </c:tx>
          <c:spPr>
            <a:ln w="28575">
              <a:noFill/>
            </a:ln>
          </c:spPr>
          <c:marker>
            <c:symbol val="none"/>
          </c:marker>
          <c:cat>
            <c:numRef>
              <c:f>Plan1!$A$2:$A$18</c:f>
              <c:numCache>
                <c:formatCode>_-* #,##0_-;\-* #,##0_-;_-* "-"??_-;_-@_-</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16</c:v>
                </c:pt>
                <c:pt idx="15">
                  <c:v>18</c:v>
                </c:pt>
                <c:pt idx="16">
                  <c:v>19</c:v>
                </c:pt>
              </c:numCache>
            </c:numRef>
          </c:cat>
          <c:val>
            <c:numRef>
              <c:f>Plan1!$C$2:$C$18</c:f>
              <c:numCache>
                <c:formatCode>_-* #,##0_-;\-* #,##0_-;_-* "-"??_-;_-@_-</c:formatCode>
                <c:ptCount val="17"/>
                <c:pt idx="0">
                  <c:v>5.3</c:v>
                </c:pt>
                <c:pt idx="1">
                  <c:v>7.9</c:v>
                </c:pt>
                <c:pt idx="2">
                  <c:v>10</c:v>
                </c:pt>
                <c:pt idx="3">
                  <c:v>7.6</c:v>
                </c:pt>
                <c:pt idx="4">
                  <c:v>11.8</c:v>
                </c:pt>
                <c:pt idx="5">
                  <c:v>11.6</c:v>
                </c:pt>
                <c:pt idx="6">
                  <c:v>12.4</c:v>
                </c:pt>
                <c:pt idx="7">
                  <c:v>13</c:v>
                </c:pt>
                <c:pt idx="8">
                  <c:v>13</c:v>
                </c:pt>
                <c:pt idx="16">
                  <c:v>15.5</c:v>
                </c:pt>
              </c:numCache>
            </c:numRef>
          </c:val>
          <c:smooth val="0"/>
          <c:extLst>
            <c:ext xmlns:c16="http://schemas.microsoft.com/office/drawing/2014/chart" uri="{C3380CC4-5D6E-409C-BE32-E72D297353CC}">
              <c16:uniqueId val="{00000001-7C36-4319-9403-3FEDDEEE0A23}"/>
            </c:ext>
          </c:extLst>
        </c:ser>
        <c:ser>
          <c:idx val="2"/>
          <c:order val="2"/>
          <c:tx>
            <c:strRef>
              <c:f>Plan1!$D$1</c:f>
              <c:strCache>
                <c:ptCount val="1"/>
                <c:pt idx="0">
                  <c:v> Fechamento </c:v>
                </c:pt>
              </c:strCache>
            </c:strRef>
          </c:tx>
          <c:spPr>
            <a:ln w="28575">
              <a:noFill/>
            </a:ln>
          </c:spPr>
          <c:marker>
            <c:symbol val="circle"/>
            <c:size val="7"/>
            <c:spPr>
              <a:solidFill>
                <a:srgbClr val="FF0000"/>
              </a:solidFill>
            </c:spPr>
          </c:marker>
          <c:cat>
            <c:numRef>
              <c:f>Plan1!$A$2:$A$18</c:f>
              <c:numCache>
                <c:formatCode>_-* #,##0_-;\-* #,##0_-;_-* "-"??_-;_-@_-</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16</c:v>
                </c:pt>
                <c:pt idx="15">
                  <c:v>18</c:v>
                </c:pt>
                <c:pt idx="16">
                  <c:v>19</c:v>
                </c:pt>
              </c:numCache>
            </c:numRef>
          </c:cat>
          <c:val>
            <c:numRef>
              <c:f>Plan1!$D$2:$D$18</c:f>
              <c:numCache>
                <c:formatCode>_-* #,##0_-;\-* #,##0_-;_-* "-"??_-;_-@_-</c:formatCode>
                <c:ptCount val="17"/>
                <c:pt idx="0">
                  <c:v>8.3000000000000007</c:v>
                </c:pt>
                <c:pt idx="1">
                  <c:v>10.5</c:v>
                </c:pt>
                <c:pt idx="2">
                  <c:v>11.7</c:v>
                </c:pt>
                <c:pt idx="3">
                  <c:v>12.5</c:v>
                </c:pt>
                <c:pt idx="4">
                  <c:v>13.4</c:v>
                </c:pt>
                <c:pt idx="5">
                  <c:v>13.7</c:v>
                </c:pt>
                <c:pt idx="6">
                  <c:v>14.3</c:v>
                </c:pt>
                <c:pt idx="7">
                  <c:v>14.3</c:v>
                </c:pt>
                <c:pt idx="8">
                  <c:v>14.6</c:v>
                </c:pt>
                <c:pt idx="9">
                  <c:v>14.8</c:v>
                </c:pt>
                <c:pt idx="10">
                  <c:v>15.4</c:v>
                </c:pt>
                <c:pt idx="11">
                  <c:v>15.5</c:v>
                </c:pt>
                <c:pt idx="12">
                  <c:v>15.5</c:v>
                </c:pt>
                <c:pt idx="13">
                  <c:v>15.5</c:v>
                </c:pt>
                <c:pt idx="14">
                  <c:v>16</c:v>
                </c:pt>
                <c:pt idx="15">
                  <c:v>14.5</c:v>
                </c:pt>
                <c:pt idx="16">
                  <c:v>15.5</c:v>
                </c:pt>
              </c:numCache>
            </c:numRef>
          </c:val>
          <c:smooth val="0"/>
          <c:extLst>
            <c:ext xmlns:c16="http://schemas.microsoft.com/office/drawing/2014/chart" uri="{C3380CC4-5D6E-409C-BE32-E72D297353CC}">
              <c16:uniqueId val="{00000002-7C36-4319-9403-3FEDDEEE0A23}"/>
            </c:ext>
          </c:extLst>
        </c:ser>
        <c:dLbls>
          <c:showLegendKey val="0"/>
          <c:showVal val="0"/>
          <c:showCatName val="0"/>
          <c:showSerName val="0"/>
          <c:showPercent val="0"/>
          <c:showBubbleSize val="0"/>
        </c:dLbls>
        <c:hiLowLines>
          <c:spPr>
            <a:ln w="28575"/>
          </c:spPr>
        </c:hiLowLines>
        <c:axId val="317042384"/>
        <c:axId val="317038032"/>
      </c:stockChart>
      <c:catAx>
        <c:axId val="317042384"/>
        <c:scaling>
          <c:orientation val="minMax"/>
        </c:scaling>
        <c:delete val="0"/>
        <c:axPos val="b"/>
        <c:numFmt formatCode="_-* #,##0_-;\-* #,##0_-;_-* &quot;-&quot;??_-;_-@_-" sourceLinked="1"/>
        <c:majorTickMark val="out"/>
        <c:minorTickMark val="none"/>
        <c:tickLblPos val="nextTo"/>
        <c:txPr>
          <a:bodyPr rot="0" vert="horz"/>
          <a:lstStyle/>
          <a:p>
            <a:pPr>
              <a:defRPr sz="1400"/>
            </a:pPr>
            <a:endParaRPr lang="pt-BR"/>
          </a:p>
        </c:txPr>
        <c:crossAx val="317038032"/>
        <c:crosses val="autoZero"/>
        <c:auto val="1"/>
        <c:lblAlgn val="ctr"/>
        <c:lblOffset val="100"/>
        <c:noMultiLvlLbl val="0"/>
      </c:catAx>
      <c:valAx>
        <c:axId val="317038032"/>
        <c:scaling>
          <c:orientation val="minMax"/>
        </c:scaling>
        <c:delete val="0"/>
        <c:axPos val="l"/>
        <c:majorGridlines>
          <c:spPr>
            <a:ln>
              <a:solidFill>
                <a:schemeClr val="bg1">
                  <a:lumMod val="95000"/>
                </a:schemeClr>
              </a:solidFill>
            </a:ln>
          </c:spPr>
        </c:majorGridlines>
        <c:numFmt formatCode="_-* #,##0_-;\-* #,##0_-;_-* &quot;-&quot;??_-;_-@_-" sourceLinked="1"/>
        <c:majorTickMark val="out"/>
        <c:minorTickMark val="none"/>
        <c:tickLblPos val="nextTo"/>
        <c:crossAx val="317042384"/>
        <c:crosses val="autoZero"/>
        <c:crossBetween val="between"/>
      </c:valAx>
      <c:spPr>
        <a:noFill/>
        <a:ln w="25400">
          <a:noFill/>
        </a:ln>
      </c:spPr>
    </c:plotArea>
    <c:plotVisOnly val="1"/>
    <c:dispBlanksAs val="gap"/>
    <c:showDLblsOverMax val="0"/>
  </c:chart>
  <c:txPr>
    <a:bodyPr/>
    <a:lstStyle/>
    <a:p>
      <a:pPr>
        <a:defRPr sz="1400"/>
      </a:pPr>
      <a:endParaRPr lang="pt-B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17906976744186E-2"/>
          <c:y val="0.12039189030000669"/>
          <c:w val="0.74560581395348835"/>
          <c:h val="0.70760371928059518"/>
        </c:manualLayout>
      </c:layout>
      <c:lineChart>
        <c:grouping val="standard"/>
        <c:varyColors val="0"/>
        <c:ser>
          <c:idx val="0"/>
          <c:order val="0"/>
          <c:tx>
            <c:strRef>
              <c:f>Plan1!$B$1</c:f>
              <c:strCache>
                <c:ptCount val="1"/>
                <c:pt idx="0">
                  <c:v>1 berço</c:v>
                </c:pt>
              </c:strCache>
            </c:strRef>
          </c:tx>
          <c:spPr>
            <a:ln w="57150">
              <a:solidFill>
                <a:srgbClr val="0070C0"/>
              </a:solidFill>
            </a:ln>
          </c:spPr>
          <c:marker>
            <c:symbol val="none"/>
          </c:marker>
          <c:dLbls>
            <c:spPr>
              <a:noFill/>
              <a:ln>
                <a:noFill/>
              </a:ln>
              <a:effectLst/>
            </c:spPr>
            <c:txPr>
              <a:bodyPr/>
              <a:lstStyle/>
              <a:p>
                <a:pPr>
                  <a:defRPr sz="1400" b="1">
                    <a:solidFill>
                      <a:srgbClr val="0070C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Plan1!$A$2:$A$7</c:f>
              <c:numCache>
                <c:formatCode>General</c:formatCode>
                <c:ptCount val="6"/>
                <c:pt idx="0">
                  <c:v>1</c:v>
                </c:pt>
                <c:pt idx="1">
                  <c:v>2</c:v>
                </c:pt>
                <c:pt idx="2">
                  <c:v>3</c:v>
                </c:pt>
                <c:pt idx="3">
                  <c:v>4</c:v>
                </c:pt>
                <c:pt idx="4">
                  <c:v>5</c:v>
                </c:pt>
                <c:pt idx="5">
                  <c:v>6</c:v>
                </c:pt>
              </c:numCache>
            </c:numRef>
          </c:cat>
          <c:val>
            <c:numRef>
              <c:f>Plan1!$B$2:$B$7</c:f>
              <c:numCache>
                <c:formatCode>0%</c:formatCode>
                <c:ptCount val="6"/>
                <c:pt idx="0">
                  <c:v>0.83333333333333337</c:v>
                </c:pt>
                <c:pt idx="1">
                  <c:v>0.66666666666666674</c:v>
                </c:pt>
                <c:pt idx="2">
                  <c:v>0.5</c:v>
                </c:pt>
                <c:pt idx="3">
                  <c:v>0.33333333333333337</c:v>
                </c:pt>
                <c:pt idx="4">
                  <c:v>0.16666666666666663</c:v>
                </c:pt>
                <c:pt idx="5">
                  <c:v>0</c:v>
                </c:pt>
              </c:numCache>
            </c:numRef>
          </c:val>
          <c:smooth val="0"/>
          <c:extLst>
            <c:ext xmlns:c16="http://schemas.microsoft.com/office/drawing/2014/chart" uri="{C3380CC4-5D6E-409C-BE32-E72D297353CC}">
              <c16:uniqueId val="{00000000-5586-4A45-B8FE-D20E6BBB580A}"/>
            </c:ext>
          </c:extLst>
        </c:ser>
        <c:ser>
          <c:idx val="1"/>
          <c:order val="1"/>
          <c:tx>
            <c:strRef>
              <c:f>Plan1!$C$1</c:f>
              <c:strCache>
                <c:ptCount val="1"/>
                <c:pt idx="0">
                  <c:v>2 berços</c:v>
                </c:pt>
              </c:strCache>
            </c:strRef>
          </c:tx>
          <c:spPr>
            <a:ln w="57150">
              <a:solidFill>
                <a:schemeClr val="accent3">
                  <a:lumMod val="50000"/>
                </a:schemeClr>
              </a:solidFill>
            </a:ln>
          </c:spPr>
          <c:marker>
            <c:symbol val="none"/>
          </c:marker>
          <c:dLbls>
            <c:spPr>
              <a:noFill/>
              <a:ln>
                <a:noFill/>
              </a:ln>
              <a:effectLst/>
            </c:spPr>
            <c:txPr>
              <a:bodyPr/>
              <a:lstStyle/>
              <a:p>
                <a:pPr>
                  <a:defRPr sz="1400" b="1">
                    <a:solidFill>
                      <a:schemeClr val="accent3">
                        <a:lumMod val="50000"/>
                      </a:schemeClr>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Plan1!$A$2:$A$7</c:f>
              <c:numCache>
                <c:formatCode>General</c:formatCode>
                <c:ptCount val="6"/>
                <c:pt idx="0">
                  <c:v>1</c:v>
                </c:pt>
                <c:pt idx="1">
                  <c:v>2</c:v>
                </c:pt>
                <c:pt idx="2">
                  <c:v>3</c:v>
                </c:pt>
                <c:pt idx="3">
                  <c:v>4</c:v>
                </c:pt>
                <c:pt idx="4">
                  <c:v>5</c:v>
                </c:pt>
                <c:pt idx="5">
                  <c:v>6</c:v>
                </c:pt>
              </c:numCache>
            </c:numRef>
          </c:cat>
          <c:val>
            <c:numRef>
              <c:f>Plan1!$C$2:$C$7</c:f>
              <c:numCache>
                <c:formatCode>0%</c:formatCode>
                <c:ptCount val="6"/>
                <c:pt idx="0">
                  <c:v>1</c:v>
                </c:pt>
                <c:pt idx="1">
                  <c:v>0.98484848484848486</c:v>
                </c:pt>
                <c:pt idx="2">
                  <c:v>0.95454545454545459</c:v>
                </c:pt>
                <c:pt idx="3">
                  <c:v>0.90909090909090906</c:v>
                </c:pt>
                <c:pt idx="4">
                  <c:v>0.84848484848484851</c:v>
                </c:pt>
                <c:pt idx="5">
                  <c:v>0.77272727272727271</c:v>
                </c:pt>
              </c:numCache>
            </c:numRef>
          </c:val>
          <c:smooth val="0"/>
          <c:extLst>
            <c:ext xmlns:c16="http://schemas.microsoft.com/office/drawing/2014/chart" uri="{C3380CC4-5D6E-409C-BE32-E72D297353CC}">
              <c16:uniqueId val="{00000001-5586-4A45-B8FE-D20E6BBB580A}"/>
            </c:ext>
          </c:extLst>
        </c:ser>
        <c:dLbls>
          <c:showLegendKey val="0"/>
          <c:showVal val="0"/>
          <c:showCatName val="0"/>
          <c:showSerName val="0"/>
          <c:showPercent val="0"/>
          <c:showBubbleSize val="0"/>
        </c:dLbls>
        <c:smooth val="0"/>
        <c:axId val="317030416"/>
        <c:axId val="317038576"/>
      </c:lineChart>
      <c:catAx>
        <c:axId val="317030416"/>
        <c:scaling>
          <c:orientation val="minMax"/>
        </c:scaling>
        <c:delete val="0"/>
        <c:axPos val="b"/>
        <c:numFmt formatCode="General" sourceLinked="1"/>
        <c:majorTickMark val="out"/>
        <c:minorTickMark val="none"/>
        <c:tickLblPos val="nextTo"/>
        <c:crossAx val="317038576"/>
        <c:crosses val="autoZero"/>
        <c:auto val="1"/>
        <c:lblAlgn val="ctr"/>
        <c:lblOffset val="100"/>
        <c:noMultiLvlLbl val="0"/>
      </c:catAx>
      <c:valAx>
        <c:axId val="317038576"/>
        <c:scaling>
          <c:orientation val="minMax"/>
          <c:max val="1"/>
        </c:scaling>
        <c:delete val="0"/>
        <c:axPos val="l"/>
        <c:majorGridlines>
          <c:spPr>
            <a:ln>
              <a:solidFill>
                <a:schemeClr val="bg1">
                  <a:lumMod val="95000"/>
                </a:schemeClr>
              </a:solidFill>
            </a:ln>
          </c:spPr>
        </c:majorGridlines>
        <c:numFmt formatCode="0%" sourceLinked="1"/>
        <c:majorTickMark val="out"/>
        <c:minorTickMark val="none"/>
        <c:tickLblPos val="nextTo"/>
        <c:txPr>
          <a:bodyPr/>
          <a:lstStyle/>
          <a:p>
            <a:pPr>
              <a:defRPr sz="1400"/>
            </a:pPr>
            <a:endParaRPr lang="pt-BR"/>
          </a:p>
        </c:txPr>
        <c:crossAx val="317030416"/>
        <c:crosses val="autoZero"/>
        <c:crossBetween val="between"/>
      </c:valAx>
    </c:plotArea>
    <c:legend>
      <c:legendPos val="r"/>
      <c:layout>
        <c:manualLayout>
          <c:xMode val="edge"/>
          <c:yMode val="edge"/>
          <c:x val="0.11990142118863049"/>
          <c:y val="0.56218619962877237"/>
          <c:w val="0.14993062015503875"/>
          <c:h val="0.23953255882811778"/>
        </c:manualLayout>
      </c:layout>
      <c:overlay val="0"/>
      <c:spPr>
        <a:solidFill>
          <a:schemeClr val="bg1"/>
        </a:solidFill>
        <a:ln>
          <a:solidFill>
            <a:schemeClr val="tx1"/>
          </a:solidFill>
        </a:ln>
      </c:spPr>
      <c:txPr>
        <a:bodyPr/>
        <a:lstStyle/>
        <a:p>
          <a:pPr>
            <a:defRPr sz="1400"/>
          </a:pPr>
          <a:endParaRPr lang="pt-BR"/>
        </a:p>
      </c:txPr>
    </c:legend>
    <c:plotVisOnly val="1"/>
    <c:dispBlanksAs val="gap"/>
    <c:showDLblsOverMax val="0"/>
  </c:chart>
  <c:txPr>
    <a:bodyPr/>
    <a:lstStyle/>
    <a:p>
      <a:pPr>
        <a:defRPr sz="1600"/>
      </a:pPr>
      <a:endParaRPr lang="pt-B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Plan1!$B$1</c:f>
              <c:strCache>
                <c:ptCount val="1"/>
                <c:pt idx="0">
                  <c:v>Consignação média</c:v>
                </c:pt>
              </c:strCache>
            </c:strRef>
          </c:tx>
          <c:spPr>
            <a:ln w="28575">
              <a:solidFill>
                <a:srgbClr val="0070C0"/>
              </a:solidFill>
            </a:ln>
          </c:spPr>
          <c:marker>
            <c:symbol val="square"/>
            <c:size val="5"/>
            <c:spPr>
              <a:ln w="6350">
                <a:solidFill>
                  <a:srgbClr val="0070C0"/>
                </a:solidFill>
              </a:ln>
            </c:spPr>
          </c:marker>
          <c:dLbls>
            <c:spPr>
              <a:noFill/>
              <a:ln>
                <a:noFill/>
              </a:ln>
            </c:spPr>
            <c:txPr>
              <a:bodyPr/>
              <a:lstStyle/>
              <a:p>
                <a:pPr>
                  <a:defRPr sz="1100">
                    <a:solidFill>
                      <a:srgbClr val="0070C0"/>
                    </a:solidFill>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Plan1!$A$2:$A$14</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c:v>
                </c:pt>
              </c:strCache>
            </c:strRef>
          </c:cat>
          <c:val>
            <c:numRef>
              <c:f>Plan1!$B$2:$B$14</c:f>
              <c:numCache>
                <c:formatCode>0.0\x</c:formatCode>
                <c:ptCount val="13"/>
                <c:pt idx="0">
                  <c:v>1</c:v>
                </c:pt>
                <c:pt idx="1">
                  <c:v>1.1360929225465337</c:v>
                </c:pt>
                <c:pt idx="2">
                  <c:v>1.323967246437751</c:v>
                </c:pt>
                <c:pt idx="3">
                  <c:v>1.1705009566938476</c:v>
                </c:pt>
                <c:pt idx="4">
                  <c:v>1.0955740238413834</c:v>
                </c:pt>
                <c:pt idx="5">
                  <c:v>1.1689375811434977</c:v>
                </c:pt>
                <c:pt idx="6">
                  <c:v>1.2296089499540652</c:v>
                </c:pt>
                <c:pt idx="7">
                  <c:v>1.1387777135996686</c:v>
                </c:pt>
                <c:pt idx="8">
                  <c:v>0.95139753674255445</c:v>
                </c:pt>
                <c:pt idx="9">
                  <c:v>1.4189298434142501</c:v>
                </c:pt>
                <c:pt idx="10">
                  <c:v>1.4459340503288873</c:v>
                </c:pt>
                <c:pt idx="11">
                  <c:v>1.6488995471365746</c:v>
                </c:pt>
                <c:pt idx="12">
                  <c:v>1.9214392603289563</c:v>
                </c:pt>
              </c:numCache>
            </c:numRef>
          </c:val>
          <c:smooth val="0"/>
          <c:extLst>
            <c:ext xmlns:c16="http://schemas.microsoft.com/office/drawing/2014/chart" uri="{C3380CC4-5D6E-409C-BE32-E72D297353CC}">
              <c16:uniqueId val="{00000000-4650-45B7-A419-52ACBFA39D42}"/>
            </c:ext>
          </c:extLst>
        </c:ser>
        <c:ser>
          <c:idx val="1"/>
          <c:order val="1"/>
          <c:tx>
            <c:strRef>
              <c:f>Plan1!$C$1</c:f>
              <c:strCache>
                <c:ptCount val="1"/>
                <c:pt idx="0">
                  <c:v>Volume</c:v>
                </c:pt>
              </c:strCache>
            </c:strRef>
          </c:tx>
          <c:spPr>
            <a:ln>
              <a:solidFill>
                <a:srgbClr val="FF9999">
                  <a:lumMod val="90000"/>
                </a:srgbClr>
              </a:solidFill>
              <a:prstDash val="solid"/>
            </a:ln>
          </c:spPr>
          <c:marker>
            <c:symbol val="square"/>
            <c:size val="5"/>
            <c:spPr>
              <a:solidFill>
                <a:srgbClr val="FFCCCC"/>
              </a:solidFill>
              <a:ln>
                <a:solidFill>
                  <a:srgbClr val="FF9999">
                    <a:lumMod val="90000"/>
                  </a:srgbClr>
                </a:solidFill>
                <a:prstDash val="solid"/>
              </a:ln>
            </c:spPr>
          </c:marker>
          <c:dLbls>
            <c:spPr>
              <a:noFill/>
              <a:ln>
                <a:noFill/>
              </a:ln>
              <a:effectLst/>
            </c:spPr>
            <c:txPr>
              <a:bodyPr/>
              <a:lstStyle/>
              <a:p>
                <a:pPr>
                  <a:defRPr sz="1200">
                    <a:solidFill>
                      <a:schemeClr val="accent3">
                        <a:lumMod val="90000"/>
                      </a:schemeClr>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Plan1!$A$2:$A$14</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c:v>
                </c:pt>
              </c:strCache>
            </c:strRef>
          </c:cat>
          <c:val>
            <c:numRef>
              <c:f>Plan1!$C$2:$C$14</c:f>
              <c:numCache>
                <c:formatCode>0.0\x</c:formatCode>
                <c:ptCount val="13"/>
                <c:pt idx="0">
                  <c:v>1</c:v>
                </c:pt>
                <c:pt idx="1">
                  <c:v>1.1623846739441686</c:v>
                </c:pt>
                <c:pt idx="2">
                  <c:v>1.4490344389269525</c:v>
                </c:pt>
                <c:pt idx="3">
                  <c:v>1.7420328116160664</c:v>
                </c:pt>
                <c:pt idx="4">
                  <c:v>2.0648954819424366</c:v>
                </c:pt>
                <c:pt idx="5">
                  <c:v>2.2403363574775983</c:v>
                </c:pt>
                <c:pt idx="6">
                  <c:v>2.3113583506191464</c:v>
                </c:pt>
                <c:pt idx="7">
                  <c:v>2.4352560744791556</c:v>
                </c:pt>
                <c:pt idx="8">
                  <c:v>2.0552545379624392</c:v>
                </c:pt>
                <c:pt idx="9">
                  <c:v>2.4615067641656365</c:v>
                </c:pt>
                <c:pt idx="10">
                  <c:v>2.6753437956153401</c:v>
                </c:pt>
                <c:pt idx="11">
                  <c:v>2.8131134717595212</c:v>
                </c:pt>
                <c:pt idx="12">
                  <c:v>3.0413350933433905</c:v>
                </c:pt>
              </c:numCache>
            </c:numRef>
          </c:val>
          <c:smooth val="0"/>
          <c:extLst>
            <c:ext xmlns:c16="http://schemas.microsoft.com/office/drawing/2014/chart" uri="{C3380CC4-5D6E-409C-BE32-E72D297353CC}">
              <c16:uniqueId val="{00000001-4650-45B7-A419-52ACBFA39D42}"/>
            </c:ext>
          </c:extLst>
        </c:ser>
        <c:dLbls>
          <c:showLegendKey val="0"/>
          <c:showVal val="0"/>
          <c:showCatName val="0"/>
          <c:showSerName val="0"/>
          <c:showPercent val="0"/>
          <c:showBubbleSize val="0"/>
        </c:dLbls>
        <c:marker val="1"/>
        <c:smooth val="0"/>
        <c:axId val="317040752"/>
        <c:axId val="317035312"/>
      </c:lineChart>
      <c:catAx>
        <c:axId val="317040752"/>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317035312"/>
        <c:crosses val="autoZero"/>
        <c:auto val="1"/>
        <c:lblAlgn val="ctr"/>
        <c:lblOffset val="100"/>
        <c:noMultiLvlLbl val="0"/>
      </c:catAx>
      <c:valAx>
        <c:axId val="317035312"/>
        <c:scaling>
          <c:orientation val="minMax"/>
        </c:scaling>
        <c:delete val="0"/>
        <c:axPos val="l"/>
        <c:majorGridlines>
          <c:spPr>
            <a:ln>
              <a:solidFill>
                <a:sysClr val="window" lastClr="FFFFFF">
                  <a:lumMod val="95000"/>
                </a:sysClr>
              </a:solidFill>
            </a:ln>
          </c:spPr>
        </c:majorGridlines>
        <c:numFmt formatCode="0.0\x"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317040752"/>
        <c:crosses val="autoZero"/>
        <c:crossBetween val="between"/>
      </c:valAx>
      <c:spPr>
        <a:noFill/>
        <a:ln w="25400">
          <a:noFill/>
        </a:ln>
      </c:spPr>
    </c:plotArea>
    <c:legend>
      <c:legendPos val="r"/>
      <c:layout>
        <c:manualLayout>
          <c:xMode val="edge"/>
          <c:yMode val="edge"/>
          <c:x val="0.70880109865574548"/>
          <c:y val="0.67936093028825217"/>
          <c:w val="0.2873092581776685"/>
          <c:h val="0.16655327440564313"/>
        </c:manualLayout>
      </c:layout>
      <c:overlay val="1"/>
      <c:spPr>
        <a:solidFill>
          <a:sysClr val="window" lastClr="FFFFFF"/>
        </a:solidFill>
        <a:ln>
          <a:solidFill>
            <a:sysClr val="windowText" lastClr="000000">
              <a:lumMod val="50000"/>
              <a:lumOff val="50000"/>
            </a:sysClr>
          </a:solidFill>
        </a:ln>
      </c:spPr>
      <c:txPr>
        <a:bodyPr/>
        <a:lstStyle/>
        <a:p>
          <a:pPr>
            <a:defRPr sz="1200"/>
          </a:pPr>
          <a:endParaRPr lang="pt-BR"/>
        </a:p>
      </c:txPr>
    </c:legend>
    <c:plotVisOnly val="1"/>
    <c:dispBlanksAs val="gap"/>
    <c:showDLblsOverMax val="0"/>
  </c:chart>
  <c:txPr>
    <a:bodyPr/>
    <a:lstStyle/>
    <a:p>
      <a:pPr>
        <a:defRPr sz="1800"/>
      </a:pPr>
      <a:endParaRPr lang="pt-BR"/>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Plan1!$B$1</c:f>
              <c:strCache>
                <c:ptCount val="1"/>
                <c:pt idx="0">
                  <c:v>Consiganação</c:v>
                </c:pt>
              </c:strCache>
            </c:strRef>
          </c:tx>
          <c:spPr>
            <a:ln w="28575">
              <a:solidFill>
                <a:srgbClr val="FF9999">
                  <a:lumMod val="75000"/>
                </a:srgbClr>
              </a:solidFill>
            </a:ln>
          </c:spPr>
          <c:marker>
            <c:symbol val="none"/>
          </c:marker>
          <c:xVal>
            <c:numRef>
              <c:f>Plan1!$A$2:$A$19</c:f>
              <c:numCache>
                <c:formatCode>General</c:formatCode>
                <c:ptCount val="18"/>
                <c:pt idx="0">
                  <c:v>1</c:v>
                </c:pt>
                <c:pt idx="1">
                  <c:v>2</c:v>
                </c:pt>
                <c:pt idx="2">
                  <c:v>3</c:v>
                </c:pt>
                <c:pt idx="3">
                  <c:v>4</c:v>
                </c:pt>
                <c:pt idx="4">
                  <c:v>5</c:v>
                </c:pt>
                <c:pt idx="5">
                  <c:v>6</c:v>
                </c:pt>
                <c:pt idx="6">
                  <c:v>7</c:v>
                </c:pt>
                <c:pt idx="7">
                  <c:v>8</c:v>
                </c:pt>
                <c:pt idx="8">
                  <c:v>9</c:v>
                </c:pt>
                <c:pt idx="9">
                  <c:v>10</c:v>
                </c:pt>
                <c:pt idx="10">
                  <c:v>10</c:v>
                </c:pt>
                <c:pt idx="11">
                  <c:v>11</c:v>
                </c:pt>
                <c:pt idx="12">
                  <c:v>12</c:v>
                </c:pt>
                <c:pt idx="13">
                  <c:v>13</c:v>
                </c:pt>
                <c:pt idx="14">
                  <c:v>14</c:v>
                </c:pt>
                <c:pt idx="15">
                  <c:v>15</c:v>
                </c:pt>
                <c:pt idx="16">
                  <c:v>16</c:v>
                </c:pt>
                <c:pt idx="17">
                  <c:v>17</c:v>
                </c:pt>
              </c:numCache>
            </c:numRef>
          </c:xVal>
          <c:yVal>
            <c:numRef>
              <c:f>Plan1!$B$2:$B$19</c:f>
              <c:numCache>
                <c:formatCode>_-* #,##0_-;\-* #,##0_-;_-* "-"??_-;_-@_-</c:formatCode>
                <c:ptCount val="18"/>
                <c:pt idx="0">
                  <c:v>450</c:v>
                </c:pt>
                <c:pt idx="1">
                  <c:v>472.5</c:v>
                </c:pt>
                <c:pt idx="2">
                  <c:v>496.125</c:v>
                </c:pt>
                <c:pt idx="3">
                  <c:v>520.93124999999998</c:v>
                </c:pt>
                <c:pt idx="4">
                  <c:v>546.97781250000003</c:v>
                </c:pt>
                <c:pt idx="5">
                  <c:v>574.32670312500011</c:v>
                </c:pt>
                <c:pt idx="6">
                  <c:v>603.04303828125012</c:v>
                </c:pt>
                <c:pt idx="7">
                  <c:v>633.19519019531265</c:v>
                </c:pt>
                <c:pt idx="8">
                  <c:v>664.8549497050783</c:v>
                </c:pt>
                <c:pt idx="9">
                  <c:v>698.09769719033227</c:v>
                </c:pt>
              </c:numCache>
            </c:numRef>
          </c:yVal>
          <c:smooth val="0"/>
          <c:extLst>
            <c:ext xmlns:c16="http://schemas.microsoft.com/office/drawing/2014/chart" uri="{C3380CC4-5D6E-409C-BE32-E72D297353CC}">
              <c16:uniqueId val="{00000000-5F49-434D-81D6-FCE3F8AD0136}"/>
            </c:ext>
          </c:extLst>
        </c:ser>
        <c:ser>
          <c:idx val="1"/>
          <c:order val="1"/>
          <c:tx>
            <c:strRef>
              <c:f>Plan1!$C$1</c:f>
              <c:strCache>
                <c:ptCount val="1"/>
                <c:pt idx="0">
                  <c:v>Colunas1</c:v>
                </c:pt>
              </c:strCache>
            </c:strRef>
          </c:tx>
          <c:spPr>
            <a:ln>
              <a:solidFill>
                <a:srgbClr val="FF9999">
                  <a:lumMod val="75000"/>
                </a:srgbClr>
              </a:solidFill>
              <a:prstDash val="sysDash"/>
            </a:ln>
          </c:spPr>
          <c:marker>
            <c:symbol val="none"/>
          </c:marker>
          <c:xVal>
            <c:numRef>
              <c:f>Plan1!$A$2:$A$19</c:f>
              <c:numCache>
                <c:formatCode>General</c:formatCode>
                <c:ptCount val="18"/>
                <c:pt idx="0">
                  <c:v>1</c:v>
                </c:pt>
                <c:pt idx="1">
                  <c:v>2</c:v>
                </c:pt>
                <c:pt idx="2">
                  <c:v>3</c:v>
                </c:pt>
                <c:pt idx="3">
                  <c:v>4</c:v>
                </c:pt>
                <c:pt idx="4">
                  <c:v>5</c:v>
                </c:pt>
                <c:pt idx="5">
                  <c:v>6</c:v>
                </c:pt>
                <c:pt idx="6">
                  <c:v>7</c:v>
                </c:pt>
                <c:pt idx="7">
                  <c:v>8</c:v>
                </c:pt>
                <c:pt idx="8">
                  <c:v>9</c:v>
                </c:pt>
                <c:pt idx="9">
                  <c:v>10</c:v>
                </c:pt>
                <c:pt idx="10">
                  <c:v>10</c:v>
                </c:pt>
                <c:pt idx="11">
                  <c:v>11</c:v>
                </c:pt>
                <c:pt idx="12">
                  <c:v>12</c:v>
                </c:pt>
                <c:pt idx="13">
                  <c:v>13</c:v>
                </c:pt>
                <c:pt idx="14">
                  <c:v>14</c:v>
                </c:pt>
                <c:pt idx="15">
                  <c:v>15</c:v>
                </c:pt>
                <c:pt idx="16">
                  <c:v>16</c:v>
                </c:pt>
                <c:pt idx="17">
                  <c:v>17</c:v>
                </c:pt>
              </c:numCache>
            </c:numRef>
          </c:xVal>
          <c:yVal>
            <c:numRef>
              <c:f>Plan1!$C$2:$C$19</c:f>
              <c:numCache>
                <c:formatCode>General</c:formatCode>
                <c:ptCount val="18"/>
                <c:pt idx="9" formatCode="_-* #,##0_-;\-* #,##0_-;_-* &quot;-&quot;??_-;_-@_-">
                  <c:v>698.09769719033227</c:v>
                </c:pt>
                <c:pt idx="10" formatCode="_-* #,##0_-;\-* #,##0_-;_-* &quot;-&quot;??_-;_-@_-">
                  <c:v>350</c:v>
                </c:pt>
                <c:pt idx="11" formatCode="_-* #,##0_-;\-* #,##0_-;_-* &quot;-&quot;??_-;_-@_-">
                  <c:v>367.5</c:v>
                </c:pt>
                <c:pt idx="12" formatCode="_-* #,##0_-;\-* #,##0_-;_-* &quot;-&quot;??_-;_-@_-">
                  <c:v>385.875</c:v>
                </c:pt>
                <c:pt idx="13" formatCode="_-* #,##0_-;\-* #,##0_-;_-* &quot;-&quot;??_-;_-@_-">
                  <c:v>405.16875000000005</c:v>
                </c:pt>
                <c:pt idx="14" formatCode="_-* #,##0_-;\-* #,##0_-;_-* &quot;-&quot;??_-;_-@_-">
                  <c:v>425.42718750000006</c:v>
                </c:pt>
                <c:pt idx="15" formatCode="_-* #,##0_-;\-* #,##0_-;_-* &quot;-&quot;??_-;_-@_-">
                  <c:v>446.69854687500009</c:v>
                </c:pt>
                <c:pt idx="16" formatCode="_-* #,##0_-;\-* #,##0_-;_-* &quot;-&quot;??_-;_-@_-">
                  <c:v>469.03347421875009</c:v>
                </c:pt>
                <c:pt idx="17" formatCode="_-* #,##0_-;\-* #,##0_-;_-* &quot;-&quot;??_-;_-@_-">
                  <c:v>492.48514792968763</c:v>
                </c:pt>
              </c:numCache>
            </c:numRef>
          </c:yVal>
          <c:smooth val="0"/>
          <c:extLst>
            <c:ext xmlns:c16="http://schemas.microsoft.com/office/drawing/2014/chart" uri="{C3380CC4-5D6E-409C-BE32-E72D297353CC}">
              <c16:uniqueId val="{00000001-5F49-434D-81D6-FCE3F8AD0136}"/>
            </c:ext>
          </c:extLst>
        </c:ser>
        <c:ser>
          <c:idx val="2"/>
          <c:order val="2"/>
          <c:tx>
            <c:strRef>
              <c:f>Plan1!$D$1</c:f>
              <c:strCache>
                <c:ptCount val="1"/>
                <c:pt idx="0">
                  <c:v>Colunas2</c:v>
                </c:pt>
              </c:strCache>
            </c:strRef>
          </c:tx>
          <c:spPr>
            <a:ln>
              <a:solidFill>
                <a:srgbClr val="B2389E"/>
              </a:solidFill>
              <a:prstDash val="dash"/>
            </a:ln>
          </c:spPr>
          <c:marker>
            <c:symbol val="none"/>
          </c:marker>
          <c:xVal>
            <c:numRef>
              <c:f>Plan1!$A$2:$A$19</c:f>
              <c:numCache>
                <c:formatCode>General</c:formatCode>
                <c:ptCount val="18"/>
                <c:pt idx="0">
                  <c:v>1</c:v>
                </c:pt>
                <c:pt idx="1">
                  <c:v>2</c:v>
                </c:pt>
                <c:pt idx="2">
                  <c:v>3</c:v>
                </c:pt>
                <c:pt idx="3">
                  <c:v>4</c:v>
                </c:pt>
                <c:pt idx="4">
                  <c:v>5</c:v>
                </c:pt>
                <c:pt idx="5">
                  <c:v>6</c:v>
                </c:pt>
                <c:pt idx="6">
                  <c:v>7</c:v>
                </c:pt>
                <c:pt idx="7">
                  <c:v>8</c:v>
                </c:pt>
                <c:pt idx="8">
                  <c:v>9</c:v>
                </c:pt>
                <c:pt idx="9">
                  <c:v>10</c:v>
                </c:pt>
                <c:pt idx="10">
                  <c:v>10</c:v>
                </c:pt>
                <c:pt idx="11">
                  <c:v>11</c:v>
                </c:pt>
                <c:pt idx="12">
                  <c:v>12</c:v>
                </c:pt>
                <c:pt idx="13">
                  <c:v>13</c:v>
                </c:pt>
                <c:pt idx="14">
                  <c:v>14</c:v>
                </c:pt>
                <c:pt idx="15">
                  <c:v>15</c:v>
                </c:pt>
                <c:pt idx="16">
                  <c:v>16</c:v>
                </c:pt>
                <c:pt idx="17">
                  <c:v>17</c:v>
                </c:pt>
              </c:numCache>
            </c:numRef>
          </c:xVal>
          <c:yVal>
            <c:numRef>
              <c:f>Plan1!$D$2:$D$19</c:f>
              <c:numCache>
                <c:formatCode>General</c:formatCode>
                <c:ptCount val="18"/>
                <c:pt idx="10" formatCode="_-* #,##0_-;\-* #,##0_-;_-* &quot;-&quot;??_-;_-@_-">
                  <c:v>447.82593964609396</c:v>
                </c:pt>
                <c:pt idx="11" formatCode="_-* #,##0_-;\-* #,##0_-;_-* &quot;-&quot;??_-;_-@_-">
                  <c:v>470.21723662839867</c:v>
                </c:pt>
                <c:pt idx="12" formatCode="_-* #,##0_-;\-* #,##0_-;_-* &quot;-&quot;??_-;_-@_-">
                  <c:v>493.72809845981863</c:v>
                </c:pt>
                <c:pt idx="13" formatCode="_-* #,##0_-;\-* #,##0_-;_-* &quot;-&quot;??_-;_-@_-">
                  <c:v>518.41450338280958</c:v>
                </c:pt>
                <c:pt idx="14" formatCode="_-* #,##0_-;\-* #,##0_-;_-* &quot;-&quot;??_-;_-@_-">
                  <c:v>544.33522855195008</c:v>
                </c:pt>
                <c:pt idx="15" formatCode="_-* #,##0_-;\-* #,##0_-;_-* &quot;-&quot;??_-;_-@_-">
                  <c:v>571.55198997954756</c:v>
                </c:pt>
                <c:pt idx="16" formatCode="_-* #,##0_-;\-* #,##0_-;_-* &quot;-&quot;??_-;_-@_-">
                  <c:v>600.12958947852496</c:v>
                </c:pt>
                <c:pt idx="17" formatCode="_-* #,##0_-;\-* #,##0_-;_-* &quot;-&quot;??_-;_-@_-">
                  <c:v>630.13606895245118</c:v>
                </c:pt>
              </c:numCache>
            </c:numRef>
          </c:yVal>
          <c:smooth val="0"/>
          <c:extLst>
            <c:ext xmlns:c16="http://schemas.microsoft.com/office/drawing/2014/chart" uri="{C3380CC4-5D6E-409C-BE32-E72D297353CC}">
              <c16:uniqueId val="{00000002-5F49-434D-81D6-FCE3F8AD0136}"/>
            </c:ext>
          </c:extLst>
        </c:ser>
        <c:dLbls>
          <c:showLegendKey val="0"/>
          <c:showVal val="0"/>
          <c:showCatName val="0"/>
          <c:showSerName val="0"/>
          <c:showPercent val="0"/>
          <c:showBubbleSize val="0"/>
        </c:dLbls>
        <c:axId val="317039664"/>
        <c:axId val="317029328"/>
      </c:scatterChart>
      <c:valAx>
        <c:axId val="317039664"/>
        <c:scaling>
          <c:orientation val="minMax"/>
        </c:scaling>
        <c:delete val="0"/>
        <c:axPos val="b"/>
        <c:numFmt formatCode="General" sourceLinked="1"/>
        <c:majorTickMark val="none"/>
        <c:minorTickMark val="none"/>
        <c:tickLblPos val="none"/>
        <c:spPr>
          <a:ln>
            <a:solidFill>
              <a:sysClr val="windowText" lastClr="000000">
                <a:lumMod val="50000"/>
                <a:lumOff val="50000"/>
              </a:sysClr>
            </a:solidFill>
          </a:ln>
        </c:spPr>
        <c:txPr>
          <a:bodyPr/>
          <a:lstStyle/>
          <a:p>
            <a:pPr>
              <a:defRPr sz="1200"/>
            </a:pPr>
            <a:endParaRPr lang="pt-BR"/>
          </a:p>
        </c:txPr>
        <c:crossAx val="317029328"/>
        <c:crosses val="autoZero"/>
        <c:crossBetween val="midCat"/>
      </c:valAx>
      <c:valAx>
        <c:axId val="317029328"/>
        <c:scaling>
          <c:orientation val="minMax"/>
          <c:max val="800"/>
          <c:min val="300"/>
        </c:scaling>
        <c:delete val="0"/>
        <c:axPos val="l"/>
        <c:majorGridlines>
          <c:spPr>
            <a:ln>
              <a:solidFill>
                <a:sysClr val="window" lastClr="FFFFFF">
                  <a:lumMod val="95000"/>
                </a:sysClr>
              </a:solidFill>
            </a:ln>
          </c:spPr>
        </c:majorGridlines>
        <c:numFmt formatCode="_-* #,##0_-;\-* #,##0_-;_-* &quot;-&quot;??_-;_-@_-" sourceLinked="1"/>
        <c:majorTickMark val="none"/>
        <c:minorTickMark val="none"/>
        <c:tickLblPos val="none"/>
        <c:spPr>
          <a:ln>
            <a:solidFill>
              <a:sysClr val="windowText" lastClr="000000">
                <a:lumMod val="50000"/>
                <a:lumOff val="50000"/>
              </a:sysClr>
            </a:solidFill>
          </a:ln>
        </c:spPr>
        <c:txPr>
          <a:bodyPr/>
          <a:lstStyle/>
          <a:p>
            <a:pPr>
              <a:defRPr sz="1400"/>
            </a:pPr>
            <a:endParaRPr lang="pt-BR"/>
          </a:p>
        </c:txPr>
        <c:crossAx val="317039664"/>
        <c:crosses val="autoZero"/>
        <c:crossBetween val="midCat"/>
      </c:valAx>
      <c:spPr>
        <a:noFill/>
        <a:ln w="25400">
          <a:noFill/>
        </a:ln>
      </c:spPr>
    </c:plotArea>
    <c:plotVisOnly val="1"/>
    <c:dispBlanksAs val="gap"/>
    <c:showDLblsOverMax val="0"/>
  </c:chart>
  <c:txPr>
    <a:bodyPr/>
    <a:lstStyle/>
    <a:p>
      <a:pPr>
        <a:defRPr sz="1800"/>
      </a:pPr>
      <a:endParaRPr lang="pt-BR"/>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313332736597476E-2"/>
          <c:y val="7.4831455137016015E-2"/>
          <c:w val="0.90737333452680502"/>
          <c:h val="0.65693661341866727"/>
        </c:manualLayout>
      </c:layout>
      <c:barChart>
        <c:barDir val="col"/>
        <c:grouping val="stacked"/>
        <c:varyColors val="0"/>
        <c:ser>
          <c:idx val="0"/>
          <c:order val="0"/>
          <c:tx>
            <c:strRef>
              <c:f>Plan1!$B$1</c:f>
              <c:strCache>
                <c:ptCount val="1"/>
                <c:pt idx="0">
                  <c:v>Colunas1</c:v>
                </c:pt>
              </c:strCache>
            </c:strRef>
          </c:tx>
          <c:spPr>
            <a:solidFill>
              <a:srgbClr val="00B0F0"/>
            </a:solidFill>
            <a:ln>
              <a:solidFill>
                <a:schemeClr val="tx1">
                  <a:lumMod val="75000"/>
                  <a:lumOff val="25000"/>
                </a:schemeClr>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540-42C4-83C6-B32CF4BDC3D8}"/>
                </c:ext>
              </c:extLst>
            </c:dLbl>
            <c:spPr>
              <a:noFill/>
              <a:ln>
                <a:noFill/>
              </a:ln>
              <a:effectLst/>
            </c:spPr>
            <c:txPr>
              <a:bodyPr/>
              <a:lstStyle/>
              <a:p>
                <a:pPr>
                  <a:defRPr sz="105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06</c:v>
                </c:pt>
                <c:pt idx="1">
                  <c:v>07</c:v>
                </c:pt>
                <c:pt idx="2">
                  <c:v>08</c:v>
                </c:pt>
                <c:pt idx="3">
                  <c:v>09</c:v>
                </c:pt>
                <c:pt idx="4">
                  <c:v>10</c:v>
                </c:pt>
                <c:pt idx="5">
                  <c:v>11</c:v>
                </c:pt>
                <c:pt idx="6">
                  <c:v>12</c:v>
                </c:pt>
                <c:pt idx="7">
                  <c:v>13</c:v>
                </c:pt>
              </c:strCache>
            </c:strRef>
          </c:cat>
          <c:val>
            <c:numRef>
              <c:f>Plan1!$B$2:$B$9</c:f>
              <c:numCache>
                <c:formatCode>General</c:formatCode>
                <c:ptCount val="8"/>
              </c:numCache>
            </c:numRef>
          </c:val>
          <c:extLst>
            <c:ext xmlns:c16="http://schemas.microsoft.com/office/drawing/2014/chart" uri="{C3380CC4-5D6E-409C-BE32-E72D297353CC}">
              <c16:uniqueId val="{00000001-0540-42C4-83C6-B32CF4BDC3D8}"/>
            </c:ext>
          </c:extLst>
        </c:ser>
        <c:ser>
          <c:idx val="1"/>
          <c:order val="1"/>
          <c:tx>
            <c:strRef>
              <c:f>Plan1!$C$1</c:f>
              <c:strCache>
                <c:ptCount val="1"/>
                <c:pt idx="0">
                  <c:v>Itajaí</c:v>
                </c:pt>
              </c:strCache>
            </c:strRef>
          </c:tx>
          <c:spPr>
            <a:solidFill>
              <a:srgbClr val="FF9999">
                <a:lumMod val="90000"/>
              </a:srgbClr>
            </a:solidFill>
            <a:ln>
              <a:solidFill>
                <a:schemeClr val="tx1">
                  <a:lumMod val="75000"/>
                  <a:lumOff val="25000"/>
                </a:schemeClr>
              </a:solidFill>
            </a:ln>
          </c:spPr>
          <c:invertIfNegative val="0"/>
          <c:dLbls>
            <c:spPr>
              <a:noFill/>
              <a:ln>
                <a:noFill/>
              </a:ln>
              <a:effectLst/>
            </c:spPr>
            <c:txPr>
              <a:bodyPr/>
              <a:lstStyle/>
              <a:p>
                <a:pPr>
                  <a:defRPr sz="105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06</c:v>
                </c:pt>
                <c:pt idx="1">
                  <c:v>07</c:v>
                </c:pt>
                <c:pt idx="2">
                  <c:v>08</c:v>
                </c:pt>
                <c:pt idx="3">
                  <c:v>09</c:v>
                </c:pt>
                <c:pt idx="4">
                  <c:v>10</c:v>
                </c:pt>
                <c:pt idx="5">
                  <c:v>11</c:v>
                </c:pt>
                <c:pt idx="6">
                  <c:v>12</c:v>
                </c:pt>
                <c:pt idx="7">
                  <c:v>13</c:v>
                </c:pt>
              </c:strCache>
            </c:strRef>
          </c:cat>
          <c:val>
            <c:numRef>
              <c:f>Plan1!$C$2:$C$9</c:f>
              <c:numCache>
                <c:formatCode>0%</c:formatCode>
                <c:ptCount val="8"/>
                <c:pt idx="0">
                  <c:v>1</c:v>
                </c:pt>
                <c:pt idx="1">
                  <c:v>0.98225755267002191</c:v>
                </c:pt>
                <c:pt idx="2">
                  <c:v>0.68735826945418199</c:v>
                </c:pt>
                <c:pt idx="3">
                  <c:v>0.31593655087113959</c:v>
                </c:pt>
                <c:pt idx="4">
                  <c:v>0.46874658759691223</c:v>
                </c:pt>
                <c:pt idx="5">
                  <c:v>0.42422112022023983</c:v>
                </c:pt>
                <c:pt idx="6">
                  <c:v>0.37988942982094231</c:v>
                </c:pt>
                <c:pt idx="7">
                  <c:v>0.36651811396650735</c:v>
                </c:pt>
              </c:numCache>
            </c:numRef>
          </c:val>
          <c:extLst>
            <c:ext xmlns:c16="http://schemas.microsoft.com/office/drawing/2014/chart" uri="{C3380CC4-5D6E-409C-BE32-E72D297353CC}">
              <c16:uniqueId val="{00000002-0540-42C4-83C6-B32CF4BDC3D8}"/>
            </c:ext>
          </c:extLst>
        </c:ser>
        <c:ser>
          <c:idx val="2"/>
          <c:order val="2"/>
          <c:tx>
            <c:strRef>
              <c:f>Plan1!$D$1</c:f>
              <c:strCache>
                <c:ptCount val="1"/>
                <c:pt idx="0">
                  <c:v>Navegantes</c:v>
                </c:pt>
              </c:strCache>
            </c:strRef>
          </c:tx>
          <c:spPr>
            <a:solidFill>
              <a:srgbClr val="99CCFF">
                <a:lumMod val="90000"/>
              </a:srgbClr>
            </a:solidFill>
            <a:ln>
              <a:solidFill>
                <a:sysClr val="windowText" lastClr="000000">
                  <a:lumMod val="65000"/>
                  <a:lumOff val="35000"/>
                </a:sysClr>
              </a:solidFill>
            </a:ln>
          </c:spPr>
          <c:invertIfNegative val="0"/>
          <c:dLbls>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06</c:v>
                </c:pt>
                <c:pt idx="1">
                  <c:v>07</c:v>
                </c:pt>
                <c:pt idx="2">
                  <c:v>08</c:v>
                </c:pt>
                <c:pt idx="3">
                  <c:v>09</c:v>
                </c:pt>
                <c:pt idx="4">
                  <c:v>10</c:v>
                </c:pt>
                <c:pt idx="5">
                  <c:v>11</c:v>
                </c:pt>
                <c:pt idx="6">
                  <c:v>12</c:v>
                </c:pt>
                <c:pt idx="7">
                  <c:v>13</c:v>
                </c:pt>
              </c:strCache>
            </c:strRef>
          </c:cat>
          <c:val>
            <c:numRef>
              <c:f>Plan1!$D$2:$D$9</c:f>
              <c:numCache>
                <c:formatCode>0%</c:formatCode>
                <c:ptCount val="8"/>
                <c:pt idx="0">
                  <c:v>0</c:v>
                </c:pt>
                <c:pt idx="1">
                  <c:v>1.774244732997805E-2</c:v>
                </c:pt>
                <c:pt idx="2">
                  <c:v>0.31264173054581795</c:v>
                </c:pt>
                <c:pt idx="3">
                  <c:v>0.68406344912886041</c:v>
                </c:pt>
                <c:pt idx="4">
                  <c:v>0.53125341240308777</c:v>
                </c:pt>
                <c:pt idx="5">
                  <c:v>0.57577887977976017</c:v>
                </c:pt>
                <c:pt idx="6">
                  <c:v>0.62011057017905769</c:v>
                </c:pt>
                <c:pt idx="7">
                  <c:v>0.63348188603349265</c:v>
                </c:pt>
              </c:numCache>
            </c:numRef>
          </c:val>
          <c:extLst>
            <c:ext xmlns:c16="http://schemas.microsoft.com/office/drawing/2014/chart" uri="{C3380CC4-5D6E-409C-BE32-E72D297353CC}">
              <c16:uniqueId val="{00000003-0540-42C4-83C6-B32CF4BDC3D8}"/>
            </c:ext>
          </c:extLst>
        </c:ser>
        <c:dLbls>
          <c:showLegendKey val="0"/>
          <c:showVal val="0"/>
          <c:showCatName val="0"/>
          <c:showSerName val="0"/>
          <c:showPercent val="0"/>
          <c:showBubbleSize val="0"/>
        </c:dLbls>
        <c:gapWidth val="50"/>
        <c:overlap val="100"/>
        <c:axId val="317033136"/>
        <c:axId val="317043472"/>
      </c:barChart>
      <c:catAx>
        <c:axId val="317033136"/>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317043472"/>
        <c:crosses val="autoZero"/>
        <c:auto val="1"/>
        <c:lblAlgn val="ctr"/>
        <c:lblOffset val="100"/>
        <c:noMultiLvlLbl val="0"/>
      </c:catAx>
      <c:valAx>
        <c:axId val="317043472"/>
        <c:scaling>
          <c:orientation val="minMax"/>
          <c:max val="1"/>
          <c:min val="0"/>
        </c:scaling>
        <c:delete val="1"/>
        <c:axPos val="l"/>
        <c:numFmt formatCode="General" sourceLinked="1"/>
        <c:majorTickMark val="out"/>
        <c:minorTickMark val="none"/>
        <c:tickLblPos val="nextTo"/>
        <c:crossAx val="317033136"/>
        <c:crosses val="autoZero"/>
        <c:crossBetween val="between"/>
      </c:valAx>
      <c:spPr>
        <a:noFill/>
        <a:ln w="25400">
          <a:noFill/>
        </a:ln>
      </c:spPr>
    </c:plotArea>
    <c:legend>
      <c:legendPos val="b"/>
      <c:legendEntry>
        <c:idx val="0"/>
        <c:delete val="1"/>
      </c:legendEntry>
      <c:layout>
        <c:manualLayout>
          <c:xMode val="edge"/>
          <c:yMode val="edge"/>
          <c:x val="0.18622634190975365"/>
          <c:y val="0.85526300283577472"/>
          <c:w val="0.57702368046784092"/>
          <c:h val="0.13113127804840424"/>
        </c:manualLayout>
      </c:layout>
      <c:overlay val="0"/>
    </c:legend>
    <c:plotVisOnly val="1"/>
    <c:dispBlanksAs val="gap"/>
    <c:showDLblsOverMax val="0"/>
  </c:chart>
  <c:spPr>
    <a:solidFill>
      <a:sysClr val="window" lastClr="FFFFFF"/>
    </a:solidFill>
    <a:ln>
      <a:solidFill>
        <a:sysClr val="windowText" lastClr="000000"/>
      </a:solidFill>
    </a:ln>
  </c:spPr>
  <c:txPr>
    <a:bodyPr/>
    <a:lstStyle/>
    <a:p>
      <a:pPr>
        <a:defRPr sz="1200"/>
      </a:pPr>
      <a:endParaRPr lang="pt-BR"/>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Plan1!$B$1</c:f>
              <c:strCache>
                <c:ptCount val="1"/>
                <c:pt idx="0">
                  <c:v>Portos Brasil</c:v>
                </c:pt>
              </c:strCache>
            </c:strRef>
          </c:tx>
          <c:spPr>
            <a:solidFill>
              <a:srgbClr val="C5E2FF"/>
            </a:soli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Plan1!$A$2:$A$8</c:f>
              <c:strCache>
                <c:ptCount val="2"/>
                <c:pt idx="0">
                  <c:v>Paranaguá</c:v>
                </c:pt>
                <c:pt idx="1">
                  <c:v>Suape</c:v>
                </c:pt>
              </c:strCache>
            </c:strRef>
          </c:cat>
          <c:val>
            <c:numRef>
              <c:f>Plan1!$B$2:$B$8</c:f>
              <c:numCache>
                <c:formatCode>_(* #,##0.00_);_(* \(#,##0.00\);_(* "-"??_);_(@_)</c:formatCode>
                <c:ptCount val="2"/>
                <c:pt idx="0">
                  <c:v>1.6856547952016907</c:v>
                </c:pt>
                <c:pt idx="1">
                  <c:v>1.523019865524003</c:v>
                </c:pt>
              </c:numCache>
            </c:numRef>
          </c:val>
          <c:extLst>
            <c:ext xmlns:c16="http://schemas.microsoft.com/office/drawing/2014/chart" uri="{C3380CC4-5D6E-409C-BE32-E72D297353CC}">
              <c16:uniqueId val="{00000000-75AC-48A1-99B8-2CF8679BEEC1}"/>
            </c:ext>
          </c:extLst>
        </c:ser>
        <c:dLbls>
          <c:showLegendKey val="0"/>
          <c:showVal val="0"/>
          <c:showCatName val="0"/>
          <c:showSerName val="0"/>
          <c:showPercent val="0"/>
          <c:showBubbleSize val="0"/>
        </c:dLbls>
        <c:gapWidth val="100"/>
        <c:overlap val="100"/>
        <c:axId val="317041296"/>
        <c:axId val="317036944"/>
      </c:barChart>
      <c:lineChart>
        <c:grouping val="standard"/>
        <c:varyColors val="0"/>
        <c:ser>
          <c:idx val="1"/>
          <c:order val="1"/>
          <c:tx>
            <c:strRef>
              <c:f>Plan1!$C$1</c:f>
              <c:strCache>
                <c:ptCount val="1"/>
                <c:pt idx="0">
                  <c:v>Média Brasil</c:v>
                </c:pt>
              </c:strCache>
            </c:strRef>
          </c:tx>
          <c:spPr>
            <a:ln w="57150">
              <a:solidFill>
                <a:sysClr val="windowText" lastClr="000000"/>
              </a:solidFill>
            </a:ln>
          </c:spPr>
          <c:marker>
            <c:symbol val="none"/>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AC-48A1-99B8-2CF8679BEEC1}"/>
                </c:ext>
              </c:extLst>
            </c:dLbl>
            <c:spPr>
              <a:solidFill>
                <a:sysClr val="window" lastClr="FFFFFF"/>
              </a:solidFill>
              <a:ln>
                <a:solidFill>
                  <a:sysClr val="windowText" lastClr="000000"/>
                </a:solidFill>
              </a:ln>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Plan1!$A$2:$A$8</c:f>
              <c:strCache>
                <c:ptCount val="2"/>
                <c:pt idx="0">
                  <c:v>Paranaguá</c:v>
                </c:pt>
                <c:pt idx="1">
                  <c:v>Suape</c:v>
                </c:pt>
              </c:strCache>
            </c:strRef>
          </c:cat>
          <c:val>
            <c:numRef>
              <c:f>Plan1!$C$2:$C$8</c:f>
              <c:numCache>
                <c:formatCode>_(* #,##0.00_);_(* \(#,##0.00\);_(* "-"??_);_(@_)</c:formatCode>
                <c:ptCount val="2"/>
                <c:pt idx="0">
                  <c:v>1.5533313901171084</c:v>
                </c:pt>
                <c:pt idx="1">
                  <c:v>1.5533313901171084</c:v>
                </c:pt>
              </c:numCache>
            </c:numRef>
          </c:val>
          <c:smooth val="0"/>
          <c:extLst>
            <c:ext xmlns:c16="http://schemas.microsoft.com/office/drawing/2014/chart" uri="{C3380CC4-5D6E-409C-BE32-E72D297353CC}">
              <c16:uniqueId val="{00000002-75AC-48A1-99B8-2CF8679BEEC1}"/>
            </c:ext>
          </c:extLst>
        </c:ser>
        <c:dLbls>
          <c:showLegendKey val="0"/>
          <c:showVal val="0"/>
          <c:showCatName val="0"/>
          <c:showSerName val="0"/>
          <c:showPercent val="0"/>
          <c:showBubbleSize val="0"/>
        </c:dLbls>
        <c:marker val="1"/>
        <c:smooth val="0"/>
        <c:axId val="317041296"/>
        <c:axId val="317036944"/>
      </c:lineChart>
      <c:catAx>
        <c:axId val="317041296"/>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317036944"/>
        <c:crosses val="autoZero"/>
        <c:auto val="1"/>
        <c:lblAlgn val="ctr"/>
        <c:lblOffset val="100"/>
        <c:noMultiLvlLbl val="0"/>
      </c:catAx>
      <c:valAx>
        <c:axId val="317036944"/>
        <c:scaling>
          <c:orientation val="minMax"/>
          <c:min val="0"/>
        </c:scaling>
        <c:delete val="1"/>
        <c:axPos val="l"/>
        <c:numFmt formatCode="_(* #,##0.00_);_(* \(#,##0.00\);_(* &quot;-&quot;??_);_(@_)" sourceLinked="1"/>
        <c:majorTickMark val="out"/>
        <c:minorTickMark val="none"/>
        <c:tickLblPos val="nextTo"/>
        <c:crossAx val="317041296"/>
        <c:crosses val="autoZero"/>
        <c:crossBetween val="between"/>
      </c:valAx>
      <c:spPr>
        <a:noFill/>
        <a:ln w="25400">
          <a:noFill/>
        </a:ln>
      </c:spPr>
    </c:plotArea>
    <c:legend>
      <c:legendPos val="b"/>
      <c:legendEntry>
        <c:idx val="0"/>
        <c:delete val="1"/>
      </c:legendEntry>
      <c:layout>
        <c:manualLayout>
          <c:xMode val="edge"/>
          <c:yMode val="edge"/>
          <c:x val="0.29635608465608465"/>
          <c:y val="0.8920571675621648"/>
          <c:w val="0.50472142857142854"/>
          <c:h val="8.4377634462339285E-2"/>
        </c:manualLayout>
      </c:layout>
      <c:overlay val="0"/>
    </c:legend>
    <c:plotVisOnly val="1"/>
    <c:dispBlanksAs val="gap"/>
    <c:showDLblsOverMax val="0"/>
  </c:chart>
  <c:txPr>
    <a:bodyPr/>
    <a:lstStyle/>
    <a:p>
      <a:pPr>
        <a:defRPr sz="1400"/>
      </a:pPr>
      <a:endParaRPr lang="pt-BR"/>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Plan1!$B$1</c:f>
              <c:strCache>
                <c:ptCount val="1"/>
                <c:pt idx="0">
                  <c:v>Dwell Time 2013</c:v>
                </c:pt>
              </c:strCache>
            </c:strRef>
          </c:tx>
          <c:spPr>
            <a:solidFill>
              <a:srgbClr val="FFCCCC"/>
            </a:solidFill>
            <a:ln>
              <a:solidFill>
                <a:schemeClr val="tx1">
                  <a:lumMod val="75000"/>
                  <a:lumOff val="2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Plan1!$A$2:$A$13</c:f>
              <c:strCache>
                <c:ptCount val="2"/>
                <c:pt idx="0">
                  <c:v>Vitória</c:v>
                </c:pt>
                <c:pt idx="1">
                  <c:v>Itapoá + SFS</c:v>
                </c:pt>
              </c:strCache>
            </c:strRef>
          </c:cat>
          <c:val>
            <c:numRef>
              <c:f>Plan1!$B$2:$B$13</c:f>
              <c:numCache>
                <c:formatCode>_-* #,##0.0_-;\-* #,##0.0_-;_-* "-"??_-;_-@_-</c:formatCode>
                <c:ptCount val="2"/>
                <c:pt idx="0">
                  <c:v>5.1298537392548127</c:v>
                </c:pt>
                <c:pt idx="1">
                  <c:v>6.2097018787279463</c:v>
                </c:pt>
              </c:numCache>
            </c:numRef>
          </c:val>
          <c:extLst>
            <c:ext xmlns:c16="http://schemas.microsoft.com/office/drawing/2014/chart" uri="{C3380CC4-5D6E-409C-BE32-E72D297353CC}">
              <c16:uniqueId val="{00000000-550F-46C4-947B-B885FA6944FC}"/>
            </c:ext>
          </c:extLst>
        </c:ser>
        <c:dLbls>
          <c:showLegendKey val="0"/>
          <c:showVal val="0"/>
          <c:showCatName val="0"/>
          <c:showSerName val="0"/>
          <c:showPercent val="0"/>
          <c:showBubbleSize val="0"/>
        </c:dLbls>
        <c:gapWidth val="100"/>
        <c:axId val="317044016"/>
        <c:axId val="317044560"/>
      </c:barChart>
      <c:catAx>
        <c:axId val="317044016"/>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317044560"/>
        <c:crosses val="autoZero"/>
        <c:auto val="1"/>
        <c:lblAlgn val="ctr"/>
        <c:lblOffset val="100"/>
        <c:noMultiLvlLbl val="0"/>
      </c:catAx>
      <c:valAx>
        <c:axId val="317044560"/>
        <c:scaling>
          <c:orientation val="minMax"/>
        </c:scaling>
        <c:delete val="1"/>
        <c:axPos val="l"/>
        <c:numFmt formatCode="_-* #,##0.0_-;\-* #,##0.0_-;_-* &quot;-&quot;??_-;_-@_-" sourceLinked="1"/>
        <c:majorTickMark val="out"/>
        <c:minorTickMark val="none"/>
        <c:tickLblPos val="nextTo"/>
        <c:crossAx val="317044016"/>
        <c:crosses val="autoZero"/>
        <c:crossBetween val="between"/>
      </c:valAx>
      <c:spPr>
        <a:noFill/>
        <a:ln w="25400">
          <a:noFill/>
        </a:ln>
      </c:spPr>
    </c:plotArea>
    <c:plotVisOnly val="1"/>
    <c:dispBlanksAs val="gap"/>
    <c:showDLblsOverMax val="0"/>
  </c:chart>
  <c:txPr>
    <a:bodyPr/>
    <a:lstStyle/>
    <a:p>
      <a:pPr>
        <a:defRPr sz="1600"/>
      </a:pPr>
      <a:endParaRPr lang="pt-BR"/>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Plan1!$B$1</c:f>
              <c:strCache>
                <c:ptCount val="1"/>
                <c:pt idx="0">
                  <c:v>Box rate</c:v>
                </c:pt>
              </c:strCache>
            </c:strRef>
          </c:tx>
          <c:spPr>
            <a:solidFill>
              <a:srgbClr val="55A2FF"/>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Receita bruta</c:v>
                </c:pt>
              </c:strCache>
            </c:strRef>
          </c:cat>
          <c:val>
            <c:numRef>
              <c:f>Plan1!$B$2</c:f>
              <c:numCache>
                <c:formatCode>0%</c:formatCode>
                <c:ptCount val="1"/>
                <c:pt idx="0">
                  <c:v>0.4320720425335835</c:v>
                </c:pt>
              </c:numCache>
            </c:numRef>
          </c:val>
          <c:extLst>
            <c:ext xmlns:c16="http://schemas.microsoft.com/office/drawing/2014/chart" uri="{C3380CC4-5D6E-409C-BE32-E72D297353CC}">
              <c16:uniqueId val="{00000000-DEAE-4218-BF64-6B3494DAD14C}"/>
            </c:ext>
          </c:extLst>
        </c:ser>
        <c:ser>
          <c:idx val="1"/>
          <c:order val="1"/>
          <c:tx>
            <c:strRef>
              <c:f>Plan1!$C$1</c:f>
              <c:strCache>
                <c:ptCount val="1"/>
                <c:pt idx="0">
                  <c:v>Armazenagem Impo</c:v>
                </c:pt>
              </c:strCache>
            </c:strRef>
          </c:tx>
          <c:spPr>
            <a:solidFill>
              <a:srgbClr val="FF5582"/>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Receita bruta</c:v>
                </c:pt>
              </c:strCache>
            </c:strRef>
          </c:cat>
          <c:val>
            <c:numRef>
              <c:f>Plan1!$C$2</c:f>
              <c:numCache>
                <c:formatCode>0%</c:formatCode>
                <c:ptCount val="1"/>
                <c:pt idx="0">
                  <c:v>0.43916153977039002</c:v>
                </c:pt>
              </c:numCache>
            </c:numRef>
          </c:val>
          <c:extLst>
            <c:ext xmlns:c16="http://schemas.microsoft.com/office/drawing/2014/chart" uri="{C3380CC4-5D6E-409C-BE32-E72D297353CC}">
              <c16:uniqueId val="{00000001-DEAE-4218-BF64-6B3494DAD14C}"/>
            </c:ext>
          </c:extLst>
        </c:ser>
        <c:ser>
          <c:idx val="2"/>
          <c:order val="2"/>
          <c:tx>
            <c:strRef>
              <c:f>Plan1!$D$1</c:f>
              <c:strCache>
                <c:ptCount val="1"/>
                <c:pt idx="0">
                  <c:v>Reefer</c:v>
                </c:pt>
              </c:strCache>
            </c:strRef>
          </c:tx>
          <c:spPr>
            <a:solidFill>
              <a:srgbClr val="C0C0C0"/>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Receita bruta</c:v>
                </c:pt>
              </c:strCache>
            </c:strRef>
          </c:cat>
          <c:val>
            <c:numRef>
              <c:f>Plan1!$D$2</c:f>
            </c:numRef>
          </c:val>
          <c:extLst>
            <c:ext xmlns:c16="http://schemas.microsoft.com/office/drawing/2014/chart" uri="{C3380CC4-5D6E-409C-BE32-E72D297353CC}">
              <c16:uniqueId val="{00000002-DEAE-4218-BF64-6B3494DAD14C}"/>
            </c:ext>
          </c:extLst>
        </c:ser>
        <c:ser>
          <c:idx val="3"/>
          <c:order val="3"/>
          <c:tx>
            <c:strRef>
              <c:f>Plan1!$E$1</c:f>
              <c:strCache>
                <c:ptCount val="1"/>
                <c:pt idx="0">
                  <c:v>Outras</c:v>
                </c:pt>
              </c:strCache>
            </c:strRef>
          </c:tx>
          <c:spPr>
            <a:solidFill>
              <a:srgbClr val="A863D7"/>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Receita bruta</c:v>
                </c:pt>
              </c:strCache>
            </c:strRef>
          </c:cat>
          <c:val>
            <c:numRef>
              <c:f>Plan1!$E$2</c:f>
              <c:numCache>
                <c:formatCode>0%</c:formatCode>
                <c:ptCount val="1"/>
                <c:pt idx="0">
                  <c:v>0.12876641769602659</c:v>
                </c:pt>
              </c:numCache>
            </c:numRef>
          </c:val>
          <c:extLst>
            <c:ext xmlns:c16="http://schemas.microsoft.com/office/drawing/2014/chart" uri="{C3380CC4-5D6E-409C-BE32-E72D297353CC}">
              <c16:uniqueId val="{00000003-DEAE-4218-BF64-6B3494DAD14C}"/>
            </c:ext>
          </c:extLst>
        </c:ser>
        <c:dLbls>
          <c:showLegendKey val="0"/>
          <c:showVal val="0"/>
          <c:showCatName val="0"/>
          <c:showSerName val="0"/>
          <c:showPercent val="0"/>
          <c:showBubbleSize val="0"/>
        </c:dLbls>
        <c:gapWidth val="150"/>
        <c:overlap val="100"/>
        <c:axId val="12681408"/>
        <c:axId val="12681952"/>
      </c:barChart>
      <c:catAx>
        <c:axId val="12681408"/>
        <c:scaling>
          <c:orientation val="minMax"/>
        </c:scaling>
        <c:delete val="0"/>
        <c:axPos val="b"/>
        <c:numFmt formatCode="General" sourceLinked="0"/>
        <c:majorTickMark val="none"/>
        <c:minorTickMark val="none"/>
        <c:tickLblPos val="none"/>
        <c:crossAx val="12681952"/>
        <c:crosses val="autoZero"/>
        <c:auto val="1"/>
        <c:lblAlgn val="ctr"/>
        <c:lblOffset val="100"/>
        <c:noMultiLvlLbl val="0"/>
      </c:catAx>
      <c:valAx>
        <c:axId val="12681952"/>
        <c:scaling>
          <c:orientation val="minMax"/>
          <c:max val="1"/>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100"/>
            </a:pPr>
            <a:endParaRPr lang="pt-BR"/>
          </a:p>
        </c:txPr>
        <c:crossAx val="12681408"/>
        <c:crosses val="autoZero"/>
        <c:crossBetween val="between"/>
        <c:majorUnit val="1"/>
      </c:valAx>
    </c:plotArea>
    <c:plotVisOnly val="1"/>
    <c:dispBlanksAs val="gap"/>
    <c:showDLblsOverMax val="0"/>
  </c:chart>
  <c:txPr>
    <a:bodyPr/>
    <a:lstStyle/>
    <a:p>
      <a:pPr>
        <a:defRPr sz="18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Planilha1!$B$1</c:f>
              <c:strCache>
                <c:ptCount val="1"/>
                <c:pt idx="0">
                  <c:v>2015</c:v>
                </c:pt>
              </c:strCache>
            </c:strRef>
          </c:tx>
          <c:spPr>
            <a:gradFill rotWithShape="1">
              <a:gsLst>
                <a:gs pos="0">
                  <a:schemeClr val="accent2">
                    <a:tint val="46000"/>
                    <a:shade val="51000"/>
                    <a:satMod val="130000"/>
                  </a:schemeClr>
                </a:gs>
                <a:gs pos="80000">
                  <a:schemeClr val="accent2">
                    <a:tint val="46000"/>
                    <a:shade val="93000"/>
                    <a:satMod val="130000"/>
                  </a:schemeClr>
                </a:gs>
                <a:gs pos="100000">
                  <a:schemeClr val="accent2">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Planilha1!$B$2</c:f>
              <c:numCache>
                <c:formatCode>General</c:formatCode>
                <c:ptCount val="1"/>
                <c:pt idx="0">
                  <c:v>3</c:v>
                </c:pt>
              </c:numCache>
            </c:numRef>
          </c:val>
          <c:extLst>
            <c:ext xmlns:c16="http://schemas.microsoft.com/office/drawing/2014/chart" uri="{C3380CC4-5D6E-409C-BE32-E72D297353CC}">
              <c16:uniqueId val="{00000000-7246-4F3E-A196-520E341FA639}"/>
            </c:ext>
          </c:extLst>
        </c:ser>
        <c:ser>
          <c:idx val="1"/>
          <c:order val="1"/>
          <c:tx>
            <c:strRef>
              <c:f>Planilha1!$C$1</c:f>
              <c:strCache>
                <c:ptCount val="1"/>
                <c:pt idx="0">
                  <c:v>2016</c:v>
                </c:pt>
              </c:strCache>
            </c:strRef>
          </c:tx>
          <c:spPr>
            <a:gradFill rotWithShape="1">
              <a:gsLst>
                <a:gs pos="0">
                  <a:schemeClr val="accent2">
                    <a:tint val="62000"/>
                    <a:shade val="51000"/>
                    <a:satMod val="130000"/>
                  </a:schemeClr>
                </a:gs>
                <a:gs pos="80000">
                  <a:schemeClr val="accent2">
                    <a:tint val="62000"/>
                    <a:shade val="93000"/>
                    <a:satMod val="130000"/>
                  </a:schemeClr>
                </a:gs>
                <a:gs pos="100000">
                  <a:schemeClr val="accent2">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Planilha1!$C$2</c:f>
              <c:numCache>
                <c:formatCode>General</c:formatCode>
                <c:ptCount val="1"/>
                <c:pt idx="0">
                  <c:v>1</c:v>
                </c:pt>
              </c:numCache>
            </c:numRef>
          </c:val>
          <c:extLst>
            <c:ext xmlns:c16="http://schemas.microsoft.com/office/drawing/2014/chart" uri="{C3380CC4-5D6E-409C-BE32-E72D297353CC}">
              <c16:uniqueId val="{00000001-7246-4F3E-A196-520E341FA639}"/>
            </c:ext>
          </c:extLst>
        </c:ser>
        <c:ser>
          <c:idx val="2"/>
          <c:order val="2"/>
          <c:tx>
            <c:strRef>
              <c:f>Planilha1!$D$1</c:f>
              <c:strCache>
                <c:ptCount val="1"/>
                <c:pt idx="0">
                  <c:v>2017</c:v>
                </c:pt>
              </c:strCache>
            </c:strRef>
          </c:tx>
          <c:spPr>
            <a:gradFill rotWithShape="1">
              <a:gsLst>
                <a:gs pos="0">
                  <a:schemeClr val="accent2">
                    <a:tint val="77000"/>
                    <a:shade val="51000"/>
                    <a:satMod val="130000"/>
                  </a:schemeClr>
                </a:gs>
                <a:gs pos="80000">
                  <a:schemeClr val="accent2">
                    <a:tint val="77000"/>
                    <a:shade val="93000"/>
                    <a:satMod val="130000"/>
                  </a:schemeClr>
                </a:gs>
                <a:gs pos="100000">
                  <a:schemeClr val="accent2">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Planilha1!$D$2</c:f>
              <c:numCache>
                <c:formatCode>General</c:formatCode>
                <c:ptCount val="1"/>
                <c:pt idx="0">
                  <c:v>3</c:v>
                </c:pt>
              </c:numCache>
            </c:numRef>
          </c:val>
          <c:extLst>
            <c:ext xmlns:c16="http://schemas.microsoft.com/office/drawing/2014/chart" uri="{C3380CC4-5D6E-409C-BE32-E72D297353CC}">
              <c16:uniqueId val="{00000002-7246-4F3E-A196-520E341FA639}"/>
            </c:ext>
          </c:extLst>
        </c:ser>
        <c:ser>
          <c:idx val="3"/>
          <c:order val="3"/>
          <c:tx>
            <c:strRef>
              <c:f>Planilha1!$E$1</c:f>
              <c:strCache>
                <c:ptCount val="1"/>
                <c:pt idx="0">
                  <c:v>2018</c:v>
                </c:pt>
              </c:strCache>
            </c:strRef>
          </c:tx>
          <c:spPr>
            <a:gradFill rotWithShape="1">
              <a:gsLst>
                <a:gs pos="0">
                  <a:schemeClr val="accent2">
                    <a:tint val="93000"/>
                    <a:shade val="51000"/>
                    <a:satMod val="130000"/>
                  </a:schemeClr>
                </a:gs>
                <a:gs pos="80000">
                  <a:schemeClr val="accent2">
                    <a:tint val="93000"/>
                    <a:shade val="93000"/>
                    <a:satMod val="130000"/>
                  </a:schemeClr>
                </a:gs>
                <a:gs pos="100000">
                  <a:schemeClr val="accent2">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Planilha1!$E$2</c:f>
              <c:numCache>
                <c:formatCode>General</c:formatCode>
                <c:ptCount val="1"/>
                <c:pt idx="0">
                  <c:v>9</c:v>
                </c:pt>
              </c:numCache>
            </c:numRef>
          </c:val>
          <c:extLst>
            <c:ext xmlns:c16="http://schemas.microsoft.com/office/drawing/2014/chart" uri="{C3380CC4-5D6E-409C-BE32-E72D297353CC}">
              <c16:uniqueId val="{00000003-7246-4F3E-A196-520E341FA639}"/>
            </c:ext>
          </c:extLst>
        </c:ser>
        <c:ser>
          <c:idx val="4"/>
          <c:order val="4"/>
          <c:tx>
            <c:strRef>
              <c:f>Planilha1!$F$1</c:f>
              <c:strCache>
                <c:ptCount val="1"/>
                <c:pt idx="0">
                  <c:v>2019</c:v>
                </c:pt>
              </c:strCache>
            </c:strRef>
          </c:tx>
          <c:spPr>
            <a:gradFill rotWithShape="1">
              <a:gsLst>
                <a:gs pos="0">
                  <a:schemeClr val="accent2">
                    <a:shade val="92000"/>
                    <a:shade val="51000"/>
                    <a:satMod val="130000"/>
                  </a:schemeClr>
                </a:gs>
                <a:gs pos="80000">
                  <a:schemeClr val="accent2">
                    <a:shade val="92000"/>
                    <a:shade val="93000"/>
                    <a:satMod val="130000"/>
                  </a:schemeClr>
                </a:gs>
                <a:gs pos="100000">
                  <a:schemeClr val="accent2">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Planilha1!$F$2</c:f>
              <c:numCache>
                <c:formatCode>General</c:formatCode>
                <c:ptCount val="1"/>
                <c:pt idx="0">
                  <c:v>13</c:v>
                </c:pt>
              </c:numCache>
            </c:numRef>
          </c:val>
          <c:extLst>
            <c:ext xmlns:c16="http://schemas.microsoft.com/office/drawing/2014/chart" uri="{C3380CC4-5D6E-409C-BE32-E72D297353CC}">
              <c16:uniqueId val="{00000004-7246-4F3E-A196-520E341FA639}"/>
            </c:ext>
          </c:extLst>
        </c:ser>
        <c:ser>
          <c:idx val="5"/>
          <c:order val="5"/>
          <c:tx>
            <c:strRef>
              <c:f>Planilha1!$G$1</c:f>
              <c:strCache>
                <c:ptCount val="1"/>
                <c:pt idx="0">
                  <c:v>2020</c:v>
                </c:pt>
              </c:strCache>
            </c:strRef>
          </c:tx>
          <c:spPr>
            <a:gradFill rotWithShape="1">
              <a:gsLst>
                <a:gs pos="0">
                  <a:schemeClr val="accent2">
                    <a:shade val="76000"/>
                    <a:shade val="51000"/>
                    <a:satMod val="130000"/>
                  </a:schemeClr>
                </a:gs>
                <a:gs pos="80000">
                  <a:schemeClr val="accent2">
                    <a:shade val="76000"/>
                    <a:shade val="93000"/>
                    <a:satMod val="130000"/>
                  </a:schemeClr>
                </a:gs>
                <a:gs pos="100000">
                  <a:schemeClr val="accent2">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Planilha1!$G$2</c:f>
              <c:numCache>
                <c:formatCode>General</c:formatCode>
                <c:ptCount val="1"/>
                <c:pt idx="0">
                  <c:v>9</c:v>
                </c:pt>
              </c:numCache>
            </c:numRef>
          </c:val>
          <c:extLst>
            <c:ext xmlns:c16="http://schemas.microsoft.com/office/drawing/2014/chart" uri="{C3380CC4-5D6E-409C-BE32-E72D297353CC}">
              <c16:uniqueId val="{00000005-7246-4F3E-A196-520E341FA639}"/>
            </c:ext>
          </c:extLst>
        </c:ser>
        <c:ser>
          <c:idx val="6"/>
          <c:order val="6"/>
          <c:tx>
            <c:strRef>
              <c:f>Planilha1!$H$1</c:f>
              <c:strCache>
                <c:ptCount val="1"/>
                <c:pt idx="0">
                  <c:v>2021</c:v>
                </c:pt>
              </c:strCache>
            </c:strRef>
          </c:tx>
          <c:spPr>
            <a:gradFill rotWithShape="1">
              <a:gsLst>
                <a:gs pos="0">
                  <a:schemeClr val="accent2">
                    <a:shade val="61000"/>
                    <a:shade val="51000"/>
                    <a:satMod val="130000"/>
                  </a:schemeClr>
                </a:gs>
                <a:gs pos="80000">
                  <a:schemeClr val="accent2">
                    <a:shade val="61000"/>
                    <a:shade val="93000"/>
                    <a:satMod val="130000"/>
                  </a:schemeClr>
                </a:gs>
                <a:gs pos="100000">
                  <a:schemeClr val="accent2">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Planilha1!$H$2</c:f>
              <c:numCache>
                <c:formatCode>General</c:formatCode>
                <c:ptCount val="1"/>
                <c:pt idx="0">
                  <c:v>12</c:v>
                </c:pt>
              </c:numCache>
            </c:numRef>
          </c:val>
          <c:extLst>
            <c:ext xmlns:c16="http://schemas.microsoft.com/office/drawing/2014/chart" uri="{C3380CC4-5D6E-409C-BE32-E72D297353CC}">
              <c16:uniqueId val="{00000006-7246-4F3E-A196-520E341FA639}"/>
            </c:ext>
          </c:extLst>
        </c:ser>
        <c:ser>
          <c:idx val="7"/>
          <c:order val="7"/>
          <c:tx>
            <c:strRef>
              <c:f>Planilha1!$I$1</c:f>
              <c:strCache>
                <c:ptCount val="1"/>
                <c:pt idx="0">
                  <c:v>2022</c:v>
                </c:pt>
              </c:strCache>
            </c:strRef>
          </c:tx>
          <c:spPr>
            <a:gradFill rotWithShape="1">
              <a:gsLst>
                <a:gs pos="0">
                  <a:schemeClr val="accent2">
                    <a:shade val="45000"/>
                    <a:shade val="51000"/>
                    <a:satMod val="130000"/>
                  </a:schemeClr>
                </a:gs>
                <a:gs pos="80000">
                  <a:schemeClr val="accent2">
                    <a:shade val="45000"/>
                    <a:shade val="93000"/>
                    <a:satMod val="130000"/>
                  </a:schemeClr>
                </a:gs>
                <a:gs pos="100000">
                  <a:schemeClr val="accent2">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Quantidade</c:v>
                </c:pt>
              </c:strCache>
            </c:strRef>
          </c:cat>
          <c:val>
            <c:numRef>
              <c:f>Planilha1!$I$2</c:f>
              <c:numCache>
                <c:formatCode>General</c:formatCode>
                <c:ptCount val="1"/>
                <c:pt idx="0">
                  <c:v>29</c:v>
                </c:pt>
              </c:numCache>
            </c:numRef>
          </c:val>
          <c:extLst>
            <c:ext xmlns:c16="http://schemas.microsoft.com/office/drawing/2014/chart" uri="{C3380CC4-5D6E-409C-BE32-E72D297353CC}">
              <c16:uniqueId val="{00000007-7246-4F3E-A196-520E341FA639}"/>
            </c:ext>
          </c:extLst>
        </c:ser>
        <c:dLbls>
          <c:dLblPos val="outEnd"/>
          <c:showLegendKey val="0"/>
          <c:showVal val="1"/>
          <c:showCatName val="0"/>
          <c:showSerName val="0"/>
          <c:showPercent val="0"/>
          <c:showBubbleSize val="0"/>
        </c:dLbls>
        <c:gapWidth val="100"/>
        <c:overlap val="-24"/>
        <c:axId val="865396496"/>
        <c:axId val="865451776"/>
      </c:barChart>
      <c:catAx>
        <c:axId val="8653964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crossAx val="865451776"/>
        <c:crosses val="autoZero"/>
        <c:auto val="1"/>
        <c:lblAlgn val="ctr"/>
        <c:lblOffset val="100"/>
        <c:noMultiLvlLbl val="0"/>
      </c:catAx>
      <c:valAx>
        <c:axId val="86545177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crossAx val="86539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pt-B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Plan1!$B$1</c:f>
              <c:strCache>
                <c:ptCount val="1"/>
                <c:pt idx="0">
                  <c:v>EXP</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Plan1!$B$2:$B$3</c:f>
              <c:numCache>
                <c:formatCode>_-* #,##0_-;\-* #,##0_-;_-* "-"??_-;_-@_-</c:formatCode>
                <c:ptCount val="2"/>
                <c:pt idx="0">
                  <c:v>61362</c:v>
                </c:pt>
                <c:pt idx="1">
                  <c:v>12117</c:v>
                </c:pt>
              </c:numCache>
            </c:numRef>
          </c:val>
          <c:extLst>
            <c:ext xmlns:c16="http://schemas.microsoft.com/office/drawing/2014/chart" uri="{C3380CC4-5D6E-409C-BE32-E72D297353CC}">
              <c16:uniqueId val="{00000000-45C4-4051-A7B1-AC2DA2CBFFDC}"/>
            </c:ext>
          </c:extLst>
        </c:ser>
        <c:ser>
          <c:idx val="1"/>
          <c:order val="1"/>
          <c:tx>
            <c:strRef>
              <c:f>Plan1!$C$1</c:f>
              <c:strCache>
                <c:ptCount val="1"/>
                <c:pt idx="0">
                  <c:v>IMP </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Plan1!$C$2:$C$3</c:f>
              <c:numCache>
                <c:formatCode>_-* #,##0_-;\-* #,##0_-;_-* "-"??_-;_-@_-</c:formatCode>
                <c:ptCount val="2"/>
                <c:pt idx="0">
                  <c:v>86991</c:v>
                </c:pt>
                <c:pt idx="1">
                  <c:v>67378</c:v>
                </c:pt>
              </c:numCache>
            </c:numRef>
          </c:val>
          <c:extLst>
            <c:ext xmlns:c16="http://schemas.microsoft.com/office/drawing/2014/chart" uri="{C3380CC4-5D6E-409C-BE32-E72D297353CC}">
              <c16:uniqueId val="{00000001-45C4-4051-A7B1-AC2DA2CBFFDC}"/>
            </c:ext>
          </c:extLst>
        </c:ser>
        <c:ser>
          <c:idx val="2"/>
          <c:order val="2"/>
          <c:tx>
            <c:strRef>
              <c:f>Plan1!$D$1</c:f>
              <c:strCache>
                <c:ptCount val="1"/>
                <c:pt idx="0">
                  <c:v>CAB</c:v>
                </c:pt>
              </c:strCache>
            </c:strRef>
          </c:tx>
          <c:spPr>
            <a:gradFill>
              <a:gsLst>
                <a:gs pos="0">
                  <a:srgbClr val="A2A2A2"/>
                </a:gs>
                <a:gs pos="50000">
                  <a:srgbClr val="DCDCDC"/>
                </a:gs>
                <a:gs pos="100000">
                  <a:srgbClr val="A2A2A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Plan1!$D$2:$D$3</c:f>
              <c:numCache>
                <c:formatCode>_-* #,##0_-;\-* #,##0_-;_-* "-"??_-;_-@_-</c:formatCode>
                <c:ptCount val="2"/>
                <c:pt idx="0">
                  <c:v>12447</c:v>
                </c:pt>
                <c:pt idx="1">
                  <c:v>66730</c:v>
                </c:pt>
              </c:numCache>
            </c:numRef>
          </c:val>
          <c:extLst>
            <c:ext xmlns:c16="http://schemas.microsoft.com/office/drawing/2014/chart" uri="{C3380CC4-5D6E-409C-BE32-E72D297353CC}">
              <c16:uniqueId val="{00000002-45C4-4051-A7B1-AC2DA2CBFFDC}"/>
            </c:ext>
          </c:extLst>
        </c:ser>
        <c:ser>
          <c:idx val="3"/>
          <c:order val="3"/>
          <c:tx>
            <c:strRef>
              <c:f>Plan1!$E$1</c:f>
              <c:strCache>
                <c:ptCount val="1"/>
                <c:pt idx="0">
                  <c:v>VAZ</c:v>
                </c:pt>
              </c:strCache>
            </c:strRef>
          </c:tx>
          <c:spPr>
            <a:gradFill>
              <a:gsLst>
                <a:gs pos="0">
                  <a:srgbClr val="675375"/>
                </a:gs>
                <a:gs pos="50000">
                  <a:srgbClr val="C393E3"/>
                </a:gs>
                <a:gs pos="100000">
                  <a:srgbClr val="67536B"/>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Plan1!$E$2:$E$3</c:f>
              <c:numCache>
                <c:formatCode>_-* #,##0_-;\-* #,##0_-;_-* "-"??_-;_-@_-</c:formatCode>
                <c:ptCount val="2"/>
                <c:pt idx="0">
                  <c:v>71055</c:v>
                </c:pt>
                <c:pt idx="1">
                  <c:v>81301</c:v>
                </c:pt>
              </c:numCache>
            </c:numRef>
          </c:val>
          <c:extLst>
            <c:ext xmlns:c16="http://schemas.microsoft.com/office/drawing/2014/chart" uri="{C3380CC4-5D6E-409C-BE32-E72D297353CC}">
              <c16:uniqueId val="{00000003-45C4-4051-A7B1-AC2DA2CBFFDC}"/>
            </c:ext>
          </c:extLst>
        </c:ser>
        <c:ser>
          <c:idx val="4"/>
          <c:order val="4"/>
          <c:tx>
            <c:strRef>
              <c:f>Plan1!$F$1</c:f>
              <c:strCache>
                <c:ptCount val="1"/>
                <c:pt idx="0">
                  <c:v>TB</c:v>
                </c:pt>
              </c:strCache>
            </c:strRef>
          </c:tx>
          <c:spPr>
            <a:gradFill>
              <a:gsLst>
                <a:gs pos="0">
                  <a:srgbClr val="CDC800"/>
                </a:gs>
                <a:gs pos="50000">
                  <a:srgbClr val="FEF800"/>
                </a:gs>
                <a:gs pos="100000">
                  <a:srgbClr val="CDC800"/>
                </a:gs>
              </a:gsLst>
              <a:lin ang="0" scaled="0"/>
            </a:gradFill>
            <a:ln>
              <a:solidFill>
                <a:schemeClr val="tx1">
                  <a:lumMod val="75000"/>
                  <a:lumOff val="25000"/>
                </a:schemeClr>
              </a:solidFill>
            </a:ln>
          </c:spPr>
          <c:invertIfNegative val="0"/>
          <c:dPt>
            <c:idx val="0"/>
            <c:invertIfNegative val="0"/>
            <c:bubble3D val="0"/>
            <c:spPr>
              <a:gradFill>
                <a:gsLst>
                  <a:gs pos="0">
                    <a:srgbClr val="CDC800"/>
                  </a:gs>
                  <a:gs pos="50000">
                    <a:srgbClr val="FFFA3B"/>
                  </a:gs>
                  <a:gs pos="100000">
                    <a:srgbClr val="CDC800"/>
                  </a:gs>
                </a:gsLst>
                <a:lin ang="0" scaled="0"/>
              </a:gradFill>
              <a:ln>
                <a:solidFill>
                  <a:schemeClr val="tx1">
                    <a:lumMod val="75000"/>
                    <a:lumOff val="25000"/>
                  </a:schemeClr>
                </a:solidFill>
              </a:ln>
            </c:spPr>
            <c:extLst>
              <c:ext xmlns:c16="http://schemas.microsoft.com/office/drawing/2014/chart" uri="{C3380CC4-5D6E-409C-BE32-E72D297353CC}">
                <c16:uniqueId val="{00000005-45C4-4051-A7B1-AC2DA2CBFFD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Plan1!$F$2:$F$3</c:f>
              <c:numCache>
                <c:formatCode>_-* #,##0_-;\-* #,##0_-;_-* "-"??_-;_-@_-</c:formatCode>
                <c:ptCount val="2"/>
                <c:pt idx="0">
                  <c:v>7442</c:v>
                </c:pt>
                <c:pt idx="1">
                  <c:v>30714</c:v>
                </c:pt>
              </c:numCache>
            </c:numRef>
          </c:val>
          <c:extLst>
            <c:ext xmlns:c16="http://schemas.microsoft.com/office/drawing/2014/chart" uri="{C3380CC4-5D6E-409C-BE32-E72D297353CC}">
              <c16:uniqueId val="{00000006-45C4-4051-A7B1-AC2DA2CBFFDC}"/>
            </c:ext>
          </c:extLst>
        </c:ser>
        <c:ser>
          <c:idx val="5"/>
          <c:order val="5"/>
          <c:tx>
            <c:strRef>
              <c:f>Plan1!$G$1</c:f>
              <c:strCache>
                <c:ptCount val="1"/>
                <c:pt idx="0">
                  <c:v>Colunas1</c:v>
                </c:pt>
              </c:strCache>
            </c:strRef>
          </c:tx>
          <c:spPr>
            <a:noFill/>
          </c:spPr>
          <c:invertIfNegative val="0"/>
          <c:dLbls>
            <c:spPr>
              <a:noFill/>
              <a:ln>
                <a:noFill/>
              </a:ln>
              <a:effectLst/>
            </c:spPr>
            <c:txPr>
              <a:bodyPr/>
              <a:lstStyle/>
              <a:p>
                <a:pPr>
                  <a:defRPr b="1"/>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Plan1!$G$2:$G$3</c:f>
              <c:numCache>
                <c:formatCode>_-* #,##0_-;\-* #,##0_-;_-* "-"??_-;_-@_-</c:formatCode>
                <c:ptCount val="2"/>
                <c:pt idx="0">
                  <c:v>239297</c:v>
                </c:pt>
                <c:pt idx="1">
                  <c:v>258240</c:v>
                </c:pt>
              </c:numCache>
            </c:numRef>
          </c:val>
          <c:extLst>
            <c:ext xmlns:c16="http://schemas.microsoft.com/office/drawing/2014/chart" uri="{C3380CC4-5D6E-409C-BE32-E72D297353CC}">
              <c16:uniqueId val="{00000007-45C4-4051-A7B1-AC2DA2CBFFDC}"/>
            </c:ext>
          </c:extLst>
        </c:ser>
        <c:dLbls>
          <c:showLegendKey val="0"/>
          <c:showVal val="0"/>
          <c:showCatName val="0"/>
          <c:showSerName val="0"/>
          <c:showPercent val="0"/>
          <c:showBubbleSize val="0"/>
        </c:dLbls>
        <c:gapWidth val="30"/>
        <c:overlap val="100"/>
        <c:axId val="12673248"/>
        <c:axId val="12680320"/>
      </c:barChart>
      <c:catAx>
        <c:axId val="12673248"/>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12680320"/>
        <c:crosses val="autoZero"/>
        <c:auto val="1"/>
        <c:lblAlgn val="ctr"/>
        <c:lblOffset val="100"/>
        <c:noMultiLvlLbl val="0"/>
      </c:catAx>
      <c:valAx>
        <c:axId val="12680320"/>
        <c:scaling>
          <c:orientation val="minMax"/>
          <c:max val="300000"/>
        </c:scaling>
        <c:delete val="0"/>
        <c:axPos val="l"/>
        <c:majorGridlines>
          <c:spPr>
            <a:ln>
              <a:solidFill>
                <a:sysClr val="window" lastClr="FFFFFF">
                  <a:lumMod val="95000"/>
                </a:sysClr>
              </a:solidFill>
            </a:ln>
          </c:spPr>
        </c:majorGridlines>
        <c:numFmt formatCode="_-* #,##0_-;\-* #,##0_-;_-* &quot;-&quot;??_-;_-@_-" sourceLinked="1"/>
        <c:majorTickMark val="out"/>
        <c:minorTickMark val="none"/>
        <c:tickLblPos val="nextTo"/>
        <c:spPr>
          <a:ln>
            <a:solidFill>
              <a:sysClr val="windowText" lastClr="000000">
                <a:lumMod val="50000"/>
                <a:lumOff val="50000"/>
              </a:sysClr>
            </a:solidFill>
          </a:ln>
        </c:spPr>
        <c:crossAx val="12673248"/>
        <c:crosses val="autoZero"/>
        <c:crossBetween val="between"/>
        <c:dispUnits>
          <c:builtInUnit val="thousands"/>
          <c:dispUnitsLbl>
            <c:tx>
              <c:rich>
                <a:bodyPr/>
                <a:lstStyle/>
                <a:p>
                  <a:pPr>
                    <a:defRPr/>
                  </a:pPr>
                  <a:r>
                    <a:rPr lang="pt-BR"/>
                    <a:t>[‘000 mov box]</a:t>
                  </a:r>
                </a:p>
              </c:rich>
            </c:tx>
          </c:dispUnitsLbl>
        </c:dispUnits>
      </c:valAx>
      <c:spPr>
        <a:noFill/>
        <a:ln w="25400">
          <a:noFill/>
        </a:ln>
      </c:spPr>
    </c:plotArea>
    <c:legend>
      <c:legendPos val="b"/>
      <c:legendEntry>
        <c:idx val="5"/>
        <c:delete val="1"/>
      </c:legendEntry>
      <c:overlay val="0"/>
    </c:legend>
    <c:plotVisOnly val="1"/>
    <c:dispBlanksAs val="gap"/>
    <c:showDLblsOverMax val="0"/>
  </c:chart>
  <c:txPr>
    <a:bodyPr/>
    <a:lstStyle/>
    <a:p>
      <a:pPr>
        <a:defRPr sz="1400"/>
      </a:pPr>
      <a:endParaRPr lang="pt-BR"/>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43315018315019"/>
          <c:y val="3.5059000861326441E-2"/>
          <c:w val="0.79492338217338221"/>
          <c:h val="0.7772108465608466"/>
        </c:manualLayout>
      </c:layout>
      <c:barChart>
        <c:barDir val="col"/>
        <c:grouping val="stacked"/>
        <c:varyColors val="0"/>
        <c:ser>
          <c:idx val="0"/>
          <c:order val="0"/>
          <c:tx>
            <c:strRef>
              <c:f>Plan1!$B$1</c:f>
              <c:strCache>
                <c:ptCount val="1"/>
                <c:pt idx="0">
                  <c:v>Colunas1</c:v>
                </c:pt>
              </c:strCache>
            </c:strRef>
          </c:tx>
          <c:spPr>
            <a:gradFill>
              <a:gsLst>
                <a:gs pos="0">
                  <a:srgbClr val="52739A"/>
                </a:gs>
                <a:gs pos="50000">
                  <a:srgbClr val="91CCFF"/>
                </a:gs>
                <a:gs pos="100000">
                  <a:srgbClr val="52739A"/>
                </a:gs>
              </a:gsLst>
              <a:lin ang="0" scaled="0"/>
            </a:gradFill>
            <a:ln>
              <a:solidFill>
                <a:schemeClr val="tx1">
                  <a:lumMod val="75000"/>
                  <a:lumOff val="25000"/>
                </a:schemeClr>
              </a:solidFill>
            </a:ln>
          </c:spPr>
          <c:invertIfNegative val="0"/>
          <c:dLbls>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Plan1!$B$2:$B$3</c:f>
              <c:numCache>
                <c:formatCode>#,##0</c:formatCode>
                <c:ptCount val="2"/>
                <c:pt idx="0">
                  <c:v>353.62380000000002</c:v>
                </c:pt>
                <c:pt idx="1">
                  <c:v>324.27100000000002</c:v>
                </c:pt>
              </c:numCache>
            </c:numRef>
          </c:val>
          <c:extLst>
            <c:ext xmlns:c16="http://schemas.microsoft.com/office/drawing/2014/chart" uri="{C3380CC4-5D6E-409C-BE32-E72D297353CC}">
              <c16:uniqueId val="{00000000-D82C-447C-AA77-678512CAF817}"/>
            </c:ext>
          </c:extLst>
        </c:ser>
        <c:ser>
          <c:idx val="1"/>
          <c:order val="1"/>
          <c:tx>
            <c:strRef>
              <c:f>Plan1!$C$1</c:f>
              <c:strCache>
                <c:ptCount val="1"/>
                <c:pt idx="0">
                  <c:v>Colunas2</c:v>
                </c:pt>
              </c:strCache>
            </c:strRef>
          </c:tx>
          <c:spPr>
            <a:gradFill>
              <a:gsLst>
                <a:gs pos="0">
                  <a:srgbClr val="9A5252"/>
                </a:gs>
                <a:gs pos="50000">
                  <a:srgbClr val="FF9191"/>
                </a:gs>
                <a:gs pos="100000">
                  <a:srgbClr val="9A525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Plan1!$C$2:$C$3</c:f>
              <c:numCache>
                <c:formatCode>General</c:formatCode>
                <c:ptCount val="2"/>
              </c:numCache>
            </c:numRef>
          </c:val>
          <c:extLst>
            <c:ext xmlns:c16="http://schemas.microsoft.com/office/drawing/2014/chart" uri="{C3380CC4-5D6E-409C-BE32-E72D297353CC}">
              <c16:uniqueId val="{00000001-D82C-447C-AA77-678512CAF817}"/>
            </c:ext>
          </c:extLst>
        </c:ser>
        <c:ser>
          <c:idx val="2"/>
          <c:order val="2"/>
          <c:tx>
            <c:strRef>
              <c:f>Plan1!$D$1</c:f>
              <c:strCache>
                <c:ptCount val="1"/>
                <c:pt idx="0">
                  <c:v>Colunas3</c:v>
                </c:pt>
              </c:strCache>
            </c:strRef>
          </c:tx>
          <c:spPr>
            <a:gradFill>
              <a:gsLst>
                <a:gs pos="0">
                  <a:srgbClr val="A2A2A2"/>
                </a:gs>
                <a:gs pos="50000">
                  <a:srgbClr val="DCDCDC"/>
                </a:gs>
                <a:gs pos="100000">
                  <a:srgbClr val="A2A2A2"/>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Plan1!$D$2:$D$3</c:f>
              <c:numCache>
                <c:formatCode>General</c:formatCode>
                <c:ptCount val="2"/>
              </c:numCache>
            </c:numRef>
          </c:val>
          <c:extLst>
            <c:ext xmlns:c16="http://schemas.microsoft.com/office/drawing/2014/chart" uri="{C3380CC4-5D6E-409C-BE32-E72D297353CC}">
              <c16:uniqueId val="{00000002-D82C-447C-AA77-678512CAF817}"/>
            </c:ext>
          </c:extLst>
        </c:ser>
        <c:ser>
          <c:idx val="3"/>
          <c:order val="3"/>
          <c:tx>
            <c:strRef>
              <c:f>Plan1!$E$1</c:f>
              <c:strCache>
                <c:ptCount val="1"/>
                <c:pt idx="0">
                  <c:v>Colunas4</c:v>
                </c:pt>
              </c:strCache>
            </c:strRef>
          </c:tx>
          <c:spPr>
            <a:gradFill>
              <a:gsLst>
                <a:gs pos="0">
                  <a:srgbClr val="675375"/>
                </a:gs>
                <a:gs pos="50000">
                  <a:srgbClr val="C393E3"/>
                </a:gs>
                <a:gs pos="100000">
                  <a:srgbClr val="67536B"/>
                </a:gs>
              </a:gsLst>
              <a:lin ang="0" scaled="0"/>
            </a:gradFill>
            <a:ln>
              <a:solidFill>
                <a:schemeClr val="tx1">
                  <a:lumMod val="75000"/>
                  <a:lumOff val="2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Plan1!$E$2:$E$3</c:f>
              <c:numCache>
                <c:formatCode>General</c:formatCode>
                <c:ptCount val="2"/>
              </c:numCache>
            </c:numRef>
          </c:val>
          <c:extLst>
            <c:ext xmlns:c16="http://schemas.microsoft.com/office/drawing/2014/chart" uri="{C3380CC4-5D6E-409C-BE32-E72D297353CC}">
              <c16:uniqueId val="{00000003-D82C-447C-AA77-678512CAF817}"/>
            </c:ext>
          </c:extLst>
        </c:ser>
        <c:ser>
          <c:idx val="4"/>
          <c:order val="4"/>
          <c:tx>
            <c:strRef>
              <c:f>Plan1!$F$1</c:f>
              <c:strCache>
                <c:ptCount val="1"/>
                <c:pt idx="0">
                  <c:v>Colunas5</c:v>
                </c:pt>
              </c:strCache>
            </c:strRef>
          </c:tx>
          <c:spPr>
            <a:gradFill>
              <a:gsLst>
                <a:gs pos="0">
                  <a:srgbClr val="CDC800"/>
                </a:gs>
                <a:gs pos="50000">
                  <a:srgbClr val="FEF800"/>
                </a:gs>
                <a:gs pos="100000">
                  <a:srgbClr val="CDC800"/>
                </a:gs>
              </a:gsLst>
              <a:lin ang="0" scaled="0"/>
            </a:gradFill>
            <a:ln>
              <a:solidFill>
                <a:schemeClr val="tx1">
                  <a:lumMod val="75000"/>
                  <a:lumOff val="25000"/>
                </a:schemeClr>
              </a:solidFill>
            </a:ln>
          </c:spPr>
          <c:invertIfNegative val="0"/>
          <c:dPt>
            <c:idx val="0"/>
            <c:invertIfNegative val="0"/>
            <c:bubble3D val="0"/>
            <c:spPr>
              <a:gradFill>
                <a:gsLst>
                  <a:gs pos="0">
                    <a:srgbClr val="CDC800"/>
                  </a:gs>
                  <a:gs pos="50000">
                    <a:srgbClr val="FFFA3B"/>
                  </a:gs>
                  <a:gs pos="100000">
                    <a:srgbClr val="CDC800"/>
                  </a:gs>
                </a:gsLst>
                <a:lin ang="0" scaled="0"/>
              </a:gradFill>
              <a:ln>
                <a:solidFill>
                  <a:schemeClr val="tx1">
                    <a:lumMod val="75000"/>
                    <a:lumOff val="25000"/>
                  </a:schemeClr>
                </a:solidFill>
              </a:ln>
            </c:spPr>
            <c:extLst>
              <c:ext xmlns:c16="http://schemas.microsoft.com/office/drawing/2014/chart" uri="{C3380CC4-5D6E-409C-BE32-E72D297353CC}">
                <c16:uniqueId val="{00000005-D82C-447C-AA77-678512CAF81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Plan1!$F$2:$F$3</c:f>
              <c:numCache>
                <c:formatCode>General</c:formatCode>
                <c:ptCount val="2"/>
              </c:numCache>
            </c:numRef>
          </c:val>
          <c:extLst>
            <c:ext xmlns:c16="http://schemas.microsoft.com/office/drawing/2014/chart" uri="{C3380CC4-5D6E-409C-BE32-E72D297353CC}">
              <c16:uniqueId val="{00000006-D82C-447C-AA77-678512CAF817}"/>
            </c:ext>
          </c:extLst>
        </c:ser>
        <c:ser>
          <c:idx val="5"/>
          <c:order val="5"/>
          <c:tx>
            <c:strRef>
              <c:f>Plan1!$G$1</c:f>
              <c:strCache>
                <c:ptCount val="1"/>
                <c:pt idx="0">
                  <c:v>Colunas6</c:v>
                </c:pt>
              </c:strCache>
            </c:strRef>
          </c:tx>
          <c:spPr>
            <a:noFill/>
          </c:spPr>
          <c:invertIfNegative val="0"/>
          <c:dLbls>
            <c:spPr>
              <a:noFill/>
              <a:ln>
                <a:noFill/>
              </a:ln>
              <a:effectLst/>
            </c:spPr>
            <c:txPr>
              <a:bodyPr/>
              <a:lstStyle/>
              <a:p>
                <a:pPr>
                  <a:defRPr b="1"/>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Plan1!$A$2:$A$3</c:f>
              <c:strCache>
                <c:ptCount val="2"/>
                <c:pt idx="0">
                  <c:v>Porto A</c:v>
                </c:pt>
                <c:pt idx="1">
                  <c:v>Porto B</c:v>
                </c:pt>
              </c:strCache>
            </c:strRef>
          </c:cat>
          <c:val>
            <c:numRef>
              <c:f>Plan1!$G$2:$G$3</c:f>
              <c:numCache>
                <c:formatCode>General</c:formatCode>
                <c:ptCount val="2"/>
              </c:numCache>
            </c:numRef>
          </c:val>
          <c:extLst>
            <c:ext xmlns:c16="http://schemas.microsoft.com/office/drawing/2014/chart" uri="{C3380CC4-5D6E-409C-BE32-E72D297353CC}">
              <c16:uniqueId val="{00000007-D82C-447C-AA77-678512CAF817}"/>
            </c:ext>
          </c:extLst>
        </c:ser>
        <c:dLbls>
          <c:showLegendKey val="0"/>
          <c:showVal val="0"/>
          <c:showCatName val="0"/>
          <c:showSerName val="0"/>
          <c:showPercent val="0"/>
          <c:showBubbleSize val="0"/>
        </c:dLbls>
        <c:gapWidth val="30"/>
        <c:overlap val="100"/>
        <c:axId val="12680864"/>
        <c:axId val="12669440"/>
      </c:barChart>
      <c:catAx>
        <c:axId val="12680864"/>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crossAx val="12669440"/>
        <c:crosses val="autoZero"/>
        <c:auto val="1"/>
        <c:lblAlgn val="ctr"/>
        <c:lblOffset val="100"/>
        <c:noMultiLvlLbl val="0"/>
      </c:catAx>
      <c:valAx>
        <c:axId val="12669440"/>
        <c:scaling>
          <c:orientation val="minMax"/>
          <c:max val="400"/>
          <c:min val="0"/>
        </c:scaling>
        <c:delete val="0"/>
        <c:axPos val="l"/>
        <c:majorGridlines>
          <c:spPr>
            <a:ln>
              <a:solidFill>
                <a:sysClr val="window" lastClr="FFFFFF">
                  <a:lumMod val="95000"/>
                </a:sysClr>
              </a:solidFill>
            </a:ln>
          </c:spPr>
        </c:majorGridlines>
        <c:numFmt formatCode="#,##0" sourceLinked="1"/>
        <c:majorTickMark val="out"/>
        <c:minorTickMark val="none"/>
        <c:tickLblPos val="nextTo"/>
        <c:spPr>
          <a:ln>
            <a:solidFill>
              <a:sysClr val="windowText" lastClr="000000">
                <a:lumMod val="50000"/>
                <a:lumOff val="50000"/>
              </a:sysClr>
            </a:solidFill>
          </a:ln>
        </c:spPr>
        <c:crossAx val="12680864"/>
        <c:crosses val="autoZero"/>
        <c:crossBetween val="between"/>
      </c:valAx>
      <c:spPr>
        <a:noFill/>
        <a:ln w="25400">
          <a:noFill/>
        </a:ln>
      </c:spPr>
    </c:plotArea>
    <c:plotVisOnly val="1"/>
    <c:dispBlanksAs val="gap"/>
    <c:showDLblsOverMax val="0"/>
  </c:chart>
  <c:txPr>
    <a:bodyPr/>
    <a:lstStyle/>
    <a:p>
      <a:pPr>
        <a:defRPr sz="1400"/>
      </a:pPr>
      <a:endParaRPr lang="pt-BR"/>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8"/>
          <c:order val="0"/>
          <c:tx>
            <c:strRef>
              <c:f>Plan1!$J$1</c:f>
              <c:strCache>
                <c:ptCount val="1"/>
                <c:pt idx="0">
                  <c:v>Outros custos fixos</c:v>
                </c:pt>
              </c:strCache>
            </c:strRef>
          </c:tx>
          <c:spPr>
            <a:solidFill>
              <a:schemeClr val="accent4"/>
            </a:solidFill>
            <a:ln>
              <a:solidFill>
                <a:schemeClr val="bg1"/>
              </a:solidFill>
              <a:prstDash val="solid"/>
            </a:ln>
          </c:spPr>
          <c:invertIfNegative val="0"/>
          <c:dLbls>
            <c:spPr>
              <a:noFill/>
              <a:ln>
                <a:noFill/>
              </a:ln>
              <a:effectLst/>
            </c:spPr>
            <c:txPr>
              <a:bodyPr/>
              <a:lstStyle/>
              <a:p>
                <a:pPr>
                  <a:defRPr sz="1400" b="1">
                    <a:solidFill>
                      <a:schemeClr val="tx1"/>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Plan1!$J$2</c:f>
              <c:numCache>
                <c:formatCode>0%</c:formatCode>
                <c:ptCount val="1"/>
                <c:pt idx="0">
                  <c:v>0.16773131803842062</c:v>
                </c:pt>
              </c:numCache>
            </c:numRef>
          </c:val>
          <c:extLst>
            <c:ext xmlns:c16="http://schemas.microsoft.com/office/drawing/2014/chart" uri="{C3380CC4-5D6E-409C-BE32-E72D297353CC}">
              <c16:uniqueId val="{00000000-EE3A-4848-884B-C340EF140299}"/>
            </c:ext>
          </c:extLst>
        </c:ser>
        <c:ser>
          <c:idx val="3"/>
          <c:order val="1"/>
          <c:tx>
            <c:strRef>
              <c:f>Plan1!$E$1</c:f>
              <c:strCache>
                <c:ptCount val="1"/>
                <c:pt idx="0">
                  <c:v>Comissões</c:v>
                </c:pt>
              </c:strCache>
            </c:strRef>
          </c:tx>
          <c:spPr>
            <a:solidFill>
              <a:srgbClr val="00B050"/>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Plan1!$E$2</c:f>
              <c:numCache>
                <c:formatCode>0%</c:formatCode>
                <c:ptCount val="1"/>
              </c:numCache>
            </c:numRef>
          </c:val>
          <c:extLst>
            <c:ext xmlns:c16="http://schemas.microsoft.com/office/drawing/2014/chart" uri="{C3380CC4-5D6E-409C-BE32-E72D297353CC}">
              <c16:uniqueId val="{00000001-EE3A-4848-884B-C340EF140299}"/>
            </c:ext>
          </c:extLst>
        </c:ser>
        <c:ser>
          <c:idx val="6"/>
          <c:order val="2"/>
          <c:tx>
            <c:strRef>
              <c:f>Plan1!$H$1</c:f>
              <c:strCache>
                <c:ptCount val="1"/>
                <c:pt idx="0">
                  <c:v>CV Reefer</c:v>
                </c:pt>
              </c:strCache>
            </c:strRef>
          </c:tx>
          <c:spPr>
            <a:solidFill>
              <a:srgbClr val="0070C0"/>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Plan1!$H$2</c:f>
              <c:numCache>
                <c:formatCode>0%</c:formatCode>
                <c:ptCount val="1"/>
              </c:numCache>
            </c:numRef>
          </c:val>
          <c:extLst>
            <c:ext xmlns:c16="http://schemas.microsoft.com/office/drawing/2014/chart" uri="{C3380CC4-5D6E-409C-BE32-E72D297353CC}">
              <c16:uniqueId val="{00000002-EE3A-4848-884B-C340EF140299}"/>
            </c:ext>
          </c:extLst>
        </c:ser>
        <c:ser>
          <c:idx val="5"/>
          <c:order val="3"/>
          <c:tx>
            <c:strRef>
              <c:f>Plan1!$G$1</c:f>
              <c:strCache>
                <c:ptCount val="1"/>
                <c:pt idx="0">
                  <c:v>CV Armazenagem</c:v>
                </c:pt>
              </c:strCache>
            </c:strRef>
          </c:tx>
          <c:spPr>
            <a:solidFill>
              <a:srgbClr val="CDC800"/>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Plan1!$G$2</c:f>
              <c:numCache>
                <c:formatCode>0%</c:formatCode>
                <c:ptCount val="1"/>
              </c:numCache>
            </c:numRef>
          </c:val>
          <c:extLst>
            <c:ext xmlns:c16="http://schemas.microsoft.com/office/drawing/2014/chart" uri="{C3380CC4-5D6E-409C-BE32-E72D297353CC}">
              <c16:uniqueId val="{00000003-EE3A-4848-884B-C340EF140299}"/>
            </c:ext>
          </c:extLst>
        </c:ser>
        <c:ser>
          <c:idx val="4"/>
          <c:order val="4"/>
          <c:tx>
            <c:strRef>
              <c:f>Plan1!$F$1</c:f>
              <c:strCache>
                <c:ptCount val="1"/>
                <c:pt idx="0">
                  <c:v>CV Cais</c:v>
                </c:pt>
              </c:strCache>
            </c:strRef>
          </c:tx>
          <c:spPr>
            <a:solidFill>
              <a:srgbClr val="B2389E"/>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Plan1!$F$2</c:f>
              <c:numCache>
                <c:formatCode>0%</c:formatCode>
                <c:ptCount val="1"/>
                <c:pt idx="0">
                  <c:v>0.19046096503371554</c:v>
                </c:pt>
              </c:numCache>
            </c:numRef>
          </c:val>
          <c:extLst>
            <c:ext xmlns:c16="http://schemas.microsoft.com/office/drawing/2014/chart" uri="{C3380CC4-5D6E-409C-BE32-E72D297353CC}">
              <c16:uniqueId val="{00000004-EE3A-4848-884B-C340EF140299}"/>
            </c:ext>
          </c:extLst>
        </c:ser>
        <c:ser>
          <c:idx val="2"/>
          <c:order val="5"/>
          <c:tx>
            <c:strRef>
              <c:f>Plan1!$D$1</c:f>
              <c:strCache>
                <c:ptCount val="1"/>
                <c:pt idx="0">
                  <c:v>Tarifas</c:v>
                </c:pt>
              </c:strCache>
            </c:strRef>
          </c:tx>
          <c:spPr>
            <a:solidFill>
              <a:srgbClr val="C0C0C0"/>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Plan1!$D$2</c:f>
              <c:numCache>
                <c:formatCode>0%</c:formatCode>
                <c:ptCount val="1"/>
              </c:numCache>
            </c:numRef>
          </c:val>
          <c:extLst>
            <c:ext xmlns:c16="http://schemas.microsoft.com/office/drawing/2014/chart" uri="{C3380CC4-5D6E-409C-BE32-E72D297353CC}">
              <c16:uniqueId val="{00000005-EE3A-4848-884B-C340EF140299}"/>
            </c:ext>
          </c:extLst>
        </c:ser>
        <c:ser>
          <c:idx val="7"/>
          <c:order val="6"/>
          <c:tx>
            <c:strRef>
              <c:f>Plan1!$I$1</c:f>
              <c:strCache>
                <c:ptCount val="1"/>
                <c:pt idx="0">
                  <c:v>Custos com pessoal</c:v>
                </c:pt>
              </c:strCache>
            </c:strRef>
          </c:tx>
          <c:spPr>
            <a:solidFill>
              <a:srgbClr val="FFC000"/>
            </a:solidFill>
            <a:ln>
              <a:solidFill>
                <a:schemeClr val="bg1"/>
              </a:solidFill>
              <a:prstDash val="solid"/>
            </a:ln>
          </c:spPr>
          <c:invertIfNegative val="0"/>
          <c:dLbls>
            <c:spPr>
              <a:noFill/>
              <a:ln>
                <a:noFill/>
              </a:ln>
              <a:effectLst/>
            </c:spPr>
            <c:txPr>
              <a:bodyPr/>
              <a:lstStyle/>
              <a:p>
                <a:pPr>
                  <a:defRPr sz="1400" b="1">
                    <a:solidFill>
                      <a:schemeClr val="tx1"/>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Plan1!$I$2</c:f>
              <c:numCache>
                <c:formatCode>0%</c:formatCode>
                <c:ptCount val="1"/>
                <c:pt idx="0">
                  <c:v>0.33318005805524176</c:v>
                </c:pt>
              </c:numCache>
            </c:numRef>
          </c:val>
          <c:extLst>
            <c:ext xmlns:c16="http://schemas.microsoft.com/office/drawing/2014/chart" uri="{C3380CC4-5D6E-409C-BE32-E72D297353CC}">
              <c16:uniqueId val="{00000006-EE3A-4848-884B-C340EF140299}"/>
            </c:ext>
          </c:extLst>
        </c:ser>
        <c:ser>
          <c:idx val="1"/>
          <c:order val="7"/>
          <c:tx>
            <c:strRef>
              <c:f>Plan1!$C$1</c:f>
              <c:strCache>
                <c:ptCount val="1"/>
                <c:pt idx="0">
                  <c:v>Arrendamentos</c:v>
                </c:pt>
              </c:strCache>
            </c:strRef>
          </c:tx>
          <c:spPr>
            <a:solidFill>
              <a:srgbClr val="FF5582"/>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Plan1!$C$2</c:f>
              <c:numCache>
                <c:formatCode>0%</c:formatCode>
                <c:ptCount val="1"/>
                <c:pt idx="0">
                  <c:v>7.6342586841355656E-2</c:v>
                </c:pt>
              </c:numCache>
            </c:numRef>
          </c:val>
          <c:extLst>
            <c:ext xmlns:c16="http://schemas.microsoft.com/office/drawing/2014/chart" uri="{C3380CC4-5D6E-409C-BE32-E72D297353CC}">
              <c16:uniqueId val="{00000007-EE3A-4848-884B-C340EF140299}"/>
            </c:ext>
          </c:extLst>
        </c:ser>
        <c:ser>
          <c:idx val="0"/>
          <c:order val="8"/>
          <c:tx>
            <c:strRef>
              <c:f>Plan1!$B$1</c:f>
              <c:strCache>
                <c:ptCount val="1"/>
                <c:pt idx="0">
                  <c:v>OGMO</c:v>
                </c:pt>
              </c:strCache>
            </c:strRef>
          </c:tx>
          <c:spPr>
            <a:solidFill>
              <a:srgbClr val="55A2FF"/>
            </a:solidFill>
            <a:ln>
              <a:solidFill>
                <a:schemeClr val="bg1"/>
              </a:solidFill>
            </a:ln>
          </c:spPr>
          <c:invertIfNegative val="0"/>
          <c:cat>
            <c:strRef>
              <c:f>Plan1!$A$2</c:f>
              <c:strCache>
                <c:ptCount val="1"/>
                <c:pt idx="0">
                  <c:v>Custo e despesa</c:v>
                </c:pt>
              </c:strCache>
            </c:strRef>
          </c:cat>
          <c:val>
            <c:numRef>
              <c:f>Plan1!$B$2</c:f>
              <c:numCache>
                <c:formatCode>0%</c:formatCode>
                <c:ptCount val="1"/>
                <c:pt idx="0">
                  <c:v>0</c:v>
                </c:pt>
              </c:numCache>
            </c:numRef>
          </c:val>
          <c:extLst>
            <c:ext xmlns:c16="http://schemas.microsoft.com/office/drawing/2014/chart" uri="{C3380CC4-5D6E-409C-BE32-E72D297353CC}">
              <c16:uniqueId val="{00000008-EE3A-4848-884B-C340EF140299}"/>
            </c:ext>
          </c:extLst>
        </c:ser>
        <c:ser>
          <c:idx val="9"/>
          <c:order val="9"/>
          <c:tx>
            <c:strRef>
              <c:f>Plan1!$K$1</c:f>
              <c:strCache>
                <c:ptCount val="1"/>
                <c:pt idx="0">
                  <c:v>Economia</c:v>
                </c:pt>
              </c:strCache>
            </c:strRef>
          </c:tx>
          <c:spPr>
            <a:solidFill>
              <a:schemeClr val="bg1"/>
            </a:solidFill>
            <a:ln>
              <a:solidFill>
                <a:schemeClr val="tx1"/>
              </a:solidFill>
              <a:prstDash val="dash"/>
            </a:ln>
          </c:spPr>
          <c:invertIfNegative val="0"/>
          <c:dLbls>
            <c:spPr>
              <a:noFill/>
              <a:ln>
                <a:noFill/>
              </a:ln>
              <a:effectLst/>
            </c:spPr>
            <c:txPr>
              <a:bodyPr/>
              <a:lstStyle/>
              <a:p>
                <a:pPr>
                  <a:defRPr sz="1400" b="1">
                    <a:solidFill>
                      <a:srgbClr val="FF000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Plan1!$K$2</c:f>
              <c:numCache>
                <c:formatCode>0%</c:formatCode>
                <c:ptCount val="1"/>
                <c:pt idx="0">
                  <c:v>0.23228507203126691</c:v>
                </c:pt>
              </c:numCache>
            </c:numRef>
          </c:val>
          <c:extLst>
            <c:ext xmlns:c16="http://schemas.microsoft.com/office/drawing/2014/chart" uri="{C3380CC4-5D6E-409C-BE32-E72D297353CC}">
              <c16:uniqueId val="{00000009-EE3A-4848-884B-C340EF140299}"/>
            </c:ext>
          </c:extLst>
        </c:ser>
        <c:dLbls>
          <c:showLegendKey val="0"/>
          <c:showVal val="0"/>
          <c:showCatName val="0"/>
          <c:showSerName val="0"/>
          <c:showPercent val="0"/>
          <c:showBubbleSize val="0"/>
        </c:dLbls>
        <c:gapWidth val="150"/>
        <c:overlap val="100"/>
        <c:axId val="12674336"/>
        <c:axId val="12667808"/>
      </c:barChart>
      <c:catAx>
        <c:axId val="12674336"/>
        <c:scaling>
          <c:orientation val="minMax"/>
        </c:scaling>
        <c:delete val="0"/>
        <c:axPos val="b"/>
        <c:numFmt formatCode="General" sourceLinked="0"/>
        <c:majorTickMark val="none"/>
        <c:minorTickMark val="none"/>
        <c:tickLblPos val="none"/>
        <c:crossAx val="12667808"/>
        <c:crosses val="autoZero"/>
        <c:auto val="1"/>
        <c:lblAlgn val="ctr"/>
        <c:lblOffset val="100"/>
        <c:noMultiLvlLbl val="0"/>
      </c:catAx>
      <c:valAx>
        <c:axId val="12667808"/>
        <c:scaling>
          <c:orientation val="minMax"/>
          <c:max val="1"/>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200">
                <a:solidFill>
                  <a:schemeClr val="tx1"/>
                </a:solidFill>
              </a:defRPr>
            </a:pPr>
            <a:endParaRPr lang="pt-BR"/>
          </a:p>
        </c:txPr>
        <c:crossAx val="12674336"/>
        <c:crosses val="autoZero"/>
        <c:crossBetween val="between"/>
        <c:majorUnit val="1"/>
      </c:valAx>
    </c:plotArea>
    <c:plotVisOnly val="1"/>
    <c:dispBlanksAs val="gap"/>
    <c:showDLblsOverMax val="0"/>
  </c:chart>
  <c:txPr>
    <a:bodyPr/>
    <a:lstStyle/>
    <a:p>
      <a:pPr>
        <a:defRPr sz="1800"/>
      </a:pPr>
      <a:endParaRPr lang="pt-B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8"/>
          <c:order val="0"/>
          <c:tx>
            <c:strRef>
              <c:f>Plan1!$F$1</c:f>
              <c:strCache>
                <c:ptCount val="1"/>
                <c:pt idx="0">
                  <c:v>Outros custos</c:v>
                </c:pt>
              </c:strCache>
            </c:strRef>
          </c:tx>
          <c:spPr>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Plan1!$F$2</c:f>
              <c:numCache>
                <c:formatCode>0%</c:formatCode>
                <c:ptCount val="1"/>
                <c:pt idx="0">
                  <c:v>0.16773131803842062</c:v>
                </c:pt>
              </c:numCache>
            </c:numRef>
          </c:val>
          <c:extLst>
            <c:ext xmlns:c16="http://schemas.microsoft.com/office/drawing/2014/chart" uri="{C3380CC4-5D6E-409C-BE32-E72D297353CC}">
              <c16:uniqueId val="{00000000-3778-470D-BE88-D3E971B81CDE}"/>
            </c:ext>
          </c:extLst>
        </c:ser>
        <c:ser>
          <c:idx val="4"/>
          <c:order val="1"/>
          <c:tx>
            <c:strRef>
              <c:f>Plan1!$E$1</c:f>
              <c:strCache>
                <c:ptCount val="1"/>
                <c:pt idx="0">
                  <c:v>Custos variáveis</c:v>
                </c:pt>
              </c:strCache>
            </c:strRef>
          </c:tx>
          <c:spPr>
            <a:solidFill>
              <a:srgbClr val="B2389E"/>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Plan1!$E$2</c:f>
              <c:numCache>
                <c:formatCode>0%</c:formatCode>
                <c:ptCount val="1"/>
                <c:pt idx="0">
                  <c:v>0.19046096503371554</c:v>
                </c:pt>
              </c:numCache>
            </c:numRef>
          </c:val>
          <c:extLst>
            <c:ext xmlns:c16="http://schemas.microsoft.com/office/drawing/2014/chart" uri="{C3380CC4-5D6E-409C-BE32-E72D297353CC}">
              <c16:uniqueId val="{00000001-3778-470D-BE88-D3E971B81CDE}"/>
            </c:ext>
          </c:extLst>
        </c:ser>
        <c:ser>
          <c:idx val="7"/>
          <c:order val="2"/>
          <c:tx>
            <c:strRef>
              <c:f>Plan1!$D$1</c:f>
              <c:strCache>
                <c:ptCount val="1"/>
                <c:pt idx="0">
                  <c:v>Custos com pessoal</c:v>
                </c:pt>
              </c:strCache>
            </c:strRef>
          </c:tx>
          <c:spPr>
            <a:solidFill>
              <a:srgbClr val="FFC000"/>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Plan1!$D$2</c:f>
              <c:numCache>
                <c:formatCode>0%</c:formatCode>
                <c:ptCount val="1"/>
                <c:pt idx="0">
                  <c:v>0.29319845108861275</c:v>
                </c:pt>
              </c:numCache>
            </c:numRef>
          </c:val>
          <c:extLst>
            <c:ext xmlns:c16="http://schemas.microsoft.com/office/drawing/2014/chart" uri="{C3380CC4-5D6E-409C-BE32-E72D297353CC}">
              <c16:uniqueId val="{00000002-3778-470D-BE88-D3E971B81CDE}"/>
            </c:ext>
          </c:extLst>
        </c:ser>
        <c:ser>
          <c:idx val="1"/>
          <c:order val="3"/>
          <c:tx>
            <c:strRef>
              <c:f>Plan1!$C$1</c:f>
              <c:strCache>
                <c:ptCount val="1"/>
                <c:pt idx="0">
                  <c:v>Arrendamentos + tarifas</c:v>
                </c:pt>
              </c:strCache>
            </c:strRef>
          </c:tx>
          <c:spPr>
            <a:solidFill>
              <a:srgbClr val="FF5582"/>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Plan1!$C$2</c:f>
              <c:numCache>
                <c:formatCode>0%</c:formatCode>
                <c:ptCount val="1"/>
                <c:pt idx="0">
                  <c:v>0.18894020818331811</c:v>
                </c:pt>
              </c:numCache>
            </c:numRef>
          </c:val>
          <c:extLst>
            <c:ext xmlns:c16="http://schemas.microsoft.com/office/drawing/2014/chart" uri="{C3380CC4-5D6E-409C-BE32-E72D297353CC}">
              <c16:uniqueId val="{00000003-3778-470D-BE88-D3E971B81CDE}"/>
            </c:ext>
          </c:extLst>
        </c:ser>
        <c:ser>
          <c:idx val="0"/>
          <c:order val="4"/>
          <c:tx>
            <c:strRef>
              <c:f>Plan1!$B$1</c:f>
              <c:strCache>
                <c:ptCount val="1"/>
                <c:pt idx="0">
                  <c:v>OGMO</c:v>
                </c:pt>
              </c:strCache>
            </c:strRef>
          </c:tx>
          <c:spPr>
            <a:solidFill>
              <a:srgbClr val="55A2FF"/>
            </a:solidFill>
            <a:ln>
              <a:solidFill>
                <a:schemeClr val="bg1"/>
              </a:solidFill>
            </a:ln>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c:f>
              <c:strCache>
                <c:ptCount val="1"/>
                <c:pt idx="0">
                  <c:v>Custo e despesa</c:v>
                </c:pt>
              </c:strCache>
            </c:strRef>
          </c:cat>
          <c:val>
            <c:numRef>
              <c:f>Plan1!$B$2</c:f>
              <c:numCache>
                <c:formatCode>0%</c:formatCode>
                <c:ptCount val="1"/>
                <c:pt idx="0">
                  <c:v>0.15966905765593303</c:v>
                </c:pt>
              </c:numCache>
            </c:numRef>
          </c:val>
          <c:extLst>
            <c:ext xmlns:c16="http://schemas.microsoft.com/office/drawing/2014/chart" uri="{C3380CC4-5D6E-409C-BE32-E72D297353CC}">
              <c16:uniqueId val="{00000004-3778-470D-BE88-D3E971B81CDE}"/>
            </c:ext>
          </c:extLst>
        </c:ser>
        <c:dLbls>
          <c:showLegendKey val="0"/>
          <c:showVal val="0"/>
          <c:showCatName val="0"/>
          <c:showSerName val="0"/>
          <c:showPercent val="0"/>
          <c:showBubbleSize val="0"/>
        </c:dLbls>
        <c:gapWidth val="150"/>
        <c:overlap val="100"/>
        <c:axId val="12676512"/>
        <c:axId val="12672704"/>
      </c:barChart>
      <c:catAx>
        <c:axId val="12676512"/>
        <c:scaling>
          <c:orientation val="minMax"/>
        </c:scaling>
        <c:delete val="0"/>
        <c:axPos val="b"/>
        <c:numFmt formatCode="General" sourceLinked="0"/>
        <c:majorTickMark val="none"/>
        <c:minorTickMark val="none"/>
        <c:tickLblPos val="none"/>
        <c:crossAx val="12672704"/>
        <c:crosses val="autoZero"/>
        <c:auto val="1"/>
        <c:lblAlgn val="ctr"/>
        <c:lblOffset val="100"/>
        <c:noMultiLvlLbl val="0"/>
      </c:catAx>
      <c:valAx>
        <c:axId val="12672704"/>
        <c:scaling>
          <c:orientation val="minMax"/>
          <c:max val="1"/>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200"/>
            </a:pPr>
            <a:endParaRPr lang="pt-BR"/>
          </a:p>
        </c:txPr>
        <c:crossAx val="12676512"/>
        <c:crosses val="autoZero"/>
        <c:crossBetween val="between"/>
        <c:majorUnit val="1"/>
      </c:valAx>
    </c:plotArea>
    <c:plotVisOnly val="1"/>
    <c:dispBlanksAs val="gap"/>
    <c:showDLblsOverMax val="0"/>
  </c:chart>
  <c:txPr>
    <a:bodyPr/>
    <a:lstStyle/>
    <a:p>
      <a:pPr>
        <a:defRPr sz="1800"/>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Planilha1!$B$1</c:f>
              <c:strCache>
                <c:ptCount val="1"/>
                <c:pt idx="0">
                  <c:v>2015</c:v>
                </c:pt>
              </c:strCache>
            </c:strRef>
          </c:tx>
          <c:spPr>
            <a:gradFill rotWithShape="1">
              <a:gsLst>
                <a:gs pos="0">
                  <a:schemeClr val="accent2">
                    <a:shade val="45000"/>
                    <a:shade val="51000"/>
                    <a:satMod val="130000"/>
                  </a:schemeClr>
                </a:gs>
                <a:gs pos="80000">
                  <a:schemeClr val="accent2">
                    <a:shade val="45000"/>
                    <a:shade val="93000"/>
                    <a:satMod val="130000"/>
                  </a:schemeClr>
                </a:gs>
                <a:gs pos="100000">
                  <a:schemeClr val="accent2">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Planilha1!$B$2</c:f>
              <c:numCache>
                <c:formatCode>General</c:formatCode>
                <c:ptCount val="1"/>
                <c:pt idx="0">
                  <c:v>608</c:v>
                </c:pt>
              </c:numCache>
            </c:numRef>
          </c:val>
          <c:extLst>
            <c:ext xmlns:c16="http://schemas.microsoft.com/office/drawing/2014/chart" uri="{C3380CC4-5D6E-409C-BE32-E72D297353CC}">
              <c16:uniqueId val="{00000000-F354-41FD-B7B2-E7078A7D2140}"/>
            </c:ext>
          </c:extLst>
        </c:ser>
        <c:ser>
          <c:idx val="1"/>
          <c:order val="1"/>
          <c:tx>
            <c:strRef>
              <c:f>Planilha1!$C$1</c:f>
              <c:strCache>
                <c:ptCount val="1"/>
                <c:pt idx="0">
                  <c:v>2016</c:v>
                </c:pt>
              </c:strCache>
            </c:strRef>
          </c:tx>
          <c:spPr>
            <a:gradFill rotWithShape="1">
              <a:gsLst>
                <a:gs pos="0">
                  <a:schemeClr val="accent2">
                    <a:shade val="61000"/>
                    <a:shade val="51000"/>
                    <a:satMod val="130000"/>
                  </a:schemeClr>
                </a:gs>
                <a:gs pos="80000">
                  <a:schemeClr val="accent2">
                    <a:shade val="61000"/>
                    <a:shade val="93000"/>
                    <a:satMod val="130000"/>
                  </a:schemeClr>
                </a:gs>
                <a:gs pos="100000">
                  <a:schemeClr val="accent2">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Planilha1!$C$2</c:f>
              <c:numCache>
                <c:formatCode>General</c:formatCode>
                <c:ptCount val="1"/>
                <c:pt idx="0">
                  <c:v>7</c:v>
                </c:pt>
              </c:numCache>
            </c:numRef>
          </c:val>
          <c:extLst>
            <c:ext xmlns:c16="http://schemas.microsoft.com/office/drawing/2014/chart" uri="{C3380CC4-5D6E-409C-BE32-E72D297353CC}">
              <c16:uniqueId val="{00000001-F354-41FD-B7B2-E7078A7D2140}"/>
            </c:ext>
          </c:extLst>
        </c:ser>
        <c:ser>
          <c:idx val="2"/>
          <c:order val="2"/>
          <c:tx>
            <c:strRef>
              <c:f>Planilha1!$D$1</c:f>
              <c:strCache>
                <c:ptCount val="1"/>
                <c:pt idx="0">
                  <c:v>2017</c:v>
                </c:pt>
              </c:strCache>
            </c:strRef>
          </c:tx>
          <c:spPr>
            <a:gradFill rotWithShape="1">
              <a:gsLst>
                <a:gs pos="0">
                  <a:schemeClr val="accent2">
                    <a:shade val="76000"/>
                    <a:shade val="51000"/>
                    <a:satMod val="130000"/>
                  </a:schemeClr>
                </a:gs>
                <a:gs pos="80000">
                  <a:schemeClr val="accent2">
                    <a:shade val="76000"/>
                    <a:shade val="93000"/>
                    <a:satMod val="130000"/>
                  </a:schemeClr>
                </a:gs>
                <a:gs pos="100000">
                  <a:schemeClr val="accent2">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Planilha1!$D$2</c:f>
              <c:numCache>
                <c:formatCode>General</c:formatCode>
                <c:ptCount val="1"/>
                <c:pt idx="0">
                  <c:v>92.6</c:v>
                </c:pt>
              </c:numCache>
            </c:numRef>
          </c:val>
          <c:extLst>
            <c:ext xmlns:c16="http://schemas.microsoft.com/office/drawing/2014/chart" uri="{C3380CC4-5D6E-409C-BE32-E72D297353CC}">
              <c16:uniqueId val="{00000002-F354-41FD-B7B2-E7078A7D2140}"/>
            </c:ext>
          </c:extLst>
        </c:ser>
        <c:ser>
          <c:idx val="3"/>
          <c:order val="3"/>
          <c:tx>
            <c:strRef>
              <c:f>Planilha1!$E$1</c:f>
              <c:strCache>
                <c:ptCount val="1"/>
                <c:pt idx="0">
                  <c:v>2018</c:v>
                </c:pt>
              </c:strCache>
            </c:strRef>
          </c:tx>
          <c:spPr>
            <a:gradFill rotWithShape="1">
              <a:gsLst>
                <a:gs pos="0">
                  <a:schemeClr val="accent2">
                    <a:shade val="92000"/>
                    <a:shade val="51000"/>
                    <a:satMod val="130000"/>
                  </a:schemeClr>
                </a:gs>
                <a:gs pos="80000">
                  <a:schemeClr val="accent2">
                    <a:shade val="92000"/>
                    <a:shade val="93000"/>
                    <a:satMod val="130000"/>
                  </a:schemeClr>
                </a:gs>
                <a:gs pos="100000">
                  <a:schemeClr val="accent2">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Planilha1!$E$2</c:f>
              <c:numCache>
                <c:formatCode>#,##0</c:formatCode>
                <c:ptCount val="1"/>
                <c:pt idx="0">
                  <c:v>1018</c:v>
                </c:pt>
              </c:numCache>
            </c:numRef>
          </c:val>
          <c:extLst>
            <c:ext xmlns:c16="http://schemas.microsoft.com/office/drawing/2014/chart" uri="{C3380CC4-5D6E-409C-BE32-E72D297353CC}">
              <c16:uniqueId val="{00000003-F354-41FD-B7B2-E7078A7D2140}"/>
            </c:ext>
          </c:extLst>
        </c:ser>
        <c:ser>
          <c:idx val="4"/>
          <c:order val="4"/>
          <c:tx>
            <c:strRef>
              <c:f>Planilha1!$F$1</c:f>
              <c:strCache>
                <c:ptCount val="1"/>
                <c:pt idx="0">
                  <c:v>2019</c:v>
                </c:pt>
              </c:strCache>
            </c:strRef>
          </c:tx>
          <c:spPr>
            <a:gradFill rotWithShape="1">
              <a:gsLst>
                <a:gs pos="0">
                  <a:schemeClr val="accent2">
                    <a:tint val="93000"/>
                    <a:shade val="51000"/>
                    <a:satMod val="130000"/>
                  </a:schemeClr>
                </a:gs>
                <a:gs pos="80000">
                  <a:schemeClr val="accent2">
                    <a:tint val="93000"/>
                    <a:shade val="93000"/>
                    <a:satMod val="130000"/>
                  </a:schemeClr>
                </a:gs>
                <a:gs pos="100000">
                  <a:schemeClr val="accent2">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Planilha1!$F$2</c:f>
              <c:numCache>
                <c:formatCode>#,##0</c:formatCode>
                <c:ptCount val="1"/>
                <c:pt idx="0">
                  <c:v>1111</c:v>
                </c:pt>
              </c:numCache>
            </c:numRef>
          </c:val>
          <c:extLst>
            <c:ext xmlns:c16="http://schemas.microsoft.com/office/drawing/2014/chart" uri="{C3380CC4-5D6E-409C-BE32-E72D297353CC}">
              <c16:uniqueId val="{00000004-F354-41FD-B7B2-E7078A7D2140}"/>
            </c:ext>
          </c:extLst>
        </c:ser>
        <c:ser>
          <c:idx val="5"/>
          <c:order val="5"/>
          <c:tx>
            <c:strRef>
              <c:f>Planilha1!$G$1</c:f>
              <c:strCache>
                <c:ptCount val="1"/>
                <c:pt idx="0">
                  <c:v>2020</c:v>
                </c:pt>
              </c:strCache>
            </c:strRef>
          </c:tx>
          <c:spPr>
            <a:gradFill rotWithShape="1">
              <a:gsLst>
                <a:gs pos="0">
                  <a:schemeClr val="accent2">
                    <a:tint val="77000"/>
                    <a:shade val="51000"/>
                    <a:satMod val="130000"/>
                  </a:schemeClr>
                </a:gs>
                <a:gs pos="80000">
                  <a:schemeClr val="accent2">
                    <a:tint val="77000"/>
                    <a:shade val="93000"/>
                    <a:satMod val="130000"/>
                  </a:schemeClr>
                </a:gs>
                <a:gs pos="100000">
                  <a:schemeClr val="accent2">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Planilha1!$G$2</c:f>
              <c:numCache>
                <c:formatCode>#,##0</c:formatCode>
                <c:ptCount val="1"/>
                <c:pt idx="0">
                  <c:v>2455</c:v>
                </c:pt>
              </c:numCache>
            </c:numRef>
          </c:val>
          <c:extLst>
            <c:ext xmlns:c16="http://schemas.microsoft.com/office/drawing/2014/chart" uri="{C3380CC4-5D6E-409C-BE32-E72D297353CC}">
              <c16:uniqueId val="{00000005-F354-41FD-B7B2-E7078A7D2140}"/>
            </c:ext>
          </c:extLst>
        </c:ser>
        <c:ser>
          <c:idx val="6"/>
          <c:order val="6"/>
          <c:tx>
            <c:strRef>
              <c:f>Planilha1!$H$1</c:f>
              <c:strCache>
                <c:ptCount val="1"/>
                <c:pt idx="0">
                  <c:v>2021</c:v>
                </c:pt>
              </c:strCache>
            </c:strRef>
          </c:tx>
          <c:spPr>
            <a:gradFill rotWithShape="1">
              <a:gsLst>
                <a:gs pos="0">
                  <a:schemeClr val="accent2">
                    <a:tint val="62000"/>
                    <a:shade val="51000"/>
                    <a:satMod val="130000"/>
                  </a:schemeClr>
                </a:gs>
                <a:gs pos="80000">
                  <a:schemeClr val="accent2">
                    <a:tint val="62000"/>
                    <a:shade val="93000"/>
                    <a:satMod val="130000"/>
                  </a:schemeClr>
                </a:gs>
                <a:gs pos="100000">
                  <a:schemeClr val="accent2">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Planilha1!$H$2</c:f>
              <c:numCache>
                <c:formatCode>#,##0</c:formatCode>
                <c:ptCount val="1"/>
                <c:pt idx="0">
                  <c:v>1643</c:v>
                </c:pt>
              </c:numCache>
            </c:numRef>
          </c:val>
          <c:extLst>
            <c:ext xmlns:c16="http://schemas.microsoft.com/office/drawing/2014/chart" uri="{C3380CC4-5D6E-409C-BE32-E72D297353CC}">
              <c16:uniqueId val="{00000006-F354-41FD-B7B2-E7078A7D2140}"/>
            </c:ext>
          </c:extLst>
        </c:ser>
        <c:ser>
          <c:idx val="7"/>
          <c:order val="7"/>
          <c:tx>
            <c:strRef>
              <c:f>Planilha1!$I$1</c:f>
              <c:strCache>
                <c:ptCount val="1"/>
                <c:pt idx="0">
                  <c:v>2022</c:v>
                </c:pt>
              </c:strCache>
            </c:strRef>
          </c:tx>
          <c:spPr>
            <a:gradFill rotWithShape="1">
              <a:gsLst>
                <a:gs pos="0">
                  <a:schemeClr val="accent2">
                    <a:tint val="46000"/>
                    <a:shade val="51000"/>
                    <a:satMod val="130000"/>
                  </a:schemeClr>
                </a:gs>
                <a:gs pos="80000">
                  <a:schemeClr val="accent2">
                    <a:tint val="46000"/>
                    <a:shade val="93000"/>
                    <a:satMod val="130000"/>
                  </a:schemeClr>
                </a:gs>
                <a:gs pos="100000">
                  <a:schemeClr val="accent2">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CAPEX</c:v>
                </c:pt>
              </c:strCache>
            </c:strRef>
          </c:cat>
          <c:val>
            <c:numRef>
              <c:f>Planilha1!$I$2</c:f>
              <c:numCache>
                <c:formatCode>#,##0</c:formatCode>
                <c:ptCount val="1"/>
                <c:pt idx="0">
                  <c:v>9794</c:v>
                </c:pt>
              </c:numCache>
            </c:numRef>
          </c:val>
          <c:extLst>
            <c:ext xmlns:c16="http://schemas.microsoft.com/office/drawing/2014/chart" uri="{C3380CC4-5D6E-409C-BE32-E72D297353CC}">
              <c16:uniqueId val="{00000007-F354-41FD-B7B2-E7078A7D2140}"/>
            </c:ext>
          </c:extLst>
        </c:ser>
        <c:dLbls>
          <c:dLblPos val="outEnd"/>
          <c:showLegendKey val="0"/>
          <c:showVal val="1"/>
          <c:showCatName val="0"/>
          <c:showSerName val="0"/>
          <c:showPercent val="0"/>
          <c:showBubbleSize val="0"/>
        </c:dLbls>
        <c:gapWidth val="100"/>
        <c:overlap val="-24"/>
        <c:axId val="1046122976"/>
        <c:axId val="864254272"/>
      </c:barChart>
      <c:catAx>
        <c:axId val="1046122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crossAx val="864254272"/>
        <c:crosses val="autoZero"/>
        <c:auto val="1"/>
        <c:lblAlgn val="ctr"/>
        <c:lblOffset val="100"/>
        <c:noMultiLvlLbl val="0"/>
      </c:catAx>
      <c:valAx>
        <c:axId val="8642542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crossAx val="104612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Planilha1!$B$1</c:f>
              <c:strCache>
                <c:ptCount val="1"/>
                <c:pt idx="0">
                  <c:v>2015</c:v>
                </c:pt>
              </c:strCache>
            </c:strRef>
          </c:tx>
          <c:spPr>
            <a:gradFill rotWithShape="1">
              <a:gsLst>
                <a:gs pos="0">
                  <a:schemeClr val="accent2">
                    <a:tint val="48000"/>
                    <a:shade val="51000"/>
                    <a:satMod val="130000"/>
                  </a:schemeClr>
                </a:gs>
                <a:gs pos="80000">
                  <a:schemeClr val="accent2">
                    <a:tint val="48000"/>
                    <a:shade val="93000"/>
                    <a:satMod val="130000"/>
                  </a:schemeClr>
                </a:gs>
                <a:gs pos="100000">
                  <a:schemeClr val="accent2">
                    <a:tint val="4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BID</c:v>
                </c:pt>
              </c:strCache>
            </c:strRef>
          </c:cat>
          <c:val>
            <c:numRef>
              <c:f>Planilha1!$B$2</c:f>
              <c:numCache>
                <c:formatCode>#,##0.0</c:formatCode>
                <c:ptCount val="1"/>
                <c:pt idx="0">
                  <c:v>430</c:v>
                </c:pt>
              </c:numCache>
            </c:numRef>
          </c:val>
          <c:extLst>
            <c:ext xmlns:c16="http://schemas.microsoft.com/office/drawing/2014/chart" uri="{C3380CC4-5D6E-409C-BE32-E72D297353CC}">
              <c16:uniqueId val="{00000000-D0A6-4910-9606-93099B13F161}"/>
            </c:ext>
          </c:extLst>
        </c:ser>
        <c:ser>
          <c:idx val="1"/>
          <c:order val="1"/>
          <c:tx>
            <c:strRef>
              <c:f>Planilha1!$C$1</c:f>
              <c:strCache>
                <c:ptCount val="1"/>
                <c:pt idx="0">
                  <c:v>2016</c:v>
                </c:pt>
              </c:strCache>
            </c:strRef>
          </c:tx>
          <c:spPr>
            <a:gradFill rotWithShape="1">
              <a:gsLst>
                <a:gs pos="0">
                  <a:schemeClr val="accent2">
                    <a:tint val="65000"/>
                    <a:shade val="51000"/>
                    <a:satMod val="130000"/>
                  </a:schemeClr>
                </a:gs>
                <a:gs pos="80000">
                  <a:schemeClr val="accent2">
                    <a:tint val="65000"/>
                    <a:shade val="93000"/>
                    <a:satMod val="130000"/>
                  </a:schemeClr>
                </a:gs>
                <a:gs pos="100000">
                  <a:schemeClr val="accent2">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BID</c:v>
                </c:pt>
              </c:strCache>
            </c:strRef>
          </c:cat>
          <c:val>
            <c:numRef>
              <c:f>Planilha1!$C$2</c:f>
              <c:numCache>
                <c:formatCode>#,##0.0</c:formatCode>
                <c:ptCount val="1"/>
                <c:pt idx="0">
                  <c:v>8.5</c:v>
                </c:pt>
              </c:numCache>
            </c:numRef>
          </c:val>
          <c:extLst>
            <c:ext xmlns:c16="http://schemas.microsoft.com/office/drawing/2014/chart" uri="{C3380CC4-5D6E-409C-BE32-E72D297353CC}">
              <c16:uniqueId val="{00000001-D0A6-4910-9606-93099B13F161}"/>
            </c:ext>
          </c:extLst>
        </c:ser>
        <c:ser>
          <c:idx val="2"/>
          <c:order val="2"/>
          <c:tx>
            <c:strRef>
              <c:f>Planilha1!$D$1</c:f>
              <c:strCache>
                <c:ptCount val="1"/>
                <c:pt idx="0">
                  <c:v>2017</c:v>
                </c:pt>
              </c:strCache>
            </c:strRef>
          </c:tx>
          <c:spPr>
            <a:gradFill rotWithShape="1">
              <a:gsLst>
                <a:gs pos="0">
                  <a:schemeClr val="accent2">
                    <a:tint val="83000"/>
                    <a:shade val="51000"/>
                    <a:satMod val="130000"/>
                  </a:schemeClr>
                </a:gs>
                <a:gs pos="80000">
                  <a:schemeClr val="accent2">
                    <a:tint val="83000"/>
                    <a:shade val="93000"/>
                    <a:satMod val="130000"/>
                  </a:schemeClr>
                </a:gs>
                <a:gs pos="100000">
                  <a:schemeClr val="accent2">
                    <a:tint val="8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BID</c:v>
                </c:pt>
              </c:strCache>
            </c:strRef>
          </c:cat>
          <c:val>
            <c:numRef>
              <c:f>Planilha1!$D$2</c:f>
              <c:numCache>
                <c:formatCode>#,##0.0</c:formatCode>
                <c:ptCount val="1"/>
                <c:pt idx="0">
                  <c:v>69.3</c:v>
                </c:pt>
              </c:numCache>
            </c:numRef>
          </c:val>
          <c:extLst>
            <c:ext xmlns:c16="http://schemas.microsoft.com/office/drawing/2014/chart" uri="{C3380CC4-5D6E-409C-BE32-E72D297353CC}">
              <c16:uniqueId val="{00000002-D0A6-4910-9606-93099B13F161}"/>
            </c:ext>
          </c:extLst>
        </c:ser>
        <c:ser>
          <c:idx val="3"/>
          <c:order val="3"/>
          <c:tx>
            <c:strRef>
              <c:f>Planilha1!$E$1</c:f>
              <c:strCache>
                <c:ptCount val="1"/>
                <c:pt idx="0">
                  <c:v>2018</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BID</c:v>
                </c:pt>
              </c:strCache>
            </c:strRef>
          </c:cat>
          <c:val>
            <c:numRef>
              <c:f>Planilha1!$E$2</c:f>
              <c:numCache>
                <c:formatCode>#,##0.0</c:formatCode>
                <c:ptCount val="1"/>
                <c:pt idx="0">
                  <c:v>210.5</c:v>
                </c:pt>
              </c:numCache>
            </c:numRef>
          </c:val>
          <c:extLst>
            <c:ext xmlns:c16="http://schemas.microsoft.com/office/drawing/2014/chart" uri="{C3380CC4-5D6E-409C-BE32-E72D297353CC}">
              <c16:uniqueId val="{00000003-D0A6-4910-9606-93099B13F161}"/>
            </c:ext>
          </c:extLst>
        </c:ser>
        <c:ser>
          <c:idx val="4"/>
          <c:order val="4"/>
          <c:tx>
            <c:strRef>
              <c:f>Planilha1!$F$1</c:f>
              <c:strCache>
                <c:ptCount val="1"/>
                <c:pt idx="0">
                  <c:v>2019</c:v>
                </c:pt>
              </c:strCache>
            </c:strRef>
          </c:tx>
          <c:spPr>
            <a:gradFill rotWithShape="1">
              <a:gsLst>
                <a:gs pos="0">
                  <a:schemeClr val="accent2">
                    <a:shade val="82000"/>
                    <a:shade val="51000"/>
                    <a:satMod val="130000"/>
                  </a:schemeClr>
                </a:gs>
                <a:gs pos="80000">
                  <a:schemeClr val="accent2">
                    <a:shade val="82000"/>
                    <a:shade val="93000"/>
                    <a:satMod val="130000"/>
                  </a:schemeClr>
                </a:gs>
                <a:gs pos="100000">
                  <a:schemeClr val="accent2">
                    <a:shade val="8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BID</c:v>
                </c:pt>
              </c:strCache>
            </c:strRef>
          </c:cat>
          <c:val>
            <c:numRef>
              <c:f>Planilha1!$F$2</c:f>
              <c:numCache>
                <c:formatCode>#,##0.0</c:formatCode>
                <c:ptCount val="1"/>
                <c:pt idx="0">
                  <c:v>815.9</c:v>
                </c:pt>
              </c:numCache>
            </c:numRef>
          </c:val>
          <c:extLst>
            <c:ext xmlns:c16="http://schemas.microsoft.com/office/drawing/2014/chart" uri="{C3380CC4-5D6E-409C-BE32-E72D297353CC}">
              <c16:uniqueId val="{00000004-D0A6-4910-9606-93099B13F161}"/>
            </c:ext>
          </c:extLst>
        </c:ser>
        <c:ser>
          <c:idx val="5"/>
          <c:order val="5"/>
          <c:tx>
            <c:strRef>
              <c:f>Planilha1!$G$1</c:f>
              <c:strCache>
                <c:ptCount val="1"/>
                <c:pt idx="0">
                  <c:v>2020</c:v>
                </c:pt>
              </c:strCache>
            </c:strRef>
          </c:tx>
          <c:spPr>
            <a:gradFill rotWithShape="1">
              <a:gsLst>
                <a:gs pos="0">
                  <a:schemeClr val="accent2">
                    <a:shade val="65000"/>
                    <a:shade val="51000"/>
                    <a:satMod val="130000"/>
                  </a:schemeClr>
                </a:gs>
                <a:gs pos="80000">
                  <a:schemeClr val="accent2">
                    <a:shade val="65000"/>
                    <a:shade val="93000"/>
                    <a:satMod val="130000"/>
                  </a:schemeClr>
                </a:gs>
                <a:gs pos="100000">
                  <a:schemeClr val="accent2">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BID</c:v>
                </c:pt>
              </c:strCache>
            </c:strRef>
          </c:cat>
          <c:val>
            <c:numRef>
              <c:f>Planilha1!$G$2</c:f>
              <c:numCache>
                <c:formatCode>#,##0.0</c:formatCode>
                <c:ptCount val="1"/>
                <c:pt idx="0">
                  <c:v>609</c:v>
                </c:pt>
              </c:numCache>
            </c:numRef>
          </c:val>
          <c:extLst>
            <c:ext xmlns:c16="http://schemas.microsoft.com/office/drawing/2014/chart" uri="{C3380CC4-5D6E-409C-BE32-E72D297353CC}">
              <c16:uniqueId val="{00000005-D0A6-4910-9606-93099B13F161}"/>
            </c:ext>
          </c:extLst>
        </c:ser>
        <c:ser>
          <c:idx val="6"/>
          <c:order val="6"/>
          <c:tx>
            <c:strRef>
              <c:f>Planilha1!$H$1</c:f>
              <c:strCache>
                <c:ptCount val="1"/>
                <c:pt idx="0">
                  <c:v>2021</c:v>
                </c:pt>
              </c:strCache>
            </c:strRef>
          </c:tx>
          <c:spPr>
            <a:gradFill rotWithShape="1">
              <a:gsLst>
                <a:gs pos="0">
                  <a:schemeClr val="accent2">
                    <a:shade val="47000"/>
                    <a:shade val="51000"/>
                    <a:satMod val="130000"/>
                  </a:schemeClr>
                </a:gs>
                <a:gs pos="80000">
                  <a:schemeClr val="accent2">
                    <a:shade val="47000"/>
                    <a:shade val="93000"/>
                    <a:satMod val="130000"/>
                  </a:schemeClr>
                </a:gs>
                <a:gs pos="100000">
                  <a:schemeClr val="accent2">
                    <a:shade val="4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Planilha1!$A$2</c:f>
              <c:strCache>
                <c:ptCount val="1"/>
                <c:pt idx="0">
                  <c:v>BID</c:v>
                </c:pt>
              </c:strCache>
            </c:strRef>
          </c:cat>
          <c:val>
            <c:numRef>
              <c:f>Planilha1!$H$2</c:f>
              <c:numCache>
                <c:formatCode>#,##0.0</c:formatCode>
                <c:ptCount val="1"/>
                <c:pt idx="0">
                  <c:v>813.6</c:v>
                </c:pt>
              </c:numCache>
            </c:numRef>
          </c:val>
          <c:extLst>
            <c:ext xmlns:c16="http://schemas.microsoft.com/office/drawing/2014/chart" uri="{C3380CC4-5D6E-409C-BE32-E72D297353CC}">
              <c16:uniqueId val="{00000006-D0A6-4910-9606-93099B13F161}"/>
            </c:ext>
          </c:extLst>
        </c:ser>
        <c:dLbls>
          <c:dLblPos val="outEnd"/>
          <c:showLegendKey val="0"/>
          <c:showVal val="1"/>
          <c:showCatName val="0"/>
          <c:showSerName val="0"/>
          <c:showPercent val="0"/>
          <c:showBubbleSize val="0"/>
        </c:dLbls>
        <c:gapWidth val="100"/>
        <c:overlap val="-24"/>
        <c:axId val="871259184"/>
        <c:axId val="871271120"/>
      </c:barChart>
      <c:catAx>
        <c:axId val="8712591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crossAx val="871271120"/>
        <c:crosses val="autoZero"/>
        <c:auto val="1"/>
        <c:lblAlgn val="ctr"/>
        <c:lblOffset val="100"/>
        <c:noMultiLvlLbl val="0"/>
      </c:catAx>
      <c:valAx>
        <c:axId val="871271120"/>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crossAx val="87125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Coluna1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D8-416C-95D1-3DE8D30238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D8-416C-95D1-3DE8D3023879}"/>
              </c:ext>
            </c:extLst>
          </c:dPt>
          <c:cat>
            <c:strRef>
              <c:f>Planilha1!$A$2:$A$3</c:f>
              <c:strCache>
                <c:ptCount val="2"/>
                <c:pt idx="0">
                  <c:v>Até 2012</c:v>
                </c:pt>
                <c:pt idx="1">
                  <c:v>Após 2013</c:v>
                </c:pt>
              </c:strCache>
            </c:strRef>
          </c:cat>
          <c:val>
            <c:numRef>
              <c:f>Planilha1!$B$2:$B$3</c:f>
              <c:numCache>
                <c:formatCode>General</c:formatCode>
                <c:ptCount val="2"/>
                <c:pt idx="0">
                  <c:v>111</c:v>
                </c:pt>
                <c:pt idx="1">
                  <c:v>132</c:v>
                </c:pt>
              </c:numCache>
            </c:numRef>
          </c:val>
          <c:extLst>
            <c:ext xmlns:c16="http://schemas.microsoft.com/office/drawing/2014/chart" uri="{C3380CC4-5D6E-409C-BE32-E72D297353CC}">
              <c16:uniqueId val="{00000004-73D8-416C-95D1-3DE8D3023879}"/>
            </c:ext>
          </c:extLst>
        </c:ser>
        <c:dLbls>
          <c:showLegendKey val="0"/>
          <c:showVal val="0"/>
          <c:showCatName val="0"/>
          <c:showSerName val="0"/>
          <c:showPercent val="0"/>
          <c:showBubbleSize val="0"/>
          <c:showLeaderLines val="1"/>
        </c:dLbls>
        <c:firstSliceAng val="0"/>
        <c:holeSize val="58"/>
      </c:doughnut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pt-BR"/>
          </a:p>
        </c:txPr>
      </c:legendEntry>
      <c:legendEntry>
        <c:idx val="1"/>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pt-BR"/>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0.26669</cdr:x>
      <cdr:y>0.22807</cdr:y>
    </cdr:from>
    <cdr:to>
      <cdr:x>0.73336</cdr:x>
      <cdr:y>0.22807</cdr:y>
    </cdr:to>
    <cdr:cxnSp macro="">
      <cdr:nvCxnSpPr>
        <cdr:cNvPr id="2" name="Conector reto 1">
          <a:extLst xmlns:a="http://schemas.openxmlformats.org/drawingml/2006/main">
            <a:ext uri="{FF2B5EF4-FFF2-40B4-BE49-F238E27FC236}">
              <a16:creationId xmlns:a16="http://schemas.microsoft.com/office/drawing/2014/main" id="{5FE2A062-79BD-4057-8BB8-69C070C75C5C}"/>
            </a:ext>
          </a:extLst>
        </cdr:cNvPr>
        <cdr:cNvCxnSpPr/>
      </cdr:nvCxnSpPr>
      <cdr:spPr>
        <a:xfrm xmlns:a="http://schemas.openxmlformats.org/drawingml/2006/main">
          <a:off x="1008093" y="737292"/>
          <a:ext cx="1764000" cy="0"/>
        </a:xfrm>
        <a:prstGeom xmlns:a="http://schemas.openxmlformats.org/drawingml/2006/main" prst="line">
          <a:avLst/>
        </a:prstGeom>
        <a:ln xmlns:a="http://schemas.openxmlformats.org/drawingml/2006/main" w="38100">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7B63426-3650-4C70-8340-9BA6C0C38DD7}" type="datetimeFigureOut">
              <a:rPr lang="en-US" smtClean="0"/>
              <a:pPr/>
              <a:t>11/7/2022</a:t>
            </a:fld>
            <a:endParaRPr lang="pt-BR" dirty="0"/>
          </a:p>
        </p:txBody>
      </p:sp>
      <p:sp>
        <p:nvSpPr>
          <p:cNvPr id="4" name="Espaço Reservado para Rodapé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CBE0B77-023D-4F9D-A726-F50375137197}" type="slidenum">
              <a:rPr lang="pt-BR" smtClean="0"/>
              <a:pPr/>
              <a:t>‹nº›</a:t>
            </a:fld>
            <a:endParaRPr lang="pt-BR" dirty="0"/>
          </a:p>
        </p:txBody>
      </p:sp>
    </p:spTree>
    <p:extLst>
      <p:ext uri="{BB962C8B-B14F-4D97-AF65-F5344CB8AC3E}">
        <p14:creationId xmlns:p14="http://schemas.microsoft.com/office/powerpoint/2010/main" val="29492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0A7AAD-5390-45F8-8BE8-1A0FE87B2310}" type="datetimeFigureOut">
              <a:rPr lang="en-US" smtClean="0"/>
              <a:pPr/>
              <a:t>11/7/2022</a:t>
            </a:fld>
            <a:endParaRPr lang="pt-BR" dirty="0"/>
          </a:p>
        </p:txBody>
      </p:sp>
      <p:sp>
        <p:nvSpPr>
          <p:cNvPr id="4" name="Espaço Reservado para Imagem de Slide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201020A-E281-4415-91E3-60B2C19B5381}" type="slidenum">
              <a:rPr lang="pt-BR" smtClean="0"/>
              <a:pPr/>
              <a:t>‹nº›</a:t>
            </a:fld>
            <a:endParaRPr lang="pt-BR" dirty="0"/>
          </a:p>
        </p:txBody>
      </p:sp>
    </p:spTree>
    <p:extLst>
      <p:ext uri="{BB962C8B-B14F-4D97-AF65-F5344CB8AC3E}">
        <p14:creationId xmlns:p14="http://schemas.microsoft.com/office/powerpoint/2010/main" val="40509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solidFill>
                  <a:prstClr val="black"/>
                </a:solidFill>
              </a:rPr>
              <a:pPr/>
              <a:t>1</a:t>
            </a:fld>
            <a:endParaRPr lang="pt-BR" dirty="0">
              <a:solidFill>
                <a:prstClr val="black"/>
              </a:solidFill>
            </a:endParaRPr>
          </a:p>
        </p:txBody>
      </p:sp>
    </p:spTree>
    <p:extLst>
      <p:ext uri="{BB962C8B-B14F-4D97-AF65-F5344CB8AC3E}">
        <p14:creationId xmlns:p14="http://schemas.microsoft.com/office/powerpoint/2010/main" val="77920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51</a:t>
            </a:fld>
            <a:endParaRPr lang="pt-BR" dirty="0"/>
          </a:p>
        </p:txBody>
      </p:sp>
    </p:spTree>
    <p:extLst>
      <p:ext uri="{BB962C8B-B14F-4D97-AF65-F5344CB8AC3E}">
        <p14:creationId xmlns:p14="http://schemas.microsoft.com/office/powerpoint/2010/main" val="397806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55</a:t>
            </a:fld>
            <a:endParaRPr lang="pt-BR" dirty="0"/>
          </a:p>
        </p:txBody>
      </p:sp>
    </p:spTree>
    <p:extLst>
      <p:ext uri="{BB962C8B-B14F-4D97-AF65-F5344CB8AC3E}">
        <p14:creationId xmlns:p14="http://schemas.microsoft.com/office/powerpoint/2010/main" val="97354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56</a:t>
            </a:fld>
            <a:endParaRPr lang="pt-BR" dirty="0"/>
          </a:p>
        </p:txBody>
      </p:sp>
    </p:spTree>
    <p:extLst>
      <p:ext uri="{BB962C8B-B14F-4D97-AF65-F5344CB8AC3E}">
        <p14:creationId xmlns:p14="http://schemas.microsoft.com/office/powerpoint/2010/main" val="397806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82</a:t>
            </a:fld>
            <a:endParaRPr lang="pt-BR" dirty="0"/>
          </a:p>
        </p:txBody>
      </p:sp>
    </p:spTree>
    <p:extLst>
      <p:ext uri="{BB962C8B-B14F-4D97-AF65-F5344CB8AC3E}">
        <p14:creationId xmlns:p14="http://schemas.microsoft.com/office/powerpoint/2010/main" val="130082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83</a:t>
            </a:fld>
            <a:endParaRPr lang="pt-BR" dirty="0"/>
          </a:p>
        </p:txBody>
      </p:sp>
    </p:spTree>
    <p:extLst>
      <p:ext uri="{BB962C8B-B14F-4D97-AF65-F5344CB8AC3E}">
        <p14:creationId xmlns:p14="http://schemas.microsoft.com/office/powerpoint/2010/main" val="39555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84</a:t>
            </a:fld>
            <a:endParaRPr lang="pt-BR" dirty="0"/>
          </a:p>
        </p:txBody>
      </p:sp>
    </p:spTree>
    <p:extLst>
      <p:ext uri="{BB962C8B-B14F-4D97-AF65-F5344CB8AC3E}">
        <p14:creationId xmlns:p14="http://schemas.microsoft.com/office/powerpoint/2010/main" val="165444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87</a:t>
            </a:fld>
            <a:endParaRPr lang="pt-BR" dirty="0"/>
          </a:p>
        </p:txBody>
      </p:sp>
    </p:spTree>
    <p:extLst>
      <p:ext uri="{BB962C8B-B14F-4D97-AF65-F5344CB8AC3E}">
        <p14:creationId xmlns:p14="http://schemas.microsoft.com/office/powerpoint/2010/main" val="76391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88</a:t>
            </a:fld>
            <a:endParaRPr lang="pt-BR" dirty="0"/>
          </a:p>
        </p:txBody>
      </p:sp>
    </p:spTree>
    <p:extLst>
      <p:ext uri="{BB962C8B-B14F-4D97-AF65-F5344CB8AC3E}">
        <p14:creationId xmlns:p14="http://schemas.microsoft.com/office/powerpoint/2010/main" val="8747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lgn="r" rtl="0">
              <a:defRPr/>
            </a:pPr>
            <a:fld id="{80417F42-9E83-4646-9FFB-18DF160CD5EF}" type="slidenum">
              <a:rPr lang="pt-BR" sz="1200">
                <a:solidFill>
                  <a:prstClr val="black"/>
                </a:solidFill>
                <a:latin typeface="Calibri"/>
              </a:rPr>
              <a:pPr algn="r" rtl="0">
                <a:defRPr/>
              </a:pPr>
              <a:t>14</a:t>
            </a:fld>
            <a:endParaRPr lang="pt-BR" sz="1200" dirty="0">
              <a:solidFill>
                <a:prstClr val="black"/>
              </a:solidFill>
              <a:latin typeface="Calibri"/>
            </a:endParaRPr>
          </a:p>
        </p:txBody>
      </p:sp>
    </p:spTree>
    <p:extLst>
      <p:ext uri="{BB962C8B-B14F-4D97-AF65-F5344CB8AC3E}">
        <p14:creationId xmlns:p14="http://schemas.microsoft.com/office/powerpoint/2010/main" val="70960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19</a:t>
            </a:fld>
            <a:endParaRPr lang="pt-BR" dirty="0"/>
          </a:p>
        </p:txBody>
      </p:sp>
    </p:spTree>
    <p:extLst>
      <p:ext uri="{BB962C8B-B14F-4D97-AF65-F5344CB8AC3E}">
        <p14:creationId xmlns:p14="http://schemas.microsoft.com/office/powerpoint/2010/main" val="345070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28</a:t>
            </a:fld>
            <a:endParaRPr lang="pt-BR" dirty="0"/>
          </a:p>
        </p:txBody>
      </p:sp>
    </p:spTree>
    <p:extLst>
      <p:ext uri="{BB962C8B-B14F-4D97-AF65-F5344CB8AC3E}">
        <p14:creationId xmlns:p14="http://schemas.microsoft.com/office/powerpoint/2010/main" val="404582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716213" y="514350"/>
            <a:ext cx="3711575" cy="25717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32</a:t>
            </a:fld>
            <a:endParaRPr lang="pt-BR" dirty="0"/>
          </a:p>
        </p:txBody>
      </p:sp>
    </p:spTree>
    <p:extLst>
      <p:ext uri="{BB962C8B-B14F-4D97-AF65-F5344CB8AC3E}">
        <p14:creationId xmlns:p14="http://schemas.microsoft.com/office/powerpoint/2010/main" val="300044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a:ln/>
        </p:spPr>
      </p:sp>
      <p:sp>
        <p:nvSpPr>
          <p:cNvPr id="67587" name="Espaço Reservado para Anotações 2"/>
          <p:cNvSpPr>
            <a:spLocks noGrp="1"/>
          </p:cNvSpPr>
          <p:nvPr>
            <p:ph type="body" idx="1"/>
          </p:nvPr>
        </p:nvSpPr>
        <p:spPr>
          <a:noFill/>
          <a:ln/>
        </p:spPr>
        <p:txBody>
          <a:bodyPr/>
          <a:lstStyle/>
          <a:p>
            <a:endParaRPr lang="pt-BR" dirty="0">
              <a:latin typeface="Arial" pitchFamily="34" charset="0"/>
              <a:cs typeface="Arial" pitchFamily="34" charset="0"/>
            </a:endParaRPr>
          </a:p>
        </p:txBody>
      </p:sp>
      <p:sp>
        <p:nvSpPr>
          <p:cNvPr id="4" name="Espaço Reservado para Número de Slide 3"/>
          <p:cNvSpPr>
            <a:spLocks noGrp="1"/>
          </p:cNvSpPr>
          <p:nvPr>
            <p:ph type="sldNum" sz="quarter" idx="5"/>
          </p:nvPr>
        </p:nvSpPr>
        <p:spPr/>
        <p:txBody>
          <a:bodyPr/>
          <a:lstStyle/>
          <a:p>
            <a:pPr>
              <a:defRPr/>
            </a:pPr>
            <a:fld id="{6509E19B-0D2B-4B31-90D1-BE21411C03D6}"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80449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716213" y="514350"/>
            <a:ext cx="3711575" cy="25717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34</a:t>
            </a:fld>
            <a:endParaRPr lang="pt-BR" dirty="0"/>
          </a:p>
        </p:txBody>
      </p:sp>
    </p:spTree>
    <p:extLst>
      <p:ext uri="{BB962C8B-B14F-4D97-AF65-F5344CB8AC3E}">
        <p14:creationId xmlns:p14="http://schemas.microsoft.com/office/powerpoint/2010/main" val="108135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48</a:t>
            </a:fld>
            <a:endParaRPr lang="pt-BR" dirty="0"/>
          </a:p>
        </p:txBody>
      </p:sp>
    </p:spTree>
    <p:extLst>
      <p:ext uri="{BB962C8B-B14F-4D97-AF65-F5344CB8AC3E}">
        <p14:creationId xmlns:p14="http://schemas.microsoft.com/office/powerpoint/2010/main" val="388110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49</a:t>
            </a:fld>
            <a:endParaRPr lang="pt-BR" dirty="0"/>
          </a:p>
        </p:txBody>
      </p:sp>
    </p:spTree>
    <p:extLst>
      <p:ext uri="{BB962C8B-B14F-4D97-AF65-F5344CB8AC3E}">
        <p14:creationId xmlns:p14="http://schemas.microsoft.com/office/powerpoint/2010/main" val="397806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ario Executiv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Texto 5"/>
          <p:cNvSpPr>
            <a:spLocks noGrp="1"/>
          </p:cNvSpPr>
          <p:nvPr>
            <p:ph type="body" sz="quarter" idx="11"/>
          </p:nvPr>
        </p:nvSpPr>
        <p:spPr>
          <a:xfrm>
            <a:off x="280600" y="970874"/>
            <a:ext cx="9252000" cy="5562000"/>
          </a:xfrm>
          <a:prstGeom prst="roundRect">
            <a:avLst>
              <a:gd name="adj" fmla="val 4421"/>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ormAutofit/>
          </a:bodyPr>
          <a:lstStyle>
            <a:lvl1pPr>
              <a:defRPr sz="2000"/>
            </a:lvl1pPr>
            <a:lvl2pPr>
              <a:defRPr sz="1800"/>
            </a:lvl2pPr>
            <a:lvl3pPr>
              <a:defRPr sz="1600"/>
            </a:lvl3pPr>
            <a:lvl4pPr>
              <a:defRPr sz="1400"/>
            </a:lvl4pPr>
            <a:lvl5pPr>
              <a:defRPr sz="14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194440" y="239870"/>
            <a:ext cx="9437537" cy="32958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7818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90473" y="908050"/>
            <a:ext cx="4639519" cy="5634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882368" y="908050"/>
            <a:ext cx="4641106" cy="5634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sldNum" sz="quarter" idx="10"/>
          </p:nvPr>
        </p:nvSpPr>
        <p:spPr>
          <a:xfrm>
            <a:off x="9381362" y="6643710"/>
            <a:ext cx="500066" cy="214290"/>
          </a:xfrm>
          <a:prstGeom prst="rect">
            <a:avLst/>
          </a:prstGeom>
          <a:ln/>
        </p:spPr>
        <p:txBody>
          <a:bodyPr/>
          <a:lstStyle>
            <a:lvl1pPr>
              <a:defRPr/>
            </a:lvl1pPr>
          </a:lstStyle>
          <a:p>
            <a:pPr>
              <a:defRPr/>
            </a:pPr>
            <a:fld id="{C69D04A7-1A9D-4136-863C-E7EB99FC87BF}" type="slidenum">
              <a:rPr lang="pt-BR">
                <a:solidFill>
                  <a:srgbClr val="000000"/>
                </a:solidFill>
              </a:rPr>
              <a:pPr>
                <a:defRPr/>
              </a:pPr>
              <a:t>‹nº›</a:t>
            </a:fld>
            <a:endParaRPr lang="pt-BR" sz="600" dirty="0">
              <a:solidFill>
                <a:srgbClr val="000000"/>
              </a:solidFill>
            </a:endParaRPr>
          </a:p>
        </p:txBody>
      </p:sp>
    </p:spTree>
    <p:extLst>
      <p:ext uri="{BB962C8B-B14F-4D97-AF65-F5344CB8AC3E}">
        <p14:creationId xmlns:p14="http://schemas.microsoft.com/office/powerpoint/2010/main" val="8712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a:noFill/>
          </a:ln>
          <a:effectLst>
            <a:outerShdw dist="50800" dir="2700000" algn="tl" rotWithShape="0">
              <a:prstClr val="black">
                <a:alpha val="25000"/>
              </a:prstClr>
            </a:outerShdw>
          </a:effectLst>
          <a:extLst>
            <a:ext uri="{909E8E84-426E-40DD-AFC4-6F175D3DCCD1}">
              <a14:hiddenFill xmlns:a14="http://schemas.microsoft.com/office/drawing/2010/main">
                <a:gradFill>
                  <a:gsLst>
                    <a:gs pos="0">
                      <a:schemeClr val="accent1"/>
                    </a:gs>
                    <a:gs pos="50000">
                      <a:schemeClr val="accent2"/>
                    </a:gs>
                    <a:gs pos="100000">
                      <a:schemeClr val="accent1"/>
                    </a:gs>
                  </a:gsLst>
                  <a:lin ang="5400000" scaled="0"/>
                </a:gradFill>
              </a14:hiddenFill>
            </a:ext>
            <a:ext uri="{91240B29-F687-4F45-9708-019B960494DF}">
              <a14:hiddenLine xmlns:a14="http://schemas.microsoft.com/office/drawing/2010/main">
                <a:solidFill>
                  <a:schemeClr val="tx1">
                    <a:lumMod val="50000"/>
                    <a:lumOff val="50000"/>
                  </a:schemeClr>
                </a:solidFill>
              </a14:hiddenLine>
            </a:ext>
          </a:ex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 name="Título 19"/>
          <p:cNvSpPr>
            <a:spLocks noGrp="1"/>
          </p:cNvSpPr>
          <p:nvPr>
            <p:ph type="title"/>
          </p:nvPr>
        </p:nvSpPr>
        <p:spPr>
          <a:xfrm>
            <a:off x="186030" y="79456"/>
            <a:ext cx="9563416" cy="829264"/>
          </a:xfrm>
          <a:prstGeom prst="rect">
            <a:avLst/>
          </a:prstGeom>
        </p:spPr>
        <p:txBody>
          <a:bodyPr/>
          <a:lstStyle>
            <a:lvl1pPr>
              <a:defRPr sz="2000" b="0">
                <a:solidFill>
                  <a:srgbClr val="04567E"/>
                </a:solidFill>
                <a:latin typeface="Tahoma" pitchFamily="34" charset="0"/>
                <a:ea typeface="Tahoma" pitchFamily="34" charset="0"/>
                <a:cs typeface="Tahoma" pitchFamily="34" charset="0"/>
              </a:defRPr>
            </a:lvl1pPr>
          </a:lstStyle>
          <a:p>
            <a:r>
              <a:rPr lang="pt-BR"/>
              <a:t>Clique para editar o título mestre</a:t>
            </a:r>
            <a:endParaRPr lang="pt-BR" dirty="0"/>
          </a:p>
        </p:txBody>
      </p:sp>
      <p:sp>
        <p:nvSpPr>
          <p:cNvPr id="12" name="Espaço Reservado para Texto 11"/>
          <p:cNvSpPr>
            <a:spLocks noGrp="1"/>
          </p:cNvSpPr>
          <p:nvPr>
            <p:ph type="body" sz="quarter" idx="13" hasCustomPrompt="1"/>
          </p:nvPr>
        </p:nvSpPr>
        <p:spPr>
          <a:xfrm>
            <a:off x="199678" y="6237288"/>
            <a:ext cx="9144347" cy="548704"/>
          </a:xfrm>
          <a:prstGeom prst="rect">
            <a:avLst/>
          </a:prstGeom>
        </p:spPr>
        <p:txBody>
          <a:bodyPr anchor="b"/>
          <a:lstStyle>
            <a:lvl1pPr marL="0" indent="0">
              <a:spcBef>
                <a:spcPts val="0"/>
              </a:spcBef>
              <a:spcAft>
                <a:spcPts val="100"/>
              </a:spcAft>
              <a:buNone/>
              <a:defRPr sz="1000">
                <a:solidFill>
                  <a:schemeClr val="tx1"/>
                </a:solidFill>
                <a:latin typeface="Tahoma" pitchFamily="34" charset="0"/>
                <a:ea typeface="Tahoma" pitchFamily="34" charset="0"/>
                <a:cs typeface="Tahoma" pitchFamily="34" charset="0"/>
              </a:defRPr>
            </a:lvl1pPr>
            <a:lvl2pPr>
              <a:buNone/>
              <a:defRPr sz="800">
                <a:latin typeface="Tahoma" pitchFamily="34" charset="0"/>
                <a:ea typeface="Tahoma" pitchFamily="34" charset="0"/>
                <a:cs typeface="Tahoma" pitchFamily="34" charset="0"/>
              </a:defRPr>
            </a:lvl2pPr>
            <a:lvl3pPr>
              <a:buNone/>
              <a:defRPr sz="800">
                <a:latin typeface="Tahoma" pitchFamily="34" charset="0"/>
                <a:ea typeface="Tahoma" pitchFamily="34" charset="0"/>
                <a:cs typeface="Tahoma" pitchFamily="34" charset="0"/>
              </a:defRPr>
            </a:lvl3pPr>
            <a:lvl4pPr>
              <a:buNone/>
              <a:defRPr sz="800">
                <a:latin typeface="Tahoma" pitchFamily="34" charset="0"/>
                <a:ea typeface="Tahoma" pitchFamily="34" charset="0"/>
                <a:cs typeface="Tahoma" pitchFamily="34" charset="0"/>
              </a:defRPr>
            </a:lvl4pPr>
            <a:lvl5pPr>
              <a:buNone/>
              <a:defRPr sz="800">
                <a:latin typeface="Tahoma" pitchFamily="34" charset="0"/>
                <a:ea typeface="Tahoma" pitchFamily="34" charset="0"/>
                <a:cs typeface="Tahoma" pitchFamily="34" charset="0"/>
              </a:defRPr>
            </a:lvl5pPr>
          </a:lstStyle>
          <a:p>
            <a:pPr lvl="0"/>
            <a:r>
              <a:rPr lang="pt-BR" dirty="0"/>
              <a:t>Clique para editar o rodapé</a:t>
            </a:r>
          </a:p>
        </p:txBody>
      </p:sp>
      <p:grpSp>
        <p:nvGrpSpPr>
          <p:cNvPr id="5" name="Grupo 4"/>
          <p:cNvGrpSpPr/>
          <p:nvPr userDrawn="1"/>
        </p:nvGrpSpPr>
        <p:grpSpPr>
          <a:xfrm>
            <a:off x="9464675" y="6080125"/>
            <a:ext cx="450850" cy="793750"/>
            <a:chOff x="9464675" y="6080125"/>
            <a:chExt cx="450850" cy="793750"/>
          </a:xfrm>
        </p:grpSpPr>
        <p:sp>
          <p:nvSpPr>
            <p:cNvPr id="6" name="Freeform 5"/>
            <p:cNvSpPr>
              <a:spLocks/>
            </p:cNvSpPr>
            <p:nvPr userDrawn="1"/>
          </p:nvSpPr>
          <p:spPr bwMode="auto">
            <a:xfrm>
              <a:off x="9464675" y="6080125"/>
              <a:ext cx="450850" cy="793750"/>
            </a:xfrm>
            <a:custGeom>
              <a:avLst/>
              <a:gdLst/>
              <a:ahLst/>
              <a:cxnLst>
                <a:cxn ang="0">
                  <a:pos x="7605" y="3066"/>
                </a:cxn>
                <a:cxn ang="0">
                  <a:pos x="7527" y="3205"/>
                </a:cxn>
                <a:cxn ang="0">
                  <a:pos x="7459" y="3348"/>
                </a:cxn>
                <a:cxn ang="0">
                  <a:pos x="7402" y="3496"/>
                </a:cxn>
                <a:cxn ang="0">
                  <a:pos x="7353" y="3647"/>
                </a:cxn>
                <a:cxn ang="0">
                  <a:pos x="7315" y="3800"/>
                </a:cxn>
                <a:cxn ang="0">
                  <a:pos x="7286" y="3956"/>
                </a:cxn>
                <a:cxn ang="0">
                  <a:pos x="7268" y="4114"/>
                </a:cxn>
                <a:cxn ang="0">
                  <a:pos x="7259" y="4272"/>
                </a:cxn>
                <a:cxn ang="0">
                  <a:pos x="7262" y="4432"/>
                </a:cxn>
                <a:cxn ang="0">
                  <a:pos x="7274" y="4592"/>
                </a:cxn>
                <a:cxn ang="0">
                  <a:pos x="7298" y="4751"/>
                </a:cxn>
                <a:cxn ang="0">
                  <a:pos x="7332" y="4910"/>
                </a:cxn>
                <a:cxn ang="0">
                  <a:pos x="7376" y="5068"/>
                </a:cxn>
                <a:cxn ang="0">
                  <a:pos x="7433" y="5222"/>
                </a:cxn>
                <a:cxn ang="0">
                  <a:pos x="7499" y="5376"/>
                </a:cxn>
                <a:cxn ang="0">
                  <a:pos x="7579" y="5525"/>
                </a:cxn>
                <a:cxn ang="0">
                  <a:pos x="7246" y="6105"/>
                </a:cxn>
                <a:cxn ang="0">
                  <a:pos x="7079" y="6112"/>
                </a:cxn>
                <a:cxn ang="0">
                  <a:pos x="6915" y="6130"/>
                </a:cxn>
                <a:cxn ang="0">
                  <a:pos x="6756" y="6158"/>
                </a:cxn>
                <a:cxn ang="0">
                  <a:pos x="6599" y="6196"/>
                </a:cxn>
                <a:cxn ang="0">
                  <a:pos x="6447" y="6244"/>
                </a:cxn>
                <a:cxn ang="0">
                  <a:pos x="6298" y="6302"/>
                </a:cxn>
                <a:cxn ang="0">
                  <a:pos x="6155" y="6369"/>
                </a:cxn>
                <a:cxn ang="0">
                  <a:pos x="6018" y="6445"/>
                </a:cxn>
                <a:cxn ang="0">
                  <a:pos x="5885" y="6530"/>
                </a:cxn>
                <a:cxn ang="0">
                  <a:pos x="5760" y="6622"/>
                </a:cxn>
                <a:cxn ang="0">
                  <a:pos x="5639" y="6722"/>
                </a:cxn>
                <a:cxn ang="0">
                  <a:pos x="5526" y="6829"/>
                </a:cxn>
                <a:cxn ang="0">
                  <a:pos x="5420" y="6943"/>
                </a:cxn>
                <a:cxn ang="0">
                  <a:pos x="5322" y="7064"/>
                </a:cxn>
                <a:cxn ang="0">
                  <a:pos x="5230" y="7192"/>
                </a:cxn>
                <a:cxn ang="0">
                  <a:pos x="5148" y="7325"/>
                </a:cxn>
                <a:cxn ang="0">
                  <a:pos x="250" y="15822"/>
                </a:cxn>
                <a:cxn ang="0">
                  <a:pos x="206" y="15908"/>
                </a:cxn>
                <a:cxn ang="0">
                  <a:pos x="164" y="15996"/>
                </a:cxn>
                <a:cxn ang="0">
                  <a:pos x="127" y="16084"/>
                </a:cxn>
                <a:cxn ang="0">
                  <a:pos x="92" y="16175"/>
                </a:cxn>
                <a:cxn ang="0">
                  <a:pos x="61" y="16267"/>
                </a:cxn>
                <a:cxn ang="0">
                  <a:pos x="34" y="16360"/>
                </a:cxn>
                <a:cxn ang="0">
                  <a:pos x="10" y="16453"/>
                </a:cxn>
                <a:cxn ang="0">
                  <a:pos x="9372" y="16500"/>
                </a:cxn>
              </a:cxnLst>
              <a:rect l="0" t="0" r="r" b="b"/>
              <a:pathLst>
                <a:path w="9372" h="16500">
                  <a:moveTo>
                    <a:pt x="9372" y="0"/>
                  </a:moveTo>
                  <a:lnTo>
                    <a:pt x="7605" y="3066"/>
                  </a:lnTo>
                  <a:lnTo>
                    <a:pt x="7564" y="3135"/>
                  </a:lnTo>
                  <a:lnTo>
                    <a:pt x="7527" y="3205"/>
                  </a:lnTo>
                  <a:lnTo>
                    <a:pt x="7492" y="3276"/>
                  </a:lnTo>
                  <a:lnTo>
                    <a:pt x="7459" y="3348"/>
                  </a:lnTo>
                  <a:lnTo>
                    <a:pt x="7429" y="3422"/>
                  </a:lnTo>
                  <a:lnTo>
                    <a:pt x="7402" y="3496"/>
                  </a:lnTo>
                  <a:lnTo>
                    <a:pt x="7376" y="3571"/>
                  </a:lnTo>
                  <a:lnTo>
                    <a:pt x="7353" y="3647"/>
                  </a:lnTo>
                  <a:lnTo>
                    <a:pt x="7333" y="3723"/>
                  </a:lnTo>
                  <a:lnTo>
                    <a:pt x="7315" y="3800"/>
                  </a:lnTo>
                  <a:lnTo>
                    <a:pt x="7299" y="3879"/>
                  </a:lnTo>
                  <a:lnTo>
                    <a:pt x="7286" y="3956"/>
                  </a:lnTo>
                  <a:lnTo>
                    <a:pt x="7276" y="4035"/>
                  </a:lnTo>
                  <a:lnTo>
                    <a:pt x="7268" y="4114"/>
                  </a:lnTo>
                  <a:lnTo>
                    <a:pt x="7263" y="4193"/>
                  </a:lnTo>
                  <a:lnTo>
                    <a:pt x="7259" y="4272"/>
                  </a:lnTo>
                  <a:lnTo>
                    <a:pt x="7259" y="4352"/>
                  </a:lnTo>
                  <a:lnTo>
                    <a:pt x="7262" y="4432"/>
                  </a:lnTo>
                  <a:lnTo>
                    <a:pt x="7267" y="4512"/>
                  </a:lnTo>
                  <a:lnTo>
                    <a:pt x="7274" y="4592"/>
                  </a:lnTo>
                  <a:lnTo>
                    <a:pt x="7284" y="4672"/>
                  </a:lnTo>
                  <a:lnTo>
                    <a:pt x="7298" y="4751"/>
                  </a:lnTo>
                  <a:lnTo>
                    <a:pt x="7313" y="4830"/>
                  </a:lnTo>
                  <a:lnTo>
                    <a:pt x="7332" y="4910"/>
                  </a:lnTo>
                  <a:lnTo>
                    <a:pt x="7352" y="4989"/>
                  </a:lnTo>
                  <a:lnTo>
                    <a:pt x="7376" y="5068"/>
                  </a:lnTo>
                  <a:lnTo>
                    <a:pt x="7403" y="5145"/>
                  </a:lnTo>
                  <a:lnTo>
                    <a:pt x="7433" y="5222"/>
                  </a:lnTo>
                  <a:lnTo>
                    <a:pt x="7464" y="5300"/>
                  </a:lnTo>
                  <a:lnTo>
                    <a:pt x="7499" y="5376"/>
                  </a:lnTo>
                  <a:lnTo>
                    <a:pt x="7538" y="5451"/>
                  </a:lnTo>
                  <a:lnTo>
                    <a:pt x="7579" y="5525"/>
                  </a:lnTo>
                  <a:lnTo>
                    <a:pt x="7912" y="6105"/>
                  </a:lnTo>
                  <a:lnTo>
                    <a:pt x="7246" y="6105"/>
                  </a:lnTo>
                  <a:lnTo>
                    <a:pt x="7163" y="6107"/>
                  </a:lnTo>
                  <a:lnTo>
                    <a:pt x="7079" y="6112"/>
                  </a:lnTo>
                  <a:lnTo>
                    <a:pt x="6998" y="6119"/>
                  </a:lnTo>
                  <a:lnTo>
                    <a:pt x="6915" y="6130"/>
                  </a:lnTo>
                  <a:lnTo>
                    <a:pt x="6835" y="6142"/>
                  </a:lnTo>
                  <a:lnTo>
                    <a:pt x="6756" y="6158"/>
                  </a:lnTo>
                  <a:lnTo>
                    <a:pt x="6676" y="6176"/>
                  </a:lnTo>
                  <a:lnTo>
                    <a:pt x="6599" y="6196"/>
                  </a:lnTo>
                  <a:lnTo>
                    <a:pt x="6522" y="6219"/>
                  </a:lnTo>
                  <a:lnTo>
                    <a:pt x="6447" y="6244"/>
                  </a:lnTo>
                  <a:lnTo>
                    <a:pt x="6372" y="6272"/>
                  </a:lnTo>
                  <a:lnTo>
                    <a:pt x="6298" y="6302"/>
                  </a:lnTo>
                  <a:lnTo>
                    <a:pt x="6226" y="6335"/>
                  </a:lnTo>
                  <a:lnTo>
                    <a:pt x="6155" y="6369"/>
                  </a:lnTo>
                  <a:lnTo>
                    <a:pt x="6086" y="6406"/>
                  </a:lnTo>
                  <a:lnTo>
                    <a:pt x="6018" y="6445"/>
                  </a:lnTo>
                  <a:lnTo>
                    <a:pt x="5951" y="6487"/>
                  </a:lnTo>
                  <a:lnTo>
                    <a:pt x="5885" y="6530"/>
                  </a:lnTo>
                  <a:lnTo>
                    <a:pt x="5822" y="6574"/>
                  </a:lnTo>
                  <a:lnTo>
                    <a:pt x="5760" y="6622"/>
                  </a:lnTo>
                  <a:lnTo>
                    <a:pt x="5699" y="6671"/>
                  </a:lnTo>
                  <a:lnTo>
                    <a:pt x="5639" y="6722"/>
                  </a:lnTo>
                  <a:lnTo>
                    <a:pt x="5583" y="6774"/>
                  </a:lnTo>
                  <a:lnTo>
                    <a:pt x="5526" y="6829"/>
                  </a:lnTo>
                  <a:lnTo>
                    <a:pt x="5472" y="6886"/>
                  </a:lnTo>
                  <a:lnTo>
                    <a:pt x="5420" y="6943"/>
                  </a:lnTo>
                  <a:lnTo>
                    <a:pt x="5370" y="7003"/>
                  </a:lnTo>
                  <a:lnTo>
                    <a:pt x="5322" y="7064"/>
                  </a:lnTo>
                  <a:lnTo>
                    <a:pt x="5275" y="7127"/>
                  </a:lnTo>
                  <a:lnTo>
                    <a:pt x="5230" y="7192"/>
                  </a:lnTo>
                  <a:lnTo>
                    <a:pt x="5188" y="7258"/>
                  </a:lnTo>
                  <a:lnTo>
                    <a:pt x="5148" y="7325"/>
                  </a:lnTo>
                  <a:lnTo>
                    <a:pt x="275" y="15780"/>
                  </a:lnTo>
                  <a:lnTo>
                    <a:pt x="250" y="15822"/>
                  </a:lnTo>
                  <a:lnTo>
                    <a:pt x="228" y="15866"/>
                  </a:lnTo>
                  <a:lnTo>
                    <a:pt x="206" y="15908"/>
                  </a:lnTo>
                  <a:lnTo>
                    <a:pt x="184" y="15952"/>
                  </a:lnTo>
                  <a:lnTo>
                    <a:pt x="164" y="15996"/>
                  </a:lnTo>
                  <a:lnTo>
                    <a:pt x="145" y="16040"/>
                  </a:lnTo>
                  <a:lnTo>
                    <a:pt x="127" y="16084"/>
                  </a:lnTo>
                  <a:lnTo>
                    <a:pt x="108" y="16130"/>
                  </a:lnTo>
                  <a:lnTo>
                    <a:pt x="92" y="16175"/>
                  </a:lnTo>
                  <a:lnTo>
                    <a:pt x="76" y="16221"/>
                  </a:lnTo>
                  <a:lnTo>
                    <a:pt x="61" y="16267"/>
                  </a:lnTo>
                  <a:lnTo>
                    <a:pt x="47" y="16313"/>
                  </a:lnTo>
                  <a:lnTo>
                    <a:pt x="34" y="16360"/>
                  </a:lnTo>
                  <a:lnTo>
                    <a:pt x="22" y="16406"/>
                  </a:lnTo>
                  <a:lnTo>
                    <a:pt x="10" y="16453"/>
                  </a:lnTo>
                  <a:lnTo>
                    <a:pt x="0" y="16500"/>
                  </a:lnTo>
                  <a:lnTo>
                    <a:pt x="9372" y="16500"/>
                  </a:lnTo>
                  <a:lnTo>
                    <a:pt x="9372" y="0"/>
                  </a:lnTo>
                  <a:close/>
                </a:path>
              </a:pathLst>
            </a:custGeom>
            <a:solidFill>
              <a:srgbClr val="04567E"/>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7" name="Freeform 6"/>
            <p:cNvSpPr>
              <a:spLocks/>
            </p:cNvSpPr>
            <p:nvPr userDrawn="1"/>
          </p:nvSpPr>
          <p:spPr bwMode="auto">
            <a:xfrm>
              <a:off x="9594850" y="6373813"/>
              <a:ext cx="320675" cy="261938"/>
            </a:xfrm>
            <a:custGeom>
              <a:avLst/>
              <a:gdLst/>
              <a:ahLst/>
              <a:cxnLst>
                <a:cxn ang="0">
                  <a:pos x="6661" y="4225"/>
                </a:cxn>
                <a:cxn ang="0">
                  <a:pos x="5200" y="0"/>
                </a:cxn>
                <a:cxn ang="0">
                  <a:pos x="4452" y="2"/>
                </a:cxn>
                <a:cxn ang="0">
                  <a:pos x="4287" y="14"/>
                </a:cxn>
                <a:cxn ang="0">
                  <a:pos x="4124" y="37"/>
                </a:cxn>
                <a:cxn ang="0">
                  <a:pos x="3965" y="71"/>
                </a:cxn>
                <a:cxn ang="0">
                  <a:pos x="3811" y="114"/>
                </a:cxn>
                <a:cxn ang="0">
                  <a:pos x="3661" y="167"/>
                </a:cxn>
                <a:cxn ang="0">
                  <a:pos x="3515" y="230"/>
                </a:cxn>
                <a:cxn ang="0">
                  <a:pos x="3375" y="301"/>
                </a:cxn>
                <a:cxn ang="0">
                  <a:pos x="3240" y="382"/>
                </a:cxn>
                <a:cxn ang="0">
                  <a:pos x="3111" y="469"/>
                </a:cxn>
                <a:cxn ang="0">
                  <a:pos x="2988" y="566"/>
                </a:cxn>
                <a:cxn ang="0">
                  <a:pos x="2872" y="669"/>
                </a:cxn>
                <a:cxn ang="0">
                  <a:pos x="2761" y="781"/>
                </a:cxn>
                <a:cxn ang="0">
                  <a:pos x="2659" y="898"/>
                </a:cxn>
                <a:cxn ang="0">
                  <a:pos x="2564" y="1022"/>
                </a:cxn>
                <a:cxn ang="0">
                  <a:pos x="2477" y="1153"/>
                </a:cxn>
                <a:cxn ang="0">
                  <a:pos x="0" y="5447"/>
                </a:cxn>
                <a:cxn ang="0">
                  <a:pos x="82" y="5315"/>
                </a:cxn>
                <a:cxn ang="0">
                  <a:pos x="173" y="5188"/>
                </a:cxn>
                <a:cxn ang="0">
                  <a:pos x="272" y="5068"/>
                </a:cxn>
                <a:cxn ang="0">
                  <a:pos x="377" y="4953"/>
                </a:cxn>
                <a:cxn ang="0">
                  <a:pos x="490" y="4846"/>
                </a:cxn>
                <a:cxn ang="0">
                  <a:pos x="610" y="4746"/>
                </a:cxn>
                <a:cxn ang="0">
                  <a:pos x="735" y="4654"/>
                </a:cxn>
                <a:cxn ang="0">
                  <a:pos x="867" y="4569"/>
                </a:cxn>
                <a:cxn ang="0">
                  <a:pos x="1004" y="4494"/>
                </a:cxn>
                <a:cxn ang="0">
                  <a:pos x="1146" y="4427"/>
                </a:cxn>
                <a:cxn ang="0">
                  <a:pos x="1294" y="4368"/>
                </a:cxn>
                <a:cxn ang="0">
                  <a:pos x="1446" y="4320"/>
                </a:cxn>
                <a:cxn ang="0">
                  <a:pos x="1602" y="4282"/>
                </a:cxn>
                <a:cxn ang="0">
                  <a:pos x="1761" y="4253"/>
                </a:cxn>
                <a:cxn ang="0">
                  <a:pos x="1925" y="4235"/>
                </a:cxn>
                <a:cxn ang="0">
                  <a:pos x="2091" y="4228"/>
                </a:cxn>
              </a:cxnLst>
              <a:rect l="0" t="0" r="r" b="b"/>
              <a:pathLst>
                <a:path w="6661" h="5447">
                  <a:moveTo>
                    <a:pt x="2091" y="4228"/>
                  </a:moveTo>
                  <a:lnTo>
                    <a:pt x="6661" y="4225"/>
                  </a:lnTo>
                  <a:lnTo>
                    <a:pt x="6661" y="2533"/>
                  </a:lnTo>
                  <a:lnTo>
                    <a:pt x="5200" y="0"/>
                  </a:lnTo>
                  <a:lnTo>
                    <a:pt x="4535" y="0"/>
                  </a:lnTo>
                  <a:lnTo>
                    <a:pt x="4452" y="2"/>
                  </a:lnTo>
                  <a:lnTo>
                    <a:pt x="4368" y="7"/>
                  </a:lnTo>
                  <a:lnTo>
                    <a:pt x="4287" y="14"/>
                  </a:lnTo>
                  <a:lnTo>
                    <a:pt x="4204" y="25"/>
                  </a:lnTo>
                  <a:lnTo>
                    <a:pt x="4124" y="37"/>
                  </a:lnTo>
                  <a:lnTo>
                    <a:pt x="4045" y="53"/>
                  </a:lnTo>
                  <a:lnTo>
                    <a:pt x="3965" y="71"/>
                  </a:lnTo>
                  <a:lnTo>
                    <a:pt x="3888" y="91"/>
                  </a:lnTo>
                  <a:lnTo>
                    <a:pt x="3811" y="114"/>
                  </a:lnTo>
                  <a:lnTo>
                    <a:pt x="3736" y="139"/>
                  </a:lnTo>
                  <a:lnTo>
                    <a:pt x="3661" y="167"/>
                  </a:lnTo>
                  <a:lnTo>
                    <a:pt x="3587" y="197"/>
                  </a:lnTo>
                  <a:lnTo>
                    <a:pt x="3515" y="230"/>
                  </a:lnTo>
                  <a:lnTo>
                    <a:pt x="3444" y="264"/>
                  </a:lnTo>
                  <a:lnTo>
                    <a:pt x="3375" y="301"/>
                  </a:lnTo>
                  <a:lnTo>
                    <a:pt x="3307" y="340"/>
                  </a:lnTo>
                  <a:lnTo>
                    <a:pt x="3240" y="382"/>
                  </a:lnTo>
                  <a:lnTo>
                    <a:pt x="3174" y="425"/>
                  </a:lnTo>
                  <a:lnTo>
                    <a:pt x="3111" y="469"/>
                  </a:lnTo>
                  <a:lnTo>
                    <a:pt x="3049" y="517"/>
                  </a:lnTo>
                  <a:lnTo>
                    <a:pt x="2988" y="566"/>
                  </a:lnTo>
                  <a:lnTo>
                    <a:pt x="2928" y="617"/>
                  </a:lnTo>
                  <a:lnTo>
                    <a:pt x="2872" y="669"/>
                  </a:lnTo>
                  <a:lnTo>
                    <a:pt x="2815" y="724"/>
                  </a:lnTo>
                  <a:lnTo>
                    <a:pt x="2761" y="781"/>
                  </a:lnTo>
                  <a:lnTo>
                    <a:pt x="2709" y="838"/>
                  </a:lnTo>
                  <a:lnTo>
                    <a:pt x="2659" y="898"/>
                  </a:lnTo>
                  <a:lnTo>
                    <a:pt x="2611" y="959"/>
                  </a:lnTo>
                  <a:lnTo>
                    <a:pt x="2564" y="1022"/>
                  </a:lnTo>
                  <a:lnTo>
                    <a:pt x="2519" y="1087"/>
                  </a:lnTo>
                  <a:lnTo>
                    <a:pt x="2477" y="1153"/>
                  </a:lnTo>
                  <a:lnTo>
                    <a:pt x="2437" y="1220"/>
                  </a:lnTo>
                  <a:lnTo>
                    <a:pt x="0" y="5447"/>
                  </a:lnTo>
                  <a:lnTo>
                    <a:pt x="40" y="5380"/>
                  </a:lnTo>
                  <a:lnTo>
                    <a:pt x="82" y="5315"/>
                  </a:lnTo>
                  <a:lnTo>
                    <a:pt x="127" y="5251"/>
                  </a:lnTo>
                  <a:lnTo>
                    <a:pt x="173" y="5188"/>
                  </a:lnTo>
                  <a:lnTo>
                    <a:pt x="221" y="5126"/>
                  </a:lnTo>
                  <a:lnTo>
                    <a:pt x="272" y="5068"/>
                  </a:lnTo>
                  <a:lnTo>
                    <a:pt x="323" y="5010"/>
                  </a:lnTo>
                  <a:lnTo>
                    <a:pt x="377" y="4953"/>
                  </a:lnTo>
                  <a:lnTo>
                    <a:pt x="433" y="4898"/>
                  </a:lnTo>
                  <a:lnTo>
                    <a:pt x="490" y="4846"/>
                  </a:lnTo>
                  <a:lnTo>
                    <a:pt x="549" y="4795"/>
                  </a:lnTo>
                  <a:lnTo>
                    <a:pt x="610" y="4746"/>
                  </a:lnTo>
                  <a:lnTo>
                    <a:pt x="672" y="4699"/>
                  </a:lnTo>
                  <a:lnTo>
                    <a:pt x="735" y="4654"/>
                  </a:lnTo>
                  <a:lnTo>
                    <a:pt x="800" y="4611"/>
                  </a:lnTo>
                  <a:lnTo>
                    <a:pt x="867" y="4569"/>
                  </a:lnTo>
                  <a:lnTo>
                    <a:pt x="935" y="4530"/>
                  </a:lnTo>
                  <a:lnTo>
                    <a:pt x="1004" y="4494"/>
                  </a:lnTo>
                  <a:lnTo>
                    <a:pt x="1074" y="4459"/>
                  </a:lnTo>
                  <a:lnTo>
                    <a:pt x="1146" y="4427"/>
                  </a:lnTo>
                  <a:lnTo>
                    <a:pt x="1219" y="4396"/>
                  </a:lnTo>
                  <a:lnTo>
                    <a:pt x="1294" y="4368"/>
                  </a:lnTo>
                  <a:lnTo>
                    <a:pt x="1369" y="4344"/>
                  </a:lnTo>
                  <a:lnTo>
                    <a:pt x="1446" y="4320"/>
                  </a:lnTo>
                  <a:lnTo>
                    <a:pt x="1523" y="4299"/>
                  </a:lnTo>
                  <a:lnTo>
                    <a:pt x="1602" y="4282"/>
                  </a:lnTo>
                  <a:lnTo>
                    <a:pt x="1681" y="4266"/>
                  </a:lnTo>
                  <a:lnTo>
                    <a:pt x="1761" y="4253"/>
                  </a:lnTo>
                  <a:lnTo>
                    <a:pt x="1843" y="4243"/>
                  </a:lnTo>
                  <a:lnTo>
                    <a:pt x="1925" y="4235"/>
                  </a:lnTo>
                  <a:lnTo>
                    <a:pt x="2007" y="4230"/>
                  </a:lnTo>
                  <a:lnTo>
                    <a:pt x="2091" y="4228"/>
                  </a:lnTo>
                  <a:close/>
                </a:path>
              </a:pathLst>
            </a:custGeom>
            <a:solidFill>
              <a:srgbClr val="03354D"/>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 name="Freeform 7"/>
            <p:cNvSpPr>
              <a:spLocks/>
            </p:cNvSpPr>
            <p:nvPr userDrawn="1"/>
          </p:nvSpPr>
          <p:spPr bwMode="auto">
            <a:xfrm>
              <a:off x="9845675" y="6373813"/>
              <a:ext cx="69850" cy="122238"/>
            </a:xfrm>
            <a:custGeom>
              <a:avLst/>
              <a:gdLst/>
              <a:ahLst/>
              <a:cxnLst>
                <a:cxn ang="0">
                  <a:pos x="1461" y="0"/>
                </a:cxn>
                <a:cxn ang="0">
                  <a:pos x="0" y="0"/>
                </a:cxn>
                <a:cxn ang="0">
                  <a:pos x="1461" y="2533"/>
                </a:cxn>
                <a:cxn ang="0">
                  <a:pos x="1461" y="0"/>
                </a:cxn>
              </a:cxnLst>
              <a:rect l="0" t="0" r="r" b="b"/>
              <a:pathLst>
                <a:path w="1461" h="2533">
                  <a:moveTo>
                    <a:pt x="1461" y="0"/>
                  </a:moveTo>
                  <a:lnTo>
                    <a:pt x="0" y="0"/>
                  </a:lnTo>
                  <a:lnTo>
                    <a:pt x="1461" y="2533"/>
                  </a:lnTo>
                  <a:lnTo>
                    <a:pt x="1461" y="0"/>
                  </a:lnTo>
                  <a:close/>
                </a:path>
              </a:pathLst>
            </a:custGeom>
            <a:solidFill>
              <a:srgbClr val="022333"/>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0" name="Retângulo 9"/>
          <p:cNvSpPr/>
          <p:nvPr userDrawn="1"/>
        </p:nvSpPr>
        <p:spPr>
          <a:xfrm>
            <a:off x="9404013" y="6642000"/>
            <a:ext cx="500400" cy="216000"/>
          </a:xfrm>
          <a:prstGeom prst="rect">
            <a:avLst/>
          </a:prstGeom>
          <a:noFill/>
          <a:ln>
            <a:noFill/>
          </a:ln>
          <a:effectLst/>
        </p:spPr>
        <p:style>
          <a:lnRef idx="0">
            <a:scrgbClr r="0" g="0" b="0"/>
          </a:lnRef>
          <a:fillRef idx="1001">
            <a:schemeClr val="dk2"/>
          </a:fillRef>
          <a:effectRef idx="0">
            <a:scrgbClr r="0" g="0" b="0"/>
          </a:effectRef>
          <a:fontRef idx="major"/>
        </p:style>
        <p:txBody>
          <a:bodyPr wrap="square" lIns="72000" tIns="72000" rIns="72000" bIns="72000" rtlCol="0" anchor="ctr">
            <a:noAutofit/>
          </a:bodyPr>
          <a:lstStyle/>
          <a:p>
            <a:pPr marL="0" indent="0" algn="r">
              <a:spcAft>
                <a:spcPts val="600"/>
              </a:spcAft>
              <a:buFont typeface="Arial" pitchFamily="34" charset="0"/>
              <a:buNone/>
            </a:pPr>
            <a:fld id="{34F72ED0-2D2C-4623-B223-6D9637152CD4}" type="slidenum">
              <a:rPr lang="pt-BR" sz="900" b="0" smtClean="0">
                <a:solidFill>
                  <a:schemeClr val="bg1"/>
                </a:solidFill>
                <a:latin typeface="Tahoma" panose="020B0604030504040204" pitchFamily="34" charset="0"/>
                <a:ea typeface="Tahoma" panose="020B0604030504040204" pitchFamily="34" charset="0"/>
                <a:cs typeface="Tahoma" panose="020B0604030504040204" pitchFamily="34" charset="0"/>
              </a:rPr>
              <a:pPr marL="0" indent="0" algn="r">
                <a:spcAft>
                  <a:spcPts val="600"/>
                </a:spcAft>
                <a:buFont typeface="Arial" pitchFamily="34" charset="0"/>
                <a:buNone/>
              </a:pPr>
              <a:t>‹nº›</a:t>
            </a:fld>
            <a:endParaRPr lang="pt-BR" sz="900" b="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upo 2"/>
          <p:cNvGrpSpPr/>
          <p:nvPr userDrawn="1"/>
        </p:nvGrpSpPr>
        <p:grpSpPr>
          <a:xfrm>
            <a:off x="10236694" y="567364"/>
            <a:ext cx="1342611" cy="5723273"/>
            <a:chOff x="10236694" y="567364"/>
            <a:chExt cx="1342611" cy="5723273"/>
          </a:xfrm>
        </p:grpSpPr>
        <p:sp>
          <p:nvSpPr>
            <p:cNvPr id="95" name="CaixaDeTexto 94"/>
            <p:cNvSpPr txBox="1"/>
            <p:nvPr/>
          </p:nvSpPr>
          <p:spPr>
            <a:xfrm>
              <a:off x="10241999" y="1888765"/>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Paleta</a:t>
              </a:r>
              <a:r>
                <a:rPr lang="pt-BR" sz="1100" baseline="0" dirty="0"/>
                <a:t> secundária</a:t>
              </a:r>
              <a:endParaRPr lang="pt-BR" sz="1100" dirty="0"/>
            </a:p>
          </p:txBody>
        </p:sp>
        <p:sp>
          <p:nvSpPr>
            <p:cNvPr id="96" name="CaixaDeTexto 95"/>
            <p:cNvSpPr txBox="1"/>
            <p:nvPr/>
          </p:nvSpPr>
          <p:spPr>
            <a:xfrm>
              <a:off x="10241999" y="567364"/>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Paleta principal</a:t>
              </a:r>
            </a:p>
          </p:txBody>
        </p:sp>
        <p:grpSp>
          <p:nvGrpSpPr>
            <p:cNvPr id="97" name="Grupo 96"/>
            <p:cNvGrpSpPr/>
            <p:nvPr/>
          </p:nvGrpSpPr>
          <p:grpSpPr>
            <a:xfrm>
              <a:off x="10239455" y="845518"/>
              <a:ext cx="1337088" cy="288000"/>
              <a:chOff x="269748" y="-414999"/>
              <a:chExt cx="1337088" cy="288000"/>
            </a:xfrm>
          </p:grpSpPr>
          <p:sp>
            <p:nvSpPr>
              <p:cNvPr id="178" name="Rectangle 5"/>
              <p:cNvSpPr>
                <a:spLocks noChangeArrowheads="1"/>
              </p:cNvSpPr>
              <p:nvPr/>
            </p:nvSpPr>
            <p:spPr bwMode="auto">
              <a:xfrm>
                <a:off x="269748" y="-414999"/>
                <a:ext cx="222848" cy="288000"/>
              </a:xfrm>
              <a:prstGeom prst="rect">
                <a:avLst/>
              </a:prstGeom>
              <a:solidFill>
                <a:srgbClr val="01567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9" name="Freeform 6"/>
              <p:cNvSpPr>
                <a:spLocks/>
              </p:cNvSpPr>
              <p:nvPr/>
            </p:nvSpPr>
            <p:spPr bwMode="auto">
              <a:xfrm>
                <a:off x="492596" y="-414999"/>
                <a:ext cx="222848" cy="288000"/>
              </a:xfrm>
              <a:custGeom>
                <a:avLst/>
                <a:gdLst/>
                <a:ahLst/>
                <a:cxnLst>
                  <a:cxn ang="0">
                    <a:pos x="2764" y="2523"/>
                  </a:cxn>
                  <a:cxn ang="0">
                    <a:pos x="2764" y="2162"/>
                  </a:cxn>
                  <a:cxn ang="0">
                    <a:pos x="2764" y="1802"/>
                  </a:cxn>
                  <a:cxn ang="0">
                    <a:pos x="2764" y="1502"/>
                  </a:cxn>
                  <a:cxn ang="0">
                    <a:pos x="2764" y="1142"/>
                  </a:cxn>
                  <a:cxn ang="0">
                    <a:pos x="2764" y="841"/>
                  </a:cxn>
                  <a:cxn ang="0">
                    <a:pos x="2764" y="481"/>
                  </a:cxn>
                  <a:cxn ang="0">
                    <a:pos x="2764" y="120"/>
                  </a:cxn>
                  <a:cxn ang="0">
                    <a:pos x="2584" y="0"/>
                  </a:cxn>
                  <a:cxn ang="0">
                    <a:pos x="2224" y="0"/>
                  </a:cxn>
                  <a:cxn ang="0">
                    <a:pos x="1863" y="0"/>
                  </a:cxn>
                  <a:cxn ang="0">
                    <a:pos x="1503" y="0"/>
                  </a:cxn>
                  <a:cxn ang="0">
                    <a:pos x="1202" y="0"/>
                  </a:cxn>
                  <a:cxn ang="0">
                    <a:pos x="841" y="0"/>
                  </a:cxn>
                  <a:cxn ang="0">
                    <a:pos x="481" y="0"/>
                  </a:cxn>
                  <a:cxn ang="0">
                    <a:pos x="121" y="0"/>
                  </a:cxn>
                  <a:cxn ang="0">
                    <a:pos x="0" y="120"/>
                  </a:cxn>
                  <a:cxn ang="0">
                    <a:pos x="0" y="481"/>
                  </a:cxn>
                  <a:cxn ang="0">
                    <a:pos x="0" y="841"/>
                  </a:cxn>
                  <a:cxn ang="0">
                    <a:pos x="0" y="1142"/>
                  </a:cxn>
                  <a:cxn ang="0">
                    <a:pos x="0" y="1502"/>
                  </a:cxn>
                  <a:cxn ang="0">
                    <a:pos x="0" y="1802"/>
                  </a:cxn>
                  <a:cxn ang="0">
                    <a:pos x="0" y="2162"/>
                  </a:cxn>
                  <a:cxn ang="0">
                    <a:pos x="0" y="2523"/>
                  </a:cxn>
                  <a:cxn ang="0">
                    <a:pos x="121" y="2703"/>
                  </a:cxn>
                  <a:cxn ang="0">
                    <a:pos x="481" y="2703"/>
                  </a:cxn>
                  <a:cxn ang="0">
                    <a:pos x="841" y="2703"/>
                  </a:cxn>
                  <a:cxn ang="0">
                    <a:pos x="1202" y="2703"/>
                  </a:cxn>
                  <a:cxn ang="0">
                    <a:pos x="1503" y="2703"/>
                  </a:cxn>
                  <a:cxn ang="0">
                    <a:pos x="1863" y="2703"/>
                  </a:cxn>
                  <a:cxn ang="0">
                    <a:pos x="2224" y="2703"/>
                  </a:cxn>
                  <a:cxn ang="0">
                    <a:pos x="2584" y="2703"/>
                  </a:cxn>
                </a:cxnLst>
                <a:rect l="0" t="0" r="r" b="b"/>
                <a:pathLst>
                  <a:path w="2764" h="2703">
                    <a:moveTo>
                      <a:pt x="2764" y="2703"/>
                    </a:moveTo>
                    <a:lnTo>
                      <a:pt x="2764" y="2523"/>
                    </a:lnTo>
                    <a:lnTo>
                      <a:pt x="2764" y="2343"/>
                    </a:lnTo>
                    <a:lnTo>
                      <a:pt x="2764" y="2162"/>
                    </a:lnTo>
                    <a:lnTo>
                      <a:pt x="2764" y="1983"/>
                    </a:lnTo>
                    <a:lnTo>
                      <a:pt x="2764" y="1802"/>
                    </a:lnTo>
                    <a:lnTo>
                      <a:pt x="2764" y="1682"/>
                    </a:lnTo>
                    <a:lnTo>
                      <a:pt x="2764" y="1502"/>
                    </a:lnTo>
                    <a:lnTo>
                      <a:pt x="2764" y="1321"/>
                    </a:lnTo>
                    <a:lnTo>
                      <a:pt x="2764" y="1142"/>
                    </a:lnTo>
                    <a:lnTo>
                      <a:pt x="2764" y="961"/>
                    </a:lnTo>
                    <a:lnTo>
                      <a:pt x="2764" y="841"/>
                    </a:lnTo>
                    <a:lnTo>
                      <a:pt x="2764" y="661"/>
                    </a:lnTo>
                    <a:lnTo>
                      <a:pt x="2764" y="481"/>
                    </a:lnTo>
                    <a:lnTo>
                      <a:pt x="2764" y="301"/>
                    </a:lnTo>
                    <a:lnTo>
                      <a:pt x="2764" y="120"/>
                    </a:lnTo>
                    <a:lnTo>
                      <a:pt x="2764" y="0"/>
                    </a:lnTo>
                    <a:lnTo>
                      <a:pt x="2584" y="0"/>
                    </a:lnTo>
                    <a:lnTo>
                      <a:pt x="2403" y="0"/>
                    </a:lnTo>
                    <a:lnTo>
                      <a:pt x="2224" y="0"/>
                    </a:lnTo>
                    <a:lnTo>
                      <a:pt x="2043" y="0"/>
                    </a:lnTo>
                    <a:lnTo>
                      <a:pt x="1863" y="0"/>
                    </a:lnTo>
                    <a:lnTo>
                      <a:pt x="1683" y="0"/>
                    </a:lnTo>
                    <a:lnTo>
                      <a:pt x="1503" y="0"/>
                    </a:lnTo>
                    <a:lnTo>
                      <a:pt x="1383" y="0"/>
                    </a:lnTo>
                    <a:lnTo>
                      <a:pt x="1202" y="0"/>
                    </a:lnTo>
                    <a:lnTo>
                      <a:pt x="1021" y="0"/>
                    </a:lnTo>
                    <a:lnTo>
                      <a:pt x="841" y="0"/>
                    </a:lnTo>
                    <a:lnTo>
                      <a:pt x="661" y="0"/>
                    </a:lnTo>
                    <a:lnTo>
                      <a:pt x="481" y="0"/>
                    </a:lnTo>
                    <a:lnTo>
                      <a:pt x="300" y="0"/>
                    </a:lnTo>
                    <a:lnTo>
                      <a:pt x="121"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1" y="2703"/>
                    </a:lnTo>
                    <a:lnTo>
                      <a:pt x="300" y="2703"/>
                    </a:lnTo>
                    <a:lnTo>
                      <a:pt x="481" y="2703"/>
                    </a:lnTo>
                    <a:lnTo>
                      <a:pt x="661" y="2703"/>
                    </a:lnTo>
                    <a:lnTo>
                      <a:pt x="841" y="2703"/>
                    </a:lnTo>
                    <a:lnTo>
                      <a:pt x="1021" y="2703"/>
                    </a:lnTo>
                    <a:lnTo>
                      <a:pt x="1202" y="2703"/>
                    </a:lnTo>
                    <a:lnTo>
                      <a:pt x="1383" y="2703"/>
                    </a:lnTo>
                    <a:lnTo>
                      <a:pt x="1503" y="2703"/>
                    </a:lnTo>
                    <a:lnTo>
                      <a:pt x="1683" y="2703"/>
                    </a:lnTo>
                    <a:lnTo>
                      <a:pt x="1863" y="2703"/>
                    </a:lnTo>
                    <a:lnTo>
                      <a:pt x="2043" y="2703"/>
                    </a:lnTo>
                    <a:lnTo>
                      <a:pt x="2224" y="2703"/>
                    </a:lnTo>
                    <a:lnTo>
                      <a:pt x="2403" y="2703"/>
                    </a:lnTo>
                    <a:lnTo>
                      <a:pt x="2584" y="2703"/>
                    </a:lnTo>
                    <a:lnTo>
                      <a:pt x="2764" y="2703"/>
                    </a:lnTo>
                    <a:close/>
                  </a:path>
                </a:pathLst>
              </a:custGeom>
              <a:solidFill>
                <a:srgbClr val="1E698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0" name="Freeform 7"/>
              <p:cNvSpPr>
                <a:spLocks/>
              </p:cNvSpPr>
              <p:nvPr/>
            </p:nvSpPr>
            <p:spPr bwMode="auto">
              <a:xfrm>
                <a:off x="715444" y="-414999"/>
                <a:ext cx="222848" cy="288000"/>
              </a:xfrm>
              <a:custGeom>
                <a:avLst/>
                <a:gdLst/>
                <a:ahLst/>
                <a:cxnLst>
                  <a:cxn ang="0">
                    <a:pos x="2704" y="2523"/>
                  </a:cxn>
                  <a:cxn ang="0">
                    <a:pos x="2704" y="2162"/>
                  </a:cxn>
                  <a:cxn ang="0">
                    <a:pos x="2704" y="1802"/>
                  </a:cxn>
                  <a:cxn ang="0">
                    <a:pos x="2704" y="1502"/>
                  </a:cxn>
                  <a:cxn ang="0">
                    <a:pos x="2704" y="1142"/>
                  </a:cxn>
                  <a:cxn ang="0">
                    <a:pos x="2704" y="841"/>
                  </a:cxn>
                  <a:cxn ang="0">
                    <a:pos x="2704" y="481"/>
                  </a:cxn>
                  <a:cxn ang="0">
                    <a:pos x="2704" y="120"/>
                  </a:cxn>
                  <a:cxn ang="0">
                    <a:pos x="2524" y="0"/>
                  </a:cxn>
                  <a:cxn ang="0">
                    <a:pos x="2163" y="0"/>
                  </a:cxn>
                  <a:cxn ang="0">
                    <a:pos x="1803" y="0"/>
                  </a:cxn>
                  <a:cxn ang="0">
                    <a:pos x="1502" y="0"/>
                  </a:cxn>
                  <a:cxn ang="0">
                    <a:pos x="1142"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142" y="2703"/>
                  </a:cxn>
                  <a:cxn ang="0">
                    <a:pos x="1502" y="2703"/>
                  </a:cxn>
                  <a:cxn ang="0">
                    <a:pos x="1803" y="2703"/>
                  </a:cxn>
                  <a:cxn ang="0">
                    <a:pos x="2163" y="2703"/>
                  </a:cxn>
                  <a:cxn ang="0">
                    <a:pos x="2524" y="2703"/>
                  </a:cxn>
                </a:cxnLst>
                <a:rect l="0" t="0" r="r" b="b"/>
                <a:pathLst>
                  <a:path w="2704" h="2703">
                    <a:moveTo>
                      <a:pt x="2704" y="2703"/>
                    </a:moveTo>
                    <a:lnTo>
                      <a:pt x="2704" y="2523"/>
                    </a:lnTo>
                    <a:lnTo>
                      <a:pt x="2704" y="2343"/>
                    </a:lnTo>
                    <a:lnTo>
                      <a:pt x="2704" y="2162"/>
                    </a:lnTo>
                    <a:lnTo>
                      <a:pt x="2704" y="1983"/>
                    </a:lnTo>
                    <a:lnTo>
                      <a:pt x="2704" y="1802"/>
                    </a:lnTo>
                    <a:lnTo>
                      <a:pt x="2704" y="1682"/>
                    </a:lnTo>
                    <a:lnTo>
                      <a:pt x="2704" y="1502"/>
                    </a:lnTo>
                    <a:lnTo>
                      <a:pt x="2704" y="1321"/>
                    </a:lnTo>
                    <a:lnTo>
                      <a:pt x="2704" y="1142"/>
                    </a:lnTo>
                    <a:lnTo>
                      <a:pt x="2704" y="961"/>
                    </a:lnTo>
                    <a:lnTo>
                      <a:pt x="2704" y="841"/>
                    </a:lnTo>
                    <a:lnTo>
                      <a:pt x="2704" y="661"/>
                    </a:lnTo>
                    <a:lnTo>
                      <a:pt x="2704" y="481"/>
                    </a:lnTo>
                    <a:lnTo>
                      <a:pt x="2704" y="301"/>
                    </a:lnTo>
                    <a:lnTo>
                      <a:pt x="2704" y="120"/>
                    </a:lnTo>
                    <a:lnTo>
                      <a:pt x="2704" y="0"/>
                    </a:lnTo>
                    <a:lnTo>
                      <a:pt x="2524" y="0"/>
                    </a:lnTo>
                    <a:lnTo>
                      <a:pt x="2343" y="0"/>
                    </a:lnTo>
                    <a:lnTo>
                      <a:pt x="2163" y="0"/>
                    </a:lnTo>
                    <a:lnTo>
                      <a:pt x="1983" y="0"/>
                    </a:lnTo>
                    <a:lnTo>
                      <a:pt x="1803" y="0"/>
                    </a:lnTo>
                    <a:lnTo>
                      <a:pt x="1683" y="0"/>
                    </a:lnTo>
                    <a:lnTo>
                      <a:pt x="1502" y="0"/>
                    </a:lnTo>
                    <a:lnTo>
                      <a:pt x="1321" y="0"/>
                    </a:lnTo>
                    <a:lnTo>
                      <a:pt x="1142" y="0"/>
                    </a:lnTo>
                    <a:lnTo>
                      <a:pt x="961" y="0"/>
                    </a:lnTo>
                    <a:lnTo>
                      <a:pt x="841" y="0"/>
                    </a:lnTo>
                    <a:lnTo>
                      <a:pt x="661" y="0"/>
                    </a:lnTo>
                    <a:lnTo>
                      <a:pt x="480" y="0"/>
                    </a:lnTo>
                    <a:lnTo>
                      <a:pt x="301"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1" y="2703"/>
                    </a:lnTo>
                    <a:lnTo>
                      <a:pt x="480" y="2703"/>
                    </a:lnTo>
                    <a:lnTo>
                      <a:pt x="661" y="2703"/>
                    </a:lnTo>
                    <a:lnTo>
                      <a:pt x="841" y="2703"/>
                    </a:lnTo>
                    <a:lnTo>
                      <a:pt x="961" y="2703"/>
                    </a:lnTo>
                    <a:lnTo>
                      <a:pt x="1142" y="2703"/>
                    </a:lnTo>
                    <a:lnTo>
                      <a:pt x="1321" y="2703"/>
                    </a:lnTo>
                    <a:lnTo>
                      <a:pt x="1502" y="2703"/>
                    </a:lnTo>
                    <a:lnTo>
                      <a:pt x="1683" y="2703"/>
                    </a:lnTo>
                    <a:lnTo>
                      <a:pt x="1803" y="2703"/>
                    </a:lnTo>
                    <a:lnTo>
                      <a:pt x="1983" y="2703"/>
                    </a:lnTo>
                    <a:lnTo>
                      <a:pt x="2163" y="2703"/>
                    </a:lnTo>
                    <a:lnTo>
                      <a:pt x="2343" y="2703"/>
                    </a:lnTo>
                    <a:lnTo>
                      <a:pt x="2524" y="2703"/>
                    </a:lnTo>
                    <a:lnTo>
                      <a:pt x="2704" y="2703"/>
                    </a:lnTo>
                    <a:close/>
                  </a:path>
                </a:pathLst>
              </a:custGeom>
              <a:solidFill>
                <a:srgbClr val="3B7C9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1" name="Freeform 8"/>
              <p:cNvSpPr>
                <a:spLocks/>
              </p:cNvSpPr>
              <p:nvPr/>
            </p:nvSpPr>
            <p:spPr bwMode="auto">
              <a:xfrm>
                <a:off x="938292" y="-414999"/>
                <a:ext cx="222848" cy="288000"/>
              </a:xfrm>
              <a:custGeom>
                <a:avLst/>
                <a:gdLst/>
                <a:ahLst/>
                <a:cxnLst>
                  <a:cxn ang="0">
                    <a:pos x="2764" y="2523"/>
                  </a:cxn>
                  <a:cxn ang="0">
                    <a:pos x="2764" y="2162"/>
                  </a:cxn>
                  <a:cxn ang="0">
                    <a:pos x="2764" y="1802"/>
                  </a:cxn>
                  <a:cxn ang="0">
                    <a:pos x="2764" y="1502"/>
                  </a:cxn>
                  <a:cxn ang="0">
                    <a:pos x="2764" y="1142"/>
                  </a:cxn>
                  <a:cxn ang="0">
                    <a:pos x="2764" y="841"/>
                  </a:cxn>
                  <a:cxn ang="0">
                    <a:pos x="2764" y="481"/>
                  </a:cxn>
                  <a:cxn ang="0">
                    <a:pos x="2764" y="120"/>
                  </a:cxn>
                  <a:cxn ang="0">
                    <a:pos x="2583" y="0"/>
                  </a:cxn>
                  <a:cxn ang="0">
                    <a:pos x="2223" y="0"/>
                  </a:cxn>
                  <a:cxn ang="0">
                    <a:pos x="1862" y="0"/>
                  </a:cxn>
                  <a:cxn ang="0">
                    <a:pos x="1502" y="0"/>
                  </a:cxn>
                  <a:cxn ang="0">
                    <a:pos x="1201"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201" y="2703"/>
                  </a:cxn>
                  <a:cxn ang="0">
                    <a:pos x="1502" y="2703"/>
                  </a:cxn>
                  <a:cxn ang="0">
                    <a:pos x="1862" y="2703"/>
                  </a:cxn>
                  <a:cxn ang="0">
                    <a:pos x="2223" y="2703"/>
                  </a:cxn>
                  <a:cxn ang="0">
                    <a:pos x="2583" y="2703"/>
                  </a:cxn>
                </a:cxnLst>
                <a:rect l="0" t="0" r="r" b="b"/>
                <a:pathLst>
                  <a:path w="2764" h="2703">
                    <a:moveTo>
                      <a:pt x="2764" y="2703"/>
                    </a:moveTo>
                    <a:lnTo>
                      <a:pt x="2764" y="2523"/>
                    </a:lnTo>
                    <a:lnTo>
                      <a:pt x="2764" y="2343"/>
                    </a:lnTo>
                    <a:lnTo>
                      <a:pt x="2764" y="2162"/>
                    </a:lnTo>
                    <a:lnTo>
                      <a:pt x="2764" y="1983"/>
                    </a:lnTo>
                    <a:lnTo>
                      <a:pt x="2764" y="1802"/>
                    </a:lnTo>
                    <a:lnTo>
                      <a:pt x="2764" y="1682"/>
                    </a:lnTo>
                    <a:lnTo>
                      <a:pt x="2764" y="1502"/>
                    </a:lnTo>
                    <a:lnTo>
                      <a:pt x="2764" y="1321"/>
                    </a:lnTo>
                    <a:lnTo>
                      <a:pt x="2764" y="1142"/>
                    </a:lnTo>
                    <a:lnTo>
                      <a:pt x="2764" y="961"/>
                    </a:lnTo>
                    <a:lnTo>
                      <a:pt x="2764" y="841"/>
                    </a:lnTo>
                    <a:lnTo>
                      <a:pt x="2764" y="661"/>
                    </a:lnTo>
                    <a:lnTo>
                      <a:pt x="2764" y="481"/>
                    </a:lnTo>
                    <a:lnTo>
                      <a:pt x="2764" y="301"/>
                    </a:lnTo>
                    <a:lnTo>
                      <a:pt x="2764" y="120"/>
                    </a:lnTo>
                    <a:lnTo>
                      <a:pt x="2764" y="0"/>
                    </a:lnTo>
                    <a:lnTo>
                      <a:pt x="2583" y="0"/>
                    </a:lnTo>
                    <a:lnTo>
                      <a:pt x="2403" y="0"/>
                    </a:lnTo>
                    <a:lnTo>
                      <a:pt x="2223" y="0"/>
                    </a:lnTo>
                    <a:lnTo>
                      <a:pt x="2042" y="0"/>
                    </a:lnTo>
                    <a:lnTo>
                      <a:pt x="1862" y="0"/>
                    </a:lnTo>
                    <a:lnTo>
                      <a:pt x="1682" y="0"/>
                    </a:lnTo>
                    <a:lnTo>
                      <a:pt x="1502" y="0"/>
                    </a:lnTo>
                    <a:lnTo>
                      <a:pt x="1382" y="0"/>
                    </a:lnTo>
                    <a:lnTo>
                      <a:pt x="1201" y="0"/>
                    </a:lnTo>
                    <a:lnTo>
                      <a:pt x="1021" y="0"/>
                    </a:lnTo>
                    <a:lnTo>
                      <a:pt x="841" y="0"/>
                    </a:lnTo>
                    <a:lnTo>
                      <a:pt x="661" y="0"/>
                    </a:lnTo>
                    <a:lnTo>
                      <a:pt x="480" y="0"/>
                    </a:lnTo>
                    <a:lnTo>
                      <a:pt x="300"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0" y="2703"/>
                    </a:lnTo>
                    <a:lnTo>
                      <a:pt x="480" y="2703"/>
                    </a:lnTo>
                    <a:lnTo>
                      <a:pt x="661" y="2703"/>
                    </a:lnTo>
                    <a:lnTo>
                      <a:pt x="841" y="2703"/>
                    </a:lnTo>
                    <a:lnTo>
                      <a:pt x="1021" y="2703"/>
                    </a:lnTo>
                    <a:lnTo>
                      <a:pt x="1201" y="2703"/>
                    </a:lnTo>
                    <a:lnTo>
                      <a:pt x="1382" y="2703"/>
                    </a:lnTo>
                    <a:lnTo>
                      <a:pt x="1502" y="2703"/>
                    </a:lnTo>
                    <a:lnTo>
                      <a:pt x="1682" y="2703"/>
                    </a:lnTo>
                    <a:lnTo>
                      <a:pt x="1862" y="2703"/>
                    </a:lnTo>
                    <a:lnTo>
                      <a:pt x="2042" y="2703"/>
                    </a:lnTo>
                    <a:lnTo>
                      <a:pt x="2223" y="2703"/>
                    </a:lnTo>
                    <a:lnTo>
                      <a:pt x="2403" y="2703"/>
                    </a:lnTo>
                    <a:lnTo>
                      <a:pt x="2583" y="2703"/>
                    </a:lnTo>
                    <a:lnTo>
                      <a:pt x="2764" y="2703"/>
                    </a:lnTo>
                    <a:close/>
                  </a:path>
                </a:pathLst>
              </a:custGeom>
              <a:solidFill>
                <a:srgbClr val="5890A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2" name="Freeform 9"/>
              <p:cNvSpPr>
                <a:spLocks/>
              </p:cNvSpPr>
              <p:nvPr/>
            </p:nvSpPr>
            <p:spPr bwMode="auto">
              <a:xfrm>
                <a:off x="1161140" y="-414999"/>
                <a:ext cx="222848" cy="288000"/>
              </a:xfrm>
              <a:custGeom>
                <a:avLst/>
                <a:gdLst/>
                <a:ahLst/>
                <a:cxnLst>
                  <a:cxn ang="0">
                    <a:pos x="2704" y="2523"/>
                  </a:cxn>
                  <a:cxn ang="0">
                    <a:pos x="2704" y="2162"/>
                  </a:cxn>
                  <a:cxn ang="0">
                    <a:pos x="2704" y="1802"/>
                  </a:cxn>
                  <a:cxn ang="0">
                    <a:pos x="2704" y="1502"/>
                  </a:cxn>
                  <a:cxn ang="0">
                    <a:pos x="2704" y="1142"/>
                  </a:cxn>
                  <a:cxn ang="0">
                    <a:pos x="2704" y="841"/>
                  </a:cxn>
                  <a:cxn ang="0">
                    <a:pos x="2704" y="481"/>
                  </a:cxn>
                  <a:cxn ang="0">
                    <a:pos x="2704" y="120"/>
                  </a:cxn>
                  <a:cxn ang="0">
                    <a:pos x="2523" y="0"/>
                  </a:cxn>
                  <a:cxn ang="0">
                    <a:pos x="2163" y="0"/>
                  </a:cxn>
                  <a:cxn ang="0">
                    <a:pos x="1802" y="0"/>
                  </a:cxn>
                  <a:cxn ang="0">
                    <a:pos x="1501" y="0"/>
                  </a:cxn>
                  <a:cxn ang="0">
                    <a:pos x="1141"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141" y="2703"/>
                  </a:cxn>
                  <a:cxn ang="0">
                    <a:pos x="1501" y="2703"/>
                  </a:cxn>
                  <a:cxn ang="0">
                    <a:pos x="1802" y="2703"/>
                  </a:cxn>
                  <a:cxn ang="0">
                    <a:pos x="2163" y="2703"/>
                  </a:cxn>
                  <a:cxn ang="0">
                    <a:pos x="2523" y="2703"/>
                  </a:cxn>
                </a:cxnLst>
                <a:rect l="0" t="0" r="r" b="b"/>
                <a:pathLst>
                  <a:path w="2704" h="2703">
                    <a:moveTo>
                      <a:pt x="2704" y="2703"/>
                    </a:moveTo>
                    <a:lnTo>
                      <a:pt x="2704" y="2523"/>
                    </a:lnTo>
                    <a:lnTo>
                      <a:pt x="2704" y="2343"/>
                    </a:lnTo>
                    <a:lnTo>
                      <a:pt x="2704" y="2162"/>
                    </a:lnTo>
                    <a:lnTo>
                      <a:pt x="2704" y="1983"/>
                    </a:lnTo>
                    <a:lnTo>
                      <a:pt x="2704" y="1802"/>
                    </a:lnTo>
                    <a:lnTo>
                      <a:pt x="2704" y="1682"/>
                    </a:lnTo>
                    <a:lnTo>
                      <a:pt x="2704" y="1502"/>
                    </a:lnTo>
                    <a:lnTo>
                      <a:pt x="2704" y="1321"/>
                    </a:lnTo>
                    <a:lnTo>
                      <a:pt x="2704" y="1142"/>
                    </a:lnTo>
                    <a:lnTo>
                      <a:pt x="2704" y="961"/>
                    </a:lnTo>
                    <a:lnTo>
                      <a:pt x="2704" y="841"/>
                    </a:lnTo>
                    <a:lnTo>
                      <a:pt x="2704" y="661"/>
                    </a:lnTo>
                    <a:lnTo>
                      <a:pt x="2704" y="481"/>
                    </a:lnTo>
                    <a:lnTo>
                      <a:pt x="2704" y="301"/>
                    </a:lnTo>
                    <a:lnTo>
                      <a:pt x="2704" y="120"/>
                    </a:lnTo>
                    <a:lnTo>
                      <a:pt x="2704" y="0"/>
                    </a:lnTo>
                    <a:lnTo>
                      <a:pt x="2523" y="0"/>
                    </a:lnTo>
                    <a:lnTo>
                      <a:pt x="2342" y="0"/>
                    </a:lnTo>
                    <a:lnTo>
                      <a:pt x="2163" y="0"/>
                    </a:lnTo>
                    <a:lnTo>
                      <a:pt x="1982" y="0"/>
                    </a:lnTo>
                    <a:lnTo>
                      <a:pt x="1802" y="0"/>
                    </a:lnTo>
                    <a:lnTo>
                      <a:pt x="1682" y="0"/>
                    </a:lnTo>
                    <a:lnTo>
                      <a:pt x="1501" y="0"/>
                    </a:lnTo>
                    <a:lnTo>
                      <a:pt x="1322" y="0"/>
                    </a:lnTo>
                    <a:lnTo>
                      <a:pt x="1141" y="0"/>
                    </a:lnTo>
                    <a:lnTo>
                      <a:pt x="961" y="0"/>
                    </a:lnTo>
                    <a:lnTo>
                      <a:pt x="841" y="0"/>
                    </a:lnTo>
                    <a:lnTo>
                      <a:pt x="660" y="0"/>
                    </a:lnTo>
                    <a:lnTo>
                      <a:pt x="480" y="0"/>
                    </a:lnTo>
                    <a:lnTo>
                      <a:pt x="300"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0" y="2703"/>
                    </a:lnTo>
                    <a:lnTo>
                      <a:pt x="480" y="2703"/>
                    </a:lnTo>
                    <a:lnTo>
                      <a:pt x="660" y="2703"/>
                    </a:lnTo>
                    <a:lnTo>
                      <a:pt x="841" y="2703"/>
                    </a:lnTo>
                    <a:lnTo>
                      <a:pt x="961" y="2703"/>
                    </a:lnTo>
                    <a:lnTo>
                      <a:pt x="1141" y="2703"/>
                    </a:lnTo>
                    <a:lnTo>
                      <a:pt x="1322" y="2703"/>
                    </a:lnTo>
                    <a:lnTo>
                      <a:pt x="1501" y="2703"/>
                    </a:lnTo>
                    <a:lnTo>
                      <a:pt x="1682" y="2703"/>
                    </a:lnTo>
                    <a:lnTo>
                      <a:pt x="1802" y="2703"/>
                    </a:lnTo>
                    <a:lnTo>
                      <a:pt x="1982" y="2703"/>
                    </a:lnTo>
                    <a:lnTo>
                      <a:pt x="2163" y="2703"/>
                    </a:lnTo>
                    <a:lnTo>
                      <a:pt x="2342" y="2703"/>
                    </a:lnTo>
                    <a:lnTo>
                      <a:pt x="2523" y="2703"/>
                    </a:lnTo>
                    <a:lnTo>
                      <a:pt x="2704" y="2703"/>
                    </a:lnTo>
                    <a:close/>
                  </a:path>
                </a:pathLst>
              </a:custGeom>
              <a:solidFill>
                <a:srgbClr val="75A3B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3" name="Rectangle 10"/>
              <p:cNvSpPr>
                <a:spLocks noChangeArrowheads="1"/>
              </p:cNvSpPr>
              <p:nvPr/>
            </p:nvSpPr>
            <p:spPr bwMode="auto">
              <a:xfrm>
                <a:off x="1383988" y="-414999"/>
                <a:ext cx="222848" cy="288000"/>
              </a:xfrm>
              <a:prstGeom prst="rect">
                <a:avLst/>
              </a:prstGeom>
              <a:solidFill>
                <a:srgbClr val="92B6C8"/>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98" name="Grupo 97"/>
            <p:cNvGrpSpPr/>
            <p:nvPr/>
          </p:nvGrpSpPr>
          <p:grpSpPr>
            <a:xfrm>
              <a:off x="10239455" y="1193267"/>
              <a:ext cx="1337088" cy="288000"/>
              <a:chOff x="1653737" y="-414999"/>
              <a:chExt cx="1337088" cy="288000"/>
            </a:xfrm>
          </p:grpSpPr>
          <p:sp>
            <p:nvSpPr>
              <p:cNvPr id="172" name="Rectangle 11"/>
              <p:cNvSpPr>
                <a:spLocks noChangeArrowheads="1"/>
              </p:cNvSpPr>
              <p:nvPr/>
            </p:nvSpPr>
            <p:spPr bwMode="auto">
              <a:xfrm>
                <a:off x="1653737" y="-414999"/>
                <a:ext cx="222848" cy="288000"/>
              </a:xfrm>
              <a:prstGeom prst="rect">
                <a:avLst/>
              </a:prstGeom>
              <a:solidFill>
                <a:srgbClr val="BEBE7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3" name="Freeform 13"/>
              <p:cNvSpPr>
                <a:spLocks/>
              </p:cNvSpPr>
              <p:nvPr/>
            </p:nvSpPr>
            <p:spPr bwMode="auto">
              <a:xfrm>
                <a:off x="1876585"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3"/>
                  </a:cxn>
                  <a:cxn ang="0">
                    <a:pos x="2731" y="854"/>
                  </a:cxn>
                  <a:cxn ang="0">
                    <a:pos x="2731" y="1195"/>
                  </a:cxn>
                  <a:cxn ang="0">
                    <a:pos x="2731" y="1537"/>
                  </a:cxn>
                  <a:cxn ang="0">
                    <a:pos x="2731" y="1877"/>
                  </a:cxn>
                  <a:cxn ang="0">
                    <a:pos x="2731" y="2219"/>
                  </a:cxn>
                  <a:cxn ang="0">
                    <a:pos x="2731" y="2560"/>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0" y="0"/>
                    </a:lnTo>
                    <a:lnTo>
                      <a:pt x="342" y="0"/>
                    </a:lnTo>
                    <a:lnTo>
                      <a:pt x="512" y="0"/>
                    </a:lnTo>
                    <a:lnTo>
                      <a:pt x="683" y="0"/>
                    </a:lnTo>
                    <a:lnTo>
                      <a:pt x="853" y="0"/>
                    </a:lnTo>
                    <a:lnTo>
                      <a:pt x="1023" y="0"/>
                    </a:lnTo>
                    <a:lnTo>
                      <a:pt x="1195" y="0"/>
                    </a:lnTo>
                    <a:lnTo>
                      <a:pt x="1365" y="0"/>
                    </a:lnTo>
                    <a:lnTo>
                      <a:pt x="1536" y="0"/>
                    </a:lnTo>
                    <a:lnTo>
                      <a:pt x="1706" y="0"/>
                    </a:lnTo>
                    <a:lnTo>
                      <a:pt x="1878" y="0"/>
                    </a:lnTo>
                    <a:lnTo>
                      <a:pt x="2048" y="0"/>
                    </a:lnTo>
                    <a:lnTo>
                      <a:pt x="2219" y="0"/>
                    </a:lnTo>
                    <a:lnTo>
                      <a:pt x="2389" y="0"/>
                    </a:lnTo>
                    <a:lnTo>
                      <a:pt x="2561" y="0"/>
                    </a:lnTo>
                    <a:lnTo>
                      <a:pt x="2731" y="0"/>
                    </a:lnTo>
                    <a:lnTo>
                      <a:pt x="2731" y="171"/>
                    </a:lnTo>
                    <a:lnTo>
                      <a:pt x="2731" y="341"/>
                    </a:lnTo>
                    <a:lnTo>
                      <a:pt x="2731" y="513"/>
                    </a:lnTo>
                    <a:lnTo>
                      <a:pt x="2731" y="683"/>
                    </a:lnTo>
                    <a:lnTo>
                      <a:pt x="2731" y="854"/>
                    </a:lnTo>
                    <a:lnTo>
                      <a:pt x="2731" y="1024"/>
                    </a:lnTo>
                    <a:lnTo>
                      <a:pt x="2731" y="1195"/>
                    </a:lnTo>
                    <a:lnTo>
                      <a:pt x="2731" y="1366"/>
                    </a:lnTo>
                    <a:lnTo>
                      <a:pt x="2731" y="1537"/>
                    </a:lnTo>
                    <a:lnTo>
                      <a:pt x="2731" y="1707"/>
                    </a:lnTo>
                    <a:lnTo>
                      <a:pt x="2731" y="1877"/>
                    </a:lnTo>
                    <a:lnTo>
                      <a:pt x="2731" y="2049"/>
                    </a:lnTo>
                    <a:lnTo>
                      <a:pt x="2731" y="2219"/>
                    </a:lnTo>
                    <a:lnTo>
                      <a:pt x="2731" y="2390"/>
                    </a:lnTo>
                    <a:lnTo>
                      <a:pt x="2731" y="2560"/>
                    </a:lnTo>
                    <a:lnTo>
                      <a:pt x="2731" y="2731"/>
                    </a:lnTo>
                    <a:lnTo>
                      <a:pt x="2561" y="2731"/>
                    </a:lnTo>
                    <a:lnTo>
                      <a:pt x="2389" y="2731"/>
                    </a:lnTo>
                    <a:lnTo>
                      <a:pt x="2219" y="2731"/>
                    </a:lnTo>
                    <a:lnTo>
                      <a:pt x="2048" y="2731"/>
                    </a:lnTo>
                    <a:lnTo>
                      <a:pt x="1878" y="2731"/>
                    </a:lnTo>
                    <a:lnTo>
                      <a:pt x="1706" y="2731"/>
                    </a:lnTo>
                    <a:lnTo>
                      <a:pt x="1536" y="2731"/>
                    </a:lnTo>
                    <a:lnTo>
                      <a:pt x="1365" y="2731"/>
                    </a:lnTo>
                    <a:lnTo>
                      <a:pt x="1195" y="2731"/>
                    </a:lnTo>
                    <a:lnTo>
                      <a:pt x="1023" y="2731"/>
                    </a:lnTo>
                    <a:lnTo>
                      <a:pt x="853" y="2731"/>
                    </a:lnTo>
                    <a:lnTo>
                      <a:pt x="683" y="2731"/>
                    </a:lnTo>
                    <a:lnTo>
                      <a:pt x="512" y="2731"/>
                    </a:lnTo>
                    <a:lnTo>
                      <a:pt x="342" y="2731"/>
                    </a:lnTo>
                    <a:lnTo>
                      <a:pt x="170" y="2731"/>
                    </a:lnTo>
                    <a:lnTo>
                      <a:pt x="0" y="2731"/>
                    </a:lnTo>
                    <a:close/>
                  </a:path>
                </a:pathLst>
              </a:custGeom>
              <a:solidFill>
                <a:srgbClr val="C8C8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4" name="Freeform 14"/>
              <p:cNvSpPr>
                <a:spLocks/>
              </p:cNvSpPr>
              <p:nvPr/>
            </p:nvSpPr>
            <p:spPr bwMode="auto">
              <a:xfrm>
                <a:off x="2099433"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1" y="0"/>
                  </a:cxn>
                  <a:cxn ang="0">
                    <a:pos x="513" y="0"/>
                  </a:cxn>
                  <a:cxn ang="0">
                    <a:pos x="854" y="0"/>
                  </a:cxn>
                  <a:cxn ang="0">
                    <a:pos x="1196" y="0"/>
                  </a:cxn>
                  <a:cxn ang="0">
                    <a:pos x="1537" y="0"/>
                  </a:cxn>
                  <a:cxn ang="0">
                    <a:pos x="1879" y="0"/>
                  </a:cxn>
                  <a:cxn ang="0">
                    <a:pos x="2219" y="0"/>
                  </a:cxn>
                  <a:cxn ang="0">
                    <a:pos x="2561" y="0"/>
                  </a:cxn>
                  <a:cxn ang="0">
                    <a:pos x="2732" y="171"/>
                  </a:cxn>
                  <a:cxn ang="0">
                    <a:pos x="2732" y="513"/>
                  </a:cxn>
                  <a:cxn ang="0">
                    <a:pos x="2732" y="854"/>
                  </a:cxn>
                  <a:cxn ang="0">
                    <a:pos x="2732" y="1195"/>
                  </a:cxn>
                  <a:cxn ang="0">
                    <a:pos x="2732" y="1537"/>
                  </a:cxn>
                  <a:cxn ang="0">
                    <a:pos x="2732" y="1877"/>
                  </a:cxn>
                  <a:cxn ang="0">
                    <a:pos x="2732" y="2219"/>
                  </a:cxn>
                  <a:cxn ang="0">
                    <a:pos x="2732" y="2560"/>
                  </a:cxn>
                  <a:cxn ang="0">
                    <a:pos x="2561" y="2731"/>
                  </a:cxn>
                  <a:cxn ang="0">
                    <a:pos x="2219" y="2731"/>
                  </a:cxn>
                  <a:cxn ang="0">
                    <a:pos x="1879" y="2731"/>
                  </a:cxn>
                  <a:cxn ang="0">
                    <a:pos x="1537" y="2731"/>
                  </a:cxn>
                  <a:cxn ang="0">
                    <a:pos x="1196" y="2731"/>
                  </a:cxn>
                  <a:cxn ang="0">
                    <a:pos x="854" y="2731"/>
                  </a:cxn>
                  <a:cxn ang="0">
                    <a:pos x="513" y="2731"/>
                  </a:cxn>
                  <a:cxn ang="0">
                    <a:pos x="171" y="2731"/>
                  </a:cxn>
                </a:cxnLst>
                <a:rect l="0" t="0" r="r" b="b"/>
                <a:pathLst>
                  <a:path w="2732"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1" y="0"/>
                    </a:lnTo>
                    <a:lnTo>
                      <a:pt x="342" y="0"/>
                    </a:lnTo>
                    <a:lnTo>
                      <a:pt x="513" y="0"/>
                    </a:lnTo>
                    <a:lnTo>
                      <a:pt x="683" y="0"/>
                    </a:lnTo>
                    <a:lnTo>
                      <a:pt x="854" y="0"/>
                    </a:lnTo>
                    <a:lnTo>
                      <a:pt x="1024" y="0"/>
                    </a:lnTo>
                    <a:lnTo>
                      <a:pt x="1196" y="0"/>
                    </a:lnTo>
                    <a:lnTo>
                      <a:pt x="1366" y="0"/>
                    </a:lnTo>
                    <a:lnTo>
                      <a:pt x="1537" y="0"/>
                    </a:lnTo>
                    <a:lnTo>
                      <a:pt x="1707" y="0"/>
                    </a:lnTo>
                    <a:lnTo>
                      <a:pt x="1879" y="0"/>
                    </a:lnTo>
                    <a:lnTo>
                      <a:pt x="2049" y="0"/>
                    </a:lnTo>
                    <a:lnTo>
                      <a:pt x="2219" y="0"/>
                    </a:lnTo>
                    <a:lnTo>
                      <a:pt x="2390" y="0"/>
                    </a:lnTo>
                    <a:lnTo>
                      <a:pt x="2561" y="0"/>
                    </a:lnTo>
                    <a:lnTo>
                      <a:pt x="2732" y="0"/>
                    </a:lnTo>
                    <a:lnTo>
                      <a:pt x="2732" y="171"/>
                    </a:lnTo>
                    <a:lnTo>
                      <a:pt x="2732" y="341"/>
                    </a:lnTo>
                    <a:lnTo>
                      <a:pt x="2732" y="513"/>
                    </a:lnTo>
                    <a:lnTo>
                      <a:pt x="2732" y="683"/>
                    </a:lnTo>
                    <a:lnTo>
                      <a:pt x="2732" y="854"/>
                    </a:lnTo>
                    <a:lnTo>
                      <a:pt x="2732" y="1024"/>
                    </a:lnTo>
                    <a:lnTo>
                      <a:pt x="2732" y="1195"/>
                    </a:lnTo>
                    <a:lnTo>
                      <a:pt x="2732" y="1366"/>
                    </a:lnTo>
                    <a:lnTo>
                      <a:pt x="2732" y="1537"/>
                    </a:lnTo>
                    <a:lnTo>
                      <a:pt x="2732" y="1707"/>
                    </a:lnTo>
                    <a:lnTo>
                      <a:pt x="2732" y="1877"/>
                    </a:lnTo>
                    <a:lnTo>
                      <a:pt x="2732" y="2049"/>
                    </a:lnTo>
                    <a:lnTo>
                      <a:pt x="2732" y="2219"/>
                    </a:lnTo>
                    <a:lnTo>
                      <a:pt x="2732" y="2390"/>
                    </a:lnTo>
                    <a:lnTo>
                      <a:pt x="2732" y="2560"/>
                    </a:lnTo>
                    <a:lnTo>
                      <a:pt x="2732" y="2731"/>
                    </a:lnTo>
                    <a:lnTo>
                      <a:pt x="2561" y="2731"/>
                    </a:lnTo>
                    <a:lnTo>
                      <a:pt x="2390" y="2731"/>
                    </a:lnTo>
                    <a:lnTo>
                      <a:pt x="2219" y="2731"/>
                    </a:lnTo>
                    <a:lnTo>
                      <a:pt x="2049" y="2731"/>
                    </a:lnTo>
                    <a:lnTo>
                      <a:pt x="1879" y="2731"/>
                    </a:lnTo>
                    <a:lnTo>
                      <a:pt x="1707" y="2731"/>
                    </a:lnTo>
                    <a:lnTo>
                      <a:pt x="1537" y="2731"/>
                    </a:lnTo>
                    <a:lnTo>
                      <a:pt x="1366" y="2731"/>
                    </a:lnTo>
                    <a:lnTo>
                      <a:pt x="1196" y="2731"/>
                    </a:lnTo>
                    <a:lnTo>
                      <a:pt x="1024" y="2731"/>
                    </a:lnTo>
                    <a:lnTo>
                      <a:pt x="854" y="2731"/>
                    </a:lnTo>
                    <a:lnTo>
                      <a:pt x="683" y="2731"/>
                    </a:lnTo>
                    <a:lnTo>
                      <a:pt x="513" y="2731"/>
                    </a:lnTo>
                    <a:lnTo>
                      <a:pt x="342" y="2731"/>
                    </a:lnTo>
                    <a:lnTo>
                      <a:pt x="171" y="2731"/>
                    </a:lnTo>
                    <a:lnTo>
                      <a:pt x="0" y="2731"/>
                    </a:lnTo>
                    <a:close/>
                  </a:path>
                </a:pathLst>
              </a:custGeom>
              <a:solidFill>
                <a:srgbClr val="D2D2A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5" name="Freeform 15"/>
              <p:cNvSpPr>
                <a:spLocks/>
              </p:cNvSpPr>
              <p:nvPr/>
            </p:nvSpPr>
            <p:spPr bwMode="auto">
              <a:xfrm>
                <a:off x="2322281"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1" y="0"/>
                  </a:cxn>
                  <a:cxn ang="0">
                    <a:pos x="513" y="0"/>
                  </a:cxn>
                  <a:cxn ang="0">
                    <a:pos x="853" y="0"/>
                  </a:cxn>
                  <a:cxn ang="0">
                    <a:pos x="1195" y="0"/>
                  </a:cxn>
                  <a:cxn ang="0">
                    <a:pos x="1536" y="0"/>
                  </a:cxn>
                  <a:cxn ang="0">
                    <a:pos x="1878" y="0"/>
                  </a:cxn>
                  <a:cxn ang="0">
                    <a:pos x="2219" y="0"/>
                  </a:cxn>
                  <a:cxn ang="0">
                    <a:pos x="2561" y="0"/>
                  </a:cxn>
                  <a:cxn ang="0">
                    <a:pos x="2732" y="171"/>
                  </a:cxn>
                  <a:cxn ang="0">
                    <a:pos x="2732" y="513"/>
                  </a:cxn>
                  <a:cxn ang="0">
                    <a:pos x="2732" y="854"/>
                  </a:cxn>
                  <a:cxn ang="0">
                    <a:pos x="2732" y="1195"/>
                  </a:cxn>
                  <a:cxn ang="0">
                    <a:pos x="2732" y="1537"/>
                  </a:cxn>
                  <a:cxn ang="0">
                    <a:pos x="2732" y="1877"/>
                  </a:cxn>
                  <a:cxn ang="0">
                    <a:pos x="2732" y="2219"/>
                  </a:cxn>
                  <a:cxn ang="0">
                    <a:pos x="2732" y="2560"/>
                  </a:cxn>
                  <a:cxn ang="0">
                    <a:pos x="2561" y="2731"/>
                  </a:cxn>
                  <a:cxn ang="0">
                    <a:pos x="2219" y="2731"/>
                  </a:cxn>
                  <a:cxn ang="0">
                    <a:pos x="1878" y="2731"/>
                  </a:cxn>
                  <a:cxn ang="0">
                    <a:pos x="1536" y="2731"/>
                  </a:cxn>
                  <a:cxn ang="0">
                    <a:pos x="1195" y="2731"/>
                  </a:cxn>
                  <a:cxn ang="0">
                    <a:pos x="853" y="2731"/>
                  </a:cxn>
                  <a:cxn ang="0">
                    <a:pos x="513" y="2731"/>
                  </a:cxn>
                  <a:cxn ang="0">
                    <a:pos x="171" y="2731"/>
                  </a:cxn>
                </a:cxnLst>
                <a:rect l="0" t="0" r="r" b="b"/>
                <a:pathLst>
                  <a:path w="2732"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1" y="0"/>
                    </a:lnTo>
                    <a:lnTo>
                      <a:pt x="342" y="0"/>
                    </a:lnTo>
                    <a:lnTo>
                      <a:pt x="513" y="0"/>
                    </a:lnTo>
                    <a:lnTo>
                      <a:pt x="683" y="0"/>
                    </a:lnTo>
                    <a:lnTo>
                      <a:pt x="853" y="0"/>
                    </a:lnTo>
                    <a:lnTo>
                      <a:pt x="1025" y="0"/>
                    </a:lnTo>
                    <a:lnTo>
                      <a:pt x="1195" y="0"/>
                    </a:lnTo>
                    <a:lnTo>
                      <a:pt x="1366" y="0"/>
                    </a:lnTo>
                    <a:lnTo>
                      <a:pt x="1536" y="0"/>
                    </a:lnTo>
                    <a:lnTo>
                      <a:pt x="1707" y="0"/>
                    </a:lnTo>
                    <a:lnTo>
                      <a:pt x="1878" y="0"/>
                    </a:lnTo>
                    <a:lnTo>
                      <a:pt x="2049" y="0"/>
                    </a:lnTo>
                    <a:lnTo>
                      <a:pt x="2219" y="0"/>
                    </a:lnTo>
                    <a:lnTo>
                      <a:pt x="2390" y="0"/>
                    </a:lnTo>
                    <a:lnTo>
                      <a:pt x="2561" y="0"/>
                    </a:lnTo>
                    <a:lnTo>
                      <a:pt x="2732" y="0"/>
                    </a:lnTo>
                    <a:lnTo>
                      <a:pt x="2732" y="171"/>
                    </a:lnTo>
                    <a:lnTo>
                      <a:pt x="2732" y="341"/>
                    </a:lnTo>
                    <a:lnTo>
                      <a:pt x="2732" y="513"/>
                    </a:lnTo>
                    <a:lnTo>
                      <a:pt x="2732" y="683"/>
                    </a:lnTo>
                    <a:lnTo>
                      <a:pt x="2732" y="854"/>
                    </a:lnTo>
                    <a:lnTo>
                      <a:pt x="2732" y="1024"/>
                    </a:lnTo>
                    <a:lnTo>
                      <a:pt x="2732" y="1195"/>
                    </a:lnTo>
                    <a:lnTo>
                      <a:pt x="2732" y="1366"/>
                    </a:lnTo>
                    <a:lnTo>
                      <a:pt x="2732" y="1537"/>
                    </a:lnTo>
                    <a:lnTo>
                      <a:pt x="2732" y="1707"/>
                    </a:lnTo>
                    <a:lnTo>
                      <a:pt x="2732" y="1877"/>
                    </a:lnTo>
                    <a:lnTo>
                      <a:pt x="2732" y="2049"/>
                    </a:lnTo>
                    <a:lnTo>
                      <a:pt x="2732" y="2219"/>
                    </a:lnTo>
                    <a:lnTo>
                      <a:pt x="2732" y="2390"/>
                    </a:lnTo>
                    <a:lnTo>
                      <a:pt x="2732" y="2560"/>
                    </a:lnTo>
                    <a:lnTo>
                      <a:pt x="2732" y="2731"/>
                    </a:lnTo>
                    <a:lnTo>
                      <a:pt x="2561" y="2731"/>
                    </a:lnTo>
                    <a:lnTo>
                      <a:pt x="2390" y="2731"/>
                    </a:lnTo>
                    <a:lnTo>
                      <a:pt x="2219" y="2731"/>
                    </a:lnTo>
                    <a:lnTo>
                      <a:pt x="2049" y="2731"/>
                    </a:lnTo>
                    <a:lnTo>
                      <a:pt x="1878" y="2731"/>
                    </a:lnTo>
                    <a:lnTo>
                      <a:pt x="1707" y="2731"/>
                    </a:lnTo>
                    <a:lnTo>
                      <a:pt x="1536" y="2731"/>
                    </a:lnTo>
                    <a:lnTo>
                      <a:pt x="1366" y="2731"/>
                    </a:lnTo>
                    <a:lnTo>
                      <a:pt x="1195" y="2731"/>
                    </a:lnTo>
                    <a:lnTo>
                      <a:pt x="1025" y="2731"/>
                    </a:lnTo>
                    <a:lnTo>
                      <a:pt x="853" y="2731"/>
                    </a:lnTo>
                    <a:lnTo>
                      <a:pt x="683" y="2731"/>
                    </a:lnTo>
                    <a:lnTo>
                      <a:pt x="513" y="2731"/>
                    </a:lnTo>
                    <a:lnTo>
                      <a:pt x="342" y="2731"/>
                    </a:lnTo>
                    <a:lnTo>
                      <a:pt x="171" y="2731"/>
                    </a:lnTo>
                    <a:lnTo>
                      <a:pt x="0" y="2731"/>
                    </a:lnTo>
                    <a:close/>
                  </a:path>
                </a:pathLst>
              </a:custGeom>
              <a:solidFill>
                <a:srgbClr val="DCDDB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6" name="Freeform 16"/>
              <p:cNvSpPr>
                <a:spLocks/>
              </p:cNvSpPr>
              <p:nvPr/>
            </p:nvSpPr>
            <p:spPr bwMode="auto">
              <a:xfrm>
                <a:off x="2545129"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3"/>
                  </a:cxn>
                  <a:cxn ang="0">
                    <a:pos x="2731" y="854"/>
                  </a:cxn>
                  <a:cxn ang="0">
                    <a:pos x="2731" y="1195"/>
                  </a:cxn>
                  <a:cxn ang="0">
                    <a:pos x="2731" y="1537"/>
                  </a:cxn>
                  <a:cxn ang="0">
                    <a:pos x="2731" y="1877"/>
                  </a:cxn>
                  <a:cxn ang="0">
                    <a:pos x="2731" y="2219"/>
                  </a:cxn>
                  <a:cxn ang="0">
                    <a:pos x="2731" y="2560"/>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0" y="0"/>
                    </a:lnTo>
                    <a:lnTo>
                      <a:pt x="342" y="0"/>
                    </a:lnTo>
                    <a:lnTo>
                      <a:pt x="512" y="0"/>
                    </a:lnTo>
                    <a:lnTo>
                      <a:pt x="683" y="0"/>
                    </a:lnTo>
                    <a:lnTo>
                      <a:pt x="853" y="0"/>
                    </a:lnTo>
                    <a:lnTo>
                      <a:pt x="1025" y="0"/>
                    </a:lnTo>
                    <a:lnTo>
                      <a:pt x="1195" y="0"/>
                    </a:lnTo>
                    <a:lnTo>
                      <a:pt x="1366" y="0"/>
                    </a:lnTo>
                    <a:lnTo>
                      <a:pt x="1536" y="0"/>
                    </a:lnTo>
                    <a:lnTo>
                      <a:pt x="1708" y="0"/>
                    </a:lnTo>
                    <a:lnTo>
                      <a:pt x="1878" y="0"/>
                    </a:lnTo>
                    <a:lnTo>
                      <a:pt x="2048" y="0"/>
                    </a:lnTo>
                    <a:lnTo>
                      <a:pt x="2219" y="0"/>
                    </a:lnTo>
                    <a:lnTo>
                      <a:pt x="2389" y="0"/>
                    </a:lnTo>
                    <a:lnTo>
                      <a:pt x="2561" y="0"/>
                    </a:lnTo>
                    <a:lnTo>
                      <a:pt x="2731" y="0"/>
                    </a:lnTo>
                    <a:lnTo>
                      <a:pt x="2731" y="171"/>
                    </a:lnTo>
                    <a:lnTo>
                      <a:pt x="2731" y="341"/>
                    </a:lnTo>
                    <a:lnTo>
                      <a:pt x="2731" y="513"/>
                    </a:lnTo>
                    <a:lnTo>
                      <a:pt x="2731" y="683"/>
                    </a:lnTo>
                    <a:lnTo>
                      <a:pt x="2731" y="854"/>
                    </a:lnTo>
                    <a:lnTo>
                      <a:pt x="2731" y="1024"/>
                    </a:lnTo>
                    <a:lnTo>
                      <a:pt x="2731" y="1195"/>
                    </a:lnTo>
                    <a:lnTo>
                      <a:pt x="2731" y="1366"/>
                    </a:lnTo>
                    <a:lnTo>
                      <a:pt x="2731" y="1537"/>
                    </a:lnTo>
                    <a:lnTo>
                      <a:pt x="2731" y="1707"/>
                    </a:lnTo>
                    <a:lnTo>
                      <a:pt x="2731" y="1877"/>
                    </a:lnTo>
                    <a:lnTo>
                      <a:pt x="2731" y="2049"/>
                    </a:lnTo>
                    <a:lnTo>
                      <a:pt x="2731" y="2219"/>
                    </a:lnTo>
                    <a:lnTo>
                      <a:pt x="2731" y="2390"/>
                    </a:lnTo>
                    <a:lnTo>
                      <a:pt x="2731" y="2560"/>
                    </a:lnTo>
                    <a:lnTo>
                      <a:pt x="2731" y="2731"/>
                    </a:lnTo>
                    <a:lnTo>
                      <a:pt x="2561" y="2731"/>
                    </a:lnTo>
                    <a:lnTo>
                      <a:pt x="2389" y="2731"/>
                    </a:lnTo>
                    <a:lnTo>
                      <a:pt x="2219" y="2731"/>
                    </a:lnTo>
                    <a:lnTo>
                      <a:pt x="2048" y="2731"/>
                    </a:lnTo>
                    <a:lnTo>
                      <a:pt x="1878" y="2731"/>
                    </a:lnTo>
                    <a:lnTo>
                      <a:pt x="1708" y="2731"/>
                    </a:lnTo>
                    <a:lnTo>
                      <a:pt x="1536" y="2731"/>
                    </a:lnTo>
                    <a:lnTo>
                      <a:pt x="1366" y="2731"/>
                    </a:lnTo>
                    <a:lnTo>
                      <a:pt x="1195" y="2731"/>
                    </a:lnTo>
                    <a:lnTo>
                      <a:pt x="1025" y="2731"/>
                    </a:lnTo>
                    <a:lnTo>
                      <a:pt x="853" y="2731"/>
                    </a:lnTo>
                    <a:lnTo>
                      <a:pt x="683" y="2731"/>
                    </a:lnTo>
                    <a:lnTo>
                      <a:pt x="512" y="2731"/>
                    </a:lnTo>
                    <a:lnTo>
                      <a:pt x="342" y="2731"/>
                    </a:lnTo>
                    <a:lnTo>
                      <a:pt x="170" y="2731"/>
                    </a:lnTo>
                    <a:lnTo>
                      <a:pt x="0" y="2731"/>
                    </a:lnTo>
                    <a:close/>
                  </a:path>
                </a:pathLst>
              </a:custGeom>
              <a:solidFill>
                <a:srgbClr val="E6E7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7" name="Rectangle 17"/>
              <p:cNvSpPr>
                <a:spLocks noChangeArrowheads="1"/>
              </p:cNvSpPr>
              <p:nvPr/>
            </p:nvSpPr>
            <p:spPr bwMode="auto">
              <a:xfrm>
                <a:off x="2767977" y="-414999"/>
                <a:ext cx="222848" cy="288000"/>
              </a:xfrm>
              <a:prstGeom prst="rect">
                <a:avLst/>
              </a:prstGeom>
              <a:solidFill>
                <a:srgbClr val="F0F1D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99" name="Grupo 98"/>
            <p:cNvGrpSpPr/>
            <p:nvPr/>
          </p:nvGrpSpPr>
          <p:grpSpPr>
            <a:xfrm>
              <a:off x="10239455" y="1541016"/>
              <a:ext cx="1337088" cy="288000"/>
              <a:chOff x="3037725" y="-414999"/>
              <a:chExt cx="1337088" cy="288000"/>
            </a:xfrm>
          </p:grpSpPr>
          <p:sp>
            <p:nvSpPr>
              <p:cNvPr id="166" name="Rectangle 12"/>
              <p:cNvSpPr>
                <a:spLocks noChangeArrowheads="1"/>
              </p:cNvSpPr>
              <p:nvPr/>
            </p:nvSpPr>
            <p:spPr bwMode="auto">
              <a:xfrm>
                <a:off x="3037725" y="-414999"/>
                <a:ext cx="222848" cy="288000"/>
              </a:xfrm>
              <a:prstGeom prst="rect">
                <a:avLst/>
              </a:prstGeom>
              <a:solidFill>
                <a:srgbClr val="787A7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7" name="Freeform 18"/>
              <p:cNvSpPr>
                <a:spLocks/>
              </p:cNvSpPr>
              <p:nvPr/>
            </p:nvSpPr>
            <p:spPr bwMode="auto">
              <a:xfrm>
                <a:off x="3260573"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2"/>
                  </a:cxn>
                  <a:cxn ang="0">
                    <a:pos x="2731" y="854"/>
                  </a:cxn>
                  <a:cxn ang="0">
                    <a:pos x="2731" y="1195"/>
                  </a:cxn>
                  <a:cxn ang="0">
                    <a:pos x="2731" y="1536"/>
                  </a:cxn>
                  <a:cxn ang="0">
                    <a:pos x="2731" y="1878"/>
                  </a:cxn>
                  <a:cxn ang="0">
                    <a:pos x="2731" y="2219"/>
                  </a:cxn>
                  <a:cxn ang="0">
                    <a:pos x="2731" y="2561"/>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0" y="0"/>
                    </a:lnTo>
                    <a:lnTo>
                      <a:pt x="342" y="0"/>
                    </a:lnTo>
                    <a:lnTo>
                      <a:pt x="512" y="0"/>
                    </a:lnTo>
                    <a:lnTo>
                      <a:pt x="683" y="0"/>
                    </a:lnTo>
                    <a:lnTo>
                      <a:pt x="853" y="0"/>
                    </a:lnTo>
                    <a:lnTo>
                      <a:pt x="1023" y="0"/>
                    </a:lnTo>
                    <a:lnTo>
                      <a:pt x="1195" y="0"/>
                    </a:lnTo>
                    <a:lnTo>
                      <a:pt x="1365" y="0"/>
                    </a:lnTo>
                    <a:lnTo>
                      <a:pt x="1536" y="0"/>
                    </a:lnTo>
                    <a:lnTo>
                      <a:pt x="1706" y="0"/>
                    </a:lnTo>
                    <a:lnTo>
                      <a:pt x="1878" y="0"/>
                    </a:lnTo>
                    <a:lnTo>
                      <a:pt x="2048" y="0"/>
                    </a:lnTo>
                    <a:lnTo>
                      <a:pt x="2219" y="0"/>
                    </a:lnTo>
                    <a:lnTo>
                      <a:pt x="2389" y="0"/>
                    </a:lnTo>
                    <a:lnTo>
                      <a:pt x="2561" y="0"/>
                    </a:lnTo>
                    <a:lnTo>
                      <a:pt x="2731" y="0"/>
                    </a:lnTo>
                    <a:lnTo>
                      <a:pt x="2731" y="171"/>
                    </a:lnTo>
                    <a:lnTo>
                      <a:pt x="2731" y="342"/>
                    </a:lnTo>
                    <a:lnTo>
                      <a:pt x="2731" y="512"/>
                    </a:lnTo>
                    <a:lnTo>
                      <a:pt x="2731" y="683"/>
                    </a:lnTo>
                    <a:lnTo>
                      <a:pt x="2731" y="854"/>
                    </a:lnTo>
                    <a:lnTo>
                      <a:pt x="2731" y="1025"/>
                    </a:lnTo>
                    <a:lnTo>
                      <a:pt x="2731" y="1195"/>
                    </a:lnTo>
                    <a:lnTo>
                      <a:pt x="2731" y="1365"/>
                    </a:lnTo>
                    <a:lnTo>
                      <a:pt x="2731" y="1536"/>
                    </a:lnTo>
                    <a:lnTo>
                      <a:pt x="2731" y="1707"/>
                    </a:lnTo>
                    <a:lnTo>
                      <a:pt x="2731" y="1878"/>
                    </a:lnTo>
                    <a:lnTo>
                      <a:pt x="2731" y="2048"/>
                    </a:lnTo>
                    <a:lnTo>
                      <a:pt x="2731" y="2219"/>
                    </a:lnTo>
                    <a:lnTo>
                      <a:pt x="2731" y="2390"/>
                    </a:lnTo>
                    <a:lnTo>
                      <a:pt x="2731" y="2561"/>
                    </a:lnTo>
                    <a:lnTo>
                      <a:pt x="2731" y="2731"/>
                    </a:lnTo>
                    <a:lnTo>
                      <a:pt x="2561" y="2731"/>
                    </a:lnTo>
                    <a:lnTo>
                      <a:pt x="2389" y="2731"/>
                    </a:lnTo>
                    <a:lnTo>
                      <a:pt x="2219" y="2731"/>
                    </a:lnTo>
                    <a:lnTo>
                      <a:pt x="2048" y="2731"/>
                    </a:lnTo>
                    <a:lnTo>
                      <a:pt x="1878" y="2731"/>
                    </a:lnTo>
                    <a:lnTo>
                      <a:pt x="1706" y="2731"/>
                    </a:lnTo>
                    <a:lnTo>
                      <a:pt x="1536" y="2731"/>
                    </a:lnTo>
                    <a:lnTo>
                      <a:pt x="1365" y="2731"/>
                    </a:lnTo>
                    <a:lnTo>
                      <a:pt x="1195" y="2731"/>
                    </a:lnTo>
                    <a:lnTo>
                      <a:pt x="1023" y="2731"/>
                    </a:lnTo>
                    <a:lnTo>
                      <a:pt x="853" y="2731"/>
                    </a:lnTo>
                    <a:lnTo>
                      <a:pt x="683" y="2731"/>
                    </a:lnTo>
                    <a:lnTo>
                      <a:pt x="512" y="2731"/>
                    </a:lnTo>
                    <a:lnTo>
                      <a:pt x="342" y="2731"/>
                    </a:lnTo>
                    <a:lnTo>
                      <a:pt x="170" y="2731"/>
                    </a:lnTo>
                    <a:lnTo>
                      <a:pt x="0" y="2731"/>
                    </a:lnTo>
                    <a:close/>
                  </a:path>
                </a:pathLst>
              </a:custGeom>
              <a:solidFill>
                <a:srgbClr val="8D8E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8" name="Freeform 19"/>
              <p:cNvSpPr>
                <a:spLocks/>
              </p:cNvSpPr>
              <p:nvPr/>
            </p:nvSpPr>
            <p:spPr bwMode="auto">
              <a:xfrm>
                <a:off x="3483421"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1" y="0"/>
                  </a:cxn>
                  <a:cxn ang="0">
                    <a:pos x="513" y="0"/>
                  </a:cxn>
                  <a:cxn ang="0">
                    <a:pos x="854" y="0"/>
                  </a:cxn>
                  <a:cxn ang="0">
                    <a:pos x="1196" y="0"/>
                  </a:cxn>
                  <a:cxn ang="0">
                    <a:pos x="1537" y="0"/>
                  </a:cxn>
                  <a:cxn ang="0">
                    <a:pos x="1879" y="0"/>
                  </a:cxn>
                  <a:cxn ang="0">
                    <a:pos x="2219" y="0"/>
                  </a:cxn>
                  <a:cxn ang="0">
                    <a:pos x="2561" y="0"/>
                  </a:cxn>
                  <a:cxn ang="0">
                    <a:pos x="2732" y="171"/>
                  </a:cxn>
                  <a:cxn ang="0">
                    <a:pos x="2732" y="512"/>
                  </a:cxn>
                  <a:cxn ang="0">
                    <a:pos x="2732" y="854"/>
                  </a:cxn>
                  <a:cxn ang="0">
                    <a:pos x="2732" y="1195"/>
                  </a:cxn>
                  <a:cxn ang="0">
                    <a:pos x="2732" y="1536"/>
                  </a:cxn>
                  <a:cxn ang="0">
                    <a:pos x="2732" y="1878"/>
                  </a:cxn>
                  <a:cxn ang="0">
                    <a:pos x="2732" y="2219"/>
                  </a:cxn>
                  <a:cxn ang="0">
                    <a:pos x="2732" y="2561"/>
                  </a:cxn>
                  <a:cxn ang="0">
                    <a:pos x="2561" y="2731"/>
                  </a:cxn>
                  <a:cxn ang="0">
                    <a:pos x="2219" y="2731"/>
                  </a:cxn>
                  <a:cxn ang="0">
                    <a:pos x="1879" y="2731"/>
                  </a:cxn>
                  <a:cxn ang="0">
                    <a:pos x="1537" y="2731"/>
                  </a:cxn>
                  <a:cxn ang="0">
                    <a:pos x="1196" y="2731"/>
                  </a:cxn>
                  <a:cxn ang="0">
                    <a:pos x="854" y="2731"/>
                  </a:cxn>
                  <a:cxn ang="0">
                    <a:pos x="513" y="2731"/>
                  </a:cxn>
                  <a:cxn ang="0">
                    <a:pos x="171" y="2731"/>
                  </a:cxn>
                </a:cxnLst>
                <a:rect l="0" t="0" r="r" b="b"/>
                <a:pathLst>
                  <a:path w="2732"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1" y="0"/>
                    </a:lnTo>
                    <a:lnTo>
                      <a:pt x="342" y="0"/>
                    </a:lnTo>
                    <a:lnTo>
                      <a:pt x="513" y="0"/>
                    </a:lnTo>
                    <a:lnTo>
                      <a:pt x="683" y="0"/>
                    </a:lnTo>
                    <a:lnTo>
                      <a:pt x="854" y="0"/>
                    </a:lnTo>
                    <a:lnTo>
                      <a:pt x="1024" y="0"/>
                    </a:lnTo>
                    <a:lnTo>
                      <a:pt x="1196" y="0"/>
                    </a:lnTo>
                    <a:lnTo>
                      <a:pt x="1366" y="0"/>
                    </a:lnTo>
                    <a:lnTo>
                      <a:pt x="1537" y="0"/>
                    </a:lnTo>
                    <a:lnTo>
                      <a:pt x="1707" y="0"/>
                    </a:lnTo>
                    <a:lnTo>
                      <a:pt x="1879" y="0"/>
                    </a:lnTo>
                    <a:lnTo>
                      <a:pt x="2049" y="0"/>
                    </a:lnTo>
                    <a:lnTo>
                      <a:pt x="2219" y="0"/>
                    </a:lnTo>
                    <a:lnTo>
                      <a:pt x="2390" y="0"/>
                    </a:lnTo>
                    <a:lnTo>
                      <a:pt x="2561" y="0"/>
                    </a:lnTo>
                    <a:lnTo>
                      <a:pt x="2732" y="0"/>
                    </a:lnTo>
                    <a:lnTo>
                      <a:pt x="2732" y="171"/>
                    </a:lnTo>
                    <a:lnTo>
                      <a:pt x="2732" y="342"/>
                    </a:lnTo>
                    <a:lnTo>
                      <a:pt x="2732" y="512"/>
                    </a:lnTo>
                    <a:lnTo>
                      <a:pt x="2732" y="683"/>
                    </a:lnTo>
                    <a:lnTo>
                      <a:pt x="2732" y="854"/>
                    </a:lnTo>
                    <a:lnTo>
                      <a:pt x="2732" y="1025"/>
                    </a:lnTo>
                    <a:lnTo>
                      <a:pt x="2732" y="1195"/>
                    </a:lnTo>
                    <a:lnTo>
                      <a:pt x="2732" y="1365"/>
                    </a:lnTo>
                    <a:lnTo>
                      <a:pt x="2732" y="1536"/>
                    </a:lnTo>
                    <a:lnTo>
                      <a:pt x="2732" y="1707"/>
                    </a:lnTo>
                    <a:lnTo>
                      <a:pt x="2732" y="1878"/>
                    </a:lnTo>
                    <a:lnTo>
                      <a:pt x="2732" y="2048"/>
                    </a:lnTo>
                    <a:lnTo>
                      <a:pt x="2732" y="2219"/>
                    </a:lnTo>
                    <a:lnTo>
                      <a:pt x="2732" y="2390"/>
                    </a:lnTo>
                    <a:lnTo>
                      <a:pt x="2732" y="2561"/>
                    </a:lnTo>
                    <a:lnTo>
                      <a:pt x="2732" y="2731"/>
                    </a:lnTo>
                    <a:lnTo>
                      <a:pt x="2561" y="2731"/>
                    </a:lnTo>
                    <a:lnTo>
                      <a:pt x="2390" y="2731"/>
                    </a:lnTo>
                    <a:lnTo>
                      <a:pt x="2219" y="2731"/>
                    </a:lnTo>
                    <a:lnTo>
                      <a:pt x="2049" y="2731"/>
                    </a:lnTo>
                    <a:lnTo>
                      <a:pt x="1879" y="2731"/>
                    </a:lnTo>
                    <a:lnTo>
                      <a:pt x="1707" y="2731"/>
                    </a:lnTo>
                    <a:lnTo>
                      <a:pt x="1537" y="2731"/>
                    </a:lnTo>
                    <a:lnTo>
                      <a:pt x="1366" y="2731"/>
                    </a:lnTo>
                    <a:lnTo>
                      <a:pt x="1196" y="2731"/>
                    </a:lnTo>
                    <a:lnTo>
                      <a:pt x="1024" y="2731"/>
                    </a:lnTo>
                    <a:lnTo>
                      <a:pt x="854" y="2731"/>
                    </a:lnTo>
                    <a:lnTo>
                      <a:pt x="683" y="2731"/>
                    </a:lnTo>
                    <a:lnTo>
                      <a:pt x="513" y="2731"/>
                    </a:lnTo>
                    <a:lnTo>
                      <a:pt x="342" y="2731"/>
                    </a:lnTo>
                    <a:lnTo>
                      <a:pt x="171" y="2731"/>
                    </a:lnTo>
                    <a:lnTo>
                      <a:pt x="0" y="2731"/>
                    </a:lnTo>
                    <a:close/>
                  </a:path>
                </a:pathLst>
              </a:custGeom>
              <a:solidFill>
                <a:srgbClr val="A1A3A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9" name="Freeform 20"/>
              <p:cNvSpPr>
                <a:spLocks/>
              </p:cNvSpPr>
              <p:nvPr/>
            </p:nvSpPr>
            <p:spPr bwMode="auto">
              <a:xfrm>
                <a:off x="3706269"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1" y="0"/>
                  </a:cxn>
                  <a:cxn ang="0">
                    <a:pos x="513" y="0"/>
                  </a:cxn>
                  <a:cxn ang="0">
                    <a:pos x="853" y="0"/>
                  </a:cxn>
                  <a:cxn ang="0">
                    <a:pos x="1195" y="0"/>
                  </a:cxn>
                  <a:cxn ang="0">
                    <a:pos x="1536" y="0"/>
                  </a:cxn>
                  <a:cxn ang="0">
                    <a:pos x="1878" y="0"/>
                  </a:cxn>
                  <a:cxn ang="0">
                    <a:pos x="2219" y="0"/>
                  </a:cxn>
                  <a:cxn ang="0">
                    <a:pos x="2561" y="0"/>
                  </a:cxn>
                  <a:cxn ang="0">
                    <a:pos x="2732" y="171"/>
                  </a:cxn>
                  <a:cxn ang="0">
                    <a:pos x="2732" y="512"/>
                  </a:cxn>
                  <a:cxn ang="0">
                    <a:pos x="2732" y="854"/>
                  </a:cxn>
                  <a:cxn ang="0">
                    <a:pos x="2732" y="1195"/>
                  </a:cxn>
                  <a:cxn ang="0">
                    <a:pos x="2732" y="1536"/>
                  </a:cxn>
                  <a:cxn ang="0">
                    <a:pos x="2732" y="1878"/>
                  </a:cxn>
                  <a:cxn ang="0">
                    <a:pos x="2732" y="2219"/>
                  </a:cxn>
                  <a:cxn ang="0">
                    <a:pos x="2732" y="2561"/>
                  </a:cxn>
                  <a:cxn ang="0">
                    <a:pos x="2561" y="2731"/>
                  </a:cxn>
                  <a:cxn ang="0">
                    <a:pos x="2219" y="2731"/>
                  </a:cxn>
                  <a:cxn ang="0">
                    <a:pos x="1878" y="2731"/>
                  </a:cxn>
                  <a:cxn ang="0">
                    <a:pos x="1536" y="2731"/>
                  </a:cxn>
                  <a:cxn ang="0">
                    <a:pos x="1195" y="2731"/>
                  </a:cxn>
                  <a:cxn ang="0">
                    <a:pos x="853" y="2731"/>
                  </a:cxn>
                  <a:cxn ang="0">
                    <a:pos x="513" y="2731"/>
                  </a:cxn>
                  <a:cxn ang="0">
                    <a:pos x="171" y="2731"/>
                  </a:cxn>
                </a:cxnLst>
                <a:rect l="0" t="0" r="r" b="b"/>
                <a:pathLst>
                  <a:path w="2732"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1" y="0"/>
                    </a:lnTo>
                    <a:lnTo>
                      <a:pt x="342" y="0"/>
                    </a:lnTo>
                    <a:lnTo>
                      <a:pt x="513" y="0"/>
                    </a:lnTo>
                    <a:lnTo>
                      <a:pt x="683" y="0"/>
                    </a:lnTo>
                    <a:lnTo>
                      <a:pt x="853" y="0"/>
                    </a:lnTo>
                    <a:lnTo>
                      <a:pt x="1025" y="0"/>
                    </a:lnTo>
                    <a:lnTo>
                      <a:pt x="1195" y="0"/>
                    </a:lnTo>
                    <a:lnTo>
                      <a:pt x="1366" y="0"/>
                    </a:lnTo>
                    <a:lnTo>
                      <a:pt x="1536" y="0"/>
                    </a:lnTo>
                    <a:lnTo>
                      <a:pt x="1707" y="0"/>
                    </a:lnTo>
                    <a:lnTo>
                      <a:pt x="1878" y="0"/>
                    </a:lnTo>
                    <a:lnTo>
                      <a:pt x="2049" y="0"/>
                    </a:lnTo>
                    <a:lnTo>
                      <a:pt x="2219" y="0"/>
                    </a:lnTo>
                    <a:lnTo>
                      <a:pt x="2390" y="0"/>
                    </a:lnTo>
                    <a:lnTo>
                      <a:pt x="2561" y="0"/>
                    </a:lnTo>
                    <a:lnTo>
                      <a:pt x="2732" y="0"/>
                    </a:lnTo>
                    <a:lnTo>
                      <a:pt x="2732" y="171"/>
                    </a:lnTo>
                    <a:lnTo>
                      <a:pt x="2732" y="342"/>
                    </a:lnTo>
                    <a:lnTo>
                      <a:pt x="2732" y="512"/>
                    </a:lnTo>
                    <a:lnTo>
                      <a:pt x="2732" y="683"/>
                    </a:lnTo>
                    <a:lnTo>
                      <a:pt x="2732" y="854"/>
                    </a:lnTo>
                    <a:lnTo>
                      <a:pt x="2732" y="1025"/>
                    </a:lnTo>
                    <a:lnTo>
                      <a:pt x="2732" y="1195"/>
                    </a:lnTo>
                    <a:lnTo>
                      <a:pt x="2732" y="1365"/>
                    </a:lnTo>
                    <a:lnTo>
                      <a:pt x="2732" y="1536"/>
                    </a:lnTo>
                    <a:lnTo>
                      <a:pt x="2732" y="1707"/>
                    </a:lnTo>
                    <a:lnTo>
                      <a:pt x="2732" y="1878"/>
                    </a:lnTo>
                    <a:lnTo>
                      <a:pt x="2732" y="2048"/>
                    </a:lnTo>
                    <a:lnTo>
                      <a:pt x="2732" y="2219"/>
                    </a:lnTo>
                    <a:lnTo>
                      <a:pt x="2732" y="2390"/>
                    </a:lnTo>
                    <a:lnTo>
                      <a:pt x="2732" y="2561"/>
                    </a:lnTo>
                    <a:lnTo>
                      <a:pt x="2732" y="2731"/>
                    </a:lnTo>
                    <a:lnTo>
                      <a:pt x="2561" y="2731"/>
                    </a:lnTo>
                    <a:lnTo>
                      <a:pt x="2390" y="2731"/>
                    </a:lnTo>
                    <a:lnTo>
                      <a:pt x="2219" y="2731"/>
                    </a:lnTo>
                    <a:lnTo>
                      <a:pt x="2049" y="2731"/>
                    </a:lnTo>
                    <a:lnTo>
                      <a:pt x="1878" y="2731"/>
                    </a:lnTo>
                    <a:lnTo>
                      <a:pt x="1707" y="2731"/>
                    </a:lnTo>
                    <a:lnTo>
                      <a:pt x="1536" y="2731"/>
                    </a:lnTo>
                    <a:lnTo>
                      <a:pt x="1366" y="2731"/>
                    </a:lnTo>
                    <a:lnTo>
                      <a:pt x="1195" y="2731"/>
                    </a:lnTo>
                    <a:lnTo>
                      <a:pt x="1025" y="2731"/>
                    </a:lnTo>
                    <a:lnTo>
                      <a:pt x="853" y="2731"/>
                    </a:lnTo>
                    <a:lnTo>
                      <a:pt x="683" y="2731"/>
                    </a:lnTo>
                    <a:lnTo>
                      <a:pt x="513" y="2731"/>
                    </a:lnTo>
                    <a:lnTo>
                      <a:pt x="342" y="2731"/>
                    </a:lnTo>
                    <a:lnTo>
                      <a:pt x="171" y="2731"/>
                    </a:lnTo>
                    <a:lnTo>
                      <a:pt x="0" y="2731"/>
                    </a:lnTo>
                    <a:close/>
                  </a:path>
                </a:pathLst>
              </a:custGeom>
              <a:solidFill>
                <a:srgbClr val="B6B7B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0" name="Freeform 21"/>
              <p:cNvSpPr>
                <a:spLocks/>
              </p:cNvSpPr>
              <p:nvPr/>
            </p:nvSpPr>
            <p:spPr bwMode="auto">
              <a:xfrm>
                <a:off x="3929117"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2"/>
                  </a:cxn>
                  <a:cxn ang="0">
                    <a:pos x="2731" y="854"/>
                  </a:cxn>
                  <a:cxn ang="0">
                    <a:pos x="2731" y="1195"/>
                  </a:cxn>
                  <a:cxn ang="0">
                    <a:pos x="2731" y="1536"/>
                  </a:cxn>
                  <a:cxn ang="0">
                    <a:pos x="2731" y="1878"/>
                  </a:cxn>
                  <a:cxn ang="0">
                    <a:pos x="2731" y="2219"/>
                  </a:cxn>
                  <a:cxn ang="0">
                    <a:pos x="2731" y="2561"/>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0" y="0"/>
                    </a:lnTo>
                    <a:lnTo>
                      <a:pt x="342" y="0"/>
                    </a:lnTo>
                    <a:lnTo>
                      <a:pt x="512" y="0"/>
                    </a:lnTo>
                    <a:lnTo>
                      <a:pt x="683" y="0"/>
                    </a:lnTo>
                    <a:lnTo>
                      <a:pt x="853" y="0"/>
                    </a:lnTo>
                    <a:lnTo>
                      <a:pt x="1025" y="0"/>
                    </a:lnTo>
                    <a:lnTo>
                      <a:pt x="1195" y="0"/>
                    </a:lnTo>
                    <a:lnTo>
                      <a:pt x="1366" y="0"/>
                    </a:lnTo>
                    <a:lnTo>
                      <a:pt x="1536" y="0"/>
                    </a:lnTo>
                    <a:lnTo>
                      <a:pt x="1708" y="0"/>
                    </a:lnTo>
                    <a:lnTo>
                      <a:pt x="1878" y="0"/>
                    </a:lnTo>
                    <a:lnTo>
                      <a:pt x="2048" y="0"/>
                    </a:lnTo>
                    <a:lnTo>
                      <a:pt x="2219" y="0"/>
                    </a:lnTo>
                    <a:lnTo>
                      <a:pt x="2389" y="0"/>
                    </a:lnTo>
                    <a:lnTo>
                      <a:pt x="2561" y="0"/>
                    </a:lnTo>
                    <a:lnTo>
                      <a:pt x="2731" y="0"/>
                    </a:lnTo>
                    <a:lnTo>
                      <a:pt x="2731" y="171"/>
                    </a:lnTo>
                    <a:lnTo>
                      <a:pt x="2731" y="342"/>
                    </a:lnTo>
                    <a:lnTo>
                      <a:pt x="2731" y="512"/>
                    </a:lnTo>
                    <a:lnTo>
                      <a:pt x="2731" y="683"/>
                    </a:lnTo>
                    <a:lnTo>
                      <a:pt x="2731" y="854"/>
                    </a:lnTo>
                    <a:lnTo>
                      <a:pt x="2731" y="1025"/>
                    </a:lnTo>
                    <a:lnTo>
                      <a:pt x="2731" y="1195"/>
                    </a:lnTo>
                    <a:lnTo>
                      <a:pt x="2731" y="1365"/>
                    </a:lnTo>
                    <a:lnTo>
                      <a:pt x="2731" y="1536"/>
                    </a:lnTo>
                    <a:lnTo>
                      <a:pt x="2731" y="1707"/>
                    </a:lnTo>
                    <a:lnTo>
                      <a:pt x="2731" y="1878"/>
                    </a:lnTo>
                    <a:lnTo>
                      <a:pt x="2731" y="2048"/>
                    </a:lnTo>
                    <a:lnTo>
                      <a:pt x="2731" y="2219"/>
                    </a:lnTo>
                    <a:lnTo>
                      <a:pt x="2731" y="2390"/>
                    </a:lnTo>
                    <a:lnTo>
                      <a:pt x="2731" y="2561"/>
                    </a:lnTo>
                    <a:lnTo>
                      <a:pt x="2731" y="2731"/>
                    </a:lnTo>
                    <a:lnTo>
                      <a:pt x="2561" y="2731"/>
                    </a:lnTo>
                    <a:lnTo>
                      <a:pt x="2389" y="2731"/>
                    </a:lnTo>
                    <a:lnTo>
                      <a:pt x="2219" y="2731"/>
                    </a:lnTo>
                    <a:lnTo>
                      <a:pt x="2048" y="2731"/>
                    </a:lnTo>
                    <a:lnTo>
                      <a:pt x="1878" y="2731"/>
                    </a:lnTo>
                    <a:lnTo>
                      <a:pt x="1708" y="2731"/>
                    </a:lnTo>
                    <a:lnTo>
                      <a:pt x="1536" y="2731"/>
                    </a:lnTo>
                    <a:lnTo>
                      <a:pt x="1366" y="2731"/>
                    </a:lnTo>
                    <a:lnTo>
                      <a:pt x="1195" y="2731"/>
                    </a:lnTo>
                    <a:lnTo>
                      <a:pt x="1025" y="2731"/>
                    </a:lnTo>
                    <a:lnTo>
                      <a:pt x="853" y="2731"/>
                    </a:lnTo>
                    <a:lnTo>
                      <a:pt x="683" y="2731"/>
                    </a:lnTo>
                    <a:lnTo>
                      <a:pt x="512" y="2731"/>
                    </a:lnTo>
                    <a:lnTo>
                      <a:pt x="342" y="2731"/>
                    </a:lnTo>
                    <a:lnTo>
                      <a:pt x="170" y="2731"/>
                    </a:lnTo>
                    <a:lnTo>
                      <a:pt x="0" y="2731"/>
                    </a:lnTo>
                    <a:close/>
                  </a:path>
                </a:pathLst>
              </a:custGeom>
              <a:solidFill>
                <a:srgbClr val="CA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1" name="Rectangle 22"/>
              <p:cNvSpPr>
                <a:spLocks noChangeArrowheads="1"/>
              </p:cNvSpPr>
              <p:nvPr/>
            </p:nvSpPr>
            <p:spPr bwMode="auto">
              <a:xfrm>
                <a:off x="4151965" y="-414999"/>
                <a:ext cx="222848" cy="288000"/>
              </a:xfrm>
              <a:prstGeom prst="rect">
                <a:avLst/>
              </a:prstGeom>
              <a:solidFill>
                <a:srgbClr val="DFE0E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0" name="Grupo 99"/>
            <p:cNvGrpSpPr/>
            <p:nvPr/>
          </p:nvGrpSpPr>
          <p:grpSpPr>
            <a:xfrm>
              <a:off x="10239455" y="2166919"/>
              <a:ext cx="1337088" cy="288000"/>
              <a:chOff x="4421713" y="-414999"/>
              <a:chExt cx="1337088" cy="288000"/>
            </a:xfrm>
          </p:grpSpPr>
          <p:sp>
            <p:nvSpPr>
              <p:cNvPr id="160" name="Rectangle 6"/>
              <p:cNvSpPr>
                <a:spLocks noChangeArrowheads="1"/>
              </p:cNvSpPr>
              <p:nvPr/>
            </p:nvSpPr>
            <p:spPr bwMode="auto">
              <a:xfrm>
                <a:off x="4421713" y="-414999"/>
                <a:ext cx="222848" cy="288000"/>
              </a:xfrm>
              <a:prstGeom prst="rect">
                <a:avLst/>
              </a:prstGeom>
              <a:solidFill>
                <a:srgbClr val="584789"/>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1" name="Freeform 17"/>
              <p:cNvSpPr>
                <a:spLocks/>
              </p:cNvSpPr>
              <p:nvPr/>
            </p:nvSpPr>
            <p:spPr bwMode="auto">
              <a:xfrm>
                <a:off x="4644561"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0" y="0"/>
                  </a:cxn>
                  <a:cxn ang="0">
                    <a:pos x="1110" y="0"/>
                  </a:cxn>
                  <a:cxn ang="0">
                    <a:pos x="938" y="0"/>
                  </a:cxn>
                  <a:cxn ang="0">
                    <a:pos x="768" y="0"/>
                  </a:cxn>
                  <a:cxn ang="0">
                    <a:pos x="598" y="0"/>
                  </a:cxn>
                  <a:cxn ang="0">
                    <a:pos x="427" y="0"/>
                  </a:cxn>
                  <a:cxn ang="0">
                    <a:pos x="256"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6" y="1367"/>
                  </a:cxn>
                  <a:cxn ang="0">
                    <a:pos x="427" y="1367"/>
                  </a:cxn>
                  <a:cxn ang="0">
                    <a:pos x="598" y="1367"/>
                  </a:cxn>
                  <a:cxn ang="0">
                    <a:pos x="768" y="1367"/>
                  </a:cxn>
                  <a:cxn ang="0">
                    <a:pos x="938" y="1367"/>
                  </a:cxn>
                  <a:cxn ang="0">
                    <a:pos x="1110" y="1367"/>
                  </a:cxn>
                  <a:cxn ang="0">
                    <a:pos x="1280"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6" y="1367"/>
                    </a:lnTo>
                    <a:lnTo>
                      <a:pt x="342" y="1367"/>
                    </a:lnTo>
                    <a:lnTo>
                      <a:pt x="427" y="1367"/>
                    </a:lnTo>
                    <a:lnTo>
                      <a:pt x="512" y="1367"/>
                    </a:lnTo>
                    <a:lnTo>
                      <a:pt x="598" y="1367"/>
                    </a:lnTo>
                    <a:lnTo>
                      <a:pt x="683" y="1367"/>
                    </a:lnTo>
                    <a:lnTo>
                      <a:pt x="768" y="1367"/>
                    </a:lnTo>
                    <a:lnTo>
                      <a:pt x="853" y="1367"/>
                    </a:lnTo>
                    <a:lnTo>
                      <a:pt x="938" y="1367"/>
                    </a:lnTo>
                    <a:lnTo>
                      <a:pt x="1025" y="1367"/>
                    </a:lnTo>
                    <a:lnTo>
                      <a:pt x="1110" y="1367"/>
                    </a:lnTo>
                    <a:lnTo>
                      <a:pt x="1195" y="1367"/>
                    </a:lnTo>
                    <a:lnTo>
                      <a:pt x="1280" y="1367"/>
                    </a:lnTo>
                    <a:lnTo>
                      <a:pt x="1366" y="1367"/>
                    </a:lnTo>
                    <a:close/>
                  </a:path>
                </a:pathLst>
              </a:custGeom>
              <a:solidFill>
                <a:srgbClr val="6B5C9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2" name="Freeform 18"/>
              <p:cNvSpPr>
                <a:spLocks/>
              </p:cNvSpPr>
              <p:nvPr/>
            </p:nvSpPr>
            <p:spPr bwMode="auto">
              <a:xfrm>
                <a:off x="4867409"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0" y="0"/>
                  </a:cxn>
                  <a:cxn ang="0">
                    <a:pos x="1110" y="0"/>
                  </a:cxn>
                  <a:cxn ang="0">
                    <a:pos x="938" y="0"/>
                  </a:cxn>
                  <a:cxn ang="0">
                    <a:pos x="768" y="0"/>
                  </a:cxn>
                  <a:cxn ang="0">
                    <a:pos x="597" y="0"/>
                  </a:cxn>
                  <a:cxn ang="0">
                    <a:pos x="427" y="0"/>
                  </a:cxn>
                  <a:cxn ang="0">
                    <a:pos x="255"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5" y="1367"/>
                  </a:cxn>
                  <a:cxn ang="0">
                    <a:pos x="427" y="1367"/>
                  </a:cxn>
                  <a:cxn ang="0">
                    <a:pos x="597" y="1367"/>
                  </a:cxn>
                  <a:cxn ang="0">
                    <a:pos x="768" y="1367"/>
                  </a:cxn>
                  <a:cxn ang="0">
                    <a:pos x="938" y="1367"/>
                  </a:cxn>
                  <a:cxn ang="0">
                    <a:pos x="1110" y="1367"/>
                  </a:cxn>
                  <a:cxn ang="0">
                    <a:pos x="1280"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5" y="1367"/>
                    </a:lnTo>
                    <a:lnTo>
                      <a:pt x="342" y="1367"/>
                    </a:lnTo>
                    <a:lnTo>
                      <a:pt x="427" y="1367"/>
                    </a:lnTo>
                    <a:lnTo>
                      <a:pt x="512" y="1367"/>
                    </a:lnTo>
                    <a:lnTo>
                      <a:pt x="597" y="1367"/>
                    </a:lnTo>
                    <a:lnTo>
                      <a:pt x="683" y="1367"/>
                    </a:lnTo>
                    <a:lnTo>
                      <a:pt x="768" y="1367"/>
                    </a:lnTo>
                    <a:lnTo>
                      <a:pt x="853" y="1367"/>
                    </a:lnTo>
                    <a:lnTo>
                      <a:pt x="938" y="1367"/>
                    </a:lnTo>
                    <a:lnTo>
                      <a:pt x="1025" y="1367"/>
                    </a:lnTo>
                    <a:lnTo>
                      <a:pt x="1110" y="1367"/>
                    </a:lnTo>
                    <a:lnTo>
                      <a:pt x="1195" y="1367"/>
                    </a:lnTo>
                    <a:lnTo>
                      <a:pt x="1280" y="1367"/>
                    </a:lnTo>
                    <a:lnTo>
                      <a:pt x="1366" y="1367"/>
                    </a:lnTo>
                    <a:close/>
                  </a:path>
                </a:pathLst>
              </a:custGeom>
              <a:solidFill>
                <a:srgbClr val="7E71A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3" name="Freeform 19"/>
              <p:cNvSpPr>
                <a:spLocks/>
              </p:cNvSpPr>
              <p:nvPr/>
            </p:nvSpPr>
            <p:spPr bwMode="auto">
              <a:xfrm>
                <a:off x="5090257" y="-414999"/>
                <a:ext cx="222848" cy="288000"/>
              </a:xfrm>
              <a:custGeom>
                <a:avLst/>
                <a:gdLst/>
                <a:ahLst/>
                <a:cxnLst>
                  <a:cxn ang="0">
                    <a:pos x="1365" y="1281"/>
                  </a:cxn>
                  <a:cxn ang="0">
                    <a:pos x="1365" y="1111"/>
                  </a:cxn>
                  <a:cxn ang="0">
                    <a:pos x="1365" y="940"/>
                  </a:cxn>
                  <a:cxn ang="0">
                    <a:pos x="1365" y="769"/>
                  </a:cxn>
                  <a:cxn ang="0">
                    <a:pos x="1365" y="598"/>
                  </a:cxn>
                  <a:cxn ang="0">
                    <a:pos x="1365" y="428"/>
                  </a:cxn>
                  <a:cxn ang="0">
                    <a:pos x="1365" y="257"/>
                  </a:cxn>
                  <a:cxn ang="0">
                    <a:pos x="1365" y="86"/>
                  </a:cxn>
                  <a:cxn ang="0">
                    <a:pos x="1280" y="0"/>
                  </a:cxn>
                  <a:cxn ang="0">
                    <a:pos x="1110" y="0"/>
                  </a:cxn>
                  <a:cxn ang="0">
                    <a:pos x="938" y="0"/>
                  </a:cxn>
                  <a:cxn ang="0">
                    <a:pos x="768" y="0"/>
                  </a:cxn>
                  <a:cxn ang="0">
                    <a:pos x="597" y="0"/>
                  </a:cxn>
                  <a:cxn ang="0">
                    <a:pos x="427" y="0"/>
                  </a:cxn>
                  <a:cxn ang="0">
                    <a:pos x="255"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5" y="1367"/>
                  </a:cxn>
                  <a:cxn ang="0">
                    <a:pos x="427" y="1367"/>
                  </a:cxn>
                  <a:cxn ang="0">
                    <a:pos x="597" y="1367"/>
                  </a:cxn>
                  <a:cxn ang="0">
                    <a:pos x="768" y="1367"/>
                  </a:cxn>
                  <a:cxn ang="0">
                    <a:pos x="938" y="1367"/>
                  </a:cxn>
                  <a:cxn ang="0">
                    <a:pos x="1110" y="1367"/>
                  </a:cxn>
                  <a:cxn ang="0">
                    <a:pos x="1280" y="1367"/>
                  </a:cxn>
                </a:cxnLst>
                <a:rect l="0" t="0" r="r" b="b"/>
                <a:pathLst>
                  <a:path w="1365" h="1367">
                    <a:moveTo>
                      <a:pt x="1365" y="1367"/>
                    </a:moveTo>
                    <a:lnTo>
                      <a:pt x="1365" y="1281"/>
                    </a:lnTo>
                    <a:lnTo>
                      <a:pt x="1365" y="1196"/>
                    </a:lnTo>
                    <a:lnTo>
                      <a:pt x="1365" y="1111"/>
                    </a:lnTo>
                    <a:lnTo>
                      <a:pt x="1365" y="1026"/>
                    </a:lnTo>
                    <a:lnTo>
                      <a:pt x="1365" y="940"/>
                    </a:lnTo>
                    <a:lnTo>
                      <a:pt x="1365" y="854"/>
                    </a:lnTo>
                    <a:lnTo>
                      <a:pt x="1365" y="769"/>
                    </a:lnTo>
                    <a:lnTo>
                      <a:pt x="1365" y="684"/>
                    </a:lnTo>
                    <a:lnTo>
                      <a:pt x="1365" y="598"/>
                    </a:lnTo>
                    <a:lnTo>
                      <a:pt x="1365" y="513"/>
                    </a:lnTo>
                    <a:lnTo>
                      <a:pt x="1365" y="428"/>
                    </a:lnTo>
                    <a:lnTo>
                      <a:pt x="1365" y="343"/>
                    </a:lnTo>
                    <a:lnTo>
                      <a:pt x="1365" y="257"/>
                    </a:lnTo>
                    <a:lnTo>
                      <a:pt x="1365" y="171"/>
                    </a:lnTo>
                    <a:lnTo>
                      <a:pt x="1365" y="86"/>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5" y="1367"/>
                    </a:lnTo>
                    <a:lnTo>
                      <a:pt x="341" y="1367"/>
                    </a:lnTo>
                    <a:lnTo>
                      <a:pt x="427" y="1367"/>
                    </a:lnTo>
                    <a:lnTo>
                      <a:pt x="512" y="1367"/>
                    </a:lnTo>
                    <a:lnTo>
                      <a:pt x="597" y="1367"/>
                    </a:lnTo>
                    <a:lnTo>
                      <a:pt x="682" y="1367"/>
                    </a:lnTo>
                    <a:lnTo>
                      <a:pt x="768" y="1367"/>
                    </a:lnTo>
                    <a:lnTo>
                      <a:pt x="853" y="1367"/>
                    </a:lnTo>
                    <a:lnTo>
                      <a:pt x="938" y="1367"/>
                    </a:lnTo>
                    <a:lnTo>
                      <a:pt x="1024" y="1367"/>
                    </a:lnTo>
                    <a:lnTo>
                      <a:pt x="1110" y="1367"/>
                    </a:lnTo>
                    <a:lnTo>
                      <a:pt x="1195" y="1367"/>
                    </a:lnTo>
                    <a:lnTo>
                      <a:pt x="1280" y="1367"/>
                    </a:lnTo>
                    <a:lnTo>
                      <a:pt x="1365" y="1367"/>
                    </a:lnTo>
                    <a:close/>
                  </a:path>
                </a:pathLst>
              </a:custGeom>
              <a:solidFill>
                <a:srgbClr val="9286B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4" name="Freeform 20"/>
              <p:cNvSpPr>
                <a:spLocks/>
              </p:cNvSpPr>
              <p:nvPr/>
            </p:nvSpPr>
            <p:spPr bwMode="auto">
              <a:xfrm>
                <a:off x="5313105"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1" y="0"/>
                  </a:cxn>
                  <a:cxn ang="0">
                    <a:pos x="1110" y="0"/>
                  </a:cxn>
                  <a:cxn ang="0">
                    <a:pos x="939" y="0"/>
                  </a:cxn>
                  <a:cxn ang="0">
                    <a:pos x="768" y="0"/>
                  </a:cxn>
                  <a:cxn ang="0">
                    <a:pos x="598" y="0"/>
                  </a:cxn>
                  <a:cxn ang="0">
                    <a:pos x="428" y="0"/>
                  </a:cxn>
                  <a:cxn ang="0">
                    <a:pos x="256" y="0"/>
                  </a:cxn>
                  <a:cxn ang="0">
                    <a:pos x="86" y="0"/>
                  </a:cxn>
                  <a:cxn ang="0">
                    <a:pos x="0" y="86"/>
                  </a:cxn>
                  <a:cxn ang="0">
                    <a:pos x="0" y="257"/>
                  </a:cxn>
                  <a:cxn ang="0">
                    <a:pos x="0" y="428"/>
                  </a:cxn>
                  <a:cxn ang="0">
                    <a:pos x="0" y="598"/>
                  </a:cxn>
                  <a:cxn ang="0">
                    <a:pos x="0" y="769"/>
                  </a:cxn>
                  <a:cxn ang="0">
                    <a:pos x="0" y="940"/>
                  </a:cxn>
                  <a:cxn ang="0">
                    <a:pos x="0" y="1111"/>
                  </a:cxn>
                  <a:cxn ang="0">
                    <a:pos x="0" y="1281"/>
                  </a:cxn>
                  <a:cxn ang="0">
                    <a:pos x="86" y="1367"/>
                  </a:cxn>
                  <a:cxn ang="0">
                    <a:pos x="256" y="1367"/>
                  </a:cxn>
                  <a:cxn ang="0">
                    <a:pos x="428" y="1367"/>
                  </a:cxn>
                  <a:cxn ang="0">
                    <a:pos x="598" y="1367"/>
                  </a:cxn>
                  <a:cxn ang="0">
                    <a:pos x="768" y="1367"/>
                  </a:cxn>
                  <a:cxn ang="0">
                    <a:pos x="939" y="1367"/>
                  </a:cxn>
                  <a:cxn ang="0">
                    <a:pos x="1110" y="1367"/>
                  </a:cxn>
                  <a:cxn ang="0">
                    <a:pos x="1281"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6" y="1367"/>
                    </a:lnTo>
                    <a:lnTo>
                      <a:pt x="171" y="1367"/>
                    </a:lnTo>
                    <a:lnTo>
                      <a:pt x="256" y="1367"/>
                    </a:lnTo>
                    <a:lnTo>
                      <a:pt x="342" y="1367"/>
                    </a:lnTo>
                    <a:lnTo>
                      <a:pt x="428" y="1367"/>
                    </a:lnTo>
                    <a:lnTo>
                      <a:pt x="513" y="1367"/>
                    </a:lnTo>
                    <a:lnTo>
                      <a:pt x="598" y="1367"/>
                    </a:lnTo>
                    <a:lnTo>
                      <a:pt x="683" y="1367"/>
                    </a:lnTo>
                    <a:lnTo>
                      <a:pt x="768" y="1367"/>
                    </a:lnTo>
                    <a:lnTo>
                      <a:pt x="854" y="1367"/>
                    </a:lnTo>
                    <a:lnTo>
                      <a:pt x="939" y="1367"/>
                    </a:lnTo>
                    <a:lnTo>
                      <a:pt x="1025" y="1367"/>
                    </a:lnTo>
                    <a:lnTo>
                      <a:pt x="1110" y="1367"/>
                    </a:lnTo>
                    <a:lnTo>
                      <a:pt x="1196" y="1367"/>
                    </a:lnTo>
                    <a:lnTo>
                      <a:pt x="1281" y="1367"/>
                    </a:lnTo>
                    <a:lnTo>
                      <a:pt x="1366" y="1367"/>
                    </a:lnTo>
                    <a:close/>
                  </a:path>
                </a:pathLst>
              </a:custGeom>
              <a:solidFill>
                <a:srgbClr val="A59BC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5" name="Rectangle 21"/>
              <p:cNvSpPr>
                <a:spLocks noChangeArrowheads="1"/>
              </p:cNvSpPr>
              <p:nvPr/>
            </p:nvSpPr>
            <p:spPr bwMode="auto">
              <a:xfrm>
                <a:off x="5535953" y="-414999"/>
                <a:ext cx="222848" cy="288000"/>
              </a:xfrm>
              <a:prstGeom prst="rect">
                <a:avLst/>
              </a:prstGeom>
              <a:solidFill>
                <a:srgbClr val="B8B0C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1" name="Grupo 100"/>
            <p:cNvGrpSpPr/>
            <p:nvPr/>
          </p:nvGrpSpPr>
          <p:grpSpPr>
            <a:xfrm>
              <a:off x="10239455" y="2862417"/>
              <a:ext cx="1337088" cy="288001"/>
              <a:chOff x="7195213" y="-415000"/>
              <a:chExt cx="1337088" cy="288001"/>
            </a:xfrm>
          </p:grpSpPr>
          <p:sp>
            <p:nvSpPr>
              <p:cNvPr id="154" name="Rectangle 8"/>
              <p:cNvSpPr>
                <a:spLocks noChangeArrowheads="1"/>
              </p:cNvSpPr>
              <p:nvPr/>
            </p:nvSpPr>
            <p:spPr bwMode="auto">
              <a:xfrm>
                <a:off x="7195213" y="-415000"/>
                <a:ext cx="222848" cy="288000"/>
              </a:xfrm>
              <a:prstGeom prst="rect">
                <a:avLst/>
              </a:prstGeom>
              <a:solidFill>
                <a:srgbClr val="A3445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5" name="Freeform 27"/>
              <p:cNvSpPr>
                <a:spLocks/>
              </p:cNvSpPr>
              <p:nvPr/>
            </p:nvSpPr>
            <p:spPr bwMode="auto">
              <a:xfrm>
                <a:off x="7418061" y="-415000"/>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6" y="1366"/>
                  </a:cxn>
                  <a:cxn ang="0">
                    <a:pos x="427" y="1366"/>
                  </a:cxn>
                  <a:cxn ang="0">
                    <a:pos x="598"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6" y="1366"/>
                    </a:lnTo>
                    <a:lnTo>
                      <a:pt x="342" y="1366"/>
                    </a:lnTo>
                    <a:lnTo>
                      <a:pt x="427" y="1366"/>
                    </a:lnTo>
                    <a:lnTo>
                      <a:pt x="512" y="1366"/>
                    </a:lnTo>
                    <a:lnTo>
                      <a:pt x="598"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AD596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6" name="Freeform 28"/>
              <p:cNvSpPr>
                <a:spLocks/>
              </p:cNvSpPr>
              <p:nvPr/>
            </p:nvSpPr>
            <p:spPr bwMode="auto">
              <a:xfrm>
                <a:off x="7640909" y="-414999"/>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5" y="1366"/>
                    </a:lnTo>
                    <a:lnTo>
                      <a:pt x="342" y="1366"/>
                    </a:lnTo>
                    <a:lnTo>
                      <a:pt x="427" y="1366"/>
                    </a:lnTo>
                    <a:lnTo>
                      <a:pt x="512" y="1366"/>
                    </a:lnTo>
                    <a:lnTo>
                      <a:pt x="597"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B86F8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7" name="Freeform 29"/>
              <p:cNvSpPr>
                <a:spLocks/>
              </p:cNvSpPr>
              <p:nvPr/>
            </p:nvSpPr>
            <p:spPr bwMode="auto">
              <a:xfrm>
                <a:off x="7863757" y="-415000"/>
                <a:ext cx="222848" cy="288000"/>
              </a:xfrm>
              <a:custGeom>
                <a:avLst/>
                <a:gdLst/>
                <a:ahLst/>
                <a:cxnLst>
                  <a:cxn ang="0">
                    <a:pos x="1365" y="1280"/>
                  </a:cxn>
                  <a:cxn ang="0">
                    <a:pos x="1365" y="1110"/>
                  </a:cxn>
                  <a:cxn ang="0">
                    <a:pos x="1365" y="940"/>
                  </a:cxn>
                  <a:cxn ang="0">
                    <a:pos x="1365" y="768"/>
                  </a:cxn>
                  <a:cxn ang="0">
                    <a:pos x="1365" y="597"/>
                  </a:cxn>
                  <a:cxn ang="0">
                    <a:pos x="1365" y="427"/>
                  </a:cxn>
                  <a:cxn ang="0">
                    <a:pos x="1365" y="256"/>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5" h="1366">
                    <a:moveTo>
                      <a:pt x="1365" y="1366"/>
                    </a:moveTo>
                    <a:lnTo>
                      <a:pt x="1365" y="1280"/>
                    </a:lnTo>
                    <a:lnTo>
                      <a:pt x="1365" y="1195"/>
                    </a:lnTo>
                    <a:lnTo>
                      <a:pt x="1365" y="1110"/>
                    </a:lnTo>
                    <a:lnTo>
                      <a:pt x="1365" y="1025"/>
                    </a:lnTo>
                    <a:lnTo>
                      <a:pt x="1365" y="940"/>
                    </a:lnTo>
                    <a:lnTo>
                      <a:pt x="1365" y="853"/>
                    </a:lnTo>
                    <a:lnTo>
                      <a:pt x="1365" y="768"/>
                    </a:lnTo>
                    <a:lnTo>
                      <a:pt x="1365" y="683"/>
                    </a:lnTo>
                    <a:lnTo>
                      <a:pt x="1365" y="597"/>
                    </a:lnTo>
                    <a:lnTo>
                      <a:pt x="1365" y="512"/>
                    </a:lnTo>
                    <a:lnTo>
                      <a:pt x="1365" y="427"/>
                    </a:lnTo>
                    <a:lnTo>
                      <a:pt x="1365" y="342"/>
                    </a:lnTo>
                    <a:lnTo>
                      <a:pt x="1365" y="256"/>
                    </a:lnTo>
                    <a:lnTo>
                      <a:pt x="1365" y="170"/>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5" y="1366"/>
                    </a:lnTo>
                    <a:lnTo>
                      <a:pt x="341" y="1366"/>
                    </a:lnTo>
                    <a:lnTo>
                      <a:pt x="427" y="1366"/>
                    </a:lnTo>
                    <a:lnTo>
                      <a:pt x="512" y="1366"/>
                    </a:lnTo>
                    <a:lnTo>
                      <a:pt x="597" y="1366"/>
                    </a:lnTo>
                    <a:lnTo>
                      <a:pt x="682" y="1366"/>
                    </a:lnTo>
                    <a:lnTo>
                      <a:pt x="768" y="1366"/>
                    </a:lnTo>
                    <a:lnTo>
                      <a:pt x="853" y="1366"/>
                    </a:lnTo>
                    <a:lnTo>
                      <a:pt x="938" y="1366"/>
                    </a:lnTo>
                    <a:lnTo>
                      <a:pt x="1024" y="1366"/>
                    </a:lnTo>
                    <a:lnTo>
                      <a:pt x="1110" y="1366"/>
                    </a:lnTo>
                    <a:lnTo>
                      <a:pt x="1195" y="1366"/>
                    </a:lnTo>
                    <a:lnTo>
                      <a:pt x="1280" y="1366"/>
                    </a:lnTo>
                    <a:lnTo>
                      <a:pt x="1365" y="1366"/>
                    </a:lnTo>
                    <a:close/>
                  </a:path>
                </a:pathLst>
              </a:custGeom>
              <a:solidFill>
                <a:srgbClr val="C284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8" name="Freeform 30"/>
              <p:cNvSpPr>
                <a:spLocks/>
              </p:cNvSpPr>
              <p:nvPr/>
            </p:nvSpPr>
            <p:spPr bwMode="auto">
              <a:xfrm>
                <a:off x="8086605" y="-415000"/>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6"/>
                  </a:cxn>
                  <a:cxn ang="0">
                    <a:pos x="0" y="427"/>
                  </a:cxn>
                  <a:cxn ang="0">
                    <a:pos x="0" y="597"/>
                  </a:cxn>
                  <a:cxn ang="0">
                    <a:pos x="0" y="768"/>
                  </a:cxn>
                  <a:cxn ang="0">
                    <a:pos x="0" y="940"/>
                  </a:cxn>
                  <a:cxn ang="0">
                    <a:pos x="0" y="1110"/>
                  </a:cxn>
                  <a:cxn ang="0">
                    <a:pos x="0" y="1280"/>
                  </a:cxn>
                  <a:cxn ang="0">
                    <a:pos x="86" y="1366"/>
                  </a:cxn>
                  <a:cxn ang="0">
                    <a:pos x="256" y="1366"/>
                  </a:cxn>
                  <a:cxn ang="0">
                    <a:pos x="428" y="1366"/>
                  </a:cxn>
                  <a:cxn ang="0">
                    <a:pos x="598" y="1366"/>
                  </a:cxn>
                  <a:cxn ang="0">
                    <a:pos x="768" y="1366"/>
                  </a:cxn>
                  <a:cxn ang="0">
                    <a:pos x="939" y="1366"/>
                  </a:cxn>
                  <a:cxn ang="0">
                    <a:pos x="1110" y="1366"/>
                  </a:cxn>
                  <a:cxn ang="0">
                    <a:pos x="1281"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6" y="1366"/>
                    </a:lnTo>
                    <a:lnTo>
                      <a:pt x="171" y="1366"/>
                    </a:lnTo>
                    <a:lnTo>
                      <a:pt x="256" y="1366"/>
                    </a:lnTo>
                    <a:lnTo>
                      <a:pt x="342" y="1366"/>
                    </a:lnTo>
                    <a:lnTo>
                      <a:pt x="428" y="1366"/>
                    </a:lnTo>
                    <a:lnTo>
                      <a:pt x="513" y="1366"/>
                    </a:lnTo>
                    <a:lnTo>
                      <a:pt x="598" y="1366"/>
                    </a:lnTo>
                    <a:lnTo>
                      <a:pt x="683" y="1366"/>
                    </a:lnTo>
                    <a:lnTo>
                      <a:pt x="768" y="1366"/>
                    </a:lnTo>
                    <a:lnTo>
                      <a:pt x="854" y="1366"/>
                    </a:lnTo>
                    <a:lnTo>
                      <a:pt x="939" y="1366"/>
                    </a:lnTo>
                    <a:lnTo>
                      <a:pt x="1025" y="1366"/>
                    </a:lnTo>
                    <a:lnTo>
                      <a:pt x="1110" y="1366"/>
                    </a:lnTo>
                    <a:lnTo>
                      <a:pt x="1196" y="1366"/>
                    </a:lnTo>
                    <a:lnTo>
                      <a:pt x="1281" y="1366"/>
                    </a:lnTo>
                    <a:lnTo>
                      <a:pt x="1366" y="1366"/>
                    </a:lnTo>
                    <a:close/>
                  </a:path>
                </a:pathLst>
              </a:custGeom>
              <a:solidFill>
                <a:srgbClr val="CD9AA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9" name="Rectangle 31"/>
              <p:cNvSpPr>
                <a:spLocks noChangeArrowheads="1"/>
              </p:cNvSpPr>
              <p:nvPr/>
            </p:nvSpPr>
            <p:spPr bwMode="auto">
              <a:xfrm>
                <a:off x="8309453" y="-415000"/>
                <a:ext cx="222848" cy="288000"/>
              </a:xfrm>
              <a:prstGeom prst="rect">
                <a:avLst/>
              </a:prstGeom>
              <a:solidFill>
                <a:srgbClr val="D7AFBA"/>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2" name="Grupo 101"/>
            <p:cNvGrpSpPr/>
            <p:nvPr/>
          </p:nvGrpSpPr>
          <p:grpSpPr>
            <a:xfrm>
              <a:off x="10239455" y="3210167"/>
              <a:ext cx="1337088" cy="288001"/>
              <a:chOff x="8579200" y="-415000"/>
              <a:chExt cx="1337088" cy="288001"/>
            </a:xfrm>
          </p:grpSpPr>
          <p:sp>
            <p:nvSpPr>
              <p:cNvPr id="148" name="Rectangle 9"/>
              <p:cNvSpPr>
                <a:spLocks noChangeArrowheads="1"/>
              </p:cNvSpPr>
              <p:nvPr/>
            </p:nvSpPr>
            <p:spPr bwMode="auto">
              <a:xfrm>
                <a:off x="8579200" y="-415000"/>
                <a:ext cx="222848" cy="288000"/>
              </a:xfrm>
              <a:prstGeom prst="rect">
                <a:avLst/>
              </a:prstGeom>
              <a:solidFill>
                <a:srgbClr val="6B92D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49" name="Freeform 32"/>
              <p:cNvSpPr>
                <a:spLocks/>
              </p:cNvSpPr>
              <p:nvPr/>
            </p:nvSpPr>
            <p:spPr bwMode="auto">
              <a:xfrm>
                <a:off x="8802048" y="-415000"/>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6" y="1353"/>
                  </a:cxn>
                  <a:cxn ang="0">
                    <a:pos x="427" y="1353"/>
                  </a:cxn>
                  <a:cxn ang="0">
                    <a:pos x="598" y="1353"/>
                  </a:cxn>
                  <a:cxn ang="0">
                    <a:pos x="768" y="1353"/>
                  </a:cxn>
                  <a:cxn ang="0">
                    <a:pos x="938" y="1353"/>
                  </a:cxn>
                  <a:cxn ang="0">
                    <a:pos x="1110" y="1353"/>
                  </a:cxn>
                  <a:cxn ang="0">
                    <a:pos x="1280"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6" y="1353"/>
                    </a:lnTo>
                    <a:lnTo>
                      <a:pt x="342" y="1353"/>
                    </a:lnTo>
                    <a:lnTo>
                      <a:pt x="427" y="1353"/>
                    </a:lnTo>
                    <a:lnTo>
                      <a:pt x="512" y="1353"/>
                    </a:lnTo>
                    <a:lnTo>
                      <a:pt x="598" y="1353"/>
                    </a:lnTo>
                    <a:lnTo>
                      <a:pt x="683" y="1353"/>
                    </a:lnTo>
                    <a:lnTo>
                      <a:pt x="768" y="1353"/>
                    </a:lnTo>
                    <a:lnTo>
                      <a:pt x="853" y="1353"/>
                    </a:lnTo>
                    <a:lnTo>
                      <a:pt x="938" y="1353"/>
                    </a:lnTo>
                    <a:lnTo>
                      <a:pt x="1025" y="1353"/>
                    </a:lnTo>
                    <a:lnTo>
                      <a:pt x="1110" y="1353"/>
                    </a:lnTo>
                    <a:lnTo>
                      <a:pt x="1195" y="1353"/>
                    </a:lnTo>
                    <a:lnTo>
                      <a:pt x="1280" y="1353"/>
                    </a:lnTo>
                    <a:lnTo>
                      <a:pt x="1366" y="1353"/>
                    </a:lnTo>
                    <a:close/>
                  </a:path>
                </a:pathLst>
              </a:custGeom>
              <a:solidFill>
                <a:srgbClr val="7C9EE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0" name="Freeform 33"/>
              <p:cNvSpPr>
                <a:spLocks/>
              </p:cNvSpPr>
              <p:nvPr/>
            </p:nvSpPr>
            <p:spPr bwMode="auto">
              <a:xfrm>
                <a:off x="9024896" y="-414999"/>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5" y="1353"/>
                  </a:cxn>
                  <a:cxn ang="0">
                    <a:pos x="427" y="1353"/>
                  </a:cxn>
                  <a:cxn ang="0">
                    <a:pos x="597" y="1353"/>
                  </a:cxn>
                  <a:cxn ang="0">
                    <a:pos x="768" y="1353"/>
                  </a:cxn>
                  <a:cxn ang="0">
                    <a:pos x="938" y="1353"/>
                  </a:cxn>
                  <a:cxn ang="0">
                    <a:pos x="1110" y="1353"/>
                  </a:cxn>
                  <a:cxn ang="0">
                    <a:pos x="1280"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5" y="1353"/>
                    </a:lnTo>
                    <a:lnTo>
                      <a:pt x="342" y="1353"/>
                    </a:lnTo>
                    <a:lnTo>
                      <a:pt x="427" y="1353"/>
                    </a:lnTo>
                    <a:lnTo>
                      <a:pt x="512" y="1353"/>
                    </a:lnTo>
                    <a:lnTo>
                      <a:pt x="597" y="1353"/>
                    </a:lnTo>
                    <a:lnTo>
                      <a:pt x="683" y="1353"/>
                    </a:lnTo>
                    <a:lnTo>
                      <a:pt x="768" y="1353"/>
                    </a:lnTo>
                    <a:lnTo>
                      <a:pt x="853" y="1353"/>
                    </a:lnTo>
                    <a:lnTo>
                      <a:pt x="938" y="1353"/>
                    </a:lnTo>
                    <a:lnTo>
                      <a:pt x="1025" y="1353"/>
                    </a:lnTo>
                    <a:lnTo>
                      <a:pt x="1110" y="1353"/>
                    </a:lnTo>
                    <a:lnTo>
                      <a:pt x="1195" y="1353"/>
                    </a:lnTo>
                    <a:lnTo>
                      <a:pt x="1280" y="1353"/>
                    </a:lnTo>
                    <a:lnTo>
                      <a:pt x="1366" y="1353"/>
                    </a:lnTo>
                    <a:close/>
                  </a:path>
                </a:pathLst>
              </a:custGeom>
              <a:solidFill>
                <a:srgbClr val="8DABE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1" name="Freeform 34"/>
              <p:cNvSpPr>
                <a:spLocks/>
              </p:cNvSpPr>
              <p:nvPr/>
            </p:nvSpPr>
            <p:spPr bwMode="auto">
              <a:xfrm>
                <a:off x="9247744" y="-415000"/>
                <a:ext cx="222848" cy="288000"/>
              </a:xfrm>
              <a:custGeom>
                <a:avLst/>
                <a:gdLst/>
                <a:ahLst/>
                <a:cxnLst>
                  <a:cxn ang="0">
                    <a:pos x="1365" y="1269"/>
                  </a:cxn>
                  <a:cxn ang="0">
                    <a:pos x="1365" y="1099"/>
                  </a:cxn>
                  <a:cxn ang="0">
                    <a:pos x="1365" y="930"/>
                  </a:cxn>
                  <a:cxn ang="0">
                    <a:pos x="1365" y="762"/>
                  </a:cxn>
                  <a:cxn ang="0">
                    <a:pos x="1365" y="592"/>
                  </a:cxn>
                  <a:cxn ang="0">
                    <a:pos x="1365" y="423"/>
                  </a:cxn>
                  <a:cxn ang="0">
                    <a:pos x="1365" y="253"/>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5" y="1353"/>
                  </a:cxn>
                  <a:cxn ang="0">
                    <a:pos x="427" y="1353"/>
                  </a:cxn>
                  <a:cxn ang="0">
                    <a:pos x="597" y="1353"/>
                  </a:cxn>
                  <a:cxn ang="0">
                    <a:pos x="768" y="1353"/>
                  </a:cxn>
                  <a:cxn ang="0">
                    <a:pos x="938" y="1353"/>
                  </a:cxn>
                  <a:cxn ang="0">
                    <a:pos x="1110" y="1353"/>
                  </a:cxn>
                  <a:cxn ang="0">
                    <a:pos x="1280" y="1353"/>
                  </a:cxn>
                </a:cxnLst>
                <a:rect l="0" t="0" r="r" b="b"/>
                <a:pathLst>
                  <a:path w="1365" h="1353">
                    <a:moveTo>
                      <a:pt x="1365" y="1353"/>
                    </a:moveTo>
                    <a:lnTo>
                      <a:pt x="1365" y="1269"/>
                    </a:lnTo>
                    <a:lnTo>
                      <a:pt x="1365" y="1183"/>
                    </a:lnTo>
                    <a:lnTo>
                      <a:pt x="1365" y="1099"/>
                    </a:lnTo>
                    <a:lnTo>
                      <a:pt x="1365" y="1015"/>
                    </a:lnTo>
                    <a:lnTo>
                      <a:pt x="1365" y="930"/>
                    </a:lnTo>
                    <a:lnTo>
                      <a:pt x="1365" y="846"/>
                    </a:lnTo>
                    <a:lnTo>
                      <a:pt x="1365" y="762"/>
                    </a:lnTo>
                    <a:lnTo>
                      <a:pt x="1365" y="676"/>
                    </a:lnTo>
                    <a:lnTo>
                      <a:pt x="1365" y="592"/>
                    </a:lnTo>
                    <a:lnTo>
                      <a:pt x="1365" y="507"/>
                    </a:lnTo>
                    <a:lnTo>
                      <a:pt x="1365" y="423"/>
                    </a:lnTo>
                    <a:lnTo>
                      <a:pt x="1365" y="339"/>
                    </a:lnTo>
                    <a:lnTo>
                      <a:pt x="1365" y="253"/>
                    </a:lnTo>
                    <a:lnTo>
                      <a:pt x="1365" y="169"/>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5" y="1353"/>
                    </a:lnTo>
                    <a:lnTo>
                      <a:pt x="341" y="1353"/>
                    </a:lnTo>
                    <a:lnTo>
                      <a:pt x="427" y="1353"/>
                    </a:lnTo>
                    <a:lnTo>
                      <a:pt x="512" y="1353"/>
                    </a:lnTo>
                    <a:lnTo>
                      <a:pt x="597" y="1353"/>
                    </a:lnTo>
                    <a:lnTo>
                      <a:pt x="682" y="1353"/>
                    </a:lnTo>
                    <a:lnTo>
                      <a:pt x="768" y="1353"/>
                    </a:lnTo>
                    <a:lnTo>
                      <a:pt x="853" y="1353"/>
                    </a:lnTo>
                    <a:lnTo>
                      <a:pt x="938" y="1353"/>
                    </a:lnTo>
                    <a:lnTo>
                      <a:pt x="1024" y="1353"/>
                    </a:lnTo>
                    <a:lnTo>
                      <a:pt x="1110" y="1353"/>
                    </a:lnTo>
                    <a:lnTo>
                      <a:pt x="1195" y="1353"/>
                    </a:lnTo>
                    <a:lnTo>
                      <a:pt x="1280" y="1353"/>
                    </a:lnTo>
                    <a:lnTo>
                      <a:pt x="1365" y="1353"/>
                    </a:lnTo>
                    <a:close/>
                  </a:path>
                </a:pathLst>
              </a:custGeom>
              <a:solidFill>
                <a:srgbClr val="9EB7E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2" name="Freeform 35"/>
              <p:cNvSpPr>
                <a:spLocks/>
              </p:cNvSpPr>
              <p:nvPr/>
            </p:nvSpPr>
            <p:spPr bwMode="auto">
              <a:xfrm>
                <a:off x="9470592" y="-415000"/>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3"/>
                  </a:cxn>
                  <a:cxn ang="0">
                    <a:pos x="0" y="423"/>
                  </a:cxn>
                  <a:cxn ang="0">
                    <a:pos x="0" y="592"/>
                  </a:cxn>
                  <a:cxn ang="0">
                    <a:pos x="0" y="762"/>
                  </a:cxn>
                  <a:cxn ang="0">
                    <a:pos x="0" y="930"/>
                  </a:cxn>
                  <a:cxn ang="0">
                    <a:pos x="0" y="1099"/>
                  </a:cxn>
                  <a:cxn ang="0">
                    <a:pos x="0" y="1269"/>
                  </a:cxn>
                  <a:cxn ang="0">
                    <a:pos x="86" y="1353"/>
                  </a:cxn>
                  <a:cxn ang="0">
                    <a:pos x="256" y="1353"/>
                  </a:cxn>
                  <a:cxn ang="0">
                    <a:pos x="428" y="1353"/>
                  </a:cxn>
                  <a:cxn ang="0">
                    <a:pos x="598" y="1353"/>
                  </a:cxn>
                  <a:cxn ang="0">
                    <a:pos x="768" y="1353"/>
                  </a:cxn>
                  <a:cxn ang="0">
                    <a:pos x="939" y="1353"/>
                  </a:cxn>
                  <a:cxn ang="0">
                    <a:pos x="1110" y="1353"/>
                  </a:cxn>
                  <a:cxn ang="0">
                    <a:pos x="1281"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6" y="1353"/>
                    </a:lnTo>
                    <a:lnTo>
                      <a:pt x="171" y="1353"/>
                    </a:lnTo>
                    <a:lnTo>
                      <a:pt x="256" y="1353"/>
                    </a:lnTo>
                    <a:lnTo>
                      <a:pt x="342" y="1353"/>
                    </a:lnTo>
                    <a:lnTo>
                      <a:pt x="428" y="1353"/>
                    </a:lnTo>
                    <a:lnTo>
                      <a:pt x="513" y="1353"/>
                    </a:lnTo>
                    <a:lnTo>
                      <a:pt x="598" y="1353"/>
                    </a:lnTo>
                    <a:lnTo>
                      <a:pt x="683" y="1353"/>
                    </a:lnTo>
                    <a:lnTo>
                      <a:pt x="768" y="1353"/>
                    </a:lnTo>
                    <a:lnTo>
                      <a:pt x="854" y="1353"/>
                    </a:lnTo>
                    <a:lnTo>
                      <a:pt x="939" y="1353"/>
                    </a:lnTo>
                    <a:lnTo>
                      <a:pt x="1025" y="1353"/>
                    </a:lnTo>
                    <a:lnTo>
                      <a:pt x="1110" y="1353"/>
                    </a:lnTo>
                    <a:lnTo>
                      <a:pt x="1196" y="1353"/>
                    </a:lnTo>
                    <a:lnTo>
                      <a:pt x="1281" y="1353"/>
                    </a:lnTo>
                    <a:lnTo>
                      <a:pt x="1366" y="1353"/>
                    </a:lnTo>
                    <a:close/>
                  </a:path>
                </a:pathLst>
              </a:custGeom>
              <a:solidFill>
                <a:srgbClr val="AFC4E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3" name="Rectangle 36"/>
              <p:cNvSpPr>
                <a:spLocks noChangeArrowheads="1"/>
              </p:cNvSpPr>
              <p:nvPr/>
            </p:nvSpPr>
            <p:spPr bwMode="auto">
              <a:xfrm>
                <a:off x="9693440" y="-415000"/>
                <a:ext cx="222848" cy="288000"/>
              </a:xfrm>
              <a:prstGeom prst="rect">
                <a:avLst/>
              </a:prstGeom>
              <a:solidFill>
                <a:srgbClr val="C0D0F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3" name="Grupo 102"/>
            <p:cNvGrpSpPr/>
            <p:nvPr/>
          </p:nvGrpSpPr>
          <p:grpSpPr>
            <a:xfrm>
              <a:off x="10240199" y="4809723"/>
              <a:ext cx="1335600" cy="288000"/>
              <a:chOff x="5398527" y="6984214"/>
              <a:chExt cx="1335600" cy="288000"/>
            </a:xfrm>
          </p:grpSpPr>
          <p:sp>
            <p:nvSpPr>
              <p:cNvPr id="142" name="Rectangle 47"/>
              <p:cNvSpPr>
                <a:spLocks noChangeArrowheads="1"/>
              </p:cNvSpPr>
              <p:nvPr/>
            </p:nvSpPr>
            <p:spPr bwMode="auto">
              <a:xfrm>
                <a:off x="5398527" y="6984214"/>
                <a:ext cx="223315" cy="288000"/>
              </a:xfrm>
              <a:prstGeom prst="rect">
                <a:avLst/>
              </a:prstGeom>
              <a:solidFill>
                <a:srgbClr val="1DC24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43" name="Freeform 49"/>
              <p:cNvSpPr>
                <a:spLocks/>
              </p:cNvSpPr>
              <p:nvPr/>
            </p:nvSpPr>
            <p:spPr bwMode="auto">
              <a:xfrm>
                <a:off x="5620820"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32C85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4" name="Freeform 50"/>
              <p:cNvSpPr>
                <a:spLocks/>
              </p:cNvSpPr>
              <p:nvPr/>
            </p:nvSpPr>
            <p:spPr bwMode="auto">
              <a:xfrm>
                <a:off x="5843114" y="6984214"/>
                <a:ext cx="224133"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47CE6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5" name="Freeform 51"/>
              <p:cNvSpPr>
                <a:spLocks/>
              </p:cNvSpPr>
              <p:nvPr/>
            </p:nvSpPr>
            <p:spPr bwMode="auto">
              <a:xfrm>
                <a:off x="6066225"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6"/>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6"/>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5DD37E"/>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6" name="Freeform 52"/>
              <p:cNvSpPr>
                <a:spLocks/>
              </p:cNvSpPr>
              <p:nvPr/>
            </p:nvSpPr>
            <p:spPr bwMode="auto">
              <a:xfrm>
                <a:off x="6288518"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6"/>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72D9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7" name="Rectangle 53"/>
              <p:cNvSpPr>
                <a:spLocks noChangeArrowheads="1"/>
              </p:cNvSpPr>
              <p:nvPr/>
            </p:nvSpPr>
            <p:spPr bwMode="auto">
              <a:xfrm>
                <a:off x="6510812" y="6984214"/>
                <a:ext cx="223315" cy="288000"/>
              </a:xfrm>
              <a:prstGeom prst="rect">
                <a:avLst/>
              </a:prstGeom>
              <a:solidFill>
                <a:srgbClr val="87DF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4" name="Grupo 103"/>
            <p:cNvGrpSpPr/>
            <p:nvPr/>
          </p:nvGrpSpPr>
          <p:grpSpPr>
            <a:xfrm>
              <a:off x="10240199" y="5435626"/>
              <a:ext cx="1335600" cy="288000"/>
              <a:chOff x="6782514" y="6984214"/>
              <a:chExt cx="1335600" cy="288000"/>
            </a:xfrm>
          </p:grpSpPr>
          <p:sp>
            <p:nvSpPr>
              <p:cNvPr id="136" name="Rectangle 48"/>
              <p:cNvSpPr>
                <a:spLocks noChangeArrowheads="1"/>
              </p:cNvSpPr>
              <p:nvPr/>
            </p:nvSpPr>
            <p:spPr bwMode="auto">
              <a:xfrm>
                <a:off x="6782514" y="6984214"/>
                <a:ext cx="223315" cy="288000"/>
              </a:xfrm>
              <a:prstGeom prst="rect">
                <a:avLst/>
              </a:prstGeom>
              <a:solidFill>
                <a:srgbClr val="BC324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37" name="Freeform 54"/>
              <p:cNvSpPr>
                <a:spLocks/>
              </p:cNvSpPr>
              <p:nvPr/>
            </p:nvSpPr>
            <p:spPr bwMode="auto">
              <a:xfrm>
                <a:off x="7004807"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C2455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8" name="Freeform 55"/>
              <p:cNvSpPr>
                <a:spLocks/>
              </p:cNvSpPr>
              <p:nvPr/>
            </p:nvSpPr>
            <p:spPr bwMode="auto">
              <a:xfrm>
                <a:off x="7227101" y="6984214"/>
                <a:ext cx="224133"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C8586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9" name="Freeform 56"/>
              <p:cNvSpPr>
                <a:spLocks/>
              </p:cNvSpPr>
              <p:nvPr/>
            </p:nvSpPr>
            <p:spPr bwMode="auto">
              <a:xfrm>
                <a:off x="7450212"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7"/>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7"/>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CF6C7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0" name="Freeform 57"/>
              <p:cNvSpPr>
                <a:spLocks/>
              </p:cNvSpPr>
              <p:nvPr/>
            </p:nvSpPr>
            <p:spPr bwMode="auto">
              <a:xfrm>
                <a:off x="7672505"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7"/>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D57F8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1" name="Rectangle 58"/>
              <p:cNvSpPr>
                <a:spLocks noChangeArrowheads="1"/>
              </p:cNvSpPr>
              <p:nvPr/>
            </p:nvSpPr>
            <p:spPr bwMode="auto">
              <a:xfrm>
                <a:off x="7894799" y="6984214"/>
                <a:ext cx="223315" cy="288000"/>
              </a:xfrm>
              <a:prstGeom prst="rect">
                <a:avLst/>
              </a:prstGeom>
              <a:solidFill>
                <a:srgbClr val="DB929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5" name="Grupo 104"/>
            <p:cNvGrpSpPr/>
            <p:nvPr/>
          </p:nvGrpSpPr>
          <p:grpSpPr>
            <a:xfrm>
              <a:off x="10240199" y="3836071"/>
              <a:ext cx="1335600" cy="288000"/>
              <a:chOff x="2618917" y="6987532"/>
              <a:chExt cx="1335600" cy="288000"/>
            </a:xfrm>
          </p:grpSpPr>
          <p:sp>
            <p:nvSpPr>
              <p:cNvPr id="130" name="Rectangle 47"/>
              <p:cNvSpPr>
                <a:spLocks noChangeArrowheads="1"/>
              </p:cNvSpPr>
              <p:nvPr/>
            </p:nvSpPr>
            <p:spPr bwMode="auto">
              <a:xfrm>
                <a:off x="2618917" y="6987532"/>
                <a:ext cx="223315" cy="288000"/>
              </a:xfrm>
              <a:prstGeom prst="rect">
                <a:avLst/>
              </a:prstGeom>
              <a:solidFill>
                <a:srgbClr val="FF89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31" name="Freeform 49"/>
              <p:cNvSpPr>
                <a:spLocks/>
              </p:cNvSpPr>
              <p:nvPr/>
            </p:nvSpPr>
            <p:spPr bwMode="auto">
              <a:xfrm>
                <a:off x="2841210"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FF970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2" name="Freeform 50"/>
              <p:cNvSpPr>
                <a:spLocks/>
              </p:cNvSpPr>
              <p:nvPr/>
            </p:nvSpPr>
            <p:spPr bwMode="auto">
              <a:xfrm>
                <a:off x="3063504" y="6987532"/>
                <a:ext cx="224133"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FFA51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3" name="Freeform 51"/>
              <p:cNvSpPr>
                <a:spLocks/>
              </p:cNvSpPr>
              <p:nvPr/>
            </p:nvSpPr>
            <p:spPr bwMode="auto">
              <a:xfrm>
                <a:off x="3286615"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6"/>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6"/>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FFB21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4" name="Freeform 52"/>
              <p:cNvSpPr>
                <a:spLocks/>
              </p:cNvSpPr>
              <p:nvPr/>
            </p:nvSpPr>
            <p:spPr bwMode="auto">
              <a:xfrm>
                <a:off x="3508908"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6"/>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FFC02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5" name="Rectangle 53"/>
              <p:cNvSpPr>
                <a:spLocks noChangeArrowheads="1"/>
              </p:cNvSpPr>
              <p:nvPr/>
            </p:nvSpPr>
            <p:spPr bwMode="auto">
              <a:xfrm>
                <a:off x="3731202" y="6987532"/>
                <a:ext cx="223315" cy="288000"/>
              </a:xfrm>
              <a:prstGeom prst="rect">
                <a:avLst/>
              </a:prstGeom>
              <a:solidFill>
                <a:srgbClr val="FFCE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6" name="Grupo 105"/>
            <p:cNvGrpSpPr/>
            <p:nvPr/>
          </p:nvGrpSpPr>
          <p:grpSpPr>
            <a:xfrm>
              <a:off x="10240199" y="4183820"/>
              <a:ext cx="1335600" cy="288000"/>
              <a:chOff x="4011226" y="6987532"/>
              <a:chExt cx="1335600" cy="288000"/>
            </a:xfrm>
          </p:grpSpPr>
          <p:sp>
            <p:nvSpPr>
              <p:cNvPr id="124" name="Rectangle 48"/>
              <p:cNvSpPr>
                <a:spLocks noChangeArrowheads="1"/>
              </p:cNvSpPr>
              <p:nvPr/>
            </p:nvSpPr>
            <p:spPr bwMode="auto">
              <a:xfrm>
                <a:off x="4011226" y="6987532"/>
                <a:ext cx="223315" cy="288000"/>
              </a:xfrm>
              <a:prstGeom prst="rect">
                <a:avLst/>
              </a:prstGeom>
              <a:solidFill>
                <a:srgbClr val="A73C8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25" name="Freeform 54"/>
              <p:cNvSpPr>
                <a:spLocks/>
              </p:cNvSpPr>
              <p:nvPr/>
            </p:nvSpPr>
            <p:spPr bwMode="auto">
              <a:xfrm>
                <a:off x="4233519"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AE4A9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6" name="Freeform 55"/>
              <p:cNvSpPr>
                <a:spLocks/>
              </p:cNvSpPr>
              <p:nvPr/>
            </p:nvSpPr>
            <p:spPr bwMode="auto">
              <a:xfrm>
                <a:off x="4455813" y="6987532"/>
                <a:ext cx="224133"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B5589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7" name="Freeform 56"/>
              <p:cNvSpPr>
                <a:spLocks/>
              </p:cNvSpPr>
              <p:nvPr/>
            </p:nvSpPr>
            <p:spPr bwMode="auto">
              <a:xfrm>
                <a:off x="4678924"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7"/>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7"/>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BD67A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8" name="Freeform 57"/>
              <p:cNvSpPr>
                <a:spLocks/>
              </p:cNvSpPr>
              <p:nvPr/>
            </p:nvSpPr>
            <p:spPr bwMode="auto">
              <a:xfrm>
                <a:off x="4901217"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7"/>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C475A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9" name="Rectangle 58"/>
              <p:cNvSpPr>
                <a:spLocks noChangeArrowheads="1"/>
              </p:cNvSpPr>
              <p:nvPr/>
            </p:nvSpPr>
            <p:spPr bwMode="auto">
              <a:xfrm>
                <a:off x="5123511" y="6987532"/>
                <a:ext cx="223315" cy="288000"/>
              </a:xfrm>
              <a:prstGeom prst="rect">
                <a:avLst/>
              </a:prstGeom>
              <a:solidFill>
                <a:srgbClr val="CB83B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sp>
          <p:nvSpPr>
            <p:cNvPr id="107" name="CaixaDeTexto 106"/>
            <p:cNvSpPr txBox="1"/>
            <p:nvPr/>
          </p:nvSpPr>
          <p:spPr>
            <a:xfrm>
              <a:off x="10241999" y="3557917"/>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Destaque</a:t>
              </a:r>
            </a:p>
          </p:txBody>
        </p:sp>
        <p:sp>
          <p:nvSpPr>
            <p:cNvPr id="108" name="CaixaDeTexto 107"/>
            <p:cNvSpPr txBox="1"/>
            <p:nvPr/>
          </p:nvSpPr>
          <p:spPr>
            <a:xfrm>
              <a:off x="10241999" y="4531569"/>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Positivo</a:t>
              </a:r>
            </a:p>
          </p:txBody>
        </p:sp>
        <p:sp>
          <p:nvSpPr>
            <p:cNvPr id="109" name="CaixaDeTexto 108"/>
            <p:cNvSpPr txBox="1"/>
            <p:nvPr/>
          </p:nvSpPr>
          <p:spPr>
            <a:xfrm>
              <a:off x="10241999" y="5157472"/>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Negativo</a:t>
              </a:r>
            </a:p>
          </p:txBody>
        </p:sp>
        <p:grpSp>
          <p:nvGrpSpPr>
            <p:cNvPr id="110" name="Grupo 109"/>
            <p:cNvGrpSpPr/>
            <p:nvPr/>
          </p:nvGrpSpPr>
          <p:grpSpPr>
            <a:xfrm>
              <a:off x="10311319" y="5783372"/>
              <a:ext cx="1193360" cy="507265"/>
              <a:chOff x="10032412" y="5589869"/>
              <a:chExt cx="1193360" cy="507265"/>
            </a:xfrm>
          </p:grpSpPr>
          <p:sp>
            <p:nvSpPr>
              <p:cNvPr id="118" name="CaixaDeTexto 117"/>
              <p:cNvSpPr txBox="1"/>
              <p:nvPr/>
            </p:nvSpPr>
            <p:spPr>
              <a:xfrm>
                <a:off x="10883874" y="5589869"/>
                <a:ext cx="341898"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err="1"/>
                  <a:t>Txt</a:t>
                </a:r>
                <a:endParaRPr lang="pt-BR" sz="1100" dirty="0"/>
              </a:p>
            </p:txBody>
          </p:sp>
          <p:sp>
            <p:nvSpPr>
              <p:cNvPr id="119" name="CaixaDeTexto 118"/>
              <p:cNvSpPr txBox="1"/>
              <p:nvPr/>
            </p:nvSpPr>
            <p:spPr>
              <a:xfrm>
                <a:off x="10032412" y="5589869"/>
                <a:ext cx="701691"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Cores TF</a:t>
                </a:r>
              </a:p>
            </p:txBody>
          </p:sp>
          <p:sp>
            <p:nvSpPr>
              <p:cNvPr id="120" name="Rectangle 22"/>
              <p:cNvSpPr>
                <a:spLocks noChangeArrowheads="1"/>
              </p:cNvSpPr>
              <p:nvPr/>
            </p:nvSpPr>
            <p:spPr bwMode="auto">
              <a:xfrm>
                <a:off x="10936088" y="5809134"/>
                <a:ext cx="222848" cy="28800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21" name="Retângulo 120"/>
              <p:cNvSpPr/>
              <p:nvPr/>
            </p:nvSpPr>
            <p:spPr>
              <a:xfrm>
                <a:off x="10481142" y="5809134"/>
                <a:ext cx="223200" cy="288000"/>
              </a:xfrm>
              <a:prstGeom prst="rect">
                <a:avLst/>
              </a:prstGeom>
              <a:solidFill>
                <a:srgbClr val="04567E"/>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2" name="Retângulo 121"/>
              <p:cNvSpPr/>
              <p:nvPr/>
            </p:nvSpPr>
            <p:spPr>
              <a:xfrm>
                <a:off x="10257942" y="5809134"/>
                <a:ext cx="223200" cy="288000"/>
              </a:xfrm>
              <a:prstGeom prst="rect">
                <a:avLst/>
              </a:prstGeom>
              <a:solidFill>
                <a:srgbClr val="03354D"/>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3" name="Retângulo 122"/>
              <p:cNvSpPr/>
              <p:nvPr/>
            </p:nvSpPr>
            <p:spPr>
              <a:xfrm>
                <a:off x="10034742" y="5809134"/>
                <a:ext cx="223200" cy="288000"/>
              </a:xfrm>
              <a:prstGeom prst="rect">
                <a:avLst/>
              </a:prstGeom>
              <a:solidFill>
                <a:srgbClr val="022333"/>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111" name="Grupo 110"/>
            <p:cNvGrpSpPr/>
            <p:nvPr/>
          </p:nvGrpSpPr>
          <p:grpSpPr>
            <a:xfrm>
              <a:off x="10236694" y="2514668"/>
              <a:ext cx="1342611" cy="288000"/>
              <a:chOff x="5805702" y="-414999"/>
              <a:chExt cx="1342611" cy="288000"/>
            </a:xfrm>
          </p:grpSpPr>
          <p:sp>
            <p:nvSpPr>
              <p:cNvPr id="112" name="Rectangle 7"/>
              <p:cNvSpPr>
                <a:spLocks noChangeArrowheads="1"/>
              </p:cNvSpPr>
              <p:nvPr/>
            </p:nvSpPr>
            <p:spPr bwMode="auto">
              <a:xfrm>
                <a:off x="5805702" y="-414999"/>
                <a:ext cx="222848" cy="288000"/>
              </a:xfrm>
              <a:prstGeom prst="rect">
                <a:avLst/>
              </a:prstGeom>
              <a:solidFill>
                <a:srgbClr val="008C8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3" name="Freeform 22"/>
              <p:cNvSpPr>
                <a:spLocks/>
              </p:cNvSpPr>
              <p:nvPr/>
            </p:nvSpPr>
            <p:spPr bwMode="auto">
              <a:xfrm>
                <a:off x="6029655"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6" y="1366"/>
                  </a:cxn>
                  <a:cxn ang="0">
                    <a:pos x="427" y="1366"/>
                  </a:cxn>
                  <a:cxn ang="0">
                    <a:pos x="598"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6" y="1366"/>
                    </a:lnTo>
                    <a:lnTo>
                      <a:pt x="342" y="1366"/>
                    </a:lnTo>
                    <a:lnTo>
                      <a:pt x="427" y="1366"/>
                    </a:lnTo>
                    <a:lnTo>
                      <a:pt x="512" y="1366"/>
                    </a:lnTo>
                    <a:lnTo>
                      <a:pt x="598"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1D999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4" name="Freeform 23"/>
              <p:cNvSpPr>
                <a:spLocks/>
              </p:cNvSpPr>
              <p:nvPr/>
            </p:nvSpPr>
            <p:spPr bwMode="auto">
              <a:xfrm>
                <a:off x="6253608"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5" y="1366"/>
                    </a:lnTo>
                    <a:lnTo>
                      <a:pt x="342" y="1366"/>
                    </a:lnTo>
                    <a:lnTo>
                      <a:pt x="427" y="1366"/>
                    </a:lnTo>
                    <a:lnTo>
                      <a:pt x="512" y="1366"/>
                    </a:lnTo>
                    <a:lnTo>
                      <a:pt x="597"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3AA6A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5" name="Freeform 24"/>
              <p:cNvSpPr>
                <a:spLocks/>
              </p:cNvSpPr>
              <p:nvPr/>
            </p:nvSpPr>
            <p:spPr bwMode="auto">
              <a:xfrm>
                <a:off x="6477561" y="-414999"/>
                <a:ext cx="222848" cy="288000"/>
              </a:xfrm>
              <a:custGeom>
                <a:avLst/>
                <a:gdLst/>
                <a:ahLst/>
                <a:cxnLst>
                  <a:cxn ang="0">
                    <a:pos x="1365" y="1280"/>
                  </a:cxn>
                  <a:cxn ang="0">
                    <a:pos x="1365" y="1110"/>
                  </a:cxn>
                  <a:cxn ang="0">
                    <a:pos x="1365" y="939"/>
                  </a:cxn>
                  <a:cxn ang="0">
                    <a:pos x="1365" y="768"/>
                  </a:cxn>
                  <a:cxn ang="0">
                    <a:pos x="1365" y="597"/>
                  </a:cxn>
                  <a:cxn ang="0">
                    <a:pos x="1365" y="427"/>
                  </a:cxn>
                  <a:cxn ang="0">
                    <a:pos x="1365" y="256"/>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5" h="1366">
                    <a:moveTo>
                      <a:pt x="1365" y="1366"/>
                    </a:moveTo>
                    <a:lnTo>
                      <a:pt x="1365" y="1280"/>
                    </a:lnTo>
                    <a:lnTo>
                      <a:pt x="1365" y="1195"/>
                    </a:lnTo>
                    <a:lnTo>
                      <a:pt x="1365" y="1110"/>
                    </a:lnTo>
                    <a:lnTo>
                      <a:pt x="1365" y="1025"/>
                    </a:lnTo>
                    <a:lnTo>
                      <a:pt x="1365" y="939"/>
                    </a:lnTo>
                    <a:lnTo>
                      <a:pt x="1365" y="853"/>
                    </a:lnTo>
                    <a:lnTo>
                      <a:pt x="1365" y="768"/>
                    </a:lnTo>
                    <a:lnTo>
                      <a:pt x="1365" y="683"/>
                    </a:lnTo>
                    <a:lnTo>
                      <a:pt x="1365" y="597"/>
                    </a:lnTo>
                    <a:lnTo>
                      <a:pt x="1365" y="512"/>
                    </a:lnTo>
                    <a:lnTo>
                      <a:pt x="1365" y="427"/>
                    </a:lnTo>
                    <a:lnTo>
                      <a:pt x="1365" y="342"/>
                    </a:lnTo>
                    <a:lnTo>
                      <a:pt x="1365" y="256"/>
                    </a:lnTo>
                    <a:lnTo>
                      <a:pt x="1365" y="170"/>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5" y="1366"/>
                    </a:lnTo>
                    <a:lnTo>
                      <a:pt x="341" y="1366"/>
                    </a:lnTo>
                    <a:lnTo>
                      <a:pt x="427" y="1366"/>
                    </a:lnTo>
                    <a:lnTo>
                      <a:pt x="512" y="1366"/>
                    </a:lnTo>
                    <a:lnTo>
                      <a:pt x="597" y="1366"/>
                    </a:lnTo>
                    <a:lnTo>
                      <a:pt x="682" y="1366"/>
                    </a:lnTo>
                    <a:lnTo>
                      <a:pt x="768" y="1366"/>
                    </a:lnTo>
                    <a:lnTo>
                      <a:pt x="853" y="1366"/>
                    </a:lnTo>
                    <a:lnTo>
                      <a:pt x="938" y="1366"/>
                    </a:lnTo>
                    <a:lnTo>
                      <a:pt x="1024" y="1366"/>
                    </a:lnTo>
                    <a:lnTo>
                      <a:pt x="1110" y="1366"/>
                    </a:lnTo>
                    <a:lnTo>
                      <a:pt x="1195" y="1366"/>
                    </a:lnTo>
                    <a:lnTo>
                      <a:pt x="1280" y="1366"/>
                    </a:lnTo>
                    <a:lnTo>
                      <a:pt x="1365" y="1366"/>
                    </a:lnTo>
                    <a:close/>
                  </a:path>
                </a:pathLst>
              </a:custGeom>
              <a:solidFill>
                <a:srgbClr val="58B4B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6" name="Freeform 25"/>
              <p:cNvSpPr>
                <a:spLocks/>
              </p:cNvSpPr>
              <p:nvPr/>
            </p:nvSpPr>
            <p:spPr bwMode="auto">
              <a:xfrm>
                <a:off x="6701514"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6"/>
                  </a:cxn>
                  <a:cxn ang="0">
                    <a:pos x="0" y="427"/>
                  </a:cxn>
                  <a:cxn ang="0">
                    <a:pos x="0" y="597"/>
                  </a:cxn>
                  <a:cxn ang="0">
                    <a:pos x="0" y="768"/>
                  </a:cxn>
                  <a:cxn ang="0">
                    <a:pos x="0" y="939"/>
                  </a:cxn>
                  <a:cxn ang="0">
                    <a:pos x="0" y="1110"/>
                  </a:cxn>
                  <a:cxn ang="0">
                    <a:pos x="0" y="1280"/>
                  </a:cxn>
                  <a:cxn ang="0">
                    <a:pos x="86" y="1366"/>
                  </a:cxn>
                  <a:cxn ang="0">
                    <a:pos x="256" y="1366"/>
                  </a:cxn>
                  <a:cxn ang="0">
                    <a:pos x="428" y="1366"/>
                  </a:cxn>
                  <a:cxn ang="0">
                    <a:pos x="598" y="1366"/>
                  </a:cxn>
                  <a:cxn ang="0">
                    <a:pos x="768" y="1366"/>
                  </a:cxn>
                  <a:cxn ang="0">
                    <a:pos x="939" y="1366"/>
                  </a:cxn>
                  <a:cxn ang="0">
                    <a:pos x="1110" y="1366"/>
                  </a:cxn>
                  <a:cxn ang="0">
                    <a:pos x="1281"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6" y="1366"/>
                    </a:lnTo>
                    <a:lnTo>
                      <a:pt x="171" y="1366"/>
                    </a:lnTo>
                    <a:lnTo>
                      <a:pt x="256" y="1366"/>
                    </a:lnTo>
                    <a:lnTo>
                      <a:pt x="342" y="1366"/>
                    </a:lnTo>
                    <a:lnTo>
                      <a:pt x="428" y="1366"/>
                    </a:lnTo>
                    <a:lnTo>
                      <a:pt x="513" y="1366"/>
                    </a:lnTo>
                    <a:lnTo>
                      <a:pt x="598" y="1366"/>
                    </a:lnTo>
                    <a:lnTo>
                      <a:pt x="683" y="1366"/>
                    </a:lnTo>
                    <a:lnTo>
                      <a:pt x="768" y="1366"/>
                    </a:lnTo>
                    <a:lnTo>
                      <a:pt x="854" y="1366"/>
                    </a:lnTo>
                    <a:lnTo>
                      <a:pt x="939" y="1366"/>
                    </a:lnTo>
                    <a:lnTo>
                      <a:pt x="1025" y="1366"/>
                    </a:lnTo>
                    <a:lnTo>
                      <a:pt x="1110" y="1366"/>
                    </a:lnTo>
                    <a:lnTo>
                      <a:pt x="1196" y="1366"/>
                    </a:lnTo>
                    <a:lnTo>
                      <a:pt x="1281" y="1366"/>
                    </a:lnTo>
                    <a:lnTo>
                      <a:pt x="1366" y="1366"/>
                    </a:lnTo>
                    <a:close/>
                  </a:path>
                </a:pathLst>
              </a:custGeom>
              <a:solidFill>
                <a:srgbClr val="75C1C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7" name="Rectangle 26"/>
              <p:cNvSpPr>
                <a:spLocks noChangeArrowheads="1"/>
              </p:cNvSpPr>
              <p:nvPr/>
            </p:nvSpPr>
            <p:spPr bwMode="auto">
              <a:xfrm>
                <a:off x="6925465" y="-414999"/>
                <a:ext cx="222848" cy="288000"/>
              </a:xfrm>
              <a:prstGeom prst="rect">
                <a:avLst/>
              </a:prstGeom>
              <a:solidFill>
                <a:srgbClr val="92CEC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spTree>
    <p:extLst>
      <p:ext uri="{BB962C8B-B14F-4D97-AF65-F5344CB8AC3E}">
        <p14:creationId xmlns:p14="http://schemas.microsoft.com/office/powerpoint/2010/main" val="169319896"/>
      </p:ext>
    </p:extLst>
  </p:cSld>
  <p:clrMapOvr>
    <a:masterClrMapping/>
  </p:clrMapOvr>
  <p:extLst>
    <p:ext uri="{DCECCB84-F9BA-43D5-87BE-67443E8EF086}">
      <p15:sldGuideLst xmlns:p15="http://schemas.microsoft.com/office/powerpoint/2012/main">
        <p15:guide id="1" orient="horz" pos="572">
          <p15:clr>
            <a:srgbClr val="FBAE40"/>
          </p15:clr>
        </p15:guide>
        <p15:guide id="2" orient="horz" pos="39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07/11/2022</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46407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7911" y="2130496"/>
            <a:ext cx="5832648" cy="1470025"/>
          </a:xfrm>
          <a:prstGeom prst="rect">
            <a:avLst/>
          </a:prstGeom>
        </p:spPr>
        <p:txBody>
          <a:bodyPr/>
          <a:lstStyle/>
          <a:p>
            <a:r>
              <a:rPr lang="pt-BR" dirty="0"/>
              <a:t>Clique para editar o título mestre</a:t>
            </a:r>
          </a:p>
        </p:txBody>
      </p:sp>
      <p:sp>
        <p:nvSpPr>
          <p:cNvPr id="3" name="Subtítulo 2"/>
          <p:cNvSpPr>
            <a:spLocks noGrp="1"/>
          </p:cNvSpPr>
          <p:nvPr>
            <p:ph type="subTitle" idx="1"/>
          </p:nvPr>
        </p:nvSpPr>
        <p:spPr>
          <a:xfrm>
            <a:off x="2287910" y="3886200"/>
            <a:ext cx="5688632"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pic>
        <p:nvPicPr>
          <p:cNvPr id="18434" name="Picture 2" descr="minerva_cabecalh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710" y="2348880"/>
            <a:ext cx="1182381" cy="123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NV_hor A4 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2257" y="1340768"/>
            <a:ext cx="1933198" cy="95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agem 1" descr="Descrição: Descrição: Descrição: cid:image001.png@01C96F91.02A441B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28637"/>
            <a:ext cx="2125455" cy="72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2716" y="3861048"/>
            <a:ext cx="1238274" cy="145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m 7" descr="propulsor.jpg"/>
          <p:cNvPicPr>
            <a:picLocks noChangeAspect="1"/>
          </p:cNvPicPr>
          <p:nvPr userDrawn="1"/>
        </p:nvPicPr>
        <p:blipFill>
          <a:blip r:embed="rId6" cstate="print"/>
          <a:srcRect r="18790"/>
          <a:stretch>
            <a:fillRect/>
          </a:stretch>
        </p:blipFill>
        <p:spPr>
          <a:xfrm>
            <a:off x="8261287" y="5498469"/>
            <a:ext cx="1643126" cy="1359531"/>
          </a:xfrm>
          <a:prstGeom prst="rect">
            <a:avLst/>
          </a:prstGeom>
        </p:spPr>
      </p:pic>
      <p:pic>
        <p:nvPicPr>
          <p:cNvPr id="9" name="Imagem 8" descr="container.jpg"/>
          <p:cNvPicPr>
            <a:picLocks/>
          </p:cNvPicPr>
          <p:nvPr userDrawn="1"/>
        </p:nvPicPr>
        <p:blipFill>
          <a:blip r:embed="rId7" cstate="print"/>
          <a:srcRect l="1130" t="54031" r="21313"/>
          <a:stretch>
            <a:fillRect/>
          </a:stretch>
        </p:blipFill>
        <p:spPr>
          <a:xfrm>
            <a:off x="8261287" y="3988746"/>
            <a:ext cx="1643126" cy="1516289"/>
          </a:xfrm>
          <a:prstGeom prst="rect">
            <a:avLst/>
          </a:prstGeom>
        </p:spPr>
      </p:pic>
      <p:pic>
        <p:nvPicPr>
          <p:cNvPr id="10" name="Imagem 9" descr="navio container.jpg"/>
          <p:cNvPicPr>
            <a:picLocks noChangeAspect="1"/>
          </p:cNvPicPr>
          <p:nvPr userDrawn="1"/>
        </p:nvPicPr>
        <p:blipFill>
          <a:blip r:embed="rId8" cstate="print"/>
          <a:stretch>
            <a:fillRect/>
          </a:stretch>
        </p:blipFill>
        <p:spPr>
          <a:xfrm>
            <a:off x="8261287" y="2569511"/>
            <a:ext cx="1643073" cy="1423897"/>
          </a:xfrm>
          <a:prstGeom prst="rect">
            <a:avLst/>
          </a:prstGeom>
        </p:spPr>
      </p:pic>
      <p:pic>
        <p:nvPicPr>
          <p:cNvPr id="11" name="Imagem 10" descr="reparo.jpg"/>
          <p:cNvPicPr>
            <a:picLocks noChangeAspect="1"/>
          </p:cNvPicPr>
          <p:nvPr userDrawn="1"/>
        </p:nvPicPr>
        <p:blipFill>
          <a:blip r:embed="rId9" cstate="print"/>
          <a:srcRect l="7064" r="11728"/>
          <a:stretch>
            <a:fillRect/>
          </a:stretch>
        </p:blipFill>
        <p:spPr>
          <a:xfrm>
            <a:off x="8261287" y="1111192"/>
            <a:ext cx="1643074" cy="1517476"/>
          </a:xfrm>
          <a:prstGeom prst="rect">
            <a:avLst/>
          </a:prstGeom>
        </p:spPr>
      </p:pic>
      <p:pic>
        <p:nvPicPr>
          <p:cNvPr id="12" name="Imagem 11" descr="offshoreplatform.jpg"/>
          <p:cNvPicPr>
            <a:picLocks noChangeAspect="1"/>
          </p:cNvPicPr>
          <p:nvPr userDrawn="1"/>
        </p:nvPicPr>
        <p:blipFill>
          <a:blip r:embed="rId10" cstate="print"/>
          <a:srcRect l="7054" r="11730"/>
          <a:stretch>
            <a:fillRect/>
          </a:stretch>
        </p:blipFill>
        <p:spPr>
          <a:xfrm>
            <a:off x="8261287" y="-2234"/>
            <a:ext cx="1643074" cy="1112690"/>
          </a:xfrm>
          <a:prstGeom prst="rect">
            <a:avLst/>
          </a:prstGeom>
        </p:spPr>
      </p:pic>
    </p:spTree>
    <p:extLst>
      <p:ext uri="{BB962C8B-B14F-4D97-AF65-F5344CB8AC3E}">
        <p14:creationId xmlns:p14="http://schemas.microsoft.com/office/powerpoint/2010/main" val="1284182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200025" y="188913"/>
            <a:ext cx="9505950" cy="329588"/>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p>
            <a:pPr lvl="0"/>
            <a:r>
              <a:rPr lang="pt-BR" noProof="0"/>
              <a:t>Clique para editar o estilo do título mestre</a:t>
            </a:r>
          </a:p>
        </p:txBody>
      </p:sp>
      <p:sp>
        <p:nvSpPr>
          <p:cNvPr id="2" name="CaixaDeTexto 1"/>
          <p:cNvSpPr txBox="1"/>
          <p:nvPr/>
        </p:nvSpPr>
        <p:spPr>
          <a:xfrm>
            <a:off x="9532631" y="6642000"/>
            <a:ext cx="396000" cy="216000"/>
          </a:xfrm>
          <a:prstGeom prst="rect">
            <a:avLst/>
          </a:prstGeom>
          <a:noFill/>
          <a:ln>
            <a:noFill/>
          </a:ln>
        </p:spPr>
        <p:txBody>
          <a:bodyPr wrap="square" lIns="72000" tIns="36000" rIns="72000" bIns="36000" rtlCol="0" anchor="t">
            <a:noAutofit/>
          </a:bodyPr>
          <a:lstStyle/>
          <a:p>
            <a:pPr algn="ctr">
              <a:spcAft>
                <a:spcPts val="600"/>
              </a:spcAft>
            </a:pPr>
            <a:fld id="{80114021-5855-4FFD-9E51-7BAC8FF5D6E2}" type="slidenum">
              <a:rPr lang="pt-BR" sz="1000" smtClean="0"/>
              <a:t>‹nº›</a:t>
            </a:fld>
            <a:endParaRPr lang="pt-BR" sz="1000" dirty="0"/>
          </a:p>
        </p:txBody>
      </p:sp>
      <p:sp>
        <p:nvSpPr>
          <p:cNvPr id="3" name="CaixaDeTexto 2"/>
          <p:cNvSpPr txBox="1"/>
          <p:nvPr/>
        </p:nvSpPr>
        <p:spPr>
          <a:xfrm>
            <a:off x="-39189" y="6326449"/>
            <a:ext cx="9775825" cy="558935"/>
          </a:xfrm>
          <a:prstGeom prst="rect">
            <a:avLst/>
          </a:prstGeom>
          <a:noFill/>
          <a:ln>
            <a:noFill/>
          </a:ln>
        </p:spPr>
        <p:txBody>
          <a:bodyPr wrap="square" lIns="72000" tIns="36000" rIns="72000" bIns="36000" rtlCol="0" anchor="t">
            <a:noAutofit/>
          </a:bodyPr>
          <a:lstStyle/>
          <a:p>
            <a:r>
              <a:rPr lang="pt-BR" sz="1000" i="1" dirty="0">
                <a:solidFill>
                  <a:schemeClr val="bg1">
                    <a:lumMod val="75000"/>
                  </a:schemeClr>
                </a:solidFill>
              </a:rPr>
              <a:t>Esse material foi produzido exclusivamente para o Curso “PNV 5112-Aspectos da Operação e da Avaliação de Empreendimentos Portuários” e não pode ser utilizado em outro contexto, tampouco distribuído. Não deve ser utilizado como fonte de informação em nenhuma hipótese já que seus exemplos são ilustrativos, bem como grande parte dos dados coletados publicamente estão desatualizados. O material só tem utilidade se utilizado como material de apoio à uma apresentação em sala de aula.</a:t>
            </a:r>
            <a:endParaRPr lang="pt-BR" sz="900" dirty="0">
              <a:solidFill>
                <a:schemeClr val="bg1">
                  <a:lumMod val="85000"/>
                </a:schemeClr>
              </a:solidFill>
            </a:endParaRPr>
          </a:p>
        </p:txBody>
      </p:sp>
    </p:spTree>
  </p:cSld>
  <p:clrMap bg1="lt1" tx1="dk1" bg2="lt2" tx2="dk2" accent1="accent1" accent2="accent2" accent3="accent3" accent4="accent4" accent5="accent5" accent6="accent6" hlink="hlink" folHlink="folHlink"/>
  <p:sldLayoutIdLst>
    <p:sldLayoutId id="2147483700" r:id="rId1"/>
    <p:sldLayoutId id="2147483661" r:id="rId2"/>
    <p:sldLayoutId id="2147483724" r:id="rId3"/>
    <p:sldLayoutId id="2147483725" r:id="rId4"/>
    <p:sldLayoutId id="2147483728" r:id="rId5"/>
    <p:sldLayoutId id="2147483729" r:id="rId6"/>
  </p:sldLayoutIdLst>
  <p:hf sldNum="0" hdr="0" ftr="0" dt="0"/>
  <p:txStyles>
    <p:titleStyle>
      <a:lvl1pPr algn="l" defTabSz="914400" rtl="0" eaLnBrk="1" latinLnBrk="0" hangingPunct="1">
        <a:spcBef>
          <a:spcPct val="0"/>
        </a:spcBef>
        <a:buNone/>
        <a:defRPr sz="20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9063" name="Line 7"/>
          <p:cNvSpPr>
            <a:spLocks noChangeShapeType="1"/>
          </p:cNvSpPr>
          <p:nvPr/>
        </p:nvSpPr>
        <p:spPr bwMode="auto">
          <a:xfrm>
            <a:off x="2188812" y="339725"/>
            <a:ext cx="0" cy="6142038"/>
          </a:xfrm>
          <a:prstGeom prst="line">
            <a:avLst/>
          </a:prstGeom>
          <a:noFill/>
          <a:ln w="9525">
            <a:solidFill>
              <a:schemeClr val="tx1"/>
            </a:solidFill>
            <a:round/>
            <a:headEnd/>
            <a:tailEnd/>
          </a:ln>
          <a:effectLst/>
        </p:spPr>
        <p:txBody>
          <a:bodyPr/>
          <a:lstStyle/>
          <a:p>
            <a:pPr fontAlgn="base">
              <a:spcBef>
                <a:spcPct val="20000"/>
              </a:spcBef>
              <a:spcAft>
                <a:spcPct val="0"/>
              </a:spcAft>
              <a:buFontTx/>
              <a:buChar char="•"/>
              <a:defRPr/>
            </a:pPr>
            <a:endParaRPr lang="pt-BR" sz="1400">
              <a:solidFill>
                <a:srgbClr val="000000"/>
              </a:solidFill>
              <a:cs typeface="Arial" pitchFamily="34" charset="0"/>
            </a:endParaRPr>
          </a:p>
        </p:txBody>
      </p:sp>
      <p:sp>
        <p:nvSpPr>
          <p:cNvPr id="429066" name="McK Disclaimer"/>
          <p:cNvSpPr>
            <a:spLocks noChangeArrowheads="1"/>
          </p:cNvSpPr>
          <p:nvPr>
            <p:custDataLst>
              <p:tags r:id="rId3"/>
            </p:custDataLst>
          </p:nvPr>
        </p:nvSpPr>
        <p:spPr bwMode="auto">
          <a:xfrm>
            <a:off x="79362" y="5953460"/>
            <a:ext cx="2065007" cy="787908"/>
          </a:xfrm>
          <a:prstGeom prst="rect">
            <a:avLst/>
          </a:prstGeom>
          <a:noFill/>
          <a:ln w="9525">
            <a:noFill/>
            <a:miter lim="800000"/>
            <a:headEnd/>
            <a:tailEnd/>
          </a:ln>
          <a:effectLst/>
        </p:spPr>
        <p:txBody>
          <a:bodyPr lIns="0" tIns="0" rIns="0" bIns="0" anchor="b">
            <a:spAutoFit/>
          </a:bodyPr>
          <a:lstStyle/>
          <a:p>
            <a:pPr defTabSz="860425" eaLnBrk="0" fontAlgn="base" hangingPunct="0">
              <a:lnSpc>
                <a:spcPct val="80000"/>
              </a:lnSpc>
              <a:spcBef>
                <a:spcPct val="0"/>
              </a:spcBef>
              <a:spcAft>
                <a:spcPct val="0"/>
              </a:spcAft>
              <a:defRPr/>
            </a:pPr>
            <a:r>
              <a:rPr lang="pt-BR" sz="800" dirty="0">
                <a:solidFill>
                  <a:srgbClr val="000000"/>
                </a:solidFill>
                <a:cs typeface="Arial" pitchFamily="34" charset="0"/>
              </a:rPr>
              <a:t>Este relatório é de uso exclusivo para o Curso PNV 5112 -Aspectos da Operação e da Avaliação de Empreendimentos Portuários– Departamento de Engenharia Naval e Oceânica da Universidade de São Paulo. Nenhuma de suas partes pode ser divulgada ou compartilhada fora do contexto daquele curso</a:t>
            </a:r>
          </a:p>
        </p:txBody>
      </p:sp>
      <p:sp>
        <p:nvSpPr>
          <p:cNvPr id="429067" name="Rectangle 11"/>
          <p:cNvSpPr>
            <a:spLocks noChangeArrowheads="1"/>
          </p:cNvSpPr>
          <p:nvPr/>
        </p:nvSpPr>
        <p:spPr bwMode="blackWhite">
          <a:xfrm>
            <a:off x="2328490" y="350841"/>
            <a:ext cx="4711948" cy="269875"/>
          </a:xfrm>
          <a:prstGeom prst="rect">
            <a:avLst/>
          </a:prstGeom>
          <a:noFill/>
          <a:ln w="9525" algn="ctr">
            <a:solidFill>
              <a:schemeClr val="tx1"/>
            </a:solidFill>
            <a:miter lim="800000"/>
            <a:headEnd/>
            <a:tailEnd/>
          </a:ln>
          <a:effectLst/>
        </p:spPr>
        <p:txBody>
          <a:bodyPr lIns="36000" tIns="36000" rIns="36000" bIns="36000" anchor="ctr"/>
          <a:lstStyle/>
          <a:p>
            <a:pPr fontAlgn="base">
              <a:spcBef>
                <a:spcPct val="50000"/>
              </a:spcBef>
              <a:spcAft>
                <a:spcPct val="0"/>
              </a:spcAft>
              <a:defRPr/>
            </a:pPr>
            <a:r>
              <a:rPr lang="pt-BR" sz="1600" b="1" dirty="0">
                <a:solidFill>
                  <a:srgbClr val="000000"/>
                </a:solidFill>
                <a:cs typeface="Arial" pitchFamily="34" charset="0"/>
              </a:rPr>
              <a:t>Uso exclusivo – divulgação proibida</a:t>
            </a:r>
          </a:p>
        </p:txBody>
      </p:sp>
      <p:sp>
        <p:nvSpPr>
          <p:cNvPr id="429071" name="Rectangle 15"/>
          <p:cNvSpPr>
            <a:spLocks noChangeArrowheads="1"/>
          </p:cNvSpPr>
          <p:nvPr/>
        </p:nvSpPr>
        <p:spPr bwMode="auto">
          <a:xfrm>
            <a:off x="2255478" y="5805488"/>
            <a:ext cx="6009096" cy="895350"/>
          </a:xfrm>
          <a:prstGeom prst="rect">
            <a:avLst/>
          </a:prstGeom>
          <a:noFill/>
          <a:ln w="9525">
            <a:noFill/>
            <a:miter lim="800000"/>
            <a:headEnd/>
            <a:tailEnd/>
          </a:ln>
          <a:effectLst/>
        </p:spPr>
        <p:txBody>
          <a:bodyPr lIns="54000" tIns="10800" rIns="54000" bIns="10800"/>
          <a:lstStyle/>
          <a:p>
            <a:pPr fontAlgn="base">
              <a:spcBef>
                <a:spcPct val="20000"/>
              </a:spcBef>
              <a:spcAft>
                <a:spcPct val="0"/>
              </a:spcAft>
              <a:defRPr/>
            </a:pPr>
            <a:endParaRPr lang="pt-BR" sz="1200" dirty="0">
              <a:solidFill>
                <a:srgbClr val="000000"/>
              </a:solidFill>
              <a:cs typeface="Arial" pitchFamily="34" charset="0"/>
            </a:endParaRPr>
          </a:p>
          <a:p>
            <a:pPr fontAlgn="base">
              <a:spcBef>
                <a:spcPct val="20000"/>
              </a:spcBef>
              <a:spcAft>
                <a:spcPct val="0"/>
              </a:spcAft>
              <a:defRPr/>
            </a:pPr>
            <a:endParaRPr lang="pt-BR" sz="1200" dirty="0">
              <a:solidFill>
                <a:srgbClr val="000000"/>
              </a:solidFill>
              <a:cs typeface="Arial" pitchFamily="34" charset="0"/>
            </a:endParaRPr>
          </a:p>
          <a:p>
            <a:pPr fontAlgn="base">
              <a:spcBef>
                <a:spcPct val="20000"/>
              </a:spcBef>
              <a:spcAft>
                <a:spcPct val="0"/>
              </a:spcAft>
              <a:defRPr/>
            </a:pPr>
            <a:r>
              <a:rPr lang="pt-BR" sz="1200" dirty="0">
                <a:solidFill>
                  <a:srgbClr val="000000"/>
                </a:solidFill>
                <a:cs typeface="Arial" pitchFamily="34" charset="0"/>
              </a:rPr>
              <a:t>Para imprimir em branco e preto, por favor, selecione escala de cinza na opção “Arquivo/Imprimir”</a:t>
            </a:r>
          </a:p>
        </p:txBody>
      </p:sp>
    </p:spTree>
    <p:extLst>
      <p:ext uri="{BB962C8B-B14F-4D97-AF65-F5344CB8AC3E}">
        <p14:creationId xmlns:p14="http://schemas.microsoft.com/office/powerpoint/2010/main" val="1188865434"/>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tags" Target="../tags/tag52.xml"/><Relationship Id="rId21" Type="http://schemas.openxmlformats.org/officeDocument/2006/relationships/slideLayout" Target="../slideLayouts/slideLayout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image" Target="../media/image14.emf"/><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oleObject" Target="../embeddings/oleObject2.bin"/><Relationship Id="rId3" Type="http://schemas.openxmlformats.org/officeDocument/2006/relationships/tags" Target="../tags/tag73.xml"/><Relationship Id="rId21" Type="http://schemas.openxmlformats.org/officeDocument/2006/relationships/chart" Target="../charts/chart5.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notesSlide" Target="../notesSlides/notesSlide2.xml"/><Relationship Id="rId2" Type="http://schemas.openxmlformats.org/officeDocument/2006/relationships/tags" Target="../tags/tag72.xml"/><Relationship Id="rId16" Type="http://schemas.openxmlformats.org/officeDocument/2006/relationships/slideLayout" Target="../slideLayouts/slideLayout2.xml"/><Relationship Id="rId20" Type="http://schemas.openxmlformats.org/officeDocument/2006/relationships/image" Target="../media/image15.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image" Target="../media/image14.emf"/><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88.xml"/><Relationship Id="rId7" Type="http://schemas.openxmlformats.org/officeDocument/2006/relationships/image" Target="../media/image14.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f_afedWhPms" TargetMode="External"/><Relationship Id="rId3" Type="http://schemas.openxmlformats.org/officeDocument/2006/relationships/hyperlink" Target="https://www.youtube.com/watch?v=M2ypQJ7FR7A&amp;index=6&amp;list=WL&amp;t=134s" TargetMode="External"/><Relationship Id="rId7" Type="http://schemas.openxmlformats.org/officeDocument/2006/relationships/hyperlink" Target="https://www.youtube.com/watch?v=ocyCI2ysPEM" TargetMode="External"/><Relationship Id="rId2" Type="http://schemas.openxmlformats.org/officeDocument/2006/relationships/hyperlink" Target="https://www.youtube.com/watch?v=P9IJN1yIIJ4&amp;t=195s" TargetMode="External"/><Relationship Id="rId1" Type="http://schemas.openxmlformats.org/officeDocument/2006/relationships/slideLayout" Target="../slideLayouts/slideLayout2.xml"/><Relationship Id="rId6" Type="http://schemas.openxmlformats.org/officeDocument/2006/relationships/hyperlink" Target="https://www.youtube.com/watch?v=r9L4DtFC7Qc&amp;list=WL&amp;index=7" TargetMode="External"/><Relationship Id="rId5" Type="http://schemas.openxmlformats.org/officeDocument/2006/relationships/hyperlink" Target="http://btp.com.br/operacao-portuaria/" TargetMode="External"/><Relationship Id="rId4" Type="http://schemas.openxmlformats.org/officeDocument/2006/relationships/hyperlink" Target="https://www.youtube.com/watch?v=K68Kq8s4EaI"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19.png"/><Relationship Id="rId7"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tags" Target="../tags/tag115.xml"/><Relationship Id="rId3" Type="http://schemas.openxmlformats.org/officeDocument/2006/relationships/tags" Target="../tags/tag92.xml"/><Relationship Id="rId21" Type="http://schemas.openxmlformats.org/officeDocument/2006/relationships/tags" Target="../tags/tag110.xml"/><Relationship Id="rId34" Type="http://schemas.openxmlformats.org/officeDocument/2006/relationships/chart" Target="../charts/chart26.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tags" Target="../tags/tag114.xml"/><Relationship Id="rId33" Type="http://schemas.openxmlformats.org/officeDocument/2006/relationships/image" Target="../media/image14.emf"/><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29" Type="http://schemas.openxmlformats.org/officeDocument/2006/relationships/tags" Target="../tags/tag118.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tags" Target="../tags/tag113.xml"/><Relationship Id="rId32" Type="http://schemas.openxmlformats.org/officeDocument/2006/relationships/oleObject" Target="../embeddings/oleObject4.bin"/><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tags" Target="../tags/tag117.xml"/><Relationship Id="rId36" Type="http://schemas.openxmlformats.org/officeDocument/2006/relationships/chart" Target="../charts/chart28.xml"/><Relationship Id="rId10" Type="http://schemas.openxmlformats.org/officeDocument/2006/relationships/tags" Target="../tags/tag99.xml"/><Relationship Id="rId19" Type="http://schemas.openxmlformats.org/officeDocument/2006/relationships/tags" Target="../tags/tag108.xml"/><Relationship Id="rId31" Type="http://schemas.openxmlformats.org/officeDocument/2006/relationships/notesSlide" Target="../notesSlides/notesSlide7.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tags" Target="../tags/tag116.xml"/><Relationship Id="rId30" Type="http://schemas.openxmlformats.org/officeDocument/2006/relationships/slideLayout" Target="../slideLayouts/slideLayout1.xml"/><Relationship Id="rId35" Type="http://schemas.openxmlformats.org/officeDocument/2006/relationships/chart" Target="../charts/chart27.xml"/><Relationship Id="rId8" Type="http://schemas.openxmlformats.org/officeDocument/2006/relationships/tags" Target="../tags/tag97.xml"/></Relationships>
</file>

<file path=ppt/slides/_rels/slide3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kj7ixi2lqF4&amp;t=86s" TargetMode="External"/><Relationship Id="rId13" Type="http://schemas.openxmlformats.org/officeDocument/2006/relationships/hyperlink" Target="https://www.youtube.com/watch?v=22SvOhI47Tw" TargetMode="External"/><Relationship Id="rId3" Type="http://schemas.openxmlformats.org/officeDocument/2006/relationships/hyperlink" Target="https://www.youtube.com/watch?v=OyKBM--cdZ4" TargetMode="External"/><Relationship Id="rId7" Type="http://schemas.openxmlformats.org/officeDocument/2006/relationships/hyperlink" Target="https://www.youtube.com/watch?v=HrZg96L8yaY" TargetMode="External"/><Relationship Id="rId12" Type="http://schemas.openxmlformats.org/officeDocument/2006/relationships/hyperlink" Target="https://www.youtube.com/watch?v=wiKS-RYf-cY" TargetMode="External"/><Relationship Id="rId2" Type="http://schemas.openxmlformats.org/officeDocument/2006/relationships/hyperlink" Target="https://3dwarehouse.sketchup.com/model/eb47dab6415e7c398b8c800ae001b66/Post-Panamax-Container-Crane" TargetMode="External"/><Relationship Id="rId1" Type="http://schemas.openxmlformats.org/officeDocument/2006/relationships/slideLayout" Target="../slideLayouts/slideLayout2.xml"/><Relationship Id="rId6" Type="http://schemas.openxmlformats.org/officeDocument/2006/relationships/hyperlink" Target="https://www.youtube.com/watch?v=DB1pxQ2IKkI" TargetMode="External"/><Relationship Id="rId11" Type="http://schemas.openxmlformats.org/officeDocument/2006/relationships/hyperlink" Target="https://www.youtube.com/watch?v=cxCnwGY7zxE" TargetMode="External"/><Relationship Id="rId5" Type="http://schemas.openxmlformats.org/officeDocument/2006/relationships/hyperlink" Target="https://www.youtube.com/watch?v=YC3zS_4yfBE" TargetMode="External"/><Relationship Id="rId15" Type="http://schemas.openxmlformats.org/officeDocument/2006/relationships/hyperlink" Target="https://www.youtube.com/watch?v=ocyCI2ysPEM" TargetMode="External"/><Relationship Id="rId10" Type="http://schemas.openxmlformats.org/officeDocument/2006/relationships/hyperlink" Target="https://www.youtube.com/watch?v=leh8GZqkK-Q" TargetMode="External"/><Relationship Id="rId4" Type="http://schemas.openxmlformats.org/officeDocument/2006/relationships/hyperlink" Target="https://www.youtube.com/watch?v=W3KeBwq5pfo" TargetMode="External"/><Relationship Id="rId9" Type="http://schemas.openxmlformats.org/officeDocument/2006/relationships/hyperlink" Target="https://www.youtube.com/watch?v=M2ypQJ7FR7A&amp;t=139s&amp;list=WL&amp;index=6" TargetMode="External"/><Relationship Id="rId14" Type="http://schemas.openxmlformats.org/officeDocument/2006/relationships/hyperlink" Target="https://www.youtube.com/watch?v=bn2GPNJmR7A"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slideLayout" Target="../slideLayouts/slideLayout1.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chart" Target="../charts/chart40.xml"/><Relationship Id="rId2" Type="http://schemas.openxmlformats.org/officeDocument/2006/relationships/tags" Target="../tags/tag123.xml"/><Relationship Id="rId16" Type="http://schemas.openxmlformats.org/officeDocument/2006/relationships/image" Target="../media/image28.emf"/><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oleObject" Target="../embeddings/oleObject5.bin"/><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slideLayout" Target="../slideLayouts/slideLayout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chart" Target="../charts/chart41.xml"/><Relationship Id="rId2" Type="http://schemas.openxmlformats.org/officeDocument/2006/relationships/tags" Target="../tags/tag135.xml"/><Relationship Id="rId16" Type="http://schemas.openxmlformats.org/officeDocument/2006/relationships/image" Target="../media/image28.emf"/><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oleObject" Target="../embeddings/oleObject6.bin"/><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29.png"/><Relationship Id="rId4" Type="http://schemas.openxmlformats.org/officeDocument/2006/relationships/tags" Target="../tags/tag149.xml"/><Relationship Id="rId9"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46.xml"/></Relationships>
</file>

<file path=ppt/slides/_rels/slide56.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3" Type="http://schemas.openxmlformats.org/officeDocument/2006/relationships/tags" Target="../tags/tag156.xml"/><Relationship Id="rId21" Type="http://schemas.openxmlformats.org/officeDocument/2006/relationships/notesSlide" Target="../notesSlides/notesSlide12.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chart" Target="../charts/chart48.xml"/><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slideLayout" Target="../slideLayouts/slideLayout1.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image" Target="../media/image28.emf"/><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oleObject" Target="../embeddings/oleObject7.bin"/><Relationship Id="rId10" Type="http://schemas.openxmlformats.org/officeDocument/2006/relationships/tags" Target="../tags/tag163.xml"/><Relationship Id="rId19" Type="http://schemas.openxmlformats.org/officeDocument/2006/relationships/tags" Target="../tags/tag172.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chart" Target="../charts/chart47.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10.jpe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gif"/></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gif"/></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6" Type="http://schemas.openxmlformats.org/officeDocument/2006/relationships/tags" Target="../tags/tag198.xml"/><Relationship Id="rId21" Type="http://schemas.openxmlformats.org/officeDocument/2006/relationships/tags" Target="../tags/tag193.xml"/><Relationship Id="rId42" Type="http://schemas.openxmlformats.org/officeDocument/2006/relationships/tags" Target="../tags/tag214.xml"/><Relationship Id="rId47" Type="http://schemas.openxmlformats.org/officeDocument/2006/relationships/tags" Target="../tags/tag219.xml"/><Relationship Id="rId63" Type="http://schemas.openxmlformats.org/officeDocument/2006/relationships/tags" Target="../tags/tag235.xml"/><Relationship Id="rId68" Type="http://schemas.openxmlformats.org/officeDocument/2006/relationships/oleObject" Target="../embeddings/oleObject8.bin"/><Relationship Id="rId2" Type="http://schemas.openxmlformats.org/officeDocument/2006/relationships/tags" Target="../tags/tag174.xml"/><Relationship Id="rId16" Type="http://schemas.openxmlformats.org/officeDocument/2006/relationships/tags" Target="../tags/tag188.xml"/><Relationship Id="rId29" Type="http://schemas.openxmlformats.org/officeDocument/2006/relationships/tags" Target="../tags/tag201.xml"/><Relationship Id="rId11" Type="http://schemas.openxmlformats.org/officeDocument/2006/relationships/tags" Target="../tags/tag183.xml"/><Relationship Id="rId24" Type="http://schemas.openxmlformats.org/officeDocument/2006/relationships/tags" Target="../tags/tag196.xml"/><Relationship Id="rId32" Type="http://schemas.openxmlformats.org/officeDocument/2006/relationships/tags" Target="../tags/tag204.xml"/><Relationship Id="rId37" Type="http://schemas.openxmlformats.org/officeDocument/2006/relationships/tags" Target="../tags/tag209.xml"/><Relationship Id="rId40" Type="http://schemas.openxmlformats.org/officeDocument/2006/relationships/tags" Target="../tags/tag212.xml"/><Relationship Id="rId45" Type="http://schemas.openxmlformats.org/officeDocument/2006/relationships/tags" Target="../tags/tag217.xml"/><Relationship Id="rId53" Type="http://schemas.openxmlformats.org/officeDocument/2006/relationships/tags" Target="../tags/tag225.xml"/><Relationship Id="rId58" Type="http://schemas.openxmlformats.org/officeDocument/2006/relationships/tags" Target="../tags/tag230.xml"/><Relationship Id="rId66" Type="http://schemas.openxmlformats.org/officeDocument/2006/relationships/tags" Target="../tags/tag238.xml"/><Relationship Id="rId74" Type="http://schemas.openxmlformats.org/officeDocument/2006/relationships/image" Target="../media/image56.jpeg"/><Relationship Id="rId5" Type="http://schemas.openxmlformats.org/officeDocument/2006/relationships/tags" Target="../tags/tag177.xml"/><Relationship Id="rId61" Type="http://schemas.openxmlformats.org/officeDocument/2006/relationships/tags" Target="../tags/tag233.xml"/><Relationship Id="rId19" Type="http://schemas.openxmlformats.org/officeDocument/2006/relationships/tags" Target="../tags/tag19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tags" Target="../tags/tag199.xml"/><Relationship Id="rId30" Type="http://schemas.openxmlformats.org/officeDocument/2006/relationships/tags" Target="../tags/tag202.xml"/><Relationship Id="rId35" Type="http://schemas.openxmlformats.org/officeDocument/2006/relationships/tags" Target="../tags/tag207.xml"/><Relationship Id="rId43" Type="http://schemas.openxmlformats.org/officeDocument/2006/relationships/tags" Target="../tags/tag215.xml"/><Relationship Id="rId48" Type="http://schemas.openxmlformats.org/officeDocument/2006/relationships/tags" Target="../tags/tag220.xml"/><Relationship Id="rId56" Type="http://schemas.openxmlformats.org/officeDocument/2006/relationships/tags" Target="../tags/tag228.xml"/><Relationship Id="rId64" Type="http://schemas.openxmlformats.org/officeDocument/2006/relationships/tags" Target="../tags/tag236.xml"/><Relationship Id="rId69" Type="http://schemas.openxmlformats.org/officeDocument/2006/relationships/image" Target="../media/image14.emf"/><Relationship Id="rId8" Type="http://schemas.openxmlformats.org/officeDocument/2006/relationships/tags" Target="../tags/tag180.xml"/><Relationship Id="rId51" Type="http://schemas.openxmlformats.org/officeDocument/2006/relationships/tags" Target="../tags/tag223.xml"/><Relationship Id="rId72" Type="http://schemas.openxmlformats.org/officeDocument/2006/relationships/image" Target="../media/image54.png"/><Relationship Id="rId3" Type="http://schemas.openxmlformats.org/officeDocument/2006/relationships/tags" Target="../tags/tag175.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tags" Target="../tags/tag197.xml"/><Relationship Id="rId33" Type="http://schemas.openxmlformats.org/officeDocument/2006/relationships/tags" Target="../tags/tag205.xml"/><Relationship Id="rId38" Type="http://schemas.openxmlformats.org/officeDocument/2006/relationships/tags" Target="../tags/tag210.xml"/><Relationship Id="rId46" Type="http://schemas.openxmlformats.org/officeDocument/2006/relationships/tags" Target="../tags/tag218.xml"/><Relationship Id="rId59" Type="http://schemas.openxmlformats.org/officeDocument/2006/relationships/tags" Target="../tags/tag231.xml"/><Relationship Id="rId67" Type="http://schemas.openxmlformats.org/officeDocument/2006/relationships/slideLayout" Target="../slideLayouts/slideLayout4.xml"/><Relationship Id="rId20" Type="http://schemas.openxmlformats.org/officeDocument/2006/relationships/tags" Target="../tags/tag192.xml"/><Relationship Id="rId41" Type="http://schemas.openxmlformats.org/officeDocument/2006/relationships/tags" Target="../tags/tag213.xml"/><Relationship Id="rId54" Type="http://schemas.openxmlformats.org/officeDocument/2006/relationships/tags" Target="../tags/tag226.xml"/><Relationship Id="rId62" Type="http://schemas.openxmlformats.org/officeDocument/2006/relationships/tags" Target="../tags/tag234.xml"/><Relationship Id="rId70" Type="http://schemas.openxmlformats.org/officeDocument/2006/relationships/image" Target="../media/image52.jpeg"/><Relationship Id="rId75" Type="http://schemas.openxmlformats.org/officeDocument/2006/relationships/image" Target="../media/image57.png"/><Relationship Id="rId1" Type="http://schemas.openxmlformats.org/officeDocument/2006/relationships/tags" Target="../tags/tag173.xml"/><Relationship Id="rId6" Type="http://schemas.openxmlformats.org/officeDocument/2006/relationships/tags" Target="../tags/tag178.xml"/><Relationship Id="rId15" Type="http://schemas.openxmlformats.org/officeDocument/2006/relationships/tags" Target="../tags/tag187.xml"/><Relationship Id="rId23" Type="http://schemas.openxmlformats.org/officeDocument/2006/relationships/tags" Target="../tags/tag195.xml"/><Relationship Id="rId28" Type="http://schemas.openxmlformats.org/officeDocument/2006/relationships/tags" Target="../tags/tag200.xml"/><Relationship Id="rId36" Type="http://schemas.openxmlformats.org/officeDocument/2006/relationships/tags" Target="../tags/tag208.xml"/><Relationship Id="rId49" Type="http://schemas.openxmlformats.org/officeDocument/2006/relationships/tags" Target="../tags/tag221.xml"/><Relationship Id="rId57" Type="http://schemas.openxmlformats.org/officeDocument/2006/relationships/tags" Target="../tags/tag229.xml"/><Relationship Id="rId10" Type="http://schemas.openxmlformats.org/officeDocument/2006/relationships/tags" Target="../tags/tag182.xml"/><Relationship Id="rId31" Type="http://schemas.openxmlformats.org/officeDocument/2006/relationships/tags" Target="../tags/tag203.xml"/><Relationship Id="rId44" Type="http://schemas.openxmlformats.org/officeDocument/2006/relationships/tags" Target="../tags/tag216.xml"/><Relationship Id="rId52" Type="http://schemas.openxmlformats.org/officeDocument/2006/relationships/tags" Target="../tags/tag224.xml"/><Relationship Id="rId60" Type="http://schemas.openxmlformats.org/officeDocument/2006/relationships/tags" Target="../tags/tag232.xml"/><Relationship Id="rId65" Type="http://schemas.openxmlformats.org/officeDocument/2006/relationships/tags" Target="../tags/tag237.xml"/><Relationship Id="rId73" Type="http://schemas.openxmlformats.org/officeDocument/2006/relationships/image" Target="../media/image55.jpeg"/><Relationship Id="rId4" Type="http://schemas.openxmlformats.org/officeDocument/2006/relationships/tags" Target="../tags/tag176.xml"/><Relationship Id="rId9" Type="http://schemas.openxmlformats.org/officeDocument/2006/relationships/tags" Target="../tags/tag181.xml"/><Relationship Id="rId13" Type="http://schemas.openxmlformats.org/officeDocument/2006/relationships/tags" Target="../tags/tag185.xml"/><Relationship Id="rId18" Type="http://schemas.openxmlformats.org/officeDocument/2006/relationships/tags" Target="../tags/tag190.xml"/><Relationship Id="rId39" Type="http://schemas.openxmlformats.org/officeDocument/2006/relationships/tags" Target="../tags/tag211.xml"/><Relationship Id="rId34" Type="http://schemas.openxmlformats.org/officeDocument/2006/relationships/tags" Target="../tags/tag206.xml"/><Relationship Id="rId50" Type="http://schemas.openxmlformats.org/officeDocument/2006/relationships/tags" Target="../tags/tag222.xml"/><Relationship Id="rId55" Type="http://schemas.openxmlformats.org/officeDocument/2006/relationships/tags" Target="../tags/tag227.xml"/><Relationship Id="rId7" Type="http://schemas.openxmlformats.org/officeDocument/2006/relationships/tags" Target="../tags/tag179.xml"/><Relationship Id="rId71" Type="http://schemas.openxmlformats.org/officeDocument/2006/relationships/image" Target="../media/image53.jpeg"/></Relationships>
</file>

<file path=ppt/slides/_rels/slide65.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gif"/><Relationship Id="rId10" Type="http://schemas.openxmlformats.org/officeDocument/2006/relationships/chart" Target="../charts/chart49.xml"/><Relationship Id="rId4" Type="http://schemas.openxmlformats.org/officeDocument/2006/relationships/image" Target="../media/image59.jpeg"/><Relationship Id="rId9" Type="http://schemas.openxmlformats.org/officeDocument/2006/relationships/image" Target="../media/image64.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slideLayout" Target="../slideLayouts/slideLayout2.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E--R0r4RBEs" TargetMode="External"/><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7.png"/><Relationship Id="rId3" Type="http://schemas.openxmlformats.org/officeDocument/2006/relationships/image" Target="../media/image78.png"/><Relationship Id="rId7" Type="http://schemas.openxmlformats.org/officeDocument/2006/relationships/image" Target="../media/image82.jpeg"/><Relationship Id="rId12"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pn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8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gkfsPInDBv8" TargetMode="External"/><Relationship Id="rId5" Type="http://schemas.openxmlformats.org/officeDocument/2006/relationships/image" Target="../media/image90.png"/><Relationship Id="rId4" Type="http://schemas.openxmlformats.org/officeDocument/2006/relationships/image" Target="../media/image89.png"/></Relationships>
</file>

<file path=ppt/slides/_rels/slide8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8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notesSlide" Target="../notesSlides/notesSlide16.xml"/><Relationship Id="rId5" Type="http://schemas.openxmlformats.org/officeDocument/2006/relationships/tags" Target="../tags/tag243.xml"/><Relationship Id="rId10" Type="http://schemas.openxmlformats.org/officeDocument/2006/relationships/slideLayout" Target="../slideLayouts/slideLayout2.xml"/><Relationship Id="rId4" Type="http://schemas.openxmlformats.org/officeDocument/2006/relationships/tags" Target="../tags/tag242.xml"/><Relationship Id="rId9" Type="http://schemas.openxmlformats.org/officeDocument/2006/relationships/tags" Target="../tags/tag247.xml"/></Relationships>
</file>

<file path=ppt/slides/_rels/slide88.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tags" Target="../tags/tag250.xml"/><Relationship Id="rId7" Type="http://schemas.openxmlformats.org/officeDocument/2006/relationships/image" Target="../media/image28.emf"/><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oleObject" Target="../embeddings/oleObject9.bin"/><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image" Target="../media/image9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287911" y="3341891"/>
            <a:ext cx="5688633" cy="1477328"/>
          </a:xfrm>
          <a:prstGeom prst="rect">
            <a:avLst/>
          </a:prstGeom>
          <a:noFill/>
        </p:spPr>
        <p:txBody>
          <a:bodyPr wrap="square" rtlCol="0">
            <a:spAutoFit/>
          </a:bodyPr>
          <a:lstStyle/>
          <a:p>
            <a:r>
              <a:rPr lang="pt-BR" b="1" dirty="0">
                <a:solidFill>
                  <a:srgbClr val="000000"/>
                </a:solidFill>
              </a:rPr>
              <a:t>MÓDULO 1 – DINÂMICA DAS INDÚSTRIAS DE NAVEGAÇÃO E PORTOS</a:t>
            </a:r>
          </a:p>
          <a:p>
            <a:endParaRPr lang="pt-BR" b="1" dirty="0">
              <a:solidFill>
                <a:srgbClr val="000000"/>
              </a:solidFill>
            </a:endParaRPr>
          </a:p>
          <a:p>
            <a:r>
              <a:rPr lang="pt-BR" dirty="0">
                <a:solidFill>
                  <a:srgbClr val="000000"/>
                </a:solidFill>
              </a:rPr>
              <a:t>Aulas 11 e 12: Avaliação de terminais de contêineres</a:t>
            </a:r>
          </a:p>
          <a:p>
            <a:endParaRPr lang="pt-BR" dirty="0">
              <a:solidFill>
                <a:srgbClr val="000000"/>
              </a:solidFill>
            </a:endParaRPr>
          </a:p>
        </p:txBody>
      </p:sp>
      <p:sp>
        <p:nvSpPr>
          <p:cNvPr id="4" name="Título 3"/>
          <p:cNvSpPr>
            <a:spLocks noGrp="1"/>
          </p:cNvSpPr>
          <p:nvPr>
            <p:ph type="ctrTitle"/>
          </p:nvPr>
        </p:nvSpPr>
        <p:spPr>
          <a:xfrm>
            <a:off x="2287911" y="1829723"/>
            <a:ext cx="5832648" cy="1470025"/>
          </a:xfrm>
        </p:spPr>
        <p:txBody>
          <a:bodyPr/>
          <a:lstStyle/>
          <a:p>
            <a:r>
              <a:rPr lang="pt-BR" sz="2400" dirty="0">
                <a:solidFill>
                  <a:schemeClr val="tx1"/>
                </a:solidFill>
              </a:rPr>
              <a:t>PNV 5112 - Aspectos da Operação e da Avaliação de Empreendimentos Portuários</a:t>
            </a:r>
            <a:endParaRPr lang="pt-BR" sz="2400" dirty="0"/>
          </a:p>
        </p:txBody>
      </p:sp>
    </p:spTree>
    <p:extLst>
      <p:ext uri="{BB962C8B-B14F-4D97-AF65-F5344CB8AC3E}">
        <p14:creationId xmlns:p14="http://schemas.microsoft.com/office/powerpoint/2010/main" val="207714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23097"/>
            <a:ext cx="9505950" cy="637364"/>
          </a:xfrm>
        </p:spPr>
        <p:txBody>
          <a:bodyPr/>
          <a:lstStyle/>
          <a:p>
            <a:r>
              <a:rPr lang="pt-BR" dirty="0"/>
              <a:t>Existem, basicamente, três tipos de navegação de contêineres: Longo Curso, Cabotagem e </a:t>
            </a:r>
            <a:r>
              <a:rPr lang="pt-BR" i="1" dirty="0" err="1"/>
              <a:t>Feeder</a:t>
            </a:r>
            <a:endParaRPr lang="pt-BR" dirty="0"/>
          </a:p>
        </p:txBody>
      </p:sp>
      <p:cxnSp>
        <p:nvCxnSpPr>
          <p:cNvPr id="192" name="Conector reto 191"/>
          <p:cNvCxnSpPr/>
          <p:nvPr>
            <p:custDataLst>
              <p:tags r:id="rId1"/>
            </p:custDataLst>
          </p:nvPr>
        </p:nvCxnSpPr>
        <p:spPr>
          <a:xfrm>
            <a:off x="399531" y="2907463"/>
            <a:ext cx="9072000" cy="0"/>
          </a:xfrm>
          <a:prstGeom prst="line">
            <a:avLst/>
          </a:prstGeom>
          <a:ln>
            <a:solidFill>
              <a:schemeClr val="bg1">
                <a:lumMod val="85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194" name="Conector reto 193"/>
          <p:cNvCxnSpPr/>
          <p:nvPr>
            <p:custDataLst>
              <p:tags r:id="rId2"/>
            </p:custDataLst>
          </p:nvPr>
        </p:nvCxnSpPr>
        <p:spPr>
          <a:xfrm>
            <a:off x="399531" y="4509120"/>
            <a:ext cx="9072000" cy="0"/>
          </a:xfrm>
          <a:prstGeom prst="line">
            <a:avLst/>
          </a:prstGeom>
          <a:ln>
            <a:solidFill>
              <a:schemeClr val="bg1">
                <a:lumMod val="85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5" name="CaixaDeTexto 4"/>
          <p:cNvSpPr txBox="1"/>
          <p:nvPr>
            <p:custDataLst>
              <p:tags r:id="rId3"/>
            </p:custDataLst>
          </p:nvPr>
        </p:nvSpPr>
        <p:spPr>
          <a:xfrm>
            <a:off x="2288710" y="3136537"/>
            <a:ext cx="7200000" cy="1300575"/>
          </a:xfrm>
          <a:prstGeom prst="rect">
            <a:avLst/>
          </a:prstGeom>
          <a:noFill/>
          <a:ln>
            <a:noFill/>
          </a:ln>
        </p:spPr>
        <p:txBody>
          <a:bodyPr wrap="square" lIns="72000" tIns="36000" rIns="72000" bIns="36000" rtlCol="0" anchor="ctr">
            <a:noAutofit/>
          </a:bodyPr>
          <a:lstStyle/>
          <a:p>
            <a:pPr>
              <a:spcAft>
                <a:spcPts val="600"/>
              </a:spcAft>
            </a:pPr>
            <a:r>
              <a:rPr lang="pt-BR" b="1" dirty="0"/>
              <a:t>Navegação de Cabotagem</a:t>
            </a:r>
            <a:endParaRPr lang="pt-BR" dirty="0">
              <a:solidFill>
                <a:prstClr val="black"/>
              </a:solidFill>
            </a:endParaRPr>
          </a:p>
          <a:p>
            <a:pPr>
              <a:spcAft>
                <a:spcPts val="600"/>
              </a:spcAft>
            </a:pPr>
            <a:r>
              <a:rPr lang="pt-BR" dirty="0">
                <a:solidFill>
                  <a:prstClr val="black"/>
                </a:solidFill>
              </a:rPr>
              <a:t>Transporte entre portos de um mesmo país (no Brasil, este formato estende-se à movimentação de cargas pelo Mercosul)</a:t>
            </a:r>
          </a:p>
          <a:p>
            <a:pPr>
              <a:spcAft>
                <a:spcPts val="600"/>
              </a:spcAft>
            </a:pPr>
            <a:r>
              <a:rPr lang="pt-BR" dirty="0">
                <a:solidFill>
                  <a:prstClr val="black"/>
                </a:solidFill>
              </a:rPr>
              <a:t>Diferencia-se entre embarque e desembarque</a:t>
            </a:r>
          </a:p>
        </p:txBody>
      </p:sp>
      <p:sp>
        <p:nvSpPr>
          <p:cNvPr id="39" name="CaixaDeTexto 38"/>
          <p:cNvSpPr txBox="1"/>
          <p:nvPr>
            <p:custDataLst>
              <p:tags r:id="rId4"/>
            </p:custDataLst>
          </p:nvPr>
        </p:nvSpPr>
        <p:spPr>
          <a:xfrm>
            <a:off x="2288710" y="4668483"/>
            <a:ext cx="7200000" cy="1440000"/>
          </a:xfrm>
          <a:prstGeom prst="rect">
            <a:avLst/>
          </a:prstGeom>
          <a:noFill/>
          <a:ln>
            <a:noFill/>
          </a:ln>
        </p:spPr>
        <p:txBody>
          <a:bodyPr wrap="square" lIns="72000" tIns="36000" rIns="72000" bIns="36000" rtlCol="0" anchor="ctr">
            <a:noAutofit/>
          </a:bodyPr>
          <a:lstStyle/>
          <a:p>
            <a:pPr marL="0" lvl="1">
              <a:spcAft>
                <a:spcPts val="600"/>
              </a:spcAft>
            </a:pPr>
            <a:r>
              <a:rPr lang="pt-BR" b="1" dirty="0"/>
              <a:t>Navegação </a:t>
            </a:r>
            <a:r>
              <a:rPr lang="pt-BR" b="1" i="1" dirty="0"/>
              <a:t>feeder</a:t>
            </a:r>
            <a:endParaRPr lang="pt-BR" b="1" dirty="0"/>
          </a:p>
          <a:p>
            <a:pPr marL="0" lvl="1">
              <a:spcAft>
                <a:spcPts val="600"/>
              </a:spcAft>
            </a:pPr>
            <a:r>
              <a:rPr lang="pt-BR" dirty="0"/>
              <a:t>Transporte entre o porto local e algum outro porto nacional que seja atendido pelo serviço marítimo desejado</a:t>
            </a:r>
          </a:p>
          <a:p>
            <a:pPr marL="177800" lvl="1">
              <a:spcAft>
                <a:spcPts val="600"/>
              </a:spcAft>
            </a:pPr>
            <a:r>
              <a:rPr lang="pt-BR" sz="1600" b="1" dirty="0">
                <a:solidFill>
                  <a:prstClr val="black"/>
                </a:solidFill>
              </a:rPr>
              <a:t>Transbordo:</a:t>
            </a:r>
            <a:r>
              <a:rPr lang="pt-BR" sz="1600" dirty="0">
                <a:solidFill>
                  <a:prstClr val="black"/>
                </a:solidFill>
              </a:rPr>
              <a:t> operação portuária de desembarque e reembarque de cargas </a:t>
            </a:r>
            <a:r>
              <a:rPr lang="pt-BR" sz="1600" i="1" dirty="0">
                <a:solidFill>
                  <a:prstClr val="black"/>
                </a:solidFill>
              </a:rPr>
              <a:t>feeder</a:t>
            </a:r>
            <a:r>
              <a:rPr lang="pt-BR" sz="1600" dirty="0">
                <a:solidFill>
                  <a:prstClr val="black"/>
                </a:solidFill>
              </a:rPr>
              <a:t>. Envolve dois movimentos; um de longo curso e um de cabotagem</a:t>
            </a:r>
            <a:endParaRPr lang="pt-BR" sz="1600" b="1" dirty="0">
              <a:solidFill>
                <a:prstClr val="black"/>
              </a:solidFill>
            </a:endParaRPr>
          </a:p>
        </p:txBody>
      </p:sp>
      <p:sp>
        <p:nvSpPr>
          <p:cNvPr id="41" name="Retângulo 40"/>
          <p:cNvSpPr/>
          <p:nvPr/>
        </p:nvSpPr>
        <p:spPr>
          <a:xfrm>
            <a:off x="2288710" y="1556792"/>
            <a:ext cx="7200000" cy="1300574"/>
          </a:xfrm>
          <a:prstGeom prst="rect">
            <a:avLst/>
          </a:prstGeom>
        </p:spPr>
        <p:txBody>
          <a:bodyPr anchor="ctr">
            <a:noAutofit/>
          </a:bodyPr>
          <a:lstStyle/>
          <a:p>
            <a:pPr>
              <a:spcAft>
                <a:spcPts val="600"/>
              </a:spcAft>
            </a:pPr>
            <a:r>
              <a:rPr lang="pt-BR" b="1" dirty="0"/>
              <a:t>Navegação de Longo Curso</a:t>
            </a:r>
            <a:endParaRPr lang="pt-BR" dirty="0">
              <a:solidFill>
                <a:prstClr val="black"/>
              </a:solidFill>
            </a:endParaRPr>
          </a:p>
          <a:p>
            <a:pPr>
              <a:spcAft>
                <a:spcPts val="600"/>
              </a:spcAft>
            </a:pPr>
            <a:r>
              <a:rPr lang="pt-BR" dirty="0">
                <a:solidFill>
                  <a:prstClr val="black"/>
                </a:solidFill>
              </a:rPr>
              <a:t>Transporte entre portos estrangeiros.</a:t>
            </a:r>
          </a:p>
          <a:p>
            <a:pPr>
              <a:spcAft>
                <a:spcPts val="600"/>
              </a:spcAft>
            </a:pPr>
            <a:r>
              <a:rPr lang="pt-BR" dirty="0">
                <a:solidFill>
                  <a:prstClr val="black"/>
                </a:solidFill>
              </a:rPr>
              <a:t>Diferencia-se entre importação e exportação</a:t>
            </a:r>
          </a:p>
        </p:txBody>
      </p:sp>
      <p:grpSp>
        <p:nvGrpSpPr>
          <p:cNvPr id="8205" name="Grupo 8204"/>
          <p:cNvGrpSpPr>
            <a:grpSpLocks noChangeAspect="1"/>
          </p:cNvGrpSpPr>
          <p:nvPr/>
        </p:nvGrpSpPr>
        <p:grpSpPr>
          <a:xfrm>
            <a:off x="483917" y="1556792"/>
            <a:ext cx="1300574" cy="1300574"/>
            <a:chOff x="399532" y="1160928"/>
            <a:chExt cx="1728000" cy="1728000"/>
          </a:xfrm>
        </p:grpSpPr>
        <p:sp>
          <p:nvSpPr>
            <p:cNvPr id="292" name="Retângulo 291"/>
            <p:cNvSpPr/>
            <p:nvPr/>
          </p:nvSpPr>
          <p:spPr>
            <a:xfrm>
              <a:off x="399532" y="1160928"/>
              <a:ext cx="1728000" cy="1728000"/>
            </a:xfrm>
            <a:prstGeom prst="rect">
              <a:avLst/>
            </a:prstGeom>
            <a:solidFill>
              <a:srgbClr val="DDEEFF"/>
            </a:solidFill>
            <a:ln>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pic>
          <p:nvPicPr>
            <p:cNvPr id="819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4541"/>
            <a:stretch/>
          </p:blipFill>
          <p:spPr bwMode="auto">
            <a:xfrm>
              <a:off x="399532" y="1266503"/>
              <a:ext cx="720229"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4586" r="30198"/>
            <a:stretch/>
          </p:blipFill>
          <p:spPr bwMode="auto">
            <a:xfrm>
              <a:off x="1621129" y="1160928"/>
              <a:ext cx="506403" cy="58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Elipse 29"/>
            <p:cNvSpPr/>
            <p:nvPr/>
          </p:nvSpPr>
          <p:spPr>
            <a:xfrm>
              <a:off x="1793973" y="1461131"/>
              <a:ext cx="45719" cy="45719"/>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50" name="Elipse 249"/>
            <p:cNvSpPr/>
            <p:nvPr/>
          </p:nvSpPr>
          <p:spPr>
            <a:xfrm>
              <a:off x="615556" y="2451482"/>
              <a:ext cx="45719" cy="45719"/>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33" name="Conector em curva 32"/>
            <p:cNvCxnSpPr>
              <a:stCxn id="250" idx="6"/>
              <a:endCxn id="30" idx="2"/>
            </p:cNvCxnSpPr>
            <p:nvPr/>
          </p:nvCxnSpPr>
          <p:spPr>
            <a:xfrm flipV="1">
              <a:off x="661275" y="1483991"/>
              <a:ext cx="1132698" cy="990351"/>
            </a:xfrm>
            <a:prstGeom prst="curvedConnector3">
              <a:avLst>
                <a:gd name="adj1" fmla="val 50000"/>
              </a:avLst>
            </a:prstGeom>
            <a:ln w="12700">
              <a:solidFill>
                <a:schemeClr val="tx1"/>
              </a:solid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399532" y="1160928"/>
              <a:ext cx="1728000" cy="1728000"/>
            </a:xfrm>
            <a:prstGeom prst="rect">
              <a:avLst/>
            </a:prstGeom>
            <a:noFill/>
            <a:ln>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grpSp>
      <p:grpSp>
        <p:nvGrpSpPr>
          <p:cNvPr id="8206" name="Grupo 8205"/>
          <p:cNvGrpSpPr>
            <a:grpSpLocks noChangeAspect="1"/>
          </p:cNvGrpSpPr>
          <p:nvPr/>
        </p:nvGrpSpPr>
        <p:grpSpPr>
          <a:xfrm>
            <a:off x="483917" y="3136538"/>
            <a:ext cx="1300574" cy="1300574"/>
            <a:chOff x="399532" y="3085423"/>
            <a:chExt cx="1728000" cy="1728000"/>
          </a:xfrm>
        </p:grpSpPr>
        <p:sp>
          <p:nvSpPr>
            <p:cNvPr id="293" name="Retângulo 292"/>
            <p:cNvSpPr/>
            <p:nvPr/>
          </p:nvSpPr>
          <p:spPr>
            <a:xfrm>
              <a:off x="399532" y="3085423"/>
              <a:ext cx="1728000" cy="1728000"/>
            </a:xfrm>
            <a:prstGeom prst="rect">
              <a:avLst/>
            </a:prstGeom>
            <a:solidFill>
              <a:srgbClr val="DDEEFF"/>
            </a:solidFill>
            <a:ln>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pic>
          <p:nvPicPr>
            <p:cNvPr id="28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4541"/>
            <a:stretch/>
          </p:blipFill>
          <p:spPr bwMode="auto">
            <a:xfrm>
              <a:off x="399532" y="3190998"/>
              <a:ext cx="720229"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8" name="Conector em curva 287"/>
            <p:cNvCxnSpPr>
              <a:stCxn id="290" idx="6"/>
              <a:endCxn id="289" idx="4"/>
            </p:cNvCxnSpPr>
            <p:nvPr/>
          </p:nvCxnSpPr>
          <p:spPr>
            <a:xfrm flipV="1">
              <a:off x="661275" y="3757457"/>
              <a:ext cx="460575" cy="617042"/>
            </a:xfrm>
            <a:prstGeom prst="curvedConnector2">
              <a:avLst/>
            </a:prstGeom>
            <a:ln w="12700">
              <a:solidFill>
                <a:srgbClr val="FF0000"/>
              </a:solid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cxnSp>
        <p:sp>
          <p:nvSpPr>
            <p:cNvPr id="289" name="Elipse 288"/>
            <p:cNvSpPr/>
            <p:nvPr/>
          </p:nvSpPr>
          <p:spPr>
            <a:xfrm>
              <a:off x="1098990" y="3711738"/>
              <a:ext cx="45719" cy="45719"/>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90" name="Elipse 289"/>
            <p:cNvSpPr/>
            <p:nvPr/>
          </p:nvSpPr>
          <p:spPr>
            <a:xfrm>
              <a:off x="615556" y="4351639"/>
              <a:ext cx="45719" cy="45719"/>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7" name="Retângulo 16"/>
            <p:cNvSpPr/>
            <p:nvPr/>
          </p:nvSpPr>
          <p:spPr>
            <a:xfrm>
              <a:off x="399532" y="3085423"/>
              <a:ext cx="1728000" cy="1728000"/>
            </a:xfrm>
            <a:prstGeom prst="rect">
              <a:avLst/>
            </a:prstGeom>
            <a:noFill/>
            <a:ln>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2000" dirty="0"/>
            </a:p>
          </p:txBody>
        </p:sp>
      </p:grpSp>
      <p:grpSp>
        <p:nvGrpSpPr>
          <p:cNvPr id="8207" name="Grupo 8206"/>
          <p:cNvGrpSpPr>
            <a:grpSpLocks noChangeAspect="1"/>
          </p:cNvGrpSpPr>
          <p:nvPr/>
        </p:nvGrpSpPr>
        <p:grpSpPr>
          <a:xfrm>
            <a:off x="483878" y="4738196"/>
            <a:ext cx="1299976" cy="1300574"/>
            <a:chOff x="399532" y="5022849"/>
            <a:chExt cx="1728000" cy="1728797"/>
          </a:xfrm>
        </p:grpSpPr>
        <p:sp>
          <p:nvSpPr>
            <p:cNvPr id="294" name="Retângulo 293"/>
            <p:cNvSpPr/>
            <p:nvPr/>
          </p:nvSpPr>
          <p:spPr>
            <a:xfrm>
              <a:off x="399532" y="5022849"/>
              <a:ext cx="1728000" cy="1728000"/>
            </a:xfrm>
            <a:prstGeom prst="rect">
              <a:avLst/>
            </a:prstGeom>
            <a:solidFill>
              <a:srgbClr val="DDEEFF"/>
            </a:solidFill>
            <a:ln>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pic>
          <p:nvPicPr>
            <p:cNvPr id="27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4541"/>
            <a:stretch/>
          </p:blipFill>
          <p:spPr bwMode="auto">
            <a:xfrm>
              <a:off x="399532" y="5129221"/>
              <a:ext cx="720229"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4" name="Conector em curva 273"/>
            <p:cNvCxnSpPr>
              <a:stCxn id="282" idx="6"/>
              <a:endCxn id="275" idx="4"/>
            </p:cNvCxnSpPr>
            <p:nvPr/>
          </p:nvCxnSpPr>
          <p:spPr>
            <a:xfrm flipV="1">
              <a:off x="661275" y="5695680"/>
              <a:ext cx="460575" cy="617042"/>
            </a:xfrm>
            <a:prstGeom prst="curvedConnector2">
              <a:avLst/>
            </a:prstGeom>
            <a:ln w="12700">
              <a:solidFill>
                <a:srgbClr val="FF0000"/>
              </a:solid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cxnSp>
        <p:sp>
          <p:nvSpPr>
            <p:cNvPr id="275" name="Elipse 274"/>
            <p:cNvSpPr/>
            <p:nvPr/>
          </p:nvSpPr>
          <p:spPr>
            <a:xfrm>
              <a:off x="1098990" y="5649961"/>
              <a:ext cx="45719" cy="45719"/>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pic>
          <p:nvPicPr>
            <p:cNvPr id="28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4586" r="30198"/>
            <a:stretch/>
          </p:blipFill>
          <p:spPr bwMode="auto">
            <a:xfrm>
              <a:off x="1621129" y="5025499"/>
              <a:ext cx="506403" cy="58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 name="Elipse 280"/>
            <p:cNvSpPr/>
            <p:nvPr/>
          </p:nvSpPr>
          <p:spPr>
            <a:xfrm>
              <a:off x="1793973" y="5299511"/>
              <a:ext cx="45719" cy="45719"/>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82" name="Elipse 281"/>
            <p:cNvSpPr/>
            <p:nvPr/>
          </p:nvSpPr>
          <p:spPr>
            <a:xfrm>
              <a:off x="615556" y="6289862"/>
              <a:ext cx="45719" cy="45719"/>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283" name="Conector em curva 282"/>
            <p:cNvCxnSpPr>
              <a:stCxn id="282" idx="6"/>
              <a:endCxn id="281" idx="2"/>
            </p:cNvCxnSpPr>
            <p:nvPr/>
          </p:nvCxnSpPr>
          <p:spPr>
            <a:xfrm flipV="1">
              <a:off x="661275" y="5322371"/>
              <a:ext cx="1132698" cy="990351"/>
            </a:xfrm>
            <a:prstGeom prst="curvedConnector3">
              <a:avLst>
                <a:gd name="adj1" fmla="val 50000"/>
              </a:avLst>
            </a:prstGeom>
            <a:ln w="12700">
              <a:solidFill>
                <a:schemeClr val="tx1"/>
              </a:solid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cxnSp>
        <p:sp>
          <p:nvSpPr>
            <p:cNvPr id="258" name="Retângulo 257"/>
            <p:cNvSpPr/>
            <p:nvPr/>
          </p:nvSpPr>
          <p:spPr>
            <a:xfrm>
              <a:off x="399532" y="5022849"/>
              <a:ext cx="1728000" cy="1728000"/>
            </a:xfrm>
            <a:prstGeom prst="rect">
              <a:avLst/>
            </a:prstGeom>
            <a:noFill/>
            <a:ln>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2000" dirty="0"/>
            </a:p>
          </p:txBody>
        </p:sp>
      </p:grpSp>
      <p:sp>
        <p:nvSpPr>
          <p:cNvPr id="303" name="CaixaDeTexto 302"/>
          <p:cNvSpPr txBox="1"/>
          <p:nvPr/>
        </p:nvSpPr>
        <p:spPr>
          <a:xfrm>
            <a:off x="314852" y="1196816"/>
            <a:ext cx="9173857" cy="576000"/>
          </a:xfrm>
          <a:prstGeom prst="rect">
            <a:avLst/>
          </a:prstGeom>
          <a:noFill/>
          <a:ln>
            <a:noFill/>
          </a:ln>
        </p:spPr>
        <p:txBody>
          <a:bodyPr wrap="square" lIns="72000" tIns="36000" rIns="72000" bIns="36000" rtlCol="0" anchor="t">
            <a:noAutofit/>
          </a:bodyPr>
          <a:lstStyle/>
          <a:p>
            <a:pPr>
              <a:spcAft>
                <a:spcPts val="600"/>
              </a:spcAft>
            </a:pPr>
            <a:r>
              <a:rPr lang="pt-BR" sz="1600" b="1" dirty="0"/>
              <a:t>Tipos de navegação</a:t>
            </a:r>
          </a:p>
        </p:txBody>
      </p:sp>
    </p:spTree>
    <p:extLst>
      <p:ext uri="{BB962C8B-B14F-4D97-AF65-F5344CB8AC3E}">
        <p14:creationId xmlns:p14="http://schemas.microsoft.com/office/powerpoint/2010/main" val="119860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p:custDataLst>
              <p:tags r:id="rId1"/>
            </p:custDataLst>
            <p:extLst>
              <p:ext uri="{D42A27DB-BD31-4B8C-83A1-F6EECF244321}">
                <p14:modId xmlns:p14="http://schemas.microsoft.com/office/powerpoint/2010/main" val="402022925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58750" cy="158750"/>
                      </a:xfrm>
                      <a:prstGeom prst="rect">
                        <a:avLst/>
                      </a:prstGeom>
                    </p:spPr>
                  </p:pic>
                </p:oleObj>
              </mc:Fallback>
            </mc:AlternateContent>
          </a:graphicData>
        </a:graphic>
      </p:graphicFrame>
      <p:sp>
        <p:nvSpPr>
          <p:cNvPr id="10" name="Retângulo 9"/>
          <p:cNvSpPr/>
          <p:nvPr>
            <p:custDataLst>
              <p:tags r:id="rId2"/>
            </p:custDataLst>
          </p:nvPr>
        </p:nvSpPr>
        <p:spPr>
          <a:xfrm>
            <a:off x="170086" y="1052736"/>
            <a:ext cx="5155756" cy="4697085"/>
          </a:xfrm>
          <a:prstGeom prst="rect">
            <a:avLst/>
          </a:prstGeom>
          <a:solidFill>
            <a:schemeClr val="accent2"/>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 name="Título 1"/>
          <p:cNvSpPr>
            <a:spLocks noGrp="1"/>
          </p:cNvSpPr>
          <p:nvPr>
            <p:ph type="title"/>
            <p:custDataLst>
              <p:tags r:id="rId3"/>
            </p:custDataLst>
          </p:nvPr>
        </p:nvSpPr>
        <p:spPr>
          <a:xfrm>
            <a:off x="200025" y="127340"/>
            <a:ext cx="9505950" cy="637364"/>
          </a:xfrm>
        </p:spPr>
        <p:txBody>
          <a:bodyPr/>
          <a:lstStyle/>
          <a:p>
            <a:r>
              <a:rPr lang="pt-BR" dirty="0"/>
              <a:t>Conceitos relacionados a </a:t>
            </a:r>
            <a:r>
              <a:rPr lang="pt-BR" u="sng" dirty="0"/>
              <a:t>Transbordo</a:t>
            </a:r>
            <a:r>
              <a:rPr lang="pt-BR" dirty="0"/>
              <a:t>:  exemplo de um contêiner a ser transportado entre Pecém e Shangai</a:t>
            </a:r>
          </a:p>
        </p:txBody>
      </p:sp>
      <p:sp>
        <p:nvSpPr>
          <p:cNvPr id="7" name="Fluxograma: Atraso 6"/>
          <p:cNvSpPr/>
          <p:nvPr>
            <p:custDataLst>
              <p:tags r:id="rId4"/>
            </p:custDataLst>
          </p:nvPr>
        </p:nvSpPr>
        <p:spPr>
          <a:xfrm>
            <a:off x="170086" y="2492896"/>
            <a:ext cx="645425" cy="2376264"/>
          </a:xfrm>
          <a:prstGeom prst="flowChartDelay">
            <a:avLst/>
          </a:prstGeom>
          <a:solidFill>
            <a:schemeClr val="bg2">
              <a:lumMod val="7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600" dirty="0">
                <a:solidFill>
                  <a:schemeClr val="tx1"/>
                </a:solidFill>
              </a:rPr>
              <a:t>País A</a:t>
            </a:r>
          </a:p>
        </p:txBody>
      </p:sp>
      <p:sp>
        <p:nvSpPr>
          <p:cNvPr id="8" name="Fluxograma: Atraso 7"/>
          <p:cNvSpPr/>
          <p:nvPr>
            <p:custDataLst>
              <p:tags r:id="rId5"/>
            </p:custDataLst>
          </p:nvPr>
        </p:nvSpPr>
        <p:spPr>
          <a:xfrm rot="5400000">
            <a:off x="2427519" y="-45386"/>
            <a:ext cx="504056" cy="2700300"/>
          </a:xfrm>
          <a:prstGeom prst="flowChartDelay">
            <a:avLst/>
          </a:prstGeom>
          <a:solidFill>
            <a:schemeClr val="bg2">
              <a:lumMod val="75000"/>
            </a:schemeClr>
          </a:solidFill>
          <a:ln>
            <a:solidFill>
              <a:schemeClr val="tx1">
                <a:lumMod val="50000"/>
                <a:lumOff val="50000"/>
              </a:schemeClr>
            </a:solidFill>
          </a:ln>
          <a:effectLst/>
        </p:spPr>
        <p:txBody>
          <a:bodyPr vert="vert270" wrap="square" lIns="72000" tIns="72000" rIns="72000" bIns="72000" rtlCol="0" anchor="ctr">
            <a:noAutofit/>
          </a:bodyPr>
          <a:lstStyle/>
          <a:p>
            <a:pPr algn="ctr">
              <a:spcAft>
                <a:spcPts val="600"/>
              </a:spcAft>
            </a:pPr>
            <a:r>
              <a:rPr lang="pt-BR" sz="1600" dirty="0">
                <a:solidFill>
                  <a:schemeClr val="tx1"/>
                </a:solidFill>
              </a:rPr>
              <a:t>País B</a:t>
            </a:r>
          </a:p>
        </p:txBody>
      </p:sp>
      <p:sp>
        <p:nvSpPr>
          <p:cNvPr id="9" name="Fluxograma: Atraso 8"/>
          <p:cNvSpPr/>
          <p:nvPr>
            <p:custDataLst>
              <p:tags r:id="rId6"/>
            </p:custDataLst>
          </p:nvPr>
        </p:nvSpPr>
        <p:spPr>
          <a:xfrm rot="10800000" flipV="1">
            <a:off x="4677768" y="3032955"/>
            <a:ext cx="648074" cy="2700300"/>
          </a:xfrm>
          <a:prstGeom prst="flowChartDelay">
            <a:avLst/>
          </a:prstGeom>
          <a:solidFill>
            <a:schemeClr val="bg2">
              <a:lumMod val="7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600" dirty="0">
                <a:solidFill>
                  <a:schemeClr val="tx1"/>
                </a:solidFill>
              </a:rPr>
              <a:t>País C</a:t>
            </a:r>
          </a:p>
        </p:txBody>
      </p:sp>
      <p:sp>
        <p:nvSpPr>
          <p:cNvPr id="12" name="Elipse 11"/>
          <p:cNvSpPr/>
          <p:nvPr>
            <p:custDataLst>
              <p:tags r:id="rId7"/>
            </p:custDataLst>
          </p:nvPr>
        </p:nvSpPr>
        <p:spPr>
          <a:xfrm>
            <a:off x="653829" y="3544219"/>
            <a:ext cx="288032" cy="27361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3" name="Elipse 12"/>
          <p:cNvSpPr/>
          <p:nvPr/>
        </p:nvSpPr>
        <p:spPr>
          <a:xfrm>
            <a:off x="682857" y="4023489"/>
            <a:ext cx="171683" cy="168035"/>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 name="Elipse 13"/>
          <p:cNvSpPr/>
          <p:nvPr>
            <p:custDataLst>
              <p:tags r:id="rId8"/>
            </p:custDataLst>
          </p:nvPr>
        </p:nvSpPr>
        <p:spPr>
          <a:xfrm>
            <a:off x="2535531" y="1419984"/>
            <a:ext cx="288032" cy="27361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5" name="Elipse 14"/>
          <p:cNvSpPr/>
          <p:nvPr>
            <p:custDataLst>
              <p:tags r:id="rId9"/>
            </p:custDataLst>
          </p:nvPr>
        </p:nvSpPr>
        <p:spPr>
          <a:xfrm>
            <a:off x="4533753" y="4246296"/>
            <a:ext cx="288032" cy="27361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16" name="Grupo 15"/>
          <p:cNvGrpSpPr/>
          <p:nvPr/>
        </p:nvGrpSpPr>
        <p:grpSpPr>
          <a:xfrm>
            <a:off x="854540" y="3681028"/>
            <a:ext cx="675914" cy="510496"/>
            <a:chOff x="854540" y="3681028"/>
            <a:chExt cx="675914" cy="510496"/>
          </a:xfrm>
        </p:grpSpPr>
        <p:cxnSp>
          <p:nvCxnSpPr>
            <p:cNvPr id="23" name="Conector em curva 22"/>
            <p:cNvCxnSpPr>
              <a:stCxn id="13" idx="6"/>
              <a:endCxn id="12" idx="6"/>
            </p:cNvCxnSpPr>
            <p:nvPr/>
          </p:nvCxnSpPr>
          <p:spPr>
            <a:xfrm flipV="1">
              <a:off x="854540" y="3681028"/>
              <a:ext cx="87321" cy="426479"/>
            </a:xfrm>
            <a:prstGeom prst="curvedConnector3">
              <a:avLst>
                <a:gd name="adj1" fmla="val 361793"/>
              </a:avLst>
            </a:prstGeom>
            <a:ln>
              <a:solidFill>
                <a:schemeClr val="tx1">
                  <a:lumMod val="95000"/>
                  <a:lumOff val="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4" name="Elipse 53"/>
            <p:cNvSpPr/>
            <p:nvPr/>
          </p:nvSpPr>
          <p:spPr>
            <a:xfrm>
              <a:off x="1206418" y="3903492"/>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1</a:t>
              </a:r>
            </a:p>
          </p:txBody>
        </p:sp>
      </p:grpSp>
      <p:grpSp>
        <p:nvGrpSpPr>
          <p:cNvPr id="17" name="Grupo 16"/>
          <p:cNvGrpSpPr/>
          <p:nvPr/>
        </p:nvGrpSpPr>
        <p:grpSpPr>
          <a:xfrm>
            <a:off x="853688" y="1693602"/>
            <a:ext cx="1825859" cy="1987426"/>
            <a:chOff x="853688" y="1693602"/>
            <a:chExt cx="1825859" cy="1987426"/>
          </a:xfrm>
        </p:grpSpPr>
        <p:cxnSp>
          <p:nvCxnSpPr>
            <p:cNvPr id="25" name="Conector em curva 24"/>
            <p:cNvCxnSpPr>
              <a:stCxn id="12" idx="6"/>
              <a:endCxn id="14" idx="4"/>
            </p:cNvCxnSpPr>
            <p:nvPr>
              <p:custDataLst>
                <p:tags r:id="rId19"/>
              </p:custDataLst>
            </p:nvPr>
          </p:nvCxnSpPr>
          <p:spPr>
            <a:xfrm flipV="1">
              <a:off x="941861" y="1693602"/>
              <a:ext cx="1737686" cy="1987426"/>
            </a:xfrm>
            <a:prstGeom prst="curvedConnector2">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5" name="Elipse 54"/>
            <p:cNvSpPr/>
            <p:nvPr>
              <p:custDataLst>
                <p:tags r:id="rId20"/>
              </p:custDataLst>
            </p:nvPr>
          </p:nvSpPr>
          <p:spPr>
            <a:xfrm>
              <a:off x="853688" y="3278896"/>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2</a:t>
              </a:r>
            </a:p>
          </p:txBody>
        </p:sp>
      </p:grpSp>
      <p:sp>
        <p:nvSpPr>
          <p:cNvPr id="56" name="Elipse 55"/>
          <p:cNvSpPr/>
          <p:nvPr/>
        </p:nvSpPr>
        <p:spPr>
          <a:xfrm>
            <a:off x="2211495" y="1652444"/>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3</a:t>
            </a:r>
          </a:p>
        </p:txBody>
      </p:sp>
      <p:sp>
        <p:nvSpPr>
          <p:cNvPr id="58" name="Retângulo 57"/>
          <p:cNvSpPr/>
          <p:nvPr>
            <p:custDataLst>
              <p:tags r:id="rId10"/>
            </p:custDataLst>
          </p:nvPr>
        </p:nvSpPr>
        <p:spPr>
          <a:xfrm>
            <a:off x="433412" y="5173757"/>
            <a:ext cx="2390030" cy="487491"/>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400" dirty="0">
              <a:solidFill>
                <a:schemeClr val="tx1"/>
              </a:solidFill>
            </a:endParaRPr>
          </a:p>
        </p:txBody>
      </p:sp>
      <p:sp>
        <p:nvSpPr>
          <p:cNvPr id="42" name="Elipse 41"/>
          <p:cNvSpPr/>
          <p:nvPr>
            <p:custDataLst>
              <p:tags r:id="rId11"/>
            </p:custDataLst>
          </p:nvPr>
        </p:nvSpPr>
        <p:spPr>
          <a:xfrm>
            <a:off x="526343" y="5333485"/>
            <a:ext cx="171683" cy="168035"/>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400" dirty="0">
              <a:solidFill>
                <a:schemeClr val="tx1"/>
              </a:solidFill>
            </a:endParaRPr>
          </a:p>
        </p:txBody>
      </p:sp>
      <p:sp>
        <p:nvSpPr>
          <p:cNvPr id="44" name="CaixaDeTexto 43"/>
          <p:cNvSpPr txBox="1"/>
          <p:nvPr>
            <p:custDataLst>
              <p:tags r:id="rId12"/>
            </p:custDataLst>
          </p:nvPr>
        </p:nvSpPr>
        <p:spPr>
          <a:xfrm>
            <a:off x="797845" y="5280693"/>
            <a:ext cx="1501823" cy="273618"/>
          </a:xfrm>
          <a:prstGeom prst="rect">
            <a:avLst/>
          </a:prstGeom>
          <a:noFill/>
          <a:ln>
            <a:noFill/>
          </a:ln>
        </p:spPr>
        <p:txBody>
          <a:bodyPr wrap="square" lIns="72000" tIns="36000" rIns="72000" bIns="36000" rtlCol="0" anchor="t">
            <a:noAutofit/>
          </a:bodyPr>
          <a:lstStyle/>
          <a:p>
            <a:pPr>
              <a:spcAft>
                <a:spcPts val="600"/>
              </a:spcAft>
            </a:pPr>
            <a:r>
              <a:rPr lang="pt-BR" sz="1400" dirty="0"/>
              <a:t>Porto</a:t>
            </a:r>
          </a:p>
        </p:txBody>
      </p:sp>
      <p:cxnSp>
        <p:nvCxnSpPr>
          <p:cNvPr id="49" name="Conector em curva 48"/>
          <p:cNvCxnSpPr/>
          <p:nvPr>
            <p:custDataLst>
              <p:tags r:id="rId13"/>
            </p:custDataLst>
          </p:nvPr>
        </p:nvCxnSpPr>
        <p:spPr>
          <a:xfrm rot="10800000" flipH="1">
            <a:off x="1563409" y="5226457"/>
            <a:ext cx="75099" cy="382090"/>
          </a:xfrm>
          <a:prstGeom prst="curvedConnector3">
            <a:avLst>
              <a:gd name="adj1" fmla="val -196478"/>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1" name="CaixaDeTexto 50"/>
          <p:cNvSpPr txBox="1"/>
          <p:nvPr>
            <p:custDataLst>
              <p:tags r:id="rId14"/>
            </p:custDataLst>
          </p:nvPr>
        </p:nvSpPr>
        <p:spPr>
          <a:xfrm>
            <a:off x="1519762" y="5280693"/>
            <a:ext cx="1501823" cy="273618"/>
          </a:xfrm>
          <a:prstGeom prst="rect">
            <a:avLst/>
          </a:prstGeom>
          <a:noFill/>
          <a:ln>
            <a:noFill/>
          </a:ln>
        </p:spPr>
        <p:txBody>
          <a:bodyPr wrap="square" lIns="72000" tIns="36000" rIns="72000" bIns="36000" rtlCol="0" anchor="t">
            <a:noAutofit/>
          </a:bodyPr>
          <a:lstStyle/>
          <a:p>
            <a:pPr>
              <a:spcAft>
                <a:spcPts val="600"/>
              </a:spcAft>
            </a:pPr>
            <a:r>
              <a:rPr lang="pt-BR" sz="1400" dirty="0"/>
              <a:t>Rota marítima</a:t>
            </a:r>
          </a:p>
        </p:txBody>
      </p:sp>
      <p:grpSp>
        <p:nvGrpSpPr>
          <p:cNvPr id="3" name="Grupo 2"/>
          <p:cNvGrpSpPr/>
          <p:nvPr/>
        </p:nvGrpSpPr>
        <p:grpSpPr>
          <a:xfrm>
            <a:off x="5312246" y="836712"/>
            <a:ext cx="4409421" cy="1210897"/>
            <a:chOff x="5359260" y="1052736"/>
            <a:chExt cx="4409421" cy="1210897"/>
          </a:xfrm>
        </p:grpSpPr>
        <p:sp>
          <p:nvSpPr>
            <p:cNvPr id="59" name="Elipse 58"/>
            <p:cNvSpPr/>
            <p:nvPr/>
          </p:nvSpPr>
          <p:spPr>
            <a:xfrm>
              <a:off x="5359260" y="1052736"/>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1</a:t>
              </a:r>
            </a:p>
          </p:txBody>
        </p:sp>
        <p:sp>
          <p:nvSpPr>
            <p:cNvPr id="60" name="CaixaDeTexto 59"/>
            <p:cNvSpPr txBox="1"/>
            <p:nvPr/>
          </p:nvSpPr>
          <p:spPr>
            <a:xfrm>
              <a:off x="5672286" y="1052736"/>
              <a:ext cx="4096395" cy="1210897"/>
            </a:xfrm>
            <a:prstGeom prst="rect">
              <a:avLst/>
            </a:prstGeom>
            <a:noFill/>
            <a:ln>
              <a:noFill/>
            </a:ln>
          </p:spPr>
          <p:txBody>
            <a:bodyPr wrap="square" lIns="72000" tIns="36000" rIns="72000" bIns="36000" rtlCol="0" anchor="t">
              <a:noAutofit/>
            </a:bodyPr>
            <a:lstStyle/>
            <a:p>
              <a:pPr algn="just">
                <a:spcAft>
                  <a:spcPts val="300"/>
                </a:spcAft>
              </a:pPr>
              <a:r>
                <a:rPr lang="pt-BR" sz="1400" b="1" i="1" dirty="0"/>
                <a:t>Feeder Service</a:t>
              </a:r>
              <a:r>
                <a:rPr lang="pt-BR" sz="1400" b="1" dirty="0"/>
                <a:t>: transporte marítimo</a:t>
              </a:r>
              <a:r>
                <a:rPr lang="pt-BR" sz="1400" dirty="0"/>
                <a:t> de volumes de longo curso entre dois portos do mesmo país</a:t>
              </a:r>
              <a:r>
                <a:rPr lang="pt-BR" sz="1400" baseline="30000" dirty="0"/>
                <a:t>1</a:t>
              </a:r>
              <a:endParaRPr lang="pt-BR" sz="1400" dirty="0"/>
            </a:p>
            <a:p>
              <a:pPr algn="just">
                <a:spcAft>
                  <a:spcPts val="600"/>
                </a:spcAft>
              </a:pPr>
              <a:r>
                <a:rPr lang="pt-BR" sz="1400" b="1" dirty="0"/>
                <a:t>Ex.: </a:t>
              </a:r>
              <a:r>
                <a:rPr lang="pt-BR" sz="1400" dirty="0"/>
                <a:t>Transporte de um contêiner entre </a:t>
              </a:r>
              <a:r>
                <a:rPr lang="pt-BR" sz="1400" dirty="0" err="1"/>
                <a:t>Pecém</a:t>
              </a:r>
              <a:r>
                <a:rPr lang="pt-BR" sz="1400" dirty="0"/>
                <a:t> e Santos, da onde será exportado para Shangai</a:t>
              </a:r>
            </a:p>
          </p:txBody>
        </p:sp>
      </p:grpSp>
      <p:grpSp>
        <p:nvGrpSpPr>
          <p:cNvPr id="4" name="Grupo 3"/>
          <p:cNvGrpSpPr/>
          <p:nvPr/>
        </p:nvGrpSpPr>
        <p:grpSpPr>
          <a:xfrm>
            <a:off x="5312246" y="2132856"/>
            <a:ext cx="4409421" cy="1383033"/>
            <a:chOff x="5359260" y="2274118"/>
            <a:chExt cx="4409421" cy="1383033"/>
          </a:xfrm>
        </p:grpSpPr>
        <p:sp>
          <p:nvSpPr>
            <p:cNvPr id="61" name="Elipse 60"/>
            <p:cNvSpPr/>
            <p:nvPr>
              <p:custDataLst>
                <p:tags r:id="rId18"/>
              </p:custDataLst>
            </p:nvPr>
          </p:nvSpPr>
          <p:spPr>
            <a:xfrm>
              <a:off x="5359260" y="2274118"/>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t>2</a:t>
              </a:r>
              <a:endParaRPr lang="pt-BR" sz="1600" b="1" dirty="0">
                <a:solidFill>
                  <a:schemeClr val="tx1"/>
                </a:solidFill>
              </a:endParaRPr>
            </a:p>
          </p:txBody>
        </p:sp>
        <p:sp>
          <p:nvSpPr>
            <p:cNvPr id="63" name="CaixaDeTexto 62"/>
            <p:cNvSpPr txBox="1"/>
            <p:nvPr/>
          </p:nvSpPr>
          <p:spPr>
            <a:xfrm>
              <a:off x="5672286" y="2274118"/>
              <a:ext cx="4096395" cy="1383033"/>
            </a:xfrm>
            <a:prstGeom prst="rect">
              <a:avLst/>
            </a:prstGeom>
            <a:noFill/>
            <a:ln>
              <a:noFill/>
            </a:ln>
          </p:spPr>
          <p:txBody>
            <a:bodyPr wrap="square" lIns="72000" tIns="36000" rIns="72000" bIns="36000" rtlCol="0" anchor="t">
              <a:noAutofit/>
            </a:bodyPr>
            <a:lstStyle/>
            <a:p>
              <a:pPr algn="just">
                <a:spcAft>
                  <a:spcPts val="300"/>
                </a:spcAft>
              </a:pPr>
              <a:r>
                <a:rPr lang="pt-BR" sz="1400" b="1" dirty="0"/>
                <a:t>Transbordo: operações</a:t>
              </a:r>
              <a:r>
                <a:rPr lang="pt-BR" sz="1400" dirty="0"/>
                <a:t> de desembarque e reembarque de um contêiner em um mesmo porto, para troca de embarcação</a:t>
              </a:r>
            </a:p>
            <a:p>
              <a:pPr algn="just">
                <a:spcAft>
                  <a:spcPts val="600"/>
                </a:spcAft>
              </a:pPr>
              <a:r>
                <a:rPr lang="pt-BR" sz="1400" b="1" dirty="0"/>
                <a:t>Ex.: </a:t>
              </a:r>
              <a:r>
                <a:rPr lang="pt-BR" sz="1400" dirty="0"/>
                <a:t>Desembarque em Santos de um contêiner embarcado em Pecém, para reembarque em um navio com destino ao Porto de Shangai</a:t>
              </a:r>
            </a:p>
          </p:txBody>
        </p:sp>
      </p:grpSp>
      <p:sp>
        <p:nvSpPr>
          <p:cNvPr id="64" name="CaixaDeTexto 63"/>
          <p:cNvSpPr txBox="1"/>
          <p:nvPr/>
        </p:nvSpPr>
        <p:spPr>
          <a:xfrm>
            <a:off x="80682" y="5949280"/>
            <a:ext cx="9632726" cy="409759"/>
          </a:xfrm>
          <a:prstGeom prst="rect">
            <a:avLst/>
          </a:prstGeom>
          <a:noFill/>
          <a:ln>
            <a:noFill/>
          </a:ln>
        </p:spPr>
        <p:txBody>
          <a:bodyPr wrap="square" lIns="72000" tIns="36000" rIns="72000" bIns="36000" rtlCol="0" anchor="t">
            <a:noAutofit/>
          </a:bodyPr>
          <a:lstStyle/>
          <a:p>
            <a:pPr>
              <a:spcAft>
                <a:spcPts val="600"/>
              </a:spcAft>
            </a:pPr>
            <a:r>
              <a:rPr lang="pt-BR" sz="1200" dirty="0"/>
              <a:t>(1) Apesar de se referir ao transporte de cargas de longo curso, o </a:t>
            </a:r>
            <a:r>
              <a:rPr lang="pt-BR" sz="1200" i="1" dirty="0"/>
              <a:t>Feeder</a:t>
            </a:r>
            <a:r>
              <a:rPr lang="pt-BR" sz="1200" dirty="0"/>
              <a:t> </a:t>
            </a:r>
            <a:r>
              <a:rPr lang="pt-BR" sz="1200" i="1" dirty="0"/>
              <a:t>Service</a:t>
            </a:r>
            <a:r>
              <a:rPr lang="pt-BR" sz="1200" dirty="0"/>
              <a:t> é entendido como navegação de Cabotagem, por ocorrer entre dois portos de um mesmo país</a:t>
            </a:r>
          </a:p>
        </p:txBody>
      </p:sp>
      <p:grpSp>
        <p:nvGrpSpPr>
          <p:cNvPr id="5" name="Grupo 4"/>
          <p:cNvGrpSpPr/>
          <p:nvPr/>
        </p:nvGrpSpPr>
        <p:grpSpPr>
          <a:xfrm>
            <a:off x="5312246" y="3645024"/>
            <a:ext cx="4500000" cy="1387549"/>
            <a:chOff x="5359260" y="3667636"/>
            <a:chExt cx="4409421" cy="1387549"/>
          </a:xfrm>
        </p:grpSpPr>
        <p:sp>
          <p:nvSpPr>
            <p:cNvPr id="65" name="Elipse 64"/>
            <p:cNvSpPr/>
            <p:nvPr/>
          </p:nvSpPr>
          <p:spPr>
            <a:xfrm>
              <a:off x="5359260" y="3667636"/>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3</a:t>
              </a:r>
            </a:p>
          </p:txBody>
        </p:sp>
        <p:sp>
          <p:nvSpPr>
            <p:cNvPr id="66" name="CaixaDeTexto 65"/>
            <p:cNvSpPr txBox="1"/>
            <p:nvPr/>
          </p:nvSpPr>
          <p:spPr>
            <a:xfrm>
              <a:off x="5672286" y="3667636"/>
              <a:ext cx="4096395" cy="1387549"/>
            </a:xfrm>
            <a:prstGeom prst="rect">
              <a:avLst/>
            </a:prstGeom>
            <a:noFill/>
            <a:ln>
              <a:noFill/>
            </a:ln>
          </p:spPr>
          <p:txBody>
            <a:bodyPr wrap="square" lIns="72000" tIns="36000" rIns="72000" bIns="36000" rtlCol="0" anchor="t">
              <a:noAutofit/>
            </a:bodyPr>
            <a:lstStyle/>
            <a:p>
              <a:pPr algn="just">
                <a:spcAft>
                  <a:spcPts val="300"/>
                </a:spcAft>
              </a:pPr>
              <a:r>
                <a:rPr lang="pt-BR" sz="1400" b="1" i="1" dirty="0"/>
                <a:t>Relay</a:t>
              </a:r>
              <a:r>
                <a:rPr lang="pt-BR" sz="1400" b="1" dirty="0"/>
                <a:t>: operações </a:t>
              </a:r>
              <a:r>
                <a:rPr lang="pt-BR" sz="1400" dirty="0"/>
                <a:t>de desembarque e reembarque de um contêiner para troca de embarcação, em país diferente ao de origem ou destino da carga</a:t>
              </a:r>
            </a:p>
            <a:p>
              <a:pPr algn="just">
                <a:spcAft>
                  <a:spcPts val="600"/>
                </a:spcAft>
              </a:pPr>
              <a:r>
                <a:rPr lang="pt-BR" sz="1400" b="1" dirty="0"/>
                <a:t>Ex.: </a:t>
              </a:r>
              <a:r>
                <a:rPr lang="pt-BR" sz="1400" dirty="0"/>
                <a:t>Desembarque em Tanger de um contêiner vindo de Santos, para reembarque em um navio com destino à Shangai</a:t>
              </a:r>
            </a:p>
          </p:txBody>
        </p:sp>
      </p:grpSp>
      <p:sp>
        <p:nvSpPr>
          <p:cNvPr id="67" name="Elipse 66"/>
          <p:cNvSpPr/>
          <p:nvPr/>
        </p:nvSpPr>
        <p:spPr>
          <a:xfrm>
            <a:off x="4591927" y="3849053"/>
            <a:ext cx="171683" cy="168035"/>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3" name="Elipse 72"/>
          <p:cNvSpPr/>
          <p:nvPr/>
        </p:nvSpPr>
        <p:spPr>
          <a:xfrm>
            <a:off x="4677767" y="3401769"/>
            <a:ext cx="144000" cy="144000"/>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9" name="Elipse 78"/>
          <p:cNvSpPr/>
          <p:nvPr/>
        </p:nvSpPr>
        <p:spPr>
          <a:xfrm>
            <a:off x="4650188" y="5241295"/>
            <a:ext cx="171683" cy="168035"/>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0" name="Elipse 79"/>
          <p:cNvSpPr/>
          <p:nvPr>
            <p:custDataLst>
              <p:tags r:id="rId15"/>
            </p:custDataLst>
          </p:nvPr>
        </p:nvSpPr>
        <p:spPr>
          <a:xfrm>
            <a:off x="4611195" y="4824766"/>
            <a:ext cx="144000" cy="144000"/>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68" name="Conector em curva 67"/>
          <p:cNvCxnSpPr>
            <a:stCxn id="67" idx="2"/>
            <a:endCxn id="15" idx="2"/>
          </p:cNvCxnSpPr>
          <p:nvPr/>
        </p:nvCxnSpPr>
        <p:spPr>
          <a:xfrm rot="10800000" flipV="1">
            <a:off x="4533753" y="3933071"/>
            <a:ext cx="58174" cy="450034"/>
          </a:xfrm>
          <a:prstGeom prst="curvedConnector3">
            <a:avLst>
              <a:gd name="adj1" fmla="val 492959"/>
            </a:avLst>
          </a:prstGeom>
          <a:ln>
            <a:solidFill>
              <a:schemeClr val="tx1">
                <a:lumMod val="95000"/>
                <a:lumOff val="5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4" name="Conector em curva 73"/>
          <p:cNvCxnSpPr>
            <a:stCxn id="73" idx="2"/>
            <a:endCxn id="15" idx="2"/>
          </p:cNvCxnSpPr>
          <p:nvPr/>
        </p:nvCxnSpPr>
        <p:spPr>
          <a:xfrm rot="10800000" flipV="1">
            <a:off x="4533753" y="3473769"/>
            <a:ext cx="144014" cy="909336"/>
          </a:xfrm>
          <a:prstGeom prst="curvedConnector3">
            <a:avLst>
              <a:gd name="adj1" fmla="val 258735"/>
            </a:avLst>
          </a:prstGeom>
          <a:ln>
            <a:solidFill>
              <a:schemeClr val="tx1">
                <a:lumMod val="95000"/>
                <a:lumOff val="5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1" name="Conector em curva 80"/>
          <p:cNvCxnSpPr>
            <a:stCxn id="80" idx="2"/>
            <a:endCxn id="15" idx="2"/>
          </p:cNvCxnSpPr>
          <p:nvPr>
            <p:custDataLst>
              <p:tags r:id="rId16"/>
            </p:custDataLst>
          </p:nvPr>
        </p:nvCxnSpPr>
        <p:spPr>
          <a:xfrm rot="10800000">
            <a:off x="4533753" y="4383106"/>
            <a:ext cx="77442" cy="513661"/>
          </a:xfrm>
          <a:prstGeom prst="curvedConnector3">
            <a:avLst>
              <a:gd name="adj1" fmla="val 395189"/>
            </a:avLst>
          </a:prstGeom>
          <a:ln>
            <a:solidFill>
              <a:schemeClr val="tx1">
                <a:lumMod val="95000"/>
                <a:lumOff val="5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5" name="Conector em curva 84"/>
          <p:cNvCxnSpPr>
            <a:stCxn id="79" idx="2"/>
            <a:endCxn id="15" idx="2"/>
          </p:cNvCxnSpPr>
          <p:nvPr/>
        </p:nvCxnSpPr>
        <p:spPr>
          <a:xfrm rot="10800000">
            <a:off x="4533754" y="4383105"/>
            <a:ext cx="116435" cy="942208"/>
          </a:xfrm>
          <a:prstGeom prst="curvedConnector3">
            <a:avLst>
              <a:gd name="adj1" fmla="val 296333"/>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86" name="Elipse 85"/>
          <p:cNvSpPr/>
          <p:nvPr/>
        </p:nvSpPr>
        <p:spPr>
          <a:xfrm>
            <a:off x="3979324" y="4379063"/>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4</a:t>
            </a:r>
          </a:p>
        </p:txBody>
      </p:sp>
      <p:grpSp>
        <p:nvGrpSpPr>
          <p:cNvPr id="6" name="Grupo 5"/>
          <p:cNvGrpSpPr/>
          <p:nvPr/>
        </p:nvGrpSpPr>
        <p:grpSpPr>
          <a:xfrm>
            <a:off x="5359260" y="5157192"/>
            <a:ext cx="4409421" cy="756000"/>
            <a:chOff x="5359260" y="5065671"/>
            <a:chExt cx="4409421" cy="756000"/>
          </a:xfrm>
        </p:grpSpPr>
        <p:sp>
          <p:nvSpPr>
            <p:cNvPr id="87" name="Elipse 86"/>
            <p:cNvSpPr/>
            <p:nvPr>
              <p:custDataLst>
                <p:tags r:id="rId17"/>
              </p:custDataLst>
            </p:nvPr>
          </p:nvSpPr>
          <p:spPr>
            <a:xfrm>
              <a:off x="5359260" y="5065671"/>
              <a:ext cx="324036" cy="288032"/>
            </a:xfrm>
            <a:prstGeom prst="ellips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4</a:t>
              </a:r>
            </a:p>
          </p:txBody>
        </p:sp>
        <p:sp>
          <p:nvSpPr>
            <p:cNvPr id="88" name="CaixaDeTexto 87"/>
            <p:cNvSpPr txBox="1"/>
            <p:nvPr/>
          </p:nvSpPr>
          <p:spPr>
            <a:xfrm>
              <a:off x="5672286" y="5065671"/>
              <a:ext cx="4096395" cy="756000"/>
            </a:xfrm>
            <a:prstGeom prst="rect">
              <a:avLst/>
            </a:prstGeom>
            <a:noFill/>
            <a:ln>
              <a:noFill/>
            </a:ln>
          </p:spPr>
          <p:txBody>
            <a:bodyPr wrap="square" lIns="72000" tIns="36000" rIns="72000" bIns="36000" rtlCol="0" anchor="t">
              <a:noAutofit/>
            </a:bodyPr>
            <a:lstStyle/>
            <a:p>
              <a:pPr algn="just">
                <a:spcAft>
                  <a:spcPts val="300"/>
                </a:spcAft>
              </a:pPr>
              <a:r>
                <a:rPr lang="pt-BR" sz="1400" b="1" i="1" dirty="0"/>
                <a:t>Hub Port</a:t>
              </a:r>
              <a:r>
                <a:rPr lang="pt-BR" sz="1400" b="1" dirty="0"/>
                <a:t>: </a:t>
              </a:r>
              <a:r>
                <a:rPr lang="pt-BR" sz="1400" dirty="0"/>
                <a:t>portos com alta representatividade de transbordo e/ou </a:t>
              </a:r>
              <a:r>
                <a:rPr lang="pt-BR" sz="1400" i="1" dirty="0"/>
                <a:t>relay</a:t>
              </a:r>
            </a:p>
            <a:p>
              <a:pPr algn="just">
                <a:spcAft>
                  <a:spcPts val="600"/>
                </a:spcAft>
              </a:pPr>
              <a:r>
                <a:rPr lang="pt-BR" sz="1400" b="1" dirty="0"/>
                <a:t>Ex.: </a:t>
              </a:r>
              <a:r>
                <a:rPr lang="pt-BR" sz="1400" dirty="0"/>
                <a:t>Rotterdam, Hamburgo, Shangai, Cingapura</a:t>
              </a:r>
            </a:p>
          </p:txBody>
        </p:sp>
      </p:grpSp>
      <p:cxnSp>
        <p:nvCxnSpPr>
          <p:cNvPr id="69" name="Conector em curva 68"/>
          <p:cNvCxnSpPr>
            <a:stCxn id="14" idx="4"/>
            <a:endCxn id="15" idx="2"/>
          </p:cNvCxnSpPr>
          <p:nvPr/>
        </p:nvCxnSpPr>
        <p:spPr>
          <a:xfrm rot="16200000" flipH="1">
            <a:off x="2261899" y="2111250"/>
            <a:ext cx="2689503" cy="1854206"/>
          </a:xfrm>
          <a:prstGeom prst="curvedConnector2">
            <a:avLst/>
          </a:prstGeom>
          <a:ln>
            <a:solidFill>
              <a:schemeClr val="tx1">
                <a:lumMod val="95000"/>
                <a:lumOff val="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3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up)">
                                      <p:cBhvr>
                                        <p:cTn id="23" dur="500"/>
                                        <p:tgtEl>
                                          <p:spTgt spid="6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up)">
                                      <p:cBhvr>
                                        <p:cTn id="30" dur="500"/>
                                        <p:tgtEl>
                                          <p:spTgt spid="85"/>
                                        </p:tgtEl>
                                      </p:cBhvr>
                                    </p:animEffec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2" presetClass="entr" presetSubtype="1"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up)">
                                      <p:cBhvr>
                                        <p:cTn id="35" dur="500"/>
                                        <p:tgtEl>
                                          <p:spTgt spid="81"/>
                                        </p:tgtEl>
                                      </p:cBhvr>
                                    </p:animEffect>
                                  </p:childTnLst>
                                </p:cTn>
                              </p:par>
                              <p:par>
                                <p:cTn id="36" presetID="22" presetClass="entr" presetSubtype="4"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down)">
                                      <p:cBhvr>
                                        <p:cTn id="38" dur="500"/>
                                        <p:tgtEl>
                                          <p:spTgt spid="68"/>
                                        </p:tgtEl>
                                      </p:cBhvr>
                                    </p:animEffect>
                                  </p:childTnLst>
                                </p:cTn>
                              </p:par>
                              <p:par>
                                <p:cTn id="39" presetID="22" presetClass="entr" presetSubtype="4"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2300669" y="162880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2300669" y="234888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2300669" y="306896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2300669" y="378904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2300669" y="45091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2300669" y="52292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Economics</a:t>
            </a:r>
          </a:p>
        </p:txBody>
      </p:sp>
      <p:sp>
        <p:nvSpPr>
          <p:cNvPr id="11" name="Espaço Reservado para Texto 2"/>
          <p:cNvSpPr txBox="1">
            <a:spLocks/>
          </p:cNvSpPr>
          <p:nvPr/>
        </p:nvSpPr>
        <p:spPr>
          <a:xfrm>
            <a:off x="2300669" y="9087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Tree>
    <p:extLst>
      <p:ext uri="{BB962C8B-B14F-4D97-AF65-F5344CB8AC3E}">
        <p14:creationId xmlns:p14="http://schemas.microsoft.com/office/powerpoint/2010/main" val="212366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02680"/>
            <a:ext cx="9505950" cy="637364"/>
          </a:xfrm>
        </p:spPr>
        <p:txBody>
          <a:bodyPr/>
          <a:lstStyle/>
          <a:p>
            <a:r>
              <a:rPr lang="pt-BR" dirty="0"/>
              <a:t>Tipicamente, crescimentos de volumes de contêineres estão associados a 3 </a:t>
            </a:r>
            <a:r>
              <a:rPr lang="pt-BR" i="1" dirty="0"/>
              <a:t>drivers </a:t>
            </a:r>
            <a:r>
              <a:rPr lang="pt-BR" dirty="0"/>
              <a:t>principais</a:t>
            </a:r>
          </a:p>
        </p:txBody>
      </p:sp>
      <p:sp>
        <p:nvSpPr>
          <p:cNvPr id="28" name="Retângulo 27"/>
          <p:cNvSpPr/>
          <p:nvPr/>
        </p:nvSpPr>
        <p:spPr>
          <a:xfrm>
            <a:off x="3584054" y="1261231"/>
            <a:ext cx="2700000" cy="2520000"/>
          </a:xfrm>
          <a:prstGeom prst="rect">
            <a:avLst/>
          </a:prstGeom>
          <a:solidFill>
            <a:srgbClr val="FFFFCC"/>
          </a:solidFill>
          <a:ln>
            <a:solidFill>
              <a:schemeClr val="tx1">
                <a:lumMod val="50000"/>
                <a:lumOff val="5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Transferência das cargas gerais </a:t>
            </a:r>
            <a:r>
              <a:rPr lang="pt-BR" sz="1600" i="1" dirty="0"/>
              <a:t>break bulk</a:t>
            </a:r>
            <a:r>
              <a:rPr lang="pt-BR" sz="1600" dirty="0"/>
              <a:t> para contêineres</a:t>
            </a:r>
          </a:p>
          <a:p>
            <a:pPr marL="144000" indent="-144000">
              <a:spcAft>
                <a:spcPts val="600"/>
              </a:spcAft>
              <a:buFont typeface="Arial" pitchFamily="34" charset="0"/>
              <a:buChar char="•"/>
            </a:pPr>
            <a:r>
              <a:rPr lang="pt-BR" sz="1600" dirty="0">
                <a:solidFill>
                  <a:schemeClr val="tx1"/>
                </a:solidFill>
              </a:rPr>
              <a:t>Grande indutor de crescimento mundial na segunda metade do século XX</a:t>
            </a:r>
          </a:p>
        </p:txBody>
      </p:sp>
      <p:sp>
        <p:nvSpPr>
          <p:cNvPr id="32" name="Fluxograma: Conector fora de página 31"/>
          <p:cNvSpPr/>
          <p:nvPr/>
        </p:nvSpPr>
        <p:spPr>
          <a:xfrm>
            <a:off x="3584054" y="980728"/>
            <a:ext cx="2700000" cy="377005"/>
          </a:xfrm>
          <a:prstGeom prst="flowChartOffpageConnector">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600" b="1" dirty="0"/>
              <a:t>Conteinerização</a:t>
            </a:r>
            <a:endParaRPr lang="pt-BR" sz="1600" b="1" dirty="0">
              <a:solidFill>
                <a:schemeClr val="tx1"/>
              </a:solidFill>
            </a:endParaRPr>
          </a:p>
        </p:txBody>
      </p:sp>
      <p:graphicFrame>
        <p:nvGraphicFramePr>
          <p:cNvPr id="33" name="Gráfico 32"/>
          <p:cNvGraphicFramePr/>
          <p:nvPr>
            <p:custDataLst>
              <p:tags r:id="rId1"/>
            </p:custDataLst>
            <p:extLst>
              <p:ext uri="{D42A27DB-BD31-4B8C-83A1-F6EECF244321}">
                <p14:modId xmlns:p14="http://schemas.microsoft.com/office/powerpoint/2010/main" val="2558054518"/>
              </p:ext>
            </p:extLst>
          </p:nvPr>
        </p:nvGraphicFramePr>
        <p:xfrm>
          <a:off x="3785316" y="4005064"/>
          <a:ext cx="2232000"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tângulo 19"/>
          <p:cNvSpPr/>
          <p:nvPr/>
        </p:nvSpPr>
        <p:spPr>
          <a:xfrm>
            <a:off x="199926" y="1261231"/>
            <a:ext cx="2700000" cy="2520000"/>
          </a:xfrm>
          <a:prstGeom prst="rect">
            <a:avLst/>
          </a:prstGeom>
          <a:solidFill>
            <a:srgbClr val="FFFFCC"/>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solidFill>
                  <a:schemeClr val="tx1"/>
                </a:solidFill>
              </a:rPr>
              <a:t>Crescimento orgânico dos volumes de cada região</a:t>
            </a:r>
          </a:p>
          <a:p>
            <a:pPr marL="144000" indent="-144000" algn="l">
              <a:spcAft>
                <a:spcPts val="600"/>
              </a:spcAft>
              <a:buFont typeface="Arial" pitchFamily="34" charset="0"/>
              <a:buChar char="•"/>
            </a:pPr>
            <a:r>
              <a:rPr lang="pt-BR" sz="1600" dirty="0"/>
              <a:t>Impulsionado recentemente pela globalização e fragmentação da produção e do consumo</a:t>
            </a:r>
          </a:p>
        </p:txBody>
      </p:sp>
      <p:sp>
        <p:nvSpPr>
          <p:cNvPr id="21" name="Fluxograma: Conector fora de página 20"/>
          <p:cNvSpPr/>
          <p:nvPr/>
        </p:nvSpPr>
        <p:spPr>
          <a:xfrm>
            <a:off x="199926" y="980728"/>
            <a:ext cx="2700000" cy="377005"/>
          </a:xfrm>
          <a:prstGeom prst="flowChartOffpageConnector">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600" b="1" dirty="0">
                <a:solidFill>
                  <a:schemeClr val="tx1"/>
                </a:solidFill>
              </a:rPr>
              <a:t>Desenv. Econômico</a:t>
            </a:r>
          </a:p>
        </p:txBody>
      </p:sp>
      <p:graphicFrame>
        <p:nvGraphicFramePr>
          <p:cNvPr id="22" name="Gráfico 21"/>
          <p:cNvGraphicFramePr/>
          <p:nvPr>
            <p:extLst>
              <p:ext uri="{D42A27DB-BD31-4B8C-83A1-F6EECF244321}">
                <p14:modId xmlns:p14="http://schemas.microsoft.com/office/powerpoint/2010/main" val="2155273133"/>
              </p:ext>
            </p:extLst>
          </p:nvPr>
        </p:nvGraphicFramePr>
        <p:xfrm>
          <a:off x="372722" y="4014008"/>
          <a:ext cx="2232000" cy="2196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Retângulo 22"/>
          <p:cNvSpPr/>
          <p:nvPr/>
        </p:nvSpPr>
        <p:spPr>
          <a:xfrm>
            <a:off x="6968678" y="1261231"/>
            <a:ext cx="2700000" cy="2520000"/>
          </a:xfrm>
          <a:prstGeom prst="rect">
            <a:avLst/>
          </a:prstGeom>
          <a:solidFill>
            <a:srgbClr val="FFFFCC"/>
          </a:solidFill>
          <a:ln>
            <a:solidFill>
              <a:schemeClr val="tx1">
                <a:lumMod val="50000"/>
                <a:lumOff val="5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Escolha de portos concentradores (mundiais, continentais ou nacionais) </a:t>
            </a:r>
          </a:p>
          <a:p>
            <a:pPr marL="144000" indent="-144000">
              <a:spcAft>
                <a:spcPts val="600"/>
              </a:spcAft>
              <a:buFont typeface="Arial" pitchFamily="34" charset="0"/>
              <a:buChar char="•"/>
            </a:pPr>
            <a:r>
              <a:rPr lang="pt-BR" sz="1600" dirty="0">
                <a:solidFill>
                  <a:schemeClr val="tx1"/>
                </a:solidFill>
              </a:rPr>
              <a:t>No Brasil, fenômeno acentuado recentemente com as expansões de capacidade dos principais portos</a:t>
            </a:r>
          </a:p>
        </p:txBody>
      </p:sp>
      <p:sp>
        <p:nvSpPr>
          <p:cNvPr id="26" name="Fluxograma: Conector fora de página 25"/>
          <p:cNvSpPr/>
          <p:nvPr/>
        </p:nvSpPr>
        <p:spPr>
          <a:xfrm>
            <a:off x="6968678" y="980728"/>
            <a:ext cx="2700000" cy="377005"/>
          </a:xfrm>
          <a:prstGeom prst="flowChartOffpageConnector">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600" b="1" dirty="0">
                <a:solidFill>
                  <a:schemeClr val="tx1"/>
                </a:solidFill>
              </a:rPr>
              <a:t>Indução</a:t>
            </a:r>
          </a:p>
        </p:txBody>
      </p:sp>
      <p:graphicFrame>
        <p:nvGraphicFramePr>
          <p:cNvPr id="34" name="Gráfico 33"/>
          <p:cNvGraphicFramePr/>
          <p:nvPr>
            <p:extLst>
              <p:ext uri="{D42A27DB-BD31-4B8C-83A1-F6EECF244321}">
                <p14:modId xmlns:p14="http://schemas.microsoft.com/office/powerpoint/2010/main" val="1809795880"/>
              </p:ext>
            </p:extLst>
          </p:nvPr>
        </p:nvGraphicFramePr>
        <p:xfrm>
          <a:off x="7112694" y="4005064"/>
          <a:ext cx="2412000" cy="22322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171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p:custDataLst>
              <p:tags r:id="rId1"/>
            </p:custDataLst>
            <p:extLst>
              <p:ext uri="{D42A27DB-BD31-4B8C-83A1-F6EECF244321}">
                <p14:modId xmlns:p14="http://schemas.microsoft.com/office/powerpoint/2010/main" val="6072447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0" y="0"/>
                        <a:ext cx="158750" cy="158750"/>
                      </a:xfrm>
                      <a:prstGeom prst="rect">
                        <a:avLst/>
                      </a:prstGeom>
                    </p:spPr>
                  </p:pic>
                </p:oleObj>
              </mc:Fallback>
            </mc:AlternateContent>
          </a:graphicData>
        </a:graphic>
      </p:graphicFrame>
      <p:sp>
        <p:nvSpPr>
          <p:cNvPr id="47" name="Retângulo 46"/>
          <p:cNvSpPr/>
          <p:nvPr/>
        </p:nvSpPr>
        <p:spPr>
          <a:xfrm>
            <a:off x="201183" y="6136838"/>
            <a:ext cx="9215519" cy="237173"/>
          </a:xfrm>
          <a:prstGeom prst="rect">
            <a:avLst/>
          </a:prstGeom>
          <a:noFill/>
          <a:ln>
            <a:noFill/>
          </a:ln>
          <a:effectLst/>
        </p:spPr>
        <p:txBody>
          <a:bodyPr wrap="square" lIns="72000" tIns="72000" rIns="72000" bIns="72000" rtlCol="0" anchor="ctr">
            <a:noAutofit/>
          </a:bodyPr>
          <a:lstStyle/>
          <a:p>
            <a:pPr algn="l">
              <a:spcAft>
                <a:spcPts val="600"/>
              </a:spcAft>
            </a:pPr>
            <a:r>
              <a:rPr lang="pt-BR" sz="1050" dirty="0"/>
              <a:t>(1) Anterior Tecondi; (2) Considera o ano de início das operações; (3) O porto de Pecém ainda não possui berços dedicados à operação de contêineres</a:t>
            </a:r>
            <a:endParaRPr lang="pt-BR" sz="1050" dirty="0">
              <a:solidFill>
                <a:schemeClr val="tx1"/>
              </a:solidFill>
            </a:endParaRPr>
          </a:p>
        </p:txBody>
      </p:sp>
      <p:sp>
        <p:nvSpPr>
          <p:cNvPr id="11" name="Retângulo de cantos arredondados 10"/>
          <p:cNvSpPr/>
          <p:nvPr/>
        </p:nvSpPr>
        <p:spPr>
          <a:xfrm>
            <a:off x="339902" y="5373216"/>
            <a:ext cx="9255375" cy="720000"/>
          </a:xfrm>
          <a:prstGeom prst="roundRect">
            <a:avLst>
              <a:gd name="adj" fmla="val 5614"/>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solidFill>
                  <a:schemeClr val="tx1"/>
                </a:solidFill>
              </a:rPr>
              <a:t>Nos últimos 20 anos, foram inaugurados 24 terminais dedicados à movimentação de contêineres, sendo 6 “TUP”</a:t>
            </a:r>
          </a:p>
          <a:p>
            <a:pPr marL="144000" indent="-144000" algn="l">
              <a:spcAft>
                <a:spcPts val="600"/>
              </a:spcAft>
              <a:buFont typeface="Arial" pitchFamily="34" charset="0"/>
              <a:buChar char="•"/>
            </a:pPr>
            <a:r>
              <a:rPr lang="pt-BR" sz="1400" dirty="0"/>
              <a:t>O sudeste concentra maior parte dos terminais, 11 unidades, seguida pela região sul, com 6 instalações</a:t>
            </a:r>
            <a:endParaRPr lang="pt-BR" sz="1400" dirty="0">
              <a:solidFill>
                <a:schemeClr val="tx1"/>
              </a:solidFill>
            </a:endParaRPr>
          </a:p>
        </p:txBody>
      </p:sp>
      <p:sp>
        <p:nvSpPr>
          <p:cNvPr id="2" name="Título 1"/>
          <p:cNvSpPr>
            <a:spLocks noGrp="1"/>
          </p:cNvSpPr>
          <p:nvPr>
            <p:ph type="title"/>
            <p:custDataLst>
              <p:tags r:id="rId2"/>
            </p:custDataLst>
          </p:nvPr>
        </p:nvSpPr>
        <p:spPr>
          <a:xfrm>
            <a:off x="171058" y="16158"/>
            <a:ext cx="9756000" cy="637364"/>
          </a:xfrm>
          <a:noFill/>
        </p:spPr>
        <p:txBody>
          <a:bodyPr/>
          <a:lstStyle/>
          <a:p>
            <a:r>
              <a:rPr lang="pt-BR" dirty="0"/>
              <a:t>A avaliação da evolução dos volumes deve partir da compreensão da implantação dos terminais dedicados</a:t>
            </a:r>
          </a:p>
        </p:txBody>
      </p:sp>
      <p:pic>
        <p:nvPicPr>
          <p:cNvPr id="58" name="Imagem 57" descr="Brasil pros portos.bmp"/>
          <p:cNvPicPr>
            <a:picLocks noChangeAspect="1"/>
          </p:cNvPicPr>
          <p:nvPr/>
        </p:nvPicPr>
        <p:blipFill>
          <a:blip r:embed="rId20"/>
          <a:srcRect l="35022" t="6360" r="29654" b="3002"/>
          <a:stretch>
            <a:fillRect/>
          </a:stretch>
        </p:blipFill>
        <p:spPr>
          <a:xfrm>
            <a:off x="-16346" y="873976"/>
            <a:ext cx="2327184" cy="3124905"/>
          </a:xfrm>
          <a:prstGeom prst="rect">
            <a:avLst/>
          </a:prstGeom>
          <a:solidFill>
            <a:schemeClr val="tx1"/>
          </a:solidFill>
        </p:spPr>
      </p:pic>
      <p:sp>
        <p:nvSpPr>
          <p:cNvPr id="60" name="Losango 59">
            <a:hlinkClick r:id="" action="ppaction://noaction"/>
          </p:cNvPr>
          <p:cNvSpPr/>
          <p:nvPr/>
        </p:nvSpPr>
        <p:spPr>
          <a:xfrm>
            <a:off x="97725" y="1627221"/>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61" name="Losango 60">
            <a:hlinkClick r:id="" action="ppaction://noaction"/>
          </p:cNvPr>
          <p:cNvSpPr/>
          <p:nvPr/>
        </p:nvSpPr>
        <p:spPr>
          <a:xfrm>
            <a:off x="1835977" y="1585398"/>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65" name="Losango 64">
            <a:hlinkClick r:id="" action="ppaction://noaction"/>
          </p:cNvPr>
          <p:cNvSpPr/>
          <p:nvPr/>
        </p:nvSpPr>
        <p:spPr>
          <a:xfrm>
            <a:off x="2139701" y="1971862"/>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66" name="Losango 65">
            <a:hlinkClick r:id="" action="ppaction://noaction"/>
          </p:cNvPr>
          <p:cNvSpPr/>
          <p:nvPr/>
        </p:nvSpPr>
        <p:spPr>
          <a:xfrm>
            <a:off x="1574318" y="3072482"/>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67" name="Losango 66">
            <a:hlinkClick r:id="" action="ppaction://noaction"/>
          </p:cNvPr>
          <p:cNvSpPr/>
          <p:nvPr/>
        </p:nvSpPr>
        <p:spPr>
          <a:xfrm>
            <a:off x="1053345" y="3519394"/>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68" name="Retângulo 67"/>
          <p:cNvSpPr/>
          <p:nvPr>
            <p:custDataLst>
              <p:tags r:id="rId3"/>
            </p:custDataLst>
          </p:nvPr>
        </p:nvSpPr>
        <p:spPr>
          <a:xfrm>
            <a:off x="1351806" y="4497176"/>
            <a:ext cx="1371770" cy="396000"/>
          </a:xfrm>
          <a:prstGeom prst="rect">
            <a:avLst/>
          </a:prstGeom>
          <a:noFill/>
          <a:ln w="6350">
            <a:noFill/>
          </a:ln>
          <a:effectLst/>
        </p:spPr>
        <p:txBody>
          <a:bodyPr wrap="none" lIns="72000" tIns="72000" rIns="72000" bIns="72000" rtlCol="0" anchor="ctr">
            <a:noAutofit/>
          </a:bodyPr>
          <a:lstStyle/>
          <a:p>
            <a:pPr marL="144000" indent="-144000" algn="l" rtl="0"/>
            <a:r>
              <a:rPr lang="pt-BR" sz="1200" b="1" kern="1200" dirty="0">
                <a:latin typeface="Arial"/>
                <a:ea typeface="+mn-ea"/>
                <a:cs typeface="+mn-cs"/>
              </a:rPr>
              <a:t>Navegantes (NVG)</a:t>
            </a:r>
          </a:p>
          <a:p>
            <a:pPr marL="144000" indent="-144000" algn="l" rtl="0"/>
            <a:r>
              <a:rPr lang="pt-BR" sz="1200" b="1" kern="1200" dirty="0">
                <a:latin typeface="Arial"/>
                <a:ea typeface="+mn-ea"/>
                <a:cs typeface="+mn-cs"/>
              </a:rPr>
              <a:t>Itajaí (ITJ)</a:t>
            </a:r>
          </a:p>
        </p:txBody>
      </p:sp>
      <p:sp>
        <p:nvSpPr>
          <p:cNvPr id="69" name="Retângulo 68"/>
          <p:cNvSpPr/>
          <p:nvPr>
            <p:custDataLst>
              <p:tags r:id="rId4"/>
            </p:custDataLst>
          </p:nvPr>
        </p:nvSpPr>
        <p:spPr>
          <a:xfrm>
            <a:off x="2229349" y="1887304"/>
            <a:ext cx="841252" cy="218148"/>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Suape (SUA)</a:t>
            </a:r>
          </a:p>
        </p:txBody>
      </p:sp>
      <p:sp>
        <p:nvSpPr>
          <p:cNvPr id="70" name="Retângulo 69"/>
          <p:cNvSpPr/>
          <p:nvPr>
            <p:custDataLst>
              <p:tags r:id="rId5"/>
            </p:custDataLst>
          </p:nvPr>
        </p:nvSpPr>
        <p:spPr>
          <a:xfrm>
            <a:off x="2135180" y="1386860"/>
            <a:ext cx="791505" cy="292580"/>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Pecém (PEC)</a:t>
            </a:r>
          </a:p>
        </p:txBody>
      </p:sp>
      <p:sp>
        <p:nvSpPr>
          <p:cNvPr id="71" name="Retângulo 70"/>
          <p:cNvSpPr/>
          <p:nvPr>
            <p:custDataLst>
              <p:tags r:id="rId6"/>
            </p:custDataLst>
          </p:nvPr>
        </p:nvSpPr>
        <p:spPr>
          <a:xfrm>
            <a:off x="1423814" y="882804"/>
            <a:ext cx="915419" cy="278353"/>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Manaus (MAO)</a:t>
            </a:r>
          </a:p>
        </p:txBody>
      </p:sp>
      <p:sp>
        <p:nvSpPr>
          <p:cNvPr id="72" name="Retângulo 71"/>
          <p:cNvSpPr/>
          <p:nvPr>
            <p:custDataLst>
              <p:tags r:id="rId7"/>
            </p:custDataLst>
          </p:nvPr>
        </p:nvSpPr>
        <p:spPr>
          <a:xfrm>
            <a:off x="1279798" y="3277304"/>
            <a:ext cx="1599716" cy="324000"/>
          </a:xfrm>
          <a:prstGeom prst="rect">
            <a:avLst/>
          </a:prstGeom>
          <a:noFill/>
          <a:ln w="6350">
            <a:noFill/>
          </a:ln>
          <a:effectLst/>
        </p:spPr>
        <p:txBody>
          <a:bodyPr wrap="none" lIns="72000" tIns="72000" rIns="72000" bIns="72000" rtlCol="0" anchor="ctr">
            <a:noAutofit/>
          </a:bodyPr>
          <a:lstStyle/>
          <a:p>
            <a:pPr marL="144000" indent="-144000" algn="l" rtl="0"/>
            <a:r>
              <a:rPr lang="pt-BR" sz="1200" b="1" kern="1200" dirty="0">
                <a:latin typeface="Arial"/>
                <a:ea typeface="+mn-ea"/>
                <a:cs typeface="+mn-cs"/>
              </a:rPr>
              <a:t>Rio de Janeiro  (RIO)</a:t>
            </a:r>
          </a:p>
          <a:p>
            <a:pPr marL="144000" indent="-144000" algn="l" rtl="0"/>
            <a:r>
              <a:rPr lang="pt-BR" sz="1200" b="1" kern="1200" dirty="0">
                <a:latin typeface="Arial"/>
                <a:ea typeface="+mn-ea"/>
                <a:cs typeface="+mn-cs"/>
              </a:rPr>
              <a:t>Itaguaí (SPB)</a:t>
            </a:r>
          </a:p>
        </p:txBody>
      </p:sp>
      <p:sp>
        <p:nvSpPr>
          <p:cNvPr id="73" name="Retângulo 72"/>
          <p:cNvSpPr/>
          <p:nvPr>
            <p:custDataLst>
              <p:tags r:id="rId8"/>
            </p:custDataLst>
          </p:nvPr>
        </p:nvSpPr>
        <p:spPr>
          <a:xfrm>
            <a:off x="1351806" y="4123164"/>
            <a:ext cx="786252" cy="396000"/>
          </a:xfrm>
          <a:prstGeom prst="rect">
            <a:avLst/>
          </a:prstGeom>
          <a:noFill/>
          <a:ln w="6350">
            <a:noFill/>
          </a:ln>
          <a:effectLst/>
        </p:spPr>
        <p:txBody>
          <a:bodyPr wrap="none" lIns="72000" tIns="72000" rIns="72000" bIns="72000" rtlCol="0" anchor="ctr">
            <a:noAutofit/>
          </a:bodyPr>
          <a:lstStyle/>
          <a:p>
            <a:pPr marL="144000" indent="-144000" algn="l" rtl="0"/>
            <a:r>
              <a:rPr lang="pt-BR" sz="1200" b="1" kern="1200" dirty="0">
                <a:latin typeface="Arial"/>
                <a:ea typeface="+mn-ea"/>
                <a:cs typeface="+mn-cs"/>
              </a:rPr>
              <a:t>Itapoá (IOA)</a:t>
            </a:r>
          </a:p>
          <a:p>
            <a:pPr marL="144000" indent="-144000" algn="l" rtl="0"/>
            <a:r>
              <a:rPr lang="pt-BR" sz="1200" b="1" kern="1200" dirty="0">
                <a:latin typeface="Arial"/>
                <a:ea typeface="+mn-ea"/>
                <a:cs typeface="+mn-cs"/>
              </a:rPr>
              <a:t>São Fco. Sul (SFS)</a:t>
            </a:r>
          </a:p>
        </p:txBody>
      </p:sp>
      <p:sp>
        <p:nvSpPr>
          <p:cNvPr id="74" name="Losango 73">
            <a:hlinkClick r:id="" action="ppaction://noaction"/>
          </p:cNvPr>
          <p:cNvSpPr/>
          <p:nvPr/>
        </p:nvSpPr>
        <p:spPr>
          <a:xfrm>
            <a:off x="796985" y="3832300"/>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75" name="Retângulo 74"/>
          <p:cNvSpPr/>
          <p:nvPr>
            <p:custDataLst>
              <p:tags r:id="rId9"/>
            </p:custDataLst>
          </p:nvPr>
        </p:nvSpPr>
        <p:spPr>
          <a:xfrm>
            <a:off x="1351806" y="4999960"/>
            <a:ext cx="1208746" cy="219864"/>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Rio Grande</a:t>
            </a:r>
          </a:p>
        </p:txBody>
      </p:sp>
      <p:cxnSp>
        <p:nvCxnSpPr>
          <p:cNvPr id="76" name="Conector angulado 75"/>
          <p:cNvCxnSpPr>
            <a:stCxn id="74" idx="2"/>
            <a:endCxn id="75" idx="1"/>
          </p:cNvCxnSpPr>
          <p:nvPr/>
        </p:nvCxnSpPr>
        <p:spPr>
          <a:xfrm rot="16200000" flipH="1">
            <a:off x="474754" y="4232839"/>
            <a:ext cx="1225429" cy="528676"/>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7" name="Retângulo 76"/>
          <p:cNvSpPr/>
          <p:nvPr>
            <p:custDataLst>
              <p:tags r:id="rId10"/>
            </p:custDataLst>
          </p:nvPr>
        </p:nvSpPr>
        <p:spPr>
          <a:xfrm>
            <a:off x="1351806" y="4851928"/>
            <a:ext cx="1208746" cy="219864"/>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Imbituba (IBB)</a:t>
            </a:r>
          </a:p>
        </p:txBody>
      </p:sp>
      <p:cxnSp>
        <p:nvCxnSpPr>
          <p:cNvPr id="78" name="Conector angulado 77"/>
          <p:cNvCxnSpPr>
            <a:stCxn id="67" idx="2"/>
            <a:endCxn id="68" idx="1"/>
          </p:cNvCxnSpPr>
          <p:nvPr/>
        </p:nvCxnSpPr>
        <p:spPr>
          <a:xfrm rot="16200000" flipH="1">
            <a:off x="653839" y="3997208"/>
            <a:ext cx="1123619" cy="272316"/>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79" name="Grupo 78"/>
          <p:cNvGrpSpPr/>
          <p:nvPr/>
        </p:nvGrpSpPr>
        <p:grpSpPr>
          <a:xfrm>
            <a:off x="1083493" y="3408673"/>
            <a:ext cx="268313" cy="958583"/>
            <a:chOff x="1083493" y="3362581"/>
            <a:chExt cx="268313" cy="958583"/>
          </a:xfrm>
        </p:grpSpPr>
        <p:sp>
          <p:nvSpPr>
            <p:cNvPr id="80" name="Losango 79">
              <a:hlinkClick r:id="" action="ppaction://noaction"/>
            </p:cNvPr>
            <p:cNvSpPr/>
            <p:nvPr/>
          </p:nvSpPr>
          <p:spPr>
            <a:xfrm>
              <a:off x="1083493" y="3362581"/>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cxnSp>
          <p:nvCxnSpPr>
            <p:cNvPr id="81" name="Conector angulado 80"/>
            <p:cNvCxnSpPr>
              <a:stCxn id="80" idx="2"/>
              <a:endCxn id="73" idx="1"/>
            </p:cNvCxnSpPr>
            <p:nvPr/>
          </p:nvCxnSpPr>
          <p:spPr>
            <a:xfrm rot="16200000" flipH="1">
              <a:off x="777512" y="3746870"/>
              <a:ext cx="906420" cy="242168"/>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82" name="Grupo 81"/>
          <p:cNvGrpSpPr/>
          <p:nvPr/>
        </p:nvGrpSpPr>
        <p:grpSpPr>
          <a:xfrm>
            <a:off x="1254649" y="3184809"/>
            <a:ext cx="863243" cy="744407"/>
            <a:chOff x="1254649" y="3138717"/>
            <a:chExt cx="863243" cy="744407"/>
          </a:xfrm>
        </p:grpSpPr>
        <p:sp>
          <p:nvSpPr>
            <p:cNvPr id="83" name="Losango 82">
              <a:hlinkClick r:id="" action="ppaction://noaction"/>
            </p:cNvPr>
            <p:cNvSpPr/>
            <p:nvPr/>
          </p:nvSpPr>
          <p:spPr>
            <a:xfrm>
              <a:off x="1254649" y="3138717"/>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84" name="Retângulo 83"/>
            <p:cNvSpPr/>
            <p:nvPr>
              <p:custDataLst>
                <p:tags r:id="rId15"/>
              </p:custDataLst>
            </p:nvPr>
          </p:nvSpPr>
          <p:spPr>
            <a:xfrm>
              <a:off x="1351806" y="3663260"/>
              <a:ext cx="766086" cy="219864"/>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Santos (SSZ)</a:t>
              </a:r>
            </a:p>
          </p:txBody>
        </p:sp>
        <p:cxnSp>
          <p:nvCxnSpPr>
            <p:cNvPr id="85" name="Conector angulado 84"/>
            <p:cNvCxnSpPr>
              <a:stCxn id="83" idx="2"/>
              <a:endCxn id="84" idx="1"/>
            </p:cNvCxnSpPr>
            <p:nvPr/>
          </p:nvCxnSpPr>
          <p:spPr>
            <a:xfrm rot="16200000" flipH="1">
              <a:off x="1025144" y="3446530"/>
              <a:ext cx="582312" cy="71012"/>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cxnSp>
        <p:nvCxnSpPr>
          <p:cNvPr id="88" name="Conector angulado 87"/>
          <p:cNvCxnSpPr>
            <a:stCxn id="66" idx="2"/>
            <a:endCxn id="72" idx="0"/>
          </p:cNvCxnSpPr>
          <p:nvPr/>
        </p:nvCxnSpPr>
        <p:spPr>
          <a:xfrm rot="16200000" flipH="1">
            <a:off x="1763730" y="2961377"/>
            <a:ext cx="152659" cy="479193"/>
          </a:xfrm>
          <a:prstGeom prst="bentConnector3">
            <a:avLst>
              <a:gd name="adj1" fmla="val 50000"/>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89" name="Grupo 88"/>
          <p:cNvGrpSpPr/>
          <p:nvPr/>
        </p:nvGrpSpPr>
        <p:grpSpPr>
          <a:xfrm>
            <a:off x="1735656" y="2774964"/>
            <a:ext cx="938889" cy="218148"/>
            <a:chOff x="1735656" y="2728872"/>
            <a:chExt cx="938889" cy="218148"/>
          </a:xfrm>
        </p:grpSpPr>
        <p:sp>
          <p:nvSpPr>
            <p:cNvPr id="90" name="Losango 89">
              <a:hlinkClick r:id="" action="ppaction://noaction"/>
            </p:cNvPr>
            <p:cNvSpPr/>
            <p:nvPr/>
          </p:nvSpPr>
          <p:spPr>
            <a:xfrm>
              <a:off x="1735656" y="2809432"/>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91" name="Retângulo 90"/>
            <p:cNvSpPr/>
            <p:nvPr>
              <p:custDataLst>
                <p:tags r:id="rId14"/>
              </p:custDataLst>
            </p:nvPr>
          </p:nvSpPr>
          <p:spPr>
            <a:xfrm>
              <a:off x="1855862" y="2728872"/>
              <a:ext cx="818683" cy="218148"/>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Vitória (VIX)</a:t>
              </a:r>
            </a:p>
          </p:txBody>
        </p:sp>
        <p:cxnSp>
          <p:nvCxnSpPr>
            <p:cNvPr id="95" name="Conector angulado 94"/>
            <p:cNvCxnSpPr>
              <a:stCxn id="90" idx="3"/>
              <a:endCxn id="91" idx="1"/>
            </p:cNvCxnSpPr>
            <p:nvPr/>
          </p:nvCxnSpPr>
          <p:spPr>
            <a:xfrm>
              <a:off x="1787945" y="2835514"/>
              <a:ext cx="67917" cy="2432"/>
            </a:xfrm>
            <a:prstGeom prst="bentConnector3">
              <a:avLst>
                <a:gd name="adj1" fmla="val 50000"/>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97" name="Grupo 96"/>
          <p:cNvGrpSpPr/>
          <p:nvPr/>
        </p:nvGrpSpPr>
        <p:grpSpPr>
          <a:xfrm>
            <a:off x="1882717" y="2221448"/>
            <a:ext cx="1165350" cy="218148"/>
            <a:chOff x="1882717" y="2175356"/>
            <a:chExt cx="1165350" cy="218148"/>
          </a:xfrm>
        </p:grpSpPr>
        <p:sp>
          <p:nvSpPr>
            <p:cNvPr id="100" name="Losango 99">
              <a:hlinkClick r:id="" action="ppaction://noaction"/>
            </p:cNvPr>
            <p:cNvSpPr/>
            <p:nvPr/>
          </p:nvSpPr>
          <p:spPr>
            <a:xfrm>
              <a:off x="1882717" y="2259535"/>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101" name="Retângulo 100"/>
            <p:cNvSpPr/>
            <p:nvPr>
              <p:custDataLst>
                <p:tags r:id="rId13"/>
              </p:custDataLst>
            </p:nvPr>
          </p:nvSpPr>
          <p:spPr>
            <a:xfrm>
              <a:off x="1961754" y="2175356"/>
              <a:ext cx="1086313" cy="218148"/>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Salvador (SSA)</a:t>
              </a:r>
            </a:p>
          </p:txBody>
        </p:sp>
        <p:cxnSp>
          <p:nvCxnSpPr>
            <p:cNvPr id="103" name="Conector angulado 102"/>
            <p:cNvCxnSpPr>
              <a:stCxn id="100" idx="3"/>
              <a:endCxn id="101" idx="1"/>
            </p:cNvCxnSpPr>
            <p:nvPr/>
          </p:nvCxnSpPr>
          <p:spPr>
            <a:xfrm flipV="1">
              <a:off x="1935006" y="2284430"/>
              <a:ext cx="26748" cy="1187"/>
            </a:xfrm>
            <a:prstGeom prst="bentConnector3">
              <a:avLst>
                <a:gd name="adj1" fmla="val 50000"/>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cxnSp>
        <p:nvCxnSpPr>
          <p:cNvPr id="107" name="Conector angulado 106"/>
          <p:cNvCxnSpPr>
            <a:stCxn id="65" idx="3"/>
            <a:endCxn id="69" idx="1"/>
          </p:cNvCxnSpPr>
          <p:nvPr/>
        </p:nvCxnSpPr>
        <p:spPr>
          <a:xfrm flipV="1">
            <a:off x="2191990" y="1996378"/>
            <a:ext cx="37359" cy="1566"/>
          </a:xfrm>
          <a:prstGeom prst="bentConnector3">
            <a:avLst>
              <a:gd name="adj1" fmla="val 50000"/>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8" name="Conector angulado 107"/>
          <p:cNvCxnSpPr>
            <a:stCxn id="61" idx="0"/>
            <a:endCxn id="70" idx="1"/>
          </p:cNvCxnSpPr>
          <p:nvPr/>
        </p:nvCxnSpPr>
        <p:spPr>
          <a:xfrm rot="5400000" flipH="1" flipV="1">
            <a:off x="1972527" y="1422745"/>
            <a:ext cx="52248" cy="273058"/>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9" name="Conector angulado 108"/>
          <p:cNvCxnSpPr>
            <a:stCxn id="60" idx="0"/>
            <a:endCxn id="71" idx="1"/>
          </p:cNvCxnSpPr>
          <p:nvPr/>
        </p:nvCxnSpPr>
        <p:spPr>
          <a:xfrm rot="5400000" flipH="1" flipV="1">
            <a:off x="471222" y="674629"/>
            <a:ext cx="605240" cy="1299944"/>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110" name="Grupo 109"/>
          <p:cNvGrpSpPr/>
          <p:nvPr/>
        </p:nvGrpSpPr>
        <p:grpSpPr>
          <a:xfrm>
            <a:off x="1115024" y="3296823"/>
            <a:ext cx="1108465" cy="828465"/>
            <a:chOff x="1115024" y="3250731"/>
            <a:chExt cx="1108465" cy="828465"/>
          </a:xfrm>
        </p:grpSpPr>
        <p:sp>
          <p:nvSpPr>
            <p:cNvPr id="111" name="Losango 110">
              <a:hlinkClick r:id="" action="ppaction://noaction"/>
            </p:cNvPr>
            <p:cNvSpPr/>
            <p:nvPr/>
          </p:nvSpPr>
          <p:spPr>
            <a:xfrm>
              <a:off x="1115024" y="3250731"/>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cxnSp>
          <p:nvCxnSpPr>
            <p:cNvPr id="112" name="Conector angulado 111"/>
            <p:cNvCxnSpPr>
              <a:stCxn id="111" idx="2"/>
              <a:endCxn id="119" idx="1"/>
            </p:cNvCxnSpPr>
            <p:nvPr/>
          </p:nvCxnSpPr>
          <p:spPr>
            <a:xfrm rot="16200000" flipH="1">
              <a:off x="912873" y="3531189"/>
              <a:ext cx="667228" cy="210637"/>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9" name="Retângulo 118"/>
            <p:cNvSpPr/>
            <p:nvPr>
              <p:custDataLst>
                <p:tags r:id="rId12"/>
              </p:custDataLst>
            </p:nvPr>
          </p:nvSpPr>
          <p:spPr>
            <a:xfrm>
              <a:off x="1351806" y="3861048"/>
              <a:ext cx="871683" cy="218148"/>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Paranaguá (PNG)</a:t>
              </a:r>
            </a:p>
          </p:txBody>
        </p:sp>
      </p:grpSp>
      <p:graphicFrame>
        <p:nvGraphicFramePr>
          <p:cNvPr id="123" name="Gráfico 122"/>
          <p:cNvGraphicFramePr/>
          <p:nvPr>
            <p:extLst>
              <p:ext uri="{D42A27DB-BD31-4B8C-83A1-F6EECF244321}">
                <p14:modId xmlns:p14="http://schemas.microsoft.com/office/powerpoint/2010/main" val="31062836"/>
              </p:ext>
            </p:extLst>
          </p:nvPr>
        </p:nvGraphicFramePr>
        <p:xfrm>
          <a:off x="3512766" y="2386016"/>
          <a:ext cx="6480000" cy="2915192"/>
        </p:xfrm>
        <a:graphic>
          <a:graphicData uri="http://schemas.openxmlformats.org/drawingml/2006/chart">
            <c:chart xmlns:c="http://schemas.openxmlformats.org/drawingml/2006/chart" xmlns:r="http://schemas.openxmlformats.org/officeDocument/2006/relationships" r:id="rId21"/>
          </a:graphicData>
        </a:graphic>
      </p:graphicFrame>
      <p:cxnSp>
        <p:nvCxnSpPr>
          <p:cNvPr id="125" name="Conector reto 124"/>
          <p:cNvCxnSpPr/>
          <p:nvPr/>
        </p:nvCxnSpPr>
        <p:spPr>
          <a:xfrm>
            <a:off x="3131540" y="1003392"/>
            <a:ext cx="6624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26" name="Retângulo 125"/>
          <p:cNvSpPr/>
          <p:nvPr/>
        </p:nvSpPr>
        <p:spPr>
          <a:xfrm>
            <a:off x="3084241" y="666780"/>
            <a:ext cx="6691583" cy="373083"/>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Terminais de contêineres nacionais por  ano de concessão e tipo</a:t>
            </a:r>
            <a:endParaRPr lang="pt-BR" sz="1600" b="1" dirty="0">
              <a:solidFill>
                <a:schemeClr val="tx1"/>
              </a:solidFill>
            </a:endParaRPr>
          </a:p>
        </p:txBody>
      </p:sp>
      <p:sp>
        <p:nvSpPr>
          <p:cNvPr id="127" name="Texto explicativo retangular 126"/>
          <p:cNvSpPr/>
          <p:nvPr/>
        </p:nvSpPr>
        <p:spPr>
          <a:xfrm>
            <a:off x="3584054" y="1068988"/>
            <a:ext cx="1296000" cy="972000"/>
          </a:xfrm>
          <a:prstGeom prst="wedgeRectCallout">
            <a:avLst>
              <a:gd name="adj1" fmla="val 49236"/>
              <a:gd name="adj2" fmla="val 109346"/>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l"/>
            <a:r>
              <a:rPr lang="pt-BR" sz="1200" dirty="0">
                <a:solidFill>
                  <a:srgbClr val="0070C0"/>
                </a:solidFill>
              </a:rPr>
              <a:t>Libra T1 – RIO</a:t>
            </a:r>
          </a:p>
          <a:p>
            <a:r>
              <a:rPr lang="pt-BR" sz="1200" dirty="0">
                <a:solidFill>
                  <a:srgbClr val="0070C0"/>
                </a:solidFill>
              </a:rPr>
              <a:t>MultiRio – RIO</a:t>
            </a:r>
          </a:p>
          <a:p>
            <a:pPr algn="l"/>
            <a:r>
              <a:rPr lang="pt-BR" sz="1200" dirty="0">
                <a:solidFill>
                  <a:srgbClr val="0070C0"/>
                </a:solidFill>
              </a:rPr>
              <a:t>TCP – PNG</a:t>
            </a:r>
          </a:p>
          <a:p>
            <a:pPr algn="l"/>
            <a:r>
              <a:rPr lang="pt-BR" sz="1200" dirty="0">
                <a:solidFill>
                  <a:srgbClr val="0070C0"/>
                </a:solidFill>
              </a:rPr>
              <a:t>TVV – VIX</a:t>
            </a:r>
          </a:p>
          <a:p>
            <a:pPr algn="l"/>
            <a:r>
              <a:rPr lang="pt-BR" sz="1200" dirty="0">
                <a:solidFill>
                  <a:srgbClr val="0070C0"/>
                </a:solidFill>
              </a:rPr>
              <a:t>Ecoporto</a:t>
            </a:r>
            <a:r>
              <a:rPr lang="pt-BR" sz="1200" baseline="30000" dirty="0">
                <a:solidFill>
                  <a:srgbClr val="0070C0"/>
                </a:solidFill>
              </a:rPr>
              <a:t>1</a:t>
            </a:r>
            <a:r>
              <a:rPr lang="pt-BR" sz="1200" dirty="0">
                <a:solidFill>
                  <a:srgbClr val="0070C0"/>
                </a:solidFill>
              </a:rPr>
              <a:t> – SSZ</a:t>
            </a:r>
          </a:p>
        </p:txBody>
      </p:sp>
      <p:sp>
        <p:nvSpPr>
          <p:cNvPr id="128" name="Texto explicativo retangular 127"/>
          <p:cNvSpPr/>
          <p:nvPr/>
        </p:nvSpPr>
        <p:spPr>
          <a:xfrm>
            <a:off x="5667417" y="1125920"/>
            <a:ext cx="1800000" cy="396000"/>
          </a:xfrm>
          <a:prstGeom prst="wedgeRectCallout">
            <a:avLst>
              <a:gd name="adj1" fmla="val 44527"/>
              <a:gd name="adj2" fmla="val 560634"/>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r>
              <a:rPr lang="pt-BR" sz="1200" dirty="0">
                <a:solidFill>
                  <a:srgbClr val="C00000"/>
                </a:solidFill>
              </a:rPr>
              <a:t>Pecém</a:t>
            </a:r>
            <a:r>
              <a:rPr lang="pt-BR" sz="1200" baseline="30000" dirty="0">
                <a:solidFill>
                  <a:srgbClr val="C00000"/>
                </a:solidFill>
              </a:rPr>
              <a:t>2,3</a:t>
            </a:r>
            <a:r>
              <a:rPr lang="pt-BR" sz="1200" dirty="0">
                <a:solidFill>
                  <a:srgbClr val="C00000"/>
                </a:solidFill>
              </a:rPr>
              <a:t> - PEC</a:t>
            </a:r>
          </a:p>
          <a:p>
            <a:r>
              <a:rPr lang="pt-BR" sz="1200" dirty="0">
                <a:solidFill>
                  <a:srgbClr val="C00000"/>
                </a:solidFill>
              </a:rPr>
              <a:t>Super Terminais</a:t>
            </a:r>
            <a:r>
              <a:rPr lang="pt-BR" sz="1200" baseline="30000" dirty="0">
                <a:solidFill>
                  <a:srgbClr val="C00000"/>
                </a:solidFill>
              </a:rPr>
              <a:t>2</a:t>
            </a:r>
            <a:r>
              <a:rPr lang="pt-BR" sz="1200" dirty="0">
                <a:solidFill>
                  <a:srgbClr val="C00000"/>
                </a:solidFill>
              </a:rPr>
              <a:t> - MAO</a:t>
            </a:r>
          </a:p>
        </p:txBody>
      </p:sp>
      <p:sp>
        <p:nvSpPr>
          <p:cNvPr id="129" name="Texto explicativo retangular 128"/>
          <p:cNvSpPr/>
          <p:nvPr/>
        </p:nvSpPr>
        <p:spPr>
          <a:xfrm>
            <a:off x="8490687" y="1758436"/>
            <a:ext cx="1404000" cy="396000"/>
          </a:xfrm>
          <a:prstGeom prst="wedgeRectCallout">
            <a:avLst>
              <a:gd name="adj1" fmla="val 34236"/>
              <a:gd name="adj2" fmla="val 381051"/>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l"/>
            <a:r>
              <a:rPr lang="pt-BR" sz="1200" dirty="0">
                <a:solidFill>
                  <a:srgbClr val="C00000"/>
                </a:solidFill>
              </a:rPr>
              <a:t>Embraport</a:t>
            </a:r>
            <a:r>
              <a:rPr lang="pt-BR" sz="1200" baseline="30000" dirty="0">
                <a:solidFill>
                  <a:srgbClr val="C00000"/>
                </a:solidFill>
              </a:rPr>
              <a:t>2</a:t>
            </a:r>
            <a:r>
              <a:rPr lang="pt-BR" sz="1200" dirty="0">
                <a:solidFill>
                  <a:srgbClr val="C00000"/>
                </a:solidFill>
              </a:rPr>
              <a:t> – SSZ</a:t>
            </a:r>
          </a:p>
          <a:p>
            <a:pPr algn="l"/>
            <a:r>
              <a:rPr lang="pt-BR" sz="1200" dirty="0">
                <a:solidFill>
                  <a:srgbClr val="0070C0"/>
                </a:solidFill>
              </a:rPr>
              <a:t>BTP</a:t>
            </a:r>
            <a:r>
              <a:rPr lang="pt-BR" sz="1200" baseline="30000" dirty="0">
                <a:solidFill>
                  <a:srgbClr val="0070C0"/>
                </a:solidFill>
              </a:rPr>
              <a:t>2</a:t>
            </a:r>
            <a:r>
              <a:rPr lang="pt-BR" sz="1200" dirty="0">
                <a:solidFill>
                  <a:srgbClr val="0070C0"/>
                </a:solidFill>
              </a:rPr>
              <a:t> – SSZ</a:t>
            </a:r>
          </a:p>
        </p:txBody>
      </p:sp>
      <p:sp>
        <p:nvSpPr>
          <p:cNvPr id="131" name="Texto explicativo retangular 130"/>
          <p:cNvSpPr/>
          <p:nvPr/>
        </p:nvSpPr>
        <p:spPr>
          <a:xfrm>
            <a:off x="6567673" y="1721343"/>
            <a:ext cx="1404000" cy="288000"/>
          </a:xfrm>
          <a:prstGeom prst="wedgeRectCallout">
            <a:avLst>
              <a:gd name="adj1" fmla="val 32705"/>
              <a:gd name="adj2" fmla="val 649739"/>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r>
              <a:rPr lang="pt-BR" sz="1200" dirty="0">
                <a:solidFill>
                  <a:srgbClr val="C00000"/>
                </a:solidFill>
              </a:rPr>
              <a:t>Portonave</a:t>
            </a:r>
            <a:r>
              <a:rPr lang="pt-BR" sz="1200" baseline="30000" dirty="0">
                <a:solidFill>
                  <a:srgbClr val="C00000"/>
                </a:solidFill>
              </a:rPr>
              <a:t>2</a:t>
            </a:r>
            <a:r>
              <a:rPr lang="pt-BR" sz="1200" dirty="0">
                <a:solidFill>
                  <a:srgbClr val="C00000"/>
                </a:solidFill>
              </a:rPr>
              <a:t> – NVG </a:t>
            </a:r>
          </a:p>
        </p:txBody>
      </p:sp>
      <p:sp>
        <p:nvSpPr>
          <p:cNvPr id="132" name="Texto explicativo retangular 131"/>
          <p:cNvSpPr/>
          <p:nvPr/>
        </p:nvSpPr>
        <p:spPr>
          <a:xfrm>
            <a:off x="4935666" y="1760575"/>
            <a:ext cx="1224000" cy="396000"/>
          </a:xfrm>
          <a:prstGeom prst="wedgeRectCallout">
            <a:avLst>
              <a:gd name="adj1" fmla="val -39024"/>
              <a:gd name="adj2" fmla="val 468393"/>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ctr"/>
            <a:r>
              <a:rPr lang="pt-BR" sz="1200" dirty="0">
                <a:solidFill>
                  <a:srgbClr val="0070C0"/>
                </a:solidFill>
              </a:rPr>
              <a:t>Sepetiba Tecon - SPB</a:t>
            </a:r>
          </a:p>
        </p:txBody>
      </p:sp>
      <p:sp>
        <p:nvSpPr>
          <p:cNvPr id="133" name="Texto explicativo retangular 132"/>
          <p:cNvSpPr/>
          <p:nvPr/>
        </p:nvSpPr>
        <p:spPr>
          <a:xfrm>
            <a:off x="5224551" y="2317286"/>
            <a:ext cx="1224000" cy="396000"/>
          </a:xfrm>
          <a:prstGeom prst="wedgeRectCallout">
            <a:avLst>
              <a:gd name="adj1" fmla="val -39557"/>
              <a:gd name="adj2" fmla="val 348039"/>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ctr"/>
            <a:r>
              <a:rPr lang="pt-BR" sz="1200" dirty="0">
                <a:solidFill>
                  <a:srgbClr val="0070C0"/>
                </a:solidFill>
              </a:rPr>
              <a:t>Tecon Salvador – SSA </a:t>
            </a:r>
          </a:p>
        </p:txBody>
      </p:sp>
      <p:sp>
        <p:nvSpPr>
          <p:cNvPr id="134" name="Texto explicativo retangular 133"/>
          <p:cNvSpPr/>
          <p:nvPr/>
        </p:nvSpPr>
        <p:spPr>
          <a:xfrm>
            <a:off x="5487513" y="2805419"/>
            <a:ext cx="1044000" cy="396000"/>
          </a:xfrm>
          <a:prstGeom prst="wedgeRectCallout">
            <a:avLst>
              <a:gd name="adj1" fmla="val -27852"/>
              <a:gd name="adj2" fmla="val 213316"/>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ctr"/>
            <a:r>
              <a:rPr lang="pt-BR" sz="1200" dirty="0">
                <a:solidFill>
                  <a:srgbClr val="0070C0"/>
                </a:solidFill>
              </a:rPr>
              <a:t>Tecon Suape – SUA </a:t>
            </a:r>
          </a:p>
        </p:txBody>
      </p:sp>
      <p:sp>
        <p:nvSpPr>
          <p:cNvPr id="135" name="Texto explicativo retangular 134"/>
          <p:cNvSpPr/>
          <p:nvPr/>
        </p:nvSpPr>
        <p:spPr>
          <a:xfrm>
            <a:off x="5790430" y="3247769"/>
            <a:ext cx="900000" cy="377509"/>
          </a:xfrm>
          <a:prstGeom prst="wedgeRectCallout">
            <a:avLst>
              <a:gd name="adj1" fmla="val -20930"/>
              <a:gd name="adj2" fmla="val 97104"/>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ctr"/>
            <a:r>
              <a:rPr lang="pt-BR" sz="1200" dirty="0">
                <a:solidFill>
                  <a:srgbClr val="0070C0"/>
                </a:solidFill>
              </a:rPr>
              <a:t>TECONVI – ITJ </a:t>
            </a:r>
            <a:endParaRPr lang="pt-BR" sz="1200" dirty="0">
              <a:solidFill>
                <a:srgbClr val="C00000"/>
              </a:solidFill>
            </a:endParaRPr>
          </a:p>
        </p:txBody>
      </p:sp>
      <p:sp>
        <p:nvSpPr>
          <p:cNvPr id="137" name="Texto explicativo retangular 136"/>
          <p:cNvSpPr/>
          <p:nvPr/>
        </p:nvSpPr>
        <p:spPr>
          <a:xfrm>
            <a:off x="7539513" y="2261778"/>
            <a:ext cx="1656000" cy="396000"/>
          </a:xfrm>
          <a:prstGeom prst="wedgeRectCallout">
            <a:avLst>
              <a:gd name="adj1" fmla="val -21360"/>
              <a:gd name="adj2" fmla="val 253272"/>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l"/>
            <a:r>
              <a:rPr lang="pt-BR" sz="1200" dirty="0">
                <a:solidFill>
                  <a:srgbClr val="0070C0"/>
                </a:solidFill>
              </a:rPr>
              <a:t>Tecon Imbituba – IBB</a:t>
            </a:r>
          </a:p>
          <a:p>
            <a:r>
              <a:rPr lang="pt-BR" sz="1200" dirty="0">
                <a:solidFill>
                  <a:srgbClr val="C00000"/>
                </a:solidFill>
              </a:rPr>
              <a:t>Chibatão I</a:t>
            </a:r>
            <a:r>
              <a:rPr lang="pt-BR" sz="1200" baseline="30000" dirty="0">
                <a:solidFill>
                  <a:srgbClr val="C00000"/>
                </a:solidFill>
              </a:rPr>
              <a:t>2</a:t>
            </a:r>
            <a:r>
              <a:rPr lang="pt-BR" sz="1200" dirty="0">
                <a:solidFill>
                  <a:srgbClr val="C00000"/>
                </a:solidFill>
              </a:rPr>
              <a:t> – MAO </a:t>
            </a:r>
          </a:p>
        </p:txBody>
      </p:sp>
      <p:sp>
        <p:nvSpPr>
          <p:cNvPr id="138" name="Retângulo 137"/>
          <p:cNvSpPr/>
          <p:nvPr/>
        </p:nvSpPr>
        <p:spPr>
          <a:xfrm>
            <a:off x="3610558" y="3435436"/>
            <a:ext cx="360040" cy="1526424"/>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39" name="Retângulo 138"/>
          <p:cNvSpPr/>
          <p:nvPr/>
        </p:nvSpPr>
        <p:spPr>
          <a:xfrm>
            <a:off x="3949253" y="3435436"/>
            <a:ext cx="360040" cy="1526424"/>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0" name="Retângulo 139"/>
          <p:cNvSpPr/>
          <p:nvPr/>
        </p:nvSpPr>
        <p:spPr>
          <a:xfrm>
            <a:off x="4288894" y="3435436"/>
            <a:ext cx="360040" cy="1526424"/>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1" name="Retângulo 140"/>
          <p:cNvSpPr/>
          <p:nvPr/>
        </p:nvSpPr>
        <p:spPr>
          <a:xfrm>
            <a:off x="4615169" y="2537562"/>
            <a:ext cx="360040" cy="2424298"/>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2" name="Texto explicativo retangular 141"/>
          <p:cNvSpPr/>
          <p:nvPr/>
        </p:nvSpPr>
        <p:spPr>
          <a:xfrm>
            <a:off x="3224014" y="2129016"/>
            <a:ext cx="1836000" cy="396000"/>
          </a:xfrm>
          <a:prstGeom prst="wedgeRectCallout">
            <a:avLst>
              <a:gd name="adj1" fmla="val 15590"/>
              <a:gd name="adj2" fmla="val 293667"/>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l"/>
            <a:r>
              <a:rPr lang="pt-BR" sz="1200" dirty="0">
                <a:solidFill>
                  <a:srgbClr val="0070C0"/>
                </a:solidFill>
              </a:rPr>
              <a:t>Tecon Rio Grande – RIG</a:t>
            </a:r>
          </a:p>
          <a:p>
            <a:pPr algn="l"/>
            <a:r>
              <a:rPr lang="pt-BR" sz="1200" dirty="0">
                <a:solidFill>
                  <a:srgbClr val="0070C0"/>
                </a:solidFill>
              </a:rPr>
              <a:t>Santos Brasil – SSZ</a:t>
            </a:r>
          </a:p>
        </p:txBody>
      </p:sp>
      <p:sp>
        <p:nvSpPr>
          <p:cNvPr id="145" name="Texto explicativo retangular 144"/>
          <p:cNvSpPr/>
          <p:nvPr/>
        </p:nvSpPr>
        <p:spPr>
          <a:xfrm>
            <a:off x="3147281" y="2562962"/>
            <a:ext cx="1296000" cy="396000"/>
          </a:xfrm>
          <a:prstGeom prst="wedgeRectCallout">
            <a:avLst>
              <a:gd name="adj1" fmla="val 26551"/>
              <a:gd name="adj2" fmla="val 168098"/>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l"/>
            <a:r>
              <a:rPr lang="pt-BR" sz="1200" dirty="0">
                <a:solidFill>
                  <a:srgbClr val="0070C0"/>
                </a:solidFill>
              </a:rPr>
              <a:t>Rodrimar – SSZ</a:t>
            </a:r>
          </a:p>
          <a:p>
            <a:pPr algn="l"/>
            <a:r>
              <a:rPr lang="pt-BR" sz="1200" dirty="0">
                <a:solidFill>
                  <a:srgbClr val="0070C0"/>
                </a:solidFill>
              </a:rPr>
              <a:t>Libra T-37 – SSZ</a:t>
            </a:r>
          </a:p>
        </p:txBody>
      </p:sp>
      <p:sp>
        <p:nvSpPr>
          <p:cNvPr id="146" name="Texto explicativo retangular 145"/>
          <p:cNvSpPr/>
          <p:nvPr/>
        </p:nvSpPr>
        <p:spPr>
          <a:xfrm>
            <a:off x="2935982" y="2996908"/>
            <a:ext cx="1332000" cy="396000"/>
          </a:xfrm>
          <a:prstGeom prst="wedgeRectCallout">
            <a:avLst>
              <a:gd name="adj1" fmla="val 16497"/>
              <a:gd name="adj2" fmla="val 76607"/>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l"/>
            <a:r>
              <a:rPr lang="pt-BR" sz="1200" dirty="0">
                <a:solidFill>
                  <a:srgbClr val="0070C0"/>
                </a:solidFill>
              </a:rPr>
              <a:t>Libra T-35 – SSZ</a:t>
            </a:r>
          </a:p>
          <a:p>
            <a:pPr algn="l"/>
            <a:r>
              <a:rPr lang="pt-BR" sz="1200" dirty="0">
                <a:solidFill>
                  <a:srgbClr val="0070C0"/>
                </a:solidFill>
              </a:rPr>
              <a:t>TESC – SFS</a:t>
            </a:r>
            <a:endParaRPr lang="pt-BR" sz="1200" dirty="0">
              <a:solidFill>
                <a:srgbClr val="C00000"/>
              </a:solidFill>
            </a:endParaRPr>
          </a:p>
        </p:txBody>
      </p:sp>
      <p:sp>
        <p:nvSpPr>
          <p:cNvPr id="147" name="Retângulo 146"/>
          <p:cNvSpPr/>
          <p:nvPr/>
        </p:nvSpPr>
        <p:spPr>
          <a:xfrm>
            <a:off x="4935666" y="3435436"/>
            <a:ext cx="360040" cy="1526424"/>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8" name="Retângulo 147"/>
          <p:cNvSpPr/>
          <p:nvPr/>
        </p:nvSpPr>
        <p:spPr>
          <a:xfrm>
            <a:off x="5295706" y="3599878"/>
            <a:ext cx="360040" cy="1361982"/>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9" name="Retângulo 148"/>
          <p:cNvSpPr/>
          <p:nvPr/>
        </p:nvSpPr>
        <p:spPr>
          <a:xfrm>
            <a:off x="5610410" y="3599878"/>
            <a:ext cx="360040" cy="1361982"/>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50" name="Retângulo 149"/>
          <p:cNvSpPr/>
          <p:nvPr/>
        </p:nvSpPr>
        <p:spPr>
          <a:xfrm>
            <a:off x="5932294" y="3599878"/>
            <a:ext cx="360040" cy="1361982"/>
          </a:xfrm>
          <a:prstGeom prst="rect">
            <a:avLst/>
          </a:prstGeom>
          <a:solidFill>
            <a:schemeClr val="bg1"/>
          </a:solidFill>
        </p:spPr>
        <p:txBody>
          <a:bodyPr wrap="square" lIns="72000" tIns="72000" rIns="72000" bIns="72000" rtlCol="0" anchor="ctr">
            <a:noAutofit/>
          </a:bodyPr>
          <a:lstStyle/>
          <a:p>
            <a:pPr algn="l">
              <a:spcAft>
                <a:spcPts val="600"/>
              </a:spcAft>
            </a:pPr>
            <a:endParaRPr lang="pt-BR" sz="1600" dirty="0">
              <a:solidFill>
                <a:schemeClr val="tx1"/>
              </a:solidFill>
            </a:endParaRPr>
          </a:p>
        </p:txBody>
      </p:sp>
      <p:sp>
        <p:nvSpPr>
          <p:cNvPr id="151" name="Retângulo 150"/>
          <p:cNvSpPr/>
          <p:nvPr/>
        </p:nvSpPr>
        <p:spPr>
          <a:xfrm>
            <a:off x="6265830" y="3709352"/>
            <a:ext cx="643844" cy="1252508"/>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52" name="Losango 151">
            <a:hlinkClick r:id="" action="ppaction://noaction"/>
          </p:cNvPr>
          <p:cNvSpPr/>
          <p:nvPr/>
        </p:nvSpPr>
        <p:spPr>
          <a:xfrm>
            <a:off x="1094714" y="1376994"/>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sp>
        <p:nvSpPr>
          <p:cNvPr id="153" name="Retângulo 152"/>
          <p:cNvSpPr/>
          <p:nvPr>
            <p:custDataLst>
              <p:tags r:id="rId11"/>
            </p:custDataLst>
          </p:nvPr>
        </p:nvSpPr>
        <p:spPr>
          <a:xfrm>
            <a:off x="1709765" y="1121688"/>
            <a:ext cx="791505" cy="292580"/>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200" b="1" kern="1200" dirty="0">
                <a:latin typeface="Arial"/>
                <a:ea typeface="+mn-ea"/>
                <a:cs typeface="+mn-cs"/>
              </a:rPr>
              <a:t>Vila do Conde (VDC)</a:t>
            </a:r>
          </a:p>
        </p:txBody>
      </p:sp>
      <p:cxnSp>
        <p:nvCxnSpPr>
          <p:cNvPr id="154" name="Conector angulado 153"/>
          <p:cNvCxnSpPr>
            <a:stCxn id="152" idx="0"/>
            <a:endCxn id="153" idx="1"/>
          </p:cNvCxnSpPr>
          <p:nvPr/>
        </p:nvCxnSpPr>
        <p:spPr>
          <a:xfrm rot="5400000" flipH="1" flipV="1">
            <a:off x="1360804" y="1028033"/>
            <a:ext cx="109016" cy="588906"/>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5" name="Retângulo 154"/>
          <p:cNvSpPr/>
          <p:nvPr/>
        </p:nvSpPr>
        <p:spPr>
          <a:xfrm>
            <a:off x="6909674" y="3519394"/>
            <a:ext cx="655239" cy="1442466"/>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56" name="Texto explicativo retangular 155"/>
          <p:cNvSpPr/>
          <p:nvPr/>
        </p:nvSpPr>
        <p:spPr>
          <a:xfrm>
            <a:off x="6722243" y="2674048"/>
            <a:ext cx="817382" cy="396000"/>
          </a:xfrm>
          <a:prstGeom prst="wedgeRectCallout">
            <a:avLst>
              <a:gd name="adj1" fmla="val -41752"/>
              <a:gd name="adj2" fmla="val 247859"/>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pPr algn="ctr"/>
            <a:r>
              <a:rPr lang="pt-BR" sz="1200" dirty="0">
                <a:solidFill>
                  <a:srgbClr val="0070C0"/>
                </a:solidFill>
              </a:rPr>
              <a:t>Convicon - VDC</a:t>
            </a:r>
          </a:p>
        </p:txBody>
      </p:sp>
      <p:sp>
        <p:nvSpPr>
          <p:cNvPr id="157" name="Retângulo 156"/>
          <p:cNvSpPr/>
          <p:nvPr/>
        </p:nvSpPr>
        <p:spPr>
          <a:xfrm>
            <a:off x="7564913" y="3819284"/>
            <a:ext cx="360040" cy="1142575"/>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58" name="Retângulo 157"/>
          <p:cNvSpPr/>
          <p:nvPr/>
        </p:nvSpPr>
        <p:spPr>
          <a:xfrm>
            <a:off x="7875811" y="3460836"/>
            <a:ext cx="360040" cy="1501023"/>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59" name="Losango 158">
            <a:hlinkClick r:id="" action="ppaction://noaction"/>
          </p:cNvPr>
          <p:cNvSpPr/>
          <p:nvPr/>
        </p:nvSpPr>
        <p:spPr>
          <a:xfrm>
            <a:off x="998909" y="3575222"/>
            <a:ext cx="52289" cy="52163"/>
          </a:xfrm>
          <a:prstGeom prst="diamon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400" kern="1200" dirty="0">
              <a:solidFill>
                <a:prstClr val="white"/>
              </a:solidFill>
              <a:latin typeface="Arial"/>
              <a:ea typeface="+mn-ea"/>
              <a:cs typeface="+mn-cs"/>
            </a:endParaRPr>
          </a:p>
        </p:txBody>
      </p:sp>
      <p:cxnSp>
        <p:nvCxnSpPr>
          <p:cNvPr id="160" name="Conector angulado 159"/>
          <p:cNvCxnSpPr>
            <a:stCxn id="159" idx="2"/>
            <a:endCxn id="77" idx="1"/>
          </p:cNvCxnSpPr>
          <p:nvPr/>
        </p:nvCxnSpPr>
        <p:spPr>
          <a:xfrm rot="16200000" flipH="1">
            <a:off x="521193" y="4131246"/>
            <a:ext cx="1334475" cy="326752"/>
          </a:xfrm>
          <a:prstGeom prst="bentConnector2">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61" name="Retângulo 160"/>
          <p:cNvSpPr/>
          <p:nvPr/>
        </p:nvSpPr>
        <p:spPr>
          <a:xfrm>
            <a:off x="8221107" y="3749711"/>
            <a:ext cx="974405" cy="1212148"/>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62" name="Retângulo 161"/>
          <p:cNvSpPr/>
          <p:nvPr/>
        </p:nvSpPr>
        <p:spPr>
          <a:xfrm>
            <a:off x="9195514" y="3460836"/>
            <a:ext cx="699174" cy="1501023"/>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63" name="Texto explicativo retangular 162"/>
          <p:cNvSpPr/>
          <p:nvPr/>
        </p:nvSpPr>
        <p:spPr>
          <a:xfrm>
            <a:off x="8248551" y="3040294"/>
            <a:ext cx="1476000" cy="252000"/>
          </a:xfrm>
          <a:prstGeom prst="wedgeRectCallout">
            <a:avLst>
              <a:gd name="adj1" fmla="val 4451"/>
              <a:gd name="adj2" fmla="val 270674"/>
            </a:avLst>
          </a:prstGeom>
          <a:solidFill>
            <a:schemeClr val="bg1">
              <a:lumMod val="95000"/>
            </a:schemeClr>
          </a:solidFill>
          <a:ln>
            <a:solidFill>
              <a:schemeClr val="bg1">
                <a:lumMod val="85000"/>
              </a:schemeClr>
            </a:solidFill>
          </a:ln>
          <a:effectLst/>
        </p:spPr>
        <p:txBody>
          <a:bodyPr wrap="square" lIns="72000" tIns="72000" rIns="72000" bIns="72000" rtlCol="0" anchor="ctr">
            <a:noAutofit/>
          </a:bodyPr>
          <a:lstStyle/>
          <a:p>
            <a:r>
              <a:rPr lang="pt-BR" sz="1200" dirty="0">
                <a:solidFill>
                  <a:srgbClr val="C00000"/>
                </a:solidFill>
              </a:rPr>
              <a:t>Porto Itapoá</a:t>
            </a:r>
            <a:r>
              <a:rPr lang="pt-BR" sz="1200" baseline="30000" dirty="0">
                <a:solidFill>
                  <a:srgbClr val="C00000"/>
                </a:solidFill>
              </a:rPr>
              <a:t>2</a:t>
            </a:r>
            <a:r>
              <a:rPr lang="pt-BR" sz="1200" dirty="0">
                <a:solidFill>
                  <a:srgbClr val="C00000"/>
                </a:solidFill>
              </a:rPr>
              <a:t> – IOA</a:t>
            </a:r>
          </a:p>
        </p:txBody>
      </p:sp>
    </p:spTree>
    <p:extLst>
      <p:ext uri="{BB962C8B-B14F-4D97-AF65-F5344CB8AC3E}">
        <p14:creationId xmlns:p14="http://schemas.microsoft.com/office/powerpoint/2010/main" val="12126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xEl>
                                              <p:pRg st="1" end="1"/>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4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4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14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149"/>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150"/>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0" nodeType="clickEffect">
                                  <p:stCondLst>
                                    <p:cond delay="0"/>
                                  </p:stCondLst>
                                  <p:childTnLst>
                                    <p:set>
                                      <p:cBhvr>
                                        <p:cTn id="92" dur="1" fill="hold">
                                          <p:stCondLst>
                                            <p:cond delay="0"/>
                                          </p:stCondLst>
                                        </p:cTn>
                                        <p:tgtEl>
                                          <p:spTgt spid="151"/>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5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155"/>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12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57"/>
                                        </p:tgtEl>
                                        <p:attrNameLst>
                                          <p:attrName>style.visibility</p:attrName>
                                        </p:attrNameLst>
                                      </p:cBhvr>
                                      <p:to>
                                        <p:strVal val="hidden"/>
                                      </p:to>
                                    </p:set>
                                  </p:childTnLst>
                                </p:cTn>
                              </p:par>
                              <p:par>
                                <p:cTn id="123" presetID="1" presetClass="entr" presetSubtype="0" fill="hold" grpId="0" nodeType="withEffect">
                                  <p:stCondLst>
                                    <p:cond delay="0"/>
                                  </p:stCondLst>
                                  <p:childTnLst>
                                    <p:set>
                                      <p:cBhvr>
                                        <p:cTn id="124" dur="1" fill="hold">
                                          <p:stCondLst>
                                            <p:cond delay="0"/>
                                          </p:stCondLst>
                                        </p:cTn>
                                        <p:tgtEl>
                                          <p:spTgt spid="13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158"/>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1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6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161"/>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6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162"/>
                                        </p:tgtEl>
                                        <p:attrNameLst>
                                          <p:attrName>style.visibility</p:attrName>
                                        </p:attrNameLst>
                                      </p:cBhvr>
                                      <p:to>
                                        <p:strVal val="hidden"/>
                                      </p:to>
                                    </p:set>
                                  </p:childTnLst>
                                </p:cTn>
                              </p:par>
                              <p:par>
                                <p:cTn id="151" presetID="1" presetClass="entr" presetSubtype="0" fill="hold" grpId="0" nodeType="withEffect">
                                  <p:stCondLst>
                                    <p:cond delay="0"/>
                                  </p:stCondLst>
                                  <p:childTnLst>
                                    <p:set>
                                      <p:cBhvr>
                                        <p:cTn id="152"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5" grpId="0" animBg="1"/>
      <p:bldP spid="66" grpId="0" animBg="1"/>
      <p:bldP spid="67" grpId="0" animBg="1"/>
      <p:bldP spid="69" grpId="0"/>
      <p:bldP spid="70" grpId="0"/>
      <p:bldP spid="71" grpId="0"/>
      <p:bldP spid="74" grpId="0" animBg="1"/>
      <p:bldP spid="75" grpId="0"/>
      <p:bldP spid="77" grpId="0"/>
      <p:bldP spid="127" grpId="0" animBg="1"/>
      <p:bldP spid="128" grpId="0" animBg="1"/>
      <p:bldP spid="129" grpId="0" animBg="1"/>
      <p:bldP spid="131" grpId="0" animBg="1"/>
      <p:bldP spid="132" grpId="0" animBg="1"/>
      <p:bldP spid="133" grpId="0" animBg="1"/>
      <p:bldP spid="134" grpId="0" animBg="1"/>
      <p:bldP spid="135" grpId="0" animBg="1"/>
      <p:bldP spid="137" grpId="0" animBg="1"/>
      <p:bldP spid="138" grpId="0" animBg="1"/>
      <p:bldP spid="139" grpId="0" animBg="1"/>
      <p:bldP spid="140" grpId="0" animBg="1"/>
      <p:bldP spid="141" grpId="0" animBg="1"/>
      <p:bldP spid="142" grpId="0" animBg="1"/>
      <p:bldP spid="145" grpId="0" animBg="1"/>
      <p:bldP spid="146" grpId="0" animBg="1"/>
      <p:bldP spid="147" grpId="0" animBg="1"/>
      <p:bldP spid="148" grpId="0" animBg="1"/>
      <p:bldP spid="149" grpId="0" animBg="1"/>
      <p:bldP spid="150" grpId="0" animBg="1"/>
      <p:bldP spid="151" grpId="0" animBg="1"/>
      <p:bldP spid="152" grpId="0" animBg="1"/>
      <p:bldP spid="153" grpId="0"/>
      <p:bldP spid="155" grpId="0" animBg="1"/>
      <p:bldP spid="156" grpId="0" animBg="1"/>
      <p:bldP spid="157" grpId="0" animBg="1"/>
      <p:bldP spid="158" grpId="0" animBg="1"/>
      <p:bldP spid="159" grpId="0" animBg="1"/>
      <p:bldP spid="161" grpId="0" animBg="1"/>
      <p:bldP spid="162" grpId="0" animBg="1"/>
      <p:bldP spid="1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828F888-C953-4657-9822-5998A31ADBA9}"/>
              </a:ext>
            </a:extLst>
          </p:cNvPr>
          <p:cNvSpPr/>
          <p:nvPr/>
        </p:nvSpPr>
        <p:spPr>
          <a:xfrm>
            <a:off x="-1" y="643384"/>
            <a:ext cx="9904413" cy="5571232"/>
          </a:xfrm>
          <a:custGeom>
            <a:avLst/>
            <a:gdLst>
              <a:gd name="connsiteX0" fmla="*/ 0 w 787263"/>
              <a:gd name="connsiteY0" fmla="*/ 0 h 823088"/>
              <a:gd name="connsiteX1" fmla="*/ 787263 w 787263"/>
              <a:gd name="connsiteY1" fmla="*/ 0 h 823088"/>
              <a:gd name="connsiteX2" fmla="*/ 787263 w 787263"/>
              <a:gd name="connsiteY2" fmla="*/ 823089 h 823088"/>
              <a:gd name="connsiteX3" fmla="*/ 0 w 787263"/>
              <a:gd name="connsiteY3" fmla="*/ 823089 h 823088"/>
            </a:gdLst>
            <a:ahLst/>
            <a:cxnLst>
              <a:cxn ang="0">
                <a:pos x="connsiteX0" y="connsiteY0"/>
              </a:cxn>
              <a:cxn ang="0">
                <a:pos x="connsiteX1" y="connsiteY1"/>
              </a:cxn>
              <a:cxn ang="0">
                <a:pos x="connsiteX2" y="connsiteY2"/>
              </a:cxn>
              <a:cxn ang="0">
                <a:pos x="connsiteX3" y="connsiteY3"/>
              </a:cxn>
            </a:cxnLst>
            <a:rect l="l" t="t" r="r" b="b"/>
            <a:pathLst>
              <a:path w="787263" h="823088">
                <a:moveTo>
                  <a:pt x="0" y="0"/>
                </a:moveTo>
                <a:lnTo>
                  <a:pt x="787263" y="0"/>
                </a:lnTo>
                <a:lnTo>
                  <a:pt x="787263" y="823089"/>
                </a:lnTo>
                <a:lnTo>
                  <a:pt x="0" y="823089"/>
                </a:lnTo>
                <a:close/>
              </a:path>
            </a:pathLst>
          </a:custGeom>
          <a:solidFill>
            <a:srgbClr val="35281B"/>
          </a:solidFill>
          <a:ln w="5563" cap="flat">
            <a:noFill/>
            <a:prstDash val="solid"/>
            <a:miter/>
          </a:ln>
        </p:spPr>
        <p:txBody>
          <a:bodyPr rtlCol="0" anchor="ctr"/>
          <a:lstStyle/>
          <a:p>
            <a:endParaRPr lang="pt-BR" sz="1462" dirty="0">
              <a:solidFill>
                <a:srgbClr val="D8D8D8"/>
              </a:solidFill>
              <a:latin typeface="Avenir Next LT Pro" panose="020B0504020202020204" pitchFamily="34" charset="0"/>
            </a:endParaRPr>
          </a:p>
        </p:txBody>
      </p:sp>
      <p:sp>
        <p:nvSpPr>
          <p:cNvPr id="64" name="Title 1">
            <a:extLst>
              <a:ext uri="{FF2B5EF4-FFF2-40B4-BE49-F238E27FC236}">
                <a16:creationId xmlns:a16="http://schemas.microsoft.com/office/drawing/2014/main" id="{D5A387A5-276D-46A1-A557-418EFFA1F354}"/>
              </a:ext>
            </a:extLst>
          </p:cNvPr>
          <p:cNvSpPr txBox="1">
            <a:spLocks/>
          </p:cNvSpPr>
          <p:nvPr/>
        </p:nvSpPr>
        <p:spPr>
          <a:xfrm>
            <a:off x="76325" y="821943"/>
            <a:ext cx="3666127" cy="11670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925" dirty="0">
                <a:solidFill>
                  <a:srgbClr val="F28A2E"/>
                </a:solidFill>
                <a:latin typeface="Avenir Next LT Pro Demi" panose="020B0704020202020204" pitchFamily="34" charset="0"/>
              </a:rPr>
              <a:t>Leilões 2015 - 2022</a:t>
            </a:r>
            <a:endParaRPr lang="pt-BR" sz="2925" dirty="0">
              <a:solidFill>
                <a:srgbClr val="F6B172"/>
              </a:solidFill>
              <a:latin typeface="Avenir Next LT Pro Demi" panose="020B0704020202020204" pitchFamily="34" charset="0"/>
            </a:endParaRPr>
          </a:p>
        </p:txBody>
      </p:sp>
      <p:cxnSp>
        <p:nvCxnSpPr>
          <p:cNvPr id="65" name="Straight Connector 10">
            <a:extLst>
              <a:ext uri="{FF2B5EF4-FFF2-40B4-BE49-F238E27FC236}">
                <a16:creationId xmlns:a16="http://schemas.microsoft.com/office/drawing/2014/main" id="{5233CC40-4350-4084-9999-BA047F2BDA8E}"/>
              </a:ext>
            </a:extLst>
          </p:cNvPr>
          <p:cNvCxnSpPr>
            <a:cxnSpLocks/>
          </p:cNvCxnSpPr>
          <p:nvPr/>
        </p:nvCxnSpPr>
        <p:spPr>
          <a:xfrm>
            <a:off x="277796" y="1391931"/>
            <a:ext cx="3365613" cy="0"/>
          </a:xfrm>
          <a:prstGeom prst="line">
            <a:avLst/>
          </a:prstGeom>
          <a:ln>
            <a:solidFill>
              <a:srgbClr val="F2DA91"/>
            </a:solidFill>
          </a:ln>
        </p:spPr>
        <p:style>
          <a:lnRef idx="1">
            <a:schemeClr val="accent1"/>
          </a:lnRef>
          <a:fillRef idx="0">
            <a:schemeClr val="accent1"/>
          </a:fillRef>
          <a:effectRef idx="0">
            <a:schemeClr val="accent1"/>
          </a:effectRef>
          <a:fontRef idx="minor">
            <a:schemeClr val="tx1"/>
          </a:fontRef>
        </p:style>
      </p:cxnSp>
      <p:graphicFrame>
        <p:nvGraphicFramePr>
          <p:cNvPr id="10" name="Gráfico 9">
            <a:extLst>
              <a:ext uri="{FF2B5EF4-FFF2-40B4-BE49-F238E27FC236}">
                <a16:creationId xmlns:a16="http://schemas.microsoft.com/office/drawing/2014/main" id="{A6E6767F-79B0-43DA-A4DC-6F88F1FEA884}"/>
              </a:ext>
            </a:extLst>
          </p:cNvPr>
          <p:cNvGraphicFramePr/>
          <p:nvPr/>
        </p:nvGraphicFramePr>
        <p:xfrm>
          <a:off x="354143" y="1731832"/>
          <a:ext cx="8991377" cy="3969878"/>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DeTexto 10">
            <a:extLst>
              <a:ext uri="{FF2B5EF4-FFF2-40B4-BE49-F238E27FC236}">
                <a16:creationId xmlns:a16="http://schemas.microsoft.com/office/drawing/2014/main" id="{1E2DC453-0A12-4FAC-817E-886C48557F11}"/>
              </a:ext>
            </a:extLst>
          </p:cNvPr>
          <p:cNvSpPr txBox="1"/>
          <p:nvPr/>
        </p:nvSpPr>
        <p:spPr>
          <a:xfrm>
            <a:off x="4238824" y="1838977"/>
            <a:ext cx="1222015" cy="3173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6449" algn="ctr"/>
            <a:r>
              <a:rPr lang="pt-BR" sz="1462" b="1" dirty="0">
                <a:effectLst>
                  <a:outerShdw blurRad="38100" dist="38100" dir="2700000" algn="tl">
                    <a:srgbClr val="000000">
                      <a:alpha val="43137"/>
                    </a:srgbClr>
                  </a:outerShdw>
                </a:effectLst>
                <a:latin typeface="Avenir Next LT Pro Demi" panose="020B0704020202020204" pitchFamily="34" charset="0"/>
              </a:rPr>
              <a:t>53 Leilões</a:t>
            </a:r>
          </a:p>
        </p:txBody>
      </p:sp>
    </p:spTree>
    <p:extLst>
      <p:ext uri="{BB962C8B-B14F-4D97-AF65-F5344CB8AC3E}">
        <p14:creationId xmlns:p14="http://schemas.microsoft.com/office/powerpoint/2010/main" val="977553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828F888-C953-4657-9822-5998A31ADBA9}"/>
              </a:ext>
            </a:extLst>
          </p:cNvPr>
          <p:cNvSpPr/>
          <p:nvPr/>
        </p:nvSpPr>
        <p:spPr>
          <a:xfrm>
            <a:off x="-1" y="643384"/>
            <a:ext cx="9904413" cy="5571232"/>
          </a:xfrm>
          <a:custGeom>
            <a:avLst/>
            <a:gdLst>
              <a:gd name="connsiteX0" fmla="*/ 0 w 787263"/>
              <a:gd name="connsiteY0" fmla="*/ 0 h 823088"/>
              <a:gd name="connsiteX1" fmla="*/ 787263 w 787263"/>
              <a:gd name="connsiteY1" fmla="*/ 0 h 823088"/>
              <a:gd name="connsiteX2" fmla="*/ 787263 w 787263"/>
              <a:gd name="connsiteY2" fmla="*/ 823089 h 823088"/>
              <a:gd name="connsiteX3" fmla="*/ 0 w 787263"/>
              <a:gd name="connsiteY3" fmla="*/ 823089 h 823088"/>
            </a:gdLst>
            <a:ahLst/>
            <a:cxnLst>
              <a:cxn ang="0">
                <a:pos x="connsiteX0" y="connsiteY0"/>
              </a:cxn>
              <a:cxn ang="0">
                <a:pos x="connsiteX1" y="connsiteY1"/>
              </a:cxn>
              <a:cxn ang="0">
                <a:pos x="connsiteX2" y="connsiteY2"/>
              </a:cxn>
              <a:cxn ang="0">
                <a:pos x="connsiteX3" y="connsiteY3"/>
              </a:cxn>
            </a:cxnLst>
            <a:rect l="l" t="t" r="r" b="b"/>
            <a:pathLst>
              <a:path w="787263" h="823088">
                <a:moveTo>
                  <a:pt x="0" y="0"/>
                </a:moveTo>
                <a:lnTo>
                  <a:pt x="787263" y="0"/>
                </a:lnTo>
                <a:lnTo>
                  <a:pt x="787263" y="823089"/>
                </a:lnTo>
                <a:lnTo>
                  <a:pt x="0" y="823089"/>
                </a:lnTo>
                <a:close/>
              </a:path>
            </a:pathLst>
          </a:custGeom>
          <a:solidFill>
            <a:srgbClr val="35281B"/>
          </a:solidFill>
          <a:ln w="5563" cap="flat">
            <a:noFill/>
            <a:prstDash val="solid"/>
            <a:miter/>
          </a:ln>
        </p:spPr>
        <p:txBody>
          <a:bodyPr rtlCol="0" anchor="ctr"/>
          <a:lstStyle/>
          <a:p>
            <a:endParaRPr lang="pt-BR" sz="1462" dirty="0">
              <a:solidFill>
                <a:srgbClr val="D8D8D8"/>
              </a:solidFill>
              <a:latin typeface="Avenir Next LT Pro" panose="020B0504020202020204" pitchFamily="34" charset="0"/>
            </a:endParaRPr>
          </a:p>
        </p:txBody>
      </p:sp>
      <p:sp>
        <p:nvSpPr>
          <p:cNvPr id="64" name="Title 1">
            <a:extLst>
              <a:ext uri="{FF2B5EF4-FFF2-40B4-BE49-F238E27FC236}">
                <a16:creationId xmlns:a16="http://schemas.microsoft.com/office/drawing/2014/main" id="{D5A387A5-276D-46A1-A557-418EFFA1F354}"/>
              </a:ext>
            </a:extLst>
          </p:cNvPr>
          <p:cNvSpPr txBox="1">
            <a:spLocks/>
          </p:cNvSpPr>
          <p:nvPr/>
        </p:nvSpPr>
        <p:spPr>
          <a:xfrm>
            <a:off x="76325" y="821943"/>
            <a:ext cx="3666127" cy="11670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925" dirty="0">
                <a:solidFill>
                  <a:srgbClr val="F28A2E"/>
                </a:solidFill>
                <a:latin typeface="Avenir Next LT Pro Demi" panose="020B0704020202020204" pitchFamily="34" charset="0"/>
              </a:rPr>
              <a:t>Arrendamentos 2015 – 2022 </a:t>
            </a:r>
            <a:r>
              <a:rPr lang="pt-BR" sz="894" dirty="0">
                <a:solidFill>
                  <a:srgbClr val="F28A2E"/>
                </a:solidFill>
                <a:latin typeface="Avenir Next LT Pro Demi" panose="020B0704020202020204" pitchFamily="34" charset="0"/>
              </a:rPr>
              <a:t>(CAPEX R$ MM)</a:t>
            </a:r>
            <a:endParaRPr lang="pt-BR" sz="894" dirty="0">
              <a:solidFill>
                <a:srgbClr val="F6B172"/>
              </a:solidFill>
              <a:latin typeface="Avenir Next LT Pro Demi" panose="020B0704020202020204" pitchFamily="34" charset="0"/>
            </a:endParaRPr>
          </a:p>
        </p:txBody>
      </p:sp>
      <p:cxnSp>
        <p:nvCxnSpPr>
          <p:cNvPr id="65" name="Straight Connector 10">
            <a:extLst>
              <a:ext uri="{FF2B5EF4-FFF2-40B4-BE49-F238E27FC236}">
                <a16:creationId xmlns:a16="http://schemas.microsoft.com/office/drawing/2014/main" id="{5233CC40-4350-4084-9999-BA047F2BDA8E}"/>
              </a:ext>
            </a:extLst>
          </p:cNvPr>
          <p:cNvCxnSpPr>
            <a:cxnSpLocks/>
          </p:cNvCxnSpPr>
          <p:nvPr/>
        </p:nvCxnSpPr>
        <p:spPr>
          <a:xfrm>
            <a:off x="277796" y="1604175"/>
            <a:ext cx="3365613" cy="0"/>
          </a:xfrm>
          <a:prstGeom prst="line">
            <a:avLst/>
          </a:prstGeom>
          <a:ln>
            <a:solidFill>
              <a:srgbClr val="F2DA91"/>
            </a:solidFill>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1E2DC453-0A12-4FAC-817E-886C48557F11}"/>
              </a:ext>
            </a:extLst>
          </p:cNvPr>
          <p:cNvSpPr txBox="1"/>
          <p:nvPr/>
        </p:nvSpPr>
        <p:spPr>
          <a:xfrm>
            <a:off x="4238824" y="1838977"/>
            <a:ext cx="1222015" cy="3173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6449" algn="ctr"/>
            <a:r>
              <a:rPr lang="pt-BR" sz="1462" b="1" dirty="0">
                <a:effectLst>
                  <a:outerShdw blurRad="38100" dist="38100" dir="2700000" algn="tl">
                    <a:srgbClr val="000000">
                      <a:alpha val="43137"/>
                    </a:srgbClr>
                  </a:outerShdw>
                </a:effectLst>
                <a:latin typeface="Avenir Next LT Pro Demi" panose="020B0704020202020204" pitchFamily="34" charset="0"/>
              </a:rPr>
              <a:t>50 Leilões</a:t>
            </a:r>
          </a:p>
        </p:txBody>
      </p:sp>
      <p:graphicFrame>
        <p:nvGraphicFramePr>
          <p:cNvPr id="7" name="Gráfico 6">
            <a:extLst>
              <a:ext uri="{FF2B5EF4-FFF2-40B4-BE49-F238E27FC236}">
                <a16:creationId xmlns:a16="http://schemas.microsoft.com/office/drawing/2014/main" id="{7BC9D527-28F2-4EFC-99BA-39D11A73B643}"/>
              </a:ext>
            </a:extLst>
          </p:cNvPr>
          <p:cNvGraphicFramePr/>
          <p:nvPr/>
        </p:nvGraphicFramePr>
        <p:xfrm>
          <a:off x="354144" y="1731831"/>
          <a:ext cx="9196539" cy="3920355"/>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a:extLst>
              <a:ext uri="{FF2B5EF4-FFF2-40B4-BE49-F238E27FC236}">
                <a16:creationId xmlns:a16="http://schemas.microsoft.com/office/drawing/2014/main" id="{92409879-5820-452C-901D-4C1BECAFCE19}"/>
              </a:ext>
            </a:extLst>
          </p:cNvPr>
          <p:cNvSpPr txBox="1"/>
          <p:nvPr/>
        </p:nvSpPr>
        <p:spPr>
          <a:xfrm>
            <a:off x="4154916" y="1962782"/>
            <a:ext cx="1594582" cy="3173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6449" algn="ctr"/>
            <a:r>
              <a:rPr lang="pt-BR" sz="1462" b="1" dirty="0">
                <a:effectLst>
                  <a:outerShdw blurRad="38100" dist="38100" dir="2700000" algn="tl">
                    <a:srgbClr val="000000">
                      <a:alpha val="43137"/>
                    </a:srgbClr>
                  </a:outerShdw>
                </a:effectLst>
                <a:latin typeface="Avenir Next LT Pro Demi" panose="020B0704020202020204" pitchFamily="34" charset="0"/>
              </a:rPr>
              <a:t>R$ 7,7 bilhões</a:t>
            </a:r>
          </a:p>
        </p:txBody>
      </p:sp>
    </p:spTree>
    <p:extLst>
      <p:ext uri="{BB962C8B-B14F-4D97-AF65-F5344CB8AC3E}">
        <p14:creationId xmlns:p14="http://schemas.microsoft.com/office/powerpoint/2010/main" val="1496262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828F888-C953-4657-9822-5998A31ADBA9}"/>
              </a:ext>
            </a:extLst>
          </p:cNvPr>
          <p:cNvSpPr/>
          <p:nvPr/>
        </p:nvSpPr>
        <p:spPr>
          <a:xfrm>
            <a:off x="-1" y="643384"/>
            <a:ext cx="9904413" cy="5571232"/>
          </a:xfrm>
          <a:custGeom>
            <a:avLst/>
            <a:gdLst>
              <a:gd name="connsiteX0" fmla="*/ 0 w 787263"/>
              <a:gd name="connsiteY0" fmla="*/ 0 h 823088"/>
              <a:gd name="connsiteX1" fmla="*/ 787263 w 787263"/>
              <a:gd name="connsiteY1" fmla="*/ 0 h 823088"/>
              <a:gd name="connsiteX2" fmla="*/ 787263 w 787263"/>
              <a:gd name="connsiteY2" fmla="*/ 823089 h 823088"/>
              <a:gd name="connsiteX3" fmla="*/ 0 w 787263"/>
              <a:gd name="connsiteY3" fmla="*/ 823089 h 823088"/>
            </a:gdLst>
            <a:ahLst/>
            <a:cxnLst>
              <a:cxn ang="0">
                <a:pos x="connsiteX0" y="connsiteY0"/>
              </a:cxn>
              <a:cxn ang="0">
                <a:pos x="connsiteX1" y="connsiteY1"/>
              </a:cxn>
              <a:cxn ang="0">
                <a:pos x="connsiteX2" y="connsiteY2"/>
              </a:cxn>
              <a:cxn ang="0">
                <a:pos x="connsiteX3" y="connsiteY3"/>
              </a:cxn>
            </a:cxnLst>
            <a:rect l="l" t="t" r="r" b="b"/>
            <a:pathLst>
              <a:path w="787263" h="823088">
                <a:moveTo>
                  <a:pt x="0" y="0"/>
                </a:moveTo>
                <a:lnTo>
                  <a:pt x="787263" y="0"/>
                </a:lnTo>
                <a:lnTo>
                  <a:pt x="787263" y="823089"/>
                </a:lnTo>
                <a:lnTo>
                  <a:pt x="0" y="823089"/>
                </a:lnTo>
                <a:close/>
              </a:path>
            </a:pathLst>
          </a:custGeom>
          <a:solidFill>
            <a:srgbClr val="35281B"/>
          </a:solidFill>
          <a:ln w="5563" cap="flat">
            <a:noFill/>
            <a:prstDash val="solid"/>
            <a:miter/>
          </a:ln>
        </p:spPr>
        <p:txBody>
          <a:bodyPr rtlCol="0" anchor="ctr"/>
          <a:lstStyle/>
          <a:p>
            <a:endParaRPr lang="pt-BR" sz="1462" dirty="0">
              <a:solidFill>
                <a:srgbClr val="D8D8D8"/>
              </a:solidFill>
              <a:latin typeface="Avenir Next LT Pro" panose="020B0504020202020204" pitchFamily="34" charset="0"/>
            </a:endParaRPr>
          </a:p>
        </p:txBody>
      </p:sp>
      <p:sp>
        <p:nvSpPr>
          <p:cNvPr id="64" name="Title 1">
            <a:extLst>
              <a:ext uri="{FF2B5EF4-FFF2-40B4-BE49-F238E27FC236}">
                <a16:creationId xmlns:a16="http://schemas.microsoft.com/office/drawing/2014/main" id="{D5A387A5-276D-46A1-A557-418EFFA1F354}"/>
              </a:ext>
            </a:extLst>
          </p:cNvPr>
          <p:cNvSpPr txBox="1">
            <a:spLocks/>
          </p:cNvSpPr>
          <p:nvPr/>
        </p:nvSpPr>
        <p:spPr>
          <a:xfrm>
            <a:off x="76325" y="821943"/>
            <a:ext cx="3666127" cy="11670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925" dirty="0">
                <a:solidFill>
                  <a:srgbClr val="F28A2E"/>
                </a:solidFill>
                <a:latin typeface="Avenir Next LT Pro Demi" panose="020B0704020202020204" pitchFamily="34" charset="0"/>
              </a:rPr>
              <a:t>Arrendamentos 2015 – 2021 </a:t>
            </a:r>
            <a:r>
              <a:rPr lang="pt-BR" sz="894" dirty="0">
                <a:solidFill>
                  <a:srgbClr val="F28A2E"/>
                </a:solidFill>
                <a:latin typeface="Avenir Next LT Pro Demi" panose="020B0704020202020204" pitchFamily="34" charset="0"/>
              </a:rPr>
              <a:t>(BID – R$ MM)</a:t>
            </a:r>
            <a:endParaRPr lang="pt-BR" sz="894" dirty="0">
              <a:solidFill>
                <a:srgbClr val="F6B172"/>
              </a:solidFill>
              <a:latin typeface="Avenir Next LT Pro Demi" panose="020B0704020202020204" pitchFamily="34" charset="0"/>
            </a:endParaRPr>
          </a:p>
        </p:txBody>
      </p:sp>
      <p:cxnSp>
        <p:nvCxnSpPr>
          <p:cNvPr id="65" name="Straight Connector 10">
            <a:extLst>
              <a:ext uri="{FF2B5EF4-FFF2-40B4-BE49-F238E27FC236}">
                <a16:creationId xmlns:a16="http://schemas.microsoft.com/office/drawing/2014/main" id="{5233CC40-4350-4084-9999-BA047F2BDA8E}"/>
              </a:ext>
            </a:extLst>
          </p:cNvPr>
          <p:cNvCxnSpPr>
            <a:cxnSpLocks/>
          </p:cNvCxnSpPr>
          <p:nvPr/>
        </p:nvCxnSpPr>
        <p:spPr>
          <a:xfrm>
            <a:off x="277796" y="1604175"/>
            <a:ext cx="3365613" cy="0"/>
          </a:xfrm>
          <a:prstGeom prst="line">
            <a:avLst/>
          </a:prstGeom>
          <a:ln>
            <a:solidFill>
              <a:srgbClr val="F2DA91"/>
            </a:solidFill>
          </a:ln>
        </p:spPr>
        <p:style>
          <a:lnRef idx="1">
            <a:schemeClr val="accent1"/>
          </a:lnRef>
          <a:fillRef idx="0">
            <a:schemeClr val="accent1"/>
          </a:fillRef>
          <a:effectRef idx="0">
            <a:schemeClr val="accent1"/>
          </a:effectRef>
          <a:fontRef idx="minor">
            <a:schemeClr val="tx1"/>
          </a:fontRef>
        </p:style>
      </p:cxnSp>
      <p:graphicFrame>
        <p:nvGraphicFramePr>
          <p:cNvPr id="9" name="Gráfico 8">
            <a:extLst>
              <a:ext uri="{FF2B5EF4-FFF2-40B4-BE49-F238E27FC236}">
                <a16:creationId xmlns:a16="http://schemas.microsoft.com/office/drawing/2014/main" id="{A8F6DCD3-33C6-40D3-B69F-AC2BD5267C4E}"/>
              </a:ext>
            </a:extLst>
          </p:cNvPr>
          <p:cNvGraphicFramePr/>
          <p:nvPr/>
        </p:nvGraphicFramePr>
        <p:xfrm>
          <a:off x="354144" y="1731831"/>
          <a:ext cx="9189465" cy="3941577"/>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a:extLst>
              <a:ext uri="{FF2B5EF4-FFF2-40B4-BE49-F238E27FC236}">
                <a16:creationId xmlns:a16="http://schemas.microsoft.com/office/drawing/2014/main" id="{92409879-5820-452C-901D-4C1BECAFCE19}"/>
              </a:ext>
            </a:extLst>
          </p:cNvPr>
          <p:cNvSpPr txBox="1"/>
          <p:nvPr/>
        </p:nvSpPr>
        <p:spPr>
          <a:xfrm>
            <a:off x="4151585" y="1838977"/>
            <a:ext cx="1594582" cy="3173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6449" algn="ctr"/>
            <a:r>
              <a:rPr lang="pt-BR" sz="1462" b="1" dirty="0">
                <a:effectLst>
                  <a:outerShdw blurRad="38100" dist="38100" dir="2700000" algn="tl">
                    <a:srgbClr val="000000">
                      <a:alpha val="43137"/>
                    </a:srgbClr>
                  </a:outerShdw>
                </a:effectLst>
                <a:latin typeface="Avenir Next LT Pro Demi" panose="020B0704020202020204" pitchFamily="34" charset="0"/>
              </a:rPr>
              <a:t>R$ 3,0 bilhões</a:t>
            </a:r>
          </a:p>
        </p:txBody>
      </p:sp>
    </p:spTree>
    <p:extLst>
      <p:ext uri="{BB962C8B-B14F-4D97-AF65-F5344CB8AC3E}">
        <p14:creationId xmlns:p14="http://schemas.microsoft.com/office/powerpoint/2010/main" val="64896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828F888-C953-4657-9822-5998A31ADBA9}"/>
              </a:ext>
            </a:extLst>
          </p:cNvPr>
          <p:cNvSpPr/>
          <p:nvPr/>
        </p:nvSpPr>
        <p:spPr>
          <a:xfrm>
            <a:off x="-1" y="643384"/>
            <a:ext cx="9904413" cy="5571232"/>
          </a:xfrm>
          <a:custGeom>
            <a:avLst/>
            <a:gdLst>
              <a:gd name="connsiteX0" fmla="*/ 0 w 787263"/>
              <a:gd name="connsiteY0" fmla="*/ 0 h 823088"/>
              <a:gd name="connsiteX1" fmla="*/ 787263 w 787263"/>
              <a:gd name="connsiteY1" fmla="*/ 0 h 823088"/>
              <a:gd name="connsiteX2" fmla="*/ 787263 w 787263"/>
              <a:gd name="connsiteY2" fmla="*/ 823089 h 823088"/>
              <a:gd name="connsiteX3" fmla="*/ 0 w 787263"/>
              <a:gd name="connsiteY3" fmla="*/ 823089 h 823088"/>
            </a:gdLst>
            <a:ahLst/>
            <a:cxnLst>
              <a:cxn ang="0">
                <a:pos x="connsiteX0" y="connsiteY0"/>
              </a:cxn>
              <a:cxn ang="0">
                <a:pos x="connsiteX1" y="connsiteY1"/>
              </a:cxn>
              <a:cxn ang="0">
                <a:pos x="connsiteX2" y="connsiteY2"/>
              </a:cxn>
              <a:cxn ang="0">
                <a:pos x="connsiteX3" y="connsiteY3"/>
              </a:cxn>
            </a:cxnLst>
            <a:rect l="l" t="t" r="r" b="b"/>
            <a:pathLst>
              <a:path w="787263" h="823088">
                <a:moveTo>
                  <a:pt x="0" y="0"/>
                </a:moveTo>
                <a:lnTo>
                  <a:pt x="787263" y="0"/>
                </a:lnTo>
                <a:lnTo>
                  <a:pt x="787263" y="823089"/>
                </a:lnTo>
                <a:lnTo>
                  <a:pt x="0" y="823089"/>
                </a:lnTo>
                <a:close/>
              </a:path>
            </a:pathLst>
          </a:custGeom>
          <a:solidFill>
            <a:srgbClr val="35281B"/>
          </a:solidFill>
          <a:ln w="5563" cap="flat">
            <a:noFill/>
            <a:prstDash val="solid"/>
            <a:miter/>
          </a:ln>
        </p:spPr>
        <p:txBody>
          <a:bodyPr rtlCol="0" anchor="ctr"/>
          <a:lstStyle/>
          <a:p>
            <a:endParaRPr lang="pt-BR" sz="1462" dirty="0">
              <a:solidFill>
                <a:srgbClr val="D8D8D8"/>
              </a:solidFill>
              <a:latin typeface="Avenir Next LT Pro" panose="020B0504020202020204" pitchFamily="34" charset="0"/>
            </a:endParaRPr>
          </a:p>
        </p:txBody>
      </p:sp>
      <p:sp>
        <p:nvSpPr>
          <p:cNvPr id="64" name="Title 1">
            <a:extLst>
              <a:ext uri="{FF2B5EF4-FFF2-40B4-BE49-F238E27FC236}">
                <a16:creationId xmlns:a16="http://schemas.microsoft.com/office/drawing/2014/main" id="{D5A387A5-276D-46A1-A557-418EFFA1F354}"/>
              </a:ext>
            </a:extLst>
          </p:cNvPr>
          <p:cNvSpPr txBox="1">
            <a:spLocks/>
          </p:cNvSpPr>
          <p:nvPr/>
        </p:nvSpPr>
        <p:spPr>
          <a:xfrm>
            <a:off x="5955316" y="821943"/>
            <a:ext cx="3666127" cy="11670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925" dirty="0">
                <a:solidFill>
                  <a:srgbClr val="F28A2E"/>
                </a:solidFill>
                <a:latin typeface="Avenir Next LT Pro Demi" panose="020B0704020202020204" pitchFamily="34" charset="0"/>
              </a:rPr>
              <a:t>Instalações Privadas Autorizadas</a:t>
            </a:r>
            <a:endParaRPr lang="pt-BR" sz="894" dirty="0">
              <a:solidFill>
                <a:srgbClr val="F6B172"/>
              </a:solidFill>
              <a:latin typeface="Avenir Next LT Pro Demi" panose="020B0704020202020204" pitchFamily="34" charset="0"/>
            </a:endParaRPr>
          </a:p>
        </p:txBody>
      </p:sp>
      <p:cxnSp>
        <p:nvCxnSpPr>
          <p:cNvPr id="65" name="Straight Connector 10">
            <a:extLst>
              <a:ext uri="{FF2B5EF4-FFF2-40B4-BE49-F238E27FC236}">
                <a16:creationId xmlns:a16="http://schemas.microsoft.com/office/drawing/2014/main" id="{5233CC40-4350-4084-9999-BA047F2BDA8E}"/>
              </a:ext>
            </a:extLst>
          </p:cNvPr>
          <p:cNvCxnSpPr>
            <a:cxnSpLocks/>
          </p:cNvCxnSpPr>
          <p:nvPr/>
        </p:nvCxnSpPr>
        <p:spPr>
          <a:xfrm>
            <a:off x="6156787" y="1802260"/>
            <a:ext cx="3365613" cy="0"/>
          </a:xfrm>
          <a:prstGeom prst="line">
            <a:avLst/>
          </a:prstGeom>
          <a:ln>
            <a:solidFill>
              <a:srgbClr val="F2DA91"/>
            </a:solidFill>
          </a:ln>
        </p:spPr>
        <p:style>
          <a:lnRef idx="1">
            <a:schemeClr val="accent1"/>
          </a:lnRef>
          <a:fillRef idx="0">
            <a:schemeClr val="accent1"/>
          </a:fillRef>
          <a:effectRef idx="0">
            <a:schemeClr val="accent1"/>
          </a:effectRef>
          <a:fontRef idx="minor">
            <a:schemeClr val="tx1"/>
          </a:fontRef>
        </p:style>
      </p:cxnSp>
      <p:pic>
        <p:nvPicPr>
          <p:cNvPr id="145" name="Imagem 144" descr="Mapa&#10;&#10;Descrição gerada automaticamente">
            <a:extLst>
              <a:ext uri="{FF2B5EF4-FFF2-40B4-BE49-F238E27FC236}">
                <a16:creationId xmlns:a16="http://schemas.microsoft.com/office/drawing/2014/main" id="{828890A8-14B2-4C7A-80BA-F2115A779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34" y="1380026"/>
            <a:ext cx="4799945" cy="4799945"/>
          </a:xfrm>
          <a:prstGeom prst="rect">
            <a:avLst/>
          </a:prstGeom>
        </p:spPr>
      </p:pic>
      <p:sp>
        <p:nvSpPr>
          <p:cNvPr id="146" name="Retângulo 145">
            <a:extLst>
              <a:ext uri="{FF2B5EF4-FFF2-40B4-BE49-F238E27FC236}">
                <a16:creationId xmlns:a16="http://schemas.microsoft.com/office/drawing/2014/main" id="{871BCB5F-5C6A-468A-AFB9-945D3F77326D}"/>
              </a:ext>
            </a:extLst>
          </p:cNvPr>
          <p:cNvSpPr/>
          <p:nvPr/>
        </p:nvSpPr>
        <p:spPr>
          <a:xfrm>
            <a:off x="3548275" y="1703359"/>
            <a:ext cx="1089316" cy="23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Amapá</a:t>
            </a:r>
          </a:p>
        </p:txBody>
      </p:sp>
      <p:sp>
        <p:nvSpPr>
          <p:cNvPr id="147" name="Retângulo 146">
            <a:extLst>
              <a:ext uri="{FF2B5EF4-FFF2-40B4-BE49-F238E27FC236}">
                <a16:creationId xmlns:a16="http://schemas.microsoft.com/office/drawing/2014/main" id="{2023B9B2-BF19-4D4A-A637-F0D4864A4816}"/>
              </a:ext>
            </a:extLst>
          </p:cNvPr>
          <p:cNvSpPr/>
          <p:nvPr/>
        </p:nvSpPr>
        <p:spPr>
          <a:xfrm>
            <a:off x="2194290" y="1479755"/>
            <a:ext cx="1117112" cy="23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Roraima</a:t>
            </a:r>
          </a:p>
        </p:txBody>
      </p:sp>
      <p:sp>
        <p:nvSpPr>
          <p:cNvPr id="148" name="Retângulo 147">
            <a:extLst>
              <a:ext uri="{FF2B5EF4-FFF2-40B4-BE49-F238E27FC236}">
                <a16:creationId xmlns:a16="http://schemas.microsoft.com/office/drawing/2014/main" id="{E1510E77-8542-4AA3-AA23-876B429BE494}"/>
              </a:ext>
            </a:extLst>
          </p:cNvPr>
          <p:cNvSpPr/>
          <p:nvPr/>
        </p:nvSpPr>
        <p:spPr>
          <a:xfrm>
            <a:off x="499207" y="3125198"/>
            <a:ext cx="967110" cy="23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2">
                    <a:lumMod val="60000"/>
                    <a:lumOff val="40000"/>
                  </a:schemeClr>
                </a:solidFill>
              </a:rPr>
              <a:t>Acre</a:t>
            </a:r>
          </a:p>
        </p:txBody>
      </p:sp>
      <p:sp>
        <p:nvSpPr>
          <p:cNvPr id="149" name="Retângulo 148">
            <a:extLst>
              <a:ext uri="{FF2B5EF4-FFF2-40B4-BE49-F238E27FC236}">
                <a16:creationId xmlns:a16="http://schemas.microsoft.com/office/drawing/2014/main" id="{EB112A36-1F1E-4AC3-80EA-8044C992609B}"/>
              </a:ext>
            </a:extLst>
          </p:cNvPr>
          <p:cNvSpPr/>
          <p:nvPr/>
        </p:nvSpPr>
        <p:spPr>
          <a:xfrm>
            <a:off x="1151776" y="3461917"/>
            <a:ext cx="1302537" cy="242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2">
                    <a:lumMod val="60000"/>
                    <a:lumOff val="40000"/>
                  </a:schemeClr>
                </a:solidFill>
              </a:rPr>
              <a:t>Rondônia</a:t>
            </a:r>
          </a:p>
        </p:txBody>
      </p:sp>
      <p:sp>
        <p:nvSpPr>
          <p:cNvPr id="150" name="Retângulo 149">
            <a:extLst>
              <a:ext uri="{FF2B5EF4-FFF2-40B4-BE49-F238E27FC236}">
                <a16:creationId xmlns:a16="http://schemas.microsoft.com/office/drawing/2014/main" id="{BA7B05C0-9509-4EF2-911A-3FD1D691F007}"/>
              </a:ext>
            </a:extLst>
          </p:cNvPr>
          <p:cNvSpPr/>
          <p:nvPr/>
        </p:nvSpPr>
        <p:spPr>
          <a:xfrm>
            <a:off x="2908812" y="3269327"/>
            <a:ext cx="1280308" cy="265482"/>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1"/>
                </a:solidFill>
              </a:rPr>
              <a:t>Tocantins</a:t>
            </a:r>
          </a:p>
        </p:txBody>
      </p:sp>
      <p:sp>
        <p:nvSpPr>
          <p:cNvPr id="151" name="Retângulo 150">
            <a:extLst>
              <a:ext uri="{FF2B5EF4-FFF2-40B4-BE49-F238E27FC236}">
                <a16:creationId xmlns:a16="http://schemas.microsoft.com/office/drawing/2014/main" id="{4620C296-A0B9-4A6A-AC82-53E0A2ADF6A5}"/>
              </a:ext>
            </a:extLst>
          </p:cNvPr>
          <p:cNvSpPr/>
          <p:nvPr/>
        </p:nvSpPr>
        <p:spPr>
          <a:xfrm>
            <a:off x="4301851" y="2143220"/>
            <a:ext cx="1300711" cy="206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Maranhão</a:t>
            </a:r>
          </a:p>
        </p:txBody>
      </p:sp>
      <p:sp>
        <p:nvSpPr>
          <p:cNvPr id="152" name="Retângulo 151">
            <a:extLst>
              <a:ext uri="{FF2B5EF4-FFF2-40B4-BE49-F238E27FC236}">
                <a16:creationId xmlns:a16="http://schemas.microsoft.com/office/drawing/2014/main" id="{FF282436-42BB-46FB-838A-4438B288CB81}"/>
              </a:ext>
            </a:extLst>
          </p:cNvPr>
          <p:cNvSpPr/>
          <p:nvPr/>
        </p:nvSpPr>
        <p:spPr>
          <a:xfrm>
            <a:off x="4876809" y="2429828"/>
            <a:ext cx="1017763" cy="228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Ceará</a:t>
            </a:r>
          </a:p>
        </p:txBody>
      </p:sp>
      <p:sp>
        <p:nvSpPr>
          <p:cNvPr id="153" name="Retângulo 152">
            <a:extLst>
              <a:ext uri="{FF2B5EF4-FFF2-40B4-BE49-F238E27FC236}">
                <a16:creationId xmlns:a16="http://schemas.microsoft.com/office/drawing/2014/main" id="{57AE6D88-0ED4-425E-AD62-02F711761CA9}"/>
              </a:ext>
            </a:extLst>
          </p:cNvPr>
          <p:cNvSpPr/>
          <p:nvPr/>
        </p:nvSpPr>
        <p:spPr>
          <a:xfrm>
            <a:off x="6457430" y="2328745"/>
            <a:ext cx="2081729" cy="207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Rio Grande do Norte</a:t>
            </a:r>
          </a:p>
        </p:txBody>
      </p:sp>
      <p:sp>
        <p:nvSpPr>
          <p:cNvPr id="154" name="Retângulo 153">
            <a:extLst>
              <a:ext uri="{FF2B5EF4-FFF2-40B4-BE49-F238E27FC236}">
                <a16:creationId xmlns:a16="http://schemas.microsoft.com/office/drawing/2014/main" id="{41B60FC1-0661-4064-9660-942C9C2A6BCE}"/>
              </a:ext>
            </a:extLst>
          </p:cNvPr>
          <p:cNvSpPr/>
          <p:nvPr/>
        </p:nvSpPr>
        <p:spPr>
          <a:xfrm>
            <a:off x="6278141" y="2851578"/>
            <a:ext cx="1403931" cy="231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Pernambuco</a:t>
            </a:r>
          </a:p>
        </p:txBody>
      </p:sp>
      <p:sp>
        <p:nvSpPr>
          <p:cNvPr id="155" name="Retângulo 154">
            <a:extLst>
              <a:ext uri="{FF2B5EF4-FFF2-40B4-BE49-F238E27FC236}">
                <a16:creationId xmlns:a16="http://schemas.microsoft.com/office/drawing/2014/main" id="{0385C743-3260-4814-B7E5-A8D525F190AD}"/>
              </a:ext>
            </a:extLst>
          </p:cNvPr>
          <p:cNvSpPr/>
          <p:nvPr/>
        </p:nvSpPr>
        <p:spPr>
          <a:xfrm>
            <a:off x="6247218" y="3286418"/>
            <a:ext cx="1107608" cy="207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Alagoas</a:t>
            </a:r>
          </a:p>
        </p:txBody>
      </p:sp>
      <p:sp>
        <p:nvSpPr>
          <p:cNvPr id="156" name="Retângulo 155">
            <a:extLst>
              <a:ext uri="{FF2B5EF4-FFF2-40B4-BE49-F238E27FC236}">
                <a16:creationId xmlns:a16="http://schemas.microsoft.com/office/drawing/2014/main" id="{59F415C0-FB5E-4D77-A83A-51BED1CFC1ED}"/>
              </a:ext>
            </a:extLst>
          </p:cNvPr>
          <p:cNvSpPr/>
          <p:nvPr/>
        </p:nvSpPr>
        <p:spPr>
          <a:xfrm>
            <a:off x="6227302" y="3592709"/>
            <a:ext cx="1134487" cy="225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Sergipe</a:t>
            </a:r>
          </a:p>
        </p:txBody>
      </p:sp>
      <p:sp>
        <p:nvSpPr>
          <p:cNvPr id="157" name="Retângulo 156">
            <a:extLst>
              <a:ext uri="{FF2B5EF4-FFF2-40B4-BE49-F238E27FC236}">
                <a16:creationId xmlns:a16="http://schemas.microsoft.com/office/drawing/2014/main" id="{C5B447F1-284E-4772-B488-8183AF3D7534}"/>
              </a:ext>
            </a:extLst>
          </p:cNvPr>
          <p:cNvSpPr/>
          <p:nvPr/>
        </p:nvSpPr>
        <p:spPr>
          <a:xfrm>
            <a:off x="5065236" y="3657025"/>
            <a:ext cx="588936" cy="239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Bahia</a:t>
            </a:r>
          </a:p>
        </p:txBody>
      </p:sp>
      <p:sp>
        <p:nvSpPr>
          <p:cNvPr id="158" name="Retângulo 157">
            <a:extLst>
              <a:ext uri="{FF2B5EF4-FFF2-40B4-BE49-F238E27FC236}">
                <a16:creationId xmlns:a16="http://schemas.microsoft.com/office/drawing/2014/main" id="{EA9C6AC3-12E8-45D3-8403-2A19AD70D0B8}"/>
              </a:ext>
            </a:extLst>
          </p:cNvPr>
          <p:cNvSpPr/>
          <p:nvPr/>
        </p:nvSpPr>
        <p:spPr>
          <a:xfrm>
            <a:off x="4754364" y="4398903"/>
            <a:ext cx="1630953" cy="20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Espírito Santo</a:t>
            </a:r>
          </a:p>
        </p:txBody>
      </p:sp>
      <p:sp>
        <p:nvSpPr>
          <p:cNvPr id="159" name="Retângulo 158">
            <a:extLst>
              <a:ext uri="{FF2B5EF4-FFF2-40B4-BE49-F238E27FC236}">
                <a16:creationId xmlns:a16="http://schemas.microsoft.com/office/drawing/2014/main" id="{E775FADC-7AEB-4E6A-96D8-174622E4844A}"/>
              </a:ext>
            </a:extLst>
          </p:cNvPr>
          <p:cNvSpPr/>
          <p:nvPr/>
        </p:nvSpPr>
        <p:spPr>
          <a:xfrm>
            <a:off x="4563441" y="4687121"/>
            <a:ext cx="1630953" cy="24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Rio de Janeiro</a:t>
            </a:r>
          </a:p>
        </p:txBody>
      </p:sp>
      <p:sp>
        <p:nvSpPr>
          <p:cNvPr id="160" name="Retângulo 159">
            <a:extLst>
              <a:ext uri="{FF2B5EF4-FFF2-40B4-BE49-F238E27FC236}">
                <a16:creationId xmlns:a16="http://schemas.microsoft.com/office/drawing/2014/main" id="{216C7989-5DF4-4D71-9414-AB050FBE68E5}"/>
              </a:ext>
            </a:extLst>
          </p:cNvPr>
          <p:cNvSpPr/>
          <p:nvPr/>
        </p:nvSpPr>
        <p:spPr>
          <a:xfrm>
            <a:off x="3969600" y="5036889"/>
            <a:ext cx="1323920" cy="206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São Paulo</a:t>
            </a:r>
          </a:p>
        </p:txBody>
      </p:sp>
      <p:sp>
        <p:nvSpPr>
          <p:cNvPr id="161" name="Retângulo 160">
            <a:extLst>
              <a:ext uri="{FF2B5EF4-FFF2-40B4-BE49-F238E27FC236}">
                <a16:creationId xmlns:a16="http://schemas.microsoft.com/office/drawing/2014/main" id="{2AFF46B7-3678-4BA6-B97B-6144D7C99A91}"/>
              </a:ext>
            </a:extLst>
          </p:cNvPr>
          <p:cNvSpPr/>
          <p:nvPr/>
        </p:nvSpPr>
        <p:spPr>
          <a:xfrm>
            <a:off x="1254820" y="4367754"/>
            <a:ext cx="2024368" cy="231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2">
                    <a:lumMod val="60000"/>
                    <a:lumOff val="40000"/>
                  </a:schemeClr>
                </a:solidFill>
              </a:rPr>
              <a:t>Mato Grosso do Sul</a:t>
            </a:r>
          </a:p>
        </p:txBody>
      </p:sp>
      <p:sp>
        <p:nvSpPr>
          <p:cNvPr id="162" name="Retângulo 161">
            <a:extLst>
              <a:ext uri="{FF2B5EF4-FFF2-40B4-BE49-F238E27FC236}">
                <a16:creationId xmlns:a16="http://schemas.microsoft.com/office/drawing/2014/main" id="{65B064A5-93AF-4910-A2BA-CF618D4D7449}"/>
              </a:ext>
            </a:extLst>
          </p:cNvPr>
          <p:cNvSpPr/>
          <p:nvPr/>
        </p:nvSpPr>
        <p:spPr>
          <a:xfrm>
            <a:off x="2378332" y="4968502"/>
            <a:ext cx="1191292" cy="21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2">
                    <a:lumMod val="60000"/>
                    <a:lumOff val="40000"/>
                  </a:schemeClr>
                </a:solidFill>
              </a:rPr>
              <a:t>Paraná</a:t>
            </a:r>
          </a:p>
        </p:txBody>
      </p:sp>
      <p:sp>
        <p:nvSpPr>
          <p:cNvPr id="163" name="Retângulo 162">
            <a:extLst>
              <a:ext uri="{FF2B5EF4-FFF2-40B4-BE49-F238E27FC236}">
                <a16:creationId xmlns:a16="http://schemas.microsoft.com/office/drawing/2014/main" id="{F12A0B62-252C-4509-8805-22A5170CDF31}"/>
              </a:ext>
            </a:extLst>
          </p:cNvPr>
          <p:cNvSpPr/>
          <p:nvPr/>
        </p:nvSpPr>
        <p:spPr>
          <a:xfrm>
            <a:off x="3697040" y="5358741"/>
            <a:ext cx="1721633" cy="239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Santa Catarina</a:t>
            </a:r>
          </a:p>
        </p:txBody>
      </p:sp>
      <p:sp>
        <p:nvSpPr>
          <p:cNvPr id="164" name="Retângulo 163">
            <a:extLst>
              <a:ext uri="{FF2B5EF4-FFF2-40B4-BE49-F238E27FC236}">
                <a16:creationId xmlns:a16="http://schemas.microsoft.com/office/drawing/2014/main" id="{3322745D-4C5D-4C47-B2E6-38913EF3144F}"/>
              </a:ext>
            </a:extLst>
          </p:cNvPr>
          <p:cNvSpPr/>
          <p:nvPr/>
        </p:nvSpPr>
        <p:spPr>
          <a:xfrm>
            <a:off x="3366230" y="5740806"/>
            <a:ext cx="1820933" cy="239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300" b="1" dirty="0">
                <a:solidFill>
                  <a:schemeClr val="accent2">
                    <a:lumMod val="60000"/>
                    <a:lumOff val="40000"/>
                  </a:schemeClr>
                </a:solidFill>
              </a:rPr>
              <a:t>Rio Grande do Sul</a:t>
            </a:r>
          </a:p>
        </p:txBody>
      </p:sp>
      <p:sp>
        <p:nvSpPr>
          <p:cNvPr id="165" name="Retângulo: Cantos Arredondados 164">
            <a:extLst>
              <a:ext uri="{FF2B5EF4-FFF2-40B4-BE49-F238E27FC236}">
                <a16:creationId xmlns:a16="http://schemas.microsoft.com/office/drawing/2014/main" id="{FF0F724F-7F3B-4D07-A9BC-3840E8745A47}"/>
              </a:ext>
            </a:extLst>
          </p:cNvPr>
          <p:cNvSpPr/>
          <p:nvPr/>
        </p:nvSpPr>
        <p:spPr>
          <a:xfrm>
            <a:off x="2093790" y="1486717"/>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01</a:t>
            </a:r>
          </a:p>
        </p:txBody>
      </p:sp>
      <p:sp>
        <p:nvSpPr>
          <p:cNvPr id="166" name="Retângulo: Cantos Arredondados 165">
            <a:extLst>
              <a:ext uri="{FF2B5EF4-FFF2-40B4-BE49-F238E27FC236}">
                <a16:creationId xmlns:a16="http://schemas.microsoft.com/office/drawing/2014/main" id="{3D74581F-0E27-40DB-8561-1A1EFBBFE8C2}"/>
              </a:ext>
            </a:extLst>
          </p:cNvPr>
          <p:cNvSpPr/>
          <p:nvPr/>
        </p:nvSpPr>
        <p:spPr>
          <a:xfrm>
            <a:off x="930168" y="3125198"/>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02</a:t>
            </a:r>
          </a:p>
        </p:txBody>
      </p:sp>
      <p:sp>
        <p:nvSpPr>
          <p:cNvPr id="167" name="Retângulo: Cantos Arredondados 166">
            <a:extLst>
              <a:ext uri="{FF2B5EF4-FFF2-40B4-BE49-F238E27FC236}">
                <a16:creationId xmlns:a16="http://schemas.microsoft.com/office/drawing/2014/main" id="{F4BA5825-58C3-4C8E-A2E5-176F17E26BE2}"/>
              </a:ext>
            </a:extLst>
          </p:cNvPr>
          <p:cNvSpPr/>
          <p:nvPr/>
        </p:nvSpPr>
        <p:spPr>
          <a:xfrm>
            <a:off x="1982539" y="3470408"/>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15</a:t>
            </a:r>
          </a:p>
        </p:txBody>
      </p:sp>
      <p:sp>
        <p:nvSpPr>
          <p:cNvPr id="168" name="Retângulo: Cantos Arredondados 167">
            <a:extLst>
              <a:ext uri="{FF2B5EF4-FFF2-40B4-BE49-F238E27FC236}">
                <a16:creationId xmlns:a16="http://schemas.microsoft.com/office/drawing/2014/main" id="{C11FFDF7-EEA3-43E0-9F22-28D833EAF26A}"/>
              </a:ext>
            </a:extLst>
          </p:cNvPr>
          <p:cNvSpPr/>
          <p:nvPr/>
        </p:nvSpPr>
        <p:spPr>
          <a:xfrm>
            <a:off x="3736236" y="3280527"/>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01</a:t>
            </a:r>
          </a:p>
        </p:txBody>
      </p:sp>
      <p:sp>
        <p:nvSpPr>
          <p:cNvPr id="169" name="Retângulo: Cantos Arredondados 168">
            <a:extLst>
              <a:ext uri="{FF2B5EF4-FFF2-40B4-BE49-F238E27FC236}">
                <a16:creationId xmlns:a16="http://schemas.microsoft.com/office/drawing/2014/main" id="{2A48191B-873E-4A7F-9CAF-5FE7C7B96E1B}"/>
              </a:ext>
            </a:extLst>
          </p:cNvPr>
          <p:cNvSpPr/>
          <p:nvPr/>
        </p:nvSpPr>
        <p:spPr>
          <a:xfrm>
            <a:off x="3577115" y="1703359"/>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04</a:t>
            </a:r>
          </a:p>
        </p:txBody>
      </p:sp>
      <p:sp>
        <p:nvSpPr>
          <p:cNvPr id="170" name="Retângulo: Cantos Arredondados 169">
            <a:extLst>
              <a:ext uri="{FF2B5EF4-FFF2-40B4-BE49-F238E27FC236}">
                <a16:creationId xmlns:a16="http://schemas.microsoft.com/office/drawing/2014/main" id="{C48ADC07-B51E-4B9D-892F-238FFD6EFED8}"/>
              </a:ext>
            </a:extLst>
          </p:cNvPr>
          <p:cNvSpPr/>
          <p:nvPr/>
        </p:nvSpPr>
        <p:spPr>
          <a:xfrm>
            <a:off x="4306436" y="2143221"/>
            <a:ext cx="423501" cy="205802"/>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05</a:t>
            </a:r>
          </a:p>
        </p:txBody>
      </p:sp>
      <p:sp>
        <p:nvSpPr>
          <p:cNvPr id="171" name="Retângulo: Cantos Arredondados 170">
            <a:extLst>
              <a:ext uri="{FF2B5EF4-FFF2-40B4-BE49-F238E27FC236}">
                <a16:creationId xmlns:a16="http://schemas.microsoft.com/office/drawing/2014/main" id="{B9C6D799-55C9-438A-983E-4AA37B3F22E2}"/>
              </a:ext>
            </a:extLst>
          </p:cNvPr>
          <p:cNvSpPr/>
          <p:nvPr/>
        </p:nvSpPr>
        <p:spPr>
          <a:xfrm>
            <a:off x="4868754" y="2424511"/>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02</a:t>
            </a:r>
          </a:p>
        </p:txBody>
      </p:sp>
      <p:sp>
        <p:nvSpPr>
          <p:cNvPr id="172" name="Retângulo: Cantos Arredondados 171">
            <a:extLst>
              <a:ext uri="{FF2B5EF4-FFF2-40B4-BE49-F238E27FC236}">
                <a16:creationId xmlns:a16="http://schemas.microsoft.com/office/drawing/2014/main" id="{EDD84849-E24C-4B11-98CC-302B671AD718}"/>
              </a:ext>
            </a:extLst>
          </p:cNvPr>
          <p:cNvSpPr/>
          <p:nvPr/>
        </p:nvSpPr>
        <p:spPr>
          <a:xfrm>
            <a:off x="6467440" y="2320250"/>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04</a:t>
            </a:r>
          </a:p>
        </p:txBody>
      </p:sp>
      <p:sp>
        <p:nvSpPr>
          <p:cNvPr id="173" name="Retângulo: Cantos Arredondados 172">
            <a:extLst>
              <a:ext uri="{FF2B5EF4-FFF2-40B4-BE49-F238E27FC236}">
                <a16:creationId xmlns:a16="http://schemas.microsoft.com/office/drawing/2014/main" id="{72F12249-0AEA-4091-864D-B644A3F6A649}"/>
              </a:ext>
            </a:extLst>
          </p:cNvPr>
          <p:cNvSpPr/>
          <p:nvPr/>
        </p:nvSpPr>
        <p:spPr>
          <a:xfrm>
            <a:off x="6277440" y="2848728"/>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01</a:t>
            </a:r>
          </a:p>
        </p:txBody>
      </p:sp>
      <p:sp>
        <p:nvSpPr>
          <p:cNvPr id="174" name="Retângulo: Cantos Arredondados 173">
            <a:extLst>
              <a:ext uri="{FF2B5EF4-FFF2-40B4-BE49-F238E27FC236}">
                <a16:creationId xmlns:a16="http://schemas.microsoft.com/office/drawing/2014/main" id="{A5F8813E-D0BD-445E-BB41-9B6676D58114}"/>
              </a:ext>
            </a:extLst>
          </p:cNvPr>
          <p:cNvSpPr/>
          <p:nvPr/>
        </p:nvSpPr>
        <p:spPr>
          <a:xfrm>
            <a:off x="4670240" y="3654499"/>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13</a:t>
            </a:r>
          </a:p>
        </p:txBody>
      </p:sp>
      <p:sp>
        <p:nvSpPr>
          <p:cNvPr id="175" name="Retângulo: Cantos Arredondados 174">
            <a:extLst>
              <a:ext uri="{FF2B5EF4-FFF2-40B4-BE49-F238E27FC236}">
                <a16:creationId xmlns:a16="http://schemas.microsoft.com/office/drawing/2014/main" id="{D75BDDDC-8552-4D50-B59D-C049926DDF35}"/>
              </a:ext>
            </a:extLst>
          </p:cNvPr>
          <p:cNvSpPr/>
          <p:nvPr/>
        </p:nvSpPr>
        <p:spPr>
          <a:xfrm>
            <a:off x="6232104" y="3584992"/>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02</a:t>
            </a:r>
          </a:p>
        </p:txBody>
      </p:sp>
      <p:sp>
        <p:nvSpPr>
          <p:cNvPr id="176" name="Retângulo: Cantos Arredondados 175">
            <a:extLst>
              <a:ext uri="{FF2B5EF4-FFF2-40B4-BE49-F238E27FC236}">
                <a16:creationId xmlns:a16="http://schemas.microsoft.com/office/drawing/2014/main" id="{1332B665-E0C9-496A-9F0B-64606EC9D324}"/>
              </a:ext>
            </a:extLst>
          </p:cNvPr>
          <p:cNvSpPr/>
          <p:nvPr/>
        </p:nvSpPr>
        <p:spPr>
          <a:xfrm>
            <a:off x="6262639" y="3263596"/>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01</a:t>
            </a:r>
          </a:p>
        </p:txBody>
      </p:sp>
      <p:sp>
        <p:nvSpPr>
          <p:cNvPr id="177" name="Retângulo: Cantos Arredondados 176">
            <a:extLst>
              <a:ext uri="{FF2B5EF4-FFF2-40B4-BE49-F238E27FC236}">
                <a16:creationId xmlns:a16="http://schemas.microsoft.com/office/drawing/2014/main" id="{B92FD426-FA44-4B3C-8624-E2D73F94E2A9}"/>
              </a:ext>
            </a:extLst>
          </p:cNvPr>
          <p:cNvSpPr/>
          <p:nvPr/>
        </p:nvSpPr>
        <p:spPr>
          <a:xfrm>
            <a:off x="4787570" y="4413812"/>
            <a:ext cx="423501" cy="175096"/>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17</a:t>
            </a:r>
          </a:p>
        </p:txBody>
      </p:sp>
      <p:sp>
        <p:nvSpPr>
          <p:cNvPr id="178" name="Retângulo: Cantos Arredondados 177">
            <a:extLst>
              <a:ext uri="{FF2B5EF4-FFF2-40B4-BE49-F238E27FC236}">
                <a16:creationId xmlns:a16="http://schemas.microsoft.com/office/drawing/2014/main" id="{0A4B91FE-2BC4-4234-852A-C9338A725184}"/>
              </a:ext>
            </a:extLst>
          </p:cNvPr>
          <p:cNvSpPr/>
          <p:nvPr/>
        </p:nvSpPr>
        <p:spPr>
          <a:xfrm>
            <a:off x="4631560" y="4697155"/>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41</a:t>
            </a:r>
          </a:p>
        </p:txBody>
      </p:sp>
      <p:sp>
        <p:nvSpPr>
          <p:cNvPr id="179" name="Retângulo: Cantos Arredondados 178">
            <a:extLst>
              <a:ext uri="{FF2B5EF4-FFF2-40B4-BE49-F238E27FC236}">
                <a16:creationId xmlns:a16="http://schemas.microsoft.com/office/drawing/2014/main" id="{50FCBADB-FBC1-49E1-A4C8-C45FAFE43F9F}"/>
              </a:ext>
            </a:extLst>
          </p:cNvPr>
          <p:cNvSpPr/>
          <p:nvPr/>
        </p:nvSpPr>
        <p:spPr>
          <a:xfrm>
            <a:off x="4030076" y="5044325"/>
            <a:ext cx="423501" cy="181806"/>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13</a:t>
            </a:r>
          </a:p>
        </p:txBody>
      </p:sp>
      <p:sp>
        <p:nvSpPr>
          <p:cNvPr id="180" name="Retângulo: Cantos Arredondados 179">
            <a:extLst>
              <a:ext uri="{FF2B5EF4-FFF2-40B4-BE49-F238E27FC236}">
                <a16:creationId xmlns:a16="http://schemas.microsoft.com/office/drawing/2014/main" id="{6ECEA7F4-6652-4925-97BC-72952DF3E801}"/>
              </a:ext>
            </a:extLst>
          </p:cNvPr>
          <p:cNvSpPr/>
          <p:nvPr/>
        </p:nvSpPr>
        <p:spPr>
          <a:xfrm>
            <a:off x="3763292" y="5364704"/>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15</a:t>
            </a:r>
          </a:p>
        </p:txBody>
      </p:sp>
      <p:sp>
        <p:nvSpPr>
          <p:cNvPr id="181" name="Retângulo: Cantos Arredondados 180">
            <a:extLst>
              <a:ext uri="{FF2B5EF4-FFF2-40B4-BE49-F238E27FC236}">
                <a16:creationId xmlns:a16="http://schemas.microsoft.com/office/drawing/2014/main" id="{010187D5-6FD3-4753-91AE-CF108501A39D}"/>
              </a:ext>
            </a:extLst>
          </p:cNvPr>
          <p:cNvSpPr/>
          <p:nvPr/>
        </p:nvSpPr>
        <p:spPr>
          <a:xfrm>
            <a:off x="3366232" y="5746769"/>
            <a:ext cx="431203"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21</a:t>
            </a:r>
          </a:p>
        </p:txBody>
      </p:sp>
      <p:sp>
        <p:nvSpPr>
          <p:cNvPr id="182" name="Retângulo: Cantos Arredondados 181">
            <a:extLst>
              <a:ext uri="{FF2B5EF4-FFF2-40B4-BE49-F238E27FC236}">
                <a16:creationId xmlns:a16="http://schemas.microsoft.com/office/drawing/2014/main" id="{C3558359-15FE-4BC4-B9EA-01681E4FB5FB}"/>
              </a:ext>
            </a:extLst>
          </p:cNvPr>
          <p:cNvSpPr/>
          <p:nvPr/>
        </p:nvSpPr>
        <p:spPr>
          <a:xfrm>
            <a:off x="3059923" y="4974466"/>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06</a:t>
            </a:r>
          </a:p>
        </p:txBody>
      </p:sp>
      <p:sp>
        <p:nvSpPr>
          <p:cNvPr id="183" name="Retângulo: Cantos Arredondados 182">
            <a:extLst>
              <a:ext uri="{FF2B5EF4-FFF2-40B4-BE49-F238E27FC236}">
                <a16:creationId xmlns:a16="http://schemas.microsoft.com/office/drawing/2014/main" id="{C7DBE79D-B287-434D-BD97-1042A0A5E63F}"/>
              </a:ext>
            </a:extLst>
          </p:cNvPr>
          <p:cNvSpPr/>
          <p:nvPr/>
        </p:nvSpPr>
        <p:spPr>
          <a:xfrm>
            <a:off x="2789724" y="4365028"/>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06</a:t>
            </a:r>
          </a:p>
        </p:txBody>
      </p:sp>
      <p:sp>
        <p:nvSpPr>
          <p:cNvPr id="184" name="Retângulo 183">
            <a:extLst>
              <a:ext uri="{FF2B5EF4-FFF2-40B4-BE49-F238E27FC236}">
                <a16:creationId xmlns:a16="http://schemas.microsoft.com/office/drawing/2014/main" id="{B28D4139-5C0D-4AC9-B15E-7B26AAC85CF9}"/>
              </a:ext>
            </a:extLst>
          </p:cNvPr>
          <p:cNvSpPr/>
          <p:nvPr/>
        </p:nvSpPr>
        <p:spPr>
          <a:xfrm>
            <a:off x="545940" y="2349022"/>
            <a:ext cx="1403932" cy="23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2">
                    <a:lumMod val="60000"/>
                    <a:lumOff val="40000"/>
                  </a:schemeClr>
                </a:solidFill>
              </a:rPr>
              <a:t>Amazonas</a:t>
            </a:r>
          </a:p>
        </p:txBody>
      </p:sp>
      <p:sp>
        <p:nvSpPr>
          <p:cNvPr id="185" name="Retângulo: Cantos Arredondados 184">
            <a:extLst>
              <a:ext uri="{FF2B5EF4-FFF2-40B4-BE49-F238E27FC236}">
                <a16:creationId xmlns:a16="http://schemas.microsoft.com/office/drawing/2014/main" id="{01CF6655-CD2D-4167-89B9-009FFFE53D39}"/>
              </a:ext>
            </a:extLst>
          </p:cNvPr>
          <p:cNvSpPr/>
          <p:nvPr/>
        </p:nvSpPr>
        <p:spPr>
          <a:xfrm>
            <a:off x="1465325" y="2351033"/>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34</a:t>
            </a:r>
          </a:p>
        </p:txBody>
      </p:sp>
      <p:sp>
        <p:nvSpPr>
          <p:cNvPr id="186" name="Retângulo 185">
            <a:extLst>
              <a:ext uri="{FF2B5EF4-FFF2-40B4-BE49-F238E27FC236}">
                <a16:creationId xmlns:a16="http://schemas.microsoft.com/office/drawing/2014/main" id="{3856C782-3CA0-488C-B0D5-9F9ACC18A1E4}"/>
              </a:ext>
            </a:extLst>
          </p:cNvPr>
          <p:cNvSpPr/>
          <p:nvPr/>
        </p:nvSpPr>
        <p:spPr>
          <a:xfrm>
            <a:off x="3015083" y="3781810"/>
            <a:ext cx="1083629" cy="24586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1"/>
                </a:solidFill>
              </a:rPr>
              <a:t>Goiás</a:t>
            </a:r>
          </a:p>
        </p:txBody>
      </p:sp>
      <p:sp>
        <p:nvSpPr>
          <p:cNvPr id="187" name="Retângulo: Cantos Arredondados 186">
            <a:extLst>
              <a:ext uri="{FF2B5EF4-FFF2-40B4-BE49-F238E27FC236}">
                <a16:creationId xmlns:a16="http://schemas.microsoft.com/office/drawing/2014/main" id="{C48303C2-2AC8-4E7F-B232-A3C85FD035E0}"/>
              </a:ext>
            </a:extLst>
          </p:cNvPr>
          <p:cNvSpPr/>
          <p:nvPr/>
        </p:nvSpPr>
        <p:spPr>
          <a:xfrm>
            <a:off x="3671798" y="3781810"/>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04</a:t>
            </a:r>
          </a:p>
        </p:txBody>
      </p:sp>
      <p:sp>
        <p:nvSpPr>
          <p:cNvPr id="188" name="Retângulo 187">
            <a:extLst>
              <a:ext uri="{FF2B5EF4-FFF2-40B4-BE49-F238E27FC236}">
                <a16:creationId xmlns:a16="http://schemas.microsoft.com/office/drawing/2014/main" id="{CEE694F5-1A57-4517-88F9-45A06E1855CA}"/>
              </a:ext>
            </a:extLst>
          </p:cNvPr>
          <p:cNvSpPr/>
          <p:nvPr/>
        </p:nvSpPr>
        <p:spPr>
          <a:xfrm>
            <a:off x="2828639" y="2733322"/>
            <a:ext cx="967110" cy="233988"/>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dirty="0">
                <a:solidFill>
                  <a:schemeClr val="accent1"/>
                </a:solidFill>
              </a:rPr>
              <a:t>Pará</a:t>
            </a:r>
          </a:p>
        </p:txBody>
      </p:sp>
      <p:sp>
        <p:nvSpPr>
          <p:cNvPr id="189" name="Retângulo: Cantos Arredondados 188">
            <a:extLst>
              <a:ext uri="{FF2B5EF4-FFF2-40B4-BE49-F238E27FC236}">
                <a16:creationId xmlns:a16="http://schemas.microsoft.com/office/drawing/2014/main" id="{9BB32051-1261-4B4E-A973-333F0805F436}"/>
              </a:ext>
            </a:extLst>
          </p:cNvPr>
          <p:cNvSpPr/>
          <p:nvPr/>
        </p:nvSpPr>
        <p:spPr>
          <a:xfrm>
            <a:off x="3378807" y="2733322"/>
            <a:ext cx="423501"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36</a:t>
            </a:r>
          </a:p>
        </p:txBody>
      </p:sp>
      <p:cxnSp>
        <p:nvCxnSpPr>
          <p:cNvPr id="190" name="Conector de Seta Reta 189">
            <a:extLst>
              <a:ext uri="{FF2B5EF4-FFF2-40B4-BE49-F238E27FC236}">
                <a16:creationId xmlns:a16="http://schemas.microsoft.com/office/drawing/2014/main" id="{A6A7DCF9-8B7C-4BE0-BDCF-5D20260183C3}"/>
              </a:ext>
            </a:extLst>
          </p:cNvPr>
          <p:cNvCxnSpPr/>
          <p:nvPr/>
        </p:nvCxnSpPr>
        <p:spPr>
          <a:xfrm flipV="1">
            <a:off x="5509125" y="2554238"/>
            <a:ext cx="958314" cy="2944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1" name="Conector de Seta Reta 190">
            <a:extLst>
              <a:ext uri="{FF2B5EF4-FFF2-40B4-BE49-F238E27FC236}">
                <a16:creationId xmlns:a16="http://schemas.microsoft.com/office/drawing/2014/main" id="{EB5B4A77-B49A-4AE6-8651-95474F0F75A7}"/>
              </a:ext>
            </a:extLst>
          </p:cNvPr>
          <p:cNvCxnSpPr>
            <a:cxnSpLocks/>
            <a:endCxn id="173" idx="1"/>
          </p:cNvCxnSpPr>
          <p:nvPr/>
        </p:nvCxnSpPr>
        <p:spPr>
          <a:xfrm flipV="1">
            <a:off x="5509125" y="2965722"/>
            <a:ext cx="768316" cy="2000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2" name="Conector de Seta Reta 191">
            <a:extLst>
              <a:ext uri="{FF2B5EF4-FFF2-40B4-BE49-F238E27FC236}">
                <a16:creationId xmlns:a16="http://schemas.microsoft.com/office/drawing/2014/main" id="{429E0358-68B4-47FC-841B-159A50300DD8}"/>
              </a:ext>
            </a:extLst>
          </p:cNvPr>
          <p:cNvCxnSpPr>
            <a:cxnSpLocks/>
            <a:endCxn id="176" idx="1"/>
          </p:cNvCxnSpPr>
          <p:nvPr/>
        </p:nvCxnSpPr>
        <p:spPr>
          <a:xfrm>
            <a:off x="5418673" y="3359187"/>
            <a:ext cx="843967" cy="214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3" name="Conector de Seta Reta 192">
            <a:extLst>
              <a:ext uri="{FF2B5EF4-FFF2-40B4-BE49-F238E27FC236}">
                <a16:creationId xmlns:a16="http://schemas.microsoft.com/office/drawing/2014/main" id="{E42E942E-19EE-4760-848D-A428E6133E7E}"/>
              </a:ext>
            </a:extLst>
          </p:cNvPr>
          <p:cNvCxnSpPr>
            <a:cxnSpLocks/>
            <a:endCxn id="175" idx="1"/>
          </p:cNvCxnSpPr>
          <p:nvPr/>
        </p:nvCxnSpPr>
        <p:spPr>
          <a:xfrm>
            <a:off x="5281510" y="3493700"/>
            <a:ext cx="950595" cy="208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4" name="CaixaDeTexto 193">
            <a:extLst>
              <a:ext uri="{FF2B5EF4-FFF2-40B4-BE49-F238E27FC236}">
                <a16:creationId xmlns:a16="http://schemas.microsoft.com/office/drawing/2014/main" id="{51D94CDF-A6A9-4F8A-AC97-EEBC76EBED6E}"/>
              </a:ext>
            </a:extLst>
          </p:cNvPr>
          <p:cNvSpPr txBox="1"/>
          <p:nvPr/>
        </p:nvSpPr>
        <p:spPr>
          <a:xfrm>
            <a:off x="7321109" y="3988604"/>
            <a:ext cx="2081729" cy="325795"/>
          </a:xfrm>
          <a:prstGeom prst="rect">
            <a:avLst/>
          </a:prstGeom>
          <a:noFill/>
        </p:spPr>
        <p:txBody>
          <a:bodyPr wrap="square" rtlCol="0">
            <a:spAutoFit/>
          </a:bodyPr>
          <a:lstStyle/>
          <a:p>
            <a:r>
              <a:rPr lang="pt-BR" sz="1517" b="1" dirty="0">
                <a:solidFill>
                  <a:schemeClr val="accent2">
                    <a:lumMod val="60000"/>
                    <a:lumOff val="40000"/>
                  </a:schemeClr>
                </a:solidFill>
                <a:latin typeface="Calibri" panose="020F0502020204030204" pitchFamily="34" charset="0"/>
              </a:rPr>
              <a:t>Contratos</a:t>
            </a:r>
            <a:r>
              <a:rPr lang="pt-BR" sz="1517" b="1" dirty="0">
                <a:solidFill>
                  <a:schemeClr val="accent1"/>
                </a:solidFill>
                <a:latin typeface="Calibri" panose="020F0502020204030204" pitchFamily="34" charset="0"/>
              </a:rPr>
              <a:t> </a:t>
            </a:r>
            <a:r>
              <a:rPr lang="pt-BR" sz="1517" b="1" dirty="0">
                <a:solidFill>
                  <a:schemeClr val="accent2">
                    <a:lumMod val="60000"/>
                    <a:lumOff val="40000"/>
                  </a:schemeClr>
                </a:solidFill>
                <a:latin typeface="Calibri" panose="020F0502020204030204" pitchFamily="34" charset="0"/>
              </a:rPr>
              <a:t>Assinados</a:t>
            </a:r>
          </a:p>
        </p:txBody>
      </p:sp>
      <p:graphicFrame>
        <p:nvGraphicFramePr>
          <p:cNvPr id="195" name="Gráfico 194">
            <a:extLst>
              <a:ext uri="{FF2B5EF4-FFF2-40B4-BE49-F238E27FC236}">
                <a16:creationId xmlns:a16="http://schemas.microsoft.com/office/drawing/2014/main" id="{FF1D917C-8414-4460-B040-7EA62529039E}"/>
              </a:ext>
            </a:extLst>
          </p:cNvPr>
          <p:cNvGraphicFramePr/>
          <p:nvPr/>
        </p:nvGraphicFramePr>
        <p:xfrm>
          <a:off x="6776106" y="4194686"/>
          <a:ext cx="2885538" cy="1923306"/>
        </p:xfrm>
        <a:graphic>
          <a:graphicData uri="http://schemas.openxmlformats.org/drawingml/2006/chart">
            <c:chart xmlns:c="http://schemas.openxmlformats.org/drawingml/2006/chart" xmlns:r="http://schemas.openxmlformats.org/officeDocument/2006/relationships" r:id="rId3"/>
          </a:graphicData>
        </a:graphic>
      </p:graphicFrame>
      <p:sp>
        <p:nvSpPr>
          <p:cNvPr id="196" name="Retângulo: Cantos Arredondados 195">
            <a:extLst>
              <a:ext uri="{FF2B5EF4-FFF2-40B4-BE49-F238E27FC236}">
                <a16:creationId xmlns:a16="http://schemas.microsoft.com/office/drawing/2014/main" id="{01BF0BF3-EB46-4EA9-8FA2-C60F52C23A6C}"/>
              </a:ext>
            </a:extLst>
          </p:cNvPr>
          <p:cNvSpPr/>
          <p:nvPr/>
        </p:nvSpPr>
        <p:spPr>
          <a:xfrm>
            <a:off x="8530460" y="4813484"/>
            <a:ext cx="518412" cy="233988"/>
          </a:xfrm>
          <a:prstGeom prst="roundRect">
            <a:avLst/>
          </a:prstGeom>
          <a:solidFill>
            <a:schemeClr val="accent5">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bg1"/>
                </a:solidFill>
              </a:rPr>
              <a:t>125</a:t>
            </a:r>
          </a:p>
        </p:txBody>
      </p:sp>
      <p:sp>
        <p:nvSpPr>
          <p:cNvPr id="197" name="Retângulo: Cantos Arredondados 196">
            <a:extLst>
              <a:ext uri="{FF2B5EF4-FFF2-40B4-BE49-F238E27FC236}">
                <a16:creationId xmlns:a16="http://schemas.microsoft.com/office/drawing/2014/main" id="{7BC43AA0-2DEE-4E3D-866A-98905D7345AA}"/>
              </a:ext>
            </a:extLst>
          </p:cNvPr>
          <p:cNvSpPr/>
          <p:nvPr/>
        </p:nvSpPr>
        <p:spPr>
          <a:xfrm>
            <a:off x="7429002" y="4825268"/>
            <a:ext cx="518412" cy="233988"/>
          </a:xfrm>
          <a:prstGeom prst="roundRect">
            <a:avLst/>
          </a:prstGeom>
          <a:solidFill>
            <a:schemeClr val="accent2">
              <a:lumMod val="60000"/>
              <a:lumOff val="40000"/>
              <a:alpha val="84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17" b="1" dirty="0">
                <a:solidFill>
                  <a:schemeClr val="accent1"/>
                </a:solidFill>
              </a:rPr>
              <a:t>132</a:t>
            </a:r>
          </a:p>
        </p:txBody>
      </p:sp>
      <p:sp>
        <p:nvSpPr>
          <p:cNvPr id="198" name="CaixaDeTexto 197">
            <a:extLst>
              <a:ext uri="{FF2B5EF4-FFF2-40B4-BE49-F238E27FC236}">
                <a16:creationId xmlns:a16="http://schemas.microsoft.com/office/drawing/2014/main" id="{F5F53D69-80C5-4C4E-9485-0A6B9005AE9B}"/>
              </a:ext>
            </a:extLst>
          </p:cNvPr>
          <p:cNvSpPr txBox="1"/>
          <p:nvPr/>
        </p:nvSpPr>
        <p:spPr>
          <a:xfrm>
            <a:off x="115108" y="4920890"/>
            <a:ext cx="2261149" cy="1426288"/>
          </a:xfrm>
          <a:prstGeom prst="rect">
            <a:avLst/>
          </a:prstGeom>
          <a:noFill/>
        </p:spPr>
        <p:txBody>
          <a:bodyPr wrap="square" rtlCol="0">
            <a:spAutoFit/>
          </a:bodyPr>
          <a:lstStyle/>
          <a:p>
            <a:pPr algn="l"/>
            <a:r>
              <a:rPr lang="pt-BR" sz="2167" b="1" dirty="0">
                <a:solidFill>
                  <a:schemeClr val="accent2">
                    <a:lumMod val="60000"/>
                    <a:lumOff val="40000"/>
                  </a:schemeClr>
                </a:solidFill>
              </a:rPr>
              <a:t>257 INSTALAÇÕES PORTUÁRIAS AUTORIZADAS</a:t>
            </a:r>
          </a:p>
        </p:txBody>
      </p:sp>
    </p:spTree>
    <p:extLst>
      <p:ext uri="{BB962C8B-B14F-4D97-AF65-F5344CB8AC3E}">
        <p14:creationId xmlns:p14="http://schemas.microsoft.com/office/powerpoint/2010/main" val="42265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727" y="44624"/>
            <a:ext cx="9601010" cy="852808"/>
          </a:xfrm>
        </p:spPr>
        <p:txBody>
          <a:bodyPr/>
          <a:lstStyle/>
          <a:p>
            <a:r>
              <a:rPr lang="pt-BR" sz="1800" dirty="0"/>
              <a:t>Pela localização geográfica e escassez histórica de capacidade dos terminais, os volumes associados a movimentos de transbordo induzidos por armadores apenas tiveram maior representatividade no Brasil a partir de 2013</a:t>
            </a:r>
          </a:p>
        </p:txBody>
      </p:sp>
      <p:sp>
        <p:nvSpPr>
          <p:cNvPr id="5" name="Chave direita 4"/>
          <p:cNvSpPr/>
          <p:nvPr/>
        </p:nvSpPr>
        <p:spPr>
          <a:xfrm>
            <a:off x="5976663" y="3105208"/>
            <a:ext cx="216024" cy="2196000"/>
          </a:xfrm>
          <a:prstGeom prst="rightBrace">
            <a:avLst/>
          </a:prstGeom>
          <a:ln>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6" name="CaixaDeTexto 5"/>
          <p:cNvSpPr txBox="1"/>
          <p:nvPr/>
        </p:nvSpPr>
        <p:spPr>
          <a:xfrm>
            <a:off x="6299422" y="3582622"/>
            <a:ext cx="3456000" cy="1061453"/>
          </a:xfrm>
          <a:prstGeom prst="rect">
            <a:avLst/>
          </a:prstGeom>
          <a:noFill/>
          <a:ln>
            <a:noFill/>
          </a:ln>
        </p:spPr>
        <p:txBody>
          <a:bodyPr wrap="square" lIns="72000" tIns="36000" rIns="72000" bIns="36000" rtlCol="0" anchor="t">
            <a:noAutofit/>
          </a:bodyPr>
          <a:lstStyle/>
          <a:p>
            <a:pPr>
              <a:spcAft>
                <a:spcPts val="600"/>
              </a:spcAft>
            </a:pPr>
            <a:r>
              <a:rPr lang="pt-BR" sz="1400" b="1" dirty="0"/>
              <a:t>Volumes associados à região de influência de cada complexo portuário;</a:t>
            </a:r>
          </a:p>
          <a:p>
            <a:pPr>
              <a:spcAft>
                <a:spcPts val="600"/>
              </a:spcAft>
            </a:pPr>
            <a:r>
              <a:rPr lang="pt-BR" sz="1400" b="1" dirty="0"/>
              <a:t>No Brasil, são os volumes que justificam a implantação e os crescimentos de cada terminal</a:t>
            </a:r>
          </a:p>
        </p:txBody>
      </p:sp>
      <p:sp>
        <p:nvSpPr>
          <p:cNvPr id="7" name="CaixaDeTexto 6"/>
          <p:cNvSpPr txBox="1"/>
          <p:nvPr/>
        </p:nvSpPr>
        <p:spPr>
          <a:xfrm>
            <a:off x="6299422" y="2293071"/>
            <a:ext cx="3547132" cy="643876"/>
          </a:xfrm>
          <a:prstGeom prst="rect">
            <a:avLst/>
          </a:prstGeom>
          <a:noFill/>
          <a:ln>
            <a:noFill/>
          </a:ln>
        </p:spPr>
        <p:txBody>
          <a:bodyPr wrap="square" lIns="72000" tIns="36000" rIns="72000" bIns="36000" rtlCol="0" anchor="ctr">
            <a:noAutofit/>
          </a:bodyPr>
          <a:lstStyle/>
          <a:p>
            <a:pPr>
              <a:spcAft>
                <a:spcPts val="600"/>
              </a:spcAft>
            </a:pPr>
            <a:r>
              <a:rPr lang="pt-BR" sz="1400" b="1" dirty="0"/>
              <a:t>Fluxos necessários em função do </a:t>
            </a:r>
            <a:r>
              <a:rPr lang="pt-BR" sz="1400" b="1" i="1" dirty="0"/>
              <a:t>imbalance</a:t>
            </a:r>
            <a:r>
              <a:rPr lang="pt-BR" sz="1400" b="1" dirty="0"/>
              <a:t> entre os tipos de contêineres</a:t>
            </a:r>
          </a:p>
        </p:txBody>
      </p:sp>
      <p:sp>
        <p:nvSpPr>
          <p:cNvPr id="8" name="Chave direita 7"/>
          <p:cNvSpPr/>
          <p:nvPr/>
        </p:nvSpPr>
        <p:spPr>
          <a:xfrm>
            <a:off x="5976663" y="2186436"/>
            <a:ext cx="216024" cy="954532"/>
          </a:xfrm>
          <a:prstGeom prst="rightBrace">
            <a:avLst/>
          </a:prstGeom>
          <a:ln>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 name="Chave direita 8"/>
          <p:cNvSpPr/>
          <p:nvPr/>
        </p:nvSpPr>
        <p:spPr>
          <a:xfrm>
            <a:off x="5976663" y="1415548"/>
            <a:ext cx="216024" cy="720000"/>
          </a:xfrm>
          <a:prstGeom prst="rightBrace">
            <a:avLst/>
          </a:prstGeom>
          <a:ln>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10" name="CaixaDeTexto 9"/>
          <p:cNvSpPr txBox="1"/>
          <p:nvPr/>
        </p:nvSpPr>
        <p:spPr>
          <a:xfrm>
            <a:off x="6272737" y="1493097"/>
            <a:ext cx="3456000" cy="500776"/>
          </a:xfrm>
          <a:prstGeom prst="rect">
            <a:avLst/>
          </a:prstGeom>
          <a:noFill/>
          <a:ln>
            <a:noFill/>
          </a:ln>
        </p:spPr>
        <p:txBody>
          <a:bodyPr wrap="square" lIns="72000" tIns="36000" rIns="72000" bIns="36000" rtlCol="0" anchor="t">
            <a:noAutofit/>
          </a:bodyPr>
          <a:lstStyle/>
          <a:p>
            <a:pPr>
              <a:spcAft>
                <a:spcPts val="600"/>
              </a:spcAft>
            </a:pPr>
            <a:r>
              <a:rPr lang="pt-BR" sz="1400" b="1" dirty="0"/>
              <a:t>Volumes de transbordo – crescimentos induzidos por armadores</a:t>
            </a:r>
          </a:p>
        </p:txBody>
      </p:sp>
      <p:sp>
        <p:nvSpPr>
          <p:cNvPr id="16" name="Retângulo 15"/>
          <p:cNvSpPr/>
          <p:nvPr/>
        </p:nvSpPr>
        <p:spPr>
          <a:xfrm>
            <a:off x="0" y="5949280"/>
            <a:ext cx="9939398" cy="430887"/>
          </a:xfrm>
          <a:prstGeom prst="rect">
            <a:avLst/>
          </a:prstGeom>
        </p:spPr>
        <p:txBody>
          <a:bodyPr wrap="square">
            <a:spAutoFit/>
          </a:bodyPr>
          <a:lstStyle/>
          <a:p>
            <a:pPr>
              <a:spcAft>
                <a:spcPts val="600"/>
              </a:spcAft>
            </a:pPr>
            <a:r>
              <a:rPr lang="pt-BR" sz="1050" dirty="0"/>
              <a:t>(1) mov box = volume gateway + 2 x volume de transbordo; (2) O aumento da representatividade do transbordo em 2012 e 2013 está associado à diminuição de ocupação em Santos e à entrada de Itapoá</a:t>
            </a:r>
          </a:p>
        </p:txBody>
      </p:sp>
      <p:grpSp>
        <p:nvGrpSpPr>
          <p:cNvPr id="21" name="Grupo 20"/>
          <p:cNvGrpSpPr/>
          <p:nvPr/>
        </p:nvGrpSpPr>
        <p:grpSpPr>
          <a:xfrm>
            <a:off x="8264574" y="913396"/>
            <a:ext cx="948408" cy="280504"/>
            <a:chOff x="199926" y="980728"/>
            <a:chExt cx="9468752" cy="2800503"/>
          </a:xfrm>
        </p:grpSpPr>
        <p:sp>
          <p:nvSpPr>
            <p:cNvPr id="22" name="Retângulo 21"/>
            <p:cNvSpPr/>
            <p:nvPr/>
          </p:nvSpPr>
          <p:spPr>
            <a:xfrm>
              <a:off x="3584054" y="1261231"/>
              <a:ext cx="2700000" cy="2520000"/>
            </a:xfrm>
            <a:prstGeom prst="rect">
              <a:avLst/>
            </a:prstGeom>
            <a:solidFill>
              <a:srgbClr val="FFFFCC"/>
            </a:solidFill>
            <a:ln>
              <a:solidFill>
                <a:schemeClr val="tx1">
                  <a:lumMod val="50000"/>
                  <a:lumOff val="5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solidFill>
                  <a:schemeClr val="tx1"/>
                </a:solidFill>
              </a:endParaRPr>
            </a:p>
          </p:txBody>
        </p:sp>
        <p:sp>
          <p:nvSpPr>
            <p:cNvPr id="23" name="Fluxograma: Conector fora de página 22"/>
            <p:cNvSpPr/>
            <p:nvPr/>
          </p:nvSpPr>
          <p:spPr>
            <a:xfrm>
              <a:off x="3584054" y="980728"/>
              <a:ext cx="2700000" cy="377005"/>
            </a:xfrm>
            <a:prstGeom prst="flowChartOffpageConnector">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endParaRPr lang="pt-BR" sz="1600" b="1" dirty="0">
                <a:solidFill>
                  <a:schemeClr val="tx1"/>
                </a:solidFill>
              </a:endParaRPr>
            </a:p>
          </p:txBody>
        </p:sp>
        <p:sp>
          <p:nvSpPr>
            <p:cNvPr id="24" name="Retângulo 23"/>
            <p:cNvSpPr/>
            <p:nvPr/>
          </p:nvSpPr>
          <p:spPr>
            <a:xfrm>
              <a:off x="199926" y="1261231"/>
              <a:ext cx="2700000" cy="2520000"/>
            </a:xfrm>
            <a:prstGeom prst="rect">
              <a:avLst/>
            </a:prstGeom>
            <a:solidFill>
              <a:srgbClr val="FFFFCC"/>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p>
          </p:txBody>
        </p:sp>
        <p:sp>
          <p:nvSpPr>
            <p:cNvPr id="25" name="Fluxograma: Conector fora de página 24"/>
            <p:cNvSpPr/>
            <p:nvPr/>
          </p:nvSpPr>
          <p:spPr>
            <a:xfrm>
              <a:off x="199926" y="980728"/>
              <a:ext cx="2700000" cy="377005"/>
            </a:xfrm>
            <a:prstGeom prst="flowChartOffpageConnector">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endParaRPr lang="pt-BR" sz="1600" b="1" dirty="0">
                <a:solidFill>
                  <a:schemeClr val="tx1"/>
                </a:solidFill>
              </a:endParaRPr>
            </a:p>
          </p:txBody>
        </p:sp>
        <p:sp>
          <p:nvSpPr>
            <p:cNvPr id="26" name="Retângulo 25"/>
            <p:cNvSpPr/>
            <p:nvPr/>
          </p:nvSpPr>
          <p:spPr>
            <a:xfrm>
              <a:off x="6968678" y="1261231"/>
              <a:ext cx="2700000" cy="2520000"/>
            </a:xfrm>
            <a:prstGeom prst="rect">
              <a:avLst/>
            </a:prstGeom>
            <a:solidFill>
              <a:srgbClr val="FFFFCC"/>
            </a:solidFill>
            <a:ln>
              <a:solidFill>
                <a:schemeClr val="tx1">
                  <a:lumMod val="50000"/>
                  <a:lumOff val="5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solidFill>
                  <a:schemeClr val="tx1"/>
                </a:solidFill>
              </a:endParaRPr>
            </a:p>
          </p:txBody>
        </p:sp>
        <p:sp>
          <p:nvSpPr>
            <p:cNvPr id="27" name="Fluxograma: Conector fora de página 26"/>
            <p:cNvSpPr/>
            <p:nvPr/>
          </p:nvSpPr>
          <p:spPr>
            <a:xfrm>
              <a:off x="6968678" y="980728"/>
              <a:ext cx="2700000" cy="377005"/>
            </a:xfrm>
            <a:prstGeom prst="flowChartOffpageConnector">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endParaRPr lang="pt-BR" sz="1600" b="1" dirty="0">
                <a:solidFill>
                  <a:schemeClr val="tx1"/>
                </a:solidFill>
              </a:endParaRPr>
            </a:p>
          </p:txBody>
        </p:sp>
      </p:grpSp>
      <p:sp>
        <p:nvSpPr>
          <p:cNvPr id="3" name="Multiplicar 2"/>
          <p:cNvSpPr/>
          <p:nvPr/>
        </p:nvSpPr>
        <p:spPr>
          <a:xfrm>
            <a:off x="8942545" y="692696"/>
            <a:ext cx="270437" cy="720080"/>
          </a:xfrm>
          <a:prstGeom prst="mathMultiply">
            <a:avLst/>
          </a:prstGeom>
          <a:solidFill>
            <a:srgbClr val="FF0000"/>
          </a:solid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28" name="Gráfico 27"/>
          <p:cNvGraphicFramePr/>
          <p:nvPr>
            <p:extLst>
              <p:ext uri="{D42A27DB-BD31-4B8C-83A1-F6EECF244321}">
                <p14:modId xmlns:p14="http://schemas.microsoft.com/office/powerpoint/2010/main" val="3686508499"/>
              </p:ext>
            </p:extLst>
          </p:nvPr>
        </p:nvGraphicFramePr>
        <p:xfrm>
          <a:off x="97685" y="1287774"/>
          <a:ext cx="6006650" cy="4589498"/>
        </p:xfrm>
        <a:graphic>
          <a:graphicData uri="http://schemas.openxmlformats.org/drawingml/2006/chart">
            <c:chart xmlns:c="http://schemas.openxmlformats.org/drawingml/2006/chart" xmlns:r="http://schemas.openxmlformats.org/officeDocument/2006/relationships" r:id="rId3"/>
          </a:graphicData>
        </a:graphic>
      </p:graphicFrame>
      <p:sp>
        <p:nvSpPr>
          <p:cNvPr id="14" name="CaixaDeTexto 13"/>
          <p:cNvSpPr txBox="1"/>
          <p:nvPr/>
        </p:nvSpPr>
        <p:spPr>
          <a:xfrm>
            <a:off x="469249" y="1038017"/>
            <a:ext cx="5400000" cy="355497"/>
          </a:xfrm>
          <a:prstGeom prst="rect">
            <a:avLst/>
          </a:prstGeom>
          <a:noFill/>
          <a:ln>
            <a:noFill/>
          </a:ln>
        </p:spPr>
        <p:txBody>
          <a:bodyPr wrap="square" lIns="72000" tIns="36000" rIns="72000" bIns="36000" rtlCol="0" anchor="t">
            <a:noAutofit/>
          </a:bodyPr>
          <a:lstStyle/>
          <a:p>
            <a:pPr algn="ctr">
              <a:spcAft>
                <a:spcPts val="600"/>
              </a:spcAft>
            </a:pPr>
            <a:r>
              <a:rPr lang="pt-BR" sz="1600" dirty="0"/>
              <a:t>Evolução do </a:t>
            </a:r>
            <a:r>
              <a:rPr lang="pt-BR" sz="1600" dirty="0" err="1"/>
              <a:t>mix</a:t>
            </a:r>
            <a:r>
              <a:rPr lang="pt-BR" sz="1600" dirty="0"/>
              <a:t> de cargas no Brasil [% </a:t>
            </a:r>
            <a:r>
              <a:rPr lang="pt-BR" sz="1600" dirty="0" err="1"/>
              <a:t>mov</a:t>
            </a:r>
            <a:r>
              <a:rPr lang="pt-BR" sz="1600" dirty="0"/>
              <a:t> box</a:t>
            </a:r>
            <a:r>
              <a:rPr lang="pt-BR" sz="1600" baseline="30000" dirty="0"/>
              <a:t>1</a:t>
            </a:r>
            <a:r>
              <a:rPr lang="pt-BR" sz="1600" dirty="0"/>
              <a:t>]</a:t>
            </a:r>
            <a:r>
              <a:rPr lang="pt-BR" sz="1600" baseline="30000" dirty="0"/>
              <a:t>2</a:t>
            </a:r>
          </a:p>
          <a:p>
            <a:pPr algn="ctr">
              <a:spcAft>
                <a:spcPts val="600"/>
              </a:spcAft>
            </a:pPr>
            <a:endParaRPr lang="pt-BR" sz="1600" dirty="0" err="1"/>
          </a:p>
        </p:txBody>
      </p:sp>
    </p:spTree>
    <p:extLst>
      <p:ext uri="{BB962C8B-B14F-4D97-AF65-F5344CB8AC3E}">
        <p14:creationId xmlns:p14="http://schemas.microsoft.com/office/powerpoint/2010/main" val="41987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Conteúdo</a:t>
            </a:r>
          </a:p>
        </p:txBody>
      </p:sp>
      <p:sp>
        <p:nvSpPr>
          <p:cNvPr id="3" name="CaixaDeTexto 2"/>
          <p:cNvSpPr txBox="1"/>
          <p:nvPr/>
        </p:nvSpPr>
        <p:spPr>
          <a:xfrm>
            <a:off x="414606" y="1605388"/>
            <a:ext cx="4321575" cy="3695820"/>
          </a:xfrm>
          <a:prstGeom prst="rect">
            <a:avLst/>
          </a:prstGeom>
          <a:noFill/>
          <a:ln>
            <a:noFill/>
          </a:ln>
        </p:spPr>
        <p:txBody>
          <a:bodyPr wrap="square" lIns="72000" tIns="36000" rIns="72000" bIns="36000" rtlCol="0" anchor="t">
            <a:noAutofit/>
          </a:bodyPr>
          <a:lstStyle/>
          <a:p>
            <a:pPr marL="285750" indent="-285750">
              <a:spcAft>
                <a:spcPts val="600"/>
              </a:spcAft>
              <a:buFontTx/>
              <a:buChar char="-"/>
            </a:pPr>
            <a:r>
              <a:rPr lang="pt-BR" sz="1400" dirty="0"/>
              <a:t>Conceitos iniciais</a:t>
            </a:r>
          </a:p>
          <a:p>
            <a:pPr>
              <a:spcAft>
                <a:spcPts val="600"/>
              </a:spcAft>
            </a:pPr>
            <a:r>
              <a:rPr lang="pt-BR" sz="1400" dirty="0"/>
              <a:t>      - tipos contêineres</a:t>
            </a:r>
          </a:p>
          <a:p>
            <a:pPr>
              <a:spcAft>
                <a:spcPts val="600"/>
              </a:spcAft>
            </a:pPr>
            <a:r>
              <a:rPr lang="pt-BR" sz="1400" dirty="0"/>
              <a:t>      - embarcações para contêineres</a:t>
            </a:r>
          </a:p>
          <a:p>
            <a:pPr>
              <a:spcAft>
                <a:spcPts val="600"/>
              </a:spcAft>
            </a:pPr>
            <a:r>
              <a:rPr lang="pt-BR" sz="1400" dirty="0"/>
              <a:t>      - transporte cargas gerais</a:t>
            </a:r>
          </a:p>
          <a:p>
            <a:pPr>
              <a:spcAft>
                <a:spcPts val="600"/>
              </a:spcAft>
            </a:pPr>
            <a:r>
              <a:rPr lang="pt-BR" sz="1400" dirty="0"/>
              <a:t>      - tipos de navegação de contêineres</a:t>
            </a:r>
          </a:p>
          <a:p>
            <a:pPr marL="285750" indent="-285750">
              <a:spcAft>
                <a:spcPts val="600"/>
              </a:spcAft>
              <a:buFontTx/>
              <a:buChar char="-"/>
            </a:pPr>
            <a:r>
              <a:rPr lang="pt-BR" sz="1400" dirty="0"/>
              <a:t>Evolução de volumes</a:t>
            </a:r>
          </a:p>
          <a:p>
            <a:pPr>
              <a:spcAft>
                <a:spcPts val="600"/>
              </a:spcAft>
            </a:pPr>
            <a:r>
              <a:rPr lang="pt-BR" sz="1400" dirty="0"/>
              <a:t>      - crescimentos de volumes de contêineres</a:t>
            </a:r>
          </a:p>
          <a:p>
            <a:pPr marL="285750" indent="-285750">
              <a:spcAft>
                <a:spcPts val="600"/>
              </a:spcAft>
              <a:buFontTx/>
              <a:buChar char="-"/>
            </a:pPr>
            <a:r>
              <a:rPr lang="pt-BR" sz="1400" dirty="0"/>
              <a:t>Mix de cargas</a:t>
            </a:r>
          </a:p>
          <a:p>
            <a:pPr>
              <a:spcAft>
                <a:spcPts val="600"/>
              </a:spcAft>
            </a:pPr>
            <a:r>
              <a:rPr lang="pt-BR" sz="1400" dirty="0"/>
              <a:t>      - tipos de operações de terminais portuários</a:t>
            </a:r>
          </a:p>
          <a:p>
            <a:pPr marL="285750" indent="-285750">
              <a:spcAft>
                <a:spcPts val="600"/>
              </a:spcAft>
              <a:buFontTx/>
              <a:buChar char="-"/>
            </a:pPr>
            <a:r>
              <a:rPr lang="pt-BR" sz="1400" dirty="0"/>
              <a:t>Competidores</a:t>
            </a:r>
          </a:p>
          <a:p>
            <a:pPr>
              <a:spcAft>
                <a:spcPts val="600"/>
              </a:spcAft>
            </a:pPr>
            <a:r>
              <a:rPr lang="pt-BR" sz="1400" dirty="0"/>
              <a:t>      - competitividade entre portos</a:t>
            </a:r>
          </a:p>
          <a:p>
            <a:pPr>
              <a:spcAft>
                <a:spcPts val="600"/>
              </a:spcAft>
            </a:pPr>
            <a:r>
              <a:rPr lang="pt-BR" sz="1400" dirty="0"/>
              <a:t>      - fatores para definição de qual porto utilizar</a:t>
            </a:r>
          </a:p>
        </p:txBody>
      </p:sp>
      <p:sp>
        <p:nvSpPr>
          <p:cNvPr id="4" name="CaixaDeTexto 3"/>
          <p:cNvSpPr txBox="1"/>
          <p:nvPr/>
        </p:nvSpPr>
        <p:spPr>
          <a:xfrm>
            <a:off x="4879650" y="1618835"/>
            <a:ext cx="3744964" cy="3695820"/>
          </a:xfrm>
          <a:prstGeom prst="rect">
            <a:avLst/>
          </a:prstGeom>
          <a:noFill/>
          <a:ln>
            <a:noFill/>
          </a:ln>
        </p:spPr>
        <p:txBody>
          <a:bodyPr wrap="square" lIns="72000" tIns="36000" rIns="72000" bIns="36000" rtlCol="0" anchor="t">
            <a:noAutofit/>
          </a:bodyPr>
          <a:lstStyle/>
          <a:p>
            <a:pPr marL="285750" indent="-285750">
              <a:spcAft>
                <a:spcPts val="600"/>
              </a:spcAft>
              <a:buFontTx/>
              <a:buChar char="-"/>
            </a:pPr>
            <a:r>
              <a:rPr lang="pt-BR" sz="1400" dirty="0"/>
              <a:t>Estratégia</a:t>
            </a:r>
          </a:p>
          <a:p>
            <a:pPr>
              <a:spcAft>
                <a:spcPts val="600"/>
              </a:spcAft>
            </a:pPr>
            <a:r>
              <a:rPr lang="pt-BR" sz="1400" dirty="0"/>
              <a:t>      - estratégias de atuação</a:t>
            </a:r>
          </a:p>
          <a:p>
            <a:pPr>
              <a:spcAft>
                <a:spcPts val="600"/>
              </a:spcAft>
            </a:pPr>
            <a:r>
              <a:rPr lang="pt-BR" sz="1400" dirty="0"/>
              <a:t>      - atuação dos principais armadores</a:t>
            </a:r>
          </a:p>
          <a:p>
            <a:pPr>
              <a:spcAft>
                <a:spcPts val="600"/>
              </a:spcAft>
            </a:pPr>
            <a:r>
              <a:rPr lang="pt-BR" sz="1400" dirty="0"/>
              <a:t>      - parcerias terminal/armadores</a:t>
            </a:r>
          </a:p>
          <a:p>
            <a:pPr marL="285750" indent="-285750">
              <a:spcAft>
                <a:spcPts val="600"/>
              </a:spcAft>
              <a:buFontTx/>
              <a:buChar char="-"/>
            </a:pPr>
            <a:r>
              <a:rPr lang="pt-BR" sz="1400" dirty="0"/>
              <a:t>Dimensionamento</a:t>
            </a:r>
          </a:p>
          <a:p>
            <a:pPr>
              <a:spcAft>
                <a:spcPts val="600"/>
              </a:spcAft>
            </a:pPr>
            <a:r>
              <a:rPr lang="pt-BR" sz="1400" dirty="0"/>
              <a:t>       - terminais de contêineres</a:t>
            </a:r>
          </a:p>
          <a:p>
            <a:pPr>
              <a:spcAft>
                <a:spcPts val="600"/>
              </a:spcAft>
            </a:pPr>
            <a:r>
              <a:rPr lang="pt-BR" sz="1400" dirty="0"/>
              <a:t>       - adequação dos terminais</a:t>
            </a:r>
          </a:p>
          <a:p>
            <a:pPr>
              <a:spcAft>
                <a:spcPts val="600"/>
              </a:spcAft>
            </a:pPr>
            <a:r>
              <a:rPr lang="pt-BR" sz="1400" dirty="0"/>
              <a:t>       - serviços de marítimos de contêineres</a:t>
            </a:r>
          </a:p>
          <a:p>
            <a:pPr>
              <a:spcAft>
                <a:spcPts val="600"/>
              </a:spcAft>
            </a:pPr>
            <a:r>
              <a:rPr lang="pt-BR" sz="1400" dirty="0"/>
              <a:t>       - produtividade de um terminal</a:t>
            </a:r>
          </a:p>
          <a:p>
            <a:pPr>
              <a:spcAft>
                <a:spcPts val="600"/>
              </a:spcAft>
            </a:pPr>
            <a:r>
              <a:rPr lang="pt-BR" sz="1400" dirty="0"/>
              <a:t>       - layout de pátio de terminal de contêiner</a:t>
            </a:r>
          </a:p>
          <a:p>
            <a:pPr marL="285750" indent="-285750">
              <a:spcAft>
                <a:spcPts val="600"/>
              </a:spcAft>
              <a:buFontTx/>
              <a:buChar char="-"/>
            </a:pPr>
            <a:r>
              <a:rPr lang="pt-BR" sz="1400" dirty="0" err="1"/>
              <a:t>Economics</a:t>
            </a:r>
            <a:endParaRPr lang="pt-BR" sz="1400" dirty="0"/>
          </a:p>
          <a:p>
            <a:pPr>
              <a:spcAft>
                <a:spcPts val="600"/>
              </a:spcAft>
            </a:pPr>
            <a:r>
              <a:rPr lang="pt-BR" sz="1400" dirty="0"/>
              <a:t>        - tipos cargas operados por terminais</a:t>
            </a:r>
          </a:p>
          <a:p>
            <a:pPr>
              <a:spcAft>
                <a:spcPts val="600"/>
              </a:spcAft>
            </a:pPr>
            <a:r>
              <a:rPr lang="pt-BR" sz="1400" dirty="0"/>
              <a:t>        - receita bruta de terminal contêiner</a:t>
            </a:r>
          </a:p>
        </p:txBody>
      </p:sp>
    </p:spTree>
    <p:extLst>
      <p:ext uri="{BB962C8B-B14F-4D97-AF65-F5344CB8AC3E}">
        <p14:creationId xmlns:p14="http://schemas.microsoft.com/office/powerpoint/2010/main" val="42494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o 29"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0" name="Objeto 29" hidden="1"/>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ítulo 1"/>
          <p:cNvSpPr>
            <a:spLocks noGrp="1"/>
          </p:cNvSpPr>
          <p:nvPr>
            <p:ph type="title"/>
            <p:custDataLst>
              <p:tags r:id="rId2"/>
            </p:custDataLst>
          </p:nvPr>
        </p:nvSpPr>
        <p:spPr>
          <a:xfrm>
            <a:off x="104490" y="44624"/>
            <a:ext cx="9697020" cy="1129807"/>
          </a:xfrm>
        </p:spPr>
        <p:txBody>
          <a:bodyPr/>
          <a:lstStyle/>
          <a:p>
            <a:r>
              <a:rPr lang="pt-BR" sz="1800" dirty="0"/>
              <a:t>A escassez de dados históricos por tipo de carga não permite avaliação conclusiva sobre a importância da conteinerização ao longo do tempo. No entanto, a comparação com a evolução agregada de volumes </a:t>
            </a:r>
            <a:r>
              <a:rPr lang="pt-BR" sz="1800" i="1" dirty="0"/>
              <a:t>breakbulk</a:t>
            </a:r>
            <a:r>
              <a:rPr lang="pt-BR" sz="1800" dirty="0"/>
              <a:t> indica que tenham sido capturados volumes representativos nas últimas décadas</a:t>
            </a:r>
            <a:endParaRPr lang="pt-BR" sz="1800" i="1" dirty="0"/>
          </a:p>
        </p:txBody>
      </p:sp>
      <p:sp>
        <p:nvSpPr>
          <p:cNvPr id="13" name="CaixaDeTexto 12"/>
          <p:cNvSpPr txBox="1"/>
          <p:nvPr>
            <p:custDataLst>
              <p:tags r:id="rId3"/>
            </p:custDataLst>
          </p:nvPr>
        </p:nvSpPr>
        <p:spPr>
          <a:xfrm>
            <a:off x="94134" y="6099085"/>
            <a:ext cx="9738134" cy="282243"/>
          </a:xfrm>
          <a:prstGeom prst="rect">
            <a:avLst/>
          </a:prstGeom>
          <a:noFill/>
          <a:ln>
            <a:noFill/>
          </a:ln>
        </p:spPr>
        <p:txBody>
          <a:bodyPr wrap="square" lIns="72000" tIns="36000" rIns="72000" bIns="36000" rtlCol="0" anchor="t">
            <a:noAutofit/>
          </a:bodyPr>
          <a:lstStyle/>
          <a:p>
            <a:pPr>
              <a:spcAft>
                <a:spcPts val="600"/>
              </a:spcAft>
            </a:pPr>
            <a:r>
              <a:rPr lang="pt-BR" sz="1050" dirty="0">
                <a:solidFill>
                  <a:prstClr val="black"/>
                </a:solidFill>
              </a:rPr>
              <a:t>(1) Não considera os volumes movimentados a granel e nem o peso do contêiner;  (2) Considera o volume movimentado até julho</a:t>
            </a:r>
          </a:p>
        </p:txBody>
      </p:sp>
      <p:graphicFrame>
        <p:nvGraphicFramePr>
          <p:cNvPr id="16" name="Gráfico 15"/>
          <p:cNvGraphicFramePr/>
          <p:nvPr>
            <p:custDataLst>
              <p:tags r:id="rId4"/>
            </p:custDataLst>
          </p:nvPr>
        </p:nvGraphicFramePr>
        <p:xfrm>
          <a:off x="-147110" y="1952836"/>
          <a:ext cx="10000657" cy="4212468"/>
        </p:xfrm>
        <a:graphic>
          <a:graphicData uri="http://schemas.openxmlformats.org/drawingml/2006/chart">
            <c:chart xmlns:c="http://schemas.openxmlformats.org/drawingml/2006/chart" xmlns:r="http://schemas.openxmlformats.org/officeDocument/2006/relationships" r:id="rId8"/>
          </a:graphicData>
        </a:graphic>
      </p:graphicFrame>
      <p:sp>
        <p:nvSpPr>
          <p:cNvPr id="14" name="CaixaDeTexto 13"/>
          <p:cNvSpPr txBox="1"/>
          <p:nvPr/>
        </p:nvSpPr>
        <p:spPr>
          <a:xfrm>
            <a:off x="94133" y="1268760"/>
            <a:ext cx="9936000" cy="623796"/>
          </a:xfrm>
          <a:prstGeom prst="rect">
            <a:avLst/>
          </a:prstGeom>
          <a:noFill/>
          <a:ln>
            <a:noFill/>
          </a:ln>
        </p:spPr>
        <p:txBody>
          <a:bodyPr wrap="square" lIns="72000" tIns="36000" rIns="72000" bIns="36000" rtlCol="0" anchor="t">
            <a:noAutofit/>
          </a:bodyPr>
          <a:lstStyle/>
          <a:p>
            <a:pPr>
              <a:spcAft>
                <a:spcPts val="600"/>
              </a:spcAft>
            </a:pPr>
            <a:r>
              <a:rPr lang="pt-BR" sz="1600" b="1" dirty="0">
                <a:solidFill>
                  <a:prstClr val="black"/>
                </a:solidFill>
              </a:rPr>
              <a:t>Movimentação de contêineres e de cargas gerais </a:t>
            </a:r>
            <a:r>
              <a:rPr lang="pt-BR" sz="1600" b="1" i="1" dirty="0">
                <a:solidFill>
                  <a:prstClr val="black"/>
                </a:solidFill>
              </a:rPr>
              <a:t>break bulk</a:t>
            </a:r>
            <a:r>
              <a:rPr lang="pt-BR" sz="1600" b="1" dirty="0">
                <a:solidFill>
                  <a:prstClr val="black"/>
                </a:solidFill>
              </a:rPr>
              <a:t> no Brasil (Fonte: ANTAQ)</a:t>
            </a:r>
          </a:p>
        </p:txBody>
      </p:sp>
      <p:cxnSp>
        <p:nvCxnSpPr>
          <p:cNvPr id="15" name="Conector reto 14"/>
          <p:cNvCxnSpPr/>
          <p:nvPr/>
        </p:nvCxnSpPr>
        <p:spPr>
          <a:xfrm>
            <a:off x="127000" y="1580658"/>
            <a:ext cx="9520737"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 name="Conector reto 3"/>
          <p:cNvCxnSpPr/>
          <p:nvPr/>
        </p:nvCxnSpPr>
        <p:spPr>
          <a:xfrm flipV="1">
            <a:off x="3872086" y="1700808"/>
            <a:ext cx="0" cy="3672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flipV="1">
            <a:off x="6824414" y="1844824"/>
            <a:ext cx="0" cy="3672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1351806" y="1844824"/>
            <a:ext cx="1440160" cy="504056"/>
          </a:xfrm>
          <a:prstGeom prst="rect">
            <a:avLst/>
          </a:prstGeom>
          <a:noFill/>
          <a:ln>
            <a:noFill/>
          </a:ln>
        </p:spPr>
        <p:txBody>
          <a:bodyPr wrap="square" lIns="72000" tIns="36000" rIns="72000" bIns="36000" rtlCol="0" anchor="t">
            <a:noAutofit/>
          </a:bodyPr>
          <a:lstStyle/>
          <a:p>
            <a:pPr>
              <a:spcAft>
                <a:spcPts val="300"/>
              </a:spcAft>
            </a:pPr>
            <a:r>
              <a:rPr lang="pt-BR" sz="1200" b="1" dirty="0"/>
              <a:t>PIB:    2,9% a.a.</a:t>
            </a:r>
          </a:p>
          <a:p>
            <a:pPr>
              <a:spcAft>
                <a:spcPts val="300"/>
              </a:spcAft>
            </a:pPr>
            <a:r>
              <a:rPr lang="pt-BR" sz="1200" b="1" dirty="0">
                <a:solidFill>
                  <a:srgbClr val="FF0000"/>
                </a:solidFill>
              </a:rPr>
              <a:t>Cont:  16,7% a.a.</a:t>
            </a:r>
          </a:p>
          <a:p>
            <a:pPr>
              <a:spcAft>
                <a:spcPts val="300"/>
              </a:spcAft>
            </a:pPr>
            <a:r>
              <a:rPr lang="pt-BR" sz="1200" b="1" dirty="0">
                <a:solidFill>
                  <a:schemeClr val="accent1">
                    <a:lumMod val="50000"/>
                  </a:schemeClr>
                </a:solidFill>
              </a:rPr>
              <a:t>CG:     11,5% a.a.</a:t>
            </a:r>
          </a:p>
        </p:txBody>
      </p:sp>
      <p:sp>
        <p:nvSpPr>
          <p:cNvPr id="17" name="CaixaDeTexto 16"/>
          <p:cNvSpPr txBox="1"/>
          <p:nvPr/>
        </p:nvSpPr>
        <p:spPr>
          <a:xfrm>
            <a:off x="4473378" y="1844824"/>
            <a:ext cx="1486940" cy="504056"/>
          </a:xfrm>
          <a:prstGeom prst="rect">
            <a:avLst/>
          </a:prstGeom>
          <a:noFill/>
          <a:ln>
            <a:noFill/>
          </a:ln>
        </p:spPr>
        <p:txBody>
          <a:bodyPr wrap="square" lIns="72000" tIns="36000" rIns="72000" bIns="36000" rtlCol="0" anchor="t">
            <a:noAutofit/>
          </a:bodyPr>
          <a:lstStyle/>
          <a:p>
            <a:pPr>
              <a:spcAft>
                <a:spcPts val="300"/>
              </a:spcAft>
            </a:pPr>
            <a:r>
              <a:rPr lang="pt-BR" sz="1200" b="1" dirty="0"/>
              <a:t>PIB:      4,5% a.a.</a:t>
            </a:r>
          </a:p>
          <a:p>
            <a:pPr>
              <a:spcAft>
                <a:spcPts val="300"/>
              </a:spcAft>
            </a:pPr>
            <a:r>
              <a:rPr lang="pt-BR" sz="1200" b="1" dirty="0">
                <a:solidFill>
                  <a:srgbClr val="FF0000"/>
                </a:solidFill>
              </a:rPr>
              <a:t>Cont:  11,0% a.a.</a:t>
            </a:r>
          </a:p>
          <a:p>
            <a:pPr>
              <a:spcAft>
                <a:spcPts val="300"/>
              </a:spcAft>
            </a:pPr>
            <a:r>
              <a:rPr lang="pt-BR" sz="1200" b="1" dirty="0">
                <a:solidFill>
                  <a:schemeClr val="accent1">
                    <a:lumMod val="50000"/>
                  </a:schemeClr>
                </a:solidFill>
              </a:rPr>
              <a:t>CG:       -2,3% a.a.</a:t>
            </a:r>
          </a:p>
        </p:txBody>
      </p:sp>
      <p:sp>
        <p:nvSpPr>
          <p:cNvPr id="18" name="CaixaDeTexto 17"/>
          <p:cNvSpPr txBox="1"/>
          <p:nvPr/>
        </p:nvSpPr>
        <p:spPr>
          <a:xfrm>
            <a:off x="7904534" y="1844824"/>
            <a:ext cx="1548000" cy="504056"/>
          </a:xfrm>
          <a:prstGeom prst="rect">
            <a:avLst/>
          </a:prstGeom>
          <a:noFill/>
          <a:ln>
            <a:noFill/>
          </a:ln>
        </p:spPr>
        <p:txBody>
          <a:bodyPr wrap="square" lIns="72000" tIns="36000" rIns="72000" bIns="36000" rtlCol="0" anchor="t">
            <a:noAutofit/>
          </a:bodyPr>
          <a:lstStyle/>
          <a:p>
            <a:pPr>
              <a:spcAft>
                <a:spcPts val="300"/>
              </a:spcAft>
            </a:pPr>
            <a:r>
              <a:rPr lang="pt-BR" sz="1200" b="1" dirty="0"/>
              <a:t>PIB:     2,4% a.a.</a:t>
            </a:r>
          </a:p>
          <a:p>
            <a:pPr>
              <a:spcAft>
                <a:spcPts val="300"/>
              </a:spcAft>
            </a:pPr>
            <a:r>
              <a:rPr lang="pt-BR" sz="1200" b="1" dirty="0">
                <a:solidFill>
                  <a:srgbClr val="FF0000"/>
                </a:solidFill>
              </a:rPr>
              <a:t>Cont:  4,3% a.a.</a:t>
            </a:r>
          </a:p>
          <a:p>
            <a:pPr>
              <a:spcAft>
                <a:spcPts val="300"/>
              </a:spcAft>
            </a:pPr>
            <a:r>
              <a:rPr lang="pt-BR" sz="1200" b="1" dirty="0">
                <a:solidFill>
                  <a:schemeClr val="accent1">
                    <a:lumMod val="50000"/>
                  </a:schemeClr>
                </a:solidFill>
              </a:rPr>
              <a:t>CG:    3,5 % a.a.</a:t>
            </a:r>
          </a:p>
        </p:txBody>
      </p:sp>
      <p:sp>
        <p:nvSpPr>
          <p:cNvPr id="6" name="CaixaDeTexto 5"/>
          <p:cNvSpPr txBox="1"/>
          <p:nvPr/>
        </p:nvSpPr>
        <p:spPr>
          <a:xfrm>
            <a:off x="3224014" y="1604524"/>
            <a:ext cx="3988906"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06 - 11</a:t>
            </a:r>
          </a:p>
        </p:txBody>
      </p:sp>
      <p:sp>
        <p:nvSpPr>
          <p:cNvPr id="19" name="CaixaDeTexto 18"/>
          <p:cNvSpPr txBox="1"/>
          <p:nvPr/>
        </p:nvSpPr>
        <p:spPr>
          <a:xfrm>
            <a:off x="703734" y="1604524"/>
            <a:ext cx="2520280"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00 - 05</a:t>
            </a:r>
          </a:p>
        </p:txBody>
      </p:sp>
      <p:sp>
        <p:nvSpPr>
          <p:cNvPr id="20" name="CaixaDeTexto 19"/>
          <p:cNvSpPr txBox="1"/>
          <p:nvPr/>
        </p:nvSpPr>
        <p:spPr>
          <a:xfrm>
            <a:off x="7227432" y="1604524"/>
            <a:ext cx="2448000"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12 - 17</a:t>
            </a:r>
          </a:p>
        </p:txBody>
      </p:sp>
    </p:spTree>
    <p:extLst>
      <p:ext uri="{BB962C8B-B14F-4D97-AF65-F5344CB8AC3E}">
        <p14:creationId xmlns:p14="http://schemas.microsoft.com/office/powerpoint/2010/main" val="19358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742" y="55912"/>
            <a:ext cx="9648000" cy="852808"/>
          </a:xfrm>
        </p:spPr>
        <p:txBody>
          <a:bodyPr/>
          <a:lstStyle/>
          <a:p>
            <a:r>
              <a:rPr lang="pt-BR" sz="1800" dirty="0"/>
              <a:t>As cargas que ainda não migraram para contêineres são aquelas que possuem escala e/ou que dispõem de cadeias logísticas dedicadas (grãos, fertilizantes, siderúrgicos, celulose, veículos, etc)</a:t>
            </a:r>
          </a:p>
        </p:txBody>
      </p:sp>
      <p:graphicFrame>
        <p:nvGraphicFramePr>
          <p:cNvPr id="3" name="Gráfico 2"/>
          <p:cNvGraphicFramePr/>
          <p:nvPr/>
        </p:nvGraphicFramePr>
        <p:xfrm>
          <a:off x="424500" y="1340768"/>
          <a:ext cx="9424250" cy="496907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ector reto 8"/>
          <p:cNvCxnSpPr/>
          <p:nvPr/>
        </p:nvCxnSpPr>
        <p:spPr>
          <a:xfrm>
            <a:off x="199678" y="1256360"/>
            <a:ext cx="954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143405" y="940192"/>
            <a:ext cx="9632419" cy="400576"/>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Índice de conteinerização por tipo de carga (ANTAQ - 2017)</a:t>
            </a:r>
            <a:endParaRPr lang="pt-BR" sz="1600" b="1" dirty="0">
              <a:solidFill>
                <a:schemeClr val="tx1"/>
              </a:solidFill>
            </a:endParaRPr>
          </a:p>
        </p:txBody>
      </p:sp>
      <p:sp>
        <p:nvSpPr>
          <p:cNvPr id="12" name="Retângulo 11"/>
          <p:cNvSpPr/>
          <p:nvPr/>
        </p:nvSpPr>
        <p:spPr>
          <a:xfrm>
            <a:off x="148410" y="6093296"/>
            <a:ext cx="9124276" cy="332656"/>
          </a:xfrm>
          <a:prstGeom prst="rect">
            <a:avLst/>
          </a:prstGeom>
          <a:noFill/>
          <a:ln>
            <a:noFill/>
          </a:ln>
          <a:effectLst/>
        </p:spPr>
        <p:txBody>
          <a:bodyPr wrap="square" lIns="72000" tIns="72000" rIns="72000" bIns="72000" rtlCol="0" anchor="ctr">
            <a:noAutofit/>
          </a:bodyPr>
          <a:lstStyle/>
          <a:p>
            <a:pPr algn="l">
              <a:spcAft>
                <a:spcPts val="600"/>
              </a:spcAft>
            </a:pPr>
            <a:r>
              <a:rPr lang="pt-BR" sz="1050" dirty="0"/>
              <a:t>Fonte: ANTAQ</a:t>
            </a:r>
            <a:endParaRPr lang="pt-BR" sz="1050" dirty="0">
              <a:solidFill>
                <a:schemeClr val="tx1"/>
              </a:solidFill>
            </a:endParaRPr>
          </a:p>
        </p:txBody>
      </p:sp>
      <p:sp>
        <p:nvSpPr>
          <p:cNvPr id="4" name="Seta para cima 3"/>
          <p:cNvSpPr/>
          <p:nvPr/>
        </p:nvSpPr>
        <p:spPr>
          <a:xfrm>
            <a:off x="112870" y="1412776"/>
            <a:ext cx="371213" cy="4700184"/>
          </a:xfrm>
          <a:prstGeom prst="upArrow">
            <a:avLst>
              <a:gd name="adj1" fmla="val 74899"/>
              <a:gd name="adj2" fmla="val 50000"/>
            </a:avLst>
          </a:prstGeom>
          <a:solidFill>
            <a:schemeClr val="bg1">
              <a:lumMod val="95000"/>
            </a:schemeClr>
          </a:solidFill>
          <a:ln w="3175">
            <a:solidFill>
              <a:schemeClr val="bg1">
                <a:lumMod val="75000"/>
              </a:schemeClr>
            </a:solidFill>
          </a:ln>
        </p:spPr>
        <p:txBody>
          <a:bodyPr vert="vert270" wrap="square" lIns="72000" tIns="72000" rIns="72000" bIns="72000" rtlCol="0" anchor="ctr">
            <a:noAutofit/>
          </a:bodyPr>
          <a:lstStyle/>
          <a:p>
            <a:pPr algn="ctr">
              <a:spcAft>
                <a:spcPts val="600"/>
              </a:spcAft>
            </a:pPr>
            <a:r>
              <a:rPr lang="pt-BR" sz="1400" b="1" dirty="0">
                <a:solidFill>
                  <a:schemeClr val="bg1">
                    <a:lumMod val="50000"/>
                  </a:schemeClr>
                </a:solidFill>
              </a:rPr>
              <a:t>&gt; volume</a:t>
            </a:r>
          </a:p>
        </p:txBody>
      </p:sp>
    </p:spTree>
    <p:extLst>
      <p:ext uri="{BB962C8B-B14F-4D97-AF65-F5344CB8AC3E}">
        <p14:creationId xmlns:p14="http://schemas.microsoft.com/office/powerpoint/2010/main" val="102896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06" y="247963"/>
            <a:ext cx="9576000" cy="575809"/>
          </a:xfrm>
        </p:spPr>
        <p:txBody>
          <a:bodyPr/>
          <a:lstStyle/>
          <a:p>
            <a:r>
              <a:rPr lang="pt-BR" sz="1800" dirty="0"/>
              <a:t>Existem discussões sobre a conteinerização de </a:t>
            </a:r>
            <a:r>
              <a:rPr lang="pt-BR" sz="1800" i="1" dirty="0"/>
              <a:t>commodities</a:t>
            </a:r>
            <a:r>
              <a:rPr lang="pt-BR" sz="1800" dirty="0"/>
              <a:t>. Caso se concretize, representará um potencial expressivo para o aumento de volumes</a:t>
            </a:r>
          </a:p>
        </p:txBody>
      </p:sp>
      <p:grpSp>
        <p:nvGrpSpPr>
          <p:cNvPr id="5" name="Grupo 4"/>
          <p:cNvGrpSpPr/>
          <p:nvPr/>
        </p:nvGrpSpPr>
        <p:grpSpPr>
          <a:xfrm flipH="1">
            <a:off x="271684" y="4941168"/>
            <a:ext cx="8640962" cy="828000"/>
            <a:chOff x="5138409" y="3500838"/>
            <a:chExt cx="4143375" cy="928294"/>
          </a:xfrm>
        </p:grpSpPr>
        <p:sp>
          <p:nvSpPr>
            <p:cNvPr id="6" name="Freeform 6"/>
            <p:cNvSpPr>
              <a:spLocks/>
            </p:cNvSpPr>
            <p:nvPr/>
          </p:nvSpPr>
          <p:spPr bwMode="blackGray">
            <a:xfrm flipH="1">
              <a:off x="5869600" y="3500838"/>
              <a:ext cx="2651705" cy="690935"/>
            </a:xfrm>
            <a:custGeom>
              <a:avLst/>
              <a:gdLst>
                <a:gd name="T0" fmla="*/ 2147483647 w 3615"/>
                <a:gd name="T1" fmla="*/ 2147483647 h 1183"/>
                <a:gd name="T2" fmla="*/ 2147483647 w 3615"/>
                <a:gd name="T3" fmla="*/ 2147483647 h 1183"/>
                <a:gd name="T4" fmla="*/ 2147483647 w 3615"/>
                <a:gd name="T5" fmla="*/ 2147483647 h 1183"/>
                <a:gd name="T6" fmla="*/ 2147483647 w 3615"/>
                <a:gd name="T7" fmla="*/ 2147483647 h 1183"/>
                <a:gd name="T8" fmla="*/ 2147483647 w 3615"/>
                <a:gd name="T9" fmla="*/ 2147483647 h 1183"/>
                <a:gd name="T10" fmla="*/ 2147483647 w 3615"/>
                <a:gd name="T11" fmla="*/ 2147483647 h 1183"/>
                <a:gd name="T12" fmla="*/ 2147483647 w 3615"/>
                <a:gd name="T13" fmla="*/ 0 h 1183"/>
                <a:gd name="T14" fmla="*/ 2147483647 w 3615"/>
                <a:gd name="T15" fmla="*/ 2147483647 h 1183"/>
                <a:gd name="T16" fmla="*/ 2147483647 w 3615"/>
                <a:gd name="T17" fmla="*/ 2147483647 h 1183"/>
                <a:gd name="T18" fmla="*/ 2147483647 w 3615"/>
                <a:gd name="T19" fmla="*/ 2147483647 h 1183"/>
                <a:gd name="T20" fmla="*/ 2147483647 w 3615"/>
                <a:gd name="T21" fmla="*/ 2147483647 h 1183"/>
                <a:gd name="T22" fmla="*/ 2147483647 w 3615"/>
                <a:gd name="T23" fmla="*/ 2147483647 h 1183"/>
                <a:gd name="T24" fmla="*/ 2147483647 w 3615"/>
                <a:gd name="T25" fmla="*/ 2147483647 h 1183"/>
                <a:gd name="T26" fmla="*/ 2147483647 w 3615"/>
                <a:gd name="T27" fmla="*/ 2147483647 h 1183"/>
                <a:gd name="T28" fmla="*/ 0 w 3615"/>
                <a:gd name="T29" fmla="*/ 2147483647 h 1183"/>
                <a:gd name="T30" fmla="*/ 2147483647 w 3615"/>
                <a:gd name="T31" fmla="*/ 2147483647 h 1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5"/>
                <a:gd name="T49" fmla="*/ 0 h 1183"/>
                <a:gd name="T50" fmla="*/ 3615 w 3615"/>
                <a:gd name="T51" fmla="*/ 1183 h 1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5" h="1183">
                  <a:moveTo>
                    <a:pt x="2" y="896"/>
                  </a:moveTo>
                  <a:lnTo>
                    <a:pt x="5" y="951"/>
                  </a:lnTo>
                  <a:lnTo>
                    <a:pt x="194" y="1183"/>
                  </a:lnTo>
                  <a:lnTo>
                    <a:pt x="1761" y="1095"/>
                  </a:lnTo>
                  <a:lnTo>
                    <a:pt x="1901" y="1087"/>
                  </a:lnTo>
                  <a:lnTo>
                    <a:pt x="3615" y="637"/>
                  </a:lnTo>
                  <a:lnTo>
                    <a:pt x="3614" y="0"/>
                  </a:lnTo>
                  <a:lnTo>
                    <a:pt x="3434" y="72"/>
                  </a:lnTo>
                  <a:lnTo>
                    <a:pt x="3506" y="158"/>
                  </a:lnTo>
                  <a:lnTo>
                    <a:pt x="3509" y="597"/>
                  </a:lnTo>
                  <a:lnTo>
                    <a:pt x="1828" y="1027"/>
                  </a:lnTo>
                  <a:lnTo>
                    <a:pt x="273" y="1110"/>
                  </a:lnTo>
                  <a:lnTo>
                    <a:pt x="107" y="932"/>
                  </a:lnTo>
                  <a:lnTo>
                    <a:pt x="111" y="889"/>
                  </a:lnTo>
                  <a:lnTo>
                    <a:pt x="0" y="896"/>
                  </a:lnTo>
                  <a:lnTo>
                    <a:pt x="2" y="896"/>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dirty="0"/>
            </a:p>
          </p:txBody>
        </p:sp>
        <p:sp>
          <p:nvSpPr>
            <p:cNvPr id="7" name="Freeform 7"/>
            <p:cNvSpPr>
              <a:spLocks/>
            </p:cNvSpPr>
            <p:nvPr/>
          </p:nvSpPr>
          <p:spPr bwMode="blackGray">
            <a:xfrm flipH="1">
              <a:off x="7660947" y="3910024"/>
              <a:ext cx="1620837" cy="122237"/>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dirty="0"/>
            </a:p>
          </p:txBody>
        </p:sp>
        <p:sp>
          <p:nvSpPr>
            <p:cNvPr id="8" name="Freeform 8"/>
            <p:cNvSpPr>
              <a:spLocks/>
            </p:cNvSpPr>
            <p:nvPr/>
          </p:nvSpPr>
          <p:spPr bwMode="blackGray">
            <a:xfrm flipH="1">
              <a:off x="5138409" y="3500838"/>
              <a:ext cx="1620838" cy="123825"/>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dirty="0"/>
            </a:p>
          </p:txBody>
        </p:sp>
        <p:sp>
          <p:nvSpPr>
            <p:cNvPr id="9" name="Freeform 9"/>
            <p:cNvSpPr>
              <a:spLocks/>
            </p:cNvSpPr>
            <p:nvPr/>
          </p:nvSpPr>
          <p:spPr bwMode="blackGray">
            <a:xfrm flipH="1">
              <a:off x="6309528" y="4097224"/>
              <a:ext cx="1761989" cy="331908"/>
            </a:xfrm>
            <a:custGeom>
              <a:avLst/>
              <a:gdLst>
                <a:gd name="T0" fmla="*/ 0 w 1674"/>
                <a:gd name="T1" fmla="*/ 2147483647 h 651"/>
                <a:gd name="T2" fmla="*/ 2147483647 w 1674"/>
                <a:gd name="T3" fmla="*/ 2147483647 h 651"/>
                <a:gd name="T4" fmla="*/ 2147483647 w 1674"/>
                <a:gd name="T5" fmla="*/ 2147483647 h 651"/>
                <a:gd name="T6" fmla="*/ 2147483647 w 1674"/>
                <a:gd name="T7" fmla="*/ 2147483647 h 651"/>
                <a:gd name="T8" fmla="*/ 2147483647 w 1674"/>
                <a:gd name="T9" fmla="*/ 2147483647 h 651"/>
                <a:gd name="T10" fmla="*/ 2147483647 w 1674"/>
                <a:gd name="T11" fmla="*/ 2147483647 h 651"/>
                <a:gd name="T12" fmla="*/ 2147483647 w 1674"/>
                <a:gd name="T13" fmla="*/ 2147483647 h 651"/>
                <a:gd name="T14" fmla="*/ 2147483647 w 1674"/>
                <a:gd name="T15" fmla="*/ 2147483647 h 651"/>
                <a:gd name="T16" fmla="*/ 2147483647 w 1674"/>
                <a:gd name="T17" fmla="*/ 2147483647 h 651"/>
                <a:gd name="T18" fmla="*/ 2147483647 w 1674"/>
                <a:gd name="T19" fmla="*/ 2147483647 h 651"/>
                <a:gd name="T20" fmla="*/ 2147483647 w 1674"/>
                <a:gd name="T21" fmla="*/ 2147483647 h 651"/>
                <a:gd name="T22" fmla="*/ 2147483647 w 1674"/>
                <a:gd name="T23" fmla="*/ 2147483647 h 651"/>
                <a:gd name="T24" fmla="*/ 2147483647 w 1674"/>
                <a:gd name="T25" fmla="*/ 2147483647 h 651"/>
                <a:gd name="T26" fmla="*/ 2147483647 w 1674"/>
                <a:gd name="T27" fmla="*/ 0 h 651"/>
                <a:gd name="T28" fmla="*/ 2147483647 w 1674"/>
                <a:gd name="T29" fmla="*/ 1458696722 h 651"/>
                <a:gd name="T30" fmla="*/ 2147483647 w 1674"/>
                <a:gd name="T31" fmla="*/ 2147483647 h 651"/>
                <a:gd name="T32" fmla="*/ 2147483647 w 1674"/>
                <a:gd name="T33" fmla="*/ 2147483647 h 651"/>
                <a:gd name="T34" fmla="*/ 2147483647 w 1674"/>
                <a:gd name="T35" fmla="*/ 2147483647 h 651"/>
                <a:gd name="T36" fmla="*/ 2147483647 w 1674"/>
                <a:gd name="T37" fmla="*/ 2147483647 h 651"/>
                <a:gd name="T38" fmla="*/ 2147483647 w 1674"/>
                <a:gd name="T39" fmla="*/ 2147483647 h 651"/>
                <a:gd name="T40" fmla="*/ 2147483647 w 1674"/>
                <a:gd name="T41" fmla="*/ 2147483647 h 651"/>
                <a:gd name="T42" fmla="*/ 2147483647 w 1674"/>
                <a:gd name="T43" fmla="*/ 2147483647 h 651"/>
                <a:gd name="T44" fmla="*/ 2147483647 w 1674"/>
                <a:gd name="T45" fmla="*/ 2147483647 h 651"/>
                <a:gd name="T46" fmla="*/ 2147483647 w 1674"/>
                <a:gd name="T47" fmla="*/ 2147483647 h 651"/>
                <a:gd name="T48" fmla="*/ 0 w 1674"/>
                <a:gd name="T49" fmla="*/ 2147483647 h 651"/>
                <a:gd name="T50" fmla="*/ 0 w 1674"/>
                <a:gd name="T51" fmla="*/ 2147483647 h 6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4"/>
                <a:gd name="T79" fmla="*/ 0 h 651"/>
                <a:gd name="T80" fmla="*/ 1674 w 1674"/>
                <a:gd name="T81" fmla="*/ 651 h 6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4" h="651">
                  <a:moveTo>
                    <a:pt x="0" y="651"/>
                  </a:moveTo>
                  <a:lnTo>
                    <a:pt x="1674" y="651"/>
                  </a:lnTo>
                  <a:lnTo>
                    <a:pt x="1674" y="507"/>
                  </a:lnTo>
                  <a:lnTo>
                    <a:pt x="1584" y="507"/>
                  </a:lnTo>
                  <a:lnTo>
                    <a:pt x="1530" y="393"/>
                  </a:lnTo>
                  <a:lnTo>
                    <a:pt x="1290" y="393"/>
                  </a:lnTo>
                  <a:lnTo>
                    <a:pt x="1188" y="237"/>
                  </a:lnTo>
                  <a:lnTo>
                    <a:pt x="912" y="237"/>
                  </a:lnTo>
                  <a:lnTo>
                    <a:pt x="912" y="123"/>
                  </a:lnTo>
                  <a:lnTo>
                    <a:pt x="908" y="84"/>
                  </a:lnTo>
                  <a:lnTo>
                    <a:pt x="899" y="50"/>
                  </a:lnTo>
                  <a:lnTo>
                    <a:pt x="887" y="26"/>
                  </a:lnTo>
                  <a:lnTo>
                    <a:pt x="864" y="6"/>
                  </a:lnTo>
                  <a:lnTo>
                    <a:pt x="834" y="0"/>
                  </a:lnTo>
                  <a:lnTo>
                    <a:pt x="804" y="3"/>
                  </a:lnTo>
                  <a:lnTo>
                    <a:pt x="786" y="17"/>
                  </a:lnTo>
                  <a:lnTo>
                    <a:pt x="770" y="38"/>
                  </a:lnTo>
                  <a:lnTo>
                    <a:pt x="761" y="71"/>
                  </a:lnTo>
                  <a:lnTo>
                    <a:pt x="756" y="123"/>
                  </a:lnTo>
                  <a:lnTo>
                    <a:pt x="756" y="237"/>
                  </a:lnTo>
                  <a:lnTo>
                    <a:pt x="534" y="237"/>
                  </a:lnTo>
                  <a:lnTo>
                    <a:pt x="420" y="381"/>
                  </a:lnTo>
                  <a:lnTo>
                    <a:pt x="174" y="381"/>
                  </a:lnTo>
                  <a:lnTo>
                    <a:pt x="90" y="507"/>
                  </a:lnTo>
                  <a:lnTo>
                    <a:pt x="0" y="507"/>
                  </a:lnTo>
                  <a:lnTo>
                    <a:pt x="0" y="651"/>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dirty="0"/>
            </a:p>
          </p:txBody>
        </p:sp>
        <p:sp>
          <p:nvSpPr>
            <p:cNvPr id="10" name="Oval 10"/>
            <p:cNvSpPr>
              <a:spLocks noChangeArrowheads="1"/>
            </p:cNvSpPr>
            <p:nvPr/>
          </p:nvSpPr>
          <p:spPr bwMode="blackGray">
            <a:xfrm flipH="1">
              <a:off x="7178347" y="4119574"/>
              <a:ext cx="26987" cy="2857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2700">
              <a:round/>
              <a:headEnd/>
              <a:tailEn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sz="1600" dirty="0">
                <a:effectLst>
                  <a:outerShdw blurRad="38100" dist="38100" dir="2700000" algn="tl">
                    <a:srgbClr val="000000"/>
                  </a:outerShdw>
                </a:effectLst>
              </a:endParaRPr>
            </a:p>
          </p:txBody>
        </p:sp>
      </p:grpSp>
      <p:sp>
        <p:nvSpPr>
          <p:cNvPr id="3" name="CaixaDeTexto 2"/>
          <p:cNvSpPr txBox="1"/>
          <p:nvPr/>
        </p:nvSpPr>
        <p:spPr>
          <a:xfrm>
            <a:off x="460664" y="2221649"/>
            <a:ext cx="2988000" cy="3655623"/>
          </a:xfrm>
          <a:prstGeom prst="rect">
            <a:avLst/>
          </a:prstGeom>
          <a:noFill/>
          <a:ln>
            <a:noFill/>
          </a:ln>
        </p:spPr>
        <p:txBody>
          <a:bodyPr wrap="square" lIns="72000" tIns="36000" rIns="72000" bIns="36000" rtlCol="0" anchor="t">
            <a:noAutofit/>
          </a:bodyPr>
          <a:lstStyle/>
          <a:p>
            <a:pPr marL="179388" indent="-179388">
              <a:spcAft>
                <a:spcPts val="600"/>
              </a:spcAft>
              <a:buFont typeface="Wingdings" panose="05000000000000000000" pitchFamily="2" charset="2"/>
              <a:buChar char="ü"/>
            </a:pPr>
            <a:r>
              <a:rPr lang="pt-BR" sz="1400" dirty="0">
                <a:solidFill>
                  <a:srgbClr val="339933"/>
                </a:solidFill>
              </a:rPr>
              <a:t>Aumento da demanda e dos preços das </a:t>
            </a:r>
            <a:r>
              <a:rPr lang="pt-BR" sz="1400" i="1" dirty="0">
                <a:solidFill>
                  <a:srgbClr val="339933"/>
                </a:solidFill>
              </a:rPr>
              <a:t>commodities</a:t>
            </a:r>
          </a:p>
          <a:p>
            <a:pPr marL="179388" indent="-179388">
              <a:spcAft>
                <a:spcPts val="600"/>
              </a:spcAft>
              <a:buFont typeface="Wingdings" panose="05000000000000000000" pitchFamily="2" charset="2"/>
              <a:buChar char="ü"/>
            </a:pPr>
            <a:r>
              <a:rPr lang="pt-BR" sz="1400" dirty="0">
                <a:solidFill>
                  <a:srgbClr val="339933"/>
                </a:solidFill>
              </a:rPr>
              <a:t>Ganhos de escala aumentaram os lotes mínimos dos graneis</a:t>
            </a:r>
          </a:p>
          <a:p>
            <a:pPr marL="179388" indent="-179388">
              <a:spcAft>
                <a:spcPts val="600"/>
              </a:spcAft>
              <a:buFont typeface="Wingdings" panose="05000000000000000000" pitchFamily="2" charset="2"/>
              <a:buChar char="ü"/>
            </a:pPr>
            <a:r>
              <a:rPr lang="pt-BR" sz="1400" dirty="0">
                <a:solidFill>
                  <a:srgbClr val="339933"/>
                </a:solidFill>
              </a:rPr>
              <a:t>Flutuações e aumentos no frete marítimos de graneis frente à redução do frete de contêineres</a:t>
            </a:r>
          </a:p>
          <a:p>
            <a:pPr marL="179388" indent="-179388">
              <a:spcAft>
                <a:spcPts val="600"/>
              </a:spcAft>
              <a:buFont typeface="Wingdings" panose="05000000000000000000" pitchFamily="2" charset="2"/>
              <a:buChar char="ü"/>
            </a:pPr>
            <a:r>
              <a:rPr lang="pt-BR" sz="1400" dirty="0">
                <a:solidFill>
                  <a:srgbClr val="339933"/>
                </a:solidFill>
              </a:rPr>
              <a:t>Desequilíbrio no frete marítimo em alguns sentidos (ex.: ECSA </a:t>
            </a:r>
            <a:r>
              <a:rPr lang="pt-BR" sz="1400" dirty="0">
                <a:solidFill>
                  <a:srgbClr val="339933"/>
                </a:solidFill>
                <a:sym typeface="Wingdings" panose="05000000000000000000" pitchFamily="2" charset="2"/>
              </a:rPr>
              <a:t> Far East)</a:t>
            </a:r>
            <a:endParaRPr lang="pt-BR" sz="1400" dirty="0">
              <a:solidFill>
                <a:srgbClr val="339933"/>
              </a:solidFill>
            </a:endParaRPr>
          </a:p>
          <a:p>
            <a:pPr marL="179388" indent="-179388">
              <a:spcAft>
                <a:spcPts val="600"/>
              </a:spcAft>
              <a:buFont typeface="Wingdings" panose="05000000000000000000" pitchFamily="2" charset="2"/>
              <a:buChar char="ü"/>
            </a:pPr>
            <a:r>
              <a:rPr lang="pt-BR" sz="1400" dirty="0">
                <a:solidFill>
                  <a:srgbClr val="339933"/>
                </a:solidFill>
              </a:rPr>
              <a:t>Reposicionamento de vazios</a:t>
            </a:r>
          </a:p>
        </p:txBody>
      </p:sp>
      <p:sp>
        <p:nvSpPr>
          <p:cNvPr id="11" name="CaixaDeTexto 10"/>
          <p:cNvSpPr txBox="1"/>
          <p:nvPr/>
        </p:nvSpPr>
        <p:spPr>
          <a:xfrm>
            <a:off x="415702" y="944760"/>
            <a:ext cx="6300000" cy="324000"/>
          </a:xfrm>
          <a:prstGeom prst="rect">
            <a:avLst/>
          </a:prstGeom>
          <a:noFill/>
          <a:ln>
            <a:noFill/>
          </a:ln>
        </p:spPr>
        <p:txBody>
          <a:bodyPr wrap="square" lIns="72000" tIns="36000" rIns="72000" bIns="36000" rtlCol="0" anchor="t">
            <a:noAutofit/>
          </a:bodyPr>
          <a:lstStyle/>
          <a:p>
            <a:pPr>
              <a:spcAft>
                <a:spcPts val="600"/>
              </a:spcAft>
            </a:pPr>
            <a:r>
              <a:rPr lang="pt-BR" sz="1600" b="1" dirty="0"/>
              <a:t>Vantagens e desafios para a conteinerização de </a:t>
            </a:r>
            <a:r>
              <a:rPr lang="pt-BR" sz="1600" b="1" i="1" dirty="0"/>
              <a:t>commodites</a:t>
            </a:r>
          </a:p>
        </p:txBody>
      </p:sp>
      <p:sp>
        <p:nvSpPr>
          <p:cNvPr id="14" name="CaixaDeTexto 13"/>
          <p:cNvSpPr txBox="1"/>
          <p:nvPr/>
        </p:nvSpPr>
        <p:spPr>
          <a:xfrm>
            <a:off x="4572649" y="1980949"/>
            <a:ext cx="5223018" cy="3248251"/>
          </a:xfrm>
          <a:prstGeom prst="rect">
            <a:avLst/>
          </a:prstGeom>
          <a:noFill/>
          <a:ln>
            <a:noFill/>
          </a:ln>
        </p:spPr>
        <p:txBody>
          <a:bodyPr wrap="square" lIns="72000" tIns="36000" rIns="72000" bIns="36000" rtlCol="0" anchor="t">
            <a:noAutofit/>
          </a:bodyPr>
          <a:lstStyle/>
          <a:p>
            <a:pPr marL="179388" indent="-179388">
              <a:spcAft>
                <a:spcPts val="600"/>
              </a:spcAft>
              <a:buFont typeface="Wingdings" panose="05000000000000000000" pitchFamily="2" charset="2"/>
              <a:buChar char="û"/>
            </a:pPr>
            <a:r>
              <a:rPr lang="pt-BR" sz="1400" dirty="0">
                <a:solidFill>
                  <a:srgbClr val="C00000"/>
                </a:solidFill>
              </a:rPr>
              <a:t>Escassez de contêineres nas regiões produtoras</a:t>
            </a:r>
          </a:p>
          <a:p>
            <a:pPr marL="179388" indent="-179388">
              <a:spcAft>
                <a:spcPts val="600"/>
              </a:spcAft>
              <a:buFont typeface="Wingdings" panose="05000000000000000000" pitchFamily="2" charset="2"/>
              <a:buChar char="û"/>
            </a:pPr>
            <a:r>
              <a:rPr lang="pt-BR" sz="1400" dirty="0">
                <a:solidFill>
                  <a:srgbClr val="C00000"/>
                </a:solidFill>
              </a:rPr>
              <a:t>Aumento do </a:t>
            </a:r>
            <a:r>
              <a:rPr lang="pt-BR" sz="1400" i="1" dirty="0">
                <a:solidFill>
                  <a:srgbClr val="C00000"/>
                </a:solidFill>
              </a:rPr>
              <a:t>transit time </a:t>
            </a:r>
            <a:r>
              <a:rPr lang="pt-BR" sz="1400" dirty="0">
                <a:solidFill>
                  <a:srgbClr val="C00000"/>
                </a:solidFill>
              </a:rPr>
              <a:t>dos contêineres a serem reposicionados no caso de aproveitamento dos vazios</a:t>
            </a:r>
          </a:p>
          <a:p>
            <a:pPr marL="179388" indent="-179388">
              <a:spcAft>
                <a:spcPts val="600"/>
              </a:spcAft>
              <a:buFont typeface="Wingdings" panose="05000000000000000000" pitchFamily="2" charset="2"/>
              <a:buChar char="û"/>
            </a:pPr>
            <a:r>
              <a:rPr lang="pt-BR" sz="1400" dirty="0">
                <a:solidFill>
                  <a:srgbClr val="C00000"/>
                </a:solidFill>
              </a:rPr>
              <a:t>Dificuldade de preparação, ova e desova dos contêineres</a:t>
            </a:r>
            <a:r>
              <a:rPr lang="pt-BR" sz="1400" baseline="30000" dirty="0">
                <a:solidFill>
                  <a:srgbClr val="C00000"/>
                </a:solidFill>
              </a:rPr>
              <a:t>1</a:t>
            </a:r>
            <a:endParaRPr lang="pt-BR" sz="1400" dirty="0">
              <a:solidFill>
                <a:srgbClr val="C00000"/>
              </a:solidFill>
            </a:endParaRPr>
          </a:p>
          <a:p>
            <a:pPr marL="179388" indent="-179388">
              <a:spcAft>
                <a:spcPts val="600"/>
              </a:spcAft>
              <a:buFont typeface="Wingdings" panose="05000000000000000000" pitchFamily="2" charset="2"/>
              <a:buChar char="û"/>
            </a:pPr>
            <a:r>
              <a:rPr lang="pt-BR" sz="1400" dirty="0">
                <a:solidFill>
                  <a:srgbClr val="C00000"/>
                </a:solidFill>
              </a:rPr>
              <a:t>Carga densa</a:t>
            </a:r>
            <a:r>
              <a:rPr lang="pt-BR" sz="1400" baseline="30000" dirty="0">
                <a:solidFill>
                  <a:srgbClr val="C00000"/>
                </a:solidFill>
              </a:rPr>
              <a:t>2</a:t>
            </a:r>
            <a:r>
              <a:rPr lang="pt-BR" sz="1400" dirty="0">
                <a:solidFill>
                  <a:srgbClr val="C00000"/>
                </a:solidFill>
              </a:rPr>
              <a:t> (limitação para 2 TEUs e dificuldade de alocação no navio)</a:t>
            </a:r>
          </a:p>
          <a:p>
            <a:pPr marL="179388" indent="-179388">
              <a:spcAft>
                <a:spcPts val="600"/>
              </a:spcAft>
              <a:buFont typeface="Wingdings" panose="05000000000000000000" pitchFamily="2" charset="2"/>
              <a:buChar char="û"/>
            </a:pPr>
            <a:r>
              <a:rPr lang="pt-BR" sz="1400" dirty="0">
                <a:solidFill>
                  <a:srgbClr val="C00000"/>
                </a:solidFill>
              </a:rPr>
              <a:t>Maior consumo de área em terminais portuários (4 x granel)</a:t>
            </a:r>
          </a:p>
          <a:p>
            <a:pPr marL="179388" indent="-179388">
              <a:spcAft>
                <a:spcPts val="600"/>
              </a:spcAft>
              <a:buFont typeface="Wingdings" panose="05000000000000000000" pitchFamily="2" charset="2"/>
              <a:buChar char="û"/>
            </a:pPr>
            <a:r>
              <a:rPr lang="pt-BR" sz="1400" dirty="0">
                <a:solidFill>
                  <a:srgbClr val="C00000"/>
                </a:solidFill>
              </a:rPr>
              <a:t>Principais player já possuem estrutura dedicada e eficiente para graneis</a:t>
            </a:r>
          </a:p>
          <a:p>
            <a:pPr marL="179388" indent="-179388">
              <a:spcAft>
                <a:spcPts val="600"/>
              </a:spcAft>
              <a:buFont typeface="Wingdings" panose="05000000000000000000" pitchFamily="2" charset="2"/>
              <a:buChar char="û"/>
            </a:pPr>
            <a:r>
              <a:rPr lang="pt-BR" sz="1400" dirty="0">
                <a:solidFill>
                  <a:srgbClr val="C00000"/>
                </a:solidFill>
              </a:rPr>
              <a:t>Sazonalidade</a:t>
            </a:r>
          </a:p>
        </p:txBody>
      </p:sp>
      <p:sp>
        <p:nvSpPr>
          <p:cNvPr id="15" name="CaixaDeTexto 14"/>
          <p:cNvSpPr txBox="1"/>
          <p:nvPr/>
        </p:nvSpPr>
        <p:spPr>
          <a:xfrm>
            <a:off x="103585" y="6182089"/>
            <a:ext cx="9697242" cy="600353"/>
          </a:xfrm>
          <a:prstGeom prst="rect">
            <a:avLst/>
          </a:prstGeom>
          <a:noFill/>
          <a:ln>
            <a:noFill/>
          </a:ln>
        </p:spPr>
        <p:txBody>
          <a:bodyPr wrap="square" lIns="72000" tIns="36000" rIns="72000" bIns="36000" rtlCol="0" anchor="t">
            <a:noAutofit/>
          </a:bodyPr>
          <a:lstStyle/>
          <a:p>
            <a:pPr>
              <a:spcAft>
                <a:spcPts val="600"/>
              </a:spcAft>
            </a:pPr>
            <a:r>
              <a:rPr lang="pt-BR" sz="1050" dirty="0"/>
              <a:t>(1) Há maior risco de contaminação pois são estufadas sem invólucros; A ova horizontal gera perdas de carga, mas a vertical demanda equipamentos específicos; (2) Alocadas, preferivelmente, em contêineres de 1 TEU (média de 25 t/box). Aumentam a complexidade do plano de cargas, uma vez que o armador considera uma média de 14t/TEU</a:t>
            </a:r>
          </a:p>
        </p:txBody>
      </p:sp>
      <p:cxnSp>
        <p:nvCxnSpPr>
          <p:cNvPr id="17" name="Conector reto 16"/>
          <p:cNvCxnSpPr/>
          <p:nvPr/>
        </p:nvCxnSpPr>
        <p:spPr>
          <a:xfrm>
            <a:off x="415702" y="1214736"/>
            <a:ext cx="9073008"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88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2300669" y="16288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2300669" y="234888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2300669" y="306896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2300669" y="378904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2300669" y="45091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2300669" y="52292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Economics</a:t>
            </a:r>
          </a:p>
        </p:txBody>
      </p:sp>
      <p:sp>
        <p:nvSpPr>
          <p:cNvPr id="11" name="Espaço Reservado para Texto 2"/>
          <p:cNvSpPr txBox="1">
            <a:spLocks/>
          </p:cNvSpPr>
          <p:nvPr/>
        </p:nvSpPr>
        <p:spPr>
          <a:xfrm>
            <a:off x="2300669" y="9087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Tree>
    <p:extLst>
      <p:ext uri="{BB962C8B-B14F-4D97-AF65-F5344CB8AC3E}">
        <p14:creationId xmlns:p14="http://schemas.microsoft.com/office/powerpoint/2010/main" val="225057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7340"/>
            <a:ext cx="9505950" cy="637364"/>
          </a:xfrm>
        </p:spPr>
        <p:txBody>
          <a:bodyPr/>
          <a:lstStyle/>
          <a:p>
            <a:r>
              <a:rPr lang="pt-BR" dirty="0"/>
              <a:t>Os terminais portuários realizam 5 tipos de operações, que se diferenciam de acordo com suas dinâmicas de operação e mercado</a:t>
            </a:r>
          </a:p>
        </p:txBody>
      </p:sp>
      <p:sp>
        <p:nvSpPr>
          <p:cNvPr id="8" name="CaixaDeTexto 7"/>
          <p:cNvSpPr txBox="1"/>
          <p:nvPr/>
        </p:nvSpPr>
        <p:spPr>
          <a:xfrm>
            <a:off x="7676808" y="1339655"/>
            <a:ext cx="1811902" cy="431112"/>
          </a:xfrm>
          <a:prstGeom prst="rect">
            <a:avLst/>
          </a:prstGeom>
          <a:noFill/>
          <a:ln>
            <a:noFill/>
          </a:ln>
        </p:spPr>
        <p:txBody>
          <a:bodyPr wrap="none" lIns="72000" tIns="36000" rIns="72000" bIns="36000" rtlCol="0" anchor="ctr">
            <a:noAutofit/>
          </a:bodyPr>
          <a:lstStyle/>
          <a:p>
            <a:pPr>
              <a:spcAft>
                <a:spcPts val="600"/>
              </a:spcAft>
            </a:pPr>
            <a:r>
              <a:rPr lang="pt-BR" sz="2000" dirty="0">
                <a:solidFill>
                  <a:schemeClr val="accent3">
                    <a:lumMod val="75000"/>
                  </a:schemeClr>
                </a:solidFill>
              </a:rPr>
              <a:t>Importação</a:t>
            </a:r>
          </a:p>
        </p:txBody>
      </p:sp>
      <p:sp>
        <p:nvSpPr>
          <p:cNvPr id="9" name="Seta para a direita 8"/>
          <p:cNvSpPr/>
          <p:nvPr/>
        </p:nvSpPr>
        <p:spPr>
          <a:xfrm>
            <a:off x="1210533" y="2403757"/>
            <a:ext cx="1537371" cy="287408"/>
          </a:xfrm>
          <a:prstGeom prst="rightArrow">
            <a:avLst>
              <a:gd name="adj1" fmla="val 100000"/>
              <a:gd name="adj2" fmla="val 0"/>
            </a:avLst>
          </a:prstGeom>
          <a:ln w="12700">
            <a:no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oAutofit/>
          </a:bodyPr>
          <a:lstStyle/>
          <a:p>
            <a:pPr algn="l">
              <a:spcAft>
                <a:spcPts val="600"/>
              </a:spcAft>
            </a:pPr>
            <a:r>
              <a:rPr lang="pt-BR" sz="2000" i="1" dirty="0"/>
              <a:t>Gateway</a:t>
            </a:r>
          </a:p>
        </p:txBody>
      </p:sp>
      <p:sp>
        <p:nvSpPr>
          <p:cNvPr id="10" name="Seta para a direita 9"/>
          <p:cNvSpPr/>
          <p:nvPr/>
        </p:nvSpPr>
        <p:spPr>
          <a:xfrm>
            <a:off x="1142053" y="3207446"/>
            <a:ext cx="1976620" cy="287830"/>
          </a:xfrm>
          <a:prstGeom prst="rightArrow">
            <a:avLst>
              <a:gd name="adj1" fmla="val 100000"/>
              <a:gd name="adj2" fmla="val 0"/>
            </a:avLst>
          </a:prstGeom>
          <a:ln w="12700">
            <a:no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oAutofit/>
          </a:bodyPr>
          <a:lstStyle/>
          <a:p>
            <a:pPr algn="l">
              <a:spcAft>
                <a:spcPts val="600"/>
              </a:spcAft>
            </a:pPr>
            <a:r>
              <a:rPr lang="pt-BR" sz="2000" dirty="0">
                <a:solidFill>
                  <a:schemeClr val="accent6">
                    <a:lumMod val="50000"/>
                  </a:schemeClr>
                </a:solidFill>
              </a:rPr>
              <a:t>Transbordo</a:t>
            </a:r>
          </a:p>
        </p:txBody>
      </p:sp>
      <p:sp>
        <p:nvSpPr>
          <p:cNvPr id="11" name="CaixaDeTexto 10"/>
          <p:cNvSpPr txBox="1"/>
          <p:nvPr/>
        </p:nvSpPr>
        <p:spPr>
          <a:xfrm>
            <a:off x="5082134" y="1573223"/>
            <a:ext cx="2031526" cy="430962"/>
          </a:xfrm>
          <a:prstGeom prst="rect">
            <a:avLst/>
          </a:prstGeom>
          <a:noFill/>
          <a:ln>
            <a:noFill/>
          </a:ln>
        </p:spPr>
        <p:txBody>
          <a:bodyPr wrap="none" lIns="72000" tIns="36000" rIns="72000" bIns="36000" rtlCol="0" anchor="ctr">
            <a:noAutofit/>
          </a:bodyPr>
          <a:lstStyle/>
          <a:p>
            <a:pPr>
              <a:spcAft>
                <a:spcPts val="600"/>
              </a:spcAft>
            </a:pPr>
            <a:r>
              <a:rPr lang="pt-BR" sz="2000" dirty="0"/>
              <a:t>Longo Curso</a:t>
            </a:r>
          </a:p>
        </p:txBody>
      </p:sp>
      <p:sp>
        <p:nvSpPr>
          <p:cNvPr id="12" name="CaixaDeTexto 11"/>
          <p:cNvSpPr txBox="1"/>
          <p:nvPr/>
        </p:nvSpPr>
        <p:spPr>
          <a:xfrm>
            <a:off x="5082134" y="2273625"/>
            <a:ext cx="2031526" cy="430962"/>
          </a:xfrm>
          <a:prstGeom prst="rect">
            <a:avLst/>
          </a:prstGeom>
          <a:noFill/>
          <a:ln>
            <a:noFill/>
          </a:ln>
        </p:spPr>
        <p:txBody>
          <a:bodyPr wrap="none" lIns="72000" tIns="36000" rIns="72000" bIns="36000" rtlCol="0" anchor="ctr">
            <a:noAutofit/>
          </a:bodyPr>
          <a:lstStyle/>
          <a:p>
            <a:pPr>
              <a:spcAft>
                <a:spcPts val="600"/>
              </a:spcAft>
            </a:pPr>
            <a:r>
              <a:rPr lang="pt-BR" sz="2000" dirty="0">
                <a:solidFill>
                  <a:schemeClr val="bg1">
                    <a:lumMod val="65000"/>
                  </a:schemeClr>
                </a:solidFill>
              </a:rPr>
              <a:t>Cabotagem</a:t>
            </a:r>
          </a:p>
        </p:txBody>
      </p:sp>
      <p:sp>
        <p:nvSpPr>
          <p:cNvPr id="13" name="CaixaDeTexto 12"/>
          <p:cNvSpPr txBox="1"/>
          <p:nvPr/>
        </p:nvSpPr>
        <p:spPr>
          <a:xfrm>
            <a:off x="7676808" y="1806640"/>
            <a:ext cx="1811902" cy="431112"/>
          </a:xfrm>
          <a:prstGeom prst="rect">
            <a:avLst/>
          </a:prstGeom>
          <a:noFill/>
          <a:ln>
            <a:noFill/>
          </a:ln>
        </p:spPr>
        <p:txBody>
          <a:bodyPr wrap="none" lIns="72000" tIns="36000" rIns="72000" bIns="36000" rtlCol="0" anchor="ctr">
            <a:noAutofit/>
          </a:bodyPr>
          <a:lstStyle/>
          <a:p>
            <a:pPr>
              <a:spcAft>
                <a:spcPts val="600"/>
              </a:spcAft>
            </a:pPr>
            <a:r>
              <a:rPr lang="pt-BR" sz="2000" dirty="0">
                <a:solidFill>
                  <a:schemeClr val="accent1">
                    <a:lumMod val="50000"/>
                  </a:schemeClr>
                </a:solidFill>
              </a:rPr>
              <a:t>Exportação</a:t>
            </a:r>
          </a:p>
        </p:txBody>
      </p:sp>
      <p:sp>
        <p:nvSpPr>
          <p:cNvPr id="14" name="CaixaDeTexto 13"/>
          <p:cNvSpPr txBox="1"/>
          <p:nvPr/>
        </p:nvSpPr>
        <p:spPr>
          <a:xfrm>
            <a:off x="3311052" y="2740460"/>
            <a:ext cx="1207935" cy="431112"/>
          </a:xfrm>
          <a:prstGeom prst="rect">
            <a:avLst/>
          </a:prstGeom>
          <a:noFill/>
          <a:ln>
            <a:noFill/>
          </a:ln>
        </p:spPr>
        <p:txBody>
          <a:bodyPr wrap="none" lIns="72000" tIns="36000" rIns="72000" bIns="36000" rtlCol="0" anchor="ctr">
            <a:noAutofit/>
          </a:bodyPr>
          <a:lstStyle/>
          <a:p>
            <a:pPr>
              <a:spcAft>
                <a:spcPts val="600"/>
              </a:spcAft>
            </a:pPr>
            <a:r>
              <a:rPr lang="pt-BR" sz="2000" dirty="0">
                <a:solidFill>
                  <a:srgbClr val="9900CC"/>
                </a:solidFill>
              </a:rPr>
              <a:t>Vazios</a:t>
            </a:r>
          </a:p>
        </p:txBody>
      </p:sp>
      <p:sp>
        <p:nvSpPr>
          <p:cNvPr id="15" name="CaixaDeTexto 14"/>
          <p:cNvSpPr txBox="1"/>
          <p:nvPr/>
        </p:nvSpPr>
        <p:spPr>
          <a:xfrm>
            <a:off x="3311052" y="1923349"/>
            <a:ext cx="1207935" cy="431112"/>
          </a:xfrm>
          <a:prstGeom prst="rect">
            <a:avLst/>
          </a:prstGeom>
          <a:noFill/>
          <a:ln>
            <a:noFill/>
          </a:ln>
        </p:spPr>
        <p:txBody>
          <a:bodyPr wrap="none" lIns="72000" tIns="36000" rIns="72000" bIns="36000" rtlCol="0" anchor="ctr">
            <a:noAutofit/>
          </a:bodyPr>
          <a:lstStyle/>
          <a:p>
            <a:pPr>
              <a:spcAft>
                <a:spcPts val="600"/>
              </a:spcAft>
            </a:pPr>
            <a:r>
              <a:rPr lang="pt-BR" sz="2000" dirty="0"/>
              <a:t>Cheios</a:t>
            </a:r>
          </a:p>
        </p:txBody>
      </p:sp>
      <p:sp>
        <p:nvSpPr>
          <p:cNvPr id="16" name="Elipse 15"/>
          <p:cNvSpPr/>
          <p:nvPr/>
        </p:nvSpPr>
        <p:spPr>
          <a:xfrm>
            <a:off x="373282" y="2911336"/>
            <a:ext cx="0" cy="0"/>
          </a:xfrm>
          <a:prstGeom prst="ellipse">
            <a:avLst/>
          </a:prstGeom>
          <a:solidFill>
            <a:schemeClr val="tx1"/>
          </a:solidFill>
          <a:ln w="12700">
            <a:no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cxnSp>
        <p:nvCxnSpPr>
          <p:cNvPr id="17" name="Conector de seta reta 16"/>
          <p:cNvCxnSpPr>
            <a:stCxn id="16" idx="6"/>
            <a:endCxn id="9" idx="1"/>
          </p:cNvCxnSpPr>
          <p:nvPr/>
        </p:nvCxnSpPr>
        <p:spPr>
          <a:xfrm flipV="1">
            <a:off x="373283" y="2547461"/>
            <a:ext cx="837250" cy="363876"/>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stCxn id="16" idx="6"/>
            <a:endCxn id="10" idx="1"/>
          </p:cNvCxnSpPr>
          <p:nvPr/>
        </p:nvCxnSpPr>
        <p:spPr>
          <a:xfrm>
            <a:off x="373284" y="2911336"/>
            <a:ext cx="768770" cy="440025"/>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stCxn id="9" idx="3"/>
            <a:endCxn id="15" idx="1"/>
          </p:cNvCxnSpPr>
          <p:nvPr/>
        </p:nvCxnSpPr>
        <p:spPr>
          <a:xfrm flipV="1">
            <a:off x="2747904" y="2138905"/>
            <a:ext cx="563148" cy="408556"/>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0" name="Conector de seta reta 19"/>
          <p:cNvCxnSpPr>
            <a:stCxn id="9" idx="3"/>
            <a:endCxn id="14" idx="1"/>
          </p:cNvCxnSpPr>
          <p:nvPr/>
        </p:nvCxnSpPr>
        <p:spPr>
          <a:xfrm>
            <a:off x="2747904" y="2547461"/>
            <a:ext cx="563148" cy="408555"/>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stCxn id="15" idx="3"/>
            <a:endCxn id="11" idx="1"/>
          </p:cNvCxnSpPr>
          <p:nvPr/>
        </p:nvCxnSpPr>
        <p:spPr>
          <a:xfrm flipV="1">
            <a:off x="4518987" y="1788704"/>
            <a:ext cx="563147" cy="350201"/>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2" name="Conector de seta reta 21"/>
          <p:cNvCxnSpPr>
            <a:stCxn id="15" idx="3"/>
            <a:endCxn id="12" idx="1"/>
          </p:cNvCxnSpPr>
          <p:nvPr/>
        </p:nvCxnSpPr>
        <p:spPr>
          <a:xfrm>
            <a:off x="4518987" y="2138905"/>
            <a:ext cx="563147" cy="350201"/>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3" name="Conector de seta reta 22"/>
          <p:cNvCxnSpPr>
            <a:stCxn id="11" idx="3"/>
            <a:endCxn id="13" idx="1"/>
          </p:cNvCxnSpPr>
          <p:nvPr/>
        </p:nvCxnSpPr>
        <p:spPr>
          <a:xfrm>
            <a:off x="7113660" y="1788704"/>
            <a:ext cx="563148" cy="233492"/>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4" name="Conector de seta reta 23"/>
          <p:cNvCxnSpPr>
            <a:stCxn id="11" idx="3"/>
            <a:endCxn id="8" idx="1"/>
          </p:cNvCxnSpPr>
          <p:nvPr/>
        </p:nvCxnSpPr>
        <p:spPr>
          <a:xfrm flipV="1">
            <a:off x="7113660" y="1555211"/>
            <a:ext cx="563148" cy="233493"/>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383455" y="902832"/>
            <a:ext cx="8928986" cy="459853"/>
          </a:xfrm>
          <a:prstGeom prst="rect">
            <a:avLst/>
          </a:prstGeom>
          <a:noFill/>
          <a:ln>
            <a:noFill/>
          </a:ln>
        </p:spPr>
        <p:txBody>
          <a:bodyPr wrap="none" lIns="72000" tIns="36000" rIns="72000" bIns="36000" rtlCol="0" anchor="t">
            <a:noAutofit/>
          </a:bodyPr>
          <a:lstStyle/>
          <a:p>
            <a:pPr>
              <a:spcAft>
                <a:spcPts val="600"/>
              </a:spcAft>
            </a:pPr>
            <a:r>
              <a:rPr lang="pt-BR" sz="2000" b="1" dirty="0"/>
              <a:t>Operações padrão</a:t>
            </a:r>
          </a:p>
        </p:txBody>
      </p:sp>
      <p:cxnSp>
        <p:nvCxnSpPr>
          <p:cNvPr id="7" name="Conector reto 6"/>
          <p:cNvCxnSpPr/>
          <p:nvPr/>
        </p:nvCxnSpPr>
        <p:spPr>
          <a:xfrm>
            <a:off x="383455" y="1252084"/>
            <a:ext cx="892898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5" name="Retângulo de cantos arredondados 24"/>
          <p:cNvSpPr/>
          <p:nvPr/>
        </p:nvSpPr>
        <p:spPr>
          <a:xfrm>
            <a:off x="219579" y="4077304"/>
            <a:ext cx="9437965" cy="2088000"/>
          </a:xfrm>
          <a:prstGeom prst="roundRect">
            <a:avLst>
              <a:gd name="adj" fmla="val 7258"/>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300"/>
              </a:spcAft>
              <a:buFont typeface="Arial" pitchFamily="34" charset="0"/>
              <a:buChar char="•"/>
            </a:pPr>
            <a:r>
              <a:rPr lang="pt-BR" sz="1400" dirty="0">
                <a:solidFill>
                  <a:schemeClr val="tx1"/>
                </a:solidFill>
              </a:rPr>
              <a:t>A operação </a:t>
            </a:r>
            <a:r>
              <a:rPr lang="pt-BR" sz="1400" u="sng" dirty="0">
                <a:solidFill>
                  <a:schemeClr val="tx1"/>
                </a:solidFill>
              </a:rPr>
              <a:t>Gateway</a:t>
            </a:r>
            <a:r>
              <a:rPr lang="pt-BR" sz="1400" dirty="0">
                <a:solidFill>
                  <a:schemeClr val="tx1"/>
                </a:solidFill>
              </a:rPr>
              <a:t> refe</a:t>
            </a:r>
            <a:r>
              <a:rPr lang="pt-BR" sz="1400" dirty="0"/>
              <a:t>re-se às cargas que são recebidas ou expedidas pelo </a:t>
            </a:r>
            <a:r>
              <a:rPr lang="pt-BR" sz="1400" i="1" dirty="0"/>
              <a:t>gate</a:t>
            </a:r>
            <a:r>
              <a:rPr lang="pt-BR" sz="1400" dirty="0"/>
              <a:t> do terminal</a:t>
            </a:r>
          </a:p>
          <a:p>
            <a:pPr marL="601200" lvl="1" indent="-144000">
              <a:spcAft>
                <a:spcPts val="300"/>
              </a:spcAft>
              <a:buFont typeface="Arial" pitchFamily="34" charset="0"/>
              <a:buChar char="•"/>
            </a:pPr>
            <a:r>
              <a:rPr lang="pt-BR" sz="1400" dirty="0">
                <a:solidFill>
                  <a:schemeClr val="tx1"/>
                </a:solidFill>
              </a:rPr>
              <a:t>Os volumes gateway cheios estão associados à movimentação da região de influ</a:t>
            </a:r>
            <a:r>
              <a:rPr lang="pt-BR" sz="1400" dirty="0"/>
              <a:t>ência do porto</a:t>
            </a:r>
          </a:p>
          <a:p>
            <a:pPr marL="144000" indent="-144000">
              <a:spcAft>
                <a:spcPts val="300"/>
              </a:spcAft>
              <a:buFont typeface="Arial" pitchFamily="34" charset="0"/>
              <a:buChar char="•"/>
            </a:pPr>
            <a:r>
              <a:rPr lang="pt-BR" sz="1400" dirty="0"/>
              <a:t>A movimentação de </a:t>
            </a:r>
            <a:r>
              <a:rPr lang="pt-BR" sz="1400" u="sng" dirty="0"/>
              <a:t>vazios</a:t>
            </a:r>
            <a:r>
              <a:rPr lang="pt-BR" sz="1400" dirty="0"/>
              <a:t> está associada ao </a:t>
            </a:r>
            <a:r>
              <a:rPr lang="pt-BR" sz="1400" i="1" dirty="0"/>
              <a:t>imbalance</a:t>
            </a:r>
            <a:r>
              <a:rPr lang="pt-BR" sz="1400" dirty="0"/>
              <a:t> entre tipos de contêiner (20’/40’, Dry/ Reefer/ Tank) de cada armador</a:t>
            </a:r>
          </a:p>
          <a:p>
            <a:pPr marL="144000" indent="-144000">
              <a:spcAft>
                <a:spcPts val="300"/>
              </a:spcAft>
              <a:buFont typeface="Arial" pitchFamily="34" charset="0"/>
              <a:buChar char="•"/>
            </a:pPr>
            <a:r>
              <a:rPr lang="pt-BR" sz="1400" dirty="0">
                <a:solidFill>
                  <a:schemeClr val="tx1"/>
                </a:solidFill>
              </a:rPr>
              <a:t>As operações de </a:t>
            </a:r>
            <a:r>
              <a:rPr lang="pt-BR" sz="1400" u="sng" dirty="0">
                <a:solidFill>
                  <a:schemeClr val="tx1"/>
                </a:solidFill>
              </a:rPr>
              <a:t>transbordo</a:t>
            </a:r>
            <a:r>
              <a:rPr lang="pt-BR" sz="1400" dirty="0">
                <a:solidFill>
                  <a:schemeClr val="tx1"/>
                </a:solidFill>
              </a:rPr>
              <a:t> são estratégicas para os armadores</a:t>
            </a:r>
            <a:r>
              <a:rPr lang="pt-BR" sz="1400" dirty="0"/>
              <a:t> e dependem da estratégia/ vocação de cada terminal</a:t>
            </a:r>
          </a:p>
          <a:p>
            <a:pPr marL="144000" indent="-144000">
              <a:spcAft>
                <a:spcPts val="300"/>
              </a:spcAft>
              <a:buFont typeface="Arial" pitchFamily="34" charset="0"/>
              <a:buChar char="•"/>
            </a:pPr>
            <a:r>
              <a:rPr lang="pt-BR" sz="1400" dirty="0">
                <a:solidFill>
                  <a:schemeClr val="tx1"/>
                </a:solidFill>
              </a:rPr>
              <a:t>Existem, ainda, movimentos de </a:t>
            </a:r>
            <a:r>
              <a:rPr lang="pt-BR" sz="1400" u="sng" dirty="0">
                <a:solidFill>
                  <a:schemeClr val="tx1"/>
                </a:solidFill>
              </a:rPr>
              <a:t>remoção</a:t>
            </a:r>
            <a:r>
              <a:rPr lang="pt-BR" sz="1400" dirty="0">
                <a:solidFill>
                  <a:schemeClr val="tx1"/>
                </a:solidFill>
              </a:rPr>
              <a:t> que referem-se à organização das cargas no navio. Tais movimentos são, entretanto, puramente operacionais e não implicam na transferência de cargas entre o terminal e o navio</a:t>
            </a:r>
          </a:p>
        </p:txBody>
      </p:sp>
    </p:spTree>
    <p:extLst>
      <p:ext uri="{BB962C8B-B14F-4D97-AF65-F5344CB8AC3E}">
        <p14:creationId xmlns:p14="http://schemas.microsoft.com/office/powerpoint/2010/main" val="197092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graphicFrame>
        <p:nvGraphicFramePr>
          <p:cNvPr id="4" name="Gráfico 3"/>
          <p:cNvGraphicFramePr/>
          <p:nvPr>
            <p:extLst>
              <p:ext uri="{D42A27DB-BD31-4B8C-83A1-F6EECF244321}">
                <p14:modId xmlns:p14="http://schemas.microsoft.com/office/powerpoint/2010/main" val="2526724817"/>
              </p:ext>
            </p:extLst>
          </p:nvPr>
        </p:nvGraphicFramePr>
        <p:xfrm>
          <a:off x="3152923" y="1124744"/>
          <a:ext cx="3815507" cy="4577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75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graphicFrame>
        <p:nvGraphicFramePr>
          <p:cNvPr id="4" name="Gráfico 3"/>
          <p:cNvGraphicFramePr/>
          <p:nvPr>
            <p:extLst>
              <p:ext uri="{D42A27DB-BD31-4B8C-83A1-F6EECF244321}">
                <p14:modId xmlns:p14="http://schemas.microsoft.com/office/powerpoint/2010/main" val="4148988649"/>
              </p:ext>
            </p:extLst>
          </p:nvPr>
        </p:nvGraphicFramePr>
        <p:xfrm>
          <a:off x="3152923" y="1124744"/>
          <a:ext cx="3815507" cy="4577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448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8640"/>
            <a:ext cx="9505950" cy="637364"/>
          </a:xfrm>
        </p:spPr>
        <p:txBody>
          <a:bodyPr/>
          <a:lstStyle/>
          <a:p>
            <a:r>
              <a:rPr lang="pt-BR" dirty="0"/>
              <a:t>No Brasil, as cargas de longo curso são as de maior representatividade e estão associadas ao potencial de geração de cargas da hinterlândia do porto</a:t>
            </a:r>
          </a:p>
        </p:txBody>
      </p:sp>
      <p:pic>
        <p:nvPicPr>
          <p:cNvPr id="4" name="Imagem 3"/>
          <p:cNvPicPr/>
          <p:nvPr/>
        </p:nvPicPr>
        <p:blipFill rotWithShape="1">
          <a:blip r:embed="rId2" cstate="print">
            <a:extLst>
              <a:ext uri="{28A0092B-C50C-407E-A947-70E740481C1C}">
                <a14:useLocalDpi xmlns:a14="http://schemas.microsoft.com/office/drawing/2010/main" val="0"/>
              </a:ext>
            </a:extLst>
          </a:blip>
          <a:srcRect l="24151" r="2759" b="834"/>
          <a:stretch/>
        </p:blipFill>
        <p:spPr bwMode="auto">
          <a:xfrm>
            <a:off x="358995" y="1447650"/>
            <a:ext cx="4651711" cy="4861669"/>
          </a:xfrm>
          <a:prstGeom prst="rect">
            <a:avLst/>
          </a:prstGeom>
          <a:noFill/>
          <a:ln>
            <a:noFill/>
          </a:ln>
        </p:spPr>
      </p:pic>
      <p:grpSp>
        <p:nvGrpSpPr>
          <p:cNvPr id="14" name="Grupo 13"/>
          <p:cNvGrpSpPr/>
          <p:nvPr/>
        </p:nvGrpSpPr>
        <p:grpSpPr>
          <a:xfrm>
            <a:off x="9511311" y="796371"/>
            <a:ext cx="396000" cy="648000"/>
            <a:chOff x="5096222" y="1412776"/>
            <a:chExt cx="507997" cy="954501"/>
          </a:xfrm>
        </p:grpSpPr>
        <p:sp>
          <p:nvSpPr>
            <p:cNvPr id="15" name="Retângulo 14"/>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16" name="Gráfico 15"/>
            <p:cNvGraphicFramePr/>
            <p:nvPr>
              <p:extLst>
                <p:ext uri="{D42A27DB-BD31-4B8C-83A1-F6EECF244321}">
                  <p14:modId xmlns:p14="http://schemas.microsoft.com/office/powerpoint/2010/main" val="887248569"/>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Conector reto 16"/>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pic>
        <p:nvPicPr>
          <p:cNvPr id="8" name="Imagem 7"/>
          <p:cNvPicPr>
            <a:picLocks noChangeAspect="1"/>
          </p:cNvPicPr>
          <p:nvPr/>
        </p:nvPicPr>
        <p:blipFill rotWithShape="1">
          <a:blip r:embed="rId4">
            <a:extLst>
              <a:ext uri="{28A0092B-C50C-407E-A947-70E740481C1C}">
                <a14:useLocalDpi xmlns:a14="http://schemas.microsoft.com/office/drawing/2010/main" val="0"/>
              </a:ext>
            </a:extLst>
          </a:blip>
          <a:srcRect l="25072" r="15239" b="881"/>
          <a:stretch/>
        </p:blipFill>
        <p:spPr>
          <a:xfrm>
            <a:off x="5189689" y="1449320"/>
            <a:ext cx="4371028" cy="4859999"/>
          </a:xfrm>
          <a:prstGeom prst="rect">
            <a:avLst/>
          </a:prstGeom>
        </p:spPr>
      </p:pic>
      <p:sp>
        <p:nvSpPr>
          <p:cNvPr id="3" name="Retângulo 2"/>
          <p:cNvSpPr/>
          <p:nvPr/>
        </p:nvSpPr>
        <p:spPr>
          <a:xfrm>
            <a:off x="358995" y="1449320"/>
            <a:ext cx="4651711" cy="4860000"/>
          </a:xfrm>
          <a:prstGeom prst="rect">
            <a:avLst/>
          </a:prstGeom>
          <a:ln>
            <a:solidFill>
              <a:schemeClr val="tx1">
                <a:lumMod val="65000"/>
                <a:lumOff val="35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1" name="Retângulo 20"/>
          <p:cNvSpPr/>
          <p:nvPr/>
        </p:nvSpPr>
        <p:spPr>
          <a:xfrm>
            <a:off x="5196566" y="1449320"/>
            <a:ext cx="4364152" cy="4860000"/>
          </a:xfrm>
          <a:prstGeom prst="rect">
            <a:avLst/>
          </a:prstGeom>
          <a:ln>
            <a:solidFill>
              <a:schemeClr val="tx1">
                <a:lumMod val="65000"/>
                <a:lumOff val="35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5" name="Grupo 4"/>
          <p:cNvGrpSpPr/>
          <p:nvPr/>
        </p:nvGrpSpPr>
        <p:grpSpPr>
          <a:xfrm>
            <a:off x="8089585" y="5671680"/>
            <a:ext cx="1343226" cy="617052"/>
            <a:chOff x="7713436" y="4612148"/>
            <a:chExt cx="1343226" cy="617052"/>
          </a:xfrm>
        </p:grpSpPr>
        <p:grpSp>
          <p:nvGrpSpPr>
            <p:cNvPr id="18" name="Grupo 17"/>
            <p:cNvGrpSpPr/>
            <p:nvPr/>
          </p:nvGrpSpPr>
          <p:grpSpPr>
            <a:xfrm>
              <a:off x="7713436" y="4612148"/>
              <a:ext cx="1343226" cy="617052"/>
              <a:chOff x="7785444" y="3460020"/>
              <a:chExt cx="1343226" cy="617052"/>
            </a:xfrm>
          </p:grpSpPr>
          <p:sp>
            <p:nvSpPr>
              <p:cNvPr id="9" name="Retângulo 8"/>
              <p:cNvSpPr/>
              <p:nvPr/>
            </p:nvSpPr>
            <p:spPr>
              <a:xfrm>
                <a:off x="7785444" y="3460020"/>
                <a:ext cx="1343226" cy="617052"/>
              </a:xfrm>
              <a:prstGeom prst="rect">
                <a:avLst/>
              </a:prstGeom>
              <a:solidFill>
                <a:schemeClr val="bg1"/>
              </a:solidFill>
              <a:ln>
                <a:solidFill>
                  <a:schemeClr val="bg1">
                    <a:lumMod val="65000"/>
                  </a:schemeClr>
                </a:solidFill>
              </a:ln>
              <a:effectLst/>
            </p:spPr>
            <p:txBody>
              <a:bodyPr wrap="square" lIns="72000" tIns="72000" rIns="72000" bIns="72000" rtlCol="0" anchor="ctr">
                <a:noAutofit/>
              </a:bodyPr>
              <a:lstStyle/>
              <a:p>
                <a:pPr algn="l">
                  <a:spcAft>
                    <a:spcPts val="600"/>
                  </a:spcAft>
                </a:pPr>
                <a:endParaRPr lang="pt-BR" sz="1200" b="1" dirty="0">
                  <a:solidFill>
                    <a:schemeClr val="tx1"/>
                  </a:solidFill>
                </a:endParaRPr>
              </a:p>
            </p:txBody>
          </p:sp>
          <p:grpSp>
            <p:nvGrpSpPr>
              <p:cNvPr id="13" name="Grupo 12"/>
              <p:cNvGrpSpPr/>
              <p:nvPr/>
            </p:nvGrpSpPr>
            <p:grpSpPr>
              <a:xfrm>
                <a:off x="7913254" y="3786944"/>
                <a:ext cx="1079184" cy="252028"/>
                <a:chOff x="7809830" y="4939072"/>
                <a:chExt cx="1079184" cy="252028"/>
              </a:xfrm>
            </p:grpSpPr>
            <p:sp>
              <p:nvSpPr>
                <p:cNvPr id="11" name="Elipse 10"/>
                <p:cNvSpPr/>
                <p:nvPr/>
              </p:nvSpPr>
              <p:spPr>
                <a:xfrm>
                  <a:off x="7809830" y="5011086"/>
                  <a:ext cx="108000" cy="108000"/>
                </a:xfrm>
                <a:prstGeom prst="ellipse">
                  <a:avLst/>
                </a:prstGeom>
                <a:solidFill>
                  <a:srgbClr val="74260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 name="CaixaDeTexto 11"/>
                <p:cNvSpPr txBox="1"/>
                <p:nvPr/>
              </p:nvSpPr>
              <p:spPr>
                <a:xfrm>
                  <a:off x="7953014" y="4939072"/>
                  <a:ext cx="936000" cy="252028"/>
                </a:xfrm>
                <a:prstGeom prst="rect">
                  <a:avLst/>
                </a:prstGeom>
                <a:noFill/>
                <a:ln>
                  <a:noFill/>
                </a:ln>
              </p:spPr>
              <p:txBody>
                <a:bodyPr wrap="square" lIns="72000" tIns="36000" rIns="72000" bIns="36000" rtlCol="0" anchor="t">
                  <a:noAutofit/>
                </a:bodyPr>
                <a:lstStyle/>
                <a:p>
                  <a:pPr>
                    <a:spcAft>
                      <a:spcPts val="600"/>
                    </a:spcAft>
                  </a:pPr>
                  <a:r>
                    <a:rPr lang="pt-BR" sz="1200" dirty="0"/>
                    <a:t>R$1 bilhão</a:t>
                  </a:r>
                </a:p>
              </p:txBody>
            </p:sp>
          </p:grpSp>
        </p:grpSp>
        <p:sp>
          <p:nvSpPr>
            <p:cNvPr id="19" name="CaixaDeTexto 18"/>
            <p:cNvSpPr txBox="1"/>
            <p:nvPr/>
          </p:nvSpPr>
          <p:spPr>
            <a:xfrm>
              <a:off x="7713436" y="4627736"/>
              <a:ext cx="1343226" cy="288032"/>
            </a:xfrm>
            <a:prstGeom prst="rect">
              <a:avLst/>
            </a:prstGeom>
            <a:noFill/>
            <a:ln>
              <a:noFill/>
            </a:ln>
          </p:spPr>
          <p:txBody>
            <a:bodyPr wrap="square" lIns="72000" tIns="36000" rIns="72000" bIns="36000" rtlCol="0" anchor="t">
              <a:noAutofit/>
            </a:bodyPr>
            <a:lstStyle/>
            <a:p>
              <a:pPr algn="ctr">
                <a:spcAft>
                  <a:spcPts val="600"/>
                </a:spcAft>
              </a:pPr>
              <a:r>
                <a:rPr lang="pt-BR" sz="1400" b="1" dirty="0"/>
                <a:t>Legenda</a:t>
              </a:r>
            </a:p>
          </p:txBody>
        </p:sp>
      </p:grpSp>
      <p:sp>
        <p:nvSpPr>
          <p:cNvPr id="6" name="CaixaDeTexto 5"/>
          <p:cNvSpPr txBox="1"/>
          <p:nvPr/>
        </p:nvSpPr>
        <p:spPr>
          <a:xfrm>
            <a:off x="343694" y="1151437"/>
            <a:ext cx="4667012" cy="295247"/>
          </a:xfrm>
          <a:prstGeom prst="rect">
            <a:avLst/>
          </a:prstGeom>
          <a:noFill/>
          <a:ln>
            <a:noFill/>
          </a:ln>
        </p:spPr>
        <p:txBody>
          <a:bodyPr wrap="square" lIns="72000" tIns="36000" rIns="72000" bIns="36000" rtlCol="0" anchor="t">
            <a:noAutofit/>
          </a:bodyPr>
          <a:lstStyle/>
          <a:p>
            <a:pPr>
              <a:spcAft>
                <a:spcPts val="600"/>
              </a:spcAft>
            </a:pPr>
            <a:r>
              <a:rPr lang="pt-BR" sz="1600" b="1" dirty="0"/>
              <a:t>Origem/ destino dos contêineres</a:t>
            </a:r>
          </a:p>
        </p:txBody>
      </p:sp>
      <p:sp>
        <p:nvSpPr>
          <p:cNvPr id="22" name="CaixaDeTexto 21"/>
          <p:cNvSpPr txBox="1"/>
          <p:nvPr/>
        </p:nvSpPr>
        <p:spPr>
          <a:xfrm>
            <a:off x="5182630" y="1151437"/>
            <a:ext cx="4371668" cy="295247"/>
          </a:xfrm>
          <a:prstGeom prst="rect">
            <a:avLst/>
          </a:prstGeom>
          <a:noFill/>
          <a:ln>
            <a:noFill/>
          </a:ln>
        </p:spPr>
        <p:txBody>
          <a:bodyPr wrap="square" lIns="72000" tIns="36000" rIns="72000" bIns="36000" rtlCol="0" anchor="t">
            <a:noAutofit/>
          </a:bodyPr>
          <a:lstStyle/>
          <a:p>
            <a:pPr>
              <a:spcAft>
                <a:spcPts val="600"/>
              </a:spcAft>
            </a:pPr>
            <a:r>
              <a:rPr lang="pt-BR" sz="1600" b="1" dirty="0"/>
              <a:t>PIB municipal</a:t>
            </a:r>
          </a:p>
        </p:txBody>
      </p:sp>
    </p:spTree>
    <p:extLst>
      <p:ext uri="{BB962C8B-B14F-4D97-AF65-F5344CB8AC3E}">
        <p14:creationId xmlns:p14="http://schemas.microsoft.com/office/powerpoint/2010/main" val="1373799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784" y="44624"/>
            <a:ext cx="9505950" cy="852808"/>
          </a:xfrm>
        </p:spPr>
        <p:txBody>
          <a:bodyPr/>
          <a:lstStyle/>
          <a:p>
            <a:r>
              <a:rPr lang="pt-BR" sz="1800" dirty="0"/>
              <a:t>No Brasil, o longo curso cresceu a 6,4%a.a. entre 2005 e 2011, desacelerando para 1,0%a.a. até 2017. O market share dos portos indica que os volumes de contêineres estão relacionados com o PIB gerado nas regiões de influência</a:t>
            </a:r>
          </a:p>
        </p:txBody>
      </p:sp>
      <p:sp>
        <p:nvSpPr>
          <p:cNvPr id="59" name="CaixaDeTexto 58"/>
          <p:cNvSpPr txBox="1"/>
          <p:nvPr/>
        </p:nvSpPr>
        <p:spPr>
          <a:xfrm>
            <a:off x="343694" y="941037"/>
            <a:ext cx="8856000" cy="323941"/>
          </a:xfrm>
          <a:prstGeom prst="rect">
            <a:avLst/>
          </a:prstGeom>
          <a:noFill/>
          <a:ln>
            <a:noFill/>
          </a:ln>
        </p:spPr>
        <p:txBody>
          <a:bodyPr wrap="square" lIns="72000" tIns="36000" rIns="72000" bIns="36000" rtlCol="0" anchor="t">
            <a:noAutofit/>
          </a:bodyPr>
          <a:lstStyle/>
          <a:p>
            <a:pPr>
              <a:spcAft>
                <a:spcPts val="600"/>
              </a:spcAft>
            </a:pPr>
            <a:r>
              <a:rPr lang="pt-BR" sz="1600" b="1" dirty="0"/>
              <a:t>Evolução da movimentação de cheios de longo curso entre 2005 a 2017 (Fonte: ANTAQ)</a:t>
            </a:r>
          </a:p>
        </p:txBody>
      </p:sp>
      <p:cxnSp>
        <p:nvCxnSpPr>
          <p:cNvPr id="60" name="Conector reto 59"/>
          <p:cNvCxnSpPr/>
          <p:nvPr/>
        </p:nvCxnSpPr>
        <p:spPr>
          <a:xfrm>
            <a:off x="343694" y="1229691"/>
            <a:ext cx="8856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aphicFrame>
        <p:nvGraphicFramePr>
          <p:cNvPr id="20" name="Gráfico 19"/>
          <p:cNvGraphicFramePr/>
          <p:nvPr/>
        </p:nvGraphicFramePr>
        <p:xfrm>
          <a:off x="487710" y="1389424"/>
          <a:ext cx="8607182" cy="2903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a 2"/>
          <p:cNvGraphicFramePr>
            <a:graphicFrameLocks noGrp="1"/>
          </p:cNvGraphicFramePr>
          <p:nvPr/>
        </p:nvGraphicFramePr>
        <p:xfrm>
          <a:off x="8603902" y="1345986"/>
          <a:ext cx="812800" cy="2896894"/>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tblGrid>
              <a:tr h="263354">
                <a:tc>
                  <a:txBody>
                    <a:bodyPr/>
                    <a:lstStyle/>
                    <a:p>
                      <a:pPr algn="ctr" fontAlgn="b"/>
                      <a:r>
                        <a:rPr lang="pt-BR" sz="1200" b="1" u="none" strike="noStrike" dirty="0">
                          <a:solidFill>
                            <a:schemeClr val="bg1">
                              <a:lumMod val="85000"/>
                            </a:schemeClr>
                          </a:solidFill>
                          <a:effectLst/>
                        </a:rPr>
                        <a:t>10%</a:t>
                      </a:r>
                      <a:endParaRPr lang="pt-BR" sz="1200" b="1" i="0" u="none" strike="noStrike" dirty="0">
                        <a:solidFill>
                          <a:schemeClr val="bg1">
                            <a:lumMod val="85000"/>
                          </a:schemeClr>
                        </a:solidFill>
                        <a:effectLst/>
                        <a:latin typeface="Calibri"/>
                      </a:endParaRPr>
                    </a:p>
                  </a:txBody>
                  <a:tcPr marL="9525" marR="9525" marT="9525" marB="0" anchor="ctr">
                    <a:noFill/>
                  </a:tcPr>
                </a:tc>
                <a:extLst>
                  <a:ext uri="{0D108BD9-81ED-4DB2-BD59-A6C34878D82A}">
                    <a16:rowId xmlns:a16="http://schemas.microsoft.com/office/drawing/2014/main" val="10000"/>
                  </a:ext>
                </a:extLst>
              </a:tr>
              <a:tr h="263354">
                <a:tc>
                  <a:txBody>
                    <a:bodyPr/>
                    <a:lstStyle/>
                    <a:p>
                      <a:pPr algn="ctr" fontAlgn="b"/>
                      <a:r>
                        <a:rPr lang="pt-BR" sz="1200" b="1" u="none" strike="noStrike" dirty="0">
                          <a:solidFill>
                            <a:schemeClr val="accent3">
                              <a:lumMod val="75000"/>
                            </a:schemeClr>
                          </a:solidFill>
                          <a:effectLst/>
                        </a:rPr>
                        <a:t>1%</a:t>
                      </a:r>
                      <a:endParaRPr lang="pt-BR" sz="1200" b="1" i="0" u="none" strike="noStrike" dirty="0">
                        <a:solidFill>
                          <a:schemeClr val="accent3">
                            <a:lumMod val="75000"/>
                          </a:schemeClr>
                        </a:solidFill>
                        <a:effectLst/>
                        <a:latin typeface="Calibri"/>
                      </a:endParaRPr>
                    </a:p>
                  </a:txBody>
                  <a:tcPr marL="9525" marR="9525" marT="9525" marB="0" anchor="ctr">
                    <a:noFill/>
                  </a:tcPr>
                </a:tc>
                <a:extLst>
                  <a:ext uri="{0D108BD9-81ED-4DB2-BD59-A6C34878D82A}">
                    <a16:rowId xmlns:a16="http://schemas.microsoft.com/office/drawing/2014/main" val="10001"/>
                  </a:ext>
                </a:extLst>
              </a:tr>
              <a:tr h="263354">
                <a:tc>
                  <a:txBody>
                    <a:bodyPr/>
                    <a:lstStyle/>
                    <a:p>
                      <a:pPr algn="ctr" fontAlgn="b"/>
                      <a:r>
                        <a:rPr lang="pt-BR" sz="1200" b="1" u="none" strike="noStrike" dirty="0">
                          <a:solidFill>
                            <a:srgbClr val="92D050"/>
                          </a:solidFill>
                          <a:effectLst/>
                        </a:rPr>
                        <a:t>2%</a:t>
                      </a:r>
                      <a:endParaRPr lang="pt-BR" sz="1200" b="1" i="0" u="none" strike="noStrike" dirty="0">
                        <a:solidFill>
                          <a:srgbClr val="92D050"/>
                        </a:solidFill>
                        <a:effectLst/>
                        <a:latin typeface="Calibri"/>
                      </a:endParaRPr>
                    </a:p>
                  </a:txBody>
                  <a:tcPr marL="9525" marR="9525" marT="9525" marB="0" anchor="ctr">
                    <a:noFill/>
                  </a:tcPr>
                </a:tc>
                <a:extLst>
                  <a:ext uri="{0D108BD9-81ED-4DB2-BD59-A6C34878D82A}">
                    <a16:rowId xmlns:a16="http://schemas.microsoft.com/office/drawing/2014/main" val="10002"/>
                  </a:ext>
                </a:extLst>
              </a:tr>
              <a:tr h="263354">
                <a:tc>
                  <a:txBody>
                    <a:bodyPr/>
                    <a:lstStyle/>
                    <a:p>
                      <a:pPr algn="ctr" fontAlgn="b"/>
                      <a:r>
                        <a:rPr lang="pt-BR" sz="1200" b="1" u="none" strike="noStrike" dirty="0">
                          <a:solidFill>
                            <a:srgbClr val="008080"/>
                          </a:solidFill>
                          <a:effectLst/>
                        </a:rPr>
                        <a:t>3%</a:t>
                      </a:r>
                      <a:endParaRPr lang="pt-BR" sz="1200" b="1" i="0" u="none" strike="noStrike" dirty="0">
                        <a:solidFill>
                          <a:srgbClr val="008080"/>
                        </a:solidFill>
                        <a:effectLst/>
                        <a:latin typeface="Calibri"/>
                      </a:endParaRPr>
                    </a:p>
                  </a:txBody>
                  <a:tcPr marL="9525" marR="9525" marT="9525" marB="0" anchor="ctr">
                    <a:noFill/>
                  </a:tcPr>
                </a:tc>
                <a:extLst>
                  <a:ext uri="{0D108BD9-81ED-4DB2-BD59-A6C34878D82A}">
                    <a16:rowId xmlns:a16="http://schemas.microsoft.com/office/drawing/2014/main" val="10003"/>
                  </a:ext>
                </a:extLst>
              </a:tr>
              <a:tr h="263354">
                <a:tc>
                  <a:txBody>
                    <a:bodyPr/>
                    <a:lstStyle/>
                    <a:p>
                      <a:pPr algn="ctr" fontAlgn="b"/>
                      <a:r>
                        <a:rPr lang="pt-BR" sz="1200" b="1" u="none" strike="noStrike" dirty="0">
                          <a:solidFill>
                            <a:srgbClr val="FFC000"/>
                          </a:solidFill>
                          <a:effectLst/>
                        </a:rPr>
                        <a:t>3%</a:t>
                      </a:r>
                      <a:endParaRPr lang="pt-BR" sz="1200" b="1" i="0" u="none" strike="noStrike" dirty="0">
                        <a:solidFill>
                          <a:srgbClr val="FFC000"/>
                        </a:solidFill>
                        <a:effectLst/>
                        <a:latin typeface="Calibri"/>
                      </a:endParaRPr>
                    </a:p>
                  </a:txBody>
                  <a:tcPr marL="9525" marR="9525" marT="9525" marB="0" anchor="ctr">
                    <a:noFill/>
                  </a:tcPr>
                </a:tc>
                <a:extLst>
                  <a:ext uri="{0D108BD9-81ED-4DB2-BD59-A6C34878D82A}">
                    <a16:rowId xmlns:a16="http://schemas.microsoft.com/office/drawing/2014/main" val="10004"/>
                  </a:ext>
                </a:extLst>
              </a:tr>
              <a:tr h="263354">
                <a:tc>
                  <a:txBody>
                    <a:bodyPr/>
                    <a:lstStyle/>
                    <a:p>
                      <a:pPr algn="ctr" fontAlgn="b"/>
                      <a:r>
                        <a:rPr lang="pt-BR" sz="1200" b="1" u="none" strike="noStrike" dirty="0">
                          <a:solidFill>
                            <a:srgbClr val="002060"/>
                          </a:solidFill>
                          <a:effectLst/>
                        </a:rPr>
                        <a:t>2%</a:t>
                      </a:r>
                      <a:endParaRPr lang="pt-BR" sz="1200" b="1" i="0" u="none" strike="noStrike" dirty="0">
                        <a:solidFill>
                          <a:srgbClr val="002060"/>
                        </a:solidFill>
                        <a:effectLst/>
                        <a:latin typeface="Calibri"/>
                      </a:endParaRPr>
                    </a:p>
                  </a:txBody>
                  <a:tcPr marL="9525" marR="9525" marT="9525" marB="0" anchor="ctr">
                    <a:noFill/>
                  </a:tcPr>
                </a:tc>
                <a:extLst>
                  <a:ext uri="{0D108BD9-81ED-4DB2-BD59-A6C34878D82A}">
                    <a16:rowId xmlns:a16="http://schemas.microsoft.com/office/drawing/2014/main" val="10005"/>
                  </a:ext>
                </a:extLst>
              </a:tr>
              <a:tr h="263354">
                <a:tc>
                  <a:txBody>
                    <a:bodyPr/>
                    <a:lstStyle/>
                    <a:p>
                      <a:pPr algn="ctr" fontAlgn="b"/>
                      <a:r>
                        <a:rPr lang="pt-BR" sz="1200" b="1" u="none" strike="noStrike" dirty="0">
                          <a:solidFill>
                            <a:schemeClr val="accent6">
                              <a:lumMod val="50000"/>
                            </a:schemeClr>
                          </a:solidFill>
                          <a:effectLst/>
                        </a:rPr>
                        <a:t>7%</a:t>
                      </a:r>
                      <a:endParaRPr lang="pt-BR" sz="1200" b="1" i="0" u="none" strike="noStrike" dirty="0">
                        <a:solidFill>
                          <a:schemeClr val="accent6">
                            <a:lumMod val="50000"/>
                          </a:schemeClr>
                        </a:solidFill>
                        <a:effectLst/>
                        <a:latin typeface="Calibri"/>
                      </a:endParaRPr>
                    </a:p>
                  </a:txBody>
                  <a:tcPr marL="9525" marR="9525" marT="9525" marB="0" anchor="ctr">
                    <a:noFill/>
                  </a:tcPr>
                </a:tc>
                <a:extLst>
                  <a:ext uri="{0D108BD9-81ED-4DB2-BD59-A6C34878D82A}">
                    <a16:rowId xmlns:a16="http://schemas.microsoft.com/office/drawing/2014/main" val="10006"/>
                  </a:ext>
                </a:extLst>
              </a:tr>
              <a:tr h="263354">
                <a:tc>
                  <a:txBody>
                    <a:bodyPr/>
                    <a:lstStyle/>
                    <a:p>
                      <a:pPr algn="ctr" fontAlgn="b"/>
                      <a:r>
                        <a:rPr lang="pt-BR" sz="1200" b="1" u="none" strike="noStrike" dirty="0">
                          <a:solidFill>
                            <a:srgbClr val="7030A0"/>
                          </a:solidFill>
                          <a:effectLst/>
                        </a:rPr>
                        <a:t>4%</a:t>
                      </a:r>
                      <a:endParaRPr lang="pt-BR" sz="1200" b="1" i="0" u="none" strike="noStrike" dirty="0">
                        <a:solidFill>
                          <a:srgbClr val="7030A0"/>
                        </a:solidFill>
                        <a:effectLst/>
                        <a:latin typeface="Calibri"/>
                      </a:endParaRPr>
                    </a:p>
                  </a:txBody>
                  <a:tcPr marL="9525" marR="9525" marT="9525" marB="0" anchor="ctr">
                    <a:noFill/>
                  </a:tcPr>
                </a:tc>
                <a:extLst>
                  <a:ext uri="{0D108BD9-81ED-4DB2-BD59-A6C34878D82A}">
                    <a16:rowId xmlns:a16="http://schemas.microsoft.com/office/drawing/2014/main" val="10007"/>
                  </a:ext>
                </a:extLst>
              </a:tr>
              <a:tr h="263354">
                <a:tc>
                  <a:txBody>
                    <a:bodyPr/>
                    <a:lstStyle/>
                    <a:p>
                      <a:pPr algn="ctr" fontAlgn="b"/>
                      <a:r>
                        <a:rPr lang="pt-BR" sz="1200" b="1" u="none" strike="noStrike" dirty="0">
                          <a:solidFill>
                            <a:schemeClr val="bg1">
                              <a:lumMod val="50000"/>
                            </a:schemeClr>
                          </a:solidFill>
                          <a:effectLst/>
                        </a:rPr>
                        <a:t>9%</a:t>
                      </a:r>
                      <a:endParaRPr lang="pt-BR" sz="1200" b="1" i="0" u="none" strike="noStrike" dirty="0">
                        <a:solidFill>
                          <a:schemeClr val="bg1">
                            <a:lumMod val="50000"/>
                          </a:schemeClr>
                        </a:solidFill>
                        <a:effectLst/>
                        <a:latin typeface="Calibri"/>
                      </a:endParaRPr>
                    </a:p>
                  </a:txBody>
                  <a:tcPr marL="9525" marR="9525" marT="9525" marB="0" anchor="ctr">
                    <a:noFill/>
                  </a:tcPr>
                </a:tc>
                <a:extLst>
                  <a:ext uri="{0D108BD9-81ED-4DB2-BD59-A6C34878D82A}">
                    <a16:rowId xmlns:a16="http://schemas.microsoft.com/office/drawing/2014/main" val="10008"/>
                  </a:ext>
                </a:extLst>
              </a:tr>
              <a:tr h="263354">
                <a:tc>
                  <a:txBody>
                    <a:bodyPr/>
                    <a:lstStyle/>
                    <a:p>
                      <a:pPr algn="ctr" fontAlgn="b"/>
                      <a:r>
                        <a:rPr lang="pt-BR" sz="1200" b="1" u="none" strike="noStrike" dirty="0">
                          <a:solidFill>
                            <a:schemeClr val="accent3">
                              <a:lumMod val="75000"/>
                            </a:schemeClr>
                          </a:solidFill>
                          <a:effectLst/>
                        </a:rPr>
                        <a:t>19%</a:t>
                      </a:r>
                      <a:endParaRPr lang="pt-BR" sz="1200" b="1" i="0" u="none" strike="noStrike" dirty="0">
                        <a:solidFill>
                          <a:schemeClr val="accent3">
                            <a:lumMod val="75000"/>
                          </a:schemeClr>
                        </a:solidFill>
                        <a:effectLst/>
                        <a:latin typeface="Calibri"/>
                      </a:endParaRPr>
                    </a:p>
                  </a:txBody>
                  <a:tcPr marL="9525" marR="9525" marT="9525" marB="0" anchor="ctr">
                    <a:noFill/>
                  </a:tcPr>
                </a:tc>
                <a:extLst>
                  <a:ext uri="{0D108BD9-81ED-4DB2-BD59-A6C34878D82A}">
                    <a16:rowId xmlns:a16="http://schemas.microsoft.com/office/drawing/2014/main" val="10009"/>
                  </a:ext>
                </a:extLst>
              </a:tr>
              <a:tr h="263354">
                <a:tc>
                  <a:txBody>
                    <a:bodyPr/>
                    <a:lstStyle/>
                    <a:p>
                      <a:pPr algn="ctr" fontAlgn="b"/>
                      <a:r>
                        <a:rPr lang="pt-BR" sz="1200" b="1" u="none" strike="noStrike" dirty="0">
                          <a:solidFill>
                            <a:srgbClr val="0070C0"/>
                          </a:solidFill>
                          <a:effectLst/>
                        </a:rPr>
                        <a:t>38%</a:t>
                      </a:r>
                      <a:endParaRPr lang="pt-BR" sz="1200" b="1" i="0" u="none" strike="noStrike" dirty="0">
                        <a:solidFill>
                          <a:srgbClr val="0070C0"/>
                        </a:solidFill>
                        <a:effectLst/>
                        <a:latin typeface="Calibri"/>
                      </a:endParaRPr>
                    </a:p>
                  </a:txBody>
                  <a:tcPr marL="9525" marR="9525" marT="9525" marB="0" anchor="ctr">
                    <a:noFill/>
                  </a:tcPr>
                </a:tc>
                <a:extLst>
                  <a:ext uri="{0D108BD9-81ED-4DB2-BD59-A6C34878D82A}">
                    <a16:rowId xmlns:a16="http://schemas.microsoft.com/office/drawing/2014/main" val="10010"/>
                  </a:ext>
                </a:extLst>
              </a:tr>
            </a:tbl>
          </a:graphicData>
        </a:graphic>
      </p:graphicFrame>
      <p:sp>
        <p:nvSpPr>
          <p:cNvPr id="4" name="CaixaDeTexto 3"/>
          <p:cNvSpPr txBox="1"/>
          <p:nvPr/>
        </p:nvSpPr>
        <p:spPr>
          <a:xfrm>
            <a:off x="8552606" y="1196752"/>
            <a:ext cx="864096" cy="129036"/>
          </a:xfrm>
          <a:prstGeom prst="rect">
            <a:avLst/>
          </a:prstGeom>
          <a:noFill/>
          <a:ln>
            <a:noFill/>
          </a:ln>
        </p:spPr>
        <p:txBody>
          <a:bodyPr wrap="square" lIns="72000" tIns="36000" rIns="72000" bIns="36000" rtlCol="0" anchor="t">
            <a:noAutofit/>
          </a:bodyPr>
          <a:lstStyle/>
          <a:p>
            <a:pPr algn="ctr">
              <a:spcAft>
                <a:spcPts val="600"/>
              </a:spcAft>
            </a:pPr>
            <a:r>
              <a:rPr lang="pt-BR" sz="1200" b="1" dirty="0"/>
              <a:t>Mkt Sh</a:t>
            </a:r>
          </a:p>
        </p:txBody>
      </p:sp>
      <p:sp>
        <p:nvSpPr>
          <p:cNvPr id="6" name="Retângulo de cantos arredondados 5"/>
          <p:cNvSpPr/>
          <p:nvPr/>
        </p:nvSpPr>
        <p:spPr>
          <a:xfrm>
            <a:off x="145255" y="4395400"/>
            <a:ext cx="9654596" cy="1913920"/>
          </a:xfrm>
          <a:prstGeom prst="roundRect">
            <a:avLst>
              <a:gd name="adj" fmla="val 3416"/>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solidFill>
                  <a:schemeClr val="tx1"/>
                </a:solidFill>
              </a:rPr>
              <a:t>As regiões Sul e Sudeste concentram a maior parte da movimentação (2013: 84%) e do PIB nacional (2011: 70%)</a:t>
            </a:r>
          </a:p>
          <a:p>
            <a:pPr marL="601200" lvl="1" indent="-144000">
              <a:spcAft>
                <a:spcPts val="600"/>
              </a:spcAft>
              <a:buFont typeface="Arial" pitchFamily="34" charset="0"/>
              <a:buChar char="•"/>
            </a:pPr>
            <a:r>
              <a:rPr lang="pt-BR" sz="1400" dirty="0">
                <a:solidFill>
                  <a:schemeClr val="tx1"/>
                </a:solidFill>
              </a:rPr>
              <a:t>Santos movimentou 43% dos volumes de longo curso em 2013, e SP responde por 33% do PIB</a:t>
            </a:r>
          </a:p>
          <a:p>
            <a:pPr marL="601200" lvl="1" indent="-144000">
              <a:spcAft>
                <a:spcPts val="600"/>
              </a:spcAft>
              <a:buFont typeface="Arial" pitchFamily="34" charset="0"/>
              <a:buChar char="•"/>
            </a:pPr>
            <a:r>
              <a:rPr lang="pt-BR" sz="1400" dirty="0"/>
              <a:t>O RJ, segundo estado em PIB, ocupa a quinta posição em movimentação. Fato, provavelmente, associado à relevância econômica da indústria do petróleo no estado</a:t>
            </a:r>
          </a:p>
          <a:p>
            <a:pPr marL="601200" lvl="1" indent="-144000">
              <a:spcAft>
                <a:spcPts val="600"/>
              </a:spcAft>
              <a:buFont typeface="Arial" pitchFamily="34" charset="0"/>
              <a:buChar char="•"/>
            </a:pPr>
            <a:r>
              <a:rPr lang="pt-BR" sz="1400" dirty="0"/>
              <a:t>Em SC, o efeito é contrário, possivelmente devido ao histórico de benefícios fiscais e investimentos em portos</a:t>
            </a:r>
          </a:p>
          <a:p>
            <a:pPr marL="144000" indent="-144000">
              <a:spcAft>
                <a:spcPts val="600"/>
              </a:spcAft>
              <a:buFont typeface="Arial" pitchFamily="34" charset="0"/>
              <a:buChar char="•"/>
            </a:pPr>
            <a:r>
              <a:rPr lang="pt-BR" sz="1400" dirty="0"/>
              <a:t>A análise da evolução para cada porto exige cuidado pois, além de problemas de consistência das bases de dados para alguns períodos, </a:t>
            </a:r>
            <a:r>
              <a:rPr lang="pt-BR" sz="1400" b="1" dirty="0"/>
              <a:t>o apontamento de volumes de transbordo pode levar a conclusões equivocadas</a:t>
            </a:r>
            <a:endParaRPr lang="pt-BR" sz="1400" b="1" dirty="0">
              <a:solidFill>
                <a:schemeClr val="tx1"/>
              </a:solidFill>
            </a:endParaRPr>
          </a:p>
        </p:txBody>
      </p:sp>
      <p:graphicFrame>
        <p:nvGraphicFramePr>
          <p:cNvPr id="5" name="Tabela 4"/>
          <p:cNvGraphicFramePr>
            <a:graphicFrameLocks noGrp="1"/>
          </p:cNvGraphicFramePr>
          <p:nvPr/>
        </p:nvGraphicFramePr>
        <p:xfrm>
          <a:off x="10280798" y="692696"/>
          <a:ext cx="2590800" cy="2686050"/>
        </p:xfrm>
        <a:graphic>
          <a:graphicData uri="http://schemas.openxmlformats.org/drawingml/2006/table">
            <a:tbl>
              <a:tblPr>
                <a:tableStyleId>{5C22544A-7EE6-4342-B048-85BDC9FD1C3A}</a:tableStyleId>
              </a:tblPr>
              <a:tblGrid>
                <a:gridCol w="1244600">
                  <a:extLst>
                    <a:ext uri="{9D8B030D-6E8A-4147-A177-3AD203B41FA5}">
                      <a16:colId xmlns:a16="http://schemas.microsoft.com/office/drawing/2014/main" val="20000"/>
                    </a:ext>
                  </a:extLst>
                </a:gridCol>
                <a:gridCol w="279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485775">
                <a:tc>
                  <a:txBody>
                    <a:bodyPr/>
                    <a:lstStyle/>
                    <a:p>
                      <a:pPr algn="l" fontAlgn="ctr"/>
                      <a:r>
                        <a:rPr lang="pt-BR" sz="1000" u="none" strike="noStrike" dirty="0">
                          <a:effectLst/>
                        </a:rPr>
                        <a:t>Nome UF</a:t>
                      </a:r>
                      <a:endParaRPr lang="pt-BR" sz="1000" b="1" i="0" u="none" strike="noStrike" dirty="0">
                        <a:solidFill>
                          <a:srgbClr val="FFFFFF"/>
                        </a:solidFill>
                        <a:effectLst/>
                        <a:latin typeface="Arial"/>
                      </a:endParaRPr>
                    </a:p>
                  </a:txBody>
                  <a:tcPr marL="9525" marR="9525" marT="9525" marB="0" anchor="ctr"/>
                </a:tc>
                <a:tc>
                  <a:txBody>
                    <a:bodyPr/>
                    <a:lstStyle/>
                    <a:p>
                      <a:pPr algn="l" fontAlgn="ctr"/>
                      <a:r>
                        <a:rPr lang="pt-BR" sz="1000" u="none" strike="noStrike" dirty="0">
                          <a:effectLst/>
                        </a:rPr>
                        <a:t>UF</a:t>
                      </a:r>
                      <a:endParaRPr lang="pt-BR" sz="1000" b="1" i="0" u="none" strike="noStrike" dirty="0">
                        <a:solidFill>
                          <a:srgbClr val="FFFFFF"/>
                        </a:solidFill>
                        <a:effectLst/>
                        <a:latin typeface="Arial"/>
                      </a:endParaRPr>
                    </a:p>
                  </a:txBody>
                  <a:tcPr marL="9525" marR="9525" marT="9525" marB="0" anchor="ctr"/>
                </a:tc>
                <a:tc>
                  <a:txBody>
                    <a:bodyPr/>
                    <a:lstStyle/>
                    <a:p>
                      <a:pPr algn="l" fontAlgn="ctr"/>
                      <a:r>
                        <a:rPr lang="pt-BR" sz="1000" u="none" strike="noStrike" dirty="0">
                          <a:effectLst/>
                        </a:rPr>
                        <a:t>Soma de PIB (R$1.000 )</a:t>
                      </a:r>
                      <a:endParaRPr lang="pt-BR" sz="1000" b="1" i="0" u="none" strike="noStrike" dirty="0">
                        <a:solidFill>
                          <a:srgbClr val="FFFFFF"/>
                        </a:solidFill>
                        <a:effectLst/>
                        <a:latin typeface="Arial"/>
                      </a:endParaRPr>
                    </a:p>
                  </a:txBody>
                  <a:tcPr marL="9525" marR="9525" marT="9525" marB="0" anchor="ctr"/>
                </a:tc>
                <a:extLst>
                  <a:ext uri="{0D108BD9-81ED-4DB2-BD59-A6C34878D82A}">
                    <a16:rowId xmlns:a16="http://schemas.microsoft.com/office/drawing/2014/main" val="10000"/>
                  </a:ext>
                </a:extLst>
              </a:tr>
              <a:tr h="161925">
                <a:tc>
                  <a:txBody>
                    <a:bodyPr/>
                    <a:lstStyle/>
                    <a:p>
                      <a:pPr algn="l" fontAlgn="b"/>
                      <a:r>
                        <a:rPr lang="pt-BR" sz="1000" u="none" strike="noStrike" dirty="0">
                          <a:effectLst/>
                        </a:rPr>
                        <a:t> São Paulo </a:t>
                      </a:r>
                      <a:endParaRPr lang="pt-BR" sz="1000" b="1"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35 </a:t>
                      </a:r>
                      <a:endParaRPr lang="pt-BR" sz="1000" b="0"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1.247.595.927 </a:t>
                      </a:r>
                      <a:endParaRPr lang="pt-BR"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61925">
                <a:tc>
                  <a:txBody>
                    <a:bodyPr/>
                    <a:lstStyle/>
                    <a:p>
                      <a:pPr algn="l" fontAlgn="b"/>
                      <a:r>
                        <a:rPr lang="pt-BR" sz="1000" u="none" strike="noStrike" dirty="0">
                          <a:effectLst/>
                        </a:rPr>
                        <a:t> Minas Gerais </a:t>
                      </a:r>
                      <a:endParaRPr lang="pt-BR" sz="1000" b="1"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31 </a:t>
                      </a:r>
                      <a:endParaRPr lang="pt-BR" sz="1000" b="0"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351.380.905 </a:t>
                      </a:r>
                      <a:endParaRPr lang="pt-BR"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pt-BR" sz="1000" u="none" strike="noStrike" dirty="0">
                          <a:effectLst/>
                        </a:rPr>
                        <a:t> Rio de Janeiro </a:t>
                      </a:r>
                      <a:endParaRPr lang="pt-BR" sz="1000" b="1"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33 </a:t>
                      </a:r>
                      <a:endParaRPr lang="pt-BR" sz="1000" b="0"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407.122.794 </a:t>
                      </a:r>
                      <a:endParaRPr lang="pt-BR"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pt-BR" sz="1000" u="none" strike="noStrike" dirty="0">
                          <a:effectLst/>
                        </a:rPr>
                        <a:t> Rio Grande do Sul </a:t>
                      </a:r>
                      <a:endParaRPr lang="pt-BR" sz="1000" b="1"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43 </a:t>
                      </a:r>
                      <a:endParaRPr lang="pt-BR" sz="1000" b="0"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252.482.597 </a:t>
                      </a:r>
                      <a:endParaRPr lang="pt-BR"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61925">
                <a:tc>
                  <a:txBody>
                    <a:bodyPr/>
                    <a:lstStyle/>
                    <a:p>
                      <a:pPr algn="l" fontAlgn="b"/>
                      <a:r>
                        <a:rPr lang="pt-BR" sz="1000" u="none" strike="noStrike" dirty="0">
                          <a:effectLst/>
                        </a:rPr>
                        <a:t> Paraná </a:t>
                      </a:r>
                      <a:endParaRPr lang="pt-BR" sz="1000" b="1"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41 </a:t>
                      </a:r>
                      <a:endParaRPr lang="pt-BR" sz="1000" b="0"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217.289.677 </a:t>
                      </a:r>
                      <a:endParaRPr lang="pt-BR"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61925">
                <a:tc>
                  <a:txBody>
                    <a:bodyPr/>
                    <a:lstStyle/>
                    <a:p>
                      <a:pPr algn="l" fontAlgn="b"/>
                      <a:r>
                        <a:rPr lang="pt-BR" sz="1000" u="none" strike="noStrike" dirty="0">
                          <a:effectLst/>
                        </a:rPr>
                        <a:t> Santa Catarina </a:t>
                      </a:r>
                      <a:endParaRPr lang="pt-BR" sz="1000" b="1"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42 </a:t>
                      </a:r>
                      <a:endParaRPr lang="pt-BR" sz="1000" b="0"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152.482.338 </a:t>
                      </a:r>
                      <a:endParaRPr lang="pt-BR"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61925">
                <a:tc>
                  <a:txBody>
                    <a:bodyPr/>
                    <a:lstStyle/>
                    <a:p>
                      <a:pPr algn="l" fontAlgn="b"/>
                      <a:r>
                        <a:rPr lang="pt-BR" sz="1000" u="none" strike="noStrike" dirty="0">
                          <a:effectLst/>
                        </a:rPr>
                        <a:t> Bahia </a:t>
                      </a:r>
                      <a:endParaRPr lang="pt-BR" sz="1000" b="1"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29 </a:t>
                      </a:r>
                      <a:endParaRPr lang="pt-BR" sz="1000" b="0" i="0" u="none" strike="noStrike" dirty="0">
                        <a:solidFill>
                          <a:srgbClr val="000000"/>
                        </a:solidFill>
                        <a:effectLst/>
                        <a:latin typeface="Calibri"/>
                      </a:endParaRPr>
                    </a:p>
                  </a:txBody>
                  <a:tcPr marL="9525" marR="9525" marT="9525" marB="0" anchor="b"/>
                </a:tc>
                <a:tc>
                  <a:txBody>
                    <a:bodyPr/>
                    <a:lstStyle/>
                    <a:p>
                      <a:pPr algn="l" fontAlgn="b"/>
                      <a:r>
                        <a:rPr lang="pt-BR" sz="1000" u="none" strike="noStrike" dirty="0">
                          <a:effectLst/>
                        </a:rPr>
                        <a:t>           154.340.458 </a:t>
                      </a:r>
                      <a:endParaRPr lang="pt-BR"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
        <p:nvSpPr>
          <p:cNvPr id="7" name="CaixaDeTexto 6"/>
          <p:cNvSpPr txBox="1"/>
          <p:nvPr/>
        </p:nvSpPr>
        <p:spPr>
          <a:xfrm rot="16200000">
            <a:off x="-222057" y="1755182"/>
            <a:ext cx="1044116" cy="324036"/>
          </a:xfrm>
          <a:prstGeom prst="rect">
            <a:avLst/>
          </a:prstGeom>
          <a:noFill/>
          <a:ln>
            <a:noFill/>
          </a:ln>
        </p:spPr>
        <p:txBody>
          <a:bodyPr wrap="square" lIns="72000" tIns="36000" rIns="72000" bIns="36000" rtlCol="0" anchor="t">
            <a:noAutofit/>
          </a:bodyPr>
          <a:lstStyle/>
          <a:p>
            <a:pPr algn="ctr">
              <a:spcAft>
                <a:spcPts val="600"/>
              </a:spcAft>
            </a:pPr>
            <a:r>
              <a:rPr lang="pt-BR" sz="1400" b="1" dirty="0"/>
              <a:t>[‘000 box]</a:t>
            </a:r>
          </a:p>
        </p:txBody>
      </p:sp>
    </p:spTree>
    <p:extLst>
      <p:ext uri="{BB962C8B-B14F-4D97-AF65-F5344CB8AC3E}">
        <p14:creationId xmlns:p14="http://schemas.microsoft.com/office/powerpoint/2010/main" val="3557841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030" y="329294"/>
            <a:ext cx="9563416" cy="329588"/>
          </a:xfrm>
        </p:spPr>
        <p:txBody>
          <a:bodyPr/>
          <a:lstStyle/>
          <a:p>
            <a:r>
              <a:rPr lang="pt-BR" dirty="0"/>
              <a:t>Em contraponto aos volumes totais</a:t>
            </a:r>
          </a:p>
        </p:txBody>
      </p:sp>
      <p:grpSp>
        <p:nvGrpSpPr>
          <p:cNvPr id="4" name="Grupo 3"/>
          <p:cNvGrpSpPr/>
          <p:nvPr/>
        </p:nvGrpSpPr>
        <p:grpSpPr>
          <a:xfrm>
            <a:off x="-16346" y="1091796"/>
            <a:ext cx="4315045" cy="5218100"/>
            <a:chOff x="229069" y="1708004"/>
            <a:chExt cx="3566818" cy="4313284"/>
          </a:xfrm>
        </p:grpSpPr>
        <p:pic>
          <p:nvPicPr>
            <p:cNvPr id="5" name="Imagem 4" descr="Brasil pros portos.bmp"/>
            <p:cNvPicPr>
              <a:picLocks noChangeAspect="1"/>
            </p:cNvPicPr>
            <p:nvPr/>
          </p:nvPicPr>
          <p:blipFill rotWithShape="1">
            <a:blip r:embed="rId2"/>
            <a:srcRect l="37547" t="6360" r="29655" b="3002"/>
            <a:stretch/>
          </p:blipFill>
          <p:spPr>
            <a:xfrm>
              <a:off x="229069" y="1708004"/>
              <a:ext cx="2975345" cy="4313284"/>
            </a:xfrm>
            <a:prstGeom prst="rect">
              <a:avLst/>
            </a:prstGeom>
          </p:spPr>
        </p:pic>
        <p:sp>
          <p:nvSpPr>
            <p:cNvPr id="6" name="Losango 5">
              <a:hlinkClick r:id="" action="ppaction://noaction"/>
            </p:cNvPr>
            <p:cNvSpPr/>
            <p:nvPr/>
          </p:nvSpPr>
          <p:spPr>
            <a:xfrm>
              <a:off x="297610" y="2747703"/>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7" name="Losango 6">
              <a:hlinkClick r:id="" action="ppaction://noaction"/>
            </p:cNvPr>
            <p:cNvSpPr/>
            <p:nvPr/>
          </p:nvSpPr>
          <p:spPr>
            <a:xfrm>
              <a:off x="2550556" y="2689974"/>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8" name="Losango 7">
              <a:hlinkClick r:id="" action="ppaction://noaction"/>
            </p:cNvPr>
            <p:cNvSpPr/>
            <p:nvPr/>
          </p:nvSpPr>
          <p:spPr>
            <a:xfrm>
              <a:off x="2968767" y="3223408"/>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9" name="Losango 8">
              <a:hlinkClick r:id="" action="ppaction://noaction"/>
            </p:cNvPr>
            <p:cNvSpPr/>
            <p:nvPr/>
          </p:nvSpPr>
          <p:spPr>
            <a:xfrm>
              <a:off x="2614913" y="3684102"/>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10" name="Losango 9">
              <a:hlinkClick r:id="" action="ppaction://noaction"/>
            </p:cNvPr>
            <p:cNvSpPr/>
            <p:nvPr/>
          </p:nvSpPr>
          <p:spPr>
            <a:xfrm>
              <a:off x="2388163" y="4443120"/>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11" name="Losango 10">
              <a:hlinkClick r:id="" action="ppaction://noaction"/>
            </p:cNvPr>
            <p:cNvSpPr/>
            <p:nvPr/>
          </p:nvSpPr>
          <p:spPr>
            <a:xfrm>
              <a:off x="2190263" y="4742587"/>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12" name="Losango 11">
              <a:hlinkClick r:id="" action="ppaction://noaction"/>
            </p:cNvPr>
            <p:cNvSpPr/>
            <p:nvPr/>
          </p:nvSpPr>
          <p:spPr>
            <a:xfrm>
              <a:off x="1710754" y="4914063"/>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13" name="Losango 12">
              <a:hlinkClick r:id="" action="ppaction://noaction"/>
            </p:cNvPr>
            <p:cNvSpPr/>
            <p:nvPr/>
          </p:nvSpPr>
          <p:spPr>
            <a:xfrm>
              <a:off x="1119915" y="5791358"/>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14" name="Losango 13">
              <a:hlinkClick r:id="" action="ppaction://noaction"/>
            </p:cNvPr>
            <p:cNvSpPr/>
            <p:nvPr/>
          </p:nvSpPr>
          <p:spPr>
            <a:xfrm>
              <a:off x="1488475" y="5081821"/>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15" name="Losango 14">
              <a:hlinkClick r:id="" action="ppaction://noaction"/>
            </p:cNvPr>
            <p:cNvSpPr/>
            <p:nvPr/>
          </p:nvSpPr>
          <p:spPr>
            <a:xfrm>
              <a:off x="1463075" y="5324033"/>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16" name="Retângulo 15"/>
            <p:cNvSpPr/>
            <p:nvPr/>
          </p:nvSpPr>
          <p:spPr>
            <a:xfrm>
              <a:off x="677447" y="2679551"/>
              <a:ext cx="683394" cy="208305"/>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t>Manaus</a:t>
              </a:r>
            </a:p>
          </p:txBody>
        </p:sp>
        <p:sp>
          <p:nvSpPr>
            <p:cNvPr id="17" name="Retângulo 16"/>
            <p:cNvSpPr/>
            <p:nvPr/>
          </p:nvSpPr>
          <p:spPr>
            <a:xfrm>
              <a:off x="2890987" y="2616498"/>
              <a:ext cx="590888" cy="218952"/>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err="1">
                  <a:solidFill>
                    <a:prstClr val="black"/>
                  </a:solidFill>
                </a:rPr>
                <a:t>Pecém</a:t>
              </a:r>
              <a:endParaRPr lang="pt-BR" sz="1200" b="1" dirty="0">
                <a:solidFill>
                  <a:prstClr val="black"/>
                </a:solidFill>
              </a:endParaRPr>
            </a:p>
          </p:txBody>
        </p:sp>
        <p:sp>
          <p:nvSpPr>
            <p:cNvPr id="18" name="Retângulo 17"/>
            <p:cNvSpPr/>
            <p:nvPr/>
          </p:nvSpPr>
          <p:spPr>
            <a:xfrm>
              <a:off x="3167861" y="3177783"/>
              <a:ext cx="628026" cy="163251"/>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t>Suape</a:t>
              </a:r>
            </a:p>
          </p:txBody>
        </p:sp>
        <p:sp>
          <p:nvSpPr>
            <p:cNvPr id="19" name="Retângulo 18"/>
            <p:cNvSpPr/>
            <p:nvPr/>
          </p:nvSpPr>
          <p:spPr>
            <a:xfrm>
              <a:off x="2441188" y="4696320"/>
              <a:ext cx="1194248" cy="164535"/>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t>Rio de Janeiro</a:t>
              </a:r>
            </a:p>
          </p:txBody>
        </p:sp>
        <p:sp>
          <p:nvSpPr>
            <p:cNvPr id="20" name="Retângulo 19"/>
            <p:cNvSpPr/>
            <p:nvPr/>
          </p:nvSpPr>
          <p:spPr>
            <a:xfrm>
              <a:off x="2262263" y="4867796"/>
              <a:ext cx="670259" cy="164535"/>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solidFill>
                    <a:prstClr val="black"/>
                  </a:solidFill>
                </a:rPr>
                <a:t>Santos</a:t>
              </a:r>
            </a:p>
          </p:txBody>
        </p:sp>
        <p:sp>
          <p:nvSpPr>
            <p:cNvPr id="21" name="Retângulo 20"/>
            <p:cNvSpPr/>
            <p:nvPr/>
          </p:nvSpPr>
          <p:spPr>
            <a:xfrm>
              <a:off x="1601560" y="5745091"/>
              <a:ext cx="902374" cy="164535"/>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t>Rio Grande</a:t>
              </a:r>
            </a:p>
          </p:txBody>
        </p:sp>
        <p:sp>
          <p:nvSpPr>
            <p:cNvPr id="22" name="Retângulo 21"/>
            <p:cNvSpPr/>
            <p:nvPr/>
          </p:nvSpPr>
          <p:spPr>
            <a:xfrm>
              <a:off x="2984913" y="3638477"/>
              <a:ext cx="810973" cy="163251"/>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solidFill>
                    <a:prstClr val="black"/>
                  </a:solidFill>
                </a:rPr>
                <a:t>Salvador</a:t>
              </a:r>
            </a:p>
          </p:txBody>
        </p:sp>
        <p:sp>
          <p:nvSpPr>
            <p:cNvPr id="23" name="Retângulo 22"/>
            <p:cNvSpPr/>
            <p:nvPr/>
          </p:nvSpPr>
          <p:spPr>
            <a:xfrm>
              <a:off x="2556683" y="4399621"/>
              <a:ext cx="611177" cy="163251"/>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solidFill>
                    <a:prstClr val="black"/>
                  </a:solidFill>
                </a:rPr>
                <a:t>Vitória</a:t>
              </a:r>
            </a:p>
          </p:txBody>
        </p:sp>
        <p:sp>
          <p:nvSpPr>
            <p:cNvPr id="24" name="Retângulo 23"/>
            <p:cNvSpPr/>
            <p:nvPr/>
          </p:nvSpPr>
          <p:spPr>
            <a:xfrm>
              <a:off x="1847796" y="5083820"/>
              <a:ext cx="949778" cy="163251"/>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solidFill>
                    <a:prstClr val="black"/>
                  </a:solidFill>
                </a:rPr>
                <a:t>Paranaguá</a:t>
              </a:r>
            </a:p>
          </p:txBody>
        </p:sp>
        <p:cxnSp>
          <p:nvCxnSpPr>
            <p:cNvPr id="25" name="Conector reto 24"/>
            <p:cNvCxnSpPr>
              <a:stCxn id="7" idx="3"/>
              <a:endCxn id="17" idx="1"/>
            </p:cNvCxnSpPr>
            <p:nvPr/>
          </p:nvCxnSpPr>
          <p:spPr>
            <a:xfrm>
              <a:off x="2622556" y="2725974"/>
              <a:ext cx="268431"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Conector reto 25"/>
            <p:cNvCxnSpPr>
              <a:stCxn id="8" idx="3"/>
              <a:endCxn id="18" idx="1"/>
            </p:cNvCxnSpPr>
            <p:nvPr/>
          </p:nvCxnSpPr>
          <p:spPr>
            <a:xfrm>
              <a:off x="3040767" y="3259408"/>
              <a:ext cx="127094" cy="1"/>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Conector reto 26"/>
            <p:cNvCxnSpPr>
              <a:stCxn id="11" idx="3"/>
              <a:endCxn id="19" idx="1"/>
            </p:cNvCxnSpPr>
            <p:nvPr/>
          </p:nvCxnSpPr>
          <p:spPr>
            <a:xfrm>
              <a:off x="2262263" y="4778587"/>
              <a:ext cx="178925" cy="1"/>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Conector reto 27"/>
            <p:cNvCxnSpPr>
              <a:stCxn id="12" idx="3"/>
              <a:endCxn id="20" idx="1"/>
            </p:cNvCxnSpPr>
            <p:nvPr/>
          </p:nvCxnSpPr>
          <p:spPr>
            <a:xfrm>
              <a:off x="1782754" y="4950063"/>
              <a:ext cx="479509" cy="1"/>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Conector reto 28"/>
            <p:cNvCxnSpPr>
              <a:stCxn id="13" idx="3"/>
              <a:endCxn id="21" idx="1"/>
            </p:cNvCxnSpPr>
            <p:nvPr/>
          </p:nvCxnSpPr>
          <p:spPr>
            <a:xfrm>
              <a:off x="1191915" y="5827358"/>
              <a:ext cx="409645" cy="1"/>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Conector reto 29"/>
            <p:cNvCxnSpPr>
              <a:stCxn id="16" idx="1"/>
              <a:endCxn id="6" idx="3"/>
            </p:cNvCxnSpPr>
            <p:nvPr/>
          </p:nvCxnSpPr>
          <p:spPr>
            <a:xfrm flipH="1" flipV="1">
              <a:off x="369610" y="2783703"/>
              <a:ext cx="307837" cy="1"/>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Conector reto 30"/>
            <p:cNvCxnSpPr>
              <a:stCxn id="9" idx="3"/>
              <a:endCxn id="22" idx="1"/>
            </p:cNvCxnSpPr>
            <p:nvPr/>
          </p:nvCxnSpPr>
          <p:spPr>
            <a:xfrm>
              <a:off x="2686913" y="3720102"/>
              <a:ext cx="298000" cy="1"/>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2" name="Conector reto 31"/>
            <p:cNvCxnSpPr>
              <a:stCxn id="10" idx="3"/>
              <a:endCxn id="23" idx="1"/>
            </p:cNvCxnSpPr>
            <p:nvPr/>
          </p:nvCxnSpPr>
          <p:spPr>
            <a:xfrm>
              <a:off x="2460163" y="4479120"/>
              <a:ext cx="96520" cy="2127"/>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3" name="Conector reto 32"/>
            <p:cNvCxnSpPr>
              <a:stCxn id="14" idx="3"/>
              <a:endCxn id="24" idx="1"/>
            </p:cNvCxnSpPr>
            <p:nvPr/>
          </p:nvCxnSpPr>
          <p:spPr>
            <a:xfrm>
              <a:off x="1560475" y="5117821"/>
              <a:ext cx="287321" cy="47625"/>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4" name="Losango 33">
              <a:hlinkClick r:id="" action="ppaction://noaction"/>
            </p:cNvPr>
            <p:cNvSpPr/>
            <p:nvPr/>
          </p:nvSpPr>
          <p:spPr>
            <a:xfrm>
              <a:off x="1482125" y="5206628"/>
              <a:ext cx="72000" cy="72000"/>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solidFill>
                  <a:prstClr val="white"/>
                </a:solidFill>
              </a:endParaRPr>
            </a:p>
          </p:txBody>
        </p:sp>
        <p:sp>
          <p:nvSpPr>
            <p:cNvPr id="35" name="Retângulo 34"/>
            <p:cNvSpPr/>
            <p:nvPr/>
          </p:nvSpPr>
          <p:spPr>
            <a:xfrm>
              <a:off x="1873196" y="5270882"/>
              <a:ext cx="586967" cy="163251"/>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a:t>SFS/Itapoá</a:t>
              </a:r>
            </a:p>
          </p:txBody>
        </p:sp>
        <p:cxnSp>
          <p:nvCxnSpPr>
            <p:cNvPr id="36" name="Conector reto 35"/>
            <p:cNvCxnSpPr>
              <a:stCxn id="34" idx="3"/>
              <a:endCxn id="35" idx="1"/>
            </p:cNvCxnSpPr>
            <p:nvPr/>
          </p:nvCxnSpPr>
          <p:spPr>
            <a:xfrm>
              <a:off x="1554125" y="5242628"/>
              <a:ext cx="319071" cy="10988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7" name="Retângulo 36"/>
            <p:cNvSpPr/>
            <p:nvPr/>
          </p:nvSpPr>
          <p:spPr>
            <a:xfrm>
              <a:off x="1855862" y="5496633"/>
              <a:ext cx="445578" cy="163251"/>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200" b="1" dirty="0" err="1">
                  <a:solidFill>
                    <a:prstClr val="black"/>
                  </a:solidFill>
                </a:rPr>
                <a:t>Portonave</a:t>
              </a:r>
              <a:r>
                <a:rPr lang="pt-BR" sz="1200" b="1" dirty="0">
                  <a:solidFill>
                    <a:prstClr val="black"/>
                  </a:solidFill>
                </a:rPr>
                <a:t>/Itajaí</a:t>
              </a:r>
            </a:p>
          </p:txBody>
        </p:sp>
        <p:cxnSp>
          <p:nvCxnSpPr>
            <p:cNvPr id="38" name="Conector reto 37"/>
            <p:cNvCxnSpPr>
              <a:stCxn id="15" idx="3"/>
              <a:endCxn id="37" idx="1"/>
            </p:cNvCxnSpPr>
            <p:nvPr/>
          </p:nvCxnSpPr>
          <p:spPr>
            <a:xfrm>
              <a:off x="1535075" y="5360033"/>
              <a:ext cx="320787" cy="2182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graphicFrame>
        <p:nvGraphicFramePr>
          <p:cNvPr id="58" name="Gráfico 57"/>
          <p:cNvGraphicFramePr/>
          <p:nvPr/>
        </p:nvGraphicFramePr>
        <p:xfrm>
          <a:off x="4147423" y="1228019"/>
          <a:ext cx="2988000" cy="4946791"/>
        </p:xfrm>
        <a:graphic>
          <a:graphicData uri="http://schemas.openxmlformats.org/drawingml/2006/chart">
            <c:chart xmlns:c="http://schemas.openxmlformats.org/drawingml/2006/chart" xmlns:r="http://schemas.openxmlformats.org/officeDocument/2006/relationships" r:id="rId3"/>
          </a:graphicData>
        </a:graphic>
      </p:graphicFrame>
      <p:sp>
        <p:nvSpPr>
          <p:cNvPr id="59" name="CaixaDeTexto 58"/>
          <p:cNvSpPr txBox="1"/>
          <p:nvPr/>
        </p:nvSpPr>
        <p:spPr>
          <a:xfrm>
            <a:off x="8455683" y="2110172"/>
            <a:ext cx="238184" cy="3901068"/>
          </a:xfrm>
          <a:prstGeom prst="rect">
            <a:avLst/>
          </a:prstGeom>
          <a:noFill/>
        </p:spPr>
        <p:txBody>
          <a:bodyPr wrap="square" rtlCol="0" anchor="ctr">
            <a:spAutoFit/>
          </a:bodyPr>
          <a:lstStyle/>
          <a:p>
            <a:pPr algn="ctr">
              <a:spcBef>
                <a:spcPts val="1200"/>
              </a:spcBef>
              <a:spcAft>
                <a:spcPts val="500"/>
              </a:spcAft>
            </a:pPr>
            <a:r>
              <a:rPr lang="pt-BR" sz="1200" b="1" dirty="0"/>
              <a:t>2</a:t>
            </a:r>
          </a:p>
          <a:p>
            <a:pPr algn="ctr">
              <a:spcBef>
                <a:spcPts val="1200"/>
              </a:spcBef>
              <a:spcAft>
                <a:spcPts val="500"/>
              </a:spcAft>
            </a:pPr>
            <a:r>
              <a:rPr lang="pt-BR" sz="1200" b="1" dirty="0"/>
              <a:t>1</a:t>
            </a:r>
          </a:p>
          <a:p>
            <a:pPr algn="ctr">
              <a:spcBef>
                <a:spcPts val="1200"/>
              </a:spcBef>
              <a:spcAft>
                <a:spcPts val="500"/>
              </a:spcAft>
            </a:pPr>
            <a:r>
              <a:rPr lang="pt-BR" sz="1200" b="1" dirty="0"/>
              <a:t>1</a:t>
            </a:r>
          </a:p>
          <a:p>
            <a:pPr algn="ctr">
              <a:spcBef>
                <a:spcPts val="1200"/>
              </a:spcBef>
              <a:spcAft>
                <a:spcPts val="500"/>
              </a:spcAft>
            </a:pPr>
            <a:r>
              <a:rPr lang="pt-BR" sz="1200" b="1" dirty="0"/>
              <a:t>1</a:t>
            </a:r>
          </a:p>
          <a:p>
            <a:pPr algn="ctr">
              <a:spcBef>
                <a:spcPts val="1200"/>
              </a:spcBef>
              <a:spcAft>
                <a:spcPts val="500"/>
              </a:spcAft>
            </a:pPr>
            <a:r>
              <a:rPr lang="pt-BR" sz="1200" b="1" dirty="0"/>
              <a:t>1</a:t>
            </a:r>
          </a:p>
          <a:p>
            <a:pPr algn="ctr">
              <a:spcBef>
                <a:spcPts val="1200"/>
              </a:spcBef>
              <a:spcAft>
                <a:spcPts val="500"/>
              </a:spcAft>
            </a:pPr>
            <a:r>
              <a:rPr lang="pt-BR" sz="1200" b="1" dirty="0"/>
              <a:t>3</a:t>
            </a:r>
          </a:p>
          <a:p>
            <a:pPr algn="ctr">
              <a:spcBef>
                <a:spcPts val="1200"/>
              </a:spcBef>
              <a:spcAft>
                <a:spcPts val="500"/>
              </a:spcAft>
            </a:pPr>
            <a:r>
              <a:rPr lang="pt-BR" sz="1200" b="1" dirty="0"/>
              <a:t>5</a:t>
            </a:r>
          </a:p>
          <a:p>
            <a:pPr algn="ctr">
              <a:spcBef>
                <a:spcPts val="1200"/>
              </a:spcBef>
              <a:spcAft>
                <a:spcPts val="500"/>
              </a:spcAft>
            </a:pPr>
            <a:r>
              <a:rPr lang="pt-BR" sz="1200" b="1" dirty="0"/>
              <a:t>1</a:t>
            </a:r>
          </a:p>
          <a:p>
            <a:pPr algn="ctr">
              <a:spcBef>
                <a:spcPts val="1200"/>
              </a:spcBef>
              <a:spcAft>
                <a:spcPts val="500"/>
              </a:spcAft>
            </a:pPr>
            <a:r>
              <a:rPr lang="pt-BR" sz="1200" b="1" dirty="0"/>
              <a:t>3</a:t>
            </a:r>
          </a:p>
          <a:p>
            <a:pPr algn="ctr">
              <a:spcBef>
                <a:spcPts val="1200"/>
              </a:spcBef>
              <a:spcAft>
                <a:spcPts val="500"/>
              </a:spcAft>
            </a:pPr>
            <a:r>
              <a:rPr lang="pt-BR" sz="1200" b="1" dirty="0"/>
              <a:t>1</a:t>
            </a:r>
          </a:p>
        </p:txBody>
      </p:sp>
      <p:sp>
        <p:nvSpPr>
          <p:cNvPr id="60" name="CaixaDeTexto 59"/>
          <p:cNvSpPr txBox="1"/>
          <p:nvPr/>
        </p:nvSpPr>
        <p:spPr>
          <a:xfrm>
            <a:off x="8106775" y="1084016"/>
            <a:ext cx="936000" cy="523220"/>
          </a:xfrm>
          <a:prstGeom prst="rect">
            <a:avLst/>
          </a:prstGeom>
          <a:noFill/>
        </p:spPr>
        <p:txBody>
          <a:bodyPr wrap="square" rtlCol="0">
            <a:spAutoFit/>
          </a:bodyPr>
          <a:lstStyle/>
          <a:p>
            <a:pPr algn="ctr">
              <a:spcBef>
                <a:spcPts val="600"/>
              </a:spcBef>
            </a:pPr>
            <a:r>
              <a:rPr lang="pt-BR" sz="1400" dirty="0" err="1">
                <a:solidFill>
                  <a:srgbClr val="797979"/>
                </a:solidFill>
              </a:rPr>
              <a:t>Qtd</a:t>
            </a:r>
            <a:r>
              <a:rPr lang="pt-BR" sz="1400" dirty="0">
                <a:solidFill>
                  <a:srgbClr val="797979"/>
                </a:solidFill>
              </a:rPr>
              <a:t>. Terminais</a:t>
            </a:r>
          </a:p>
        </p:txBody>
      </p:sp>
      <p:sp>
        <p:nvSpPr>
          <p:cNvPr id="61" name="CaixaDeTexto 60"/>
          <p:cNvSpPr txBox="1"/>
          <p:nvPr/>
        </p:nvSpPr>
        <p:spPr>
          <a:xfrm>
            <a:off x="8941375" y="1084016"/>
            <a:ext cx="950400" cy="523220"/>
          </a:xfrm>
          <a:prstGeom prst="rect">
            <a:avLst/>
          </a:prstGeom>
          <a:noFill/>
        </p:spPr>
        <p:txBody>
          <a:bodyPr wrap="square" rtlCol="0">
            <a:spAutoFit/>
          </a:bodyPr>
          <a:lstStyle/>
          <a:p>
            <a:pPr algn="ctr">
              <a:spcBef>
                <a:spcPts val="600"/>
              </a:spcBef>
            </a:pPr>
            <a:r>
              <a:rPr lang="pt-BR" sz="1400" dirty="0">
                <a:solidFill>
                  <a:srgbClr val="797979"/>
                </a:solidFill>
              </a:rPr>
              <a:t>Potencial hub?</a:t>
            </a:r>
          </a:p>
        </p:txBody>
      </p:sp>
      <p:grpSp>
        <p:nvGrpSpPr>
          <p:cNvPr id="62" name="Grupo 61"/>
          <p:cNvGrpSpPr>
            <a:grpSpLocks noChangeAspect="1"/>
          </p:cNvGrpSpPr>
          <p:nvPr/>
        </p:nvGrpSpPr>
        <p:grpSpPr>
          <a:xfrm>
            <a:off x="9290186" y="2983393"/>
            <a:ext cx="162333" cy="144000"/>
            <a:chOff x="5582563" y="1922079"/>
            <a:chExt cx="1306821" cy="1159240"/>
          </a:xfrm>
        </p:grpSpPr>
        <p:sp>
          <p:nvSpPr>
            <p:cNvPr id="63" name="Forma livre 62"/>
            <p:cNvSpPr>
              <a:spLocks noChangeAspect="1"/>
            </p:cNvSpPr>
            <p:nvPr/>
          </p:nvSpPr>
          <p:spPr>
            <a:xfrm rot="18908429" flipH="1">
              <a:off x="6199706" y="2190562"/>
              <a:ext cx="484112" cy="478997"/>
            </a:xfrm>
            <a:custGeom>
              <a:avLst/>
              <a:gdLst>
                <a:gd name="connsiteX0" fmla="*/ 6911 w 484112"/>
                <a:gd name="connsiteY0" fmla="*/ 0 h 478997"/>
                <a:gd name="connsiteX1" fmla="*/ 5 w 484112"/>
                <a:gd name="connsiteY1" fmla="*/ 137133 h 478997"/>
                <a:gd name="connsiteX2" fmla="*/ 28106 w 484112"/>
                <a:gd name="connsiteY2" fmla="*/ 433640 h 478997"/>
                <a:gd name="connsiteX3" fmla="*/ 39248 w 484112"/>
                <a:gd name="connsiteY3" fmla="*/ 478997 h 478997"/>
                <a:gd name="connsiteX4" fmla="*/ 484112 w 484112"/>
                <a:gd name="connsiteY4" fmla="*/ 478996 h 478997"/>
                <a:gd name="connsiteX5" fmla="*/ 438676 w 484112"/>
                <a:gd name="connsiteY5" fmla="*/ 348067 h 478997"/>
                <a:gd name="connsiteX6" fmla="*/ 382971 w 484112"/>
                <a:gd name="connsiteY6" fmla="*/ 56892 h 478997"/>
                <a:gd name="connsiteX7" fmla="*/ 380394 w 484112"/>
                <a:gd name="connsiteY7" fmla="*/ 1 h 478997"/>
                <a:gd name="connsiteX8" fmla="*/ 6911 w 484112"/>
                <a:gd name="connsiteY8" fmla="*/ 0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112" h="478997">
                  <a:moveTo>
                    <a:pt x="6911" y="0"/>
                  </a:moveTo>
                  <a:lnTo>
                    <a:pt x="5" y="137133"/>
                  </a:lnTo>
                  <a:cubicBezTo>
                    <a:pt x="-230" y="236071"/>
                    <a:pt x="9043" y="335384"/>
                    <a:pt x="28106" y="433640"/>
                  </a:cubicBezTo>
                  <a:lnTo>
                    <a:pt x="39248" y="478997"/>
                  </a:lnTo>
                  <a:lnTo>
                    <a:pt x="484112" y="478996"/>
                  </a:lnTo>
                  <a:lnTo>
                    <a:pt x="438676" y="348067"/>
                  </a:lnTo>
                  <a:cubicBezTo>
                    <a:pt x="410700" y="252689"/>
                    <a:pt x="392133" y="155144"/>
                    <a:pt x="382971" y="56892"/>
                  </a:cubicBezTo>
                  <a:lnTo>
                    <a:pt x="380394" y="1"/>
                  </a:lnTo>
                  <a:lnTo>
                    <a:pt x="6911" y="0"/>
                  </a:lnTo>
                  <a:close/>
                </a:path>
              </a:pathLst>
            </a:custGeom>
            <a:solidFill>
              <a:srgbClr val="47CE6D"/>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64" name="Forma livre 63"/>
            <p:cNvSpPr>
              <a:spLocks noChangeAspect="1"/>
            </p:cNvSpPr>
            <p:nvPr/>
          </p:nvSpPr>
          <p:spPr>
            <a:xfrm rot="18908429" flipH="1">
              <a:off x="6533747" y="1922079"/>
              <a:ext cx="355637" cy="478997"/>
            </a:xfrm>
            <a:custGeom>
              <a:avLst/>
              <a:gdLst>
                <a:gd name="connsiteX0" fmla="*/ 23383 w 355637"/>
                <a:gd name="connsiteY0" fmla="*/ 23383 h 478997"/>
                <a:gd name="connsiteX1" fmla="*/ 0 w 355637"/>
                <a:gd name="connsiteY1" fmla="*/ 79834 h 478997"/>
                <a:gd name="connsiteX2" fmla="*/ 0 w 355637"/>
                <a:gd name="connsiteY2" fmla="*/ 399163 h 478997"/>
                <a:gd name="connsiteX3" fmla="*/ 79833 w 355637"/>
                <a:gd name="connsiteY3" fmla="*/ 478997 h 478997"/>
                <a:gd name="connsiteX4" fmla="*/ 355637 w 355637"/>
                <a:gd name="connsiteY4" fmla="*/ 478997 h 478997"/>
                <a:gd name="connsiteX5" fmla="*/ 344495 w 355637"/>
                <a:gd name="connsiteY5" fmla="*/ 433640 h 478997"/>
                <a:gd name="connsiteX6" fmla="*/ 316394 w 355637"/>
                <a:gd name="connsiteY6" fmla="*/ 137133 h 478997"/>
                <a:gd name="connsiteX7" fmla="*/ 323300 w 355637"/>
                <a:gd name="connsiteY7" fmla="*/ 0 h 478997"/>
                <a:gd name="connsiteX8" fmla="*/ 79833 w 355637"/>
                <a:gd name="connsiteY8" fmla="*/ 0 h 478997"/>
                <a:gd name="connsiteX9" fmla="*/ 23383 w 355637"/>
                <a:gd name="connsiteY9" fmla="*/ 23383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37" h="478997">
                  <a:moveTo>
                    <a:pt x="23383" y="23383"/>
                  </a:moveTo>
                  <a:cubicBezTo>
                    <a:pt x="8936" y="37830"/>
                    <a:pt x="0" y="57788"/>
                    <a:pt x="0" y="79834"/>
                  </a:cubicBezTo>
                  <a:lnTo>
                    <a:pt x="0" y="399163"/>
                  </a:lnTo>
                  <a:cubicBezTo>
                    <a:pt x="0" y="443252"/>
                    <a:pt x="35744" y="478996"/>
                    <a:pt x="79833" y="478997"/>
                  </a:cubicBezTo>
                  <a:lnTo>
                    <a:pt x="355637" y="478997"/>
                  </a:lnTo>
                  <a:lnTo>
                    <a:pt x="344495" y="433640"/>
                  </a:lnTo>
                  <a:cubicBezTo>
                    <a:pt x="325432" y="335384"/>
                    <a:pt x="316159" y="236071"/>
                    <a:pt x="316394" y="137133"/>
                  </a:cubicBezTo>
                  <a:lnTo>
                    <a:pt x="323300" y="0"/>
                  </a:lnTo>
                  <a:lnTo>
                    <a:pt x="79833" y="0"/>
                  </a:lnTo>
                  <a:cubicBezTo>
                    <a:pt x="57789" y="0"/>
                    <a:pt x="37830" y="8936"/>
                    <a:pt x="23383" y="23383"/>
                  </a:cubicBezTo>
                  <a:close/>
                </a:path>
              </a:pathLst>
            </a:custGeom>
            <a:solidFill>
              <a:srgbClr val="1DC24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65" name="Forma livre 64"/>
            <p:cNvSpPr>
              <a:spLocks noChangeAspect="1"/>
            </p:cNvSpPr>
            <p:nvPr/>
          </p:nvSpPr>
          <p:spPr>
            <a:xfrm rot="18908429" flipH="1">
              <a:off x="5582563" y="2089175"/>
              <a:ext cx="679011" cy="992144"/>
            </a:xfrm>
            <a:custGeom>
              <a:avLst/>
              <a:gdLst>
                <a:gd name="connsiteX0" fmla="*/ 223680 w 679011"/>
                <a:gd name="connsiteY0" fmla="*/ 23106 h 992144"/>
                <a:gd name="connsiteX1" fmla="*/ 200020 w 679011"/>
                <a:gd name="connsiteY1" fmla="*/ 79441 h 992144"/>
                <a:gd name="connsiteX2" fmla="*/ 197892 w 679011"/>
                <a:gd name="connsiteY2" fmla="*/ 513149 h 992144"/>
                <a:gd name="connsiteX3" fmla="*/ 0 w 679011"/>
                <a:gd name="connsiteY3" fmla="*/ 513149 h 992144"/>
                <a:gd name="connsiteX4" fmla="*/ 2577 w 679011"/>
                <a:gd name="connsiteY4" fmla="*/ 570040 h 992144"/>
                <a:gd name="connsiteX5" fmla="*/ 58282 w 679011"/>
                <a:gd name="connsiteY5" fmla="*/ 861215 h 992144"/>
                <a:gd name="connsiteX6" fmla="*/ 103718 w 679011"/>
                <a:gd name="connsiteY6" fmla="*/ 992144 h 992144"/>
                <a:gd name="connsiteX7" fmla="*/ 592258 w 679011"/>
                <a:gd name="connsiteY7" fmla="*/ 992144 h 992144"/>
                <a:gd name="connsiteX8" fmla="*/ 648708 w 679011"/>
                <a:gd name="connsiteY8" fmla="*/ 968761 h 992144"/>
                <a:gd name="connsiteX9" fmla="*/ 649467 w 679011"/>
                <a:gd name="connsiteY9" fmla="*/ 966930 h 992144"/>
                <a:gd name="connsiteX10" fmla="*/ 651292 w 679011"/>
                <a:gd name="connsiteY10" fmla="*/ 966186 h 992144"/>
                <a:gd name="connsiteX11" fmla="*/ 674949 w 679011"/>
                <a:gd name="connsiteY11" fmla="*/ 909851 h 992144"/>
                <a:gd name="connsiteX12" fmla="*/ 679011 w 679011"/>
                <a:gd name="connsiteY12" fmla="*/ 81791 h 992144"/>
                <a:gd name="connsiteX13" fmla="*/ 599570 w 679011"/>
                <a:gd name="connsiteY13" fmla="*/ 1567 h 992144"/>
                <a:gd name="connsiteX14" fmla="*/ 280245 w 679011"/>
                <a:gd name="connsiteY14" fmla="*/ 0 h 992144"/>
                <a:gd name="connsiteX15" fmla="*/ 223680 w 679011"/>
                <a:gd name="connsiteY15" fmla="*/ 23106 h 9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9011" h="992144">
                  <a:moveTo>
                    <a:pt x="223680" y="23106"/>
                  </a:moveTo>
                  <a:cubicBezTo>
                    <a:pt x="209162" y="37483"/>
                    <a:pt x="200128" y="57397"/>
                    <a:pt x="200020" y="79441"/>
                  </a:cubicBezTo>
                  <a:lnTo>
                    <a:pt x="197892" y="513149"/>
                  </a:lnTo>
                  <a:lnTo>
                    <a:pt x="0" y="513149"/>
                  </a:lnTo>
                  <a:lnTo>
                    <a:pt x="2577" y="570040"/>
                  </a:lnTo>
                  <a:cubicBezTo>
                    <a:pt x="11739" y="668292"/>
                    <a:pt x="30306" y="765837"/>
                    <a:pt x="58282" y="861215"/>
                  </a:cubicBezTo>
                  <a:lnTo>
                    <a:pt x="103718" y="992144"/>
                  </a:lnTo>
                  <a:lnTo>
                    <a:pt x="592258" y="992144"/>
                  </a:lnTo>
                  <a:cubicBezTo>
                    <a:pt x="614302" y="992144"/>
                    <a:pt x="634261" y="983209"/>
                    <a:pt x="648708" y="968761"/>
                  </a:cubicBezTo>
                  <a:lnTo>
                    <a:pt x="649467" y="966930"/>
                  </a:lnTo>
                  <a:lnTo>
                    <a:pt x="651292" y="966186"/>
                  </a:lnTo>
                  <a:cubicBezTo>
                    <a:pt x="665810" y="951810"/>
                    <a:pt x="674842" y="931896"/>
                    <a:pt x="674949" y="909851"/>
                  </a:cubicBezTo>
                  <a:lnTo>
                    <a:pt x="679011" y="81791"/>
                  </a:lnTo>
                  <a:cubicBezTo>
                    <a:pt x="679227" y="37701"/>
                    <a:pt x="643661" y="1782"/>
                    <a:pt x="599570" y="1567"/>
                  </a:cubicBezTo>
                  <a:lnTo>
                    <a:pt x="280245" y="0"/>
                  </a:lnTo>
                  <a:cubicBezTo>
                    <a:pt x="258200" y="-108"/>
                    <a:pt x="238198" y="8730"/>
                    <a:pt x="223680" y="23106"/>
                  </a:cubicBezTo>
                  <a:close/>
                </a:path>
              </a:pathLst>
            </a:custGeom>
            <a:solidFill>
              <a:srgbClr val="87DFA0"/>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66" name="Grupo 65"/>
          <p:cNvGrpSpPr>
            <a:grpSpLocks noChangeAspect="1"/>
          </p:cNvGrpSpPr>
          <p:nvPr/>
        </p:nvGrpSpPr>
        <p:grpSpPr>
          <a:xfrm>
            <a:off x="9290185" y="4521144"/>
            <a:ext cx="252781" cy="224234"/>
            <a:chOff x="5582563" y="1922079"/>
            <a:chExt cx="1306821" cy="1159240"/>
          </a:xfrm>
        </p:grpSpPr>
        <p:sp>
          <p:nvSpPr>
            <p:cNvPr id="67" name="Forma livre 66"/>
            <p:cNvSpPr>
              <a:spLocks noChangeAspect="1"/>
            </p:cNvSpPr>
            <p:nvPr/>
          </p:nvSpPr>
          <p:spPr>
            <a:xfrm rot="18908429" flipH="1">
              <a:off x="6199706" y="2190562"/>
              <a:ext cx="484112" cy="478997"/>
            </a:xfrm>
            <a:custGeom>
              <a:avLst/>
              <a:gdLst>
                <a:gd name="connsiteX0" fmla="*/ 6911 w 484112"/>
                <a:gd name="connsiteY0" fmla="*/ 0 h 478997"/>
                <a:gd name="connsiteX1" fmla="*/ 5 w 484112"/>
                <a:gd name="connsiteY1" fmla="*/ 137133 h 478997"/>
                <a:gd name="connsiteX2" fmla="*/ 28106 w 484112"/>
                <a:gd name="connsiteY2" fmla="*/ 433640 h 478997"/>
                <a:gd name="connsiteX3" fmla="*/ 39248 w 484112"/>
                <a:gd name="connsiteY3" fmla="*/ 478997 h 478997"/>
                <a:gd name="connsiteX4" fmla="*/ 484112 w 484112"/>
                <a:gd name="connsiteY4" fmla="*/ 478996 h 478997"/>
                <a:gd name="connsiteX5" fmla="*/ 438676 w 484112"/>
                <a:gd name="connsiteY5" fmla="*/ 348067 h 478997"/>
                <a:gd name="connsiteX6" fmla="*/ 382971 w 484112"/>
                <a:gd name="connsiteY6" fmla="*/ 56892 h 478997"/>
                <a:gd name="connsiteX7" fmla="*/ 380394 w 484112"/>
                <a:gd name="connsiteY7" fmla="*/ 1 h 478997"/>
                <a:gd name="connsiteX8" fmla="*/ 6911 w 484112"/>
                <a:gd name="connsiteY8" fmla="*/ 0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112" h="478997">
                  <a:moveTo>
                    <a:pt x="6911" y="0"/>
                  </a:moveTo>
                  <a:lnTo>
                    <a:pt x="5" y="137133"/>
                  </a:lnTo>
                  <a:cubicBezTo>
                    <a:pt x="-230" y="236071"/>
                    <a:pt x="9043" y="335384"/>
                    <a:pt x="28106" y="433640"/>
                  </a:cubicBezTo>
                  <a:lnTo>
                    <a:pt x="39248" y="478997"/>
                  </a:lnTo>
                  <a:lnTo>
                    <a:pt x="484112" y="478996"/>
                  </a:lnTo>
                  <a:lnTo>
                    <a:pt x="438676" y="348067"/>
                  </a:lnTo>
                  <a:cubicBezTo>
                    <a:pt x="410700" y="252689"/>
                    <a:pt x="392133" y="155144"/>
                    <a:pt x="382971" y="56892"/>
                  </a:cubicBezTo>
                  <a:lnTo>
                    <a:pt x="380394" y="1"/>
                  </a:lnTo>
                  <a:lnTo>
                    <a:pt x="6911" y="0"/>
                  </a:lnTo>
                  <a:close/>
                </a:path>
              </a:pathLst>
            </a:custGeom>
            <a:solidFill>
              <a:srgbClr val="47CE6D"/>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68" name="Forma livre 67"/>
            <p:cNvSpPr>
              <a:spLocks noChangeAspect="1"/>
            </p:cNvSpPr>
            <p:nvPr/>
          </p:nvSpPr>
          <p:spPr>
            <a:xfrm rot="18908429" flipH="1">
              <a:off x="6533747" y="1922079"/>
              <a:ext cx="355637" cy="478997"/>
            </a:xfrm>
            <a:custGeom>
              <a:avLst/>
              <a:gdLst>
                <a:gd name="connsiteX0" fmla="*/ 23383 w 355637"/>
                <a:gd name="connsiteY0" fmla="*/ 23383 h 478997"/>
                <a:gd name="connsiteX1" fmla="*/ 0 w 355637"/>
                <a:gd name="connsiteY1" fmla="*/ 79834 h 478997"/>
                <a:gd name="connsiteX2" fmla="*/ 0 w 355637"/>
                <a:gd name="connsiteY2" fmla="*/ 399163 h 478997"/>
                <a:gd name="connsiteX3" fmla="*/ 79833 w 355637"/>
                <a:gd name="connsiteY3" fmla="*/ 478997 h 478997"/>
                <a:gd name="connsiteX4" fmla="*/ 355637 w 355637"/>
                <a:gd name="connsiteY4" fmla="*/ 478997 h 478997"/>
                <a:gd name="connsiteX5" fmla="*/ 344495 w 355637"/>
                <a:gd name="connsiteY5" fmla="*/ 433640 h 478997"/>
                <a:gd name="connsiteX6" fmla="*/ 316394 w 355637"/>
                <a:gd name="connsiteY6" fmla="*/ 137133 h 478997"/>
                <a:gd name="connsiteX7" fmla="*/ 323300 w 355637"/>
                <a:gd name="connsiteY7" fmla="*/ 0 h 478997"/>
                <a:gd name="connsiteX8" fmla="*/ 79833 w 355637"/>
                <a:gd name="connsiteY8" fmla="*/ 0 h 478997"/>
                <a:gd name="connsiteX9" fmla="*/ 23383 w 355637"/>
                <a:gd name="connsiteY9" fmla="*/ 23383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37" h="478997">
                  <a:moveTo>
                    <a:pt x="23383" y="23383"/>
                  </a:moveTo>
                  <a:cubicBezTo>
                    <a:pt x="8936" y="37830"/>
                    <a:pt x="0" y="57788"/>
                    <a:pt x="0" y="79834"/>
                  </a:cubicBezTo>
                  <a:lnTo>
                    <a:pt x="0" y="399163"/>
                  </a:lnTo>
                  <a:cubicBezTo>
                    <a:pt x="0" y="443252"/>
                    <a:pt x="35744" y="478996"/>
                    <a:pt x="79833" y="478997"/>
                  </a:cubicBezTo>
                  <a:lnTo>
                    <a:pt x="355637" y="478997"/>
                  </a:lnTo>
                  <a:lnTo>
                    <a:pt x="344495" y="433640"/>
                  </a:lnTo>
                  <a:cubicBezTo>
                    <a:pt x="325432" y="335384"/>
                    <a:pt x="316159" y="236071"/>
                    <a:pt x="316394" y="137133"/>
                  </a:cubicBezTo>
                  <a:lnTo>
                    <a:pt x="323300" y="0"/>
                  </a:lnTo>
                  <a:lnTo>
                    <a:pt x="79833" y="0"/>
                  </a:lnTo>
                  <a:cubicBezTo>
                    <a:pt x="57789" y="0"/>
                    <a:pt x="37830" y="8936"/>
                    <a:pt x="23383" y="23383"/>
                  </a:cubicBezTo>
                  <a:close/>
                </a:path>
              </a:pathLst>
            </a:custGeom>
            <a:solidFill>
              <a:srgbClr val="1DC24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69" name="Forma livre 68"/>
            <p:cNvSpPr>
              <a:spLocks noChangeAspect="1"/>
            </p:cNvSpPr>
            <p:nvPr/>
          </p:nvSpPr>
          <p:spPr>
            <a:xfrm rot="18908429" flipH="1">
              <a:off x="5582563" y="2089175"/>
              <a:ext cx="679011" cy="992144"/>
            </a:xfrm>
            <a:custGeom>
              <a:avLst/>
              <a:gdLst>
                <a:gd name="connsiteX0" fmla="*/ 223680 w 679011"/>
                <a:gd name="connsiteY0" fmla="*/ 23106 h 992144"/>
                <a:gd name="connsiteX1" fmla="*/ 200020 w 679011"/>
                <a:gd name="connsiteY1" fmla="*/ 79441 h 992144"/>
                <a:gd name="connsiteX2" fmla="*/ 197892 w 679011"/>
                <a:gd name="connsiteY2" fmla="*/ 513149 h 992144"/>
                <a:gd name="connsiteX3" fmla="*/ 0 w 679011"/>
                <a:gd name="connsiteY3" fmla="*/ 513149 h 992144"/>
                <a:gd name="connsiteX4" fmla="*/ 2577 w 679011"/>
                <a:gd name="connsiteY4" fmla="*/ 570040 h 992144"/>
                <a:gd name="connsiteX5" fmla="*/ 58282 w 679011"/>
                <a:gd name="connsiteY5" fmla="*/ 861215 h 992144"/>
                <a:gd name="connsiteX6" fmla="*/ 103718 w 679011"/>
                <a:gd name="connsiteY6" fmla="*/ 992144 h 992144"/>
                <a:gd name="connsiteX7" fmla="*/ 592258 w 679011"/>
                <a:gd name="connsiteY7" fmla="*/ 992144 h 992144"/>
                <a:gd name="connsiteX8" fmla="*/ 648708 w 679011"/>
                <a:gd name="connsiteY8" fmla="*/ 968761 h 992144"/>
                <a:gd name="connsiteX9" fmla="*/ 649467 w 679011"/>
                <a:gd name="connsiteY9" fmla="*/ 966930 h 992144"/>
                <a:gd name="connsiteX10" fmla="*/ 651292 w 679011"/>
                <a:gd name="connsiteY10" fmla="*/ 966186 h 992144"/>
                <a:gd name="connsiteX11" fmla="*/ 674949 w 679011"/>
                <a:gd name="connsiteY11" fmla="*/ 909851 h 992144"/>
                <a:gd name="connsiteX12" fmla="*/ 679011 w 679011"/>
                <a:gd name="connsiteY12" fmla="*/ 81791 h 992144"/>
                <a:gd name="connsiteX13" fmla="*/ 599570 w 679011"/>
                <a:gd name="connsiteY13" fmla="*/ 1567 h 992144"/>
                <a:gd name="connsiteX14" fmla="*/ 280245 w 679011"/>
                <a:gd name="connsiteY14" fmla="*/ 0 h 992144"/>
                <a:gd name="connsiteX15" fmla="*/ 223680 w 679011"/>
                <a:gd name="connsiteY15" fmla="*/ 23106 h 9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9011" h="992144">
                  <a:moveTo>
                    <a:pt x="223680" y="23106"/>
                  </a:moveTo>
                  <a:cubicBezTo>
                    <a:pt x="209162" y="37483"/>
                    <a:pt x="200128" y="57397"/>
                    <a:pt x="200020" y="79441"/>
                  </a:cubicBezTo>
                  <a:lnTo>
                    <a:pt x="197892" y="513149"/>
                  </a:lnTo>
                  <a:lnTo>
                    <a:pt x="0" y="513149"/>
                  </a:lnTo>
                  <a:lnTo>
                    <a:pt x="2577" y="570040"/>
                  </a:lnTo>
                  <a:cubicBezTo>
                    <a:pt x="11739" y="668292"/>
                    <a:pt x="30306" y="765837"/>
                    <a:pt x="58282" y="861215"/>
                  </a:cubicBezTo>
                  <a:lnTo>
                    <a:pt x="103718" y="992144"/>
                  </a:lnTo>
                  <a:lnTo>
                    <a:pt x="592258" y="992144"/>
                  </a:lnTo>
                  <a:cubicBezTo>
                    <a:pt x="614302" y="992144"/>
                    <a:pt x="634261" y="983209"/>
                    <a:pt x="648708" y="968761"/>
                  </a:cubicBezTo>
                  <a:lnTo>
                    <a:pt x="649467" y="966930"/>
                  </a:lnTo>
                  <a:lnTo>
                    <a:pt x="651292" y="966186"/>
                  </a:lnTo>
                  <a:cubicBezTo>
                    <a:pt x="665810" y="951810"/>
                    <a:pt x="674842" y="931896"/>
                    <a:pt x="674949" y="909851"/>
                  </a:cubicBezTo>
                  <a:lnTo>
                    <a:pt x="679011" y="81791"/>
                  </a:lnTo>
                  <a:cubicBezTo>
                    <a:pt x="679227" y="37701"/>
                    <a:pt x="643661" y="1782"/>
                    <a:pt x="599570" y="1567"/>
                  </a:cubicBezTo>
                  <a:lnTo>
                    <a:pt x="280245" y="0"/>
                  </a:lnTo>
                  <a:cubicBezTo>
                    <a:pt x="258200" y="-108"/>
                    <a:pt x="238198" y="8730"/>
                    <a:pt x="223680" y="23106"/>
                  </a:cubicBezTo>
                  <a:close/>
                </a:path>
              </a:pathLst>
            </a:custGeom>
            <a:solidFill>
              <a:srgbClr val="87DFA0"/>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0" name="Grupo 69"/>
          <p:cNvGrpSpPr>
            <a:grpSpLocks noChangeAspect="1"/>
          </p:cNvGrpSpPr>
          <p:nvPr/>
        </p:nvGrpSpPr>
        <p:grpSpPr>
          <a:xfrm>
            <a:off x="9290186" y="5387816"/>
            <a:ext cx="162333" cy="144000"/>
            <a:chOff x="5582563" y="1922079"/>
            <a:chExt cx="1306821" cy="1159240"/>
          </a:xfrm>
        </p:grpSpPr>
        <p:sp>
          <p:nvSpPr>
            <p:cNvPr id="71" name="Forma livre 70"/>
            <p:cNvSpPr>
              <a:spLocks noChangeAspect="1"/>
            </p:cNvSpPr>
            <p:nvPr/>
          </p:nvSpPr>
          <p:spPr>
            <a:xfrm rot="18908429" flipH="1">
              <a:off x="6199706" y="2190562"/>
              <a:ext cx="484112" cy="478997"/>
            </a:xfrm>
            <a:custGeom>
              <a:avLst/>
              <a:gdLst>
                <a:gd name="connsiteX0" fmla="*/ 6911 w 484112"/>
                <a:gd name="connsiteY0" fmla="*/ 0 h 478997"/>
                <a:gd name="connsiteX1" fmla="*/ 5 w 484112"/>
                <a:gd name="connsiteY1" fmla="*/ 137133 h 478997"/>
                <a:gd name="connsiteX2" fmla="*/ 28106 w 484112"/>
                <a:gd name="connsiteY2" fmla="*/ 433640 h 478997"/>
                <a:gd name="connsiteX3" fmla="*/ 39248 w 484112"/>
                <a:gd name="connsiteY3" fmla="*/ 478997 h 478997"/>
                <a:gd name="connsiteX4" fmla="*/ 484112 w 484112"/>
                <a:gd name="connsiteY4" fmla="*/ 478996 h 478997"/>
                <a:gd name="connsiteX5" fmla="*/ 438676 w 484112"/>
                <a:gd name="connsiteY5" fmla="*/ 348067 h 478997"/>
                <a:gd name="connsiteX6" fmla="*/ 382971 w 484112"/>
                <a:gd name="connsiteY6" fmla="*/ 56892 h 478997"/>
                <a:gd name="connsiteX7" fmla="*/ 380394 w 484112"/>
                <a:gd name="connsiteY7" fmla="*/ 1 h 478997"/>
                <a:gd name="connsiteX8" fmla="*/ 6911 w 484112"/>
                <a:gd name="connsiteY8" fmla="*/ 0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112" h="478997">
                  <a:moveTo>
                    <a:pt x="6911" y="0"/>
                  </a:moveTo>
                  <a:lnTo>
                    <a:pt x="5" y="137133"/>
                  </a:lnTo>
                  <a:cubicBezTo>
                    <a:pt x="-230" y="236071"/>
                    <a:pt x="9043" y="335384"/>
                    <a:pt x="28106" y="433640"/>
                  </a:cubicBezTo>
                  <a:lnTo>
                    <a:pt x="39248" y="478997"/>
                  </a:lnTo>
                  <a:lnTo>
                    <a:pt x="484112" y="478996"/>
                  </a:lnTo>
                  <a:lnTo>
                    <a:pt x="438676" y="348067"/>
                  </a:lnTo>
                  <a:cubicBezTo>
                    <a:pt x="410700" y="252689"/>
                    <a:pt x="392133" y="155144"/>
                    <a:pt x="382971" y="56892"/>
                  </a:cubicBezTo>
                  <a:lnTo>
                    <a:pt x="380394" y="1"/>
                  </a:lnTo>
                  <a:lnTo>
                    <a:pt x="6911" y="0"/>
                  </a:lnTo>
                  <a:close/>
                </a:path>
              </a:pathLst>
            </a:custGeom>
            <a:solidFill>
              <a:srgbClr val="47CE6D"/>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72" name="Forma livre 71"/>
            <p:cNvSpPr>
              <a:spLocks noChangeAspect="1"/>
            </p:cNvSpPr>
            <p:nvPr/>
          </p:nvSpPr>
          <p:spPr>
            <a:xfrm rot="18908429" flipH="1">
              <a:off x="6533747" y="1922079"/>
              <a:ext cx="355637" cy="478997"/>
            </a:xfrm>
            <a:custGeom>
              <a:avLst/>
              <a:gdLst>
                <a:gd name="connsiteX0" fmla="*/ 23383 w 355637"/>
                <a:gd name="connsiteY0" fmla="*/ 23383 h 478997"/>
                <a:gd name="connsiteX1" fmla="*/ 0 w 355637"/>
                <a:gd name="connsiteY1" fmla="*/ 79834 h 478997"/>
                <a:gd name="connsiteX2" fmla="*/ 0 w 355637"/>
                <a:gd name="connsiteY2" fmla="*/ 399163 h 478997"/>
                <a:gd name="connsiteX3" fmla="*/ 79833 w 355637"/>
                <a:gd name="connsiteY3" fmla="*/ 478997 h 478997"/>
                <a:gd name="connsiteX4" fmla="*/ 355637 w 355637"/>
                <a:gd name="connsiteY4" fmla="*/ 478997 h 478997"/>
                <a:gd name="connsiteX5" fmla="*/ 344495 w 355637"/>
                <a:gd name="connsiteY5" fmla="*/ 433640 h 478997"/>
                <a:gd name="connsiteX6" fmla="*/ 316394 w 355637"/>
                <a:gd name="connsiteY6" fmla="*/ 137133 h 478997"/>
                <a:gd name="connsiteX7" fmla="*/ 323300 w 355637"/>
                <a:gd name="connsiteY7" fmla="*/ 0 h 478997"/>
                <a:gd name="connsiteX8" fmla="*/ 79833 w 355637"/>
                <a:gd name="connsiteY8" fmla="*/ 0 h 478997"/>
                <a:gd name="connsiteX9" fmla="*/ 23383 w 355637"/>
                <a:gd name="connsiteY9" fmla="*/ 23383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37" h="478997">
                  <a:moveTo>
                    <a:pt x="23383" y="23383"/>
                  </a:moveTo>
                  <a:cubicBezTo>
                    <a:pt x="8936" y="37830"/>
                    <a:pt x="0" y="57788"/>
                    <a:pt x="0" y="79834"/>
                  </a:cubicBezTo>
                  <a:lnTo>
                    <a:pt x="0" y="399163"/>
                  </a:lnTo>
                  <a:cubicBezTo>
                    <a:pt x="0" y="443252"/>
                    <a:pt x="35744" y="478996"/>
                    <a:pt x="79833" y="478997"/>
                  </a:cubicBezTo>
                  <a:lnTo>
                    <a:pt x="355637" y="478997"/>
                  </a:lnTo>
                  <a:lnTo>
                    <a:pt x="344495" y="433640"/>
                  </a:lnTo>
                  <a:cubicBezTo>
                    <a:pt x="325432" y="335384"/>
                    <a:pt x="316159" y="236071"/>
                    <a:pt x="316394" y="137133"/>
                  </a:cubicBezTo>
                  <a:lnTo>
                    <a:pt x="323300" y="0"/>
                  </a:lnTo>
                  <a:lnTo>
                    <a:pt x="79833" y="0"/>
                  </a:lnTo>
                  <a:cubicBezTo>
                    <a:pt x="57789" y="0"/>
                    <a:pt x="37830" y="8936"/>
                    <a:pt x="23383" y="23383"/>
                  </a:cubicBezTo>
                  <a:close/>
                </a:path>
              </a:pathLst>
            </a:custGeom>
            <a:solidFill>
              <a:srgbClr val="1DC24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73" name="Forma livre 72"/>
            <p:cNvSpPr>
              <a:spLocks noChangeAspect="1"/>
            </p:cNvSpPr>
            <p:nvPr/>
          </p:nvSpPr>
          <p:spPr>
            <a:xfrm rot="18908429" flipH="1">
              <a:off x="5582563" y="2089175"/>
              <a:ext cx="679011" cy="992144"/>
            </a:xfrm>
            <a:custGeom>
              <a:avLst/>
              <a:gdLst>
                <a:gd name="connsiteX0" fmla="*/ 223680 w 679011"/>
                <a:gd name="connsiteY0" fmla="*/ 23106 h 992144"/>
                <a:gd name="connsiteX1" fmla="*/ 200020 w 679011"/>
                <a:gd name="connsiteY1" fmla="*/ 79441 h 992144"/>
                <a:gd name="connsiteX2" fmla="*/ 197892 w 679011"/>
                <a:gd name="connsiteY2" fmla="*/ 513149 h 992144"/>
                <a:gd name="connsiteX3" fmla="*/ 0 w 679011"/>
                <a:gd name="connsiteY3" fmla="*/ 513149 h 992144"/>
                <a:gd name="connsiteX4" fmla="*/ 2577 w 679011"/>
                <a:gd name="connsiteY4" fmla="*/ 570040 h 992144"/>
                <a:gd name="connsiteX5" fmla="*/ 58282 w 679011"/>
                <a:gd name="connsiteY5" fmla="*/ 861215 h 992144"/>
                <a:gd name="connsiteX6" fmla="*/ 103718 w 679011"/>
                <a:gd name="connsiteY6" fmla="*/ 992144 h 992144"/>
                <a:gd name="connsiteX7" fmla="*/ 592258 w 679011"/>
                <a:gd name="connsiteY7" fmla="*/ 992144 h 992144"/>
                <a:gd name="connsiteX8" fmla="*/ 648708 w 679011"/>
                <a:gd name="connsiteY8" fmla="*/ 968761 h 992144"/>
                <a:gd name="connsiteX9" fmla="*/ 649467 w 679011"/>
                <a:gd name="connsiteY9" fmla="*/ 966930 h 992144"/>
                <a:gd name="connsiteX10" fmla="*/ 651292 w 679011"/>
                <a:gd name="connsiteY10" fmla="*/ 966186 h 992144"/>
                <a:gd name="connsiteX11" fmla="*/ 674949 w 679011"/>
                <a:gd name="connsiteY11" fmla="*/ 909851 h 992144"/>
                <a:gd name="connsiteX12" fmla="*/ 679011 w 679011"/>
                <a:gd name="connsiteY12" fmla="*/ 81791 h 992144"/>
                <a:gd name="connsiteX13" fmla="*/ 599570 w 679011"/>
                <a:gd name="connsiteY13" fmla="*/ 1567 h 992144"/>
                <a:gd name="connsiteX14" fmla="*/ 280245 w 679011"/>
                <a:gd name="connsiteY14" fmla="*/ 0 h 992144"/>
                <a:gd name="connsiteX15" fmla="*/ 223680 w 679011"/>
                <a:gd name="connsiteY15" fmla="*/ 23106 h 9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9011" h="992144">
                  <a:moveTo>
                    <a:pt x="223680" y="23106"/>
                  </a:moveTo>
                  <a:cubicBezTo>
                    <a:pt x="209162" y="37483"/>
                    <a:pt x="200128" y="57397"/>
                    <a:pt x="200020" y="79441"/>
                  </a:cubicBezTo>
                  <a:lnTo>
                    <a:pt x="197892" y="513149"/>
                  </a:lnTo>
                  <a:lnTo>
                    <a:pt x="0" y="513149"/>
                  </a:lnTo>
                  <a:lnTo>
                    <a:pt x="2577" y="570040"/>
                  </a:lnTo>
                  <a:cubicBezTo>
                    <a:pt x="11739" y="668292"/>
                    <a:pt x="30306" y="765837"/>
                    <a:pt x="58282" y="861215"/>
                  </a:cubicBezTo>
                  <a:lnTo>
                    <a:pt x="103718" y="992144"/>
                  </a:lnTo>
                  <a:lnTo>
                    <a:pt x="592258" y="992144"/>
                  </a:lnTo>
                  <a:cubicBezTo>
                    <a:pt x="614302" y="992144"/>
                    <a:pt x="634261" y="983209"/>
                    <a:pt x="648708" y="968761"/>
                  </a:cubicBezTo>
                  <a:lnTo>
                    <a:pt x="649467" y="966930"/>
                  </a:lnTo>
                  <a:lnTo>
                    <a:pt x="651292" y="966186"/>
                  </a:lnTo>
                  <a:cubicBezTo>
                    <a:pt x="665810" y="951810"/>
                    <a:pt x="674842" y="931896"/>
                    <a:pt x="674949" y="909851"/>
                  </a:cubicBezTo>
                  <a:lnTo>
                    <a:pt x="679011" y="81791"/>
                  </a:lnTo>
                  <a:cubicBezTo>
                    <a:pt x="679227" y="37701"/>
                    <a:pt x="643661" y="1782"/>
                    <a:pt x="599570" y="1567"/>
                  </a:cubicBezTo>
                  <a:lnTo>
                    <a:pt x="280245" y="0"/>
                  </a:lnTo>
                  <a:cubicBezTo>
                    <a:pt x="258200" y="-108"/>
                    <a:pt x="238198" y="8730"/>
                    <a:pt x="223680" y="23106"/>
                  </a:cubicBezTo>
                  <a:close/>
                </a:path>
              </a:pathLst>
            </a:custGeom>
            <a:solidFill>
              <a:srgbClr val="87DFA0"/>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grpSp>
      <p:sp>
        <p:nvSpPr>
          <p:cNvPr id="74" name="CaixaDeTexto 73"/>
          <p:cNvSpPr txBox="1"/>
          <p:nvPr/>
        </p:nvSpPr>
        <p:spPr>
          <a:xfrm>
            <a:off x="7300974" y="1084016"/>
            <a:ext cx="864000" cy="523220"/>
          </a:xfrm>
          <a:prstGeom prst="rect">
            <a:avLst/>
          </a:prstGeom>
          <a:noFill/>
        </p:spPr>
        <p:txBody>
          <a:bodyPr wrap="square" rtlCol="0">
            <a:spAutoFit/>
          </a:bodyPr>
          <a:lstStyle/>
          <a:p>
            <a:pPr algn="ctr">
              <a:spcBef>
                <a:spcPts val="600"/>
              </a:spcBef>
            </a:pPr>
            <a:r>
              <a:rPr lang="pt-BR" sz="1400" dirty="0">
                <a:solidFill>
                  <a:srgbClr val="797979"/>
                </a:solidFill>
              </a:rPr>
              <a:t>CAGR 2002-16</a:t>
            </a:r>
          </a:p>
        </p:txBody>
      </p:sp>
      <p:sp>
        <p:nvSpPr>
          <p:cNvPr id="75" name="CaixaDeTexto 74"/>
          <p:cNvSpPr txBox="1"/>
          <p:nvPr/>
        </p:nvSpPr>
        <p:spPr>
          <a:xfrm>
            <a:off x="7426974" y="2110172"/>
            <a:ext cx="612000" cy="3901068"/>
          </a:xfrm>
          <a:prstGeom prst="rect">
            <a:avLst/>
          </a:prstGeom>
          <a:noFill/>
        </p:spPr>
        <p:txBody>
          <a:bodyPr wrap="square" rtlCol="0" anchor="ctr">
            <a:spAutoFit/>
          </a:bodyPr>
          <a:lstStyle/>
          <a:p>
            <a:pPr algn="ctr">
              <a:spcBef>
                <a:spcPts val="1200"/>
              </a:spcBef>
              <a:spcAft>
                <a:spcPts val="500"/>
              </a:spcAft>
            </a:pPr>
            <a:r>
              <a:rPr lang="pt-BR" sz="1200" b="1" dirty="0"/>
              <a:t>8,7%</a:t>
            </a:r>
          </a:p>
          <a:p>
            <a:pPr algn="ctr">
              <a:spcBef>
                <a:spcPts val="1200"/>
              </a:spcBef>
              <a:spcAft>
                <a:spcPts val="500"/>
              </a:spcAft>
            </a:pPr>
            <a:r>
              <a:rPr lang="pt-BR" sz="1200" b="1" dirty="0"/>
              <a:t>8,0%</a:t>
            </a:r>
          </a:p>
          <a:p>
            <a:pPr algn="ctr">
              <a:spcBef>
                <a:spcPts val="1200"/>
              </a:spcBef>
              <a:spcAft>
                <a:spcPts val="500"/>
              </a:spcAft>
            </a:pPr>
            <a:r>
              <a:rPr lang="pt-BR" sz="1200" b="1" dirty="0"/>
              <a:t>8,4%</a:t>
            </a:r>
          </a:p>
          <a:p>
            <a:pPr algn="ctr">
              <a:spcBef>
                <a:spcPts val="1200"/>
              </a:spcBef>
              <a:spcAft>
                <a:spcPts val="500"/>
              </a:spcAft>
            </a:pPr>
            <a:r>
              <a:rPr lang="pt-BR" sz="1200" b="1" dirty="0"/>
              <a:t>5,9%</a:t>
            </a:r>
          </a:p>
          <a:p>
            <a:pPr algn="ctr">
              <a:spcBef>
                <a:spcPts val="1200"/>
              </a:spcBef>
              <a:spcAft>
                <a:spcPts val="500"/>
              </a:spcAft>
            </a:pPr>
            <a:r>
              <a:rPr lang="pt-BR" sz="1200" b="1" dirty="0"/>
              <a:t>2,7%</a:t>
            </a:r>
          </a:p>
          <a:p>
            <a:pPr algn="ctr">
              <a:spcBef>
                <a:spcPts val="1200"/>
              </a:spcBef>
              <a:spcAft>
                <a:spcPts val="500"/>
              </a:spcAft>
            </a:pPr>
            <a:r>
              <a:rPr lang="pt-BR" sz="1200" b="1" dirty="0"/>
              <a:t>3,6%</a:t>
            </a:r>
          </a:p>
          <a:p>
            <a:pPr algn="ctr">
              <a:spcBef>
                <a:spcPts val="1200"/>
              </a:spcBef>
              <a:spcAft>
                <a:spcPts val="500"/>
              </a:spcAft>
            </a:pPr>
            <a:r>
              <a:rPr lang="pt-BR" sz="1200" b="1" dirty="0"/>
              <a:t>7,7%</a:t>
            </a:r>
          </a:p>
          <a:p>
            <a:pPr algn="ctr">
              <a:spcBef>
                <a:spcPts val="1200"/>
              </a:spcBef>
              <a:spcAft>
                <a:spcPts val="500"/>
              </a:spcAft>
            </a:pPr>
            <a:r>
              <a:rPr lang="pt-BR" sz="1200" b="1" dirty="0"/>
              <a:t>7,4%</a:t>
            </a:r>
          </a:p>
          <a:p>
            <a:pPr algn="ctr">
              <a:spcBef>
                <a:spcPts val="1200"/>
              </a:spcBef>
              <a:spcAft>
                <a:spcPts val="500"/>
              </a:spcAft>
            </a:pPr>
            <a:r>
              <a:rPr lang="pt-BR" sz="1200" b="1" dirty="0"/>
              <a:t>7,3%</a:t>
            </a:r>
          </a:p>
          <a:p>
            <a:pPr algn="ctr">
              <a:spcBef>
                <a:spcPts val="1200"/>
              </a:spcBef>
              <a:spcAft>
                <a:spcPts val="500"/>
              </a:spcAft>
            </a:pPr>
            <a:r>
              <a:rPr lang="pt-BR" sz="1200" b="1" dirty="0"/>
              <a:t>3,5%</a:t>
            </a:r>
          </a:p>
        </p:txBody>
      </p:sp>
      <p:sp>
        <p:nvSpPr>
          <p:cNvPr id="76" name="CaixaDeTexto 75"/>
          <p:cNvSpPr txBox="1"/>
          <p:nvPr/>
        </p:nvSpPr>
        <p:spPr>
          <a:xfrm>
            <a:off x="-80323" y="2019760"/>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AM</a:t>
            </a:r>
          </a:p>
        </p:txBody>
      </p:sp>
      <p:sp>
        <p:nvSpPr>
          <p:cNvPr id="77" name="CaixaDeTexto 76"/>
          <p:cNvSpPr txBox="1"/>
          <p:nvPr/>
        </p:nvSpPr>
        <p:spPr>
          <a:xfrm>
            <a:off x="2489091" y="2415165"/>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CE</a:t>
            </a:r>
          </a:p>
        </p:txBody>
      </p:sp>
      <p:sp>
        <p:nvSpPr>
          <p:cNvPr id="78" name="CaixaDeTexto 77"/>
          <p:cNvSpPr txBox="1"/>
          <p:nvPr/>
        </p:nvSpPr>
        <p:spPr>
          <a:xfrm>
            <a:off x="2813358" y="2854957"/>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PE</a:t>
            </a:r>
          </a:p>
        </p:txBody>
      </p:sp>
      <p:sp>
        <p:nvSpPr>
          <p:cNvPr id="79" name="CaixaDeTexto 78"/>
          <p:cNvSpPr txBox="1"/>
          <p:nvPr/>
        </p:nvSpPr>
        <p:spPr>
          <a:xfrm>
            <a:off x="2223103" y="3379786"/>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BA</a:t>
            </a:r>
          </a:p>
        </p:txBody>
      </p:sp>
      <p:sp>
        <p:nvSpPr>
          <p:cNvPr id="80" name="CaixaDeTexto 79"/>
          <p:cNvSpPr txBox="1"/>
          <p:nvPr/>
        </p:nvSpPr>
        <p:spPr>
          <a:xfrm>
            <a:off x="2317589" y="4190033"/>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ES</a:t>
            </a:r>
          </a:p>
        </p:txBody>
      </p:sp>
      <p:sp>
        <p:nvSpPr>
          <p:cNvPr id="81" name="CaixaDeTexto 80"/>
          <p:cNvSpPr txBox="1"/>
          <p:nvPr/>
        </p:nvSpPr>
        <p:spPr>
          <a:xfrm>
            <a:off x="2004446" y="4714004"/>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RJ</a:t>
            </a:r>
          </a:p>
        </p:txBody>
      </p:sp>
      <p:sp>
        <p:nvSpPr>
          <p:cNvPr id="82" name="CaixaDeTexto 81"/>
          <p:cNvSpPr txBox="1"/>
          <p:nvPr/>
        </p:nvSpPr>
        <p:spPr>
          <a:xfrm>
            <a:off x="1329116" y="4638621"/>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SP</a:t>
            </a:r>
          </a:p>
        </p:txBody>
      </p:sp>
      <p:sp>
        <p:nvSpPr>
          <p:cNvPr id="83" name="CaixaDeTexto 82"/>
          <p:cNvSpPr txBox="1"/>
          <p:nvPr/>
        </p:nvSpPr>
        <p:spPr>
          <a:xfrm>
            <a:off x="968660" y="4946818"/>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PR</a:t>
            </a:r>
          </a:p>
        </p:txBody>
      </p:sp>
      <p:sp>
        <p:nvSpPr>
          <p:cNvPr id="84" name="CaixaDeTexto 83"/>
          <p:cNvSpPr txBox="1"/>
          <p:nvPr/>
        </p:nvSpPr>
        <p:spPr>
          <a:xfrm>
            <a:off x="1107719" y="5269422"/>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SC</a:t>
            </a:r>
          </a:p>
        </p:txBody>
      </p:sp>
      <p:sp>
        <p:nvSpPr>
          <p:cNvPr id="85" name="CaixaDeTexto 84"/>
          <p:cNvSpPr txBox="1"/>
          <p:nvPr/>
        </p:nvSpPr>
        <p:spPr>
          <a:xfrm>
            <a:off x="733680" y="5592026"/>
            <a:ext cx="468000" cy="292388"/>
          </a:xfrm>
          <a:prstGeom prst="rect">
            <a:avLst/>
          </a:prstGeom>
          <a:noFill/>
        </p:spPr>
        <p:txBody>
          <a:bodyPr wrap="square" rtlCol="0">
            <a:spAutoFit/>
          </a:bodyPr>
          <a:lstStyle>
            <a:defPPr>
              <a:defRPr lang="pt-BR"/>
            </a:defPPr>
            <a:lvl1pPr algn="ctr">
              <a:spcBef>
                <a:spcPts val="600"/>
              </a:spcBef>
              <a:defRPr sz="1400">
                <a:solidFill>
                  <a:srgbClr val="797979"/>
                </a:solidFill>
              </a:defRPr>
            </a:lvl1pPr>
          </a:lstStyle>
          <a:p>
            <a:r>
              <a:rPr lang="pt-BR" sz="1300" b="1" dirty="0"/>
              <a:t>RS</a:t>
            </a:r>
          </a:p>
        </p:txBody>
      </p:sp>
      <p:cxnSp>
        <p:nvCxnSpPr>
          <p:cNvPr id="87" name="Conector reto 86"/>
          <p:cNvCxnSpPr/>
          <p:nvPr/>
        </p:nvCxnSpPr>
        <p:spPr>
          <a:xfrm>
            <a:off x="4413001" y="4892924"/>
            <a:ext cx="0" cy="108000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sp>
        <p:nvSpPr>
          <p:cNvPr id="88" name="CaixaDeTexto 87"/>
          <p:cNvSpPr txBox="1"/>
          <p:nvPr/>
        </p:nvSpPr>
        <p:spPr>
          <a:xfrm rot="16200000">
            <a:off x="3806501" y="5274411"/>
            <a:ext cx="936000" cy="276999"/>
          </a:xfrm>
          <a:prstGeom prst="rect">
            <a:avLst/>
          </a:prstGeom>
          <a:noFill/>
        </p:spPr>
        <p:txBody>
          <a:bodyPr wrap="square" rtlCol="0">
            <a:spAutoFit/>
          </a:bodyPr>
          <a:lstStyle/>
          <a:p>
            <a:pPr algn="ctr">
              <a:spcBef>
                <a:spcPts val="600"/>
              </a:spcBef>
            </a:pPr>
            <a:r>
              <a:rPr lang="pt-BR" sz="1200" dirty="0">
                <a:solidFill>
                  <a:srgbClr val="797979"/>
                </a:solidFill>
              </a:rPr>
              <a:t>Sul</a:t>
            </a:r>
          </a:p>
        </p:txBody>
      </p:sp>
      <p:cxnSp>
        <p:nvCxnSpPr>
          <p:cNvPr id="89" name="Conector reto 88"/>
          <p:cNvCxnSpPr/>
          <p:nvPr/>
        </p:nvCxnSpPr>
        <p:spPr>
          <a:xfrm>
            <a:off x="4408052" y="3759296"/>
            <a:ext cx="0" cy="108000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sp>
        <p:nvSpPr>
          <p:cNvPr id="90" name="CaixaDeTexto 89"/>
          <p:cNvSpPr txBox="1"/>
          <p:nvPr/>
        </p:nvSpPr>
        <p:spPr>
          <a:xfrm rot="16200000">
            <a:off x="3801552" y="4140783"/>
            <a:ext cx="936000" cy="276999"/>
          </a:xfrm>
          <a:prstGeom prst="rect">
            <a:avLst/>
          </a:prstGeom>
          <a:noFill/>
        </p:spPr>
        <p:txBody>
          <a:bodyPr wrap="square" rtlCol="0">
            <a:spAutoFit/>
          </a:bodyPr>
          <a:lstStyle/>
          <a:p>
            <a:pPr algn="ctr">
              <a:spcBef>
                <a:spcPts val="600"/>
              </a:spcBef>
            </a:pPr>
            <a:r>
              <a:rPr lang="pt-BR" sz="1200" dirty="0">
                <a:solidFill>
                  <a:srgbClr val="797979"/>
                </a:solidFill>
              </a:rPr>
              <a:t>Sudeste</a:t>
            </a:r>
          </a:p>
        </p:txBody>
      </p:sp>
      <p:cxnSp>
        <p:nvCxnSpPr>
          <p:cNvPr id="91" name="Conector reto 90"/>
          <p:cNvCxnSpPr/>
          <p:nvPr/>
        </p:nvCxnSpPr>
        <p:spPr>
          <a:xfrm>
            <a:off x="4417114" y="2168762"/>
            <a:ext cx="0" cy="144000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sp>
        <p:nvSpPr>
          <p:cNvPr id="92" name="CaixaDeTexto 91"/>
          <p:cNvSpPr txBox="1"/>
          <p:nvPr/>
        </p:nvSpPr>
        <p:spPr>
          <a:xfrm rot="16200000">
            <a:off x="3558615" y="2750261"/>
            <a:ext cx="1440000" cy="276999"/>
          </a:xfrm>
          <a:prstGeom prst="rect">
            <a:avLst/>
          </a:prstGeom>
          <a:noFill/>
        </p:spPr>
        <p:txBody>
          <a:bodyPr wrap="square" rtlCol="0">
            <a:spAutoFit/>
          </a:bodyPr>
          <a:lstStyle/>
          <a:p>
            <a:pPr algn="ctr">
              <a:spcBef>
                <a:spcPts val="600"/>
              </a:spcBef>
            </a:pPr>
            <a:r>
              <a:rPr lang="pt-BR" sz="1200" dirty="0">
                <a:solidFill>
                  <a:srgbClr val="797979"/>
                </a:solidFill>
              </a:rPr>
              <a:t>Norte + Nordeste</a:t>
            </a:r>
          </a:p>
        </p:txBody>
      </p:sp>
      <p:sp>
        <p:nvSpPr>
          <p:cNvPr id="98" name="CaixaDeTexto 97"/>
          <p:cNvSpPr txBox="1"/>
          <p:nvPr/>
        </p:nvSpPr>
        <p:spPr>
          <a:xfrm>
            <a:off x="6495173" y="1084016"/>
            <a:ext cx="864000" cy="523220"/>
          </a:xfrm>
          <a:prstGeom prst="rect">
            <a:avLst/>
          </a:prstGeom>
          <a:noFill/>
        </p:spPr>
        <p:txBody>
          <a:bodyPr wrap="square" rtlCol="0">
            <a:spAutoFit/>
          </a:bodyPr>
          <a:lstStyle/>
          <a:p>
            <a:pPr algn="ctr">
              <a:spcBef>
                <a:spcPts val="600"/>
              </a:spcBef>
            </a:pPr>
            <a:r>
              <a:rPr lang="pt-BR" sz="1400" dirty="0" err="1">
                <a:solidFill>
                  <a:srgbClr val="797979"/>
                </a:solidFill>
              </a:rPr>
              <a:t>Share</a:t>
            </a:r>
            <a:r>
              <a:rPr lang="pt-BR" sz="1400" dirty="0">
                <a:solidFill>
                  <a:srgbClr val="797979"/>
                </a:solidFill>
              </a:rPr>
              <a:t> 2016</a:t>
            </a:r>
          </a:p>
        </p:txBody>
      </p:sp>
      <p:sp>
        <p:nvSpPr>
          <p:cNvPr id="99" name="CaixaDeTexto 98"/>
          <p:cNvSpPr txBox="1"/>
          <p:nvPr/>
        </p:nvSpPr>
        <p:spPr>
          <a:xfrm>
            <a:off x="6621173" y="2110172"/>
            <a:ext cx="612000" cy="3901068"/>
          </a:xfrm>
          <a:prstGeom prst="rect">
            <a:avLst/>
          </a:prstGeom>
          <a:noFill/>
        </p:spPr>
        <p:txBody>
          <a:bodyPr wrap="square" rtlCol="0" anchor="ctr">
            <a:spAutoFit/>
          </a:bodyPr>
          <a:lstStyle/>
          <a:p>
            <a:pPr algn="ctr">
              <a:spcBef>
                <a:spcPts val="1200"/>
              </a:spcBef>
              <a:spcAft>
                <a:spcPts val="500"/>
              </a:spcAft>
            </a:pPr>
            <a:r>
              <a:rPr lang="pt-BR" sz="1200" b="1" dirty="0"/>
              <a:t>4,4%</a:t>
            </a:r>
          </a:p>
          <a:p>
            <a:pPr algn="ctr">
              <a:spcBef>
                <a:spcPts val="1200"/>
              </a:spcBef>
              <a:spcAft>
                <a:spcPts val="500"/>
              </a:spcAft>
            </a:pPr>
            <a:r>
              <a:rPr lang="pt-BR" sz="1200" b="1" dirty="0"/>
              <a:t>1,8%</a:t>
            </a:r>
          </a:p>
          <a:p>
            <a:pPr algn="ctr">
              <a:spcBef>
                <a:spcPts val="1200"/>
              </a:spcBef>
              <a:spcAft>
                <a:spcPts val="500"/>
              </a:spcAft>
            </a:pPr>
            <a:r>
              <a:rPr lang="pt-BR" sz="1200" b="1" dirty="0"/>
              <a:t>4,0%</a:t>
            </a:r>
          </a:p>
          <a:p>
            <a:pPr algn="ctr">
              <a:spcBef>
                <a:spcPts val="1200"/>
              </a:spcBef>
              <a:spcAft>
                <a:spcPts val="500"/>
              </a:spcAft>
            </a:pPr>
            <a:r>
              <a:rPr lang="pt-BR" sz="1200" b="1" dirty="0"/>
              <a:t>3,5%</a:t>
            </a:r>
          </a:p>
          <a:p>
            <a:pPr algn="ctr">
              <a:spcBef>
                <a:spcPts val="1200"/>
              </a:spcBef>
              <a:spcAft>
                <a:spcPts val="500"/>
              </a:spcAft>
            </a:pPr>
            <a:r>
              <a:rPr lang="pt-BR" sz="1200" b="1" dirty="0"/>
              <a:t>2,7%</a:t>
            </a:r>
          </a:p>
          <a:p>
            <a:pPr algn="ctr">
              <a:spcBef>
                <a:spcPts val="1200"/>
              </a:spcBef>
              <a:spcAft>
                <a:spcPts val="500"/>
              </a:spcAft>
            </a:pPr>
            <a:r>
              <a:rPr lang="pt-BR" sz="1200" b="1" dirty="0"/>
              <a:t>5,7%</a:t>
            </a:r>
          </a:p>
          <a:p>
            <a:pPr algn="ctr">
              <a:spcBef>
                <a:spcPts val="1200"/>
              </a:spcBef>
              <a:spcAft>
                <a:spcPts val="500"/>
              </a:spcAft>
            </a:pPr>
            <a:r>
              <a:rPr lang="pt-BR" sz="1200" b="1" dirty="0"/>
              <a:t>42%</a:t>
            </a:r>
          </a:p>
          <a:p>
            <a:pPr algn="ctr">
              <a:spcBef>
                <a:spcPts val="1200"/>
              </a:spcBef>
              <a:spcAft>
                <a:spcPts val="500"/>
              </a:spcAft>
            </a:pPr>
            <a:r>
              <a:rPr lang="pt-BR" sz="1200" b="1" dirty="0"/>
              <a:t>7,6%</a:t>
            </a:r>
          </a:p>
          <a:p>
            <a:pPr algn="ctr">
              <a:spcBef>
                <a:spcPts val="1200"/>
              </a:spcBef>
              <a:spcAft>
                <a:spcPts val="500"/>
              </a:spcAft>
            </a:pPr>
            <a:r>
              <a:rPr lang="pt-BR" sz="1200" b="1" dirty="0"/>
              <a:t>17%</a:t>
            </a:r>
          </a:p>
          <a:p>
            <a:pPr algn="ctr">
              <a:spcBef>
                <a:spcPts val="1200"/>
              </a:spcBef>
              <a:spcAft>
                <a:spcPts val="500"/>
              </a:spcAft>
            </a:pPr>
            <a:r>
              <a:rPr lang="pt-BR" sz="1200" b="1" dirty="0"/>
              <a:t>7,7%</a:t>
            </a:r>
          </a:p>
        </p:txBody>
      </p:sp>
      <p:sp>
        <p:nvSpPr>
          <p:cNvPr id="95" name="CaixaDeTexto 85">
            <a:extLst>
              <a:ext uri="{FF2B5EF4-FFF2-40B4-BE49-F238E27FC236}">
                <a16:creationId xmlns:a16="http://schemas.microsoft.com/office/drawing/2014/main" id="{96E46430-6455-466D-A5D6-9F1400A43A51}"/>
              </a:ext>
            </a:extLst>
          </p:cNvPr>
          <p:cNvSpPr txBox="1"/>
          <p:nvPr/>
        </p:nvSpPr>
        <p:spPr>
          <a:xfrm>
            <a:off x="4719990" y="1084016"/>
            <a:ext cx="1410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600"/>
              </a:spcBef>
            </a:pPr>
            <a:r>
              <a:rPr lang="pt-BR" sz="1400" dirty="0">
                <a:solidFill>
                  <a:srgbClr val="797979"/>
                </a:solidFill>
              </a:rPr>
              <a:t>Movimentação 2016 (box)</a:t>
            </a:r>
          </a:p>
        </p:txBody>
      </p:sp>
      <p:grpSp>
        <p:nvGrpSpPr>
          <p:cNvPr id="105" name="Grupo 61">
            <a:extLst>
              <a:ext uri="{FF2B5EF4-FFF2-40B4-BE49-F238E27FC236}">
                <a16:creationId xmlns:a16="http://schemas.microsoft.com/office/drawing/2014/main" id="{12F4E8C0-7EB8-40D8-B98F-B087D22D1A12}"/>
              </a:ext>
            </a:extLst>
          </p:cNvPr>
          <p:cNvGrpSpPr>
            <a:grpSpLocks noChangeAspect="1"/>
          </p:cNvGrpSpPr>
          <p:nvPr/>
        </p:nvGrpSpPr>
        <p:grpSpPr>
          <a:xfrm>
            <a:off x="9290186" y="3372043"/>
            <a:ext cx="162333" cy="144000"/>
            <a:chOff x="5582563" y="1922079"/>
            <a:chExt cx="1306821" cy="1159240"/>
          </a:xfrm>
        </p:grpSpPr>
        <p:sp>
          <p:nvSpPr>
            <p:cNvPr id="106" name="Forma livre 62">
              <a:extLst>
                <a:ext uri="{FF2B5EF4-FFF2-40B4-BE49-F238E27FC236}">
                  <a16:creationId xmlns:a16="http://schemas.microsoft.com/office/drawing/2014/main" id="{40375E36-78D6-463C-A1E3-620CEC04F09D}"/>
                </a:ext>
              </a:extLst>
            </p:cNvPr>
            <p:cNvSpPr>
              <a:spLocks noChangeAspect="1"/>
            </p:cNvSpPr>
            <p:nvPr/>
          </p:nvSpPr>
          <p:spPr>
            <a:xfrm rot="18908429" flipH="1">
              <a:off x="6199706" y="2190562"/>
              <a:ext cx="484112" cy="478997"/>
            </a:xfrm>
            <a:custGeom>
              <a:avLst/>
              <a:gdLst>
                <a:gd name="connsiteX0" fmla="*/ 6911 w 484112"/>
                <a:gd name="connsiteY0" fmla="*/ 0 h 478997"/>
                <a:gd name="connsiteX1" fmla="*/ 5 w 484112"/>
                <a:gd name="connsiteY1" fmla="*/ 137133 h 478997"/>
                <a:gd name="connsiteX2" fmla="*/ 28106 w 484112"/>
                <a:gd name="connsiteY2" fmla="*/ 433640 h 478997"/>
                <a:gd name="connsiteX3" fmla="*/ 39248 w 484112"/>
                <a:gd name="connsiteY3" fmla="*/ 478997 h 478997"/>
                <a:gd name="connsiteX4" fmla="*/ 484112 w 484112"/>
                <a:gd name="connsiteY4" fmla="*/ 478996 h 478997"/>
                <a:gd name="connsiteX5" fmla="*/ 438676 w 484112"/>
                <a:gd name="connsiteY5" fmla="*/ 348067 h 478997"/>
                <a:gd name="connsiteX6" fmla="*/ 382971 w 484112"/>
                <a:gd name="connsiteY6" fmla="*/ 56892 h 478997"/>
                <a:gd name="connsiteX7" fmla="*/ 380394 w 484112"/>
                <a:gd name="connsiteY7" fmla="*/ 1 h 478997"/>
                <a:gd name="connsiteX8" fmla="*/ 6911 w 484112"/>
                <a:gd name="connsiteY8" fmla="*/ 0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112" h="478997">
                  <a:moveTo>
                    <a:pt x="6911" y="0"/>
                  </a:moveTo>
                  <a:lnTo>
                    <a:pt x="5" y="137133"/>
                  </a:lnTo>
                  <a:cubicBezTo>
                    <a:pt x="-230" y="236071"/>
                    <a:pt x="9043" y="335384"/>
                    <a:pt x="28106" y="433640"/>
                  </a:cubicBezTo>
                  <a:lnTo>
                    <a:pt x="39248" y="478997"/>
                  </a:lnTo>
                  <a:lnTo>
                    <a:pt x="484112" y="478996"/>
                  </a:lnTo>
                  <a:lnTo>
                    <a:pt x="438676" y="348067"/>
                  </a:lnTo>
                  <a:cubicBezTo>
                    <a:pt x="410700" y="252689"/>
                    <a:pt x="392133" y="155144"/>
                    <a:pt x="382971" y="56892"/>
                  </a:cubicBezTo>
                  <a:lnTo>
                    <a:pt x="380394" y="1"/>
                  </a:lnTo>
                  <a:lnTo>
                    <a:pt x="6911" y="0"/>
                  </a:lnTo>
                  <a:close/>
                </a:path>
              </a:pathLst>
            </a:custGeom>
            <a:solidFill>
              <a:srgbClr val="47CE6D"/>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107" name="Forma livre 63">
              <a:extLst>
                <a:ext uri="{FF2B5EF4-FFF2-40B4-BE49-F238E27FC236}">
                  <a16:creationId xmlns:a16="http://schemas.microsoft.com/office/drawing/2014/main" id="{4F77DB53-CE66-40F8-A2AC-E3483A052A3E}"/>
                </a:ext>
              </a:extLst>
            </p:cNvPr>
            <p:cNvSpPr>
              <a:spLocks noChangeAspect="1"/>
            </p:cNvSpPr>
            <p:nvPr/>
          </p:nvSpPr>
          <p:spPr>
            <a:xfrm rot="18908429" flipH="1">
              <a:off x="6533747" y="1922079"/>
              <a:ext cx="355637" cy="478997"/>
            </a:xfrm>
            <a:custGeom>
              <a:avLst/>
              <a:gdLst>
                <a:gd name="connsiteX0" fmla="*/ 23383 w 355637"/>
                <a:gd name="connsiteY0" fmla="*/ 23383 h 478997"/>
                <a:gd name="connsiteX1" fmla="*/ 0 w 355637"/>
                <a:gd name="connsiteY1" fmla="*/ 79834 h 478997"/>
                <a:gd name="connsiteX2" fmla="*/ 0 w 355637"/>
                <a:gd name="connsiteY2" fmla="*/ 399163 h 478997"/>
                <a:gd name="connsiteX3" fmla="*/ 79833 w 355637"/>
                <a:gd name="connsiteY3" fmla="*/ 478997 h 478997"/>
                <a:gd name="connsiteX4" fmla="*/ 355637 w 355637"/>
                <a:gd name="connsiteY4" fmla="*/ 478997 h 478997"/>
                <a:gd name="connsiteX5" fmla="*/ 344495 w 355637"/>
                <a:gd name="connsiteY5" fmla="*/ 433640 h 478997"/>
                <a:gd name="connsiteX6" fmla="*/ 316394 w 355637"/>
                <a:gd name="connsiteY6" fmla="*/ 137133 h 478997"/>
                <a:gd name="connsiteX7" fmla="*/ 323300 w 355637"/>
                <a:gd name="connsiteY7" fmla="*/ 0 h 478997"/>
                <a:gd name="connsiteX8" fmla="*/ 79833 w 355637"/>
                <a:gd name="connsiteY8" fmla="*/ 0 h 478997"/>
                <a:gd name="connsiteX9" fmla="*/ 23383 w 355637"/>
                <a:gd name="connsiteY9" fmla="*/ 23383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37" h="478997">
                  <a:moveTo>
                    <a:pt x="23383" y="23383"/>
                  </a:moveTo>
                  <a:cubicBezTo>
                    <a:pt x="8936" y="37830"/>
                    <a:pt x="0" y="57788"/>
                    <a:pt x="0" y="79834"/>
                  </a:cubicBezTo>
                  <a:lnTo>
                    <a:pt x="0" y="399163"/>
                  </a:lnTo>
                  <a:cubicBezTo>
                    <a:pt x="0" y="443252"/>
                    <a:pt x="35744" y="478996"/>
                    <a:pt x="79833" y="478997"/>
                  </a:cubicBezTo>
                  <a:lnTo>
                    <a:pt x="355637" y="478997"/>
                  </a:lnTo>
                  <a:lnTo>
                    <a:pt x="344495" y="433640"/>
                  </a:lnTo>
                  <a:cubicBezTo>
                    <a:pt x="325432" y="335384"/>
                    <a:pt x="316159" y="236071"/>
                    <a:pt x="316394" y="137133"/>
                  </a:cubicBezTo>
                  <a:lnTo>
                    <a:pt x="323300" y="0"/>
                  </a:lnTo>
                  <a:lnTo>
                    <a:pt x="79833" y="0"/>
                  </a:lnTo>
                  <a:cubicBezTo>
                    <a:pt x="57789" y="0"/>
                    <a:pt x="37830" y="8936"/>
                    <a:pt x="23383" y="23383"/>
                  </a:cubicBezTo>
                  <a:close/>
                </a:path>
              </a:pathLst>
            </a:custGeom>
            <a:solidFill>
              <a:srgbClr val="1DC24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108" name="Forma livre 64">
              <a:extLst>
                <a:ext uri="{FF2B5EF4-FFF2-40B4-BE49-F238E27FC236}">
                  <a16:creationId xmlns:a16="http://schemas.microsoft.com/office/drawing/2014/main" id="{B91F366C-12E4-49D0-8220-FD689C7FF0F3}"/>
                </a:ext>
              </a:extLst>
            </p:cNvPr>
            <p:cNvSpPr>
              <a:spLocks noChangeAspect="1"/>
            </p:cNvSpPr>
            <p:nvPr/>
          </p:nvSpPr>
          <p:spPr>
            <a:xfrm rot="18908429" flipH="1">
              <a:off x="5582563" y="2089175"/>
              <a:ext cx="679011" cy="992144"/>
            </a:xfrm>
            <a:custGeom>
              <a:avLst/>
              <a:gdLst>
                <a:gd name="connsiteX0" fmla="*/ 223680 w 679011"/>
                <a:gd name="connsiteY0" fmla="*/ 23106 h 992144"/>
                <a:gd name="connsiteX1" fmla="*/ 200020 w 679011"/>
                <a:gd name="connsiteY1" fmla="*/ 79441 h 992144"/>
                <a:gd name="connsiteX2" fmla="*/ 197892 w 679011"/>
                <a:gd name="connsiteY2" fmla="*/ 513149 h 992144"/>
                <a:gd name="connsiteX3" fmla="*/ 0 w 679011"/>
                <a:gd name="connsiteY3" fmla="*/ 513149 h 992144"/>
                <a:gd name="connsiteX4" fmla="*/ 2577 w 679011"/>
                <a:gd name="connsiteY4" fmla="*/ 570040 h 992144"/>
                <a:gd name="connsiteX5" fmla="*/ 58282 w 679011"/>
                <a:gd name="connsiteY5" fmla="*/ 861215 h 992144"/>
                <a:gd name="connsiteX6" fmla="*/ 103718 w 679011"/>
                <a:gd name="connsiteY6" fmla="*/ 992144 h 992144"/>
                <a:gd name="connsiteX7" fmla="*/ 592258 w 679011"/>
                <a:gd name="connsiteY7" fmla="*/ 992144 h 992144"/>
                <a:gd name="connsiteX8" fmla="*/ 648708 w 679011"/>
                <a:gd name="connsiteY8" fmla="*/ 968761 h 992144"/>
                <a:gd name="connsiteX9" fmla="*/ 649467 w 679011"/>
                <a:gd name="connsiteY9" fmla="*/ 966930 h 992144"/>
                <a:gd name="connsiteX10" fmla="*/ 651292 w 679011"/>
                <a:gd name="connsiteY10" fmla="*/ 966186 h 992144"/>
                <a:gd name="connsiteX11" fmla="*/ 674949 w 679011"/>
                <a:gd name="connsiteY11" fmla="*/ 909851 h 992144"/>
                <a:gd name="connsiteX12" fmla="*/ 679011 w 679011"/>
                <a:gd name="connsiteY12" fmla="*/ 81791 h 992144"/>
                <a:gd name="connsiteX13" fmla="*/ 599570 w 679011"/>
                <a:gd name="connsiteY13" fmla="*/ 1567 h 992144"/>
                <a:gd name="connsiteX14" fmla="*/ 280245 w 679011"/>
                <a:gd name="connsiteY14" fmla="*/ 0 h 992144"/>
                <a:gd name="connsiteX15" fmla="*/ 223680 w 679011"/>
                <a:gd name="connsiteY15" fmla="*/ 23106 h 9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9011" h="992144">
                  <a:moveTo>
                    <a:pt x="223680" y="23106"/>
                  </a:moveTo>
                  <a:cubicBezTo>
                    <a:pt x="209162" y="37483"/>
                    <a:pt x="200128" y="57397"/>
                    <a:pt x="200020" y="79441"/>
                  </a:cubicBezTo>
                  <a:lnTo>
                    <a:pt x="197892" y="513149"/>
                  </a:lnTo>
                  <a:lnTo>
                    <a:pt x="0" y="513149"/>
                  </a:lnTo>
                  <a:lnTo>
                    <a:pt x="2577" y="570040"/>
                  </a:lnTo>
                  <a:cubicBezTo>
                    <a:pt x="11739" y="668292"/>
                    <a:pt x="30306" y="765837"/>
                    <a:pt x="58282" y="861215"/>
                  </a:cubicBezTo>
                  <a:lnTo>
                    <a:pt x="103718" y="992144"/>
                  </a:lnTo>
                  <a:lnTo>
                    <a:pt x="592258" y="992144"/>
                  </a:lnTo>
                  <a:cubicBezTo>
                    <a:pt x="614302" y="992144"/>
                    <a:pt x="634261" y="983209"/>
                    <a:pt x="648708" y="968761"/>
                  </a:cubicBezTo>
                  <a:lnTo>
                    <a:pt x="649467" y="966930"/>
                  </a:lnTo>
                  <a:lnTo>
                    <a:pt x="651292" y="966186"/>
                  </a:lnTo>
                  <a:cubicBezTo>
                    <a:pt x="665810" y="951810"/>
                    <a:pt x="674842" y="931896"/>
                    <a:pt x="674949" y="909851"/>
                  </a:cubicBezTo>
                  <a:lnTo>
                    <a:pt x="679011" y="81791"/>
                  </a:lnTo>
                  <a:cubicBezTo>
                    <a:pt x="679227" y="37701"/>
                    <a:pt x="643661" y="1782"/>
                    <a:pt x="599570" y="1567"/>
                  </a:cubicBezTo>
                  <a:lnTo>
                    <a:pt x="280245" y="0"/>
                  </a:lnTo>
                  <a:cubicBezTo>
                    <a:pt x="258200" y="-108"/>
                    <a:pt x="238198" y="8730"/>
                    <a:pt x="223680" y="23106"/>
                  </a:cubicBezTo>
                  <a:close/>
                </a:path>
              </a:pathLst>
            </a:custGeom>
            <a:solidFill>
              <a:srgbClr val="87DFA0"/>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86" name="Grupo 61">
            <a:extLst>
              <a:ext uri="{FF2B5EF4-FFF2-40B4-BE49-F238E27FC236}">
                <a16:creationId xmlns:a16="http://schemas.microsoft.com/office/drawing/2014/main" id="{414E16F1-A519-4425-9678-6DF32DC867A2}"/>
              </a:ext>
            </a:extLst>
          </p:cNvPr>
          <p:cNvGrpSpPr>
            <a:grpSpLocks noChangeAspect="1"/>
          </p:cNvGrpSpPr>
          <p:nvPr/>
        </p:nvGrpSpPr>
        <p:grpSpPr>
          <a:xfrm>
            <a:off x="9290186" y="4227296"/>
            <a:ext cx="162333" cy="144000"/>
            <a:chOff x="5582563" y="1922079"/>
            <a:chExt cx="1306821" cy="1159240"/>
          </a:xfrm>
        </p:grpSpPr>
        <p:sp>
          <p:nvSpPr>
            <p:cNvPr id="93" name="Forma livre 62">
              <a:extLst>
                <a:ext uri="{FF2B5EF4-FFF2-40B4-BE49-F238E27FC236}">
                  <a16:creationId xmlns:a16="http://schemas.microsoft.com/office/drawing/2014/main" id="{9703BFB8-6134-4F65-89EE-926EA5BB3BB1}"/>
                </a:ext>
              </a:extLst>
            </p:cNvPr>
            <p:cNvSpPr>
              <a:spLocks noChangeAspect="1"/>
            </p:cNvSpPr>
            <p:nvPr/>
          </p:nvSpPr>
          <p:spPr>
            <a:xfrm rot="18908429" flipH="1">
              <a:off x="6199706" y="2190562"/>
              <a:ext cx="484112" cy="478997"/>
            </a:xfrm>
            <a:custGeom>
              <a:avLst/>
              <a:gdLst>
                <a:gd name="connsiteX0" fmla="*/ 6911 w 484112"/>
                <a:gd name="connsiteY0" fmla="*/ 0 h 478997"/>
                <a:gd name="connsiteX1" fmla="*/ 5 w 484112"/>
                <a:gd name="connsiteY1" fmla="*/ 137133 h 478997"/>
                <a:gd name="connsiteX2" fmla="*/ 28106 w 484112"/>
                <a:gd name="connsiteY2" fmla="*/ 433640 h 478997"/>
                <a:gd name="connsiteX3" fmla="*/ 39248 w 484112"/>
                <a:gd name="connsiteY3" fmla="*/ 478997 h 478997"/>
                <a:gd name="connsiteX4" fmla="*/ 484112 w 484112"/>
                <a:gd name="connsiteY4" fmla="*/ 478996 h 478997"/>
                <a:gd name="connsiteX5" fmla="*/ 438676 w 484112"/>
                <a:gd name="connsiteY5" fmla="*/ 348067 h 478997"/>
                <a:gd name="connsiteX6" fmla="*/ 382971 w 484112"/>
                <a:gd name="connsiteY6" fmla="*/ 56892 h 478997"/>
                <a:gd name="connsiteX7" fmla="*/ 380394 w 484112"/>
                <a:gd name="connsiteY7" fmla="*/ 1 h 478997"/>
                <a:gd name="connsiteX8" fmla="*/ 6911 w 484112"/>
                <a:gd name="connsiteY8" fmla="*/ 0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112" h="478997">
                  <a:moveTo>
                    <a:pt x="6911" y="0"/>
                  </a:moveTo>
                  <a:lnTo>
                    <a:pt x="5" y="137133"/>
                  </a:lnTo>
                  <a:cubicBezTo>
                    <a:pt x="-230" y="236071"/>
                    <a:pt x="9043" y="335384"/>
                    <a:pt x="28106" y="433640"/>
                  </a:cubicBezTo>
                  <a:lnTo>
                    <a:pt x="39248" y="478997"/>
                  </a:lnTo>
                  <a:lnTo>
                    <a:pt x="484112" y="478996"/>
                  </a:lnTo>
                  <a:lnTo>
                    <a:pt x="438676" y="348067"/>
                  </a:lnTo>
                  <a:cubicBezTo>
                    <a:pt x="410700" y="252689"/>
                    <a:pt x="392133" y="155144"/>
                    <a:pt x="382971" y="56892"/>
                  </a:cubicBezTo>
                  <a:lnTo>
                    <a:pt x="380394" y="1"/>
                  </a:lnTo>
                  <a:lnTo>
                    <a:pt x="6911" y="0"/>
                  </a:lnTo>
                  <a:close/>
                </a:path>
              </a:pathLst>
            </a:custGeom>
            <a:solidFill>
              <a:srgbClr val="47CE6D"/>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94" name="Forma livre 63">
              <a:extLst>
                <a:ext uri="{FF2B5EF4-FFF2-40B4-BE49-F238E27FC236}">
                  <a16:creationId xmlns:a16="http://schemas.microsoft.com/office/drawing/2014/main" id="{9C355EA7-DDD4-424B-8704-9F64CA964AAF}"/>
                </a:ext>
              </a:extLst>
            </p:cNvPr>
            <p:cNvSpPr>
              <a:spLocks noChangeAspect="1"/>
            </p:cNvSpPr>
            <p:nvPr/>
          </p:nvSpPr>
          <p:spPr>
            <a:xfrm rot="18908429" flipH="1">
              <a:off x="6533747" y="1922079"/>
              <a:ext cx="355637" cy="478997"/>
            </a:xfrm>
            <a:custGeom>
              <a:avLst/>
              <a:gdLst>
                <a:gd name="connsiteX0" fmla="*/ 23383 w 355637"/>
                <a:gd name="connsiteY0" fmla="*/ 23383 h 478997"/>
                <a:gd name="connsiteX1" fmla="*/ 0 w 355637"/>
                <a:gd name="connsiteY1" fmla="*/ 79834 h 478997"/>
                <a:gd name="connsiteX2" fmla="*/ 0 w 355637"/>
                <a:gd name="connsiteY2" fmla="*/ 399163 h 478997"/>
                <a:gd name="connsiteX3" fmla="*/ 79833 w 355637"/>
                <a:gd name="connsiteY3" fmla="*/ 478997 h 478997"/>
                <a:gd name="connsiteX4" fmla="*/ 355637 w 355637"/>
                <a:gd name="connsiteY4" fmla="*/ 478997 h 478997"/>
                <a:gd name="connsiteX5" fmla="*/ 344495 w 355637"/>
                <a:gd name="connsiteY5" fmla="*/ 433640 h 478997"/>
                <a:gd name="connsiteX6" fmla="*/ 316394 w 355637"/>
                <a:gd name="connsiteY6" fmla="*/ 137133 h 478997"/>
                <a:gd name="connsiteX7" fmla="*/ 323300 w 355637"/>
                <a:gd name="connsiteY7" fmla="*/ 0 h 478997"/>
                <a:gd name="connsiteX8" fmla="*/ 79833 w 355637"/>
                <a:gd name="connsiteY8" fmla="*/ 0 h 478997"/>
                <a:gd name="connsiteX9" fmla="*/ 23383 w 355637"/>
                <a:gd name="connsiteY9" fmla="*/ 23383 h 4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37" h="478997">
                  <a:moveTo>
                    <a:pt x="23383" y="23383"/>
                  </a:moveTo>
                  <a:cubicBezTo>
                    <a:pt x="8936" y="37830"/>
                    <a:pt x="0" y="57788"/>
                    <a:pt x="0" y="79834"/>
                  </a:cubicBezTo>
                  <a:lnTo>
                    <a:pt x="0" y="399163"/>
                  </a:lnTo>
                  <a:cubicBezTo>
                    <a:pt x="0" y="443252"/>
                    <a:pt x="35744" y="478996"/>
                    <a:pt x="79833" y="478997"/>
                  </a:cubicBezTo>
                  <a:lnTo>
                    <a:pt x="355637" y="478997"/>
                  </a:lnTo>
                  <a:lnTo>
                    <a:pt x="344495" y="433640"/>
                  </a:lnTo>
                  <a:cubicBezTo>
                    <a:pt x="325432" y="335384"/>
                    <a:pt x="316159" y="236071"/>
                    <a:pt x="316394" y="137133"/>
                  </a:cubicBezTo>
                  <a:lnTo>
                    <a:pt x="323300" y="0"/>
                  </a:lnTo>
                  <a:lnTo>
                    <a:pt x="79833" y="0"/>
                  </a:lnTo>
                  <a:cubicBezTo>
                    <a:pt x="57789" y="0"/>
                    <a:pt x="37830" y="8936"/>
                    <a:pt x="23383" y="23383"/>
                  </a:cubicBezTo>
                  <a:close/>
                </a:path>
              </a:pathLst>
            </a:custGeom>
            <a:solidFill>
              <a:srgbClr val="1DC24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sp>
          <p:nvSpPr>
            <p:cNvPr id="96" name="Forma livre 64">
              <a:extLst>
                <a:ext uri="{FF2B5EF4-FFF2-40B4-BE49-F238E27FC236}">
                  <a16:creationId xmlns:a16="http://schemas.microsoft.com/office/drawing/2014/main" id="{79545ED8-76E8-4A70-9F2C-6C3B049F150C}"/>
                </a:ext>
              </a:extLst>
            </p:cNvPr>
            <p:cNvSpPr>
              <a:spLocks noChangeAspect="1"/>
            </p:cNvSpPr>
            <p:nvPr/>
          </p:nvSpPr>
          <p:spPr>
            <a:xfrm rot="18908429" flipH="1">
              <a:off x="5582563" y="2089175"/>
              <a:ext cx="679011" cy="992144"/>
            </a:xfrm>
            <a:custGeom>
              <a:avLst/>
              <a:gdLst>
                <a:gd name="connsiteX0" fmla="*/ 223680 w 679011"/>
                <a:gd name="connsiteY0" fmla="*/ 23106 h 992144"/>
                <a:gd name="connsiteX1" fmla="*/ 200020 w 679011"/>
                <a:gd name="connsiteY1" fmla="*/ 79441 h 992144"/>
                <a:gd name="connsiteX2" fmla="*/ 197892 w 679011"/>
                <a:gd name="connsiteY2" fmla="*/ 513149 h 992144"/>
                <a:gd name="connsiteX3" fmla="*/ 0 w 679011"/>
                <a:gd name="connsiteY3" fmla="*/ 513149 h 992144"/>
                <a:gd name="connsiteX4" fmla="*/ 2577 w 679011"/>
                <a:gd name="connsiteY4" fmla="*/ 570040 h 992144"/>
                <a:gd name="connsiteX5" fmla="*/ 58282 w 679011"/>
                <a:gd name="connsiteY5" fmla="*/ 861215 h 992144"/>
                <a:gd name="connsiteX6" fmla="*/ 103718 w 679011"/>
                <a:gd name="connsiteY6" fmla="*/ 992144 h 992144"/>
                <a:gd name="connsiteX7" fmla="*/ 592258 w 679011"/>
                <a:gd name="connsiteY7" fmla="*/ 992144 h 992144"/>
                <a:gd name="connsiteX8" fmla="*/ 648708 w 679011"/>
                <a:gd name="connsiteY8" fmla="*/ 968761 h 992144"/>
                <a:gd name="connsiteX9" fmla="*/ 649467 w 679011"/>
                <a:gd name="connsiteY9" fmla="*/ 966930 h 992144"/>
                <a:gd name="connsiteX10" fmla="*/ 651292 w 679011"/>
                <a:gd name="connsiteY10" fmla="*/ 966186 h 992144"/>
                <a:gd name="connsiteX11" fmla="*/ 674949 w 679011"/>
                <a:gd name="connsiteY11" fmla="*/ 909851 h 992144"/>
                <a:gd name="connsiteX12" fmla="*/ 679011 w 679011"/>
                <a:gd name="connsiteY12" fmla="*/ 81791 h 992144"/>
                <a:gd name="connsiteX13" fmla="*/ 599570 w 679011"/>
                <a:gd name="connsiteY13" fmla="*/ 1567 h 992144"/>
                <a:gd name="connsiteX14" fmla="*/ 280245 w 679011"/>
                <a:gd name="connsiteY14" fmla="*/ 0 h 992144"/>
                <a:gd name="connsiteX15" fmla="*/ 223680 w 679011"/>
                <a:gd name="connsiteY15" fmla="*/ 23106 h 9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9011" h="992144">
                  <a:moveTo>
                    <a:pt x="223680" y="23106"/>
                  </a:moveTo>
                  <a:cubicBezTo>
                    <a:pt x="209162" y="37483"/>
                    <a:pt x="200128" y="57397"/>
                    <a:pt x="200020" y="79441"/>
                  </a:cubicBezTo>
                  <a:lnTo>
                    <a:pt x="197892" y="513149"/>
                  </a:lnTo>
                  <a:lnTo>
                    <a:pt x="0" y="513149"/>
                  </a:lnTo>
                  <a:lnTo>
                    <a:pt x="2577" y="570040"/>
                  </a:lnTo>
                  <a:cubicBezTo>
                    <a:pt x="11739" y="668292"/>
                    <a:pt x="30306" y="765837"/>
                    <a:pt x="58282" y="861215"/>
                  </a:cubicBezTo>
                  <a:lnTo>
                    <a:pt x="103718" y="992144"/>
                  </a:lnTo>
                  <a:lnTo>
                    <a:pt x="592258" y="992144"/>
                  </a:lnTo>
                  <a:cubicBezTo>
                    <a:pt x="614302" y="992144"/>
                    <a:pt x="634261" y="983209"/>
                    <a:pt x="648708" y="968761"/>
                  </a:cubicBezTo>
                  <a:lnTo>
                    <a:pt x="649467" y="966930"/>
                  </a:lnTo>
                  <a:lnTo>
                    <a:pt x="651292" y="966186"/>
                  </a:lnTo>
                  <a:cubicBezTo>
                    <a:pt x="665810" y="951810"/>
                    <a:pt x="674842" y="931896"/>
                    <a:pt x="674949" y="909851"/>
                  </a:cubicBezTo>
                  <a:lnTo>
                    <a:pt x="679011" y="81791"/>
                  </a:lnTo>
                  <a:cubicBezTo>
                    <a:pt x="679227" y="37701"/>
                    <a:pt x="643661" y="1782"/>
                    <a:pt x="599570" y="1567"/>
                  </a:cubicBezTo>
                  <a:lnTo>
                    <a:pt x="280245" y="0"/>
                  </a:lnTo>
                  <a:cubicBezTo>
                    <a:pt x="258200" y="-108"/>
                    <a:pt x="238198" y="8730"/>
                    <a:pt x="223680" y="23106"/>
                  </a:cubicBezTo>
                  <a:close/>
                </a:path>
              </a:pathLst>
            </a:custGeom>
            <a:solidFill>
              <a:srgbClr val="87DFA0"/>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30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73688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343694" y="162880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343694" y="234888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343694" y="306896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343694" y="378904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343694" y="450912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343694" y="522920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Economics</a:t>
            </a:r>
          </a:p>
        </p:txBody>
      </p:sp>
      <p:sp>
        <p:nvSpPr>
          <p:cNvPr id="11" name="Espaço Reservado para Texto 2"/>
          <p:cNvSpPr txBox="1">
            <a:spLocks/>
          </p:cNvSpPr>
          <p:nvPr/>
        </p:nvSpPr>
        <p:spPr>
          <a:xfrm>
            <a:off x="343694" y="90872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
        <p:nvSpPr>
          <p:cNvPr id="3" name="Retângulo 2"/>
          <p:cNvSpPr/>
          <p:nvPr/>
        </p:nvSpPr>
        <p:spPr>
          <a:xfrm>
            <a:off x="5312246" y="707155"/>
            <a:ext cx="4448151" cy="6186309"/>
          </a:xfrm>
          <a:prstGeom prst="rect">
            <a:avLst/>
          </a:prstGeom>
        </p:spPr>
        <p:txBody>
          <a:bodyPr wrap="square">
            <a:spAutoFit/>
          </a:bodyPr>
          <a:lstStyle/>
          <a:p>
            <a:pPr marL="285750" indent="-285750">
              <a:buFont typeface="Arial" panose="020B0604020202020204" pitchFamily="34" charset="0"/>
              <a:buChar char="•"/>
            </a:pPr>
            <a:r>
              <a:rPr lang="pt-BR" dirty="0">
                <a:hlinkClick r:id="rId2"/>
              </a:rPr>
              <a:t>https://www.youtube.com/watch?v=P9IJN1yIIJ4&amp;t=195s</a:t>
            </a: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hlinkClick r:id="rId3"/>
              </a:rPr>
              <a:t>https://www.youtube.com/watch?v=M2ypQJ7FR7A&amp;index=6&amp;list=WL&amp;t=134s</a:t>
            </a: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hlinkClick r:id="rId4"/>
              </a:rPr>
              <a:t>https://www.youtube.com/watch?v=K68Kq8s4EaI</a:t>
            </a: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hlinkClick r:id="rId5"/>
              </a:rPr>
              <a:t>http://btp.com.br/operacao-portuaria/</a:t>
            </a: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hlinkClick r:id="rId6"/>
              </a:rPr>
              <a:t>https://www.youtube.com/watch?v=r9L4DtFC7Qc&amp;list=WL&amp;index=7</a:t>
            </a:r>
            <a:endParaRPr lang="pt-BR" dirty="0"/>
          </a:p>
          <a:p>
            <a:pPr marL="285750" indent="-285750">
              <a:buFont typeface="Arial" panose="020B0604020202020204" pitchFamily="34" charset="0"/>
              <a:buChar char="•"/>
            </a:pPr>
            <a:r>
              <a:rPr lang="pt-BR" dirty="0">
                <a:hlinkClick r:id="rId7"/>
              </a:rPr>
              <a:t>https://www.youtube.com/watch?v=ocyCI2ysPEM</a:t>
            </a: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hlinkClick r:id="rId8"/>
              </a:rPr>
              <a:t>https://www.youtube.com/watch?v=f_afedWhPms</a:t>
            </a: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3687496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16632"/>
            <a:ext cx="9505950" cy="945141"/>
          </a:xfrm>
        </p:spPr>
        <p:txBody>
          <a:bodyPr/>
          <a:lstStyle/>
          <a:p>
            <a:pPr algn="just"/>
            <a:r>
              <a:rPr lang="pt-BR" dirty="0"/>
              <a:t>O </a:t>
            </a:r>
            <a:r>
              <a:rPr lang="pt-BR" i="1" dirty="0" err="1"/>
              <a:t>mix</a:t>
            </a:r>
            <a:r>
              <a:rPr lang="pt-BR" dirty="0"/>
              <a:t> entre importação e exportação é influenciado por diversos fatores como, por exemplo, particularidades da indústria/comércio local, incentivos fiscais, taxa de câmbio, entre outros</a:t>
            </a:r>
          </a:p>
        </p:txBody>
      </p:sp>
      <p:sp>
        <p:nvSpPr>
          <p:cNvPr id="3" name="Espaço Reservado para Texto 2"/>
          <p:cNvSpPr>
            <a:spLocks noGrp="1"/>
          </p:cNvSpPr>
          <p:nvPr>
            <p:ph type="body" sz="quarter" idx="11"/>
          </p:nvPr>
        </p:nvSpPr>
        <p:spPr>
          <a:xfrm>
            <a:off x="6681438" y="1556792"/>
            <a:ext cx="3095304" cy="4359491"/>
          </a:xfrm>
          <a:prstGeom prst="roundRect">
            <a:avLst>
              <a:gd name="adj" fmla="val 3075"/>
            </a:avLst>
          </a:prstGeom>
        </p:spPr>
        <p:txBody>
          <a:bodyPr anchor="ctr">
            <a:noAutofit/>
          </a:bodyPr>
          <a:lstStyle/>
          <a:p>
            <a:pPr marL="174625" indent="-174625">
              <a:spcBef>
                <a:spcPts val="0"/>
              </a:spcBef>
              <a:spcAft>
                <a:spcPts val="600"/>
              </a:spcAft>
            </a:pPr>
            <a:r>
              <a:rPr lang="pt-BR" sz="1600" dirty="0"/>
              <a:t>O </a:t>
            </a:r>
            <a:r>
              <a:rPr lang="pt-BR" sz="1600" i="1" dirty="0"/>
              <a:t>mix</a:t>
            </a:r>
            <a:r>
              <a:rPr lang="pt-BR" sz="1600" dirty="0"/>
              <a:t> importação x exportação varia muito de acordo com a região do porto e com o cenário industrial no qual está inserido</a:t>
            </a:r>
          </a:p>
          <a:p>
            <a:pPr marL="174625" indent="-174625">
              <a:spcBef>
                <a:spcPts val="0"/>
              </a:spcBef>
              <a:spcAft>
                <a:spcPts val="600"/>
              </a:spcAft>
            </a:pPr>
            <a:r>
              <a:rPr lang="pt-BR" sz="1600" dirty="0"/>
              <a:t>Além das variações entre regiões, o </a:t>
            </a:r>
            <a:r>
              <a:rPr lang="pt-BR" sz="1600" i="1" dirty="0"/>
              <a:t>mix</a:t>
            </a:r>
            <a:r>
              <a:rPr lang="pt-BR" sz="1600" dirty="0"/>
              <a:t> expo/ impo do Brasil variou consideravelmente nos últimos anos, migrando de 34%/ 66% em 2004 para 55%/ 45% em 2013</a:t>
            </a:r>
          </a:p>
          <a:p>
            <a:pPr marL="174625" indent="-174625">
              <a:spcBef>
                <a:spcPts val="0"/>
              </a:spcBef>
              <a:spcAft>
                <a:spcPts val="600"/>
              </a:spcAft>
            </a:pPr>
            <a:r>
              <a:rPr lang="pt-BR" sz="1600" dirty="0"/>
              <a:t>No mesmo período, observa-se uma grande valorização do real em relação ao dólar</a:t>
            </a:r>
          </a:p>
        </p:txBody>
      </p:sp>
      <p:grpSp>
        <p:nvGrpSpPr>
          <p:cNvPr id="7" name="Grupo 6"/>
          <p:cNvGrpSpPr/>
          <p:nvPr/>
        </p:nvGrpSpPr>
        <p:grpSpPr>
          <a:xfrm>
            <a:off x="9511311" y="796371"/>
            <a:ext cx="396000" cy="648000"/>
            <a:chOff x="5096222" y="1412776"/>
            <a:chExt cx="507997" cy="954501"/>
          </a:xfrm>
        </p:grpSpPr>
        <p:sp>
          <p:nvSpPr>
            <p:cNvPr id="9" name="Retângulo 8"/>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10" name="Gráfico 9"/>
            <p:cNvGraphicFramePr/>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ector reto 10"/>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graphicFrame>
        <p:nvGraphicFramePr>
          <p:cNvPr id="4" name="Gráfico 3"/>
          <p:cNvGraphicFramePr/>
          <p:nvPr/>
        </p:nvGraphicFramePr>
        <p:xfrm>
          <a:off x="56382" y="1425330"/>
          <a:ext cx="6480000" cy="2247954"/>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p:cNvSpPr txBox="1"/>
          <p:nvPr/>
        </p:nvSpPr>
        <p:spPr>
          <a:xfrm>
            <a:off x="56382" y="1153004"/>
            <a:ext cx="6480000" cy="288032"/>
          </a:xfrm>
          <a:prstGeom prst="rect">
            <a:avLst/>
          </a:prstGeom>
          <a:noFill/>
          <a:ln>
            <a:noFill/>
          </a:ln>
        </p:spPr>
        <p:txBody>
          <a:bodyPr wrap="square" lIns="72000" tIns="36000" rIns="72000" bIns="36000" rtlCol="0" anchor="t">
            <a:noAutofit/>
          </a:bodyPr>
          <a:lstStyle/>
          <a:p>
            <a:pPr>
              <a:spcAft>
                <a:spcPts val="600"/>
              </a:spcAft>
            </a:pPr>
            <a:r>
              <a:rPr lang="pt-BR" sz="1600" b="1" dirty="0"/>
              <a:t>Comparação do </a:t>
            </a:r>
            <a:r>
              <a:rPr lang="pt-BR" sz="1600" b="1" i="1" dirty="0"/>
              <a:t>mix</a:t>
            </a:r>
            <a:r>
              <a:rPr lang="pt-BR" sz="1600" b="1" dirty="0"/>
              <a:t> entre portos em 2017 (Fonte: ANTAQ)</a:t>
            </a:r>
          </a:p>
        </p:txBody>
      </p:sp>
      <p:cxnSp>
        <p:nvCxnSpPr>
          <p:cNvPr id="8" name="Conector reto 7"/>
          <p:cNvCxnSpPr/>
          <p:nvPr/>
        </p:nvCxnSpPr>
        <p:spPr>
          <a:xfrm>
            <a:off x="56382" y="1441036"/>
            <a:ext cx="64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aphicFrame>
        <p:nvGraphicFramePr>
          <p:cNvPr id="13" name="Gráfico 12"/>
          <p:cNvGraphicFramePr/>
          <p:nvPr/>
        </p:nvGraphicFramePr>
        <p:xfrm>
          <a:off x="56382" y="3886883"/>
          <a:ext cx="6480000" cy="2422437"/>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4"/>
          <p:cNvSpPr txBox="1"/>
          <p:nvPr/>
        </p:nvSpPr>
        <p:spPr>
          <a:xfrm>
            <a:off x="56382" y="3501008"/>
            <a:ext cx="6480000" cy="288032"/>
          </a:xfrm>
          <a:prstGeom prst="rect">
            <a:avLst/>
          </a:prstGeom>
          <a:noFill/>
          <a:ln>
            <a:noFill/>
          </a:ln>
        </p:spPr>
        <p:txBody>
          <a:bodyPr wrap="square" lIns="72000" tIns="36000" rIns="72000" bIns="36000" rtlCol="0" anchor="t">
            <a:noAutofit/>
          </a:bodyPr>
          <a:lstStyle/>
          <a:p>
            <a:pPr>
              <a:spcAft>
                <a:spcPts val="600"/>
              </a:spcAft>
            </a:pPr>
            <a:r>
              <a:rPr lang="pt-BR" sz="1600" b="1" dirty="0"/>
              <a:t>Evolução do </a:t>
            </a:r>
            <a:r>
              <a:rPr lang="pt-BR" sz="1600" b="1" i="1" dirty="0"/>
              <a:t>mix</a:t>
            </a:r>
            <a:r>
              <a:rPr lang="pt-BR" sz="1600" b="1" dirty="0"/>
              <a:t> de importação nacional x taxa de câmbio</a:t>
            </a:r>
          </a:p>
        </p:txBody>
      </p:sp>
      <p:cxnSp>
        <p:nvCxnSpPr>
          <p:cNvPr id="14" name="Conector reto 13"/>
          <p:cNvCxnSpPr/>
          <p:nvPr/>
        </p:nvCxnSpPr>
        <p:spPr>
          <a:xfrm>
            <a:off x="56382" y="3789040"/>
            <a:ext cx="64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80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graphicFrame>
        <p:nvGraphicFramePr>
          <p:cNvPr id="4" name="Gráfico 3"/>
          <p:cNvGraphicFramePr/>
          <p:nvPr>
            <p:extLst>
              <p:ext uri="{D42A27DB-BD31-4B8C-83A1-F6EECF244321}">
                <p14:modId xmlns:p14="http://schemas.microsoft.com/office/powerpoint/2010/main" val="1814480186"/>
              </p:ext>
            </p:extLst>
          </p:nvPr>
        </p:nvGraphicFramePr>
        <p:xfrm>
          <a:off x="3152923" y="1124744"/>
          <a:ext cx="3815507" cy="4577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451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271356"/>
            <a:ext cx="9505950" cy="637364"/>
          </a:xfrm>
        </p:spPr>
        <p:txBody>
          <a:bodyPr/>
          <a:lstStyle/>
          <a:p>
            <a:r>
              <a:rPr lang="pt-BR" dirty="0"/>
              <a:t>Apesar da cabotagem ter apresentado crescimento expressivo nos últimos anos, ainda é pouco utilizada no Brasil</a:t>
            </a:r>
            <a:endParaRPr lang="pt-BR" i="1" dirty="0"/>
          </a:p>
        </p:txBody>
      </p:sp>
      <p:sp>
        <p:nvSpPr>
          <p:cNvPr id="4" name="Retângulo de cantos arredondados 3"/>
          <p:cNvSpPr/>
          <p:nvPr/>
        </p:nvSpPr>
        <p:spPr>
          <a:xfrm>
            <a:off x="10078221" y="1771226"/>
            <a:ext cx="3828726" cy="5086774"/>
          </a:xfrm>
          <a:prstGeom prst="roundRect">
            <a:avLst>
              <a:gd name="adj" fmla="val 2352"/>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900"/>
              </a:spcAft>
              <a:buFont typeface="Arial" pitchFamily="34" charset="0"/>
              <a:buChar char="•"/>
            </a:pPr>
            <a:r>
              <a:rPr lang="pt-BR" sz="1200" b="1" dirty="0"/>
              <a:t>O transporte de cabotagem pura é um mercado protegido no Brasil</a:t>
            </a:r>
            <a:r>
              <a:rPr lang="pt-BR" sz="1200" dirty="0"/>
              <a:t> – Pela legislação vigente, a navegação entre portos brasileiros só pode ser realizada por navios de bandeira nacional ou navios estrangeiros afretados por empresas brasileiras de navegação (Lei nº 9.482/97, Art. 7º)</a:t>
            </a:r>
          </a:p>
          <a:p>
            <a:pPr marL="144000" indent="-144000">
              <a:spcAft>
                <a:spcPts val="900"/>
              </a:spcAft>
              <a:buFont typeface="Arial" pitchFamily="34" charset="0"/>
              <a:buChar char="•"/>
            </a:pPr>
            <a:r>
              <a:rPr lang="pt-BR" sz="1200" b="1" dirty="0"/>
              <a:t>A cabotagem pura compete com o transporte rodoviário direto </a:t>
            </a:r>
            <a:r>
              <a:rPr lang="pt-BR" sz="1200" dirty="0"/>
              <a:t>–</a:t>
            </a:r>
            <a:r>
              <a:rPr lang="pt-BR" sz="1200" b="1" dirty="0"/>
              <a:t> </a:t>
            </a:r>
            <a:r>
              <a:rPr lang="pt-BR" sz="1200" dirty="0"/>
              <a:t>a cabotagem pura é tão mais competitiva quanto maior for a distância de transporte e menor forem as pontas rodoviárias (e.g.:a distância entre a cidade de origem e o porto de embarque, e o porto de desembarque e a cidade de destino)</a:t>
            </a:r>
          </a:p>
          <a:p>
            <a:pPr marL="144000" indent="-144000">
              <a:spcAft>
                <a:spcPts val="900"/>
              </a:spcAft>
              <a:buFont typeface="Arial" pitchFamily="34" charset="0"/>
              <a:buChar char="•"/>
            </a:pPr>
            <a:r>
              <a:rPr lang="pt-BR" sz="1200" b="1" dirty="0"/>
              <a:t>A cabotagem responde por percentual muito baixo da demanda de transporte interno – </a:t>
            </a:r>
            <a:r>
              <a:rPr lang="pt-BR" sz="1200" dirty="0"/>
              <a:t>considerando-se apenas fluxos interestaduais de estados costeiros, a cabotagem responde por apenas ~2% do transporte</a:t>
            </a:r>
          </a:p>
          <a:p>
            <a:pPr marL="144000" indent="-144000">
              <a:spcAft>
                <a:spcPts val="900"/>
              </a:spcAft>
              <a:buFont typeface="Arial" pitchFamily="34" charset="0"/>
              <a:buChar char="•"/>
            </a:pPr>
            <a:r>
              <a:rPr lang="pt-BR" sz="1200" b="1" dirty="0"/>
              <a:t>A disponibilidade de dados de transporte interno é escassa</a:t>
            </a:r>
            <a:r>
              <a:rPr lang="pt-BR" sz="1200" dirty="0"/>
              <a:t> – o transporte rodoviário é pouco documentado, os dados de cabotagem disponíveis não são expurgados de </a:t>
            </a:r>
            <a:r>
              <a:rPr lang="pt-BR" sz="1200" i="1" dirty="0"/>
              <a:t>feeder</a:t>
            </a:r>
            <a:r>
              <a:rPr lang="pt-BR" sz="1200" dirty="0"/>
              <a:t>– é necessário um exercício de composição de dados de diversas bases para montar-se uma fotografia do mercado</a:t>
            </a:r>
          </a:p>
        </p:txBody>
      </p:sp>
      <p:sp>
        <p:nvSpPr>
          <p:cNvPr id="7" name="CaixaDeTexto 6"/>
          <p:cNvSpPr txBox="1"/>
          <p:nvPr/>
        </p:nvSpPr>
        <p:spPr>
          <a:xfrm>
            <a:off x="34714" y="1052736"/>
            <a:ext cx="6804000" cy="324000"/>
          </a:xfrm>
          <a:prstGeom prst="rect">
            <a:avLst/>
          </a:prstGeom>
          <a:noFill/>
          <a:ln>
            <a:noFill/>
          </a:ln>
        </p:spPr>
        <p:txBody>
          <a:bodyPr wrap="square" lIns="72000" tIns="36000" rIns="72000" bIns="36000" rtlCol="0" anchor="t">
            <a:noAutofit/>
          </a:bodyPr>
          <a:lstStyle/>
          <a:p>
            <a:pPr>
              <a:spcAft>
                <a:spcPts val="600"/>
              </a:spcAft>
            </a:pPr>
            <a:r>
              <a:rPr lang="pt-BR" sz="1600" b="1" dirty="0"/>
              <a:t>Evolução dos volumes cheios de cabotagem no Brasil</a:t>
            </a:r>
            <a:r>
              <a:rPr lang="pt-BR" sz="1600" b="1" baseline="30000" dirty="0"/>
              <a:t> </a:t>
            </a:r>
            <a:r>
              <a:rPr lang="pt-BR" sz="1600" b="1" dirty="0"/>
              <a:t>(ANTAQ)</a:t>
            </a:r>
          </a:p>
        </p:txBody>
      </p:sp>
      <p:cxnSp>
        <p:nvCxnSpPr>
          <p:cNvPr id="9" name="Conector reto 8"/>
          <p:cNvCxnSpPr/>
          <p:nvPr/>
        </p:nvCxnSpPr>
        <p:spPr>
          <a:xfrm>
            <a:off x="34714" y="1376736"/>
            <a:ext cx="6804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aphicFrame>
        <p:nvGraphicFramePr>
          <p:cNvPr id="11" name="Gráfico 10"/>
          <p:cNvGraphicFramePr/>
          <p:nvPr/>
        </p:nvGraphicFramePr>
        <p:xfrm>
          <a:off x="7070470" y="1339825"/>
          <a:ext cx="2490248" cy="3265918"/>
        </p:xfrm>
        <a:graphic>
          <a:graphicData uri="http://schemas.openxmlformats.org/drawingml/2006/chart">
            <c:chart xmlns:c="http://schemas.openxmlformats.org/drawingml/2006/chart" xmlns:r="http://schemas.openxmlformats.org/officeDocument/2006/relationships" r:id="rId3"/>
          </a:graphicData>
        </a:graphic>
      </p:graphicFrame>
      <p:sp>
        <p:nvSpPr>
          <p:cNvPr id="12" name="CaixaDeTexto 11"/>
          <p:cNvSpPr txBox="1"/>
          <p:nvPr/>
        </p:nvSpPr>
        <p:spPr>
          <a:xfrm>
            <a:off x="7112446" y="1052736"/>
            <a:ext cx="2232248" cy="324000"/>
          </a:xfrm>
          <a:prstGeom prst="rect">
            <a:avLst/>
          </a:prstGeom>
          <a:noFill/>
          <a:ln>
            <a:noFill/>
          </a:ln>
        </p:spPr>
        <p:txBody>
          <a:bodyPr wrap="square" lIns="72000" tIns="36000" rIns="72000" bIns="36000" rtlCol="0" anchor="t">
            <a:noAutofit/>
          </a:bodyPr>
          <a:lstStyle/>
          <a:p>
            <a:pPr algn="ctr">
              <a:spcAft>
                <a:spcPts val="600"/>
              </a:spcAft>
            </a:pPr>
            <a:r>
              <a:rPr lang="pt-BR" sz="1600" b="1" dirty="0"/>
              <a:t>Mix cabotagem 2013</a:t>
            </a:r>
            <a:r>
              <a:rPr lang="pt-BR" sz="1600" b="1" baseline="30000" dirty="0"/>
              <a:t>1</a:t>
            </a:r>
            <a:endParaRPr lang="pt-BR" sz="1600" b="1" dirty="0"/>
          </a:p>
        </p:txBody>
      </p:sp>
      <p:cxnSp>
        <p:nvCxnSpPr>
          <p:cNvPr id="14" name="Conector reto 13"/>
          <p:cNvCxnSpPr/>
          <p:nvPr/>
        </p:nvCxnSpPr>
        <p:spPr>
          <a:xfrm>
            <a:off x="7112446" y="1376736"/>
            <a:ext cx="2232248"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Retângulo de cantos arredondados 14"/>
          <p:cNvSpPr/>
          <p:nvPr/>
        </p:nvSpPr>
        <p:spPr>
          <a:xfrm>
            <a:off x="181668" y="4596319"/>
            <a:ext cx="9570444" cy="1548173"/>
          </a:xfrm>
          <a:prstGeom prst="roundRect">
            <a:avLst>
              <a:gd name="adj" fmla="val 2352"/>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400" dirty="0"/>
              <a:t>Os volumes dividem-se em duas classes: cabotagem pura e cargas </a:t>
            </a:r>
            <a:r>
              <a:rPr lang="pt-BR" sz="1400" i="1" dirty="0" err="1"/>
              <a:t>feeder</a:t>
            </a:r>
            <a:endParaRPr lang="pt-BR" sz="1400" dirty="0"/>
          </a:p>
          <a:p>
            <a:pPr marL="449263" lvl="1" indent="-179388">
              <a:spcAft>
                <a:spcPts val="600"/>
              </a:spcAft>
              <a:buFont typeface="Arial" pitchFamily="34" charset="0"/>
              <a:buChar char="•"/>
            </a:pPr>
            <a:r>
              <a:rPr lang="pt-BR" sz="1400" dirty="0"/>
              <a:t>Bases de dados divulgadas em 2013 indicam que mais da metade dos contêineres cheios transportados por cabotagem foram cargas </a:t>
            </a:r>
            <a:r>
              <a:rPr lang="pt-BR" sz="1400" i="1" dirty="0" err="1"/>
              <a:t>feeder</a:t>
            </a:r>
            <a:r>
              <a:rPr lang="pt-BR" sz="1400" i="1" dirty="0"/>
              <a:t>. </a:t>
            </a:r>
            <a:endParaRPr lang="pt-BR" sz="1400" dirty="0"/>
          </a:p>
          <a:p>
            <a:pPr marL="144000" indent="-144000">
              <a:spcAft>
                <a:spcPts val="600"/>
              </a:spcAft>
              <a:buFont typeface="Arial" pitchFamily="34" charset="0"/>
              <a:buChar char="•"/>
            </a:pPr>
            <a:r>
              <a:rPr lang="pt-BR" sz="1400" dirty="0"/>
              <a:t>A cabotagem pura compete com o transporte rodoviário direto, e ainda responde por percentual muito baixo da demanda de transporte interno </a:t>
            </a:r>
          </a:p>
        </p:txBody>
      </p:sp>
      <p:sp>
        <p:nvSpPr>
          <p:cNvPr id="8" name="CaixaDeTexto 7"/>
          <p:cNvSpPr txBox="1"/>
          <p:nvPr/>
        </p:nvSpPr>
        <p:spPr>
          <a:xfrm>
            <a:off x="127000" y="6165304"/>
            <a:ext cx="9505726" cy="216024"/>
          </a:xfrm>
          <a:prstGeom prst="rect">
            <a:avLst/>
          </a:prstGeom>
          <a:noFill/>
          <a:ln>
            <a:noFill/>
          </a:ln>
        </p:spPr>
        <p:txBody>
          <a:bodyPr wrap="square" lIns="72000" tIns="36000" rIns="72000" bIns="36000" rtlCol="0" anchor="t">
            <a:noAutofit/>
          </a:bodyPr>
          <a:lstStyle/>
          <a:p>
            <a:pPr>
              <a:spcAft>
                <a:spcPts val="600"/>
              </a:spcAft>
            </a:pPr>
            <a:r>
              <a:rPr lang="pt-BR" sz="1200" dirty="0"/>
              <a:t>(1) Valores estimados com base nas informações disponíveis; (2) Não foram encontrados registros consolidados destas informações para os anos anteriores </a:t>
            </a:r>
          </a:p>
        </p:txBody>
      </p:sp>
      <p:sp>
        <p:nvSpPr>
          <p:cNvPr id="5" name="Retângulo 4"/>
          <p:cNvSpPr/>
          <p:nvPr/>
        </p:nvSpPr>
        <p:spPr>
          <a:xfrm>
            <a:off x="10073928" y="0"/>
            <a:ext cx="3941713" cy="1569660"/>
          </a:xfrm>
          <a:prstGeom prst="rect">
            <a:avLst/>
          </a:prstGeom>
          <a:solidFill>
            <a:schemeClr val="bg1">
              <a:lumMod val="95000"/>
            </a:schemeClr>
          </a:solidFill>
        </p:spPr>
        <p:txBody>
          <a:bodyPr wrap="square">
            <a:spAutoFit/>
          </a:bodyPr>
          <a:lstStyle/>
          <a:p>
            <a:r>
              <a:rPr lang="pt-BR" sz="1200" dirty="0"/>
              <a:t>Case Brasil: cabotagem: Lei 9.432, cabotagem é qualquer movimentação entre dois portos brasileiros – impacto especial para carga feeder e reposicionamento de vazio; frota atual de navios de cabotagem; mercado potencial para cabotagem (volume x distância); condições de afretamento; alto custo de bandeira brasileira; vantagens e desvantagens de proteção de bandeira</a:t>
            </a:r>
          </a:p>
        </p:txBody>
      </p:sp>
      <p:sp>
        <p:nvSpPr>
          <p:cNvPr id="10" name="Retângulo 9"/>
          <p:cNvSpPr/>
          <p:nvPr/>
        </p:nvSpPr>
        <p:spPr>
          <a:xfrm>
            <a:off x="7112446" y="3897080"/>
            <a:ext cx="1210836" cy="252000"/>
          </a:xfrm>
          <a:prstGeom prst="rect">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400" b="1" dirty="0">
                <a:solidFill>
                  <a:srgbClr val="FF0000"/>
                </a:solidFill>
              </a:rPr>
              <a:t>ESTIMADO!!</a:t>
            </a:r>
          </a:p>
        </p:txBody>
      </p:sp>
      <p:grpSp>
        <p:nvGrpSpPr>
          <p:cNvPr id="16" name="Grupo 15"/>
          <p:cNvGrpSpPr/>
          <p:nvPr/>
        </p:nvGrpSpPr>
        <p:grpSpPr>
          <a:xfrm>
            <a:off x="9511311" y="796371"/>
            <a:ext cx="396000" cy="648000"/>
            <a:chOff x="5096222" y="1412776"/>
            <a:chExt cx="507997" cy="954501"/>
          </a:xfrm>
        </p:grpSpPr>
        <p:sp>
          <p:nvSpPr>
            <p:cNvPr id="18" name="Retângulo 17"/>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19" name="Gráfico 18"/>
            <p:cNvGraphicFramePr/>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Conector reto 19"/>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graphicFrame>
        <p:nvGraphicFramePr>
          <p:cNvPr id="21" name="Chart 20"/>
          <p:cNvGraphicFramePr>
            <a:graphicFrameLocks/>
          </p:cNvGraphicFramePr>
          <p:nvPr/>
        </p:nvGraphicFramePr>
        <p:xfrm>
          <a:off x="127670" y="1412776"/>
          <a:ext cx="6552728" cy="3096344"/>
        </p:xfrm>
        <a:graphic>
          <a:graphicData uri="http://schemas.openxmlformats.org/drawingml/2006/chart">
            <c:chart xmlns:c="http://schemas.openxmlformats.org/drawingml/2006/chart" xmlns:r="http://schemas.openxmlformats.org/officeDocument/2006/relationships" r:id="rId5"/>
          </a:graphicData>
        </a:graphic>
      </p:graphicFrame>
      <p:sp>
        <p:nvSpPr>
          <p:cNvPr id="22" name="Seta para a direita 5"/>
          <p:cNvSpPr/>
          <p:nvPr/>
        </p:nvSpPr>
        <p:spPr>
          <a:xfrm rot="20700000">
            <a:off x="1758908" y="2401371"/>
            <a:ext cx="2160240" cy="648072"/>
          </a:xfrm>
          <a:prstGeom prst="rightArrow">
            <a:avLst>
              <a:gd name="adj1" fmla="val 67917"/>
              <a:gd name="adj2" fmla="val 50000"/>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solidFill>
                  <a:schemeClr val="tx1"/>
                </a:solidFill>
              </a:rPr>
              <a:t>CAGR = 10% a.a.</a:t>
            </a:r>
          </a:p>
        </p:txBody>
      </p:sp>
    </p:spTree>
    <p:extLst>
      <p:ext uri="{BB962C8B-B14F-4D97-AF65-F5344CB8AC3E}">
        <p14:creationId xmlns:p14="http://schemas.microsoft.com/office/powerpoint/2010/main" val="645001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00025" y="116632"/>
            <a:ext cx="9612000" cy="1129807"/>
          </a:xfrm>
        </p:spPr>
        <p:txBody>
          <a:bodyPr/>
          <a:lstStyle/>
          <a:p>
            <a:r>
              <a:rPr lang="pt-BR" sz="1800" dirty="0"/>
              <a:t>No Brasil, a cabotagem apresenta barreira de entrada importante por requisitar navios  de bandeira nacional. Atualmente, estas operações são realizadas por apenas três empresas, sendo que duas são associadas a armadores de longo curso e a maior possui mais de 60% de </a:t>
            </a:r>
            <a:r>
              <a:rPr lang="pt-BR" sz="1800" i="1" dirty="0" err="1"/>
              <a:t>market</a:t>
            </a:r>
            <a:r>
              <a:rPr lang="pt-BR" sz="1800" i="1" dirty="0"/>
              <a:t> </a:t>
            </a:r>
            <a:r>
              <a:rPr lang="pt-BR" sz="1800" i="1" dirty="0" err="1"/>
              <a:t>share</a:t>
            </a:r>
            <a:endParaRPr lang="pt-BR" sz="1800" i="1" dirty="0"/>
          </a:p>
        </p:txBody>
      </p:sp>
      <p:pic>
        <p:nvPicPr>
          <p:cNvPr id="8"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475" t="58081" r="40540" b="32848"/>
          <a:stretch/>
        </p:blipFill>
        <p:spPr bwMode="auto">
          <a:xfrm>
            <a:off x="1163821" y="4697941"/>
            <a:ext cx="1620000" cy="486375"/>
          </a:xfrm>
          <a:prstGeom prst="rect">
            <a:avLst/>
          </a:prstGeom>
          <a:solidFill>
            <a:schemeClr val="bg1"/>
          </a:solidFill>
          <a:ln>
            <a:noFill/>
          </a:ln>
          <a:effectLst/>
        </p:spPr>
      </p:pic>
      <p:pic>
        <p:nvPicPr>
          <p:cNvPr id="265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491" t="70404" r="43110" b="16912"/>
          <a:stretch/>
        </p:blipFill>
        <p:spPr bwMode="auto">
          <a:xfrm>
            <a:off x="1163821" y="3302568"/>
            <a:ext cx="1620000" cy="750201"/>
          </a:xfrm>
          <a:prstGeom prst="rect">
            <a:avLst/>
          </a:prstGeom>
          <a:solidFill>
            <a:schemeClr val="bg1"/>
          </a:solidFill>
          <a:ln>
            <a:noFill/>
          </a:ln>
          <a:effectLst/>
        </p:spPr>
      </p:pic>
      <p:sp>
        <p:nvSpPr>
          <p:cNvPr id="22" name="Retângulo 21"/>
          <p:cNvSpPr/>
          <p:nvPr/>
        </p:nvSpPr>
        <p:spPr>
          <a:xfrm>
            <a:off x="1163820" y="1484784"/>
            <a:ext cx="1620000" cy="481228"/>
          </a:xfrm>
          <a:prstGeom prst="rect">
            <a:avLst/>
          </a:prstGeom>
          <a:noFill/>
          <a:ln>
            <a:noFill/>
          </a:ln>
          <a:effectLst/>
        </p:spPr>
        <p:txBody>
          <a:bodyPr wrap="square" lIns="72000" tIns="72000" rIns="72000" bIns="72000" rtlCol="0" anchor="b">
            <a:noAutofit/>
          </a:bodyPr>
          <a:lstStyle/>
          <a:p>
            <a:pPr algn="l">
              <a:spcAft>
                <a:spcPts val="600"/>
              </a:spcAft>
            </a:pPr>
            <a:r>
              <a:rPr lang="pt-BR" sz="1600" b="1" dirty="0"/>
              <a:t>Armador</a:t>
            </a:r>
            <a:endParaRPr lang="pt-BR" sz="1600" b="1" dirty="0">
              <a:solidFill>
                <a:schemeClr val="tx1"/>
              </a:solidFill>
            </a:endParaRPr>
          </a:p>
        </p:txBody>
      </p:sp>
      <p:pic>
        <p:nvPicPr>
          <p:cNvPr id="54276" name="Picture 4" descr="http://www.newscomex.com.br/adm/fotos/radar_4648.gif"/>
          <p:cNvPicPr>
            <a:picLocks noChangeAspect="1" noChangeArrowheads="1"/>
          </p:cNvPicPr>
          <p:nvPr/>
        </p:nvPicPr>
        <p:blipFill rotWithShape="1">
          <a:blip r:embed="rId5">
            <a:extLst>
              <a:ext uri="{28A0092B-C50C-407E-A947-70E740481C1C}">
                <a14:useLocalDpi xmlns:a14="http://schemas.microsoft.com/office/drawing/2010/main" val="0"/>
              </a:ext>
            </a:extLst>
          </a:blip>
          <a:srcRect t="30842" b="30842"/>
          <a:stretch/>
        </p:blipFill>
        <p:spPr bwMode="auto">
          <a:xfrm>
            <a:off x="1163821" y="2328610"/>
            <a:ext cx="1620000" cy="405009"/>
          </a:xfrm>
          <a:prstGeom prst="rect">
            <a:avLst/>
          </a:prstGeom>
          <a:noFill/>
          <a:extLst>
            <a:ext uri="{909E8E84-426E-40DD-AFC4-6F175D3DCCD1}">
              <a14:hiddenFill xmlns:a14="http://schemas.microsoft.com/office/drawing/2010/main">
                <a:solidFill>
                  <a:srgbClr val="FFFFFF"/>
                </a:solidFill>
              </a14:hiddenFill>
            </a:ext>
          </a:extLst>
        </p:spPr>
      </p:pic>
      <p:sp>
        <p:nvSpPr>
          <p:cNvPr id="28" name="Retângulo 27"/>
          <p:cNvSpPr/>
          <p:nvPr/>
        </p:nvSpPr>
        <p:spPr>
          <a:xfrm>
            <a:off x="5096222" y="1484784"/>
            <a:ext cx="1440000" cy="481228"/>
          </a:xfrm>
          <a:prstGeom prst="rect">
            <a:avLst/>
          </a:prstGeom>
          <a:noFill/>
          <a:ln>
            <a:noFill/>
          </a:ln>
          <a:effectLst/>
        </p:spPr>
        <p:txBody>
          <a:bodyPr wrap="square" lIns="72000" tIns="72000" rIns="72000" bIns="72000" rtlCol="0" anchor="ctr">
            <a:noAutofit/>
          </a:bodyPr>
          <a:lstStyle/>
          <a:p>
            <a:pPr algn="ctr">
              <a:spcAft>
                <a:spcPts val="600"/>
              </a:spcAft>
            </a:pPr>
            <a:r>
              <a:rPr lang="pt-BR" sz="1600" b="1" dirty="0"/>
              <a:t>Market share (2013)</a:t>
            </a:r>
            <a:r>
              <a:rPr lang="pt-BR" sz="1600" b="1" baseline="30000" dirty="0"/>
              <a:t>1</a:t>
            </a:r>
            <a:endParaRPr lang="pt-BR" sz="1600" b="1" dirty="0">
              <a:solidFill>
                <a:schemeClr val="tx1"/>
              </a:solidFill>
            </a:endParaRPr>
          </a:p>
        </p:txBody>
      </p:sp>
      <p:sp>
        <p:nvSpPr>
          <p:cNvPr id="2" name="CaixaDeTexto 1"/>
          <p:cNvSpPr txBox="1"/>
          <p:nvPr/>
        </p:nvSpPr>
        <p:spPr>
          <a:xfrm>
            <a:off x="127000" y="5949280"/>
            <a:ext cx="9648000" cy="216024"/>
          </a:xfrm>
          <a:prstGeom prst="rect">
            <a:avLst/>
          </a:prstGeom>
          <a:noFill/>
          <a:ln>
            <a:noFill/>
          </a:ln>
        </p:spPr>
        <p:txBody>
          <a:bodyPr wrap="square" lIns="72000" tIns="36000" rIns="72000" bIns="36000" rtlCol="0" anchor="t">
            <a:noAutofit/>
          </a:bodyPr>
          <a:lstStyle/>
          <a:p>
            <a:pPr>
              <a:spcAft>
                <a:spcPts val="600"/>
              </a:spcAft>
            </a:pPr>
            <a:r>
              <a:rPr lang="pt-BR" sz="1100" dirty="0"/>
              <a:t>(1) Informação estimada a partir de dados disponibilizados pela ANTAQ e pelas companhias; (2) A companhia possui mais três embarcações encomendadas, com 2.800 TEUs cada</a:t>
            </a:r>
          </a:p>
        </p:txBody>
      </p:sp>
      <p:sp>
        <p:nvSpPr>
          <p:cNvPr id="10" name="CaixaDeTexto 9"/>
          <p:cNvSpPr txBox="1"/>
          <p:nvPr/>
        </p:nvSpPr>
        <p:spPr>
          <a:xfrm>
            <a:off x="5348170" y="2182036"/>
            <a:ext cx="936104" cy="551583"/>
          </a:xfrm>
          <a:prstGeom prst="rect">
            <a:avLst/>
          </a:prstGeom>
          <a:noFill/>
          <a:ln>
            <a:noFill/>
          </a:ln>
        </p:spPr>
        <p:txBody>
          <a:bodyPr wrap="square" lIns="72000" tIns="36000" rIns="72000" bIns="36000" rtlCol="0" anchor="ctr">
            <a:noAutofit/>
          </a:bodyPr>
          <a:lstStyle/>
          <a:p>
            <a:pPr algn="ctr">
              <a:spcAft>
                <a:spcPts val="600"/>
              </a:spcAft>
            </a:pPr>
            <a:r>
              <a:rPr lang="pt-BR" sz="2000" b="1" dirty="0"/>
              <a:t>64%</a:t>
            </a:r>
          </a:p>
        </p:txBody>
      </p:sp>
      <p:sp>
        <p:nvSpPr>
          <p:cNvPr id="31" name="CaixaDeTexto 30"/>
          <p:cNvSpPr txBox="1"/>
          <p:nvPr/>
        </p:nvSpPr>
        <p:spPr>
          <a:xfrm>
            <a:off x="5348170" y="3401876"/>
            <a:ext cx="936104" cy="551583"/>
          </a:xfrm>
          <a:prstGeom prst="rect">
            <a:avLst/>
          </a:prstGeom>
          <a:noFill/>
          <a:ln>
            <a:noFill/>
          </a:ln>
        </p:spPr>
        <p:txBody>
          <a:bodyPr wrap="square" lIns="72000" tIns="36000" rIns="72000" bIns="36000" rtlCol="0" anchor="ctr">
            <a:noAutofit/>
          </a:bodyPr>
          <a:lstStyle/>
          <a:p>
            <a:pPr algn="ctr">
              <a:spcAft>
                <a:spcPts val="600"/>
              </a:spcAft>
            </a:pPr>
            <a:r>
              <a:rPr lang="pt-BR" sz="2000" b="1" dirty="0"/>
              <a:t>23%</a:t>
            </a:r>
          </a:p>
        </p:txBody>
      </p:sp>
      <p:sp>
        <p:nvSpPr>
          <p:cNvPr id="32" name="CaixaDeTexto 31"/>
          <p:cNvSpPr txBox="1"/>
          <p:nvPr/>
        </p:nvSpPr>
        <p:spPr>
          <a:xfrm>
            <a:off x="5348170" y="4665336"/>
            <a:ext cx="936104" cy="551583"/>
          </a:xfrm>
          <a:prstGeom prst="rect">
            <a:avLst/>
          </a:prstGeom>
          <a:noFill/>
          <a:ln>
            <a:noFill/>
          </a:ln>
        </p:spPr>
        <p:txBody>
          <a:bodyPr wrap="square" lIns="72000" tIns="36000" rIns="72000" bIns="36000" rtlCol="0" anchor="ctr">
            <a:noAutofit/>
          </a:bodyPr>
          <a:lstStyle/>
          <a:p>
            <a:pPr algn="ctr">
              <a:spcAft>
                <a:spcPts val="600"/>
              </a:spcAft>
            </a:pPr>
            <a:r>
              <a:rPr lang="pt-BR" sz="2000" b="1" dirty="0"/>
              <a:t>13%</a:t>
            </a:r>
          </a:p>
        </p:txBody>
      </p:sp>
      <p:pic>
        <p:nvPicPr>
          <p:cNvPr id="54278" name="Picture 6" descr="http://www.shippingcontainers24.com/wp-content/uploads/2011/12/hamburg-sud-track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2465" y="2328610"/>
            <a:ext cx="1537070" cy="282424"/>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descr="http://optivation.dk/images/MAERSK-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0075" y="4581128"/>
            <a:ext cx="861851"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o 32"/>
          <p:cNvGrpSpPr/>
          <p:nvPr/>
        </p:nvGrpSpPr>
        <p:grpSpPr>
          <a:xfrm>
            <a:off x="3835000" y="3257864"/>
            <a:ext cx="612000" cy="612000"/>
            <a:chOff x="2791966" y="3068963"/>
            <a:chExt cx="612000" cy="612000"/>
          </a:xfrm>
        </p:grpSpPr>
        <p:sp>
          <p:nvSpPr>
            <p:cNvPr id="27" name="Elipse 26"/>
            <p:cNvSpPr/>
            <p:nvPr/>
          </p:nvSpPr>
          <p:spPr>
            <a:xfrm>
              <a:off x="2984162" y="3261159"/>
              <a:ext cx="227608" cy="227608"/>
            </a:xfrm>
            <a:prstGeom prst="ellipse">
              <a:avLst/>
            </a:prstGeom>
            <a:solidFill>
              <a:schemeClr val="bg1"/>
            </a:solidFill>
            <a:ln w="38100">
              <a:solidFill>
                <a:schemeClr val="bg1">
                  <a:lumMod val="65000"/>
                </a:schemeClr>
              </a:solidFill>
            </a:ln>
            <a:effectLst/>
          </p:spPr>
          <p:txBody>
            <a:bodyPr wrap="square" lIns="72000" tIns="72000" rIns="72000" bIns="72000" rtlCol="0" anchor="ctr">
              <a:noAutofit/>
            </a:bodyPr>
            <a:lstStyle/>
            <a:p>
              <a:pPr marL="144000" indent="-144000" algn="ctr">
                <a:spcAft>
                  <a:spcPts val="600"/>
                </a:spcAft>
                <a:buFont typeface="Arial" pitchFamily="34" charset="0"/>
                <a:buChar char="•"/>
              </a:pPr>
              <a:endParaRPr lang="pt-BR" sz="1600" dirty="0">
                <a:solidFill>
                  <a:schemeClr val="tx1"/>
                </a:solidFill>
              </a:endParaRPr>
            </a:p>
          </p:txBody>
        </p:sp>
        <p:cxnSp>
          <p:nvCxnSpPr>
            <p:cNvPr id="30" name="Conector reto 29"/>
            <p:cNvCxnSpPr/>
            <p:nvPr/>
          </p:nvCxnSpPr>
          <p:spPr>
            <a:xfrm flipV="1">
              <a:off x="2791966" y="3068963"/>
              <a:ext cx="612000" cy="612000"/>
            </a:xfrm>
            <a:prstGeom prst="line">
              <a:avLst/>
            </a:prstGeom>
            <a:ln w="381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40" name="Retângulo 39"/>
          <p:cNvSpPr/>
          <p:nvPr/>
        </p:nvSpPr>
        <p:spPr>
          <a:xfrm>
            <a:off x="3281160" y="1484784"/>
            <a:ext cx="1719681" cy="481228"/>
          </a:xfrm>
          <a:prstGeom prst="rect">
            <a:avLst/>
          </a:prstGeom>
          <a:noFill/>
          <a:ln>
            <a:noFill/>
          </a:ln>
          <a:effectLst/>
        </p:spPr>
        <p:txBody>
          <a:bodyPr wrap="square" lIns="72000" tIns="72000" rIns="72000" bIns="72000" rtlCol="0" anchor="ctr">
            <a:noAutofit/>
          </a:bodyPr>
          <a:lstStyle/>
          <a:p>
            <a:pPr algn="ctr">
              <a:spcAft>
                <a:spcPts val="600"/>
              </a:spcAft>
            </a:pPr>
            <a:r>
              <a:rPr lang="pt-BR" sz="1600" b="1" dirty="0"/>
              <a:t>Grupo internacional</a:t>
            </a:r>
            <a:endParaRPr lang="pt-BR" sz="1600" b="1" dirty="0">
              <a:solidFill>
                <a:schemeClr val="tx1"/>
              </a:solidFill>
            </a:endParaRPr>
          </a:p>
        </p:txBody>
      </p:sp>
      <p:sp>
        <p:nvSpPr>
          <p:cNvPr id="41" name="Retângulo 40"/>
          <p:cNvSpPr/>
          <p:nvPr/>
        </p:nvSpPr>
        <p:spPr>
          <a:xfrm>
            <a:off x="6824414" y="1484784"/>
            <a:ext cx="1512168" cy="481228"/>
          </a:xfrm>
          <a:prstGeom prst="rect">
            <a:avLst/>
          </a:prstGeom>
          <a:noFill/>
          <a:ln>
            <a:noFill/>
          </a:ln>
          <a:effectLst/>
        </p:spPr>
        <p:txBody>
          <a:bodyPr wrap="square" lIns="72000" tIns="72000" rIns="72000" bIns="72000" rtlCol="0" anchor="ctr">
            <a:noAutofit/>
          </a:bodyPr>
          <a:lstStyle/>
          <a:p>
            <a:pPr algn="ctr">
              <a:spcAft>
                <a:spcPts val="600"/>
              </a:spcAft>
            </a:pPr>
            <a:r>
              <a:rPr lang="pt-BR" sz="1600" b="1" dirty="0">
                <a:solidFill>
                  <a:schemeClr val="tx1"/>
                </a:solidFill>
              </a:rPr>
              <a:t>Frota</a:t>
            </a:r>
          </a:p>
        </p:txBody>
      </p:sp>
      <p:sp>
        <p:nvSpPr>
          <p:cNvPr id="42" name="CaixaDeTexto 41"/>
          <p:cNvSpPr txBox="1"/>
          <p:nvPr/>
        </p:nvSpPr>
        <p:spPr>
          <a:xfrm>
            <a:off x="6536382" y="2182036"/>
            <a:ext cx="2088232" cy="551583"/>
          </a:xfrm>
          <a:prstGeom prst="rect">
            <a:avLst/>
          </a:prstGeom>
          <a:noFill/>
          <a:ln>
            <a:noFill/>
          </a:ln>
        </p:spPr>
        <p:txBody>
          <a:bodyPr wrap="square" lIns="72000" tIns="36000" rIns="72000" bIns="36000" rtlCol="0" anchor="ctr">
            <a:noAutofit/>
          </a:bodyPr>
          <a:lstStyle/>
          <a:p>
            <a:pPr algn="ctr">
              <a:spcAft>
                <a:spcPts val="600"/>
              </a:spcAft>
            </a:pPr>
            <a:r>
              <a:rPr lang="pt-BR" sz="2000" b="1" dirty="0"/>
              <a:t>28.300 TEUs</a:t>
            </a:r>
          </a:p>
          <a:p>
            <a:pPr algn="ctr">
              <a:spcAft>
                <a:spcPts val="600"/>
              </a:spcAft>
            </a:pPr>
            <a:r>
              <a:rPr lang="pt-BR" sz="2000" b="1" dirty="0"/>
              <a:t>10 navios</a:t>
            </a:r>
          </a:p>
        </p:txBody>
      </p:sp>
      <p:sp>
        <p:nvSpPr>
          <p:cNvPr id="43" name="CaixaDeTexto 42"/>
          <p:cNvSpPr txBox="1"/>
          <p:nvPr/>
        </p:nvSpPr>
        <p:spPr>
          <a:xfrm>
            <a:off x="6536382" y="3401875"/>
            <a:ext cx="2088232" cy="551583"/>
          </a:xfrm>
          <a:prstGeom prst="rect">
            <a:avLst/>
          </a:prstGeom>
          <a:noFill/>
          <a:ln>
            <a:noFill/>
          </a:ln>
        </p:spPr>
        <p:txBody>
          <a:bodyPr wrap="square" lIns="72000" tIns="36000" rIns="72000" bIns="36000" rtlCol="0" anchor="ctr">
            <a:noAutofit/>
          </a:bodyPr>
          <a:lstStyle/>
          <a:p>
            <a:pPr algn="ctr">
              <a:spcAft>
                <a:spcPts val="600"/>
              </a:spcAft>
            </a:pPr>
            <a:r>
              <a:rPr lang="pt-BR" sz="2000" b="1" dirty="0"/>
              <a:t>19.500TEUs</a:t>
            </a:r>
          </a:p>
          <a:p>
            <a:pPr algn="ctr">
              <a:spcAft>
                <a:spcPts val="600"/>
              </a:spcAft>
            </a:pPr>
            <a:r>
              <a:rPr lang="pt-BR" sz="2000" b="1" dirty="0"/>
              <a:t>8 navios</a:t>
            </a:r>
            <a:r>
              <a:rPr lang="pt-BR" sz="2000" b="1" baseline="30000" dirty="0"/>
              <a:t>2</a:t>
            </a:r>
            <a:endParaRPr lang="pt-BR" sz="2000" b="1" dirty="0"/>
          </a:p>
        </p:txBody>
      </p:sp>
      <p:sp>
        <p:nvSpPr>
          <p:cNvPr id="44" name="CaixaDeTexto 43"/>
          <p:cNvSpPr txBox="1"/>
          <p:nvPr/>
        </p:nvSpPr>
        <p:spPr>
          <a:xfrm>
            <a:off x="6536382" y="4602308"/>
            <a:ext cx="2088232" cy="551583"/>
          </a:xfrm>
          <a:prstGeom prst="rect">
            <a:avLst/>
          </a:prstGeom>
          <a:noFill/>
          <a:ln>
            <a:noFill/>
          </a:ln>
        </p:spPr>
        <p:txBody>
          <a:bodyPr wrap="square" lIns="72000" tIns="36000" rIns="72000" bIns="36000" rtlCol="0" anchor="ctr">
            <a:noAutofit/>
          </a:bodyPr>
          <a:lstStyle/>
          <a:p>
            <a:pPr algn="ctr">
              <a:spcAft>
                <a:spcPts val="600"/>
              </a:spcAft>
            </a:pPr>
            <a:r>
              <a:rPr lang="pt-BR" sz="2000" b="1" dirty="0"/>
              <a:t>7.500 TEUs</a:t>
            </a:r>
          </a:p>
          <a:p>
            <a:pPr algn="ctr">
              <a:spcAft>
                <a:spcPts val="600"/>
              </a:spcAft>
            </a:pPr>
            <a:r>
              <a:rPr lang="pt-BR" sz="2000" b="1" dirty="0"/>
              <a:t>3 navios</a:t>
            </a:r>
          </a:p>
        </p:txBody>
      </p:sp>
      <p:cxnSp>
        <p:nvCxnSpPr>
          <p:cNvPr id="35" name="Conector reto 34"/>
          <p:cNvCxnSpPr/>
          <p:nvPr/>
        </p:nvCxnSpPr>
        <p:spPr>
          <a:xfrm>
            <a:off x="1163820" y="1966012"/>
            <a:ext cx="162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249152" y="1966012"/>
            <a:ext cx="162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5096222" y="1966012"/>
            <a:ext cx="144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6716582" y="1966012"/>
            <a:ext cx="162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26" name="Grupo 25"/>
          <p:cNvGrpSpPr/>
          <p:nvPr/>
        </p:nvGrpSpPr>
        <p:grpSpPr>
          <a:xfrm>
            <a:off x="9511311" y="796371"/>
            <a:ext cx="396000" cy="648000"/>
            <a:chOff x="5096222" y="1412776"/>
            <a:chExt cx="507997" cy="954501"/>
          </a:xfrm>
        </p:grpSpPr>
        <p:sp>
          <p:nvSpPr>
            <p:cNvPr id="29" name="Retângulo 28"/>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34" name="Gráfico 33"/>
            <p:cNvGraphicFramePr/>
            <p:nvPr>
              <p:extLst>
                <p:ext uri="{D42A27DB-BD31-4B8C-83A1-F6EECF244321}">
                  <p14:modId xmlns:p14="http://schemas.microsoft.com/office/powerpoint/2010/main" val="3805682864"/>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8"/>
            </a:graphicData>
          </a:graphic>
        </p:graphicFrame>
        <p:cxnSp>
          <p:nvCxnSpPr>
            <p:cNvPr id="36" name="Conector reto 35"/>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987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 name="Objeto 131" hidden="1"/>
          <p:cNvGraphicFramePr>
            <a:graphicFrameLocks noChangeAspect="1"/>
          </p:cNvGraphicFramePr>
          <p:nvPr>
            <p:custDataLst>
              <p:tags r:id="rId1"/>
            </p:custDataLst>
            <p:extLst>
              <p:ext uri="{D42A27DB-BD31-4B8C-83A1-F6EECF244321}">
                <p14:modId xmlns:p14="http://schemas.microsoft.com/office/powerpoint/2010/main" val="52602236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32" imgW="270" imgH="270" progId="">
                  <p:embed/>
                </p:oleObj>
              </mc:Choice>
              <mc:Fallback>
                <p:oleObj name="think-cell Slide" r:id="rId32" imgW="270" imgH="270" progId="">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title"/>
            <p:custDataLst>
              <p:tags r:id="rId2"/>
            </p:custDataLst>
          </p:nvPr>
        </p:nvSpPr>
        <p:spPr>
          <a:xfrm>
            <a:off x="152495" y="83262"/>
            <a:ext cx="9601010" cy="537426"/>
          </a:xfrm>
        </p:spPr>
        <p:txBody>
          <a:bodyPr/>
          <a:lstStyle/>
          <a:p>
            <a:r>
              <a:rPr lang="pt-BR" dirty="0"/>
              <a:t>Em 2010, a cabotagem representou apenas 2,0%</a:t>
            </a:r>
            <a:r>
              <a:rPr lang="pt-BR" baseline="30000" dirty="0"/>
              <a:t>(1)</a:t>
            </a:r>
            <a:r>
              <a:rPr lang="pt-BR" dirty="0"/>
              <a:t> do transporte interestadual entre estados costeiros, com maior participação em rotas inter-regionais</a:t>
            </a:r>
          </a:p>
        </p:txBody>
      </p:sp>
      <p:sp>
        <p:nvSpPr>
          <p:cNvPr id="51" name="Retângulo de cantos arredondados 50"/>
          <p:cNvSpPr/>
          <p:nvPr/>
        </p:nvSpPr>
        <p:spPr>
          <a:xfrm>
            <a:off x="200025" y="5225470"/>
            <a:ext cx="4680000" cy="973764"/>
          </a:xfrm>
          <a:prstGeom prst="roundRect">
            <a:avLst>
              <a:gd name="adj" fmla="val 8242"/>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300"/>
              </a:spcAft>
              <a:buFont typeface="Arial" pitchFamily="34" charset="0"/>
              <a:buChar char="•"/>
            </a:pPr>
            <a:r>
              <a:rPr lang="pt-BR" sz="1500" dirty="0">
                <a:solidFill>
                  <a:schemeClr val="tx1"/>
                </a:solidFill>
              </a:rPr>
              <a:t>A cabotagem representa pequena parcela do transporte interno brasileiro entre estados costeiros: </a:t>
            </a:r>
            <a:r>
              <a:rPr lang="pt-BR" sz="1500" dirty="0"/>
              <a:t>2,0</a:t>
            </a:r>
            <a:r>
              <a:rPr lang="pt-BR" sz="1500" dirty="0">
                <a:solidFill>
                  <a:schemeClr val="tx1"/>
                </a:solidFill>
              </a:rPr>
              <a:t>%</a:t>
            </a:r>
          </a:p>
          <a:p>
            <a:pPr marL="144000" indent="-144000" algn="l">
              <a:spcAft>
                <a:spcPts val="300"/>
              </a:spcAft>
              <a:buFont typeface="Arial" pitchFamily="34" charset="0"/>
              <a:buChar char="•"/>
            </a:pPr>
            <a:r>
              <a:rPr lang="pt-BR" sz="1500" dirty="0"/>
              <a:t>Maior fluxo de tráfego rodoviário é intrarregional</a:t>
            </a:r>
            <a:endParaRPr lang="pt-BR" sz="1500" dirty="0">
              <a:solidFill>
                <a:schemeClr val="tx1"/>
              </a:solidFill>
            </a:endParaRPr>
          </a:p>
        </p:txBody>
      </p:sp>
      <p:sp>
        <p:nvSpPr>
          <p:cNvPr id="52" name="Retângulo de cantos arredondados 51"/>
          <p:cNvSpPr/>
          <p:nvPr/>
        </p:nvSpPr>
        <p:spPr>
          <a:xfrm>
            <a:off x="5025975" y="5225470"/>
            <a:ext cx="4680000" cy="973764"/>
          </a:xfrm>
          <a:prstGeom prst="roundRect">
            <a:avLst>
              <a:gd name="adj" fmla="val 1105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300"/>
              </a:spcAft>
              <a:buFont typeface="Arial" pitchFamily="34" charset="0"/>
              <a:buChar char="•"/>
            </a:pPr>
            <a:r>
              <a:rPr lang="pt-BR" sz="1500" dirty="0">
                <a:solidFill>
                  <a:schemeClr val="tx1"/>
                </a:solidFill>
              </a:rPr>
              <a:t>Maior fluxo de cabotagem é inter-regional (maior distância)</a:t>
            </a:r>
          </a:p>
          <a:p>
            <a:pPr marL="144000" indent="-144000" algn="l">
              <a:spcAft>
                <a:spcPts val="300"/>
              </a:spcAft>
              <a:buFont typeface="Arial" pitchFamily="34" charset="0"/>
              <a:buChar char="•"/>
            </a:pPr>
            <a:r>
              <a:rPr lang="pt-BR" sz="1500" dirty="0"/>
              <a:t>Maior fluxo estadual é SP-AM; no entanto, m</a:t>
            </a:r>
            <a:r>
              <a:rPr lang="pt-BR" sz="1500" dirty="0">
                <a:solidFill>
                  <a:schemeClr val="tx1"/>
                </a:solidFill>
              </a:rPr>
              <a:t>aior fluxo regional é S-NE</a:t>
            </a:r>
          </a:p>
        </p:txBody>
      </p:sp>
      <p:sp>
        <p:nvSpPr>
          <p:cNvPr id="42" name="Elipse 41"/>
          <p:cNvSpPr/>
          <p:nvPr/>
        </p:nvSpPr>
        <p:spPr>
          <a:xfrm rot="2218166">
            <a:off x="-28082" y="2943756"/>
            <a:ext cx="5442260" cy="901585"/>
          </a:xfrm>
          <a:prstGeom prst="ellipse">
            <a:avLst/>
          </a:prstGeom>
          <a:solidFill>
            <a:schemeClr val="accent5">
              <a:lumMod val="20000"/>
              <a:lumOff val="80000"/>
            </a:schemeClr>
          </a:solidFill>
          <a:ln w="19050">
            <a:solidFill>
              <a:schemeClr val="bg1">
                <a:lumMod val="50000"/>
              </a:schemeClr>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4" name="Elipse 43"/>
          <p:cNvSpPr/>
          <p:nvPr/>
        </p:nvSpPr>
        <p:spPr>
          <a:xfrm rot="2218166">
            <a:off x="4783846" y="2943756"/>
            <a:ext cx="5442260" cy="901585"/>
          </a:xfrm>
          <a:prstGeom prst="ellipse">
            <a:avLst/>
          </a:prstGeom>
          <a:solidFill>
            <a:schemeClr val="accent5">
              <a:lumMod val="20000"/>
              <a:lumOff val="80000"/>
            </a:schemeClr>
          </a:solidFill>
          <a:ln w="19050">
            <a:solidFill>
              <a:schemeClr val="bg1">
                <a:lumMod val="50000"/>
              </a:schemeClr>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8" name="CaixaDeTexto 47"/>
          <p:cNvSpPr txBox="1"/>
          <p:nvPr>
            <p:custDataLst>
              <p:tags r:id="rId3"/>
            </p:custDataLst>
          </p:nvPr>
        </p:nvSpPr>
        <p:spPr>
          <a:xfrm>
            <a:off x="146406" y="937748"/>
            <a:ext cx="4604665" cy="340422"/>
          </a:xfrm>
          <a:prstGeom prst="rect">
            <a:avLst/>
          </a:prstGeom>
          <a:noFill/>
          <a:ln>
            <a:noFill/>
          </a:ln>
        </p:spPr>
        <p:txBody>
          <a:bodyPr wrap="square" lIns="72000" tIns="36000" rIns="72000" bIns="36000" rtlCol="0" anchor="b">
            <a:noAutofit/>
          </a:bodyPr>
          <a:lstStyle/>
          <a:p>
            <a:pPr>
              <a:spcAft>
                <a:spcPts val="600"/>
              </a:spcAft>
            </a:pPr>
            <a:r>
              <a:rPr lang="pt-BR" sz="1600" b="1" dirty="0">
                <a:solidFill>
                  <a:prstClr val="black"/>
                </a:solidFill>
              </a:rPr>
              <a:t>Transporte interno Brasil 2010: </a:t>
            </a:r>
            <a:br>
              <a:rPr lang="pt-BR" sz="1600" b="1" dirty="0">
                <a:solidFill>
                  <a:prstClr val="black"/>
                </a:solidFill>
              </a:rPr>
            </a:br>
            <a:r>
              <a:rPr lang="pt-BR" sz="1600" b="1" dirty="0">
                <a:solidFill>
                  <a:prstClr val="black"/>
                </a:solidFill>
              </a:rPr>
              <a:t>Rodoviário</a:t>
            </a:r>
            <a:r>
              <a:rPr lang="pt-BR" sz="1600" b="1" baseline="30000" dirty="0">
                <a:solidFill>
                  <a:prstClr val="black"/>
                </a:solidFill>
              </a:rPr>
              <a:t>1</a:t>
            </a:r>
            <a:r>
              <a:rPr lang="pt-BR" sz="1600" b="1" dirty="0">
                <a:solidFill>
                  <a:prstClr val="black"/>
                </a:solidFill>
              </a:rPr>
              <a:t> e Cabotagem pura</a:t>
            </a:r>
            <a:r>
              <a:rPr lang="pt-BR" sz="1600" b="1" baseline="30000" dirty="0">
                <a:solidFill>
                  <a:prstClr val="black"/>
                </a:solidFill>
              </a:rPr>
              <a:t>2</a:t>
            </a:r>
            <a:r>
              <a:rPr lang="pt-BR" sz="1600" b="1" dirty="0">
                <a:solidFill>
                  <a:prstClr val="black"/>
                </a:solidFill>
              </a:rPr>
              <a:t> [‘000 TU]</a:t>
            </a:r>
          </a:p>
        </p:txBody>
      </p:sp>
      <p:cxnSp>
        <p:nvCxnSpPr>
          <p:cNvPr id="49" name="Conector reto 48"/>
          <p:cNvCxnSpPr/>
          <p:nvPr>
            <p:custDataLst>
              <p:tags r:id="rId4"/>
            </p:custDataLst>
          </p:nvPr>
        </p:nvCxnSpPr>
        <p:spPr>
          <a:xfrm>
            <a:off x="146406" y="1278170"/>
            <a:ext cx="4604665"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3" name="CaixaDeTexto 52"/>
          <p:cNvSpPr txBox="1"/>
          <p:nvPr>
            <p:custDataLst>
              <p:tags r:id="rId5"/>
            </p:custDataLst>
          </p:nvPr>
        </p:nvSpPr>
        <p:spPr>
          <a:xfrm>
            <a:off x="4894672" y="937748"/>
            <a:ext cx="4604665" cy="340422"/>
          </a:xfrm>
          <a:prstGeom prst="rect">
            <a:avLst/>
          </a:prstGeom>
          <a:noFill/>
          <a:ln>
            <a:noFill/>
          </a:ln>
        </p:spPr>
        <p:txBody>
          <a:bodyPr wrap="square" lIns="72000" tIns="36000" rIns="72000" bIns="36000" rtlCol="0" anchor="b">
            <a:noAutofit/>
          </a:bodyPr>
          <a:lstStyle/>
          <a:p>
            <a:pPr>
              <a:spcAft>
                <a:spcPts val="600"/>
              </a:spcAft>
            </a:pPr>
            <a:r>
              <a:rPr lang="pt-BR" sz="1600" b="1" dirty="0">
                <a:solidFill>
                  <a:prstClr val="black"/>
                </a:solidFill>
              </a:rPr>
              <a:t>Transporte interno Brasil 2010: </a:t>
            </a:r>
            <a:br>
              <a:rPr lang="pt-BR" sz="1600" b="1" dirty="0">
                <a:solidFill>
                  <a:prstClr val="black"/>
                </a:solidFill>
              </a:rPr>
            </a:br>
            <a:r>
              <a:rPr lang="pt-BR" sz="1600" b="1" dirty="0">
                <a:solidFill>
                  <a:prstClr val="black"/>
                </a:solidFill>
              </a:rPr>
              <a:t>Cabotagem pura</a:t>
            </a:r>
            <a:r>
              <a:rPr lang="pt-BR" sz="1600" b="1" baseline="30000" dirty="0">
                <a:solidFill>
                  <a:prstClr val="black"/>
                </a:solidFill>
              </a:rPr>
              <a:t>2</a:t>
            </a:r>
            <a:r>
              <a:rPr lang="pt-BR" sz="1600" b="1" dirty="0">
                <a:solidFill>
                  <a:prstClr val="black"/>
                </a:solidFill>
              </a:rPr>
              <a:t> [‘000TU]</a:t>
            </a:r>
          </a:p>
        </p:txBody>
      </p:sp>
      <p:cxnSp>
        <p:nvCxnSpPr>
          <p:cNvPr id="54" name="Conector reto 53"/>
          <p:cNvCxnSpPr/>
          <p:nvPr>
            <p:custDataLst>
              <p:tags r:id="rId6"/>
            </p:custDataLst>
          </p:nvPr>
        </p:nvCxnSpPr>
        <p:spPr>
          <a:xfrm>
            <a:off x="4894672" y="1278170"/>
            <a:ext cx="4604665"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8" name="CaixaDeTexto 77"/>
          <p:cNvSpPr txBox="1"/>
          <p:nvPr>
            <p:custDataLst>
              <p:tags r:id="rId7"/>
            </p:custDataLst>
          </p:nvPr>
        </p:nvSpPr>
        <p:spPr>
          <a:xfrm>
            <a:off x="1583155" y="1338649"/>
            <a:ext cx="2224720" cy="239655"/>
          </a:xfrm>
          <a:prstGeom prst="rect">
            <a:avLst/>
          </a:prstGeom>
          <a:noFill/>
          <a:ln>
            <a:noFill/>
          </a:ln>
        </p:spPr>
        <p:txBody>
          <a:bodyPr wrap="square" lIns="72000" tIns="36000" rIns="72000" bIns="36000" rtlCol="0" anchor="t">
            <a:noAutofit/>
          </a:bodyPr>
          <a:lstStyle/>
          <a:p>
            <a:pPr algn="ctr">
              <a:spcAft>
                <a:spcPts val="600"/>
              </a:spcAft>
            </a:pPr>
            <a:r>
              <a:rPr lang="pt-BR" sz="1400" b="1" dirty="0"/>
              <a:t>Região de destino</a:t>
            </a:r>
          </a:p>
        </p:txBody>
      </p:sp>
      <p:sp>
        <p:nvSpPr>
          <p:cNvPr id="79" name="CaixaDeTexto 78"/>
          <p:cNvSpPr txBox="1"/>
          <p:nvPr>
            <p:custDataLst>
              <p:tags r:id="rId8"/>
            </p:custDataLst>
          </p:nvPr>
        </p:nvSpPr>
        <p:spPr>
          <a:xfrm>
            <a:off x="6400971" y="1349595"/>
            <a:ext cx="2225465" cy="239655"/>
          </a:xfrm>
          <a:prstGeom prst="rect">
            <a:avLst/>
          </a:prstGeom>
          <a:noFill/>
          <a:ln>
            <a:noFill/>
          </a:ln>
        </p:spPr>
        <p:txBody>
          <a:bodyPr wrap="square" lIns="72000" tIns="36000" rIns="72000" bIns="36000" rtlCol="0" anchor="t">
            <a:noAutofit/>
          </a:bodyPr>
          <a:lstStyle/>
          <a:p>
            <a:pPr algn="ctr">
              <a:spcAft>
                <a:spcPts val="600"/>
              </a:spcAft>
            </a:pPr>
            <a:r>
              <a:rPr lang="pt-BR" sz="1400" b="1" dirty="0"/>
              <a:t>Região de destino</a:t>
            </a:r>
          </a:p>
        </p:txBody>
      </p:sp>
      <p:graphicFrame>
        <p:nvGraphicFramePr>
          <p:cNvPr id="37" name="Gráfico 36"/>
          <p:cNvGraphicFramePr/>
          <p:nvPr>
            <p:custDataLst>
              <p:tags r:id="rId9"/>
            </p:custDataLst>
            <p:extLst>
              <p:ext uri="{D42A27DB-BD31-4B8C-83A1-F6EECF244321}">
                <p14:modId xmlns:p14="http://schemas.microsoft.com/office/powerpoint/2010/main" val="2080573828"/>
              </p:ext>
            </p:extLst>
          </p:nvPr>
        </p:nvGraphicFramePr>
        <p:xfrm>
          <a:off x="555547" y="1751125"/>
          <a:ext cx="4255740" cy="3257807"/>
        </p:xfrm>
        <a:graphic>
          <a:graphicData uri="http://schemas.openxmlformats.org/drawingml/2006/chart">
            <c:chart xmlns:c="http://schemas.openxmlformats.org/drawingml/2006/chart" xmlns:r="http://schemas.openxmlformats.org/officeDocument/2006/relationships" r:id="rId34"/>
          </a:graphicData>
        </a:graphic>
      </p:graphicFrame>
      <p:sp>
        <p:nvSpPr>
          <p:cNvPr id="38" name="CaixaDeTexto 37"/>
          <p:cNvSpPr txBox="1"/>
          <p:nvPr>
            <p:custDataLst>
              <p:tags r:id="rId10"/>
            </p:custDataLst>
          </p:nvPr>
        </p:nvSpPr>
        <p:spPr>
          <a:xfrm rot="16200000">
            <a:off x="178295" y="2099002"/>
            <a:ext cx="769955" cy="246769"/>
          </a:xfrm>
          <a:prstGeom prst="rect">
            <a:avLst/>
          </a:prstGeom>
          <a:noFill/>
          <a:ln>
            <a:noFill/>
          </a:ln>
        </p:spPr>
        <p:txBody>
          <a:bodyPr wrap="square" lIns="72000" tIns="36000" rIns="72000" bIns="36000" rtlCol="0" anchor="t">
            <a:noAutofit/>
          </a:bodyPr>
          <a:lstStyle/>
          <a:p>
            <a:pPr algn="ctr">
              <a:spcAft>
                <a:spcPts val="600"/>
              </a:spcAft>
            </a:pPr>
            <a:r>
              <a:rPr lang="pt-BR" sz="1400" dirty="0"/>
              <a:t>N</a:t>
            </a:r>
          </a:p>
        </p:txBody>
      </p:sp>
      <p:sp>
        <p:nvSpPr>
          <p:cNvPr id="39" name="CaixaDeTexto 38"/>
          <p:cNvSpPr txBox="1"/>
          <p:nvPr>
            <p:custDataLst>
              <p:tags r:id="rId11"/>
            </p:custDataLst>
          </p:nvPr>
        </p:nvSpPr>
        <p:spPr>
          <a:xfrm rot="16200000">
            <a:off x="164923" y="2882330"/>
            <a:ext cx="769957" cy="220029"/>
          </a:xfrm>
          <a:prstGeom prst="rect">
            <a:avLst/>
          </a:prstGeom>
          <a:noFill/>
          <a:ln>
            <a:noFill/>
          </a:ln>
        </p:spPr>
        <p:txBody>
          <a:bodyPr wrap="square" lIns="72000" tIns="36000" rIns="72000" bIns="36000" rtlCol="0" anchor="t">
            <a:noAutofit/>
          </a:bodyPr>
          <a:lstStyle/>
          <a:p>
            <a:pPr algn="ctr">
              <a:spcAft>
                <a:spcPts val="600"/>
              </a:spcAft>
            </a:pPr>
            <a:r>
              <a:rPr lang="pt-BR" sz="1400" dirty="0"/>
              <a:t>NE</a:t>
            </a:r>
          </a:p>
        </p:txBody>
      </p:sp>
      <p:sp>
        <p:nvSpPr>
          <p:cNvPr id="40" name="CaixaDeTexto 39"/>
          <p:cNvSpPr txBox="1"/>
          <p:nvPr>
            <p:custDataLst>
              <p:tags r:id="rId12"/>
            </p:custDataLst>
          </p:nvPr>
        </p:nvSpPr>
        <p:spPr>
          <a:xfrm rot="16200000">
            <a:off x="167373" y="3654740"/>
            <a:ext cx="769958" cy="215124"/>
          </a:xfrm>
          <a:prstGeom prst="rect">
            <a:avLst/>
          </a:prstGeom>
          <a:noFill/>
          <a:ln>
            <a:noFill/>
          </a:ln>
        </p:spPr>
        <p:txBody>
          <a:bodyPr wrap="square" lIns="72000" tIns="36000" rIns="72000" bIns="36000" rtlCol="0" anchor="t">
            <a:noAutofit/>
          </a:bodyPr>
          <a:lstStyle/>
          <a:p>
            <a:pPr algn="ctr">
              <a:spcAft>
                <a:spcPts val="600"/>
              </a:spcAft>
            </a:pPr>
            <a:r>
              <a:rPr lang="pt-BR" sz="1400" dirty="0"/>
              <a:t>SE</a:t>
            </a:r>
          </a:p>
        </p:txBody>
      </p:sp>
      <p:sp>
        <p:nvSpPr>
          <p:cNvPr id="41" name="CaixaDeTexto 40"/>
          <p:cNvSpPr txBox="1"/>
          <p:nvPr>
            <p:custDataLst>
              <p:tags r:id="rId13"/>
            </p:custDataLst>
          </p:nvPr>
        </p:nvSpPr>
        <p:spPr>
          <a:xfrm rot="16200000">
            <a:off x="183226" y="4408843"/>
            <a:ext cx="764992" cy="241868"/>
          </a:xfrm>
          <a:prstGeom prst="rect">
            <a:avLst/>
          </a:prstGeom>
          <a:noFill/>
          <a:ln>
            <a:noFill/>
          </a:ln>
        </p:spPr>
        <p:txBody>
          <a:bodyPr wrap="square" lIns="72000" tIns="36000" rIns="72000" bIns="36000" rtlCol="0" anchor="t">
            <a:noAutofit/>
          </a:bodyPr>
          <a:lstStyle/>
          <a:p>
            <a:pPr algn="ctr">
              <a:spcAft>
                <a:spcPts val="600"/>
              </a:spcAft>
            </a:pPr>
            <a:r>
              <a:rPr lang="pt-BR" sz="1400" dirty="0"/>
              <a:t>S</a:t>
            </a:r>
          </a:p>
        </p:txBody>
      </p:sp>
      <p:sp>
        <p:nvSpPr>
          <p:cNvPr id="46" name="CaixaDeTexto 45"/>
          <p:cNvSpPr txBox="1"/>
          <p:nvPr>
            <p:custDataLst>
              <p:tags r:id="rId14"/>
            </p:custDataLst>
          </p:nvPr>
        </p:nvSpPr>
        <p:spPr>
          <a:xfrm rot="16200000">
            <a:off x="-865895" y="3272278"/>
            <a:ext cx="2309825" cy="285221"/>
          </a:xfrm>
          <a:prstGeom prst="rect">
            <a:avLst/>
          </a:prstGeom>
          <a:noFill/>
          <a:ln>
            <a:noFill/>
          </a:ln>
        </p:spPr>
        <p:txBody>
          <a:bodyPr wrap="square" lIns="72000" tIns="36000" rIns="72000" bIns="36000" rtlCol="0" anchor="t">
            <a:noAutofit/>
          </a:bodyPr>
          <a:lstStyle/>
          <a:p>
            <a:pPr algn="ctr">
              <a:spcAft>
                <a:spcPts val="600"/>
              </a:spcAft>
            </a:pPr>
            <a:r>
              <a:rPr lang="pt-BR" sz="1400" b="1" dirty="0"/>
              <a:t>Região de origem</a:t>
            </a:r>
          </a:p>
        </p:txBody>
      </p:sp>
      <p:graphicFrame>
        <p:nvGraphicFramePr>
          <p:cNvPr id="56" name="Gráfico 55"/>
          <p:cNvGraphicFramePr/>
          <p:nvPr>
            <p:custDataLst>
              <p:tags r:id="rId15"/>
            </p:custDataLst>
            <p:extLst>
              <p:ext uri="{D42A27DB-BD31-4B8C-83A1-F6EECF244321}">
                <p14:modId xmlns:p14="http://schemas.microsoft.com/office/powerpoint/2010/main" val="3874672641"/>
              </p:ext>
            </p:extLst>
          </p:nvPr>
        </p:nvGraphicFramePr>
        <p:xfrm>
          <a:off x="5373065" y="1759758"/>
          <a:ext cx="4257165" cy="3257807"/>
        </p:xfrm>
        <a:graphic>
          <a:graphicData uri="http://schemas.openxmlformats.org/drawingml/2006/chart">
            <c:chart xmlns:c="http://schemas.openxmlformats.org/drawingml/2006/chart" xmlns:r="http://schemas.openxmlformats.org/officeDocument/2006/relationships" r:id="rId35"/>
          </a:graphicData>
        </a:graphic>
      </p:graphicFrame>
      <p:sp>
        <p:nvSpPr>
          <p:cNvPr id="65" name="CaixaDeTexto 64"/>
          <p:cNvSpPr txBox="1"/>
          <p:nvPr>
            <p:custDataLst>
              <p:tags r:id="rId16"/>
            </p:custDataLst>
          </p:nvPr>
        </p:nvSpPr>
        <p:spPr>
          <a:xfrm rot="16200000">
            <a:off x="3951534" y="3280863"/>
            <a:ext cx="2309825" cy="285316"/>
          </a:xfrm>
          <a:prstGeom prst="rect">
            <a:avLst/>
          </a:prstGeom>
          <a:noFill/>
          <a:ln>
            <a:noFill/>
          </a:ln>
        </p:spPr>
        <p:txBody>
          <a:bodyPr wrap="square" lIns="72000" tIns="36000" rIns="72000" bIns="36000" rtlCol="0" anchor="t">
            <a:noAutofit/>
          </a:bodyPr>
          <a:lstStyle/>
          <a:p>
            <a:pPr algn="ctr">
              <a:spcAft>
                <a:spcPts val="600"/>
              </a:spcAft>
            </a:pPr>
            <a:r>
              <a:rPr lang="pt-BR" sz="1400" b="1" dirty="0"/>
              <a:t>Região de origem</a:t>
            </a:r>
          </a:p>
        </p:txBody>
      </p:sp>
      <p:sp>
        <p:nvSpPr>
          <p:cNvPr id="36" name="CaixaDeTexto 35"/>
          <p:cNvSpPr txBox="1"/>
          <p:nvPr>
            <p:custDataLst>
              <p:tags r:id="rId17"/>
            </p:custDataLst>
          </p:nvPr>
        </p:nvSpPr>
        <p:spPr>
          <a:xfrm rot="16200000">
            <a:off x="4998089" y="2128467"/>
            <a:ext cx="769955" cy="246769"/>
          </a:xfrm>
          <a:prstGeom prst="rect">
            <a:avLst/>
          </a:prstGeom>
          <a:noFill/>
          <a:ln>
            <a:noFill/>
          </a:ln>
        </p:spPr>
        <p:txBody>
          <a:bodyPr wrap="square" lIns="72000" tIns="36000" rIns="72000" bIns="36000" rtlCol="0" anchor="t">
            <a:noAutofit/>
          </a:bodyPr>
          <a:lstStyle/>
          <a:p>
            <a:pPr algn="ctr">
              <a:spcAft>
                <a:spcPts val="600"/>
              </a:spcAft>
            </a:pPr>
            <a:r>
              <a:rPr lang="pt-BR" sz="1400" dirty="0"/>
              <a:t>N</a:t>
            </a:r>
          </a:p>
        </p:txBody>
      </p:sp>
      <p:sp>
        <p:nvSpPr>
          <p:cNvPr id="50" name="CaixaDeTexto 49"/>
          <p:cNvSpPr txBox="1"/>
          <p:nvPr>
            <p:custDataLst>
              <p:tags r:id="rId18"/>
            </p:custDataLst>
          </p:nvPr>
        </p:nvSpPr>
        <p:spPr>
          <a:xfrm rot="16200000">
            <a:off x="4984716" y="2911795"/>
            <a:ext cx="769957" cy="220029"/>
          </a:xfrm>
          <a:prstGeom prst="rect">
            <a:avLst/>
          </a:prstGeom>
          <a:noFill/>
          <a:ln>
            <a:noFill/>
          </a:ln>
        </p:spPr>
        <p:txBody>
          <a:bodyPr wrap="square" lIns="72000" tIns="36000" rIns="72000" bIns="36000" rtlCol="0" anchor="t">
            <a:noAutofit/>
          </a:bodyPr>
          <a:lstStyle/>
          <a:p>
            <a:pPr algn="ctr">
              <a:spcAft>
                <a:spcPts val="600"/>
              </a:spcAft>
            </a:pPr>
            <a:r>
              <a:rPr lang="pt-BR" sz="1400" dirty="0"/>
              <a:t>NE</a:t>
            </a:r>
          </a:p>
        </p:txBody>
      </p:sp>
      <p:sp>
        <p:nvSpPr>
          <p:cNvPr id="55" name="CaixaDeTexto 54"/>
          <p:cNvSpPr txBox="1"/>
          <p:nvPr>
            <p:custDataLst>
              <p:tags r:id="rId19"/>
            </p:custDataLst>
          </p:nvPr>
        </p:nvSpPr>
        <p:spPr>
          <a:xfrm rot="16200000">
            <a:off x="4987166" y="3684204"/>
            <a:ext cx="769958" cy="215124"/>
          </a:xfrm>
          <a:prstGeom prst="rect">
            <a:avLst/>
          </a:prstGeom>
          <a:noFill/>
          <a:ln>
            <a:noFill/>
          </a:ln>
        </p:spPr>
        <p:txBody>
          <a:bodyPr wrap="square" lIns="72000" tIns="36000" rIns="72000" bIns="36000" rtlCol="0" anchor="t">
            <a:noAutofit/>
          </a:bodyPr>
          <a:lstStyle/>
          <a:p>
            <a:pPr algn="ctr">
              <a:spcAft>
                <a:spcPts val="600"/>
              </a:spcAft>
            </a:pPr>
            <a:r>
              <a:rPr lang="pt-BR" sz="1400" dirty="0"/>
              <a:t>SE</a:t>
            </a:r>
          </a:p>
        </p:txBody>
      </p:sp>
      <p:sp>
        <p:nvSpPr>
          <p:cNvPr id="69" name="CaixaDeTexto 68"/>
          <p:cNvSpPr txBox="1"/>
          <p:nvPr>
            <p:custDataLst>
              <p:tags r:id="rId20"/>
            </p:custDataLst>
          </p:nvPr>
        </p:nvSpPr>
        <p:spPr>
          <a:xfrm rot="16200000">
            <a:off x="5003020" y="4438307"/>
            <a:ext cx="764992" cy="241868"/>
          </a:xfrm>
          <a:prstGeom prst="rect">
            <a:avLst/>
          </a:prstGeom>
          <a:noFill/>
          <a:ln>
            <a:noFill/>
          </a:ln>
        </p:spPr>
        <p:txBody>
          <a:bodyPr wrap="square" lIns="72000" tIns="36000" rIns="72000" bIns="36000" rtlCol="0" anchor="t">
            <a:noAutofit/>
          </a:bodyPr>
          <a:lstStyle/>
          <a:p>
            <a:pPr algn="ctr">
              <a:spcAft>
                <a:spcPts val="600"/>
              </a:spcAft>
            </a:pPr>
            <a:r>
              <a:rPr lang="pt-BR" sz="1400" dirty="0"/>
              <a:t>S</a:t>
            </a:r>
          </a:p>
        </p:txBody>
      </p:sp>
      <p:sp>
        <p:nvSpPr>
          <p:cNvPr id="70" name="CaixaDeTexto 69"/>
          <p:cNvSpPr txBox="1"/>
          <p:nvPr>
            <p:custDataLst>
              <p:tags r:id="rId21"/>
            </p:custDataLst>
          </p:nvPr>
        </p:nvSpPr>
        <p:spPr>
          <a:xfrm>
            <a:off x="659916" y="1591391"/>
            <a:ext cx="1044825" cy="170504"/>
          </a:xfrm>
          <a:prstGeom prst="rect">
            <a:avLst/>
          </a:prstGeom>
          <a:noFill/>
          <a:ln>
            <a:noFill/>
          </a:ln>
        </p:spPr>
        <p:txBody>
          <a:bodyPr wrap="square" lIns="72000" tIns="36000" rIns="72000" bIns="36000" rtlCol="0" anchor="t">
            <a:noAutofit/>
          </a:bodyPr>
          <a:lstStyle/>
          <a:p>
            <a:pPr algn="ctr">
              <a:spcAft>
                <a:spcPts val="600"/>
              </a:spcAft>
            </a:pPr>
            <a:r>
              <a:rPr lang="pt-BR" sz="1400" dirty="0"/>
              <a:t>N</a:t>
            </a:r>
          </a:p>
        </p:txBody>
      </p:sp>
      <p:sp>
        <p:nvSpPr>
          <p:cNvPr id="71" name="CaixaDeTexto 70"/>
          <p:cNvSpPr txBox="1"/>
          <p:nvPr>
            <p:custDataLst>
              <p:tags r:id="rId22"/>
            </p:custDataLst>
          </p:nvPr>
        </p:nvSpPr>
        <p:spPr>
          <a:xfrm>
            <a:off x="1677505" y="1597670"/>
            <a:ext cx="1016899" cy="181493"/>
          </a:xfrm>
          <a:prstGeom prst="rect">
            <a:avLst/>
          </a:prstGeom>
          <a:noFill/>
          <a:ln>
            <a:noFill/>
          </a:ln>
        </p:spPr>
        <p:txBody>
          <a:bodyPr wrap="square" lIns="72000" tIns="36000" rIns="72000" bIns="36000" rtlCol="0" anchor="t">
            <a:noAutofit/>
          </a:bodyPr>
          <a:lstStyle/>
          <a:p>
            <a:pPr algn="ctr">
              <a:spcAft>
                <a:spcPts val="600"/>
              </a:spcAft>
            </a:pPr>
            <a:r>
              <a:rPr lang="pt-BR" sz="1400" dirty="0"/>
              <a:t>NE</a:t>
            </a:r>
          </a:p>
        </p:txBody>
      </p:sp>
      <p:sp>
        <p:nvSpPr>
          <p:cNvPr id="72" name="CaixaDeTexto 71"/>
          <p:cNvSpPr txBox="1"/>
          <p:nvPr>
            <p:custDataLst>
              <p:tags r:id="rId23"/>
            </p:custDataLst>
          </p:nvPr>
        </p:nvSpPr>
        <p:spPr>
          <a:xfrm>
            <a:off x="2692159" y="1604622"/>
            <a:ext cx="996350" cy="148640"/>
          </a:xfrm>
          <a:prstGeom prst="rect">
            <a:avLst/>
          </a:prstGeom>
          <a:noFill/>
          <a:ln>
            <a:noFill/>
          </a:ln>
        </p:spPr>
        <p:txBody>
          <a:bodyPr wrap="square" lIns="72000" tIns="36000" rIns="72000" bIns="36000" rtlCol="0" anchor="t">
            <a:noAutofit/>
          </a:bodyPr>
          <a:lstStyle/>
          <a:p>
            <a:pPr algn="ctr">
              <a:spcAft>
                <a:spcPts val="600"/>
              </a:spcAft>
            </a:pPr>
            <a:r>
              <a:rPr lang="pt-BR" sz="1400" dirty="0"/>
              <a:t>SE</a:t>
            </a:r>
          </a:p>
        </p:txBody>
      </p:sp>
      <p:sp>
        <p:nvSpPr>
          <p:cNvPr id="73" name="CaixaDeTexto 72"/>
          <p:cNvSpPr txBox="1"/>
          <p:nvPr>
            <p:custDataLst>
              <p:tags r:id="rId24"/>
            </p:custDataLst>
          </p:nvPr>
        </p:nvSpPr>
        <p:spPr>
          <a:xfrm>
            <a:off x="3669069" y="1607816"/>
            <a:ext cx="948847" cy="154080"/>
          </a:xfrm>
          <a:prstGeom prst="rect">
            <a:avLst/>
          </a:prstGeom>
          <a:noFill/>
          <a:ln>
            <a:noFill/>
          </a:ln>
        </p:spPr>
        <p:txBody>
          <a:bodyPr wrap="square" lIns="72000" tIns="36000" rIns="72000" bIns="36000" rtlCol="0" anchor="t">
            <a:noAutofit/>
          </a:bodyPr>
          <a:lstStyle/>
          <a:p>
            <a:pPr algn="ctr">
              <a:spcAft>
                <a:spcPts val="600"/>
              </a:spcAft>
            </a:pPr>
            <a:r>
              <a:rPr lang="pt-BR" sz="1400" dirty="0"/>
              <a:t>S</a:t>
            </a:r>
          </a:p>
        </p:txBody>
      </p:sp>
      <p:sp>
        <p:nvSpPr>
          <p:cNvPr id="74" name="CaixaDeTexto 73"/>
          <p:cNvSpPr txBox="1"/>
          <p:nvPr>
            <p:custDataLst>
              <p:tags r:id="rId25"/>
            </p:custDataLst>
          </p:nvPr>
        </p:nvSpPr>
        <p:spPr>
          <a:xfrm>
            <a:off x="5540117" y="1600620"/>
            <a:ext cx="1044825" cy="170504"/>
          </a:xfrm>
          <a:prstGeom prst="rect">
            <a:avLst/>
          </a:prstGeom>
          <a:noFill/>
          <a:ln>
            <a:noFill/>
          </a:ln>
        </p:spPr>
        <p:txBody>
          <a:bodyPr wrap="square" lIns="72000" tIns="36000" rIns="72000" bIns="36000" rtlCol="0" anchor="t">
            <a:noAutofit/>
          </a:bodyPr>
          <a:lstStyle/>
          <a:p>
            <a:pPr algn="ctr">
              <a:spcAft>
                <a:spcPts val="600"/>
              </a:spcAft>
            </a:pPr>
            <a:r>
              <a:rPr lang="pt-BR" sz="1400" dirty="0"/>
              <a:t>N</a:t>
            </a:r>
          </a:p>
        </p:txBody>
      </p:sp>
      <p:sp>
        <p:nvSpPr>
          <p:cNvPr id="75" name="CaixaDeTexto 74"/>
          <p:cNvSpPr txBox="1"/>
          <p:nvPr>
            <p:custDataLst>
              <p:tags r:id="rId26"/>
            </p:custDataLst>
          </p:nvPr>
        </p:nvSpPr>
        <p:spPr>
          <a:xfrm>
            <a:off x="6557706" y="1606899"/>
            <a:ext cx="1016899" cy="181493"/>
          </a:xfrm>
          <a:prstGeom prst="rect">
            <a:avLst/>
          </a:prstGeom>
          <a:noFill/>
          <a:ln>
            <a:noFill/>
          </a:ln>
        </p:spPr>
        <p:txBody>
          <a:bodyPr wrap="square" lIns="72000" tIns="36000" rIns="72000" bIns="36000" rtlCol="0" anchor="t">
            <a:noAutofit/>
          </a:bodyPr>
          <a:lstStyle/>
          <a:p>
            <a:pPr algn="ctr">
              <a:spcAft>
                <a:spcPts val="600"/>
              </a:spcAft>
            </a:pPr>
            <a:r>
              <a:rPr lang="pt-BR" sz="1400" dirty="0"/>
              <a:t>NE</a:t>
            </a:r>
          </a:p>
        </p:txBody>
      </p:sp>
      <p:sp>
        <p:nvSpPr>
          <p:cNvPr id="76" name="CaixaDeTexto 75"/>
          <p:cNvSpPr txBox="1"/>
          <p:nvPr>
            <p:custDataLst>
              <p:tags r:id="rId27"/>
            </p:custDataLst>
          </p:nvPr>
        </p:nvSpPr>
        <p:spPr>
          <a:xfrm>
            <a:off x="7572361" y="1613849"/>
            <a:ext cx="996350" cy="148640"/>
          </a:xfrm>
          <a:prstGeom prst="rect">
            <a:avLst/>
          </a:prstGeom>
          <a:noFill/>
          <a:ln>
            <a:noFill/>
          </a:ln>
        </p:spPr>
        <p:txBody>
          <a:bodyPr wrap="square" lIns="72000" tIns="36000" rIns="72000" bIns="36000" rtlCol="0" anchor="t">
            <a:noAutofit/>
          </a:bodyPr>
          <a:lstStyle/>
          <a:p>
            <a:pPr algn="ctr">
              <a:spcAft>
                <a:spcPts val="600"/>
              </a:spcAft>
            </a:pPr>
            <a:r>
              <a:rPr lang="pt-BR" sz="1400" dirty="0"/>
              <a:t>SE</a:t>
            </a:r>
          </a:p>
        </p:txBody>
      </p:sp>
      <p:sp>
        <p:nvSpPr>
          <p:cNvPr id="77" name="CaixaDeTexto 76"/>
          <p:cNvSpPr txBox="1"/>
          <p:nvPr>
            <p:custDataLst>
              <p:tags r:id="rId28"/>
            </p:custDataLst>
          </p:nvPr>
        </p:nvSpPr>
        <p:spPr>
          <a:xfrm>
            <a:off x="8549270" y="1617044"/>
            <a:ext cx="948847" cy="154080"/>
          </a:xfrm>
          <a:prstGeom prst="rect">
            <a:avLst/>
          </a:prstGeom>
          <a:noFill/>
          <a:ln>
            <a:noFill/>
          </a:ln>
        </p:spPr>
        <p:txBody>
          <a:bodyPr wrap="square" lIns="72000" tIns="36000" rIns="72000" bIns="36000" rtlCol="0" anchor="t">
            <a:noAutofit/>
          </a:bodyPr>
          <a:lstStyle/>
          <a:p>
            <a:pPr algn="ctr">
              <a:spcAft>
                <a:spcPts val="600"/>
              </a:spcAft>
            </a:pPr>
            <a:r>
              <a:rPr lang="pt-BR" sz="1400" dirty="0"/>
              <a:t>S</a:t>
            </a:r>
          </a:p>
        </p:txBody>
      </p:sp>
      <p:sp>
        <p:nvSpPr>
          <p:cNvPr id="8" name="Texto explicativo retangular 7"/>
          <p:cNvSpPr/>
          <p:nvPr/>
        </p:nvSpPr>
        <p:spPr>
          <a:xfrm>
            <a:off x="1267073" y="4064594"/>
            <a:ext cx="951289" cy="180969"/>
          </a:xfrm>
          <a:prstGeom prst="wedgeRectCallout">
            <a:avLst>
              <a:gd name="adj1" fmla="val 45915"/>
              <a:gd name="adj2" fmla="val 180341"/>
            </a:avLst>
          </a:prstGeom>
          <a:solidFill>
            <a:schemeClr val="accent4"/>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200" dirty="0"/>
              <a:t>Cabotagem</a:t>
            </a:r>
            <a:endParaRPr lang="pt-BR" sz="1200" dirty="0">
              <a:solidFill>
                <a:schemeClr val="tx1"/>
              </a:solidFill>
            </a:endParaRPr>
          </a:p>
        </p:txBody>
      </p:sp>
      <p:sp>
        <p:nvSpPr>
          <p:cNvPr id="43" name="Seta para a direita 42"/>
          <p:cNvSpPr/>
          <p:nvPr/>
        </p:nvSpPr>
        <p:spPr>
          <a:xfrm>
            <a:off x="4589224" y="1278170"/>
            <a:ext cx="917226" cy="588704"/>
          </a:xfrm>
          <a:prstGeom prst="rightArrow">
            <a:avLst>
              <a:gd name="adj1" fmla="val 66344"/>
              <a:gd name="adj2" fmla="val 50000"/>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none" lIns="72000" tIns="72000" rIns="72000" bIns="72000" rtlCol="0" anchor="ctr">
            <a:noAutofit/>
          </a:bodyPr>
          <a:lstStyle/>
          <a:p>
            <a:pPr algn="ctr">
              <a:spcAft>
                <a:spcPts val="600"/>
              </a:spcAft>
            </a:pPr>
            <a:r>
              <a:rPr lang="pt-BR" sz="1600" b="1" dirty="0"/>
              <a:t>Escala</a:t>
            </a:r>
            <a:br>
              <a:rPr lang="pt-BR" sz="1600" b="1" dirty="0"/>
            </a:br>
            <a:r>
              <a:rPr lang="pt-BR" sz="1600" b="1" dirty="0"/>
              <a:t>58:1</a:t>
            </a:r>
          </a:p>
        </p:txBody>
      </p:sp>
      <p:sp>
        <p:nvSpPr>
          <p:cNvPr id="4" name="Elipse 3"/>
          <p:cNvSpPr/>
          <p:nvPr/>
        </p:nvSpPr>
        <p:spPr>
          <a:xfrm>
            <a:off x="2791966" y="5001603"/>
            <a:ext cx="177102" cy="165196"/>
          </a:xfrm>
          <a:prstGeom prst="ellipse">
            <a:avLst/>
          </a:prstGeom>
          <a:gradFill flip="none" rotWithShape="1">
            <a:gsLst>
              <a:gs pos="99000">
                <a:srgbClr val="52739A"/>
              </a:gs>
              <a:gs pos="0">
                <a:srgbClr val="91CCFF"/>
              </a:gs>
            </a:gsLst>
            <a:path path="circle">
              <a:fillToRect l="100000" t="100000"/>
            </a:path>
            <a:tileRect r="-100000" b="-100000"/>
          </a:gra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 name="CaixaDeTexto 4"/>
          <p:cNvSpPr txBox="1"/>
          <p:nvPr/>
        </p:nvSpPr>
        <p:spPr>
          <a:xfrm>
            <a:off x="2940537" y="4966637"/>
            <a:ext cx="1841866" cy="231274"/>
          </a:xfrm>
          <a:prstGeom prst="rect">
            <a:avLst/>
          </a:prstGeom>
          <a:noFill/>
          <a:ln>
            <a:noFill/>
          </a:ln>
        </p:spPr>
        <p:txBody>
          <a:bodyPr wrap="none" lIns="72000" tIns="36000" rIns="72000" bIns="36000" rtlCol="0" anchor="t">
            <a:noAutofit/>
          </a:bodyPr>
          <a:lstStyle/>
          <a:p>
            <a:pPr>
              <a:spcAft>
                <a:spcPts val="600"/>
              </a:spcAft>
            </a:pPr>
            <a:r>
              <a:rPr lang="pt-BR" sz="1400" b="1" dirty="0"/>
              <a:t>Rodoviário (153Mtpa)</a:t>
            </a:r>
          </a:p>
        </p:txBody>
      </p:sp>
      <p:sp>
        <p:nvSpPr>
          <p:cNvPr id="149" name="CaixaDeTexto 148"/>
          <p:cNvSpPr txBox="1"/>
          <p:nvPr>
            <p:custDataLst>
              <p:tags r:id="rId29"/>
            </p:custDataLst>
          </p:nvPr>
        </p:nvSpPr>
        <p:spPr>
          <a:xfrm>
            <a:off x="-16345" y="6185107"/>
            <a:ext cx="9507600" cy="239201"/>
          </a:xfrm>
          <a:prstGeom prst="rect">
            <a:avLst/>
          </a:prstGeom>
          <a:noFill/>
          <a:ln>
            <a:noFill/>
          </a:ln>
        </p:spPr>
        <p:txBody>
          <a:bodyPr wrap="square" lIns="72000" tIns="36000" rIns="72000" bIns="36000" rtlCol="0" anchor="b">
            <a:noAutofit/>
          </a:bodyPr>
          <a:lstStyle/>
          <a:p>
            <a:pPr>
              <a:spcAft>
                <a:spcPts val="600"/>
              </a:spcAft>
            </a:pPr>
            <a:r>
              <a:rPr lang="pt-BR" sz="1200" dirty="0"/>
              <a:t>(1) Não considera fluxos intraestaduais, que representariam a maioria dos fluxos rodoviários (294Mtpa); (2) Considera apenas carga útil</a:t>
            </a:r>
          </a:p>
        </p:txBody>
      </p:sp>
      <p:grpSp>
        <p:nvGrpSpPr>
          <p:cNvPr id="45" name="Grupo 44"/>
          <p:cNvGrpSpPr/>
          <p:nvPr/>
        </p:nvGrpSpPr>
        <p:grpSpPr>
          <a:xfrm>
            <a:off x="9511311" y="796371"/>
            <a:ext cx="396000" cy="648000"/>
            <a:chOff x="5096222" y="1412776"/>
            <a:chExt cx="507997" cy="954501"/>
          </a:xfrm>
        </p:grpSpPr>
        <p:sp>
          <p:nvSpPr>
            <p:cNvPr id="47" name="Retângulo 46"/>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57" name="Gráfico 56"/>
            <p:cNvGraphicFramePr/>
            <p:nvPr>
              <p:extLst>
                <p:ext uri="{D42A27DB-BD31-4B8C-83A1-F6EECF244321}">
                  <p14:modId xmlns:p14="http://schemas.microsoft.com/office/powerpoint/2010/main" val="3805682864"/>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36"/>
            </a:graphicData>
          </a:graphic>
        </p:graphicFrame>
        <p:cxnSp>
          <p:nvCxnSpPr>
            <p:cNvPr id="58" name="Conector reto 57"/>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33" name="Elipse 32"/>
          <p:cNvSpPr/>
          <p:nvPr/>
        </p:nvSpPr>
        <p:spPr>
          <a:xfrm>
            <a:off x="5207610" y="5001603"/>
            <a:ext cx="177102" cy="165196"/>
          </a:xfrm>
          <a:prstGeom prst="ellipse">
            <a:avLst/>
          </a:prstGeom>
          <a:gradFill flip="none" rotWithShape="1">
            <a:gsLst>
              <a:gs pos="97000">
                <a:srgbClr val="9A5252"/>
              </a:gs>
              <a:gs pos="0">
                <a:schemeClr val="accent3">
                  <a:shade val="100000"/>
                  <a:satMod val="115000"/>
                </a:schemeClr>
              </a:gs>
            </a:gsLst>
            <a:path path="circle">
              <a:fillToRect l="100000" t="100000"/>
            </a:path>
            <a:tileRect r="-100000" b="-100000"/>
          </a:gra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 name="CaixaDeTexto 34"/>
          <p:cNvSpPr txBox="1"/>
          <p:nvPr/>
        </p:nvSpPr>
        <p:spPr>
          <a:xfrm>
            <a:off x="5352030" y="4966637"/>
            <a:ext cx="1841866" cy="231274"/>
          </a:xfrm>
          <a:prstGeom prst="rect">
            <a:avLst/>
          </a:prstGeom>
          <a:noFill/>
          <a:ln>
            <a:noFill/>
          </a:ln>
        </p:spPr>
        <p:txBody>
          <a:bodyPr wrap="none" lIns="72000" tIns="36000" rIns="72000" bIns="36000" rtlCol="0" anchor="t">
            <a:noAutofit/>
          </a:bodyPr>
          <a:lstStyle/>
          <a:p>
            <a:pPr>
              <a:spcAft>
                <a:spcPts val="600"/>
              </a:spcAft>
            </a:pPr>
            <a:r>
              <a:rPr lang="pt-BR" sz="1400" b="1" dirty="0"/>
              <a:t>Cabotagem (2,9Mtpa)</a:t>
            </a:r>
          </a:p>
        </p:txBody>
      </p:sp>
    </p:spTree>
    <p:extLst>
      <p:ext uri="{BB962C8B-B14F-4D97-AF65-F5344CB8AC3E}">
        <p14:creationId xmlns:p14="http://schemas.microsoft.com/office/powerpoint/2010/main" val="22784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670" y="116632"/>
            <a:ext cx="9505950" cy="637364"/>
          </a:xfrm>
        </p:spPr>
        <p:txBody>
          <a:bodyPr/>
          <a:lstStyle/>
          <a:p>
            <a:r>
              <a:rPr lang="pt-BR" dirty="0"/>
              <a:t>No entanto, alguns fatores sugerem o aumento da participação da cabotagem no transporte interno nacional</a:t>
            </a:r>
          </a:p>
        </p:txBody>
      </p:sp>
      <p:sp>
        <p:nvSpPr>
          <p:cNvPr id="4" name="CaixaDeTexto 3"/>
          <p:cNvSpPr txBox="1"/>
          <p:nvPr/>
        </p:nvSpPr>
        <p:spPr>
          <a:xfrm>
            <a:off x="88241" y="1556792"/>
            <a:ext cx="6588000" cy="4608000"/>
          </a:xfrm>
          <a:prstGeom prst="rect">
            <a:avLst/>
          </a:prstGeom>
          <a:noFill/>
          <a:ln>
            <a:solidFill>
              <a:schemeClr val="tx1">
                <a:lumMod val="50000"/>
                <a:lumOff val="50000"/>
              </a:schemeClr>
            </a:solidFill>
          </a:ln>
        </p:spPr>
        <p:txBody>
          <a:bodyPr wrap="square" lIns="72000" tIns="36000" rIns="72000" bIns="36000" rtlCol="0" anchor="ctr">
            <a:noAutofit/>
          </a:bodyPr>
          <a:lstStyle/>
          <a:p>
            <a:pPr marL="285750" indent="-285750">
              <a:spcAft>
                <a:spcPts val="3000"/>
              </a:spcAft>
              <a:buFont typeface="Wingdings" panose="05000000000000000000" pitchFamily="2" charset="2"/>
              <a:buChar char="ü"/>
            </a:pPr>
            <a:r>
              <a:rPr lang="pt-BR" sz="1600" dirty="0"/>
              <a:t>Aumento da competitividade de custos </a:t>
            </a:r>
            <a:r>
              <a:rPr lang="pt-BR" sz="1600" i="1" dirty="0"/>
              <a:t>vs.</a:t>
            </a:r>
            <a:r>
              <a:rPr lang="pt-BR" sz="1600" dirty="0"/>
              <a:t> modal rodoviário:</a:t>
            </a:r>
          </a:p>
          <a:p>
            <a:pPr marL="711200" indent="-238125">
              <a:spcAft>
                <a:spcPts val="3000"/>
              </a:spcAft>
              <a:buFont typeface="Arial" pitchFamily="34" charset="0"/>
              <a:buChar char="−"/>
            </a:pPr>
            <a:r>
              <a:rPr lang="pt-BR" sz="1600" dirty="0"/>
              <a:t>Utilização de navios maiores, com maiores ganhos de escala;</a:t>
            </a:r>
          </a:p>
          <a:p>
            <a:pPr marL="711200" indent="-238125">
              <a:spcAft>
                <a:spcPts val="3000"/>
              </a:spcAft>
              <a:buFont typeface="Arial" pitchFamily="34" charset="0"/>
              <a:buChar char="−"/>
            </a:pPr>
            <a:r>
              <a:rPr lang="pt-BR" sz="1600" dirty="0"/>
              <a:t>Aumento da ocupação dos navios, diluindo custos fixos</a:t>
            </a:r>
          </a:p>
          <a:p>
            <a:pPr marL="711200" indent="-238125">
              <a:spcAft>
                <a:spcPts val="3000"/>
              </a:spcAft>
              <a:buFont typeface="Arial" pitchFamily="34" charset="0"/>
              <a:buChar char="−"/>
            </a:pPr>
            <a:r>
              <a:rPr lang="pt-BR" sz="1600" dirty="0"/>
              <a:t>Formalização do transporte rodoviário (</a:t>
            </a:r>
            <a:r>
              <a:rPr lang="pt-BR" sz="1600" dirty="0" err="1"/>
              <a:t>ex</a:t>
            </a:r>
            <a:r>
              <a:rPr lang="pt-BR" sz="1600" dirty="0"/>
              <a:t>: lei do caminhoneiro)</a:t>
            </a:r>
          </a:p>
          <a:p>
            <a:pPr marL="285750" indent="-285750">
              <a:spcAft>
                <a:spcPts val="3000"/>
              </a:spcAft>
              <a:buFont typeface="Wingdings" panose="05000000000000000000" pitchFamily="2" charset="2"/>
              <a:buChar char="ü"/>
            </a:pPr>
            <a:r>
              <a:rPr lang="pt-BR" sz="1600" dirty="0"/>
              <a:t>Aumento da regularidade e confiabilidade dos serviços marítimos</a:t>
            </a:r>
          </a:p>
          <a:p>
            <a:pPr marL="711200" lvl="1" indent="-238125">
              <a:spcAft>
                <a:spcPts val="3000"/>
              </a:spcAft>
              <a:buFont typeface="Arial" pitchFamily="34" charset="0"/>
              <a:buChar char="−"/>
            </a:pPr>
            <a:r>
              <a:rPr lang="pt-BR" sz="1600" dirty="0"/>
              <a:t>Maior oferta de capacidade nos terminais portuários e consequente melhor qualidade de serviço para a cabotagem</a:t>
            </a:r>
          </a:p>
          <a:p>
            <a:pPr marL="285750" indent="-285750">
              <a:spcAft>
                <a:spcPts val="3000"/>
              </a:spcAft>
              <a:buFont typeface="Wingdings" panose="05000000000000000000" pitchFamily="2" charset="2"/>
              <a:buChar char="ü"/>
            </a:pPr>
            <a:r>
              <a:rPr lang="pt-BR" sz="1600" dirty="0"/>
              <a:t>Tendência à criação de cultura do uso de transporte intermodal</a:t>
            </a:r>
          </a:p>
        </p:txBody>
      </p:sp>
      <p:sp>
        <p:nvSpPr>
          <p:cNvPr id="5" name="Freeform 38"/>
          <p:cNvSpPr>
            <a:spLocks/>
          </p:cNvSpPr>
          <p:nvPr>
            <p:custDataLst>
              <p:tags r:id="rId1"/>
            </p:custDataLst>
          </p:nvPr>
        </p:nvSpPr>
        <p:spPr bwMode="blackWhite">
          <a:xfrm>
            <a:off x="149188" y="1679346"/>
            <a:ext cx="252000" cy="252000"/>
          </a:xfrm>
          <a:custGeom>
            <a:avLst/>
            <a:gdLst/>
            <a:ahLst/>
            <a:cxnLst>
              <a:cxn ang="0">
                <a:pos x="0" y="76"/>
              </a:cxn>
              <a:cxn ang="0">
                <a:pos x="12" y="83"/>
              </a:cxn>
              <a:cxn ang="0">
                <a:pos x="18" y="90"/>
              </a:cxn>
              <a:cxn ang="0">
                <a:pos x="27" y="105"/>
              </a:cxn>
              <a:cxn ang="0">
                <a:pos x="36" y="126"/>
              </a:cxn>
              <a:cxn ang="0">
                <a:pos x="37" y="131"/>
              </a:cxn>
              <a:cxn ang="0">
                <a:pos x="48" y="123"/>
              </a:cxn>
              <a:cxn ang="0">
                <a:pos x="58" y="117"/>
              </a:cxn>
              <a:cxn ang="0">
                <a:pos x="62" y="107"/>
              </a:cxn>
              <a:cxn ang="0">
                <a:pos x="76" y="85"/>
              </a:cxn>
              <a:cxn ang="0">
                <a:pos x="98" y="55"/>
              </a:cxn>
              <a:cxn ang="0">
                <a:pos x="121" y="30"/>
              </a:cxn>
              <a:cxn ang="0">
                <a:pos x="135" y="15"/>
              </a:cxn>
              <a:cxn ang="0">
                <a:pos x="147" y="5"/>
              </a:cxn>
              <a:cxn ang="0">
                <a:pos x="143" y="0"/>
              </a:cxn>
              <a:cxn ang="0">
                <a:pos x="131" y="7"/>
              </a:cxn>
              <a:cxn ang="0">
                <a:pos x="115" y="19"/>
              </a:cxn>
              <a:cxn ang="0">
                <a:pos x="99" y="32"/>
              </a:cxn>
              <a:cxn ang="0">
                <a:pos x="80" y="52"/>
              </a:cxn>
              <a:cxn ang="0">
                <a:pos x="64" y="69"/>
              </a:cxn>
              <a:cxn ang="0">
                <a:pos x="57" y="80"/>
              </a:cxn>
              <a:cxn ang="0">
                <a:pos x="49" y="90"/>
              </a:cxn>
              <a:cxn ang="0">
                <a:pos x="46" y="96"/>
              </a:cxn>
              <a:cxn ang="0">
                <a:pos x="43" y="88"/>
              </a:cxn>
              <a:cxn ang="0">
                <a:pos x="40" y="82"/>
              </a:cxn>
              <a:cxn ang="0">
                <a:pos x="36" y="75"/>
              </a:cxn>
              <a:cxn ang="0">
                <a:pos x="32" y="70"/>
              </a:cxn>
              <a:cxn ang="0">
                <a:pos x="27" y="68"/>
              </a:cxn>
              <a:cxn ang="0">
                <a:pos x="22" y="68"/>
              </a:cxn>
              <a:cxn ang="0">
                <a:pos x="19" y="69"/>
              </a:cxn>
              <a:cxn ang="0">
                <a:pos x="14" y="72"/>
              </a:cxn>
              <a:cxn ang="0">
                <a:pos x="10" y="75"/>
              </a:cxn>
              <a:cxn ang="0">
                <a:pos x="0" y="76"/>
              </a:cxn>
            </a:cxnLst>
            <a:rect l="0" t="0" r="r" b="b"/>
            <a:pathLst>
              <a:path w="147" h="131">
                <a:moveTo>
                  <a:pt x="0" y="76"/>
                </a:moveTo>
                <a:lnTo>
                  <a:pt x="12" y="83"/>
                </a:lnTo>
                <a:lnTo>
                  <a:pt x="18" y="90"/>
                </a:lnTo>
                <a:lnTo>
                  <a:pt x="27" y="105"/>
                </a:lnTo>
                <a:lnTo>
                  <a:pt x="36" y="126"/>
                </a:lnTo>
                <a:lnTo>
                  <a:pt x="37" y="131"/>
                </a:lnTo>
                <a:lnTo>
                  <a:pt x="48" y="123"/>
                </a:lnTo>
                <a:lnTo>
                  <a:pt x="58" y="117"/>
                </a:lnTo>
                <a:lnTo>
                  <a:pt x="62" y="107"/>
                </a:lnTo>
                <a:lnTo>
                  <a:pt x="76" y="85"/>
                </a:lnTo>
                <a:lnTo>
                  <a:pt x="98" y="55"/>
                </a:lnTo>
                <a:lnTo>
                  <a:pt x="121" y="30"/>
                </a:lnTo>
                <a:lnTo>
                  <a:pt x="135" y="15"/>
                </a:lnTo>
                <a:lnTo>
                  <a:pt x="147" y="5"/>
                </a:lnTo>
                <a:lnTo>
                  <a:pt x="143" y="0"/>
                </a:lnTo>
                <a:lnTo>
                  <a:pt x="131" y="7"/>
                </a:lnTo>
                <a:lnTo>
                  <a:pt x="115" y="19"/>
                </a:lnTo>
                <a:lnTo>
                  <a:pt x="99" y="32"/>
                </a:lnTo>
                <a:lnTo>
                  <a:pt x="80" y="52"/>
                </a:lnTo>
                <a:lnTo>
                  <a:pt x="64" y="69"/>
                </a:lnTo>
                <a:lnTo>
                  <a:pt x="57" y="80"/>
                </a:lnTo>
                <a:lnTo>
                  <a:pt x="49" y="90"/>
                </a:lnTo>
                <a:lnTo>
                  <a:pt x="46" y="96"/>
                </a:lnTo>
                <a:lnTo>
                  <a:pt x="43" y="88"/>
                </a:lnTo>
                <a:lnTo>
                  <a:pt x="40" y="82"/>
                </a:lnTo>
                <a:lnTo>
                  <a:pt x="36" y="75"/>
                </a:lnTo>
                <a:lnTo>
                  <a:pt x="32" y="70"/>
                </a:lnTo>
                <a:lnTo>
                  <a:pt x="27" y="68"/>
                </a:lnTo>
                <a:lnTo>
                  <a:pt x="22" y="68"/>
                </a:lnTo>
                <a:lnTo>
                  <a:pt x="19" y="69"/>
                </a:lnTo>
                <a:lnTo>
                  <a:pt x="14" y="72"/>
                </a:lnTo>
                <a:lnTo>
                  <a:pt x="10" y="75"/>
                </a:lnTo>
                <a:lnTo>
                  <a:pt x="0" y="76"/>
                </a:lnTo>
                <a:close/>
              </a:path>
            </a:pathLst>
          </a:custGeom>
          <a:solidFill>
            <a:schemeClr val="tx2"/>
          </a:solidFill>
          <a:ln w="19050" cap="flat" cmpd="sng">
            <a:solidFill>
              <a:schemeClr val="tx2"/>
            </a:solidFill>
            <a:prstDash val="solid"/>
            <a:round/>
            <a:headEnd type="none" w="med" len="med"/>
            <a:tailEnd type="none" w="med" len="med"/>
          </a:ln>
          <a:effectLst/>
        </p:spPr>
        <p:txBody>
          <a:bodyPr wrap="none" anchor="ctr"/>
          <a:lstStyle/>
          <a:p>
            <a:endParaRPr lang="pt-BR"/>
          </a:p>
        </p:txBody>
      </p:sp>
      <p:sp>
        <p:nvSpPr>
          <p:cNvPr id="6" name="CaixaDeTexto 5"/>
          <p:cNvSpPr txBox="1"/>
          <p:nvPr/>
        </p:nvSpPr>
        <p:spPr>
          <a:xfrm>
            <a:off x="84690" y="1002816"/>
            <a:ext cx="6552000" cy="324000"/>
          </a:xfrm>
          <a:prstGeom prst="rect">
            <a:avLst/>
          </a:prstGeom>
          <a:noFill/>
          <a:ln>
            <a:noFill/>
          </a:ln>
        </p:spPr>
        <p:txBody>
          <a:bodyPr wrap="square" lIns="72000" tIns="36000" rIns="72000" bIns="36000" rtlCol="0" anchor="t">
            <a:noAutofit/>
          </a:bodyPr>
          <a:lstStyle/>
          <a:p>
            <a:pPr>
              <a:spcAft>
                <a:spcPts val="600"/>
              </a:spcAft>
            </a:pPr>
            <a:r>
              <a:rPr lang="pt-BR" sz="1600" b="1" dirty="0"/>
              <a:t>Fatores favoráveis ao aumento de participação da cabotagem</a:t>
            </a:r>
          </a:p>
        </p:txBody>
      </p:sp>
      <p:cxnSp>
        <p:nvCxnSpPr>
          <p:cNvPr id="8" name="Conector reto 7"/>
          <p:cNvCxnSpPr/>
          <p:nvPr/>
        </p:nvCxnSpPr>
        <p:spPr>
          <a:xfrm>
            <a:off x="88241" y="1412776"/>
            <a:ext cx="658800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 name="Freeform 38"/>
          <p:cNvSpPr>
            <a:spLocks/>
          </p:cNvSpPr>
          <p:nvPr>
            <p:custDataLst>
              <p:tags r:id="rId2"/>
            </p:custDataLst>
          </p:nvPr>
        </p:nvSpPr>
        <p:spPr bwMode="blackWhite">
          <a:xfrm>
            <a:off x="149188" y="4177546"/>
            <a:ext cx="252000" cy="252000"/>
          </a:xfrm>
          <a:custGeom>
            <a:avLst/>
            <a:gdLst/>
            <a:ahLst/>
            <a:cxnLst>
              <a:cxn ang="0">
                <a:pos x="0" y="76"/>
              </a:cxn>
              <a:cxn ang="0">
                <a:pos x="12" y="83"/>
              </a:cxn>
              <a:cxn ang="0">
                <a:pos x="18" y="90"/>
              </a:cxn>
              <a:cxn ang="0">
                <a:pos x="27" y="105"/>
              </a:cxn>
              <a:cxn ang="0">
                <a:pos x="36" y="126"/>
              </a:cxn>
              <a:cxn ang="0">
                <a:pos x="37" y="131"/>
              </a:cxn>
              <a:cxn ang="0">
                <a:pos x="48" y="123"/>
              </a:cxn>
              <a:cxn ang="0">
                <a:pos x="58" y="117"/>
              </a:cxn>
              <a:cxn ang="0">
                <a:pos x="62" y="107"/>
              </a:cxn>
              <a:cxn ang="0">
                <a:pos x="76" y="85"/>
              </a:cxn>
              <a:cxn ang="0">
                <a:pos x="98" y="55"/>
              </a:cxn>
              <a:cxn ang="0">
                <a:pos x="121" y="30"/>
              </a:cxn>
              <a:cxn ang="0">
                <a:pos x="135" y="15"/>
              </a:cxn>
              <a:cxn ang="0">
                <a:pos x="147" y="5"/>
              </a:cxn>
              <a:cxn ang="0">
                <a:pos x="143" y="0"/>
              </a:cxn>
              <a:cxn ang="0">
                <a:pos x="131" y="7"/>
              </a:cxn>
              <a:cxn ang="0">
                <a:pos x="115" y="19"/>
              </a:cxn>
              <a:cxn ang="0">
                <a:pos x="99" y="32"/>
              </a:cxn>
              <a:cxn ang="0">
                <a:pos x="80" y="52"/>
              </a:cxn>
              <a:cxn ang="0">
                <a:pos x="64" y="69"/>
              </a:cxn>
              <a:cxn ang="0">
                <a:pos x="57" y="80"/>
              </a:cxn>
              <a:cxn ang="0">
                <a:pos x="49" y="90"/>
              </a:cxn>
              <a:cxn ang="0">
                <a:pos x="46" y="96"/>
              </a:cxn>
              <a:cxn ang="0">
                <a:pos x="43" y="88"/>
              </a:cxn>
              <a:cxn ang="0">
                <a:pos x="40" y="82"/>
              </a:cxn>
              <a:cxn ang="0">
                <a:pos x="36" y="75"/>
              </a:cxn>
              <a:cxn ang="0">
                <a:pos x="32" y="70"/>
              </a:cxn>
              <a:cxn ang="0">
                <a:pos x="27" y="68"/>
              </a:cxn>
              <a:cxn ang="0">
                <a:pos x="22" y="68"/>
              </a:cxn>
              <a:cxn ang="0">
                <a:pos x="19" y="69"/>
              </a:cxn>
              <a:cxn ang="0">
                <a:pos x="14" y="72"/>
              </a:cxn>
              <a:cxn ang="0">
                <a:pos x="10" y="75"/>
              </a:cxn>
              <a:cxn ang="0">
                <a:pos x="0" y="76"/>
              </a:cxn>
            </a:cxnLst>
            <a:rect l="0" t="0" r="r" b="b"/>
            <a:pathLst>
              <a:path w="147" h="131">
                <a:moveTo>
                  <a:pt x="0" y="76"/>
                </a:moveTo>
                <a:lnTo>
                  <a:pt x="12" y="83"/>
                </a:lnTo>
                <a:lnTo>
                  <a:pt x="18" y="90"/>
                </a:lnTo>
                <a:lnTo>
                  <a:pt x="27" y="105"/>
                </a:lnTo>
                <a:lnTo>
                  <a:pt x="36" y="126"/>
                </a:lnTo>
                <a:lnTo>
                  <a:pt x="37" y="131"/>
                </a:lnTo>
                <a:lnTo>
                  <a:pt x="48" y="123"/>
                </a:lnTo>
                <a:lnTo>
                  <a:pt x="58" y="117"/>
                </a:lnTo>
                <a:lnTo>
                  <a:pt x="62" y="107"/>
                </a:lnTo>
                <a:lnTo>
                  <a:pt x="76" y="85"/>
                </a:lnTo>
                <a:lnTo>
                  <a:pt x="98" y="55"/>
                </a:lnTo>
                <a:lnTo>
                  <a:pt x="121" y="30"/>
                </a:lnTo>
                <a:lnTo>
                  <a:pt x="135" y="15"/>
                </a:lnTo>
                <a:lnTo>
                  <a:pt x="147" y="5"/>
                </a:lnTo>
                <a:lnTo>
                  <a:pt x="143" y="0"/>
                </a:lnTo>
                <a:lnTo>
                  <a:pt x="131" y="7"/>
                </a:lnTo>
                <a:lnTo>
                  <a:pt x="115" y="19"/>
                </a:lnTo>
                <a:lnTo>
                  <a:pt x="99" y="32"/>
                </a:lnTo>
                <a:lnTo>
                  <a:pt x="80" y="52"/>
                </a:lnTo>
                <a:lnTo>
                  <a:pt x="64" y="69"/>
                </a:lnTo>
                <a:lnTo>
                  <a:pt x="57" y="80"/>
                </a:lnTo>
                <a:lnTo>
                  <a:pt x="49" y="90"/>
                </a:lnTo>
                <a:lnTo>
                  <a:pt x="46" y="96"/>
                </a:lnTo>
                <a:lnTo>
                  <a:pt x="43" y="88"/>
                </a:lnTo>
                <a:lnTo>
                  <a:pt x="40" y="82"/>
                </a:lnTo>
                <a:lnTo>
                  <a:pt x="36" y="75"/>
                </a:lnTo>
                <a:lnTo>
                  <a:pt x="32" y="70"/>
                </a:lnTo>
                <a:lnTo>
                  <a:pt x="27" y="68"/>
                </a:lnTo>
                <a:lnTo>
                  <a:pt x="22" y="68"/>
                </a:lnTo>
                <a:lnTo>
                  <a:pt x="19" y="69"/>
                </a:lnTo>
                <a:lnTo>
                  <a:pt x="14" y="72"/>
                </a:lnTo>
                <a:lnTo>
                  <a:pt x="10" y="75"/>
                </a:lnTo>
                <a:lnTo>
                  <a:pt x="0" y="76"/>
                </a:lnTo>
                <a:close/>
              </a:path>
            </a:pathLst>
          </a:custGeom>
          <a:solidFill>
            <a:schemeClr val="tx2"/>
          </a:solidFill>
          <a:ln w="19050" cap="flat" cmpd="sng">
            <a:solidFill>
              <a:schemeClr val="tx2"/>
            </a:solidFill>
            <a:prstDash val="solid"/>
            <a:round/>
            <a:headEnd type="none" w="med" len="med"/>
            <a:tailEnd type="none" w="med" len="med"/>
          </a:ln>
          <a:effectLst/>
        </p:spPr>
        <p:txBody>
          <a:bodyPr wrap="none" anchor="ctr"/>
          <a:lstStyle/>
          <a:p>
            <a:endParaRPr lang="pt-BR"/>
          </a:p>
        </p:txBody>
      </p:sp>
      <p:sp>
        <p:nvSpPr>
          <p:cNvPr id="11" name="Freeform 38"/>
          <p:cNvSpPr>
            <a:spLocks/>
          </p:cNvSpPr>
          <p:nvPr>
            <p:custDataLst>
              <p:tags r:id="rId3"/>
            </p:custDataLst>
          </p:nvPr>
        </p:nvSpPr>
        <p:spPr bwMode="blackWhite">
          <a:xfrm>
            <a:off x="149188" y="5668252"/>
            <a:ext cx="252000" cy="252000"/>
          </a:xfrm>
          <a:custGeom>
            <a:avLst/>
            <a:gdLst/>
            <a:ahLst/>
            <a:cxnLst>
              <a:cxn ang="0">
                <a:pos x="0" y="76"/>
              </a:cxn>
              <a:cxn ang="0">
                <a:pos x="12" y="83"/>
              </a:cxn>
              <a:cxn ang="0">
                <a:pos x="18" y="90"/>
              </a:cxn>
              <a:cxn ang="0">
                <a:pos x="27" y="105"/>
              </a:cxn>
              <a:cxn ang="0">
                <a:pos x="36" y="126"/>
              </a:cxn>
              <a:cxn ang="0">
                <a:pos x="37" y="131"/>
              </a:cxn>
              <a:cxn ang="0">
                <a:pos x="48" y="123"/>
              </a:cxn>
              <a:cxn ang="0">
                <a:pos x="58" y="117"/>
              </a:cxn>
              <a:cxn ang="0">
                <a:pos x="62" y="107"/>
              </a:cxn>
              <a:cxn ang="0">
                <a:pos x="76" y="85"/>
              </a:cxn>
              <a:cxn ang="0">
                <a:pos x="98" y="55"/>
              </a:cxn>
              <a:cxn ang="0">
                <a:pos x="121" y="30"/>
              </a:cxn>
              <a:cxn ang="0">
                <a:pos x="135" y="15"/>
              </a:cxn>
              <a:cxn ang="0">
                <a:pos x="147" y="5"/>
              </a:cxn>
              <a:cxn ang="0">
                <a:pos x="143" y="0"/>
              </a:cxn>
              <a:cxn ang="0">
                <a:pos x="131" y="7"/>
              </a:cxn>
              <a:cxn ang="0">
                <a:pos x="115" y="19"/>
              </a:cxn>
              <a:cxn ang="0">
                <a:pos x="99" y="32"/>
              </a:cxn>
              <a:cxn ang="0">
                <a:pos x="80" y="52"/>
              </a:cxn>
              <a:cxn ang="0">
                <a:pos x="64" y="69"/>
              </a:cxn>
              <a:cxn ang="0">
                <a:pos x="57" y="80"/>
              </a:cxn>
              <a:cxn ang="0">
                <a:pos x="49" y="90"/>
              </a:cxn>
              <a:cxn ang="0">
                <a:pos x="46" y="96"/>
              </a:cxn>
              <a:cxn ang="0">
                <a:pos x="43" y="88"/>
              </a:cxn>
              <a:cxn ang="0">
                <a:pos x="40" y="82"/>
              </a:cxn>
              <a:cxn ang="0">
                <a:pos x="36" y="75"/>
              </a:cxn>
              <a:cxn ang="0">
                <a:pos x="32" y="70"/>
              </a:cxn>
              <a:cxn ang="0">
                <a:pos x="27" y="68"/>
              </a:cxn>
              <a:cxn ang="0">
                <a:pos x="22" y="68"/>
              </a:cxn>
              <a:cxn ang="0">
                <a:pos x="19" y="69"/>
              </a:cxn>
              <a:cxn ang="0">
                <a:pos x="14" y="72"/>
              </a:cxn>
              <a:cxn ang="0">
                <a:pos x="10" y="75"/>
              </a:cxn>
              <a:cxn ang="0">
                <a:pos x="0" y="76"/>
              </a:cxn>
            </a:cxnLst>
            <a:rect l="0" t="0" r="r" b="b"/>
            <a:pathLst>
              <a:path w="147" h="131">
                <a:moveTo>
                  <a:pt x="0" y="76"/>
                </a:moveTo>
                <a:lnTo>
                  <a:pt x="12" y="83"/>
                </a:lnTo>
                <a:lnTo>
                  <a:pt x="18" y="90"/>
                </a:lnTo>
                <a:lnTo>
                  <a:pt x="27" y="105"/>
                </a:lnTo>
                <a:lnTo>
                  <a:pt x="36" y="126"/>
                </a:lnTo>
                <a:lnTo>
                  <a:pt x="37" y="131"/>
                </a:lnTo>
                <a:lnTo>
                  <a:pt x="48" y="123"/>
                </a:lnTo>
                <a:lnTo>
                  <a:pt x="58" y="117"/>
                </a:lnTo>
                <a:lnTo>
                  <a:pt x="62" y="107"/>
                </a:lnTo>
                <a:lnTo>
                  <a:pt x="76" y="85"/>
                </a:lnTo>
                <a:lnTo>
                  <a:pt x="98" y="55"/>
                </a:lnTo>
                <a:lnTo>
                  <a:pt x="121" y="30"/>
                </a:lnTo>
                <a:lnTo>
                  <a:pt x="135" y="15"/>
                </a:lnTo>
                <a:lnTo>
                  <a:pt x="147" y="5"/>
                </a:lnTo>
                <a:lnTo>
                  <a:pt x="143" y="0"/>
                </a:lnTo>
                <a:lnTo>
                  <a:pt x="131" y="7"/>
                </a:lnTo>
                <a:lnTo>
                  <a:pt x="115" y="19"/>
                </a:lnTo>
                <a:lnTo>
                  <a:pt x="99" y="32"/>
                </a:lnTo>
                <a:lnTo>
                  <a:pt x="80" y="52"/>
                </a:lnTo>
                <a:lnTo>
                  <a:pt x="64" y="69"/>
                </a:lnTo>
                <a:lnTo>
                  <a:pt x="57" y="80"/>
                </a:lnTo>
                <a:lnTo>
                  <a:pt x="49" y="90"/>
                </a:lnTo>
                <a:lnTo>
                  <a:pt x="46" y="96"/>
                </a:lnTo>
                <a:lnTo>
                  <a:pt x="43" y="88"/>
                </a:lnTo>
                <a:lnTo>
                  <a:pt x="40" y="82"/>
                </a:lnTo>
                <a:lnTo>
                  <a:pt x="36" y="75"/>
                </a:lnTo>
                <a:lnTo>
                  <a:pt x="32" y="70"/>
                </a:lnTo>
                <a:lnTo>
                  <a:pt x="27" y="68"/>
                </a:lnTo>
                <a:lnTo>
                  <a:pt x="22" y="68"/>
                </a:lnTo>
                <a:lnTo>
                  <a:pt x="19" y="69"/>
                </a:lnTo>
                <a:lnTo>
                  <a:pt x="14" y="72"/>
                </a:lnTo>
                <a:lnTo>
                  <a:pt x="10" y="75"/>
                </a:lnTo>
                <a:lnTo>
                  <a:pt x="0" y="76"/>
                </a:lnTo>
                <a:close/>
              </a:path>
            </a:pathLst>
          </a:custGeom>
          <a:solidFill>
            <a:schemeClr val="tx2"/>
          </a:solidFill>
          <a:ln w="19050" cap="flat" cmpd="sng">
            <a:solidFill>
              <a:schemeClr val="tx2"/>
            </a:solidFill>
            <a:prstDash val="solid"/>
            <a:round/>
            <a:headEnd type="none" w="med" len="med"/>
            <a:tailEnd type="none" w="med" len="med"/>
          </a:ln>
          <a:effectLst/>
        </p:spPr>
        <p:txBody>
          <a:bodyPr wrap="none" anchor="ctr"/>
          <a:lstStyle/>
          <a:p>
            <a:endParaRPr lang="pt-BR"/>
          </a:p>
        </p:txBody>
      </p:sp>
      <p:sp>
        <p:nvSpPr>
          <p:cNvPr id="14" name="CaixaDeTexto 13"/>
          <p:cNvSpPr txBox="1"/>
          <p:nvPr/>
        </p:nvSpPr>
        <p:spPr>
          <a:xfrm>
            <a:off x="7255116" y="3105665"/>
            <a:ext cx="2271221" cy="1331447"/>
          </a:xfrm>
          <a:prstGeom prst="rect">
            <a:avLst/>
          </a:prstGeom>
          <a:noFill/>
          <a:ln>
            <a:noFill/>
          </a:ln>
        </p:spPr>
        <p:txBody>
          <a:bodyPr wrap="square" lIns="72000" tIns="36000" rIns="72000" bIns="36000" rtlCol="0" anchor="ctr">
            <a:noAutofit/>
          </a:bodyPr>
          <a:lstStyle/>
          <a:p>
            <a:pPr algn="ctr">
              <a:spcAft>
                <a:spcPts val="600"/>
              </a:spcAft>
            </a:pPr>
            <a:r>
              <a:rPr lang="pt-BR" sz="2000" b="1" dirty="0">
                <a:solidFill>
                  <a:srgbClr val="FF0000"/>
                </a:solidFill>
              </a:rPr>
              <a:t>Serão suficientes para o aumento representativo do modal? </a:t>
            </a:r>
          </a:p>
        </p:txBody>
      </p:sp>
      <p:sp>
        <p:nvSpPr>
          <p:cNvPr id="15" name="Seta para a direita 14"/>
          <p:cNvSpPr/>
          <p:nvPr/>
        </p:nvSpPr>
        <p:spPr>
          <a:xfrm>
            <a:off x="6759005" y="2010836"/>
            <a:ext cx="382846" cy="3506396"/>
          </a:xfrm>
          <a:prstGeom prst="rightArrow">
            <a:avLst>
              <a:gd name="adj1" fmla="val 100000"/>
              <a:gd name="adj2" fmla="val 100000"/>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3245175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graphicFrame>
        <p:nvGraphicFramePr>
          <p:cNvPr id="4" name="Gráfico 3"/>
          <p:cNvGraphicFramePr/>
          <p:nvPr>
            <p:extLst>
              <p:ext uri="{D42A27DB-BD31-4B8C-83A1-F6EECF244321}">
                <p14:modId xmlns:p14="http://schemas.microsoft.com/office/powerpoint/2010/main" val="971525945"/>
              </p:ext>
            </p:extLst>
          </p:nvPr>
        </p:nvGraphicFramePr>
        <p:xfrm>
          <a:off x="3152923" y="1124744"/>
          <a:ext cx="3815507" cy="4577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253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99348"/>
            <a:ext cx="9505950" cy="637364"/>
          </a:xfrm>
        </p:spPr>
        <p:txBody>
          <a:bodyPr/>
          <a:lstStyle/>
          <a:p>
            <a:r>
              <a:rPr lang="pt-BR" dirty="0"/>
              <a:t>O fluxos de contêineres vazios são gerados por desequilíbrios de mercados e representam custos diretos para o armador</a:t>
            </a:r>
          </a:p>
        </p:txBody>
      </p:sp>
      <p:graphicFrame>
        <p:nvGraphicFramePr>
          <p:cNvPr id="6" name="Gráfico 5"/>
          <p:cNvGraphicFramePr/>
          <p:nvPr>
            <p:extLst>
              <p:ext uri="{D42A27DB-BD31-4B8C-83A1-F6EECF244321}">
                <p14:modId xmlns:p14="http://schemas.microsoft.com/office/powerpoint/2010/main" val="1412028366"/>
              </p:ext>
            </p:extLst>
          </p:nvPr>
        </p:nvGraphicFramePr>
        <p:xfrm>
          <a:off x="343694" y="1831703"/>
          <a:ext cx="3600000" cy="3829545"/>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127670" y="6118542"/>
            <a:ext cx="9649072" cy="190778"/>
          </a:xfrm>
          <a:prstGeom prst="rect">
            <a:avLst/>
          </a:prstGeom>
          <a:noFill/>
          <a:ln>
            <a:noFill/>
          </a:ln>
        </p:spPr>
        <p:txBody>
          <a:bodyPr wrap="square" lIns="72000" tIns="36000" rIns="72000" bIns="36000" rtlCol="0" anchor="t">
            <a:noAutofit/>
          </a:bodyPr>
          <a:lstStyle/>
          <a:p>
            <a:pPr>
              <a:spcAft>
                <a:spcPts val="600"/>
              </a:spcAft>
            </a:pPr>
            <a:r>
              <a:rPr lang="pt-BR" sz="1100" dirty="0"/>
              <a:t>(1) Fonte: http://www.people.hofstra.edu/geotrans/eng/ch3en/conc3en/containerlifespan.html; idem/ch5en/appl5en/ch5a3en.html</a:t>
            </a:r>
          </a:p>
          <a:p>
            <a:pPr>
              <a:spcAft>
                <a:spcPts val="600"/>
              </a:spcAft>
            </a:pPr>
            <a:endParaRPr lang="pt-BR" sz="1100" dirty="0"/>
          </a:p>
        </p:txBody>
      </p:sp>
      <p:sp>
        <p:nvSpPr>
          <p:cNvPr id="8" name="CaixaDeTexto 7"/>
          <p:cNvSpPr txBox="1"/>
          <p:nvPr/>
        </p:nvSpPr>
        <p:spPr>
          <a:xfrm>
            <a:off x="343694" y="1052736"/>
            <a:ext cx="3672000" cy="540000"/>
          </a:xfrm>
          <a:prstGeom prst="rect">
            <a:avLst/>
          </a:prstGeom>
          <a:noFill/>
          <a:ln>
            <a:noFill/>
          </a:ln>
        </p:spPr>
        <p:txBody>
          <a:bodyPr wrap="square" lIns="72000" tIns="36000" rIns="72000" bIns="36000" rtlCol="0" anchor="t">
            <a:noAutofit/>
          </a:bodyPr>
          <a:lstStyle/>
          <a:p>
            <a:pPr algn="ctr">
              <a:spcAft>
                <a:spcPts val="600"/>
              </a:spcAft>
            </a:pPr>
            <a:r>
              <a:rPr lang="pt-BR" sz="1600" b="1" dirty="0"/>
              <a:t>Utilização de contêineres durante sua vida útil</a:t>
            </a:r>
            <a:r>
              <a:rPr lang="pt-BR" sz="1600" b="1" baseline="30000" dirty="0"/>
              <a:t>1</a:t>
            </a:r>
            <a:endParaRPr lang="pt-BR" sz="1600" b="1" dirty="0"/>
          </a:p>
        </p:txBody>
      </p:sp>
      <p:cxnSp>
        <p:nvCxnSpPr>
          <p:cNvPr id="10" name="Conector reto 9"/>
          <p:cNvCxnSpPr/>
          <p:nvPr/>
        </p:nvCxnSpPr>
        <p:spPr>
          <a:xfrm flipV="1">
            <a:off x="343694" y="1592736"/>
            <a:ext cx="3672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 name="Retângulo de cantos arredondados 10"/>
          <p:cNvSpPr/>
          <p:nvPr/>
        </p:nvSpPr>
        <p:spPr>
          <a:xfrm>
            <a:off x="4305127" y="1377823"/>
            <a:ext cx="5106221" cy="4356000"/>
          </a:xfrm>
          <a:prstGeom prst="roundRect">
            <a:avLst>
              <a:gd name="adj" fmla="val 2404"/>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solidFill>
                  <a:schemeClr val="tx1"/>
                </a:solidFill>
              </a:rPr>
              <a:t>Contêineres vazios representam custos semelhantes dos cheios (transporte, operação portuária e armazenagem), mas que incidem sobre o armador</a:t>
            </a:r>
          </a:p>
          <a:p>
            <a:pPr marL="144000" indent="-144000" algn="l">
              <a:spcAft>
                <a:spcPts val="600"/>
              </a:spcAft>
              <a:buFont typeface="Arial" pitchFamily="34" charset="0"/>
              <a:buChar char="•"/>
            </a:pPr>
            <a:r>
              <a:rPr lang="pt-BR" sz="1400" dirty="0"/>
              <a:t>Principais aspectos geradores de fluxos de vazios:</a:t>
            </a:r>
          </a:p>
          <a:p>
            <a:pPr marL="601200" lvl="1" indent="-144000">
              <a:spcAft>
                <a:spcPts val="600"/>
              </a:spcAft>
              <a:buFont typeface="Arial" pitchFamily="34" charset="0"/>
              <a:buChar char="•"/>
            </a:pPr>
            <a:r>
              <a:rPr lang="pt-BR" sz="1400" dirty="0">
                <a:solidFill>
                  <a:schemeClr val="tx1"/>
                </a:solidFill>
              </a:rPr>
              <a:t>Desequilíbrio em fluxos de importação/ exportação</a:t>
            </a:r>
          </a:p>
          <a:p>
            <a:pPr marL="601200" lvl="1" indent="-144000">
              <a:spcAft>
                <a:spcPts val="600"/>
              </a:spcAft>
              <a:buFont typeface="Arial" pitchFamily="34" charset="0"/>
              <a:buChar char="•"/>
            </a:pPr>
            <a:r>
              <a:rPr lang="pt-BR" sz="1400" dirty="0"/>
              <a:t>Desequilíbrio em tamanho/ tipos (20 e 40 pés, D/R/T)</a:t>
            </a:r>
          </a:p>
          <a:p>
            <a:pPr marL="601200" lvl="1" indent="-144000">
              <a:spcAft>
                <a:spcPts val="600"/>
              </a:spcAft>
              <a:buFont typeface="Arial" pitchFamily="34" charset="0"/>
              <a:buChar char="•"/>
            </a:pPr>
            <a:r>
              <a:rPr lang="pt-BR" sz="1400" dirty="0">
                <a:solidFill>
                  <a:schemeClr val="tx1"/>
                </a:solidFill>
              </a:rPr>
              <a:t>Inexistência de </a:t>
            </a:r>
            <a:r>
              <a:rPr lang="pt-BR" sz="1400" i="1" dirty="0">
                <a:solidFill>
                  <a:schemeClr val="tx1"/>
                </a:solidFill>
              </a:rPr>
              <a:t>poo</a:t>
            </a:r>
            <a:r>
              <a:rPr lang="pt-BR" sz="1400" dirty="0">
                <a:solidFill>
                  <a:schemeClr val="tx1"/>
                </a:solidFill>
              </a:rPr>
              <a:t>l de contêineres entre armadores (por questões estratégicas/ comerciais)</a:t>
            </a:r>
            <a:endParaRPr lang="pt-BR" sz="1400" dirty="0"/>
          </a:p>
          <a:p>
            <a:pPr marL="144000" indent="-144000">
              <a:spcAft>
                <a:spcPts val="600"/>
              </a:spcAft>
              <a:buFont typeface="Arial" pitchFamily="34" charset="0"/>
              <a:buChar char="•"/>
            </a:pPr>
            <a:r>
              <a:rPr lang="pt-BR" sz="1400" dirty="0"/>
              <a:t>Níveis de reposicionamento:</a:t>
            </a:r>
          </a:p>
          <a:p>
            <a:pPr marL="601200" lvl="1" indent="-144000">
              <a:spcAft>
                <a:spcPts val="600"/>
              </a:spcAft>
              <a:buFont typeface="Arial" pitchFamily="34" charset="0"/>
              <a:buChar char="•"/>
            </a:pPr>
            <a:r>
              <a:rPr lang="pt-BR" sz="1400" u="sng" dirty="0"/>
              <a:t>Global:</a:t>
            </a:r>
            <a:r>
              <a:rPr lang="pt-BR" sz="1400" dirty="0"/>
              <a:t> embarque de vazios no longo curso, buscando mitigar os desequilíbrios de mercados</a:t>
            </a:r>
          </a:p>
          <a:p>
            <a:pPr marL="601200" lvl="1" indent="-144000">
              <a:spcAft>
                <a:spcPts val="600"/>
              </a:spcAft>
              <a:buFont typeface="Arial" pitchFamily="34" charset="0"/>
              <a:buChar char="•"/>
            </a:pPr>
            <a:r>
              <a:rPr lang="pt-BR" sz="1400" u="sng" dirty="0"/>
              <a:t>Interregional:</a:t>
            </a:r>
            <a:r>
              <a:rPr lang="pt-BR" sz="1400" dirty="0"/>
              <a:t> embarque de vazios na cabotagem/ via terrestre, buscando equilibrar regiões desbalanceadas dentro de um mesmo país/ continente</a:t>
            </a:r>
          </a:p>
          <a:p>
            <a:pPr marL="601200" lvl="1" indent="-144000">
              <a:spcAft>
                <a:spcPts val="600"/>
              </a:spcAft>
              <a:buFont typeface="Arial" pitchFamily="34" charset="0"/>
              <a:buChar char="•"/>
            </a:pPr>
            <a:r>
              <a:rPr lang="pt-BR" sz="1400" u="sng" dirty="0"/>
              <a:t>Regional:</a:t>
            </a:r>
            <a:r>
              <a:rPr lang="pt-BR" sz="1400" dirty="0"/>
              <a:t> reposicionamento para ova do contêiner e embarque cheio</a:t>
            </a:r>
          </a:p>
        </p:txBody>
      </p:sp>
      <p:grpSp>
        <p:nvGrpSpPr>
          <p:cNvPr id="9" name="Grupo 8"/>
          <p:cNvGrpSpPr/>
          <p:nvPr/>
        </p:nvGrpSpPr>
        <p:grpSpPr>
          <a:xfrm>
            <a:off x="9511311" y="796371"/>
            <a:ext cx="396000" cy="648000"/>
            <a:chOff x="5096222" y="1412776"/>
            <a:chExt cx="507997" cy="954501"/>
          </a:xfrm>
          <a:solidFill>
            <a:schemeClr val="bg1"/>
          </a:solidFill>
        </p:grpSpPr>
        <p:sp>
          <p:nvSpPr>
            <p:cNvPr id="12" name="Retângulo 11"/>
            <p:cNvSpPr/>
            <p:nvPr/>
          </p:nvSpPr>
          <p:spPr>
            <a:xfrm>
              <a:off x="5151366" y="1412776"/>
              <a:ext cx="397708" cy="954501"/>
            </a:xfrm>
            <a:prstGeom prst="rect">
              <a:avLst/>
            </a:prstGeom>
            <a:grp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13" name="Gráfico 12"/>
            <p:cNvGraphicFramePr/>
            <p:nvPr>
              <p:extLst>
                <p:ext uri="{D42A27DB-BD31-4B8C-83A1-F6EECF244321}">
                  <p14:modId xmlns:p14="http://schemas.microsoft.com/office/powerpoint/2010/main" val="4117906522"/>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Conector reto 13"/>
            <p:cNvCxnSpPr/>
            <p:nvPr/>
          </p:nvCxnSpPr>
          <p:spPr>
            <a:xfrm>
              <a:off x="5170200" y="2269252"/>
              <a:ext cx="360040" cy="0"/>
            </a:xfrm>
            <a:prstGeom prst="line">
              <a:avLst/>
            </a:prstGeom>
            <a:grpFill/>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3" name="Retângulo 2"/>
          <p:cNvSpPr/>
          <p:nvPr/>
        </p:nvSpPr>
        <p:spPr>
          <a:xfrm>
            <a:off x="10136782" y="1786237"/>
            <a:ext cx="2736304" cy="936104"/>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400"/>
              </a:spcAft>
              <a:buFont typeface="Arial" pitchFamily="34" charset="0"/>
              <a:buChar char="•"/>
            </a:pPr>
            <a:r>
              <a:rPr lang="pt-BR" sz="1400" dirty="0"/>
              <a:t>O reposicionamento de contêineres responde por 15% dos custos de armadores com contêineres</a:t>
            </a:r>
            <a:r>
              <a:rPr lang="pt-BR" sz="1400" baseline="30000" dirty="0"/>
              <a:t>1</a:t>
            </a:r>
          </a:p>
        </p:txBody>
      </p:sp>
    </p:spTree>
    <p:extLst>
      <p:ext uri="{BB962C8B-B14F-4D97-AF65-F5344CB8AC3E}">
        <p14:creationId xmlns:p14="http://schemas.microsoft.com/office/powerpoint/2010/main" val="2660655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7340"/>
            <a:ext cx="9505950" cy="637364"/>
          </a:xfrm>
        </p:spPr>
        <p:txBody>
          <a:bodyPr/>
          <a:lstStyle/>
          <a:p>
            <a:r>
              <a:rPr lang="pt-BR" dirty="0"/>
              <a:t>A incidência de contêineres vazios depende do </a:t>
            </a:r>
            <a:r>
              <a:rPr lang="pt-BR" i="1" dirty="0"/>
              <a:t>mix</a:t>
            </a:r>
            <a:r>
              <a:rPr lang="pt-BR" dirty="0"/>
              <a:t> e tipos de cargas movimentados em cada porto</a:t>
            </a:r>
          </a:p>
        </p:txBody>
      </p:sp>
      <p:graphicFrame>
        <p:nvGraphicFramePr>
          <p:cNvPr id="4" name="Gráfico 3"/>
          <p:cNvGraphicFramePr/>
          <p:nvPr>
            <p:extLst>
              <p:ext uri="{D42A27DB-BD31-4B8C-83A1-F6EECF244321}">
                <p14:modId xmlns:p14="http://schemas.microsoft.com/office/powerpoint/2010/main" val="2258552122"/>
              </p:ext>
            </p:extLst>
          </p:nvPr>
        </p:nvGraphicFramePr>
        <p:xfrm>
          <a:off x="127000" y="1196752"/>
          <a:ext cx="4320000" cy="2689727"/>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127000" y="906629"/>
            <a:ext cx="4320000" cy="318685"/>
          </a:xfrm>
          <a:prstGeom prst="rect">
            <a:avLst/>
          </a:prstGeom>
          <a:noFill/>
          <a:ln>
            <a:noFill/>
          </a:ln>
        </p:spPr>
        <p:txBody>
          <a:bodyPr wrap="square" lIns="72000" tIns="36000" rIns="72000" bIns="36000" rtlCol="0" anchor="ctr">
            <a:noAutofit/>
          </a:bodyPr>
          <a:lstStyle/>
          <a:p>
            <a:pPr algn="ctr">
              <a:spcAft>
                <a:spcPts val="600"/>
              </a:spcAft>
            </a:pPr>
            <a:r>
              <a:rPr lang="pt-BR" sz="1600" b="1" dirty="0"/>
              <a:t>Suape: Desequilíbrio de fluxos </a:t>
            </a:r>
          </a:p>
        </p:txBody>
      </p:sp>
      <p:sp>
        <p:nvSpPr>
          <p:cNvPr id="10" name="CaixaDeTexto 9"/>
          <p:cNvSpPr txBox="1"/>
          <p:nvPr/>
        </p:nvSpPr>
        <p:spPr>
          <a:xfrm>
            <a:off x="5082993" y="906629"/>
            <a:ext cx="4320000" cy="318685"/>
          </a:xfrm>
          <a:prstGeom prst="rect">
            <a:avLst/>
          </a:prstGeom>
          <a:noFill/>
          <a:ln>
            <a:noFill/>
          </a:ln>
        </p:spPr>
        <p:txBody>
          <a:bodyPr wrap="square" lIns="72000" tIns="36000" rIns="72000" bIns="36000" rtlCol="0" anchor="ctr">
            <a:noAutofit/>
          </a:bodyPr>
          <a:lstStyle/>
          <a:p>
            <a:pPr algn="ctr">
              <a:spcAft>
                <a:spcPts val="600"/>
              </a:spcAft>
            </a:pPr>
            <a:r>
              <a:rPr lang="pt-BR" sz="1600" b="1" dirty="0"/>
              <a:t>Itajaí + Nav. : Deseq. de tamanho/ tipo</a:t>
            </a:r>
          </a:p>
        </p:txBody>
      </p:sp>
      <p:cxnSp>
        <p:nvCxnSpPr>
          <p:cNvPr id="8" name="Conector reto 7"/>
          <p:cNvCxnSpPr/>
          <p:nvPr/>
        </p:nvCxnSpPr>
        <p:spPr>
          <a:xfrm>
            <a:off x="127000" y="1196752"/>
            <a:ext cx="432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5082993" y="1196752"/>
            <a:ext cx="432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aphicFrame>
        <p:nvGraphicFramePr>
          <p:cNvPr id="12" name="Gráfico 11"/>
          <p:cNvGraphicFramePr/>
          <p:nvPr>
            <p:extLst>
              <p:ext uri="{D42A27DB-BD31-4B8C-83A1-F6EECF244321}">
                <p14:modId xmlns:p14="http://schemas.microsoft.com/office/powerpoint/2010/main" val="2650523100"/>
              </p:ext>
            </p:extLst>
          </p:nvPr>
        </p:nvGraphicFramePr>
        <p:xfrm>
          <a:off x="5082993" y="1196752"/>
          <a:ext cx="4320000" cy="2689727"/>
        </p:xfrm>
        <a:graphic>
          <a:graphicData uri="http://schemas.openxmlformats.org/drawingml/2006/chart">
            <c:chart xmlns:c="http://schemas.openxmlformats.org/drawingml/2006/chart" xmlns:r="http://schemas.openxmlformats.org/officeDocument/2006/relationships" r:id="rId3"/>
          </a:graphicData>
        </a:graphic>
      </p:graphicFrame>
      <p:sp>
        <p:nvSpPr>
          <p:cNvPr id="5" name="Retângulo de cantos arredondados 4"/>
          <p:cNvSpPr/>
          <p:nvPr/>
        </p:nvSpPr>
        <p:spPr>
          <a:xfrm>
            <a:off x="152191" y="3978808"/>
            <a:ext cx="4464000" cy="2268000"/>
          </a:xfrm>
          <a:prstGeom prst="roundRect">
            <a:avLst>
              <a:gd name="adj" fmla="val 460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solidFill>
                  <a:schemeClr val="tx1"/>
                </a:solidFill>
              </a:rPr>
              <a:t>Praticamente toda a movimentação de vazios deve-se ao reposicionamento de contêineres cheios desembarcados no terminal (região </a:t>
            </a:r>
            <a:r>
              <a:rPr lang="pt-BR" sz="1400" dirty="0"/>
              <a:t>predominantemente importadora)</a:t>
            </a:r>
          </a:p>
          <a:p>
            <a:pPr marL="144000" indent="-144000" algn="l">
              <a:spcAft>
                <a:spcPts val="600"/>
              </a:spcAft>
              <a:buFont typeface="Arial" pitchFamily="34" charset="0"/>
              <a:buChar char="•"/>
            </a:pPr>
            <a:r>
              <a:rPr lang="pt-BR" sz="1400" dirty="0">
                <a:solidFill>
                  <a:schemeClr val="tx1"/>
                </a:solidFill>
              </a:rPr>
              <a:t>Os pequenos volumes de vazios desembarcados devem estar associados a contêineres de tipos especiais (reefer, tank) ou ao </a:t>
            </a:r>
            <a:r>
              <a:rPr lang="pt-BR" sz="1400" i="1" dirty="0">
                <a:solidFill>
                  <a:schemeClr val="tx1"/>
                </a:solidFill>
              </a:rPr>
              <a:t>imbalance</a:t>
            </a:r>
            <a:r>
              <a:rPr lang="pt-BR" sz="1400" dirty="0">
                <a:solidFill>
                  <a:schemeClr val="tx1"/>
                </a:solidFill>
              </a:rPr>
              <a:t> da operação de armadores</a:t>
            </a:r>
          </a:p>
        </p:txBody>
      </p:sp>
      <p:sp>
        <p:nvSpPr>
          <p:cNvPr id="13" name="Retângulo de cantos arredondados 12"/>
          <p:cNvSpPr/>
          <p:nvPr/>
        </p:nvSpPr>
        <p:spPr>
          <a:xfrm>
            <a:off x="4952702" y="3978808"/>
            <a:ext cx="4464000" cy="2268000"/>
          </a:xfrm>
          <a:prstGeom prst="roundRect">
            <a:avLst>
              <a:gd name="adj" fmla="val 460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solidFill>
                  <a:schemeClr val="tx1"/>
                </a:solidFill>
              </a:rPr>
              <a:t>A movimentação de vazios de 40’ deve-se aos diferentes tipos de contêineres movimentados:</a:t>
            </a:r>
          </a:p>
          <a:p>
            <a:pPr marL="361950" indent="-142875">
              <a:spcAft>
                <a:spcPts val="600"/>
              </a:spcAft>
              <a:buFont typeface="Arial" pitchFamily="34" charset="0"/>
              <a:buChar char="•"/>
            </a:pPr>
            <a:r>
              <a:rPr lang="pt-BR" sz="1400" dirty="0"/>
              <a:t>Na exportação, há grande participação de contêineres refrigerados (carnes)</a:t>
            </a:r>
          </a:p>
          <a:p>
            <a:pPr marL="361950" indent="-142875">
              <a:spcAft>
                <a:spcPts val="600"/>
              </a:spcAft>
              <a:buFont typeface="Arial" pitchFamily="34" charset="0"/>
              <a:buChar char="•"/>
            </a:pPr>
            <a:r>
              <a:rPr lang="pt-BR" sz="1400" dirty="0">
                <a:solidFill>
                  <a:schemeClr val="tx1"/>
                </a:solidFill>
              </a:rPr>
              <a:t>Entretanto, este fluxo praticamente não existe na importação, o que demanda o desembarque de contêineres refrigerados vazios</a:t>
            </a:r>
          </a:p>
          <a:p>
            <a:pPr marL="361950" indent="-142875">
              <a:spcAft>
                <a:spcPts val="600"/>
              </a:spcAft>
              <a:buFont typeface="Arial" pitchFamily="34" charset="0"/>
              <a:buChar char="•"/>
            </a:pPr>
            <a:r>
              <a:rPr lang="pt-BR" sz="1400" dirty="0"/>
              <a:t>Da mesma forma, deve haver excesso de boxes de 40’ do tipo dry, que são embarcados vazios</a:t>
            </a:r>
            <a:endParaRPr lang="pt-BR" sz="1400" dirty="0">
              <a:solidFill>
                <a:schemeClr val="tx1"/>
              </a:solidFill>
            </a:endParaRPr>
          </a:p>
        </p:txBody>
      </p:sp>
      <p:cxnSp>
        <p:nvCxnSpPr>
          <p:cNvPr id="16" name="Conector reto 15"/>
          <p:cNvCxnSpPr/>
          <p:nvPr/>
        </p:nvCxnSpPr>
        <p:spPr>
          <a:xfrm flipV="1">
            <a:off x="7229741" y="1484784"/>
            <a:ext cx="0" cy="136815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2273748" y="1484784"/>
            <a:ext cx="0" cy="136815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41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graphicFrame>
        <p:nvGraphicFramePr>
          <p:cNvPr id="4" name="Gráfico 3"/>
          <p:cNvGraphicFramePr/>
          <p:nvPr>
            <p:extLst>
              <p:ext uri="{D42A27DB-BD31-4B8C-83A1-F6EECF244321}">
                <p14:modId xmlns:p14="http://schemas.microsoft.com/office/powerpoint/2010/main" val="2955279161"/>
              </p:ext>
            </p:extLst>
          </p:nvPr>
        </p:nvGraphicFramePr>
        <p:xfrm>
          <a:off x="3152923" y="1124744"/>
          <a:ext cx="3815507" cy="4577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2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Videos</a:t>
            </a:r>
            <a:r>
              <a:rPr lang="pt-BR" dirty="0"/>
              <a:t> de operações portuárias</a:t>
            </a:r>
          </a:p>
        </p:txBody>
      </p:sp>
      <p:sp>
        <p:nvSpPr>
          <p:cNvPr id="3" name="Espaço Reservado para Texto 2"/>
          <p:cNvSpPr>
            <a:spLocks noGrp="1"/>
          </p:cNvSpPr>
          <p:nvPr>
            <p:ph type="body" sz="quarter" idx="11"/>
          </p:nvPr>
        </p:nvSpPr>
        <p:spPr>
          <a:xfrm>
            <a:off x="200025" y="620688"/>
            <a:ext cx="9252000" cy="5562000"/>
          </a:xfrm>
          <a:noFill/>
          <a:ln>
            <a:noFill/>
          </a:ln>
        </p:spPr>
        <p:txBody>
          <a:bodyPr>
            <a:noAutofit/>
          </a:bodyPr>
          <a:lstStyle/>
          <a:p>
            <a:r>
              <a:rPr lang="pt-BR" sz="700" dirty="0"/>
              <a:t>Link do </a:t>
            </a:r>
            <a:r>
              <a:rPr lang="pt-BR" sz="700" dirty="0" err="1"/>
              <a:t>portainer</a:t>
            </a:r>
            <a:r>
              <a:rPr lang="pt-BR" sz="700" dirty="0"/>
              <a:t>:</a:t>
            </a:r>
          </a:p>
          <a:p>
            <a:r>
              <a:rPr lang="pt-BR" sz="700" dirty="0"/>
              <a:t> </a:t>
            </a:r>
            <a:r>
              <a:rPr lang="pt-BR" sz="700" u="sng" dirty="0">
                <a:hlinkClick r:id="rId2"/>
              </a:rPr>
              <a:t>https://3dwarehouse.sketchup.com/model/eb47dab6415e7c398b8c800ae001b66/Post-Panamax-Container-Crane</a:t>
            </a:r>
            <a:endParaRPr lang="pt-BR" sz="700" dirty="0"/>
          </a:p>
          <a:p>
            <a:r>
              <a:rPr lang="pt-BR" sz="700" dirty="0"/>
              <a:t>  </a:t>
            </a:r>
          </a:p>
          <a:p>
            <a:r>
              <a:rPr lang="pt-BR" sz="700" b="1" dirty="0"/>
              <a:t>-Trem  Operação com </a:t>
            </a:r>
            <a:r>
              <a:rPr lang="pt-BR" sz="700" b="1" dirty="0" err="1"/>
              <a:t>rail</a:t>
            </a:r>
            <a:r>
              <a:rPr lang="pt-BR" sz="700" b="1" dirty="0"/>
              <a:t> </a:t>
            </a:r>
            <a:r>
              <a:rPr lang="pt-BR" sz="700" b="1" dirty="0" err="1"/>
              <a:t>mounted</a:t>
            </a:r>
            <a:r>
              <a:rPr lang="pt-BR" sz="700" b="1" dirty="0"/>
              <a:t> </a:t>
            </a:r>
            <a:r>
              <a:rPr lang="pt-BR" sz="700" b="1" dirty="0" err="1"/>
              <a:t>gantry</a:t>
            </a:r>
            <a:r>
              <a:rPr lang="pt-BR" sz="700" b="1" dirty="0"/>
              <a:t> </a:t>
            </a:r>
            <a:endParaRPr lang="pt-BR" sz="700" dirty="0"/>
          </a:p>
          <a:p>
            <a:r>
              <a:rPr lang="pt-BR" sz="700" u="sng" dirty="0">
                <a:hlinkClick r:id="rId3"/>
              </a:rPr>
              <a:t>https://www.youtube.com/watch?v=OyKBM--cdZ4</a:t>
            </a:r>
            <a:endParaRPr lang="pt-BR" sz="700" dirty="0"/>
          </a:p>
          <a:p>
            <a:r>
              <a:rPr lang="pt-BR" sz="700" u="sng" dirty="0">
                <a:hlinkClick r:id="rId4"/>
              </a:rPr>
              <a:t>https://www.youtube.com/watch?v=W3KeBwq5pfo</a:t>
            </a:r>
            <a:endParaRPr lang="pt-BR" sz="700" dirty="0"/>
          </a:p>
          <a:p>
            <a:r>
              <a:rPr lang="pt-BR" sz="700" dirty="0"/>
              <a:t> </a:t>
            </a:r>
          </a:p>
          <a:p>
            <a:r>
              <a:rPr lang="pt-BR" sz="700" b="1" dirty="0"/>
              <a:t>Operação com RTG  </a:t>
            </a:r>
            <a:endParaRPr lang="pt-BR" sz="700" dirty="0"/>
          </a:p>
          <a:p>
            <a:r>
              <a:rPr lang="pt-BR" sz="700" u="sng" dirty="0">
                <a:hlinkClick r:id="rId5"/>
              </a:rPr>
              <a:t>https://www.youtube.com/watch?v=YC3zS_4yfBE</a:t>
            </a:r>
            <a:endParaRPr lang="pt-BR" sz="700" dirty="0"/>
          </a:p>
          <a:p>
            <a:r>
              <a:rPr lang="pt-BR" sz="700" dirty="0"/>
              <a:t> </a:t>
            </a:r>
          </a:p>
          <a:p>
            <a:r>
              <a:rPr lang="pt-BR" sz="700" b="1" dirty="0"/>
              <a:t>Operação com Empilhadeira </a:t>
            </a:r>
          </a:p>
          <a:p>
            <a:r>
              <a:rPr lang="pt-BR" sz="700" u="sng" dirty="0">
                <a:hlinkClick r:id="rId6"/>
              </a:rPr>
              <a:t>https://www.youtube.com/watch?v=DB1pxQ2IKkI</a:t>
            </a:r>
            <a:endParaRPr lang="pt-BR" sz="700" b="1" dirty="0"/>
          </a:p>
          <a:p>
            <a:r>
              <a:rPr lang="pt-BR" sz="700" dirty="0"/>
              <a:t> </a:t>
            </a:r>
          </a:p>
          <a:p>
            <a:r>
              <a:rPr lang="pt-BR" sz="700" b="1" dirty="0"/>
              <a:t>-Embarque/Desembarque</a:t>
            </a:r>
          </a:p>
          <a:p>
            <a:r>
              <a:rPr lang="pt-BR" sz="700" u="sng" dirty="0">
                <a:hlinkClick r:id="rId7"/>
              </a:rPr>
              <a:t>https://www.youtube.com/watch?v=HrZg96L8yaY</a:t>
            </a:r>
            <a:endParaRPr lang="pt-BR" sz="700" dirty="0"/>
          </a:p>
          <a:p>
            <a:r>
              <a:rPr lang="pt-BR" sz="700" dirty="0"/>
              <a:t> </a:t>
            </a:r>
          </a:p>
          <a:p>
            <a:r>
              <a:rPr lang="pt-BR" sz="700" dirty="0"/>
              <a:t>-Vista do </a:t>
            </a:r>
            <a:r>
              <a:rPr lang="pt-BR" sz="700" dirty="0" err="1"/>
              <a:t>Portainer</a:t>
            </a:r>
            <a:endParaRPr lang="pt-BR" sz="700" dirty="0"/>
          </a:p>
          <a:p>
            <a:r>
              <a:rPr lang="pt-BR" sz="700" u="sng" dirty="0">
                <a:hlinkClick r:id="rId8"/>
              </a:rPr>
              <a:t>https://www.youtube.com/watch?v=kj7ixi2lqF4&amp;t=86s</a:t>
            </a:r>
            <a:endParaRPr lang="pt-BR" sz="700" dirty="0"/>
          </a:p>
          <a:p>
            <a:r>
              <a:rPr lang="pt-BR" sz="700" dirty="0"/>
              <a:t> </a:t>
            </a:r>
          </a:p>
          <a:p>
            <a:r>
              <a:rPr lang="pt-BR" sz="700" dirty="0"/>
              <a:t> </a:t>
            </a:r>
            <a:r>
              <a:rPr lang="pt-BR" sz="700" b="1" dirty="0"/>
              <a:t>-Terminais modernos</a:t>
            </a:r>
            <a:endParaRPr lang="pt-BR" sz="700" dirty="0"/>
          </a:p>
          <a:p>
            <a:r>
              <a:rPr lang="pt-BR" sz="700" dirty="0"/>
              <a:t> </a:t>
            </a:r>
          </a:p>
          <a:p>
            <a:r>
              <a:rPr lang="pt-BR" sz="700" b="1" dirty="0" err="1"/>
              <a:t>Semi-automatizado</a:t>
            </a:r>
            <a:r>
              <a:rPr lang="pt-BR" sz="700" b="1" dirty="0"/>
              <a:t> (</a:t>
            </a:r>
            <a:r>
              <a:rPr lang="pt-BR" sz="700" b="1" dirty="0" err="1"/>
              <a:t>straddle</a:t>
            </a:r>
            <a:r>
              <a:rPr lang="pt-BR" sz="700" b="1" dirty="0"/>
              <a:t> </a:t>
            </a:r>
            <a:r>
              <a:rPr lang="pt-BR" sz="700" b="1" dirty="0" err="1"/>
              <a:t>carrier</a:t>
            </a:r>
            <a:r>
              <a:rPr lang="pt-BR" sz="700" b="1" dirty="0"/>
              <a:t> manual)</a:t>
            </a:r>
            <a:endParaRPr lang="pt-BR" sz="700" dirty="0"/>
          </a:p>
          <a:p>
            <a:r>
              <a:rPr lang="pt-BR" sz="700" dirty="0"/>
              <a:t> </a:t>
            </a:r>
          </a:p>
          <a:p>
            <a:r>
              <a:rPr lang="pt-BR" sz="700" dirty="0"/>
              <a:t>Terminal de </a:t>
            </a:r>
            <a:r>
              <a:rPr lang="pt-BR" sz="700" dirty="0" err="1"/>
              <a:t>Busan</a:t>
            </a:r>
            <a:r>
              <a:rPr lang="pt-BR" sz="700" dirty="0"/>
              <a:t>, Coreia do Sul </a:t>
            </a:r>
          </a:p>
          <a:p>
            <a:r>
              <a:rPr lang="pt-BR" sz="700" u="sng" dirty="0">
                <a:hlinkClick r:id="rId9"/>
              </a:rPr>
              <a:t>https://www.youtube.com/watch?v=M2ypQJ7FR7A&amp;t=139s&amp;list=WL&amp;index=6</a:t>
            </a:r>
            <a:endParaRPr lang="pt-BR" sz="700" dirty="0"/>
          </a:p>
          <a:p>
            <a:r>
              <a:rPr lang="pt-BR" sz="700" dirty="0"/>
              <a:t> </a:t>
            </a:r>
          </a:p>
          <a:p>
            <a:r>
              <a:rPr lang="pt-BR" sz="700" dirty="0"/>
              <a:t>Terminal DP World London</a:t>
            </a:r>
          </a:p>
          <a:p>
            <a:r>
              <a:rPr lang="pt-BR" sz="700" u="sng" dirty="0">
                <a:hlinkClick r:id="rId10"/>
              </a:rPr>
              <a:t>https://www.youtube.com/watch?v=leh8GZqkK-Q</a:t>
            </a:r>
            <a:endParaRPr lang="pt-BR" sz="700" dirty="0"/>
          </a:p>
          <a:p>
            <a:r>
              <a:rPr lang="pt-BR" sz="700" dirty="0"/>
              <a:t> </a:t>
            </a:r>
          </a:p>
          <a:p>
            <a:r>
              <a:rPr lang="pt-BR" sz="700" dirty="0"/>
              <a:t>Terminal MSC, </a:t>
            </a:r>
            <a:r>
              <a:rPr lang="pt-BR" sz="700" dirty="0" err="1"/>
              <a:t>Antwerp</a:t>
            </a:r>
            <a:r>
              <a:rPr lang="pt-BR" sz="700" dirty="0"/>
              <a:t> (quadra de um container)</a:t>
            </a:r>
          </a:p>
          <a:p>
            <a:r>
              <a:rPr lang="pt-BR" sz="700" u="sng" dirty="0">
                <a:hlinkClick r:id="rId11"/>
              </a:rPr>
              <a:t>https://www.youtube.com/watch?v=cxCnwGY7zxE</a:t>
            </a:r>
            <a:endParaRPr lang="pt-BR" sz="700" dirty="0"/>
          </a:p>
          <a:p>
            <a:r>
              <a:rPr lang="pt-BR" sz="700" dirty="0"/>
              <a:t> </a:t>
            </a:r>
          </a:p>
          <a:p>
            <a:r>
              <a:rPr lang="pt-BR" sz="700" b="1" dirty="0"/>
              <a:t>Automatizado</a:t>
            </a:r>
            <a:endParaRPr lang="pt-BR" sz="700" dirty="0"/>
          </a:p>
          <a:p>
            <a:r>
              <a:rPr lang="pt-BR" sz="700" dirty="0"/>
              <a:t> </a:t>
            </a:r>
          </a:p>
          <a:p>
            <a:r>
              <a:rPr lang="pt-BR" sz="700" dirty="0"/>
              <a:t>HLA Container Terminal </a:t>
            </a:r>
            <a:r>
              <a:rPr lang="pt-BR" sz="700" dirty="0" err="1"/>
              <a:t>Altenwerder</a:t>
            </a:r>
            <a:endParaRPr lang="pt-BR" sz="700" dirty="0"/>
          </a:p>
          <a:p>
            <a:r>
              <a:rPr lang="pt-BR" sz="700" u="sng" dirty="0">
                <a:hlinkClick r:id="rId12"/>
              </a:rPr>
              <a:t>https://www.youtube.com/watch?v=wiKS-RYf-cY</a:t>
            </a:r>
            <a:endParaRPr lang="pt-BR" sz="700" dirty="0"/>
          </a:p>
          <a:p>
            <a:r>
              <a:rPr lang="pt-BR" sz="700" dirty="0"/>
              <a:t> </a:t>
            </a:r>
          </a:p>
          <a:p>
            <a:r>
              <a:rPr lang="pt-BR" sz="700" dirty="0"/>
              <a:t>Terminal em Rotterdam</a:t>
            </a:r>
          </a:p>
          <a:p>
            <a:r>
              <a:rPr lang="pt-BR" sz="700" u="sng" dirty="0">
                <a:hlinkClick r:id="rId13"/>
              </a:rPr>
              <a:t>https://www.youtube.com/watch?v=22SvOhI47Tw</a:t>
            </a:r>
            <a:endParaRPr lang="pt-BR" sz="700" dirty="0"/>
          </a:p>
          <a:p>
            <a:r>
              <a:rPr lang="pt-BR" sz="700" dirty="0"/>
              <a:t> </a:t>
            </a:r>
          </a:p>
          <a:p>
            <a:r>
              <a:rPr lang="pt-BR" sz="700" dirty="0"/>
              <a:t>Terminal em </a:t>
            </a:r>
            <a:r>
              <a:rPr lang="pt-BR" sz="700" dirty="0" err="1"/>
              <a:t>Qingdao</a:t>
            </a:r>
            <a:r>
              <a:rPr lang="pt-BR" sz="700" dirty="0"/>
              <a:t>, China</a:t>
            </a:r>
          </a:p>
          <a:p>
            <a:r>
              <a:rPr lang="pt-BR" sz="700" u="sng" dirty="0">
                <a:hlinkClick r:id="rId14"/>
              </a:rPr>
              <a:t>https://www.youtube.com/watch?v=bn2GPNJmR7A</a:t>
            </a:r>
            <a:endParaRPr lang="pt-BR" sz="700" dirty="0"/>
          </a:p>
          <a:p>
            <a:r>
              <a:rPr lang="pt-BR" sz="700" dirty="0"/>
              <a:t> </a:t>
            </a:r>
          </a:p>
          <a:p>
            <a:r>
              <a:rPr lang="pt-BR" sz="700" dirty="0"/>
              <a:t>Animação/Simulação como funciona</a:t>
            </a:r>
          </a:p>
          <a:p>
            <a:r>
              <a:rPr lang="pt-BR" sz="700" u="sng" dirty="0">
                <a:hlinkClick r:id="rId15"/>
              </a:rPr>
              <a:t>https://www.youtube.com/watch?v=ocyCI2ysPEM</a:t>
            </a:r>
            <a:endParaRPr lang="pt-BR" sz="700" dirty="0"/>
          </a:p>
          <a:p>
            <a:endParaRPr lang="pt-BR" sz="700" dirty="0"/>
          </a:p>
        </p:txBody>
      </p:sp>
      <p:sp>
        <p:nvSpPr>
          <p:cNvPr id="4" name="Retângulo 3"/>
          <p:cNvSpPr/>
          <p:nvPr/>
        </p:nvSpPr>
        <p:spPr>
          <a:xfrm>
            <a:off x="5672286" y="1052736"/>
            <a:ext cx="4232127" cy="22322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Operação de carga geral</a:t>
            </a:r>
          </a:p>
          <a:p>
            <a:pPr marL="144000" indent="-144000">
              <a:spcAft>
                <a:spcPts val="600"/>
              </a:spcAft>
              <a:buFont typeface="Arial" pitchFamily="34" charset="0"/>
              <a:buChar char="•"/>
            </a:pPr>
            <a:r>
              <a:rPr lang="pt-BR" sz="1600" dirty="0"/>
              <a:t>https://www.youtube.com/watch?v=UMrCesnm2Uc</a:t>
            </a:r>
            <a:endParaRPr lang="pt-BR" sz="1600" dirty="0">
              <a:solidFill>
                <a:schemeClr val="tx1"/>
              </a:solidFill>
            </a:endParaRPr>
          </a:p>
        </p:txBody>
      </p:sp>
    </p:spTree>
    <p:extLst>
      <p:ext uri="{BB962C8B-B14F-4D97-AF65-F5344CB8AC3E}">
        <p14:creationId xmlns:p14="http://schemas.microsoft.com/office/powerpoint/2010/main" val="2728422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8640"/>
            <a:ext cx="9505950" cy="637364"/>
          </a:xfrm>
        </p:spPr>
        <p:txBody>
          <a:bodyPr/>
          <a:lstStyle/>
          <a:p>
            <a:r>
              <a:rPr lang="pt-BR" dirty="0"/>
              <a:t>As movimentações de transbordo se dão, basicamente, por duas lógicas: </a:t>
            </a:r>
            <a:r>
              <a:rPr lang="pt-BR" i="1" dirty="0"/>
              <a:t>hub-and-spoke </a:t>
            </a:r>
            <a:r>
              <a:rPr lang="pt-BR" dirty="0"/>
              <a:t>e </a:t>
            </a:r>
            <a:r>
              <a:rPr lang="pt-BR" i="1" dirty="0"/>
              <a:t>pure transhipment</a:t>
            </a:r>
          </a:p>
        </p:txBody>
      </p:sp>
      <p:grpSp>
        <p:nvGrpSpPr>
          <p:cNvPr id="720" name="Grupo 719"/>
          <p:cNvGrpSpPr/>
          <p:nvPr/>
        </p:nvGrpSpPr>
        <p:grpSpPr>
          <a:xfrm>
            <a:off x="99204" y="1261290"/>
            <a:ext cx="4983368" cy="3117766"/>
            <a:chOff x="271686" y="1967418"/>
            <a:chExt cx="4532621" cy="2835763"/>
          </a:xfrm>
        </p:grpSpPr>
        <p:sp>
          <p:nvSpPr>
            <p:cNvPr id="5" name="Freeform 4"/>
            <p:cNvSpPr>
              <a:spLocks/>
            </p:cNvSpPr>
            <p:nvPr/>
          </p:nvSpPr>
          <p:spPr bwMode="auto">
            <a:xfrm>
              <a:off x="3532015" y="4048411"/>
              <a:ext cx="8929" cy="2233"/>
            </a:xfrm>
            <a:custGeom>
              <a:avLst/>
              <a:gdLst/>
              <a:ahLst/>
              <a:cxnLst>
                <a:cxn ang="0">
                  <a:pos x="9" y="1"/>
                </a:cxn>
                <a:cxn ang="0">
                  <a:pos x="0" y="3"/>
                </a:cxn>
                <a:cxn ang="0">
                  <a:pos x="1" y="0"/>
                </a:cxn>
                <a:cxn ang="0">
                  <a:pos x="9" y="1"/>
                </a:cxn>
              </a:cxnLst>
              <a:rect l="0" t="0" r="r" b="b"/>
              <a:pathLst>
                <a:path w="9" h="3">
                  <a:moveTo>
                    <a:pt x="9" y="1"/>
                  </a:moveTo>
                  <a:lnTo>
                    <a:pt x="0" y="3"/>
                  </a:lnTo>
                  <a:lnTo>
                    <a:pt x="1" y="0"/>
                  </a:lnTo>
                  <a:lnTo>
                    <a:pt x="9"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 name="Freeform 5"/>
            <p:cNvSpPr>
              <a:spLocks/>
            </p:cNvSpPr>
            <p:nvPr/>
          </p:nvSpPr>
          <p:spPr bwMode="auto">
            <a:xfrm>
              <a:off x="3661477" y="3965796"/>
              <a:ext cx="245530" cy="232214"/>
            </a:xfrm>
            <a:custGeom>
              <a:avLst/>
              <a:gdLst/>
              <a:ahLst/>
              <a:cxnLst>
                <a:cxn ang="0">
                  <a:pos x="219" y="85"/>
                </a:cxn>
                <a:cxn ang="0">
                  <a:pos x="199" y="84"/>
                </a:cxn>
                <a:cxn ang="0">
                  <a:pos x="198" y="84"/>
                </a:cxn>
                <a:cxn ang="0">
                  <a:pos x="187" y="116"/>
                </a:cxn>
                <a:cxn ang="0">
                  <a:pos x="190" y="119"/>
                </a:cxn>
                <a:cxn ang="0">
                  <a:pos x="186" y="130"/>
                </a:cxn>
                <a:cxn ang="0">
                  <a:pos x="171" y="137"/>
                </a:cxn>
                <a:cxn ang="0">
                  <a:pos x="162" y="152"/>
                </a:cxn>
                <a:cxn ang="0">
                  <a:pos x="163" y="163"/>
                </a:cxn>
                <a:cxn ang="0">
                  <a:pos x="166" y="163"/>
                </a:cxn>
                <a:cxn ang="0">
                  <a:pos x="162" y="170"/>
                </a:cxn>
                <a:cxn ang="0">
                  <a:pos x="157" y="180"/>
                </a:cxn>
                <a:cxn ang="0">
                  <a:pos x="152" y="198"/>
                </a:cxn>
                <a:cxn ang="0">
                  <a:pos x="122" y="208"/>
                </a:cxn>
                <a:cxn ang="0">
                  <a:pos x="120" y="194"/>
                </a:cxn>
                <a:cxn ang="0">
                  <a:pos x="115" y="191"/>
                </a:cxn>
                <a:cxn ang="0">
                  <a:pos x="102" y="191"/>
                </a:cxn>
                <a:cxn ang="0">
                  <a:pos x="87" y="184"/>
                </a:cxn>
                <a:cxn ang="0">
                  <a:pos x="74" y="191"/>
                </a:cxn>
                <a:cxn ang="0">
                  <a:pos x="62" y="192"/>
                </a:cxn>
                <a:cxn ang="0">
                  <a:pos x="58" y="180"/>
                </a:cxn>
                <a:cxn ang="0">
                  <a:pos x="39" y="182"/>
                </a:cxn>
                <a:cxn ang="0">
                  <a:pos x="42" y="180"/>
                </a:cxn>
                <a:cxn ang="0">
                  <a:pos x="36" y="182"/>
                </a:cxn>
                <a:cxn ang="0">
                  <a:pos x="26" y="180"/>
                </a:cxn>
                <a:cxn ang="0">
                  <a:pos x="21" y="155"/>
                </a:cxn>
                <a:cxn ang="0">
                  <a:pos x="22" y="136"/>
                </a:cxn>
                <a:cxn ang="0">
                  <a:pos x="8" y="125"/>
                </a:cxn>
                <a:cxn ang="0">
                  <a:pos x="10" y="125"/>
                </a:cxn>
                <a:cxn ang="0">
                  <a:pos x="4" y="113"/>
                </a:cxn>
                <a:cxn ang="0">
                  <a:pos x="6" y="106"/>
                </a:cxn>
                <a:cxn ang="0">
                  <a:pos x="0" y="86"/>
                </a:cxn>
                <a:cxn ang="0">
                  <a:pos x="6" y="73"/>
                </a:cxn>
                <a:cxn ang="0">
                  <a:pos x="2" y="74"/>
                </a:cxn>
                <a:cxn ang="0">
                  <a:pos x="15" y="56"/>
                </a:cxn>
                <a:cxn ang="0">
                  <a:pos x="20" y="73"/>
                </a:cxn>
                <a:cxn ang="0">
                  <a:pos x="40" y="85"/>
                </a:cxn>
                <a:cxn ang="0">
                  <a:pos x="70" y="79"/>
                </a:cxn>
                <a:cxn ang="0">
                  <a:pos x="78" y="70"/>
                </a:cxn>
                <a:cxn ang="0">
                  <a:pos x="106" y="76"/>
                </a:cxn>
                <a:cxn ang="0">
                  <a:pos x="124" y="68"/>
                </a:cxn>
                <a:cxn ang="0">
                  <a:pos x="134" y="47"/>
                </a:cxn>
                <a:cxn ang="0">
                  <a:pos x="139" y="35"/>
                </a:cxn>
                <a:cxn ang="0">
                  <a:pos x="144" y="17"/>
                </a:cxn>
                <a:cxn ang="0">
                  <a:pos x="150" y="0"/>
                </a:cxn>
                <a:cxn ang="0">
                  <a:pos x="169" y="2"/>
                </a:cxn>
                <a:cxn ang="0">
                  <a:pos x="187" y="5"/>
                </a:cxn>
                <a:cxn ang="0">
                  <a:pos x="184" y="8"/>
                </a:cxn>
                <a:cxn ang="0">
                  <a:pos x="187" y="11"/>
                </a:cxn>
                <a:cxn ang="0">
                  <a:pos x="192" y="18"/>
                </a:cxn>
                <a:cxn ang="0">
                  <a:pos x="186" y="18"/>
                </a:cxn>
                <a:cxn ang="0">
                  <a:pos x="180" y="18"/>
                </a:cxn>
                <a:cxn ang="0">
                  <a:pos x="183" y="28"/>
                </a:cxn>
                <a:cxn ang="0">
                  <a:pos x="199" y="53"/>
                </a:cxn>
                <a:cxn ang="0">
                  <a:pos x="195" y="61"/>
                </a:cxn>
                <a:cxn ang="0">
                  <a:pos x="207" y="73"/>
                </a:cxn>
                <a:cxn ang="0">
                  <a:pos x="219" y="85"/>
                </a:cxn>
              </a:cxnLst>
              <a:rect l="0" t="0" r="r" b="b"/>
              <a:pathLst>
                <a:path w="219" h="208">
                  <a:moveTo>
                    <a:pt x="219" y="85"/>
                  </a:moveTo>
                  <a:lnTo>
                    <a:pt x="199" y="84"/>
                  </a:lnTo>
                  <a:lnTo>
                    <a:pt x="198" y="84"/>
                  </a:lnTo>
                  <a:lnTo>
                    <a:pt x="187" y="116"/>
                  </a:lnTo>
                  <a:lnTo>
                    <a:pt x="190" y="119"/>
                  </a:lnTo>
                  <a:lnTo>
                    <a:pt x="186" y="130"/>
                  </a:lnTo>
                  <a:lnTo>
                    <a:pt x="171" y="137"/>
                  </a:lnTo>
                  <a:lnTo>
                    <a:pt x="162" y="152"/>
                  </a:lnTo>
                  <a:lnTo>
                    <a:pt x="163" y="163"/>
                  </a:lnTo>
                  <a:lnTo>
                    <a:pt x="166" y="163"/>
                  </a:lnTo>
                  <a:lnTo>
                    <a:pt x="162" y="170"/>
                  </a:lnTo>
                  <a:lnTo>
                    <a:pt x="157" y="180"/>
                  </a:lnTo>
                  <a:lnTo>
                    <a:pt x="152" y="198"/>
                  </a:lnTo>
                  <a:lnTo>
                    <a:pt x="122" y="208"/>
                  </a:lnTo>
                  <a:lnTo>
                    <a:pt x="120" y="194"/>
                  </a:lnTo>
                  <a:lnTo>
                    <a:pt x="115" y="191"/>
                  </a:lnTo>
                  <a:lnTo>
                    <a:pt x="102" y="191"/>
                  </a:lnTo>
                  <a:lnTo>
                    <a:pt x="87" y="184"/>
                  </a:lnTo>
                  <a:lnTo>
                    <a:pt x="74" y="191"/>
                  </a:lnTo>
                  <a:lnTo>
                    <a:pt x="62" y="192"/>
                  </a:lnTo>
                  <a:lnTo>
                    <a:pt x="58" y="180"/>
                  </a:lnTo>
                  <a:lnTo>
                    <a:pt x="39" y="182"/>
                  </a:lnTo>
                  <a:lnTo>
                    <a:pt x="42" y="180"/>
                  </a:lnTo>
                  <a:lnTo>
                    <a:pt x="36" y="182"/>
                  </a:lnTo>
                  <a:lnTo>
                    <a:pt x="26" y="180"/>
                  </a:lnTo>
                  <a:lnTo>
                    <a:pt x="21" y="155"/>
                  </a:lnTo>
                  <a:lnTo>
                    <a:pt x="22" y="136"/>
                  </a:lnTo>
                  <a:lnTo>
                    <a:pt x="8" y="125"/>
                  </a:lnTo>
                  <a:lnTo>
                    <a:pt x="10" y="125"/>
                  </a:lnTo>
                  <a:lnTo>
                    <a:pt x="4" y="113"/>
                  </a:lnTo>
                  <a:lnTo>
                    <a:pt x="6" y="106"/>
                  </a:lnTo>
                  <a:lnTo>
                    <a:pt x="0" y="86"/>
                  </a:lnTo>
                  <a:lnTo>
                    <a:pt x="6" y="73"/>
                  </a:lnTo>
                  <a:lnTo>
                    <a:pt x="2" y="74"/>
                  </a:lnTo>
                  <a:lnTo>
                    <a:pt x="15" y="56"/>
                  </a:lnTo>
                  <a:lnTo>
                    <a:pt x="20" y="73"/>
                  </a:lnTo>
                  <a:lnTo>
                    <a:pt x="40" y="85"/>
                  </a:lnTo>
                  <a:lnTo>
                    <a:pt x="70" y="79"/>
                  </a:lnTo>
                  <a:lnTo>
                    <a:pt x="78" y="70"/>
                  </a:lnTo>
                  <a:lnTo>
                    <a:pt x="106" y="76"/>
                  </a:lnTo>
                  <a:lnTo>
                    <a:pt x="124" y="68"/>
                  </a:lnTo>
                  <a:lnTo>
                    <a:pt x="134" y="47"/>
                  </a:lnTo>
                  <a:lnTo>
                    <a:pt x="139" y="35"/>
                  </a:lnTo>
                  <a:lnTo>
                    <a:pt x="144" y="17"/>
                  </a:lnTo>
                  <a:lnTo>
                    <a:pt x="150" y="0"/>
                  </a:lnTo>
                  <a:lnTo>
                    <a:pt x="169" y="2"/>
                  </a:lnTo>
                  <a:lnTo>
                    <a:pt x="187" y="5"/>
                  </a:lnTo>
                  <a:lnTo>
                    <a:pt x="184" y="8"/>
                  </a:lnTo>
                  <a:lnTo>
                    <a:pt x="187" y="11"/>
                  </a:lnTo>
                  <a:lnTo>
                    <a:pt x="192" y="18"/>
                  </a:lnTo>
                  <a:lnTo>
                    <a:pt x="186" y="18"/>
                  </a:lnTo>
                  <a:lnTo>
                    <a:pt x="180" y="18"/>
                  </a:lnTo>
                  <a:lnTo>
                    <a:pt x="183" y="28"/>
                  </a:lnTo>
                  <a:lnTo>
                    <a:pt x="199" y="53"/>
                  </a:lnTo>
                  <a:lnTo>
                    <a:pt x="195" y="61"/>
                  </a:lnTo>
                  <a:lnTo>
                    <a:pt x="207" y="73"/>
                  </a:lnTo>
                  <a:lnTo>
                    <a:pt x="219" y="8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 name="Freeform 6"/>
            <p:cNvSpPr>
              <a:spLocks/>
            </p:cNvSpPr>
            <p:nvPr/>
          </p:nvSpPr>
          <p:spPr bwMode="auto">
            <a:xfrm>
              <a:off x="3322199" y="3934536"/>
              <a:ext cx="267851" cy="314828"/>
            </a:xfrm>
            <a:custGeom>
              <a:avLst/>
              <a:gdLst/>
              <a:ahLst/>
              <a:cxnLst>
                <a:cxn ang="0">
                  <a:pos x="240" y="217"/>
                </a:cxn>
                <a:cxn ang="0">
                  <a:pos x="238" y="220"/>
                </a:cxn>
                <a:cxn ang="0">
                  <a:pos x="234" y="251"/>
                </a:cxn>
                <a:cxn ang="0">
                  <a:pos x="230" y="282"/>
                </a:cxn>
                <a:cxn ang="0">
                  <a:pos x="221" y="273"/>
                </a:cxn>
                <a:cxn ang="0">
                  <a:pos x="218" y="279"/>
                </a:cxn>
                <a:cxn ang="0">
                  <a:pos x="208" y="274"/>
                </a:cxn>
                <a:cxn ang="0">
                  <a:pos x="208" y="282"/>
                </a:cxn>
                <a:cxn ang="0">
                  <a:pos x="186" y="261"/>
                </a:cxn>
                <a:cxn ang="0">
                  <a:pos x="174" y="249"/>
                </a:cxn>
                <a:cxn ang="0">
                  <a:pos x="162" y="237"/>
                </a:cxn>
                <a:cxn ang="0">
                  <a:pos x="150" y="225"/>
                </a:cxn>
                <a:cxn ang="0">
                  <a:pos x="139" y="213"/>
                </a:cxn>
                <a:cxn ang="0">
                  <a:pos x="130" y="192"/>
                </a:cxn>
                <a:cxn ang="0">
                  <a:pos x="120" y="172"/>
                </a:cxn>
                <a:cxn ang="0">
                  <a:pos x="116" y="168"/>
                </a:cxn>
                <a:cxn ang="0">
                  <a:pos x="106" y="150"/>
                </a:cxn>
                <a:cxn ang="0">
                  <a:pos x="94" y="131"/>
                </a:cxn>
                <a:cxn ang="0">
                  <a:pos x="86" y="114"/>
                </a:cxn>
                <a:cxn ang="0">
                  <a:pos x="80" y="99"/>
                </a:cxn>
                <a:cxn ang="0">
                  <a:pos x="62" y="81"/>
                </a:cxn>
                <a:cxn ang="0">
                  <a:pos x="48" y="61"/>
                </a:cxn>
                <a:cxn ang="0">
                  <a:pos x="31" y="45"/>
                </a:cxn>
                <a:cxn ang="0">
                  <a:pos x="14" y="28"/>
                </a:cxn>
                <a:cxn ang="0">
                  <a:pos x="0" y="0"/>
                </a:cxn>
                <a:cxn ang="0">
                  <a:pos x="16" y="1"/>
                </a:cxn>
                <a:cxn ang="0">
                  <a:pos x="31" y="5"/>
                </a:cxn>
                <a:cxn ang="0">
                  <a:pos x="48" y="7"/>
                </a:cxn>
                <a:cxn ang="0">
                  <a:pos x="68" y="30"/>
                </a:cxn>
                <a:cxn ang="0">
                  <a:pos x="71" y="36"/>
                </a:cxn>
                <a:cxn ang="0">
                  <a:pos x="90" y="53"/>
                </a:cxn>
                <a:cxn ang="0">
                  <a:pos x="109" y="71"/>
                </a:cxn>
                <a:cxn ang="0">
                  <a:pos x="126" y="89"/>
                </a:cxn>
                <a:cxn ang="0">
                  <a:pos x="125" y="81"/>
                </a:cxn>
                <a:cxn ang="0">
                  <a:pos x="144" y="96"/>
                </a:cxn>
                <a:cxn ang="0">
                  <a:pos x="156" y="109"/>
                </a:cxn>
                <a:cxn ang="0">
                  <a:pos x="176" y="124"/>
                </a:cxn>
                <a:cxn ang="0">
                  <a:pos x="179" y="125"/>
                </a:cxn>
                <a:cxn ang="0">
                  <a:pos x="192" y="137"/>
                </a:cxn>
                <a:cxn ang="0">
                  <a:pos x="184" y="142"/>
                </a:cxn>
                <a:cxn ang="0">
                  <a:pos x="185" y="147"/>
                </a:cxn>
                <a:cxn ang="0">
                  <a:pos x="184" y="150"/>
                </a:cxn>
                <a:cxn ang="0">
                  <a:pos x="186" y="159"/>
                </a:cxn>
                <a:cxn ang="0">
                  <a:pos x="203" y="162"/>
                </a:cxn>
                <a:cxn ang="0">
                  <a:pos x="206" y="181"/>
                </a:cxn>
                <a:cxn ang="0">
                  <a:pos x="211" y="186"/>
                </a:cxn>
                <a:cxn ang="0">
                  <a:pos x="211" y="197"/>
                </a:cxn>
                <a:cxn ang="0">
                  <a:pos x="229" y="197"/>
                </a:cxn>
                <a:cxn ang="0">
                  <a:pos x="240" y="217"/>
                </a:cxn>
              </a:cxnLst>
              <a:rect l="0" t="0" r="r" b="b"/>
              <a:pathLst>
                <a:path w="240" h="282">
                  <a:moveTo>
                    <a:pt x="240" y="217"/>
                  </a:moveTo>
                  <a:lnTo>
                    <a:pt x="238" y="220"/>
                  </a:lnTo>
                  <a:lnTo>
                    <a:pt x="234" y="251"/>
                  </a:lnTo>
                  <a:lnTo>
                    <a:pt x="230" y="282"/>
                  </a:lnTo>
                  <a:lnTo>
                    <a:pt x="221" y="273"/>
                  </a:lnTo>
                  <a:lnTo>
                    <a:pt x="218" y="279"/>
                  </a:lnTo>
                  <a:lnTo>
                    <a:pt x="208" y="274"/>
                  </a:lnTo>
                  <a:lnTo>
                    <a:pt x="208" y="282"/>
                  </a:lnTo>
                  <a:lnTo>
                    <a:pt x="186" y="261"/>
                  </a:lnTo>
                  <a:lnTo>
                    <a:pt x="174" y="249"/>
                  </a:lnTo>
                  <a:lnTo>
                    <a:pt x="162" y="237"/>
                  </a:lnTo>
                  <a:lnTo>
                    <a:pt x="150" y="225"/>
                  </a:lnTo>
                  <a:lnTo>
                    <a:pt x="139" y="213"/>
                  </a:lnTo>
                  <a:lnTo>
                    <a:pt x="130" y="192"/>
                  </a:lnTo>
                  <a:lnTo>
                    <a:pt x="120" y="172"/>
                  </a:lnTo>
                  <a:lnTo>
                    <a:pt x="116" y="168"/>
                  </a:lnTo>
                  <a:lnTo>
                    <a:pt x="106" y="150"/>
                  </a:lnTo>
                  <a:lnTo>
                    <a:pt x="94" y="131"/>
                  </a:lnTo>
                  <a:lnTo>
                    <a:pt x="86" y="114"/>
                  </a:lnTo>
                  <a:lnTo>
                    <a:pt x="80" y="99"/>
                  </a:lnTo>
                  <a:lnTo>
                    <a:pt x="62" y="81"/>
                  </a:lnTo>
                  <a:lnTo>
                    <a:pt x="48" y="61"/>
                  </a:lnTo>
                  <a:lnTo>
                    <a:pt x="31" y="45"/>
                  </a:lnTo>
                  <a:lnTo>
                    <a:pt x="14" y="28"/>
                  </a:lnTo>
                  <a:lnTo>
                    <a:pt x="0" y="0"/>
                  </a:lnTo>
                  <a:lnTo>
                    <a:pt x="16" y="1"/>
                  </a:lnTo>
                  <a:lnTo>
                    <a:pt x="31" y="5"/>
                  </a:lnTo>
                  <a:lnTo>
                    <a:pt x="48" y="7"/>
                  </a:lnTo>
                  <a:lnTo>
                    <a:pt x="68" y="30"/>
                  </a:lnTo>
                  <a:lnTo>
                    <a:pt x="71" y="36"/>
                  </a:lnTo>
                  <a:lnTo>
                    <a:pt x="90" y="53"/>
                  </a:lnTo>
                  <a:lnTo>
                    <a:pt x="109" y="71"/>
                  </a:lnTo>
                  <a:lnTo>
                    <a:pt x="126" y="89"/>
                  </a:lnTo>
                  <a:lnTo>
                    <a:pt x="125" y="81"/>
                  </a:lnTo>
                  <a:lnTo>
                    <a:pt x="144" y="96"/>
                  </a:lnTo>
                  <a:lnTo>
                    <a:pt x="156" y="109"/>
                  </a:lnTo>
                  <a:lnTo>
                    <a:pt x="176" y="124"/>
                  </a:lnTo>
                  <a:lnTo>
                    <a:pt x="179" y="125"/>
                  </a:lnTo>
                  <a:lnTo>
                    <a:pt x="192" y="137"/>
                  </a:lnTo>
                  <a:lnTo>
                    <a:pt x="184" y="142"/>
                  </a:lnTo>
                  <a:lnTo>
                    <a:pt x="185" y="147"/>
                  </a:lnTo>
                  <a:lnTo>
                    <a:pt x="184" y="150"/>
                  </a:lnTo>
                  <a:lnTo>
                    <a:pt x="186" y="159"/>
                  </a:lnTo>
                  <a:lnTo>
                    <a:pt x="203" y="162"/>
                  </a:lnTo>
                  <a:lnTo>
                    <a:pt x="206" y="181"/>
                  </a:lnTo>
                  <a:lnTo>
                    <a:pt x="211" y="186"/>
                  </a:lnTo>
                  <a:lnTo>
                    <a:pt x="211" y="197"/>
                  </a:lnTo>
                  <a:lnTo>
                    <a:pt x="229" y="197"/>
                  </a:lnTo>
                  <a:lnTo>
                    <a:pt x="240" y="2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 name="Freeform 7"/>
            <p:cNvSpPr>
              <a:spLocks/>
            </p:cNvSpPr>
            <p:nvPr/>
          </p:nvSpPr>
          <p:spPr bwMode="auto">
            <a:xfrm>
              <a:off x="4203875" y="4097532"/>
              <a:ext cx="241065" cy="241145"/>
            </a:xfrm>
            <a:custGeom>
              <a:avLst/>
              <a:gdLst/>
              <a:ahLst/>
              <a:cxnLst>
                <a:cxn ang="0">
                  <a:pos x="164" y="181"/>
                </a:cxn>
                <a:cxn ang="0">
                  <a:pos x="169" y="191"/>
                </a:cxn>
                <a:cxn ang="0">
                  <a:pos x="193" y="200"/>
                </a:cxn>
                <a:cxn ang="0">
                  <a:pos x="207" y="195"/>
                </a:cxn>
                <a:cxn ang="0">
                  <a:pos x="210" y="155"/>
                </a:cxn>
                <a:cxn ang="0">
                  <a:pos x="213" y="114"/>
                </a:cxn>
                <a:cxn ang="0">
                  <a:pos x="215" y="74"/>
                </a:cxn>
                <a:cxn ang="0">
                  <a:pos x="201" y="50"/>
                </a:cxn>
                <a:cxn ang="0">
                  <a:pos x="147" y="25"/>
                </a:cxn>
                <a:cxn ang="0">
                  <a:pos x="113" y="49"/>
                </a:cxn>
                <a:cxn ang="0">
                  <a:pos x="80" y="63"/>
                </a:cxn>
                <a:cxn ang="0">
                  <a:pos x="71" y="57"/>
                </a:cxn>
                <a:cxn ang="0">
                  <a:pos x="66" y="18"/>
                </a:cxn>
                <a:cxn ang="0">
                  <a:pos x="43" y="3"/>
                </a:cxn>
                <a:cxn ang="0">
                  <a:pos x="3" y="13"/>
                </a:cxn>
                <a:cxn ang="0">
                  <a:pos x="16" y="31"/>
                </a:cxn>
                <a:cxn ang="0">
                  <a:pos x="43" y="44"/>
                </a:cxn>
                <a:cxn ang="0">
                  <a:pos x="59" y="49"/>
                </a:cxn>
                <a:cxn ang="0">
                  <a:pos x="55" y="53"/>
                </a:cxn>
                <a:cxn ang="0">
                  <a:pos x="27" y="57"/>
                </a:cxn>
                <a:cxn ang="0">
                  <a:pos x="38" y="77"/>
                </a:cxn>
                <a:cxn ang="0">
                  <a:pos x="46" y="89"/>
                </a:cxn>
                <a:cxn ang="0">
                  <a:pos x="56" y="80"/>
                </a:cxn>
                <a:cxn ang="0">
                  <a:pos x="80" y="87"/>
                </a:cxn>
                <a:cxn ang="0">
                  <a:pos x="95" y="101"/>
                </a:cxn>
                <a:cxn ang="0">
                  <a:pos x="127" y="113"/>
                </a:cxn>
                <a:cxn ang="0">
                  <a:pos x="151" y="131"/>
                </a:cxn>
                <a:cxn ang="0">
                  <a:pos x="168" y="162"/>
                </a:cxn>
                <a:cxn ang="0">
                  <a:pos x="169" y="169"/>
                </a:cxn>
                <a:cxn ang="0">
                  <a:pos x="163" y="176"/>
                </a:cxn>
                <a:cxn ang="0">
                  <a:pos x="135" y="198"/>
                </a:cxn>
                <a:cxn ang="0">
                  <a:pos x="164" y="180"/>
                </a:cxn>
              </a:cxnLst>
              <a:rect l="0" t="0" r="r" b="b"/>
              <a:pathLst>
                <a:path w="216" h="216">
                  <a:moveTo>
                    <a:pt x="164" y="180"/>
                  </a:moveTo>
                  <a:lnTo>
                    <a:pt x="164" y="181"/>
                  </a:lnTo>
                  <a:lnTo>
                    <a:pt x="163" y="193"/>
                  </a:lnTo>
                  <a:lnTo>
                    <a:pt x="169" y="191"/>
                  </a:lnTo>
                  <a:lnTo>
                    <a:pt x="187" y="187"/>
                  </a:lnTo>
                  <a:lnTo>
                    <a:pt x="193" y="200"/>
                  </a:lnTo>
                  <a:lnTo>
                    <a:pt x="205" y="216"/>
                  </a:lnTo>
                  <a:lnTo>
                    <a:pt x="207" y="195"/>
                  </a:lnTo>
                  <a:lnTo>
                    <a:pt x="209" y="175"/>
                  </a:lnTo>
                  <a:lnTo>
                    <a:pt x="210" y="155"/>
                  </a:lnTo>
                  <a:lnTo>
                    <a:pt x="212" y="134"/>
                  </a:lnTo>
                  <a:lnTo>
                    <a:pt x="213" y="114"/>
                  </a:lnTo>
                  <a:lnTo>
                    <a:pt x="215" y="95"/>
                  </a:lnTo>
                  <a:lnTo>
                    <a:pt x="215" y="74"/>
                  </a:lnTo>
                  <a:lnTo>
                    <a:pt x="216" y="54"/>
                  </a:lnTo>
                  <a:lnTo>
                    <a:pt x="201" y="50"/>
                  </a:lnTo>
                  <a:lnTo>
                    <a:pt x="174" y="38"/>
                  </a:lnTo>
                  <a:lnTo>
                    <a:pt x="147" y="25"/>
                  </a:lnTo>
                  <a:lnTo>
                    <a:pt x="133" y="37"/>
                  </a:lnTo>
                  <a:lnTo>
                    <a:pt x="113" y="49"/>
                  </a:lnTo>
                  <a:lnTo>
                    <a:pt x="90" y="73"/>
                  </a:lnTo>
                  <a:lnTo>
                    <a:pt x="80" y="63"/>
                  </a:lnTo>
                  <a:lnTo>
                    <a:pt x="73" y="53"/>
                  </a:lnTo>
                  <a:lnTo>
                    <a:pt x="71" y="57"/>
                  </a:lnTo>
                  <a:lnTo>
                    <a:pt x="66" y="30"/>
                  </a:lnTo>
                  <a:lnTo>
                    <a:pt x="66" y="18"/>
                  </a:lnTo>
                  <a:lnTo>
                    <a:pt x="63" y="7"/>
                  </a:lnTo>
                  <a:lnTo>
                    <a:pt x="43" y="3"/>
                  </a:lnTo>
                  <a:lnTo>
                    <a:pt x="24" y="0"/>
                  </a:lnTo>
                  <a:lnTo>
                    <a:pt x="3" y="13"/>
                  </a:lnTo>
                  <a:lnTo>
                    <a:pt x="0" y="25"/>
                  </a:lnTo>
                  <a:lnTo>
                    <a:pt x="16" y="31"/>
                  </a:lnTo>
                  <a:lnTo>
                    <a:pt x="27" y="45"/>
                  </a:lnTo>
                  <a:lnTo>
                    <a:pt x="43" y="44"/>
                  </a:lnTo>
                  <a:lnTo>
                    <a:pt x="60" y="44"/>
                  </a:lnTo>
                  <a:lnTo>
                    <a:pt x="59" y="49"/>
                  </a:lnTo>
                  <a:lnTo>
                    <a:pt x="56" y="51"/>
                  </a:lnTo>
                  <a:lnTo>
                    <a:pt x="55" y="53"/>
                  </a:lnTo>
                  <a:lnTo>
                    <a:pt x="48" y="51"/>
                  </a:lnTo>
                  <a:lnTo>
                    <a:pt x="27" y="57"/>
                  </a:lnTo>
                  <a:lnTo>
                    <a:pt x="19" y="61"/>
                  </a:lnTo>
                  <a:lnTo>
                    <a:pt x="38" y="77"/>
                  </a:lnTo>
                  <a:lnTo>
                    <a:pt x="34" y="87"/>
                  </a:lnTo>
                  <a:lnTo>
                    <a:pt x="46" y="89"/>
                  </a:lnTo>
                  <a:lnTo>
                    <a:pt x="60" y="66"/>
                  </a:lnTo>
                  <a:lnTo>
                    <a:pt x="56" y="80"/>
                  </a:lnTo>
                  <a:lnTo>
                    <a:pt x="74" y="87"/>
                  </a:lnTo>
                  <a:lnTo>
                    <a:pt x="80" y="87"/>
                  </a:lnTo>
                  <a:lnTo>
                    <a:pt x="78" y="95"/>
                  </a:lnTo>
                  <a:lnTo>
                    <a:pt x="95" y="101"/>
                  </a:lnTo>
                  <a:lnTo>
                    <a:pt x="110" y="107"/>
                  </a:lnTo>
                  <a:lnTo>
                    <a:pt x="127" y="113"/>
                  </a:lnTo>
                  <a:lnTo>
                    <a:pt x="143" y="120"/>
                  </a:lnTo>
                  <a:lnTo>
                    <a:pt x="151" y="131"/>
                  </a:lnTo>
                  <a:lnTo>
                    <a:pt x="163" y="158"/>
                  </a:lnTo>
                  <a:lnTo>
                    <a:pt x="168" y="162"/>
                  </a:lnTo>
                  <a:lnTo>
                    <a:pt x="158" y="163"/>
                  </a:lnTo>
                  <a:lnTo>
                    <a:pt x="169" y="169"/>
                  </a:lnTo>
                  <a:lnTo>
                    <a:pt x="159" y="169"/>
                  </a:lnTo>
                  <a:lnTo>
                    <a:pt x="163" y="176"/>
                  </a:lnTo>
                  <a:lnTo>
                    <a:pt x="149" y="174"/>
                  </a:lnTo>
                  <a:lnTo>
                    <a:pt x="135" y="198"/>
                  </a:lnTo>
                  <a:lnTo>
                    <a:pt x="155" y="194"/>
                  </a:lnTo>
                  <a:lnTo>
                    <a:pt x="164" y="18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 name="Freeform 8"/>
            <p:cNvSpPr>
              <a:spLocks/>
            </p:cNvSpPr>
            <p:nvPr/>
          </p:nvSpPr>
          <p:spPr bwMode="auto">
            <a:xfrm>
              <a:off x="3902542" y="4039480"/>
              <a:ext cx="158479" cy="203187"/>
            </a:xfrm>
            <a:custGeom>
              <a:avLst/>
              <a:gdLst/>
              <a:ahLst/>
              <a:cxnLst>
                <a:cxn ang="0">
                  <a:pos x="140" y="5"/>
                </a:cxn>
                <a:cxn ang="0">
                  <a:pos x="133" y="0"/>
                </a:cxn>
                <a:cxn ang="0">
                  <a:pos x="113" y="22"/>
                </a:cxn>
                <a:cxn ang="0">
                  <a:pos x="84" y="17"/>
                </a:cxn>
                <a:cxn ang="0">
                  <a:pos x="56" y="13"/>
                </a:cxn>
                <a:cxn ang="0">
                  <a:pos x="43" y="12"/>
                </a:cxn>
                <a:cxn ang="0">
                  <a:pos x="35" y="22"/>
                </a:cxn>
                <a:cxn ang="0">
                  <a:pos x="31" y="22"/>
                </a:cxn>
                <a:cxn ang="0">
                  <a:pos x="20" y="42"/>
                </a:cxn>
                <a:cxn ang="0">
                  <a:pos x="21" y="64"/>
                </a:cxn>
                <a:cxn ang="0">
                  <a:pos x="19" y="61"/>
                </a:cxn>
                <a:cxn ang="0">
                  <a:pos x="9" y="84"/>
                </a:cxn>
                <a:cxn ang="0">
                  <a:pos x="0" y="108"/>
                </a:cxn>
                <a:cxn ang="0">
                  <a:pos x="2" y="130"/>
                </a:cxn>
                <a:cxn ang="0">
                  <a:pos x="12" y="132"/>
                </a:cxn>
                <a:cxn ang="0">
                  <a:pos x="12" y="150"/>
                </a:cxn>
                <a:cxn ang="0">
                  <a:pos x="11" y="168"/>
                </a:cxn>
                <a:cxn ang="0">
                  <a:pos x="12" y="182"/>
                </a:cxn>
                <a:cxn ang="0">
                  <a:pos x="31" y="179"/>
                </a:cxn>
                <a:cxn ang="0">
                  <a:pos x="31" y="149"/>
                </a:cxn>
                <a:cxn ang="0">
                  <a:pos x="30" y="118"/>
                </a:cxn>
                <a:cxn ang="0">
                  <a:pos x="44" y="108"/>
                </a:cxn>
                <a:cxn ang="0">
                  <a:pos x="45" y="124"/>
                </a:cxn>
                <a:cxn ang="0">
                  <a:pos x="47" y="134"/>
                </a:cxn>
                <a:cxn ang="0">
                  <a:pos x="57" y="148"/>
                </a:cxn>
                <a:cxn ang="0">
                  <a:pos x="60" y="162"/>
                </a:cxn>
                <a:cxn ang="0">
                  <a:pos x="67" y="158"/>
                </a:cxn>
                <a:cxn ang="0">
                  <a:pos x="81" y="150"/>
                </a:cxn>
                <a:cxn ang="0">
                  <a:pos x="86" y="148"/>
                </a:cxn>
                <a:cxn ang="0">
                  <a:pos x="73" y="126"/>
                </a:cxn>
                <a:cxn ang="0">
                  <a:pos x="77" y="120"/>
                </a:cxn>
                <a:cxn ang="0">
                  <a:pos x="66" y="103"/>
                </a:cxn>
                <a:cxn ang="0">
                  <a:pos x="55" y="86"/>
                </a:cxn>
                <a:cxn ang="0">
                  <a:pos x="63" y="88"/>
                </a:cxn>
                <a:cxn ang="0">
                  <a:pos x="79" y="76"/>
                </a:cxn>
                <a:cxn ang="0">
                  <a:pos x="95" y="64"/>
                </a:cxn>
                <a:cxn ang="0">
                  <a:pos x="99" y="65"/>
                </a:cxn>
                <a:cxn ang="0">
                  <a:pos x="96" y="56"/>
                </a:cxn>
                <a:cxn ang="0">
                  <a:pos x="89" y="59"/>
                </a:cxn>
                <a:cxn ang="0">
                  <a:pos x="62" y="64"/>
                </a:cxn>
                <a:cxn ang="0">
                  <a:pos x="43" y="76"/>
                </a:cxn>
                <a:cxn ang="0">
                  <a:pos x="26" y="52"/>
                </a:cxn>
                <a:cxn ang="0">
                  <a:pos x="35" y="30"/>
                </a:cxn>
                <a:cxn ang="0">
                  <a:pos x="65" y="31"/>
                </a:cxn>
                <a:cxn ang="0">
                  <a:pos x="96" y="32"/>
                </a:cxn>
                <a:cxn ang="0">
                  <a:pos x="126" y="28"/>
                </a:cxn>
                <a:cxn ang="0">
                  <a:pos x="140" y="5"/>
                </a:cxn>
              </a:cxnLst>
              <a:rect l="0" t="0" r="r" b="b"/>
              <a:pathLst>
                <a:path w="140" h="182">
                  <a:moveTo>
                    <a:pt x="140" y="5"/>
                  </a:moveTo>
                  <a:lnTo>
                    <a:pt x="133" y="0"/>
                  </a:lnTo>
                  <a:lnTo>
                    <a:pt x="113" y="22"/>
                  </a:lnTo>
                  <a:lnTo>
                    <a:pt x="84" y="17"/>
                  </a:lnTo>
                  <a:lnTo>
                    <a:pt x="56" y="13"/>
                  </a:lnTo>
                  <a:lnTo>
                    <a:pt x="43" y="12"/>
                  </a:lnTo>
                  <a:lnTo>
                    <a:pt x="35" y="22"/>
                  </a:lnTo>
                  <a:lnTo>
                    <a:pt x="31" y="22"/>
                  </a:lnTo>
                  <a:lnTo>
                    <a:pt x="20" y="42"/>
                  </a:lnTo>
                  <a:lnTo>
                    <a:pt x="21" y="64"/>
                  </a:lnTo>
                  <a:lnTo>
                    <a:pt x="19" y="61"/>
                  </a:lnTo>
                  <a:lnTo>
                    <a:pt x="9" y="84"/>
                  </a:lnTo>
                  <a:lnTo>
                    <a:pt x="0" y="108"/>
                  </a:lnTo>
                  <a:lnTo>
                    <a:pt x="2" y="130"/>
                  </a:lnTo>
                  <a:lnTo>
                    <a:pt x="12" y="132"/>
                  </a:lnTo>
                  <a:lnTo>
                    <a:pt x="12" y="150"/>
                  </a:lnTo>
                  <a:lnTo>
                    <a:pt x="11" y="168"/>
                  </a:lnTo>
                  <a:lnTo>
                    <a:pt x="12" y="182"/>
                  </a:lnTo>
                  <a:lnTo>
                    <a:pt x="31" y="179"/>
                  </a:lnTo>
                  <a:lnTo>
                    <a:pt x="31" y="149"/>
                  </a:lnTo>
                  <a:lnTo>
                    <a:pt x="30" y="118"/>
                  </a:lnTo>
                  <a:lnTo>
                    <a:pt x="44" y="108"/>
                  </a:lnTo>
                  <a:lnTo>
                    <a:pt x="45" y="124"/>
                  </a:lnTo>
                  <a:lnTo>
                    <a:pt x="47" y="134"/>
                  </a:lnTo>
                  <a:lnTo>
                    <a:pt x="57" y="148"/>
                  </a:lnTo>
                  <a:lnTo>
                    <a:pt x="60" y="162"/>
                  </a:lnTo>
                  <a:lnTo>
                    <a:pt x="67" y="158"/>
                  </a:lnTo>
                  <a:lnTo>
                    <a:pt x="81" y="150"/>
                  </a:lnTo>
                  <a:lnTo>
                    <a:pt x="86" y="148"/>
                  </a:lnTo>
                  <a:lnTo>
                    <a:pt x="73" y="126"/>
                  </a:lnTo>
                  <a:lnTo>
                    <a:pt x="77" y="120"/>
                  </a:lnTo>
                  <a:lnTo>
                    <a:pt x="66" y="103"/>
                  </a:lnTo>
                  <a:lnTo>
                    <a:pt x="55" y="86"/>
                  </a:lnTo>
                  <a:lnTo>
                    <a:pt x="63" y="88"/>
                  </a:lnTo>
                  <a:lnTo>
                    <a:pt x="79" y="76"/>
                  </a:lnTo>
                  <a:lnTo>
                    <a:pt x="95" y="64"/>
                  </a:lnTo>
                  <a:lnTo>
                    <a:pt x="99" y="65"/>
                  </a:lnTo>
                  <a:lnTo>
                    <a:pt x="96" y="56"/>
                  </a:lnTo>
                  <a:lnTo>
                    <a:pt x="89" y="59"/>
                  </a:lnTo>
                  <a:lnTo>
                    <a:pt x="62" y="64"/>
                  </a:lnTo>
                  <a:lnTo>
                    <a:pt x="43" y="76"/>
                  </a:lnTo>
                  <a:lnTo>
                    <a:pt x="26" y="52"/>
                  </a:lnTo>
                  <a:lnTo>
                    <a:pt x="35" y="30"/>
                  </a:lnTo>
                  <a:lnTo>
                    <a:pt x="65" y="31"/>
                  </a:lnTo>
                  <a:lnTo>
                    <a:pt x="96" y="32"/>
                  </a:lnTo>
                  <a:lnTo>
                    <a:pt x="126" y="28"/>
                  </a:lnTo>
                  <a:lnTo>
                    <a:pt x="140"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 name="Freeform 9"/>
            <p:cNvSpPr>
              <a:spLocks/>
            </p:cNvSpPr>
            <p:nvPr/>
          </p:nvSpPr>
          <p:spPr bwMode="auto">
            <a:xfrm>
              <a:off x="3567729" y="4251598"/>
              <a:ext cx="223209" cy="78149"/>
            </a:xfrm>
            <a:custGeom>
              <a:avLst/>
              <a:gdLst/>
              <a:ahLst/>
              <a:cxnLst>
                <a:cxn ang="0">
                  <a:pos x="200" y="68"/>
                </a:cxn>
                <a:cxn ang="0">
                  <a:pos x="198" y="65"/>
                </a:cxn>
                <a:cxn ang="0">
                  <a:pos x="198" y="45"/>
                </a:cxn>
                <a:cxn ang="0">
                  <a:pos x="182" y="43"/>
                </a:cxn>
                <a:cxn ang="0">
                  <a:pos x="165" y="41"/>
                </a:cxn>
                <a:cxn ang="0">
                  <a:pos x="159" y="26"/>
                </a:cxn>
                <a:cxn ang="0">
                  <a:pos x="133" y="18"/>
                </a:cxn>
                <a:cxn ang="0">
                  <a:pos x="123" y="11"/>
                </a:cxn>
                <a:cxn ang="0">
                  <a:pos x="114" y="21"/>
                </a:cxn>
                <a:cxn ang="0">
                  <a:pos x="97" y="21"/>
                </a:cxn>
                <a:cxn ang="0">
                  <a:pos x="79" y="21"/>
                </a:cxn>
                <a:cxn ang="0">
                  <a:pos x="70" y="12"/>
                </a:cxn>
                <a:cxn ang="0">
                  <a:pos x="45" y="0"/>
                </a:cxn>
                <a:cxn ang="0">
                  <a:pos x="18" y="0"/>
                </a:cxn>
                <a:cxn ang="0">
                  <a:pos x="7" y="15"/>
                </a:cxn>
                <a:cxn ang="0">
                  <a:pos x="0" y="18"/>
                </a:cxn>
                <a:cxn ang="0">
                  <a:pos x="22" y="25"/>
                </a:cxn>
                <a:cxn ang="0">
                  <a:pos x="22" y="31"/>
                </a:cxn>
                <a:cxn ang="0">
                  <a:pos x="45" y="37"/>
                </a:cxn>
                <a:cxn ang="0">
                  <a:pos x="68" y="43"/>
                </a:cxn>
                <a:cxn ang="0">
                  <a:pos x="87" y="47"/>
                </a:cxn>
                <a:cxn ang="0">
                  <a:pos x="108" y="51"/>
                </a:cxn>
                <a:cxn ang="0">
                  <a:pos x="136" y="55"/>
                </a:cxn>
                <a:cxn ang="0">
                  <a:pos x="164" y="57"/>
                </a:cxn>
                <a:cxn ang="0">
                  <a:pos x="182" y="63"/>
                </a:cxn>
                <a:cxn ang="0">
                  <a:pos x="200" y="68"/>
                </a:cxn>
              </a:cxnLst>
              <a:rect l="0" t="0" r="r" b="b"/>
              <a:pathLst>
                <a:path w="200" h="68">
                  <a:moveTo>
                    <a:pt x="200" y="68"/>
                  </a:moveTo>
                  <a:lnTo>
                    <a:pt x="198" y="65"/>
                  </a:lnTo>
                  <a:lnTo>
                    <a:pt x="198" y="45"/>
                  </a:lnTo>
                  <a:lnTo>
                    <a:pt x="182" y="43"/>
                  </a:lnTo>
                  <a:lnTo>
                    <a:pt x="165" y="41"/>
                  </a:lnTo>
                  <a:lnTo>
                    <a:pt x="159" y="26"/>
                  </a:lnTo>
                  <a:lnTo>
                    <a:pt x="133" y="18"/>
                  </a:lnTo>
                  <a:lnTo>
                    <a:pt x="123" y="11"/>
                  </a:lnTo>
                  <a:lnTo>
                    <a:pt x="114" y="21"/>
                  </a:lnTo>
                  <a:lnTo>
                    <a:pt x="97" y="21"/>
                  </a:lnTo>
                  <a:lnTo>
                    <a:pt x="79" y="21"/>
                  </a:lnTo>
                  <a:lnTo>
                    <a:pt x="70" y="12"/>
                  </a:lnTo>
                  <a:lnTo>
                    <a:pt x="45" y="0"/>
                  </a:lnTo>
                  <a:lnTo>
                    <a:pt x="18" y="0"/>
                  </a:lnTo>
                  <a:lnTo>
                    <a:pt x="7" y="15"/>
                  </a:lnTo>
                  <a:lnTo>
                    <a:pt x="0" y="18"/>
                  </a:lnTo>
                  <a:lnTo>
                    <a:pt x="22" y="25"/>
                  </a:lnTo>
                  <a:lnTo>
                    <a:pt x="22" y="31"/>
                  </a:lnTo>
                  <a:lnTo>
                    <a:pt x="45" y="37"/>
                  </a:lnTo>
                  <a:lnTo>
                    <a:pt x="68" y="43"/>
                  </a:lnTo>
                  <a:lnTo>
                    <a:pt x="87" y="47"/>
                  </a:lnTo>
                  <a:lnTo>
                    <a:pt x="108" y="51"/>
                  </a:lnTo>
                  <a:lnTo>
                    <a:pt x="136" y="55"/>
                  </a:lnTo>
                  <a:lnTo>
                    <a:pt x="164" y="57"/>
                  </a:lnTo>
                  <a:lnTo>
                    <a:pt x="182" y="63"/>
                  </a:lnTo>
                  <a:lnTo>
                    <a:pt x="200" y="6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 name="Freeform 10"/>
            <p:cNvSpPr>
              <a:spLocks/>
            </p:cNvSpPr>
            <p:nvPr/>
          </p:nvSpPr>
          <p:spPr bwMode="auto">
            <a:xfrm>
              <a:off x="4005219" y="4318583"/>
              <a:ext cx="95980" cy="55821"/>
            </a:xfrm>
            <a:custGeom>
              <a:avLst/>
              <a:gdLst/>
              <a:ahLst/>
              <a:cxnLst>
                <a:cxn ang="0">
                  <a:pos x="85" y="0"/>
                </a:cxn>
                <a:cxn ang="0">
                  <a:pos x="54" y="1"/>
                </a:cxn>
                <a:cxn ang="0">
                  <a:pos x="32" y="12"/>
                </a:cxn>
                <a:cxn ang="0">
                  <a:pos x="11" y="23"/>
                </a:cxn>
                <a:cxn ang="0">
                  <a:pos x="1" y="41"/>
                </a:cxn>
                <a:cxn ang="0">
                  <a:pos x="0" y="44"/>
                </a:cxn>
                <a:cxn ang="0">
                  <a:pos x="2" y="49"/>
                </a:cxn>
                <a:cxn ang="0">
                  <a:pos x="29" y="32"/>
                </a:cxn>
                <a:cxn ang="0">
                  <a:pos x="58" y="17"/>
                </a:cxn>
                <a:cxn ang="0">
                  <a:pos x="85" y="0"/>
                </a:cxn>
              </a:cxnLst>
              <a:rect l="0" t="0" r="r" b="b"/>
              <a:pathLst>
                <a:path w="85" h="49">
                  <a:moveTo>
                    <a:pt x="85" y="0"/>
                  </a:moveTo>
                  <a:lnTo>
                    <a:pt x="54" y="1"/>
                  </a:lnTo>
                  <a:lnTo>
                    <a:pt x="32" y="12"/>
                  </a:lnTo>
                  <a:lnTo>
                    <a:pt x="11" y="23"/>
                  </a:lnTo>
                  <a:lnTo>
                    <a:pt x="1" y="41"/>
                  </a:lnTo>
                  <a:lnTo>
                    <a:pt x="0" y="44"/>
                  </a:lnTo>
                  <a:lnTo>
                    <a:pt x="2" y="49"/>
                  </a:lnTo>
                  <a:lnTo>
                    <a:pt x="29" y="32"/>
                  </a:lnTo>
                  <a:lnTo>
                    <a:pt x="58" y="17"/>
                  </a:lnTo>
                  <a:lnTo>
                    <a:pt x="85"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 name="Freeform 11"/>
            <p:cNvSpPr>
              <a:spLocks/>
            </p:cNvSpPr>
            <p:nvPr/>
          </p:nvSpPr>
          <p:spPr bwMode="auto">
            <a:xfrm>
              <a:off x="4114591" y="4028316"/>
              <a:ext cx="35713" cy="82615"/>
            </a:xfrm>
            <a:custGeom>
              <a:avLst/>
              <a:gdLst/>
              <a:ahLst/>
              <a:cxnLst>
                <a:cxn ang="0">
                  <a:pos x="32" y="48"/>
                </a:cxn>
                <a:cxn ang="0">
                  <a:pos x="18" y="30"/>
                </a:cxn>
                <a:cxn ang="0">
                  <a:pos x="28" y="19"/>
                </a:cxn>
                <a:cxn ang="0">
                  <a:pos x="22" y="15"/>
                </a:cxn>
                <a:cxn ang="0">
                  <a:pos x="15" y="21"/>
                </a:cxn>
                <a:cxn ang="0">
                  <a:pos x="8" y="33"/>
                </a:cxn>
                <a:cxn ang="0">
                  <a:pos x="6" y="27"/>
                </a:cxn>
                <a:cxn ang="0">
                  <a:pos x="11" y="10"/>
                </a:cxn>
                <a:cxn ang="0">
                  <a:pos x="11" y="0"/>
                </a:cxn>
                <a:cxn ang="0">
                  <a:pos x="0" y="17"/>
                </a:cxn>
                <a:cxn ang="0">
                  <a:pos x="3" y="35"/>
                </a:cxn>
                <a:cxn ang="0">
                  <a:pos x="5" y="53"/>
                </a:cxn>
                <a:cxn ang="0">
                  <a:pos x="18" y="75"/>
                </a:cxn>
                <a:cxn ang="0">
                  <a:pos x="10" y="45"/>
                </a:cxn>
                <a:cxn ang="0">
                  <a:pos x="32" y="48"/>
                </a:cxn>
              </a:cxnLst>
              <a:rect l="0" t="0" r="r" b="b"/>
              <a:pathLst>
                <a:path w="32" h="75">
                  <a:moveTo>
                    <a:pt x="32" y="48"/>
                  </a:moveTo>
                  <a:lnTo>
                    <a:pt x="18" y="30"/>
                  </a:lnTo>
                  <a:lnTo>
                    <a:pt x="28" y="19"/>
                  </a:lnTo>
                  <a:lnTo>
                    <a:pt x="22" y="15"/>
                  </a:lnTo>
                  <a:lnTo>
                    <a:pt x="15" y="21"/>
                  </a:lnTo>
                  <a:lnTo>
                    <a:pt x="8" y="33"/>
                  </a:lnTo>
                  <a:lnTo>
                    <a:pt x="6" y="27"/>
                  </a:lnTo>
                  <a:lnTo>
                    <a:pt x="11" y="10"/>
                  </a:lnTo>
                  <a:lnTo>
                    <a:pt x="11" y="0"/>
                  </a:lnTo>
                  <a:lnTo>
                    <a:pt x="0" y="17"/>
                  </a:lnTo>
                  <a:lnTo>
                    <a:pt x="3" y="35"/>
                  </a:lnTo>
                  <a:lnTo>
                    <a:pt x="5" y="53"/>
                  </a:lnTo>
                  <a:lnTo>
                    <a:pt x="18" y="75"/>
                  </a:lnTo>
                  <a:lnTo>
                    <a:pt x="10" y="45"/>
                  </a:lnTo>
                  <a:lnTo>
                    <a:pt x="32" y="4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 name="Freeform 12"/>
            <p:cNvSpPr>
              <a:spLocks/>
            </p:cNvSpPr>
            <p:nvPr/>
          </p:nvSpPr>
          <p:spPr bwMode="auto">
            <a:xfrm>
              <a:off x="4123519" y="4164517"/>
              <a:ext cx="71427" cy="26794"/>
            </a:xfrm>
            <a:custGeom>
              <a:avLst/>
              <a:gdLst/>
              <a:ahLst/>
              <a:cxnLst>
                <a:cxn ang="0">
                  <a:pos x="63" y="19"/>
                </a:cxn>
                <a:cxn ang="0">
                  <a:pos x="60" y="24"/>
                </a:cxn>
                <a:cxn ang="0">
                  <a:pos x="33" y="12"/>
                </a:cxn>
                <a:cxn ang="0">
                  <a:pos x="15" y="13"/>
                </a:cxn>
                <a:cxn ang="0">
                  <a:pos x="2" y="9"/>
                </a:cxn>
                <a:cxn ang="0">
                  <a:pos x="0" y="14"/>
                </a:cxn>
                <a:cxn ang="0">
                  <a:pos x="1" y="6"/>
                </a:cxn>
                <a:cxn ang="0">
                  <a:pos x="14" y="0"/>
                </a:cxn>
                <a:cxn ang="0">
                  <a:pos x="33" y="1"/>
                </a:cxn>
                <a:cxn ang="0">
                  <a:pos x="53" y="3"/>
                </a:cxn>
                <a:cxn ang="0">
                  <a:pos x="63" y="19"/>
                </a:cxn>
              </a:cxnLst>
              <a:rect l="0" t="0" r="r" b="b"/>
              <a:pathLst>
                <a:path w="63" h="24">
                  <a:moveTo>
                    <a:pt x="63" y="19"/>
                  </a:moveTo>
                  <a:lnTo>
                    <a:pt x="60" y="24"/>
                  </a:lnTo>
                  <a:lnTo>
                    <a:pt x="33" y="12"/>
                  </a:lnTo>
                  <a:lnTo>
                    <a:pt x="15" y="13"/>
                  </a:lnTo>
                  <a:lnTo>
                    <a:pt x="2" y="9"/>
                  </a:lnTo>
                  <a:lnTo>
                    <a:pt x="0" y="14"/>
                  </a:lnTo>
                  <a:lnTo>
                    <a:pt x="1" y="6"/>
                  </a:lnTo>
                  <a:lnTo>
                    <a:pt x="14" y="0"/>
                  </a:lnTo>
                  <a:lnTo>
                    <a:pt x="33" y="1"/>
                  </a:lnTo>
                  <a:lnTo>
                    <a:pt x="53" y="3"/>
                  </a:lnTo>
                  <a:lnTo>
                    <a:pt x="63" y="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 name="Freeform 13"/>
            <p:cNvSpPr>
              <a:spLocks/>
            </p:cNvSpPr>
            <p:nvPr/>
          </p:nvSpPr>
          <p:spPr bwMode="auto">
            <a:xfrm>
              <a:off x="3915935" y="4314117"/>
              <a:ext cx="80355" cy="17863"/>
            </a:xfrm>
            <a:custGeom>
              <a:avLst/>
              <a:gdLst/>
              <a:ahLst/>
              <a:cxnLst>
                <a:cxn ang="0">
                  <a:pos x="71" y="2"/>
                </a:cxn>
                <a:cxn ang="0">
                  <a:pos x="71" y="1"/>
                </a:cxn>
                <a:cxn ang="0">
                  <a:pos x="66" y="0"/>
                </a:cxn>
                <a:cxn ang="0">
                  <a:pos x="59" y="7"/>
                </a:cxn>
                <a:cxn ang="0">
                  <a:pos x="47" y="6"/>
                </a:cxn>
                <a:cxn ang="0">
                  <a:pos x="29" y="4"/>
                </a:cxn>
                <a:cxn ang="0">
                  <a:pos x="11" y="1"/>
                </a:cxn>
                <a:cxn ang="0">
                  <a:pos x="0" y="12"/>
                </a:cxn>
                <a:cxn ang="0">
                  <a:pos x="9" y="16"/>
                </a:cxn>
                <a:cxn ang="0">
                  <a:pos x="31" y="14"/>
                </a:cxn>
                <a:cxn ang="0">
                  <a:pos x="53" y="13"/>
                </a:cxn>
                <a:cxn ang="0">
                  <a:pos x="71" y="2"/>
                </a:cxn>
              </a:cxnLst>
              <a:rect l="0" t="0" r="r" b="b"/>
              <a:pathLst>
                <a:path w="71" h="16">
                  <a:moveTo>
                    <a:pt x="71" y="2"/>
                  </a:moveTo>
                  <a:lnTo>
                    <a:pt x="71" y="1"/>
                  </a:lnTo>
                  <a:lnTo>
                    <a:pt x="66" y="0"/>
                  </a:lnTo>
                  <a:lnTo>
                    <a:pt x="59" y="7"/>
                  </a:lnTo>
                  <a:lnTo>
                    <a:pt x="47" y="6"/>
                  </a:lnTo>
                  <a:lnTo>
                    <a:pt x="29" y="4"/>
                  </a:lnTo>
                  <a:lnTo>
                    <a:pt x="11" y="1"/>
                  </a:lnTo>
                  <a:lnTo>
                    <a:pt x="0" y="12"/>
                  </a:lnTo>
                  <a:lnTo>
                    <a:pt x="9" y="16"/>
                  </a:lnTo>
                  <a:lnTo>
                    <a:pt x="31" y="14"/>
                  </a:lnTo>
                  <a:lnTo>
                    <a:pt x="53" y="13"/>
                  </a:lnTo>
                  <a:lnTo>
                    <a:pt x="7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 name="Freeform 14"/>
            <p:cNvSpPr>
              <a:spLocks/>
            </p:cNvSpPr>
            <p:nvPr/>
          </p:nvSpPr>
          <p:spPr bwMode="auto">
            <a:xfrm>
              <a:off x="3567728" y="4128792"/>
              <a:ext cx="40178" cy="42424"/>
            </a:xfrm>
            <a:custGeom>
              <a:avLst/>
              <a:gdLst/>
              <a:ahLst/>
              <a:cxnLst>
                <a:cxn ang="0">
                  <a:pos x="36" y="26"/>
                </a:cxn>
                <a:cxn ang="0">
                  <a:pos x="33" y="38"/>
                </a:cxn>
                <a:cxn ang="0">
                  <a:pos x="15" y="27"/>
                </a:cxn>
                <a:cxn ang="0">
                  <a:pos x="8" y="14"/>
                </a:cxn>
                <a:cxn ang="0">
                  <a:pos x="0" y="10"/>
                </a:cxn>
                <a:cxn ang="0">
                  <a:pos x="11" y="3"/>
                </a:cxn>
                <a:cxn ang="0">
                  <a:pos x="14" y="0"/>
                </a:cxn>
                <a:cxn ang="0">
                  <a:pos x="23" y="21"/>
                </a:cxn>
                <a:cxn ang="0">
                  <a:pos x="36" y="26"/>
                </a:cxn>
              </a:cxnLst>
              <a:rect l="0" t="0" r="r" b="b"/>
              <a:pathLst>
                <a:path w="36" h="38">
                  <a:moveTo>
                    <a:pt x="36" y="26"/>
                  </a:moveTo>
                  <a:lnTo>
                    <a:pt x="33" y="38"/>
                  </a:lnTo>
                  <a:lnTo>
                    <a:pt x="15" y="27"/>
                  </a:lnTo>
                  <a:lnTo>
                    <a:pt x="8" y="14"/>
                  </a:lnTo>
                  <a:lnTo>
                    <a:pt x="0" y="10"/>
                  </a:lnTo>
                  <a:lnTo>
                    <a:pt x="11" y="3"/>
                  </a:lnTo>
                  <a:lnTo>
                    <a:pt x="14" y="0"/>
                  </a:lnTo>
                  <a:lnTo>
                    <a:pt x="23" y="21"/>
                  </a:lnTo>
                  <a:lnTo>
                    <a:pt x="36" y="2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6" name="Freeform 15"/>
            <p:cNvSpPr>
              <a:spLocks/>
            </p:cNvSpPr>
            <p:nvPr/>
          </p:nvSpPr>
          <p:spPr bwMode="auto">
            <a:xfrm>
              <a:off x="3842276" y="4311883"/>
              <a:ext cx="60266" cy="24561"/>
            </a:xfrm>
            <a:custGeom>
              <a:avLst/>
              <a:gdLst/>
              <a:ahLst/>
              <a:cxnLst>
                <a:cxn ang="0">
                  <a:pos x="54" y="13"/>
                </a:cxn>
                <a:cxn ang="0">
                  <a:pos x="50" y="6"/>
                </a:cxn>
                <a:cxn ang="0">
                  <a:pos x="43" y="8"/>
                </a:cxn>
                <a:cxn ang="0">
                  <a:pos x="24" y="0"/>
                </a:cxn>
                <a:cxn ang="0">
                  <a:pos x="34" y="12"/>
                </a:cxn>
                <a:cxn ang="0">
                  <a:pos x="22" y="12"/>
                </a:cxn>
                <a:cxn ang="0">
                  <a:pos x="4" y="9"/>
                </a:cxn>
                <a:cxn ang="0">
                  <a:pos x="0" y="21"/>
                </a:cxn>
                <a:cxn ang="0">
                  <a:pos x="19" y="19"/>
                </a:cxn>
                <a:cxn ang="0">
                  <a:pos x="37" y="15"/>
                </a:cxn>
                <a:cxn ang="0">
                  <a:pos x="44" y="16"/>
                </a:cxn>
                <a:cxn ang="0">
                  <a:pos x="43" y="16"/>
                </a:cxn>
                <a:cxn ang="0">
                  <a:pos x="54" y="13"/>
                </a:cxn>
              </a:cxnLst>
              <a:rect l="0" t="0" r="r" b="b"/>
              <a:pathLst>
                <a:path w="54" h="21">
                  <a:moveTo>
                    <a:pt x="54" y="13"/>
                  </a:moveTo>
                  <a:lnTo>
                    <a:pt x="50" y="6"/>
                  </a:lnTo>
                  <a:lnTo>
                    <a:pt x="43" y="8"/>
                  </a:lnTo>
                  <a:lnTo>
                    <a:pt x="24" y="0"/>
                  </a:lnTo>
                  <a:lnTo>
                    <a:pt x="34" y="12"/>
                  </a:lnTo>
                  <a:lnTo>
                    <a:pt x="22" y="12"/>
                  </a:lnTo>
                  <a:lnTo>
                    <a:pt x="4" y="9"/>
                  </a:lnTo>
                  <a:lnTo>
                    <a:pt x="0" y="21"/>
                  </a:lnTo>
                  <a:lnTo>
                    <a:pt x="19" y="19"/>
                  </a:lnTo>
                  <a:lnTo>
                    <a:pt x="37" y="15"/>
                  </a:lnTo>
                  <a:lnTo>
                    <a:pt x="44" y="16"/>
                  </a:lnTo>
                  <a:lnTo>
                    <a:pt x="43" y="16"/>
                  </a:lnTo>
                  <a:lnTo>
                    <a:pt x="54"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 name="Freeform 16"/>
            <p:cNvSpPr>
              <a:spLocks/>
            </p:cNvSpPr>
            <p:nvPr/>
          </p:nvSpPr>
          <p:spPr bwMode="auto">
            <a:xfrm>
              <a:off x="3895846" y="4347609"/>
              <a:ext cx="44642" cy="22328"/>
            </a:xfrm>
            <a:custGeom>
              <a:avLst/>
              <a:gdLst/>
              <a:ahLst/>
              <a:cxnLst>
                <a:cxn ang="0">
                  <a:pos x="38" y="17"/>
                </a:cxn>
                <a:cxn ang="0">
                  <a:pos x="23" y="20"/>
                </a:cxn>
                <a:cxn ang="0">
                  <a:pos x="5" y="8"/>
                </a:cxn>
                <a:cxn ang="0">
                  <a:pos x="0" y="0"/>
                </a:cxn>
                <a:cxn ang="0">
                  <a:pos x="23" y="0"/>
                </a:cxn>
                <a:cxn ang="0">
                  <a:pos x="38" y="17"/>
                </a:cxn>
              </a:cxnLst>
              <a:rect l="0" t="0" r="r" b="b"/>
              <a:pathLst>
                <a:path w="38" h="20">
                  <a:moveTo>
                    <a:pt x="38" y="17"/>
                  </a:moveTo>
                  <a:lnTo>
                    <a:pt x="23" y="20"/>
                  </a:lnTo>
                  <a:lnTo>
                    <a:pt x="5" y="8"/>
                  </a:lnTo>
                  <a:lnTo>
                    <a:pt x="0" y="0"/>
                  </a:lnTo>
                  <a:lnTo>
                    <a:pt x="23" y="0"/>
                  </a:lnTo>
                  <a:lnTo>
                    <a:pt x="38"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 name="Freeform 17"/>
            <p:cNvSpPr>
              <a:spLocks/>
            </p:cNvSpPr>
            <p:nvPr/>
          </p:nvSpPr>
          <p:spPr bwMode="auto">
            <a:xfrm>
              <a:off x="4076645" y="4171217"/>
              <a:ext cx="31249" cy="20095"/>
            </a:xfrm>
            <a:custGeom>
              <a:avLst/>
              <a:gdLst/>
              <a:ahLst/>
              <a:cxnLst>
                <a:cxn ang="0">
                  <a:pos x="27" y="8"/>
                </a:cxn>
                <a:cxn ang="0">
                  <a:pos x="17" y="19"/>
                </a:cxn>
                <a:cxn ang="0">
                  <a:pos x="0" y="7"/>
                </a:cxn>
                <a:cxn ang="0">
                  <a:pos x="8" y="0"/>
                </a:cxn>
                <a:cxn ang="0">
                  <a:pos x="27" y="8"/>
                </a:cxn>
              </a:cxnLst>
              <a:rect l="0" t="0" r="r" b="b"/>
              <a:pathLst>
                <a:path w="27" h="19">
                  <a:moveTo>
                    <a:pt x="27" y="8"/>
                  </a:moveTo>
                  <a:lnTo>
                    <a:pt x="17" y="19"/>
                  </a:lnTo>
                  <a:lnTo>
                    <a:pt x="0" y="7"/>
                  </a:lnTo>
                  <a:lnTo>
                    <a:pt x="8" y="0"/>
                  </a:lnTo>
                  <a:lnTo>
                    <a:pt x="27"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 name="Freeform 18"/>
            <p:cNvSpPr>
              <a:spLocks/>
            </p:cNvSpPr>
            <p:nvPr/>
          </p:nvSpPr>
          <p:spPr bwMode="auto">
            <a:xfrm>
              <a:off x="3788705" y="4311883"/>
              <a:ext cx="29017" cy="15630"/>
            </a:xfrm>
            <a:custGeom>
              <a:avLst/>
              <a:gdLst/>
              <a:ahLst/>
              <a:cxnLst>
                <a:cxn ang="0">
                  <a:pos x="25" y="7"/>
                </a:cxn>
                <a:cxn ang="0">
                  <a:pos x="21" y="2"/>
                </a:cxn>
                <a:cxn ang="0">
                  <a:pos x="0" y="0"/>
                </a:cxn>
                <a:cxn ang="0">
                  <a:pos x="13" y="14"/>
                </a:cxn>
                <a:cxn ang="0">
                  <a:pos x="25" y="7"/>
                </a:cxn>
              </a:cxnLst>
              <a:rect l="0" t="0" r="r" b="b"/>
              <a:pathLst>
                <a:path w="25" h="14">
                  <a:moveTo>
                    <a:pt x="25" y="7"/>
                  </a:moveTo>
                  <a:lnTo>
                    <a:pt x="21" y="2"/>
                  </a:lnTo>
                  <a:lnTo>
                    <a:pt x="0" y="0"/>
                  </a:lnTo>
                  <a:lnTo>
                    <a:pt x="13" y="14"/>
                  </a:lnTo>
                  <a:lnTo>
                    <a:pt x="25"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0" name="Freeform 19"/>
            <p:cNvSpPr>
              <a:spLocks/>
            </p:cNvSpPr>
            <p:nvPr/>
          </p:nvSpPr>
          <p:spPr bwMode="auto">
            <a:xfrm>
              <a:off x="3371305" y="4043944"/>
              <a:ext cx="20089" cy="26794"/>
            </a:xfrm>
            <a:custGeom>
              <a:avLst/>
              <a:gdLst/>
              <a:ahLst/>
              <a:cxnLst>
                <a:cxn ang="0">
                  <a:pos x="18" y="13"/>
                </a:cxn>
                <a:cxn ang="0">
                  <a:pos x="16" y="24"/>
                </a:cxn>
                <a:cxn ang="0">
                  <a:pos x="0" y="2"/>
                </a:cxn>
                <a:cxn ang="0">
                  <a:pos x="5" y="0"/>
                </a:cxn>
                <a:cxn ang="0">
                  <a:pos x="18" y="13"/>
                </a:cxn>
              </a:cxnLst>
              <a:rect l="0" t="0" r="r" b="b"/>
              <a:pathLst>
                <a:path w="18" h="24">
                  <a:moveTo>
                    <a:pt x="18" y="13"/>
                  </a:moveTo>
                  <a:lnTo>
                    <a:pt x="16" y="24"/>
                  </a:lnTo>
                  <a:lnTo>
                    <a:pt x="0" y="2"/>
                  </a:lnTo>
                  <a:lnTo>
                    <a:pt x="5" y="0"/>
                  </a:lnTo>
                  <a:lnTo>
                    <a:pt x="18"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1" name="Freeform 20"/>
            <p:cNvSpPr>
              <a:spLocks/>
            </p:cNvSpPr>
            <p:nvPr/>
          </p:nvSpPr>
          <p:spPr bwMode="auto">
            <a:xfrm>
              <a:off x="3824419" y="4314117"/>
              <a:ext cx="17857" cy="17863"/>
            </a:xfrm>
            <a:custGeom>
              <a:avLst/>
              <a:gdLst/>
              <a:ahLst/>
              <a:cxnLst>
                <a:cxn ang="0">
                  <a:pos x="17" y="5"/>
                </a:cxn>
                <a:cxn ang="0">
                  <a:pos x="11" y="0"/>
                </a:cxn>
                <a:cxn ang="0">
                  <a:pos x="0" y="13"/>
                </a:cxn>
                <a:cxn ang="0">
                  <a:pos x="8" y="17"/>
                </a:cxn>
                <a:cxn ang="0">
                  <a:pos x="17" y="5"/>
                </a:cxn>
              </a:cxnLst>
              <a:rect l="0" t="0" r="r" b="b"/>
              <a:pathLst>
                <a:path w="17" h="17">
                  <a:moveTo>
                    <a:pt x="17" y="5"/>
                  </a:moveTo>
                  <a:lnTo>
                    <a:pt x="11" y="0"/>
                  </a:lnTo>
                  <a:lnTo>
                    <a:pt x="0" y="13"/>
                  </a:lnTo>
                  <a:lnTo>
                    <a:pt x="8" y="17"/>
                  </a:lnTo>
                  <a:lnTo>
                    <a:pt x="17"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2" name="Freeform 21"/>
            <p:cNvSpPr>
              <a:spLocks/>
            </p:cNvSpPr>
            <p:nvPr/>
          </p:nvSpPr>
          <p:spPr bwMode="auto">
            <a:xfrm>
              <a:off x="3627995" y="4157820"/>
              <a:ext cx="17857" cy="17863"/>
            </a:xfrm>
            <a:custGeom>
              <a:avLst/>
              <a:gdLst/>
              <a:ahLst/>
              <a:cxnLst>
                <a:cxn ang="0">
                  <a:pos x="15" y="6"/>
                </a:cxn>
                <a:cxn ang="0">
                  <a:pos x="7" y="13"/>
                </a:cxn>
                <a:cxn ang="0">
                  <a:pos x="0" y="15"/>
                </a:cxn>
                <a:cxn ang="0">
                  <a:pos x="1" y="0"/>
                </a:cxn>
                <a:cxn ang="0">
                  <a:pos x="15" y="6"/>
                </a:cxn>
              </a:cxnLst>
              <a:rect l="0" t="0" r="r" b="b"/>
              <a:pathLst>
                <a:path w="15" h="15">
                  <a:moveTo>
                    <a:pt x="15" y="6"/>
                  </a:moveTo>
                  <a:lnTo>
                    <a:pt x="7" y="13"/>
                  </a:lnTo>
                  <a:lnTo>
                    <a:pt x="0" y="15"/>
                  </a:lnTo>
                  <a:lnTo>
                    <a:pt x="1" y="0"/>
                  </a:lnTo>
                  <a:lnTo>
                    <a:pt x="15"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 name="Freeform 22"/>
            <p:cNvSpPr>
              <a:spLocks/>
            </p:cNvSpPr>
            <p:nvPr/>
          </p:nvSpPr>
          <p:spPr bwMode="auto">
            <a:xfrm>
              <a:off x="3991826" y="4209175"/>
              <a:ext cx="15624" cy="35725"/>
            </a:xfrm>
            <a:custGeom>
              <a:avLst/>
              <a:gdLst/>
              <a:ahLst/>
              <a:cxnLst>
                <a:cxn ang="0">
                  <a:pos x="13" y="22"/>
                </a:cxn>
                <a:cxn ang="0">
                  <a:pos x="11" y="20"/>
                </a:cxn>
                <a:cxn ang="0">
                  <a:pos x="11" y="8"/>
                </a:cxn>
                <a:cxn ang="0">
                  <a:pos x="11" y="0"/>
                </a:cxn>
                <a:cxn ang="0">
                  <a:pos x="0" y="32"/>
                </a:cxn>
                <a:cxn ang="0">
                  <a:pos x="13" y="22"/>
                </a:cxn>
              </a:cxnLst>
              <a:rect l="0" t="0" r="r" b="b"/>
              <a:pathLst>
                <a:path w="13" h="32">
                  <a:moveTo>
                    <a:pt x="13" y="22"/>
                  </a:moveTo>
                  <a:lnTo>
                    <a:pt x="11" y="20"/>
                  </a:lnTo>
                  <a:lnTo>
                    <a:pt x="11" y="8"/>
                  </a:lnTo>
                  <a:lnTo>
                    <a:pt x="11" y="0"/>
                  </a:lnTo>
                  <a:lnTo>
                    <a:pt x="0" y="32"/>
                  </a:lnTo>
                  <a:lnTo>
                    <a:pt x="13" y="2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 name="Freeform 23"/>
            <p:cNvSpPr>
              <a:spLocks/>
            </p:cNvSpPr>
            <p:nvPr/>
          </p:nvSpPr>
          <p:spPr bwMode="auto">
            <a:xfrm>
              <a:off x="4277534" y="4240434"/>
              <a:ext cx="11160" cy="20095"/>
            </a:xfrm>
            <a:custGeom>
              <a:avLst/>
              <a:gdLst/>
              <a:ahLst/>
              <a:cxnLst>
                <a:cxn ang="0">
                  <a:pos x="8" y="14"/>
                </a:cxn>
                <a:cxn ang="0">
                  <a:pos x="7" y="0"/>
                </a:cxn>
                <a:cxn ang="0">
                  <a:pos x="0" y="4"/>
                </a:cxn>
                <a:cxn ang="0">
                  <a:pos x="0" y="18"/>
                </a:cxn>
                <a:cxn ang="0">
                  <a:pos x="8" y="14"/>
                </a:cxn>
              </a:cxnLst>
              <a:rect l="0" t="0" r="r" b="b"/>
              <a:pathLst>
                <a:path w="8" h="18">
                  <a:moveTo>
                    <a:pt x="8" y="14"/>
                  </a:moveTo>
                  <a:lnTo>
                    <a:pt x="7" y="0"/>
                  </a:lnTo>
                  <a:lnTo>
                    <a:pt x="0" y="4"/>
                  </a:lnTo>
                  <a:lnTo>
                    <a:pt x="0" y="18"/>
                  </a:lnTo>
                  <a:lnTo>
                    <a:pt x="8" y="1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 name="Freeform 24"/>
            <p:cNvSpPr>
              <a:spLocks/>
            </p:cNvSpPr>
            <p:nvPr/>
          </p:nvSpPr>
          <p:spPr bwMode="auto">
            <a:xfrm>
              <a:off x="3411483" y="4113163"/>
              <a:ext cx="13393" cy="20095"/>
            </a:xfrm>
            <a:custGeom>
              <a:avLst/>
              <a:gdLst/>
              <a:ahLst/>
              <a:cxnLst>
                <a:cxn ang="0">
                  <a:pos x="13" y="18"/>
                </a:cxn>
                <a:cxn ang="0">
                  <a:pos x="4" y="18"/>
                </a:cxn>
                <a:cxn ang="0">
                  <a:pos x="0" y="0"/>
                </a:cxn>
                <a:cxn ang="0">
                  <a:pos x="13" y="18"/>
                </a:cxn>
              </a:cxnLst>
              <a:rect l="0" t="0" r="r" b="b"/>
              <a:pathLst>
                <a:path w="13" h="18">
                  <a:moveTo>
                    <a:pt x="13" y="18"/>
                  </a:moveTo>
                  <a:lnTo>
                    <a:pt x="4" y="18"/>
                  </a:lnTo>
                  <a:lnTo>
                    <a:pt x="0" y="0"/>
                  </a:lnTo>
                  <a:lnTo>
                    <a:pt x="13" y="1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 name="Freeform 25"/>
            <p:cNvSpPr>
              <a:spLocks/>
            </p:cNvSpPr>
            <p:nvPr/>
          </p:nvSpPr>
          <p:spPr bwMode="auto">
            <a:xfrm>
              <a:off x="3987361" y="4215873"/>
              <a:ext cx="8929" cy="20095"/>
            </a:xfrm>
            <a:custGeom>
              <a:avLst/>
              <a:gdLst/>
              <a:ahLst/>
              <a:cxnLst>
                <a:cxn ang="0">
                  <a:pos x="10" y="7"/>
                </a:cxn>
                <a:cxn ang="0">
                  <a:pos x="9" y="0"/>
                </a:cxn>
                <a:cxn ang="0">
                  <a:pos x="4" y="3"/>
                </a:cxn>
                <a:cxn ang="0">
                  <a:pos x="0" y="18"/>
                </a:cxn>
                <a:cxn ang="0">
                  <a:pos x="10" y="7"/>
                </a:cxn>
              </a:cxnLst>
              <a:rect l="0" t="0" r="r" b="b"/>
              <a:pathLst>
                <a:path w="10" h="18">
                  <a:moveTo>
                    <a:pt x="10" y="7"/>
                  </a:moveTo>
                  <a:lnTo>
                    <a:pt x="9" y="0"/>
                  </a:lnTo>
                  <a:lnTo>
                    <a:pt x="4" y="3"/>
                  </a:lnTo>
                  <a:lnTo>
                    <a:pt x="0" y="18"/>
                  </a:lnTo>
                  <a:lnTo>
                    <a:pt x="10"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 name="Freeform 26"/>
            <p:cNvSpPr>
              <a:spLocks/>
            </p:cNvSpPr>
            <p:nvPr/>
          </p:nvSpPr>
          <p:spPr bwMode="auto">
            <a:xfrm>
              <a:off x="4036468" y="4131025"/>
              <a:ext cx="24553" cy="6698"/>
            </a:xfrm>
            <a:custGeom>
              <a:avLst/>
              <a:gdLst/>
              <a:ahLst/>
              <a:cxnLst>
                <a:cxn ang="0">
                  <a:pos x="21" y="6"/>
                </a:cxn>
                <a:cxn ang="0">
                  <a:pos x="9" y="0"/>
                </a:cxn>
                <a:cxn ang="0">
                  <a:pos x="0" y="6"/>
                </a:cxn>
                <a:cxn ang="0">
                  <a:pos x="21" y="6"/>
                </a:cxn>
              </a:cxnLst>
              <a:rect l="0" t="0" r="r" b="b"/>
              <a:pathLst>
                <a:path w="21" h="6">
                  <a:moveTo>
                    <a:pt x="21" y="6"/>
                  </a:moveTo>
                  <a:lnTo>
                    <a:pt x="9" y="0"/>
                  </a:lnTo>
                  <a:lnTo>
                    <a:pt x="0" y="6"/>
                  </a:lnTo>
                  <a:lnTo>
                    <a:pt x="21"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 name="Freeform 27"/>
            <p:cNvSpPr>
              <a:spLocks/>
            </p:cNvSpPr>
            <p:nvPr/>
          </p:nvSpPr>
          <p:spPr bwMode="auto">
            <a:xfrm>
              <a:off x="4270837" y="4260529"/>
              <a:ext cx="8929" cy="15630"/>
            </a:xfrm>
            <a:custGeom>
              <a:avLst/>
              <a:gdLst/>
              <a:ahLst/>
              <a:cxnLst>
                <a:cxn ang="0">
                  <a:pos x="8" y="7"/>
                </a:cxn>
                <a:cxn ang="0">
                  <a:pos x="2" y="14"/>
                </a:cxn>
                <a:cxn ang="0">
                  <a:pos x="0" y="0"/>
                </a:cxn>
                <a:cxn ang="0">
                  <a:pos x="8" y="7"/>
                </a:cxn>
              </a:cxnLst>
              <a:rect l="0" t="0" r="r" b="b"/>
              <a:pathLst>
                <a:path w="8" h="14">
                  <a:moveTo>
                    <a:pt x="8" y="7"/>
                  </a:moveTo>
                  <a:lnTo>
                    <a:pt x="2" y="14"/>
                  </a:lnTo>
                  <a:lnTo>
                    <a:pt x="0" y="0"/>
                  </a:lnTo>
                  <a:lnTo>
                    <a:pt x="8"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 name="Freeform 28"/>
            <p:cNvSpPr>
              <a:spLocks/>
            </p:cNvSpPr>
            <p:nvPr/>
          </p:nvSpPr>
          <p:spPr bwMode="auto">
            <a:xfrm>
              <a:off x="3748528" y="4278391"/>
              <a:ext cx="33482" cy="6698"/>
            </a:xfrm>
            <a:custGeom>
              <a:avLst/>
              <a:gdLst/>
              <a:ahLst/>
              <a:cxnLst>
                <a:cxn ang="0">
                  <a:pos x="30" y="0"/>
                </a:cxn>
                <a:cxn ang="0">
                  <a:pos x="8" y="5"/>
                </a:cxn>
                <a:cxn ang="0">
                  <a:pos x="0" y="1"/>
                </a:cxn>
                <a:cxn ang="0">
                  <a:pos x="30" y="0"/>
                </a:cxn>
              </a:cxnLst>
              <a:rect l="0" t="0" r="r" b="b"/>
              <a:pathLst>
                <a:path w="30" h="5">
                  <a:moveTo>
                    <a:pt x="30" y="0"/>
                  </a:moveTo>
                  <a:lnTo>
                    <a:pt x="8" y="5"/>
                  </a:lnTo>
                  <a:lnTo>
                    <a:pt x="0" y="1"/>
                  </a:lnTo>
                  <a:lnTo>
                    <a:pt x="3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0" name="Freeform 29"/>
            <p:cNvSpPr>
              <a:spLocks/>
            </p:cNvSpPr>
            <p:nvPr/>
          </p:nvSpPr>
          <p:spPr bwMode="auto">
            <a:xfrm>
              <a:off x="3784242" y="3950167"/>
              <a:ext cx="22320" cy="24561"/>
            </a:xfrm>
            <a:custGeom>
              <a:avLst/>
              <a:gdLst/>
              <a:ahLst/>
              <a:cxnLst>
                <a:cxn ang="0">
                  <a:pos x="12" y="21"/>
                </a:cxn>
                <a:cxn ang="0">
                  <a:pos x="0" y="8"/>
                </a:cxn>
                <a:cxn ang="0">
                  <a:pos x="20" y="0"/>
                </a:cxn>
                <a:cxn ang="0">
                  <a:pos x="20" y="1"/>
                </a:cxn>
                <a:cxn ang="0">
                  <a:pos x="17" y="12"/>
                </a:cxn>
                <a:cxn ang="0">
                  <a:pos x="12" y="21"/>
                </a:cxn>
              </a:cxnLst>
              <a:rect l="0" t="0" r="r" b="b"/>
              <a:pathLst>
                <a:path w="20" h="21">
                  <a:moveTo>
                    <a:pt x="12" y="21"/>
                  </a:moveTo>
                  <a:lnTo>
                    <a:pt x="0" y="8"/>
                  </a:lnTo>
                  <a:lnTo>
                    <a:pt x="20" y="0"/>
                  </a:lnTo>
                  <a:lnTo>
                    <a:pt x="20" y="1"/>
                  </a:lnTo>
                  <a:lnTo>
                    <a:pt x="17" y="12"/>
                  </a:lnTo>
                  <a:lnTo>
                    <a:pt x="12"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 name="Freeform 32"/>
            <p:cNvSpPr>
              <a:spLocks/>
            </p:cNvSpPr>
            <p:nvPr/>
          </p:nvSpPr>
          <p:spPr bwMode="auto">
            <a:xfrm>
              <a:off x="4360121" y="3820662"/>
              <a:ext cx="4464" cy="4466"/>
            </a:xfrm>
            <a:custGeom>
              <a:avLst/>
              <a:gdLst/>
              <a:ahLst/>
              <a:cxnLst>
                <a:cxn ang="0">
                  <a:pos x="3" y="2"/>
                </a:cxn>
                <a:cxn ang="0">
                  <a:pos x="0" y="4"/>
                </a:cxn>
                <a:cxn ang="0">
                  <a:pos x="1" y="2"/>
                </a:cxn>
                <a:cxn ang="0">
                  <a:pos x="3" y="0"/>
                </a:cxn>
                <a:cxn ang="0">
                  <a:pos x="3" y="2"/>
                </a:cxn>
                <a:cxn ang="0">
                  <a:pos x="4" y="2"/>
                </a:cxn>
                <a:cxn ang="0">
                  <a:pos x="3" y="2"/>
                </a:cxn>
              </a:cxnLst>
              <a:rect l="0" t="0" r="r" b="b"/>
              <a:pathLst>
                <a:path w="4" h="4">
                  <a:moveTo>
                    <a:pt x="3" y="2"/>
                  </a:moveTo>
                  <a:lnTo>
                    <a:pt x="0" y="4"/>
                  </a:lnTo>
                  <a:lnTo>
                    <a:pt x="1" y="2"/>
                  </a:lnTo>
                  <a:lnTo>
                    <a:pt x="3" y="0"/>
                  </a:lnTo>
                  <a:lnTo>
                    <a:pt x="3" y="2"/>
                  </a:lnTo>
                  <a:lnTo>
                    <a:pt x="4" y="2"/>
                  </a:lnTo>
                  <a:lnTo>
                    <a:pt x="3"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 name="Freeform 33"/>
            <p:cNvSpPr>
              <a:spLocks/>
            </p:cNvSpPr>
            <p:nvPr/>
          </p:nvSpPr>
          <p:spPr bwMode="auto">
            <a:xfrm>
              <a:off x="4694934" y="3880949"/>
              <a:ext cx="2232" cy="2233"/>
            </a:xfrm>
            <a:custGeom>
              <a:avLst/>
              <a:gdLst/>
              <a:ahLst/>
              <a:cxnLst>
                <a:cxn ang="0">
                  <a:pos x="1" y="2"/>
                </a:cxn>
                <a:cxn ang="0">
                  <a:pos x="0" y="2"/>
                </a:cxn>
                <a:cxn ang="0">
                  <a:pos x="1" y="0"/>
                </a:cxn>
                <a:cxn ang="0">
                  <a:pos x="0" y="0"/>
                </a:cxn>
                <a:cxn ang="0">
                  <a:pos x="1" y="0"/>
                </a:cxn>
                <a:cxn ang="0">
                  <a:pos x="1" y="2"/>
                </a:cxn>
              </a:cxnLst>
              <a:rect l="0" t="0" r="r" b="b"/>
              <a:pathLst>
                <a:path w="1" h="2">
                  <a:moveTo>
                    <a:pt x="1" y="2"/>
                  </a:moveTo>
                  <a:lnTo>
                    <a:pt x="0" y="2"/>
                  </a:lnTo>
                  <a:lnTo>
                    <a:pt x="1" y="0"/>
                  </a:lnTo>
                  <a:lnTo>
                    <a:pt x="0" y="0"/>
                  </a:lnTo>
                  <a:lnTo>
                    <a:pt x="1" y="0"/>
                  </a:lnTo>
                  <a:lnTo>
                    <a:pt x="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 name="Freeform 34"/>
            <p:cNvSpPr>
              <a:spLocks/>
            </p:cNvSpPr>
            <p:nvPr/>
          </p:nvSpPr>
          <p:spPr bwMode="auto">
            <a:xfrm>
              <a:off x="4701631" y="3880949"/>
              <a:ext cx="2232" cy="2233"/>
            </a:xfrm>
            <a:custGeom>
              <a:avLst/>
              <a:gdLst/>
              <a:ahLst/>
              <a:cxnLst>
                <a:cxn ang="0">
                  <a:pos x="0" y="0"/>
                </a:cxn>
                <a:cxn ang="0">
                  <a:pos x="1" y="0"/>
                </a:cxn>
                <a:cxn ang="0">
                  <a:pos x="0" y="0"/>
                </a:cxn>
              </a:cxnLst>
              <a:rect l="0" t="0" r="r" b="b"/>
              <a:pathLst>
                <a:path w="1">
                  <a:moveTo>
                    <a:pt x="0" y="0"/>
                  </a:moveTo>
                  <a:lnTo>
                    <a:pt x="1" y="0"/>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 name="Freeform 35"/>
            <p:cNvSpPr>
              <a:spLocks/>
            </p:cNvSpPr>
            <p:nvPr/>
          </p:nvSpPr>
          <p:spPr bwMode="auto">
            <a:xfrm>
              <a:off x="3679334" y="3894345"/>
              <a:ext cx="229905" cy="167462"/>
            </a:xfrm>
            <a:custGeom>
              <a:avLst/>
              <a:gdLst/>
              <a:ahLst/>
              <a:cxnLst>
                <a:cxn ang="0">
                  <a:pos x="156" y="0"/>
                </a:cxn>
                <a:cxn ang="0">
                  <a:pos x="169" y="10"/>
                </a:cxn>
                <a:cxn ang="0">
                  <a:pos x="168" y="26"/>
                </a:cxn>
                <a:cxn ang="0">
                  <a:pos x="179" y="22"/>
                </a:cxn>
                <a:cxn ang="0">
                  <a:pos x="179" y="28"/>
                </a:cxn>
                <a:cxn ang="0">
                  <a:pos x="183" y="29"/>
                </a:cxn>
                <a:cxn ang="0">
                  <a:pos x="208" y="41"/>
                </a:cxn>
                <a:cxn ang="0">
                  <a:pos x="186" y="48"/>
                </a:cxn>
                <a:cxn ang="0">
                  <a:pos x="192" y="60"/>
                </a:cxn>
                <a:cxn ang="0">
                  <a:pos x="177" y="64"/>
                </a:cxn>
                <a:cxn ang="0">
                  <a:pos x="172" y="69"/>
                </a:cxn>
                <a:cxn ang="0">
                  <a:pos x="154" y="66"/>
                </a:cxn>
                <a:cxn ang="0">
                  <a:pos x="135" y="64"/>
                </a:cxn>
                <a:cxn ang="0">
                  <a:pos x="129" y="81"/>
                </a:cxn>
                <a:cxn ang="0">
                  <a:pos x="124" y="99"/>
                </a:cxn>
                <a:cxn ang="0">
                  <a:pos x="119" y="111"/>
                </a:cxn>
                <a:cxn ang="0">
                  <a:pos x="109" y="132"/>
                </a:cxn>
                <a:cxn ang="0">
                  <a:pos x="91" y="140"/>
                </a:cxn>
                <a:cxn ang="0">
                  <a:pos x="63" y="134"/>
                </a:cxn>
                <a:cxn ang="0">
                  <a:pos x="55" y="143"/>
                </a:cxn>
                <a:cxn ang="0">
                  <a:pos x="25" y="149"/>
                </a:cxn>
                <a:cxn ang="0">
                  <a:pos x="5" y="137"/>
                </a:cxn>
                <a:cxn ang="0">
                  <a:pos x="0" y="120"/>
                </a:cxn>
                <a:cxn ang="0">
                  <a:pos x="1" y="123"/>
                </a:cxn>
                <a:cxn ang="0">
                  <a:pos x="18" y="132"/>
                </a:cxn>
                <a:cxn ang="0">
                  <a:pos x="35" y="137"/>
                </a:cxn>
                <a:cxn ang="0">
                  <a:pos x="31" y="136"/>
                </a:cxn>
                <a:cxn ang="0">
                  <a:pos x="34" y="131"/>
                </a:cxn>
                <a:cxn ang="0">
                  <a:pos x="36" y="119"/>
                </a:cxn>
                <a:cxn ang="0">
                  <a:pos x="37" y="113"/>
                </a:cxn>
                <a:cxn ang="0">
                  <a:pos x="39" y="106"/>
                </a:cxn>
                <a:cxn ang="0">
                  <a:pos x="54" y="100"/>
                </a:cxn>
                <a:cxn ang="0">
                  <a:pos x="69" y="95"/>
                </a:cxn>
                <a:cxn ang="0">
                  <a:pos x="82" y="77"/>
                </a:cxn>
                <a:cxn ang="0">
                  <a:pos x="95" y="58"/>
                </a:cxn>
                <a:cxn ang="0">
                  <a:pos x="107" y="71"/>
                </a:cxn>
                <a:cxn ang="0">
                  <a:pos x="112" y="62"/>
                </a:cxn>
                <a:cxn ang="0">
                  <a:pos x="115" y="51"/>
                </a:cxn>
                <a:cxn ang="0">
                  <a:pos x="120" y="64"/>
                </a:cxn>
                <a:cxn ang="0">
                  <a:pos x="120" y="53"/>
                </a:cxn>
                <a:cxn ang="0">
                  <a:pos x="125" y="47"/>
                </a:cxn>
                <a:cxn ang="0">
                  <a:pos x="124" y="41"/>
                </a:cxn>
                <a:cxn ang="0">
                  <a:pos x="129" y="35"/>
                </a:cxn>
                <a:cxn ang="0">
                  <a:pos x="139" y="17"/>
                </a:cxn>
                <a:cxn ang="0">
                  <a:pos x="149" y="0"/>
                </a:cxn>
                <a:cxn ang="0">
                  <a:pos x="151" y="6"/>
                </a:cxn>
                <a:cxn ang="0">
                  <a:pos x="156" y="0"/>
                </a:cxn>
              </a:cxnLst>
              <a:rect l="0" t="0" r="r" b="b"/>
              <a:pathLst>
                <a:path w="208" h="149">
                  <a:moveTo>
                    <a:pt x="156" y="0"/>
                  </a:moveTo>
                  <a:lnTo>
                    <a:pt x="169" y="10"/>
                  </a:lnTo>
                  <a:lnTo>
                    <a:pt x="168" y="26"/>
                  </a:lnTo>
                  <a:lnTo>
                    <a:pt x="179" y="22"/>
                  </a:lnTo>
                  <a:lnTo>
                    <a:pt x="179" y="28"/>
                  </a:lnTo>
                  <a:lnTo>
                    <a:pt x="183" y="29"/>
                  </a:lnTo>
                  <a:lnTo>
                    <a:pt x="208" y="41"/>
                  </a:lnTo>
                  <a:lnTo>
                    <a:pt x="186" y="48"/>
                  </a:lnTo>
                  <a:lnTo>
                    <a:pt x="192" y="60"/>
                  </a:lnTo>
                  <a:lnTo>
                    <a:pt x="177" y="64"/>
                  </a:lnTo>
                  <a:lnTo>
                    <a:pt x="172" y="69"/>
                  </a:lnTo>
                  <a:lnTo>
                    <a:pt x="154" y="66"/>
                  </a:lnTo>
                  <a:lnTo>
                    <a:pt x="135" y="64"/>
                  </a:lnTo>
                  <a:lnTo>
                    <a:pt x="129" y="81"/>
                  </a:lnTo>
                  <a:lnTo>
                    <a:pt x="124" y="99"/>
                  </a:lnTo>
                  <a:lnTo>
                    <a:pt x="119" y="111"/>
                  </a:lnTo>
                  <a:lnTo>
                    <a:pt x="109" y="132"/>
                  </a:lnTo>
                  <a:lnTo>
                    <a:pt x="91" y="140"/>
                  </a:lnTo>
                  <a:lnTo>
                    <a:pt x="63" y="134"/>
                  </a:lnTo>
                  <a:lnTo>
                    <a:pt x="55" y="143"/>
                  </a:lnTo>
                  <a:lnTo>
                    <a:pt x="25" y="149"/>
                  </a:lnTo>
                  <a:lnTo>
                    <a:pt x="5" y="137"/>
                  </a:lnTo>
                  <a:lnTo>
                    <a:pt x="0" y="120"/>
                  </a:lnTo>
                  <a:lnTo>
                    <a:pt x="1" y="123"/>
                  </a:lnTo>
                  <a:lnTo>
                    <a:pt x="18" y="132"/>
                  </a:lnTo>
                  <a:lnTo>
                    <a:pt x="35" y="137"/>
                  </a:lnTo>
                  <a:lnTo>
                    <a:pt x="31" y="136"/>
                  </a:lnTo>
                  <a:lnTo>
                    <a:pt x="34" y="131"/>
                  </a:lnTo>
                  <a:lnTo>
                    <a:pt x="36" y="119"/>
                  </a:lnTo>
                  <a:lnTo>
                    <a:pt x="37" y="113"/>
                  </a:lnTo>
                  <a:lnTo>
                    <a:pt x="39" y="106"/>
                  </a:lnTo>
                  <a:lnTo>
                    <a:pt x="54" y="100"/>
                  </a:lnTo>
                  <a:lnTo>
                    <a:pt x="69" y="95"/>
                  </a:lnTo>
                  <a:lnTo>
                    <a:pt x="82" y="77"/>
                  </a:lnTo>
                  <a:lnTo>
                    <a:pt x="95" y="58"/>
                  </a:lnTo>
                  <a:lnTo>
                    <a:pt x="107" y="71"/>
                  </a:lnTo>
                  <a:lnTo>
                    <a:pt x="112" y="62"/>
                  </a:lnTo>
                  <a:lnTo>
                    <a:pt x="115" y="51"/>
                  </a:lnTo>
                  <a:lnTo>
                    <a:pt x="120" y="64"/>
                  </a:lnTo>
                  <a:lnTo>
                    <a:pt x="120" y="53"/>
                  </a:lnTo>
                  <a:lnTo>
                    <a:pt x="125" y="47"/>
                  </a:lnTo>
                  <a:lnTo>
                    <a:pt x="124" y="41"/>
                  </a:lnTo>
                  <a:lnTo>
                    <a:pt x="129" y="35"/>
                  </a:lnTo>
                  <a:lnTo>
                    <a:pt x="139" y="17"/>
                  </a:lnTo>
                  <a:lnTo>
                    <a:pt x="149" y="0"/>
                  </a:lnTo>
                  <a:lnTo>
                    <a:pt x="151" y="6"/>
                  </a:lnTo>
                  <a:lnTo>
                    <a:pt x="15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 name="Freeform 36"/>
            <p:cNvSpPr>
              <a:spLocks/>
            </p:cNvSpPr>
            <p:nvPr/>
          </p:nvSpPr>
          <p:spPr bwMode="auto">
            <a:xfrm>
              <a:off x="3440500" y="3903276"/>
              <a:ext cx="107140" cy="145134"/>
            </a:xfrm>
            <a:custGeom>
              <a:avLst/>
              <a:gdLst/>
              <a:ahLst/>
              <a:cxnLst>
                <a:cxn ang="0">
                  <a:pos x="80" y="128"/>
                </a:cxn>
                <a:cxn ang="0">
                  <a:pos x="54" y="110"/>
                </a:cxn>
                <a:cxn ang="0">
                  <a:pos x="29" y="91"/>
                </a:cxn>
                <a:cxn ang="0">
                  <a:pos x="17" y="63"/>
                </a:cxn>
                <a:cxn ang="0">
                  <a:pos x="8" y="33"/>
                </a:cxn>
                <a:cxn ang="0">
                  <a:pos x="0" y="3"/>
                </a:cxn>
                <a:cxn ang="0">
                  <a:pos x="1" y="0"/>
                </a:cxn>
                <a:cxn ang="0">
                  <a:pos x="18" y="8"/>
                </a:cxn>
                <a:cxn ang="0">
                  <a:pos x="19" y="19"/>
                </a:cxn>
                <a:cxn ang="0">
                  <a:pos x="33" y="19"/>
                </a:cxn>
                <a:cxn ang="0">
                  <a:pos x="43" y="8"/>
                </a:cxn>
                <a:cxn ang="0">
                  <a:pos x="56" y="23"/>
                </a:cxn>
                <a:cxn ang="0">
                  <a:pos x="71" y="37"/>
                </a:cxn>
                <a:cxn ang="0">
                  <a:pos x="73" y="61"/>
                </a:cxn>
                <a:cxn ang="0">
                  <a:pos x="75" y="84"/>
                </a:cxn>
                <a:cxn ang="0">
                  <a:pos x="85" y="105"/>
                </a:cxn>
                <a:cxn ang="0">
                  <a:pos x="95" y="127"/>
                </a:cxn>
                <a:cxn ang="0">
                  <a:pos x="87" y="123"/>
                </a:cxn>
                <a:cxn ang="0">
                  <a:pos x="80" y="128"/>
                </a:cxn>
              </a:cxnLst>
              <a:rect l="0" t="0" r="r" b="b"/>
              <a:pathLst>
                <a:path w="95" h="128">
                  <a:moveTo>
                    <a:pt x="80" y="128"/>
                  </a:moveTo>
                  <a:lnTo>
                    <a:pt x="54" y="110"/>
                  </a:lnTo>
                  <a:lnTo>
                    <a:pt x="29" y="91"/>
                  </a:lnTo>
                  <a:lnTo>
                    <a:pt x="17" y="63"/>
                  </a:lnTo>
                  <a:lnTo>
                    <a:pt x="8" y="33"/>
                  </a:lnTo>
                  <a:lnTo>
                    <a:pt x="0" y="3"/>
                  </a:lnTo>
                  <a:lnTo>
                    <a:pt x="1" y="0"/>
                  </a:lnTo>
                  <a:lnTo>
                    <a:pt x="18" y="8"/>
                  </a:lnTo>
                  <a:lnTo>
                    <a:pt x="19" y="19"/>
                  </a:lnTo>
                  <a:lnTo>
                    <a:pt x="33" y="19"/>
                  </a:lnTo>
                  <a:lnTo>
                    <a:pt x="43" y="8"/>
                  </a:lnTo>
                  <a:lnTo>
                    <a:pt x="56" y="23"/>
                  </a:lnTo>
                  <a:lnTo>
                    <a:pt x="71" y="37"/>
                  </a:lnTo>
                  <a:lnTo>
                    <a:pt x="73" y="61"/>
                  </a:lnTo>
                  <a:lnTo>
                    <a:pt x="75" y="84"/>
                  </a:lnTo>
                  <a:lnTo>
                    <a:pt x="85" y="105"/>
                  </a:lnTo>
                  <a:lnTo>
                    <a:pt x="95" y="127"/>
                  </a:lnTo>
                  <a:lnTo>
                    <a:pt x="87" y="123"/>
                  </a:lnTo>
                  <a:lnTo>
                    <a:pt x="80" y="12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 name="Freeform 41"/>
            <p:cNvSpPr>
              <a:spLocks/>
            </p:cNvSpPr>
            <p:nvPr/>
          </p:nvSpPr>
          <p:spPr bwMode="auto">
            <a:xfrm>
              <a:off x="4277534" y="3872017"/>
              <a:ext cx="4464" cy="11164"/>
            </a:xfrm>
            <a:custGeom>
              <a:avLst/>
              <a:gdLst/>
              <a:ahLst/>
              <a:cxnLst>
                <a:cxn ang="0">
                  <a:pos x="1" y="6"/>
                </a:cxn>
                <a:cxn ang="0">
                  <a:pos x="1" y="5"/>
                </a:cxn>
                <a:cxn ang="0">
                  <a:pos x="1" y="4"/>
                </a:cxn>
                <a:cxn ang="0">
                  <a:pos x="2" y="2"/>
                </a:cxn>
                <a:cxn ang="0">
                  <a:pos x="3" y="2"/>
                </a:cxn>
                <a:cxn ang="0">
                  <a:pos x="2" y="0"/>
                </a:cxn>
                <a:cxn ang="0">
                  <a:pos x="3" y="2"/>
                </a:cxn>
                <a:cxn ang="0">
                  <a:pos x="3" y="6"/>
                </a:cxn>
                <a:cxn ang="0">
                  <a:pos x="2" y="8"/>
                </a:cxn>
                <a:cxn ang="0">
                  <a:pos x="2" y="10"/>
                </a:cxn>
                <a:cxn ang="0">
                  <a:pos x="1" y="10"/>
                </a:cxn>
                <a:cxn ang="0">
                  <a:pos x="0" y="7"/>
                </a:cxn>
                <a:cxn ang="0">
                  <a:pos x="1" y="6"/>
                </a:cxn>
              </a:cxnLst>
              <a:rect l="0" t="0" r="r" b="b"/>
              <a:pathLst>
                <a:path w="3" h="10">
                  <a:moveTo>
                    <a:pt x="1" y="6"/>
                  </a:moveTo>
                  <a:lnTo>
                    <a:pt x="1" y="5"/>
                  </a:lnTo>
                  <a:lnTo>
                    <a:pt x="1" y="4"/>
                  </a:lnTo>
                  <a:lnTo>
                    <a:pt x="2" y="2"/>
                  </a:lnTo>
                  <a:lnTo>
                    <a:pt x="3" y="2"/>
                  </a:lnTo>
                  <a:lnTo>
                    <a:pt x="2" y="0"/>
                  </a:lnTo>
                  <a:lnTo>
                    <a:pt x="3" y="2"/>
                  </a:lnTo>
                  <a:lnTo>
                    <a:pt x="3" y="6"/>
                  </a:lnTo>
                  <a:lnTo>
                    <a:pt x="2" y="8"/>
                  </a:lnTo>
                  <a:lnTo>
                    <a:pt x="2" y="10"/>
                  </a:lnTo>
                  <a:lnTo>
                    <a:pt x="1" y="10"/>
                  </a:lnTo>
                  <a:lnTo>
                    <a:pt x="0" y="7"/>
                  </a:lnTo>
                  <a:lnTo>
                    <a:pt x="1"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 name="Freeform 42"/>
            <p:cNvSpPr>
              <a:spLocks/>
            </p:cNvSpPr>
            <p:nvPr/>
          </p:nvSpPr>
          <p:spPr bwMode="auto">
            <a:xfrm>
              <a:off x="4275301" y="3883181"/>
              <a:ext cx="2232" cy="4466"/>
            </a:xfrm>
            <a:custGeom>
              <a:avLst/>
              <a:gdLst/>
              <a:ahLst/>
              <a:cxnLst>
                <a:cxn ang="0">
                  <a:pos x="2" y="1"/>
                </a:cxn>
                <a:cxn ang="0">
                  <a:pos x="0" y="1"/>
                </a:cxn>
                <a:cxn ang="0">
                  <a:pos x="0" y="2"/>
                </a:cxn>
                <a:cxn ang="0">
                  <a:pos x="3" y="1"/>
                </a:cxn>
                <a:cxn ang="0">
                  <a:pos x="3" y="0"/>
                </a:cxn>
                <a:cxn ang="0">
                  <a:pos x="2" y="1"/>
                </a:cxn>
              </a:cxnLst>
              <a:rect l="0" t="0" r="r" b="b"/>
              <a:pathLst>
                <a:path w="3" h="2">
                  <a:moveTo>
                    <a:pt x="2" y="1"/>
                  </a:moveTo>
                  <a:lnTo>
                    <a:pt x="0" y="1"/>
                  </a:lnTo>
                  <a:lnTo>
                    <a:pt x="0" y="2"/>
                  </a:lnTo>
                  <a:lnTo>
                    <a:pt x="3" y="1"/>
                  </a:lnTo>
                  <a:lnTo>
                    <a:pt x="3" y="0"/>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 name="Freeform 43"/>
            <p:cNvSpPr>
              <a:spLocks/>
            </p:cNvSpPr>
            <p:nvPr/>
          </p:nvSpPr>
          <p:spPr bwMode="auto">
            <a:xfrm>
              <a:off x="4277534" y="3883182"/>
              <a:ext cx="2232" cy="2233"/>
            </a:xfrm>
            <a:custGeom>
              <a:avLst/>
              <a:gdLst/>
              <a:ahLst/>
              <a:cxnLst>
                <a:cxn ang="0">
                  <a:pos x="1" y="1"/>
                </a:cxn>
                <a:cxn ang="0">
                  <a:pos x="1" y="0"/>
                </a:cxn>
                <a:cxn ang="0">
                  <a:pos x="0" y="0"/>
                </a:cxn>
                <a:cxn ang="0">
                  <a:pos x="1" y="1"/>
                </a:cxn>
              </a:cxnLst>
              <a:rect l="0" t="0" r="r" b="b"/>
              <a:pathLst>
                <a:path w="1" h="1">
                  <a:moveTo>
                    <a:pt x="1" y="1"/>
                  </a:moveTo>
                  <a:lnTo>
                    <a:pt x="1" y="0"/>
                  </a:lnTo>
                  <a:lnTo>
                    <a:pt x="0"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 name="Freeform 44"/>
            <p:cNvSpPr>
              <a:spLocks/>
            </p:cNvSpPr>
            <p:nvPr/>
          </p:nvSpPr>
          <p:spPr bwMode="auto">
            <a:xfrm>
              <a:off x="4270837" y="3894346"/>
              <a:ext cx="2232" cy="2233"/>
            </a:xfrm>
            <a:custGeom>
              <a:avLst/>
              <a:gdLst/>
              <a:ahLst/>
              <a:cxnLst>
                <a:cxn ang="0">
                  <a:pos x="1" y="0"/>
                </a:cxn>
                <a:cxn ang="0">
                  <a:pos x="0" y="2"/>
                </a:cxn>
                <a:cxn ang="0">
                  <a:pos x="0" y="0"/>
                </a:cxn>
                <a:cxn ang="0">
                  <a:pos x="1" y="0"/>
                </a:cxn>
              </a:cxnLst>
              <a:rect l="0" t="0" r="r" b="b"/>
              <a:pathLst>
                <a:path w="1" h="2">
                  <a:moveTo>
                    <a:pt x="1" y="0"/>
                  </a:moveTo>
                  <a:lnTo>
                    <a:pt x="0" y="2"/>
                  </a:lnTo>
                  <a:lnTo>
                    <a:pt x="0" y="0"/>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 name="Freeform 45"/>
            <p:cNvSpPr>
              <a:spLocks/>
            </p:cNvSpPr>
            <p:nvPr/>
          </p:nvSpPr>
          <p:spPr bwMode="auto">
            <a:xfrm>
              <a:off x="4273069" y="3889880"/>
              <a:ext cx="2232" cy="4466"/>
            </a:xfrm>
            <a:custGeom>
              <a:avLst/>
              <a:gdLst/>
              <a:ahLst/>
              <a:cxnLst>
                <a:cxn ang="0">
                  <a:pos x="0" y="1"/>
                </a:cxn>
                <a:cxn ang="0">
                  <a:pos x="0" y="0"/>
                </a:cxn>
                <a:cxn ang="0">
                  <a:pos x="0" y="2"/>
                </a:cxn>
                <a:cxn ang="0">
                  <a:pos x="0" y="1"/>
                </a:cxn>
              </a:cxnLst>
              <a:rect l="0" t="0" r="r" b="b"/>
              <a:pathLst>
                <a:path h="2">
                  <a:moveTo>
                    <a:pt x="0" y="1"/>
                  </a:moveTo>
                  <a:lnTo>
                    <a:pt x="0" y="0"/>
                  </a:lnTo>
                  <a:lnTo>
                    <a:pt x="0" y="2"/>
                  </a:lnTo>
                  <a:lnTo>
                    <a:pt x="0"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 name="Freeform 46"/>
            <p:cNvSpPr>
              <a:spLocks/>
            </p:cNvSpPr>
            <p:nvPr/>
          </p:nvSpPr>
          <p:spPr bwMode="auto">
            <a:xfrm>
              <a:off x="4431547" y="4157820"/>
              <a:ext cx="238834" cy="223283"/>
            </a:xfrm>
            <a:custGeom>
              <a:avLst/>
              <a:gdLst/>
              <a:ahLst/>
              <a:cxnLst>
                <a:cxn ang="0">
                  <a:pos x="214" y="189"/>
                </a:cxn>
                <a:cxn ang="0">
                  <a:pos x="204" y="193"/>
                </a:cxn>
                <a:cxn ang="0">
                  <a:pos x="205" y="199"/>
                </a:cxn>
                <a:cxn ang="0">
                  <a:pos x="193" y="197"/>
                </a:cxn>
                <a:cxn ang="0">
                  <a:pos x="172" y="192"/>
                </a:cxn>
                <a:cxn ang="0">
                  <a:pos x="151" y="187"/>
                </a:cxn>
                <a:cxn ang="0">
                  <a:pos x="140" y="174"/>
                </a:cxn>
                <a:cxn ang="0">
                  <a:pos x="128" y="162"/>
                </a:cxn>
                <a:cxn ang="0">
                  <a:pos x="118" y="147"/>
                </a:cxn>
                <a:cxn ang="0">
                  <a:pos x="106" y="132"/>
                </a:cxn>
                <a:cxn ang="0">
                  <a:pos x="78" y="121"/>
                </a:cxn>
                <a:cxn ang="0">
                  <a:pos x="77" y="127"/>
                </a:cxn>
                <a:cxn ang="0">
                  <a:pos x="64" y="123"/>
                </a:cxn>
                <a:cxn ang="0">
                  <a:pos x="65" y="135"/>
                </a:cxn>
                <a:cxn ang="0">
                  <a:pos x="56" y="133"/>
                </a:cxn>
                <a:cxn ang="0">
                  <a:pos x="59" y="140"/>
                </a:cxn>
                <a:cxn ang="0">
                  <a:pos x="29" y="139"/>
                </a:cxn>
                <a:cxn ang="0">
                  <a:pos x="54" y="152"/>
                </a:cxn>
                <a:cxn ang="0">
                  <a:pos x="42" y="163"/>
                </a:cxn>
                <a:cxn ang="0">
                  <a:pos x="22" y="162"/>
                </a:cxn>
                <a:cxn ang="0">
                  <a:pos x="0" y="162"/>
                </a:cxn>
                <a:cxn ang="0">
                  <a:pos x="2" y="141"/>
                </a:cxn>
                <a:cxn ang="0">
                  <a:pos x="4" y="121"/>
                </a:cxn>
                <a:cxn ang="0">
                  <a:pos x="5" y="101"/>
                </a:cxn>
                <a:cxn ang="0">
                  <a:pos x="7" y="80"/>
                </a:cxn>
                <a:cxn ang="0">
                  <a:pos x="8" y="60"/>
                </a:cxn>
                <a:cxn ang="0">
                  <a:pos x="10" y="41"/>
                </a:cxn>
                <a:cxn ang="0">
                  <a:pos x="10" y="20"/>
                </a:cxn>
                <a:cxn ang="0">
                  <a:pos x="11" y="0"/>
                </a:cxn>
                <a:cxn ang="0">
                  <a:pos x="31" y="9"/>
                </a:cxn>
                <a:cxn ang="0">
                  <a:pos x="53" y="18"/>
                </a:cxn>
                <a:cxn ang="0">
                  <a:pos x="73" y="27"/>
                </a:cxn>
                <a:cxn ang="0">
                  <a:pos x="95" y="37"/>
                </a:cxn>
                <a:cxn ang="0">
                  <a:pos x="114" y="61"/>
                </a:cxn>
                <a:cxn ang="0">
                  <a:pos x="114" y="72"/>
                </a:cxn>
                <a:cxn ang="0">
                  <a:pos x="133" y="80"/>
                </a:cxn>
                <a:cxn ang="0">
                  <a:pos x="152" y="89"/>
                </a:cxn>
                <a:cxn ang="0">
                  <a:pos x="155" y="102"/>
                </a:cxn>
                <a:cxn ang="0">
                  <a:pos x="136" y="104"/>
                </a:cxn>
                <a:cxn ang="0">
                  <a:pos x="145" y="126"/>
                </a:cxn>
                <a:cxn ang="0">
                  <a:pos x="160" y="140"/>
                </a:cxn>
                <a:cxn ang="0">
                  <a:pos x="169" y="161"/>
                </a:cxn>
                <a:cxn ang="0">
                  <a:pos x="182" y="162"/>
                </a:cxn>
                <a:cxn ang="0">
                  <a:pos x="182" y="171"/>
                </a:cxn>
                <a:cxn ang="0">
                  <a:pos x="193" y="177"/>
                </a:cxn>
                <a:cxn ang="0">
                  <a:pos x="192" y="182"/>
                </a:cxn>
                <a:cxn ang="0">
                  <a:pos x="214" y="189"/>
                </a:cxn>
              </a:cxnLst>
              <a:rect l="0" t="0" r="r" b="b"/>
              <a:pathLst>
                <a:path w="214" h="199">
                  <a:moveTo>
                    <a:pt x="214" y="189"/>
                  </a:moveTo>
                  <a:lnTo>
                    <a:pt x="204" y="193"/>
                  </a:lnTo>
                  <a:lnTo>
                    <a:pt x="205" y="199"/>
                  </a:lnTo>
                  <a:lnTo>
                    <a:pt x="193" y="197"/>
                  </a:lnTo>
                  <a:lnTo>
                    <a:pt x="172" y="192"/>
                  </a:lnTo>
                  <a:lnTo>
                    <a:pt x="151" y="187"/>
                  </a:lnTo>
                  <a:lnTo>
                    <a:pt x="140" y="174"/>
                  </a:lnTo>
                  <a:lnTo>
                    <a:pt x="128" y="162"/>
                  </a:lnTo>
                  <a:lnTo>
                    <a:pt x="118" y="147"/>
                  </a:lnTo>
                  <a:lnTo>
                    <a:pt x="106" y="132"/>
                  </a:lnTo>
                  <a:lnTo>
                    <a:pt x="78" y="121"/>
                  </a:lnTo>
                  <a:lnTo>
                    <a:pt x="77" y="127"/>
                  </a:lnTo>
                  <a:lnTo>
                    <a:pt x="64" y="123"/>
                  </a:lnTo>
                  <a:lnTo>
                    <a:pt x="65" y="135"/>
                  </a:lnTo>
                  <a:lnTo>
                    <a:pt x="56" y="133"/>
                  </a:lnTo>
                  <a:lnTo>
                    <a:pt x="59" y="140"/>
                  </a:lnTo>
                  <a:lnTo>
                    <a:pt x="29" y="139"/>
                  </a:lnTo>
                  <a:lnTo>
                    <a:pt x="54" y="152"/>
                  </a:lnTo>
                  <a:lnTo>
                    <a:pt x="42" y="163"/>
                  </a:lnTo>
                  <a:lnTo>
                    <a:pt x="22" y="162"/>
                  </a:lnTo>
                  <a:lnTo>
                    <a:pt x="0" y="162"/>
                  </a:lnTo>
                  <a:lnTo>
                    <a:pt x="2" y="141"/>
                  </a:lnTo>
                  <a:lnTo>
                    <a:pt x="4" y="121"/>
                  </a:lnTo>
                  <a:lnTo>
                    <a:pt x="5" y="101"/>
                  </a:lnTo>
                  <a:lnTo>
                    <a:pt x="7" y="80"/>
                  </a:lnTo>
                  <a:lnTo>
                    <a:pt x="8" y="60"/>
                  </a:lnTo>
                  <a:lnTo>
                    <a:pt x="10" y="41"/>
                  </a:lnTo>
                  <a:lnTo>
                    <a:pt x="10" y="20"/>
                  </a:lnTo>
                  <a:lnTo>
                    <a:pt x="11" y="0"/>
                  </a:lnTo>
                  <a:lnTo>
                    <a:pt x="31" y="9"/>
                  </a:lnTo>
                  <a:lnTo>
                    <a:pt x="53" y="18"/>
                  </a:lnTo>
                  <a:lnTo>
                    <a:pt x="73" y="27"/>
                  </a:lnTo>
                  <a:lnTo>
                    <a:pt x="95" y="37"/>
                  </a:lnTo>
                  <a:lnTo>
                    <a:pt x="114" y="61"/>
                  </a:lnTo>
                  <a:lnTo>
                    <a:pt x="114" y="72"/>
                  </a:lnTo>
                  <a:lnTo>
                    <a:pt x="133" y="80"/>
                  </a:lnTo>
                  <a:lnTo>
                    <a:pt x="152" y="89"/>
                  </a:lnTo>
                  <a:lnTo>
                    <a:pt x="155" y="102"/>
                  </a:lnTo>
                  <a:lnTo>
                    <a:pt x="136" y="104"/>
                  </a:lnTo>
                  <a:lnTo>
                    <a:pt x="145" y="126"/>
                  </a:lnTo>
                  <a:lnTo>
                    <a:pt x="160" y="140"/>
                  </a:lnTo>
                  <a:lnTo>
                    <a:pt x="169" y="161"/>
                  </a:lnTo>
                  <a:lnTo>
                    <a:pt x="182" y="162"/>
                  </a:lnTo>
                  <a:lnTo>
                    <a:pt x="182" y="171"/>
                  </a:lnTo>
                  <a:lnTo>
                    <a:pt x="193" y="177"/>
                  </a:lnTo>
                  <a:lnTo>
                    <a:pt x="192" y="182"/>
                  </a:lnTo>
                  <a:lnTo>
                    <a:pt x="214" y="18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 name="Freeform 47"/>
            <p:cNvSpPr>
              <a:spLocks/>
            </p:cNvSpPr>
            <p:nvPr/>
          </p:nvSpPr>
          <p:spPr bwMode="auto">
            <a:xfrm>
              <a:off x="4621275" y="4204708"/>
              <a:ext cx="100444" cy="55821"/>
            </a:xfrm>
            <a:custGeom>
              <a:avLst/>
              <a:gdLst/>
              <a:ahLst/>
              <a:cxnLst>
                <a:cxn ang="0">
                  <a:pos x="90" y="2"/>
                </a:cxn>
                <a:cxn ang="0">
                  <a:pos x="84" y="18"/>
                </a:cxn>
                <a:cxn ang="0">
                  <a:pos x="79" y="22"/>
                </a:cxn>
                <a:cxn ang="0">
                  <a:pos x="81" y="30"/>
                </a:cxn>
                <a:cxn ang="0">
                  <a:pos x="66" y="37"/>
                </a:cxn>
                <a:cxn ang="0">
                  <a:pos x="36" y="50"/>
                </a:cxn>
                <a:cxn ang="0">
                  <a:pos x="18" y="45"/>
                </a:cxn>
                <a:cxn ang="0">
                  <a:pos x="4" y="38"/>
                </a:cxn>
                <a:cxn ang="0">
                  <a:pos x="0" y="30"/>
                </a:cxn>
                <a:cxn ang="0">
                  <a:pos x="29" y="32"/>
                </a:cxn>
                <a:cxn ang="0">
                  <a:pos x="37" y="19"/>
                </a:cxn>
                <a:cxn ang="0">
                  <a:pos x="37" y="26"/>
                </a:cxn>
                <a:cxn ang="0">
                  <a:pos x="49" y="32"/>
                </a:cxn>
                <a:cxn ang="0">
                  <a:pos x="70" y="16"/>
                </a:cxn>
                <a:cxn ang="0">
                  <a:pos x="71" y="1"/>
                </a:cxn>
                <a:cxn ang="0">
                  <a:pos x="82" y="0"/>
                </a:cxn>
                <a:cxn ang="0">
                  <a:pos x="90" y="2"/>
                </a:cxn>
              </a:cxnLst>
              <a:rect l="0" t="0" r="r" b="b"/>
              <a:pathLst>
                <a:path w="90" h="50">
                  <a:moveTo>
                    <a:pt x="90" y="2"/>
                  </a:moveTo>
                  <a:lnTo>
                    <a:pt x="84" y="18"/>
                  </a:lnTo>
                  <a:lnTo>
                    <a:pt x="79" y="22"/>
                  </a:lnTo>
                  <a:lnTo>
                    <a:pt x="81" y="30"/>
                  </a:lnTo>
                  <a:lnTo>
                    <a:pt x="66" y="37"/>
                  </a:lnTo>
                  <a:lnTo>
                    <a:pt x="36" y="50"/>
                  </a:lnTo>
                  <a:lnTo>
                    <a:pt x="18" y="45"/>
                  </a:lnTo>
                  <a:lnTo>
                    <a:pt x="4" y="38"/>
                  </a:lnTo>
                  <a:lnTo>
                    <a:pt x="0" y="30"/>
                  </a:lnTo>
                  <a:lnTo>
                    <a:pt x="29" y="32"/>
                  </a:lnTo>
                  <a:lnTo>
                    <a:pt x="37" y="19"/>
                  </a:lnTo>
                  <a:lnTo>
                    <a:pt x="37" y="26"/>
                  </a:lnTo>
                  <a:lnTo>
                    <a:pt x="49" y="32"/>
                  </a:lnTo>
                  <a:lnTo>
                    <a:pt x="70" y="16"/>
                  </a:lnTo>
                  <a:lnTo>
                    <a:pt x="71" y="1"/>
                  </a:lnTo>
                  <a:lnTo>
                    <a:pt x="82" y="0"/>
                  </a:lnTo>
                  <a:lnTo>
                    <a:pt x="90"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 name="Freeform 48"/>
            <p:cNvSpPr>
              <a:spLocks/>
            </p:cNvSpPr>
            <p:nvPr/>
          </p:nvSpPr>
          <p:spPr bwMode="auto">
            <a:xfrm>
              <a:off x="4777522" y="4235968"/>
              <a:ext cx="26785" cy="40191"/>
            </a:xfrm>
            <a:custGeom>
              <a:avLst/>
              <a:gdLst/>
              <a:ahLst/>
              <a:cxnLst>
                <a:cxn ang="0">
                  <a:pos x="24" y="33"/>
                </a:cxn>
                <a:cxn ang="0">
                  <a:pos x="18" y="36"/>
                </a:cxn>
                <a:cxn ang="0">
                  <a:pos x="4" y="21"/>
                </a:cxn>
                <a:cxn ang="0">
                  <a:pos x="0" y="0"/>
                </a:cxn>
                <a:cxn ang="0">
                  <a:pos x="12" y="16"/>
                </a:cxn>
                <a:cxn ang="0">
                  <a:pos x="24" y="33"/>
                </a:cxn>
              </a:cxnLst>
              <a:rect l="0" t="0" r="r" b="b"/>
              <a:pathLst>
                <a:path w="24" h="36">
                  <a:moveTo>
                    <a:pt x="24" y="33"/>
                  </a:moveTo>
                  <a:lnTo>
                    <a:pt x="18" y="36"/>
                  </a:lnTo>
                  <a:lnTo>
                    <a:pt x="4" y="21"/>
                  </a:lnTo>
                  <a:lnTo>
                    <a:pt x="0" y="0"/>
                  </a:lnTo>
                  <a:lnTo>
                    <a:pt x="12" y="16"/>
                  </a:lnTo>
                  <a:lnTo>
                    <a:pt x="24" y="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 name="Freeform 49"/>
            <p:cNvSpPr>
              <a:spLocks/>
            </p:cNvSpPr>
            <p:nvPr/>
          </p:nvSpPr>
          <p:spPr bwMode="auto">
            <a:xfrm>
              <a:off x="4686006" y="4162285"/>
              <a:ext cx="53570" cy="55821"/>
            </a:xfrm>
            <a:custGeom>
              <a:avLst/>
              <a:gdLst/>
              <a:ahLst/>
              <a:cxnLst>
                <a:cxn ang="0">
                  <a:pos x="48" y="42"/>
                </a:cxn>
                <a:cxn ang="0">
                  <a:pos x="41" y="51"/>
                </a:cxn>
                <a:cxn ang="0">
                  <a:pos x="26" y="21"/>
                </a:cxn>
                <a:cxn ang="0">
                  <a:pos x="13" y="11"/>
                </a:cxn>
                <a:cxn ang="0">
                  <a:pos x="0" y="0"/>
                </a:cxn>
                <a:cxn ang="0">
                  <a:pos x="18" y="13"/>
                </a:cxn>
                <a:cxn ang="0">
                  <a:pos x="36" y="27"/>
                </a:cxn>
                <a:cxn ang="0">
                  <a:pos x="48" y="42"/>
                </a:cxn>
              </a:cxnLst>
              <a:rect l="0" t="0" r="r" b="b"/>
              <a:pathLst>
                <a:path w="48" h="51">
                  <a:moveTo>
                    <a:pt x="48" y="42"/>
                  </a:moveTo>
                  <a:lnTo>
                    <a:pt x="41" y="51"/>
                  </a:lnTo>
                  <a:lnTo>
                    <a:pt x="26" y="21"/>
                  </a:lnTo>
                  <a:lnTo>
                    <a:pt x="13" y="11"/>
                  </a:lnTo>
                  <a:lnTo>
                    <a:pt x="0" y="0"/>
                  </a:lnTo>
                  <a:lnTo>
                    <a:pt x="18" y="13"/>
                  </a:lnTo>
                  <a:lnTo>
                    <a:pt x="36" y="27"/>
                  </a:lnTo>
                  <a:lnTo>
                    <a:pt x="48" y="4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1" name="Freeform 50"/>
            <p:cNvSpPr>
              <a:spLocks/>
            </p:cNvSpPr>
            <p:nvPr/>
          </p:nvSpPr>
          <p:spPr bwMode="auto">
            <a:xfrm>
              <a:off x="4672613" y="4358773"/>
              <a:ext cx="8929" cy="6698"/>
            </a:xfrm>
            <a:custGeom>
              <a:avLst/>
              <a:gdLst/>
              <a:ahLst/>
              <a:cxnLst>
                <a:cxn ang="0">
                  <a:pos x="8" y="3"/>
                </a:cxn>
                <a:cxn ang="0">
                  <a:pos x="2" y="7"/>
                </a:cxn>
                <a:cxn ang="0">
                  <a:pos x="0" y="0"/>
                </a:cxn>
                <a:cxn ang="0">
                  <a:pos x="8" y="3"/>
                </a:cxn>
              </a:cxnLst>
              <a:rect l="0" t="0" r="r" b="b"/>
              <a:pathLst>
                <a:path w="8" h="7">
                  <a:moveTo>
                    <a:pt x="8" y="3"/>
                  </a:moveTo>
                  <a:lnTo>
                    <a:pt x="2" y="7"/>
                  </a:lnTo>
                  <a:lnTo>
                    <a:pt x="0" y="0"/>
                  </a:lnTo>
                  <a:lnTo>
                    <a:pt x="8"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2" name="Freeform 51"/>
            <p:cNvSpPr>
              <a:spLocks/>
            </p:cNvSpPr>
            <p:nvPr/>
          </p:nvSpPr>
          <p:spPr bwMode="auto">
            <a:xfrm>
              <a:off x="4525295" y="3662131"/>
              <a:ext cx="2232" cy="6698"/>
            </a:xfrm>
            <a:custGeom>
              <a:avLst/>
              <a:gdLst/>
              <a:ahLst/>
              <a:cxnLst>
                <a:cxn ang="0">
                  <a:pos x="2" y="0"/>
                </a:cxn>
                <a:cxn ang="0">
                  <a:pos x="1" y="1"/>
                </a:cxn>
                <a:cxn ang="0">
                  <a:pos x="0" y="2"/>
                </a:cxn>
                <a:cxn ang="0">
                  <a:pos x="0" y="5"/>
                </a:cxn>
                <a:cxn ang="0">
                  <a:pos x="1" y="5"/>
                </a:cxn>
                <a:cxn ang="0">
                  <a:pos x="1" y="3"/>
                </a:cxn>
                <a:cxn ang="0">
                  <a:pos x="2" y="2"/>
                </a:cxn>
                <a:cxn ang="0">
                  <a:pos x="2" y="0"/>
                </a:cxn>
              </a:cxnLst>
              <a:rect l="0" t="0" r="r" b="b"/>
              <a:pathLst>
                <a:path w="2" h="5">
                  <a:moveTo>
                    <a:pt x="2" y="0"/>
                  </a:moveTo>
                  <a:lnTo>
                    <a:pt x="1" y="1"/>
                  </a:lnTo>
                  <a:lnTo>
                    <a:pt x="0" y="2"/>
                  </a:lnTo>
                  <a:lnTo>
                    <a:pt x="0" y="5"/>
                  </a:lnTo>
                  <a:lnTo>
                    <a:pt x="1" y="5"/>
                  </a:lnTo>
                  <a:lnTo>
                    <a:pt x="1" y="3"/>
                  </a:lnTo>
                  <a:lnTo>
                    <a:pt x="2" y="2"/>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3" name="Freeform 52"/>
            <p:cNvSpPr>
              <a:spLocks/>
            </p:cNvSpPr>
            <p:nvPr/>
          </p:nvSpPr>
          <p:spPr bwMode="auto">
            <a:xfrm>
              <a:off x="4523063" y="3668830"/>
              <a:ext cx="2232" cy="4466"/>
            </a:xfrm>
            <a:custGeom>
              <a:avLst/>
              <a:gdLst/>
              <a:ahLst/>
              <a:cxnLst>
                <a:cxn ang="0">
                  <a:pos x="1" y="0"/>
                </a:cxn>
                <a:cxn ang="0">
                  <a:pos x="0" y="1"/>
                </a:cxn>
                <a:cxn ang="0">
                  <a:pos x="0" y="2"/>
                </a:cxn>
                <a:cxn ang="0">
                  <a:pos x="1" y="4"/>
                </a:cxn>
                <a:cxn ang="0">
                  <a:pos x="1" y="3"/>
                </a:cxn>
                <a:cxn ang="0">
                  <a:pos x="1" y="0"/>
                </a:cxn>
              </a:cxnLst>
              <a:rect l="0" t="0" r="r" b="b"/>
              <a:pathLst>
                <a:path w="1" h="4">
                  <a:moveTo>
                    <a:pt x="1" y="0"/>
                  </a:moveTo>
                  <a:lnTo>
                    <a:pt x="0" y="1"/>
                  </a:lnTo>
                  <a:lnTo>
                    <a:pt x="0" y="2"/>
                  </a:lnTo>
                  <a:lnTo>
                    <a:pt x="1" y="4"/>
                  </a:lnTo>
                  <a:lnTo>
                    <a:pt x="1" y="3"/>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 name="Freeform 53"/>
            <p:cNvSpPr>
              <a:spLocks/>
            </p:cNvSpPr>
            <p:nvPr/>
          </p:nvSpPr>
          <p:spPr bwMode="auto">
            <a:xfrm>
              <a:off x="4516366" y="3693392"/>
              <a:ext cx="2232" cy="2233"/>
            </a:xfrm>
            <a:custGeom>
              <a:avLst/>
              <a:gdLst/>
              <a:ahLst/>
              <a:cxnLst>
                <a:cxn ang="0">
                  <a:pos x="2" y="3"/>
                </a:cxn>
                <a:cxn ang="0">
                  <a:pos x="0" y="3"/>
                </a:cxn>
                <a:cxn ang="0">
                  <a:pos x="3" y="0"/>
                </a:cxn>
                <a:cxn ang="0">
                  <a:pos x="4" y="1"/>
                </a:cxn>
                <a:cxn ang="0">
                  <a:pos x="2" y="3"/>
                </a:cxn>
              </a:cxnLst>
              <a:rect l="0" t="0" r="r" b="b"/>
              <a:pathLst>
                <a:path w="4" h="3">
                  <a:moveTo>
                    <a:pt x="2" y="3"/>
                  </a:moveTo>
                  <a:lnTo>
                    <a:pt x="0" y="3"/>
                  </a:lnTo>
                  <a:lnTo>
                    <a:pt x="3" y="0"/>
                  </a:lnTo>
                  <a:lnTo>
                    <a:pt x="4" y="1"/>
                  </a:lnTo>
                  <a:lnTo>
                    <a:pt x="2"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 name="Freeform 54"/>
            <p:cNvSpPr>
              <a:spLocks/>
            </p:cNvSpPr>
            <p:nvPr/>
          </p:nvSpPr>
          <p:spPr bwMode="auto">
            <a:xfrm>
              <a:off x="4509670" y="3581750"/>
              <a:ext cx="2232" cy="4466"/>
            </a:xfrm>
            <a:custGeom>
              <a:avLst/>
              <a:gdLst/>
              <a:ahLst/>
              <a:cxnLst>
                <a:cxn ang="0">
                  <a:pos x="1" y="1"/>
                </a:cxn>
                <a:cxn ang="0">
                  <a:pos x="0" y="2"/>
                </a:cxn>
                <a:cxn ang="0">
                  <a:pos x="0" y="3"/>
                </a:cxn>
                <a:cxn ang="0">
                  <a:pos x="0" y="1"/>
                </a:cxn>
                <a:cxn ang="0">
                  <a:pos x="1" y="0"/>
                </a:cxn>
                <a:cxn ang="0">
                  <a:pos x="1" y="1"/>
                </a:cxn>
              </a:cxnLst>
              <a:rect l="0" t="0" r="r" b="b"/>
              <a:pathLst>
                <a:path w="1" h="3">
                  <a:moveTo>
                    <a:pt x="1" y="1"/>
                  </a:moveTo>
                  <a:lnTo>
                    <a:pt x="0" y="2"/>
                  </a:lnTo>
                  <a:lnTo>
                    <a:pt x="0" y="3"/>
                  </a:lnTo>
                  <a:lnTo>
                    <a:pt x="0" y="1"/>
                  </a:lnTo>
                  <a:lnTo>
                    <a:pt x="1"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 name="Freeform 55"/>
            <p:cNvSpPr>
              <a:spLocks/>
            </p:cNvSpPr>
            <p:nvPr/>
          </p:nvSpPr>
          <p:spPr bwMode="auto">
            <a:xfrm>
              <a:off x="4502974" y="3566121"/>
              <a:ext cx="2232" cy="2233"/>
            </a:xfrm>
            <a:custGeom>
              <a:avLst/>
              <a:gdLst/>
              <a:ahLst/>
              <a:cxnLst>
                <a:cxn ang="0">
                  <a:pos x="2" y="1"/>
                </a:cxn>
                <a:cxn ang="0">
                  <a:pos x="1" y="0"/>
                </a:cxn>
                <a:cxn ang="0">
                  <a:pos x="0" y="0"/>
                </a:cxn>
                <a:cxn ang="0">
                  <a:pos x="1" y="3"/>
                </a:cxn>
                <a:cxn ang="0">
                  <a:pos x="2" y="1"/>
                </a:cxn>
              </a:cxnLst>
              <a:rect l="0" t="0" r="r" b="b"/>
              <a:pathLst>
                <a:path w="2" h="3">
                  <a:moveTo>
                    <a:pt x="2" y="1"/>
                  </a:moveTo>
                  <a:lnTo>
                    <a:pt x="1" y="0"/>
                  </a:lnTo>
                  <a:lnTo>
                    <a:pt x="0" y="0"/>
                  </a:lnTo>
                  <a:lnTo>
                    <a:pt x="1" y="3"/>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 name="Freeform 56"/>
            <p:cNvSpPr>
              <a:spLocks/>
            </p:cNvSpPr>
            <p:nvPr/>
          </p:nvSpPr>
          <p:spPr bwMode="auto">
            <a:xfrm>
              <a:off x="4516366" y="3633106"/>
              <a:ext cx="2232" cy="2233"/>
            </a:xfrm>
            <a:custGeom>
              <a:avLst/>
              <a:gdLst/>
              <a:ahLst/>
              <a:cxnLst>
                <a:cxn ang="0">
                  <a:pos x="1" y="0"/>
                </a:cxn>
                <a:cxn ang="0">
                  <a:pos x="2" y="1"/>
                </a:cxn>
                <a:cxn ang="0">
                  <a:pos x="1" y="1"/>
                </a:cxn>
                <a:cxn ang="0">
                  <a:pos x="0" y="1"/>
                </a:cxn>
                <a:cxn ang="0">
                  <a:pos x="1" y="0"/>
                </a:cxn>
              </a:cxnLst>
              <a:rect l="0" t="0" r="r" b="b"/>
              <a:pathLst>
                <a:path w="2" h="1">
                  <a:moveTo>
                    <a:pt x="1" y="0"/>
                  </a:moveTo>
                  <a:lnTo>
                    <a:pt x="2" y="1"/>
                  </a:lnTo>
                  <a:lnTo>
                    <a:pt x="1" y="1"/>
                  </a:lnTo>
                  <a:lnTo>
                    <a:pt x="0" y="1"/>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 name="Freeform 57"/>
            <p:cNvSpPr>
              <a:spLocks/>
            </p:cNvSpPr>
            <p:nvPr/>
          </p:nvSpPr>
          <p:spPr bwMode="auto">
            <a:xfrm>
              <a:off x="3092294" y="3351769"/>
              <a:ext cx="122765" cy="156298"/>
            </a:xfrm>
            <a:custGeom>
              <a:avLst/>
              <a:gdLst/>
              <a:ahLst/>
              <a:cxnLst>
                <a:cxn ang="0">
                  <a:pos x="39" y="117"/>
                </a:cxn>
                <a:cxn ang="0">
                  <a:pos x="38" y="119"/>
                </a:cxn>
                <a:cxn ang="0">
                  <a:pos x="32" y="113"/>
                </a:cxn>
                <a:cxn ang="0">
                  <a:pos x="32" y="114"/>
                </a:cxn>
                <a:cxn ang="0">
                  <a:pos x="26" y="95"/>
                </a:cxn>
                <a:cxn ang="0">
                  <a:pos x="20" y="77"/>
                </a:cxn>
                <a:cxn ang="0">
                  <a:pos x="18" y="63"/>
                </a:cxn>
                <a:cxn ang="0">
                  <a:pos x="2" y="48"/>
                </a:cxn>
                <a:cxn ang="0">
                  <a:pos x="7" y="39"/>
                </a:cxn>
                <a:cxn ang="0">
                  <a:pos x="16" y="34"/>
                </a:cxn>
                <a:cxn ang="0">
                  <a:pos x="0" y="18"/>
                </a:cxn>
                <a:cxn ang="0">
                  <a:pos x="0" y="0"/>
                </a:cxn>
                <a:cxn ang="0">
                  <a:pos x="14" y="6"/>
                </a:cxn>
                <a:cxn ang="0">
                  <a:pos x="21" y="13"/>
                </a:cxn>
                <a:cxn ang="0">
                  <a:pos x="26" y="9"/>
                </a:cxn>
                <a:cxn ang="0">
                  <a:pos x="34" y="29"/>
                </a:cxn>
                <a:cxn ang="0">
                  <a:pos x="58" y="31"/>
                </a:cxn>
                <a:cxn ang="0">
                  <a:pos x="81" y="34"/>
                </a:cxn>
                <a:cxn ang="0">
                  <a:pos x="92" y="42"/>
                </a:cxn>
                <a:cxn ang="0">
                  <a:pos x="88" y="53"/>
                </a:cxn>
                <a:cxn ang="0">
                  <a:pos x="73" y="64"/>
                </a:cxn>
                <a:cxn ang="0">
                  <a:pos x="76" y="83"/>
                </a:cxn>
                <a:cxn ang="0">
                  <a:pos x="81" y="88"/>
                </a:cxn>
                <a:cxn ang="0">
                  <a:pos x="91" y="70"/>
                </a:cxn>
                <a:cxn ang="0">
                  <a:pos x="99" y="91"/>
                </a:cxn>
                <a:cxn ang="0">
                  <a:pos x="108" y="113"/>
                </a:cxn>
                <a:cxn ang="0">
                  <a:pos x="109" y="129"/>
                </a:cxn>
                <a:cxn ang="0">
                  <a:pos x="102" y="133"/>
                </a:cxn>
                <a:cxn ang="0">
                  <a:pos x="105" y="141"/>
                </a:cxn>
                <a:cxn ang="0">
                  <a:pos x="92" y="117"/>
                </a:cxn>
                <a:cxn ang="0">
                  <a:pos x="80" y="94"/>
                </a:cxn>
                <a:cxn ang="0">
                  <a:pos x="67" y="91"/>
                </a:cxn>
                <a:cxn ang="0">
                  <a:pos x="58" y="77"/>
                </a:cxn>
                <a:cxn ang="0">
                  <a:pos x="38" y="64"/>
                </a:cxn>
                <a:cxn ang="0">
                  <a:pos x="31" y="65"/>
                </a:cxn>
                <a:cxn ang="0">
                  <a:pos x="54" y="78"/>
                </a:cxn>
                <a:cxn ang="0">
                  <a:pos x="61" y="93"/>
                </a:cxn>
                <a:cxn ang="0">
                  <a:pos x="62" y="100"/>
                </a:cxn>
                <a:cxn ang="0">
                  <a:pos x="57" y="118"/>
                </a:cxn>
                <a:cxn ang="0">
                  <a:pos x="54" y="112"/>
                </a:cxn>
                <a:cxn ang="0">
                  <a:pos x="49" y="112"/>
                </a:cxn>
                <a:cxn ang="0">
                  <a:pos x="44" y="117"/>
                </a:cxn>
                <a:cxn ang="0">
                  <a:pos x="39" y="117"/>
                </a:cxn>
              </a:cxnLst>
              <a:rect l="0" t="0" r="r" b="b"/>
              <a:pathLst>
                <a:path w="109" h="141">
                  <a:moveTo>
                    <a:pt x="39" y="117"/>
                  </a:moveTo>
                  <a:lnTo>
                    <a:pt x="38" y="119"/>
                  </a:lnTo>
                  <a:lnTo>
                    <a:pt x="32" y="113"/>
                  </a:lnTo>
                  <a:lnTo>
                    <a:pt x="32" y="114"/>
                  </a:lnTo>
                  <a:lnTo>
                    <a:pt x="26" y="95"/>
                  </a:lnTo>
                  <a:lnTo>
                    <a:pt x="20" y="77"/>
                  </a:lnTo>
                  <a:lnTo>
                    <a:pt x="18" y="63"/>
                  </a:lnTo>
                  <a:lnTo>
                    <a:pt x="2" y="48"/>
                  </a:lnTo>
                  <a:lnTo>
                    <a:pt x="7" y="39"/>
                  </a:lnTo>
                  <a:lnTo>
                    <a:pt x="16" y="34"/>
                  </a:lnTo>
                  <a:lnTo>
                    <a:pt x="0" y="18"/>
                  </a:lnTo>
                  <a:lnTo>
                    <a:pt x="0" y="0"/>
                  </a:lnTo>
                  <a:lnTo>
                    <a:pt x="14" y="6"/>
                  </a:lnTo>
                  <a:lnTo>
                    <a:pt x="21" y="13"/>
                  </a:lnTo>
                  <a:lnTo>
                    <a:pt x="26" y="9"/>
                  </a:lnTo>
                  <a:lnTo>
                    <a:pt x="34" y="29"/>
                  </a:lnTo>
                  <a:lnTo>
                    <a:pt x="58" y="31"/>
                  </a:lnTo>
                  <a:lnTo>
                    <a:pt x="81" y="34"/>
                  </a:lnTo>
                  <a:lnTo>
                    <a:pt x="92" y="42"/>
                  </a:lnTo>
                  <a:lnTo>
                    <a:pt x="88" y="53"/>
                  </a:lnTo>
                  <a:lnTo>
                    <a:pt x="73" y="64"/>
                  </a:lnTo>
                  <a:lnTo>
                    <a:pt x="76" y="83"/>
                  </a:lnTo>
                  <a:lnTo>
                    <a:pt x="81" y="88"/>
                  </a:lnTo>
                  <a:lnTo>
                    <a:pt x="91" y="70"/>
                  </a:lnTo>
                  <a:lnTo>
                    <a:pt x="99" y="91"/>
                  </a:lnTo>
                  <a:lnTo>
                    <a:pt x="108" y="113"/>
                  </a:lnTo>
                  <a:lnTo>
                    <a:pt x="109" y="129"/>
                  </a:lnTo>
                  <a:lnTo>
                    <a:pt x="102" y="133"/>
                  </a:lnTo>
                  <a:lnTo>
                    <a:pt x="105" y="141"/>
                  </a:lnTo>
                  <a:lnTo>
                    <a:pt x="92" y="117"/>
                  </a:lnTo>
                  <a:lnTo>
                    <a:pt x="80" y="94"/>
                  </a:lnTo>
                  <a:lnTo>
                    <a:pt x="67" y="91"/>
                  </a:lnTo>
                  <a:lnTo>
                    <a:pt x="58" y="77"/>
                  </a:lnTo>
                  <a:lnTo>
                    <a:pt x="38" y="64"/>
                  </a:lnTo>
                  <a:lnTo>
                    <a:pt x="31" y="65"/>
                  </a:lnTo>
                  <a:lnTo>
                    <a:pt x="54" y="78"/>
                  </a:lnTo>
                  <a:lnTo>
                    <a:pt x="61" y="93"/>
                  </a:lnTo>
                  <a:lnTo>
                    <a:pt x="62" y="100"/>
                  </a:lnTo>
                  <a:lnTo>
                    <a:pt x="57" y="118"/>
                  </a:lnTo>
                  <a:lnTo>
                    <a:pt x="54" y="112"/>
                  </a:lnTo>
                  <a:lnTo>
                    <a:pt x="49" y="112"/>
                  </a:lnTo>
                  <a:lnTo>
                    <a:pt x="44" y="117"/>
                  </a:lnTo>
                  <a:lnTo>
                    <a:pt x="39" y="1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 name="Freeform 58"/>
            <p:cNvSpPr>
              <a:spLocks/>
            </p:cNvSpPr>
            <p:nvPr/>
          </p:nvSpPr>
          <p:spPr bwMode="auto">
            <a:xfrm>
              <a:off x="3098990" y="3304879"/>
              <a:ext cx="78123" cy="37958"/>
            </a:xfrm>
            <a:custGeom>
              <a:avLst/>
              <a:gdLst/>
              <a:ahLst/>
              <a:cxnLst>
                <a:cxn ang="0">
                  <a:pos x="45" y="3"/>
                </a:cxn>
                <a:cxn ang="0">
                  <a:pos x="14" y="0"/>
                </a:cxn>
                <a:cxn ang="0">
                  <a:pos x="0" y="22"/>
                </a:cxn>
                <a:cxn ang="0">
                  <a:pos x="3" y="32"/>
                </a:cxn>
                <a:cxn ang="0">
                  <a:pos x="30" y="34"/>
                </a:cxn>
                <a:cxn ang="0">
                  <a:pos x="50" y="33"/>
                </a:cxn>
                <a:cxn ang="0">
                  <a:pos x="69" y="32"/>
                </a:cxn>
                <a:cxn ang="0">
                  <a:pos x="62" y="18"/>
                </a:cxn>
                <a:cxn ang="0">
                  <a:pos x="56" y="11"/>
                </a:cxn>
                <a:cxn ang="0">
                  <a:pos x="45" y="3"/>
                </a:cxn>
              </a:cxnLst>
              <a:rect l="0" t="0" r="r" b="b"/>
              <a:pathLst>
                <a:path w="69" h="34">
                  <a:moveTo>
                    <a:pt x="45" y="3"/>
                  </a:moveTo>
                  <a:lnTo>
                    <a:pt x="14" y="0"/>
                  </a:lnTo>
                  <a:lnTo>
                    <a:pt x="0" y="22"/>
                  </a:lnTo>
                  <a:lnTo>
                    <a:pt x="3" y="32"/>
                  </a:lnTo>
                  <a:lnTo>
                    <a:pt x="30" y="34"/>
                  </a:lnTo>
                  <a:lnTo>
                    <a:pt x="50" y="33"/>
                  </a:lnTo>
                  <a:lnTo>
                    <a:pt x="69" y="32"/>
                  </a:lnTo>
                  <a:lnTo>
                    <a:pt x="62" y="18"/>
                  </a:lnTo>
                  <a:lnTo>
                    <a:pt x="56" y="11"/>
                  </a:lnTo>
                  <a:lnTo>
                    <a:pt x="45"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 name="Freeform 59"/>
            <p:cNvSpPr>
              <a:spLocks/>
            </p:cNvSpPr>
            <p:nvPr/>
          </p:nvSpPr>
          <p:spPr bwMode="auto">
            <a:xfrm>
              <a:off x="3480678" y="3679994"/>
              <a:ext cx="124997" cy="118340"/>
            </a:xfrm>
            <a:custGeom>
              <a:avLst/>
              <a:gdLst/>
              <a:ahLst/>
              <a:cxnLst>
                <a:cxn ang="0">
                  <a:pos x="81" y="78"/>
                </a:cxn>
                <a:cxn ang="0">
                  <a:pos x="87" y="97"/>
                </a:cxn>
                <a:cxn ang="0">
                  <a:pos x="72" y="95"/>
                </a:cxn>
                <a:cxn ang="0">
                  <a:pos x="66" y="97"/>
                </a:cxn>
                <a:cxn ang="0">
                  <a:pos x="52" y="107"/>
                </a:cxn>
                <a:cxn ang="0">
                  <a:pos x="39" y="103"/>
                </a:cxn>
                <a:cxn ang="0">
                  <a:pos x="32" y="99"/>
                </a:cxn>
                <a:cxn ang="0">
                  <a:pos x="30" y="89"/>
                </a:cxn>
                <a:cxn ang="0">
                  <a:pos x="22" y="95"/>
                </a:cxn>
                <a:cxn ang="0">
                  <a:pos x="18" y="78"/>
                </a:cxn>
                <a:cxn ang="0">
                  <a:pos x="16" y="76"/>
                </a:cxn>
                <a:cxn ang="0">
                  <a:pos x="8" y="55"/>
                </a:cxn>
                <a:cxn ang="0">
                  <a:pos x="0" y="35"/>
                </a:cxn>
                <a:cxn ang="0">
                  <a:pos x="14" y="10"/>
                </a:cxn>
                <a:cxn ang="0">
                  <a:pos x="37" y="10"/>
                </a:cxn>
                <a:cxn ang="0">
                  <a:pos x="60" y="9"/>
                </a:cxn>
                <a:cxn ang="0">
                  <a:pos x="78" y="19"/>
                </a:cxn>
                <a:cxn ang="0">
                  <a:pos x="78" y="12"/>
                </a:cxn>
                <a:cxn ang="0">
                  <a:pos x="86" y="5"/>
                </a:cxn>
                <a:cxn ang="0">
                  <a:pos x="94" y="9"/>
                </a:cxn>
                <a:cxn ang="0">
                  <a:pos x="109" y="0"/>
                </a:cxn>
                <a:cxn ang="0">
                  <a:pos x="110" y="23"/>
                </a:cxn>
                <a:cxn ang="0">
                  <a:pos x="111" y="42"/>
                </a:cxn>
                <a:cxn ang="0">
                  <a:pos x="112" y="61"/>
                </a:cxn>
                <a:cxn ang="0">
                  <a:pos x="93" y="72"/>
                </a:cxn>
                <a:cxn ang="0">
                  <a:pos x="81" y="78"/>
                </a:cxn>
              </a:cxnLst>
              <a:rect l="0" t="0" r="r" b="b"/>
              <a:pathLst>
                <a:path w="112" h="107">
                  <a:moveTo>
                    <a:pt x="81" y="78"/>
                  </a:moveTo>
                  <a:lnTo>
                    <a:pt x="87" y="97"/>
                  </a:lnTo>
                  <a:lnTo>
                    <a:pt x="72" y="95"/>
                  </a:lnTo>
                  <a:lnTo>
                    <a:pt x="66" y="97"/>
                  </a:lnTo>
                  <a:lnTo>
                    <a:pt x="52" y="107"/>
                  </a:lnTo>
                  <a:lnTo>
                    <a:pt x="39" y="103"/>
                  </a:lnTo>
                  <a:lnTo>
                    <a:pt x="32" y="99"/>
                  </a:lnTo>
                  <a:lnTo>
                    <a:pt x="30" y="89"/>
                  </a:lnTo>
                  <a:lnTo>
                    <a:pt x="22" y="95"/>
                  </a:lnTo>
                  <a:lnTo>
                    <a:pt x="18" y="78"/>
                  </a:lnTo>
                  <a:lnTo>
                    <a:pt x="16" y="76"/>
                  </a:lnTo>
                  <a:lnTo>
                    <a:pt x="8" y="55"/>
                  </a:lnTo>
                  <a:lnTo>
                    <a:pt x="0" y="35"/>
                  </a:lnTo>
                  <a:lnTo>
                    <a:pt x="14" y="10"/>
                  </a:lnTo>
                  <a:lnTo>
                    <a:pt x="37" y="10"/>
                  </a:lnTo>
                  <a:lnTo>
                    <a:pt x="60" y="9"/>
                  </a:lnTo>
                  <a:lnTo>
                    <a:pt x="78" y="19"/>
                  </a:lnTo>
                  <a:lnTo>
                    <a:pt x="78" y="12"/>
                  </a:lnTo>
                  <a:lnTo>
                    <a:pt x="86" y="5"/>
                  </a:lnTo>
                  <a:lnTo>
                    <a:pt x="94" y="9"/>
                  </a:lnTo>
                  <a:lnTo>
                    <a:pt x="109" y="0"/>
                  </a:lnTo>
                  <a:lnTo>
                    <a:pt x="110" y="23"/>
                  </a:lnTo>
                  <a:lnTo>
                    <a:pt x="111" y="42"/>
                  </a:lnTo>
                  <a:lnTo>
                    <a:pt x="112" y="61"/>
                  </a:lnTo>
                  <a:lnTo>
                    <a:pt x="93" y="72"/>
                  </a:lnTo>
                  <a:lnTo>
                    <a:pt x="81" y="7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 name="Freeform 60"/>
            <p:cNvSpPr>
              <a:spLocks/>
            </p:cNvSpPr>
            <p:nvPr/>
          </p:nvSpPr>
          <p:spPr bwMode="auto">
            <a:xfrm>
              <a:off x="4507440" y="3709021"/>
              <a:ext cx="4464" cy="11164"/>
            </a:xfrm>
            <a:custGeom>
              <a:avLst/>
              <a:gdLst/>
              <a:ahLst/>
              <a:cxnLst>
                <a:cxn ang="0">
                  <a:pos x="1" y="8"/>
                </a:cxn>
                <a:cxn ang="0">
                  <a:pos x="0" y="3"/>
                </a:cxn>
                <a:cxn ang="0">
                  <a:pos x="4" y="0"/>
                </a:cxn>
                <a:cxn ang="0">
                  <a:pos x="5" y="0"/>
                </a:cxn>
                <a:cxn ang="0">
                  <a:pos x="1" y="8"/>
                </a:cxn>
              </a:cxnLst>
              <a:rect l="0" t="0" r="r" b="b"/>
              <a:pathLst>
                <a:path w="5" h="8">
                  <a:moveTo>
                    <a:pt x="1" y="8"/>
                  </a:moveTo>
                  <a:lnTo>
                    <a:pt x="0" y="3"/>
                  </a:lnTo>
                  <a:lnTo>
                    <a:pt x="4" y="0"/>
                  </a:lnTo>
                  <a:lnTo>
                    <a:pt x="5" y="0"/>
                  </a:lnTo>
                  <a:lnTo>
                    <a:pt x="1"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 name="Freeform 61"/>
            <p:cNvSpPr>
              <a:spLocks/>
            </p:cNvSpPr>
            <p:nvPr/>
          </p:nvSpPr>
          <p:spPr bwMode="auto">
            <a:xfrm>
              <a:off x="3721743" y="3467877"/>
              <a:ext cx="4464" cy="2233"/>
            </a:xfrm>
            <a:custGeom>
              <a:avLst/>
              <a:gdLst/>
              <a:ahLst/>
              <a:cxnLst>
                <a:cxn ang="0">
                  <a:pos x="3" y="0"/>
                </a:cxn>
                <a:cxn ang="0">
                  <a:pos x="2" y="2"/>
                </a:cxn>
                <a:cxn ang="0">
                  <a:pos x="0" y="2"/>
                </a:cxn>
                <a:cxn ang="0">
                  <a:pos x="3" y="0"/>
                </a:cxn>
              </a:cxnLst>
              <a:rect l="0" t="0" r="r" b="b"/>
              <a:pathLst>
                <a:path w="3" h="2">
                  <a:moveTo>
                    <a:pt x="3" y="0"/>
                  </a:moveTo>
                  <a:lnTo>
                    <a:pt x="2" y="2"/>
                  </a:lnTo>
                  <a:lnTo>
                    <a:pt x="0" y="2"/>
                  </a:lnTo>
                  <a:lnTo>
                    <a:pt x="3"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3" name="Freeform 62"/>
            <p:cNvSpPr>
              <a:spLocks/>
            </p:cNvSpPr>
            <p:nvPr/>
          </p:nvSpPr>
          <p:spPr bwMode="auto">
            <a:xfrm>
              <a:off x="3400322" y="3465644"/>
              <a:ext cx="200888" cy="234447"/>
            </a:xfrm>
            <a:custGeom>
              <a:avLst/>
              <a:gdLst/>
              <a:ahLst/>
              <a:cxnLst>
                <a:cxn ang="0">
                  <a:pos x="102" y="54"/>
                </a:cxn>
                <a:cxn ang="0">
                  <a:pos x="96" y="47"/>
                </a:cxn>
                <a:cxn ang="0">
                  <a:pos x="84" y="36"/>
                </a:cxn>
                <a:cxn ang="0">
                  <a:pos x="72" y="41"/>
                </a:cxn>
                <a:cxn ang="0">
                  <a:pos x="56" y="27"/>
                </a:cxn>
                <a:cxn ang="0">
                  <a:pos x="52" y="16"/>
                </a:cxn>
                <a:cxn ang="0">
                  <a:pos x="36" y="0"/>
                </a:cxn>
                <a:cxn ang="0">
                  <a:pos x="25" y="0"/>
                </a:cxn>
                <a:cxn ang="0">
                  <a:pos x="31" y="30"/>
                </a:cxn>
                <a:cxn ang="0">
                  <a:pos x="21" y="26"/>
                </a:cxn>
                <a:cxn ang="0">
                  <a:pos x="18" y="21"/>
                </a:cxn>
                <a:cxn ang="0">
                  <a:pos x="8" y="38"/>
                </a:cxn>
                <a:cxn ang="0">
                  <a:pos x="0" y="51"/>
                </a:cxn>
                <a:cxn ang="0">
                  <a:pos x="8" y="54"/>
                </a:cxn>
                <a:cxn ang="0">
                  <a:pos x="10" y="69"/>
                </a:cxn>
                <a:cxn ang="0">
                  <a:pos x="27" y="70"/>
                </a:cxn>
                <a:cxn ang="0">
                  <a:pos x="28" y="95"/>
                </a:cxn>
                <a:cxn ang="0">
                  <a:pos x="31" y="120"/>
                </a:cxn>
                <a:cxn ang="0">
                  <a:pos x="49" y="106"/>
                </a:cxn>
                <a:cxn ang="0">
                  <a:pos x="63" y="111"/>
                </a:cxn>
                <a:cxn ang="0">
                  <a:pos x="73" y="106"/>
                </a:cxn>
                <a:cxn ang="0">
                  <a:pos x="82" y="99"/>
                </a:cxn>
                <a:cxn ang="0">
                  <a:pos x="109" y="120"/>
                </a:cxn>
                <a:cxn ang="0">
                  <a:pos x="114" y="140"/>
                </a:cxn>
                <a:cxn ang="0">
                  <a:pos x="133" y="165"/>
                </a:cxn>
                <a:cxn ang="0">
                  <a:pos x="138" y="186"/>
                </a:cxn>
                <a:cxn ang="0">
                  <a:pos x="132" y="200"/>
                </a:cxn>
                <a:cxn ang="0">
                  <a:pos x="150" y="210"/>
                </a:cxn>
                <a:cxn ang="0">
                  <a:pos x="150" y="203"/>
                </a:cxn>
                <a:cxn ang="0">
                  <a:pos x="158" y="196"/>
                </a:cxn>
                <a:cxn ang="0">
                  <a:pos x="166" y="200"/>
                </a:cxn>
                <a:cxn ang="0">
                  <a:pos x="181" y="191"/>
                </a:cxn>
                <a:cxn ang="0">
                  <a:pos x="178" y="171"/>
                </a:cxn>
                <a:cxn ang="0">
                  <a:pos x="171" y="162"/>
                </a:cxn>
                <a:cxn ang="0">
                  <a:pos x="172" y="158"/>
                </a:cxn>
                <a:cxn ang="0">
                  <a:pos x="153" y="142"/>
                </a:cxn>
                <a:cxn ang="0">
                  <a:pos x="144" y="128"/>
                </a:cxn>
                <a:cxn ang="0">
                  <a:pos x="129" y="111"/>
                </a:cxn>
                <a:cxn ang="0">
                  <a:pos x="116" y="94"/>
                </a:cxn>
                <a:cxn ang="0">
                  <a:pos x="88" y="74"/>
                </a:cxn>
                <a:cxn ang="0">
                  <a:pos x="92" y="68"/>
                </a:cxn>
                <a:cxn ang="0">
                  <a:pos x="104" y="63"/>
                </a:cxn>
                <a:cxn ang="0">
                  <a:pos x="102" y="54"/>
                </a:cxn>
              </a:cxnLst>
              <a:rect l="0" t="0" r="r" b="b"/>
              <a:pathLst>
                <a:path w="181" h="210">
                  <a:moveTo>
                    <a:pt x="102" y="54"/>
                  </a:moveTo>
                  <a:lnTo>
                    <a:pt x="96" y="47"/>
                  </a:lnTo>
                  <a:lnTo>
                    <a:pt x="84" y="36"/>
                  </a:lnTo>
                  <a:lnTo>
                    <a:pt x="72" y="41"/>
                  </a:lnTo>
                  <a:lnTo>
                    <a:pt x="56" y="27"/>
                  </a:lnTo>
                  <a:lnTo>
                    <a:pt x="52" y="16"/>
                  </a:lnTo>
                  <a:lnTo>
                    <a:pt x="36" y="0"/>
                  </a:lnTo>
                  <a:lnTo>
                    <a:pt x="25" y="0"/>
                  </a:lnTo>
                  <a:lnTo>
                    <a:pt x="31" y="30"/>
                  </a:lnTo>
                  <a:lnTo>
                    <a:pt x="21" y="26"/>
                  </a:lnTo>
                  <a:lnTo>
                    <a:pt x="18" y="21"/>
                  </a:lnTo>
                  <a:lnTo>
                    <a:pt x="8" y="38"/>
                  </a:lnTo>
                  <a:lnTo>
                    <a:pt x="0" y="51"/>
                  </a:lnTo>
                  <a:lnTo>
                    <a:pt x="8" y="54"/>
                  </a:lnTo>
                  <a:lnTo>
                    <a:pt x="10" y="69"/>
                  </a:lnTo>
                  <a:lnTo>
                    <a:pt x="27" y="70"/>
                  </a:lnTo>
                  <a:lnTo>
                    <a:pt x="28" y="95"/>
                  </a:lnTo>
                  <a:lnTo>
                    <a:pt x="31" y="120"/>
                  </a:lnTo>
                  <a:lnTo>
                    <a:pt x="49" y="106"/>
                  </a:lnTo>
                  <a:lnTo>
                    <a:pt x="63" y="111"/>
                  </a:lnTo>
                  <a:lnTo>
                    <a:pt x="73" y="106"/>
                  </a:lnTo>
                  <a:lnTo>
                    <a:pt x="82" y="99"/>
                  </a:lnTo>
                  <a:lnTo>
                    <a:pt x="109" y="120"/>
                  </a:lnTo>
                  <a:lnTo>
                    <a:pt x="114" y="140"/>
                  </a:lnTo>
                  <a:lnTo>
                    <a:pt x="133" y="165"/>
                  </a:lnTo>
                  <a:lnTo>
                    <a:pt x="138" y="186"/>
                  </a:lnTo>
                  <a:lnTo>
                    <a:pt x="132" y="200"/>
                  </a:lnTo>
                  <a:lnTo>
                    <a:pt x="150" y="210"/>
                  </a:lnTo>
                  <a:lnTo>
                    <a:pt x="150" y="203"/>
                  </a:lnTo>
                  <a:lnTo>
                    <a:pt x="158" y="196"/>
                  </a:lnTo>
                  <a:lnTo>
                    <a:pt x="166" y="200"/>
                  </a:lnTo>
                  <a:lnTo>
                    <a:pt x="181" y="191"/>
                  </a:lnTo>
                  <a:lnTo>
                    <a:pt x="178" y="171"/>
                  </a:lnTo>
                  <a:lnTo>
                    <a:pt x="171" y="162"/>
                  </a:lnTo>
                  <a:lnTo>
                    <a:pt x="172" y="158"/>
                  </a:lnTo>
                  <a:lnTo>
                    <a:pt x="153" y="142"/>
                  </a:lnTo>
                  <a:lnTo>
                    <a:pt x="144" y="128"/>
                  </a:lnTo>
                  <a:lnTo>
                    <a:pt x="129" y="111"/>
                  </a:lnTo>
                  <a:lnTo>
                    <a:pt x="116" y="94"/>
                  </a:lnTo>
                  <a:lnTo>
                    <a:pt x="88" y="74"/>
                  </a:lnTo>
                  <a:lnTo>
                    <a:pt x="92" y="68"/>
                  </a:lnTo>
                  <a:lnTo>
                    <a:pt x="104" y="63"/>
                  </a:lnTo>
                  <a:lnTo>
                    <a:pt x="102" y="5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4" name="Freeform 63"/>
            <p:cNvSpPr>
              <a:spLocks/>
            </p:cNvSpPr>
            <p:nvPr/>
          </p:nvSpPr>
          <p:spPr bwMode="auto">
            <a:xfrm>
              <a:off x="3206131" y="3293716"/>
              <a:ext cx="214281" cy="511317"/>
            </a:xfrm>
            <a:custGeom>
              <a:avLst/>
              <a:gdLst/>
              <a:ahLst/>
              <a:cxnLst>
                <a:cxn ang="0">
                  <a:pos x="105" y="114"/>
                </a:cxn>
                <a:cxn ang="0">
                  <a:pos x="103" y="92"/>
                </a:cxn>
                <a:cxn ang="0">
                  <a:pos x="117" y="63"/>
                </a:cxn>
                <a:cxn ang="0">
                  <a:pos x="108" y="24"/>
                </a:cxn>
                <a:cxn ang="0">
                  <a:pos x="80" y="0"/>
                </a:cxn>
                <a:cxn ang="0">
                  <a:pos x="75" y="20"/>
                </a:cxn>
                <a:cxn ang="0">
                  <a:pos x="76" y="36"/>
                </a:cxn>
                <a:cxn ang="0">
                  <a:pos x="40" y="54"/>
                </a:cxn>
                <a:cxn ang="0">
                  <a:pos x="39" y="85"/>
                </a:cxn>
                <a:cxn ang="0">
                  <a:pos x="15" y="115"/>
                </a:cxn>
                <a:cxn ang="0">
                  <a:pos x="14" y="163"/>
                </a:cxn>
                <a:cxn ang="0">
                  <a:pos x="6" y="163"/>
                </a:cxn>
                <a:cxn ang="0">
                  <a:pos x="0" y="183"/>
                </a:cxn>
                <a:cxn ang="0">
                  <a:pos x="15" y="207"/>
                </a:cxn>
                <a:cxn ang="0">
                  <a:pos x="25" y="216"/>
                </a:cxn>
                <a:cxn ang="0">
                  <a:pos x="36" y="216"/>
                </a:cxn>
                <a:cxn ang="0">
                  <a:pos x="37" y="229"/>
                </a:cxn>
                <a:cxn ang="0">
                  <a:pos x="46" y="230"/>
                </a:cxn>
                <a:cxn ang="0">
                  <a:pos x="62" y="269"/>
                </a:cxn>
                <a:cxn ang="0">
                  <a:pos x="60" y="311"/>
                </a:cxn>
                <a:cxn ang="0">
                  <a:pos x="72" y="312"/>
                </a:cxn>
                <a:cxn ang="0">
                  <a:pos x="80" y="314"/>
                </a:cxn>
                <a:cxn ang="0">
                  <a:pos x="85" y="315"/>
                </a:cxn>
                <a:cxn ang="0">
                  <a:pos x="103" y="296"/>
                </a:cxn>
                <a:cxn ang="0">
                  <a:pos x="115" y="279"/>
                </a:cxn>
                <a:cxn ang="0">
                  <a:pos x="133" y="300"/>
                </a:cxn>
                <a:cxn ang="0">
                  <a:pos x="152" y="369"/>
                </a:cxn>
                <a:cxn ang="0">
                  <a:pos x="159" y="381"/>
                </a:cxn>
                <a:cxn ang="0">
                  <a:pos x="169" y="417"/>
                </a:cxn>
                <a:cxn ang="0">
                  <a:pos x="169" y="457"/>
                </a:cxn>
                <a:cxn ang="0">
                  <a:pos x="181" y="437"/>
                </a:cxn>
                <a:cxn ang="0">
                  <a:pos x="182" y="396"/>
                </a:cxn>
                <a:cxn ang="0">
                  <a:pos x="165" y="360"/>
                </a:cxn>
                <a:cxn ang="0">
                  <a:pos x="153" y="330"/>
                </a:cxn>
                <a:cxn ang="0">
                  <a:pos x="162" y="305"/>
                </a:cxn>
                <a:cxn ang="0">
                  <a:pos x="138" y="276"/>
                </a:cxn>
                <a:cxn ang="0">
                  <a:pos x="126" y="249"/>
                </a:cxn>
                <a:cxn ang="0">
                  <a:pos x="152" y="217"/>
                </a:cxn>
                <a:cxn ang="0">
                  <a:pos x="173" y="204"/>
                </a:cxn>
                <a:cxn ang="0">
                  <a:pos x="191" y="174"/>
                </a:cxn>
                <a:cxn ang="0">
                  <a:pos x="169" y="175"/>
                </a:cxn>
                <a:cxn ang="0">
                  <a:pos x="147" y="156"/>
                </a:cxn>
                <a:cxn ang="0">
                  <a:pos x="135" y="129"/>
                </a:cxn>
                <a:cxn ang="0">
                  <a:pos x="128" y="110"/>
                </a:cxn>
              </a:cxnLst>
              <a:rect l="0" t="0" r="r" b="b"/>
              <a:pathLst>
                <a:path w="191" h="457">
                  <a:moveTo>
                    <a:pt x="128" y="110"/>
                  </a:moveTo>
                  <a:lnTo>
                    <a:pt x="105" y="114"/>
                  </a:lnTo>
                  <a:lnTo>
                    <a:pt x="104" y="103"/>
                  </a:lnTo>
                  <a:lnTo>
                    <a:pt x="103" y="92"/>
                  </a:lnTo>
                  <a:lnTo>
                    <a:pt x="114" y="75"/>
                  </a:lnTo>
                  <a:lnTo>
                    <a:pt x="117" y="63"/>
                  </a:lnTo>
                  <a:lnTo>
                    <a:pt x="113" y="44"/>
                  </a:lnTo>
                  <a:lnTo>
                    <a:pt x="108" y="24"/>
                  </a:lnTo>
                  <a:lnTo>
                    <a:pt x="98" y="19"/>
                  </a:lnTo>
                  <a:lnTo>
                    <a:pt x="80" y="0"/>
                  </a:lnTo>
                  <a:lnTo>
                    <a:pt x="78" y="8"/>
                  </a:lnTo>
                  <a:lnTo>
                    <a:pt x="75" y="20"/>
                  </a:lnTo>
                  <a:lnTo>
                    <a:pt x="73" y="27"/>
                  </a:lnTo>
                  <a:lnTo>
                    <a:pt x="76" y="36"/>
                  </a:lnTo>
                  <a:lnTo>
                    <a:pt x="61" y="32"/>
                  </a:lnTo>
                  <a:lnTo>
                    <a:pt x="40" y="54"/>
                  </a:lnTo>
                  <a:lnTo>
                    <a:pt x="39" y="74"/>
                  </a:lnTo>
                  <a:lnTo>
                    <a:pt x="39" y="85"/>
                  </a:lnTo>
                  <a:lnTo>
                    <a:pt x="28" y="115"/>
                  </a:lnTo>
                  <a:lnTo>
                    <a:pt x="15" y="115"/>
                  </a:lnTo>
                  <a:lnTo>
                    <a:pt x="14" y="137"/>
                  </a:lnTo>
                  <a:lnTo>
                    <a:pt x="14" y="163"/>
                  </a:lnTo>
                  <a:lnTo>
                    <a:pt x="7" y="163"/>
                  </a:lnTo>
                  <a:lnTo>
                    <a:pt x="6" y="163"/>
                  </a:lnTo>
                  <a:lnTo>
                    <a:pt x="7" y="179"/>
                  </a:lnTo>
                  <a:lnTo>
                    <a:pt x="0" y="183"/>
                  </a:lnTo>
                  <a:lnTo>
                    <a:pt x="14" y="205"/>
                  </a:lnTo>
                  <a:lnTo>
                    <a:pt x="15" y="207"/>
                  </a:lnTo>
                  <a:lnTo>
                    <a:pt x="20" y="201"/>
                  </a:lnTo>
                  <a:lnTo>
                    <a:pt x="25" y="216"/>
                  </a:lnTo>
                  <a:lnTo>
                    <a:pt x="27" y="217"/>
                  </a:lnTo>
                  <a:lnTo>
                    <a:pt x="36" y="216"/>
                  </a:lnTo>
                  <a:lnTo>
                    <a:pt x="43" y="225"/>
                  </a:lnTo>
                  <a:lnTo>
                    <a:pt x="37" y="229"/>
                  </a:lnTo>
                  <a:lnTo>
                    <a:pt x="43" y="239"/>
                  </a:lnTo>
                  <a:lnTo>
                    <a:pt x="46" y="230"/>
                  </a:lnTo>
                  <a:lnTo>
                    <a:pt x="55" y="249"/>
                  </a:lnTo>
                  <a:lnTo>
                    <a:pt x="62" y="269"/>
                  </a:lnTo>
                  <a:lnTo>
                    <a:pt x="61" y="290"/>
                  </a:lnTo>
                  <a:lnTo>
                    <a:pt x="60" y="311"/>
                  </a:lnTo>
                  <a:lnTo>
                    <a:pt x="69" y="299"/>
                  </a:lnTo>
                  <a:lnTo>
                    <a:pt x="72" y="312"/>
                  </a:lnTo>
                  <a:lnTo>
                    <a:pt x="75" y="315"/>
                  </a:lnTo>
                  <a:lnTo>
                    <a:pt x="80" y="314"/>
                  </a:lnTo>
                  <a:lnTo>
                    <a:pt x="85" y="312"/>
                  </a:lnTo>
                  <a:lnTo>
                    <a:pt x="85" y="315"/>
                  </a:lnTo>
                  <a:lnTo>
                    <a:pt x="100" y="303"/>
                  </a:lnTo>
                  <a:lnTo>
                    <a:pt x="103" y="296"/>
                  </a:lnTo>
                  <a:lnTo>
                    <a:pt x="109" y="300"/>
                  </a:lnTo>
                  <a:lnTo>
                    <a:pt x="115" y="279"/>
                  </a:lnTo>
                  <a:lnTo>
                    <a:pt x="123" y="291"/>
                  </a:lnTo>
                  <a:lnTo>
                    <a:pt x="133" y="300"/>
                  </a:lnTo>
                  <a:lnTo>
                    <a:pt x="143" y="335"/>
                  </a:lnTo>
                  <a:lnTo>
                    <a:pt x="152" y="369"/>
                  </a:lnTo>
                  <a:lnTo>
                    <a:pt x="152" y="363"/>
                  </a:lnTo>
                  <a:lnTo>
                    <a:pt x="159" y="381"/>
                  </a:lnTo>
                  <a:lnTo>
                    <a:pt x="165" y="399"/>
                  </a:lnTo>
                  <a:lnTo>
                    <a:pt x="169" y="417"/>
                  </a:lnTo>
                  <a:lnTo>
                    <a:pt x="169" y="438"/>
                  </a:lnTo>
                  <a:lnTo>
                    <a:pt x="169" y="457"/>
                  </a:lnTo>
                  <a:lnTo>
                    <a:pt x="174" y="452"/>
                  </a:lnTo>
                  <a:lnTo>
                    <a:pt x="181" y="437"/>
                  </a:lnTo>
                  <a:lnTo>
                    <a:pt x="188" y="420"/>
                  </a:lnTo>
                  <a:lnTo>
                    <a:pt x="182" y="396"/>
                  </a:lnTo>
                  <a:lnTo>
                    <a:pt x="176" y="374"/>
                  </a:lnTo>
                  <a:lnTo>
                    <a:pt x="165" y="360"/>
                  </a:lnTo>
                  <a:lnTo>
                    <a:pt x="153" y="344"/>
                  </a:lnTo>
                  <a:lnTo>
                    <a:pt x="153" y="330"/>
                  </a:lnTo>
                  <a:lnTo>
                    <a:pt x="156" y="319"/>
                  </a:lnTo>
                  <a:lnTo>
                    <a:pt x="162" y="305"/>
                  </a:lnTo>
                  <a:lnTo>
                    <a:pt x="156" y="302"/>
                  </a:lnTo>
                  <a:lnTo>
                    <a:pt x="138" y="276"/>
                  </a:lnTo>
                  <a:lnTo>
                    <a:pt x="120" y="248"/>
                  </a:lnTo>
                  <a:lnTo>
                    <a:pt x="126" y="249"/>
                  </a:lnTo>
                  <a:lnTo>
                    <a:pt x="131" y="222"/>
                  </a:lnTo>
                  <a:lnTo>
                    <a:pt x="152" y="217"/>
                  </a:lnTo>
                  <a:lnTo>
                    <a:pt x="161" y="206"/>
                  </a:lnTo>
                  <a:lnTo>
                    <a:pt x="173" y="204"/>
                  </a:lnTo>
                  <a:lnTo>
                    <a:pt x="181" y="191"/>
                  </a:lnTo>
                  <a:lnTo>
                    <a:pt x="191" y="174"/>
                  </a:lnTo>
                  <a:lnTo>
                    <a:pt x="185" y="171"/>
                  </a:lnTo>
                  <a:lnTo>
                    <a:pt x="169" y="175"/>
                  </a:lnTo>
                  <a:lnTo>
                    <a:pt x="159" y="162"/>
                  </a:lnTo>
                  <a:lnTo>
                    <a:pt x="147" y="156"/>
                  </a:lnTo>
                  <a:lnTo>
                    <a:pt x="150" y="137"/>
                  </a:lnTo>
                  <a:lnTo>
                    <a:pt x="135" y="129"/>
                  </a:lnTo>
                  <a:lnTo>
                    <a:pt x="129" y="114"/>
                  </a:lnTo>
                  <a:lnTo>
                    <a:pt x="128" y="1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5" name="Freeform 64"/>
            <p:cNvSpPr>
              <a:spLocks/>
            </p:cNvSpPr>
            <p:nvPr/>
          </p:nvSpPr>
          <p:spPr bwMode="auto">
            <a:xfrm>
              <a:off x="3895847" y="3568353"/>
              <a:ext cx="116068" cy="167462"/>
            </a:xfrm>
            <a:custGeom>
              <a:avLst/>
              <a:gdLst/>
              <a:ahLst/>
              <a:cxnLst>
                <a:cxn ang="0">
                  <a:pos x="19" y="95"/>
                </a:cxn>
                <a:cxn ang="0">
                  <a:pos x="19" y="105"/>
                </a:cxn>
                <a:cxn ang="0">
                  <a:pos x="3" y="79"/>
                </a:cxn>
                <a:cxn ang="0">
                  <a:pos x="0" y="60"/>
                </a:cxn>
                <a:cxn ang="0">
                  <a:pos x="10" y="62"/>
                </a:cxn>
                <a:cxn ang="0">
                  <a:pos x="8" y="37"/>
                </a:cxn>
                <a:cxn ang="0">
                  <a:pos x="4" y="11"/>
                </a:cxn>
                <a:cxn ang="0">
                  <a:pos x="9" y="0"/>
                </a:cxn>
                <a:cxn ang="0">
                  <a:pos x="38" y="6"/>
                </a:cxn>
                <a:cxn ang="0">
                  <a:pos x="43" y="12"/>
                </a:cxn>
                <a:cxn ang="0">
                  <a:pos x="49" y="32"/>
                </a:cxn>
                <a:cxn ang="0">
                  <a:pos x="52" y="47"/>
                </a:cxn>
                <a:cxn ang="0">
                  <a:pos x="48" y="62"/>
                </a:cxn>
                <a:cxn ang="0">
                  <a:pos x="38" y="72"/>
                </a:cxn>
                <a:cxn ang="0">
                  <a:pos x="39" y="89"/>
                </a:cxn>
                <a:cxn ang="0">
                  <a:pos x="52" y="116"/>
                </a:cxn>
                <a:cxn ang="0">
                  <a:pos x="60" y="115"/>
                </a:cxn>
                <a:cxn ang="0">
                  <a:pos x="60" y="113"/>
                </a:cxn>
                <a:cxn ang="0">
                  <a:pos x="72" y="109"/>
                </a:cxn>
                <a:cxn ang="0">
                  <a:pos x="81" y="122"/>
                </a:cxn>
                <a:cxn ang="0">
                  <a:pos x="84" y="116"/>
                </a:cxn>
                <a:cxn ang="0">
                  <a:pos x="93" y="123"/>
                </a:cxn>
                <a:cxn ang="0">
                  <a:pos x="88" y="126"/>
                </a:cxn>
                <a:cxn ang="0">
                  <a:pos x="98" y="138"/>
                </a:cxn>
                <a:cxn ang="0">
                  <a:pos x="104" y="140"/>
                </a:cxn>
                <a:cxn ang="0">
                  <a:pos x="99" y="150"/>
                </a:cxn>
                <a:cxn ang="0">
                  <a:pos x="99" y="144"/>
                </a:cxn>
                <a:cxn ang="0">
                  <a:pos x="84" y="135"/>
                </a:cxn>
                <a:cxn ang="0">
                  <a:pos x="73" y="123"/>
                </a:cxn>
                <a:cxn ang="0">
                  <a:pos x="64" y="120"/>
                </a:cxn>
                <a:cxn ang="0">
                  <a:pos x="68" y="137"/>
                </a:cxn>
                <a:cxn ang="0">
                  <a:pos x="46" y="117"/>
                </a:cxn>
                <a:cxn ang="0">
                  <a:pos x="33" y="125"/>
                </a:cxn>
                <a:cxn ang="0">
                  <a:pos x="25" y="120"/>
                </a:cxn>
                <a:cxn ang="0">
                  <a:pos x="24" y="109"/>
                </a:cxn>
                <a:cxn ang="0">
                  <a:pos x="27" y="98"/>
                </a:cxn>
                <a:cxn ang="0">
                  <a:pos x="19" y="95"/>
                </a:cxn>
              </a:cxnLst>
              <a:rect l="0" t="0" r="r" b="b"/>
              <a:pathLst>
                <a:path w="104" h="150">
                  <a:moveTo>
                    <a:pt x="19" y="95"/>
                  </a:moveTo>
                  <a:lnTo>
                    <a:pt x="19" y="105"/>
                  </a:lnTo>
                  <a:lnTo>
                    <a:pt x="3" y="79"/>
                  </a:lnTo>
                  <a:lnTo>
                    <a:pt x="0" y="60"/>
                  </a:lnTo>
                  <a:lnTo>
                    <a:pt x="10" y="62"/>
                  </a:lnTo>
                  <a:lnTo>
                    <a:pt x="8" y="37"/>
                  </a:lnTo>
                  <a:lnTo>
                    <a:pt x="4" y="11"/>
                  </a:lnTo>
                  <a:lnTo>
                    <a:pt x="9" y="0"/>
                  </a:lnTo>
                  <a:lnTo>
                    <a:pt x="38" y="6"/>
                  </a:lnTo>
                  <a:lnTo>
                    <a:pt x="43" y="12"/>
                  </a:lnTo>
                  <a:lnTo>
                    <a:pt x="49" y="32"/>
                  </a:lnTo>
                  <a:lnTo>
                    <a:pt x="52" y="47"/>
                  </a:lnTo>
                  <a:lnTo>
                    <a:pt x="48" y="62"/>
                  </a:lnTo>
                  <a:lnTo>
                    <a:pt x="38" y="72"/>
                  </a:lnTo>
                  <a:lnTo>
                    <a:pt x="39" y="89"/>
                  </a:lnTo>
                  <a:lnTo>
                    <a:pt x="52" y="116"/>
                  </a:lnTo>
                  <a:lnTo>
                    <a:pt x="60" y="115"/>
                  </a:lnTo>
                  <a:lnTo>
                    <a:pt x="60" y="113"/>
                  </a:lnTo>
                  <a:lnTo>
                    <a:pt x="72" y="109"/>
                  </a:lnTo>
                  <a:lnTo>
                    <a:pt x="81" y="122"/>
                  </a:lnTo>
                  <a:lnTo>
                    <a:pt x="84" y="116"/>
                  </a:lnTo>
                  <a:lnTo>
                    <a:pt x="93" y="123"/>
                  </a:lnTo>
                  <a:lnTo>
                    <a:pt x="88" y="126"/>
                  </a:lnTo>
                  <a:lnTo>
                    <a:pt x="98" y="138"/>
                  </a:lnTo>
                  <a:lnTo>
                    <a:pt x="104" y="140"/>
                  </a:lnTo>
                  <a:lnTo>
                    <a:pt x="99" y="150"/>
                  </a:lnTo>
                  <a:lnTo>
                    <a:pt x="99" y="144"/>
                  </a:lnTo>
                  <a:lnTo>
                    <a:pt x="84" y="135"/>
                  </a:lnTo>
                  <a:lnTo>
                    <a:pt x="73" y="123"/>
                  </a:lnTo>
                  <a:lnTo>
                    <a:pt x="64" y="120"/>
                  </a:lnTo>
                  <a:lnTo>
                    <a:pt x="68" y="137"/>
                  </a:lnTo>
                  <a:lnTo>
                    <a:pt x="46" y="117"/>
                  </a:lnTo>
                  <a:lnTo>
                    <a:pt x="33" y="125"/>
                  </a:lnTo>
                  <a:lnTo>
                    <a:pt x="25" y="120"/>
                  </a:lnTo>
                  <a:lnTo>
                    <a:pt x="24" y="109"/>
                  </a:lnTo>
                  <a:lnTo>
                    <a:pt x="27" y="98"/>
                  </a:lnTo>
                  <a:lnTo>
                    <a:pt x="19" y="9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6" name="Freeform 65"/>
            <p:cNvSpPr>
              <a:spLocks/>
            </p:cNvSpPr>
            <p:nvPr/>
          </p:nvSpPr>
          <p:spPr bwMode="auto">
            <a:xfrm>
              <a:off x="3973969" y="3816197"/>
              <a:ext cx="111604" cy="116107"/>
            </a:xfrm>
            <a:custGeom>
              <a:avLst/>
              <a:gdLst/>
              <a:ahLst/>
              <a:cxnLst>
                <a:cxn ang="0">
                  <a:pos x="78" y="103"/>
                </a:cxn>
                <a:cxn ang="0">
                  <a:pos x="75" y="92"/>
                </a:cxn>
                <a:cxn ang="0">
                  <a:pos x="70" y="95"/>
                </a:cxn>
                <a:cxn ang="0">
                  <a:pos x="46" y="81"/>
                </a:cxn>
                <a:cxn ang="0">
                  <a:pos x="48" y="60"/>
                </a:cxn>
                <a:cxn ang="0">
                  <a:pos x="36" y="47"/>
                </a:cxn>
                <a:cxn ang="0">
                  <a:pos x="30" y="55"/>
                </a:cxn>
                <a:cxn ang="0">
                  <a:pos x="25" y="51"/>
                </a:cxn>
                <a:cxn ang="0">
                  <a:pos x="22" y="56"/>
                </a:cxn>
                <a:cxn ang="0">
                  <a:pos x="16" y="49"/>
                </a:cxn>
                <a:cxn ang="0">
                  <a:pos x="6" y="62"/>
                </a:cxn>
                <a:cxn ang="0">
                  <a:pos x="0" y="68"/>
                </a:cxn>
                <a:cxn ang="0">
                  <a:pos x="3" y="50"/>
                </a:cxn>
                <a:cxn ang="0">
                  <a:pos x="19" y="36"/>
                </a:cxn>
                <a:cxn ang="0">
                  <a:pos x="34" y="26"/>
                </a:cxn>
                <a:cxn ang="0">
                  <a:pos x="37" y="41"/>
                </a:cxn>
                <a:cxn ang="0">
                  <a:pos x="48" y="35"/>
                </a:cxn>
                <a:cxn ang="0">
                  <a:pos x="54" y="30"/>
                </a:cxn>
                <a:cxn ang="0">
                  <a:pos x="58" y="19"/>
                </a:cxn>
                <a:cxn ang="0">
                  <a:pos x="67" y="19"/>
                </a:cxn>
                <a:cxn ang="0">
                  <a:pos x="72" y="19"/>
                </a:cxn>
                <a:cxn ang="0">
                  <a:pos x="70" y="0"/>
                </a:cxn>
                <a:cxn ang="0">
                  <a:pos x="87" y="12"/>
                </a:cxn>
                <a:cxn ang="0">
                  <a:pos x="90" y="30"/>
                </a:cxn>
                <a:cxn ang="0">
                  <a:pos x="101" y="61"/>
                </a:cxn>
                <a:cxn ang="0">
                  <a:pos x="95" y="72"/>
                </a:cxn>
                <a:cxn ang="0">
                  <a:pos x="94" y="83"/>
                </a:cxn>
                <a:cxn ang="0">
                  <a:pos x="84" y="62"/>
                </a:cxn>
                <a:cxn ang="0">
                  <a:pos x="77" y="68"/>
                </a:cxn>
                <a:cxn ang="0">
                  <a:pos x="82" y="84"/>
                </a:cxn>
                <a:cxn ang="0">
                  <a:pos x="78" y="103"/>
                </a:cxn>
              </a:cxnLst>
              <a:rect l="0" t="0" r="r" b="b"/>
              <a:pathLst>
                <a:path w="101" h="103">
                  <a:moveTo>
                    <a:pt x="78" y="103"/>
                  </a:moveTo>
                  <a:lnTo>
                    <a:pt x="75" y="92"/>
                  </a:lnTo>
                  <a:lnTo>
                    <a:pt x="70" y="95"/>
                  </a:lnTo>
                  <a:lnTo>
                    <a:pt x="46" y="81"/>
                  </a:lnTo>
                  <a:lnTo>
                    <a:pt x="48" y="60"/>
                  </a:lnTo>
                  <a:lnTo>
                    <a:pt x="36" y="47"/>
                  </a:lnTo>
                  <a:lnTo>
                    <a:pt x="30" y="55"/>
                  </a:lnTo>
                  <a:lnTo>
                    <a:pt x="25" y="51"/>
                  </a:lnTo>
                  <a:lnTo>
                    <a:pt x="22" y="56"/>
                  </a:lnTo>
                  <a:lnTo>
                    <a:pt x="16" y="49"/>
                  </a:lnTo>
                  <a:lnTo>
                    <a:pt x="6" y="62"/>
                  </a:lnTo>
                  <a:lnTo>
                    <a:pt x="0" y="68"/>
                  </a:lnTo>
                  <a:lnTo>
                    <a:pt x="3" y="50"/>
                  </a:lnTo>
                  <a:lnTo>
                    <a:pt x="19" y="36"/>
                  </a:lnTo>
                  <a:lnTo>
                    <a:pt x="34" y="26"/>
                  </a:lnTo>
                  <a:lnTo>
                    <a:pt x="37" y="41"/>
                  </a:lnTo>
                  <a:lnTo>
                    <a:pt x="48" y="35"/>
                  </a:lnTo>
                  <a:lnTo>
                    <a:pt x="54" y="30"/>
                  </a:lnTo>
                  <a:lnTo>
                    <a:pt x="58" y="19"/>
                  </a:lnTo>
                  <a:lnTo>
                    <a:pt x="67" y="19"/>
                  </a:lnTo>
                  <a:lnTo>
                    <a:pt x="72" y="19"/>
                  </a:lnTo>
                  <a:lnTo>
                    <a:pt x="70" y="0"/>
                  </a:lnTo>
                  <a:lnTo>
                    <a:pt x="87" y="12"/>
                  </a:lnTo>
                  <a:lnTo>
                    <a:pt x="90" y="30"/>
                  </a:lnTo>
                  <a:lnTo>
                    <a:pt x="101" y="61"/>
                  </a:lnTo>
                  <a:lnTo>
                    <a:pt x="95" y="72"/>
                  </a:lnTo>
                  <a:lnTo>
                    <a:pt x="94" y="83"/>
                  </a:lnTo>
                  <a:lnTo>
                    <a:pt x="84" y="62"/>
                  </a:lnTo>
                  <a:lnTo>
                    <a:pt x="77" y="68"/>
                  </a:lnTo>
                  <a:lnTo>
                    <a:pt x="82" y="84"/>
                  </a:lnTo>
                  <a:lnTo>
                    <a:pt x="78" y="10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7" name="Freeform 66"/>
            <p:cNvSpPr>
              <a:spLocks/>
            </p:cNvSpPr>
            <p:nvPr/>
          </p:nvSpPr>
          <p:spPr bwMode="auto">
            <a:xfrm>
              <a:off x="3980665" y="3787171"/>
              <a:ext cx="22320" cy="46889"/>
            </a:xfrm>
            <a:custGeom>
              <a:avLst/>
              <a:gdLst/>
              <a:ahLst/>
              <a:cxnLst>
                <a:cxn ang="0">
                  <a:pos x="22" y="0"/>
                </a:cxn>
                <a:cxn ang="0">
                  <a:pos x="17" y="33"/>
                </a:cxn>
                <a:cxn ang="0">
                  <a:pos x="17" y="43"/>
                </a:cxn>
                <a:cxn ang="0">
                  <a:pos x="0" y="29"/>
                </a:cxn>
                <a:cxn ang="0">
                  <a:pos x="5" y="22"/>
                </a:cxn>
                <a:cxn ang="0">
                  <a:pos x="7" y="0"/>
                </a:cxn>
                <a:cxn ang="0">
                  <a:pos x="22" y="0"/>
                </a:cxn>
              </a:cxnLst>
              <a:rect l="0" t="0" r="r" b="b"/>
              <a:pathLst>
                <a:path w="22" h="43">
                  <a:moveTo>
                    <a:pt x="22" y="0"/>
                  </a:moveTo>
                  <a:lnTo>
                    <a:pt x="17" y="33"/>
                  </a:lnTo>
                  <a:lnTo>
                    <a:pt x="17" y="43"/>
                  </a:lnTo>
                  <a:lnTo>
                    <a:pt x="0" y="29"/>
                  </a:lnTo>
                  <a:lnTo>
                    <a:pt x="5" y="22"/>
                  </a:lnTo>
                  <a:lnTo>
                    <a:pt x="7" y="0"/>
                  </a:lnTo>
                  <a:lnTo>
                    <a:pt x="2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8" name="Freeform 67"/>
            <p:cNvSpPr>
              <a:spLocks/>
            </p:cNvSpPr>
            <p:nvPr/>
          </p:nvSpPr>
          <p:spPr bwMode="auto">
            <a:xfrm>
              <a:off x="4016378" y="3738047"/>
              <a:ext cx="40178" cy="42424"/>
            </a:xfrm>
            <a:custGeom>
              <a:avLst/>
              <a:gdLst/>
              <a:ahLst/>
              <a:cxnLst>
                <a:cxn ang="0">
                  <a:pos x="27" y="36"/>
                </a:cxn>
                <a:cxn ang="0">
                  <a:pos x="16" y="24"/>
                </a:cxn>
                <a:cxn ang="0">
                  <a:pos x="0" y="4"/>
                </a:cxn>
                <a:cxn ang="0">
                  <a:pos x="18" y="0"/>
                </a:cxn>
                <a:cxn ang="0">
                  <a:pos x="26" y="16"/>
                </a:cxn>
                <a:cxn ang="0">
                  <a:pos x="36" y="37"/>
                </a:cxn>
                <a:cxn ang="0">
                  <a:pos x="27" y="36"/>
                </a:cxn>
              </a:cxnLst>
              <a:rect l="0" t="0" r="r" b="b"/>
              <a:pathLst>
                <a:path w="36" h="37">
                  <a:moveTo>
                    <a:pt x="27" y="36"/>
                  </a:moveTo>
                  <a:lnTo>
                    <a:pt x="16" y="24"/>
                  </a:lnTo>
                  <a:lnTo>
                    <a:pt x="0" y="4"/>
                  </a:lnTo>
                  <a:lnTo>
                    <a:pt x="18" y="0"/>
                  </a:lnTo>
                  <a:lnTo>
                    <a:pt x="26" y="16"/>
                  </a:lnTo>
                  <a:lnTo>
                    <a:pt x="36" y="37"/>
                  </a:lnTo>
                  <a:lnTo>
                    <a:pt x="27" y="3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9" name="Freeform 68"/>
            <p:cNvSpPr>
              <a:spLocks/>
            </p:cNvSpPr>
            <p:nvPr/>
          </p:nvSpPr>
          <p:spPr bwMode="auto">
            <a:xfrm>
              <a:off x="3960576" y="3760377"/>
              <a:ext cx="31249" cy="35725"/>
            </a:xfrm>
            <a:custGeom>
              <a:avLst/>
              <a:gdLst/>
              <a:ahLst/>
              <a:cxnLst>
                <a:cxn ang="0">
                  <a:pos x="27" y="6"/>
                </a:cxn>
                <a:cxn ang="0">
                  <a:pos x="4" y="0"/>
                </a:cxn>
                <a:cxn ang="0">
                  <a:pos x="0" y="1"/>
                </a:cxn>
                <a:cxn ang="0">
                  <a:pos x="6" y="33"/>
                </a:cxn>
                <a:cxn ang="0">
                  <a:pos x="28" y="12"/>
                </a:cxn>
                <a:cxn ang="0">
                  <a:pos x="28" y="11"/>
                </a:cxn>
                <a:cxn ang="0">
                  <a:pos x="27" y="6"/>
                </a:cxn>
              </a:cxnLst>
              <a:rect l="0" t="0" r="r" b="b"/>
              <a:pathLst>
                <a:path w="28" h="33">
                  <a:moveTo>
                    <a:pt x="27" y="6"/>
                  </a:moveTo>
                  <a:lnTo>
                    <a:pt x="4" y="0"/>
                  </a:lnTo>
                  <a:lnTo>
                    <a:pt x="0" y="1"/>
                  </a:lnTo>
                  <a:lnTo>
                    <a:pt x="6" y="33"/>
                  </a:lnTo>
                  <a:lnTo>
                    <a:pt x="28" y="12"/>
                  </a:lnTo>
                  <a:lnTo>
                    <a:pt x="28" y="11"/>
                  </a:lnTo>
                  <a:lnTo>
                    <a:pt x="27"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0" name="Freeform 69"/>
            <p:cNvSpPr>
              <a:spLocks/>
            </p:cNvSpPr>
            <p:nvPr/>
          </p:nvSpPr>
          <p:spPr bwMode="auto">
            <a:xfrm>
              <a:off x="3853436" y="3773773"/>
              <a:ext cx="58035" cy="80382"/>
            </a:xfrm>
            <a:custGeom>
              <a:avLst/>
              <a:gdLst/>
              <a:ahLst/>
              <a:cxnLst>
                <a:cxn ang="0">
                  <a:pos x="52" y="21"/>
                </a:cxn>
                <a:cxn ang="0">
                  <a:pos x="32" y="40"/>
                </a:cxn>
                <a:cxn ang="0">
                  <a:pos x="16" y="55"/>
                </a:cxn>
                <a:cxn ang="0">
                  <a:pos x="0" y="72"/>
                </a:cxn>
                <a:cxn ang="0">
                  <a:pos x="3" y="66"/>
                </a:cxn>
                <a:cxn ang="0">
                  <a:pos x="18" y="47"/>
                </a:cxn>
                <a:cxn ang="0">
                  <a:pos x="33" y="28"/>
                </a:cxn>
                <a:cxn ang="0">
                  <a:pos x="41" y="12"/>
                </a:cxn>
                <a:cxn ang="0">
                  <a:pos x="42" y="12"/>
                </a:cxn>
                <a:cxn ang="0">
                  <a:pos x="42" y="0"/>
                </a:cxn>
                <a:cxn ang="0">
                  <a:pos x="52" y="21"/>
                </a:cxn>
              </a:cxnLst>
              <a:rect l="0" t="0" r="r" b="b"/>
              <a:pathLst>
                <a:path w="52" h="72">
                  <a:moveTo>
                    <a:pt x="52" y="21"/>
                  </a:moveTo>
                  <a:lnTo>
                    <a:pt x="32" y="40"/>
                  </a:lnTo>
                  <a:lnTo>
                    <a:pt x="16" y="55"/>
                  </a:lnTo>
                  <a:lnTo>
                    <a:pt x="0" y="72"/>
                  </a:lnTo>
                  <a:lnTo>
                    <a:pt x="3" y="66"/>
                  </a:lnTo>
                  <a:lnTo>
                    <a:pt x="18" y="47"/>
                  </a:lnTo>
                  <a:lnTo>
                    <a:pt x="33" y="28"/>
                  </a:lnTo>
                  <a:lnTo>
                    <a:pt x="41" y="12"/>
                  </a:lnTo>
                  <a:lnTo>
                    <a:pt x="42" y="12"/>
                  </a:lnTo>
                  <a:lnTo>
                    <a:pt x="42" y="0"/>
                  </a:lnTo>
                  <a:lnTo>
                    <a:pt x="52"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1" name="Freeform 70"/>
            <p:cNvSpPr>
              <a:spLocks/>
            </p:cNvSpPr>
            <p:nvPr/>
          </p:nvSpPr>
          <p:spPr bwMode="auto">
            <a:xfrm>
              <a:off x="3915935" y="3713486"/>
              <a:ext cx="33482" cy="33492"/>
            </a:xfrm>
            <a:custGeom>
              <a:avLst/>
              <a:gdLst/>
              <a:ahLst/>
              <a:cxnLst>
                <a:cxn ang="0">
                  <a:pos x="30" y="21"/>
                </a:cxn>
                <a:cxn ang="0">
                  <a:pos x="25" y="29"/>
                </a:cxn>
                <a:cxn ang="0">
                  <a:pos x="12" y="15"/>
                </a:cxn>
                <a:cxn ang="0">
                  <a:pos x="0" y="0"/>
                </a:cxn>
                <a:cxn ang="0">
                  <a:pos x="22" y="4"/>
                </a:cxn>
                <a:cxn ang="0">
                  <a:pos x="30" y="21"/>
                </a:cxn>
              </a:cxnLst>
              <a:rect l="0" t="0" r="r" b="b"/>
              <a:pathLst>
                <a:path w="30" h="29">
                  <a:moveTo>
                    <a:pt x="30" y="21"/>
                  </a:moveTo>
                  <a:lnTo>
                    <a:pt x="25" y="29"/>
                  </a:lnTo>
                  <a:lnTo>
                    <a:pt x="12" y="15"/>
                  </a:lnTo>
                  <a:lnTo>
                    <a:pt x="0" y="0"/>
                  </a:lnTo>
                  <a:lnTo>
                    <a:pt x="22" y="4"/>
                  </a:lnTo>
                  <a:lnTo>
                    <a:pt x="30"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2" name="Freeform 71"/>
            <p:cNvSpPr>
              <a:spLocks/>
            </p:cNvSpPr>
            <p:nvPr/>
          </p:nvSpPr>
          <p:spPr bwMode="auto">
            <a:xfrm>
              <a:off x="4023075" y="3769307"/>
              <a:ext cx="24553" cy="37958"/>
            </a:xfrm>
            <a:custGeom>
              <a:avLst/>
              <a:gdLst/>
              <a:ahLst/>
              <a:cxnLst>
                <a:cxn ang="0">
                  <a:pos x="13" y="4"/>
                </a:cxn>
                <a:cxn ang="0">
                  <a:pos x="21" y="28"/>
                </a:cxn>
                <a:cxn ang="0">
                  <a:pos x="15" y="31"/>
                </a:cxn>
                <a:cxn ang="0">
                  <a:pos x="14" y="33"/>
                </a:cxn>
                <a:cxn ang="0">
                  <a:pos x="3" y="13"/>
                </a:cxn>
                <a:cxn ang="0">
                  <a:pos x="0" y="0"/>
                </a:cxn>
                <a:cxn ang="0">
                  <a:pos x="13" y="4"/>
                </a:cxn>
              </a:cxnLst>
              <a:rect l="0" t="0" r="r" b="b"/>
              <a:pathLst>
                <a:path w="21" h="33">
                  <a:moveTo>
                    <a:pt x="13" y="4"/>
                  </a:moveTo>
                  <a:lnTo>
                    <a:pt x="21" y="28"/>
                  </a:lnTo>
                  <a:lnTo>
                    <a:pt x="15" y="31"/>
                  </a:lnTo>
                  <a:lnTo>
                    <a:pt x="14" y="33"/>
                  </a:lnTo>
                  <a:lnTo>
                    <a:pt x="3" y="13"/>
                  </a:lnTo>
                  <a:lnTo>
                    <a:pt x="0" y="0"/>
                  </a:lnTo>
                  <a:lnTo>
                    <a:pt x="13"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3" name="Freeform 72"/>
            <p:cNvSpPr>
              <a:spLocks/>
            </p:cNvSpPr>
            <p:nvPr/>
          </p:nvSpPr>
          <p:spPr bwMode="auto">
            <a:xfrm>
              <a:off x="3989594" y="3742514"/>
              <a:ext cx="24553" cy="20095"/>
            </a:xfrm>
            <a:custGeom>
              <a:avLst/>
              <a:gdLst/>
              <a:ahLst/>
              <a:cxnLst>
                <a:cxn ang="0">
                  <a:pos x="20" y="18"/>
                </a:cxn>
                <a:cxn ang="0">
                  <a:pos x="3" y="8"/>
                </a:cxn>
                <a:cxn ang="0">
                  <a:pos x="0" y="9"/>
                </a:cxn>
                <a:cxn ang="0">
                  <a:pos x="1" y="0"/>
                </a:cxn>
                <a:cxn ang="0">
                  <a:pos x="19" y="14"/>
                </a:cxn>
                <a:cxn ang="0">
                  <a:pos x="20" y="18"/>
                </a:cxn>
              </a:cxnLst>
              <a:rect l="0" t="0" r="r" b="b"/>
              <a:pathLst>
                <a:path w="20" h="18">
                  <a:moveTo>
                    <a:pt x="20" y="18"/>
                  </a:moveTo>
                  <a:lnTo>
                    <a:pt x="3" y="8"/>
                  </a:lnTo>
                  <a:lnTo>
                    <a:pt x="0" y="9"/>
                  </a:lnTo>
                  <a:lnTo>
                    <a:pt x="1" y="0"/>
                  </a:lnTo>
                  <a:lnTo>
                    <a:pt x="19" y="14"/>
                  </a:lnTo>
                  <a:lnTo>
                    <a:pt x="20" y="1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4" name="Freeform 73"/>
            <p:cNvSpPr>
              <a:spLocks/>
            </p:cNvSpPr>
            <p:nvPr/>
          </p:nvSpPr>
          <p:spPr bwMode="auto">
            <a:xfrm>
              <a:off x="4011914" y="3807266"/>
              <a:ext cx="20089" cy="8931"/>
            </a:xfrm>
            <a:custGeom>
              <a:avLst/>
              <a:gdLst/>
              <a:ahLst/>
              <a:cxnLst>
                <a:cxn ang="0">
                  <a:pos x="18" y="9"/>
                </a:cxn>
                <a:cxn ang="0">
                  <a:pos x="13" y="0"/>
                </a:cxn>
                <a:cxn ang="0">
                  <a:pos x="0" y="9"/>
                </a:cxn>
                <a:cxn ang="0">
                  <a:pos x="18" y="9"/>
                </a:cxn>
              </a:cxnLst>
              <a:rect l="0" t="0" r="r" b="b"/>
              <a:pathLst>
                <a:path w="18" h="9">
                  <a:moveTo>
                    <a:pt x="18" y="9"/>
                  </a:moveTo>
                  <a:lnTo>
                    <a:pt x="13" y="0"/>
                  </a:lnTo>
                  <a:lnTo>
                    <a:pt x="0" y="9"/>
                  </a:lnTo>
                  <a:lnTo>
                    <a:pt x="18"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5" name="Freeform 74"/>
            <p:cNvSpPr>
              <a:spLocks/>
            </p:cNvSpPr>
            <p:nvPr/>
          </p:nvSpPr>
          <p:spPr bwMode="auto">
            <a:xfrm>
              <a:off x="4000754" y="3773774"/>
              <a:ext cx="13393" cy="51355"/>
            </a:xfrm>
            <a:custGeom>
              <a:avLst/>
              <a:gdLst/>
              <a:ahLst/>
              <a:cxnLst>
                <a:cxn ang="0">
                  <a:pos x="12" y="0"/>
                </a:cxn>
                <a:cxn ang="0">
                  <a:pos x="12" y="14"/>
                </a:cxn>
                <a:cxn ang="0">
                  <a:pos x="6" y="29"/>
                </a:cxn>
                <a:cxn ang="0">
                  <a:pos x="0" y="46"/>
                </a:cxn>
                <a:cxn ang="0">
                  <a:pos x="6" y="23"/>
                </a:cxn>
                <a:cxn ang="0">
                  <a:pos x="12" y="0"/>
                </a:cxn>
              </a:cxnLst>
              <a:rect l="0" t="0" r="r" b="b"/>
              <a:pathLst>
                <a:path w="12" h="46">
                  <a:moveTo>
                    <a:pt x="12" y="0"/>
                  </a:moveTo>
                  <a:lnTo>
                    <a:pt x="12" y="14"/>
                  </a:lnTo>
                  <a:lnTo>
                    <a:pt x="6" y="29"/>
                  </a:lnTo>
                  <a:lnTo>
                    <a:pt x="0" y="46"/>
                  </a:lnTo>
                  <a:lnTo>
                    <a:pt x="6" y="23"/>
                  </a:lnTo>
                  <a:lnTo>
                    <a:pt x="1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6" name="Freeform 75"/>
            <p:cNvSpPr>
              <a:spLocks/>
            </p:cNvSpPr>
            <p:nvPr/>
          </p:nvSpPr>
          <p:spPr bwMode="auto">
            <a:xfrm>
              <a:off x="3340055" y="3521464"/>
              <a:ext cx="214281" cy="404141"/>
            </a:xfrm>
            <a:custGeom>
              <a:avLst/>
              <a:gdLst/>
              <a:ahLst/>
              <a:cxnLst>
                <a:cxn ang="0">
                  <a:pos x="63" y="258"/>
                </a:cxn>
                <a:cxn ang="0">
                  <a:pos x="73" y="213"/>
                </a:cxn>
                <a:cxn ang="0">
                  <a:pos x="74" y="174"/>
                </a:cxn>
                <a:cxn ang="0">
                  <a:pos x="95" y="188"/>
                </a:cxn>
                <a:cxn ang="0">
                  <a:pos x="133" y="206"/>
                </a:cxn>
                <a:cxn ang="0">
                  <a:pos x="133" y="195"/>
                </a:cxn>
                <a:cxn ang="0">
                  <a:pos x="139" y="150"/>
                </a:cxn>
                <a:cxn ang="0">
                  <a:pos x="185" y="149"/>
                </a:cxn>
                <a:cxn ang="0">
                  <a:pos x="186" y="114"/>
                </a:cxn>
                <a:cxn ang="0">
                  <a:pos x="162" y="69"/>
                </a:cxn>
                <a:cxn ang="0">
                  <a:pos x="126" y="55"/>
                </a:cxn>
                <a:cxn ang="0">
                  <a:pos x="102" y="55"/>
                </a:cxn>
                <a:cxn ang="0">
                  <a:pos x="81" y="44"/>
                </a:cxn>
                <a:cxn ang="0">
                  <a:pos x="63" y="18"/>
                </a:cxn>
                <a:cxn ang="0">
                  <a:pos x="53" y="0"/>
                </a:cxn>
                <a:cxn ang="0">
                  <a:pos x="32" y="13"/>
                </a:cxn>
                <a:cxn ang="0">
                  <a:pos x="6" y="45"/>
                </a:cxn>
                <a:cxn ang="0">
                  <a:pos x="18" y="72"/>
                </a:cxn>
                <a:cxn ang="0">
                  <a:pos x="42" y="101"/>
                </a:cxn>
                <a:cxn ang="0">
                  <a:pos x="33" y="126"/>
                </a:cxn>
                <a:cxn ang="0">
                  <a:pos x="45" y="156"/>
                </a:cxn>
                <a:cxn ang="0">
                  <a:pos x="62" y="192"/>
                </a:cxn>
                <a:cxn ang="0">
                  <a:pos x="61" y="233"/>
                </a:cxn>
                <a:cxn ang="0">
                  <a:pos x="53" y="253"/>
                </a:cxn>
                <a:cxn ang="0">
                  <a:pos x="47" y="301"/>
                </a:cxn>
                <a:cxn ang="0">
                  <a:pos x="62" y="312"/>
                </a:cxn>
                <a:cxn ang="0">
                  <a:pos x="79" y="331"/>
                </a:cxn>
                <a:cxn ang="0">
                  <a:pos x="91" y="342"/>
                </a:cxn>
                <a:cxn ang="0">
                  <a:pos x="109" y="361"/>
                </a:cxn>
                <a:cxn ang="0">
                  <a:pos x="133" y="350"/>
                </a:cxn>
                <a:cxn ang="0">
                  <a:pos x="104" y="332"/>
                </a:cxn>
                <a:cxn ang="0">
                  <a:pos x="87" y="301"/>
                </a:cxn>
                <a:cxn ang="0">
                  <a:pos x="68" y="277"/>
                </a:cxn>
              </a:cxnLst>
              <a:rect l="0" t="0" r="r" b="b"/>
              <a:pathLst>
                <a:path w="191" h="361">
                  <a:moveTo>
                    <a:pt x="68" y="277"/>
                  </a:moveTo>
                  <a:lnTo>
                    <a:pt x="63" y="258"/>
                  </a:lnTo>
                  <a:lnTo>
                    <a:pt x="68" y="235"/>
                  </a:lnTo>
                  <a:lnTo>
                    <a:pt x="73" y="213"/>
                  </a:lnTo>
                  <a:lnTo>
                    <a:pt x="73" y="194"/>
                  </a:lnTo>
                  <a:lnTo>
                    <a:pt x="74" y="174"/>
                  </a:lnTo>
                  <a:lnTo>
                    <a:pt x="93" y="170"/>
                  </a:lnTo>
                  <a:lnTo>
                    <a:pt x="95" y="188"/>
                  </a:lnTo>
                  <a:lnTo>
                    <a:pt x="111" y="191"/>
                  </a:lnTo>
                  <a:lnTo>
                    <a:pt x="133" y="206"/>
                  </a:lnTo>
                  <a:lnTo>
                    <a:pt x="141" y="216"/>
                  </a:lnTo>
                  <a:lnTo>
                    <a:pt x="133" y="195"/>
                  </a:lnTo>
                  <a:lnTo>
                    <a:pt x="125" y="175"/>
                  </a:lnTo>
                  <a:lnTo>
                    <a:pt x="139" y="150"/>
                  </a:lnTo>
                  <a:lnTo>
                    <a:pt x="162" y="150"/>
                  </a:lnTo>
                  <a:lnTo>
                    <a:pt x="185" y="149"/>
                  </a:lnTo>
                  <a:lnTo>
                    <a:pt x="191" y="135"/>
                  </a:lnTo>
                  <a:lnTo>
                    <a:pt x="186" y="114"/>
                  </a:lnTo>
                  <a:lnTo>
                    <a:pt x="167" y="89"/>
                  </a:lnTo>
                  <a:lnTo>
                    <a:pt x="162" y="69"/>
                  </a:lnTo>
                  <a:lnTo>
                    <a:pt x="135" y="48"/>
                  </a:lnTo>
                  <a:lnTo>
                    <a:pt x="126" y="55"/>
                  </a:lnTo>
                  <a:lnTo>
                    <a:pt x="116" y="60"/>
                  </a:lnTo>
                  <a:lnTo>
                    <a:pt x="102" y="55"/>
                  </a:lnTo>
                  <a:lnTo>
                    <a:pt x="84" y="69"/>
                  </a:lnTo>
                  <a:lnTo>
                    <a:pt x="81" y="44"/>
                  </a:lnTo>
                  <a:lnTo>
                    <a:pt x="80" y="19"/>
                  </a:lnTo>
                  <a:lnTo>
                    <a:pt x="63" y="18"/>
                  </a:lnTo>
                  <a:lnTo>
                    <a:pt x="61" y="3"/>
                  </a:lnTo>
                  <a:lnTo>
                    <a:pt x="53" y="0"/>
                  </a:lnTo>
                  <a:lnTo>
                    <a:pt x="41" y="2"/>
                  </a:lnTo>
                  <a:lnTo>
                    <a:pt x="32" y="13"/>
                  </a:lnTo>
                  <a:lnTo>
                    <a:pt x="11" y="18"/>
                  </a:lnTo>
                  <a:lnTo>
                    <a:pt x="6" y="45"/>
                  </a:lnTo>
                  <a:lnTo>
                    <a:pt x="0" y="44"/>
                  </a:lnTo>
                  <a:lnTo>
                    <a:pt x="18" y="72"/>
                  </a:lnTo>
                  <a:lnTo>
                    <a:pt x="36" y="98"/>
                  </a:lnTo>
                  <a:lnTo>
                    <a:pt x="42" y="101"/>
                  </a:lnTo>
                  <a:lnTo>
                    <a:pt x="36" y="115"/>
                  </a:lnTo>
                  <a:lnTo>
                    <a:pt x="33" y="126"/>
                  </a:lnTo>
                  <a:lnTo>
                    <a:pt x="33" y="140"/>
                  </a:lnTo>
                  <a:lnTo>
                    <a:pt x="45" y="156"/>
                  </a:lnTo>
                  <a:lnTo>
                    <a:pt x="56" y="170"/>
                  </a:lnTo>
                  <a:lnTo>
                    <a:pt x="62" y="192"/>
                  </a:lnTo>
                  <a:lnTo>
                    <a:pt x="68" y="216"/>
                  </a:lnTo>
                  <a:lnTo>
                    <a:pt x="61" y="233"/>
                  </a:lnTo>
                  <a:lnTo>
                    <a:pt x="54" y="248"/>
                  </a:lnTo>
                  <a:lnTo>
                    <a:pt x="53" y="253"/>
                  </a:lnTo>
                  <a:lnTo>
                    <a:pt x="50" y="277"/>
                  </a:lnTo>
                  <a:lnTo>
                    <a:pt x="47" y="301"/>
                  </a:lnTo>
                  <a:lnTo>
                    <a:pt x="50" y="299"/>
                  </a:lnTo>
                  <a:lnTo>
                    <a:pt x="62" y="312"/>
                  </a:lnTo>
                  <a:lnTo>
                    <a:pt x="74" y="325"/>
                  </a:lnTo>
                  <a:lnTo>
                    <a:pt x="79" y="331"/>
                  </a:lnTo>
                  <a:lnTo>
                    <a:pt x="90" y="345"/>
                  </a:lnTo>
                  <a:lnTo>
                    <a:pt x="91" y="342"/>
                  </a:lnTo>
                  <a:lnTo>
                    <a:pt x="108" y="350"/>
                  </a:lnTo>
                  <a:lnTo>
                    <a:pt x="109" y="361"/>
                  </a:lnTo>
                  <a:lnTo>
                    <a:pt x="123" y="361"/>
                  </a:lnTo>
                  <a:lnTo>
                    <a:pt x="133" y="350"/>
                  </a:lnTo>
                  <a:lnTo>
                    <a:pt x="120" y="336"/>
                  </a:lnTo>
                  <a:lnTo>
                    <a:pt x="104" y="332"/>
                  </a:lnTo>
                  <a:lnTo>
                    <a:pt x="92" y="319"/>
                  </a:lnTo>
                  <a:lnTo>
                    <a:pt x="87" y="301"/>
                  </a:lnTo>
                  <a:lnTo>
                    <a:pt x="80" y="278"/>
                  </a:lnTo>
                  <a:lnTo>
                    <a:pt x="68" y="27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7" name="Freeform 76"/>
            <p:cNvSpPr>
              <a:spLocks/>
            </p:cNvSpPr>
            <p:nvPr/>
          </p:nvSpPr>
          <p:spPr bwMode="auto">
            <a:xfrm>
              <a:off x="3440500" y="3441083"/>
              <a:ext cx="212049" cy="404141"/>
            </a:xfrm>
            <a:custGeom>
              <a:avLst/>
              <a:gdLst/>
              <a:ahLst/>
              <a:cxnLst>
                <a:cxn ang="0">
                  <a:pos x="60" y="68"/>
                </a:cxn>
                <a:cxn ang="0">
                  <a:pos x="36" y="62"/>
                </a:cxn>
                <a:cxn ang="0">
                  <a:pos x="16" y="37"/>
                </a:cxn>
                <a:cxn ang="0">
                  <a:pos x="4" y="15"/>
                </a:cxn>
                <a:cxn ang="0">
                  <a:pos x="21" y="15"/>
                </a:cxn>
                <a:cxn ang="0">
                  <a:pos x="36" y="17"/>
                </a:cxn>
                <a:cxn ang="0">
                  <a:pos x="46" y="14"/>
                </a:cxn>
                <a:cxn ang="0">
                  <a:pos x="68" y="1"/>
                </a:cxn>
                <a:cxn ang="0">
                  <a:pos x="98" y="26"/>
                </a:cxn>
                <a:cxn ang="0">
                  <a:pos x="129" y="42"/>
                </a:cxn>
                <a:cxn ang="0">
                  <a:pos x="105" y="57"/>
                </a:cxn>
                <a:cxn ang="0">
                  <a:pos x="97" y="80"/>
                </a:cxn>
                <a:cxn ang="0">
                  <a:pos x="104" y="125"/>
                </a:cxn>
                <a:cxn ang="0">
                  <a:pos x="123" y="151"/>
                </a:cxn>
                <a:cxn ang="0">
                  <a:pos x="156" y="179"/>
                </a:cxn>
                <a:cxn ang="0">
                  <a:pos x="181" y="229"/>
                </a:cxn>
                <a:cxn ang="0">
                  <a:pos x="189" y="271"/>
                </a:cxn>
                <a:cxn ang="0">
                  <a:pos x="186" y="289"/>
                </a:cxn>
                <a:cxn ang="0">
                  <a:pos x="156" y="317"/>
                </a:cxn>
                <a:cxn ang="0">
                  <a:pos x="140" y="319"/>
                </a:cxn>
                <a:cxn ang="0">
                  <a:pos x="136" y="330"/>
                </a:cxn>
                <a:cxn ang="0">
                  <a:pos x="128" y="339"/>
                </a:cxn>
                <a:cxn ang="0">
                  <a:pos x="100" y="361"/>
                </a:cxn>
                <a:cxn ang="0">
                  <a:pos x="88" y="319"/>
                </a:cxn>
                <a:cxn ang="0">
                  <a:pos x="108" y="307"/>
                </a:cxn>
                <a:cxn ang="0">
                  <a:pos x="117" y="290"/>
                </a:cxn>
                <a:cxn ang="0">
                  <a:pos x="148" y="273"/>
                </a:cxn>
                <a:cxn ang="0">
                  <a:pos x="146" y="235"/>
                </a:cxn>
                <a:cxn ang="0">
                  <a:pos x="142" y="192"/>
                </a:cxn>
                <a:cxn ang="0">
                  <a:pos x="136" y="179"/>
                </a:cxn>
                <a:cxn ang="0">
                  <a:pos x="108" y="149"/>
                </a:cxn>
                <a:cxn ang="0">
                  <a:pos x="80" y="115"/>
                </a:cxn>
                <a:cxn ang="0">
                  <a:pos x="56" y="89"/>
                </a:cxn>
                <a:cxn ang="0">
                  <a:pos x="66" y="75"/>
                </a:cxn>
              </a:cxnLst>
              <a:rect l="0" t="0" r="r" b="b"/>
              <a:pathLst>
                <a:path w="190" h="361">
                  <a:moveTo>
                    <a:pt x="66" y="75"/>
                  </a:moveTo>
                  <a:lnTo>
                    <a:pt x="60" y="68"/>
                  </a:lnTo>
                  <a:lnTo>
                    <a:pt x="48" y="57"/>
                  </a:lnTo>
                  <a:lnTo>
                    <a:pt x="36" y="62"/>
                  </a:lnTo>
                  <a:lnTo>
                    <a:pt x="20" y="48"/>
                  </a:lnTo>
                  <a:lnTo>
                    <a:pt x="16" y="37"/>
                  </a:lnTo>
                  <a:lnTo>
                    <a:pt x="0" y="21"/>
                  </a:lnTo>
                  <a:lnTo>
                    <a:pt x="4" y="15"/>
                  </a:lnTo>
                  <a:lnTo>
                    <a:pt x="16" y="19"/>
                  </a:lnTo>
                  <a:lnTo>
                    <a:pt x="21" y="15"/>
                  </a:lnTo>
                  <a:lnTo>
                    <a:pt x="30" y="15"/>
                  </a:lnTo>
                  <a:lnTo>
                    <a:pt x="36" y="17"/>
                  </a:lnTo>
                  <a:lnTo>
                    <a:pt x="39" y="14"/>
                  </a:lnTo>
                  <a:lnTo>
                    <a:pt x="46" y="14"/>
                  </a:lnTo>
                  <a:lnTo>
                    <a:pt x="60" y="0"/>
                  </a:lnTo>
                  <a:lnTo>
                    <a:pt x="68" y="1"/>
                  </a:lnTo>
                  <a:lnTo>
                    <a:pt x="94" y="9"/>
                  </a:lnTo>
                  <a:lnTo>
                    <a:pt x="98" y="26"/>
                  </a:lnTo>
                  <a:lnTo>
                    <a:pt x="108" y="33"/>
                  </a:lnTo>
                  <a:lnTo>
                    <a:pt x="129" y="42"/>
                  </a:lnTo>
                  <a:lnTo>
                    <a:pt x="117" y="51"/>
                  </a:lnTo>
                  <a:lnTo>
                    <a:pt x="105" y="57"/>
                  </a:lnTo>
                  <a:lnTo>
                    <a:pt x="105" y="60"/>
                  </a:lnTo>
                  <a:lnTo>
                    <a:pt x="97" y="80"/>
                  </a:lnTo>
                  <a:lnTo>
                    <a:pt x="88" y="103"/>
                  </a:lnTo>
                  <a:lnTo>
                    <a:pt x="104" y="125"/>
                  </a:lnTo>
                  <a:lnTo>
                    <a:pt x="110" y="137"/>
                  </a:lnTo>
                  <a:lnTo>
                    <a:pt x="123" y="151"/>
                  </a:lnTo>
                  <a:lnTo>
                    <a:pt x="138" y="164"/>
                  </a:lnTo>
                  <a:lnTo>
                    <a:pt x="156" y="179"/>
                  </a:lnTo>
                  <a:lnTo>
                    <a:pt x="170" y="194"/>
                  </a:lnTo>
                  <a:lnTo>
                    <a:pt x="181" y="229"/>
                  </a:lnTo>
                  <a:lnTo>
                    <a:pt x="190" y="263"/>
                  </a:lnTo>
                  <a:lnTo>
                    <a:pt x="189" y="271"/>
                  </a:lnTo>
                  <a:lnTo>
                    <a:pt x="189" y="279"/>
                  </a:lnTo>
                  <a:lnTo>
                    <a:pt x="186" y="289"/>
                  </a:lnTo>
                  <a:lnTo>
                    <a:pt x="171" y="303"/>
                  </a:lnTo>
                  <a:lnTo>
                    <a:pt x="156" y="317"/>
                  </a:lnTo>
                  <a:lnTo>
                    <a:pt x="140" y="313"/>
                  </a:lnTo>
                  <a:lnTo>
                    <a:pt x="140" y="319"/>
                  </a:lnTo>
                  <a:lnTo>
                    <a:pt x="140" y="326"/>
                  </a:lnTo>
                  <a:lnTo>
                    <a:pt x="136" y="330"/>
                  </a:lnTo>
                  <a:lnTo>
                    <a:pt x="136" y="339"/>
                  </a:lnTo>
                  <a:lnTo>
                    <a:pt x="128" y="339"/>
                  </a:lnTo>
                  <a:lnTo>
                    <a:pt x="111" y="357"/>
                  </a:lnTo>
                  <a:lnTo>
                    <a:pt x="100" y="361"/>
                  </a:lnTo>
                  <a:lnTo>
                    <a:pt x="103" y="331"/>
                  </a:lnTo>
                  <a:lnTo>
                    <a:pt x="88" y="319"/>
                  </a:lnTo>
                  <a:lnTo>
                    <a:pt x="102" y="309"/>
                  </a:lnTo>
                  <a:lnTo>
                    <a:pt x="108" y="307"/>
                  </a:lnTo>
                  <a:lnTo>
                    <a:pt x="123" y="309"/>
                  </a:lnTo>
                  <a:lnTo>
                    <a:pt x="117" y="290"/>
                  </a:lnTo>
                  <a:lnTo>
                    <a:pt x="129" y="284"/>
                  </a:lnTo>
                  <a:lnTo>
                    <a:pt x="148" y="273"/>
                  </a:lnTo>
                  <a:lnTo>
                    <a:pt x="147" y="254"/>
                  </a:lnTo>
                  <a:lnTo>
                    <a:pt x="146" y="235"/>
                  </a:lnTo>
                  <a:lnTo>
                    <a:pt x="145" y="212"/>
                  </a:lnTo>
                  <a:lnTo>
                    <a:pt x="142" y="192"/>
                  </a:lnTo>
                  <a:lnTo>
                    <a:pt x="135" y="183"/>
                  </a:lnTo>
                  <a:lnTo>
                    <a:pt x="136" y="179"/>
                  </a:lnTo>
                  <a:lnTo>
                    <a:pt x="117" y="163"/>
                  </a:lnTo>
                  <a:lnTo>
                    <a:pt x="108" y="149"/>
                  </a:lnTo>
                  <a:lnTo>
                    <a:pt x="93" y="132"/>
                  </a:lnTo>
                  <a:lnTo>
                    <a:pt x="80" y="115"/>
                  </a:lnTo>
                  <a:lnTo>
                    <a:pt x="52" y="95"/>
                  </a:lnTo>
                  <a:lnTo>
                    <a:pt x="56" y="89"/>
                  </a:lnTo>
                  <a:lnTo>
                    <a:pt x="68" y="84"/>
                  </a:lnTo>
                  <a:lnTo>
                    <a:pt x="66" y="7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8" name="Freeform 77"/>
            <p:cNvSpPr>
              <a:spLocks/>
            </p:cNvSpPr>
            <p:nvPr/>
          </p:nvSpPr>
          <p:spPr bwMode="auto">
            <a:xfrm>
              <a:off x="2206154" y="3362933"/>
              <a:ext cx="17857" cy="42424"/>
            </a:xfrm>
            <a:custGeom>
              <a:avLst/>
              <a:gdLst/>
              <a:ahLst/>
              <a:cxnLst>
                <a:cxn ang="0">
                  <a:pos x="8" y="37"/>
                </a:cxn>
                <a:cxn ang="0">
                  <a:pos x="7" y="38"/>
                </a:cxn>
                <a:cxn ang="0">
                  <a:pos x="0" y="34"/>
                </a:cxn>
                <a:cxn ang="0">
                  <a:pos x="0" y="12"/>
                </a:cxn>
                <a:cxn ang="0">
                  <a:pos x="7" y="0"/>
                </a:cxn>
                <a:cxn ang="0">
                  <a:pos x="16" y="20"/>
                </a:cxn>
                <a:cxn ang="0">
                  <a:pos x="8" y="37"/>
                </a:cxn>
              </a:cxnLst>
              <a:rect l="0" t="0" r="r" b="b"/>
              <a:pathLst>
                <a:path w="16" h="38">
                  <a:moveTo>
                    <a:pt x="8" y="37"/>
                  </a:moveTo>
                  <a:lnTo>
                    <a:pt x="7" y="38"/>
                  </a:lnTo>
                  <a:lnTo>
                    <a:pt x="0" y="34"/>
                  </a:lnTo>
                  <a:lnTo>
                    <a:pt x="0" y="12"/>
                  </a:lnTo>
                  <a:lnTo>
                    <a:pt x="7" y="0"/>
                  </a:lnTo>
                  <a:lnTo>
                    <a:pt x="16" y="20"/>
                  </a:lnTo>
                  <a:lnTo>
                    <a:pt x="8" y="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79" name="Freeform 78"/>
            <p:cNvSpPr>
              <a:spLocks/>
            </p:cNvSpPr>
            <p:nvPr/>
          </p:nvSpPr>
          <p:spPr bwMode="auto">
            <a:xfrm>
              <a:off x="1996337" y="2985586"/>
              <a:ext cx="497756" cy="401909"/>
            </a:xfrm>
            <a:custGeom>
              <a:avLst/>
              <a:gdLst/>
              <a:ahLst/>
              <a:cxnLst>
                <a:cxn ang="0">
                  <a:pos x="50" y="146"/>
                </a:cxn>
                <a:cxn ang="0">
                  <a:pos x="56" y="110"/>
                </a:cxn>
                <a:cxn ang="0">
                  <a:pos x="40" y="91"/>
                </a:cxn>
                <a:cxn ang="0">
                  <a:pos x="7" y="45"/>
                </a:cxn>
                <a:cxn ang="0">
                  <a:pos x="0" y="7"/>
                </a:cxn>
                <a:cxn ang="0">
                  <a:pos x="10" y="2"/>
                </a:cxn>
                <a:cxn ang="0">
                  <a:pos x="39" y="20"/>
                </a:cxn>
                <a:cxn ang="0">
                  <a:pos x="75" y="1"/>
                </a:cxn>
                <a:cxn ang="0">
                  <a:pos x="79" y="19"/>
                </a:cxn>
                <a:cxn ang="0">
                  <a:pos x="110" y="54"/>
                </a:cxn>
                <a:cxn ang="0">
                  <a:pos x="153" y="69"/>
                </a:cxn>
                <a:cxn ang="0">
                  <a:pos x="192" y="73"/>
                </a:cxn>
                <a:cxn ang="0">
                  <a:pos x="210" y="67"/>
                </a:cxn>
                <a:cxn ang="0">
                  <a:pos x="213" y="59"/>
                </a:cxn>
                <a:cxn ang="0">
                  <a:pos x="252" y="41"/>
                </a:cxn>
                <a:cxn ang="0">
                  <a:pos x="304" y="50"/>
                </a:cxn>
                <a:cxn ang="0">
                  <a:pos x="339" y="73"/>
                </a:cxn>
                <a:cxn ang="0">
                  <a:pos x="367" y="102"/>
                </a:cxn>
                <a:cxn ang="0">
                  <a:pos x="361" y="133"/>
                </a:cxn>
                <a:cxn ang="0">
                  <a:pos x="369" y="152"/>
                </a:cxn>
                <a:cxn ang="0">
                  <a:pos x="372" y="177"/>
                </a:cxn>
                <a:cxn ang="0">
                  <a:pos x="396" y="206"/>
                </a:cxn>
                <a:cxn ang="0">
                  <a:pos x="385" y="243"/>
                </a:cxn>
                <a:cxn ang="0">
                  <a:pos x="415" y="277"/>
                </a:cxn>
                <a:cxn ang="0">
                  <a:pos x="439" y="309"/>
                </a:cxn>
                <a:cxn ang="0">
                  <a:pos x="446" y="324"/>
                </a:cxn>
                <a:cxn ang="0">
                  <a:pos x="419" y="341"/>
                </a:cxn>
                <a:cxn ang="0">
                  <a:pos x="395" y="356"/>
                </a:cxn>
                <a:cxn ang="0">
                  <a:pos x="346" y="349"/>
                </a:cxn>
                <a:cxn ang="0">
                  <a:pos x="315" y="329"/>
                </a:cxn>
                <a:cxn ang="0">
                  <a:pos x="289" y="318"/>
                </a:cxn>
                <a:cxn ang="0">
                  <a:pos x="238" y="318"/>
                </a:cxn>
                <a:cxn ang="0">
                  <a:pos x="200" y="294"/>
                </a:cxn>
                <a:cxn ang="0">
                  <a:pos x="172" y="263"/>
                </a:cxn>
                <a:cxn ang="0">
                  <a:pos x="145" y="236"/>
                </a:cxn>
                <a:cxn ang="0">
                  <a:pos x="134" y="228"/>
                </a:cxn>
                <a:cxn ang="0">
                  <a:pos x="126" y="241"/>
                </a:cxn>
                <a:cxn ang="0">
                  <a:pos x="111" y="216"/>
                </a:cxn>
                <a:cxn ang="0">
                  <a:pos x="104" y="195"/>
                </a:cxn>
                <a:cxn ang="0">
                  <a:pos x="79" y="174"/>
                </a:cxn>
              </a:cxnLst>
              <a:rect l="0" t="0" r="r" b="b"/>
              <a:pathLst>
                <a:path w="446" h="360">
                  <a:moveTo>
                    <a:pt x="62" y="163"/>
                  </a:moveTo>
                  <a:lnTo>
                    <a:pt x="50" y="146"/>
                  </a:lnTo>
                  <a:lnTo>
                    <a:pt x="48" y="133"/>
                  </a:lnTo>
                  <a:lnTo>
                    <a:pt x="56" y="110"/>
                  </a:lnTo>
                  <a:lnTo>
                    <a:pt x="55" y="98"/>
                  </a:lnTo>
                  <a:lnTo>
                    <a:pt x="40" y="91"/>
                  </a:lnTo>
                  <a:lnTo>
                    <a:pt x="20" y="62"/>
                  </a:lnTo>
                  <a:lnTo>
                    <a:pt x="7" y="45"/>
                  </a:lnTo>
                  <a:lnTo>
                    <a:pt x="2" y="20"/>
                  </a:lnTo>
                  <a:lnTo>
                    <a:pt x="0" y="7"/>
                  </a:lnTo>
                  <a:lnTo>
                    <a:pt x="8" y="0"/>
                  </a:lnTo>
                  <a:lnTo>
                    <a:pt x="10" y="2"/>
                  </a:lnTo>
                  <a:lnTo>
                    <a:pt x="14" y="6"/>
                  </a:lnTo>
                  <a:lnTo>
                    <a:pt x="39" y="20"/>
                  </a:lnTo>
                  <a:lnTo>
                    <a:pt x="55" y="13"/>
                  </a:lnTo>
                  <a:lnTo>
                    <a:pt x="75" y="1"/>
                  </a:lnTo>
                  <a:lnTo>
                    <a:pt x="81" y="14"/>
                  </a:lnTo>
                  <a:lnTo>
                    <a:pt x="79" y="19"/>
                  </a:lnTo>
                  <a:lnTo>
                    <a:pt x="98" y="31"/>
                  </a:lnTo>
                  <a:lnTo>
                    <a:pt x="110" y="54"/>
                  </a:lnTo>
                  <a:lnTo>
                    <a:pt x="133" y="63"/>
                  </a:lnTo>
                  <a:lnTo>
                    <a:pt x="153" y="69"/>
                  </a:lnTo>
                  <a:lnTo>
                    <a:pt x="172" y="77"/>
                  </a:lnTo>
                  <a:lnTo>
                    <a:pt x="192" y="73"/>
                  </a:lnTo>
                  <a:lnTo>
                    <a:pt x="205" y="71"/>
                  </a:lnTo>
                  <a:lnTo>
                    <a:pt x="210" y="67"/>
                  </a:lnTo>
                  <a:lnTo>
                    <a:pt x="206" y="59"/>
                  </a:lnTo>
                  <a:lnTo>
                    <a:pt x="213" y="59"/>
                  </a:lnTo>
                  <a:lnTo>
                    <a:pt x="228" y="43"/>
                  </a:lnTo>
                  <a:lnTo>
                    <a:pt x="252" y="41"/>
                  </a:lnTo>
                  <a:lnTo>
                    <a:pt x="271" y="38"/>
                  </a:lnTo>
                  <a:lnTo>
                    <a:pt x="304" y="50"/>
                  </a:lnTo>
                  <a:lnTo>
                    <a:pt x="322" y="62"/>
                  </a:lnTo>
                  <a:lnTo>
                    <a:pt x="339" y="73"/>
                  </a:lnTo>
                  <a:lnTo>
                    <a:pt x="358" y="75"/>
                  </a:lnTo>
                  <a:lnTo>
                    <a:pt x="367" y="102"/>
                  </a:lnTo>
                  <a:lnTo>
                    <a:pt x="362" y="129"/>
                  </a:lnTo>
                  <a:lnTo>
                    <a:pt x="361" y="133"/>
                  </a:lnTo>
                  <a:lnTo>
                    <a:pt x="361" y="146"/>
                  </a:lnTo>
                  <a:lnTo>
                    <a:pt x="369" y="152"/>
                  </a:lnTo>
                  <a:lnTo>
                    <a:pt x="367" y="157"/>
                  </a:lnTo>
                  <a:lnTo>
                    <a:pt x="372" y="177"/>
                  </a:lnTo>
                  <a:lnTo>
                    <a:pt x="377" y="199"/>
                  </a:lnTo>
                  <a:lnTo>
                    <a:pt x="396" y="206"/>
                  </a:lnTo>
                  <a:lnTo>
                    <a:pt x="401" y="215"/>
                  </a:lnTo>
                  <a:lnTo>
                    <a:pt x="385" y="243"/>
                  </a:lnTo>
                  <a:lnTo>
                    <a:pt x="401" y="260"/>
                  </a:lnTo>
                  <a:lnTo>
                    <a:pt x="415" y="277"/>
                  </a:lnTo>
                  <a:lnTo>
                    <a:pt x="432" y="284"/>
                  </a:lnTo>
                  <a:lnTo>
                    <a:pt x="439" y="309"/>
                  </a:lnTo>
                  <a:lnTo>
                    <a:pt x="445" y="313"/>
                  </a:lnTo>
                  <a:lnTo>
                    <a:pt x="446" y="324"/>
                  </a:lnTo>
                  <a:lnTo>
                    <a:pt x="427" y="331"/>
                  </a:lnTo>
                  <a:lnTo>
                    <a:pt x="419" y="341"/>
                  </a:lnTo>
                  <a:lnTo>
                    <a:pt x="417" y="360"/>
                  </a:lnTo>
                  <a:lnTo>
                    <a:pt x="395" y="356"/>
                  </a:lnTo>
                  <a:lnTo>
                    <a:pt x="371" y="353"/>
                  </a:lnTo>
                  <a:lnTo>
                    <a:pt x="346" y="349"/>
                  </a:lnTo>
                  <a:lnTo>
                    <a:pt x="324" y="345"/>
                  </a:lnTo>
                  <a:lnTo>
                    <a:pt x="315" y="329"/>
                  </a:lnTo>
                  <a:lnTo>
                    <a:pt x="306" y="311"/>
                  </a:lnTo>
                  <a:lnTo>
                    <a:pt x="289" y="318"/>
                  </a:lnTo>
                  <a:lnTo>
                    <a:pt x="271" y="325"/>
                  </a:lnTo>
                  <a:lnTo>
                    <a:pt x="238" y="318"/>
                  </a:lnTo>
                  <a:lnTo>
                    <a:pt x="219" y="306"/>
                  </a:lnTo>
                  <a:lnTo>
                    <a:pt x="200" y="294"/>
                  </a:lnTo>
                  <a:lnTo>
                    <a:pt x="183" y="278"/>
                  </a:lnTo>
                  <a:lnTo>
                    <a:pt x="172" y="263"/>
                  </a:lnTo>
                  <a:lnTo>
                    <a:pt x="153" y="235"/>
                  </a:lnTo>
                  <a:lnTo>
                    <a:pt x="145" y="236"/>
                  </a:lnTo>
                  <a:lnTo>
                    <a:pt x="135" y="230"/>
                  </a:lnTo>
                  <a:lnTo>
                    <a:pt x="134" y="228"/>
                  </a:lnTo>
                  <a:lnTo>
                    <a:pt x="128" y="240"/>
                  </a:lnTo>
                  <a:lnTo>
                    <a:pt x="126" y="241"/>
                  </a:lnTo>
                  <a:lnTo>
                    <a:pt x="118" y="233"/>
                  </a:lnTo>
                  <a:lnTo>
                    <a:pt x="111" y="216"/>
                  </a:lnTo>
                  <a:lnTo>
                    <a:pt x="104" y="216"/>
                  </a:lnTo>
                  <a:lnTo>
                    <a:pt x="104" y="195"/>
                  </a:lnTo>
                  <a:lnTo>
                    <a:pt x="96" y="185"/>
                  </a:lnTo>
                  <a:lnTo>
                    <a:pt x="79" y="174"/>
                  </a:lnTo>
                  <a:lnTo>
                    <a:pt x="62" y="16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0" name="Freeform 79"/>
            <p:cNvSpPr>
              <a:spLocks/>
            </p:cNvSpPr>
            <p:nvPr/>
          </p:nvSpPr>
          <p:spPr bwMode="auto">
            <a:xfrm>
              <a:off x="1895894" y="3052570"/>
              <a:ext cx="241065" cy="227748"/>
            </a:xfrm>
            <a:custGeom>
              <a:avLst/>
              <a:gdLst/>
              <a:ahLst/>
              <a:cxnLst>
                <a:cxn ang="0">
                  <a:pos x="140" y="86"/>
                </a:cxn>
                <a:cxn ang="0">
                  <a:pos x="138" y="73"/>
                </a:cxn>
                <a:cxn ang="0">
                  <a:pos x="146" y="50"/>
                </a:cxn>
                <a:cxn ang="0">
                  <a:pos x="145" y="38"/>
                </a:cxn>
                <a:cxn ang="0">
                  <a:pos x="130" y="31"/>
                </a:cxn>
                <a:cxn ang="0">
                  <a:pos x="110" y="2"/>
                </a:cxn>
                <a:cxn ang="0">
                  <a:pos x="98" y="5"/>
                </a:cxn>
                <a:cxn ang="0">
                  <a:pos x="93" y="0"/>
                </a:cxn>
                <a:cxn ang="0">
                  <a:pos x="66" y="0"/>
                </a:cxn>
                <a:cxn ang="0">
                  <a:pos x="61" y="5"/>
                </a:cxn>
                <a:cxn ang="0">
                  <a:pos x="42" y="23"/>
                </a:cxn>
                <a:cxn ang="0">
                  <a:pos x="43" y="47"/>
                </a:cxn>
                <a:cxn ang="0">
                  <a:pos x="43" y="71"/>
                </a:cxn>
                <a:cxn ang="0">
                  <a:pos x="21" y="84"/>
                </a:cxn>
                <a:cxn ang="0">
                  <a:pos x="0" y="97"/>
                </a:cxn>
                <a:cxn ang="0">
                  <a:pos x="14" y="125"/>
                </a:cxn>
                <a:cxn ang="0">
                  <a:pos x="34" y="134"/>
                </a:cxn>
                <a:cxn ang="0">
                  <a:pos x="55" y="144"/>
                </a:cxn>
                <a:cxn ang="0">
                  <a:pos x="75" y="153"/>
                </a:cxn>
                <a:cxn ang="0">
                  <a:pos x="96" y="162"/>
                </a:cxn>
                <a:cxn ang="0">
                  <a:pos x="115" y="181"/>
                </a:cxn>
                <a:cxn ang="0">
                  <a:pos x="136" y="200"/>
                </a:cxn>
                <a:cxn ang="0">
                  <a:pos x="176" y="203"/>
                </a:cxn>
                <a:cxn ang="0">
                  <a:pos x="186" y="182"/>
                </a:cxn>
                <a:cxn ang="0">
                  <a:pos x="202" y="180"/>
                </a:cxn>
                <a:cxn ang="0">
                  <a:pos x="216" y="181"/>
                </a:cxn>
                <a:cxn ang="0">
                  <a:pos x="208" y="173"/>
                </a:cxn>
                <a:cxn ang="0">
                  <a:pos x="201" y="156"/>
                </a:cxn>
                <a:cxn ang="0">
                  <a:pos x="194" y="156"/>
                </a:cxn>
                <a:cxn ang="0">
                  <a:pos x="194" y="135"/>
                </a:cxn>
                <a:cxn ang="0">
                  <a:pos x="186" y="125"/>
                </a:cxn>
                <a:cxn ang="0">
                  <a:pos x="169" y="114"/>
                </a:cxn>
                <a:cxn ang="0">
                  <a:pos x="152" y="103"/>
                </a:cxn>
                <a:cxn ang="0">
                  <a:pos x="140" y="86"/>
                </a:cxn>
              </a:cxnLst>
              <a:rect l="0" t="0" r="r" b="b"/>
              <a:pathLst>
                <a:path w="216" h="203">
                  <a:moveTo>
                    <a:pt x="140" y="86"/>
                  </a:moveTo>
                  <a:lnTo>
                    <a:pt x="138" y="73"/>
                  </a:lnTo>
                  <a:lnTo>
                    <a:pt x="146" y="50"/>
                  </a:lnTo>
                  <a:lnTo>
                    <a:pt x="145" y="38"/>
                  </a:lnTo>
                  <a:lnTo>
                    <a:pt x="130" y="31"/>
                  </a:lnTo>
                  <a:lnTo>
                    <a:pt x="110" y="2"/>
                  </a:lnTo>
                  <a:lnTo>
                    <a:pt x="98" y="5"/>
                  </a:lnTo>
                  <a:lnTo>
                    <a:pt x="93" y="0"/>
                  </a:lnTo>
                  <a:lnTo>
                    <a:pt x="66" y="0"/>
                  </a:lnTo>
                  <a:lnTo>
                    <a:pt x="61" y="5"/>
                  </a:lnTo>
                  <a:lnTo>
                    <a:pt x="42" y="23"/>
                  </a:lnTo>
                  <a:lnTo>
                    <a:pt x="43" y="47"/>
                  </a:lnTo>
                  <a:lnTo>
                    <a:pt x="43" y="71"/>
                  </a:lnTo>
                  <a:lnTo>
                    <a:pt x="21" y="84"/>
                  </a:lnTo>
                  <a:lnTo>
                    <a:pt x="0" y="97"/>
                  </a:lnTo>
                  <a:lnTo>
                    <a:pt x="14" y="125"/>
                  </a:lnTo>
                  <a:lnTo>
                    <a:pt x="34" y="134"/>
                  </a:lnTo>
                  <a:lnTo>
                    <a:pt x="55" y="144"/>
                  </a:lnTo>
                  <a:lnTo>
                    <a:pt x="75" y="153"/>
                  </a:lnTo>
                  <a:lnTo>
                    <a:pt x="96" y="162"/>
                  </a:lnTo>
                  <a:lnTo>
                    <a:pt x="115" y="181"/>
                  </a:lnTo>
                  <a:lnTo>
                    <a:pt x="136" y="200"/>
                  </a:lnTo>
                  <a:lnTo>
                    <a:pt x="176" y="203"/>
                  </a:lnTo>
                  <a:lnTo>
                    <a:pt x="186" y="182"/>
                  </a:lnTo>
                  <a:lnTo>
                    <a:pt x="202" y="180"/>
                  </a:lnTo>
                  <a:lnTo>
                    <a:pt x="216" y="181"/>
                  </a:lnTo>
                  <a:lnTo>
                    <a:pt x="208" y="173"/>
                  </a:lnTo>
                  <a:lnTo>
                    <a:pt x="201" y="156"/>
                  </a:lnTo>
                  <a:lnTo>
                    <a:pt x="194" y="156"/>
                  </a:lnTo>
                  <a:lnTo>
                    <a:pt x="194" y="135"/>
                  </a:lnTo>
                  <a:lnTo>
                    <a:pt x="186" y="125"/>
                  </a:lnTo>
                  <a:lnTo>
                    <a:pt x="169" y="114"/>
                  </a:lnTo>
                  <a:lnTo>
                    <a:pt x="152" y="103"/>
                  </a:lnTo>
                  <a:lnTo>
                    <a:pt x="140" y="8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1" name="Freeform 80"/>
            <p:cNvSpPr>
              <a:spLocks/>
            </p:cNvSpPr>
            <p:nvPr/>
          </p:nvSpPr>
          <p:spPr bwMode="auto">
            <a:xfrm>
              <a:off x="2092317" y="3253525"/>
              <a:ext cx="44642" cy="40191"/>
            </a:xfrm>
            <a:custGeom>
              <a:avLst/>
              <a:gdLst/>
              <a:ahLst/>
              <a:cxnLst>
                <a:cxn ang="0">
                  <a:pos x="32" y="11"/>
                </a:cxn>
                <a:cxn ang="0">
                  <a:pos x="26" y="12"/>
                </a:cxn>
                <a:cxn ang="0">
                  <a:pos x="28" y="17"/>
                </a:cxn>
                <a:cxn ang="0">
                  <a:pos x="41" y="36"/>
                </a:cxn>
                <a:cxn ang="0">
                  <a:pos x="23" y="32"/>
                </a:cxn>
                <a:cxn ang="0">
                  <a:pos x="19" y="25"/>
                </a:cxn>
                <a:cxn ang="0">
                  <a:pos x="0" y="23"/>
                </a:cxn>
                <a:cxn ang="0">
                  <a:pos x="10" y="2"/>
                </a:cxn>
                <a:cxn ang="0">
                  <a:pos x="26" y="0"/>
                </a:cxn>
                <a:cxn ang="0">
                  <a:pos x="32" y="11"/>
                </a:cxn>
              </a:cxnLst>
              <a:rect l="0" t="0" r="r" b="b"/>
              <a:pathLst>
                <a:path w="41" h="36">
                  <a:moveTo>
                    <a:pt x="32" y="11"/>
                  </a:moveTo>
                  <a:lnTo>
                    <a:pt x="26" y="12"/>
                  </a:lnTo>
                  <a:lnTo>
                    <a:pt x="28" y="17"/>
                  </a:lnTo>
                  <a:lnTo>
                    <a:pt x="41" y="36"/>
                  </a:lnTo>
                  <a:lnTo>
                    <a:pt x="23" y="32"/>
                  </a:lnTo>
                  <a:lnTo>
                    <a:pt x="19" y="25"/>
                  </a:lnTo>
                  <a:lnTo>
                    <a:pt x="0" y="23"/>
                  </a:lnTo>
                  <a:lnTo>
                    <a:pt x="10" y="2"/>
                  </a:lnTo>
                  <a:lnTo>
                    <a:pt x="26" y="0"/>
                  </a:lnTo>
                  <a:lnTo>
                    <a:pt x="32" y="1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2" name="Freeform 81"/>
            <p:cNvSpPr>
              <a:spLocks/>
            </p:cNvSpPr>
            <p:nvPr/>
          </p:nvSpPr>
          <p:spPr bwMode="auto">
            <a:xfrm>
              <a:off x="2884709" y="3242360"/>
              <a:ext cx="200888" cy="109408"/>
            </a:xfrm>
            <a:custGeom>
              <a:avLst/>
              <a:gdLst/>
              <a:ahLst/>
              <a:cxnLst>
                <a:cxn ang="0">
                  <a:pos x="102" y="78"/>
                </a:cxn>
                <a:cxn ang="0">
                  <a:pos x="74" y="74"/>
                </a:cxn>
                <a:cxn ang="0">
                  <a:pos x="54" y="70"/>
                </a:cxn>
                <a:cxn ang="0">
                  <a:pos x="26" y="55"/>
                </a:cxn>
                <a:cxn ang="0">
                  <a:pos x="0" y="42"/>
                </a:cxn>
                <a:cxn ang="0">
                  <a:pos x="0" y="26"/>
                </a:cxn>
                <a:cxn ang="0">
                  <a:pos x="12" y="6"/>
                </a:cxn>
                <a:cxn ang="0">
                  <a:pos x="13" y="8"/>
                </a:cxn>
                <a:cxn ang="0">
                  <a:pos x="22" y="0"/>
                </a:cxn>
                <a:cxn ang="0">
                  <a:pos x="39" y="11"/>
                </a:cxn>
                <a:cxn ang="0">
                  <a:pos x="67" y="32"/>
                </a:cxn>
                <a:cxn ang="0">
                  <a:pos x="75" y="29"/>
                </a:cxn>
                <a:cxn ang="0">
                  <a:pos x="82" y="37"/>
                </a:cxn>
                <a:cxn ang="0">
                  <a:pos x="103" y="46"/>
                </a:cxn>
                <a:cxn ang="0">
                  <a:pos x="105" y="50"/>
                </a:cxn>
                <a:cxn ang="0">
                  <a:pos x="128" y="59"/>
                </a:cxn>
                <a:cxn ang="0">
                  <a:pos x="146" y="62"/>
                </a:cxn>
                <a:cxn ang="0">
                  <a:pos x="172" y="65"/>
                </a:cxn>
                <a:cxn ang="0">
                  <a:pos x="180" y="98"/>
                </a:cxn>
                <a:cxn ang="0">
                  <a:pos x="156" y="97"/>
                </a:cxn>
                <a:cxn ang="0">
                  <a:pos x="128" y="94"/>
                </a:cxn>
                <a:cxn ang="0">
                  <a:pos x="111" y="90"/>
                </a:cxn>
                <a:cxn ang="0">
                  <a:pos x="102" y="78"/>
                </a:cxn>
              </a:cxnLst>
              <a:rect l="0" t="0" r="r" b="b"/>
              <a:pathLst>
                <a:path w="180" h="98">
                  <a:moveTo>
                    <a:pt x="102" y="78"/>
                  </a:moveTo>
                  <a:lnTo>
                    <a:pt x="74" y="74"/>
                  </a:lnTo>
                  <a:lnTo>
                    <a:pt x="54" y="70"/>
                  </a:lnTo>
                  <a:lnTo>
                    <a:pt x="26" y="55"/>
                  </a:lnTo>
                  <a:lnTo>
                    <a:pt x="0" y="42"/>
                  </a:lnTo>
                  <a:lnTo>
                    <a:pt x="0" y="26"/>
                  </a:lnTo>
                  <a:lnTo>
                    <a:pt x="12" y="6"/>
                  </a:lnTo>
                  <a:lnTo>
                    <a:pt x="13" y="8"/>
                  </a:lnTo>
                  <a:lnTo>
                    <a:pt x="22" y="0"/>
                  </a:lnTo>
                  <a:lnTo>
                    <a:pt x="39" y="11"/>
                  </a:lnTo>
                  <a:lnTo>
                    <a:pt x="67" y="32"/>
                  </a:lnTo>
                  <a:lnTo>
                    <a:pt x="75" y="29"/>
                  </a:lnTo>
                  <a:lnTo>
                    <a:pt x="82" y="37"/>
                  </a:lnTo>
                  <a:lnTo>
                    <a:pt x="103" y="46"/>
                  </a:lnTo>
                  <a:lnTo>
                    <a:pt x="105" y="50"/>
                  </a:lnTo>
                  <a:lnTo>
                    <a:pt x="128" y="59"/>
                  </a:lnTo>
                  <a:lnTo>
                    <a:pt x="146" y="62"/>
                  </a:lnTo>
                  <a:lnTo>
                    <a:pt x="172" y="65"/>
                  </a:lnTo>
                  <a:lnTo>
                    <a:pt x="180" y="98"/>
                  </a:lnTo>
                  <a:lnTo>
                    <a:pt x="156" y="97"/>
                  </a:lnTo>
                  <a:lnTo>
                    <a:pt x="128" y="94"/>
                  </a:lnTo>
                  <a:lnTo>
                    <a:pt x="111" y="90"/>
                  </a:lnTo>
                  <a:lnTo>
                    <a:pt x="102" y="7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3" name="Freeform 82"/>
            <p:cNvSpPr>
              <a:spLocks/>
            </p:cNvSpPr>
            <p:nvPr/>
          </p:nvSpPr>
          <p:spPr bwMode="auto">
            <a:xfrm>
              <a:off x="2424899" y="3059269"/>
              <a:ext cx="361599" cy="368416"/>
            </a:xfrm>
            <a:custGeom>
              <a:avLst/>
              <a:gdLst/>
              <a:ahLst/>
              <a:cxnLst>
                <a:cxn ang="0">
                  <a:pos x="142" y="300"/>
                </a:cxn>
                <a:cxn ang="0">
                  <a:pos x="161" y="323"/>
                </a:cxn>
                <a:cxn ang="0">
                  <a:pos x="188" y="324"/>
                </a:cxn>
                <a:cxn ang="0">
                  <a:pos x="205" y="317"/>
                </a:cxn>
                <a:cxn ang="0">
                  <a:pos x="234" y="314"/>
                </a:cxn>
                <a:cxn ang="0">
                  <a:pos x="215" y="281"/>
                </a:cxn>
                <a:cxn ang="0">
                  <a:pos x="194" y="255"/>
                </a:cxn>
                <a:cxn ang="0">
                  <a:pos x="215" y="228"/>
                </a:cxn>
                <a:cxn ang="0">
                  <a:pos x="248" y="206"/>
                </a:cxn>
                <a:cxn ang="0">
                  <a:pos x="274" y="167"/>
                </a:cxn>
                <a:cxn ang="0">
                  <a:pos x="277" y="132"/>
                </a:cxn>
                <a:cxn ang="0">
                  <a:pos x="282" y="114"/>
                </a:cxn>
                <a:cxn ang="0">
                  <a:pos x="264" y="98"/>
                </a:cxn>
                <a:cxn ang="0">
                  <a:pos x="259" y="78"/>
                </a:cxn>
                <a:cxn ang="0">
                  <a:pos x="250" y="59"/>
                </a:cxn>
                <a:cxn ang="0">
                  <a:pos x="304" y="56"/>
                </a:cxn>
                <a:cxn ang="0">
                  <a:pos x="295" y="30"/>
                </a:cxn>
                <a:cxn ang="0">
                  <a:pos x="270" y="7"/>
                </a:cxn>
                <a:cxn ang="0">
                  <a:pos x="221" y="6"/>
                </a:cxn>
                <a:cxn ang="0">
                  <a:pos x="186" y="26"/>
                </a:cxn>
                <a:cxn ang="0">
                  <a:pos x="191" y="66"/>
                </a:cxn>
                <a:cxn ang="0">
                  <a:pos x="169" y="78"/>
                </a:cxn>
                <a:cxn ang="0">
                  <a:pos x="164" y="105"/>
                </a:cxn>
                <a:cxn ang="0">
                  <a:pos x="143" y="132"/>
                </a:cxn>
                <a:cxn ang="0">
                  <a:pos x="116" y="147"/>
                </a:cxn>
                <a:cxn ang="0">
                  <a:pos x="114" y="179"/>
                </a:cxn>
                <a:cxn ang="0">
                  <a:pos x="68" y="188"/>
                </a:cxn>
                <a:cxn ang="0">
                  <a:pos x="18" y="183"/>
                </a:cxn>
                <a:cxn ang="0">
                  <a:pos x="16" y="194"/>
                </a:cxn>
                <a:cxn ang="0">
                  <a:pos x="47" y="218"/>
                </a:cxn>
                <a:cxn ang="0">
                  <a:pos x="60" y="247"/>
                </a:cxn>
                <a:cxn ang="0">
                  <a:pos x="42" y="265"/>
                </a:cxn>
                <a:cxn ang="0">
                  <a:pos x="32" y="294"/>
                </a:cxn>
                <a:cxn ang="0">
                  <a:pos x="72" y="293"/>
                </a:cxn>
                <a:cxn ang="0">
                  <a:pos x="110" y="289"/>
                </a:cxn>
              </a:cxnLst>
              <a:rect l="0" t="0" r="r" b="b"/>
              <a:pathLst>
                <a:path w="324" h="329">
                  <a:moveTo>
                    <a:pt x="133" y="288"/>
                  </a:moveTo>
                  <a:lnTo>
                    <a:pt x="142" y="300"/>
                  </a:lnTo>
                  <a:lnTo>
                    <a:pt x="149" y="303"/>
                  </a:lnTo>
                  <a:lnTo>
                    <a:pt x="161" y="323"/>
                  </a:lnTo>
                  <a:lnTo>
                    <a:pt x="176" y="329"/>
                  </a:lnTo>
                  <a:lnTo>
                    <a:pt x="188" y="324"/>
                  </a:lnTo>
                  <a:lnTo>
                    <a:pt x="187" y="315"/>
                  </a:lnTo>
                  <a:lnTo>
                    <a:pt x="205" y="317"/>
                  </a:lnTo>
                  <a:lnTo>
                    <a:pt x="227" y="313"/>
                  </a:lnTo>
                  <a:lnTo>
                    <a:pt x="234" y="314"/>
                  </a:lnTo>
                  <a:lnTo>
                    <a:pt x="223" y="282"/>
                  </a:lnTo>
                  <a:lnTo>
                    <a:pt x="215" y="281"/>
                  </a:lnTo>
                  <a:lnTo>
                    <a:pt x="210" y="264"/>
                  </a:lnTo>
                  <a:lnTo>
                    <a:pt x="194" y="255"/>
                  </a:lnTo>
                  <a:lnTo>
                    <a:pt x="206" y="225"/>
                  </a:lnTo>
                  <a:lnTo>
                    <a:pt x="215" y="228"/>
                  </a:lnTo>
                  <a:lnTo>
                    <a:pt x="235" y="227"/>
                  </a:lnTo>
                  <a:lnTo>
                    <a:pt x="248" y="206"/>
                  </a:lnTo>
                  <a:lnTo>
                    <a:pt x="263" y="185"/>
                  </a:lnTo>
                  <a:lnTo>
                    <a:pt x="274" y="167"/>
                  </a:lnTo>
                  <a:lnTo>
                    <a:pt x="282" y="150"/>
                  </a:lnTo>
                  <a:lnTo>
                    <a:pt x="277" y="132"/>
                  </a:lnTo>
                  <a:lnTo>
                    <a:pt x="292" y="121"/>
                  </a:lnTo>
                  <a:lnTo>
                    <a:pt x="282" y="114"/>
                  </a:lnTo>
                  <a:lnTo>
                    <a:pt x="274" y="104"/>
                  </a:lnTo>
                  <a:lnTo>
                    <a:pt x="264" y="98"/>
                  </a:lnTo>
                  <a:lnTo>
                    <a:pt x="259" y="85"/>
                  </a:lnTo>
                  <a:lnTo>
                    <a:pt x="259" y="78"/>
                  </a:lnTo>
                  <a:lnTo>
                    <a:pt x="250" y="67"/>
                  </a:lnTo>
                  <a:lnTo>
                    <a:pt x="250" y="59"/>
                  </a:lnTo>
                  <a:lnTo>
                    <a:pt x="280" y="62"/>
                  </a:lnTo>
                  <a:lnTo>
                    <a:pt x="304" y="56"/>
                  </a:lnTo>
                  <a:lnTo>
                    <a:pt x="324" y="38"/>
                  </a:lnTo>
                  <a:lnTo>
                    <a:pt x="295" y="30"/>
                  </a:lnTo>
                  <a:lnTo>
                    <a:pt x="280" y="23"/>
                  </a:lnTo>
                  <a:lnTo>
                    <a:pt x="270" y="7"/>
                  </a:lnTo>
                  <a:lnTo>
                    <a:pt x="246" y="0"/>
                  </a:lnTo>
                  <a:lnTo>
                    <a:pt x="221" y="6"/>
                  </a:lnTo>
                  <a:lnTo>
                    <a:pt x="197" y="11"/>
                  </a:lnTo>
                  <a:lnTo>
                    <a:pt x="186" y="26"/>
                  </a:lnTo>
                  <a:lnTo>
                    <a:pt x="197" y="48"/>
                  </a:lnTo>
                  <a:lnTo>
                    <a:pt x="191" y="66"/>
                  </a:lnTo>
                  <a:lnTo>
                    <a:pt x="187" y="77"/>
                  </a:lnTo>
                  <a:lnTo>
                    <a:pt x="169" y="78"/>
                  </a:lnTo>
                  <a:lnTo>
                    <a:pt x="181" y="92"/>
                  </a:lnTo>
                  <a:lnTo>
                    <a:pt x="164" y="105"/>
                  </a:lnTo>
                  <a:lnTo>
                    <a:pt x="163" y="133"/>
                  </a:lnTo>
                  <a:lnTo>
                    <a:pt x="143" y="132"/>
                  </a:lnTo>
                  <a:lnTo>
                    <a:pt x="137" y="139"/>
                  </a:lnTo>
                  <a:lnTo>
                    <a:pt x="116" y="147"/>
                  </a:lnTo>
                  <a:lnTo>
                    <a:pt x="113" y="167"/>
                  </a:lnTo>
                  <a:lnTo>
                    <a:pt x="114" y="179"/>
                  </a:lnTo>
                  <a:lnTo>
                    <a:pt x="91" y="183"/>
                  </a:lnTo>
                  <a:lnTo>
                    <a:pt x="68" y="188"/>
                  </a:lnTo>
                  <a:lnTo>
                    <a:pt x="36" y="189"/>
                  </a:lnTo>
                  <a:lnTo>
                    <a:pt x="18" y="183"/>
                  </a:lnTo>
                  <a:lnTo>
                    <a:pt x="0" y="177"/>
                  </a:lnTo>
                  <a:lnTo>
                    <a:pt x="16" y="194"/>
                  </a:lnTo>
                  <a:lnTo>
                    <a:pt x="30" y="211"/>
                  </a:lnTo>
                  <a:lnTo>
                    <a:pt x="47" y="218"/>
                  </a:lnTo>
                  <a:lnTo>
                    <a:pt x="54" y="243"/>
                  </a:lnTo>
                  <a:lnTo>
                    <a:pt x="60" y="247"/>
                  </a:lnTo>
                  <a:lnTo>
                    <a:pt x="61" y="258"/>
                  </a:lnTo>
                  <a:lnTo>
                    <a:pt x="42" y="265"/>
                  </a:lnTo>
                  <a:lnTo>
                    <a:pt x="34" y="275"/>
                  </a:lnTo>
                  <a:lnTo>
                    <a:pt x="32" y="294"/>
                  </a:lnTo>
                  <a:lnTo>
                    <a:pt x="53" y="293"/>
                  </a:lnTo>
                  <a:lnTo>
                    <a:pt x="72" y="293"/>
                  </a:lnTo>
                  <a:lnTo>
                    <a:pt x="89" y="291"/>
                  </a:lnTo>
                  <a:lnTo>
                    <a:pt x="110" y="289"/>
                  </a:lnTo>
                  <a:lnTo>
                    <a:pt x="133" y="28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4" name="Freeform 83"/>
            <p:cNvSpPr>
              <a:spLocks/>
            </p:cNvSpPr>
            <p:nvPr/>
          </p:nvSpPr>
          <p:spPr bwMode="auto">
            <a:xfrm>
              <a:off x="1578936" y="3208868"/>
              <a:ext cx="270083" cy="274638"/>
            </a:xfrm>
            <a:custGeom>
              <a:avLst/>
              <a:gdLst/>
              <a:ahLst/>
              <a:cxnLst>
                <a:cxn ang="0">
                  <a:pos x="192" y="91"/>
                </a:cxn>
                <a:cxn ang="0">
                  <a:pos x="178" y="67"/>
                </a:cxn>
                <a:cxn ang="0">
                  <a:pos x="165" y="44"/>
                </a:cxn>
                <a:cxn ang="0">
                  <a:pos x="160" y="47"/>
                </a:cxn>
                <a:cxn ang="0">
                  <a:pos x="170" y="66"/>
                </a:cxn>
                <a:cxn ang="0">
                  <a:pos x="178" y="84"/>
                </a:cxn>
                <a:cxn ang="0">
                  <a:pos x="188" y="102"/>
                </a:cxn>
                <a:cxn ang="0">
                  <a:pos x="197" y="120"/>
                </a:cxn>
                <a:cxn ang="0">
                  <a:pos x="207" y="138"/>
                </a:cxn>
                <a:cxn ang="0">
                  <a:pos x="216" y="156"/>
                </a:cxn>
                <a:cxn ang="0">
                  <a:pos x="230" y="173"/>
                </a:cxn>
                <a:cxn ang="0">
                  <a:pos x="242" y="191"/>
                </a:cxn>
                <a:cxn ang="0">
                  <a:pos x="239" y="192"/>
                </a:cxn>
                <a:cxn ang="0">
                  <a:pos x="240" y="212"/>
                </a:cxn>
                <a:cxn ang="0">
                  <a:pos x="232" y="221"/>
                </a:cxn>
                <a:cxn ang="0">
                  <a:pos x="226" y="218"/>
                </a:cxn>
                <a:cxn ang="0">
                  <a:pos x="221" y="233"/>
                </a:cxn>
                <a:cxn ang="0">
                  <a:pos x="210" y="235"/>
                </a:cxn>
                <a:cxn ang="0">
                  <a:pos x="206" y="246"/>
                </a:cxn>
                <a:cxn ang="0">
                  <a:pos x="179" y="244"/>
                </a:cxn>
                <a:cxn ang="0">
                  <a:pos x="152" y="240"/>
                </a:cxn>
                <a:cxn ang="0">
                  <a:pos x="150" y="234"/>
                </a:cxn>
                <a:cxn ang="0">
                  <a:pos x="148" y="240"/>
                </a:cxn>
                <a:cxn ang="0">
                  <a:pos x="131" y="240"/>
                </a:cxn>
                <a:cxn ang="0">
                  <a:pos x="114" y="240"/>
                </a:cxn>
                <a:cxn ang="0">
                  <a:pos x="98" y="240"/>
                </a:cxn>
                <a:cxn ang="0">
                  <a:pos x="81" y="240"/>
                </a:cxn>
                <a:cxn ang="0">
                  <a:pos x="64" y="240"/>
                </a:cxn>
                <a:cxn ang="0">
                  <a:pos x="47" y="240"/>
                </a:cxn>
                <a:cxn ang="0">
                  <a:pos x="30" y="240"/>
                </a:cxn>
                <a:cxn ang="0">
                  <a:pos x="14" y="240"/>
                </a:cxn>
                <a:cxn ang="0">
                  <a:pos x="12" y="217"/>
                </a:cxn>
                <a:cxn ang="0">
                  <a:pos x="11" y="193"/>
                </a:cxn>
                <a:cxn ang="0">
                  <a:pos x="10" y="170"/>
                </a:cxn>
                <a:cxn ang="0">
                  <a:pos x="9" y="146"/>
                </a:cxn>
                <a:cxn ang="0">
                  <a:pos x="6" y="124"/>
                </a:cxn>
                <a:cxn ang="0">
                  <a:pos x="5" y="101"/>
                </a:cxn>
                <a:cxn ang="0">
                  <a:pos x="4" y="77"/>
                </a:cxn>
                <a:cxn ang="0">
                  <a:pos x="2" y="54"/>
                </a:cxn>
                <a:cxn ang="0">
                  <a:pos x="0" y="35"/>
                </a:cxn>
                <a:cxn ang="0">
                  <a:pos x="0" y="16"/>
                </a:cxn>
                <a:cxn ang="0">
                  <a:pos x="4" y="0"/>
                </a:cxn>
                <a:cxn ang="0">
                  <a:pos x="17" y="1"/>
                </a:cxn>
                <a:cxn ang="0">
                  <a:pos x="50" y="10"/>
                </a:cxn>
                <a:cxn ang="0">
                  <a:pos x="82" y="19"/>
                </a:cxn>
                <a:cxn ang="0">
                  <a:pos x="112" y="10"/>
                </a:cxn>
                <a:cxn ang="0">
                  <a:pos x="125" y="2"/>
                </a:cxn>
                <a:cxn ang="0">
                  <a:pos x="119" y="6"/>
                </a:cxn>
                <a:cxn ang="0">
                  <a:pos x="129" y="2"/>
                </a:cxn>
                <a:cxn ang="0">
                  <a:pos x="148" y="8"/>
                </a:cxn>
                <a:cxn ang="0">
                  <a:pos x="154" y="13"/>
                </a:cxn>
                <a:cxn ang="0">
                  <a:pos x="165" y="14"/>
                </a:cxn>
                <a:cxn ang="0">
                  <a:pos x="194" y="8"/>
                </a:cxn>
                <a:cxn ang="0">
                  <a:pos x="203" y="31"/>
                </a:cxn>
                <a:cxn ang="0">
                  <a:pos x="213" y="54"/>
                </a:cxn>
                <a:cxn ang="0">
                  <a:pos x="208" y="74"/>
                </a:cxn>
                <a:cxn ang="0">
                  <a:pos x="204" y="95"/>
                </a:cxn>
                <a:cxn ang="0">
                  <a:pos x="192" y="91"/>
                </a:cxn>
              </a:cxnLst>
              <a:rect l="0" t="0" r="r" b="b"/>
              <a:pathLst>
                <a:path w="242" h="246">
                  <a:moveTo>
                    <a:pt x="192" y="91"/>
                  </a:moveTo>
                  <a:lnTo>
                    <a:pt x="178" y="67"/>
                  </a:lnTo>
                  <a:lnTo>
                    <a:pt x="165" y="44"/>
                  </a:lnTo>
                  <a:lnTo>
                    <a:pt x="160" y="47"/>
                  </a:lnTo>
                  <a:lnTo>
                    <a:pt x="170" y="66"/>
                  </a:lnTo>
                  <a:lnTo>
                    <a:pt x="178" y="84"/>
                  </a:lnTo>
                  <a:lnTo>
                    <a:pt x="188" y="102"/>
                  </a:lnTo>
                  <a:lnTo>
                    <a:pt x="197" y="120"/>
                  </a:lnTo>
                  <a:lnTo>
                    <a:pt x="207" y="138"/>
                  </a:lnTo>
                  <a:lnTo>
                    <a:pt x="216" y="156"/>
                  </a:lnTo>
                  <a:lnTo>
                    <a:pt x="230" y="173"/>
                  </a:lnTo>
                  <a:lnTo>
                    <a:pt x="242" y="191"/>
                  </a:lnTo>
                  <a:lnTo>
                    <a:pt x="239" y="192"/>
                  </a:lnTo>
                  <a:lnTo>
                    <a:pt x="240" y="212"/>
                  </a:lnTo>
                  <a:lnTo>
                    <a:pt x="232" y="221"/>
                  </a:lnTo>
                  <a:lnTo>
                    <a:pt x="226" y="218"/>
                  </a:lnTo>
                  <a:lnTo>
                    <a:pt x="221" y="233"/>
                  </a:lnTo>
                  <a:lnTo>
                    <a:pt x="210" y="235"/>
                  </a:lnTo>
                  <a:lnTo>
                    <a:pt x="206" y="246"/>
                  </a:lnTo>
                  <a:lnTo>
                    <a:pt x="179" y="244"/>
                  </a:lnTo>
                  <a:lnTo>
                    <a:pt x="152" y="240"/>
                  </a:lnTo>
                  <a:lnTo>
                    <a:pt x="150" y="234"/>
                  </a:lnTo>
                  <a:lnTo>
                    <a:pt x="148" y="240"/>
                  </a:lnTo>
                  <a:lnTo>
                    <a:pt x="131" y="240"/>
                  </a:lnTo>
                  <a:lnTo>
                    <a:pt x="114" y="240"/>
                  </a:lnTo>
                  <a:lnTo>
                    <a:pt x="98" y="240"/>
                  </a:lnTo>
                  <a:lnTo>
                    <a:pt x="81" y="240"/>
                  </a:lnTo>
                  <a:lnTo>
                    <a:pt x="64" y="240"/>
                  </a:lnTo>
                  <a:lnTo>
                    <a:pt x="47" y="240"/>
                  </a:lnTo>
                  <a:lnTo>
                    <a:pt x="30" y="240"/>
                  </a:lnTo>
                  <a:lnTo>
                    <a:pt x="14" y="240"/>
                  </a:lnTo>
                  <a:lnTo>
                    <a:pt x="12" y="217"/>
                  </a:lnTo>
                  <a:lnTo>
                    <a:pt x="11" y="193"/>
                  </a:lnTo>
                  <a:lnTo>
                    <a:pt x="10" y="170"/>
                  </a:lnTo>
                  <a:lnTo>
                    <a:pt x="9" y="146"/>
                  </a:lnTo>
                  <a:lnTo>
                    <a:pt x="6" y="124"/>
                  </a:lnTo>
                  <a:lnTo>
                    <a:pt x="5" y="101"/>
                  </a:lnTo>
                  <a:lnTo>
                    <a:pt x="4" y="77"/>
                  </a:lnTo>
                  <a:lnTo>
                    <a:pt x="2" y="54"/>
                  </a:lnTo>
                  <a:lnTo>
                    <a:pt x="0" y="35"/>
                  </a:lnTo>
                  <a:lnTo>
                    <a:pt x="0" y="16"/>
                  </a:lnTo>
                  <a:lnTo>
                    <a:pt x="4" y="0"/>
                  </a:lnTo>
                  <a:lnTo>
                    <a:pt x="17" y="1"/>
                  </a:lnTo>
                  <a:lnTo>
                    <a:pt x="50" y="10"/>
                  </a:lnTo>
                  <a:lnTo>
                    <a:pt x="82" y="19"/>
                  </a:lnTo>
                  <a:lnTo>
                    <a:pt x="112" y="10"/>
                  </a:lnTo>
                  <a:lnTo>
                    <a:pt x="125" y="2"/>
                  </a:lnTo>
                  <a:lnTo>
                    <a:pt x="119" y="6"/>
                  </a:lnTo>
                  <a:lnTo>
                    <a:pt x="129" y="2"/>
                  </a:lnTo>
                  <a:lnTo>
                    <a:pt x="148" y="8"/>
                  </a:lnTo>
                  <a:lnTo>
                    <a:pt x="154" y="13"/>
                  </a:lnTo>
                  <a:lnTo>
                    <a:pt x="165" y="14"/>
                  </a:lnTo>
                  <a:lnTo>
                    <a:pt x="194" y="8"/>
                  </a:lnTo>
                  <a:lnTo>
                    <a:pt x="203" y="31"/>
                  </a:lnTo>
                  <a:lnTo>
                    <a:pt x="213" y="54"/>
                  </a:lnTo>
                  <a:lnTo>
                    <a:pt x="208" y="74"/>
                  </a:lnTo>
                  <a:lnTo>
                    <a:pt x="204" y="95"/>
                  </a:lnTo>
                  <a:lnTo>
                    <a:pt x="192" y="9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5" name="Freeform 84"/>
            <p:cNvSpPr>
              <a:spLocks/>
            </p:cNvSpPr>
            <p:nvPr/>
          </p:nvSpPr>
          <p:spPr bwMode="auto">
            <a:xfrm>
              <a:off x="2623555" y="3103925"/>
              <a:ext cx="669627" cy="756928"/>
            </a:xfrm>
            <a:custGeom>
              <a:avLst/>
              <a:gdLst/>
              <a:ahLst/>
              <a:cxnLst>
                <a:cxn ang="0">
                  <a:pos x="104" y="24"/>
                </a:cxn>
                <a:cxn ang="0">
                  <a:pos x="83" y="40"/>
                </a:cxn>
                <a:cxn ang="0">
                  <a:pos x="98" y="66"/>
                </a:cxn>
                <a:cxn ang="0">
                  <a:pos x="101" y="94"/>
                </a:cxn>
                <a:cxn ang="0">
                  <a:pos x="87" y="147"/>
                </a:cxn>
                <a:cxn ang="0">
                  <a:pos x="39" y="190"/>
                </a:cxn>
                <a:cxn ang="0">
                  <a:pos x="34" y="226"/>
                </a:cxn>
                <a:cxn ang="0">
                  <a:pos x="58" y="276"/>
                </a:cxn>
                <a:cxn ang="0">
                  <a:pos x="11" y="277"/>
                </a:cxn>
                <a:cxn ang="0">
                  <a:pos x="2" y="292"/>
                </a:cxn>
                <a:cxn ang="0">
                  <a:pos x="26" y="315"/>
                </a:cxn>
                <a:cxn ang="0">
                  <a:pos x="33" y="325"/>
                </a:cxn>
                <a:cxn ang="0">
                  <a:pos x="60" y="365"/>
                </a:cxn>
                <a:cxn ang="0">
                  <a:pos x="93" y="329"/>
                </a:cxn>
                <a:cxn ang="0">
                  <a:pos x="100" y="341"/>
                </a:cxn>
                <a:cxn ang="0">
                  <a:pos x="107" y="360"/>
                </a:cxn>
                <a:cxn ang="0">
                  <a:pos x="116" y="409"/>
                </a:cxn>
                <a:cxn ang="0">
                  <a:pos x="132" y="469"/>
                </a:cxn>
                <a:cxn ang="0">
                  <a:pos x="158" y="527"/>
                </a:cxn>
                <a:cxn ang="0">
                  <a:pos x="190" y="597"/>
                </a:cxn>
                <a:cxn ang="0">
                  <a:pos x="215" y="653"/>
                </a:cxn>
                <a:cxn ang="0">
                  <a:pos x="249" y="666"/>
                </a:cxn>
                <a:cxn ang="0">
                  <a:pos x="267" y="642"/>
                </a:cxn>
                <a:cxn ang="0">
                  <a:pos x="282" y="605"/>
                </a:cxn>
                <a:cxn ang="0">
                  <a:pos x="290" y="547"/>
                </a:cxn>
                <a:cxn ang="0">
                  <a:pos x="294" y="489"/>
                </a:cxn>
                <a:cxn ang="0">
                  <a:pos x="308" y="475"/>
                </a:cxn>
                <a:cxn ang="0">
                  <a:pos x="348" y="431"/>
                </a:cxn>
                <a:cxn ang="0">
                  <a:pos x="400" y="384"/>
                </a:cxn>
                <a:cxn ang="0">
                  <a:pos x="432" y="334"/>
                </a:cxn>
                <a:cxn ang="0">
                  <a:pos x="449" y="343"/>
                </a:cxn>
                <a:cxn ang="0">
                  <a:pos x="448" y="317"/>
                </a:cxn>
                <a:cxn ang="0">
                  <a:pos x="424" y="270"/>
                </a:cxn>
                <a:cxn ang="0">
                  <a:pos x="422" y="240"/>
                </a:cxn>
                <a:cxn ang="0">
                  <a:pos x="443" y="235"/>
                </a:cxn>
                <a:cxn ang="0">
                  <a:pos x="480" y="253"/>
                </a:cxn>
                <a:cxn ang="0">
                  <a:pos x="510" y="275"/>
                </a:cxn>
                <a:cxn ang="0">
                  <a:pos x="503" y="310"/>
                </a:cxn>
                <a:cxn ang="0">
                  <a:pos x="530" y="335"/>
                </a:cxn>
                <a:cxn ang="0">
                  <a:pos x="538" y="309"/>
                </a:cxn>
                <a:cxn ang="0">
                  <a:pos x="563" y="257"/>
                </a:cxn>
                <a:cxn ang="0">
                  <a:pos x="585" y="204"/>
                </a:cxn>
                <a:cxn ang="0">
                  <a:pos x="599" y="192"/>
                </a:cxn>
                <a:cxn ang="0">
                  <a:pos x="579" y="162"/>
                </a:cxn>
                <a:cxn ang="0">
                  <a:pos x="563" y="153"/>
                </a:cxn>
                <a:cxn ang="0">
                  <a:pos x="519" y="171"/>
                </a:cxn>
                <a:cxn ang="0">
                  <a:pos x="490" y="199"/>
                </a:cxn>
                <a:cxn ang="0">
                  <a:pos x="458" y="215"/>
                </a:cxn>
                <a:cxn ang="0">
                  <a:pos x="418" y="183"/>
                </a:cxn>
                <a:cxn ang="0">
                  <a:pos x="392" y="222"/>
                </a:cxn>
                <a:cxn ang="0">
                  <a:pos x="338" y="203"/>
                </a:cxn>
                <a:cxn ang="0">
                  <a:pos x="262" y="180"/>
                </a:cxn>
                <a:cxn ang="0">
                  <a:pos x="248" y="131"/>
                </a:cxn>
                <a:cxn ang="0">
                  <a:pos x="191" y="100"/>
                </a:cxn>
                <a:cxn ang="0">
                  <a:pos x="197" y="65"/>
                </a:cxn>
                <a:cxn ang="0">
                  <a:pos x="183" y="35"/>
                </a:cxn>
                <a:cxn ang="0">
                  <a:pos x="174" y="21"/>
                </a:cxn>
                <a:cxn ang="0">
                  <a:pos x="164" y="6"/>
                </a:cxn>
              </a:cxnLst>
              <a:rect l="0" t="0" r="r" b="b"/>
              <a:pathLst>
                <a:path w="602" h="679">
                  <a:moveTo>
                    <a:pt x="148" y="0"/>
                  </a:moveTo>
                  <a:lnTo>
                    <a:pt x="128" y="18"/>
                  </a:lnTo>
                  <a:lnTo>
                    <a:pt x="104" y="24"/>
                  </a:lnTo>
                  <a:lnTo>
                    <a:pt x="74" y="21"/>
                  </a:lnTo>
                  <a:lnTo>
                    <a:pt x="74" y="29"/>
                  </a:lnTo>
                  <a:lnTo>
                    <a:pt x="83" y="40"/>
                  </a:lnTo>
                  <a:lnTo>
                    <a:pt x="83" y="47"/>
                  </a:lnTo>
                  <a:lnTo>
                    <a:pt x="88" y="60"/>
                  </a:lnTo>
                  <a:lnTo>
                    <a:pt x="98" y="66"/>
                  </a:lnTo>
                  <a:lnTo>
                    <a:pt x="106" y="76"/>
                  </a:lnTo>
                  <a:lnTo>
                    <a:pt x="116" y="83"/>
                  </a:lnTo>
                  <a:lnTo>
                    <a:pt x="101" y="94"/>
                  </a:lnTo>
                  <a:lnTo>
                    <a:pt x="106" y="112"/>
                  </a:lnTo>
                  <a:lnTo>
                    <a:pt x="98" y="129"/>
                  </a:lnTo>
                  <a:lnTo>
                    <a:pt x="87" y="147"/>
                  </a:lnTo>
                  <a:lnTo>
                    <a:pt x="72" y="168"/>
                  </a:lnTo>
                  <a:lnTo>
                    <a:pt x="59" y="189"/>
                  </a:lnTo>
                  <a:lnTo>
                    <a:pt x="39" y="190"/>
                  </a:lnTo>
                  <a:lnTo>
                    <a:pt x="30" y="187"/>
                  </a:lnTo>
                  <a:lnTo>
                    <a:pt x="18" y="217"/>
                  </a:lnTo>
                  <a:lnTo>
                    <a:pt x="34" y="226"/>
                  </a:lnTo>
                  <a:lnTo>
                    <a:pt x="39" y="243"/>
                  </a:lnTo>
                  <a:lnTo>
                    <a:pt x="47" y="244"/>
                  </a:lnTo>
                  <a:lnTo>
                    <a:pt x="58" y="276"/>
                  </a:lnTo>
                  <a:lnTo>
                    <a:pt x="51" y="275"/>
                  </a:lnTo>
                  <a:lnTo>
                    <a:pt x="29" y="279"/>
                  </a:lnTo>
                  <a:lnTo>
                    <a:pt x="11" y="277"/>
                  </a:lnTo>
                  <a:lnTo>
                    <a:pt x="12" y="286"/>
                  </a:lnTo>
                  <a:lnTo>
                    <a:pt x="0" y="291"/>
                  </a:lnTo>
                  <a:lnTo>
                    <a:pt x="2" y="292"/>
                  </a:lnTo>
                  <a:lnTo>
                    <a:pt x="10" y="289"/>
                  </a:lnTo>
                  <a:lnTo>
                    <a:pt x="6" y="295"/>
                  </a:lnTo>
                  <a:lnTo>
                    <a:pt x="26" y="315"/>
                  </a:lnTo>
                  <a:lnTo>
                    <a:pt x="51" y="310"/>
                  </a:lnTo>
                  <a:lnTo>
                    <a:pt x="48" y="315"/>
                  </a:lnTo>
                  <a:lnTo>
                    <a:pt x="33" y="325"/>
                  </a:lnTo>
                  <a:lnTo>
                    <a:pt x="22" y="324"/>
                  </a:lnTo>
                  <a:lnTo>
                    <a:pt x="41" y="345"/>
                  </a:lnTo>
                  <a:lnTo>
                    <a:pt x="60" y="365"/>
                  </a:lnTo>
                  <a:lnTo>
                    <a:pt x="90" y="357"/>
                  </a:lnTo>
                  <a:lnTo>
                    <a:pt x="92" y="340"/>
                  </a:lnTo>
                  <a:lnTo>
                    <a:pt x="93" y="329"/>
                  </a:lnTo>
                  <a:lnTo>
                    <a:pt x="105" y="329"/>
                  </a:lnTo>
                  <a:lnTo>
                    <a:pt x="101" y="336"/>
                  </a:lnTo>
                  <a:lnTo>
                    <a:pt x="100" y="341"/>
                  </a:lnTo>
                  <a:lnTo>
                    <a:pt x="112" y="341"/>
                  </a:lnTo>
                  <a:lnTo>
                    <a:pt x="104" y="348"/>
                  </a:lnTo>
                  <a:lnTo>
                    <a:pt x="107" y="360"/>
                  </a:lnTo>
                  <a:lnTo>
                    <a:pt x="108" y="377"/>
                  </a:lnTo>
                  <a:lnTo>
                    <a:pt x="114" y="402"/>
                  </a:lnTo>
                  <a:lnTo>
                    <a:pt x="116" y="409"/>
                  </a:lnTo>
                  <a:lnTo>
                    <a:pt x="118" y="414"/>
                  </a:lnTo>
                  <a:lnTo>
                    <a:pt x="124" y="445"/>
                  </a:lnTo>
                  <a:lnTo>
                    <a:pt x="132" y="469"/>
                  </a:lnTo>
                  <a:lnTo>
                    <a:pt x="141" y="493"/>
                  </a:lnTo>
                  <a:lnTo>
                    <a:pt x="146" y="498"/>
                  </a:lnTo>
                  <a:lnTo>
                    <a:pt x="158" y="527"/>
                  </a:lnTo>
                  <a:lnTo>
                    <a:pt x="170" y="556"/>
                  </a:lnTo>
                  <a:lnTo>
                    <a:pt x="179" y="576"/>
                  </a:lnTo>
                  <a:lnTo>
                    <a:pt x="190" y="597"/>
                  </a:lnTo>
                  <a:lnTo>
                    <a:pt x="200" y="617"/>
                  </a:lnTo>
                  <a:lnTo>
                    <a:pt x="207" y="634"/>
                  </a:lnTo>
                  <a:lnTo>
                    <a:pt x="215" y="653"/>
                  </a:lnTo>
                  <a:lnTo>
                    <a:pt x="225" y="672"/>
                  </a:lnTo>
                  <a:lnTo>
                    <a:pt x="238" y="679"/>
                  </a:lnTo>
                  <a:lnTo>
                    <a:pt x="249" y="666"/>
                  </a:lnTo>
                  <a:lnTo>
                    <a:pt x="262" y="653"/>
                  </a:lnTo>
                  <a:lnTo>
                    <a:pt x="275" y="652"/>
                  </a:lnTo>
                  <a:lnTo>
                    <a:pt x="267" y="642"/>
                  </a:lnTo>
                  <a:lnTo>
                    <a:pt x="279" y="624"/>
                  </a:lnTo>
                  <a:lnTo>
                    <a:pt x="285" y="623"/>
                  </a:lnTo>
                  <a:lnTo>
                    <a:pt x="282" y="605"/>
                  </a:lnTo>
                  <a:lnTo>
                    <a:pt x="281" y="587"/>
                  </a:lnTo>
                  <a:lnTo>
                    <a:pt x="285" y="568"/>
                  </a:lnTo>
                  <a:lnTo>
                    <a:pt x="290" y="547"/>
                  </a:lnTo>
                  <a:lnTo>
                    <a:pt x="285" y="525"/>
                  </a:lnTo>
                  <a:lnTo>
                    <a:pt x="282" y="496"/>
                  </a:lnTo>
                  <a:lnTo>
                    <a:pt x="294" y="489"/>
                  </a:lnTo>
                  <a:lnTo>
                    <a:pt x="297" y="485"/>
                  </a:lnTo>
                  <a:lnTo>
                    <a:pt x="302" y="485"/>
                  </a:lnTo>
                  <a:lnTo>
                    <a:pt x="308" y="475"/>
                  </a:lnTo>
                  <a:lnTo>
                    <a:pt x="324" y="468"/>
                  </a:lnTo>
                  <a:lnTo>
                    <a:pt x="328" y="453"/>
                  </a:lnTo>
                  <a:lnTo>
                    <a:pt x="348" y="431"/>
                  </a:lnTo>
                  <a:lnTo>
                    <a:pt x="370" y="409"/>
                  </a:lnTo>
                  <a:lnTo>
                    <a:pt x="387" y="393"/>
                  </a:lnTo>
                  <a:lnTo>
                    <a:pt x="400" y="384"/>
                  </a:lnTo>
                  <a:lnTo>
                    <a:pt x="412" y="366"/>
                  </a:lnTo>
                  <a:lnTo>
                    <a:pt x="412" y="348"/>
                  </a:lnTo>
                  <a:lnTo>
                    <a:pt x="432" y="334"/>
                  </a:lnTo>
                  <a:lnTo>
                    <a:pt x="438" y="343"/>
                  </a:lnTo>
                  <a:lnTo>
                    <a:pt x="444" y="345"/>
                  </a:lnTo>
                  <a:lnTo>
                    <a:pt x="449" y="343"/>
                  </a:lnTo>
                  <a:lnTo>
                    <a:pt x="455" y="343"/>
                  </a:lnTo>
                  <a:lnTo>
                    <a:pt x="454" y="336"/>
                  </a:lnTo>
                  <a:lnTo>
                    <a:pt x="448" y="317"/>
                  </a:lnTo>
                  <a:lnTo>
                    <a:pt x="442" y="299"/>
                  </a:lnTo>
                  <a:lnTo>
                    <a:pt x="440" y="285"/>
                  </a:lnTo>
                  <a:lnTo>
                    <a:pt x="424" y="270"/>
                  </a:lnTo>
                  <a:lnTo>
                    <a:pt x="429" y="261"/>
                  </a:lnTo>
                  <a:lnTo>
                    <a:pt x="438" y="256"/>
                  </a:lnTo>
                  <a:lnTo>
                    <a:pt x="422" y="240"/>
                  </a:lnTo>
                  <a:lnTo>
                    <a:pt x="422" y="222"/>
                  </a:lnTo>
                  <a:lnTo>
                    <a:pt x="436" y="228"/>
                  </a:lnTo>
                  <a:lnTo>
                    <a:pt x="443" y="235"/>
                  </a:lnTo>
                  <a:lnTo>
                    <a:pt x="448" y="231"/>
                  </a:lnTo>
                  <a:lnTo>
                    <a:pt x="456" y="251"/>
                  </a:lnTo>
                  <a:lnTo>
                    <a:pt x="480" y="253"/>
                  </a:lnTo>
                  <a:lnTo>
                    <a:pt x="503" y="256"/>
                  </a:lnTo>
                  <a:lnTo>
                    <a:pt x="514" y="264"/>
                  </a:lnTo>
                  <a:lnTo>
                    <a:pt x="510" y="275"/>
                  </a:lnTo>
                  <a:lnTo>
                    <a:pt x="495" y="286"/>
                  </a:lnTo>
                  <a:lnTo>
                    <a:pt x="498" y="305"/>
                  </a:lnTo>
                  <a:lnTo>
                    <a:pt x="503" y="310"/>
                  </a:lnTo>
                  <a:lnTo>
                    <a:pt x="513" y="292"/>
                  </a:lnTo>
                  <a:lnTo>
                    <a:pt x="521" y="313"/>
                  </a:lnTo>
                  <a:lnTo>
                    <a:pt x="530" y="335"/>
                  </a:lnTo>
                  <a:lnTo>
                    <a:pt x="531" y="335"/>
                  </a:lnTo>
                  <a:lnTo>
                    <a:pt x="538" y="335"/>
                  </a:lnTo>
                  <a:lnTo>
                    <a:pt x="538" y="309"/>
                  </a:lnTo>
                  <a:lnTo>
                    <a:pt x="539" y="287"/>
                  </a:lnTo>
                  <a:lnTo>
                    <a:pt x="552" y="287"/>
                  </a:lnTo>
                  <a:lnTo>
                    <a:pt x="563" y="257"/>
                  </a:lnTo>
                  <a:lnTo>
                    <a:pt x="563" y="246"/>
                  </a:lnTo>
                  <a:lnTo>
                    <a:pt x="564" y="226"/>
                  </a:lnTo>
                  <a:lnTo>
                    <a:pt x="585" y="204"/>
                  </a:lnTo>
                  <a:lnTo>
                    <a:pt x="600" y="208"/>
                  </a:lnTo>
                  <a:lnTo>
                    <a:pt x="597" y="199"/>
                  </a:lnTo>
                  <a:lnTo>
                    <a:pt x="599" y="192"/>
                  </a:lnTo>
                  <a:lnTo>
                    <a:pt x="602" y="180"/>
                  </a:lnTo>
                  <a:lnTo>
                    <a:pt x="579" y="172"/>
                  </a:lnTo>
                  <a:lnTo>
                    <a:pt x="579" y="162"/>
                  </a:lnTo>
                  <a:lnTo>
                    <a:pt x="570" y="159"/>
                  </a:lnTo>
                  <a:lnTo>
                    <a:pt x="573" y="155"/>
                  </a:lnTo>
                  <a:lnTo>
                    <a:pt x="563" y="153"/>
                  </a:lnTo>
                  <a:lnTo>
                    <a:pt x="551" y="159"/>
                  </a:lnTo>
                  <a:lnTo>
                    <a:pt x="534" y="156"/>
                  </a:lnTo>
                  <a:lnTo>
                    <a:pt x="519" y="171"/>
                  </a:lnTo>
                  <a:lnTo>
                    <a:pt x="503" y="184"/>
                  </a:lnTo>
                  <a:lnTo>
                    <a:pt x="484" y="192"/>
                  </a:lnTo>
                  <a:lnTo>
                    <a:pt x="490" y="199"/>
                  </a:lnTo>
                  <a:lnTo>
                    <a:pt x="497" y="213"/>
                  </a:lnTo>
                  <a:lnTo>
                    <a:pt x="478" y="214"/>
                  </a:lnTo>
                  <a:lnTo>
                    <a:pt x="458" y="215"/>
                  </a:lnTo>
                  <a:lnTo>
                    <a:pt x="431" y="213"/>
                  </a:lnTo>
                  <a:lnTo>
                    <a:pt x="428" y="203"/>
                  </a:lnTo>
                  <a:lnTo>
                    <a:pt x="418" y="183"/>
                  </a:lnTo>
                  <a:lnTo>
                    <a:pt x="408" y="190"/>
                  </a:lnTo>
                  <a:lnTo>
                    <a:pt x="416" y="223"/>
                  </a:lnTo>
                  <a:lnTo>
                    <a:pt x="392" y="222"/>
                  </a:lnTo>
                  <a:lnTo>
                    <a:pt x="364" y="219"/>
                  </a:lnTo>
                  <a:lnTo>
                    <a:pt x="347" y="215"/>
                  </a:lnTo>
                  <a:lnTo>
                    <a:pt x="338" y="203"/>
                  </a:lnTo>
                  <a:lnTo>
                    <a:pt x="310" y="199"/>
                  </a:lnTo>
                  <a:lnTo>
                    <a:pt x="290" y="195"/>
                  </a:lnTo>
                  <a:lnTo>
                    <a:pt x="262" y="180"/>
                  </a:lnTo>
                  <a:lnTo>
                    <a:pt x="236" y="167"/>
                  </a:lnTo>
                  <a:lnTo>
                    <a:pt x="236" y="151"/>
                  </a:lnTo>
                  <a:lnTo>
                    <a:pt x="248" y="131"/>
                  </a:lnTo>
                  <a:lnTo>
                    <a:pt x="226" y="118"/>
                  </a:lnTo>
                  <a:lnTo>
                    <a:pt x="201" y="103"/>
                  </a:lnTo>
                  <a:lnTo>
                    <a:pt x="191" y="100"/>
                  </a:lnTo>
                  <a:lnTo>
                    <a:pt x="182" y="72"/>
                  </a:lnTo>
                  <a:lnTo>
                    <a:pt x="194" y="75"/>
                  </a:lnTo>
                  <a:lnTo>
                    <a:pt x="197" y="65"/>
                  </a:lnTo>
                  <a:lnTo>
                    <a:pt x="184" y="47"/>
                  </a:lnTo>
                  <a:lnTo>
                    <a:pt x="184" y="37"/>
                  </a:lnTo>
                  <a:lnTo>
                    <a:pt x="183" y="35"/>
                  </a:lnTo>
                  <a:lnTo>
                    <a:pt x="182" y="31"/>
                  </a:lnTo>
                  <a:lnTo>
                    <a:pt x="178" y="27"/>
                  </a:lnTo>
                  <a:lnTo>
                    <a:pt x="174" y="21"/>
                  </a:lnTo>
                  <a:lnTo>
                    <a:pt x="173" y="16"/>
                  </a:lnTo>
                  <a:lnTo>
                    <a:pt x="171" y="9"/>
                  </a:lnTo>
                  <a:lnTo>
                    <a:pt x="164" y="6"/>
                  </a:lnTo>
                  <a:lnTo>
                    <a:pt x="154" y="3"/>
                  </a:lnTo>
                  <a:lnTo>
                    <a:pt x="148"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6" name="Freeform 85"/>
            <p:cNvSpPr>
              <a:spLocks/>
            </p:cNvSpPr>
            <p:nvPr/>
          </p:nvSpPr>
          <p:spPr bwMode="auto">
            <a:xfrm>
              <a:off x="1795450" y="3164212"/>
              <a:ext cx="29017" cy="104943"/>
            </a:xfrm>
            <a:custGeom>
              <a:avLst/>
              <a:gdLst/>
              <a:ahLst/>
              <a:cxnLst>
                <a:cxn ang="0">
                  <a:pos x="19" y="94"/>
                </a:cxn>
                <a:cxn ang="0">
                  <a:pos x="9" y="71"/>
                </a:cxn>
                <a:cxn ang="0">
                  <a:pos x="0" y="48"/>
                </a:cxn>
                <a:cxn ang="0">
                  <a:pos x="7" y="27"/>
                </a:cxn>
                <a:cxn ang="0">
                  <a:pos x="14" y="4"/>
                </a:cxn>
                <a:cxn ang="0">
                  <a:pos x="25" y="0"/>
                </a:cxn>
                <a:cxn ang="0">
                  <a:pos x="26" y="14"/>
                </a:cxn>
                <a:cxn ang="0">
                  <a:pos x="25" y="33"/>
                </a:cxn>
                <a:cxn ang="0">
                  <a:pos x="24" y="53"/>
                </a:cxn>
                <a:cxn ang="0">
                  <a:pos x="22" y="72"/>
                </a:cxn>
                <a:cxn ang="0">
                  <a:pos x="20" y="93"/>
                </a:cxn>
                <a:cxn ang="0">
                  <a:pos x="19" y="94"/>
                </a:cxn>
              </a:cxnLst>
              <a:rect l="0" t="0" r="r" b="b"/>
              <a:pathLst>
                <a:path w="26" h="94">
                  <a:moveTo>
                    <a:pt x="19" y="94"/>
                  </a:moveTo>
                  <a:lnTo>
                    <a:pt x="9" y="71"/>
                  </a:lnTo>
                  <a:lnTo>
                    <a:pt x="0" y="48"/>
                  </a:lnTo>
                  <a:lnTo>
                    <a:pt x="7" y="27"/>
                  </a:lnTo>
                  <a:lnTo>
                    <a:pt x="14" y="4"/>
                  </a:lnTo>
                  <a:lnTo>
                    <a:pt x="25" y="0"/>
                  </a:lnTo>
                  <a:lnTo>
                    <a:pt x="26" y="14"/>
                  </a:lnTo>
                  <a:lnTo>
                    <a:pt x="25" y="33"/>
                  </a:lnTo>
                  <a:lnTo>
                    <a:pt x="24" y="53"/>
                  </a:lnTo>
                  <a:lnTo>
                    <a:pt x="22" y="72"/>
                  </a:lnTo>
                  <a:lnTo>
                    <a:pt x="20" y="93"/>
                  </a:lnTo>
                  <a:lnTo>
                    <a:pt x="19" y="9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7" name="Freeform 86"/>
            <p:cNvSpPr>
              <a:spLocks/>
            </p:cNvSpPr>
            <p:nvPr/>
          </p:nvSpPr>
          <p:spPr bwMode="auto">
            <a:xfrm>
              <a:off x="1817770" y="3161980"/>
              <a:ext cx="93748" cy="116107"/>
            </a:xfrm>
            <a:custGeom>
              <a:avLst/>
              <a:gdLst/>
              <a:ahLst/>
              <a:cxnLst>
                <a:cxn ang="0">
                  <a:pos x="32" y="26"/>
                </a:cxn>
                <a:cxn ang="0">
                  <a:pos x="6" y="16"/>
                </a:cxn>
                <a:cxn ang="0">
                  <a:pos x="5" y="35"/>
                </a:cxn>
                <a:cxn ang="0">
                  <a:pos x="4" y="55"/>
                </a:cxn>
                <a:cxn ang="0">
                  <a:pos x="2" y="74"/>
                </a:cxn>
                <a:cxn ang="0">
                  <a:pos x="0" y="95"/>
                </a:cxn>
                <a:cxn ang="0">
                  <a:pos x="0" y="100"/>
                </a:cxn>
                <a:cxn ang="0">
                  <a:pos x="24" y="103"/>
                </a:cxn>
                <a:cxn ang="0">
                  <a:pos x="37" y="86"/>
                </a:cxn>
                <a:cxn ang="0">
                  <a:pos x="53" y="84"/>
                </a:cxn>
                <a:cxn ang="0">
                  <a:pos x="61" y="71"/>
                </a:cxn>
                <a:cxn ang="0">
                  <a:pos x="38" y="46"/>
                </a:cxn>
                <a:cxn ang="0">
                  <a:pos x="61" y="37"/>
                </a:cxn>
                <a:cxn ang="0">
                  <a:pos x="84" y="28"/>
                </a:cxn>
                <a:cxn ang="0">
                  <a:pos x="70" y="0"/>
                </a:cxn>
                <a:cxn ang="0">
                  <a:pos x="52" y="13"/>
                </a:cxn>
                <a:cxn ang="0">
                  <a:pos x="32" y="26"/>
                </a:cxn>
              </a:cxnLst>
              <a:rect l="0" t="0" r="r" b="b"/>
              <a:pathLst>
                <a:path w="84" h="103">
                  <a:moveTo>
                    <a:pt x="32" y="26"/>
                  </a:moveTo>
                  <a:lnTo>
                    <a:pt x="6" y="16"/>
                  </a:lnTo>
                  <a:lnTo>
                    <a:pt x="5" y="35"/>
                  </a:lnTo>
                  <a:lnTo>
                    <a:pt x="4" y="55"/>
                  </a:lnTo>
                  <a:lnTo>
                    <a:pt x="2" y="74"/>
                  </a:lnTo>
                  <a:lnTo>
                    <a:pt x="0" y="95"/>
                  </a:lnTo>
                  <a:lnTo>
                    <a:pt x="0" y="100"/>
                  </a:lnTo>
                  <a:lnTo>
                    <a:pt x="24" y="103"/>
                  </a:lnTo>
                  <a:lnTo>
                    <a:pt x="37" y="86"/>
                  </a:lnTo>
                  <a:lnTo>
                    <a:pt x="53" y="84"/>
                  </a:lnTo>
                  <a:lnTo>
                    <a:pt x="61" y="71"/>
                  </a:lnTo>
                  <a:lnTo>
                    <a:pt x="38" y="46"/>
                  </a:lnTo>
                  <a:lnTo>
                    <a:pt x="61" y="37"/>
                  </a:lnTo>
                  <a:lnTo>
                    <a:pt x="84" y="28"/>
                  </a:lnTo>
                  <a:lnTo>
                    <a:pt x="70" y="0"/>
                  </a:lnTo>
                  <a:lnTo>
                    <a:pt x="52" y="13"/>
                  </a:lnTo>
                  <a:lnTo>
                    <a:pt x="32" y="2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8" name="Freeform 87"/>
            <p:cNvSpPr>
              <a:spLocks/>
            </p:cNvSpPr>
            <p:nvPr/>
          </p:nvSpPr>
          <p:spPr bwMode="auto">
            <a:xfrm>
              <a:off x="2244100" y="3394192"/>
              <a:ext cx="183032" cy="232214"/>
            </a:xfrm>
            <a:custGeom>
              <a:avLst/>
              <a:gdLst/>
              <a:ahLst/>
              <a:cxnLst>
                <a:cxn ang="0">
                  <a:pos x="163" y="63"/>
                </a:cxn>
                <a:cxn ang="0">
                  <a:pos x="148" y="49"/>
                </a:cxn>
                <a:cxn ang="0">
                  <a:pos x="131" y="34"/>
                </a:cxn>
                <a:cxn ang="0">
                  <a:pos x="113" y="26"/>
                </a:cxn>
                <a:cxn ang="0">
                  <a:pos x="95" y="19"/>
                </a:cxn>
                <a:cxn ang="0">
                  <a:pos x="84" y="1"/>
                </a:cxn>
                <a:cxn ang="0">
                  <a:pos x="77" y="6"/>
                </a:cxn>
                <a:cxn ang="0">
                  <a:pos x="74" y="0"/>
                </a:cxn>
                <a:cxn ang="0">
                  <a:pos x="78" y="22"/>
                </a:cxn>
                <a:cxn ang="0">
                  <a:pos x="67" y="26"/>
                </a:cxn>
                <a:cxn ang="0">
                  <a:pos x="63" y="56"/>
                </a:cxn>
                <a:cxn ang="0">
                  <a:pos x="74" y="74"/>
                </a:cxn>
                <a:cxn ang="0">
                  <a:pos x="69" y="99"/>
                </a:cxn>
                <a:cxn ang="0">
                  <a:pos x="65" y="123"/>
                </a:cxn>
                <a:cxn ang="0">
                  <a:pos x="49" y="130"/>
                </a:cxn>
                <a:cxn ang="0">
                  <a:pos x="33" y="136"/>
                </a:cxn>
                <a:cxn ang="0">
                  <a:pos x="18" y="142"/>
                </a:cxn>
                <a:cxn ang="0">
                  <a:pos x="2" y="148"/>
                </a:cxn>
                <a:cxn ang="0">
                  <a:pos x="0" y="159"/>
                </a:cxn>
                <a:cxn ang="0">
                  <a:pos x="15" y="183"/>
                </a:cxn>
                <a:cxn ang="0">
                  <a:pos x="30" y="207"/>
                </a:cxn>
                <a:cxn ang="0">
                  <a:pos x="47" y="204"/>
                </a:cxn>
                <a:cxn ang="0">
                  <a:pos x="65" y="199"/>
                </a:cxn>
                <a:cxn ang="0">
                  <a:pos x="77" y="188"/>
                </a:cxn>
                <a:cxn ang="0">
                  <a:pos x="83" y="176"/>
                </a:cxn>
                <a:cxn ang="0">
                  <a:pos x="102" y="170"/>
                </a:cxn>
                <a:cxn ang="0">
                  <a:pos x="111" y="152"/>
                </a:cxn>
                <a:cxn ang="0">
                  <a:pos x="127" y="145"/>
                </a:cxn>
                <a:cxn ang="0">
                  <a:pos x="126" y="117"/>
                </a:cxn>
                <a:cxn ang="0">
                  <a:pos x="133" y="111"/>
                </a:cxn>
                <a:cxn ang="0">
                  <a:pos x="140" y="111"/>
                </a:cxn>
                <a:cxn ang="0">
                  <a:pos x="151" y="87"/>
                </a:cxn>
                <a:cxn ang="0">
                  <a:pos x="163" y="63"/>
                </a:cxn>
              </a:cxnLst>
              <a:rect l="0" t="0" r="r" b="b"/>
              <a:pathLst>
                <a:path w="163" h="207">
                  <a:moveTo>
                    <a:pt x="163" y="63"/>
                  </a:moveTo>
                  <a:lnTo>
                    <a:pt x="148" y="49"/>
                  </a:lnTo>
                  <a:lnTo>
                    <a:pt x="131" y="34"/>
                  </a:lnTo>
                  <a:lnTo>
                    <a:pt x="113" y="26"/>
                  </a:lnTo>
                  <a:lnTo>
                    <a:pt x="95" y="19"/>
                  </a:lnTo>
                  <a:lnTo>
                    <a:pt x="84" y="1"/>
                  </a:lnTo>
                  <a:lnTo>
                    <a:pt x="77" y="6"/>
                  </a:lnTo>
                  <a:lnTo>
                    <a:pt x="74" y="0"/>
                  </a:lnTo>
                  <a:lnTo>
                    <a:pt x="78" y="22"/>
                  </a:lnTo>
                  <a:lnTo>
                    <a:pt x="67" y="26"/>
                  </a:lnTo>
                  <a:lnTo>
                    <a:pt x="63" y="56"/>
                  </a:lnTo>
                  <a:lnTo>
                    <a:pt x="74" y="74"/>
                  </a:lnTo>
                  <a:lnTo>
                    <a:pt x="69" y="99"/>
                  </a:lnTo>
                  <a:lnTo>
                    <a:pt x="65" y="123"/>
                  </a:lnTo>
                  <a:lnTo>
                    <a:pt x="49" y="130"/>
                  </a:lnTo>
                  <a:lnTo>
                    <a:pt x="33" y="136"/>
                  </a:lnTo>
                  <a:lnTo>
                    <a:pt x="18" y="142"/>
                  </a:lnTo>
                  <a:lnTo>
                    <a:pt x="2" y="148"/>
                  </a:lnTo>
                  <a:lnTo>
                    <a:pt x="0" y="159"/>
                  </a:lnTo>
                  <a:lnTo>
                    <a:pt x="15" y="183"/>
                  </a:lnTo>
                  <a:lnTo>
                    <a:pt x="30" y="207"/>
                  </a:lnTo>
                  <a:lnTo>
                    <a:pt x="47" y="204"/>
                  </a:lnTo>
                  <a:lnTo>
                    <a:pt x="65" y="199"/>
                  </a:lnTo>
                  <a:lnTo>
                    <a:pt x="77" y="188"/>
                  </a:lnTo>
                  <a:lnTo>
                    <a:pt x="83" y="176"/>
                  </a:lnTo>
                  <a:lnTo>
                    <a:pt x="102" y="170"/>
                  </a:lnTo>
                  <a:lnTo>
                    <a:pt x="111" y="152"/>
                  </a:lnTo>
                  <a:lnTo>
                    <a:pt x="127" y="145"/>
                  </a:lnTo>
                  <a:lnTo>
                    <a:pt x="126" y="117"/>
                  </a:lnTo>
                  <a:lnTo>
                    <a:pt x="133" y="111"/>
                  </a:lnTo>
                  <a:lnTo>
                    <a:pt x="140" y="111"/>
                  </a:lnTo>
                  <a:lnTo>
                    <a:pt x="151" y="87"/>
                  </a:lnTo>
                  <a:lnTo>
                    <a:pt x="163" y="6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89" name="Freeform 88"/>
            <p:cNvSpPr>
              <a:spLocks/>
            </p:cNvSpPr>
            <p:nvPr/>
          </p:nvSpPr>
          <p:spPr bwMode="auto">
            <a:xfrm>
              <a:off x="2326686" y="3358468"/>
              <a:ext cx="8929" cy="13397"/>
            </a:xfrm>
            <a:custGeom>
              <a:avLst/>
              <a:gdLst/>
              <a:ahLst/>
              <a:cxnLst>
                <a:cxn ang="0">
                  <a:pos x="7" y="0"/>
                </a:cxn>
                <a:cxn ang="0">
                  <a:pos x="0" y="10"/>
                </a:cxn>
                <a:cxn ang="0">
                  <a:pos x="6" y="12"/>
                </a:cxn>
                <a:cxn ang="0">
                  <a:pos x="7" y="0"/>
                </a:cxn>
              </a:cxnLst>
              <a:rect l="0" t="0" r="r" b="b"/>
              <a:pathLst>
                <a:path w="7" h="12">
                  <a:moveTo>
                    <a:pt x="7" y="0"/>
                  </a:moveTo>
                  <a:lnTo>
                    <a:pt x="0" y="10"/>
                  </a:lnTo>
                  <a:lnTo>
                    <a:pt x="6" y="12"/>
                  </a:lnTo>
                  <a:lnTo>
                    <a:pt x="7"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0" name="Freeform 89"/>
            <p:cNvSpPr>
              <a:spLocks/>
            </p:cNvSpPr>
            <p:nvPr/>
          </p:nvSpPr>
          <p:spPr bwMode="auto">
            <a:xfrm>
              <a:off x="1813306" y="3193238"/>
              <a:ext cx="515612" cy="459962"/>
            </a:xfrm>
            <a:custGeom>
              <a:avLst/>
              <a:gdLst/>
              <a:ahLst/>
              <a:cxnLst>
                <a:cxn ang="0">
                  <a:pos x="105" y="248"/>
                </a:cxn>
                <a:cxn ang="0">
                  <a:pos x="89" y="210"/>
                </a:cxn>
                <a:cxn ang="0">
                  <a:pos x="60" y="186"/>
                </a:cxn>
                <a:cxn ang="0">
                  <a:pos x="28" y="132"/>
                </a:cxn>
                <a:cxn ang="0">
                  <a:pos x="0" y="100"/>
                </a:cxn>
                <a:cxn ang="0">
                  <a:pos x="28" y="75"/>
                </a:cxn>
                <a:cxn ang="0">
                  <a:pos x="57" y="56"/>
                </a:cxn>
                <a:cxn ang="0">
                  <a:pos x="42" y="18"/>
                </a:cxn>
                <a:cxn ang="0">
                  <a:pos x="88" y="0"/>
                </a:cxn>
                <a:cxn ang="0">
                  <a:pos x="129" y="19"/>
                </a:cxn>
                <a:cxn ang="0">
                  <a:pos x="170" y="37"/>
                </a:cxn>
                <a:cxn ang="0">
                  <a:pos x="210" y="75"/>
                </a:cxn>
                <a:cxn ang="0">
                  <a:pos x="269" y="80"/>
                </a:cxn>
                <a:cxn ang="0">
                  <a:pos x="291" y="91"/>
                </a:cxn>
                <a:cxn ang="0">
                  <a:pos x="312" y="118"/>
                </a:cxn>
                <a:cxn ang="0">
                  <a:pos x="333" y="152"/>
                </a:cxn>
                <a:cxn ang="0">
                  <a:pos x="352" y="186"/>
                </a:cxn>
                <a:cxn ang="0">
                  <a:pos x="360" y="189"/>
                </a:cxn>
                <a:cxn ang="0">
                  <a:pos x="365" y="196"/>
                </a:cxn>
                <a:cxn ang="0">
                  <a:pos x="366" y="202"/>
                </a:cxn>
                <a:cxn ang="0">
                  <a:pos x="381" y="229"/>
                </a:cxn>
                <a:cxn ang="0">
                  <a:pos x="447" y="242"/>
                </a:cxn>
                <a:cxn ang="0">
                  <a:pos x="461" y="254"/>
                </a:cxn>
                <a:cxn ang="0">
                  <a:pos x="452" y="303"/>
                </a:cxn>
                <a:cxn ang="0">
                  <a:pos x="420" y="316"/>
                </a:cxn>
                <a:cxn ang="0">
                  <a:pos x="389" y="328"/>
                </a:cxn>
                <a:cxn ang="0">
                  <a:pos x="354" y="338"/>
                </a:cxn>
                <a:cxn ang="0">
                  <a:pos x="321" y="346"/>
                </a:cxn>
                <a:cxn ang="0">
                  <a:pos x="297" y="380"/>
                </a:cxn>
                <a:cxn ang="0">
                  <a:pos x="272" y="412"/>
                </a:cxn>
                <a:cxn ang="0">
                  <a:pos x="250" y="378"/>
                </a:cxn>
                <a:cxn ang="0">
                  <a:pos x="206" y="366"/>
                </a:cxn>
                <a:cxn ang="0">
                  <a:pos x="194" y="393"/>
                </a:cxn>
                <a:cxn ang="0">
                  <a:pos x="172" y="357"/>
                </a:cxn>
                <a:cxn ang="0">
                  <a:pos x="137" y="302"/>
                </a:cxn>
              </a:cxnLst>
              <a:rect l="0" t="0" r="r" b="b"/>
              <a:pathLst>
                <a:path w="461" h="412">
                  <a:moveTo>
                    <a:pt x="113" y="282"/>
                  </a:moveTo>
                  <a:lnTo>
                    <a:pt x="105" y="248"/>
                  </a:lnTo>
                  <a:lnTo>
                    <a:pt x="96" y="229"/>
                  </a:lnTo>
                  <a:lnTo>
                    <a:pt x="89" y="210"/>
                  </a:lnTo>
                  <a:lnTo>
                    <a:pt x="75" y="198"/>
                  </a:lnTo>
                  <a:lnTo>
                    <a:pt x="60" y="186"/>
                  </a:lnTo>
                  <a:lnTo>
                    <a:pt x="50" y="160"/>
                  </a:lnTo>
                  <a:lnTo>
                    <a:pt x="28" y="132"/>
                  </a:lnTo>
                  <a:lnTo>
                    <a:pt x="6" y="103"/>
                  </a:lnTo>
                  <a:lnTo>
                    <a:pt x="0" y="100"/>
                  </a:lnTo>
                  <a:lnTo>
                    <a:pt x="4" y="72"/>
                  </a:lnTo>
                  <a:lnTo>
                    <a:pt x="28" y="75"/>
                  </a:lnTo>
                  <a:lnTo>
                    <a:pt x="41" y="58"/>
                  </a:lnTo>
                  <a:lnTo>
                    <a:pt x="57" y="56"/>
                  </a:lnTo>
                  <a:lnTo>
                    <a:pt x="65" y="43"/>
                  </a:lnTo>
                  <a:lnTo>
                    <a:pt x="42" y="18"/>
                  </a:lnTo>
                  <a:lnTo>
                    <a:pt x="65" y="9"/>
                  </a:lnTo>
                  <a:lnTo>
                    <a:pt x="88" y="0"/>
                  </a:lnTo>
                  <a:lnTo>
                    <a:pt x="108" y="9"/>
                  </a:lnTo>
                  <a:lnTo>
                    <a:pt x="129" y="19"/>
                  </a:lnTo>
                  <a:lnTo>
                    <a:pt x="149" y="28"/>
                  </a:lnTo>
                  <a:lnTo>
                    <a:pt x="170" y="37"/>
                  </a:lnTo>
                  <a:lnTo>
                    <a:pt x="189" y="56"/>
                  </a:lnTo>
                  <a:lnTo>
                    <a:pt x="210" y="75"/>
                  </a:lnTo>
                  <a:lnTo>
                    <a:pt x="250" y="78"/>
                  </a:lnTo>
                  <a:lnTo>
                    <a:pt x="269" y="80"/>
                  </a:lnTo>
                  <a:lnTo>
                    <a:pt x="273" y="87"/>
                  </a:lnTo>
                  <a:lnTo>
                    <a:pt x="291" y="91"/>
                  </a:lnTo>
                  <a:lnTo>
                    <a:pt x="303" y="111"/>
                  </a:lnTo>
                  <a:lnTo>
                    <a:pt x="312" y="118"/>
                  </a:lnTo>
                  <a:lnTo>
                    <a:pt x="332" y="138"/>
                  </a:lnTo>
                  <a:lnTo>
                    <a:pt x="333" y="152"/>
                  </a:lnTo>
                  <a:lnTo>
                    <a:pt x="342" y="169"/>
                  </a:lnTo>
                  <a:lnTo>
                    <a:pt x="352" y="186"/>
                  </a:lnTo>
                  <a:lnTo>
                    <a:pt x="359" y="190"/>
                  </a:lnTo>
                  <a:lnTo>
                    <a:pt x="360" y="189"/>
                  </a:lnTo>
                  <a:lnTo>
                    <a:pt x="364" y="190"/>
                  </a:lnTo>
                  <a:lnTo>
                    <a:pt x="365" y="196"/>
                  </a:lnTo>
                  <a:lnTo>
                    <a:pt x="368" y="198"/>
                  </a:lnTo>
                  <a:lnTo>
                    <a:pt x="366" y="202"/>
                  </a:lnTo>
                  <a:lnTo>
                    <a:pt x="374" y="207"/>
                  </a:lnTo>
                  <a:lnTo>
                    <a:pt x="381" y="229"/>
                  </a:lnTo>
                  <a:lnTo>
                    <a:pt x="413" y="235"/>
                  </a:lnTo>
                  <a:lnTo>
                    <a:pt x="447" y="242"/>
                  </a:lnTo>
                  <a:lnTo>
                    <a:pt x="450" y="236"/>
                  </a:lnTo>
                  <a:lnTo>
                    <a:pt x="461" y="254"/>
                  </a:lnTo>
                  <a:lnTo>
                    <a:pt x="456" y="279"/>
                  </a:lnTo>
                  <a:lnTo>
                    <a:pt x="452" y="303"/>
                  </a:lnTo>
                  <a:lnTo>
                    <a:pt x="436" y="310"/>
                  </a:lnTo>
                  <a:lnTo>
                    <a:pt x="420" y="316"/>
                  </a:lnTo>
                  <a:lnTo>
                    <a:pt x="405" y="322"/>
                  </a:lnTo>
                  <a:lnTo>
                    <a:pt x="389" y="328"/>
                  </a:lnTo>
                  <a:lnTo>
                    <a:pt x="372" y="333"/>
                  </a:lnTo>
                  <a:lnTo>
                    <a:pt x="354" y="338"/>
                  </a:lnTo>
                  <a:lnTo>
                    <a:pt x="338" y="342"/>
                  </a:lnTo>
                  <a:lnTo>
                    <a:pt x="321" y="346"/>
                  </a:lnTo>
                  <a:lnTo>
                    <a:pt x="309" y="363"/>
                  </a:lnTo>
                  <a:lnTo>
                    <a:pt x="297" y="380"/>
                  </a:lnTo>
                  <a:lnTo>
                    <a:pt x="285" y="396"/>
                  </a:lnTo>
                  <a:lnTo>
                    <a:pt x="272" y="412"/>
                  </a:lnTo>
                  <a:lnTo>
                    <a:pt x="270" y="386"/>
                  </a:lnTo>
                  <a:lnTo>
                    <a:pt x="250" y="378"/>
                  </a:lnTo>
                  <a:lnTo>
                    <a:pt x="230" y="368"/>
                  </a:lnTo>
                  <a:lnTo>
                    <a:pt x="206" y="366"/>
                  </a:lnTo>
                  <a:lnTo>
                    <a:pt x="202" y="386"/>
                  </a:lnTo>
                  <a:lnTo>
                    <a:pt x="194" y="393"/>
                  </a:lnTo>
                  <a:lnTo>
                    <a:pt x="183" y="375"/>
                  </a:lnTo>
                  <a:lnTo>
                    <a:pt x="172" y="357"/>
                  </a:lnTo>
                  <a:lnTo>
                    <a:pt x="155" y="330"/>
                  </a:lnTo>
                  <a:lnTo>
                    <a:pt x="137" y="302"/>
                  </a:lnTo>
                  <a:lnTo>
                    <a:pt x="113" y="28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1" name="Freeform 90"/>
            <p:cNvSpPr>
              <a:spLocks/>
            </p:cNvSpPr>
            <p:nvPr/>
          </p:nvSpPr>
          <p:spPr bwMode="auto">
            <a:xfrm>
              <a:off x="2221779" y="3369632"/>
              <a:ext cx="116068" cy="93779"/>
            </a:xfrm>
            <a:custGeom>
              <a:avLst/>
              <a:gdLst/>
              <a:ahLst/>
              <a:cxnLst>
                <a:cxn ang="0">
                  <a:pos x="0" y="44"/>
                </a:cxn>
                <a:cxn ang="0">
                  <a:pos x="8" y="49"/>
                </a:cxn>
                <a:cxn ang="0">
                  <a:pos x="15" y="71"/>
                </a:cxn>
                <a:cxn ang="0">
                  <a:pos x="47" y="77"/>
                </a:cxn>
                <a:cxn ang="0">
                  <a:pos x="81" y="84"/>
                </a:cxn>
                <a:cxn ang="0">
                  <a:pos x="84" y="78"/>
                </a:cxn>
                <a:cxn ang="0">
                  <a:pos x="88" y="48"/>
                </a:cxn>
                <a:cxn ang="0">
                  <a:pos x="99" y="44"/>
                </a:cxn>
                <a:cxn ang="0">
                  <a:pos x="95" y="22"/>
                </a:cxn>
                <a:cxn ang="0">
                  <a:pos x="98" y="28"/>
                </a:cxn>
                <a:cxn ang="0">
                  <a:pos x="105" y="23"/>
                </a:cxn>
                <a:cxn ang="0">
                  <a:pos x="100" y="2"/>
                </a:cxn>
                <a:cxn ang="0">
                  <a:pos x="94" y="0"/>
                </a:cxn>
                <a:cxn ang="0">
                  <a:pos x="75" y="22"/>
                </a:cxn>
                <a:cxn ang="0">
                  <a:pos x="54" y="44"/>
                </a:cxn>
                <a:cxn ang="0">
                  <a:pos x="21" y="46"/>
                </a:cxn>
                <a:cxn ang="0">
                  <a:pos x="8" y="43"/>
                </a:cxn>
                <a:cxn ang="0">
                  <a:pos x="0" y="40"/>
                </a:cxn>
                <a:cxn ang="0">
                  <a:pos x="0" y="44"/>
                </a:cxn>
              </a:cxnLst>
              <a:rect l="0" t="0" r="r" b="b"/>
              <a:pathLst>
                <a:path w="105" h="84">
                  <a:moveTo>
                    <a:pt x="0" y="44"/>
                  </a:moveTo>
                  <a:lnTo>
                    <a:pt x="8" y="49"/>
                  </a:lnTo>
                  <a:lnTo>
                    <a:pt x="15" y="71"/>
                  </a:lnTo>
                  <a:lnTo>
                    <a:pt x="47" y="77"/>
                  </a:lnTo>
                  <a:lnTo>
                    <a:pt x="81" y="84"/>
                  </a:lnTo>
                  <a:lnTo>
                    <a:pt x="84" y="78"/>
                  </a:lnTo>
                  <a:lnTo>
                    <a:pt x="88" y="48"/>
                  </a:lnTo>
                  <a:lnTo>
                    <a:pt x="99" y="44"/>
                  </a:lnTo>
                  <a:lnTo>
                    <a:pt x="95" y="22"/>
                  </a:lnTo>
                  <a:lnTo>
                    <a:pt x="98" y="28"/>
                  </a:lnTo>
                  <a:lnTo>
                    <a:pt x="105" y="23"/>
                  </a:lnTo>
                  <a:lnTo>
                    <a:pt x="100" y="2"/>
                  </a:lnTo>
                  <a:lnTo>
                    <a:pt x="94" y="0"/>
                  </a:lnTo>
                  <a:lnTo>
                    <a:pt x="75" y="22"/>
                  </a:lnTo>
                  <a:lnTo>
                    <a:pt x="54" y="44"/>
                  </a:lnTo>
                  <a:lnTo>
                    <a:pt x="21" y="46"/>
                  </a:lnTo>
                  <a:lnTo>
                    <a:pt x="8" y="43"/>
                  </a:lnTo>
                  <a:lnTo>
                    <a:pt x="0" y="40"/>
                  </a:lnTo>
                  <a:lnTo>
                    <a:pt x="0" y="4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2" name="Freeform 91"/>
            <p:cNvSpPr>
              <a:spLocks/>
            </p:cNvSpPr>
            <p:nvPr/>
          </p:nvSpPr>
          <p:spPr bwMode="auto">
            <a:xfrm>
              <a:off x="2029819" y="3559422"/>
              <a:ext cx="247762" cy="176393"/>
            </a:xfrm>
            <a:custGeom>
              <a:avLst/>
              <a:gdLst/>
              <a:ahLst/>
              <a:cxnLst>
                <a:cxn ang="0">
                  <a:pos x="8" y="58"/>
                </a:cxn>
                <a:cxn ang="0">
                  <a:pos x="0" y="65"/>
                </a:cxn>
                <a:cxn ang="0">
                  <a:pos x="0" y="95"/>
                </a:cxn>
                <a:cxn ang="0">
                  <a:pos x="9" y="126"/>
                </a:cxn>
                <a:cxn ang="0">
                  <a:pos x="19" y="158"/>
                </a:cxn>
                <a:cxn ang="0">
                  <a:pos x="46" y="155"/>
                </a:cxn>
                <a:cxn ang="0">
                  <a:pos x="75" y="140"/>
                </a:cxn>
                <a:cxn ang="0">
                  <a:pos x="97" y="131"/>
                </a:cxn>
                <a:cxn ang="0">
                  <a:pos x="120" y="124"/>
                </a:cxn>
                <a:cxn ang="0">
                  <a:pos x="136" y="117"/>
                </a:cxn>
                <a:cxn ang="0">
                  <a:pos x="153" y="110"/>
                </a:cxn>
                <a:cxn ang="0">
                  <a:pos x="170" y="101"/>
                </a:cxn>
                <a:cxn ang="0">
                  <a:pos x="187" y="93"/>
                </a:cxn>
                <a:cxn ang="0">
                  <a:pos x="202" y="86"/>
                </a:cxn>
                <a:cxn ang="0">
                  <a:pos x="204" y="75"/>
                </a:cxn>
                <a:cxn ang="0">
                  <a:pos x="223" y="59"/>
                </a:cxn>
                <a:cxn ang="0">
                  <a:pos x="208" y="35"/>
                </a:cxn>
                <a:cxn ang="0">
                  <a:pos x="193" y="11"/>
                </a:cxn>
                <a:cxn ang="0">
                  <a:pos x="195" y="0"/>
                </a:cxn>
                <a:cxn ang="0">
                  <a:pos x="178" y="5"/>
                </a:cxn>
                <a:cxn ang="0">
                  <a:pos x="160" y="10"/>
                </a:cxn>
                <a:cxn ang="0">
                  <a:pos x="144" y="14"/>
                </a:cxn>
                <a:cxn ang="0">
                  <a:pos x="127" y="18"/>
                </a:cxn>
                <a:cxn ang="0">
                  <a:pos x="115" y="35"/>
                </a:cxn>
                <a:cxn ang="0">
                  <a:pos x="103" y="52"/>
                </a:cxn>
                <a:cxn ang="0">
                  <a:pos x="91" y="68"/>
                </a:cxn>
                <a:cxn ang="0">
                  <a:pos x="78" y="84"/>
                </a:cxn>
                <a:cxn ang="0">
                  <a:pos x="76" y="58"/>
                </a:cxn>
                <a:cxn ang="0">
                  <a:pos x="56" y="50"/>
                </a:cxn>
                <a:cxn ang="0">
                  <a:pos x="36" y="40"/>
                </a:cxn>
                <a:cxn ang="0">
                  <a:pos x="12" y="38"/>
                </a:cxn>
                <a:cxn ang="0">
                  <a:pos x="8" y="58"/>
                </a:cxn>
              </a:cxnLst>
              <a:rect l="0" t="0" r="r" b="b"/>
              <a:pathLst>
                <a:path w="223" h="158">
                  <a:moveTo>
                    <a:pt x="8" y="58"/>
                  </a:moveTo>
                  <a:lnTo>
                    <a:pt x="0" y="65"/>
                  </a:lnTo>
                  <a:lnTo>
                    <a:pt x="0" y="95"/>
                  </a:lnTo>
                  <a:lnTo>
                    <a:pt x="9" y="126"/>
                  </a:lnTo>
                  <a:lnTo>
                    <a:pt x="19" y="158"/>
                  </a:lnTo>
                  <a:lnTo>
                    <a:pt x="46" y="155"/>
                  </a:lnTo>
                  <a:lnTo>
                    <a:pt x="75" y="140"/>
                  </a:lnTo>
                  <a:lnTo>
                    <a:pt x="97" y="131"/>
                  </a:lnTo>
                  <a:lnTo>
                    <a:pt x="120" y="124"/>
                  </a:lnTo>
                  <a:lnTo>
                    <a:pt x="136" y="117"/>
                  </a:lnTo>
                  <a:lnTo>
                    <a:pt x="153" y="110"/>
                  </a:lnTo>
                  <a:lnTo>
                    <a:pt x="170" y="101"/>
                  </a:lnTo>
                  <a:lnTo>
                    <a:pt x="187" y="93"/>
                  </a:lnTo>
                  <a:lnTo>
                    <a:pt x="202" y="86"/>
                  </a:lnTo>
                  <a:lnTo>
                    <a:pt x="204" y="75"/>
                  </a:lnTo>
                  <a:lnTo>
                    <a:pt x="223" y="59"/>
                  </a:lnTo>
                  <a:lnTo>
                    <a:pt x="208" y="35"/>
                  </a:lnTo>
                  <a:lnTo>
                    <a:pt x="193" y="11"/>
                  </a:lnTo>
                  <a:lnTo>
                    <a:pt x="195" y="0"/>
                  </a:lnTo>
                  <a:lnTo>
                    <a:pt x="178" y="5"/>
                  </a:lnTo>
                  <a:lnTo>
                    <a:pt x="160" y="10"/>
                  </a:lnTo>
                  <a:lnTo>
                    <a:pt x="144" y="14"/>
                  </a:lnTo>
                  <a:lnTo>
                    <a:pt x="127" y="18"/>
                  </a:lnTo>
                  <a:lnTo>
                    <a:pt x="115" y="35"/>
                  </a:lnTo>
                  <a:lnTo>
                    <a:pt x="103" y="52"/>
                  </a:lnTo>
                  <a:lnTo>
                    <a:pt x="91" y="68"/>
                  </a:lnTo>
                  <a:lnTo>
                    <a:pt x="78" y="84"/>
                  </a:lnTo>
                  <a:lnTo>
                    <a:pt x="76" y="58"/>
                  </a:lnTo>
                  <a:lnTo>
                    <a:pt x="56" y="50"/>
                  </a:lnTo>
                  <a:lnTo>
                    <a:pt x="36" y="40"/>
                  </a:lnTo>
                  <a:lnTo>
                    <a:pt x="12" y="38"/>
                  </a:lnTo>
                  <a:lnTo>
                    <a:pt x="8" y="5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3" name="Freeform 92"/>
            <p:cNvSpPr>
              <a:spLocks/>
            </p:cNvSpPr>
            <p:nvPr/>
          </p:nvSpPr>
          <p:spPr bwMode="auto">
            <a:xfrm>
              <a:off x="2940512" y="3813963"/>
              <a:ext cx="53570" cy="107176"/>
            </a:xfrm>
            <a:custGeom>
              <a:avLst/>
              <a:gdLst/>
              <a:ahLst/>
              <a:cxnLst>
                <a:cxn ang="0">
                  <a:pos x="12" y="4"/>
                </a:cxn>
                <a:cxn ang="0">
                  <a:pos x="20" y="17"/>
                </a:cxn>
                <a:cxn ang="0">
                  <a:pos x="31" y="33"/>
                </a:cxn>
                <a:cxn ang="0">
                  <a:pos x="39" y="51"/>
                </a:cxn>
                <a:cxn ang="0">
                  <a:pos x="48" y="70"/>
                </a:cxn>
                <a:cxn ang="0">
                  <a:pos x="37" y="90"/>
                </a:cxn>
                <a:cxn ang="0">
                  <a:pos x="15" y="96"/>
                </a:cxn>
                <a:cxn ang="0">
                  <a:pos x="3" y="64"/>
                </a:cxn>
                <a:cxn ang="0">
                  <a:pos x="0" y="40"/>
                </a:cxn>
                <a:cxn ang="0">
                  <a:pos x="2" y="42"/>
                </a:cxn>
                <a:cxn ang="0">
                  <a:pos x="5" y="24"/>
                </a:cxn>
                <a:cxn ang="0">
                  <a:pos x="8" y="6"/>
                </a:cxn>
                <a:cxn ang="0">
                  <a:pos x="9" y="5"/>
                </a:cxn>
                <a:cxn ang="0">
                  <a:pos x="3" y="0"/>
                </a:cxn>
                <a:cxn ang="0">
                  <a:pos x="12" y="4"/>
                </a:cxn>
              </a:cxnLst>
              <a:rect l="0" t="0" r="r" b="b"/>
              <a:pathLst>
                <a:path w="48" h="96">
                  <a:moveTo>
                    <a:pt x="12" y="4"/>
                  </a:moveTo>
                  <a:lnTo>
                    <a:pt x="20" y="17"/>
                  </a:lnTo>
                  <a:lnTo>
                    <a:pt x="31" y="33"/>
                  </a:lnTo>
                  <a:lnTo>
                    <a:pt x="39" y="51"/>
                  </a:lnTo>
                  <a:lnTo>
                    <a:pt x="48" y="70"/>
                  </a:lnTo>
                  <a:lnTo>
                    <a:pt x="37" y="90"/>
                  </a:lnTo>
                  <a:lnTo>
                    <a:pt x="15" y="96"/>
                  </a:lnTo>
                  <a:lnTo>
                    <a:pt x="3" y="64"/>
                  </a:lnTo>
                  <a:lnTo>
                    <a:pt x="0" y="40"/>
                  </a:lnTo>
                  <a:lnTo>
                    <a:pt x="2" y="42"/>
                  </a:lnTo>
                  <a:lnTo>
                    <a:pt x="5" y="24"/>
                  </a:lnTo>
                  <a:lnTo>
                    <a:pt x="8" y="6"/>
                  </a:lnTo>
                  <a:lnTo>
                    <a:pt x="9" y="5"/>
                  </a:lnTo>
                  <a:lnTo>
                    <a:pt x="3" y="0"/>
                  </a:lnTo>
                  <a:lnTo>
                    <a:pt x="12"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4" name="Freeform 93"/>
            <p:cNvSpPr>
              <a:spLocks/>
            </p:cNvSpPr>
            <p:nvPr/>
          </p:nvSpPr>
          <p:spPr bwMode="auto">
            <a:xfrm>
              <a:off x="1701702" y="4115396"/>
              <a:ext cx="46873" cy="46889"/>
            </a:xfrm>
            <a:custGeom>
              <a:avLst/>
              <a:gdLst/>
              <a:ahLst/>
              <a:cxnLst>
                <a:cxn ang="0">
                  <a:pos x="15" y="9"/>
                </a:cxn>
                <a:cxn ang="0">
                  <a:pos x="6" y="26"/>
                </a:cxn>
                <a:cxn ang="0">
                  <a:pos x="0" y="41"/>
                </a:cxn>
                <a:cxn ang="0">
                  <a:pos x="1" y="41"/>
                </a:cxn>
                <a:cxn ang="0">
                  <a:pos x="2" y="41"/>
                </a:cxn>
                <a:cxn ang="0">
                  <a:pos x="21" y="40"/>
                </a:cxn>
                <a:cxn ang="0">
                  <a:pos x="24" y="32"/>
                </a:cxn>
                <a:cxn ang="0">
                  <a:pos x="36" y="34"/>
                </a:cxn>
                <a:cxn ang="0">
                  <a:pos x="42" y="32"/>
                </a:cxn>
                <a:cxn ang="0">
                  <a:pos x="35" y="0"/>
                </a:cxn>
                <a:cxn ang="0">
                  <a:pos x="21" y="9"/>
                </a:cxn>
                <a:cxn ang="0">
                  <a:pos x="15" y="9"/>
                </a:cxn>
              </a:cxnLst>
              <a:rect l="0" t="0" r="r" b="b"/>
              <a:pathLst>
                <a:path w="42" h="41">
                  <a:moveTo>
                    <a:pt x="15" y="9"/>
                  </a:moveTo>
                  <a:lnTo>
                    <a:pt x="6" y="26"/>
                  </a:lnTo>
                  <a:lnTo>
                    <a:pt x="0" y="41"/>
                  </a:lnTo>
                  <a:lnTo>
                    <a:pt x="1" y="41"/>
                  </a:lnTo>
                  <a:lnTo>
                    <a:pt x="2" y="41"/>
                  </a:lnTo>
                  <a:lnTo>
                    <a:pt x="21" y="40"/>
                  </a:lnTo>
                  <a:lnTo>
                    <a:pt x="24" y="32"/>
                  </a:lnTo>
                  <a:lnTo>
                    <a:pt x="36" y="34"/>
                  </a:lnTo>
                  <a:lnTo>
                    <a:pt x="42" y="32"/>
                  </a:lnTo>
                  <a:lnTo>
                    <a:pt x="35" y="0"/>
                  </a:lnTo>
                  <a:lnTo>
                    <a:pt x="21" y="9"/>
                  </a:lnTo>
                  <a:lnTo>
                    <a:pt x="15"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5" name="Freeform 94"/>
            <p:cNvSpPr>
              <a:spLocks/>
            </p:cNvSpPr>
            <p:nvPr/>
          </p:nvSpPr>
          <p:spPr bwMode="auto">
            <a:xfrm>
              <a:off x="2795425" y="4032781"/>
              <a:ext cx="2232" cy="2233"/>
            </a:xfrm>
            <a:custGeom>
              <a:avLst/>
              <a:gdLst/>
              <a:ahLst/>
              <a:cxnLst>
                <a:cxn ang="0">
                  <a:pos x="1" y="1"/>
                </a:cxn>
                <a:cxn ang="0">
                  <a:pos x="0" y="2"/>
                </a:cxn>
                <a:cxn ang="0">
                  <a:pos x="0" y="1"/>
                </a:cxn>
                <a:cxn ang="0">
                  <a:pos x="1" y="0"/>
                </a:cxn>
                <a:cxn ang="0">
                  <a:pos x="1" y="1"/>
                </a:cxn>
              </a:cxnLst>
              <a:rect l="0" t="0" r="r" b="b"/>
              <a:pathLst>
                <a:path w="1" h="2">
                  <a:moveTo>
                    <a:pt x="1" y="1"/>
                  </a:moveTo>
                  <a:lnTo>
                    <a:pt x="0" y="2"/>
                  </a:lnTo>
                  <a:lnTo>
                    <a:pt x="0" y="1"/>
                  </a:lnTo>
                  <a:lnTo>
                    <a:pt x="1"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6" name="Freeform 95"/>
            <p:cNvSpPr>
              <a:spLocks/>
            </p:cNvSpPr>
            <p:nvPr/>
          </p:nvSpPr>
          <p:spPr bwMode="auto">
            <a:xfrm>
              <a:off x="2799890" y="4097533"/>
              <a:ext cx="4464" cy="2233"/>
            </a:xfrm>
            <a:custGeom>
              <a:avLst/>
              <a:gdLst/>
              <a:ahLst/>
              <a:cxnLst>
                <a:cxn ang="0">
                  <a:pos x="0" y="0"/>
                </a:cxn>
                <a:cxn ang="0">
                  <a:pos x="2" y="0"/>
                </a:cxn>
                <a:cxn ang="0">
                  <a:pos x="1" y="1"/>
                </a:cxn>
                <a:cxn ang="0">
                  <a:pos x="0" y="0"/>
                </a:cxn>
              </a:cxnLst>
              <a:rect l="0" t="0" r="r" b="b"/>
              <a:pathLst>
                <a:path w="2" h="1">
                  <a:moveTo>
                    <a:pt x="0" y="0"/>
                  </a:moveTo>
                  <a:lnTo>
                    <a:pt x="2" y="0"/>
                  </a:lnTo>
                  <a:lnTo>
                    <a:pt x="1" y="1"/>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7" name="Freeform 96"/>
            <p:cNvSpPr>
              <a:spLocks/>
            </p:cNvSpPr>
            <p:nvPr/>
          </p:nvSpPr>
          <p:spPr bwMode="auto">
            <a:xfrm>
              <a:off x="2795425" y="4081903"/>
              <a:ext cx="2232" cy="2233"/>
            </a:xfrm>
            <a:custGeom>
              <a:avLst/>
              <a:gdLst/>
              <a:ahLst/>
              <a:cxnLst>
                <a:cxn ang="0">
                  <a:pos x="3" y="0"/>
                </a:cxn>
                <a:cxn ang="0">
                  <a:pos x="3" y="3"/>
                </a:cxn>
                <a:cxn ang="0">
                  <a:pos x="0" y="2"/>
                </a:cxn>
                <a:cxn ang="0">
                  <a:pos x="3" y="0"/>
                </a:cxn>
              </a:cxnLst>
              <a:rect l="0" t="0" r="r" b="b"/>
              <a:pathLst>
                <a:path w="3" h="3">
                  <a:moveTo>
                    <a:pt x="3" y="0"/>
                  </a:moveTo>
                  <a:lnTo>
                    <a:pt x="3" y="3"/>
                  </a:lnTo>
                  <a:lnTo>
                    <a:pt x="0" y="2"/>
                  </a:lnTo>
                  <a:lnTo>
                    <a:pt x="3"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8" name="Freeform 97"/>
            <p:cNvSpPr>
              <a:spLocks/>
            </p:cNvSpPr>
            <p:nvPr/>
          </p:nvSpPr>
          <p:spPr bwMode="auto">
            <a:xfrm>
              <a:off x="2786496" y="4104232"/>
              <a:ext cx="2232" cy="2233"/>
            </a:xfrm>
            <a:custGeom>
              <a:avLst/>
              <a:gdLst/>
              <a:ahLst/>
              <a:cxnLst>
                <a:cxn ang="0">
                  <a:pos x="2" y="1"/>
                </a:cxn>
                <a:cxn ang="0">
                  <a:pos x="0" y="2"/>
                </a:cxn>
                <a:cxn ang="0">
                  <a:pos x="0" y="0"/>
                </a:cxn>
                <a:cxn ang="0">
                  <a:pos x="2" y="1"/>
                </a:cxn>
              </a:cxnLst>
              <a:rect l="0" t="0" r="r" b="b"/>
              <a:pathLst>
                <a:path w="2" h="2">
                  <a:moveTo>
                    <a:pt x="2" y="1"/>
                  </a:moveTo>
                  <a:lnTo>
                    <a:pt x="0" y="2"/>
                  </a:lnTo>
                  <a:lnTo>
                    <a:pt x="0" y="0"/>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99" name="Freeform 98"/>
            <p:cNvSpPr>
              <a:spLocks/>
            </p:cNvSpPr>
            <p:nvPr/>
          </p:nvSpPr>
          <p:spPr bwMode="auto">
            <a:xfrm>
              <a:off x="2788729" y="4108697"/>
              <a:ext cx="2232" cy="2233"/>
            </a:xfrm>
            <a:custGeom>
              <a:avLst/>
              <a:gdLst/>
              <a:ahLst/>
              <a:cxnLst>
                <a:cxn ang="0">
                  <a:pos x="3" y="3"/>
                </a:cxn>
                <a:cxn ang="0">
                  <a:pos x="3" y="0"/>
                </a:cxn>
                <a:cxn ang="0">
                  <a:pos x="0" y="2"/>
                </a:cxn>
                <a:cxn ang="0">
                  <a:pos x="3" y="3"/>
                </a:cxn>
              </a:cxnLst>
              <a:rect l="0" t="0" r="r" b="b"/>
              <a:pathLst>
                <a:path w="3" h="3">
                  <a:moveTo>
                    <a:pt x="3" y="3"/>
                  </a:moveTo>
                  <a:lnTo>
                    <a:pt x="3" y="0"/>
                  </a:lnTo>
                  <a:lnTo>
                    <a:pt x="0" y="2"/>
                  </a:lnTo>
                  <a:lnTo>
                    <a:pt x="3"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0" name="Freeform 99"/>
            <p:cNvSpPr>
              <a:spLocks/>
            </p:cNvSpPr>
            <p:nvPr/>
          </p:nvSpPr>
          <p:spPr bwMode="auto">
            <a:xfrm>
              <a:off x="2788729" y="3927839"/>
              <a:ext cx="2232" cy="2233"/>
            </a:xfrm>
            <a:custGeom>
              <a:avLst/>
              <a:gdLst/>
              <a:ahLst/>
              <a:cxnLst>
                <a:cxn ang="0">
                  <a:pos x="1" y="2"/>
                </a:cxn>
                <a:cxn ang="0">
                  <a:pos x="0" y="0"/>
                </a:cxn>
                <a:cxn ang="0">
                  <a:pos x="0" y="3"/>
                </a:cxn>
                <a:cxn ang="0">
                  <a:pos x="1" y="2"/>
                </a:cxn>
              </a:cxnLst>
              <a:rect l="0" t="0" r="r" b="b"/>
              <a:pathLst>
                <a:path w="1" h="3">
                  <a:moveTo>
                    <a:pt x="1" y="2"/>
                  </a:moveTo>
                  <a:lnTo>
                    <a:pt x="0" y="0"/>
                  </a:lnTo>
                  <a:lnTo>
                    <a:pt x="0" y="3"/>
                  </a:lnTo>
                  <a:lnTo>
                    <a:pt x="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1" name="Freeform 100"/>
            <p:cNvSpPr>
              <a:spLocks/>
            </p:cNvSpPr>
            <p:nvPr/>
          </p:nvSpPr>
          <p:spPr bwMode="auto">
            <a:xfrm>
              <a:off x="2793193" y="4104231"/>
              <a:ext cx="2232" cy="4466"/>
            </a:xfrm>
            <a:custGeom>
              <a:avLst/>
              <a:gdLst/>
              <a:ahLst/>
              <a:cxnLst>
                <a:cxn ang="0">
                  <a:pos x="0" y="3"/>
                </a:cxn>
                <a:cxn ang="0">
                  <a:pos x="1" y="1"/>
                </a:cxn>
                <a:cxn ang="0">
                  <a:pos x="0" y="0"/>
                </a:cxn>
                <a:cxn ang="0">
                  <a:pos x="0" y="3"/>
                </a:cxn>
              </a:cxnLst>
              <a:rect l="0" t="0" r="r" b="b"/>
              <a:pathLst>
                <a:path w="1" h="3">
                  <a:moveTo>
                    <a:pt x="0" y="3"/>
                  </a:moveTo>
                  <a:lnTo>
                    <a:pt x="1" y="1"/>
                  </a:lnTo>
                  <a:lnTo>
                    <a:pt x="0" y="0"/>
                  </a:lnTo>
                  <a:lnTo>
                    <a:pt x="0"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2" name="Freeform 101"/>
            <p:cNvSpPr>
              <a:spLocks/>
            </p:cNvSpPr>
            <p:nvPr/>
          </p:nvSpPr>
          <p:spPr bwMode="auto">
            <a:xfrm>
              <a:off x="2799890" y="4026083"/>
              <a:ext cx="4464" cy="2233"/>
            </a:xfrm>
            <a:custGeom>
              <a:avLst/>
              <a:gdLst/>
              <a:ahLst/>
              <a:cxnLst>
                <a:cxn ang="0">
                  <a:pos x="2" y="1"/>
                </a:cxn>
                <a:cxn ang="0">
                  <a:pos x="1" y="0"/>
                </a:cxn>
                <a:cxn ang="0">
                  <a:pos x="0" y="2"/>
                </a:cxn>
                <a:cxn ang="0">
                  <a:pos x="2" y="1"/>
                </a:cxn>
              </a:cxnLst>
              <a:rect l="0" t="0" r="r" b="b"/>
              <a:pathLst>
                <a:path w="2" h="2">
                  <a:moveTo>
                    <a:pt x="2" y="1"/>
                  </a:moveTo>
                  <a:lnTo>
                    <a:pt x="1" y="0"/>
                  </a:lnTo>
                  <a:lnTo>
                    <a:pt x="0" y="2"/>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3" name="Freeform 102"/>
            <p:cNvSpPr>
              <a:spLocks/>
            </p:cNvSpPr>
            <p:nvPr/>
          </p:nvSpPr>
          <p:spPr bwMode="auto">
            <a:xfrm>
              <a:off x="2784265" y="3892113"/>
              <a:ext cx="2232" cy="2233"/>
            </a:xfrm>
            <a:custGeom>
              <a:avLst/>
              <a:gdLst/>
              <a:ahLst/>
              <a:cxnLst>
                <a:cxn ang="0">
                  <a:pos x="2" y="1"/>
                </a:cxn>
                <a:cxn ang="0">
                  <a:pos x="0" y="0"/>
                </a:cxn>
                <a:cxn ang="0">
                  <a:pos x="0" y="2"/>
                </a:cxn>
                <a:cxn ang="0">
                  <a:pos x="2" y="1"/>
                </a:cxn>
              </a:cxnLst>
              <a:rect l="0" t="0" r="r" b="b"/>
              <a:pathLst>
                <a:path w="2" h="2">
                  <a:moveTo>
                    <a:pt x="2" y="1"/>
                  </a:moveTo>
                  <a:lnTo>
                    <a:pt x="0" y="0"/>
                  </a:lnTo>
                  <a:lnTo>
                    <a:pt x="0" y="2"/>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4" name="Freeform 103"/>
            <p:cNvSpPr>
              <a:spLocks/>
            </p:cNvSpPr>
            <p:nvPr/>
          </p:nvSpPr>
          <p:spPr bwMode="auto">
            <a:xfrm>
              <a:off x="2793193" y="4037247"/>
              <a:ext cx="2232" cy="2233"/>
            </a:xfrm>
            <a:custGeom>
              <a:avLst/>
              <a:gdLst/>
              <a:ahLst/>
              <a:cxnLst>
                <a:cxn ang="0">
                  <a:pos x="1" y="1"/>
                </a:cxn>
                <a:cxn ang="0">
                  <a:pos x="0" y="0"/>
                </a:cxn>
                <a:cxn ang="0">
                  <a:pos x="0" y="2"/>
                </a:cxn>
                <a:cxn ang="0">
                  <a:pos x="1" y="1"/>
                </a:cxn>
              </a:cxnLst>
              <a:rect l="0" t="0" r="r" b="b"/>
              <a:pathLst>
                <a:path w="1" h="2">
                  <a:moveTo>
                    <a:pt x="1" y="1"/>
                  </a:moveTo>
                  <a:lnTo>
                    <a:pt x="0" y="0"/>
                  </a:lnTo>
                  <a:lnTo>
                    <a:pt x="0" y="2"/>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5" name="Freeform 104"/>
            <p:cNvSpPr>
              <a:spLocks/>
            </p:cNvSpPr>
            <p:nvPr/>
          </p:nvSpPr>
          <p:spPr bwMode="auto">
            <a:xfrm>
              <a:off x="2797658" y="4021617"/>
              <a:ext cx="2232" cy="2233"/>
            </a:xfrm>
            <a:custGeom>
              <a:avLst/>
              <a:gdLst/>
              <a:ahLst/>
              <a:cxnLst>
                <a:cxn ang="0">
                  <a:pos x="1" y="1"/>
                </a:cxn>
                <a:cxn ang="0">
                  <a:pos x="0" y="0"/>
                </a:cxn>
                <a:cxn ang="0">
                  <a:pos x="0" y="1"/>
                </a:cxn>
                <a:cxn ang="0">
                  <a:pos x="1" y="1"/>
                </a:cxn>
              </a:cxnLst>
              <a:rect l="0" t="0" r="r" b="b"/>
              <a:pathLst>
                <a:path w="1" h="1">
                  <a:moveTo>
                    <a:pt x="1" y="1"/>
                  </a:moveTo>
                  <a:lnTo>
                    <a:pt x="0" y="0"/>
                  </a:lnTo>
                  <a:lnTo>
                    <a:pt x="0" y="1"/>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6" name="Freeform 105"/>
            <p:cNvSpPr>
              <a:spLocks/>
            </p:cNvSpPr>
            <p:nvPr/>
          </p:nvSpPr>
          <p:spPr bwMode="auto">
            <a:xfrm>
              <a:off x="2793193" y="3927839"/>
              <a:ext cx="2232" cy="2233"/>
            </a:xfrm>
            <a:custGeom>
              <a:avLst/>
              <a:gdLst/>
              <a:ahLst/>
              <a:cxnLst>
                <a:cxn ang="0">
                  <a:pos x="0" y="0"/>
                </a:cxn>
                <a:cxn ang="0">
                  <a:pos x="1" y="2"/>
                </a:cxn>
                <a:cxn ang="0">
                  <a:pos x="0" y="3"/>
                </a:cxn>
                <a:cxn ang="0">
                  <a:pos x="0" y="0"/>
                </a:cxn>
              </a:cxnLst>
              <a:rect l="0" t="0" r="r" b="b"/>
              <a:pathLst>
                <a:path w="1" h="3">
                  <a:moveTo>
                    <a:pt x="0" y="0"/>
                  </a:moveTo>
                  <a:lnTo>
                    <a:pt x="1" y="2"/>
                  </a:lnTo>
                  <a:lnTo>
                    <a:pt x="0" y="3"/>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7" name="Freeform 106"/>
            <p:cNvSpPr>
              <a:spLocks/>
            </p:cNvSpPr>
            <p:nvPr/>
          </p:nvSpPr>
          <p:spPr bwMode="auto">
            <a:xfrm>
              <a:off x="2779801" y="3901045"/>
              <a:ext cx="4464" cy="2233"/>
            </a:xfrm>
            <a:custGeom>
              <a:avLst/>
              <a:gdLst/>
              <a:ahLst/>
              <a:cxnLst>
                <a:cxn ang="0">
                  <a:pos x="4" y="1"/>
                </a:cxn>
                <a:cxn ang="0">
                  <a:pos x="4" y="0"/>
                </a:cxn>
                <a:cxn ang="0">
                  <a:pos x="0" y="1"/>
                </a:cxn>
                <a:cxn ang="0">
                  <a:pos x="4" y="1"/>
                </a:cxn>
              </a:cxnLst>
              <a:rect l="0" t="0" r="r" b="b"/>
              <a:pathLst>
                <a:path w="4" h="1">
                  <a:moveTo>
                    <a:pt x="4" y="1"/>
                  </a:moveTo>
                  <a:lnTo>
                    <a:pt x="4" y="0"/>
                  </a:lnTo>
                  <a:lnTo>
                    <a:pt x="0" y="1"/>
                  </a:lnTo>
                  <a:lnTo>
                    <a:pt x="4"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8" name="Freeform 107"/>
            <p:cNvSpPr>
              <a:spLocks/>
            </p:cNvSpPr>
            <p:nvPr/>
          </p:nvSpPr>
          <p:spPr bwMode="auto">
            <a:xfrm>
              <a:off x="2775336" y="4010453"/>
              <a:ext cx="2232" cy="2233"/>
            </a:xfrm>
            <a:custGeom>
              <a:avLst/>
              <a:gdLst/>
              <a:ahLst/>
              <a:cxnLst>
                <a:cxn ang="0">
                  <a:pos x="3" y="1"/>
                </a:cxn>
                <a:cxn ang="0">
                  <a:pos x="3" y="0"/>
                </a:cxn>
                <a:cxn ang="0">
                  <a:pos x="0" y="0"/>
                </a:cxn>
                <a:cxn ang="0">
                  <a:pos x="3" y="1"/>
                </a:cxn>
              </a:cxnLst>
              <a:rect l="0" t="0" r="r" b="b"/>
              <a:pathLst>
                <a:path w="3" h="1">
                  <a:moveTo>
                    <a:pt x="3" y="1"/>
                  </a:moveTo>
                  <a:lnTo>
                    <a:pt x="3" y="0"/>
                  </a:lnTo>
                  <a:lnTo>
                    <a:pt x="0" y="0"/>
                  </a:lnTo>
                  <a:lnTo>
                    <a:pt x="3"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09" name="Freeform 108"/>
            <p:cNvSpPr>
              <a:spLocks/>
            </p:cNvSpPr>
            <p:nvPr/>
          </p:nvSpPr>
          <p:spPr bwMode="auto">
            <a:xfrm>
              <a:off x="2779801" y="3889881"/>
              <a:ext cx="2232" cy="2233"/>
            </a:xfrm>
            <a:custGeom>
              <a:avLst/>
              <a:gdLst/>
              <a:ahLst/>
              <a:cxnLst>
                <a:cxn ang="0">
                  <a:pos x="1" y="1"/>
                </a:cxn>
                <a:cxn ang="0">
                  <a:pos x="1" y="0"/>
                </a:cxn>
                <a:cxn ang="0">
                  <a:pos x="0" y="1"/>
                </a:cxn>
                <a:cxn ang="0">
                  <a:pos x="1" y="1"/>
                </a:cxn>
              </a:cxnLst>
              <a:rect l="0" t="0" r="r" b="b"/>
              <a:pathLst>
                <a:path w="1" h="1">
                  <a:moveTo>
                    <a:pt x="1" y="1"/>
                  </a:moveTo>
                  <a:lnTo>
                    <a:pt x="1" y="0"/>
                  </a:lnTo>
                  <a:lnTo>
                    <a:pt x="0" y="1"/>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0" name="Freeform 109"/>
            <p:cNvSpPr>
              <a:spLocks/>
            </p:cNvSpPr>
            <p:nvPr/>
          </p:nvSpPr>
          <p:spPr bwMode="auto">
            <a:xfrm>
              <a:off x="2793193" y="4003755"/>
              <a:ext cx="2232" cy="2233"/>
            </a:xfrm>
            <a:custGeom>
              <a:avLst/>
              <a:gdLst/>
              <a:ahLst/>
              <a:cxnLst>
                <a:cxn ang="0">
                  <a:pos x="1" y="1"/>
                </a:cxn>
                <a:cxn ang="0">
                  <a:pos x="2" y="0"/>
                </a:cxn>
                <a:cxn ang="0">
                  <a:pos x="0" y="0"/>
                </a:cxn>
                <a:cxn ang="0">
                  <a:pos x="1" y="1"/>
                </a:cxn>
              </a:cxnLst>
              <a:rect l="0" t="0" r="r" b="b"/>
              <a:pathLst>
                <a:path w="2" h="1">
                  <a:moveTo>
                    <a:pt x="1" y="1"/>
                  </a:moveTo>
                  <a:lnTo>
                    <a:pt x="2" y="0"/>
                  </a:lnTo>
                  <a:lnTo>
                    <a:pt x="0"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1" name="Freeform 110"/>
            <p:cNvSpPr>
              <a:spLocks/>
            </p:cNvSpPr>
            <p:nvPr/>
          </p:nvSpPr>
          <p:spPr bwMode="auto">
            <a:xfrm>
              <a:off x="2797658" y="4070739"/>
              <a:ext cx="2232" cy="2233"/>
            </a:xfrm>
            <a:custGeom>
              <a:avLst/>
              <a:gdLst/>
              <a:ahLst/>
              <a:cxnLst>
                <a:cxn ang="0">
                  <a:pos x="2" y="0"/>
                </a:cxn>
                <a:cxn ang="0">
                  <a:pos x="2" y="1"/>
                </a:cxn>
                <a:cxn ang="0">
                  <a:pos x="0" y="1"/>
                </a:cxn>
                <a:cxn ang="0">
                  <a:pos x="2" y="0"/>
                </a:cxn>
              </a:cxnLst>
              <a:rect l="0" t="0" r="r" b="b"/>
              <a:pathLst>
                <a:path w="2" h="1">
                  <a:moveTo>
                    <a:pt x="2" y="0"/>
                  </a:moveTo>
                  <a:lnTo>
                    <a:pt x="2" y="1"/>
                  </a:lnTo>
                  <a:lnTo>
                    <a:pt x="0" y="1"/>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2" name="Freeform 111"/>
            <p:cNvSpPr>
              <a:spLocks/>
            </p:cNvSpPr>
            <p:nvPr/>
          </p:nvSpPr>
          <p:spPr bwMode="auto">
            <a:xfrm>
              <a:off x="2779801" y="3894346"/>
              <a:ext cx="2232" cy="2233"/>
            </a:xfrm>
            <a:custGeom>
              <a:avLst/>
              <a:gdLst/>
              <a:ahLst/>
              <a:cxnLst>
                <a:cxn ang="0">
                  <a:pos x="0" y="0"/>
                </a:cxn>
                <a:cxn ang="0">
                  <a:pos x="1" y="2"/>
                </a:cxn>
                <a:cxn ang="0">
                  <a:pos x="0" y="3"/>
                </a:cxn>
                <a:cxn ang="0">
                  <a:pos x="0" y="0"/>
                </a:cxn>
              </a:cxnLst>
              <a:rect l="0" t="0" r="r" b="b"/>
              <a:pathLst>
                <a:path w="1" h="3">
                  <a:moveTo>
                    <a:pt x="0" y="0"/>
                  </a:moveTo>
                  <a:lnTo>
                    <a:pt x="1" y="2"/>
                  </a:lnTo>
                  <a:lnTo>
                    <a:pt x="0" y="3"/>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3" name="Freeform 112"/>
            <p:cNvSpPr>
              <a:spLocks/>
            </p:cNvSpPr>
            <p:nvPr/>
          </p:nvSpPr>
          <p:spPr bwMode="auto">
            <a:xfrm>
              <a:off x="2795425" y="4014919"/>
              <a:ext cx="2232" cy="2233"/>
            </a:xfrm>
            <a:custGeom>
              <a:avLst/>
              <a:gdLst/>
              <a:ahLst/>
              <a:cxnLst>
                <a:cxn ang="0">
                  <a:pos x="0" y="2"/>
                </a:cxn>
                <a:cxn ang="0">
                  <a:pos x="0" y="3"/>
                </a:cxn>
                <a:cxn ang="0">
                  <a:pos x="0" y="0"/>
                </a:cxn>
                <a:cxn ang="0">
                  <a:pos x="0" y="2"/>
                </a:cxn>
              </a:cxnLst>
              <a:rect l="0" t="0" r="r" b="b"/>
              <a:pathLst>
                <a:path h="3">
                  <a:moveTo>
                    <a:pt x="0" y="2"/>
                  </a:moveTo>
                  <a:lnTo>
                    <a:pt x="0" y="3"/>
                  </a:lnTo>
                  <a:lnTo>
                    <a:pt x="0" y="0"/>
                  </a:lnTo>
                  <a:lnTo>
                    <a:pt x="0"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4" name="Freeform 113"/>
            <p:cNvSpPr>
              <a:spLocks/>
            </p:cNvSpPr>
            <p:nvPr/>
          </p:nvSpPr>
          <p:spPr bwMode="auto">
            <a:xfrm>
              <a:off x="2793193" y="3959098"/>
              <a:ext cx="2232" cy="223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5" name="Freeform 114"/>
            <p:cNvSpPr>
              <a:spLocks/>
            </p:cNvSpPr>
            <p:nvPr/>
          </p:nvSpPr>
          <p:spPr bwMode="auto">
            <a:xfrm>
              <a:off x="2349008" y="4213639"/>
              <a:ext cx="4464" cy="4466"/>
            </a:xfrm>
            <a:custGeom>
              <a:avLst/>
              <a:gdLst/>
              <a:ahLst/>
              <a:cxnLst>
                <a:cxn ang="0">
                  <a:pos x="4" y="5"/>
                </a:cxn>
                <a:cxn ang="0">
                  <a:pos x="2" y="0"/>
                </a:cxn>
                <a:cxn ang="0">
                  <a:pos x="0" y="0"/>
                </a:cxn>
                <a:cxn ang="0">
                  <a:pos x="4" y="5"/>
                </a:cxn>
              </a:cxnLst>
              <a:rect l="0" t="0" r="r" b="b"/>
              <a:pathLst>
                <a:path w="4" h="5">
                  <a:moveTo>
                    <a:pt x="4" y="5"/>
                  </a:moveTo>
                  <a:lnTo>
                    <a:pt x="2" y="0"/>
                  </a:lnTo>
                  <a:lnTo>
                    <a:pt x="0" y="0"/>
                  </a:lnTo>
                  <a:lnTo>
                    <a:pt x="4"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6" name="Freeform 115"/>
            <p:cNvSpPr>
              <a:spLocks/>
            </p:cNvSpPr>
            <p:nvPr/>
          </p:nvSpPr>
          <p:spPr bwMode="auto">
            <a:xfrm>
              <a:off x="2121334" y="4345377"/>
              <a:ext cx="8929" cy="2233"/>
            </a:xfrm>
            <a:custGeom>
              <a:avLst/>
              <a:gdLst/>
              <a:ahLst/>
              <a:cxnLst>
                <a:cxn ang="0">
                  <a:pos x="8" y="1"/>
                </a:cxn>
                <a:cxn ang="0">
                  <a:pos x="5" y="0"/>
                </a:cxn>
                <a:cxn ang="0">
                  <a:pos x="0" y="2"/>
                </a:cxn>
                <a:cxn ang="0">
                  <a:pos x="8" y="1"/>
                </a:cxn>
              </a:cxnLst>
              <a:rect l="0" t="0" r="r" b="b"/>
              <a:pathLst>
                <a:path w="8" h="2">
                  <a:moveTo>
                    <a:pt x="8" y="1"/>
                  </a:moveTo>
                  <a:lnTo>
                    <a:pt x="5" y="0"/>
                  </a:lnTo>
                  <a:lnTo>
                    <a:pt x="0" y="2"/>
                  </a:lnTo>
                  <a:lnTo>
                    <a:pt x="8"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7" name="Freeform 116"/>
            <p:cNvSpPr>
              <a:spLocks/>
            </p:cNvSpPr>
            <p:nvPr/>
          </p:nvSpPr>
          <p:spPr bwMode="auto">
            <a:xfrm>
              <a:off x="2194993" y="3360700"/>
              <a:ext cx="2232" cy="6698"/>
            </a:xfrm>
            <a:custGeom>
              <a:avLst/>
              <a:gdLst/>
              <a:ahLst/>
              <a:cxnLst>
                <a:cxn ang="0">
                  <a:pos x="2" y="0"/>
                </a:cxn>
                <a:cxn ang="0">
                  <a:pos x="0" y="6"/>
                </a:cxn>
                <a:cxn ang="0">
                  <a:pos x="3" y="3"/>
                </a:cxn>
                <a:cxn ang="0">
                  <a:pos x="2" y="0"/>
                </a:cxn>
              </a:cxnLst>
              <a:rect l="0" t="0" r="r" b="b"/>
              <a:pathLst>
                <a:path w="3" h="6">
                  <a:moveTo>
                    <a:pt x="2" y="0"/>
                  </a:moveTo>
                  <a:lnTo>
                    <a:pt x="0" y="6"/>
                  </a:lnTo>
                  <a:lnTo>
                    <a:pt x="3" y="3"/>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8" name="Freeform 117"/>
            <p:cNvSpPr>
              <a:spLocks/>
            </p:cNvSpPr>
            <p:nvPr/>
          </p:nvSpPr>
          <p:spPr bwMode="auto">
            <a:xfrm>
              <a:off x="1324478" y="3434384"/>
              <a:ext cx="252227" cy="442099"/>
            </a:xfrm>
            <a:custGeom>
              <a:avLst/>
              <a:gdLst/>
              <a:ahLst/>
              <a:cxnLst>
                <a:cxn ang="0">
                  <a:pos x="222" y="99"/>
                </a:cxn>
                <a:cxn ang="0">
                  <a:pos x="201" y="86"/>
                </a:cxn>
                <a:cxn ang="0">
                  <a:pos x="179" y="74"/>
                </a:cxn>
                <a:cxn ang="0">
                  <a:pos x="156" y="62"/>
                </a:cxn>
                <a:cxn ang="0">
                  <a:pos x="135" y="49"/>
                </a:cxn>
                <a:cxn ang="0">
                  <a:pos x="113" y="37"/>
                </a:cxn>
                <a:cxn ang="0">
                  <a:pos x="91" y="25"/>
                </a:cxn>
                <a:cxn ang="0">
                  <a:pos x="69" y="12"/>
                </a:cxn>
                <a:cxn ang="0">
                  <a:pos x="47" y="0"/>
                </a:cxn>
                <a:cxn ang="0">
                  <a:pos x="27" y="12"/>
                </a:cxn>
                <a:cxn ang="0">
                  <a:pos x="29" y="31"/>
                </a:cxn>
                <a:cxn ang="0">
                  <a:pos x="31" y="49"/>
                </a:cxn>
                <a:cxn ang="0">
                  <a:pos x="49" y="78"/>
                </a:cxn>
                <a:cxn ang="0">
                  <a:pos x="45" y="89"/>
                </a:cxn>
                <a:cxn ang="0">
                  <a:pos x="43" y="107"/>
                </a:cxn>
                <a:cxn ang="0">
                  <a:pos x="42" y="126"/>
                </a:cxn>
                <a:cxn ang="0">
                  <a:pos x="41" y="145"/>
                </a:cxn>
                <a:cxn ang="0">
                  <a:pos x="40" y="163"/>
                </a:cxn>
                <a:cxn ang="0">
                  <a:pos x="30" y="179"/>
                </a:cxn>
                <a:cxn ang="0">
                  <a:pos x="21" y="193"/>
                </a:cxn>
                <a:cxn ang="0">
                  <a:pos x="11" y="207"/>
                </a:cxn>
                <a:cxn ang="0">
                  <a:pos x="0" y="223"/>
                </a:cxn>
                <a:cxn ang="0">
                  <a:pos x="1" y="242"/>
                </a:cxn>
                <a:cxn ang="0">
                  <a:pos x="11" y="258"/>
                </a:cxn>
                <a:cxn ang="0">
                  <a:pos x="19" y="258"/>
                </a:cxn>
                <a:cxn ang="0">
                  <a:pos x="30" y="283"/>
                </a:cxn>
                <a:cxn ang="0">
                  <a:pos x="33" y="311"/>
                </a:cxn>
                <a:cxn ang="0">
                  <a:pos x="47" y="336"/>
                </a:cxn>
                <a:cxn ang="0">
                  <a:pos x="22" y="336"/>
                </a:cxn>
                <a:cxn ang="0">
                  <a:pos x="11" y="341"/>
                </a:cxn>
                <a:cxn ang="0">
                  <a:pos x="30" y="365"/>
                </a:cxn>
                <a:cxn ang="0">
                  <a:pos x="43" y="396"/>
                </a:cxn>
                <a:cxn ang="0">
                  <a:pos x="64" y="390"/>
                </a:cxn>
                <a:cxn ang="0">
                  <a:pos x="69" y="392"/>
                </a:cxn>
                <a:cxn ang="0">
                  <a:pos x="81" y="390"/>
                </a:cxn>
                <a:cxn ang="0">
                  <a:pos x="111" y="384"/>
                </a:cxn>
                <a:cxn ang="0">
                  <a:pos x="121" y="372"/>
                </a:cxn>
                <a:cxn ang="0">
                  <a:pos x="118" y="363"/>
                </a:cxn>
                <a:cxn ang="0">
                  <a:pos x="149" y="357"/>
                </a:cxn>
                <a:cxn ang="0">
                  <a:pos x="166" y="337"/>
                </a:cxn>
                <a:cxn ang="0">
                  <a:pos x="183" y="317"/>
                </a:cxn>
                <a:cxn ang="0">
                  <a:pos x="204" y="312"/>
                </a:cxn>
                <a:cxn ang="0">
                  <a:pos x="202" y="299"/>
                </a:cxn>
                <a:cxn ang="0">
                  <a:pos x="198" y="285"/>
                </a:cxn>
                <a:cxn ang="0">
                  <a:pos x="189" y="266"/>
                </a:cxn>
                <a:cxn ang="0">
                  <a:pos x="180" y="265"/>
                </a:cxn>
                <a:cxn ang="0">
                  <a:pos x="189" y="246"/>
                </a:cxn>
                <a:cxn ang="0">
                  <a:pos x="190" y="235"/>
                </a:cxn>
                <a:cxn ang="0">
                  <a:pos x="192" y="229"/>
                </a:cxn>
                <a:cxn ang="0">
                  <a:pos x="194" y="219"/>
                </a:cxn>
                <a:cxn ang="0">
                  <a:pos x="204" y="200"/>
                </a:cxn>
                <a:cxn ang="0">
                  <a:pos x="212" y="194"/>
                </a:cxn>
                <a:cxn ang="0">
                  <a:pos x="226" y="193"/>
                </a:cxn>
                <a:cxn ang="0">
                  <a:pos x="225" y="170"/>
                </a:cxn>
                <a:cxn ang="0">
                  <a:pos x="224" y="146"/>
                </a:cxn>
                <a:cxn ang="0">
                  <a:pos x="224" y="122"/>
                </a:cxn>
                <a:cxn ang="0">
                  <a:pos x="222" y="99"/>
                </a:cxn>
              </a:cxnLst>
              <a:rect l="0" t="0" r="r" b="b"/>
              <a:pathLst>
                <a:path w="226" h="396">
                  <a:moveTo>
                    <a:pt x="222" y="99"/>
                  </a:moveTo>
                  <a:lnTo>
                    <a:pt x="201" y="86"/>
                  </a:lnTo>
                  <a:lnTo>
                    <a:pt x="179" y="74"/>
                  </a:lnTo>
                  <a:lnTo>
                    <a:pt x="156" y="62"/>
                  </a:lnTo>
                  <a:lnTo>
                    <a:pt x="135" y="49"/>
                  </a:lnTo>
                  <a:lnTo>
                    <a:pt x="113" y="37"/>
                  </a:lnTo>
                  <a:lnTo>
                    <a:pt x="91" y="25"/>
                  </a:lnTo>
                  <a:lnTo>
                    <a:pt x="69" y="12"/>
                  </a:lnTo>
                  <a:lnTo>
                    <a:pt x="47" y="0"/>
                  </a:lnTo>
                  <a:lnTo>
                    <a:pt x="27" y="12"/>
                  </a:lnTo>
                  <a:lnTo>
                    <a:pt x="29" y="31"/>
                  </a:lnTo>
                  <a:lnTo>
                    <a:pt x="31" y="49"/>
                  </a:lnTo>
                  <a:lnTo>
                    <a:pt x="49" y="78"/>
                  </a:lnTo>
                  <a:lnTo>
                    <a:pt x="45" y="89"/>
                  </a:lnTo>
                  <a:lnTo>
                    <a:pt x="43" y="107"/>
                  </a:lnTo>
                  <a:lnTo>
                    <a:pt x="42" y="126"/>
                  </a:lnTo>
                  <a:lnTo>
                    <a:pt x="41" y="145"/>
                  </a:lnTo>
                  <a:lnTo>
                    <a:pt x="40" y="163"/>
                  </a:lnTo>
                  <a:lnTo>
                    <a:pt x="30" y="179"/>
                  </a:lnTo>
                  <a:lnTo>
                    <a:pt x="21" y="193"/>
                  </a:lnTo>
                  <a:lnTo>
                    <a:pt x="11" y="207"/>
                  </a:lnTo>
                  <a:lnTo>
                    <a:pt x="0" y="223"/>
                  </a:lnTo>
                  <a:lnTo>
                    <a:pt x="1" y="242"/>
                  </a:lnTo>
                  <a:lnTo>
                    <a:pt x="11" y="258"/>
                  </a:lnTo>
                  <a:lnTo>
                    <a:pt x="19" y="258"/>
                  </a:lnTo>
                  <a:lnTo>
                    <a:pt x="30" y="283"/>
                  </a:lnTo>
                  <a:lnTo>
                    <a:pt x="33" y="311"/>
                  </a:lnTo>
                  <a:lnTo>
                    <a:pt x="47" y="336"/>
                  </a:lnTo>
                  <a:lnTo>
                    <a:pt x="22" y="336"/>
                  </a:lnTo>
                  <a:lnTo>
                    <a:pt x="11" y="341"/>
                  </a:lnTo>
                  <a:lnTo>
                    <a:pt x="30" y="365"/>
                  </a:lnTo>
                  <a:lnTo>
                    <a:pt x="43" y="396"/>
                  </a:lnTo>
                  <a:lnTo>
                    <a:pt x="64" y="390"/>
                  </a:lnTo>
                  <a:lnTo>
                    <a:pt x="69" y="392"/>
                  </a:lnTo>
                  <a:lnTo>
                    <a:pt x="81" y="390"/>
                  </a:lnTo>
                  <a:lnTo>
                    <a:pt x="111" y="384"/>
                  </a:lnTo>
                  <a:lnTo>
                    <a:pt x="121" y="372"/>
                  </a:lnTo>
                  <a:lnTo>
                    <a:pt x="118" y="363"/>
                  </a:lnTo>
                  <a:lnTo>
                    <a:pt x="149" y="357"/>
                  </a:lnTo>
                  <a:lnTo>
                    <a:pt x="166" y="337"/>
                  </a:lnTo>
                  <a:lnTo>
                    <a:pt x="183" y="317"/>
                  </a:lnTo>
                  <a:lnTo>
                    <a:pt x="204" y="312"/>
                  </a:lnTo>
                  <a:lnTo>
                    <a:pt x="202" y="299"/>
                  </a:lnTo>
                  <a:lnTo>
                    <a:pt x="198" y="285"/>
                  </a:lnTo>
                  <a:lnTo>
                    <a:pt x="189" y="266"/>
                  </a:lnTo>
                  <a:lnTo>
                    <a:pt x="180" y="265"/>
                  </a:lnTo>
                  <a:lnTo>
                    <a:pt x="189" y="246"/>
                  </a:lnTo>
                  <a:lnTo>
                    <a:pt x="190" y="235"/>
                  </a:lnTo>
                  <a:lnTo>
                    <a:pt x="192" y="229"/>
                  </a:lnTo>
                  <a:lnTo>
                    <a:pt x="194" y="219"/>
                  </a:lnTo>
                  <a:lnTo>
                    <a:pt x="204" y="200"/>
                  </a:lnTo>
                  <a:lnTo>
                    <a:pt x="212" y="194"/>
                  </a:lnTo>
                  <a:lnTo>
                    <a:pt x="226" y="193"/>
                  </a:lnTo>
                  <a:lnTo>
                    <a:pt x="225" y="170"/>
                  </a:lnTo>
                  <a:lnTo>
                    <a:pt x="224" y="146"/>
                  </a:lnTo>
                  <a:lnTo>
                    <a:pt x="224" y="122"/>
                  </a:lnTo>
                  <a:lnTo>
                    <a:pt x="222" y="9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19" name="Freeform 118"/>
            <p:cNvSpPr>
              <a:spLocks/>
            </p:cNvSpPr>
            <p:nvPr/>
          </p:nvSpPr>
          <p:spPr bwMode="auto">
            <a:xfrm>
              <a:off x="2011962" y="3738047"/>
              <a:ext cx="35713" cy="42424"/>
            </a:xfrm>
            <a:custGeom>
              <a:avLst/>
              <a:gdLst/>
              <a:ahLst/>
              <a:cxnLst>
                <a:cxn ang="0">
                  <a:pos x="0" y="38"/>
                </a:cxn>
                <a:cxn ang="0">
                  <a:pos x="25" y="38"/>
                </a:cxn>
                <a:cxn ang="0">
                  <a:pos x="31" y="26"/>
                </a:cxn>
                <a:cxn ang="0">
                  <a:pos x="23" y="0"/>
                </a:cxn>
                <a:cxn ang="0">
                  <a:pos x="16" y="1"/>
                </a:cxn>
                <a:cxn ang="0">
                  <a:pos x="0" y="38"/>
                </a:cxn>
              </a:cxnLst>
              <a:rect l="0" t="0" r="r" b="b"/>
              <a:pathLst>
                <a:path w="31" h="38">
                  <a:moveTo>
                    <a:pt x="0" y="38"/>
                  </a:moveTo>
                  <a:lnTo>
                    <a:pt x="25" y="38"/>
                  </a:lnTo>
                  <a:lnTo>
                    <a:pt x="31" y="26"/>
                  </a:lnTo>
                  <a:lnTo>
                    <a:pt x="23" y="0"/>
                  </a:lnTo>
                  <a:lnTo>
                    <a:pt x="16" y="1"/>
                  </a:lnTo>
                  <a:lnTo>
                    <a:pt x="0" y="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0" name="Freeform 119"/>
            <p:cNvSpPr>
              <a:spLocks/>
            </p:cNvSpPr>
            <p:nvPr/>
          </p:nvSpPr>
          <p:spPr bwMode="auto">
            <a:xfrm>
              <a:off x="1875805" y="3588449"/>
              <a:ext cx="162943" cy="158531"/>
            </a:xfrm>
            <a:custGeom>
              <a:avLst/>
              <a:gdLst/>
              <a:ahLst/>
              <a:cxnLst>
                <a:cxn ang="0">
                  <a:pos x="0" y="108"/>
                </a:cxn>
                <a:cxn ang="0">
                  <a:pos x="3" y="90"/>
                </a:cxn>
                <a:cxn ang="0">
                  <a:pos x="6" y="55"/>
                </a:cxn>
                <a:cxn ang="0">
                  <a:pos x="14" y="24"/>
                </a:cxn>
                <a:cxn ang="0">
                  <a:pos x="27" y="13"/>
                </a:cxn>
                <a:cxn ang="0">
                  <a:pos x="42" y="2"/>
                </a:cxn>
                <a:cxn ang="0">
                  <a:pos x="44" y="0"/>
                </a:cxn>
                <a:cxn ang="0">
                  <a:pos x="51" y="18"/>
                </a:cxn>
                <a:cxn ang="0">
                  <a:pos x="59" y="34"/>
                </a:cxn>
                <a:cxn ang="0">
                  <a:pos x="65" y="52"/>
                </a:cxn>
                <a:cxn ang="0">
                  <a:pos x="72" y="70"/>
                </a:cxn>
                <a:cxn ang="0">
                  <a:pos x="73" y="64"/>
                </a:cxn>
                <a:cxn ang="0">
                  <a:pos x="79" y="68"/>
                </a:cxn>
                <a:cxn ang="0">
                  <a:pos x="97" y="81"/>
                </a:cxn>
                <a:cxn ang="0">
                  <a:pos x="121" y="104"/>
                </a:cxn>
                <a:cxn ang="0">
                  <a:pos x="145" y="128"/>
                </a:cxn>
                <a:cxn ang="0">
                  <a:pos x="145" y="133"/>
                </a:cxn>
                <a:cxn ang="0">
                  <a:pos x="144" y="134"/>
                </a:cxn>
                <a:cxn ang="0">
                  <a:pos x="137" y="135"/>
                </a:cxn>
                <a:cxn ang="0">
                  <a:pos x="125" y="141"/>
                </a:cxn>
                <a:cxn ang="0">
                  <a:pos x="123" y="135"/>
                </a:cxn>
                <a:cxn ang="0">
                  <a:pos x="104" y="129"/>
                </a:cxn>
                <a:cxn ang="0">
                  <a:pos x="91" y="114"/>
                </a:cxn>
                <a:cxn ang="0">
                  <a:pos x="84" y="105"/>
                </a:cxn>
                <a:cxn ang="0">
                  <a:pos x="71" y="99"/>
                </a:cxn>
                <a:cxn ang="0">
                  <a:pos x="59" y="96"/>
                </a:cxn>
                <a:cxn ang="0">
                  <a:pos x="45" y="98"/>
                </a:cxn>
                <a:cxn ang="0">
                  <a:pos x="35" y="86"/>
                </a:cxn>
                <a:cxn ang="0">
                  <a:pos x="31" y="106"/>
                </a:cxn>
                <a:cxn ang="0">
                  <a:pos x="21" y="98"/>
                </a:cxn>
                <a:cxn ang="0">
                  <a:pos x="12" y="110"/>
                </a:cxn>
                <a:cxn ang="0">
                  <a:pos x="0" y="108"/>
                </a:cxn>
              </a:cxnLst>
              <a:rect l="0" t="0" r="r" b="b"/>
              <a:pathLst>
                <a:path w="145" h="141">
                  <a:moveTo>
                    <a:pt x="0" y="108"/>
                  </a:moveTo>
                  <a:lnTo>
                    <a:pt x="3" y="90"/>
                  </a:lnTo>
                  <a:lnTo>
                    <a:pt x="6" y="55"/>
                  </a:lnTo>
                  <a:lnTo>
                    <a:pt x="14" y="24"/>
                  </a:lnTo>
                  <a:lnTo>
                    <a:pt x="27" y="13"/>
                  </a:lnTo>
                  <a:lnTo>
                    <a:pt x="42" y="2"/>
                  </a:lnTo>
                  <a:lnTo>
                    <a:pt x="44" y="0"/>
                  </a:lnTo>
                  <a:lnTo>
                    <a:pt x="51" y="18"/>
                  </a:lnTo>
                  <a:lnTo>
                    <a:pt x="59" y="34"/>
                  </a:lnTo>
                  <a:lnTo>
                    <a:pt x="65" y="52"/>
                  </a:lnTo>
                  <a:lnTo>
                    <a:pt x="72" y="70"/>
                  </a:lnTo>
                  <a:lnTo>
                    <a:pt x="73" y="64"/>
                  </a:lnTo>
                  <a:lnTo>
                    <a:pt x="79" y="68"/>
                  </a:lnTo>
                  <a:lnTo>
                    <a:pt x="97" y="81"/>
                  </a:lnTo>
                  <a:lnTo>
                    <a:pt x="121" y="104"/>
                  </a:lnTo>
                  <a:lnTo>
                    <a:pt x="145" y="128"/>
                  </a:lnTo>
                  <a:lnTo>
                    <a:pt x="145" y="133"/>
                  </a:lnTo>
                  <a:lnTo>
                    <a:pt x="144" y="134"/>
                  </a:lnTo>
                  <a:lnTo>
                    <a:pt x="137" y="135"/>
                  </a:lnTo>
                  <a:lnTo>
                    <a:pt x="125" y="141"/>
                  </a:lnTo>
                  <a:lnTo>
                    <a:pt x="123" y="135"/>
                  </a:lnTo>
                  <a:lnTo>
                    <a:pt x="104" y="129"/>
                  </a:lnTo>
                  <a:lnTo>
                    <a:pt x="91" y="114"/>
                  </a:lnTo>
                  <a:lnTo>
                    <a:pt x="84" y="105"/>
                  </a:lnTo>
                  <a:lnTo>
                    <a:pt x="71" y="99"/>
                  </a:lnTo>
                  <a:lnTo>
                    <a:pt x="59" y="96"/>
                  </a:lnTo>
                  <a:lnTo>
                    <a:pt x="45" y="98"/>
                  </a:lnTo>
                  <a:lnTo>
                    <a:pt x="35" y="86"/>
                  </a:lnTo>
                  <a:lnTo>
                    <a:pt x="31" y="106"/>
                  </a:lnTo>
                  <a:lnTo>
                    <a:pt x="21" y="98"/>
                  </a:lnTo>
                  <a:lnTo>
                    <a:pt x="12" y="110"/>
                  </a:lnTo>
                  <a:lnTo>
                    <a:pt x="0" y="10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1" name="Freeform 120"/>
            <p:cNvSpPr>
              <a:spLocks/>
            </p:cNvSpPr>
            <p:nvPr/>
          </p:nvSpPr>
          <p:spPr bwMode="auto">
            <a:xfrm>
              <a:off x="1802146" y="3684461"/>
              <a:ext cx="363831" cy="305897"/>
            </a:xfrm>
            <a:custGeom>
              <a:avLst/>
              <a:gdLst/>
              <a:ahLst/>
              <a:cxnLst>
                <a:cxn ang="0">
                  <a:pos x="110" y="268"/>
                </a:cxn>
                <a:cxn ang="0">
                  <a:pos x="84" y="248"/>
                </a:cxn>
                <a:cxn ang="0">
                  <a:pos x="64" y="246"/>
                </a:cxn>
                <a:cxn ang="0">
                  <a:pos x="58" y="227"/>
                </a:cxn>
                <a:cxn ang="0">
                  <a:pos x="45" y="220"/>
                </a:cxn>
                <a:cxn ang="0">
                  <a:pos x="37" y="204"/>
                </a:cxn>
                <a:cxn ang="0">
                  <a:pos x="28" y="187"/>
                </a:cxn>
                <a:cxn ang="0">
                  <a:pos x="7" y="168"/>
                </a:cxn>
                <a:cxn ang="0">
                  <a:pos x="0" y="162"/>
                </a:cxn>
                <a:cxn ang="0">
                  <a:pos x="7" y="150"/>
                </a:cxn>
                <a:cxn ang="0">
                  <a:pos x="22" y="146"/>
                </a:cxn>
                <a:cxn ang="0">
                  <a:pos x="26" y="120"/>
                </a:cxn>
                <a:cxn ang="0">
                  <a:pos x="28" y="92"/>
                </a:cxn>
                <a:cxn ang="0">
                  <a:pos x="40" y="90"/>
                </a:cxn>
                <a:cxn ang="0">
                  <a:pos x="45" y="62"/>
                </a:cxn>
                <a:cxn ang="0">
                  <a:pos x="67" y="22"/>
                </a:cxn>
                <a:cxn ang="0">
                  <a:pos x="79" y="24"/>
                </a:cxn>
                <a:cxn ang="0">
                  <a:pos x="88" y="12"/>
                </a:cxn>
                <a:cxn ang="0">
                  <a:pos x="98" y="20"/>
                </a:cxn>
                <a:cxn ang="0">
                  <a:pos x="102" y="0"/>
                </a:cxn>
                <a:cxn ang="0">
                  <a:pos x="112" y="12"/>
                </a:cxn>
                <a:cxn ang="0">
                  <a:pos x="126" y="10"/>
                </a:cxn>
                <a:cxn ang="0">
                  <a:pos x="138" y="13"/>
                </a:cxn>
                <a:cxn ang="0">
                  <a:pos x="151" y="19"/>
                </a:cxn>
                <a:cxn ang="0">
                  <a:pos x="158" y="28"/>
                </a:cxn>
                <a:cxn ang="0">
                  <a:pos x="171" y="43"/>
                </a:cxn>
                <a:cxn ang="0">
                  <a:pos x="190" y="49"/>
                </a:cxn>
                <a:cxn ang="0">
                  <a:pos x="192" y="55"/>
                </a:cxn>
                <a:cxn ang="0">
                  <a:pos x="204" y="49"/>
                </a:cxn>
                <a:cxn ang="0">
                  <a:pos x="188" y="86"/>
                </a:cxn>
                <a:cxn ang="0">
                  <a:pos x="213" y="86"/>
                </a:cxn>
                <a:cxn ang="0">
                  <a:pos x="211" y="101"/>
                </a:cxn>
                <a:cxn ang="0">
                  <a:pos x="225" y="119"/>
                </a:cxn>
                <a:cxn ang="0">
                  <a:pos x="238" y="137"/>
                </a:cxn>
                <a:cxn ang="0">
                  <a:pos x="255" y="143"/>
                </a:cxn>
                <a:cxn ang="0">
                  <a:pos x="272" y="149"/>
                </a:cxn>
                <a:cxn ang="0">
                  <a:pos x="288" y="155"/>
                </a:cxn>
                <a:cxn ang="0">
                  <a:pos x="304" y="162"/>
                </a:cxn>
                <a:cxn ang="0">
                  <a:pos x="326" y="162"/>
                </a:cxn>
                <a:cxn ang="0">
                  <a:pos x="310" y="181"/>
                </a:cxn>
                <a:cxn ang="0">
                  <a:pos x="294" y="200"/>
                </a:cxn>
                <a:cxn ang="0">
                  <a:pos x="278" y="220"/>
                </a:cxn>
                <a:cxn ang="0">
                  <a:pos x="261" y="239"/>
                </a:cxn>
                <a:cxn ang="0">
                  <a:pos x="244" y="240"/>
                </a:cxn>
                <a:cxn ang="0">
                  <a:pos x="226" y="241"/>
                </a:cxn>
                <a:cxn ang="0">
                  <a:pos x="206" y="256"/>
                </a:cxn>
                <a:cxn ang="0">
                  <a:pos x="195" y="262"/>
                </a:cxn>
                <a:cxn ang="0">
                  <a:pos x="174" y="257"/>
                </a:cxn>
                <a:cxn ang="0">
                  <a:pos x="151" y="264"/>
                </a:cxn>
                <a:cxn ang="0">
                  <a:pos x="140" y="274"/>
                </a:cxn>
                <a:cxn ang="0">
                  <a:pos x="110" y="268"/>
                </a:cxn>
              </a:cxnLst>
              <a:rect l="0" t="0" r="r" b="b"/>
              <a:pathLst>
                <a:path w="326" h="274">
                  <a:moveTo>
                    <a:pt x="110" y="268"/>
                  </a:moveTo>
                  <a:lnTo>
                    <a:pt x="84" y="248"/>
                  </a:lnTo>
                  <a:lnTo>
                    <a:pt x="64" y="246"/>
                  </a:lnTo>
                  <a:lnTo>
                    <a:pt x="58" y="227"/>
                  </a:lnTo>
                  <a:lnTo>
                    <a:pt x="45" y="220"/>
                  </a:lnTo>
                  <a:lnTo>
                    <a:pt x="37" y="204"/>
                  </a:lnTo>
                  <a:lnTo>
                    <a:pt x="28" y="187"/>
                  </a:lnTo>
                  <a:lnTo>
                    <a:pt x="7" y="168"/>
                  </a:lnTo>
                  <a:lnTo>
                    <a:pt x="0" y="162"/>
                  </a:lnTo>
                  <a:lnTo>
                    <a:pt x="7" y="150"/>
                  </a:lnTo>
                  <a:lnTo>
                    <a:pt x="22" y="146"/>
                  </a:lnTo>
                  <a:lnTo>
                    <a:pt x="26" y="120"/>
                  </a:lnTo>
                  <a:lnTo>
                    <a:pt x="28" y="92"/>
                  </a:lnTo>
                  <a:lnTo>
                    <a:pt x="40" y="90"/>
                  </a:lnTo>
                  <a:lnTo>
                    <a:pt x="45" y="62"/>
                  </a:lnTo>
                  <a:lnTo>
                    <a:pt x="67" y="22"/>
                  </a:lnTo>
                  <a:lnTo>
                    <a:pt x="79" y="24"/>
                  </a:lnTo>
                  <a:lnTo>
                    <a:pt x="88" y="12"/>
                  </a:lnTo>
                  <a:lnTo>
                    <a:pt x="98" y="20"/>
                  </a:lnTo>
                  <a:lnTo>
                    <a:pt x="102" y="0"/>
                  </a:lnTo>
                  <a:lnTo>
                    <a:pt x="112" y="12"/>
                  </a:lnTo>
                  <a:lnTo>
                    <a:pt x="126" y="10"/>
                  </a:lnTo>
                  <a:lnTo>
                    <a:pt x="138" y="13"/>
                  </a:lnTo>
                  <a:lnTo>
                    <a:pt x="151" y="19"/>
                  </a:lnTo>
                  <a:lnTo>
                    <a:pt x="158" y="28"/>
                  </a:lnTo>
                  <a:lnTo>
                    <a:pt x="171" y="43"/>
                  </a:lnTo>
                  <a:lnTo>
                    <a:pt x="190" y="49"/>
                  </a:lnTo>
                  <a:lnTo>
                    <a:pt x="192" y="55"/>
                  </a:lnTo>
                  <a:lnTo>
                    <a:pt x="204" y="49"/>
                  </a:lnTo>
                  <a:lnTo>
                    <a:pt x="188" y="86"/>
                  </a:lnTo>
                  <a:lnTo>
                    <a:pt x="213" y="86"/>
                  </a:lnTo>
                  <a:lnTo>
                    <a:pt x="211" y="101"/>
                  </a:lnTo>
                  <a:lnTo>
                    <a:pt x="225" y="119"/>
                  </a:lnTo>
                  <a:lnTo>
                    <a:pt x="238" y="137"/>
                  </a:lnTo>
                  <a:lnTo>
                    <a:pt x="255" y="143"/>
                  </a:lnTo>
                  <a:lnTo>
                    <a:pt x="272" y="149"/>
                  </a:lnTo>
                  <a:lnTo>
                    <a:pt x="288" y="155"/>
                  </a:lnTo>
                  <a:lnTo>
                    <a:pt x="304" y="162"/>
                  </a:lnTo>
                  <a:lnTo>
                    <a:pt x="326" y="162"/>
                  </a:lnTo>
                  <a:lnTo>
                    <a:pt x="310" y="181"/>
                  </a:lnTo>
                  <a:lnTo>
                    <a:pt x="294" y="200"/>
                  </a:lnTo>
                  <a:lnTo>
                    <a:pt x="278" y="220"/>
                  </a:lnTo>
                  <a:lnTo>
                    <a:pt x="261" y="239"/>
                  </a:lnTo>
                  <a:lnTo>
                    <a:pt x="244" y="240"/>
                  </a:lnTo>
                  <a:lnTo>
                    <a:pt x="226" y="241"/>
                  </a:lnTo>
                  <a:lnTo>
                    <a:pt x="206" y="256"/>
                  </a:lnTo>
                  <a:lnTo>
                    <a:pt x="195" y="262"/>
                  </a:lnTo>
                  <a:lnTo>
                    <a:pt x="174" y="257"/>
                  </a:lnTo>
                  <a:lnTo>
                    <a:pt x="151" y="264"/>
                  </a:lnTo>
                  <a:lnTo>
                    <a:pt x="140" y="274"/>
                  </a:lnTo>
                  <a:lnTo>
                    <a:pt x="110" y="26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2" name="Freeform 121"/>
            <p:cNvSpPr>
              <a:spLocks/>
            </p:cNvSpPr>
            <p:nvPr/>
          </p:nvSpPr>
          <p:spPr bwMode="auto">
            <a:xfrm>
              <a:off x="1996337" y="3755911"/>
              <a:ext cx="247762" cy="375115"/>
            </a:xfrm>
            <a:custGeom>
              <a:avLst/>
              <a:gdLst/>
              <a:ahLst/>
              <a:cxnLst>
                <a:cxn ang="0">
                  <a:pos x="212" y="45"/>
                </a:cxn>
                <a:cxn ang="0">
                  <a:pos x="206" y="73"/>
                </a:cxn>
                <a:cxn ang="0">
                  <a:pos x="192" y="103"/>
                </a:cxn>
                <a:cxn ang="0">
                  <a:pos x="177" y="133"/>
                </a:cxn>
                <a:cxn ang="0">
                  <a:pos x="162" y="163"/>
                </a:cxn>
                <a:cxn ang="0">
                  <a:pos x="147" y="192"/>
                </a:cxn>
                <a:cxn ang="0">
                  <a:pos x="134" y="206"/>
                </a:cxn>
                <a:cxn ang="0">
                  <a:pos x="121" y="219"/>
                </a:cxn>
                <a:cxn ang="0">
                  <a:pos x="108" y="234"/>
                </a:cxn>
                <a:cxn ang="0">
                  <a:pos x="95" y="247"/>
                </a:cxn>
                <a:cxn ang="0">
                  <a:pos x="79" y="261"/>
                </a:cxn>
                <a:cxn ang="0">
                  <a:pos x="65" y="277"/>
                </a:cxn>
                <a:cxn ang="0">
                  <a:pos x="49" y="291"/>
                </a:cxn>
                <a:cxn ang="0">
                  <a:pos x="33" y="307"/>
                </a:cxn>
                <a:cxn ang="0">
                  <a:pos x="23" y="322"/>
                </a:cxn>
                <a:cxn ang="0">
                  <a:pos x="13" y="337"/>
                </a:cxn>
                <a:cxn ang="0">
                  <a:pos x="1" y="318"/>
                </a:cxn>
                <a:cxn ang="0">
                  <a:pos x="1" y="295"/>
                </a:cxn>
                <a:cxn ang="0">
                  <a:pos x="1" y="272"/>
                </a:cxn>
                <a:cxn ang="0">
                  <a:pos x="1" y="249"/>
                </a:cxn>
                <a:cxn ang="0">
                  <a:pos x="0" y="225"/>
                </a:cxn>
                <a:cxn ang="0">
                  <a:pos x="11" y="212"/>
                </a:cxn>
                <a:cxn ang="0">
                  <a:pos x="20" y="198"/>
                </a:cxn>
                <a:cxn ang="0">
                  <a:pos x="31" y="192"/>
                </a:cxn>
                <a:cxn ang="0">
                  <a:pos x="51" y="177"/>
                </a:cxn>
                <a:cxn ang="0">
                  <a:pos x="69" y="176"/>
                </a:cxn>
                <a:cxn ang="0">
                  <a:pos x="86" y="175"/>
                </a:cxn>
                <a:cxn ang="0">
                  <a:pos x="103" y="156"/>
                </a:cxn>
                <a:cxn ang="0">
                  <a:pos x="119" y="136"/>
                </a:cxn>
                <a:cxn ang="0">
                  <a:pos x="135" y="117"/>
                </a:cxn>
                <a:cxn ang="0">
                  <a:pos x="151" y="98"/>
                </a:cxn>
                <a:cxn ang="0">
                  <a:pos x="129" y="98"/>
                </a:cxn>
                <a:cxn ang="0">
                  <a:pos x="113" y="91"/>
                </a:cxn>
                <a:cxn ang="0">
                  <a:pos x="97" y="85"/>
                </a:cxn>
                <a:cxn ang="0">
                  <a:pos x="80" y="79"/>
                </a:cxn>
                <a:cxn ang="0">
                  <a:pos x="63" y="73"/>
                </a:cxn>
                <a:cxn ang="0">
                  <a:pos x="50" y="55"/>
                </a:cxn>
                <a:cxn ang="0">
                  <a:pos x="36" y="37"/>
                </a:cxn>
                <a:cxn ang="0">
                  <a:pos x="38" y="22"/>
                </a:cxn>
                <a:cxn ang="0">
                  <a:pos x="44" y="10"/>
                </a:cxn>
                <a:cxn ang="0">
                  <a:pos x="59" y="24"/>
                </a:cxn>
                <a:cxn ang="0">
                  <a:pos x="72" y="37"/>
                </a:cxn>
                <a:cxn ang="0">
                  <a:pos x="99" y="27"/>
                </a:cxn>
                <a:cxn ang="0">
                  <a:pos x="120" y="30"/>
                </a:cxn>
                <a:cxn ang="0">
                  <a:pos x="140" y="20"/>
                </a:cxn>
                <a:cxn ang="0">
                  <a:pos x="170" y="13"/>
                </a:cxn>
                <a:cxn ang="0">
                  <a:pos x="201" y="6"/>
                </a:cxn>
                <a:cxn ang="0">
                  <a:pos x="212" y="0"/>
                </a:cxn>
                <a:cxn ang="0">
                  <a:pos x="219" y="7"/>
                </a:cxn>
                <a:cxn ang="0">
                  <a:pos x="217" y="37"/>
                </a:cxn>
                <a:cxn ang="0">
                  <a:pos x="221" y="38"/>
                </a:cxn>
                <a:cxn ang="0">
                  <a:pos x="212" y="45"/>
                </a:cxn>
              </a:cxnLst>
              <a:rect l="0" t="0" r="r" b="b"/>
              <a:pathLst>
                <a:path w="221" h="337">
                  <a:moveTo>
                    <a:pt x="212" y="45"/>
                  </a:moveTo>
                  <a:lnTo>
                    <a:pt x="206" y="73"/>
                  </a:lnTo>
                  <a:lnTo>
                    <a:pt x="192" y="103"/>
                  </a:lnTo>
                  <a:lnTo>
                    <a:pt x="177" y="133"/>
                  </a:lnTo>
                  <a:lnTo>
                    <a:pt x="162" y="163"/>
                  </a:lnTo>
                  <a:lnTo>
                    <a:pt x="147" y="192"/>
                  </a:lnTo>
                  <a:lnTo>
                    <a:pt x="134" y="206"/>
                  </a:lnTo>
                  <a:lnTo>
                    <a:pt x="121" y="219"/>
                  </a:lnTo>
                  <a:lnTo>
                    <a:pt x="108" y="234"/>
                  </a:lnTo>
                  <a:lnTo>
                    <a:pt x="95" y="247"/>
                  </a:lnTo>
                  <a:lnTo>
                    <a:pt x="79" y="261"/>
                  </a:lnTo>
                  <a:lnTo>
                    <a:pt x="65" y="277"/>
                  </a:lnTo>
                  <a:lnTo>
                    <a:pt x="49" y="291"/>
                  </a:lnTo>
                  <a:lnTo>
                    <a:pt x="33" y="307"/>
                  </a:lnTo>
                  <a:lnTo>
                    <a:pt x="23" y="322"/>
                  </a:lnTo>
                  <a:lnTo>
                    <a:pt x="13" y="337"/>
                  </a:lnTo>
                  <a:lnTo>
                    <a:pt x="1" y="318"/>
                  </a:lnTo>
                  <a:lnTo>
                    <a:pt x="1" y="295"/>
                  </a:lnTo>
                  <a:lnTo>
                    <a:pt x="1" y="272"/>
                  </a:lnTo>
                  <a:lnTo>
                    <a:pt x="1" y="249"/>
                  </a:lnTo>
                  <a:lnTo>
                    <a:pt x="0" y="225"/>
                  </a:lnTo>
                  <a:lnTo>
                    <a:pt x="11" y="212"/>
                  </a:lnTo>
                  <a:lnTo>
                    <a:pt x="20" y="198"/>
                  </a:lnTo>
                  <a:lnTo>
                    <a:pt x="31" y="192"/>
                  </a:lnTo>
                  <a:lnTo>
                    <a:pt x="51" y="177"/>
                  </a:lnTo>
                  <a:lnTo>
                    <a:pt x="69" y="176"/>
                  </a:lnTo>
                  <a:lnTo>
                    <a:pt x="86" y="175"/>
                  </a:lnTo>
                  <a:lnTo>
                    <a:pt x="103" y="156"/>
                  </a:lnTo>
                  <a:lnTo>
                    <a:pt x="119" y="136"/>
                  </a:lnTo>
                  <a:lnTo>
                    <a:pt x="135" y="117"/>
                  </a:lnTo>
                  <a:lnTo>
                    <a:pt x="151" y="98"/>
                  </a:lnTo>
                  <a:lnTo>
                    <a:pt x="129" y="98"/>
                  </a:lnTo>
                  <a:lnTo>
                    <a:pt x="113" y="91"/>
                  </a:lnTo>
                  <a:lnTo>
                    <a:pt x="97" y="85"/>
                  </a:lnTo>
                  <a:lnTo>
                    <a:pt x="80" y="79"/>
                  </a:lnTo>
                  <a:lnTo>
                    <a:pt x="63" y="73"/>
                  </a:lnTo>
                  <a:lnTo>
                    <a:pt x="50" y="55"/>
                  </a:lnTo>
                  <a:lnTo>
                    <a:pt x="36" y="37"/>
                  </a:lnTo>
                  <a:lnTo>
                    <a:pt x="38" y="22"/>
                  </a:lnTo>
                  <a:lnTo>
                    <a:pt x="44" y="10"/>
                  </a:lnTo>
                  <a:lnTo>
                    <a:pt x="59" y="24"/>
                  </a:lnTo>
                  <a:lnTo>
                    <a:pt x="72" y="37"/>
                  </a:lnTo>
                  <a:lnTo>
                    <a:pt x="99" y="27"/>
                  </a:lnTo>
                  <a:lnTo>
                    <a:pt x="120" y="30"/>
                  </a:lnTo>
                  <a:lnTo>
                    <a:pt x="140" y="20"/>
                  </a:lnTo>
                  <a:lnTo>
                    <a:pt x="170" y="13"/>
                  </a:lnTo>
                  <a:lnTo>
                    <a:pt x="201" y="6"/>
                  </a:lnTo>
                  <a:lnTo>
                    <a:pt x="212" y="0"/>
                  </a:lnTo>
                  <a:lnTo>
                    <a:pt x="219" y="7"/>
                  </a:lnTo>
                  <a:lnTo>
                    <a:pt x="217" y="37"/>
                  </a:lnTo>
                  <a:lnTo>
                    <a:pt x="221" y="38"/>
                  </a:lnTo>
                  <a:lnTo>
                    <a:pt x="212" y="4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3" name="Freeform 122"/>
            <p:cNvSpPr>
              <a:spLocks/>
            </p:cNvSpPr>
            <p:nvPr/>
          </p:nvSpPr>
          <p:spPr bwMode="auto">
            <a:xfrm>
              <a:off x="1525366" y="3445548"/>
              <a:ext cx="397312" cy="544809"/>
            </a:xfrm>
            <a:custGeom>
              <a:avLst/>
              <a:gdLst/>
              <a:ahLst/>
              <a:cxnLst>
                <a:cxn ang="0">
                  <a:pos x="42" y="77"/>
                </a:cxn>
                <a:cxn ang="0">
                  <a:pos x="63" y="53"/>
                </a:cxn>
                <a:cxn ang="0">
                  <a:pos x="78" y="28"/>
                </a:cxn>
                <a:cxn ang="0">
                  <a:pos x="112" y="28"/>
                </a:cxn>
                <a:cxn ang="0">
                  <a:pos x="146" y="28"/>
                </a:cxn>
                <a:cxn ang="0">
                  <a:pos x="179" y="28"/>
                </a:cxn>
                <a:cxn ang="0">
                  <a:pos x="198" y="22"/>
                </a:cxn>
                <a:cxn ang="0">
                  <a:pos x="227" y="32"/>
                </a:cxn>
                <a:cxn ang="0">
                  <a:pos x="258" y="23"/>
                </a:cxn>
                <a:cxn ang="0">
                  <a:pos x="274" y="6"/>
                </a:cxn>
                <a:cxn ang="0">
                  <a:pos x="288" y="0"/>
                </a:cxn>
                <a:cxn ang="0">
                  <a:pos x="317" y="32"/>
                </a:cxn>
                <a:cxn ang="0">
                  <a:pos x="329" y="80"/>
                </a:cxn>
                <a:cxn ang="0">
                  <a:pos x="357" y="130"/>
                </a:cxn>
                <a:cxn ang="0">
                  <a:pos x="329" y="152"/>
                </a:cxn>
                <a:cxn ang="0">
                  <a:pos x="318" y="218"/>
                </a:cxn>
                <a:cxn ang="0">
                  <a:pos x="293" y="276"/>
                </a:cxn>
                <a:cxn ang="0">
                  <a:pos x="276" y="306"/>
                </a:cxn>
                <a:cxn ang="0">
                  <a:pos x="270" y="360"/>
                </a:cxn>
                <a:cxn ang="0">
                  <a:pos x="248" y="376"/>
                </a:cxn>
                <a:cxn ang="0">
                  <a:pos x="276" y="401"/>
                </a:cxn>
                <a:cxn ang="0">
                  <a:pos x="293" y="434"/>
                </a:cxn>
                <a:cxn ang="0">
                  <a:pos x="312" y="460"/>
                </a:cxn>
                <a:cxn ang="0">
                  <a:pos x="279" y="460"/>
                </a:cxn>
                <a:cxn ang="0">
                  <a:pos x="260" y="480"/>
                </a:cxn>
                <a:cxn ang="0">
                  <a:pos x="225" y="485"/>
                </a:cxn>
                <a:cxn ang="0">
                  <a:pos x="203" y="483"/>
                </a:cxn>
                <a:cxn ang="0">
                  <a:pos x="186" y="473"/>
                </a:cxn>
                <a:cxn ang="0">
                  <a:pos x="162" y="464"/>
                </a:cxn>
                <a:cxn ang="0">
                  <a:pos x="132" y="455"/>
                </a:cxn>
                <a:cxn ang="0">
                  <a:pos x="123" y="442"/>
                </a:cxn>
                <a:cxn ang="0">
                  <a:pos x="102" y="412"/>
                </a:cxn>
                <a:cxn ang="0">
                  <a:pos x="78" y="383"/>
                </a:cxn>
                <a:cxn ang="0">
                  <a:pos x="54" y="362"/>
                </a:cxn>
                <a:cxn ang="0">
                  <a:pos x="42" y="334"/>
                </a:cxn>
                <a:cxn ang="0">
                  <a:pos x="24" y="303"/>
                </a:cxn>
                <a:cxn ang="0">
                  <a:pos x="18" y="276"/>
                </a:cxn>
                <a:cxn ang="0">
                  <a:pos x="0" y="256"/>
                </a:cxn>
                <a:cxn ang="0">
                  <a:pos x="10" y="226"/>
                </a:cxn>
                <a:cxn ang="0">
                  <a:pos x="14" y="210"/>
                </a:cxn>
                <a:cxn ang="0">
                  <a:pos x="32" y="185"/>
                </a:cxn>
                <a:cxn ang="0">
                  <a:pos x="45" y="161"/>
                </a:cxn>
                <a:cxn ang="0">
                  <a:pos x="44" y="113"/>
                </a:cxn>
              </a:cxnLst>
              <a:rect l="0" t="0" r="r" b="b"/>
              <a:pathLst>
                <a:path w="357" h="488">
                  <a:moveTo>
                    <a:pt x="42" y="90"/>
                  </a:moveTo>
                  <a:lnTo>
                    <a:pt x="42" y="77"/>
                  </a:lnTo>
                  <a:lnTo>
                    <a:pt x="64" y="77"/>
                  </a:lnTo>
                  <a:lnTo>
                    <a:pt x="63" y="53"/>
                  </a:lnTo>
                  <a:lnTo>
                    <a:pt x="62" y="28"/>
                  </a:lnTo>
                  <a:lnTo>
                    <a:pt x="78" y="28"/>
                  </a:lnTo>
                  <a:lnTo>
                    <a:pt x="95" y="28"/>
                  </a:lnTo>
                  <a:lnTo>
                    <a:pt x="112" y="28"/>
                  </a:lnTo>
                  <a:lnTo>
                    <a:pt x="129" y="28"/>
                  </a:lnTo>
                  <a:lnTo>
                    <a:pt x="146" y="28"/>
                  </a:lnTo>
                  <a:lnTo>
                    <a:pt x="162" y="28"/>
                  </a:lnTo>
                  <a:lnTo>
                    <a:pt x="179" y="28"/>
                  </a:lnTo>
                  <a:lnTo>
                    <a:pt x="196" y="28"/>
                  </a:lnTo>
                  <a:lnTo>
                    <a:pt x="198" y="22"/>
                  </a:lnTo>
                  <a:lnTo>
                    <a:pt x="200" y="28"/>
                  </a:lnTo>
                  <a:lnTo>
                    <a:pt x="227" y="32"/>
                  </a:lnTo>
                  <a:lnTo>
                    <a:pt x="254" y="34"/>
                  </a:lnTo>
                  <a:lnTo>
                    <a:pt x="258" y="23"/>
                  </a:lnTo>
                  <a:lnTo>
                    <a:pt x="269" y="21"/>
                  </a:lnTo>
                  <a:lnTo>
                    <a:pt x="274" y="6"/>
                  </a:lnTo>
                  <a:lnTo>
                    <a:pt x="280" y="9"/>
                  </a:lnTo>
                  <a:lnTo>
                    <a:pt x="288" y="0"/>
                  </a:lnTo>
                  <a:lnTo>
                    <a:pt x="303" y="16"/>
                  </a:lnTo>
                  <a:lnTo>
                    <a:pt x="317" y="32"/>
                  </a:lnTo>
                  <a:lnTo>
                    <a:pt x="324" y="50"/>
                  </a:lnTo>
                  <a:lnTo>
                    <a:pt x="329" y="80"/>
                  </a:lnTo>
                  <a:lnTo>
                    <a:pt x="336" y="108"/>
                  </a:lnTo>
                  <a:lnTo>
                    <a:pt x="357" y="130"/>
                  </a:lnTo>
                  <a:lnTo>
                    <a:pt x="342" y="141"/>
                  </a:lnTo>
                  <a:lnTo>
                    <a:pt x="329" y="152"/>
                  </a:lnTo>
                  <a:lnTo>
                    <a:pt x="321" y="183"/>
                  </a:lnTo>
                  <a:lnTo>
                    <a:pt x="318" y="218"/>
                  </a:lnTo>
                  <a:lnTo>
                    <a:pt x="315" y="236"/>
                  </a:lnTo>
                  <a:lnTo>
                    <a:pt x="293" y="276"/>
                  </a:lnTo>
                  <a:lnTo>
                    <a:pt x="288" y="304"/>
                  </a:lnTo>
                  <a:lnTo>
                    <a:pt x="276" y="306"/>
                  </a:lnTo>
                  <a:lnTo>
                    <a:pt x="274" y="334"/>
                  </a:lnTo>
                  <a:lnTo>
                    <a:pt x="270" y="360"/>
                  </a:lnTo>
                  <a:lnTo>
                    <a:pt x="255" y="364"/>
                  </a:lnTo>
                  <a:lnTo>
                    <a:pt x="248" y="376"/>
                  </a:lnTo>
                  <a:lnTo>
                    <a:pt x="255" y="382"/>
                  </a:lnTo>
                  <a:lnTo>
                    <a:pt x="276" y="401"/>
                  </a:lnTo>
                  <a:lnTo>
                    <a:pt x="285" y="418"/>
                  </a:lnTo>
                  <a:lnTo>
                    <a:pt x="293" y="434"/>
                  </a:lnTo>
                  <a:lnTo>
                    <a:pt x="306" y="441"/>
                  </a:lnTo>
                  <a:lnTo>
                    <a:pt x="312" y="460"/>
                  </a:lnTo>
                  <a:lnTo>
                    <a:pt x="296" y="460"/>
                  </a:lnTo>
                  <a:lnTo>
                    <a:pt x="279" y="460"/>
                  </a:lnTo>
                  <a:lnTo>
                    <a:pt x="270" y="470"/>
                  </a:lnTo>
                  <a:lnTo>
                    <a:pt x="260" y="480"/>
                  </a:lnTo>
                  <a:lnTo>
                    <a:pt x="234" y="480"/>
                  </a:lnTo>
                  <a:lnTo>
                    <a:pt x="225" y="485"/>
                  </a:lnTo>
                  <a:lnTo>
                    <a:pt x="220" y="482"/>
                  </a:lnTo>
                  <a:lnTo>
                    <a:pt x="203" y="483"/>
                  </a:lnTo>
                  <a:lnTo>
                    <a:pt x="202" y="488"/>
                  </a:lnTo>
                  <a:lnTo>
                    <a:pt x="186" y="473"/>
                  </a:lnTo>
                  <a:lnTo>
                    <a:pt x="171" y="458"/>
                  </a:lnTo>
                  <a:lnTo>
                    <a:pt x="162" y="464"/>
                  </a:lnTo>
                  <a:lnTo>
                    <a:pt x="149" y="466"/>
                  </a:lnTo>
                  <a:lnTo>
                    <a:pt x="132" y="455"/>
                  </a:lnTo>
                  <a:lnTo>
                    <a:pt x="126" y="449"/>
                  </a:lnTo>
                  <a:lnTo>
                    <a:pt x="123" y="442"/>
                  </a:lnTo>
                  <a:lnTo>
                    <a:pt x="111" y="425"/>
                  </a:lnTo>
                  <a:lnTo>
                    <a:pt x="102" y="412"/>
                  </a:lnTo>
                  <a:lnTo>
                    <a:pt x="82" y="394"/>
                  </a:lnTo>
                  <a:lnTo>
                    <a:pt x="78" y="383"/>
                  </a:lnTo>
                  <a:lnTo>
                    <a:pt x="58" y="369"/>
                  </a:lnTo>
                  <a:lnTo>
                    <a:pt x="54" y="362"/>
                  </a:lnTo>
                  <a:lnTo>
                    <a:pt x="39" y="358"/>
                  </a:lnTo>
                  <a:lnTo>
                    <a:pt x="42" y="334"/>
                  </a:lnTo>
                  <a:lnTo>
                    <a:pt x="33" y="318"/>
                  </a:lnTo>
                  <a:lnTo>
                    <a:pt x="24" y="303"/>
                  </a:lnTo>
                  <a:lnTo>
                    <a:pt x="22" y="290"/>
                  </a:lnTo>
                  <a:lnTo>
                    <a:pt x="18" y="276"/>
                  </a:lnTo>
                  <a:lnTo>
                    <a:pt x="9" y="257"/>
                  </a:lnTo>
                  <a:lnTo>
                    <a:pt x="0" y="256"/>
                  </a:lnTo>
                  <a:lnTo>
                    <a:pt x="9" y="237"/>
                  </a:lnTo>
                  <a:lnTo>
                    <a:pt x="10" y="226"/>
                  </a:lnTo>
                  <a:lnTo>
                    <a:pt x="12" y="220"/>
                  </a:lnTo>
                  <a:lnTo>
                    <a:pt x="14" y="210"/>
                  </a:lnTo>
                  <a:lnTo>
                    <a:pt x="24" y="191"/>
                  </a:lnTo>
                  <a:lnTo>
                    <a:pt x="32" y="185"/>
                  </a:lnTo>
                  <a:lnTo>
                    <a:pt x="46" y="184"/>
                  </a:lnTo>
                  <a:lnTo>
                    <a:pt x="45" y="161"/>
                  </a:lnTo>
                  <a:lnTo>
                    <a:pt x="44" y="137"/>
                  </a:lnTo>
                  <a:lnTo>
                    <a:pt x="44" y="113"/>
                  </a:lnTo>
                  <a:lnTo>
                    <a:pt x="42" y="9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4" name="Freeform 123"/>
            <p:cNvSpPr>
              <a:spLocks/>
            </p:cNvSpPr>
            <p:nvPr/>
          </p:nvSpPr>
          <p:spPr bwMode="auto">
            <a:xfrm>
              <a:off x="1706166" y="4151121"/>
              <a:ext cx="42410" cy="58053"/>
            </a:xfrm>
            <a:custGeom>
              <a:avLst/>
              <a:gdLst/>
              <a:ahLst/>
              <a:cxnLst>
                <a:cxn ang="0">
                  <a:pos x="34" y="14"/>
                </a:cxn>
                <a:cxn ang="0">
                  <a:pos x="34" y="2"/>
                </a:cxn>
                <a:cxn ang="0">
                  <a:pos x="22" y="0"/>
                </a:cxn>
                <a:cxn ang="0">
                  <a:pos x="19" y="8"/>
                </a:cxn>
                <a:cxn ang="0">
                  <a:pos x="0" y="9"/>
                </a:cxn>
                <a:cxn ang="0">
                  <a:pos x="0" y="10"/>
                </a:cxn>
                <a:cxn ang="0">
                  <a:pos x="0" y="12"/>
                </a:cxn>
                <a:cxn ang="0">
                  <a:pos x="5" y="32"/>
                </a:cxn>
                <a:cxn ang="0">
                  <a:pos x="9" y="52"/>
                </a:cxn>
                <a:cxn ang="0">
                  <a:pos x="13" y="52"/>
                </a:cxn>
                <a:cxn ang="0">
                  <a:pos x="27" y="37"/>
                </a:cxn>
                <a:cxn ang="0">
                  <a:pos x="40" y="22"/>
                </a:cxn>
                <a:cxn ang="0">
                  <a:pos x="34" y="14"/>
                </a:cxn>
              </a:cxnLst>
              <a:rect l="0" t="0" r="r" b="b"/>
              <a:pathLst>
                <a:path w="40" h="52">
                  <a:moveTo>
                    <a:pt x="34" y="14"/>
                  </a:moveTo>
                  <a:lnTo>
                    <a:pt x="34" y="2"/>
                  </a:lnTo>
                  <a:lnTo>
                    <a:pt x="22" y="0"/>
                  </a:lnTo>
                  <a:lnTo>
                    <a:pt x="19" y="8"/>
                  </a:lnTo>
                  <a:lnTo>
                    <a:pt x="0" y="9"/>
                  </a:lnTo>
                  <a:lnTo>
                    <a:pt x="0" y="10"/>
                  </a:lnTo>
                  <a:lnTo>
                    <a:pt x="0" y="12"/>
                  </a:lnTo>
                  <a:lnTo>
                    <a:pt x="5" y="32"/>
                  </a:lnTo>
                  <a:lnTo>
                    <a:pt x="9" y="52"/>
                  </a:lnTo>
                  <a:lnTo>
                    <a:pt x="13" y="52"/>
                  </a:lnTo>
                  <a:lnTo>
                    <a:pt x="27" y="37"/>
                  </a:lnTo>
                  <a:lnTo>
                    <a:pt x="40" y="22"/>
                  </a:lnTo>
                  <a:lnTo>
                    <a:pt x="34" y="1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5" name="Freeform 124"/>
            <p:cNvSpPr>
              <a:spLocks/>
            </p:cNvSpPr>
            <p:nvPr/>
          </p:nvSpPr>
          <p:spPr bwMode="auto">
            <a:xfrm>
              <a:off x="1268676" y="3988125"/>
              <a:ext cx="183032" cy="236679"/>
            </a:xfrm>
            <a:custGeom>
              <a:avLst/>
              <a:gdLst/>
              <a:ahLst/>
              <a:cxnLst>
                <a:cxn ang="0">
                  <a:pos x="29" y="149"/>
                </a:cxn>
                <a:cxn ang="0">
                  <a:pos x="9" y="151"/>
                </a:cxn>
                <a:cxn ang="0">
                  <a:pos x="9" y="159"/>
                </a:cxn>
                <a:cxn ang="0">
                  <a:pos x="13" y="165"/>
                </a:cxn>
                <a:cxn ang="0">
                  <a:pos x="17" y="175"/>
                </a:cxn>
                <a:cxn ang="0">
                  <a:pos x="12" y="180"/>
                </a:cxn>
                <a:cxn ang="0">
                  <a:pos x="7" y="177"/>
                </a:cxn>
                <a:cxn ang="0">
                  <a:pos x="0" y="187"/>
                </a:cxn>
                <a:cxn ang="0">
                  <a:pos x="19" y="214"/>
                </a:cxn>
                <a:cxn ang="0">
                  <a:pos x="33" y="201"/>
                </a:cxn>
                <a:cxn ang="0">
                  <a:pos x="42" y="204"/>
                </a:cxn>
                <a:cxn ang="0">
                  <a:pos x="53" y="208"/>
                </a:cxn>
                <a:cxn ang="0">
                  <a:pos x="59" y="201"/>
                </a:cxn>
                <a:cxn ang="0">
                  <a:pos x="72" y="199"/>
                </a:cxn>
                <a:cxn ang="0">
                  <a:pos x="74" y="210"/>
                </a:cxn>
                <a:cxn ang="0">
                  <a:pos x="91" y="193"/>
                </a:cxn>
                <a:cxn ang="0">
                  <a:pos x="108" y="178"/>
                </a:cxn>
                <a:cxn ang="0">
                  <a:pos x="110" y="159"/>
                </a:cxn>
                <a:cxn ang="0">
                  <a:pos x="114" y="139"/>
                </a:cxn>
                <a:cxn ang="0">
                  <a:pos x="129" y="119"/>
                </a:cxn>
                <a:cxn ang="0">
                  <a:pos x="144" y="99"/>
                </a:cxn>
                <a:cxn ang="0">
                  <a:pos x="147" y="79"/>
                </a:cxn>
                <a:cxn ang="0">
                  <a:pos x="151" y="61"/>
                </a:cxn>
                <a:cxn ang="0">
                  <a:pos x="153" y="42"/>
                </a:cxn>
                <a:cxn ang="0">
                  <a:pos x="157" y="24"/>
                </a:cxn>
                <a:cxn ang="0">
                  <a:pos x="163" y="3"/>
                </a:cxn>
                <a:cxn ang="0">
                  <a:pos x="146" y="1"/>
                </a:cxn>
                <a:cxn ang="0">
                  <a:pos x="129" y="0"/>
                </a:cxn>
                <a:cxn ang="0">
                  <a:pos x="117" y="7"/>
                </a:cxn>
                <a:cxn ang="0">
                  <a:pos x="110" y="34"/>
                </a:cxn>
                <a:cxn ang="0">
                  <a:pos x="105" y="45"/>
                </a:cxn>
                <a:cxn ang="0">
                  <a:pos x="87" y="40"/>
                </a:cxn>
                <a:cxn ang="0">
                  <a:pos x="68" y="36"/>
                </a:cxn>
                <a:cxn ang="0">
                  <a:pos x="47" y="35"/>
                </a:cxn>
                <a:cxn ang="0">
                  <a:pos x="44" y="59"/>
                </a:cxn>
                <a:cxn ang="0">
                  <a:pos x="68" y="57"/>
                </a:cxn>
                <a:cxn ang="0">
                  <a:pos x="71" y="73"/>
                </a:cxn>
                <a:cxn ang="0">
                  <a:pos x="60" y="88"/>
                </a:cxn>
                <a:cxn ang="0">
                  <a:pos x="73" y="109"/>
                </a:cxn>
                <a:cxn ang="0">
                  <a:pos x="67" y="144"/>
                </a:cxn>
                <a:cxn ang="0">
                  <a:pos x="60" y="150"/>
                </a:cxn>
                <a:cxn ang="0">
                  <a:pos x="56" y="143"/>
                </a:cxn>
                <a:cxn ang="0">
                  <a:pos x="43" y="148"/>
                </a:cxn>
                <a:cxn ang="0">
                  <a:pos x="31" y="135"/>
                </a:cxn>
                <a:cxn ang="0">
                  <a:pos x="29" y="149"/>
                </a:cxn>
              </a:cxnLst>
              <a:rect l="0" t="0" r="r" b="b"/>
              <a:pathLst>
                <a:path w="163" h="214">
                  <a:moveTo>
                    <a:pt x="29" y="149"/>
                  </a:moveTo>
                  <a:lnTo>
                    <a:pt x="9" y="151"/>
                  </a:lnTo>
                  <a:lnTo>
                    <a:pt x="9" y="159"/>
                  </a:lnTo>
                  <a:lnTo>
                    <a:pt x="13" y="165"/>
                  </a:lnTo>
                  <a:lnTo>
                    <a:pt x="17" y="175"/>
                  </a:lnTo>
                  <a:lnTo>
                    <a:pt x="12" y="180"/>
                  </a:lnTo>
                  <a:lnTo>
                    <a:pt x="7" y="177"/>
                  </a:lnTo>
                  <a:lnTo>
                    <a:pt x="0" y="187"/>
                  </a:lnTo>
                  <a:lnTo>
                    <a:pt x="19" y="214"/>
                  </a:lnTo>
                  <a:lnTo>
                    <a:pt x="33" y="201"/>
                  </a:lnTo>
                  <a:lnTo>
                    <a:pt x="42" y="204"/>
                  </a:lnTo>
                  <a:lnTo>
                    <a:pt x="53" y="208"/>
                  </a:lnTo>
                  <a:lnTo>
                    <a:pt x="59" y="201"/>
                  </a:lnTo>
                  <a:lnTo>
                    <a:pt x="72" y="199"/>
                  </a:lnTo>
                  <a:lnTo>
                    <a:pt x="74" y="210"/>
                  </a:lnTo>
                  <a:lnTo>
                    <a:pt x="91" y="193"/>
                  </a:lnTo>
                  <a:lnTo>
                    <a:pt x="108" y="178"/>
                  </a:lnTo>
                  <a:lnTo>
                    <a:pt x="110" y="159"/>
                  </a:lnTo>
                  <a:lnTo>
                    <a:pt x="114" y="139"/>
                  </a:lnTo>
                  <a:lnTo>
                    <a:pt x="129" y="119"/>
                  </a:lnTo>
                  <a:lnTo>
                    <a:pt x="144" y="99"/>
                  </a:lnTo>
                  <a:lnTo>
                    <a:pt x="147" y="79"/>
                  </a:lnTo>
                  <a:lnTo>
                    <a:pt x="151" y="61"/>
                  </a:lnTo>
                  <a:lnTo>
                    <a:pt x="153" y="42"/>
                  </a:lnTo>
                  <a:lnTo>
                    <a:pt x="157" y="24"/>
                  </a:lnTo>
                  <a:lnTo>
                    <a:pt x="163" y="3"/>
                  </a:lnTo>
                  <a:lnTo>
                    <a:pt x="146" y="1"/>
                  </a:lnTo>
                  <a:lnTo>
                    <a:pt x="129" y="0"/>
                  </a:lnTo>
                  <a:lnTo>
                    <a:pt x="117" y="7"/>
                  </a:lnTo>
                  <a:lnTo>
                    <a:pt x="110" y="34"/>
                  </a:lnTo>
                  <a:lnTo>
                    <a:pt x="105" y="45"/>
                  </a:lnTo>
                  <a:lnTo>
                    <a:pt x="87" y="40"/>
                  </a:lnTo>
                  <a:lnTo>
                    <a:pt x="68" y="36"/>
                  </a:lnTo>
                  <a:lnTo>
                    <a:pt x="47" y="35"/>
                  </a:lnTo>
                  <a:lnTo>
                    <a:pt x="44" y="59"/>
                  </a:lnTo>
                  <a:lnTo>
                    <a:pt x="68" y="57"/>
                  </a:lnTo>
                  <a:lnTo>
                    <a:pt x="71" y="73"/>
                  </a:lnTo>
                  <a:lnTo>
                    <a:pt x="60" y="88"/>
                  </a:lnTo>
                  <a:lnTo>
                    <a:pt x="73" y="109"/>
                  </a:lnTo>
                  <a:lnTo>
                    <a:pt x="67" y="144"/>
                  </a:lnTo>
                  <a:lnTo>
                    <a:pt x="60" y="150"/>
                  </a:lnTo>
                  <a:lnTo>
                    <a:pt x="56" y="143"/>
                  </a:lnTo>
                  <a:lnTo>
                    <a:pt x="43" y="148"/>
                  </a:lnTo>
                  <a:lnTo>
                    <a:pt x="31" y="135"/>
                  </a:lnTo>
                  <a:lnTo>
                    <a:pt x="29" y="14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26" name="Freeform 125"/>
            <p:cNvSpPr>
              <a:spLocks/>
            </p:cNvSpPr>
            <p:nvPr/>
          </p:nvSpPr>
          <p:spPr bwMode="auto">
            <a:xfrm>
              <a:off x="1824466" y="3959098"/>
              <a:ext cx="196424" cy="256775"/>
            </a:xfrm>
            <a:custGeom>
              <a:avLst/>
              <a:gdLst/>
              <a:ahLst/>
              <a:cxnLst>
                <a:cxn ang="0">
                  <a:pos x="82" y="188"/>
                </a:cxn>
                <a:cxn ang="0">
                  <a:pos x="61" y="176"/>
                </a:cxn>
                <a:cxn ang="0">
                  <a:pos x="41" y="163"/>
                </a:cxn>
                <a:cxn ang="0">
                  <a:pos x="20" y="151"/>
                </a:cxn>
                <a:cxn ang="0">
                  <a:pos x="1" y="139"/>
                </a:cxn>
                <a:cxn ang="0">
                  <a:pos x="0" y="112"/>
                </a:cxn>
                <a:cxn ang="0">
                  <a:pos x="16" y="86"/>
                </a:cxn>
                <a:cxn ang="0">
                  <a:pos x="24" y="67"/>
                </a:cxn>
                <a:cxn ang="0">
                  <a:pos x="18" y="48"/>
                </a:cxn>
                <a:cxn ang="0">
                  <a:pos x="11" y="29"/>
                </a:cxn>
                <a:cxn ang="0">
                  <a:pos x="2" y="10"/>
                </a:cxn>
                <a:cxn ang="0">
                  <a:pos x="11" y="0"/>
                </a:cxn>
                <a:cxn ang="0">
                  <a:pos x="28" y="0"/>
                </a:cxn>
                <a:cxn ang="0">
                  <a:pos x="44" y="0"/>
                </a:cxn>
                <a:cxn ang="0">
                  <a:pos x="64" y="2"/>
                </a:cxn>
                <a:cxn ang="0">
                  <a:pos x="90" y="22"/>
                </a:cxn>
                <a:cxn ang="0">
                  <a:pos x="120" y="28"/>
                </a:cxn>
                <a:cxn ang="0">
                  <a:pos x="131" y="18"/>
                </a:cxn>
                <a:cxn ang="0">
                  <a:pos x="154" y="11"/>
                </a:cxn>
                <a:cxn ang="0">
                  <a:pos x="175" y="16"/>
                </a:cxn>
                <a:cxn ang="0">
                  <a:pos x="166" y="30"/>
                </a:cxn>
                <a:cxn ang="0">
                  <a:pos x="155" y="43"/>
                </a:cxn>
                <a:cxn ang="0">
                  <a:pos x="156" y="67"/>
                </a:cxn>
                <a:cxn ang="0">
                  <a:pos x="156" y="90"/>
                </a:cxn>
                <a:cxn ang="0">
                  <a:pos x="156" y="113"/>
                </a:cxn>
                <a:cxn ang="0">
                  <a:pos x="156" y="136"/>
                </a:cxn>
                <a:cxn ang="0">
                  <a:pos x="168" y="155"/>
                </a:cxn>
                <a:cxn ang="0">
                  <a:pos x="156" y="162"/>
                </a:cxn>
                <a:cxn ang="0">
                  <a:pos x="146" y="178"/>
                </a:cxn>
                <a:cxn ang="0">
                  <a:pos x="137" y="186"/>
                </a:cxn>
                <a:cxn ang="0">
                  <a:pos x="127" y="208"/>
                </a:cxn>
                <a:cxn ang="0">
                  <a:pos x="118" y="228"/>
                </a:cxn>
                <a:cxn ang="0">
                  <a:pos x="115" y="230"/>
                </a:cxn>
                <a:cxn ang="0">
                  <a:pos x="100" y="214"/>
                </a:cxn>
                <a:cxn ang="0">
                  <a:pos x="83" y="197"/>
                </a:cxn>
                <a:cxn ang="0">
                  <a:pos x="82" y="188"/>
                </a:cxn>
              </a:cxnLst>
              <a:rect l="0" t="0" r="r" b="b"/>
              <a:pathLst>
                <a:path w="175" h="230">
                  <a:moveTo>
                    <a:pt x="82" y="188"/>
                  </a:moveTo>
                  <a:lnTo>
                    <a:pt x="61" y="176"/>
                  </a:lnTo>
                  <a:lnTo>
                    <a:pt x="41" y="163"/>
                  </a:lnTo>
                  <a:lnTo>
                    <a:pt x="20" y="151"/>
                  </a:lnTo>
                  <a:lnTo>
                    <a:pt x="1" y="139"/>
                  </a:lnTo>
                  <a:lnTo>
                    <a:pt x="0" y="112"/>
                  </a:lnTo>
                  <a:lnTo>
                    <a:pt x="16" y="86"/>
                  </a:lnTo>
                  <a:lnTo>
                    <a:pt x="24" y="67"/>
                  </a:lnTo>
                  <a:lnTo>
                    <a:pt x="18" y="48"/>
                  </a:lnTo>
                  <a:lnTo>
                    <a:pt x="11" y="29"/>
                  </a:lnTo>
                  <a:lnTo>
                    <a:pt x="2" y="10"/>
                  </a:lnTo>
                  <a:lnTo>
                    <a:pt x="11" y="0"/>
                  </a:lnTo>
                  <a:lnTo>
                    <a:pt x="28" y="0"/>
                  </a:lnTo>
                  <a:lnTo>
                    <a:pt x="44" y="0"/>
                  </a:lnTo>
                  <a:lnTo>
                    <a:pt x="64" y="2"/>
                  </a:lnTo>
                  <a:lnTo>
                    <a:pt x="90" y="22"/>
                  </a:lnTo>
                  <a:lnTo>
                    <a:pt x="120" y="28"/>
                  </a:lnTo>
                  <a:lnTo>
                    <a:pt x="131" y="18"/>
                  </a:lnTo>
                  <a:lnTo>
                    <a:pt x="154" y="11"/>
                  </a:lnTo>
                  <a:lnTo>
                    <a:pt x="175" y="16"/>
                  </a:lnTo>
                  <a:lnTo>
                    <a:pt x="166" y="30"/>
                  </a:lnTo>
                  <a:lnTo>
                    <a:pt x="155" y="43"/>
                  </a:lnTo>
                  <a:lnTo>
                    <a:pt x="156" y="67"/>
                  </a:lnTo>
                  <a:lnTo>
                    <a:pt x="156" y="90"/>
                  </a:lnTo>
                  <a:lnTo>
                    <a:pt x="156" y="113"/>
                  </a:lnTo>
                  <a:lnTo>
                    <a:pt x="156" y="136"/>
                  </a:lnTo>
                  <a:lnTo>
                    <a:pt x="168" y="155"/>
                  </a:lnTo>
                  <a:lnTo>
                    <a:pt x="156" y="162"/>
                  </a:lnTo>
                  <a:lnTo>
                    <a:pt x="146" y="178"/>
                  </a:lnTo>
                  <a:lnTo>
                    <a:pt x="137" y="186"/>
                  </a:lnTo>
                  <a:lnTo>
                    <a:pt x="127" y="208"/>
                  </a:lnTo>
                  <a:lnTo>
                    <a:pt x="118" y="228"/>
                  </a:lnTo>
                  <a:lnTo>
                    <a:pt x="115" y="230"/>
                  </a:lnTo>
                  <a:lnTo>
                    <a:pt x="100" y="214"/>
                  </a:lnTo>
                  <a:lnTo>
                    <a:pt x="83" y="197"/>
                  </a:lnTo>
                  <a:lnTo>
                    <a:pt x="82" y="18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2" name="Freeform 132"/>
            <p:cNvSpPr>
              <a:spLocks/>
            </p:cNvSpPr>
            <p:nvPr/>
          </p:nvSpPr>
          <p:spPr bwMode="auto">
            <a:xfrm>
              <a:off x="1063324" y="3706788"/>
              <a:ext cx="287940" cy="259008"/>
            </a:xfrm>
            <a:custGeom>
              <a:avLst/>
              <a:gdLst/>
              <a:ahLst/>
              <a:cxnLst>
                <a:cxn ang="0">
                  <a:pos x="172" y="167"/>
                </a:cxn>
                <a:cxn ang="0">
                  <a:pos x="155" y="172"/>
                </a:cxn>
                <a:cxn ang="0">
                  <a:pos x="144" y="186"/>
                </a:cxn>
                <a:cxn ang="0">
                  <a:pos x="134" y="201"/>
                </a:cxn>
                <a:cxn ang="0">
                  <a:pos x="128" y="221"/>
                </a:cxn>
                <a:cxn ang="0">
                  <a:pos x="121" y="221"/>
                </a:cxn>
                <a:cxn ang="0">
                  <a:pos x="121" y="228"/>
                </a:cxn>
                <a:cxn ang="0">
                  <a:pos x="101" y="228"/>
                </a:cxn>
                <a:cxn ang="0">
                  <a:pos x="97" y="226"/>
                </a:cxn>
                <a:cxn ang="0">
                  <a:pos x="94" y="227"/>
                </a:cxn>
                <a:cxn ang="0">
                  <a:pos x="90" y="231"/>
                </a:cxn>
                <a:cxn ang="0">
                  <a:pos x="88" y="222"/>
                </a:cxn>
                <a:cxn ang="0">
                  <a:pos x="88" y="233"/>
                </a:cxn>
                <a:cxn ang="0">
                  <a:pos x="86" y="229"/>
                </a:cxn>
                <a:cxn ang="0">
                  <a:pos x="84" y="231"/>
                </a:cxn>
                <a:cxn ang="0">
                  <a:pos x="77" y="231"/>
                </a:cxn>
                <a:cxn ang="0">
                  <a:pos x="68" y="232"/>
                </a:cxn>
                <a:cxn ang="0">
                  <a:pos x="59" y="208"/>
                </a:cxn>
                <a:cxn ang="0">
                  <a:pos x="60" y="207"/>
                </a:cxn>
                <a:cxn ang="0">
                  <a:pos x="56" y="203"/>
                </a:cxn>
                <a:cxn ang="0">
                  <a:pos x="58" y="202"/>
                </a:cxn>
                <a:cxn ang="0">
                  <a:pos x="53" y="197"/>
                </a:cxn>
                <a:cxn ang="0">
                  <a:pos x="29" y="181"/>
                </a:cxn>
                <a:cxn ang="0">
                  <a:pos x="17" y="181"/>
                </a:cxn>
                <a:cxn ang="0">
                  <a:pos x="22" y="177"/>
                </a:cxn>
                <a:cxn ang="0">
                  <a:pos x="0" y="183"/>
                </a:cxn>
                <a:cxn ang="0">
                  <a:pos x="1" y="149"/>
                </a:cxn>
                <a:cxn ang="0">
                  <a:pos x="4" y="115"/>
                </a:cxn>
                <a:cxn ang="0">
                  <a:pos x="19" y="88"/>
                </a:cxn>
                <a:cxn ang="0">
                  <a:pos x="22" y="65"/>
                </a:cxn>
                <a:cxn ang="0">
                  <a:pos x="18" y="52"/>
                </a:cxn>
                <a:cxn ang="0">
                  <a:pos x="18" y="51"/>
                </a:cxn>
                <a:cxn ang="0">
                  <a:pos x="19" y="41"/>
                </a:cxn>
                <a:cxn ang="0">
                  <a:pos x="26" y="24"/>
                </a:cxn>
                <a:cxn ang="0">
                  <a:pos x="30" y="6"/>
                </a:cxn>
                <a:cxn ang="0">
                  <a:pos x="52" y="0"/>
                </a:cxn>
                <a:cxn ang="0">
                  <a:pos x="73" y="1"/>
                </a:cxn>
                <a:cxn ang="0">
                  <a:pos x="88" y="16"/>
                </a:cxn>
                <a:cxn ang="0">
                  <a:pos x="110" y="10"/>
                </a:cxn>
                <a:cxn ang="0">
                  <a:pos x="126" y="16"/>
                </a:cxn>
                <a:cxn ang="0">
                  <a:pos x="143" y="23"/>
                </a:cxn>
                <a:cxn ang="0">
                  <a:pos x="168" y="11"/>
                </a:cxn>
                <a:cxn ang="0">
                  <a:pos x="190" y="12"/>
                </a:cxn>
                <a:cxn ang="0">
                  <a:pos x="212" y="15"/>
                </a:cxn>
                <a:cxn ang="0">
                  <a:pos x="236" y="0"/>
                </a:cxn>
                <a:cxn ang="0">
                  <a:pos x="246" y="16"/>
                </a:cxn>
                <a:cxn ang="0">
                  <a:pos x="250" y="35"/>
                </a:cxn>
                <a:cxn ang="0">
                  <a:pos x="259" y="43"/>
                </a:cxn>
                <a:cxn ang="0">
                  <a:pos x="254" y="58"/>
                </a:cxn>
                <a:cxn ang="0">
                  <a:pos x="239" y="72"/>
                </a:cxn>
                <a:cxn ang="0">
                  <a:pos x="230" y="89"/>
                </a:cxn>
                <a:cxn ang="0">
                  <a:pos x="223" y="107"/>
                </a:cxn>
                <a:cxn ang="0">
                  <a:pos x="215" y="127"/>
                </a:cxn>
                <a:cxn ang="0">
                  <a:pos x="206" y="139"/>
                </a:cxn>
                <a:cxn ang="0">
                  <a:pos x="198" y="162"/>
                </a:cxn>
                <a:cxn ang="0">
                  <a:pos x="185" y="181"/>
                </a:cxn>
                <a:cxn ang="0">
                  <a:pos x="172" y="167"/>
                </a:cxn>
              </a:cxnLst>
              <a:rect l="0" t="0" r="r" b="b"/>
              <a:pathLst>
                <a:path w="259" h="233">
                  <a:moveTo>
                    <a:pt x="172" y="167"/>
                  </a:moveTo>
                  <a:lnTo>
                    <a:pt x="155" y="172"/>
                  </a:lnTo>
                  <a:lnTo>
                    <a:pt x="144" y="186"/>
                  </a:lnTo>
                  <a:lnTo>
                    <a:pt x="134" y="201"/>
                  </a:lnTo>
                  <a:lnTo>
                    <a:pt x="128" y="221"/>
                  </a:lnTo>
                  <a:lnTo>
                    <a:pt x="121" y="221"/>
                  </a:lnTo>
                  <a:lnTo>
                    <a:pt x="121" y="228"/>
                  </a:lnTo>
                  <a:lnTo>
                    <a:pt x="101" y="228"/>
                  </a:lnTo>
                  <a:lnTo>
                    <a:pt x="97" y="226"/>
                  </a:lnTo>
                  <a:lnTo>
                    <a:pt x="94" y="227"/>
                  </a:lnTo>
                  <a:lnTo>
                    <a:pt x="90" y="231"/>
                  </a:lnTo>
                  <a:lnTo>
                    <a:pt x="88" y="222"/>
                  </a:lnTo>
                  <a:lnTo>
                    <a:pt x="88" y="233"/>
                  </a:lnTo>
                  <a:lnTo>
                    <a:pt x="86" y="229"/>
                  </a:lnTo>
                  <a:lnTo>
                    <a:pt x="84" y="231"/>
                  </a:lnTo>
                  <a:lnTo>
                    <a:pt x="77" y="231"/>
                  </a:lnTo>
                  <a:lnTo>
                    <a:pt x="68" y="232"/>
                  </a:lnTo>
                  <a:lnTo>
                    <a:pt x="59" y="208"/>
                  </a:lnTo>
                  <a:lnTo>
                    <a:pt x="60" y="207"/>
                  </a:lnTo>
                  <a:lnTo>
                    <a:pt x="56" y="203"/>
                  </a:lnTo>
                  <a:lnTo>
                    <a:pt x="58" y="202"/>
                  </a:lnTo>
                  <a:lnTo>
                    <a:pt x="53" y="197"/>
                  </a:lnTo>
                  <a:lnTo>
                    <a:pt x="29" y="181"/>
                  </a:lnTo>
                  <a:lnTo>
                    <a:pt x="17" y="181"/>
                  </a:lnTo>
                  <a:lnTo>
                    <a:pt x="22" y="177"/>
                  </a:lnTo>
                  <a:lnTo>
                    <a:pt x="0" y="183"/>
                  </a:lnTo>
                  <a:lnTo>
                    <a:pt x="1" y="149"/>
                  </a:lnTo>
                  <a:lnTo>
                    <a:pt x="4" y="115"/>
                  </a:lnTo>
                  <a:lnTo>
                    <a:pt x="19" y="88"/>
                  </a:lnTo>
                  <a:lnTo>
                    <a:pt x="22" y="65"/>
                  </a:lnTo>
                  <a:lnTo>
                    <a:pt x="18" y="52"/>
                  </a:lnTo>
                  <a:lnTo>
                    <a:pt x="18" y="51"/>
                  </a:lnTo>
                  <a:lnTo>
                    <a:pt x="19" y="41"/>
                  </a:lnTo>
                  <a:lnTo>
                    <a:pt x="26" y="24"/>
                  </a:lnTo>
                  <a:lnTo>
                    <a:pt x="30" y="6"/>
                  </a:lnTo>
                  <a:lnTo>
                    <a:pt x="52" y="0"/>
                  </a:lnTo>
                  <a:lnTo>
                    <a:pt x="73" y="1"/>
                  </a:lnTo>
                  <a:lnTo>
                    <a:pt x="88" y="16"/>
                  </a:lnTo>
                  <a:lnTo>
                    <a:pt x="110" y="10"/>
                  </a:lnTo>
                  <a:lnTo>
                    <a:pt x="126" y="16"/>
                  </a:lnTo>
                  <a:lnTo>
                    <a:pt x="143" y="23"/>
                  </a:lnTo>
                  <a:lnTo>
                    <a:pt x="168" y="11"/>
                  </a:lnTo>
                  <a:lnTo>
                    <a:pt x="190" y="12"/>
                  </a:lnTo>
                  <a:lnTo>
                    <a:pt x="212" y="15"/>
                  </a:lnTo>
                  <a:lnTo>
                    <a:pt x="236" y="0"/>
                  </a:lnTo>
                  <a:lnTo>
                    <a:pt x="246" y="16"/>
                  </a:lnTo>
                  <a:lnTo>
                    <a:pt x="250" y="35"/>
                  </a:lnTo>
                  <a:lnTo>
                    <a:pt x="259" y="43"/>
                  </a:lnTo>
                  <a:lnTo>
                    <a:pt x="254" y="58"/>
                  </a:lnTo>
                  <a:lnTo>
                    <a:pt x="239" y="72"/>
                  </a:lnTo>
                  <a:lnTo>
                    <a:pt x="230" y="89"/>
                  </a:lnTo>
                  <a:lnTo>
                    <a:pt x="223" y="107"/>
                  </a:lnTo>
                  <a:lnTo>
                    <a:pt x="215" y="127"/>
                  </a:lnTo>
                  <a:lnTo>
                    <a:pt x="206" y="139"/>
                  </a:lnTo>
                  <a:lnTo>
                    <a:pt x="198" y="162"/>
                  </a:lnTo>
                  <a:lnTo>
                    <a:pt x="185" y="181"/>
                  </a:lnTo>
                  <a:lnTo>
                    <a:pt x="172" y="1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3" name="Freeform 133"/>
            <p:cNvSpPr>
              <a:spLocks/>
            </p:cNvSpPr>
            <p:nvPr/>
          </p:nvSpPr>
          <p:spPr bwMode="auto">
            <a:xfrm>
              <a:off x="1016449" y="3744747"/>
              <a:ext cx="69195" cy="169695"/>
            </a:xfrm>
            <a:custGeom>
              <a:avLst/>
              <a:gdLst/>
              <a:ahLst/>
              <a:cxnLst>
                <a:cxn ang="0">
                  <a:pos x="4" y="32"/>
                </a:cxn>
                <a:cxn ang="0">
                  <a:pos x="2" y="32"/>
                </a:cxn>
                <a:cxn ang="0">
                  <a:pos x="0" y="43"/>
                </a:cxn>
                <a:cxn ang="0">
                  <a:pos x="12" y="58"/>
                </a:cxn>
                <a:cxn ang="0">
                  <a:pos x="14" y="77"/>
                </a:cxn>
                <a:cxn ang="0">
                  <a:pos x="16" y="96"/>
                </a:cxn>
                <a:cxn ang="0">
                  <a:pos x="17" y="114"/>
                </a:cxn>
                <a:cxn ang="0">
                  <a:pos x="17" y="133"/>
                </a:cxn>
                <a:cxn ang="0">
                  <a:pos x="18" y="151"/>
                </a:cxn>
                <a:cxn ang="0">
                  <a:pos x="42" y="148"/>
                </a:cxn>
                <a:cxn ang="0">
                  <a:pos x="43" y="114"/>
                </a:cxn>
                <a:cxn ang="0">
                  <a:pos x="46" y="80"/>
                </a:cxn>
                <a:cxn ang="0">
                  <a:pos x="61" y="53"/>
                </a:cxn>
                <a:cxn ang="0">
                  <a:pos x="64" y="30"/>
                </a:cxn>
                <a:cxn ang="0">
                  <a:pos x="60" y="17"/>
                </a:cxn>
                <a:cxn ang="0">
                  <a:pos x="60" y="16"/>
                </a:cxn>
                <a:cxn ang="0">
                  <a:pos x="41" y="0"/>
                </a:cxn>
                <a:cxn ang="0">
                  <a:pos x="35" y="7"/>
                </a:cxn>
                <a:cxn ang="0">
                  <a:pos x="35" y="11"/>
                </a:cxn>
                <a:cxn ang="0">
                  <a:pos x="35" y="12"/>
                </a:cxn>
                <a:cxn ang="0">
                  <a:pos x="34" y="13"/>
                </a:cxn>
                <a:cxn ang="0">
                  <a:pos x="17" y="24"/>
                </a:cxn>
                <a:cxn ang="0">
                  <a:pos x="4" y="32"/>
                </a:cxn>
              </a:cxnLst>
              <a:rect l="0" t="0" r="r" b="b"/>
              <a:pathLst>
                <a:path w="64" h="151">
                  <a:moveTo>
                    <a:pt x="4" y="32"/>
                  </a:moveTo>
                  <a:lnTo>
                    <a:pt x="2" y="32"/>
                  </a:lnTo>
                  <a:lnTo>
                    <a:pt x="0" y="43"/>
                  </a:lnTo>
                  <a:lnTo>
                    <a:pt x="12" y="58"/>
                  </a:lnTo>
                  <a:lnTo>
                    <a:pt x="14" y="77"/>
                  </a:lnTo>
                  <a:lnTo>
                    <a:pt x="16" y="96"/>
                  </a:lnTo>
                  <a:lnTo>
                    <a:pt x="17" y="114"/>
                  </a:lnTo>
                  <a:lnTo>
                    <a:pt x="17" y="133"/>
                  </a:lnTo>
                  <a:lnTo>
                    <a:pt x="18" y="151"/>
                  </a:lnTo>
                  <a:lnTo>
                    <a:pt x="42" y="148"/>
                  </a:lnTo>
                  <a:lnTo>
                    <a:pt x="43" y="114"/>
                  </a:lnTo>
                  <a:lnTo>
                    <a:pt x="46" y="80"/>
                  </a:lnTo>
                  <a:lnTo>
                    <a:pt x="61" y="53"/>
                  </a:lnTo>
                  <a:lnTo>
                    <a:pt x="64" y="30"/>
                  </a:lnTo>
                  <a:lnTo>
                    <a:pt x="60" y="17"/>
                  </a:lnTo>
                  <a:lnTo>
                    <a:pt x="60" y="16"/>
                  </a:lnTo>
                  <a:lnTo>
                    <a:pt x="41" y="0"/>
                  </a:lnTo>
                  <a:lnTo>
                    <a:pt x="35" y="7"/>
                  </a:lnTo>
                  <a:lnTo>
                    <a:pt x="35" y="11"/>
                  </a:lnTo>
                  <a:lnTo>
                    <a:pt x="35" y="12"/>
                  </a:lnTo>
                  <a:lnTo>
                    <a:pt x="34" y="13"/>
                  </a:lnTo>
                  <a:lnTo>
                    <a:pt x="17" y="24"/>
                  </a:lnTo>
                  <a:lnTo>
                    <a:pt x="4" y="3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4" name="Freeform 134"/>
            <p:cNvSpPr>
              <a:spLocks/>
            </p:cNvSpPr>
            <p:nvPr/>
          </p:nvSpPr>
          <p:spPr bwMode="auto">
            <a:xfrm>
              <a:off x="860204" y="3668831"/>
              <a:ext cx="194192" cy="154065"/>
            </a:xfrm>
            <a:custGeom>
              <a:avLst/>
              <a:gdLst/>
              <a:ahLst/>
              <a:cxnLst>
                <a:cxn ang="0">
                  <a:pos x="142" y="100"/>
                </a:cxn>
                <a:cxn ang="0">
                  <a:pos x="134" y="100"/>
                </a:cxn>
                <a:cxn ang="0">
                  <a:pos x="116" y="98"/>
                </a:cxn>
                <a:cxn ang="0">
                  <a:pos x="110" y="99"/>
                </a:cxn>
                <a:cxn ang="0">
                  <a:pos x="84" y="100"/>
                </a:cxn>
                <a:cxn ang="0">
                  <a:pos x="59" y="100"/>
                </a:cxn>
                <a:cxn ang="0">
                  <a:pos x="60" y="120"/>
                </a:cxn>
                <a:cxn ang="0">
                  <a:pos x="61" y="139"/>
                </a:cxn>
                <a:cxn ang="0">
                  <a:pos x="42" y="128"/>
                </a:cxn>
                <a:cxn ang="0">
                  <a:pos x="22" y="133"/>
                </a:cxn>
                <a:cxn ang="0">
                  <a:pos x="8" y="120"/>
                </a:cxn>
                <a:cxn ang="0">
                  <a:pos x="0" y="115"/>
                </a:cxn>
                <a:cxn ang="0">
                  <a:pos x="5" y="82"/>
                </a:cxn>
                <a:cxn ang="0">
                  <a:pos x="12" y="76"/>
                </a:cxn>
                <a:cxn ang="0">
                  <a:pos x="24" y="66"/>
                </a:cxn>
                <a:cxn ang="0">
                  <a:pos x="29" y="55"/>
                </a:cxn>
                <a:cxn ang="0">
                  <a:pos x="31" y="42"/>
                </a:cxn>
                <a:cxn ang="0">
                  <a:pos x="46" y="46"/>
                </a:cxn>
                <a:cxn ang="0">
                  <a:pos x="49" y="38"/>
                </a:cxn>
                <a:cxn ang="0">
                  <a:pos x="53" y="36"/>
                </a:cxn>
                <a:cxn ang="0">
                  <a:pos x="61" y="24"/>
                </a:cxn>
                <a:cxn ang="0">
                  <a:pos x="74" y="22"/>
                </a:cxn>
                <a:cxn ang="0">
                  <a:pos x="77" y="13"/>
                </a:cxn>
                <a:cxn ang="0">
                  <a:pos x="104" y="0"/>
                </a:cxn>
                <a:cxn ang="0">
                  <a:pos x="125" y="2"/>
                </a:cxn>
                <a:cxn ang="0">
                  <a:pos x="127" y="24"/>
                </a:cxn>
                <a:cxn ang="0">
                  <a:pos x="145" y="42"/>
                </a:cxn>
                <a:cxn ang="0">
                  <a:pos x="142" y="43"/>
                </a:cxn>
                <a:cxn ang="0">
                  <a:pos x="142" y="50"/>
                </a:cxn>
                <a:cxn ang="0">
                  <a:pos x="155" y="61"/>
                </a:cxn>
                <a:cxn ang="0">
                  <a:pos x="162" y="58"/>
                </a:cxn>
                <a:cxn ang="0">
                  <a:pos x="167" y="67"/>
                </a:cxn>
                <a:cxn ang="0">
                  <a:pos x="173" y="79"/>
                </a:cxn>
                <a:cxn ang="0">
                  <a:pos x="173" y="80"/>
                </a:cxn>
                <a:cxn ang="0">
                  <a:pos x="172" y="81"/>
                </a:cxn>
                <a:cxn ang="0">
                  <a:pos x="155" y="92"/>
                </a:cxn>
                <a:cxn ang="0">
                  <a:pos x="142" y="100"/>
                </a:cxn>
              </a:cxnLst>
              <a:rect l="0" t="0" r="r" b="b"/>
              <a:pathLst>
                <a:path w="173" h="139">
                  <a:moveTo>
                    <a:pt x="142" y="100"/>
                  </a:moveTo>
                  <a:lnTo>
                    <a:pt x="134" y="100"/>
                  </a:lnTo>
                  <a:lnTo>
                    <a:pt x="116" y="98"/>
                  </a:lnTo>
                  <a:lnTo>
                    <a:pt x="110" y="99"/>
                  </a:lnTo>
                  <a:lnTo>
                    <a:pt x="84" y="100"/>
                  </a:lnTo>
                  <a:lnTo>
                    <a:pt x="59" y="100"/>
                  </a:lnTo>
                  <a:lnTo>
                    <a:pt x="60" y="120"/>
                  </a:lnTo>
                  <a:lnTo>
                    <a:pt x="61" y="139"/>
                  </a:lnTo>
                  <a:lnTo>
                    <a:pt x="42" y="128"/>
                  </a:lnTo>
                  <a:lnTo>
                    <a:pt x="22" y="133"/>
                  </a:lnTo>
                  <a:lnTo>
                    <a:pt x="8" y="120"/>
                  </a:lnTo>
                  <a:lnTo>
                    <a:pt x="0" y="115"/>
                  </a:lnTo>
                  <a:lnTo>
                    <a:pt x="5" y="82"/>
                  </a:lnTo>
                  <a:lnTo>
                    <a:pt x="12" y="76"/>
                  </a:lnTo>
                  <a:lnTo>
                    <a:pt x="24" y="66"/>
                  </a:lnTo>
                  <a:lnTo>
                    <a:pt x="29" y="55"/>
                  </a:lnTo>
                  <a:lnTo>
                    <a:pt x="31" y="42"/>
                  </a:lnTo>
                  <a:lnTo>
                    <a:pt x="46" y="46"/>
                  </a:lnTo>
                  <a:lnTo>
                    <a:pt x="49" y="38"/>
                  </a:lnTo>
                  <a:lnTo>
                    <a:pt x="53" y="36"/>
                  </a:lnTo>
                  <a:lnTo>
                    <a:pt x="61" y="24"/>
                  </a:lnTo>
                  <a:lnTo>
                    <a:pt x="74" y="22"/>
                  </a:lnTo>
                  <a:lnTo>
                    <a:pt x="77" y="13"/>
                  </a:lnTo>
                  <a:lnTo>
                    <a:pt x="104" y="0"/>
                  </a:lnTo>
                  <a:lnTo>
                    <a:pt x="125" y="2"/>
                  </a:lnTo>
                  <a:lnTo>
                    <a:pt x="127" y="24"/>
                  </a:lnTo>
                  <a:lnTo>
                    <a:pt x="145" y="42"/>
                  </a:lnTo>
                  <a:lnTo>
                    <a:pt x="142" y="43"/>
                  </a:lnTo>
                  <a:lnTo>
                    <a:pt x="142" y="50"/>
                  </a:lnTo>
                  <a:lnTo>
                    <a:pt x="155" y="61"/>
                  </a:lnTo>
                  <a:lnTo>
                    <a:pt x="162" y="58"/>
                  </a:lnTo>
                  <a:lnTo>
                    <a:pt x="167" y="67"/>
                  </a:lnTo>
                  <a:lnTo>
                    <a:pt x="173" y="79"/>
                  </a:lnTo>
                  <a:lnTo>
                    <a:pt x="173" y="80"/>
                  </a:lnTo>
                  <a:lnTo>
                    <a:pt x="172" y="81"/>
                  </a:lnTo>
                  <a:lnTo>
                    <a:pt x="155" y="92"/>
                  </a:lnTo>
                  <a:lnTo>
                    <a:pt x="142" y="10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5" name="Freeform 135"/>
            <p:cNvSpPr>
              <a:spLocks/>
            </p:cNvSpPr>
            <p:nvPr/>
          </p:nvSpPr>
          <p:spPr bwMode="auto">
            <a:xfrm>
              <a:off x="1203945" y="3722418"/>
              <a:ext cx="187496" cy="314828"/>
            </a:xfrm>
            <a:custGeom>
              <a:avLst/>
              <a:gdLst/>
              <a:ahLst/>
              <a:cxnLst>
                <a:cxn ang="0">
                  <a:pos x="156" y="78"/>
                </a:cxn>
                <a:cxn ang="0">
                  <a:pos x="131" y="78"/>
                </a:cxn>
                <a:cxn ang="0">
                  <a:pos x="120" y="83"/>
                </a:cxn>
                <a:cxn ang="0">
                  <a:pos x="139" y="107"/>
                </a:cxn>
                <a:cxn ang="0">
                  <a:pos x="152" y="138"/>
                </a:cxn>
                <a:cxn ang="0">
                  <a:pos x="142" y="158"/>
                </a:cxn>
                <a:cxn ang="0">
                  <a:pos x="131" y="179"/>
                </a:cxn>
                <a:cxn ang="0">
                  <a:pos x="138" y="212"/>
                </a:cxn>
                <a:cxn ang="0">
                  <a:pos x="150" y="230"/>
                </a:cxn>
                <a:cxn ang="0">
                  <a:pos x="162" y="248"/>
                </a:cxn>
                <a:cxn ang="0">
                  <a:pos x="169" y="270"/>
                </a:cxn>
                <a:cxn ang="0">
                  <a:pos x="164" y="281"/>
                </a:cxn>
                <a:cxn ang="0">
                  <a:pos x="146" y="276"/>
                </a:cxn>
                <a:cxn ang="0">
                  <a:pos x="127" y="272"/>
                </a:cxn>
                <a:cxn ang="0">
                  <a:pos x="106" y="271"/>
                </a:cxn>
                <a:cxn ang="0">
                  <a:pos x="84" y="271"/>
                </a:cxn>
                <a:cxn ang="0">
                  <a:pos x="62" y="271"/>
                </a:cxn>
                <a:cxn ang="0">
                  <a:pos x="46" y="269"/>
                </a:cxn>
                <a:cxn ang="0">
                  <a:pos x="29" y="266"/>
                </a:cxn>
                <a:cxn ang="0">
                  <a:pos x="29" y="241"/>
                </a:cxn>
                <a:cxn ang="0">
                  <a:pos x="26" y="229"/>
                </a:cxn>
                <a:cxn ang="0">
                  <a:pos x="25" y="225"/>
                </a:cxn>
                <a:cxn ang="0">
                  <a:pos x="11" y="223"/>
                </a:cxn>
                <a:cxn ang="0">
                  <a:pos x="4" y="209"/>
                </a:cxn>
                <a:cxn ang="0">
                  <a:pos x="0" y="210"/>
                </a:cxn>
                <a:cxn ang="0">
                  <a:pos x="2" y="205"/>
                </a:cxn>
                <a:cxn ang="0">
                  <a:pos x="8" y="185"/>
                </a:cxn>
                <a:cxn ang="0">
                  <a:pos x="18" y="170"/>
                </a:cxn>
                <a:cxn ang="0">
                  <a:pos x="29" y="156"/>
                </a:cxn>
                <a:cxn ang="0">
                  <a:pos x="46" y="151"/>
                </a:cxn>
                <a:cxn ang="0">
                  <a:pos x="59" y="165"/>
                </a:cxn>
                <a:cxn ang="0">
                  <a:pos x="72" y="146"/>
                </a:cxn>
                <a:cxn ang="0">
                  <a:pos x="80" y="123"/>
                </a:cxn>
                <a:cxn ang="0">
                  <a:pos x="89" y="111"/>
                </a:cxn>
                <a:cxn ang="0">
                  <a:pos x="97" y="91"/>
                </a:cxn>
                <a:cxn ang="0">
                  <a:pos x="104" y="73"/>
                </a:cxn>
                <a:cxn ang="0">
                  <a:pos x="113" y="56"/>
                </a:cxn>
                <a:cxn ang="0">
                  <a:pos x="128" y="42"/>
                </a:cxn>
                <a:cxn ang="0">
                  <a:pos x="133" y="27"/>
                </a:cxn>
                <a:cxn ang="0">
                  <a:pos x="124" y="19"/>
                </a:cxn>
                <a:cxn ang="0">
                  <a:pos x="120" y="0"/>
                </a:cxn>
                <a:cxn ang="0">
                  <a:pos x="128" y="0"/>
                </a:cxn>
                <a:cxn ang="0">
                  <a:pos x="139" y="25"/>
                </a:cxn>
                <a:cxn ang="0">
                  <a:pos x="142" y="53"/>
                </a:cxn>
                <a:cxn ang="0">
                  <a:pos x="156" y="78"/>
                </a:cxn>
              </a:cxnLst>
              <a:rect l="0" t="0" r="r" b="b"/>
              <a:pathLst>
                <a:path w="169" h="281">
                  <a:moveTo>
                    <a:pt x="156" y="78"/>
                  </a:moveTo>
                  <a:lnTo>
                    <a:pt x="131" y="78"/>
                  </a:lnTo>
                  <a:lnTo>
                    <a:pt x="120" y="83"/>
                  </a:lnTo>
                  <a:lnTo>
                    <a:pt x="139" y="107"/>
                  </a:lnTo>
                  <a:lnTo>
                    <a:pt x="152" y="138"/>
                  </a:lnTo>
                  <a:lnTo>
                    <a:pt x="142" y="158"/>
                  </a:lnTo>
                  <a:lnTo>
                    <a:pt x="131" y="179"/>
                  </a:lnTo>
                  <a:lnTo>
                    <a:pt x="138" y="212"/>
                  </a:lnTo>
                  <a:lnTo>
                    <a:pt x="150" y="230"/>
                  </a:lnTo>
                  <a:lnTo>
                    <a:pt x="162" y="248"/>
                  </a:lnTo>
                  <a:lnTo>
                    <a:pt x="169" y="270"/>
                  </a:lnTo>
                  <a:lnTo>
                    <a:pt x="164" y="281"/>
                  </a:lnTo>
                  <a:lnTo>
                    <a:pt x="146" y="276"/>
                  </a:lnTo>
                  <a:lnTo>
                    <a:pt x="127" y="272"/>
                  </a:lnTo>
                  <a:lnTo>
                    <a:pt x="106" y="271"/>
                  </a:lnTo>
                  <a:lnTo>
                    <a:pt x="84" y="271"/>
                  </a:lnTo>
                  <a:lnTo>
                    <a:pt x="62" y="271"/>
                  </a:lnTo>
                  <a:lnTo>
                    <a:pt x="46" y="269"/>
                  </a:lnTo>
                  <a:lnTo>
                    <a:pt x="29" y="266"/>
                  </a:lnTo>
                  <a:lnTo>
                    <a:pt x="29" y="241"/>
                  </a:lnTo>
                  <a:lnTo>
                    <a:pt x="26" y="229"/>
                  </a:lnTo>
                  <a:lnTo>
                    <a:pt x="25" y="225"/>
                  </a:lnTo>
                  <a:lnTo>
                    <a:pt x="11" y="223"/>
                  </a:lnTo>
                  <a:lnTo>
                    <a:pt x="4" y="209"/>
                  </a:lnTo>
                  <a:lnTo>
                    <a:pt x="0" y="210"/>
                  </a:lnTo>
                  <a:lnTo>
                    <a:pt x="2" y="205"/>
                  </a:lnTo>
                  <a:lnTo>
                    <a:pt x="8" y="185"/>
                  </a:lnTo>
                  <a:lnTo>
                    <a:pt x="18" y="170"/>
                  </a:lnTo>
                  <a:lnTo>
                    <a:pt x="29" y="156"/>
                  </a:lnTo>
                  <a:lnTo>
                    <a:pt x="46" y="151"/>
                  </a:lnTo>
                  <a:lnTo>
                    <a:pt x="59" y="165"/>
                  </a:lnTo>
                  <a:lnTo>
                    <a:pt x="72" y="146"/>
                  </a:lnTo>
                  <a:lnTo>
                    <a:pt x="80" y="123"/>
                  </a:lnTo>
                  <a:lnTo>
                    <a:pt x="89" y="111"/>
                  </a:lnTo>
                  <a:lnTo>
                    <a:pt x="97" y="91"/>
                  </a:lnTo>
                  <a:lnTo>
                    <a:pt x="104" y="73"/>
                  </a:lnTo>
                  <a:lnTo>
                    <a:pt x="113" y="56"/>
                  </a:lnTo>
                  <a:lnTo>
                    <a:pt x="128" y="42"/>
                  </a:lnTo>
                  <a:lnTo>
                    <a:pt x="133" y="27"/>
                  </a:lnTo>
                  <a:lnTo>
                    <a:pt x="124" y="19"/>
                  </a:lnTo>
                  <a:lnTo>
                    <a:pt x="120" y="0"/>
                  </a:lnTo>
                  <a:lnTo>
                    <a:pt x="128" y="0"/>
                  </a:lnTo>
                  <a:lnTo>
                    <a:pt x="139" y="25"/>
                  </a:lnTo>
                  <a:lnTo>
                    <a:pt x="142" y="53"/>
                  </a:lnTo>
                  <a:lnTo>
                    <a:pt x="156" y="7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6" name="Freeform 136"/>
            <p:cNvSpPr>
              <a:spLocks/>
            </p:cNvSpPr>
            <p:nvPr/>
          </p:nvSpPr>
          <p:spPr bwMode="auto">
            <a:xfrm>
              <a:off x="1349031" y="3782705"/>
              <a:ext cx="316957" cy="241145"/>
            </a:xfrm>
            <a:custGeom>
              <a:avLst/>
              <a:gdLst/>
              <a:ahLst/>
              <a:cxnLst>
                <a:cxn ang="0">
                  <a:pos x="99" y="60"/>
                </a:cxn>
                <a:cxn ang="0">
                  <a:pos x="96" y="51"/>
                </a:cxn>
                <a:cxn ang="0">
                  <a:pos x="127" y="45"/>
                </a:cxn>
                <a:cxn ang="0">
                  <a:pos x="144" y="25"/>
                </a:cxn>
                <a:cxn ang="0">
                  <a:pos x="161" y="5"/>
                </a:cxn>
                <a:cxn ang="0">
                  <a:pos x="182" y="0"/>
                </a:cxn>
                <a:cxn ang="0">
                  <a:pos x="191" y="15"/>
                </a:cxn>
                <a:cxn ang="0">
                  <a:pos x="200" y="31"/>
                </a:cxn>
                <a:cxn ang="0">
                  <a:pos x="197" y="55"/>
                </a:cxn>
                <a:cxn ang="0">
                  <a:pos x="212" y="59"/>
                </a:cxn>
                <a:cxn ang="0">
                  <a:pos x="216" y="66"/>
                </a:cxn>
                <a:cxn ang="0">
                  <a:pos x="236" y="80"/>
                </a:cxn>
                <a:cxn ang="0">
                  <a:pos x="240" y="91"/>
                </a:cxn>
                <a:cxn ang="0">
                  <a:pos x="260" y="109"/>
                </a:cxn>
                <a:cxn ang="0">
                  <a:pos x="269" y="122"/>
                </a:cxn>
                <a:cxn ang="0">
                  <a:pos x="281" y="139"/>
                </a:cxn>
                <a:cxn ang="0">
                  <a:pos x="284" y="146"/>
                </a:cxn>
                <a:cxn ang="0">
                  <a:pos x="272" y="144"/>
                </a:cxn>
                <a:cxn ang="0">
                  <a:pos x="256" y="141"/>
                </a:cxn>
                <a:cxn ang="0">
                  <a:pos x="239" y="140"/>
                </a:cxn>
                <a:cxn ang="0">
                  <a:pos x="230" y="147"/>
                </a:cxn>
                <a:cxn ang="0">
                  <a:pos x="215" y="147"/>
                </a:cxn>
                <a:cxn ang="0">
                  <a:pos x="192" y="155"/>
                </a:cxn>
                <a:cxn ang="0">
                  <a:pos x="182" y="153"/>
                </a:cxn>
                <a:cxn ang="0">
                  <a:pos x="173" y="169"/>
                </a:cxn>
                <a:cxn ang="0">
                  <a:pos x="151" y="163"/>
                </a:cxn>
                <a:cxn ang="0">
                  <a:pos x="131" y="157"/>
                </a:cxn>
                <a:cxn ang="0">
                  <a:pos x="108" y="144"/>
                </a:cxn>
                <a:cxn ang="0">
                  <a:pos x="90" y="165"/>
                </a:cxn>
                <a:cxn ang="0">
                  <a:pos x="91" y="185"/>
                </a:cxn>
                <a:cxn ang="0">
                  <a:pos x="74" y="183"/>
                </a:cxn>
                <a:cxn ang="0">
                  <a:pos x="57" y="182"/>
                </a:cxn>
                <a:cxn ang="0">
                  <a:pos x="45" y="189"/>
                </a:cxn>
                <a:cxn ang="0">
                  <a:pos x="38" y="216"/>
                </a:cxn>
                <a:cxn ang="0">
                  <a:pos x="31" y="194"/>
                </a:cxn>
                <a:cxn ang="0">
                  <a:pos x="19" y="176"/>
                </a:cxn>
                <a:cxn ang="0">
                  <a:pos x="7" y="158"/>
                </a:cxn>
                <a:cxn ang="0">
                  <a:pos x="0" y="125"/>
                </a:cxn>
                <a:cxn ang="0">
                  <a:pos x="11" y="104"/>
                </a:cxn>
                <a:cxn ang="0">
                  <a:pos x="21" y="84"/>
                </a:cxn>
                <a:cxn ang="0">
                  <a:pos x="42" y="78"/>
                </a:cxn>
                <a:cxn ang="0">
                  <a:pos x="47" y="80"/>
                </a:cxn>
                <a:cxn ang="0">
                  <a:pos x="59" y="78"/>
                </a:cxn>
                <a:cxn ang="0">
                  <a:pos x="89" y="72"/>
                </a:cxn>
                <a:cxn ang="0">
                  <a:pos x="99" y="60"/>
                </a:cxn>
              </a:cxnLst>
              <a:rect l="0" t="0" r="r" b="b"/>
              <a:pathLst>
                <a:path w="284" h="216">
                  <a:moveTo>
                    <a:pt x="99" y="60"/>
                  </a:moveTo>
                  <a:lnTo>
                    <a:pt x="96" y="51"/>
                  </a:lnTo>
                  <a:lnTo>
                    <a:pt x="127" y="45"/>
                  </a:lnTo>
                  <a:lnTo>
                    <a:pt x="144" y="25"/>
                  </a:lnTo>
                  <a:lnTo>
                    <a:pt x="161" y="5"/>
                  </a:lnTo>
                  <a:lnTo>
                    <a:pt x="182" y="0"/>
                  </a:lnTo>
                  <a:lnTo>
                    <a:pt x="191" y="15"/>
                  </a:lnTo>
                  <a:lnTo>
                    <a:pt x="200" y="31"/>
                  </a:lnTo>
                  <a:lnTo>
                    <a:pt x="197" y="55"/>
                  </a:lnTo>
                  <a:lnTo>
                    <a:pt x="212" y="59"/>
                  </a:lnTo>
                  <a:lnTo>
                    <a:pt x="216" y="66"/>
                  </a:lnTo>
                  <a:lnTo>
                    <a:pt x="236" y="80"/>
                  </a:lnTo>
                  <a:lnTo>
                    <a:pt x="240" y="91"/>
                  </a:lnTo>
                  <a:lnTo>
                    <a:pt x="260" y="109"/>
                  </a:lnTo>
                  <a:lnTo>
                    <a:pt x="269" y="122"/>
                  </a:lnTo>
                  <a:lnTo>
                    <a:pt x="281" y="139"/>
                  </a:lnTo>
                  <a:lnTo>
                    <a:pt x="284" y="146"/>
                  </a:lnTo>
                  <a:lnTo>
                    <a:pt x="272" y="144"/>
                  </a:lnTo>
                  <a:lnTo>
                    <a:pt x="256" y="141"/>
                  </a:lnTo>
                  <a:lnTo>
                    <a:pt x="239" y="140"/>
                  </a:lnTo>
                  <a:lnTo>
                    <a:pt x="230" y="147"/>
                  </a:lnTo>
                  <a:lnTo>
                    <a:pt x="215" y="147"/>
                  </a:lnTo>
                  <a:lnTo>
                    <a:pt x="192" y="155"/>
                  </a:lnTo>
                  <a:lnTo>
                    <a:pt x="182" y="153"/>
                  </a:lnTo>
                  <a:lnTo>
                    <a:pt x="173" y="169"/>
                  </a:lnTo>
                  <a:lnTo>
                    <a:pt x="151" y="163"/>
                  </a:lnTo>
                  <a:lnTo>
                    <a:pt x="131" y="157"/>
                  </a:lnTo>
                  <a:lnTo>
                    <a:pt x="108" y="144"/>
                  </a:lnTo>
                  <a:lnTo>
                    <a:pt x="90" y="165"/>
                  </a:lnTo>
                  <a:lnTo>
                    <a:pt x="91" y="185"/>
                  </a:lnTo>
                  <a:lnTo>
                    <a:pt x="74" y="183"/>
                  </a:lnTo>
                  <a:lnTo>
                    <a:pt x="57" y="182"/>
                  </a:lnTo>
                  <a:lnTo>
                    <a:pt x="45" y="189"/>
                  </a:lnTo>
                  <a:lnTo>
                    <a:pt x="38" y="216"/>
                  </a:lnTo>
                  <a:lnTo>
                    <a:pt x="31" y="194"/>
                  </a:lnTo>
                  <a:lnTo>
                    <a:pt x="19" y="176"/>
                  </a:lnTo>
                  <a:lnTo>
                    <a:pt x="7" y="158"/>
                  </a:lnTo>
                  <a:lnTo>
                    <a:pt x="0" y="125"/>
                  </a:lnTo>
                  <a:lnTo>
                    <a:pt x="11" y="104"/>
                  </a:lnTo>
                  <a:lnTo>
                    <a:pt x="21" y="84"/>
                  </a:lnTo>
                  <a:lnTo>
                    <a:pt x="42" y="78"/>
                  </a:lnTo>
                  <a:lnTo>
                    <a:pt x="47" y="80"/>
                  </a:lnTo>
                  <a:lnTo>
                    <a:pt x="59" y="78"/>
                  </a:lnTo>
                  <a:lnTo>
                    <a:pt x="89" y="72"/>
                  </a:lnTo>
                  <a:lnTo>
                    <a:pt x="99" y="6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7" name="Freeform 137"/>
            <p:cNvSpPr>
              <a:spLocks/>
            </p:cNvSpPr>
            <p:nvPr/>
          </p:nvSpPr>
          <p:spPr bwMode="auto">
            <a:xfrm>
              <a:off x="587888" y="3704556"/>
              <a:ext cx="71427" cy="20095"/>
            </a:xfrm>
            <a:custGeom>
              <a:avLst/>
              <a:gdLst/>
              <a:ahLst/>
              <a:cxnLst>
                <a:cxn ang="0">
                  <a:pos x="4" y="7"/>
                </a:cxn>
                <a:cxn ang="0">
                  <a:pos x="0" y="18"/>
                </a:cxn>
                <a:cxn ang="0">
                  <a:pos x="17" y="12"/>
                </a:cxn>
                <a:cxn ang="0">
                  <a:pos x="35" y="6"/>
                </a:cxn>
                <a:cxn ang="0">
                  <a:pos x="64" y="12"/>
                </a:cxn>
                <a:cxn ang="0">
                  <a:pos x="58" y="6"/>
                </a:cxn>
                <a:cxn ang="0">
                  <a:pos x="31" y="0"/>
                </a:cxn>
                <a:cxn ang="0">
                  <a:pos x="28" y="5"/>
                </a:cxn>
                <a:cxn ang="0">
                  <a:pos x="5" y="5"/>
                </a:cxn>
                <a:cxn ang="0">
                  <a:pos x="5" y="7"/>
                </a:cxn>
                <a:cxn ang="0">
                  <a:pos x="25" y="7"/>
                </a:cxn>
                <a:cxn ang="0">
                  <a:pos x="13" y="13"/>
                </a:cxn>
                <a:cxn ang="0">
                  <a:pos x="4" y="7"/>
                </a:cxn>
              </a:cxnLst>
              <a:rect l="0" t="0" r="r" b="b"/>
              <a:pathLst>
                <a:path w="64" h="18">
                  <a:moveTo>
                    <a:pt x="4" y="7"/>
                  </a:moveTo>
                  <a:lnTo>
                    <a:pt x="0" y="18"/>
                  </a:lnTo>
                  <a:lnTo>
                    <a:pt x="17" y="12"/>
                  </a:lnTo>
                  <a:lnTo>
                    <a:pt x="35" y="6"/>
                  </a:lnTo>
                  <a:lnTo>
                    <a:pt x="64" y="12"/>
                  </a:lnTo>
                  <a:lnTo>
                    <a:pt x="58" y="6"/>
                  </a:lnTo>
                  <a:lnTo>
                    <a:pt x="31" y="0"/>
                  </a:lnTo>
                  <a:lnTo>
                    <a:pt x="28" y="5"/>
                  </a:lnTo>
                  <a:lnTo>
                    <a:pt x="5" y="5"/>
                  </a:lnTo>
                  <a:lnTo>
                    <a:pt x="5" y="7"/>
                  </a:lnTo>
                  <a:lnTo>
                    <a:pt x="25" y="7"/>
                  </a:lnTo>
                  <a:lnTo>
                    <a:pt x="13" y="13"/>
                  </a:lnTo>
                  <a:lnTo>
                    <a:pt x="4"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8" name="Freeform 138"/>
            <p:cNvSpPr>
              <a:spLocks/>
            </p:cNvSpPr>
            <p:nvPr/>
          </p:nvSpPr>
          <p:spPr bwMode="auto">
            <a:xfrm>
              <a:off x="916006" y="3778239"/>
              <a:ext cx="109372" cy="176393"/>
            </a:xfrm>
            <a:custGeom>
              <a:avLst/>
              <a:gdLst/>
              <a:ahLst/>
              <a:cxnLst>
                <a:cxn ang="0">
                  <a:pos x="85" y="133"/>
                </a:cxn>
                <a:cxn ang="0">
                  <a:pos x="70" y="139"/>
                </a:cxn>
                <a:cxn ang="0">
                  <a:pos x="54" y="145"/>
                </a:cxn>
                <a:cxn ang="0">
                  <a:pos x="39" y="151"/>
                </a:cxn>
                <a:cxn ang="0">
                  <a:pos x="23" y="157"/>
                </a:cxn>
                <a:cxn ang="0">
                  <a:pos x="3" y="150"/>
                </a:cxn>
                <a:cxn ang="0">
                  <a:pos x="10" y="145"/>
                </a:cxn>
                <a:cxn ang="0">
                  <a:pos x="5" y="126"/>
                </a:cxn>
                <a:cxn ang="0">
                  <a:pos x="0" y="107"/>
                </a:cxn>
                <a:cxn ang="0">
                  <a:pos x="9" y="90"/>
                </a:cxn>
                <a:cxn ang="0">
                  <a:pos x="17" y="72"/>
                </a:cxn>
                <a:cxn ang="0">
                  <a:pos x="12" y="41"/>
                </a:cxn>
                <a:cxn ang="0">
                  <a:pos x="11" y="22"/>
                </a:cxn>
                <a:cxn ang="0">
                  <a:pos x="10" y="2"/>
                </a:cxn>
                <a:cxn ang="0">
                  <a:pos x="35" y="2"/>
                </a:cxn>
                <a:cxn ang="0">
                  <a:pos x="61" y="1"/>
                </a:cxn>
                <a:cxn ang="0">
                  <a:pos x="67" y="0"/>
                </a:cxn>
                <a:cxn ang="0">
                  <a:pos x="71" y="7"/>
                </a:cxn>
                <a:cxn ang="0">
                  <a:pos x="79" y="30"/>
                </a:cxn>
                <a:cxn ang="0">
                  <a:pos x="79" y="41"/>
                </a:cxn>
                <a:cxn ang="0">
                  <a:pos x="81" y="58"/>
                </a:cxn>
                <a:cxn ang="0">
                  <a:pos x="84" y="73"/>
                </a:cxn>
                <a:cxn ang="0">
                  <a:pos x="85" y="94"/>
                </a:cxn>
                <a:cxn ang="0">
                  <a:pos x="85" y="113"/>
                </a:cxn>
                <a:cxn ang="0">
                  <a:pos x="97" y="125"/>
                </a:cxn>
                <a:cxn ang="0">
                  <a:pos x="87" y="133"/>
                </a:cxn>
                <a:cxn ang="0">
                  <a:pos x="78" y="126"/>
                </a:cxn>
                <a:cxn ang="0">
                  <a:pos x="85" y="133"/>
                </a:cxn>
              </a:cxnLst>
              <a:rect l="0" t="0" r="r" b="b"/>
              <a:pathLst>
                <a:path w="97" h="157">
                  <a:moveTo>
                    <a:pt x="85" y="133"/>
                  </a:moveTo>
                  <a:lnTo>
                    <a:pt x="70" y="139"/>
                  </a:lnTo>
                  <a:lnTo>
                    <a:pt x="54" y="145"/>
                  </a:lnTo>
                  <a:lnTo>
                    <a:pt x="39" y="151"/>
                  </a:lnTo>
                  <a:lnTo>
                    <a:pt x="23" y="157"/>
                  </a:lnTo>
                  <a:lnTo>
                    <a:pt x="3" y="150"/>
                  </a:lnTo>
                  <a:lnTo>
                    <a:pt x="10" y="145"/>
                  </a:lnTo>
                  <a:lnTo>
                    <a:pt x="5" y="126"/>
                  </a:lnTo>
                  <a:lnTo>
                    <a:pt x="0" y="107"/>
                  </a:lnTo>
                  <a:lnTo>
                    <a:pt x="9" y="90"/>
                  </a:lnTo>
                  <a:lnTo>
                    <a:pt x="17" y="72"/>
                  </a:lnTo>
                  <a:lnTo>
                    <a:pt x="12" y="41"/>
                  </a:lnTo>
                  <a:lnTo>
                    <a:pt x="11" y="22"/>
                  </a:lnTo>
                  <a:lnTo>
                    <a:pt x="10" y="2"/>
                  </a:lnTo>
                  <a:lnTo>
                    <a:pt x="35" y="2"/>
                  </a:lnTo>
                  <a:lnTo>
                    <a:pt x="61" y="1"/>
                  </a:lnTo>
                  <a:lnTo>
                    <a:pt x="67" y="0"/>
                  </a:lnTo>
                  <a:lnTo>
                    <a:pt x="71" y="7"/>
                  </a:lnTo>
                  <a:lnTo>
                    <a:pt x="79" y="30"/>
                  </a:lnTo>
                  <a:lnTo>
                    <a:pt x="79" y="41"/>
                  </a:lnTo>
                  <a:lnTo>
                    <a:pt x="81" y="58"/>
                  </a:lnTo>
                  <a:lnTo>
                    <a:pt x="84" y="73"/>
                  </a:lnTo>
                  <a:lnTo>
                    <a:pt x="85" y="94"/>
                  </a:lnTo>
                  <a:lnTo>
                    <a:pt x="85" y="113"/>
                  </a:lnTo>
                  <a:lnTo>
                    <a:pt x="97" y="125"/>
                  </a:lnTo>
                  <a:lnTo>
                    <a:pt x="87" y="133"/>
                  </a:lnTo>
                  <a:lnTo>
                    <a:pt x="78" y="126"/>
                  </a:lnTo>
                  <a:lnTo>
                    <a:pt x="85" y="1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39" name="Freeform 139"/>
            <p:cNvSpPr>
              <a:spLocks/>
            </p:cNvSpPr>
            <p:nvPr/>
          </p:nvSpPr>
          <p:spPr bwMode="auto">
            <a:xfrm>
              <a:off x="630298" y="3735815"/>
              <a:ext cx="176335" cy="147366"/>
            </a:xfrm>
            <a:custGeom>
              <a:avLst/>
              <a:gdLst/>
              <a:ahLst/>
              <a:cxnLst>
                <a:cxn ang="0">
                  <a:pos x="143" y="31"/>
                </a:cxn>
                <a:cxn ang="0">
                  <a:pos x="141" y="39"/>
                </a:cxn>
                <a:cxn ang="0">
                  <a:pos x="143" y="39"/>
                </a:cxn>
                <a:cxn ang="0">
                  <a:pos x="154" y="62"/>
                </a:cxn>
                <a:cxn ang="0">
                  <a:pos x="153" y="81"/>
                </a:cxn>
                <a:cxn ang="0">
                  <a:pos x="155" y="85"/>
                </a:cxn>
                <a:cxn ang="0">
                  <a:pos x="156" y="90"/>
                </a:cxn>
                <a:cxn ang="0">
                  <a:pos x="159" y="99"/>
                </a:cxn>
                <a:cxn ang="0">
                  <a:pos x="158" y="104"/>
                </a:cxn>
                <a:cxn ang="0">
                  <a:pos x="148" y="106"/>
                </a:cxn>
                <a:cxn ang="0">
                  <a:pos x="152" y="116"/>
                </a:cxn>
                <a:cxn ang="0">
                  <a:pos x="144" y="126"/>
                </a:cxn>
                <a:cxn ang="0">
                  <a:pos x="143" y="126"/>
                </a:cxn>
                <a:cxn ang="0">
                  <a:pos x="137" y="128"/>
                </a:cxn>
                <a:cxn ang="0">
                  <a:pos x="128" y="133"/>
                </a:cxn>
                <a:cxn ang="0">
                  <a:pos x="122" y="128"/>
                </a:cxn>
                <a:cxn ang="0">
                  <a:pos x="116" y="104"/>
                </a:cxn>
                <a:cxn ang="0">
                  <a:pos x="104" y="104"/>
                </a:cxn>
                <a:cxn ang="0">
                  <a:pos x="95" y="105"/>
                </a:cxn>
                <a:cxn ang="0">
                  <a:pos x="98" y="88"/>
                </a:cxn>
                <a:cxn ang="0">
                  <a:pos x="83" y="66"/>
                </a:cxn>
                <a:cxn ang="0">
                  <a:pos x="53" y="73"/>
                </a:cxn>
                <a:cxn ang="0">
                  <a:pos x="38" y="90"/>
                </a:cxn>
                <a:cxn ang="0">
                  <a:pos x="36" y="82"/>
                </a:cxn>
                <a:cxn ang="0">
                  <a:pos x="30" y="75"/>
                </a:cxn>
                <a:cxn ang="0">
                  <a:pos x="27" y="69"/>
                </a:cxn>
                <a:cxn ang="0">
                  <a:pos x="21" y="64"/>
                </a:cxn>
                <a:cxn ang="0">
                  <a:pos x="9" y="50"/>
                </a:cxn>
                <a:cxn ang="0">
                  <a:pos x="10" y="46"/>
                </a:cxn>
                <a:cxn ang="0">
                  <a:pos x="8" y="48"/>
                </a:cxn>
                <a:cxn ang="0">
                  <a:pos x="5" y="40"/>
                </a:cxn>
                <a:cxn ang="0">
                  <a:pos x="0" y="43"/>
                </a:cxn>
                <a:cxn ang="0">
                  <a:pos x="5" y="32"/>
                </a:cxn>
                <a:cxn ang="0">
                  <a:pos x="26" y="25"/>
                </a:cxn>
                <a:cxn ang="0">
                  <a:pos x="27" y="10"/>
                </a:cxn>
                <a:cxn ang="0">
                  <a:pos x="29" y="0"/>
                </a:cxn>
                <a:cxn ang="0">
                  <a:pos x="48" y="3"/>
                </a:cxn>
                <a:cxn ang="0">
                  <a:pos x="80" y="7"/>
                </a:cxn>
                <a:cxn ang="0">
                  <a:pos x="77" y="12"/>
                </a:cxn>
                <a:cxn ang="0">
                  <a:pos x="92" y="13"/>
                </a:cxn>
                <a:cxn ang="0">
                  <a:pos x="98" y="15"/>
                </a:cxn>
                <a:cxn ang="0">
                  <a:pos x="111" y="14"/>
                </a:cxn>
                <a:cxn ang="0">
                  <a:pos x="125" y="8"/>
                </a:cxn>
                <a:cxn ang="0">
                  <a:pos x="129" y="4"/>
                </a:cxn>
                <a:cxn ang="0">
                  <a:pos x="136" y="25"/>
                </a:cxn>
                <a:cxn ang="0">
                  <a:pos x="143" y="31"/>
                </a:cxn>
              </a:cxnLst>
              <a:rect l="0" t="0" r="r" b="b"/>
              <a:pathLst>
                <a:path w="159" h="133">
                  <a:moveTo>
                    <a:pt x="143" y="31"/>
                  </a:moveTo>
                  <a:lnTo>
                    <a:pt x="141" y="39"/>
                  </a:lnTo>
                  <a:lnTo>
                    <a:pt x="143" y="39"/>
                  </a:lnTo>
                  <a:lnTo>
                    <a:pt x="154" y="62"/>
                  </a:lnTo>
                  <a:lnTo>
                    <a:pt x="153" y="81"/>
                  </a:lnTo>
                  <a:lnTo>
                    <a:pt x="155" y="85"/>
                  </a:lnTo>
                  <a:lnTo>
                    <a:pt x="156" y="90"/>
                  </a:lnTo>
                  <a:lnTo>
                    <a:pt x="159" y="99"/>
                  </a:lnTo>
                  <a:lnTo>
                    <a:pt x="158" y="104"/>
                  </a:lnTo>
                  <a:lnTo>
                    <a:pt x="148" y="106"/>
                  </a:lnTo>
                  <a:lnTo>
                    <a:pt x="152" y="116"/>
                  </a:lnTo>
                  <a:lnTo>
                    <a:pt x="144" y="126"/>
                  </a:lnTo>
                  <a:lnTo>
                    <a:pt x="143" y="126"/>
                  </a:lnTo>
                  <a:lnTo>
                    <a:pt x="137" y="128"/>
                  </a:lnTo>
                  <a:lnTo>
                    <a:pt x="128" y="133"/>
                  </a:lnTo>
                  <a:lnTo>
                    <a:pt x="122" y="128"/>
                  </a:lnTo>
                  <a:lnTo>
                    <a:pt x="116" y="104"/>
                  </a:lnTo>
                  <a:lnTo>
                    <a:pt x="104" y="104"/>
                  </a:lnTo>
                  <a:lnTo>
                    <a:pt x="95" y="105"/>
                  </a:lnTo>
                  <a:lnTo>
                    <a:pt x="98" y="88"/>
                  </a:lnTo>
                  <a:lnTo>
                    <a:pt x="83" y="66"/>
                  </a:lnTo>
                  <a:lnTo>
                    <a:pt x="53" y="73"/>
                  </a:lnTo>
                  <a:lnTo>
                    <a:pt x="38" y="90"/>
                  </a:lnTo>
                  <a:lnTo>
                    <a:pt x="36" y="82"/>
                  </a:lnTo>
                  <a:lnTo>
                    <a:pt x="30" y="75"/>
                  </a:lnTo>
                  <a:lnTo>
                    <a:pt x="27" y="69"/>
                  </a:lnTo>
                  <a:lnTo>
                    <a:pt x="21" y="64"/>
                  </a:lnTo>
                  <a:lnTo>
                    <a:pt x="9" y="50"/>
                  </a:lnTo>
                  <a:lnTo>
                    <a:pt x="10" y="46"/>
                  </a:lnTo>
                  <a:lnTo>
                    <a:pt x="8" y="48"/>
                  </a:lnTo>
                  <a:lnTo>
                    <a:pt x="5" y="40"/>
                  </a:lnTo>
                  <a:lnTo>
                    <a:pt x="0" y="43"/>
                  </a:lnTo>
                  <a:lnTo>
                    <a:pt x="5" y="32"/>
                  </a:lnTo>
                  <a:lnTo>
                    <a:pt x="26" y="25"/>
                  </a:lnTo>
                  <a:lnTo>
                    <a:pt x="27" y="10"/>
                  </a:lnTo>
                  <a:lnTo>
                    <a:pt x="29" y="0"/>
                  </a:lnTo>
                  <a:lnTo>
                    <a:pt x="48" y="3"/>
                  </a:lnTo>
                  <a:lnTo>
                    <a:pt x="80" y="7"/>
                  </a:lnTo>
                  <a:lnTo>
                    <a:pt x="77" y="12"/>
                  </a:lnTo>
                  <a:lnTo>
                    <a:pt x="92" y="13"/>
                  </a:lnTo>
                  <a:lnTo>
                    <a:pt x="98" y="15"/>
                  </a:lnTo>
                  <a:lnTo>
                    <a:pt x="111" y="14"/>
                  </a:lnTo>
                  <a:lnTo>
                    <a:pt x="125" y="8"/>
                  </a:lnTo>
                  <a:lnTo>
                    <a:pt x="129" y="4"/>
                  </a:lnTo>
                  <a:lnTo>
                    <a:pt x="136" y="25"/>
                  </a:lnTo>
                  <a:lnTo>
                    <a:pt x="143" y="3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0" name="Freeform 140"/>
            <p:cNvSpPr>
              <a:spLocks/>
            </p:cNvSpPr>
            <p:nvPr/>
          </p:nvSpPr>
          <p:spPr bwMode="auto">
            <a:xfrm>
              <a:off x="590120" y="3735816"/>
              <a:ext cx="71427" cy="46889"/>
            </a:xfrm>
            <a:custGeom>
              <a:avLst/>
              <a:gdLst/>
              <a:ahLst/>
              <a:cxnLst>
                <a:cxn ang="0">
                  <a:pos x="33" y="25"/>
                </a:cxn>
                <a:cxn ang="0">
                  <a:pos x="29" y="32"/>
                </a:cxn>
                <a:cxn ang="0">
                  <a:pos x="34" y="38"/>
                </a:cxn>
                <a:cxn ang="0">
                  <a:pos x="36" y="43"/>
                </a:cxn>
                <a:cxn ang="0">
                  <a:pos x="41" y="32"/>
                </a:cxn>
                <a:cxn ang="0">
                  <a:pos x="62" y="25"/>
                </a:cxn>
                <a:cxn ang="0">
                  <a:pos x="63" y="10"/>
                </a:cxn>
                <a:cxn ang="0">
                  <a:pos x="65" y="0"/>
                </a:cxn>
                <a:cxn ang="0">
                  <a:pos x="47" y="1"/>
                </a:cxn>
                <a:cxn ang="0">
                  <a:pos x="29" y="2"/>
                </a:cxn>
                <a:cxn ang="0">
                  <a:pos x="0" y="8"/>
                </a:cxn>
                <a:cxn ang="0">
                  <a:pos x="11" y="9"/>
                </a:cxn>
                <a:cxn ang="0">
                  <a:pos x="8" y="14"/>
                </a:cxn>
                <a:cxn ang="0">
                  <a:pos x="18" y="16"/>
                </a:cxn>
                <a:cxn ang="0">
                  <a:pos x="17" y="19"/>
                </a:cxn>
                <a:cxn ang="0">
                  <a:pos x="33" y="19"/>
                </a:cxn>
                <a:cxn ang="0">
                  <a:pos x="36" y="21"/>
                </a:cxn>
                <a:cxn ang="0">
                  <a:pos x="26" y="24"/>
                </a:cxn>
                <a:cxn ang="0">
                  <a:pos x="33" y="25"/>
                </a:cxn>
              </a:cxnLst>
              <a:rect l="0" t="0" r="r" b="b"/>
              <a:pathLst>
                <a:path w="65" h="43">
                  <a:moveTo>
                    <a:pt x="33" y="25"/>
                  </a:moveTo>
                  <a:lnTo>
                    <a:pt x="29" y="32"/>
                  </a:lnTo>
                  <a:lnTo>
                    <a:pt x="34" y="38"/>
                  </a:lnTo>
                  <a:lnTo>
                    <a:pt x="36" y="43"/>
                  </a:lnTo>
                  <a:lnTo>
                    <a:pt x="41" y="32"/>
                  </a:lnTo>
                  <a:lnTo>
                    <a:pt x="62" y="25"/>
                  </a:lnTo>
                  <a:lnTo>
                    <a:pt x="63" y="10"/>
                  </a:lnTo>
                  <a:lnTo>
                    <a:pt x="65" y="0"/>
                  </a:lnTo>
                  <a:lnTo>
                    <a:pt x="47" y="1"/>
                  </a:lnTo>
                  <a:lnTo>
                    <a:pt x="29" y="2"/>
                  </a:lnTo>
                  <a:lnTo>
                    <a:pt x="0" y="8"/>
                  </a:lnTo>
                  <a:lnTo>
                    <a:pt x="11" y="9"/>
                  </a:lnTo>
                  <a:lnTo>
                    <a:pt x="8" y="14"/>
                  </a:lnTo>
                  <a:lnTo>
                    <a:pt x="18" y="16"/>
                  </a:lnTo>
                  <a:lnTo>
                    <a:pt x="17" y="19"/>
                  </a:lnTo>
                  <a:lnTo>
                    <a:pt x="33" y="19"/>
                  </a:lnTo>
                  <a:lnTo>
                    <a:pt x="36" y="21"/>
                  </a:lnTo>
                  <a:lnTo>
                    <a:pt x="26" y="24"/>
                  </a:lnTo>
                  <a:lnTo>
                    <a:pt x="33" y="2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1" name="Freeform 141"/>
            <p:cNvSpPr>
              <a:spLocks/>
            </p:cNvSpPr>
            <p:nvPr/>
          </p:nvSpPr>
          <p:spPr bwMode="auto">
            <a:xfrm>
              <a:off x="788777" y="3789403"/>
              <a:ext cx="145086" cy="176393"/>
            </a:xfrm>
            <a:custGeom>
              <a:avLst/>
              <a:gdLst/>
              <a:ahLst/>
              <a:cxnLst>
                <a:cxn ang="0">
                  <a:pos x="73" y="11"/>
                </a:cxn>
                <a:cxn ang="0">
                  <a:pos x="65" y="6"/>
                </a:cxn>
                <a:cxn ang="0">
                  <a:pos x="51" y="9"/>
                </a:cxn>
                <a:cxn ang="0">
                  <a:pos x="47" y="0"/>
                </a:cxn>
                <a:cxn ang="0">
                  <a:pos x="40" y="6"/>
                </a:cxn>
                <a:cxn ang="0">
                  <a:pos x="29" y="12"/>
                </a:cxn>
                <a:cxn ang="0">
                  <a:pos x="16" y="8"/>
                </a:cxn>
                <a:cxn ang="0">
                  <a:pos x="11" y="13"/>
                </a:cxn>
                <a:cxn ang="0">
                  <a:pos x="10" y="32"/>
                </a:cxn>
                <a:cxn ang="0">
                  <a:pos x="12" y="36"/>
                </a:cxn>
                <a:cxn ang="0">
                  <a:pos x="13" y="41"/>
                </a:cxn>
                <a:cxn ang="0">
                  <a:pos x="16" y="50"/>
                </a:cxn>
                <a:cxn ang="0">
                  <a:pos x="15" y="55"/>
                </a:cxn>
                <a:cxn ang="0">
                  <a:pos x="5" y="57"/>
                </a:cxn>
                <a:cxn ang="0">
                  <a:pos x="9" y="67"/>
                </a:cxn>
                <a:cxn ang="0">
                  <a:pos x="1" y="77"/>
                </a:cxn>
                <a:cxn ang="0">
                  <a:pos x="0" y="77"/>
                </a:cxn>
                <a:cxn ang="0">
                  <a:pos x="0" y="99"/>
                </a:cxn>
                <a:cxn ang="0">
                  <a:pos x="0" y="104"/>
                </a:cxn>
                <a:cxn ang="0">
                  <a:pos x="15" y="116"/>
                </a:cxn>
                <a:cxn ang="0">
                  <a:pos x="24" y="127"/>
                </a:cxn>
                <a:cxn ang="0">
                  <a:pos x="21" y="157"/>
                </a:cxn>
                <a:cxn ang="0">
                  <a:pos x="48" y="147"/>
                </a:cxn>
                <a:cxn ang="0">
                  <a:pos x="76" y="138"/>
                </a:cxn>
                <a:cxn ang="0">
                  <a:pos x="70" y="137"/>
                </a:cxn>
                <a:cxn ang="0">
                  <a:pos x="97" y="135"/>
                </a:cxn>
                <a:cxn ang="0">
                  <a:pos x="83" y="135"/>
                </a:cxn>
                <a:cxn ang="0">
                  <a:pos x="101" y="134"/>
                </a:cxn>
                <a:cxn ang="0">
                  <a:pos x="114" y="135"/>
                </a:cxn>
                <a:cxn ang="0">
                  <a:pos x="117" y="139"/>
                </a:cxn>
                <a:cxn ang="0">
                  <a:pos x="124" y="134"/>
                </a:cxn>
                <a:cxn ang="0">
                  <a:pos x="119" y="115"/>
                </a:cxn>
                <a:cxn ang="0">
                  <a:pos x="114" y="96"/>
                </a:cxn>
                <a:cxn ang="0">
                  <a:pos x="123" y="79"/>
                </a:cxn>
                <a:cxn ang="0">
                  <a:pos x="131" y="61"/>
                </a:cxn>
                <a:cxn ang="0">
                  <a:pos x="126" y="30"/>
                </a:cxn>
                <a:cxn ang="0">
                  <a:pos x="107" y="19"/>
                </a:cxn>
                <a:cxn ang="0">
                  <a:pos x="87" y="24"/>
                </a:cxn>
                <a:cxn ang="0">
                  <a:pos x="73" y="11"/>
                </a:cxn>
              </a:cxnLst>
              <a:rect l="0" t="0" r="r" b="b"/>
              <a:pathLst>
                <a:path w="131" h="157">
                  <a:moveTo>
                    <a:pt x="73" y="11"/>
                  </a:moveTo>
                  <a:lnTo>
                    <a:pt x="65" y="6"/>
                  </a:lnTo>
                  <a:lnTo>
                    <a:pt x="51" y="9"/>
                  </a:lnTo>
                  <a:lnTo>
                    <a:pt x="47" y="0"/>
                  </a:lnTo>
                  <a:lnTo>
                    <a:pt x="40" y="6"/>
                  </a:lnTo>
                  <a:lnTo>
                    <a:pt x="29" y="12"/>
                  </a:lnTo>
                  <a:lnTo>
                    <a:pt x="16" y="8"/>
                  </a:lnTo>
                  <a:lnTo>
                    <a:pt x="11" y="13"/>
                  </a:lnTo>
                  <a:lnTo>
                    <a:pt x="10" y="32"/>
                  </a:lnTo>
                  <a:lnTo>
                    <a:pt x="12" y="36"/>
                  </a:lnTo>
                  <a:lnTo>
                    <a:pt x="13" y="41"/>
                  </a:lnTo>
                  <a:lnTo>
                    <a:pt x="16" y="50"/>
                  </a:lnTo>
                  <a:lnTo>
                    <a:pt x="15" y="55"/>
                  </a:lnTo>
                  <a:lnTo>
                    <a:pt x="5" y="57"/>
                  </a:lnTo>
                  <a:lnTo>
                    <a:pt x="9" y="67"/>
                  </a:lnTo>
                  <a:lnTo>
                    <a:pt x="1" y="77"/>
                  </a:lnTo>
                  <a:lnTo>
                    <a:pt x="0" y="77"/>
                  </a:lnTo>
                  <a:lnTo>
                    <a:pt x="0" y="99"/>
                  </a:lnTo>
                  <a:lnTo>
                    <a:pt x="0" y="104"/>
                  </a:lnTo>
                  <a:lnTo>
                    <a:pt x="15" y="116"/>
                  </a:lnTo>
                  <a:lnTo>
                    <a:pt x="24" y="127"/>
                  </a:lnTo>
                  <a:lnTo>
                    <a:pt x="21" y="157"/>
                  </a:lnTo>
                  <a:lnTo>
                    <a:pt x="48" y="147"/>
                  </a:lnTo>
                  <a:lnTo>
                    <a:pt x="76" y="138"/>
                  </a:lnTo>
                  <a:lnTo>
                    <a:pt x="70" y="137"/>
                  </a:lnTo>
                  <a:lnTo>
                    <a:pt x="97" y="135"/>
                  </a:lnTo>
                  <a:lnTo>
                    <a:pt x="83" y="135"/>
                  </a:lnTo>
                  <a:lnTo>
                    <a:pt x="101" y="134"/>
                  </a:lnTo>
                  <a:lnTo>
                    <a:pt x="114" y="135"/>
                  </a:lnTo>
                  <a:lnTo>
                    <a:pt x="117" y="139"/>
                  </a:lnTo>
                  <a:lnTo>
                    <a:pt x="124" y="134"/>
                  </a:lnTo>
                  <a:lnTo>
                    <a:pt x="119" y="115"/>
                  </a:lnTo>
                  <a:lnTo>
                    <a:pt x="114" y="96"/>
                  </a:lnTo>
                  <a:lnTo>
                    <a:pt x="123" y="79"/>
                  </a:lnTo>
                  <a:lnTo>
                    <a:pt x="131" y="61"/>
                  </a:lnTo>
                  <a:lnTo>
                    <a:pt x="126" y="30"/>
                  </a:lnTo>
                  <a:lnTo>
                    <a:pt x="107" y="19"/>
                  </a:lnTo>
                  <a:lnTo>
                    <a:pt x="87" y="24"/>
                  </a:lnTo>
                  <a:lnTo>
                    <a:pt x="73" y="1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2" name="Freeform 142"/>
            <p:cNvSpPr>
              <a:spLocks/>
            </p:cNvSpPr>
            <p:nvPr/>
          </p:nvSpPr>
          <p:spPr bwMode="auto">
            <a:xfrm>
              <a:off x="670476" y="3809499"/>
              <a:ext cx="73659" cy="84847"/>
            </a:xfrm>
            <a:custGeom>
              <a:avLst/>
              <a:gdLst/>
              <a:ahLst/>
              <a:cxnLst>
                <a:cxn ang="0">
                  <a:pos x="66" y="38"/>
                </a:cxn>
                <a:cxn ang="0">
                  <a:pos x="56" y="52"/>
                </a:cxn>
                <a:cxn ang="0">
                  <a:pos x="45" y="68"/>
                </a:cxn>
                <a:cxn ang="0">
                  <a:pos x="39" y="76"/>
                </a:cxn>
                <a:cxn ang="0">
                  <a:pos x="16" y="64"/>
                </a:cxn>
                <a:cxn ang="0">
                  <a:pos x="20" y="61"/>
                </a:cxn>
                <a:cxn ang="0">
                  <a:pos x="15" y="57"/>
                </a:cxn>
                <a:cxn ang="0">
                  <a:pos x="1" y="40"/>
                </a:cxn>
                <a:cxn ang="0">
                  <a:pos x="8" y="36"/>
                </a:cxn>
                <a:cxn ang="0">
                  <a:pos x="1" y="33"/>
                </a:cxn>
                <a:cxn ang="0">
                  <a:pos x="7" y="28"/>
                </a:cxn>
                <a:cxn ang="0">
                  <a:pos x="0" y="24"/>
                </a:cxn>
                <a:cxn ang="0">
                  <a:pos x="15" y="7"/>
                </a:cxn>
                <a:cxn ang="0">
                  <a:pos x="45" y="0"/>
                </a:cxn>
                <a:cxn ang="0">
                  <a:pos x="60" y="22"/>
                </a:cxn>
                <a:cxn ang="0">
                  <a:pos x="57" y="39"/>
                </a:cxn>
                <a:cxn ang="0">
                  <a:pos x="66" y="38"/>
                </a:cxn>
              </a:cxnLst>
              <a:rect l="0" t="0" r="r" b="b"/>
              <a:pathLst>
                <a:path w="66" h="76">
                  <a:moveTo>
                    <a:pt x="66" y="38"/>
                  </a:moveTo>
                  <a:lnTo>
                    <a:pt x="56" y="52"/>
                  </a:lnTo>
                  <a:lnTo>
                    <a:pt x="45" y="68"/>
                  </a:lnTo>
                  <a:lnTo>
                    <a:pt x="39" y="76"/>
                  </a:lnTo>
                  <a:lnTo>
                    <a:pt x="16" y="64"/>
                  </a:lnTo>
                  <a:lnTo>
                    <a:pt x="20" y="61"/>
                  </a:lnTo>
                  <a:lnTo>
                    <a:pt x="15" y="57"/>
                  </a:lnTo>
                  <a:lnTo>
                    <a:pt x="1" y="40"/>
                  </a:lnTo>
                  <a:lnTo>
                    <a:pt x="8" y="36"/>
                  </a:lnTo>
                  <a:lnTo>
                    <a:pt x="1" y="33"/>
                  </a:lnTo>
                  <a:lnTo>
                    <a:pt x="7" y="28"/>
                  </a:lnTo>
                  <a:lnTo>
                    <a:pt x="0" y="24"/>
                  </a:lnTo>
                  <a:lnTo>
                    <a:pt x="15" y="7"/>
                  </a:lnTo>
                  <a:lnTo>
                    <a:pt x="45" y="0"/>
                  </a:lnTo>
                  <a:lnTo>
                    <a:pt x="60" y="22"/>
                  </a:lnTo>
                  <a:lnTo>
                    <a:pt x="57" y="39"/>
                  </a:lnTo>
                  <a:lnTo>
                    <a:pt x="66" y="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3" name="Freeform 143"/>
            <p:cNvSpPr>
              <a:spLocks/>
            </p:cNvSpPr>
            <p:nvPr/>
          </p:nvSpPr>
          <p:spPr bwMode="auto">
            <a:xfrm>
              <a:off x="991897" y="3778239"/>
              <a:ext cx="44642" cy="138435"/>
            </a:xfrm>
            <a:custGeom>
              <a:avLst/>
              <a:gdLst/>
              <a:ahLst/>
              <a:cxnLst>
                <a:cxn ang="0">
                  <a:pos x="18" y="2"/>
                </a:cxn>
                <a:cxn ang="0">
                  <a:pos x="0" y="0"/>
                </a:cxn>
                <a:cxn ang="0">
                  <a:pos x="4" y="7"/>
                </a:cxn>
                <a:cxn ang="0">
                  <a:pos x="12" y="30"/>
                </a:cxn>
                <a:cxn ang="0">
                  <a:pos x="12" y="41"/>
                </a:cxn>
                <a:cxn ang="0">
                  <a:pos x="14" y="58"/>
                </a:cxn>
                <a:cxn ang="0">
                  <a:pos x="17" y="73"/>
                </a:cxn>
                <a:cxn ang="0">
                  <a:pos x="18" y="94"/>
                </a:cxn>
                <a:cxn ang="0">
                  <a:pos x="18" y="113"/>
                </a:cxn>
                <a:cxn ang="0">
                  <a:pos x="30" y="125"/>
                </a:cxn>
                <a:cxn ang="0">
                  <a:pos x="40" y="121"/>
                </a:cxn>
                <a:cxn ang="0">
                  <a:pos x="39" y="103"/>
                </a:cxn>
                <a:cxn ang="0">
                  <a:pos x="39" y="84"/>
                </a:cxn>
                <a:cxn ang="0">
                  <a:pos x="38" y="66"/>
                </a:cxn>
                <a:cxn ang="0">
                  <a:pos x="36" y="47"/>
                </a:cxn>
                <a:cxn ang="0">
                  <a:pos x="34" y="28"/>
                </a:cxn>
                <a:cxn ang="0">
                  <a:pos x="22" y="13"/>
                </a:cxn>
                <a:cxn ang="0">
                  <a:pos x="24" y="2"/>
                </a:cxn>
                <a:cxn ang="0">
                  <a:pos x="18" y="2"/>
                </a:cxn>
              </a:cxnLst>
              <a:rect l="0" t="0" r="r" b="b"/>
              <a:pathLst>
                <a:path w="40" h="125">
                  <a:moveTo>
                    <a:pt x="18" y="2"/>
                  </a:moveTo>
                  <a:lnTo>
                    <a:pt x="0" y="0"/>
                  </a:lnTo>
                  <a:lnTo>
                    <a:pt x="4" y="7"/>
                  </a:lnTo>
                  <a:lnTo>
                    <a:pt x="12" y="30"/>
                  </a:lnTo>
                  <a:lnTo>
                    <a:pt x="12" y="41"/>
                  </a:lnTo>
                  <a:lnTo>
                    <a:pt x="14" y="58"/>
                  </a:lnTo>
                  <a:lnTo>
                    <a:pt x="17" y="73"/>
                  </a:lnTo>
                  <a:lnTo>
                    <a:pt x="18" y="94"/>
                  </a:lnTo>
                  <a:lnTo>
                    <a:pt x="18" y="113"/>
                  </a:lnTo>
                  <a:lnTo>
                    <a:pt x="30" y="125"/>
                  </a:lnTo>
                  <a:lnTo>
                    <a:pt x="40" y="121"/>
                  </a:lnTo>
                  <a:lnTo>
                    <a:pt x="39" y="103"/>
                  </a:lnTo>
                  <a:lnTo>
                    <a:pt x="39" y="84"/>
                  </a:lnTo>
                  <a:lnTo>
                    <a:pt x="38" y="66"/>
                  </a:lnTo>
                  <a:lnTo>
                    <a:pt x="36" y="47"/>
                  </a:lnTo>
                  <a:lnTo>
                    <a:pt x="34" y="28"/>
                  </a:lnTo>
                  <a:lnTo>
                    <a:pt x="22" y="13"/>
                  </a:lnTo>
                  <a:lnTo>
                    <a:pt x="24" y="2"/>
                  </a:lnTo>
                  <a:lnTo>
                    <a:pt x="18"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4" name="Freeform 144"/>
            <p:cNvSpPr>
              <a:spLocks/>
            </p:cNvSpPr>
            <p:nvPr/>
          </p:nvSpPr>
          <p:spPr bwMode="auto">
            <a:xfrm>
              <a:off x="791009" y="3063734"/>
              <a:ext cx="491060" cy="491222"/>
            </a:xfrm>
            <a:custGeom>
              <a:avLst/>
              <a:gdLst/>
              <a:ahLst/>
              <a:cxnLst>
                <a:cxn ang="0">
                  <a:pos x="0" y="230"/>
                </a:cxn>
                <a:cxn ang="0">
                  <a:pos x="21" y="252"/>
                </a:cxn>
                <a:cxn ang="0">
                  <a:pos x="62" y="281"/>
                </a:cxn>
                <a:cxn ang="0">
                  <a:pos x="98" y="308"/>
                </a:cxn>
                <a:cxn ang="0">
                  <a:pos x="129" y="332"/>
                </a:cxn>
                <a:cxn ang="0">
                  <a:pos x="161" y="356"/>
                </a:cxn>
                <a:cxn ang="0">
                  <a:pos x="194" y="381"/>
                </a:cxn>
                <a:cxn ang="0">
                  <a:pos x="209" y="400"/>
                </a:cxn>
                <a:cxn ang="0">
                  <a:pos x="250" y="422"/>
                </a:cxn>
                <a:cxn ang="0">
                  <a:pos x="275" y="441"/>
                </a:cxn>
                <a:cxn ang="0">
                  <a:pos x="310" y="434"/>
                </a:cxn>
                <a:cxn ang="0">
                  <a:pos x="344" y="399"/>
                </a:cxn>
                <a:cxn ang="0">
                  <a:pos x="393" y="365"/>
                </a:cxn>
                <a:cxn ang="0">
                  <a:pos x="441" y="333"/>
                </a:cxn>
                <a:cxn ang="0">
                  <a:pos x="406" y="309"/>
                </a:cxn>
                <a:cxn ang="0">
                  <a:pos x="384" y="267"/>
                </a:cxn>
                <a:cxn ang="0">
                  <a:pos x="393" y="230"/>
                </a:cxn>
                <a:cxn ang="0">
                  <a:pos x="383" y="172"/>
                </a:cxn>
                <a:cxn ang="0">
                  <a:pos x="378" y="142"/>
                </a:cxn>
                <a:cxn ang="0">
                  <a:pos x="357" y="101"/>
                </a:cxn>
                <a:cxn ang="0">
                  <a:pos x="350" y="59"/>
                </a:cxn>
                <a:cxn ang="0">
                  <a:pos x="356" y="6"/>
                </a:cxn>
                <a:cxn ang="0">
                  <a:pos x="329" y="0"/>
                </a:cxn>
                <a:cxn ang="0">
                  <a:pos x="288" y="4"/>
                </a:cxn>
                <a:cxn ang="0">
                  <a:pos x="243" y="4"/>
                </a:cxn>
                <a:cxn ang="0">
                  <a:pos x="189" y="20"/>
                </a:cxn>
                <a:cxn ang="0">
                  <a:pos x="158" y="35"/>
                </a:cxn>
                <a:cxn ang="0">
                  <a:pos x="143" y="51"/>
                </a:cxn>
                <a:cxn ang="0">
                  <a:pos x="149" y="88"/>
                </a:cxn>
                <a:cxn ang="0">
                  <a:pos x="158" y="117"/>
                </a:cxn>
                <a:cxn ang="0">
                  <a:pos x="107" y="129"/>
                </a:cxn>
                <a:cxn ang="0">
                  <a:pos x="93" y="154"/>
                </a:cxn>
                <a:cxn ang="0">
                  <a:pos x="58" y="173"/>
                </a:cxn>
                <a:cxn ang="0">
                  <a:pos x="23" y="191"/>
                </a:cxn>
              </a:cxnLst>
              <a:rect l="0" t="0" r="r" b="b"/>
              <a:pathLst>
                <a:path w="441" h="441">
                  <a:moveTo>
                    <a:pt x="5" y="201"/>
                  </a:moveTo>
                  <a:lnTo>
                    <a:pt x="0" y="230"/>
                  </a:lnTo>
                  <a:lnTo>
                    <a:pt x="0" y="239"/>
                  </a:lnTo>
                  <a:lnTo>
                    <a:pt x="21" y="252"/>
                  </a:lnTo>
                  <a:lnTo>
                    <a:pt x="41" y="267"/>
                  </a:lnTo>
                  <a:lnTo>
                    <a:pt x="62" y="281"/>
                  </a:lnTo>
                  <a:lnTo>
                    <a:pt x="82" y="296"/>
                  </a:lnTo>
                  <a:lnTo>
                    <a:pt x="98" y="308"/>
                  </a:lnTo>
                  <a:lnTo>
                    <a:pt x="113" y="320"/>
                  </a:lnTo>
                  <a:lnTo>
                    <a:pt x="129" y="332"/>
                  </a:lnTo>
                  <a:lnTo>
                    <a:pt x="146" y="344"/>
                  </a:lnTo>
                  <a:lnTo>
                    <a:pt x="161" y="356"/>
                  </a:lnTo>
                  <a:lnTo>
                    <a:pt x="177" y="368"/>
                  </a:lnTo>
                  <a:lnTo>
                    <a:pt x="194" y="381"/>
                  </a:lnTo>
                  <a:lnTo>
                    <a:pt x="209" y="393"/>
                  </a:lnTo>
                  <a:lnTo>
                    <a:pt x="209" y="400"/>
                  </a:lnTo>
                  <a:lnTo>
                    <a:pt x="220" y="410"/>
                  </a:lnTo>
                  <a:lnTo>
                    <a:pt x="250" y="422"/>
                  </a:lnTo>
                  <a:lnTo>
                    <a:pt x="251" y="441"/>
                  </a:lnTo>
                  <a:lnTo>
                    <a:pt x="275" y="441"/>
                  </a:lnTo>
                  <a:lnTo>
                    <a:pt x="292" y="437"/>
                  </a:lnTo>
                  <a:lnTo>
                    <a:pt x="310" y="434"/>
                  </a:lnTo>
                  <a:lnTo>
                    <a:pt x="327" y="416"/>
                  </a:lnTo>
                  <a:lnTo>
                    <a:pt x="344" y="399"/>
                  </a:lnTo>
                  <a:lnTo>
                    <a:pt x="369" y="382"/>
                  </a:lnTo>
                  <a:lnTo>
                    <a:pt x="393" y="365"/>
                  </a:lnTo>
                  <a:lnTo>
                    <a:pt x="417" y="348"/>
                  </a:lnTo>
                  <a:lnTo>
                    <a:pt x="441" y="333"/>
                  </a:lnTo>
                  <a:lnTo>
                    <a:pt x="431" y="312"/>
                  </a:lnTo>
                  <a:lnTo>
                    <a:pt x="406" y="309"/>
                  </a:lnTo>
                  <a:lnTo>
                    <a:pt x="398" y="287"/>
                  </a:lnTo>
                  <a:lnTo>
                    <a:pt x="384" y="267"/>
                  </a:lnTo>
                  <a:lnTo>
                    <a:pt x="394" y="258"/>
                  </a:lnTo>
                  <a:lnTo>
                    <a:pt x="393" y="230"/>
                  </a:lnTo>
                  <a:lnTo>
                    <a:pt x="393" y="201"/>
                  </a:lnTo>
                  <a:lnTo>
                    <a:pt x="383" y="172"/>
                  </a:lnTo>
                  <a:lnTo>
                    <a:pt x="384" y="166"/>
                  </a:lnTo>
                  <a:lnTo>
                    <a:pt x="378" y="142"/>
                  </a:lnTo>
                  <a:lnTo>
                    <a:pt x="374" y="119"/>
                  </a:lnTo>
                  <a:lnTo>
                    <a:pt x="357" y="101"/>
                  </a:lnTo>
                  <a:lnTo>
                    <a:pt x="340" y="77"/>
                  </a:lnTo>
                  <a:lnTo>
                    <a:pt x="350" y="59"/>
                  </a:lnTo>
                  <a:lnTo>
                    <a:pt x="358" y="41"/>
                  </a:lnTo>
                  <a:lnTo>
                    <a:pt x="356" y="6"/>
                  </a:lnTo>
                  <a:lnTo>
                    <a:pt x="360" y="0"/>
                  </a:lnTo>
                  <a:lnTo>
                    <a:pt x="329" y="0"/>
                  </a:lnTo>
                  <a:lnTo>
                    <a:pt x="311" y="0"/>
                  </a:lnTo>
                  <a:lnTo>
                    <a:pt x="288" y="4"/>
                  </a:lnTo>
                  <a:lnTo>
                    <a:pt x="266" y="4"/>
                  </a:lnTo>
                  <a:lnTo>
                    <a:pt x="243" y="4"/>
                  </a:lnTo>
                  <a:lnTo>
                    <a:pt x="215" y="12"/>
                  </a:lnTo>
                  <a:lnTo>
                    <a:pt x="189" y="20"/>
                  </a:lnTo>
                  <a:lnTo>
                    <a:pt x="178" y="26"/>
                  </a:lnTo>
                  <a:lnTo>
                    <a:pt x="158" y="35"/>
                  </a:lnTo>
                  <a:lnTo>
                    <a:pt x="138" y="45"/>
                  </a:lnTo>
                  <a:lnTo>
                    <a:pt x="143" y="51"/>
                  </a:lnTo>
                  <a:lnTo>
                    <a:pt x="147" y="69"/>
                  </a:lnTo>
                  <a:lnTo>
                    <a:pt x="149" y="88"/>
                  </a:lnTo>
                  <a:lnTo>
                    <a:pt x="162" y="110"/>
                  </a:lnTo>
                  <a:lnTo>
                    <a:pt x="158" y="117"/>
                  </a:lnTo>
                  <a:lnTo>
                    <a:pt x="135" y="118"/>
                  </a:lnTo>
                  <a:lnTo>
                    <a:pt x="107" y="129"/>
                  </a:lnTo>
                  <a:lnTo>
                    <a:pt x="107" y="143"/>
                  </a:lnTo>
                  <a:lnTo>
                    <a:pt x="93" y="154"/>
                  </a:lnTo>
                  <a:lnTo>
                    <a:pt x="77" y="165"/>
                  </a:lnTo>
                  <a:lnTo>
                    <a:pt x="58" y="173"/>
                  </a:lnTo>
                  <a:lnTo>
                    <a:pt x="40" y="180"/>
                  </a:lnTo>
                  <a:lnTo>
                    <a:pt x="23" y="191"/>
                  </a:lnTo>
                  <a:lnTo>
                    <a:pt x="5" y="2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5" name="Freeform 145"/>
            <p:cNvSpPr>
              <a:spLocks/>
            </p:cNvSpPr>
            <p:nvPr/>
          </p:nvSpPr>
          <p:spPr bwMode="auto">
            <a:xfrm>
              <a:off x="659316" y="3284784"/>
              <a:ext cx="13393" cy="15630"/>
            </a:xfrm>
            <a:custGeom>
              <a:avLst/>
              <a:gdLst/>
              <a:ahLst/>
              <a:cxnLst>
                <a:cxn ang="0">
                  <a:pos x="12" y="0"/>
                </a:cxn>
                <a:cxn ang="0">
                  <a:pos x="11" y="11"/>
                </a:cxn>
                <a:cxn ang="0">
                  <a:pos x="0" y="15"/>
                </a:cxn>
                <a:cxn ang="0">
                  <a:pos x="12" y="0"/>
                </a:cxn>
              </a:cxnLst>
              <a:rect l="0" t="0" r="r" b="b"/>
              <a:pathLst>
                <a:path w="12" h="15">
                  <a:moveTo>
                    <a:pt x="12" y="0"/>
                  </a:moveTo>
                  <a:lnTo>
                    <a:pt x="11" y="11"/>
                  </a:lnTo>
                  <a:lnTo>
                    <a:pt x="0" y="15"/>
                  </a:lnTo>
                  <a:lnTo>
                    <a:pt x="1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6" name="Freeform 146"/>
            <p:cNvSpPr>
              <a:spLocks/>
            </p:cNvSpPr>
            <p:nvPr/>
          </p:nvSpPr>
          <p:spPr bwMode="auto">
            <a:xfrm>
              <a:off x="599050" y="3298182"/>
              <a:ext cx="13393" cy="8931"/>
            </a:xfrm>
            <a:custGeom>
              <a:avLst/>
              <a:gdLst/>
              <a:ahLst/>
              <a:cxnLst>
                <a:cxn ang="0">
                  <a:pos x="11" y="0"/>
                </a:cxn>
                <a:cxn ang="0">
                  <a:pos x="0" y="10"/>
                </a:cxn>
                <a:cxn ang="0">
                  <a:pos x="0" y="3"/>
                </a:cxn>
                <a:cxn ang="0">
                  <a:pos x="11" y="0"/>
                </a:cxn>
              </a:cxnLst>
              <a:rect l="0" t="0" r="r" b="b"/>
              <a:pathLst>
                <a:path w="11" h="10">
                  <a:moveTo>
                    <a:pt x="11" y="0"/>
                  </a:moveTo>
                  <a:lnTo>
                    <a:pt x="0" y="10"/>
                  </a:lnTo>
                  <a:lnTo>
                    <a:pt x="0" y="3"/>
                  </a:lnTo>
                  <a:lnTo>
                    <a:pt x="1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7" name="Freeform 147"/>
            <p:cNvSpPr>
              <a:spLocks/>
            </p:cNvSpPr>
            <p:nvPr/>
          </p:nvSpPr>
          <p:spPr bwMode="auto">
            <a:xfrm>
              <a:off x="623601" y="3311578"/>
              <a:ext cx="8929" cy="4466"/>
            </a:xfrm>
            <a:custGeom>
              <a:avLst/>
              <a:gdLst/>
              <a:ahLst/>
              <a:cxnLst>
                <a:cxn ang="0">
                  <a:pos x="9" y="0"/>
                </a:cxn>
                <a:cxn ang="0">
                  <a:pos x="8" y="5"/>
                </a:cxn>
                <a:cxn ang="0">
                  <a:pos x="0" y="0"/>
                </a:cxn>
                <a:cxn ang="0">
                  <a:pos x="9" y="0"/>
                </a:cxn>
              </a:cxnLst>
              <a:rect l="0" t="0" r="r" b="b"/>
              <a:pathLst>
                <a:path w="9" h="5">
                  <a:moveTo>
                    <a:pt x="9" y="0"/>
                  </a:moveTo>
                  <a:lnTo>
                    <a:pt x="8" y="5"/>
                  </a:lnTo>
                  <a:lnTo>
                    <a:pt x="0" y="0"/>
                  </a:lnTo>
                  <a:lnTo>
                    <a:pt x="9"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8" name="Freeform 148"/>
            <p:cNvSpPr>
              <a:spLocks/>
            </p:cNvSpPr>
            <p:nvPr/>
          </p:nvSpPr>
          <p:spPr bwMode="auto">
            <a:xfrm>
              <a:off x="672707" y="3275853"/>
              <a:ext cx="8929" cy="4466"/>
            </a:xfrm>
            <a:custGeom>
              <a:avLst/>
              <a:gdLst/>
              <a:ahLst/>
              <a:cxnLst>
                <a:cxn ang="0">
                  <a:pos x="6" y="4"/>
                </a:cxn>
                <a:cxn ang="0">
                  <a:pos x="8" y="0"/>
                </a:cxn>
                <a:cxn ang="0">
                  <a:pos x="0" y="2"/>
                </a:cxn>
                <a:cxn ang="0">
                  <a:pos x="6" y="4"/>
                </a:cxn>
              </a:cxnLst>
              <a:rect l="0" t="0" r="r" b="b"/>
              <a:pathLst>
                <a:path w="8" h="4">
                  <a:moveTo>
                    <a:pt x="6" y="4"/>
                  </a:moveTo>
                  <a:lnTo>
                    <a:pt x="8" y="0"/>
                  </a:lnTo>
                  <a:lnTo>
                    <a:pt x="0" y="2"/>
                  </a:lnTo>
                  <a:lnTo>
                    <a:pt x="6"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49" name="Freeform 150"/>
            <p:cNvSpPr>
              <a:spLocks/>
            </p:cNvSpPr>
            <p:nvPr/>
          </p:nvSpPr>
          <p:spPr bwMode="auto">
            <a:xfrm>
              <a:off x="871363" y="3083831"/>
              <a:ext cx="2232" cy="2233"/>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0" name="Freeform 151"/>
            <p:cNvSpPr>
              <a:spLocks/>
            </p:cNvSpPr>
            <p:nvPr/>
          </p:nvSpPr>
          <p:spPr bwMode="auto">
            <a:xfrm>
              <a:off x="1217338" y="3166444"/>
              <a:ext cx="379455" cy="379580"/>
            </a:xfrm>
            <a:custGeom>
              <a:avLst/>
              <a:gdLst/>
              <a:ahLst/>
              <a:cxnLst>
                <a:cxn ang="0">
                  <a:pos x="318" y="339"/>
                </a:cxn>
                <a:cxn ang="0">
                  <a:pos x="318" y="326"/>
                </a:cxn>
                <a:cxn ang="0">
                  <a:pos x="340" y="326"/>
                </a:cxn>
                <a:cxn ang="0">
                  <a:pos x="339" y="302"/>
                </a:cxn>
                <a:cxn ang="0">
                  <a:pos x="338" y="277"/>
                </a:cxn>
                <a:cxn ang="0">
                  <a:pos x="336" y="254"/>
                </a:cxn>
                <a:cxn ang="0">
                  <a:pos x="335" y="230"/>
                </a:cxn>
                <a:cxn ang="0">
                  <a:pos x="334" y="207"/>
                </a:cxn>
                <a:cxn ang="0">
                  <a:pos x="333" y="183"/>
                </a:cxn>
                <a:cxn ang="0">
                  <a:pos x="330" y="161"/>
                </a:cxn>
                <a:cxn ang="0">
                  <a:pos x="329" y="138"/>
                </a:cxn>
                <a:cxn ang="0">
                  <a:pos x="328" y="114"/>
                </a:cxn>
                <a:cxn ang="0">
                  <a:pos x="326" y="91"/>
                </a:cxn>
                <a:cxn ang="0">
                  <a:pos x="324" y="72"/>
                </a:cxn>
                <a:cxn ang="0">
                  <a:pos x="324" y="53"/>
                </a:cxn>
                <a:cxn ang="0">
                  <a:pos x="328" y="37"/>
                </a:cxn>
                <a:cxn ang="0">
                  <a:pos x="316" y="29"/>
                </a:cxn>
                <a:cxn ang="0">
                  <a:pos x="284" y="20"/>
                </a:cxn>
                <a:cxn ang="0">
                  <a:pos x="279" y="12"/>
                </a:cxn>
                <a:cxn ang="0">
                  <a:pos x="251" y="6"/>
                </a:cxn>
                <a:cxn ang="0">
                  <a:pos x="236" y="15"/>
                </a:cxn>
                <a:cxn ang="0">
                  <a:pos x="220" y="25"/>
                </a:cxn>
                <a:cxn ang="0">
                  <a:pos x="221" y="59"/>
                </a:cxn>
                <a:cxn ang="0">
                  <a:pos x="201" y="72"/>
                </a:cxn>
                <a:cxn ang="0">
                  <a:pos x="177" y="60"/>
                </a:cxn>
                <a:cxn ang="0">
                  <a:pos x="153" y="48"/>
                </a:cxn>
                <a:cxn ang="0">
                  <a:pos x="127" y="41"/>
                </a:cxn>
                <a:cxn ang="0">
                  <a:pos x="118" y="19"/>
                </a:cxn>
                <a:cxn ang="0">
                  <a:pos x="95" y="13"/>
                </a:cxn>
                <a:cxn ang="0">
                  <a:pos x="72" y="8"/>
                </a:cxn>
                <a:cxn ang="0">
                  <a:pos x="41" y="0"/>
                </a:cxn>
                <a:cxn ang="0">
                  <a:pos x="40" y="20"/>
                </a:cxn>
                <a:cxn ang="0">
                  <a:pos x="27" y="31"/>
                </a:cxn>
                <a:cxn ang="0">
                  <a:pos x="13" y="43"/>
                </a:cxn>
                <a:cxn ang="0">
                  <a:pos x="13" y="63"/>
                </a:cxn>
                <a:cxn ang="0">
                  <a:pos x="1" y="73"/>
                </a:cxn>
                <a:cxn ang="0">
                  <a:pos x="0" y="79"/>
                </a:cxn>
                <a:cxn ang="0">
                  <a:pos x="10" y="108"/>
                </a:cxn>
                <a:cxn ang="0">
                  <a:pos x="10" y="137"/>
                </a:cxn>
                <a:cxn ang="0">
                  <a:pos x="11" y="165"/>
                </a:cxn>
                <a:cxn ang="0">
                  <a:pos x="1" y="174"/>
                </a:cxn>
                <a:cxn ang="0">
                  <a:pos x="15" y="194"/>
                </a:cxn>
                <a:cxn ang="0">
                  <a:pos x="23" y="216"/>
                </a:cxn>
                <a:cxn ang="0">
                  <a:pos x="48" y="219"/>
                </a:cxn>
                <a:cxn ang="0">
                  <a:pos x="58" y="240"/>
                </a:cxn>
                <a:cxn ang="0">
                  <a:pos x="88" y="247"/>
                </a:cxn>
                <a:cxn ang="0">
                  <a:pos x="106" y="261"/>
                </a:cxn>
                <a:cxn ang="0">
                  <a:pos x="121" y="253"/>
                </a:cxn>
                <a:cxn ang="0">
                  <a:pos x="143" y="240"/>
                </a:cxn>
                <a:cxn ang="0">
                  <a:pos x="165" y="252"/>
                </a:cxn>
                <a:cxn ang="0">
                  <a:pos x="187" y="265"/>
                </a:cxn>
                <a:cxn ang="0">
                  <a:pos x="209" y="277"/>
                </a:cxn>
                <a:cxn ang="0">
                  <a:pos x="231" y="289"/>
                </a:cxn>
                <a:cxn ang="0">
                  <a:pos x="252" y="302"/>
                </a:cxn>
                <a:cxn ang="0">
                  <a:pos x="275" y="314"/>
                </a:cxn>
                <a:cxn ang="0">
                  <a:pos x="297" y="326"/>
                </a:cxn>
                <a:cxn ang="0">
                  <a:pos x="318" y="339"/>
                </a:cxn>
              </a:cxnLst>
              <a:rect l="0" t="0" r="r" b="b"/>
              <a:pathLst>
                <a:path w="340" h="339">
                  <a:moveTo>
                    <a:pt x="318" y="339"/>
                  </a:moveTo>
                  <a:lnTo>
                    <a:pt x="318" y="326"/>
                  </a:lnTo>
                  <a:lnTo>
                    <a:pt x="340" y="326"/>
                  </a:lnTo>
                  <a:lnTo>
                    <a:pt x="339" y="302"/>
                  </a:lnTo>
                  <a:lnTo>
                    <a:pt x="338" y="277"/>
                  </a:lnTo>
                  <a:lnTo>
                    <a:pt x="336" y="254"/>
                  </a:lnTo>
                  <a:lnTo>
                    <a:pt x="335" y="230"/>
                  </a:lnTo>
                  <a:lnTo>
                    <a:pt x="334" y="207"/>
                  </a:lnTo>
                  <a:lnTo>
                    <a:pt x="333" y="183"/>
                  </a:lnTo>
                  <a:lnTo>
                    <a:pt x="330" y="161"/>
                  </a:lnTo>
                  <a:lnTo>
                    <a:pt x="329" y="138"/>
                  </a:lnTo>
                  <a:lnTo>
                    <a:pt x="328" y="114"/>
                  </a:lnTo>
                  <a:lnTo>
                    <a:pt x="326" y="91"/>
                  </a:lnTo>
                  <a:lnTo>
                    <a:pt x="324" y="72"/>
                  </a:lnTo>
                  <a:lnTo>
                    <a:pt x="324" y="53"/>
                  </a:lnTo>
                  <a:lnTo>
                    <a:pt x="328" y="37"/>
                  </a:lnTo>
                  <a:lnTo>
                    <a:pt x="316" y="29"/>
                  </a:lnTo>
                  <a:lnTo>
                    <a:pt x="284" y="20"/>
                  </a:lnTo>
                  <a:lnTo>
                    <a:pt x="279" y="12"/>
                  </a:lnTo>
                  <a:lnTo>
                    <a:pt x="251" y="6"/>
                  </a:lnTo>
                  <a:lnTo>
                    <a:pt x="236" y="15"/>
                  </a:lnTo>
                  <a:lnTo>
                    <a:pt x="220" y="25"/>
                  </a:lnTo>
                  <a:lnTo>
                    <a:pt x="221" y="59"/>
                  </a:lnTo>
                  <a:lnTo>
                    <a:pt x="201" y="72"/>
                  </a:lnTo>
                  <a:lnTo>
                    <a:pt x="177" y="60"/>
                  </a:lnTo>
                  <a:lnTo>
                    <a:pt x="153" y="48"/>
                  </a:lnTo>
                  <a:lnTo>
                    <a:pt x="127" y="41"/>
                  </a:lnTo>
                  <a:lnTo>
                    <a:pt x="118" y="19"/>
                  </a:lnTo>
                  <a:lnTo>
                    <a:pt x="95" y="13"/>
                  </a:lnTo>
                  <a:lnTo>
                    <a:pt x="72" y="8"/>
                  </a:lnTo>
                  <a:lnTo>
                    <a:pt x="41" y="0"/>
                  </a:lnTo>
                  <a:lnTo>
                    <a:pt x="40" y="20"/>
                  </a:lnTo>
                  <a:lnTo>
                    <a:pt x="27" y="31"/>
                  </a:lnTo>
                  <a:lnTo>
                    <a:pt x="13" y="43"/>
                  </a:lnTo>
                  <a:lnTo>
                    <a:pt x="13" y="63"/>
                  </a:lnTo>
                  <a:lnTo>
                    <a:pt x="1" y="73"/>
                  </a:lnTo>
                  <a:lnTo>
                    <a:pt x="0" y="79"/>
                  </a:lnTo>
                  <a:lnTo>
                    <a:pt x="10" y="108"/>
                  </a:lnTo>
                  <a:lnTo>
                    <a:pt x="10" y="137"/>
                  </a:lnTo>
                  <a:lnTo>
                    <a:pt x="11" y="165"/>
                  </a:lnTo>
                  <a:lnTo>
                    <a:pt x="1" y="174"/>
                  </a:lnTo>
                  <a:lnTo>
                    <a:pt x="15" y="194"/>
                  </a:lnTo>
                  <a:lnTo>
                    <a:pt x="23" y="216"/>
                  </a:lnTo>
                  <a:lnTo>
                    <a:pt x="48" y="219"/>
                  </a:lnTo>
                  <a:lnTo>
                    <a:pt x="58" y="240"/>
                  </a:lnTo>
                  <a:lnTo>
                    <a:pt x="88" y="247"/>
                  </a:lnTo>
                  <a:lnTo>
                    <a:pt x="106" y="261"/>
                  </a:lnTo>
                  <a:lnTo>
                    <a:pt x="121" y="253"/>
                  </a:lnTo>
                  <a:lnTo>
                    <a:pt x="143" y="240"/>
                  </a:lnTo>
                  <a:lnTo>
                    <a:pt x="165" y="252"/>
                  </a:lnTo>
                  <a:lnTo>
                    <a:pt x="187" y="265"/>
                  </a:lnTo>
                  <a:lnTo>
                    <a:pt x="209" y="277"/>
                  </a:lnTo>
                  <a:lnTo>
                    <a:pt x="231" y="289"/>
                  </a:lnTo>
                  <a:lnTo>
                    <a:pt x="252" y="302"/>
                  </a:lnTo>
                  <a:lnTo>
                    <a:pt x="275" y="314"/>
                  </a:lnTo>
                  <a:lnTo>
                    <a:pt x="297" y="326"/>
                  </a:lnTo>
                  <a:lnTo>
                    <a:pt x="318" y="33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1" name="Freeform 152"/>
            <p:cNvSpPr>
              <a:spLocks/>
            </p:cNvSpPr>
            <p:nvPr/>
          </p:nvSpPr>
          <p:spPr bwMode="auto">
            <a:xfrm>
              <a:off x="697260" y="3394192"/>
              <a:ext cx="399544" cy="410840"/>
            </a:xfrm>
            <a:custGeom>
              <a:avLst/>
              <a:gdLst/>
              <a:ahLst/>
              <a:cxnLst>
                <a:cxn ang="0">
                  <a:pos x="79" y="345"/>
                </a:cxn>
                <a:cxn ang="0">
                  <a:pos x="92" y="368"/>
                </a:cxn>
                <a:cxn ang="0">
                  <a:pos x="110" y="367"/>
                </a:cxn>
                <a:cxn ang="0">
                  <a:pos x="128" y="355"/>
                </a:cxn>
                <a:cxn ang="0">
                  <a:pos x="146" y="361"/>
                </a:cxn>
                <a:cxn ang="0">
                  <a:pos x="158" y="322"/>
                </a:cxn>
                <a:cxn ang="0">
                  <a:pos x="175" y="301"/>
                </a:cxn>
                <a:cxn ang="0">
                  <a:pos x="192" y="292"/>
                </a:cxn>
                <a:cxn ang="0">
                  <a:pos x="199" y="282"/>
                </a:cxn>
                <a:cxn ang="0">
                  <a:pos x="220" y="268"/>
                </a:cxn>
                <a:cxn ang="0">
                  <a:pos x="250" y="246"/>
                </a:cxn>
                <a:cxn ang="0">
                  <a:pos x="274" y="248"/>
                </a:cxn>
                <a:cxn ang="0">
                  <a:pos x="319" y="240"/>
                </a:cxn>
                <a:cxn ang="0">
                  <a:pos x="354" y="217"/>
                </a:cxn>
                <a:cxn ang="0">
                  <a:pos x="356" y="181"/>
                </a:cxn>
                <a:cxn ang="0">
                  <a:pos x="357" y="145"/>
                </a:cxn>
                <a:cxn ang="0">
                  <a:pos x="332" y="126"/>
                </a:cxn>
                <a:cxn ang="0">
                  <a:pos x="291" y="104"/>
                </a:cxn>
                <a:cxn ang="0">
                  <a:pos x="276" y="85"/>
                </a:cxn>
                <a:cxn ang="0">
                  <a:pos x="243" y="60"/>
                </a:cxn>
                <a:cxn ang="0">
                  <a:pos x="211" y="36"/>
                </a:cxn>
                <a:cxn ang="0">
                  <a:pos x="180" y="12"/>
                </a:cxn>
                <a:cxn ang="0">
                  <a:pos x="145" y="0"/>
                </a:cxn>
                <a:cxn ang="0">
                  <a:pos x="128" y="26"/>
                </a:cxn>
                <a:cxn ang="0">
                  <a:pos x="133" y="79"/>
                </a:cxn>
                <a:cxn ang="0">
                  <a:pos x="138" y="132"/>
                </a:cxn>
                <a:cxn ang="0">
                  <a:pos x="142" y="184"/>
                </a:cxn>
                <a:cxn ang="0">
                  <a:pos x="151" y="214"/>
                </a:cxn>
                <a:cxn ang="0">
                  <a:pos x="126" y="235"/>
                </a:cxn>
                <a:cxn ang="0">
                  <a:pos x="85" y="235"/>
                </a:cxn>
                <a:cxn ang="0">
                  <a:pos x="61" y="232"/>
                </a:cxn>
                <a:cxn ang="0">
                  <a:pos x="27" y="242"/>
                </a:cxn>
                <a:cxn ang="0">
                  <a:pos x="4" y="255"/>
                </a:cxn>
                <a:cxn ang="0">
                  <a:pos x="6" y="278"/>
                </a:cxn>
                <a:cxn ang="0">
                  <a:pos x="18" y="313"/>
                </a:cxn>
                <a:cxn ang="0">
                  <a:pos x="30" y="319"/>
                </a:cxn>
                <a:cxn ang="0">
                  <a:pos x="49" y="320"/>
                </a:cxn>
                <a:cxn ang="0">
                  <a:pos x="67" y="310"/>
                </a:cxn>
                <a:cxn ang="0">
                  <a:pos x="81" y="337"/>
                </a:cxn>
              </a:cxnLst>
              <a:rect l="0" t="0" r="r" b="b"/>
              <a:pathLst>
                <a:path w="357" h="368">
                  <a:moveTo>
                    <a:pt x="81" y="337"/>
                  </a:moveTo>
                  <a:lnTo>
                    <a:pt x="79" y="345"/>
                  </a:lnTo>
                  <a:lnTo>
                    <a:pt x="81" y="345"/>
                  </a:lnTo>
                  <a:lnTo>
                    <a:pt x="92" y="368"/>
                  </a:lnTo>
                  <a:lnTo>
                    <a:pt x="97" y="363"/>
                  </a:lnTo>
                  <a:lnTo>
                    <a:pt x="110" y="367"/>
                  </a:lnTo>
                  <a:lnTo>
                    <a:pt x="121" y="361"/>
                  </a:lnTo>
                  <a:lnTo>
                    <a:pt x="128" y="355"/>
                  </a:lnTo>
                  <a:lnTo>
                    <a:pt x="132" y="364"/>
                  </a:lnTo>
                  <a:lnTo>
                    <a:pt x="146" y="361"/>
                  </a:lnTo>
                  <a:lnTo>
                    <a:pt x="151" y="328"/>
                  </a:lnTo>
                  <a:lnTo>
                    <a:pt x="158" y="322"/>
                  </a:lnTo>
                  <a:lnTo>
                    <a:pt x="170" y="312"/>
                  </a:lnTo>
                  <a:lnTo>
                    <a:pt x="175" y="301"/>
                  </a:lnTo>
                  <a:lnTo>
                    <a:pt x="177" y="288"/>
                  </a:lnTo>
                  <a:lnTo>
                    <a:pt x="192" y="292"/>
                  </a:lnTo>
                  <a:lnTo>
                    <a:pt x="195" y="284"/>
                  </a:lnTo>
                  <a:lnTo>
                    <a:pt x="199" y="282"/>
                  </a:lnTo>
                  <a:lnTo>
                    <a:pt x="207" y="270"/>
                  </a:lnTo>
                  <a:lnTo>
                    <a:pt x="220" y="268"/>
                  </a:lnTo>
                  <a:lnTo>
                    <a:pt x="223" y="259"/>
                  </a:lnTo>
                  <a:lnTo>
                    <a:pt x="250" y="246"/>
                  </a:lnTo>
                  <a:lnTo>
                    <a:pt x="271" y="248"/>
                  </a:lnTo>
                  <a:lnTo>
                    <a:pt x="274" y="248"/>
                  </a:lnTo>
                  <a:lnTo>
                    <a:pt x="295" y="241"/>
                  </a:lnTo>
                  <a:lnTo>
                    <a:pt x="319" y="240"/>
                  </a:lnTo>
                  <a:lnTo>
                    <a:pt x="343" y="240"/>
                  </a:lnTo>
                  <a:lnTo>
                    <a:pt x="354" y="217"/>
                  </a:lnTo>
                  <a:lnTo>
                    <a:pt x="355" y="199"/>
                  </a:lnTo>
                  <a:lnTo>
                    <a:pt x="356" y="181"/>
                  </a:lnTo>
                  <a:lnTo>
                    <a:pt x="357" y="163"/>
                  </a:lnTo>
                  <a:lnTo>
                    <a:pt x="357" y="145"/>
                  </a:lnTo>
                  <a:lnTo>
                    <a:pt x="333" y="145"/>
                  </a:lnTo>
                  <a:lnTo>
                    <a:pt x="332" y="126"/>
                  </a:lnTo>
                  <a:lnTo>
                    <a:pt x="302" y="114"/>
                  </a:lnTo>
                  <a:lnTo>
                    <a:pt x="291" y="104"/>
                  </a:lnTo>
                  <a:lnTo>
                    <a:pt x="291" y="97"/>
                  </a:lnTo>
                  <a:lnTo>
                    <a:pt x="276" y="85"/>
                  </a:lnTo>
                  <a:lnTo>
                    <a:pt x="259" y="72"/>
                  </a:lnTo>
                  <a:lnTo>
                    <a:pt x="243" y="60"/>
                  </a:lnTo>
                  <a:lnTo>
                    <a:pt x="228" y="48"/>
                  </a:lnTo>
                  <a:lnTo>
                    <a:pt x="211" y="36"/>
                  </a:lnTo>
                  <a:lnTo>
                    <a:pt x="195" y="24"/>
                  </a:lnTo>
                  <a:lnTo>
                    <a:pt x="180" y="12"/>
                  </a:lnTo>
                  <a:lnTo>
                    <a:pt x="164" y="0"/>
                  </a:lnTo>
                  <a:lnTo>
                    <a:pt x="145" y="0"/>
                  </a:lnTo>
                  <a:lnTo>
                    <a:pt x="126" y="0"/>
                  </a:lnTo>
                  <a:lnTo>
                    <a:pt x="128" y="26"/>
                  </a:lnTo>
                  <a:lnTo>
                    <a:pt x="130" y="52"/>
                  </a:lnTo>
                  <a:lnTo>
                    <a:pt x="133" y="79"/>
                  </a:lnTo>
                  <a:lnTo>
                    <a:pt x="135" y="105"/>
                  </a:lnTo>
                  <a:lnTo>
                    <a:pt x="138" y="132"/>
                  </a:lnTo>
                  <a:lnTo>
                    <a:pt x="140" y="158"/>
                  </a:lnTo>
                  <a:lnTo>
                    <a:pt x="142" y="184"/>
                  </a:lnTo>
                  <a:lnTo>
                    <a:pt x="145" y="211"/>
                  </a:lnTo>
                  <a:lnTo>
                    <a:pt x="151" y="214"/>
                  </a:lnTo>
                  <a:lnTo>
                    <a:pt x="147" y="235"/>
                  </a:lnTo>
                  <a:lnTo>
                    <a:pt x="126" y="235"/>
                  </a:lnTo>
                  <a:lnTo>
                    <a:pt x="105" y="235"/>
                  </a:lnTo>
                  <a:lnTo>
                    <a:pt x="85" y="235"/>
                  </a:lnTo>
                  <a:lnTo>
                    <a:pt x="63" y="235"/>
                  </a:lnTo>
                  <a:lnTo>
                    <a:pt x="61" y="232"/>
                  </a:lnTo>
                  <a:lnTo>
                    <a:pt x="31" y="241"/>
                  </a:lnTo>
                  <a:lnTo>
                    <a:pt x="27" y="242"/>
                  </a:lnTo>
                  <a:lnTo>
                    <a:pt x="14" y="234"/>
                  </a:lnTo>
                  <a:lnTo>
                    <a:pt x="4" y="255"/>
                  </a:lnTo>
                  <a:lnTo>
                    <a:pt x="0" y="254"/>
                  </a:lnTo>
                  <a:lnTo>
                    <a:pt x="6" y="278"/>
                  </a:lnTo>
                  <a:lnTo>
                    <a:pt x="12" y="288"/>
                  </a:lnTo>
                  <a:lnTo>
                    <a:pt x="18" y="313"/>
                  </a:lnTo>
                  <a:lnTo>
                    <a:pt x="15" y="318"/>
                  </a:lnTo>
                  <a:lnTo>
                    <a:pt x="30" y="319"/>
                  </a:lnTo>
                  <a:lnTo>
                    <a:pt x="36" y="321"/>
                  </a:lnTo>
                  <a:lnTo>
                    <a:pt x="49" y="320"/>
                  </a:lnTo>
                  <a:lnTo>
                    <a:pt x="63" y="314"/>
                  </a:lnTo>
                  <a:lnTo>
                    <a:pt x="67" y="310"/>
                  </a:lnTo>
                  <a:lnTo>
                    <a:pt x="74" y="331"/>
                  </a:lnTo>
                  <a:lnTo>
                    <a:pt x="81" y="3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2" name="Freeform 153"/>
            <p:cNvSpPr>
              <a:spLocks/>
            </p:cNvSpPr>
            <p:nvPr/>
          </p:nvSpPr>
          <p:spPr bwMode="auto">
            <a:xfrm>
              <a:off x="1324478" y="3090529"/>
              <a:ext cx="6696" cy="2233"/>
            </a:xfrm>
            <a:custGeom>
              <a:avLst/>
              <a:gdLst/>
              <a:ahLst/>
              <a:cxnLst>
                <a:cxn ang="0">
                  <a:pos x="5" y="3"/>
                </a:cxn>
                <a:cxn ang="0">
                  <a:pos x="3" y="4"/>
                </a:cxn>
                <a:cxn ang="0">
                  <a:pos x="0" y="0"/>
                </a:cxn>
                <a:cxn ang="0">
                  <a:pos x="5" y="3"/>
                </a:cxn>
              </a:cxnLst>
              <a:rect l="0" t="0" r="r" b="b"/>
              <a:pathLst>
                <a:path w="5" h="4">
                  <a:moveTo>
                    <a:pt x="5" y="3"/>
                  </a:moveTo>
                  <a:lnTo>
                    <a:pt x="3" y="4"/>
                  </a:lnTo>
                  <a:lnTo>
                    <a:pt x="0" y="0"/>
                  </a:lnTo>
                  <a:lnTo>
                    <a:pt x="5"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3" name="Freeform 154"/>
            <p:cNvSpPr>
              <a:spLocks/>
            </p:cNvSpPr>
            <p:nvPr/>
          </p:nvSpPr>
          <p:spPr bwMode="auto">
            <a:xfrm>
              <a:off x="585657" y="3331674"/>
              <a:ext cx="294636" cy="348321"/>
            </a:xfrm>
            <a:custGeom>
              <a:avLst/>
              <a:gdLst/>
              <a:ahLst/>
              <a:cxnLst>
                <a:cxn ang="0">
                  <a:pos x="13" y="269"/>
                </a:cxn>
                <a:cxn ang="0">
                  <a:pos x="8" y="279"/>
                </a:cxn>
                <a:cxn ang="0">
                  <a:pos x="14" y="250"/>
                </a:cxn>
                <a:cxn ang="0">
                  <a:pos x="20" y="220"/>
                </a:cxn>
                <a:cxn ang="0">
                  <a:pos x="14" y="196"/>
                </a:cxn>
                <a:cxn ang="0">
                  <a:pos x="15" y="169"/>
                </a:cxn>
                <a:cxn ang="0">
                  <a:pos x="1" y="155"/>
                </a:cxn>
                <a:cxn ang="0">
                  <a:pos x="0" y="161"/>
                </a:cxn>
                <a:cxn ang="0">
                  <a:pos x="3" y="148"/>
                </a:cxn>
                <a:cxn ang="0">
                  <a:pos x="24" y="148"/>
                </a:cxn>
                <a:cxn ang="0">
                  <a:pos x="45" y="148"/>
                </a:cxn>
                <a:cxn ang="0">
                  <a:pos x="67" y="148"/>
                </a:cxn>
                <a:cxn ang="0">
                  <a:pos x="87" y="148"/>
                </a:cxn>
                <a:cxn ang="0">
                  <a:pos x="89" y="126"/>
                </a:cxn>
                <a:cxn ang="0">
                  <a:pos x="89" y="106"/>
                </a:cxn>
                <a:cxn ang="0">
                  <a:pos x="110" y="95"/>
                </a:cxn>
                <a:cxn ang="0">
                  <a:pos x="110" y="64"/>
                </a:cxn>
                <a:cxn ang="0">
                  <a:pos x="111" y="31"/>
                </a:cxn>
                <a:cxn ang="0">
                  <a:pos x="129" y="31"/>
                </a:cxn>
                <a:cxn ang="0">
                  <a:pos x="147" y="31"/>
                </a:cxn>
                <a:cxn ang="0">
                  <a:pos x="165" y="31"/>
                </a:cxn>
                <a:cxn ang="0">
                  <a:pos x="182" y="31"/>
                </a:cxn>
                <a:cxn ang="0">
                  <a:pos x="183" y="0"/>
                </a:cxn>
                <a:cxn ang="0">
                  <a:pos x="204" y="13"/>
                </a:cxn>
                <a:cxn ang="0">
                  <a:pos x="224" y="28"/>
                </a:cxn>
                <a:cxn ang="0">
                  <a:pos x="245" y="42"/>
                </a:cxn>
                <a:cxn ang="0">
                  <a:pos x="265" y="57"/>
                </a:cxn>
                <a:cxn ang="0">
                  <a:pos x="246" y="57"/>
                </a:cxn>
                <a:cxn ang="0">
                  <a:pos x="227" y="57"/>
                </a:cxn>
                <a:cxn ang="0">
                  <a:pos x="229" y="83"/>
                </a:cxn>
                <a:cxn ang="0">
                  <a:pos x="231" y="109"/>
                </a:cxn>
                <a:cxn ang="0">
                  <a:pos x="234" y="136"/>
                </a:cxn>
                <a:cxn ang="0">
                  <a:pos x="236" y="162"/>
                </a:cxn>
                <a:cxn ang="0">
                  <a:pos x="239" y="189"/>
                </a:cxn>
                <a:cxn ang="0">
                  <a:pos x="241" y="215"/>
                </a:cxn>
                <a:cxn ang="0">
                  <a:pos x="243" y="241"/>
                </a:cxn>
                <a:cxn ang="0">
                  <a:pos x="246" y="268"/>
                </a:cxn>
                <a:cxn ang="0">
                  <a:pos x="252" y="271"/>
                </a:cxn>
                <a:cxn ang="0">
                  <a:pos x="248" y="292"/>
                </a:cxn>
                <a:cxn ang="0">
                  <a:pos x="227" y="292"/>
                </a:cxn>
                <a:cxn ang="0">
                  <a:pos x="206" y="292"/>
                </a:cxn>
                <a:cxn ang="0">
                  <a:pos x="186" y="292"/>
                </a:cxn>
                <a:cxn ang="0">
                  <a:pos x="164" y="292"/>
                </a:cxn>
                <a:cxn ang="0">
                  <a:pos x="162" y="289"/>
                </a:cxn>
                <a:cxn ang="0">
                  <a:pos x="132" y="298"/>
                </a:cxn>
                <a:cxn ang="0">
                  <a:pos x="128" y="299"/>
                </a:cxn>
                <a:cxn ang="0">
                  <a:pos x="115" y="291"/>
                </a:cxn>
                <a:cxn ang="0">
                  <a:pos x="105" y="312"/>
                </a:cxn>
                <a:cxn ang="0">
                  <a:pos x="101" y="311"/>
                </a:cxn>
                <a:cxn ang="0">
                  <a:pos x="85" y="293"/>
                </a:cxn>
                <a:cxn ang="0">
                  <a:pos x="69" y="276"/>
                </a:cxn>
                <a:cxn ang="0">
                  <a:pos x="48" y="264"/>
                </a:cxn>
                <a:cxn ang="0">
                  <a:pos x="31" y="267"/>
                </a:cxn>
                <a:cxn ang="0">
                  <a:pos x="13" y="269"/>
                </a:cxn>
              </a:cxnLst>
              <a:rect l="0" t="0" r="r" b="b"/>
              <a:pathLst>
                <a:path w="265" h="312">
                  <a:moveTo>
                    <a:pt x="13" y="269"/>
                  </a:moveTo>
                  <a:lnTo>
                    <a:pt x="8" y="279"/>
                  </a:lnTo>
                  <a:lnTo>
                    <a:pt x="14" y="250"/>
                  </a:lnTo>
                  <a:lnTo>
                    <a:pt x="20" y="220"/>
                  </a:lnTo>
                  <a:lnTo>
                    <a:pt x="14" y="196"/>
                  </a:lnTo>
                  <a:lnTo>
                    <a:pt x="15" y="169"/>
                  </a:lnTo>
                  <a:lnTo>
                    <a:pt x="1" y="155"/>
                  </a:lnTo>
                  <a:lnTo>
                    <a:pt x="0" y="161"/>
                  </a:lnTo>
                  <a:lnTo>
                    <a:pt x="3" y="148"/>
                  </a:lnTo>
                  <a:lnTo>
                    <a:pt x="24" y="148"/>
                  </a:lnTo>
                  <a:lnTo>
                    <a:pt x="45" y="148"/>
                  </a:lnTo>
                  <a:lnTo>
                    <a:pt x="67" y="148"/>
                  </a:lnTo>
                  <a:lnTo>
                    <a:pt x="87" y="148"/>
                  </a:lnTo>
                  <a:lnTo>
                    <a:pt x="89" y="126"/>
                  </a:lnTo>
                  <a:lnTo>
                    <a:pt x="89" y="106"/>
                  </a:lnTo>
                  <a:lnTo>
                    <a:pt x="110" y="95"/>
                  </a:lnTo>
                  <a:lnTo>
                    <a:pt x="110" y="64"/>
                  </a:lnTo>
                  <a:lnTo>
                    <a:pt x="111" y="31"/>
                  </a:lnTo>
                  <a:lnTo>
                    <a:pt x="129" y="31"/>
                  </a:lnTo>
                  <a:lnTo>
                    <a:pt x="147" y="31"/>
                  </a:lnTo>
                  <a:lnTo>
                    <a:pt x="165" y="31"/>
                  </a:lnTo>
                  <a:lnTo>
                    <a:pt x="182" y="31"/>
                  </a:lnTo>
                  <a:lnTo>
                    <a:pt x="183" y="0"/>
                  </a:lnTo>
                  <a:lnTo>
                    <a:pt x="204" y="13"/>
                  </a:lnTo>
                  <a:lnTo>
                    <a:pt x="224" y="28"/>
                  </a:lnTo>
                  <a:lnTo>
                    <a:pt x="245" y="42"/>
                  </a:lnTo>
                  <a:lnTo>
                    <a:pt x="265" y="57"/>
                  </a:lnTo>
                  <a:lnTo>
                    <a:pt x="246" y="57"/>
                  </a:lnTo>
                  <a:lnTo>
                    <a:pt x="227" y="57"/>
                  </a:lnTo>
                  <a:lnTo>
                    <a:pt x="229" y="83"/>
                  </a:lnTo>
                  <a:lnTo>
                    <a:pt x="231" y="109"/>
                  </a:lnTo>
                  <a:lnTo>
                    <a:pt x="234" y="136"/>
                  </a:lnTo>
                  <a:lnTo>
                    <a:pt x="236" y="162"/>
                  </a:lnTo>
                  <a:lnTo>
                    <a:pt x="239" y="189"/>
                  </a:lnTo>
                  <a:lnTo>
                    <a:pt x="241" y="215"/>
                  </a:lnTo>
                  <a:lnTo>
                    <a:pt x="243" y="241"/>
                  </a:lnTo>
                  <a:lnTo>
                    <a:pt x="246" y="268"/>
                  </a:lnTo>
                  <a:lnTo>
                    <a:pt x="252" y="271"/>
                  </a:lnTo>
                  <a:lnTo>
                    <a:pt x="248" y="292"/>
                  </a:lnTo>
                  <a:lnTo>
                    <a:pt x="227" y="292"/>
                  </a:lnTo>
                  <a:lnTo>
                    <a:pt x="206" y="292"/>
                  </a:lnTo>
                  <a:lnTo>
                    <a:pt x="186" y="292"/>
                  </a:lnTo>
                  <a:lnTo>
                    <a:pt x="164" y="292"/>
                  </a:lnTo>
                  <a:lnTo>
                    <a:pt x="162" y="289"/>
                  </a:lnTo>
                  <a:lnTo>
                    <a:pt x="132" y="298"/>
                  </a:lnTo>
                  <a:lnTo>
                    <a:pt x="128" y="299"/>
                  </a:lnTo>
                  <a:lnTo>
                    <a:pt x="115" y="291"/>
                  </a:lnTo>
                  <a:lnTo>
                    <a:pt x="105" y="312"/>
                  </a:lnTo>
                  <a:lnTo>
                    <a:pt x="101" y="311"/>
                  </a:lnTo>
                  <a:lnTo>
                    <a:pt x="85" y="293"/>
                  </a:lnTo>
                  <a:lnTo>
                    <a:pt x="69" y="276"/>
                  </a:lnTo>
                  <a:lnTo>
                    <a:pt x="48" y="264"/>
                  </a:lnTo>
                  <a:lnTo>
                    <a:pt x="31" y="267"/>
                  </a:lnTo>
                  <a:lnTo>
                    <a:pt x="13" y="26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4" name="Freeform 155"/>
            <p:cNvSpPr>
              <a:spLocks/>
            </p:cNvSpPr>
            <p:nvPr/>
          </p:nvSpPr>
          <p:spPr bwMode="auto">
            <a:xfrm>
              <a:off x="683868" y="3092761"/>
              <a:ext cx="287940" cy="227748"/>
            </a:xfrm>
            <a:custGeom>
              <a:avLst/>
              <a:gdLst/>
              <a:ahLst/>
              <a:cxnLst>
                <a:cxn ang="0">
                  <a:pos x="134" y="50"/>
                </a:cxn>
                <a:cxn ang="0">
                  <a:pos x="114" y="62"/>
                </a:cxn>
                <a:cxn ang="0">
                  <a:pos x="95" y="74"/>
                </a:cxn>
                <a:cxn ang="0">
                  <a:pos x="84" y="93"/>
                </a:cxn>
                <a:cxn ang="0">
                  <a:pos x="75" y="112"/>
                </a:cxn>
                <a:cxn ang="0">
                  <a:pos x="77" y="135"/>
                </a:cxn>
                <a:cxn ang="0">
                  <a:pos x="68" y="152"/>
                </a:cxn>
                <a:cxn ang="0">
                  <a:pos x="57" y="170"/>
                </a:cxn>
                <a:cxn ang="0">
                  <a:pos x="41" y="182"/>
                </a:cxn>
                <a:cxn ang="0">
                  <a:pos x="24" y="193"/>
                </a:cxn>
                <a:cxn ang="0">
                  <a:pos x="0" y="204"/>
                </a:cxn>
                <a:cxn ang="0">
                  <a:pos x="24" y="204"/>
                </a:cxn>
                <a:cxn ang="0">
                  <a:pos x="48" y="204"/>
                </a:cxn>
                <a:cxn ang="0">
                  <a:pos x="72" y="204"/>
                </a:cxn>
                <a:cxn ang="0">
                  <a:pos x="96" y="204"/>
                </a:cxn>
                <a:cxn ang="0">
                  <a:pos x="101" y="175"/>
                </a:cxn>
                <a:cxn ang="0">
                  <a:pos x="119" y="165"/>
                </a:cxn>
                <a:cxn ang="0">
                  <a:pos x="136" y="154"/>
                </a:cxn>
                <a:cxn ang="0">
                  <a:pos x="154" y="147"/>
                </a:cxn>
                <a:cxn ang="0">
                  <a:pos x="173" y="139"/>
                </a:cxn>
                <a:cxn ang="0">
                  <a:pos x="189" y="128"/>
                </a:cxn>
                <a:cxn ang="0">
                  <a:pos x="203" y="117"/>
                </a:cxn>
                <a:cxn ang="0">
                  <a:pos x="203" y="103"/>
                </a:cxn>
                <a:cxn ang="0">
                  <a:pos x="231" y="92"/>
                </a:cxn>
                <a:cxn ang="0">
                  <a:pos x="254" y="91"/>
                </a:cxn>
                <a:cxn ang="0">
                  <a:pos x="258" y="84"/>
                </a:cxn>
                <a:cxn ang="0">
                  <a:pos x="245" y="62"/>
                </a:cxn>
                <a:cxn ang="0">
                  <a:pos x="243" y="43"/>
                </a:cxn>
                <a:cxn ang="0">
                  <a:pos x="239" y="25"/>
                </a:cxn>
                <a:cxn ang="0">
                  <a:pos x="234" y="19"/>
                </a:cxn>
                <a:cxn ang="0">
                  <a:pos x="220" y="15"/>
                </a:cxn>
                <a:cxn ang="0">
                  <a:pos x="214" y="15"/>
                </a:cxn>
                <a:cxn ang="0">
                  <a:pos x="178" y="14"/>
                </a:cxn>
                <a:cxn ang="0">
                  <a:pos x="167" y="0"/>
                </a:cxn>
                <a:cxn ang="0">
                  <a:pos x="155" y="9"/>
                </a:cxn>
                <a:cxn ang="0">
                  <a:pos x="144" y="30"/>
                </a:cxn>
                <a:cxn ang="0">
                  <a:pos x="134" y="50"/>
                </a:cxn>
              </a:cxnLst>
              <a:rect l="0" t="0" r="r" b="b"/>
              <a:pathLst>
                <a:path w="258" h="204">
                  <a:moveTo>
                    <a:pt x="134" y="50"/>
                  </a:moveTo>
                  <a:lnTo>
                    <a:pt x="114" y="62"/>
                  </a:lnTo>
                  <a:lnTo>
                    <a:pt x="95" y="74"/>
                  </a:lnTo>
                  <a:lnTo>
                    <a:pt x="84" y="93"/>
                  </a:lnTo>
                  <a:lnTo>
                    <a:pt x="75" y="112"/>
                  </a:lnTo>
                  <a:lnTo>
                    <a:pt x="77" y="135"/>
                  </a:lnTo>
                  <a:lnTo>
                    <a:pt x="68" y="152"/>
                  </a:lnTo>
                  <a:lnTo>
                    <a:pt x="57" y="170"/>
                  </a:lnTo>
                  <a:lnTo>
                    <a:pt x="41" y="182"/>
                  </a:lnTo>
                  <a:lnTo>
                    <a:pt x="24" y="193"/>
                  </a:lnTo>
                  <a:lnTo>
                    <a:pt x="0" y="204"/>
                  </a:lnTo>
                  <a:lnTo>
                    <a:pt x="24" y="204"/>
                  </a:lnTo>
                  <a:lnTo>
                    <a:pt x="48" y="204"/>
                  </a:lnTo>
                  <a:lnTo>
                    <a:pt x="72" y="204"/>
                  </a:lnTo>
                  <a:lnTo>
                    <a:pt x="96" y="204"/>
                  </a:lnTo>
                  <a:lnTo>
                    <a:pt x="101" y="175"/>
                  </a:lnTo>
                  <a:lnTo>
                    <a:pt x="119" y="165"/>
                  </a:lnTo>
                  <a:lnTo>
                    <a:pt x="136" y="154"/>
                  </a:lnTo>
                  <a:lnTo>
                    <a:pt x="154" y="147"/>
                  </a:lnTo>
                  <a:lnTo>
                    <a:pt x="173" y="139"/>
                  </a:lnTo>
                  <a:lnTo>
                    <a:pt x="189" y="128"/>
                  </a:lnTo>
                  <a:lnTo>
                    <a:pt x="203" y="117"/>
                  </a:lnTo>
                  <a:lnTo>
                    <a:pt x="203" y="103"/>
                  </a:lnTo>
                  <a:lnTo>
                    <a:pt x="231" y="92"/>
                  </a:lnTo>
                  <a:lnTo>
                    <a:pt x="254" y="91"/>
                  </a:lnTo>
                  <a:lnTo>
                    <a:pt x="258" y="84"/>
                  </a:lnTo>
                  <a:lnTo>
                    <a:pt x="245" y="62"/>
                  </a:lnTo>
                  <a:lnTo>
                    <a:pt x="243" y="43"/>
                  </a:lnTo>
                  <a:lnTo>
                    <a:pt x="239" y="25"/>
                  </a:lnTo>
                  <a:lnTo>
                    <a:pt x="234" y="19"/>
                  </a:lnTo>
                  <a:lnTo>
                    <a:pt x="220" y="15"/>
                  </a:lnTo>
                  <a:lnTo>
                    <a:pt x="214" y="15"/>
                  </a:lnTo>
                  <a:lnTo>
                    <a:pt x="178" y="14"/>
                  </a:lnTo>
                  <a:lnTo>
                    <a:pt x="167" y="0"/>
                  </a:lnTo>
                  <a:lnTo>
                    <a:pt x="155" y="9"/>
                  </a:lnTo>
                  <a:lnTo>
                    <a:pt x="144" y="30"/>
                  </a:lnTo>
                  <a:lnTo>
                    <a:pt x="134" y="5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5" name="Freeform 156"/>
            <p:cNvSpPr>
              <a:spLocks/>
            </p:cNvSpPr>
            <p:nvPr/>
          </p:nvSpPr>
          <p:spPr bwMode="auto">
            <a:xfrm>
              <a:off x="1000825" y="3434384"/>
              <a:ext cx="379455" cy="328225"/>
            </a:xfrm>
            <a:custGeom>
              <a:avLst/>
              <a:gdLst/>
              <a:ahLst/>
              <a:cxnLst>
                <a:cxn ang="0">
                  <a:pos x="37" y="267"/>
                </a:cxn>
                <a:cxn ang="0">
                  <a:pos x="30" y="270"/>
                </a:cxn>
                <a:cxn ang="0">
                  <a:pos x="17" y="259"/>
                </a:cxn>
                <a:cxn ang="0">
                  <a:pos x="17" y="252"/>
                </a:cxn>
                <a:cxn ang="0">
                  <a:pos x="20" y="251"/>
                </a:cxn>
                <a:cxn ang="0">
                  <a:pos x="2" y="233"/>
                </a:cxn>
                <a:cxn ang="0">
                  <a:pos x="0" y="211"/>
                </a:cxn>
                <a:cxn ang="0">
                  <a:pos x="3" y="211"/>
                </a:cxn>
                <a:cxn ang="0">
                  <a:pos x="24" y="204"/>
                </a:cxn>
                <a:cxn ang="0">
                  <a:pos x="48" y="203"/>
                </a:cxn>
                <a:cxn ang="0">
                  <a:pos x="72" y="203"/>
                </a:cxn>
                <a:cxn ang="0">
                  <a:pos x="83" y="180"/>
                </a:cxn>
                <a:cxn ang="0">
                  <a:pos x="84" y="162"/>
                </a:cxn>
                <a:cxn ang="0">
                  <a:pos x="85" y="144"/>
                </a:cxn>
                <a:cxn ang="0">
                  <a:pos x="86" y="126"/>
                </a:cxn>
                <a:cxn ang="0">
                  <a:pos x="86" y="108"/>
                </a:cxn>
                <a:cxn ang="0">
                  <a:pos x="103" y="104"/>
                </a:cxn>
                <a:cxn ang="0">
                  <a:pos x="121" y="101"/>
                </a:cxn>
                <a:cxn ang="0">
                  <a:pos x="138" y="83"/>
                </a:cxn>
                <a:cxn ang="0">
                  <a:pos x="155" y="66"/>
                </a:cxn>
                <a:cxn ang="0">
                  <a:pos x="180" y="49"/>
                </a:cxn>
                <a:cxn ang="0">
                  <a:pos x="204" y="32"/>
                </a:cxn>
                <a:cxn ang="0">
                  <a:pos x="228" y="15"/>
                </a:cxn>
                <a:cxn ang="0">
                  <a:pos x="252" y="0"/>
                </a:cxn>
                <a:cxn ang="0">
                  <a:pos x="282" y="7"/>
                </a:cxn>
                <a:cxn ang="0">
                  <a:pos x="300" y="21"/>
                </a:cxn>
                <a:cxn ang="0">
                  <a:pos x="315" y="13"/>
                </a:cxn>
                <a:cxn ang="0">
                  <a:pos x="317" y="12"/>
                </a:cxn>
                <a:cxn ang="0">
                  <a:pos x="319" y="31"/>
                </a:cxn>
                <a:cxn ang="0">
                  <a:pos x="321" y="49"/>
                </a:cxn>
                <a:cxn ang="0">
                  <a:pos x="339" y="78"/>
                </a:cxn>
                <a:cxn ang="0">
                  <a:pos x="335" y="89"/>
                </a:cxn>
                <a:cxn ang="0">
                  <a:pos x="333" y="107"/>
                </a:cxn>
                <a:cxn ang="0">
                  <a:pos x="332" y="126"/>
                </a:cxn>
                <a:cxn ang="0">
                  <a:pos x="331" y="145"/>
                </a:cxn>
                <a:cxn ang="0">
                  <a:pos x="330" y="163"/>
                </a:cxn>
                <a:cxn ang="0">
                  <a:pos x="320" y="179"/>
                </a:cxn>
                <a:cxn ang="0">
                  <a:pos x="311" y="193"/>
                </a:cxn>
                <a:cxn ang="0">
                  <a:pos x="301" y="207"/>
                </a:cxn>
                <a:cxn ang="0">
                  <a:pos x="290" y="223"/>
                </a:cxn>
                <a:cxn ang="0">
                  <a:pos x="291" y="242"/>
                </a:cxn>
                <a:cxn ang="0">
                  <a:pos x="267" y="257"/>
                </a:cxn>
                <a:cxn ang="0">
                  <a:pos x="245" y="254"/>
                </a:cxn>
                <a:cxn ang="0">
                  <a:pos x="223" y="253"/>
                </a:cxn>
                <a:cxn ang="0">
                  <a:pos x="198" y="265"/>
                </a:cxn>
                <a:cxn ang="0">
                  <a:pos x="181" y="258"/>
                </a:cxn>
                <a:cxn ang="0">
                  <a:pos x="165" y="252"/>
                </a:cxn>
                <a:cxn ang="0">
                  <a:pos x="143" y="258"/>
                </a:cxn>
                <a:cxn ang="0">
                  <a:pos x="128" y="243"/>
                </a:cxn>
                <a:cxn ang="0">
                  <a:pos x="107" y="242"/>
                </a:cxn>
                <a:cxn ang="0">
                  <a:pos x="85" y="248"/>
                </a:cxn>
                <a:cxn ang="0">
                  <a:pos x="81" y="266"/>
                </a:cxn>
                <a:cxn ang="0">
                  <a:pos x="74" y="283"/>
                </a:cxn>
                <a:cxn ang="0">
                  <a:pos x="73" y="293"/>
                </a:cxn>
                <a:cxn ang="0">
                  <a:pos x="54" y="277"/>
                </a:cxn>
                <a:cxn ang="0">
                  <a:pos x="48" y="284"/>
                </a:cxn>
                <a:cxn ang="0">
                  <a:pos x="48" y="288"/>
                </a:cxn>
                <a:cxn ang="0">
                  <a:pos x="42" y="276"/>
                </a:cxn>
                <a:cxn ang="0">
                  <a:pos x="37" y="267"/>
                </a:cxn>
              </a:cxnLst>
              <a:rect l="0" t="0" r="r" b="b"/>
              <a:pathLst>
                <a:path w="339" h="293">
                  <a:moveTo>
                    <a:pt x="37" y="267"/>
                  </a:moveTo>
                  <a:lnTo>
                    <a:pt x="30" y="270"/>
                  </a:lnTo>
                  <a:lnTo>
                    <a:pt x="17" y="259"/>
                  </a:lnTo>
                  <a:lnTo>
                    <a:pt x="17" y="252"/>
                  </a:lnTo>
                  <a:lnTo>
                    <a:pt x="20" y="251"/>
                  </a:lnTo>
                  <a:lnTo>
                    <a:pt x="2" y="233"/>
                  </a:lnTo>
                  <a:lnTo>
                    <a:pt x="0" y="211"/>
                  </a:lnTo>
                  <a:lnTo>
                    <a:pt x="3" y="211"/>
                  </a:lnTo>
                  <a:lnTo>
                    <a:pt x="24" y="204"/>
                  </a:lnTo>
                  <a:lnTo>
                    <a:pt x="48" y="203"/>
                  </a:lnTo>
                  <a:lnTo>
                    <a:pt x="72" y="203"/>
                  </a:lnTo>
                  <a:lnTo>
                    <a:pt x="83" y="180"/>
                  </a:lnTo>
                  <a:lnTo>
                    <a:pt x="84" y="162"/>
                  </a:lnTo>
                  <a:lnTo>
                    <a:pt x="85" y="144"/>
                  </a:lnTo>
                  <a:lnTo>
                    <a:pt x="86" y="126"/>
                  </a:lnTo>
                  <a:lnTo>
                    <a:pt x="86" y="108"/>
                  </a:lnTo>
                  <a:lnTo>
                    <a:pt x="103" y="104"/>
                  </a:lnTo>
                  <a:lnTo>
                    <a:pt x="121" y="101"/>
                  </a:lnTo>
                  <a:lnTo>
                    <a:pt x="138" y="83"/>
                  </a:lnTo>
                  <a:lnTo>
                    <a:pt x="155" y="66"/>
                  </a:lnTo>
                  <a:lnTo>
                    <a:pt x="180" y="49"/>
                  </a:lnTo>
                  <a:lnTo>
                    <a:pt x="204" y="32"/>
                  </a:lnTo>
                  <a:lnTo>
                    <a:pt x="228" y="15"/>
                  </a:lnTo>
                  <a:lnTo>
                    <a:pt x="252" y="0"/>
                  </a:lnTo>
                  <a:lnTo>
                    <a:pt x="282" y="7"/>
                  </a:lnTo>
                  <a:lnTo>
                    <a:pt x="300" y="21"/>
                  </a:lnTo>
                  <a:lnTo>
                    <a:pt x="315" y="13"/>
                  </a:lnTo>
                  <a:lnTo>
                    <a:pt x="317" y="12"/>
                  </a:lnTo>
                  <a:lnTo>
                    <a:pt x="319" y="31"/>
                  </a:lnTo>
                  <a:lnTo>
                    <a:pt x="321" y="49"/>
                  </a:lnTo>
                  <a:lnTo>
                    <a:pt x="339" y="78"/>
                  </a:lnTo>
                  <a:lnTo>
                    <a:pt x="335" y="89"/>
                  </a:lnTo>
                  <a:lnTo>
                    <a:pt x="333" y="107"/>
                  </a:lnTo>
                  <a:lnTo>
                    <a:pt x="332" y="126"/>
                  </a:lnTo>
                  <a:lnTo>
                    <a:pt x="331" y="145"/>
                  </a:lnTo>
                  <a:lnTo>
                    <a:pt x="330" y="163"/>
                  </a:lnTo>
                  <a:lnTo>
                    <a:pt x="320" y="179"/>
                  </a:lnTo>
                  <a:lnTo>
                    <a:pt x="311" y="193"/>
                  </a:lnTo>
                  <a:lnTo>
                    <a:pt x="301" y="207"/>
                  </a:lnTo>
                  <a:lnTo>
                    <a:pt x="290" y="223"/>
                  </a:lnTo>
                  <a:lnTo>
                    <a:pt x="291" y="242"/>
                  </a:lnTo>
                  <a:lnTo>
                    <a:pt x="267" y="257"/>
                  </a:lnTo>
                  <a:lnTo>
                    <a:pt x="245" y="254"/>
                  </a:lnTo>
                  <a:lnTo>
                    <a:pt x="223" y="253"/>
                  </a:lnTo>
                  <a:lnTo>
                    <a:pt x="198" y="265"/>
                  </a:lnTo>
                  <a:lnTo>
                    <a:pt x="181" y="258"/>
                  </a:lnTo>
                  <a:lnTo>
                    <a:pt x="165" y="252"/>
                  </a:lnTo>
                  <a:lnTo>
                    <a:pt x="143" y="258"/>
                  </a:lnTo>
                  <a:lnTo>
                    <a:pt x="128" y="243"/>
                  </a:lnTo>
                  <a:lnTo>
                    <a:pt x="107" y="242"/>
                  </a:lnTo>
                  <a:lnTo>
                    <a:pt x="85" y="248"/>
                  </a:lnTo>
                  <a:lnTo>
                    <a:pt x="81" y="266"/>
                  </a:lnTo>
                  <a:lnTo>
                    <a:pt x="74" y="283"/>
                  </a:lnTo>
                  <a:lnTo>
                    <a:pt x="73" y="293"/>
                  </a:lnTo>
                  <a:lnTo>
                    <a:pt x="54" y="277"/>
                  </a:lnTo>
                  <a:lnTo>
                    <a:pt x="48" y="284"/>
                  </a:lnTo>
                  <a:lnTo>
                    <a:pt x="48" y="288"/>
                  </a:lnTo>
                  <a:lnTo>
                    <a:pt x="42" y="276"/>
                  </a:lnTo>
                  <a:lnTo>
                    <a:pt x="37" y="2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6" name="Freeform 157"/>
            <p:cNvSpPr>
              <a:spLocks/>
            </p:cNvSpPr>
            <p:nvPr/>
          </p:nvSpPr>
          <p:spPr bwMode="auto">
            <a:xfrm>
              <a:off x="572264" y="3626406"/>
              <a:ext cx="145086" cy="118340"/>
            </a:xfrm>
            <a:custGeom>
              <a:avLst/>
              <a:gdLst/>
              <a:ahLst/>
              <a:cxnLst>
                <a:cxn ang="0">
                  <a:pos x="25" y="5"/>
                </a:cxn>
                <a:cxn ang="0">
                  <a:pos x="20" y="15"/>
                </a:cxn>
                <a:cxn ang="0">
                  <a:pos x="11" y="31"/>
                </a:cxn>
                <a:cxn ang="0">
                  <a:pos x="0" y="49"/>
                </a:cxn>
                <a:cxn ang="0">
                  <a:pos x="14" y="66"/>
                </a:cxn>
                <a:cxn ang="0">
                  <a:pos x="20" y="61"/>
                </a:cxn>
                <a:cxn ang="0">
                  <a:pos x="15" y="66"/>
                </a:cxn>
                <a:cxn ang="0">
                  <a:pos x="19" y="69"/>
                </a:cxn>
                <a:cxn ang="0">
                  <a:pos x="19" y="76"/>
                </a:cxn>
                <a:cxn ang="0">
                  <a:pos x="42" y="76"/>
                </a:cxn>
                <a:cxn ang="0">
                  <a:pos x="45" y="71"/>
                </a:cxn>
                <a:cxn ang="0">
                  <a:pos x="72" y="77"/>
                </a:cxn>
                <a:cxn ang="0">
                  <a:pos x="78" y="83"/>
                </a:cxn>
                <a:cxn ang="0">
                  <a:pos x="49" y="77"/>
                </a:cxn>
                <a:cxn ang="0">
                  <a:pos x="31" y="83"/>
                </a:cxn>
                <a:cxn ang="0">
                  <a:pos x="14" y="89"/>
                </a:cxn>
                <a:cxn ang="0">
                  <a:pos x="17" y="100"/>
                </a:cxn>
                <a:cxn ang="0">
                  <a:pos x="32" y="97"/>
                </a:cxn>
                <a:cxn ang="0">
                  <a:pos x="41" y="95"/>
                </a:cxn>
                <a:cxn ang="0">
                  <a:pos x="41" y="97"/>
                </a:cxn>
                <a:cxn ang="0">
                  <a:pos x="20" y="100"/>
                </a:cxn>
                <a:cxn ang="0">
                  <a:pos x="15" y="107"/>
                </a:cxn>
                <a:cxn ang="0">
                  <a:pos x="44" y="101"/>
                </a:cxn>
                <a:cxn ang="0">
                  <a:pos x="62" y="100"/>
                </a:cxn>
                <a:cxn ang="0">
                  <a:pos x="80" y="99"/>
                </a:cxn>
                <a:cxn ang="0">
                  <a:pos x="99" y="102"/>
                </a:cxn>
                <a:cxn ang="0">
                  <a:pos x="131" y="106"/>
                </a:cxn>
                <a:cxn ang="0">
                  <a:pos x="125" y="81"/>
                </a:cxn>
                <a:cxn ang="0">
                  <a:pos x="119" y="71"/>
                </a:cxn>
                <a:cxn ang="0">
                  <a:pos x="113" y="47"/>
                </a:cxn>
                <a:cxn ang="0">
                  <a:pos x="97" y="29"/>
                </a:cxn>
                <a:cxn ang="0">
                  <a:pos x="81" y="12"/>
                </a:cxn>
                <a:cxn ang="0">
                  <a:pos x="60" y="0"/>
                </a:cxn>
                <a:cxn ang="0">
                  <a:pos x="43" y="3"/>
                </a:cxn>
                <a:cxn ang="0">
                  <a:pos x="25" y="5"/>
                </a:cxn>
              </a:cxnLst>
              <a:rect l="0" t="0" r="r" b="b"/>
              <a:pathLst>
                <a:path w="131" h="107">
                  <a:moveTo>
                    <a:pt x="25" y="5"/>
                  </a:moveTo>
                  <a:lnTo>
                    <a:pt x="20" y="15"/>
                  </a:lnTo>
                  <a:lnTo>
                    <a:pt x="11" y="31"/>
                  </a:lnTo>
                  <a:lnTo>
                    <a:pt x="0" y="49"/>
                  </a:lnTo>
                  <a:lnTo>
                    <a:pt x="14" y="66"/>
                  </a:lnTo>
                  <a:lnTo>
                    <a:pt x="20" y="61"/>
                  </a:lnTo>
                  <a:lnTo>
                    <a:pt x="15" y="66"/>
                  </a:lnTo>
                  <a:lnTo>
                    <a:pt x="19" y="69"/>
                  </a:lnTo>
                  <a:lnTo>
                    <a:pt x="19" y="76"/>
                  </a:lnTo>
                  <a:lnTo>
                    <a:pt x="42" y="76"/>
                  </a:lnTo>
                  <a:lnTo>
                    <a:pt x="45" y="71"/>
                  </a:lnTo>
                  <a:lnTo>
                    <a:pt x="72" y="77"/>
                  </a:lnTo>
                  <a:lnTo>
                    <a:pt x="78" y="83"/>
                  </a:lnTo>
                  <a:lnTo>
                    <a:pt x="49" y="77"/>
                  </a:lnTo>
                  <a:lnTo>
                    <a:pt x="31" y="83"/>
                  </a:lnTo>
                  <a:lnTo>
                    <a:pt x="14" y="89"/>
                  </a:lnTo>
                  <a:lnTo>
                    <a:pt x="17" y="100"/>
                  </a:lnTo>
                  <a:lnTo>
                    <a:pt x="32" y="97"/>
                  </a:lnTo>
                  <a:lnTo>
                    <a:pt x="41" y="95"/>
                  </a:lnTo>
                  <a:lnTo>
                    <a:pt x="41" y="97"/>
                  </a:lnTo>
                  <a:lnTo>
                    <a:pt x="20" y="100"/>
                  </a:lnTo>
                  <a:lnTo>
                    <a:pt x="15" y="107"/>
                  </a:lnTo>
                  <a:lnTo>
                    <a:pt x="44" y="101"/>
                  </a:lnTo>
                  <a:lnTo>
                    <a:pt x="62" y="100"/>
                  </a:lnTo>
                  <a:lnTo>
                    <a:pt x="80" y="99"/>
                  </a:lnTo>
                  <a:lnTo>
                    <a:pt x="99" y="102"/>
                  </a:lnTo>
                  <a:lnTo>
                    <a:pt x="131" y="106"/>
                  </a:lnTo>
                  <a:lnTo>
                    <a:pt x="125" y="81"/>
                  </a:lnTo>
                  <a:lnTo>
                    <a:pt x="119" y="71"/>
                  </a:lnTo>
                  <a:lnTo>
                    <a:pt x="113" y="47"/>
                  </a:lnTo>
                  <a:lnTo>
                    <a:pt x="97" y="29"/>
                  </a:lnTo>
                  <a:lnTo>
                    <a:pt x="81" y="12"/>
                  </a:lnTo>
                  <a:lnTo>
                    <a:pt x="60" y="0"/>
                  </a:lnTo>
                  <a:lnTo>
                    <a:pt x="43" y="3"/>
                  </a:lnTo>
                  <a:lnTo>
                    <a:pt x="25"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7" name="Freeform 158"/>
            <p:cNvSpPr>
              <a:spLocks/>
            </p:cNvSpPr>
            <p:nvPr/>
          </p:nvSpPr>
          <p:spPr bwMode="auto">
            <a:xfrm>
              <a:off x="1170464" y="3054803"/>
              <a:ext cx="93748" cy="194256"/>
            </a:xfrm>
            <a:custGeom>
              <a:avLst/>
              <a:gdLst/>
              <a:ahLst/>
              <a:cxnLst>
                <a:cxn ang="0">
                  <a:pos x="56" y="164"/>
                </a:cxn>
                <a:cxn ang="0">
                  <a:pos x="44" y="174"/>
                </a:cxn>
                <a:cxn ang="0">
                  <a:pos x="38" y="150"/>
                </a:cxn>
                <a:cxn ang="0">
                  <a:pos x="34" y="127"/>
                </a:cxn>
                <a:cxn ang="0">
                  <a:pos x="17" y="109"/>
                </a:cxn>
                <a:cxn ang="0">
                  <a:pos x="0" y="85"/>
                </a:cxn>
                <a:cxn ang="0">
                  <a:pos x="10" y="67"/>
                </a:cxn>
                <a:cxn ang="0">
                  <a:pos x="18" y="49"/>
                </a:cxn>
                <a:cxn ang="0">
                  <a:pos x="16" y="14"/>
                </a:cxn>
                <a:cxn ang="0">
                  <a:pos x="20" y="8"/>
                </a:cxn>
                <a:cxn ang="0">
                  <a:pos x="44" y="0"/>
                </a:cxn>
                <a:cxn ang="0">
                  <a:pos x="53" y="5"/>
                </a:cxn>
                <a:cxn ang="0">
                  <a:pos x="58" y="13"/>
                </a:cxn>
                <a:cxn ang="0">
                  <a:pos x="71" y="6"/>
                </a:cxn>
                <a:cxn ang="0">
                  <a:pos x="60" y="31"/>
                </a:cxn>
                <a:cxn ang="0">
                  <a:pos x="73" y="49"/>
                </a:cxn>
                <a:cxn ang="0">
                  <a:pos x="62" y="65"/>
                </a:cxn>
                <a:cxn ang="0">
                  <a:pos x="52" y="79"/>
                </a:cxn>
                <a:cxn ang="0">
                  <a:pos x="71" y="91"/>
                </a:cxn>
                <a:cxn ang="0">
                  <a:pos x="84" y="101"/>
                </a:cxn>
                <a:cxn ang="0">
                  <a:pos x="83" y="121"/>
                </a:cxn>
                <a:cxn ang="0">
                  <a:pos x="70" y="132"/>
                </a:cxn>
                <a:cxn ang="0">
                  <a:pos x="56" y="144"/>
                </a:cxn>
                <a:cxn ang="0">
                  <a:pos x="56" y="164"/>
                </a:cxn>
              </a:cxnLst>
              <a:rect l="0" t="0" r="r" b="b"/>
              <a:pathLst>
                <a:path w="84" h="174">
                  <a:moveTo>
                    <a:pt x="56" y="164"/>
                  </a:moveTo>
                  <a:lnTo>
                    <a:pt x="44" y="174"/>
                  </a:lnTo>
                  <a:lnTo>
                    <a:pt x="38" y="150"/>
                  </a:lnTo>
                  <a:lnTo>
                    <a:pt x="34" y="127"/>
                  </a:lnTo>
                  <a:lnTo>
                    <a:pt x="17" y="109"/>
                  </a:lnTo>
                  <a:lnTo>
                    <a:pt x="0" y="85"/>
                  </a:lnTo>
                  <a:lnTo>
                    <a:pt x="10" y="67"/>
                  </a:lnTo>
                  <a:lnTo>
                    <a:pt x="18" y="49"/>
                  </a:lnTo>
                  <a:lnTo>
                    <a:pt x="16" y="14"/>
                  </a:lnTo>
                  <a:lnTo>
                    <a:pt x="20" y="8"/>
                  </a:lnTo>
                  <a:lnTo>
                    <a:pt x="44" y="0"/>
                  </a:lnTo>
                  <a:lnTo>
                    <a:pt x="53" y="5"/>
                  </a:lnTo>
                  <a:lnTo>
                    <a:pt x="58" y="13"/>
                  </a:lnTo>
                  <a:lnTo>
                    <a:pt x="71" y="6"/>
                  </a:lnTo>
                  <a:lnTo>
                    <a:pt x="60" y="31"/>
                  </a:lnTo>
                  <a:lnTo>
                    <a:pt x="73" y="49"/>
                  </a:lnTo>
                  <a:lnTo>
                    <a:pt x="62" y="65"/>
                  </a:lnTo>
                  <a:lnTo>
                    <a:pt x="52" y="79"/>
                  </a:lnTo>
                  <a:lnTo>
                    <a:pt x="71" y="91"/>
                  </a:lnTo>
                  <a:lnTo>
                    <a:pt x="84" y="101"/>
                  </a:lnTo>
                  <a:lnTo>
                    <a:pt x="83" y="121"/>
                  </a:lnTo>
                  <a:lnTo>
                    <a:pt x="70" y="132"/>
                  </a:lnTo>
                  <a:lnTo>
                    <a:pt x="56" y="144"/>
                  </a:lnTo>
                  <a:lnTo>
                    <a:pt x="56" y="16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58" name="Freeform 159"/>
            <p:cNvSpPr>
              <a:spLocks/>
            </p:cNvSpPr>
            <p:nvPr/>
          </p:nvSpPr>
          <p:spPr bwMode="auto">
            <a:xfrm>
              <a:off x="715117" y="3851922"/>
              <a:ext cx="100444" cy="113874"/>
            </a:xfrm>
            <a:custGeom>
              <a:avLst/>
              <a:gdLst/>
              <a:ahLst/>
              <a:cxnLst>
                <a:cxn ang="0">
                  <a:pos x="87" y="102"/>
                </a:cxn>
                <a:cxn ang="0">
                  <a:pos x="64" y="88"/>
                </a:cxn>
                <a:cxn ang="0">
                  <a:pos x="41" y="74"/>
                </a:cxn>
                <a:cxn ang="0">
                  <a:pos x="21" y="56"/>
                </a:cxn>
                <a:cxn ang="0">
                  <a:pos x="0" y="38"/>
                </a:cxn>
                <a:cxn ang="0">
                  <a:pos x="6" y="30"/>
                </a:cxn>
                <a:cxn ang="0">
                  <a:pos x="17" y="14"/>
                </a:cxn>
                <a:cxn ang="0">
                  <a:pos x="27" y="0"/>
                </a:cxn>
                <a:cxn ang="0">
                  <a:pos x="39" y="0"/>
                </a:cxn>
                <a:cxn ang="0">
                  <a:pos x="45" y="24"/>
                </a:cxn>
                <a:cxn ang="0">
                  <a:pos x="51" y="29"/>
                </a:cxn>
                <a:cxn ang="0">
                  <a:pos x="60" y="24"/>
                </a:cxn>
                <a:cxn ang="0">
                  <a:pos x="66" y="22"/>
                </a:cxn>
                <a:cxn ang="0">
                  <a:pos x="66" y="44"/>
                </a:cxn>
                <a:cxn ang="0">
                  <a:pos x="66" y="49"/>
                </a:cxn>
                <a:cxn ang="0">
                  <a:pos x="81" y="61"/>
                </a:cxn>
                <a:cxn ang="0">
                  <a:pos x="90" y="72"/>
                </a:cxn>
                <a:cxn ang="0">
                  <a:pos x="87" y="102"/>
                </a:cxn>
              </a:cxnLst>
              <a:rect l="0" t="0" r="r" b="b"/>
              <a:pathLst>
                <a:path w="90" h="102">
                  <a:moveTo>
                    <a:pt x="87" y="102"/>
                  </a:moveTo>
                  <a:lnTo>
                    <a:pt x="64" y="88"/>
                  </a:lnTo>
                  <a:lnTo>
                    <a:pt x="41" y="74"/>
                  </a:lnTo>
                  <a:lnTo>
                    <a:pt x="21" y="56"/>
                  </a:lnTo>
                  <a:lnTo>
                    <a:pt x="0" y="38"/>
                  </a:lnTo>
                  <a:lnTo>
                    <a:pt x="6" y="30"/>
                  </a:lnTo>
                  <a:lnTo>
                    <a:pt x="17" y="14"/>
                  </a:lnTo>
                  <a:lnTo>
                    <a:pt x="27" y="0"/>
                  </a:lnTo>
                  <a:lnTo>
                    <a:pt x="39" y="0"/>
                  </a:lnTo>
                  <a:lnTo>
                    <a:pt x="45" y="24"/>
                  </a:lnTo>
                  <a:lnTo>
                    <a:pt x="51" y="29"/>
                  </a:lnTo>
                  <a:lnTo>
                    <a:pt x="60" y="24"/>
                  </a:lnTo>
                  <a:lnTo>
                    <a:pt x="66" y="22"/>
                  </a:lnTo>
                  <a:lnTo>
                    <a:pt x="66" y="44"/>
                  </a:lnTo>
                  <a:lnTo>
                    <a:pt x="66" y="49"/>
                  </a:lnTo>
                  <a:lnTo>
                    <a:pt x="81" y="61"/>
                  </a:lnTo>
                  <a:lnTo>
                    <a:pt x="90" y="72"/>
                  </a:lnTo>
                  <a:lnTo>
                    <a:pt x="87" y="10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2" name="Freeform 243"/>
            <p:cNvSpPr>
              <a:spLocks/>
            </p:cNvSpPr>
            <p:nvPr/>
          </p:nvSpPr>
          <p:spPr bwMode="auto">
            <a:xfrm>
              <a:off x="2047676" y="4403430"/>
              <a:ext cx="4464" cy="13397"/>
            </a:xfrm>
            <a:custGeom>
              <a:avLst/>
              <a:gdLst/>
              <a:ahLst/>
              <a:cxnLst>
                <a:cxn ang="0">
                  <a:pos x="4" y="12"/>
                </a:cxn>
                <a:cxn ang="0">
                  <a:pos x="4" y="10"/>
                </a:cxn>
                <a:cxn ang="0">
                  <a:pos x="0" y="0"/>
                </a:cxn>
                <a:cxn ang="0">
                  <a:pos x="4" y="12"/>
                </a:cxn>
              </a:cxnLst>
              <a:rect l="0" t="0" r="r" b="b"/>
              <a:pathLst>
                <a:path w="4" h="12">
                  <a:moveTo>
                    <a:pt x="4" y="12"/>
                  </a:moveTo>
                  <a:lnTo>
                    <a:pt x="4" y="10"/>
                  </a:lnTo>
                  <a:lnTo>
                    <a:pt x="0" y="0"/>
                  </a:lnTo>
                  <a:lnTo>
                    <a:pt x="4" y="1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3" name="Freeform 246"/>
            <p:cNvSpPr>
              <a:spLocks/>
            </p:cNvSpPr>
            <p:nvPr/>
          </p:nvSpPr>
          <p:spPr bwMode="auto">
            <a:xfrm>
              <a:off x="1788753" y="4345377"/>
              <a:ext cx="75891" cy="214351"/>
            </a:xfrm>
            <a:custGeom>
              <a:avLst/>
              <a:gdLst/>
              <a:ahLst/>
              <a:cxnLst>
                <a:cxn ang="0">
                  <a:pos x="39" y="134"/>
                </a:cxn>
                <a:cxn ang="0">
                  <a:pos x="31" y="159"/>
                </a:cxn>
                <a:cxn ang="0">
                  <a:pos x="42" y="176"/>
                </a:cxn>
                <a:cxn ang="0">
                  <a:pos x="51" y="192"/>
                </a:cxn>
                <a:cxn ang="0">
                  <a:pos x="49" y="177"/>
                </a:cxn>
                <a:cxn ang="0">
                  <a:pos x="61" y="167"/>
                </a:cxn>
                <a:cxn ang="0">
                  <a:pos x="65" y="149"/>
                </a:cxn>
                <a:cxn ang="0">
                  <a:pos x="67" y="131"/>
                </a:cxn>
                <a:cxn ang="0">
                  <a:pos x="55" y="116"/>
                </a:cxn>
                <a:cxn ang="0">
                  <a:pos x="42" y="102"/>
                </a:cxn>
                <a:cxn ang="0">
                  <a:pos x="38" y="78"/>
                </a:cxn>
                <a:cxn ang="0">
                  <a:pos x="42" y="59"/>
                </a:cxn>
                <a:cxn ang="0">
                  <a:pos x="50" y="54"/>
                </a:cxn>
                <a:cxn ang="0">
                  <a:pos x="44" y="35"/>
                </a:cxn>
                <a:cxn ang="0">
                  <a:pos x="38" y="8"/>
                </a:cxn>
                <a:cxn ang="0">
                  <a:pos x="30" y="3"/>
                </a:cxn>
                <a:cxn ang="0">
                  <a:pos x="7" y="0"/>
                </a:cxn>
                <a:cxn ang="0">
                  <a:pos x="9" y="6"/>
                </a:cxn>
                <a:cxn ang="0">
                  <a:pos x="23" y="26"/>
                </a:cxn>
                <a:cxn ang="0">
                  <a:pos x="17" y="35"/>
                </a:cxn>
                <a:cxn ang="0">
                  <a:pos x="17" y="54"/>
                </a:cxn>
                <a:cxn ang="0">
                  <a:pos x="15" y="73"/>
                </a:cxn>
                <a:cxn ang="0">
                  <a:pos x="12" y="80"/>
                </a:cxn>
                <a:cxn ang="0">
                  <a:pos x="0" y="104"/>
                </a:cxn>
                <a:cxn ang="0">
                  <a:pos x="11" y="115"/>
                </a:cxn>
                <a:cxn ang="0">
                  <a:pos x="17" y="126"/>
                </a:cxn>
                <a:cxn ang="0">
                  <a:pos x="31" y="126"/>
                </a:cxn>
                <a:cxn ang="0">
                  <a:pos x="39" y="134"/>
                </a:cxn>
              </a:cxnLst>
              <a:rect l="0" t="0" r="r" b="b"/>
              <a:pathLst>
                <a:path w="67" h="192">
                  <a:moveTo>
                    <a:pt x="39" y="134"/>
                  </a:moveTo>
                  <a:lnTo>
                    <a:pt x="31" y="159"/>
                  </a:lnTo>
                  <a:lnTo>
                    <a:pt x="42" y="176"/>
                  </a:lnTo>
                  <a:lnTo>
                    <a:pt x="51" y="192"/>
                  </a:lnTo>
                  <a:lnTo>
                    <a:pt x="49" y="177"/>
                  </a:lnTo>
                  <a:lnTo>
                    <a:pt x="61" y="167"/>
                  </a:lnTo>
                  <a:lnTo>
                    <a:pt x="65" y="149"/>
                  </a:lnTo>
                  <a:lnTo>
                    <a:pt x="67" y="131"/>
                  </a:lnTo>
                  <a:lnTo>
                    <a:pt x="55" y="116"/>
                  </a:lnTo>
                  <a:lnTo>
                    <a:pt x="42" y="102"/>
                  </a:lnTo>
                  <a:lnTo>
                    <a:pt x="38" y="78"/>
                  </a:lnTo>
                  <a:lnTo>
                    <a:pt x="42" y="59"/>
                  </a:lnTo>
                  <a:lnTo>
                    <a:pt x="50" y="54"/>
                  </a:lnTo>
                  <a:lnTo>
                    <a:pt x="44" y="35"/>
                  </a:lnTo>
                  <a:lnTo>
                    <a:pt x="38" y="8"/>
                  </a:lnTo>
                  <a:lnTo>
                    <a:pt x="30" y="3"/>
                  </a:lnTo>
                  <a:lnTo>
                    <a:pt x="7" y="0"/>
                  </a:lnTo>
                  <a:lnTo>
                    <a:pt x="9" y="6"/>
                  </a:lnTo>
                  <a:lnTo>
                    <a:pt x="23" y="26"/>
                  </a:lnTo>
                  <a:lnTo>
                    <a:pt x="17" y="35"/>
                  </a:lnTo>
                  <a:lnTo>
                    <a:pt x="17" y="54"/>
                  </a:lnTo>
                  <a:lnTo>
                    <a:pt x="15" y="73"/>
                  </a:lnTo>
                  <a:lnTo>
                    <a:pt x="12" y="80"/>
                  </a:lnTo>
                  <a:lnTo>
                    <a:pt x="0" y="104"/>
                  </a:lnTo>
                  <a:lnTo>
                    <a:pt x="11" y="115"/>
                  </a:lnTo>
                  <a:lnTo>
                    <a:pt x="17" y="126"/>
                  </a:lnTo>
                  <a:lnTo>
                    <a:pt x="31" y="126"/>
                  </a:lnTo>
                  <a:lnTo>
                    <a:pt x="39" y="13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4" name="Freeform 253"/>
            <p:cNvSpPr>
              <a:spLocks/>
            </p:cNvSpPr>
            <p:nvPr/>
          </p:nvSpPr>
          <p:spPr bwMode="auto">
            <a:xfrm>
              <a:off x="1279836" y="4249364"/>
              <a:ext cx="299100" cy="334924"/>
            </a:xfrm>
            <a:custGeom>
              <a:avLst/>
              <a:gdLst/>
              <a:ahLst/>
              <a:cxnLst>
                <a:cxn ang="0">
                  <a:pos x="268" y="177"/>
                </a:cxn>
                <a:cxn ang="0">
                  <a:pos x="247" y="177"/>
                </a:cxn>
                <a:cxn ang="0">
                  <a:pos x="225" y="178"/>
                </a:cxn>
                <a:cxn ang="0">
                  <a:pos x="225" y="197"/>
                </a:cxn>
                <a:cxn ang="0">
                  <a:pos x="224" y="217"/>
                </a:cxn>
                <a:cxn ang="0">
                  <a:pos x="224" y="237"/>
                </a:cxn>
                <a:cxn ang="0">
                  <a:pos x="223" y="256"/>
                </a:cxn>
                <a:cxn ang="0">
                  <a:pos x="238" y="275"/>
                </a:cxn>
                <a:cxn ang="0">
                  <a:pos x="254" y="293"/>
                </a:cxn>
                <a:cxn ang="0">
                  <a:pos x="221" y="297"/>
                </a:cxn>
                <a:cxn ang="0">
                  <a:pos x="189" y="300"/>
                </a:cxn>
                <a:cxn ang="0">
                  <a:pos x="169" y="295"/>
                </a:cxn>
                <a:cxn ang="0">
                  <a:pos x="148" y="292"/>
                </a:cxn>
                <a:cxn ang="0">
                  <a:pos x="144" y="287"/>
                </a:cxn>
                <a:cxn ang="0">
                  <a:pos x="119" y="286"/>
                </a:cxn>
                <a:cxn ang="0">
                  <a:pos x="94" y="285"/>
                </a:cxn>
                <a:cxn ang="0">
                  <a:pos x="69" y="285"/>
                </a:cxn>
                <a:cxn ang="0">
                  <a:pos x="44" y="283"/>
                </a:cxn>
                <a:cxn ang="0">
                  <a:pos x="27" y="276"/>
                </a:cxn>
                <a:cxn ang="0">
                  <a:pos x="0" y="283"/>
                </a:cxn>
                <a:cxn ang="0">
                  <a:pos x="3" y="263"/>
                </a:cxn>
                <a:cxn ang="0">
                  <a:pos x="4" y="244"/>
                </a:cxn>
                <a:cxn ang="0">
                  <a:pos x="15" y="213"/>
                </a:cxn>
                <a:cxn ang="0">
                  <a:pos x="24" y="181"/>
                </a:cxn>
                <a:cxn ang="0">
                  <a:pos x="35" y="165"/>
                </a:cxn>
                <a:cxn ang="0">
                  <a:pos x="47" y="148"/>
                </a:cxn>
                <a:cxn ang="0">
                  <a:pos x="42" y="115"/>
                </a:cxn>
                <a:cxn ang="0">
                  <a:pos x="36" y="96"/>
                </a:cxn>
                <a:cxn ang="0">
                  <a:pos x="30" y="77"/>
                </a:cxn>
                <a:cxn ang="0">
                  <a:pos x="39" y="65"/>
                </a:cxn>
                <a:cxn ang="0">
                  <a:pos x="27" y="35"/>
                </a:cxn>
                <a:cxn ang="0">
                  <a:pos x="16" y="6"/>
                </a:cxn>
                <a:cxn ang="0">
                  <a:pos x="34" y="0"/>
                </a:cxn>
                <a:cxn ang="0">
                  <a:pos x="53" y="1"/>
                </a:cxn>
                <a:cxn ang="0">
                  <a:pos x="72" y="3"/>
                </a:cxn>
                <a:cxn ang="0">
                  <a:pos x="90" y="3"/>
                </a:cxn>
                <a:cxn ang="0">
                  <a:pos x="110" y="4"/>
                </a:cxn>
                <a:cxn ang="0">
                  <a:pos x="118" y="27"/>
                </a:cxn>
                <a:cxn ang="0">
                  <a:pos x="126" y="51"/>
                </a:cxn>
                <a:cxn ang="0">
                  <a:pos x="142" y="57"/>
                </a:cxn>
                <a:cxn ang="0">
                  <a:pos x="169" y="51"/>
                </a:cxn>
                <a:cxn ang="0">
                  <a:pos x="173" y="29"/>
                </a:cxn>
                <a:cxn ang="0">
                  <a:pos x="196" y="30"/>
                </a:cxn>
                <a:cxn ang="0">
                  <a:pos x="195" y="36"/>
                </a:cxn>
                <a:cxn ang="0">
                  <a:pos x="224" y="40"/>
                </a:cxn>
                <a:cxn ang="0">
                  <a:pos x="225" y="69"/>
                </a:cxn>
                <a:cxn ang="0">
                  <a:pos x="225" y="97"/>
                </a:cxn>
                <a:cxn ang="0">
                  <a:pos x="232" y="123"/>
                </a:cxn>
                <a:cxn ang="0">
                  <a:pos x="233" y="132"/>
                </a:cxn>
                <a:cxn ang="0">
                  <a:pos x="251" y="129"/>
                </a:cxn>
                <a:cxn ang="0">
                  <a:pos x="269" y="125"/>
                </a:cxn>
                <a:cxn ang="0">
                  <a:pos x="269" y="150"/>
                </a:cxn>
                <a:cxn ang="0">
                  <a:pos x="268" y="177"/>
                </a:cxn>
              </a:cxnLst>
              <a:rect l="0" t="0" r="r" b="b"/>
              <a:pathLst>
                <a:path w="269" h="300">
                  <a:moveTo>
                    <a:pt x="268" y="177"/>
                  </a:moveTo>
                  <a:lnTo>
                    <a:pt x="247" y="177"/>
                  </a:lnTo>
                  <a:lnTo>
                    <a:pt x="225" y="178"/>
                  </a:lnTo>
                  <a:lnTo>
                    <a:pt x="225" y="197"/>
                  </a:lnTo>
                  <a:lnTo>
                    <a:pt x="224" y="217"/>
                  </a:lnTo>
                  <a:lnTo>
                    <a:pt x="224" y="237"/>
                  </a:lnTo>
                  <a:lnTo>
                    <a:pt x="223" y="256"/>
                  </a:lnTo>
                  <a:lnTo>
                    <a:pt x="238" y="275"/>
                  </a:lnTo>
                  <a:lnTo>
                    <a:pt x="254" y="293"/>
                  </a:lnTo>
                  <a:lnTo>
                    <a:pt x="221" y="297"/>
                  </a:lnTo>
                  <a:lnTo>
                    <a:pt x="189" y="300"/>
                  </a:lnTo>
                  <a:lnTo>
                    <a:pt x="169" y="295"/>
                  </a:lnTo>
                  <a:lnTo>
                    <a:pt x="148" y="292"/>
                  </a:lnTo>
                  <a:lnTo>
                    <a:pt x="144" y="287"/>
                  </a:lnTo>
                  <a:lnTo>
                    <a:pt x="119" y="286"/>
                  </a:lnTo>
                  <a:lnTo>
                    <a:pt x="94" y="285"/>
                  </a:lnTo>
                  <a:lnTo>
                    <a:pt x="69" y="285"/>
                  </a:lnTo>
                  <a:lnTo>
                    <a:pt x="44" y="283"/>
                  </a:lnTo>
                  <a:lnTo>
                    <a:pt x="27" y="276"/>
                  </a:lnTo>
                  <a:lnTo>
                    <a:pt x="0" y="283"/>
                  </a:lnTo>
                  <a:lnTo>
                    <a:pt x="3" y="263"/>
                  </a:lnTo>
                  <a:lnTo>
                    <a:pt x="4" y="244"/>
                  </a:lnTo>
                  <a:lnTo>
                    <a:pt x="15" y="213"/>
                  </a:lnTo>
                  <a:lnTo>
                    <a:pt x="24" y="181"/>
                  </a:lnTo>
                  <a:lnTo>
                    <a:pt x="35" y="165"/>
                  </a:lnTo>
                  <a:lnTo>
                    <a:pt x="47" y="148"/>
                  </a:lnTo>
                  <a:lnTo>
                    <a:pt x="42" y="115"/>
                  </a:lnTo>
                  <a:lnTo>
                    <a:pt x="36" y="96"/>
                  </a:lnTo>
                  <a:lnTo>
                    <a:pt x="30" y="77"/>
                  </a:lnTo>
                  <a:lnTo>
                    <a:pt x="39" y="65"/>
                  </a:lnTo>
                  <a:lnTo>
                    <a:pt x="27" y="35"/>
                  </a:lnTo>
                  <a:lnTo>
                    <a:pt x="16" y="6"/>
                  </a:lnTo>
                  <a:lnTo>
                    <a:pt x="34" y="0"/>
                  </a:lnTo>
                  <a:lnTo>
                    <a:pt x="53" y="1"/>
                  </a:lnTo>
                  <a:lnTo>
                    <a:pt x="72" y="3"/>
                  </a:lnTo>
                  <a:lnTo>
                    <a:pt x="90" y="3"/>
                  </a:lnTo>
                  <a:lnTo>
                    <a:pt x="110" y="4"/>
                  </a:lnTo>
                  <a:lnTo>
                    <a:pt x="118" y="27"/>
                  </a:lnTo>
                  <a:lnTo>
                    <a:pt x="126" y="51"/>
                  </a:lnTo>
                  <a:lnTo>
                    <a:pt x="142" y="57"/>
                  </a:lnTo>
                  <a:lnTo>
                    <a:pt x="169" y="51"/>
                  </a:lnTo>
                  <a:lnTo>
                    <a:pt x="173" y="29"/>
                  </a:lnTo>
                  <a:lnTo>
                    <a:pt x="196" y="30"/>
                  </a:lnTo>
                  <a:lnTo>
                    <a:pt x="195" y="36"/>
                  </a:lnTo>
                  <a:lnTo>
                    <a:pt x="224" y="40"/>
                  </a:lnTo>
                  <a:lnTo>
                    <a:pt x="225" y="69"/>
                  </a:lnTo>
                  <a:lnTo>
                    <a:pt x="225" y="97"/>
                  </a:lnTo>
                  <a:lnTo>
                    <a:pt x="232" y="123"/>
                  </a:lnTo>
                  <a:lnTo>
                    <a:pt x="233" y="132"/>
                  </a:lnTo>
                  <a:lnTo>
                    <a:pt x="251" y="129"/>
                  </a:lnTo>
                  <a:lnTo>
                    <a:pt x="269" y="125"/>
                  </a:lnTo>
                  <a:lnTo>
                    <a:pt x="269" y="150"/>
                  </a:lnTo>
                  <a:lnTo>
                    <a:pt x="268" y="17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5" name="Freeform 254"/>
            <p:cNvSpPr>
              <a:spLocks/>
            </p:cNvSpPr>
            <p:nvPr/>
          </p:nvSpPr>
          <p:spPr bwMode="auto">
            <a:xfrm>
              <a:off x="1290997" y="4211407"/>
              <a:ext cx="24553" cy="35725"/>
            </a:xfrm>
            <a:custGeom>
              <a:avLst/>
              <a:gdLst/>
              <a:ahLst/>
              <a:cxnLst>
                <a:cxn ang="0">
                  <a:pos x="4" y="32"/>
                </a:cxn>
                <a:cxn ang="0">
                  <a:pos x="0" y="13"/>
                </a:cxn>
                <a:cxn ang="0">
                  <a:pos x="14" y="0"/>
                </a:cxn>
                <a:cxn ang="0">
                  <a:pos x="23" y="3"/>
                </a:cxn>
                <a:cxn ang="0">
                  <a:pos x="12" y="10"/>
                </a:cxn>
                <a:cxn ang="0">
                  <a:pos x="11" y="30"/>
                </a:cxn>
                <a:cxn ang="0">
                  <a:pos x="4" y="32"/>
                </a:cxn>
              </a:cxnLst>
              <a:rect l="0" t="0" r="r" b="b"/>
              <a:pathLst>
                <a:path w="23" h="32">
                  <a:moveTo>
                    <a:pt x="4" y="32"/>
                  </a:moveTo>
                  <a:lnTo>
                    <a:pt x="0" y="13"/>
                  </a:lnTo>
                  <a:lnTo>
                    <a:pt x="14" y="0"/>
                  </a:lnTo>
                  <a:lnTo>
                    <a:pt x="23" y="3"/>
                  </a:lnTo>
                  <a:lnTo>
                    <a:pt x="12" y="10"/>
                  </a:lnTo>
                  <a:lnTo>
                    <a:pt x="11" y="30"/>
                  </a:lnTo>
                  <a:lnTo>
                    <a:pt x="4" y="3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6" name="Freeform 257"/>
            <p:cNvSpPr>
              <a:spLocks/>
            </p:cNvSpPr>
            <p:nvPr/>
          </p:nvSpPr>
          <p:spPr bwMode="auto">
            <a:xfrm>
              <a:off x="1226266" y="4021617"/>
              <a:ext cx="46873" cy="35725"/>
            </a:xfrm>
            <a:custGeom>
              <a:avLst/>
              <a:gdLst/>
              <a:ahLst/>
              <a:cxnLst>
                <a:cxn ang="0">
                  <a:pos x="7" y="34"/>
                </a:cxn>
                <a:cxn ang="0">
                  <a:pos x="0" y="31"/>
                </a:cxn>
                <a:cxn ang="0">
                  <a:pos x="2" y="22"/>
                </a:cxn>
                <a:cxn ang="0">
                  <a:pos x="7" y="0"/>
                </a:cxn>
                <a:cxn ang="0">
                  <a:pos x="24" y="3"/>
                </a:cxn>
                <a:cxn ang="0">
                  <a:pos x="40" y="5"/>
                </a:cxn>
                <a:cxn ang="0">
                  <a:pos x="40" y="34"/>
                </a:cxn>
                <a:cxn ang="0">
                  <a:pos x="24" y="34"/>
                </a:cxn>
                <a:cxn ang="0">
                  <a:pos x="7" y="34"/>
                </a:cxn>
              </a:cxnLst>
              <a:rect l="0" t="0" r="r" b="b"/>
              <a:pathLst>
                <a:path w="40" h="34">
                  <a:moveTo>
                    <a:pt x="7" y="34"/>
                  </a:moveTo>
                  <a:lnTo>
                    <a:pt x="0" y="31"/>
                  </a:lnTo>
                  <a:lnTo>
                    <a:pt x="2" y="22"/>
                  </a:lnTo>
                  <a:lnTo>
                    <a:pt x="7" y="0"/>
                  </a:lnTo>
                  <a:lnTo>
                    <a:pt x="24" y="3"/>
                  </a:lnTo>
                  <a:lnTo>
                    <a:pt x="40" y="5"/>
                  </a:lnTo>
                  <a:lnTo>
                    <a:pt x="40" y="34"/>
                  </a:lnTo>
                  <a:lnTo>
                    <a:pt x="24" y="34"/>
                  </a:lnTo>
                  <a:lnTo>
                    <a:pt x="7" y="3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7" name="Freeform 258"/>
            <p:cNvSpPr>
              <a:spLocks/>
            </p:cNvSpPr>
            <p:nvPr/>
          </p:nvSpPr>
          <p:spPr bwMode="auto">
            <a:xfrm>
              <a:off x="1203945" y="3981425"/>
              <a:ext cx="11160" cy="15630"/>
            </a:xfrm>
            <a:custGeom>
              <a:avLst/>
              <a:gdLst/>
              <a:ahLst/>
              <a:cxnLst>
                <a:cxn ang="0">
                  <a:pos x="11" y="2"/>
                </a:cxn>
                <a:cxn ang="0">
                  <a:pos x="7" y="0"/>
                </a:cxn>
                <a:cxn ang="0">
                  <a:pos x="0" y="14"/>
                </a:cxn>
                <a:cxn ang="0">
                  <a:pos x="11" y="2"/>
                </a:cxn>
              </a:cxnLst>
              <a:rect l="0" t="0" r="r" b="b"/>
              <a:pathLst>
                <a:path w="11" h="14">
                  <a:moveTo>
                    <a:pt x="11" y="2"/>
                  </a:moveTo>
                  <a:lnTo>
                    <a:pt x="7" y="0"/>
                  </a:lnTo>
                  <a:lnTo>
                    <a:pt x="0" y="14"/>
                  </a:lnTo>
                  <a:lnTo>
                    <a:pt x="1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8" name="Freeform 259"/>
            <p:cNvSpPr>
              <a:spLocks/>
            </p:cNvSpPr>
            <p:nvPr/>
          </p:nvSpPr>
          <p:spPr bwMode="auto">
            <a:xfrm>
              <a:off x="1210641" y="4026083"/>
              <a:ext cx="140621" cy="169695"/>
            </a:xfrm>
            <a:custGeom>
              <a:avLst/>
              <a:gdLst/>
              <a:ahLst/>
              <a:cxnLst>
                <a:cxn ang="0">
                  <a:pos x="21" y="29"/>
                </a:cxn>
                <a:cxn ang="0">
                  <a:pos x="18" y="38"/>
                </a:cxn>
                <a:cxn ang="0">
                  <a:pos x="11" y="38"/>
                </a:cxn>
                <a:cxn ang="0">
                  <a:pos x="25" y="50"/>
                </a:cxn>
                <a:cxn ang="0">
                  <a:pos x="12" y="49"/>
                </a:cxn>
                <a:cxn ang="0">
                  <a:pos x="5" y="72"/>
                </a:cxn>
                <a:cxn ang="0">
                  <a:pos x="0" y="72"/>
                </a:cxn>
                <a:cxn ang="0">
                  <a:pos x="9" y="89"/>
                </a:cxn>
                <a:cxn ang="0">
                  <a:pos x="13" y="94"/>
                </a:cxn>
                <a:cxn ang="0">
                  <a:pos x="6" y="88"/>
                </a:cxn>
                <a:cxn ang="0">
                  <a:pos x="16" y="102"/>
                </a:cxn>
                <a:cxn ang="0">
                  <a:pos x="12" y="102"/>
                </a:cxn>
                <a:cxn ang="0">
                  <a:pos x="27" y="118"/>
                </a:cxn>
                <a:cxn ang="0">
                  <a:pos x="23" y="116"/>
                </a:cxn>
                <a:cxn ang="0">
                  <a:pos x="37" y="134"/>
                </a:cxn>
                <a:cxn ang="0">
                  <a:pos x="52" y="152"/>
                </a:cxn>
                <a:cxn ang="0">
                  <a:pos x="59" y="142"/>
                </a:cxn>
                <a:cxn ang="0">
                  <a:pos x="64" y="145"/>
                </a:cxn>
                <a:cxn ang="0">
                  <a:pos x="69" y="140"/>
                </a:cxn>
                <a:cxn ang="0">
                  <a:pos x="65" y="130"/>
                </a:cxn>
                <a:cxn ang="0">
                  <a:pos x="61" y="124"/>
                </a:cxn>
                <a:cxn ang="0">
                  <a:pos x="61" y="116"/>
                </a:cxn>
                <a:cxn ang="0">
                  <a:pos x="81" y="114"/>
                </a:cxn>
                <a:cxn ang="0">
                  <a:pos x="83" y="100"/>
                </a:cxn>
                <a:cxn ang="0">
                  <a:pos x="95" y="113"/>
                </a:cxn>
                <a:cxn ang="0">
                  <a:pos x="108" y="108"/>
                </a:cxn>
                <a:cxn ang="0">
                  <a:pos x="112" y="115"/>
                </a:cxn>
                <a:cxn ang="0">
                  <a:pos x="119" y="109"/>
                </a:cxn>
                <a:cxn ang="0">
                  <a:pos x="125" y="74"/>
                </a:cxn>
                <a:cxn ang="0">
                  <a:pos x="112" y="53"/>
                </a:cxn>
                <a:cxn ang="0">
                  <a:pos x="123" y="38"/>
                </a:cxn>
                <a:cxn ang="0">
                  <a:pos x="120" y="22"/>
                </a:cxn>
                <a:cxn ang="0">
                  <a:pos x="96" y="24"/>
                </a:cxn>
                <a:cxn ang="0">
                  <a:pos x="99" y="0"/>
                </a:cxn>
                <a:cxn ang="0">
                  <a:pos x="77" y="0"/>
                </a:cxn>
                <a:cxn ang="0">
                  <a:pos x="55" y="0"/>
                </a:cxn>
                <a:cxn ang="0">
                  <a:pos x="55" y="29"/>
                </a:cxn>
                <a:cxn ang="0">
                  <a:pos x="39" y="29"/>
                </a:cxn>
                <a:cxn ang="0">
                  <a:pos x="22" y="29"/>
                </a:cxn>
                <a:cxn ang="0">
                  <a:pos x="21" y="29"/>
                </a:cxn>
              </a:cxnLst>
              <a:rect l="0" t="0" r="r" b="b"/>
              <a:pathLst>
                <a:path w="125" h="152">
                  <a:moveTo>
                    <a:pt x="21" y="29"/>
                  </a:moveTo>
                  <a:lnTo>
                    <a:pt x="18" y="38"/>
                  </a:lnTo>
                  <a:lnTo>
                    <a:pt x="11" y="38"/>
                  </a:lnTo>
                  <a:lnTo>
                    <a:pt x="25" y="50"/>
                  </a:lnTo>
                  <a:lnTo>
                    <a:pt x="12" y="49"/>
                  </a:lnTo>
                  <a:lnTo>
                    <a:pt x="5" y="72"/>
                  </a:lnTo>
                  <a:lnTo>
                    <a:pt x="0" y="72"/>
                  </a:lnTo>
                  <a:lnTo>
                    <a:pt x="9" y="89"/>
                  </a:lnTo>
                  <a:lnTo>
                    <a:pt x="13" y="94"/>
                  </a:lnTo>
                  <a:lnTo>
                    <a:pt x="6" y="88"/>
                  </a:lnTo>
                  <a:lnTo>
                    <a:pt x="16" y="102"/>
                  </a:lnTo>
                  <a:lnTo>
                    <a:pt x="12" y="102"/>
                  </a:lnTo>
                  <a:lnTo>
                    <a:pt x="27" y="118"/>
                  </a:lnTo>
                  <a:lnTo>
                    <a:pt x="23" y="116"/>
                  </a:lnTo>
                  <a:lnTo>
                    <a:pt x="37" y="134"/>
                  </a:lnTo>
                  <a:lnTo>
                    <a:pt x="52" y="152"/>
                  </a:lnTo>
                  <a:lnTo>
                    <a:pt x="59" y="142"/>
                  </a:lnTo>
                  <a:lnTo>
                    <a:pt x="64" y="145"/>
                  </a:lnTo>
                  <a:lnTo>
                    <a:pt x="69" y="140"/>
                  </a:lnTo>
                  <a:lnTo>
                    <a:pt x="65" y="130"/>
                  </a:lnTo>
                  <a:lnTo>
                    <a:pt x="61" y="124"/>
                  </a:lnTo>
                  <a:lnTo>
                    <a:pt x="61" y="116"/>
                  </a:lnTo>
                  <a:lnTo>
                    <a:pt x="81" y="114"/>
                  </a:lnTo>
                  <a:lnTo>
                    <a:pt x="83" y="100"/>
                  </a:lnTo>
                  <a:lnTo>
                    <a:pt x="95" y="113"/>
                  </a:lnTo>
                  <a:lnTo>
                    <a:pt x="108" y="108"/>
                  </a:lnTo>
                  <a:lnTo>
                    <a:pt x="112" y="115"/>
                  </a:lnTo>
                  <a:lnTo>
                    <a:pt x="119" y="109"/>
                  </a:lnTo>
                  <a:lnTo>
                    <a:pt x="125" y="74"/>
                  </a:lnTo>
                  <a:lnTo>
                    <a:pt x="112" y="53"/>
                  </a:lnTo>
                  <a:lnTo>
                    <a:pt x="123" y="38"/>
                  </a:lnTo>
                  <a:lnTo>
                    <a:pt x="120" y="22"/>
                  </a:lnTo>
                  <a:lnTo>
                    <a:pt x="96" y="24"/>
                  </a:lnTo>
                  <a:lnTo>
                    <a:pt x="99" y="0"/>
                  </a:lnTo>
                  <a:lnTo>
                    <a:pt x="77" y="0"/>
                  </a:lnTo>
                  <a:lnTo>
                    <a:pt x="55" y="0"/>
                  </a:lnTo>
                  <a:lnTo>
                    <a:pt x="55" y="29"/>
                  </a:lnTo>
                  <a:lnTo>
                    <a:pt x="39" y="29"/>
                  </a:lnTo>
                  <a:lnTo>
                    <a:pt x="22" y="29"/>
                  </a:lnTo>
                  <a:lnTo>
                    <a:pt x="21" y="2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79" name="Freeform 261"/>
            <p:cNvSpPr>
              <a:spLocks/>
            </p:cNvSpPr>
            <p:nvPr/>
          </p:nvSpPr>
          <p:spPr bwMode="auto">
            <a:xfrm>
              <a:off x="1152607" y="4075205"/>
              <a:ext cx="8929" cy="8931"/>
            </a:xfrm>
            <a:custGeom>
              <a:avLst/>
              <a:gdLst/>
              <a:ahLst/>
              <a:cxnLst>
                <a:cxn ang="0">
                  <a:pos x="7" y="3"/>
                </a:cxn>
                <a:cxn ang="0">
                  <a:pos x="2" y="9"/>
                </a:cxn>
                <a:cxn ang="0">
                  <a:pos x="0" y="5"/>
                </a:cxn>
                <a:cxn ang="0">
                  <a:pos x="3" y="0"/>
                </a:cxn>
                <a:cxn ang="0">
                  <a:pos x="7" y="3"/>
                </a:cxn>
              </a:cxnLst>
              <a:rect l="0" t="0" r="r" b="b"/>
              <a:pathLst>
                <a:path w="7" h="9">
                  <a:moveTo>
                    <a:pt x="7" y="3"/>
                  </a:moveTo>
                  <a:lnTo>
                    <a:pt x="2" y="9"/>
                  </a:lnTo>
                  <a:lnTo>
                    <a:pt x="0" y="5"/>
                  </a:lnTo>
                  <a:lnTo>
                    <a:pt x="3" y="0"/>
                  </a:lnTo>
                  <a:lnTo>
                    <a:pt x="7"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0" name="Freeform 262"/>
            <p:cNvSpPr>
              <a:spLocks/>
            </p:cNvSpPr>
            <p:nvPr/>
          </p:nvSpPr>
          <p:spPr bwMode="auto">
            <a:xfrm>
              <a:off x="1177160" y="4039479"/>
              <a:ext cx="2232" cy="4466"/>
            </a:xfrm>
            <a:custGeom>
              <a:avLst/>
              <a:gdLst/>
              <a:ahLst/>
              <a:cxnLst>
                <a:cxn ang="0">
                  <a:pos x="0" y="4"/>
                </a:cxn>
                <a:cxn ang="0">
                  <a:pos x="0" y="1"/>
                </a:cxn>
                <a:cxn ang="0">
                  <a:pos x="1" y="0"/>
                </a:cxn>
                <a:cxn ang="0">
                  <a:pos x="0" y="4"/>
                </a:cxn>
              </a:cxnLst>
              <a:rect l="0" t="0" r="r" b="b"/>
              <a:pathLst>
                <a:path w="1" h="4">
                  <a:moveTo>
                    <a:pt x="0" y="4"/>
                  </a:moveTo>
                  <a:lnTo>
                    <a:pt x="0" y="1"/>
                  </a:lnTo>
                  <a:lnTo>
                    <a:pt x="1" y="0"/>
                  </a:lnTo>
                  <a:lnTo>
                    <a:pt x="0"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1" name="Freeform 263"/>
            <p:cNvSpPr>
              <a:spLocks/>
            </p:cNvSpPr>
            <p:nvPr/>
          </p:nvSpPr>
          <p:spPr bwMode="auto">
            <a:xfrm>
              <a:off x="1715094" y="4115396"/>
              <a:ext cx="265618" cy="294733"/>
            </a:xfrm>
            <a:custGeom>
              <a:avLst/>
              <a:gdLst/>
              <a:ahLst/>
              <a:cxnLst>
                <a:cxn ang="0">
                  <a:pos x="181" y="58"/>
                </a:cxn>
                <a:cxn ang="0">
                  <a:pos x="180" y="49"/>
                </a:cxn>
                <a:cxn ang="0">
                  <a:pos x="159" y="37"/>
                </a:cxn>
                <a:cxn ang="0">
                  <a:pos x="139" y="24"/>
                </a:cxn>
                <a:cxn ang="0">
                  <a:pos x="118" y="12"/>
                </a:cxn>
                <a:cxn ang="0">
                  <a:pos x="99" y="0"/>
                </a:cxn>
                <a:cxn ang="0">
                  <a:pos x="80" y="0"/>
                </a:cxn>
                <a:cxn ang="0">
                  <a:pos x="61" y="0"/>
                </a:cxn>
                <a:cxn ang="0">
                  <a:pos x="43" y="1"/>
                </a:cxn>
                <a:cxn ang="0">
                  <a:pos x="24" y="1"/>
                </a:cxn>
                <a:cxn ang="0">
                  <a:pos x="31" y="33"/>
                </a:cxn>
                <a:cxn ang="0">
                  <a:pos x="25" y="35"/>
                </a:cxn>
                <a:cxn ang="0">
                  <a:pos x="25" y="47"/>
                </a:cxn>
                <a:cxn ang="0">
                  <a:pos x="31" y="55"/>
                </a:cxn>
                <a:cxn ang="0">
                  <a:pos x="18" y="70"/>
                </a:cxn>
                <a:cxn ang="0">
                  <a:pos x="4" y="85"/>
                </a:cxn>
                <a:cxn ang="0">
                  <a:pos x="0" y="85"/>
                </a:cxn>
                <a:cxn ang="0">
                  <a:pos x="1" y="103"/>
                </a:cxn>
                <a:cxn ang="0">
                  <a:pos x="1" y="121"/>
                </a:cxn>
                <a:cxn ang="0">
                  <a:pos x="9" y="143"/>
                </a:cxn>
                <a:cxn ang="0">
                  <a:pos x="19" y="160"/>
                </a:cxn>
                <a:cxn ang="0">
                  <a:pos x="27" y="178"/>
                </a:cxn>
                <a:cxn ang="0">
                  <a:pos x="28" y="183"/>
                </a:cxn>
                <a:cxn ang="0">
                  <a:pos x="51" y="196"/>
                </a:cxn>
                <a:cxn ang="0">
                  <a:pos x="74" y="208"/>
                </a:cxn>
                <a:cxn ang="0">
                  <a:pos x="97" y="211"/>
                </a:cxn>
                <a:cxn ang="0">
                  <a:pos x="105" y="216"/>
                </a:cxn>
                <a:cxn ang="0">
                  <a:pos x="111" y="243"/>
                </a:cxn>
                <a:cxn ang="0">
                  <a:pos x="117" y="262"/>
                </a:cxn>
                <a:cxn ang="0">
                  <a:pos x="127" y="262"/>
                </a:cxn>
                <a:cxn ang="0">
                  <a:pos x="139" y="261"/>
                </a:cxn>
                <a:cxn ang="0">
                  <a:pos x="164" y="264"/>
                </a:cxn>
                <a:cxn ang="0">
                  <a:pos x="180" y="258"/>
                </a:cxn>
                <a:cxn ang="0">
                  <a:pos x="192" y="257"/>
                </a:cxn>
                <a:cxn ang="0">
                  <a:pos x="214" y="246"/>
                </a:cxn>
                <a:cxn ang="0">
                  <a:pos x="237" y="235"/>
                </a:cxn>
                <a:cxn ang="0">
                  <a:pos x="223" y="220"/>
                </a:cxn>
                <a:cxn ang="0">
                  <a:pos x="218" y="196"/>
                </a:cxn>
                <a:cxn ang="0">
                  <a:pos x="216" y="177"/>
                </a:cxn>
                <a:cxn ang="0">
                  <a:pos x="214" y="169"/>
                </a:cxn>
                <a:cxn ang="0">
                  <a:pos x="218" y="145"/>
                </a:cxn>
                <a:cxn ang="0">
                  <a:pos x="204" y="124"/>
                </a:cxn>
                <a:cxn ang="0">
                  <a:pos x="213" y="91"/>
                </a:cxn>
                <a:cxn ang="0">
                  <a:pos x="198" y="75"/>
                </a:cxn>
                <a:cxn ang="0">
                  <a:pos x="181" y="58"/>
                </a:cxn>
              </a:cxnLst>
              <a:rect l="0" t="0" r="r" b="b"/>
              <a:pathLst>
                <a:path w="237" h="264">
                  <a:moveTo>
                    <a:pt x="181" y="58"/>
                  </a:moveTo>
                  <a:lnTo>
                    <a:pt x="180" y="49"/>
                  </a:lnTo>
                  <a:lnTo>
                    <a:pt x="159" y="37"/>
                  </a:lnTo>
                  <a:lnTo>
                    <a:pt x="139" y="24"/>
                  </a:lnTo>
                  <a:lnTo>
                    <a:pt x="118" y="12"/>
                  </a:lnTo>
                  <a:lnTo>
                    <a:pt x="99" y="0"/>
                  </a:lnTo>
                  <a:lnTo>
                    <a:pt x="80" y="0"/>
                  </a:lnTo>
                  <a:lnTo>
                    <a:pt x="61" y="0"/>
                  </a:lnTo>
                  <a:lnTo>
                    <a:pt x="43" y="1"/>
                  </a:lnTo>
                  <a:lnTo>
                    <a:pt x="24" y="1"/>
                  </a:lnTo>
                  <a:lnTo>
                    <a:pt x="31" y="33"/>
                  </a:lnTo>
                  <a:lnTo>
                    <a:pt x="25" y="35"/>
                  </a:lnTo>
                  <a:lnTo>
                    <a:pt x="25" y="47"/>
                  </a:lnTo>
                  <a:lnTo>
                    <a:pt x="31" y="55"/>
                  </a:lnTo>
                  <a:lnTo>
                    <a:pt x="18" y="70"/>
                  </a:lnTo>
                  <a:lnTo>
                    <a:pt x="4" y="85"/>
                  </a:lnTo>
                  <a:lnTo>
                    <a:pt x="0" y="85"/>
                  </a:lnTo>
                  <a:lnTo>
                    <a:pt x="1" y="103"/>
                  </a:lnTo>
                  <a:lnTo>
                    <a:pt x="1" y="121"/>
                  </a:lnTo>
                  <a:lnTo>
                    <a:pt x="9" y="143"/>
                  </a:lnTo>
                  <a:lnTo>
                    <a:pt x="19" y="160"/>
                  </a:lnTo>
                  <a:lnTo>
                    <a:pt x="27" y="178"/>
                  </a:lnTo>
                  <a:lnTo>
                    <a:pt x="28" y="183"/>
                  </a:lnTo>
                  <a:lnTo>
                    <a:pt x="51" y="196"/>
                  </a:lnTo>
                  <a:lnTo>
                    <a:pt x="74" y="208"/>
                  </a:lnTo>
                  <a:lnTo>
                    <a:pt x="97" y="211"/>
                  </a:lnTo>
                  <a:lnTo>
                    <a:pt x="105" y="216"/>
                  </a:lnTo>
                  <a:lnTo>
                    <a:pt x="111" y="243"/>
                  </a:lnTo>
                  <a:lnTo>
                    <a:pt x="117" y="262"/>
                  </a:lnTo>
                  <a:lnTo>
                    <a:pt x="127" y="262"/>
                  </a:lnTo>
                  <a:lnTo>
                    <a:pt x="139" y="261"/>
                  </a:lnTo>
                  <a:lnTo>
                    <a:pt x="164" y="264"/>
                  </a:lnTo>
                  <a:lnTo>
                    <a:pt x="180" y="258"/>
                  </a:lnTo>
                  <a:lnTo>
                    <a:pt x="192" y="257"/>
                  </a:lnTo>
                  <a:lnTo>
                    <a:pt x="214" y="246"/>
                  </a:lnTo>
                  <a:lnTo>
                    <a:pt x="237" y="235"/>
                  </a:lnTo>
                  <a:lnTo>
                    <a:pt x="223" y="220"/>
                  </a:lnTo>
                  <a:lnTo>
                    <a:pt x="218" y="196"/>
                  </a:lnTo>
                  <a:lnTo>
                    <a:pt x="216" y="177"/>
                  </a:lnTo>
                  <a:lnTo>
                    <a:pt x="214" y="169"/>
                  </a:lnTo>
                  <a:lnTo>
                    <a:pt x="218" y="145"/>
                  </a:lnTo>
                  <a:lnTo>
                    <a:pt x="204" y="124"/>
                  </a:lnTo>
                  <a:lnTo>
                    <a:pt x="213" y="91"/>
                  </a:lnTo>
                  <a:lnTo>
                    <a:pt x="198" y="75"/>
                  </a:lnTo>
                  <a:lnTo>
                    <a:pt x="181" y="5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2" name="Freeform 264"/>
            <p:cNvSpPr>
              <a:spLocks/>
            </p:cNvSpPr>
            <p:nvPr/>
          </p:nvSpPr>
          <p:spPr bwMode="auto">
            <a:xfrm>
              <a:off x="1953927" y="4247133"/>
              <a:ext cx="6696" cy="17863"/>
            </a:xfrm>
            <a:custGeom>
              <a:avLst/>
              <a:gdLst/>
              <a:ahLst/>
              <a:cxnLst>
                <a:cxn ang="0">
                  <a:pos x="7" y="16"/>
                </a:cxn>
                <a:cxn ang="0">
                  <a:pos x="4" y="0"/>
                </a:cxn>
                <a:cxn ang="0">
                  <a:pos x="0" y="5"/>
                </a:cxn>
                <a:cxn ang="0">
                  <a:pos x="7" y="16"/>
                </a:cxn>
              </a:cxnLst>
              <a:rect l="0" t="0" r="r" b="b"/>
              <a:pathLst>
                <a:path w="7" h="16">
                  <a:moveTo>
                    <a:pt x="7" y="16"/>
                  </a:moveTo>
                  <a:lnTo>
                    <a:pt x="4" y="0"/>
                  </a:lnTo>
                  <a:lnTo>
                    <a:pt x="0" y="5"/>
                  </a:lnTo>
                  <a:lnTo>
                    <a:pt x="7" y="1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3" name="Freeform 265"/>
            <p:cNvSpPr>
              <a:spLocks/>
            </p:cNvSpPr>
            <p:nvPr/>
          </p:nvSpPr>
          <p:spPr bwMode="auto">
            <a:xfrm>
              <a:off x="1719558" y="3970262"/>
              <a:ext cx="131693" cy="154065"/>
            </a:xfrm>
            <a:custGeom>
              <a:avLst/>
              <a:gdLst/>
              <a:ahLst/>
              <a:cxnLst>
                <a:cxn ang="0">
                  <a:pos x="105" y="19"/>
                </a:cxn>
                <a:cxn ang="0">
                  <a:pos x="96" y="0"/>
                </a:cxn>
                <a:cxn ang="0">
                  <a:pos x="86" y="10"/>
                </a:cxn>
                <a:cxn ang="0">
                  <a:pos x="60" y="10"/>
                </a:cxn>
                <a:cxn ang="0">
                  <a:pos x="51" y="15"/>
                </a:cxn>
                <a:cxn ang="0">
                  <a:pos x="46" y="12"/>
                </a:cxn>
                <a:cxn ang="0">
                  <a:pos x="29" y="13"/>
                </a:cxn>
                <a:cxn ang="0">
                  <a:pos x="28" y="18"/>
                </a:cxn>
                <a:cxn ang="0">
                  <a:pos x="26" y="39"/>
                </a:cxn>
                <a:cxn ang="0">
                  <a:pos x="38" y="50"/>
                </a:cxn>
                <a:cxn ang="0">
                  <a:pos x="23" y="67"/>
                </a:cxn>
                <a:cxn ang="0">
                  <a:pos x="9" y="82"/>
                </a:cxn>
                <a:cxn ang="0">
                  <a:pos x="5" y="110"/>
                </a:cxn>
                <a:cxn ang="0">
                  <a:pos x="0" y="139"/>
                </a:cxn>
                <a:cxn ang="0">
                  <a:pos x="6" y="139"/>
                </a:cxn>
                <a:cxn ang="0">
                  <a:pos x="20" y="130"/>
                </a:cxn>
                <a:cxn ang="0">
                  <a:pos x="39" y="130"/>
                </a:cxn>
                <a:cxn ang="0">
                  <a:pos x="57" y="129"/>
                </a:cxn>
                <a:cxn ang="0">
                  <a:pos x="76" y="129"/>
                </a:cxn>
                <a:cxn ang="0">
                  <a:pos x="95" y="129"/>
                </a:cxn>
                <a:cxn ang="0">
                  <a:pos x="94" y="102"/>
                </a:cxn>
                <a:cxn ang="0">
                  <a:pos x="110" y="76"/>
                </a:cxn>
                <a:cxn ang="0">
                  <a:pos x="118" y="57"/>
                </a:cxn>
                <a:cxn ang="0">
                  <a:pos x="112" y="38"/>
                </a:cxn>
                <a:cxn ang="0">
                  <a:pos x="105" y="19"/>
                </a:cxn>
              </a:cxnLst>
              <a:rect l="0" t="0" r="r" b="b"/>
              <a:pathLst>
                <a:path w="118" h="139">
                  <a:moveTo>
                    <a:pt x="105" y="19"/>
                  </a:moveTo>
                  <a:lnTo>
                    <a:pt x="96" y="0"/>
                  </a:lnTo>
                  <a:lnTo>
                    <a:pt x="86" y="10"/>
                  </a:lnTo>
                  <a:lnTo>
                    <a:pt x="60" y="10"/>
                  </a:lnTo>
                  <a:lnTo>
                    <a:pt x="51" y="15"/>
                  </a:lnTo>
                  <a:lnTo>
                    <a:pt x="46" y="12"/>
                  </a:lnTo>
                  <a:lnTo>
                    <a:pt x="29" y="13"/>
                  </a:lnTo>
                  <a:lnTo>
                    <a:pt x="28" y="18"/>
                  </a:lnTo>
                  <a:lnTo>
                    <a:pt x="26" y="39"/>
                  </a:lnTo>
                  <a:lnTo>
                    <a:pt x="38" y="50"/>
                  </a:lnTo>
                  <a:lnTo>
                    <a:pt x="23" y="67"/>
                  </a:lnTo>
                  <a:lnTo>
                    <a:pt x="9" y="82"/>
                  </a:lnTo>
                  <a:lnTo>
                    <a:pt x="5" y="110"/>
                  </a:lnTo>
                  <a:lnTo>
                    <a:pt x="0" y="139"/>
                  </a:lnTo>
                  <a:lnTo>
                    <a:pt x="6" y="139"/>
                  </a:lnTo>
                  <a:lnTo>
                    <a:pt x="20" y="130"/>
                  </a:lnTo>
                  <a:lnTo>
                    <a:pt x="39" y="130"/>
                  </a:lnTo>
                  <a:lnTo>
                    <a:pt x="57" y="129"/>
                  </a:lnTo>
                  <a:lnTo>
                    <a:pt x="76" y="129"/>
                  </a:lnTo>
                  <a:lnTo>
                    <a:pt x="95" y="129"/>
                  </a:lnTo>
                  <a:lnTo>
                    <a:pt x="94" y="102"/>
                  </a:lnTo>
                  <a:lnTo>
                    <a:pt x="110" y="76"/>
                  </a:lnTo>
                  <a:lnTo>
                    <a:pt x="118" y="57"/>
                  </a:lnTo>
                  <a:lnTo>
                    <a:pt x="112" y="38"/>
                  </a:lnTo>
                  <a:lnTo>
                    <a:pt x="105" y="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4" name="Freeform 266"/>
            <p:cNvSpPr>
              <a:spLocks/>
            </p:cNvSpPr>
            <p:nvPr/>
          </p:nvSpPr>
          <p:spPr bwMode="auto">
            <a:xfrm>
              <a:off x="1293229" y="3941236"/>
              <a:ext cx="468739" cy="518015"/>
            </a:xfrm>
            <a:custGeom>
              <a:avLst/>
              <a:gdLst/>
              <a:ahLst/>
              <a:cxnLst>
                <a:cxn ang="0">
                  <a:pos x="372" y="183"/>
                </a:cxn>
                <a:cxn ang="0">
                  <a:pos x="367" y="198"/>
                </a:cxn>
                <a:cxn ang="0">
                  <a:pos x="368" y="201"/>
                </a:cxn>
                <a:cxn ang="0">
                  <a:pos x="377" y="241"/>
                </a:cxn>
                <a:cxn ang="0">
                  <a:pos x="378" y="277"/>
                </a:cxn>
                <a:cxn ang="0">
                  <a:pos x="396" y="316"/>
                </a:cxn>
                <a:cxn ang="0">
                  <a:pos x="385" y="339"/>
                </a:cxn>
                <a:cxn ang="0">
                  <a:pos x="353" y="361"/>
                </a:cxn>
                <a:cxn ang="0">
                  <a:pos x="355" y="405"/>
                </a:cxn>
                <a:cxn ang="0">
                  <a:pos x="374" y="441"/>
                </a:cxn>
                <a:cxn ang="0">
                  <a:pos x="377" y="465"/>
                </a:cxn>
                <a:cxn ang="0">
                  <a:pos x="362" y="462"/>
                </a:cxn>
                <a:cxn ang="0">
                  <a:pos x="331" y="429"/>
                </a:cxn>
                <a:cxn ang="0">
                  <a:pos x="313" y="429"/>
                </a:cxn>
                <a:cxn ang="0">
                  <a:pos x="281" y="411"/>
                </a:cxn>
                <a:cxn ang="0">
                  <a:pos x="255" y="401"/>
                </a:cxn>
                <a:cxn ang="0">
                  <a:pos x="219" y="408"/>
                </a:cxn>
                <a:cxn ang="0">
                  <a:pos x="211" y="373"/>
                </a:cxn>
                <a:cxn ang="0">
                  <a:pos x="210" y="316"/>
                </a:cxn>
                <a:cxn ang="0">
                  <a:pos x="182" y="306"/>
                </a:cxn>
                <a:cxn ang="0">
                  <a:pos x="155" y="327"/>
                </a:cxn>
                <a:cxn ang="0">
                  <a:pos x="112" y="327"/>
                </a:cxn>
                <a:cxn ang="0">
                  <a:pos x="96" y="280"/>
                </a:cxn>
                <a:cxn ang="0">
                  <a:pos x="58" y="279"/>
                </a:cxn>
                <a:cxn ang="0">
                  <a:pos x="20" y="276"/>
                </a:cxn>
                <a:cxn ang="0">
                  <a:pos x="0" y="275"/>
                </a:cxn>
                <a:cxn ang="0">
                  <a:pos x="8" y="253"/>
                </a:cxn>
                <a:cxn ang="0">
                  <a:pos x="30" y="250"/>
                </a:cxn>
                <a:cxn ang="0">
                  <a:pos x="49" y="241"/>
                </a:cxn>
                <a:cxn ang="0">
                  <a:pos x="68" y="235"/>
                </a:cxn>
                <a:cxn ang="0">
                  <a:pos x="87" y="201"/>
                </a:cxn>
                <a:cxn ang="0">
                  <a:pos x="106" y="161"/>
                </a:cxn>
                <a:cxn ang="0">
                  <a:pos x="124" y="121"/>
                </a:cxn>
                <a:cxn ang="0">
                  <a:pos x="130" y="84"/>
                </a:cxn>
                <a:cxn ang="0">
                  <a:pos x="140" y="45"/>
                </a:cxn>
                <a:cxn ang="0">
                  <a:pos x="157" y="4"/>
                </a:cxn>
                <a:cxn ang="0">
                  <a:pos x="200" y="23"/>
                </a:cxn>
                <a:cxn ang="0">
                  <a:pos x="231" y="13"/>
                </a:cxn>
                <a:cxn ang="0">
                  <a:pos x="264" y="7"/>
                </a:cxn>
                <a:cxn ang="0">
                  <a:pos x="288" y="0"/>
                </a:cxn>
                <a:cxn ang="0">
                  <a:pos x="321" y="4"/>
                </a:cxn>
                <a:cxn ang="0">
                  <a:pos x="339" y="12"/>
                </a:cxn>
                <a:cxn ang="0">
                  <a:pos x="369" y="21"/>
                </a:cxn>
                <a:cxn ang="0">
                  <a:pos x="393" y="30"/>
                </a:cxn>
                <a:cxn ang="0">
                  <a:pos x="407" y="66"/>
                </a:cxn>
                <a:cxn ang="0">
                  <a:pos x="404" y="94"/>
                </a:cxn>
                <a:cxn ang="0">
                  <a:pos x="386" y="137"/>
                </a:cxn>
              </a:cxnLst>
              <a:rect l="0" t="0" r="r" b="b"/>
              <a:pathLst>
                <a:path w="419" h="465">
                  <a:moveTo>
                    <a:pt x="381" y="166"/>
                  </a:moveTo>
                  <a:lnTo>
                    <a:pt x="372" y="183"/>
                  </a:lnTo>
                  <a:lnTo>
                    <a:pt x="366" y="198"/>
                  </a:lnTo>
                  <a:lnTo>
                    <a:pt x="367" y="198"/>
                  </a:lnTo>
                  <a:lnTo>
                    <a:pt x="368" y="199"/>
                  </a:lnTo>
                  <a:lnTo>
                    <a:pt x="368" y="201"/>
                  </a:lnTo>
                  <a:lnTo>
                    <a:pt x="373" y="221"/>
                  </a:lnTo>
                  <a:lnTo>
                    <a:pt x="377" y="241"/>
                  </a:lnTo>
                  <a:lnTo>
                    <a:pt x="378" y="259"/>
                  </a:lnTo>
                  <a:lnTo>
                    <a:pt x="378" y="277"/>
                  </a:lnTo>
                  <a:lnTo>
                    <a:pt x="386" y="299"/>
                  </a:lnTo>
                  <a:lnTo>
                    <a:pt x="396" y="316"/>
                  </a:lnTo>
                  <a:lnTo>
                    <a:pt x="404" y="334"/>
                  </a:lnTo>
                  <a:lnTo>
                    <a:pt x="385" y="339"/>
                  </a:lnTo>
                  <a:lnTo>
                    <a:pt x="365" y="343"/>
                  </a:lnTo>
                  <a:lnTo>
                    <a:pt x="353" y="361"/>
                  </a:lnTo>
                  <a:lnTo>
                    <a:pt x="356" y="383"/>
                  </a:lnTo>
                  <a:lnTo>
                    <a:pt x="355" y="405"/>
                  </a:lnTo>
                  <a:lnTo>
                    <a:pt x="353" y="425"/>
                  </a:lnTo>
                  <a:lnTo>
                    <a:pt x="374" y="441"/>
                  </a:lnTo>
                  <a:lnTo>
                    <a:pt x="381" y="432"/>
                  </a:lnTo>
                  <a:lnTo>
                    <a:pt x="377" y="465"/>
                  </a:lnTo>
                  <a:lnTo>
                    <a:pt x="372" y="462"/>
                  </a:lnTo>
                  <a:lnTo>
                    <a:pt x="362" y="462"/>
                  </a:lnTo>
                  <a:lnTo>
                    <a:pt x="344" y="438"/>
                  </a:lnTo>
                  <a:lnTo>
                    <a:pt x="331" y="429"/>
                  </a:lnTo>
                  <a:lnTo>
                    <a:pt x="321" y="419"/>
                  </a:lnTo>
                  <a:lnTo>
                    <a:pt x="313" y="429"/>
                  </a:lnTo>
                  <a:lnTo>
                    <a:pt x="284" y="418"/>
                  </a:lnTo>
                  <a:lnTo>
                    <a:pt x="281" y="411"/>
                  </a:lnTo>
                  <a:lnTo>
                    <a:pt x="264" y="413"/>
                  </a:lnTo>
                  <a:lnTo>
                    <a:pt x="255" y="401"/>
                  </a:lnTo>
                  <a:lnTo>
                    <a:pt x="237" y="405"/>
                  </a:lnTo>
                  <a:lnTo>
                    <a:pt x="219" y="408"/>
                  </a:lnTo>
                  <a:lnTo>
                    <a:pt x="218" y="399"/>
                  </a:lnTo>
                  <a:lnTo>
                    <a:pt x="211" y="373"/>
                  </a:lnTo>
                  <a:lnTo>
                    <a:pt x="211" y="345"/>
                  </a:lnTo>
                  <a:lnTo>
                    <a:pt x="210" y="316"/>
                  </a:lnTo>
                  <a:lnTo>
                    <a:pt x="181" y="312"/>
                  </a:lnTo>
                  <a:lnTo>
                    <a:pt x="182" y="306"/>
                  </a:lnTo>
                  <a:lnTo>
                    <a:pt x="159" y="305"/>
                  </a:lnTo>
                  <a:lnTo>
                    <a:pt x="155" y="327"/>
                  </a:lnTo>
                  <a:lnTo>
                    <a:pt x="128" y="333"/>
                  </a:lnTo>
                  <a:lnTo>
                    <a:pt x="112" y="327"/>
                  </a:lnTo>
                  <a:lnTo>
                    <a:pt x="104" y="303"/>
                  </a:lnTo>
                  <a:lnTo>
                    <a:pt x="96" y="280"/>
                  </a:lnTo>
                  <a:lnTo>
                    <a:pt x="76" y="279"/>
                  </a:lnTo>
                  <a:lnTo>
                    <a:pt x="58" y="279"/>
                  </a:lnTo>
                  <a:lnTo>
                    <a:pt x="39" y="277"/>
                  </a:lnTo>
                  <a:lnTo>
                    <a:pt x="20" y="276"/>
                  </a:lnTo>
                  <a:lnTo>
                    <a:pt x="3" y="279"/>
                  </a:lnTo>
                  <a:lnTo>
                    <a:pt x="0" y="275"/>
                  </a:lnTo>
                  <a:lnTo>
                    <a:pt x="7" y="273"/>
                  </a:lnTo>
                  <a:lnTo>
                    <a:pt x="8" y="253"/>
                  </a:lnTo>
                  <a:lnTo>
                    <a:pt x="19" y="246"/>
                  </a:lnTo>
                  <a:lnTo>
                    <a:pt x="30" y="250"/>
                  </a:lnTo>
                  <a:lnTo>
                    <a:pt x="36" y="243"/>
                  </a:lnTo>
                  <a:lnTo>
                    <a:pt x="49" y="241"/>
                  </a:lnTo>
                  <a:lnTo>
                    <a:pt x="51" y="252"/>
                  </a:lnTo>
                  <a:lnTo>
                    <a:pt x="68" y="235"/>
                  </a:lnTo>
                  <a:lnTo>
                    <a:pt x="85" y="220"/>
                  </a:lnTo>
                  <a:lnTo>
                    <a:pt x="87" y="201"/>
                  </a:lnTo>
                  <a:lnTo>
                    <a:pt x="91" y="181"/>
                  </a:lnTo>
                  <a:lnTo>
                    <a:pt x="106" y="161"/>
                  </a:lnTo>
                  <a:lnTo>
                    <a:pt x="121" y="141"/>
                  </a:lnTo>
                  <a:lnTo>
                    <a:pt x="124" y="121"/>
                  </a:lnTo>
                  <a:lnTo>
                    <a:pt x="128" y="103"/>
                  </a:lnTo>
                  <a:lnTo>
                    <a:pt x="130" y="84"/>
                  </a:lnTo>
                  <a:lnTo>
                    <a:pt x="134" y="66"/>
                  </a:lnTo>
                  <a:lnTo>
                    <a:pt x="140" y="45"/>
                  </a:lnTo>
                  <a:lnTo>
                    <a:pt x="139" y="25"/>
                  </a:lnTo>
                  <a:lnTo>
                    <a:pt x="157" y="4"/>
                  </a:lnTo>
                  <a:lnTo>
                    <a:pt x="180" y="17"/>
                  </a:lnTo>
                  <a:lnTo>
                    <a:pt x="200" y="23"/>
                  </a:lnTo>
                  <a:lnTo>
                    <a:pt x="222" y="29"/>
                  </a:lnTo>
                  <a:lnTo>
                    <a:pt x="231" y="13"/>
                  </a:lnTo>
                  <a:lnTo>
                    <a:pt x="241" y="15"/>
                  </a:lnTo>
                  <a:lnTo>
                    <a:pt x="264" y="7"/>
                  </a:lnTo>
                  <a:lnTo>
                    <a:pt x="279" y="7"/>
                  </a:lnTo>
                  <a:lnTo>
                    <a:pt x="288" y="0"/>
                  </a:lnTo>
                  <a:lnTo>
                    <a:pt x="305" y="1"/>
                  </a:lnTo>
                  <a:lnTo>
                    <a:pt x="321" y="4"/>
                  </a:lnTo>
                  <a:lnTo>
                    <a:pt x="333" y="6"/>
                  </a:lnTo>
                  <a:lnTo>
                    <a:pt x="339" y="12"/>
                  </a:lnTo>
                  <a:lnTo>
                    <a:pt x="356" y="23"/>
                  </a:lnTo>
                  <a:lnTo>
                    <a:pt x="369" y="21"/>
                  </a:lnTo>
                  <a:lnTo>
                    <a:pt x="378" y="15"/>
                  </a:lnTo>
                  <a:lnTo>
                    <a:pt x="393" y="30"/>
                  </a:lnTo>
                  <a:lnTo>
                    <a:pt x="409" y="45"/>
                  </a:lnTo>
                  <a:lnTo>
                    <a:pt x="407" y="66"/>
                  </a:lnTo>
                  <a:lnTo>
                    <a:pt x="419" y="77"/>
                  </a:lnTo>
                  <a:lnTo>
                    <a:pt x="404" y="94"/>
                  </a:lnTo>
                  <a:lnTo>
                    <a:pt x="390" y="109"/>
                  </a:lnTo>
                  <a:lnTo>
                    <a:pt x="386" y="137"/>
                  </a:lnTo>
                  <a:lnTo>
                    <a:pt x="381" y="16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5" name="Freeform 267"/>
            <p:cNvSpPr>
              <a:spLocks/>
            </p:cNvSpPr>
            <p:nvPr/>
          </p:nvSpPr>
          <p:spPr bwMode="auto">
            <a:xfrm>
              <a:off x="1527598" y="4311883"/>
              <a:ext cx="287940" cy="274638"/>
            </a:xfrm>
            <a:custGeom>
              <a:avLst/>
              <a:gdLst/>
              <a:ahLst/>
              <a:cxnLst>
                <a:cxn ang="0">
                  <a:pos x="45" y="119"/>
                </a:cxn>
                <a:cxn ang="0">
                  <a:pos x="24" y="119"/>
                </a:cxn>
                <a:cxn ang="0">
                  <a:pos x="2" y="120"/>
                </a:cxn>
                <a:cxn ang="0">
                  <a:pos x="2" y="139"/>
                </a:cxn>
                <a:cxn ang="0">
                  <a:pos x="1" y="159"/>
                </a:cxn>
                <a:cxn ang="0">
                  <a:pos x="1" y="179"/>
                </a:cxn>
                <a:cxn ang="0">
                  <a:pos x="0" y="198"/>
                </a:cxn>
                <a:cxn ang="0">
                  <a:pos x="15" y="217"/>
                </a:cxn>
                <a:cxn ang="0">
                  <a:pos x="31" y="235"/>
                </a:cxn>
                <a:cxn ang="0">
                  <a:pos x="45" y="231"/>
                </a:cxn>
                <a:cxn ang="0">
                  <a:pos x="69" y="239"/>
                </a:cxn>
                <a:cxn ang="0">
                  <a:pos x="100" y="246"/>
                </a:cxn>
                <a:cxn ang="0">
                  <a:pos x="121" y="228"/>
                </a:cxn>
                <a:cxn ang="0">
                  <a:pos x="144" y="209"/>
                </a:cxn>
                <a:cxn ang="0">
                  <a:pos x="151" y="193"/>
                </a:cxn>
                <a:cxn ang="0">
                  <a:pos x="166" y="189"/>
                </a:cxn>
                <a:cxn ang="0">
                  <a:pos x="183" y="185"/>
                </a:cxn>
                <a:cxn ang="0">
                  <a:pos x="180" y="171"/>
                </a:cxn>
                <a:cxn ang="0">
                  <a:pos x="195" y="165"/>
                </a:cxn>
                <a:cxn ang="0">
                  <a:pos x="212" y="158"/>
                </a:cxn>
                <a:cxn ang="0">
                  <a:pos x="229" y="152"/>
                </a:cxn>
                <a:cxn ang="0">
                  <a:pos x="246" y="145"/>
                </a:cxn>
                <a:cxn ang="0">
                  <a:pos x="235" y="134"/>
                </a:cxn>
                <a:cxn ang="0">
                  <a:pos x="247" y="110"/>
                </a:cxn>
                <a:cxn ang="0">
                  <a:pos x="250" y="103"/>
                </a:cxn>
                <a:cxn ang="0">
                  <a:pos x="252" y="84"/>
                </a:cxn>
                <a:cxn ang="0">
                  <a:pos x="252" y="65"/>
                </a:cxn>
                <a:cxn ang="0">
                  <a:pos x="258" y="56"/>
                </a:cxn>
                <a:cxn ang="0">
                  <a:pos x="244" y="36"/>
                </a:cxn>
                <a:cxn ang="0">
                  <a:pos x="242" y="30"/>
                </a:cxn>
                <a:cxn ang="0">
                  <a:pos x="219" y="18"/>
                </a:cxn>
                <a:cxn ang="0">
                  <a:pos x="196" y="5"/>
                </a:cxn>
                <a:cxn ang="0">
                  <a:pos x="195" y="0"/>
                </a:cxn>
                <a:cxn ang="0">
                  <a:pos x="176" y="5"/>
                </a:cxn>
                <a:cxn ang="0">
                  <a:pos x="156" y="9"/>
                </a:cxn>
                <a:cxn ang="0">
                  <a:pos x="144" y="27"/>
                </a:cxn>
                <a:cxn ang="0">
                  <a:pos x="147" y="49"/>
                </a:cxn>
                <a:cxn ang="0">
                  <a:pos x="146" y="71"/>
                </a:cxn>
                <a:cxn ang="0">
                  <a:pos x="144" y="91"/>
                </a:cxn>
                <a:cxn ang="0">
                  <a:pos x="165" y="107"/>
                </a:cxn>
                <a:cxn ang="0">
                  <a:pos x="172" y="98"/>
                </a:cxn>
                <a:cxn ang="0">
                  <a:pos x="168" y="131"/>
                </a:cxn>
                <a:cxn ang="0">
                  <a:pos x="163" y="128"/>
                </a:cxn>
                <a:cxn ang="0">
                  <a:pos x="153" y="128"/>
                </a:cxn>
                <a:cxn ang="0">
                  <a:pos x="135" y="104"/>
                </a:cxn>
                <a:cxn ang="0">
                  <a:pos x="122" y="95"/>
                </a:cxn>
                <a:cxn ang="0">
                  <a:pos x="112" y="85"/>
                </a:cxn>
                <a:cxn ang="0">
                  <a:pos x="104" y="95"/>
                </a:cxn>
                <a:cxn ang="0">
                  <a:pos x="75" y="84"/>
                </a:cxn>
                <a:cxn ang="0">
                  <a:pos x="72" y="77"/>
                </a:cxn>
                <a:cxn ang="0">
                  <a:pos x="55" y="79"/>
                </a:cxn>
                <a:cxn ang="0">
                  <a:pos x="46" y="67"/>
                </a:cxn>
                <a:cxn ang="0">
                  <a:pos x="46" y="92"/>
                </a:cxn>
                <a:cxn ang="0">
                  <a:pos x="45" y="119"/>
                </a:cxn>
              </a:cxnLst>
              <a:rect l="0" t="0" r="r" b="b"/>
              <a:pathLst>
                <a:path w="258" h="246">
                  <a:moveTo>
                    <a:pt x="45" y="119"/>
                  </a:moveTo>
                  <a:lnTo>
                    <a:pt x="24" y="119"/>
                  </a:lnTo>
                  <a:lnTo>
                    <a:pt x="2" y="120"/>
                  </a:lnTo>
                  <a:lnTo>
                    <a:pt x="2" y="139"/>
                  </a:lnTo>
                  <a:lnTo>
                    <a:pt x="1" y="159"/>
                  </a:lnTo>
                  <a:lnTo>
                    <a:pt x="1" y="179"/>
                  </a:lnTo>
                  <a:lnTo>
                    <a:pt x="0" y="198"/>
                  </a:lnTo>
                  <a:lnTo>
                    <a:pt x="15" y="217"/>
                  </a:lnTo>
                  <a:lnTo>
                    <a:pt x="31" y="235"/>
                  </a:lnTo>
                  <a:lnTo>
                    <a:pt x="45" y="231"/>
                  </a:lnTo>
                  <a:lnTo>
                    <a:pt x="69" y="239"/>
                  </a:lnTo>
                  <a:lnTo>
                    <a:pt x="100" y="246"/>
                  </a:lnTo>
                  <a:lnTo>
                    <a:pt x="121" y="228"/>
                  </a:lnTo>
                  <a:lnTo>
                    <a:pt x="144" y="209"/>
                  </a:lnTo>
                  <a:lnTo>
                    <a:pt x="151" y="193"/>
                  </a:lnTo>
                  <a:lnTo>
                    <a:pt x="166" y="189"/>
                  </a:lnTo>
                  <a:lnTo>
                    <a:pt x="183" y="185"/>
                  </a:lnTo>
                  <a:lnTo>
                    <a:pt x="180" y="171"/>
                  </a:lnTo>
                  <a:lnTo>
                    <a:pt x="195" y="165"/>
                  </a:lnTo>
                  <a:lnTo>
                    <a:pt x="212" y="158"/>
                  </a:lnTo>
                  <a:lnTo>
                    <a:pt x="229" y="152"/>
                  </a:lnTo>
                  <a:lnTo>
                    <a:pt x="246" y="145"/>
                  </a:lnTo>
                  <a:lnTo>
                    <a:pt x="235" y="134"/>
                  </a:lnTo>
                  <a:lnTo>
                    <a:pt x="247" y="110"/>
                  </a:lnTo>
                  <a:lnTo>
                    <a:pt x="250" y="103"/>
                  </a:lnTo>
                  <a:lnTo>
                    <a:pt x="252" y="84"/>
                  </a:lnTo>
                  <a:lnTo>
                    <a:pt x="252" y="65"/>
                  </a:lnTo>
                  <a:lnTo>
                    <a:pt x="258" y="56"/>
                  </a:lnTo>
                  <a:lnTo>
                    <a:pt x="244" y="36"/>
                  </a:lnTo>
                  <a:lnTo>
                    <a:pt x="242" y="30"/>
                  </a:lnTo>
                  <a:lnTo>
                    <a:pt x="219" y="18"/>
                  </a:lnTo>
                  <a:lnTo>
                    <a:pt x="196" y="5"/>
                  </a:lnTo>
                  <a:lnTo>
                    <a:pt x="195" y="0"/>
                  </a:lnTo>
                  <a:lnTo>
                    <a:pt x="176" y="5"/>
                  </a:lnTo>
                  <a:lnTo>
                    <a:pt x="156" y="9"/>
                  </a:lnTo>
                  <a:lnTo>
                    <a:pt x="144" y="27"/>
                  </a:lnTo>
                  <a:lnTo>
                    <a:pt x="147" y="49"/>
                  </a:lnTo>
                  <a:lnTo>
                    <a:pt x="146" y="71"/>
                  </a:lnTo>
                  <a:lnTo>
                    <a:pt x="144" y="91"/>
                  </a:lnTo>
                  <a:lnTo>
                    <a:pt x="165" y="107"/>
                  </a:lnTo>
                  <a:lnTo>
                    <a:pt x="172" y="98"/>
                  </a:lnTo>
                  <a:lnTo>
                    <a:pt x="168" y="131"/>
                  </a:lnTo>
                  <a:lnTo>
                    <a:pt x="163" y="128"/>
                  </a:lnTo>
                  <a:lnTo>
                    <a:pt x="153" y="128"/>
                  </a:lnTo>
                  <a:lnTo>
                    <a:pt x="135" y="104"/>
                  </a:lnTo>
                  <a:lnTo>
                    <a:pt x="122" y="95"/>
                  </a:lnTo>
                  <a:lnTo>
                    <a:pt x="112" y="85"/>
                  </a:lnTo>
                  <a:lnTo>
                    <a:pt x="104" y="95"/>
                  </a:lnTo>
                  <a:lnTo>
                    <a:pt x="75" y="84"/>
                  </a:lnTo>
                  <a:lnTo>
                    <a:pt x="72" y="77"/>
                  </a:lnTo>
                  <a:lnTo>
                    <a:pt x="55" y="79"/>
                  </a:lnTo>
                  <a:lnTo>
                    <a:pt x="46" y="67"/>
                  </a:lnTo>
                  <a:lnTo>
                    <a:pt x="46" y="92"/>
                  </a:lnTo>
                  <a:lnTo>
                    <a:pt x="45" y="1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6" name="Freeform 301"/>
            <p:cNvSpPr>
              <a:spLocks/>
            </p:cNvSpPr>
            <p:nvPr/>
          </p:nvSpPr>
          <p:spPr bwMode="auto">
            <a:xfrm>
              <a:off x="2661500" y="2617169"/>
              <a:ext cx="1247738" cy="906527"/>
            </a:xfrm>
            <a:custGeom>
              <a:avLst/>
              <a:gdLst/>
              <a:ahLst/>
              <a:cxnLst>
                <a:cxn ang="0">
                  <a:pos x="438" y="619"/>
                </a:cxn>
                <a:cxn ang="0">
                  <a:pos x="347" y="622"/>
                </a:cxn>
                <a:cxn ang="0">
                  <a:pos x="276" y="589"/>
                </a:cxn>
                <a:cxn ang="0">
                  <a:pos x="213" y="566"/>
                </a:cxn>
                <a:cxn ang="0">
                  <a:pos x="159" y="510"/>
                </a:cxn>
                <a:cxn ang="0">
                  <a:pos x="143" y="462"/>
                </a:cxn>
                <a:cxn ang="0">
                  <a:pos x="119" y="438"/>
                </a:cxn>
                <a:cxn ang="0">
                  <a:pos x="35" y="397"/>
                </a:cxn>
                <a:cxn ang="0">
                  <a:pos x="30" y="362"/>
                </a:cxn>
                <a:cxn ang="0">
                  <a:pos x="33" y="312"/>
                </a:cxn>
                <a:cxn ang="0">
                  <a:pos x="111" y="268"/>
                </a:cxn>
                <a:cxn ang="0">
                  <a:pos x="91" y="211"/>
                </a:cxn>
                <a:cxn ang="0">
                  <a:pos x="119" y="168"/>
                </a:cxn>
                <a:cxn ang="0">
                  <a:pos x="166" y="118"/>
                </a:cxn>
                <a:cxn ang="0">
                  <a:pos x="227" y="130"/>
                </a:cxn>
                <a:cxn ang="0">
                  <a:pos x="310" y="198"/>
                </a:cxn>
                <a:cxn ang="0">
                  <a:pos x="426" y="256"/>
                </a:cxn>
                <a:cxn ang="0">
                  <a:pos x="545" y="270"/>
                </a:cxn>
                <a:cxn ang="0">
                  <a:pos x="640" y="267"/>
                </a:cxn>
                <a:cxn ang="0">
                  <a:pos x="710" y="220"/>
                </a:cxn>
                <a:cxn ang="0">
                  <a:pos x="779" y="174"/>
                </a:cxn>
                <a:cxn ang="0">
                  <a:pos x="776" y="138"/>
                </a:cxn>
                <a:cxn ang="0">
                  <a:pos x="735" y="103"/>
                </a:cxn>
                <a:cxn ang="0">
                  <a:pos x="767" y="27"/>
                </a:cxn>
                <a:cxn ang="0">
                  <a:pos x="807" y="0"/>
                </a:cxn>
                <a:cxn ang="0">
                  <a:pos x="936" y="82"/>
                </a:cxn>
                <a:cxn ang="0">
                  <a:pos x="1067" y="132"/>
                </a:cxn>
                <a:cxn ang="0">
                  <a:pos x="1091" y="195"/>
                </a:cxn>
                <a:cxn ang="0">
                  <a:pos x="1112" y="265"/>
                </a:cxn>
                <a:cxn ang="0">
                  <a:pos x="1077" y="290"/>
                </a:cxn>
                <a:cxn ang="0">
                  <a:pos x="1010" y="327"/>
                </a:cxn>
                <a:cxn ang="0">
                  <a:pos x="964" y="333"/>
                </a:cxn>
                <a:cxn ang="0">
                  <a:pos x="923" y="337"/>
                </a:cxn>
                <a:cxn ang="0">
                  <a:pos x="945" y="392"/>
                </a:cxn>
                <a:cxn ang="0">
                  <a:pos x="1016" y="403"/>
                </a:cxn>
                <a:cxn ang="0">
                  <a:pos x="975" y="453"/>
                </a:cxn>
                <a:cxn ang="0">
                  <a:pos x="1024" y="519"/>
                </a:cxn>
                <a:cxn ang="0">
                  <a:pos x="1038" y="566"/>
                </a:cxn>
                <a:cxn ang="0">
                  <a:pos x="1078" y="584"/>
                </a:cxn>
                <a:cxn ang="0">
                  <a:pos x="1071" y="603"/>
                </a:cxn>
                <a:cxn ang="0">
                  <a:pos x="1061" y="640"/>
                </a:cxn>
                <a:cxn ang="0">
                  <a:pos x="1043" y="669"/>
                </a:cxn>
                <a:cxn ang="0">
                  <a:pos x="1044" y="694"/>
                </a:cxn>
                <a:cxn ang="0">
                  <a:pos x="1028" y="715"/>
                </a:cxn>
                <a:cxn ang="0">
                  <a:pos x="986" y="748"/>
                </a:cxn>
                <a:cxn ang="0">
                  <a:pos x="962" y="757"/>
                </a:cxn>
                <a:cxn ang="0">
                  <a:pos x="941" y="765"/>
                </a:cxn>
                <a:cxn ang="0">
                  <a:pos x="918" y="770"/>
                </a:cxn>
                <a:cxn ang="0">
                  <a:pos x="880" y="787"/>
                </a:cxn>
                <a:cxn ang="0">
                  <a:pos x="861" y="781"/>
                </a:cxn>
                <a:cxn ang="0">
                  <a:pos x="827" y="781"/>
                </a:cxn>
                <a:cxn ang="0">
                  <a:pos x="758" y="739"/>
                </a:cxn>
                <a:cxn ang="0">
                  <a:pos x="719" y="754"/>
                </a:cxn>
                <a:cxn ang="0">
                  <a:pos x="693" y="790"/>
                </a:cxn>
                <a:cxn ang="0">
                  <a:pos x="648" y="769"/>
                </a:cxn>
                <a:cxn ang="0">
                  <a:pos x="617" y="717"/>
                </a:cxn>
                <a:cxn ang="0">
                  <a:pos x="606" y="670"/>
                </a:cxn>
                <a:cxn ang="0">
                  <a:pos x="567" y="615"/>
                </a:cxn>
                <a:cxn ang="0">
                  <a:pos x="528" y="588"/>
                </a:cxn>
              </a:cxnLst>
              <a:rect l="0" t="0" r="r" b="b"/>
              <a:pathLst>
                <a:path w="1118" h="812">
                  <a:moveTo>
                    <a:pt x="499" y="591"/>
                  </a:moveTo>
                  <a:lnTo>
                    <a:pt x="484" y="606"/>
                  </a:lnTo>
                  <a:lnTo>
                    <a:pt x="468" y="619"/>
                  </a:lnTo>
                  <a:lnTo>
                    <a:pt x="449" y="627"/>
                  </a:lnTo>
                  <a:lnTo>
                    <a:pt x="438" y="619"/>
                  </a:lnTo>
                  <a:lnTo>
                    <a:pt x="407" y="616"/>
                  </a:lnTo>
                  <a:lnTo>
                    <a:pt x="393" y="638"/>
                  </a:lnTo>
                  <a:lnTo>
                    <a:pt x="383" y="618"/>
                  </a:lnTo>
                  <a:lnTo>
                    <a:pt x="373" y="625"/>
                  </a:lnTo>
                  <a:lnTo>
                    <a:pt x="347" y="622"/>
                  </a:lnTo>
                  <a:lnTo>
                    <a:pt x="329" y="619"/>
                  </a:lnTo>
                  <a:lnTo>
                    <a:pt x="306" y="610"/>
                  </a:lnTo>
                  <a:lnTo>
                    <a:pt x="304" y="606"/>
                  </a:lnTo>
                  <a:lnTo>
                    <a:pt x="283" y="597"/>
                  </a:lnTo>
                  <a:lnTo>
                    <a:pt x="276" y="589"/>
                  </a:lnTo>
                  <a:lnTo>
                    <a:pt x="268" y="592"/>
                  </a:lnTo>
                  <a:lnTo>
                    <a:pt x="240" y="571"/>
                  </a:lnTo>
                  <a:lnTo>
                    <a:pt x="223" y="560"/>
                  </a:lnTo>
                  <a:lnTo>
                    <a:pt x="214" y="568"/>
                  </a:lnTo>
                  <a:lnTo>
                    <a:pt x="213" y="566"/>
                  </a:lnTo>
                  <a:lnTo>
                    <a:pt x="191" y="553"/>
                  </a:lnTo>
                  <a:lnTo>
                    <a:pt x="166" y="538"/>
                  </a:lnTo>
                  <a:lnTo>
                    <a:pt x="156" y="535"/>
                  </a:lnTo>
                  <a:lnTo>
                    <a:pt x="147" y="507"/>
                  </a:lnTo>
                  <a:lnTo>
                    <a:pt x="159" y="510"/>
                  </a:lnTo>
                  <a:lnTo>
                    <a:pt x="162" y="500"/>
                  </a:lnTo>
                  <a:lnTo>
                    <a:pt x="149" y="482"/>
                  </a:lnTo>
                  <a:lnTo>
                    <a:pt x="149" y="472"/>
                  </a:lnTo>
                  <a:lnTo>
                    <a:pt x="147" y="466"/>
                  </a:lnTo>
                  <a:lnTo>
                    <a:pt x="143" y="462"/>
                  </a:lnTo>
                  <a:lnTo>
                    <a:pt x="139" y="456"/>
                  </a:lnTo>
                  <a:lnTo>
                    <a:pt x="138" y="451"/>
                  </a:lnTo>
                  <a:lnTo>
                    <a:pt x="136" y="444"/>
                  </a:lnTo>
                  <a:lnTo>
                    <a:pt x="129" y="441"/>
                  </a:lnTo>
                  <a:lnTo>
                    <a:pt x="119" y="438"/>
                  </a:lnTo>
                  <a:lnTo>
                    <a:pt x="113" y="435"/>
                  </a:lnTo>
                  <a:lnTo>
                    <a:pt x="84" y="427"/>
                  </a:lnTo>
                  <a:lnTo>
                    <a:pt x="69" y="420"/>
                  </a:lnTo>
                  <a:lnTo>
                    <a:pt x="59" y="404"/>
                  </a:lnTo>
                  <a:lnTo>
                    <a:pt x="35" y="397"/>
                  </a:lnTo>
                  <a:lnTo>
                    <a:pt x="34" y="392"/>
                  </a:lnTo>
                  <a:lnTo>
                    <a:pt x="40" y="392"/>
                  </a:lnTo>
                  <a:lnTo>
                    <a:pt x="41" y="392"/>
                  </a:lnTo>
                  <a:lnTo>
                    <a:pt x="43" y="390"/>
                  </a:lnTo>
                  <a:lnTo>
                    <a:pt x="30" y="362"/>
                  </a:lnTo>
                  <a:lnTo>
                    <a:pt x="12" y="360"/>
                  </a:lnTo>
                  <a:lnTo>
                    <a:pt x="0" y="339"/>
                  </a:lnTo>
                  <a:lnTo>
                    <a:pt x="9" y="321"/>
                  </a:lnTo>
                  <a:lnTo>
                    <a:pt x="23" y="312"/>
                  </a:lnTo>
                  <a:lnTo>
                    <a:pt x="33" y="312"/>
                  </a:lnTo>
                  <a:lnTo>
                    <a:pt x="45" y="314"/>
                  </a:lnTo>
                  <a:lnTo>
                    <a:pt x="58" y="298"/>
                  </a:lnTo>
                  <a:lnTo>
                    <a:pt x="78" y="294"/>
                  </a:lnTo>
                  <a:lnTo>
                    <a:pt x="95" y="280"/>
                  </a:lnTo>
                  <a:lnTo>
                    <a:pt x="111" y="268"/>
                  </a:lnTo>
                  <a:lnTo>
                    <a:pt x="105" y="256"/>
                  </a:lnTo>
                  <a:lnTo>
                    <a:pt x="109" y="252"/>
                  </a:lnTo>
                  <a:lnTo>
                    <a:pt x="109" y="247"/>
                  </a:lnTo>
                  <a:lnTo>
                    <a:pt x="100" y="229"/>
                  </a:lnTo>
                  <a:lnTo>
                    <a:pt x="91" y="211"/>
                  </a:lnTo>
                  <a:lnTo>
                    <a:pt x="78" y="204"/>
                  </a:lnTo>
                  <a:lnTo>
                    <a:pt x="101" y="195"/>
                  </a:lnTo>
                  <a:lnTo>
                    <a:pt x="129" y="198"/>
                  </a:lnTo>
                  <a:lnTo>
                    <a:pt x="121" y="189"/>
                  </a:lnTo>
                  <a:lnTo>
                    <a:pt x="119" y="168"/>
                  </a:lnTo>
                  <a:lnTo>
                    <a:pt x="117" y="147"/>
                  </a:lnTo>
                  <a:lnTo>
                    <a:pt x="148" y="153"/>
                  </a:lnTo>
                  <a:lnTo>
                    <a:pt x="166" y="151"/>
                  </a:lnTo>
                  <a:lnTo>
                    <a:pt x="156" y="124"/>
                  </a:lnTo>
                  <a:lnTo>
                    <a:pt x="166" y="118"/>
                  </a:lnTo>
                  <a:lnTo>
                    <a:pt x="173" y="102"/>
                  </a:lnTo>
                  <a:lnTo>
                    <a:pt x="189" y="100"/>
                  </a:lnTo>
                  <a:lnTo>
                    <a:pt x="191" y="104"/>
                  </a:lnTo>
                  <a:lnTo>
                    <a:pt x="198" y="112"/>
                  </a:lnTo>
                  <a:lnTo>
                    <a:pt x="227" y="130"/>
                  </a:lnTo>
                  <a:lnTo>
                    <a:pt x="243" y="133"/>
                  </a:lnTo>
                  <a:lnTo>
                    <a:pt x="271" y="153"/>
                  </a:lnTo>
                  <a:lnTo>
                    <a:pt x="279" y="174"/>
                  </a:lnTo>
                  <a:lnTo>
                    <a:pt x="286" y="193"/>
                  </a:lnTo>
                  <a:lnTo>
                    <a:pt x="310" y="198"/>
                  </a:lnTo>
                  <a:lnTo>
                    <a:pt x="333" y="201"/>
                  </a:lnTo>
                  <a:lnTo>
                    <a:pt x="361" y="210"/>
                  </a:lnTo>
                  <a:lnTo>
                    <a:pt x="390" y="219"/>
                  </a:lnTo>
                  <a:lnTo>
                    <a:pt x="408" y="237"/>
                  </a:lnTo>
                  <a:lnTo>
                    <a:pt x="426" y="256"/>
                  </a:lnTo>
                  <a:lnTo>
                    <a:pt x="454" y="258"/>
                  </a:lnTo>
                  <a:lnTo>
                    <a:pt x="481" y="260"/>
                  </a:lnTo>
                  <a:lnTo>
                    <a:pt x="509" y="261"/>
                  </a:lnTo>
                  <a:lnTo>
                    <a:pt x="538" y="264"/>
                  </a:lnTo>
                  <a:lnTo>
                    <a:pt x="545" y="270"/>
                  </a:lnTo>
                  <a:lnTo>
                    <a:pt x="570" y="274"/>
                  </a:lnTo>
                  <a:lnTo>
                    <a:pt x="594" y="279"/>
                  </a:lnTo>
                  <a:lnTo>
                    <a:pt x="610" y="286"/>
                  </a:lnTo>
                  <a:lnTo>
                    <a:pt x="624" y="277"/>
                  </a:lnTo>
                  <a:lnTo>
                    <a:pt x="640" y="267"/>
                  </a:lnTo>
                  <a:lnTo>
                    <a:pt x="663" y="266"/>
                  </a:lnTo>
                  <a:lnTo>
                    <a:pt x="687" y="264"/>
                  </a:lnTo>
                  <a:lnTo>
                    <a:pt x="706" y="249"/>
                  </a:lnTo>
                  <a:lnTo>
                    <a:pt x="724" y="234"/>
                  </a:lnTo>
                  <a:lnTo>
                    <a:pt x="710" y="220"/>
                  </a:lnTo>
                  <a:lnTo>
                    <a:pt x="707" y="199"/>
                  </a:lnTo>
                  <a:lnTo>
                    <a:pt x="736" y="206"/>
                  </a:lnTo>
                  <a:lnTo>
                    <a:pt x="754" y="195"/>
                  </a:lnTo>
                  <a:lnTo>
                    <a:pt x="776" y="190"/>
                  </a:lnTo>
                  <a:lnTo>
                    <a:pt x="779" y="174"/>
                  </a:lnTo>
                  <a:lnTo>
                    <a:pt x="801" y="162"/>
                  </a:lnTo>
                  <a:lnTo>
                    <a:pt x="836" y="163"/>
                  </a:lnTo>
                  <a:lnTo>
                    <a:pt x="830" y="150"/>
                  </a:lnTo>
                  <a:lnTo>
                    <a:pt x="786" y="128"/>
                  </a:lnTo>
                  <a:lnTo>
                    <a:pt x="776" y="138"/>
                  </a:lnTo>
                  <a:lnTo>
                    <a:pt x="768" y="133"/>
                  </a:lnTo>
                  <a:lnTo>
                    <a:pt x="748" y="134"/>
                  </a:lnTo>
                  <a:lnTo>
                    <a:pt x="731" y="124"/>
                  </a:lnTo>
                  <a:lnTo>
                    <a:pt x="737" y="122"/>
                  </a:lnTo>
                  <a:lnTo>
                    <a:pt x="735" y="103"/>
                  </a:lnTo>
                  <a:lnTo>
                    <a:pt x="731" y="84"/>
                  </a:lnTo>
                  <a:lnTo>
                    <a:pt x="760" y="90"/>
                  </a:lnTo>
                  <a:lnTo>
                    <a:pt x="774" y="74"/>
                  </a:lnTo>
                  <a:lnTo>
                    <a:pt x="768" y="56"/>
                  </a:lnTo>
                  <a:lnTo>
                    <a:pt x="767" y="27"/>
                  </a:lnTo>
                  <a:lnTo>
                    <a:pt x="753" y="18"/>
                  </a:lnTo>
                  <a:lnTo>
                    <a:pt x="744" y="14"/>
                  </a:lnTo>
                  <a:lnTo>
                    <a:pt x="759" y="1"/>
                  </a:lnTo>
                  <a:lnTo>
                    <a:pt x="783" y="0"/>
                  </a:lnTo>
                  <a:lnTo>
                    <a:pt x="807" y="0"/>
                  </a:lnTo>
                  <a:lnTo>
                    <a:pt x="857" y="15"/>
                  </a:lnTo>
                  <a:lnTo>
                    <a:pt x="876" y="32"/>
                  </a:lnTo>
                  <a:lnTo>
                    <a:pt x="897" y="49"/>
                  </a:lnTo>
                  <a:lnTo>
                    <a:pt x="916" y="66"/>
                  </a:lnTo>
                  <a:lnTo>
                    <a:pt x="936" y="82"/>
                  </a:lnTo>
                  <a:lnTo>
                    <a:pt x="958" y="91"/>
                  </a:lnTo>
                  <a:lnTo>
                    <a:pt x="993" y="100"/>
                  </a:lnTo>
                  <a:lnTo>
                    <a:pt x="1013" y="109"/>
                  </a:lnTo>
                  <a:lnTo>
                    <a:pt x="1038" y="135"/>
                  </a:lnTo>
                  <a:lnTo>
                    <a:pt x="1067" y="132"/>
                  </a:lnTo>
                  <a:lnTo>
                    <a:pt x="1098" y="121"/>
                  </a:lnTo>
                  <a:lnTo>
                    <a:pt x="1110" y="142"/>
                  </a:lnTo>
                  <a:lnTo>
                    <a:pt x="1114" y="171"/>
                  </a:lnTo>
                  <a:lnTo>
                    <a:pt x="1118" y="200"/>
                  </a:lnTo>
                  <a:lnTo>
                    <a:pt x="1091" y="195"/>
                  </a:lnTo>
                  <a:lnTo>
                    <a:pt x="1088" y="208"/>
                  </a:lnTo>
                  <a:lnTo>
                    <a:pt x="1101" y="230"/>
                  </a:lnTo>
                  <a:lnTo>
                    <a:pt x="1115" y="252"/>
                  </a:lnTo>
                  <a:lnTo>
                    <a:pt x="1107" y="258"/>
                  </a:lnTo>
                  <a:lnTo>
                    <a:pt x="1112" y="265"/>
                  </a:lnTo>
                  <a:lnTo>
                    <a:pt x="1089" y="250"/>
                  </a:lnTo>
                  <a:lnTo>
                    <a:pt x="1089" y="264"/>
                  </a:lnTo>
                  <a:lnTo>
                    <a:pt x="1076" y="274"/>
                  </a:lnTo>
                  <a:lnTo>
                    <a:pt x="1068" y="277"/>
                  </a:lnTo>
                  <a:lnTo>
                    <a:pt x="1077" y="290"/>
                  </a:lnTo>
                  <a:lnTo>
                    <a:pt x="1052" y="283"/>
                  </a:lnTo>
                  <a:lnTo>
                    <a:pt x="1044" y="286"/>
                  </a:lnTo>
                  <a:lnTo>
                    <a:pt x="1031" y="308"/>
                  </a:lnTo>
                  <a:lnTo>
                    <a:pt x="1019" y="321"/>
                  </a:lnTo>
                  <a:lnTo>
                    <a:pt x="1010" y="327"/>
                  </a:lnTo>
                  <a:lnTo>
                    <a:pt x="996" y="337"/>
                  </a:lnTo>
                  <a:lnTo>
                    <a:pt x="984" y="346"/>
                  </a:lnTo>
                  <a:lnTo>
                    <a:pt x="969" y="352"/>
                  </a:lnTo>
                  <a:lnTo>
                    <a:pt x="977" y="339"/>
                  </a:lnTo>
                  <a:lnTo>
                    <a:pt x="964" y="333"/>
                  </a:lnTo>
                  <a:lnTo>
                    <a:pt x="968" y="309"/>
                  </a:lnTo>
                  <a:lnTo>
                    <a:pt x="957" y="303"/>
                  </a:lnTo>
                  <a:lnTo>
                    <a:pt x="944" y="306"/>
                  </a:lnTo>
                  <a:lnTo>
                    <a:pt x="934" y="321"/>
                  </a:lnTo>
                  <a:lnTo>
                    <a:pt x="923" y="337"/>
                  </a:lnTo>
                  <a:lnTo>
                    <a:pt x="909" y="346"/>
                  </a:lnTo>
                  <a:lnTo>
                    <a:pt x="898" y="348"/>
                  </a:lnTo>
                  <a:lnTo>
                    <a:pt x="905" y="364"/>
                  </a:lnTo>
                  <a:lnTo>
                    <a:pt x="933" y="373"/>
                  </a:lnTo>
                  <a:lnTo>
                    <a:pt x="945" y="392"/>
                  </a:lnTo>
                  <a:lnTo>
                    <a:pt x="959" y="390"/>
                  </a:lnTo>
                  <a:lnTo>
                    <a:pt x="976" y="378"/>
                  </a:lnTo>
                  <a:lnTo>
                    <a:pt x="1002" y="387"/>
                  </a:lnTo>
                  <a:lnTo>
                    <a:pt x="1014" y="390"/>
                  </a:lnTo>
                  <a:lnTo>
                    <a:pt x="1016" y="403"/>
                  </a:lnTo>
                  <a:lnTo>
                    <a:pt x="1004" y="400"/>
                  </a:lnTo>
                  <a:lnTo>
                    <a:pt x="990" y="409"/>
                  </a:lnTo>
                  <a:lnTo>
                    <a:pt x="983" y="421"/>
                  </a:lnTo>
                  <a:lnTo>
                    <a:pt x="978" y="429"/>
                  </a:lnTo>
                  <a:lnTo>
                    <a:pt x="975" y="453"/>
                  </a:lnTo>
                  <a:lnTo>
                    <a:pt x="1005" y="471"/>
                  </a:lnTo>
                  <a:lnTo>
                    <a:pt x="1019" y="490"/>
                  </a:lnTo>
                  <a:lnTo>
                    <a:pt x="1034" y="510"/>
                  </a:lnTo>
                  <a:lnTo>
                    <a:pt x="1056" y="530"/>
                  </a:lnTo>
                  <a:lnTo>
                    <a:pt x="1024" y="519"/>
                  </a:lnTo>
                  <a:lnTo>
                    <a:pt x="1025" y="522"/>
                  </a:lnTo>
                  <a:lnTo>
                    <a:pt x="1044" y="535"/>
                  </a:lnTo>
                  <a:lnTo>
                    <a:pt x="1065" y="548"/>
                  </a:lnTo>
                  <a:lnTo>
                    <a:pt x="1044" y="562"/>
                  </a:lnTo>
                  <a:lnTo>
                    <a:pt x="1038" y="566"/>
                  </a:lnTo>
                  <a:lnTo>
                    <a:pt x="1050" y="568"/>
                  </a:lnTo>
                  <a:lnTo>
                    <a:pt x="1064" y="567"/>
                  </a:lnTo>
                  <a:lnTo>
                    <a:pt x="1078" y="576"/>
                  </a:lnTo>
                  <a:lnTo>
                    <a:pt x="1071" y="584"/>
                  </a:lnTo>
                  <a:lnTo>
                    <a:pt x="1078" y="584"/>
                  </a:lnTo>
                  <a:lnTo>
                    <a:pt x="1077" y="589"/>
                  </a:lnTo>
                  <a:lnTo>
                    <a:pt x="1071" y="594"/>
                  </a:lnTo>
                  <a:lnTo>
                    <a:pt x="1073" y="597"/>
                  </a:lnTo>
                  <a:lnTo>
                    <a:pt x="1074" y="603"/>
                  </a:lnTo>
                  <a:lnTo>
                    <a:pt x="1071" y="603"/>
                  </a:lnTo>
                  <a:lnTo>
                    <a:pt x="1077" y="613"/>
                  </a:lnTo>
                  <a:lnTo>
                    <a:pt x="1072" y="614"/>
                  </a:lnTo>
                  <a:lnTo>
                    <a:pt x="1060" y="620"/>
                  </a:lnTo>
                  <a:lnTo>
                    <a:pt x="1065" y="627"/>
                  </a:lnTo>
                  <a:lnTo>
                    <a:pt x="1061" y="640"/>
                  </a:lnTo>
                  <a:lnTo>
                    <a:pt x="1054" y="657"/>
                  </a:lnTo>
                  <a:lnTo>
                    <a:pt x="1050" y="660"/>
                  </a:lnTo>
                  <a:lnTo>
                    <a:pt x="1055" y="663"/>
                  </a:lnTo>
                  <a:lnTo>
                    <a:pt x="1046" y="669"/>
                  </a:lnTo>
                  <a:lnTo>
                    <a:pt x="1043" y="669"/>
                  </a:lnTo>
                  <a:lnTo>
                    <a:pt x="1054" y="673"/>
                  </a:lnTo>
                  <a:lnTo>
                    <a:pt x="1054" y="685"/>
                  </a:lnTo>
                  <a:lnTo>
                    <a:pt x="1048" y="684"/>
                  </a:lnTo>
                  <a:lnTo>
                    <a:pt x="1048" y="690"/>
                  </a:lnTo>
                  <a:lnTo>
                    <a:pt x="1044" y="694"/>
                  </a:lnTo>
                  <a:lnTo>
                    <a:pt x="1042" y="698"/>
                  </a:lnTo>
                  <a:lnTo>
                    <a:pt x="1040" y="706"/>
                  </a:lnTo>
                  <a:lnTo>
                    <a:pt x="1029" y="708"/>
                  </a:lnTo>
                  <a:lnTo>
                    <a:pt x="1026" y="711"/>
                  </a:lnTo>
                  <a:lnTo>
                    <a:pt x="1028" y="715"/>
                  </a:lnTo>
                  <a:lnTo>
                    <a:pt x="1022" y="723"/>
                  </a:lnTo>
                  <a:lnTo>
                    <a:pt x="1005" y="736"/>
                  </a:lnTo>
                  <a:lnTo>
                    <a:pt x="1005" y="739"/>
                  </a:lnTo>
                  <a:lnTo>
                    <a:pt x="998" y="746"/>
                  </a:lnTo>
                  <a:lnTo>
                    <a:pt x="986" y="748"/>
                  </a:lnTo>
                  <a:lnTo>
                    <a:pt x="983" y="750"/>
                  </a:lnTo>
                  <a:lnTo>
                    <a:pt x="981" y="751"/>
                  </a:lnTo>
                  <a:lnTo>
                    <a:pt x="971" y="753"/>
                  </a:lnTo>
                  <a:lnTo>
                    <a:pt x="966" y="751"/>
                  </a:lnTo>
                  <a:lnTo>
                    <a:pt x="962" y="757"/>
                  </a:lnTo>
                  <a:lnTo>
                    <a:pt x="959" y="759"/>
                  </a:lnTo>
                  <a:lnTo>
                    <a:pt x="952" y="758"/>
                  </a:lnTo>
                  <a:lnTo>
                    <a:pt x="941" y="742"/>
                  </a:lnTo>
                  <a:lnTo>
                    <a:pt x="936" y="748"/>
                  </a:lnTo>
                  <a:lnTo>
                    <a:pt x="941" y="765"/>
                  </a:lnTo>
                  <a:lnTo>
                    <a:pt x="935" y="759"/>
                  </a:lnTo>
                  <a:lnTo>
                    <a:pt x="936" y="769"/>
                  </a:lnTo>
                  <a:lnTo>
                    <a:pt x="932" y="768"/>
                  </a:lnTo>
                  <a:lnTo>
                    <a:pt x="924" y="776"/>
                  </a:lnTo>
                  <a:lnTo>
                    <a:pt x="918" y="770"/>
                  </a:lnTo>
                  <a:lnTo>
                    <a:pt x="916" y="775"/>
                  </a:lnTo>
                  <a:lnTo>
                    <a:pt x="910" y="775"/>
                  </a:lnTo>
                  <a:lnTo>
                    <a:pt x="897" y="782"/>
                  </a:lnTo>
                  <a:lnTo>
                    <a:pt x="885" y="786"/>
                  </a:lnTo>
                  <a:lnTo>
                    <a:pt x="880" y="787"/>
                  </a:lnTo>
                  <a:lnTo>
                    <a:pt x="879" y="799"/>
                  </a:lnTo>
                  <a:lnTo>
                    <a:pt x="884" y="812"/>
                  </a:lnTo>
                  <a:lnTo>
                    <a:pt x="873" y="810"/>
                  </a:lnTo>
                  <a:lnTo>
                    <a:pt x="867" y="786"/>
                  </a:lnTo>
                  <a:lnTo>
                    <a:pt x="861" y="781"/>
                  </a:lnTo>
                  <a:lnTo>
                    <a:pt x="852" y="782"/>
                  </a:lnTo>
                  <a:lnTo>
                    <a:pt x="844" y="778"/>
                  </a:lnTo>
                  <a:lnTo>
                    <a:pt x="837" y="775"/>
                  </a:lnTo>
                  <a:lnTo>
                    <a:pt x="834" y="778"/>
                  </a:lnTo>
                  <a:lnTo>
                    <a:pt x="827" y="781"/>
                  </a:lnTo>
                  <a:lnTo>
                    <a:pt x="806" y="772"/>
                  </a:lnTo>
                  <a:lnTo>
                    <a:pt x="796" y="765"/>
                  </a:lnTo>
                  <a:lnTo>
                    <a:pt x="792" y="748"/>
                  </a:lnTo>
                  <a:lnTo>
                    <a:pt x="766" y="740"/>
                  </a:lnTo>
                  <a:lnTo>
                    <a:pt x="758" y="739"/>
                  </a:lnTo>
                  <a:lnTo>
                    <a:pt x="744" y="753"/>
                  </a:lnTo>
                  <a:lnTo>
                    <a:pt x="737" y="753"/>
                  </a:lnTo>
                  <a:lnTo>
                    <a:pt x="734" y="756"/>
                  </a:lnTo>
                  <a:lnTo>
                    <a:pt x="728" y="754"/>
                  </a:lnTo>
                  <a:lnTo>
                    <a:pt x="719" y="754"/>
                  </a:lnTo>
                  <a:lnTo>
                    <a:pt x="714" y="758"/>
                  </a:lnTo>
                  <a:lnTo>
                    <a:pt x="702" y="754"/>
                  </a:lnTo>
                  <a:lnTo>
                    <a:pt x="698" y="760"/>
                  </a:lnTo>
                  <a:lnTo>
                    <a:pt x="687" y="760"/>
                  </a:lnTo>
                  <a:lnTo>
                    <a:pt x="693" y="790"/>
                  </a:lnTo>
                  <a:lnTo>
                    <a:pt x="683" y="786"/>
                  </a:lnTo>
                  <a:lnTo>
                    <a:pt x="680" y="781"/>
                  </a:lnTo>
                  <a:lnTo>
                    <a:pt x="674" y="778"/>
                  </a:lnTo>
                  <a:lnTo>
                    <a:pt x="658" y="782"/>
                  </a:lnTo>
                  <a:lnTo>
                    <a:pt x="648" y="769"/>
                  </a:lnTo>
                  <a:lnTo>
                    <a:pt x="636" y="763"/>
                  </a:lnTo>
                  <a:lnTo>
                    <a:pt x="639" y="744"/>
                  </a:lnTo>
                  <a:lnTo>
                    <a:pt x="624" y="736"/>
                  </a:lnTo>
                  <a:lnTo>
                    <a:pt x="618" y="721"/>
                  </a:lnTo>
                  <a:lnTo>
                    <a:pt x="617" y="717"/>
                  </a:lnTo>
                  <a:lnTo>
                    <a:pt x="594" y="721"/>
                  </a:lnTo>
                  <a:lnTo>
                    <a:pt x="593" y="710"/>
                  </a:lnTo>
                  <a:lnTo>
                    <a:pt x="592" y="699"/>
                  </a:lnTo>
                  <a:lnTo>
                    <a:pt x="603" y="682"/>
                  </a:lnTo>
                  <a:lnTo>
                    <a:pt x="606" y="670"/>
                  </a:lnTo>
                  <a:lnTo>
                    <a:pt x="602" y="651"/>
                  </a:lnTo>
                  <a:lnTo>
                    <a:pt x="597" y="631"/>
                  </a:lnTo>
                  <a:lnTo>
                    <a:pt x="587" y="626"/>
                  </a:lnTo>
                  <a:lnTo>
                    <a:pt x="569" y="607"/>
                  </a:lnTo>
                  <a:lnTo>
                    <a:pt x="567" y="615"/>
                  </a:lnTo>
                  <a:lnTo>
                    <a:pt x="544" y="607"/>
                  </a:lnTo>
                  <a:lnTo>
                    <a:pt x="544" y="597"/>
                  </a:lnTo>
                  <a:lnTo>
                    <a:pt x="535" y="594"/>
                  </a:lnTo>
                  <a:lnTo>
                    <a:pt x="538" y="590"/>
                  </a:lnTo>
                  <a:lnTo>
                    <a:pt x="528" y="588"/>
                  </a:lnTo>
                  <a:lnTo>
                    <a:pt x="516" y="594"/>
                  </a:lnTo>
                  <a:lnTo>
                    <a:pt x="499" y="59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7" name="Freeform 302"/>
            <p:cNvSpPr>
              <a:spLocks/>
            </p:cNvSpPr>
            <p:nvPr/>
          </p:nvSpPr>
          <p:spPr bwMode="auto">
            <a:xfrm>
              <a:off x="3612371" y="3532628"/>
              <a:ext cx="53570" cy="46889"/>
            </a:xfrm>
            <a:custGeom>
              <a:avLst/>
              <a:gdLst/>
              <a:ahLst/>
              <a:cxnLst>
                <a:cxn ang="0">
                  <a:pos x="38" y="0"/>
                </a:cxn>
                <a:cxn ang="0">
                  <a:pos x="15" y="4"/>
                </a:cxn>
                <a:cxn ang="0">
                  <a:pos x="0" y="15"/>
                </a:cxn>
                <a:cxn ang="0">
                  <a:pos x="2" y="35"/>
                </a:cxn>
                <a:cxn ang="0">
                  <a:pos x="20" y="43"/>
                </a:cxn>
                <a:cxn ang="0">
                  <a:pos x="27" y="41"/>
                </a:cxn>
                <a:cxn ang="0">
                  <a:pos x="40" y="25"/>
                </a:cxn>
                <a:cxn ang="0">
                  <a:pos x="48" y="10"/>
                </a:cxn>
                <a:cxn ang="0">
                  <a:pos x="46" y="1"/>
                </a:cxn>
                <a:cxn ang="0">
                  <a:pos x="38" y="0"/>
                </a:cxn>
              </a:cxnLst>
              <a:rect l="0" t="0" r="r" b="b"/>
              <a:pathLst>
                <a:path w="48" h="43">
                  <a:moveTo>
                    <a:pt x="38" y="0"/>
                  </a:moveTo>
                  <a:lnTo>
                    <a:pt x="15" y="4"/>
                  </a:lnTo>
                  <a:lnTo>
                    <a:pt x="0" y="15"/>
                  </a:lnTo>
                  <a:lnTo>
                    <a:pt x="2" y="35"/>
                  </a:lnTo>
                  <a:lnTo>
                    <a:pt x="20" y="43"/>
                  </a:lnTo>
                  <a:lnTo>
                    <a:pt x="27" y="41"/>
                  </a:lnTo>
                  <a:lnTo>
                    <a:pt x="40" y="25"/>
                  </a:lnTo>
                  <a:lnTo>
                    <a:pt x="48" y="10"/>
                  </a:lnTo>
                  <a:lnTo>
                    <a:pt x="46" y="1"/>
                  </a:lnTo>
                  <a:lnTo>
                    <a:pt x="38"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8" name="Freeform 303"/>
            <p:cNvSpPr>
              <a:spLocks/>
            </p:cNvSpPr>
            <p:nvPr/>
          </p:nvSpPr>
          <p:spPr bwMode="auto">
            <a:xfrm>
              <a:off x="4025307" y="2938696"/>
              <a:ext cx="207585" cy="221050"/>
            </a:xfrm>
            <a:custGeom>
              <a:avLst/>
              <a:gdLst/>
              <a:ahLst/>
              <a:cxnLst>
                <a:cxn ang="0">
                  <a:pos x="174" y="148"/>
                </a:cxn>
                <a:cxn ang="0">
                  <a:pos x="168" y="144"/>
                </a:cxn>
                <a:cxn ang="0">
                  <a:pos x="169" y="154"/>
                </a:cxn>
                <a:cxn ang="0">
                  <a:pos x="160" y="158"/>
                </a:cxn>
                <a:cxn ang="0">
                  <a:pos x="157" y="168"/>
                </a:cxn>
                <a:cxn ang="0">
                  <a:pos x="152" y="157"/>
                </a:cxn>
                <a:cxn ang="0">
                  <a:pos x="148" y="170"/>
                </a:cxn>
                <a:cxn ang="0">
                  <a:pos x="125" y="168"/>
                </a:cxn>
                <a:cxn ang="0">
                  <a:pos x="119" y="165"/>
                </a:cxn>
                <a:cxn ang="0">
                  <a:pos x="112" y="159"/>
                </a:cxn>
                <a:cxn ang="0">
                  <a:pos x="115" y="170"/>
                </a:cxn>
                <a:cxn ang="0">
                  <a:pos x="120" y="177"/>
                </a:cxn>
                <a:cxn ang="0">
                  <a:pos x="110" y="188"/>
                </a:cxn>
                <a:cxn ang="0">
                  <a:pos x="108" y="198"/>
                </a:cxn>
                <a:cxn ang="0">
                  <a:pos x="88" y="182"/>
                </a:cxn>
                <a:cxn ang="0">
                  <a:pos x="86" y="166"/>
                </a:cxn>
                <a:cxn ang="0">
                  <a:pos x="61" y="170"/>
                </a:cxn>
                <a:cxn ang="0">
                  <a:pos x="32" y="176"/>
                </a:cxn>
                <a:cxn ang="0">
                  <a:pos x="24" y="186"/>
                </a:cxn>
                <a:cxn ang="0">
                  <a:pos x="0" y="182"/>
                </a:cxn>
                <a:cxn ang="0">
                  <a:pos x="4" y="174"/>
                </a:cxn>
                <a:cxn ang="0">
                  <a:pos x="18" y="159"/>
                </a:cxn>
                <a:cxn ang="0">
                  <a:pos x="31" y="146"/>
                </a:cxn>
                <a:cxn ang="0">
                  <a:pos x="53" y="145"/>
                </a:cxn>
                <a:cxn ang="0">
                  <a:pos x="74" y="144"/>
                </a:cxn>
                <a:cxn ang="0">
                  <a:pos x="78" y="146"/>
                </a:cxn>
                <a:cxn ang="0">
                  <a:pos x="89" y="140"/>
                </a:cxn>
                <a:cxn ang="0">
                  <a:pos x="86" y="127"/>
                </a:cxn>
                <a:cxn ang="0">
                  <a:pos x="84" y="106"/>
                </a:cxn>
                <a:cxn ang="0">
                  <a:pos x="94" y="102"/>
                </a:cxn>
                <a:cxn ang="0">
                  <a:pos x="92" y="108"/>
                </a:cxn>
                <a:cxn ang="0">
                  <a:pos x="100" y="116"/>
                </a:cxn>
                <a:cxn ang="0">
                  <a:pos x="110" y="105"/>
                </a:cxn>
                <a:cxn ang="0">
                  <a:pos x="120" y="96"/>
                </a:cxn>
                <a:cxn ang="0">
                  <a:pos x="122" y="78"/>
                </a:cxn>
                <a:cxn ang="0">
                  <a:pos x="125" y="58"/>
                </a:cxn>
                <a:cxn ang="0">
                  <a:pos x="114" y="39"/>
                </a:cxn>
                <a:cxn ang="0">
                  <a:pos x="106" y="18"/>
                </a:cxn>
                <a:cxn ang="0">
                  <a:pos x="107" y="6"/>
                </a:cxn>
                <a:cxn ang="0">
                  <a:pos x="118" y="13"/>
                </a:cxn>
                <a:cxn ang="0">
                  <a:pos x="124" y="9"/>
                </a:cxn>
                <a:cxn ang="0">
                  <a:pos x="120" y="6"/>
                </a:cxn>
                <a:cxn ang="0">
                  <a:pos x="112" y="6"/>
                </a:cxn>
                <a:cxn ang="0">
                  <a:pos x="114" y="0"/>
                </a:cxn>
                <a:cxn ang="0">
                  <a:pos x="124" y="3"/>
                </a:cxn>
                <a:cxn ang="0">
                  <a:pos x="142" y="25"/>
                </a:cxn>
                <a:cxn ang="0">
                  <a:pos x="163" y="46"/>
                </a:cxn>
                <a:cxn ang="0">
                  <a:pos x="164" y="75"/>
                </a:cxn>
                <a:cxn ang="0">
                  <a:pos x="160" y="85"/>
                </a:cxn>
                <a:cxn ang="0">
                  <a:pos x="172" y="115"/>
                </a:cxn>
                <a:cxn ang="0">
                  <a:pos x="186" y="140"/>
                </a:cxn>
                <a:cxn ang="0">
                  <a:pos x="178" y="162"/>
                </a:cxn>
                <a:cxn ang="0">
                  <a:pos x="174" y="148"/>
                </a:cxn>
              </a:cxnLst>
              <a:rect l="0" t="0" r="r" b="b"/>
              <a:pathLst>
                <a:path w="186" h="198">
                  <a:moveTo>
                    <a:pt x="174" y="148"/>
                  </a:moveTo>
                  <a:lnTo>
                    <a:pt x="168" y="144"/>
                  </a:lnTo>
                  <a:lnTo>
                    <a:pt x="169" y="154"/>
                  </a:lnTo>
                  <a:lnTo>
                    <a:pt x="160" y="158"/>
                  </a:lnTo>
                  <a:lnTo>
                    <a:pt x="157" y="168"/>
                  </a:lnTo>
                  <a:lnTo>
                    <a:pt x="152" y="157"/>
                  </a:lnTo>
                  <a:lnTo>
                    <a:pt x="148" y="170"/>
                  </a:lnTo>
                  <a:lnTo>
                    <a:pt x="125" y="168"/>
                  </a:lnTo>
                  <a:lnTo>
                    <a:pt x="119" y="165"/>
                  </a:lnTo>
                  <a:lnTo>
                    <a:pt x="112" y="159"/>
                  </a:lnTo>
                  <a:lnTo>
                    <a:pt x="115" y="170"/>
                  </a:lnTo>
                  <a:lnTo>
                    <a:pt x="120" y="177"/>
                  </a:lnTo>
                  <a:lnTo>
                    <a:pt x="110" y="188"/>
                  </a:lnTo>
                  <a:lnTo>
                    <a:pt x="108" y="198"/>
                  </a:lnTo>
                  <a:lnTo>
                    <a:pt x="88" y="182"/>
                  </a:lnTo>
                  <a:lnTo>
                    <a:pt x="86" y="166"/>
                  </a:lnTo>
                  <a:lnTo>
                    <a:pt x="61" y="170"/>
                  </a:lnTo>
                  <a:lnTo>
                    <a:pt x="32" y="176"/>
                  </a:lnTo>
                  <a:lnTo>
                    <a:pt x="24" y="186"/>
                  </a:lnTo>
                  <a:lnTo>
                    <a:pt x="0" y="182"/>
                  </a:lnTo>
                  <a:lnTo>
                    <a:pt x="4" y="174"/>
                  </a:lnTo>
                  <a:lnTo>
                    <a:pt x="18" y="159"/>
                  </a:lnTo>
                  <a:lnTo>
                    <a:pt x="31" y="146"/>
                  </a:lnTo>
                  <a:lnTo>
                    <a:pt x="53" y="145"/>
                  </a:lnTo>
                  <a:lnTo>
                    <a:pt x="74" y="144"/>
                  </a:lnTo>
                  <a:lnTo>
                    <a:pt x="78" y="146"/>
                  </a:lnTo>
                  <a:lnTo>
                    <a:pt x="89" y="140"/>
                  </a:lnTo>
                  <a:lnTo>
                    <a:pt x="86" y="127"/>
                  </a:lnTo>
                  <a:lnTo>
                    <a:pt x="84" y="106"/>
                  </a:lnTo>
                  <a:lnTo>
                    <a:pt x="94" y="102"/>
                  </a:lnTo>
                  <a:lnTo>
                    <a:pt x="92" y="108"/>
                  </a:lnTo>
                  <a:lnTo>
                    <a:pt x="100" y="116"/>
                  </a:lnTo>
                  <a:lnTo>
                    <a:pt x="110" y="105"/>
                  </a:lnTo>
                  <a:lnTo>
                    <a:pt x="120" y="96"/>
                  </a:lnTo>
                  <a:lnTo>
                    <a:pt x="122" y="78"/>
                  </a:lnTo>
                  <a:lnTo>
                    <a:pt x="125" y="58"/>
                  </a:lnTo>
                  <a:lnTo>
                    <a:pt x="114" y="39"/>
                  </a:lnTo>
                  <a:lnTo>
                    <a:pt x="106" y="18"/>
                  </a:lnTo>
                  <a:lnTo>
                    <a:pt x="107" y="6"/>
                  </a:lnTo>
                  <a:lnTo>
                    <a:pt x="118" y="13"/>
                  </a:lnTo>
                  <a:lnTo>
                    <a:pt x="124" y="9"/>
                  </a:lnTo>
                  <a:lnTo>
                    <a:pt x="120" y="6"/>
                  </a:lnTo>
                  <a:lnTo>
                    <a:pt x="112" y="6"/>
                  </a:lnTo>
                  <a:lnTo>
                    <a:pt x="114" y="0"/>
                  </a:lnTo>
                  <a:lnTo>
                    <a:pt x="124" y="3"/>
                  </a:lnTo>
                  <a:lnTo>
                    <a:pt x="142" y="25"/>
                  </a:lnTo>
                  <a:lnTo>
                    <a:pt x="163" y="46"/>
                  </a:lnTo>
                  <a:lnTo>
                    <a:pt x="164" y="75"/>
                  </a:lnTo>
                  <a:lnTo>
                    <a:pt x="160" y="85"/>
                  </a:lnTo>
                  <a:lnTo>
                    <a:pt x="172" y="115"/>
                  </a:lnTo>
                  <a:lnTo>
                    <a:pt x="186" y="140"/>
                  </a:lnTo>
                  <a:lnTo>
                    <a:pt x="178" y="162"/>
                  </a:lnTo>
                  <a:lnTo>
                    <a:pt x="174" y="14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89" name="Freeform 304"/>
            <p:cNvSpPr>
              <a:spLocks/>
            </p:cNvSpPr>
            <p:nvPr/>
          </p:nvSpPr>
          <p:spPr bwMode="auto">
            <a:xfrm>
              <a:off x="4098966" y="2829288"/>
              <a:ext cx="118301" cy="109408"/>
            </a:xfrm>
            <a:custGeom>
              <a:avLst/>
              <a:gdLst/>
              <a:ahLst/>
              <a:cxnLst>
                <a:cxn ang="0">
                  <a:pos x="83" y="37"/>
                </a:cxn>
                <a:cxn ang="0">
                  <a:pos x="64" y="33"/>
                </a:cxn>
                <a:cxn ang="0">
                  <a:pos x="32" y="17"/>
                </a:cxn>
                <a:cxn ang="0">
                  <a:pos x="0" y="0"/>
                </a:cxn>
                <a:cxn ang="0">
                  <a:pos x="5" y="12"/>
                </a:cxn>
                <a:cxn ang="0">
                  <a:pos x="16" y="34"/>
                </a:cxn>
                <a:cxn ang="0">
                  <a:pos x="25" y="54"/>
                </a:cxn>
                <a:cxn ang="0">
                  <a:pos x="11" y="54"/>
                </a:cxn>
                <a:cxn ang="0">
                  <a:pos x="8" y="58"/>
                </a:cxn>
                <a:cxn ang="0">
                  <a:pos x="8" y="67"/>
                </a:cxn>
                <a:cxn ang="0">
                  <a:pos x="13" y="81"/>
                </a:cxn>
                <a:cxn ang="0">
                  <a:pos x="28" y="99"/>
                </a:cxn>
                <a:cxn ang="0">
                  <a:pos x="32" y="95"/>
                </a:cxn>
                <a:cxn ang="0">
                  <a:pos x="43" y="93"/>
                </a:cxn>
                <a:cxn ang="0">
                  <a:pos x="18" y="76"/>
                </a:cxn>
                <a:cxn ang="0">
                  <a:pos x="29" y="75"/>
                </a:cxn>
                <a:cxn ang="0">
                  <a:pos x="37" y="72"/>
                </a:cxn>
                <a:cxn ang="0">
                  <a:pos x="79" y="84"/>
                </a:cxn>
                <a:cxn ang="0">
                  <a:pos x="80" y="78"/>
                </a:cxn>
                <a:cxn ang="0">
                  <a:pos x="90" y="63"/>
                </a:cxn>
                <a:cxn ang="0">
                  <a:pos x="107" y="54"/>
                </a:cxn>
                <a:cxn ang="0">
                  <a:pos x="96" y="47"/>
                </a:cxn>
                <a:cxn ang="0">
                  <a:pos x="89" y="30"/>
                </a:cxn>
                <a:cxn ang="0">
                  <a:pos x="83" y="37"/>
                </a:cxn>
              </a:cxnLst>
              <a:rect l="0" t="0" r="r" b="b"/>
              <a:pathLst>
                <a:path w="107" h="99">
                  <a:moveTo>
                    <a:pt x="83" y="37"/>
                  </a:moveTo>
                  <a:lnTo>
                    <a:pt x="64" y="33"/>
                  </a:lnTo>
                  <a:lnTo>
                    <a:pt x="32" y="17"/>
                  </a:lnTo>
                  <a:lnTo>
                    <a:pt x="0" y="0"/>
                  </a:lnTo>
                  <a:lnTo>
                    <a:pt x="5" y="12"/>
                  </a:lnTo>
                  <a:lnTo>
                    <a:pt x="16" y="34"/>
                  </a:lnTo>
                  <a:lnTo>
                    <a:pt x="25" y="54"/>
                  </a:lnTo>
                  <a:lnTo>
                    <a:pt x="11" y="54"/>
                  </a:lnTo>
                  <a:lnTo>
                    <a:pt x="8" y="58"/>
                  </a:lnTo>
                  <a:lnTo>
                    <a:pt x="8" y="67"/>
                  </a:lnTo>
                  <a:lnTo>
                    <a:pt x="13" y="81"/>
                  </a:lnTo>
                  <a:lnTo>
                    <a:pt x="28" y="99"/>
                  </a:lnTo>
                  <a:lnTo>
                    <a:pt x="32" y="95"/>
                  </a:lnTo>
                  <a:lnTo>
                    <a:pt x="43" y="93"/>
                  </a:lnTo>
                  <a:lnTo>
                    <a:pt x="18" y="76"/>
                  </a:lnTo>
                  <a:lnTo>
                    <a:pt x="29" y="75"/>
                  </a:lnTo>
                  <a:lnTo>
                    <a:pt x="37" y="72"/>
                  </a:lnTo>
                  <a:lnTo>
                    <a:pt x="79" y="84"/>
                  </a:lnTo>
                  <a:lnTo>
                    <a:pt x="80" y="78"/>
                  </a:lnTo>
                  <a:lnTo>
                    <a:pt x="90" y="63"/>
                  </a:lnTo>
                  <a:lnTo>
                    <a:pt x="107" y="54"/>
                  </a:lnTo>
                  <a:lnTo>
                    <a:pt x="96" y="47"/>
                  </a:lnTo>
                  <a:lnTo>
                    <a:pt x="89" y="30"/>
                  </a:lnTo>
                  <a:lnTo>
                    <a:pt x="83" y="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0" name="Freeform 305"/>
            <p:cNvSpPr>
              <a:spLocks/>
            </p:cNvSpPr>
            <p:nvPr/>
          </p:nvSpPr>
          <p:spPr bwMode="auto">
            <a:xfrm>
              <a:off x="4005219" y="3146350"/>
              <a:ext cx="60266" cy="78149"/>
            </a:xfrm>
            <a:custGeom>
              <a:avLst/>
              <a:gdLst/>
              <a:ahLst/>
              <a:cxnLst>
                <a:cxn ang="0">
                  <a:pos x="54" y="24"/>
                </a:cxn>
                <a:cxn ang="0">
                  <a:pos x="53" y="42"/>
                </a:cxn>
                <a:cxn ang="0">
                  <a:pos x="52" y="60"/>
                </a:cxn>
                <a:cxn ang="0">
                  <a:pos x="44" y="68"/>
                </a:cxn>
                <a:cxn ang="0">
                  <a:pos x="36" y="54"/>
                </a:cxn>
                <a:cxn ang="0">
                  <a:pos x="38" y="66"/>
                </a:cxn>
                <a:cxn ang="0">
                  <a:pos x="32" y="61"/>
                </a:cxn>
                <a:cxn ang="0">
                  <a:pos x="26" y="42"/>
                </a:cxn>
                <a:cxn ang="0">
                  <a:pos x="26" y="31"/>
                </a:cxn>
                <a:cxn ang="0">
                  <a:pos x="13" y="19"/>
                </a:cxn>
                <a:cxn ang="0">
                  <a:pos x="19" y="31"/>
                </a:cxn>
                <a:cxn ang="0">
                  <a:pos x="12" y="31"/>
                </a:cxn>
                <a:cxn ang="0">
                  <a:pos x="7" y="23"/>
                </a:cxn>
                <a:cxn ang="0">
                  <a:pos x="10" y="23"/>
                </a:cxn>
                <a:cxn ang="0">
                  <a:pos x="0" y="13"/>
                </a:cxn>
                <a:cxn ang="0">
                  <a:pos x="23" y="0"/>
                </a:cxn>
                <a:cxn ang="0">
                  <a:pos x="35" y="7"/>
                </a:cxn>
                <a:cxn ang="0">
                  <a:pos x="42" y="12"/>
                </a:cxn>
                <a:cxn ang="0">
                  <a:pos x="43" y="15"/>
                </a:cxn>
                <a:cxn ang="0">
                  <a:pos x="54" y="24"/>
                </a:cxn>
              </a:cxnLst>
              <a:rect l="0" t="0" r="r" b="b"/>
              <a:pathLst>
                <a:path w="54" h="68">
                  <a:moveTo>
                    <a:pt x="54" y="24"/>
                  </a:moveTo>
                  <a:lnTo>
                    <a:pt x="53" y="42"/>
                  </a:lnTo>
                  <a:lnTo>
                    <a:pt x="52" y="60"/>
                  </a:lnTo>
                  <a:lnTo>
                    <a:pt x="44" y="68"/>
                  </a:lnTo>
                  <a:lnTo>
                    <a:pt x="36" y="54"/>
                  </a:lnTo>
                  <a:lnTo>
                    <a:pt x="38" y="66"/>
                  </a:lnTo>
                  <a:lnTo>
                    <a:pt x="32" y="61"/>
                  </a:lnTo>
                  <a:lnTo>
                    <a:pt x="26" y="42"/>
                  </a:lnTo>
                  <a:lnTo>
                    <a:pt x="26" y="31"/>
                  </a:lnTo>
                  <a:lnTo>
                    <a:pt x="13" y="19"/>
                  </a:lnTo>
                  <a:lnTo>
                    <a:pt x="19" y="31"/>
                  </a:lnTo>
                  <a:lnTo>
                    <a:pt x="12" y="31"/>
                  </a:lnTo>
                  <a:lnTo>
                    <a:pt x="7" y="23"/>
                  </a:lnTo>
                  <a:lnTo>
                    <a:pt x="10" y="23"/>
                  </a:lnTo>
                  <a:lnTo>
                    <a:pt x="0" y="13"/>
                  </a:lnTo>
                  <a:lnTo>
                    <a:pt x="23" y="0"/>
                  </a:lnTo>
                  <a:lnTo>
                    <a:pt x="35" y="7"/>
                  </a:lnTo>
                  <a:lnTo>
                    <a:pt x="42" y="12"/>
                  </a:lnTo>
                  <a:lnTo>
                    <a:pt x="43" y="15"/>
                  </a:lnTo>
                  <a:lnTo>
                    <a:pt x="54"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1" name="Freeform 306"/>
            <p:cNvSpPr>
              <a:spLocks/>
            </p:cNvSpPr>
            <p:nvPr/>
          </p:nvSpPr>
          <p:spPr bwMode="auto">
            <a:xfrm>
              <a:off x="4063254" y="3135185"/>
              <a:ext cx="53570" cy="42424"/>
            </a:xfrm>
            <a:custGeom>
              <a:avLst/>
              <a:gdLst/>
              <a:ahLst/>
              <a:cxnLst>
                <a:cxn ang="0">
                  <a:pos x="39" y="24"/>
                </a:cxn>
                <a:cxn ang="0">
                  <a:pos x="24" y="24"/>
                </a:cxn>
                <a:cxn ang="0">
                  <a:pos x="21" y="38"/>
                </a:cxn>
                <a:cxn ang="0">
                  <a:pos x="8" y="29"/>
                </a:cxn>
                <a:cxn ang="0">
                  <a:pos x="2" y="22"/>
                </a:cxn>
                <a:cxn ang="0">
                  <a:pos x="0" y="23"/>
                </a:cxn>
                <a:cxn ang="0">
                  <a:pos x="12" y="7"/>
                </a:cxn>
                <a:cxn ang="0">
                  <a:pos x="24" y="6"/>
                </a:cxn>
                <a:cxn ang="0">
                  <a:pos x="34" y="0"/>
                </a:cxn>
                <a:cxn ang="0">
                  <a:pos x="44" y="6"/>
                </a:cxn>
                <a:cxn ang="0">
                  <a:pos x="49" y="13"/>
                </a:cxn>
                <a:cxn ang="0">
                  <a:pos x="39" y="24"/>
                </a:cxn>
              </a:cxnLst>
              <a:rect l="0" t="0" r="r" b="b"/>
              <a:pathLst>
                <a:path w="49" h="38">
                  <a:moveTo>
                    <a:pt x="39" y="24"/>
                  </a:moveTo>
                  <a:lnTo>
                    <a:pt x="24" y="24"/>
                  </a:lnTo>
                  <a:lnTo>
                    <a:pt x="21" y="38"/>
                  </a:lnTo>
                  <a:lnTo>
                    <a:pt x="8" y="29"/>
                  </a:lnTo>
                  <a:lnTo>
                    <a:pt x="2" y="22"/>
                  </a:lnTo>
                  <a:lnTo>
                    <a:pt x="0" y="23"/>
                  </a:lnTo>
                  <a:lnTo>
                    <a:pt x="12" y="7"/>
                  </a:lnTo>
                  <a:lnTo>
                    <a:pt x="24" y="6"/>
                  </a:lnTo>
                  <a:lnTo>
                    <a:pt x="34" y="0"/>
                  </a:lnTo>
                  <a:lnTo>
                    <a:pt x="44" y="6"/>
                  </a:lnTo>
                  <a:lnTo>
                    <a:pt x="49" y="13"/>
                  </a:lnTo>
                  <a:lnTo>
                    <a:pt x="39"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2" name="Freeform 307"/>
            <p:cNvSpPr>
              <a:spLocks/>
            </p:cNvSpPr>
            <p:nvPr/>
          </p:nvSpPr>
          <p:spPr bwMode="auto">
            <a:xfrm>
              <a:off x="4027539" y="3340606"/>
              <a:ext cx="8929" cy="20095"/>
            </a:xfrm>
            <a:custGeom>
              <a:avLst/>
              <a:gdLst/>
              <a:ahLst/>
              <a:cxnLst>
                <a:cxn ang="0">
                  <a:pos x="0" y="17"/>
                </a:cxn>
                <a:cxn ang="0">
                  <a:pos x="10" y="2"/>
                </a:cxn>
                <a:cxn ang="0">
                  <a:pos x="9" y="0"/>
                </a:cxn>
                <a:cxn ang="0">
                  <a:pos x="0" y="17"/>
                </a:cxn>
              </a:cxnLst>
              <a:rect l="0" t="0" r="r" b="b"/>
              <a:pathLst>
                <a:path w="10" h="17">
                  <a:moveTo>
                    <a:pt x="0" y="17"/>
                  </a:moveTo>
                  <a:lnTo>
                    <a:pt x="10" y="2"/>
                  </a:lnTo>
                  <a:lnTo>
                    <a:pt x="9" y="0"/>
                  </a:lnTo>
                  <a:lnTo>
                    <a:pt x="0"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3" name="Freeform 308"/>
            <p:cNvSpPr>
              <a:spLocks/>
            </p:cNvSpPr>
            <p:nvPr/>
          </p:nvSpPr>
          <p:spPr bwMode="auto">
            <a:xfrm>
              <a:off x="4143609" y="3025776"/>
              <a:ext cx="6696" cy="6698"/>
            </a:xfrm>
            <a:custGeom>
              <a:avLst/>
              <a:gdLst/>
              <a:ahLst/>
              <a:cxnLst>
                <a:cxn ang="0">
                  <a:pos x="6" y="7"/>
                </a:cxn>
                <a:cxn ang="0">
                  <a:pos x="1" y="0"/>
                </a:cxn>
                <a:cxn ang="0">
                  <a:pos x="0" y="7"/>
                </a:cxn>
                <a:cxn ang="0">
                  <a:pos x="6" y="7"/>
                </a:cxn>
              </a:cxnLst>
              <a:rect l="0" t="0" r="r" b="b"/>
              <a:pathLst>
                <a:path w="6" h="7">
                  <a:moveTo>
                    <a:pt x="6" y="7"/>
                  </a:moveTo>
                  <a:lnTo>
                    <a:pt x="1" y="0"/>
                  </a:lnTo>
                  <a:lnTo>
                    <a:pt x="0" y="7"/>
                  </a:lnTo>
                  <a:lnTo>
                    <a:pt x="6"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4" name="Freeform 309"/>
            <p:cNvSpPr>
              <a:spLocks/>
            </p:cNvSpPr>
            <p:nvPr/>
          </p:nvSpPr>
          <p:spPr bwMode="auto">
            <a:xfrm>
              <a:off x="4023075" y="3186540"/>
              <a:ext cx="6696" cy="4466"/>
            </a:xfrm>
            <a:custGeom>
              <a:avLst/>
              <a:gdLst/>
              <a:ahLst/>
              <a:cxnLst>
                <a:cxn ang="0">
                  <a:pos x="3" y="0"/>
                </a:cxn>
                <a:cxn ang="0">
                  <a:pos x="5" y="3"/>
                </a:cxn>
                <a:cxn ang="0">
                  <a:pos x="0" y="3"/>
                </a:cxn>
                <a:cxn ang="0">
                  <a:pos x="3" y="0"/>
                </a:cxn>
              </a:cxnLst>
              <a:rect l="0" t="0" r="r" b="b"/>
              <a:pathLst>
                <a:path w="5" h="3">
                  <a:moveTo>
                    <a:pt x="3" y="0"/>
                  </a:moveTo>
                  <a:lnTo>
                    <a:pt x="5" y="3"/>
                  </a:lnTo>
                  <a:lnTo>
                    <a:pt x="0" y="3"/>
                  </a:lnTo>
                  <a:lnTo>
                    <a:pt x="3"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5" name="Freeform 310"/>
            <p:cNvSpPr>
              <a:spLocks/>
            </p:cNvSpPr>
            <p:nvPr/>
          </p:nvSpPr>
          <p:spPr bwMode="auto">
            <a:xfrm>
              <a:off x="3799866" y="2896273"/>
              <a:ext cx="109372" cy="142901"/>
            </a:xfrm>
            <a:custGeom>
              <a:avLst/>
              <a:gdLst/>
              <a:ahLst/>
              <a:cxnLst>
                <a:cxn ang="0">
                  <a:pos x="27" y="86"/>
                </a:cxn>
                <a:cxn ang="0">
                  <a:pos x="13" y="83"/>
                </a:cxn>
                <a:cxn ang="0">
                  <a:pos x="0" y="71"/>
                </a:cxn>
                <a:cxn ang="0">
                  <a:pos x="12" y="58"/>
                </a:cxn>
                <a:cxn ang="0">
                  <a:pos x="25" y="36"/>
                </a:cxn>
                <a:cxn ang="0">
                  <a:pos x="33" y="33"/>
                </a:cxn>
                <a:cxn ang="0">
                  <a:pos x="58" y="40"/>
                </a:cxn>
                <a:cxn ang="0">
                  <a:pos x="49" y="27"/>
                </a:cxn>
                <a:cxn ang="0">
                  <a:pos x="57" y="24"/>
                </a:cxn>
                <a:cxn ang="0">
                  <a:pos x="70" y="14"/>
                </a:cxn>
                <a:cxn ang="0">
                  <a:pos x="70" y="0"/>
                </a:cxn>
                <a:cxn ang="0">
                  <a:pos x="93" y="15"/>
                </a:cxn>
                <a:cxn ang="0">
                  <a:pos x="96" y="17"/>
                </a:cxn>
                <a:cxn ang="0">
                  <a:pos x="87" y="30"/>
                </a:cxn>
                <a:cxn ang="0">
                  <a:pos x="94" y="54"/>
                </a:cxn>
                <a:cxn ang="0">
                  <a:pos x="83" y="69"/>
                </a:cxn>
                <a:cxn ang="0">
                  <a:pos x="72" y="83"/>
                </a:cxn>
                <a:cxn ang="0">
                  <a:pos x="76" y="95"/>
                </a:cxn>
                <a:cxn ang="0">
                  <a:pos x="100" y="108"/>
                </a:cxn>
                <a:cxn ang="0">
                  <a:pos x="91" y="114"/>
                </a:cxn>
                <a:cxn ang="0">
                  <a:pos x="75" y="123"/>
                </a:cxn>
                <a:cxn ang="0">
                  <a:pos x="75" y="128"/>
                </a:cxn>
                <a:cxn ang="0">
                  <a:pos x="55" y="124"/>
                </a:cxn>
                <a:cxn ang="0">
                  <a:pos x="49" y="128"/>
                </a:cxn>
                <a:cxn ang="0">
                  <a:pos x="40" y="123"/>
                </a:cxn>
                <a:cxn ang="0">
                  <a:pos x="33" y="118"/>
                </a:cxn>
                <a:cxn ang="0">
                  <a:pos x="37" y="106"/>
                </a:cxn>
                <a:cxn ang="0">
                  <a:pos x="40" y="105"/>
                </a:cxn>
                <a:cxn ang="0">
                  <a:pos x="31" y="100"/>
                </a:cxn>
                <a:cxn ang="0">
                  <a:pos x="27" y="86"/>
                </a:cxn>
              </a:cxnLst>
              <a:rect l="0" t="0" r="r" b="b"/>
              <a:pathLst>
                <a:path w="100" h="128">
                  <a:moveTo>
                    <a:pt x="27" y="86"/>
                  </a:moveTo>
                  <a:lnTo>
                    <a:pt x="13" y="83"/>
                  </a:lnTo>
                  <a:lnTo>
                    <a:pt x="0" y="71"/>
                  </a:lnTo>
                  <a:lnTo>
                    <a:pt x="12" y="58"/>
                  </a:lnTo>
                  <a:lnTo>
                    <a:pt x="25" y="36"/>
                  </a:lnTo>
                  <a:lnTo>
                    <a:pt x="33" y="33"/>
                  </a:lnTo>
                  <a:lnTo>
                    <a:pt x="58" y="40"/>
                  </a:lnTo>
                  <a:lnTo>
                    <a:pt x="49" y="27"/>
                  </a:lnTo>
                  <a:lnTo>
                    <a:pt x="57" y="24"/>
                  </a:lnTo>
                  <a:lnTo>
                    <a:pt x="70" y="14"/>
                  </a:lnTo>
                  <a:lnTo>
                    <a:pt x="70" y="0"/>
                  </a:lnTo>
                  <a:lnTo>
                    <a:pt x="93" y="15"/>
                  </a:lnTo>
                  <a:lnTo>
                    <a:pt x="96" y="17"/>
                  </a:lnTo>
                  <a:lnTo>
                    <a:pt x="87" y="30"/>
                  </a:lnTo>
                  <a:lnTo>
                    <a:pt x="94" y="54"/>
                  </a:lnTo>
                  <a:lnTo>
                    <a:pt x="83" y="69"/>
                  </a:lnTo>
                  <a:lnTo>
                    <a:pt x="72" y="83"/>
                  </a:lnTo>
                  <a:lnTo>
                    <a:pt x="76" y="95"/>
                  </a:lnTo>
                  <a:lnTo>
                    <a:pt x="100" y="108"/>
                  </a:lnTo>
                  <a:lnTo>
                    <a:pt x="91" y="114"/>
                  </a:lnTo>
                  <a:lnTo>
                    <a:pt x="75" y="123"/>
                  </a:lnTo>
                  <a:lnTo>
                    <a:pt x="75" y="128"/>
                  </a:lnTo>
                  <a:lnTo>
                    <a:pt x="55" y="124"/>
                  </a:lnTo>
                  <a:lnTo>
                    <a:pt x="49" y="128"/>
                  </a:lnTo>
                  <a:lnTo>
                    <a:pt x="40" y="123"/>
                  </a:lnTo>
                  <a:lnTo>
                    <a:pt x="33" y="118"/>
                  </a:lnTo>
                  <a:lnTo>
                    <a:pt x="37" y="106"/>
                  </a:lnTo>
                  <a:lnTo>
                    <a:pt x="40" y="105"/>
                  </a:lnTo>
                  <a:lnTo>
                    <a:pt x="31" y="100"/>
                  </a:lnTo>
                  <a:lnTo>
                    <a:pt x="27" y="8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6" name="Freeform 311"/>
            <p:cNvSpPr>
              <a:spLocks/>
            </p:cNvSpPr>
            <p:nvPr/>
          </p:nvSpPr>
          <p:spPr bwMode="auto">
            <a:xfrm>
              <a:off x="3882453" y="3016846"/>
              <a:ext cx="91515" cy="116107"/>
            </a:xfrm>
            <a:custGeom>
              <a:avLst/>
              <a:gdLst/>
              <a:ahLst/>
              <a:cxnLst>
                <a:cxn ang="0">
                  <a:pos x="48" y="101"/>
                </a:cxn>
                <a:cxn ang="0">
                  <a:pos x="46" y="98"/>
                </a:cxn>
                <a:cxn ang="0">
                  <a:pos x="39" y="100"/>
                </a:cxn>
                <a:cxn ang="0">
                  <a:pos x="34" y="104"/>
                </a:cxn>
                <a:cxn ang="0">
                  <a:pos x="30" y="99"/>
                </a:cxn>
                <a:cxn ang="0">
                  <a:pos x="32" y="96"/>
                </a:cxn>
                <a:cxn ang="0">
                  <a:pos x="30" y="94"/>
                </a:cxn>
                <a:cxn ang="0">
                  <a:pos x="26" y="88"/>
                </a:cxn>
                <a:cxn ang="0">
                  <a:pos x="22" y="75"/>
                </a:cxn>
                <a:cxn ang="0">
                  <a:pos x="21" y="68"/>
                </a:cxn>
                <a:cxn ang="0">
                  <a:pos x="21" y="64"/>
                </a:cxn>
                <a:cxn ang="0">
                  <a:pos x="7" y="50"/>
                </a:cxn>
                <a:cxn ang="0">
                  <a:pos x="3" y="45"/>
                </a:cxn>
                <a:cxn ang="0">
                  <a:pos x="6" y="42"/>
                </a:cxn>
                <a:cxn ang="0">
                  <a:pos x="15" y="46"/>
                </a:cxn>
                <a:cxn ang="0">
                  <a:pos x="14" y="42"/>
                </a:cxn>
                <a:cxn ang="0">
                  <a:pos x="1" y="23"/>
                </a:cxn>
                <a:cxn ang="0">
                  <a:pos x="0" y="20"/>
                </a:cxn>
                <a:cxn ang="0">
                  <a:pos x="0" y="15"/>
                </a:cxn>
                <a:cxn ang="0">
                  <a:pos x="16" y="6"/>
                </a:cxn>
                <a:cxn ang="0">
                  <a:pos x="25" y="0"/>
                </a:cxn>
                <a:cxn ang="0">
                  <a:pos x="48" y="23"/>
                </a:cxn>
                <a:cxn ang="0">
                  <a:pos x="70" y="47"/>
                </a:cxn>
                <a:cxn ang="0">
                  <a:pos x="82" y="82"/>
                </a:cxn>
                <a:cxn ang="0">
                  <a:pos x="73" y="87"/>
                </a:cxn>
                <a:cxn ang="0">
                  <a:pos x="63" y="92"/>
                </a:cxn>
                <a:cxn ang="0">
                  <a:pos x="58" y="90"/>
                </a:cxn>
                <a:cxn ang="0">
                  <a:pos x="56" y="94"/>
                </a:cxn>
                <a:cxn ang="0">
                  <a:pos x="54" y="95"/>
                </a:cxn>
                <a:cxn ang="0">
                  <a:pos x="50" y="96"/>
                </a:cxn>
                <a:cxn ang="0">
                  <a:pos x="48" y="101"/>
                </a:cxn>
              </a:cxnLst>
              <a:rect l="0" t="0" r="r" b="b"/>
              <a:pathLst>
                <a:path w="82" h="104">
                  <a:moveTo>
                    <a:pt x="48" y="101"/>
                  </a:moveTo>
                  <a:lnTo>
                    <a:pt x="46" y="98"/>
                  </a:lnTo>
                  <a:lnTo>
                    <a:pt x="39" y="100"/>
                  </a:lnTo>
                  <a:lnTo>
                    <a:pt x="34" y="104"/>
                  </a:lnTo>
                  <a:lnTo>
                    <a:pt x="30" y="99"/>
                  </a:lnTo>
                  <a:lnTo>
                    <a:pt x="32" y="96"/>
                  </a:lnTo>
                  <a:lnTo>
                    <a:pt x="30" y="94"/>
                  </a:lnTo>
                  <a:lnTo>
                    <a:pt x="26" y="88"/>
                  </a:lnTo>
                  <a:lnTo>
                    <a:pt x="22" y="75"/>
                  </a:lnTo>
                  <a:lnTo>
                    <a:pt x="21" y="68"/>
                  </a:lnTo>
                  <a:lnTo>
                    <a:pt x="21" y="64"/>
                  </a:lnTo>
                  <a:lnTo>
                    <a:pt x="7" y="50"/>
                  </a:lnTo>
                  <a:lnTo>
                    <a:pt x="3" y="45"/>
                  </a:lnTo>
                  <a:lnTo>
                    <a:pt x="6" y="42"/>
                  </a:lnTo>
                  <a:lnTo>
                    <a:pt x="15" y="46"/>
                  </a:lnTo>
                  <a:lnTo>
                    <a:pt x="14" y="42"/>
                  </a:lnTo>
                  <a:lnTo>
                    <a:pt x="1" y="23"/>
                  </a:lnTo>
                  <a:lnTo>
                    <a:pt x="0" y="20"/>
                  </a:lnTo>
                  <a:lnTo>
                    <a:pt x="0" y="15"/>
                  </a:lnTo>
                  <a:lnTo>
                    <a:pt x="16" y="6"/>
                  </a:lnTo>
                  <a:lnTo>
                    <a:pt x="25" y="0"/>
                  </a:lnTo>
                  <a:lnTo>
                    <a:pt x="48" y="23"/>
                  </a:lnTo>
                  <a:lnTo>
                    <a:pt x="70" y="47"/>
                  </a:lnTo>
                  <a:lnTo>
                    <a:pt x="82" y="82"/>
                  </a:lnTo>
                  <a:lnTo>
                    <a:pt x="73" y="87"/>
                  </a:lnTo>
                  <a:lnTo>
                    <a:pt x="63" y="92"/>
                  </a:lnTo>
                  <a:lnTo>
                    <a:pt x="58" y="90"/>
                  </a:lnTo>
                  <a:lnTo>
                    <a:pt x="56" y="94"/>
                  </a:lnTo>
                  <a:lnTo>
                    <a:pt x="54" y="95"/>
                  </a:lnTo>
                  <a:lnTo>
                    <a:pt x="50" y="96"/>
                  </a:lnTo>
                  <a:lnTo>
                    <a:pt x="48" y="1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7" name="Freeform 312"/>
            <p:cNvSpPr>
              <a:spLocks/>
            </p:cNvSpPr>
            <p:nvPr/>
          </p:nvSpPr>
          <p:spPr bwMode="auto">
            <a:xfrm>
              <a:off x="3866829" y="3387495"/>
              <a:ext cx="33482" cy="89313"/>
            </a:xfrm>
            <a:custGeom>
              <a:avLst/>
              <a:gdLst/>
              <a:ahLst/>
              <a:cxnLst>
                <a:cxn ang="0">
                  <a:pos x="22" y="79"/>
                </a:cxn>
                <a:cxn ang="0">
                  <a:pos x="4" y="60"/>
                </a:cxn>
                <a:cxn ang="0">
                  <a:pos x="0" y="32"/>
                </a:cxn>
                <a:cxn ang="0">
                  <a:pos x="10" y="15"/>
                </a:cxn>
                <a:cxn ang="0">
                  <a:pos x="18" y="0"/>
                </a:cxn>
                <a:cxn ang="0">
                  <a:pos x="31" y="5"/>
                </a:cxn>
                <a:cxn ang="0">
                  <a:pos x="29" y="24"/>
                </a:cxn>
                <a:cxn ang="0">
                  <a:pos x="27" y="42"/>
                </a:cxn>
                <a:cxn ang="0">
                  <a:pos x="24" y="61"/>
                </a:cxn>
                <a:cxn ang="0">
                  <a:pos x="22" y="79"/>
                </a:cxn>
              </a:cxnLst>
              <a:rect l="0" t="0" r="r" b="b"/>
              <a:pathLst>
                <a:path w="31" h="79">
                  <a:moveTo>
                    <a:pt x="22" y="79"/>
                  </a:moveTo>
                  <a:lnTo>
                    <a:pt x="4" y="60"/>
                  </a:lnTo>
                  <a:lnTo>
                    <a:pt x="0" y="32"/>
                  </a:lnTo>
                  <a:lnTo>
                    <a:pt x="10" y="15"/>
                  </a:lnTo>
                  <a:lnTo>
                    <a:pt x="18" y="0"/>
                  </a:lnTo>
                  <a:lnTo>
                    <a:pt x="31" y="5"/>
                  </a:lnTo>
                  <a:lnTo>
                    <a:pt x="29" y="24"/>
                  </a:lnTo>
                  <a:lnTo>
                    <a:pt x="27" y="42"/>
                  </a:lnTo>
                  <a:lnTo>
                    <a:pt x="24" y="61"/>
                  </a:lnTo>
                  <a:lnTo>
                    <a:pt x="22" y="7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8" name="Freeform 313"/>
            <p:cNvSpPr>
              <a:spLocks/>
            </p:cNvSpPr>
            <p:nvPr/>
          </p:nvSpPr>
          <p:spPr bwMode="auto">
            <a:xfrm>
              <a:off x="2871317" y="2652895"/>
              <a:ext cx="723197" cy="283569"/>
            </a:xfrm>
            <a:custGeom>
              <a:avLst/>
              <a:gdLst/>
              <a:ahLst/>
              <a:cxnLst>
                <a:cxn ang="0">
                  <a:pos x="381" y="242"/>
                </a:cxn>
                <a:cxn ang="0">
                  <a:pos x="349" y="232"/>
                </a:cxn>
                <a:cxn ang="0">
                  <a:pos x="292" y="228"/>
                </a:cxn>
                <a:cxn ang="0">
                  <a:pos x="237" y="224"/>
                </a:cxn>
                <a:cxn ang="0">
                  <a:pos x="201" y="187"/>
                </a:cxn>
                <a:cxn ang="0">
                  <a:pos x="144" y="169"/>
                </a:cxn>
                <a:cxn ang="0">
                  <a:pos x="97" y="161"/>
                </a:cxn>
                <a:cxn ang="0">
                  <a:pos x="82" y="121"/>
                </a:cxn>
                <a:cxn ang="0">
                  <a:pos x="38" y="98"/>
                </a:cxn>
                <a:cxn ang="0">
                  <a:pos x="2" y="72"/>
                </a:cxn>
                <a:cxn ang="0">
                  <a:pos x="9" y="60"/>
                </a:cxn>
                <a:cxn ang="0">
                  <a:pos x="46" y="41"/>
                </a:cxn>
                <a:cxn ang="0">
                  <a:pos x="105" y="35"/>
                </a:cxn>
                <a:cxn ang="0">
                  <a:pos x="141" y="48"/>
                </a:cxn>
                <a:cxn ang="0">
                  <a:pos x="184" y="41"/>
                </a:cxn>
                <a:cxn ang="0">
                  <a:pos x="171" y="0"/>
                </a:cxn>
                <a:cxn ang="0">
                  <a:pos x="237" y="14"/>
                </a:cxn>
                <a:cxn ang="0">
                  <a:pos x="282" y="43"/>
                </a:cxn>
                <a:cxn ang="0">
                  <a:pos x="342" y="42"/>
                </a:cxn>
                <a:cxn ang="0">
                  <a:pos x="380" y="58"/>
                </a:cxn>
                <a:cxn ang="0">
                  <a:pos x="444" y="64"/>
                </a:cxn>
                <a:cxn ang="0">
                  <a:pos x="488" y="42"/>
                </a:cxn>
                <a:cxn ang="0">
                  <a:pos x="542" y="52"/>
                </a:cxn>
                <a:cxn ang="0">
                  <a:pos x="548" y="90"/>
                </a:cxn>
                <a:cxn ang="0">
                  <a:pos x="559" y="102"/>
                </a:cxn>
                <a:cxn ang="0">
                  <a:pos x="587" y="106"/>
                </a:cxn>
                <a:cxn ang="0">
                  <a:pos x="641" y="118"/>
                </a:cxn>
                <a:cxn ang="0">
                  <a:pos x="612" y="130"/>
                </a:cxn>
                <a:cxn ang="0">
                  <a:pos x="587" y="158"/>
                </a:cxn>
                <a:cxn ang="0">
                  <a:pos x="547" y="174"/>
                </a:cxn>
                <a:cxn ang="0">
                  <a:pos x="521" y="188"/>
                </a:cxn>
                <a:cxn ang="0">
                  <a:pos x="517" y="217"/>
                </a:cxn>
                <a:cxn ang="0">
                  <a:pos x="474" y="234"/>
                </a:cxn>
                <a:cxn ang="0">
                  <a:pos x="435" y="245"/>
                </a:cxn>
                <a:cxn ang="0">
                  <a:pos x="405" y="247"/>
                </a:cxn>
              </a:cxnLst>
              <a:rect l="0" t="0" r="r" b="b"/>
              <a:pathLst>
                <a:path w="647" h="254">
                  <a:moveTo>
                    <a:pt x="405" y="247"/>
                  </a:moveTo>
                  <a:lnTo>
                    <a:pt x="381" y="242"/>
                  </a:lnTo>
                  <a:lnTo>
                    <a:pt x="356" y="238"/>
                  </a:lnTo>
                  <a:lnTo>
                    <a:pt x="349" y="232"/>
                  </a:lnTo>
                  <a:lnTo>
                    <a:pt x="320" y="229"/>
                  </a:lnTo>
                  <a:lnTo>
                    <a:pt x="292" y="228"/>
                  </a:lnTo>
                  <a:lnTo>
                    <a:pt x="265" y="226"/>
                  </a:lnTo>
                  <a:lnTo>
                    <a:pt x="237" y="224"/>
                  </a:lnTo>
                  <a:lnTo>
                    <a:pt x="219" y="205"/>
                  </a:lnTo>
                  <a:lnTo>
                    <a:pt x="201" y="187"/>
                  </a:lnTo>
                  <a:lnTo>
                    <a:pt x="172" y="178"/>
                  </a:lnTo>
                  <a:lnTo>
                    <a:pt x="144" y="169"/>
                  </a:lnTo>
                  <a:lnTo>
                    <a:pt x="121" y="166"/>
                  </a:lnTo>
                  <a:lnTo>
                    <a:pt x="97" y="161"/>
                  </a:lnTo>
                  <a:lnTo>
                    <a:pt x="90" y="142"/>
                  </a:lnTo>
                  <a:lnTo>
                    <a:pt x="82" y="121"/>
                  </a:lnTo>
                  <a:lnTo>
                    <a:pt x="54" y="101"/>
                  </a:lnTo>
                  <a:lnTo>
                    <a:pt x="38" y="98"/>
                  </a:lnTo>
                  <a:lnTo>
                    <a:pt x="9" y="80"/>
                  </a:lnTo>
                  <a:lnTo>
                    <a:pt x="2" y="72"/>
                  </a:lnTo>
                  <a:lnTo>
                    <a:pt x="0" y="68"/>
                  </a:lnTo>
                  <a:lnTo>
                    <a:pt x="9" y="60"/>
                  </a:lnTo>
                  <a:lnTo>
                    <a:pt x="27" y="53"/>
                  </a:lnTo>
                  <a:lnTo>
                    <a:pt x="46" y="41"/>
                  </a:lnTo>
                  <a:lnTo>
                    <a:pt x="66" y="30"/>
                  </a:lnTo>
                  <a:lnTo>
                    <a:pt x="105" y="35"/>
                  </a:lnTo>
                  <a:lnTo>
                    <a:pt x="111" y="43"/>
                  </a:lnTo>
                  <a:lnTo>
                    <a:pt x="141" y="48"/>
                  </a:lnTo>
                  <a:lnTo>
                    <a:pt x="170" y="53"/>
                  </a:lnTo>
                  <a:lnTo>
                    <a:pt x="184" y="41"/>
                  </a:lnTo>
                  <a:lnTo>
                    <a:pt x="166" y="24"/>
                  </a:lnTo>
                  <a:lnTo>
                    <a:pt x="171" y="0"/>
                  </a:lnTo>
                  <a:lnTo>
                    <a:pt x="205" y="7"/>
                  </a:lnTo>
                  <a:lnTo>
                    <a:pt x="237" y="14"/>
                  </a:lnTo>
                  <a:lnTo>
                    <a:pt x="252" y="28"/>
                  </a:lnTo>
                  <a:lnTo>
                    <a:pt x="282" y="43"/>
                  </a:lnTo>
                  <a:lnTo>
                    <a:pt x="315" y="37"/>
                  </a:lnTo>
                  <a:lnTo>
                    <a:pt x="342" y="42"/>
                  </a:lnTo>
                  <a:lnTo>
                    <a:pt x="369" y="48"/>
                  </a:lnTo>
                  <a:lnTo>
                    <a:pt x="380" y="58"/>
                  </a:lnTo>
                  <a:lnTo>
                    <a:pt x="421" y="67"/>
                  </a:lnTo>
                  <a:lnTo>
                    <a:pt x="444" y="64"/>
                  </a:lnTo>
                  <a:lnTo>
                    <a:pt x="465" y="59"/>
                  </a:lnTo>
                  <a:lnTo>
                    <a:pt x="488" y="42"/>
                  </a:lnTo>
                  <a:lnTo>
                    <a:pt x="524" y="50"/>
                  </a:lnTo>
                  <a:lnTo>
                    <a:pt x="542" y="52"/>
                  </a:lnTo>
                  <a:lnTo>
                    <a:pt x="546" y="71"/>
                  </a:lnTo>
                  <a:lnTo>
                    <a:pt x="548" y="90"/>
                  </a:lnTo>
                  <a:lnTo>
                    <a:pt x="542" y="92"/>
                  </a:lnTo>
                  <a:lnTo>
                    <a:pt x="559" y="102"/>
                  </a:lnTo>
                  <a:lnTo>
                    <a:pt x="579" y="101"/>
                  </a:lnTo>
                  <a:lnTo>
                    <a:pt x="587" y="106"/>
                  </a:lnTo>
                  <a:lnTo>
                    <a:pt x="597" y="96"/>
                  </a:lnTo>
                  <a:lnTo>
                    <a:pt x="641" y="118"/>
                  </a:lnTo>
                  <a:lnTo>
                    <a:pt x="647" y="131"/>
                  </a:lnTo>
                  <a:lnTo>
                    <a:pt x="612" y="130"/>
                  </a:lnTo>
                  <a:lnTo>
                    <a:pt x="590" y="142"/>
                  </a:lnTo>
                  <a:lnTo>
                    <a:pt x="587" y="158"/>
                  </a:lnTo>
                  <a:lnTo>
                    <a:pt x="565" y="163"/>
                  </a:lnTo>
                  <a:lnTo>
                    <a:pt x="547" y="174"/>
                  </a:lnTo>
                  <a:lnTo>
                    <a:pt x="518" y="167"/>
                  </a:lnTo>
                  <a:lnTo>
                    <a:pt x="521" y="188"/>
                  </a:lnTo>
                  <a:lnTo>
                    <a:pt x="535" y="202"/>
                  </a:lnTo>
                  <a:lnTo>
                    <a:pt x="517" y="217"/>
                  </a:lnTo>
                  <a:lnTo>
                    <a:pt x="498" y="232"/>
                  </a:lnTo>
                  <a:lnTo>
                    <a:pt x="474" y="234"/>
                  </a:lnTo>
                  <a:lnTo>
                    <a:pt x="451" y="235"/>
                  </a:lnTo>
                  <a:lnTo>
                    <a:pt x="435" y="245"/>
                  </a:lnTo>
                  <a:lnTo>
                    <a:pt x="421" y="254"/>
                  </a:lnTo>
                  <a:lnTo>
                    <a:pt x="405" y="24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199" name="Freeform 314"/>
            <p:cNvSpPr>
              <a:spLocks/>
            </p:cNvSpPr>
            <p:nvPr/>
          </p:nvSpPr>
          <p:spPr bwMode="auto">
            <a:xfrm>
              <a:off x="1996337" y="2563581"/>
              <a:ext cx="857123" cy="379580"/>
            </a:xfrm>
            <a:custGeom>
              <a:avLst/>
              <a:gdLst/>
              <a:ahLst/>
              <a:cxnLst>
                <a:cxn ang="0">
                  <a:pos x="89" y="200"/>
                </a:cxn>
                <a:cxn ang="0">
                  <a:pos x="61" y="213"/>
                </a:cxn>
                <a:cxn ang="0">
                  <a:pos x="23" y="171"/>
                </a:cxn>
                <a:cxn ang="0">
                  <a:pos x="3" y="126"/>
                </a:cxn>
                <a:cxn ang="0">
                  <a:pos x="29" y="110"/>
                </a:cxn>
                <a:cxn ang="0">
                  <a:pos x="47" y="88"/>
                </a:cxn>
                <a:cxn ang="0">
                  <a:pos x="90" y="78"/>
                </a:cxn>
                <a:cxn ang="0">
                  <a:pos x="141" y="100"/>
                </a:cxn>
                <a:cxn ang="0">
                  <a:pos x="207" y="98"/>
                </a:cxn>
                <a:cxn ang="0">
                  <a:pos x="248" y="98"/>
                </a:cxn>
                <a:cxn ang="0">
                  <a:pos x="237" y="46"/>
                </a:cxn>
                <a:cxn ang="0">
                  <a:pos x="231" y="36"/>
                </a:cxn>
                <a:cxn ang="0">
                  <a:pos x="281" y="27"/>
                </a:cxn>
                <a:cxn ang="0">
                  <a:pos x="327" y="14"/>
                </a:cxn>
                <a:cxn ang="0">
                  <a:pos x="373" y="1"/>
                </a:cxn>
                <a:cxn ang="0">
                  <a:pos x="404" y="14"/>
                </a:cxn>
                <a:cxn ang="0">
                  <a:pos x="455" y="34"/>
                </a:cxn>
                <a:cxn ang="0">
                  <a:pos x="494" y="28"/>
                </a:cxn>
                <a:cxn ang="0">
                  <a:pos x="523" y="22"/>
                </a:cxn>
                <a:cxn ang="0">
                  <a:pos x="546" y="51"/>
                </a:cxn>
                <a:cxn ang="0">
                  <a:pos x="599" y="87"/>
                </a:cxn>
                <a:cxn ang="0">
                  <a:pos x="629" y="99"/>
                </a:cxn>
                <a:cxn ang="0">
                  <a:pos x="668" y="100"/>
                </a:cxn>
                <a:cxn ang="0">
                  <a:pos x="721" y="133"/>
                </a:cxn>
                <a:cxn ang="0">
                  <a:pos x="768" y="150"/>
                </a:cxn>
                <a:cxn ang="0">
                  <a:pos x="751" y="172"/>
                </a:cxn>
                <a:cxn ang="0">
                  <a:pos x="743" y="201"/>
                </a:cxn>
                <a:cxn ang="0">
                  <a:pos x="714" y="216"/>
                </a:cxn>
                <a:cxn ang="0">
                  <a:pos x="724" y="246"/>
                </a:cxn>
                <a:cxn ang="0">
                  <a:pos x="673" y="252"/>
                </a:cxn>
                <a:cxn ang="0">
                  <a:pos x="695" y="277"/>
                </a:cxn>
                <a:cxn ang="0">
                  <a:pos x="704" y="300"/>
                </a:cxn>
                <a:cxn ang="0">
                  <a:pos x="673" y="289"/>
                </a:cxn>
                <a:cxn ang="0">
                  <a:pos x="622" y="295"/>
                </a:cxn>
                <a:cxn ang="0">
                  <a:pos x="575" y="292"/>
                </a:cxn>
                <a:cxn ang="0">
                  <a:pos x="542" y="303"/>
                </a:cxn>
                <a:cxn ang="0">
                  <a:pos x="509" y="312"/>
                </a:cxn>
                <a:cxn ang="0">
                  <a:pos x="470" y="339"/>
                </a:cxn>
                <a:cxn ang="0">
                  <a:pos x="432" y="320"/>
                </a:cxn>
                <a:cxn ang="0">
                  <a:pos x="408" y="284"/>
                </a:cxn>
                <a:cxn ang="0">
                  <a:pos x="367" y="282"/>
                </a:cxn>
                <a:cxn ang="0">
                  <a:pos x="325" y="278"/>
                </a:cxn>
                <a:cxn ang="0">
                  <a:pos x="278" y="241"/>
                </a:cxn>
                <a:cxn ang="0">
                  <a:pos x="228" y="236"/>
                </a:cxn>
                <a:cxn ang="0">
                  <a:pos x="209" y="267"/>
                </a:cxn>
                <a:cxn ang="0">
                  <a:pos x="219" y="312"/>
                </a:cxn>
                <a:cxn ang="0">
                  <a:pos x="201" y="326"/>
                </a:cxn>
                <a:cxn ang="0">
                  <a:pos x="181" y="302"/>
                </a:cxn>
                <a:cxn ang="0">
                  <a:pos x="128" y="296"/>
                </a:cxn>
                <a:cxn ang="0">
                  <a:pos x="103" y="267"/>
                </a:cxn>
                <a:cxn ang="0">
                  <a:pos x="115" y="259"/>
                </a:cxn>
                <a:cxn ang="0">
                  <a:pos x="117" y="240"/>
                </a:cxn>
                <a:cxn ang="0">
                  <a:pos x="137" y="230"/>
                </a:cxn>
                <a:cxn ang="0">
                  <a:pos x="105" y="201"/>
                </a:cxn>
              </a:cxnLst>
              <a:rect l="0" t="0" r="r" b="b"/>
              <a:pathLst>
                <a:path w="768" h="339">
                  <a:moveTo>
                    <a:pt x="105" y="201"/>
                  </a:moveTo>
                  <a:lnTo>
                    <a:pt x="89" y="200"/>
                  </a:lnTo>
                  <a:lnTo>
                    <a:pt x="63" y="212"/>
                  </a:lnTo>
                  <a:lnTo>
                    <a:pt x="61" y="213"/>
                  </a:lnTo>
                  <a:lnTo>
                    <a:pt x="47" y="189"/>
                  </a:lnTo>
                  <a:lnTo>
                    <a:pt x="23" y="171"/>
                  </a:lnTo>
                  <a:lnTo>
                    <a:pt x="0" y="153"/>
                  </a:lnTo>
                  <a:lnTo>
                    <a:pt x="3" y="126"/>
                  </a:lnTo>
                  <a:lnTo>
                    <a:pt x="6" y="99"/>
                  </a:lnTo>
                  <a:lnTo>
                    <a:pt x="29" y="110"/>
                  </a:lnTo>
                  <a:lnTo>
                    <a:pt x="32" y="99"/>
                  </a:lnTo>
                  <a:lnTo>
                    <a:pt x="47" y="88"/>
                  </a:lnTo>
                  <a:lnTo>
                    <a:pt x="62" y="78"/>
                  </a:lnTo>
                  <a:lnTo>
                    <a:pt x="90" y="78"/>
                  </a:lnTo>
                  <a:lnTo>
                    <a:pt x="115" y="90"/>
                  </a:lnTo>
                  <a:lnTo>
                    <a:pt x="141" y="100"/>
                  </a:lnTo>
                  <a:lnTo>
                    <a:pt x="170" y="99"/>
                  </a:lnTo>
                  <a:lnTo>
                    <a:pt x="207" y="98"/>
                  </a:lnTo>
                  <a:lnTo>
                    <a:pt x="246" y="104"/>
                  </a:lnTo>
                  <a:lnTo>
                    <a:pt x="248" y="98"/>
                  </a:lnTo>
                  <a:lnTo>
                    <a:pt x="228" y="73"/>
                  </a:lnTo>
                  <a:lnTo>
                    <a:pt x="237" y="46"/>
                  </a:lnTo>
                  <a:lnTo>
                    <a:pt x="254" y="46"/>
                  </a:lnTo>
                  <a:lnTo>
                    <a:pt x="231" y="36"/>
                  </a:lnTo>
                  <a:lnTo>
                    <a:pt x="255" y="31"/>
                  </a:lnTo>
                  <a:lnTo>
                    <a:pt x="281" y="27"/>
                  </a:lnTo>
                  <a:lnTo>
                    <a:pt x="303" y="21"/>
                  </a:lnTo>
                  <a:lnTo>
                    <a:pt x="327" y="14"/>
                  </a:lnTo>
                  <a:lnTo>
                    <a:pt x="350" y="8"/>
                  </a:lnTo>
                  <a:lnTo>
                    <a:pt x="373" y="1"/>
                  </a:lnTo>
                  <a:lnTo>
                    <a:pt x="390" y="0"/>
                  </a:lnTo>
                  <a:lnTo>
                    <a:pt x="404" y="14"/>
                  </a:lnTo>
                  <a:lnTo>
                    <a:pt x="442" y="27"/>
                  </a:lnTo>
                  <a:lnTo>
                    <a:pt x="455" y="34"/>
                  </a:lnTo>
                  <a:lnTo>
                    <a:pt x="470" y="37"/>
                  </a:lnTo>
                  <a:lnTo>
                    <a:pt x="494" y="28"/>
                  </a:lnTo>
                  <a:lnTo>
                    <a:pt x="520" y="19"/>
                  </a:lnTo>
                  <a:lnTo>
                    <a:pt x="523" y="22"/>
                  </a:lnTo>
                  <a:lnTo>
                    <a:pt x="520" y="34"/>
                  </a:lnTo>
                  <a:lnTo>
                    <a:pt x="546" y="51"/>
                  </a:lnTo>
                  <a:lnTo>
                    <a:pt x="572" y="69"/>
                  </a:lnTo>
                  <a:lnTo>
                    <a:pt x="599" y="87"/>
                  </a:lnTo>
                  <a:lnTo>
                    <a:pt x="625" y="105"/>
                  </a:lnTo>
                  <a:lnTo>
                    <a:pt x="629" y="99"/>
                  </a:lnTo>
                  <a:lnTo>
                    <a:pt x="643" y="104"/>
                  </a:lnTo>
                  <a:lnTo>
                    <a:pt x="668" y="100"/>
                  </a:lnTo>
                  <a:lnTo>
                    <a:pt x="695" y="116"/>
                  </a:lnTo>
                  <a:lnTo>
                    <a:pt x="721" y="133"/>
                  </a:lnTo>
                  <a:lnTo>
                    <a:pt x="746" y="127"/>
                  </a:lnTo>
                  <a:lnTo>
                    <a:pt x="768" y="150"/>
                  </a:lnTo>
                  <a:lnTo>
                    <a:pt x="761" y="166"/>
                  </a:lnTo>
                  <a:lnTo>
                    <a:pt x="751" y="172"/>
                  </a:lnTo>
                  <a:lnTo>
                    <a:pt x="761" y="199"/>
                  </a:lnTo>
                  <a:lnTo>
                    <a:pt x="743" y="201"/>
                  </a:lnTo>
                  <a:lnTo>
                    <a:pt x="712" y="195"/>
                  </a:lnTo>
                  <a:lnTo>
                    <a:pt x="714" y="216"/>
                  </a:lnTo>
                  <a:lnTo>
                    <a:pt x="716" y="237"/>
                  </a:lnTo>
                  <a:lnTo>
                    <a:pt x="724" y="246"/>
                  </a:lnTo>
                  <a:lnTo>
                    <a:pt x="696" y="243"/>
                  </a:lnTo>
                  <a:lnTo>
                    <a:pt x="673" y="252"/>
                  </a:lnTo>
                  <a:lnTo>
                    <a:pt x="686" y="259"/>
                  </a:lnTo>
                  <a:lnTo>
                    <a:pt x="695" y="277"/>
                  </a:lnTo>
                  <a:lnTo>
                    <a:pt x="704" y="295"/>
                  </a:lnTo>
                  <a:lnTo>
                    <a:pt x="704" y="300"/>
                  </a:lnTo>
                  <a:lnTo>
                    <a:pt x="700" y="304"/>
                  </a:lnTo>
                  <a:lnTo>
                    <a:pt x="673" y="289"/>
                  </a:lnTo>
                  <a:lnTo>
                    <a:pt x="648" y="291"/>
                  </a:lnTo>
                  <a:lnTo>
                    <a:pt x="622" y="295"/>
                  </a:lnTo>
                  <a:lnTo>
                    <a:pt x="593" y="295"/>
                  </a:lnTo>
                  <a:lnTo>
                    <a:pt x="575" y="292"/>
                  </a:lnTo>
                  <a:lnTo>
                    <a:pt x="564" y="307"/>
                  </a:lnTo>
                  <a:lnTo>
                    <a:pt x="542" y="303"/>
                  </a:lnTo>
                  <a:lnTo>
                    <a:pt x="522" y="301"/>
                  </a:lnTo>
                  <a:lnTo>
                    <a:pt x="509" y="312"/>
                  </a:lnTo>
                  <a:lnTo>
                    <a:pt x="490" y="325"/>
                  </a:lnTo>
                  <a:lnTo>
                    <a:pt x="470" y="339"/>
                  </a:lnTo>
                  <a:lnTo>
                    <a:pt x="451" y="330"/>
                  </a:lnTo>
                  <a:lnTo>
                    <a:pt x="432" y="320"/>
                  </a:lnTo>
                  <a:lnTo>
                    <a:pt x="431" y="300"/>
                  </a:lnTo>
                  <a:lnTo>
                    <a:pt x="408" y="284"/>
                  </a:lnTo>
                  <a:lnTo>
                    <a:pt x="388" y="283"/>
                  </a:lnTo>
                  <a:lnTo>
                    <a:pt x="367" y="282"/>
                  </a:lnTo>
                  <a:lnTo>
                    <a:pt x="345" y="280"/>
                  </a:lnTo>
                  <a:lnTo>
                    <a:pt x="325" y="278"/>
                  </a:lnTo>
                  <a:lnTo>
                    <a:pt x="305" y="254"/>
                  </a:lnTo>
                  <a:lnTo>
                    <a:pt x="278" y="241"/>
                  </a:lnTo>
                  <a:lnTo>
                    <a:pt x="252" y="228"/>
                  </a:lnTo>
                  <a:lnTo>
                    <a:pt x="228" y="236"/>
                  </a:lnTo>
                  <a:lnTo>
                    <a:pt x="203" y="246"/>
                  </a:lnTo>
                  <a:lnTo>
                    <a:pt x="209" y="267"/>
                  </a:lnTo>
                  <a:lnTo>
                    <a:pt x="213" y="289"/>
                  </a:lnTo>
                  <a:lnTo>
                    <a:pt x="219" y="312"/>
                  </a:lnTo>
                  <a:lnTo>
                    <a:pt x="225" y="333"/>
                  </a:lnTo>
                  <a:lnTo>
                    <a:pt x="201" y="326"/>
                  </a:lnTo>
                  <a:lnTo>
                    <a:pt x="177" y="319"/>
                  </a:lnTo>
                  <a:lnTo>
                    <a:pt x="181" y="302"/>
                  </a:lnTo>
                  <a:lnTo>
                    <a:pt x="145" y="302"/>
                  </a:lnTo>
                  <a:lnTo>
                    <a:pt x="128" y="296"/>
                  </a:lnTo>
                  <a:lnTo>
                    <a:pt x="121" y="291"/>
                  </a:lnTo>
                  <a:lnTo>
                    <a:pt x="103" y="267"/>
                  </a:lnTo>
                  <a:lnTo>
                    <a:pt x="92" y="260"/>
                  </a:lnTo>
                  <a:lnTo>
                    <a:pt x="115" y="259"/>
                  </a:lnTo>
                  <a:lnTo>
                    <a:pt x="105" y="249"/>
                  </a:lnTo>
                  <a:lnTo>
                    <a:pt x="117" y="240"/>
                  </a:lnTo>
                  <a:lnTo>
                    <a:pt x="143" y="240"/>
                  </a:lnTo>
                  <a:lnTo>
                    <a:pt x="137" y="230"/>
                  </a:lnTo>
                  <a:lnTo>
                    <a:pt x="132" y="202"/>
                  </a:lnTo>
                  <a:lnTo>
                    <a:pt x="105" y="2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00" name="Freeform 315"/>
            <p:cNvSpPr>
              <a:spLocks/>
            </p:cNvSpPr>
            <p:nvPr/>
          </p:nvSpPr>
          <p:spPr bwMode="auto">
            <a:xfrm>
              <a:off x="1862412" y="2869478"/>
              <a:ext cx="185263" cy="69218"/>
            </a:xfrm>
            <a:custGeom>
              <a:avLst/>
              <a:gdLst/>
              <a:ahLst/>
              <a:cxnLst>
                <a:cxn ang="0">
                  <a:pos x="32" y="23"/>
                </a:cxn>
                <a:cxn ang="0">
                  <a:pos x="0" y="3"/>
                </a:cxn>
                <a:cxn ang="0">
                  <a:pos x="1" y="0"/>
                </a:cxn>
                <a:cxn ang="0">
                  <a:pos x="24" y="3"/>
                </a:cxn>
                <a:cxn ang="0">
                  <a:pos x="45" y="4"/>
                </a:cxn>
                <a:cxn ang="0">
                  <a:pos x="75" y="16"/>
                </a:cxn>
                <a:cxn ang="0">
                  <a:pos x="105" y="28"/>
                </a:cxn>
                <a:cxn ang="0">
                  <a:pos x="135" y="40"/>
                </a:cxn>
                <a:cxn ang="0">
                  <a:pos x="165" y="52"/>
                </a:cxn>
                <a:cxn ang="0">
                  <a:pos x="158" y="64"/>
                </a:cxn>
                <a:cxn ang="0">
                  <a:pos x="139" y="60"/>
                </a:cxn>
                <a:cxn ang="0">
                  <a:pos x="110" y="60"/>
                </a:cxn>
                <a:cxn ang="0">
                  <a:pos x="80" y="60"/>
                </a:cxn>
                <a:cxn ang="0">
                  <a:pos x="54" y="61"/>
                </a:cxn>
                <a:cxn ang="0">
                  <a:pos x="53" y="43"/>
                </a:cxn>
                <a:cxn ang="0">
                  <a:pos x="32" y="23"/>
                </a:cxn>
              </a:cxnLst>
              <a:rect l="0" t="0" r="r" b="b"/>
              <a:pathLst>
                <a:path w="165" h="64">
                  <a:moveTo>
                    <a:pt x="32" y="23"/>
                  </a:moveTo>
                  <a:lnTo>
                    <a:pt x="0" y="3"/>
                  </a:lnTo>
                  <a:lnTo>
                    <a:pt x="1" y="0"/>
                  </a:lnTo>
                  <a:lnTo>
                    <a:pt x="24" y="3"/>
                  </a:lnTo>
                  <a:lnTo>
                    <a:pt x="45" y="4"/>
                  </a:lnTo>
                  <a:lnTo>
                    <a:pt x="75" y="16"/>
                  </a:lnTo>
                  <a:lnTo>
                    <a:pt x="105" y="28"/>
                  </a:lnTo>
                  <a:lnTo>
                    <a:pt x="135" y="40"/>
                  </a:lnTo>
                  <a:lnTo>
                    <a:pt x="165" y="52"/>
                  </a:lnTo>
                  <a:lnTo>
                    <a:pt x="158" y="64"/>
                  </a:lnTo>
                  <a:lnTo>
                    <a:pt x="139" y="60"/>
                  </a:lnTo>
                  <a:lnTo>
                    <a:pt x="110" y="60"/>
                  </a:lnTo>
                  <a:lnTo>
                    <a:pt x="80" y="60"/>
                  </a:lnTo>
                  <a:lnTo>
                    <a:pt x="54" y="61"/>
                  </a:lnTo>
                  <a:lnTo>
                    <a:pt x="53" y="43"/>
                  </a:lnTo>
                  <a:lnTo>
                    <a:pt x="32" y="2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01" name="Freeform 316"/>
            <p:cNvSpPr>
              <a:spLocks/>
            </p:cNvSpPr>
            <p:nvPr/>
          </p:nvSpPr>
          <p:spPr bwMode="auto">
            <a:xfrm>
              <a:off x="2565520" y="2885109"/>
              <a:ext cx="218745" cy="111641"/>
            </a:xfrm>
            <a:custGeom>
              <a:avLst/>
              <a:gdLst/>
              <a:ahLst/>
              <a:cxnLst>
                <a:cxn ang="0">
                  <a:pos x="65" y="57"/>
                </a:cxn>
                <a:cxn ang="0">
                  <a:pos x="43" y="43"/>
                </a:cxn>
                <a:cxn ang="0">
                  <a:pos x="14" y="41"/>
                </a:cxn>
                <a:cxn ang="0">
                  <a:pos x="0" y="23"/>
                </a:cxn>
                <a:cxn ang="0">
                  <a:pos x="13" y="12"/>
                </a:cxn>
                <a:cxn ang="0">
                  <a:pos x="33" y="14"/>
                </a:cxn>
                <a:cxn ang="0">
                  <a:pos x="55" y="18"/>
                </a:cxn>
                <a:cxn ang="0">
                  <a:pos x="66" y="3"/>
                </a:cxn>
                <a:cxn ang="0">
                  <a:pos x="84" y="6"/>
                </a:cxn>
                <a:cxn ang="0">
                  <a:pos x="113" y="6"/>
                </a:cxn>
                <a:cxn ang="0">
                  <a:pos x="139" y="2"/>
                </a:cxn>
                <a:cxn ang="0">
                  <a:pos x="164" y="0"/>
                </a:cxn>
                <a:cxn ang="0">
                  <a:pos x="191" y="15"/>
                </a:cxn>
                <a:cxn ang="0">
                  <a:pos x="197" y="27"/>
                </a:cxn>
                <a:cxn ang="0">
                  <a:pos x="181" y="39"/>
                </a:cxn>
                <a:cxn ang="0">
                  <a:pos x="164" y="53"/>
                </a:cxn>
                <a:cxn ang="0">
                  <a:pos x="144" y="57"/>
                </a:cxn>
                <a:cxn ang="0">
                  <a:pos x="131" y="73"/>
                </a:cxn>
                <a:cxn ang="0">
                  <a:pos x="119" y="71"/>
                </a:cxn>
                <a:cxn ang="0">
                  <a:pos x="109" y="71"/>
                </a:cxn>
                <a:cxn ang="0">
                  <a:pos x="95" y="80"/>
                </a:cxn>
                <a:cxn ang="0">
                  <a:pos x="86" y="98"/>
                </a:cxn>
                <a:cxn ang="0">
                  <a:pos x="51" y="95"/>
                </a:cxn>
                <a:cxn ang="0">
                  <a:pos x="15" y="90"/>
                </a:cxn>
                <a:cxn ang="0">
                  <a:pos x="14" y="74"/>
                </a:cxn>
                <a:cxn ang="0">
                  <a:pos x="39" y="66"/>
                </a:cxn>
                <a:cxn ang="0">
                  <a:pos x="65" y="57"/>
                </a:cxn>
              </a:cxnLst>
              <a:rect l="0" t="0" r="r" b="b"/>
              <a:pathLst>
                <a:path w="197" h="98">
                  <a:moveTo>
                    <a:pt x="65" y="57"/>
                  </a:moveTo>
                  <a:lnTo>
                    <a:pt x="43" y="43"/>
                  </a:lnTo>
                  <a:lnTo>
                    <a:pt x="14" y="41"/>
                  </a:lnTo>
                  <a:lnTo>
                    <a:pt x="0" y="23"/>
                  </a:lnTo>
                  <a:lnTo>
                    <a:pt x="13" y="12"/>
                  </a:lnTo>
                  <a:lnTo>
                    <a:pt x="33" y="14"/>
                  </a:lnTo>
                  <a:lnTo>
                    <a:pt x="55" y="18"/>
                  </a:lnTo>
                  <a:lnTo>
                    <a:pt x="66" y="3"/>
                  </a:lnTo>
                  <a:lnTo>
                    <a:pt x="84" y="6"/>
                  </a:lnTo>
                  <a:lnTo>
                    <a:pt x="113" y="6"/>
                  </a:lnTo>
                  <a:lnTo>
                    <a:pt x="139" y="2"/>
                  </a:lnTo>
                  <a:lnTo>
                    <a:pt x="164" y="0"/>
                  </a:lnTo>
                  <a:lnTo>
                    <a:pt x="191" y="15"/>
                  </a:lnTo>
                  <a:lnTo>
                    <a:pt x="197" y="27"/>
                  </a:lnTo>
                  <a:lnTo>
                    <a:pt x="181" y="39"/>
                  </a:lnTo>
                  <a:lnTo>
                    <a:pt x="164" y="53"/>
                  </a:lnTo>
                  <a:lnTo>
                    <a:pt x="144" y="57"/>
                  </a:lnTo>
                  <a:lnTo>
                    <a:pt x="131" y="73"/>
                  </a:lnTo>
                  <a:lnTo>
                    <a:pt x="119" y="71"/>
                  </a:lnTo>
                  <a:lnTo>
                    <a:pt x="109" y="71"/>
                  </a:lnTo>
                  <a:lnTo>
                    <a:pt x="95" y="80"/>
                  </a:lnTo>
                  <a:lnTo>
                    <a:pt x="86" y="98"/>
                  </a:lnTo>
                  <a:lnTo>
                    <a:pt x="51" y="95"/>
                  </a:lnTo>
                  <a:lnTo>
                    <a:pt x="15" y="90"/>
                  </a:lnTo>
                  <a:lnTo>
                    <a:pt x="14" y="74"/>
                  </a:lnTo>
                  <a:lnTo>
                    <a:pt x="39" y="66"/>
                  </a:lnTo>
                  <a:lnTo>
                    <a:pt x="65" y="5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02" name="Freeform 317"/>
            <p:cNvSpPr>
              <a:spLocks/>
            </p:cNvSpPr>
            <p:nvPr/>
          </p:nvSpPr>
          <p:spPr bwMode="auto">
            <a:xfrm>
              <a:off x="2159281" y="2900738"/>
              <a:ext cx="334813" cy="209886"/>
            </a:xfrm>
            <a:custGeom>
              <a:avLst/>
              <a:gdLst/>
              <a:ahLst/>
              <a:cxnLst>
                <a:cxn ang="0">
                  <a:pos x="286" y="145"/>
                </a:cxn>
                <a:cxn ang="0">
                  <a:pos x="277" y="164"/>
                </a:cxn>
                <a:cxn ang="0">
                  <a:pos x="258" y="174"/>
                </a:cxn>
                <a:cxn ang="0">
                  <a:pos x="252" y="187"/>
                </a:cxn>
                <a:cxn ang="0">
                  <a:pos x="240" y="185"/>
                </a:cxn>
                <a:cxn ang="0">
                  <a:pos x="221" y="179"/>
                </a:cxn>
                <a:cxn ang="0">
                  <a:pos x="212" y="152"/>
                </a:cxn>
                <a:cxn ang="0">
                  <a:pos x="193" y="150"/>
                </a:cxn>
                <a:cxn ang="0">
                  <a:pos x="176" y="139"/>
                </a:cxn>
                <a:cxn ang="0">
                  <a:pos x="158" y="127"/>
                </a:cxn>
                <a:cxn ang="0">
                  <a:pos x="125" y="115"/>
                </a:cxn>
                <a:cxn ang="0">
                  <a:pos x="106" y="118"/>
                </a:cxn>
                <a:cxn ang="0">
                  <a:pos x="82" y="120"/>
                </a:cxn>
                <a:cxn ang="0">
                  <a:pos x="67" y="136"/>
                </a:cxn>
                <a:cxn ang="0">
                  <a:pos x="60" y="136"/>
                </a:cxn>
                <a:cxn ang="0">
                  <a:pos x="54" y="114"/>
                </a:cxn>
                <a:cxn ang="0">
                  <a:pos x="49" y="94"/>
                </a:cxn>
                <a:cxn ang="0">
                  <a:pos x="36" y="85"/>
                </a:cxn>
                <a:cxn ang="0">
                  <a:pos x="35" y="86"/>
                </a:cxn>
                <a:cxn ang="0">
                  <a:pos x="40" y="82"/>
                </a:cxn>
                <a:cxn ang="0">
                  <a:pos x="42" y="79"/>
                </a:cxn>
                <a:cxn ang="0">
                  <a:pos x="36" y="70"/>
                </a:cxn>
                <a:cxn ang="0">
                  <a:pos x="28" y="72"/>
                </a:cxn>
                <a:cxn ang="0">
                  <a:pos x="26" y="73"/>
                </a:cxn>
                <a:cxn ang="0">
                  <a:pos x="20" y="48"/>
                </a:cxn>
                <a:cxn ang="0">
                  <a:pos x="23" y="47"/>
                </a:cxn>
                <a:cxn ang="0">
                  <a:pos x="35" y="48"/>
                </a:cxn>
                <a:cxn ang="0">
                  <a:pos x="46" y="54"/>
                </a:cxn>
                <a:cxn ang="0">
                  <a:pos x="50" y="52"/>
                </a:cxn>
                <a:cxn ang="0">
                  <a:pos x="53" y="49"/>
                </a:cxn>
                <a:cxn ang="0">
                  <a:pos x="54" y="41"/>
                </a:cxn>
                <a:cxn ang="0">
                  <a:pos x="35" y="22"/>
                </a:cxn>
                <a:cxn ang="0">
                  <a:pos x="18" y="19"/>
                </a:cxn>
                <a:cxn ang="0">
                  <a:pos x="18" y="40"/>
                </a:cxn>
                <a:cxn ang="0">
                  <a:pos x="18" y="41"/>
                </a:cxn>
                <a:cxn ang="0">
                  <a:pos x="5" y="16"/>
                </a:cxn>
                <a:cxn ang="0">
                  <a:pos x="6" y="5"/>
                </a:cxn>
                <a:cxn ang="0">
                  <a:pos x="0" y="0"/>
                </a:cxn>
                <a:cxn ang="0">
                  <a:pos x="36" y="0"/>
                </a:cxn>
                <a:cxn ang="0">
                  <a:pos x="32" y="17"/>
                </a:cxn>
                <a:cxn ang="0">
                  <a:pos x="56" y="24"/>
                </a:cxn>
                <a:cxn ang="0">
                  <a:pos x="80" y="31"/>
                </a:cxn>
                <a:cxn ang="0">
                  <a:pos x="108" y="37"/>
                </a:cxn>
                <a:cxn ang="0">
                  <a:pos x="103" y="24"/>
                </a:cxn>
                <a:cxn ang="0">
                  <a:pos x="114" y="18"/>
                </a:cxn>
                <a:cxn ang="0">
                  <a:pos x="131" y="0"/>
                </a:cxn>
                <a:cxn ang="0">
                  <a:pos x="156" y="18"/>
                </a:cxn>
                <a:cxn ang="0">
                  <a:pos x="173" y="43"/>
                </a:cxn>
                <a:cxn ang="0">
                  <a:pos x="200" y="54"/>
                </a:cxn>
                <a:cxn ang="0">
                  <a:pos x="217" y="64"/>
                </a:cxn>
                <a:cxn ang="0">
                  <a:pos x="252" y="85"/>
                </a:cxn>
                <a:cxn ang="0">
                  <a:pos x="287" y="107"/>
                </a:cxn>
                <a:cxn ang="0">
                  <a:pos x="300" y="131"/>
                </a:cxn>
                <a:cxn ang="0">
                  <a:pos x="293" y="138"/>
                </a:cxn>
                <a:cxn ang="0">
                  <a:pos x="286" y="145"/>
                </a:cxn>
              </a:cxnLst>
              <a:rect l="0" t="0" r="r" b="b"/>
              <a:pathLst>
                <a:path w="300" h="187">
                  <a:moveTo>
                    <a:pt x="286" y="145"/>
                  </a:moveTo>
                  <a:lnTo>
                    <a:pt x="277" y="164"/>
                  </a:lnTo>
                  <a:lnTo>
                    <a:pt x="258" y="174"/>
                  </a:lnTo>
                  <a:lnTo>
                    <a:pt x="252" y="187"/>
                  </a:lnTo>
                  <a:lnTo>
                    <a:pt x="240" y="185"/>
                  </a:lnTo>
                  <a:lnTo>
                    <a:pt x="221" y="179"/>
                  </a:lnTo>
                  <a:lnTo>
                    <a:pt x="212" y="152"/>
                  </a:lnTo>
                  <a:lnTo>
                    <a:pt x="193" y="150"/>
                  </a:lnTo>
                  <a:lnTo>
                    <a:pt x="176" y="139"/>
                  </a:lnTo>
                  <a:lnTo>
                    <a:pt x="158" y="127"/>
                  </a:lnTo>
                  <a:lnTo>
                    <a:pt x="125" y="115"/>
                  </a:lnTo>
                  <a:lnTo>
                    <a:pt x="106" y="118"/>
                  </a:lnTo>
                  <a:lnTo>
                    <a:pt x="82" y="120"/>
                  </a:lnTo>
                  <a:lnTo>
                    <a:pt x="67" y="136"/>
                  </a:lnTo>
                  <a:lnTo>
                    <a:pt x="60" y="136"/>
                  </a:lnTo>
                  <a:lnTo>
                    <a:pt x="54" y="114"/>
                  </a:lnTo>
                  <a:lnTo>
                    <a:pt x="49" y="94"/>
                  </a:lnTo>
                  <a:lnTo>
                    <a:pt x="36" y="85"/>
                  </a:lnTo>
                  <a:lnTo>
                    <a:pt x="35" y="86"/>
                  </a:lnTo>
                  <a:lnTo>
                    <a:pt x="40" y="82"/>
                  </a:lnTo>
                  <a:lnTo>
                    <a:pt x="42" y="79"/>
                  </a:lnTo>
                  <a:lnTo>
                    <a:pt x="36" y="70"/>
                  </a:lnTo>
                  <a:lnTo>
                    <a:pt x="28" y="72"/>
                  </a:lnTo>
                  <a:lnTo>
                    <a:pt x="26" y="73"/>
                  </a:lnTo>
                  <a:lnTo>
                    <a:pt x="20" y="48"/>
                  </a:lnTo>
                  <a:lnTo>
                    <a:pt x="23" y="47"/>
                  </a:lnTo>
                  <a:lnTo>
                    <a:pt x="35" y="48"/>
                  </a:lnTo>
                  <a:lnTo>
                    <a:pt x="46" y="54"/>
                  </a:lnTo>
                  <a:lnTo>
                    <a:pt x="50" y="52"/>
                  </a:lnTo>
                  <a:lnTo>
                    <a:pt x="53" y="49"/>
                  </a:lnTo>
                  <a:lnTo>
                    <a:pt x="54" y="41"/>
                  </a:lnTo>
                  <a:lnTo>
                    <a:pt x="35" y="22"/>
                  </a:lnTo>
                  <a:lnTo>
                    <a:pt x="18" y="19"/>
                  </a:lnTo>
                  <a:lnTo>
                    <a:pt x="18" y="40"/>
                  </a:lnTo>
                  <a:lnTo>
                    <a:pt x="18" y="41"/>
                  </a:lnTo>
                  <a:lnTo>
                    <a:pt x="5" y="16"/>
                  </a:lnTo>
                  <a:lnTo>
                    <a:pt x="6" y="5"/>
                  </a:lnTo>
                  <a:lnTo>
                    <a:pt x="0" y="0"/>
                  </a:lnTo>
                  <a:lnTo>
                    <a:pt x="36" y="0"/>
                  </a:lnTo>
                  <a:lnTo>
                    <a:pt x="32" y="17"/>
                  </a:lnTo>
                  <a:lnTo>
                    <a:pt x="56" y="24"/>
                  </a:lnTo>
                  <a:lnTo>
                    <a:pt x="80" y="31"/>
                  </a:lnTo>
                  <a:lnTo>
                    <a:pt x="108" y="37"/>
                  </a:lnTo>
                  <a:lnTo>
                    <a:pt x="103" y="24"/>
                  </a:lnTo>
                  <a:lnTo>
                    <a:pt x="114" y="18"/>
                  </a:lnTo>
                  <a:lnTo>
                    <a:pt x="131" y="0"/>
                  </a:lnTo>
                  <a:lnTo>
                    <a:pt x="156" y="18"/>
                  </a:lnTo>
                  <a:lnTo>
                    <a:pt x="173" y="43"/>
                  </a:lnTo>
                  <a:lnTo>
                    <a:pt x="200" y="54"/>
                  </a:lnTo>
                  <a:lnTo>
                    <a:pt x="217" y="64"/>
                  </a:lnTo>
                  <a:lnTo>
                    <a:pt x="252" y="85"/>
                  </a:lnTo>
                  <a:lnTo>
                    <a:pt x="287" y="107"/>
                  </a:lnTo>
                  <a:lnTo>
                    <a:pt x="300" y="131"/>
                  </a:lnTo>
                  <a:lnTo>
                    <a:pt x="293" y="138"/>
                  </a:lnTo>
                  <a:lnTo>
                    <a:pt x="286" y="14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03" name="Freeform 318"/>
            <p:cNvSpPr>
              <a:spLocks/>
            </p:cNvSpPr>
            <p:nvPr/>
          </p:nvSpPr>
          <p:spPr bwMode="auto">
            <a:xfrm>
              <a:off x="2398113" y="3023543"/>
              <a:ext cx="308029" cy="247844"/>
            </a:xfrm>
            <a:custGeom>
              <a:avLst/>
              <a:gdLst/>
              <a:ahLst/>
              <a:cxnLst>
                <a:cxn ang="0">
                  <a:pos x="1" y="97"/>
                </a:cxn>
                <a:cxn ang="0">
                  <a:pos x="0" y="101"/>
                </a:cxn>
                <a:cxn ang="0">
                  <a:pos x="0" y="114"/>
                </a:cxn>
                <a:cxn ang="0">
                  <a:pos x="8" y="120"/>
                </a:cxn>
                <a:cxn ang="0">
                  <a:pos x="6" y="125"/>
                </a:cxn>
                <a:cxn ang="0">
                  <a:pos x="11" y="145"/>
                </a:cxn>
                <a:cxn ang="0">
                  <a:pos x="16" y="167"/>
                </a:cxn>
                <a:cxn ang="0">
                  <a:pos x="35" y="174"/>
                </a:cxn>
                <a:cxn ang="0">
                  <a:pos x="40" y="183"/>
                </a:cxn>
                <a:cxn ang="0">
                  <a:pos x="24" y="211"/>
                </a:cxn>
                <a:cxn ang="0">
                  <a:pos x="42" y="217"/>
                </a:cxn>
                <a:cxn ang="0">
                  <a:pos x="60" y="223"/>
                </a:cxn>
                <a:cxn ang="0">
                  <a:pos x="92" y="222"/>
                </a:cxn>
                <a:cxn ang="0">
                  <a:pos x="115" y="217"/>
                </a:cxn>
                <a:cxn ang="0">
                  <a:pos x="138" y="213"/>
                </a:cxn>
                <a:cxn ang="0">
                  <a:pos x="137" y="201"/>
                </a:cxn>
                <a:cxn ang="0">
                  <a:pos x="140" y="181"/>
                </a:cxn>
                <a:cxn ang="0">
                  <a:pos x="161" y="173"/>
                </a:cxn>
                <a:cxn ang="0">
                  <a:pos x="167" y="166"/>
                </a:cxn>
                <a:cxn ang="0">
                  <a:pos x="187" y="167"/>
                </a:cxn>
                <a:cxn ang="0">
                  <a:pos x="188" y="139"/>
                </a:cxn>
                <a:cxn ang="0">
                  <a:pos x="205" y="126"/>
                </a:cxn>
                <a:cxn ang="0">
                  <a:pos x="193" y="112"/>
                </a:cxn>
                <a:cxn ang="0">
                  <a:pos x="211" y="111"/>
                </a:cxn>
                <a:cxn ang="0">
                  <a:pos x="215" y="100"/>
                </a:cxn>
                <a:cxn ang="0">
                  <a:pos x="221" y="82"/>
                </a:cxn>
                <a:cxn ang="0">
                  <a:pos x="210" y="60"/>
                </a:cxn>
                <a:cxn ang="0">
                  <a:pos x="221" y="45"/>
                </a:cxn>
                <a:cxn ang="0">
                  <a:pos x="245" y="40"/>
                </a:cxn>
                <a:cxn ang="0">
                  <a:pos x="270" y="34"/>
                </a:cxn>
                <a:cxn ang="0">
                  <a:pos x="269" y="29"/>
                </a:cxn>
                <a:cxn ang="0">
                  <a:pos x="275" y="29"/>
                </a:cxn>
                <a:cxn ang="0">
                  <a:pos x="276" y="29"/>
                </a:cxn>
                <a:cxn ang="0">
                  <a:pos x="258" y="27"/>
                </a:cxn>
                <a:cxn ang="0">
                  <a:pos x="252" y="27"/>
                </a:cxn>
                <a:cxn ang="0">
                  <a:pos x="235" y="28"/>
                </a:cxn>
                <a:cxn ang="0">
                  <a:pos x="210" y="41"/>
                </a:cxn>
                <a:cxn ang="0">
                  <a:pos x="202" y="11"/>
                </a:cxn>
                <a:cxn ang="0">
                  <a:pos x="196" y="11"/>
                </a:cxn>
                <a:cxn ang="0">
                  <a:pos x="190" y="0"/>
                </a:cxn>
                <a:cxn ang="0">
                  <a:pos x="180" y="4"/>
                </a:cxn>
                <a:cxn ang="0">
                  <a:pos x="178" y="18"/>
                </a:cxn>
                <a:cxn ang="0">
                  <a:pos x="162" y="27"/>
                </a:cxn>
                <a:cxn ang="0">
                  <a:pos x="157" y="30"/>
                </a:cxn>
                <a:cxn ang="0">
                  <a:pos x="143" y="31"/>
                </a:cxn>
                <a:cxn ang="0">
                  <a:pos x="133" y="33"/>
                </a:cxn>
                <a:cxn ang="0">
                  <a:pos x="126" y="29"/>
                </a:cxn>
                <a:cxn ang="0">
                  <a:pos x="106" y="25"/>
                </a:cxn>
                <a:cxn ang="0">
                  <a:pos x="85" y="22"/>
                </a:cxn>
                <a:cxn ang="0">
                  <a:pos x="78" y="29"/>
                </a:cxn>
                <a:cxn ang="0">
                  <a:pos x="71" y="36"/>
                </a:cxn>
                <a:cxn ang="0">
                  <a:pos x="62" y="55"/>
                </a:cxn>
                <a:cxn ang="0">
                  <a:pos x="43" y="65"/>
                </a:cxn>
                <a:cxn ang="0">
                  <a:pos x="37" y="78"/>
                </a:cxn>
                <a:cxn ang="0">
                  <a:pos x="25" y="76"/>
                </a:cxn>
                <a:cxn ang="0">
                  <a:pos x="6" y="70"/>
                </a:cxn>
                <a:cxn ang="0">
                  <a:pos x="1" y="97"/>
                </a:cxn>
              </a:cxnLst>
              <a:rect l="0" t="0" r="r" b="b"/>
              <a:pathLst>
                <a:path w="276" h="223">
                  <a:moveTo>
                    <a:pt x="1" y="97"/>
                  </a:moveTo>
                  <a:lnTo>
                    <a:pt x="0" y="101"/>
                  </a:lnTo>
                  <a:lnTo>
                    <a:pt x="0" y="114"/>
                  </a:lnTo>
                  <a:lnTo>
                    <a:pt x="8" y="120"/>
                  </a:lnTo>
                  <a:lnTo>
                    <a:pt x="6" y="125"/>
                  </a:lnTo>
                  <a:lnTo>
                    <a:pt x="11" y="145"/>
                  </a:lnTo>
                  <a:lnTo>
                    <a:pt x="16" y="167"/>
                  </a:lnTo>
                  <a:lnTo>
                    <a:pt x="35" y="174"/>
                  </a:lnTo>
                  <a:lnTo>
                    <a:pt x="40" y="183"/>
                  </a:lnTo>
                  <a:lnTo>
                    <a:pt x="24" y="211"/>
                  </a:lnTo>
                  <a:lnTo>
                    <a:pt x="42" y="217"/>
                  </a:lnTo>
                  <a:lnTo>
                    <a:pt x="60" y="223"/>
                  </a:lnTo>
                  <a:lnTo>
                    <a:pt x="92" y="222"/>
                  </a:lnTo>
                  <a:lnTo>
                    <a:pt x="115" y="217"/>
                  </a:lnTo>
                  <a:lnTo>
                    <a:pt x="138" y="213"/>
                  </a:lnTo>
                  <a:lnTo>
                    <a:pt x="137" y="201"/>
                  </a:lnTo>
                  <a:lnTo>
                    <a:pt x="140" y="181"/>
                  </a:lnTo>
                  <a:lnTo>
                    <a:pt x="161" y="173"/>
                  </a:lnTo>
                  <a:lnTo>
                    <a:pt x="167" y="166"/>
                  </a:lnTo>
                  <a:lnTo>
                    <a:pt x="187" y="167"/>
                  </a:lnTo>
                  <a:lnTo>
                    <a:pt x="188" y="139"/>
                  </a:lnTo>
                  <a:lnTo>
                    <a:pt x="205" y="126"/>
                  </a:lnTo>
                  <a:lnTo>
                    <a:pt x="193" y="112"/>
                  </a:lnTo>
                  <a:lnTo>
                    <a:pt x="211" y="111"/>
                  </a:lnTo>
                  <a:lnTo>
                    <a:pt x="215" y="100"/>
                  </a:lnTo>
                  <a:lnTo>
                    <a:pt x="221" y="82"/>
                  </a:lnTo>
                  <a:lnTo>
                    <a:pt x="210" y="60"/>
                  </a:lnTo>
                  <a:lnTo>
                    <a:pt x="221" y="45"/>
                  </a:lnTo>
                  <a:lnTo>
                    <a:pt x="245" y="40"/>
                  </a:lnTo>
                  <a:lnTo>
                    <a:pt x="270" y="34"/>
                  </a:lnTo>
                  <a:lnTo>
                    <a:pt x="269" y="29"/>
                  </a:lnTo>
                  <a:lnTo>
                    <a:pt x="275" y="29"/>
                  </a:lnTo>
                  <a:lnTo>
                    <a:pt x="276" y="29"/>
                  </a:lnTo>
                  <a:lnTo>
                    <a:pt x="258" y="27"/>
                  </a:lnTo>
                  <a:lnTo>
                    <a:pt x="252" y="27"/>
                  </a:lnTo>
                  <a:lnTo>
                    <a:pt x="235" y="28"/>
                  </a:lnTo>
                  <a:lnTo>
                    <a:pt x="210" y="41"/>
                  </a:lnTo>
                  <a:lnTo>
                    <a:pt x="202" y="11"/>
                  </a:lnTo>
                  <a:lnTo>
                    <a:pt x="196" y="11"/>
                  </a:lnTo>
                  <a:lnTo>
                    <a:pt x="190" y="0"/>
                  </a:lnTo>
                  <a:lnTo>
                    <a:pt x="180" y="4"/>
                  </a:lnTo>
                  <a:lnTo>
                    <a:pt x="178" y="18"/>
                  </a:lnTo>
                  <a:lnTo>
                    <a:pt x="162" y="27"/>
                  </a:lnTo>
                  <a:lnTo>
                    <a:pt x="157" y="30"/>
                  </a:lnTo>
                  <a:lnTo>
                    <a:pt x="143" y="31"/>
                  </a:lnTo>
                  <a:lnTo>
                    <a:pt x="133" y="33"/>
                  </a:lnTo>
                  <a:lnTo>
                    <a:pt x="126" y="29"/>
                  </a:lnTo>
                  <a:lnTo>
                    <a:pt x="106" y="25"/>
                  </a:lnTo>
                  <a:lnTo>
                    <a:pt x="85" y="22"/>
                  </a:lnTo>
                  <a:lnTo>
                    <a:pt x="78" y="29"/>
                  </a:lnTo>
                  <a:lnTo>
                    <a:pt x="71" y="36"/>
                  </a:lnTo>
                  <a:lnTo>
                    <a:pt x="62" y="55"/>
                  </a:lnTo>
                  <a:lnTo>
                    <a:pt x="43" y="65"/>
                  </a:lnTo>
                  <a:lnTo>
                    <a:pt x="37" y="78"/>
                  </a:lnTo>
                  <a:lnTo>
                    <a:pt x="25" y="76"/>
                  </a:lnTo>
                  <a:lnTo>
                    <a:pt x="6" y="70"/>
                  </a:lnTo>
                  <a:lnTo>
                    <a:pt x="1" y="9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04" name="Freeform 319"/>
            <p:cNvSpPr>
              <a:spLocks/>
            </p:cNvSpPr>
            <p:nvPr/>
          </p:nvSpPr>
          <p:spPr bwMode="auto">
            <a:xfrm>
              <a:off x="1744111" y="3097228"/>
              <a:ext cx="46873" cy="29027"/>
            </a:xfrm>
            <a:custGeom>
              <a:avLst/>
              <a:gdLst/>
              <a:ahLst/>
              <a:cxnLst>
                <a:cxn ang="0">
                  <a:pos x="42" y="0"/>
                </a:cxn>
                <a:cxn ang="0">
                  <a:pos x="16" y="9"/>
                </a:cxn>
                <a:cxn ang="0">
                  <a:pos x="0" y="16"/>
                </a:cxn>
                <a:cxn ang="0">
                  <a:pos x="6" y="27"/>
                </a:cxn>
                <a:cxn ang="0">
                  <a:pos x="30" y="18"/>
                </a:cxn>
                <a:cxn ang="0">
                  <a:pos x="30" y="14"/>
                </a:cxn>
                <a:cxn ang="0">
                  <a:pos x="42" y="0"/>
                </a:cxn>
              </a:cxnLst>
              <a:rect l="0" t="0" r="r" b="b"/>
              <a:pathLst>
                <a:path w="42" h="27">
                  <a:moveTo>
                    <a:pt x="42" y="0"/>
                  </a:moveTo>
                  <a:lnTo>
                    <a:pt x="16" y="9"/>
                  </a:lnTo>
                  <a:lnTo>
                    <a:pt x="0" y="16"/>
                  </a:lnTo>
                  <a:lnTo>
                    <a:pt x="6" y="27"/>
                  </a:lnTo>
                  <a:lnTo>
                    <a:pt x="30" y="18"/>
                  </a:lnTo>
                  <a:lnTo>
                    <a:pt x="30" y="14"/>
                  </a:lnTo>
                  <a:lnTo>
                    <a:pt x="4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05" name="Line 320"/>
            <p:cNvSpPr>
              <a:spLocks noChangeShapeType="1"/>
            </p:cNvSpPr>
            <p:nvPr/>
          </p:nvSpPr>
          <p:spPr bwMode="auto">
            <a:xfrm>
              <a:off x="2690517" y="3063735"/>
              <a:ext cx="6696" cy="2233"/>
            </a:xfrm>
            <a:prstGeom prst="line">
              <a:avLst/>
            </a:prstGeom>
            <a:noFill/>
            <a:ln w="12700">
              <a:solidFill>
                <a:schemeClr val="bg1"/>
              </a:solidFill>
              <a:round/>
              <a:headEnd/>
              <a:tailEnd/>
            </a:ln>
            <a:effectLst/>
          </p:spPr>
          <p:txBody>
            <a:bodyPr anchor="ctr"/>
            <a:lstStyle/>
            <a:p>
              <a:endParaRPr lang="pt-BR" dirty="0"/>
            </a:p>
          </p:txBody>
        </p:sp>
        <p:sp>
          <p:nvSpPr>
            <p:cNvPr id="206" name="Line 321"/>
            <p:cNvSpPr>
              <a:spLocks noChangeShapeType="1"/>
            </p:cNvSpPr>
            <p:nvPr/>
          </p:nvSpPr>
          <p:spPr bwMode="auto">
            <a:xfrm flipH="1">
              <a:off x="2692749" y="3065967"/>
              <a:ext cx="2232" cy="6698"/>
            </a:xfrm>
            <a:prstGeom prst="line">
              <a:avLst/>
            </a:prstGeom>
            <a:noFill/>
            <a:ln w="12700">
              <a:solidFill>
                <a:schemeClr val="bg1"/>
              </a:solidFill>
              <a:round/>
              <a:headEnd/>
              <a:tailEnd/>
            </a:ln>
            <a:effectLst/>
          </p:spPr>
          <p:txBody>
            <a:bodyPr anchor="ctr"/>
            <a:lstStyle/>
            <a:p>
              <a:endParaRPr lang="pt-BR" dirty="0"/>
            </a:p>
          </p:txBody>
        </p:sp>
        <p:sp>
          <p:nvSpPr>
            <p:cNvPr id="207" name="Line 322"/>
            <p:cNvSpPr>
              <a:spLocks noChangeShapeType="1"/>
            </p:cNvSpPr>
            <p:nvPr/>
          </p:nvSpPr>
          <p:spPr bwMode="auto">
            <a:xfrm flipH="1">
              <a:off x="2688286" y="3070433"/>
              <a:ext cx="4464" cy="4466"/>
            </a:xfrm>
            <a:prstGeom prst="line">
              <a:avLst/>
            </a:prstGeom>
            <a:noFill/>
            <a:ln w="12700">
              <a:solidFill>
                <a:schemeClr val="bg1"/>
              </a:solidFill>
              <a:round/>
              <a:headEnd/>
              <a:tailEnd/>
            </a:ln>
            <a:effectLst/>
          </p:spPr>
          <p:txBody>
            <a:bodyPr anchor="ctr"/>
            <a:lstStyle/>
            <a:p>
              <a:endParaRPr lang="pt-BR" dirty="0"/>
            </a:p>
          </p:txBody>
        </p:sp>
        <p:sp>
          <p:nvSpPr>
            <p:cNvPr id="208" name="Line 323"/>
            <p:cNvSpPr>
              <a:spLocks noChangeShapeType="1"/>
            </p:cNvSpPr>
            <p:nvPr/>
          </p:nvSpPr>
          <p:spPr bwMode="auto">
            <a:xfrm flipH="1">
              <a:off x="2681588" y="3072666"/>
              <a:ext cx="8929" cy="6698"/>
            </a:xfrm>
            <a:prstGeom prst="line">
              <a:avLst/>
            </a:prstGeom>
            <a:noFill/>
            <a:ln w="12700">
              <a:solidFill>
                <a:schemeClr val="bg1"/>
              </a:solidFill>
              <a:round/>
              <a:headEnd/>
              <a:tailEnd/>
            </a:ln>
            <a:effectLst/>
          </p:spPr>
          <p:txBody>
            <a:bodyPr anchor="ctr"/>
            <a:lstStyle/>
            <a:p>
              <a:endParaRPr lang="pt-BR" dirty="0"/>
            </a:p>
          </p:txBody>
        </p:sp>
        <p:sp>
          <p:nvSpPr>
            <p:cNvPr id="209" name="Line 324"/>
            <p:cNvSpPr>
              <a:spLocks noChangeShapeType="1"/>
            </p:cNvSpPr>
            <p:nvPr/>
          </p:nvSpPr>
          <p:spPr bwMode="auto">
            <a:xfrm flipH="1">
              <a:off x="2677125" y="3079364"/>
              <a:ext cx="6696" cy="4466"/>
            </a:xfrm>
            <a:prstGeom prst="line">
              <a:avLst/>
            </a:prstGeom>
            <a:noFill/>
            <a:ln w="12700">
              <a:solidFill>
                <a:schemeClr val="bg1"/>
              </a:solidFill>
              <a:round/>
              <a:headEnd/>
              <a:tailEnd/>
            </a:ln>
            <a:effectLst/>
          </p:spPr>
          <p:txBody>
            <a:bodyPr anchor="ctr"/>
            <a:lstStyle/>
            <a:p>
              <a:endParaRPr lang="pt-BR" dirty="0"/>
            </a:p>
          </p:txBody>
        </p:sp>
        <p:sp>
          <p:nvSpPr>
            <p:cNvPr id="210" name="Line 325"/>
            <p:cNvSpPr>
              <a:spLocks noChangeShapeType="1"/>
            </p:cNvSpPr>
            <p:nvPr/>
          </p:nvSpPr>
          <p:spPr bwMode="auto">
            <a:xfrm flipH="1">
              <a:off x="2672661" y="3081597"/>
              <a:ext cx="6696" cy="6698"/>
            </a:xfrm>
            <a:prstGeom prst="line">
              <a:avLst/>
            </a:prstGeom>
            <a:noFill/>
            <a:ln w="12700">
              <a:solidFill>
                <a:schemeClr val="bg1"/>
              </a:solidFill>
              <a:round/>
              <a:headEnd/>
              <a:tailEnd/>
            </a:ln>
            <a:effectLst/>
          </p:spPr>
          <p:txBody>
            <a:bodyPr anchor="ctr"/>
            <a:lstStyle/>
            <a:p>
              <a:endParaRPr lang="pt-BR" dirty="0"/>
            </a:p>
          </p:txBody>
        </p:sp>
        <p:sp>
          <p:nvSpPr>
            <p:cNvPr id="211" name="Line 326"/>
            <p:cNvSpPr>
              <a:spLocks noChangeShapeType="1"/>
            </p:cNvSpPr>
            <p:nvPr/>
          </p:nvSpPr>
          <p:spPr bwMode="auto">
            <a:xfrm flipH="1">
              <a:off x="2672661" y="3086062"/>
              <a:ext cx="2232" cy="11164"/>
            </a:xfrm>
            <a:prstGeom prst="line">
              <a:avLst/>
            </a:prstGeom>
            <a:noFill/>
            <a:ln w="12700">
              <a:solidFill>
                <a:schemeClr val="bg1"/>
              </a:solidFill>
              <a:round/>
              <a:headEnd/>
              <a:tailEnd/>
            </a:ln>
            <a:effectLst/>
          </p:spPr>
          <p:txBody>
            <a:bodyPr anchor="ctr"/>
            <a:lstStyle/>
            <a:p>
              <a:endParaRPr lang="pt-BR" dirty="0"/>
            </a:p>
          </p:txBody>
        </p:sp>
        <p:sp>
          <p:nvSpPr>
            <p:cNvPr id="212" name="Line 327"/>
            <p:cNvSpPr>
              <a:spLocks noChangeShapeType="1"/>
            </p:cNvSpPr>
            <p:nvPr/>
          </p:nvSpPr>
          <p:spPr bwMode="auto">
            <a:xfrm>
              <a:off x="2672661" y="3094995"/>
              <a:ext cx="2232" cy="8931"/>
            </a:xfrm>
            <a:prstGeom prst="line">
              <a:avLst/>
            </a:prstGeom>
            <a:noFill/>
            <a:ln w="12700">
              <a:solidFill>
                <a:schemeClr val="bg1"/>
              </a:solidFill>
              <a:round/>
              <a:headEnd/>
              <a:tailEnd/>
            </a:ln>
            <a:effectLst/>
          </p:spPr>
          <p:txBody>
            <a:bodyPr anchor="ctr"/>
            <a:lstStyle/>
            <a:p>
              <a:endParaRPr lang="pt-BR" dirty="0"/>
            </a:p>
          </p:txBody>
        </p:sp>
        <p:sp>
          <p:nvSpPr>
            <p:cNvPr id="213" name="Line 328"/>
            <p:cNvSpPr>
              <a:spLocks noChangeShapeType="1"/>
            </p:cNvSpPr>
            <p:nvPr/>
          </p:nvSpPr>
          <p:spPr bwMode="auto">
            <a:xfrm>
              <a:off x="2674893" y="3103925"/>
              <a:ext cx="4464" cy="6698"/>
            </a:xfrm>
            <a:prstGeom prst="line">
              <a:avLst/>
            </a:prstGeom>
            <a:noFill/>
            <a:ln w="12700">
              <a:solidFill>
                <a:schemeClr val="bg1"/>
              </a:solidFill>
              <a:round/>
              <a:headEnd/>
              <a:tailEnd/>
            </a:ln>
            <a:effectLst/>
          </p:spPr>
          <p:txBody>
            <a:bodyPr anchor="ctr"/>
            <a:lstStyle/>
            <a:p>
              <a:endParaRPr lang="pt-BR" dirty="0"/>
            </a:p>
          </p:txBody>
        </p:sp>
        <p:sp>
          <p:nvSpPr>
            <p:cNvPr id="214" name="Line 329"/>
            <p:cNvSpPr>
              <a:spLocks noChangeShapeType="1"/>
            </p:cNvSpPr>
            <p:nvPr/>
          </p:nvSpPr>
          <p:spPr bwMode="auto">
            <a:xfrm>
              <a:off x="2688285" y="3139651"/>
              <a:ext cx="2232" cy="2233"/>
            </a:xfrm>
            <a:prstGeom prst="line">
              <a:avLst/>
            </a:prstGeom>
            <a:noFill/>
            <a:ln w="12700">
              <a:solidFill>
                <a:schemeClr val="bg1"/>
              </a:solidFill>
              <a:round/>
              <a:headEnd/>
              <a:tailEnd/>
            </a:ln>
            <a:effectLst/>
          </p:spPr>
          <p:txBody>
            <a:bodyPr anchor="ctr"/>
            <a:lstStyle/>
            <a:p>
              <a:endParaRPr lang="pt-BR" dirty="0"/>
            </a:p>
          </p:txBody>
        </p:sp>
        <p:sp>
          <p:nvSpPr>
            <p:cNvPr id="215" name="Line 330"/>
            <p:cNvSpPr>
              <a:spLocks noChangeShapeType="1"/>
            </p:cNvSpPr>
            <p:nvPr/>
          </p:nvSpPr>
          <p:spPr bwMode="auto">
            <a:xfrm>
              <a:off x="2688285" y="3137418"/>
              <a:ext cx="8929" cy="8931"/>
            </a:xfrm>
            <a:prstGeom prst="line">
              <a:avLst/>
            </a:prstGeom>
            <a:noFill/>
            <a:ln w="12700">
              <a:solidFill>
                <a:schemeClr val="bg1"/>
              </a:solidFill>
              <a:round/>
              <a:headEnd/>
              <a:tailEnd/>
            </a:ln>
            <a:effectLst/>
          </p:spPr>
          <p:txBody>
            <a:bodyPr anchor="ctr"/>
            <a:lstStyle/>
            <a:p>
              <a:endParaRPr lang="pt-BR" dirty="0"/>
            </a:p>
          </p:txBody>
        </p:sp>
        <p:sp>
          <p:nvSpPr>
            <p:cNvPr id="216" name="Line 331"/>
            <p:cNvSpPr>
              <a:spLocks noChangeShapeType="1"/>
            </p:cNvSpPr>
            <p:nvPr/>
          </p:nvSpPr>
          <p:spPr bwMode="auto">
            <a:xfrm>
              <a:off x="2697213" y="3146349"/>
              <a:ext cx="8929" cy="6698"/>
            </a:xfrm>
            <a:prstGeom prst="line">
              <a:avLst/>
            </a:prstGeom>
            <a:noFill/>
            <a:ln w="12700">
              <a:solidFill>
                <a:schemeClr val="bg1"/>
              </a:solidFill>
              <a:round/>
              <a:headEnd/>
              <a:tailEnd/>
            </a:ln>
            <a:effectLst/>
          </p:spPr>
          <p:txBody>
            <a:bodyPr anchor="ctr"/>
            <a:lstStyle/>
            <a:p>
              <a:endParaRPr lang="pt-BR" dirty="0"/>
            </a:p>
          </p:txBody>
        </p:sp>
        <p:sp>
          <p:nvSpPr>
            <p:cNvPr id="217" name="Line 332"/>
            <p:cNvSpPr>
              <a:spLocks noChangeShapeType="1"/>
            </p:cNvSpPr>
            <p:nvPr/>
          </p:nvSpPr>
          <p:spPr bwMode="auto">
            <a:xfrm>
              <a:off x="2706141" y="3150815"/>
              <a:ext cx="2232" cy="8931"/>
            </a:xfrm>
            <a:prstGeom prst="line">
              <a:avLst/>
            </a:prstGeom>
            <a:noFill/>
            <a:ln w="12700">
              <a:solidFill>
                <a:schemeClr val="bg1"/>
              </a:solidFill>
              <a:round/>
              <a:headEnd/>
              <a:tailEnd/>
            </a:ln>
            <a:effectLst/>
          </p:spPr>
          <p:txBody>
            <a:bodyPr anchor="ctr"/>
            <a:lstStyle/>
            <a:p>
              <a:endParaRPr lang="pt-BR" dirty="0"/>
            </a:p>
          </p:txBody>
        </p:sp>
        <p:sp>
          <p:nvSpPr>
            <p:cNvPr id="218" name="Line 333"/>
            <p:cNvSpPr>
              <a:spLocks noChangeShapeType="1"/>
            </p:cNvSpPr>
            <p:nvPr/>
          </p:nvSpPr>
          <p:spPr bwMode="auto">
            <a:xfrm>
              <a:off x="2706141" y="3159746"/>
              <a:ext cx="2232" cy="6698"/>
            </a:xfrm>
            <a:prstGeom prst="line">
              <a:avLst/>
            </a:prstGeom>
            <a:noFill/>
            <a:ln w="12700">
              <a:solidFill>
                <a:schemeClr val="bg1"/>
              </a:solidFill>
              <a:round/>
              <a:headEnd/>
              <a:tailEnd/>
            </a:ln>
            <a:effectLst/>
          </p:spPr>
          <p:txBody>
            <a:bodyPr anchor="ctr"/>
            <a:lstStyle/>
            <a:p>
              <a:endParaRPr lang="pt-BR" dirty="0"/>
            </a:p>
          </p:txBody>
        </p:sp>
        <p:sp>
          <p:nvSpPr>
            <p:cNvPr id="219" name="Line 334"/>
            <p:cNvSpPr>
              <a:spLocks noChangeShapeType="1"/>
            </p:cNvSpPr>
            <p:nvPr/>
          </p:nvSpPr>
          <p:spPr bwMode="auto">
            <a:xfrm>
              <a:off x="2706142" y="3166444"/>
              <a:ext cx="11160" cy="4466"/>
            </a:xfrm>
            <a:prstGeom prst="line">
              <a:avLst/>
            </a:prstGeom>
            <a:noFill/>
            <a:ln w="12700">
              <a:solidFill>
                <a:schemeClr val="bg1"/>
              </a:solidFill>
              <a:round/>
              <a:headEnd/>
              <a:tailEnd/>
            </a:ln>
            <a:effectLst/>
          </p:spPr>
          <p:txBody>
            <a:bodyPr anchor="ctr"/>
            <a:lstStyle/>
            <a:p>
              <a:endParaRPr lang="pt-BR" dirty="0"/>
            </a:p>
          </p:txBody>
        </p:sp>
        <p:sp>
          <p:nvSpPr>
            <p:cNvPr id="220" name="Line 335"/>
            <p:cNvSpPr>
              <a:spLocks noChangeShapeType="1"/>
            </p:cNvSpPr>
            <p:nvPr/>
          </p:nvSpPr>
          <p:spPr bwMode="auto">
            <a:xfrm>
              <a:off x="2717303" y="3170911"/>
              <a:ext cx="4464" cy="2233"/>
            </a:xfrm>
            <a:prstGeom prst="line">
              <a:avLst/>
            </a:prstGeom>
            <a:noFill/>
            <a:ln w="12700">
              <a:solidFill>
                <a:schemeClr val="bg1"/>
              </a:solidFill>
              <a:round/>
              <a:headEnd/>
              <a:tailEnd/>
            </a:ln>
            <a:effectLst/>
          </p:spPr>
          <p:txBody>
            <a:bodyPr anchor="ctr"/>
            <a:lstStyle/>
            <a:p>
              <a:endParaRPr lang="pt-BR" dirty="0"/>
            </a:p>
          </p:txBody>
        </p:sp>
        <p:sp>
          <p:nvSpPr>
            <p:cNvPr id="221" name="Line 336"/>
            <p:cNvSpPr>
              <a:spLocks noChangeShapeType="1"/>
            </p:cNvSpPr>
            <p:nvPr/>
          </p:nvSpPr>
          <p:spPr bwMode="auto">
            <a:xfrm flipV="1">
              <a:off x="2826674" y="3137417"/>
              <a:ext cx="11160" cy="6698"/>
            </a:xfrm>
            <a:prstGeom prst="line">
              <a:avLst/>
            </a:prstGeom>
            <a:noFill/>
            <a:ln w="12700">
              <a:solidFill>
                <a:schemeClr val="bg1"/>
              </a:solidFill>
              <a:round/>
              <a:headEnd/>
              <a:tailEnd/>
            </a:ln>
            <a:effectLst/>
          </p:spPr>
          <p:txBody>
            <a:bodyPr anchor="ctr"/>
            <a:lstStyle/>
            <a:p>
              <a:endParaRPr lang="pt-BR" dirty="0"/>
            </a:p>
          </p:txBody>
        </p:sp>
        <p:sp>
          <p:nvSpPr>
            <p:cNvPr id="222" name="Line 337"/>
            <p:cNvSpPr>
              <a:spLocks noChangeShapeType="1"/>
            </p:cNvSpPr>
            <p:nvPr/>
          </p:nvSpPr>
          <p:spPr bwMode="auto">
            <a:xfrm flipV="1">
              <a:off x="2837835" y="3124020"/>
              <a:ext cx="2232" cy="15630"/>
            </a:xfrm>
            <a:prstGeom prst="line">
              <a:avLst/>
            </a:prstGeom>
            <a:noFill/>
            <a:ln w="12700">
              <a:solidFill>
                <a:schemeClr val="bg1"/>
              </a:solidFill>
              <a:round/>
              <a:headEnd/>
              <a:tailEnd/>
            </a:ln>
            <a:effectLst/>
          </p:spPr>
          <p:txBody>
            <a:bodyPr anchor="ctr"/>
            <a:lstStyle/>
            <a:p>
              <a:endParaRPr lang="pt-BR" dirty="0"/>
            </a:p>
          </p:txBody>
        </p:sp>
        <p:sp>
          <p:nvSpPr>
            <p:cNvPr id="223" name="Line 338"/>
            <p:cNvSpPr>
              <a:spLocks noChangeShapeType="1"/>
            </p:cNvSpPr>
            <p:nvPr/>
          </p:nvSpPr>
          <p:spPr bwMode="auto">
            <a:xfrm flipV="1">
              <a:off x="2840068" y="3101693"/>
              <a:ext cx="4464" cy="24561"/>
            </a:xfrm>
            <a:prstGeom prst="line">
              <a:avLst/>
            </a:prstGeom>
            <a:noFill/>
            <a:ln w="12700">
              <a:solidFill>
                <a:schemeClr val="bg1"/>
              </a:solidFill>
              <a:round/>
              <a:headEnd/>
              <a:tailEnd/>
            </a:ln>
            <a:effectLst/>
          </p:spPr>
          <p:txBody>
            <a:bodyPr anchor="ctr"/>
            <a:lstStyle/>
            <a:p>
              <a:endParaRPr lang="pt-BR" dirty="0"/>
            </a:p>
          </p:txBody>
        </p:sp>
        <p:sp>
          <p:nvSpPr>
            <p:cNvPr id="224" name="Line 339"/>
            <p:cNvSpPr>
              <a:spLocks noChangeShapeType="1"/>
            </p:cNvSpPr>
            <p:nvPr/>
          </p:nvSpPr>
          <p:spPr bwMode="auto">
            <a:xfrm flipH="1" flipV="1">
              <a:off x="2828908" y="3097227"/>
              <a:ext cx="15624" cy="6698"/>
            </a:xfrm>
            <a:prstGeom prst="line">
              <a:avLst/>
            </a:prstGeom>
            <a:noFill/>
            <a:ln w="12700">
              <a:solidFill>
                <a:schemeClr val="bg1"/>
              </a:solidFill>
              <a:round/>
              <a:headEnd/>
              <a:tailEnd/>
            </a:ln>
            <a:effectLst/>
          </p:spPr>
          <p:txBody>
            <a:bodyPr anchor="ctr"/>
            <a:lstStyle/>
            <a:p>
              <a:endParaRPr lang="pt-BR" dirty="0"/>
            </a:p>
          </p:txBody>
        </p:sp>
        <p:sp>
          <p:nvSpPr>
            <p:cNvPr id="225" name="Line 340"/>
            <p:cNvSpPr>
              <a:spLocks noChangeShapeType="1"/>
            </p:cNvSpPr>
            <p:nvPr/>
          </p:nvSpPr>
          <p:spPr bwMode="auto">
            <a:xfrm flipH="1">
              <a:off x="2786497" y="3094995"/>
              <a:ext cx="13393" cy="8931"/>
            </a:xfrm>
            <a:prstGeom prst="line">
              <a:avLst/>
            </a:prstGeom>
            <a:noFill/>
            <a:ln w="12700">
              <a:solidFill>
                <a:schemeClr val="bg1"/>
              </a:solidFill>
              <a:round/>
              <a:headEnd/>
              <a:tailEnd/>
            </a:ln>
            <a:effectLst/>
          </p:spPr>
          <p:txBody>
            <a:bodyPr anchor="ctr"/>
            <a:lstStyle/>
            <a:p>
              <a:endParaRPr lang="pt-BR" dirty="0"/>
            </a:p>
          </p:txBody>
        </p:sp>
        <p:sp>
          <p:nvSpPr>
            <p:cNvPr id="226" name="Freeform 341"/>
            <p:cNvSpPr>
              <a:spLocks/>
            </p:cNvSpPr>
            <p:nvPr/>
          </p:nvSpPr>
          <p:spPr bwMode="auto">
            <a:xfrm>
              <a:off x="1811074" y="3126253"/>
              <a:ext cx="29017" cy="42424"/>
            </a:xfrm>
            <a:custGeom>
              <a:avLst/>
              <a:gdLst/>
              <a:ahLst/>
              <a:cxnLst>
                <a:cxn ang="0">
                  <a:pos x="24" y="20"/>
                </a:cxn>
                <a:cxn ang="0">
                  <a:pos x="11" y="34"/>
                </a:cxn>
                <a:cxn ang="0">
                  <a:pos x="0" y="38"/>
                </a:cxn>
                <a:cxn ang="0">
                  <a:pos x="7" y="19"/>
                </a:cxn>
                <a:cxn ang="0">
                  <a:pos x="13" y="0"/>
                </a:cxn>
                <a:cxn ang="0">
                  <a:pos x="26" y="6"/>
                </a:cxn>
                <a:cxn ang="0">
                  <a:pos x="24" y="20"/>
                </a:cxn>
              </a:cxnLst>
              <a:rect l="0" t="0" r="r" b="b"/>
              <a:pathLst>
                <a:path w="26" h="38">
                  <a:moveTo>
                    <a:pt x="24" y="20"/>
                  </a:moveTo>
                  <a:lnTo>
                    <a:pt x="11" y="34"/>
                  </a:lnTo>
                  <a:lnTo>
                    <a:pt x="0" y="38"/>
                  </a:lnTo>
                  <a:lnTo>
                    <a:pt x="7" y="19"/>
                  </a:lnTo>
                  <a:lnTo>
                    <a:pt x="13" y="0"/>
                  </a:lnTo>
                  <a:lnTo>
                    <a:pt x="26" y="6"/>
                  </a:lnTo>
                  <a:lnTo>
                    <a:pt x="24" y="2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27" name="Freeform 342"/>
            <p:cNvSpPr>
              <a:spLocks/>
            </p:cNvSpPr>
            <p:nvPr/>
          </p:nvSpPr>
          <p:spPr bwMode="auto">
            <a:xfrm>
              <a:off x="1820003" y="3057036"/>
              <a:ext cx="142854" cy="133970"/>
            </a:xfrm>
            <a:custGeom>
              <a:avLst/>
              <a:gdLst/>
              <a:ahLst/>
              <a:cxnLst>
                <a:cxn ang="0">
                  <a:pos x="81" y="10"/>
                </a:cxn>
                <a:cxn ang="0">
                  <a:pos x="51" y="9"/>
                </a:cxn>
                <a:cxn ang="0">
                  <a:pos x="20" y="11"/>
                </a:cxn>
                <a:cxn ang="0">
                  <a:pos x="12" y="13"/>
                </a:cxn>
                <a:cxn ang="0">
                  <a:pos x="11" y="24"/>
                </a:cxn>
                <a:cxn ang="0">
                  <a:pos x="3" y="33"/>
                </a:cxn>
                <a:cxn ang="0">
                  <a:pos x="0" y="31"/>
                </a:cxn>
                <a:cxn ang="0">
                  <a:pos x="5" y="63"/>
                </a:cxn>
                <a:cxn ang="0">
                  <a:pos x="18" y="69"/>
                </a:cxn>
                <a:cxn ang="0">
                  <a:pos x="16" y="83"/>
                </a:cxn>
                <a:cxn ang="0">
                  <a:pos x="3" y="97"/>
                </a:cxn>
                <a:cxn ang="0">
                  <a:pos x="4" y="111"/>
                </a:cxn>
                <a:cxn ang="0">
                  <a:pos x="30" y="121"/>
                </a:cxn>
                <a:cxn ang="0">
                  <a:pos x="50" y="108"/>
                </a:cxn>
                <a:cxn ang="0">
                  <a:pos x="68" y="95"/>
                </a:cxn>
                <a:cxn ang="0">
                  <a:pos x="89" y="82"/>
                </a:cxn>
                <a:cxn ang="0">
                  <a:pos x="111" y="69"/>
                </a:cxn>
                <a:cxn ang="0">
                  <a:pos x="111" y="45"/>
                </a:cxn>
                <a:cxn ang="0">
                  <a:pos x="110" y="21"/>
                </a:cxn>
                <a:cxn ang="0">
                  <a:pos x="129" y="3"/>
                </a:cxn>
                <a:cxn ang="0">
                  <a:pos x="122" y="0"/>
                </a:cxn>
                <a:cxn ang="0">
                  <a:pos x="101" y="5"/>
                </a:cxn>
                <a:cxn ang="0">
                  <a:pos x="81" y="10"/>
                </a:cxn>
              </a:cxnLst>
              <a:rect l="0" t="0" r="r" b="b"/>
              <a:pathLst>
                <a:path w="129" h="121">
                  <a:moveTo>
                    <a:pt x="81" y="10"/>
                  </a:moveTo>
                  <a:lnTo>
                    <a:pt x="51" y="9"/>
                  </a:lnTo>
                  <a:lnTo>
                    <a:pt x="20" y="11"/>
                  </a:lnTo>
                  <a:lnTo>
                    <a:pt x="12" y="13"/>
                  </a:lnTo>
                  <a:lnTo>
                    <a:pt x="11" y="24"/>
                  </a:lnTo>
                  <a:lnTo>
                    <a:pt x="3" y="33"/>
                  </a:lnTo>
                  <a:lnTo>
                    <a:pt x="0" y="31"/>
                  </a:lnTo>
                  <a:lnTo>
                    <a:pt x="5" y="63"/>
                  </a:lnTo>
                  <a:lnTo>
                    <a:pt x="18" y="69"/>
                  </a:lnTo>
                  <a:lnTo>
                    <a:pt x="16" y="83"/>
                  </a:lnTo>
                  <a:lnTo>
                    <a:pt x="3" y="97"/>
                  </a:lnTo>
                  <a:lnTo>
                    <a:pt x="4" y="111"/>
                  </a:lnTo>
                  <a:lnTo>
                    <a:pt x="30" y="121"/>
                  </a:lnTo>
                  <a:lnTo>
                    <a:pt x="50" y="108"/>
                  </a:lnTo>
                  <a:lnTo>
                    <a:pt x="68" y="95"/>
                  </a:lnTo>
                  <a:lnTo>
                    <a:pt x="89" y="82"/>
                  </a:lnTo>
                  <a:lnTo>
                    <a:pt x="111" y="69"/>
                  </a:lnTo>
                  <a:lnTo>
                    <a:pt x="111" y="45"/>
                  </a:lnTo>
                  <a:lnTo>
                    <a:pt x="110" y="21"/>
                  </a:lnTo>
                  <a:lnTo>
                    <a:pt x="129" y="3"/>
                  </a:lnTo>
                  <a:lnTo>
                    <a:pt x="122" y="0"/>
                  </a:lnTo>
                  <a:lnTo>
                    <a:pt x="101" y="5"/>
                  </a:lnTo>
                  <a:lnTo>
                    <a:pt x="81"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28" name="Freeform 343"/>
            <p:cNvSpPr>
              <a:spLocks/>
            </p:cNvSpPr>
            <p:nvPr/>
          </p:nvSpPr>
          <p:spPr bwMode="auto">
            <a:xfrm>
              <a:off x="2518647" y="2931998"/>
              <a:ext cx="191960" cy="136202"/>
            </a:xfrm>
            <a:custGeom>
              <a:avLst/>
              <a:gdLst/>
              <a:ahLst/>
              <a:cxnLst>
                <a:cxn ang="0">
                  <a:pos x="145" y="108"/>
                </a:cxn>
                <a:cxn ang="0">
                  <a:pos x="128" y="109"/>
                </a:cxn>
                <a:cxn ang="0">
                  <a:pos x="103" y="122"/>
                </a:cxn>
                <a:cxn ang="0">
                  <a:pos x="95" y="92"/>
                </a:cxn>
                <a:cxn ang="0">
                  <a:pos x="89" y="92"/>
                </a:cxn>
                <a:cxn ang="0">
                  <a:pos x="83" y="81"/>
                </a:cxn>
                <a:cxn ang="0">
                  <a:pos x="73" y="85"/>
                </a:cxn>
                <a:cxn ang="0">
                  <a:pos x="71" y="99"/>
                </a:cxn>
                <a:cxn ang="0">
                  <a:pos x="55" y="108"/>
                </a:cxn>
                <a:cxn ang="0">
                  <a:pos x="50" y="111"/>
                </a:cxn>
                <a:cxn ang="0">
                  <a:pos x="36" y="112"/>
                </a:cxn>
                <a:cxn ang="0">
                  <a:pos x="26" y="114"/>
                </a:cxn>
                <a:cxn ang="0">
                  <a:pos x="19" y="110"/>
                </a:cxn>
                <a:cxn ang="0">
                  <a:pos x="24" y="94"/>
                </a:cxn>
                <a:cxn ang="0">
                  <a:pos x="29" y="78"/>
                </a:cxn>
                <a:cxn ang="0">
                  <a:pos x="23" y="68"/>
                </a:cxn>
                <a:cxn ang="0">
                  <a:pos x="8" y="60"/>
                </a:cxn>
                <a:cxn ang="0">
                  <a:pos x="0" y="50"/>
                </a:cxn>
                <a:cxn ang="0">
                  <a:pos x="20" y="31"/>
                </a:cxn>
                <a:cxn ang="0">
                  <a:pos x="42" y="13"/>
                </a:cxn>
                <a:cxn ang="0">
                  <a:pos x="56" y="0"/>
                </a:cxn>
                <a:cxn ang="0">
                  <a:pos x="85" y="2"/>
                </a:cxn>
                <a:cxn ang="0">
                  <a:pos x="107" y="16"/>
                </a:cxn>
                <a:cxn ang="0">
                  <a:pos x="81" y="25"/>
                </a:cxn>
                <a:cxn ang="0">
                  <a:pos x="56" y="33"/>
                </a:cxn>
                <a:cxn ang="0">
                  <a:pos x="57" y="49"/>
                </a:cxn>
                <a:cxn ang="0">
                  <a:pos x="93" y="54"/>
                </a:cxn>
                <a:cxn ang="0">
                  <a:pos x="128" y="57"/>
                </a:cxn>
                <a:cxn ang="0">
                  <a:pos x="140" y="78"/>
                </a:cxn>
                <a:cxn ang="0">
                  <a:pos x="158" y="80"/>
                </a:cxn>
                <a:cxn ang="0">
                  <a:pos x="171" y="108"/>
                </a:cxn>
                <a:cxn ang="0">
                  <a:pos x="169" y="110"/>
                </a:cxn>
                <a:cxn ang="0">
                  <a:pos x="151" y="108"/>
                </a:cxn>
                <a:cxn ang="0">
                  <a:pos x="145" y="108"/>
                </a:cxn>
              </a:cxnLst>
              <a:rect l="0" t="0" r="r" b="b"/>
              <a:pathLst>
                <a:path w="171" h="122">
                  <a:moveTo>
                    <a:pt x="145" y="108"/>
                  </a:moveTo>
                  <a:lnTo>
                    <a:pt x="128" y="109"/>
                  </a:lnTo>
                  <a:lnTo>
                    <a:pt x="103" y="122"/>
                  </a:lnTo>
                  <a:lnTo>
                    <a:pt x="95" y="92"/>
                  </a:lnTo>
                  <a:lnTo>
                    <a:pt x="89" y="92"/>
                  </a:lnTo>
                  <a:lnTo>
                    <a:pt x="83" y="81"/>
                  </a:lnTo>
                  <a:lnTo>
                    <a:pt x="73" y="85"/>
                  </a:lnTo>
                  <a:lnTo>
                    <a:pt x="71" y="99"/>
                  </a:lnTo>
                  <a:lnTo>
                    <a:pt x="55" y="108"/>
                  </a:lnTo>
                  <a:lnTo>
                    <a:pt x="50" y="111"/>
                  </a:lnTo>
                  <a:lnTo>
                    <a:pt x="36" y="112"/>
                  </a:lnTo>
                  <a:lnTo>
                    <a:pt x="26" y="114"/>
                  </a:lnTo>
                  <a:lnTo>
                    <a:pt x="19" y="110"/>
                  </a:lnTo>
                  <a:lnTo>
                    <a:pt x="24" y="94"/>
                  </a:lnTo>
                  <a:lnTo>
                    <a:pt x="29" y="78"/>
                  </a:lnTo>
                  <a:lnTo>
                    <a:pt x="23" y="68"/>
                  </a:lnTo>
                  <a:lnTo>
                    <a:pt x="8" y="60"/>
                  </a:lnTo>
                  <a:lnTo>
                    <a:pt x="0" y="50"/>
                  </a:lnTo>
                  <a:lnTo>
                    <a:pt x="20" y="31"/>
                  </a:lnTo>
                  <a:lnTo>
                    <a:pt x="42" y="13"/>
                  </a:lnTo>
                  <a:lnTo>
                    <a:pt x="56" y="0"/>
                  </a:lnTo>
                  <a:lnTo>
                    <a:pt x="85" y="2"/>
                  </a:lnTo>
                  <a:lnTo>
                    <a:pt x="107" y="16"/>
                  </a:lnTo>
                  <a:lnTo>
                    <a:pt x="81" y="25"/>
                  </a:lnTo>
                  <a:lnTo>
                    <a:pt x="56" y="33"/>
                  </a:lnTo>
                  <a:lnTo>
                    <a:pt x="57" y="49"/>
                  </a:lnTo>
                  <a:lnTo>
                    <a:pt x="93" y="54"/>
                  </a:lnTo>
                  <a:lnTo>
                    <a:pt x="128" y="57"/>
                  </a:lnTo>
                  <a:lnTo>
                    <a:pt x="140" y="78"/>
                  </a:lnTo>
                  <a:lnTo>
                    <a:pt x="158" y="80"/>
                  </a:lnTo>
                  <a:lnTo>
                    <a:pt x="171" y="108"/>
                  </a:lnTo>
                  <a:lnTo>
                    <a:pt x="169" y="110"/>
                  </a:lnTo>
                  <a:lnTo>
                    <a:pt x="151" y="108"/>
                  </a:lnTo>
                  <a:lnTo>
                    <a:pt x="145" y="10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29" name="Freeform 344"/>
            <p:cNvSpPr>
              <a:spLocks/>
            </p:cNvSpPr>
            <p:nvPr/>
          </p:nvSpPr>
          <p:spPr bwMode="auto">
            <a:xfrm>
              <a:off x="2224011" y="2818124"/>
              <a:ext cx="357135" cy="236679"/>
            </a:xfrm>
            <a:custGeom>
              <a:avLst/>
              <a:gdLst/>
              <a:ahLst/>
              <a:cxnLst>
                <a:cxn ang="0">
                  <a:pos x="229" y="181"/>
                </a:cxn>
                <a:cxn ang="0">
                  <a:pos x="194" y="159"/>
                </a:cxn>
                <a:cxn ang="0">
                  <a:pos x="159" y="138"/>
                </a:cxn>
                <a:cxn ang="0">
                  <a:pos x="142" y="128"/>
                </a:cxn>
                <a:cxn ang="0">
                  <a:pos x="115" y="117"/>
                </a:cxn>
                <a:cxn ang="0">
                  <a:pos x="98" y="92"/>
                </a:cxn>
                <a:cxn ang="0">
                  <a:pos x="73" y="74"/>
                </a:cxn>
                <a:cxn ang="0">
                  <a:pos x="56" y="92"/>
                </a:cxn>
                <a:cxn ang="0">
                  <a:pos x="45" y="98"/>
                </a:cxn>
                <a:cxn ang="0">
                  <a:pos x="50" y="111"/>
                </a:cxn>
                <a:cxn ang="0">
                  <a:pos x="22" y="105"/>
                </a:cxn>
                <a:cxn ang="0">
                  <a:pos x="16" y="84"/>
                </a:cxn>
                <a:cxn ang="0">
                  <a:pos x="10" y="61"/>
                </a:cxn>
                <a:cxn ang="0">
                  <a:pos x="6" y="39"/>
                </a:cxn>
                <a:cxn ang="0">
                  <a:pos x="0" y="18"/>
                </a:cxn>
                <a:cxn ang="0">
                  <a:pos x="25" y="8"/>
                </a:cxn>
                <a:cxn ang="0">
                  <a:pos x="49" y="0"/>
                </a:cxn>
                <a:cxn ang="0">
                  <a:pos x="75" y="13"/>
                </a:cxn>
                <a:cxn ang="0">
                  <a:pos x="102" y="26"/>
                </a:cxn>
                <a:cxn ang="0">
                  <a:pos x="122" y="50"/>
                </a:cxn>
                <a:cxn ang="0">
                  <a:pos x="142" y="52"/>
                </a:cxn>
                <a:cxn ang="0">
                  <a:pos x="164" y="54"/>
                </a:cxn>
                <a:cxn ang="0">
                  <a:pos x="185" y="55"/>
                </a:cxn>
                <a:cxn ang="0">
                  <a:pos x="205" y="56"/>
                </a:cxn>
                <a:cxn ang="0">
                  <a:pos x="228" y="72"/>
                </a:cxn>
                <a:cxn ang="0">
                  <a:pos x="229" y="92"/>
                </a:cxn>
                <a:cxn ang="0">
                  <a:pos x="248" y="102"/>
                </a:cxn>
                <a:cxn ang="0">
                  <a:pos x="267" y="111"/>
                </a:cxn>
                <a:cxn ang="0">
                  <a:pos x="287" y="97"/>
                </a:cxn>
                <a:cxn ang="0">
                  <a:pos x="306" y="84"/>
                </a:cxn>
                <a:cxn ang="0">
                  <a:pos x="320" y="102"/>
                </a:cxn>
                <a:cxn ang="0">
                  <a:pos x="306" y="115"/>
                </a:cxn>
                <a:cxn ang="0">
                  <a:pos x="284" y="133"/>
                </a:cxn>
                <a:cxn ang="0">
                  <a:pos x="264" y="152"/>
                </a:cxn>
                <a:cxn ang="0">
                  <a:pos x="272" y="162"/>
                </a:cxn>
                <a:cxn ang="0">
                  <a:pos x="287" y="170"/>
                </a:cxn>
                <a:cxn ang="0">
                  <a:pos x="293" y="180"/>
                </a:cxn>
                <a:cxn ang="0">
                  <a:pos x="288" y="196"/>
                </a:cxn>
                <a:cxn ang="0">
                  <a:pos x="283" y="212"/>
                </a:cxn>
                <a:cxn ang="0">
                  <a:pos x="263" y="208"/>
                </a:cxn>
                <a:cxn ang="0">
                  <a:pos x="242" y="205"/>
                </a:cxn>
                <a:cxn ang="0">
                  <a:pos x="229" y="181"/>
                </a:cxn>
              </a:cxnLst>
              <a:rect l="0" t="0" r="r" b="b"/>
              <a:pathLst>
                <a:path w="320" h="212">
                  <a:moveTo>
                    <a:pt x="229" y="181"/>
                  </a:moveTo>
                  <a:lnTo>
                    <a:pt x="194" y="159"/>
                  </a:lnTo>
                  <a:lnTo>
                    <a:pt x="159" y="138"/>
                  </a:lnTo>
                  <a:lnTo>
                    <a:pt x="142" y="128"/>
                  </a:lnTo>
                  <a:lnTo>
                    <a:pt x="115" y="117"/>
                  </a:lnTo>
                  <a:lnTo>
                    <a:pt x="98" y="92"/>
                  </a:lnTo>
                  <a:lnTo>
                    <a:pt x="73" y="74"/>
                  </a:lnTo>
                  <a:lnTo>
                    <a:pt x="56" y="92"/>
                  </a:lnTo>
                  <a:lnTo>
                    <a:pt x="45" y="98"/>
                  </a:lnTo>
                  <a:lnTo>
                    <a:pt x="50" y="111"/>
                  </a:lnTo>
                  <a:lnTo>
                    <a:pt x="22" y="105"/>
                  </a:lnTo>
                  <a:lnTo>
                    <a:pt x="16" y="84"/>
                  </a:lnTo>
                  <a:lnTo>
                    <a:pt x="10" y="61"/>
                  </a:lnTo>
                  <a:lnTo>
                    <a:pt x="6" y="39"/>
                  </a:lnTo>
                  <a:lnTo>
                    <a:pt x="0" y="18"/>
                  </a:lnTo>
                  <a:lnTo>
                    <a:pt x="25" y="8"/>
                  </a:lnTo>
                  <a:lnTo>
                    <a:pt x="49" y="0"/>
                  </a:lnTo>
                  <a:lnTo>
                    <a:pt x="75" y="13"/>
                  </a:lnTo>
                  <a:lnTo>
                    <a:pt x="102" y="26"/>
                  </a:lnTo>
                  <a:lnTo>
                    <a:pt x="122" y="50"/>
                  </a:lnTo>
                  <a:lnTo>
                    <a:pt x="142" y="52"/>
                  </a:lnTo>
                  <a:lnTo>
                    <a:pt x="164" y="54"/>
                  </a:lnTo>
                  <a:lnTo>
                    <a:pt x="185" y="55"/>
                  </a:lnTo>
                  <a:lnTo>
                    <a:pt x="205" y="56"/>
                  </a:lnTo>
                  <a:lnTo>
                    <a:pt x="228" y="72"/>
                  </a:lnTo>
                  <a:lnTo>
                    <a:pt x="229" y="92"/>
                  </a:lnTo>
                  <a:lnTo>
                    <a:pt x="248" y="102"/>
                  </a:lnTo>
                  <a:lnTo>
                    <a:pt x="267" y="111"/>
                  </a:lnTo>
                  <a:lnTo>
                    <a:pt x="287" y="97"/>
                  </a:lnTo>
                  <a:lnTo>
                    <a:pt x="306" y="84"/>
                  </a:lnTo>
                  <a:lnTo>
                    <a:pt x="320" y="102"/>
                  </a:lnTo>
                  <a:lnTo>
                    <a:pt x="306" y="115"/>
                  </a:lnTo>
                  <a:lnTo>
                    <a:pt x="284" y="133"/>
                  </a:lnTo>
                  <a:lnTo>
                    <a:pt x="264" y="152"/>
                  </a:lnTo>
                  <a:lnTo>
                    <a:pt x="272" y="162"/>
                  </a:lnTo>
                  <a:lnTo>
                    <a:pt x="287" y="170"/>
                  </a:lnTo>
                  <a:lnTo>
                    <a:pt x="293" y="180"/>
                  </a:lnTo>
                  <a:lnTo>
                    <a:pt x="288" y="196"/>
                  </a:lnTo>
                  <a:lnTo>
                    <a:pt x="283" y="212"/>
                  </a:lnTo>
                  <a:lnTo>
                    <a:pt x="263" y="208"/>
                  </a:lnTo>
                  <a:lnTo>
                    <a:pt x="242" y="205"/>
                  </a:lnTo>
                  <a:lnTo>
                    <a:pt x="229" y="18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0" name="Freeform 345"/>
            <p:cNvSpPr>
              <a:spLocks/>
            </p:cNvSpPr>
            <p:nvPr/>
          </p:nvSpPr>
          <p:spPr bwMode="auto">
            <a:xfrm>
              <a:off x="1451708" y="2914135"/>
              <a:ext cx="55802" cy="42424"/>
            </a:xfrm>
            <a:custGeom>
              <a:avLst/>
              <a:gdLst/>
              <a:ahLst/>
              <a:cxnLst>
                <a:cxn ang="0">
                  <a:pos x="14" y="37"/>
                </a:cxn>
                <a:cxn ang="0">
                  <a:pos x="0" y="11"/>
                </a:cxn>
                <a:cxn ang="0">
                  <a:pos x="4" y="10"/>
                </a:cxn>
                <a:cxn ang="0">
                  <a:pos x="4" y="7"/>
                </a:cxn>
                <a:cxn ang="0">
                  <a:pos x="11" y="5"/>
                </a:cxn>
                <a:cxn ang="0">
                  <a:pos x="16" y="6"/>
                </a:cxn>
                <a:cxn ang="0">
                  <a:pos x="18" y="2"/>
                </a:cxn>
                <a:cxn ang="0">
                  <a:pos x="22" y="2"/>
                </a:cxn>
                <a:cxn ang="0">
                  <a:pos x="26" y="4"/>
                </a:cxn>
                <a:cxn ang="0">
                  <a:pos x="28" y="2"/>
                </a:cxn>
                <a:cxn ang="0">
                  <a:pos x="35" y="0"/>
                </a:cxn>
                <a:cxn ang="0">
                  <a:pos x="40" y="6"/>
                </a:cxn>
                <a:cxn ang="0">
                  <a:pos x="44" y="4"/>
                </a:cxn>
                <a:cxn ang="0">
                  <a:pos x="47" y="7"/>
                </a:cxn>
                <a:cxn ang="0">
                  <a:pos x="50" y="25"/>
                </a:cxn>
                <a:cxn ang="0">
                  <a:pos x="14" y="37"/>
                </a:cxn>
              </a:cxnLst>
              <a:rect l="0" t="0" r="r" b="b"/>
              <a:pathLst>
                <a:path w="50" h="37">
                  <a:moveTo>
                    <a:pt x="14" y="37"/>
                  </a:moveTo>
                  <a:lnTo>
                    <a:pt x="0" y="11"/>
                  </a:lnTo>
                  <a:lnTo>
                    <a:pt x="4" y="10"/>
                  </a:lnTo>
                  <a:lnTo>
                    <a:pt x="4" y="7"/>
                  </a:lnTo>
                  <a:lnTo>
                    <a:pt x="11" y="5"/>
                  </a:lnTo>
                  <a:lnTo>
                    <a:pt x="16" y="6"/>
                  </a:lnTo>
                  <a:lnTo>
                    <a:pt x="18" y="2"/>
                  </a:lnTo>
                  <a:lnTo>
                    <a:pt x="22" y="2"/>
                  </a:lnTo>
                  <a:lnTo>
                    <a:pt x="26" y="4"/>
                  </a:lnTo>
                  <a:lnTo>
                    <a:pt x="28" y="2"/>
                  </a:lnTo>
                  <a:lnTo>
                    <a:pt x="35" y="0"/>
                  </a:lnTo>
                  <a:lnTo>
                    <a:pt x="40" y="6"/>
                  </a:lnTo>
                  <a:lnTo>
                    <a:pt x="44" y="4"/>
                  </a:lnTo>
                  <a:lnTo>
                    <a:pt x="47" y="7"/>
                  </a:lnTo>
                  <a:lnTo>
                    <a:pt x="50" y="25"/>
                  </a:lnTo>
                  <a:lnTo>
                    <a:pt x="14" y="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1" name="Freeform 346"/>
            <p:cNvSpPr>
              <a:spLocks/>
            </p:cNvSpPr>
            <p:nvPr/>
          </p:nvSpPr>
          <p:spPr bwMode="auto">
            <a:xfrm>
              <a:off x="1494117" y="2862780"/>
              <a:ext cx="131693" cy="80382"/>
            </a:xfrm>
            <a:custGeom>
              <a:avLst/>
              <a:gdLst/>
              <a:ahLst/>
              <a:cxnLst>
                <a:cxn ang="0">
                  <a:pos x="6" y="7"/>
                </a:cxn>
                <a:cxn ang="0">
                  <a:pos x="1" y="0"/>
                </a:cxn>
                <a:cxn ang="0">
                  <a:pos x="0" y="16"/>
                </a:cxn>
                <a:cxn ang="0">
                  <a:pos x="8" y="30"/>
                </a:cxn>
                <a:cxn ang="0">
                  <a:pos x="0" y="42"/>
                </a:cxn>
                <a:cxn ang="0">
                  <a:pos x="6" y="51"/>
                </a:cxn>
                <a:cxn ang="0">
                  <a:pos x="9" y="54"/>
                </a:cxn>
                <a:cxn ang="0">
                  <a:pos x="12" y="72"/>
                </a:cxn>
                <a:cxn ang="0">
                  <a:pos x="34" y="69"/>
                </a:cxn>
                <a:cxn ang="0">
                  <a:pos x="69" y="72"/>
                </a:cxn>
                <a:cxn ang="0">
                  <a:pos x="78" y="66"/>
                </a:cxn>
                <a:cxn ang="0">
                  <a:pos x="81" y="63"/>
                </a:cxn>
                <a:cxn ang="0">
                  <a:pos x="85" y="57"/>
                </a:cxn>
                <a:cxn ang="0">
                  <a:pos x="114" y="55"/>
                </a:cxn>
                <a:cxn ang="0">
                  <a:pos x="104" y="46"/>
                </a:cxn>
                <a:cxn ang="0">
                  <a:pos x="109" y="36"/>
                </a:cxn>
                <a:cxn ang="0">
                  <a:pos x="114" y="21"/>
                </a:cxn>
                <a:cxn ang="0">
                  <a:pos x="118" y="12"/>
                </a:cxn>
                <a:cxn ang="0">
                  <a:pos x="81" y="5"/>
                </a:cxn>
                <a:cxn ang="0">
                  <a:pos x="50" y="15"/>
                </a:cxn>
                <a:cxn ang="0">
                  <a:pos x="27" y="11"/>
                </a:cxn>
                <a:cxn ang="0">
                  <a:pos x="6" y="7"/>
                </a:cxn>
              </a:cxnLst>
              <a:rect l="0" t="0" r="r" b="b"/>
              <a:pathLst>
                <a:path w="118" h="72">
                  <a:moveTo>
                    <a:pt x="6" y="7"/>
                  </a:moveTo>
                  <a:lnTo>
                    <a:pt x="1" y="0"/>
                  </a:lnTo>
                  <a:lnTo>
                    <a:pt x="0" y="16"/>
                  </a:lnTo>
                  <a:lnTo>
                    <a:pt x="8" y="30"/>
                  </a:lnTo>
                  <a:lnTo>
                    <a:pt x="0" y="42"/>
                  </a:lnTo>
                  <a:lnTo>
                    <a:pt x="6" y="51"/>
                  </a:lnTo>
                  <a:lnTo>
                    <a:pt x="9" y="54"/>
                  </a:lnTo>
                  <a:lnTo>
                    <a:pt x="12" y="72"/>
                  </a:lnTo>
                  <a:lnTo>
                    <a:pt x="34" y="69"/>
                  </a:lnTo>
                  <a:lnTo>
                    <a:pt x="69" y="72"/>
                  </a:lnTo>
                  <a:lnTo>
                    <a:pt x="78" y="66"/>
                  </a:lnTo>
                  <a:lnTo>
                    <a:pt x="81" y="63"/>
                  </a:lnTo>
                  <a:lnTo>
                    <a:pt x="85" y="57"/>
                  </a:lnTo>
                  <a:lnTo>
                    <a:pt x="114" y="55"/>
                  </a:lnTo>
                  <a:lnTo>
                    <a:pt x="104" y="46"/>
                  </a:lnTo>
                  <a:lnTo>
                    <a:pt x="109" y="36"/>
                  </a:lnTo>
                  <a:lnTo>
                    <a:pt x="114" y="21"/>
                  </a:lnTo>
                  <a:lnTo>
                    <a:pt x="118" y="12"/>
                  </a:lnTo>
                  <a:lnTo>
                    <a:pt x="81" y="5"/>
                  </a:lnTo>
                  <a:lnTo>
                    <a:pt x="50" y="15"/>
                  </a:lnTo>
                  <a:lnTo>
                    <a:pt x="27" y="11"/>
                  </a:lnTo>
                  <a:lnTo>
                    <a:pt x="6"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2" name="Freeform 347"/>
            <p:cNvSpPr>
              <a:spLocks/>
            </p:cNvSpPr>
            <p:nvPr/>
          </p:nvSpPr>
          <p:spPr bwMode="auto">
            <a:xfrm>
              <a:off x="1427154" y="2909670"/>
              <a:ext cx="40178" cy="78149"/>
            </a:xfrm>
            <a:custGeom>
              <a:avLst/>
              <a:gdLst/>
              <a:ahLst/>
              <a:cxnLst>
                <a:cxn ang="0">
                  <a:pos x="0" y="17"/>
                </a:cxn>
                <a:cxn ang="0">
                  <a:pos x="4" y="49"/>
                </a:cxn>
                <a:cxn ang="0">
                  <a:pos x="18" y="71"/>
                </a:cxn>
                <a:cxn ang="0">
                  <a:pos x="24" y="64"/>
                </a:cxn>
                <a:cxn ang="0">
                  <a:pos x="35" y="43"/>
                </a:cxn>
                <a:cxn ang="0">
                  <a:pos x="35" y="42"/>
                </a:cxn>
                <a:cxn ang="0">
                  <a:pos x="21" y="16"/>
                </a:cxn>
                <a:cxn ang="0">
                  <a:pos x="15" y="4"/>
                </a:cxn>
                <a:cxn ang="0">
                  <a:pos x="3" y="0"/>
                </a:cxn>
                <a:cxn ang="0">
                  <a:pos x="0" y="17"/>
                </a:cxn>
              </a:cxnLst>
              <a:rect l="0" t="0" r="r" b="b"/>
              <a:pathLst>
                <a:path w="35" h="71">
                  <a:moveTo>
                    <a:pt x="0" y="17"/>
                  </a:moveTo>
                  <a:lnTo>
                    <a:pt x="4" y="49"/>
                  </a:lnTo>
                  <a:lnTo>
                    <a:pt x="18" y="71"/>
                  </a:lnTo>
                  <a:lnTo>
                    <a:pt x="24" y="64"/>
                  </a:lnTo>
                  <a:lnTo>
                    <a:pt x="35" y="43"/>
                  </a:lnTo>
                  <a:lnTo>
                    <a:pt x="35" y="42"/>
                  </a:lnTo>
                  <a:lnTo>
                    <a:pt x="21" y="16"/>
                  </a:lnTo>
                  <a:lnTo>
                    <a:pt x="15" y="4"/>
                  </a:lnTo>
                  <a:lnTo>
                    <a:pt x="3" y="0"/>
                  </a:lnTo>
                  <a:lnTo>
                    <a:pt x="0"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3" name="Freeform 348"/>
            <p:cNvSpPr>
              <a:spLocks/>
            </p:cNvSpPr>
            <p:nvPr/>
          </p:nvSpPr>
          <p:spPr bwMode="auto">
            <a:xfrm>
              <a:off x="1953927" y="2936463"/>
              <a:ext cx="102677" cy="69218"/>
            </a:xfrm>
            <a:custGeom>
              <a:avLst/>
              <a:gdLst/>
              <a:ahLst/>
              <a:cxnLst>
                <a:cxn ang="0">
                  <a:pos x="13" y="9"/>
                </a:cxn>
                <a:cxn ang="0">
                  <a:pos x="0" y="0"/>
                </a:cxn>
                <a:cxn ang="0">
                  <a:pos x="30" y="0"/>
                </a:cxn>
                <a:cxn ang="0">
                  <a:pos x="59" y="0"/>
                </a:cxn>
                <a:cxn ang="0">
                  <a:pos x="78" y="4"/>
                </a:cxn>
                <a:cxn ang="0">
                  <a:pos x="78" y="25"/>
                </a:cxn>
                <a:cxn ang="0">
                  <a:pos x="87" y="29"/>
                </a:cxn>
                <a:cxn ang="0">
                  <a:pos x="79" y="39"/>
                </a:cxn>
                <a:cxn ang="0">
                  <a:pos x="94" y="59"/>
                </a:cxn>
                <a:cxn ang="0">
                  <a:pos x="85" y="63"/>
                </a:cxn>
                <a:cxn ang="0">
                  <a:pos x="78" y="58"/>
                </a:cxn>
                <a:cxn ang="0">
                  <a:pos x="77" y="55"/>
                </a:cxn>
                <a:cxn ang="0">
                  <a:pos x="72" y="51"/>
                </a:cxn>
                <a:cxn ang="0">
                  <a:pos x="67" y="51"/>
                </a:cxn>
                <a:cxn ang="0">
                  <a:pos x="61" y="49"/>
                </a:cxn>
                <a:cxn ang="0">
                  <a:pos x="55" y="47"/>
                </a:cxn>
                <a:cxn ang="0">
                  <a:pos x="48" y="47"/>
                </a:cxn>
                <a:cxn ang="0">
                  <a:pos x="47" y="46"/>
                </a:cxn>
                <a:cxn ang="0">
                  <a:pos x="30" y="39"/>
                </a:cxn>
                <a:cxn ang="0">
                  <a:pos x="22" y="25"/>
                </a:cxn>
                <a:cxn ang="0">
                  <a:pos x="13" y="9"/>
                </a:cxn>
              </a:cxnLst>
              <a:rect l="0" t="0" r="r" b="b"/>
              <a:pathLst>
                <a:path w="94" h="63">
                  <a:moveTo>
                    <a:pt x="13" y="9"/>
                  </a:moveTo>
                  <a:lnTo>
                    <a:pt x="0" y="0"/>
                  </a:lnTo>
                  <a:lnTo>
                    <a:pt x="30" y="0"/>
                  </a:lnTo>
                  <a:lnTo>
                    <a:pt x="59" y="0"/>
                  </a:lnTo>
                  <a:lnTo>
                    <a:pt x="78" y="4"/>
                  </a:lnTo>
                  <a:lnTo>
                    <a:pt x="78" y="25"/>
                  </a:lnTo>
                  <a:lnTo>
                    <a:pt x="87" y="29"/>
                  </a:lnTo>
                  <a:lnTo>
                    <a:pt x="79" y="39"/>
                  </a:lnTo>
                  <a:lnTo>
                    <a:pt x="94" y="59"/>
                  </a:lnTo>
                  <a:lnTo>
                    <a:pt x="85" y="63"/>
                  </a:lnTo>
                  <a:lnTo>
                    <a:pt x="78" y="58"/>
                  </a:lnTo>
                  <a:lnTo>
                    <a:pt x="77" y="55"/>
                  </a:lnTo>
                  <a:lnTo>
                    <a:pt x="72" y="51"/>
                  </a:lnTo>
                  <a:lnTo>
                    <a:pt x="67" y="51"/>
                  </a:lnTo>
                  <a:lnTo>
                    <a:pt x="61" y="49"/>
                  </a:lnTo>
                  <a:lnTo>
                    <a:pt x="55" y="47"/>
                  </a:lnTo>
                  <a:lnTo>
                    <a:pt x="48" y="47"/>
                  </a:lnTo>
                  <a:lnTo>
                    <a:pt x="47" y="46"/>
                  </a:lnTo>
                  <a:lnTo>
                    <a:pt x="30" y="39"/>
                  </a:lnTo>
                  <a:lnTo>
                    <a:pt x="22" y="25"/>
                  </a:lnTo>
                  <a:lnTo>
                    <a:pt x="13"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4" name="Freeform 349"/>
            <p:cNvSpPr>
              <a:spLocks/>
            </p:cNvSpPr>
            <p:nvPr/>
          </p:nvSpPr>
          <p:spPr bwMode="auto">
            <a:xfrm>
              <a:off x="2040979" y="2925300"/>
              <a:ext cx="89284" cy="96011"/>
            </a:xfrm>
            <a:custGeom>
              <a:avLst/>
              <a:gdLst/>
              <a:ahLst/>
              <a:cxnLst>
                <a:cxn ang="0">
                  <a:pos x="16" y="67"/>
                </a:cxn>
                <a:cxn ang="0">
                  <a:pos x="1" y="47"/>
                </a:cxn>
                <a:cxn ang="0">
                  <a:pos x="9" y="37"/>
                </a:cxn>
                <a:cxn ang="0">
                  <a:pos x="0" y="33"/>
                </a:cxn>
                <a:cxn ang="0">
                  <a:pos x="0" y="12"/>
                </a:cxn>
                <a:cxn ang="0">
                  <a:pos x="7" y="0"/>
                </a:cxn>
                <a:cxn ang="0">
                  <a:pos x="41" y="6"/>
                </a:cxn>
                <a:cxn ang="0">
                  <a:pos x="53" y="21"/>
                </a:cxn>
                <a:cxn ang="0">
                  <a:pos x="81" y="38"/>
                </a:cxn>
                <a:cxn ang="0">
                  <a:pos x="67" y="41"/>
                </a:cxn>
                <a:cxn ang="0">
                  <a:pos x="61" y="69"/>
                </a:cxn>
                <a:cxn ang="0">
                  <a:pos x="59" y="85"/>
                </a:cxn>
                <a:cxn ang="0">
                  <a:pos x="40" y="73"/>
                </a:cxn>
                <a:cxn ang="0">
                  <a:pos x="42" y="68"/>
                </a:cxn>
                <a:cxn ang="0">
                  <a:pos x="36" y="55"/>
                </a:cxn>
                <a:cxn ang="0">
                  <a:pos x="16" y="67"/>
                </a:cxn>
              </a:cxnLst>
              <a:rect l="0" t="0" r="r" b="b"/>
              <a:pathLst>
                <a:path w="81" h="85">
                  <a:moveTo>
                    <a:pt x="16" y="67"/>
                  </a:moveTo>
                  <a:lnTo>
                    <a:pt x="1" y="47"/>
                  </a:lnTo>
                  <a:lnTo>
                    <a:pt x="9" y="37"/>
                  </a:lnTo>
                  <a:lnTo>
                    <a:pt x="0" y="33"/>
                  </a:lnTo>
                  <a:lnTo>
                    <a:pt x="0" y="12"/>
                  </a:lnTo>
                  <a:lnTo>
                    <a:pt x="7" y="0"/>
                  </a:lnTo>
                  <a:lnTo>
                    <a:pt x="41" y="6"/>
                  </a:lnTo>
                  <a:lnTo>
                    <a:pt x="53" y="21"/>
                  </a:lnTo>
                  <a:lnTo>
                    <a:pt x="81" y="38"/>
                  </a:lnTo>
                  <a:lnTo>
                    <a:pt x="67" y="41"/>
                  </a:lnTo>
                  <a:lnTo>
                    <a:pt x="61" y="69"/>
                  </a:lnTo>
                  <a:lnTo>
                    <a:pt x="59" y="85"/>
                  </a:lnTo>
                  <a:lnTo>
                    <a:pt x="40" y="73"/>
                  </a:lnTo>
                  <a:lnTo>
                    <a:pt x="42" y="68"/>
                  </a:lnTo>
                  <a:lnTo>
                    <a:pt x="36" y="55"/>
                  </a:lnTo>
                  <a:lnTo>
                    <a:pt x="16" y="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5" name="Freeform 350"/>
            <p:cNvSpPr>
              <a:spLocks/>
            </p:cNvSpPr>
            <p:nvPr/>
          </p:nvSpPr>
          <p:spPr bwMode="auto">
            <a:xfrm>
              <a:off x="2007497" y="2987818"/>
              <a:ext cx="40178" cy="22328"/>
            </a:xfrm>
            <a:custGeom>
              <a:avLst/>
              <a:gdLst/>
              <a:ahLst/>
              <a:cxnLst>
                <a:cxn ang="0">
                  <a:pos x="37" y="16"/>
                </a:cxn>
                <a:cxn ang="0">
                  <a:pos x="30" y="19"/>
                </a:cxn>
                <a:cxn ang="0">
                  <a:pos x="5" y="5"/>
                </a:cxn>
                <a:cxn ang="0">
                  <a:pos x="1" y="1"/>
                </a:cxn>
                <a:cxn ang="0">
                  <a:pos x="0" y="0"/>
                </a:cxn>
                <a:cxn ang="0">
                  <a:pos x="7" y="0"/>
                </a:cxn>
                <a:cxn ang="0">
                  <a:pos x="13" y="2"/>
                </a:cxn>
                <a:cxn ang="0">
                  <a:pos x="19" y="4"/>
                </a:cxn>
                <a:cxn ang="0">
                  <a:pos x="24" y="4"/>
                </a:cxn>
                <a:cxn ang="0">
                  <a:pos x="29" y="8"/>
                </a:cxn>
                <a:cxn ang="0">
                  <a:pos x="30" y="11"/>
                </a:cxn>
                <a:cxn ang="0">
                  <a:pos x="37" y="16"/>
                </a:cxn>
              </a:cxnLst>
              <a:rect l="0" t="0" r="r" b="b"/>
              <a:pathLst>
                <a:path w="37" h="19">
                  <a:moveTo>
                    <a:pt x="37" y="16"/>
                  </a:moveTo>
                  <a:lnTo>
                    <a:pt x="30" y="19"/>
                  </a:lnTo>
                  <a:lnTo>
                    <a:pt x="5" y="5"/>
                  </a:lnTo>
                  <a:lnTo>
                    <a:pt x="1" y="1"/>
                  </a:lnTo>
                  <a:lnTo>
                    <a:pt x="0" y="0"/>
                  </a:lnTo>
                  <a:lnTo>
                    <a:pt x="7" y="0"/>
                  </a:lnTo>
                  <a:lnTo>
                    <a:pt x="13" y="2"/>
                  </a:lnTo>
                  <a:lnTo>
                    <a:pt x="19" y="4"/>
                  </a:lnTo>
                  <a:lnTo>
                    <a:pt x="24" y="4"/>
                  </a:lnTo>
                  <a:lnTo>
                    <a:pt x="29" y="8"/>
                  </a:lnTo>
                  <a:lnTo>
                    <a:pt x="30" y="11"/>
                  </a:lnTo>
                  <a:lnTo>
                    <a:pt x="37" y="1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6" name="Freeform 351"/>
            <p:cNvSpPr>
              <a:spLocks/>
            </p:cNvSpPr>
            <p:nvPr/>
          </p:nvSpPr>
          <p:spPr bwMode="auto">
            <a:xfrm>
              <a:off x="1447244" y="2931999"/>
              <a:ext cx="142854" cy="142901"/>
            </a:xfrm>
            <a:custGeom>
              <a:avLst/>
              <a:gdLst/>
              <a:ahLst/>
              <a:cxnLst>
                <a:cxn ang="0">
                  <a:pos x="24" y="67"/>
                </a:cxn>
                <a:cxn ang="0">
                  <a:pos x="9" y="61"/>
                </a:cxn>
                <a:cxn ang="0">
                  <a:pos x="0" y="50"/>
                </a:cxn>
                <a:cxn ang="0">
                  <a:pos x="6" y="43"/>
                </a:cxn>
                <a:cxn ang="0">
                  <a:pos x="17" y="22"/>
                </a:cxn>
                <a:cxn ang="0">
                  <a:pos x="17" y="21"/>
                </a:cxn>
                <a:cxn ang="0">
                  <a:pos x="53" y="9"/>
                </a:cxn>
                <a:cxn ang="0">
                  <a:pos x="75" y="6"/>
                </a:cxn>
                <a:cxn ang="0">
                  <a:pos x="110" y="9"/>
                </a:cxn>
                <a:cxn ang="0">
                  <a:pos x="119" y="3"/>
                </a:cxn>
                <a:cxn ang="0">
                  <a:pos x="122" y="0"/>
                </a:cxn>
                <a:cxn ang="0">
                  <a:pos x="127" y="8"/>
                </a:cxn>
                <a:cxn ang="0">
                  <a:pos x="119" y="24"/>
                </a:cxn>
                <a:cxn ang="0">
                  <a:pos x="95" y="19"/>
                </a:cxn>
                <a:cxn ang="0">
                  <a:pos x="73" y="26"/>
                </a:cxn>
                <a:cxn ang="0">
                  <a:pos x="83" y="37"/>
                </a:cxn>
                <a:cxn ang="0">
                  <a:pos x="74" y="37"/>
                </a:cxn>
                <a:cxn ang="0">
                  <a:pos x="75" y="42"/>
                </a:cxn>
                <a:cxn ang="0">
                  <a:pos x="67" y="38"/>
                </a:cxn>
                <a:cxn ang="0">
                  <a:pos x="72" y="44"/>
                </a:cxn>
                <a:cxn ang="0">
                  <a:pos x="57" y="28"/>
                </a:cxn>
                <a:cxn ang="0">
                  <a:pos x="51" y="33"/>
                </a:cxn>
                <a:cxn ang="0">
                  <a:pos x="60" y="54"/>
                </a:cxn>
                <a:cxn ang="0">
                  <a:pos x="65" y="64"/>
                </a:cxn>
                <a:cxn ang="0">
                  <a:pos x="57" y="60"/>
                </a:cxn>
                <a:cxn ang="0">
                  <a:pos x="60" y="68"/>
                </a:cxn>
                <a:cxn ang="0">
                  <a:pos x="55" y="70"/>
                </a:cxn>
                <a:cxn ang="0">
                  <a:pos x="83" y="88"/>
                </a:cxn>
                <a:cxn ang="0">
                  <a:pos x="83" y="97"/>
                </a:cxn>
                <a:cxn ang="0">
                  <a:pos x="72" y="92"/>
                </a:cxn>
                <a:cxn ang="0">
                  <a:pos x="66" y="94"/>
                </a:cxn>
                <a:cxn ang="0">
                  <a:pos x="72" y="105"/>
                </a:cxn>
                <a:cxn ang="0">
                  <a:pos x="60" y="105"/>
                </a:cxn>
                <a:cxn ang="0">
                  <a:pos x="67" y="128"/>
                </a:cxn>
                <a:cxn ang="0">
                  <a:pos x="56" y="123"/>
                </a:cxn>
                <a:cxn ang="0">
                  <a:pos x="53" y="128"/>
                </a:cxn>
                <a:cxn ang="0">
                  <a:pos x="44" y="116"/>
                </a:cxn>
                <a:cxn ang="0">
                  <a:pos x="41" y="121"/>
                </a:cxn>
                <a:cxn ang="0">
                  <a:pos x="30" y="99"/>
                </a:cxn>
                <a:cxn ang="0">
                  <a:pos x="29" y="91"/>
                </a:cxn>
                <a:cxn ang="0">
                  <a:pos x="45" y="85"/>
                </a:cxn>
                <a:cxn ang="0">
                  <a:pos x="65" y="90"/>
                </a:cxn>
                <a:cxn ang="0">
                  <a:pos x="63" y="86"/>
                </a:cxn>
                <a:cxn ang="0">
                  <a:pos x="51" y="81"/>
                </a:cxn>
                <a:cxn ang="0">
                  <a:pos x="29" y="80"/>
                </a:cxn>
                <a:cxn ang="0">
                  <a:pos x="24" y="80"/>
                </a:cxn>
                <a:cxn ang="0">
                  <a:pos x="19" y="68"/>
                </a:cxn>
                <a:cxn ang="0">
                  <a:pos x="24" y="67"/>
                </a:cxn>
              </a:cxnLst>
              <a:rect l="0" t="0" r="r" b="b"/>
              <a:pathLst>
                <a:path w="127" h="128">
                  <a:moveTo>
                    <a:pt x="24" y="67"/>
                  </a:moveTo>
                  <a:lnTo>
                    <a:pt x="9" y="61"/>
                  </a:lnTo>
                  <a:lnTo>
                    <a:pt x="0" y="50"/>
                  </a:lnTo>
                  <a:lnTo>
                    <a:pt x="6" y="43"/>
                  </a:lnTo>
                  <a:lnTo>
                    <a:pt x="17" y="22"/>
                  </a:lnTo>
                  <a:lnTo>
                    <a:pt x="17" y="21"/>
                  </a:lnTo>
                  <a:lnTo>
                    <a:pt x="53" y="9"/>
                  </a:lnTo>
                  <a:lnTo>
                    <a:pt x="75" y="6"/>
                  </a:lnTo>
                  <a:lnTo>
                    <a:pt x="110" y="9"/>
                  </a:lnTo>
                  <a:lnTo>
                    <a:pt x="119" y="3"/>
                  </a:lnTo>
                  <a:lnTo>
                    <a:pt x="122" y="0"/>
                  </a:lnTo>
                  <a:lnTo>
                    <a:pt x="127" y="8"/>
                  </a:lnTo>
                  <a:lnTo>
                    <a:pt x="119" y="24"/>
                  </a:lnTo>
                  <a:lnTo>
                    <a:pt x="95" y="19"/>
                  </a:lnTo>
                  <a:lnTo>
                    <a:pt x="73" y="26"/>
                  </a:lnTo>
                  <a:lnTo>
                    <a:pt x="83" y="37"/>
                  </a:lnTo>
                  <a:lnTo>
                    <a:pt x="74" y="37"/>
                  </a:lnTo>
                  <a:lnTo>
                    <a:pt x="75" y="42"/>
                  </a:lnTo>
                  <a:lnTo>
                    <a:pt x="67" y="38"/>
                  </a:lnTo>
                  <a:lnTo>
                    <a:pt x="72" y="44"/>
                  </a:lnTo>
                  <a:lnTo>
                    <a:pt x="57" y="28"/>
                  </a:lnTo>
                  <a:lnTo>
                    <a:pt x="51" y="33"/>
                  </a:lnTo>
                  <a:lnTo>
                    <a:pt x="60" y="54"/>
                  </a:lnTo>
                  <a:lnTo>
                    <a:pt x="65" y="64"/>
                  </a:lnTo>
                  <a:lnTo>
                    <a:pt x="57" y="60"/>
                  </a:lnTo>
                  <a:lnTo>
                    <a:pt x="60" y="68"/>
                  </a:lnTo>
                  <a:lnTo>
                    <a:pt x="55" y="70"/>
                  </a:lnTo>
                  <a:lnTo>
                    <a:pt x="83" y="88"/>
                  </a:lnTo>
                  <a:lnTo>
                    <a:pt x="83" y="97"/>
                  </a:lnTo>
                  <a:lnTo>
                    <a:pt x="72" y="92"/>
                  </a:lnTo>
                  <a:lnTo>
                    <a:pt x="66" y="94"/>
                  </a:lnTo>
                  <a:lnTo>
                    <a:pt x="72" y="105"/>
                  </a:lnTo>
                  <a:lnTo>
                    <a:pt x="60" y="105"/>
                  </a:lnTo>
                  <a:lnTo>
                    <a:pt x="67" y="128"/>
                  </a:lnTo>
                  <a:lnTo>
                    <a:pt x="56" y="123"/>
                  </a:lnTo>
                  <a:lnTo>
                    <a:pt x="53" y="128"/>
                  </a:lnTo>
                  <a:lnTo>
                    <a:pt x="44" y="116"/>
                  </a:lnTo>
                  <a:lnTo>
                    <a:pt x="41" y="121"/>
                  </a:lnTo>
                  <a:lnTo>
                    <a:pt x="30" y="99"/>
                  </a:lnTo>
                  <a:lnTo>
                    <a:pt x="29" y="91"/>
                  </a:lnTo>
                  <a:lnTo>
                    <a:pt x="45" y="85"/>
                  </a:lnTo>
                  <a:lnTo>
                    <a:pt x="65" y="90"/>
                  </a:lnTo>
                  <a:lnTo>
                    <a:pt x="63" y="86"/>
                  </a:lnTo>
                  <a:lnTo>
                    <a:pt x="51" y="81"/>
                  </a:lnTo>
                  <a:lnTo>
                    <a:pt x="29" y="80"/>
                  </a:lnTo>
                  <a:lnTo>
                    <a:pt x="24" y="80"/>
                  </a:lnTo>
                  <a:lnTo>
                    <a:pt x="19" y="68"/>
                  </a:lnTo>
                  <a:lnTo>
                    <a:pt x="24" y="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7" name="Freeform 352"/>
            <p:cNvSpPr>
              <a:spLocks/>
            </p:cNvSpPr>
            <p:nvPr/>
          </p:nvSpPr>
          <p:spPr bwMode="auto">
            <a:xfrm>
              <a:off x="1538759" y="3101692"/>
              <a:ext cx="62499" cy="15630"/>
            </a:xfrm>
            <a:custGeom>
              <a:avLst/>
              <a:gdLst/>
              <a:ahLst/>
              <a:cxnLst>
                <a:cxn ang="0">
                  <a:pos x="44" y="7"/>
                </a:cxn>
                <a:cxn ang="0">
                  <a:pos x="12" y="0"/>
                </a:cxn>
                <a:cxn ang="0">
                  <a:pos x="3" y="0"/>
                </a:cxn>
                <a:cxn ang="0">
                  <a:pos x="0" y="7"/>
                </a:cxn>
                <a:cxn ang="0">
                  <a:pos x="21" y="11"/>
                </a:cxn>
                <a:cxn ang="0">
                  <a:pos x="40" y="13"/>
                </a:cxn>
                <a:cxn ang="0">
                  <a:pos x="57" y="8"/>
                </a:cxn>
                <a:cxn ang="0">
                  <a:pos x="44" y="7"/>
                </a:cxn>
              </a:cxnLst>
              <a:rect l="0" t="0" r="r" b="b"/>
              <a:pathLst>
                <a:path w="57" h="13">
                  <a:moveTo>
                    <a:pt x="44" y="7"/>
                  </a:moveTo>
                  <a:lnTo>
                    <a:pt x="12" y="0"/>
                  </a:lnTo>
                  <a:lnTo>
                    <a:pt x="3" y="0"/>
                  </a:lnTo>
                  <a:lnTo>
                    <a:pt x="0" y="7"/>
                  </a:lnTo>
                  <a:lnTo>
                    <a:pt x="21" y="11"/>
                  </a:lnTo>
                  <a:lnTo>
                    <a:pt x="40" y="13"/>
                  </a:lnTo>
                  <a:lnTo>
                    <a:pt x="57" y="8"/>
                  </a:lnTo>
                  <a:lnTo>
                    <a:pt x="44"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8" name="Freeform 353"/>
            <p:cNvSpPr>
              <a:spLocks/>
            </p:cNvSpPr>
            <p:nvPr/>
          </p:nvSpPr>
          <p:spPr bwMode="auto">
            <a:xfrm>
              <a:off x="1518670" y="3005681"/>
              <a:ext cx="35713" cy="26794"/>
            </a:xfrm>
            <a:custGeom>
              <a:avLst/>
              <a:gdLst/>
              <a:ahLst/>
              <a:cxnLst>
                <a:cxn ang="0">
                  <a:pos x="33" y="21"/>
                </a:cxn>
                <a:cxn ang="0">
                  <a:pos x="16" y="6"/>
                </a:cxn>
                <a:cxn ang="0">
                  <a:pos x="0" y="0"/>
                </a:cxn>
                <a:cxn ang="0">
                  <a:pos x="16" y="11"/>
                </a:cxn>
                <a:cxn ang="0">
                  <a:pos x="33" y="23"/>
                </a:cxn>
                <a:cxn ang="0">
                  <a:pos x="33" y="21"/>
                </a:cxn>
              </a:cxnLst>
              <a:rect l="0" t="0" r="r" b="b"/>
              <a:pathLst>
                <a:path w="33" h="23">
                  <a:moveTo>
                    <a:pt x="33" y="21"/>
                  </a:moveTo>
                  <a:lnTo>
                    <a:pt x="16" y="6"/>
                  </a:lnTo>
                  <a:lnTo>
                    <a:pt x="0" y="0"/>
                  </a:lnTo>
                  <a:lnTo>
                    <a:pt x="16" y="11"/>
                  </a:lnTo>
                  <a:lnTo>
                    <a:pt x="33" y="23"/>
                  </a:lnTo>
                  <a:lnTo>
                    <a:pt x="33"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39" name="Freeform 354"/>
            <p:cNvSpPr>
              <a:spLocks/>
            </p:cNvSpPr>
            <p:nvPr/>
          </p:nvSpPr>
          <p:spPr bwMode="auto">
            <a:xfrm>
              <a:off x="1581169" y="2996749"/>
              <a:ext cx="15624" cy="6698"/>
            </a:xfrm>
            <a:custGeom>
              <a:avLst/>
              <a:gdLst/>
              <a:ahLst/>
              <a:cxnLst>
                <a:cxn ang="0">
                  <a:pos x="13" y="6"/>
                </a:cxn>
                <a:cxn ang="0">
                  <a:pos x="5" y="4"/>
                </a:cxn>
                <a:cxn ang="0">
                  <a:pos x="0" y="0"/>
                </a:cxn>
                <a:cxn ang="0">
                  <a:pos x="12" y="3"/>
                </a:cxn>
                <a:cxn ang="0">
                  <a:pos x="13" y="6"/>
                </a:cxn>
              </a:cxnLst>
              <a:rect l="0" t="0" r="r" b="b"/>
              <a:pathLst>
                <a:path w="13" h="6">
                  <a:moveTo>
                    <a:pt x="13" y="6"/>
                  </a:moveTo>
                  <a:lnTo>
                    <a:pt x="5" y="4"/>
                  </a:lnTo>
                  <a:lnTo>
                    <a:pt x="0" y="0"/>
                  </a:lnTo>
                  <a:lnTo>
                    <a:pt x="12" y="3"/>
                  </a:lnTo>
                  <a:lnTo>
                    <a:pt x="13"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0" name="Freeform 355"/>
            <p:cNvSpPr>
              <a:spLocks/>
            </p:cNvSpPr>
            <p:nvPr/>
          </p:nvSpPr>
          <p:spPr bwMode="auto">
            <a:xfrm>
              <a:off x="1460636" y="3023543"/>
              <a:ext cx="6696" cy="6698"/>
            </a:xfrm>
            <a:custGeom>
              <a:avLst/>
              <a:gdLst/>
              <a:ahLst/>
              <a:cxnLst>
                <a:cxn ang="0">
                  <a:pos x="0" y="0"/>
                </a:cxn>
                <a:cxn ang="0">
                  <a:pos x="8" y="6"/>
                </a:cxn>
                <a:cxn ang="0">
                  <a:pos x="2" y="6"/>
                </a:cxn>
                <a:cxn ang="0">
                  <a:pos x="0" y="0"/>
                </a:cxn>
              </a:cxnLst>
              <a:rect l="0" t="0" r="r" b="b"/>
              <a:pathLst>
                <a:path w="8" h="6">
                  <a:moveTo>
                    <a:pt x="0" y="0"/>
                  </a:moveTo>
                  <a:lnTo>
                    <a:pt x="8" y="6"/>
                  </a:lnTo>
                  <a:lnTo>
                    <a:pt x="2" y="6"/>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1" name="Freeform 356"/>
            <p:cNvSpPr>
              <a:spLocks/>
            </p:cNvSpPr>
            <p:nvPr/>
          </p:nvSpPr>
          <p:spPr bwMode="auto">
            <a:xfrm>
              <a:off x="1585632" y="3016846"/>
              <a:ext cx="2232" cy="8931"/>
            </a:xfrm>
            <a:custGeom>
              <a:avLst/>
              <a:gdLst/>
              <a:ahLst/>
              <a:cxnLst>
                <a:cxn ang="0">
                  <a:pos x="4" y="0"/>
                </a:cxn>
                <a:cxn ang="0">
                  <a:pos x="4" y="8"/>
                </a:cxn>
                <a:cxn ang="0">
                  <a:pos x="0" y="3"/>
                </a:cxn>
                <a:cxn ang="0">
                  <a:pos x="4" y="0"/>
                </a:cxn>
              </a:cxnLst>
              <a:rect l="0" t="0" r="r" b="b"/>
              <a:pathLst>
                <a:path w="4" h="8">
                  <a:moveTo>
                    <a:pt x="4" y="0"/>
                  </a:moveTo>
                  <a:lnTo>
                    <a:pt x="4" y="8"/>
                  </a:lnTo>
                  <a:lnTo>
                    <a:pt x="0" y="3"/>
                  </a:lnTo>
                  <a:lnTo>
                    <a:pt x="4"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2" name="Freeform 357"/>
            <p:cNvSpPr>
              <a:spLocks/>
            </p:cNvSpPr>
            <p:nvPr/>
          </p:nvSpPr>
          <p:spPr bwMode="auto">
            <a:xfrm>
              <a:off x="1145911" y="2789097"/>
              <a:ext cx="265618" cy="247844"/>
            </a:xfrm>
            <a:custGeom>
              <a:avLst/>
              <a:gdLst/>
              <a:ahLst/>
              <a:cxnLst>
                <a:cxn ang="0">
                  <a:pos x="132" y="10"/>
                </a:cxn>
                <a:cxn ang="0">
                  <a:pos x="102" y="0"/>
                </a:cxn>
                <a:cxn ang="0">
                  <a:pos x="81" y="3"/>
                </a:cxn>
                <a:cxn ang="0">
                  <a:pos x="69" y="2"/>
                </a:cxn>
                <a:cxn ang="0">
                  <a:pos x="69" y="3"/>
                </a:cxn>
                <a:cxn ang="0">
                  <a:pos x="65" y="8"/>
                </a:cxn>
                <a:cxn ang="0">
                  <a:pos x="60" y="15"/>
                </a:cxn>
                <a:cxn ang="0">
                  <a:pos x="47" y="15"/>
                </a:cxn>
                <a:cxn ang="0">
                  <a:pos x="40" y="24"/>
                </a:cxn>
                <a:cxn ang="0">
                  <a:pos x="27" y="14"/>
                </a:cxn>
                <a:cxn ang="0">
                  <a:pos x="15" y="23"/>
                </a:cxn>
                <a:cxn ang="0">
                  <a:pos x="3" y="24"/>
                </a:cxn>
                <a:cxn ang="0">
                  <a:pos x="3" y="34"/>
                </a:cxn>
                <a:cxn ang="0">
                  <a:pos x="0" y="44"/>
                </a:cxn>
                <a:cxn ang="0">
                  <a:pos x="0" y="50"/>
                </a:cxn>
                <a:cxn ang="0">
                  <a:pos x="2" y="59"/>
                </a:cxn>
                <a:cxn ang="0">
                  <a:pos x="15" y="68"/>
                </a:cxn>
                <a:cxn ang="0">
                  <a:pos x="15" y="77"/>
                </a:cxn>
                <a:cxn ang="0">
                  <a:pos x="34" y="64"/>
                </a:cxn>
                <a:cxn ang="0">
                  <a:pos x="60" y="69"/>
                </a:cxn>
                <a:cxn ang="0">
                  <a:pos x="75" y="94"/>
                </a:cxn>
                <a:cxn ang="0">
                  <a:pos x="93" y="111"/>
                </a:cxn>
                <a:cxn ang="0">
                  <a:pos x="111" y="128"/>
                </a:cxn>
                <a:cxn ang="0">
                  <a:pos x="117" y="130"/>
                </a:cxn>
                <a:cxn ang="0">
                  <a:pos x="118" y="130"/>
                </a:cxn>
                <a:cxn ang="0">
                  <a:pos x="132" y="137"/>
                </a:cxn>
                <a:cxn ang="0">
                  <a:pos x="158" y="154"/>
                </a:cxn>
                <a:cxn ang="0">
                  <a:pos x="168" y="160"/>
                </a:cxn>
                <a:cxn ang="0">
                  <a:pos x="179" y="168"/>
                </a:cxn>
                <a:cxn ang="0">
                  <a:pos x="192" y="194"/>
                </a:cxn>
                <a:cxn ang="0">
                  <a:pos x="185" y="215"/>
                </a:cxn>
                <a:cxn ang="0">
                  <a:pos x="194" y="221"/>
                </a:cxn>
                <a:cxn ang="0">
                  <a:pos x="203" y="206"/>
                </a:cxn>
                <a:cxn ang="0">
                  <a:pos x="210" y="196"/>
                </a:cxn>
                <a:cxn ang="0">
                  <a:pos x="214" y="190"/>
                </a:cxn>
                <a:cxn ang="0">
                  <a:pos x="203" y="179"/>
                </a:cxn>
                <a:cxn ang="0">
                  <a:pos x="207" y="159"/>
                </a:cxn>
                <a:cxn ang="0">
                  <a:pos x="220" y="162"/>
                </a:cxn>
                <a:cxn ang="0">
                  <a:pos x="234" y="173"/>
                </a:cxn>
                <a:cxn ang="0">
                  <a:pos x="238" y="162"/>
                </a:cxn>
                <a:cxn ang="0">
                  <a:pos x="212" y="148"/>
                </a:cxn>
                <a:cxn ang="0">
                  <a:pos x="186" y="135"/>
                </a:cxn>
                <a:cxn ang="0">
                  <a:pos x="190" y="126"/>
                </a:cxn>
                <a:cxn ang="0">
                  <a:pos x="183" y="123"/>
                </a:cxn>
                <a:cxn ang="0">
                  <a:pos x="156" y="116"/>
                </a:cxn>
                <a:cxn ang="0">
                  <a:pos x="147" y="100"/>
                </a:cxn>
                <a:cxn ang="0">
                  <a:pos x="136" y="83"/>
                </a:cxn>
                <a:cxn ang="0">
                  <a:pos x="117" y="72"/>
                </a:cxn>
                <a:cxn ang="0">
                  <a:pos x="108" y="52"/>
                </a:cxn>
                <a:cxn ang="0">
                  <a:pos x="106" y="40"/>
                </a:cxn>
                <a:cxn ang="0">
                  <a:pos x="123" y="30"/>
                </a:cxn>
                <a:cxn ang="0">
                  <a:pos x="135" y="33"/>
                </a:cxn>
                <a:cxn ang="0">
                  <a:pos x="130" y="17"/>
                </a:cxn>
                <a:cxn ang="0">
                  <a:pos x="132" y="10"/>
                </a:cxn>
                <a:cxn ang="0">
                  <a:pos x="113" y="72"/>
                </a:cxn>
                <a:cxn ang="0">
                  <a:pos x="112" y="72"/>
                </a:cxn>
                <a:cxn ang="0">
                  <a:pos x="111" y="74"/>
                </a:cxn>
                <a:cxn ang="0">
                  <a:pos x="112" y="74"/>
                </a:cxn>
                <a:cxn ang="0">
                  <a:pos x="113" y="72"/>
                </a:cxn>
                <a:cxn ang="0">
                  <a:pos x="132" y="10"/>
                </a:cxn>
                <a:cxn ang="0">
                  <a:pos x="118" y="128"/>
                </a:cxn>
                <a:cxn ang="0">
                  <a:pos x="132" y="10"/>
                </a:cxn>
              </a:cxnLst>
              <a:rect l="0" t="0" r="r" b="b"/>
              <a:pathLst>
                <a:path w="238" h="221">
                  <a:moveTo>
                    <a:pt x="132" y="10"/>
                  </a:moveTo>
                  <a:lnTo>
                    <a:pt x="102" y="0"/>
                  </a:lnTo>
                  <a:lnTo>
                    <a:pt x="81" y="3"/>
                  </a:lnTo>
                  <a:lnTo>
                    <a:pt x="69" y="2"/>
                  </a:lnTo>
                  <a:lnTo>
                    <a:pt x="69" y="3"/>
                  </a:lnTo>
                  <a:lnTo>
                    <a:pt x="65" y="8"/>
                  </a:lnTo>
                  <a:lnTo>
                    <a:pt x="60" y="15"/>
                  </a:lnTo>
                  <a:lnTo>
                    <a:pt x="47" y="15"/>
                  </a:lnTo>
                  <a:lnTo>
                    <a:pt x="40" y="24"/>
                  </a:lnTo>
                  <a:lnTo>
                    <a:pt x="27" y="14"/>
                  </a:lnTo>
                  <a:lnTo>
                    <a:pt x="15" y="23"/>
                  </a:lnTo>
                  <a:lnTo>
                    <a:pt x="3" y="24"/>
                  </a:lnTo>
                  <a:lnTo>
                    <a:pt x="3" y="34"/>
                  </a:lnTo>
                  <a:lnTo>
                    <a:pt x="0" y="44"/>
                  </a:lnTo>
                  <a:lnTo>
                    <a:pt x="0" y="50"/>
                  </a:lnTo>
                  <a:lnTo>
                    <a:pt x="2" y="59"/>
                  </a:lnTo>
                  <a:lnTo>
                    <a:pt x="15" y="68"/>
                  </a:lnTo>
                  <a:lnTo>
                    <a:pt x="15" y="77"/>
                  </a:lnTo>
                  <a:lnTo>
                    <a:pt x="34" y="64"/>
                  </a:lnTo>
                  <a:lnTo>
                    <a:pt x="60" y="69"/>
                  </a:lnTo>
                  <a:lnTo>
                    <a:pt x="75" y="94"/>
                  </a:lnTo>
                  <a:lnTo>
                    <a:pt x="93" y="111"/>
                  </a:lnTo>
                  <a:lnTo>
                    <a:pt x="111" y="128"/>
                  </a:lnTo>
                  <a:lnTo>
                    <a:pt x="117" y="130"/>
                  </a:lnTo>
                  <a:lnTo>
                    <a:pt x="118" y="130"/>
                  </a:lnTo>
                  <a:lnTo>
                    <a:pt x="132" y="137"/>
                  </a:lnTo>
                  <a:lnTo>
                    <a:pt x="158" y="154"/>
                  </a:lnTo>
                  <a:lnTo>
                    <a:pt x="168" y="160"/>
                  </a:lnTo>
                  <a:lnTo>
                    <a:pt x="179" y="168"/>
                  </a:lnTo>
                  <a:lnTo>
                    <a:pt x="192" y="194"/>
                  </a:lnTo>
                  <a:lnTo>
                    <a:pt x="185" y="215"/>
                  </a:lnTo>
                  <a:lnTo>
                    <a:pt x="194" y="221"/>
                  </a:lnTo>
                  <a:lnTo>
                    <a:pt x="203" y="206"/>
                  </a:lnTo>
                  <a:lnTo>
                    <a:pt x="210" y="196"/>
                  </a:lnTo>
                  <a:lnTo>
                    <a:pt x="214" y="190"/>
                  </a:lnTo>
                  <a:lnTo>
                    <a:pt x="203" y="179"/>
                  </a:lnTo>
                  <a:lnTo>
                    <a:pt x="207" y="159"/>
                  </a:lnTo>
                  <a:lnTo>
                    <a:pt x="220" y="162"/>
                  </a:lnTo>
                  <a:lnTo>
                    <a:pt x="234" y="173"/>
                  </a:lnTo>
                  <a:lnTo>
                    <a:pt x="238" y="162"/>
                  </a:lnTo>
                  <a:lnTo>
                    <a:pt x="212" y="148"/>
                  </a:lnTo>
                  <a:lnTo>
                    <a:pt x="186" y="135"/>
                  </a:lnTo>
                  <a:lnTo>
                    <a:pt x="190" y="126"/>
                  </a:lnTo>
                  <a:lnTo>
                    <a:pt x="183" y="123"/>
                  </a:lnTo>
                  <a:lnTo>
                    <a:pt x="156" y="116"/>
                  </a:lnTo>
                  <a:lnTo>
                    <a:pt x="147" y="100"/>
                  </a:lnTo>
                  <a:lnTo>
                    <a:pt x="136" y="83"/>
                  </a:lnTo>
                  <a:lnTo>
                    <a:pt x="117" y="72"/>
                  </a:lnTo>
                  <a:lnTo>
                    <a:pt x="108" y="52"/>
                  </a:lnTo>
                  <a:lnTo>
                    <a:pt x="106" y="40"/>
                  </a:lnTo>
                  <a:lnTo>
                    <a:pt x="123" y="30"/>
                  </a:lnTo>
                  <a:lnTo>
                    <a:pt x="135" y="33"/>
                  </a:lnTo>
                  <a:lnTo>
                    <a:pt x="130" y="17"/>
                  </a:lnTo>
                  <a:lnTo>
                    <a:pt x="132" y="10"/>
                  </a:lnTo>
                  <a:lnTo>
                    <a:pt x="113" y="72"/>
                  </a:lnTo>
                  <a:lnTo>
                    <a:pt x="112" y="72"/>
                  </a:lnTo>
                  <a:lnTo>
                    <a:pt x="111" y="74"/>
                  </a:lnTo>
                  <a:lnTo>
                    <a:pt x="112" y="74"/>
                  </a:lnTo>
                  <a:lnTo>
                    <a:pt x="113" y="72"/>
                  </a:lnTo>
                  <a:lnTo>
                    <a:pt x="132" y="10"/>
                  </a:lnTo>
                  <a:lnTo>
                    <a:pt x="118" y="128"/>
                  </a:lnTo>
                  <a:lnTo>
                    <a:pt x="132"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3" name="Freeform 358"/>
            <p:cNvSpPr>
              <a:spLocks/>
            </p:cNvSpPr>
            <p:nvPr/>
          </p:nvSpPr>
          <p:spPr bwMode="auto">
            <a:xfrm>
              <a:off x="1145911" y="2789097"/>
              <a:ext cx="265618" cy="247844"/>
            </a:xfrm>
            <a:custGeom>
              <a:avLst/>
              <a:gdLst/>
              <a:ahLst/>
              <a:cxnLst>
                <a:cxn ang="0">
                  <a:pos x="132" y="10"/>
                </a:cxn>
                <a:cxn ang="0">
                  <a:pos x="102" y="0"/>
                </a:cxn>
                <a:cxn ang="0">
                  <a:pos x="81" y="3"/>
                </a:cxn>
                <a:cxn ang="0">
                  <a:pos x="69" y="2"/>
                </a:cxn>
                <a:cxn ang="0">
                  <a:pos x="69" y="3"/>
                </a:cxn>
                <a:cxn ang="0">
                  <a:pos x="65" y="8"/>
                </a:cxn>
                <a:cxn ang="0">
                  <a:pos x="60" y="15"/>
                </a:cxn>
                <a:cxn ang="0">
                  <a:pos x="47" y="15"/>
                </a:cxn>
                <a:cxn ang="0">
                  <a:pos x="40" y="24"/>
                </a:cxn>
                <a:cxn ang="0">
                  <a:pos x="27" y="14"/>
                </a:cxn>
                <a:cxn ang="0">
                  <a:pos x="15" y="23"/>
                </a:cxn>
                <a:cxn ang="0">
                  <a:pos x="3" y="24"/>
                </a:cxn>
                <a:cxn ang="0">
                  <a:pos x="3" y="34"/>
                </a:cxn>
                <a:cxn ang="0">
                  <a:pos x="0" y="44"/>
                </a:cxn>
                <a:cxn ang="0">
                  <a:pos x="0" y="50"/>
                </a:cxn>
                <a:cxn ang="0">
                  <a:pos x="2" y="59"/>
                </a:cxn>
                <a:cxn ang="0">
                  <a:pos x="15" y="68"/>
                </a:cxn>
                <a:cxn ang="0">
                  <a:pos x="15" y="77"/>
                </a:cxn>
                <a:cxn ang="0">
                  <a:pos x="34" y="64"/>
                </a:cxn>
                <a:cxn ang="0">
                  <a:pos x="60" y="69"/>
                </a:cxn>
                <a:cxn ang="0">
                  <a:pos x="75" y="94"/>
                </a:cxn>
                <a:cxn ang="0">
                  <a:pos x="93" y="111"/>
                </a:cxn>
                <a:cxn ang="0">
                  <a:pos x="111" y="128"/>
                </a:cxn>
                <a:cxn ang="0">
                  <a:pos x="117" y="130"/>
                </a:cxn>
                <a:cxn ang="0">
                  <a:pos x="118" y="130"/>
                </a:cxn>
                <a:cxn ang="0">
                  <a:pos x="132" y="137"/>
                </a:cxn>
                <a:cxn ang="0">
                  <a:pos x="158" y="154"/>
                </a:cxn>
                <a:cxn ang="0">
                  <a:pos x="168" y="160"/>
                </a:cxn>
                <a:cxn ang="0">
                  <a:pos x="179" y="168"/>
                </a:cxn>
                <a:cxn ang="0">
                  <a:pos x="192" y="194"/>
                </a:cxn>
                <a:cxn ang="0">
                  <a:pos x="185" y="215"/>
                </a:cxn>
                <a:cxn ang="0">
                  <a:pos x="194" y="221"/>
                </a:cxn>
                <a:cxn ang="0">
                  <a:pos x="203" y="206"/>
                </a:cxn>
                <a:cxn ang="0">
                  <a:pos x="210" y="196"/>
                </a:cxn>
                <a:cxn ang="0">
                  <a:pos x="214" y="190"/>
                </a:cxn>
                <a:cxn ang="0">
                  <a:pos x="203" y="179"/>
                </a:cxn>
                <a:cxn ang="0">
                  <a:pos x="207" y="159"/>
                </a:cxn>
                <a:cxn ang="0">
                  <a:pos x="220" y="162"/>
                </a:cxn>
                <a:cxn ang="0">
                  <a:pos x="234" y="173"/>
                </a:cxn>
                <a:cxn ang="0">
                  <a:pos x="238" y="162"/>
                </a:cxn>
                <a:cxn ang="0">
                  <a:pos x="212" y="148"/>
                </a:cxn>
                <a:cxn ang="0">
                  <a:pos x="186" y="135"/>
                </a:cxn>
                <a:cxn ang="0">
                  <a:pos x="190" y="126"/>
                </a:cxn>
                <a:cxn ang="0">
                  <a:pos x="183" y="123"/>
                </a:cxn>
                <a:cxn ang="0">
                  <a:pos x="156" y="116"/>
                </a:cxn>
                <a:cxn ang="0">
                  <a:pos x="147" y="100"/>
                </a:cxn>
                <a:cxn ang="0">
                  <a:pos x="136" y="83"/>
                </a:cxn>
                <a:cxn ang="0">
                  <a:pos x="117" y="72"/>
                </a:cxn>
                <a:cxn ang="0">
                  <a:pos x="108" y="52"/>
                </a:cxn>
                <a:cxn ang="0">
                  <a:pos x="106" y="40"/>
                </a:cxn>
                <a:cxn ang="0">
                  <a:pos x="123" y="30"/>
                </a:cxn>
                <a:cxn ang="0">
                  <a:pos x="135" y="33"/>
                </a:cxn>
                <a:cxn ang="0">
                  <a:pos x="130" y="17"/>
                </a:cxn>
                <a:cxn ang="0">
                  <a:pos x="132" y="10"/>
                </a:cxn>
              </a:cxnLst>
              <a:rect l="0" t="0" r="r" b="b"/>
              <a:pathLst>
                <a:path w="238" h="221">
                  <a:moveTo>
                    <a:pt x="132" y="10"/>
                  </a:moveTo>
                  <a:lnTo>
                    <a:pt x="102" y="0"/>
                  </a:lnTo>
                  <a:lnTo>
                    <a:pt x="81" y="3"/>
                  </a:lnTo>
                  <a:lnTo>
                    <a:pt x="69" y="2"/>
                  </a:lnTo>
                  <a:lnTo>
                    <a:pt x="69" y="3"/>
                  </a:lnTo>
                  <a:lnTo>
                    <a:pt x="65" y="8"/>
                  </a:lnTo>
                  <a:lnTo>
                    <a:pt x="60" y="15"/>
                  </a:lnTo>
                  <a:lnTo>
                    <a:pt x="47" y="15"/>
                  </a:lnTo>
                  <a:lnTo>
                    <a:pt x="40" y="24"/>
                  </a:lnTo>
                  <a:lnTo>
                    <a:pt x="27" y="14"/>
                  </a:lnTo>
                  <a:lnTo>
                    <a:pt x="15" y="23"/>
                  </a:lnTo>
                  <a:lnTo>
                    <a:pt x="3" y="24"/>
                  </a:lnTo>
                  <a:lnTo>
                    <a:pt x="3" y="34"/>
                  </a:lnTo>
                  <a:lnTo>
                    <a:pt x="0" y="44"/>
                  </a:lnTo>
                  <a:lnTo>
                    <a:pt x="0" y="50"/>
                  </a:lnTo>
                  <a:lnTo>
                    <a:pt x="2" y="59"/>
                  </a:lnTo>
                  <a:lnTo>
                    <a:pt x="15" y="68"/>
                  </a:lnTo>
                  <a:lnTo>
                    <a:pt x="15" y="77"/>
                  </a:lnTo>
                  <a:lnTo>
                    <a:pt x="34" y="64"/>
                  </a:lnTo>
                  <a:lnTo>
                    <a:pt x="60" y="69"/>
                  </a:lnTo>
                  <a:lnTo>
                    <a:pt x="75" y="94"/>
                  </a:lnTo>
                  <a:lnTo>
                    <a:pt x="93" y="111"/>
                  </a:lnTo>
                  <a:lnTo>
                    <a:pt x="111" y="128"/>
                  </a:lnTo>
                  <a:lnTo>
                    <a:pt x="117" y="130"/>
                  </a:lnTo>
                  <a:lnTo>
                    <a:pt x="118" y="130"/>
                  </a:lnTo>
                  <a:lnTo>
                    <a:pt x="132" y="137"/>
                  </a:lnTo>
                  <a:lnTo>
                    <a:pt x="158" y="154"/>
                  </a:lnTo>
                  <a:lnTo>
                    <a:pt x="168" y="160"/>
                  </a:lnTo>
                  <a:lnTo>
                    <a:pt x="179" y="168"/>
                  </a:lnTo>
                  <a:lnTo>
                    <a:pt x="192" y="194"/>
                  </a:lnTo>
                  <a:lnTo>
                    <a:pt x="185" y="215"/>
                  </a:lnTo>
                  <a:lnTo>
                    <a:pt x="194" y="221"/>
                  </a:lnTo>
                  <a:lnTo>
                    <a:pt x="203" y="206"/>
                  </a:lnTo>
                  <a:lnTo>
                    <a:pt x="210" y="196"/>
                  </a:lnTo>
                  <a:lnTo>
                    <a:pt x="214" y="190"/>
                  </a:lnTo>
                  <a:lnTo>
                    <a:pt x="203" y="179"/>
                  </a:lnTo>
                  <a:lnTo>
                    <a:pt x="207" y="159"/>
                  </a:lnTo>
                  <a:lnTo>
                    <a:pt x="220" y="162"/>
                  </a:lnTo>
                  <a:lnTo>
                    <a:pt x="234" y="173"/>
                  </a:lnTo>
                  <a:lnTo>
                    <a:pt x="238" y="162"/>
                  </a:lnTo>
                  <a:lnTo>
                    <a:pt x="212" y="148"/>
                  </a:lnTo>
                  <a:lnTo>
                    <a:pt x="186" y="135"/>
                  </a:lnTo>
                  <a:lnTo>
                    <a:pt x="190" y="126"/>
                  </a:lnTo>
                  <a:lnTo>
                    <a:pt x="183" y="123"/>
                  </a:lnTo>
                  <a:lnTo>
                    <a:pt x="156" y="116"/>
                  </a:lnTo>
                  <a:lnTo>
                    <a:pt x="147" y="100"/>
                  </a:lnTo>
                  <a:lnTo>
                    <a:pt x="136" y="83"/>
                  </a:lnTo>
                  <a:lnTo>
                    <a:pt x="117" y="72"/>
                  </a:lnTo>
                  <a:lnTo>
                    <a:pt x="108" y="52"/>
                  </a:lnTo>
                  <a:lnTo>
                    <a:pt x="106" y="40"/>
                  </a:lnTo>
                  <a:lnTo>
                    <a:pt x="123" y="30"/>
                  </a:lnTo>
                  <a:lnTo>
                    <a:pt x="135" y="33"/>
                  </a:lnTo>
                  <a:lnTo>
                    <a:pt x="130" y="17"/>
                  </a:lnTo>
                  <a:lnTo>
                    <a:pt x="132"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4" name="Freeform 359"/>
            <p:cNvSpPr>
              <a:spLocks/>
            </p:cNvSpPr>
            <p:nvPr/>
          </p:nvSpPr>
          <p:spPr bwMode="auto">
            <a:xfrm>
              <a:off x="1268676" y="2869479"/>
              <a:ext cx="2232" cy="2233"/>
            </a:xfrm>
            <a:custGeom>
              <a:avLst/>
              <a:gdLst/>
              <a:ahLst/>
              <a:cxnLst>
                <a:cxn ang="0">
                  <a:pos x="2" y="0"/>
                </a:cxn>
                <a:cxn ang="0">
                  <a:pos x="1" y="0"/>
                </a:cxn>
                <a:cxn ang="0">
                  <a:pos x="0" y="2"/>
                </a:cxn>
                <a:cxn ang="0">
                  <a:pos x="1" y="2"/>
                </a:cxn>
                <a:cxn ang="0">
                  <a:pos x="2" y="0"/>
                </a:cxn>
              </a:cxnLst>
              <a:rect l="0" t="0" r="r" b="b"/>
              <a:pathLst>
                <a:path w="2" h="2">
                  <a:moveTo>
                    <a:pt x="2" y="0"/>
                  </a:moveTo>
                  <a:lnTo>
                    <a:pt x="1" y="0"/>
                  </a:lnTo>
                  <a:lnTo>
                    <a:pt x="0" y="2"/>
                  </a:lnTo>
                  <a:lnTo>
                    <a:pt x="1" y="2"/>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5" name="Freeform 360"/>
            <p:cNvSpPr>
              <a:spLocks/>
            </p:cNvSpPr>
            <p:nvPr/>
          </p:nvSpPr>
          <p:spPr bwMode="auto">
            <a:xfrm>
              <a:off x="1279836" y="3025777"/>
              <a:ext cx="71427" cy="44657"/>
            </a:xfrm>
            <a:custGeom>
              <a:avLst/>
              <a:gdLst/>
              <a:ahLst/>
              <a:cxnLst>
                <a:cxn ang="0">
                  <a:pos x="57" y="24"/>
                </a:cxn>
                <a:cxn ang="0">
                  <a:pos x="57" y="39"/>
                </a:cxn>
                <a:cxn ang="0">
                  <a:pos x="32" y="27"/>
                </a:cxn>
                <a:cxn ang="0">
                  <a:pos x="6" y="17"/>
                </a:cxn>
                <a:cxn ang="0">
                  <a:pos x="0" y="6"/>
                </a:cxn>
                <a:cxn ang="0">
                  <a:pos x="18" y="3"/>
                </a:cxn>
                <a:cxn ang="0">
                  <a:pos x="42" y="1"/>
                </a:cxn>
                <a:cxn ang="0">
                  <a:pos x="65" y="0"/>
                </a:cxn>
                <a:cxn ang="0">
                  <a:pos x="57" y="24"/>
                </a:cxn>
              </a:cxnLst>
              <a:rect l="0" t="0" r="r" b="b"/>
              <a:pathLst>
                <a:path w="65" h="39">
                  <a:moveTo>
                    <a:pt x="57" y="24"/>
                  </a:moveTo>
                  <a:lnTo>
                    <a:pt x="57" y="39"/>
                  </a:lnTo>
                  <a:lnTo>
                    <a:pt x="32" y="27"/>
                  </a:lnTo>
                  <a:lnTo>
                    <a:pt x="6" y="17"/>
                  </a:lnTo>
                  <a:lnTo>
                    <a:pt x="0" y="6"/>
                  </a:lnTo>
                  <a:lnTo>
                    <a:pt x="18" y="3"/>
                  </a:lnTo>
                  <a:lnTo>
                    <a:pt x="42" y="1"/>
                  </a:lnTo>
                  <a:lnTo>
                    <a:pt x="65" y="0"/>
                  </a:lnTo>
                  <a:lnTo>
                    <a:pt x="57"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6" name="Freeform 361"/>
            <p:cNvSpPr>
              <a:spLocks/>
            </p:cNvSpPr>
            <p:nvPr/>
          </p:nvSpPr>
          <p:spPr bwMode="auto">
            <a:xfrm>
              <a:off x="1179392" y="2943163"/>
              <a:ext cx="37946" cy="66985"/>
            </a:xfrm>
            <a:custGeom>
              <a:avLst/>
              <a:gdLst/>
              <a:ahLst/>
              <a:cxnLst>
                <a:cxn ang="0">
                  <a:pos x="18" y="51"/>
                </a:cxn>
                <a:cxn ang="0">
                  <a:pos x="9" y="59"/>
                </a:cxn>
                <a:cxn ang="0">
                  <a:pos x="4" y="46"/>
                </a:cxn>
                <a:cxn ang="0">
                  <a:pos x="2" y="28"/>
                </a:cxn>
                <a:cxn ang="0">
                  <a:pos x="0" y="10"/>
                </a:cxn>
                <a:cxn ang="0">
                  <a:pos x="19" y="0"/>
                </a:cxn>
                <a:cxn ang="0">
                  <a:pos x="32" y="18"/>
                </a:cxn>
                <a:cxn ang="0">
                  <a:pos x="28" y="50"/>
                </a:cxn>
                <a:cxn ang="0">
                  <a:pos x="18" y="51"/>
                </a:cxn>
              </a:cxnLst>
              <a:rect l="0" t="0" r="r" b="b"/>
              <a:pathLst>
                <a:path w="32" h="59">
                  <a:moveTo>
                    <a:pt x="18" y="51"/>
                  </a:moveTo>
                  <a:lnTo>
                    <a:pt x="9" y="59"/>
                  </a:lnTo>
                  <a:lnTo>
                    <a:pt x="4" y="46"/>
                  </a:lnTo>
                  <a:lnTo>
                    <a:pt x="2" y="28"/>
                  </a:lnTo>
                  <a:lnTo>
                    <a:pt x="0" y="10"/>
                  </a:lnTo>
                  <a:lnTo>
                    <a:pt x="19" y="0"/>
                  </a:lnTo>
                  <a:lnTo>
                    <a:pt x="32" y="18"/>
                  </a:lnTo>
                  <a:lnTo>
                    <a:pt x="28" y="50"/>
                  </a:lnTo>
                  <a:lnTo>
                    <a:pt x="18" y="5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7" name="Freeform 362"/>
            <p:cNvSpPr>
              <a:spLocks/>
            </p:cNvSpPr>
            <p:nvPr/>
          </p:nvSpPr>
          <p:spPr bwMode="auto">
            <a:xfrm>
              <a:off x="1159303" y="2876178"/>
              <a:ext cx="2232" cy="2233"/>
            </a:xfrm>
            <a:custGeom>
              <a:avLst/>
              <a:gdLst/>
              <a:ahLst/>
              <a:cxnLst>
                <a:cxn ang="0">
                  <a:pos x="2" y="0"/>
                </a:cxn>
                <a:cxn ang="0">
                  <a:pos x="0" y="0"/>
                </a:cxn>
                <a:cxn ang="0">
                  <a:pos x="0" y="1"/>
                </a:cxn>
                <a:cxn ang="0">
                  <a:pos x="2" y="0"/>
                </a:cxn>
              </a:cxnLst>
              <a:rect l="0" t="0" r="r" b="b"/>
              <a:pathLst>
                <a:path w="2" h="1">
                  <a:moveTo>
                    <a:pt x="2" y="0"/>
                  </a:moveTo>
                  <a:lnTo>
                    <a:pt x="0" y="0"/>
                  </a:lnTo>
                  <a:lnTo>
                    <a:pt x="0" y="1"/>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8" name="Freeform 363"/>
            <p:cNvSpPr>
              <a:spLocks/>
            </p:cNvSpPr>
            <p:nvPr/>
          </p:nvSpPr>
          <p:spPr bwMode="auto">
            <a:xfrm>
              <a:off x="1587865" y="2925299"/>
              <a:ext cx="430793" cy="167462"/>
            </a:xfrm>
            <a:custGeom>
              <a:avLst/>
              <a:gdLst/>
              <a:ahLst/>
              <a:cxnLst>
                <a:cxn ang="0">
                  <a:pos x="258" y="126"/>
                </a:cxn>
                <a:cxn ang="0">
                  <a:pos x="219" y="130"/>
                </a:cxn>
                <a:cxn ang="0">
                  <a:pos x="210" y="150"/>
                </a:cxn>
                <a:cxn ang="0">
                  <a:pos x="207" y="144"/>
                </a:cxn>
                <a:cxn ang="0">
                  <a:pos x="200" y="130"/>
                </a:cxn>
                <a:cxn ang="0">
                  <a:pos x="170" y="135"/>
                </a:cxn>
                <a:cxn ang="0">
                  <a:pos x="132" y="140"/>
                </a:cxn>
                <a:cxn ang="0">
                  <a:pos x="95" y="136"/>
                </a:cxn>
                <a:cxn ang="0">
                  <a:pos x="66" y="135"/>
                </a:cxn>
                <a:cxn ang="0">
                  <a:pos x="44" y="130"/>
                </a:cxn>
                <a:cxn ang="0">
                  <a:pos x="47" y="123"/>
                </a:cxn>
                <a:cxn ang="0">
                  <a:pos x="32" y="115"/>
                </a:cxn>
                <a:cxn ang="0">
                  <a:pos x="25" y="102"/>
                </a:cxn>
                <a:cxn ang="0">
                  <a:pos x="5" y="85"/>
                </a:cxn>
                <a:cxn ang="0">
                  <a:pos x="18" y="87"/>
                </a:cxn>
                <a:cxn ang="0">
                  <a:pos x="13" y="74"/>
                </a:cxn>
                <a:cxn ang="0">
                  <a:pos x="0" y="61"/>
                </a:cxn>
                <a:cxn ang="0">
                  <a:pos x="21" y="40"/>
                </a:cxn>
                <a:cxn ang="0">
                  <a:pos x="53" y="36"/>
                </a:cxn>
                <a:cxn ang="0">
                  <a:pos x="62" y="28"/>
                </a:cxn>
                <a:cxn ang="0">
                  <a:pos x="90" y="21"/>
                </a:cxn>
                <a:cxn ang="0">
                  <a:pos x="138" y="2"/>
                </a:cxn>
                <a:cxn ang="0">
                  <a:pos x="170" y="1"/>
                </a:cxn>
                <a:cxn ang="0">
                  <a:pos x="193" y="12"/>
                </a:cxn>
                <a:cxn ang="0">
                  <a:pos x="245" y="24"/>
                </a:cxn>
                <a:cxn ang="0">
                  <a:pos x="300" y="10"/>
                </a:cxn>
                <a:cxn ang="0">
                  <a:pos x="339" y="18"/>
                </a:cxn>
                <a:cxn ang="0">
                  <a:pos x="356" y="48"/>
                </a:cxn>
                <a:cxn ang="0">
                  <a:pos x="365" y="62"/>
                </a:cxn>
                <a:cxn ang="0">
                  <a:pos x="372" y="100"/>
                </a:cxn>
                <a:cxn ang="0">
                  <a:pos x="373" y="120"/>
                </a:cxn>
                <a:cxn ang="0">
                  <a:pos x="341" y="115"/>
                </a:cxn>
                <a:cxn ang="0">
                  <a:pos x="329" y="117"/>
                </a:cxn>
                <a:cxn ang="0">
                  <a:pos x="288" y="127"/>
                </a:cxn>
              </a:cxnLst>
              <a:rect l="0" t="0" r="r" b="b"/>
              <a:pathLst>
                <a:path w="385" h="150">
                  <a:moveTo>
                    <a:pt x="288" y="127"/>
                  </a:moveTo>
                  <a:lnTo>
                    <a:pt x="258" y="126"/>
                  </a:lnTo>
                  <a:lnTo>
                    <a:pt x="227" y="128"/>
                  </a:lnTo>
                  <a:lnTo>
                    <a:pt x="219" y="130"/>
                  </a:lnTo>
                  <a:lnTo>
                    <a:pt x="218" y="141"/>
                  </a:lnTo>
                  <a:lnTo>
                    <a:pt x="210" y="150"/>
                  </a:lnTo>
                  <a:lnTo>
                    <a:pt x="207" y="148"/>
                  </a:lnTo>
                  <a:lnTo>
                    <a:pt x="207" y="144"/>
                  </a:lnTo>
                  <a:lnTo>
                    <a:pt x="209" y="126"/>
                  </a:lnTo>
                  <a:lnTo>
                    <a:pt x="200" y="130"/>
                  </a:lnTo>
                  <a:lnTo>
                    <a:pt x="186" y="129"/>
                  </a:lnTo>
                  <a:lnTo>
                    <a:pt x="170" y="135"/>
                  </a:lnTo>
                  <a:lnTo>
                    <a:pt x="149" y="145"/>
                  </a:lnTo>
                  <a:lnTo>
                    <a:pt x="132" y="140"/>
                  </a:lnTo>
                  <a:lnTo>
                    <a:pt x="98" y="126"/>
                  </a:lnTo>
                  <a:lnTo>
                    <a:pt x="95" y="136"/>
                  </a:lnTo>
                  <a:lnTo>
                    <a:pt x="85" y="141"/>
                  </a:lnTo>
                  <a:lnTo>
                    <a:pt x="66" y="135"/>
                  </a:lnTo>
                  <a:lnTo>
                    <a:pt x="55" y="128"/>
                  </a:lnTo>
                  <a:lnTo>
                    <a:pt x="44" y="130"/>
                  </a:lnTo>
                  <a:lnTo>
                    <a:pt x="33" y="129"/>
                  </a:lnTo>
                  <a:lnTo>
                    <a:pt x="47" y="123"/>
                  </a:lnTo>
                  <a:lnTo>
                    <a:pt x="30" y="121"/>
                  </a:lnTo>
                  <a:lnTo>
                    <a:pt x="32" y="115"/>
                  </a:lnTo>
                  <a:lnTo>
                    <a:pt x="23" y="106"/>
                  </a:lnTo>
                  <a:lnTo>
                    <a:pt x="25" y="102"/>
                  </a:lnTo>
                  <a:lnTo>
                    <a:pt x="8" y="93"/>
                  </a:lnTo>
                  <a:lnTo>
                    <a:pt x="5" y="85"/>
                  </a:lnTo>
                  <a:lnTo>
                    <a:pt x="11" y="86"/>
                  </a:lnTo>
                  <a:lnTo>
                    <a:pt x="18" y="87"/>
                  </a:lnTo>
                  <a:lnTo>
                    <a:pt x="14" y="79"/>
                  </a:lnTo>
                  <a:lnTo>
                    <a:pt x="13" y="74"/>
                  </a:lnTo>
                  <a:lnTo>
                    <a:pt x="12" y="62"/>
                  </a:lnTo>
                  <a:lnTo>
                    <a:pt x="0" y="61"/>
                  </a:lnTo>
                  <a:lnTo>
                    <a:pt x="1" y="43"/>
                  </a:lnTo>
                  <a:lnTo>
                    <a:pt x="21" y="40"/>
                  </a:lnTo>
                  <a:lnTo>
                    <a:pt x="29" y="36"/>
                  </a:lnTo>
                  <a:lnTo>
                    <a:pt x="53" y="36"/>
                  </a:lnTo>
                  <a:lnTo>
                    <a:pt x="68" y="30"/>
                  </a:lnTo>
                  <a:lnTo>
                    <a:pt x="62" y="28"/>
                  </a:lnTo>
                  <a:lnTo>
                    <a:pt x="53" y="20"/>
                  </a:lnTo>
                  <a:lnTo>
                    <a:pt x="90" y="21"/>
                  </a:lnTo>
                  <a:lnTo>
                    <a:pt x="117" y="4"/>
                  </a:lnTo>
                  <a:lnTo>
                    <a:pt x="138" y="2"/>
                  </a:lnTo>
                  <a:lnTo>
                    <a:pt x="157" y="0"/>
                  </a:lnTo>
                  <a:lnTo>
                    <a:pt x="170" y="1"/>
                  </a:lnTo>
                  <a:lnTo>
                    <a:pt x="185" y="7"/>
                  </a:lnTo>
                  <a:lnTo>
                    <a:pt x="193" y="12"/>
                  </a:lnTo>
                  <a:lnTo>
                    <a:pt x="218" y="18"/>
                  </a:lnTo>
                  <a:lnTo>
                    <a:pt x="245" y="24"/>
                  </a:lnTo>
                  <a:lnTo>
                    <a:pt x="270" y="25"/>
                  </a:lnTo>
                  <a:lnTo>
                    <a:pt x="300" y="10"/>
                  </a:lnTo>
                  <a:lnTo>
                    <a:pt x="326" y="9"/>
                  </a:lnTo>
                  <a:lnTo>
                    <a:pt x="339" y="18"/>
                  </a:lnTo>
                  <a:lnTo>
                    <a:pt x="348" y="34"/>
                  </a:lnTo>
                  <a:lnTo>
                    <a:pt x="356" y="48"/>
                  </a:lnTo>
                  <a:lnTo>
                    <a:pt x="373" y="55"/>
                  </a:lnTo>
                  <a:lnTo>
                    <a:pt x="365" y="62"/>
                  </a:lnTo>
                  <a:lnTo>
                    <a:pt x="367" y="75"/>
                  </a:lnTo>
                  <a:lnTo>
                    <a:pt x="372" y="100"/>
                  </a:lnTo>
                  <a:lnTo>
                    <a:pt x="385" y="117"/>
                  </a:lnTo>
                  <a:lnTo>
                    <a:pt x="373" y="120"/>
                  </a:lnTo>
                  <a:lnTo>
                    <a:pt x="368" y="115"/>
                  </a:lnTo>
                  <a:lnTo>
                    <a:pt x="341" y="115"/>
                  </a:lnTo>
                  <a:lnTo>
                    <a:pt x="336" y="120"/>
                  </a:lnTo>
                  <a:lnTo>
                    <a:pt x="329" y="117"/>
                  </a:lnTo>
                  <a:lnTo>
                    <a:pt x="308" y="122"/>
                  </a:lnTo>
                  <a:lnTo>
                    <a:pt x="288" y="12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49" name="Freeform 364"/>
            <p:cNvSpPr>
              <a:spLocks/>
            </p:cNvSpPr>
            <p:nvPr/>
          </p:nvSpPr>
          <p:spPr bwMode="auto">
            <a:xfrm>
              <a:off x="1581169" y="2923066"/>
              <a:ext cx="64731" cy="49122"/>
            </a:xfrm>
            <a:custGeom>
              <a:avLst/>
              <a:gdLst/>
              <a:ahLst/>
              <a:cxnLst>
                <a:cxn ang="0">
                  <a:pos x="7" y="2"/>
                </a:cxn>
                <a:cxn ang="0">
                  <a:pos x="3" y="8"/>
                </a:cxn>
                <a:cxn ang="0">
                  <a:pos x="8" y="16"/>
                </a:cxn>
                <a:cxn ang="0">
                  <a:pos x="0" y="32"/>
                </a:cxn>
                <a:cxn ang="0">
                  <a:pos x="13" y="34"/>
                </a:cxn>
                <a:cxn ang="0">
                  <a:pos x="6" y="45"/>
                </a:cxn>
                <a:cxn ang="0">
                  <a:pos x="27" y="29"/>
                </a:cxn>
                <a:cxn ang="0">
                  <a:pos x="58" y="24"/>
                </a:cxn>
                <a:cxn ang="0">
                  <a:pos x="50" y="16"/>
                </a:cxn>
                <a:cxn ang="0">
                  <a:pos x="36" y="0"/>
                </a:cxn>
                <a:cxn ang="0">
                  <a:pos x="7" y="2"/>
                </a:cxn>
              </a:cxnLst>
              <a:rect l="0" t="0" r="r" b="b"/>
              <a:pathLst>
                <a:path w="58" h="45">
                  <a:moveTo>
                    <a:pt x="7" y="2"/>
                  </a:moveTo>
                  <a:lnTo>
                    <a:pt x="3" y="8"/>
                  </a:lnTo>
                  <a:lnTo>
                    <a:pt x="8" y="16"/>
                  </a:lnTo>
                  <a:lnTo>
                    <a:pt x="0" y="32"/>
                  </a:lnTo>
                  <a:lnTo>
                    <a:pt x="13" y="34"/>
                  </a:lnTo>
                  <a:lnTo>
                    <a:pt x="6" y="45"/>
                  </a:lnTo>
                  <a:lnTo>
                    <a:pt x="27" y="29"/>
                  </a:lnTo>
                  <a:lnTo>
                    <a:pt x="58" y="24"/>
                  </a:lnTo>
                  <a:lnTo>
                    <a:pt x="50" y="16"/>
                  </a:lnTo>
                  <a:lnTo>
                    <a:pt x="36" y="0"/>
                  </a:lnTo>
                  <a:lnTo>
                    <a:pt x="7"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0" name="Freeform 365"/>
            <p:cNvSpPr>
              <a:spLocks/>
            </p:cNvSpPr>
            <p:nvPr/>
          </p:nvSpPr>
          <p:spPr bwMode="auto">
            <a:xfrm>
              <a:off x="1474028" y="2547953"/>
              <a:ext cx="189728" cy="120573"/>
            </a:xfrm>
            <a:custGeom>
              <a:avLst/>
              <a:gdLst/>
              <a:ahLst/>
              <a:cxnLst>
                <a:cxn ang="0">
                  <a:pos x="169" y="58"/>
                </a:cxn>
                <a:cxn ang="0">
                  <a:pos x="162" y="65"/>
                </a:cxn>
                <a:cxn ang="0">
                  <a:pos x="168" y="87"/>
                </a:cxn>
                <a:cxn ang="0">
                  <a:pos x="145" y="99"/>
                </a:cxn>
                <a:cxn ang="0">
                  <a:pos x="146" y="107"/>
                </a:cxn>
                <a:cxn ang="0">
                  <a:pos x="113" y="101"/>
                </a:cxn>
                <a:cxn ang="0">
                  <a:pos x="80" y="95"/>
                </a:cxn>
                <a:cxn ang="0">
                  <a:pos x="47" y="95"/>
                </a:cxn>
                <a:cxn ang="0">
                  <a:pos x="14" y="95"/>
                </a:cxn>
                <a:cxn ang="0">
                  <a:pos x="3" y="88"/>
                </a:cxn>
                <a:cxn ang="0">
                  <a:pos x="15" y="71"/>
                </a:cxn>
                <a:cxn ang="0">
                  <a:pos x="0" y="41"/>
                </a:cxn>
                <a:cxn ang="0">
                  <a:pos x="29" y="22"/>
                </a:cxn>
                <a:cxn ang="0">
                  <a:pos x="56" y="3"/>
                </a:cxn>
                <a:cxn ang="0">
                  <a:pos x="83" y="0"/>
                </a:cxn>
                <a:cxn ang="0">
                  <a:pos x="111" y="5"/>
                </a:cxn>
                <a:cxn ang="0">
                  <a:pos x="140" y="10"/>
                </a:cxn>
                <a:cxn ang="0">
                  <a:pos x="145" y="38"/>
                </a:cxn>
                <a:cxn ang="0">
                  <a:pos x="169" y="58"/>
                </a:cxn>
              </a:cxnLst>
              <a:rect l="0" t="0" r="r" b="b"/>
              <a:pathLst>
                <a:path w="169" h="107">
                  <a:moveTo>
                    <a:pt x="169" y="58"/>
                  </a:moveTo>
                  <a:lnTo>
                    <a:pt x="162" y="65"/>
                  </a:lnTo>
                  <a:lnTo>
                    <a:pt x="168" y="87"/>
                  </a:lnTo>
                  <a:lnTo>
                    <a:pt x="145" y="99"/>
                  </a:lnTo>
                  <a:lnTo>
                    <a:pt x="146" y="107"/>
                  </a:lnTo>
                  <a:lnTo>
                    <a:pt x="113" y="101"/>
                  </a:lnTo>
                  <a:lnTo>
                    <a:pt x="80" y="95"/>
                  </a:lnTo>
                  <a:lnTo>
                    <a:pt x="47" y="95"/>
                  </a:lnTo>
                  <a:lnTo>
                    <a:pt x="14" y="95"/>
                  </a:lnTo>
                  <a:lnTo>
                    <a:pt x="3" y="88"/>
                  </a:lnTo>
                  <a:lnTo>
                    <a:pt x="15" y="71"/>
                  </a:lnTo>
                  <a:lnTo>
                    <a:pt x="0" y="41"/>
                  </a:lnTo>
                  <a:lnTo>
                    <a:pt x="29" y="22"/>
                  </a:lnTo>
                  <a:lnTo>
                    <a:pt x="56" y="3"/>
                  </a:lnTo>
                  <a:lnTo>
                    <a:pt x="83" y="0"/>
                  </a:lnTo>
                  <a:lnTo>
                    <a:pt x="111" y="5"/>
                  </a:lnTo>
                  <a:lnTo>
                    <a:pt x="140" y="10"/>
                  </a:lnTo>
                  <a:lnTo>
                    <a:pt x="145" y="38"/>
                  </a:lnTo>
                  <a:lnTo>
                    <a:pt x="169" y="5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1" name="Freeform 366"/>
            <p:cNvSpPr>
              <a:spLocks/>
            </p:cNvSpPr>
            <p:nvPr/>
          </p:nvSpPr>
          <p:spPr bwMode="auto">
            <a:xfrm>
              <a:off x="1163768" y="2523392"/>
              <a:ext cx="49106" cy="55821"/>
            </a:xfrm>
            <a:custGeom>
              <a:avLst/>
              <a:gdLst/>
              <a:ahLst/>
              <a:cxnLst>
                <a:cxn ang="0">
                  <a:pos x="25" y="43"/>
                </a:cxn>
                <a:cxn ang="0">
                  <a:pos x="23" y="49"/>
                </a:cxn>
                <a:cxn ang="0">
                  <a:pos x="8" y="47"/>
                </a:cxn>
                <a:cxn ang="0">
                  <a:pos x="6" y="43"/>
                </a:cxn>
                <a:cxn ang="0">
                  <a:pos x="1" y="31"/>
                </a:cxn>
                <a:cxn ang="0">
                  <a:pos x="0" y="8"/>
                </a:cxn>
                <a:cxn ang="0">
                  <a:pos x="11" y="6"/>
                </a:cxn>
                <a:cxn ang="0">
                  <a:pos x="14" y="8"/>
                </a:cxn>
                <a:cxn ang="0">
                  <a:pos x="16" y="3"/>
                </a:cxn>
                <a:cxn ang="0">
                  <a:pos x="29" y="0"/>
                </a:cxn>
                <a:cxn ang="0">
                  <a:pos x="35" y="8"/>
                </a:cxn>
                <a:cxn ang="0">
                  <a:pos x="44" y="8"/>
                </a:cxn>
                <a:cxn ang="0">
                  <a:pos x="40" y="18"/>
                </a:cxn>
                <a:cxn ang="0">
                  <a:pos x="28" y="29"/>
                </a:cxn>
                <a:cxn ang="0">
                  <a:pos x="28" y="31"/>
                </a:cxn>
                <a:cxn ang="0">
                  <a:pos x="25" y="43"/>
                </a:cxn>
              </a:cxnLst>
              <a:rect l="0" t="0" r="r" b="b"/>
              <a:pathLst>
                <a:path w="44" h="49">
                  <a:moveTo>
                    <a:pt x="25" y="43"/>
                  </a:moveTo>
                  <a:lnTo>
                    <a:pt x="23" y="49"/>
                  </a:lnTo>
                  <a:lnTo>
                    <a:pt x="8" y="47"/>
                  </a:lnTo>
                  <a:lnTo>
                    <a:pt x="6" y="43"/>
                  </a:lnTo>
                  <a:lnTo>
                    <a:pt x="1" y="31"/>
                  </a:lnTo>
                  <a:lnTo>
                    <a:pt x="0" y="8"/>
                  </a:lnTo>
                  <a:lnTo>
                    <a:pt x="11" y="6"/>
                  </a:lnTo>
                  <a:lnTo>
                    <a:pt x="14" y="8"/>
                  </a:lnTo>
                  <a:lnTo>
                    <a:pt x="16" y="3"/>
                  </a:lnTo>
                  <a:lnTo>
                    <a:pt x="29" y="0"/>
                  </a:lnTo>
                  <a:lnTo>
                    <a:pt x="35" y="8"/>
                  </a:lnTo>
                  <a:lnTo>
                    <a:pt x="44" y="8"/>
                  </a:lnTo>
                  <a:lnTo>
                    <a:pt x="40" y="18"/>
                  </a:lnTo>
                  <a:lnTo>
                    <a:pt x="28" y="29"/>
                  </a:lnTo>
                  <a:lnTo>
                    <a:pt x="28" y="31"/>
                  </a:lnTo>
                  <a:lnTo>
                    <a:pt x="25" y="4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2" name="Freeform 367"/>
            <p:cNvSpPr>
              <a:spLocks/>
            </p:cNvSpPr>
            <p:nvPr/>
          </p:nvSpPr>
          <p:spPr bwMode="auto">
            <a:xfrm>
              <a:off x="1219570" y="2545720"/>
              <a:ext cx="31249" cy="29027"/>
            </a:xfrm>
            <a:custGeom>
              <a:avLst/>
              <a:gdLst/>
              <a:ahLst/>
              <a:cxnLst>
                <a:cxn ang="0">
                  <a:pos x="27" y="8"/>
                </a:cxn>
                <a:cxn ang="0">
                  <a:pos x="25" y="5"/>
                </a:cxn>
                <a:cxn ang="0">
                  <a:pos x="18" y="0"/>
                </a:cxn>
                <a:cxn ang="0">
                  <a:pos x="18" y="7"/>
                </a:cxn>
                <a:cxn ang="0">
                  <a:pos x="12" y="7"/>
                </a:cxn>
                <a:cxn ang="0">
                  <a:pos x="3" y="2"/>
                </a:cxn>
                <a:cxn ang="0">
                  <a:pos x="1" y="7"/>
                </a:cxn>
                <a:cxn ang="0">
                  <a:pos x="0" y="13"/>
                </a:cxn>
                <a:cxn ang="0">
                  <a:pos x="15" y="25"/>
                </a:cxn>
                <a:cxn ang="0">
                  <a:pos x="20" y="20"/>
                </a:cxn>
                <a:cxn ang="0">
                  <a:pos x="20" y="16"/>
                </a:cxn>
                <a:cxn ang="0">
                  <a:pos x="27" y="8"/>
                </a:cxn>
              </a:cxnLst>
              <a:rect l="0" t="0" r="r" b="b"/>
              <a:pathLst>
                <a:path w="27" h="25">
                  <a:moveTo>
                    <a:pt x="27" y="8"/>
                  </a:moveTo>
                  <a:lnTo>
                    <a:pt x="25" y="5"/>
                  </a:lnTo>
                  <a:lnTo>
                    <a:pt x="18" y="0"/>
                  </a:lnTo>
                  <a:lnTo>
                    <a:pt x="18" y="7"/>
                  </a:lnTo>
                  <a:lnTo>
                    <a:pt x="12" y="7"/>
                  </a:lnTo>
                  <a:lnTo>
                    <a:pt x="3" y="2"/>
                  </a:lnTo>
                  <a:lnTo>
                    <a:pt x="1" y="7"/>
                  </a:lnTo>
                  <a:lnTo>
                    <a:pt x="0" y="13"/>
                  </a:lnTo>
                  <a:lnTo>
                    <a:pt x="15" y="25"/>
                  </a:lnTo>
                  <a:lnTo>
                    <a:pt x="20" y="20"/>
                  </a:lnTo>
                  <a:lnTo>
                    <a:pt x="20" y="16"/>
                  </a:lnTo>
                  <a:lnTo>
                    <a:pt x="27"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3" name="Freeform 368"/>
            <p:cNvSpPr>
              <a:spLocks/>
            </p:cNvSpPr>
            <p:nvPr/>
          </p:nvSpPr>
          <p:spPr bwMode="auto">
            <a:xfrm>
              <a:off x="1165999" y="2503295"/>
              <a:ext cx="40178" cy="26794"/>
            </a:xfrm>
            <a:custGeom>
              <a:avLst/>
              <a:gdLst/>
              <a:ahLst/>
              <a:cxnLst>
                <a:cxn ang="0">
                  <a:pos x="30" y="17"/>
                </a:cxn>
                <a:cxn ang="0">
                  <a:pos x="2" y="18"/>
                </a:cxn>
                <a:cxn ang="0">
                  <a:pos x="0" y="24"/>
                </a:cxn>
                <a:cxn ang="0">
                  <a:pos x="1" y="14"/>
                </a:cxn>
                <a:cxn ang="0">
                  <a:pos x="18" y="11"/>
                </a:cxn>
                <a:cxn ang="0">
                  <a:pos x="36" y="0"/>
                </a:cxn>
                <a:cxn ang="0">
                  <a:pos x="30" y="17"/>
                </a:cxn>
              </a:cxnLst>
              <a:rect l="0" t="0" r="r" b="b"/>
              <a:pathLst>
                <a:path w="36" h="24">
                  <a:moveTo>
                    <a:pt x="30" y="17"/>
                  </a:moveTo>
                  <a:lnTo>
                    <a:pt x="2" y="18"/>
                  </a:lnTo>
                  <a:lnTo>
                    <a:pt x="0" y="24"/>
                  </a:lnTo>
                  <a:lnTo>
                    <a:pt x="1" y="14"/>
                  </a:lnTo>
                  <a:lnTo>
                    <a:pt x="18" y="11"/>
                  </a:lnTo>
                  <a:lnTo>
                    <a:pt x="36" y="0"/>
                  </a:lnTo>
                  <a:lnTo>
                    <a:pt x="30"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4" name="Freeform 369"/>
            <p:cNvSpPr>
              <a:spLocks/>
            </p:cNvSpPr>
            <p:nvPr/>
          </p:nvSpPr>
          <p:spPr bwMode="auto">
            <a:xfrm>
              <a:off x="1195017" y="2561349"/>
              <a:ext cx="22320" cy="11164"/>
            </a:xfrm>
            <a:custGeom>
              <a:avLst/>
              <a:gdLst/>
              <a:ahLst/>
              <a:cxnLst>
                <a:cxn ang="0">
                  <a:pos x="19" y="4"/>
                </a:cxn>
                <a:cxn ang="0">
                  <a:pos x="13" y="0"/>
                </a:cxn>
                <a:cxn ang="0">
                  <a:pos x="0" y="2"/>
                </a:cxn>
                <a:cxn ang="0">
                  <a:pos x="13" y="10"/>
                </a:cxn>
                <a:cxn ang="0">
                  <a:pos x="19" y="4"/>
                </a:cxn>
              </a:cxnLst>
              <a:rect l="0" t="0" r="r" b="b"/>
              <a:pathLst>
                <a:path w="19" h="10">
                  <a:moveTo>
                    <a:pt x="19" y="4"/>
                  </a:moveTo>
                  <a:lnTo>
                    <a:pt x="13" y="0"/>
                  </a:lnTo>
                  <a:lnTo>
                    <a:pt x="0" y="2"/>
                  </a:lnTo>
                  <a:lnTo>
                    <a:pt x="13" y="10"/>
                  </a:lnTo>
                  <a:lnTo>
                    <a:pt x="19"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5" name="Freeform 370"/>
            <p:cNvSpPr>
              <a:spLocks/>
            </p:cNvSpPr>
            <p:nvPr/>
          </p:nvSpPr>
          <p:spPr bwMode="auto">
            <a:xfrm>
              <a:off x="1239659" y="2576978"/>
              <a:ext cx="4464" cy="4466"/>
            </a:xfrm>
            <a:custGeom>
              <a:avLst/>
              <a:gdLst/>
              <a:ahLst/>
              <a:cxnLst>
                <a:cxn ang="0">
                  <a:pos x="4" y="1"/>
                </a:cxn>
                <a:cxn ang="0">
                  <a:pos x="0" y="0"/>
                </a:cxn>
                <a:cxn ang="0">
                  <a:pos x="0" y="4"/>
                </a:cxn>
                <a:cxn ang="0">
                  <a:pos x="4" y="1"/>
                </a:cxn>
              </a:cxnLst>
              <a:rect l="0" t="0" r="r" b="b"/>
              <a:pathLst>
                <a:path w="4" h="4">
                  <a:moveTo>
                    <a:pt x="4" y="1"/>
                  </a:moveTo>
                  <a:lnTo>
                    <a:pt x="0" y="0"/>
                  </a:lnTo>
                  <a:lnTo>
                    <a:pt x="0" y="4"/>
                  </a:lnTo>
                  <a:lnTo>
                    <a:pt x="4"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6" name="Freeform 371"/>
            <p:cNvSpPr>
              <a:spLocks/>
            </p:cNvSpPr>
            <p:nvPr/>
          </p:nvSpPr>
          <p:spPr bwMode="auto">
            <a:xfrm>
              <a:off x="1458404" y="2456407"/>
              <a:ext cx="91515" cy="44657"/>
            </a:xfrm>
            <a:custGeom>
              <a:avLst/>
              <a:gdLst/>
              <a:ahLst/>
              <a:cxnLst>
                <a:cxn ang="0">
                  <a:pos x="82" y="24"/>
                </a:cxn>
                <a:cxn ang="0">
                  <a:pos x="76" y="2"/>
                </a:cxn>
                <a:cxn ang="0">
                  <a:pos x="33" y="0"/>
                </a:cxn>
                <a:cxn ang="0">
                  <a:pos x="0" y="8"/>
                </a:cxn>
                <a:cxn ang="0">
                  <a:pos x="3" y="17"/>
                </a:cxn>
                <a:cxn ang="0">
                  <a:pos x="15" y="30"/>
                </a:cxn>
                <a:cxn ang="0">
                  <a:pos x="21" y="29"/>
                </a:cxn>
                <a:cxn ang="0">
                  <a:pos x="47" y="33"/>
                </a:cxn>
                <a:cxn ang="0">
                  <a:pos x="74" y="38"/>
                </a:cxn>
                <a:cxn ang="0">
                  <a:pos x="82" y="24"/>
                </a:cxn>
              </a:cxnLst>
              <a:rect l="0" t="0" r="r" b="b"/>
              <a:pathLst>
                <a:path w="82" h="38">
                  <a:moveTo>
                    <a:pt x="82" y="24"/>
                  </a:moveTo>
                  <a:lnTo>
                    <a:pt x="76" y="2"/>
                  </a:lnTo>
                  <a:lnTo>
                    <a:pt x="33" y="0"/>
                  </a:lnTo>
                  <a:lnTo>
                    <a:pt x="0" y="8"/>
                  </a:lnTo>
                  <a:lnTo>
                    <a:pt x="3" y="17"/>
                  </a:lnTo>
                  <a:lnTo>
                    <a:pt x="15" y="30"/>
                  </a:lnTo>
                  <a:lnTo>
                    <a:pt x="21" y="29"/>
                  </a:lnTo>
                  <a:lnTo>
                    <a:pt x="47" y="33"/>
                  </a:lnTo>
                  <a:lnTo>
                    <a:pt x="74" y="38"/>
                  </a:lnTo>
                  <a:lnTo>
                    <a:pt x="82"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7" name="Freeform 372"/>
            <p:cNvSpPr>
              <a:spLocks/>
            </p:cNvSpPr>
            <p:nvPr/>
          </p:nvSpPr>
          <p:spPr bwMode="auto">
            <a:xfrm>
              <a:off x="1420458" y="2489898"/>
              <a:ext cx="147318" cy="60286"/>
            </a:xfrm>
            <a:custGeom>
              <a:avLst/>
              <a:gdLst/>
              <a:ahLst/>
              <a:cxnLst>
                <a:cxn ang="0">
                  <a:pos x="68" y="38"/>
                </a:cxn>
                <a:cxn ang="0">
                  <a:pos x="36" y="42"/>
                </a:cxn>
                <a:cxn ang="0">
                  <a:pos x="5" y="45"/>
                </a:cxn>
                <a:cxn ang="0">
                  <a:pos x="0" y="46"/>
                </a:cxn>
                <a:cxn ang="0">
                  <a:pos x="9" y="16"/>
                </a:cxn>
                <a:cxn ang="0">
                  <a:pos x="26" y="15"/>
                </a:cxn>
                <a:cxn ang="0">
                  <a:pos x="49" y="30"/>
                </a:cxn>
                <a:cxn ang="0">
                  <a:pos x="58" y="21"/>
                </a:cxn>
                <a:cxn ang="0">
                  <a:pos x="56" y="0"/>
                </a:cxn>
                <a:cxn ang="0">
                  <a:pos x="82" y="4"/>
                </a:cxn>
                <a:cxn ang="0">
                  <a:pos x="109" y="9"/>
                </a:cxn>
                <a:cxn ang="0">
                  <a:pos x="119" y="26"/>
                </a:cxn>
                <a:cxn ang="0">
                  <a:pos x="133" y="52"/>
                </a:cxn>
                <a:cxn ang="0">
                  <a:pos x="106" y="55"/>
                </a:cxn>
                <a:cxn ang="0">
                  <a:pos x="68" y="38"/>
                </a:cxn>
              </a:cxnLst>
              <a:rect l="0" t="0" r="r" b="b"/>
              <a:pathLst>
                <a:path w="133" h="55">
                  <a:moveTo>
                    <a:pt x="68" y="38"/>
                  </a:moveTo>
                  <a:lnTo>
                    <a:pt x="36" y="42"/>
                  </a:lnTo>
                  <a:lnTo>
                    <a:pt x="5" y="45"/>
                  </a:lnTo>
                  <a:lnTo>
                    <a:pt x="0" y="46"/>
                  </a:lnTo>
                  <a:lnTo>
                    <a:pt x="9" y="16"/>
                  </a:lnTo>
                  <a:lnTo>
                    <a:pt x="26" y="15"/>
                  </a:lnTo>
                  <a:lnTo>
                    <a:pt x="49" y="30"/>
                  </a:lnTo>
                  <a:lnTo>
                    <a:pt x="58" y="21"/>
                  </a:lnTo>
                  <a:lnTo>
                    <a:pt x="56" y="0"/>
                  </a:lnTo>
                  <a:lnTo>
                    <a:pt x="82" y="4"/>
                  </a:lnTo>
                  <a:lnTo>
                    <a:pt x="109" y="9"/>
                  </a:lnTo>
                  <a:lnTo>
                    <a:pt x="119" y="26"/>
                  </a:lnTo>
                  <a:lnTo>
                    <a:pt x="133" y="52"/>
                  </a:lnTo>
                  <a:lnTo>
                    <a:pt x="106" y="55"/>
                  </a:lnTo>
                  <a:lnTo>
                    <a:pt x="68" y="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8" name="Freeform 373"/>
            <p:cNvSpPr>
              <a:spLocks/>
            </p:cNvSpPr>
            <p:nvPr/>
          </p:nvSpPr>
          <p:spPr bwMode="auto">
            <a:xfrm>
              <a:off x="1420458" y="2532323"/>
              <a:ext cx="118301" cy="62519"/>
            </a:xfrm>
            <a:custGeom>
              <a:avLst/>
              <a:gdLst/>
              <a:ahLst/>
              <a:cxnLst>
                <a:cxn ang="0">
                  <a:pos x="4" y="40"/>
                </a:cxn>
                <a:cxn ang="0">
                  <a:pos x="0" y="8"/>
                </a:cxn>
                <a:cxn ang="0">
                  <a:pos x="5" y="7"/>
                </a:cxn>
                <a:cxn ang="0">
                  <a:pos x="36" y="4"/>
                </a:cxn>
                <a:cxn ang="0">
                  <a:pos x="68" y="0"/>
                </a:cxn>
                <a:cxn ang="0">
                  <a:pos x="106" y="17"/>
                </a:cxn>
                <a:cxn ang="0">
                  <a:pos x="79" y="36"/>
                </a:cxn>
                <a:cxn ang="0">
                  <a:pos x="50" y="55"/>
                </a:cxn>
                <a:cxn ang="0">
                  <a:pos x="33" y="54"/>
                </a:cxn>
                <a:cxn ang="0">
                  <a:pos x="33" y="44"/>
                </a:cxn>
                <a:cxn ang="0">
                  <a:pos x="16" y="42"/>
                </a:cxn>
                <a:cxn ang="0">
                  <a:pos x="4" y="40"/>
                </a:cxn>
              </a:cxnLst>
              <a:rect l="0" t="0" r="r" b="b"/>
              <a:pathLst>
                <a:path w="106" h="55">
                  <a:moveTo>
                    <a:pt x="4" y="40"/>
                  </a:moveTo>
                  <a:lnTo>
                    <a:pt x="0" y="8"/>
                  </a:lnTo>
                  <a:lnTo>
                    <a:pt x="5" y="7"/>
                  </a:lnTo>
                  <a:lnTo>
                    <a:pt x="36" y="4"/>
                  </a:lnTo>
                  <a:lnTo>
                    <a:pt x="68" y="0"/>
                  </a:lnTo>
                  <a:lnTo>
                    <a:pt x="106" y="17"/>
                  </a:lnTo>
                  <a:lnTo>
                    <a:pt x="79" y="36"/>
                  </a:lnTo>
                  <a:lnTo>
                    <a:pt x="50" y="55"/>
                  </a:lnTo>
                  <a:lnTo>
                    <a:pt x="33" y="54"/>
                  </a:lnTo>
                  <a:lnTo>
                    <a:pt x="33" y="44"/>
                  </a:lnTo>
                  <a:lnTo>
                    <a:pt x="16" y="42"/>
                  </a:lnTo>
                  <a:lnTo>
                    <a:pt x="4" y="4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59" name="Freeform 374"/>
            <p:cNvSpPr>
              <a:spLocks/>
            </p:cNvSpPr>
            <p:nvPr/>
          </p:nvSpPr>
          <p:spPr bwMode="auto">
            <a:xfrm>
              <a:off x="1065555" y="2617169"/>
              <a:ext cx="80355" cy="69218"/>
            </a:xfrm>
            <a:custGeom>
              <a:avLst/>
              <a:gdLst/>
              <a:ahLst/>
              <a:cxnLst>
                <a:cxn ang="0">
                  <a:pos x="52" y="36"/>
                </a:cxn>
                <a:cxn ang="0">
                  <a:pos x="68" y="27"/>
                </a:cxn>
                <a:cxn ang="0">
                  <a:pos x="62" y="16"/>
                </a:cxn>
                <a:cxn ang="0">
                  <a:pos x="70" y="3"/>
                </a:cxn>
                <a:cxn ang="0">
                  <a:pos x="46" y="0"/>
                </a:cxn>
                <a:cxn ang="0">
                  <a:pos x="22" y="14"/>
                </a:cxn>
                <a:cxn ang="0">
                  <a:pos x="6" y="39"/>
                </a:cxn>
                <a:cxn ang="0">
                  <a:pos x="0" y="48"/>
                </a:cxn>
                <a:cxn ang="0">
                  <a:pos x="15" y="48"/>
                </a:cxn>
                <a:cxn ang="0">
                  <a:pos x="40" y="49"/>
                </a:cxn>
                <a:cxn ang="0">
                  <a:pos x="44" y="57"/>
                </a:cxn>
                <a:cxn ang="0">
                  <a:pos x="50" y="62"/>
                </a:cxn>
                <a:cxn ang="0">
                  <a:pos x="52" y="36"/>
                </a:cxn>
              </a:cxnLst>
              <a:rect l="0" t="0" r="r" b="b"/>
              <a:pathLst>
                <a:path w="70" h="62">
                  <a:moveTo>
                    <a:pt x="52" y="36"/>
                  </a:moveTo>
                  <a:lnTo>
                    <a:pt x="68" y="27"/>
                  </a:lnTo>
                  <a:lnTo>
                    <a:pt x="62" y="16"/>
                  </a:lnTo>
                  <a:lnTo>
                    <a:pt x="70" y="3"/>
                  </a:lnTo>
                  <a:lnTo>
                    <a:pt x="46" y="0"/>
                  </a:lnTo>
                  <a:lnTo>
                    <a:pt x="22" y="14"/>
                  </a:lnTo>
                  <a:lnTo>
                    <a:pt x="6" y="39"/>
                  </a:lnTo>
                  <a:lnTo>
                    <a:pt x="0" y="48"/>
                  </a:lnTo>
                  <a:lnTo>
                    <a:pt x="15" y="48"/>
                  </a:lnTo>
                  <a:lnTo>
                    <a:pt x="40" y="49"/>
                  </a:lnTo>
                  <a:lnTo>
                    <a:pt x="44" y="57"/>
                  </a:lnTo>
                  <a:lnTo>
                    <a:pt x="50" y="62"/>
                  </a:lnTo>
                  <a:lnTo>
                    <a:pt x="52" y="3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0" name="Freeform 375"/>
            <p:cNvSpPr>
              <a:spLocks/>
            </p:cNvSpPr>
            <p:nvPr/>
          </p:nvSpPr>
          <p:spPr bwMode="auto">
            <a:xfrm>
              <a:off x="1288765" y="2581445"/>
              <a:ext cx="214281" cy="149599"/>
            </a:xfrm>
            <a:custGeom>
              <a:avLst/>
              <a:gdLst/>
              <a:ahLst/>
              <a:cxnLst>
                <a:cxn ang="0">
                  <a:pos x="79" y="7"/>
                </a:cxn>
                <a:cxn ang="0">
                  <a:pos x="75" y="0"/>
                </a:cxn>
                <a:cxn ang="0">
                  <a:pos x="50" y="3"/>
                </a:cxn>
                <a:cxn ang="0">
                  <a:pos x="25" y="11"/>
                </a:cxn>
                <a:cxn ang="0">
                  <a:pos x="0" y="16"/>
                </a:cxn>
                <a:cxn ang="0">
                  <a:pos x="7" y="23"/>
                </a:cxn>
                <a:cxn ang="0">
                  <a:pos x="1" y="25"/>
                </a:cxn>
                <a:cxn ang="0">
                  <a:pos x="3" y="47"/>
                </a:cxn>
                <a:cxn ang="0">
                  <a:pos x="14" y="73"/>
                </a:cxn>
                <a:cxn ang="0">
                  <a:pos x="18" y="93"/>
                </a:cxn>
                <a:cxn ang="0">
                  <a:pos x="20" y="91"/>
                </a:cxn>
                <a:cxn ang="0">
                  <a:pos x="45" y="101"/>
                </a:cxn>
                <a:cxn ang="0">
                  <a:pos x="50" y="107"/>
                </a:cxn>
                <a:cxn ang="0">
                  <a:pos x="60" y="106"/>
                </a:cxn>
                <a:cxn ang="0">
                  <a:pos x="74" y="107"/>
                </a:cxn>
                <a:cxn ang="0">
                  <a:pos x="97" y="124"/>
                </a:cxn>
                <a:cxn ang="0">
                  <a:pos x="119" y="125"/>
                </a:cxn>
                <a:cxn ang="0">
                  <a:pos x="122" y="130"/>
                </a:cxn>
                <a:cxn ang="0">
                  <a:pos x="139" y="129"/>
                </a:cxn>
                <a:cxn ang="0">
                  <a:pos x="169" y="135"/>
                </a:cxn>
                <a:cxn ang="0">
                  <a:pos x="172" y="127"/>
                </a:cxn>
                <a:cxn ang="0">
                  <a:pos x="190" y="103"/>
                </a:cxn>
                <a:cxn ang="0">
                  <a:pos x="192" y="91"/>
                </a:cxn>
                <a:cxn ang="0">
                  <a:pos x="181" y="66"/>
                </a:cxn>
                <a:cxn ang="0">
                  <a:pos x="170" y="59"/>
                </a:cxn>
                <a:cxn ang="0">
                  <a:pos x="182" y="42"/>
                </a:cxn>
                <a:cxn ang="0">
                  <a:pos x="167" y="12"/>
                </a:cxn>
                <a:cxn ang="0">
                  <a:pos x="132" y="10"/>
                </a:cxn>
                <a:cxn ang="0">
                  <a:pos x="98" y="6"/>
                </a:cxn>
                <a:cxn ang="0">
                  <a:pos x="79" y="7"/>
                </a:cxn>
              </a:cxnLst>
              <a:rect l="0" t="0" r="r" b="b"/>
              <a:pathLst>
                <a:path w="192" h="135">
                  <a:moveTo>
                    <a:pt x="79" y="7"/>
                  </a:moveTo>
                  <a:lnTo>
                    <a:pt x="75" y="0"/>
                  </a:lnTo>
                  <a:lnTo>
                    <a:pt x="50" y="3"/>
                  </a:lnTo>
                  <a:lnTo>
                    <a:pt x="25" y="11"/>
                  </a:lnTo>
                  <a:lnTo>
                    <a:pt x="0" y="16"/>
                  </a:lnTo>
                  <a:lnTo>
                    <a:pt x="7" y="23"/>
                  </a:lnTo>
                  <a:lnTo>
                    <a:pt x="1" y="25"/>
                  </a:lnTo>
                  <a:lnTo>
                    <a:pt x="3" y="47"/>
                  </a:lnTo>
                  <a:lnTo>
                    <a:pt x="14" y="73"/>
                  </a:lnTo>
                  <a:lnTo>
                    <a:pt x="18" y="93"/>
                  </a:lnTo>
                  <a:lnTo>
                    <a:pt x="20" y="91"/>
                  </a:lnTo>
                  <a:lnTo>
                    <a:pt x="45" y="101"/>
                  </a:lnTo>
                  <a:lnTo>
                    <a:pt x="50" y="107"/>
                  </a:lnTo>
                  <a:lnTo>
                    <a:pt x="60" y="106"/>
                  </a:lnTo>
                  <a:lnTo>
                    <a:pt x="74" y="107"/>
                  </a:lnTo>
                  <a:lnTo>
                    <a:pt x="97" y="124"/>
                  </a:lnTo>
                  <a:lnTo>
                    <a:pt x="119" y="125"/>
                  </a:lnTo>
                  <a:lnTo>
                    <a:pt x="122" y="130"/>
                  </a:lnTo>
                  <a:lnTo>
                    <a:pt x="139" y="129"/>
                  </a:lnTo>
                  <a:lnTo>
                    <a:pt x="169" y="135"/>
                  </a:lnTo>
                  <a:lnTo>
                    <a:pt x="172" y="127"/>
                  </a:lnTo>
                  <a:lnTo>
                    <a:pt x="190" y="103"/>
                  </a:lnTo>
                  <a:lnTo>
                    <a:pt x="192" y="91"/>
                  </a:lnTo>
                  <a:lnTo>
                    <a:pt x="181" y="66"/>
                  </a:lnTo>
                  <a:lnTo>
                    <a:pt x="170" y="59"/>
                  </a:lnTo>
                  <a:lnTo>
                    <a:pt x="182" y="42"/>
                  </a:lnTo>
                  <a:lnTo>
                    <a:pt x="167" y="12"/>
                  </a:lnTo>
                  <a:lnTo>
                    <a:pt x="132" y="10"/>
                  </a:lnTo>
                  <a:lnTo>
                    <a:pt x="98" y="6"/>
                  </a:lnTo>
                  <a:lnTo>
                    <a:pt x="79"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1" name="Freeform 376"/>
            <p:cNvSpPr>
              <a:spLocks/>
            </p:cNvSpPr>
            <p:nvPr/>
          </p:nvSpPr>
          <p:spPr bwMode="auto">
            <a:xfrm>
              <a:off x="1438315" y="2753372"/>
              <a:ext cx="207585" cy="125038"/>
            </a:xfrm>
            <a:custGeom>
              <a:avLst/>
              <a:gdLst/>
              <a:ahLst/>
              <a:cxnLst>
                <a:cxn ang="0">
                  <a:pos x="172" y="91"/>
                </a:cxn>
                <a:cxn ang="0">
                  <a:pos x="169" y="109"/>
                </a:cxn>
                <a:cxn ang="0">
                  <a:pos x="132" y="102"/>
                </a:cxn>
                <a:cxn ang="0">
                  <a:pos x="101" y="112"/>
                </a:cxn>
                <a:cxn ang="0">
                  <a:pos x="78" y="108"/>
                </a:cxn>
                <a:cxn ang="0">
                  <a:pos x="57" y="104"/>
                </a:cxn>
                <a:cxn ang="0">
                  <a:pos x="52" y="97"/>
                </a:cxn>
                <a:cxn ang="0">
                  <a:pos x="51" y="90"/>
                </a:cxn>
                <a:cxn ang="0">
                  <a:pos x="43" y="88"/>
                </a:cxn>
                <a:cxn ang="0">
                  <a:pos x="37" y="86"/>
                </a:cxn>
                <a:cxn ang="0">
                  <a:pos x="29" y="82"/>
                </a:cxn>
                <a:cxn ang="0">
                  <a:pos x="0" y="52"/>
                </a:cxn>
                <a:cxn ang="0">
                  <a:pos x="11" y="48"/>
                </a:cxn>
                <a:cxn ang="0">
                  <a:pos x="27" y="26"/>
                </a:cxn>
                <a:cxn ang="0">
                  <a:pos x="46" y="7"/>
                </a:cxn>
                <a:cxn ang="0">
                  <a:pos x="47" y="7"/>
                </a:cxn>
                <a:cxn ang="0">
                  <a:pos x="83" y="11"/>
                </a:cxn>
                <a:cxn ang="0">
                  <a:pos x="115" y="0"/>
                </a:cxn>
                <a:cxn ang="0">
                  <a:pos x="118" y="0"/>
                </a:cxn>
                <a:cxn ang="0">
                  <a:pos x="132" y="14"/>
                </a:cxn>
                <a:cxn ang="0">
                  <a:pos x="147" y="29"/>
                </a:cxn>
                <a:cxn ang="0">
                  <a:pos x="153" y="49"/>
                </a:cxn>
                <a:cxn ang="0">
                  <a:pos x="159" y="70"/>
                </a:cxn>
                <a:cxn ang="0">
                  <a:pos x="174" y="70"/>
                </a:cxn>
                <a:cxn ang="0">
                  <a:pos x="186" y="73"/>
                </a:cxn>
                <a:cxn ang="0">
                  <a:pos x="187" y="79"/>
                </a:cxn>
                <a:cxn ang="0">
                  <a:pos x="178" y="84"/>
                </a:cxn>
                <a:cxn ang="0">
                  <a:pos x="175" y="82"/>
                </a:cxn>
                <a:cxn ang="0">
                  <a:pos x="172" y="91"/>
                </a:cxn>
              </a:cxnLst>
              <a:rect l="0" t="0" r="r" b="b"/>
              <a:pathLst>
                <a:path w="187" h="112">
                  <a:moveTo>
                    <a:pt x="172" y="91"/>
                  </a:moveTo>
                  <a:lnTo>
                    <a:pt x="169" y="109"/>
                  </a:lnTo>
                  <a:lnTo>
                    <a:pt x="132" y="102"/>
                  </a:lnTo>
                  <a:lnTo>
                    <a:pt x="101" y="112"/>
                  </a:lnTo>
                  <a:lnTo>
                    <a:pt x="78" y="108"/>
                  </a:lnTo>
                  <a:lnTo>
                    <a:pt x="57" y="104"/>
                  </a:lnTo>
                  <a:lnTo>
                    <a:pt x="52" y="97"/>
                  </a:lnTo>
                  <a:lnTo>
                    <a:pt x="51" y="90"/>
                  </a:lnTo>
                  <a:lnTo>
                    <a:pt x="43" y="88"/>
                  </a:lnTo>
                  <a:lnTo>
                    <a:pt x="37" y="86"/>
                  </a:lnTo>
                  <a:lnTo>
                    <a:pt x="29" y="82"/>
                  </a:lnTo>
                  <a:lnTo>
                    <a:pt x="0" y="52"/>
                  </a:lnTo>
                  <a:lnTo>
                    <a:pt x="11" y="48"/>
                  </a:lnTo>
                  <a:lnTo>
                    <a:pt x="27" y="26"/>
                  </a:lnTo>
                  <a:lnTo>
                    <a:pt x="46" y="7"/>
                  </a:lnTo>
                  <a:lnTo>
                    <a:pt x="47" y="7"/>
                  </a:lnTo>
                  <a:lnTo>
                    <a:pt x="83" y="11"/>
                  </a:lnTo>
                  <a:lnTo>
                    <a:pt x="115" y="0"/>
                  </a:lnTo>
                  <a:lnTo>
                    <a:pt x="118" y="0"/>
                  </a:lnTo>
                  <a:lnTo>
                    <a:pt x="132" y="14"/>
                  </a:lnTo>
                  <a:lnTo>
                    <a:pt x="147" y="29"/>
                  </a:lnTo>
                  <a:lnTo>
                    <a:pt x="153" y="49"/>
                  </a:lnTo>
                  <a:lnTo>
                    <a:pt x="159" y="70"/>
                  </a:lnTo>
                  <a:lnTo>
                    <a:pt x="174" y="70"/>
                  </a:lnTo>
                  <a:lnTo>
                    <a:pt x="186" y="73"/>
                  </a:lnTo>
                  <a:lnTo>
                    <a:pt x="187" y="79"/>
                  </a:lnTo>
                  <a:lnTo>
                    <a:pt x="178" y="84"/>
                  </a:lnTo>
                  <a:lnTo>
                    <a:pt x="175" y="82"/>
                  </a:lnTo>
                  <a:lnTo>
                    <a:pt x="172" y="9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2" name="Freeform 377"/>
            <p:cNvSpPr>
              <a:spLocks/>
            </p:cNvSpPr>
            <p:nvPr/>
          </p:nvSpPr>
          <p:spPr bwMode="auto">
            <a:xfrm>
              <a:off x="1255284" y="2681922"/>
              <a:ext cx="142854" cy="62519"/>
            </a:xfrm>
            <a:custGeom>
              <a:avLst/>
              <a:gdLst/>
              <a:ahLst/>
              <a:cxnLst>
                <a:cxn ang="0">
                  <a:pos x="104" y="17"/>
                </a:cxn>
                <a:cxn ang="0">
                  <a:pos x="127" y="34"/>
                </a:cxn>
                <a:cxn ang="0">
                  <a:pos x="126" y="36"/>
                </a:cxn>
                <a:cxn ang="0">
                  <a:pos x="120" y="41"/>
                </a:cxn>
                <a:cxn ang="0">
                  <a:pos x="115" y="42"/>
                </a:cxn>
                <a:cxn ang="0">
                  <a:pos x="115" y="45"/>
                </a:cxn>
                <a:cxn ang="0">
                  <a:pos x="109" y="52"/>
                </a:cxn>
                <a:cxn ang="0">
                  <a:pos x="98" y="53"/>
                </a:cxn>
                <a:cxn ang="0">
                  <a:pos x="92" y="54"/>
                </a:cxn>
                <a:cxn ang="0">
                  <a:pos x="85" y="53"/>
                </a:cxn>
                <a:cxn ang="0">
                  <a:pos x="55" y="49"/>
                </a:cxn>
                <a:cxn ang="0">
                  <a:pos x="43" y="58"/>
                </a:cxn>
                <a:cxn ang="0">
                  <a:pos x="32" y="53"/>
                </a:cxn>
                <a:cxn ang="0">
                  <a:pos x="5" y="27"/>
                </a:cxn>
                <a:cxn ang="0">
                  <a:pos x="0" y="18"/>
                </a:cxn>
                <a:cxn ang="0">
                  <a:pos x="43" y="0"/>
                </a:cxn>
                <a:cxn ang="0">
                  <a:pos x="48" y="3"/>
                </a:cxn>
                <a:cxn ang="0">
                  <a:pos x="50" y="1"/>
                </a:cxn>
                <a:cxn ang="0">
                  <a:pos x="75" y="11"/>
                </a:cxn>
                <a:cxn ang="0">
                  <a:pos x="80" y="17"/>
                </a:cxn>
                <a:cxn ang="0">
                  <a:pos x="90" y="16"/>
                </a:cxn>
                <a:cxn ang="0">
                  <a:pos x="104" y="17"/>
                </a:cxn>
              </a:cxnLst>
              <a:rect l="0" t="0" r="r" b="b"/>
              <a:pathLst>
                <a:path w="127" h="58">
                  <a:moveTo>
                    <a:pt x="104" y="17"/>
                  </a:moveTo>
                  <a:lnTo>
                    <a:pt x="127" y="34"/>
                  </a:lnTo>
                  <a:lnTo>
                    <a:pt x="126" y="36"/>
                  </a:lnTo>
                  <a:lnTo>
                    <a:pt x="120" y="41"/>
                  </a:lnTo>
                  <a:lnTo>
                    <a:pt x="115" y="42"/>
                  </a:lnTo>
                  <a:lnTo>
                    <a:pt x="115" y="45"/>
                  </a:lnTo>
                  <a:lnTo>
                    <a:pt x="109" y="52"/>
                  </a:lnTo>
                  <a:lnTo>
                    <a:pt x="98" y="53"/>
                  </a:lnTo>
                  <a:lnTo>
                    <a:pt x="92" y="54"/>
                  </a:lnTo>
                  <a:lnTo>
                    <a:pt x="85" y="53"/>
                  </a:lnTo>
                  <a:lnTo>
                    <a:pt x="55" y="49"/>
                  </a:lnTo>
                  <a:lnTo>
                    <a:pt x="43" y="58"/>
                  </a:lnTo>
                  <a:lnTo>
                    <a:pt x="32" y="53"/>
                  </a:lnTo>
                  <a:lnTo>
                    <a:pt x="5" y="27"/>
                  </a:lnTo>
                  <a:lnTo>
                    <a:pt x="0" y="18"/>
                  </a:lnTo>
                  <a:lnTo>
                    <a:pt x="43" y="0"/>
                  </a:lnTo>
                  <a:lnTo>
                    <a:pt x="48" y="3"/>
                  </a:lnTo>
                  <a:lnTo>
                    <a:pt x="50" y="1"/>
                  </a:lnTo>
                  <a:lnTo>
                    <a:pt x="75" y="11"/>
                  </a:lnTo>
                  <a:lnTo>
                    <a:pt x="80" y="17"/>
                  </a:lnTo>
                  <a:lnTo>
                    <a:pt x="90" y="16"/>
                  </a:lnTo>
                  <a:lnTo>
                    <a:pt x="104"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3" name="Freeform 378"/>
            <p:cNvSpPr>
              <a:spLocks/>
            </p:cNvSpPr>
            <p:nvPr/>
          </p:nvSpPr>
          <p:spPr bwMode="auto">
            <a:xfrm>
              <a:off x="1049931" y="2670758"/>
              <a:ext cx="75891" cy="46889"/>
            </a:xfrm>
            <a:custGeom>
              <a:avLst/>
              <a:gdLst/>
              <a:ahLst/>
              <a:cxnLst>
                <a:cxn ang="0">
                  <a:pos x="16" y="0"/>
                </a:cxn>
                <a:cxn ang="0">
                  <a:pos x="0" y="6"/>
                </a:cxn>
                <a:cxn ang="0">
                  <a:pos x="7" y="14"/>
                </a:cxn>
                <a:cxn ang="0">
                  <a:pos x="32" y="31"/>
                </a:cxn>
                <a:cxn ang="0">
                  <a:pos x="41" y="30"/>
                </a:cxn>
                <a:cxn ang="0">
                  <a:pos x="43" y="32"/>
                </a:cxn>
                <a:cxn ang="0">
                  <a:pos x="62" y="43"/>
                </a:cxn>
                <a:cxn ang="0">
                  <a:pos x="64" y="43"/>
                </a:cxn>
                <a:cxn ang="0">
                  <a:pos x="64" y="39"/>
                </a:cxn>
                <a:cxn ang="0">
                  <a:pos x="68" y="28"/>
                </a:cxn>
                <a:cxn ang="0">
                  <a:pos x="70" y="16"/>
                </a:cxn>
                <a:cxn ang="0">
                  <a:pos x="66" y="14"/>
                </a:cxn>
                <a:cxn ang="0">
                  <a:pos x="60" y="9"/>
                </a:cxn>
                <a:cxn ang="0">
                  <a:pos x="56" y="1"/>
                </a:cxn>
                <a:cxn ang="0">
                  <a:pos x="31" y="0"/>
                </a:cxn>
                <a:cxn ang="0">
                  <a:pos x="16" y="0"/>
                </a:cxn>
              </a:cxnLst>
              <a:rect l="0" t="0" r="r" b="b"/>
              <a:pathLst>
                <a:path w="70" h="43">
                  <a:moveTo>
                    <a:pt x="16" y="0"/>
                  </a:moveTo>
                  <a:lnTo>
                    <a:pt x="0" y="6"/>
                  </a:lnTo>
                  <a:lnTo>
                    <a:pt x="7" y="14"/>
                  </a:lnTo>
                  <a:lnTo>
                    <a:pt x="32" y="31"/>
                  </a:lnTo>
                  <a:lnTo>
                    <a:pt x="41" y="30"/>
                  </a:lnTo>
                  <a:lnTo>
                    <a:pt x="43" y="32"/>
                  </a:lnTo>
                  <a:lnTo>
                    <a:pt x="62" y="43"/>
                  </a:lnTo>
                  <a:lnTo>
                    <a:pt x="64" y="43"/>
                  </a:lnTo>
                  <a:lnTo>
                    <a:pt x="64" y="39"/>
                  </a:lnTo>
                  <a:lnTo>
                    <a:pt x="68" y="28"/>
                  </a:lnTo>
                  <a:lnTo>
                    <a:pt x="70" y="16"/>
                  </a:lnTo>
                  <a:lnTo>
                    <a:pt x="66" y="14"/>
                  </a:lnTo>
                  <a:lnTo>
                    <a:pt x="60" y="9"/>
                  </a:lnTo>
                  <a:lnTo>
                    <a:pt x="56" y="1"/>
                  </a:lnTo>
                  <a:lnTo>
                    <a:pt x="31" y="0"/>
                  </a:lnTo>
                  <a:lnTo>
                    <a:pt x="1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4" name="Freeform 379"/>
            <p:cNvSpPr>
              <a:spLocks/>
            </p:cNvSpPr>
            <p:nvPr/>
          </p:nvSpPr>
          <p:spPr bwMode="auto">
            <a:xfrm>
              <a:off x="1123591" y="2576978"/>
              <a:ext cx="185263" cy="200954"/>
            </a:xfrm>
            <a:custGeom>
              <a:avLst/>
              <a:gdLst/>
              <a:ahLst/>
              <a:cxnLst>
                <a:cxn ang="0">
                  <a:pos x="40" y="32"/>
                </a:cxn>
                <a:cxn ang="0">
                  <a:pos x="43" y="33"/>
                </a:cxn>
                <a:cxn ang="0">
                  <a:pos x="43" y="30"/>
                </a:cxn>
                <a:cxn ang="0">
                  <a:pos x="50" y="25"/>
                </a:cxn>
                <a:cxn ang="0">
                  <a:pos x="64" y="31"/>
                </a:cxn>
                <a:cxn ang="0">
                  <a:pos x="56" y="24"/>
                </a:cxn>
                <a:cxn ang="0">
                  <a:pos x="50" y="14"/>
                </a:cxn>
                <a:cxn ang="0">
                  <a:pos x="49" y="12"/>
                </a:cxn>
                <a:cxn ang="0">
                  <a:pos x="44" y="0"/>
                </a:cxn>
                <a:cxn ang="0">
                  <a:pos x="59" y="2"/>
                </a:cxn>
                <a:cxn ang="0">
                  <a:pos x="65" y="2"/>
                </a:cxn>
                <a:cxn ang="0">
                  <a:pos x="67" y="9"/>
                </a:cxn>
                <a:cxn ang="0">
                  <a:pos x="88" y="12"/>
                </a:cxn>
                <a:cxn ang="0">
                  <a:pos x="86" y="19"/>
                </a:cxn>
                <a:cxn ang="0">
                  <a:pos x="92" y="21"/>
                </a:cxn>
                <a:cxn ang="0">
                  <a:pos x="119" y="10"/>
                </a:cxn>
                <a:cxn ang="0">
                  <a:pos x="118" y="12"/>
                </a:cxn>
                <a:cxn ang="0">
                  <a:pos x="140" y="20"/>
                </a:cxn>
                <a:cxn ang="0">
                  <a:pos x="149" y="19"/>
                </a:cxn>
                <a:cxn ang="0">
                  <a:pos x="156" y="26"/>
                </a:cxn>
                <a:cxn ang="0">
                  <a:pos x="150" y="28"/>
                </a:cxn>
                <a:cxn ang="0">
                  <a:pos x="152" y="50"/>
                </a:cxn>
                <a:cxn ang="0">
                  <a:pos x="163" y="76"/>
                </a:cxn>
                <a:cxn ang="0">
                  <a:pos x="167" y="96"/>
                </a:cxn>
                <a:cxn ang="0">
                  <a:pos x="162" y="93"/>
                </a:cxn>
                <a:cxn ang="0">
                  <a:pos x="119" y="111"/>
                </a:cxn>
                <a:cxn ang="0">
                  <a:pos x="124" y="120"/>
                </a:cxn>
                <a:cxn ang="0">
                  <a:pos x="151" y="146"/>
                </a:cxn>
                <a:cxn ang="0">
                  <a:pos x="136" y="159"/>
                </a:cxn>
                <a:cxn ang="0">
                  <a:pos x="139" y="172"/>
                </a:cxn>
                <a:cxn ang="0">
                  <a:pos x="133" y="175"/>
                </a:cxn>
                <a:cxn ang="0">
                  <a:pos x="110" y="175"/>
                </a:cxn>
                <a:cxn ang="0">
                  <a:pos x="94" y="175"/>
                </a:cxn>
                <a:cxn ang="0">
                  <a:pos x="88" y="180"/>
                </a:cxn>
                <a:cxn ang="0">
                  <a:pos x="71" y="176"/>
                </a:cxn>
                <a:cxn ang="0">
                  <a:pos x="52" y="172"/>
                </a:cxn>
                <a:cxn ang="0">
                  <a:pos x="32" y="175"/>
                </a:cxn>
                <a:cxn ang="0">
                  <a:pos x="41" y="140"/>
                </a:cxn>
                <a:cxn ang="0">
                  <a:pos x="11" y="130"/>
                </a:cxn>
                <a:cxn ang="0">
                  <a:pos x="7" y="129"/>
                </a:cxn>
                <a:cxn ang="0">
                  <a:pos x="7" y="127"/>
                </a:cxn>
                <a:cxn ang="0">
                  <a:pos x="2" y="112"/>
                </a:cxn>
                <a:cxn ang="0">
                  <a:pos x="4" y="100"/>
                </a:cxn>
                <a:cxn ang="0">
                  <a:pos x="0" y="98"/>
                </a:cxn>
                <a:cxn ang="0">
                  <a:pos x="2" y="72"/>
                </a:cxn>
                <a:cxn ang="0">
                  <a:pos x="18" y="63"/>
                </a:cxn>
                <a:cxn ang="0">
                  <a:pos x="12" y="52"/>
                </a:cxn>
                <a:cxn ang="0">
                  <a:pos x="20" y="39"/>
                </a:cxn>
                <a:cxn ang="0">
                  <a:pos x="17" y="37"/>
                </a:cxn>
                <a:cxn ang="0">
                  <a:pos x="20" y="28"/>
                </a:cxn>
                <a:cxn ang="0">
                  <a:pos x="40" y="32"/>
                </a:cxn>
              </a:cxnLst>
              <a:rect l="0" t="0" r="r" b="b"/>
              <a:pathLst>
                <a:path w="167" h="180">
                  <a:moveTo>
                    <a:pt x="40" y="32"/>
                  </a:moveTo>
                  <a:lnTo>
                    <a:pt x="43" y="33"/>
                  </a:lnTo>
                  <a:lnTo>
                    <a:pt x="43" y="30"/>
                  </a:lnTo>
                  <a:lnTo>
                    <a:pt x="50" y="25"/>
                  </a:lnTo>
                  <a:lnTo>
                    <a:pt x="64" y="31"/>
                  </a:lnTo>
                  <a:lnTo>
                    <a:pt x="56" y="24"/>
                  </a:lnTo>
                  <a:lnTo>
                    <a:pt x="50" y="14"/>
                  </a:lnTo>
                  <a:lnTo>
                    <a:pt x="49" y="12"/>
                  </a:lnTo>
                  <a:lnTo>
                    <a:pt x="44" y="0"/>
                  </a:lnTo>
                  <a:lnTo>
                    <a:pt x="59" y="2"/>
                  </a:lnTo>
                  <a:lnTo>
                    <a:pt x="65" y="2"/>
                  </a:lnTo>
                  <a:lnTo>
                    <a:pt x="67" y="9"/>
                  </a:lnTo>
                  <a:lnTo>
                    <a:pt x="88" y="12"/>
                  </a:lnTo>
                  <a:lnTo>
                    <a:pt x="86" y="19"/>
                  </a:lnTo>
                  <a:lnTo>
                    <a:pt x="92" y="21"/>
                  </a:lnTo>
                  <a:lnTo>
                    <a:pt x="119" y="10"/>
                  </a:lnTo>
                  <a:lnTo>
                    <a:pt x="118" y="12"/>
                  </a:lnTo>
                  <a:lnTo>
                    <a:pt x="140" y="20"/>
                  </a:lnTo>
                  <a:lnTo>
                    <a:pt x="149" y="19"/>
                  </a:lnTo>
                  <a:lnTo>
                    <a:pt x="156" y="26"/>
                  </a:lnTo>
                  <a:lnTo>
                    <a:pt x="150" y="28"/>
                  </a:lnTo>
                  <a:lnTo>
                    <a:pt x="152" y="50"/>
                  </a:lnTo>
                  <a:lnTo>
                    <a:pt x="163" y="76"/>
                  </a:lnTo>
                  <a:lnTo>
                    <a:pt x="167" y="96"/>
                  </a:lnTo>
                  <a:lnTo>
                    <a:pt x="162" y="93"/>
                  </a:lnTo>
                  <a:lnTo>
                    <a:pt x="119" y="111"/>
                  </a:lnTo>
                  <a:lnTo>
                    <a:pt x="124" y="120"/>
                  </a:lnTo>
                  <a:lnTo>
                    <a:pt x="151" y="146"/>
                  </a:lnTo>
                  <a:lnTo>
                    <a:pt x="136" y="159"/>
                  </a:lnTo>
                  <a:lnTo>
                    <a:pt x="139" y="172"/>
                  </a:lnTo>
                  <a:lnTo>
                    <a:pt x="133" y="175"/>
                  </a:lnTo>
                  <a:lnTo>
                    <a:pt x="110" y="175"/>
                  </a:lnTo>
                  <a:lnTo>
                    <a:pt x="94" y="175"/>
                  </a:lnTo>
                  <a:lnTo>
                    <a:pt x="88" y="180"/>
                  </a:lnTo>
                  <a:lnTo>
                    <a:pt x="71" y="176"/>
                  </a:lnTo>
                  <a:lnTo>
                    <a:pt x="52" y="172"/>
                  </a:lnTo>
                  <a:lnTo>
                    <a:pt x="32" y="175"/>
                  </a:lnTo>
                  <a:lnTo>
                    <a:pt x="41" y="140"/>
                  </a:lnTo>
                  <a:lnTo>
                    <a:pt x="11" y="130"/>
                  </a:lnTo>
                  <a:lnTo>
                    <a:pt x="7" y="129"/>
                  </a:lnTo>
                  <a:lnTo>
                    <a:pt x="7" y="127"/>
                  </a:lnTo>
                  <a:lnTo>
                    <a:pt x="2" y="112"/>
                  </a:lnTo>
                  <a:lnTo>
                    <a:pt x="4" y="100"/>
                  </a:lnTo>
                  <a:lnTo>
                    <a:pt x="0" y="98"/>
                  </a:lnTo>
                  <a:lnTo>
                    <a:pt x="2" y="72"/>
                  </a:lnTo>
                  <a:lnTo>
                    <a:pt x="18" y="63"/>
                  </a:lnTo>
                  <a:lnTo>
                    <a:pt x="12" y="52"/>
                  </a:lnTo>
                  <a:lnTo>
                    <a:pt x="20" y="39"/>
                  </a:lnTo>
                  <a:lnTo>
                    <a:pt x="17" y="37"/>
                  </a:lnTo>
                  <a:lnTo>
                    <a:pt x="20" y="28"/>
                  </a:lnTo>
                  <a:lnTo>
                    <a:pt x="40" y="3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5" name="Freeform 380"/>
            <p:cNvSpPr>
              <a:spLocks/>
            </p:cNvSpPr>
            <p:nvPr/>
          </p:nvSpPr>
          <p:spPr bwMode="auto">
            <a:xfrm>
              <a:off x="1264212" y="2585910"/>
              <a:ext cx="13393" cy="4466"/>
            </a:xfrm>
            <a:custGeom>
              <a:avLst/>
              <a:gdLst/>
              <a:ahLst/>
              <a:cxnLst>
                <a:cxn ang="0">
                  <a:pos x="0" y="5"/>
                </a:cxn>
                <a:cxn ang="0">
                  <a:pos x="12" y="5"/>
                </a:cxn>
                <a:cxn ang="0">
                  <a:pos x="6" y="0"/>
                </a:cxn>
                <a:cxn ang="0">
                  <a:pos x="0" y="5"/>
                </a:cxn>
              </a:cxnLst>
              <a:rect l="0" t="0" r="r" b="b"/>
              <a:pathLst>
                <a:path w="12" h="5">
                  <a:moveTo>
                    <a:pt x="0" y="5"/>
                  </a:moveTo>
                  <a:lnTo>
                    <a:pt x="12" y="5"/>
                  </a:lnTo>
                  <a:lnTo>
                    <a:pt x="6" y="0"/>
                  </a:lnTo>
                  <a:lnTo>
                    <a:pt x="0"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6" name="Freeform 381"/>
            <p:cNvSpPr>
              <a:spLocks/>
            </p:cNvSpPr>
            <p:nvPr/>
          </p:nvSpPr>
          <p:spPr bwMode="auto">
            <a:xfrm>
              <a:off x="1119126" y="2702018"/>
              <a:ext cx="11160" cy="20095"/>
            </a:xfrm>
            <a:custGeom>
              <a:avLst/>
              <a:gdLst/>
              <a:ahLst/>
              <a:cxnLst>
                <a:cxn ang="0">
                  <a:pos x="6" y="0"/>
                </a:cxn>
                <a:cxn ang="0">
                  <a:pos x="2" y="11"/>
                </a:cxn>
                <a:cxn ang="0">
                  <a:pos x="2" y="15"/>
                </a:cxn>
                <a:cxn ang="0">
                  <a:pos x="0" y="15"/>
                </a:cxn>
                <a:cxn ang="0">
                  <a:pos x="11" y="17"/>
                </a:cxn>
                <a:cxn ang="0">
                  <a:pos x="11" y="15"/>
                </a:cxn>
                <a:cxn ang="0">
                  <a:pos x="6" y="0"/>
                </a:cxn>
              </a:cxnLst>
              <a:rect l="0" t="0" r="r" b="b"/>
              <a:pathLst>
                <a:path w="11" h="17">
                  <a:moveTo>
                    <a:pt x="6" y="0"/>
                  </a:moveTo>
                  <a:lnTo>
                    <a:pt x="2" y="11"/>
                  </a:lnTo>
                  <a:lnTo>
                    <a:pt x="2" y="15"/>
                  </a:lnTo>
                  <a:lnTo>
                    <a:pt x="0" y="15"/>
                  </a:lnTo>
                  <a:lnTo>
                    <a:pt x="11" y="17"/>
                  </a:lnTo>
                  <a:lnTo>
                    <a:pt x="11" y="15"/>
                  </a:lnTo>
                  <a:lnTo>
                    <a:pt x="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7" name="Freeform 382"/>
            <p:cNvSpPr>
              <a:spLocks/>
            </p:cNvSpPr>
            <p:nvPr/>
          </p:nvSpPr>
          <p:spPr bwMode="auto">
            <a:xfrm>
              <a:off x="1565544" y="2737742"/>
              <a:ext cx="95980" cy="98244"/>
            </a:xfrm>
            <a:custGeom>
              <a:avLst/>
              <a:gdLst/>
              <a:ahLst/>
              <a:cxnLst>
                <a:cxn ang="0">
                  <a:pos x="18" y="0"/>
                </a:cxn>
                <a:cxn ang="0">
                  <a:pos x="0" y="13"/>
                </a:cxn>
                <a:cxn ang="0">
                  <a:pos x="3" y="13"/>
                </a:cxn>
                <a:cxn ang="0">
                  <a:pos x="17" y="27"/>
                </a:cxn>
                <a:cxn ang="0">
                  <a:pos x="32" y="42"/>
                </a:cxn>
                <a:cxn ang="0">
                  <a:pos x="38" y="62"/>
                </a:cxn>
                <a:cxn ang="0">
                  <a:pos x="44" y="83"/>
                </a:cxn>
                <a:cxn ang="0">
                  <a:pos x="59" y="83"/>
                </a:cxn>
                <a:cxn ang="0">
                  <a:pos x="71" y="86"/>
                </a:cxn>
                <a:cxn ang="0">
                  <a:pos x="70" y="75"/>
                </a:cxn>
                <a:cxn ang="0">
                  <a:pos x="87" y="60"/>
                </a:cxn>
                <a:cxn ang="0">
                  <a:pos x="71" y="45"/>
                </a:cxn>
                <a:cxn ang="0">
                  <a:pos x="56" y="31"/>
                </a:cxn>
                <a:cxn ang="0">
                  <a:pos x="40" y="17"/>
                </a:cxn>
                <a:cxn ang="0">
                  <a:pos x="24" y="2"/>
                </a:cxn>
                <a:cxn ang="0">
                  <a:pos x="18" y="0"/>
                </a:cxn>
              </a:cxnLst>
              <a:rect l="0" t="0" r="r" b="b"/>
              <a:pathLst>
                <a:path w="87" h="86">
                  <a:moveTo>
                    <a:pt x="18" y="0"/>
                  </a:moveTo>
                  <a:lnTo>
                    <a:pt x="0" y="13"/>
                  </a:lnTo>
                  <a:lnTo>
                    <a:pt x="3" y="13"/>
                  </a:lnTo>
                  <a:lnTo>
                    <a:pt x="17" y="27"/>
                  </a:lnTo>
                  <a:lnTo>
                    <a:pt x="32" y="42"/>
                  </a:lnTo>
                  <a:lnTo>
                    <a:pt x="38" y="62"/>
                  </a:lnTo>
                  <a:lnTo>
                    <a:pt x="44" y="83"/>
                  </a:lnTo>
                  <a:lnTo>
                    <a:pt x="59" y="83"/>
                  </a:lnTo>
                  <a:lnTo>
                    <a:pt x="71" y="86"/>
                  </a:lnTo>
                  <a:lnTo>
                    <a:pt x="70" y="75"/>
                  </a:lnTo>
                  <a:lnTo>
                    <a:pt x="87" y="60"/>
                  </a:lnTo>
                  <a:lnTo>
                    <a:pt x="71" y="45"/>
                  </a:lnTo>
                  <a:lnTo>
                    <a:pt x="56" y="31"/>
                  </a:lnTo>
                  <a:lnTo>
                    <a:pt x="40" y="17"/>
                  </a:lnTo>
                  <a:lnTo>
                    <a:pt x="24" y="2"/>
                  </a:lnTo>
                  <a:lnTo>
                    <a:pt x="18"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68" name="Freeform 383"/>
            <p:cNvSpPr>
              <a:spLocks/>
            </p:cNvSpPr>
            <p:nvPr/>
          </p:nvSpPr>
          <p:spPr bwMode="auto">
            <a:xfrm>
              <a:off x="1094573" y="2177304"/>
              <a:ext cx="446418" cy="317061"/>
            </a:xfrm>
            <a:custGeom>
              <a:avLst/>
              <a:gdLst/>
              <a:ahLst/>
              <a:cxnLst>
                <a:cxn ang="0">
                  <a:pos x="229" y="24"/>
                </a:cxn>
                <a:cxn ang="0">
                  <a:pos x="221" y="26"/>
                </a:cxn>
                <a:cxn ang="0">
                  <a:pos x="205" y="34"/>
                </a:cxn>
                <a:cxn ang="0">
                  <a:pos x="195" y="41"/>
                </a:cxn>
                <a:cxn ang="0">
                  <a:pos x="175" y="54"/>
                </a:cxn>
                <a:cxn ang="0">
                  <a:pos x="177" y="59"/>
                </a:cxn>
                <a:cxn ang="0">
                  <a:pos x="173" y="67"/>
                </a:cxn>
                <a:cxn ang="0">
                  <a:pos x="151" y="72"/>
                </a:cxn>
                <a:cxn ang="0">
                  <a:pos x="164" y="76"/>
                </a:cxn>
                <a:cxn ang="0">
                  <a:pos x="151" y="80"/>
                </a:cxn>
                <a:cxn ang="0">
                  <a:pos x="137" y="90"/>
                </a:cxn>
                <a:cxn ang="0">
                  <a:pos x="125" y="100"/>
                </a:cxn>
                <a:cxn ang="0">
                  <a:pos x="123" y="107"/>
                </a:cxn>
                <a:cxn ang="0">
                  <a:pos x="120" y="122"/>
                </a:cxn>
                <a:cxn ang="0">
                  <a:pos x="104" y="132"/>
                </a:cxn>
                <a:cxn ang="0">
                  <a:pos x="98" y="139"/>
                </a:cxn>
                <a:cxn ang="0">
                  <a:pos x="78" y="157"/>
                </a:cxn>
                <a:cxn ang="0">
                  <a:pos x="101" y="151"/>
                </a:cxn>
                <a:cxn ang="0">
                  <a:pos x="80" y="163"/>
                </a:cxn>
                <a:cxn ang="0">
                  <a:pos x="57" y="168"/>
                </a:cxn>
                <a:cxn ang="0">
                  <a:pos x="49" y="174"/>
                </a:cxn>
                <a:cxn ang="0">
                  <a:pos x="30" y="179"/>
                </a:cxn>
                <a:cxn ang="0">
                  <a:pos x="37" y="181"/>
                </a:cxn>
                <a:cxn ang="0">
                  <a:pos x="31" y="191"/>
                </a:cxn>
                <a:cxn ang="0">
                  <a:pos x="13" y="191"/>
                </a:cxn>
                <a:cxn ang="0">
                  <a:pos x="0" y="193"/>
                </a:cxn>
                <a:cxn ang="0">
                  <a:pos x="0" y="200"/>
                </a:cxn>
                <a:cxn ang="0">
                  <a:pos x="3" y="209"/>
                </a:cxn>
                <a:cxn ang="0">
                  <a:pos x="36" y="211"/>
                </a:cxn>
                <a:cxn ang="0">
                  <a:pos x="36" y="218"/>
                </a:cxn>
                <a:cxn ang="0">
                  <a:pos x="3" y="222"/>
                </a:cxn>
                <a:cxn ang="0">
                  <a:pos x="11" y="226"/>
                </a:cxn>
                <a:cxn ang="0">
                  <a:pos x="11" y="234"/>
                </a:cxn>
                <a:cxn ang="0">
                  <a:pos x="30" y="229"/>
                </a:cxn>
                <a:cxn ang="0">
                  <a:pos x="15" y="245"/>
                </a:cxn>
                <a:cxn ang="0">
                  <a:pos x="7" y="256"/>
                </a:cxn>
                <a:cxn ang="0">
                  <a:pos x="21" y="256"/>
                </a:cxn>
                <a:cxn ang="0">
                  <a:pos x="13" y="275"/>
                </a:cxn>
                <a:cxn ang="0">
                  <a:pos x="81" y="260"/>
                </a:cxn>
                <a:cxn ang="0">
                  <a:pos x="99" y="244"/>
                </a:cxn>
                <a:cxn ang="0">
                  <a:pos x="123" y="242"/>
                </a:cxn>
                <a:cxn ang="0">
                  <a:pos x="133" y="209"/>
                </a:cxn>
                <a:cxn ang="0">
                  <a:pos x="119" y="158"/>
                </a:cxn>
                <a:cxn ang="0">
                  <a:pos x="140" y="138"/>
                </a:cxn>
                <a:cxn ang="0">
                  <a:pos x="165" y="101"/>
                </a:cxn>
                <a:cxn ang="0">
                  <a:pos x="203" y="61"/>
                </a:cxn>
                <a:cxn ang="0">
                  <a:pos x="231" y="42"/>
                </a:cxn>
                <a:cxn ang="0">
                  <a:pos x="267" y="46"/>
                </a:cxn>
                <a:cxn ang="0">
                  <a:pos x="317" y="46"/>
                </a:cxn>
                <a:cxn ang="0">
                  <a:pos x="371" y="28"/>
                </a:cxn>
                <a:cxn ang="0">
                  <a:pos x="400" y="31"/>
                </a:cxn>
                <a:cxn ang="0">
                  <a:pos x="380" y="26"/>
                </a:cxn>
                <a:cxn ang="0">
                  <a:pos x="383" y="8"/>
                </a:cxn>
                <a:cxn ang="0">
                  <a:pos x="354" y="19"/>
                </a:cxn>
                <a:cxn ang="0">
                  <a:pos x="349" y="7"/>
                </a:cxn>
                <a:cxn ang="0">
                  <a:pos x="327" y="14"/>
                </a:cxn>
                <a:cxn ang="0">
                  <a:pos x="311" y="7"/>
                </a:cxn>
                <a:cxn ang="0">
                  <a:pos x="294" y="8"/>
                </a:cxn>
                <a:cxn ang="0">
                  <a:pos x="266" y="17"/>
                </a:cxn>
                <a:cxn ang="0">
                  <a:pos x="257" y="25"/>
                </a:cxn>
              </a:cxnLst>
              <a:rect l="0" t="0" r="r" b="b"/>
              <a:pathLst>
                <a:path w="400" h="283">
                  <a:moveTo>
                    <a:pt x="235" y="30"/>
                  </a:moveTo>
                  <a:lnTo>
                    <a:pt x="229" y="36"/>
                  </a:lnTo>
                  <a:lnTo>
                    <a:pt x="229" y="24"/>
                  </a:lnTo>
                  <a:lnTo>
                    <a:pt x="227" y="30"/>
                  </a:lnTo>
                  <a:lnTo>
                    <a:pt x="222" y="32"/>
                  </a:lnTo>
                  <a:lnTo>
                    <a:pt x="221" y="26"/>
                  </a:lnTo>
                  <a:lnTo>
                    <a:pt x="216" y="31"/>
                  </a:lnTo>
                  <a:lnTo>
                    <a:pt x="217" y="36"/>
                  </a:lnTo>
                  <a:lnTo>
                    <a:pt x="205" y="34"/>
                  </a:lnTo>
                  <a:lnTo>
                    <a:pt x="207" y="37"/>
                  </a:lnTo>
                  <a:lnTo>
                    <a:pt x="199" y="35"/>
                  </a:lnTo>
                  <a:lnTo>
                    <a:pt x="195" y="41"/>
                  </a:lnTo>
                  <a:lnTo>
                    <a:pt x="195" y="48"/>
                  </a:lnTo>
                  <a:lnTo>
                    <a:pt x="193" y="49"/>
                  </a:lnTo>
                  <a:lnTo>
                    <a:pt x="175" y="54"/>
                  </a:lnTo>
                  <a:lnTo>
                    <a:pt x="193" y="55"/>
                  </a:lnTo>
                  <a:lnTo>
                    <a:pt x="189" y="59"/>
                  </a:lnTo>
                  <a:lnTo>
                    <a:pt x="177" y="59"/>
                  </a:lnTo>
                  <a:lnTo>
                    <a:pt x="176" y="60"/>
                  </a:lnTo>
                  <a:lnTo>
                    <a:pt x="174" y="65"/>
                  </a:lnTo>
                  <a:lnTo>
                    <a:pt x="173" y="67"/>
                  </a:lnTo>
                  <a:lnTo>
                    <a:pt x="167" y="61"/>
                  </a:lnTo>
                  <a:lnTo>
                    <a:pt x="162" y="64"/>
                  </a:lnTo>
                  <a:lnTo>
                    <a:pt x="151" y="72"/>
                  </a:lnTo>
                  <a:lnTo>
                    <a:pt x="167" y="70"/>
                  </a:lnTo>
                  <a:lnTo>
                    <a:pt x="161" y="72"/>
                  </a:lnTo>
                  <a:lnTo>
                    <a:pt x="164" y="76"/>
                  </a:lnTo>
                  <a:lnTo>
                    <a:pt x="163" y="77"/>
                  </a:lnTo>
                  <a:lnTo>
                    <a:pt x="152" y="77"/>
                  </a:lnTo>
                  <a:lnTo>
                    <a:pt x="151" y="80"/>
                  </a:lnTo>
                  <a:lnTo>
                    <a:pt x="163" y="84"/>
                  </a:lnTo>
                  <a:lnTo>
                    <a:pt x="149" y="85"/>
                  </a:lnTo>
                  <a:lnTo>
                    <a:pt x="137" y="90"/>
                  </a:lnTo>
                  <a:lnTo>
                    <a:pt x="128" y="96"/>
                  </a:lnTo>
                  <a:lnTo>
                    <a:pt x="129" y="96"/>
                  </a:lnTo>
                  <a:lnTo>
                    <a:pt x="125" y="100"/>
                  </a:lnTo>
                  <a:lnTo>
                    <a:pt x="128" y="101"/>
                  </a:lnTo>
                  <a:lnTo>
                    <a:pt x="139" y="102"/>
                  </a:lnTo>
                  <a:lnTo>
                    <a:pt x="123" y="107"/>
                  </a:lnTo>
                  <a:lnTo>
                    <a:pt x="119" y="113"/>
                  </a:lnTo>
                  <a:lnTo>
                    <a:pt x="120" y="118"/>
                  </a:lnTo>
                  <a:lnTo>
                    <a:pt x="120" y="122"/>
                  </a:lnTo>
                  <a:lnTo>
                    <a:pt x="123" y="124"/>
                  </a:lnTo>
                  <a:lnTo>
                    <a:pt x="104" y="131"/>
                  </a:lnTo>
                  <a:lnTo>
                    <a:pt x="104" y="132"/>
                  </a:lnTo>
                  <a:lnTo>
                    <a:pt x="111" y="130"/>
                  </a:lnTo>
                  <a:lnTo>
                    <a:pt x="107" y="137"/>
                  </a:lnTo>
                  <a:lnTo>
                    <a:pt x="98" y="139"/>
                  </a:lnTo>
                  <a:lnTo>
                    <a:pt x="92" y="142"/>
                  </a:lnTo>
                  <a:lnTo>
                    <a:pt x="81" y="151"/>
                  </a:lnTo>
                  <a:lnTo>
                    <a:pt x="78" y="157"/>
                  </a:lnTo>
                  <a:lnTo>
                    <a:pt x="84" y="161"/>
                  </a:lnTo>
                  <a:lnTo>
                    <a:pt x="93" y="154"/>
                  </a:lnTo>
                  <a:lnTo>
                    <a:pt x="101" y="151"/>
                  </a:lnTo>
                  <a:lnTo>
                    <a:pt x="99" y="157"/>
                  </a:lnTo>
                  <a:lnTo>
                    <a:pt x="86" y="163"/>
                  </a:lnTo>
                  <a:lnTo>
                    <a:pt x="80" y="163"/>
                  </a:lnTo>
                  <a:lnTo>
                    <a:pt x="67" y="161"/>
                  </a:lnTo>
                  <a:lnTo>
                    <a:pt x="66" y="163"/>
                  </a:lnTo>
                  <a:lnTo>
                    <a:pt x="57" y="168"/>
                  </a:lnTo>
                  <a:lnTo>
                    <a:pt x="53" y="173"/>
                  </a:lnTo>
                  <a:lnTo>
                    <a:pt x="54" y="175"/>
                  </a:lnTo>
                  <a:lnTo>
                    <a:pt x="49" y="174"/>
                  </a:lnTo>
                  <a:lnTo>
                    <a:pt x="55" y="179"/>
                  </a:lnTo>
                  <a:lnTo>
                    <a:pt x="32" y="173"/>
                  </a:lnTo>
                  <a:lnTo>
                    <a:pt x="30" y="179"/>
                  </a:lnTo>
                  <a:lnTo>
                    <a:pt x="37" y="179"/>
                  </a:lnTo>
                  <a:lnTo>
                    <a:pt x="44" y="179"/>
                  </a:lnTo>
                  <a:lnTo>
                    <a:pt x="37" y="181"/>
                  </a:lnTo>
                  <a:lnTo>
                    <a:pt x="23" y="184"/>
                  </a:lnTo>
                  <a:lnTo>
                    <a:pt x="33" y="190"/>
                  </a:lnTo>
                  <a:lnTo>
                    <a:pt x="31" y="191"/>
                  </a:lnTo>
                  <a:lnTo>
                    <a:pt x="21" y="186"/>
                  </a:lnTo>
                  <a:lnTo>
                    <a:pt x="21" y="190"/>
                  </a:lnTo>
                  <a:lnTo>
                    <a:pt x="13" y="191"/>
                  </a:lnTo>
                  <a:lnTo>
                    <a:pt x="14" y="193"/>
                  </a:lnTo>
                  <a:lnTo>
                    <a:pt x="6" y="193"/>
                  </a:lnTo>
                  <a:lnTo>
                    <a:pt x="0" y="193"/>
                  </a:lnTo>
                  <a:lnTo>
                    <a:pt x="0" y="197"/>
                  </a:lnTo>
                  <a:lnTo>
                    <a:pt x="24" y="199"/>
                  </a:lnTo>
                  <a:lnTo>
                    <a:pt x="0" y="200"/>
                  </a:lnTo>
                  <a:lnTo>
                    <a:pt x="7" y="208"/>
                  </a:lnTo>
                  <a:lnTo>
                    <a:pt x="2" y="209"/>
                  </a:lnTo>
                  <a:lnTo>
                    <a:pt x="3" y="209"/>
                  </a:lnTo>
                  <a:lnTo>
                    <a:pt x="1" y="214"/>
                  </a:lnTo>
                  <a:lnTo>
                    <a:pt x="25" y="211"/>
                  </a:lnTo>
                  <a:lnTo>
                    <a:pt x="36" y="211"/>
                  </a:lnTo>
                  <a:lnTo>
                    <a:pt x="38" y="209"/>
                  </a:lnTo>
                  <a:lnTo>
                    <a:pt x="39" y="215"/>
                  </a:lnTo>
                  <a:lnTo>
                    <a:pt x="36" y="218"/>
                  </a:lnTo>
                  <a:lnTo>
                    <a:pt x="21" y="216"/>
                  </a:lnTo>
                  <a:lnTo>
                    <a:pt x="0" y="218"/>
                  </a:lnTo>
                  <a:lnTo>
                    <a:pt x="3" y="222"/>
                  </a:lnTo>
                  <a:lnTo>
                    <a:pt x="3" y="223"/>
                  </a:lnTo>
                  <a:lnTo>
                    <a:pt x="0" y="224"/>
                  </a:lnTo>
                  <a:lnTo>
                    <a:pt x="11" y="226"/>
                  </a:lnTo>
                  <a:lnTo>
                    <a:pt x="7" y="230"/>
                  </a:lnTo>
                  <a:lnTo>
                    <a:pt x="2" y="235"/>
                  </a:lnTo>
                  <a:lnTo>
                    <a:pt x="11" y="234"/>
                  </a:lnTo>
                  <a:lnTo>
                    <a:pt x="14" y="239"/>
                  </a:lnTo>
                  <a:lnTo>
                    <a:pt x="23" y="230"/>
                  </a:lnTo>
                  <a:lnTo>
                    <a:pt x="30" y="229"/>
                  </a:lnTo>
                  <a:lnTo>
                    <a:pt x="25" y="238"/>
                  </a:lnTo>
                  <a:lnTo>
                    <a:pt x="24" y="232"/>
                  </a:lnTo>
                  <a:lnTo>
                    <a:pt x="15" y="245"/>
                  </a:lnTo>
                  <a:lnTo>
                    <a:pt x="18" y="246"/>
                  </a:lnTo>
                  <a:lnTo>
                    <a:pt x="7" y="248"/>
                  </a:lnTo>
                  <a:lnTo>
                    <a:pt x="7" y="256"/>
                  </a:lnTo>
                  <a:lnTo>
                    <a:pt x="14" y="253"/>
                  </a:lnTo>
                  <a:lnTo>
                    <a:pt x="20" y="251"/>
                  </a:lnTo>
                  <a:lnTo>
                    <a:pt x="21" y="256"/>
                  </a:lnTo>
                  <a:lnTo>
                    <a:pt x="20" y="263"/>
                  </a:lnTo>
                  <a:lnTo>
                    <a:pt x="12" y="264"/>
                  </a:lnTo>
                  <a:lnTo>
                    <a:pt x="13" y="275"/>
                  </a:lnTo>
                  <a:lnTo>
                    <a:pt x="29" y="282"/>
                  </a:lnTo>
                  <a:lnTo>
                    <a:pt x="53" y="283"/>
                  </a:lnTo>
                  <a:lnTo>
                    <a:pt x="81" y="260"/>
                  </a:lnTo>
                  <a:lnTo>
                    <a:pt x="93" y="260"/>
                  </a:lnTo>
                  <a:lnTo>
                    <a:pt x="93" y="247"/>
                  </a:lnTo>
                  <a:lnTo>
                    <a:pt x="99" y="244"/>
                  </a:lnTo>
                  <a:lnTo>
                    <a:pt x="104" y="258"/>
                  </a:lnTo>
                  <a:lnTo>
                    <a:pt x="113" y="263"/>
                  </a:lnTo>
                  <a:lnTo>
                    <a:pt x="123" y="242"/>
                  </a:lnTo>
                  <a:lnTo>
                    <a:pt x="126" y="222"/>
                  </a:lnTo>
                  <a:lnTo>
                    <a:pt x="126" y="216"/>
                  </a:lnTo>
                  <a:lnTo>
                    <a:pt x="133" y="209"/>
                  </a:lnTo>
                  <a:lnTo>
                    <a:pt x="120" y="200"/>
                  </a:lnTo>
                  <a:lnTo>
                    <a:pt x="119" y="180"/>
                  </a:lnTo>
                  <a:lnTo>
                    <a:pt x="119" y="158"/>
                  </a:lnTo>
                  <a:lnTo>
                    <a:pt x="133" y="149"/>
                  </a:lnTo>
                  <a:lnTo>
                    <a:pt x="149" y="146"/>
                  </a:lnTo>
                  <a:lnTo>
                    <a:pt x="140" y="138"/>
                  </a:lnTo>
                  <a:lnTo>
                    <a:pt x="152" y="110"/>
                  </a:lnTo>
                  <a:lnTo>
                    <a:pt x="150" y="104"/>
                  </a:lnTo>
                  <a:lnTo>
                    <a:pt x="165" y="101"/>
                  </a:lnTo>
                  <a:lnTo>
                    <a:pt x="173" y="88"/>
                  </a:lnTo>
                  <a:lnTo>
                    <a:pt x="181" y="66"/>
                  </a:lnTo>
                  <a:lnTo>
                    <a:pt x="203" y="61"/>
                  </a:lnTo>
                  <a:lnTo>
                    <a:pt x="205" y="53"/>
                  </a:lnTo>
                  <a:lnTo>
                    <a:pt x="233" y="54"/>
                  </a:lnTo>
                  <a:lnTo>
                    <a:pt x="231" y="42"/>
                  </a:lnTo>
                  <a:lnTo>
                    <a:pt x="239" y="42"/>
                  </a:lnTo>
                  <a:lnTo>
                    <a:pt x="249" y="36"/>
                  </a:lnTo>
                  <a:lnTo>
                    <a:pt x="267" y="46"/>
                  </a:lnTo>
                  <a:lnTo>
                    <a:pt x="287" y="49"/>
                  </a:lnTo>
                  <a:lnTo>
                    <a:pt x="307" y="50"/>
                  </a:lnTo>
                  <a:lnTo>
                    <a:pt x="317" y="46"/>
                  </a:lnTo>
                  <a:lnTo>
                    <a:pt x="323" y="30"/>
                  </a:lnTo>
                  <a:lnTo>
                    <a:pt x="344" y="20"/>
                  </a:lnTo>
                  <a:lnTo>
                    <a:pt x="371" y="28"/>
                  </a:lnTo>
                  <a:lnTo>
                    <a:pt x="372" y="42"/>
                  </a:lnTo>
                  <a:lnTo>
                    <a:pt x="389" y="32"/>
                  </a:lnTo>
                  <a:lnTo>
                    <a:pt x="400" y="31"/>
                  </a:lnTo>
                  <a:lnTo>
                    <a:pt x="398" y="26"/>
                  </a:lnTo>
                  <a:lnTo>
                    <a:pt x="389" y="25"/>
                  </a:lnTo>
                  <a:lnTo>
                    <a:pt x="380" y="26"/>
                  </a:lnTo>
                  <a:lnTo>
                    <a:pt x="367" y="19"/>
                  </a:lnTo>
                  <a:lnTo>
                    <a:pt x="398" y="16"/>
                  </a:lnTo>
                  <a:lnTo>
                    <a:pt x="383" y="8"/>
                  </a:lnTo>
                  <a:lnTo>
                    <a:pt x="368" y="6"/>
                  </a:lnTo>
                  <a:lnTo>
                    <a:pt x="356" y="8"/>
                  </a:lnTo>
                  <a:lnTo>
                    <a:pt x="354" y="19"/>
                  </a:lnTo>
                  <a:lnTo>
                    <a:pt x="353" y="12"/>
                  </a:lnTo>
                  <a:lnTo>
                    <a:pt x="350" y="8"/>
                  </a:lnTo>
                  <a:lnTo>
                    <a:pt x="349" y="7"/>
                  </a:lnTo>
                  <a:lnTo>
                    <a:pt x="347" y="0"/>
                  </a:lnTo>
                  <a:lnTo>
                    <a:pt x="338" y="5"/>
                  </a:lnTo>
                  <a:lnTo>
                    <a:pt x="327" y="14"/>
                  </a:lnTo>
                  <a:lnTo>
                    <a:pt x="321" y="5"/>
                  </a:lnTo>
                  <a:lnTo>
                    <a:pt x="303" y="19"/>
                  </a:lnTo>
                  <a:lnTo>
                    <a:pt x="311" y="7"/>
                  </a:lnTo>
                  <a:lnTo>
                    <a:pt x="306" y="5"/>
                  </a:lnTo>
                  <a:lnTo>
                    <a:pt x="295" y="5"/>
                  </a:lnTo>
                  <a:lnTo>
                    <a:pt x="294" y="8"/>
                  </a:lnTo>
                  <a:lnTo>
                    <a:pt x="276" y="20"/>
                  </a:lnTo>
                  <a:lnTo>
                    <a:pt x="265" y="20"/>
                  </a:lnTo>
                  <a:lnTo>
                    <a:pt x="266" y="17"/>
                  </a:lnTo>
                  <a:lnTo>
                    <a:pt x="248" y="19"/>
                  </a:lnTo>
                  <a:lnTo>
                    <a:pt x="258" y="22"/>
                  </a:lnTo>
                  <a:lnTo>
                    <a:pt x="257" y="25"/>
                  </a:lnTo>
                  <a:lnTo>
                    <a:pt x="246" y="25"/>
                  </a:lnTo>
                  <a:lnTo>
                    <a:pt x="235" y="3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2" name="Freeform 387"/>
            <p:cNvSpPr>
              <a:spLocks/>
            </p:cNvSpPr>
            <p:nvPr/>
          </p:nvSpPr>
          <p:spPr bwMode="auto">
            <a:xfrm>
              <a:off x="1266444" y="2226426"/>
              <a:ext cx="24553" cy="13397"/>
            </a:xfrm>
            <a:custGeom>
              <a:avLst/>
              <a:gdLst/>
              <a:ahLst/>
              <a:cxnLst>
                <a:cxn ang="0">
                  <a:pos x="11" y="0"/>
                </a:cxn>
                <a:cxn ang="0">
                  <a:pos x="4" y="11"/>
                </a:cxn>
                <a:cxn ang="0">
                  <a:pos x="0" y="12"/>
                </a:cxn>
                <a:cxn ang="0">
                  <a:pos x="9" y="10"/>
                </a:cxn>
                <a:cxn ang="0">
                  <a:pos x="12" y="12"/>
                </a:cxn>
                <a:cxn ang="0">
                  <a:pos x="22" y="4"/>
                </a:cxn>
                <a:cxn ang="0">
                  <a:pos x="14" y="6"/>
                </a:cxn>
                <a:cxn ang="0">
                  <a:pos x="11" y="0"/>
                </a:cxn>
              </a:cxnLst>
              <a:rect l="0" t="0" r="r" b="b"/>
              <a:pathLst>
                <a:path w="22" h="12">
                  <a:moveTo>
                    <a:pt x="11" y="0"/>
                  </a:moveTo>
                  <a:lnTo>
                    <a:pt x="4" y="11"/>
                  </a:lnTo>
                  <a:lnTo>
                    <a:pt x="0" y="12"/>
                  </a:lnTo>
                  <a:lnTo>
                    <a:pt x="9" y="10"/>
                  </a:lnTo>
                  <a:lnTo>
                    <a:pt x="12" y="12"/>
                  </a:lnTo>
                  <a:lnTo>
                    <a:pt x="22" y="4"/>
                  </a:lnTo>
                  <a:lnTo>
                    <a:pt x="14" y="6"/>
                  </a:lnTo>
                  <a:lnTo>
                    <a:pt x="1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3" name="Freeform 388"/>
            <p:cNvSpPr>
              <a:spLocks/>
            </p:cNvSpPr>
            <p:nvPr/>
          </p:nvSpPr>
          <p:spPr bwMode="auto">
            <a:xfrm>
              <a:off x="1360192" y="2199631"/>
              <a:ext cx="234369" cy="247844"/>
            </a:xfrm>
            <a:custGeom>
              <a:avLst/>
              <a:gdLst/>
              <a:ahLst/>
              <a:cxnLst>
                <a:cxn ang="0">
                  <a:pos x="176" y="120"/>
                </a:cxn>
                <a:cxn ang="0">
                  <a:pos x="170" y="112"/>
                </a:cxn>
                <a:cxn ang="0">
                  <a:pos x="169" y="94"/>
                </a:cxn>
                <a:cxn ang="0">
                  <a:pos x="147" y="69"/>
                </a:cxn>
                <a:cxn ang="0">
                  <a:pos x="158" y="53"/>
                </a:cxn>
                <a:cxn ang="0">
                  <a:pos x="134" y="40"/>
                </a:cxn>
                <a:cxn ang="0">
                  <a:pos x="132" y="26"/>
                </a:cxn>
                <a:cxn ang="0">
                  <a:pos x="133" y="22"/>
                </a:cxn>
                <a:cxn ang="0">
                  <a:pos x="132" y="8"/>
                </a:cxn>
                <a:cxn ang="0">
                  <a:pos x="105" y="0"/>
                </a:cxn>
                <a:cxn ang="0">
                  <a:pos x="84" y="10"/>
                </a:cxn>
                <a:cxn ang="0">
                  <a:pos x="78" y="26"/>
                </a:cxn>
                <a:cxn ang="0">
                  <a:pos x="68" y="30"/>
                </a:cxn>
                <a:cxn ang="0">
                  <a:pos x="48" y="29"/>
                </a:cxn>
                <a:cxn ang="0">
                  <a:pos x="28" y="26"/>
                </a:cxn>
                <a:cxn ang="0">
                  <a:pos x="10" y="16"/>
                </a:cxn>
                <a:cxn ang="0">
                  <a:pos x="0" y="22"/>
                </a:cxn>
                <a:cxn ang="0">
                  <a:pos x="46" y="41"/>
                </a:cxn>
                <a:cxn ang="0">
                  <a:pos x="63" y="70"/>
                </a:cxn>
                <a:cxn ang="0">
                  <a:pos x="72" y="90"/>
                </a:cxn>
                <a:cxn ang="0">
                  <a:pos x="79" y="89"/>
                </a:cxn>
                <a:cxn ang="0">
                  <a:pos x="87" y="95"/>
                </a:cxn>
                <a:cxn ang="0">
                  <a:pos x="91" y="111"/>
                </a:cxn>
                <a:cxn ang="0">
                  <a:pos x="62" y="134"/>
                </a:cxn>
                <a:cxn ang="0">
                  <a:pos x="51" y="144"/>
                </a:cxn>
                <a:cxn ang="0">
                  <a:pos x="37" y="152"/>
                </a:cxn>
                <a:cxn ang="0">
                  <a:pos x="39" y="177"/>
                </a:cxn>
                <a:cxn ang="0">
                  <a:pos x="45" y="204"/>
                </a:cxn>
                <a:cxn ang="0">
                  <a:pos x="64" y="210"/>
                </a:cxn>
                <a:cxn ang="0">
                  <a:pos x="64" y="214"/>
                </a:cxn>
                <a:cxn ang="0">
                  <a:pos x="72" y="213"/>
                </a:cxn>
                <a:cxn ang="0">
                  <a:pos x="78" y="222"/>
                </a:cxn>
                <a:cxn ang="0">
                  <a:pos x="84" y="219"/>
                </a:cxn>
                <a:cxn ang="0">
                  <a:pos x="126" y="212"/>
                </a:cxn>
                <a:cxn ang="0">
                  <a:pos x="135" y="207"/>
                </a:cxn>
                <a:cxn ang="0">
                  <a:pos x="157" y="207"/>
                </a:cxn>
                <a:cxn ang="0">
                  <a:pos x="171" y="194"/>
                </a:cxn>
                <a:cxn ang="0">
                  <a:pos x="183" y="180"/>
                </a:cxn>
                <a:cxn ang="0">
                  <a:pos x="197" y="167"/>
                </a:cxn>
                <a:cxn ang="0">
                  <a:pos x="210" y="154"/>
                </a:cxn>
                <a:cxn ang="0">
                  <a:pos x="179" y="136"/>
                </a:cxn>
                <a:cxn ang="0">
                  <a:pos x="186" y="130"/>
                </a:cxn>
                <a:cxn ang="0">
                  <a:pos x="176" y="120"/>
                </a:cxn>
              </a:cxnLst>
              <a:rect l="0" t="0" r="r" b="b"/>
              <a:pathLst>
                <a:path w="210" h="222">
                  <a:moveTo>
                    <a:pt x="176" y="120"/>
                  </a:moveTo>
                  <a:lnTo>
                    <a:pt x="170" y="112"/>
                  </a:lnTo>
                  <a:lnTo>
                    <a:pt x="169" y="94"/>
                  </a:lnTo>
                  <a:lnTo>
                    <a:pt x="147" y="69"/>
                  </a:lnTo>
                  <a:lnTo>
                    <a:pt x="158" y="53"/>
                  </a:lnTo>
                  <a:lnTo>
                    <a:pt x="134" y="40"/>
                  </a:lnTo>
                  <a:lnTo>
                    <a:pt x="132" y="26"/>
                  </a:lnTo>
                  <a:lnTo>
                    <a:pt x="133" y="22"/>
                  </a:lnTo>
                  <a:lnTo>
                    <a:pt x="132" y="8"/>
                  </a:lnTo>
                  <a:lnTo>
                    <a:pt x="105" y="0"/>
                  </a:lnTo>
                  <a:lnTo>
                    <a:pt x="84" y="10"/>
                  </a:lnTo>
                  <a:lnTo>
                    <a:pt x="78" y="26"/>
                  </a:lnTo>
                  <a:lnTo>
                    <a:pt x="68" y="30"/>
                  </a:lnTo>
                  <a:lnTo>
                    <a:pt x="48" y="29"/>
                  </a:lnTo>
                  <a:lnTo>
                    <a:pt x="28" y="26"/>
                  </a:lnTo>
                  <a:lnTo>
                    <a:pt x="10" y="16"/>
                  </a:lnTo>
                  <a:lnTo>
                    <a:pt x="0" y="22"/>
                  </a:lnTo>
                  <a:lnTo>
                    <a:pt x="46" y="41"/>
                  </a:lnTo>
                  <a:lnTo>
                    <a:pt x="63" y="70"/>
                  </a:lnTo>
                  <a:lnTo>
                    <a:pt x="72" y="90"/>
                  </a:lnTo>
                  <a:lnTo>
                    <a:pt x="79" y="89"/>
                  </a:lnTo>
                  <a:lnTo>
                    <a:pt x="87" y="95"/>
                  </a:lnTo>
                  <a:lnTo>
                    <a:pt x="91" y="111"/>
                  </a:lnTo>
                  <a:lnTo>
                    <a:pt x="62" y="134"/>
                  </a:lnTo>
                  <a:lnTo>
                    <a:pt x="51" y="144"/>
                  </a:lnTo>
                  <a:lnTo>
                    <a:pt x="37" y="152"/>
                  </a:lnTo>
                  <a:lnTo>
                    <a:pt x="39" y="177"/>
                  </a:lnTo>
                  <a:lnTo>
                    <a:pt x="45" y="204"/>
                  </a:lnTo>
                  <a:lnTo>
                    <a:pt x="64" y="210"/>
                  </a:lnTo>
                  <a:lnTo>
                    <a:pt x="64" y="214"/>
                  </a:lnTo>
                  <a:lnTo>
                    <a:pt x="72" y="213"/>
                  </a:lnTo>
                  <a:lnTo>
                    <a:pt x="78" y="222"/>
                  </a:lnTo>
                  <a:lnTo>
                    <a:pt x="84" y="219"/>
                  </a:lnTo>
                  <a:lnTo>
                    <a:pt x="126" y="212"/>
                  </a:lnTo>
                  <a:lnTo>
                    <a:pt x="135" y="207"/>
                  </a:lnTo>
                  <a:lnTo>
                    <a:pt x="157" y="207"/>
                  </a:lnTo>
                  <a:lnTo>
                    <a:pt x="171" y="194"/>
                  </a:lnTo>
                  <a:lnTo>
                    <a:pt x="183" y="180"/>
                  </a:lnTo>
                  <a:lnTo>
                    <a:pt x="197" y="167"/>
                  </a:lnTo>
                  <a:lnTo>
                    <a:pt x="210" y="154"/>
                  </a:lnTo>
                  <a:lnTo>
                    <a:pt x="179" y="136"/>
                  </a:lnTo>
                  <a:lnTo>
                    <a:pt x="186" y="130"/>
                  </a:lnTo>
                  <a:lnTo>
                    <a:pt x="176" y="12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4" name="Freeform 389"/>
            <p:cNvSpPr>
              <a:spLocks/>
            </p:cNvSpPr>
            <p:nvPr/>
          </p:nvSpPr>
          <p:spPr bwMode="auto">
            <a:xfrm>
              <a:off x="1199482" y="2780165"/>
              <a:ext cx="4464" cy="4466"/>
            </a:xfrm>
            <a:custGeom>
              <a:avLst/>
              <a:gdLst/>
              <a:ahLst/>
              <a:cxnLst>
                <a:cxn ang="0">
                  <a:pos x="1" y="0"/>
                </a:cxn>
                <a:cxn ang="0">
                  <a:pos x="0" y="5"/>
                </a:cxn>
                <a:cxn ang="0">
                  <a:pos x="2" y="5"/>
                </a:cxn>
                <a:cxn ang="0">
                  <a:pos x="1" y="0"/>
                </a:cxn>
              </a:cxnLst>
              <a:rect l="0" t="0" r="r" b="b"/>
              <a:pathLst>
                <a:path w="2" h="5">
                  <a:moveTo>
                    <a:pt x="1" y="0"/>
                  </a:moveTo>
                  <a:lnTo>
                    <a:pt x="0" y="5"/>
                  </a:lnTo>
                  <a:lnTo>
                    <a:pt x="2" y="5"/>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5" name="Freeform 390"/>
            <p:cNvSpPr>
              <a:spLocks/>
            </p:cNvSpPr>
            <p:nvPr/>
          </p:nvSpPr>
          <p:spPr bwMode="auto">
            <a:xfrm>
              <a:off x="1201713" y="2735509"/>
              <a:ext cx="162943" cy="66985"/>
            </a:xfrm>
            <a:custGeom>
              <a:avLst/>
              <a:gdLst/>
              <a:ahLst/>
              <a:cxnLst>
                <a:cxn ang="0">
                  <a:pos x="51" y="48"/>
                </a:cxn>
                <a:cxn ang="0">
                  <a:pos x="30" y="51"/>
                </a:cxn>
                <a:cxn ang="0">
                  <a:pos x="18" y="50"/>
                </a:cxn>
                <a:cxn ang="0">
                  <a:pos x="3" y="45"/>
                </a:cxn>
                <a:cxn ang="0">
                  <a:pos x="1" y="45"/>
                </a:cxn>
                <a:cxn ang="0">
                  <a:pos x="1" y="44"/>
                </a:cxn>
                <a:cxn ang="0">
                  <a:pos x="0" y="40"/>
                </a:cxn>
                <a:cxn ang="0">
                  <a:pos x="0" y="34"/>
                </a:cxn>
                <a:cxn ang="0">
                  <a:pos x="13" y="36"/>
                </a:cxn>
                <a:cxn ang="0">
                  <a:pos x="17" y="38"/>
                </a:cxn>
                <a:cxn ang="0">
                  <a:pos x="23" y="33"/>
                </a:cxn>
                <a:cxn ang="0">
                  <a:pos x="39" y="33"/>
                </a:cxn>
                <a:cxn ang="0">
                  <a:pos x="62" y="33"/>
                </a:cxn>
                <a:cxn ang="0">
                  <a:pos x="68" y="30"/>
                </a:cxn>
                <a:cxn ang="0">
                  <a:pos x="65" y="17"/>
                </a:cxn>
                <a:cxn ang="0">
                  <a:pos x="80" y="4"/>
                </a:cxn>
                <a:cxn ang="0">
                  <a:pos x="91" y="9"/>
                </a:cxn>
                <a:cxn ang="0">
                  <a:pos x="103" y="0"/>
                </a:cxn>
                <a:cxn ang="0">
                  <a:pos x="133" y="4"/>
                </a:cxn>
                <a:cxn ang="0">
                  <a:pos x="146" y="22"/>
                </a:cxn>
                <a:cxn ang="0">
                  <a:pos x="139" y="30"/>
                </a:cxn>
                <a:cxn ang="0">
                  <a:pos x="137" y="32"/>
                </a:cxn>
                <a:cxn ang="0">
                  <a:pos x="131" y="47"/>
                </a:cxn>
                <a:cxn ang="0">
                  <a:pos x="128" y="50"/>
                </a:cxn>
                <a:cxn ang="0">
                  <a:pos x="90" y="59"/>
                </a:cxn>
                <a:cxn ang="0">
                  <a:pos x="81" y="58"/>
                </a:cxn>
                <a:cxn ang="0">
                  <a:pos x="51" y="48"/>
                </a:cxn>
              </a:cxnLst>
              <a:rect l="0" t="0" r="r" b="b"/>
              <a:pathLst>
                <a:path w="146" h="59">
                  <a:moveTo>
                    <a:pt x="51" y="48"/>
                  </a:moveTo>
                  <a:lnTo>
                    <a:pt x="30" y="51"/>
                  </a:lnTo>
                  <a:lnTo>
                    <a:pt x="18" y="50"/>
                  </a:lnTo>
                  <a:lnTo>
                    <a:pt x="3" y="45"/>
                  </a:lnTo>
                  <a:lnTo>
                    <a:pt x="1" y="45"/>
                  </a:lnTo>
                  <a:lnTo>
                    <a:pt x="1" y="44"/>
                  </a:lnTo>
                  <a:lnTo>
                    <a:pt x="0" y="40"/>
                  </a:lnTo>
                  <a:lnTo>
                    <a:pt x="0" y="34"/>
                  </a:lnTo>
                  <a:lnTo>
                    <a:pt x="13" y="36"/>
                  </a:lnTo>
                  <a:lnTo>
                    <a:pt x="17" y="38"/>
                  </a:lnTo>
                  <a:lnTo>
                    <a:pt x="23" y="33"/>
                  </a:lnTo>
                  <a:lnTo>
                    <a:pt x="39" y="33"/>
                  </a:lnTo>
                  <a:lnTo>
                    <a:pt x="62" y="33"/>
                  </a:lnTo>
                  <a:lnTo>
                    <a:pt x="68" y="30"/>
                  </a:lnTo>
                  <a:lnTo>
                    <a:pt x="65" y="17"/>
                  </a:lnTo>
                  <a:lnTo>
                    <a:pt x="80" y="4"/>
                  </a:lnTo>
                  <a:lnTo>
                    <a:pt x="91" y="9"/>
                  </a:lnTo>
                  <a:lnTo>
                    <a:pt x="103" y="0"/>
                  </a:lnTo>
                  <a:lnTo>
                    <a:pt x="133" y="4"/>
                  </a:lnTo>
                  <a:lnTo>
                    <a:pt x="146" y="22"/>
                  </a:lnTo>
                  <a:lnTo>
                    <a:pt x="139" y="30"/>
                  </a:lnTo>
                  <a:lnTo>
                    <a:pt x="137" y="32"/>
                  </a:lnTo>
                  <a:lnTo>
                    <a:pt x="131" y="47"/>
                  </a:lnTo>
                  <a:lnTo>
                    <a:pt x="128" y="50"/>
                  </a:lnTo>
                  <a:lnTo>
                    <a:pt x="90" y="59"/>
                  </a:lnTo>
                  <a:lnTo>
                    <a:pt x="81" y="58"/>
                  </a:lnTo>
                  <a:lnTo>
                    <a:pt x="51" y="4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6" name="Freeform 391"/>
            <p:cNvSpPr>
              <a:spLocks/>
            </p:cNvSpPr>
            <p:nvPr/>
          </p:nvSpPr>
          <p:spPr bwMode="auto">
            <a:xfrm>
              <a:off x="1340102" y="2833754"/>
              <a:ext cx="89284" cy="73683"/>
            </a:xfrm>
            <a:custGeom>
              <a:avLst/>
              <a:gdLst/>
              <a:ahLst/>
              <a:cxnLst>
                <a:cxn ang="0">
                  <a:pos x="70" y="10"/>
                </a:cxn>
                <a:cxn ang="0">
                  <a:pos x="70" y="13"/>
                </a:cxn>
                <a:cxn ang="0">
                  <a:pos x="69" y="17"/>
                </a:cxn>
                <a:cxn ang="0">
                  <a:pos x="66" y="20"/>
                </a:cxn>
                <a:cxn ang="0">
                  <a:pos x="67" y="23"/>
                </a:cxn>
                <a:cxn ang="0">
                  <a:pos x="70" y="25"/>
                </a:cxn>
                <a:cxn ang="0">
                  <a:pos x="79" y="30"/>
                </a:cxn>
                <a:cxn ang="0">
                  <a:pos x="72" y="34"/>
                </a:cxn>
                <a:cxn ang="0">
                  <a:pos x="76" y="37"/>
                </a:cxn>
                <a:cxn ang="0">
                  <a:pos x="76" y="42"/>
                </a:cxn>
                <a:cxn ang="0">
                  <a:pos x="66" y="44"/>
                </a:cxn>
                <a:cxn ang="0">
                  <a:pos x="70" y="49"/>
                </a:cxn>
                <a:cxn ang="0">
                  <a:pos x="68" y="52"/>
                </a:cxn>
                <a:cxn ang="0">
                  <a:pos x="64" y="48"/>
                </a:cxn>
                <a:cxn ang="0">
                  <a:pos x="60" y="55"/>
                </a:cxn>
                <a:cxn ang="0">
                  <a:pos x="57" y="58"/>
                </a:cxn>
                <a:cxn ang="0">
                  <a:pos x="62" y="65"/>
                </a:cxn>
                <a:cxn ang="0">
                  <a:pos x="57" y="66"/>
                </a:cxn>
                <a:cxn ang="0">
                  <a:pos x="52" y="65"/>
                </a:cxn>
                <a:cxn ang="0">
                  <a:pos x="46" y="60"/>
                </a:cxn>
                <a:cxn ang="0">
                  <a:pos x="42" y="58"/>
                </a:cxn>
                <a:cxn ang="0">
                  <a:pos x="42" y="55"/>
                </a:cxn>
                <a:cxn ang="0">
                  <a:pos x="33" y="48"/>
                </a:cxn>
                <a:cxn ang="0">
                  <a:pos x="32" y="46"/>
                </a:cxn>
                <a:cxn ang="0">
                  <a:pos x="27" y="43"/>
                </a:cxn>
                <a:cxn ang="0">
                  <a:pos x="12" y="29"/>
                </a:cxn>
                <a:cxn ang="0">
                  <a:pos x="12" y="26"/>
                </a:cxn>
                <a:cxn ang="0">
                  <a:pos x="9" y="26"/>
                </a:cxn>
                <a:cxn ang="0">
                  <a:pos x="4" y="16"/>
                </a:cxn>
                <a:cxn ang="0">
                  <a:pos x="1" y="12"/>
                </a:cxn>
                <a:cxn ang="0">
                  <a:pos x="0" y="2"/>
                </a:cxn>
                <a:cxn ang="0">
                  <a:pos x="4" y="1"/>
                </a:cxn>
                <a:cxn ang="0">
                  <a:pos x="10" y="7"/>
                </a:cxn>
                <a:cxn ang="0">
                  <a:pos x="14" y="1"/>
                </a:cxn>
                <a:cxn ang="0">
                  <a:pos x="21" y="0"/>
                </a:cxn>
                <a:cxn ang="0">
                  <a:pos x="27" y="2"/>
                </a:cxn>
                <a:cxn ang="0">
                  <a:pos x="40" y="5"/>
                </a:cxn>
                <a:cxn ang="0">
                  <a:pos x="43" y="2"/>
                </a:cxn>
                <a:cxn ang="0">
                  <a:pos x="46" y="5"/>
                </a:cxn>
                <a:cxn ang="0">
                  <a:pos x="48" y="4"/>
                </a:cxn>
                <a:cxn ang="0">
                  <a:pos x="52" y="5"/>
                </a:cxn>
                <a:cxn ang="0">
                  <a:pos x="56" y="5"/>
                </a:cxn>
                <a:cxn ang="0">
                  <a:pos x="60" y="8"/>
                </a:cxn>
                <a:cxn ang="0">
                  <a:pos x="64" y="10"/>
                </a:cxn>
                <a:cxn ang="0">
                  <a:pos x="70" y="10"/>
                </a:cxn>
              </a:cxnLst>
              <a:rect l="0" t="0" r="r" b="b"/>
              <a:pathLst>
                <a:path w="79" h="66">
                  <a:moveTo>
                    <a:pt x="70" y="10"/>
                  </a:moveTo>
                  <a:lnTo>
                    <a:pt x="70" y="13"/>
                  </a:lnTo>
                  <a:lnTo>
                    <a:pt x="69" y="17"/>
                  </a:lnTo>
                  <a:lnTo>
                    <a:pt x="66" y="20"/>
                  </a:lnTo>
                  <a:lnTo>
                    <a:pt x="67" y="23"/>
                  </a:lnTo>
                  <a:lnTo>
                    <a:pt x="70" y="25"/>
                  </a:lnTo>
                  <a:lnTo>
                    <a:pt x="79" y="30"/>
                  </a:lnTo>
                  <a:lnTo>
                    <a:pt x="72" y="34"/>
                  </a:lnTo>
                  <a:lnTo>
                    <a:pt x="76" y="37"/>
                  </a:lnTo>
                  <a:lnTo>
                    <a:pt x="76" y="42"/>
                  </a:lnTo>
                  <a:lnTo>
                    <a:pt x="66" y="44"/>
                  </a:lnTo>
                  <a:lnTo>
                    <a:pt x="70" y="49"/>
                  </a:lnTo>
                  <a:lnTo>
                    <a:pt x="68" y="52"/>
                  </a:lnTo>
                  <a:lnTo>
                    <a:pt x="64" y="48"/>
                  </a:lnTo>
                  <a:lnTo>
                    <a:pt x="60" y="55"/>
                  </a:lnTo>
                  <a:lnTo>
                    <a:pt x="57" y="58"/>
                  </a:lnTo>
                  <a:lnTo>
                    <a:pt x="62" y="65"/>
                  </a:lnTo>
                  <a:lnTo>
                    <a:pt x="57" y="66"/>
                  </a:lnTo>
                  <a:lnTo>
                    <a:pt x="52" y="65"/>
                  </a:lnTo>
                  <a:lnTo>
                    <a:pt x="46" y="60"/>
                  </a:lnTo>
                  <a:lnTo>
                    <a:pt x="42" y="58"/>
                  </a:lnTo>
                  <a:lnTo>
                    <a:pt x="42" y="55"/>
                  </a:lnTo>
                  <a:lnTo>
                    <a:pt x="33" y="48"/>
                  </a:lnTo>
                  <a:lnTo>
                    <a:pt x="32" y="46"/>
                  </a:lnTo>
                  <a:lnTo>
                    <a:pt x="27" y="43"/>
                  </a:lnTo>
                  <a:lnTo>
                    <a:pt x="12" y="29"/>
                  </a:lnTo>
                  <a:lnTo>
                    <a:pt x="12" y="26"/>
                  </a:lnTo>
                  <a:lnTo>
                    <a:pt x="9" y="26"/>
                  </a:lnTo>
                  <a:lnTo>
                    <a:pt x="4" y="16"/>
                  </a:lnTo>
                  <a:lnTo>
                    <a:pt x="1" y="12"/>
                  </a:lnTo>
                  <a:lnTo>
                    <a:pt x="0" y="2"/>
                  </a:lnTo>
                  <a:lnTo>
                    <a:pt x="4" y="1"/>
                  </a:lnTo>
                  <a:lnTo>
                    <a:pt x="10" y="7"/>
                  </a:lnTo>
                  <a:lnTo>
                    <a:pt x="14" y="1"/>
                  </a:lnTo>
                  <a:lnTo>
                    <a:pt x="21" y="0"/>
                  </a:lnTo>
                  <a:lnTo>
                    <a:pt x="27" y="2"/>
                  </a:lnTo>
                  <a:lnTo>
                    <a:pt x="40" y="5"/>
                  </a:lnTo>
                  <a:lnTo>
                    <a:pt x="43" y="2"/>
                  </a:lnTo>
                  <a:lnTo>
                    <a:pt x="46" y="5"/>
                  </a:lnTo>
                  <a:lnTo>
                    <a:pt x="48" y="4"/>
                  </a:lnTo>
                  <a:lnTo>
                    <a:pt x="52" y="5"/>
                  </a:lnTo>
                  <a:lnTo>
                    <a:pt x="56" y="5"/>
                  </a:lnTo>
                  <a:lnTo>
                    <a:pt x="60" y="8"/>
                  </a:lnTo>
                  <a:lnTo>
                    <a:pt x="64" y="10"/>
                  </a:lnTo>
                  <a:lnTo>
                    <a:pt x="70"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7" name="Freeform 392"/>
            <p:cNvSpPr>
              <a:spLocks/>
            </p:cNvSpPr>
            <p:nvPr/>
          </p:nvSpPr>
          <p:spPr bwMode="auto">
            <a:xfrm>
              <a:off x="1295461" y="2798029"/>
              <a:ext cx="124997" cy="100477"/>
            </a:xfrm>
            <a:custGeom>
              <a:avLst/>
              <a:gdLst/>
              <a:ahLst/>
              <a:cxnLst>
                <a:cxn ang="0">
                  <a:pos x="105" y="42"/>
                </a:cxn>
                <a:cxn ang="0">
                  <a:pos x="113" y="34"/>
                </a:cxn>
                <a:cxn ang="0">
                  <a:pos x="107" y="31"/>
                </a:cxn>
                <a:cxn ang="0">
                  <a:pos x="107" y="27"/>
                </a:cxn>
                <a:cxn ang="0">
                  <a:pos x="98" y="18"/>
                </a:cxn>
                <a:cxn ang="0">
                  <a:pos x="51" y="0"/>
                </a:cxn>
                <a:cxn ang="0">
                  <a:pos x="49" y="2"/>
                </a:cxn>
                <a:cxn ang="0">
                  <a:pos x="43" y="4"/>
                </a:cxn>
                <a:cxn ang="0">
                  <a:pos x="35" y="8"/>
                </a:cxn>
                <a:cxn ang="0">
                  <a:pos x="37" y="15"/>
                </a:cxn>
                <a:cxn ang="0">
                  <a:pos x="36" y="19"/>
                </a:cxn>
                <a:cxn ang="0">
                  <a:pos x="30" y="24"/>
                </a:cxn>
                <a:cxn ang="0">
                  <a:pos x="26" y="28"/>
                </a:cxn>
                <a:cxn ang="0">
                  <a:pos x="20" y="26"/>
                </a:cxn>
                <a:cxn ang="0">
                  <a:pos x="17" y="24"/>
                </a:cxn>
                <a:cxn ang="0">
                  <a:pos x="3" y="27"/>
                </a:cxn>
                <a:cxn ang="0">
                  <a:pos x="3" y="32"/>
                </a:cxn>
                <a:cxn ang="0">
                  <a:pos x="13" y="34"/>
                </a:cxn>
                <a:cxn ang="0">
                  <a:pos x="33" y="64"/>
                </a:cxn>
                <a:cxn ang="0">
                  <a:pos x="77" y="88"/>
                </a:cxn>
                <a:cxn ang="0">
                  <a:pos x="83" y="90"/>
                </a:cxn>
                <a:cxn ang="0">
                  <a:pos x="74" y="80"/>
                </a:cxn>
                <a:cxn ang="0">
                  <a:pos x="68" y="75"/>
                </a:cxn>
                <a:cxn ang="0">
                  <a:pos x="53" y="58"/>
                </a:cxn>
                <a:cxn ang="0">
                  <a:pos x="45" y="48"/>
                </a:cxn>
                <a:cxn ang="0">
                  <a:pos x="41" y="34"/>
                </a:cxn>
                <a:cxn ang="0">
                  <a:pos x="51" y="39"/>
                </a:cxn>
                <a:cxn ang="0">
                  <a:pos x="62" y="32"/>
                </a:cxn>
                <a:cxn ang="0">
                  <a:pos x="81" y="37"/>
                </a:cxn>
                <a:cxn ang="0">
                  <a:pos x="87" y="37"/>
                </a:cxn>
                <a:cxn ang="0">
                  <a:pos x="93" y="37"/>
                </a:cxn>
                <a:cxn ang="0">
                  <a:pos x="101" y="40"/>
                </a:cxn>
              </a:cxnLst>
              <a:rect l="0" t="0" r="r" b="b"/>
              <a:pathLst>
                <a:path w="113" h="90">
                  <a:moveTo>
                    <a:pt x="101" y="40"/>
                  </a:moveTo>
                  <a:lnTo>
                    <a:pt x="105" y="42"/>
                  </a:lnTo>
                  <a:lnTo>
                    <a:pt x="107" y="36"/>
                  </a:lnTo>
                  <a:lnTo>
                    <a:pt x="113" y="34"/>
                  </a:lnTo>
                  <a:lnTo>
                    <a:pt x="113" y="33"/>
                  </a:lnTo>
                  <a:lnTo>
                    <a:pt x="107" y="31"/>
                  </a:lnTo>
                  <a:lnTo>
                    <a:pt x="104" y="30"/>
                  </a:lnTo>
                  <a:lnTo>
                    <a:pt x="107" y="27"/>
                  </a:lnTo>
                  <a:lnTo>
                    <a:pt x="103" y="26"/>
                  </a:lnTo>
                  <a:lnTo>
                    <a:pt x="98" y="18"/>
                  </a:lnTo>
                  <a:lnTo>
                    <a:pt x="69" y="15"/>
                  </a:lnTo>
                  <a:lnTo>
                    <a:pt x="51" y="0"/>
                  </a:lnTo>
                  <a:lnTo>
                    <a:pt x="51" y="2"/>
                  </a:lnTo>
                  <a:lnTo>
                    <a:pt x="49" y="2"/>
                  </a:lnTo>
                  <a:lnTo>
                    <a:pt x="49" y="4"/>
                  </a:lnTo>
                  <a:lnTo>
                    <a:pt x="43" y="4"/>
                  </a:lnTo>
                  <a:lnTo>
                    <a:pt x="42" y="7"/>
                  </a:lnTo>
                  <a:lnTo>
                    <a:pt x="35" y="8"/>
                  </a:lnTo>
                  <a:lnTo>
                    <a:pt x="36" y="13"/>
                  </a:lnTo>
                  <a:lnTo>
                    <a:pt x="37" y="15"/>
                  </a:lnTo>
                  <a:lnTo>
                    <a:pt x="39" y="19"/>
                  </a:lnTo>
                  <a:lnTo>
                    <a:pt x="36" y="19"/>
                  </a:lnTo>
                  <a:lnTo>
                    <a:pt x="30" y="21"/>
                  </a:lnTo>
                  <a:lnTo>
                    <a:pt x="30" y="24"/>
                  </a:lnTo>
                  <a:lnTo>
                    <a:pt x="31" y="27"/>
                  </a:lnTo>
                  <a:lnTo>
                    <a:pt x="26" y="28"/>
                  </a:lnTo>
                  <a:lnTo>
                    <a:pt x="21" y="25"/>
                  </a:lnTo>
                  <a:lnTo>
                    <a:pt x="20" y="26"/>
                  </a:lnTo>
                  <a:lnTo>
                    <a:pt x="19" y="26"/>
                  </a:lnTo>
                  <a:lnTo>
                    <a:pt x="17" y="24"/>
                  </a:lnTo>
                  <a:lnTo>
                    <a:pt x="13" y="27"/>
                  </a:lnTo>
                  <a:lnTo>
                    <a:pt x="3" y="27"/>
                  </a:lnTo>
                  <a:lnTo>
                    <a:pt x="0" y="25"/>
                  </a:lnTo>
                  <a:lnTo>
                    <a:pt x="3" y="32"/>
                  </a:lnTo>
                  <a:lnTo>
                    <a:pt x="8" y="40"/>
                  </a:lnTo>
                  <a:lnTo>
                    <a:pt x="13" y="34"/>
                  </a:lnTo>
                  <a:lnTo>
                    <a:pt x="27" y="58"/>
                  </a:lnTo>
                  <a:lnTo>
                    <a:pt x="33" y="64"/>
                  </a:lnTo>
                  <a:lnTo>
                    <a:pt x="53" y="76"/>
                  </a:lnTo>
                  <a:lnTo>
                    <a:pt x="77" y="88"/>
                  </a:lnTo>
                  <a:lnTo>
                    <a:pt x="81" y="90"/>
                  </a:lnTo>
                  <a:lnTo>
                    <a:pt x="83" y="90"/>
                  </a:lnTo>
                  <a:lnTo>
                    <a:pt x="83" y="87"/>
                  </a:lnTo>
                  <a:lnTo>
                    <a:pt x="74" y="80"/>
                  </a:lnTo>
                  <a:lnTo>
                    <a:pt x="73" y="78"/>
                  </a:lnTo>
                  <a:lnTo>
                    <a:pt x="68" y="75"/>
                  </a:lnTo>
                  <a:lnTo>
                    <a:pt x="53" y="61"/>
                  </a:lnTo>
                  <a:lnTo>
                    <a:pt x="53" y="58"/>
                  </a:lnTo>
                  <a:lnTo>
                    <a:pt x="50" y="58"/>
                  </a:lnTo>
                  <a:lnTo>
                    <a:pt x="45" y="48"/>
                  </a:lnTo>
                  <a:lnTo>
                    <a:pt x="42" y="44"/>
                  </a:lnTo>
                  <a:lnTo>
                    <a:pt x="41" y="34"/>
                  </a:lnTo>
                  <a:lnTo>
                    <a:pt x="45" y="33"/>
                  </a:lnTo>
                  <a:lnTo>
                    <a:pt x="51" y="39"/>
                  </a:lnTo>
                  <a:lnTo>
                    <a:pt x="55" y="33"/>
                  </a:lnTo>
                  <a:lnTo>
                    <a:pt x="62" y="32"/>
                  </a:lnTo>
                  <a:lnTo>
                    <a:pt x="68" y="34"/>
                  </a:lnTo>
                  <a:lnTo>
                    <a:pt x="81" y="37"/>
                  </a:lnTo>
                  <a:lnTo>
                    <a:pt x="84" y="34"/>
                  </a:lnTo>
                  <a:lnTo>
                    <a:pt x="87" y="37"/>
                  </a:lnTo>
                  <a:lnTo>
                    <a:pt x="89" y="36"/>
                  </a:lnTo>
                  <a:lnTo>
                    <a:pt x="93" y="37"/>
                  </a:lnTo>
                  <a:lnTo>
                    <a:pt x="97" y="37"/>
                  </a:lnTo>
                  <a:lnTo>
                    <a:pt x="101" y="4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8" name="Freeform 393"/>
            <p:cNvSpPr>
              <a:spLocks/>
            </p:cNvSpPr>
            <p:nvPr/>
          </p:nvSpPr>
          <p:spPr bwMode="auto">
            <a:xfrm>
              <a:off x="1371353" y="2898506"/>
              <a:ext cx="33482" cy="13397"/>
            </a:xfrm>
            <a:custGeom>
              <a:avLst/>
              <a:gdLst/>
              <a:ahLst/>
              <a:cxnLst>
                <a:cxn ang="0">
                  <a:pos x="30" y="12"/>
                </a:cxn>
                <a:cxn ang="0">
                  <a:pos x="31" y="9"/>
                </a:cxn>
                <a:cxn ang="0">
                  <a:pos x="31" y="8"/>
                </a:cxn>
                <a:cxn ang="0">
                  <a:pos x="26" y="7"/>
                </a:cxn>
                <a:cxn ang="0">
                  <a:pos x="20" y="2"/>
                </a:cxn>
                <a:cxn ang="0">
                  <a:pos x="16" y="0"/>
                </a:cxn>
                <a:cxn ang="0">
                  <a:pos x="14" y="1"/>
                </a:cxn>
                <a:cxn ang="0">
                  <a:pos x="0" y="0"/>
                </a:cxn>
                <a:cxn ang="0">
                  <a:pos x="30" y="12"/>
                </a:cxn>
              </a:cxnLst>
              <a:rect l="0" t="0" r="r" b="b"/>
              <a:pathLst>
                <a:path w="31" h="12">
                  <a:moveTo>
                    <a:pt x="30" y="12"/>
                  </a:moveTo>
                  <a:lnTo>
                    <a:pt x="31" y="9"/>
                  </a:lnTo>
                  <a:lnTo>
                    <a:pt x="31" y="8"/>
                  </a:lnTo>
                  <a:lnTo>
                    <a:pt x="26" y="7"/>
                  </a:lnTo>
                  <a:lnTo>
                    <a:pt x="20" y="2"/>
                  </a:lnTo>
                  <a:lnTo>
                    <a:pt x="16" y="0"/>
                  </a:lnTo>
                  <a:lnTo>
                    <a:pt x="14" y="1"/>
                  </a:lnTo>
                  <a:lnTo>
                    <a:pt x="0" y="0"/>
                  </a:lnTo>
                  <a:lnTo>
                    <a:pt x="30" y="1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79" name="Freeform 394"/>
            <p:cNvSpPr>
              <a:spLocks/>
            </p:cNvSpPr>
            <p:nvPr/>
          </p:nvSpPr>
          <p:spPr bwMode="auto">
            <a:xfrm>
              <a:off x="891452" y="2677456"/>
              <a:ext cx="276780" cy="234447"/>
            </a:xfrm>
            <a:custGeom>
              <a:avLst/>
              <a:gdLst/>
              <a:ahLst/>
              <a:cxnLst>
                <a:cxn ang="0">
                  <a:pos x="241" y="168"/>
                </a:cxn>
                <a:cxn ang="0">
                  <a:pos x="241" y="177"/>
                </a:cxn>
                <a:cxn ang="0">
                  <a:pos x="240" y="177"/>
                </a:cxn>
                <a:cxn ang="0">
                  <a:pos x="238" y="177"/>
                </a:cxn>
                <a:cxn ang="0">
                  <a:pos x="238" y="178"/>
                </a:cxn>
                <a:cxn ang="0">
                  <a:pos x="218" y="194"/>
                </a:cxn>
                <a:cxn ang="0">
                  <a:pos x="193" y="186"/>
                </a:cxn>
                <a:cxn ang="0">
                  <a:pos x="186" y="183"/>
                </a:cxn>
                <a:cxn ang="0">
                  <a:pos x="183" y="186"/>
                </a:cxn>
                <a:cxn ang="0">
                  <a:pos x="166" y="184"/>
                </a:cxn>
                <a:cxn ang="0">
                  <a:pos x="154" y="194"/>
                </a:cxn>
                <a:cxn ang="0">
                  <a:pos x="156" y="210"/>
                </a:cxn>
                <a:cxn ang="0">
                  <a:pos x="127" y="208"/>
                </a:cxn>
                <a:cxn ang="0">
                  <a:pos x="128" y="206"/>
                </a:cxn>
                <a:cxn ang="0">
                  <a:pos x="122" y="206"/>
                </a:cxn>
                <a:cxn ang="0">
                  <a:pos x="67" y="194"/>
                </a:cxn>
                <a:cxn ang="0">
                  <a:pos x="57" y="186"/>
                </a:cxn>
                <a:cxn ang="0">
                  <a:pos x="64" y="174"/>
                </a:cxn>
                <a:cxn ang="0">
                  <a:pos x="67" y="154"/>
                </a:cxn>
                <a:cxn ang="0">
                  <a:pos x="69" y="135"/>
                </a:cxn>
                <a:cxn ang="0">
                  <a:pos x="79" y="146"/>
                </a:cxn>
                <a:cxn ang="0">
                  <a:pos x="69" y="128"/>
                </a:cxn>
                <a:cxn ang="0">
                  <a:pos x="70" y="121"/>
                </a:cxn>
                <a:cxn ang="0">
                  <a:pos x="60" y="112"/>
                </a:cxn>
                <a:cxn ang="0">
                  <a:pos x="52" y="96"/>
                </a:cxn>
                <a:cxn ang="0">
                  <a:pos x="55" y="92"/>
                </a:cxn>
                <a:cxn ang="0">
                  <a:pos x="44" y="88"/>
                </a:cxn>
                <a:cxn ang="0">
                  <a:pos x="32" y="85"/>
                </a:cxn>
                <a:cxn ang="0">
                  <a:pos x="15" y="78"/>
                </a:cxn>
                <a:cxn ang="0">
                  <a:pos x="4" y="74"/>
                </a:cxn>
                <a:cxn ang="0">
                  <a:pos x="7" y="68"/>
                </a:cxn>
                <a:cxn ang="0">
                  <a:pos x="9" y="67"/>
                </a:cxn>
                <a:cxn ang="0">
                  <a:pos x="0" y="66"/>
                </a:cxn>
                <a:cxn ang="0">
                  <a:pos x="24" y="56"/>
                </a:cxn>
                <a:cxn ang="0">
                  <a:pos x="38" y="58"/>
                </a:cxn>
                <a:cxn ang="0">
                  <a:pos x="62" y="58"/>
                </a:cxn>
                <a:cxn ang="0">
                  <a:pos x="57" y="36"/>
                </a:cxn>
                <a:cxn ang="0">
                  <a:pos x="63" y="34"/>
                </a:cxn>
                <a:cxn ang="0">
                  <a:pos x="69" y="40"/>
                </a:cxn>
                <a:cxn ang="0">
                  <a:pos x="100" y="39"/>
                </a:cxn>
                <a:cxn ang="0">
                  <a:pos x="93" y="38"/>
                </a:cxn>
                <a:cxn ang="0">
                  <a:pos x="120" y="24"/>
                </a:cxn>
                <a:cxn ang="0">
                  <a:pos x="122" y="7"/>
                </a:cxn>
                <a:cxn ang="0">
                  <a:pos x="140" y="0"/>
                </a:cxn>
                <a:cxn ang="0">
                  <a:pos x="147" y="8"/>
                </a:cxn>
                <a:cxn ang="0">
                  <a:pos x="172" y="25"/>
                </a:cxn>
                <a:cxn ang="0">
                  <a:pos x="181" y="24"/>
                </a:cxn>
                <a:cxn ang="0">
                  <a:pos x="183" y="26"/>
                </a:cxn>
                <a:cxn ang="0">
                  <a:pos x="202" y="37"/>
                </a:cxn>
                <a:cxn ang="0">
                  <a:pos x="213" y="39"/>
                </a:cxn>
                <a:cxn ang="0">
                  <a:pos x="217" y="40"/>
                </a:cxn>
                <a:cxn ang="0">
                  <a:pos x="247" y="50"/>
                </a:cxn>
                <a:cxn ang="0">
                  <a:pos x="238" y="85"/>
                </a:cxn>
                <a:cxn ang="0">
                  <a:pos x="232" y="88"/>
                </a:cxn>
                <a:cxn ang="0">
                  <a:pos x="228" y="91"/>
                </a:cxn>
                <a:cxn ang="0">
                  <a:pos x="211" y="116"/>
                </a:cxn>
                <a:cxn ang="0">
                  <a:pos x="218" y="111"/>
                </a:cxn>
                <a:cxn ang="0">
                  <a:pos x="229" y="124"/>
                </a:cxn>
                <a:cxn ang="0">
                  <a:pos x="229" y="134"/>
                </a:cxn>
                <a:cxn ang="0">
                  <a:pos x="226" y="144"/>
                </a:cxn>
                <a:cxn ang="0">
                  <a:pos x="226" y="150"/>
                </a:cxn>
                <a:cxn ang="0">
                  <a:pos x="228" y="159"/>
                </a:cxn>
                <a:cxn ang="0">
                  <a:pos x="241" y="168"/>
                </a:cxn>
              </a:cxnLst>
              <a:rect l="0" t="0" r="r" b="b"/>
              <a:pathLst>
                <a:path w="247" h="210">
                  <a:moveTo>
                    <a:pt x="241" y="168"/>
                  </a:moveTo>
                  <a:lnTo>
                    <a:pt x="241" y="177"/>
                  </a:lnTo>
                  <a:lnTo>
                    <a:pt x="240" y="177"/>
                  </a:lnTo>
                  <a:lnTo>
                    <a:pt x="238" y="177"/>
                  </a:lnTo>
                  <a:lnTo>
                    <a:pt x="238" y="178"/>
                  </a:lnTo>
                  <a:lnTo>
                    <a:pt x="218" y="194"/>
                  </a:lnTo>
                  <a:lnTo>
                    <a:pt x="193" y="186"/>
                  </a:lnTo>
                  <a:lnTo>
                    <a:pt x="186" y="183"/>
                  </a:lnTo>
                  <a:lnTo>
                    <a:pt x="183" y="186"/>
                  </a:lnTo>
                  <a:lnTo>
                    <a:pt x="166" y="184"/>
                  </a:lnTo>
                  <a:lnTo>
                    <a:pt x="154" y="194"/>
                  </a:lnTo>
                  <a:lnTo>
                    <a:pt x="156" y="210"/>
                  </a:lnTo>
                  <a:lnTo>
                    <a:pt x="127" y="208"/>
                  </a:lnTo>
                  <a:lnTo>
                    <a:pt x="128" y="206"/>
                  </a:lnTo>
                  <a:lnTo>
                    <a:pt x="122" y="206"/>
                  </a:lnTo>
                  <a:lnTo>
                    <a:pt x="67" y="194"/>
                  </a:lnTo>
                  <a:lnTo>
                    <a:pt x="57" y="186"/>
                  </a:lnTo>
                  <a:lnTo>
                    <a:pt x="64" y="174"/>
                  </a:lnTo>
                  <a:lnTo>
                    <a:pt x="67" y="154"/>
                  </a:lnTo>
                  <a:lnTo>
                    <a:pt x="69" y="135"/>
                  </a:lnTo>
                  <a:lnTo>
                    <a:pt x="79" y="146"/>
                  </a:lnTo>
                  <a:lnTo>
                    <a:pt x="69" y="128"/>
                  </a:lnTo>
                  <a:lnTo>
                    <a:pt x="70" y="121"/>
                  </a:lnTo>
                  <a:lnTo>
                    <a:pt x="60" y="112"/>
                  </a:lnTo>
                  <a:lnTo>
                    <a:pt x="52" y="96"/>
                  </a:lnTo>
                  <a:lnTo>
                    <a:pt x="55" y="92"/>
                  </a:lnTo>
                  <a:lnTo>
                    <a:pt x="44" y="88"/>
                  </a:lnTo>
                  <a:lnTo>
                    <a:pt x="32" y="85"/>
                  </a:lnTo>
                  <a:lnTo>
                    <a:pt x="15" y="78"/>
                  </a:lnTo>
                  <a:lnTo>
                    <a:pt x="4" y="74"/>
                  </a:lnTo>
                  <a:lnTo>
                    <a:pt x="7" y="68"/>
                  </a:lnTo>
                  <a:lnTo>
                    <a:pt x="9" y="67"/>
                  </a:lnTo>
                  <a:lnTo>
                    <a:pt x="0" y="66"/>
                  </a:lnTo>
                  <a:lnTo>
                    <a:pt x="24" y="56"/>
                  </a:lnTo>
                  <a:lnTo>
                    <a:pt x="38" y="58"/>
                  </a:lnTo>
                  <a:lnTo>
                    <a:pt x="62" y="58"/>
                  </a:lnTo>
                  <a:lnTo>
                    <a:pt x="57" y="36"/>
                  </a:lnTo>
                  <a:lnTo>
                    <a:pt x="63" y="34"/>
                  </a:lnTo>
                  <a:lnTo>
                    <a:pt x="69" y="40"/>
                  </a:lnTo>
                  <a:lnTo>
                    <a:pt x="100" y="39"/>
                  </a:lnTo>
                  <a:lnTo>
                    <a:pt x="93" y="38"/>
                  </a:lnTo>
                  <a:lnTo>
                    <a:pt x="120" y="24"/>
                  </a:lnTo>
                  <a:lnTo>
                    <a:pt x="122" y="7"/>
                  </a:lnTo>
                  <a:lnTo>
                    <a:pt x="140" y="0"/>
                  </a:lnTo>
                  <a:lnTo>
                    <a:pt x="147" y="8"/>
                  </a:lnTo>
                  <a:lnTo>
                    <a:pt x="172" y="25"/>
                  </a:lnTo>
                  <a:lnTo>
                    <a:pt x="181" y="24"/>
                  </a:lnTo>
                  <a:lnTo>
                    <a:pt x="183" y="26"/>
                  </a:lnTo>
                  <a:lnTo>
                    <a:pt x="202" y="37"/>
                  </a:lnTo>
                  <a:lnTo>
                    <a:pt x="213" y="39"/>
                  </a:lnTo>
                  <a:lnTo>
                    <a:pt x="217" y="40"/>
                  </a:lnTo>
                  <a:lnTo>
                    <a:pt x="247" y="50"/>
                  </a:lnTo>
                  <a:lnTo>
                    <a:pt x="238" y="85"/>
                  </a:lnTo>
                  <a:lnTo>
                    <a:pt x="232" y="88"/>
                  </a:lnTo>
                  <a:lnTo>
                    <a:pt x="228" y="91"/>
                  </a:lnTo>
                  <a:lnTo>
                    <a:pt x="211" y="116"/>
                  </a:lnTo>
                  <a:lnTo>
                    <a:pt x="218" y="111"/>
                  </a:lnTo>
                  <a:lnTo>
                    <a:pt x="229" y="124"/>
                  </a:lnTo>
                  <a:lnTo>
                    <a:pt x="229" y="134"/>
                  </a:lnTo>
                  <a:lnTo>
                    <a:pt x="226" y="144"/>
                  </a:lnTo>
                  <a:lnTo>
                    <a:pt x="226" y="150"/>
                  </a:lnTo>
                  <a:lnTo>
                    <a:pt x="228" y="159"/>
                  </a:lnTo>
                  <a:lnTo>
                    <a:pt x="241" y="16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0" name="Freeform 395"/>
            <p:cNvSpPr>
              <a:spLocks/>
            </p:cNvSpPr>
            <p:nvPr/>
          </p:nvSpPr>
          <p:spPr bwMode="auto">
            <a:xfrm>
              <a:off x="1188321" y="2898505"/>
              <a:ext cx="20089" cy="37958"/>
            </a:xfrm>
            <a:custGeom>
              <a:avLst/>
              <a:gdLst/>
              <a:ahLst/>
              <a:cxnLst>
                <a:cxn ang="0">
                  <a:pos x="13" y="33"/>
                </a:cxn>
                <a:cxn ang="0">
                  <a:pos x="3" y="29"/>
                </a:cxn>
                <a:cxn ang="0">
                  <a:pos x="0" y="14"/>
                </a:cxn>
                <a:cxn ang="0">
                  <a:pos x="13" y="0"/>
                </a:cxn>
                <a:cxn ang="0">
                  <a:pos x="18" y="15"/>
                </a:cxn>
                <a:cxn ang="0">
                  <a:pos x="13" y="33"/>
                </a:cxn>
              </a:cxnLst>
              <a:rect l="0" t="0" r="r" b="b"/>
              <a:pathLst>
                <a:path w="18" h="33">
                  <a:moveTo>
                    <a:pt x="13" y="33"/>
                  </a:moveTo>
                  <a:lnTo>
                    <a:pt x="3" y="29"/>
                  </a:lnTo>
                  <a:lnTo>
                    <a:pt x="0" y="14"/>
                  </a:lnTo>
                  <a:lnTo>
                    <a:pt x="13" y="0"/>
                  </a:lnTo>
                  <a:lnTo>
                    <a:pt x="18" y="15"/>
                  </a:lnTo>
                  <a:lnTo>
                    <a:pt x="13" y="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1" name="Freeform 396"/>
            <p:cNvSpPr>
              <a:spLocks/>
            </p:cNvSpPr>
            <p:nvPr/>
          </p:nvSpPr>
          <p:spPr bwMode="auto">
            <a:xfrm>
              <a:off x="1344567" y="2748906"/>
              <a:ext cx="142854" cy="69218"/>
            </a:xfrm>
            <a:custGeom>
              <a:avLst/>
              <a:gdLst/>
              <a:ahLst/>
              <a:cxnLst>
                <a:cxn ang="0">
                  <a:pos x="54" y="63"/>
                </a:cxn>
                <a:cxn ang="0">
                  <a:pos x="25" y="60"/>
                </a:cxn>
                <a:cxn ang="0">
                  <a:pos x="7" y="45"/>
                </a:cxn>
                <a:cxn ang="0">
                  <a:pos x="1" y="41"/>
                </a:cxn>
                <a:cxn ang="0">
                  <a:pos x="0" y="39"/>
                </a:cxn>
                <a:cxn ang="0">
                  <a:pos x="3" y="36"/>
                </a:cxn>
                <a:cxn ang="0">
                  <a:pos x="9" y="21"/>
                </a:cxn>
                <a:cxn ang="0">
                  <a:pos x="11" y="19"/>
                </a:cxn>
                <a:cxn ang="0">
                  <a:pos x="18" y="11"/>
                </a:cxn>
                <a:cxn ang="0">
                  <a:pos x="24" y="15"/>
                </a:cxn>
                <a:cxn ang="0">
                  <a:pos x="48" y="15"/>
                </a:cxn>
                <a:cxn ang="0">
                  <a:pos x="79" y="0"/>
                </a:cxn>
                <a:cxn ang="0">
                  <a:pos x="113" y="1"/>
                </a:cxn>
                <a:cxn ang="0">
                  <a:pos x="129" y="12"/>
                </a:cxn>
                <a:cxn ang="0">
                  <a:pos x="110" y="31"/>
                </a:cxn>
                <a:cxn ang="0">
                  <a:pos x="94" y="53"/>
                </a:cxn>
                <a:cxn ang="0">
                  <a:pos x="83" y="57"/>
                </a:cxn>
                <a:cxn ang="0">
                  <a:pos x="54" y="63"/>
                </a:cxn>
              </a:cxnLst>
              <a:rect l="0" t="0" r="r" b="b"/>
              <a:pathLst>
                <a:path w="129" h="63">
                  <a:moveTo>
                    <a:pt x="54" y="63"/>
                  </a:moveTo>
                  <a:lnTo>
                    <a:pt x="25" y="60"/>
                  </a:lnTo>
                  <a:lnTo>
                    <a:pt x="7" y="45"/>
                  </a:lnTo>
                  <a:lnTo>
                    <a:pt x="1" y="41"/>
                  </a:lnTo>
                  <a:lnTo>
                    <a:pt x="0" y="39"/>
                  </a:lnTo>
                  <a:lnTo>
                    <a:pt x="3" y="36"/>
                  </a:lnTo>
                  <a:lnTo>
                    <a:pt x="9" y="21"/>
                  </a:lnTo>
                  <a:lnTo>
                    <a:pt x="11" y="19"/>
                  </a:lnTo>
                  <a:lnTo>
                    <a:pt x="18" y="11"/>
                  </a:lnTo>
                  <a:lnTo>
                    <a:pt x="24" y="15"/>
                  </a:lnTo>
                  <a:lnTo>
                    <a:pt x="48" y="15"/>
                  </a:lnTo>
                  <a:lnTo>
                    <a:pt x="79" y="0"/>
                  </a:lnTo>
                  <a:lnTo>
                    <a:pt x="113" y="1"/>
                  </a:lnTo>
                  <a:lnTo>
                    <a:pt x="129" y="12"/>
                  </a:lnTo>
                  <a:lnTo>
                    <a:pt x="110" y="31"/>
                  </a:lnTo>
                  <a:lnTo>
                    <a:pt x="94" y="53"/>
                  </a:lnTo>
                  <a:lnTo>
                    <a:pt x="83" y="57"/>
                  </a:lnTo>
                  <a:lnTo>
                    <a:pt x="54" y="6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2" name="Freeform 397"/>
            <p:cNvSpPr>
              <a:spLocks/>
            </p:cNvSpPr>
            <p:nvPr/>
          </p:nvSpPr>
          <p:spPr bwMode="auto">
            <a:xfrm>
              <a:off x="1507510" y="2034402"/>
              <a:ext cx="2908413" cy="897596"/>
            </a:xfrm>
            <a:custGeom>
              <a:avLst/>
              <a:gdLst/>
              <a:ahLst/>
              <a:cxnLst>
                <a:cxn ang="0">
                  <a:pos x="2247" y="174"/>
                </a:cxn>
                <a:cxn ang="0">
                  <a:pos x="2035" y="135"/>
                </a:cxn>
                <a:cxn ang="0">
                  <a:pos x="1839" y="114"/>
                </a:cxn>
                <a:cxn ang="0">
                  <a:pos x="1691" y="97"/>
                </a:cxn>
                <a:cxn ang="0">
                  <a:pos x="1637" y="116"/>
                </a:cxn>
                <a:cxn ang="0">
                  <a:pos x="1482" y="103"/>
                </a:cxn>
                <a:cxn ang="0">
                  <a:pos x="1232" y="71"/>
                </a:cxn>
                <a:cxn ang="0">
                  <a:pos x="1208" y="42"/>
                </a:cxn>
                <a:cxn ang="0">
                  <a:pos x="1076" y="20"/>
                </a:cxn>
                <a:cxn ang="0">
                  <a:pos x="972" y="24"/>
                </a:cxn>
                <a:cxn ang="0">
                  <a:pos x="827" y="56"/>
                </a:cxn>
                <a:cxn ang="0">
                  <a:pos x="781" y="102"/>
                </a:cxn>
                <a:cxn ang="0">
                  <a:pos x="826" y="115"/>
                </a:cxn>
                <a:cxn ang="0">
                  <a:pos x="707" y="120"/>
                </a:cxn>
                <a:cxn ang="0">
                  <a:pos x="759" y="167"/>
                </a:cxn>
                <a:cxn ang="0">
                  <a:pos x="749" y="198"/>
                </a:cxn>
                <a:cxn ang="0">
                  <a:pos x="708" y="213"/>
                </a:cxn>
                <a:cxn ang="0">
                  <a:pos x="593" y="92"/>
                </a:cxn>
                <a:cxn ang="0">
                  <a:pos x="643" y="173"/>
                </a:cxn>
                <a:cxn ang="0">
                  <a:pos x="498" y="185"/>
                </a:cxn>
                <a:cxn ang="0">
                  <a:pos x="410" y="170"/>
                </a:cxn>
                <a:cxn ang="0">
                  <a:pos x="269" y="203"/>
                </a:cxn>
                <a:cxn ang="0">
                  <a:pos x="251" y="225"/>
                </a:cxn>
                <a:cxn ang="0">
                  <a:pos x="181" y="277"/>
                </a:cxn>
                <a:cxn ang="0">
                  <a:pos x="75" y="213"/>
                </a:cxn>
                <a:cxn ang="0">
                  <a:pos x="66" y="169"/>
                </a:cxn>
                <a:cxn ang="0">
                  <a:pos x="18" y="159"/>
                </a:cxn>
                <a:cxn ang="0">
                  <a:pos x="54" y="277"/>
                </a:cxn>
                <a:cxn ang="0">
                  <a:pos x="39" y="359"/>
                </a:cxn>
                <a:cxn ang="0">
                  <a:pos x="81" y="464"/>
                </a:cxn>
                <a:cxn ang="0">
                  <a:pos x="212" y="573"/>
                </a:cxn>
                <a:cxn ang="0">
                  <a:pos x="287" y="680"/>
                </a:cxn>
                <a:cxn ang="0">
                  <a:pos x="288" y="733"/>
                </a:cxn>
                <a:cxn ang="0">
                  <a:pos x="517" y="804"/>
                </a:cxn>
                <a:cxn ang="0">
                  <a:pos x="501" y="692"/>
                </a:cxn>
                <a:cxn ang="0">
                  <a:pos x="485" y="561"/>
                </a:cxn>
                <a:cxn ang="0">
                  <a:pos x="666" y="546"/>
                </a:cxn>
                <a:cxn ang="0">
                  <a:pos x="811" y="474"/>
                </a:cxn>
                <a:cxn ang="0">
                  <a:pos x="958" y="507"/>
                </a:cxn>
                <a:cxn ang="0">
                  <a:pos x="1159" y="606"/>
                </a:cxn>
                <a:cxn ang="0">
                  <a:pos x="1333" y="596"/>
                </a:cxn>
                <a:cxn ang="0">
                  <a:pos x="1504" y="596"/>
                </a:cxn>
                <a:cxn ang="0">
                  <a:pos x="1746" y="603"/>
                </a:cxn>
                <a:cxn ang="0">
                  <a:pos x="1816" y="521"/>
                </a:cxn>
                <a:cxn ang="0">
                  <a:pos x="2046" y="630"/>
                </a:cxn>
                <a:cxn ang="0">
                  <a:pos x="2134" y="751"/>
                </a:cxn>
                <a:cxn ang="0">
                  <a:pos x="2172" y="775"/>
                </a:cxn>
                <a:cxn ang="0">
                  <a:pos x="2224" y="621"/>
                </a:cxn>
                <a:cxn ang="0">
                  <a:pos x="2094" y="498"/>
                </a:cxn>
                <a:cxn ang="0">
                  <a:pos x="2037" y="447"/>
                </a:cxn>
                <a:cxn ang="0">
                  <a:pos x="2117" y="381"/>
                </a:cxn>
                <a:cxn ang="0">
                  <a:pos x="2251" y="385"/>
                </a:cxn>
                <a:cxn ang="0">
                  <a:pos x="2314" y="345"/>
                </a:cxn>
                <a:cxn ang="0">
                  <a:pos x="2353" y="314"/>
                </a:cxn>
                <a:cxn ang="0">
                  <a:pos x="2355" y="439"/>
                </a:cxn>
                <a:cxn ang="0">
                  <a:pos x="2500" y="525"/>
                </a:cxn>
                <a:cxn ang="0">
                  <a:pos x="2500" y="458"/>
                </a:cxn>
                <a:cxn ang="0">
                  <a:pos x="2433" y="372"/>
                </a:cxn>
                <a:cxn ang="0">
                  <a:pos x="2530" y="343"/>
                </a:cxn>
                <a:cxn ang="0">
                  <a:pos x="2588" y="300"/>
                </a:cxn>
                <a:cxn ang="0">
                  <a:pos x="2472" y="215"/>
                </a:cxn>
              </a:cxnLst>
              <a:rect l="0" t="0" r="r" b="b"/>
              <a:pathLst>
                <a:path w="2606" h="804">
                  <a:moveTo>
                    <a:pt x="2409" y="170"/>
                  </a:moveTo>
                  <a:lnTo>
                    <a:pt x="2359" y="161"/>
                  </a:lnTo>
                  <a:lnTo>
                    <a:pt x="2310" y="151"/>
                  </a:lnTo>
                  <a:lnTo>
                    <a:pt x="2267" y="151"/>
                  </a:lnTo>
                  <a:lnTo>
                    <a:pt x="2226" y="147"/>
                  </a:lnTo>
                  <a:lnTo>
                    <a:pt x="2241" y="157"/>
                  </a:lnTo>
                  <a:lnTo>
                    <a:pt x="2265" y="170"/>
                  </a:lnTo>
                  <a:lnTo>
                    <a:pt x="2261" y="174"/>
                  </a:lnTo>
                  <a:lnTo>
                    <a:pt x="2247" y="174"/>
                  </a:lnTo>
                  <a:lnTo>
                    <a:pt x="2224" y="165"/>
                  </a:lnTo>
                  <a:lnTo>
                    <a:pt x="2215" y="165"/>
                  </a:lnTo>
                  <a:lnTo>
                    <a:pt x="2191" y="153"/>
                  </a:lnTo>
                  <a:lnTo>
                    <a:pt x="2173" y="159"/>
                  </a:lnTo>
                  <a:lnTo>
                    <a:pt x="2107" y="155"/>
                  </a:lnTo>
                  <a:lnTo>
                    <a:pt x="2106" y="165"/>
                  </a:lnTo>
                  <a:lnTo>
                    <a:pt x="2085" y="156"/>
                  </a:lnTo>
                  <a:lnTo>
                    <a:pt x="2059" y="151"/>
                  </a:lnTo>
                  <a:lnTo>
                    <a:pt x="2035" y="135"/>
                  </a:lnTo>
                  <a:lnTo>
                    <a:pt x="1997" y="127"/>
                  </a:lnTo>
                  <a:lnTo>
                    <a:pt x="1957" y="129"/>
                  </a:lnTo>
                  <a:lnTo>
                    <a:pt x="1919" y="132"/>
                  </a:lnTo>
                  <a:lnTo>
                    <a:pt x="1908" y="129"/>
                  </a:lnTo>
                  <a:lnTo>
                    <a:pt x="1878" y="121"/>
                  </a:lnTo>
                  <a:lnTo>
                    <a:pt x="1869" y="125"/>
                  </a:lnTo>
                  <a:lnTo>
                    <a:pt x="1870" y="119"/>
                  </a:lnTo>
                  <a:lnTo>
                    <a:pt x="1859" y="117"/>
                  </a:lnTo>
                  <a:lnTo>
                    <a:pt x="1839" y="114"/>
                  </a:lnTo>
                  <a:lnTo>
                    <a:pt x="1849" y="111"/>
                  </a:lnTo>
                  <a:lnTo>
                    <a:pt x="1812" y="103"/>
                  </a:lnTo>
                  <a:lnTo>
                    <a:pt x="1791" y="107"/>
                  </a:lnTo>
                  <a:lnTo>
                    <a:pt x="1785" y="107"/>
                  </a:lnTo>
                  <a:lnTo>
                    <a:pt x="1788" y="102"/>
                  </a:lnTo>
                  <a:lnTo>
                    <a:pt x="1786" y="102"/>
                  </a:lnTo>
                  <a:lnTo>
                    <a:pt x="1732" y="97"/>
                  </a:lnTo>
                  <a:lnTo>
                    <a:pt x="1679" y="92"/>
                  </a:lnTo>
                  <a:lnTo>
                    <a:pt x="1691" y="97"/>
                  </a:lnTo>
                  <a:lnTo>
                    <a:pt x="1669" y="102"/>
                  </a:lnTo>
                  <a:lnTo>
                    <a:pt x="1678" y="104"/>
                  </a:lnTo>
                  <a:lnTo>
                    <a:pt x="1684" y="105"/>
                  </a:lnTo>
                  <a:lnTo>
                    <a:pt x="1691" y="111"/>
                  </a:lnTo>
                  <a:lnTo>
                    <a:pt x="1701" y="120"/>
                  </a:lnTo>
                  <a:lnTo>
                    <a:pt x="1673" y="117"/>
                  </a:lnTo>
                  <a:lnTo>
                    <a:pt x="1679" y="121"/>
                  </a:lnTo>
                  <a:lnTo>
                    <a:pt x="1681" y="126"/>
                  </a:lnTo>
                  <a:lnTo>
                    <a:pt x="1637" y="116"/>
                  </a:lnTo>
                  <a:lnTo>
                    <a:pt x="1622" y="121"/>
                  </a:lnTo>
                  <a:lnTo>
                    <a:pt x="1585" y="114"/>
                  </a:lnTo>
                  <a:lnTo>
                    <a:pt x="1579" y="111"/>
                  </a:lnTo>
                  <a:lnTo>
                    <a:pt x="1588" y="123"/>
                  </a:lnTo>
                  <a:lnTo>
                    <a:pt x="1584" y="134"/>
                  </a:lnTo>
                  <a:lnTo>
                    <a:pt x="1559" y="127"/>
                  </a:lnTo>
                  <a:lnTo>
                    <a:pt x="1528" y="114"/>
                  </a:lnTo>
                  <a:lnTo>
                    <a:pt x="1493" y="102"/>
                  </a:lnTo>
                  <a:lnTo>
                    <a:pt x="1482" y="103"/>
                  </a:lnTo>
                  <a:lnTo>
                    <a:pt x="1510" y="121"/>
                  </a:lnTo>
                  <a:lnTo>
                    <a:pt x="1472" y="102"/>
                  </a:lnTo>
                  <a:lnTo>
                    <a:pt x="1415" y="95"/>
                  </a:lnTo>
                  <a:lnTo>
                    <a:pt x="1356" y="89"/>
                  </a:lnTo>
                  <a:lnTo>
                    <a:pt x="1325" y="80"/>
                  </a:lnTo>
                  <a:lnTo>
                    <a:pt x="1328" y="78"/>
                  </a:lnTo>
                  <a:lnTo>
                    <a:pt x="1304" y="77"/>
                  </a:lnTo>
                  <a:lnTo>
                    <a:pt x="1249" y="79"/>
                  </a:lnTo>
                  <a:lnTo>
                    <a:pt x="1232" y="71"/>
                  </a:lnTo>
                  <a:lnTo>
                    <a:pt x="1208" y="71"/>
                  </a:lnTo>
                  <a:lnTo>
                    <a:pt x="1208" y="68"/>
                  </a:lnTo>
                  <a:lnTo>
                    <a:pt x="1183" y="72"/>
                  </a:lnTo>
                  <a:lnTo>
                    <a:pt x="1206" y="74"/>
                  </a:lnTo>
                  <a:lnTo>
                    <a:pt x="1178" y="83"/>
                  </a:lnTo>
                  <a:lnTo>
                    <a:pt x="1148" y="86"/>
                  </a:lnTo>
                  <a:lnTo>
                    <a:pt x="1150" y="83"/>
                  </a:lnTo>
                  <a:lnTo>
                    <a:pt x="1180" y="62"/>
                  </a:lnTo>
                  <a:lnTo>
                    <a:pt x="1208" y="42"/>
                  </a:lnTo>
                  <a:lnTo>
                    <a:pt x="1195" y="38"/>
                  </a:lnTo>
                  <a:lnTo>
                    <a:pt x="1181" y="33"/>
                  </a:lnTo>
                  <a:lnTo>
                    <a:pt x="1204" y="37"/>
                  </a:lnTo>
                  <a:lnTo>
                    <a:pt x="1184" y="26"/>
                  </a:lnTo>
                  <a:lnTo>
                    <a:pt x="1181" y="27"/>
                  </a:lnTo>
                  <a:lnTo>
                    <a:pt x="1170" y="26"/>
                  </a:lnTo>
                  <a:lnTo>
                    <a:pt x="1145" y="19"/>
                  </a:lnTo>
                  <a:lnTo>
                    <a:pt x="1094" y="19"/>
                  </a:lnTo>
                  <a:lnTo>
                    <a:pt x="1076" y="20"/>
                  </a:lnTo>
                  <a:lnTo>
                    <a:pt x="1075" y="12"/>
                  </a:lnTo>
                  <a:lnTo>
                    <a:pt x="1054" y="11"/>
                  </a:lnTo>
                  <a:lnTo>
                    <a:pt x="1028" y="11"/>
                  </a:lnTo>
                  <a:lnTo>
                    <a:pt x="1046" y="5"/>
                  </a:lnTo>
                  <a:lnTo>
                    <a:pt x="1008" y="0"/>
                  </a:lnTo>
                  <a:lnTo>
                    <a:pt x="985" y="12"/>
                  </a:lnTo>
                  <a:lnTo>
                    <a:pt x="994" y="20"/>
                  </a:lnTo>
                  <a:lnTo>
                    <a:pt x="1008" y="21"/>
                  </a:lnTo>
                  <a:lnTo>
                    <a:pt x="972" y="24"/>
                  </a:lnTo>
                  <a:lnTo>
                    <a:pt x="984" y="27"/>
                  </a:lnTo>
                  <a:lnTo>
                    <a:pt x="960" y="29"/>
                  </a:lnTo>
                  <a:lnTo>
                    <a:pt x="936" y="30"/>
                  </a:lnTo>
                  <a:lnTo>
                    <a:pt x="892" y="30"/>
                  </a:lnTo>
                  <a:lnTo>
                    <a:pt x="910" y="31"/>
                  </a:lnTo>
                  <a:lnTo>
                    <a:pt x="875" y="37"/>
                  </a:lnTo>
                  <a:lnTo>
                    <a:pt x="840" y="44"/>
                  </a:lnTo>
                  <a:lnTo>
                    <a:pt x="827" y="47"/>
                  </a:lnTo>
                  <a:lnTo>
                    <a:pt x="827" y="56"/>
                  </a:lnTo>
                  <a:lnTo>
                    <a:pt x="814" y="55"/>
                  </a:lnTo>
                  <a:lnTo>
                    <a:pt x="836" y="61"/>
                  </a:lnTo>
                  <a:lnTo>
                    <a:pt x="822" y="62"/>
                  </a:lnTo>
                  <a:lnTo>
                    <a:pt x="840" y="68"/>
                  </a:lnTo>
                  <a:lnTo>
                    <a:pt x="840" y="71"/>
                  </a:lnTo>
                  <a:lnTo>
                    <a:pt x="798" y="74"/>
                  </a:lnTo>
                  <a:lnTo>
                    <a:pt x="756" y="79"/>
                  </a:lnTo>
                  <a:lnTo>
                    <a:pt x="762" y="87"/>
                  </a:lnTo>
                  <a:lnTo>
                    <a:pt x="781" y="102"/>
                  </a:lnTo>
                  <a:lnTo>
                    <a:pt x="803" y="105"/>
                  </a:lnTo>
                  <a:lnTo>
                    <a:pt x="832" y="116"/>
                  </a:lnTo>
                  <a:lnTo>
                    <a:pt x="846" y="134"/>
                  </a:lnTo>
                  <a:lnTo>
                    <a:pt x="851" y="141"/>
                  </a:lnTo>
                  <a:lnTo>
                    <a:pt x="842" y="143"/>
                  </a:lnTo>
                  <a:lnTo>
                    <a:pt x="828" y="129"/>
                  </a:lnTo>
                  <a:lnTo>
                    <a:pt x="826" y="137"/>
                  </a:lnTo>
                  <a:lnTo>
                    <a:pt x="816" y="123"/>
                  </a:lnTo>
                  <a:lnTo>
                    <a:pt x="826" y="115"/>
                  </a:lnTo>
                  <a:lnTo>
                    <a:pt x="791" y="111"/>
                  </a:lnTo>
                  <a:lnTo>
                    <a:pt x="756" y="101"/>
                  </a:lnTo>
                  <a:lnTo>
                    <a:pt x="728" y="105"/>
                  </a:lnTo>
                  <a:lnTo>
                    <a:pt x="741" y="111"/>
                  </a:lnTo>
                  <a:lnTo>
                    <a:pt x="709" y="110"/>
                  </a:lnTo>
                  <a:lnTo>
                    <a:pt x="717" y="117"/>
                  </a:lnTo>
                  <a:lnTo>
                    <a:pt x="756" y="125"/>
                  </a:lnTo>
                  <a:lnTo>
                    <a:pt x="763" y="129"/>
                  </a:lnTo>
                  <a:lnTo>
                    <a:pt x="707" y="120"/>
                  </a:lnTo>
                  <a:lnTo>
                    <a:pt x="689" y="93"/>
                  </a:lnTo>
                  <a:lnTo>
                    <a:pt x="675" y="92"/>
                  </a:lnTo>
                  <a:lnTo>
                    <a:pt x="690" y="107"/>
                  </a:lnTo>
                  <a:lnTo>
                    <a:pt x="674" y="115"/>
                  </a:lnTo>
                  <a:lnTo>
                    <a:pt x="680" y="123"/>
                  </a:lnTo>
                  <a:lnTo>
                    <a:pt x="704" y="138"/>
                  </a:lnTo>
                  <a:lnTo>
                    <a:pt x="702" y="153"/>
                  </a:lnTo>
                  <a:lnTo>
                    <a:pt x="717" y="169"/>
                  </a:lnTo>
                  <a:lnTo>
                    <a:pt x="759" y="167"/>
                  </a:lnTo>
                  <a:lnTo>
                    <a:pt x="781" y="173"/>
                  </a:lnTo>
                  <a:lnTo>
                    <a:pt x="791" y="187"/>
                  </a:lnTo>
                  <a:lnTo>
                    <a:pt x="797" y="195"/>
                  </a:lnTo>
                  <a:lnTo>
                    <a:pt x="821" y="200"/>
                  </a:lnTo>
                  <a:lnTo>
                    <a:pt x="786" y="195"/>
                  </a:lnTo>
                  <a:lnTo>
                    <a:pt x="773" y="177"/>
                  </a:lnTo>
                  <a:lnTo>
                    <a:pt x="761" y="170"/>
                  </a:lnTo>
                  <a:lnTo>
                    <a:pt x="731" y="176"/>
                  </a:lnTo>
                  <a:lnTo>
                    <a:pt x="749" y="198"/>
                  </a:lnTo>
                  <a:lnTo>
                    <a:pt x="734" y="219"/>
                  </a:lnTo>
                  <a:lnTo>
                    <a:pt x="727" y="223"/>
                  </a:lnTo>
                  <a:lnTo>
                    <a:pt x="717" y="227"/>
                  </a:lnTo>
                  <a:lnTo>
                    <a:pt x="672" y="221"/>
                  </a:lnTo>
                  <a:lnTo>
                    <a:pt x="667" y="217"/>
                  </a:lnTo>
                  <a:lnTo>
                    <a:pt x="697" y="218"/>
                  </a:lnTo>
                  <a:lnTo>
                    <a:pt x="691" y="221"/>
                  </a:lnTo>
                  <a:lnTo>
                    <a:pt x="711" y="218"/>
                  </a:lnTo>
                  <a:lnTo>
                    <a:pt x="708" y="213"/>
                  </a:lnTo>
                  <a:lnTo>
                    <a:pt x="721" y="192"/>
                  </a:lnTo>
                  <a:lnTo>
                    <a:pt x="721" y="182"/>
                  </a:lnTo>
                  <a:lnTo>
                    <a:pt x="693" y="165"/>
                  </a:lnTo>
                  <a:lnTo>
                    <a:pt x="681" y="145"/>
                  </a:lnTo>
                  <a:lnTo>
                    <a:pt x="668" y="126"/>
                  </a:lnTo>
                  <a:lnTo>
                    <a:pt x="651" y="117"/>
                  </a:lnTo>
                  <a:lnTo>
                    <a:pt x="651" y="98"/>
                  </a:lnTo>
                  <a:lnTo>
                    <a:pt x="626" y="90"/>
                  </a:lnTo>
                  <a:lnTo>
                    <a:pt x="593" y="92"/>
                  </a:lnTo>
                  <a:lnTo>
                    <a:pt x="589" y="119"/>
                  </a:lnTo>
                  <a:lnTo>
                    <a:pt x="577" y="128"/>
                  </a:lnTo>
                  <a:lnTo>
                    <a:pt x="581" y="133"/>
                  </a:lnTo>
                  <a:lnTo>
                    <a:pt x="591" y="134"/>
                  </a:lnTo>
                  <a:lnTo>
                    <a:pt x="595" y="147"/>
                  </a:lnTo>
                  <a:lnTo>
                    <a:pt x="600" y="156"/>
                  </a:lnTo>
                  <a:lnTo>
                    <a:pt x="621" y="162"/>
                  </a:lnTo>
                  <a:lnTo>
                    <a:pt x="636" y="171"/>
                  </a:lnTo>
                  <a:lnTo>
                    <a:pt x="643" y="173"/>
                  </a:lnTo>
                  <a:lnTo>
                    <a:pt x="636" y="186"/>
                  </a:lnTo>
                  <a:lnTo>
                    <a:pt x="612" y="173"/>
                  </a:lnTo>
                  <a:lnTo>
                    <a:pt x="572" y="163"/>
                  </a:lnTo>
                  <a:lnTo>
                    <a:pt x="536" y="157"/>
                  </a:lnTo>
                  <a:lnTo>
                    <a:pt x="499" y="152"/>
                  </a:lnTo>
                  <a:lnTo>
                    <a:pt x="493" y="158"/>
                  </a:lnTo>
                  <a:lnTo>
                    <a:pt x="511" y="173"/>
                  </a:lnTo>
                  <a:lnTo>
                    <a:pt x="499" y="179"/>
                  </a:lnTo>
                  <a:lnTo>
                    <a:pt x="498" y="185"/>
                  </a:lnTo>
                  <a:lnTo>
                    <a:pt x="488" y="182"/>
                  </a:lnTo>
                  <a:lnTo>
                    <a:pt x="483" y="173"/>
                  </a:lnTo>
                  <a:lnTo>
                    <a:pt x="461" y="176"/>
                  </a:lnTo>
                  <a:lnTo>
                    <a:pt x="443" y="179"/>
                  </a:lnTo>
                  <a:lnTo>
                    <a:pt x="422" y="186"/>
                  </a:lnTo>
                  <a:lnTo>
                    <a:pt x="397" y="183"/>
                  </a:lnTo>
                  <a:lnTo>
                    <a:pt x="404" y="181"/>
                  </a:lnTo>
                  <a:lnTo>
                    <a:pt x="397" y="173"/>
                  </a:lnTo>
                  <a:lnTo>
                    <a:pt x="410" y="170"/>
                  </a:lnTo>
                  <a:lnTo>
                    <a:pt x="380" y="179"/>
                  </a:lnTo>
                  <a:lnTo>
                    <a:pt x="379" y="181"/>
                  </a:lnTo>
                  <a:lnTo>
                    <a:pt x="347" y="188"/>
                  </a:lnTo>
                  <a:lnTo>
                    <a:pt x="329" y="194"/>
                  </a:lnTo>
                  <a:lnTo>
                    <a:pt x="330" y="198"/>
                  </a:lnTo>
                  <a:lnTo>
                    <a:pt x="314" y="200"/>
                  </a:lnTo>
                  <a:lnTo>
                    <a:pt x="313" y="215"/>
                  </a:lnTo>
                  <a:lnTo>
                    <a:pt x="288" y="215"/>
                  </a:lnTo>
                  <a:lnTo>
                    <a:pt x="269" y="203"/>
                  </a:lnTo>
                  <a:lnTo>
                    <a:pt x="294" y="193"/>
                  </a:lnTo>
                  <a:lnTo>
                    <a:pt x="265" y="179"/>
                  </a:lnTo>
                  <a:lnTo>
                    <a:pt x="233" y="177"/>
                  </a:lnTo>
                  <a:lnTo>
                    <a:pt x="251" y="186"/>
                  </a:lnTo>
                  <a:lnTo>
                    <a:pt x="259" y="209"/>
                  </a:lnTo>
                  <a:lnTo>
                    <a:pt x="266" y="224"/>
                  </a:lnTo>
                  <a:lnTo>
                    <a:pt x="265" y="234"/>
                  </a:lnTo>
                  <a:lnTo>
                    <a:pt x="257" y="233"/>
                  </a:lnTo>
                  <a:lnTo>
                    <a:pt x="251" y="225"/>
                  </a:lnTo>
                  <a:lnTo>
                    <a:pt x="231" y="223"/>
                  </a:lnTo>
                  <a:lnTo>
                    <a:pt x="216" y="235"/>
                  </a:lnTo>
                  <a:lnTo>
                    <a:pt x="199" y="247"/>
                  </a:lnTo>
                  <a:lnTo>
                    <a:pt x="216" y="265"/>
                  </a:lnTo>
                  <a:lnTo>
                    <a:pt x="177" y="260"/>
                  </a:lnTo>
                  <a:lnTo>
                    <a:pt x="152" y="252"/>
                  </a:lnTo>
                  <a:lnTo>
                    <a:pt x="153" y="261"/>
                  </a:lnTo>
                  <a:lnTo>
                    <a:pt x="171" y="270"/>
                  </a:lnTo>
                  <a:lnTo>
                    <a:pt x="181" y="277"/>
                  </a:lnTo>
                  <a:lnTo>
                    <a:pt x="158" y="279"/>
                  </a:lnTo>
                  <a:lnTo>
                    <a:pt x="125" y="264"/>
                  </a:lnTo>
                  <a:lnTo>
                    <a:pt x="114" y="245"/>
                  </a:lnTo>
                  <a:lnTo>
                    <a:pt x="113" y="239"/>
                  </a:lnTo>
                  <a:lnTo>
                    <a:pt x="115" y="237"/>
                  </a:lnTo>
                  <a:lnTo>
                    <a:pt x="93" y="227"/>
                  </a:lnTo>
                  <a:lnTo>
                    <a:pt x="84" y="222"/>
                  </a:lnTo>
                  <a:lnTo>
                    <a:pt x="62" y="210"/>
                  </a:lnTo>
                  <a:lnTo>
                    <a:pt x="75" y="213"/>
                  </a:lnTo>
                  <a:lnTo>
                    <a:pt x="120" y="223"/>
                  </a:lnTo>
                  <a:lnTo>
                    <a:pt x="165" y="233"/>
                  </a:lnTo>
                  <a:lnTo>
                    <a:pt x="207" y="223"/>
                  </a:lnTo>
                  <a:lnTo>
                    <a:pt x="212" y="207"/>
                  </a:lnTo>
                  <a:lnTo>
                    <a:pt x="195" y="195"/>
                  </a:lnTo>
                  <a:lnTo>
                    <a:pt x="147" y="181"/>
                  </a:lnTo>
                  <a:lnTo>
                    <a:pt x="101" y="165"/>
                  </a:lnTo>
                  <a:lnTo>
                    <a:pt x="73" y="167"/>
                  </a:lnTo>
                  <a:lnTo>
                    <a:pt x="66" y="169"/>
                  </a:lnTo>
                  <a:lnTo>
                    <a:pt x="72" y="161"/>
                  </a:lnTo>
                  <a:lnTo>
                    <a:pt x="61" y="163"/>
                  </a:lnTo>
                  <a:lnTo>
                    <a:pt x="48" y="156"/>
                  </a:lnTo>
                  <a:lnTo>
                    <a:pt x="63" y="153"/>
                  </a:lnTo>
                  <a:lnTo>
                    <a:pt x="44" y="151"/>
                  </a:lnTo>
                  <a:lnTo>
                    <a:pt x="37" y="155"/>
                  </a:lnTo>
                  <a:lnTo>
                    <a:pt x="27" y="153"/>
                  </a:lnTo>
                  <a:lnTo>
                    <a:pt x="29" y="158"/>
                  </a:lnTo>
                  <a:lnTo>
                    <a:pt x="18" y="159"/>
                  </a:lnTo>
                  <a:lnTo>
                    <a:pt x="1" y="169"/>
                  </a:lnTo>
                  <a:lnTo>
                    <a:pt x="0" y="173"/>
                  </a:lnTo>
                  <a:lnTo>
                    <a:pt x="2" y="187"/>
                  </a:lnTo>
                  <a:lnTo>
                    <a:pt x="26" y="200"/>
                  </a:lnTo>
                  <a:lnTo>
                    <a:pt x="15" y="216"/>
                  </a:lnTo>
                  <a:lnTo>
                    <a:pt x="37" y="241"/>
                  </a:lnTo>
                  <a:lnTo>
                    <a:pt x="38" y="259"/>
                  </a:lnTo>
                  <a:lnTo>
                    <a:pt x="44" y="267"/>
                  </a:lnTo>
                  <a:lnTo>
                    <a:pt x="54" y="277"/>
                  </a:lnTo>
                  <a:lnTo>
                    <a:pt x="47" y="283"/>
                  </a:lnTo>
                  <a:lnTo>
                    <a:pt x="78" y="301"/>
                  </a:lnTo>
                  <a:lnTo>
                    <a:pt x="65" y="314"/>
                  </a:lnTo>
                  <a:lnTo>
                    <a:pt x="51" y="327"/>
                  </a:lnTo>
                  <a:lnTo>
                    <a:pt x="39" y="341"/>
                  </a:lnTo>
                  <a:lnTo>
                    <a:pt x="25" y="354"/>
                  </a:lnTo>
                  <a:lnTo>
                    <a:pt x="38" y="354"/>
                  </a:lnTo>
                  <a:lnTo>
                    <a:pt x="36" y="354"/>
                  </a:lnTo>
                  <a:lnTo>
                    <a:pt x="39" y="359"/>
                  </a:lnTo>
                  <a:lnTo>
                    <a:pt x="71" y="367"/>
                  </a:lnTo>
                  <a:lnTo>
                    <a:pt x="51" y="367"/>
                  </a:lnTo>
                  <a:lnTo>
                    <a:pt x="36" y="374"/>
                  </a:lnTo>
                  <a:lnTo>
                    <a:pt x="31" y="380"/>
                  </a:lnTo>
                  <a:lnTo>
                    <a:pt x="37" y="402"/>
                  </a:lnTo>
                  <a:lnTo>
                    <a:pt x="29" y="416"/>
                  </a:lnTo>
                  <a:lnTo>
                    <a:pt x="39" y="433"/>
                  </a:lnTo>
                  <a:lnTo>
                    <a:pt x="53" y="459"/>
                  </a:lnTo>
                  <a:lnTo>
                    <a:pt x="81" y="464"/>
                  </a:lnTo>
                  <a:lnTo>
                    <a:pt x="110" y="469"/>
                  </a:lnTo>
                  <a:lnTo>
                    <a:pt x="115" y="497"/>
                  </a:lnTo>
                  <a:lnTo>
                    <a:pt x="139" y="517"/>
                  </a:lnTo>
                  <a:lnTo>
                    <a:pt x="132" y="524"/>
                  </a:lnTo>
                  <a:lnTo>
                    <a:pt x="138" y="546"/>
                  </a:lnTo>
                  <a:lnTo>
                    <a:pt x="153" y="541"/>
                  </a:lnTo>
                  <a:lnTo>
                    <a:pt x="183" y="545"/>
                  </a:lnTo>
                  <a:lnTo>
                    <a:pt x="187" y="553"/>
                  </a:lnTo>
                  <a:lnTo>
                    <a:pt x="212" y="573"/>
                  </a:lnTo>
                  <a:lnTo>
                    <a:pt x="237" y="595"/>
                  </a:lnTo>
                  <a:lnTo>
                    <a:pt x="249" y="593"/>
                  </a:lnTo>
                  <a:lnTo>
                    <a:pt x="278" y="602"/>
                  </a:lnTo>
                  <a:lnTo>
                    <a:pt x="307" y="611"/>
                  </a:lnTo>
                  <a:lnTo>
                    <a:pt x="320" y="645"/>
                  </a:lnTo>
                  <a:lnTo>
                    <a:pt x="305" y="653"/>
                  </a:lnTo>
                  <a:lnTo>
                    <a:pt x="297" y="667"/>
                  </a:lnTo>
                  <a:lnTo>
                    <a:pt x="302" y="672"/>
                  </a:lnTo>
                  <a:lnTo>
                    <a:pt x="287" y="680"/>
                  </a:lnTo>
                  <a:lnTo>
                    <a:pt x="277" y="683"/>
                  </a:lnTo>
                  <a:lnTo>
                    <a:pt x="293" y="696"/>
                  </a:lnTo>
                  <a:lnTo>
                    <a:pt x="287" y="695"/>
                  </a:lnTo>
                  <a:lnTo>
                    <a:pt x="284" y="702"/>
                  </a:lnTo>
                  <a:lnTo>
                    <a:pt x="281" y="697"/>
                  </a:lnTo>
                  <a:lnTo>
                    <a:pt x="279" y="711"/>
                  </a:lnTo>
                  <a:lnTo>
                    <a:pt x="263" y="713"/>
                  </a:lnTo>
                  <a:lnTo>
                    <a:pt x="258" y="717"/>
                  </a:lnTo>
                  <a:lnTo>
                    <a:pt x="288" y="733"/>
                  </a:lnTo>
                  <a:lnTo>
                    <a:pt x="318" y="749"/>
                  </a:lnTo>
                  <a:lnTo>
                    <a:pt x="319" y="746"/>
                  </a:lnTo>
                  <a:lnTo>
                    <a:pt x="342" y="749"/>
                  </a:lnTo>
                  <a:lnTo>
                    <a:pt x="363" y="750"/>
                  </a:lnTo>
                  <a:lnTo>
                    <a:pt x="393" y="762"/>
                  </a:lnTo>
                  <a:lnTo>
                    <a:pt x="423" y="774"/>
                  </a:lnTo>
                  <a:lnTo>
                    <a:pt x="453" y="786"/>
                  </a:lnTo>
                  <a:lnTo>
                    <a:pt x="483" y="798"/>
                  </a:lnTo>
                  <a:lnTo>
                    <a:pt x="517" y="804"/>
                  </a:lnTo>
                  <a:lnTo>
                    <a:pt x="500" y="785"/>
                  </a:lnTo>
                  <a:lnTo>
                    <a:pt x="483" y="767"/>
                  </a:lnTo>
                  <a:lnTo>
                    <a:pt x="480" y="750"/>
                  </a:lnTo>
                  <a:lnTo>
                    <a:pt x="479" y="756"/>
                  </a:lnTo>
                  <a:lnTo>
                    <a:pt x="468" y="738"/>
                  </a:lnTo>
                  <a:lnTo>
                    <a:pt x="461" y="731"/>
                  </a:lnTo>
                  <a:lnTo>
                    <a:pt x="471" y="707"/>
                  </a:lnTo>
                  <a:lnTo>
                    <a:pt x="492" y="697"/>
                  </a:lnTo>
                  <a:lnTo>
                    <a:pt x="501" y="692"/>
                  </a:lnTo>
                  <a:lnTo>
                    <a:pt x="499" y="686"/>
                  </a:lnTo>
                  <a:lnTo>
                    <a:pt x="485" y="662"/>
                  </a:lnTo>
                  <a:lnTo>
                    <a:pt x="461" y="644"/>
                  </a:lnTo>
                  <a:lnTo>
                    <a:pt x="438" y="626"/>
                  </a:lnTo>
                  <a:lnTo>
                    <a:pt x="441" y="599"/>
                  </a:lnTo>
                  <a:lnTo>
                    <a:pt x="444" y="572"/>
                  </a:lnTo>
                  <a:lnTo>
                    <a:pt x="467" y="583"/>
                  </a:lnTo>
                  <a:lnTo>
                    <a:pt x="470" y="572"/>
                  </a:lnTo>
                  <a:lnTo>
                    <a:pt x="485" y="561"/>
                  </a:lnTo>
                  <a:lnTo>
                    <a:pt x="500" y="551"/>
                  </a:lnTo>
                  <a:lnTo>
                    <a:pt x="528" y="551"/>
                  </a:lnTo>
                  <a:lnTo>
                    <a:pt x="553" y="563"/>
                  </a:lnTo>
                  <a:lnTo>
                    <a:pt x="579" y="573"/>
                  </a:lnTo>
                  <a:lnTo>
                    <a:pt x="608" y="572"/>
                  </a:lnTo>
                  <a:lnTo>
                    <a:pt x="645" y="571"/>
                  </a:lnTo>
                  <a:lnTo>
                    <a:pt x="684" y="577"/>
                  </a:lnTo>
                  <a:lnTo>
                    <a:pt x="686" y="571"/>
                  </a:lnTo>
                  <a:lnTo>
                    <a:pt x="666" y="546"/>
                  </a:lnTo>
                  <a:lnTo>
                    <a:pt x="675" y="519"/>
                  </a:lnTo>
                  <a:lnTo>
                    <a:pt x="692" y="519"/>
                  </a:lnTo>
                  <a:lnTo>
                    <a:pt x="669" y="509"/>
                  </a:lnTo>
                  <a:lnTo>
                    <a:pt x="693" y="504"/>
                  </a:lnTo>
                  <a:lnTo>
                    <a:pt x="719" y="500"/>
                  </a:lnTo>
                  <a:lnTo>
                    <a:pt x="741" y="494"/>
                  </a:lnTo>
                  <a:lnTo>
                    <a:pt x="765" y="487"/>
                  </a:lnTo>
                  <a:lnTo>
                    <a:pt x="788" y="481"/>
                  </a:lnTo>
                  <a:lnTo>
                    <a:pt x="811" y="474"/>
                  </a:lnTo>
                  <a:lnTo>
                    <a:pt x="828" y="473"/>
                  </a:lnTo>
                  <a:lnTo>
                    <a:pt x="842" y="487"/>
                  </a:lnTo>
                  <a:lnTo>
                    <a:pt x="880" y="500"/>
                  </a:lnTo>
                  <a:lnTo>
                    <a:pt x="893" y="507"/>
                  </a:lnTo>
                  <a:lnTo>
                    <a:pt x="908" y="510"/>
                  </a:lnTo>
                  <a:lnTo>
                    <a:pt x="932" y="501"/>
                  </a:lnTo>
                  <a:lnTo>
                    <a:pt x="958" y="492"/>
                  </a:lnTo>
                  <a:lnTo>
                    <a:pt x="961" y="495"/>
                  </a:lnTo>
                  <a:lnTo>
                    <a:pt x="958" y="507"/>
                  </a:lnTo>
                  <a:lnTo>
                    <a:pt x="984" y="524"/>
                  </a:lnTo>
                  <a:lnTo>
                    <a:pt x="1010" y="542"/>
                  </a:lnTo>
                  <a:lnTo>
                    <a:pt x="1037" y="560"/>
                  </a:lnTo>
                  <a:lnTo>
                    <a:pt x="1063" y="578"/>
                  </a:lnTo>
                  <a:lnTo>
                    <a:pt x="1067" y="572"/>
                  </a:lnTo>
                  <a:lnTo>
                    <a:pt x="1081" y="577"/>
                  </a:lnTo>
                  <a:lnTo>
                    <a:pt x="1106" y="573"/>
                  </a:lnTo>
                  <a:lnTo>
                    <a:pt x="1133" y="589"/>
                  </a:lnTo>
                  <a:lnTo>
                    <a:pt x="1159" y="606"/>
                  </a:lnTo>
                  <a:lnTo>
                    <a:pt x="1184" y="600"/>
                  </a:lnTo>
                  <a:lnTo>
                    <a:pt x="1206" y="623"/>
                  </a:lnTo>
                  <a:lnTo>
                    <a:pt x="1222" y="621"/>
                  </a:lnTo>
                  <a:lnTo>
                    <a:pt x="1231" y="613"/>
                  </a:lnTo>
                  <a:lnTo>
                    <a:pt x="1249" y="606"/>
                  </a:lnTo>
                  <a:lnTo>
                    <a:pt x="1268" y="594"/>
                  </a:lnTo>
                  <a:lnTo>
                    <a:pt x="1288" y="583"/>
                  </a:lnTo>
                  <a:lnTo>
                    <a:pt x="1327" y="588"/>
                  </a:lnTo>
                  <a:lnTo>
                    <a:pt x="1333" y="596"/>
                  </a:lnTo>
                  <a:lnTo>
                    <a:pt x="1363" y="601"/>
                  </a:lnTo>
                  <a:lnTo>
                    <a:pt x="1392" y="606"/>
                  </a:lnTo>
                  <a:lnTo>
                    <a:pt x="1406" y="594"/>
                  </a:lnTo>
                  <a:lnTo>
                    <a:pt x="1388" y="577"/>
                  </a:lnTo>
                  <a:lnTo>
                    <a:pt x="1393" y="553"/>
                  </a:lnTo>
                  <a:lnTo>
                    <a:pt x="1427" y="560"/>
                  </a:lnTo>
                  <a:lnTo>
                    <a:pt x="1459" y="567"/>
                  </a:lnTo>
                  <a:lnTo>
                    <a:pt x="1474" y="581"/>
                  </a:lnTo>
                  <a:lnTo>
                    <a:pt x="1504" y="596"/>
                  </a:lnTo>
                  <a:lnTo>
                    <a:pt x="1537" y="590"/>
                  </a:lnTo>
                  <a:lnTo>
                    <a:pt x="1564" y="595"/>
                  </a:lnTo>
                  <a:lnTo>
                    <a:pt x="1591" y="601"/>
                  </a:lnTo>
                  <a:lnTo>
                    <a:pt x="1602" y="611"/>
                  </a:lnTo>
                  <a:lnTo>
                    <a:pt x="1643" y="620"/>
                  </a:lnTo>
                  <a:lnTo>
                    <a:pt x="1666" y="617"/>
                  </a:lnTo>
                  <a:lnTo>
                    <a:pt x="1687" y="612"/>
                  </a:lnTo>
                  <a:lnTo>
                    <a:pt x="1710" y="595"/>
                  </a:lnTo>
                  <a:lnTo>
                    <a:pt x="1746" y="603"/>
                  </a:lnTo>
                  <a:lnTo>
                    <a:pt x="1764" y="605"/>
                  </a:lnTo>
                  <a:lnTo>
                    <a:pt x="1793" y="611"/>
                  </a:lnTo>
                  <a:lnTo>
                    <a:pt x="1807" y="595"/>
                  </a:lnTo>
                  <a:lnTo>
                    <a:pt x="1801" y="577"/>
                  </a:lnTo>
                  <a:lnTo>
                    <a:pt x="1800" y="548"/>
                  </a:lnTo>
                  <a:lnTo>
                    <a:pt x="1786" y="539"/>
                  </a:lnTo>
                  <a:lnTo>
                    <a:pt x="1777" y="535"/>
                  </a:lnTo>
                  <a:lnTo>
                    <a:pt x="1792" y="522"/>
                  </a:lnTo>
                  <a:lnTo>
                    <a:pt x="1816" y="521"/>
                  </a:lnTo>
                  <a:lnTo>
                    <a:pt x="1840" y="521"/>
                  </a:lnTo>
                  <a:lnTo>
                    <a:pt x="1890" y="536"/>
                  </a:lnTo>
                  <a:lnTo>
                    <a:pt x="1909" y="553"/>
                  </a:lnTo>
                  <a:lnTo>
                    <a:pt x="1930" y="570"/>
                  </a:lnTo>
                  <a:lnTo>
                    <a:pt x="1949" y="587"/>
                  </a:lnTo>
                  <a:lnTo>
                    <a:pt x="1969" y="603"/>
                  </a:lnTo>
                  <a:lnTo>
                    <a:pt x="1991" y="612"/>
                  </a:lnTo>
                  <a:lnTo>
                    <a:pt x="2026" y="621"/>
                  </a:lnTo>
                  <a:lnTo>
                    <a:pt x="2046" y="630"/>
                  </a:lnTo>
                  <a:lnTo>
                    <a:pt x="2071" y="656"/>
                  </a:lnTo>
                  <a:lnTo>
                    <a:pt x="2100" y="653"/>
                  </a:lnTo>
                  <a:lnTo>
                    <a:pt x="2131" y="642"/>
                  </a:lnTo>
                  <a:lnTo>
                    <a:pt x="2143" y="663"/>
                  </a:lnTo>
                  <a:lnTo>
                    <a:pt x="2147" y="692"/>
                  </a:lnTo>
                  <a:lnTo>
                    <a:pt x="2151" y="721"/>
                  </a:lnTo>
                  <a:lnTo>
                    <a:pt x="2124" y="716"/>
                  </a:lnTo>
                  <a:lnTo>
                    <a:pt x="2121" y="729"/>
                  </a:lnTo>
                  <a:lnTo>
                    <a:pt x="2134" y="751"/>
                  </a:lnTo>
                  <a:lnTo>
                    <a:pt x="2148" y="773"/>
                  </a:lnTo>
                  <a:lnTo>
                    <a:pt x="2140" y="779"/>
                  </a:lnTo>
                  <a:lnTo>
                    <a:pt x="2145" y="786"/>
                  </a:lnTo>
                  <a:lnTo>
                    <a:pt x="2148" y="788"/>
                  </a:lnTo>
                  <a:lnTo>
                    <a:pt x="2146" y="781"/>
                  </a:lnTo>
                  <a:lnTo>
                    <a:pt x="2149" y="781"/>
                  </a:lnTo>
                  <a:lnTo>
                    <a:pt x="2160" y="767"/>
                  </a:lnTo>
                  <a:lnTo>
                    <a:pt x="2166" y="764"/>
                  </a:lnTo>
                  <a:lnTo>
                    <a:pt x="2172" y="775"/>
                  </a:lnTo>
                  <a:lnTo>
                    <a:pt x="2187" y="776"/>
                  </a:lnTo>
                  <a:lnTo>
                    <a:pt x="2211" y="768"/>
                  </a:lnTo>
                  <a:lnTo>
                    <a:pt x="2218" y="751"/>
                  </a:lnTo>
                  <a:lnTo>
                    <a:pt x="2224" y="734"/>
                  </a:lnTo>
                  <a:lnTo>
                    <a:pt x="2227" y="710"/>
                  </a:lnTo>
                  <a:lnTo>
                    <a:pt x="2230" y="687"/>
                  </a:lnTo>
                  <a:lnTo>
                    <a:pt x="2232" y="665"/>
                  </a:lnTo>
                  <a:lnTo>
                    <a:pt x="2233" y="642"/>
                  </a:lnTo>
                  <a:lnTo>
                    <a:pt x="2224" y="621"/>
                  </a:lnTo>
                  <a:lnTo>
                    <a:pt x="2214" y="601"/>
                  </a:lnTo>
                  <a:lnTo>
                    <a:pt x="2202" y="588"/>
                  </a:lnTo>
                  <a:lnTo>
                    <a:pt x="2197" y="572"/>
                  </a:lnTo>
                  <a:lnTo>
                    <a:pt x="2191" y="557"/>
                  </a:lnTo>
                  <a:lnTo>
                    <a:pt x="2177" y="540"/>
                  </a:lnTo>
                  <a:lnTo>
                    <a:pt x="2155" y="527"/>
                  </a:lnTo>
                  <a:lnTo>
                    <a:pt x="2169" y="528"/>
                  </a:lnTo>
                  <a:lnTo>
                    <a:pt x="2118" y="501"/>
                  </a:lnTo>
                  <a:lnTo>
                    <a:pt x="2094" y="498"/>
                  </a:lnTo>
                  <a:lnTo>
                    <a:pt x="2101" y="509"/>
                  </a:lnTo>
                  <a:lnTo>
                    <a:pt x="2085" y="517"/>
                  </a:lnTo>
                  <a:lnTo>
                    <a:pt x="2085" y="509"/>
                  </a:lnTo>
                  <a:lnTo>
                    <a:pt x="2074" y="505"/>
                  </a:lnTo>
                  <a:lnTo>
                    <a:pt x="2071" y="510"/>
                  </a:lnTo>
                  <a:lnTo>
                    <a:pt x="2056" y="493"/>
                  </a:lnTo>
                  <a:lnTo>
                    <a:pt x="2022" y="489"/>
                  </a:lnTo>
                  <a:lnTo>
                    <a:pt x="2031" y="468"/>
                  </a:lnTo>
                  <a:lnTo>
                    <a:pt x="2037" y="447"/>
                  </a:lnTo>
                  <a:lnTo>
                    <a:pt x="2043" y="433"/>
                  </a:lnTo>
                  <a:lnTo>
                    <a:pt x="2049" y="419"/>
                  </a:lnTo>
                  <a:lnTo>
                    <a:pt x="2044" y="408"/>
                  </a:lnTo>
                  <a:lnTo>
                    <a:pt x="2052" y="387"/>
                  </a:lnTo>
                  <a:lnTo>
                    <a:pt x="2075" y="384"/>
                  </a:lnTo>
                  <a:lnTo>
                    <a:pt x="2099" y="380"/>
                  </a:lnTo>
                  <a:lnTo>
                    <a:pt x="2105" y="380"/>
                  </a:lnTo>
                  <a:lnTo>
                    <a:pt x="2115" y="385"/>
                  </a:lnTo>
                  <a:lnTo>
                    <a:pt x="2117" y="381"/>
                  </a:lnTo>
                  <a:lnTo>
                    <a:pt x="2161" y="384"/>
                  </a:lnTo>
                  <a:lnTo>
                    <a:pt x="2163" y="379"/>
                  </a:lnTo>
                  <a:lnTo>
                    <a:pt x="2159" y="375"/>
                  </a:lnTo>
                  <a:lnTo>
                    <a:pt x="2194" y="377"/>
                  </a:lnTo>
                  <a:lnTo>
                    <a:pt x="2221" y="383"/>
                  </a:lnTo>
                  <a:lnTo>
                    <a:pt x="2212" y="386"/>
                  </a:lnTo>
                  <a:lnTo>
                    <a:pt x="2219" y="393"/>
                  </a:lnTo>
                  <a:lnTo>
                    <a:pt x="2238" y="391"/>
                  </a:lnTo>
                  <a:lnTo>
                    <a:pt x="2251" y="385"/>
                  </a:lnTo>
                  <a:lnTo>
                    <a:pt x="2279" y="386"/>
                  </a:lnTo>
                  <a:lnTo>
                    <a:pt x="2274" y="381"/>
                  </a:lnTo>
                  <a:lnTo>
                    <a:pt x="2256" y="379"/>
                  </a:lnTo>
                  <a:lnTo>
                    <a:pt x="2249" y="373"/>
                  </a:lnTo>
                  <a:lnTo>
                    <a:pt x="2248" y="351"/>
                  </a:lnTo>
                  <a:lnTo>
                    <a:pt x="2247" y="329"/>
                  </a:lnTo>
                  <a:lnTo>
                    <a:pt x="2285" y="327"/>
                  </a:lnTo>
                  <a:lnTo>
                    <a:pt x="2293" y="325"/>
                  </a:lnTo>
                  <a:lnTo>
                    <a:pt x="2314" y="345"/>
                  </a:lnTo>
                  <a:lnTo>
                    <a:pt x="2317" y="343"/>
                  </a:lnTo>
                  <a:lnTo>
                    <a:pt x="2329" y="354"/>
                  </a:lnTo>
                  <a:lnTo>
                    <a:pt x="2339" y="331"/>
                  </a:lnTo>
                  <a:lnTo>
                    <a:pt x="2350" y="331"/>
                  </a:lnTo>
                  <a:lnTo>
                    <a:pt x="2329" y="312"/>
                  </a:lnTo>
                  <a:lnTo>
                    <a:pt x="2335" y="308"/>
                  </a:lnTo>
                  <a:lnTo>
                    <a:pt x="2367" y="312"/>
                  </a:lnTo>
                  <a:lnTo>
                    <a:pt x="2370" y="315"/>
                  </a:lnTo>
                  <a:lnTo>
                    <a:pt x="2353" y="314"/>
                  </a:lnTo>
                  <a:lnTo>
                    <a:pt x="2368" y="330"/>
                  </a:lnTo>
                  <a:lnTo>
                    <a:pt x="2382" y="345"/>
                  </a:lnTo>
                  <a:lnTo>
                    <a:pt x="2371" y="354"/>
                  </a:lnTo>
                  <a:lnTo>
                    <a:pt x="2368" y="371"/>
                  </a:lnTo>
                  <a:lnTo>
                    <a:pt x="2363" y="390"/>
                  </a:lnTo>
                  <a:lnTo>
                    <a:pt x="2362" y="413"/>
                  </a:lnTo>
                  <a:lnTo>
                    <a:pt x="2344" y="416"/>
                  </a:lnTo>
                  <a:lnTo>
                    <a:pt x="2352" y="423"/>
                  </a:lnTo>
                  <a:lnTo>
                    <a:pt x="2355" y="439"/>
                  </a:lnTo>
                  <a:lnTo>
                    <a:pt x="2370" y="459"/>
                  </a:lnTo>
                  <a:lnTo>
                    <a:pt x="2386" y="479"/>
                  </a:lnTo>
                  <a:lnTo>
                    <a:pt x="2415" y="504"/>
                  </a:lnTo>
                  <a:lnTo>
                    <a:pt x="2443" y="528"/>
                  </a:lnTo>
                  <a:lnTo>
                    <a:pt x="2472" y="553"/>
                  </a:lnTo>
                  <a:lnTo>
                    <a:pt x="2502" y="577"/>
                  </a:lnTo>
                  <a:lnTo>
                    <a:pt x="2510" y="563"/>
                  </a:lnTo>
                  <a:lnTo>
                    <a:pt x="2493" y="530"/>
                  </a:lnTo>
                  <a:lnTo>
                    <a:pt x="2500" y="525"/>
                  </a:lnTo>
                  <a:lnTo>
                    <a:pt x="2513" y="528"/>
                  </a:lnTo>
                  <a:lnTo>
                    <a:pt x="2510" y="523"/>
                  </a:lnTo>
                  <a:lnTo>
                    <a:pt x="2493" y="500"/>
                  </a:lnTo>
                  <a:lnTo>
                    <a:pt x="2516" y="491"/>
                  </a:lnTo>
                  <a:lnTo>
                    <a:pt x="2486" y="465"/>
                  </a:lnTo>
                  <a:lnTo>
                    <a:pt x="2484" y="453"/>
                  </a:lnTo>
                  <a:lnTo>
                    <a:pt x="2487" y="449"/>
                  </a:lnTo>
                  <a:lnTo>
                    <a:pt x="2486" y="453"/>
                  </a:lnTo>
                  <a:lnTo>
                    <a:pt x="2500" y="458"/>
                  </a:lnTo>
                  <a:lnTo>
                    <a:pt x="2484" y="443"/>
                  </a:lnTo>
                  <a:lnTo>
                    <a:pt x="2475" y="441"/>
                  </a:lnTo>
                  <a:lnTo>
                    <a:pt x="2454" y="416"/>
                  </a:lnTo>
                  <a:lnTo>
                    <a:pt x="2445" y="419"/>
                  </a:lnTo>
                  <a:lnTo>
                    <a:pt x="2427" y="411"/>
                  </a:lnTo>
                  <a:lnTo>
                    <a:pt x="2417" y="386"/>
                  </a:lnTo>
                  <a:lnTo>
                    <a:pt x="2406" y="371"/>
                  </a:lnTo>
                  <a:lnTo>
                    <a:pt x="2418" y="366"/>
                  </a:lnTo>
                  <a:lnTo>
                    <a:pt x="2433" y="372"/>
                  </a:lnTo>
                  <a:lnTo>
                    <a:pt x="2429" y="365"/>
                  </a:lnTo>
                  <a:lnTo>
                    <a:pt x="2437" y="356"/>
                  </a:lnTo>
                  <a:lnTo>
                    <a:pt x="2454" y="371"/>
                  </a:lnTo>
                  <a:lnTo>
                    <a:pt x="2455" y="360"/>
                  </a:lnTo>
                  <a:lnTo>
                    <a:pt x="2487" y="354"/>
                  </a:lnTo>
                  <a:lnTo>
                    <a:pt x="2519" y="366"/>
                  </a:lnTo>
                  <a:lnTo>
                    <a:pt x="2519" y="361"/>
                  </a:lnTo>
                  <a:lnTo>
                    <a:pt x="2528" y="345"/>
                  </a:lnTo>
                  <a:lnTo>
                    <a:pt x="2530" y="343"/>
                  </a:lnTo>
                  <a:lnTo>
                    <a:pt x="2529" y="336"/>
                  </a:lnTo>
                  <a:lnTo>
                    <a:pt x="2531" y="333"/>
                  </a:lnTo>
                  <a:lnTo>
                    <a:pt x="2549" y="321"/>
                  </a:lnTo>
                  <a:lnTo>
                    <a:pt x="2567" y="309"/>
                  </a:lnTo>
                  <a:lnTo>
                    <a:pt x="2558" y="307"/>
                  </a:lnTo>
                  <a:lnTo>
                    <a:pt x="2564" y="306"/>
                  </a:lnTo>
                  <a:lnTo>
                    <a:pt x="2603" y="314"/>
                  </a:lnTo>
                  <a:lnTo>
                    <a:pt x="2606" y="311"/>
                  </a:lnTo>
                  <a:lnTo>
                    <a:pt x="2588" y="300"/>
                  </a:lnTo>
                  <a:lnTo>
                    <a:pt x="2568" y="290"/>
                  </a:lnTo>
                  <a:lnTo>
                    <a:pt x="2558" y="287"/>
                  </a:lnTo>
                  <a:lnTo>
                    <a:pt x="2528" y="269"/>
                  </a:lnTo>
                  <a:lnTo>
                    <a:pt x="2526" y="272"/>
                  </a:lnTo>
                  <a:lnTo>
                    <a:pt x="2505" y="260"/>
                  </a:lnTo>
                  <a:lnTo>
                    <a:pt x="2517" y="263"/>
                  </a:lnTo>
                  <a:lnTo>
                    <a:pt x="2536" y="259"/>
                  </a:lnTo>
                  <a:lnTo>
                    <a:pt x="2505" y="236"/>
                  </a:lnTo>
                  <a:lnTo>
                    <a:pt x="2472" y="215"/>
                  </a:lnTo>
                  <a:lnTo>
                    <a:pt x="2441" y="192"/>
                  </a:lnTo>
                  <a:lnTo>
                    <a:pt x="2409" y="17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3" name="Freeform 399"/>
            <p:cNvSpPr>
              <a:spLocks/>
            </p:cNvSpPr>
            <p:nvPr/>
          </p:nvSpPr>
          <p:spPr bwMode="auto">
            <a:xfrm>
              <a:off x="3920399" y="2588143"/>
              <a:ext cx="200888" cy="225515"/>
            </a:xfrm>
            <a:custGeom>
              <a:avLst/>
              <a:gdLst/>
              <a:ahLst/>
              <a:cxnLst>
                <a:cxn ang="0">
                  <a:pos x="160" y="138"/>
                </a:cxn>
                <a:cxn ang="0">
                  <a:pos x="137" y="118"/>
                </a:cxn>
                <a:cxn ang="0">
                  <a:pos x="113" y="96"/>
                </a:cxn>
                <a:cxn ang="0">
                  <a:pos x="87" y="76"/>
                </a:cxn>
                <a:cxn ang="0">
                  <a:pos x="61" y="56"/>
                </a:cxn>
                <a:cxn ang="0">
                  <a:pos x="57" y="47"/>
                </a:cxn>
                <a:cxn ang="0">
                  <a:pos x="30" y="24"/>
                </a:cxn>
                <a:cxn ang="0">
                  <a:pos x="5" y="0"/>
                </a:cxn>
                <a:cxn ang="0">
                  <a:pos x="0" y="4"/>
                </a:cxn>
                <a:cxn ang="0">
                  <a:pos x="19" y="17"/>
                </a:cxn>
                <a:cxn ang="0">
                  <a:pos x="18" y="26"/>
                </a:cxn>
                <a:cxn ang="0">
                  <a:pos x="10" y="26"/>
                </a:cxn>
                <a:cxn ang="0">
                  <a:pos x="30" y="47"/>
                </a:cxn>
                <a:cxn ang="0">
                  <a:pos x="49" y="69"/>
                </a:cxn>
                <a:cxn ang="0">
                  <a:pos x="70" y="88"/>
                </a:cxn>
                <a:cxn ang="0">
                  <a:pos x="87" y="112"/>
                </a:cxn>
                <a:cxn ang="0">
                  <a:pos x="102" y="136"/>
                </a:cxn>
                <a:cxn ang="0">
                  <a:pos x="119" y="156"/>
                </a:cxn>
                <a:cxn ang="0">
                  <a:pos x="136" y="177"/>
                </a:cxn>
                <a:cxn ang="0">
                  <a:pos x="151" y="202"/>
                </a:cxn>
                <a:cxn ang="0">
                  <a:pos x="157" y="202"/>
                </a:cxn>
                <a:cxn ang="0">
                  <a:pos x="155" y="184"/>
                </a:cxn>
                <a:cxn ang="0">
                  <a:pos x="173" y="194"/>
                </a:cxn>
                <a:cxn ang="0">
                  <a:pos x="181" y="202"/>
                </a:cxn>
                <a:cxn ang="0">
                  <a:pos x="167" y="184"/>
                </a:cxn>
                <a:cxn ang="0">
                  <a:pos x="129" y="154"/>
                </a:cxn>
                <a:cxn ang="0">
                  <a:pos x="120" y="124"/>
                </a:cxn>
                <a:cxn ang="0">
                  <a:pos x="127" y="123"/>
                </a:cxn>
                <a:cxn ang="0">
                  <a:pos x="151" y="132"/>
                </a:cxn>
                <a:cxn ang="0">
                  <a:pos x="160" y="138"/>
                </a:cxn>
              </a:cxnLst>
              <a:rect l="0" t="0" r="r" b="b"/>
              <a:pathLst>
                <a:path w="181" h="202">
                  <a:moveTo>
                    <a:pt x="160" y="138"/>
                  </a:moveTo>
                  <a:lnTo>
                    <a:pt x="137" y="118"/>
                  </a:lnTo>
                  <a:lnTo>
                    <a:pt x="113" y="96"/>
                  </a:lnTo>
                  <a:lnTo>
                    <a:pt x="87" y="76"/>
                  </a:lnTo>
                  <a:lnTo>
                    <a:pt x="61" y="56"/>
                  </a:lnTo>
                  <a:lnTo>
                    <a:pt x="57" y="47"/>
                  </a:lnTo>
                  <a:lnTo>
                    <a:pt x="30" y="24"/>
                  </a:lnTo>
                  <a:lnTo>
                    <a:pt x="5" y="0"/>
                  </a:lnTo>
                  <a:lnTo>
                    <a:pt x="0" y="4"/>
                  </a:lnTo>
                  <a:lnTo>
                    <a:pt x="19" y="17"/>
                  </a:lnTo>
                  <a:lnTo>
                    <a:pt x="18" y="26"/>
                  </a:lnTo>
                  <a:lnTo>
                    <a:pt x="10" y="26"/>
                  </a:lnTo>
                  <a:lnTo>
                    <a:pt x="30" y="47"/>
                  </a:lnTo>
                  <a:lnTo>
                    <a:pt x="49" y="69"/>
                  </a:lnTo>
                  <a:lnTo>
                    <a:pt x="70" y="88"/>
                  </a:lnTo>
                  <a:lnTo>
                    <a:pt x="87" y="112"/>
                  </a:lnTo>
                  <a:lnTo>
                    <a:pt x="102" y="136"/>
                  </a:lnTo>
                  <a:lnTo>
                    <a:pt x="119" y="156"/>
                  </a:lnTo>
                  <a:lnTo>
                    <a:pt x="136" y="177"/>
                  </a:lnTo>
                  <a:lnTo>
                    <a:pt x="151" y="202"/>
                  </a:lnTo>
                  <a:lnTo>
                    <a:pt x="157" y="202"/>
                  </a:lnTo>
                  <a:lnTo>
                    <a:pt x="155" y="184"/>
                  </a:lnTo>
                  <a:lnTo>
                    <a:pt x="173" y="194"/>
                  </a:lnTo>
                  <a:lnTo>
                    <a:pt x="181" y="202"/>
                  </a:lnTo>
                  <a:lnTo>
                    <a:pt x="167" y="184"/>
                  </a:lnTo>
                  <a:lnTo>
                    <a:pt x="129" y="154"/>
                  </a:lnTo>
                  <a:lnTo>
                    <a:pt x="120" y="124"/>
                  </a:lnTo>
                  <a:lnTo>
                    <a:pt x="127" y="123"/>
                  </a:lnTo>
                  <a:lnTo>
                    <a:pt x="151" y="132"/>
                  </a:lnTo>
                  <a:lnTo>
                    <a:pt x="160" y="1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5" name="Freeform 401"/>
            <p:cNvSpPr>
              <a:spLocks/>
            </p:cNvSpPr>
            <p:nvPr/>
          </p:nvSpPr>
          <p:spPr bwMode="auto">
            <a:xfrm>
              <a:off x="1878037" y="2128181"/>
              <a:ext cx="122765" cy="58053"/>
            </a:xfrm>
            <a:custGeom>
              <a:avLst/>
              <a:gdLst/>
              <a:ahLst/>
              <a:cxnLst>
                <a:cxn ang="0">
                  <a:pos x="109" y="51"/>
                </a:cxn>
                <a:cxn ang="0">
                  <a:pos x="68" y="33"/>
                </a:cxn>
                <a:cxn ang="0">
                  <a:pos x="56" y="13"/>
                </a:cxn>
                <a:cxn ang="0">
                  <a:pos x="56" y="10"/>
                </a:cxn>
                <a:cxn ang="0">
                  <a:pos x="59" y="7"/>
                </a:cxn>
                <a:cxn ang="0">
                  <a:pos x="62" y="1"/>
                </a:cxn>
                <a:cxn ang="0">
                  <a:pos x="22" y="0"/>
                </a:cxn>
                <a:cxn ang="0">
                  <a:pos x="16" y="6"/>
                </a:cxn>
                <a:cxn ang="0">
                  <a:pos x="10" y="12"/>
                </a:cxn>
                <a:cxn ang="0">
                  <a:pos x="16" y="15"/>
                </a:cxn>
                <a:cxn ang="0">
                  <a:pos x="8" y="24"/>
                </a:cxn>
                <a:cxn ang="0">
                  <a:pos x="0" y="27"/>
                </a:cxn>
                <a:cxn ang="0">
                  <a:pos x="11" y="37"/>
                </a:cxn>
                <a:cxn ang="0">
                  <a:pos x="24" y="36"/>
                </a:cxn>
                <a:cxn ang="0">
                  <a:pos x="32" y="37"/>
                </a:cxn>
                <a:cxn ang="0">
                  <a:pos x="41" y="38"/>
                </a:cxn>
                <a:cxn ang="0">
                  <a:pos x="48" y="44"/>
                </a:cxn>
                <a:cxn ang="0">
                  <a:pos x="46" y="46"/>
                </a:cxn>
                <a:cxn ang="0">
                  <a:pos x="61" y="50"/>
                </a:cxn>
                <a:cxn ang="0">
                  <a:pos x="73" y="51"/>
                </a:cxn>
                <a:cxn ang="0">
                  <a:pos x="89" y="52"/>
                </a:cxn>
                <a:cxn ang="0">
                  <a:pos x="102" y="52"/>
                </a:cxn>
                <a:cxn ang="0">
                  <a:pos x="109" y="51"/>
                </a:cxn>
              </a:cxnLst>
              <a:rect l="0" t="0" r="r" b="b"/>
              <a:pathLst>
                <a:path w="109" h="52">
                  <a:moveTo>
                    <a:pt x="109" y="51"/>
                  </a:moveTo>
                  <a:lnTo>
                    <a:pt x="68" y="33"/>
                  </a:lnTo>
                  <a:lnTo>
                    <a:pt x="56" y="13"/>
                  </a:lnTo>
                  <a:lnTo>
                    <a:pt x="56" y="10"/>
                  </a:lnTo>
                  <a:lnTo>
                    <a:pt x="59" y="7"/>
                  </a:lnTo>
                  <a:lnTo>
                    <a:pt x="62" y="1"/>
                  </a:lnTo>
                  <a:lnTo>
                    <a:pt x="22" y="0"/>
                  </a:lnTo>
                  <a:lnTo>
                    <a:pt x="16" y="6"/>
                  </a:lnTo>
                  <a:lnTo>
                    <a:pt x="10" y="12"/>
                  </a:lnTo>
                  <a:lnTo>
                    <a:pt x="16" y="15"/>
                  </a:lnTo>
                  <a:lnTo>
                    <a:pt x="8" y="24"/>
                  </a:lnTo>
                  <a:lnTo>
                    <a:pt x="0" y="27"/>
                  </a:lnTo>
                  <a:lnTo>
                    <a:pt x="11" y="37"/>
                  </a:lnTo>
                  <a:lnTo>
                    <a:pt x="24" y="36"/>
                  </a:lnTo>
                  <a:lnTo>
                    <a:pt x="32" y="37"/>
                  </a:lnTo>
                  <a:lnTo>
                    <a:pt x="41" y="38"/>
                  </a:lnTo>
                  <a:lnTo>
                    <a:pt x="48" y="44"/>
                  </a:lnTo>
                  <a:lnTo>
                    <a:pt x="46" y="46"/>
                  </a:lnTo>
                  <a:lnTo>
                    <a:pt x="61" y="50"/>
                  </a:lnTo>
                  <a:lnTo>
                    <a:pt x="73" y="51"/>
                  </a:lnTo>
                  <a:lnTo>
                    <a:pt x="89" y="52"/>
                  </a:lnTo>
                  <a:lnTo>
                    <a:pt x="102" y="52"/>
                  </a:lnTo>
                  <a:lnTo>
                    <a:pt x="109" y="5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6" name="Freeform 402"/>
            <p:cNvSpPr>
              <a:spLocks/>
            </p:cNvSpPr>
            <p:nvPr/>
          </p:nvSpPr>
          <p:spPr bwMode="auto">
            <a:xfrm>
              <a:off x="3228451" y="2065661"/>
              <a:ext cx="145086" cy="31260"/>
            </a:xfrm>
            <a:custGeom>
              <a:avLst/>
              <a:gdLst/>
              <a:ahLst/>
              <a:cxnLst>
                <a:cxn ang="0">
                  <a:pos x="130" y="13"/>
                </a:cxn>
                <a:cxn ang="0">
                  <a:pos x="48" y="0"/>
                </a:cxn>
                <a:cxn ang="0">
                  <a:pos x="57" y="4"/>
                </a:cxn>
                <a:cxn ang="0">
                  <a:pos x="48" y="3"/>
                </a:cxn>
                <a:cxn ang="0">
                  <a:pos x="55" y="9"/>
                </a:cxn>
                <a:cxn ang="0">
                  <a:pos x="17" y="1"/>
                </a:cxn>
                <a:cxn ang="0">
                  <a:pos x="1" y="6"/>
                </a:cxn>
                <a:cxn ang="0">
                  <a:pos x="0" y="9"/>
                </a:cxn>
                <a:cxn ang="0">
                  <a:pos x="8" y="12"/>
                </a:cxn>
                <a:cxn ang="0">
                  <a:pos x="12" y="17"/>
                </a:cxn>
                <a:cxn ang="0">
                  <a:pos x="62" y="29"/>
                </a:cxn>
                <a:cxn ang="0">
                  <a:pos x="65" y="24"/>
                </a:cxn>
                <a:cxn ang="0">
                  <a:pos x="103" y="24"/>
                </a:cxn>
                <a:cxn ang="0">
                  <a:pos x="122" y="24"/>
                </a:cxn>
                <a:cxn ang="0">
                  <a:pos x="114" y="21"/>
                </a:cxn>
                <a:cxn ang="0">
                  <a:pos x="128" y="18"/>
                </a:cxn>
                <a:cxn ang="0">
                  <a:pos x="130" y="13"/>
                </a:cxn>
              </a:cxnLst>
              <a:rect l="0" t="0" r="r" b="b"/>
              <a:pathLst>
                <a:path w="130" h="29">
                  <a:moveTo>
                    <a:pt x="130" y="13"/>
                  </a:moveTo>
                  <a:lnTo>
                    <a:pt x="48" y="0"/>
                  </a:lnTo>
                  <a:lnTo>
                    <a:pt x="57" y="4"/>
                  </a:lnTo>
                  <a:lnTo>
                    <a:pt x="48" y="3"/>
                  </a:lnTo>
                  <a:lnTo>
                    <a:pt x="55" y="9"/>
                  </a:lnTo>
                  <a:lnTo>
                    <a:pt x="17" y="1"/>
                  </a:lnTo>
                  <a:lnTo>
                    <a:pt x="1" y="6"/>
                  </a:lnTo>
                  <a:lnTo>
                    <a:pt x="0" y="9"/>
                  </a:lnTo>
                  <a:lnTo>
                    <a:pt x="8" y="12"/>
                  </a:lnTo>
                  <a:lnTo>
                    <a:pt x="12" y="17"/>
                  </a:lnTo>
                  <a:lnTo>
                    <a:pt x="62" y="29"/>
                  </a:lnTo>
                  <a:lnTo>
                    <a:pt x="65" y="24"/>
                  </a:lnTo>
                  <a:lnTo>
                    <a:pt x="103" y="24"/>
                  </a:lnTo>
                  <a:lnTo>
                    <a:pt x="122" y="24"/>
                  </a:lnTo>
                  <a:lnTo>
                    <a:pt x="114" y="21"/>
                  </a:lnTo>
                  <a:lnTo>
                    <a:pt x="128" y="18"/>
                  </a:lnTo>
                  <a:lnTo>
                    <a:pt x="130"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7" name="Freeform 403"/>
            <p:cNvSpPr>
              <a:spLocks/>
            </p:cNvSpPr>
            <p:nvPr/>
          </p:nvSpPr>
          <p:spPr bwMode="auto">
            <a:xfrm>
              <a:off x="2429363" y="1985280"/>
              <a:ext cx="109372" cy="26794"/>
            </a:xfrm>
            <a:custGeom>
              <a:avLst/>
              <a:gdLst/>
              <a:ahLst/>
              <a:cxnLst>
                <a:cxn ang="0">
                  <a:pos x="86" y="7"/>
                </a:cxn>
                <a:cxn ang="0">
                  <a:pos x="60" y="4"/>
                </a:cxn>
                <a:cxn ang="0">
                  <a:pos x="50" y="6"/>
                </a:cxn>
                <a:cxn ang="0">
                  <a:pos x="41" y="0"/>
                </a:cxn>
                <a:cxn ang="0">
                  <a:pos x="4" y="5"/>
                </a:cxn>
                <a:cxn ang="0">
                  <a:pos x="0" y="12"/>
                </a:cxn>
                <a:cxn ang="0">
                  <a:pos x="14" y="12"/>
                </a:cxn>
                <a:cxn ang="0">
                  <a:pos x="33" y="21"/>
                </a:cxn>
                <a:cxn ang="0">
                  <a:pos x="99" y="24"/>
                </a:cxn>
                <a:cxn ang="0">
                  <a:pos x="93" y="18"/>
                </a:cxn>
                <a:cxn ang="0">
                  <a:pos x="86" y="7"/>
                </a:cxn>
              </a:cxnLst>
              <a:rect l="0" t="0" r="r" b="b"/>
              <a:pathLst>
                <a:path w="99" h="24">
                  <a:moveTo>
                    <a:pt x="86" y="7"/>
                  </a:moveTo>
                  <a:lnTo>
                    <a:pt x="60" y="4"/>
                  </a:lnTo>
                  <a:lnTo>
                    <a:pt x="50" y="6"/>
                  </a:lnTo>
                  <a:lnTo>
                    <a:pt x="41" y="0"/>
                  </a:lnTo>
                  <a:lnTo>
                    <a:pt x="4" y="5"/>
                  </a:lnTo>
                  <a:lnTo>
                    <a:pt x="0" y="12"/>
                  </a:lnTo>
                  <a:lnTo>
                    <a:pt x="14" y="12"/>
                  </a:lnTo>
                  <a:lnTo>
                    <a:pt x="33" y="21"/>
                  </a:lnTo>
                  <a:lnTo>
                    <a:pt x="99" y="24"/>
                  </a:lnTo>
                  <a:lnTo>
                    <a:pt x="93" y="18"/>
                  </a:lnTo>
                  <a:lnTo>
                    <a:pt x="86"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8" name="Freeform 404"/>
            <p:cNvSpPr>
              <a:spLocks/>
            </p:cNvSpPr>
            <p:nvPr/>
          </p:nvSpPr>
          <p:spPr bwMode="auto">
            <a:xfrm>
              <a:off x="2554360" y="1998678"/>
              <a:ext cx="82588" cy="29027"/>
            </a:xfrm>
            <a:custGeom>
              <a:avLst/>
              <a:gdLst/>
              <a:ahLst/>
              <a:cxnLst>
                <a:cxn ang="0">
                  <a:pos x="73" y="16"/>
                </a:cxn>
                <a:cxn ang="0">
                  <a:pos x="35" y="5"/>
                </a:cxn>
                <a:cxn ang="0">
                  <a:pos x="25" y="11"/>
                </a:cxn>
                <a:cxn ang="0">
                  <a:pos x="19" y="2"/>
                </a:cxn>
                <a:cxn ang="0">
                  <a:pos x="10" y="0"/>
                </a:cxn>
                <a:cxn ang="0">
                  <a:pos x="15" y="4"/>
                </a:cxn>
                <a:cxn ang="0">
                  <a:pos x="0" y="5"/>
                </a:cxn>
                <a:cxn ang="0">
                  <a:pos x="3" y="8"/>
                </a:cxn>
                <a:cxn ang="0">
                  <a:pos x="11" y="12"/>
                </a:cxn>
                <a:cxn ang="0">
                  <a:pos x="3" y="16"/>
                </a:cxn>
                <a:cxn ang="0">
                  <a:pos x="7" y="27"/>
                </a:cxn>
                <a:cxn ang="0">
                  <a:pos x="75" y="17"/>
                </a:cxn>
                <a:cxn ang="0">
                  <a:pos x="73" y="16"/>
                </a:cxn>
              </a:cxnLst>
              <a:rect l="0" t="0" r="r" b="b"/>
              <a:pathLst>
                <a:path w="75" h="27">
                  <a:moveTo>
                    <a:pt x="73" y="16"/>
                  </a:moveTo>
                  <a:lnTo>
                    <a:pt x="35" y="5"/>
                  </a:lnTo>
                  <a:lnTo>
                    <a:pt x="25" y="11"/>
                  </a:lnTo>
                  <a:lnTo>
                    <a:pt x="19" y="2"/>
                  </a:lnTo>
                  <a:lnTo>
                    <a:pt x="10" y="0"/>
                  </a:lnTo>
                  <a:lnTo>
                    <a:pt x="15" y="4"/>
                  </a:lnTo>
                  <a:lnTo>
                    <a:pt x="0" y="5"/>
                  </a:lnTo>
                  <a:lnTo>
                    <a:pt x="3" y="8"/>
                  </a:lnTo>
                  <a:lnTo>
                    <a:pt x="11" y="12"/>
                  </a:lnTo>
                  <a:lnTo>
                    <a:pt x="3" y="16"/>
                  </a:lnTo>
                  <a:lnTo>
                    <a:pt x="7" y="27"/>
                  </a:lnTo>
                  <a:lnTo>
                    <a:pt x="75" y="17"/>
                  </a:lnTo>
                  <a:lnTo>
                    <a:pt x="73" y="1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89" name="Freeform 405"/>
            <p:cNvSpPr>
              <a:spLocks/>
            </p:cNvSpPr>
            <p:nvPr/>
          </p:nvSpPr>
          <p:spPr bwMode="auto">
            <a:xfrm>
              <a:off x="2382489" y="1967418"/>
              <a:ext cx="87051" cy="17863"/>
            </a:xfrm>
            <a:custGeom>
              <a:avLst/>
              <a:gdLst/>
              <a:ahLst/>
              <a:cxnLst>
                <a:cxn ang="0">
                  <a:pos x="78" y="8"/>
                </a:cxn>
                <a:cxn ang="0">
                  <a:pos x="44" y="0"/>
                </a:cxn>
                <a:cxn ang="0">
                  <a:pos x="4" y="4"/>
                </a:cxn>
                <a:cxn ang="0">
                  <a:pos x="13" y="6"/>
                </a:cxn>
                <a:cxn ang="0">
                  <a:pos x="12" y="10"/>
                </a:cxn>
                <a:cxn ang="0">
                  <a:pos x="0" y="12"/>
                </a:cxn>
                <a:cxn ang="0">
                  <a:pos x="23" y="13"/>
                </a:cxn>
                <a:cxn ang="0">
                  <a:pos x="17" y="15"/>
                </a:cxn>
                <a:cxn ang="0">
                  <a:pos x="78" y="14"/>
                </a:cxn>
                <a:cxn ang="0">
                  <a:pos x="70" y="10"/>
                </a:cxn>
                <a:cxn ang="0">
                  <a:pos x="78" y="8"/>
                </a:cxn>
              </a:cxnLst>
              <a:rect l="0" t="0" r="r" b="b"/>
              <a:pathLst>
                <a:path w="78" h="15">
                  <a:moveTo>
                    <a:pt x="78" y="8"/>
                  </a:moveTo>
                  <a:lnTo>
                    <a:pt x="44" y="0"/>
                  </a:lnTo>
                  <a:lnTo>
                    <a:pt x="4" y="4"/>
                  </a:lnTo>
                  <a:lnTo>
                    <a:pt x="13" y="6"/>
                  </a:lnTo>
                  <a:lnTo>
                    <a:pt x="12" y="10"/>
                  </a:lnTo>
                  <a:lnTo>
                    <a:pt x="0" y="12"/>
                  </a:lnTo>
                  <a:lnTo>
                    <a:pt x="23" y="13"/>
                  </a:lnTo>
                  <a:lnTo>
                    <a:pt x="17" y="15"/>
                  </a:lnTo>
                  <a:lnTo>
                    <a:pt x="78" y="14"/>
                  </a:lnTo>
                  <a:lnTo>
                    <a:pt x="70" y="10"/>
                  </a:lnTo>
                  <a:lnTo>
                    <a:pt x="78"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0" name="Freeform 406"/>
            <p:cNvSpPr>
              <a:spLocks/>
            </p:cNvSpPr>
            <p:nvPr/>
          </p:nvSpPr>
          <p:spPr bwMode="auto">
            <a:xfrm>
              <a:off x="3386930" y="2079058"/>
              <a:ext cx="91515" cy="15630"/>
            </a:xfrm>
            <a:custGeom>
              <a:avLst/>
              <a:gdLst/>
              <a:ahLst/>
              <a:cxnLst>
                <a:cxn ang="0">
                  <a:pos x="81" y="7"/>
                </a:cxn>
                <a:cxn ang="0">
                  <a:pos x="19" y="3"/>
                </a:cxn>
                <a:cxn ang="0">
                  <a:pos x="0" y="0"/>
                </a:cxn>
                <a:cxn ang="0">
                  <a:pos x="7" y="6"/>
                </a:cxn>
                <a:cxn ang="0">
                  <a:pos x="74" y="15"/>
                </a:cxn>
                <a:cxn ang="0">
                  <a:pos x="81" y="7"/>
                </a:cxn>
              </a:cxnLst>
              <a:rect l="0" t="0" r="r" b="b"/>
              <a:pathLst>
                <a:path w="81" h="15">
                  <a:moveTo>
                    <a:pt x="81" y="7"/>
                  </a:moveTo>
                  <a:lnTo>
                    <a:pt x="19" y="3"/>
                  </a:lnTo>
                  <a:lnTo>
                    <a:pt x="0" y="0"/>
                  </a:lnTo>
                  <a:lnTo>
                    <a:pt x="7" y="6"/>
                  </a:lnTo>
                  <a:lnTo>
                    <a:pt x="74" y="15"/>
                  </a:lnTo>
                  <a:lnTo>
                    <a:pt x="81"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1" name="Freeform 407"/>
            <p:cNvSpPr>
              <a:spLocks/>
            </p:cNvSpPr>
            <p:nvPr/>
          </p:nvSpPr>
          <p:spPr bwMode="auto">
            <a:xfrm>
              <a:off x="1411530" y="2576978"/>
              <a:ext cx="44642" cy="15630"/>
            </a:xfrm>
            <a:custGeom>
              <a:avLst/>
              <a:gdLst/>
              <a:ahLst/>
              <a:cxnLst>
                <a:cxn ang="0">
                  <a:pos x="11" y="0"/>
                </a:cxn>
                <a:cxn ang="0">
                  <a:pos x="11" y="3"/>
                </a:cxn>
                <a:cxn ang="0">
                  <a:pos x="0" y="2"/>
                </a:cxn>
                <a:cxn ang="0">
                  <a:pos x="0" y="4"/>
                </a:cxn>
                <a:cxn ang="0">
                  <a:pos x="3" y="6"/>
                </a:cxn>
                <a:cxn ang="0">
                  <a:pos x="0" y="7"/>
                </a:cxn>
                <a:cxn ang="0">
                  <a:pos x="0" y="10"/>
                </a:cxn>
                <a:cxn ang="0">
                  <a:pos x="9" y="12"/>
                </a:cxn>
                <a:cxn ang="0">
                  <a:pos x="40" y="14"/>
                </a:cxn>
                <a:cxn ang="0">
                  <a:pos x="40" y="4"/>
                </a:cxn>
                <a:cxn ang="0">
                  <a:pos x="23" y="2"/>
                </a:cxn>
                <a:cxn ang="0">
                  <a:pos x="11" y="0"/>
                </a:cxn>
              </a:cxnLst>
              <a:rect l="0" t="0" r="r" b="b"/>
              <a:pathLst>
                <a:path w="40" h="14">
                  <a:moveTo>
                    <a:pt x="11" y="0"/>
                  </a:moveTo>
                  <a:lnTo>
                    <a:pt x="11" y="3"/>
                  </a:lnTo>
                  <a:lnTo>
                    <a:pt x="0" y="2"/>
                  </a:lnTo>
                  <a:lnTo>
                    <a:pt x="0" y="4"/>
                  </a:lnTo>
                  <a:lnTo>
                    <a:pt x="3" y="6"/>
                  </a:lnTo>
                  <a:lnTo>
                    <a:pt x="0" y="7"/>
                  </a:lnTo>
                  <a:lnTo>
                    <a:pt x="0" y="10"/>
                  </a:lnTo>
                  <a:lnTo>
                    <a:pt x="9" y="12"/>
                  </a:lnTo>
                  <a:lnTo>
                    <a:pt x="40" y="14"/>
                  </a:lnTo>
                  <a:lnTo>
                    <a:pt x="40" y="4"/>
                  </a:lnTo>
                  <a:lnTo>
                    <a:pt x="23" y="2"/>
                  </a:lnTo>
                  <a:lnTo>
                    <a:pt x="1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2" name="Freeform 408"/>
            <p:cNvSpPr>
              <a:spLocks/>
            </p:cNvSpPr>
            <p:nvPr/>
          </p:nvSpPr>
          <p:spPr bwMode="auto">
            <a:xfrm>
              <a:off x="3346752" y="2114784"/>
              <a:ext cx="71427" cy="13397"/>
            </a:xfrm>
            <a:custGeom>
              <a:avLst/>
              <a:gdLst/>
              <a:ahLst/>
              <a:cxnLst>
                <a:cxn ang="0">
                  <a:pos x="63" y="13"/>
                </a:cxn>
                <a:cxn ang="0">
                  <a:pos x="0" y="9"/>
                </a:cxn>
                <a:cxn ang="0">
                  <a:pos x="21" y="0"/>
                </a:cxn>
                <a:cxn ang="0">
                  <a:pos x="57" y="9"/>
                </a:cxn>
                <a:cxn ang="0">
                  <a:pos x="63" y="13"/>
                </a:cxn>
              </a:cxnLst>
              <a:rect l="0" t="0" r="r" b="b"/>
              <a:pathLst>
                <a:path w="63" h="13">
                  <a:moveTo>
                    <a:pt x="63" y="13"/>
                  </a:moveTo>
                  <a:lnTo>
                    <a:pt x="0" y="9"/>
                  </a:lnTo>
                  <a:lnTo>
                    <a:pt x="21" y="0"/>
                  </a:lnTo>
                  <a:lnTo>
                    <a:pt x="57" y="9"/>
                  </a:lnTo>
                  <a:lnTo>
                    <a:pt x="63"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3" name="Freeform 409"/>
            <p:cNvSpPr>
              <a:spLocks/>
            </p:cNvSpPr>
            <p:nvPr/>
          </p:nvSpPr>
          <p:spPr bwMode="auto">
            <a:xfrm>
              <a:off x="1853484" y="2213029"/>
              <a:ext cx="35713" cy="20095"/>
            </a:xfrm>
            <a:custGeom>
              <a:avLst/>
              <a:gdLst/>
              <a:ahLst/>
              <a:cxnLst>
                <a:cxn ang="0">
                  <a:pos x="34" y="9"/>
                </a:cxn>
                <a:cxn ang="0">
                  <a:pos x="9" y="17"/>
                </a:cxn>
                <a:cxn ang="0">
                  <a:pos x="0" y="5"/>
                </a:cxn>
                <a:cxn ang="0">
                  <a:pos x="7" y="0"/>
                </a:cxn>
                <a:cxn ang="0">
                  <a:pos x="34" y="9"/>
                </a:cxn>
              </a:cxnLst>
              <a:rect l="0" t="0" r="r" b="b"/>
              <a:pathLst>
                <a:path w="34" h="17">
                  <a:moveTo>
                    <a:pt x="34" y="9"/>
                  </a:moveTo>
                  <a:lnTo>
                    <a:pt x="9" y="17"/>
                  </a:lnTo>
                  <a:lnTo>
                    <a:pt x="0" y="5"/>
                  </a:lnTo>
                  <a:lnTo>
                    <a:pt x="7" y="0"/>
                  </a:lnTo>
                  <a:lnTo>
                    <a:pt x="34"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5" name="Freeform 412"/>
            <p:cNvSpPr>
              <a:spLocks/>
            </p:cNvSpPr>
            <p:nvPr/>
          </p:nvSpPr>
          <p:spPr bwMode="auto">
            <a:xfrm>
              <a:off x="4230659" y="2829289"/>
              <a:ext cx="20089" cy="29027"/>
            </a:xfrm>
            <a:custGeom>
              <a:avLst/>
              <a:gdLst/>
              <a:ahLst/>
              <a:cxnLst>
                <a:cxn ang="0">
                  <a:pos x="19" y="0"/>
                </a:cxn>
                <a:cxn ang="0">
                  <a:pos x="2" y="7"/>
                </a:cxn>
                <a:cxn ang="0">
                  <a:pos x="0" y="27"/>
                </a:cxn>
                <a:cxn ang="0">
                  <a:pos x="8" y="16"/>
                </a:cxn>
                <a:cxn ang="0">
                  <a:pos x="16" y="4"/>
                </a:cxn>
                <a:cxn ang="0">
                  <a:pos x="19" y="0"/>
                </a:cxn>
              </a:cxnLst>
              <a:rect l="0" t="0" r="r" b="b"/>
              <a:pathLst>
                <a:path w="19" h="27">
                  <a:moveTo>
                    <a:pt x="19" y="0"/>
                  </a:moveTo>
                  <a:lnTo>
                    <a:pt x="2" y="7"/>
                  </a:lnTo>
                  <a:lnTo>
                    <a:pt x="0" y="27"/>
                  </a:lnTo>
                  <a:lnTo>
                    <a:pt x="8" y="16"/>
                  </a:lnTo>
                  <a:lnTo>
                    <a:pt x="16" y="4"/>
                  </a:lnTo>
                  <a:lnTo>
                    <a:pt x="19"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6" name="Freeform 413"/>
            <p:cNvSpPr>
              <a:spLocks/>
            </p:cNvSpPr>
            <p:nvPr/>
          </p:nvSpPr>
          <p:spPr bwMode="auto">
            <a:xfrm>
              <a:off x="4094502" y="2166139"/>
              <a:ext cx="26785" cy="17863"/>
            </a:xfrm>
            <a:custGeom>
              <a:avLst/>
              <a:gdLst/>
              <a:ahLst/>
              <a:cxnLst>
                <a:cxn ang="0">
                  <a:pos x="4" y="0"/>
                </a:cxn>
                <a:cxn ang="0">
                  <a:pos x="0" y="8"/>
                </a:cxn>
                <a:cxn ang="0">
                  <a:pos x="12" y="16"/>
                </a:cxn>
                <a:cxn ang="0">
                  <a:pos x="23" y="14"/>
                </a:cxn>
                <a:cxn ang="0">
                  <a:pos x="4" y="0"/>
                </a:cxn>
              </a:cxnLst>
              <a:rect l="0" t="0" r="r" b="b"/>
              <a:pathLst>
                <a:path w="23" h="16">
                  <a:moveTo>
                    <a:pt x="4" y="0"/>
                  </a:moveTo>
                  <a:lnTo>
                    <a:pt x="0" y="8"/>
                  </a:lnTo>
                  <a:lnTo>
                    <a:pt x="12" y="16"/>
                  </a:lnTo>
                  <a:lnTo>
                    <a:pt x="23" y="14"/>
                  </a:lnTo>
                  <a:lnTo>
                    <a:pt x="4"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7" name="Freeform 414"/>
            <p:cNvSpPr>
              <a:spLocks/>
            </p:cNvSpPr>
            <p:nvPr/>
          </p:nvSpPr>
          <p:spPr bwMode="auto">
            <a:xfrm>
              <a:off x="2020891" y="2192933"/>
              <a:ext cx="42410" cy="13397"/>
            </a:xfrm>
            <a:custGeom>
              <a:avLst/>
              <a:gdLst/>
              <a:ahLst/>
              <a:cxnLst>
                <a:cxn ang="0">
                  <a:pos x="39" y="12"/>
                </a:cxn>
                <a:cxn ang="0">
                  <a:pos x="4" y="0"/>
                </a:cxn>
                <a:cxn ang="0">
                  <a:pos x="0" y="3"/>
                </a:cxn>
                <a:cxn ang="0">
                  <a:pos x="24" y="12"/>
                </a:cxn>
                <a:cxn ang="0">
                  <a:pos x="39" y="12"/>
                </a:cxn>
              </a:cxnLst>
              <a:rect l="0" t="0" r="r" b="b"/>
              <a:pathLst>
                <a:path w="39" h="12">
                  <a:moveTo>
                    <a:pt x="39" y="12"/>
                  </a:moveTo>
                  <a:lnTo>
                    <a:pt x="4" y="0"/>
                  </a:lnTo>
                  <a:lnTo>
                    <a:pt x="0" y="3"/>
                  </a:lnTo>
                  <a:lnTo>
                    <a:pt x="24" y="12"/>
                  </a:lnTo>
                  <a:lnTo>
                    <a:pt x="39" y="1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8" name="Freeform 415"/>
            <p:cNvSpPr>
              <a:spLocks/>
            </p:cNvSpPr>
            <p:nvPr/>
          </p:nvSpPr>
          <p:spPr bwMode="auto">
            <a:xfrm>
              <a:off x="1433851" y="2483200"/>
              <a:ext cx="24553" cy="11164"/>
            </a:xfrm>
            <a:custGeom>
              <a:avLst/>
              <a:gdLst/>
              <a:ahLst/>
              <a:cxnLst>
                <a:cxn ang="0">
                  <a:pos x="22" y="2"/>
                </a:cxn>
                <a:cxn ang="0">
                  <a:pos x="3" y="10"/>
                </a:cxn>
                <a:cxn ang="0">
                  <a:pos x="0" y="2"/>
                </a:cxn>
                <a:cxn ang="0">
                  <a:pos x="18" y="0"/>
                </a:cxn>
                <a:cxn ang="0">
                  <a:pos x="22" y="2"/>
                </a:cxn>
              </a:cxnLst>
              <a:rect l="0" t="0" r="r" b="b"/>
              <a:pathLst>
                <a:path w="22" h="10">
                  <a:moveTo>
                    <a:pt x="22" y="2"/>
                  </a:moveTo>
                  <a:lnTo>
                    <a:pt x="3" y="10"/>
                  </a:lnTo>
                  <a:lnTo>
                    <a:pt x="0" y="2"/>
                  </a:lnTo>
                  <a:lnTo>
                    <a:pt x="18" y="0"/>
                  </a:lnTo>
                  <a:lnTo>
                    <a:pt x="22"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299" name="Freeform 416"/>
            <p:cNvSpPr>
              <a:spLocks/>
            </p:cNvSpPr>
            <p:nvPr/>
          </p:nvSpPr>
          <p:spPr bwMode="auto">
            <a:xfrm>
              <a:off x="4228428" y="2463105"/>
              <a:ext cx="15624" cy="17863"/>
            </a:xfrm>
            <a:custGeom>
              <a:avLst/>
              <a:gdLst/>
              <a:ahLst/>
              <a:cxnLst>
                <a:cxn ang="0">
                  <a:pos x="14" y="5"/>
                </a:cxn>
                <a:cxn ang="0">
                  <a:pos x="5" y="15"/>
                </a:cxn>
                <a:cxn ang="0">
                  <a:pos x="0" y="8"/>
                </a:cxn>
                <a:cxn ang="0">
                  <a:pos x="5" y="0"/>
                </a:cxn>
                <a:cxn ang="0">
                  <a:pos x="14" y="5"/>
                </a:cxn>
              </a:cxnLst>
              <a:rect l="0" t="0" r="r" b="b"/>
              <a:pathLst>
                <a:path w="14" h="15">
                  <a:moveTo>
                    <a:pt x="14" y="5"/>
                  </a:moveTo>
                  <a:lnTo>
                    <a:pt x="5" y="15"/>
                  </a:lnTo>
                  <a:lnTo>
                    <a:pt x="0" y="8"/>
                  </a:lnTo>
                  <a:lnTo>
                    <a:pt x="5" y="0"/>
                  </a:lnTo>
                  <a:lnTo>
                    <a:pt x="14"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00" name="Freeform 417"/>
            <p:cNvSpPr>
              <a:spLocks/>
            </p:cNvSpPr>
            <p:nvPr/>
          </p:nvSpPr>
          <p:spPr bwMode="auto">
            <a:xfrm>
              <a:off x="3951648" y="2204098"/>
              <a:ext cx="31249" cy="8931"/>
            </a:xfrm>
            <a:custGeom>
              <a:avLst/>
              <a:gdLst/>
              <a:ahLst/>
              <a:cxnLst>
                <a:cxn ang="0">
                  <a:pos x="29" y="2"/>
                </a:cxn>
                <a:cxn ang="0">
                  <a:pos x="26" y="7"/>
                </a:cxn>
                <a:cxn ang="0">
                  <a:pos x="0" y="1"/>
                </a:cxn>
                <a:cxn ang="0">
                  <a:pos x="25" y="0"/>
                </a:cxn>
                <a:cxn ang="0">
                  <a:pos x="29" y="2"/>
                </a:cxn>
              </a:cxnLst>
              <a:rect l="0" t="0" r="r" b="b"/>
              <a:pathLst>
                <a:path w="29" h="7">
                  <a:moveTo>
                    <a:pt x="29" y="2"/>
                  </a:moveTo>
                  <a:lnTo>
                    <a:pt x="26" y="7"/>
                  </a:lnTo>
                  <a:lnTo>
                    <a:pt x="0" y="1"/>
                  </a:lnTo>
                  <a:lnTo>
                    <a:pt x="25" y="0"/>
                  </a:lnTo>
                  <a:lnTo>
                    <a:pt x="29"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04" name="Freeform 421"/>
            <p:cNvSpPr>
              <a:spLocks/>
            </p:cNvSpPr>
            <p:nvPr/>
          </p:nvSpPr>
          <p:spPr bwMode="auto">
            <a:xfrm>
              <a:off x="2848996" y="2101387"/>
              <a:ext cx="31249" cy="6698"/>
            </a:xfrm>
            <a:custGeom>
              <a:avLst/>
              <a:gdLst/>
              <a:ahLst/>
              <a:cxnLst>
                <a:cxn ang="0">
                  <a:pos x="25" y="0"/>
                </a:cxn>
                <a:cxn ang="0">
                  <a:pos x="0" y="1"/>
                </a:cxn>
                <a:cxn ang="0">
                  <a:pos x="28" y="5"/>
                </a:cxn>
                <a:cxn ang="0">
                  <a:pos x="25" y="0"/>
                </a:cxn>
              </a:cxnLst>
              <a:rect l="0" t="0" r="r" b="b"/>
              <a:pathLst>
                <a:path w="28" h="5">
                  <a:moveTo>
                    <a:pt x="25" y="0"/>
                  </a:moveTo>
                  <a:lnTo>
                    <a:pt x="0" y="1"/>
                  </a:lnTo>
                  <a:lnTo>
                    <a:pt x="28" y="5"/>
                  </a:lnTo>
                  <a:lnTo>
                    <a:pt x="25"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05" name="Freeform 422"/>
            <p:cNvSpPr>
              <a:spLocks/>
            </p:cNvSpPr>
            <p:nvPr/>
          </p:nvSpPr>
          <p:spPr bwMode="auto">
            <a:xfrm>
              <a:off x="4290926" y="2688620"/>
              <a:ext cx="6696" cy="15630"/>
            </a:xfrm>
            <a:custGeom>
              <a:avLst/>
              <a:gdLst/>
              <a:ahLst/>
              <a:cxnLst>
                <a:cxn ang="0">
                  <a:pos x="7" y="3"/>
                </a:cxn>
                <a:cxn ang="0">
                  <a:pos x="1" y="16"/>
                </a:cxn>
                <a:cxn ang="0">
                  <a:pos x="0" y="0"/>
                </a:cxn>
                <a:cxn ang="0">
                  <a:pos x="7" y="3"/>
                </a:cxn>
              </a:cxnLst>
              <a:rect l="0" t="0" r="r" b="b"/>
              <a:pathLst>
                <a:path w="7" h="16">
                  <a:moveTo>
                    <a:pt x="7" y="3"/>
                  </a:moveTo>
                  <a:lnTo>
                    <a:pt x="1" y="16"/>
                  </a:lnTo>
                  <a:lnTo>
                    <a:pt x="0" y="0"/>
                  </a:lnTo>
                  <a:lnTo>
                    <a:pt x="7"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06" name="Freeform 423"/>
            <p:cNvSpPr>
              <a:spLocks/>
            </p:cNvSpPr>
            <p:nvPr/>
          </p:nvSpPr>
          <p:spPr bwMode="auto">
            <a:xfrm>
              <a:off x="4210571" y="2856082"/>
              <a:ext cx="11160" cy="17863"/>
            </a:xfrm>
            <a:custGeom>
              <a:avLst/>
              <a:gdLst/>
              <a:ahLst/>
              <a:cxnLst>
                <a:cxn ang="0">
                  <a:pos x="9" y="0"/>
                </a:cxn>
                <a:cxn ang="0">
                  <a:pos x="0" y="16"/>
                </a:cxn>
                <a:cxn ang="0">
                  <a:pos x="0" y="4"/>
                </a:cxn>
                <a:cxn ang="0">
                  <a:pos x="9" y="0"/>
                </a:cxn>
              </a:cxnLst>
              <a:rect l="0" t="0" r="r" b="b"/>
              <a:pathLst>
                <a:path w="9" h="16">
                  <a:moveTo>
                    <a:pt x="9" y="0"/>
                  </a:moveTo>
                  <a:lnTo>
                    <a:pt x="0" y="16"/>
                  </a:lnTo>
                  <a:lnTo>
                    <a:pt x="0" y="4"/>
                  </a:lnTo>
                  <a:lnTo>
                    <a:pt x="9"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07" name="Freeform 424"/>
            <p:cNvSpPr>
              <a:spLocks/>
            </p:cNvSpPr>
            <p:nvPr/>
          </p:nvSpPr>
          <p:spPr bwMode="auto">
            <a:xfrm>
              <a:off x="3328895" y="2108085"/>
              <a:ext cx="15624" cy="6698"/>
            </a:xfrm>
            <a:custGeom>
              <a:avLst/>
              <a:gdLst/>
              <a:ahLst/>
              <a:cxnLst>
                <a:cxn ang="0">
                  <a:pos x="14" y="0"/>
                </a:cxn>
                <a:cxn ang="0">
                  <a:pos x="0" y="0"/>
                </a:cxn>
                <a:cxn ang="0">
                  <a:pos x="13" y="6"/>
                </a:cxn>
                <a:cxn ang="0">
                  <a:pos x="14" y="0"/>
                </a:cxn>
              </a:cxnLst>
              <a:rect l="0" t="0" r="r" b="b"/>
              <a:pathLst>
                <a:path w="14" h="6">
                  <a:moveTo>
                    <a:pt x="14" y="0"/>
                  </a:moveTo>
                  <a:lnTo>
                    <a:pt x="0" y="0"/>
                  </a:lnTo>
                  <a:lnTo>
                    <a:pt x="13" y="6"/>
                  </a:lnTo>
                  <a:lnTo>
                    <a:pt x="14"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09" name="Freeform 426"/>
            <p:cNvSpPr>
              <a:spLocks/>
            </p:cNvSpPr>
            <p:nvPr/>
          </p:nvSpPr>
          <p:spPr bwMode="auto">
            <a:xfrm>
              <a:off x="2311062" y="2146043"/>
              <a:ext cx="20089" cy="4466"/>
            </a:xfrm>
            <a:custGeom>
              <a:avLst/>
              <a:gdLst/>
              <a:ahLst/>
              <a:cxnLst>
                <a:cxn ang="0">
                  <a:pos x="17" y="0"/>
                </a:cxn>
                <a:cxn ang="0">
                  <a:pos x="0" y="4"/>
                </a:cxn>
                <a:cxn ang="0">
                  <a:pos x="0" y="0"/>
                </a:cxn>
                <a:cxn ang="0">
                  <a:pos x="17" y="0"/>
                </a:cxn>
              </a:cxnLst>
              <a:rect l="0" t="0" r="r" b="b"/>
              <a:pathLst>
                <a:path w="17" h="4">
                  <a:moveTo>
                    <a:pt x="17" y="0"/>
                  </a:moveTo>
                  <a:lnTo>
                    <a:pt x="0" y="4"/>
                  </a:lnTo>
                  <a:lnTo>
                    <a:pt x="0" y="0"/>
                  </a:lnTo>
                  <a:lnTo>
                    <a:pt x="17"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1" name="Freeform 428"/>
            <p:cNvSpPr>
              <a:spLocks/>
            </p:cNvSpPr>
            <p:nvPr/>
          </p:nvSpPr>
          <p:spPr bwMode="auto">
            <a:xfrm>
              <a:off x="4375746" y="2563582"/>
              <a:ext cx="35713" cy="20095"/>
            </a:xfrm>
            <a:custGeom>
              <a:avLst/>
              <a:gdLst/>
              <a:ahLst/>
              <a:cxnLst>
                <a:cxn ang="0">
                  <a:pos x="31" y="17"/>
                </a:cxn>
                <a:cxn ang="0">
                  <a:pos x="0" y="0"/>
                </a:cxn>
                <a:cxn ang="0">
                  <a:pos x="26" y="12"/>
                </a:cxn>
                <a:cxn ang="0">
                  <a:pos x="31" y="17"/>
                </a:cxn>
              </a:cxnLst>
              <a:rect l="0" t="0" r="r" b="b"/>
              <a:pathLst>
                <a:path w="31" h="17">
                  <a:moveTo>
                    <a:pt x="31" y="17"/>
                  </a:moveTo>
                  <a:lnTo>
                    <a:pt x="0" y="0"/>
                  </a:lnTo>
                  <a:lnTo>
                    <a:pt x="26" y="12"/>
                  </a:lnTo>
                  <a:lnTo>
                    <a:pt x="31"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2" name="Freeform 429"/>
            <p:cNvSpPr>
              <a:spLocks/>
            </p:cNvSpPr>
            <p:nvPr/>
          </p:nvSpPr>
          <p:spPr bwMode="auto">
            <a:xfrm>
              <a:off x="3201666" y="2072361"/>
              <a:ext cx="17857" cy="8931"/>
            </a:xfrm>
            <a:custGeom>
              <a:avLst/>
              <a:gdLst/>
              <a:ahLst/>
              <a:cxnLst>
                <a:cxn ang="0">
                  <a:pos x="14" y="5"/>
                </a:cxn>
                <a:cxn ang="0">
                  <a:pos x="0" y="0"/>
                </a:cxn>
                <a:cxn ang="0">
                  <a:pos x="17" y="10"/>
                </a:cxn>
                <a:cxn ang="0">
                  <a:pos x="14" y="5"/>
                </a:cxn>
              </a:cxnLst>
              <a:rect l="0" t="0" r="r" b="b"/>
              <a:pathLst>
                <a:path w="17" h="10">
                  <a:moveTo>
                    <a:pt x="14" y="5"/>
                  </a:moveTo>
                  <a:lnTo>
                    <a:pt x="0" y="0"/>
                  </a:lnTo>
                  <a:lnTo>
                    <a:pt x="17" y="10"/>
                  </a:lnTo>
                  <a:lnTo>
                    <a:pt x="14"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3" name="Freeform 430"/>
            <p:cNvSpPr>
              <a:spLocks/>
            </p:cNvSpPr>
            <p:nvPr/>
          </p:nvSpPr>
          <p:spPr bwMode="auto">
            <a:xfrm>
              <a:off x="1433850" y="2472037"/>
              <a:ext cx="17857" cy="2233"/>
            </a:xfrm>
            <a:custGeom>
              <a:avLst/>
              <a:gdLst/>
              <a:ahLst/>
              <a:cxnLst>
                <a:cxn ang="0">
                  <a:pos x="16" y="2"/>
                </a:cxn>
                <a:cxn ang="0">
                  <a:pos x="0" y="1"/>
                </a:cxn>
                <a:cxn ang="0">
                  <a:pos x="5" y="0"/>
                </a:cxn>
                <a:cxn ang="0">
                  <a:pos x="16" y="2"/>
                </a:cxn>
              </a:cxnLst>
              <a:rect l="0" t="0" r="r" b="b"/>
              <a:pathLst>
                <a:path w="16" h="2">
                  <a:moveTo>
                    <a:pt x="16" y="2"/>
                  </a:moveTo>
                  <a:lnTo>
                    <a:pt x="0" y="1"/>
                  </a:lnTo>
                  <a:lnTo>
                    <a:pt x="5" y="0"/>
                  </a:lnTo>
                  <a:lnTo>
                    <a:pt x="16"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4" name="Freeform 431"/>
            <p:cNvSpPr>
              <a:spLocks/>
            </p:cNvSpPr>
            <p:nvPr/>
          </p:nvSpPr>
          <p:spPr bwMode="auto">
            <a:xfrm>
              <a:off x="1268676" y="2869479"/>
              <a:ext cx="2232" cy="2233"/>
            </a:xfrm>
            <a:custGeom>
              <a:avLst/>
              <a:gdLst/>
              <a:ahLst/>
              <a:cxnLst>
                <a:cxn ang="0">
                  <a:pos x="2" y="0"/>
                </a:cxn>
                <a:cxn ang="0">
                  <a:pos x="1" y="0"/>
                </a:cxn>
                <a:cxn ang="0">
                  <a:pos x="0" y="2"/>
                </a:cxn>
                <a:cxn ang="0">
                  <a:pos x="1" y="2"/>
                </a:cxn>
                <a:cxn ang="0">
                  <a:pos x="2" y="0"/>
                </a:cxn>
              </a:cxnLst>
              <a:rect l="0" t="0" r="r" b="b"/>
              <a:pathLst>
                <a:path w="2" h="2">
                  <a:moveTo>
                    <a:pt x="2" y="0"/>
                  </a:moveTo>
                  <a:lnTo>
                    <a:pt x="1" y="0"/>
                  </a:lnTo>
                  <a:lnTo>
                    <a:pt x="0" y="2"/>
                  </a:lnTo>
                  <a:lnTo>
                    <a:pt x="1" y="2"/>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5" name="Freeform 432"/>
            <p:cNvSpPr>
              <a:spLocks/>
            </p:cNvSpPr>
            <p:nvPr/>
          </p:nvSpPr>
          <p:spPr bwMode="auto">
            <a:xfrm>
              <a:off x="1351262" y="2717647"/>
              <a:ext cx="127230" cy="46889"/>
            </a:xfrm>
            <a:custGeom>
              <a:avLst/>
              <a:gdLst/>
              <a:ahLst/>
              <a:cxnLst>
                <a:cxn ang="0">
                  <a:pos x="42" y="0"/>
                </a:cxn>
                <a:cxn ang="0">
                  <a:pos x="41" y="2"/>
                </a:cxn>
                <a:cxn ang="0">
                  <a:pos x="35" y="7"/>
                </a:cxn>
                <a:cxn ang="0">
                  <a:pos x="30" y="8"/>
                </a:cxn>
                <a:cxn ang="0">
                  <a:pos x="30" y="11"/>
                </a:cxn>
                <a:cxn ang="0">
                  <a:pos x="24" y="18"/>
                </a:cxn>
                <a:cxn ang="0">
                  <a:pos x="13" y="19"/>
                </a:cxn>
                <a:cxn ang="0">
                  <a:pos x="7" y="20"/>
                </a:cxn>
                <a:cxn ang="0">
                  <a:pos x="0" y="19"/>
                </a:cxn>
                <a:cxn ang="0">
                  <a:pos x="13" y="37"/>
                </a:cxn>
                <a:cxn ang="0">
                  <a:pos x="19" y="41"/>
                </a:cxn>
                <a:cxn ang="0">
                  <a:pos x="43" y="41"/>
                </a:cxn>
                <a:cxn ang="0">
                  <a:pos x="74" y="26"/>
                </a:cxn>
                <a:cxn ang="0">
                  <a:pos x="108" y="27"/>
                </a:cxn>
                <a:cxn ang="0">
                  <a:pos x="114" y="11"/>
                </a:cxn>
                <a:cxn ang="0">
                  <a:pos x="84" y="5"/>
                </a:cxn>
                <a:cxn ang="0">
                  <a:pos x="67" y="6"/>
                </a:cxn>
                <a:cxn ang="0">
                  <a:pos x="64" y="1"/>
                </a:cxn>
                <a:cxn ang="0">
                  <a:pos x="42" y="0"/>
                </a:cxn>
              </a:cxnLst>
              <a:rect l="0" t="0" r="r" b="b"/>
              <a:pathLst>
                <a:path w="114" h="41">
                  <a:moveTo>
                    <a:pt x="42" y="0"/>
                  </a:moveTo>
                  <a:lnTo>
                    <a:pt x="41" y="2"/>
                  </a:lnTo>
                  <a:lnTo>
                    <a:pt x="35" y="7"/>
                  </a:lnTo>
                  <a:lnTo>
                    <a:pt x="30" y="8"/>
                  </a:lnTo>
                  <a:lnTo>
                    <a:pt x="30" y="11"/>
                  </a:lnTo>
                  <a:lnTo>
                    <a:pt x="24" y="18"/>
                  </a:lnTo>
                  <a:lnTo>
                    <a:pt x="13" y="19"/>
                  </a:lnTo>
                  <a:lnTo>
                    <a:pt x="7" y="20"/>
                  </a:lnTo>
                  <a:lnTo>
                    <a:pt x="0" y="19"/>
                  </a:lnTo>
                  <a:lnTo>
                    <a:pt x="13" y="37"/>
                  </a:lnTo>
                  <a:lnTo>
                    <a:pt x="19" y="41"/>
                  </a:lnTo>
                  <a:lnTo>
                    <a:pt x="43" y="41"/>
                  </a:lnTo>
                  <a:lnTo>
                    <a:pt x="74" y="26"/>
                  </a:lnTo>
                  <a:lnTo>
                    <a:pt x="108" y="27"/>
                  </a:lnTo>
                  <a:lnTo>
                    <a:pt x="114" y="11"/>
                  </a:lnTo>
                  <a:lnTo>
                    <a:pt x="84" y="5"/>
                  </a:lnTo>
                  <a:lnTo>
                    <a:pt x="67" y="6"/>
                  </a:lnTo>
                  <a:lnTo>
                    <a:pt x="64" y="1"/>
                  </a:lnTo>
                  <a:lnTo>
                    <a:pt x="4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6" name="Freeform 433"/>
            <p:cNvSpPr>
              <a:spLocks/>
            </p:cNvSpPr>
            <p:nvPr/>
          </p:nvSpPr>
          <p:spPr bwMode="auto">
            <a:xfrm>
              <a:off x="1290997" y="2791330"/>
              <a:ext cx="62499" cy="37958"/>
            </a:xfrm>
            <a:custGeom>
              <a:avLst/>
              <a:gdLst/>
              <a:ahLst/>
              <a:cxnLst>
                <a:cxn ang="0">
                  <a:pos x="8" y="33"/>
                </a:cxn>
                <a:cxn ang="0">
                  <a:pos x="18" y="33"/>
                </a:cxn>
                <a:cxn ang="0">
                  <a:pos x="22" y="30"/>
                </a:cxn>
                <a:cxn ang="0">
                  <a:pos x="24" y="32"/>
                </a:cxn>
                <a:cxn ang="0">
                  <a:pos x="25" y="32"/>
                </a:cxn>
                <a:cxn ang="0">
                  <a:pos x="26" y="31"/>
                </a:cxn>
                <a:cxn ang="0">
                  <a:pos x="31" y="34"/>
                </a:cxn>
                <a:cxn ang="0">
                  <a:pos x="36" y="33"/>
                </a:cxn>
                <a:cxn ang="0">
                  <a:pos x="35" y="30"/>
                </a:cxn>
                <a:cxn ang="0">
                  <a:pos x="35" y="27"/>
                </a:cxn>
                <a:cxn ang="0">
                  <a:pos x="41" y="25"/>
                </a:cxn>
                <a:cxn ang="0">
                  <a:pos x="44" y="25"/>
                </a:cxn>
                <a:cxn ang="0">
                  <a:pos x="42" y="21"/>
                </a:cxn>
                <a:cxn ang="0">
                  <a:pos x="41" y="19"/>
                </a:cxn>
                <a:cxn ang="0">
                  <a:pos x="40" y="14"/>
                </a:cxn>
                <a:cxn ang="0">
                  <a:pos x="47" y="13"/>
                </a:cxn>
                <a:cxn ang="0">
                  <a:pos x="48" y="10"/>
                </a:cxn>
                <a:cxn ang="0">
                  <a:pos x="54" y="10"/>
                </a:cxn>
                <a:cxn ang="0">
                  <a:pos x="54" y="8"/>
                </a:cxn>
                <a:cxn ang="0">
                  <a:pos x="56" y="8"/>
                </a:cxn>
                <a:cxn ang="0">
                  <a:pos x="56" y="6"/>
                </a:cxn>
                <a:cxn ang="0">
                  <a:pos x="50" y="2"/>
                </a:cxn>
                <a:cxn ang="0">
                  <a:pos x="49" y="0"/>
                </a:cxn>
                <a:cxn ang="0">
                  <a:pos x="11" y="9"/>
                </a:cxn>
                <a:cxn ang="0">
                  <a:pos x="2" y="8"/>
                </a:cxn>
                <a:cxn ang="0">
                  <a:pos x="0" y="15"/>
                </a:cxn>
                <a:cxn ang="0">
                  <a:pos x="5" y="31"/>
                </a:cxn>
                <a:cxn ang="0">
                  <a:pos x="8" y="33"/>
                </a:cxn>
              </a:cxnLst>
              <a:rect l="0" t="0" r="r" b="b"/>
              <a:pathLst>
                <a:path w="56" h="34">
                  <a:moveTo>
                    <a:pt x="8" y="33"/>
                  </a:moveTo>
                  <a:lnTo>
                    <a:pt x="18" y="33"/>
                  </a:lnTo>
                  <a:lnTo>
                    <a:pt x="22" y="30"/>
                  </a:lnTo>
                  <a:lnTo>
                    <a:pt x="24" y="32"/>
                  </a:lnTo>
                  <a:lnTo>
                    <a:pt x="25" y="32"/>
                  </a:lnTo>
                  <a:lnTo>
                    <a:pt x="26" y="31"/>
                  </a:lnTo>
                  <a:lnTo>
                    <a:pt x="31" y="34"/>
                  </a:lnTo>
                  <a:lnTo>
                    <a:pt x="36" y="33"/>
                  </a:lnTo>
                  <a:lnTo>
                    <a:pt x="35" y="30"/>
                  </a:lnTo>
                  <a:lnTo>
                    <a:pt x="35" y="27"/>
                  </a:lnTo>
                  <a:lnTo>
                    <a:pt x="41" y="25"/>
                  </a:lnTo>
                  <a:lnTo>
                    <a:pt x="44" y="25"/>
                  </a:lnTo>
                  <a:lnTo>
                    <a:pt x="42" y="21"/>
                  </a:lnTo>
                  <a:lnTo>
                    <a:pt x="41" y="19"/>
                  </a:lnTo>
                  <a:lnTo>
                    <a:pt x="40" y="14"/>
                  </a:lnTo>
                  <a:lnTo>
                    <a:pt x="47" y="13"/>
                  </a:lnTo>
                  <a:lnTo>
                    <a:pt x="48" y="10"/>
                  </a:lnTo>
                  <a:lnTo>
                    <a:pt x="54" y="10"/>
                  </a:lnTo>
                  <a:lnTo>
                    <a:pt x="54" y="8"/>
                  </a:lnTo>
                  <a:lnTo>
                    <a:pt x="56" y="8"/>
                  </a:lnTo>
                  <a:lnTo>
                    <a:pt x="56" y="6"/>
                  </a:lnTo>
                  <a:lnTo>
                    <a:pt x="50" y="2"/>
                  </a:lnTo>
                  <a:lnTo>
                    <a:pt x="49" y="0"/>
                  </a:lnTo>
                  <a:lnTo>
                    <a:pt x="11" y="9"/>
                  </a:lnTo>
                  <a:lnTo>
                    <a:pt x="2" y="8"/>
                  </a:lnTo>
                  <a:lnTo>
                    <a:pt x="0" y="15"/>
                  </a:lnTo>
                  <a:lnTo>
                    <a:pt x="5" y="31"/>
                  </a:lnTo>
                  <a:lnTo>
                    <a:pt x="8" y="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7" name="Freeform 434"/>
            <p:cNvSpPr>
              <a:spLocks/>
            </p:cNvSpPr>
            <p:nvPr/>
          </p:nvSpPr>
          <p:spPr bwMode="auto">
            <a:xfrm>
              <a:off x="1217339" y="2224193"/>
              <a:ext cx="223209" cy="339389"/>
            </a:xfrm>
            <a:custGeom>
              <a:avLst/>
              <a:gdLst/>
              <a:ahLst/>
              <a:cxnLst>
                <a:cxn ang="0">
                  <a:pos x="140" y="118"/>
                </a:cxn>
                <a:cxn ang="0">
                  <a:pos x="118" y="131"/>
                </a:cxn>
                <a:cxn ang="0">
                  <a:pos x="104" y="142"/>
                </a:cxn>
                <a:cxn ang="0">
                  <a:pos x="100" y="160"/>
                </a:cxn>
                <a:cxn ang="0">
                  <a:pos x="125" y="193"/>
                </a:cxn>
                <a:cxn ang="0">
                  <a:pos x="116" y="212"/>
                </a:cxn>
                <a:cxn ang="0">
                  <a:pos x="109" y="209"/>
                </a:cxn>
                <a:cxn ang="0">
                  <a:pos x="127" y="214"/>
                </a:cxn>
                <a:cxn ang="0">
                  <a:pos x="113" y="218"/>
                </a:cxn>
                <a:cxn ang="0">
                  <a:pos x="94" y="229"/>
                </a:cxn>
                <a:cxn ang="0">
                  <a:pos x="97" y="245"/>
                </a:cxn>
                <a:cxn ang="0">
                  <a:pos x="98" y="248"/>
                </a:cxn>
                <a:cxn ang="0">
                  <a:pos x="92" y="286"/>
                </a:cxn>
                <a:cxn ang="0">
                  <a:pos x="59" y="305"/>
                </a:cxn>
                <a:cxn ang="0">
                  <a:pos x="32" y="286"/>
                </a:cxn>
                <a:cxn ang="0">
                  <a:pos x="11" y="245"/>
                </a:cxn>
                <a:cxn ang="0">
                  <a:pos x="7" y="236"/>
                </a:cxn>
                <a:cxn ang="0">
                  <a:pos x="0" y="224"/>
                </a:cxn>
                <a:cxn ang="0">
                  <a:pos x="14" y="200"/>
                </a:cxn>
                <a:cxn ang="0">
                  <a:pos x="17" y="174"/>
                </a:cxn>
                <a:cxn ang="0">
                  <a:pos x="11" y="158"/>
                </a:cxn>
                <a:cxn ang="0">
                  <a:pos x="10" y="116"/>
                </a:cxn>
                <a:cxn ang="0">
                  <a:pos x="40" y="104"/>
                </a:cxn>
                <a:cxn ang="0">
                  <a:pos x="43" y="68"/>
                </a:cxn>
                <a:cxn ang="0">
                  <a:pos x="56" y="59"/>
                </a:cxn>
                <a:cxn ang="0">
                  <a:pos x="72" y="24"/>
                </a:cxn>
                <a:cxn ang="0">
                  <a:pos x="96" y="11"/>
                </a:cxn>
                <a:cxn ang="0">
                  <a:pos x="122" y="0"/>
                </a:cxn>
                <a:cxn ang="0">
                  <a:pos x="176" y="19"/>
                </a:cxn>
                <a:cxn ang="0">
                  <a:pos x="202" y="68"/>
                </a:cxn>
                <a:cxn ang="0">
                  <a:pos x="172" y="71"/>
                </a:cxn>
                <a:cxn ang="0">
                  <a:pos x="167" y="73"/>
                </a:cxn>
                <a:cxn ang="0">
                  <a:pos x="155" y="90"/>
                </a:cxn>
              </a:cxnLst>
              <a:rect l="0" t="0" r="r" b="b"/>
              <a:pathLst>
                <a:path w="202" h="305">
                  <a:moveTo>
                    <a:pt x="160" y="101"/>
                  </a:moveTo>
                  <a:lnTo>
                    <a:pt x="140" y="118"/>
                  </a:lnTo>
                  <a:lnTo>
                    <a:pt x="125" y="126"/>
                  </a:lnTo>
                  <a:lnTo>
                    <a:pt x="118" y="131"/>
                  </a:lnTo>
                  <a:lnTo>
                    <a:pt x="107" y="132"/>
                  </a:lnTo>
                  <a:lnTo>
                    <a:pt x="104" y="142"/>
                  </a:lnTo>
                  <a:lnTo>
                    <a:pt x="101" y="146"/>
                  </a:lnTo>
                  <a:lnTo>
                    <a:pt x="100" y="160"/>
                  </a:lnTo>
                  <a:lnTo>
                    <a:pt x="104" y="184"/>
                  </a:lnTo>
                  <a:lnTo>
                    <a:pt x="125" y="193"/>
                  </a:lnTo>
                  <a:lnTo>
                    <a:pt x="133" y="203"/>
                  </a:lnTo>
                  <a:lnTo>
                    <a:pt x="116" y="212"/>
                  </a:lnTo>
                  <a:lnTo>
                    <a:pt x="109" y="205"/>
                  </a:lnTo>
                  <a:lnTo>
                    <a:pt x="109" y="209"/>
                  </a:lnTo>
                  <a:lnTo>
                    <a:pt x="86" y="211"/>
                  </a:lnTo>
                  <a:lnTo>
                    <a:pt x="127" y="214"/>
                  </a:lnTo>
                  <a:lnTo>
                    <a:pt x="116" y="223"/>
                  </a:lnTo>
                  <a:lnTo>
                    <a:pt x="113" y="218"/>
                  </a:lnTo>
                  <a:lnTo>
                    <a:pt x="102" y="229"/>
                  </a:lnTo>
                  <a:lnTo>
                    <a:pt x="94" y="229"/>
                  </a:lnTo>
                  <a:lnTo>
                    <a:pt x="100" y="234"/>
                  </a:lnTo>
                  <a:lnTo>
                    <a:pt x="97" y="245"/>
                  </a:lnTo>
                  <a:lnTo>
                    <a:pt x="101" y="250"/>
                  </a:lnTo>
                  <a:lnTo>
                    <a:pt x="98" y="248"/>
                  </a:lnTo>
                  <a:lnTo>
                    <a:pt x="95" y="268"/>
                  </a:lnTo>
                  <a:lnTo>
                    <a:pt x="92" y="286"/>
                  </a:lnTo>
                  <a:lnTo>
                    <a:pt x="62" y="292"/>
                  </a:lnTo>
                  <a:lnTo>
                    <a:pt x="59" y="305"/>
                  </a:lnTo>
                  <a:lnTo>
                    <a:pt x="38" y="304"/>
                  </a:lnTo>
                  <a:lnTo>
                    <a:pt x="32" y="286"/>
                  </a:lnTo>
                  <a:lnTo>
                    <a:pt x="29" y="271"/>
                  </a:lnTo>
                  <a:lnTo>
                    <a:pt x="11" y="245"/>
                  </a:lnTo>
                  <a:lnTo>
                    <a:pt x="13" y="239"/>
                  </a:lnTo>
                  <a:lnTo>
                    <a:pt x="7" y="236"/>
                  </a:lnTo>
                  <a:lnTo>
                    <a:pt x="6" y="238"/>
                  </a:lnTo>
                  <a:lnTo>
                    <a:pt x="0" y="224"/>
                  </a:lnTo>
                  <a:lnTo>
                    <a:pt x="4" y="221"/>
                  </a:lnTo>
                  <a:lnTo>
                    <a:pt x="14" y="200"/>
                  </a:lnTo>
                  <a:lnTo>
                    <a:pt x="17" y="180"/>
                  </a:lnTo>
                  <a:lnTo>
                    <a:pt x="17" y="174"/>
                  </a:lnTo>
                  <a:lnTo>
                    <a:pt x="24" y="167"/>
                  </a:lnTo>
                  <a:lnTo>
                    <a:pt x="11" y="158"/>
                  </a:lnTo>
                  <a:lnTo>
                    <a:pt x="10" y="138"/>
                  </a:lnTo>
                  <a:lnTo>
                    <a:pt x="10" y="116"/>
                  </a:lnTo>
                  <a:lnTo>
                    <a:pt x="24" y="107"/>
                  </a:lnTo>
                  <a:lnTo>
                    <a:pt x="40" y="104"/>
                  </a:lnTo>
                  <a:lnTo>
                    <a:pt x="31" y="96"/>
                  </a:lnTo>
                  <a:lnTo>
                    <a:pt x="43" y="68"/>
                  </a:lnTo>
                  <a:lnTo>
                    <a:pt x="41" y="62"/>
                  </a:lnTo>
                  <a:lnTo>
                    <a:pt x="56" y="59"/>
                  </a:lnTo>
                  <a:lnTo>
                    <a:pt x="64" y="46"/>
                  </a:lnTo>
                  <a:lnTo>
                    <a:pt x="72" y="24"/>
                  </a:lnTo>
                  <a:lnTo>
                    <a:pt x="94" y="19"/>
                  </a:lnTo>
                  <a:lnTo>
                    <a:pt x="96" y="11"/>
                  </a:lnTo>
                  <a:lnTo>
                    <a:pt x="124" y="12"/>
                  </a:lnTo>
                  <a:lnTo>
                    <a:pt x="122" y="0"/>
                  </a:lnTo>
                  <a:lnTo>
                    <a:pt x="130" y="0"/>
                  </a:lnTo>
                  <a:lnTo>
                    <a:pt x="176" y="19"/>
                  </a:lnTo>
                  <a:lnTo>
                    <a:pt x="193" y="48"/>
                  </a:lnTo>
                  <a:lnTo>
                    <a:pt x="202" y="68"/>
                  </a:lnTo>
                  <a:lnTo>
                    <a:pt x="178" y="68"/>
                  </a:lnTo>
                  <a:lnTo>
                    <a:pt x="172" y="71"/>
                  </a:lnTo>
                  <a:lnTo>
                    <a:pt x="170" y="74"/>
                  </a:lnTo>
                  <a:lnTo>
                    <a:pt x="167" y="73"/>
                  </a:lnTo>
                  <a:lnTo>
                    <a:pt x="157" y="79"/>
                  </a:lnTo>
                  <a:lnTo>
                    <a:pt x="155" y="90"/>
                  </a:lnTo>
                  <a:lnTo>
                    <a:pt x="160" y="1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8" name="Freeform 435"/>
            <p:cNvSpPr>
              <a:spLocks/>
            </p:cNvSpPr>
            <p:nvPr/>
          </p:nvSpPr>
          <p:spPr bwMode="auto">
            <a:xfrm>
              <a:off x="1360191" y="2501063"/>
              <a:ext cx="11160" cy="20095"/>
            </a:xfrm>
            <a:custGeom>
              <a:avLst/>
              <a:gdLst/>
              <a:ahLst/>
              <a:cxnLst>
                <a:cxn ang="0">
                  <a:pos x="10" y="0"/>
                </a:cxn>
                <a:cxn ang="0">
                  <a:pos x="10" y="5"/>
                </a:cxn>
                <a:cxn ang="0">
                  <a:pos x="5" y="16"/>
                </a:cxn>
                <a:cxn ang="0">
                  <a:pos x="4" y="18"/>
                </a:cxn>
                <a:cxn ang="0">
                  <a:pos x="0" y="10"/>
                </a:cxn>
                <a:cxn ang="0">
                  <a:pos x="10" y="0"/>
                </a:cxn>
              </a:cxnLst>
              <a:rect l="0" t="0" r="r" b="b"/>
              <a:pathLst>
                <a:path w="10" h="18">
                  <a:moveTo>
                    <a:pt x="10" y="0"/>
                  </a:moveTo>
                  <a:lnTo>
                    <a:pt x="10" y="5"/>
                  </a:lnTo>
                  <a:lnTo>
                    <a:pt x="5" y="16"/>
                  </a:lnTo>
                  <a:lnTo>
                    <a:pt x="4" y="18"/>
                  </a:lnTo>
                  <a:lnTo>
                    <a:pt x="0" y="10"/>
                  </a:lnTo>
                  <a:lnTo>
                    <a:pt x="1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19" name="Freeform 436"/>
            <p:cNvSpPr>
              <a:spLocks/>
            </p:cNvSpPr>
            <p:nvPr/>
          </p:nvSpPr>
          <p:spPr bwMode="auto">
            <a:xfrm>
              <a:off x="1128055" y="2769002"/>
              <a:ext cx="93748" cy="46889"/>
            </a:xfrm>
            <a:custGeom>
              <a:avLst/>
              <a:gdLst/>
              <a:ahLst/>
              <a:cxnLst>
                <a:cxn ang="0">
                  <a:pos x="80" y="26"/>
                </a:cxn>
                <a:cxn ang="0">
                  <a:pos x="75" y="33"/>
                </a:cxn>
                <a:cxn ang="0">
                  <a:pos x="62" y="33"/>
                </a:cxn>
                <a:cxn ang="0">
                  <a:pos x="55" y="42"/>
                </a:cxn>
                <a:cxn ang="0">
                  <a:pos x="42" y="32"/>
                </a:cxn>
                <a:cxn ang="0">
                  <a:pos x="30" y="41"/>
                </a:cxn>
                <a:cxn ang="0">
                  <a:pos x="18" y="42"/>
                </a:cxn>
                <a:cxn ang="0">
                  <a:pos x="7" y="29"/>
                </a:cxn>
                <a:cxn ang="0">
                  <a:pos x="0" y="34"/>
                </a:cxn>
                <a:cxn ang="0">
                  <a:pos x="17" y="9"/>
                </a:cxn>
                <a:cxn ang="0">
                  <a:pos x="21" y="6"/>
                </a:cxn>
                <a:cxn ang="0">
                  <a:pos x="27" y="3"/>
                </a:cxn>
                <a:cxn ang="0">
                  <a:pos x="47" y="0"/>
                </a:cxn>
                <a:cxn ang="0">
                  <a:pos x="66" y="4"/>
                </a:cxn>
                <a:cxn ang="0">
                  <a:pos x="66" y="10"/>
                </a:cxn>
                <a:cxn ang="0">
                  <a:pos x="65" y="12"/>
                </a:cxn>
                <a:cxn ang="0">
                  <a:pos x="65" y="15"/>
                </a:cxn>
                <a:cxn ang="0">
                  <a:pos x="69" y="15"/>
                </a:cxn>
                <a:cxn ang="0">
                  <a:pos x="84" y="20"/>
                </a:cxn>
                <a:cxn ang="0">
                  <a:pos x="84" y="21"/>
                </a:cxn>
                <a:cxn ang="0">
                  <a:pos x="80" y="26"/>
                </a:cxn>
              </a:cxnLst>
              <a:rect l="0" t="0" r="r" b="b"/>
              <a:pathLst>
                <a:path w="84" h="42">
                  <a:moveTo>
                    <a:pt x="80" y="26"/>
                  </a:moveTo>
                  <a:lnTo>
                    <a:pt x="75" y="33"/>
                  </a:lnTo>
                  <a:lnTo>
                    <a:pt x="62" y="33"/>
                  </a:lnTo>
                  <a:lnTo>
                    <a:pt x="55" y="42"/>
                  </a:lnTo>
                  <a:lnTo>
                    <a:pt x="42" y="32"/>
                  </a:lnTo>
                  <a:lnTo>
                    <a:pt x="30" y="41"/>
                  </a:lnTo>
                  <a:lnTo>
                    <a:pt x="18" y="42"/>
                  </a:lnTo>
                  <a:lnTo>
                    <a:pt x="7" y="29"/>
                  </a:lnTo>
                  <a:lnTo>
                    <a:pt x="0" y="34"/>
                  </a:lnTo>
                  <a:lnTo>
                    <a:pt x="17" y="9"/>
                  </a:lnTo>
                  <a:lnTo>
                    <a:pt x="21" y="6"/>
                  </a:lnTo>
                  <a:lnTo>
                    <a:pt x="27" y="3"/>
                  </a:lnTo>
                  <a:lnTo>
                    <a:pt x="47" y="0"/>
                  </a:lnTo>
                  <a:lnTo>
                    <a:pt x="66" y="4"/>
                  </a:lnTo>
                  <a:lnTo>
                    <a:pt x="66" y="10"/>
                  </a:lnTo>
                  <a:lnTo>
                    <a:pt x="65" y="12"/>
                  </a:lnTo>
                  <a:lnTo>
                    <a:pt x="65" y="15"/>
                  </a:lnTo>
                  <a:lnTo>
                    <a:pt x="69" y="15"/>
                  </a:lnTo>
                  <a:lnTo>
                    <a:pt x="84" y="20"/>
                  </a:lnTo>
                  <a:lnTo>
                    <a:pt x="84" y="21"/>
                  </a:lnTo>
                  <a:lnTo>
                    <a:pt x="80" y="2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0" name="Freeform 437"/>
            <p:cNvSpPr>
              <a:spLocks/>
            </p:cNvSpPr>
            <p:nvPr/>
          </p:nvSpPr>
          <p:spPr bwMode="auto">
            <a:xfrm>
              <a:off x="1471797" y="2639497"/>
              <a:ext cx="395080" cy="216584"/>
            </a:xfrm>
            <a:custGeom>
              <a:avLst/>
              <a:gdLst/>
              <a:ahLst/>
              <a:cxnLst>
                <a:cxn ang="0">
                  <a:pos x="187" y="0"/>
                </a:cxn>
                <a:cxn ang="0">
                  <a:pos x="172" y="5"/>
                </a:cxn>
                <a:cxn ang="0">
                  <a:pos x="149" y="17"/>
                </a:cxn>
                <a:cxn ang="0">
                  <a:pos x="150" y="25"/>
                </a:cxn>
                <a:cxn ang="0">
                  <a:pos x="117" y="19"/>
                </a:cxn>
                <a:cxn ang="0">
                  <a:pos x="84" y="13"/>
                </a:cxn>
                <a:cxn ang="0">
                  <a:pos x="51" y="13"/>
                </a:cxn>
                <a:cxn ang="0">
                  <a:pos x="18" y="13"/>
                </a:cxn>
                <a:cxn ang="0">
                  <a:pos x="29" y="38"/>
                </a:cxn>
                <a:cxn ang="0">
                  <a:pos x="27" y="50"/>
                </a:cxn>
                <a:cxn ang="0">
                  <a:pos x="9" y="74"/>
                </a:cxn>
                <a:cxn ang="0">
                  <a:pos x="6" y="82"/>
                </a:cxn>
                <a:cxn ang="0">
                  <a:pos x="0" y="98"/>
                </a:cxn>
                <a:cxn ang="0">
                  <a:pos x="16" y="109"/>
                </a:cxn>
                <a:cxn ang="0">
                  <a:pos x="17" y="109"/>
                </a:cxn>
                <a:cxn ang="0">
                  <a:pos x="53" y="113"/>
                </a:cxn>
                <a:cxn ang="0">
                  <a:pos x="85" y="102"/>
                </a:cxn>
                <a:cxn ang="0">
                  <a:pos x="103" y="89"/>
                </a:cxn>
                <a:cxn ang="0">
                  <a:pos x="109" y="91"/>
                </a:cxn>
                <a:cxn ang="0">
                  <a:pos x="125" y="106"/>
                </a:cxn>
                <a:cxn ang="0">
                  <a:pos x="141" y="120"/>
                </a:cxn>
                <a:cxn ang="0">
                  <a:pos x="156" y="134"/>
                </a:cxn>
                <a:cxn ang="0">
                  <a:pos x="172" y="149"/>
                </a:cxn>
                <a:cxn ang="0">
                  <a:pos x="187" y="138"/>
                </a:cxn>
                <a:cxn ang="0">
                  <a:pos x="193" y="142"/>
                </a:cxn>
                <a:cxn ang="0">
                  <a:pos x="191" y="130"/>
                </a:cxn>
                <a:cxn ang="0">
                  <a:pos x="195" y="138"/>
                </a:cxn>
                <a:cxn ang="0">
                  <a:pos x="209" y="142"/>
                </a:cxn>
                <a:cxn ang="0">
                  <a:pos x="189" y="143"/>
                </a:cxn>
                <a:cxn ang="0">
                  <a:pos x="197" y="149"/>
                </a:cxn>
                <a:cxn ang="0">
                  <a:pos x="214" y="154"/>
                </a:cxn>
                <a:cxn ang="0">
                  <a:pos x="232" y="156"/>
                </a:cxn>
                <a:cxn ang="0">
                  <a:pos x="211" y="169"/>
                </a:cxn>
                <a:cxn ang="0">
                  <a:pos x="225" y="176"/>
                </a:cxn>
                <a:cxn ang="0">
                  <a:pos x="234" y="185"/>
                </a:cxn>
                <a:cxn ang="0">
                  <a:pos x="238" y="194"/>
                </a:cxn>
                <a:cxn ang="0">
                  <a:pos x="265" y="184"/>
                </a:cxn>
                <a:cxn ang="0">
                  <a:pos x="279" y="181"/>
                </a:cxn>
                <a:cxn ang="0">
                  <a:pos x="291" y="174"/>
                </a:cxn>
                <a:cxn ang="0">
                  <a:pos x="275" y="173"/>
                </a:cxn>
                <a:cxn ang="0">
                  <a:pos x="256" y="158"/>
                </a:cxn>
                <a:cxn ang="0">
                  <a:pos x="261" y="148"/>
                </a:cxn>
                <a:cxn ang="0">
                  <a:pos x="258" y="154"/>
                </a:cxn>
                <a:cxn ang="0">
                  <a:pos x="263" y="149"/>
                </a:cxn>
                <a:cxn ang="0">
                  <a:pos x="291" y="138"/>
                </a:cxn>
                <a:cxn ang="0">
                  <a:pos x="322" y="127"/>
                </a:cxn>
                <a:cxn ang="0">
                  <a:pos x="331" y="126"/>
                </a:cxn>
                <a:cxn ang="0">
                  <a:pos x="339" y="112"/>
                </a:cxn>
                <a:cxn ang="0">
                  <a:pos x="354" y="104"/>
                </a:cxn>
                <a:cxn ang="0">
                  <a:pos x="341" y="70"/>
                </a:cxn>
                <a:cxn ang="0">
                  <a:pos x="312" y="61"/>
                </a:cxn>
                <a:cxn ang="0">
                  <a:pos x="283" y="52"/>
                </a:cxn>
                <a:cxn ang="0">
                  <a:pos x="271" y="54"/>
                </a:cxn>
                <a:cxn ang="0">
                  <a:pos x="246" y="32"/>
                </a:cxn>
                <a:cxn ang="0">
                  <a:pos x="221" y="12"/>
                </a:cxn>
                <a:cxn ang="0">
                  <a:pos x="217" y="4"/>
                </a:cxn>
                <a:cxn ang="0">
                  <a:pos x="187" y="0"/>
                </a:cxn>
              </a:cxnLst>
              <a:rect l="0" t="0" r="r" b="b"/>
              <a:pathLst>
                <a:path w="354" h="194">
                  <a:moveTo>
                    <a:pt x="187" y="0"/>
                  </a:moveTo>
                  <a:lnTo>
                    <a:pt x="172" y="5"/>
                  </a:lnTo>
                  <a:lnTo>
                    <a:pt x="149" y="17"/>
                  </a:lnTo>
                  <a:lnTo>
                    <a:pt x="150" y="25"/>
                  </a:lnTo>
                  <a:lnTo>
                    <a:pt x="117" y="19"/>
                  </a:lnTo>
                  <a:lnTo>
                    <a:pt x="84" y="13"/>
                  </a:lnTo>
                  <a:lnTo>
                    <a:pt x="51" y="13"/>
                  </a:lnTo>
                  <a:lnTo>
                    <a:pt x="18" y="13"/>
                  </a:lnTo>
                  <a:lnTo>
                    <a:pt x="29" y="38"/>
                  </a:lnTo>
                  <a:lnTo>
                    <a:pt x="27" y="50"/>
                  </a:lnTo>
                  <a:lnTo>
                    <a:pt x="9" y="74"/>
                  </a:lnTo>
                  <a:lnTo>
                    <a:pt x="6" y="82"/>
                  </a:lnTo>
                  <a:lnTo>
                    <a:pt x="0" y="98"/>
                  </a:lnTo>
                  <a:lnTo>
                    <a:pt x="16" y="109"/>
                  </a:lnTo>
                  <a:lnTo>
                    <a:pt x="17" y="109"/>
                  </a:lnTo>
                  <a:lnTo>
                    <a:pt x="53" y="113"/>
                  </a:lnTo>
                  <a:lnTo>
                    <a:pt x="85" y="102"/>
                  </a:lnTo>
                  <a:lnTo>
                    <a:pt x="103" y="89"/>
                  </a:lnTo>
                  <a:lnTo>
                    <a:pt x="109" y="91"/>
                  </a:lnTo>
                  <a:lnTo>
                    <a:pt x="125" y="106"/>
                  </a:lnTo>
                  <a:lnTo>
                    <a:pt x="141" y="120"/>
                  </a:lnTo>
                  <a:lnTo>
                    <a:pt x="156" y="134"/>
                  </a:lnTo>
                  <a:lnTo>
                    <a:pt x="172" y="149"/>
                  </a:lnTo>
                  <a:lnTo>
                    <a:pt x="187" y="138"/>
                  </a:lnTo>
                  <a:lnTo>
                    <a:pt x="193" y="142"/>
                  </a:lnTo>
                  <a:lnTo>
                    <a:pt x="191" y="130"/>
                  </a:lnTo>
                  <a:lnTo>
                    <a:pt x="195" y="138"/>
                  </a:lnTo>
                  <a:lnTo>
                    <a:pt x="209" y="142"/>
                  </a:lnTo>
                  <a:lnTo>
                    <a:pt x="189" y="143"/>
                  </a:lnTo>
                  <a:lnTo>
                    <a:pt x="197" y="149"/>
                  </a:lnTo>
                  <a:lnTo>
                    <a:pt x="214" y="154"/>
                  </a:lnTo>
                  <a:lnTo>
                    <a:pt x="232" y="156"/>
                  </a:lnTo>
                  <a:lnTo>
                    <a:pt x="211" y="169"/>
                  </a:lnTo>
                  <a:lnTo>
                    <a:pt x="225" y="176"/>
                  </a:lnTo>
                  <a:lnTo>
                    <a:pt x="234" y="185"/>
                  </a:lnTo>
                  <a:lnTo>
                    <a:pt x="238" y="194"/>
                  </a:lnTo>
                  <a:lnTo>
                    <a:pt x="265" y="184"/>
                  </a:lnTo>
                  <a:lnTo>
                    <a:pt x="279" y="181"/>
                  </a:lnTo>
                  <a:lnTo>
                    <a:pt x="291" y="174"/>
                  </a:lnTo>
                  <a:lnTo>
                    <a:pt x="275" y="173"/>
                  </a:lnTo>
                  <a:lnTo>
                    <a:pt x="256" y="158"/>
                  </a:lnTo>
                  <a:lnTo>
                    <a:pt x="261" y="148"/>
                  </a:lnTo>
                  <a:lnTo>
                    <a:pt x="258" y="154"/>
                  </a:lnTo>
                  <a:lnTo>
                    <a:pt x="263" y="149"/>
                  </a:lnTo>
                  <a:lnTo>
                    <a:pt x="291" y="138"/>
                  </a:lnTo>
                  <a:lnTo>
                    <a:pt x="322" y="127"/>
                  </a:lnTo>
                  <a:lnTo>
                    <a:pt x="331" y="126"/>
                  </a:lnTo>
                  <a:lnTo>
                    <a:pt x="339" y="112"/>
                  </a:lnTo>
                  <a:lnTo>
                    <a:pt x="354" y="104"/>
                  </a:lnTo>
                  <a:lnTo>
                    <a:pt x="341" y="70"/>
                  </a:lnTo>
                  <a:lnTo>
                    <a:pt x="312" y="61"/>
                  </a:lnTo>
                  <a:lnTo>
                    <a:pt x="283" y="52"/>
                  </a:lnTo>
                  <a:lnTo>
                    <a:pt x="271" y="54"/>
                  </a:lnTo>
                  <a:lnTo>
                    <a:pt x="246" y="32"/>
                  </a:lnTo>
                  <a:lnTo>
                    <a:pt x="221" y="12"/>
                  </a:lnTo>
                  <a:lnTo>
                    <a:pt x="217" y="4"/>
                  </a:lnTo>
                  <a:lnTo>
                    <a:pt x="187"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1" name="Freeform 438"/>
            <p:cNvSpPr>
              <a:spLocks/>
            </p:cNvSpPr>
            <p:nvPr/>
          </p:nvSpPr>
          <p:spPr bwMode="auto">
            <a:xfrm>
              <a:off x="1404833" y="2811426"/>
              <a:ext cx="98212" cy="116107"/>
            </a:xfrm>
            <a:custGeom>
              <a:avLst/>
              <a:gdLst/>
              <a:ahLst/>
              <a:cxnLst>
                <a:cxn ang="0">
                  <a:pos x="16" y="21"/>
                </a:cxn>
                <a:cxn ang="0">
                  <a:pos x="16" y="22"/>
                </a:cxn>
                <a:cxn ang="0">
                  <a:pos x="10" y="24"/>
                </a:cxn>
                <a:cxn ang="0">
                  <a:pos x="8" y="30"/>
                </a:cxn>
                <a:cxn ang="0">
                  <a:pos x="14" y="30"/>
                </a:cxn>
                <a:cxn ang="0">
                  <a:pos x="14" y="33"/>
                </a:cxn>
                <a:cxn ang="0">
                  <a:pos x="13" y="37"/>
                </a:cxn>
                <a:cxn ang="0">
                  <a:pos x="10" y="40"/>
                </a:cxn>
                <a:cxn ang="0">
                  <a:pos x="11" y="43"/>
                </a:cxn>
                <a:cxn ang="0">
                  <a:pos x="14" y="45"/>
                </a:cxn>
                <a:cxn ang="0">
                  <a:pos x="23" y="50"/>
                </a:cxn>
                <a:cxn ang="0">
                  <a:pos x="16" y="54"/>
                </a:cxn>
                <a:cxn ang="0">
                  <a:pos x="20" y="57"/>
                </a:cxn>
                <a:cxn ang="0">
                  <a:pos x="20" y="62"/>
                </a:cxn>
                <a:cxn ang="0">
                  <a:pos x="10" y="64"/>
                </a:cxn>
                <a:cxn ang="0">
                  <a:pos x="14" y="69"/>
                </a:cxn>
                <a:cxn ang="0">
                  <a:pos x="12" y="72"/>
                </a:cxn>
                <a:cxn ang="0">
                  <a:pos x="8" y="68"/>
                </a:cxn>
                <a:cxn ang="0">
                  <a:pos x="4" y="75"/>
                </a:cxn>
                <a:cxn ang="0">
                  <a:pos x="1" y="78"/>
                </a:cxn>
                <a:cxn ang="0">
                  <a:pos x="6" y="85"/>
                </a:cxn>
                <a:cxn ang="0">
                  <a:pos x="1" y="86"/>
                </a:cxn>
                <a:cxn ang="0">
                  <a:pos x="1" y="87"/>
                </a:cxn>
                <a:cxn ang="0">
                  <a:pos x="0" y="90"/>
                </a:cxn>
                <a:cxn ang="0">
                  <a:pos x="14" y="97"/>
                </a:cxn>
                <a:cxn ang="0">
                  <a:pos x="22" y="104"/>
                </a:cxn>
                <a:cxn ang="0">
                  <a:pos x="25" y="87"/>
                </a:cxn>
                <a:cxn ang="0">
                  <a:pos x="37" y="91"/>
                </a:cxn>
                <a:cxn ang="0">
                  <a:pos x="43" y="103"/>
                </a:cxn>
                <a:cxn ang="0">
                  <a:pos x="47" y="102"/>
                </a:cxn>
                <a:cxn ang="0">
                  <a:pos x="47" y="99"/>
                </a:cxn>
                <a:cxn ang="0">
                  <a:pos x="54" y="97"/>
                </a:cxn>
                <a:cxn ang="0">
                  <a:pos x="59" y="98"/>
                </a:cxn>
                <a:cxn ang="0">
                  <a:pos x="61" y="94"/>
                </a:cxn>
                <a:cxn ang="0">
                  <a:pos x="65" y="94"/>
                </a:cxn>
                <a:cxn ang="0">
                  <a:pos x="69" y="96"/>
                </a:cxn>
                <a:cxn ang="0">
                  <a:pos x="71" y="94"/>
                </a:cxn>
                <a:cxn ang="0">
                  <a:pos x="78" y="92"/>
                </a:cxn>
                <a:cxn ang="0">
                  <a:pos x="83" y="98"/>
                </a:cxn>
                <a:cxn ang="0">
                  <a:pos x="87" y="96"/>
                </a:cxn>
                <a:cxn ang="0">
                  <a:pos x="81" y="87"/>
                </a:cxn>
                <a:cxn ang="0">
                  <a:pos x="89" y="75"/>
                </a:cxn>
                <a:cxn ang="0">
                  <a:pos x="81" y="61"/>
                </a:cxn>
                <a:cxn ang="0">
                  <a:pos x="82" y="45"/>
                </a:cxn>
                <a:cxn ang="0">
                  <a:pos x="81" y="38"/>
                </a:cxn>
                <a:cxn ang="0">
                  <a:pos x="73" y="36"/>
                </a:cxn>
                <a:cxn ang="0">
                  <a:pos x="67" y="34"/>
                </a:cxn>
                <a:cxn ang="0">
                  <a:pos x="59" y="30"/>
                </a:cxn>
                <a:cxn ang="0">
                  <a:pos x="30" y="0"/>
                </a:cxn>
                <a:cxn ang="0">
                  <a:pos x="1" y="6"/>
                </a:cxn>
                <a:cxn ang="0">
                  <a:pos x="6" y="14"/>
                </a:cxn>
                <a:cxn ang="0">
                  <a:pos x="10" y="15"/>
                </a:cxn>
                <a:cxn ang="0">
                  <a:pos x="7" y="18"/>
                </a:cxn>
                <a:cxn ang="0">
                  <a:pos x="10" y="19"/>
                </a:cxn>
                <a:cxn ang="0">
                  <a:pos x="16" y="21"/>
                </a:cxn>
              </a:cxnLst>
              <a:rect l="0" t="0" r="r" b="b"/>
              <a:pathLst>
                <a:path w="89" h="104">
                  <a:moveTo>
                    <a:pt x="16" y="21"/>
                  </a:moveTo>
                  <a:lnTo>
                    <a:pt x="16" y="22"/>
                  </a:lnTo>
                  <a:lnTo>
                    <a:pt x="10" y="24"/>
                  </a:lnTo>
                  <a:lnTo>
                    <a:pt x="8" y="30"/>
                  </a:lnTo>
                  <a:lnTo>
                    <a:pt x="14" y="30"/>
                  </a:lnTo>
                  <a:lnTo>
                    <a:pt x="14" y="33"/>
                  </a:lnTo>
                  <a:lnTo>
                    <a:pt x="13" y="37"/>
                  </a:lnTo>
                  <a:lnTo>
                    <a:pt x="10" y="40"/>
                  </a:lnTo>
                  <a:lnTo>
                    <a:pt x="11" y="43"/>
                  </a:lnTo>
                  <a:lnTo>
                    <a:pt x="14" y="45"/>
                  </a:lnTo>
                  <a:lnTo>
                    <a:pt x="23" y="50"/>
                  </a:lnTo>
                  <a:lnTo>
                    <a:pt x="16" y="54"/>
                  </a:lnTo>
                  <a:lnTo>
                    <a:pt x="20" y="57"/>
                  </a:lnTo>
                  <a:lnTo>
                    <a:pt x="20" y="62"/>
                  </a:lnTo>
                  <a:lnTo>
                    <a:pt x="10" y="64"/>
                  </a:lnTo>
                  <a:lnTo>
                    <a:pt x="14" y="69"/>
                  </a:lnTo>
                  <a:lnTo>
                    <a:pt x="12" y="72"/>
                  </a:lnTo>
                  <a:lnTo>
                    <a:pt x="8" y="68"/>
                  </a:lnTo>
                  <a:lnTo>
                    <a:pt x="4" y="75"/>
                  </a:lnTo>
                  <a:lnTo>
                    <a:pt x="1" y="78"/>
                  </a:lnTo>
                  <a:lnTo>
                    <a:pt x="6" y="85"/>
                  </a:lnTo>
                  <a:lnTo>
                    <a:pt x="1" y="86"/>
                  </a:lnTo>
                  <a:lnTo>
                    <a:pt x="1" y="87"/>
                  </a:lnTo>
                  <a:lnTo>
                    <a:pt x="0" y="90"/>
                  </a:lnTo>
                  <a:lnTo>
                    <a:pt x="14" y="97"/>
                  </a:lnTo>
                  <a:lnTo>
                    <a:pt x="22" y="104"/>
                  </a:lnTo>
                  <a:lnTo>
                    <a:pt x="25" y="87"/>
                  </a:lnTo>
                  <a:lnTo>
                    <a:pt x="37" y="91"/>
                  </a:lnTo>
                  <a:lnTo>
                    <a:pt x="43" y="103"/>
                  </a:lnTo>
                  <a:lnTo>
                    <a:pt x="47" y="102"/>
                  </a:lnTo>
                  <a:lnTo>
                    <a:pt x="47" y="99"/>
                  </a:lnTo>
                  <a:lnTo>
                    <a:pt x="54" y="97"/>
                  </a:lnTo>
                  <a:lnTo>
                    <a:pt x="59" y="98"/>
                  </a:lnTo>
                  <a:lnTo>
                    <a:pt x="61" y="94"/>
                  </a:lnTo>
                  <a:lnTo>
                    <a:pt x="65" y="94"/>
                  </a:lnTo>
                  <a:lnTo>
                    <a:pt x="69" y="96"/>
                  </a:lnTo>
                  <a:lnTo>
                    <a:pt x="71" y="94"/>
                  </a:lnTo>
                  <a:lnTo>
                    <a:pt x="78" y="92"/>
                  </a:lnTo>
                  <a:lnTo>
                    <a:pt x="83" y="98"/>
                  </a:lnTo>
                  <a:lnTo>
                    <a:pt x="87" y="96"/>
                  </a:lnTo>
                  <a:lnTo>
                    <a:pt x="81" y="87"/>
                  </a:lnTo>
                  <a:lnTo>
                    <a:pt x="89" y="75"/>
                  </a:lnTo>
                  <a:lnTo>
                    <a:pt x="81" y="61"/>
                  </a:lnTo>
                  <a:lnTo>
                    <a:pt x="82" y="45"/>
                  </a:lnTo>
                  <a:lnTo>
                    <a:pt x="81" y="38"/>
                  </a:lnTo>
                  <a:lnTo>
                    <a:pt x="73" y="36"/>
                  </a:lnTo>
                  <a:lnTo>
                    <a:pt x="67" y="34"/>
                  </a:lnTo>
                  <a:lnTo>
                    <a:pt x="59" y="30"/>
                  </a:lnTo>
                  <a:lnTo>
                    <a:pt x="30" y="0"/>
                  </a:lnTo>
                  <a:lnTo>
                    <a:pt x="1" y="6"/>
                  </a:lnTo>
                  <a:lnTo>
                    <a:pt x="6" y="14"/>
                  </a:lnTo>
                  <a:lnTo>
                    <a:pt x="10" y="15"/>
                  </a:lnTo>
                  <a:lnTo>
                    <a:pt x="7" y="18"/>
                  </a:lnTo>
                  <a:lnTo>
                    <a:pt x="10" y="19"/>
                  </a:lnTo>
                  <a:lnTo>
                    <a:pt x="16"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3" name="Freeform 464"/>
            <p:cNvSpPr>
              <a:spLocks/>
            </p:cNvSpPr>
            <p:nvPr/>
          </p:nvSpPr>
          <p:spPr bwMode="auto">
            <a:xfrm>
              <a:off x="779849" y="2565814"/>
              <a:ext cx="87051" cy="98244"/>
            </a:xfrm>
            <a:custGeom>
              <a:avLst/>
              <a:gdLst/>
              <a:ahLst/>
              <a:cxnLst>
                <a:cxn ang="0">
                  <a:pos x="78" y="65"/>
                </a:cxn>
                <a:cxn ang="0">
                  <a:pos x="78" y="47"/>
                </a:cxn>
                <a:cxn ang="0">
                  <a:pos x="78" y="29"/>
                </a:cxn>
                <a:cxn ang="0">
                  <a:pos x="66" y="23"/>
                </a:cxn>
                <a:cxn ang="0">
                  <a:pos x="61" y="25"/>
                </a:cxn>
                <a:cxn ang="0">
                  <a:pos x="47" y="23"/>
                </a:cxn>
                <a:cxn ang="0">
                  <a:pos x="60" y="6"/>
                </a:cxn>
                <a:cxn ang="0">
                  <a:pos x="62" y="0"/>
                </a:cxn>
                <a:cxn ang="0">
                  <a:pos x="55" y="5"/>
                </a:cxn>
                <a:cxn ang="0">
                  <a:pos x="49" y="4"/>
                </a:cxn>
                <a:cxn ang="0">
                  <a:pos x="35" y="13"/>
                </a:cxn>
                <a:cxn ang="0">
                  <a:pos x="39" y="17"/>
                </a:cxn>
                <a:cxn ang="0">
                  <a:pos x="33" y="23"/>
                </a:cxn>
                <a:cxn ang="0">
                  <a:pos x="11" y="26"/>
                </a:cxn>
                <a:cxn ang="0">
                  <a:pos x="13" y="34"/>
                </a:cxn>
                <a:cxn ang="0">
                  <a:pos x="5" y="42"/>
                </a:cxn>
                <a:cxn ang="0">
                  <a:pos x="25" y="48"/>
                </a:cxn>
                <a:cxn ang="0">
                  <a:pos x="9" y="64"/>
                </a:cxn>
                <a:cxn ang="0">
                  <a:pos x="26" y="60"/>
                </a:cxn>
                <a:cxn ang="0">
                  <a:pos x="9" y="70"/>
                </a:cxn>
                <a:cxn ang="0">
                  <a:pos x="0" y="73"/>
                </a:cxn>
                <a:cxn ang="0">
                  <a:pos x="6" y="76"/>
                </a:cxn>
                <a:cxn ang="0">
                  <a:pos x="0" y="79"/>
                </a:cxn>
                <a:cxn ang="0">
                  <a:pos x="8" y="83"/>
                </a:cxn>
                <a:cxn ang="0">
                  <a:pos x="6" y="86"/>
                </a:cxn>
                <a:cxn ang="0">
                  <a:pos x="13" y="86"/>
                </a:cxn>
                <a:cxn ang="0">
                  <a:pos x="12" y="89"/>
                </a:cxn>
                <a:cxn ang="0">
                  <a:pos x="32" y="86"/>
                </a:cxn>
                <a:cxn ang="0">
                  <a:pos x="51" y="78"/>
                </a:cxn>
                <a:cxn ang="0">
                  <a:pos x="69" y="74"/>
                </a:cxn>
                <a:cxn ang="0">
                  <a:pos x="78" y="65"/>
                </a:cxn>
              </a:cxnLst>
              <a:rect l="0" t="0" r="r" b="b"/>
              <a:pathLst>
                <a:path w="78" h="89">
                  <a:moveTo>
                    <a:pt x="78" y="65"/>
                  </a:moveTo>
                  <a:lnTo>
                    <a:pt x="78" y="47"/>
                  </a:lnTo>
                  <a:lnTo>
                    <a:pt x="78" y="29"/>
                  </a:lnTo>
                  <a:lnTo>
                    <a:pt x="66" y="23"/>
                  </a:lnTo>
                  <a:lnTo>
                    <a:pt x="61" y="25"/>
                  </a:lnTo>
                  <a:lnTo>
                    <a:pt x="47" y="23"/>
                  </a:lnTo>
                  <a:lnTo>
                    <a:pt x="60" y="6"/>
                  </a:lnTo>
                  <a:lnTo>
                    <a:pt x="62" y="0"/>
                  </a:lnTo>
                  <a:lnTo>
                    <a:pt x="55" y="5"/>
                  </a:lnTo>
                  <a:lnTo>
                    <a:pt x="49" y="4"/>
                  </a:lnTo>
                  <a:lnTo>
                    <a:pt x="35" y="13"/>
                  </a:lnTo>
                  <a:lnTo>
                    <a:pt x="39" y="17"/>
                  </a:lnTo>
                  <a:lnTo>
                    <a:pt x="33" y="23"/>
                  </a:lnTo>
                  <a:lnTo>
                    <a:pt x="11" y="26"/>
                  </a:lnTo>
                  <a:lnTo>
                    <a:pt x="13" y="34"/>
                  </a:lnTo>
                  <a:lnTo>
                    <a:pt x="5" y="42"/>
                  </a:lnTo>
                  <a:lnTo>
                    <a:pt x="25" y="48"/>
                  </a:lnTo>
                  <a:lnTo>
                    <a:pt x="9" y="64"/>
                  </a:lnTo>
                  <a:lnTo>
                    <a:pt x="26" y="60"/>
                  </a:lnTo>
                  <a:lnTo>
                    <a:pt x="9" y="70"/>
                  </a:lnTo>
                  <a:lnTo>
                    <a:pt x="0" y="73"/>
                  </a:lnTo>
                  <a:lnTo>
                    <a:pt x="6" y="76"/>
                  </a:lnTo>
                  <a:lnTo>
                    <a:pt x="0" y="79"/>
                  </a:lnTo>
                  <a:lnTo>
                    <a:pt x="8" y="83"/>
                  </a:lnTo>
                  <a:lnTo>
                    <a:pt x="6" y="86"/>
                  </a:lnTo>
                  <a:lnTo>
                    <a:pt x="13" y="86"/>
                  </a:lnTo>
                  <a:lnTo>
                    <a:pt x="12" y="89"/>
                  </a:lnTo>
                  <a:lnTo>
                    <a:pt x="32" y="86"/>
                  </a:lnTo>
                  <a:lnTo>
                    <a:pt x="51" y="78"/>
                  </a:lnTo>
                  <a:lnTo>
                    <a:pt x="69" y="74"/>
                  </a:lnTo>
                  <a:lnTo>
                    <a:pt x="78" y="6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4" name="Freeform 465"/>
            <p:cNvSpPr>
              <a:spLocks/>
            </p:cNvSpPr>
            <p:nvPr/>
          </p:nvSpPr>
          <p:spPr bwMode="auto">
            <a:xfrm>
              <a:off x="873596" y="2480968"/>
              <a:ext cx="158479" cy="223283"/>
            </a:xfrm>
            <a:custGeom>
              <a:avLst/>
              <a:gdLst/>
              <a:ahLst/>
              <a:cxnLst>
                <a:cxn ang="0">
                  <a:pos x="12" y="60"/>
                </a:cxn>
                <a:cxn ang="0">
                  <a:pos x="23" y="62"/>
                </a:cxn>
                <a:cxn ang="0">
                  <a:pos x="17" y="80"/>
                </a:cxn>
                <a:cxn ang="0">
                  <a:pos x="28" y="88"/>
                </a:cxn>
                <a:cxn ang="0">
                  <a:pos x="42" y="92"/>
                </a:cxn>
                <a:cxn ang="0">
                  <a:pos x="53" y="122"/>
                </a:cxn>
                <a:cxn ang="0">
                  <a:pos x="22" y="132"/>
                </a:cxn>
                <a:cxn ang="0">
                  <a:pos x="32" y="141"/>
                </a:cxn>
                <a:cxn ang="0">
                  <a:pos x="12" y="160"/>
                </a:cxn>
                <a:cxn ang="0">
                  <a:pos x="40" y="167"/>
                </a:cxn>
                <a:cxn ang="0">
                  <a:pos x="53" y="168"/>
                </a:cxn>
                <a:cxn ang="0">
                  <a:pos x="18" y="185"/>
                </a:cxn>
                <a:cxn ang="0">
                  <a:pos x="6" y="200"/>
                </a:cxn>
                <a:cxn ang="0">
                  <a:pos x="35" y="196"/>
                </a:cxn>
                <a:cxn ang="0">
                  <a:pos x="59" y="186"/>
                </a:cxn>
                <a:cxn ang="0">
                  <a:pos x="113" y="184"/>
                </a:cxn>
                <a:cxn ang="0">
                  <a:pos x="119" y="166"/>
                </a:cxn>
                <a:cxn ang="0">
                  <a:pos x="140" y="143"/>
                </a:cxn>
                <a:cxn ang="0">
                  <a:pos x="113" y="135"/>
                </a:cxn>
                <a:cxn ang="0">
                  <a:pos x="100" y="114"/>
                </a:cxn>
                <a:cxn ang="0">
                  <a:pos x="104" y="106"/>
                </a:cxn>
                <a:cxn ang="0">
                  <a:pos x="70" y="63"/>
                </a:cxn>
                <a:cxn ang="0">
                  <a:pos x="59" y="56"/>
                </a:cxn>
                <a:cxn ang="0">
                  <a:pos x="56" y="50"/>
                </a:cxn>
                <a:cxn ang="0">
                  <a:pos x="40" y="23"/>
                </a:cxn>
                <a:cxn ang="0">
                  <a:pos x="37" y="18"/>
                </a:cxn>
                <a:cxn ang="0">
                  <a:pos x="23" y="0"/>
                </a:cxn>
                <a:cxn ang="0">
                  <a:pos x="16" y="15"/>
                </a:cxn>
                <a:cxn ang="0">
                  <a:pos x="7" y="24"/>
                </a:cxn>
                <a:cxn ang="0">
                  <a:pos x="7" y="32"/>
                </a:cxn>
                <a:cxn ang="0">
                  <a:pos x="2" y="45"/>
                </a:cxn>
                <a:cxn ang="0">
                  <a:pos x="13" y="44"/>
                </a:cxn>
                <a:cxn ang="0">
                  <a:pos x="1" y="76"/>
                </a:cxn>
              </a:cxnLst>
              <a:rect l="0" t="0" r="r" b="b"/>
              <a:pathLst>
                <a:path w="140" h="200">
                  <a:moveTo>
                    <a:pt x="1" y="76"/>
                  </a:moveTo>
                  <a:lnTo>
                    <a:pt x="12" y="60"/>
                  </a:lnTo>
                  <a:lnTo>
                    <a:pt x="18" y="60"/>
                  </a:lnTo>
                  <a:lnTo>
                    <a:pt x="23" y="62"/>
                  </a:lnTo>
                  <a:lnTo>
                    <a:pt x="20" y="68"/>
                  </a:lnTo>
                  <a:lnTo>
                    <a:pt x="17" y="80"/>
                  </a:lnTo>
                  <a:lnTo>
                    <a:pt x="19" y="90"/>
                  </a:lnTo>
                  <a:lnTo>
                    <a:pt x="28" y="88"/>
                  </a:lnTo>
                  <a:lnTo>
                    <a:pt x="48" y="84"/>
                  </a:lnTo>
                  <a:lnTo>
                    <a:pt x="42" y="92"/>
                  </a:lnTo>
                  <a:lnTo>
                    <a:pt x="52" y="102"/>
                  </a:lnTo>
                  <a:lnTo>
                    <a:pt x="53" y="122"/>
                  </a:lnTo>
                  <a:lnTo>
                    <a:pt x="47" y="123"/>
                  </a:lnTo>
                  <a:lnTo>
                    <a:pt x="22" y="132"/>
                  </a:lnTo>
                  <a:lnTo>
                    <a:pt x="26" y="134"/>
                  </a:lnTo>
                  <a:lnTo>
                    <a:pt x="32" y="141"/>
                  </a:lnTo>
                  <a:lnTo>
                    <a:pt x="14" y="154"/>
                  </a:lnTo>
                  <a:lnTo>
                    <a:pt x="12" y="160"/>
                  </a:lnTo>
                  <a:lnTo>
                    <a:pt x="31" y="162"/>
                  </a:lnTo>
                  <a:lnTo>
                    <a:pt x="40" y="167"/>
                  </a:lnTo>
                  <a:lnTo>
                    <a:pt x="61" y="161"/>
                  </a:lnTo>
                  <a:lnTo>
                    <a:pt x="53" y="168"/>
                  </a:lnTo>
                  <a:lnTo>
                    <a:pt x="37" y="172"/>
                  </a:lnTo>
                  <a:lnTo>
                    <a:pt x="18" y="185"/>
                  </a:lnTo>
                  <a:lnTo>
                    <a:pt x="0" y="198"/>
                  </a:lnTo>
                  <a:lnTo>
                    <a:pt x="6" y="200"/>
                  </a:lnTo>
                  <a:lnTo>
                    <a:pt x="11" y="198"/>
                  </a:lnTo>
                  <a:lnTo>
                    <a:pt x="35" y="196"/>
                  </a:lnTo>
                  <a:lnTo>
                    <a:pt x="42" y="190"/>
                  </a:lnTo>
                  <a:lnTo>
                    <a:pt x="59" y="186"/>
                  </a:lnTo>
                  <a:lnTo>
                    <a:pt x="80" y="184"/>
                  </a:lnTo>
                  <a:lnTo>
                    <a:pt x="113" y="184"/>
                  </a:lnTo>
                  <a:lnTo>
                    <a:pt x="134" y="171"/>
                  </a:lnTo>
                  <a:lnTo>
                    <a:pt x="119" y="166"/>
                  </a:lnTo>
                  <a:lnTo>
                    <a:pt x="124" y="160"/>
                  </a:lnTo>
                  <a:lnTo>
                    <a:pt x="140" y="143"/>
                  </a:lnTo>
                  <a:lnTo>
                    <a:pt x="134" y="134"/>
                  </a:lnTo>
                  <a:lnTo>
                    <a:pt x="113" y="135"/>
                  </a:lnTo>
                  <a:lnTo>
                    <a:pt x="114" y="129"/>
                  </a:lnTo>
                  <a:lnTo>
                    <a:pt x="100" y="114"/>
                  </a:lnTo>
                  <a:lnTo>
                    <a:pt x="106" y="116"/>
                  </a:lnTo>
                  <a:lnTo>
                    <a:pt x="104" y="106"/>
                  </a:lnTo>
                  <a:lnTo>
                    <a:pt x="90" y="93"/>
                  </a:lnTo>
                  <a:lnTo>
                    <a:pt x="70" y="63"/>
                  </a:lnTo>
                  <a:lnTo>
                    <a:pt x="44" y="60"/>
                  </a:lnTo>
                  <a:lnTo>
                    <a:pt x="59" y="56"/>
                  </a:lnTo>
                  <a:lnTo>
                    <a:pt x="50" y="52"/>
                  </a:lnTo>
                  <a:lnTo>
                    <a:pt x="56" y="50"/>
                  </a:lnTo>
                  <a:lnTo>
                    <a:pt x="76" y="24"/>
                  </a:lnTo>
                  <a:lnTo>
                    <a:pt x="40" y="23"/>
                  </a:lnTo>
                  <a:lnTo>
                    <a:pt x="32" y="22"/>
                  </a:lnTo>
                  <a:lnTo>
                    <a:pt x="37" y="18"/>
                  </a:lnTo>
                  <a:lnTo>
                    <a:pt x="53" y="3"/>
                  </a:lnTo>
                  <a:lnTo>
                    <a:pt x="23" y="0"/>
                  </a:lnTo>
                  <a:lnTo>
                    <a:pt x="17" y="8"/>
                  </a:lnTo>
                  <a:lnTo>
                    <a:pt x="16" y="15"/>
                  </a:lnTo>
                  <a:lnTo>
                    <a:pt x="8" y="17"/>
                  </a:lnTo>
                  <a:lnTo>
                    <a:pt x="7" y="24"/>
                  </a:lnTo>
                  <a:lnTo>
                    <a:pt x="7" y="28"/>
                  </a:lnTo>
                  <a:lnTo>
                    <a:pt x="7" y="32"/>
                  </a:lnTo>
                  <a:lnTo>
                    <a:pt x="0" y="42"/>
                  </a:lnTo>
                  <a:lnTo>
                    <a:pt x="2" y="45"/>
                  </a:lnTo>
                  <a:lnTo>
                    <a:pt x="0" y="46"/>
                  </a:lnTo>
                  <a:lnTo>
                    <a:pt x="13" y="44"/>
                  </a:lnTo>
                  <a:lnTo>
                    <a:pt x="12" y="45"/>
                  </a:lnTo>
                  <a:lnTo>
                    <a:pt x="1" y="7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5" name="Freeform 466"/>
            <p:cNvSpPr>
              <a:spLocks/>
            </p:cNvSpPr>
            <p:nvPr/>
          </p:nvSpPr>
          <p:spPr bwMode="auto">
            <a:xfrm>
              <a:off x="831186" y="2568048"/>
              <a:ext cx="49106" cy="29027"/>
            </a:xfrm>
            <a:custGeom>
              <a:avLst/>
              <a:gdLst/>
              <a:ahLst/>
              <a:cxnLst>
                <a:cxn ang="0">
                  <a:pos x="43" y="19"/>
                </a:cxn>
                <a:cxn ang="0">
                  <a:pos x="40" y="13"/>
                </a:cxn>
                <a:cxn ang="0">
                  <a:pos x="28" y="0"/>
                </a:cxn>
                <a:cxn ang="0">
                  <a:pos x="13" y="5"/>
                </a:cxn>
                <a:cxn ang="0">
                  <a:pos x="0" y="22"/>
                </a:cxn>
                <a:cxn ang="0">
                  <a:pos x="14" y="24"/>
                </a:cxn>
                <a:cxn ang="0">
                  <a:pos x="19" y="22"/>
                </a:cxn>
                <a:cxn ang="0">
                  <a:pos x="31" y="28"/>
                </a:cxn>
                <a:cxn ang="0">
                  <a:pos x="43" y="19"/>
                </a:cxn>
              </a:cxnLst>
              <a:rect l="0" t="0" r="r" b="b"/>
              <a:pathLst>
                <a:path w="43" h="28">
                  <a:moveTo>
                    <a:pt x="43" y="19"/>
                  </a:moveTo>
                  <a:lnTo>
                    <a:pt x="40" y="13"/>
                  </a:lnTo>
                  <a:lnTo>
                    <a:pt x="28" y="0"/>
                  </a:lnTo>
                  <a:lnTo>
                    <a:pt x="13" y="5"/>
                  </a:lnTo>
                  <a:lnTo>
                    <a:pt x="0" y="22"/>
                  </a:lnTo>
                  <a:lnTo>
                    <a:pt x="14" y="24"/>
                  </a:lnTo>
                  <a:lnTo>
                    <a:pt x="19" y="22"/>
                  </a:lnTo>
                  <a:lnTo>
                    <a:pt x="31" y="28"/>
                  </a:lnTo>
                  <a:lnTo>
                    <a:pt x="43" y="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6" name="Freeform 467"/>
            <p:cNvSpPr>
              <a:spLocks/>
            </p:cNvSpPr>
            <p:nvPr/>
          </p:nvSpPr>
          <p:spPr bwMode="auto">
            <a:xfrm>
              <a:off x="860203" y="2507761"/>
              <a:ext cx="20089" cy="11164"/>
            </a:xfrm>
            <a:custGeom>
              <a:avLst/>
              <a:gdLst/>
              <a:ahLst/>
              <a:cxnLst>
                <a:cxn ang="0">
                  <a:pos x="11" y="2"/>
                </a:cxn>
                <a:cxn ang="0">
                  <a:pos x="6" y="0"/>
                </a:cxn>
                <a:cxn ang="0">
                  <a:pos x="0" y="5"/>
                </a:cxn>
                <a:cxn ang="0">
                  <a:pos x="16" y="10"/>
                </a:cxn>
                <a:cxn ang="0">
                  <a:pos x="18" y="8"/>
                </a:cxn>
                <a:cxn ang="0">
                  <a:pos x="11" y="2"/>
                </a:cxn>
              </a:cxnLst>
              <a:rect l="0" t="0" r="r" b="b"/>
              <a:pathLst>
                <a:path w="18" h="10">
                  <a:moveTo>
                    <a:pt x="11" y="2"/>
                  </a:moveTo>
                  <a:lnTo>
                    <a:pt x="6" y="0"/>
                  </a:lnTo>
                  <a:lnTo>
                    <a:pt x="0" y="5"/>
                  </a:lnTo>
                  <a:lnTo>
                    <a:pt x="16" y="10"/>
                  </a:lnTo>
                  <a:lnTo>
                    <a:pt x="18" y="8"/>
                  </a:lnTo>
                  <a:lnTo>
                    <a:pt x="1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7" name="Freeform 468"/>
            <p:cNvSpPr>
              <a:spLocks/>
            </p:cNvSpPr>
            <p:nvPr/>
          </p:nvSpPr>
          <p:spPr bwMode="auto">
            <a:xfrm>
              <a:off x="855739" y="2487665"/>
              <a:ext cx="17857" cy="11164"/>
            </a:xfrm>
            <a:custGeom>
              <a:avLst/>
              <a:gdLst/>
              <a:ahLst/>
              <a:cxnLst>
                <a:cxn ang="0">
                  <a:pos x="16" y="4"/>
                </a:cxn>
                <a:cxn ang="0">
                  <a:pos x="15" y="0"/>
                </a:cxn>
                <a:cxn ang="0">
                  <a:pos x="4" y="5"/>
                </a:cxn>
                <a:cxn ang="0">
                  <a:pos x="0" y="11"/>
                </a:cxn>
                <a:cxn ang="0">
                  <a:pos x="16" y="4"/>
                </a:cxn>
              </a:cxnLst>
              <a:rect l="0" t="0" r="r" b="b"/>
              <a:pathLst>
                <a:path w="16" h="11">
                  <a:moveTo>
                    <a:pt x="16" y="4"/>
                  </a:moveTo>
                  <a:lnTo>
                    <a:pt x="15" y="0"/>
                  </a:lnTo>
                  <a:lnTo>
                    <a:pt x="4" y="5"/>
                  </a:lnTo>
                  <a:lnTo>
                    <a:pt x="0" y="11"/>
                  </a:lnTo>
                  <a:lnTo>
                    <a:pt x="16"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8" name="Freeform 469"/>
            <p:cNvSpPr>
              <a:spLocks/>
            </p:cNvSpPr>
            <p:nvPr/>
          </p:nvSpPr>
          <p:spPr bwMode="auto">
            <a:xfrm>
              <a:off x="967344" y="2434077"/>
              <a:ext cx="6696" cy="11164"/>
            </a:xfrm>
            <a:custGeom>
              <a:avLst/>
              <a:gdLst/>
              <a:ahLst/>
              <a:cxnLst>
                <a:cxn ang="0">
                  <a:pos x="2" y="0"/>
                </a:cxn>
                <a:cxn ang="0">
                  <a:pos x="1" y="4"/>
                </a:cxn>
                <a:cxn ang="0">
                  <a:pos x="0" y="7"/>
                </a:cxn>
                <a:cxn ang="0">
                  <a:pos x="2" y="11"/>
                </a:cxn>
                <a:cxn ang="0">
                  <a:pos x="7" y="0"/>
                </a:cxn>
                <a:cxn ang="0">
                  <a:pos x="2" y="0"/>
                </a:cxn>
              </a:cxnLst>
              <a:rect l="0" t="0" r="r" b="b"/>
              <a:pathLst>
                <a:path w="7" h="11">
                  <a:moveTo>
                    <a:pt x="2" y="0"/>
                  </a:moveTo>
                  <a:lnTo>
                    <a:pt x="1" y="4"/>
                  </a:lnTo>
                  <a:lnTo>
                    <a:pt x="0" y="7"/>
                  </a:lnTo>
                  <a:lnTo>
                    <a:pt x="2" y="11"/>
                  </a:lnTo>
                  <a:lnTo>
                    <a:pt x="7" y="0"/>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29" name="Freeform 470"/>
            <p:cNvSpPr>
              <a:spLocks/>
            </p:cNvSpPr>
            <p:nvPr/>
          </p:nvSpPr>
          <p:spPr bwMode="auto">
            <a:xfrm>
              <a:off x="871363" y="2534555"/>
              <a:ext cx="8929" cy="6698"/>
            </a:xfrm>
            <a:custGeom>
              <a:avLst/>
              <a:gdLst/>
              <a:ahLst/>
              <a:cxnLst>
                <a:cxn ang="0">
                  <a:pos x="2" y="5"/>
                </a:cxn>
                <a:cxn ang="0">
                  <a:pos x="10" y="2"/>
                </a:cxn>
                <a:cxn ang="0">
                  <a:pos x="0" y="0"/>
                </a:cxn>
                <a:cxn ang="0">
                  <a:pos x="2" y="5"/>
                </a:cxn>
              </a:cxnLst>
              <a:rect l="0" t="0" r="r" b="b"/>
              <a:pathLst>
                <a:path w="10" h="5">
                  <a:moveTo>
                    <a:pt x="2" y="5"/>
                  </a:moveTo>
                  <a:lnTo>
                    <a:pt x="10" y="2"/>
                  </a:lnTo>
                  <a:lnTo>
                    <a:pt x="0" y="0"/>
                  </a:lnTo>
                  <a:lnTo>
                    <a:pt x="2"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0" name="Freeform 471"/>
            <p:cNvSpPr>
              <a:spLocks/>
            </p:cNvSpPr>
            <p:nvPr/>
          </p:nvSpPr>
          <p:spPr bwMode="auto">
            <a:xfrm>
              <a:off x="902612" y="2614936"/>
              <a:ext cx="8929" cy="6698"/>
            </a:xfrm>
            <a:custGeom>
              <a:avLst/>
              <a:gdLst/>
              <a:ahLst/>
              <a:cxnLst>
                <a:cxn ang="0">
                  <a:pos x="7" y="5"/>
                </a:cxn>
                <a:cxn ang="0">
                  <a:pos x="1" y="0"/>
                </a:cxn>
                <a:cxn ang="0">
                  <a:pos x="0" y="6"/>
                </a:cxn>
                <a:cxn ang="0">
                  <a:pos x="7" y="5"/>
                </a:cxn>
              </a:cxnLst>
              <a:rect l="0" t="0" r="r" b="b"/>
              <a:pathLst>
                <a:path w="7" h="6">
                  <a:moveTo>
                    <a:pt x="7" y="5"/>
                  </a:moveTo>
                  <a:lnTo>
                    <a:pt x="1" y="0"/>
                  </a:lnTo>
                  <a:lnTo>
                    <a:pt x="0" y="6"/>
                  </a:lnTo>
                  <a:lnTo>
                    <a:pt x="7"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1" name="Freeform 472"/>
            <p:cNvSpPr>
              <a:spLocks/>
            </p:cNvSpPr>
            <p:nvPr/>
          </p:nvSpPr>
          <p:spPr bwMode="auto">
            <a:xfrm>
              <a:off x="1029843" y="2907437"/>
              <a:ext cx="6696" cy="2233"/>
            </a:xfrm>
            <a:custGeom>
              <a:avLst/>
              <a:gdLst/>
              <a:ahLst/>
              <a:cxnLst>
                <a:cxn ang="0">
                  <a:pos x="6" y="0"/>
                </a:cxn>
                <a:cxn ang="0">
                  <a:pos x="0" y="0"/>
                </a:cxn>
                <a:cxn ang="0">
                  <a:pos x="0" y="2"/>
                </a:cxn>
                <a:cxn ang="0">
                  <a:pos x="5" y="2"/>
                </a:cxn>
                <a:cxn ang="0">
                  <a:pos x="6" y="0"/>
                </a:cxn>
              </a:cxnLst>
              <a:rect l="0" t="0" r="r" b="b"/>
              <a:pathLst>
                <a:path w="6" h="2">
                  <a:moveTo>
                    <a:pt x="6" y="0"/>
                  </a:moveTo>
                  <a:lnTo>
                    <a:pt x="0" y="0"/>
                  </a:lnTo>
                  <a:lnTo>
                    <a:pt x="0" y="2"/>
                  </a:lnTo>
                  <a:lnTo>
                    <a:pt x="5" y="2"/>
                  </a:lnTo>
                  <a:lnTo>
                    <a:pt x="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2" name="Freeform 477"/>
            <p:cNvSpPr>
              <a:spLocks/>
            </p:cNvSpPr>
            <p:nvPr/>
          </p:nvSpPr>
          <p:spPr bwMode="auto">
            <a:xfrm>
              <a:off x="779849" y="2923066"/>
              <a:ext cx="73659" cy="136202"/>
            </a:xfrm>
            <a:custGeom>
              <a:avLst/>
              <a:gdLst/>
              <a:ahLst/>
              <a:cxnLst>
                <a:cxn ang="0">
                  <a:pos x="30" y="0"/>
                </a:cxn>
                <a:cxn ang="0">
                  <a:pos x="18" y="2"/>
                </a:cxn>
                <a:cxn ang="0">
                  <a:pos x="19" y="30"/>
                </a:cxn>
                <a:cxn ang="0">
                  <a:pos x="12" y="47"/>
                </a:cxn>
                <a:cxn ang="0">
                  <a:pos x="3" y="65"/>
                </a:cxn>
                <a:cxn ang="0">
                  <a:pos x="0" y="81"/>
                </a:cxn>
                <a:cxn ang="0">
                  <a:pos x="9" y="88"/>
                </a:cxn>
                <a:cxn ang="0">
                  <a:pos x="14" y="88"/>
                </a:cxn>
                <a:cxn ang="0">
                  <a:pos x="12" y="123"/>
                </a:cxn>
                <a:cxn ang="0">
                  <a:pos x="41" y="119"/>
                </a:cxn>
                <a:cxn ang="0">
                  <a:pos x="41" y="112"/>
                </a:cxn>
                <a:cxn ang="0">
                  <a:pos x="48" y="98"/>
                </a:cxn>
                <a:cxn ang="0">
                  <a:pos x="47" y="92"/>
                </a:cxn>
                <a:cxn ang="0">
                  <a:pos x="49" y="78"/>
                </a:cxn>
                <a:cxn ang="0">
                  <a:pos x="41" y="59"/>
                </a:cxn>
                <a:cxn ang="0">
                  <a:pos x="48" y="58"/>
                </a:cxn>
                <a:cxn ang="0">
                  <a:pos x="55" y="28"/>
                </a:cxn>
                <a:cxn ang="0">
                  <a:pos x="66" y="15"/>
                </a:cxn>
                <a:cxn ang="0">
                  <a:pos x="62" y="4"/>
                </a:cxn>
                <a:cxn ang="0">
                  <a:pos x="36" y="3"/>
                </a:cxn>
                <a:cxn ang="0">
                  <a:pos x="30" y="0"/>
                </a:cxn>
              </a:cxnLst>
              <a:rect l="0" t="0" r="r" b="b"/>
              <a:pathLst>
                <a:path w="66" h="123">
                  <a:moveTo>
                    <a:pt x="30" y="0"/>
                  </a:moveTo>
                  <a:lnTo>
                    <a:pt x="18" y="2"/>
                  </a:lnTo>
                  <a:lnTo>
                    <a:pt x="19" y="30"/>
                  </a:lnTo>
                  <a:lnTo>
                    <a:pt x="12" y="47"/>
                  </a:lnTo>
                  <a:lnTo>
                    <a:pt x="3" y="65"/>
                  </a:lnTo>
                  <a:lnTo>
                    <a:pt x="0" y="81"/>
                  </a:lnTo>
                  <a:lnTo>
                    <a:pt x="9" y="88"/>
                  </a:lnTo>
                  <a:lnTo>
                    <a:pt x="14" y="88"/>
                  </a:lnTo>
                  <a:lnTo>
                    <a:pt x="12" y="123"/>
                  </a:lnTo>
                  <a:lnTo>
                    <a:pt x="41" y="119"/>
                  </a:lnTo>
                  <a:lnTo>
                    <a:pt x="41" y="112"/>
                  </a:lnTo>
                  <a:lnTo>
                    <a:pt x="48" y="98"/>
                  </a:lnTo>
                  <a:lnTo>
                    <a:pt x="47" y="92"/>
                  </a:lnTo>
                  <a:lnTo>
                    <a:pt x="49" y="78"/>
                  </a:lnTo>
                  <a:lnTo>
                    <a:pt x="41" y="59"/>
                  </a:lnTo>
                  <a:lnTo>
                    <a:pt x="48" y="58"/>
                  </a:lnTo>
                  <a:lnTo>
                    <a:pt x="55" y="28"/>
                  </a:lnTo>
                  <a:lnTo>
                    <a:pt x="66" y="15"/>
                  </a:lnTo>
                  <a:lnTo>
                    <a:pt x="62" y="4"/>
                  </a:lnTo>
                  <a:lnTo>
                    <a:pt x="36" y="3"/>
                  </a:lnTo>
                  <a:lnTo>
                    <a:pt x="3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3" name="Freeform 478"/>
            <p:cNvSpPr>
              <a:spLocks/>
            </p:cNvSpPr>
            <p:nvPr/>
          </p:nvSpPr>
          <p:spPr bwMode="auto">
            <a:xfrm>
              <a:off x="793242" y="2876178"/>
              <a:ext cx="272315" cy="207653"/>
            </a:xfrm>
            <a:custGeom>
              <a:avLst/>
              <a:gdLst/>
              <a:ahLst/>
              <a:cxnLst>
                <a:cxn ang="0">
                  <a:pos x="49" y="46"/>
                </a:cxn>
                <a:cxn ang="0">
                  <a:pos x="23" y="45"/>
                </a:cxn>
                <a:cxn ang="0">
                  <a:pos x="17" y="42"/>
                </a:cxn>
                <a:cxn ang="0">
                  <a:pos x="5" y="44"/>
                </a:cxn>
                <a:cxn ang="0">
                  <a:pos x="5" y="36"/>
                </a:cxn>
                <a:cxn ang="0">
                  <a:pos x="2" y="30"/>
                </a:cxn>
                <a:cxn ang="0">
                  <a:pos x="2" y="28"/>
                </a:cxn>
                <a:cxn ang="0">
                  <a:pos x="0" y="23"/>
                </a:cxn>
                <a:cxn ang="0">
                  <a:pos x="0" y="12"/>
                </a:cxn>
                <a:cxn ang="0">
                  <a:pos x="30" y="0"/>
                </a:cxn>
                <a:cxn ang="0">
                  <a:pos x="55" y="4"/>
                </a:cxn>
                <a:cxn ang="0">
                  <a:pos x="78" y="5"/>
                </a:cxn>
                <a:cxn ang="0">
                  <a:pos x="100" y="5"/>
                </a:cxn>
                <a:cxn ang="0">
                  <a:pos x="122" y="6"/>
                </a:cxn>
                <a:cxn ang="0">
                  <a:pos x="145" y="8"/>
                </a:cxn>
                <a:cxn ang="0">
                  <a:pos x="155" y="16"/>
                </a:cxn>
                <a:cxn ang="0">
                  <a:pos x="210" y="28"/>
                </a:cxn>
                <a:cxn ang="0">
                  <a:pos x="210" y="30"/>
                </a:cxn>
                <a:cxn ang="0">
                  <a:pos x="215" y="30"/>
                </a:cxn>
                <a:cxn ang="0">
                  <a:pos x="244" y="32"/>
                </a:cxn>
                <a:cxn ang="0">
                  <a:pos x="240" y="48"/>
                </a:cxn>
                <a:cxn ang="0">
                  <a:pos x="218" y="60"/>
                </a:cxn>
                <a:cxn ang="0">
                  <a:pos x="196" y="72"/>
                </a:cxn>
                <a:cxn ang="0">
                  <a:pos x="185" y="89"/>
                </a:cxn>
                <a:cxn ang="0">
                  <a:pos x="173" y="107"/>
                </a:cxn>
                <a:cxn ang="0">
                  <a:pos x="181" y="125"/>
                </a:cxn>
                <a:cxn ang="0">
                  <a:pos x="164" y="146"/>
                </a:cxn>
                <a:cxn ang="0">
                  <a:pos x="160" y="152"/>
                </a:cxn>
                <a:cxn ang="0">
                  <a:pos x="143" y="161"/>
                </a:cxn>
                <a:cxn ang="0">
                  <a:pos x="133" y="171"/>
                </a:cxn>
                <a:cxn ang="0">
                  <a:pos x="109" y="173"/>
                </a:cxn>
                <a:cxn ang="0">
                  <a:pos x="85" y="177"/>
                </a:cxn>
                <a:cxn ang="0">
                  <a:pos x="70" y="186"/>
                </a:cxn>
                <a:cxn ang="0">
                  <a:pos x="55" y="186"/>
                </a:cxn>
                <a:cxn ang="0">
                  <a:pos x="50" y="168"/>
                </a:cxn>
                <a:cxn ang="0">
                  <a:pos x="35" y="161"/>
                </a:cxn>
                <a:cxn ang="0">
                  <a:pos x="28" y="161"/>
                </a:cxn>
                <a:cxn ang="0">
                  <a:pos x="28" y="154"/>
                </a:cxn>
                <a:cxn ang="0">
                  <a:pos x="35" y="140"/>
                </a:cxn>
                <a:cxn ang="0">
                  <a:pos x="34" y="134"/>
                </a:cxn>
                <a:cxn ang="0">
                  <a:pos x="36" y="120"/>
                </a:cxn>
                <a:cxn ang="0">
                  <a:pos x="28" y="101"/>
                </a:cxn>
                <a:cxn ang="0">
                  <a:pos x="35" y="100"/>
                </a:cxn>
                <a:cxn ang="0">
                  <a:pos x="43" y="70"/>
                </a:cxn>
                <a:cxn ang="0">
                  <a:pos x="53" y="57"/>
                </a:cxn>
                <a:cxn ang="0">
                  <a:pos x="49" y="46"/>
                </a:cxn>
              </a:cxnLst>
              <a:rect l="0" t="0" r="r" b="b"/>
              <a:pathLst>
                <a:path w="244" h="186">
                  <a:moveTo>
                    <a:pt x="49" y="46"/>
                  </a:moveTo>
                  <a:lnTo>
                    <a:pt x="23" y="45"/>
                  </a:lnTo>
                  <a:lnTo>
                    <a:pt x="17" y="42"/>
                  </a:lnTo>
                  <a:lnTo>
                    <a:pt x="5" y="44"/>
                  </a:lnTo>
                  <a:lnTo>
                    <a:pt x="5" y="36"/>
                  </a:lnTo>
                  <a:lnTo>
                    <a:pt x="2" y="30"/>
                  </a:lnTo>
                  <a:lnTo>
                    <a:pt x="2" y="28"/>
                  </a:lnTo>
                  <a:lnTo>
                    <a:pt x="0" y="23"/>
                  </a:lnTo>
                  <a:lnTo>
                    <a:pt x="0" y="12"/>
                  </a:lnTo>
                  <a:lnTo>
                    <a:pt x="30" y="0"/>
                  </a:lnTo>
                  <a:lnTo>
                    <a:pt x="55" y="4"/>
                  </a:lnTo>
                  <a:lnTo>
                    <a:pt x="78" y="5"/>
                  </a:lnTo>
                  <a:lnTo>
                    <a:pt x="100" y="5"/>
                  </a:lnTo>
                  <a:lnTo>
                    <a:pt x="122" y="6"/>
                  </a:lnTo>
                  <a:lnTo>
                    <a:pt x="145" y="8"/>
                  </a:lnTo>
                  <a:lnTo>
                    <a:pt x="155" y="16"/>
                  </a:lnTo>
                  <a:lnTo>
                    <a:pt x="210" y="28"/>
                  </a:lnTo>
                  <a:lnTo>
                    <a:pt x="210" y="30"/>
                  </a:lnTo>
                  <a:lnTo>
                    <a:pt x="215" y="30"/>
                  </a:lnTo>
                  <a:lnTo>
                    <a:pt x="244" y="32"/>
                  </a:lnTo>
                  <a:lnTo>
                    <a:pt x="240" y="48"/>
                  </a:lnTo>
                  <a:lnTo>
                    <a:pt x="218" y="60"/>
                  </a:lnTo>
                  <a:lnTo>
                    <a:pt x="196" y="72"/>
                  </a:lnTo>
                  <a:lnTo>
                    <a:pt x="185" y="89"/>
                  </a:lnTo>
                  <a:lnTo>
                    <a:pt x="173" y="107"/>
                  </a:lnTo>
                  <a:lnTo>
                    <a:pt x="181" y="125"/>
                  </a:lnTo>
                  <a:lnTo>
                    <a:pt x="164" y="146"/>
                  </a:lnTo>
                  <a:lnTo>
                    <a:pt x="160" y="152"/>
                  </a:lnTo>
                  <a:lnTo>
                    <a:pt x="143" y="161"/>
                  </a:lnTo>
                  <a:lnTo>
                    <a:pt x="133" y="171"/>
                  </a:lnTo>
                  <a:lnTo>
                    <a:pt x="109" y="173"/>
                  </a:lnTo>
                  <a:lnTo>
                    <a:pt x="85" y="177"/>
                  </a:lnTo>
                  <a:lnTo>
                    <a:pt x="70" y="186"/>
                  </a:lnTo>
                  <a:lnTo>
                    <a:pt x="55" y="186"/>
                  </a:lnTo>
                  <a:lnTo>
                    <a:pt x="50" y="168"/>
                  </a:lnTo>
                  <a:lnTo>
                    <a:pt x="35" y="161"/>
                  </a:lnTo>
                  <a:lnTo>
                    <a:pt x="28" y="161"/>
                  </a:lnTo>
                  <a:lnTo>
                    <a:pt x="28" y="154"/>
                  </a:lnTo>
                  <a:lnTo>
                    <a:pt x="35" y="140"/>
                  </a:lnTo>
                  <a:lnTo>
                    <a:pt x="34" y="134"/>
                  </a:lnTo>
                  <a:lnTo>
                    <a:pt x="36" y="120"/>
                  </a:lnTo>
                  <a:lnTo>
                    <a:pt x="28" y="101"/>
                  </a:lnTo>
                  <a:lnTo>
                    <a:pt x="35" y="100"/>
                  </a:lnTo>
                  <a:lnTo>
                    <a:pt x="43" y="70"/>
                  </a:lnTo>
                  <a:lnTo>
                    <a:pt x="53" y="57"/>
                  </a:lnTo>
                  <a:lnTo>
                    <a:pt x="49" y="4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4" name="Freeform 479"/>
            <p:cNvSpPr>
              <a:spLocks/>
            </p:cNvSpPr>
            <p:nvPr/>
          </p:nvSpPr>
          <p:spPr bwMode="auto">
            <a:xfrm>
              <a:off x="1052163" y="2983353"/>
              <a:ext cx="22320" cy="13397"/>
            </a:xfrm>
            <a:custGeom>
              <a:avLst/>
              <a:gdLst/>
              <a:ahLst/>
              <a:cxnLst>
                <a:cxn ang="0">
                  <a:pos x="21" y="4"/>
                </a:cxn>
                <a:cxn ang="0">
                  <a:pos x="10" y="12"/>
                </a:cxn>
                <a:cxn ang="0">
                  <a:pos x="0" y="5"/>
                </a:cxn>
                <a:cxn ang="0">
                  <a:pos x="14" y="0"/>
                </a:cxn>
                <a:cxn ang="0">
                  <a:pos x="21" y="4"/>
                </a:cxn>
              </a:cxnLst>
              <a:rect l="0" t="0" r="r" b="b"/>
              <a:pathLst>
                <a:path w="21" h="12">
                  <a:moveTo>
                    <a:pt x="21" y="4"/>
                  </a:moveTo>
                  <a:lnTo>
                    <a:pt x="10" y="12"/>
                  </a:lnTo>
                  <a:lnTo>
                    <a:pt x="0" y="5"/>
                  </a:lnTo>
                  <a:lnTo>
                    <a:pt x="14" y="0"/>
                  </a:lnTo>
                  <a:lnTo>
                    <a:pt x="21"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5" name="Freeform 497"/>
            <p:cNvSpPr>
              <a:spLocks/>
            </p:cNvSpPr>
            <p:nvPr/>
          </p:nvSpPr>
          <p:spPr bwMode="auto">
            <a:xfrm>
              <a:off x="585657" y="3320509"/>
              <a:ext cx="205352" cy="189790"/>
            </a:xfrm>
            <a:custGeom>
              <a:avLst/>
              <a:gdLst/>
              <a:ahLst/>
              <a:cxnLst>
                <a:cxn ang="0">
                  <a:pos x="3" y="157"/>
                </a:cxn>
                <a:cxn ang="0">
                  <a:pos x="0" y="170"/>
                </a:cxn>
                <a:cxn ang="0">
                  <a:pos x="1" y="157"/>
                </a:cxn>
                <a:cxn ang="0">
                  <a:pos x="15" y="126"/>
                </a:cxn>
                <a:cxn ang="0">
                  <a:pos x="30" y="96"/>
                </a:cxn>
                <a:cxn ang="0">
                  <a:pos x="26" y="98"/>
                </a:cxn>
                <a:cxn ang="0">
                  <a:pos x="43" y="79"/>
                </a:cxn>
                <a:cxn ang="0">
                  <a:pos x="50" y="60"/>
                </a:cxn>
                <a:cxn ang="0">
                  <a:pos x="59" y="40"/>
                </a:cxn>
                <a:cxn ang="0">
                  <a:pos x="75" y="25"/>
                </a:cxn>
                <a:cxn ang="0">
                  <a:pos x="87" y="0"/>
                </a:cxn>
                <a:cxn ang="0">
                  <a:pos x="111" y="0"/>
                </a:cxn>
                <a:cxn ang="0">
                  <a:pos x="135" y="0"/>
                </a:cxn>
                <a:cxn ang="0">
                  <a:pos x="159" y="0"/>
                </a:cxn>
                <a:cxn ang="0">
                  <a:pos x="183" y="0"/>
                </a:cxn>
                <a:cxn ang="0">
                  <a:pos x="183" y="9"/>
                </a:cxn>
                <a:cxn ang="0">
                  <a:pos x="182" y="40"/>
                </a:cxn>
                <a:cxn ang="0">
                  <a:pos x="165" y="40"/>
                </a:cxn>
                <a:cxn ang="0">
                  <a:pos x="147" y="40"/>
                </a:cxn>
                <a:cxn ang="0">
                  <a:pos x="129" y="40"/>
                </a:cxn>
                <a:cxn ang="0">
                  <a:pos x="111" y="40"/>
                </a:cxn>
                <a:cxn ang="0">
                  <a:pos x="110" y="73"/>
                </a:cxn>
                <a:cxn ang="0">
                  <a:pos x="110" y="104"/>
                </a:cxn>
                <a:cxn ang="0">
                  <a:pos x="89" y="115"/>
                </a:cxn>
                <a:cxn ang="0">
                  <a:pos x="89" y="135"/>
                </a:cxn>
                <a:cxn ang="0">
                  <a:pos x="87" y="157"/>
                </a:cxn>
                <a:cxn ang="0">
                  <a:pos x="67" y="157"/>
                </a:cxn>
                <a:cxn ang="0">
                  <a:pos x="45" y="157"/>
                </a:cxn>
                <a:cxn ang="0">
                  <a:pos x="24" y="157"/>
                </a:cxn>
                <a:cxn ang="0">
                  <a:pos x="3" y="157"/>
                </a:cxn>
              </a:cxnLst>
              <a:rect l="0" t="0" r="r" b="b"/>
              <a:pathLst>
                <a:path w="183" h="170">
                  <a:moveTo>
                    <a:pt x="3" y="157"/>
                  </a:moveTo>
                  <a:lnTo>
                    <a:pt x="0" y="170"/>
                  </a:lnTo>
                  <a:lnTo>
                    <a:pt x="1" y="157"/>
                  </a:lnTo>
                  <a:lnTo>
                    <a:pt x="15" y="126"/>
                  </a:lnTo>
                  <a:lnTo>
                    <a:pt x="30" y="96"/>
                  </a:lnTo>
                  <a:lnTo>
                    <a:pt x="26" y="98"/>
                  </a:lnTo>
                  <a:lnTo>
                    <a:pt x="43" y="79"/>
                  </a:lnTo>
                  <a:lnTo>
                    <a:pt x="50" y="60"/>
                  </a:lnTo>
                  <a:lnTo>
                    <a:pt x="59" y="40"/>
                  </a:lnTo>
                  <a:lnTo>
                    <a:pt x="75" y="25"/>
                  </a:lnTo>
                  <a:lnTo>
                    <a:pt x="87" y="0"/>
                  </a:lnTo>
                  <a:lnTo>
                    <a:pt x="111" y="0"/>
                  </a:lnTo>
                  <a:lnTo>
                    <a:pt x="135" y="0"/>
                  </a:lnTo>
                  <a:lnTo>
                    <a:pt x="159" y="0"/>
                  </a:lnTo>
                  <a:lnTo>
                    <a:pt x="183" y="0"/>
                  </a:lnTo>
                  <a:lnTo>
                    <a:pt x="183" y="9"/>
                  </a:lnTo>
                  <a:lnTo>
                    <a:pt x="182" y="40"/>
                  </a:lnTo>
                  <a:lnTo>
                    <a:pt x="165" y="40"/>
                  </a:lnTo>
                  <a:lnTo>
                    <a:pt x="147" y="40"/>
                  </a:lnTo>
                  <a:lnTo>
                    <a:pt x="129" y="40"/>
                  </a:lnTo>
                  <a:lnTo>
                    <a:pt x="111" y="40"/>
                  </a:lnTo>
                  <a:lnTo>
                    <a:pt x="110" y="73"/>
                  </a:lnTo>
                  <a:lnTo>
                    <a:pt x="110" y="104"/>
                  </a:lnTo>
                  <a:lnTo>
                    <a:pt x="89" y="115"/>
                  </a:lnTo>
                  <a:lnTo>
                    <a:pt x="89" y="135"/>
                  </a:lnTo>
                  <a:lnTo>
                    <a:pt x="87" y="157"/>
                  </a:lnTo>
                  <a:lnTo>
                    <a:pt x="67" y="157"/>
                  </a:lnTo>
                  <a:lnTo>
                    <a:pt x="45" y="157"/>
                  </a:lnTo>
                  <a:lnTo>
                    <a:pt x="24" y="157"/>
                  </a:lnTo>
                  <a:lnTo>
                    <a:pt x="3" y="15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36" name="Retângulo 335"/>
            <p:cNvSpPr/>
            <p:nvPr/>
          </p:nvSpPr>
          <p:spPr>
            <a:xfrm>
              <a:off x="271686" y="4403430"/>
              <a:ext cx="4392488" cy="399751"/>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36" name="Retângulo 635"/>
            <p:cNvSpPr/>
            <p:nvPr/>
          </p:nvSpPr>
          <p:spPr>
            <a:xfrm>
              <a:off x="271686" y="1998678"/>
              <a:ext cx="4392488" cy="2404752"/>
            </a:xfrm>
            <a:prstGeom prst="rect">
              <a:avLst/>
            </a:prstGeom>
            <a:ln>
              <a:solidFill>
                <a:schemeClr val="tx1"/>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38" name="Forma livre 637"/>
            <p:cNvSpPr/>
            <p:nvPr/>
          </p:nvSpPr>
          <p:spPr>
            <a:xfrm>
              <a:off x="490057" y="2362199"/>
              <a:ext cx="3425482" cy="1569741"/>
            </a:xfrm>
            <a:custGeom>
              <a:avLst/>
              <a:gdLst>
                <a:gd name="connsiteX0" fmla="*/ 3556927 w 3556927"/>
                <a:gd name="connsiteY0" fmla="*/ 815340 h 1692384"/>
                <a:gd name="connsiteX1" fmla="*/ 3168307 w 3556927"/>
                <a:gd name="connsiteY1" fmla="*/ 1615440 h 1692384"/>
                <a:gd name="connsiteX2" fmla="*/ 2733967 w 3556927"/>
                <a:gd name="connsiteY2" fmla="*/ 1470660 h 1692384"/>
                <a:gd name="connsiteX3" fmla="*/ 2406307 w 3556927"/>
                <a:gd name="connsiteY3" fmla="*/ 1691640 h 1692384"/>
                <a:gd name="connsiteX4" fmla="*/ 1758607 w 3556927"/>
                <a:gd name="connsiteY4" fmla="*/ 1379220 h 1692384"/>
                <a:gd name="connsiteX5" fmla="*/ 1598587 w 3556927"/>
                <a:gd name="connsiteY5" fmla="*/ 1417320 h 1692384"/>
                <a:gd name="connsiteX6" fmla="*/ 1248067 w 3556927"/>
                <a:gd name="connsiteY6" fmla="*/ 822960 h 1692384"/>
                <a:gd name="connsiteX7" fmla="*/ 676567 w 3556927"/>
                <a:gd name="connsiteY7" fmla="*/ 647700 h 1692384"/>
                <a:gd name="connsiteX8" fmla="*/ 51727 w 3556927"/>
                <a:gd name="connsiteY8" fmla="*/ 891540 h 1692384"/>
                <a:gd name="connsiteX9" fmla="*/ 97447 w 3556927"/>
                <a:gd name="connsiteY9" fmla="*/ 541020 h 1692384"/>
                <a:gd name="connsiteX10" fmla="*/ 592747 w 3556927"/>
                <a:gd name="connsiteY10" fmla="*/ 266700 h 1692384"/>
                <a:gd name="connsiteX11" fmla="*/ 562267 w 3556927"/>
                <a:gd name="connsiteY11" fmla="*/ 0 h 1692384"/>
                <a:gd name="connsiteX0" fmla="*/ 3556927 w 3556927"/>
                <a:gd name="connsiteY0" fmla="*/ 815340 h 1692384"/>
                <a:gd name="connsiteX1" fmla="*/ 3168307 w 3556927"/>
                <a:gd name="connsiteY1" fmla="*/ 1615440 h 1692384"/>
                <a:gd name="connsiteX2" fmla="*/ 2733967 w 3556927"/>
                <a:gd name="connsiteY2" fmla="*/ 1470660 h 1692384"/>
                <a:gd name="connsiteX3" fmla="*/ 2406307 w 3556927"/>
                <a:gd name="connsiteY3" fmla="*/ 1691640 h 1692384"/>
                <a:gd name="connsiteX4" fmla="*/ 1758607 w 3556927"/>
                <a:gd name="connsiteY4" fmla="*/ 1379220 h 1692384"/>
                <a:gd name="connsiteX5" fmla="*/ 1491907 w 3556927"/>
                <a:gd name="connsiteY5" fmla="*/ 1287780 h 1692384"/>
                <a:gd name="connsiteX6" fmla="*/ 1248067 w 3556927"/>
                <a:gd name="connsiteY6" fmla="*/ 822960 h 1692384"/>
                <a:gd name="connsiteX7" fmla="*/ 676567 w 3556927"/>
                <a:gd name="connsiteY7" fmla="*/ 647700 h 1692384"/>
                <a:gd name="connsiteX8" fmla="*/ 51727 w 3556927"/>
                <a:gd name="connsiteY8" fmla="*/ 891540 h 1692384"/>
                <a:gd name="connsiteX9" fmla="*/ 97447 w 3556927"/>
                <a:gd name="connsiteY9" fmla="*/ 541020 h 1692384"/>
                <a:gd name="connsiteX10" fmla="*/ 592747 w 3556927"/>
                <a:gd name="connsiteY10" fmla="*/ 266700 h 1692384"/>
                <a:gd name="connsiteX11" fmla="*/ 562267 w 3556927"/>
                <a:gd name="connsiteY11" fmla="*/ 0 h 1692384"/>
                <a:gd name="connsiteX0" fmla="*/ 3556927 w 3556927"/>
                <a:gd name="connsiteY0" fmla="*/ 815340 h 1642622"/>
                <a:gd name="connsiteX1" fmla="*/ 3168307 w 3556927"/>
                <a:gd name="connsiteY1" fmla="*/ 1615440 h 1642622"/>
                <a:gd name="connsiteX2" fmla="*/ 2733967 w 3556927"/>
                <a:gd name="connsiteY2" fmla="*/ 1470660 h 1642622"/>
                <a:gd name="connsiteX3" fmla="*/ 2299627 w 3556927"/>
                <a:gd name="connsiteY3" fmla="*/ 1623060 h 1642622"/>
                <a:gd name="connsiteX4" fmla="*/ 1758607 w 3556927"/>
                <a:gd name="connsiteY4" fmla="*/ 1379220 h 1642622"/>
                <a:gd name="connsiteX5" fmla="*/ 1491907 w 3556927"/>
                <a:gd name="connsiteY5" fmla="*/ 1287780 h 1642622"/>
                <a:gd name="connsiteX6" fmla="*/ 1248067 w 3556927"/>
                <a:gd name="connsiteY6" fmla="*/ 822960 h 1642622"/>
                <a:gd name="connsiteX7" fmla="*/ 676567 w 3556927"/>
                <a:gd name="connsiteY7" fmla="*/ 647700 h 1642622"/>
                <a:gd name="connsiteX8" fmla="*/ 51727 w 3556927"/>
                <a:gd name="connsiteY8" fmla="*/ 891540 h 1642622"/>
                <a:gd name="connsiteX9" fmla="*/ 97447 w 3556927"/>
                <a:gd name="connsiteY9" fmla="*/ 541020 h 1642622"/>
                <a:gd name="connsiteX10" fmla="*/ 592747 w 3556927"/>
                <a:gd name="connsiteY10" fmla="*/ 266700 h 1642622"/>
                <a:gd name="connsiteX11" fmla="*/ 562267 w 3556927"/>
                <a:gd name="connsiteY11" fmla="*/ 0 h 1642622"/>
                <a:gd name="connsiteX0" fmla="*/ 3556927 w 3556927"/>
                <a:gd name="connsiteY0" fmla="*/ 815340 h 1721653"/>
                <a:gd name="connsiteX1" fmla="*/ 3099727 w 3556927"/>
                <a:gd name="connsiteY1" fmla="*/ 1699260 h 1721653"/>
                <a:gd name="connsiteX2" fmla="*/ 2733967 w 3556927"/>
                <a:gd name="connsiteY2" fmla="*/ 1470660 h 1721653"/>
                <a:gd name="connsiteX3" fmla="*/ 2299627 w 3556927"/>
                <a:gd name="connsiteY3" fmla="*/ 1623060 h 1721653"/>
                <a:gd name="connsiteX4" fmla="*/ 1758607 w 3556927"/>
                <a:gd name="connsiteY4" fmla="*/ 1379220 h 1721653"/>
                <a:gd name="connsiteX5" fmla="*/ 1491907 w 3556927"/>
                <a:gd name="connsiteY5" fmla="*/ 1287780 h 1721653"/>
                <a:gd name="connsiteX6" fmla="*/ 1248067 w 3556927"/>
                <a:gd name="connsiteY6" fmla="*/ 822960 h 1721653"/>
                <a:gd name="connsiteX7" fmla="*/ 676567 w 3556927"/>
                <a:gd name="connsiteY7" fmla="*/ 647700 h 1721653"/>
                <a:gd name="connsiteX8" fmla="*/ 51727 w 3556927"/>
                <a:gd name="connsiteY8" fmla="*/ 891540 h 1721653"/>
                <a:gd name="connsiteX9" fmla="*/ 97447 w 3556927"/>
                <a:gd name="connsiteY9" fmla="*/ 541020 h 1721653"/>
                <a:gd name="connsiteX10" fmla="*/ 592747 w 3556927"/>
                <a:gd name="connsiteY10" fmla="*/ 266700 h 1721653"/>
                <a:gd name="connsiteX11" fmla="*/ 562267 w 3556927"/>
                <a:gd name="connsiteY11" fmla="*/ 0 h 1721653"/>
                <a:gd name="connsiteX0" fmla="*/ 3556927 w 3556927"/>
                <a:gd name="connsiteY0" fmla="*/ 815340 h 1719298"/>
                <a:gd name="connsiteX1" fmla="*/ 3099727 w 3556927"/>
                <a:gd name="connsiteY1" fmla="*/ 1699260 h 1719298"/>
                <a:gd name="connsiteX2" fmla="*/ 2810167 w 3556927"/>
                <a:gd name="connsiteY2" fmla="*/ 1447800 h 1719298"/>
                <a:gd name="connsiteX3" fmla="*/ 2299627 w 3556927"/>
                <a:gd name="connsiteY3" fmla="*/ 1623060 h 1719298"/>
                <a:gd name="connsiteX4" fmla="*/ 1758607 w 3556927"/>
                <a:gd name="connsiteY4" fmla="*/ 1379220 h 1719298"/>
                <a:gd name="connsiteX5" fmla="*/ 1491907 w 3556927"/>
                <a:gd name="connsiteY5" fmla="*/ 1287780 h 1719298"/>
                <a:gd name="connsiteX6" fmla="*/ 1248067 w 3556927"/>
                <a:gd name="connsiteY6" fmla="*/ 822960 h 1719298"/>
                <a:gd name="connsiteX7" fmla="*/ 676567 w 3556927"/>
                <a:gd name="connsiteY7" fmla="*/ 647700 h 1719298"/>
                <a:gd name="connsiteX8" fmla="*/ 51727 w 3556927"/>
                <a:gd name="connsiteY8" fmla="*/ 891540 h 1719298"/>
                <a:gd name="connsiteX9" fmla="*/ 97447 w 3556927"/>
                <a:gd name="connsiteY9" fmla="*/ 541020 h 1719298"/>
                <a:gd name="connsiteX10" fmla="*/ 592747 w 3556927"/>
                <a:gd name="connsiteY10" fmla="*/ 266700 h 1719298"/>
                <a:gd name="connsiteX11" fmla="*/ 562267 w 3556927"/>
                <a:gd name="connsiteY11" fmla="*/ 0 h 1719298"/>
                <a:gd name="connsiteX0" fmla="*/ 3412147 w 3412147"/>
                <a:gd name="connsiteY0" fmla="*/ 777240 h 1721221"/>
                <a:gd name="connsiteX1" fmla="*/ 3099727 w 3412147"/>
                <a:gd name="connsiteY1" fmla="*/ 1699260 h 1721221"/>
                <a:gd name="connsiteX2" fmla="*/ 2810167 w 3412147"/>
                <a:gd name="connsiteY2" fmla="*/ 1447800 h 1721221"/>
                <a:gd name="connsiteX3" fmla="*/ 2299627 w 3412147"/>
                <a:gd name="connsiteY3" fmla="*/ 1623060 h 1721221"/>
                <a:gd name="connsiteX4" fmla="*/ 1758607 w 3412147"/>
                <a:gd name="connsiteY4" fmla="*/ 1379220 h 1721221"/>
                <a:gd name="connsiteX5" fmla="*/ 1491907 w 3412147"/>
                <a:gd name="connsiteY5" fmla="*/ 1287780 h 1721221"/>
                <a:gd name="connsiteX6" fmla="*/ 1248067 w 3412147"/>
                <a:gd name="connsiteY6" fmla="*/ 822960 h 1721221"/>
                <a:gd name="connsiteX7" fmla="*/ 676567 w 3412147"/>
                <a:gd name="connsiteY7" fmla="*/ 647700 h 1721221"/>
                <a:gd name="connsiteX8" fmla="*/ 51727 w 3412147"/>
                <a:gd name="connsiteY8" fmla="*/ 891540 h 1721221"/>
                <a:gd name="connsiteX9" fmla="*/ 97447 w 3412147"/>
                <a:gd name="connsiteY9" fmla="*/ 541020 h 1721221"/>
                <a:gd name="connsiteX10" fmla="*/ 592747 w 3412147"/>
                <a:gd name="connsiteY10" fmla="*/ 266700 h 1721221"/>
                <a:gd name="connsiteX11" fmla="*/ 562267 w 3412147"/>
                <a:gd name="connsiteY11" fmla="*/ 0 h 1721221"/>
                <a:gd name="connsiteX0" fmla="*/ 3412147 w 3412147"/>
                <a:gd name="connsiteY0" fmla="*/ 777240 h 1624738"/>
                <a:gd name="connsiteX1" fmla="*/ 2810167 w 3412147"/>
                <a:gd name="connsiteY1" fmla="*/ 1447800 h 1624738"/>
                <a:gd name="connsiteX2" fmla="*/ 2299627 w 3412147"/>
                <a:gd name="connsiteY2" fmla="*/ 1623060 h 1624738"/>
                <a:gd name="connsiteX3" fmla="*/ 1758607 w 3412147"/>
                <a:gd name="connsiteY3" fmla="*/ 1379220 h 1624738"/>
                <a:gd name="connsiteX4" fmla="*/ 1491907 w 3412147"/>
                <a:gd name="connsiteY4" fmla="*/ 1287780 h 1624738"/>
                <a:gd name="connsiteX5" fmla="*/ 1248067 w 3412147"/>
                <a:gd name="connsiteY5" fmla="*/ 822960 h 1624738"/>
                <a:gd name="connsiteX6" fmla="*/ 676567 w 3412147"/>
                <a:gd name="connsiteY6" fmla="*/ 647700 h 1624738"/>
                <a:gd name="connsiteX7" fmla="*/ 51727 w 3412147"/>
                <a:gd name="connsiteY7" fmla="*/ 891540 h 1624738"/>
                <a:gd name="connsiteX8" fmla="*/ 97447 w 3412147"/>
                <a:gd name="connsiteY8" fmla="*/ 541020 h 1624738"/>
                <a:gd name="connsiteX9" fmla="*/ 592747 w 3412147"/>
                <a:gd name="connsiteY9" fmla="*/ 266700 h 1624738"/>
                <a:gd name="connsiteX10" fmla="*/ 562267 w 3412147"/>
                <a:gd name="connsiteY10" fmla="*/ 0 h 1624738"/>
                <a:gd name="connsiteX0" fmla="*/ 3412147 w 3412147"/>
                <a:gd name="connsiteY0" fmla="*/ 777240 h 1602568"/>
                <a:gd name="connsiteX1" fmla="*/ 2810167 w 3412147"/>
                <a:gd name="connsiteY1" fmla="*/ 1447800 h 1602568"/>
                <a:gd name="connsiteX2" fmla="*/ 2223427 w 3412147"/>
                <a:gd name="connsiteY2" fmla="*/ 1600200 h 1602568"/>
                <a:gd name="connsiteX3" fmla="*/ 1758607 w 3412147"/>
                <a:gd name="connsiteY3" fmla="*/ 1379220 h 1602568"/>
                <a:gd name="connsiteX4" fmla="*/ 1491907 w 3412147"/>
                <a:gd name="connsiteY4" fmla="*/ 1287780 h 1602568"/>
                <a:gd name="connsiteX5" fmla="*/ 1248067 w 3412147"/>
                <a:gd name="connsiteY5" fmla="*/ 822960 h 1602568"/>
                <a:gd name="connsiteX6" fmla="*/ 676567 w 3412147"/>
                <a:gd name="connsiteY6" fmla="*/ 647700 h 1602568"/>
                <a:gd name="connsiteX7" fmla="*/ 51727 w 3412147"/>
                <a:gd name="connsiteY7" fmla="*/ 891540 h 1602568"/>
                <a:gd name="connsiteX8" fmla="*/ 97447 w 3412147"/>
                <a:gd name="connsiteY8" fmla="*/ 541020 h 1602568"/>
                <a:gd name="connsiteX9" fmla="*/ 592747 w 3412147"/>
                <a:gd name="connsiteY9" fmla="*/ 266700 h 1602568"/>
                <a:gd name="connsiteX10" fmla="*/ 562267 w 3412147"/>
                <a:gd name="connsiteY10" fmla="*/ 0 h 1602568"/>
                <a:gd name="connsiteX0" fmla="*/ 3511207 w 3511207"/>
                <a:gd name="connsiteY0" fmla="*/ 822960 h 1602255"/>
                <a:gd name="connsiteX1" fmla="*/ 2810167 w 3511207"/>
                <a:gd name="connsiteY1" fmla="*/ 1447800 h 1602255"/>
                <a:gd name="connsiteX2" fmla="*/ 2223427 w 3511207"/>
                <a:gd name="connsiteY2" fmla="*/ 1600200 h 1602255"/>
                <a:gd name="connsiteX3" fmla="*/ 1758607 w 3511207"/>
                <a:gd name="connsiteY3" fmla="*/ 1379220 h 1602255"/>
                <a:gd name="connsiteX4" fmla="*/ 1491907 w 3511207"/>
                <a:gd name="connsiteY4" fmla="*/ 1287780 h 1602255"/>
                <a:gd name="connsiteX5" fmla="*/ 1248067 w 3511207"/>
                <a:gd name="connsiteY5" fmla="*/ 822960 h 1602255"/>
                <a:gd name="connsiteX6" fmla="*/ 676567 w 3511207"/>
                <a:gd name="connsiteY6" fmla="*/ 647700 h 1602255"/>
                <a:gd name="connsiteX7" fmla="*/ 51727 w 3511207"/>
                <a:gd name="connsiteY7" fmla="*/ 891540 h 1602255"/>
                <a:gd name="connsiteX8" fmla="*/ 97447 w 3511207"/>
                <a:gd name="connsiteY8" fmla="*/ 541020 h 1602255"/>
                <a:gd name="connsiteX9" fmla="*/ 592747 w 3511207"/>
                <a:gd name="connsiteY9" fmla="*/ 266700 h 1602255"/>
                <a:gd name="connsiteX10" fmla="*/ 562267 w 3511207"/>
                <a:gd name="connsiteY10" fmla="*/ 0 h 1602255"/>
                <a:gd name="connsiteX0" fmla="*/ 3511207 w 3511207"/>
                <a:gd name="connsiteY0" fmla="*/ 822960 h 1602977"/>
                <a:gd name="connsiteX1" fmla="*/ 3214027 w 3511207"/>
                <a:gd name="connsiteY1" fmla="*/ 1455420 h 1602977"/>
                <a:gd name="connsiteX2" fmla="*/ 2223427 w 3511207"/>
                <a:gd name="connsiteY2" fmla="*/ 1600200 h 1602977"/>
                <a:gd name="connsiteX3" fmla="*/ 1758607 w 3511207"/>
                <a:gd name="connsiteY3" fmla="*/ 1379220 h 1602977"/>
                <a:gd name="connsiteX4" fmla="*/ 1491907 w 3511207"/>
                <a:gd name="connsiteY4" fmla="*/ 1287780 h 1602977"/>
                <a:gd name="connsiteX5" fmla="*/ 1248067 w 3511207"/>
                <a:gd name="connsiteY5" fmla="*/ 822960 h 1602977"/>
                <a:gd name="connsiteX6" fmla="*/ 676567 w 3511207"/>
                <a:gd name="connsiteY6" fmla="*/ 647700 h 1602977"/>
                <a:gd name="connsiteX7" fmla="*/ 51727 w 3511207"/>
                <a:gd name="connsiteY7" fmla="*/ 891540 h 1602977"/>
                <a:gd name="connsiteX8" fmla="*/ 97447 w 3511207"/>
                <a:gd name="connsiteY8" fmla="*/ 541020 h 1602977"/>
                <a:gd name="connsiteX9" fmla="*/ 592747 w 3511207"/>
                <a:gd name="connsiteY9" fmla="*/ 266700 h 1602977"/>
                <a:gd name="connsiteX10" fmla="*/ 562267 w 3511207"/>
                <a:gd name="connsiteY10" fmla="*/ 0 h 1602977"/>
                <a:gd name="connsiteX0" fmla="*/ 3511207 w 3511207"/>
                <a:gd name="connsiteY0" fmla="*/ 822960 h 1568127"/>
                <a:gd name="connsiteX1" fmla="*/ 3214027 w 3511207"/>
                <a:gd name="connsiteY1" fmla="*/ 1455420 h 1568127"/>
                <a:gd name="connsiteX2" fmla="*/ 2398687 w 3511207"/>
                <a:gd name="connsiteY2" fmla="*/ 1562100 h 1568127"/>
                <a:gd name="connsiteX3" fmla="*/ 1758607 w 3511207"/>
                <a:gd name="connsiteY3" fmla="*/ 1379220 h 1568127"/>
                <a:gd name="connsiteX4" fmla="*/ 1491907 w 3511207"/>
                <a:gd name="connsiteY4" fmla="*/ 1287780 h 1568127"/>
                <a:gd name="connsiteX5" fmla="*/ 1248067 w 3511207"/>
                <a:gd name="connsiteY5" fmla="*/ 822960 h 1568127"/>
                <a:gd name="connsiteX6" fmla="*/ 676567 w 3511207"/>
                <a:gd name="connsiteY6" fmla="*/ 647700 h 1568127"/>
                <a:gd name="connsiteX7" fmla="*/ 51727 w 3511207"/>
                <a:gd name="connsiteY7" fmla="*/ 891540 h 1568127"/>
                <a:gd name="connsiteX8" fmla="*/ 97447 w 3511207"/>
                <a:gd name="connsiteY8" fmla="*/ 541020 h 1568127"/>
                <a:gd name="connsiteX9" fmla="*/ 592747 w 3511207"/>
                <a:gd name="connsiteY9" fmla="*/ 266700 h 1568127"/>
                <a:gd name="connsiteX10" fmla="*/ 562267 w 3511207"/>
                <a:gd name="connsiteY10" fmla="*/ 0 h 1568127"/>
                <a:gd name="connsiteX0" fmla="*/ 3425482 w 3425482"/>
                <a:gd name="connsiteY0" fmla="*/ 765810 h 1569741"/>
                <a:gd name="connsiteX1" fmla="*/ 3214027 w 3425482"/>
                <a:gd name="connsiteY1" fmla="*/ 1455420 h 1569741"/>
                <a:gd name="connsiteX2" fmla="*/ 2398687 w 3425482"/>
                <a:gd name="connsiteY2" fmla="*/ 1562100 h 1569741"/>
                <a:gd name="connsiteX3" fmla="*/ 1758607 w 3425482"/>
                <a:gd name="connsiteY3" fmla="*/ 1379220 h 1569741"/>
                <a:gd name="connsiteX4" fmla="*/ 1491907 w 3425482"/>
                <a:gd name="connsiteY4" fmla="*/ 1287780 h 1569741"/>
                <a:gd name="connsiteX5" fmla="*/ 1248067 w 3425482"/>
                <a:gd name="connsiteY5" fmla="*/ 822960 h 1569741"/>
                <a:gd name="connsiteX6" fmla="*/ 676567 w 3425482"/>
                <a:gd name="connsiteY6" fmla="*/ 647700 h 1569741"/>
                <a:gd name="connsiteX7" fmla="*/ 51727 w 3425482"/>
                <a:gd name="connsiteY7" fmla="*/ 891540 h 1569741"/>
                <a:gd name="connsiteX8" fmla="*/ 97447 w 3425482"/>
                <a:gd name="connsiteY8" fmla="*/ 541020 h 1569741"/>
                <a:gd name="connsiteX9" fmla="*/ 592747 w 3425482"/>
                <a:gd name="connsiteY9" fmla="*/ 266700 h 1569741"/>
                <a:gd name="connsiteX10" fmla="*/ 562267 w 3425482"/>
                <a:gd name="connsiteY10" fmla="*/ 0 h 1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5482" h="1569741">
                  <a:moveTo>
                    <a:pt x="3425482" y="765810"/>
                  </a:moveTo>
                  <a:cubicBezTo>
                    <a:pt x="3300069" y="905510"/>
                    <a:pt x="3385159" y="1322705"/>
                    <a:pt x="3214027" y="1455420"/>
                  </a:cubicBezTo>
                  <a:cubicBezTo>
                    <a:pt x="3042895" y="1588135"/>
                    <a:pt x="2641257" y="1574800"/>
                    <a:pt x="2398687" y="1562100"/>
                  </a:cubicBezTo>
                  <a:cubicBezTo>
                    <a:pt x="2156117" y="1549400"/>
                    <a:pt x="1909737" y="1424940"/>
                    <a:pt x="1758607" y="1379220"/>
                  </a:cubicBezTo>
                  <a:cubicBezTo>
                    <a:pt x="1607477" y="1333500"/>
                    <a:pt x="1576997" y="1380490"/>
                    <a:pt x="1491907" y="1287780"/>
                  </a:cubicBezTo>
                  <a:cubicBezTo>
                    <a:pt x="1406817" y="1195070"/>
                    <a:pt x="1383957" y="929640"/>
                    <a:pt x="1248067" y="822960"/>
                  </a:cubicBezTo>
                  <a:cubicBezTo>
                    <a:pt x="1112177" y="716280"/>
                    <a:pt x="875957" y="636270"/>
                    <a:pt x="676567" y="647700"/>
                  </a:cubicBezTo>
                  <a:cubicBezTo>
                    <a:pt x="477177" y="659130"/>
                    <a:pt x="148247" y="909320"/>
                    <a:pt x="51727" y="891540"/>
                  </a:cubicBezTo>
                  <a:cubicBezTo>
                    <a:pt x="-44793" y="873760"/>
                    <a:pt x="7277" y="645160"/>
                    <a:pt x="97447" y="541020"/>
                  </a:cubicBezTo>
                  <a:cubicBezTo>
                    <a:pt x="187617" y="436880"/>
                    <a:pt x="515277" y="356870"/>
                    <a:pt x="592747" y="266700"/>
                  </a:cubicBezTo>
                  <a:cubicBezTo>
                    <a:pt x="670217" y="176530"/>
                    <a:pt x="569887" y="43180"/>
                    <a:pt x="562267" y="0"/>
                  </a:cubicBezTo>
                </a:path>
              </a:pathLst>
            </a:custGeom>
            <a:ln>
              <a:solidFill>
                <a:schemeClr val="tx1"/>
              </a:solidFill>
            </a:ln>
          </p:spPr>
          <p:txBody>
            <a:bodyPr rtlCol="0" anchor="ctr"/>
            <a:lstStyle/>
            <a:p>
              <a:pPr algn="ctr"/>
              <a:endParaRPr lang="pt-BR" dirty="0"/>
            </a:p>
          </p:txBody>
        </p:sp>
        <p:sp>
          <p:nvSpPr>
            <p:cNvPr id="639" name="Elipse 638"/>
            <p:cNvSpPr/>
            <p:nvPr/>
          </p:nvSpPr>
          <p:spPr>
            <a:xfrm>
              <a:off x="3440500" y="4003755"/>
              <a:ext cx="72000" cy="108000"/>
            </a:xfrm>
            <a:prstGeom prst="ellipse">
              <a:avLst/>
            </a:prstGeom>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40" name="Elipse 639"/>
            <p:cNvSpPr/>
            <p:nvPr/>
          </p:nvSpPr>
          <p:spPr>
            <a:xfrm>
              <a:off x="3791315" y="3263865"/>
              <a:ext cx="108000" cy="108000"/>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41" name="Elipse 640"/>
            <p:cNvSpPr/>
            <p:nvPr/>
          </p:nvSpPr>
          <p:spPr>
            <a:xfrm>
              <a:off x="3743582" y="3048105"/>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42" name="Elipse 641"/>
            <p:cNvSpPr/>
            <p:nvPr/>
          </p:nvSpPr>
          <p:spPr>
            <a:xfrm>
              <a:off x="3750832" y="3402329"/>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43" name="Elipse 642"/>
            <p:cNvSpPr/>
            <p:nvPr/>
          </p:nvSpPr>
          <p:spPr>
            <a:xfrm>
              <a:off x="3587438" y="3465277"/>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645" name="Conector em curva 644"/>
            <p:cNvCxnSpPr>
              <a:stCxn id="640" idx="6"/>
              <a:endCxn id="641" idx="6"/>
            </p:cNvCxnSpPr>
            <p:nvPr/>
          </p:nvCxnSpPr>
          <p:spPr>
            <a:xfrm flipH="1" flipV="1">
              <a:off x="3789301" y="3070965"/>
              <a:ext cx="110014" cy="246900"/>
            </a:xfrm>
            <a:prstGeom prst="curvedConnector3">
              <a:avLst>
                <a:gd name="adj1" fmla="val -207792"/>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7" name="Conector em curva 646"/>
            <p:cNvCxnSpPr>
              <a:stCxn id="640" idx="6"/>
              <a:endCxn id="643" idx="6"/>
            </p:cNvCxnSpPr>
            <p:nvPr/>
          </p:nvCxnSpPr>
          <p:spPr>
            <a:xfrm flipH="1">
              <a:off x="3633157" y="3317865"/>
              <a:ext cx="266158" cy="170272"/>
            </a:xfrm>
            <a:prstGeom prst="curvedConnector3">
              <a:avLst>
                <a:gd name="adj1" fmla="val -85889"/>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0" name="Conector em curva 649"/>
            <p:cNvCxnSpPr>
              <a:stCxn id="640" idx="6"/>
              <a:endCxn id="642" idx="6"/>
            </p:cNvCxnSpPr>
            <p:nvPr/>
          </p:nvCxnSpPr>
          <p:spPr>
            <a:xfrm flipH="1">
              <a:off x="3796551" y="3317865"/>
              <a:ext cx="102764" cy="107324"/>
            </a:xfrm>
            <a:prstGeom prst="curvedConnector3">
              <a:avLst>
                <a:gd name="adj1" fmla="val -222451"/>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57" name="Elipse 656"/>
            <p:cNvSpPr/>
            <p:nvPr/>
          </p:nvSpPr>
          <p:spPr>
            <a:xfrm>
              <a:off x="3780353" y="2938696"/>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658" name="Conector em curva 657"/>
            <p:cNvCxnSpPr>
              <a:stCxn id="640" idx="6"/>
              <a:endCxn id="657" idx="6"/>
            </p:cNvCxnSpPr>
            <p:nvPr/>
          </p:nvCxnSpPr>
          <p:spPr>
            <a:xfrm flipH="1" flipV="1">
              <a:off x="3826072" y="2961556"/>
              <a:ext cx="73243" cy="356309"/>
            </a:xfrm>
            <a:prstGeom prst="curvedConnector3">
              <a:avLst>
                <a:gd name="adj1" fmla="val -312112"/>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65" name="Elipse 664"/>
            <p:cNvSpPr/>
            <p:nvPr/>
          </p:nvSpPr>
          <p:spPr>
            <a:xfrm>
              <a:off x="1134321" y="2571497"/>
              <a:ext cx="108000" cy="108000"/>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66" name="Elipse 665"/>
            <p:cNvSpPr/>
            <p:nvPr/>
          </p:nvSpPr>
          <p:spPr>
            <a:xfrm>
              <a:off x="1372844" y="2564962"/>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667" name="Conector em curva 666"/>
            <p:cNvCxnSpPr>
              <a:stCxn id="665" idx="0"/>
              <a:endCxn id="666" idx="0"/>
            </p:cNvCxnSpPr>
            <p:nvPr/>
          </p:nvCxnSpPr>
          <p:spPr>
            <a:xfrm rot="5400000" flipH="1" flipV="1">
              <a:off x="1288745" y="2464539"/>
              <a:ext cx="6535" cy="207383"/>
            </a:xfrm>
            <a:prstGeom prst="curvedConnector3">
              <a:avLst>
                <a:gd name="adj1" fmla="val 1338898"/>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69" name="Elipse 668"/>
            <p:cNvSpPr/>
            <p:nvPr/>
          </p:nvSpPr>
          <p:spPr>
            <a:xfrm>
              <a:off x="1487421" y="2455345"/>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70" name="Elipse 669"/>
            <p:cNvSpPr/>
            <p:nvPr/>
          </p:nvSpPr>
          <p:spPr>
            <a:xfrm>
              <a:off x="1015174" y="2684359"/>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71" name="Elipse 670"/>
            <p:cNvSpPr/>
            <p:nvPr/>
          </p:nvSpPr>
          <p:spPr>
            <a:xfrm>
              <a:off x="957300" y="2584344"/>
              <a:ext cx="45719" cy="45719"/>
            </a:xfrm>
            <a:prstGeom prst="ellipse">
              <a:avLst/>
            </a:prstGeom>
            <a:solidFill>
              <a:srgbClr val="FF0000"/>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673" name="Conector em curva 672"/>
            <p:cNvCxnSpPr>
              <a:stCxn id="665" idx="0"/>
              <a:endCxn id="669" idx="0"/>
            </p:cNvCxnSpPr>
            <p:nvPr/>
          </p:nvCxnSpPr>
          <p:spPr>
            <a:xfrm rot="5400000" flipH="1" flipV="1">
              <a:off x="1291225" y="2352441"/>
              <a:ext cx="116152" cy="321960"/>
            </a:xfrm>
            <a:prstGeom prst="curvedConnector3">
              <a:avLst>
                <a:gd name="adj1" fmla="val 296811"/>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6" name="Conector em curva 675"/>
            <p:cNvCxnSpPr>
              <a:stCxn id="665" idx="1"/>
              <a:endCxn id="670" idx="0"/>
            </p:cNvCxnSpPr>
            <p:nvPr/>
          </p:nvCxnSpPr>
          <p:spPr>
            <a:xfrm rot="16200000" flipH="1" flipV="1">
              <a:off x="1045563" y="2579784"/>
              <a:ext cx="97046" cy="112103"/>
            </a:xfrm>
            <a:prstGeom prst="curvedConnector3">
              <a:avLst>
                <a:gd name="adj1" fmla="val -35927"/>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7" name="Conector em curva 676"/>
            <p:cNvCxnSpPr>
              <a:stCxn id="665" idx="1"/>
              <a:endCxn id="671" idx="7"/>
            </p:cNvCxnSpPr>
            <p:nvPr/>
          </p:nvCxnSpPr>
          <p:spPr>
            <a:xfrm rot="16200000" flipH="1" flipV="1">
              <a:off x="1071368" y="2512269"/>
              <a:ext cx="3726" cy="153813"/>
            </a:xfrm>
            <a:prstGeom prst="curvedConnector3">
              <a:avLst>
                <a:gd name="adj1" fmla="val -6559742"/>
              </a:avLst>
            </a:prstGeom>
            <a:ln>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721" name="Grupo 720"/>
          <p:cNvGrpSpPr/>
          <p:nvPr/>
        </p:nvGrpSpPr>
        <p:grpSpPr>
          <a:xfrm>
            <a:off x="4983690" y="1261290"/>
            <a:ext cx="4982832" cy="3117766"/>
            <a:chOff x="5156172" y="1967418"/>
            <a:chExt cx="4532133" cy="2835763"/>
          </a:xfrm>
        </p:grpSpPr>
        <p:sp>
          <p:nvSpPr>
            <p:cNvPr id="339" name="Freeform 4"/>
            <p:cNvSpPr>
              <a:spLocks/>
            </p:cNvSpPr>
            <p:nvPr/>
          </p:nvSpPr>
          <p:spPr bwMode="auto">
            <a:xfrm>
              <a:off x="8416013" y="4048411"/>
              <a:ext cx="8929" cy="2233"/>
            </a:xfrm>
            <a:custGeom>
              <a:avLst/>
              <a:gdLst/>
              <a:ahLst/>
              <a:cxnLst>
                <a:cxn ang="0">
                  <a:pos x="9" y="1"/>
                </a:cxn>
                <a:cxn ang="0">
                  <a:pos x="0" y="3"/>
                </a:cxn>
                <a:cxn ang="0">
                  <a:pos x="1" y="0"/>
                </a:cxn>
                <a:cxn ang="0">
                  <a:pos x="9" y="1"/>
                </a:cxn>
              </a:cxnLst>
              <a:rect l="0" t="0" r="r" b="b"/>
              <a:pathLst>
                <a:path w="9" h="3">
                  <a:moveTo>
                    <a:pt x="9" y="1"/>
                  </a:moveTo>
                  <a:lnTo>
                    <a:pt x="0" y="3"/>
                  </a:lnTo>
                  <a:lnTo>
                    <a:pt x="1" y="0"/>
                  </a:lnTo>
                  <a:lnTo>
                    <a:pt x="9"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0" name="Freeform 5"/>
            <p:cNvSpPr>
              <a:spLocks/>
            </p:cNvSpPr>
            <p:nvPr/>
          </p:nvSpPr>
          <p:spPr bwMode="auto">
            <a:xfrm>
              <a:off x="8545475" y="3965796"/>
              <a:ext cx="245530" cy="232214"/>
            </a:xfrm>
            <a:custGeom>
              <a:avLst/>
              <a:gdLst/>
              <a:ahLst/>
              <a:cxnLst>
                <a:cxn ang="0">
                  <a:pos x="219" y="85"/>
                </a:cxn>
                <a:cxn ang="0">
                  <a:pos x="199" y="84"/>
                </a:cxn>
                <a:cxn ang="0">
                  <a:pos x="198" y="84"/>
                </a:cxn>
                <a:cxn ang="0">
                  <a:pos x="187" y="116"/>
                </a:cxn>
                <a:cxn ang="0">
                  <a:pos x="190" y="119"/>
                </a:cxn>
                <a:cxn ang="0">
                  <a:pos x="186" y="130"/>
                </a:cxn>
                <a:cxn ang="0">
                  <a:pos x="171" y="137"/>
                </a:cxn>
                <a:cxn ang="0">
                  <a:pos x="162" y="152"/>
                </a:cxn>
                <a:cxn ang="0">
                  <a:pos x="163" y="163"/>
                </a:cxn>
                <a:cxn ang="0">
                  <a:pos x="166" y="163"/>
                </a:cxn>
                <a:cxn ang="0">
                  <a:pos x="162" y="170"/>
                </a:cxn>
                <a:cxn ang="0">
                  <a:pos x="157" y="180"/>
                </a:cxn>
                <a:cxn ang="0">
                  <a:pos x="152" y="198"/>
                </a:cxn>
                <a:cxn ang="0">
                  <a:pos x="122" y="208"/>
                </a:cxn>
                <a:cxn ang="0">
                  <a:pos x="120" y="194"/>
                </a:cxn>
                <a:cxn ang="0">
                  <a:pos x="115" y="191"/>
                </a:cxn>
                <a:cxn ang="0">
                  <a:pos x="102" y="191"/>
                </a:cxn>
                <a:cxn ang="0">
                  <a:pos x="87" y="184"/>
                </a:cxn>
                <a:cxn ang="0">
                  <a:pos x="74" y="191"/>
                </a:cxn>
                <a:cxn ang="0">
                  <a:pos x="62" y="192"/>
                </a:cxn>
                <a:cxn ang="0">
                  <a:pos x="58" y="180"/>
                </a:cxn>
                <a:cxn ang="0">
                  <a:pos x="39" y="182"/>
                </a:cxn>
                <a:cxn ang="0">
                  <a:pos x="42" y="180"/>
                </a:cxn>
                <a:cxn ang="0">
                  <a:pos x="36" y="182"/>
                </a:cxn>
                <a:cxn ang="0">
                  <a:pos x="26" y="180"/>
                </a:cxn>
                <a:cxn ang="0">
                  <a:pos x="21" y="155"/>
                </a:cxn>
                <a:cxn ang="0">
                  <a:pos x="22" y="136"/>
                </a:cxn>
                <a:cxn ang="0">
                  <a:pos x="8" y="125"/>
                </a:cxn>
                <a:cxn ang="0">
                  <a:pos x="10" y="125"/>
                </a:cxn>
                <a:cxn ang="0">
                  <a:pos x="4" y="113"/>
                </a:cxn>
                <a:cxn ang="0">
                  <a:pos x="6" y="106"/>
                </a:cxn>
                <a:cxn ang="0">
                  <a:pos x="0" y="86"/>
                </a:cxn>
                <a:cxn ang="0">
                  <a:pos x="6" y="73"/>
                </a:cxn>
                <a:cxn ang="0">
                  <a:pos x="2" y="74"/>
                </a:cxn>
                <a:cxn ang="0">
                  <a:pos x="15" y="56"/>
                </a:cxn>
                <a:cxn ang="0">
                  <a:pos x="20" y="73"/>
                </a:cxn>
                <a:cxn ang="0">
                  <a:pos x="40" y="85"/>
                </a:cxn>
                <a:cxn ang="0">
                  <a:pos x="70" y="79"/>
                </a:cxn>
                <a:cxn ang="0">
                  <a:pos x="78" y="70"/>
                </a:cxn>
                <a:cxn ang="0">
                  <a:pos x="106" y="76"/>
                </a:cxn>
                <a:cxn ang="0">
                  <a:pos x="124" y="68"/>
                </a:cxn>
                <a:cxn ang="0">
                  <a:pos x="134" y="47"/>
                </a:cxn>
                <a:cxn ang="0">
                  <a:pos x="139" y="35"/>
                </a:cxn>
                <a:cxn ang="0">
                  <a:pos x="144" y="17"/>
                </a:cxn>
                <a:cxn ang="0">
                  <a:pos x="150" y="0"/>
                </a:cxn>
                <a:cxn ang="0">
                  <a:pos x="169" y="2"/>
                </a:cxn>
                <a:cxn ang="0">
                  <a:pos x="187" y="5"/>
                </a:cxn>
                <a:cxn ang="0">
                  <a:pos x="184" y="8"/>
                </a:cxn>
                <a:cxn ang="0">
                  <a:pos x="187" y="11"/>
                </a:cxn>
                <a:cxn ang="0">
                  <a:pos x="192" y="18"/>
                </a:cxn>
                <a:cxn ang="0">
                  <a:pos x="186" y="18"/>
                </a:cxn>
                <a:cxn ang="0">
                  <a:pos x="180" y="18"/>
                </a:cxn>
                <a:cxn ang="0">
                  <a:pos x="183" y="28"/>
                </a:cxn>
                <a:cxn ang="0">
                  <a:pos x="199" y="53"/>
                </a:cxn>
                <a:cxn ang="0">
                  <a:pos x="195" y="61"/>
                </a:cxn>
                <a:cxn ang="0">
                  <a:pos x="207" y="73"/>
                </a:cxn>
                <a:cxn ang="0">
                  <a:pos x="219" y="85"/>
                </a:cxn>
              </a:cxnLst>
              <a:rect l="0" t="0" r="r" b="b"/>
              <a:pathLst>
                <a:path w="219" h="208">
                  <a:moveTo>
                    <a:pt x="219" y="85"/>
                  </a:moveTo>
                  <a:lnTo>
                    <a:pt x="199" y="84"/>
                  </a:lnTo>
                  <a:lnTo>
                    <a:pt x="198" y="84"/>
                  </a:lnTo>
                  <a:lnTo>
                    <a:pt x="187" y="116"/>
                  </a:lnTo>
                  <a:lnTo>
                    <a:pt x="190" y="119"/>
                  </a:lnTo>
                  <a:lnTo>
                    <a:pt x="186" y="130"/>
                  </a:lnTo>
                  <a:lnTo>
                    <a:pt x="171" y="137"/>
                  </a:lnTo>
                  <a:lnTo>
                    <a:pt x="162" y="152"/>
                  </a:lnTo>
                  <a:lnTo>
                    <a:pt x="163" y="163"/>
                  </a:lnTo>
                  <a:lnTo>
                    <a:pt x="166" y="163"/>
                  </a:lnTo>
                  <a:lnTo>
                    <a:pt x="162" y="170"/>
                  </a:lnTo>
                  <a:lnTo>
                    <a:pt x="157" y="180"/>
                  </a:lnTo>
                  <a:lnTo>
                    <a:pt x="152" y="198"/>
                  </a:lnTo>
                  <a:lnTo>
                    <a:pt x="122" y="208"/>
                  </a:lnTo>
                  <a:lnTo>
                    <a:pt x="120" y="194"/>
                  </a:lnTo>
                  <a:lnTo>
                    <a:pt x="115" y="191"/>
                  </a:lnTo>
                  <a:lnTo>
                    <a:pt x="102" y="191"/>
                  </a:lnTo>
                  <a:lnTo>
                    <a:pt x="87" y="184"/>
                  </a:lnTo>
                  <a:lnTo>
                    <a:pt x="74" y="191"/>
                  </a:lnTo>
                  <a:lnTo>
                    <a:pt x="62" y="192"/>
                  </a:lnTo>
                  <a:lnTo>
                    <a:pt x="58" y="180"/>
                  </a:lnTo>
                  <a:lnTo>
                    <a:pt x="39" y="182"/>
                  </a:lnTo>
                  <a:lnTo>
                    <a:pt x="42" y="180"/>
                  </a:lnTo>
                  <a:lnTo>
                    <a:pt x="36" y="182"/>
                  </a:lnTo>
                  <a:lnTo>
                    <a:pt x="26" y="180"/>
                  </a:lnTo>
                  <a:lnTo>
                    <a:pt x="21" y="155"/>
                  </a:lnTo>
                  <a:lnTo>
                    <a:pt x="22" y="136"/>
                  </a:lnTo>
                  <a:lnTo>
                    <a:pt x="8" y="125"/>
                  </a:lnTo>
                  <a:lnTo>
                    <a:pt x="10" y="125"/>
                  </a:lnTo>
                  <a:lnTo>
                    <a:pt x="4" y="113"/>
                  </a:lnTo>
                  <a:lnTo>
                    <a:pt x="6" y="106"/>
                  </a:lnTo>
                  <a:lnTo>
                    <a:pt x="0" y="86"/>
                  </a:lnTo>
                  <a:lnTo>
                    <a:pt x="6" y="73"/>
                  </a:lnTo>
                  <a:lnTo>
                    <a:pt x="2" y="74"/>
                  </a:lnTo>
                  <a:lnTo>
                    <a:pt x="15" y="56"/>
                  </a:lnTo>
                  <a:lnTo>
                    <a:pt x="20" y="73"/>
                  </a:lnTo>
                  <a:lnTo>
                    <a:pt x="40" y="85"/>
                  </a:lnTo>
                  <a:lnTo>
                    <a:pt x="70" y="79"/>
                  </a:lnTo>
                  <a:lnTo>
                    <a:pt x="78" y="70"/>
                  </a:lnTo>
                  <a:lnTo>
                    <a:pt x="106" y="76"/>
                  </a:lnTo>
                  <a:lnTo>
                    <a:pt x="124" y="68"/>
                  </a:lnTo>
                  <a:lnTo>
                    <a:pt x="134" y="47"/>
                  </a:lnTo>
                  <a:lnTo>
                    <a:pt x="139" y="35"/>
                  </a:lnTo>
                  <a:lnTo>
                    <a:pt x="144" y="17"/>
                  </a:lnTo>
                  <a:lnTo>
                    <a:pt x="150" y="0"/>
                  </a:lnTo>
                  <a:lnTo>
                    <a:pt x="169" y="2"/>
                  </a:lnTo>
                  <a:lnTo>
                    <a:pt x="187" y="5"/>
                  </a:lnTo>
                  <a:lnTo>
                    <a:pt x="184" y="8"/>
                  </a:lnTo>
                  <a:lnTo>
                    <a:pt x="187" y="11"/>
                  </a:lnTo>
                  <a:lnTo>
                    <a:pt x="192" y="18"/>
                  </a:lnTo>
                  <a:lnTo>
                    <a:pt x="186" y="18"/>
                  </a:lnTo>
                  <a:lnTo>
                    <a:pt x="180" y="18"/>
                  </a:lnTo>
                  <a:lnTo>
                    <a:pt x="183" y="28"/>
                  </a:lnTo>
                  <a:lnTo>
                    <a:pt x="199" y="53"/>
                  </a:lnTo>
                  <a:lnTo>
                    <a:pt x="195" y="61"/>
                  </a:lnTo>
                  <a:lnTo>
                    <a:pt x="207" y="73"/>
                  </a:lnTo>
                  <a:lnTo>
                    <a:pt x="219" y="8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1" name="Freeform 6"/>
            <p:cNvSpPr>
              <a:spLocks/>
            </p:cNvSpPr>
            <p:nvPr/>
          </p:nvSpPr>
          <p:spPr bwMode="auto">
            <a:xfrm>
              <a:off x="8206197" y="3934536"/>
              <a:ext cx="267851" cy="314828"/>
            </a:xfrm>
            <a:custGeom>
              <a:avLst/>
              <a:gdLst/>
              <a:ahLst/>
              <a:cxnLst>
                <a:cxn ang="0">
                  <a:pos x="240" y="217"/>
                </a:cxn>
                <a:cxn ang="0">
                  <a:pos x="238" y="220"/>
                </a:cxn>
                <a:cxn ang="0">
                  <a:pos x="234" y="251"/>
                </a:cxn>
                <a:cxn ang="0">
                  <a:pos x="230" y="282"/>
                </a:cxn>
                <a:cxn ang="0">
                  <a:pos x="221" y="273"/>
                </a:cxn>
                <a:cxn ang="0">
                  <a:pos x="218" y="279"/>
                </a:cxn>
                <a:cxn ang="0">
                  <a:pos x="208" y="274"/>
                </a:cxn>
                <a:cxn ang="0">
                  <a:pos x="208" y="282"/>
                </a:cxn>
                <a:cxn ang="0">
                  <a:pos x="186" y="261"/>
                </a:cxn>
                <a:cxn ang="0">
                  <a:pos x="174" y="249"/>
                </a:cxn>
                <a:cxn ang="0">
                  <a:pos x="162" y="237"/>
                </a:cxn>
                <a:cxn ang="0">
                  <a:pos x="150" y="225"/>
                </a:cxn>
                <a:cxn ang="0">
                  <a:pos x="139" y="213"/>
                </a:cxn>
                <a:cxn ang="0">
                  <a:pos x="130" y="192"/>
                </a:cxn>
                <a:cxn ang="0">
                  <a:pos x="120" y="172"/>
                </a:cxn>
                <a:cxn ang="0">
                  <a:pos x="116" y="168"/>
                </a:cxn>
                <a:cxn ang="0">
                  <a:pos x="106" y="150"/>
                </a:cxn>
                <a:cxn ang="0">
                  <a:pos x="94" y="131"/>
                </a:cxn>
                <a:cxn ang="0">
                  <a:pos x="86" y="114"/>
                </a:cxn>
                <a:cxn ang="0">
                  <a:pos x="80" y="99"/>
                </a:cxn>
                <a:cxn ang="0">
                  <a:pos x="62" y="81"/>
                </a:cxn>
                <a:cxn ang="0">
                  <a:pos x="48" y="61"/>
                </a:cxn>
                <a:cxn ang="0">
                  <a:pos x="31" y="45"/>
                </a:cxn>
                <a:cxn ang="0">
                  <a:pos x="14" y="28"/>
                </a:cxn>
                <a:cxn ang="0">
                  <a:pos x="0" y="0"/>
                </a:cxn>
                <a:cxn ang="0">
                  <a:pos x="16" y="1"/>
                </a:cxn>
                <a:cxn ang="0">
                  <a:pos x="31" y="5"/>
                </a:cxn>
                <a:cxn ang="0">
                  <a:pos x="48" y="7"/>
                </a:cxn>
                <a:cxn ang="0">
                  <a:pos x="68" y="30"/>
                </a:cxn>
                <a:cxn ang="0">
                  <a:pos x="71" y="36"/>
                </a:cxn>
                <a:cxn ang="0">
                  <a:pos x="90" y="53"/>
                </a:cxn>
                <a:cxn ang="0">
                  <a:pos x="109" y="71"/>
                </a:cxn>
                <a:cxn ang="0">
                  <a:pos x="126" y="89"/>
                </a:cxn>
                <a:cxn ang="0">
                  <a:pos x="125" y="81"/>
                </a:cxn>
                <a:cxn ang="0">
                  <a:pos x="144" y="96"/>
                </a:cxn>
                <a:cxn ang="0">
                  <a:pos x="156" y="109"/>
                </a:cxn>
                <a:cxn ang="0">
                  <a:pos x="176" y="124"/>
                </a:cxn>
                <a:cxn ang="0">
                  <a:pos x="179" y="125"/>
                </a:cxn>
                <a:cxn ang="0">
                  <a:pos x="192" y="137"/>
                </a:cxn>
                <a:cxn ang="0">
                  <a:pos x="184" y="142"/>
                </a:cxn>
                <a:cxn ang="0">
                  <a:pos x="185" y="147"/>
                </a:cxn>
                <a:cxn ang="0">
                  <a:pos x="184" y="150"/>
                </a:cxn>
                <a:cxn ang="0">
                  <a:pos x="186" y="159"/>
                </a:cxn>
                <a:cxn ang="0">
                  <a:pos x="203" y="162"/>
                </a:cxn>
                <a:cxn ang="0">
                  <a:pos x="206" y="181"/>
                </a:cxn>
                <a:cxn ang="0">
                  <a:pos x="211" y="186"/>
                </a:cxn>
                <a:cxn ang="0">
                  <a:pos x="211" y="197"/>
                </a:cxn>
                <a:cxn ang="0">
                  <a:pos x="229" y="197"/>
                </a:cxn>
                <a:cxn ang="0">
                  <a:pos x="240" y="217"/>
                </a:cxn>
              </a:cxnLst>
              <a:rect l="0" t="0" r="r" b="b"/>
              <a:pathLst>
                <a:path w="240" h="282">
                  <a:moveTo>
                    <a:pt x="240" y="217"/>
                  </a:moveTo>
                  <a:lnTo>
                    <a:pt x="238" y="220"/>
                  </a:lnTo>
                  <a:lnTo>
                    <a:pt x="234" y="251"/>
                  </a:lnTo>
                  <a:lnTo>
                    <a:pt x="230" y="282"/>
                  </a:lnTo>
                  <a:lnTo>
                    <a:pt x="221" y="273"/>
                  </a:lnTo>
                  <a:lnTo>
                    <a:pt x="218" y="279"/>
                  </a:lnTo>
                  <a:lnTo>
                    <a:pt x="208" y="274"/>
                  </a:lnTo>
                  <a:lnTo>
                    <a:pt x="208" y="282"/>
                  </a:lnTo>
                  <a:lnTo>
                    <a:pt x="186" y="261"/>
                  </a:lnTo>
                  <a:lnTo>
                    <a:pt x="174" y="249"/>
                  </a:lnTo>
                  <a:lnTo>
                    <a:pt x="162" y="237"/>
                  </a:lnTo>
                  <a:lnTo>
                    <a:pt x="150" y="225"/>
                  </a:lnTo>
                  <a:lnTo>
                    <a:pt x="139" y="213"/>
                  </a:lnTo>
                  <a:lnTo>
                    <a:pt x="130" y="192"/>
                  </a:lnTo>
                  <a:lnTo>
                    <a:pt x="120" y="172"/>
                  </a:lnTo>
                  <a:lnTo>
                    <a:pt x="116" y="168"/>
                  </a:lnTo>
                  <a:lnTo>
                    <a:pt x="106" y="150"/>
                  </a:lnTo>
                  <a:lnTo>
                    <a:pt x="94" y="131"/>
                  </a:lnTo>
                  <a:lnTo>
                    <a:pt x="86" y="114"/>
                  </a:lnTo>
                  <a:lnTo>
                    <a:pt x="80" y="99"/>
                  </a:lnTo>
                  <a:lnTo>
                    <a:pt x="62" y="81"/>
                  </a:lnTo>
                  <a:lnTo>
                    <a:pt x="48" y="61"/>
                  </a:lnTo>
                  <a:lnTo>
                    <a:pt x="31" y="45"/>
                  </a:lnTo>
                  <a:lnTo>
                    <a:pt x="14" y="28"/>
                  </a:lnTo>
                  <a:lnTo>
                    <a:pt x="0" y="0"/>
                  </a:lnTo>
                  <a:lnTo>
                    <a:pt x="16" y="1"/>
                  </a:lnTo>
                  <a:lnTo>
                    <a:pt x="31" y="5"/>
                  </a:lnTo>
                  <a:lnTo>
                    <a:pt x="48" y="7"/>
                  </a:lnTo>
                  <a:lnTo>
                    <a:pt x="68" y="30"/>
                  </a:lnTo>
                  <a:lnTo>
                    <a:pt x="71" y="36"/>
                  </a:lnTo>
                  <a:lnTo>
                    <a:pt x="90" y="53"/>
                  </a:lnTo>
                  <a:lnTo>
                    <a:pt x="109" y="71"/>
                  </a:lnTo>
                  <a:lnTo>
                    <a:pt x="126" y="89"/>
                  </a:lnTo>
                  <a:lnTo>
                    <a:pt x="125" y="81"/>
                  </a:lnTo>
                  <a:lnTo>
                    <a:pt x="144" y="96"/>
                  </a:lnTo>
                  <a:lnTo>
                    <a:pt x="156" y="109"/>
                  </a:lnTo>
                  <a:lnTo>
                    <a:pt x="176" y="124"/>
                  </a:lnTo>
                  <a:lnTo>
                    <a:pt x="179" y="125"/>
                  </a:lnTo>
                  <a:lnTo>
                    <a:pt x="192" y="137"/>
                  </a:lnTo>
                  <a:lnTo>
                    <a:pt x="184" y="142"/>
                  </a:lnTo>
                  <a:lnTo>
                    <a:pt x="185" y="147"/>
                  </a:lnTo>
                  <a:lnTo>
                    <a:pt x="184" y="150"/>
                  </a:lnTo>
                  <a:lnTo>
                    <a:pt x="186" y="159"/>
                  </a:lnTo>
                  <a:lnTo>
                    <a:pt x="203" y="162"/>
                  </a:lnTo>
                  <a:lnTo>
                    <a:pt x="206" y="181"/>
                  </a:lnTo>
                  <a:lnTo>
                    <a:pt x="211" y="186"/>
                  </a:lnTo>
                  <a:lnTo>
                    <a:pt x="211" y="197"/>
                  </a:lnTo>
                  <a:lnTo>
                    <a:pt x="229" y="197"/>
                  </a:lnTo>
                  <a:lnTo>
                    <a:pt x="240" y="2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2" name="Freeform 7"/>
            <p:cNvSpPr>
              <a:spLocks/>
            </p:cNvSpPr>
            <p:nvPr/>
          </p:nvSpPr>
          <p:spPr bwMode="auto">
            <a:xfrm>
              <a:off x="9087873" y="4097532"/>
              <a:ext cx="241065" cy="241145"/>
            </a:xfrm>
            <a:custGeom>
              <a:avLst/>
              <a:gdLst/>
              <a:ahLst/>
              <a:cxnLst>
                <a:cxn ang="0">
                  <a:pos x="164" y="181"/>
                </a:cxn>
                <a:cxn ang="0">
                  <a:pos x="169" y="191"/>
                </a:cxn>
                <a:cxn ang="0">
                  <a:pos x="193" y="200"/>
                </a:cxn>
                <a:cxn ang="0">
                  <a:pos x="207" y="195"/>
                </a:cxn>
                <a:cxn ang="0">
                  <a:pos x="210" y="155"/>
                </a:cxn>
                <a:cxn ang="0">
                  <a:pos x="213" y="114"/>
                </a:cxn>
                <a:cxn ang="0">
                  <a:pos x="215" y="74"/>
                </a:cxn>
                <a:cxn ang="0">
                  <a:pos x="201" y="50"/>
                </a:cxn>
                <a:cxn ang="0">
                  <a:pos x="147" y="25"/>
                </a:cxn>
                <a:cxn ang="0">
                  <a:pos x="113" y="49"/>
                </a:cxn>
                <a:cxn ang="0">
                  <a:pos x="80" y="63"/>
                </a:cxn>
                <a:cxn ang="0">
                  <a:pos x="71" y="57"/>
                </a:cxn>
                <a:cxn ang="0">
                  <a:pos x="66" y="18"/>
                </a:cxn>
                <a:cxn ang="0">
                  <a:pos x="43" y="3"/>
                </a:cxn>
                <a:cxn ang="0">
                  <a:pos x="3" y="13"/>
                </a:cxn>
                <a:cxn ang="0">
                  <a:pos x="16" y="31"/>
                </a:cxn>
                <a:cxn ang="0">
                  <a:pos x="43" y="44"/>
                </a:cxn>
                <a:cxn ang="0">
                  <a:pos x="59" y="49"/>
                </a:cxn>
                <a:cxn ang="0">
                  <a:pos x="55" y="53"/>
                </a:cxn>
                <a:cxn ang="0">
                  <a:pos x="27" y="57"/>
                </a:cxn>
                <a:cxn ang="0">
                  <a:pos x="38" y="77"/>
                </a:cxn>
                <a:cxn ang="0">
                  <a:pos x="46" y="89"/>
                </a:cxn>
                <a:cxn ang="0">
                  <a:pos x="56" y="80"/>
                </a:cxn>
                <a:cxn ang="0">
                  <a:pos x="80" y="87"/>
                </a:cxn>
                <a:cxn ang="0">
                  <a:pos x="95" y="101"/>
                </a:cxn>
                <a:cxn ang="0">
                  <a:pos x="127" y="113"/>
                </a:cxn>
                <a:cxn ang="0">
                  <a:pos x="151" y="131"/>
                </a:cxn>
                <a:cxn ang="0">
                  <a:pos x="168" y="162"/>
                </a:cxn>
                <a:cxn ang="0">
                  <a:pos x="169" y="169"/>
                </a:cxn>
                <a:cxn ang="0">
                  <a:pos x="163" y="176"/>
                </a:cxn>
                <a:cxn ang="0">
                  <a:pos x="135" y="198"/>
                </a:cxn>
                <a:cxn ang="0">
                  <a:pos x="164" y="180"/>
                </a:cxn>
              </a:cxnLst>
              <a:rect l="0" t="0" r="r" b="b"/>
              <a:pathLst>
                <a:path w="216" h="216">
                  <a:moveTo>
                    <a:pt x="164" y="180"/>
                  </a:moveTo>
                  <a:lnTo>
                    <a:pt x="164" y="181"/>
                  </a:lnTo>
                  <a:lnTo>
                    <a:pt x="163" y="193"/>
                  </a:lnTo>
                  <a:lnTo>
                    <a:pt x="169" y="191"/>
                  </a:lnTo>
                  <a:lnTo>
                    <a:pt x="187" y="187"/>
                  </a:lnTo>
                  <a:lnTo>
                    <a:pt x="193" y="200"/>
                  </a:lnTo>
                  <a:lnTo>
                    <a:pt x="205" y="216"/>
                  </a:lnTo>
                  <a:lnTo>
                    <a:pt x="207" y="195"/>
                  </a:lnTo>
                  <a:lnTo>
                    <a:pt x="209" y="175"/>
                  </a:lnTo>
                  <a:lnTo>
                    <a:pt x="210" y="155"/>
                  </a:lnTo>
                  <a:lnTo>
                    <a:pt x="212" y="134"/>
                  </a:lnTo>
                  <a:lnTo>
                    <a:pt x="213" y="114"/>
                  </a:lnTo>
                  <a:lnTo>
                    <a:pt x="215" y="95"/>
                  </a:lnTo>
                  <a:lnTo>
                    <a:pt x="215" y="74"/>
                  </a:lnTo>
                  <a:lnTo>
                    <a:pt x="216" y="54"/>
                  </a:lnTo>
                  <a:lnTo>
                    <a:pt x="201" y="50"/>
                  </a:lnTo>
                  <a:lnTo>
                    <a:pt x="174" y="38"/>
                  </a:lnTo>
                  <a:lnTo>
                    <a:pt x="147" y="25"/>
                  </a:lnTo>
                  <a:lnTo>
                    <a:pt x="133" y="37"/>
                  </a:lnTo>
                  <a:lnTo>
                    <a:pt x="113" y="49"/>
                  </a:lnTo>
                  <a:lnTo>
                    <a:pt x="90" y="73"/>
                  </a:lnTo>
                  <a:lnTo>
                    <a:pt x="80" y="63"/>
                  </a:lnTo>
                  <a:lnTo>
                    <a:pt x="73" y="53"/>
                  </a:lnTo>
                  <a:lnTo>
                    <a:pt x="71" y="57"/>
                  </a:lnTo>
                  <a:lnTo>
                    <a:pt x="66" y="30"/>
                  </a:lnTo>
                  <a:lnTo>
                    <a:pt x="66" y="18"/>
                  </a:lnTo>
                  <a:lnTo>
                    <a:pt x="63" y="7"/>
                  </a:lnTo>
                  <a:lnTo>
                    <a:pt x="43" y="3"/>
                  </a:lnTo>
                  <a:lnTo>
                    <a:pt x="24" y="0"/>
                  </a:lnTo>
                  <a:lnTo>
                    <a:pt x="3" y="13"/>
                  </a:lnTo>
                  <a:lnTo>
                    <a:pt x="0" y="25"/>
                  </a:lnTo>
                  <a:lnTo>
                    <a:pt x="16" y="31"/>
                  </a:lnTo>
                  <a:lnTo>
                    <a:pt x="27" y="45"/>
                  </a:lnTo>
                  <a:lnTo>
                    <a:pt x="43" y="44"/>
                  </a:lnTo>
                  <a:lnTo>
                    <a:pt x="60" y="44"/>
                  </a:lnTo>
                  <a:lnTo>
                    <a:pt x="59" y="49"/>
                  </a:lnTo>
                  <a:lnTo>
                    <a:pt x="56" y="51"/>
                  </a:lnTo>
                  <a:lnTo>
                    <a:pt x="55" y="53"/>
                  </a:lnTo>
                  <a:lnTo>
                    <a:pt x="48" y="51"/>
                  </a:lnTo>
                  <a:lnTo>
                    <a:pt x="27" y="57"/>
                  </a:lnTo>
                  <a:lnTo>
                    <a:pt x="19" y="61"/>
                  </a:lnTo>
                  <a:lnTo>
                    <a:pt x="38" y="77"/>
                  </a:lnTo>
                  <a:lnTo>
                    <a:pt x="34" y="87"/>
                  </a:lnTo>
                  <a:lnTo>
                    <a:pt x="46" y="89"/>
                  </a:lnTo>
                  <a:lnTo>
                    <a:pt x="60" y="66"/>
                  </a:lnTo>
                  <a:lnTo>
                    <a:pt x="56" y="80"/>
                  </a:lnTo>
                  <a:lnTo>
                    <a:pt x="74" y="87"/>
                  </a:lnTo>
                  <a:lnTo>
                    <a:pt x="80" y="87"/>
                  </a:lnTo>
                  <a:lnTo>
                    <a:pt x="78" y="95"/>
                  </a:lnTo>
                  <a:lnTo>
                    <a:pt x="95" y="101"/>
                  </a:lnTo>
                  <a:lnTo>
                    <a:pt x="110" y="107"/>
                  </a:lnTo>
                  <a:lnTo>
                    <a:pt x="127" y="113"/>
                  </a:lnTo>
                  <a:lnTo>
                    <a:pt x="143" y="120"/>
                  </a:lnTo>
                  <a:lnTo>
                    <a:pt x="151" y="131"/>
                  </a:lnTo>
                  <a:lnTo>
                    <a:pt x="163" y="158"/>
                  </a:lnTo>
                  <a:lnTo>
                    <a:pt x="168" y="162"/>
                  </a:lnTo>
                  <a:lnTo>
                    <a:pt x="158" y="163"/>
                  </a:lnTo>
                  <a:lnTo>
                    <a:pt x="169" y="169"/>
                  </a:lnTo>
                  <a:lnTo>
                    <a:pt x="159" y="169"/>
                  </a:lnTo>
                  <a:lnTo>
                    <a:pt x="163" y="176"/>
                  </a:lnTo>
                  <a:lnTo>
                    <a:pt x="149" y="174"/>
                  </a:lnTo>
                  <a:lnTo>
                    <a:pt x="135" y="198"/>
                  </a:lnTo>
                  <a:lnTo>
                    <a:pt x="155" y="194"/>
                  </a:lnTo>
                  <a:lnTo>
                    <a:pt x="164" y="18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3" name="Freeform 8"/>
            <p:cNvSpPr>
              <a:spLocks/>
            </p:cNvSpPr>
            <p:nvPr/>
          </p:nvSpPr>
          <p:spPr bwMode="auto">
            <a:xfrm>
              <a:off x="8786540" y="4039480"/>
              <a:ext cx="158479" cy="203187"/>
            </a:xfrm>
            <a:custGeom>
              <a:avLst/>
              <a:gdLst/>
              <a:ahLst/>
              <a:cxnLst>
                <a:cxn ang="0">
                  <a:pos x="140" y="5"/>
                </a:cxn>
                <a:cxn ang="0">
                  <a:pos x="133" y="0"/>
                </a:cxn>
                <a:cxn ang="0">
                  <a:pos x="113" y="22"/>
                </a:cxn>
                <a:cxn ang="0">
                  <a:pos x="84" y="17"/>
                </a:cxn>
                <a:cxn ang="0">
                  <a:pos x="56" y="13"/>
                </a:cxn>
                <a:cxn ang="0">
                  <a:pos x="43" y="12"/>
                </a:cxn>
                <a:cxn ang="0">
                  <a:pos x="35" y="22"/>
                </a:cxn>
                <a:cxn ang="0">
                  <a:pos x="31" y="22"/>
                </a:cxn>
                <a:cxn ang="0">
                  <a:pos x="20" y="42"/>
                </a:cxn>
                <a:cxn ang="0">
                  <a:pos x="21" y="64"/>
                </a:cxn>
                <a:cxn ang="0">
                  <a:pos x="19" y="61"/>
                </a:cxn>
                <a:cxn ang="0">
                  <a:pos x="9" y="84"/>
                </a:cxn>
                <a:cxn ang="0">
                  <a:pos x="0" y="108"/>
                </a:cxn>
                <a:cxn ang="0">
                  <a:pos x="2" y="130"/>
                </a:cxn>
                <a:cxn ang="0">
                  <a:pos x="12" y="132"/>
                </a:cxn>
                <a:cxn ang="0">
                  <a:pos x="12" y="150"/>
                </a:cxn>
                <a:cxn ang="0">
                  <a:pos x="11" y="168"/>
                </a:cxn>
                <a:cxn ang="0">
                  <a:pos x="12" y="182"/>
                </a:cxn>
                <a:cxn ang="0">
                  <a:pos x="31" y="179"/>
                </a:cxn>
                <a:cxn ang="0">
                  <a:pos x="31" y="149"/>
                </a:cxn>
                <a:cxn ang="0">
                  <a:pos x="30" y="118"/>
                </a:cxn>
                <a:cxn ang="0">
                  <a:pos x="44" y="108"/>
                </a:cxn>
                <a:cxn ang="0">
                  <a:pos x="45" y="124"/>
                </a:cxn>
                <a:cxn ang="0">
                  <a:pos x="47" y="134"/>
                </a:cxn>
                <a:cxn ang="0">
                  <a:pos x="57" y="148"/>
                </a:cxn>
                <a:cxn ang="0">
                  <a:pos x="60" y="162"/>
                </a:cxn>
                <a:cxn ang="0">
                  <a:pos x="67" y="158"/>
                </a:cxn>
                <a:cxn ang="0">
                  <a:pos x="81" y="150"/>
                </a:cxn>
                <a:cxn ang="0">
                  <a:pos x="86" y="148"/>
                </a:cxn>
                <a:cxn ang="0">
                  <a:pos x="73" y="126"/>
                </a:cxn>
                <a:cxn ang="0">
                  <a:pos x="77" y="120"/>
                </a:cxn>
                <a:cxn ang="0">
                  <a:pos x="66" y="103"/>
                </a:cxn>
                <a:cxn ang="0">
                  <a:pos x="55" y="86"/>
                </a:cxn>
                <a:cxn ang="0">
                  <a:pos x="63" y="88"/>
                </a:cxn>
                <a:cxn ang="0">
                  <a:pos x="79" y="76"/>
                </a:cxn>
                <a:cxn ang="0">
                  <a:pos x="95" y="64"/>
                </a:cxn>
                <a:cxn ang="0">
                  <a:pos x="99" y="65"/>
                </a:cxn>
                <a:cxn ang="0">
                  <a:pos x="96" y="56"/>
                </a:cxn>
                <a:cxn ang="0">
                  <a:pos x="89" y="59"/>
                </a:cxn>
                <a:cxn ang="0">
                  <a:pos x="62" y="64"/>
                </a:cxn>
                <a:cxn ang="0">
                  <a:pos x="43" y="76"/>
                </a:cxn>
                <a:cxn ang="0">
                  <a:pos x="26" y="52"/>
                </a:cxn>
                <a:cxn ang="0">
                  <a:pos x="35" y="30"/>
                </a:cxn>
                <a:cxn ang="0">
                  <a:pos x="65" y="31"/>
                </a:cxn>
                <a:cxn ang="0">
                  <a:pos x="96" y="32"/>
                </a:cxn>
                <a:cxn ang="0">
                  <a:pos x="126" y="28"/>
                </a:cxn>
                <a:cxn ang="0">
                  <a:pos x="140" y="5"/>
                </a:cxn>
              </a:cxnLst>
              <a:rect l="0" t="0" r="r" b="b"/>
              <a:pathLst>
                <a:path w="140" h="182">
                  <a:moveTo>
                    <a:pt x="140" y="5"/>
                  </a:moveTo>
                  <a:lnTo>
                    <a:pt x="133" y="0"/>
                  </a:lnTo>
                  <a:lnTo>
                    <a:pt x="113" y="22"/>
                  </a:lnTo>
                  <a:lnTo>
                    <a:pt x="84" y="17"/>
                  </a:lnTo>
                  <a:lnTo>
                    <a:pt x="56" y="13"/>
                  </a:lnTo>
                  <a:lnTo>
                    <a:pt x="43" y="12"/>
                  </a:lnTo>
                  <a:lnTo>
                    <a:pt x="35" y="22"/>
                  </a:lnTo>
                  <a:lnTo>
                    <a:pt x="31" y="22"/>
                  </a:lnTo>
                  <a:lnTo>
                    <a:pt x="20" y="42"/>
                  </a:lnTo>
                  <a:lnTo>
                    <a:pt x="21" y="64"/>
                  </a:lnTo>
                  <a:lnTo>
                    <a:pt x="19" y="61"/>
                  </a:lnTo>
                  <a:lnTo>
                    <a:pt x="9" y="84"/>
                  </a:lnTo>
                  <a:lnTo>
                    <a:pt x="0" y="108"/>
                  </a:lnTo>
                  <a:lnTo>
                    <a:pt x="2" y="130"/>
                  </a:lnTo>
                  <a:lnTo>
                    <a:pt x="12" y="132"/>
                  </a:lnTo>
                  <a:lnTo>
                    <a:pt x="12" y="150"/>
                  </a:lnTo>
                  <a:lnTo>
                    <a:pt x="11" y="168"/>
                  </a:lnTo>
                  <a:lnTo>
                    <a:pt x="12" y="182"/>
                  </a:lnTo>
                  <a:lnTo>
                    <a:pt x="31" y="179"/>
                  </a:lnTo>
                  <a:lnTo>
                    <a:pt x="31" y="149"/>
                  </a:lnTo>
                  <a:lnTo>
                    <a:pt x="30" y="118"/>
                  </a:lnTo>
                  <a:lnTo>
                    <a:pt x="44" y="108"/>
                  </a:lnTo>
                  <a:lnTo>
                    <a:pt x="45" y="124"/>
                  </a:lnTo>
                  <a:lnTo>
                    <a:pt x="47" y="134"/>
                  </a:lnTo>
                  <a:lnTo>
                    <a:pt x="57" y="148"/>
                  </a:lnTo>
                  <a:lnTo>
                    <a:pt x="60" y="162"/>
                  </a:lnTo>
                  <a:lnTo>
                    <a:pt x="67" y="158"/>
                  </a:lnTo>
                  <a:lnTo>
                    <a:pt x="81" y="150"/>
                  </a:lnTo>
                  <a:lnTo>
                    <a:pt x="86" y="148"/>
                  </a:lnTo>
                  <a:lnTo>
                    <a:pt x="73" y="126"/>
                  </a:lnTo>
                  <a:lnTo>
                    <a:pt x="77" y="120"/>
                  </a:lnTo>
                  <a:lnTo>
                    <a:pt x="66" y="103"/>
                  </a:lnTo>
                  <a:lnTo>
                    <a:pt x="55" y="86"/>
                  </a:lnTo>
                  <a:lnTo>
                    <a:pt x="63" y="88"/>
                  </a:lnTo>
                  <a:lnTo>
                    <a:pt x="79" y="76"/>
                  </a:lnTo>
                  <a:lnTo>
                    <a:pt x="95" y="64"/>
                  </a:lnTo>
                  <a:lnTo>
                    <a:pt x="99" y="65"/>
                  </a:lnTo>
                  <a:lnTo>
                    <a:pt x="96" y="56"/>
                  </a:lnTo>
                  <a:lnTo>
                    <a:pt x="89" y="59"/>
                  </a:lnTo>
                  <a:lnTo>
                    <a:pt x="62" y="64"/>
                  </a:lnTo>
                  <a:lnTo>
                    <a:pt x="43" y="76"/>
                  </a:lnTo>
                  <a:lnTo>
                    <a:pt x="26" y="52"/>
                  </a:lnTo>
                  <a:lnTo>
                    <a:pt x="35" y="30"/>
                  </a:lnTo>
                  <a:lnTo>
                    <a:pt x="65" y="31"/>
                  </a:lnTo>
                  <a:lnTo>
                    <a:pt x="96" y="32"/>
                  </a:lnTo>
                  <a:lnTo>
                    <a:pt x="126" y="28"/>
                  </a:lnTo>
                  <a:lnTo>
                    <a:pt x="140"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4" name="Freeform 9"/>
            <p:cNvSpPr>
              <a:spLocks/>
            </p:cNvSpPr>
            <p:nvPr/>
          </p:nvSpPr>
          <p:spPr bwMode="auto">
            <a:xfrm>
              <a:off x="8451727" y="4251598"/>
              <a:ext cx="223209" cy="78149"/>
            </a:xfrm>
            <a:custGeom>
              <a:avLst/>
              <a:gdLst/>
              <a:ahLst/>
              <a:cxnLst>
                <a:cxn ang="0">
                  <a:pos x="200" y="68"/>
                </a:cxn>
                <a:cxn ang="0">
                  <a:pos x="198" y="65"/>
                </a:cxn>
                <a:cxn ang="0">
                  <a:pos x="198" y="45"/>
                </a:cxn>
                <a:cxn ang="0">
                  <a:pos x="182" y="43"/>
                </a:cxn>
                <a:cxn ang="0">
                  <a:pos x="165" y="41"/>
                </a:cxn>
                <a:cxn ang="0">
                  <a:pos x="159" y="26"/>
                </a:cxn>
                <a:cxn ang="0">
                  <a:pos x="133" y="18"/>
                </a:cxn>
                <a:cxn ang="0">
                  <a:pos x="123" y="11"/>
                </a:cxn>
                <a:cxn ang="0">
                  <a:pos x="114" y="21"/>
                </a:cxn>
                <a:cxn ang="0">
                  <a:pos x="97" y="21"/>
                </a:cxn>
                <a:cxn ang="0">
                  <a:pos x="79" y="21"/>
                </a:cxn>
                <a:cxn ang="0">
                  <a:pos x="70" y="12"/>
                </a:cxn>
                <a:cxn ang="0">
                  <a:pos x="45" y="0"/>
                </a:cxn>
                <a:cxn ang="0">
                  <a:pos x="18" y="0"/>
                </a:cxn>
                <a:cxn ang="0">
                  <a:pos x="7" y="15"/>
                </a:cxn>
                <a:cxn ang="0">
                  <a:pos x="0" y="18"/>
                </a:cxn>
                <a:cxn ang="0">
                  <a:pos x="22" y="25"/>
                </a:cxn>
                <a:cxn ang="0">
                  <a:pos x="22" y="31"/>
                </a:cxn>
                <a:cxn ang="0">
                  <a:pos x="45" y="37"/>
                </a:cxn>
                <a:cxn ang="0">
                  <a:pos x="68" y="43"/>
                </a:cxn>
                <a:cxn ang="0">
                  <a:pos x="87" y="47"/>
                </a:cxn>
                <a:cxn ang="0">
                  <a:pos x="108" y="51"/>
                </a:cxn>
                <a:cxn ang="0">
                  <a:pos x="136" y="55"/>
                </a:cxn>
                <a:cxn ang="0">
                  <a:pos x="164" y="57"/>
                </a:cxn>
                <a:cxn ang="0">
                  <a:pos x="182" y="63"/>
                </a:cxn>
                <a:cxn ang="0">
                  <a:pos x="200" y="68"/>
                </a:cxn>
              </a:cxnLst>
              <a:rect l="0" t="0" r="r" b="b"/>
              <a:pathLst>
                <a:path w="200" h="68">
                  <a:moveTo>
                    <a:pt x="200" y="68"/>
                  </a:moveTo>
                  <a:lnTo>
                    <a:pt x="198" y="65"/>
                  </a:lnTo>
                  <a:lnTo>
                    <a:pt x="198" y="45"/>
                  </a:lnTo>
                  <a:lnTo>
                    <a:pt x="182" y="43"/>
                  </a:lnTo>
                  <a:lnTo>
                    <a:pt x="165" y="41"/>
                  </a:lnTo>
                  <a:lnTo>
                    <a:pt x="159" y="26"/>
                  </a:lnTo>
                  <a:lnTo>
                    <a:pt x="133" y="18"/>
                  </a:lnTo>
                  <a:lnTo>
                    <a:pt x="123" y="11"/>
                  </a:lnTo>
                  <a:lnTo>
                    <a:pt x="114" y="21"/>
                  </a:lnTo>
                  <a:lnTo>
                    <a:pt x="97" y="21"/>
                  </a:lnTo>
                  <a:lnTo>
                    <a:pt x="79" y="21"/>
                  </a:lnTo>
                  <a:lnTo>
                    <a:pt x="70" y="12"/>
                  </a:lnTo>
                  <a:lnTo>
                    <a:pt x="45" y="0"/>
                  </a:lnTo>
                  <a:lnTo>
                    <a:pt x="18" y="0"/>
                  </a:lnTo>
                  <a:lnTo>
                    <a:pt x="7" y="15"/>
                  </a:lnTo>
                  <a:lnTo>
                    <a:pt x="0" y="18"/>
                  </a:lnTo>
                  <a:lnTo>
                    <a:pt x="22" y="25"/>
                  </a:lnTo>
                  <a:lnTo>
                    <a:pt x="22" y="31"/>
                  </a:lnTo>
                  <a:lnTo>
                    <a:pt x="45" y="37"/>
                  </a:lnTo>
                  <a:lnTo>
                    <a:pt x="68" y="43"/>
                  </a:lnTo>
                  <a:lnTo>
                    <a:pt x="87" y="47"/>
                  </a:lnTo>
                  <a:lnTo>
                    <a:pt x="108" y="51"/>
                  </a:lnTo>
                  <a:lnTo>
                    <a:pt x="136" y="55"/>
                  </a:lnTo>
                  <a:lnTo>
                    <a:pt x="164" y="57"/>
                  </a:lnTo>
                  <a:lnTo>
                    <a:pt x="182" y="63"/>
                  </a:lnTo>
                  <a:lnTo>
                    <a:pt x="200" y="6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5" name="Freeform 10"/>
            <p:cNvSpPr>
              <a:spLocks/>
            </p:cNvSpPr>
            <p:nvPr/>
          </p:nvSpPr>
          <p:spPr bwMode="auto">
            <a:xfrm>
              <a:off x="8889217" y="4318583"/>
              <a:ext cx="95980" cy="55821"/>
            </a:xfrm>
            <a:custGeom>
              <a:avLst/>
              <a:gdLst/>
              <a:ahLst/>
              <a:cxnLst>
                <a:cxn ang="0">
                  <a:pos x="85" y="0"/>
                </a:cxn>
                <a:cxn ang="0">
                  <a:pos x="54" y="1"/>
                </a:cxn>
                <a:cxn ang="0">
                  <a:pos x="32" y="12"/>
                </a:cxn>
                <a:cxn ang="0">
                  <a:pos x="11" y="23"/>
                </a:cxn>
                <a:cxn ang="0">
                  <a:pos x="1" y="41"/>
                </a:cxn>
                <a:cxn ang="0">
                  <a:pos x="0" y="44"/>
                </a:cxn>
                <a:cxn ang="0">
                  <a:pos x="2" y="49"/>
                </a:cxn>
                <a:cxn ang="0">
                  <a:pos x="29" y="32"/>
                </a:cxn>
                <a:cxn ang="0">
                  <a:pos x="58" y="17"/>
                </a:cxn>
                <a:cxn ang="0">
                  <a:pos x="85" y="0"/>
                </a:cxn>
              </a:cxnLst>
              <a:rect l="0" t="0" r="r" b="b"/>
              <a:pathLst>
                <a:path w="85" h="49">
                  <a:moveTo>
                    <a:pt x="85" y="0"/>
                  </a:moveTo>
                  <a:lnTo>
                    <a:pt x="54" y="1"/>
                  </a:lnTo>
                  <a:lnTo>
                    <a:pt x="32" y="12"/>
                  </a:lnTo>
                  <a:lnTo>
                    <a:pt x="11" y="23"/>
                  </a:lnTo>
                  <a:lnTo>
                    <a:pt x="1" y="41"/>
                  </a:lnTo>
                  <a:lnTo>
                    <a:pt x="0" y="44"/>
                  </a:lnTo>
                  <a:lnTo>
                    <a:pt x="2" y="49"/>
                  </a:lnTo>
                  <a:lnTo>
                    <a:pt x="29" y="32"/>
                  </a:lnTo>
                  <a:lnTo>
                    <a:pt x="58" y="17"/>
                  </a:lnTo>
                  <a:lnTo>
                    <a:pt x="85"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6" name="Freeform 11"/>
            <p:cNvSpPr>
              <a:spLocks/>
            </p:cNvSpPr>
            <p:nvPr/>
          </p:nvSpPr>
          <p:spPr bwMode="auto">
            <a:xfrm>
              <a:off x="8998589" y="4028316"/>
              <a:ext cx="35713" cy="82615"/>
            </a:xfrm>
            <a:custGeom>
              <a:avLst/>
              <a:gdLst/>
              <a:ahLst/>
              <a:cxnLst>
                <a:cxn ang="0">
                  <a:pos x="32" y="48"/>
                </a:cxn>
                <a:cxn ang="0">
                  <a:pos x="18" y="30"/>
                </a:cxn>
                <a:cxn ang="0">
                  <a:pos x="28" y="19"/>
                </a:cxn>
                <a:cxn ang="0">
                  <a:pos x="22" y="15"/>
                </a:cxn>
                <a:cxn ang="0">
                  <a:pos x="15" y="21"/>
                </a:cxn>
                <a:cxn ang="0">
                  <a:pos x="8" y="33"/>
                </a:cxn>
                <a:cxn ang="0">
                  <a:pos x="6" y="27"/>
                </a:cxn>
                <a:cxn ang="0">
                  <a:pos x="11" y="10"/>
                </a:cxn>
                <a:cxn ang="0">
                  <a:pos x="11" y="0"/>
                </a:cxn>
                <a:cxn ang="0">
                  <a:pos x="0" y="17"/>
                </a:cxn>
                <a:cxn ang="0">
                  <a:pos x="3" y="35"/>
                </a:cxn>
                <a:cxn ang="0">
                  <a:pos x="5" y="53"/>
                </a:cxn>
                <a:cxn ang="0">
                  <a:pos x="18" y="75"/>
                </a:cxn>
                <a:cxn ang="0">
                  <a:pos x="10" y="45"/>
                </a:cxn>
                <a:cxn ang="0">
                  <a:pos x="32" y="48"/>
                </a:cxn>
              </a:cxnLst>
              <a:rect l="0" t="0" r="r" b="b"/>
              <a:pathLst>
                <a:path w="32" h="75">
                  <a:moveTo>
                    <a:pt x="32" y="48"/>
                  </a:moveTo>
                  <a:lnTo>
                    <a:pt x="18" y="30"/>
                  </a:lnTo>
                  <a:lnTo>
                    <a:pt x="28" y="19"/>
                  </a:lnTo>
                  <a:lnTo>
                    <a:pt x="22" y="15"/>
                  </a:lnTo>
                  <a:lnTo>
                    <a:pt x="15" y="21"/>
                  </a:lnTo>
                  <a:lnTo>
                    <a:pt x="8" y="33"/>
                  </a:lnTo>
                  <a:lnTo>
                    <a:pt x="6" y="27"/>
                  </a:lnTo>
                  <a:lnTo>
                    <a:pt x="11" y="10"/>
                  </a:lnTo>
                  <a:lnTo>
                    <a:pt x="11" y="0"/>
                  </a:lnTo>
                  <a:lnTo>
                    <a:pt x="0" y="17"/>
                  </a:lnTo>
                  <a:lnTo>
                    <a:pt x="3" y="35"/>
                  </a:lnTo>
                  <a:lnTo>
                    <a:pt x="5" y="53"/>
                  </a:lnTo>
                  <a:lnTo>
                    <a:pt x="18" y="75"/>
                  </a:lnTo>
                  <a:lnTo>
                    <a:pt x="10" y="45"/>
                  </a:lnTo>
                  <a:lnTo>
                    <a:pt x="32" y="4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7" name="Freeform 12"/>
            <p:cNvSpPr>
              <a:spLocks/>
            </p:cNvSpPr>
            <p:nvPr/>
          </p:nvSpPr>
          <p:spPr bwMode="auto">
            <a:xfrm>
              <a:off x="9007517" y="4164517"/>
              <a:ext cx="71427" cy="26794"/>
            </a:xfrm>
            <a:custGeom>
              <a:avLst/>
              <a:gdLst/>
              <a:ahLst/>
              <a:cxnLst>
                <a:cxn ang="0">
                  <a:pos x="63" y="19"/>
                </a:cxn>
                <a:cxn ang="0">
                  <a:pos x="60" y="24"/>
                </a:cxn>
                <a:cxn ang="0">
                  <a:pos x="33" y="12"/>
                </a:cxn>
                <a:cxn ang="0">
                  <a:pos x="15" y="13"/>
                </a:cxn>
                <a:cxn ang="0">
                  <a:pos x="2" y="9"/>
                </a:cxn>
                <a:cxn ang="0">
                  <a:pos x="0" y="14"/>
                </a:cxn>
                <a:cxn ang="0">
                  <a:pos x="1" y="6"/>
                </a:cxn>
                <a:cxn ang="0">
                  <a:pos x="14" y="0"/>
                </a:cxn>
                <a:cxn ang="0">
                  <a:pos x="33" y="1"/>
                </a:cxn>
                <a:cxn ang="0">
                  <a:pos x="53" y="3"/>
                </a:cxn>
                <a:cxn ang="0">
                  <a:pos x="63" y="19"/>
                </a:cxn>
              </a:cxnLst>
              <a:rect l="0" t="0" r="r" b="b"/>
              <a:pathLst>
                <a:path w="63" h="24">
                  <a:moveTo>
                    <a:pt x="63" y="19"/>
                  </a:moveTo>
                  <a:lnTo>
                    <a:pt x="60" y="24"/>
                  </a:lnTo>
                  <a:lnTo>
                    <a:pt x="33" y="12"/>
                  </a:lnTo>
                  <a:lnTo>
                    <a:pt x="15" y="13"/>
                  </a:lnTo>
                  <a:lnTo>
                    <a:pt x="2" y="9"/>
                  </a:lnTo>
                  <a:lnTo>
                    <a:pt x="0" y="14"/>
                  </a:lnTo>
                  <a:lnTo>
                    <a:pt x="1" y="6"/>
                  </a:lnTo>
                  <a:lnTo>
                    <a:pt x="14" y="0"/>
                  </a:lnTo>
                  <a:lnTo>
                    <a:pt x="33" y="1"/>
                  </a:lnTo>
                  <a:lnTo>
                    <a:pt x="53" y="3"/>
                  </a:lnTo>
                  <a:lnTo>
                    <a:pt x="63" y="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8" name="Freeform 13"/>
            <p:cNvSpPr>
              <a:spLocks/>
            </p:cNvSpPr>
            <p:nvPr/>
          </p:nvSpPr>
          <p:spPr bwMode="auto">
            <a:xfrm>
              <a:off x="8799933" y="4314117"/>
              <a:ext cx="80355" cy="17863"/>
            </a:xfrm>
            <a:custGeom>
              <a:avLst/>
              <a:gdLst/>
              <a:ahLst/>
              <a:cxnLst>
                <a:cxn ang="0">
                  <a:pos x="71" y="2"/>
                </a:cxn>
                <a:cxn ang="0">
                  <a:pos x="71" y="1"/>
                </a:cxn>
                <a:cxn ang="0">
                  <a:pos x="66" y="0"/>
                </a:cxn>
                <a:cxn ang="0">
                  <a:pos x="59" y="7"/>
                </a:cxn>
                <a:cxn ang="0">
                  <a:pos x="47" y="6"/>
                </a:cxn>
                <a:cxn ang="0">
                  <a:pos x="29" y="4"/>
                </a:cxn>
                <a:cxn ang="0">
                  <a:pos x="11" y="1"/>
                </a:cxn>
                <a:cxn ang="0">
                  <a:pos x="0" y="12"/>
                </a:cxn>
                <a:cxn ang="0">
                  <a:pos x="9" y="16"/>
                </a:cxn>
                <a:cxn ang="0">
                  <a:pos x="31" y="14"/>
                </a:cxn>
                <a:cxn ang="0">
                  <a:pos x="53" y="13"/>
                </a:cxn>
                <a:cxn ang="0">
                  <a:pos x="71" y="2"/>
                </a:cxn>
              </a:cxnLst>
              <a:rect l="0" t="0" r="r" b="b"/>
              <a:pathLst>
                <a:path w="71" h="16">
                  <a:moveTo>
                    <a:pt x="71" y="2"/>
                  </a:moveTo>
                  <a:lnTo>
                    <a:pt x="71" y="1"/>
                  </a:lnTo>
                  <a:lnTo>
                    <a:pt x="66" y="0"/>
                  </a:lnTo>
                  <a:lnTo>
                    <a:pt x="59" y="7"/>
                  </a:lnTo>
                  <a:lnTo>
                    <a:pt x="47" y="6"/>
                  </a:lnTo>
                  <a:lnTo>
                    <a:pt x="29" y="4"/>
                  </a:lnTo>
                  <a:lnTo>
                    <a:pt x="11" y="1"/>
                  </a:lnTo>
                  <a:lnTo>
                    <a:pt x="0" y="12"/>
                  </a:lnTo>
                  <a:lnTo>
                    <a:pt x="9" y="16"/>
                  </a:lnTo>
                  <a:lnTo>
                    <a:pt x="31" y="14"/>
                  </a:lnTo>
                  <a:lnTo>
                    <a:pt x="53" y="13"/>
                  </a:lnTo>
                  <a:lnTo>
                    <a:pt x="7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49" name="Freeform 14"/>
            <p:cNvSpPr>
              <a:spLocks/>
            </p:cNvSpPr>
            <p:nvPr/>
          </p:nvSpPr>
          <p:spPr bwMode="auto">
            <a:xfrm>
              <a:off x="8451726" y="4128792"/>
              <a:ext cx="40178" cy="42424"/>
            </a:xfrm>
            <a:custGeom>
              <a:avLst/>
              <a:gdLst/>
              <a:ahLst/>
              <a:cxnLst>
                <a:cxn ang="0">
                  <a:pos x="36" y="26"/>
                </a:cxn>
                <a:cxn ang="0">
                  <a:pos x="33" y="38"/>
                </a:cxn>
                <a:cxn ang="0">
                  <a:pos x="15" y="27"/>
                </a:cxn>
                <a:cxn ang="0">
                  <a:pos x="8" y="14"/>
                </a:cxn>
                <a:cxn ang="0">
                  <a:pos x="0" y="10"/>
                </a:cxn>
                <a:cxn ang="0">
                  <a:pos x="11" y="3"/>
                </a:cxn>
                <a:cxn ang="0">
                  <a:pos x="14" y="0"/>
                </a:cxn>
                <a:cxn ang="0">
                  <a:pos x="23" y="21"/>
                </a:cxn>
                <a:cxn ang="0">
                  <a:pos x="36" y="26"/>
                </a:cxn>
              </a:cxnLst>
              <a:rect l="0" t="0" r="r" b="b"/>
              <a:pathLst>
                <a:path w="36" h="38">
                  <a:moveTo>
                    <a:pt x="36" y="26"/>
                  </a:moveTo>
                  <a:lnTo>
                    <a:pt x="33" y="38"/>
                  </a:lnTo>
                  <a:lnTo>
                    <a:pt x="15" y="27"/>
                  </a:lnTo>
                  <a:lnTo>
                    <a:pt x="8" y="14"/>
                  </a:lnTo>
                  <a:lnTo>
                    <a:pt x="0" y="10"/>
                  </a:lnTo>
                  <a:lnTo>
                    <a:pt x="11" y="3"/>
                  </a:lnTo>
                  <a:lnTo>
                    <a:pt x="14" y="0"/>
                  </a:lnTo>
                  <a:lnTo>
                    <a:pt x="23" y="21"/>
                  </a:lnTo>
                  <a:lnTo>
                    <a:pt x="36" y="2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0" name="Freeform 15"/>
            <p:cNvSpPr>
              <a:spLocks/>
            </p:cNvSpPr>
            <p:nvPr/>
          </p:nvSpPr>
          <p:spPr bwMode="auto">
            <a:xfrm>
              <a:off x="8726274" y="4311883"/>
              <a:ext cx="60266" cy="24561"/>
            </a:xfrm>
            <a:custGeom>
              <a:avLst/>
              <a:gdLst/>
              <a:ahLst/>
              <a:cxnLst>
                <a:cxn ang="0">
                  <a:pos x="54" y="13"/>
                </a:cxn>
                <a:cxn ang="0">
                  <a:pos x="50" y="6"/>
                </a:cxn>
                <a:cxn ang="0">
                  <a:pos x="43" y="8"/>
                </a:cxn>
                <a:cxn ang="0">
                  <a:pos x="24" y="0"/>
                </a:cxn>
                <a:cxn ang="0">
                  <a:pos x="34" y="12"/>
                </a:cxn>
                <a:cxn ang="0">
                  <a:pos x="22" y="12"/>
                </a:cxn>
                <a:cxn ang="0">
                  <a:pos x="4" y="9"/>
                </a:cxn>
                <a:cxn ang="0">
                  <a:pos x="0" y="21"/>
                </a:cxn>
                <a:cxn ang="0">
                  <a:pos x="19" y="19"/>
                </a:cxn>
                <a:cxn ang="0">
                  <a:pos x="37" y="15"/>
                </a:cxn>
                <a:cxn ang="0">
                  <a:pos x="44" y="16"/>
                </a:cxn>
                <a:cxn ang="0">
                  <a:pos x="43" y="16"/>
                </a:cxn>
                <a:cxn ang="0">
                  <a:pos x="54" y="13"/>
                </a:cxn>
              </a:cxnLst>
              <a:rect l="0" t="0" r="r" b="b"/>
              <a:pathLst>
                <a:path w="54" h="21">
                  <a:moveTo>
                    <a:pt x="54" y="13"/>
                  </a:moveTo>
                  <a:lnTo>
                    <a:pt x="50" y="6"/>
                  </a:lnTo>
                  <a:lnTo>
                    <a:pt x="43" y="8"/>
                  </a:lnTo>
                  <a:lnTo>
                    <a:pt x="24" y="0"/>
                  </a:lnTo>
                  <a:lnTo>
                    <a:pt x="34" y="12"/>
                  </a:lnTo>
                  <a:lnTo>
                    <a:pt x="22" y="12"/>
                  </a:lnTo>
                  <a:lnTo>
                    <a:pt x="4" y="9"/>
                  </a:lnTo>
                  <a:lnTo>
                    <a:pt x="0" y="21"/>
                  </a:lnTo>
                  <a:lnTo>
                    <a:pt x="19" y="19"/>
                  </a:lnTo>
                  <a:lnTo>
                    <a:pt x="37" y="15"/>
                  </a:lnTo>
                  <a:lnTo>
                    <a:pt x="44" y="16"/>
                  </a:lnTo>
                  <a:lnTo>
                    <a:pt x="43" y="16"/>
                  </a:lnTo>
                  <a:lnTo>
                    <a:pt x="54"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1" name="Freeform 16"/>
            <p:cNvSpPr>
              <a:spLocks/>
            </p:cNvSpPr>
            <p:nvPr/>
          </p:nvSpPr>
          <p:spPr bwMode="auto">
            <a:xfrm>
              <a:off x="8779844" y="4347609"/>
              <a:ext cx="44642" cy="22328"/>
            </a:xfrm>
            <a:custGeom>
              <a:avLst/>
              <a:gdLst/>
              <a:ahLst/>
              <a:cxnLst>
                <a:cxn ang="0">
                  <a:pos x="38" y="17"/>
                </a:cxn>
                <a:cxn ang="0">
                  <a:pos x="23" y="20"/>
                </a:cxn>
                <a:cxn ang="0">
                  <a:pos x="5" y="8"/>
                </a:cxn>
                <a:cxn ang="0">
                  <a:pos x="0" y="0"/>
                </a:cxn>
                <a:cxn ang="0">
                  <a:pos x="23" y="0"/>
                </a:cxn>
                <a:cxn ang="0">
                  <a:pos x="38" y="17"/>
                </a:cxn>
              </a:cxnLst>
              <a:rect l="0" t="0" r="r" b="b"/>
              <a:pathLst>
                <a:path w="38" h="20">
                  <a:moveTo>
                    <a:pt x="38" y="17"/>
                  </a:moveTo>
                  <a:lnTo>
                    <a:pt x="23" y="20"/>
                  </a:lnTo>
                  <a:lnTo>
                    <a:pt x="5" y="8"/>
                  </a:lnTo>
                  <a:lnTo>
                    <a:pt x="0" y="0"/>
                  </a:lnTo>
                  <a:lnTo>
                    <a:pt x="23" y="0"/>
                  </a:lnTo>
                  <a:lnTo>
                    <a:pt x="38"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2" name="Freeform 17"/>
            <p:cNvSpPr>
              <a:spLocks/>
            </p:cNvSpPr>
            <p:nvPr/>
          </p:nvSpPr>
          <p:spPr bwMode="auto">
            <a:xfrm>
              <a:off x="8960643" y="4171217"/>
              <a:ext cx="31249" cy="20095"/>
            </a:xfrm>
            <a:custGeom>
              <a:avLst/>
              <a:gdLst/>
              <a:ahLst/>
              <a:cxnLst>
                <a:cxn ang="0">
                  <a:pos x="27" y="8"/>
                </a:cxn>
                <a:cxn ang="0">
                  <a:pos x="17" y="19"/>
                </a:cxn>
                <a:cxn ang="0">
                  <a:pos x="0" y="7"/>
                </a:cxn>
                <a:cxn ang="0">
                  <a:pos x="8" y="0"/>
                </a:cxn>
                <a:cxn ang="0">
                  <a:pos x="27" y="8"/>
                </a:cxn>
              </a:cxnLst>
              <a:rect l="0" t="0" r="r" b="b"/>
              <a:pathLst>
                <a:path w="27" h="19">
                  <a:moveTo>
                    <a:pt x="27" y="8"/>
                  </a:moveTo>
                  <a:lnTo>
                    <a:pt x="17" y="19"/>
                  </a:lnTo>
                  <a:lnTo>
                    <a:pt x="0" y="7"/>
                  </a:lnTo>
                  <a:lnTo>
                    <a:pt x="8" y="0"/>
                  </a:lnTo>
                  <a:lnTo>
                    <a:pt x="27"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3" name="Freeform 18"/>
            <p:cNvSpPr>
              <a:spLocks/>
            </p:cNvSpPr>
            <p:nvPr/>
          </p:nvSpPr>
          <p:spPr bwMode="auto">
            <a:xfrm>
              <a:off x="8672703" y="4311883"/>
              <a:ext cx="29017" cy="15630"/>
            </a:xfrm>
            <a:custGeom>
              <a:avLst/>
              <a:gdLst/>
              <a:ahLst/>
              <a:cxnLst>
                <a:cxn ang="0">
                  <a:pos x="25" y="7"/>
                </a:cxn>
                <a:cxn ang="0">
                  <a:pos x="21" y="2"/>
                </a:cxn>
                <a:cxn ang="0">
                  <a:pos x="0" y="0"/>
                </a:cxn>
                <a:cxn ang="0">
                  <a:pos x="13" y="14"/>
                </a:cxn>
                <a:cxn ang="0">
                  <a:pos x="25" y="7"/>
                </a:cxn>
              </a:cxnLst>
              <a:rect l="0" t="0" r="r" b="b"/>
              <a:pathLst>
                <a:path w="25" h="14">
                  <a:moveTo>
                    <a:pt x="25" y="7"/>
                  </a:moveTo>
                  <a:lnTo>
                    <a:pt x="21" y="2"/>
                  </a:lnTo>
                  <a:lnTo>
                    <a:pt x="0" y="0"/>
                  </a:lnTo>
                  <a:lnTo>
                    <a:pt x="13" y="14"/>
                  </a:lnTo>
                  <a:lnTo>
                    <a:pt x="25"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4" name="Freeform 19"/>
            <p:cNvSpPr>
              <a:spLocks/>
            </p:cNvSpPr>
            <p:nvPr/>
          </p:nvSpPr>
          <p:spPr bwMode="auto">
            <a:xfrm>
              <a:off x="8255303" y="4043944"/>
              <a:ext cx="20089" cy="26794"/>
            </a:xfrm>
            <a:custGeom>
              <a:avLst/>
              <a:gdLst/>
              <a:ahLst/>
              <a:cxnLst>
                <a:cxn ang="0">
                  <a:pos x="18" y="13"/>
                </a:cxn>
                <a:cxn ang="0">
                  <a:pos x="16" y="24"/>
                </a:cxn>
                <a:cxn ang="0">
                  <a:pos x="0" y="2"/>
                </a:cxn>
                <a:cxn ang="0">
                  <a:pos x="5" y="0"/>
                </a:cxn>
                <a:cxn ang="0">
                  <a:pos x="18" y="13"/>
                </a:cxn>
              </a:cxnLst>
              <a:rect l="0" t="0" r="r" b="b"/>
              <a:pathLst>
                <a:path w="18" h="24">
                  <a:moveTo>
                    <a:pt x="18" y="13"/>
                  </a:moveTo>
                  <a:lnTo>
                    <a:pt x="16" y="24"/>
                  </a:lnTo>
                  <a:lnTo>
                    <a:pt x="0" y="2"/>
                  </a:lnTo>
                  <a:lnTo>
                    <a:pt x="5" y="0"/>
                  </a:lnTo>
                  <a:lnTo>
                    <a:pt x="18"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5" name="Freeform 20"/>
            <p:cNvSpPr>
              <a:spLocks/>
            </p:cNvSpPr>
            <p:nvPr/>
          </p:nvSpPr>
          <p:spPr bwMode="auto">
            <a:xfrm>
              <a:off x="8708417" y="4314117"/>
              <a:ext cx="17857" cy="17863"/>
            </a:xfrm>
            <a:custGeom>
              <a:avLst/>
              <a:gdLst/>
              <a:ahLst/>
              <a:cxnLst>
                <a:cxn ang="0">
                  <a:pos x="17" y="5"/>
                </a:cxn>
                <a:cxn ang="0">
                  <a:pos x="11" y="0"/>
                </a:cxn>
                <a:cxn ang="0">
                  <a:pos x="0" y="13"/>
                </a:cxn>
                <a:cxn ang="0">
                  <a:pos x="8" y="17"/>
                </a:cxn>
                <a:cxn ang="0">
                  <a:pos x="17" y="5"/>
                </a:cxn>
              </a:cxnLst>
              <a:rect l="0" t="0" r="r" b="b"/>
              <a:pathLst>
                <a:path w="17" h="17">
                  <a:moveTo>
                    <a:pt x="17" y="5"/>
                  </a:moveTo>
                  <a:lnTo>
                    <a:pt x="11" y="0"/>
                  </a:lnTo>
                  <a:lnTo>
                    <a:pt x="0" y="13"/>
                  </a:lnTo>
                  <a:lnTo>
                    <a:pt x="8" y="17"/>
                  </a:lnTo>
                  <a:lnTo>
                    <a:pt x="17"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6" name="Freeform 21"/>
            <p:cNvSpPr>
              <a:spLocks/>
            </p:cNvSpPr>
            <p:nvPr/>
          </p:nvSpPr>
          <p:spPr bwMode="auto">
            <a:xfrm>
              <a:off x="8511993" y="4157820"/>
              <a:ext cx="17857" cy="17863"/>
            </a:xfrm>
            <a:custGeom>
              <a:avLst/>
              <a:gdLst/>
              <a:ahLst/>
              <a:cxnLst>
                <a:cxn ang="0">
                  <a:pos x="15" y="6"/>
                </a:cxn>
                <a:cxn ang="0">
                  <a:pos x="7" y="13"/>
                </a:cxn>
                <a:cxn ang="0">
                  <a:pos x="0" y="15"/>
                </a:cxn>
                <a:cxn ang="0">
                  <a:pos x="1" y="0"/>
                </a:cxn>
                <a:cxn ang="0">
                  <a:pos x="15" y="6"/>
                </a:cxn>
              </a:cxnLst>
              <a:rect l="0" t="0" r="r" b="b"/>
              <a:pathLst>
                <a:path w="15" h="15">
                  <a:moveTo>
                    <a:pt x="15" y="6"/>
                  </a:moveTo>
                  <a:lnTo>
                    <a:pt x="7" y="13"/>
                  </a:lnTo>
                  <a:lnTo>
                    <a:pt x="0" y="15"/>
                  </a:lnTo>
                  <a:lnTo>
                    <a:pt x="1" y="0"/>
                  </a:lnTo>
                  <a:lnTo>
                    <a:pt x="15"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7" name="Freeform 22"/>
            <p:cNvSpPr>
              <a:spLocks/>
            </p:cNvSpPr>
            <p:nvPr/>
          </p:nvSpPr>
          <p:spPr bwMode="auto">
            <a:xfrm>
              <a:off x="8875824" y="4209175"/>
              <a:ext cx="15624" cy="35725"/>
            </a:xfrm>
            <a:custGeom>
              <a:avLst/>
              <a:gdLst/>
              <a:ahLst/>
              <a:cxnLst>
                <a:cxn ang="0">
                  <a:pos x="13" y="22"/>
                </a:cxn>
                <a:cxn ang="0">
                  <a:pos x="11" y="20"/>
                </a:cxn>
                <a:cxn ang="0">
                  <a:pos x="11" y="8"/>
                </a:cxn>
                <a:cxn ang="0">
                  <a:pos x="11" y="0"/>
                </a:cxn>
                <a:cxn ang="0">
                  <a:pos x="0" y="32"/>
                </a:cxn>
                <a:cxn ang="0">
                  <a:pos x="13" y="22"/>
                </a:cxn>
              </a:cxnLst>
              <a:rect l="0" t="0" r="r" b="b"/>
              <a:pathLst>
                <a:path w="13" h="32">
                  <a:moveTo>
                    <a:pt x="13" y="22"/>
                  </a:moveTo>
                  <a:lnTo>
                    <a:pt x="11" y="20"/>
                  </a:lnTo>
                  <a:lnTo>
                    <a:pt x="11" y="8"/>
                  </a:lnTo>
                  <a:lnTo>
                    <a:pt x="11" y="0"/>
                  </a:lnTo>
                  <a:lnTo>
                    <a:pt x="0" y="32"/>
                  </a:lnTo>
                  <a:lnTo>
                    <a:pt x="13" y="2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8" name="Freeform 23"/>
            <p:cNvSpPr>
              <a:spLocks/>
            </p:cNvSpPr>
            <p:nvPr/>
          </p:nvSpPr>
          <p:spPr bwMode="auto">
            <a:xfrm>
              <a:off x="9161532" y="4240434"/>
              <a:ext cx="11160" cy="20095"/>
            </a:xfrm>
            <a:custGeom>
              <a:avLst/>
              <a:gdLst/>
              <a:ahLst/>
              <a:cxnLst>
                <a:cxn ang="0">
                  <a:pos x="8" y="14"/>
                </a:cxn>
                <a:cxn ang="0">
                  <a:pos x="7" y="0"/>
                </a:cxn>
                <a:cxn ang="0">
                  <a:pos x="0" y="4"/>
                </a:cxn>
                <a:cxn ang="0">
                  <a:pos x="0" y="18"/>
                </a:cxn>
                <a:cxn ang="0">
                  <a:pos x="8" y="14"/>
                </a:cxn>
              </a:cxnLst>
              <a:rect l="0" t="0" r="r" b="b"/>
              <a:pathLst>
                <a:path w="8" h="18">
                  <a:moveTo>
                    <a:pt x="8" y="14"/>
                  </a:moveTo>
                  <a:lnTo>
                    <a:pt x="7" y="0"/>
                  </a:lnTo>
                  <a:lnTo>
                    <a:pt x="0" y="4"/>
                  </a:lnTo>
                  <a:lnTo>
                    <a:pt x="0" y="18"/>
                  </a:lnTo>
                  <a:lnTo>
                    <a:pt x="8" y="1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59" name="Freeform 24"/>
            <p:cNvSpPr>
              <a:spLocks/>
            </p:cNvSpPr>
            <p:nvPr/>
          </p:nvSpPr>
          <p:spPr bwMode="auto">
            <a:xfrm>
              <a:off x="8295481" y="4113163"/>
              <a:ext cx="13393" cy="20095"/>
            </a:xfrm>
            <a:custGeom>
              <a:avLst/>
              <a:gdLst/>
              <a:ahLst/>
              <a:cxnLst>
                <a:cxn ang="0">
                  <a:pos x="13" y="18"/>
                </a:cxn>
                <a:cxn ang="0">
                  <a:pos x="4" y="18"/>
                </a:cxn>
                <a:cxn ang="0">
                  <a:pos x="0" y="0"/>
                </a:cxn>
                <a:cxn ang="0">
                  <a:pos x="13" y="18"/>
                </a:cxn>
              </a:cxnLst>
              <a:rect l="0" t="0" r="r" b="b"/>
              <a:pathLst>
                <a:path w="13" h="18">
                  <a:moveTo>
                    <a:pt x="13" y="18"/>
                  </a:moveTo>
                  <a:lnTo>
                    <a:pt x="4" y="18"/>
                  </a:lnTo>
                  <a:lnTo>
                    <a:pt x="0" y="0"/>
                  </a:lnTo>
                  <a:lnTo>
                    <a:pt x="13" y="1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0" name="Freeform 25"/>
            <p:cNvSpPr>
              <a:spLocks/>
            </p:cNvSpPr>
            <p:nvPr/>
          </p:nvSpPr>
          <p:spPr bwMode="auto">
            <a:xfrm>
              <a:off x="8871359" y="4215873"/>
              <a:ext cx="8929" cy="20095"/>
            </a:xfrm>
            <a:custGeom>
              <a:avLst/>
              <a:gdLst/>
              <a:ahLst/>
              <a:cxnLst>
                <a:cxn ang="0">
                  <a:pos x="10" y="7"/>
                </a:cxn>
                <a:cxn ang="0">
                  <a:pos x="9" y="0"/>
                </a:cxn>
                <a:cxn ang="0">
                  <a:pos x="4" y="3"/>
                </a:cxn>
                <a:cxn ang="0">
                  <a:pos x="0" y="18"/>
                </a:cxn>
                <a:cxn ang="0">
                  <a:pos x="10" y="7"/>
                </a:cxn>
              </a:cxnLst>
              <a:rect l="0" t="0" r="r" b="b"/>
              <a:pathLst>
                <a:path w="10" h="18">
                  <a:moveTo>
                    <a:pt x="10" y="7"/>
                  </a:moveTo>
                  <a:lnTo>
                    <a:pt x="9" y="0"/>
                  </a:lnTo>
                  <a:lnTo>
                    <a:pt x="4" y="3"/>
                  </a:lnTo>
                  <a:lnTo>
                    <a:pt x="0" y="18"/>
                  </a:lnTo>
                  <a:lnTo>
                    <a:pt x="10"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1" name="Freeform 26"/>
            <p:cNvSpPr>
              <a:spLocks/>
            </p:cNvSpPr>
            <p:nvPr/>
          </p:nvSpPr>
          <p:spPr bwMode="auto">
            <a:xfrm>
              <a:off x="8920466" y="4131025"/>
              <a:ext cx="24553" cy="6698"/>
            </a:xfrm>
            <a:custGeom>
              <a:avLst/>
              <a:gdLst/>
              <a:ahLst/>
              <a:cxnLst>
                <a:cxn ang="0">
                  <a:pos x="21" y="6"/>
                </a:cxn>
                <a:cxn ang="0">
                  <a:pos x="9" y="0"/>
                </a:cxn>
                <a:cxn ang="0">
                  <a:pos x="0" y="6"/>
                </a:cxn>
                <a:cxn ang="0">
                  <a:pos x="21" y="6"/>
                </a:cxn>
              </a:cxnLst>
              <a:rect l="0" t="0" r="r" b="b"/>
              <a:pathLst>
                <a:path w="21" h="6">
                  <a:moveTo>
                    <a:pt x="21" y="6"/>
                  </a:moveTo>
                  <a:lnTo>
                    <a:pt x="9" y="0"/>
                  </a:lnTo>
                  <a:lnTo>
                    <a:pt x="0" y="6"/>
                  </a:lnTo>
                  <a:lnTo>
                    <a:pt x="21"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2" name="Freeform 27"/>
            <p:cNvSpPr>
              <a:spLocks/>
            </p:cNvSpPr>
            <p:nvPr/>
          </p:nvSpPr>
          <p:spPr bwMode="auto">
            <a:xfrm>
              <a:off x="9154835" y="4260529"/>
              <a:ext cx="8929" cy="15630"/>
            </a:xfrm>
            <a:custGeom>
              <a:avLst/>
              <a:gdLst/>
              <a:ahLst/>
              <a:cxnLst>
                <a:cxn ang="0">
                  <a:pos x="8" y="7"/>
                </a:cxn>
                <a:cxn ang="0">
                  <a:pos x="2" y="14"/>
                </a:cxn>
                <a:cxn ang="0">
                  <a:pos x="0" y="0"/>
                </a:cxn>
                <a:cxn ang="0">
                  <a:pos x="8" y="7"/>
                </a:cxn>
              </a:cxnLst>
              <a:rect l="0" t="0" r="r" b="b"/>
              <a:pathLst>
                <a:path w="8" h="14">
                  <a:moveTo>
                    <a:pt x="8" y="7"/>
                  </a:moveTo>
                  <a:lnTo>
                    <a:pt x="2" y="14"/>
                  </a:lnTo>
                  <a:lnTo>
                    <a:pt x="0" y="0"/>
                  </a:lnTo>
                  <a:lnTo>
                    <a:pt x="8"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3" name="Freeform 28"/>
            <p:cNvSpPr>
              <a:spLocks/>
            </p:cNvSpPr>
            <p:nvPr/>
          </p:nvSpPr>
          <p:spPr bwMode="auto">
            <a:xfrm>
              <a:off x="8632526" y="4278391"/>
              <a:ext cx="33482" cy="6698"/>
            </a:xfrm>
            <a:custGeom>
              <a:avLst/>
              <a:gdLst/>
              <a:ahLst/>
              <a:cxnLst>
                <a:cxn ang="0">
                  <a:pos x="30" y="0"/>
                </a:cxn>
                <a:cxn ang="0">
                  <a:pos x="8" y="5"/>
                </a:cxn>
                <a:cxn ang="0">
                  <a:pos x="0" y="1"/>
                </a:cxn>
                <a:cxn ang="0">
                  <a:pos x="30" y="0"/>
                </a:cxn>
              </a:cxnLst>
              <a:rect l="0" t="0" r="r" b="b"/>
              <a:pathLst>
                <a:path w="30" h="5">
                  <a:moveTo>
                    <a:pt x="30" y="0"/>
                  </a:moveTo>
                  <a:lnTo>
                    <a:pt x="8" y="5"/>
                  </a:lnTo>
                  <a:lnTo>
                    <a:pt x="0" y="1"/>
                  </a:lnTo>
                  <a:lnTo>
                    <a:pt x="3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4" name="Freeform 29"/>
            <p:cNvSpPr>
              <a:spLocks/>
            </p:cNvSpPr>
            <p:nvPr/>
          </p:nvSpPr>
          <p:spPr bwMode="auto">
            <a:xfrm>
              <a:off x="8668240" y="3950167"/>
              <a:ext cx="22320" cy="24561"/>
            </a:xfrm>
            <a:custGeom>
              <a:avLst/>
              <a:gdLst/>
              <a:ahLst/>
              <a:cxnLst>
                <a:cxn ang="0">
                  <a:pos x="12" y="21"/>
                </a:cxn>
                <a:cxn ang="0">
                  <a:pos x="0" y="8"/>
                </a:cxn>
                <a:cxn ang="0">
                  <a:pos x="20" y="0"/>
                </a:cxn>
                <a:cxn ang="0">
                  <a:pos x="20" y="1"/>
                </a:cxn>
                <a:cxn ang="0">
                  <a:pos x="17" y="12"/>
                </a:cxn>
                <a:cxn ang="0">
                  <a:pos x="12" y="21"/>
                </a:cxn>
              </a:cxnLst>
              <a:rect l="0" t="0" r="r" b="b"/>
              <a:pathLst>
                <a:path w="20" h="21">
                  <a:moveTo>
                    <a:pt x="12" y="21"/>
                  </a:moveTo>
                  <a:lnTo>
                    <a:pt x="0" y="8"/>
                  </a:lnTo>
                  <a:lnTo>
                    <a:pt x="20" y="0"/>
                  </a:lnTo>
                  <a:lnTo>
                    <a:pt x="20" y="1"/>
                  </a:lnTo>
                  <a:lnTo>
                    <a:pt x="17" y="12"/>
                  </a:lnTo>
                  <a:lnTo>
                    <a:pt x="12"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5" name="Freeform 32"/>
            <p:cNvSpPr>
              <a:spLocks/>
            </p:cNvSpPr>
            <p:nvPr/>
          </p:nvSpPr>
          <p:spPr bwMode="auto">
            <a:xfrm>
              <a:off x="9244119" y="3820662"/>
              <a:ext cx="4464" cy="4466"/>
            </a:xfrm>
            <a:custGeom>
              <a:avLst/>
              <a:gdLst/>
              <a:ahLst/>
              <a:cxnLst>
                <a:cxn ang="0">
                  <a:pos x="3" y="2"/>
                </a:cxn>
                <a:cxn ang="0">
                  <a:pos x="0" y="4"/>
                </a:cxn>
                <a:cxn ang="0">
                  <a:pos x="1" y="2"/>
                </a:cxn>
                <a:cxn ang="0">
                  <a:pos x="3" y="0"/>
                </a:cxn>
                <a:cxn ang="0">
                  <a:pos x="3" y="2"/>
                </a:cxn>
                <a:cxn ang="0">
                  <a:pos x="4" y="2"/>
                </a:cxn>
                <a:cxn ang="0">
                  <a:pos x="3" y="2"/>
                </a:cxn>
              </a:cxnLst>
              <a:rect l="0" t="0" r="r" b="b"/>
              <a:pathLst>
                <a:path w="4" h="4">
                  <a:moveTo>
                    <a:pt x="3" y="2"/>
                  </a:moveTo>
                  <a:lnTo>
                    <a:pt x="0" y="4"/>
                  </a:lnTo>
                  <a:lnTo>
                    <a:pt x="1" y="2"/>
                  </a:lnTo>
                  <a:lnTo>
                    <a:pt x="3" y="0"/>
                  </a:lnTo>
                  <a:lnTo>
                    <a:pt x="3" y="2"/>
                  </a:lnTo>
                  <a:lnTo>
                    <a:pt x="4" y="2"/>
                  </a:lnTo>
                  <a:lnTo>
                    <a:pt x="3"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6" name="Freeform 33"/>
            <p:cNvSpPr>
              <a:spLocks/>
            </p:cNvSpPr>
            <p:nvPr/>
          </p:nvSpPr>
          <p:spPr bwMode="auto">
            <a:xfrm>
              <a:off x="9578932" y="3880949"/>
              <a:ext cx="2232" cy="2233"/>
            </a:xfrm>
            <a:custGeom>
              <a:avLst/>
              <a:gdLst/>
              <a:ahLst/>
              <a:cxnLst>
                <a:cxn ang="0">
                  <a:pos x="1" y="2"/>
                </a:cxn>
                <a:cxn ang="0">
                  <a:pos x="0" y="2"/>
                </a:cxn>
                <a:cxn ang="0">
                  <a:pos x="1" y="0"/>
                </a:cxn>
                <a:cxn ang="0">
                  <a:pos x="0" y="0"/>
                </a:cxn>
                <a:cxn ang="0">
                  <a:pos x="1" y="0"/>
                </a:cxn>
                <a:cxn ang="0">
                  <a:pos x="1" y="2"/>
                </a:cxn>
              </a:cxnLst>
              <a:rect l="0" t="0" r="r" b="b"/>
              <a:pathLst>
                <a:path w="1" h="2">
                  <a:moveTo>
                    <a:pt x="1" y="2"/>
                  </a:moveTo>
                  <a:lnTo>
                    <a:pt x="0" y="2"/>
                  </a:lnTo>
                  <a:lnTo>
                    <a:pt x="1" y="0"/>
                  </a:lnTo>
                  <a:lnTo>
                    <a:pt x="0" y="0"/>
                  </a:lnTo>
                  <a:lnTo>
                    <a:pt x="1" y="0"/>
                  </a:lnTo>
                  <a:lnTo>
                    <a:pt x="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7" name="Freeform 34"/>
            <p:cNvSpPr>
              <a:spLocks/>
            </p:cNvSpPr>
            <p:nvPr/>
          </p:nvSpPr>
          <p:spPr bwMode="auto">
            <a:xfrm>
              <a:off x="9585629" y="3880949"/>
              <a:ext cx="2232" cy="2233"/>
            </a:xfrm>
            <a:custGeom>
              <a:avLst/>
              <a:gdLst/>
              <a:ahLst/>
              <a:cxnLst>
                <a:cxn ang="0">
                  <a:pos x="0" y="0"/>
                </a:cxn>
                <a:cxn ang="0">
                  <a:pos x="1" y="0"/>
                </a:cxn>
                <a:cxn ang="0">
                  <a:pos x="0" y="0"/>
                </a:cxn>
              </a:cxnLst>
              <a:rect l="0" t="0" r="r" b="b"/>
              <a:pathLst>
                <a:path w="1">
                  <a:moveTo>
                    <a:pt x="0" y="0"/>
                  </a:moveTo>
                  <a:lnTo>
                    <a:pt x="1" y="0"/>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8" name="Freeform 35"/>
            <p:cNvSpPr>
              <a:spLocks/>
            </p:cNvSpPr>
            <p:nvPr/>
          </p:nvSpPr>
          <p:spPr bwMode="auto">
            <a:xfrm>
              <a:off x="8563332" y="3894345"/>
              <a:ext cx="229905" cy="167462"/>
            </a:xfrm>
            <a:custGeom>
              <a:avLst/>
              <a:gdLst/>
              <a:ahLst/>
              <a:cxnLst>
                <a:cxn ang="0">
                  <a:pos x="156" y="0"/>
                </a:cxn>
                <a:cxn ang="0">
                  <a:pos x="169" y="10"/>
                </a:cxn>
                <a:cxn ang="0">
                  <a:pos x="168" y="26"/>
                </a:cxn>
                <a:cxn ang="0">
                  <a:pos x="179" y="22"/>
                </a:cxn>
                <a:cxn ang="0">
                  <a:pos x="179" y="28"/>
                </a:cxn>
                <a:cxn ang="0">
                  <a:pos x="183" y="29"/>
                </a:cxn>
                <a:cxn ang="0">
                  <a:pos x="208" y="41"/>
                </a:cxn>
                <a:cxn ang="0">
                  <a:pos x="186" y="48"/>
                </a:cxn>
                <a:cxn ang="0">
                  <a:pos x="192" y="60"/>
                </a:cxn>
                <a:cxn ang="0">
                  <a:pos x="177" y="64"/>
                </a:cxn>
                <a:cxn ang="0">
                  <a:pos x="172" y="69"/>
                </a:cxn>
                <a:cxn ang="0">
                  <a:pos x="154" y="66"/>
                </a:cxn>
                <a:cxn ang="0">
                  <a:pos x="135" y="64"/>
                </a:cxn>
                <a:cxn ang="0">
                  <a:pos x="129" y="81"/>
                </a:cxn>
                <a:cxn ang="0">
                  <a:pos x="124" y="99"/>
                </a:cxn>
                <a:cxn ang="0">
                  <a:pos x="119" y="111"/>
                </a:cxn>
                <a:cxn ang="0">
                  <a:pos x="109" y="132"/>
                </a:cxn>
                <a:cxn ang="0">
                  <a:pos x="91" y="140"/>
                </a:cxn>
                <a:cxn ang="0">
                  <a:pos x="63" y="134"/>
                </a:cxn>
                <a:cxn ang="0">
                  <a:pos x="55" y="143"/>
                </a:cxn>
                <a:cxn ang="0">
                  <a:pos x="25" y="149"/>
                </a:cxn>
                <a:cxn ang="0">
                  <a:pos x="5" y="137"/>
                </a:cxn>
                <a:cxn ang="0">
                  <a:pos x="0" y="120"/>
                </a:cxn>
                <a:cxn ang="0">
                  <a:pos x="1" y="123"/>
                </a:cxn>
                <a:cxn ang="0">
                  <a:pos x="18" y="132"/>
                </a:cxn>
                <a:cxn ang="0">
                  <a:pos x="35" y="137"/>
                </a:cxn>
                <a:cxn ang="0">
                  <a:pos x="31" y="136"/>
                </a:cxn>
                <a:cxn ang="0">
                  <a:pos x="34" y="131"/>
                </a:cxn>
                <a:cxn ang="0">
                  <a:pos x="36" y="119"/>
                </a:cxn>
                <a:cxn ang="0">
                  <a:pos x="37" y="113"/>
                </a:cxn>
                <a:cxn ang="0">
                  <a:pos x="39" y="106"/>
                </a:cxn>
                <a:cxn ang="0">
                  <a:pos x="54" y="100"/>
                </a:cxn>
                <a:cxn ang="0">
                  <a:pos x="69" y="95"/>
                </a:cxn>
                <a:cxn ang="0">
                  <a:pos x="82" y="77"/>
                </a:cxn>
                <a:cxn ang="0">
                  <a:pos x="95" y="58"/>
                </a:cxn>
                <a:cxn ang="0">
                  <a:pos x="107" y="71"/>
                </a:cxn>
                <a:cxn ang="0">
                  <a:pos x="112" y="62"/>
                </a:cxn>
                <a:cxn ang="0">
                  <a:pos x="115" y="51"/>
                </a:cxn>
                <a:cxn ang="0">
                  <a:pos x="120" y="64"/>
                </a:cxn>
                <a:cxn ang="0">
                  <a:pos x="120" y="53"/>
                </a:cxn>
                <a:cxn ang="0">
                  <a:pos x="125" y="47"/>
                </a:cxn>
                <a:cxn ang="0">
                  <a:pos x="124" y="41"/>
                </a:cxn>
                <a:cxn ang="0">
                  <a:pos x="129" y="35"/>
                </a:cxn>
                <a:cxn ang="0">
                  <a:pos x="139" y="17"/>
                </a:cxn>
                <a:cxn ang="0">
                  <a:pos x="149" y="0"/>
                </a:cxn>
                <a:cxn ang="0">
                  <a:pos x="151" y="6"/>
                </a:cxn>
                <a:cxn ang="0">
                  <a:pos x="156" y="0"/>
                </a:cxn>
              </a:cxnLst>
              <a:rect l="0" t="0" r="r" b="b"/>
              <a:pathLst>
                <a:path w="208" h="149">
                  <a:moveTo>
                    <a:pt x="156" y="0"/>
                  </a:moveTo>
                  <a:lnTo>
                    <a:pt x="169" y="10"/>
                  </a:lnTo>
                  <a:lnTo>
                    <a:pt x="168" y="26"/>
                  </a:lnTo>
                  <a:lnTo>
                    <a:pt x="179" y="22"/>
                  </a:lnTo>
                  <a:lnTo>
                    <a:pt x="179" y="28"/>
                  </a:lnTo>
                  <a:lnTo>
                    <a:pt x="183" y="29"/>
                  </a:lnTo>
                  <a:lnTo>
                    <a:pt x="208" y="41"/>
                  </a:lnTo>
                  <a:lnTo>
                    <a:pt x="186" y="48"/>
                  </a:lnTo>
                  <a:lnTo>
                    <a:pt x="192" y="60"/>
                  </a:lnTo>
                  <a:lnTo>
                    <a:pt x="177" y="64"/>
                  </a:lnTo>
                  <a:lnTo>
                    <a:pt x="172" y="69"/>
                  </a:lnTo>
                  <a:lnTo>
                    <a:pt x="154" y="66"/>
                  </a:lnTo>
                  <a:lnTo>
                    <a:pt x="135" y="64"/>
                  </a:lnTo>
                  <a:lnTo>
                    <a:pt x="129" y="81"/>
                  </a:lnTo>
                  <a:lnTo>
                    <a:pt x="124" y="99"/>
                  </a:lnTo>
                  <a:lnTo>
                    <a:pt x="119" y="111"/>
                  </a:lnTo>
                  <a:lnTo>
                    <a:pt x="109" y="132"/>
                  </a:lnTo>
                  <a:lnTo>
                    <a:pt x="91" y="140"/>
                  </a:lnTo>
                  <a:lnTo>
                    <a:pt x="63" y="134"/>
                  </a:lnTo>
                  <a:lnTo>
                    <a:pt x="55" y="143"/>
                  </a:lnTo>
                  <a:lnTo>
                    <a:pt x="25" y="149"/>
                  </a:lnTo>
                  <a:lnTo>
                    <a:pt x="5" y="137"/>
                  </a:lnTo>
                  <a:lnTo>
                    <a:pt x="0" y="120"/>
                  </a:lnTo>
                  <a:lnTo>
                    <a:pt x="1" y="123"/>
                  </a:lnTo>
                  <a:lnTo>
                    <a:pt x="18" y="132"/>
                  </a:lnTo>
                  <a:lnTo>
                    <a:pt x="35" y="137"/>
                  </a:lnTo>
                  <a:lnTo>
                    <a:pt x="31" y="136"/>
                  </a:lnTo>
                  <a:lnTo>
                    <a:pt x="34" y="131"/>
                  </a:lnTo>
                  <a:lnTo>
                    <a:pt x="36" y="119"/>
                  </a:lnTo>
                  <a:lnTo>
                    <a:pt x="37" y="113"/>
                  </a:lnTo>
                  <a:lnTo>
                    <a:pt x="39" y="106"/>
                  </a:lnTo>
                  <a:lnTo>
                    <a:pt x="54" y="100"/>
                  </a:lnTo>
                  <a:lnTo>
                    <a:pt x="69" y="95"/>
                  </a:lnTo>
                  <a:lnTo>
                    <a:pt x="82" y="77"/>
                  </a:lnTo>
                  <a:lnTo>
                    <a:pt x="95" y="58"/>
                  </a:lnTo>
                  <a:lnTo>
                    <a:pt x="107" y="71"/>
                  </a:lnTo>
                  <a:lnTo>
                    <a:pt x="112" y="62"/>
                  </a:lnTo>
                  <a:lnTo>
                    <a:pt x="115" y="51"/>
                  </a:lnTo>
                  <a:lnTo>
                    <a:pt x="120" y="64"/>
                  </a:lnTo>
                  <a:lnTo>
                    <a:pt x="120" y="53"/>
                  </a:lnTo>
                  <a:lnTo>
                    <a:pt x="125" y="47"/>
                  </a:lnTo>
                  <a:lnTo>
                    <a:pt x="124" y="41"/>
                  </a:lnTo>
                  <a:lnTo>
                    <a:pt x="129" y="35"/>
                  </a:lnTo>
                  <a:lnTo>
                    <a:pt x="139" y="17"/>
                  </a:lnTo>
                  <a:lnTo>
                    <a:pt x="149" y="0"/>
                  </a:lnTo>
                  <a:lnTo>
                    <a:pt x="151" y="6"/>
                  </a:lnTo>
                  <a:lnTo>
                    <a:pt x="15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69" name="Freeform 36"/>
            <p:cNvSpPr>
              <a:spLocks/>
            </p:cNvSpPr>
            <p:nvPr/>
          </p:nvSpPr>
          <p:spPr bwMode="auto">
            <a:xfrm>
              <a:off x="8324498" y="3903276"/>
              <a:ext cx="107140" cy="145134"/>
            </a:xfrm>
            <a:custGeom>
              <a:avLst/>
              <a:gdLst/>
              <a:ahLst/>
              <a:cxnLst>
                <a:cxn ang="0">
                  <a:pos x="80" y="128"/>
                </a:cxn>
                <a:cxn ang="0">
                  <a:pos x="54" y="110"/>
                </a:cxn>
                <a:cxn ang="0">
                  <a:pos x="29" y="91"/>
                </a:cxn>
                <a:cxn ang="0">
                  <a:pos x="17" y="63"/>
                </a:cxn>
                <a:cxn ang="0">
                  <a:pos x="8" y="33"/>
                </a:cxn>
                <a:cxn ang="0">
                  <a:pos x="0" y="3"/>
                </a:cxn>
                <a:cxn ang="0">
                  <a:pos x="1" y="0"/>
                </a:cxn>
                <a:cxn ang="0">
                  <a:pos x="18" y="8"/>
                </a:cxn>
                <a:cxn ang="0">
                  <a:pos x="19" y="19"/>
                </a:cxn>
                <a:cxn ang="0">
                  <a:pos x="33" y="19"/>
                </a:cxn>
                <a:cxn ang="0">
                  <a:pos x="43" y="8"/>
                </a:cxn>
                <a:cxn ang="0">
                  <a:pos x="56" y="23"/>
                </a:cxn>
                <a:cxn ang="0">
                  <a:pos x="71" y="37"/>
                </a:cxn>
                <a:cxn ang="0">
                  <a:pos x="73" y="61"/>
                </a:cxn>
                <a:cxn ang="0">
                  <a:pos x="75" y="84"/>
                </a:cxn>
                <a:cxn ang="0">
                  <a:pos x="85" y="105"/>
                </a:cxn>
                <a:cxn ang="0">
                  <a:pos x="95" y="127"/>
                </a:cxn>
                <a:cxn ang="0">
                  <a:pos x="87" y="123"/>
                </a:cxn>
                <a:cxn ang="0">
                  <a:pos x="80" y="128"/>
                </a:cxn>
              </a:cxnLst>
              <a:rect l="0" t="0" r="r" b="b"/>
              <a:pathLst>
                <a:path w="95" h="128">
                  <a:moveTo>
                    <a:pt x="80" y="128"/>
                  </a:moveTo>
                  <a:lnTo>
                    <a:pt x="54" y="110"/>
                  </a:lnTo>
                  <a:lnTo>
                    <a:pt x="29" y="91"/>
                  </a:lnTo>
                  <a:lnTo>
                    <a:pt x="17" y="63"/>
                  </a:lnTo>
                  <a:lnTo>
                    <a:pt x="8" y="33"/>
                  </a:lnTo>
                  <a:lnTo>
                    <a:pt x="0" y="3"/>
                  </a:lnTo>
                  <a:lnTo>
                    <a:pt x="1" y="0"/>
                  </a:lnTo>
                  <a:lnTo>
                    <a:pt x="18" y="8"/>
                  </a:lnTo>
                  <a:lnTo>
                    <a:pt x="19" y="19"/>
                  </a:lnTo>
                  <a:lnTo>
                    <a:pt x="33" y="19"/>
                  </a:lnTo>
                  <a:lnTo>
                    <a:pt x="43" y="8"/>
                  </a:lnTo>
                  <a:lnTo>
                    <a:pt x="56" y="23"/>
                  </a:lnTo>
                  <a:lnTo>
                    <a:pt x="71" y="37"/>
                  </a:lnTo>
                  <a:lnTo>
                    <a:pt x="73" y="61"/>
                  </a:lnTo>
                  <a:lnTo>
                    <a:pt x="75" y="84"/>
                  </a:lnTo>
                  <a:lnTo>
                    <a:pt x="85" y="105"/>
                  </a:lnTo>
                  <a:lnTo>
                    <a:pt x="95" y="127"/>
                  </a:lnTo>
                  <a:lnTo>
                    <a:pt x="87" y="123"/>
                  </a:lnTo>
                  <a:lnTo>
                    <a:pt x="80" y="12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0" name="Freeform 41"/>
            <p:cNvSpPr>
              <a:spLocks/>
            </p:cNvSpPr>
            <p:nvPr/>
          </p:nvSpPr>
          <p:spPr bwMode="auto">
            <a:xfrm>
              <a:off x="9161532" y="3872017"/>
              <a:ext cx="4464" cy="11164"/>
            </a:xfrm>
            <a:custGeom>
              <a:avLst/>
              <a:gdLst/>
              <a:ahLst/>
              <a:cxnLst>
                <a:cxn ang="0">
                  <a:pos x="1" y="6"/>
                </a:cxn>
                <a:cxn ang="0">
                  <a:pos x="1" y="5"/>
                </a:cxn>
                <a:cxn ang="0">
                  <a:pos x="1" y="4"/>
                </a:cxn>
                <a:cxn ang="0">
                  <a:pos x="2" y="2"/>
                </a:cxn>
                <a:cxn ang="0">
                  <a:pos x="3" y="2"/>
                </a:cxn>
                <a:cxn ang="0">
                  <a:pos x="2" y="0"/>
                </a:cxn>
                <a:cxn ang="0">
                  <a:pos x="3" y="2"/>
                </a:cxn>
                <a:cxn ang="0">
                  <a:pos x="3" y="6"/>
                </a:cxn>
                <a:cxn ang="0">
                  <a:pos x="2" y="8"/>
                </a:cxn>
                <a:cxn ang="0">
                  <a:pos x="2" y="10"/>
                </a:cxn>
                <a:cxn ang="0">
                  <a:pos x="1" y="10"/>
                </a:cxn>
                <a:cxn ang="0">
                  <a:pos x="0" y="7"/>
                </a:cxn>
                <a:cxn ang="0">
                  <a:pos x="1" y="6"/>
                </a:cxn>
              </a:cxnLst>
              <a:rect l="0" t="0" r="r" b="b"/>
              <a:pathLst>
                <a:path w="3" h="10">
                  <a:moveTo>
                    <a:pt x="1" y="6"/>
                  </a:moveTo>
                  <a:lnTo>
                    <a:pt x="1" y="5"/>
                  </a:lnTo>
                  <a:lnTo>
                    <a:pt x="1" y="4"/>
                  </a:lnTo>
                  <a:lnTo>
                    <a:pt x="2" y="2"/>
                  </a:lnTo>
                  <a:lnTo>
                    <a:pt x="3" y="2"/>
                  </a:lnTo>
                  <a:lnTo>
                    <a:pt x="2" y="0"/>
                  </a:lnTo>
                  <a:lnTo>
                    <a:pt x="3" y="2"/>
                  </a:lnTo>
                  <a:lnTo>
                    <a:pt x="3" y="6"/>
                  </a:lnTo>
                  <a:lnTo>
                    <a:pt x="2" y="8"/>
                  </a:lnTo>
                  <a:lnTo>
                    <a:pt x="2" y="10"/>
                  </a:lnTo>
                  <a:lnTo>
                    <a:pt x="1" y="10"/>
                  </a:lnTo>
                  <a:lnTo>
                    <a:pt x="0" y="7"/>
                  </a:lnTo>
                  <a:lnTo>
                    <a:pt x="1"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1" name="Freeform 42"/>
            <p:cNvSpPr>
              <a:spLocks/>
            </p:cNvSpPr>
            <p:nvPr/>
          </p:nvSpPr>
          <p:spPr bwMode="auto">
            <a:xfrm>
              <a:off x="9159299" y="3883181"/>
              <a:ext cx="2232" cy="4466"/>
            </a:xfrm>
            <a:custGeom>
              <a:avLst/>
              <a:gdLst/>
              <a:ahLst/>
              <a:cxnLst>
                <a:cxn ang="0">
                  <a:pos x="2" y="1"/>
                </a:cxn>
                <a:cxn ang="0">
                  <a:pos x="0" y="1"/>
                </a:cxn>
                <a:cxn ang="0">
                  <a:pos x="0" y="2"/>
                </a:cxn>
                <a:cxn ang="0">
                  <a:pos x="3" y="1"/>
                </a:cxn>
                <a:cxn ang="0">
                  <a:pos x="3" y="0"/>
                </a:cxn>
                <a:cxn ang="0">
                  <a:pos x="2" y="1"/>
                </a:cxn>
              </a:cxnLst>
              <a:rect l="0" t="0" r="r" b="b"/>
              <a:pathLst>
                <a:path w="3" h="2">
                  <a:moveTo>
                    <a:pt x="2" y="1"/>
                  </a:moveTo>
                  <a:lnTo>
                    <a:pt x="0" y="1"/>
                  </a:lnTo>
                  <a:lnTo>
                    <a:pt x="0" y="2"/>
                  </a:lnTo>
                  <a:lnTo>
                    <a:pt x="3" y="1"/>
                  </a:lnTo>
                  <a:lnTo>
                    <a:pt x="3" y="0"/>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2" name="Freeform 43"/>
            <p:cNvSpPr>
              <a:spLocks/>
            </p:cNvSpPr>
            <p:nvPr/>
          </p:nvSpPr>
          <p:spPr bwMode="auto">
            <a:xfrm>
              <a:off x="9161532" y="3883182"/>
              <a:ext cx="2232" cy="2233"/>
            </a:xfrm>
            <a:custGeom>
              <a:avLst/>
              <a:gdLst/>
              <a:ahLst/>
              <a:cxnLst>
                <a:cxn ang="0">
                  <a:pos x="1" y="1"/>
                </a:cxn>
                <a:cxn ang="0">
                  <a:pos x="1" y="0"/>
                </a:cxn>
                <a:cxn ang="0">
                  <a:pos x="0" y="0"/>
                </a:cxn>
                <a:cxn ang="0">
                  <a:pos x="1" y="1"/>
                </a:cxn>
              </a:cxnLst>
              <a:rect l="0" t="0" r="r" b="b"/>
              <a:pathLst>
                <a:path w="1" h="1">
                  <a:moveTo>
                    <a:pt x="1" y="1"/>
                  </a:moveTo>
                  <a:lnTo>
                    <a:pt x="1" y="0"/>
                  </a:lnTo>
                  <a:lnTo>
                    <a:pt x="0"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3" name="Freeform 44"/>
            <p:cNvSpPr>
              <a:spLocks/>
            </p:cNvSpPr>
            <p:nvPr/>
          </p:nvSpPr>
          <p:spPr bwMode="auto">
            <a:xfrm>
              <a:off x="9154835" y="3894346"/>
              <a:ext cx="2232" cy="2233"/>
            </a:xfrm>
            <a:custGeom>
              <a:avLst/>
              <a:gdLst/>
              <a:ahLst/>
              <a:cxnLst>
                <a:cxn ang="0">
                  <a:pos x="1" y="0"/>
                </a:cxn>
                <a:cxn ang="0">
                  <a:pos x="0" y="2"/>
                </a:cxn>
                <a:cxn ang="0">
                  <a:pos x="0" y="0"/>
                </a:cxn>
                <a:cxn ang="0">
                  <a:pos x="1" y="0"/>
                </a:cxn>
              </a:cxnLst>
              <a:rect l="0" t="0" r="r" b="b"/>
              <a:pathLst>
                <a:path w="1" h="2">
                  <a:moveTo>
                    <a:pt x="1" y="0"/>
                  </a:moveTo>
                  <a:lnTo>
                    <a:pt x="0" y="2"/>
                  </a:lnTo>
                  <a:lnTo>
                    <a:pt x="0" y="0"/>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4" name="Freeform 45"/>
            <p:cNvSpPr>
              <a:spLocks/>
            </p:cNvSpPr>
            <p:nvPr/>
          </p:nvSpPr>
          <p:spPr bwMode="auto">
            <a:xfrm>
              <a:off x="9157067" y="3889880"/>
              <a:ext cx="2232" cy="4466"/>
            </a:xfrm>
            <a:custGeom>
              <a:avLst/>
              <a:gdLst/>
              <a:ahLst/>
              <a:cxnLst>
                <a:cxn ang="0">
                  <a:pos x="0" y="1"/>
                </a:cxn>
                <a:cxn ang="0">
                  <a:pos x="0" y="0"/>
                </a:cxn>
                <a:cxn ang="0">
                  <a:pos x="0" y="2"/>
                </a:cxn>
                <a:cxn ang="0">
                  <a:pos x="0" y="1"/>
                </a:cxn>
              </a:cxnLst>
              <a:rect l="0" t="0" r="r" b="b"/>
              <a:pathLst>
                <a:path h="2">
                  <a:moveTo>
                    <a:pt x="0" y="1"/>
                  </a:moveTo>
                  <a:lnTo>
                    <a:pt x="0" y="0"/>
                  </a:lnTo>
                  <a:lnTo>
                    <a:pt x="0" y="2"/>
                  </a:lnTo>
                  <a:lnTo>
                    <a:pt x="0"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5" name="Freeform 46"/>
            <p:cNvSpPr>
              <a:spLocks/>
            </p:cNvSpPr>
            <p:nvPr/>
          </p:nvSpPr>
          <p:spPr bwMode="auto">
            <a:xfrm>
              <a:off x="9315545" y="4157820"/>
              <a:ext cx="238834" cy="223283"/>
            </a:xfrm>
            <a:custGeom>
              <a:avLst/>
              <a:gdLst/>
              <a:ahLst/>
              <a:cxnLst>
                <a:cxn ang="0">
                  <a:pos x="214" y="189"/>
                </a:cxn>
                <a:cxn ang="0">
                  <a:pos x="204" y="193"/>
                </a:cxn>
                <a:cxn ang="0">
                  <a:pos x="205" y="199"/>
                </a:cxn>
                <a:cxn ang="0">
                  <a:pos x="193" y="197"/>
                </a:cxn>
                <a:cxn ang="0">
                  <a:pos x="172" y="192"/>
                </a:cxn>
                <a:cxn ang="0">
                  <a:pos x="151" y="187"/>
                </a:cxn>
                <a:cxn ang="0">
                  <a:pos x="140" y="174"/>
                </a:cxn>
                <a:cxn ang="0">
                  <a:pos x="128" y="162"/>
                </a:cxn>
                <a:cxn ang="0">
                  <a:pos x="118" y="147"/>
                </a:cxn>
                <a:cxn ang="0">
                  <a:pos x="106" y="132"/>
                </a:cxn>
                <a:cxn ang="0">
                  <a:pos x="78" y="121"/>
                </a:cxn>
                <a:cxn ang="0">
                  <a:pos x="77" y="127"/>
                </a:cxn>
                <a:cxn ang="0">
                  <a:pos x="64" y="123"/>
                </a:cxn>
                <a:cxn ang="0">
                  <a:pos x="65" y="135"/>
                </a:cxn>
                <a:cxn ang="0">
                  <a:pos x="56" y="133"/>
                </a:cxn>
                <a:cxn ang="0">
                  <a:pos x="59" y="140"/>
                </a:cxn>
                <a:cxn ang="0">
                  <a:pos x="29" y="139"/>
                </a:cxn>
                <a:cxn ang="0">
                  <a:pos x="54" y="152"/>
                </a:cxn>
                <a:cxn ang="0">
                  <a:pos x="42" y="163"/>
                </a:cxn>
                <a:cxn ang="0">
                  <a:pos x="22" y="162"/>
                </a:cxn>
                <a:cxn ang="0">
                  <a:pos x="0" y="162"/>
                </a:cxn>
                <a:cxn ang="0">
                  <a:pos x="2" y="141"/>
                </a:cxn>
                <a:cxn ang="0">
                  <a:pos x="4" y="121"/>
                </a:cxn>
                <a:cxn ang="0">
                  <a:pos x="5" y="101"/>
                </a:cxn>
                <a:cxn ang="0">
                  <a:pos x="7" y="80"/>
                </a:cxn>
                <a:cxn ang="0">
                  <a:pos x="8" y="60"/>
                </a:cxn>
                <a:cxn ang="0">
                  <a:pos x="10" y="41"/>
                </a:cxn>
                <a:cxn ang="0">
                  <a:pos x="10" y="20"/>
                </a:cxn>
                <a:cxn ang="0">
                  <a:pos x="11" y="0"/>
                </a:cxn>
                <a:cxn ang="0">
                  <a:pos x="31" y="9"/>
                </a:cxn>
                <a:cxn ang="0">
                  <a:pos x="53" y="18"/>
                </a:cxn>
                <a:cxn ang="0">
                  <a:pos x="73" y="27"/>
                </a:cxn>
                <a:cxn ang="0">
                  <a:pos x="95" y="37"/>
                </a:cxn>
                <a:cxn ang="0">
                  <a:pos x="114" y="61"/>
                </a:cxn>
                <a:cxn ang="0">
                  <a:pos x="114" y="72"/>
                </a:cxn>
                <a:cxn ang="0">
                  <a:pos x="133" y="80"/>
                </a:cxn>
                <a:cxn ang="0">
                  <a:pos x="152" y="89"/>
                </a:cxn>
                <a:cxn ang="0">
                  <a:pos x="155" y="102"/>
                </a:cxn>
                <a:cxn ang="0">
                  <a:pos x="136" y="104"/>
                </a:cxn>
                <a:cxn ang="0">
                  <a:pos x="145" y="126"/>
                </a:cxn>
                <a:cxn ang="0">
                  <a:pos x="160" y="140"/>
                </a:cxn>
                <a:cxn ang="0">
                  <a:pos x="169" y="161"/>
                </a:cxn>
                <a:cxn ang="0">
                  <a:pos x="182" y="162"/>
                </a:cxn>
                <a:cxn ang="0">
                  <a:pos x="182" y="171"/>
                </a:cxn>
                <a:cxn ang="0">
                  <a:pos x="193" y="177"/>
                </a:cxn>
                <a:cxn ang="0">
                  <a:pos x="192" y="182"/>
                </a:cxn>
                <a:cxn ang="0">
                  <a:pos x="214" y="189"/>
                </a:cxn>
              </a:cxnLst>
              <a:rect l="0" t="0" r="r" b="b"/>
              <a:pathLst>
                <a:path w="214" h="199">
                  <a:moveTo>
                    <a:pt x="214" y="189"/>
                  </a:moveTo>
                  <a:lnTo>
                    <a:pt x="204" y="193"/>
                  </a:lnTo>
                  <a:lnTo>
                    <a:pt x="205" y="199"/>
                  </a:lnTo>
                  <a:lnTo>
                    <a:pt x="193" y="197"/>
                  </a:lnTo>
                  <a:lnTo>
                    <a:pt x="172" y="192"/>
                  </a:lnTo>
                  <a:lnTo>
                    <a:pt x="151" y="187"/>
                  </a:lnTo>
                  <a:lnTo>
                    <a:pt x="140" y="174"/>
                  </a:lnTo>
                  <a:lnTo>
                    <a:pt x="128" y="162"/>
                  </a:lnTo>
                  <a:lnTo>
                    <a:pt x="118" y="147"/>
                  </a:lnTo>
                  <a:lnTo>
                    <a:pt x="106" y="132"/>
                  </a:lnTo>
                  <a:lnTo>
                    <a:pt x="78" y="121"/>
                  </a:lnTo>
                  <a:lnTo>
                    <a:pt x="77" y="127"/>
                  </a:lnTo>
                  <a:lnTo>
                    <a:pt x="64" y="123"/>
                  </a:lnTo>
                  <a:lnTo>
                    <a:pt x="65" y="135"/>
                  </a:lnTo>
                  <a:lnTo>
                    <a:pt x="56" y="133"/>
                  </a:lnTo>
                  <a:lnTo>
                    <a:pt x="59" y="140"/>
                  </a:lnTo>
                  <a:lnTo>
                    <a:pt x="29" y="139"/>
                  </a:lnTo>
                  <a:lnTo>
                    <a:pt x="54" y="152"/>
                  </a:lnTo>
                  <a:lnTo>
                    <a:pt x="42" y="163"/>
                  </a:lnTo>
                  <a:lnTo>
                    <a:pt x="22" y="162"/>
                  </a:lnTo>
                  <a:lnTo>
                    <a:pt x="0" y="162"/>
                  </a:lnTo>
                  <a:lnTo>
                    <a:pt x="2" y="141"/>
                  </a:lnTo>
                  <a:lnTo>
                    <a:pt x="4" y="121"/>
                  </a:lnTo>
                  <a:lnTo>
                    <a:pt x="5" y="101"/>
                  </a:lnTo>
                  <a:lnTo>
                    <a:pt x="7" y="80"/>
                  </a:lnTo>
                  <a:lnTo>
                    <a:pt x="8" y="60"/>
                  </a:lnTo>
                  <a:lnTo>
                    <a:pt x="10" y="41"/>
                  </a:lnTo>
                  <a:lnTo>
                    <a:pt x="10" y="20"/>
                  </a:lnTo>
                  <a:lnTo>
                    <a:pt x="11" y="0"/>
                  </a:lnTo>
                  <a:lnTo>
                    <a:pt x="31" y="9"/>
                  </a:lnTo>
                  <a:lnTo>
                    <a:pt x="53" y="18"/>
                  </a:lnTo>
                  <a:lnTo>
                    <a:pt x="73" y="27"/>
                  </a:lnTo>
                  <a:lnTo>
                    <a:pt x="95" y="37"/>
                  </a:lnTo>
                  <a:lnTo>
                    <a:pt x="114" y="61"/>
                  </a:lnTo>
                  <a:lnTo>
                    <a:pt x="114" y="72"/>
                  </a:lnTo>
                  <a:lnTo>
                    <a:pt x="133" y="80"/>
                  </a:lnTo>
                  <a:lnTo>
                    <a:pt x="152" y="89"/>
                  </a:lnTo>
                  <a:lnTo>
                    <a:pt x="155" y="102"/>
                  </a:lnTo>
                  <a:lnTo>
                    <a:pt x="136" y="104"/>
                  </a:lnTo>
                  <a:lnTo>
                    <a:pt x="145" y="126"/>
                  </a:lnTo>
                  <a:lnTo>
                    <a:pt x="160" y="140"/>
                  </a:lnTo>
                  <a:lnTo>
                    <a:pt x="169" y="161"/>
                  </a:lnTo>
                  <a:lnTo>
                    <a:pt x="182" y="162"/>
                  </a:lnTo>
                  <a:lnTo>
                    <a:pt x="182" y="171"/>
                  </a:lnTo>
                  <a:lnTo>
                    <a:pt x="193" y="177"/>
                  </a:lnTo>
                  <a:lnTo>
                    <a:pt x="192" y="182"/>
                  </a:lnTo>
                  <a:lnTo>
                    <a:pt x="214" y="18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6" name="Freeform 47"/>
            <p:cNvSpPr>
              <a:spLocks/>
            </p:cNvSpPr>
            <p:nvPr/>
          </p:nvSpPr>
          <p:spPr bwMode="auto">
            <a:xfrm>
              <a:off x="9505273" y="4204708"/>
              <a:ext cx="100444" cy="55821"/>
            </a:xfrm>
            <a:custGeom>
              <a:avLst/>
              <a:gdLst/>
              <a:ahLst/>
              <a:cxnLst>
                <a:cxn ang="0">
                  <a:pos x="90" y="2"/>
                </a:cxn>
                <a:cxn ang="0">
                  <a:pos x="84" y="18"/>
                </a:cxn>
                <a:cxn ang="0">
                  <a:pos x="79" y="22"/>
                </a:cxn>
                <a:cxn ang="0">
                  <a:pos x="81" y="30"/>
                </a:cxn>
                <a:cxn ang="0">
                  <a:pos x="66" y="37"/>
                </a:cxn>
                <a:cxn ang="0">
                  <a:pos x="36" y="50"/>
                </a:cxn>
                <a:cxn ang="0">
                  <a:pos x="18" y="45"/>
                </a:cxn>
                <a:cxn ang="0">
                  <a:pos x="4" y="38"/>
                </a:cxn>
                <a:cxn ang="0">
                  <a:pos x="0" y="30"/>
                </a:cxn>
                <a:cxn ang="0">
                  <a:pos x="29" y="32"/>
                </a:cxn>
                <a:cxn ang="0">
                  <a:pos x="37" y="19"/>
                </a:cxn>
                <a:cxn ang="0">
                  <a:pos x="37" y="26"/>
                </a:cxn>
                <a:cxn ang="0">
                  <a:pos x="49" y="32"/>
                </a:cxn>
                <a:cxn ang="0">
                  <a:pos x="70" y="16"/>
                </a:cxn>
                <a:cxn ang="0">
                  <a:pos x="71" y="1"/>
                </a:cxn>
                <a:cxn ang="0">
                  <a:pos x="82" y="0"/>
                </a:cxn>
                <a:cxn ang="0">
                  <a:pos x="90" y="2"/>
                </a:cxn>
              </a:cxnLst>
              <a:rect l="0" t="0" r="r" b="b"/>
              <a:pathLst>
                <a:path w="90" h="50">
                  <a:moveTo>
                    <a:pt x="90" y="2"/>
                  </a:moveTo>
                  <a:lnTo>
                    <a:pt x="84" y="18"/>
                  </a:lnTo>
                  <a:lnTo>
                    <a:pt x="79" y="22"/>
                  </a:lnTo>
                  <a:lnTo>
                    <a:pt x="81" y="30"/>
                  </a:lnTo>
                  <a:lnTo>
                    <a:pt x="66" y="37"/>
                  </a:lnTo>
                  <a:lnTo>
                    <a:pt x="36" y="50"/>
                  </a:lnTo>
                  <a:lnTo>
                    <a:pt x="18" y="45"/>
                  </a:lnTo>
                  <a:lnTo>
                    <a:pt x="4" y="38"/>
                  </a:lnTo>
                  <a:lnTo>
                    <a:pt x="0" y="30"/>
                  </a:lnTo>
                  <a:lnTo>
                    <a:pt x="29" y="32"/>
                  </a:lnTo>
                  <a:lnTo>
                    <a:pt x="37" y="19"/>
                  </a:lnTo>
                  <a:lnTo>
                    <a:pt x="37" y="26"/>
                  </a:lnTo>
                  <a:lnTo>
                    <a:pt x="49" y="32"/>
                  </a:lnTo>
                  <a:lnTo>
                    <a:pt x="70" y="16"/>
                  </a:lnTo>
                  <a:lnTo>
                    <a:pt x="71" y="1"/>
                  </a:lnTo>
                  <a:lnTo>
                    <a:pt x="82" y="0"/>
                  </a:lnTo>
                  <a:lnTo>
                    <a:pt x="90"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7" name="Freeform 48"/>
            <p:cNvSpPr>
              <a:spLocks/>
            </p:cNvSpPr>
            <p:nvPr/>
          </p:nvSpPr>
          <p:spPr bwMode="auto">
            <a:xfrm>
              <a:off x="9661520" y="4235968"/>
              <a:ext cx="26785" cy="40191"/>
            </a:xfrm>
            <a:custGeom>
              <a:avLst/>
              <a:gdLst/>
              <a:ahLst/>
              <a:cxnLst>
                <a:cxn ang="0">
                  <a:pos x="24" y="33"/>
                </a:cxn>
                <a:cxn ang="0">
                  <a:pos x="18" y="36"/>
                </a:cxn>
                <a:cxn ang="0">
                  <a:pos x="4" y="21"/>
                </a:cxn>
                <a:cxn ang="0">
                  <a:pos x="0" y="0"/>
                </a:cxn>
                <a:cxn ang="0">
                  <a:pos x="12" y="16"/>
                </a:cxn>
                <a:cxn ang="0">
                  <a:pos x="24" y="33"/>
                </a:cxn>
              </a:cxnLst>
              <a:rect l="0" t="0" r="r" b="b"/>
              <a:pathLst>
                <a:path w="24" h="36">
                  <a:moveTo>
                    <a:pt x="24" y="33"/>
                  </a:moveTo>
                  <a:lnTo>
                    <a:pt x="18" y="36"/>
                  </a:lnTo>
                  <a:lnTo>
                    <a:pt x="4" y="21"/>
                  </a:lnTo>
                  <a:lnTo>
                    <a:pt x="0" y="0"/>
                  </a:lnTo>
                  <a:lnTo>
                    <a:pt x="12" y="16"/>
                  </a:lnTo>
                  <a:lnTo>
                    <a:pt x="24" y="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8" name="Freeform 49"/>
            <p:cNvSpPr>
              <a:spLocks/>
            </p:cNvSpPr>
            <p:nvPr/>
          </p:nvSpPr>
          <p:spPr bwMode="auto">
            <a:xfrm>
              <a:off x="9570004" y="4162285"/>
              <a:ext cx="53570" cy="55821"/>
            </a:xfrm>
            <a:custGeom>
              <a:avLst/>
              <a:gdLst/>
              <a:ahLst/>
              <a:cxnLst>
                <a:cxn ang="0">
                  <a:pos x="48" y="42"/>
                </a:cxn>
                <a:cxn ang="0">
                  <a:pos x="41" y="51"/>
                </a:cxn>
                <a:cxn ang="0">
                  <a:pos x="26" y="21"/>
                </a:cxn>
                <a:cxn ang="0">
                  <a:pos x="13" y="11"/>
                </a:cxn>
                <a:cxn ang="0">
                  <a:pos x="0" y="0"/>
                </a:cxn>
                <a:cxn ang="0">
                  <a:pos x="18" y="13"/>
                </a:cxn>
                <a:cxn ang="0">
                  <a:pos x="36" y="27"/>
                </a:cxn>
                <a:cxn ang="0">
                  <a:pos x="48" y="42"/>
                </a:cxn>
              </a:cxnLst>
              <a:rect l="0" t="0" r="r" b="b"/>
              <a:pathLst>
                <a:path w="48" h="51">
                  <a:moveTo>
                    <a:pt x="48" y="42"/>
                  </a:moveTo>
                  <a:lnTo>
                    <a:pt x="41" y="51"/>
                  </a:lnTo>
                  <a:lnTo>
                    <a:pt x="26" y="21"/>
                  </a:lnTo>
                  <a:lnTo>
                    <a:pt x="13" y="11"/>
                  </a:lnTo>
                  <a:lnTo>
                    <a:pt x="0" y="0"/>
                  </a:lnTo>
                  <a:lnTo>
                    <a:pt x="18" y="13"/>
                  </a:lnTo>
                  <a:lnTo>
                    <a:pt x="36" y="27"/>
                  </a:lnTo>
                  <a:lnTo>
                    <a:pt x="48" y="4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79" name="Freeform 50"/>
            <p:cNvSpPr>
              <a:spLocks/>
            </p:cNvSpPr>
            <p:nvPr/>
          </p:nvSpPr>
          <p:spPr bwMode="auto">
            <a:xfrm>
              <a:off x="9556611" y="4358773"/>
              <a:ext cx="8929" cy="6698"/>
            </a:xfrm>
            <a:custGeom>
              <a:avLst/>
              <a:gdLst/>
              <a:ahLst/>
              <a:cxnLst>
                <a:cxn ang="0">
                  <a:pos x="8" y="3"/>
                </a:cxn>
                <a:cxn ang="0">
                  <a:pos x="2" y="7"/>
                </a:cxn>
                <a:cxn ang="0">
                  <a:pos x="0" y="0"/>
                </a:cxn>
                <a:cxn ang="0">
                  <a:pos x="8" y="3"/>
                </a:cxn>
              </a:cxnLst>
              <a:rect l="0" t="0" r="r" b="b"/>
              <a:pathLst>
                <a:path w="8" h="7">
                  <a:moveTo>
                    <a:pt x="8" y="3"/>
                  </a:moveTo>
                  <a:lnTo>
                    <a:pt x="2" y="7"/>
                  </a:lnTo>
                  <a:lnTo>
                    <a:pt x="0" y="0"/>
                  </a:lnTo>
                  <a:lnTo>
                    <a:pt x="8"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0" name="Freeform 51"/>
            <p:cNvSpPr>
              <a:spLocks/>
            </p:cNvSpPr>
            <p:nvPr/>
          </p:nvSpPr>
          <p:spPr bwMode="auto">
            <a:xfrm>
              <a:off x="9409293" y="3662131"/>
              <a:ext cx="2232" cy="6698"/>
            </a:xfrm>
            <a:custGeom>
              <a:avLst/>
              <a:gdLst/>
              <a:ahLst/>
              <a:cxnLst>
                <a:cxn ang="0">
                  <a:pos x="2" y="0"/>
                </a:cxn>
                <a:cxn ang="0">
                  <a:pos x="1" y="1"/>
                </a:cxn>
                <a:cxn ang="0">
                  <a:pos x="0" y="2"/>
                </a:cxn>
                <a:cxn ang="0">
                  <a:pos x="0" y="5"/>
                </a:cxn>
                <a:cxn ang="0">
                  <a:pos x="1" y="5"/>
                </a:cxn>
                <a:cxn ang="0">
                  <a:pos x="1" y="3"/>
                </a:cxn>
                <a:cxn ang="0">
                  <a:pos x="2" y="2"/>
                </a:cxn>
                <a:cxn ang="0">
                  <a:pos x="2" y="0"/>
                </a:cxn>
              </a:cxnLst>
              <a:rect l="0" t="0" r="r" b="b"/>
              <a:pathLst>
                <a:path w="2" h="5">
                  <a:moveTo>
                    <a:pt x="2" y="0"/>
                  </a:moveTo>
                  <a:lnTo>
                    <a:pt x="1" y="1"/>
                  </a:lnTo>
                  <a:lnTo>
                    <a:pt x="0" y="2"/>
                  </a:lnTo>
                  <a:lnTo>
                    <a:pt x="0" y="5"/>
                  </a:lnTo>
                  <a:lnTo>
                    <a:pt x="1" y="5"/>
                  </a:lnTo>
                  <a:lnTo>
                    <a:pt x="1" y="3"/>
                  </a:lnTo>
                  <a:lnTo>
                    <a:pt x="2" y="2"/>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1" name="Freeform 52"/>
            <p:cNvSpPr>
              <a:spLocks/>
            </p:cNvSpPr>
            <p:nvPr/>
          </p:nvSpPr>
          <p:spPr bwMode="auto">
            <a:xfrm>
              <a:off x="9407061" y="3668830"/>
              <a:ext cx="2232" cy="4466"/>
            </a:xfrm>
            <a:custGeom>
              <a:avLst/>
              <a:gdLst/>
              <a:ahLst/>
              <a:cxnLst>
                <a:cxn ang="0">
                  <a:pos x="1" y="0"/>
                </a:cxn>
                <a:cxn ang="0">
                  <a:pos x="0" y="1"/>
                </a:cxn>
                <a:cxn ang="0">
                  <a:pos x="0" y="2"/>
                </a:cxn>
                <a:cxn ang="0">
                  <a:pos x="1" y="4"/>
                </a:cxn>
                <a:cxn ang="0">
                  <a:pos x="1" y="3"/>
                </a:cxn>
                <a:cxn ang="0">
                  <a:pos x="1" y="0"/>
                </a:cxn>
              </a:cxnLst>
              <a:rect l="0" t="0" r="r" b="b"/>
              <a:pathLst>
                <a:path w="1" h="4">
                  <a:moveTo>
                    <a:pt x="1" y="0"/>
                  </a:moveTo>
                  <a:lnTo>
                    <a:pt x="0" y="1"/>
                  </a:lnTo>
                  <a:lnTo>
                    <a:pt x="0" y="2"/>
                  </a:lnTo>
                  <a:lnTo>
                    <a:pt x="1" y="4"/>
                  </a:lnTo>
                  <a:lnTo>
                    <a:pt x="1" y="3"/>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2" name="Freeform 53"/>
            <p:cNvSpPr>
              <a:spLocks/>
            </p:cNvSpPr>
            <p:nvPr/>
          </p:nvSpPr>
          <p:spPr bwMode="auto">
            <a:xfrm>
              <a:off x="9400364" y="3693392"/>
              <a:ext cx="2232" cy="2233"/>
            </a:xfrm>
            <a:custGeom>
              <a:avLst/>
              <a:gdLst/>
              <a:ahLst/>
              <a:cxnLst>
                <a:cxn ang="0">
                  <a:pos x="2" y="3"/>
                </a:cxn>
                <a:cxn ang="0">
                  <a:pos x="0" y="3"/>
                </a:cxn>
                <a:cxn ang="0">
                  <a:pos x="3" y="0"/>
                </a:cxn>
                <a:cxn ang="0">
                  <a:pos x="4" y="1"/>
                </a:cxn>
                <a:cxn ang="0">
                  <a:pos x="2" y="3"/>
                </a:cxn>
              </a:cxnLst>
              <a:rect l="0" t="0" r="r" b="b"/>
              <a:pathLst>
                <a:path w="4" h="3">
                  <a:moveTo>
                    <a:pt x="2" y="3"/>
                  </a:moveTo>
                  <a:lnTo>
                    <a:pt x="0" y="3"/>
                  </a:lnTo>
                  <a:lnTo>
                    <a:pt x="3" y="0"/>
                  </a:lnTo>
                  <a:lnTo>
                    <a:pt x="4" y="1"/>
                  </a:lnTo>
                  <a:lnTo>
                    <a:pt x="2"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3" name="Freeform 54"/>
            <p:cNvSpPr>
              <a:spLocks/>
            </p:cNvSpPr>
            <p:nvPr/>
          </p:nvSpPr>
          <p:spPr bwMode="auto">
            <a:xfrm>
              <a:off x="9393668" y="3581750"/>
              <a:ext cx="2232" cy="4466"/>
            </a:xfrm>
            <a:custGeom>
              <a:avLst/>
              <a:gdLst/>
              <a:ahLst/>
              <a:cxnLst>
                <a:cxn ang="0">
                  <a:pos x="1" y="1"/>
                </a:cxn>
                <a:cxn ang="0">
                  <a:pos x="0" y="2"/>
                </a:cxn>
                <a:cxn ang="0">
                  <a:pos x="0" y="3"/>
                </a:cxn>
                <a:cxn ang="0">
                  <a:pos x="0" y="1"/>
                </a:cxn>
                <a:cxn ang="0">
                  <a:pos x="1" y="0"/>
                </a:cxn>
                <a:cxn ang="0">
                  <a:pos x="1" y="1"/>
                </a:cxn>
              </a:cxnLst>
              <a:rect l="0" t="0" r="r" b="b"/>
              <a:pathLst>
                <a:path w="1" h="3">
                  <a:moveTo>
                    <a:pt x="1" y="1"/>
                  </a:moveTo>
                  <a:lnTo>
                    <a:pt x="0" y="2"/>
                  </a:lnTo>
                  <a:lnTo>
                    <a:pt x="0" y="3"/>
                  </a:lnTo>
                  <a:lnTo>
                    <a:pt x="0" y="1"/>
                  </a:lnTo>
                  <a:lnTo>
                    <a:pt x="1"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4" name="Freeform 55"/>
            <p:cNvSpPr>
              <a:spLocks/>
            </p:cNvSpPr>
            <p:nvPr/>
          </p:nvSpPr>
          <p:spPr bwMode="auto">
            <a:xfrm>
              <a:off x="9386972" y="3566121"/>
              <a:ext cx="2232" cy="2233"/>
            </a:xfrm>
            <a:custGeom>
              <a:avLst/>
              <a:gdLst/>
              <a:ahLst/>
              <a:cxnLst>
                <a:cxn ang="0">
                  <a:pos x="2" y="1"/>
                </a:cxn>
                <a:cxn ang="0">
                  <a:pos x="1" y="0"/>
                </a:cxn>
                <a:cxn ang="0">
                  <a:pos x="0" y="0"/>
                </a:cxn>
                <a:cxn ang="0">
                  <a:pos x="1" y="3"/>
                </a:cxn>
                <a:cxn ang="0">
                  <a:pos x="2" y="1"/>
                </a:cxn>
              </a:cxnLst>
              <a:rect l="0" t="0" r="r" b="b"/>
              <a:pathLst>
                <a:path w="2" h="3">
                  <a:moveTo>
                    <a:pt x="2" y="1"/>
                  </a:moveTo>
                  <a:lnTo>
                    <a:pt x="1" y="0"/>
                  </a:lnTo>
                  <a:lnTo>
                    <a:pt x="0" y="0"/>
                  </a:lnTo>
                  <a:lnTo>
                    <a:pt x="1" y="3"/>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5" name="Freeform 56"/>
            <p:cNvSpPr>
              <a:spLocks/>
            </p:cNvSpPr>
            <p:nvPr/>
          </p:nvSpPr>
          <p:spPr bwMode="auto">
            <a:xfrm>
              <a:off x="9400364" y="3633106"/>
              <a:ext cx="2232" cy="2233"/>
            </a:xfrm>
            <a:custGeom>
              <a:avLst/>
              <a:gdLst/>
              <a:ahLst/>
              <a:cxnLst>
                <a:cxn ang="0">
                  <a:pos x="1" y="0"/>
                </a:cxn>
                <a:cxn ang="0">
                  <a:pos x="2" y="1"/>
                </a:cxn>
                <a:cxn ang="0">
                  <a:pos x="1" y="1"/>
                </a:cxn>
                <a:cxn ang="0">
                  <a:pos x="0" y="1"/>
                </a:cxn>
                <a:cxn ang="0">
                  <a:pos x="1" y="0"/>
                </a:cxn>
              </a:cxnLst>
              <a:rect l="0" t="0" r="r" b="b"/>
              <a:pathLst>
                <a:path w="2" h="1">
                  <a:moveTo>
                    <a:pt x="1" y="0"/>
                  </a:moveTo>
                  <a:lnTo>
                    <a:pt x="2" y="1"/>
                  </a:lnTo>
                  <a:lnTo>
                    <a:pt x="1" y="1"/>
                  </a:lnTo>
                  <a:lnTo>
                    <a:pt x="0" y="1"/>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6" name="Freeform 57"/>
            <p:cNvSpPr>
              <a:spLocks/>
            </p:cNvSpPr>
            <p:nvPr/>
          </p:nvSpPr>
          <p:spPr bwMode="auto">
            <a:xfrm>
              <a:off x="7976292" y="3351769"/>
              <a:ext cx="122765" cy="156298"/>
            </a:xfrm>
            <a:custGeom>
              <a:avLst/>
              <a:gdLst/>
              <a:ahLst/>
              <a:cxnLst>
                <a:cxn ang="0">
                  <a:pos x="39" y="117"/>
                </a:cxn>
                <a:cxn ang="0">
                  <a:pos x="38" y="119"/>
                </a:cxn>
                <a:cxn ang="0">
                  <a:pos x="32" y="113"/>
                </a:cxn>
                <a:cxn ang="0">
                  <a:pos x="32" y="114"/>
                </a:cxn>
                <a:cxn ang="0">
                  <a:pos x="26" y="95"/>
                </a:cxn>
                <a:cxn ang="0">
                  <a:pos x="20" y="77"/>
                </a:cxn>
                <a:cxn ang="0">
                  <a:pos x="18" y="63"/>
                </a:cxn>
                <a:cxn ang="0">
                  <a:pos x="2" y="48"/>
                </a:cxn>
                <a:cxn ang="0">
                  <a:pos x="7" y="39"/>
                </a:cxn>
                <a:cxn ang="0">
                  <a:pos x="16" y="34"/>
                </a:cxn>
                <a:cxn ang="0">
                  <a:pos x="0" y="18"/>
                </a:cxn>
                <a:cxn ang="0">
                  <a:pos x="0" y="0"/>
                </a:cxn>
                <a:cxn ang="0">
                  <a:pos x="14" y="6"/>
                </a:cxn>
                <a:cxn ang="0">
                  <a:pos x="21" y="13"/>
                </a:cxn>
                <a:cxn ang="0">
                  <a:pos x="26" y="9"/>
                </a:cxn>
                <a:cxn ang="0">
                  <a:pos x="34" y="29"/>
                </a:cxn>
                <a:cxn ang="0">
                  <a:pos x="58" y="31"/>
                </a:cxn>
                <a:cxn ang="0">
                  <a:pos x="81" y="34"/>
                </a:cxn>
                <a:cxn ang="0">
                  <a:pos x="92" y="42"/>
                </a:cxn>
                <a:cxn ang="0">
                  <a:pos x="88" y="53"/>
                </a:cxn>
                <a:cxn ang="0">
                  <a:pos x="73" y="64"/>
                </a:cxn>
                <a:cxn ang="0">
                  <a:pos x="76" y="83"/>
                </a:cxn>
                <a:cxn ang="0">
                  <a:pos x="81" y="88"/>
                </a:cxn>
                <a:cxn ang="0">
                  <a:pos x="91" y="70"/>
                </a:cxn>
                <a:cxn ang="0">
                  <a:pos x="99" y="91"/>
                </a:cxn>
                <a:cxn ang="0">
                  <a:pos x="108" y="113"/>
                </a:cxn>
                <a:cxn ang="0">
                  <a:pos x="109" y="129"/>
                </a:cxn>
                <a:cxn ang="0">
                  <a:pos x="102" y="133"/>
                </a:cxn>
                <a:cxn ang="0">
                  <a:pos x="105" y="141"/>
                </a:cxn>
                <a:cxn ang="0">
                  <a:pos x="92" y="117"/>
                </a:cxn>
                <a:cxn ang="0">
                  <a:pos x="80" y="94"/>
                </a:cxn>
                <a:cxn ang="0">
                  <a:pos x="67" y="91"/>
                </a:cxn>
                <a:cxn ang="0">
                  <a:pos x="58" y="77"/>
                </a:cxn>
                <a:cxn ang="0">
                  <a:pos x="38" y="64"/>
                </a:cxn>
                <a:cxn ang="0">
                  <a:pos x="31" y="65"/>
                </a:cxn>
                <a:cxn ang="0">
                  <a:pos x="54" y="78"/>
                </a:cxn>
                <a:cxn ang="0">
                  <a:pos x="61" y="93"/>
                </a:cxn>
                <a:cxn ang="0">
                  <a:pos x="62" y="100"/>
                </a:cxn>
                <a:cxn ang="0">
                  <a:pos x="57" y="118"/>
                </a:cxn>
                <a:cxn ang="0">
                  <a:pos x="54" y="112"/>
                </a:cxn>
                <a:cxn ang="0">
                  <a:pos x="49" y="112"/>
                </a:cxn>
                <a:cxn ang="0">
                  <a:pos x="44" y="117"/>
                </a:cxn>
                <a:cxn ang="0">
                  <a:pos x="39" y="117"/>
                </a:cxn>
              </a:cxnLst>
              <a:rect l="0" t="0" r="r" b="b"/>
              <a:pathLst>
                <a:path w="109" h="141">
                  <a:moveTo>
                    <a:pt x="39" y="117"/>
                  </a:moveTo>
                  <a:lnTo>
                    <a:pt x="38" y="119"/>
                  </a:lnTo>
                  <a:lnTo>
                    <a:pt x="32" y="113"/>
                  </a:lnTo>
                  <a:lnTo>
                    <a:pt x="32" y="114"/>
                  </a:lnTo>
                  <a:lnTo>
                    <a:pt x="26" y="95"/>
                  </a:lnTo>
                  <a:lnTo>
                    <a:pt x="20" y="77"/>
                  </a:lnTo>
                  <a:lnTo>
                    <a:pt x="18" y="63"/>
                  </a:lnTo>
                  <a:lnTo>
                    <a:pt x="2" y="48"/>
                  </a:lnTo>
                  <a:lnTo>
                    <a:pt x="7" y="39"/>
                  </a:lnTo>
                  <a:lnTo>
                    <a:pt x="16" y="34"/>
                  </a:lnTo>
                  <a:lnTo>
                    <a:pt x="0" y="18"/>
                  </a:lnTo>
                  <a:lnTo>
                    <a:pt x="0" y="0"/>
                  </a:lnTo>
                  <a:lnTo>
                    <a:pt x="14" y="6"/>
                  </a:lnTo>
                  <a:lnTo>
                    <a:pt x="21" y="13"/>
                  </a:lnTo>
                  <a:lnTo>
                    <a:pt x="26" y="9"/>
                  </a:lnTo>
                  <a:lnTo>
                    <a:pt x="34" y="29"/>
                  </a:lnTo>
                  <a:lnTo>
                    <a:pt x="58" y="31"/>
                  </a:lnTo>
                  <a:lnTo>
                    <a:pt x="81" y="34"/>
                  </a:lnTo>
                  <a:lnTo>
                    <a:pt x="92" y="42"/>
                  </a:lnTo>
                  <a:lnTo>
                    <a:pt x="88" y="53"/>
                  </a:lnTo>
                  <a:lnTo>
                    <a:pt x="73" y="64"/>
                  </a:lnTo>
                  <a:lnTo>
                    <a:pt x="76" y="83"/>
                  </a:lnTo>
                  <a:lnTo>
                    <a:pt x="81" y="88"/>
                  </a:lnTo>
                  <a:lnTo>
                    <a:pt x="91" y="70"/>
                  </a:lnTo>
                  <a:lnTo>
                    <a:pt x="99" y="91"/>
                  </a:lnTo>
                  <a:lnTo>
                    <a:pt x="108" y="113"/>
                  </a:lnTo>
                  <a:lnTo>
                    <a:pt x="109" y="129"/>
                  </a:lnTo>
                  <a:lnTo>
                    <a:pt x="102" y="133"/>
                  </a:lnTo>
                  <a:lnTo>
                    <a:pt x="105" y="141"/>
                  </a:lnTo>
                  <a:lnTo>
                    <a:pt x="92" y="117"/>
                  </a:lnTo>
                  <a:lnTo>
                    <a:pt x="80" y="94"/>
                  </a:lnTo>
                  <a:lnTo>
                    <a:pt x="67" y="91"/>
                  </a:lnTo>
                  <a:lnTo>
                    <a:pt x="58" y="77"/>
                  </a:lnTo>
                  <a:lnTo>
                    <a:pt x="38" y="64"/>
                  </a:lnTo>
                  <a:lnTo>
                    <a:pt x="31" y="65"/>
                  </a:lnTo>
                  <a:lnTo>
                    <a:pt x="54" y="78"/>
                  </a:lnTo>
                  <a:lnTo>
                    <a:pt x="61" y="93"/>
                  </a:lnTo>
                  <a:lnTo>
                    <a:pt x="62" y="100"/>
                  </a:lnTo>
                  <a:lnTo>
                    <a:pt x="57" y="118"/>
                  </a:lnTo>
                  <a:lnTo>
                    <a:pt x="54" y="112"/>
                  </a:lnTo>
                  <a:lnTo>
                    <a:pt x="49" y="112"/>
                  </a:lnTo>
                  <a:lnTo>
                    <a:pt x="44" y="117"/>
                  </a:lnTo>
                  <a:lnTo>
                    <a:pt x="39" y="1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7" name="Freeform 58"/>
            <p:cNvSpPr>
              <a:spLocks/>
            </p:cNvSpPr>
            <p:nvPr/>
          </p:nvSpPr>
          <p:spPr bwMode="auto">
            <a:xfrm>
              <a:off x="7982988" y="3304879"/>
              <a:ext cx="78123" cy="37958"/>
            </a:xfrm>
            <a:custGeom>
              <a:avLst/>
              <a:gdLst/>
              <a:ahLst/>
              <a:cxnLst>
                <a:cxn ang="0">
                  <a:pos x="45" y="3"/>
                </a:cxn>
                <a:cxn ang="0">
                  <a:pos x="14" y="0"/>
                </a:cxn>
                <a:cxn ang="0">
                  <a:pos x="0" y="22"/>
                </a:cxn>
                <a:cxn ang="0">
                  <a:pos x="3" y="32"/>
                </a:cxn>
                <a:cxn ang="0">
                  <a:pos x="30" y="34"/>
                </a:cxn>
                <a:cxn ang="0">
                  <a:pos x="50" y="33"/>
                </a:cxn>
                <a:cxn ang="0">
                  <a:pos x="69" y="32"/>
                </a:cxn>
                <a:cxn ang="0">
                  <a:pos x="62" y="18"/>
                </a:cxn>
                <a:cxn ang="0">
                  <a:pos x="56" y="11"/>
                </a:cxn>
                <a:cxn ang="0">
                  <a:pos x="45" y="3"/>
                </a:cxn>
              </a:cxnLst>
              <a:rect l="0" t="0" r="r" b="b"/>
              <a:pathLst>
                <a:path w="69" h="34">
                  <a:moveTo>
                    <a:pt x="45" y="3"/>
                  </a:moveTo>
                  <a:lnTo>
                    <a:pt x="14" y="0"/>
                  </a:lnTo>
                  <a:lnTo>
                    <a:pt x="0" y="22"/>
                  </a:lnTo>
                  <a:lnTo>
                    <a:pt x="3" y="32"/>
                  </a:lnTo>
                  <a:lnTo>
                    <a:pt x="30" y="34"/>
                  </a:lnTo>
                  <a:lnTo>
                    <a:pt x="50" y="33"/>
                  </a:lnTo>
                  <a:lnTo>
                    <a:pt x="69" y="32"/>
                  </a:lnTo>
                  <a:lnTo>
                    <a:pt x="62" y="18"/>
                  </a:lnTo>
                  <a:lnTo>
                    <a:pt x="56" y="11"/>
                  </a:lnTo>
                  <a:lnTo>
                    <a:pt x="45"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8" name="Freeform 59"/>
            <p:cNvSpPr>
              <a:spLocks/>
            </p:cNvSpPr>
            <p:nvPr/>
          </p:nvSpPr>
          <p:spPr bwMode="auto">
            <a:xfrm>
              <a:off x="8364676" y="3679994"/>
              <a:ext cx="124997" cy="118340"/>
            </a:xfrm>
            <a:custGeom>
              <a:avLst/>
              <a:gdLst/>
              <a:ahLst/>
              <a:cxnLst>
                <a:cxn ang="0">
                  <a:pos x="81" y="78"/>
                </a:cxn>
                <a:cxn ang="0">
                  <a:pos x="87" y="97"/>
                </a:cxn>
                <a:cxn ang="0">
                  <a:pos x="72" y="95"/>
                </a:cxn>
                <a:cxn ang="0">
                  <a:pos x="66" y="97"/>
                </a:cxn>
                <a:cxn ang="0">
                  <a:pos x="52" y="107"/>
                </a:cxn>
                <a:cxn ang="0">
                  <a:pos x="39" y="103"/>
                </a:cxn>
                <a:cxn ang="0">
                  <a:pos x="32" y="99"/>
                </a:cxn>
                <a:cxn ang="0">
                  <a:pos x="30" y="89"/>
                </a:cxn>
                <a:cxn ang="0">
                  <a:pos x="22" y="95"/>
                </a:cxn>
                <a:cxn ang="0">
                  <a:pos x="18" y="78"/>
                </a:cxn>
                <a:cxn ang="0">
                  <a:pos x="16" y="76"/>
                </a:cxn>
                <a:cxn ang="0">
                  <a:pos x="8" y="55"/>
                </a:cxn>
                <a:cxn ang="0">
                  <a:pos x="0" y="35"/>
                </a:cxn>
                <a:cxn ang="0">
                  <a:pos x="14" y="10"/>
                </a:cxn>
                <a:cxn ang="0">
                  <a:pos x="37" y="10"/>
                </a:cxn>
                <a:cxn ang="0">
                  <a:pos x="60" y="9"/>
                </a:cxn>
                <a:cxn ang="0">
                  <a:pos x="78" y="19"/>
                </a:cxn>
                <a:cxn ang="0">
                  <a:pos x="78" y="12"/>
                </a:cxn>
                <a:cxn ang="0">
                  <a:pos x="86" y="5"/>
                </a:cxn>
                <a:cxn ang="0">
                  <a:pos x="94" y="9"/>
                </a:cxn>
                <a:cxn ang="0">
                  <a:pos x="109" y="0"/>
                </a:cxn>
                <a:cxn ang="0">
                  <a:pos x="110" y="23"/>
                </a:cxn>
                <a:cxn ang="0">
                  <a:pos x="111" y="42"/>
                </a:cxn>
                <a:cxn ang="0">
                  <a:pos x="112" y="61"/>
                </a:cxn>
                <a:cxn ang="0">
                  <a:pos x="93" y="72"/>
                </a:cxn>
                <a:cxn ang="0">
                  <a:pos x="81" y="78"/>
                </a:cxn>
              </a:cxnLst>
              <a:rect l="0" t="0" r="r" b="b"/>
              <a:pathLst>
                <a:path w="112" h="107">
                  <a:moveTo>
                    <a:pt x="81" y="78"/>
                  </a:moveTo>
                  <a:lnTo>
                    <a:pt x="87" y="97"/>
                  </a:lnTo>
                  <a:lnTo>
                    <a:pt x="72" y="95"/>
                  </a:lnTo>
                  <a:lnTo>
                    <a:pt x="66" y="97"/>
                  </a:lnTo>
                  <a:lnTo>
                    <a:pt x="52" y="107"/>
                  </a:lnTo>
                  <a:lnTo>
                    <a:pt x="39" y="103"/>
                  </a:lnTo>
                  <a:lnTo>
                    <a:pt x="32" y="99"/>
                  </a:lnTo>
                  <a:lnTo>
                    <a:pt x="30" y="89"/>
                  </a:lnTo>
                  <a:lnTo>
                    <a:pt x="22" y="95"/>
                  </a:lnTo>
                  <a:lnTo>
                    <a:pt x="18" y="78"/>
                  </a:lnTo>
                  <a:lnTo>
                    <a:pt x="16" y="76"/>
                  </a:lnTo>
                  <a:lnTo>
                    <a:pt x="8" y="55"/>
                  </a:lnTo>
                  <a:lnTo>
                    <a:pt x="0" y="35"/>
                  </a:lnTo>
                  <a:lnTo>
                    <a:pt x="14" y="10"/>
                  </a:lnTo>
                  <a:lnTo>
                    <a:pt x="37" y="10"/>
                  </a:lnTo>
                  <a:lnTo>
                    <a:pt x="60" y="9"/>
                  </a:lnTo>
                  <a:lnTo>
                    <a:pt x="78" y="19"/>
                  </a:lnTo>
                  <a:lnTo>
                    <a:pt x="78" y="12"/>
                  </a:lnTo>
                  <a:lnTo>
                    <a:pt x="86" y="5"/>
                  </a:lnTo>
                  <a:lnTo>
                    <a:pt x="94" y="9"/>
                  </a:lnTo>
                  <a:lnTo>
                    <a:pt x="109" y="0"/>
                  </a:lnTo>
                  <a:lnTo>
                    <a:pt x="110" y="23"/>
                  </a:lnTo>
                  <a:lnTo>
                    <a:pt x="111" y="42"/>
                  </a:lnTo>
                  <a:lnTo>
                    <a:pt x="112" y="61"/>
                  </a:lnTo>
                  <a:lnTo>
                    <a:pt x="93" y="72"/>
                  </a:lnTo>
                  <a:lnTo>
                    <a:pt x="81" y="7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89" name="Freeform 60"/>
            <p:cNvSpPr>
              <a:spLocks/>
            </p:cNvSpPr>
            <p:nvPr/>
          </p:nvSpPr>
          <p:spPr bwMode="auto">
            <a:xfrm>
              <a:off x="9391438" y="3709021"/>
              <a:ext cx="4464" cy="11164"/>
            </a:xfrm>
            <a:custGeom>
              <a:avLst/>
              <a:gdLst/>
              <a:ahLst/>
              <a:cxnLst>
                <a:cxn ang="0">
                  <a:pos x="1" y="8"/>
                </a:cxn>
                <a:cxn ang="0">
                  <a:pos x="0" y="3"/>
                </a:cxn>
                <a:cxn ang="0">
                  <a:pos x="4" y="0"/>
                </a:cxn>
                <a:cxn ang="0">
                  <a:pos x="5" y="0"/>
                </a:cxn>
                <a:cxn ang="0">
                  <a:pos x="1" y="8"/>
                </a:cxn>
              </a:cxnLst>
              <a:rect l="0" t="0" r="r" b="b"/>
              <a:pathLst>
                <a:path w="5" h="8">
                  <a:moveTo>
                    <a:pt x="1" y="8"/>
                  </a:moveTo>
                  <a:lnTo>
                    <a:pt x="0" y="3"/>
                  </a:lnTo>
                  <a:lnTo>
                    <a:pt x="4" y="0"/>
                  </a:lnTo>
                  <a:lnTo>
                    <a:pt x="5" y="0"/>
                  </a:lnTo>
                  <a:lnTo>
                    <a:pt x="1"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0" name="Freeform 61"/>
            <p:cNvSpPr>
              <a:spLocks/>
            </p:cNvSpPr>
            <p:nvPr/>
          </p:nvSpPr>
          <p:spPr bwMode="auto">
            <a:xfrm>
              <a:off x="8605741" y="3467877"/>
              <a:ext cx="4464" cy="2233"/>
            </a:xfrm>
            <a:custGeom>
              <a:avLst/>
              <a:gdLst/>
              <a:ahLst/>
              <a:cxnLst>
                <a:cxn ang="0">
                  <a:pos x="3" y="0"/>
                </a:cxn>
                <a:cxn ang="0">
                  <a:pos x="2" y="2"/>
                </a:cxn>
                <a:cxn ang="0">
                  <a:pos x="0" y="2"/>
                </a:cxn>
                <a:cxn ang="0">
                  <a:pos x="3" y="0"/>
                </a:cxn>
              </a:cxnLst>
              <a:rect l="0" t="0" r="r" b="b"/>
              <a:pathLst>
                <a:path w="3" h="2">
                  <a:moveTo>
                    <a:pt x="3" y="0"/>
                  </a:moveTo>
                  <a:lnTo>
                    <a:pt x="2" y="2"/>
                  </a:lnTo>
                  <a:lnTo>
                    <a:pt x="0" y="2"/>
                  </a:lnTo>
                  <a:lnTo>
                    <a:pt x="3"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1" name="Freeform 62"/>
            <p:cNvSpPr>
              <a:spLocks/>
            </p:cNvSpPr>
            <p:nvPr/>
          </p:nvSpPr>
          <p:spPr bwMode="auto">
            <a:xfrm>
              <a:off x="8284320" y="3465644"/>
              <a:ext cx="200888" cy="234447"/>
            </a:xfrm>
            <a:custGeom>
              <a:avLst/>
              <a:gdLst/>
              <a:ahLst/>
              <a:cxnLst>
                <a:cxn ang="0">
                  <a:pos x="102" y="54"/>
                </a:cxn>
                <a:cxn ang="0">
                  <a:pos x="96" y="47"/>
                </a:cxn>
                <a:cxn ang="0">
                  <a:pos x="84" y="36"/>
                </a:cxn>
                <a:cxn ang="0">
                  <a:pos x="72" y="41"/>
                </a:cxn>
                <a:cxn ang="0">
                  <a:pos x="56" y="27"/>
                </a:cxn>
                <a:cxn ang="0">
                  <a:pos x="52" y="16"/>
                </a:cxn>
                <a:cxn ang="0">
                  <a:pos x="36" y="0"/>
                </a:cxn>
                <a:cxn ang="0">
                  <a:pos x="25" y="0"/>
                </a:cxn>
                <a:cxn ang="0">
                  <a:pos x="31" y="30"/>
                </a:cxn>
                <a:cxn ang="0">
                  <a:pos x="21" y="26"/>
                </a:cxn>
                <a:cxn ang="0">
                  <a:pos x="18" y="21"/>
                </a:cxn>
                <a:cxn ang="0">
                  <a:pos x="8" y="38"/>
                </a:cxn>
                <a:cxn ang="0">
                  <a:pos x="0" y="51"/>
                </a:cxn>
                <a:cxn ang="0">
                  <a:pos x="8" y="54"/>
                </a:cxn>
                <a:cxn ang="0">
                  <a:pos x="10" y="69"/>
                </a:cxn>
                <a:cxn ang="0">
                  <a:pos x="27" y="70"/>
                </a:cxn>
                <a:cxn ang="0">
                  <a:pos x="28" y="95"/>
                </a:cxn>
                <a:cxn ang="0">
                  <a:pos x="31" y="120"/>
                </a:cxn>
                <a:cxn ang="0">
                  <a:pos x="49" y="106"/>
                </a:cxn>
                <a:cxn ang="0">
                  <a:pos x="63" y="111"/>
                </a:cxn>
                <a:cxn ang="0">
                  <a:pos x="73" y="106"/>
                </a:cxn>
                <a:cxn ang="0">
                  <a:pos x="82" y="99"/>
                </a:cxn>
                <a:cxn ang="0">
                  <a:pos x="109" y="120"/>
                </a:cxn>
                <a:cxn ang="0">
                  <a:pos x="114" y="140"/>
                </a:cxn>
                <a:cxn ang="0">
                  <a:pos x="133" y="165"/>
                </a:cxn>
                <a:cxn ang="0">
                  <a:pos x="138" y="186"/>
                </a:cxn>
                <a:cxn ang="0">
                  <a:pos x="132" y="200"/>
                </a:cxn>
                <a:cxn ang="0">
                  <a:pos x="150" y="210"/>
                </a:cxn>
                <a:cxn ang="0">
                  <a:pos x="150" y="203"/>
                </a:cxn>
                <a:cxn ang="0">
                  <a:pos x="158" y="196"/>
                </a:cxn>
                <a:cxn ang="0">
                  <a:pos x="166" y="200"/>
                </a:cxn>
                <a:cxn ang="0">
                  <a:pos x="181" y="191"/>
                </a:cxn>
                <a:cxn ang="0">
                  <a:pos x="178" y="171"/>
                </a:cxn>
                <a:cxn ang="0">
                  <a:pos x="171" y="162"/>
                </a:cxn>
                <a:cxn ang="0">
                  <a:pos x="172" y="158"/>
                </a:cxn>
                <a:cxn ang="0">
                  <a:pos x="153" y="142"/>
                </a:cxn>
                <a:cxn ang="0">
                  <a:pos x="144" y="128"/>
                </a:cxn>
                <a:cxn ang="0">
                  <a:pos x="129" y="111"/>
                </a:cxn>
                <a:cxn ang="0">
                  <a:pos x="116" y="94"/>
                </a:cxn>
                <a:cxn ang="0">
                  <a:pos x="88" y="74"/>
                </a:cxn>
                <a:cxn ang="0">
                  <a:pos x="92" y="68"/>
                </a:cxn>
                <a:cxn ang="0">
                  <a:pos x="104" y="63"/>
                </a:cxn>
                <a:cxn ang="0">
                  <a:pos x="102" y="54"/>
                </a:cxn>
              </a:cxnLst>
              <a:rect l="0" t="0" r="r" b="b"/>
              <a:pathLst>
                <a:path w="181" h="210">
                  <a:moveTo>
                    <a:pt x="102" y="54"/>
                  </a:moveTo>
                  <a:lnTo>
                    <a:pt x="96" y="47"/>
                  </a:lnTo>
                  <a:lnTo>
                    <a:pt x="84" y="36"/>
                  </a:lnTo>
                  <a:lnTo>
                    <a:pt x="72" y="41"/>
                  </a:lnTo>
                  <a:lnTo>
                    <a:pt x="56" y="27"/>
                  </a:lnTo>
                  <a:lnTo>
                    <a:pt x="52" y="16"/>
                  </a:lnTo>
                  <a:lnTo>
                    <a:pt x="36" y="0"/>
                  </a:lnTo>
                  <a:lnTo>
                    <a:pt x="25" y="0"/>
                  </a:lnTo>
                  <a:lnTo>
                    <a:pt x="31" y="30"/>
                  </a:lnTo>
                  <a:lnTo>
                    <a:pt x="21" y="26"/>
                  </a:lnTo>
                  <a:lnTo>
                    <a:pt x="18" y="21"/>
                  </a:lnTo>
                  <a:lnTo>
                    <a:pt x="8" y="38"/>
                  </a:lnTo>
                  <a:lnTo>
                    <a:pt x="0" y="51"/>
                  </a:lnTo>
                  <a:lnTo>
                    <a:pt x="8" y="54"/>
                  </a:lnTo>
                  <a:lnTo>
                    <a:pt x="10" y="69"/>
                  </a:lnTo>
                  <a:lnTo>
                    <a:pt x="27" y="70"/>
                  </a:lnTo>
                  <a:lnTo>
                    <a:pt x="28" y="95"/>
                  </a:lnTo>
                  <a:lnTo>
                    <a:pt x="31" y="120"/>
                  </a:lnTo>
                  <a:lnTo>
                    <a:pt x="49" y="106"/>
                  </a:lnTo>
                  <a:lnTo>
                    <a:pt x="63" y="111"/>
                  </a:lnTo>
                  <a:lnTo>
                    <a:pt x="73" y="106"/>
                  </a:lnTo>
                  <a:lnTo>
                    <a:pt x="82" y="99"/>
                  </a:lnTo>
                  <a:lnTo>
                    <a:pt x="109" y="120"/>
                  </a:lnTo>
                  <a:lnTo>
                    <a:pt x="114" y="140"/>
                  </a:lnTo>
                  <a:lnTo>
                    <a:pt x="133" y="165"/>
                  </a:lnTo>
                  <a:lnTo>
                    <a:pt x="138" y="186"/>
                  </a:lnTo>
                  <a:lnTo>
                    <a:pt x="132" y="200"/>
                  </a:lnTo>
                  <a:lnTo>
                    <a:pt x="150" y="210"/>
                  </a:lnTo>
                  <a:lnTo>
                    <a:pt x="150" y="203"/>
                  </a:lnTo>
                  <a:lnTo>
                    <a:pt x="158" y="196"/>
                  </a:lnTo>
                  <a:lnTo>
                    <a:pt x="166" y="200"/>
                  </a:lnTo>
                  <a:lnTo>
                    <a:pt x="181" y="191"/>
                  </a:lnTo>
                  <a:lnTo>
                    <a:pt x="178" y="171"/>
                  </a:lnTo>
                  <a:lnTo>
                    <a:pt x="171" y="162"/>
                  </a:lnTo>
                  <a:lnTo>
                    <a:pt x="172" y="158"/>
                  </a:lnTo>
                  <a:lnTo>
                    <a:pt x="153" y="142"/>
                  </a:lnTo>
                  <a:lnTo>
                    <a:pt x="144" y="128"/>
                  </a:lnTo>
                  <a:lnTo>
                    <a:pt x="129" y="111"/>
                  </a:lnTo>
                  <a:lnTo>
                    <a:pt x="116" y="94"/>
                  </a:lnTo>
                  <a:lnTo>
                    <a:pt x="88" y="74"/>
                  </a:lnTo>
                  <a:lnTo>
                    <a:pt x="92" y="68"/>
                  </a:lnTo>
                  <a:lnTo>
                    <a:pt x="104" y="63"/>
                  </a:lnTo>
                  <a:lnTo>
                    <a:pt x="102" y="5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2" name="Freeform 63"/>
            <p:cNvSpPr>
              <a:spLocks/>
            </p:cNvSpPr>
            <p:nvPr/>
          </p:nvSpPr>
          <p:spPr bwMode="auto">
            <a:xfrm>
              <a:off x="8090129" y="3293716"/>
              <a:ext cx="214281" cy="511317"/>
            </a:xfrm>
            <a:custGeom>
              <a:avLst/>
              <a:gdLst/>
              <a:ahLst/>
              <a:cxnLst>
                <a:cxn ang="0">
                  <a:pos x="105" y="114"/>
                </a:cxn>
                <a:cxn ang="0">
                  <a:pos x="103" y="92"/>
                </a:cxn>
                <a:cxn ang="0">
                  <a:pos x="117" y="63"/>
                </a:cxn>
                <a:cxn ang="0">
                  <a:pos x="108" y="24"/>
                </a:cxn>
                <a:cxn ang="0">
                  <a:pos x="80" y="0"/>
                </a:cxn>
                <a:cxn ang="0">
                  <a:pos x="75" y="20"/>
                </a:cxn>
                <a:cxn ang="0">
                  <a:pos x="76" y="36"/>
                </a:cxn>
                <a:cxn ang="0">
                  <a:pos x="40" y="54"/>
                </a:cxn>
                <a:cxn ang="0">
                  <a:pos x="39" y="85"/>
                </a:cxn>
                <a:cxn ang="0">
                  <a:pos x="15" y="115"/>
                </a:cxn>
                <a:cxn ang="0">
                  <a:pos x="14" y="163"/>
                </a:cxn>
                <a:cxn ang="0">
                  <a:pos x="6" y="163"/>
                </a:cxn>
                <a:cxn ang="0">
                  <a:pos x="0" y="183"/>
                </a:cxn>
                <a:cxn ang="0">
                  <a:pos x="15" y="207"/>
                </a:cxn>
                <a:cxn ang="0">
                  <a:pos x="25" y="216"/>
                </a:cxn>
                <a:cxn ang="0">
                  <a:pos x="36" y="216"/>
                </a:cxn>
                <a:cxn ang="0">
                  <a:pos x="37" y="229"/>
                </a:cxn>
                <a:cxn ang="0">
                  <a:pos x="46" y="230"/>
                </a:cxn>
                <a:cxn ang="0">
                  <a:pos x="62" y="269"/>
                </a:cxn>
                <a:cxn ang="0">
                  <a:pos x="60" y="311"/>
                </a:cxn>
                <a:cxn ang="0">
                  <a:pos x="72" y="312"/>
                </a:cxn>
                <a:cxn ang="0">
                  <a:pos x="80" y="314"/>
                </a:cxn>
                <a:cxn ang="0">
                  <a:pos x="85" y="315"/>
                </a:cxn>
                <a:cxn ang="0">
                  <a:pos x="103" y="296"/>
                </a:cxn>
                <a:cxn ang="0">
                  <a:pos x="115" y="279"/>
                </a:cxn>
                <a:cxn ang="0">
                  <a:pos x="133" y="300"/>
                </a:cxn>
                <a:cxn ang="0">
                  <a:pos x="152" y="369"/>
                </a:cxn>
                <a:cxn ang="0">
                  <a:pos x="159" y="381"/>
                </a:cxn>
                <a:cxn ang="0">
                  <a:pos x="169" y="417"/>
                </a:cxn>
                <a:cxn ang="0">
                  <a:pos x="169" y="457"/>
                </a:cxn>
                <a:cxn ang="0">
                  <a:pos x="181" y="437"/>
                </a:cxn>
                <a:cxn ang="0">
                  <a:pos x="182" y="396"/>
                </a:cxn>
                <a:cxn ang="0">
                  <a:pos x="165" y="360"/>
                </a:cxn>
                <a:cxn ang="0">
                  <a:pos x="153" y="330"/>
                </a:cxn>
                <a:cxn ang="0">
                  <a:pos x="162" y="305"/>
                </a:cxn>
                <a:cxn ang="0">
                  <a:pos x="138" y="276"/>
                </a:cxn>
                <a:cxn ang="0">
                  <a:pos x="126" y="249"/>
                </a:cxn>
                <a:cxn ang="0">
                  <a:pos x="152" y="217"/>
                </a:cxn>
                <a:cxn ang="0">
                  <a:pos x="173" y="204"/>
                </a:cxn>
                <a:cxn ang="0">
                  <a:pos x="191" y="174"/>
                </a:cxn>
                <a:cxn ang="0">
                  <a:pos x="169" y="175"/>
                </a:cxn>
                <a:cxn ang="0">
                  <a:pos x="147" y="156"/>
                </a:cxn>
                <a:cxn ang="0">
                  <a:pos x="135" y="129"/>
                </a:cxn>
                <a:cxn ang="0">
                  <a:pos x="128" y="110"/>
                </a:cxn>
              </a:cxnLst>
              <a:rect l="0" t="0" r="r" b="b"/>
              <a:pathLst>
                <a:path w="191" h="457">
                  <a:moveTo>
                    <a:pt x="128" y="110"/>
                  </a:moveTo>
                  <a:lnTo>
                    <a:pt x="105" y="114"/>
                  </a:lnTo>
                  <a:lnTo>
                    <a:pt x="104" y="103"/>
                  </a:lnTo>
                  <a:lnTo>
                    <a:pt x="103" y="92"/>
                  </a:lnTo>
                  <a:lnTo>
                    <a:pt x="114" y="75"/>
                  </a:lnTo>
                  <a:lnTo>
                    <a:pt x="117" y="63"/>
                  </a:lnTo>
                  <a:lnTo>
                    <a:pt x="113" y="44"/>
                  </a:lnTo>
                  <a:lnTo>
                    <a:pt x="108" y="24"/>
                  </a:lnTo>
                  <a:lnTo>
                    <a:pt x="98" y="19"/>
                  </a:lnTo>
                  <a:lnTo>
                    <a:pt x="80" y="0"/>
                  </a:lnTo>
                  <a:lnTo>
                    <a:pt x="78" y="8"/>
                  </a:lnTo>
                  <a:lnTo>
                    <a:pt x="75" y="20"/>
                  </a:lnTo>
                  <a:lnTo>
                    <a:pt x="73" y="27"/>
                  </a:lnTo>
                  <a:lnTo>
                    <a:pt x="76" y="36"/>
                  </a:lnTo>
                  <a:lnTo>
                    <a:pt x="61" y="32"/>
                  </a:lnTo>
                  <a:lnTo>
                    <a:pt x="40" y="54"/>
                  </a:lnTo>
                  <a:lnTo>
                    <a:pt x="39" y="74"/>
                  </a:lnTo>
                  <a:lnTo>
                    <a:pt x="39" y="85"/>
                  </a:lnTo>
                  <a:lnTo>
                    <a:pt x="28" y="115"/>
                  </a:lnTo>
                  <a:lnTo>
                    <a:pt x="15" y="115"/>
                  </a:lnTo>
                  <a:lnTo>
                    <a:pt x="14" y="137"/>
                  </a:lnTo>
                  <a:lnTo>
                    <a:pt x="14" y="163"/>
                  </a:lnTo>
                  <a:lnTo>
                    <a:pt x="7" y="163"/>
                  </a:lnTo>
                  <a:lnTo>
                    <a:pt x="6" y="163"/>
                  </a:lnTo>
                  <a:lnTo>
                    <a:pt x="7" y="179"/>
                  </a:lnTo>
                  <a:lnTo>
                    <a:pt x="0" y="183"/>
                  </a:lnTo>
                  <a:lnTo>
                    <a:pt x="14" y="205"/>
                  </a:lnTo>
                  <a:lnTo>
                    <a:pt x="15" y="207"/>
                  </a:lnTo>
                  <a:lnTo>
                    <a:pt x="20" y="201"/>
                  </a:lnTo>
                  <a:lnTo>
                    <a:pt x="25" y="216"/>
                  </a:lnTo>
                  <a:lnTo>
                    <a:pt x="27" y="217"/>
                  </a:lnTo>
                  <a:lnTo>
                    <a:pt x="36" y="216"/>
                  </a:lnTo>
                  <a:lnTo>
                    <a:pt x="43" y="225"/>
                  </a:lnTo>
                  <a:lnTo>
                    <a:pt x="37" y="229"/>
                  </a:lnTo>
                  <a:lnTo>
                    <a:pt x="43" y="239"/>
                  </a:lnTo>
                  <a:lnTo>
                    <a:pt x="46" y="230"/>
                  </a:lnTo>
                  <a:lnTo>
                    <a:pt x="55" y="249"/>
                  </a:lnTo>
                  <a:lnTo>
                    <a:pt x="62" y="269"/>
                  </a:lnTo>
                  <a:lnTo>
                    <a:pt x="61" y="290"/>
                  </a:lnTo>
                  <a:lnTo>
                    <a:pt x="60" y="311"/>
                  </a:lnTo>
                  <a:lnTo>
                    <a:pt x="69" y="299"/>
                  </a:lnTo>
                  <a:lnTo>
                    <a:pt x="72" y="312"/>
                  </a:lnTo>
                  <a:lnTo>
                    <a:pt x="75" y="315"/>
                  </a:lnTo>
                  <a:lnTo>
                    <a:pt x="80" y="314"/>
                  </a:lnTo>
                  <a:lnTo>
                    <a:pt x="85" y="312"/>
                  </a:lnTo>
                  <a:lnTo>
                    <a:pt x="85" y="315"/>
                  </a:lnTo>
                  <a:lnTo>
                    <a:pt x="100" y="303"/>
                  </a:lnTo>
                  <a:lnTo>
                    <a:pt x="103" y="296"/>
                  </a:lnTo>
                  <a:lnTo>
                    <a:pt x="109" y="300"/>
                  </a:lnTo>
                  <a:lnTo>
                    <a:pt x="115" y="279"/>
                  </a:lnTo>
                  <a:lnTo>
                    <a:pt x="123" y="291"/>
                  </a:lnTo>
                  <a:lnTo>
                    <a:pt x="133" y="300"/>
                  </a:lnTo>
                  <a:lnTo>
                    <a:pt x="143" y="335"/>
                  </a:lnTo>
                  <a:lnTo>
                    <a:pt x="152" y="369"/>
                  </a:lnTo>
                  <a:lnTo>
                    <a:pt x="152" y="363"/>
                  </a:lnTo>
                  <a:lnTo>
                    <a:pt x="159" y="381"/>
                  </a:lnTo>
                  <a:lnTo>
                    <a:pt x="165" y="399"/>
                  </a:lnTo>
                  <a:lnTo>
                    <a:pt x="169" y="417"/>
                  </a:lnTo>
                  <a:lnTo>
                    <a:pt x="169" y="438"/>
                  </a:lnTo>
                  <a:lnTo>
                    <a:pt x="169" y="457"/>
                  </a:lnTo>
                  <a:lnTo>
                    <a:pt x="174" y="452"/>
                  </a:lnTo>
                  <a:lnTo>
                    <a:pt x="181" y="437"/>
                  </a:lnTo>
                  <a:lnTo>
                    <a:pt x="188" y="420"/>
                  </a:lnTo>
                  <a:lnTo>
                    <a:pt x="182" y="396"/>
                  </a:lnTo>
                  <a:lnTo>
                    <a:pt x="176" y="374"/>
                  </a:lnTo>
                  <a:lnTo>
                    <a:pt x="165" y="360"/>
                  </a:lnTo>
                  <a:lnTo>
                    <a:pt x="153" y="344"/>
                  </a:lnTo>
                  <a:lnTo>
                    <a:pt x="153" y="330"/>
                  </a:lnTo>
                  <a:lnTo>
                    <a:pt x="156" y="319"/>
                  </a:lnTo>
                  <a:lnTo>
                    <a:pt x="162" y="305"/>
                  </a:lnTo>
                  <a:lnTo>
                    <a:pt x="156" y="302"/>
                  </a:lnTo>
                  <a:lnTo>
                    <a:pt x="138" y="276"/>
                  </a:lnTo>
                  <a:lnTo>
                    <a:pt x="120" y="248"/>
                  </a:lnTo>
                  <a:lnTo>
                    <a:pt x="126" y="249"/>
                  </a:lnTo>
                  <a:lnTo>
                    <a:pt x="131" y="222"/>
                  </a:lnTo>
                  <a:lnTo>
                    <a:pt x="152" y="217"/>
                  </a:lnTo>
                  <a:lnTo>
                    <a:pt x="161" y="206"/>
                  </a:lnTo>
                  <a:lnTo>
                    <a:pt x="173" y="204"/>
                  </a:lnTo>
                  <a:lnTo>
                    <a:pt x="181" y="191"/>
                  </a:lnTo>
                  <a:lnTo>
                    <a:pt x="191" y="174"/>
                  </a:lnTo>
                  <a:lnTo>
                    <a:pt x="185" y="171"/>
                  </a:lnTo>
                  <a:lnTo>
                    <a:pt x="169" y="175"/>
                  </a:lnTo>
                  <a:lnTo>
                    <a:pt x="159" y="162"/>
                  </a:lnTo>
                  <a:lnTo>
                    <a:pt x="147" y="156"/>
                  </a:lnTo>
                  <a:lnTo>
                    <a:pt x="150" y="137"/>
                  </a:lnTo>
                  <a:lnTo>
                    <a:pt x="135" y="129"/>
                  </a:lnTo>
                  <a:lnTo>
                    <a:pt x="129" y="114"/>
                  </a:lnTo>
                  <a:lnTo>
                    <a:pt x="128" y="1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3" name="Freeform 64"/>
            <p:cNvSpPr>
              <a:spLocks/>
            </p:cNvSpPr>
            <p:nvPr/>
          </p:nvSpPr>
          <p:spPr bwMode="auto">
            <a:xfrm>
              <a:off x="8779845" y="3568353"/>
              <a:ext cx="116068" cy="167462"/>
            </a:xfrm>
            <a:custGeom>
              <a:avLst/>
              <a:gdLst/>
              <a:ahLst/>
              <a:cxnLst>
                <a:cxn ang="0">
                  <a:pos x="19" y="95"/>
                </a:cxn>
                <a:cxn ang="0">
                  <a:pos x="19" y="105"/>
                </a:cxn>
                <a:cxn ang="0">
                  <a:pos x="3" y="79"/>
                </a:cxn>
                <a:cxn ang="0">
                  <a:pos x="0" y="60"/>
                </a:cxn>
                <a:cxn ang="0">
                  <a:pos x="10" y="62"/>
                </a:cxn>
                <a:cxn ang="0">
                  <a:pos x="8" y="37"/>
                </a:cxn>
                <a:cxn ang="0">
                  <a:pos x="4" y="11"/>
                </a:cxn>
                <a:cxn ang="0">
                  <a:pos x="9" y="0"/>
                </a:cxn>
                <a:cxn ang="0">
                  <a:pos x="38" y="6"/>
                </a:cxn>
                <a:cxn ang="0">
                  <a:pos x="43" y="12"/>
                </a:cxn>
                <a:cxn ang="0">
                  <a:pos x="49" y="32"/>
                </a:cxn>
                <a:cxn ang="0">
                  <a:pos x="52" y="47"/>
                </a:cxn>
                <a:cxn ang="0">
                  <a:pos x="48" y="62"/>
                </a:cxn>
                <a:cxn ang="0">
                  <a:pos x="38" y="72"/>
                </a:cxn>
                <a:cxn ang="0">
                  <a:pos x="39" y="89"/>
                </a:cxn>
                <a:cxn ang="0">
                  <a:pos x="52" y="116"/>
                </a:cxn>
                <a:cxn ang="0">
                  <a:pos x="60" y="115"/>
                </a:cxn>
                <a:cxn ang="0">
                  <a:pos x="60" y="113"/>
                </a:cxn>
                <a:cxn ang="0">
                  <a:pos x="72" y="109"/>
                </a:cxn>
                <a:cxn ang="0">
                  <a:pos x="81" y="122"/>
                </a:cxn>
                <a:cxn ang="0">
                  <a:pos x="84" y="116"/>
                </a:cxn>
                <a:cxn ang="0">
                  <a:pos x="93" y="123"/>
                </a:cxn>
                <a:cxn ang="0">
                  <a:pos x="88" y="126"/>
                </a:cxn>
                <a:cxn ang="0">
                  <a:pos x="98" y="138"/>
                </a:cxn>
                <a:cxn ang="0">
                  <a:pos x="104" y="140"/>
                </a:cxn>
                <a:cxn ang="0">
                  <a:pos x="99" y="150"/>
                </a:cxn>
                <a:cxn ang="0">
                  <a:pos x="99" y="144"/>
                </a:cxn>
                <a:cxn ang="0">
                  <a:pos x="84" y="135"/>
                </a:cxn>
                <a:cxn ang="0">
                  <a:pos x="73" y="123"/>
                </a:cxn>
                <a:cxn ang="0">
                  <a:pos x="64" y="120"/>
                </a:cxn>
                <a:cxn ang="0">
                  <a:pos x="68" y="137"/>
                </a:cxn>
                <a:cxn ang="0">
                  <a:pos x="46" y="117"/>
                </a:cxn>
                <a:cxn ang="0">
                  <a:pos x="33" y="125"/>
                </a:cxn>
                <a:cxn ang="0">
                  <a:pos x="25" y="120"/>
                </a:cxn>
                <a:cxn ang="0">
                  <a:pos x="24" y="109"/>
                </a:cxn>
                <a:cxn ang="0">
                  <a:pos x="27" y="98"/>
                </a:cxn>
                <a:cxn ang="0">
                  <a:pos x="19" y="95"/>
                </a:cxn>
              </a:cxnLst>
              <a:rect l="0" t="0" r="r" b="b"/>
              <a:pathLst>
                <a:path w="104" h="150">
                  <a:moveTo>
                    <a:pt x="19" y="95"/>
                  </a:moveTo>
                  <a:lnTo>
                    <a:pt x="19" y="105"/>
                  </a:lnTo>
                  <a:lnTo>
                    <a:pt x="3" y="79"/>
                  </a:lnTo>
                  <a:lnTo>
                    <a:pt x="0" y="60"/>
                  </a:lnTo>
                  <a:lnTo>
                    <a:pt x="10" y="62"/>
                  </a:lnTo>
                  <a:lnTo>
                    <a:pt x="8" y="37"/>
                  </a:lnTo>
                  <a:lnTo>
                    <a:pt x="4" y="11"/>
                  </a:lnTo>
                  <a:lnTo>
                    <a:pt x="9" y="0"/>
                  </a:lnTo>
                  <a:lnTo>
                    <a:pt x="38" y="6"/>
                  </a:lnTo>
                  <a:lnTo>
                    <a:pt x="43" y="12"/>
                  </a:lnTo>
                  <a:lnTo>
                    <a:pt x="49" y="32"/>
                  </a:lnTo>
                  <a:lnTo>
                    <a:pt x="52" y="47"/>
                  </a:lnTo>
                  <a:lnTo>
                    <a:pt x="48" y="62"/>
                  </a:lnTo>
                  <a:lnTo>
                    <a:pt x="38" y="72"/>
                  </a:lnTo>
                  <a:lnTo>
                    <a:pt x="39" y="89"/>
                  </a:lnTo>
                  <a:lnTo>
                    <a:pt x="52" y="116"/>
                  </a:lnTo>
                  <a:lnTo>
                    <a:pt x="60" y="115"/>
                  </a:lnTo>
                  <a:lnTo>
                    <a:pt x="60" y="113"/>
                  </a:lnTo>
                  <a:lnTo>
                    <a:pt x="72" y="109"/>
                  </a:lnTo>
                  <a:lnTo>
                    <a:pt x="81" y="122"/>
                  </a:lnTo>
                  <a:lnTo>
                    <a:pt x="84" y="116"/>
                  </a:lnTo>
                  <a:lnTo>
                    <a:pt x="93" y="123"/>
                  </a:lnTo>
                  <a:lnTo>
                    <a:pt x="88" y="126"/>
                  </a:lnTo>
                  <a:lnTo>
                    <a:pt x="98" y="138"/>
                  </a:lnTo>
                  <a:lnTo>
                    <a:pt x="104" y="140"/>
                  </a:lnTo>
                  <a:lnTo>
                    <a:pt x="99" y="150"/>
                  </a:lnTo>
                  <a:lnTo>
                    <a:pt x="99" y="144"/>
                  </a:lnTo>
                  <a:lnTo>
                    <a:pt x="84" y="135"/>
                  </a:lnTo>
                  <a:lnTo>
                    <a:pt x="73" y="123"/>
                  </a:lnTo>
                  <a:lnTo>
                    <a:pt x="64" y="120"/>
                  </a:lnTo>
                  <a:lnTo>
                    <a:pt x="68" y="137"/>
                  </a:lnTo>
                  <a:lnTo>
                    <a:pt x="46" y="117"/>
                  </a:lnTo>
                  <a:lnTo>
                    <a:pt x="33" y="125"/>
                  </a:lnTo>
                  <a:lnTo>
                    <a:pt x="25" y="120"/>
                  </a:lnTo>
                  <a:lnTo>
                    <a:pt x="24" y="109"/>
                  </a:lnTo>
                  <a:lnTo>
                    <a:pt x="27" y="98"/>
                  </a:lnTo>
                  <a:lnTo>
                    <a:pt x="19" y="9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4" name="Freeform 65"/>
            <p:cNvSpPr>
              <a:spLocks/>
            </p:cNvSpPr>
            <p:nvPr/>
          </p:nvSpPr>
          <p:spPr bwMode="auto">
            <a:xfrm>
              <a:off x="8857967" y="3816197"/>
              <a:ext cx="111604" cy="116107"/>
            </a:xfrm>
            <a:custGeom>
              <a:avLst/>
              <a:gdLst/>
              <a:ahLst/>
              <a:cxnLst>
                <a:cxn ang="0">
                  <a:pos x="78" y="103"/>
                </a:cxn>
                <a:cxn ang="0">
                  <a:pos x="75" y="92"/>
                </a:cxn>
                <a:cxn ang="0">
                  <a:pos x="70" y="95"/>
                </a:cxn>
                <a:cxn ang="0">
                  <a:pos x="46" y="81"/>
                </a:cxn>
                <a:cxn ang="0">
                  <a:pos x="48" y="60"/>
                </a:cxn>
                <a:cxn ang="0">
                  <a:pos x="36" y="47"/>
                </a:cxn>
                <a:cxn ang="0">
                  <a:pos x="30" y="55"/>
                </a:cxn>
                <a:cxn ang="0">
                  <a:pos x="25" y="51"/>
                </a:cxn>
                <a:cxn ang="0">
                  <a:pos x="22" y="56"/>
                </a:cxn>
                <a:cxn ang="0">
                  <a:pos x="16" y="49"/>
                </a:cxn>
                <a:cxn ang="0">
                  <a:pos x="6" y="62"/>
                </a:cxn>
                <a:cxn ang="0">
                  <a:pos x="0" y="68"/>
                </a:cxn>
                <a:cxn ang="0">
                  <a:pos x="3" y="50"/>
                </a:cxn>
                <a:cxn ang="0">
                  <a:pos x="19" y="36"/>
                </a:cxn>
                <a:cxn ang="0">
                  <a:pos x="34" y="26"/>
                </a:cxn>
                <a:cxn ang="0">
                  <a:pos x="37" y="41"/>
                </a:cxn>
                <a:cxn ang="0">
                  <a:pos x="48" y="35"/>
                </a:cxn>
                <a:cxn ang="0">
                  <a:pos x="54" y="30"/>
                </a:cxn>
                <a:cxn ang="0">
                  <a:pos x="58" y="19"/>
                </a:cxn>
                <a:cxn ang="0">
                  <a:pos x="67" y="19"/>
                </a:cxn>
                <a:cxn ang="0">
                  <a:pos x="72" y="19"/>
                </a:cxn>
                <a:cxn ang="0">
                  <a:pos x="70" y="0"/>
                </a:cxn>
                <a:cxn ang="0">
                  <a:pos x="87" y="12"/>
                </a:cxn>
                <a:cxn ang="0">
                  <a:pos x="90" y="30"/>
                </a:cxn>
                <a:cxn ang="0">
                  <a:pos x="101" y="61"/>
                </a:cxn>
                <a:cxn ang="0">
                  <a:pos x="95" y="72"/>
                </a:cxn>
                <a:cxn ang="0">
                  <a:pos x="94" y="83"/>
                </a:cxn>
                <a:cxn ang="0">
                  <a:pos x="84" y="62"/>
                </a:cxn>
                <a:cxn ang="0">
                  <a:pos x="77" y="68"/>
                </a:cxn>
                <a:cxn ang="0">
                  <a:pos x="82" y="84"/>
                </a:cxn>
                <a:cxn ang="0">
                  <a:pos x="78" y="103"/>
                </a:cxn>
              </a:cxnLst>
              <a:rect l="0" t="0" r="r" b="b"/>
              <a:pathLst>
                <a:path w="101" h="103">
                  <a:moveTo>
                    <a:pt x="78" y="103"/>
                  </a:moveTo>
                  <a:lnTo>
                    <a:pt x="75" y="92"/>
                  </a:lnTo>
                  <a:lnTo>
                    <a:pt x="70" y="95"/>
                  </a:lnTo>
                  <a:lnTo>
                    <a:pt x="46" y="81"/>
                  </a:lnTo>
                  <a:lnTo>
                    <a:pt x="48" y="60"/>
                  </a:lnTo>
                  <a:lnTo>
                    <a:pt x="36" y="47"/>
                  </a:lnTo>
                  <a:lnTo>
                    <a:pt x="30" y="55"/>
                  </a:lnTo>
                  <a:lnTo>
                    <a:pt x="25" y="51"/>
                  </a:lnTo>
                  <a:lnTo>
                    <a:pt x="22" y="56"/>
                  </a:lnTo>
                  <a:lnTo>
                    <a:pt x="16" y="49"/>
                  </a:lnTo>
                  <a:lnTo>
                    <a:pt x="6" y="62"/>
                  </a:lnTo>
                  <a:lnTo>
                    <a:pt x="0" y="68"/>
                  </a:lnTo>
                  <a:lnTo>
                    <a:pt x="3" y="50"/>
                  </a:lnTo>
                  <a:lnTo>
                    <a:pt x="19" y="36"/>
                  </a:lnTo>
                  <a:lnTo>
                    <a:pt x="34" y="26"/>
                  </a:lnTo>
                  <a:lnTo>
                    <a:pt x="37" y="41"/>
                  </a:lnTo>
                  <a:lnTo>
                    <a:pt x="48" y="35"/>
                  </a:lnTo>
                  <a:lnTo>
                    <a:pt x="54" y="30"/>
                  </a:lnTo>
                  <a:lnTo>
                    <a:pt x="58" y="19"/>
                  </a:lnTo>
                  <a:lnTo>
                    <a:pt x="67" y="19"/>
                  </a:lnTo>
                  <a:lnTo>
                    <a:pt x="72" y="19"/>
                  </a:lnTo>
                  <a:lnTo>
                    <a:pt x="70" y="0"/>
                  </a:lnTo>
                  <a:lnTo>
                    <a:pt x="87" y="12"/>
                  </a:lnTo>
                  <a:lnTo>
                    <a:pt x="90" y="30"/>
                  </a:lnTo>
                  <a:lnTo>
                    <a:pt x="101" y="61"/>
                  </a:lnTo>
                  <a:lnTo>
                    <a:pt x="95" y="72"/>
                  </a:lnTo>
                  <a:lnTo>
                    <a:pt x="94" y="83"/>
                  </a:lnTo>
                  <a:lnTo>
                    <a:pt x="84" y="62"/>
                  </a:lnTo>
                  <a:lnTo>
                    <a:pt x="77" y="68"/>
                  </a:lnTo>
                  <a:lnTo>
                    <a:pt x="82" y="84"/>
                  </a:lnTo>
                  <a:lnTo>
                    <a:pt x="78" y="10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5" name="Freeform 66"/>
            <p:cNvSpPr>
              <a:spLocks/>
            </p:cNvSpPr>
            <p:nvPr/>
          </p:nvSpPr>
          <p:spPr bwMode="auto">
            <a:xfrm>
              <a:off x="8864663" y="3787171"/>
              <a:ext cx="22320" cy="46889"/>
            </a:xfrm>
            <a:custGeom>
              <a:avLst/>
              <a:gdLst/>
              <a:ahLst/>
              <a:cxnLst>
                <a:cxn ang="0">
                  <a:pos x="22" y="0"/>
                </a:cxn>
                <a:cxn ang="0">
                  <a:pos x="17" y="33"/>
                </a:cxn>
                <a:cxn ang="0">
                  <a:pos x="17" y="43"/>
                </a:cxn>
                <a:cxn ang="0">
                  <a:pos x="0" y="29"/>
                </a:cxn>
                <a:cxn ang="0">
                  <a:pos x="5" y="22"/>
                </a:cxn>
                <a:cxn ang="0">
                  <a:pos x="7" y="0"/>
                </a:cxn>
                <a:cxn ang="0">
                  <a:pos x="22" y="0"/>
                </a:cxn>
              </a:cxnLst>
              <a:rect l="0" t="0" r="r" b="b"/>
              <a:pathLst>
                <a:path w="22" h="43">
                  <a:moveTo>
                    <a:pt x="22" y="0"/>
                  </a:moveTo>
                  <a:lnTo>
                    <a:pt x="17" y="33"/>
                  </a:lnTo>
                  <a:lnTo>
                    <a:pt x="17" y="43"/>
                  </a:lnTo>
                  <a:lnTo>
                    <a:pt x="0" y="29"/>
                  </a:lnTo>
                  <a:lnTo>
                    <a:pt x="5" y="22"/>
                  </a:lnTo>
                  <a:lnTo>
                    <a:pt x="7" y="0"/>
                  </a:lnTo>
                  <a:lnTo>
                    <a:pt x="2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6" name="Freeform 67"/>
            <p:cNvSpPr>
              <a:spLocks/>
            </p:cNvSpPr>
            <p:nvPr/>
          </p:nvSpPr>
          <p:spPr bwMode="auto">
            <a:xfrm>
              <a:off x="8900376" y="3738047"/>
              <a:ext cx="40178" cy="42424"/>
            </a:xfrm>
            <a:custGeom>
              <a:avLst/>
              <a:gdLst/>
              <a:ahLst/>
              <a:cxnLst>
                <a:cxn ang="0">
                  <a:pos x="27" y="36"/>
                </a:cxn>
                <a:cxn ang="0">
                  <a:pos x="16" y="24"/>
                </a:cxn>
                <a:cxn ang="0">
                  <a:pos x="0" y="4"/>
                </a:cxn>
                <a:cxn ang="0">
                  <a:pos x="18" y="0"/>
                </a:cxn>
                <a:cxn ang="0">
                  <a:pos x="26" y="16"/>
                </a:cxn>
                <a:cxn ang="0">
                  <a:pos x="36" y="37"/>
                </a:cxn>
                <a:cxn ang="0">
                  <a:pos x="27" y="36"/>
                </a:cxn>
              </a:cxnLst>
              <a:rect l="0" t="0" r="r" b="b"/>
              <a:pathLst>
                <a:path w="36" h="37">
                  <a:moveTo>
                    <a:pt x="27" y="36"/>
                  </a:moveTo>
                  <a:lnTo>
                    <a:pt x="16" y="24"/>
                  </a:lnTo>
                  <a:lnTo>
                    <a:pt x="0" y="4"/>
                  </a:lnTo>
                  <a:lnTo>
                    <a:pt x="18" y="0"/>
                  </a:lnTo>
                  <a:lnTo>
                    <a:pt x="26" y="16"/>
                  </a:lnTo>
                  <a:lnTo>
                    <a:pt x="36" y="37"/>
                  </a:lnTo>
                  <a:lnTo>
                    <a:pt x="27" y="3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7" name="Freeform 68"/>
            <p:cNvSpPr>
              <a:spLocks/>
            </p:cNvSpPr>
            <p:nvPr/>
          </p:nvSpPr>
          <p:spPr bwMode="auto">
            <a:xfrm>
              <a:off x="8844574" y="3760377"/>
              <a:ext cx="31249" cy="35725"/>
            </a:xfrm>
            <a:custGeom>
              <a:avLst/>
              <a:gdLst/>
              <a:ahLst/>
              <a:cxnLst>
                <a:cxn ang="0">
                  <a:pos x="27" y="6"/>
                </a:cxn>
                <a:cxn ang="0">
                  <a:pos x="4" y="0"/>
                </a:cxn>
                <a:cxn ang="0">
                  <a:pos x="0" y="1"/>
                </a:cxn>
                <a:cxn ang="0">
                  <a:pos x="6" y="33"/>
                </a:cxn>
                <a:cxn ang="0">
                  <a:pos x="28" y="12"/>
                </a:cxn>
                <a:cxn ang="0">
                  <a:pos x="28" y="11"/>
                </a:cxn>
                <a:cxn ang="0">
                  <a:pos x="27" y="6"/>
                </a:cxn>
              </a:cxnLst>
              <a:rect l="0" t="0" r="r" b="b"/>
              <a:pathLst>
                <a:path w="28" h="33">
                  <a:moveTo>
                    <a:pt x="27" y="6"/>
                  </a:moveTo>
                  <a:lnTo>
                    <a:pt x="4" y="0"/>
                  </a:lnTo>
                  <a:lnTo>
                    <a:pt x="0" y="1"/>
                  </a:lnTo>
                  <a:lnTo>
                    <a:pt x="6" y="33"/>
                  </a:lnTo>
                  <a:lnTo>
                    <a:pt x="28" y="12"/>
                  </a:lnTo>
                  <a:lnTo>
                    <a:pt x="28" y="11"/>
                  </a:lnTo>
                  <a:lnTo>
                    <a:pt x="27"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8" name="Freeform 69"/>
            <p:cNvSpPr>
              <a:spLocks/>
            </p:cNvSpPr>
            <p:nvPr/>
          </p:nvSpPr>
          <p:spPr bwMode="auto">
            <a:xfrm>
              <a:off x="8737434" y="3773773"/>
              <a:ext cx="58035" cy="80382"/>
            </a:xfrm>
            <a:custGeom>
              <a:avLst/>
              <a:gdLst/>
              <a:ahLst/>
              <a:cxnLst>
                <a:cxn ang="0">
                  <a:pos x="52" y="21"/>
                </a:cxn>
                <a:cxn ang="0">
                  <a:pos x="32" y="40"/>
                </a:cxn>
                <a:cxn ang="0">
                  <a:pos x="16" y="55"/>
                </a:cxn>
                <a:cxn ang="0">
                  <a:pos x="0" y="72"/>
                </a:cxn>
                <a:cxn ang="0">
                  <a:pos x="3" y="66"/>
                </a:cxn>
                <a:cxn ang="0">
                  <a:pos x="18" y="47"/>
                </a:cxn>
                <a:cxn ang="0">
                  <a:pos x="33" y="28"/>
                </a:cxn>
                <a:cxn ang="0">
                  <a:pos x="41" y="12"/>
                </a:cxn>
                <a:cxn ang="0">
                  <a:pos x="42" y="12"/>
                </a:cxn>
                <a:cxn ang="0">
                  <a:pos x="42" y="0"/>
                </a:cxn>
                <a:cxn ang="0">
                  <a:pos x="52" y="21"/>
                </a:cxn>
              </a:cxnLst>
              <a:rect l="0" t="0" r="r" b="b"/>
              <a:pathLst>
                <a:path w="52" h="72">
                  <a:moveTo>
                    <a:pt x="52" y="21"/>
                  </a:moveTo>
                  <a:lnTo>
                    <a:pt x="32" y="40"/>
                  </a:lnTo>
                  <a:lnTo>
                    <a:pt x="16" y="55"/>
                  </a:lnTo>
                  <a:lnTo>
                    <a:pt x="0" y="72"/>
                  </a:lnTo>
                  <a:lnTo>
                    <a:pt x="3" y="66"/>
                  </a:lnTo>
                  <a:lnTo>
                    <a:pt x="18" y="47"/>
                  </a:lnTo>
                  <a:lnTo>
                    <a:pt x="33" y="28"/>
                  </a:lnTo>
                  <a:lnTo>
                    <a:pt x="41" y="12"/>
                  </a:lnTo>
                  <a:lnTo>
                    <a:pt x="42" y="12"/>
                  </a:lnTo>
                  <a:lnTo>
                    <a:pt x="42" y="0"/>
                  </a:lnTo>
                  <a:lnTo>
                    <a:pt x="52"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399" name="Freeform 70"/>
            <p:cNvSpPr>
              <a:spLocks/>
            </p:cNvSpPr>
            <p:nvPr/>
          </p:nvSpPr>
          <p:spPr bwMode="auto">
            <a:xfrm>
              <a:off x="8799933" y="3713486"/>
              <a:ext cx="33482" cy="33492"/>
            </a:xfrm>
            <a:custGeom>
              <a:avLst/>
              <a:gdLst/>
              <a:ahLst/>
              <a:cxnLst>
                <a:cxn ang="0">
                  <a:pos x="30" y="21"/>
                </a:cxn>
                <a:cxn ang="0">
                  <a:pos x="25" y="29"/>
                </a:cxn>
                <a:cxn ang="0">
                  <a:pos x="12" y="15"/>
                </a:cxn>
                <a:cxn ang="0">
                  <a:pos x="0" y="0"/>
                </a:cxn>
                <a:cxn ang="0">
                  <a:pos x="22" y="4"/>
                </a:cxn>
                <a:cxn ang="0">
                  <a:pos x="30" y="21"/>
                </a:cxn>
              </a:cxnLst>
              <a:rect l="0" t="0" r="r" b="b"/>
              <a:pathLst>
                <a:path w="30" h="29">
                  <a:moveTo>
                    <a:pt x="30" y="21"/>
                  </a:moveTo>
                  <a:lnTo>
                    <a:pt x="25" y="29"/>
                  </a:lnTo>
                  <a:lnTo>
                    <a:pt x="12" y="15"/>
                  </a:lnTo>
                  <a:lnTo>
                    <a:pt x="0" y="0"/>
                  </a:lnTo>
                  <a:lnTo>
                    <a:pt x="22" y="4"/>
                  </a:lnTo>
                  <a:lnTo>
                    <a:pt x="30"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0" name="Freeform 71"/>
            <p:cNvSpPr>
              <a:spLocks/>
            </p:cNvSpPr>
            <p:nvPr/>
          </p:nvSpPr>
          <p:spPr bwMode="auto">
            <a:xfrm>
              <a:off x="8907073" y="3769307"/>
              <a:ext cx="24553" cy="37958"/>
            </a:xfrm>
            <a:custGeom>
              <a:avLst/>
              <a:gdLst/>
              <a:ahLst/>
              <a:cxnLst>
                <a:cxn ang="0">
                  <a:pos x="13" y="4"/>
                </a:cxn>
                <a:cxn ang="0">
                  <a:pos x="21" y="28"/>
                </a:cxn>
                <a:cxn ang="0">
                  <a:pos x="15" y="31"/>
                </a:cxn>
                <a:cxn ang="0">
                  <a:pos x="14" y="33"/>
                </a:cxn>
                <a:cxn ang="0">
                  <a:pos x="3" y="13"/>
                </a:cxn>
                <a:cxn ang="0">
                  <a:pos x="0" y="0"/>
                </a:cxn>
                <a:cxn ang="0">
                  <a:pos x="13" y="4"/>
                </a:cxn>
              </a:cxnLst>
              <a:rect l="0" t="0" r="r" b="b"/>
              <a:pathLst>
                <a:path w="21" h="33">
                  <a:moveTo>
                    <a:pt x="13" y="4"/>
                  </a:moveTo>
                  <a:lnTo>
                    <a:pt x="21" y="28"/>
                  </a:lnTo>
                  <a:lnTo>
                    <a:pt x="15" y="31"/>
                  </a:lnTo>
                  <a:lnTo>
                    <a:pt x="14" y="33"/>
                  </a:lnTo>
                  <a:lnTo>
                    <a:pt x="3" y="13"/>
                  </a:lnTo>
                  <a:lnTo>
                    <a:pt x="0" y="0"/>
                  </a:lnTo>
                  <a:lnTo>
                    <a:pt x="13"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1" name="Freeform 72"/>
            <p:cNvSpPr>
              <a:spLocks/>
            </p:cNvSpPr>
            <p:nvPr/>
          </p:nvSpPr>
          <p:spPr bwMode="auto">
            <a:xfrm>
              <a:off x="8873592" y="3742514"/>
              <a:ext cx="24553" cy="20095"/>
            </a:xfrm>
            <a:custGeom>
              <a:avLst/>
              <a:gdLst/>
              <a:ahLst/>
              <a:cxnLst>
                <a:cxn ang="0">
                  <a:pos x="20" y="18"/>
                </a:cxn>
                <a:cxn ang="0">
                  <a:pos x="3" y="8"/>
                </a:cxn>
                <a:cxn ang="0">
                  <a:pos x="0" y="9"/>
                </a:cxn>
                <a:cxn ang="0">
                  <a:pos x="1" y="0"/>
                </a:cxn>
                <a:cxn ang="0">
                  <a:pos x="19" y="14"/>
                </a:cxn>
                <a:cxn ang="0">
                  <a:pos x="20" y="18"/>
                </a:cxn>
              </a:cxnLst>
              <a:rect l="0" t="0" r="r" b="b"/>
              <a:pathLst>
                <a:path w="20" h="18">
                  <a:moveTo>
                    <a:pt x="20" y="18"/>
                  </a:moveTo>
                  <a:lnTo>
                    <a:pt x="3" y="8"/>
                  </a:lnTo>
                  <a:lnTo>
                    <a:pt x="0" y="9"/>
                  </a:lnTo>
                  <a:lnTo>
                    <a:pt x="1" y="0"/>
                  </a:lnTo>
                  <a:lnTo>
                    <a:pt x="19" y="14"/>
                  </a:lnTo>
                  <a:lnTo>
                    <a:pt x="20" y="1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2" name="Freeform 73"/>
            <p:cNvSpPr>
              <a:spLocks/>
            </p:cNvSpPr>
            <p:nvPr/>
          </p:nvSpPr>
          <p:spPr bwMode="auto">
            <a:xfrm>
              <a:off x="8895912" y="3807266"/>
              <a:ext cx="20089" cy="8931"/>
            </a:xfrm>
            <a:custGeom>
              <a:avLst/>
              <a:gdLst/>
              <a:ahLst/>
              <a:cxnLst>
                <a:cxn ang="0">
                  <a:pos x="18" y="9"/>
                </a:cxn>
                <a:cxn ang="0">
                  <a:pos x="13" y="0"/>
                </a:cxn>
                <a:cxn ang="0">
                  <a:pos x="0" y="9"/>
                </a:cxn>
                <a:cxn ang="0">
                  <a:pos x="18" y="9"/>
                </a:cxn>
              </a:cxnLst>
              <a:rect l="0" t="0" r="r" b="b"/>
              <a:pathLst>
                <a:path w="18" h="9">
                  <a:moveTo>
                    <a:pt x="18" y="9"/>
                  </a:moveTo>
                  <a:lnTo>
                    <a:pt x="13" y="0"/>
                  </a:lnTo>
                  <a:lnTo>
                    <a:pt x="0" y="9"/>
                  </a:lnTo>
                  <a:lnTo>
                    <a:pt x="18"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3" name="Freeform 74"/>
            <p:cNvSpPr>
              <a:spLocks/>
            </p:cNvSpPr>
            <p:nvPr/>
          </p:nvSpPr>
          <p:spPr bwMode="auto">
            <a:xfrm>
              <a:off x="8884752" y="3773774"/>
              <a:ext cx="13393" cy="51355"/>
            </a:xfrm>
            <a:custGeom>
              <a:avLst/>
              <a:gdLst/>
              <a:ahLst/>
              <a:cxnLst>
                <a:cxn ang="0">
                  <a:pos x="12" y="0"/>
                </a:cxn>
                <a:cxn ang="0">
                  <a:pos x="12" y="14"/>
                </a:cxn>
                <a:cxn ang="0">
                  <a:pos x="6" y="29"/>
                </a:cxn>
                <a:cxn ang="0">
                  <a:pos x="0" y="46"/>
                </a:cxn>
                <a:cxn ang="0">
                  <a:pos x="6" y="23"/>
                </a:cxn>
                <a:cxn ang="0">
                  <a:pos x="12" y="0"/>
                </a:cxn>
              </a:cxnLst>
              <a:rect l="0" t="0" r="r" b="b"/>
              <a:pathLst>
                <a:path w="12" h="46">
                  <a:moveTo>
                    <a:pt x="12" y="0"/>
                  </a:moveTo>
                  <a:lnTo>
                    <a:pt x="12" y="14"/>
                  </a:lnTo>
                  <a:lnTo>
                    <a:pt x="6" y="29"/>
                  </a:lnTo>
                  <a:lnTo>
                    <a:pt x="0" y="46"/>
                  </a:lnTo>
                  <a:lnTo>
                    <a:pt x="6" y="23"/>
                  </a:lnTo>
                  <a:lnTo>
                    <a:pt x="1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4" name="Freeform 75"/>
            <p:cNvSpPr>
              <a:spLocks/>
            </p:cNvSpPr>
            <p:nvPr/>
          </p:nvSpPr>
          <p:spPr bwMode="auto">
            <a:xfrm>
              <a:off x="8224053" y="3521464"/>
              <a:ext cx="214281" cy="404141"/>
            </a:xfrm>
            <a:custGeom>
              <a:avLst/>
              <a:gdLst/>
              <a:ahLst/>
              <a:cxnLst>
                <a:cxn ang="0">
                  <a:pos x="63" y="258"/>
                </a:cxn>
                <a:cxn ang="0">
                  <a:pos x="73" y="213"/>
                </a:cxn>
                <a:cxn ang="0">
                  <a:pos x="74" y="174"/>
                </a:cxn>
                <a:cxn ang="0">
                  <a:pos x="95" y="188"/>
                </a:cxn>
                <a:cxn ang="0">
                  <a:pos x="133" y="206"/>
                </a:cxn>
                <a:cxn ang="0">
                  <a:pos x="133" y="195"/>
                </a:cxn>
                <a:cxn ang="0">
                  <a:pos x="139" y="150"/>
                </a:cxn>
                <a:cxn ang="0">
                  <a:pos x="185" y="149"/>
                </a:cxn>
                <a:cxn ang="0">
                  <a:pos x="186" y="114"/>
                </a:cxn>
                <a:cxn ang="0">
                  <a:pos x="162" y="69"/>
                </a:cxn>
                <a:cxn ang="0">
                  <a:pos x="126" y="55"/>
                </a:cxn>
                <a:cxn ang="0">
                  <a:pos x="102" y="55"/>
                </a:cxn>
                <a:cxn ang="0">
                  <a:pos x="81" y="44"/>
                </a:cxn>
                <a:cxn ang="0">
                  <a:pos x="63" y="18"/>
                </a:cxn>
                <a:cxn ang="0">
                  <a:pos x="53" y="0"/>
                </a:cxn>
                <a:cxn ang="0">
                  <a:pos x="32" y="13"/>
                </a:cxn>
                <a:cxn ang="0">
                  <a:pos x="6" y="45"/>
                </a:cxn>
                <a:cxn ang="0">
                  <a:pos x="18" y="72"/>
                </a:cxn>
                <a:cxn ang="0">
                  <a:pos x="42" y="101"/>
                </a:cxn>
                <a:cxn ang="0">
                  <a:pos x="33" y="126"/>
                </a:cxn>
                <a:cxn ang="0">
                  <a:pos x="45" y="156"/>
                </a:cxn>
                <a:cxn ang="0">
                  <a:pos x="62" y="192"/>
                </a:cxn>
                <a:cxn ang="0">
                  <a:pos x="61" y="233"/>
                </a:cxn>
                <a:cxn ang="0">
                  <a:pos x="53" y="253"/>
                </a:cxn>
                <a:cxn ang="0">
                  <a:pos x="47" y="301"/>
                </a:cxn>
                <a:cxn ang="0">
                  <a:pos x="62" y="312"/>
                </a:cxn>
                <a:cxn ang="0">
                  <a:pos x="79" y="331"/>
                </a:cxn>
                <a:cxn ang="0">
                  <a:pos x="91" y="342"/>
                </a:cxn>
                <a:cxn ang="0">
                  <a:pos x="109" y="361"/>
                </a:cxn>
                <a:cxn ang="0">
                  <a:pos x="133" y="350"/>
                </a:cxn>
                <a:cxn ang="0">
                  <a:pos x="104" y="332"/>
                </a:cxn>
                <a:cxn ang="0">
                  <a:pos x="87" y="301"/>
                </a:cxn>
                <a:cxn ang="0">
                  <a:pos x="68" y="277"/>
                </a:cxn>
              </a:cxnLst>
              <a:rect l="0" t="0" r="r" b="b"/>
              <a:pathLst>
                <a:path w="191" h="361">
                  <a:moveTo>
                    <a:pt x="68" y="277"/>
                  </a:moveTo>
                  <a:lnTo>
                    <a:pt x="63" y="258"/>
                  </a:lnTo>
                  <a:lnTo>
                    <a:pt x="68" y="235"/>
                  </a:lnTo>
                  <a:lnTo>
                    <a:pt x="73" y="213"/>
                  </a:lnTo>
                  <a:lnTo>
                    <a:pt x="73" y="194"/>
                  </a:lnTo>
                  <a:lnTo>
                    <a:pt x="74" y="174"/>
                  </a:lnTo>
                  <a:lnTo>
                    <a:pt x="93" y="170"/>
                  </a:lnTo>
                  <a:lnTo>
                    <a:pt x="95" y="188"/>
                  </a:lnTo>
                  <a:lnTo>
                    <a:pt x="111" y="191"/>
                  </a:lnTo>
                  <a:lnTo>
                    <a:pt x="133" y="206"/>
                  </a:lnTo>
                  <a:lnTo>
                    <a:pt x="141" y="216"/>
                  </a:lnTo>
                  <a:lnTo>
                    <a:pt x="133" y="195"/>
                  </a:lnTo>
                  <a:lnTo>
                    <a:pt x="125" y="175"/>
                  </a:lnTo>
                  <a:lnTo>
                    <a:pt x="139" y="150"/>
                  </a:lnTo>
                  <a:lnTo>
                    <a:pt x="162" y="150"/>
                  </a:lnTo>
                  <a:lnTo>
                    <a:pt x="185" y="149"/>
                  </a:lnTo>
                  <a:lnTo>
                    <a:pt x="191" y="135"/>
                  </a:lnTo>
                  <a:lnTo>
                    <a:pt x="186" y="114"/>
                  </a:lnTo>
                  <a:lnTo>
                    <a:pt x="167" y="89"/>
                  </a:lnTo>
                  <a:lnTo>
                    <a:pt x="162" y="69"/>
                  </a:lnTo>
                  <a:lnTo>
                    <a:pt x="135" y="48"/>
                  </a:lnTo>
                  <a:lnTo>
                    <a:pt x="126" y="55"/>
                  </a:lnTo>
                  <a:lnTo>
                    <a:pt x="116" y="60"/>
                  </a:lnTo>
                  <a:lnTo>
                    <a:pt x="102" y="55"/>
                  </a:lnTo>
                  <a:lnTo>
                    <a:pt x="84" y="69"/>
                  </a:lnTo>
                  <a:lnTo>
                    <a:pt x="81" y="44"/>
                  </a:lnTo>
                  <a:lnTo>
                    <a:pt x="80" y="19"/>
                  </a:lnTo>
                  <a:lnTo>
                    <a:pt x="63" y="18"/>
                  </a:lnTo>
                  <a:lnTo>
                    <a:pt x="61" y="3"/>
                  </a:lnTo>
                  <a:lnTo>
                    <a:pt x="53" y="0"/>
                  </a:lnTo>
                  <a:lnTo>
                    <a:pt x="41" y="2"/>
                  </a:lnTo>
                  <a:lnTo>
                    <a:pt x="32" y="13"/>
                  </a:lnTo>
                  <a:lnTo>
                    <a:pt x="11" y="18"/>
                  </a:lnTo>
                  <a:lnTo>
                    <a:pt x="6" y="45"/>
                  </a:lnTo>
                  <a:lnTo>
                    <a:pt x="0" y="44"/>
                  </a:lnTo>
                  <a:lnTo>
                    <a:pt x="18" y="72"/>
                  </a:lnTo>
                  <a:lnTo>
                    <a:pt x="36" y="98"/>
                  </a:lnTo>
                  <a:lnTo>
                    <a:pt x="42" y="101"/>
                  </a:lnTo>
                  <a:lnTo>
                    <a:pt x="36" y="115"/>
                  </a:lnTo>
                  <a:lnTo>
                    <a:pt x="33" y="126"/>
                  </a:lnTo>
                  <a:lnTo>
                    <a:pt x="33" y="140"/>
                  </a:lnTo>
                  <a:lnTo>
                    <a:pt x="45" y="156"/>
                  </a:lnTo>
                  <a:lnTo>
                    <a:pt x="56" y="170"/>
                  </a:lnTo>
                  <a:lnTo>
                    <a:pt x="62" y="192"/>
                  </a:lnTo>
                  <a:lnTo>
                    <a:pt x="68" y="216"/>
                  </a:lnTo>
                  <a:lnTo>
                    <a:pt x="61" y="233"/>
                  </a:lnTo>
                  <a:lnTo>
                    <a:pt x="54" y="248"/>
                  </a:lnTo>
                  <a:lnTo>
                    <a:pt x="53" y="253"/>
                  </a:lnTo>
                  <a:lnTo>
                    <a:pt x="50" y="277"/>
                  </a:lnTo>
                  <a:lnTo>
                    <a:pt x="47" y="301"/>
                  </a:lnTo>
                  <a:lnTo>
                    <a:pt x="50" y="299"/>
                  </a:lnTo>
                  <a:lnTo>
                    <a:pt x="62" y="312"/>
                  </a:lnTo>
                  <a:lnTo>
                    <a:pt x="74" y="325"/>
                  </a:lnTo>
                  <a:lnTo>
                    <a:pt x="79" y="331"/>
                  </a:lnTo>
                  <a:lnTo>
                    <a:pt x="90" y="345"/>
                  </a:lnTo>
                  <a:lnTo>
                    <a:pt x="91" y="342"/>
                  </a:lnTo>
                  <a:lnTo>
                    <a:pt x="108" y="350"/>
                  </a:lnTo>
                  <a:lnTo>
                    <a:pt x="109" y="361"/>
                  </a:lnTo>
                  <a:lnTo>
                    <a:pt x="123" y="361"/>
                  </a:lnTo>
                  <a:lnTo>
                    <a:pt x="133" y="350"/>
                  </a:lnTo>
                  <a:lnTo>
                    <a:pt x="120" y="336"/>
                  </a:lnTo>
                  <a:lnTo>
                    <a:pt x="104" y="332"/>
                  </a:lnTo>
                  <a:lnTo>
                    <a:pt x="92" y="319"/>
                  </a:lnTo>
                  <a:lnTo>
                    <a:pt x="87" y="301"/>
                  </a:lnTo>
                  <a:lnTo>
                    <a:pt x="80" y="278"/>
                  </a:lnTo>
                  <a:lnTo>
                    <a:pt x="68" y="27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5" name="Freeform 76"/>
            <p:cNvSpPr>
              <a:spLocks/>
            </p:cNvSpPr>
            <p:nvPr/>
          </p:nvSpPr>
          <p:spPr bwMode="auto">
            <a:xfrm>
              <a:off x="8324498" y="3441083"/>
              <a:ext cx="212049" cy="404141"/>
            </a:xfrm>
            <a:custGeom>
              <a:avLst/>
              <a:gdLst/>
              <a:ahLst/>
              <a:cxnLst>
                <a:cxn ang="0">
                  <a:pos x="60" y="68"/>
                </a:cxn>
                <a:cxn ang="0">
                  <a:pos x="36" y="62"/>
                </a:cxn>
                <a:cxn ang="0">
                  <a:pos x="16" y="37"/>
                </a:cxn>
                <a:cxn ang="0">
                  <a:pos x="4" y="15"/>
                </a:cxn>
                <a:cxn ang="0">
                  <a:pos x="21" y="15"/>
                </a:cxn>
                <a:cxn ang="0">
                  <a:pos x="36" y="17"/>
                </a:cxn>
                <a:cxn ang="0">
                  <a:pos x="46" y="14"/>
                </a:cxn>
                <a:cxn ang="0">
                  <a:pos x="68" y="1"/>
                </a:cxn>
                <a:cxn ang="0">
                  <a:pos x="98" y="26"/>
                </a:cxn>
                <a:cxn ang="0">
                  <a:pos x="129" y="42"/>
                </a:cxn>
                <a:cxn ang="0">
                  <a:pos x="105" y="57"/>
                </a:cxn>
                <a:cxn ang="0">
                  <a:pos x="97" y="80"/>
                </a:cxn>
                <a:cxn ang="0">
                  <a:pos x="104" y="125"/>
                </a:cxn>
                <a:cxn ang="0">
                  <a:pos x="123" y="151"/>
                </a:cxn>
                <a:cxn ang="0">
                  <a:pos x="156" y="179"/>
                </a:cxn>
                <a:cxn ang="0">
                  <a:pos x="181" y="229"/>
                </a:cxn>
                <a:cxn ang="0">
                  <a:pos x="189" y="271"/>
                </a:cxn>
                <a:cxn ang="0">
                  <a:pos x="186" y="289"/>
                </a:cxn>
                <a:cxn ang="0">
                  <a:pos x="156" y="317"/>
                </a:cxn>
                <a:cxn ang="0">
                  <a:pos x="140" y="319"/>
                </a:cxn>
                <a:cxn ang="0">
                  <a:pos x="136" y="330"/>
                </a:cxn>
                <a:cxn ang="0">
                  <a:pos x="128" y="339"/>
                </a:cxn>
                <a:cxn ang="0">
                  <a:pos x="100" y="361"/>
                </a:cxn>
                <a:cxn ang="0">
                  <a:pos x="88" y="319"/>
                </a:cxn>
                <a:cxn ang="0">
                  <a:pos x="108" y="307"/>
                </a:cxn>
                <a:cxn ang="0">
                  <a:pos x="117" y="290"/>
                </a:cxn>
                <a:cxn ang="0">
                  <a:pos x="148" y="273"/>
                </a:cxn>
                <a:cxn ang="0">
                  <a:pos x="146" y="235"/>
                </a:cxn>
                <a:cxn ang="0">
                  <a:pos x="142" y="192"/>
                </a:cxn>
                <a:cxn ang="0">
                  <a:pos x="136" y="179"/>
                </a:cxn>
                <a:cxn ang="0">
                  <a:pos x="108" y="149"/>
                </a:cxn>
                <a:cxn ang="0">
                  <a:pos x="80" y="115"/>
                </a:cxn>
                <a:cxn ang="0">
                  <a:pos x="56" y="89"/>
                </a:cxn>
                <a:cxn ang="0">
                  <a:pos x="66" y="75"/>
                </a:cxn>
              </a:cxnLst>
              <a:rect l="0" t="0" r="r" b="b"/>
              <a:pathLst>
                <a:path w="190" h="361">
                  <a:moveTo>
                    <a:pt x="66" y="75"/>
                  </a:moveTo>
                  <a:lnTo>
                    <a:pt x="60" y="68"/>
                  </a:lnTo>
                  <a:lnTo>
                    <a:pt x="48" y="57"/>
                  </a:lnTo>
                  <a:lnTo>
                    <a:pt x="36" y="62"/>
                  </a:lnTo>
                  <a:lnTo>
                    <a:pt x="20" y="48"/>
                  </a:lnTo>
                  <a:lnTo>
                    <a:pt x="16" y="37"/>
                  </a:lnTo>
                  <a:lnTo>
                    <a:pt x="0" y="21"/>
                  </a:lnTo>
                  <a:lnTo>
                    <a:pt x="4" y="15"/>
                  </a:lnTo>
                  <a:lnTo>
                    <a:pt x="16" y="19"/>
                  </a:lnTo>
                  <a:lnTo>
                    <a:pt x="21" y="15"/>
                  </a:lnTo>
                  <a:lnTo>
                    <a:pt x="30" y="15"/>
                  </a:lnTo>
                  <a:lnTo>
                    <a:pt x="36" y="17"/>
                  </a:lnTo>
                  <a:lnTo>
                    <a:pt x="39" y="14"/>
                  </a:lnTo>
                  <a:lnTo>
                    <a:pt x="46" y="14"/>
                  </a:lnTo>
                  <a:lnTo>
                    <a:pt x="60" y="0"/>
                  </a:lnTo>
                  <a:lnTo>
                    <a:pt x="68" y="1"/>
                  </a:lnTo>
                  <a:lnTo>
                    <a:pt x="94" y="9"/>
                  </a:lnTo>
                  <a:lnTo>
                    <a:pt x="98" y="26"/>
                  </a:lnTo>
                  <a:lnTo>
                    <a:pt x="108" y="33"/>
                  </a:lnTo>
                  <a:lnTo>
                    <a:pt x="129" y="42"/>
                  </a:lnTo>
                  <a:lnTo>
                    <a:pt x="117" y="51"/>
                  </a:lnTo>
                  <a:lnTo>
                    <a:pt x="105" y="57"/>
                  </a:lnTo>
                  <a:lnTo>
                    <a:pt x="105" y="60"/>
                  </a:lnTo>
                  <a:lnTo>
                    <a:pt x="97" y="80"/>
                  </a:lnTo>
                  <a:lnTo>
                    <a:pt x="88" y="103"/>
                  </a:lnTo>
                  <a:lnTo>
                    <a:pt x="104" y="125"/>
                  </a:lnTo>
                  <a:lnTo>
                    <a:pt x="110" y="137"/>
                  </a:lnTo>
                  <a:lnTo>
                    <a:pt x="123" y="151"/>
                  </a:lnTo>
                  <a:lnTo>
                    <a:pt x="138" y="164"/>
                  </a:lnTo>
                  <a:lnTo>
                    <a:pt x="156" y="179"/>
                  </a:lnTo>
                  <a:lnTo>
                    <a:pt x="170" y="194"/>
                  </a:lnTo>
                  <a:lnTo>
                    <a:pt x="181" y="229"/>
                  </a:lnTo>
                  <a:lnTo>
                    <a:pt x="190" y="263"/>
                  </a:lnTo>
                  <a:lnTo>
                    <a:pt x="189" y="271"/>
                  </a:lnTo>
                  <a:lnTo>
                    <a:pt x="189" y="279"/>
                  </a:lnTo>
                  <a:lnTo>
                    <a:pt x="186" y="289"/>
                  </a:lnTo>
                  <a:lnTo>
                    <a:pt x="171" y="303"/>
                  </a:lnTo>
                  <a:lnTo>
                    <a:pt x="156" y="317"/>
                  </a:lnTo>
                  <a:lnTo>
                    <a:pt x="140" y="313"/>
                  </a:lnTo>
                  <a:lnTo>
                    <a:pt x="140" y="319"/>
                  </a:lnTo>
                  <a:lnTo>
                    <a:pt x="140" y="326"/>
                  </a:lnTo>
                  <a:lnTo>
                    <a:pt x="136" y="330"/>
                  </a:lnTo>
                  <a:lnTo>
                    <a:pt x="136" y="339"/>
                  </a:lnTo>
                  <a:lnTo>
                    <a:pt x="128" y="339"/>
                  </a:lnTo>
                  <a:lnTo>
                    <a:pt x="111" y="357"/>
                  </a:lnTo>
                  <a:lnTo>
                    <a:pt x="100" y="361"/>
                  </a:lnTo>
                  <a:lnTo>
                    <a:pt x="103" y="331"/>
                  </a:lnTo>
                  <a:lnTo>
                    <a:pt x="88" y="319"/>
                  </a:lnTo>
                  <a:lnTo>
                    <a:pt x="102" y="309"/>
                  </a:lnTo>
                  <a:lnTo>
                    <a:pt x="108" y="307"/>
                  </a:lnTo>
                  <a:lnTo>
                    <a:pt x="123" y="309"/>
                  </a:lnTo>
                  <a:lnTo>
                    <a:pt x="117" y="290"/>
                  </a:lnTo>
                  <a:lnTo>
                    <a:pt x="129" y="284"/>
                  </a:lnTo>
                  <a:lnTo>
                    <a:pt x="148" y="273"/>
                  </a:lnTo>
                  <a:lnTo>
                    <a:pt x="147" y="254"/>
                  </a:lnTo>
                  <a:lnTo>
                    <a:pt x="146" y="235"/>
                  </a:lnTo>
                  <a:lnTo>
                    <a:pt x="145" y="212"/>
                  </a:lnTo>
                  <a:lnTo>
                    <a:pt x="142" y="192"/>
                  </a:lnTo>
                  <a:lnTo>
                    <a:pt x="135" y="183"/>
                  </a:lnTo>
                  <a:lnTo>
                    <a:pt x="136" y="179"/>
                  </a:lnTo>
                  <a:lnTo>
                    <a:pt x="117" y="163"/>
                  </a:lnTo>
                  <a:lnTo>
                    <a:pt x="108" y="149"/>
                  </a:lnTo>
                  <a:lnTo>
                    <a:pt x="93" y="132"/>
                  </a:lnTo>
                  <a:lnTo>
                    <a:pt x="80" y="115"/>
                  </a:lnTo>
                  <a:lnTo>
                    <a:pt x="52" y="95"/>
                  </a:lnTo>
                  <a:lnTo>
                    <a:pt x="56" y="89"/>
                  </a:lnTo>
                  <a:lnTo>
                    <a:pt x="68" y="84"/>
                  </a:lnTo>
                  <a:lnTo>
                    <a:pt x="66" y="7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6" name="Freeform 77"/>
            <p:cNvSpPr>
              <a:spLocks/>
            </p:cNvSpPr>
            <p:nvPr/>
          </p:nvSpPr>
          <p:spPr bwMode="auto">
            <a:xfrm>
              <a:off x="7090152" y="3362933"/>
              <a:ext cx="17857" cy="42424"/>
            </a:xfrm>
            <a:custGeom>
              <a:avLst/>
              <a:gdLst/>
              <a:ahLst/>
              <a:cxnLst>
                <a:cxn ang="0">
                  <a:pos x="8" y="37"/>
                </a:cxn>
                <a:cxn ang="0">
                  <a:pos x="7" y="38"/>
                </a:cxn>
                <a:cxn ang="0">
                  <a:pos x="0" y="34"/>
                </a:cxn>
                <a:cxn ang="0">
                  <a:pos x="0" y="12"/>
                </a:cxn>
                <a:cxn ang="0">
                  <a:pos x="7" y="0"/>
                </a:cxn>
                <a:cxn ang="0">
                  <a:pos x="16" y="20"/>
                </a:cxn>
                <a:cxn ang="0">
                  <a:pos x="8" y="37"/>
                </a:cxn>
              </a:cxnLst>
              <a:rect l="0" t="0" r="r" b="b"/>
              <a:pathLst>
                <a:path w="16" h="38">
                  <a:moveTo>
                    <a:pt x="8" y="37"/>
                  </a:moveTo>
                  <a:lnTo>
                    <a:pt x="7" y="38"/>
                  </a:lnTo>
                  <a:lnTo>
                    <a:pt x="0" y="34"/>
                  </a:lnTo>
                  <a:lnTo>
                    <a:pt x="0" y="12"/>
                  </a:lnTo>
                  <a:lnTo>
                    <a:pt x="7" y="0"/>
                  </a:lnTo>
                  <a:lnTo>
                    <a:pt x="16" y="20"/>
                  </a:lnTo>
                  <a:lnTo>
                    <a:pt x="8" y="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7" name="Freeform 78"/>
            <p:cNvSpPr>
              <a:spLocks/>
            </p:cNvSpPr>
            <p:nvPr/>
          </p:nvSpPr>
          <p:spPr bwMode="auto">
            <a:xfrm>
              <a:off x="6880335" y="2985586"/>
              <a:ext cx="497756" cy="401909"/>
            </a:xfrm>
            <a:custGeom>
              <a:avLst/>
              <a:gdLst/>
              <a:ahLst/>
              <a:cxnLst>
                <a:cxn ang="0">
                  <a:pos x="50" y="146"/>
                </a:cxn>
                <a:cxn ang="0">
                  <a:pos x="56" y="110"/>
                </a:cxn>
                <a:cxn ang="0">
                  <a:pos x="40" y="91"/>
                </a:cxn>
                <a:cxn ang="0">
                  <a:pos x="7" y="45"/>
                </a:cxn>
                <a:cxn ang="0">
                  <a:pos x="0" y="7"/>
                </a:cxn>
                <a:cxn ang="0">
                  <a:pos x="10" y="2"/>
                </a:cxn>
                <a:cxn ang="0">
                  <a:pos x="39" y="20"/>
                </a:cxn>
                <a:cxn ang="0">
                  <a:pos x="75" y="1"/>
                </a:cxn>
                <a:cxn ang="0">
                  <a:pos x="79" y="19"/>
                </a:cxn>
                <a:cxn ang="0">
                  <a:pos x="110" y="54"/>
                </a:cxn>
                <a:cxn ang="0">
                  <a:pos x="153" y="69"/>
                </a:cxn>
                <a:cxn ang="0">
                  <a:pos x="192" y="73"/>
                </a:cxn>
                <a:cxn ang="0">
                  <a:pos x="210" y="67"/>
                </a:cxn>
                <a:cxn ang="0">
                  <a:pos x="213" y="59"/>
                </a:cxn>
                <a:cxn ang="0">
                  <a:pos x="252" y="41"/>
                </a:cxn>
                <a:cxn ang="0">
                  <a:pos x="304" y="50"/>
                </a:cxn>
                <a:cxn ang="0">
                  <a:pos x="339" y="73"/>
                </a:cxn>
                <a:cxn ang="0">
                  <a:pos x="367" y="102"/>
                </a:cxn>
                <a:cxn ang="0">
                  <a:pos x="361" y="133"/>
                </a:cxn>
                <a:cxn ang="0">
                  <a:pos x="369" y="152"/>
                </a:cxn>
                <a:cxn ang="0">
                  <a:pos x="372" y="177"/>
                </a:cxn>
                <a:cxn ang="0">
                  <a:pos x="396" y="206"/>
                </a:cxn>
                <a:cxn ang="0">
                  <a:pos x="385" y="243"/>
                </a:cxn>
                <a:cxn ang="0">
                  <a:pos x="415" y="277"/>
                </a:cxn>
                <a:cxn ang="0">
                  <a:pos x="439" y="309"/>
                </a:cxn>
                <a:cxn ang="0">
                  <a:pos x="446" y="324"/>
                </a:cxn>
                <a:cxn ang="0">
                  <a:pos x="419" y="341"/>
                </a:cxn>
                <a:cxn ang="0">
                  <a:pos x="395" y="356"/>
                </a:cxn>
                <a:cxn ang="0">
                  <a:pos x="346" y="349"/>
                </a:cxn>
                <a:cxn ang="0">
                  <a:pos x="315" y="329"/>
                </a:cxn>
                <a:cxn ang="0">
                  <a:pos x="289" y="318"/>
                </a:cxn>
                <a:cxn ang="0">
                  <a:pos x="238" y="318"/>
                </a:cxn>
                <a:cxn ang="0">
                  <a:pos x="200" y="294"/>
                </a:cxn>
                <a:cxn ang="0">
                  <a:pos x="172" y="263"/>
                </a:cxn>
                <a:cxn ang="0">
                  <a:pos x="145" y="236"/>
                </a:cxn>
                <a:cxn ang="0">
                  <a:pos x="134" y="228"/>
                </a:cxn>
                <a:cxn ang="0">
                  <a:pos x="126" y="241"/>
                </a:cxn>
                <a:cxn ang="0">
                  <a:pos x="111" y="216"/>
                </a:cxn>
                <a:cxn ang="0">
                  <a:pos x="104" y="195"/>
                </a:cxn>
                <a:cxn ang="0">
                  <a:pos x="79" y="174"/>
                </a:cxn>
              </a:cxnLst>
              <a:rect l="0" t="0" r="r" b="b"/>
              <a:pathLst>
                <a:path w="446" h="360">
                  <a:moveTo>
                    <a:pt x="62" y="163"/>
                  </a:moveTo>
                  <a:lnTo>
                    <a:pt x="50" y="146"/>
                  </a:lnTo>
                  <a:lnTo>
                    <a:pt x="48" y="133"/>
                  </a:lnTo>
                  <a:lnTo>
                    <a:pt x="56" y="110"/>
                  </a:lnTo>
                  <a:lnTo>
                    <a:pt x="55" y="98"/>
                  </a:lnTo>
                  <a:lnTo>
                    <a:pt x="40" y="91"/>
                  </a:lnTo>
                  <a:lnTo>
                    <a:pt x="20" y="62"/>
                  </a:lnTo>
                  <a:lnTo>
                    <a:pt x="7" y="45"/>
                  </a:lnTo>
                  <a:lnTo>
                    <a:pt x="2" y="20"/>
                  </a:lnTo>
                  <a:lnTo>
                    <a:pt x="0" y="7"/>
                  </a:lnTo>
                  <a:lnTo>
                    <a:pt x="8" y="0"/>
                  </a:lnTo>
                  <a:lnTo>
                    <a:pt x="10" y="2"/>
                  </a:lnTo>
                  <a:lnTo>
                    <a:pt x="14" y="6"/>
                  </a:lnTo>
                  <a:lnTo>
                    <a:pt x="39" y="20"/>
                  </a:lnTo>
                  <a:lnTo>
                    <a:pt x="55" y="13"/>
                  </a:lnTo>
                  <a:lnTo>
                    <a:pt x="75" y="1"/>
                  </a:lnTo>
                  <a:lnTo>
                    <a:pt x="81" y="14"/>
                  </a:lnTo>
                  <a:lnTo>
                    <a:pt x="79" y="19"/>
                  </a:lnTo>
                  <a:lnTo>
                    <a:pt x="98" y="31"/>
                  </a:lnTo>
                  <a:lnTo>
                    <a:pt x="110" y="54"/>
                  </a:lnTo>
                  <a:lnTo>
                    <a:pt x="133" y="63"/>
                  </a:lnTo>
                  <a:lnTo>
                    <a:pt x="153" y="69"/>
                  </a:lnTo>
                  <a:lnTo>
                    <a:pt x="172" y="77"/>
                  </a:lnTo>
                  <a:lnTo>
                    <a:pt x="192" y="73"/>
                  </a:lnTo>
                  <a:lnTo>
                    <a:pt x="205" y="71"/>
                  </a:lnTo>
                  <a:lnTo>
                    <a:pt x="210" y="67"/>
                  </a:lnTo>
                  <a:lnTo>
                    <a:pt x="206" y="59"/>
                  </a:lnTo>
                  <a:lnTo>
                    <a:pt x="213" y="59"/>
                  </a:lnTo>
                  <a:lnTo>
                    <a:pt x="228" y="43"/>
                  </a:lnTo>
                  <a:lnTo>
                    <a:pt x="252" y="41"/>
                  </a:lnTo>
                  <a:lnTo>
                    <a:pt x="271" y="38"/>
                  </a:lnTo>
                  <a:lnTo>
                    <a:pt x="304" y="50"/>
                  </a:lnTo>
                  <a:lnTo>
                    <a:pt x="322" y="62"/>
                  </a:lnTo>
                  <a:lnTo>
                    <a:pt x="339" y="73"/>
                  </a:lnTo>
                  <a:lnTo>
                    <a:pt x="358" y="75"/>
                  </a:lnTo>
                  <a:lnTo>
                    <a:pt x="367" y="102"/>
                  </a:lnTo>
                  <a:lnTo>
                    <a:pt x="362" y="129"/>
                  </a:lnTo>
                  <a:lnTo>
                    <a:pt x="361" y="133"/>
                  </a:lnTo>
                  <a:lnTo>
                    <a:pt x="361" y="146"/>
                  </a:lnTo>
                  <a:lnTo>
                    <a:pt x="369" y="152"/>
                  </a:lnTo>
                  <a:lnTo>
                    <a:pt x="367" y="157"/>
                  </a:lnTo>
                  <a:lnTo>
                    <a:pt x="372" y="177"/>
                  </a:lnTo>
                  <a:lnTo>
                    <a:pt x="377" y="199"/>
                  </a:lnTo>
                  <a:lnTo>
                    <a:pt x="396" y="206"/>
                  </a:lnTo>
                  <a:lnTo>
                    <a:pt x="401" y="215"/>
                  </a:lnTo>
                  <a:lnTo>
                    <a:pt x="385" y="243"/>
                  </a:lnTo>
                  <a:lnTo>
                    <a:pt x="401" y="260"/>
                  </a:lnTo>
                  <a:lnTo>
                    <a:pt x="415" y="277"/>
                  </a:lnTo>
                  <a:lnTo>
                    <a:pt x="432" y="284"/>
                  </a:lnTo>
                  <a:lnTo>
                    <a:pt x="439" y="309"/>
                  </a:lnTo>
                  <a:lnTo>
                    <a:pt x="445" y="313"/>
                  </a:lnTo>
                  <a:lnTo>
                    <a:pt x="446" y="324"/>
                  </a:lnTo>
                  <a:lnTo>
                    <a:pt x="427" y="331"/>
                  </a:lnTo>
                  <a:lnTo>
                    <a:pt x="419" y="341"/>
                  </a:lnTo>
                  <a:lnTo>
                    <a:pt x="417" y="360"/>
                  </a:lnTo>
                  <a:lnTo>
                    <a:pt x="395" y="356"/>
                  </a:lnTo>
                  <a:lnTo>
                    <a:pt x="371" y="353"/>
                  </a:lnTo>
                  <a:lnTo>
                    <a:pt x="346" y="349"/>
                  </a:lnTo>
                  <a:lnTo>
                    <a:pt x="324" y="345"/>
                  </a:lnTo>
                  <a:lnTo>
                    <a:pt x="315" y="329"/>
                  </a:lnTo>
                  <a:lnTo>
                    <a:pt x="306" y="311"/>
                  </a:lnTo>
                  <a:lnTo>
                    <a:pt x="289" y="318"/>
                  </a:lnTo>
                  <a:lnTo>
                    <a:pt x="271" y="325"/>
                  </a:lnTo>
                  <a:lnTo>
                    <a:pt x="238" y="318"/>
                  </a:lnTo>
                  <a:lnTo>
                    <a:pt x="219" y="306"/>
                  </a:lnTo>
                  <a:lnTo>
                    <a:pt x="200" y="294"/>
                  </a:lnTo>
                  <a:lnTo>
                    <a:pt x="183" y="278"/>
                  </a:lnTo>
                  <a:lnTo>
                    <a:pt x="172" y="263"/>
                  </a:lnTo>
                  <a:lnTo>
                    <a:pt x="153" y="235"/>
                  </a:lnTo>
                  <a:lnTo>
                    <a:pt x="145" y="236"/>
                  </a:lnTo>
                  <a:lnTo>
                    <a:pt x="135" y="230"/>
                  </a:lnTo>
                  <a:lnTo>
                    <a:pt x="134" y="228"/>
                  </a:lnTo>
                  <a:lnTo>
                    <a:pt x="128" y="240"/>
                  </a:lnTo>
                  <a:lnTo>
                    <a:pt x="126" y="241"/>
                  </a:lnTo>
                  <a:lnTo>
                    <a:pt x="118" y="233"/>
                  </a:lnTo>
                  <a:lnTo>
                    <a:pt x="111" y="216"/>
                  </a:lnTo>
                  <a:lnTo>
                    <a:pt x="104" y="216"/>
                  </a:lnTo>
                  <a:lnTo>
                    <a:pt x="104" y="195"/>
                  </a:lnTo>
                  <a:lnTo>
                    <a:pt x="96" y="185"/>
                  </a:lnTo>
                  <a:lnTo>
                    <a:pt x="79" y="174"/>
                  </a:lnTo>
                  <a:lnTo>
                    <a:pt x="62" y="16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8" name="Freeform 79"/>
            <p:cNvSpPr>
              <a:spLocks/>
            </p:cNvSpPr>
            <p:nvPr/>
          </p:nvSpPr>
          <p:spPr bwMode="auto">
            <a:xfrm>
              <a:off x="6779892" y="3052570"/>
              <a:ext cx="241065" cy="227748"/>
            </a:xfrm>
            <a:custGeom>
              <a:avLst/>
              <a:gdLst/>
              <a:ahLst/>
              <a:cxnLst>
                <a:cxn ang="0">
                  <a:pos x="140" y="86"/>
                </a:cxn>
                <a:cxn ang="0">
                  <a:pos x="138" y="73"/>
                </a:cxn>
                <a:cxn ang="0">
                  <a:pos x="146" y="50"/>
                </a:cxn>
                <a:cxn ang="0">
                  <a:pos x="145" y="38"/>
                </a:cxn>
                <a:cxn ang="0">
                  <a:pos x="130" y="31"/>
                </a:cxn>
                <a:cxn ang="0">
                  <a:pos x="110" y="2"/>
                </a:cxn>
                <a:cxn ang="0">
                  <a:pos x="98" y="5"/>
                </a:cxn>
                <a:cxn ang="0">
                  <a:pos x="93" y="0"/>
                </a:cxn>
                <a:cxn ang="0">
                  <a:pos x="66" y="0"/>
                </a:cxn>
                <a:cxn ang="0">
                  <a:pos x="61" y="5"/>
                </a:cxn>
                <a:cxn ang="0">
                  <a:pos x="42" y="23"/>
                </a:cxn>
                <a:cxn ang="0">
                  <a:pos x="43" y="47"/>
                </a:cxn>
                <a:cxn ang="0">
                  <a:pos x="43" y="71"/>
                </a:cxn>
                <a:cxn ang="0">
                  <a:pos x="21" y="84"/>
                </a:cxn>
                <a:cxn ang="0">
                  <a:pos x="0" y="97"/>
                </a:cxn>
                <a:cxn ang="0">
                  <a:pos x="14" y="125"/>
                </a:cxn>
                <a:cxn ang="0">
                  <a:pos x="34" y="134"/>
                </a:cxn>
                <a:cxn ang="0">
                  <a:pos x="55" y="144"/>
                </a:cxn>
                <a:cxn ang="0">
                  <a:pos x="75" y="153"/>
                </a:cxn>
                <a:cxn ang="0">
                  <a:pos x="96" y="162"/>
                </a:cxn>
                <a:cxn ang="0">
                  <a:pos x="115" y="181"/>
                </a:cxn>
                <a:cxn ang="0">
                  <a:pos x="136" y="200"/>
                </a:cxn>
                <a:cxn ang="0">
                  <a:pos x="176" y="203"/>
                </a:cxn>
                <a:cxn ang="0">
                  <a:pos x="186" y="182"/>
                </a:cxn>
                <a:cxn ang="0">
                  <a:pos x="202" y="180"/>
                </a:cxn>
                <a:cxn ang="0">
                  <a:pos x="216" y="181"/>
                </a:cxn>
                <a:cxn ang="0">
                  <a:pos x="208" y="173"/>
                </a:cxn>
                <a:cxn ang="0">
                  <a:pos x="201" y="156"/>
                </a:cxn>
                <a:cxn ang="0">
                  <a:pos x="194" y="156"/>
                </a:cxn>
                <a:cxn ang="0">
                  <a:pos x="194" y="135"/>
                </a:cxn>
                <a:cxn ang="0">
                  <a:pos x="186" y="125"/>
                </a:cxn>
                <a:cxn ang="0">
                  <a:pos x="169" y="114"/>
                </a:cxn>
                <a:cxn ang="0">
                  <a:pos x="152" y="103"/>
                </a:cxn>
                <a:cxn ang="0">
                  <a:pos x="140" y="86"/>
                </a:cxn>
              </a:cxnLst>
              <a:rect l="0" t="0" r="r" b="b"/>
              <a:pathLst>
                <a:path w="216" h="203">
                  <a:moveTo>
                    <a:pt x="140" y="86"/>
                  </a:moveTo>
                  <a:lnTo>
                    <a:pt x="138" y="73"/>
                  </a:lnTo>
                  <a:lnTo>
                    <a:pt x="146" y="50"/>
                  </a:lnTo>
                  <a:lnTo>
                    <a:pt x="145" y="38"/>
                  </a:lnTo>
                  <a:lnTo>
                    <a:pt x="130" y="31"/>
                  </a:lnTo>
                  <a:lnTo>
                    <a:pt x="110" y="2"/>
                  </a:lnTo>
                  <a:lnTo>
                    <a:pt x="98" y="5"/>
                  </a:lnTo>
                  <a:lnTo>
                    <a:pt x="93" y="0"/>
                  </a:lnTo>
                  <a:lnTo>
                    <a:pt x="66" y="0"/>
                  </a:lnTo>
                  <a:lnTo>
                    <a:pt x="61" y="5"/>
                  </a:lnTo>
                  <a:lnTo>
                    <a:pt x="42" y="23"/>
                  </a:lnTo>
                  <a:lnTo>
                    <a:pt x="43" y="47"/>
                  </a:lnTo>
                  <a:lnTo>
                    <a:pt x="43" y="71"/>
                  </a:lnTo>
                  <a:lnTo>
                    <a:pt x="21" y="84"/>
                  </a:lnTo>
                  <a:lnTo>
                    <a:pt x="0" y="97"/>
                  </a:lnTo>
                  <a:lnTo>
                    <a:pt x="14" y="125"/>
                  </a:lnTo>
                  <a:lnTo>
                    <a:pt x="34" y="134"/>
                  </a:lnTo>
                  <a:lnTo>
                    <a:pt x="55" y="144"/>
                  </a:lnTo>
                  <a:lnTo>
                    <a:pt x="75" y="153"/>
                  </a:lnTo>
                  <a:lnTo>
                    <a:pt x="96" y="162"/>
                  </a:lnTo>
                  <a:lnTo>
                    <a:pt x="115" y="181"/>
                  </a:lnTo>
                  <a:lnTo>
                    <a:pt x="136" y="200"/>
                  </a:lnTo>
                  <a:lnTo>
                    <a:pt x="176" y="203"/>
                  </a:lnTo>
                  <a:lnTo>
                    <a:pt x="186" y="182"/>
                  </a:lnTo>
                  <a:lnTo>
                    <a:pt x="202" y="180"/>
                  </a:lnTo>
                  <a:lnTo>
                    <a:pt x="216" y="181"/>
                  </a:lnTo>
                  <a:lnTo>
                    <a:pt x="208" y="173"/>
                  </a:lnTo>
                  <a:lnTo>
                    <a:pt x="201" y="156"/>
                  </a:lnTo>
                  <a:lnTo>
                    <a:pt x="194" y="156"/>
                  </a:lnTo>
                  <a:lnTo>
                    <a:pt x="194" y="135"/>
                  </a:lnTo>
                  <a:lnTo>
                    <a:pt x="186" y="125"/>
                  </a:lnTo>
                  <a:lnTo>
                    <a:pt x="169" y="114"/>
                  </a:lnTo>
                  <a:lnTo>
                    <a:pt x="152" y="103"/>
                  </a:lnTo>
                  <a:lnTo>
                    <a:pt x="140" y="8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09" name="Freeform 80"/>
            <p:cNvSpPr>
              <a:spLocks/>
            </p:cNvSpPr>
            <p:nvPr/>
          </p:nvSpPr>
          <p:spPr bwMode="auto">
            <a:xfrm>
              <a:off x="6976315" y="3253525"/>
              <a:ext cx="44642" cy="40191"/>
            </a:xfrm>
            <a:custGeom>
              <a:avLst/>
              <a:gdLst/>
              <a:ahLst/>
              <a:cxnLst>
                <a:cxn ang="0">
                  <a:pos x="32" y="11"/>
                </a:cxn>
                <a:cxn ang="0">
                  <a:pos x="26" y="12"/>
                </a:cxn>
                <a:cxn ang="0">
                  <a:pos x="28" y="17"/>
                </a:cxn>
                <a:cxn ang="0">
                  <a:pos x="41" y="36"/>
                </a:cxn>
                <a:cxn ang="0">
                  <a:pos x="23" y="32"/>
                </a:cxn>
                <a:cxn ang="0">
                  <a:pos x="19" y="25"/>
                </a:cxn>
                <a:cxn ang="0">
                  <a:pos x="0" y="23"/>
                </a:cxn>
                <a:cxn ang="0">
                  <a:pos x="10" y="2"/>
                </a:cxn>
                <a:cxn ang="0">
                  <a:pos x="26" y="0"/>
                </a:cxn>
                <a:cxn ang="0">
                  <a:pos x="32" y="11"/>
                </a:cxn>
              </a:cxnLst>
              <a:rect l="0" t="0" r="r" b="b"/>
              <a:pathLst>
                <a:path w="41" h="36">
                  <a:moveTo>
                    <a:pt x="32" y="11"/>
                  </a:moveTo>
                  <a:lnTo>
                    <a:pt x="26" y="12"/>
                  </a:lnTo>
                  <a:lnTo>
                    <a:pt x="28" y="17"/>
                  </a:lnTo>
                  <a:lnTo>
                    <a:pt x="41" y="36"/>
                  </a:lnTo>
                  <a:lnTo>
                    <a:pt x="23" y="32"/>
                  </a:lnTo>
                  <a:lnTo>
                    <a:pt x="19" y="25"/>
                  </a:lnTo>
                  <a:lnTo>
                    <a:pt x="0" y="23"/>
                  </a:lnTo>
                  <a:lnTo>
                    <a:pt x="10" y="2"/>
                  </a:lnTo>
                  <a:lnTo>
                    <a:pt x="26" y="0"/>
                  </a:lnTo>
                  <a:lnTo>
                    <a:pt x="32" y="1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0" name="Freeform 81"/>
            <p:cNvSpPr>
              <a:spLocks/>
            </p:cNvSpPr>
            <p:nvPr/>
          </p:nvSpPr>
          <p:spPr bwMode="auto">
            <a:xfrm>
              <a:off x="7768707" y="3242360"/>
              <a:ext cx="200888" cy="109408"/>
            </a:xfrm>
            <a:custGeom>
              <a:avLst/>
              <a:gdLst/>
              <a:ahLst/>
              <a:cxnLst>
                <a:cxn ang="0">
                  <a:pos x="102" y="78"/>
                </a:cxn>
                <a:cxn ang="0">
                  <a:pos x="74" y="74"/>
                </a:cxn>
                <a:cxn ang="0">
                  <a:pos x="54" y="70"/>
                </a:cxn>
                <a:cxn ang="0">
                  <a:pos x="26" y="55"/>
                </a:cxn>
                <a:cxn ang="0">
                  <a:pos x="0" y="42"/>
                </a:cxn>
                <a:cxn ang="0">
                  <a:pos x="0" y="26"/>
                </a:cxn>
                <a:cxn ang="0">
                  <a:pos x="12" y="6"/>
                </a:cxn>
                <a:cxn ang="0">
                  <a:pos x="13" y="8"/>
                </a:cxn>
                <a:cxn ang="0">
                  <a:pos x="22" y="0"/>
                </a:cxn>
                <a:cxn ang="0">
                  <a:pos x="39" y="11"/>
                </a:cxn>
                <a:cxn ang="0">
                  <a:pos x="67" y="32"/>
                </a:cxn>
                <a:cxn ang="0">
                  <a:pos x="75" y="29"/>
                </a:cxn>
                <a:cxn ang="0">
                  <a:pos x="82" y="37"/>
                </a:cxn>
                <a:cxn ang="0">
                  <a:pos x="103" y="46"/>
                </a:cxn>
                <a:cxn ang="0">
                  <a:pos x="105" y="50"/>
                </a:cxn>
                <a:cxn ang="0">
                  <a:pos x="128" y="59"/>
                </a:cxn>
                <a:cxn ang="0">
                  <a:pos x="146" y="62"/>
                </a:cxn>
                <a:cxn ang="0">
                  <a:pos x="172" y="65"/>
                </a:cxn>
                <a:cxn ang="0">
                  <a:pos x="180" y="98"/>
                </a:cxn>
                <a:cxn ang="0">
                  <a:pos x="156" y="97"/>
                </a:cxn>
                <a:cxn ang="0">
                  <a:pos x="128" y="94"/>
                </a:cxn>
                <a:cxn ang="0">
                  <a:pos x="111" y="90"/>
                </a:cxn>
                <a:cxn ang="0">
                  <a:pos x="102" y="78"/>
                </a:cxn>
              </a:cxnLst>
              <a:rect l="0" t="0" r="r" b="b"/>
              <a:pathLst>
                <a:path w="180" h="98">
                  <a:moveTo>
                    <a:pt x="102" y="78"/>
                  </a:moveTo>
                  <a:lnTo>
                    <a:pt x="74" y="74"/>
                  </a:lnTo>
                  <a:lnTo>
                    <a:pt x="54" y="70"/>
                  </a:lnTo>
                  <a:lnTo>
                    <a:pt x="26" y="55"/>
                  </a:lnTo>
                  <a:lnTo>
                    <a:pt x="0" y="42"/>
                  </a:lnTo>
                  <a:lnTo>
                    <a:pt x="0" y="26"/>
                  </a:lnTo>
                  <a:lnTo>
                    <a:pt x="12" y="6"/>
                  </a:lnTo>
                  <a:lnTo>
                    <a:pt x="13" y="8"/>
                  </a:lnTo>
                  <a:lnTo>
                    <a:pt x="22" y="0"/>
                  </a:lnTo>
                  <a:lnTo>
                    <a:pt x="39" y="11"/>
                  </a:lnTo>
                  <a:lnTo>
                    <a:pt x="67" y="32"/>
                  </a:lnTo>
                  <a:lnTo>
                    <a:pt x="75" y="29"/>
                  </a:lnTo>
                  <a:lnTo>
                    <a:pt x="82" y="37"/>
                  </a:lnTo>
                  <a:lnTo>
                    <a:pt x="103" y="46"/>
                  </a:lnTo>
                  <a:lnTo>
                    <a:pt x="105" y="50"/>
                  </a:lnTo>
                  <a:lnTo>
                    <a:pt x="128" y="59"/>
                  </a:lnTo>
                  <a:lnTo>
                    <a:pt x="146" y="62"/>
                  </a:lnTo>
                  <a:lnTo>
                    <a:pt x="172" y="65"/>
                  </a:lnTo>
                  <a:lnTo>
                    <a:pt x="180" y="98"/>
                  </a:lnTo>
                  <a:lnTo>
                    <a:pt x="156" y="97"/>
                  </a:lnTo>
                  <a:lnTo>
                    <a:pt x="128" y="94"/>
                  </a:lnTo>
                  <a:lnTo>
                    <a:pt x="111" y="90"/>
                  </a:lnTo>
                  <a:lnTo>
                    <a:pt x="102" y="7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1" name="Freeform 82"/>
            <p:cNvSpPr>
              <a:spLocks/>
            </p:cNvSpPr>
            <p:nvPr/>
          </p:nvSpPr>
          <p:spPr bwMode="auto">
            <a:xfrm>
              <a:off x="7308897" y="3059269"/>
              <a:ext cx="361599" cy="368416"/>
            </a:xfrm>
            <a:custGeom>
              <a:avLst/>
              <a:gdLst/>
              <a:ahLst/>
              <a:cxnLst>
                <a:cxn ang="0">
                  <a:pos x="142" y="300"/>
                </a:cxn>
                <a:cxn ang="0">
                  <a:pos x="161" y="323"/>
                </a:cxn>
                <a:cxn ang="0">
                  <a:pos x="188" y="324"/>
                </a:cxn>
                <a:cxn ang="0">
                  <a:pos x="205" y="317"/>
                </a:cxn>
                <a:cxn ang="0">
                  <a:pos x="234" y="314"/>
                </a:cxn>
                <a:cxn ang="0">
                  <a:pos x="215" y="281"/>
                </a:cxn>
                <a:cxn ang="0">
                  <a:pos x="194" y="255"/>
                </a:cxn>
                <a:cxn ang="0">
                  <a:pos x="215" y="228"/>
                </a:cxn>
                <a:cxn ang="0">
                  <a:pos x="248" y="206"/>
                </a:cxn>
                <a:cxn ang="0">
                  <a:pos x="274" y="167"/>
                </a:cxn>
                <a:cxn ang="0">
                  <a:pos x="277" y="132"/>
                </a:cxn>
                <a:cxn ang="0">
                  <a:pos x="282" y="114"/>
                </a:cxn>
                <a:cxn ang="0">
                  <a:pos x="264" y="98"/>
                </a:cxn>
                <a:cxn ang="0">
                  <a:pos x="259" y="78"/>
                </a:cxn>
                <a:cxn ang="0">
                  <a:pos x="250" y="59"/>
                </a:cxn>
                <a:cxn ang="0">
                  <a:pos x="304" y="56"/>
                </a:cxn>
                <a:cxn ang="0">
                  <a:pos x="295" y="30"/>
                </a:cxn>
                <a:cxn ang="0">
                  <a:pos x="270" y="7"/>
                </a:cxn>
                <a:cxn ang="0">
                  <a:pos x="221" y="6"/>
                </a:cxn>
                <a:cxn ang="0">
                  <a:pos x="186" y="26"/>
                </a:cxn>
                <a:cxn ang="0">
                  <a:pos x="191" y="66"/>
                </a:cxn>
                <a:cxn ang="0">
                  <a:pos x="169" y="78"/>
                </a:cxn>
                <a:cxn ang="0">
                  <a:pos x="164" y="105"/>
                </a:cxn>
                <a:cxn ang="0">
                  <a:pos x="143" y="132"/>
                </a:cxn>
                <a:cxn ang="0">
                  <a:pos x="116" y="147"/>
                </a:cxn>
                <a:cxn ang="0">
                  <a:pos x="114" y="179"/>
                </a:cxn>
                <a:cxn ang="0">
                  <a:pos x="68" y="188"/>
                </a:cxn>
                <a:cxn ang="0">
                  <a:pos x="18" y="183"/>
                </a:cxn>
                <a:cxn ang="0">
                  <a:pos x="16" y="194"/>
                </a:cxn>
                <a:cxn ang="0">
                  <a:pos x="47" y="218"/>
                </a:cxn>
                <a:cxn ang="0">
                  <a:pos x="60" y="247"/>
                </a:cxn>
                <a:cxn ang="0">
                  <a:pos x="42" y="265"/>
                </a:cxn>
                <a:cxn ang="0">
                  <a:pos x="32" y="294"/>
                </a:cxn>
                <a:cxn ang="0">
                  <a:pos x="72" y="293"/>
                </a:cxn>
                <a:cxn ang="0">
                  <a:pos x="110" y="289"/>
                </a:cxn>
              </a:cxnLst>
              <a:rect l="0" t="0" r="r" b="b"/>
              <a:pathLst>
                <a:path w="324" h="329">
                  <a:moveTo>
                    <a:pt x="133" y="288"/>
                  </a:moveTo>
                  <a:lnTo>
                    <a:pt x="142" y="300"/>
                  </a:lnTo>
                  <a:lnTo>
                    <a:pt x="149" y="303"/>
                  </a:lnTo>
                  <a:lnTo>
                    <a:pt x="161" y="323"/>
                  </a:lnTo>
                  <a:lnTo>
                    <a:pt x="176" y="329"/>
                  </a:lnTo>
                  <a:lnTo>
                    <a:pt x="188" y="324"/>
                  </a:lnTo>
                  <a:lnTo>
                    <a:pt x="187" y="315"/>
                  </a:lnTo>
                  <a:lnTo>
                    <a:pt x="205" y="317"/>
                  </a:lnTo>
                  <a:lnTo>
                    <a:pt x="227" y="313"/>
                  </a:lnTo>
                  <a:lnTo>
                    <a:pt x="234" y="314"/>
                  </a:lnTo>
                  <a:lnTo>
                    <a:pt x="223" y="282"/>
                  </a:lnTo>
                  <a:lnTo>
                    <a:pt x="215" y="281"/>
                  </a:lnTo>
                  <a:lnTo>
                    <a:pt x="210" y="264"/>
                  </a:lnTo>
                  <a:lnTo>
                    <a:pt x="194" y="255"/>
                  </a:lnTo>
                  <a:lnTo>
                    <a:pt x="206" y="225"/>
                  </a:lnTo>
                  <a:lnTo>
                    <a:pt x="215" y="228"/>
                  </a:lnTo>
                  <a:lnTo>
                    <a:pt x="235" y="227"/>
                  </a:lnTo>
                  <a:lnTo>
                    <a:pt x="248" y="206"/>
                  </a:lnTo>
                  <a:lnTo>
                    <a:pt x="263" y="185"/>
                  </a:lnTo>
                  <a:lnTo>
                    <a:pt x="274" y="167"/>
                  </a:lnTo>
                  <a:lnTo>
                    <a:pt x="282" y="150"/>
                  </a:lnTo>
                  <a:lnTo>
                    <a:pt x="277" y="132"/>
                  </a:lnTo>
                  <a:lnTo>
                    <a:pt x="292" y="121"/>
                  </a:lnTo>
                  <a:lnTo>
                    <a:pt x="282" y="114"/>
                  </a:lnTo>
                  <a:lnTo>
                    <a:pt x="274" y="104"/>
                  </a:lnTo>
                  <a:lnTo>
                    <a:pt x="264" y="98"/>
                  </a:lnTo>
                  <a:lnTo>
                    <a:pt x="259" y="85"/>
                  </a:lnTo>
                  <a:lnTo>
                    <a:pt x="259" y="78"/>
                  </a:lnTo>
                  <a:lnTo>
                    <a:pt x="250" y="67"/>
                  </a:lnTo>
                  <a:lnTo>
                    <a:pt x="250" y="59"/>
                  </a:lnTo>
                  <a:lnTo>
                    <a:pt x="280" y="62"/>
                  </a:lnTo>
                  <a:lnTo>
                    <a:pt x="304" y="56"/>
                  </a:lnTo>
                  <a:lnTo>
                    <a:pt x="324" y="38"/>
                  </a:lnTo>
                  <a:lnTo>
                    <a:pt x="295" y="30"/>
                  </a:lnTo>
                  <a:lnTo>
                    <a:pt x="280" y="23"/>
                  </a:lnTo>
                  <a:lnTo>
                    <a:pt x="270" y="7"/>
                  </a:lnTo>
                  <a:lnTo>
                    <a:pt x="246" y="0"/>
                  </a:lnTo>
                  <a:lnTo>
                    <a:pt x="221" y="6"/>
                  </a:lnTo>
                  <a:lnTo>
                    <a:pt x="197" y="11"/>
                  </a:lnTo>
                  <a:lnTo>
                    <a:pt x="186" y="26"/>
                  </a:lnTo>
                  <a:lnTo>
                    <a:pt x="197" y="48"/>
                  </a:lnTo>
                  <a:lnTo>
                    <a:pt x="191" y="66"/>
                  </a:lnTo>
                  <a:lnTo>
                    <a:pt x="187" y="77"/>
                  </a:lnTo>
                  <a:lnTo>
                    <a:pt x="169" y="78"/>
                  </a:lnTo>
                  <a:lnTo>
                    <a:pt x="181" y="92"/>
                  </a:lnTo>
                  <a:lnTo>
                    <a:pt x="164" y="105"/>
                  </a:lnTo>
                  <a:lnTo>
                    <a:pt x="163" y="133"/>
                  </a:lnTo>
                  <a:lnTo>
                    <a:pt x="143" y="132"/>
                  </a:lnTo>
                  <a:lnTo>
                    <a:pt x="137" y="139"/>
                  </a:lnTo>
                  <a:lnTo>
                    <a:pt x="116" y="147"/>
                  </a:lnTo>
                  <a:lnTo>
                    <a:pt x="113" y="167"/>
                  </a:lnTo>
                  <a:lnTo>
                    <a:pt x="114" y="179"/>
                  </a:lnTo>
                  <a:lnTo>
                    <a:pt x="91" y="183"/>
                  </a:lnTo>
                  <a:lnTo>
                    <a:pt x="68" y="188"/>
                  </a:lnTo>
                  <a:lnTo>
                    <a:pt x="36" y="189"/>
                  </a:lnTo>
                  <a:lnTo>
                    <a:pt x="18" y="183"/>
                  </a:lnTo>
                  <a:lnTo>
                    <a:pt x="0" y="177"/>
                  </a:lnTo>
                  <a:lnTo>
                    <a:pt x="16" y="194"/>
                  </a:lnTo>
                  <a:lnTo>
                    <a:pt x="30" y="211"/>
                  </a:lnTo>
                  <a:lnTo>
                    <a:pt x="47" y="218"/>
                  </a:lnTo>
                  <a:lnTo>
                    <a:pt x="54" y="243"/>
                  </a:lnTo>
                  <a:lnTo>
                    <a:pt x="60" y="247"/>
                  </a:lnTo>
                  <a:lnTo>
                    <a:pt x="61" y="258"/>
                  </a:lnTo>
                  <a:lnTo>
                    <a:pt x="42" y="265"/>
                  </a:lnTo>
                  <a:lnTo>
                    <a:pt x="34" y="275"/>
                  </a:lnTo>
                  <a:lnTo>
                    <a:pt x="32" y="294"/>
                  </a:lnTo>
                  <a:lnTo>
                    <a:pt x="53" y="293"/>
                  </a:lnTo>
                  <a:lnTo>
                    <a:pt x="72" y="293"/>
                  </a:lnTo>
                  <a:lnTo>
                    <a:pt x="89" y="291"/>
                  </a:lnTo>
                  <a:lnTo>
                    <a:pt x="110" y="289"/>
                  </a:lnTo>
                  <a:lnTo>
                    <a:pt x="133" y="28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2" name="Freeform 83"/>
            <p:cNvSpPr>
              <a:spLocks/>
            </p:cNvSpPr>
            <p:nvPr/>
          </p:nvSpPr>
          <p:spPr bwMode="auto">
            <a:xfrm>
              <a:off x="6462934" y="3208868"/>
              <a:ext cx="270083" cy="274638"/>
            </a:xfrm>
            <a:custGeom>
              <a:avLst/>
              <a:gdLst/>
              <a:ahLst/>
              <a:cxnLst>
                <a:cxn ang="0">
                  <a:pos x="192" y="91"/>
                </a:cxn>
                <a:cxn ang="0">
                  <a:pos x="178" y="67"/>
                </a:cxn>
                <a:cxn ang="0">
                  <a:pos x="165" y="44"/>
                </a:cxn>
                <a:cxn ang="0">
                  <a:pos x="160" y="47"/>
                </a:cxn>
                <a:cxn ang="0">
                  <a:pos x="170" y="66"/>
                </a:cxn>
                <a:cxn ang="0">
                  <a:pos x="178" y="84"/>
                </a:cxn>
                <a:cxn ang="0">
                  <a:pos x="188" y="102"/>
                </a:cxn>
                <a:cxn ang="0">
                  <a:pos x="197" y="120"/>
                </a:cxn>
                <a:cxn ang="0">
                  <a:pos x="207" y="138"/>
                </a:cxn>
                <a:cxn ang="0">
                  <a:pos x="216" y="156"/>
                </a:cxn>
                <a:cxn ang="0">
                  <a:pos x="230" y="173"/>
                </a:cxn>
                <a:cxn ang="0">
                  <a:pos x="242" y="191"/>
                </a:cxn>
                <a:cxn ang="0">
                  <a:pos x="239" y="192"/>
                </a:cxn>
                <a:cxn ang="0">
                  <a:pos x="240" y="212"/>
                </a:cxn>
                <a:cxn ang="0">
                  <a:pos x="232" y="221"/>
                </a:cxn>
                <a:cxn ang="0">
                  <a:pos x="226" y="218"/>
                </a:cxn>
                <a:cxn ang="0">
                  <a:pos x="221" y="233"/>
                </a:cxn>
                <a:cxn ang="0">
                  <a:pos x="210" y="235"/>
                </a:cxn>
                <a:cxn ang="0">
                  <a:pos x="206" y="246"/>
                </a:cxn>
                <a:cxn ang="0">
                  <a:pos x="179" y="244"/>
                </a:cxn>
                <a:cxn ang="0">
                  <a:pos x="152" y="240"/>
                </a:cxn>
                <a:cxn ang="0">
                  <a:pos x="150" y="234"/>
                </a:cxn>
                <a:cxn ang="0">
                  <a:pos x="148" y="240"/>
                </a:cxn>
                <a:cxn ang="0">
                  <a:pos x="131" y="240"/>
                </a:cxn>
                <a:cxn ang="0">
                  <a:pos x="114" y="240"/>
                </a:cxn>
                <a:cxn ang="0">
                  <a:pos x="98" y="240"/>
                </a:cxn>
                <a:cxn ang="0">
                  <a:pos x="81" y="240"/>
                </a:cxn>
                <a:cxn ang="0">
                  <a:pos x="64" y="240"/>
                </a:cxn>
                <a:cxn ang="0">
                  <a:pos x="47" y="240"/>
                </a:cxn>
                <a:cxn ang="0">
                  <a:pos x="30" y="240"/>
                </a:cxn>
                <a:cxn ang="0">
                  <a:pos x="14" y="240"/>
                </a:cxn>
                <a:cxn ang="0">
                  <a:pos x="12" y="217"/>
                </a:cxn>
                <a:cxn ang="0">
                  <a:pos x="11" y="193"/>
                </a:cxn>
                <a:cxn ang="0">
                  <a:pos x="10" y="170"/>
                </a:cxn>
                <a:cxn ang="0">
                  <a:pos x="9" y="146"/>
                </a:cxn>
                <a:cxn ang="0">
                  <a:pos x="6" y="124"/>
                </a:cxn>
                <a:cxn ang="0">
                  <a:pos x="5" y="101"/>
                </a:cxn>
                <a:cxn ang="0">
                  <a:pos x="4" y="77"/>
                </a:cxn>
                <a:cxn ang="0">
                  <a:pos x="2" y="54"/>
                </a:cxn>
                <a:cxn ang="0">
                  <a:pos x="0" y="35"/>
                </a:cxn>
                <a:cxn ang="0">
                  <a:pos x="0" y="16"/>
                </a:cxn>
                <a:cxn ang="0">
                  <a:pos x="4" y="0"/>
                </a:cxn>
                <a:cxn ang="0">
                  <a:pos x="17" y="1"/>
                </a:cxn>
                <a:cxn ang="0">
                  <a:pos x="50" y="10"/>
                </a:cxn>
                <a:cxn ang="0">
                  <a:pos x="82" y="19"/>
                </a:cxn>
                <a:cxn ang="0">
                  <a:pos x="112" y="10"/>
                </a:cxn>
                <a:cxn ang="0">
                  <a:pos x="125" y="2"/>
                </a:cxn>
                <a:cxn ang="0">
                  <a:pos x="119" y="6"/>
                </a:cxn>
                <a:cxn ang="0">
                  <a:pos x="129" y="2"/>
                </a:cxn>
                <a:cxn ang="0">
                  <a:pos x="148" y="8"/>
                </a:cxn>
                <a:cxn ang="0">
                  <a:pos x="154" y="13"/>
                </a:cxn>
                <a:cxn ang="0">
                  <a:pos x="165" y="14"/>
                </a:cxn>
                <a:cxn ang="0">
                  <a:pos x="194" y="8"/>
                </a:cxn>
                <a:cxn ang="0">
                  <a:pos x="203" y="31"/>
                </a:cxn>
                <a:cxn ang="0">
                  <a:pos x="213" y="54"/>
                </a:cxn>
                <a:cxn ang="0">
                  <a:pos x="208" y="74"/>
                </a:cxn>
                <a:cxn ang="0">
                  <a:pos x="204" y="95"/>
                </a:cxn>
                <a:cxn ang="0">
                  <a:pos x="192" y="91"/>
                </a:cxn>
              </a:cxnLst>
              <a:rect l="0" t="0" r="r" b="b"/>
              <a:pathLst>
                <a:path w="242" h="246">
                  <a:moveTo>
                    <a:pt x="192" y="91"/>
                  </a:moveTo>
                  <a:lnTo>
                    <a:pt x="178" y="67"/>
                  </a:lnTo>
                  <a:lnTo>
                    <a:pt x="165" y="44"/>
                  </a:lnTo>
                  <a:lnTo>
                    <a:pt x="160" y="47"/>
                  </a:lnTo>
                  <a:lnTo>
                    <a:pt x="170" y="66"/>
                  </a:lnTo>
                  <a:lnTo>
                    <a:pt x="178" y="84"/>
                  </a:lnTo>
                  <a:lnTo>
                    <a:pt x="188" y="102"/>
                  </a:lnTo>
                  <a:lnTo>
                    <a:pt x="197" y="120"/>
                  </a:lnTo>
                  <a:lnTo>
                    <a:pt x="207" y="138"/>
                  </a:lnTo>
                  <a:lnTo>
                    <a:pt x="216" y="156"/>
                  </a:lnTo>
                  <a:lnTo>
                    <a:pt x="230" y="173"/>
                  </a:lnTo>
                  <a:lnTo>
                    <a:pt x="242" y="191"/>
                  </a:lnTo>
                  <a:lnTo>
                    <a:pt x="239" y="192"/>
                  </a:lnTo>
                  <a:lnTo>
                    <a:pt x="240" y="212"/>
                  </a:lnTo>
                  <a:lnTo>
                    <a:pt x="232" y="221"/>
                  </a:lnTo>
                  <a:lnTo>
                    <a:pt x="226" y="218"/>
                  </a:lnTo>
                  <a:lnTo>
                    <a:pt x="221" y="233"/>
                  </a:lnTo>
                  <a:lnTo>
                    <a:pt x="210" y="235"/>
                  </a:lnTo>
                  <a:lnTo>
                    <a:pt x="206" y="246"/>
                  </a:lnTo>
                  <a:lnTo>
                    <a:pt x="179" y="244"/>
                  </a:lnTo>
                  <a:lnTo>
                    <a:pt x="152" y="240"/>
                  </a:lnTo>
                  <a:lnTo>
                    <a:pt x="150" y="234"/>
                  </a:lnTo>
                  <a:lnTo>
                    <a:pt x="148" y="240"/>
                  </a:lnTo>
                  <a:lnTo>
                    <a:pt x="131" y="240"/>
                  </a:lnTo>
                  <a:lnTo>
                    <a:pt x="114" y="240"/>
                  </a:lnTo>
                  <a:lnTo>
                    <a:pt x="98" y="240"/>
                  </a:lnTo>
                  <a:lnTo>
                    <a:pt x="81" y="240"/>
                  </a:lnTo>
                  <a:lnTo>
                    <a:pt x="64" y="240"/>
                  </a:lnTo>
                  <a:lnTo>
                    <a:pt x="47" y="240"/>
                  </a:lnTo>
                  <a:lnTo>
                    <a:pt x="30" y="240"/>
                  </a:lnTo>
                  <a:lnTo>
                    <a:pt x="14" y="240"/>
                  </a:lnTo>
                  <a:lnTo>
                    <a:pt x="12" y="217"/>
                  </a:lnTo>
                  <a:lnTo>
                    <a:pt x="11" y="193"/>
                  </a:lnTo>
                  <a:lnTo>
                    <a:pt x="10" y="170"/>
                  </a:lnTo>
                  <a:lnTo>
                    <a:pt x="9" y="146"/>
                  </a:lnTo>
                  <a:lnTo>
                    <a:pt x="6" y="124"/>
                  </a:lnTo>
                  <a:lnTo>
                    <a:pt x="5" y="101"/>
                  </a:lnTo>
                  <a:lnTo>
                    <a:pt x="4" y="77"/>
                  </a:lnTo>
                  <a:lnTo>
                    <a:pt x="2" y="54"/>
                  </a:lnTo>
                  <a:lnTo>
                    <a:pt x="0" y="35"/>
                  </a:lnTo>
                  <a:lnTo>
                    <a:pt x="0" y="16"/>
                  </a:lnTo>
                  <a:lnTo>
                    <a:pt x="4" y="0"/>
                  </a:lnTo>
                  <a:lnTo>
                    <a:pt x="17" y="1"/>
                  </a:lnTo>
                  <a:lnTo>
                    <a:pt x="50" y="10"/>
                  </a:lnTo>
                  <a:lnTo>
                    <a:pt x="82" y="19"/>
                  </a:lnTo>
                  <a:lnTo>
                    <a:pt x="112" y="10"/>
                  </a:lnTo>
                  <a:lnTo>
                    <a:pt x="125" y="2"/>
                  </a:lnTo>
                  <a:lnTo>
                    <a:pt x="119" y="6"/>
                  </a:lnTo>
                  <a:lnTo>
                    <a:pt x="129" y="2"/>
                  </a:lnTo>
                  <a:lnTo>
                    <a:pt x="148" y="8"/>
                  </a:lnTo>
                  <a:lnTo>
                    <a:pt x="154" y="13"/>
                  </a:lnTo>
                  <a:lnTo>
                    <a:pt x="165" y="14"/>
                  </a:lnTo>
                  <a:lnTo>
                    <a:pt x="194" y="8"/>
                  </a:lnTo>
                  <a:lnTo>
                    <a:pt x="203" y="31"/>
                  </a:lnTo>
                  <a:lnTo>
                    <a:pt x="213" y="54"/>
                  </a:lnTo>
                  <a:lnTo>
                    <a:pt x="208" y="74"/>
                  </a:lnTo>
                  <a:lnTo>
                    <a:pt x="204" y="95"/>
                  </a:lnTo>
                  <a:lnTo>
                    <a:pt x="192" y="9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3" name="Freeform 84"/>
            <p:cNvSpPr>
              <a:spLocks/>
            </p:cNvSpPr>
            <p:nvPr/>
          </p:nvSpPr>
          <p:spPr bwMode="auto">
            <a:xfrm>
              <a:off x="7507553" y="3103925"/>
              <a:ext cx="669627" cy="756928"/>
            </a:xfrm>
            <a:custGeom>
              <a:avLst/>
              <a:gdLst/>
              <a:ahLst/>
              <a:cxnLst>
                <a:cxn ang="0">
                  <a:pos x="104" y="24"/>
                </a:cxn>
                <a:cxn ang="0">
                  <a:pos x="83" y="40"/>
                </a:cxn>
                <a:cxn ang="0">
                  <a:pos x="98" y="66"/>
                </a:cxn>
                <a:cxn ang="0">
                  <a:pos x="101" y="94"/>
                </a:cxn>
                <a:cxn ang="0">
                  <a:pos x="87" y="147"/>
                </a:cxn>
                <a:cxn ang="0">
                  <a:pos x="39" y="190"/>
                </a:cxn>
                <a:cxn ang="0">
                  <a:pos x="34" y="226"/>
                </a:cxn>
                <a:cxn ang="0">
                  <a:pos x="58" y="276"/>
                </a:cxn>
                <a:cxn ang="0">
                  <a:pos x="11" y="277"/>
                </a:cxn>
                <a:cxn ang="0">
                  <a:pos x="2" y="292"/>
                </a:cxn>
                <a:cxn ang="0">
                  <a:pos x="26" y="315"/>
                </a:cxn>
                <a:cxn ang="0">
                  <a:pos x="33" y="325"/>
                </a:cxn>
                <a:cxn ang="0">
                  <a:pos x="60" y="365"/>
                </a:cxn>
                <a:cxn ang="0">
                  <a:pos x="93" y="329"/>
                </a:cxn>
                <a:cxn ang="0">
                  <a:pos x="100" y="341"/>
                </a:cxn>
                <a:cxn ang="0">
                  <a:pos x="107" y="360"/>
                </a:cxn>
                <a:cxn ang="0">
                  <a:pos x="116" y="409"/>
                </a:cxn>
                <a:cxn ang="0">
                  <a:pos x="132" y="469"/>
                </a:cxn>
                <a:cxn ang="0">
                  <a:pos x="158" y="527"/>
                </a:cxn>
                <a:cxn ang="0">
                  <a:pos x="190" y="597"/>
                </a:cxn>
                <a:cxn ang="0">
                  <a:pos x="215" y="653"/>
                </a:cxn>
                <a:cxn ang="0">
                  <a:pos x="249" y="666"/>
                </a:cxn>
                <a:cxn ang="0">
                  <a:pos x="267" y="642"/>
                </a:cxn>
                <a:cxn ang="0">
                  <a:pos x="282" y="605"/>
                </a:cxn>
                <a:cxn ang="0">
                  <a:pos x="290" y="547"/>
                </a:cxn>
                <a:cxn ang="0">
                  <a:pos x="294" y="489"/>
                </a:cxn>
                <a:cxn ang="0">
                  <a:pos x="308" y="475"/>
                </a:cxn>
                <a:cxn ang="0">
                  <a:pos x="348" y="431"/>
                </a:cxn>
                <a:cxn ang="0">
                  <a:pos x="400" y="384"/>
                </a:cxn>
                <a:cxn ang="0">
                  <a:pos x="432" y="334"/>
                </a:cxn>
                <a:cxn ang="0">
                  <a:pos x="449" y="343"/>
                </a:cxn>
                <a:cxn ang="0">
                  <a:pos x="448" y="317"/>
                </a:cxn>
                <a:cxn ang="0">
                  <a:pos x="424" y="270"/>
                </a:cxn>
                <a:cxn ang="0">
                  <a:pos x="422" y="240"/>
                </a:cxn>
                <a:cxn ang="0">
                  <a:pos x="443" y="235"/>
                </a:cxn>
                <a:cxn ang="0">
                  <a:pos x="480" y="253"/>
                </a:cxn>
                <a:cxn ang="0">
                  <a:pos x="510" y="275"/>
                </a:cxn>
                <a:cxn ang="0">
                  <a:pos x="503" y="310"/>
                </a:cxn>
                <a:cxn ang="0">
                  <a:pos x="530" y="335"/>
                </a:cxn>
                <a:cxn ang="0">
                  <a:pos x="538" y="309"/>
                </a:cxn>
                <a:cxn ang="0">
                  <a:pos x="563" y="257"/>
                </a:cxn>
                <a:cxn ang="0">
                  <a:pos x="585" y="204"/>
                </a:cxn>
                <a:cxn ang="0">
                  <a:pos x="599" y="192"/>
                </a:cxn>
                <a:cxn ang="0">
                  <a:pos x="579" y="162"/>
                </a:cxn>
                <a:cxn ang="0">
                  <a:pos x="563" y="153"/>
                </a:cxn>
                <a:cxn ang="0">
                  <a:pos x="519" y="171"/>
                </a:cxn>
                <a:cxn ang="0">
                  <a:pos x="490" y="199"/>
                </a:cxn>
                <a:cxn ang="0">
                  <a:pos x="458" y="215"/>
                </a:cxn>
                <a:cxn ang="0">
                  <a:pos x="418" y="183"/>
                </a:cxn>
                <a:cxn ang="0">
                  <a:pos x="392" y="222"/>
                </a:cxn>
                <a:cxn ang="0">
                  <a:pos x="338" y="203"/>
                </a:cxn>
                <a:cxn ang="0">
                  <a:pos x="262" y="180"/>
                </a:cxn>
                <a:cxn ang="0">
                  <a:pos x="248" y="131"/>
                </a:cxn>
                <a:cxn ang="0">
                  <a:pos x="191" y="100"/>
                </a:cxn>
                <a:cxn ang="0">
                  <a:pos x="197" y="65"/>
                </a:cxn>
                <a:cxn ang="0">
                  <a:pos x="183" y="35"/>
                </a:cxn>
                <a:cxn ang="0">
                  <a:pos x="174" y="21"/>
                </a:cxn>
                <a:cxn ang="0">
                  <a:pos x="164" y="6"/>
                </a:cxn>
              </a:cxnLst>
              <a:rect l="0" t="0" r="r" b="b"/>
              <a:pathLst>
                <a:path w="602" h="679">
                  <a:moveTo>
                    <a:pt x="148" y="0"/>
                  </a:moveTo>
                  <a:lnTo>
                    <a:pt x="128" y="18"/>
                  </a:lnTo>
                  <a:lnTo>
                    <a:pt x="104" y="24"/>
                  </a:lnTo>
                  <a:lnTo>
                    <a:pt x="74" y="21"/>
                  </a:lnTo>
                  <a:lnTo>
                    <a:pt x="74" y="29"/>
                  </a:lnTo>
                  <a:lnTo>
                    <a:pt x="83" y="40"/>
                  </a:lnTo>
                  <a:lnTo>
                    <a:pt x="83" y="47"/>
                  </a:lnTo>
                  <a:lnTo>
                    <a:pt x="88" y="60"/>
                  </a:lnTo>
                  <a:lnTo>
                    <a:pt x="98" y="66"/>
                  </a:lnTo>
                  <a:lnTo>
                    <a:pt x="106" y="76"/>
                  </a:lnTo>
                  <a:lnTo>
                    <a:pt x="116" y="83"/>
                  </a:lnTo>
                  <a:lnTo>
                    <a:pt x="101" y="94"/>
                  </a:lnTo>
                  <a:lnTo>
                    <a:pt x="106" y="112"/>
                  </a:lnTo>
                  <a:lnTo>
                    <a:pt x="98" y="129"/>
                  </a:lnTo>
                  <a:lnTo>
                    <a:pt x="87" y="147"/>
                  </a:lnTo>
                  <a:lnTo>
                    <a:pt x="72" y="168"/>
                  </a:lnTo>
                  <a:lnTo>
                    <a:pt x="59" y="189"/>
                  </a:lnTo>
                  <a:lnTo>
                    <a:pt x="39" y="190"/>
                  </a:lnTo>
                  <a:lnTo>
                    <a:pt x="30" y="187"/>
                  </a:lnTo>
                  <a:lnTo>
                    <a:pt x="18" y="217"/>
                  </a:lnTo>
                  <a:lnTo>
                    <a:pt x="34" y="226"/>
                  </a:lnTo>
                  <a:lnTo>
                    <a:pt x="39" y="243"/>
                  </a:lnTo>
                  <a:lnTo>
                    <a:pt x="47" y="244"/>
                  </a:lnTo>
                  <a:lnTo>
                    <a:pt x="58" y="276"/>
                  </a:lnTo>
                  <a:lnTo>
                    <a:pt x="51" y="275"/>
                  </a:lnTo>
                  <a:lnTo>
                    <a:pt x="29" y="279"/>
                  </a:lnTo>
                  <a:lnTo>
                    <a:pt x="11" y="277"/>
                  </a:lnTo>
                  <a:lnTo>
                    <a:pt x="12" y="286"/>
                  </a:lnTo>
                  <a:lnTo>
                    <a:pt x="0" y="291"/>
                  </a:lnTo>
                  <a:lnTo>
                    <a:pt x="2" y="292"/>
                  </a:lnTo>
                  <a:lnTo>
                    <a:pt x="10" y="289"/>
                  </a:lnTo>
                  <a:lnTo>
                    <a:pt x="6" y="295"/>
                  </a:lnTo>
                  <a:lnTo>
                    <a:pt x="26" y="315"/>
                  </a:lnTo>
                  <a:lnTo>
                    <a:pt x="51" y="310"/>
                  </a:lnTo>
                  <a:lnTo>
                    <a:pt x="48" y="315"/>
                  </a:lnTo>
                  <a:lnTo>
                    <a:pt x="33" y="325"/>
                  </a:lnTo>
                  <a:lnTo>
                    <a:pt x="22" y="324"/>
                  </a:lnTo>
                  <a:lnTo>
                    <a:pt x="41" y="345"/>
                  </a:lnTo>
                  <a:lnTo>
                    <a:pt x="60" y="365"/>
                  </a:lnTo>
                  <a:lnTo>
                    <a:pt x="90" y="357"/>
                  </a:lnTo>
                  <a:lnTo>
                    <a:pt x="92" y="340"/>
                  </a:lnTo>
                  <a:lnTo>
                    <a:pt x="93" y="329"/>
                  </a:lnTo>
                  <a:lnTo>
                    <a:pt x="105" y="329"/>
                  </a:lnTo>
                  <a:lnTo>
                    <a:pt x="101" y="336"/>
                  </a:lnTo>
                  <a:lnTo>
                    <a:pt x="100" y="341"/>
                  </a:lnTo>
                  <a:lnTo>
                    <a:pt x="112" y="341"/>
                  </a:lnTo>
                  <a:lnTo>
                    <a:pt x="104" y="348"/>
                  </a:lnTo>
                  <a:lnTo>
                    <a:pt x="107" y="360"/>
                  </a:lnTo>
                  <a:lnTo>
                    <a:pt x="108" y="377"/>
                  </a:lnTo>
                  <a:lnTo>
                    <a:pt x="114" y="402"/>
                  </a:lnTo>
                  <a:lnTo>
                    <a:pt x="116" y="409"/>
                  </a:lnTo>
                  <a:lnTo>
                    <a:pt x="118" y="414"/>
                  </a:lnTo>
                  <a:lnTo>
                    <a:pt x="124" y="445"/>
                  </a:lnTo>
                  <a:lnTo>
                    <a:pt x="132" y="469"/>
                  </a:lnTo>
                  <a:lnTo>
                    <a:pt x="141" y="493"/>
                  </a:lnTo>
                  <a:lnTo>
                    <a:pt x="146" y="498"/>
                  </a:lnTo>
                  <a:lnTo>
                    <a:pt x="158" y="527"/>
                  </a:lnTo>
                  <a:lnTo>
                    <a:pt x="170" y="556"/>
                  </a:lnTo>
                  <a:lnTo>
                    <a:pt x="179" y="576"/>
                  </a:lnTo>
                  <a:lnTo>
                    <a:pt x="190" y="597"/>
                  </a:lnTo>
                  <a:lnTo>
                    <a:pt x="200" y="617"/>
                  </a:lnTo>
                  <a:lnTo>
                    <a:pt x="207" y="634"/>
                  </a:lnTo>
                  <a:lnTo>
                    <a:pt x="215" y="653"/>
                  </a:lnTo>
                  <a:lnTo>
                    <a:pt x="225" y="672"/>
                  </a:lnTo>
                  <a:lnTo>
                    <a:pt x="238" y="679"/>
                  </a:lnTo>
                  <a:lnTo>
                    <a:pt x="249" y="666"/>
                  </a:lnTo>
                  <a:lnTo>
                    <a:pt x="262" y="653"/>
                  </a:lnTo>
                  <a:lnTo>
                    <a:pt x="275" y="652"/>
                  </a:lnTo>
                  <a:lnTo>
                    <a:pt x="267" y="642"/>
                  </a:lnTo>
                  <a:lnTo>
                    <a:pt x="279" y="624"/>
                  </a:lnTo>
                  <a:lnTo>
                    <a:pt x="285" y="623"/>
                  </a:lnTo>
                  <a:lnTo>
                    <a:pt x="282" y="605"/>
                  </a:lnTo>
                  <a:lnTo>
                    <a:pt x="281" y="587"/>
                  </a:lnTo>
                  <a:lnTo>
                    <a:pt x="285" y="568"/>
                  </a:lnTo>
                  <a:lnTo>
                    <a:pt x="290" y="547"/>
                  </a:lnTo>
                  <a:lnTo>
                    <a:pt x="285" y="525"/>
                  </a:lnTo>
                  <a:lnTo>
                    <a:pt x="282" y="496"/>
                  </a:lnTo>
                  <a:lnTo>
                    <a:pt x="294" y="489"/>
                  </a:lnTo>
                  <a:lnTo>
                    <a:pt x="297" y="485"/>
                  </a:lnTo>
                  <a:lnTo>
                    <a:pt x="302" y="485"/>
                  </a:lnTo>
                  <a:lnTo>
                    <a:pt x="308" y="475"/>
                  </a:lnTo>
                  <a:lnTo>
                    <a:pt x="324" y="468"/>
                  </a:lnTo>
                  <a:lnTo>
                    <a:pt x="328" y="453"/>
                  </a:lnTo>
                  <a:lnTo>
                    <a:pt x="348" y="431"/>
                  </a:lnTo>
                  <a:lnTo>
                    <a:pt x="370" y="409"/>
                  </a:lnTo>
                  <a:lnTo>
                    <a:pt x="387" y="393"/>
                  </a:lnTo>
                  <a:lnTo>
                    <a:pt x="400" y="384"/>
                  </a:lnTo>
                  <a:lnTo>
                    <a:pt x="412" y="366"/>
                  </a:lnTo>
                  <a:lnTo>
                    <a:pt x="412" y="348"/>
                  </a:lnTo>
                  <a:lnTo>
                    <a:pt x="432" y="334"/>
                  </a:lnTo>
                  <a:lnTo>
                    <a:pt x="438" y="343"/>
                  </a:lnTo>
                  <a:lnTo>
                    <a:pt x="444" y="345"/>
                  </a:lnTo>
                  <a:lnTo>
                    <a:pt x="449" y="343"/>
                  </a:lnTo>
                  <a:lnTo>
                    <a:pt x="455" y="343"/>
                  </a:lnTo>
                  <a:lnTo>
                    <a:pt x="454" y="336"/>
                  </a:lnTo>
                  <a:lnTo>
                    <a:pt x="448" y="317"/>
                  </a:lnTo>
                  <a:lnTo>
                    <a:pt x="442" y="299"/>
                  </a:lnTo>
                  <a:lnTo>
                    <a:pt x="440" y="285"/>
                  </a:lnTo>
                  <a:lnTo>
                    <a:pt x="424" y="270"/>
                  </a:lnTo>
                  <a:lnTo>
                    <a:pt x="429" y="261"/>
                  </a:lnTo>
                  <a:lnTo>
                    <a:pt x="438" y="256"/>
                  </a:lnTo>
                  <a:lnTo>
                    <a:pt x="422" y="240"/>
                  </a:lnTo>
                  <a:lnTo>
                    <a:pt x="422" y="222"/>
                  </a:lnTo>
                  <a:lnTo>
                    <a:pt x="436" y="228"/>
                  </a:lnTo>
                  <a:lnTo>
                    <a:pt x="443" y="235"/>
                  </a:lnTo>
                  <a:lnTo>
                    <a:pt x="448" y="231"/>
                  </a:lnTo>
                  <a:lnTo>
                    <a:pt x="456" y="251"/>
                  </a:lnTo>
                  <a:lnTo>
                    <a:pt x="480" y="253"/>
                  </a:lnTo>
                  <a:lnTo>
                    <a:pt x="503" y="256"/>
                  </a:lnTo>
                  <a:lnTo>
                    <a:pt x="514" y="264"/>
                  </a:lnTo>
                  <a:lnTo>
                    <a:pt x="510" y="275"/>
                  </a:lnTo>
                  <a:lnTo>
                    <a:pt x="495" y="286"/>
                  </a:lnTo>
                  <a:lnTo>
                    <a:pt x="498" y="305"/>
                  </a:lnTo>
                  <a:lnTo>
                    <a:pt x="503" y="310"/>
                  </a:lnTo>
                  <a:lnTo>
                    <a:pt x="513" y="292"/>
                  </a:lnTo>
                  <a:lnTo>
                    <a:pt x="521" y="313"/>
                  </a:lnTo>
                  <a:lnTo>
                    <a:pt x="530" y="335"/>
                  </a:lnTo>
                  <a:lnTo>
                    <a:pt x="531" y="335"/>
                  </a:lnTo>
                  <a:lnTo>
                    <a:pt x="538" y="335"/>
                  </a:lnTo>
                  <a:lnTo>
                    <a:pt x="538" y="309"/>
                  </a:lnTo>
                  <a:lnTo>
                    <a:pt x="539" y="287"/>
                  </a:lnTo>
                  <a:lnTo>
                    <a:pt x="552" y="287"/>
                  </a:lnTo>
                  <a:lnTo>
                    <a:pt x="563" y="257"/>
                  </a:lnTo>
                  <a:lnTo>
                    <a:pt x="563" y="246"/>
                  </a:lnTo>
                  <a:lnTo>
                    <a:pt x="564" y="226"/>
                  </a:lnTo>
                  <a:lnTo>
                    <a:pt x="585" y="204"/>
                  </a:lnTo>
                  <a:lnTo>
                    <a:pt x="600" y="208"/>
                  </a:lnTo>
                  <a:lnTo>
                    <a:pt x="597" y="199"/>
                  </a:lnTo>
                  <a:lnTo>
                    <a:pt x="599" y="192"/>
                  </a:lnTo>
                  <a:lnTo>
                    <a:pt x="602" y="180"/>
                  </a:lnTo>
                  <a:lnTo>
                    <a:pt x="579" y="172"/>
                  </a:lnTo>
                  <a:lnTo>
                    <a:pt x="579" y="162"/>
                  </a:lnTo>
                  <a:lnTo>
                    <a:pt x="570" y="159"/>
                  </a:lnTo>
                  <a:lnTo>
                    <a:pt x="573" y="155"/>
                  </a:lnTo>
                  <a:lnTo>
                    <a:pt x="563" y="153"/>
                  </a:lnTo>
                  <a:lnTo>
                    <a:pt x="551" y="159"/>
                  </a:lnTo>
                  <a:lnTo>
                    <a:pt x="534" y="156"/>
                  </a:lnTo>
                  <a:lnTo>
                    <a:pt x="519" y="171"/>
                  </a:lnTo>
                  <a:lnTo>
                    <a:pt x="503" y="184"/>
                  </a:lnTo>
                  <a:lnTo>
                    <a:pt x="484" y="192"/>
                  </a:lnTo>
                  <a:lnTo>
                    <a:pt x="490" y="199"/>
                  </a:lnTo>
                  <a:lnTo>
                    <a:pt x="497" y="213"/>
                  </a:lnTo>
                  <a:lnTo>
                    <a:pt x="478" y="214"/>
                  </a:lnTo>
                  <a:lnTo>
                    <a:pt x="458" y="215"/>
                  </a:lnTo>
                  <a:lnTo>
                    <a:pt x="431" y="213"/>
                  </a:lnTo>
                  <a:lnTo>
                    <a:pt x="428" y="203"/>
                  </a:lnTo>
                  <a:lnTo>
                    <a:pt x="418" y="183"/>
                  </a:lnTo>
                  <a:lnTo>
                    <a:pt x="408" y="190"/>
                  </a:lnTo>
                  <a:lnTo>
                    <a:pt x="416" y="223"/>
                  </a:lnTo>
                  <a:lnTo>
                    <a:pt x="392" y="222"/>
                  </a:lnTo>
                  <a:lnTo>
                    <a:pt x="364" y="219"/>
                  </a:lnTo>
                  <a:lnTo>
                    <a:pt x="347" y="215"/>
                  </a:lnTo>
                  <a:lnTo>
                    <a:pt x="338" y="203"/>
                  </a:lnTo>
                  <a:lnTo>
                    <a:pt x="310" y="199"/>
                  </a:lnTo>
                  <a:lnTo>
                    <a:pt x="290" y="195"/>
                  </a:lnTo>
                  <a:lnTo>
                    <a:pt x="262" y="180"/>
                  </a:lnTo>
                  <a:lnTo>
                    <a:pt x="236" y="167"/>
                  </a:lnTo>
                  <a:lnTo>
                    <a:pt x="236" y="151"/>
                  </a:lnTo>
                  <a:lnTo>
                    <a:pt x="248" y="131"/>
                  </a:lnTo>
                  <a:lnTo>
                    <a:pt x="226" y="118"/>
                  </a:lnTo>
                  <a:lnTo>
                    <a:pt x="201" y="103"/>
                  </a:lnTo>
                  <a:lnTo>
                    <a:pt x="191" y="100"/>
                  </a:lnTo>
                  <a:lnTo>
                    <a:pt x="182" y="72"/>
                  </a:lnTo>
                  <a:lnTo>
                    <a:pt x="194" y="75"/>
                  </a:lnTo>
                  <a:lnTo>
                    <a:pt x="197" y="65"/>
                  </a:lnTo>
                  <a:lnTo>
                    <a:pt x="184" y="47"/>
                  </a:lnTo>
                  <a:lnTo>
                    <a:pt x="184" y="37"/>
                  </a:lnTo>
                  <a:lnTo>
                    <a:pt x="183" y="35"/>
                  </a:lnTo>
                  <a:lnTo>
                    <a:pt x="182" y="31"/>
                  </a:lnTo>
                  <a:lnTo>
                    <a:pt x="178" y="27"/>
                  </a:lnTo>
                  <a:lnTo>
                    <a:pt x="174" y="21"/>
                  </a:lnTo>
                  <a:lnTo>
                    <a:pt x="173" y="16"/>
                  </a:lnTo>
                  <a:lnTo>
                    <a:pt x="171" y="9"/>
                  </a:lnTo>
                  <a:lnTo>
                    <a:pt x="164" y="6"/>
                  </a:lnTo>
                  <a:lnTo>
                    <a:pt x="154" y="3"/>
                  </a:lnTo>
                  <a:lnTo>
                    <a:pt x="148"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4" name="Freeform 85"/>
            <p:cNvSpPr>
              <a:spLocks/>
            </p:cNvSpPr>
            <p:nvPr/>
          </p:nvSpPr>
          <p:spPr bwMode="auto">
            <a:xfrm>
              <a:off x="6679448" y="3164212"/>
              <a:ext cx="29017" cy="104943"/>
            </a:xfrm>
            <a:custGeom>
              <a:avLst/>
              <a:gdLst/>
              <a:ahLst/>
              <a:cxnLst>
                <a:cxn ang="0">
                  <a:pos x="19" y="94"/>
                </a:cxn>
                <a:cxn ang="0">
                  <a:pos x="9" y="71"/>
                </a:cxn>
                <a:cxn ang="0">
                  <a:pos x="0" y="48"/>
                </a:cxn>
                <a:cxn ang="0">
                  <a:pos x="7" y="27"/>
                </a:cxn>
                <a:cxn ang="0">
                  <a:pos x="14" y="4"/>
                </a:cxn>
                <a:cxn ang="0">
                  <a:pos x="25" y="0"/>
                </a:cxn>
                <a:cxn ang="0">
                  <a:pos x="26" y="14"/>
                </a:cxn>
                <a:cxn ang="0">
                  <a:pos x="25" y="33"/>
                </a:cxn>
                <a:cxn ang="0">
                  <a:pos x="24" y="53"/>
                </a:cxn>
                <a:cxn ang="0">
                  <a:pos x="22" y="72"/>
                </a:cxn>
                <a:cxn ang="0">
                  <a:pos x="20" y="93"/>
                </a:cxn>
                <a:cxn ang="0">
                  <a:pos x="19" y="94"/>
                </a:cxn>
              </a:cxnLst>
              <a:rect l="0" t="0" r="r" b="b"/>
              <a:pathLst>
                <a:path w="26" h="94">
                  <a:moveTo>
                    <a:pt x="19" y="94"/>
                  </a:moveTo>
                  <a:lnTo>
                    <a:pt x="9" y="71"/>
                  </a:lnTo>
                  <a:lnTo>
                    <a:pt x="0" y="48"/>
                  </a:lnTo>
                  <a:lnTo>
                    <a:pt x="7" y="27"/>
                  </a:lnTo>
                  <a:lnTo>
                    <a:pt x="14" y="4"/>
                  </a:lnTo>
                  <a:lnTo>
                    <a:pt x="25" y="0"/>
                  </a:lnTo>
                  <a:lnTo>
                    <a:pt x="26" y="14"/>
                  </a:lnTo>
                  <a:lnTo>
                    <a:pt x="25" y="33"/>
                  </a:lnTo>
                  <a:lnTo>
                    <a:pt x="24" y="53"/>
                  </a:lnTo>
                  <a:lnTo>
                    <a:pt x="22" y="72"/>
                  </a:lnTo>
                  <a:lnTo>
                    <a:pt x="20" y="93"/>
                  </a:lnTo>
                  <a:lnTo>
                    <a:pt x="19" y="9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5" name="Freeform 86"/>
            <p:cNvSpPr>
              <a:spLocks/>
            </p:cNvSpPr>
            <p:nvPr/>
          </p:nvSpPr>
          <p:spPr bwMode="auto">
            <a:xfrm>
              <a:off x="6701768" y="3161980"/>
              <a:ext cx="93748" cy="116107"/>
            </a:xfrm>
            <a:custGeom>
              <a:avLst/>
              <a:gdLst/>
              <a:ahLst/>
              <a:cxnLst>
                <a:cxn ang="0">
                  <a:pos x="32" y="26"/>
                </a:cxn>
                <a:cxn ang="0">
                  <a:pos x="6" y="16"/>
                </a:cxn>
                <a:cxn ang="0">
                  <a:pos x="5" y="35"/>
                </a:cxn>
                <a:cxn ang="0">
                  <a:pos x="4" y="55"/>
                </a:cxn>
                <a:cxn ang="0">
                  <a:pos x="2" y="74"/>
                </a:cxn>
                <a:cxn ang="0">
                  <a:pos x="0" y="95"/>
                </a:cxn>
                <a:cxn ang="0">
                  <a:pos x="0" y="100"/>
                </a:cxn>
                <a:cxn ang="0">
                  <a:pos x="24" y="103"/>
                </a:cxn>
                <a:cxn ang="0">
                  <a:pos x="37" y="86"/>
                </a:cxn>
                <a:cxn ang="0">
                  <a:pos x="53" y="84"/>
                </a:cxn>
                <a:cxn ang="0">
                  <a:pos x="61" y="71"/>
                </a:cxn>
                <a:cxn ang="0">
                  <a:pos x="38" y="46"/>
                </a:cxn>
                <a:cxn ang="0">
                  <a:pos x="61" y="37"/>
                </a:cxn>
                <a:cxn ang="0">
                  <a:pos x="84" y="28"/>
                </a:cxn>
                <a:cxn ang="0">
                  <a:pos x="70" y="0"/>
                </a:cxn>
                <a:cxn ang="0">
                  <a:pos x="52" y="13"/>
                </a:cxn>
                <a:cxn ang="0">
                  <a:pos x="32" y="26"/>
                </a:cxn>
              </a:cxnLst>
              <a:rect l="0" t="0" r="r" b="b"/>
              <a:pathLst>
                <a:path w="84" h="103">
                  <a:moveTo>
                    <a:pt x="32" y="26"/>
                  </a:moveTo>
                  <a:lnTo>
                    <a:pt x="6" y="16"/>
                  </a:lnTo>
                  <a:lnTo>
                    <a:pt x="5" y="35"/>
                  </a:lnTo>
                  <a:lnTo>
                    <a:pt x="4" y="55"/>
                  </a:lnTo>
                  <a:lnTo>
                    <a:pt x="2" y="74"/>
                  </a:lnTo>
                  <a:lnTo>
                    <a:pt x="0" y="95"/>
                  </a:lnTo>
                  <a:lnTo>
                    <a:pt x="0" y="100"/>
                  </a:lnTo>
                  <a:lnTo>
                    <a:pt x="24" y="103"/>
                  </a:lnTo>
                  <a:lnTo>
                    <a:pt x="37" y="86"/>
                  </a:lnTo>
                  <a:lnTo>
                    <a:pt x="53" y="84"/>
                  </a:lnTo>
                  <a:lnTo>
                    <a:pt x="61" y="71"/>
                  </a:lnTo>
                  <a:lnTo>
                    <a:pt x="38" y="46"/>
                  </a:lnTo>
                  <a:lnTo>
                    <a:pt x="61" y="37"/>
                  </a:lnTo>
                  <a:lnTo>
                    <a:pt x="84" y="28"/>
                  </a:lnTo>
                  <a:lnTo>
                    <a:pt x="70" y="0"/>
                  </a:lnTo>
                  <a:lnTo>
                    <a:pt x="52" y="13"/>
                  </a:lnTo>
                  <a:lnTo>
                    <a:pt x="32" y="2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6" name="Freeform 87"/>
            <p:cNvSpPr>
              <a:spLocks/>
            </p:cNvSpPr>
            <p:nvPr/>
          </p:nvSpPr>
          <p:spPr bwMode="auto">
            <a:xfrm>
              <a:off x="7128098" y="3394192"/>
              <a:ext cx="183032" cy="232214"/>
            </a:xfrm>
            <a:custGeom>
              <a:avLst/>
              <a:gdLst/>
              <a:ahLst/>
              <a:cxnLst>
                <a:cxn ang="0">
                  <a:pos x="163" y="63"/>
                </a:cxn>
                <a:cxn ang="0">
                  <a:pos x="148" y="49"/>
                </a:cxn>
                <a:cxn ang="0">
                  <a:pos x="131" y="34"/>
                </a:cxn>
                <a:cxn ang="0">
                  <a:pos x="113" y="26"/>
                </a:cxn>
                <a:cxn ang="0">
                  <a:pos x="95" y="19"/>
                </a:cxn>
                <a:cxn ang="0">
                  <a:pos x="84" y="1"/>
                </a:cxn>
                <a:cxn ang="0">
                  <a:pos x="77" y="6"/>
                </a:cxn>
                <a:cxn ang="0">
                  <a:pos x="74" y="0"/>
                </a:cxn>
                <a:cxn ang="0">
                  <a:pos x="78" y="22"/>
                </a:cxn>
                <a:cxn ang="0">
                  <a:pos x="67" y="26"/>
                </a:cxn>
                <a:cxn ang="0">
                  <a:pos x="63" y="56"/>
                </a:cxn>
                <a:cxn ang="0">
                  <a:pos x="74" y="74"/>
                </a:cxn>
                <a:cxn ang="0">
                  <a:pos x="69" y="99"/>
                </a:cxn>
                <a:cxn ang="0">
                  <a:pos x="65" y="123"/>
                </a:cxn>
                <a:cxn ang="0">
                  <a:pos x="49" y="130"/>
                </a:cxn>
                <a:cxn ang="0">
                  <a:pos x="33" y="136"/>
                </a:cxn>
                <a:cxn ang="0">
                  <a:pos x="18" y="142"/>
                </a:cxn>
                <a:cxn ang="0">
                  <a:pos x="2" y="148"/>
                </a:cxn>
                <a:cxn ang="0">
                  <a:pos x="0" y="159"/>
                </a:cxn>
                <a:cxn ang="0">
                  <a:pos x="15" y="183"/>
                </a:cxn>
                <a:cxn ang="0">
                  <a:pos x="30" y="207"/>
                </a:cxn>
                <a:cxn ang="0">
                  <a:pos x="47" y="204"/>
                </a:cxn>
                <a:cxn ang="0">
                  <a:pos x="65" y="199"/>
                </a:cxn>
                <a:cxn ang="0">
                  <a:pos x="77" y="188"/>
                </a:cxn>
                <a:cxn ang="0">
                  <a:pos x="83" y="176"/>
                </a:cxn>
                <a:cxn ang="0">
                  <a:pos x="102" y="170"/>
                </a:cxn>
                <a:cxn ang="0">
                  <a:pos x="111" y="152"/>
                </a:cxn>
                <a:cxn ang="0">
                  <a:pos x="127" y="145"/>
                </a:cxn>
                <a:cxn ang="0">
                  <a:pos x="126" y="117"/>
                </a:cxn>
                <a:cxn ang="0">
                  <a:pos x="133" y="111"/>
                </a:cxn>
                <a:cxn ang="0">
                  <a:pos x="140" y="111"/>
                </a:cxn>
                <a:cxn ang="0">
                  <a:pos x="151" y="87"/>
                </a:cxn>
                <a:cxn ang="0">
                  <a:pos x="163" y="63"/>
                </a:cxn>
              </a:cxnLst>
              <a:rect l="0" t="0" r="r" b="b"/>
              <a:pathLst>
                <a:path w="163" h="207">
                  <a:moveTo>
                    <a:pt x="163" y="63"/>
                  </a:moveTo>
                  <a:lnTo>
                    <a:pt x="148" y="49"/>
                  </a:lnTo>
                  <a:lnTo>
                    <a:pt x="131" y="34"/>
                  </a:lnTo>
                  <a:lnTo>
                    <a:pt x="113" y="26"/>
                  </a:lnTo>
                  <a:lnTo>
                    <a:pt x="95" y="19"/>
                  </a:lnTo>
                  <a:lnTo>
                    <a:pt x="84" y="1"/>
                  </a:lnTo>
                  <a:lnTo>
                    <a:pt x="77" y="6"/>
                  </a:lnTo>
                  <a:lnTo>
                    <a:pt x="74" y="0"/>
                  </a:lnTo>
                  <a:lnTo>
                    <a:pt x="78" y="22"/>
                  </a:lnTo>
                  <a:lnTo>
                    <a:pt x="67" y="26"/>
                  </a:lnTo>
                  <a:lnTo>
                    <a:pt x="63" y="56"/>
                  </a:lnTo>
                  <a:lnTo>
                    <a:pt x="74" y="74"/>
                  </a:lnTo>
                  <a:lnTo>
                    <a:pt x="69" y="99"/>
                  </a:lnTo>
                  <a:lnTo>
                    <a:pt x="65" y="123"/>
                  </a:lnTo>
                  <a:lnTo>
                    <a:pt x="49" y="130"/>
                  </a:lnTo>
                  <a:lnTo>
                    <a:pt x="33" y="136"/>
                  </a:lnTo>
                  <a:lnTo>
                    <a:pt x="18" y="142"/>
                  </a:lnTo>
                  <a:lnTo>
                    <a:pt x="2" y="148"/>
                  </a:lnTo>
                  <a:lnTo>
                    <a:pt x="0" y="159"/>
                  </a:lnTo>
                  <a:lnTo>
                    <a:pt x="15" y="183"/>
                  </a:lnTo>
                  <a:lnTo>
                    <a:pt x="30" y="207"/>
                  </a:lnTo>
                  <a:lnTo>
                    <a:pt x="47" y="204"/>
                  </a:lnTo>
                  <a:lnTo>
                    <a:pt x="65" y="199"/>
                  </a:lnTo>
                  <a:lnTo>
                    <a:pt x="77" y="188"/>
                  </a:lnTo>
                  <a:lnTo>
                    <a:pt x="83" y="176"/>
                  </a:lnTo>
                  <a:lnTo>
                    <a:pt x="102" y="170"/>
                  </a:lnTo>
                  <a:lnTo>
                    <a:pt x="111" y="152"/>
                  </a:lnTo>
                  <a:lnTo>
                    <a:pt x="127" y="145"/>
                  </a:lnTo>
                  <a:lnTo>
                    <a:pt x="126" y="117"/>
                  </a:lnTo>
                  <a:lnTo>
                    <a:pt x="133" y="111"/>
                  </a:lnTo>
                  <a:lnTo>
                    <a:pt x="140" y="111"/>
                  </a:lnTo>
                  <a:lnTo>
                    <a:pt x="151" y="87"/>
                  </a:lnTo>
                  <a:lnTo>
                    <a:pt x="163" y="6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7" name="Freeform 88"/>
            <p:cNvSpPr>
              <a:spLocks/>
            </p:cNvSpPr>
            <p:nvPr/>
          </p:nvSpPr>
          <p:spPr bwMode="auto">
            <a:xfrm>
              <a:off x="7210684" y="3358468"/>
              <a:ext cx="8929" cy="13397"/>
            </a:xfrm>
            <a:custGeom>
              <a:avLst/>
              <a:gdLst/>
              <a:ahLst/>
              <a:cxnLst>
                <a:cxn ang="0">
                  <a:pos x="7" y="0"/>
                </a:cxn>
                <a:cxn ang="0">
                  <a:pos x="0" y="10"/>
                </a:cxn>
                <a:cxn ang="0">
                  <a:pos x="6" y="12"/>
                </a:cxn>
                <a:cxn ang="0">
                  <a:pos x="7" y="0"/>
                </a:cxn>
              </a:cxnLst>
              <a:rect l="0" t="0" r="r" b="b"/>
              <a:pathLst>
                <a:path w="7" h="12">
                  <a:moveTo>
                    <a:pt x="7" y="0"/>
                  </a:moveTo>
                  <a:lnTo>
                    <a:pt x="0" y="10"/>
                  </a:lnTo>
                  <a:lnTo>
                    <a:pt x="6" y="12"/>
                  </a:lnTo>
                  <a:lnTo>
                    <a:pt x="7"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8" name="Freeform 89"/>
            <p:cNvSpPr>
              <a:spLocks/>
            </p:cNvSpPr>
            <p:nvPr/>
          </p:nvSpPr>
          <p:spPr bwMode="auto">
            <a:xfrm>
              <a:off x="6697304" y="3193238"/>
              <a:ext cx="515612" cy="459962"/>
            </a:xfrm>
            <a:custGeom>
              <a:avLst/>
              <a:gdLst/>
              <a:ahLst/>
              <a:cxnLst>
                <a:cxn ang="0">
                  <a:pos x="105" y="248"/>
                </a:cxn>
                <a:cxn ang="0">
                  <a:pos x="89" y="210"/>
                </a:cxn>
                <a:cxn ang="0">
                  <a:pos x="60" y="186"/>
                </a:cxn>
                <a:cxn ang="0">
                  <a:pos x="28" y="132"/>
                </a:cxn>
                <a:cxn ang="0">
                  <a:pos x="0" y="100"/>
                </a:cxn>
                <a:cxn ang="0">
                  <a:pos x="28" y="75"/>
                </a:cxn>
                <a:cxn ang="0">
                  <a:pos x="57" y="56"/>
                </a:cxn>
                <a:cxn ang="0">
                  <a:pos x="42" y="18"/>
                </a:cxn>
                <a:cxn ang="0">
                  <a:pos x="88" y="0"/>
                </a:cxn>
                <a:cxn ang="0">
                  <a:pos x="129" y="19"/>
                </a:cxn>
                <a:cxn ang="0">
                  <a:pos x="170" y="37"/>
                </a:cxn>
                <a:cxn ang="0">
                  <a:pos x="210" y="75"/>
                </a:cxn>
                <a:cxn ang="0">
                  <a:pos x="269" y="80"/>
                </a:cxn>
                <a:cxn ang="0">
                  <a:pos x="291" y="91"/>
                </a:cxn>
                <a:cxn ang="0">
                  <a:pos x="312" y="118"/>
                </a:cxn>
                <a:cxn ang="0">
                  <a:pos x="333" y="152"/>
                </a:cxn>
                <a:cxn ang="0">
                  <a:pos x="352" y="186"/>
                </a:cxn>
                <a:cxn ang="0">
                  <a:pos x="360" y="189"/>
                </a:cxn>
                <a:cxn ang="0">
                  <a:pos x="365" y="196"/>
                </a:cxn>
                <a:cxn ang="0">
                  <a:pos x="366" y="202"/>
                </a:cxn>
                <a:cxn ang="0">
                  <a:pos x="381" y="229"/>
                </a:cxn>
                <a:cxn ang="0">
                  <a:pos x="447" y="242"/>
                </a:cxn>
                <a:cxn ang="0">
                  <a:pos x="461" y="254"/>
                </a:cxn>
                <a:cxn ang="0">
                  <a:pos x="452" y="303"/>
                </a:cxn>
                <a:cxn ang="0">
                  <a:pos x="420" y="316"/>
                </a:cxn>
                <a:cxn ang="0">
                  <a:pos x="389" y="328"/>
                </a:cxn>
                <a:cxn ang="0">
                  <a:pos x="354" y="338"/>
                </a:cxn>
                <a:cxn ang="0">
                  <a:pos x="321" y="346"/>
                </a:cxn>
                <a:cxn ang="0">
                  <a:pos x="297" y="380"/>
                </a:cxn>
                <a:cxn ang="0">
                  <a:pos x="272" y="412"/>
                </a:cxn>
                <a:cxn ang="0">
                  <a:pos x="250" y="378"/>
                </a:cxn>
                <a:cxn ang="0">
                  <a:pos x="206" y="366"/>
                </a:cxn>
                <a:cxn ang="0">
                  <a:pos x="194" y="393"/>
                </a:cxn>
                <a:cxn ang="0">
                  <a:pos x="172" y="357"/>
                </a:cxn>
                <a:cxn ang="0">
                  <a:pos x="137" y="302"/>
                </a:cxn>
              </a:cxnLst>
              <a:rect l="0" t="0" r="r" b="b"/>
              <a:pathLst>
                <a:path w="461" h="412">
                  <a:moveTo>
                    <a:pt x="113" y="282"/>
                  </a:moveTo>
                  <a:lnTo>
                    <a:pt x="105" y="248"/>
                  </a:lnTo>
                  <a:lnTo>
                    <a:pt x="96" y="229"/>
                  </a:lnTo>
                  <a:lnTo>
                    <a:pt x="89" y="210"/>
                  </a:lnTo>
                  <a:lnTo>
                    <a:pt x="75" y="198"/>
                  </a:lnTo>
                  <a:lnTo>
                    <a:pt x="60" y="186"/>
                  </a:lnTo>
                  <a:lnTo>
                    <a:pt x="50" y="160"/>
                  </a:lnTo>
                  <a:lnTo>
                    <a:pt x="28" y="132"/>
                  </a:lnTo>
                  <a:lnTo>
                    <a:pt x="6" y="103"/>
                  </a:lnTo>
                  <a:lnTo>
                    <a:pt x="0" y="100"/>
                  </a:lnTo>
                  <a:lnTo>
                    <a:pt x="4" y="72"/>
                  </a:lnTo>
                  <a:lnTo>
                    <a:pt x="28" y="75"/>
                  </a:lnTo>
                  <a:lnTo>
                    <a:pt x="41" y="58"/>
                  </a:lnTo>
                  <a:lnTo>
                    <a:pt x="57" y="56"/>
                  </a:lnTo>
                  <a:lnTo>
                    <a:pt x="65" y="43"/>
                  </a:lnTo>
                  <a:lnTo>
                    <a:pt x="42" y="18"/>
                  </a:lnTo>
                  <a:lnTo>
                    <a:pt x="65" y="9"/>
                  </a:lnTo>
                  <a:lnTo>
                    <a:pt x="88" y="0"/>
                  </a:lnTo>
                  <a:lnTo>
                    <a:pt x="108" y="9"/>
                  </a:lnTo>
                  <a:lnTo>
                    <a:pt x="129" y="19"/>
                  </a:lnTo>
                  <a:lnTo>
                    <a:pt x="149" y="28"/>
                  </a:lnTo>
                  <a:lnTo>
                    <a:pt x="170" y="37"/>
                  </a:lnTo>
                  <a:lnTo>
                    <a:pt x="189" y="56"/>
                  </a:lnTo>
                  <a:lnTo>
                    <a:pt x="210" y="75"/>
                  </a:lnTo>
                  <a:lnTo>
                    <a:pt x="250" y="78"/>
                  </a:lnTo>
                  <a:lnTo>
                    <a:pt x="269" y="80"/>
                  </a:lnTo>
                  <a:lnTo>
                    <a:pt x="273" y="87"/>
                  </a:lnTo>
                  <a:lnTo>
                    <a:pt x="291" y="91"/>
                  </a:lnTo>
                  <a:lnTo>
                    <a:pt x="303" y="111"/>
                  </a:lnTo>
                  <a:lnTo>
                    <a:pt x="312" y="118"/>
                  </a:lnTo>
                  <a:lnTo>
                    <a:pt x="332" y="138"/>
                  </a:lnTo>
                  <a:lnTo>
                    <a:pt x="333" y="152"/>
                  </a:lnTo>
                  <a:lnTo>
                    <a:pt x="342" y="169"/>
                  </a:lnTo>
                  <a:lnTo>
                    <a:pt x="352" y="186"/>
                  </a:lnTo>
                  <a:lnTo>
                    <a:pt x="359" y="190"/>
                  </a:lnTo>
                  <a:lnTo>
                    <a:pt x="360" y="189"/>
                  </a:lnTo>
                  <a:lnTo>
                    <a:pt x="364" y="190"/>
                  </a:lnTo>
                  <a:lnTo>
                    <a:pt x="365" y="196"/>
                  </a:lnTo>
                  <a:lnTo>
                    <a:pt x="368" y="198"/>
                  </a:lnTo>
                  <a:lnTo>
                    <a:pt x="366" y="202"/>
                  </a:lnTo>
                  <a:lnTo>
                    <a:pt x="374" y="207"/>
                  </a:lnTo>
                  <a:lnTo>
                    <a:pt x="381" y="229"/>
                  </a:lnTo>
                  <a:lnTo>
                    <a:pt x="413" y="235"/>
                  </a:lnTo>
                  <a:lnTo>
                    <a:pt x="447" y="242"/>
                  </a:lnTo>
                  <a:lnTo>
                    <a:pt x="450" y="236"/>
                  </a:lnTo>
                  <a:lnTo>
                    <a:pt x="461" y="254"/>
                  </a:lnTo>
                  <a:lnTo>
                    <a:pt x="456" y="279"/>
                  </a:lnTo>
                  <a:lnTo>
                    <a:pt x="452" y="303"/>
                  </a:lnTo>
                  <a:lnTo>
                    <a:pt x="436" y="310"/>
                  </a:lnTo>
                  <a:lnTo>
                    <a:pt x="420" y="316"/>
                  </a:lnTo>
                  <a:lnTo>
                    <a:pt x="405" y="322"/>
                  </a:lnTo>
                  <a:lnTo>
                    <a:pt x="389" y="328"/>
                  </a:lnTo>
                  <a:lnTo>
                    <a:pt x="372" y="333"/>
                  </a:lnTo>
                  <a:lnTo>
                    <a:pt x="354" y="338"/>
                  </a:lnTo>
                  <a:lnTo>
                    <a:pt x="338" y="342"/>
                  </a:lnTo>
                  <a:lnTo>
                    <a:pt x="321" y="346"/>
                  </a:lnTo>
                  <a:lnTo>
                    <a:pt x="309" y="363"/>
                  </a:lnTo>
                  <a:lnTo>
                    <a:pt x="297" y="380"/>
                  </a:lnTo>
                  <a:lnTo>
                    <a:pt x="285" y="396"/>
                  </a:lnTo>
                  <a:lnTo>
                    <a:pt x="272" y="412"/>
                  </a:lnTo>
                  <a:lnTo>
                    <a:pt x="270" y="386"/>
                  </a:lnTo>
                  <a:lnTo>
                    <a:pt x="250" y="378"/>
                  </a:lnTo>
                  <a:lnTo>
                    <a:pt x="230" y="368"/>
                  </a:lnTo>
                  <a:lnTo>
                    <a:pt x="206" y="366"/>
                  </a:lnTo>
                  <a:lnTo>
                    <a:pt x="202" y="386"/>
                  </a:lnTo>
                  <a:lnTo>
                    <a:pt x="194" y="393"/>
                  </a:lnTo>
                  <a:lnTo>
                    <a:pt x="183" y="375"/>
                  </a:lnTo>
                  <a:lnTo>
                    <a:pt x="172" y="357"/>
                  </a:lnTo>
                  <a:lnTo>
                    <a:pt x="155" y="330"/>
                  </a:lnTo>
                  <a:lnTo>
                    <a:pt x="137" y="302"/>
                  </a:lnTo>
                  <a:lnTo>
                    <a:pt x="113" y="28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19" name="Freeform 90"/>
            <p:cNvSpPr>
              <a:spLocks/>
            </p:cNvSpPr>
            <p:nvPr/>
          </p:nvSpPr>
          <p:spPr bwMode="auto">
            <a:xfrm>
              <a:off x="7105777" y="3369632"/>
              <a:ext cx="116068" cy="93779"/>
            </a:xfrm>
            <a:custGeom>
              <a:avLst/>
              <a:gdLst/>
              <a:ahLst/>
              <a:cxnLst>
                <a:cxn ang="0">
                  <a:pos x="0" y="44"/>
                </a:cxn>
                <a:cxn ang="0">
                  <a:pos x="8" y="49"/>
                </a:cxn>
                <a:cxn ang="0">
                  <a:pos x="15" y="71"/>
                </a:cxn>
                <a:cxn ang="0">
                  <a:pos x="47" y="77"/>
                </a:cxn>
                <a:cxn ang="0">
                  <a:pos x="81" y="84"/>
                </a:cxn>
                <a:cxn ang="0">
                  <a:pos x="84" y="78"/>
                </a:cxn>
                <a:cxn ang="0">
                  <a:pos x="88" y="48"/>
                </a:cxn>
                <a:cxn ang="0">
                  <a:pos x="99" y="44"/>
                </a:cxn>
                <a:cxn ang="0">
                  <a:pos x="95" y="22"/>
                </a:cxn>
                <a:cxn ang="0">
                  <a:pos x="98" y="28"/>
                </a:cxn>
                <a:cxn ang="0">
                  <a:pos x="105" y="23"/>
                </a:cxn>
                <a:cxn ang="0">
                  <a:pos x="100" y="2"/>
                </a:cxn>
                <a:cxn ang="0">
                  <a:pos x="94" y="0"/>
                </a:cxn>
                <a:cxn ang="0">
                  <a:pos x="75" y="22"/>
                </a:cxn>
                <a:cxn ang="0">
                  <a:pos x="54" y="44"/>
                </a:cxn>
                <a:cxn ang="0">
                  <a:pos x="21" y="46"/>
                </a:cxn>
                <a:cxn ang="0">
                  <a:pos x="8" y="43"/>
                </a:cxn>
                <a:cxn ang="0">
                  <a:pos x="0" y="40"/>
                </a:cxn>
                <a:cxn ang="0">
                  <a:pos x="0" y="44"/>
                </a:cxn>
              </a:cxnLst>
              <a:rect l="0" t="0" r="r" b="b"/>
              <a:pathLst>
                <a:path w="105" h="84">
                  <a:moveTo>
                    <a:pt x="0" y="44"/>
                  </a:moveTo>
                  <a:lnTo>
                    <a:pt x="8" y="49"/>
                  </a:lnTo>
                  <a:lnTo>
                    <a:pt x="15" y="71"/>
                  </a:lnTo>
                  <a:lnTo>
                    <a:pt x="47" y="77"/>
                  </a:lnTo>
                  <a:lnTo>
                    <a:pt x="81" y="84"/>
                  </a:lnTo>
                  <a:lnTo>
                    <a:pt x="84" y="78"/>
                  </a:lnTo>
                  <a:lnTo>
                    <a:pt x="88" y="48"/>
                  </a:lnTo>
                  <a:lnTo>
                    <a:pt x="99" y="44"/>
                  </a:lnTo>
                  <a:lnTo>
                    <a:pt x="95" y="22"/>
                  </a:lnTo>
                  <a:lnTo>
                    <a:pt x="98" y="28"/>
                  </a:lnTo>
                  <a:lnTo>
                    <a:pt x="105" y="23"/>
                  </a:lnTo>
                  <a:lnTo>
                    <a:pt x="100" y="2"/>
                  </a:lnTo>
                  <a:lnTo>
                    <a:pt x="94" y="0"/>
                  </a:lnTo>
                  <a:lnTo>
                    <a:pt x="75" y="22"/>
                  </a:lnTo>
                  <a:lnTo>
                    <a:pt x="54" y="44"/>
                  </a:lnTo>
                  <a:lnTo>
                    <a:pt x="21" y="46"/>
                  </a:lnTo>
                  <a:lnTo>
                    <a:pt x="8" y="43"/>
                  </a:lnTo>
                  <a:lnTo>
                    <a:pt x="0" y="40"/>
                  </a:lnTo>
                  <a:lnTo>
                    <a:pt x="0" y="4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0" name="Freeform 91"/>
            <p:cNvSpPr>
              <a:spLocks/>
            </p:cNvSpPr>
            <p:nvPr/>
          </p:nvSpPr>
          <p:spPr bwMode="auto">
            <a:xfrm>
              <a:off x="6913817" y="3559422"/>
              <a:ext cx="247762" cy="176393"/>
            </a:xfrm>
            <a:custGeom>
              <a:avLst/>
              <a:gdLst/>
              <a:ahLst/>
              <a:cxnLst>
                <a:cxn ang="0">
                  <a:pos x="8" y="58"/>
                </a:cxn>
                <a:cxn ang="0">
                  <a:pos x="0" y="65"/>
                </a:cxn>
                <a:cxn ang="0">
                  <a:pos x="0" y="95"/>
                </a:cxn>
                <a:cxn ang="0">
                  <a:pos x="9" y="126"/>
                </a:cxn>
                <a:cxn ang="0">
                  <a:pos x="19" y="158"/>
                </a:cxn>
                <a:cxn ang="0">
                  <a:pos x="46" y="155"/>
                </a:cxn>
                <a:cxn ang="0">
                  <a:pos x="75" y="140"/>
                </a:cxn>
                <a:cxn ang="0">
                  <a:pos x="97" y="131"/>
                </a:cxn>
                <a:cxn ang="0">
                  <a:pos x="120" y="124"/>
                </a:cxn>
                <a:cxn ang="0">
                  <a:pos x="136" y="117"/>
                </a:cxn>
                <a:cxn ang="0">
                  <a:pos x="153" y="110"/>
                </a:cxn>
                <a:cxn ang="0">
                  <a:pos x="170" y="101"/>
                </a:cxn>
                <a:cxn ang="0">
                  <a:pos x="187" y="93"/>
                </a:cxn>
                <a:cxn ang="0">
                  <a:pos x="202" y="86"/>
                </a:cxn>
                <a:cxn ang="0">
                  <a:pos x="204" y="75"/>
                </a:cxn>
                <a:cxn ang="0">
                  <a:pos x="223" y="59"/>
                </a:cxn>
                <a:cxn ang="0">
                  <a:pos x="208" y="35"/>
                </a:cxn>
                <a:cxn ang="0">
                  <a:pos x="193" y="11"/>
                </a:cxn>
                <a:cxn ang="0">
                  <a:pos x="195" y="0"/>
                </a:cxn>
                <a:cxn ang="0">
                  <a:pos x="178" y="5"/>
                </a:cxn>
                <a:cxn ang="0">
                  <a:pos x="160" y="10"/>
                </a:cxn>
                <a:cxn ang="0">
                  <a:pos x="144" y="14"/>
                </a:cxn>
                <a:cxn ang="0">
                  <a:pos x="127" y="18"/>
                </a:cxn>
                <a:cxn ang="0">
                  <a:pos x="115" y="35"/>
                </a:cxn>
                <a:cxn ang="0">
                  <a:pos x="103" y="52"/>
                </a:cxn>
                <a:cxn ang="0">
                  <a:pos x="91" y="68"/>
                </a:cxn>
                <a:cxn ang="0">
                  <a:pos x="78" y="84"/>
                </a:cxn>
                <a:cxn ang="0">
                  <a:pos x="76" y="58"/>
                </a:cxn>
                <a:cxn ang="0">
                  <a:pos x="56" y="50"/>
                </a:cxn>
                <a:cxn ang="0">
                  <a:pos x="36" y="40"/>
                </a:cxn>
                <a:cxn ang="0">
                  <a:pos x="12" y="38"/>
                </a:cxn>
                <a:cxn ang="0">
                  <a:pos x="8" y="58"/>
                </a:cxn>
              </a:cxnLst>
              <a:rect l="0" t="0" r="r" b="b"/>
              <a:pathLst>
                <a:path w="223" h="158">
                  <a:moveTo>
                    <a:pt x="8" y="58"/>
                  </a:moveTo>
                  <a:lnTo>
                    <a:pt x="0" y="65"/>
                  </a:lnTo>
                  <a:lnTo>
                    <a:pt x="0" y="95"/>
                  </a:lnTo>
                  <a:lnTo>
                    <a:pt x="9" y="126"/>
                  </a:lnTo>
                  <a:lnTo>
                    <a:pt x="19" y="158"/>
                  </a:lnTo>
                  <a:lnTo>
                    <a:pt x="46" y="155"/>
                  </a:lnTo>
                  <a:lnTo>
                    <a:pt x="75" y="140"/>
                  </a:lnTo>
                  <a:lnTo>
                    <a:pt x="97" y="131"/>
                  </a:lnTo>
                  <a:lnTo>
                    <a:pt x="120" y="124"/>
                  </a:lnTo>
                  <a:lnTo>
                    <a:pt x="136" y="117"/>
                  </a:lnTo>
                  <a:lnTo>
                    <a:pt x="153" y="110"/>
                  </a:lnTo>
                  <a:lnTo>
                    <a:pt x="170" y="101"/>
                  </a:lnTo>
                  <a:lnTo>
                    <a:pt x="187" y="93"/>
                  </a:lnTo>
                  <a:lnTo>
                    <a:pt x="202" y="86"/>
                  </a:lnTo>
                  <a:lnTo>
                    <a:pt x="204" y="75"/>
                  </a:lnTo>
                  <a:lnTo>
                    <a:pt x="223" y="59"/>
                  </a:lnTo>
                  <a:lnTo>
                    <a:pt x="208" y="35"/>
                  </a:lnTo>
                  <a:lnTo>
                    <a:pt x="193" y="11"/>
                  </a:lnTo>
                  <a:lnTo>
                    <a:pt x="195" y="0"/>
                  </a:lnTo>
                  <a:lnTo>
                    <a:pt x="178" y="5"/>
                  </a:lnTo>
                  <a:lnTo>
                    <a:pt x="160" y="10"/>
                  </a:lnTo>
                  <a:lnTo>
                    <a:pt x="144" y="14"/>
                  </a:lnTo>
                  <a:lnTo>
                    <a:pt x="127" y="18"/>
                  </a:lnTo>
                  <a:lnTo>
                    <a:pt x="115" y="35"/>
                  </a:lnTo>
                  <a:lnTo>
                    <a:pt x="103" y="52"/>
                  </a:lnTo>
                  <a:lnTo>
                    <a:pt x="91" y="68"/>
                  </a:lnTo>
                  <a:lnTo>
                    <a:pt x="78" y="84"/>
                  </a:lnTo>
                  <a:lnTo>
                    <a:pt x="76" y="58"/>
                  </a:lnTo>
                  <a:lnTo>
                    <a:pt x="56" y="50"/>
                  </a:lnTo>
                  <a:lnTo>
                    <a:pt x="36" y="40"/>
                  </a:lnTo>
                  <a:lnTo>
                    <a:pt x="12" y="38"/>
                  </a:lnTo>
                  <a:lnTo>
                    <a:pt x="8" y="5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1" name="Freeform 92"/>
            <p:cNvSpPr>
              <a:spLocks/>
            </p:cNvSpPr>
            <p:nvPr/>
          </p:nvSpPr>
          <p:spPr bwMode="auto">
            <a:xfrm>
              <a:off x="7824510" y="3813963"/>
              <a:ext cx="53570" cy="107176"/>
            </a:xfrm>
            <a:custGeom>
              <a:avLst/>
              <a:gdLst/>
              <a:ahLst/>
              <a:cxnLst>
                <a:cxn ang="0">
                  <a:pos x="12" y="4"/>
                </a:cxn>
                <a:cxn ang="0">
                  <a:pos x="20" y="17"/>
                </a:cxn>
                <a:cxn ang="0">
                  <a:pos x="31" y="33"/>
                </a:cxn>
                <a:cxn ang="0">
                  <a:pos x="39" y="51"/>
                </a:cxn>
                <a:cxn ang="0">
                  <a:pos x="48" y="70"/>
                </a:cxn>
                <a:cxn ang="0">
                  <a:pos x="37" y="90"/>
                </a:cxn>
                <a:cxn ang="0">
                  <a:pos x="15" y="96"/>
                </a:cxn>
                <a:cxn ang="0">
                  <a:pos x="3" y="64"/>
                </a:cxn>
                <a:cxn ang="0">
                  <a:pos x="0" y="40"/>
                </a:cxn>
                <a:cxn ang="0">
                  <a:pos x="2" y="42"/>
                </a:cxn>
                <a:cxn ang="0">
                  <a:pos x="5" y="24"/>
                </a:cxn>
                <a:cxn ang="0">
                  <a:pos x="8" y="6"/>
                </a:cxn>
                <a:cxn ang="0">
                  <a:pos x="9" y="5"/>
                </a:cxn>
                <a:cxn ang="0">
                  <a:pos x="3" y="0"/>
                </a:cxn>
                <a:cxn ang="0">
                  <a:pos x="12" y="4"/>
                </a:cxn>
              </a:cxnLst>
              <a:rect l="0" t="0" r="r" b="b"/>
              <a:pathLst>
                <a:path w="48" h="96">
                  <a:moveTo>
                    <a:pt x="12" y="4"/>
                  </a:moveTo>
                  <a:lnTo>
                    <a:pt x="20" y="17"/>
                  </a:lnTo>
                  <a:lnTo>
                    <a:pt x="31" y="33"/>
                  </a:lnTo>
                  <a:lnTo>
                    <a:pt x="39" y="51"/>
                  </a:lnTo>
                  <a:lnTo>
                    <a:pt x="48" y="70"/>
                  </a:lnTo>
                  <a:lnTo>
                    <a:pt x="37" y="90"/>
                  </a:lnTo>
                  <a:lnTo>
                    <a:pt x="15" y="96"/>
                  </a:lnTo>
                  <a:lnTo>
                    <a:pt x="3" y="64"/>
                  </a:lnTo>
                  <a:lnTo>
                    <a:pt x="0" y="40"/>
                  </a:lnTo>
                  <a:lnTo>
                    <a:pt x="2" y="42"/>
                  </a:lnTo>
                  <a:lnTo>
                    <a:pt x="5" y="24"/>
                  </a:lnTo>
                  <a:lnTo>
                    <a:pt x="8" y="6"/>
                  </a:lnTo>
                  <a:lnTo>
                    <a:pt x="9" y="5"/>
                  </a:lnTo>
                  <a:lnTo>
                    <a:pt x="3" y="0"/>
                  </a:lnTo>
                  <a:lnTo>
                    <a:pt x="12"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2" name="Freeform 93"/>
            <p:cNvSpPr>
              <a:spLocks/>
            </p:cNvSpPr>
            <p:nvPr/>
          </p:nvSpPr>
          <p:spPr bwMode="auto">
            <a:xfrm>
              <a:off x="6585700" y="4115396"/>
              <a:ext cx="46873" cy="46889"/>
            </a:xfrm>
            <a:custGeom>
              <a:avLst/>
              <a:gdLst/>
              <a:ahLst/>
              <a:cxnLst>
                <a:cxn ang="0">
                  <a:pos x="15" y="9"/>
                </a:cxn>
                <a:cxn ang="0">
                  <a:pos x="6" y="26"/>
                </a:cxn>
                <a:cxn ang="0">
                  <a:pos x="0" y="41"/>
                </a:cxn>
                <a:cxn ang="0">
                  <a:pos x="1" y="41"/>
                </a:cxn>
                <a:cxn ang="0">
                  <a:pos x="2" y="41"/>
                </a:cxn>
                <a:cxn ang="0">
                  <a:pos x="21" y="40"/>
                </a:cxn>
                <a:cxn ang="0">
                  <a:pos x="24" y="32"/>
                </a:cxn>
                <a:cxn ang="0">
                  <a:pos x="36" y="34"/>
                </a:cxn>
                <a:cxn ang="0">
                  <a:pos x="42" y="32"/>
                </a:cxn>
                <a:cxn ang="0">
                  <a:pos x="35" y="0"/>
                </a:cxn>
                <a:cxn ang="0">
                  <a:pos x="21" y="9"/>
                </a:cxn>
                <a:cxn ang="0">
                  <a:pos x="15" y="9"/>
                </a:cxn>
              </a:cxnLst>
              <a:rect l="0" t="0" r="r" b="b"/>
              <a:pathLst>
                <a:path w="42" h="41">
                  <a:moveTo>
                    <a:pt x="15" y="9"/>
                  </a:moveTo>
                  <a:lnTo>
                    <a:pt x="6" y="26"/>
                  </a:lnTo>
                  <a:lnTo>
                    <a:pt x="0" y="41"/>
                  </a:lnTo>
                  <a:lnTo>
                    <a:pt x="1" y="41"/>
                  </a:lnTo>
                  <a:lnTo>
                    <a:pt x="2" y="41"/>
                  </a:lnTo>
                  <a:lnTo>
                    <a:pt x="21" y="40"/>
                  </a:lnTo>
                  <a:lnTo>
                    <a:pt x="24" y="32"/>
                  </a:lnTo>
                  <a:lnTo>
                    <a:pt x="36" y="34"/>
                  </a:lnTo>
                  <a:lnTo>
                    <a:pt x="42" y="32"/>
                  </a:lnTo>
                  <a:lnTo>
                    <a:pt x="35" y="0"/>
                  </a:lnTo>
                  <a:lnTo>
                    <a:pt x="21" y="9"/>
                  </a:lnTo>
                  <a:lnTo>
                    <a:pt x="15"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3" name="Freeform 94"/>
            <p:cNvSpPr>
              <a:spLocks/>
            </p:cNvSpPr>
            <p:nvPr/>
          </p:nvSpPr>
          <p:spPr bwMode="auto">
            <a:xfrm>
              <a:off x="7679423" y="4032781"/>
              <a:ext cx="2232" cy="2233"/>
            </a:xfrm>
            <a:custGeom>
              <a:avLst/>
              <a:gdLst/>
              <a:ahLst/>
              <a:cxnLst>
                <a:cxn ang="0">
                  <a:pos x="1" y="1"/>
                </a:cxn>
                <a:cxn ang="0">
                  <a:pos x="0" y="2"/>
                </a:cxn>
                <a:cxn ang="0">
                  <a:pos x="0" y="1"/>
                </a:cxn>
                <a:cxn ang="0">
                  <a:pos x="1" y="0"/>
                </a:cxn>
                <a:cxn ang="0">
                  <a:pos x="1" y="1"/>
                </a:cxn>
              </a:cxnLst>
              <a:rect l="0" t="0" r="r" b="b"/>
              <a:pathLst>
                <a:path w="1" h="2">
                  <a:moveTo>
                    <a:pt x="1" y="1"/>
                  </a:moveTo>
                  <a:lnTo>
                    <a:pt x="0" y="2"/>
                  </a:lnTo>
                  <a:lnTo>
                    <a:pt x="0" y="1"/>
                  </a:lnTo>
                  <a:lnTo>
                    <a:pt x="1"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4" name="Freeform 95"/>
            <p:cNvSpPr>
              <a:spLocks/>
            </p:cNvSpPr>
            <p:nvPr/>
          </p:nvSpPr>
          <p:spPr bwMode="auto">
            <a:xfrm>
              <a:off x="7683888" y="4097533"/>
              <a:ext cx="4464" cy="2233"/>
            </a:xfrm>
            <a:custGeom>
              <a:avLst/>
              <a:gdLst/>
              <a:ahLst/>
              <a:cxnLst>
                <a:cxn ang="0">
                  <a:pos x="0" y="0"/>
                </a:cxn>
                <a:cxn ang="0">
                  <a:pos x="2" y="0"/>
                </a:cxn>
                <a:cxn ang="0">
                  <a:pos x="1" y="1"/>
                </a:cxn>
                <a:cxn ang="0">
                  <a:pos x="0" y="0"/>
                </a:cxn>
              </a:cxnLst>
              <a:rect l="0" t="0" r="r" b="b"/>
              <a:pathLst>
                <a:path w="2" h="1">
                  <a:moveTo>
                    <a:pt x="0" y="0"/>
                  </a:moveTo>
                  <a:lnTo>
                    <a:pt x="2" y="0"/>
                  </a:lnTo>
                  <a:lnTo>
                    <a:pt x="1" y="1"/>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5" name="Freeform 96"/>
            <p:cNvSpPr>
              <a:spLocks/>
            </p:cNvSpPr>
            <p:nvPr/>
          </p:nvSpPr>
          <p:spPr bwMode="auto">
            <a:xfrm>
              <a:off x="7679423" y="4081903"/>
              <a:ext cx="2232" cy="2233"/>
            </a:xfrm>
            <a:custGeom>
              <a:avLst/>
              <a:gdLst/>
              <a:ahLst/>
              <a:cxnLst>
                <a:cxn ang="0">
                  <a:pos x="3" y="0"/>
                </a:cxn>
                <a:cxn ang="0">
                  <a:pos x="3" y="3"/>
                </a:cxn>
                <a:cxn ang="0">
                  <a:pos x="0" y="2"/>
                </a:cxn>
                <a:cxn ang="0">
                  <a:pos x="3" y="0"/>
                </a:cxn>
              </a:cxnLst>
              <a:rect l="0" t="0" r="r" b="b"/>
              <a:pathLst>
                <a:path w="3" h="3">
                  <a:moveTo>
                    <a:pt x="3" y="0"/>
                  </a:moveTo>
                  <a:lnTo>
                    <a:pt x="3" y="3"/>
                  </a:lnTo>
                  <a:lnTo>
                    <a:pt x="0" y="2"/>
                  </a:lnTo>
                  <a:lnTo>
                    <a:pt x="3"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6" name="Freeform 97"/>
            <p:cNvSpPr>
              <a:spLocks/>
            </p:cNvSpPr>
            <p:nvPr/>
          </p:nvSpPr>
          <p:spPr bwMode="auto">
            <a:xfrm>
              <a:off x="7670494" y="4104232"/>
              <a:ext cx="2232" cy="2233"/>
            </a:xfrm>
            <a:custGeom>
              <a:avLst/>
              <a:gdLst/>
              <a:ahLst/>
              <a:cxnLst>
                <a:cxn ang="0">
                  <a:pos x="2" y="1"/>
                </a:cxn>
                <a:cxn ang="0">
                  <a:pos x="0" y="2"/>
                </a:cxn>
                <a:cxn ang="0">
                  <a:pos x="0" y="0"/>
                </a:cxn>
                <a:cxn ang="0">
                  <a:pos x="2" y="1"/>
                </a:cxn>
              </a:cxnLst>
              <a:rect l="0" t="0" r="r" b="b"/>
              <a:pathLst>
                <a:path w="2" h="2">
                  <a:moveTo>
                    <a:pt x="2" y="1"/>
                  </a:moveTo>
                  <a:lnTo>
                    <a:pt x="0" y="2"/>
                  </a:lnTo>
                  <a:lnTo>
                    <a:pt x="0" y="0"/>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7" name="Freeform 98"/>
            <p:cNvSpPr>
              <a:spLocks/>
            </p:cNvSpPr>
            <p:nvPr/>
          </p:nvSpPr>
          <p:spPr bwMode="auto">
            <a:xfrm>
              <a:off x="7672727" y="4108697"/>
              <a:ext cx="2232" cy="2233"/>
            </a:xfrm>
            <a:custGeom>
              <a:avLst/>
              <a:gdLst/>
              <a:ahLst/>
              <a:cxnLst>
                <a:cxn ang="0">
                  <a:pos x="3" y="3"/>
                </a:cxn>
                <a:cxn ang="0">
                  <a:pos x="3" y="0"/>
                </a:cxn>
                <a:cxn ang="0">
                  <a:pos x="0" y="2"/>
                </a:cxn>
                <a:cxn ang="0">
                  <a:pos x="3" y="3"/>
                </a:cxn>
              </a:cxnLst>
              <a:rect l="0" t="0" r="r" b="b"/>
              <a:pathLst>
                <a:path w="3" h="3">
                  <a:moveTo>
                    <a:pt x="3" y="3"/>
                  </a:moveTo>
                  <a:lnTo>
                    <a:pt x="3" y="0"/>
                  </a:lnTo>
                  <a:lnTo>
                    <a:pt x="0" y="2"/>
                  </a:lnTo>
                  <a:lnTo>
                    <a:pt x="3"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8" name="Freeform 99"/>
            <p:cNvSpPr>
              <a:spLocks/>
            </p:cNvSpPr>
            <p:nvPr/>
          </p:nvSpPr>
          <p:spPr bwMode="auto">
            <a:xfrm>
              <a:off x="7672727" y="3927839"/>
              <a:ext cx="2232" cy="2233"/>
            </a:xfrm>
            <a:custGeom>
              <a:avLst/>
              <a:gdLst/>
              <a:ahLst/>
              <a:cxnLst>
                <a:cxn ang="0">
                  <a:pos x="1" y="2"/>
                </a:cxn>
                <a:cxn ang="0">
                  <a:pos x="0" y="0"/>
                </a:cxn>
                <a:cxn ang="0">
                  <a:pos x="0" y="3"/>
                </a:cxn>
                <a:cxn ang="0">
                  <a:pos x="1" y="2"/>
                </a:cxn>
              </a:cxnLst>
              <a:rect l="0" t="0" r="r" b="b"/>
              <a:pathLst>
                <a:path w="1" h="3">
                  <a:moveTo>
                    <a:pt x="1" y="2"/>
                  </a:moveTo>
                  <a:lnTo>
                    <a:pt x="0" y="0"/>
                  </a:lnTo>
                  <a:lnTo>
                    <a:pt x="0" y="3"/>
                  </a:lnTo>
                  <a:lnTo>
                    <a:pt x="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29" name="Freeform 100"/>
            <p:cNvSpPr>
              <a:spLocks/>
            </p:cNvSpPr>
            <p:nvPr/>
          </p:nvSpPr>
          <p:spPr bwMode="auto">
            <a:xfrm>
              <a:off x="7677191" y="4104231"/>
              <a:ext cx="2232" cy="4466"/>
            </a:xfrm>
            <a:custGeom>
              <a:avLst/>
              <a:gdLst/>
              <a:ahLst/>
              <a:cxnLst>
                <a:cxn ang="0">
                  <a:pos x="0" y="3"/>
                </a:cxn>
                <a:cxn ang="0">
                  <a:pos x="1" y="1"/>
                </a:cxn>
                <a:cxn ang="0">
                  <a:pos x="0" y="0"/>
                </a:cxn>
                <a:cxn ang="0">
                  <a:pos x="0" y="3"/>
                </a:cxn>
              </a:cxnLst>
              <a:rect l="0" t="0" r="r" b="b"/>
              <a:pathLst>
                <a:path w="1" h="3">
                  <a:moveTo>
                    <a:pt x="0" y="3"/>
                  </a:moveTo>
                  <a:lnTo>
                    <a:pt x="1" y="1"/>
                  </a:lnTo>
                  <a:lnTo>
                    <a:pt x="0" y="0"/>
                  </a:lnTo>
                  <a:lnTo>
                    <a:pt x="0"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0" name="Freeform 101"/>
            <p:cNvSpPr>
              <a:spLocks/>
            </p:cNvSpPr>
            <p:nvPr/>
          </p:nvSpPr>
          <p:spPr bwMode="auto">
            <a:xfrm>
              <a:off x="7683888" y="4026083"/>
              <a:ext cx="4464" cy="2233"/>
            </a:xfrm>
            <a:custGeom>
              <a:avLst/>
              <a:gdLst/>
              <a:ahLst/>
              <a:cxnLst>
                <a:cxn ang="0">
                  <a:pos x="2" y="1"/>
                </a:cxn>
                <a:cxn ang="0">
                  <a:pos x="1" y="0"/>
                </a:cxn>
                <a:cxn ang="0">
                  <a:pos x="0" y="2"/>
                </a:cxn>
                <a:cxn ang="0">
                  <a:pos x="2" y="1"/>
                </a:cxn>
              </a:cxnLst>
              <a:rect l="0" t="0" r="r" b="b"/>
              <a:pathLst>
                <a:path w="2" h="2">
                  <a:moveTo>
                    <a:pt x="2" y="1"/>
                  </a:moveTo>
                  <a:lnTo>
                    <a:pt x="1" y="0"/>
                  </a:lnTo>
                  <a:lnTo>
                    <a:pt x="0" y="2"/>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1" name="Freeform 102"/>
            <p:cNvSpPr>
              <a:spLocks/>
            </p:cNvSpPr>
            <p:nvPr/>
          </p:nvSpPr>
          <p:spPr bwMode="auto">
            <a:xfrm>
              <a:off x="7668263" y="3892113"/>
              <a:ext cx="2232" cy="2233"/>
            </a:xfrm>
            <a:custGeom>
              <a:avLst/>
              <a:gdLst/>
              <a:ahLst/>
              <a:cxnLst>
                <a:cxn ang="0">
                  <a:pos x="2" y="1"/>
                </a:cxn>
                <a:cxn ang="0">
                  <a:pos x="0" y="0"/>
                </a:cxn>
                <a:cxn ang="0">
                  <a:pos x="0" y="2"/>
                </a:cxn>
                <a:cxn ang="0">
                  <a:pos x="2" y="1"/>
                </a:cxn>
              </a:cxnLst>
              <a:rect l="0" t="0" r="r" b="b"/>
              <a:pathLst>
                <a:path w="2" h="2">
                  <a:moveTo>
                    <a:pt x="2" y="1"/>
                  </a:moveTo>
                  <a:lnTo>
                    <a:pt x="0" y="0"/>
                  </a:lnTo>
                  <a:lnTo>
                    <a:pt x="0" y="2"/>
                  </a:lnTo>
                  <a:lnTo>
                    <a:pt x="2"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2" name="Freeform 103"/>
            <p:cNvSpPr>
              <a:spLocks/>
            </p:cNvSpPr>
            <p:nvPr/>
          </p:nvSpPr>
          <p:spPr bwMode="auto">
            <a:xfrm>
              <a:off x="7677191" y="4037247"/>
              <a:ext cx="2232" cy="2233"/>
            </a:xfrm>
            <a:custGeom>
              <a:avLst/>
              <a:gdLst/>
              <a:ahLst/>
              <a:cxnLst>
                <a:cxn ang="0">
                  <a:pos x="1" y="1"/>
                </a:cxn>
                <a:cxn ang="0">
                  <a:pos x="0" y="0"/>
                </a:cxn>
                <a:cxn ang="0">
                  <a:pos x="0" y="2"/>
                </a:cxn>
                <a:cxn ang="0">
                  <a:pos x="1" y="1"/>
                </a:cxn>
              </a:cxnLst>
              <a:rect l="0" t="0" r="r" b="b"/>
              <a:pathLst>
                <a:path w="1" h="2">
                  <a:moveTo>
                    <a:pt x="1" y="1"/>
                  </a:moveTo>
                  <a:lnTo>
                    <a:pt x="0" y="0"/>
                  </a:lnTo>
                  <a:lnTo>
                    <a:pt x="0" y="2"/>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3" name="Freeform 104"/>
            <p:cNvSpPr>
              <a:spLocks/>
            </p:cNvSpPr>
            <p:nvPr/>
          </p:nvSpPr>
          <p:spPr bwMode="auto">
            <a:xfrm>
              <a:off x="7681656" y="4021617"/>
              <a:ext cx="2232" cy="2233"/>
            </a:xfrm>
            <a:custGeom>
              <a:avLst/>
              <a:gdLst/>
              <a:ahLst/>
              <a:cxnLst>
                <a:cxn ang="0">
                  <a:pos x="1" y="1"/>
                </a:cxn>
                <a:cxn ang="0">
                  <a:pos x="0" y="0"/>
                </a:cxn>
                <a:cxn ang="0">
                  <a:pos x="0" y="1"/>
                </a:cxn>
                <a:cxn ang="0">
                  <a:pos x="1" y="1"/>
                </a:cxn>
              </a:cxnLst>
              <a:rect l="0" t="0" r="r" b="b"/>
              <a:pathLst>
                <a:path w="1" h="1">
                  <a:moveTo>
                    <a:pt x="1" y="1"/>
                  </a:moveTo>
                  <a:lnTo>
                    <a:pt x="0" y="0"/>
                  </a:lnTo>
                  <a:lnTo>
                    <a:pt x="0" y="1"/>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4" name="Freeform 105"/>
            <p:cNvSpPr>
              <a:spLocks/>
            </p:cNvSpPr>
            <p:nvPr/>
          </p:nvSpPr>
          <p:spPr bwMode="auto">
            <a:xfrm>
              <a:off x="7677191" y="3927839"/>
              <a:ext cx="2232" cy="2233"/>
            </a:xfrm>
            <a:custGeom>
              <a:avLst/>
              <a:gdLst/>
              <a:ahLst/>
              <a:cxnLst>
                <a:cxn ang="0">
                  <a:pos x="0" y="0"/>
                </a:cxn>
                <a:cxn ang="0">
                  <a:pos x="1" y="2"/>
                </a:cxn>
                <a:cxn ang="0">
                  <a:pos x="0" y="3"/>
                </a:cxn>
                <a:cxn ang="0">
                  <a:pos x="0" y="0"/>
                </a:cxn>
              </a:cxnLst>
              <a:rect l="0" t="0" r="r" b="b"/>
              <a:pathLst>
                <a:path w="1" h="3">
                  <a:moveTo>
                    <a:pt x="0" y="0"/>
                  </a:moveTo>
                  <a:lnTo>
                    <a:pt x="1" y="2"/>
                  </a:lnTo>
                  <a:lnTo>
                    <a:pt x="0" y="3"/>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5" name="Freeform 106"/>
            <p:cNvSpPr>
              <a:spLocks/>
            </p:cNvSpPr>
            <p:nvPr/>
          </p:nvSpPr>
          <p:spPr bwMode="auto">
            <a:xfrm>
              <a:off x="7663799" y="3901045"/>
              <a:ext cx="4464" cy="2233"/>
            </a:xfrm>
            <a:custGeom>
              <a:avLst/>
              <a:gdLst/>
              <a:ahLst/>
              <a:cxnLst>
                <a:cxn ang="0">
                  <a:pos x="4" y="1"/>
                </a:cxn>
                <a:cxn ang="0">
                  <a:pos x="4" y="0"/>
                </a:cxn>
                <a:cxn ang="0">
                  <a:pos x="0" y="1"/>
                </a:cxn>
                <a:cxn ang="0">
                  <a:pos x="4" y="1"/>
                </a:cxn>
              </a:cxnLst>
              <a:rect l="0" t="0" r="r" b="b"/>
              <a:pathLst>
                <a:path w="4" h="1">
                  <a:moveTo>
                    <a:pt x="4" y="1"/>
                  </a:moveTo>
                  <a:lnTo>
                    <a:pt x="4" y="0"/>
                  </a:lnTo>
                  <a:lnTo>
                    <a:pt x="0" y="1"/>
                  </a:lnTo>
                  <a:lnTo>
                    <a:pt x="4"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6" name="Freeform 107"/>
            <p:cNvSpPr>
              <a:spLocks/>
            </p:cNvSpPr>
            <p:nvPr/>
          </p:nvSpPr>
          <p:spPr bwMode="auto">
            <a:xfrm>
              <a:off x="7659334" y="4010453"/>
              <a:ext cx="2232" cy="2233"/>
            </a:xfrm>
            <a:custGeom>
              <a:avLst/>
              <a:gdLst/>
              <a:ahLst/>
              <a:cxnLst>
                <a:cxn ang="0">
                  <a:pos x="3" y="1"/>
                </a:cxn>
                <a:cxn ang="0">
                  <a:pos x="3" y="0"/>
                </a:cxn>
                <a:cxn ang="0">
                  <a:pos x="0" y="0"/>
                </a:cxn>
                <a:cxn ang="0">
                  <a:pos x="3" y="1"/>
                </a:cxn>
              </a:cxnLst>
              <a:rect l="0" t="0" r="r" b="b"/>
              <a:pathLst>
                <a:path w="3" h="1">
                  <a:moveTo>
                    <a:pt x="3" y="1"/>
                  </a:moveTo>
                  <a:lnTo>
                    <a:pt x="3" y="0"/>
                  </a:lnTo>
                  <a:lnTo>
                    <a:pt x="0" y="0"/>
                  </a:lnTo>
                  <a:lnTo>
                    <a:pt x="3"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7" name="Freeform 108"/>
            <p:cNvSpPr>
              <a:spLocks/>
            </p:cNvSpPr>
            <p:nvPr/>
          </p:nvSpPr>
          <p:spPr bwMode="auto">
            <a:xfrm>
              <a:off x="7663799" y="3889881"/>
              <a:ext cx="2232" cy="2233"/>
            </a:xfrm>
            <a:custGeom>
              <a:avLst/>
              <a:gdLst/>
              <a:ahLst/>
              <a:cxnLst>
                <a:cxn ang="0">
                  <a:pos x="1" y="1"/>
                </a:cxn>
                <a:cxn ang="0">
                  <a:pos x="1" y="0"/>
                </a:cxn>
                <a:cxn ang="0">
                  <a:pos x="0" y="1"/>
                </a:cxn>
                <a:cxn ang="0">
                  <a:pos x="1" y="1"/>
                </a:cxn>
              </a:cxnLst>
              <a:rect l="0" t="0" r="r" b="b"/>
              <a:pathLst>
                <a:path w="1" h="1">
                  <a:moveTo>
                    <a:pt x="1" y="1"/>
                  </a:moveTo>
                  <a:lnTo>
                    <a:pt x="1" y="0"/>
                  </a:lnTo>
                  <a:lnTo>
                    <a:pt x="0" y="1"/>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8" name="Freeform 109"/>
            <p:cNvSpPr>
              <a:spLocks/>
            </p:cNvSpPr>
            <p:nvPr/>
          </p:nvSpPr>
          <p:spPr bwMode="auto">
            <a:xfrm>
              <a:off x="7677191" y="4003755"/>
              <a:ext cx="2232" cy="2233"/>
            </a:xfrm>
            <a:custGeom>
              <a:avLst/>
              <a:gdLst/>
              <a:ahLst/>
              <a:cxnLst>
                <a:cxn ang="0">
                  <a:pos x="1" y="1"/>
                </a:cxn>
                <a:cxn ang="0">
                  <a:pos x="2" y="0"/>
                </a:cxn>
                <a:cxn ang="0">
                  <a:pos x="0" y="0"/>
                </a:cxn>
                <a:cxn ang="0">
                  <a:pos x="1" y="1"/>
                </a:cxn>
              </a:cxnLst>
              <a:rect l="0" t="0" r="r" b="b"/>
              <a:pathLst>
                <a:path w="2" h="1">
                  <a:moveTo>
                    <a:pt x="1" y="1"/>
                  </a:moveTo>
                  <a:lnTo>
                    <a:pt x="2" y="0"/>
                  </a:lnTo>
                  <a:lnTo>
                    <a:pt x="0" y="0"/>
                  </a:lnTo>
                  <a:lnTo>
                    <a:pt x="1"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39" name="Freeform 110"/>
            <p:cNvSpPr>
              <a:spLocks/>
            </p:cNvSpPr>
            <p:nvPr/>
          </p:nvSpPr>
          <p:spPr bwMode="auto">
            <a:xfrm>
              <a:off x="7681656" y="4070739"/>
              <a:ext cx="2232" cy="2233"/>
            </a:xfrm>
            <a:custGeom>
              <a:avLst/>
              <a:gdLst/>
              <a:ahLst/>
              <a:cxnLst>
                <a:cxn ang="0">
                  <a:pos x="2" y="0"/>
                </a:cxn>
                <a:cxn ang="0">
                  <a:pos x="2" y="1"/>
                </a:cxn>
                <a:cxn ang="0">
                  <a:pos x="0" y="1"/>
                </a:cxn>
                <a:cxn ang="0">
                  <a:pos x="2" y="0"/>
                </a:cxn>
              </a:cxnLst>
              <a:rect l="0" t="0" r="r" b="b"/>
              <a:pathLst>
                <a:path w="2" h="1">
                  <a:moveTo>
                    <a:pt x="2" y="0"/>
                  </a:moveTo>
                  <a:lnTo>
                    <a:pt x="2" y="1"/>
                  </a:lnTo>
                  <a:lnTo>
                    <a:pt x="0" y="1"/>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0" name="Freeform 111"/>
            <p:cNvSpPr>
              <a:spLocks/>
            </p:cNvSpPr>
            <p:nvPr/>
          </p:nvSpPr>
          <p:spPr bwMode="auto">
            <a:xfrm>
              <a:off x="7663799" y="3894346"/>
              <a:ext cx="2232" cy="2233"/>
            </a:xfrm>
            <a:custGeom>
              <a:avLst/>
              <a:gdLst/>
              <a:ahLst/>
              <a:cxnLst>
                <a:cxn ang="0">
                  <a:pos x="0" y="0"/>
                </a:cxn>
                <a:cxn ang="0">
                  <a:pos x="1" y="2"/>
                </a:cxn>
                <a:cxn ang="0">
                  <a:pos x="0" y="3"/>
                </a:cxn>
                <a:cxn ang="0">
                  <a:pos x="0" y="0"/>
                </a:cxn>
              </a:cxnLst>
              <a:rect l="0" t="0" r="r" b="b"/>
              <a:pathLst>
                <a:path w="1" h="3">
                  <a:moveTo>
                    <a:pt x="0" y="0"/>
                  </a:moveTo>
                  <a:lnTo>
                    <a:pt x="1" y="2"/>
                  </a:lnTo>
                  <a:lnTo>
                    <a:pt x="0" y="3"/>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1" name="Freeform 112"/>
            <p:cNvSpPr>
              <a:spLocks/>
            </p:cNvSpPr>
            <p:nvPr/>
          </p:nvSpPr>
          <p:spPr bwMode="auto">
            <a:xfrm>
              <a:off x="7679423" y="4014919"/>
              <a:ext cx="2232" cy="2233"/>
            </a:xfrm>
            <a:custGeom>
              <a:avLst/>
              <a:gdLst/>
              <a:ahLst/>
              <a:cxnLst>
                <a:cxn ang="0">
                  <a:pos x="0" y="2"/>
                </a:cxn>
                <a:cxn ang="0">
                  <a:pos x="0" y="3"/>
                </a:cxn>
                <a:cxn ang="0">
                  <a:pos x="0" y="0"/>
                </a:cxn>
                <a:cxn ang="0">
                  <a:pos x="0" y="2"/>
                </a:cxn>
              </a:cxnLst>
              <a:rect l="0" t="0" r="r" b="b"/>
              <a:pathLst>
                <a:path h="3">
                  <a:moveTo>
                    <a:pt x="0" y="2"/>
                  </a:moveTo>
                  <a:lnTo>
                    <a:pt x="0" y="3"/>
                  </a:lnTo>
                  <a:lnTo>
                    <a:pt x="0" y="0"/>
                  </a:lnTo>
                  <a:lnTo>
                    <a:pt x="0"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2" name="Freeform 113"/>
            <p:cNvSpPr>
              <a:spLocks/>
            </p:cNvSpPr>
            <p:nvPr/>
          </p:nvSpPr>
          <p:spPr bwMode="auto">
            <a:xfrm>
              <a:off x="7677191" y="3959098"/>
              <a:ext cx="2232" cy="223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3" name="Freeform 114"/>
            <p:cNvSpPr>
              <a:spLocks/>
            </p:cNvSpPr>
            <p:nvPr/>
          </p:nvSpPr>
          <p:spPr bwMode="auto">
            <a:xfrm>
              <a:off x="7233006" y="4213639"/>
              <a:ext cx="4464" cy="4466"/>
            </a:xfrm>
            <a:custGeom>
              <a:avLst/>
              <a:gdLst/>
              <a:ahLst/>
              <a:cxnLst>
                <a:cxn ang="0">
                  <a:pos x="4" y="5"/>
                </a:cxn>
                <a:cxn ang="0">
                  <a:pos x="2" y="0"/>
                </a:cxn>
                <a:cxn ang="0">
                  <a:pos x="0" y="0"/>
                </a:cxn>
                <a:cxn ang="0">
                  <a:pos x="4" y="5"/>
                </a:cxn>
              </a:cxnLst>
              <a:rect l="0" t="0" r="r" b="b"/>
              <a:pathLst>
                <a:path w="4" h="5">
                  <a:moveTo>
                    <a:pt x="4" y="5"/>
                  </a:moveTo>
                  <a:lnTo>
                    <a:pt x="2" y="0"/>
                  </a:lnTo>
                  <a:lnTo>
                    <a:pt x="0" y="0"/>
                  </a:lnTo>
                  <a:lnTo>
                    <a:pt x="4"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4" name="Freeform 115"/>
            <p:cNvSpPr>
              <a:spLocks/>
            </p:cNvSpPr>
            <p:nvPr/>
          </p:nvSpPr>
          <p:spPr bwMode="auto">
            <a:xfrm>
              <a:off x="7005332" y="4345377"/>
              <a:ext cx="8929" cy="2233"/>
            </a:xfrm>
            <a:custGeom>
              <a:avLst/>
              <a:gdLst/>
              <a:ahLst/>
              <a:cxnLst>
                <a:cxn ang="0">
                  <a:pos x="8" y="1"/>
                </a:cxn>
                <a:cxn ang="0">
                  <a:pos x="5" y="0"/>
                </a:cxn>
                <a:cxn ang="0">
                  <a:pos x="0" y="2"/>
                </a:cxn>
                <a:cxn ang="0">
                  <a:pos x="8" y="1"/>
                </a:cxn>
              </a:cxnLst>
              <a:rect l="0" t="0" r="r" b="b"/>
              <a:pathLst>
                <a:path w="8" h="2">
                  <a:moveTo>
                    <a:pt x="8" y="1"/>
                  </a:moveTo>
                  <a:lnTo>
                    <a:pt x="5" y="0"/>
                  </a:lnTo>
                  <a:lnTo>
                    <a:pt x="0" y="2"/>
                  </a:lnTo>
                  <a:lnTo>
                    <a:pt x="8"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5" name="Freeform 116"/>
            <p:cNvSpPr>
              <a:spLocks/>
            </p:cNvSpPr>
            <p:nvPr/>
          </p:nvSpPr>
          <p:spPr bwMode="auto">
            <a:xfrm>
              <a:off x="7078991" y="3360700"/>
              <a:ext cx="2232" cy="6698"/>
            </a:xfrm>
            <a:custGeom>
              <a:avLst/>
              <a:gdLst/>
              <a:ahLst/>
              <a:cxnLst>
                <a:cxn ang="0">
                  <a:pos x="2" y="0"/>
                </a:cxn>
                <a:cxn ang="0">
                  <a:pos x="0" y="6"/>
                </a:cxn>
                <a:cxn ang="0">
                  <a:pos x="3" y="3"/>
                </a:cxn>
                <a:cxn ang="0">
                  <a:pos x="2" y="0"/>
                </a:cxn>
              </a:cxnLst>
              <a:rect l="0" t="0" r="r" b="b"/>
              <a:pathLst>
                <a:path w="3" h="6">
                  <a:moveTo>
                    <a:pt x="2" y="0"/>
                  </a:moveTo>
                  <a:lnTo>
                    <a:pt x="0" y="6"/>
                  </a:lnTo>
                  <a:lnTo>
                    <a:pt x="3" y="3"/>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6" name="Freeform 117"/>
            <p:cNvSpPr>
              <a:spLocks/>
            </p:cNvSpPr>
            <p:nvPr/>
          </p:nvSpPr>
          <p:spPr bwMode="auto">
            <a:xfrm>
              <a:off x="6208476" y="3434384"/>
              <a:ext cx="252227" cy="442099"/>
            </a:xfrm>
            <a:custGeom>
              <a:avLst/>
              <a:gdLst/>
              <a:ahLst/>
              <a:cxnLst>
                <a:cxn ang="0">
                  <a:pos x="222" y="99"/>
                </a:cxn>
                <a:cxn ang="0">
                  <a:pos x="201" y="86"/>
                </a:cxn>
                <a:cxn ang="0">
                  <a:pos x="179" y="74"/>
                </a:cxn>
                <a:cxn ang="0">
                  <a:pos x="156" y="62"/>
                </a:cxn>
                <a:cxn ang="0">
                  <a:pos x="135" y="49"/>
                </a:cxn>
                <a:cxn ang="0">
                  <a:pos x="113" y="37"/>
                </a:cxn>
                <a:cxn ang="0">
                  <a:pos x="91" y="25"/>
                </a:cxn>
                <a:cxn ang="0">
                  <a:pos x="69" y="12"/>
                </a:cxn>
                <a:cxn ang="0">
                  <a:pos x="47" y="0"/>
                </a:cxn>
                <a:cxn ang="0">
                  <a:pos x="27" y="12"/>
                </a:cxn>
                <a:cxn ang="0">
                  <a:pos x="29" y="31"/>
                </a:cxn>
                <a:cxn ang="0">
                  <a:pos x="31" y="49"/>
                </a:cxn>
                <a:cxn ang="0">
                  <a:pos x="49" y="78"/>
                </a:cxn>
                <a:cxn ang="0">
                  <a:pos x="45" y="89"/>
                </a:cxn>
                <a:cxn ang="0">
                  <a:pos x="43" y="107"/>
                </a:cxn>
                <a:cxn ang="0">
                  <a:pos x="42" y="126"/>
                </a:cxn>
                <a:cxn ang="0">
                  <a:pos x="41" y="145"/>
                </a:cxn>
                <a:cxn ang="0">
                  <a:pos x="40" y="163"/>
                </a:cxn>
                <a:cxn ang="0">
                  <a:pos x="30" y="179"/>
                </a:cxn>
                <a:cxn ang="0">
                  <a:pos x="21" y="193"/>
                </a:cxn>
                <a:cxn ang="0">
                  <a:pos x="11" y="207"/>
                </a:cxn>
                <a:cxn ang="0">
                  <a:pos x="0" y="223"/>
                </a:cxn>
                <a:cxn ang="0">
                  <a:pos x="1" y="242"/>
                </a:cxn>
                <a:cxn ang="0">
                  <a:pos x="11" y="258"/>
                </a:cxn>
                <a:cxn ang="0">
                  <a:pos x="19" y="258"/>
                </a:cxn>
                <a:cxn ang="0">
                  <a:pos x="30" y="283"/>
                </a:cxn>
                <a:cxn ang="0">
                  <a:pos x="33" y="311"/>
                </a:cxn>
                <a:cxn ang="0">
                  <a:pos x="47" y="336"/>
                </a:cxn>
                <a:cxn ang="0">
                  <a:pos x="22" y="336"/>
                </a:cxn>
                <a:cxn ang="0">
                  <a:pos x="11" y="341"/>
                </a:cxn>
                <a:cxn ang="0">
                  <a:pos x="30" y="365"/>
                </a:cxn>
                <a:cxn ang="0">
                  <a:pos x="43" y="396"/>
                </a:cxn>
                <a:cxn ang="0">
                  <a:pos x="64" y="390"/>
                </a:cxn>
                <a:cxn ang="0">
                  <a:pos x="69" y="392"/>
                </a:cxn>
                <a:cxn ang="0">
                  <a:pos x="81" y="390"/>
                </a:cxn>
                <a:cxn ang="0">
                  <a:pos x="111" y="384"/>
                </a:cxn>
                <a:cxn ang="0">
                  <a:pos x="121" y="372"/>
                </a:cxn>
                <a:cxn ang="0">
                  <a:pos x="118" y="363"/>
                </a:cxn>
                <a:cxn ang="0">
                  <a:pos x="149" y="357"/>
                </a:cxn>
                <a:cxn ang="0">
                  <a:pos x="166" y="337"/>
                </a:cxn>
                <a:cxn ang="0">
                  <a:pos x="183" y="317"/>
                </a:cxn>
                <a:cxn ang="0">
                  <a:pos x="204" y="312"/>
                </a:cxn>
                <a:cxn ang="0">
                  <a:pos x="202" y="299"/>
                </a:cxn>
                <a:cxn ang="0">
                  <a:pos x="198" y="285"/>
                </a:cxn>
                <a:cxn ang="0">
                  <a:pos x="189" y="266"/>
                </a:cxn>
                <a:cxn ang="0">
                  <a:pos x="180" y="265"/>
                </a:cxn>
                <a:cxn ang="0">
                  <a:pos x="189" y="246"/>
                </a:cxn>
                <a:cxn ang="0">
                  <a:pos x="190" y="235"/>
                </a:cxn>
                <a:cxn ang="0">
                  <a:pos x="192" y="229"/>
                </a:cxn>
                <a:cxn ang="0">
                  <a:pos x="194" y="219"/>
                </a:cxn>
                <a:cxn ang="0">
                  <a:pos x="204" y="200"/>
                </a:cxn>
                <a:cxn ang="0">
                  <a:pos x="212" y="194"/>
                </a:cxn>
                <a:cxn ang="0">
                  <a:pos x="226" y="193"/>
                </a:cxn>
                <a:cxn ang="0">
                  <a:pos x="225" y="170"/>
                </a:cxn>
                <a:cxn ang="0">
                  <a:pos x="224" y="146"/>
                </a:cxn>
                <a:cxn ang="0">
                  <a:pos x="224" y="122"/>
                </a:cxn>
                <a:cxn ang="0">
                  <a:pos x="222" y="99"/>
                </a:cxn>
              </a:cxnLst>
              <a:rect l="0" t="0" r="r" b="b"/>
              <a:pathLst>
                <a:path w="226" h="396">
                  <a:moveTo>
                    <a:pt x="222" y="99"/>
                  </a:moveTo>
                  <a:lnTo>
                    <a:pt x="201" y="86"/>
                  </a:lnTo>
                  <a:lnTo>
                    <a:pt x="179" y="74"/>
                  </a:lnTo>
                  <a:lnTo>
                    <a:pt x="156" y="62"/>
                  </a:lnTo>
                  <a:lnTo>
                    <a:pt x="135" y="49"/>
                  </a:lnTo>
                  <a:lnTo>
                    <a:pt x="113" y="37"/>
                  </a:lnTo>
                  <a:lnTo>
                    <a:pt x="91" y="25"/>
                  </a:lnTo>
                  <a:lnTo>
                    <a:pt x="69" y="12"/>
                  </a:lnTo>
                  <a:lnTo>
                    <a:pt x="47" y="0"/>
                  </a:lnTo>
                  <a:lnTo>
                    <a:pt x="27" y="12"/>
                  </a:lnTo>
                  <a:lnTo>
                    <a:pt x="29" y="31"/>
                  </a:lnTo>
                  <a:lnTo>
                    <a:pt x="31" y="49"/>
                  </a:lnTo>
                  <a:lnTo>
                    <a:pt x="49" y="78"/>
                  </a:lnTo>
                  <a:lnTo>
                    <a:pt x="45" y="89"/>
                  </a:lnTo>
                  <a:lnTo>
                    <a:pt x="43" y="107"/>
                  </a:lnTo>
                  <a:lnTo>
                    <a:pt x="42" y="126"/>
                  </a:lnTo>
                  <a:lnTo>
                    <a:pt x="41" y="145"/>
                  </a:lnTo>
                  <a:lnTo>
                    <a:pt x="40" y="163"/>
                  </a:lnTo>
                  <a:lnTo>
                    <a:pt x="30" y="179"/>
                  </a:lnTo>
                  <a:lnTo>
                    <a:pt x="21" y="193"/>
                  </a:lnTo>
                  <a:lnTo>
                    <a:pt x="11" y="207"/>
                  </a:lnTo>
                  <a:lnTo>
                    <a:pt x="0" y="223"/>
                  </a:lnTo>
                  <a:lnTo>
                    <a:pt x="1" y="242"/>
                  </a:lnTo>
                  <a:lnTo>
                    <a:pt x="11" y="258"/>
                  </a:lnTo>
                  <a:lnTo>
                    <a:pt x="19" y="258"/>
                  </a:lnTo>
                  <a:lnTo>
                    <a:pt x="30" y="283"/>
                  </a:lnTo>
                  <a:lnTo>
                    <a:pt x="33" y="311"/>
                  </a:lnTo>
                  <a:lnTo>
                    <a:pt x="47" y="336"/>
                  </a:lnTo>
                  <a:lnTo>
                    <a:pt x="22" y="336"/>
                  </a:lnTo>
                  <a:lnTo>
                    <a:pt x="11" y="341"/>
                  </a:lnTo>
                  <a:lnTo>
                    <a:pt x="30" y="365"/>
                  </a:lnTo>
                  <a:lnTo>
                    <a:pt x="43" y="396"/>
                  </a:lnTo>
                  <a:lnTo>
                    <a:pt x="64" y="390"/>
                  </a:lnTo>
                  <a:lnTo>
                    <a:pt x="69" y="392"/>
                  </a:lnTo>
                  <a:lnTo>
                    <a:pt x="81" y="390"/>
                  </a:lnTo>
                  <a:lnTo>
                    <a:pt x="111" y="384"/>
                  </a:lnTo>
                  <a:lnTo>
                    <a:pt x="121" y="372"/>
                  </a:lnTo>
                  <a:lnTo>
                    <a:pt x="118" y="363"/>
                  </a:lnTo>
                  <a:lnTo>
                    <a:pt x="149" y="357"/>
                  </a:lnTo>
                  <a:lnTo>
                    <a:pt x="166" y="337"/>
                  </a:lnTo>
                  <a:lnTo>
                    <a:pt x="183" y="317"/>
                  </a:lnTo>
                  <a:lnTo>
                    <a:pt x="204" y="312"/>
                  </a:lnTo>
                  <a:lnTo>
                    <a:pt x="202" y="299"/>
                  </a:lnTo>
                  <a:lnTo>
                    <a:pt x="198" y="285"/>
                  </a:lnTo>
                  <a:lnTo>
                    <a:pt x="189" y="266"/>
                  </a:lnTo>
                  <a:lnTo>
                    <a:pt x="180" y="265"/>
                  </a:lnTo>
                  <a:lnTo>
                    <a:pt x="189" y="246"/>
                  </a:lnTo>
                  <a:lnTo>
                    <a:pt x="190" y="235"/>
                  </a:lnTo>
                  <a:lnTo>
                    <a:pt x="192" y="229"/>
                  </a:lnTo>
                  <a:lnTo>
                    <a:pt x="194" y="219"/>
                  </a:lnTo>
                  <a:lnTo>
                    <a:pt x="204" y="200"/>
                  </a:lnTo>
                  <a:lnTo>
                    <a:pt x="212" y="194"/>
                  </a:lnTo>
                  <a:lnTo>
                    <a:pt x="226" y="193"/>
                  </a:lnTo>
                  <a:lnTo>
                    <a:pt x="225" y="170"/>
                  </a:lnTo>
                  <a:lnTo>
                    <a:pt x="224" y="146"/>
                  </a:lnTo>
                  <a:lnTo>
                    <a:pt x="224" y="122"/>
                  </a:lnTo>
                  <a:lnTo>
                    <a:pt x="222" y="9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7" name="Freeform 118"/>
            <p:cNvSpPr>
              <a:spLocks/>
            </p:cNvSpPr>
            <p:nvPr/>
          </p:nvSpPr>
          <p:spPr bwMode="auto">
            <a:xfrm>
              <a:off x="6895960" y="3738047"/>
              <a:ext cx="35713" cy="42424"/>
            </a:xfrm>
            <a:custGeom>
              <a:avLst/>
              <a:gdLst/>
              <a:ahLst/>
              <a:cxnLst>
                <a:cxn ang="0">
                  <a:pos x="0" y="38"/>
                </a:cxn>
                <a:cxn ang="0">
                  <a:pos x="25" y="38"/>
                </a:cxn>
                <a:cxn ang="0">
                  <a:pos x="31" y="26"/>
                </a:cxn>
                <a:cxn ang="0">
                  <a:pos x="23" y="0"/>
                </a:cxn>
                <a:cxn ang="0">
                  <a:pos x="16" y="1"/>
                </a:cxn>
                <a:cxn ang="0">
                  <a:pos x="0" y="38"/>
                </a:cxn>
              </a:cxnLst>
              <a:rect l="0" t="0" r="r" b="b"/>
              <a:pathLst>
                <a:path w="31" h="38">
                  <a:moveTo>
                    <a:pt x="0" y="38"/>
                  </a:moveTo>
                  <a:lnTo>
                    <a:pt x="25" y="38"/>
                  </a:lnTo>
                  <a:lnTo>
                    <a:pt x="31" y="26"/>
                  </a:lnTo>
                  <a:lnTo>
                    <a:pt x="23" y="0"/>
                  </a:lnTo>
                  <a:lnTo>
                    <a:pt x="16" y="1"/>
                  </a:lnTo>
                  <a:lnTo>
                    <a:pt x="0" y="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8" name="Freeform 119"/>
            <p:cNvSpPr>
              <a:spLocks/>
            </p:cNvSpPr>
            <p:nvPr/>
          </p:nvSpPr>
          <p:spPr bwMode="auto">
            <a:xfrm>
              <a:off x="6759803" y="3588449"/>
              <a:ext cx="162943" cy="158531"/>
            </a:xfrm>
            <a:custGeom>
              <a:avLst/>
              <a:gdLst/>
              <a:ahLst/>
              <a:cxnLst>
                <a:cxn ang="0">
                  <a:pos x="0" y="108"/>
                </a:cxn>
                <a:cxn ang="0">
                  <a:pos x="3" y="90"/>
                </a:cxn>
                <a:cxn ang="0">
                  <a:pos x="6" y="55"/>
                </a:cxn>
                <a:cxn ang="0">
                  <a:pos x="14" y="24"/>
                </a:cxn>
                <a:cxn ang="0">
                  <a:pos x="27" y="13"/>
                </a:cxn>
                <a:cxn ang="0">
                  <a:pos x="42" y="2"/>
                </a:cxn>
                <a:cxn ang="0">
                  <a:pos x="44" y="0"/>
                </a:cxn>
                <a:cxn ang="0">
                  <a:pos x="51" y="18"/>
                </a:cxn>
                <a:cxn ang="0">
                  <a:pos x="59" y="34"/>
                </a:cxn>
                <a:cxn ang="0">
                  <a:pos x="65" y="52"/>
                </a:cxn>
                <a:cxn ang="0">
                  <a:pos x="72" y="70"/>
                </a:cxn>
                <a:cxn ang="0">
                  <a:pos x="73" y="64"/>
                </a:cxn>
                <a:cxn ang="0">
                  <a:pos x="79" y="68"/>
                </a:cxn>
                <a:cxn ang="0">
                  <a:pos x="97" y="81"/>
                </a:cxn>
                <a:cxn ang="0">
                  <a:pos x="121" y="104"/>
                </a:cxn>
                <a:cxn ang="0">
                  <a:pos x="145" y="128"/>
                </a:cxn>
                <a:cxn ang="0">
                  <a:pos x="145" y="133"/>
                </a:cxn>
                <a:cxn ang="0">
                  <a:pos x="144" y="134"/>
                </a:cxn>
                <a:cxn ang="0">
                  <a:pos x="137" y="135"/>
                </a:cxn>
                <a:cxn ang="0">
                  <a:pos x="125" y="141"/>
                </a:cxn>
                <a:cxn ang="0">
                  <a:pos x="123" y="135"/>
                </a:cxn>
                <a:cxn ang="0">
                  <a:pos x="104" y="129"/>
                </a:cxn>
                <a:cxn ang="0">
                  <a:pos x="91" y="114"/>
                </a:cxn>
                <a:cxn ang="0">
                  <a:pos x="84" y="105"/>
                </a:cxn>
                <a:cxn ang="0">
                  <a:pos x="71" y="99"/>
                </a:cxn>
                <a:cxn ang="0">
                  <a:pos x="59" y="96"/>
                </a:cxn>
                <a:cxn ang="0">
                  <a:pos x="45" y="98"/>
                </a:cxn>
                <a:cxn ang="0">
                  <a:pos x="35" y="86"/>
                </a:cxn>
                <a:cxn ang="0">
                  <a:pos x="31" y="106"/>
                </a:cxn>
                <a:cxn ang="0">
                  <a:pos x="21" y="98"/>
                </a:cxn>
                <a:cxn ang="0">
                  <a:pos x="12" y="110"/>
                </a:cxn>
                <a:cxn ang="0">
                  <a:pos x="0" y="108"/>
                </a:cxn>
              </a:cxnLst>
              <a:rect l="0" t="0" r="r" b="b"/>
              <a:pathLst>
                <a:path w="145" h="141">
                  <a:moveTo>
                    <a:pt x="0" y="108"/>
                  </a:moveTo>
                  <a:lnTo>
                    <a:pt x="3" y="90"/>
                  </a:lnTo>
                  <a:lnTo>
                    <a:pt x="6" y="55"/>
                  </a:lnTo>
                  <a:lnTo>
                    <a:pt x="14" y="24"/>
                  </a:lnTo>
                  <a:lnTo>
                    <a:pt x="27" y="13"/>
                  </a:lnTo>
                  <a:lnTo>
                    <a:pt x="42" y="2"/>
                  </a:lnTo>
                  <a:lnTo>
                    <a:pt x="44" y="0"/>
                  </a:lnTo>
                  <a:lnTo>
                    <a:pt x="51" y="18"/>
                  </a:lnTo>
                  <a:lnTo>
                    <a:pt x="59" y="34"/>
                  </a:lnTo>
                  <a:lnTo>
                    <a:pt x="65" y="52"/>
                  </a:lnTo>
                  <a:lnTo>
                    <a:pt x="72" y="70"/>
                  </a:lnTo>
                  <a:lnTo>
                    <a:pt x="73" y="64"/>
                  </a:lnTo>
                  <a:lnTo>
                    <a:pt x="79" y="68"/>
                  </a:lnTo>
                  <a:lnTo>
                    <a:pt x="97" y="81"/>
                  </a:lnTo>
                  <a:lnTo>
                    <a:pt x="121" y="104"/>
                  </a:lnTo>
                  <a:lnTo>
                    <a:pt x="145" y="128"/>
                  </a:lnTo>
                  <a:lnTo>
                    <a:pt x="145" y="133"/>
                  </a:lnTo>
                  <a:lnTo>
                    <a:pt x="144" y="134"/>
                  </a:lnTo>
                  <a:lnTo>
                    <a:pt x="137" y="135"/>
                  </a:lnTo>
                  <a:lnTo>
                    <a:pt x="125" y="141"/>
                  </a:lnTo>
                  <a:lnTo>
                    <a:pt x="123" y="135"/>
                  </a:lnTo>
                  <a:lnTo>
                    <a:pt x="104" y="129"/>
                  </a:lnTo>
                  <a:lnTo>
                    <a:pt x="91" y="114"/>
                  </a:lnTo>
                  <a:lnTo>
                    <a:pt x="84" y="105"/>
                  </a:lnTo>
                  <a:lnTo>
                    <a:pt x="71" y="99"/>
                  </a:lnTo>
                  <a:lnTo>
                    <a:pt x="59" y="96"/>
                  </a:lnTo>
                  <a:lnTo>
                    <a:pt x="45" y="98"/>
                  </a:lnTo>
                  <a:lnTo>
                    <a:pt x="35" y="86"/>
                  </a:lnTo>
                  <a:lnTo>
                    <a:pt x="31" y="106"/>
                  </a:lnTo>
                  <a:lnTo>
                    <a:pt x="21" y="98"/>
                  </a:lnTo>
                  <a:lnTo>
                    <a:pt x="12" y="110"/>
                  </a:lnTo>
                  <a:lnTo>
                    <a:pt x="0" y="10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49" name="Freeform 120"/>
            <p:cNvSpPr>
              <a:spLocks/>
            </p:cNvSpPr>
            <p:nvPr/>
          </p:nvSpPr>
          <p:spPr bwMode="auto">
            <a:xfrm>
              <a:off x="6686144" y="3684461"/>
              <a:ext cx="363831" cy="305897"/>
            </a:xfrm>
            <a:custGeom>
              <a:avLst/>
              <a:gdLst/>
              <a:ahLst/>
              <a:cxnLst>
                <a:cxn ang="0">
                  <a:pos x="110" y="268"/>
                </a:cxn>
                <a:cxn ang="0">
                  <a:pos x="84" y="248"/>
                </a:cxn>
                <a:cxn ang="0">
                  <a:pos x="64" y="246"/>
                </a:cxn>
                <a:cxn ang="0">
                  <a:pos x="58" y="227"/>
                </a:cxn>
                <a:cxn ang="0">
                  <a:pos x="45" y="220"/>
                </a:cxn>
                <a:cxn ang="0">
                  <a:pos x="37" y="204"/>
                </a:cxn>
                <a:cxn ang="0">
                  <a:pos x="28" y="187"/>
                </a:cxn>
                <a:cxn ang="0">
                  <a:pos x="7" y="168"/>
                </a:cxn>
                <a:cxn ang="0">
                  <a:pos x="0" y="162"/>
                </a:cxn>
                <a:cxn ang="0">
                  <a:pos x="7" y="150"/>
                </a:cxn>
                <a:cxn ang="0">
                  <a:pos x="22" y="146"/>
                </a:cxn>
                <a:cxn ang="0">
                  <a:pos x="26" y="120"/>
                </a:cxn>
                <a:cxn ang="0">
                  <a:pos x="28" y="92"/>
                </a:cxn>
                <a:cxn ang="0">
                  <a:pos x="40" y="90"/>
                </a:cxn>
                <a:cxn ang="0">
                  <a:pos x="45" y="62"/>
                </a:cxn>
                <a:cxn ang="0">
                  <a:pos x="67" y="22"/>
                </a:cxn>
                <a:cxn ang="0">
                  <a:pos x="79" y="24"/>
                </a:cxn>
                <a:cxn ang="0">
                  <a:pos x="88" y="12"/>
                </a:cxn>
                <a:cxn ang="0">
                  <a:pos x="98" y="20"/>
                </a:cxn>
                <a:cxn ang="0">
                  <a:pos x="102" y="0"/>
                </a:cxn>
                <a:cxn ang="0">
                  <a:pos x="112" y="12"/>
                </a:cxn>
                <a:cxn ang="0">
                  <a:pos x="126" y="10"/>
                </a:cxn>
                <a:cxn ang="0">
                  <a:pos x="138" y="13"/>
                </a:cxn>
                <a:cxn ang="0">
                  <a:pos x="151" y="19"/>
                </a:cxn>
                <a:cxn ang="0">
                  <a:pos x="158" y="28"/>
                </a:cxn>
                <a:cxn ang="0">
                  <a:pos x="171" y="43"/>
                </a:cxn>
                <a:cxn ang="0">
                  <a:pos x="190" y="49"/>
                </a:cxn>
                <a:cxn ang="0">
                  <a:pos x="192" y="55"/>
                </a:cxn>
                <a:cxn ang="0">
                  <a:pos x="204" y="49"/>
                </a:cxn>
                <a:cxn ang="0">
                  <a:pos x="188" y="86"/>
                </a:cxn>
                <a:cxn ang="0">
                  <a:pos x="213" y="86"/>
                </a:cxn>
                <a:cxn ang="0">
                  <a:pos x="211" y="101"/>
                </a:cxn>
                <a:cxn ang="0">
                  <a:pos x="225" y="119"/>
                </a:cxn>
                <a:cxn ang="0">
                  <a:pos x="238" y="137"/>
                </a:cxn>
                <a:cxn ang="0">
                  <a:pos x="255" y="143"/>
                </a:cxn>
                <a:cxn ang="0">
                  <a:pos x="272" y="149"/>
                </a:cxn>
                <a:cxn ang="0">
                  <a:pos x="288" y="155"/>
                </a:cxn>
                <a:cxn ang="0">
                  <a:pos x="304" y="162"/>
                </a:cxn>
                <a:cxn ang="0">
                  <a:pos x="326" y="162"/>
                </a:cxn>
                <a:cxn ang="0">
                  <a:pos x="310" y="181"/>
                </a:cxn>
                <a:cxn ang="0">
                  <a:pos x="294" y="200"/>
                </a:cxn>
                <a:cxn ang="0">
                  <a:pos x="278" y="220"/>
                </a:cxn>
                <a:cxn ang="0">
                  <a:pos x="261" y="239"/>
                </a:cxn>
                <a:cxn ang="0">
                  <a:pos x="244" y="240"/>
                </a:cxn>
                <a:cxn ang="0">
                  <a:pos x="226" y="241"/>
                </a:cxn>
                <a:cxn ang="0">
                  <a:pos x="206" y="256"/>
                </a:cxn>
                <a:cxn ang="0">
                  <a:pos x="195" y="262"/>
                </a:cxn>
                <a:cxn ang="0">
                  <a:pos x="174" y="257"/>
                </a:cxn>
                <a:cxn ang="0">
                  <a:pos x="151" y="264"/>
                </a:cxn>
                <a:cxn ang="0">
                  <a:pos x="140" y="274"/>
                </a:cxn>
                <a:cxn ang="0">
                  <a:pos x="110" y="268"/>
                </a:cxn>
              </a:cxnLst>
              <a:rect l="0" t="0" r="r" b="b"/>
              <a:pathLst>
                <a:path w="326" h="274">
                  <a:moveTo>
                    <a:pt x="110" y="268"/>
                  </a:moveTo>
                  <a:lnTo>
                    <a:pt x="84" y="248"/>
                  </a:lnTo>
                  <a:lnTo>
                    <a:pt x="64" y="246"/>
                  </a:lnTo>
                  <a:lnTo>
                    <a:pt x="58" y="227"/>
                  </a:lnTo>
                  <a:lnTo>
                    <a:pt x="45" y="220"/>
                  </a:lnTo>
                  <a:lnTo>
                    <a:pt x="37" y="204"/>
                  </a:lnTo>
                  <a:lnTo>
                    <a:pt x="28" y="187"/>
                  </a:lnTo>
                  <a:lnTo>
                    <a:pt x="7" y="168"/>
                  </a:lnTo>
                  <a:lnTo>
                    <a:pt x="0" y="162"/>
                  </a:lnTo>
                  <a:lnTo>
                    <a:pt x="7" y="150"/>
                  </a:lnTo>
                  <a:lnTo>
                    <a:pt x="22" y="146"/>
                  </a:lnTo>
                  <a:lnTo>
                    <a:pt x="26" y="120"/>
                  </a:lnTo>
                  <a:lnTo>
                    <a:pt x="28" y="92"/>
                  </a:lnTo>
                  <a:lnTo>
                    <a:pt x="40" y="90"/>
                  </a:lnTo>
                  <a:lnTo>
                    <a:pt x="45" y="62"/>
                  </a:lnTo>
                  <a:lnTo>
                    <a:pt x="67" y="22"/>
                  </a:lnTo>
                  <a:lnTo>
                    <a:pt x="79" y="24"/>
                  </a:lnTo>
                  <a:lnTo>
                    <a:pt x="88" y="12"/>
                  </a:lnTo>
                  <a:lnTo>
                    <a:pt x="98" y="20"/>
                  </a:lnTo>
                  <a:lnTo>
                    <a:pt x="102" y="0"/>
                  </a:lnTo>
                  <a:lnTo>
                    <a:pt x="112" y="12"/>
                  </a:lnTo>
                  <a:lnTo>
                    <a:pt x="126" y="10"/>
                  </a:lnTo>
                  <a:lnTo>
                    <a:pt x="138" y="13"/>
                  </a:lnTo>
                  <a:lnTo>
                    <a:pt x="151" y="19"/>
                  </a:lnTo>
                  <a:lnTo>
                    <a:pt x="158" y="28"/>
                  </a:lnTo>
                  <a:lnTo>
                    <a:pt x="171" y="43"/>
                  </a:lnTo>
                  <a:lnTo>
                    <a:pt x="190" y="49"/>
                  </a:lnTo>
                  <a:lnTo>
                    <a:pt x="192" y="55"/>
                  </a:lnTo>
                  <a:lnTo>
                    <a:pt x="204" y="49"/>
                  </a:lnTo>
                  <a:lnTo>
                    <a:pt x="188" y="86"/>
                  </a:lnTo>
                  <a:lnTo>
                    <a:pt x="213" y="86"/>
                  </a:lnTo>
                  <a:lnTo>
                    <a:pt x="211" y="101"/>
                  </a:lnTo>
                  <a:lnTo>
                    <a:pt x="225" y="119"/>
                  </a:lnTo>
                  <a:lnTo>
                    <a:pt x="238" y="137"/>
                  </a:lnTo>
                  <a:lnTo>
                    <a:pt x="255" y="143"/>
                  </a:lnTo>
                  <a:lnTo>
                    <a:pt x="272" y="149"/>
                  </a:lnTo>
                  <a:lnTo>
                    <a:pt x="288" y="155"/>
                  </a:lnTo>
                  <a:lnTo>
                    <a:pt x="304" y="162"/>
                  </a:lnTo>
                  <a:lnTo>
                    <a:pt x="326" y="162"/>
                  </a:lnTo>
                  <a:lnTo>
                    <a:pt x="310" y="181"/>
                  </a:lnTo>
                  <a:lnTo>
                    <a:pt x="294" y="200"/>
                  </a:lnTo>
                  <a:lnTo>
                    <a:pt x="278" y="220"/>
                  </a:lnTo>
                  <a:lnTo>
                    <a:pt x="261" y="239"/>
                  </a:lnTo>
                  <a:lnTo>
                    <a:pt x="244" y="240"/>
                  </a:lnTo>
                  <a:lnTo>
                    <a:pt x="226" y="241"/>
                  </a:lnTo>
                  <a:lnTo>
                    <a:pt x="206" y="256"/>
                  </a:lnTo>
                  <a:lnTo>
                    <a:pt x="195" y="262"/>
                  </a:lnTo>
                  <a:lnTo>
                    <a:pt x="174" y="257"/>
                  </a:lnTo>
                  <a:lnTo>
                    <a:pt x="151" y="264"/>
                  </a:lnTo>
                  <a:lnTo>
                    <a:pt x="140" y="274"/>
                  </a:lnTo>
                  <a:lnTo>
                    <a:pt x="110" y="26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0" name="Freeform 121"/>
            <p:cNvSpPr>
              <a:spLocks/>
            </p:cNvSpPr>
            <p:nvPr/>
          </p:nvSpPr>
          <p:spPr bwMode="auto">
            <a:xfrm>
              <a:off x="6880335" y="3755911"/>
              <a:ext cx="247762" cy="375115"/>
            </a:xfrm>
            <a:custGeom>
              <a:avLst/>
              <a:gdLst/>
              <a:ahLst/>
              <a:cxnLst>
                <a:cxn ang="0">
                  <a:pos x="212" y="45"/>
                </a:cxn>
                <a:cxn ang="0">
                  <a:pos x="206" y="73"/>
                </a:cxn>
                <a:cxn ang="0">
                  <a:pos x="192" y="103"/>
                </a:cxn>
                <a:cxn ang="0">
                  <a:pos x="177" y="133"/>
                </a:cxn>
                <a:cxn ang="0">
                  <a:pos x="162" y="163"/>
                </a:cxn>
                <a:cxn ang="0">
                  <a:pos x="147" y="192"/>
                </a:cxn>
                <a:cxn ang="0">
                  <a:pos x="134" y="206"/>
                </a:cxn>
                <a:cxn ang="0">
                  <a:pos x="121" y="219"/>
                </a:cxn>
                <a:cxn ang="0">
                  <a:pos x="108" y="234"/>
                </a:cxn>
                <a:cxn ang="0">
                  <a:pos x="95" y="247"/>
                </a:cxn>
                <a:cxn ang="0">
                  <a:pos x="79" y="261"/>
                </a:cxn>
                <a:cxn ang="0">
                  <a:pos x="65" y="277"/>
                </a:cxn>
                <a:cxn ang="0">
                  <a:pos x="49" y="291"/>
                </a:cxn>
                <a:cxn ang="0">
                  <a:pos x="33" y="307"/>
                </a:cxn>
                <a:cxn ang="0">
                  <a:pos x="23" y="322"/>
                </a:cxn>
                <a:cxn ang="0">
                  <a:pos x="13" y="337"/>
                </a:cxn>
                <a:cxn ang="0">
                  <a:pos x="1" y="318"/>
                </a:cxn>
                <a:cxn ang="0">
                  <a:pos x="1" y="295"/>
                </a:cxn>
                <a:cxn ang="0">
                  <a:pos x="1" y="272"/>
                </a:cxn>
                <a:cxn ang="0">
                  <a:pos x="1" y="249"/>
                </a:cxn>
                <a:cxn ang="0">
                  <a:pos x="0" y="225"/>
                </a:cxn>
                <a:cxn ang="0">
                  <a:pos x="11" y="212"/>
                </a:cxn>
                <a:cxn ang="0">
                  <a:pos x="20" y="198"/>
                </a:cxn>
                <a:cxn ang="0">
                  <a:pos x="31" y="192"/>
                </a:cxn>
                <a:cxn ang="0">
                  <a:pos x="51" y="177"/>
                </a:cxn>
                <a:cxn ang="0">
                  <a:pos x="69" y="176"/>
                </a:cxn>
                <a:cxn ang="0">
                  <a:pos x="86" y="175"/>
                </a:cxn>
                <a:cxn ang="0">
                  <a:pos x="103" y="156"/>
                </a:cxn>
                <a:cxn ang="0">
                  <a:pos x="119" y="136"/>
                </a:cxn>
                <a:cxn ang="0">
                  <a:pos x="135" y="117"/>
                </a:cxn>
                <a:cxn ang="0">
                  <a:pos x="151" y="98"/>
                </a:cxn>
                <a:cxn ang="0">
                  <a:pos x="129" y="98"/>
                </a:cxn>
                <a:cxn ang="0">
                  <a:pos x="113" y="91"/>
                </a:cxn>
                <a:cxn ang="0">
                  <a:pos x="97" y="85"/>
                </a:cxn>
                <a:cxn ang="0">
                  <a:pos x="80" y="79"/>
                </a:cxn>
                <a:cxn ang="0">
                  <a:pos x="63" y="73"/>
                </a:cxn>
                <a:cxn ang="0">
                  <a:pos x="50" y="55"/>
                </a:cxn>
                <a:cxn ang="0">
                  <a:pos x="36" y="37"/>
                </a:cxn>
                <a:cxn ang="0">
                  <a:pos x="38" y="22"/>
                </a:cxn>
                <a:cxn ang="0">
                  <a:pos x="44" y="10"/>
                </a:cxn>
                <a:cxn ang="0">
                  <a:pos x="59" y="24"/>
                </a:cxn>
                <a:cxn ang="0">
                  <a:pos x="72" y="37"/>
                </a:cxn>
                <a:cxn ang="0">
                  <a:pos x="99" y="27"/>
                </a:cxn>
                <a:cxn ang="0">
                  <a:pos x="120" y="30"/>
                </a:cxn>
                <a:cxn ang="0">
                  <a:pos x="140" y="20"/>
                </a:cxn>
                <a:cxn ang="0">
                  <a:pos x="170" y="13"/>
                </a:cxn>
                <a:cxn ang="0">
                  <a:pos x="201" y="6"/>
                </a:cxn>
                <a:cxn ang="0">
                  <a:pos x="212" y="0"/>
                </a:cxn>
                <a:cxn ang="0">
                  <a:pos x="219" y="7"/>
                </a:cxn>
                <a:cxn ang="0">
                  <a:pos x="217" y="37"/>
                </a:cxn>
                <a:cxn ang="0">
                  <a:pos x="221" y="38"/>
                </a:cxn>
                <a:cxn ang="0">
                  <a:pos x="212" y="45"/>
                </a:cxn>
              </a:cxnLst>
              <a:rect l="0" t="0" r="r" b="b"/>
              <a:pathLst>
                <a:path w="221" h="337">
                  <a:moveTo>
                    <a:pt x="212" y="45"/>
                  </a:moveTo>
                  <a:lnTo>
                    <a:pt x="206" y="73"/>
                  </a:lnTo>
                  <a:lnTo>
                    <a:pt x="192" y="103"/>
                  </a:lnTo>
                  <a:lnTo>
                    <a:pt x="177" y="133"/>
                  </a:lnTo>
                  <a:lnTo>
                    <a:pt x="162" y="163"/>
                  </a:lnTo>
                  <a:lnTo>
                    <a:pt x="147" y="192"/>
                  </a:lnTo>
                  <a:lnTo>
                    <a:pt x="134" y="206"/>
                  </a:lnTo>
                  <a:lnTo>
                    <a:pt x="121" y="219"/>
                  </a:lnTo>
                  <a:lnTo>
                    <a:pt x="108" y="234"/>
                  </a:lnTo>
                  <a:lnTo>
                    <a:pt x="95" y="247"/>
                  </a:lnTo>
                  <a:lnTo>
                    <a:pt x="79" y="261"/>
                  </a:lnTo>
                  <a:lnTo>
                    <a:pt x="65" y="277"/>
                  </a:lnTo>
                  <a:lnTo>
                    <a:pt x="49" y="291"/>
                  </a:lnTo>
                  <a:lnTo>
                    <a:pt x="33" y="307"/>
                  </a:lnTo>
                  <a:lnTo>
                    <a:pt x="23" y="322"/>
                  </a:lnTo>
                  <a:lnTo>
                    <a:pt x="13" y="337"/>
                  </a:lnTo>
                  <a:lnTo>
                    <a:pt x="1" y="318"/>
                  </a:lnTo>
                  <a:lnTo>
                    <a:pt x="1" y="295"/>
                  </a:lnTo>
                  <a:lnTo>
                    <a:pt x="1" y="272"/>
                  </a:lnTo>
                  <a:lnTo>
                    <a:pt x="1" y="249"/>
                  </a:lnTo>
                  <a:lnTo>
                    <a:pt x="0" y="225"/>
                  </a:lnTo>
                  <a:lnTo>
                    <a:pt x="11" y="212"/>
                  </a:lnTo>
                  <a:lnTo>
                    <a:pt x="20" y="198"/>
                  </a:lnTo>
                  <a:lnTo>
                    <a:pt x="31" y="192"/>
                  </a:lnTo>
                  <a:lnTo>
                    <a:pt x="51" y="177"/>
                  </a:lnTo>
                  <a:lnTo>
                    <a:pt x="69" y="176"/>
                  </a:lnTo>
                  <a:lnTo>
                    <a:pt x="86" y="175"/>
                  </a:lnTo>
                  <a:lnTo>
                    <a:pt x="103" y="156"/>
                  </a:lnTo>
                  <a:lnTo>
                    <a:pt x="119" y="136"/>
                  </a:lnTo>
                  <a:lnTo>
                    <a:pt x="135" y="117"/>
                  </a:lnTo>
                  <a:lnTo>
                    <a:pt x="151" y="98"/>
                  </a:lnTo>
                  <a:lnTo>
                    <a:pt x="129" y="98"/>
                  </a:lnTo>
                  <a:lnTo>
                    <a:pt x="113" y="91"/>
                  </a:lnTo>
                  <a:lnTo>
                    <a:pt x="97" y="85"/>
                  </a:lnTo>
                  <a:lnTo>
                    <a:pt x="80" y="79"/>
                  </a:lnTo>
                  <a:lnTo>
                    <a:pt x="63" y="73"/>
                  </a:lnTo>
                  <a:lnTo>
                    <a:pt x="50" y="55"/>
                  </a:lnTo>
                  <a:lnTo>
                    <a:pt x="36" y="37"/>
                  </a:lnTo>
                  <a:lnTo>
                    <a:pt x="38" y="22"/>
                  </a:lnTo>
                  <a:lnTo>
                    <a:pt x="44" y="10"/>
                  </a:lnTo>
                  <a:lnTo>
                    <a:pt x="59" y="24"/>
                  </a:lnTo>
                  <a:lnTo>
                    <a:pt x="72" y="37"/>
                  </a:lnTo>
                  <a:lnTo>
                    <a:pt x="99" y="27"/>
                  </a:lnTo>
                  <a:lnTo>
                    <a:pt x="120" y="30"/>
                  </a:lnTo>
                  <a:lnTo>
                    <a:pt x="140" y="20"/>
                  </a:lnTo>
                  <a:lnTo>
                    <a:pt x="170" y="13"/>
                  </a:lnTo>
                  <a:lnTo>
                    <a:pt x="201" y="6"/>
                  </a:lnTo>
                  <a:lnTo>
                    <a:pt x="212" y="0"/>
                  </a:lnTo>
                  <a:lnTo>
                    <a:pt x="219" y="7"/>
                  </a:lnTo>
                  <a:lnTo>
                    <a:pt x="217" y="37"/>
                  </a:lnTo>
                  <a:lnTo>
                    <a:pt x="221" y="38"/>
                  </a:lnTo>
                  <a:lnTo>
                    <a:pt x="212" y="4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1" name="Freeform 122"/>
            <p:cNvSpPr>
              <a:spLocks/>
            </p:cNvSpPr>
            <p:nvPr/>
          </p:nvSpPr>
          <p:spPr bwMode="auto">
            <a:xfrm>
              <a:off x="6409364" y="3445548"/>
              <a:ext cx="397312" cy="544809"/>
            </a:xfrm>
            <a:custGeom>
              <a:avLst/>
              <a:gdLst/>
              <a:ahLst/>
              <a:cxnLst>
                <a:cxn ang="0">
                  <a:pos x="42" y="77"/>
                </a:cxn>
                <a:cxn ang="0">
                  <a:pos x="63" y="53"/>
                </a:cxn>
                <a:cxn ang="0">
                  <a:pos x="78" y="28"/>
                </a:cxn>
                <a:cxn ang="0">
                  <a:pos x="112" y="28"/>
                </a:cxn>
                <a:cxn ang="0">
                  <a:pos x="146" y="28"/>
                </a:cxn>
                <a:cxn ang="0">
                  <a:pos x="179" y="28"/>
                </a:cxn>
                <a:cxn ang="0">
                  <a:pos x="198" y="22"/>
                </a:cxn>
                <a:cxn ang="0">
                  <a:pos x="227" y="32"/>
                </a:cxn>
                <a:cxn ang="0">
                  <a:pos x="258" y="23"/>
                </a:cxn>
                <a:cxn ang="0">
                  <a:pos x="274" y="6"/>
                </a:cxn>
                <a:cxn ang="0">
                  <a:pos x="288" y="0"/>
                </a:cxn>
                <a:cxn ang="0">
                  <a:pos x="317" y="32"/>
                </a:cxn>
                <a:cxn ang="0">
                  <a:pos x="329" y="80"/>
                </a:cxn>
                <a:cxn ang="0">
                  <a:pos x="357" y="130"/>
                </a:cxn>
                <a:cxn ang="0">
                  <a:pos x="329" y="152"/>
                </a:cxn>
                <a:cxn ang="0">
                  <a:pos x="318" y="218"/>
                </a:cxn>
                <a:cxn ang="0">
                  <a:pos x="293" y="276"/>
                </a:cxn>
                <a:cxn ang="0">
                  <a:pos x="276" y="306"/>
                </a:cxn>
                <a:cxn ang="0">
                  <a:pos x="270" y="360"/>
                </a:cxn>
                <a:cxn ang="0">
                  <a:pos x="248" y="376"/>
                </a:cxn>
                <a:cxn ang="0">
                  <a:pos x="276" y="401"/>
                </a:cxn>
                <a:cxn ang="0">
                  <a:pos x="293" y="434"/>
                </a:cxn>
                <a:cxn ang="0">
                  <a:pos x="312" y="460"/>
                </a:cxn>
                <a:cxn ang="0">
                  <a:pos x="279" y="460"/>
                </a:cxn>
                <a:cxn ang="0">
                  <a:pos x="260" y="480"/>
                </a:cxn>
                <a:cxn ang="0">
                  <a:pos x="225" y="485"/>
                </a:cxn>
                <a:cxn ang="0">
                  <a:pos x="203" y="483"/>
                </a:cxn>
                <a:cxn ang="0">
                  <a:pos x="186" y="473"/>
                </a:cxn>
                <a:cxn ang="0">
                  <a:pos x="162" y="464"/>
                </a:cxn>
                <a:cxn ang="0">
                  <a:pos x="132" y="455"/>
                </a:cxn>
                <a:cxn ang="0">
                  <a:pos x="123" y="442"/>
                </a:cxn>
                <a:cxn ang="0">
                  <a:pos x="102" y="412"/>
                </a:cxn>
                <a:cxn ang="0">
                  <a:pos x="78" y="383"/>
                </a:cxn>
                <a:cxn ang="0">
                  <a:pos x="54" y="362"/>
                </a:cxn>
                <a:cxn ang="0">
                  <a:pos x="42" y="334"/>
                </a:cxn>
                <a:cxn ang="0">
                  <a:pos x="24" y="303"/>
                </a:cxn>
                <a:cxn ang="0">
                  <a:pos x="18" y="276"/>
                </a:cxn>
                <a:cxn ang="0">
                  <a:pos x="0" y="256"/>
                </a:cxn>
                <a:cxn ang="0">
                  <a:pos x="10" y="226"/>
                </a:cxn>
                <a:cxn ang="0">
                  <a:pos x="14" y="210"/>
                </a:cxn>
                <a:cxn ang="0">
                  <a:pos x="32" y="185"/>
                </a:cxn>
                <a:cxn ang="0">
                  <a:pos x="45" y="161"/>
                </a:cxn>
                <a:cxn ang="0">
                  <a:pos x="44" y="113"/>
                </a:cxn>
              </a:cxnLst>
              <a:rect l="0" t="0" r="r" b="b"/>
              <a:pathLst>
                <a:path w="357" h="488">
                  <a:moveTo>
                    <a:pt x="42" y="90"/>
                  </a:moveTo>
                  <a:lnTo>
                    <a:pt x="42" y="77"/>
                  </a:lnTo>
                  <a:lnTo>
                    <a:pt x="64" y="77"/>
                  </a:lnTo>
                  <a:lnTo>
                    <a:pt x="63" y="53"/>
                  </a:lnTo>
                  <a:lnTo>
                    <a:pt x="62" y="28"/>
                  </a:lnTo>
                  <a:lnTo>
                    <a:pt x="78" y="28"/>
                  </a:lnTo>
                  <a:lnTo>
                    <a:pt x="95" y="28"/>
                  </a:lnTo>
                  <a:lnTo>
                    <a:pt x="112" y="28"/>
                  </a:lnTo>
                  <a:lnTo>
                    <a:pt x="129" y="28"/>
                  </a:lnTo>
                  <a:lnTo>
                    <a:pt x="146" y="28"/>
                  </a:lnTo>
                  <a:lnTo>
                    <a:pt x="162" y="28"/>
                  </a:lnTo>
                  <a:lnTo>
                    <a:pt x="179" y="28"/>
                  </a:lnTo>
                  <a:lnTo>
                    <a:pt x="196" y="28"/>
                  </a:lnTo>
                  <a:lnTo>
                    <a:pt x="198" y="22"/>
                  </a:lnTo>
                  <a:lnTo>
                    <a:pt x="200" y="28"/>
                  </a:lnTo>
                  <a:lnTo>
                    <a:pt x="227" y="32"/>
                  </a:lnTo>
                  <a:lnTo>
                    <a:pt x="254" y="34"/>
                  </a:lnTo>
                  <a:lnTo>
                    <a:pt x="258" y="23"/>
                  </a:lnTo>
                  <a:lnTo>
                    <a:pt x="269" y="21"/>
                  </a:lnTo>
                  <a:lnTo>
                    <a:pt x="274" y="6"/>
                  </a:lnTo>
                  <a:lnTo>
                    <a:pt x="280" y="9"/>
                  </a:lnTo>
                  <a:lnTo>
                    <a:pt x="288" y="0"/>
                  </a:lnTo>
                  <a:lnTo>
                    <a:pt x="303" y="16"/>
                  </a:lnTo>
                  <a:lnTo>
                    <a:pt x="317" y="32"/>
                  </a:lnTo>
                  <a:lnTo>
                    <a:pt x="324" y="50"/>
                  </a:lnTo>
                  <a:lnTo>
                    <a:pt x="329" y="80"/>
                  </a:lnTo>
                  <a:lnTo>
                    <a:pt x="336" y="108"/>
                  </a:lnTo>
                  <a:lnTo>
                    <a:pt x="357" y="130"/>
                  </a:lnTo>
                  <a:lnTo>
                    <a:pt x="342" y="141"/>
                  </a:lnTo>
                  <a:lnTo>
                    <a:pt x="329" y="152"/>
                  </a:lnTo>
                  <a:lnTo>
                    <a:pt x="321" y="183"/>
                  </a:lnTo>
                  <a:lnTo>
                    <a:pt x="318" y="218"/>
                  </a:lnTo>
                  <a:lnTo>
                    <a:pt x="315" y="236"/>
                  </a:lnTo>
                  <a:lnTo>
                    <a:pt x="293" y="276"/>
                  </a:lnTo>
                  <a:lnTo>
                    <a:pt x="288" y="304"/>
                  </a:lnTo>
                  <a:lnTo>
                    <a:pt x="276" y="306"/>
                  </a:lnTo>
                  <a:lnTo>
                    <a:pt x="274" y="334"/>
                  </a:lnTo>
                  <a:lnTo>
                    <a:pt x="270" y="360"/>
                  </a:lnTo>
                  <a:lnTo>
                    <a:pt x="255" y="364"/>
                  </a:lnTo>
                  <a:lnTo>
                    <a:pt x="248" y="376"/>
                  </a:lnTo>
                  <a:lnTo>
                    <a:pt x="255" y="382"/>
                  </a:lnTo>
                  <a:lnTo>
                    <a:pt x="276" y="401"/>
                  </a:lnTo>
                  <a:lnTo>
                    <a:pt x="285" y="418"/>
                  </a:lnTo>
                  <a:lnTo>
                    <a:pt x="293" y="434"/>
                  </a:lnTo>
                  <a:lnTo>
                    <a:pt x="306" y="441"/>
                  </a:lnTo>
                  <a:lnTo>
                    <a:pt x="312" y="460"/>
                  </a:lnTo>
                  <a:lnTo>
                    <a:pt x="296" y="460"/>
                  </a:lnTo>
                  <a:lnTo>
                    <a:pt x="279" y="460"/>
                  </a:lnTo>
                  <a:lnTo>
                    <a:pt x="270" y="470"/>
                  </a:lnTo>
                  <a:lnTo>
                    <a:pt x="260" y="480"/>
                  </a:lnTo>
                  <a:lnTo>
                    <a:pt x="234" y="480"/>
                  </a:lnTo>
                  <a:lnTo>
                    <a:pt x="225" y="485"/>
                  </a:lnTo>
                  <a:lnTo>
                    <a:pt x="220" y="482"/>
                  </a:lnTo>
                  <a:lnTo>
                    <a:pt x="203" y="483"/>
                  </a:lnTo>
                  <a:lnTo>
                    <a:pt x="202" y="488"/>
                  </a:lnTo>
                  <a:lnTo>
                    <a:pt x="186" y="473"/>
                  </a:lnTo>
                  <a:lnTo>
                    <a:pt x="171" y="458"/>
                  </a:lnTo>
                  <a:lnTo>
                    <a:pt x="162" y="464"/>
                  </a:lnTo>
                  <a:lnTo>
                    <a:pt x="149" y="466"/>
                  </a:lnTo>
                  <a:lnTo>
                    <a:pt x="132" y="455"/>
                  </a:lnTo>
                  <a:lnTo>
                    <a:pt x="126" y="449"/>
                  </a:lnTo>
                  <a:lnTo>
                    <a:pt x="123" y="442"/>
                  </a:lnTo>
                  <a:lnTo>
                    <a:pt x="111" y="425"/>
                  </a:lnTo>
                  <a:lnTo>
                    <a:pt x="102" y="412"/>
                  </a:lnTo>
                  <a:lnTo>
                    <a:pt x="82" y="394"/>
                  </a:lnTo>
                  <a:lnTo>
                    <a:pt x="78" y="383"/>
                  </a:lnTo>
                  <a:lnTo>
                    <a:pt x="58" y="369"/>
                  </a:lnTo>
                  <a:lnTo>
                    <a:pt x="54" y="362"/>
                  </a:lnTo>
                  <a:lnTo>
                    <a:pt x="39" y="358"/>
                  </a:lnTo>
                  <a:lnTo>
                    <a:pt x="42" y="334"/>
                  </a:lnTo>
                  <a:lnTo>
                    <a:pt x="33" y="318"/>
                  </a:lnTo>
                  <a:lnTo>
                    <a:pt x="24" y="303"/>
                  </a:lnTo>
                  <a:lnTo>
                    <a:pt x="22" y="290"/>
                  </a:lnTo>
                  <a:lnTo>
                    <a:pt x="18" y="276"/>
                  </a:lnTo>
                  <a:lnTo>
                    <a:pt x="9" y="257"/>
                  </a:lnTo>
                  <a:lnTo>
                    <a:pt x="0" y="256"/>
                  </a:lnTo>
                  <a:lnTo>
                    <a:pt x="9" y="237"/>
                  </a:lnTo>
                  <a:lnTo>
                    <a:pt x="10" y="226"/>
                  </a:lnTo>
                  <a:lnTo>
                    <a:pt x="12" y="220"/>
                  </a:lnTo>
                  <a:lnTo>
                    <a:pt x="14" y="210"/>
                  </a:lnTo>
                  <a:lnTo>
                    <a:pt x="24" y="191"/>
                  </a:lnTo>
                  <a:lnTo>
                    <a:pt x="32" y="185"/>
                  </a:lnTo>
                  <a:lnTo>
                    <a:pt x="46" y="184"/>
                  </a:lnTo>
                  <a:lnTo>
                    <a:pt x="45" y="161"/>
                  </a:lnTo>
                  <a:lnTo>
                    <a:pt x="44" y="137"/>
                  </a:lnTo>
                  <a:lnTo>
                    <a:pt x="44" y="113"/>
                  </a:lnTo>
                  <a:lnTo>
                    <a:pt x="42" y="9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2" name="Freeform 123"/>
            <p:cNvSpPr>
              <a:spLocks/>
            </p:cNvSpPr>
            <p:nvPr/>
          </p:nvSpPr>
          <p:spPr bwMode="auto">
            <a:xfrm>
              <a:off x="6590164" y="4151121"/>
              <a:ext cx="42410" cy="58053"/>
            </a:xfrm>
            <a:custGeom>
              <a:avLst/>
              <a:gdLst/>
              <a:ahLst/>
              <a:cxnLst>
                <a:cxn ang="0">
                  <a:pos x="34" y="14"/>
                </a:cxn>
                <a:cxn ang="0">
                  <a:pos x="34" y="2"/>
                </a:cxn>
                <a:cxn ang="0">
                  <a:pos x="22" y="0"/>
                </a:cxn>
                <a:cxn ang="0">
                  <a:pos x="19" y="8"/>
                </a:cxn>
                <a:cxn ang="0">
                  <a:pos x="0" y="9"/>
                </a:cxn>
                <a:cxn ang="0">
                  <a:pos x="0" y="10"/>
                </a:cxn>
                <a:cxn ang="0">
                  <a:pos x="0" y="12"/>
                </a:cxn>
                <a:cxn ang="0">
                  <a:pos x="5" y="32"/>
                </a:cxn>
                <a:cxn ang="0">
                  <a:pos x="9" y="52"/>
                </a:cxn>
                <a:cxn ang="0">
                  <a:pos x="13" y="52"/>
                </a:cxn>
                <a:cxn ang="0">
                  <a:pos x="27" y="37"/>
                </a:cxn>
                <a:cxn ang="0">
                  <a:pos x="40" y="22"/>
                </a:cxn>
                <a:cxn ang="0">
                  <a:pos x="34" y="14"/>
                </a:cxn>
              </a:cxnLst>
              <a:rect l="0" t="0" r="r" b="b"/>
              <a:pathLst>
                <a:path w="40" h="52">
                  <a:moveTo>
                    <a:pt x="34" y="14"/>
                  </a:moveTo>
                  <a:lnTo>
                    <a:pt x="34" y="2"/>
                  </a:lnTo>
                  <a:lnTo>
                    <a:pt x="22" y="0"/>
                  </a:lnTo>
                  <a:lnTo>
                    <a:pt x="19" y="8"/>
                  </a:lnTo>
                  <a:lnTo>
                    <a:pt x="0" y="9"/>
                  </a:lnTo>
                  <a:lnTo>
                    <a:pt x="0" y="10"/>
                  </a:lnTo>
                  <a:lnTo>
                    <a:pt x="0" y="12"/>
                  </a:lnTo>
                  <a:lnTo>
                    <a:pt x="5" y="32"/>
                  </a:lnTo>
                  <a:lnTo>
                    <a:pt x="9" y="52"/>
                  </a:lnTo>
                  <a:lnTo>
                    <a:pt x="13" y="52"/>
                  </a:lnTo>
                  <a:lnTo>
                    <a:pt x="27" y="37"/>
                  </a:lnTo>
                  <a:lnTo>
                    <a:pt x="40" y="22"/>
                  </a:lnTo>
                  <a:lnTo>
                    <a:pt x="34" y="1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3" name="Freeform 124"/>
            <p:cNvSpPr>
              <a:spLocks/>
            </p:cNvSpPr>
            <p:nvPr/>
          </p:nvSpPr>
          <p:spPr bwMode="auto">
            <a:xfrm>
              <a:off x="6152674" y="3988125"/>
              <a:ext cx="183032" cy="236679"/>
            </a:xfrm>
            <a:custGeom>
              <a:avLst/>
              <a:gdLst/>
              <a:ahLst/>
              <a:cxnLst>
                <a:cxn ang="0">
                  <a:pos x="29" y="149"/>
                </a:cxn>
                <a:cxn ang="0">
                  <a:pos x="9" y="151"/>
                </a:cxn>
                <a:cxn ang="0">
                  <a:pos x="9" y="159"/>
                </a:cxn>
                <a:cxn ang="0">
                  <a:pos x="13" y="165"/>
                </a:cxn>
                <a:cxn ang="0">
                  <a:pos x="17" y="175"/>
                </a:cxn>
                <a:cxn ang="0">
                  <a:pos x="12" y="180"/>
                </a:cxn>
                <a:cxn ang="0">
                  <a:pos x="7" y="177"/>
                </a:cxn>
                <a:cxn ang="0">
                  <a:pos x="0" y="187"/>
                </a:cxn>
                <a:cxn ang="0">
                  <a:pos x="19" y="214"/>
                </a:cxn>
                <a:cxn ang="0">
                  <a:pos x="33" y="201"/>
                </a:cxn>
                <a:cxn ang="0">
                  <a:pos x="42" y="204"/>
                </a:cxn>
                <a:cxn ang="0">
                  <a:pos x="53" y="208"/>
                </a:cxn>
                <a:cxn ang="0">
                  <a:pos x="59" y="201"/>
                </a:cxn>
                <a:cxn ang="0">
                  <a:pos x="72" y="199"/>
                </a:cxn>
                <a:cxn ang="0">
                  <a:pos x="74" y="210"/>
                </a:cxn>
                <a:cxn ang="0">
                  <a:pos x="91" y="193"/>
                </a:cxn>
                <a:cxn ang="0">
                  <a:pos x="108" y="178"/>
                </a:cxn>
                <a:cxn ang="0">
                  <a:pos x="110" y="159"/>
                </a:cxn>
                <a:cxn ang="0">
                  <a:pos x="114" y="139"/>
                </a:cxn>
                <a:cxn ang="0">
                  <a:pos x="129" y="119"/>
                </a:cxn>
                <a:cxn ang="0">
                  <a:pos x="144" y="99"/>
                </a:cxn>
                <a:cxn ang="0">
                  <a:pos x="147" y="79"/>
                </a:cxn>
                <a:cxn ang="0">
                  <a:pos x="151" y="61"/>
                </a:cxn>
                <a:cxn ang="0">
                  <a:pos x="153" y="42"/>
                </a:cxn>
                <a:cxn ang="0">
                  <a:pos x="157" y="24"/>
                </a:cxn>
                <a:cxn ang="0">
                  <a:pos x="163" y="3"/>
                </a:cxn>
                <a:cxn ang="0">
                  <a:pos x="146" y="1"/>
                </a:cxn>
                <a:cxn ang="0">
                  <a:pos x="129" y="0"/>
                </a:cxn>
                <a:cxn ang="0">
                  <a:pos x="117" y="7"/>
                </a:cxn>
                <a:cxn ang="0">
                  <a:pos x="110" y="34"/>
                </a:cxn>
                <a:cxn ang="0">
                  <a:pos x="105" y="45"/>
                </a:cxn>
                <a:cxn ang="0">
                  <a:pos x="87" y="40"/>
                </a:cxn>
                <a:cxn ang="0">
                  <a:pos x="68" y="36"/>
                </a:cxn>
                <a:cxn ang="0">
                  <a:pos x="47" y="35"/>
                </a:cxn>
                <a:cxn ang="0">
                  <a:pos x="44" y="59"/>
                </a:cxn>
                <a:cxn ang="0">
                  <a:pos x="68" y="57"/>
                </a:cxn>
                <a:cxn ang="0">
                  <a:pos x="71" y="73"/>
                </a:cxn>
                <a:cxn ang="0">
                  <a:pos x="60" y="88"/>
                </a:cxn>
                <a:cxn ang="0">
                  <a:pos x="73" y="109"/>
                </a:cxn>
                <a:cxn ang="0">
                  <a:pos x="67" y="144"/>
                </a:cxn>
                <a:cxn ang="0">
                  <a:pos x="60" y="150"/>
                </a:cxn>
                <a:cxn ang="0">
                  <a:pos x="56" y="143"/>
                </a:cxn>
                <a:cxn ang="0">
                  <a:pos x="43" y="148"/>
                </a:cxn>
                <a:cxn ang="0">
                  <a:pos x="31" y="135"/>
                </a:cxn>
                <a:cxn ang="0">
                  <a:pos x="29" y="149"/>
                </a:cxn>
              </a:cxnLst>
              <a:rect l="0" t="0" r="r" b="b"/>
              <a:pathLst>
                <a:path w="163" h="214">
                  <a:moveTo>
                    <a:pt x="29" y="149"/>
                  </a:moveTo>
                  <a:lnTo>
                    <a:pt x="9" y="151"/>
                  </a:lnTo>
                  <a:lnTo>
                    <a:pt x="9" y="159"/>
                  </a:lnTo>
                  <a:lnTo>
                    <a:pt x="13" y="165"/>
                  </a:lnTo>
                  <a:lnTo>
                    <a:pt x="17" y="175"/>
                  </a:lnTo>
                  <a:lnTo>
                    <a:pt x="12" y="180"/>
                  </a:lnTo>
                  <a:lnTo>
                    <a:pt x="7" y="177"/>
                  </a:lnTo>
                  <a:lnTo>
                    <a:pt x="0" y="187"/>
                  </a:lnTo>
                  <a:lnTo>
                    <a:pt x="19" y="214"/>
                  </a:lnTo>
                  <a:lnTo>
                    <a:pt x="33" y="201"/>
                  </a:lnTo>
                  <a:lnTo>
                    <a:pt x="42" y="204"/>
                  </a:lnTo>
                  <a:lnTo>
                    <a:pt x="53" y="208"/>
                  </a:lnTo>
                  <a:lnTo>
                    <a:pt x="59" y="201"/>
                  </a:lnTo>
                  <a:lnTo>
                    <a:pt x="72" y="199"/>
                  </a:lnTo>
                  <a:lnTo>
                    <a:pt x="74" y="210"/>
                  </a:lnTo>
                  <a:lnTo>
                    <a:pt x="91" y="193"/>
                  </a:lnTo>
                  <a:lnTo>
                    <a:pt x="108" y="178"/>
                  </a:lnTo>
                  <a:lnTo>
                    <a:pt x="110" y="159"/>
                  </a:lnTo>
                  <a:lnTo>
                    <a:pt x="114" y="139"/>
                  </a:lnTo>
                  <a:lnTo>
                    <a:pt x="129" y="119"/>
                  </a:lnTo>
                  <a:lnTo>
                    <a:pt x="144" y="99"/>
                  </a:lnTo>
                  <a:lnTo>
                    <a:pt x="147" y="79"/>
                  </a:lnTo>
                  <a:lnTo>
                    <a:pt x="151" y="61"/>
                  </a:lnTo>
                  <a:lnTo>
                    <a:pt x="153" y="42"/>
                  </a:lnTo>
                  <a:lnTo>
                    <a:pt x="157" y="24"/>
                  </a:lnTo>
                  <a:lnTo>
                    <a:pt x="163" y="3"/>
                  </a:lnTo>
                  <a:lnTo>
                    <a:pt x="146" y="1"/>
                  </a:lnTo>
                  <a:lnTo>
                    <a:pt x="129" y="0"/>
                  </a:lnTo>
                  <a:lnTo>
                    <a:pt x="117" y="7"/>
                  </a:lnTo>
                  <a:lnTo>
                    <a:pt x="110" y="34"/>
                  </a:lnTo>
                  <a:lnTo>
                    <a:pt x="105" y="45"/>
                  </a:lnTo>
                  <a:lnTo>
                    <a:pt x="87" y="40"/>
                  </a:lnTo>
                  <a:lnTo>
                    <a:pt x="68" y="36"/>
                  </a:lnTo>
                  <a:lnTo>
                    <a:pt x="47" y="35"/>
                  </a:lnTo>
                  <a:lnTo>
                    <a:pt x="44" y="59"/>
                  </a:lnTo>
                  <a:lnTo>
                    <a:pt x="68" y="57"/>
                  </a:lnTo>
                  <a:lnTo>
                    <a:pt x="71" y="73"/>
                  </a:lnTo>
                  <a:lnTo>
                    <a:pt x="60" y="88"/>
                  </a:lnTo>
                  <a:lnTo>
                    <a:pt x="73" y="109"/>
                  </a:lnTo>
                  <a:lnTo>
                    <a:pt x="67" y="144"/>
                  </a:lnTo>
                  <a:lnTo>
                    <a:pt x="60" y="150"/>
                  </a:lnTo>
                  <a:lnTo>
                    <a:pt x="56" y="143"/>
                  </a:lnTo>
                  <a:lnTo>
                    <a:pt x="43" y="148"/>
                  </a:lnTo>
                  <a:lnTo>
                    <a:pt x="31" y="135"/>
                  </a:lnTo>
                  <a:lnTo>
                    <a:pt x="29" y="14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4" name="Freeform 125"/>
            <p:cNvSpPr>
              <a:spLocks/>
            </p:cNvSpPr>
            <p:nvPr/>
          </p:nvSpPr>
          <p:spPr bwMode="auto">
            <a:xfrm>
              <a:off x="6708464" y="3959098"/>
              <a:ext cx="196424" cy="256775"/>
            </a:xfrm>
            <a:custGeom>
              <a:avLst/>
              <a:gdLst/>
              <a:ahLst/>
              <a:cxnLst>
                <a:cxn ang="0">
                  <a:pos x="82" y="188"/>
                </a:cxn>
                <a:cxn ang="0">
                  <a:pos x="61" y="176"/>
                </a:cxn>
                <a:cxn ang="0">
                  <a:pos x="41" y="163"/>
                </a:cxn>
                <a:cxn ang="0">
                  <a:pos x="20" y="151"/>
                </a:cxn>
                <a:cxn ang="0">
                  <a:pos x="1" y="139"/>
                </a:cxn>
                <a:cxn ang="0">
                  <a:pos x="0" y="112"/>
                </a:cxn>
                <a:cxn ang="0">
                  <a:pos x="16" y="86"/>
                </a:cxn>
                <a:cxn ang="0">
                  <a:pos x="24" y="67"/>
                </a:cxn>
                <a:cxn ang="0">
                  <a:pos x="18" y="48"/>
                </a:cxn>
                <a:cxn ang="0">
                  <a:pos x="11" y="29"/>
                </a:cxn>
                <a:cxn ang="0">
                  <a:pos x="2" y="10"/>
                </a:cxn>
                <a:cxn ang="0">
                  <a:pos x="11" y="0"/>
                </a:cxn>
                <a:cxn ang="0">
                  <a:pos x="28" y="0"/>
                </a:cxn>
                <a:cxn ang="0">
                  <a:pos x="44" y="0"/>
                </a:cxn>
                <a:cxn ang="0">
                  <a:pos x="64" y="2"/>
                </a:cxn>
                <a:cxn ang="0">
                  <a:pos x="90" y="22"/>
                </a:cxn>
                <a:cxn ang="0">
                  <a:pos x="120" y="28"/>
                </a:cxn>
                <a:cxn ang="0">
                  <a:pos x="131" y="18"/>
                </a:cxn>
                <a:cxn ang="0">
                  <a:pos x="154" y="11"/>
                </a:cxn>
                <a:cxn ang="0">
                  <a:pos x="175" y="16"/>
                </a:cxn>
                <a:cxn ang="0">
                  <a:pos x="166" y="30"/>
                </a:cxn>
                <a:cxn ang="0">
                  <a:pos x="155" y="43"/>
                </a:cxn>
                <a:cxn ang="0">
                  <a:pos x="156" y="67"/>
                </a:cxn>
                <a:cxn ang="0">
                  <a:pos x="156" y="90"/>
                </a:cxn>
                <a:cxn ang="0">
                  <a:pos x="156" y="113"/>
                </a:cxn>
                <a:cxn ang="0">
                  <a:pos x="156" y="136"/>
                </a:cxn>
                <a:cxn ang="0">
                  <a:pos x="168" y="155"/>
                </a:cxn>
                <a:cxn ang="0">
                  <a:pos x="156" y="162"/>
                </a:cxn>
                <a:cxn ang="0">
                  <a:pos x="146" y="178"/>
                </a:cxn>
                <a:cxn ang="0">
                  <a:pos x="137" y="186"/>
                </a:cxn>
                <a:cxn ang="0">
                  <a:pos x="127" y="208"/>
                </a:cxn>
                <a:cxn ang="0">
                  <a:pos x="118" y="228"/>
                </a:cxn>
                <a:cxn ang="0">
                  <a:pos x="115" y="230"/>
                </a:cxn>
                <a:cxn ang="0">
                  <a:pos x="100" y="214"/>
                </a:cxn>
                <a:cxn ang="0">
                  <a:pos x="83" y="197"/>
                </a:cxn>
                <a:cxn ang="0">
                  <a:pos x="82" y="188"/>
                </a:cxn>
              </a:cxnLst>
              <a:rect l="0" t="0" r="r" b="b"/>
              <a:pathLst>
                <a:path w="175" h="230">
                  <a:moveTo>
                    <a:pt x="82" y="188"/>
                  </a:moveTo>
                  <a:lnTo>
                    <a:pt x="61" y="176"/>
                  </a:lnTo>
                  <a:lnTo>
                    <a:pt x="41" y="163"/>
                  </a:lnTo>
                  <a:lnTo>
                    <a:pt x="20" y="151"/>
                  </a:lnTo>
                  <a:lnTo>
                    <a:pt x="1" y="139"/>
                  </a:lnTo>
                  <a:lnTo>
                    <a:pt x="0" y="112"/>
                  </a:lnTo>
                  <a:lnTo>
                    <a:pt x="16" y="86"/>
                  </a:lnTo>
                  <a:lnTo>
                    <a:pt x="24" y="67"/>
                  </a:lnTo>
                  <a:lnTo>
                    <a:pt x="18" y="48"/>
                  </a:lnTo>
                  <a:lnTo>
                    <a:pt x="11" y="29"/>
                  </a:lnTo>
                  <a:lnTo>
                    <a:pt x="2" y="10"/>
                  </a:lnTo>
                  <a:lnTo>
                    <a:pt x="11" y="0"/>
                  </a:lnTo>
                  <a:lnTo>
                    <a:pt x="28" y="0"/>
                  </a:lnTo>
                  <a:lnTo>
                    <a:pt x="44" y="0"/>
                  </a:lnTo>
                  <a:lnTo>
                    <a:pt x="64" y="2"/>
                  </a:lnTo>
                  <a:lnTo>
                    <a:pt x="90" y="22"/>
                  </a:lnTo>
                  <a:lnTo>
                    <a:pt x="120" y="28"/>
                  </a:lnTo>
                  <a:lnTo>
                    <a:pt x="131" y="18"/>
                  </a:lnTo>
                  <a:lnTo>
                    <a:pt x="154" y="11"/>
                  </a:lnTo>
                  <a:lnTo>
                    <a:pt x="175" y="16"/>
                  </a:lnTo>
                  <a:lnTo>
                    <a:pt x="166" y="30"/>
                  </a:lnTo>
                  <a:lnTo>
                    <a:pt x="155" y="43"/>
                  </a:lnTo>
                  <a:lnTo>
                    <a:pt x="156" y="67"/>
                  </a:lnTo>
                  <a:lnTo>
                    <a:pt x="156" y="90"/>
                  </a:lnTo>
                  <a:lnTo>
                    <a:pt x="156" y="113"/>
                  </a:lnTo>
                  <a:lnTo>
                    <a:pt x="156" y="136"/>
                  </a:lnTo>
                  <a:lnTo>
                    <a:pt x="168" y="155"/>
                  </a:lnTo>
                  <a:lnTo>
                    <a:pt x="156" y="162"/>
                  </a:lnTo>
                  <a:lnTo>
                    <a:pt x="146" y="178"/>
                  </a:lnTo>
                  <a:lnTo>
                    <a:pt x="137" y="186"/>
                  </a:lnTo>
                  <a:lnTo>
                    <a:pt x="127" y="208"/>
                  </a:lnTo>
                  <a:lnTo>
                    <a:pt x="118" y="228"/>
                  </a:lnTo>
                  <a:lnTo>
                    <a:pt x="115" y="230"/>
                  </a:lnTo>
                  <a:lnTo>
                    <a:pt x="100" y="214"/>
                  </a:lnTo>
                  <a:lnTo>
                    <a:pt x="83" y="197"/>
                  </a:lnTo>
                  <a:lnTo>
                    <a:pt x="82" y="18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5" name="Freeform 132"/>
            <p:cNvSpPr>
              <a:spLocks/>
            </p:cNvSpPr>
            <p:nvPr/>
          </p:nvSpPr>
          <p:spPr bwMode="auto">
            <a:xfrm>
              <a:off x="5947322" y="3706788"/>
              <a:ext cx="287940" cy="259008"/>
            </a:xfrm>
            <a:custGeom>
              <a:avLst/>
              <a:gdLst/>
              <a:ahLst/>
              <a:cxnLst>
                <a:cxn ang="0">
                  <a:pos x="172" y="167"/>
                </a:cxn>
                <a:cxn ang="0">
                  <a:pos x="155" y="172"/>
                </a:cxn>
                <a:cxn ang="0">
                  <a:pos x="144" y="186"/>
                </a:cxn>
                <a:cxn ang="0">
                  <a:pos x="134" y="201"/>
                </a:cxn>
                <a:cxn ang="0">
                  <a:pos x="128" y="221"/>
                </a:cxn>
                <a:cxn ang="0">
                  <a:pos x="121" y="221"/>
                </a:cxn>
                <a:cxn ang="0">
                  <a:pos x="121" y="228"/>
                </a:cxn>
                <a:cxn ang="0">
                  <a:pos x="101" y="228"/>
                </a:cxn>
                <a:cxn ang="0">
                  <a:pos x="97" y="226"/>
                </a:cxn>
                <a:cxn ang="0">
                  <a:pos x="94" y="227"/>
                </a:cxn>
                <a:cxn ang="0">
                  <a:pos x="90" y="231"/>
                </a:cxn>
                <a:cxn ang="0">
                  <a:pos x="88" y="222"/>
                </a:cxn>
                <a:cxn ang="0">
                  <a:pos x="88" y="233"/>
                </a:cxn>
                <a:cxn ang="0">
                  <a:pos x="86" y="229"/>
                </a:cxn>
                <a:cxn ang="0">
                  <a:pos x="84" y="231"/>
                </a:cxn>
                <a:cxn ang="0">
                  <a:pos x="77" y="231"/>
                </a:cxn>
                <a:cxn ang="0">
                  <a:pos x="68" y="232"/>
                </a:cxn>
                <a:cxn ang="0">
                  <a:pos x="59" y="208"/>
                </a:cxn>
                <a:cxn ang="0">
                  <a:pos x="60" y="207"/>
                </a:cxn>
                <a:cxn ang="0">
                  <a:pos x="56" y="203"/>
                </a:cxn>
                <a:cxn ang="0">
                  <a:pos x="58" y="202"/>
                </a:cxn>
                <a:cxn ang="0">
                  <a:pos x="53" y="197"/>
                </a:cxn>
                <a:cxn ang="0">
                  <a:pos x="29" y="181"/>
                </a:cxn>
                <a:cxn ang="0">
                  <a:pos x="17" y="181"/>
                </a:cxn>
                <a:cxn ang="0">
                  <a:pos x="22" y="177"/>
                </a:cxn>
                <a:cxn ang="0">
                  <a:pos x="0" y="183"/>
                </a:cxn>
                <a:cxn ang="0">
                  <a:pos x="1" y="149"/>
                </a:cxn>
                <a:cxn ang="0">
                  <a:pos x="4" y="115"/>
                </a:cxn>
                <a:cxn ang="0">
                  <a:pos x="19" y="88"/>
                </a:cxn>
                <a:cxn ang="0">
                  <a:pos x="22" y="65"/>
                </a:cxn>
                <a:cxn ang="0">
                  <a:pos x="18" y="52"/>
                </a:cxn>
                <a:cxn ang="0">
                  <a:pos x="18" y="51"/>
                </a:cxn>
                <a:cxn ang="0">
                  <a:pos x="19" y="41"/>
                </a:cxn>
                <a:cxn ang="0">
                  <a:pos x="26" y="24"/>
                </a:cxn>
                <a:cxn ang="0">
                  <a:pos x="30" y="6"/>
                </a:cxn>
                <a:cxn ang="0">
                  <a:pos x="52" y="0"/>
                </a:cxn>
                <a:cxn ang="0">
                  <a:pos x="73" y="1"/>
                </a:cxn>
                <a:cxn ang="0">
                  <a:pos x="88" y="16"/>
                </a:cxn>
                <a:cxn ang="0">
                  <a:pos x="110" y="10"/>
                </a:cxn>
                <a:cxn ang="0">
                  <a:pos x="126" y="16"/>
                </a:cxn>
                <a:cxn ang="0">
                  <a:pos x="143" y="23"/>
                </a:cxn>
                <a:cxn ang="0">
                  <a:pos x="168" y="11"/>
                </a:cxn>
                <a:cxn ang="0">
                  <a:pos x="190" y="12"/>
                </a:cxn>
                <a:cxn ang="0">
                  <a:pos x="212" y="15"/>
                </a:cxn>
                <a:cxn ang="0">
                  <a:pos x="236" y="0"/>
                </a:cxn>
                <a:cxn ang="0">
                  <a:pos x="246" y="16"/>
                </a:cxn>
                <a:cxn ang="0">
                  <a:pos x="250" y="35"/>
                </a:cxn>
                <a:cxn ang="0">
                  <a:pos x="259" y="43"/>
                </a:cxn>
                <a:cxn ang="0">
                  <a:pos x="254" y="58"/>
                </a:cxn>
                <a:cxn ang="0">
                  <a:pos x="239" y="72"/>
                </a:cxn>
                <a:cxn ang="0">
                  <a:pos x="230" y="89"/>
                </a:cxn>
                <a:cxn ang="0">
                  <a:pos x="223" y="107"/>
                </a:cxn>
                <a:cxn ang="0">
                  <a:pos x="215" y="127"/>
                </a:cxn>
                <a:cxn ang="0">
                  <a:pos x="206" y="139"/>
                </a:cxn>
                <a:cxn ang="0">
                  <a:pos x="198" y="162"/>
                </a:cxn>
                <a:cxn ang="0">
                  <a:pos x="185" y="181"/>
                </a:cxn>
                <a:cxn ang="0">
                  <a:pos x="172" y="167"/>
                </a:cxn>
              </a:cxnLst>
              <a:rect l="0" t="0" r="r" b="b"/>
              <a:pathLst>
                <a:path w="259" h="233">
                  <a:moveTo>
                    <a:pt x="172" y="167"/>
                  </a:moveTo>
                  <a:lnTo>
                    <a:pt x="155" y="172"/>
                  </a:lnTo>
                  <a:lnTo>
                    <a:pt x="144" y="186"/>
                  </a:lnTo>
                  <a:lnTo>
                    <a:pt x="134" y="201"/>
                  </a:lnTo>
                  <a:lnTo>
                    <a:pt x="128" y="221"/>
                  </a:lnTo>
                  <a:lnTo>
                    <a:pt x="121" y="221"/>
                  </a:lnTo>
                  <a:lnTo>
                    <a:pt x="121" y="228"/>
                  </a:lnTo>
                  <a:lnTo>
                    <a:pt x="101" y="228"/>
                  </a:lnTo>
                  <a:lnTo>
                    <a:pt x="97" y="226"/>
                  </a:lnTo>
                  <a:lnTo>
                    <a:pt x="94" y="227"/>
                  </a:lnTo>
                  <a:lnTo>
                    <a:pt x="90" y="231"/>
                  </a:lnTo>
                  <a:lnTo>
                    <a:pt x="88" y="222"/>
                  </a:lnTo>
                  <a:lnTo>
                    <a:pt x="88" y="233"/>
                  </a:lnTo>
                  <a:lnTo>
                    <a:pt x="86" y="229"/>
                  </a:lnTo>
                  <a:lnTo>
                    <a:pt x="84" y="231"/>
                  </a:lnTo>
                  <a:lnTo>
                    <a:pt x="77" y="231"/>
                  </a:lnTo>
                  <a:lnTo>
                    <a:pt x="68" y="232"/>
                  </a:lnTo>
                  <a:lnTo>
                    <a:pt x="59" y="208"/>
                  </a:lnTo>
                  <a:lnTo>
                    <a:pt x="60" y="207"/>
                  </a:lnTo>
                  <a:lnTo>
                    <a:pt x="56" y="203"/>
                  </a:lnTo>
                  <a:lnTo>
                    <a:pt x="58" y="202"/>
                  </a:lnTo>
                  <a:lnTo>
                    <a:pt x="53" y="197"/>
                  </a:lnTo>
                  <a:lnTo>
                    <a:pt x="29" y="181"/>
                  </a:lnTo>
                  <a:lnTo>
                    <a:pt x="17" y="181"/>
                  </a:lnTo>
                  <a:lnTo>
                    <a:pt x="22" y="177"/>
                  </a:lnTo>
                  <a:lnTo>
                    <a:pt x="0" y="183"/>
                  </a:lnTo>
                  <a:lnTo>
                    <a:pt x="1" y="149"/>
                  </a:lnTo>
                  <a:lnTo>
                    <a:pt x="4" y="115"/>
                  </a:lnTo>
                  <a:lnTo>
                    <a:pt x="19" y="88"/>
                  </a:lnTo>
                  <a:lnTo>
                    <a:pt x="22" y="65"/>
                  </a:lnTo>
                  <a:lnTo>
                    <a:pt x="18" y="52"/>
                  </a:lnTo>
                  <a:lnTo>
                    <a:pt x="18" y="51"/>
                  </a:lnTo>
                  <a:lnTo>
                    <a:pt x="19" y="41"/>
                  </a:lnTo>
                  <a:lnTo>
                    <a:pt x="26" y="24"/>
                  </a:lnTo>
                  <a:lnTo>
                    <a:pt x="30" y="6"/>
                  </a:lnTo>
                  <a:lnTo>
                    <a:pt x="52" y="0"/>
                  </a:lnTo>
                  <a:lnTo>
                    <a:pt x="73" y="1"/>
                  </a:lnTo>
                  <a:lnTo>
                    <a:pt x="88" y="16"/>
                  </a:lnTo>
                  <a:lnTo>
                    <a:pt x="110" y="10"/>
                  </a:lnTo>
                  <a:lnTo>
                    <a:pt x="126" y="16"/>
                  </a:lnTo>
                  <a:lnTo>
                    <a:pt x="143" y="23"/>
                  </a:lnTo>
                  <a:lnTo>
                    <a:pt x="168" y="11"/>
                  </a:lnTo>
                  <a:lnTo>
                    <a:pt x="190" y="12"/>
                  </a:lnTo>
                  <a:lnTo>
                    <a:pt x="212" y="15"/>
                  </a:lnTo>
                  <a:lnTo>
                    <a:pt x="236" y="0"/>
                  </a:lnTo>
                  <a:lnTo>
                    <a:pt x="246" y="16"/>
                  </a:lnTo>
                  <a:lnTo>
                    <a:pt x="250" y="35"/>
                  </a:lnTo>
                  <a:lnTo>
                    <a:pt x="259" y="43"/>
                  </a:lnTo>
                  <a:lnTo>
                    <a:pt x="254" y="58"/>
                  </a:lnTo>
                  <a:lnTo>
                    <a:pt x="239" y="72"/>
                  </a:lnTo>
                  <a:lnTo>
                    <a:pt x="230" y="89"/>
                  </a:lnTo>
                  <a:lnTo>
                    <a:pt x="223" y="107"/>
                  </a:lnTo>
                  <a:lnTo>
                    <a:pt x="215" y="127"/>
                  </a:lnTo>
                  <a:lnTo>
                    <a:pt x="206" y="139"/>
                  </a:lnTo>
                  <a:lnTo>
                    <a:pt x="198" y="162"/>
                  </a:lnTo>
                  <a:lnTo>
                    <a:pt x="185" y="181"/>
                  </a:lnTo>
                  <a:lnTo>
                    <a:pt x="172" y="1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6" name="Freeform 133"/>
            <p:cNvSpPr>
              <a:spLocks/>
            </p:cNvSpPr>
            <p:nvPr/>
          </p:nvSpPr>
          <p:spPr bwMode="auto">
            <a:xfrm>
              <a:off x="5900447" y="3744747"/>
              <a:ext cx="69195" cy="169695"/>
            </a:xfrm>
            <a:custGeom>
              <a:avLst/>
              <a:gdLst/>
              <a:ahLst/>
              <a:cxnLst>
                <a:cxn ang="0">
                  <a:pos x="4" y="32"/>
                </a:cxn>
                <a:cxn ang="0">
                  <a:pos x="2" y="32"/>
                </a:cxn>
                <a:cxn ang="0">
                  <a:pos x="0" y="43"/>
                </a:cxn>
                <a:cxn ang="0">
                  <a:pos x="12" y="58"/>
                </a:cxn>
                <a:cxn ang="0">
                  <a:pos x="14" y="77"/>
                </a:cxn>
                <a:cxn ang="0">
                  <a:pos x="16" y="96"/>
                </a:cxn>
                <a:cxn ang="0">
                  <a:pos x="17" y="114"/>
                </a:cxn>
                <a:cxn ang="0">
                  <a:pos x="17" y="133"/>
                </a:cxn>
                <a:cxn ang="0">
                  <a:pos x="18" y="151"/>
                </a:cxn>
                <a:cxn ang="0">
                  <a:pos x="42" y="148"/>
                </a:cxn>
                <a:cxn ang="0">
                  <a:pos x="43" y="114"/>
                </a:cxn>
                <a:cxn ang="0">
                  <a:pos x="46" y="80"/>
                </a:cxn>
                <a:cxn ang="0">
                  <a:pos x="61" y="53"/>
                </a:cxn>
                <a:cxn ang="0">
                  <a:pos x="64" y="30"/>
                </a:cxn>
                <a:cxn ang="0">
                  <a:pos x="60" y="17"/>
                </a:cxn>
                <a:cxn ang="0">
                  <a:pos x="60" y="16"/>
                </a:cxn>
                <a:cxn ang="0">
                  <a:pos x="41" y="0"/>
                </a:cxn>
                <a:cxn ang="0">
                  <a:pos x="35" y="7"/>
                </a:cxn>
                <a:cxn ang="0">
                  <a:pos x="35" y="11"/>
                </a:cxn>
                <a:cxn ang="0">
                  <a:pos x="35" y="12"/>
                </a:cxn>
                <a:cxn ang="0">
                  <a:pos x="34" y="13"/>
                </a:cxn>
                <a:cxn ang="0">
                  <a:pos x="17" y="24"/>
                </a:cxn>
                <a:cxn ang="0">
                  <a:pos x="4" y="32"/>
                </a:cxn>
              </a:cxnLst>
              <a:rect l="0" t="0" r="r" b="b"/>
              <a:pathLst>
                <a:path w="64" h="151">
                  <a:moveTo>
                    <a:pt x="4" y="32"/>
                  </a:moveTo>
                  <a:lnTo>
                    <a:pt x="2" y="32"/>
                  </a:lnTo>
                  <a:lnTo>
                    <a:pt x="0" y="43"/>
                  </a:lnTo>
                  <a:lnTo>
                    <a:pt x="12" y="58"/>
                  </a:lnTo>
                  <a:lnTo>
                    <a:pt x="14" y="77"/>
                  </a:lnTo>
                  <a:lnTo>
                    <a:pt x="16" y="96"/>
                  </a:lnTo>
                  <a:lnTo>
                    <a:pt x="17" y="114"/>
                  </a:lnTo>
                  <a:lnTo>
                    <a:pt x="17" y="133"/>
                  </a:lnTo>
                  <a:lnTo>
                    <a:pt x="18" y="151"/>
                  </a:lnTo>
                  <a:lnTo>
                    <a:pt x="42" y="148"/>
                  </a:lnTo>
                  <a:lnTo>
                    <a:pt x="43" y="114"/>
                  </a:lnTo>
                  <a:lnTo>
                    <a:pt x="46" y="80"/>
                  </a:lnTo>
                  <a:lnTo>
                    <a:pt x="61" y="53"/>
                  </a:lnTo>
                  <a:lnTo>
                    <a:pt x="64" y="30"/>
                  </a:lnTo>
                  <a:lnTo>
                    <a:pt x="60" y="17"/>
                  </a:lnTo>
                  <a:lnTo>
                    <a:pt x="60" y="16"/>
                  </a:lnTo>
                  <a:lnTo>
                    <a:pt x="41" y="0"/>
                  </a:lnTo>
                  <a:lnTo>
                    <a:pt x="35" y="7"/>
                  </a:lnTo>
                  <a:lnTo>
                    <a:pt x="35" y="11"/>
                  </a:lnTo>
                  <a:lnTo>
                    <a:pt x="35" y="12"/>
                  </a:lnTo>
                  <a:lnTo>
                    <a:pt x="34" y="13"/>
                  </a:lnTo>
                  <a:lnTo>
                    <a:pt x="17" y="24"/>
                  </a:lnTo>
                  <a:lnTo>
                    <a:pt x="4" y="3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7" name="Freeform 134"/>
            <p:cNvSpPr>
              <a:spLocks/>
            </p:cNvSpPr>
            <p:nvPr/>
          </p:nvSpPr>
          <p:spPr bwMode="auto">
            <a:xfrm>
              <a:off x="5744202" y="3668831"/>
              <a:ext cx="194192" cy="154065"/>
            </a:xfrm>
            <a:custGeom>
              <a:avLst/>
              <a:gdLst/>
              <a:ahLst/>
              <a:cxnLst>
                <a:cxn ang="0">
                  <a:pos x="142" y="100"/>
                </a:cxn>
                <a:cxn ang="0">
                  <a:pos x="134" y="100"/>
                </a:cxn>
                <a:cxn ang="0">
                  <a:pos x="116" y="98"/>
                </a:cxn>
                <a:cxn ang="0">
                  <a:pos x="110" y="99"/>
                </a:cxn>
                <a:cxn ang="0">
                  <a:pos x="84" y="100"/>
                </a:cxn>
                <a:cxn ang="0">
                  <a:pos x="59" y="100"/>
                </a:cxn>
                <a:cxn ang="0">
                  <a:pos x="60" y="120"/>
                </a:cxn>
                <a:cxn ang="0">
                  <a:pos x="61" y="139"/>
                </a:cxn>
                <a:cxn ang="0">
                  <a:pos x="42" y="128"/>
                </a:cxn>
                <a:cxn ang="0">
                  <a:pos x="22" y="133"/>
                </a:cxn>
                <a:cxn ang="0">
                  <a:pos x="8" y="120"/>
                </a:cxn>
                <a:cxn ang="0">
                  <a:pos x="0" y="115"/>
                </a:cxn>
                <a:cxn ang="0">
                  <a:pos x="5" y="82"/>
                </a:cxn>
                <a:cxn ang="0">
                  <a:pos x="12" y="76"/>
                </a:cxn>
                <a:cxn ang="0">
                  <a:pos x="24" y="66"/>
                </a:cxn>
                <a:cxn ang="0">
                  <a:pos x="29" y="55"/>
                </a:cxn>
                <a:cxn ang="0">
                  <a:pos x="31" y="42"/>
                </a:cxn>
                <a:cxn ang="0">
                  <a:pos x="46" y="46"/>
                </a:cxn>
                <a:cxn ang="0">
                  <a:pos x="49" y="38"/>
                </a:cxn>
                <a:cxn ang="0">
                  <a:pos x="53" y="36"/>
                </a:cxn>
                <a:cxn ang="0">
                  <a:pos x="61" y="24"/>
                </a:cxn>
                <a:cxn ang="0">
                  <a:pos x="74" y="22"/>
                </a:cxn>
                <a:cxn ang="0">
                  <a:pos x="77" y="13"/>
                </a:cxn>
                <a:cxn ang="0">
                  <a:pos x="104" y="0"/>
                </a:cxn>
                <a:cxn ang="0">
                  <a:pos x="125" y="2"/>
                </a:cxn>
                <a:cxn ang="0">
                  <a:pos x="127" y="24"/>
                </a:cxn>
                <a:cxn ang="0">
                  <a:pos x="145" y="42"/>
                </a:cxn>
                <a:cxn ang="0">
                  <a:pos x="142" y="43"/>
                </a:cxn>
                <a:cxn ang="0">
                  <a:pos x="142" y="50"/>
                </a:cxn>
                <a:cxn ang="0">
                  <a:pos x="155" y="61"/>
                </a:cxn>
                <a:cxn ang="0">
                  <a:pos x="162" y="58"/>
                </a:cxn>
                <a:cxn ang="0">
                  <a:pos x="167" y="67"/>
                </a:cxn>
                <a:cxn ang="0">
                  <a:pos x="173" y="79"/>
                </a:cxn>
                <a:cxn ang="0">
                  <a:pos x="173" y="80"/>
                </a:cxn>
                <a:cxn ang="0">
                  <a:pos x="172" y="81"/>
                </a:cxn>
                <a:cxn ang="0">
                  <a:pos x="155" y="92"/>
                </a:cxn>
                <a:cxn ang="0">
                  <a:pos x="142" y="100"/>
                </a:cxn>
              </a:cxnLst>
              <a:rect l="0" t="0" r="r" b="b"/>
              <a:pathLst>
                <a:path w="173" h="139">
                  <a:moveTo>
                    <a:pt x="142" y="100"/>
                  </a:moveTo>
                  <a:lnTo>
                    <a:pt x="134" y="100"/>
                  </a:lnTo>
                  <a:lnTo>
                    <a:pt x="116" y="98"/>
                  </a:lnTo>
                  <a:lnTo>
                    <a:pt x="110" y="99"/>
                  </a:lnTo>
                  <a:lnTo>
                    <a:pt x="84" y="100"/>
                  </a:lnTo>
                  <a:lnTo>
                    <a:pt x="59" y="100"/>
                  </a:lnTo>
                  <a:lnTo>
                    <a:pt x="60" y="120"/>
                  </a:lnTo>
                  <a:lnTo>
                    <a:pt x="61" y="139"/>
                  </a:lnTo>
                  <a:lnTo>
                    <a:pt x="42" y="128"/>
                  </a:lnTo>
                  <a:lnTo>
                    <a:pt x="22" y="133"/>
                  </a:lnTo>
                  <a:lnTo>
                    <a:pt x="8" y="120"/>
                  </a:lnTo>
                  <a:lnTo>
                    <a:pt x="0" y="115"/>
                  </a:lnTo>
                  <a:lnTo>
                    <a:pt x="5" y="82"/>
                  </a:lnTo>
                  <a:lnTo>
                    <a:pt x="12" y="76"/>
                  </a:lnTo>
                  <a:lnTo>
                    <a:pt x="24" y="66"/>
                  </a:lnTo>
                  <a:lnTo>
                    <a:pt x="29" y="55"/>
                  </a:lnTo>
                  <a:lnTo>
                    <a:pt x="31" y="42"/>
                  </a:lnTo>
                  <a:lnTo>
                    <a:pt x="46" y="46"/>
                  </a:lnTo>
                  <a:lnTo>
                    <a:pt x="49" y="38"/>
                  </a:lnTo>
                  <a:lnTo>
                    <a:pt x="53" y="36"/>
                  </a:lnTo>
                  <a:lnTo>
                    <a:pt x="61" y="24"/>
                  </a:lnTo>
                  <a:lnTo>
                    <a:pt x="74" y="22"/>
                  </a:lnTo>
                  <a:lnTo>
                    <a:pt x="77" y="13"/>
                  </a:lnTo>
                  <a:lnTo>
                    <a:pt x="104" y="0"/>
                  </a:lnTo>
                  <a:lnTo>
                    <a:pt x="125" y="2"/>
                  </a:lnTo>
                  <a:lnTo>
                    <a:pt x="127" y="24"/>
                  </a:lnTo>
                  <a:lnTo>
                    <a:pt x="145" y="42"/>
                  </a:lnTo>
                  <a:lnTo>
                    <a:pt x="142" y="43"/>
                  </a:lnTo>
                  <a:lnTo>
                    <a:pt x="142" y="50"/>
                  </a:lnTo>
                  <a:lnTo>
                    <a:pt x="155" y="61"/>
                  </a:lnTo>
                  <a:lnTo>
                    <a:pt x="162" y="58"/>
                  </a:lnTo>
                  <a:lnTo>
                    <a:pt x="167" y="67"/>
                  </a:lnTo>
                  <a:lnTo>
                    <a:pt x="173" y="79"/>
                  </a:lnTo>
                  <a:lnTo>
                    <a:pt x="173" y="80"/>
                  </a:lnTo>
                  <a:lnTo>
                    <a:pt x="172" y="81"/>
                  </a:lnTo>
                  <a:lnTo>
                    <a:pt x="155" y="92"/>
                  </a:lnTo>
                  <a:lnTo>
                    <a:pt x="142" y="10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8" name="Freeform 135"/>
            <p:cNvSpPr>
              <a:spLocks/>
            </p:cNvSpPr>
            <p:nvPr/>
          </p:nvSpPr>
          <p:spPr bwMode="auto">
            <a:xfrm>
              <a:off x="6087943" y="3722418"/>
              <a:ext cx="187496" cy="314828"/>
            </a:xfrm>
            <a:custGeom>
              <a:avLst/>
              <a:gdLst/>
              <a:ahLst/>
              <a:cxnLst>
                <a:cxn ang="0">
                  <a:pos x="156" y="78"/>
                </a:cxn>
                <a:cxn ang="0">
                  <a:pos x="131" y="78"/>
                </a:cxn>
                <a:cxn ang="0">
                  <a:pos x="120" y="83"/>
                </a:cxn>
                <a:cxn ang="0">
                  <a:pos x="139" y="107"/>
                </a:cxn>
                <a:cxn ang="0">
                  <a:pos x="152" y="138"/>
                </a:cxn>
                <a:cxn ang="0">
                  <a:pos x="142" y="158"/>
                </a:cxn>
                <a:cxn ang="0">
                  <a:pos x="131" y="179"/>
                </a:cxn>
                <a:cxn ang="0">
                  <a:pos x="138" y="212"/>
                </a:cxn>
                <a:cxn ang="0">
                  <a:pos x="150" y="230"/>
                </a:cxn>
                <a:cxn ang="0">
                  <a:pos x="162" y="248"/>
                </a:cxn>
                <a:cxn ang="0">
                  <a:pos x="169" y="270"/>
                </a:cxn>
                <a:cxn ang="0">
                  <a:pos x="164" y="281"/>
                </a:cxn>
                <a:cxn ang="0">
                  <a:pos x="146" y="276"/>
                </a:cxn>
                <a:cxn ang="0">
                  <a:pos x="127" y="272"/>
                </a:cxn>
                <a:cxn ang="0">
                  <a:pos x="106" y="271"/>
                </a:cxn>
                <a:cxn ang="0">
                  <a:pos x="84" y="271"/>
                </a:cxn>
                <a:cxn ang="0">
                  <a:pos x="62" y="271"/>
                </a:cxn>
                <a:cxn ang="0">
                  <a:pos x="46" y="269"/>
                </a:cxn>
                <a:cxn ang="0">
                  <a:pos x="29" y="266"/>
                </a:cxn>
                <a:cxn ang="0">
                  <a:pos x="29" y="241"/>
                </a:cxn>
                <a:cxn ang="0">
                  <a:pos x="26" y="229"/>
                </a:cxn>
                <a:cxn ang="0">
                  <a:pos x="25" y="225"/>
                </a:cxn>
                <a:cxn ang="0">
                  <a:pos x="11" y="223"/>
                </a:cxn>
                <a:cxn ang="0">
                  <a:pos x="4" y="209"/>
                </a:cxn>
                <a:cxn ang="0">
                  <a:pos x="0" y="210"/>
                </a:cxn>
                <a:cxn ang="0">
                  <a:pos x="2" y="205"/>
                </a:cxn>
                <a:cxn ang="0">
                  <a:pos x="8" y="185"/>
                </a:cxn>
                <a:cxn ang="0">
                  <a:pos x="18" y="170"/>
                </a:cxn>
                <a:cxn ang="0">
                  <a:pos x="29" y="156"/>
                </a:cxn>
                <a:cxn ang="0">
                  <a:pos x="46" y="151"/>
                </a:cxn>
                <a:cxn ang="0">
                  <a:pos x="59" y="165"/>
                </a:cxn>
                <a:cxn ang="0">
                  <a:pos x="72" y="146"/>
                </a:cxn>
                <a:cxn ang="0">
                  <a:pos x="80" y="123"/>
                </a:cxn>
                <a:cxn ang="0">
                  <a:pos x="89" y="111"/>
                </a:cxn>
                <a:cxn ang="0">
                  <a:pos x="97" y="91"/>
                </a:cxn>
                <a:cxn ang="0">
                  <a:pos x="104" y="73"/>
                </a:cxn>
                <a:cxn ang="0">
                  <a:pos x="113" y="56"/>
                </a:cxn>
                <a:cxn ang="0">
                  <a:pos x="128" y="42"/>
                </a:cxn>
                <a:cxn ang="0">
                  <a:pos x="133" y="27"/>
                </a:cxn>
                <a:cxn ang="0">
                  <a:pos x="124" y="19"/>
                </a:cxn>
                <a:cxn ang="0">
                  <a:pos x="120" y="0"/>
                </a:cxn>
                <a:cxn ang="0">
                  <a:pos x="128" y="0"/>
                </a:cxn>
                <a:cxn ang="0">
                  <a:pos x="139" y="25"/>
                </a:cxn>
                <a:cxn ang="0">
                  <a:pos x="142" y="53"/>
                </a:cxn>
                <a:cxn ang="0">
                  <a:pos x="156" y="78"/>
                </a:cxn>
              </a:cxnLst>
              <a:rect l="0" t="0" r="r" b="b"/>
              <a:pathLst>
                <a:path w="169" h="281">
                  <a:moveTo>
                    <a:pt x="156" y="78"/>
                  </a:moveTo>
                  <a:lnTo>
                    <a:pt x="131" y="78"/>
                  </a:lnTo>
                  <a:lnTo>
                    <a:pt x="120" y="83"/>
                  </a:lnTo>
                  <a:lnTo>
                    <a:pt x="139" y="107"/>
                  </a:lnTo>
                  <a:lnTo>
                    <a:pt x="152" y="138"/>
                  </a:lnTo>
                  <a:lnTo>
                    <a:pt x="142" y="158"/>
                  </a:lnTo>
                  <a:lnTo>
                    <a:pt x="131" y="179"/>
                  </a:lnTo>
                  <a:lnTo>
                    <a:pt x="138" y="212"/>
                  </a:lnTo>
                  <a:lnTo>
                    <a:pt x="150" y="230"/>
                  </a:lnTo>
                  <a:lnTo>
                    <a:pt x="162" y="248"/>
                  </a:lnTo>
                  <a:lnTo>
                    <a:pt x="169" y="270"/>
                  </a:lnTo>
                  <a:lnTo>
                    <a:pt x="164" y="281"/>
                  </a:lnTo>
                  <a:lnTo>
                    <a:pt x="146" y="276"/>
                  </a:lnTo>
                  <a:lnTo>
                    <a:pt x="127" y="272"/>
                  </a:lnTo>
                  <a:lnTo>
                    <a:pt x="106" y="271"/>
                  </a:lnTo>
                  <a:lnTo>
                    <a:pt x="84" y="271"/>
                  </a:lnTo>
                  <a:lnTo>
                    <a:pt x="62" y="271"/>
                  </a:lnTo>
                  <a:lnTo>
                    <a:pt x="46" y="269"/>
                  </a:lnTo>
                  <a:lnTo>
                    <a:pt x="29" y="266"/>
                  </a:lnTo>
                  <a:lnTo>
                    <a:pt x="29" y="241"/>
                  </a:lnTo>
                  <a:lnTo>
                    <a:pt x="26" y="229"/>
                  </a:lnTo>
                  <a:lnTo>
                    <a:pt x="25" y="225"/>
                  </a:lnTo>
                  <a:lnTo>
                    <a:pt x="11" y="223"/>
                  </a:lnTo>
                  <a:lnTo>
                    <a:pt x="4" y="209"/>
                  </a:lnTo>
                  <a:lnTo>
                    <a:pt x="0" y="210"/>
                  </a:lnTo>
                  <a:lnTo>
                    <a:pt x="2" y="205"/>
                  </a:lnTo>
                  <a:lnTo>
                    <a:pt x="8" y="185"/>
                  </a:lnTo>
                  <a:lnTo>
                    <a:pt x="18" y="170"/>
                  </a:lnTo>
                  <a:lnTo>
                    <a:pt x="29" y="156"/>
                  </a:lnTo>
                  <a:lnTo>
                    <a:pt x="46" y="151"/>
                  </a:lnTo>
                  <a:lnTo>
                    <a:pt x="59" y="165"/>
                  </a:lnTo>
                  <a:lnTo>
                    <a:pt x="72" y="146"/>
                  </a:lnTo>
                  <a:lnTo>
                    <a:pt x="80" y="123"/>
                  </a:lnTo>
                  <a:lnTo>
                    <a:pt x="89" y="111"/>
                  </a:lnTo>
                  <a:lnTo>
                    <a:pt x="97" y="91"/>
                  </a:lnTo>
                  <a:lnTo>
                    <a:pt x="104" y="73"/>
                  </a:lnTo>
                  <a:lnTo>
                    <a:pt x="113" y="56"/>
                  </a:lnTo>
                  <a:lnTo>
                    <a:pt x="128" y="42"/>
                  </a:lnTo>
                  <a:lnTo>
                    <a:pt x="133" y="27"/>
                  </a:lnTo>
                  <a:lnTo>
                    <a:pt x="124" y="19"/>
                  </a:lnTo>
                  <a:lnTo>
                    <a:pt x="120" y="0"/>
                  </a:lnTo>
                  <a:lnTo>
                    <a:pt x="128" y="0"/>
                  </a:lnTo>
                  <a:lnTo>
                    <a:pt x="139" y="25"/>
                  </a:lnTo>
                  <a:lnTo>
                    <a:pt x="142" y="53"/>
                  </a:lnTo>
                  <a:lnTo>
                    <a:pt x="156" y="7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59" name="Freeform 136"/>
            <p:cNvSpPr>
              <a:spLocks/>
            </p:cNvSpPr>
            <p:nvPr/>
          </p:nvSpPr>
          <p:spPr bwMode="auto">
            <a:xfrm>
              <a:off x="6233029" y="3782705"/>
              <a:ext cx="316957" cy="241145"/>
            </a:xfrm>
            <a:custGeom>
              <a:avLst/>
              <a:gdLst/>
              <a:ahLst/>
              <a:cxnLst>
                <a:cxn ang="0">
                  <a:pos x="99" y="60"/>
                </a:cxn>
                <a:cxn ang="0">
                  <a:pos x="96" y="51"/>
                </a:cxn>
                <a:cxn ang="0">
                  <a:pos x="127" y="45"/>
                </a:cxn>
                <a:cxn ang="0">
                  <a:pos x="144" y="25"/>
                </a:cxn>
                <a:cxn ang="0">
                  <a:pos x="161" y="5"/>
                </a:cxn>
                <a:cxn ang="0">
                  <a:pos x="182" y="0"/>
                </a:cxn>
                <a:cxn ang="0">
                  <a:pos x="191" y="15"/>
                </a:cxn>
                <a:cxn ang="0">
                  <a:pos x="200" y="31"/>
                </a:cxn>
                <a:cxn ang="0">
                  <a:pos x="197" y="55"/>
                </a:cxn>
                <a:cxn ang="0">
                  <a:pos x="212" y="59"/>
                </a:cxn>
                <a:cxn ang="0">
                  <a:pos x="216" y="66"/>
                </a:cxn>
                <a:cxn ang="0">
                  <a:pos x="236" y="80"/>
                </a:cxn>
                <a:cxn ang="0">
                  <a:pos x="240" y="91"/>
                </a:cxn>
                <a:cxn ang="0">
                  <a:pos x="260" y="109"/>
                </a:cxn>
                <a:cxn ang="0">
                  <a:pos x="269" y="122"/>
                </a:cxn>
                <a:cxn ang="0">
                  <a:pos x="281" y="139"/>
                </a:cxn>
                <a:cxn ang="0">
                  <a:pos x="284" y="146"/>
                </a:cxn>
                <a:cxn ang="0">
                  <a:pos x="272" y="144"/>
                </a:cxn>
                <a:cxn ang="0">
                  <a:pos x="256" y="141"/>
                </a:cxn>
                <a:cxn ang="0">
                  <a:pos x="239" y="140"/>
                </a:cxn>
                <a:cxn ang="0">
                  <a:pos x="230" y="147"/>
                </a:cxn>
                <a:cxn ang="0">
                  <a:pos x="215" y="147"/>
                </a:cxn>
                <a:cxn ang="0">
                  <a:pos x="192" y="155"/>
                </a:cxn>
                <a:cxn ang="0">
                  <a:pos x="182" y="153"/>
                </a:cxn>
                <a:cxn ang="0">
                  <a:pos x="173" y="169"/>
                </a:cxn>
                <a:cxn ang="0">
                  <a:pos x="151" y="163"/>
                </a:cxn>
                <a:cxn ang="0">
                  <a:pos x="131" y="157"/>
                </a:cxn>
                <a:cxn ang="0">
                  <a:pos x="108" y="144"/>
                </a:cxn>
                <a:cxn ang="0">
                  <a:pos x="90" y="165"/>
                </a:cxn>
                <a:cxn ang="0">
                  <a:pos x="91" y="185"/>
                </a:cxn>
                <a:cxn ang="0">
                  <a:pos x="74" y="183"/>
                </a:cxn>
                <a:cxn ang="0">
                  <a:pos x="57" y="182"/>
                </a:cxn>
                <a:cxn ang="0">
                  <a:pos x="45" y="189"/>
                </a:cxn>
                <a:cxn ang="0">
                  <a:pos x="38" y="216"/>
                </a:cxn>
                <a:cxn ang="0">
                  <a:pos x="31" y="194"/>
                </a:cxn>
                <a:cxn ang="0">
                  <a:pos x="19" y="176"/>
                </a:cxn>
                <a:cxn ang="0">
                  <a:pos x="7" y="158"/>
                </a:cxn>
                <a:cxn ang="0">
                  <a:pos x="0" y="125"/>
                </a:cxn>
                <a:cxn ang="0">
                  <a:pos x="11" y="104"/>
                </a:cxn>
                <a:cxn ang="0">
                  <a:pos x="21" y="84"/>
                </a:cxn>
                <a:cxn ang="0">
                  <a:pos x="42" y="78"/>
                </a:cxn>
                <a:cxn ang="0">
                  <a:pos x="47" y="80"/>
                </a:cxn>
                <a:cxn ang="0">
                  <a:pos x="59" y="78"/>
                </a:cxn>
                <a:cxn ang="0">
                  <a:pos x="89" y="72"/>
                </a:cxn>
                <a:cxn ang="0">
                  <a:pos x="99" y="60"/>
                </a:cxn>
              </a:cxnLst>
              <a:rect l="0" t="0" r="r" b="b"/>
              <a:pathLst>
                <a:path w="284" h="216">
                  <a:moveTo>
                    <a:pt x="99" y="60"/>
                  </a:moveTo>
                  <a:lnTo>
                    <a:pt x="96" y="51"/>
                  </a:lnTo>
                  <a:lnTo>
                    <a:pt x="127" y="45"/>
                  </a:lnTo>
                  <a:lnTo>
                    <a:pt x="144" y="25"/>
                  </a:lnTo>
                  <a:lnTo>
                    <a:pt x="161" y="5"/>
                  </a:lnTo>
                  <a:lnTo>
                    <a:pt x="182" y="0"/>
                  </a:lnTo>
                  <a:lnTo>
                    <a:pt x="191" y="15"/>
                  </a:lnTo>
                  <a:lnTo>
                    <a:pt x="200" y="31"/>
                  </a:lnTo>
                  <a:lnTo>
                    <a:pt x="197" y="55"/>
                  </a:lnTo>
                  <a:lnTo>
                    <a:pt x="212" y="59"/>
                  </a:lnTo>
                  <a:lnTo>
                    <a:pt x="216" y="66"/>
                  </a:lnTo>
                  <a:lnTo>
                    <a:pt x="236" y="80"/>
                  </a:lnTo>
                  <a:lnTo>
                    <a:pt x="240" y="91"/>
                  </a:lnTo>
                  <a:lnTo>
                    <a:pt x="260" y="109"/>
                  </a:lnTo>
                  <a:lnTo>
                    <a:pt x="269" y="122"/>
                  </a:lnTo>
                  <a:lnTo>
                    <a:pt x="281" y="139"/>
                  </a:lnTo>
                  <a:lnTo>
                    <a:pt x="284" y="146"/>
                  </a:lnTo>
                  <a:lnTo>
                    <a:pt x="272" y="144"/>
                  </a:lnTo>
                  <a:lnTo>
                    <a:pt x="256" y="141"/>
                  </a:lnTo>
                  <a:lnTo>
                    <a:pt x="239" y="140"/>
                  </a:lnTo>
                  <a:lnTo>
                    <a:pt x="230" y="147"/>
                  </a:lnTo>
                  <a:lnTo>
                    <a:pt x="215" y="147"/>
                  </a:lnTo>
                  <a:lnTo>
                    <a:pt x="192" y="155"/>
                  </a:lnTo>
                  <a:lnTo>
                    <a:pt x="182" y="153"/>
                  </a:lnTo>
                  <a:lnTo>
                    <a:pt x="173" y="169"/>
                  </a:lnTo>
                  <a:lnTo>
                    <a:pt x="151" y="163"/>
                  </a:lnTo>
                  <a:lnTo>
                    <a:pt x="131" y="157"/>
                  </a:lnTo>
                  <a:lnTo>
                    <a:pt x="108" y="144"/>
                  </a:lnTo>
                  <a:lnTo>
                    <a:pt x="90" y="165"/>
                  </a:lnTo>
                  <a:lnTo>
                    <a:pt x="91" y="185"/>
                  </a:lnTo>
                  <a:lnTo>
                    <a:pt x="74" y="183"/>
                  </a:lnTo>
                  <a:lnTo>
                    <a:pt x="57" y="182"/>
                  </a:lnTo>
                  <a:lnTo>
                    <a:pt x="45" y="189"/>
                  </a:lnTo>
                  <a:lnTo>
                    <a:pt x="38" y="216"/>
                  </a:lnTo>
                  <a:lnTo>
                    <a:pt x="31" y="194"/>
                  </a:lnTo>
                  <a:lnTo>
                    <a:pt x="19" y="176"/>
                  </a:lnTo>
                  <a:lnTo>
                    <a:pt x="7" y="158"/>
                  </a:lnTo>
                  <a:lnTo>
                    <a:pt x="0" y="125"/>
                  </a:lnTo>
                  <a:lnTo>
                    <a:pt x="11" y="104"/>
                  </a:lnTo>
                  <a:lnTo>
                    <a:pt x="21" y="84"/>
                  </a:lnTo>
                  <a:lnTo>
                    <a:pt x="42" y="78"/>
                  </a:lnTo>
                  <a:lnTo>
                    <a:pt x="47" y="80"/>
                  </a:lnTo>
                  <a:lnTo>
                    <a:pt x="59" y="78"/>
                  </a:lnTo>
                  <a:lnTo>
                    <a:pt x="89" y="72"/>
                  </a:lnTo>
                  <a:lnTo>
                    <a:pt x="99" y="6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0" name="Freeform 137"/>
            <p:cNvSpPr>
              <a:spLocks/>
            </p:cNvSpPr>
            <p:nvPr/>
          </p:nvSpPr>
          <p:spPr bwMode="auto">
            <a:xfrm>
              <a:off x="5471886" y="3704556"/>
              <a:ext cx="71427" cy="20095"/>
            </a:xfrm>
            <a:custGeom>
              <a:avLst/>
              <a:gdLst/>
              <a:ahLst/>
              <a:cxnLst>
                <a:cxn ang="0">
                  <a:pos x="4" y="7"/>
                </a:cxn>
                <a:cxn ang="0">
                  <a:pos x="0" y="18"/>
                </a:cxn>
                <a:cxn ang="0">
                  <a:pos x="17" y="12"/>
                </a:cxn>
                <a:cxn ang="0">
                  <a:pos x="35" y="6"/>
                </a:cxn>
                <a:cxn ang="0">
                  <a:pos x="64" y="12"/>
                </a:cxn>
                <a:cxn ang="0">
                  <a:pos x="58" y="6"/>
                </a:cxn>
                <a:cxn ang="0">
                  <a:pos x="31" y="0"/>
                </a:cxn>
                <a:cxn ang="0">
                  <a:pos x="28" y="5"/>
                </a:cxn>
                <a:cxn ang="0">
                  <a:pos x="5" y="5"/>
                </a:cxn>
                <a:cxn ang="0">
                  <a:pos x="5" y="7"/>
                </a:cxn>
                <a:cxn ang="0">
                  <a:pos x="25" y="7"/>
                </a:cxn>
                <a:cxn ang="0">
                  <a:pos x="13" y="13"/>
                </a:cxn>
                <a:cxn ang="0">
                  <a:pos x="4" y="7"/>
                </a:cxn>
              </a:cxnLst>
              <a:rect l="0" t="0" r="r" b="b"/>
              <a:pathLst>
                <a:path w="64" h="18">
                  <a:moveTo>
                    <a:pt x="4" y="7"/>
                  </a:moveTo>
                  <a:lnTo>
                    <a:pt x="0" y="18"/>
                  </a:lnTo>
                  <a:lnTo>
                    <a:pt x="17" y="12"/>
                  </a:lnTo>
                  <a:lnTo>
                    <a:pt x="35" y="6"/>
                  </a:lnTo>
                  <a:lnTo>
                    <a:pt x="64" y="12"/>
                  </a:lnTo>
                  <a:lnTo>
                    <a:pt x="58" y="6"/>
                  </a:lnTo>
                  <a:lnTo>
                    <a:pt x="31" y="0"/>
                  </a:lnTo>
                  <a:lnTo>
                    <a:pt x="28" y="5"/>
                  </a:lnTo>
                  <a:lnTo>
                    <a:pt x="5" y="5"/>
                  </a:lnTo>
                  <a:lnTo>
                    <a:pt x="5" y="7"/>
                  </a:lnTo>
                  <a:lnTo>
                    <a:pt x="25" y="7"/>
                  </a:lnTo>
                  <a:lnTo>
                    <a:pt x="13" y="13"/>
                  </a:lnTo>
                  <a:lnTo>
                    <a:pt x="4"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1" name="Freeform 138"/>
            <p:cNvSpPr>
              <a:spLocks/>
            </p:cNvSpPr>
            <p:nvPr/>
          </p:nvSpPr>
          <p:spPr bwMode="auto">
            <a:xfrm>
              <a:off x="5800004" y="3778239"/>
              <a:ext cx="109372" cy="176393"/>
            </a:xfrm>
            <a:custGeom>
              <a:avLst/>
              <a:gdLst/>
              <a:ahLst/>
              <a:cxnLst>
                <a:cxn ang="0">
                  <a:pos x="85" y="133"/>
                </a:cxn>
                <a:cxn ang="0">
                  <a:pos x="70" y="139"/>
                </a:cxn>
                <a:cxn ang="0">
                  <a:pos x="54" y="145"/>
                </a:cxn>
                <a:cxn ang="0">
                  <a:pos x="39" y="151"/>
                </a:cxn>
                <a:cxn ang="0">
                  <a:pos x="23" y="157"/>
                </a:cxn>
                <a:cxn ang="0">
                  <a:pos x="3" y="150"/>
                </a:cxn>
                <a:cxn ang="0">
                  <a:pos x="10" y="145"/>
                </a:cxn>
                <a:cxn ang="0">
                  <a:pos x="5" y="126"/>
                </a:cxn>
                <a:cxn ang="0">
                  <a:pos x="0" y="107"/>
                </a:cxn>
                <a:cxn ang="0">
                  <a:pos x="9" y="90"/>
                </a:cxn>
                <a:cxn ang="0">
                  <a:pos x="17" y="72"/>
                </a:cxn>
                <a:cxn ang="0">
                  <a:pos x="12" y="41"/>
                </a:cxn>
                <a:cxn ang="0">
                  <a:pos x="11" y="22"/>
                </a:cxn>
                <a:cxn ang="0">
                  <a:pos x="10" y="2"/>
                </a:cxn>
                <a:cxn ang="0">
                  <a:pos x="35" y="2"/>
                </a:cxn>
                <a:cxn ang="0">
                  <a:pos x="61" y="1"/>
                </a:cxn>
                <a:cxn ang="0">
                  <a:pos x="67" y="0"/>
                </a:cxn>
                <a:cxn ang="0">
                  <a:pos x="71" y="7"/>
                </a:cxn>
                <a:cxn ang="0">
                  <a:pos x="79" y="30"/>
                </a:cxn>
                <a:cxn ang="0">
                  <a:pos x="79" y="41"/>
                </a:cxn>
                <a:cxn ang="0">
                  <a:pos x="81" y="58"/>
                </a:cxn>
                <a:cxn ang="0">
                  <a:pos x="84" y="73"/>
                </a:cxn>
                <a:cxn ang="0">
                  <a:pos x="85" y="94"/>
                </a:cxn>
                <a:cxn ang="0">
                  <a:pos x="85" y="113"/>
                </a:cxn>
                <a:cxn ang="0">
                  <a:pos x="97" y="125"/>
                </a:cxn>
                <a:cxn ang="0">
                  <a:pos x="87" y="133"/>
                </a:cxn>
                <a:cxn ang="0">
                  <a:pos x="78" y="126"/>
                </a:cxn>
                <a:cxn ang="0">
                  <a:pos x="85" y="133"/>
                </a:cxn>
              </a:cxnLst>
              <a:rect l="0" t="0" r="r" b="b"/>
              <a:pathLst>
                <a:path w="97" h="157">
                  <a:moveTo>
                    <a:pt x="85" y="133"/>
                  </a:moveTo>
                  <a:lnTo>
                    <a:pt x="70" y="139"/>
                  </a:lnTo>
                  <a:lnTo>
                    <a:pt x="54" y="145"/>
                  </a:lnTo>
                  <a:lnTo>
                    <a:pt x="39" y="151"/>
                  </a:lnTo>
                  <a:lnTo>
                    <a:pt x="23" y="157"/>
                  </a:lnTo>
                  <a:lnTo>
                    <a:pt x="3" y="150"/>
                  </a:lnTo>
                  <a:lnTo>
                    <a:pt x="10" y="145"/>
                  </a:lnTo>
                  <a:lnTo>
                    <a:pt x="5" y="126"/>
                  </a:lnTo>
                  <a:lnTo>
                    <a:pt x="0" y="107"/>
                  </a:lnTo>
                  <a:lnTo>
                    <a:pt x="9" y="90"/>
                  </a:lnTo>
                  <a:lnTo>
                    <a:pt x="17" y="72"/>
                  </a:lnTo>
                  <a:lnTo>
                    <a:pt x="12" y="41"/>
                  </a:lnTo>
                  <a:lnTo>
                    <a:pt x="11" y="22"/>
                  </a:lnTo>
                  <a:lnTo>
                    <a:pt x="10" y="2"/>
                  </a:lnTo>
                  <a:lnTo>
                    <a:pt x="35" y="2"/>
                  </a:lnTo>
                  <a:lnTo>
                    <a:pt x="61" y="1"/>
                  </a:lnTo>
                  <a:lnTo>
                    <a:pt x="67" y="0"/>
                  </a:lnTo>
                  <a:lnTo>
                    <a:pt x="71" y="7"/>
                  </a:lnTo>
                  <a:lnTo>
                    <a:pt x="79" y="30"/>
                  </a:lnTo>
                  <a:lnTo>
                    <a:pt x="79" y="41"/>
                  </a:lnTo>
                  <a:lnTo>
                    <a:pt x="81" y="58"/>
                  </a:lnTo>
                  <a:lnTo>
                    <a:pt x="84" y="73"/>
                  </a:lnTo>
                  <a:lnTo>
                    <a:pt x="85" y="94"/>
                  </a:lnTo>
                  <a:lnTo>
                    <a:pt x="85" y="113"/>
                  </a:lnTo>
                  <a:lnTo>
                    <a:pt x="97" y="125"/>
                  </a:lnTo>
                  <a:lnTo>
                    <a:pt x="87" y="133"/>
                  </a:lnTo>
                  <a:lnTo>
                    <a:pt x="78" y="126"/>
                  </a:lnTo>
                  <a:lnTo>
                    <a:pt x="85" y="1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2" name="Freeform 139"/>
            <p:cNvSpPr>
              <a:spLocks/>
            </p:cNvSpPr>
            <p:nvPr/>
          </p:nvSpPr>
          <p:spPr bwMode="auto">
            <a:xfrm>
              <a:off x="5514296" y="3735815"/>
              <a:ext cx="176335" cy="147366"/>
            </a:xfrm>
            <a:custGeom>
              <a:avLst/>
              <a:gdLst/>
              <a:ahLst/>
              <a:cxnLst>
                <a:cxn ang="0">
                  <a:pos x="143" y="31"/>
                </a:cxn>
                <a:cxn ang="0">
                  <a:pos x="141" y="39"/>
                </a:cxn>
                <a:cxn ang="0">
                  <a:pos x="143" y="39"/>
                </a:cxn>
                <a:cxn ang="0">
                  <a:pos x="154" y="62"/>
                </a:cxn>
                <a:cxn ang="0">
                  <a:pos x="153" y="81"/>
                </a:cxn>
                <a:cxn ang="0">
                  <a:pos x="155" y="85"/>
                </a:cxn>
                <a:cxn ang="0">
                  <a:pos x="156" y="90"/>
                </a:cxn>
                <a:cxn ang="0">
                  <a:pos x="159" y="99"/>
                </a:cxn>
                <a:cxn ang="0">
                  <a:pos x="158" y="104"/>
                </a:cxn>
                <a:cxn ang="0">
                  <a:pos x="148" y="106"/>
                </a:cxn>
                <a:cxn ang="0">
                  <a:pos x="152" y="116"/>
                </a:cxn>
                <a:cxn ang="0">
                  <a:pos x="144" y="126"/>
                </a:cxn>
                <a:cxn ang="0">
                  <a:pos x="143" y="126"/>
                </a:cxn>
                <a:cxn ang="0">
                  <a:pos x="137" y="128"/>
                </a:cxn>
                <a:cxn ang="0">
                  <a:pos x="128" y="133"/>
                </a:cxn>
                <a:cxn ang="0">
                  <a:pos x="122" y="128"/>
                </a:cxn>
                <a:cxn ang="0">
                  <a:pos x="116" y="104"/>
                </a:cxn>
                <a:cxn ang="0">
                  <a:pos x="104" y="104"/>
                </a:cxn>
                <a:cxn ang="0">
                  <a:pos x="95" y="105"/>
                </a:cxn>
                <a:cxn ang="0">
                  <a:pos x="98" y="88"/>
                </a:cxn>
                <a:cxn ang="0">
                  <a:pos x="83" y="66"/>
                </a:cxn>
                <a:cxn ang="0">
                  <a:pos x="53" y="73"/>
                </a:cxn>
                <a:cxn ang="0">
                  <a:pos x="38" y="90"/>
                </a:cxn>
                <a:cxn ang="0">
                  <a:pos x="36" y="82"/>
                </a:cxn>
                <a:cxn ang="0">
                  <a:pos x="30" y="75"/>
                </a:cxn>
                <a:cxn ang="0">
                  <a:pos x="27" y="69"/>
                </a:cxn>
                <a:cxn ang="0">
                  <a:pos x="21" y="64"/>
                </a:cxn>
                <a:cxn ang="0">
                  <a:pos x="9" y="50"/>
                </a:cxn>
                <a:cxn ang="0">
                  <a:pos x="10" y="46"/>
                </a:cxn>
                <a:cxn ang="0">
                  <a:pos x="8" y="48"/>
                </a:cxn>
                <a:cxn ang="0">
                  <a:pos x="5" y="40"/>
                </a:cxn>
                <a:cxn ang="0">
                  <a:pos x="0" y="43"/>
                </a:cxn>
                <a:cxn ang="0">
                  <a:pos x="5" y="32"/>
                </a:cxn>
                <a:cxn ang="0">
                  <a:pos x="26" y="25"/>
                </a:cxn>
                <a:cxn ang="0">
                  <a:pos x="27" y="10"/>
                </a:cxn>
                <a:cxn ang="0">
                  <a:pos x="29" y="0"/>
                </a:cxn>
                <a:cxn ang="0">
                  <a:pos x="48" y="3"/>
                </a:cxn>
                <a:cxn ang="0">
                  <a:pos x="80" y="7"/>
                </a:cxn>
                <a:cxn ang="0">
                  <a:pos x="77" y="12"/>
                </a:cxn>
                <a:cxn ang="0">
                  <a:pos x="92" y="13"/>
                </a:cxn>
                <a:cxn ang="0">
                  <a:pos x="98" y="15"/>
                </a:cxn>
                <a:cxn ang="0">
                  <a:pos x="111" y="14"/>
                </a:cxn>
                <a:cxn ang="0">
                  <a:pos x="125" y="8"/>
                </a:cxn>
                <a:cxn ang="0">
                  <a:pos x="129" y="4"/>
                </a:cxn>
                <a:cxn ang="0">
                  <a:pos x="136" y="25"/>
                </a:cxn>
                <a:cxn ang="0">
                  <a:pos x="143" y="31"/>
                </a:cxn>
              </a:cxnLst>
              <a:rect l="0" t="0" r="r" b="b"/>
              <a:pathLst>
                <a:path w="159" h="133">
                  <a:moveTo>
                    <a:pt x="143" y="31"/>
                  </a:moveTo>
                  <a:lnTo>
                    <a:pt x="141" y="39"/>
                  </a:lnTo>
                  <a:lnTo>
                    <a:pt x="143" y="39"/>
                  </a:lnTo>
                  <a:lnTo>
                    <a:pt x="154" y="62"/>
                  </a:lnTo>
                  <a:lnTo>
                    <a:pt x="153" y="81"/>
                  </a:lnTo>
                  <a:lnTo>
                    <a:pt x="155" y="85"/>
                  </a:lnTo>
                  <a:lnTo>
                    <a:pt x="156" y="90"/>
                  </a:lnTo>
                  <a:lnTo>
                    <a:pt x="159" y="99"/>
                  </a:lnTo>
                  <a:lnTo>
                    <a:pt x="158" y="104"/>
                  </a:lnTo>
                  <a:lnTo>
                    <a:pt x="148" y="106"/>
                  </a:lnTo>
                  <a:lnTo>
                    <a:pt x="152" y="116"/>
                  </a:lnTo>
                  <a:lnTo>
                    <a:pt x="144" y="126"/>
                  </a:lnTo>
                  <a:lnTo>
                    <a:pt x="143" y="126"/>
                  </a:lnTo>
                  <a:lnTo>
                    <a:pt x="137" y="128"/>
                  </a:lnTo>
                  <a:lnTo>
                    <a:pt x="128" y="133"/>
                  </a:lnTo>
                  <a:lnTo>
                    <a:pt x="122" y="128"/>
                  </a:lnTo>
                  <a:lnTo>
                    <a:pt x="116" y="104"/>
                  </a:lnTo>
                  <a:lnTo>
                    <a:pt x="104" y="104"/>
                  </a:lnTo>
                  <a:lnTo>
                    <a:pt x="95" y="105"/>
                  </a:lnTo>
                  <a:lnTo>
                    <a:pt x="98" y="88"/>
                  </a:lnTo>
                  <a:lnTo>
                    <a:pt x="83" y="66"/>
                  </a:lnTo>
                  <a:lnTo>
                    <a:pt x="53" y="73"/>
                  </a:lnTo>
                  <a:lnTo>
                    <a:pt x="38" y="90"/>
                  </a:lnTo>
                  <a:lnTo>
                    <a:pt x="36" y="82"/>
                  </a:lnTo>
                  <a:lnTo>
                    <a:pt x="30" y="75"/>
                  </a:lnTo>
                  <a:lnTo>
                    <a:pt x="27" y="69"/>
                  </a:lnTo>
                  <a:lnTo>
                    <a:pt x="21" y="64"/>
                  </a:lnTo>
                  <a:lnTo>
                    <a:pt x="9" y="50"/>
                  </a:lnTo>
                  <a:lnTo>
                    <a:pt x="10" y="46"/>
                  </a:lnTo>
                  <a:lnTo>
                    <a:pt x="8" y="48"/>
                  </a:lnTo>
                  <a:lnTo>
                    <a:pt x="5" y="40"/>
                  </a:lnTo>
                  <a:lnTo>
                    <a:pt x="0" y="43"/>
                  </a:lnTo>
                  <a:lnTo>
                    <a:pt x="5" y="32"/>
                  </a:lnTo>
                  <a:lnTo>
                    <a:pt x="26" y="25"/>
                  </a:lnTo>
                  <a:lnTo>
                    <a:pt x="27" y="10"/>
                  </a:lnTo>
                  <a:lnTo>
                    <a:pt x="29" y="0"/>
                  </a:lnTo>
                  <a:lnTo>
                    <a:pt x="48" y="3"/>
                  </a:lnTo>
                  <a:lnTo>
                    <a:pt x="80" y="7"/>
                  </a:lnTo>
                  <a:lnTo>
                    <a:pt x="77" y="12"/>
                  </a:lnTo>
                  <a:lnTo>
                    <a:pt x="92" y="13"/>
                  </a:lnTo>
                  <a:lnTo>
                    <a:pt x="98" y="15"/>
                  </a:lnTo>
                  <a:lnTo>
                    <a:pt x="111" y="14"/>
                  </a:lnTo>
                  <a:lnTo>
                    <a:pt x="125" y="8"/>
                  </a:lnTo>
                  <a:lnTo>
                    <a:pt x="129" y="4"/>
                  </a:lnTo>
                  <a:lnTo>
                    <a:pt x="136" y="25"/>
                  </a:lnTo>
                  <a:lnTo>
                    <a:pt x="143" y="3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3" name="Freeform 140"/>
            <p:cNvSpPr>
              <a:spLocks/>
            </p:cNvSpPr>
            <p:nvPr/>
          </p:nvSpPr>
          <p:spPr bwMode="auto">
            <a:xfrm>
              <a:off x="5474118" y="3735816"/>
              <a:ext cx="71427" cy="46889"/>
            </a:xfrm>
            <a:custGeom>
              <a:avLst/>
              <a:gdLst/>
              <a:ahLst/>
              <a:cxnLst>
                <a:cxn ang="0">
                  <a:pos x="33" y="25"/>
                </a:cxn>
                <a:cxn ang="0">
                  <a:pos x="29" y="32"/>
                </a:cxn>
                <a:cxn ang="0">
                  <a:pos x="34" y="38"/>
                </a:cxn>
                <a:cxn ang="0">
                  <a:pos x="36" y="43"/>
                </a:cxn>
                <a:cxn ang="0">
                  <a:pos x="41" y="32"/>
                </a:cxn>
                <a:cxn ang="0">
                  <a:pos x="62" y="25"/>
                </a:cxn>
                <a:cxn ang="0">
                  <a:pos x="63" y="10"/>
                </a:cxn>
                <a:cxn ang="0">
                  <a:pos x="65" y="0"/>
                </a:cxn>
                <a:cxn ang="0">
                  <a:pos x="47" y="1"/>
                </a:cxn>
                <a:cxn ang="0">
                  <a:pos x="29" y="2"/>
                </a:cxn>
                <a:cxn ang="0">
                  <a:pos x="0" y="8"/>
                </a:cxn>
                <a:cxn ang="0">
                  <a:pos x="11" y="9"/>
                </a:cxn>
                <a:cxn ang="0">
                  <a:pos x="8" y="14"/>
                </a:cxn>
                <a:cxn ang="0">
                  <a:pos x="18" y="16"/>
                </a:cxn>
                <a:cxn ang="0">
                  <a:pos x="17" y="19"/>
                </a:cxn>
                <a:cxn ang="0">
                  <a:pos x="33" y="19"/>
                </a:cxn>
                <a:cxn ang="0">
                  <a:pos x="36" y="21"/>
                </a:cxn>
                <a:cxn ang="0">
                  <a:pos x="26" y="24"/>
                </a:cxn>
                <a:cxn ang="0">
                  <a:pos x="33" y="25"/>
                </a:cxn>
              </a:cxnLst>
              <a:rect l="0" t="0" r="r" b="b"/>
              <a:pathLst>
                <a:path w="65" h="43">
                  <a:moveTo>
                    <a:pt x="33" y="25"/>
                  </a:moveTo>
                  <a:lnTo>
                    <a:pt x="29" y="32"/>
                  </a:lnTo>
                  <a:lnTo>
                    <a:pt x="34" y="38"/>
                  </a:lnTo>
                  <a:lnTo>
                    <a:pt x="36" y="43"/>
                  </a:lnTo>
                  <a:lnTo>
                    <a:pt x="41" y="32"/>
                  </a:lnTo>
                  <a:lnTo>
                    <a:pt x="62" y="25"/>
                  </a:lnTo>
                  <a:lnTo>
                    <a:pt x="63" y="10"/>
                  </a:lnTo>
                  <a:lnTo>
                    <a:pt x="65" y="0"/>
                  </a:lnTo>
                  <a:lnTo>
                    <a:pt x="47" y="1"/>
                  </a:lnTo>
                  <a:lnTo>
                    <a:pt x="29" y="2"/>
                  </a:lnTo>
                  <a:lnTo>
                    <a:pt x="0" y="8"/>
                  </a:lnTo>
                  <a:lnTo>
                    <a:pt x="11" y="9"/>
                  </a:lnTo>
                  <a:lnTo>
                    <a:pt x="8" y="14"/>
                  </a:lnTo>
                  <a:lnTo>
                    <a:pt x="18" y="16"/>
                  </a:lnTo>
                  <a:lnTo>
                    <a:pt x="17" y="19"/>
                  </a:lnTo>
                  <a:lnTo>
                    <a:pt x="33" y="19"/>
                  </a:lnTo>
                  <a:lnTo>
                    <a:pt x="36" y="21"/>
                  </a:lnTo>
                  <a:lnTo>
                    <a:pt x="26" y="24"/>
                  </a:lnTo>
                  <a:lnTo>
                    <a:pt x="33" y="2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4" name="Freeform 141"/>
            <p:cNvSpPr>
              <a:spLocks/>
            </p:cNvSpPr>
            <p:nvPr/>
          </p:nvSpPr>
          <p:spPr bwMode="auto">
            <a:xfrm>
              <a:off x="5672775" y="3789403"/>
              <a:ext cx="145086" cy="176393"/>
            </a:xfrm>
            <a:custGeom>
              <a:avLst/>
              <a:gdLst/>
              <a:ahLst/>
              <a:cxnLst>
                <a:cxn ang="0">
                  <a:pos x="73" y="11"/>
                </a:cxn>
                <a:cxn ang="0">
                  <a:pos x="65" y="6"/>
                </a:cxn>
                <a:cxn ang="0">
                  <a:pos x="51" y="9"/>
                </a:cxn>
                <a:cxn ang="0">
                  <a:pos x="47" y="0"/>
                </a:cxn>
                <a:cxn ang="0">
                  <a:pos x="40" y="6"/>
                </a:cxn>
                <a:cxn ang="0">
                  <a:pos x="29" y="12"/>
                </a:cxn>
                <a:cxn ang="0">
                  <a:pos x="16" y="8"/>
                </a:cxn>
                <a:cxn ang="0">
                  <a:pos x="11" y="13"/>
                </a:cxn>
                <a:cxn ang="0">
                  <a:pos x="10" y="32"/>
                </a:cxn>
                <a:cxn ang="0">
                  <a:pos x="12" y="36"/>
                </a:cxn>
                <a:cxn ang="0">
                  <a:pos x="13" y="41"/>
                </a:cxn>
                <a:cxn ang="0">
                  <a:pos x="16" y="50"/>
                </a:cxn>
                <a:cxn ang="0">
                  <a:pos x="15" y="55"/>
                </a:cxn>
                <a:cxn ang="0">
                  <a:pos x="5" y="57"/>
                </a:cxn>
                <a:cxn ang="0">
                  <a:pos x="9" y="67"/>
                </a:cxn>
                <a:cxn ang="0">
                  <a:pos x="1" y="77"/>
                </a:cxn>
                <a:cxn ang="0">
                  <a:pos x="0" y="77"/>
                </a:cxn>
                <a:cxn ang="0">
                  <a:pos x="0" y="99"/>
                </a:cxn>
                <a:cxn ang="0">
                  <a:pos x="0" y="104"/>
                </a:cxn>
                <a:cxn ang="0">
                  <a:pos x="15" y="116"/>
                </a:cxn>
                <a:cxn ang="0">
                  <a:pos x="24" y="127"/>
                </a:cxn>
                <a:cxn ang="0">
                  <a:pos x="21" y="157"/>
                </a:cxn>
                <a:cxn ang="0">
                  <a:pos x="48" y="147"/>
                </a:cxn>
                <a:cxn ang="0">
                  <a:pos x="76" y="138"/>
                </a:cxn>
                <a:cxn ang="0">
                  <a:pos x="70" y="137"/>
                </a:cxn>
                <a:cxn ang="0">
                  <a:pos x="97" y="135"/>
                </a:cxn>
                <a:cxn ang="0">
                  <a:pos x="83" y="135"/>
                </a:cxn>
                <a:cxn ang="0">
                  <a:pos x="101" y="134"/>
                </a:cxn>
                <a:cxn ang="0">
                  <a:pos x="114" y="135"/>
                </a:cxn>
                <a:cxn ang="0">
                  <a:pos x="117" y="139"/>
                </a:cxn>
                <a:cxn ang="0">
                  <a:pos x="124" y="134"/>
                </a:cxn>
                <a:cxn ang="0">
                  <a:pos x="119" y="115"/>
                </a:cxn>
                <a:cxn ang="0">
                  <a:pos x="114" y="96"/>
                </a:cxn>
                <a:cxn ang="0">
                  <a:pos x="123" y="79"/>
                </a:cxn>
                <a:cxn ang="0">
                  <a:pos x="131" y="61"/>
                </a:cxn>
                <a:cxn ang="0">
                  <a:pos x="126" y="30"/>
                </a:cxn>
                <a:cxn ang="0">
                  <a:pos x="107" y="19"/>
                </a:cxn>
                <a:cxn ang="0">
                  <a:pos x="87" y="24"/>
                </a:cxn>
                <a:cxn ang="0">
                  <a:pos x="73" y="11"/>
                </a:cxn>
              </a:cxnLst>
              <a:rect l="0" t="0" r="r" b="b"/>
              <a:pathLst>
                <a:path w="131" h="157">
                  <a:moveTo>
                    <a:pt x="73" y="11"/>
                  </a:moveTo>
                  <a:lnTo>
                    <a:pt x="65" y="6"/>
                  </a:lnTo>
                  <a:lnTo>
                    <a:pt x="51" y="9"/>
                  </a:lnTo>
                  <a:lnTo>
                    <a:pt x="47" y="0"/>
                  </a:lnTo>
                  <a:lnTo>
                    <a:pt x="40" y="6"/>
                  </a:lnTo>
                  <a:lnTo>
                    <a:pt x="29" y="12"/>
                  </a:lnTo>
                  <a:lnTo>
                    <a:pt x="16" y="8"/>
                  </a:lnTo>
                  <a:lnTo>
                    <a:pt x="11" y="13"/>
                  </a:lnTo>
                  <a:lnTo>
                    <a:pt x="10" y="32"/>
                  </a:lnTo>
                  <a:lnTo>
                    <a:pt x="12" y="36"/>
                  </a:lnTo>
                  <a:lnTo>
                    <a:pt x="13" y="41"/>
                  </a:lnTo>
                  <a:lnTo>
                    <a:pt x="16" y="50"/>
                  </a:lnTo>
                  <a:lnTo>
                    <a:pt x="15" y="55"/>
                  </a:lnTo>
                  <a:lnTo>
                    <a:pt x="5" y="57"/>
                  </a:lnTo>
                  <a:lnTo>
                    <a:pt x="9" y="67"/>
                  </a:lnTo>
                  <a:lnTo>
                    <a:pt x="1" y="77"/>
                  </a:lnTo>
                  <a:lnTo>
                    <a:pt x="0" y="77"/>
                  </a:lnTo>
                  <a:lnTo>
                    <a:pt x="0" y="99"/>
                  </a:lnTo>
                  <a:lnTo>
                    <a:pt x="0" y="104"/>
                  </a:lnTo>
                  <a:lnTo>
                    <a:pt x="15" y="116"/>
                  </a:lnTo>
                  <a:lnTo>
                    <a:pt x="24" y="127"/>
                  </a:lnTo>
                  <a:lnTo>
                    <a:pt x="21" y="157"/>
                  </a:lnTo>
                  <a:lnTo>
                    <a:pt x="48" y="147"/>
                  </a:lnTo>
                  <a:lnTo>
                    <a:pt x="76" y="138"/>
                  </a:lnTo>
                  <a:lnTo>
                    <a:pt x="70" y="137"/>
                  </a:lnTo>
                  <a:lnTo>
                    <a:pt x="97" y="135"/>
                  </a:lnTo>
                  <a:lnTo>
                    <a:pt x="83" y="135"/>
                  </a:lnTo>
                  <a:lnTo>
                    <a:pt x="101" y="134"/>
                  </a:lnTo>
                  <a:lnTo>
                    <a:pt x="114" y="135"/>
                  </a:lnTo>
                  <a:lnTo>
                    <a:pt x="117" y="139"/>
                  </a:lnTo>
                  <a:lnTo>
                    <a:pt x="124" y="134"/>
                  </a:lnTo>
                  <a:lnTo>
                    <a:pt x="119" y="115"/>
                  </a:lnTo>
                  <a:lnTo>
                    <a:pt x="114" y="96"/>
                  </a:lnTo>
                  <a:lnTo>
                    <a:pt x="123" y="79"/>
                  </a:lnTo>
                  <a:lnTo>
                    <a:pt x="131" y="61"/>
                  </a:lnTo>
                  <a:lnTo>
                    <a:pt x="126" y="30"/>
                  </a:lnTo>
                  <a:lnTo>
                    <a:pt x="107" y="19"/>
                  </a:lnTo>
                  <a:lnTo>
                    <a:pt x="87" y="24"/>
                  </a:lnTo>
                  <a:lnTo>
                    <a:pt x="73" y="1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5" name="Freeform 142"/>
            <p:cNvSpPr>
              <a:spLocks/>
            </p:cNvSpPr>
            <p:nvPr/>
          </p:nvSpPr>
          <p:spPr bwMode="auto">
            <a:xfrm>
              <a:off x="5554474" y="3809499"/>
              <a:ext cx="73659" cy="84847"/>
            </a:xfrm>
            <a:custGeom>
              <a:avLst/>
              <a:gdLst/>
              <a:ahLst/>
              <a:cxnLst>
                <a:cxn ang="0">
                  <a:pos x="66" y="38"/>
                </a:cxn>
                <a:cxn ang="0">
                  <a:pos x="56" y="52"/>
                </a:cxn>
                <a:cxn ang="0">
                  <a:pos x="45" y="68"/>
                </a:cxn>
                <a:cxn ang="0">
                  <a:pos x="39" y="76"/>
                </a:cxn>
                <a:cxn ang="0">
                  <a:pos x="16" y="64"/>
                </a:cxn>
                <a:cxn ang="0">
                  <a:pos x="20" y="61"/>
                </a:cxn>
                <a:cxn ang="0">
                  <a:pos x="15" y="57"/>
                </a:cxn>
                <a:cxn ang="0">
                  <a:pos x="1" y="40"/>
                </a:cxn>
                <a:cxn ang="0">
                  <a:pos x="8" y="36"/>
                </a:cxn>
                <a:cxn ang="0">
                  <a:pos x="1" y="33"/>
                </a:cxn>
                <a:cxn ang="0">
                  <a:pos x="7" y="28"/>
                </a:cxn>
                <a:cxn ang="0">
                  <a:pos x="0" y="24"/>
                </a:cxn>
                <a:cxn ang="0">
                  <a:pos x="15" y="7"/>
                </a:cxn>
                <a:cxn ang="0">
                  <a:pos x="45" y="0"/>
                </a:cxn>
                <a:cxn ang="0">
                  <a:pos x="60" y="22"/>
                </a:cxn>
                <a:cxn ang="0">
                  <a:pos x="57" y="39"/>
                </a:cxn>
                <a:cxn ang="0">
                  <a:pos x="66" y="38"/>
                </a:cxn>
              </a:cxnLst>
              <a:rect l="0" t="0" r="r" b="b"/>
              <a:pathLst>
                <a:path w="66" h="76">
                  <a:moveTo>
                    <a:pt x="66" y="38"/>
                  </a:moveTo>
                  <a:lnTo>
                    <a:pt x="56" y="52"/>
                  </a:lnTo>
                  <a:lnTo>
                    <a:pt x="45" y="68"/>
                  </a:lnTo>
                  <a:lnTo>
                    <a:pt x="39" y="76"/>
                  </a:lnTo>
                  <a:lnTo>
                    <a:pt x="16" y="64"/>
                  </a:lnTo>
                  <a:lnTo>
                    <a:pt x="20" y="61"/>
                  </a:lnTo>
                  <a:lnTo>
                    <a:pt x="15" y="57"/>
                  </a:lnTo>
                  <a:lnTo>
                    <a:pt x="1" y="40"/>
                  </a:lnTo>
                  <a:lnTo>
                    <a:pt x="8" y="36"/>
                  </a:lnTo>
                  <a:lnTo>
                    <a:pt x="1" y="33"/>
                  </a:lnTo>
                  <a:lnTo>
                    <a:pt x="7" y="28"/>
                  </a:lnTo>
                  <a:lnTo>
                    <a:pt x="0" y="24"/>
                  </a:lnTo>
                  <a:lnTo>
                    <a:pt x="15" y="7"/>
                  </a:lnTo>
                  <a:lnTo>
                    <a:pt x="45" y="0"/>
                  </a:lnTo>
                  <a:lnTo>
                    <a:pt x="60" y="22"/>
                  </a:lnTo>
                  <a:lnTo>
                    <a:pt x="57" y="39"/>
                  </a:lnTo>
                  <a:lnTo>
                    <a:pt x="66" y="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6" name="Freeform 143"/>
            <p:cNvSpPr>
              <a:spLocks/>
            </p:cNvSpPr>
            <p:nvPr/>
          </p:nvSpPr>
          <p:spPr bwMode="auto">
            <a:xfrm>
              <a:off x="5875895" y="3778239"/>
              <a:ext cx="44642" cy="138435"/>
            </a:xfrm>
            <a:custGeom>
              <a:avLst/>
              <a:gdLst/>
              <a:ahLst/>
              <a:cxnLst>
                <a:cxn ang="0">
                  <a:pos x="18" y="2"/>
                </a:cxn>
                <a:cxn ang="0">
                  <a:pos x="0" y="0"/>
                </a:cxn>
                <a:cxn ang="0">
                  <a:pos x="4" y="7"/>
                </a:cxn>
                <a:cxn ang="0">
                  <a:pos x="12" y="30"/>
                </a:cxn>
                <a:cxn ang="0">
                  <a:pos x="12" y="41"/>
                </a:cxn>
                <a:cxn ang="0">
                  <a:pos x="14" y="58"/>
                </a:cxn>
                <a:cxn ang="0">
                  <a:pos x="17" y="73"/>
                </a:cxn>
                <a:cxn ang="0">
                  <a:pos x="18" y="94"/>
                </a:cxn>
                <a:cxn ang="0">
                  <a:pos x="18" y="113"/>
                </a:cxn>
                <a:cxn ang="0">
                  <a:pos x="30" y="125"/>
                </a:cxn>
                <a:cxn ang="0">
                  <a:pos x="40" y="121"/>
                </a:cxn>
                <a:cxn ang="0">
                  <a:pos x="39" y="103"/>
                </a:cxn>
                <a:cxn ang="0">
                  <a:pos x="39" y="84"/>
                </a:cxn>
                <a:cxn ang="0">
                  <a:pos x="38" y="66"/>
                </a:cxn>
                <a:cxn ang="0">
                  <a:pos x="36" y="47"/>
                </a:cxn>
                <a:cxn ang="0">
                  <a:pos x="34" y="28"/>
                </a:cxn>
                <a:cxn ang="0">
                  <a:pos x="22" y="13"/>
                </a:cxn>
                <a:cxn ang="0">
                  <a:pos x="24" y="2"/>
                </a:cxn>
                <a:cxn ang="0">
                  <a:pos x="18" y="2"/>
                </a:cxn>
              </a:cxnLst>
              <a:rect l="0" t="0" r="r" b="b"/>
              <a:pathLst>
                <a:path w="40" h="125">
                  <a:moveTo>
                    <a:pt x="18" y="2"/>
                  </a:moveTo>
                  <a:lnTo>
                    <a:pt x="0" y="0"/>
                  </a:lnTo>
                  <a:lnTo>
                    <a:pt x="4" y="7"/>
                  </a:lnTo>
                  <a:lnTo>
                    <a:pt x="12" y="30"/>
                  </a:lnTo>
                  <a:lnTo>
                    <a:pt x="12" y="41"/>
                  </a:lnTo>
                  <a:lnTo>
                    <a:pt x="14" y="58"/>
                  </a:lnTo>
                  <a:lnTo>
                    <a:pt x="17" y="73"/>
                  </a:lnTo>
                  <a:lnTo>
                    <a:pt x="18" y="94"/>
                  </a:lnTo>
                  <a:lnTo>
                    <a:pt x="18" y="113"/>
                  </a:lnTo>
                  <a:lnTo>
                    <a:pt x="30" y="125"/>
                  </a:lnTo>
                  <a:lnTo>
                    <a:pt x="40" y="121"/>
                  </a:lnTo>
                  <a:lnTo>
                    <a:pt x="39" y="103"/>
                  </a:lnTo>
                  <a:lnTo>
                    <a:pt x="39" y="84"/>
                  </a:lnTo>
                  <a:lnTo>
                    <a:pt x="38" y="66"/>
                  </a:lnTo>
                  <a:lnTo>
                    <a:pt x="36" y="47"/>
                  </a:lnTo>
                  <a:lnTo>
                    <a:pt x="34" y="28"/>
                  </a:lnTo>
                  <a:lnTo>
                    <a:pt x="22" y="13"/>
                  </a:lnTo>
                  <a:lnTo>
                    <a:pt x="24" y="2"/>
                  </a:lnTo>
                  <a:lnTo>
                    <a:pt x="18"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7" name="Freeform 144"/>
            <p:cNvSpPr>
              <a:spLocks/>
            </p:cNvSpPr>
            <p:nvPr/>
          </p:nvSpPr>
          <p:spPr bwMode="auto">
            <a:xfrm>
              <a:off x="5675007" y="3063734"/>
              <a:ext cx="491060" cy="491222"/>
            </a:xfrm>
            <a:custGeom>
              <a:avLst/>
              <a:gdLst/>
              <a:ahLst/>
              <a:cxnLst>
                <a:cxn ang="0">
                  <a:pos x="0" y="230"/>
                </a:cxn>
                <a:cxn ang="0">
                  <a:pos x="21" y="252"/>
                </a:cxn>
                <a:cxn ang="0">
                  <a:pos x="62" y="281"/>
                </a:cxn>
                <a:cxn ang="0">
                  <a:pos x="98" y="308"/>
                </a:cxn>
                <a:cxn ang="0">
                  <a:pos x="129" y="332"/>
                </a:cxn>
                <a:cxn ang="0">
                  <a:pos x="161" y="356"/>
                </a:cxn>
                <a:cxn ang="0">
                  <a:pos x="194" y="381"/>
                </a:cxn>
                <a:cxn ang="0">
                  <a:pos x="209" y="400"/>
                </a:cxn>
                <a:cxn ang="0">
                  <a:pos x="250" y="422"/>
                </a:cxn>
                <a:cxn ang="0">
                  <a:pos x="275" y="441"/>
                </a:cxn>
                <a:cxn ang="0">
                  <a:pos x="310" y="434"/>
                </a:cxn>
                <a:cxn ang="0">
                  <a:pos x="344" y="399"/>
                </a:cxn>
                <a:cxn ang="0">
                  <a:pos x="393" y="365"/>
                </a:cxn>
                <a:cxn ang="0">
                  <a:pos x="441" y="333"/>
                </a:cxn>
                <a:cxn ang="0">
                  <a:pos x="406" y="309"/>
                </a:cxn>
                <a:cxn ang="0">
                  <a:pos x="384" y="267"/>
                </a:cxn>
                <a:cxn ang="0">
                  <a:pos x="393" y="230"/>
                </a:cxn>
                <a:cxn ang="0">
                  <a:pos x="383" y="172"/>
                </a:cxn>
                <a:cxn ang="0">
                  <a:pos x="378" y="142"/>
                </a:cxn>
                <a:cxn ang="0">
                  <a:pos x="357" y="101"/>
                </a:cxn>
                <a:cxn ang="0">
                  <a:pos x="350" y="59"/>
                </a:cxn>
                <a:cxn ang="0">
                  <a:pos x="356" y="6"/>
                </a:cxn>
                <a:cxn ang="0">
                  <a:pos x="329" y="0"/>
                </a:cxn>
                <a:cxn ang="0">
                  <a:pos x="288" y="4"/>
                </a:cxn>
                <a:cxn ang="0">
                  <a:pos x="243" y="4"/>
                </a:cxn>
                <a:cxn ang="0">
                  <a:pos x="189" y="20"/>
                </a:cxn>
                <a:cxn ang="0">
                  <a:pos x="158" y="35"/>
                </a:cxn>
                <a:cxn ang="0">
                  <a:pos x="143" y="51"/>
                </a:cxn>
                <a:cxn ang="0">
                  <a:pos x="149" y="88"/>
                </a:cxn>
                <a:cxn ang="0">
                  <a:pos x="158" y="117"/>
                </a:cxn>
                <a:cxn ang="0">
                  <a:pos x="107" y="129"/>
                </a:cxn>
                <a:cxn ang="0">
                  <a:pos x="93" y="154"/>
                </a:cxn>
                <a:cxn ang="0">
                  <a:pos x="58" y="173"/>
                </a:cxn>
                <a:cxn ang="0">
                  <a:pos x="23" y="191"/>
                </a:cxn>
              </a:cxnLst>
              <a:rect l="0" t="0" r="r" b="b"/>
              <a:pathLst>
                <a:path w="441" h="441">
                  <a:moveTo>
                    <a:pt x="5" y="201"/>
                  </a:moveTo>
                  <a:lnTo>
                    <a:pt x="0" y="230"/>
                  </a:lnTo>
                  <a:lnTo>
                    <a:pt x="0" y="239"/>
                  </a:lnTo>
                  <a:lnTo>
                    <a:pt x="21" y="252"/>
                  </a:lnTo>
                  <a:lnTo>
                    <a:pt x="41" y="267"/>
                  </a:lnTo>
                  <a:lnTo>
                    <a:pt x="62" y="281"/>
                  </a:lnTo>
                  <a:lnTo>
                    <a:pt x="82" y="296"/>
                  </a:lnTo>
                  <a:lnTo>
                    <a:pt x="98" y="308"/>
                  </a:lnTo>
                  <a:lnTo>
                    <a:pt x="113" y="320"/>
                  </a:lnTo>
                  <a:lnTo>
                    <a:pt x="129" y="332"/>
                  </a:lnTo>
                  <a:lnTo>
                    <a:pt x="146" y="344"/>
                  </a:lnTo>
                  <a:lnTo>
                    <a:pt x="161" y="356"/>
                  </a:lnTo>
                  <a:lnTo>
                    <a:pt x="177" y="368"/>
                  </a:lnTo>
                  <a:lnTo>
                    <a:pt x="194" y="381"/>
                  </a:lnTo>
                  <a:lnTo>
                    <a:pt x="209" y="393"/>
                  </a:lnTo>
                  <a:lnTo>
                    <a:pt x="209" y="400"/>
                  </a:lnTo>
                  <a:lnTo>
                    <a:pt x="220" y="410"/>
                  </a:lnTo>
                  <a:lnTo>
                    <a:pt x="250" y="422"/>
                  </a:lnTo>
                  <a:lnTo>
                    <a:pt x="251" y="441"/>
                  </a:lnTo>
                  <a:lnTo>
                    <a:pt x="275" y="441"/>
                  </a:lnTo>
                  <a:lnTo>
                    <a:pt x="292" y="437"/>
                  </a:lnTo>
                  <a:lnTo>
                    <a:pt x="310" y="434"/>
                  </a:lnTo>
                  <a:lnTo>
                    <a:pt x="327" y="416"/>
                  </a:lnTo>
                  <a:lnTo>
                    <a:pt x="344" y="399"/>
                  </a:lnTo>
                  <a:lnTo>
                    <a:pt x="369" y="382"/>
                  </a:lnTo>
                  <a:lnTo>
                    <a:pt x="393" y="365"/>
                  </a:lnTo>
                  <a:lnTo>
                    <a:pt x="417" y="348"/>
                  </a:lnTo>
                  <a:lnTo>
                    <a:pt x="441" y="333"/>
                  </a:lnTo>
                  <a:lnTo>
                    <a:pt x="431" y="312"/>
                  </a:lnTo>
                  <a:lnTo>
                    <a:pt x="406" y="309"/>
                  </a:lnTo>
                  <a:lnTo>
                    <a:pt x="398" y="287"/>
                  </a:lnTo>
                  <a:lnTo>
                    <a:pt x="384" y="267"/>
                  </a:lnTo>
                  <a:lnTo>
                    <a:pt x="394" y="258"/>
                  </a:lnTo>
                  <a:lnTo>
                    <a:pt x="393" y="230"/>
                  </a:lnTo>
                  <a:lnTo>
                    <a:pt x="393" y="201"/>
                  </a:lnTo>
                  <a:lnTo>
                    <a:pt x="383" y="172"/>
                  </a:lnTo>
                  <a:lnTo>
                    <a:pt x="384" y="166"/>
                  </a:lnTo>
                  <a:lnTo>
                    <a:pt x="378" y="142"/>
                  </a:lnTo>
                  <a:lnTo>
                    <a:pt x="374" y="119"/>
                  </a:lnTo>
                  <a:lnTo>
                    <a:pt x="357" y="101"/>
                  </a:lnTo>
                  <a:lnTo>
                    <a:pt x="340" y="77"/>
                  </a:lnTo>
                  <a:lnTo>
                    <a:pt x="350" y="59"/>
                  </a:lnTo>
                  <a:lnTo>
                    <a:pt x="358" y="41"/>
                  </a:lnTo>
                  <a:lnTo>
                    <a:pt x="356" y="6"/>
                  </a:lnTo>
                  <a:lnTo>
                    <a:pt x="360" y="0"/>
                  </a:lnTo>
                  <a:lnTo>
                    <a:pt x="329" y="0"/>
                  </a:lnTo>
                  <a:lnTo>
                    <a:pt x="311" y="0"/>
                  </a:lnTo>
                  <a:lnTo>
                    <a:pt x="288" y="4"/>
                  </a:lnTo>
                  <a:lnTo>
                    <a:pt x="266" y="4"/>
                  </a:lnTo>
                  <a:lnTo>
                    <a:pt x="243" y="4"/>
                  </a:lnTo>
                  <a:lnTo>
                    <a:pt x="215" y="12"/>
                  </a:lnTo>
                  <a:lnTo>
                    <a:pt x="189" y="20"/>
                  </a:lnTo>
                  <a:lnTo>
                    <a:pt x="178" y="26"/>
                  </a:lnTo>
                  <a:lnTo>
                    <a:pt x="158" y="35"/>
                  </a:lnTo>
                  <a:lnTo>
                    <a:pt x="138" y="45"/>
                  </a:lnTo>
                  <a:lnTo>
                    <a:pt x="143" y="51"/>
                  </a:lnTo>
                  <a:lnTo>
                    <a:pt x="147" y="69"/>
                  </a:lnTo>
                  <a:lnTo>
                    <a:pt x="149" y="88"/>
                  </a:lnTo>
                  <a:lnTo>
                    <a:pt x="162" y="110"/>
                  </a:lnTo>
                  <a:lnTo>
                    <a:pt x="158" y="117"/>
                  </a:lnTo>
                  <a:lnTo>
                    <a:pt x="135" y="118"/>
                  </a:lnTo>
                  <a:lnTo>
                    <a:pt x="107" y="129"/>
                  </a:lnTo>
                  <a:lnTo>
                    <a:pt x="107" y="143"/>
                  </a:lnTo>
                  <a:lnTo>
                    <a:pt x="93" y="154"/>
                  </a:lnTo>
                  <a:lnTo>
                    <a:pt x="77" y="165"/>
                  </a:lnTo>
                  <a:lnTo>
                    <a:pt x="58" y="173"/>
                  </a:lnTo>
                  <a:lnTo>
                    <a:pt x="40" y="180"/>
                  </a:lnTo>
                  <a:lnTo>
                    <a:pt x="23" y="191"/>
                  </a:lnTo>
                  <a:lnTo>
                    <a:pt x="5" y="2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8" name="Freeform 145"/>
            <p:cNvSpPr>
              <a:spLocks/>
            </p:cNvSpPr>
            <p:nvPr/>
          </p:nvSpPr>
          <p:spPr bwMode="auto">
            <a:xfrm>
              <a:off x="5543314" y="3284784"/>
              <a:ext cx="13393" cy="15630"/>
            </a:xfrm>
            <a:custGeom>
              <a:avLst/>
              <a:gdLst/>
              <a:ahLst/>
              <a:cxnLst>
                <a:cxn ang="0">
                  <a:pos x="12" y="0"/>
                </a:cxn>
                <a:cxn ang="0">
                  <a:pos x="11" y="11"/>
                </a:cxn>
                <a:cxn ang="0">
                  <a:pos x="0" y="15"/>
                </a:cxn>
                <a:cxn ang="0">
                  <a:pos x="12" y="0"/>
                </a:cxn>
              </a:cxnLst>
              <a:rect l="0" t="0" r="r" b="b"/>
              <a:pathLst>
                <a:path w="12" h="15">
                  <a:moveTo>
                    <a:pt x="12" y="0"/>
                  </a:moveTo>
                  <a:lnTo>
                    <a:pt x="11" y="11"/>
                  </a:lnTo>
                  <a:lnTo>
                    <a:pt x="0" y="15"/>
                  </a:lnTo>
                  <a:lnTo>
                    <a:pt x="1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69" name="Freeform 146"/>
            <p:cNvSpPr>
              <a:spLocks/>
            </p:cNvSpPr>
            <p:nvPr/>
          </p:nvSpPr>
          <p:spPr bwMode="auto">
            <a:xfrm>
              <a:off x="5483048" y="3298182"/>
              <a:ext cx="13393" cy="8931"/>
            </a:xfrm>
            <a:custGeom>
              <a:avLst/>
              <a:gdLst/>
              <a:ahLst/>
              <a:cxnLst>
                <a:cxn ang="0">
                  <a:pos x="11" y="0"/>
                </a:cxn>
                <a:cxn ang="0">
                  <a:pos x="0" y="10"/>
                </a:cxn>
                <a:cxn ang="0">
                  <a:pos x="0" y="3"/>
                </a:cxn>
                <a:cxn ang="0">
                  <a:pos x="11" y="0"/>
                </a:cxn>
              </a:cxnLst>
              <a:rect l="0" t="0" r="r" b="b"/>
              <a:pathLst>
                <a:path w="11" h="10">
                  <a:moveTo>
                    <a:pt x="11" y="0"/>
                  </a:moveTo>
                  <a:lnTo>
                    <a:pt x="0" y="10"/>
                  </a:lnTo>
                  <a:lnTo>
                    <a:pt x="0" y="3"/>
                  </a:lnTo>
                  <a:lnTo>
                    <a:pt x="1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0" name="Freeform 147"/>
            <p:cNvSpPr>
              <a:spLocks/>
            </p:cNvSpPr>
            <p:nvPr/>
          </p:nvSpPr>
          <p:spPr bwMode="auto">
            <a:xfrm>
              <a:off x="5507599" y="3311578"/>
              <a:ext cx="8929" cy="4466"/>
            </a:xfrm>
            <a:custGeom>
              <a:avLst/>
              <a:gdLst/>
              <a:ahLst/>
              <a:cxnLst>
                <a:cxn ang="0">
                  <a:pos x="9" y="0"/>
                </a:cxn>
                <a:cxn ang="0">
                  <a:pos x="8" y="5"/>
                </a:cxn>
                <a:cxn ang="0">
                  <a:pos x="0" y="0"/>
                </a:cxn>
                <a:cxn ang="0">
                  <a:pos x="9" y="0"/>
                </a:cxn>
              </a:cxnLst>
              <a:rect l="0" t="0" r="r" b="b"/>
              <a:pathLst>
                <a:path w="9" h="5">
                  <a:moveTo>
                    <a:pt x="9" y="0"/>
                  </a:moveTo>
                  <a:lnTo>
                    <a:pt x="8" y="5"/>
                  </a:lnTo>
                  <a:lnTo>
                    <a:pt x="0" y="0"/>
                  </a:lnTo>
                  <a:lnTo>
                    <a:pt x="9"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1" name="Freeform 148"/>
            <p:cNvSpPr>
              <a:spLocks/>
            </p:cNvSpPr>
            <p:nvPr/>
          </p:nvSpPr>
          <p:spPr bwMode="auto">
            <a:xfrm>
              <a:off x="5556705" y="3275853"/>
              <a:ext cx="8929" cy="4466"/>
            </a:xfrm>
            <a:custGeom>
              <a:avLst/>
              <a:gdLst/>
              <a:ahLst/>
              <a:cxnLst>
                <a:cxn ang="0">
                  <a:pos x="6" y="4"/>
                </a:cxn>
                <a:cxn ang="0">
                  <a:pos x="8" y="0"/>
                </a:cxn>
                <a:cxn ang="0">
                  <a:pos x="0" y="2"/>
                </a:cxn>
                <a:cxn ang="0">
                  <a:pos x="6" y="4"/>
                </a:cxn>
              </a:cxnLst>
              <a:rect l="0" t="0" r="r" b="b"/>
              <a:pathLst>
                <a:path w="8" h="4">
                  <a:moveTo>
                    <a:pt x="6" y="4"/>
                  </a:moveTo>
                  <a:lnTo>
                    <a:pt x="8" y="0"/>
                  </a:lnTo>
                  <a:lnTo>
                    <a:pt x="0" y="2"/>
                  </a:lnTo>
                  <a:lnTo>
                    <a:pt x="6"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2" name="Freeform 150"/>
            <p:cNvSpPr>
              <a:spLocks/>
            </p:cNvSpPr>
            <p:nvPr/>
          </p:nvSpPr>
          <p:spPr bwMode="auto">
            <a:xfrm>
              <a:off x="5755361" y="3083831"/>
              <a:ext cx="2232" cy="2233"/>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3" name="Freeform 151"/>
            <p:cNvSpPr>
              <a:spLocks/>
            </p:cNvSpPr>
            <p:nvPr/>
          </p:nvSpPr>
          <p:spPr bwMode="auto">
            <a:xfrm>
              <a:off x="6101336" y="3166444"/>
              <a:ext cx="379455" cy="379580"/>
            </a:xfrm>
            <a:custGeom>
              <a:avLst/>
              <a:gdLst/>
              <a:ahLst/>
              <a:cxnLst>
                <a:cxn ang="0">
                  <a:pos x="318" y="339"/>
                </a:cxn>
                <a:cxn ang="0">
                  <a:pos x="318" y="326"/>
                </a:cxn>
                <a:cxn ang="0">
                  <a:pos x="340" y="326"/>
                </a:cxn>
                <a:cxn ang="0">
                  <a:pos x="339" y="302"/>
                </a:cxn>
                <a:cxn ang="0">
                  <a:pos x="338" y="277"/>
                </a:cxn>
                <a:cxn ang="0">
                  <a:pos x="336" y="254"/>
                </a:cxn>
                <a:cxn ang="0">
                  <a:pos x="335" y="230"/>
                </a:cxn>
                <a:cxn ang="0">
                  <a:pos x="334" y="207"/>
                </a:cxn>
                <a:cxn ang="0">
                  <a:pos x="333" y="183"/>
                </a:cxn>
                <a:cxn ang="0">
                  <a:pos x="330" y="161"/>
                </a:cxn>
                <a:cxn ang="0">
                  <a:pos x="329" y="138"/>
                </a:cxn>
                <a:cxn ang="0">
                  <a:pos x="328" y="114"/>
                </a:cxn>
                <a:cxn ang="0">
                  <a:pos x="326" y="91"/>
                </a:cxn>
                <a:cxn ang="0">
                  <a:pos x="324" y="72"/>
                </a:cxn>
                <a:cxn ang="0">
                  <a:pos x="324" y="53"/>
                </a:cxn>
                <a:cxn ang="0">
                  <a:pos x="328" y="37"/>
                </a:cxn>
                <a:cxn ang="0">
                  <a:pos x="316" y="29"/>
                </a:cxn>
                <a:cxn ang="0">
                  <a:pos x="284" y="20"/>
                </a:cxn>
                <a:cxn ang="0">
                  <a:pos x="279" y="12"/>
                </a:cxn>
                <a:cxn ang="0">
                  <a:pos x="251" y="6"/>
                </a:cxn>
                <a:cxn ang="0">
                  <a:pos x="236" y="15"/>
                </a:cxn>
                <a:cxn ang="0">
                  <a:pos x="220" y="25"/>
                </a:cxn>
                <a:cxn ang="0">
                  <a:pos x="221" y="59"/>
                </a:cxn>
                <a:cxn ang="0">
                  <a:pos x="201" y="72"/>
                </a:cxn>
                <a:cxn ang="0">
                  <a:pos x="177" y="60"/>
                </a:cxn>
                <a:cxn ang="0">
                  <a:pos x="153" y="48"/>
                </a:cxn>
                <a:cxn ang="0">
                  <a:pos x="127" y="41"/>
                </a:cxn>
                <a:cxn ang="0">
                  <a:pos x="118" y="19"/>
                </a:cxn>
                <a:cxn ang="0">
                  <a:pos x="95" y="13"/>
                </a:cxn>
                <a:cxn ang="0">
                  <a:pos x="72" y="8"/>
                </a:cxn>
                <a:cxn ang="0">
                  <a:pos x="41" y="0"/>
                </a:cxn>
                <a:cxn ang="0">
                  <a:pos x="40" y="20"/>
                </a:cxn>
                <a:cxn ang="0">
                  <a:pos x="27" y="31"/>
                </a:cxn>
                <a:cxn ang="0">
                  <a:pos x="13" y="43"/>
                </a:cxn>
                <a:cxn ang="0">
                  <a:pos x="13" y="63"/>
                </a:cxn>
                <a:cxn ang="0">
                  <a:pos x="1" y="73"/>
                </a:cxn>
                <a:cxn ang="0">
                  <a:pos x="0" y="79"/>
                </a:cxn>
                <a:cxn ang="0">
                  <a:pos x="10" y="108"/>
                </a:cxn>
                <a:cxn ang="0">
                  <a:pos x="10" y="137"/>
                </a:cxn>
                <a:cxn ang="0">
                  <a:pos x="11" y="165"/>
                </a:cxn>
                <a:cxn ang="0">
                  <a:pos x="1" y="174"/>
                </a:cxn>
                <a:cxn ang="0">
                  <a:pos x="15" y="194"/>
                </a:cxn>
                <a:cxn ang="0">
                  <a:pos x="23" y="216"/>
                </a:cxn>
                <a:cxn ang="0">
                  <a:pos x="48" y="219"/>
                </a:cxn>
                <a:cxn ang="0">
                  <a:pos x="58" y="240"/>
                </a:cxn>
                <a:cxn ang="0">
                  <a:pos x="88" y="247"/>
                </a:cxn>
                <a:cxn ang="0">
                  <a:pos x="106" y="261"/>
                </a:cxn>
                <a:cxn ang="0">
                  <a:pos x="121" y="253"/>
                </a:cxn>
                <a:cxn ang="0">
                  <a:pos x="143" y="240"/>
                </a:cxn>
                <a:cxn ang="0">
                  <a:pos x="165" y="252"/>
                </a:cxn>
                <a:cxn ang="0">
                  <a:pos x="187" y="265"/>
                </a:cxn>
                <a:cxn ang="0">
                  <a:pos x="209" y="277"/>
                </a:cxn>
                <a:cxn ang="0">
                  <a:pos x="231" y="289"/>
                </a:cxn>
                <a:cxn ang="0">
                  <a:pos x="252" y="302"/>
                </a:cxn>
                <a:cxn ang="0">
                  <a:pos x="275" y="314"/>
                </a:cxn>
                <a:cxn ang="0">
                  <a:pos x="297" y="326"/>
                </a:cxn>
                <a:cxn ang="0">
                  <a:pos x="318" y="339"/>
                </a:cxn>
              </a:cxnLst>
              <a:rect l="0" t="0" r="r" b="b"/>
              <a:pathLst>
                <a:path w="340" h="339">
                  <a:moveTo>
                    <a:pt x="318" y="339"/>
                  </a:moveTo>
                  <a:lnTo>
                    <a:pt x="318" y="326"/>
                  </a:lnTo>
                  <a:lnTo>
                    <a:pt x="340" y="326"/>
                  </a:lnTo>
                  <a:lnTo>
                    <a:pt x="339" y="302"/>
                  </a:lnTo>
                  <a:lnTo>
                    <a:pt x="338" y="277"/>
                  </a:lnTo>
                  <a:lnTo>
                    <a:pt x="336" y="254"/>
                  </a:lnTo>
                  <a:lnTo>
                    <a:pt x="335" y="230"/>
                  </a:lnTo>
                  <a:lnTo>
                    <a:pt x="334" y="207"/>
                  </a:lnTo>
                  <a:lnTo>
                    <a:pt x="333" y="183"/>
                  </a:lnTo>
                  <a:lnTo>
                    <a:pt x="330" y="161"/>
                  </a:lnTo>
                  <a:lnTo>
                    <a:pt x="329" y="138"/>
                  </a:lnTo>
                  <a:lnTo>
                    <a:pt x="328" y="114"/>
                  </a:lnTo>
                  <a:lnTo>
                    <a:pt x="326" y="91"/>
                  </a:lnTo>
                  <a:lnTo>
                    <a:pt x="324" y="72"/>
                  </a:lnTo>
                  <a:lnTo>
                    <a:pt x="324" y="53"/>
                  </a:lnTo>
                  <a:lnTo>
                    <a:pt x="328" y="37"/>
                  </a:lnTo>
                  <a:lnTo>
                    <a:pt x="316" y="29"/>
                  </a:lnTo>
                  <a:lnTo>
                    <a:pt x="284" y="20"/>
                  </a:lnTo>
                  <a:lnTo>
                    <a:pt x="279" y="12"/>
                  </a:lnTo>
                  <a:lnTo>
                    <a:pt x="251" y="6"/>
                  </a:lnTo>
                  <a:lnTo>
                    <a:pt x="236" y="15"/>
                  </a:lnTo>
                  <a:lnTo>
                    <a:pt x="220" y="25"/>
                  </a:lnTo>
                  <a:lnTo>
                    <a:pt x="221" y="59"/>
                  </a:lnTo>
                  <a:lnTo>
                    <a:pt x="201" y="72"/>
                  </a:lnTo>
                  <a:lnTo>
                    <a:pt x="177" y="60"/>
                  </a:lnTo>
                  <a:lnTo>
                    <a:pt x="153" y="48"/>
                  </a:lnTo>
                  <a:lnTo>
                    <a:pt x="127" y="41"/>
                  </a:lnTo>
                  <a:lnTo>
                    <a:pt x="118" y="19"/>
                  </a:lnTo>
                  <a:lnTo>
                    <a:pt x="95" y="13"/>
                  </a:lnTo>
                  <a:lnTo>
                    <a:pt x="72" y="8"/>
                  </a:lnTo>
                  <a:lnTo>
                    <a:pt x="41" y="0"/>
                  </a:lnTo>
                  <a:lnTo>
                    <a:pt x="40" y="20"/>
                  </a:lnTo>
                  <a:lnTo>
                    <a:pt x="27" y="31"/>
                  </a:lnTo>
                  <a:lnTo>
                    <a:pt x="13" y="43"/>
                  </a:lnTo>
                  <a:lnTo>
                    <a:pt x="13" y="63"/>
                  </a:lnTo>
                  <a:lnTo>
                    <a:pt x="1" y="73"/>
                  </a:lnTo>
                  <a:lnTo>
                    <a:pt x="0" y="79"/>
                  </a:lnTo>
                  <a:lnTo>
                    <a:pt x="10" y="108"/>
                  </a:lnTo>
                  <a:lnTo>
                    <a:pt x="10" y="137"/>
                  </a:lnTo>
                  <a:lnTo>
                    <a:pt x="11" y="165"/>
                  </a:lnTo>
                  <a:lnTo>
                    <a:pt x="1" y="174"/>
                  </a:lnTo>
                  <a:lnTo>
                    <a:pt x="15" y="194"/>
                  </a:lnTo>
                  <a:lnTo>
                    <a:pt x="23" y="216"/>
                  </a:lnTo>
                  <a:lnTo>
                    <a:pt x="48" y="219"/>
                  </a:lnTo>
                  <a:lnTo>
                    <a:pt x="58" y="240"/>
                  </a:lnTo>
                  <a:lnTo>
                    <a:pt x="88" y="247"/>
                  </a:lnTo>
                  <a:lnTo>
                    <a:pt x="106" y="261"/>
                  </a:lnTo>
                  <a:lnTo>
                    <a:pt x="121" y="253"/>
                  </a:lnTo>
                  <a:lnTo>
                    <a:pt x="143" y="240"/>
                  </a:lnTo>
                  <a:lnTo>
                    <a:pt x="165" y="252"/>
                  </a:lnTo>
                  <a:lnTo>
                    <a:pt x="187" y="265"/>
                  </a:lnTo>
                  <a:lnTo>
                    <a:pt x="209" y="277"/>
                  </a:lnTo>
                  <a:lnTo>
                    <a:pt x="231" y="289"/>
                  </a:lnTo>
                  <a:lnTo>
                    <a:pt x="252" y="302"/>
                  </a:lnTo>
                  <a:lnTo>
                    <a:pt x="275" y="314"/>
                  </a:lnTo>
                  <a:lnTo>
                    <a:pt x="297" y="326"/>
                  </a:lnTo>
                  <a:lnTo>
                    <a:pt x="318" y="33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4" name="Freeform 152"/>
            <p:cNvSpPr>
              <a:spLocks/>
            </p:cNvSpPr>
            <p:nvPr/>
          </p:nvSpPr>
          <p:spPr bwMode="auto">
            <a:xfrm>
              <a:off x="5581258" y="3394192"/>
              <a:ext cx="399544" cy="410840"/>
            </a:xfrm>
            <a:custGeom>
              <a:avLst/>
              <a:gdLst/>
              <a:ahLst/>
              <a:cxnLst>
                <a:cxn ang="0">
                  <a:pos x="79" y="345"/>
                </a:cxn>
                <a:cxn ang="0">
                  <a:pos x="92" y="368"/>
                </a:cxn>
                <a:cxn ang="0">
                  <a:pos x="110" y="367"/>
                </a:cxn>
                <a:cxn ang="0">
                  <a:pos x="128" y="355"/>
                </a:cxn>
                <a:cxn ang="0">
                  <a:pos x="146" y="361"/>
                </a:cxn>
                <a:cxn ang="0">
                  <a:pos x="158" y="322"/>
                </a:cxn>
                <a:cxn ang="0">
                  <a:pos x="175" y="301"/>
                </a:cxn>
                <a:cxn ang="0">
                  <a:pos x="192" y="292"/>
                </a:cxn>
                <a:cxn ang="0">
                  <a:pos x="199" y="282"/>
                </a:cxn>
                <a:cxn ang="0">
                  <a:pos x="220" y="268"/>
                </a:cxn>
                <a:cxn ang="0">
                  <a:pos x="250" y="246"/>
                </a:cxn>
                <a:cxn ang="0">
                  <a:pos x="274" y="248"/>
                </a:cxn>
                <a:cxn ang="0">
                  <a:pos x="319" y="240"/>
                </a:cxn>
                <a:cxn ang="0">
                  <a:pos x="354" y="217"/>
                </a:cxn>
                <a:cxn ang="0">
                  <a:pos x="356" y="181"/>
                </a:cxn>
                <a:cxn ang="0">
                  <a:pos x="357" y="145"/>
                </a:cxn>
                <a:cxn ang="0">
                  <a:pos x="332" y="126"/>
                </a:cxn>
                <a:cxn ang="0">
                  <a:pos x="291" y="104"/>
                </a:cxn>
                <a:cxn ang="0">
                  <a:pos x="276" y="85"/>
                </a:cxn>
                <a:cxn ang="0">
                  <a:pos x="243" y="60"/>
                </a:cxn>
                <a:cxn ang="0">
                  <a:pos x="211" y="36"/>
                </a:cxn>
                <a:cxn ang="0">
                  <a:pos x="180" y="12"/>
                </a:cxn>
                <a:cxn ang="0">
                  <a:pos x="145" y="0"/>
                </a:cxn>
                <a:cxn ang="0">
                  <a:pos x="128" y="26"/>
                </a:cxn>
                <a:cxn ang="0">
                  <a:pos x="133" y="79"/>
                </a:cxn>
                <a:cxn ang="0">
                  <a:pos x="138" y="132"/>
                </a:cxn>
                <a:cxn ang="0">
                  <a:pos x="142" y="184"/>
                </a:cxn>
                <a:cxn ang="0">
                  <a:pos x="151" y="214"/>
                </a:cxn>
                <a:cxn ang="0">
                  <a:pos x="126" y="235"/>
                </a:cxn>
                <a:cxn ang="0">
                  <a:pos x="85" y="235"/>
                </a:cxn>
                <a:cxn ang="0">
                  <a:pos x="61" y="232"/>
                </a:cxn>
                <a:cxn ang="0">
                  <a:pos x="27" y="242"/>
                </a:cxn>
                <a:cxn ang="0">
                  <a:pos x="4" y="255"/>
                </a:cxn>
                <a:cxn ang="0">
                  <a:pos x="6" y="278"/>
                </a:cxn>
                <a:cxn ang="0">
                  <a:pos x="18" y="313"/>
                </a:cxn>
                <a:cxn ang="0">
                  <a:pos x="30" y="319"/>
                </a:cxn>
                <a:cxn ang="0">
                  <a:pos x="49" y="320"/>
                </a:cxn>
                <a:cxn ang="0">
                  <a:pos x="67" y="310"/>
                </a:cxn>
                <a:cxn ang="0">
                  <a:pos x="81" y="337"/>
                </a:cxn>
              </a:cxnLst>
              <a:rect l="0" t="0" r="r" b="b"/>
              <a:pathLst>
                <a:path w="357" h="368">
                  <a:moveTo>
                    <a:pt x="81" y="337"/>
                  </a:moveTo>
                  <a:lnTo>
                    <a:pt x="79" y="345"/>
                  </a:lnTo>
                  <a:lnTo>
                    <a:pt x="81" y="345"/>
                  </a:lnTo>
                  <a:lnTo>
                    <a:pt x="92" y="368"/>
                  </a:lnTo>
                  <a:lnTo>
                    <a:pt x="97" y="363"/>
                  </a:lnTo>
                  <a:lnTo>
                    <a:pt x="110" y="367"/>
                  </a:lnTo>
                  <a:lnTo>
                    <a:pt x="121" y="361"/>
                  </a:lnTo>
                  <a:lnTo>
                    <a:pt x="128" y="355"/>
                  </a:lnTo>
                  <a:lnTo>
                    <a:pt x="132" y="364"/>
                  </a:lnTo>
                  <a:lnTo>
                    <a:pt x="146" y="361"/>
                  </a:lnTo>
                  <a:lnTo>
                    <a:pt x="151" y="328"/>
                  </a:lnTo>
                  <a:lnTo>
                    <a:pt x="158" y="322"/>
                  </a:lnTo>
                  <a:lnTo>
                    <a:pt x="170" y="312"/>
                  </a:lnTo>
                  <a:lnTo>
                    <a:pt x="175" y="301"/>
                  </a:lnTo>
                  <a:lnTo>
                    <a:pt x="177" y="288"/>
                  </a:lnTo>
                  <a:lnTo>
                    <a:pt x="192" y="292"/>
                  </a:lnTo>
                  <a:lnTo>
                    <a:pt x="195" y="284"/>
                  </a:lnTo>
                  <a:lnTo>
                    <a:pt x="199" y="282"/>
                  </a:lnTo>
                  <a:lnTo>
                    <a:pt x="207" y="270"/>
                  </a:lnTo>
                  <a:lnTo>
                    <a:pt x="220" y="268"/>
                  </a:lnTo>
                  <a:lnTo>
                    <a:pt x="223" y="259"/>
                  </a:lnTo>
                  <a:lnTo>
                    <a:pt x="250" y="246"/>
                  </a:lnTo>
                  <a:lnTo>
                    <a:pt x="271" y="248"/>
                  </a:lnTo>
                  <a:lnTo>
                    <a:pt x="274" y="248"/>
                  </a:lnTo>
                  <a:lnTo>
                    <a:pt x="295" y="241"/>
                  </a:lnTo>
                  <a:lnTo>
                    <a:pt x="319" y="240"/>
                  </a:lnTo>
                  <a:lnTo>
                    <a:pt x="343" y="240"/>
                  </a:lnTo>
                  <a:lnTo>
                    <a:pt x="354" y="217"/>
                  </a:lnTo>
                  <a:lnTo>
                    <a:pt x="355" y="199"/>
                  </a:lnTo>
                  <a:lnTo>
                    <a:pt x="356" y="181"/>
                  </a:lnTo>
                  <a:lnTo>
                    <a:pt x="357" y="163"/>
                  </a:lnTo>
                  <a:lnTo>
                    <a:pt x="357" y="145"/>
                  </a:lnTo>
                  <a:lnTo>
                    <a:pt x="333" y="145"/>
                  </a:lnTo>
                  <a:lnTo>
                    <a:pt x="332" y="126"/>
                  </a:lnTo>
                  <a:lnTo>
                    <a:pt x="302" y="114"/>
                  </a:lnTo>
                  <a:lnTo>
                    <a:pt x="291" y="104"/>
                  </a:lnTo>
                  <a:lnTo>
                    <a:pt x="291" y="97"/>
                  </a:lnTo>
                  <a:lnTo>
                    <a:pt x="276" y="85"/>
                  </a:lnTo>
                  <a:lnTo>
                    <a:pt x="259" y="72"/>
                  </a:lnTo>
                  <a:lnTo>
                    <a:pt x="243" y="60"/>
                  </a:lnTo>
                  <a:lnTo>
                    <a:pt x="228" y="48"/>
                  </a:lnTo>
                  <a:lnTo>
                    <a:pt x="211" y="36"/>
                  </a:lnTo>
                  <a:lnTo>
                    <a:pt x="195" y="24"/>
                  </a:lnTo>
                  <a:lnTo>
                    <a:pt x="180" y="12"/>
                  </a:lnTo>
                  <a:lnTo>
                    <a:pt x="164" y="0"/>
                  </a:lnTo>
                  <a:lnTo>
                    <a:pt x="145" y="0"/>
                  </a:lnTo>
                  <a:lnTo>
                    <a:pt x="126" y="0"/>
                  </a:lnTo>
                  <a:lnTo>
                    <a:pt x="128" y="26"/>
                  </a:lnTo>
                  <a:lnTo>
                    <a:pt x="130" y="52"/>
                  </a:lnTo>
                  <a:lnTo>
                    <a:pt x="133" y="79"/>
                  </a:lnTo>
                  <a:lnTo>
                    <a:pt x="135" y="105"/>
                  </a:lnTo>
                  <a:lnTo>
                    <a:pt x="138" y="132"/>
                  </a:lnTo>
                  <a:lnTo>
                    <a:pt x="140" y="158"/>
                  </a:lnTo>
                  <a:lnTo>
                    <a:pt x="142" y="184"/>
                  </a:lnTo>
                  <a:lnTo>
                    <a:pt x="145" y="211"/>
                  </a:lnTo>
                  <a:lnTo>
                    <a:pt x="151" y="214"/>
                  </a:lnTo>
                  <a:lnTo>
                    <a:pt x="147" y="235"/>
                  </a:lnTo>
                  <a:lnTo>
                    <a:pt x="126" y="235"/>
                  </a:lnTo>
                  <a:lnTo>
                    <a:pt x="105" y="235"/>
                  </a:lnTo>
                  <a:lnTo>
                    <a:pt x="85" y="235"/>
                  </a:lnTo>
                  <a:lnTo>
                    <a:pt x="63" y="235"/>
                  </a:lnTo>
                  <a:lnTo>
                    <a:pt x="61" y="232"/>
                  </a:lnTo>
                  <a:lnTo>
                    <a:pt x="31" y="241"/>
                  </a:lnTo>
                  <a:lnTo>
                    <a:pt x="27" y="242"/>
                  </a:lnTo>
                  <a:lnTo>
                    <a:pt x="14" y="234"/>
                  </a:lnTo>
                  <a:lnTo>
                    <a:pt x="4" y="255"/>
                  </a:lnTo>
                  <a:lnTo>
                    <a:pt x="0" y="254"/>
                  </a:lnTo>
                  <a:lnTo>
                    <a:pt x="6" y="278"/>
                  </a:lnTo>
                  <a:lnTo>
                    <a:pt x="12" y="288"/>
                  </a:lnTo>
                  <a:lnTo>
                    <a:pt x="18" y="313"/>
                  </a:lnTo>
                  <a:lnTo>
                    <a:pt x="15" y="318"/>
                  </a:lnTo>
                  <a:lnTo>
                    <a:pt x="30" y="319"/>
                  </a:lnTo>
                  <a:lnTo>
                    <a:pt x="36" y="321"/>
                  </a:lnTo>
                  <a:lnTo>
                    <a:pt x="49" y="320"/>
                  </a:lnTo>
                  <a:lnTo>
                    <a:pt x="63" y="314"/>
                  </a:lnTo>
                  <a:lnTo>
                    <a:pt x="67" y="310"/>
                  </a:lnTo>
                  <a:lnTo>
                    <a:pt x="74" y="331"/>
                  </a:lnTo>
                  <a:lnTo>
                    <a:pt x="81" y="3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5" name="Freeform 153"/>
            <p:cNvSpPr>
              <a:spLocks/>
            </p:cNvSpPr>
            <p:nvPr/>
          </p:nvSpPr>
          <p:spPr bwMode="auto">
            <a:xfrm>
              <a:off x="6208476" y="3090529"/>
              <a:ext cx="6696" cy="2233"/>
            </a:xfrm>
            <a:custGeom>
              <a:avLst/>
              <a:gdLst/>
              <a:ahLst/>
              <a:cxnLst>
                <a:cxn ang="0">
                  <a:pos x="5" y="3"/>
                </a:cxn>
                <a:cxn ang="0">
                  <a:pos x="3" y="4"/>
                </a:cxn>
                <a:cxn ang="0">
                  <a:pos x="0" y="0"/>
                </a:cxn>
                <a:cxn ang="0">
                  <a:pos x="5" y="3"/>
                </a:cxn>
              </a:cxnLst>
              <a:rect l="0" t="0" r="r" b="b"/>
              <a:pathLst>
                <a:path w="5" h="4">
                  <a:moveTo>
                    <a:pt x="5" y="3"/>
                  </a:moveTo>
                  <a:lnTo>
                    <a:pt x="3" y="4"/>
                  </a:lnTo>
                  <a:lnTo>
                    <a:pt x="0" y="0"/>
                  </a:lnTo>
                  <a:lnTo>
                    <a:pt x="5"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6" name="Freeform 154"/>
            <p:cNvSpPr>
              <a:spLocks/>
            </p:cNvSpPr>
            <p:nvPr/>
          </p:nvSpPr>
          <p:spPr bwMode="auto">
            <a:xfrm>
              <a:off x="5469655" y="3331674"/>
              <a:ext cx="294636" cy="348321"/>
            </a:xfrm>
            <a:custGeom>
              <a:avLst/>
              <a:gdLst/>
              <a:ahLst/>
              <a:cxnLst>
                <a:cxn ang="0">
                  <a:pos x="13" y="269"/>
                </a:cxn>
                <a:cxn ang="0">
                  <a:pos x="8" y="279"/>
                </a:cxn>
                <a:cxn ang="0">
                  <a:pos x="14" y="250"/>
                </a:cxn>
                <a:cxn ang="0">
                  <a:pos x="20" y="220"/>
                </a:cxn>
                <a:cxn ang="0">
                  <a:pos x="14" y="196"/>
                </a:cxn>
                <a:cxn ang="0">
                  <a:pos x="15" y="169"/>
                </a:cxn>
                <a:cxn ang="0">
                  <a:pos x="1" y="155"/>
                </a:cxn>
                <a:cxn ang="0">
                  <a:pos x="0" y="161"/>
                </a:cxn>
                <a:cxn ang="0">
                  <a:pos x="3" y="148"/>
                </a:cxn>
                <a:cxn ang="0">
                  <a:pos x="24" y="148"/>
                </a:cxn>
                <a:cxn ang="0">
                  <a:pos x="45" y="148"/>
                </a:cxn>
                <a:cxn ang="0">
                  <a:pos x="67" y="148"/>
                </a:cxn>
                <a:cxn ang="0">
                  <a:pos x="87" y="148"/>
                </a:cxn>
                <a:cxn ang="0">
                  <a:pos x="89" y="126"/>
                </a:cxn>
                <a:cxn ang="0">
                  <a:pos x="89" y="106"/>
                </a:cxn>
                <a:cxn ang="0">
                  <a:pos x="110" y="95"/>
                </a:cxn>
                <a:cxn ang="0">
                  <a:pos x="110" y="64"/>
                </a:cxn>
                <a:cxn ang="0">
                  <a:pos x="111" y="31"/>
                </a:cxn>
                <a:cxn ang="0">
                  <a:pos x="129" y="31"/>
                </a:cxn>
                <a:cxn ang="0">
                  <a:pos x="147" y="31"/>
                </a:cxn>
                <a:cxn ang="0">
                  <a:pos x="165" y="31"/>
                </a:cxn>
                <a:cxn ang="0">
                  <a:pos x="182" y="31"/>
                </a:cxn>
                <a:cxn ang="0">
                  <a:pos x="183" y="0"/>
                </a:cxn>
                <a:cxn ang="0">
                  <a:pos x="204" y="13"/>
                </a:cxn>
                <a:cxn ang="0">
                  <a:pos x="224" y="28"/>
                </a:cxn>
                <a:cxn ang="0">
                  <a:pos x="245" y="42"/>
                </a:cxn>
                <a:cxn ang="0">
                  <a:pos x="265" y="57"/>
                </a:cxn>
                <a:cxn ang="0">
                  <a:pos x="246" y="57"/>
                </a:cxn>
                <a:cxn ang="0">
                  <a:pos x="227" y="57"/>
                </a:cxn>
                <a:cxn ang="0">
                  <a:pos x="229" y="83"/>
                </a:cxn>
                <a:cxn ang="0">
                  <a:pos x="231" y="109"/>
                </a:cxn>
                <a:cxn ang="0">
                  <a:pos x="234" y="136"/>
                </a:cxn>
                <a:cxn ang="0">
                  <a:pos x="236" y="162"/>
                </a:cxn>
                <a:cxn ang="0">
                  <a:pos x="239" y="189"/>
                </a:cxn>
                <a:cxn ang="0">
                  <a:pos x="241" y="215"/>
                </a:cxn>
                <a:cxn ang="0">
                  <a:pos x="243" y="241"/>
                </a:cxn>
                <a:cxn ang="0">
                  <a:pos x="246" y="268"/>
                </a:cxn>
                <a:cxn ang="0">
                  <a:pos x="252" y="271"/>
                </a:cxn>
                <a:cxn ang="0">
                  <a:pos x="248" y="292"/>
                </a:cxn>
                <a:cxn ang="0">
                  <a:pos x="227" y="292"/>
                </a:cxn>
                <a:cxn ang="0">
                  <a:pos x="206" y="292"/>
                </a:cxn>
                <a:cxn ang="0">
                  <a:pos x="186" y="292"/>
                </a:cxn>
                <a:cxn ang="0">
                  <a:pos x="164" y="292"/>
                </a:cxn>
                <a:cxn ang="0">
                  <a:pos x="162" y="289"/>
                </a:cxn>
                <a:cxn ang="0">
                  <a:pos x="132" y="298"/>
                </a:cxn>
                <a:cxn ang="0">
                  <a:pos x="128" y="299"/>
                </a:cxn>
                <a:cxn ang="0">
                  <a:pos x="115" y="291"/>
                </a:cxn>
                <a:cxn ang="0">
                  <a:pos x="105" y="312"/>
                </a:cxn>
                <a:cxn ang="0">
                  <a:pos x="101" y="311"/>
                </a:cxn>
                <a:cxn ang="0">
                  <a:pos x="85" y="293"/>
                </a:cxn>
                <a:cxn ang="0">
                  <a:pos x="69" y="276"/>
                </a:cxn>
                <a:cxn ang="0">
                  <a:pos x="48" y="264"/>
                </a:cxn>
                <a:cxn ang="0">
                  <a:pos x="31" y="267"/>
                </a:cxn>
                <a:cxn ang="0">
                  <a:pos x="13" y="269"/>
                </a:cxn>
              </a:cxnLst>
              <a:rect l="0" t="0" r="r" b="b"/>
              <a:pathLst>
                <a:path w="265" h="312">
                  <a:moveTo>
                    <a:pt x="13" y="269"/>
                  </a:moveTo>
                  <a:lnTo>
                    <a:pt x="8" y="279"/>
                  </a:lnTo>
                  <a:lnTo>
                    <a:pt x="14" y="250"/>
                  </a:lnTo>
                  <a:lnTo>
                    <a:pt x="20" y="220"/>
                  </a:lnTo>
                  <a:lnTo>
                    <a:pt x="14" y="196"/>
                  </a:lnTo>
                  <a:lnTo>
                    <a:pt x="15" y="169"/>
                  </a:lnTo>
                  <a:lnTo>
                    <a:pt x="1" y="155"/>
                  </a:lnTo>
                  <a:lnTo>
                    <a:pt x="0" y="161"/>
                  </a:lnTo>
                  <a:lnTo>
                    <a:pt x="3" y="148"/>
                  </a:lnTo>
                  <a:lnTo>
                    <a:pt x="24" y="148"/>
                  </a:lnTo>
                  <a:lnTo>
                    <a:pt x="45" y="148"/>
                  </a:lnTo>
                  <a:lnTo>
                    <a:pt x="67" y="148"/>
                  </a:lnTo>
                  <a:lnTo>
                    <a:pt x="87" y="148"/>
                  </a:lnTo>
                  <a:lnTo>
                    <a:pt x="89" y="126"/>
                  </a:lnTo>
                  <a:lnTo>
                    <a:pt x="89" y="106"/>
                  </a:lnTo>
                  <a:lnTo>
                    <a:pt x="110" y="95"/>
                  </a:lnTo>
                  <a:lnTo>
                    <a:pt x="110" y="64"/>
                  </a:lnTo>
                  <a:lnTo>
                    <a:pt x="111" y="31"/>
                  </a:lnTo>
                  <a:lnTo>
                    <a:pt x="129" y="31"/>
                  </a:lnTo>
                  <a:lnTo>
                    <a:pt x="147" y="31"/>
                  </a:lnTo>
                  <a:lnTo>
                    <a:pt x="165" y="31"/>
                  </a:lnTo>
                  <a:lnTo>
                    <a:pt x="182" y="31"/>
                  </a:lnTo>
                  <a:lnTo>
                    <a:pt x="183" y="0"/>
                  </a:lnTo>
                  <a:lnTo>
                    <a:pt x="204" y="13"/>
                  </a:lnTo>
                  <a:lnTo>
                    <a:pt x="224" y="28"/>
                  </a:lnTo>
                  <a:lnTo>
                    <a:pt x="245" y="42"/>
                  </a:lnTo>
                  <a:lnTo>
                    <a:pt x="265" y="57"/>
                  </a:lnTo>
                  <a:lnTo>
                    <a:pt x="246" y="57"/>
                  </a:lnTo>
                  <a:lnTo>
                    <a:pt x="227" y="57"/>
                  </a:lnTo>
                  <a:lnTo>
                    <a:pt x="229" y="83"/>
                  </a:lnTo>
                  <a:lnTo>
                    <a:pt x="231" y="109"/>
                  </a:lnTo>
                  <a:lnTo>
                    <a:pt x="234" y="136"/>
                  </a:lnTo>
                  <a:lnTo>
                    <a:pt x="236" y="162"/>
                  </a:lnTo>
                  <a:lnTo>
                    <a:pt x="239" y="189"/>
                  </a:lnTo>
                  <a:lnTo>
                    <a:pt x="241" y="215"/>
                  </a:lnTo>
                  <a:lnTo>
                    <a:pt x="243" y="241"/>
                  </a:lnTo>
                  <a:lnTo>
                    <a:pt x="246" y="268"/>
                  </a:lnTo>
                  <a:lnTo>
                    <a:pt x="252" y="271"/>
                  </a:lnTo>
                  <a:lnTo>
                    <a:pt x="248" y="292"/>
                  </a:lnTo>
                  <a:lnTo>
                    <a:pt x="227" y="292"/>
                  </a:lnTo>
                  <a:lnTo>
                    <a:pt x="206" y="292"/>
                  </a:lnTo>
                  <a:lnTo>
                    <a:pt x="186" y="292"/>
                  </a:lnTo>
                  <a:lnTo>
                    <a:pt x="164" y="292"/>
                  </a:lnTo>
                  <a:lnTo>
                    <a:pt x="162" y="289"/>
                  </a:lnTo>
                  <a:lnTo>
                    <a:pt x="132" y="298"/>
                  </a:lnTo>
                  <a:lnTo>
                    <a:pt x="128" y="299"/>
                  </a:lnTo>
                  <a:lnTo>
                    <a:pt x="115" y="291"/>
                  </a:lnTo>
                  <a:lnTo>
                    <a:pt x="105" y="312"/>
                  </a:lnTo>
                  <a:lnTo>
                    <a:pt x="101" y="311"/>
                  </a:lnTo>
                  <a:lnTo>
                    <a:pt x="85" y="293"/>
                  </a:lnTo>
                  <a:lnTo>
                    <a:pt x="69" y="276"/>
                  </a:lnTo>
                  <a:lnTo>
                    <a:pt x="48" y="264"/>
                  </a:lnTo>
                  <a:lnTo>
                    <a:pt x="31" y="267"/>
                  </a:lnTo>
                  <a:lnTo>
                    <a:pt x="13" y="26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7" name="Freeform 155"/>
            <p:cNvSpPr>
              <a:spLocks/>
            </p:cNvSpPr>
            <p:nvPr/>
          </p:nvSpPr>
          <p:spPr bwMode="auto">
            <a:xfrm>
              <a:off x="5567866" y="3092761"/>
              <a:ext cx="287940" cy="227748"/>
            </a:xfrm>
            <a:custGeom>
              <a:avLst/>
              <a:gdLst/>
              <a:ahLst/>
              <a:cxnLst>
                <a:cxn ang="0">
                  <a:pos x="134" y="50"/>
                </a:cxn>
                <a:cxn ang="0">
                  <a:pos x="114" y="62"/>
                </a:cxn>
                <a:cxn ang="0">
                  <a:pos x="95" y="74"/>
                </a:cxn>
                <a:cxn ang="0">
                  <a:pos x="84" y="93"/>
                </a:cxn>
                <a:cxn ang="0">
                  <a:pos x="75" y="112"/>
                </a:cxn>
                <a:cxn ang="0">
                  <a:pos x="77" y="135"/>
                </a:cxn>
                <a:cxn ang="0">
                  <a:pos x="68" y="152"/>
                </a:cxn>
                <a:cxn ang="0">
                  <a:pos x="57" y="170"/>
                </a:cxn>
                <a:cxn ang="0">
                  <a:pos x="41" y="182"/>
                </a:cxn>
                <a:cxn ang="0">
                  <a:pos x="24" y="193"/>
                </a:cxn>
                <a:cxn ang="0">
                  <a:pos x="0" y="204"/>
                </a:cxn>
                <a:cxn ang="0">
                  <a:pos x="24" y="204"/>
                </a:cxn>
                <a:cxn ang="0">
                  <a:pos x="48" y="204"/>
                </a:cxn>
                <a:cxn ang="0">
                  <a:pos x="72" y="204"/>
                </a:cxn>
                <a:cxn ang="0">
                  <a:pos x="96" y="204"/>
                </a:cxn>
                <a:cxn ang="0">
                  <a:pos x="101" y="175"/>
                </a:cxn>
                <a:cxn ang="0">
                  <a:pos x="119" y="165"/>
                </a:cxn>
                <a:cxn ang="0">
                  <a:pos x="136" y="154"/>
                </a:cxn>
                <a:cxn ang="0">
                  <a:pos x="154" y="147"/>
                </a:cxn>
                <a:cxn ang="0">
                  <a:pos x="173" y="139"/>
                </a:cxn>
                <a:cxn ang="0">
                  <a:pos x="189" y="128"/>
                </a:cxn>
                <a:cxn ang="0">
                  <a:pos x="203" y="117"/>
                </a:cxn>
                <a:cxn ang="0">
                  <a:pos x="203" y="103"/>
                </a:cxn>
                <a:cxn ang="0">
                  <a:pos x="231" y="92"/>
                </a:cxn>
                <a:cxn ang="0">
                  <a:pos x="254" y="91"/>
                </a:cxn>
                <a:cxn ang="0">
                  <a:pos x="258" y="84"/>
                </a:cxn>
                <a:cxn ang="0">
                  <a:pos x="245" y="62"/>
                </a:cxn>
                <a:cxn ang="0">
                  <a:pos x="243" y="43"/>
                </a:cxn>
                <a:cxn ang="0">
                  <a:pos x="239" y="25"/>
                </a:cxn>
                <a:cxn ang="0">
                  <a:pos x="234" y="19"/>
                </a:cxn>
                <a:cxn ang="0">
                  <a:pos x="220" y="15"/>
                </a:cxn>
                <a:cxn ang="0">
                  <a:pos x="214" y="15"/>
                </a:cxn>
                <a:cxn ang="0">
                  <a:pos x="178" y="14"/>
                </a:cxn>
                <a:cxn ang="0">
                  <a:pos x="167" y="0"/>
                </a:cxn>
                <a:cxn ang="0">
                  <a:pos x="155" y="9"/>
                </a:cxn>
                <a:cxn ang="0">
                  <a:pos x="144" y="30"/>
                </a:cxn>
                <a:cxn ang="0">
                  <a:pos x="134" y="50"/>
                </a:cxn>
              </a:cxnLst>
              <a:rect l="0" t="0" r="r" b="b"/>
              <a:pathLst>
                <a:path w="258" h="204">
                  <a:moveTo>
                    <a:pt x="134" y="50"/>
                  </a:moveTo>
                  <a:lnTo>
                    <a:pt x="114" y="62"/>
                  </a:lnTo>
                  <a:lnTo>
                    <a:pt x="95" y="74"/>
                  </a:lnTo>
                  <a:lnTo>
                    <a:pt x="84" y="93"/>
                  </a:lnTo>
                  <a:lnTo>
                    <a:pt x="75" y="112"/>
                  </a:lnTo>
                  <a:lnTo>
                    <a:pt x="77" y="135"/>
                  </a:lnTo>
                  <a:lnTo>
                    <a:pt x="68" y="152"/>
                  </a:lnTo>
                  <a:lnTo>
                    <a:pt x="57" y="170"/>
                  </a:lnTo>
                  <a:lnTo>
                    <a:pt x="41" y="182"/>
                  </a:lnTo>
                  <a:lnTo>
                    <a:pt x="24" y="193"/>
                  </a:lnTo>
                  <a:lnTo>
                    <a:pt x="0" y="204"/>
                  </a:lnTo>
                  <a:lnTo>
                    <a:pt x="24" y="204"/>
                  </a:lnTo>
                  <a:lnTo>
                    <a:pt x="48" y="204"/>
                  </a:lnTo>
                  <a:lnTo>
                    <a:pt x="72" y="204"/>
                  </a:lnTo>
                  <a:lnTo>
                    <a:pt x="96" y="204"/>
                  </a:lnTo>
                  <a:lnTo>
                    <a:pt x="101" y="175"/>
                  </a:lnTo>
                  <a:lnTo>
                    <a:pt x="119" y="165"/>
                  </a:lnTo>
                  <a:lnTo>
                    <a:pt x="136" y="154"/>
                  </a:lnTo>
                  <a:lnTo>
                    <a:pt x="154" y="147"/>
                  </a:lnTo>
                  <a:lnTo>
                    <a:pt x="173" y="139"/>
                  </a:lnTo>
                  <a:lnTo>
                    <a:pt x="189" y="128"/>
                  </a:lnTo>
                  <a:lnTo>
                    <a:pt x="203" y="117"/>
                  </a:lnTo>
                  <a:lnTo>
                    <a:pt x="203" y="103"/>
                  </a:lnTo>
                  <a:lnTo>
                    <a:pt x="231" y="92"/>
                  </a:lnTo>
                  <a:lnTo>
                    <a:pt x="254" y="91"/>
                  </a:lnTo>
                  <a:lnTo>
                    <a:pt x="258" y="84"/>
                  </a:lnTo>
                  <a:lnTo>
                    <a:pt x="245" y="62"/>
                  </a:lnTo>
                  <a:lnTo>
                    <a:pt x="243" y="43"/>
                  </a:lnTo>
                  <a:lnTo>
                    <a:pt x="239" y="25"/>
                  </a:lnTo>
                  <a:lnTo>
                    <a:pt x="234" y="19"/>
                  </a:lnTo>
                  <a:lnTo>
                    <a:pt x="220" y="15"/>
                  </a:lnTo>
                  <a:lnTo>
                    <a:pt x="214" y="15"/>
                  </a:lnTo>
                  <a:lnTo>
                    <a:pt x="178" y="14"/>
                  </a:lnTo>
                  <a:lnTo>
                    <a:pt x="167" y="0"/>
                  </a:lnTo>
                  <a:lnTo>
                    <a:pt x="155" y="9"/>
                  </a:lnTo>
                  <a:lnTo>
                    <a:pt x="144" y="30"/>
                  </a:lnTo>
                  <a:lnTo>
                    <a:pt x="134" y="5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8" name="Freeform 156"/>
            <p:cNvSpPr>
              <a:spLocks/>
            </p:cNvSpPr>
            <p:nvPr/>
          </p:nvSpPr>
          <p:spPr bwMode="auto">
            <a:xfrm>
              <a:off x="5884823" y="3434384"/>
              <a:ext cx="379455" cy="328225"/>
            </a:xfrm>
            <a:custGeom>
              <a:avLst/>
              <a:gdLst/>
              <a:ahLst/>
              <a:cxnLst>
                <a:cxn ang="0">
                  <a:pos x="37" y="267"/>
                </a:cxn>
                <a:cxn ang="0">
                  <a:pos x="30" y="270"/>
                </a:cxn>
                <a:cxn ang="0">
                  <a:pos x="17" y="259"/>
                </a:cxn>
                <a:cxn ang="0">
                  <a:pos x="17" y="252"/>
                </a:cxn>
                <a:cxn ang="0">
                  <a:pos x="20" y="251"/>
                </a:cxn>
                <a:cxn ang="0">
                  <a:pos x="2" y="233"/>
                </a:cxn>
                <a:cxn ang="0">
                  <a:pos x="0" y="211"/>
                </a:cxn>
                <a:cxn ang="0">
                  <a:pos x="3" y="211"/>
                </a:cxn>
                <a:cxn ang="0">
                  <a:pos x="24" y="204"/>
                </a:cxn>
                <a:cxn ang="0">
                  <a:pos x="48" y="203"/>
                </a:cxn>
                <a:cxn ang="0">
                  <a:pos x="72" y="203"/>
                </a:cxn>
                <a:cxn ang="0">
                  <a:pos x="83" y="180"/>
                </a:cxn>
                <a:cxn ang="0">
                  <a:pos x="84" y="162"/>
                </a:cxn>
                <a:cxn ang="0">
                  <a:pos x="85" y="144"/>
                </a:cxn>
                <a:cxn ang="0">
                  <a:pos x="86" y="126"/>
                </a:cxn>
                <a:cxn ang="0">
                  <a:pos x="86" y="108"/>
                </a:cxn>
                <a:cxn ang="0">
                  <a:pos x="103" y="104"/>
                </a:cxn>
                <a:cxn ang="0">
                  <a:pos x="121" y="101"/>
                </a:cxn>
                <a:cxn ang="0">
                  <a:pos x="138" y="83"/>
                </a:cxn>
                <a:cxn ang="0">
                  <a:pos x="155" y="66"/>
                </a:cxn>
                <a:cxn ang="0">
                  <a:pos x="180" y="49"/>
                </a:cxn>
                <a:cxn ang="0">
                  <a:pos x="204" y="32"/>
                </a:cxn>
                <a:cxn ang="0">
                  <a:pos x="228" y="15"/>
                </a:cxn>
                <a:cxn ang="0">
                  <a:pos x="252" y="0"/>
                </a:cxn>
                <a:cxn ang="0">
                  <a:pos x="282" y="7"/>
                </a:cxn>
                <a:cxn ang="0">
                  <a:pos x="300" y="21"/>
                </a:cxn>
                <a:cxn ang="0">
                  <a:pos x="315" y="13"/>
                </a:cxn>
                <a:cxn ang="0">
                  <a:pos x="317" y="12"/>
                </a:cxn>
                <a:cxn ang="0">
                  <a:pos x="319" y="31"/>
                </a:cxn>
                <a:cxn ang="0">
                  <a:pos x="321" y="49"/>
                </a:cxn>
                <a:cxn ang="0">
                  <a:pos x="339" y="78"/>
                </a:cxn>
                <a:cxn ang="0">
                  <a:pos x="335" y="89"/>
                </a:cxn>
                <a:cxn ang="0">
                  <a:pos x="333" y="107"/>
                </a:cxn>
                <a:cxn ang="0">
                  <a:pos x="332" y="126"/>
                </a:cxn>
                <a:cxn ang="0">
                  <a:pos x="331" y="145"/>
                </a:cxn>
                <a:cxn ang="0">
                  <a:pos x="330" y="163"/>
                </a:cxn>
                <a:cxn ang="0">
                  <a:pos x="320" y="179"/>
                </a:cxn>
                <a:cxn ang="0">
                  <a:pos x="311" y="193"/>
                </a:cxn>
                <a:cxn ang="0">
                  <a:pos x="301" y="207"/>
                </a:cxn>
                <a:cxn ang="0">
                  <a:pos x="290" y="223"/>
                </a:cxn>
                <a:cxn ang="0">
                  <a:pos x="291" y="242"/>
                </a:cxn>
                <a:cxn ang="0">
                  <a:pos x="267" y="257"/>
                </a:cxn>
                <a:cxn ang="0">
                  <a:pos x="245" y="254"/>
                </a:cxn>
                <a:cxn ang="0">
                  <a:pos x="223" y="253"/>
                </a:cxn>
                <a:cxn ang="0">
                  <a:pos x="198" y="265"/>
                </a:cxn>
                <a:cxn ang="0">
                  <a:pos x="181" y="258"/>
                </a:cxn>
                <a:cxn ang="0">
                  <a:pos x="165" y="252"/>
                </a:cxn>
                <a:cxn ang="0">
                  <a:pos x="143" y="258"/>
                </a:cxn>
                <a:cxn ang="0">
                  <a:pos x="128" y="243"/>
                </a:cxn>
                <a:cxn ang="0">
                  <a:pos x="107" y="242"/>
                </a:cxn>
                <a:cxn ang="0">
                  <a:pos x="85" y="248"/>
                </a:cxn>
                <a:cxn ang="0">
                  <a:pos x="81" y="266"/>
                </a:cxn>
                <a:cxn ang="0">
                  <a:pos x="74" y="283"/>
                </a:cxn>
                <a:cxn ang="0">
                  <a:pos x="73" y="293"/>
                </a:cxn>
                <a:cxn ang="0">
                  <a:pos x="54" y="277"/>
                </a:cxn>
                <a:cxn ang="0">
                  <a:pos x="48" y="284"/>
                </a:cxn>
                <a:cxn ang="0">
                  <a:pos x="48" y="288"/>
                </a:cxn>
                <a:cxn ang="0">
                  <a:pos x="42" y="276"/>
                </a:cxn>
                <a:cxn ang="0">
                  <a:pos x="37" y="267"/>
                </a:cxn>
              </a:cxnLst>
              <a:rect l="0" t="0" r="r" b="b"/>
              <a:pathLst>
                <a:path w="339" h="293">
                  <a:moveTo>
                    <a:pt x="37" y="267"/>
                  </a:moveTo>
                  <a:lnTo>
                    <a:pt x="30" y="270"/>
                  </a:lnTo>
                  <a:lnTo>
                    <a:pt x="17" y="259"/>
                  </a:lnTo>
                  <a:lnTo>
                    <a:pt x="17" y="252"/>
                  </a:lnTo>
                  <a:lnTo>
                    <a:pt x="20" y="251"/>
                  </a:lnTo>
                  <a:lnTo>
                    <a:pt x="2" y="233"/>
                  </a:lnTo>
                  <a:lnTo>
                    <a:pt x="0" y="211"/>
                  </a:lnTo>
                  <a:lnTo>
                    <a:pt x="3" y="211"/>
                  </a:lnTo>
                  <a:lnTo>
                    <a:pt x="24" y="204"/>
                  </a:lnTo>
                  <a:lnTo>
                    <a:pt x="48" y="203"/>
                  </a:lnTo>
                  <a:lnTo>
                    <a:pt x="72" y="203"/>
                  </a:lnTo>
                  <a:lnTo>
                    <a:pt x="83" y="180"/>
                  </a:lnTo>
                  <a:lnTo>
                    <a:pt x="84" y="162"/>
                  </a:lnTo>
                  <a:lnTo>
                    <a:pt x="85" y="144"/>
                  </a:lnTo>
                  <a:lnTo>
                    <a:pt x="86" y="126"/>
                  </a:lnTo>
                  <a:lnTo>
                    <a:pt x="86" y="108"/>
                  </a:lnTo>
                  <a:lnTo>
                    <a:pt x="103" y="104"/>
                  </a:lnTo>
                  <a:lnTo>
                    <a:pt x="121" y="101"/>
                  </a:lnTo>
                  <a:lnTo>
                    <a:pt x="138" y="83"/>
                  </a:lnTo>
                  <a:lnTo>
                    <a:pt x="155" y="66"/>
                  </a:lnTo>
                  <a:lnTo>
                    <a:pt x="180" y="49"/>
                  </a:lnTo>
                  <a:lnTo>
                    <a:pt x="204" y="32"/>
                  </a:lnTo>
                  <a:lnTo>
                    <a:pt x="228" y="15"/>
                  </a:lnTo>
                  <a:lnTo>
                    <a:pt x="252" y="0"/>
                  </a:lnTo>
                  <a:lnTo>
                    <a:pt x="282" y="7"/>
                  </a:lnTo>
                  <a:lnTo>
                    <a:pt x="300" y="21"/>
                  </a:lnTo>
                  <a:lnTo>
                    <a:pt x="315" y="13"/>
                  </a:lnTo>
                  <a:lnTo>
                    <a:pt x="317" y="12"/>
                  </a:lnTo>
                  <a:lnTo>
                    <a:pt x="319" y="31"/>
                  </a:lnTo>
                  <a:lnTo>
                    <a:pt x="321" y="49"/>
                  </a:lnTo>
                  <a:lnTo>
                    <a:pt x="339" y="78"/>
                  </a:lnTo>
                  <a:lnTo>
                    <a:pt x="335" y="89"/>
                  </a:lnTo>
                  <a:lnTo>
                    <a:pt x="333" y="107"/>
                  </a:lnTo>
                  <a:lnTo>
                    <a:pt x="332" y="126"/>
                  </a:lnTo>
                  <a:lnTo>
                    <a:pt x="331" y="145"/>
                  </a:lnTo>
                  <a:lnTo>
                    <a:pt x="330" y="163"/>
                  </a:lnTo>
                  <a:lnTo>
                    <a:pt x="320" y="179"/>
                  </a:lnTo>
                  <a:lnTo>
                    <a:pt x="311" y="193"/>
                  </a:lnTo>
                  <a:lnTo>
                    <a:pt x="301" y="207"/>
                  </a:lnTo>
                  <a:lnTo>
                    <a:pt x="290" y="223"/>
                  </a:lnTo>
                  <a:lnTo>
                    <a:pt x="291" y="242"/>
                  </a:lnTo>
                  <a:lnTo>
                    <a:pt x="267" y="257"/>
                  </a:lnTo>
                  <a:lnTo>
                    <a:pt x="245" y="254"/>
                  </a:lnTo>
                  <a:lnTo>
                    <a:pt x="223" y="253"/>
                  </a:lnTo>
                  <a:lnTo>
                    <a:pt x="198" y="265"/>
                  </a:lnTo>
                  <a:lnTo>
                    <a:pt x="181" y="258"/>
                  </a:lnTo>
                  <a:lnTo>
                    <a:pt x="165" y="252"/>
                  </a:lnTo>
                  <a:lnTo>
                    <a:pt x="143" y="258"/>
                  </a:lnTo>
                  <a:lnTo>
                    <a:pt x="128" y="243"/>
                  </a:lnTo>
                  <a:lnTo>
                    <a:pt x="107" y="242"/>
                  </a:lnTo>
                  <a:lnTo>
                    <a:pt x="85" y="248"/>
                  </a:lnTo>
                  <a:lnTo>
                    <a:pt x="81" y="266"/>
                  </a:lnTo>
                  <a:lnTo>
                    <a:pt x="74" y="283"/>
                  </a:lnTo>
                  <a:lnTo>
                    <a:pt x="73" y="293"/>
                  </a:lnTo>
                  <a:lnTo>
                    <a:pt x="54" y="277"/>
                  </a:lnTo>
                  <a:lnTo>
                    <a:pt x="48" y="284"/>
                  </a:lnTo>
                  <a:lnTo>
                    <a:pt x="48" y="288"/>
                  </a:lnTo>
                  <a:lnTo>
                    <a:pt x="42" y="276"/>
                  </a:lnTo>
                  <a:lnTo>
                    <a:pt x="37" y="2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79" name="Freeform 157"/>
            <p:cNvSpPr>
              <a:spLocks/>
            </p:cNvSpPr>
            <p:nvPr/>
          </p:nvSpPr>
          <p:spPr bwMode="auto">
            <a:xfrm>
              <a:off x="5456262" y="3626406"/>
              <a:ext cx="145086" cy="118340"/>
            </a:xfrm>
            <a:custGeom>
              <a:avLst/>
              <a:gdLst/>
              <a:ahLst/>
              <a:cxnLst>
                <a:cxn ang="0">
                  <a:pos x="25" y="5"/>
                </a:cxn>
                <a:cxn ang="0">
                  <a:pos x="20" y="15"/>
                </a:cxn>
                <a:cxn ang="0">
                  <a:pos x="11" y="31"/>
                </a:cxn>
                <a:cxn ang="0">
                  <a:pos x="0" y="49"/>
                </a:cxn>
                <a:cxn ang="0">
                  <a:pos x="14" y="66"/>
                </a:cxn>
                <a:cxn ang="0">
                  <a:pos x="20" y="61"/>
                </a:cxn>
                <a:cxn ang="0">
                  <a:pos x="15" y="66"/>
                </a:cxn>
                <a:cxn ang="0">
                  <a:pos x="19" y="69"/>
                </a:cxn>
                <a:cxn ang="0">
                  <a:pos x="19" y="76"/>
                </a:cxn>
                <a:cxn ang="0">
                  <a:pos x="42" y="76"/>
                </a:cxn>
                <a:cxn ang="0">
                  <a:pos x="45" y="71"/>
                </a:cxn>
                <a:cxn ang="0">
                  <a:pos x="72" y="77"/>
                </a:cxn>
                <a:cxn ang="0">
                  <a:pos x="78" y="83"/>
                </a:cxn>
                <a:cxn ang="0">
                  <a:pos x="49" y="77"/>
                </a:cxn>
                <a:cxn ang="0">
                  <a:pos x="31" y="83"/>
                </a:cxn>
                <a:cxn ang="0">
                  <a:pos x="14" y="89"/>
                </a:cxn>
                <a:cxn ang="0">
                  <a:pos x="17" y="100"/>
                </a:cxn>
                <a:cxn ang="0">
                  <a:pos x="32" y="97"/>
                </a:cxn>
                <a:cxn ang="0">
                  <a:pos x="41" y="95"/>
                </a:cxn>
                <a:cxn ang="0">
                  <a:pos x="41" y="97"/>
                </a:cxn>
                <a:cxn ang="0">
                  <a:pos x="20" y="100"/>
                </a:cxn>
                <a:cxn ang="0">
                  <a:pos x="15" y="107"/>
                </a:cxn>
                <a:cxn ang="0">
                  <a:pos x="44" y="101"/>
                </a:cxn>
                <a:cxn ang="0">
                  <a:pos x="62" y="100"/>
                </a:cxn>
                <a:cxn ang="0">
                  <a:pos x="80" y="99"/>
                </a:cxn>
                <a:cxn ang="0">
                  <a:pos x="99" y="102"/>
                </a:cxn>
                <a:cxn ang="0">
                  <a:pos x="131" y="106"/>
                </a:cxn>
                <a:cxn ang="0">
                  <a:pos x="125" y="81"/>
                </a:cxn>
                <a:cxn ang="0">
                  <a:pos x="119" y="71"/>
                </a:cxn>
                <a:cxn ang="0">
                  <a:pos x="113" y="47"/>
                </a:cxn>
                <a:cxn ang="0">
                  <a:pos x="97" y="29"/>
                </a:cxn>
                <a:cxn ang="0">
                  <a:pos x="81" y="12"/>
                </a:cxn>
                <a:cxn ang="0">
                  <a:pos x="60" y="0"/>
                </a:cxn>
                <a:cxn ang="0">
                  <a:pos x="43" y="3"/>
                </a:cxn>
                <a:cxn ang="0">
                  <a:pos x="25" y="5"/>
                </a:cxn>
              </a:cxnLst>
              <a:rect l="0" t="0" r="r" b="b"/>
              <a:pathLst>
                <a:path w="131" h="107">
                  <a:moveTo>
                    <a:pt x="25" y="5"/>
                  </a:moveTo>
                  <a:lnTo>
                    <a:pt x="20" y="15"/>
                  </a:lnTo>
                  <a:lnTo>
                    <a:pt x="11" y="31"/>
                  </a:lnTo>
                  <a:lnTo>
                    <a:pt x="0" y="49"/>
                  </a:lnTo>
                  <a:lnTo>
                    <a:pt x="14" y="66"/>
                  </a:lnTo>
                  <a:lnTo>
                    <a:pt x="20" y="61"/>
                  </a:lnTo>
                  <a:lnTo>
                    <a:pt x="15" y="66"/>
                  </a:lnTo>
                  <a:lnTo>
                    <a:pt x="19" y="69"/>
                  </a:lnTo>
                  <a:lnTo>
                    <a:pt x="19" y="76"/>
                  </a:lnTo>
                  <a:lnTo>
                    <a:pt x="42" y="76"/>
                  </a:lnTo>
                  <a:lnTo>
                    <a:pt x="45" y="71"/>
                  </a:lnTo>
                  <a:lnTo>
                    <a:pt x="72" y="77"/>
                  </a:lnTo>
                  <a:lnTo>
                    <a:pt x="78" y="83"/>
                  </a:lnTo>
                  <a:lnTo>
                    <a:pt x="49" y="77"/>
                  </a:lnTo>
                  <a:lnTo>
                    <a:pt x="31" y="83"/>
                  </a:lnTo>
                  <a:lnTo>
                    <a:pt x="14" y="89"/>
                  </a:lnTo>
                  <a:lnTo>
                    <a:pt x="17" y="100"/>
                  </a:lnTo>
                  <a:lnTo>
                    <a:pt x="32" y="97"/>
                  </a:lnTo>
                  <a:lnTo>
                    <a:pt x="41" y="95"/>
                  </a:lnTo>
                  <a:lnTo>
                    <a:pt x="41" y="97"/>
                  </a:lnTo>
                  <a:lnTo>
                    <a:pt x="20" y="100"/>
                  </a:lnTo>
                  <a:lnTo>
                    <a:pt x="15" y="107"/>
                  </a:lnTo>
                  <a:lnTo>
                    <a:pt x="44" y="101"/>
                  </a:lnTo>
                  <a:lnTo>
                    <a:pt x="62" y="100"/>
                  </a:lnTo>
                  <a:lnTo>
                    <a:pt x="80" y="99"/>
                  </a:lnTo>
                  <a:lnTo>
                    <a:pt x="99" y="102"/>
                  </a:lnTo>
                  <a:lnTo>
                    <a:pt x="131" y="106"/>
                  </a:lnTo>
                  <a:lnTo>
                    <a:pt x="125" y="81"/>
                  </a:lnTo>
                  <a:lnTo>
                    <a:pt x="119" y="71"/>
                  </a:lnTo>
                  <a:lnTo>
                    <a:pt x="113" y="47"/>
                  </a:lnTo>
                  <a:lnTo>
                    <a:pt x="97" y="29"/>
                  </a:lnTo>
                  <a:lnTo>
                    <a:pt x="81" y="12"/>
                  </a:lnTo>
                  <a:lnTo>
                    <a:pt x="60" y="0"/>
                  </a:lnTo>
                  <a:lnTo>
                    <a:pt x="43" y="3"/>
                  </a:lnTo>
                  <a:lnTo>
                    <a:pt x="25"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0" name="Freeform 158"/>
            <p:cNvSpPr>
              <a:spLocks/>
            </p:cNvSpPr>
            <p:nvPr/>
          </p:nvSpPr>
          <p:spPr bwMode="auto">
            <a:xfrm>
              <a:off x="6054462" y="3054803"/>
              <a:ext cx="93748" cy="194256"/>
            </a:xfrm>
            <a:custGeom>
              <a:avLst/>
              <a:gdLst/>
              <a:ahLst/>
              <a:cxnLst>
                <a:cxn ang="0">
                  <a:pos x="56" y="164"/>
                </a:cxn>
                <a:cxn ang="0">
                  <a:pos x="44" y="174"/>
                </a:cxn>
                <a:cxn ang="0">
                  <a:pos x="38" y="150"/>
                </a:cxn>
                <a:cxn ang="0">
                  <a:pos x="34" y="127"/>
                </a:cxn>
                <a:cxn ang="0">
                  <a:pos x="17" y="109"/>
                </a:cxn>
                <a:cxn ang="0">
                  <a:pos x="0" y="85"/>
                </a:cxn>
                <a:cxn ang="0">
                  <a:pos x="10" y="67"/>
                </a:cxn>
                <a:cxn ang="0">
                  <a:pos x="18" y="49"/>
                </a:cxn>
                <a:cxn ang="0">
                  <a:pos x="16" y="14"/>
                </a:cxn>
                <a:cxn ang="0">
                  <a:pos x="20" y="8"/>
                </a:cxn>
                <a:cxn ang="0">
                  <a:pos x="44" y="0"/>
                </a:cxn>
                <a:cxn ang="0">
                  <a:pos x="53" y="5"/>
                </a:cxn>
                <a:cxn ang="0">
                  <a:pos x="58" y="13"/>
                </a:cxn>
                <a:cxn ang="0">
                  <a:pos x="71" y="6"/>
                </a:cxn>
                <a:cxn ang="0">
                  <a:pos x="60" y="31"/>
                </a:cxn>
                <a:cxn ang="0">
                  <a:pos x="73" y="49"/>
                </a:cxn>
                <a:cxn ang="0">
                  <a:pos x="62" y="65"/>
                </a:cxn>
                <a:cxn ang="0">
                  <a:pos x="52" y="79"/>
                </a:cxn>
                <a:cxn ang="0">
                  <a:pos x="71" y="91"/>
                </a:cxn>
                <a:cxn ang="0">
                  <a:pos x="84" y="101"/>
                </a:cxn>
                <a:cxn ang="0">
                  <a:pos x="83" y="121"/>
                </a:cxn>
                <a:cxn ang="0">
                  <a:pos x="70" y="132"/>
                </a:cxn>
                <a:cxn ang="0">
                  <a:pos x="56" y="144"/>
                </a:cxn>
                <a:cxn ang="0">
                  <a:pos x="56" y="164"/>
                </a:cxn>
              </a:cxnLst>
              <a:rect l="0" t="0" r="r" b="b"/>
              <a:pathLst>
                <a:path w="84" h="174">
                  <a:moveTo>
                    <a:pt x="56" y="164"/>
                  </a:moveTo>
                  <a:lnTo>
                    <a:pt x="44" y="174"/>
                  </a:lnTo>
                  <a:lnTo>
                    <a:pt x="38" y="150"/>
                  </a:lnTo>
                  <a:lnTo>
                    <a:pt x="34" y="127"/>
                  </a:lnTo>
                  <a:lnTo>
                    <a:pt x="17" y="109"/>
                  </a:lnTo>
                  <a:lnTo>
                    <a:pt x="0" y="85"/>
                  </a:lnTo>
                  <a:lnTo>
                    <a:pt x="10" y="67"/>
                  </a:lnTo>
                  <a:lnTo>
                    <a:pt x="18" y="49"/>
                  </a:lnTo>
                  <a:lnTo>
                    <a:pt x="16" y="14"/>
                  </a:lnTo>
                  <a:lnTo>
                    <a:pt x="20" y="8"/>
                  </a:lnTo>
                  <a:lnTo>
                    <a:pt x="44" y="0"/>
                  </a:lnTo>
                  <a:lnTo>
                    <a:pt x="53" y="5"/>
                  </a:lnTo>
                  <a:lnTo>
                    <a:pt x="58" y="13"/>
                  </a:lnTo>
                  <a:lnTo>
                    <a:pt x="71" y="6"/>
                  </a:lnTo>
                  <a:lnTo>
                    <a:pt x="60" y="31"/>
                  </a:lnTo>
                  <a:lnTo>
                    <a:pt x="73" y="49"/>
                  </a:lnTo>
                  <a:lnTo>
                    <a:pt x="62" y="65"/>
                  </a:lnTo>
                  <a:lnTo>
                    <a:pt x="52" y="79"/>
                  </a:lnTo>
                  <a:lnTo>
                    <a:pt x="71" y="91"/>
                  </a:lnTo>
                  <a:lnTo>
                    <a:pt x="84" y="101"/>
                  </a:lnTo>
                  <a:lnTo>
                    <a:pt x="83" y="121"/>
                  </a:lnTo>
                  <a:lnTo>
                    <a:pt x="70" y="132"/>
                  </a:lnTo>
                  <a:lnTo>
                    <a:pt x="56" y="144"/>
                  </a:lnTo>
                  <a:lnTo>
                    <a:pt x="56" y="16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1" name="Freeform 159"/>
            <p:cNvSpPr>
              <a:spLocks/>
            </p:cNvSpPr>
            <p:nvPr/>
          </p:nvSpPr>
          <p:spPr bwMode="auto">
            <a:xfrm>
              <a:off x="5599115" y="3851922"/>
              <a:ext cx="100444" cy="113874"/>
            </a:xfrm>
            <a:custGeom>
              <a:avLst/>
              <a:gdLst/>
              <a:ahLst/>
              <a:cxnLst>
                <a:cxn ang="0">
                  <a:pos x="87" y="102"/>
                </a:cxn>
                <a:cxn ang="0">
                  <a:pos x="64" y="88"/>
                </a:cxn>
                <a:cxn ang="0">
                  <a:pos x="41" y="74"/>
                </a:cxn>
                <a:cxn ang="0">
                  <a:pos x="21" y="56"/>
                </a:cxn>
                <a:cxn ang="0">
                  <a:pos x="0" y="38"/>
                </a:cxn>
                <a:cxn ang="0">
                  <a:pos x="6" y="30"/>
                </a:cxn>
                <a:cxn ang="0">
                  <a:pos x="17" y="14"/>
                </a:cxn>
                <a:cxn ang="0">
                  <a:pos x="27" y="0"/>
                </a:cxn>
                <a:cxn ang="0">
                  <a:pos x="39" y="0"/>
                </a:cxn>
                <a:cxn ang="0">
                  <a:pos x="45" y="24"/>
                </a:cxn>
                <a:cxn ang="0">
                  <a:pos x="51" y="29"/>
                </a:cxn>
                <a:cxn ang="0">
                  <a:pos x="60" y="24"/>
                </a:cxn>
                <a:cxn ang="0">
                  <a:pos x="66" y="22"/>
                </a:cxn>
                <a:cxn ang="0">
                  <a:pos x="66" y="44"/>
                </a:cxn>
                <a:cxn ang="0">
                  <a:pos x="66" y="49"/>
                </a:cxn>
                <a:cxn ang="0">
                  <a:pos x="81" y="61"/>
                </a:cxn>
                <a:cxn ang="0">
                  <a:pos x="90" y="72"/>
                </a:cxn>
                <a:cxn ang="0">
                  <a:pos x="87" y="102"/>
                </a:cxn>
              </a:cxnLst>
              <a:rect l="0" t="0" r="r" b="b"/>
              <a:pathLst>
                <a:path w="90" h="102">
                  <a:moveTo>
                    <a:pt x="87" y="102"/>
                  </a:moveTo>
                  <a:lnTo>
                    <a:pt x="64" y="88"/>
                  </a:lnTo>
                  <a:lnTo>
                    <a:pt x="41" y="74"/>
                  </a:lnTo>
                  <a:lnTo>
                    <a:pt x="21" y="56"/>
                  </a:lnTo>
                  <a:lnTo>
                    <a:pt x="0" y="38"/>
                  </a:lnTo>
                  <a:lnTo>
                    <a:pt x="6" y="30"/>
                  </a:lnTo>
                  <a:lnTo>
                    <a:pt x="17" y="14"/>
                  </a:lnTo>
                  <a:lnTo>
                    <a:pt x="27" y="0"/>
                  </a:lnTo>
                  <a:lnTo>
                    <a:pt x="39" y="0"/>
                  </a:lnTo>
                  <a:lnTo>
                    <a:pt x="45" y="24"/>
                  </a:lnTo>
                  <a:lnTo>
                    <a:pt x="51" y="29"/>
                  </a:lnTo>
                  <a:lnTo>
                    <a:pt x="60" y="24"/>
                  </a:lnTo>
                  <a:lnTo>
                    <a:pt x="66" y="22"/>
                  </a:lnTo>
                  <a:lnTo>
                    <a:pt x="66" y="44"/>
                  </a:lnTo>
                  <a:lnTo>
                    <a:pt x="66" y="49"/>
                  </a:lnTo>
                  <a:lnTo>
                    <a:pt x="81" y="61"/>
                  </a:lnTo>
                  <a:lnTo>
                    <a:pt x="90" y="72"/>
                  </a:lnTo>
                  <a:lnTo>
                    <a:pt x="87" y="10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2" name="Freeform 243"/>
            <p:cNvSpPr>
              <a:spLocks/>
            </p:cNvSpPr>
            <p:nvPr/>
          </p:nvSpPr>
          <p:spPr bwMode="auto">
            <a:xfrm>
              <a:off x="6931674" y="4403430"/>
              <a:ext cx="4464" cy="13397"/>
            </a:xfrm>
            <a:custGeom>
              <a:avLst/>
              <a:gdLst/>
              <a:ahLst/>
              <a:cxnLst>
                <a:cxn ang="0">
                  <a:pos x="4" y="12"/>
                </a:cxn>
                <a:cxn ang="0">
                  <a:pos x="4" y="10"/>
                </a:cxn>
                <a:cxn ang="0">
                  <a:pos x="0" y="0"/>
                </a:cxn>
                <a:cxn ang="0">
                  <a:pos x="4" y="12"/>
                </a:cxn>
              </a:cxnLst>
              <a:rect l="0" t="0" r="r" b="b"/>
              <a:pathLst>
                <a:path w="4" h="12">
                  <a:moveTo>
                    <a:pt x="4" y="12"/>
                  </a:moveTo>
                  <a:lnTo>
                    <a:pt x="4" y="10"/>
                  </a:lnTo>
                  <a:lnTo>
                    <a:pt x="0" y="0"/>
                  </a:lnTo>
                  <a:lnTo>
                    <a:pt x="4" y="1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3" name="Freeform 246"/>
            <p:cNvSpPr>
              <a:spLocks/>
            </p:cNvSpPr>
            <p:nvPr/>
          </p:nvSpPr>
          <p:spPr bwMode="auto">
            <a:xfrm>
              <a:off x="6672751" y="4345377"/>
              <a:ext cx="75891" cy="214351"/>
            </a:xfrm>
            <a:custGeom>
              <a:avLst/>
              <a:gdLst/>
              <a:ahLst/>
              <a:cxnLst>
                <a:cxn ang="0">
                  <a:pos x="39" y="134"/>
                </a:cxn>
                <a:cxn ang="0">
                  <a:pos x="31" y="159"/>
                </a:cxn>
                <a:cxn ang="0">
                  <a:pos x="42" y="176"/>
                </a:cxn>
                <a:cxn ang="0">
                  <a:pos x="51" y="192"/>
                </a:cxn>
                <a:cxn ang="0">
                  <a:pos x="49" y="177"/>
                </a:cxn>
                <a:cxn ang="0">
                  <a:pos x="61" y="167"/>
                </a:cxn>
                <a:cxn ang="0">
                  <a:pos x="65" y="149"/>
                </a:cxn>
                <a:cxn ang="0">
                  <a:pos x="67" y="131"/>
                </a:cxn>
                <a:cxn ang="0">
                  <a:pos x="55" y="116"/>
                </a:cxn>
                <a:cxn ang="0">
                  <a:pos x="42" y="102"/>
                </a:cxn>
                <a:cxn ang="0">
                  <a:pos x="38" y="78"/>
                </a:cxn>
                <a:cxn ang="0">
                  <a:pos x="42" y="59"/>
                </a:cxn>
                <a:cxn ang="0">
                  <a:pos x="50" y="54"/>
                </a:cxn>
                <a:cxn ang="0">
                  <a:pos x="44" y="35"/>
                </a:cxn>
                <a:cxn ang="0">
                  <a:pos x="38" y="8"/>
                </a:cxn>
                <a:cxn ang="0">
                  <a:pos x="30" y="3"/>
                </a:cxn>
                <a:cxn ang="0">
                  <a:pos x="7" y="0"/>
                </a:cxn>
                <a:cxn ang="0">
                  <a:pos x="9" y="6"/>
                </a:cxn>
                <a:cxn ang="0">
                  <a:pos x="23" y="26"/>
                </a:cxn>
                <a:cxn ang="0">
                  <a:pos x="17" y="35"/>
                </a:cxn>
                <a:cxn ang="0">
                  <a:pos x="17" y="54"/>
                </a:cxn>
                <a:cxn ang="0">
                  <a:pos x="15" y="73"/>
                </a:cxn>
                <a:cxn ang="0">
                  <a:pos x="12" y="80"/>
                </a:cxn>
                <a:cxn ang="0">
                  <a:pos x="0" y="104"/>
                </a:cxn>
                <a:cxn ang="0">
                  <a:pos x="11" y="115"/>
                </a:cxn>
                <a:cxn ang="0">
                  <a:pos x="17" y="126"/>
                </a:cxn>
                <a:cxn ang="0">
                  <a:pos x="31" y="126"/>
                </a:cxn>
                <a:cxn ang="0">
                  <a:pos x="39" y="134"/>
                </a:cxn>
              </a:cxnLst>
              <a:rect l="0" t="0" r="r" b="b"/>
              <a:pathLst>
                <a:path w="67" h="192">
                  <a:moveTo>
                    <a:pt x="39" y="134"/>
                  </a:moveTo>
                  <a:lnTo>
                    <a:pt x="31" y="159"/>
                  </a:lnTo>
                  <a:lnTo>
                    <a:pt x="42" y="176"/>
                  </a:lnTo>
                  <a:lnTo>
                    <a:pt x="51" y="192"/>
                  </a:lnTo>
                  <a:lnTo>
                    <a:pt x="49" y="177"/>
                  </a:lnTo>
                  <a:lnTo>
                    <a:pt x="61" y="167"/>
                  </a:lnTo>
                  <a:lnTo>
                    <a:pt x="65" y="149"/>
                  </a:lnTo>
                  <a:lnTo>
                    <a:pt x="67" y="131"/>
                  </a:lnTo>
                  <a:lnTo>
                    <a:pt x="55" y="116"/>
                  </a:lnTo>
                  <a:lnTo>
                    <a:pt x="42" y="102"/>
                  </a:lnTo>
                  <a:lnTo>
                    <a:pt x="38" y="78"/>
                  </a:lnTo>
                  <a:lnTo>
                    <a:pt x="42" y="59"/>
                  </a:lnTo>
                  <a:lnTo>
                    <a:pt x="50" y="54"/>
                  </a:lnTo>
                  <a:lnTo>
                    <a:pt x="44" y="35"/>
                  </a:lnTo>
                  <a:lnTo>
                    <a:pt x="38" y="8"/>
                  </a:lnTo>
                  <a:lnTo>
                    <a:pt x="30" y="3"/>
                  </a:lnTo>
                  <a:lnTo>
                    <a:pt x="7" y="0"/>
                  </a:lnTo>
                  <a:lnTo>
                    <a:pt x="9" y="6"/>
                  </a:lnTo>
                  <a:lnTo>
                    <a:pt x="23" y="26"/>
                  </a:lnTo>
                  <a:lnTo>
                    <a:pt x="17" y="35"/>
                  </a:lnTo>
                  <a:lnTo>
                    <a:pt x="17" y="54"/>
                  </a:lnTo>
                  <a:lnTo>
                    <a:pt x="15" y="73"/>
                  </a:lnTo>
                  <a:lnTo>
                    <a:pt x="12" y="80"/>
                  </a:lnTo>
                  <a:lnTo>
                    <a:pt x="0" y="104"/>
                  </a:lnTo>
                  <a:lnTo>
                    <a:pt x="11" y="115"/>
                  </a:lnTo>
                  <a:lnTo>
                    <a:pt x="17" y="126"/>
                  </a:lnTo>
                  <a:lnTo>
                    <a:pt x="31" y="126"/>
                  </a:lnTo>
                  <a:lnTo>
                    <a:pt x="39" y="13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4" name="Freeform 253"/>
            <p:cNvSpPr>
              <a:spLocks/>
            </p:cNvSpPr>
            <p:nvPr/>
          </p:nvSpPr>
          <p:spPr bwMode="auto">
            <a:xfrm>
              <a:off x="6163834" y="4249364"/>
              <a:ext cx="299100" cy="334924"/>
            </a:xfrm>
            <a:custGeom>
              <a:avLst/>
              <a:gdLst/>
              <a:ahLst/>
              <a:cxnLst>
                <a:cxn ang="0">
                  <a:pos x="268" y="177"/>
                </a:cxn>
                <a:cxn ang="0">
                  <a:pos x="247" y="177"/>
                </a:cxn>
                <a:cxn ang="0">
                  <a:pos x="225" y="178"/>
                </a:cxn>
                <a:cxn ang="0">
                  <a:pos x="225" y="197"/>
                </a:cxn>
                <a:cxn ang="0">
                  <a:pos x="224" y="217"/>
                </a:cxn>
                <a:cxn ang="0">
                  <a:pos x="224" y="237"/>
                </a:cxn>
                <a:cxn ang="0">
                  <a:pos x="223" y="256"/>
                </a:cxn>
                <a:cxn ang="0">
                  <a:pos x="238" y="275"/>
                </a:cxn>
                <a:cxn ang="0">
                  <a:pos x="254" y="293"/>
                </a:cxn>
                <a:cxn ang="0">
                  <a:pos x="221" y="297"/>
                </a:cxn>
                <a:cxn ang="0">
                  <a:pos x="189" y="300"/>
                </a:cxn>
                <a:cxn ang="0">
                  <a:pos x="169" y="295"/>
                </a:cxn>
                <a:cxn ang="0">
                  <a:pos x="148" y="292"/>
                </a:cxn>
                <a:cxn ang="0">
                  <a:pos x="144" y="287"/>
                </a:cxn>
                <a:cxn ang="0">
                  <a:pos x="119" y="286"/>
                </a:cxn>
                <a:cxn ang="0">
                  <a:pos x="94" y="285"/>
                </a:cxn>
                <a:cxn ang="0">
                  <a:pos x="69" y="285"/>
                </a:cxn>
                <a:cxn ang="0">
                  <a:pos x="44" y="283"/>
                </a:cxn>
                <a:cxn ang="0">
                  <a:pos x="27" y="276"/>
                </a:cxn>
                <a:cxn ang="0">
                  <a:pos x="0" y="283"/>
                </a:cxn>
                <a:cxn ang="0">
                  <a:pos x="3" y="263"/>
                </a:cxn>
                <a:cxn ang="0">
                  <a:pos x="4" y="244"/>
                </a:cxn>
                <a:cxn ang="0">
                  <a:pos x="15" y="213"/>
                </a:cxn>
                <a:cxn ang="0">
                  <a:pos x="24" y="181"/>
                </a:cxn>
                <a:cxn ang="0">
                  <a:pos x="35" y="165"/>
                </a:cxn>
                <a:cxn ang="0">
                  <a:pos x="47" y="148"/>
                </a:cxn>
                <a:cxn ang="0">
                  <a:pos x="42" y="115"/>
                </a:cxn>
                <a:cxn ang="0">
                  <a:pos x="36" y="96"/>
                </a:cxn>
                <a:cxn ang="0">
                  <a:pos x="30" y="77"/>
                </a:cxn>
                <a:cxn ang="0">
                  <a:pos x="39" y="65"/>
                </a:cxn>
                <a:cxn ang="0">
                  <a:pos x="27" y="35"/>
                </a:cxn>
                <a:cxn ang="0">
                  <a:pos x="16" y="6"/>
                </a:cxn>
                <a:cxn ang="0">
                  <a:pos x="34" y="0"/>
                </a:cxn>
                <a:cxn ang="0">
                  <a:pos x="53" y="1"/>
                </a:cxn>
                <a:cxn ang="0">
                  <a:pos x="72" y="3"/>
                </a:cxn>
                <a:cxn ang="0">
                  <a:pos x="90" y="3"/>
                </a:cxn>
                <a:cxn ang="0">
                  <a:pos x="110" y="4"/>
                </a:cxn>
                <a:cxn ang="0">
                  <a:pos x="118" y="27"/>
                </a:cxn>
                <a:cxn ang="0">
                  <a:pos x="126" y="51"/>
                </a:cxn>
                <a:cxn ang="0">
                  <a:pos x="142" y="57"/>
                </a:cxn>
                <a:cxn ang="0">
                  <a:pos x="169" y="51"/>
                </a:cxn>
                <a:cxn ang="0">
                  <a:pos x="173" y="29"/>
                </a:cxn>
                <a:cxn ang="0">
                  <a:pos x="196" y="30"/>
                </a:cxn>
                <a:cxn ang="0">
                  <a:pos x="195" y="36"/>
                </a:cxn>
                <a:cxn ang="0">
                  <a:pos x="224" y="40"/>
                </a:cxn>
                <a:cxn ang="0">
                  <a:pos x="225" y="69"/>
                </a:cxn>
                <a:cxn ang="0">
                  <a:pos x="225" y="97"/>
                </a:cxn>
                <a:cxn ang="0">
                  <a:pos x="232" y="123"/>
                </a:cxn>
                <a:cxn ang="0">
                  <a:pos x="233" y="132"/>
                </a:cxn>
                <a:cxn ang="0">
                  <a:pos x="251" y="129"/>
                </a:cxn>
                <a:cxn ang="0">
                  <a:pos x="269" y="125"/>
                </a:cxn>
                <a:cxn ang="0">
                  <a:pos x="269" y="150"/>
                </a:cxn>
                <a:cxn ang="0">
                  <a:pos x="268" y="177"/>
                </a:cxn>
              </a:cxnLst>
              <a:rect l="0" t="0" r="r" b="b"/>
              <a:pathLst>
                <a:path w="269" h="300">
                  <a:moveTo>
                    <a:pt x="268" y="177"/>
                  </a:moveTo>
                  <a:lnTo>
                    <a:pt x="247" y="177"/>
                  </a:lnTo>
                  <a:lnTo>
                    <a:pt x="225" y="178"/>
                  </a:lnTo>
                  <a:lnTo>
                    <a:pt x="225" y="197"/>
                  </a:lnTo>
                  <a:lnTo>
                    <a:pt x="224" y="217"/>
                  </a:lnTo>
                  <a:lnTo>
                    <a:pt x="224" y="237"/>
                  </a:lnTo>
                  <a:lnTo>
                    <a:pt x="223" y="256"/>
                  </a:lnTo>
                  <a:lnTo>
                    <a:pt x="238" y="275"/>
                  </a:lnTo>
                  <a:lnTo>
                    <a:pt x="254" y="293"/>
                  </a:lnTo>
                  <a:lnTo>
                    <a:pt x="221" y="297"/>
                  </a:lnTo>
                  <a:lnTo>
                    <a:pt x="189" y="300"/>
                  </a:lnTo>
                  <a:lnTo>
                    <a:pt x="169" y="295"/>
                  </a:lnTo>
                  <a:lnTo>
                    <a:pt x="148" y="292"/>
                  </a:lnTo>
                  <a:lnTo>
                    <a:pt x="144" y="287"/>
                  </a:lnTo>
                  <a:lnTo>
                    <a:pt x="119" y="286"/>
                  </a:lnTo>
                  <a:lnTo>
                    <a:pt x="94" y="285"/>
                  </a:lnTo>
                  <a:lnTo>
                    <a:pt x="69" y="285"/>
                  </a:lnTo>
                  <a:lnTo>
                    <a:pt x="44" y="283"/>
                  </a:lnTo>
                  <a:lnTo>
                    <a:pt x="27" y="276"/>
                  </a:lnTo>
                  <a:lnTo>
                    <a:pt x="0" y="283"/>
                  </a:lnTo>
                  <a:lnTo>
                    <a:pt x="3" y="263"/>
                  </a:lnTo>
                  <a:lnTo>
                    <a:pt x="4" y="244"/>
                  </a:lnTo>
                  <a:lnTo>
                    <a:pt x="15" y="213"/>
                  </a:lnTo>
                  <a:lnTo>
                    <a:pt x="24" y="181"/>
                  </a:lnTo>
                  <a:lnTo>
                    <a:pt x="35" y="165"/>
                  </a:lnTo>
                  <a:lnTo>
                    <a:pt x="47" y="148"/>
                  </a:lnTo>
                  <a:lnTo>
                    <a:pt x="42" y="115"/>
                  </a:lnTo>
                  <a:lnTo>
                    <a:pt x="36" y="96"/>
                  </a:lnTo>
                  <a:lnTo>
                    <a:pt x="30" y="77"/>
                  </a:lnTo>
                  <a:lnTo>
                    <a:pt x="39" y="65"/>
                  </a:lnTo>
                  <a:lnTo>
                    <a:pt x="27" y="35"/>
                  </a:lnTo>
                  <a:lnTo>
                    <a:pt x="16" y="6"/>
                  </a:lnTo>
                  <a:lnTo>
                    <a:pt x="34" y="0"/>
                  </a:lnTo>
                  <a:lnTo>
                    <a:pt x="53" y="1"/>
                  </a:lnTo>
                  <a:lnTo>
                    <a:pt x="72" y="3"/>
                  </a:lnTo>
                  <a:lnTo>
                    <a:pt x="90" y="3"/>
                  </a:lnTo>
                  <a:lnTo>
                    <a:pt x="110" y="4"/>
                  </a:lnTo>
                  <a:lnTo>
                    <a:pt x="118" y="27"/>
                  </a:lnTo>
                  <a:lnTo>
                    <a:pt x="126" y="51"/>
                  </a:lnTo>
                  <a:lnTo>
                    <a:pt x="142" y="57"/>
                  </a:lnTo>
                  <a:lnTo>
                    <a:pt x="169" y="51"/>
                  </a:lnTo>
                  <a:lnTo>
                    <a:pt x="173" y="29"/>
                  </a:lnTo>
                  <a:lnTo>
                    <a:pt x="196" y="30"/>
                  </a:lnTo>
                  <a:lnTo>
                    <a:pt x="195" y="36"/>
                  </a:lnTo>
                  <a:lnTo>
                    <a:pt x="224" y="40"/>
                  </a:lnTo>
                  <a:lnTo>
                    <a:pt x="225" y="69"/>
                  </a:lnTo>
                  <a:lnTo>
                    <a:pt x="225" y="97"/>
                  </a:lnTo>
                  <a:lnTo>
                    <a:pt x="232" y="123"/>
                  </a:lnTo>
                  <a:lnTo>
                    <a:pt x="233" y="132"/>
                  </a:lnTo>
                  <a:lnTo>
                    <a:pt x="251" y="129"/>
                  </a:lnTo>
                  <a:lnTo>
                    <a:pt x="269" y="125"/>
                  </a:lnTo>
                  <a:lnTo>
                    <a:pt x="269" y="150"/>
                  </a:lnTo>
                  <a:lnTo>
                    <a:pt x="268" y="17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5" name="Freeform 254"/>
            <p:cNvSpPr>
              <a:spLocks/>
            </p:cNvSpPr>
            <p:nvPr/>
          </p:nvSpPr>
          <p:spPr bwMode="auto">
            <a:xfrm>
              <a:off x="6174995" y="4211407"/>
              <a:ext cx="24553" cy="35725"/>
            </a:xfrm>
            <a:custGeom>
              <a:avLst/>
              <a:gdLst/>
              <a:ahLst/>
              <a:cxnLst>
                <a:cxn ang="0">
                  <a:pos x="4" y="32"/>
                </a:cxn>
                <a:cxn ang="0">
                  <a:pos x="0" y="13"/>
                </a:cxn>
                <a:cxn ang="0">
                  <a:pos x="14" y="0"/>
                </a:cxn>
                <a:cxn ang="0">
                  <a:pos x="23" y="3"/>
                </a:cxn>
                <a:cxn ang="0">
                  <a:pos x="12" y="10"/>
                </a:cxn>
                <a:cxn ang="0">
                  <a:pos x="11" y="30"/>
                </a:cxn>
                <a:cxn ang="0">
                  <a:pos x="4" y="32"/>
                </a:cxn>
              </a:cxnLst>
              <a:rect l="0" t="0" r="r" b="b"/>
              <a:pathLst>
                <a:path w="23" h="32">
                  <a:moveTo>
                    <a:pt x="4" y="32"/>
                  </a:moveTo>
                  <a:lnTo>
                    <a:pt x="0" y="13"/>
                  </a:lnTo>
                  <a:lnTo>
                    <a:pt x="14" y="0"/>
                  </a:lnTo>
                  <a:lnTo>
                    <a:pt x="23" y="3"/>
                  </a:lnTo>
                  <a:lnTo>
                    <a:pt x="12" y="10"/>
                  </a:lnTo>
                  <a:lnTo>
                    <a:pt x="11" y="30"/>
                  </a:lnTo>
                  <a:lnTo>
                    <a:pt x="4" y="3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6" name="Freeform 257"/>
            <p:cNvSpPr>
              <a:spLocks/>
            </p:cNvSpPr>
            <p:nvPr/>
          </p:nvSpPr>
          <p:spPr bwMode="auto">
            <a:xfrm>
              <a:off x="6110264" y="4021617"/>
              <a:ext cx="46873" cy="35725"/>
            </a:xfrm>
            <a:custGeom>
              <a:avLst/>
              <a:gdLst/>
              <a:ahLst/>
              <a:cxnLst>
                <a:cxn ang="0">
                  <a:pos x="7" y="34"/>
                </a:cxn>
                <a:cxn ang="0">
                  <a:pos x="0" y="31"/>
                </a:cxn>
                <a:cxn ang="0">
                  <a:pos x="2" y="22"/>
                </a:cxn>
                <a:cxn ang="0">
                  <a:pos x="7" y="0"/>
                </a:cxn>
                <a:cxn ang="0">
                  <a:pos x="24" y="3"/>
                </a:cxn>
                <a:cxn ang="0">
                  <a:pos x="40" y="5"/>
                </a:cxn>
                <a:cxn ang="0">
                  <a:pos x="40" y="34"/>
                </a:cxn>
                <a:cxn ang="0">
                  <a:pos x="24" y="34"/>
                </a:cxn>
                <a:cxn ang="0">
                  <a:pos x="7" y="34"/>
                </a:cxn>
              </a:cxnLst>
              <a:rect l="0" t="0" r="r" b="b"/>
              <a:pathLst>
                <a:path w="40" h="34">
                  <a:moveTo>
                    <a:pt x="7" y="34"/>
                  </a:moveTo>
                  <a:lnTo>
                    <a:pt x="0" y="31"/>
                  </a:lnTo>
                  <a:lnTo>
                    <a:pt x="2" y="22"/>
                  </a:lnTo>
                  <a:lnTo>
                    <a:pt x="7" y="0"/>
                  </a:lnTo>
                  <a:lnTo>
                    <a:pt x="24" y="3"/>
                  </a:lnTo>
                  <a:lnTo>
                    <a:pt x="40" y="5"/>
                  </a:lnTo>
                  <a:lnTo>
                    <a:pt x="40" y="34"/>
                  </a:lnTo>
                  <a:lnTo>
                    <a:pt x="24" y="34"/>
                  </a:lnTo>
                  <a:lnTo>
                    <a:pt x="7" y="3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7" name="Freeform 258"/>
            <p:cNvSpPr>
              <a:spLocks/>
            </p:cNvSpPr>
            <p:nvPr/>
          </p:nvSpPr>
          <p:spPr bwMode="auto">
            <a:xfrm>
              <a:off x="6087943" y="3981425"/>
              <a:ext cx="11160" cy="15630"/>
            </a:xfrm>
            <a:custGeom>
              <a:avLst/>
              <a:gdLst/>
              <a:ahLst/>
              <a:cxnLst>
                <a:cxn ang="0">
                  <a:pos x="11" y="2"/>
                </a:cxn>
                <a:cxn ang="0">
                  <a:pos x="7" y="0"/>
                </a:cxn>
                <a:cxn ang="0">
                  <a:pos x="0" y="14"/>
                </a:cxn>
                <a:cxn ang="0">
                  <a:pos x="11" y="2"/>
                </a:cxn>
              </a:cxnLst>
              <a:rect l="0" t="0" r="r" b="b"/>
              <a:pathLst>
                <a:path w="11" h="14">
                  <a:moveTo>
                    <a:pt x="11" y="2"/>
                  </a:moveTo>
                  <a:lnTo>
                    <a:pt x="7" y="0"/>
                  </a:lnTo>
                  <a:lnTo>
                    <a:pt x="0" y="14"/>
                  </a:lnTo>
                  <a:lnTo>
                    <a:pt x="1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8" name="Freeform 259"/>
            <p:cNvSpPr>
              <a:spLocks/>
            </p:cNvSpPr>
            <p:nvPr/>
          </p:nvSpPr>
          <p:spPr bwMode="auto">
            <a:xfrm>
              <a:off x="6094639" y="4026083"/>
              <a:ext cx="140621" cy="169695"/>
            </a:xfrm>
            <a:custGeom>
              <a:avLst/>
              <a:gdLst/>
              <a:ahLst/>
              <a:cxnLst>
                <a:cxn ang="0">
                  <a:pos x="21" y="29"/>
                </a:cxn>
                <a:cxn ang="0">
                  <a:pos x="18" y="38"/>
                </a:cxn>
                <a:cxn ang="0">
                  <a:pos x="11" y="38"/>
                </a:cxn>
                <a:cxn ang="0">
                  <a:pos x="25" y="50"/>
                </a:cxn>
                <a:cxn ang="0">
                  <a:pos x="12" y="49"/>
                </a:cxn>
                <a:cxn ang="0">
                  <a:pos x="5" y="72"/>
                </a:cxn>
                <a:cxn ang="0">
                  <a:pos x="0" y="72"/>
                </a:cxn>
                <a:cxn ang="0">
                  <a:pos x="9" y="89"/>
                </a:cxn>
                <a:cxn ang="0">
                  <a:pos x="13" y="94"/>
                </a:cxn>
                <a:cxn ang="0">
                  <a:pos x="6" y="88"/>
                </a:cxn>
                <a:cxn ang="0">
                  <a:pos x="16" y="102"/>
                </a:cxn>
                <a:cxn ang="0">
                  <a:pos x="12" y="102"/>
                </a:cxn>
                <a:cxn ang="0">
                  <a:pos x="27" y="118"/>
                </a:cxn>
                <a:cxn ang="0">
                  <a:pos x="23" y="116"/>
                </a:cxn>
                <a:cxn ang="0">
                  <a:pos x="37" y="134"/>
                </a:cxn>
                <a:cxn ang="0">
                  <a:pos x="52" y="152"/>
                </a:cxn>
                <a:cxn ang="0">
                  <a:pos x="59" y="142"/>
                </a:cxn>
                <a:cxn ang="0">
                  <a:pos x="64" y="145"/>
                </a:cxn>
                <a:cxn ang="0">
                  <a:pos x="69" y="140"/>
                </a:cxn>
                <a:cxn ang="0">
                  <a:pos x="65" y="130"/>
                </a:cxn>
                <a:cxn ang="0">
                  <a:pos x="61" y="124"/>
                </a:cxn>
                <a:cxn ang="0">
                  <a:pos x="61" y="116"/>
                </a:cxn>
                <a:cxn ang="0">
                  <a:pos x="81" y="114"/>
                </a:cxn>
                <a:cxn ang="0">
                  <a:pos x="83" y="100"/>
                </a:cxn>
                <a:cxn ang="0">
                  <a:pos x="95" y="113"/>
                </a:cxn>
                <a:cxn ang="0">
                  <a:pos x="108" y="108"/>
                </a:cxn>
                <a:cxn ang="0">
                  <a:pos x="112" y="115"/>
                </a:cxn>
                <a:cxn ang="0">
                  <a:pos x="119" y="109"/>
                </a:cxn>
                <a:cxn ang="0">
                  <a:pos x="125" y="74"/>
                </a:cxn>
                <a:cxn ang="0">
                  <a:pos x="112" y="53"/>
                </a:cxn>
                <a:cxn ang="0">
                  <a:pos x="123" y="38"/>
                </a:cxn>
                <a:cxn ang="0">
                  <a:pos x="120" y="22"/>
                </a:cxn>
                <a:cxn ang="0">
                  <a:pos x="96" y="24"/>
                </a:cxn>
                <a:cxn ang="0">
                  <a:pos x="99" y="0"/>
                </a:cxn>
                <a:cxn ang="0">
                  <a:pos x="77" y="0"/>
                </a:cxn>
                <a:cxn ang="0">
                  <a:pos x="55" y="0"/>
                </a:cxn>
                <a:cxn ang="0">
                  <a:pos x="55" y="29"/>
                </a:cxn>
                <a:cxn ang="0">
                  <a:pos x="39" y="29"/>
                </a:cxn>
                <a:cxn ang="0">
                  <a:pos x="22" y="29"/>
                </a:cxn>
                <a:cxn ang="0">
                  <a:pos x="21" y="29"/>
                </a:cxn>
              </a:cxnLst>
              <a:rect l="0" t="0" r="r" b="b"/>
              <a:pathLst>
                <a:path w="125" h="152">
                  <a:moveTo>
                    <a:pt x="21" y="29"/>
                  </a:moveTo>
                  <a:lnTo>
                    <a:pt x="18" y="38"/>
                  </a:lnTo>
                  <a:lnTo>
                    <a:pt x="11" y="38"/>
                  </a:lnTo>
                  <a:lnTo>
                    <a:pt x="25" y="50"/>
                  </a:lnTo>
                  <a:lnTo>
                    <a:pt x="12" y="49"/>
                  </a:lnTo>
                  <a:lnTo>
                    <a:pt x="5" y="72"/>
                  </a:lnTo>
                  <a:lnTo>
                    <a:pt x="0" y="72"/>
                  </a:lnTo>
                  <a:lnTo>
                    <a:pt x="9" y="89"/>
                  </a:lnTo>
                  <a:lnTo>
                    <a:pt x="13" y="94"/>
                  </a:lnTo>
                  <a:lnTo>
                    <a:pt x="6" y="88"/>
                  </a:lnTo>
                  <a:lnTo>
                    <a:pt x="16" y="102"/>
                  </a:lnTo>
                  <a:lnTo>
                    <a:pt x="12" y="102"/>
                  </a:lnTo>
                  <a:lnTo>
                    <a:pt x="27" y="118"/>
                  </a:lnTo>
                  <a:lnTo>
                    <a:pt x="23" y="116"/>
                  </a:lnTo>
                  <a:lnTo>
                    <a:pt x="37" y="134"/>
                  </a:lnTo>
                  <a:lnTo>
                    <a:pt x="52" y="152"/>
                  </a:lnTo>
                  <a:lnTo>
                    <a:pt x="59" y="142"/>
                  </a:lnTo>
                  <a:lnTo>
                    <a:pt x="64" y="145"/>
                  </a:lnTo>
                  <a:lnTo>
                    <a:pt x="69" y="140"/>
                  </a:lnTo>
                  <a:lnTo>
                    <a:pt x="65" y="130"/>
                  </a:lnTo>
                  <a:lnTo>
                    <a:pt x="61" y="124"/>
                  </a:lnTo>
                  <a:lnTo>
                    <a:pt x="61" y="116"/>
                  </a:lnTo>
                  <a:lnTo>
                    <a:pt x="81" y="114"/>
                  </a:lnTo>
                  <a:lnTo>
                    <a:pt x="83" y="100"/>
                  </a:lnTo>
                  <a:lnTo>
                    <a:pt x="95" y="113"/>
                  </a:lnTo>
                  <a:lnTo>
                    <a:pt x="108" y="108"/>
                  </a:lnTo>
                  <a:lnTo>
                    <a:pt x="112" y="115"/>
                  </a:lnTo>
                  <a:lnTo>
                    <a:pt x="119" y="109"/>
                  </a:lnTo>
                  <a:lnTo>
                    <a:pt x="125" y="74"/>
                  </a:lnTo>
                  <a:lnTo>
                    <a:pt x="112" y="53"/>
                  </a:lnTo>
                  <a:lnTo>
                    <a:pt x="123" y="38"/>
                  </a:lnTo>
                  <a:lnTo>
                    <a:pt x="120" y="22"/>
                  </a:lnTo>
                  <a:lnTo>
                    <a:pt x="96" y="24"/>
                  </a:lnTo>
                  <a:lnTo>
                    <a:pt x="99" y="0"/>
                  </a:lnTo>
                  <a:lnTo>
                    <a:pt x="77" y="0"/>
                  </a:lnTo>
                  <a:lnTo>
                    <a:pt x="55" y="0"/>
                  </a:lnTo>
                  <a:lnTo>
                    <a:pt x="55" y="29"/>
                  </a:lnTo>
                  <a:lnTo>
                    <a:pt x="39" y="29"/>
                  </a:lnTo>
                  <a:lnTo>
                    <a:pt x="22" y="29"/>
                  </a:lnTo>
                  <a:lnTo>
                    <a:pt x="21" y="2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89" name="Freeform 261"/>
            <p:cNvSpPr>
              <a:spLocks/>
            </p:cNvSpPr>
            <p:nvPr/>
          </p:nvSpPr>
          <p:spPr bwMode="auto">
            <a:xfrm>
              <a:off x="6036605" y="4075205"/>
              <a:ext cx="8929" cy="8931"/>
            </a:xfrm>
            <a:custGeom>
              <a:avLst/>
              <a:gdLst/>
              <a:ahLst/>
              <a:cxnLst>
                <a:cxn ang="0">
                  <a:pos x="7" y="3"/>
                </a:cxn>
                <a:cxn ang="0">
                  <a:pos x="2" y="9"/>
                </a:cxn>
                <a:cxn ang="0">
                  <a:pos x="0" y="5"/>
                </a:cxn>
                <a:cxn ang="0">
                  <a:pos x="3" y="0"/>
                </a:cxn>
                <a:cxn ang="0">
                  <a:pos x="7" y="3"/>
                </a:cxn>
              </a:cxnLst>
              <a:rect l="0" t="0" r="r" b="b"/>
              <a:pathLst>
                <a:path w="7" h="9">
                  <a:moveTo>
                    <a:pt x="7" y="3"/>
                  </a:moveTo>
                  <a:lnTo>
                    <a:pt x="2" y="9"/>
                  </a:lnTo>
                  <a:lnTo>
                    <a:pt x="0" y="5"/>
                  </a:lnTo>
                  <a:lnTo>
                    <a:pt x="3" y="0"/>
                  </a:lnTo>
                  <a:lnTo>
                    <a:pt x="7"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0" name="Freeform 262"/>
            <p:cNvSpPr>
              <a:spLocks/>
            </p:cNvSpPr>
            <p:nvPr/>
          </p:nvSpPr>
          <p:spPr bwMode="auto">
            <a:xfrm>
              <a:off x="6061158" y="4039479"/>
              <a:ext cx="2232" cy="4466"/>
            </a:xfrm>
            <a:custGeom>
              <a:avLst/>
              <a:gdLst/>
              <a:ahLst/>
              <a:cxnLst>
                <a:cxn ang="0">
                  <a:pos x="0" y="4"/>
                </a:cxn>
                <a:cxn ang="0">
                  <a:pos x="0" y="1"/>
                </a:cxn>
                <a:cxn ang="0">
                  <a:pos x="1" y="0"/>
                </a:cxn>
                <a:cxn ang="0">
                  <a:pos x="0" y="4"/>
                </a:cxn>
              </a:cxnLst>
              <a:rect l="0" t="0" r="r" b="b"/>
              <a:pathLst>
                <a:path w="1" h="4">
                  <a:moveTo>
                    <a:pt x="0" y="4"/>
                  </a:moveTo>
                  <a:lnTo>
                    <a:pt x="0" y="1"/>
                  </a:lnTo>
                  <a:lnTo>
                    <a:pt x="1" y="0"/>
                  </a:lnTo>
                  <a:lnTo>
                    <a:pt x="0"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1" name="Freeform 263"/>
            <p:cNvSpPr>
              <a:spLocks/>
            </p:cNvSpPr>
            <p:nvPr/>
          </p:nvSpPr>
          <p:spPr bwMode="auto">
            <a:xfrm>
              <a:off x="6599092" y="4115396"/>
              <a:ext cx="265618" cy="294733"/>
            </a:xfrm>
            <a:custGeom>
              <a:avLst/>
              <a:gdLst/>
              <a:ahLst/>
              <a:cxnLst>
                <a:cxn ang="0">
                  <a:pos x="181" y="58"/>
                </a:cxn>
                <a:cxn ang="0">
                  <a:pos x="180" y="49"/>
                </a:cxn>
                <a:cxn ang="0">
                  <a:pos x="159" y="37"/>
                </a:cxn>
                <a:cxn ang="0">
                  <a:pos x="139" y="24"/>
                </a:cxn>
                <a:cxn ang="0">
                  <a:pos x="118" y="12"/>
                </a:cxn>
                <a:cxn ang="0">
                  <a:pos x="99" y="0"/>
                </a:cxn>
                <a:cxn ang="0">
                  <a:pos x="80" y="0"/>
                </a:cxn>
                <a:cxn ang="0">
                  <a:pos x="61" y="0"/>
                </a:cxn>
                <a:cxn ang="0">
                  <a:pos x="43" y="1"/>
                </a:cxn>
                <a:cxn ang="0">
                  <a:pos x="24" y="1"/>
                </a:cxn>
                <a:cxn ang="0">
                  <a:pos x="31" y="33"/>
                </a:cxn>
                <a:cxn ang="0">
                  <a:pos x="25" y="35"/>
                </a:cxn>
                <a:cxn ang="0">
                  <a:pos x="25" y="47"/>
                </a:cxn>
                <a:cxn ang="0">
                  <a:pos x="31" y="55"/>
                </a:cxn>
                <a:cxn ang="0">
                  <a:pos x="18" y="70"/>
                </a:cxn>
                <a:cxn ang="0">
                  <a:pos x="4" y="85"/>
                </a:cxn>
                <a:cxn ang="0">
                  <a:pos x="0" y="85"/>
                </a:cxn>
                <a:cxn ang="0">
                  <a:pos x="1" y="103"/>
                </a:cxn>
                <a:cxn ang="0">
                  <a:pos x="1" y="121"/>
                </a:cxn>
                <a:cxn ang="0">
                  <a:pos x="9" y="143"/>
                </a:cxn>
                <a:cxn ang="0">
                  <a:pos x="19" y="160"/>
                </a:cxn>
                <a:cxn ang="0">
                  <a:pos x="27" y="178"/>
                </a:cxn>
                <a:cxn ang="0">
                  <a:pos x="28" y="183"/>
                </a:cxn>
                <a:cxn ang="0">
                  <a:pos x="51" y="196"/>
                </a:cxn>
                <a:cxn ang="0">
                  <a:pos x="74" y="208"/>
                </a:cxn>
                <a:cxn ang="0">
                  <a:pos x="97" y="211"/>
                </a:cxn>
                <a:cxn ang="0">
                  <a:pos x="105" y="216"/>
                </a:cxn>
                <a:cxn ang="0">
                  <a:pos x="111" y="243"/>
                </a:cxn>
                <a:cxn ang="0">
                  <a:pos x="117" y="262"/>
                </a:cxn>
                <a:cxn ang="0">
                  <a:pos x="127" y="262"/>
                </a:cxn>
                <a:cxn ang="0">
                  <a:pos x="139" y="261"/>
                </a:cxn>
                <a:cxn ang="0">
                  <a:pos x="164" y="264"/>
                </a:cxn>
                <a:cxn ang="0">
                  <a:pos x="180" y="258"/>
                </a:cxn>
                <a:cxn ang="0">
                  <a:pos x="192" y="257"/>
                </a:cxn>
                <a:cxn ang="0">
                  <a:pos x="214" y="246"/>
                </a:cxn>
                <a:cxn ang="0">
                  <a:pos x="237" y="235"/>
                </a:cxn>
                <a:cxn ang="0">
                  <a:pos x="223" y="220"/>
                </a:cxn>
                <a:cxn ang="0">
                  <a:pos x="218" y="196"/>
                </a:cxn>
                <a:cxn ang="0">
                  <a:pos x="216" y="177"/>
                </a:cxn>
                <a:cxn ang="0">
                  <a:pos x="214" y="169"/>
                </a:cxn>
                <a:cxn ang="0">
                  <a:pos x="218" y="145"/>
                </a:cxn>
                <a:cxn ang="0">
                  <a:pos x="204" y="124"/>
                </a:cxn>
                <a:cxn ang="0">
                  <a:pos x="213" y="91"/>
                </a:cxn>
                <a:cxn ang="0">
                  <a:pos x="198" y="75"/>
                </a:cxn>
                <a:cxn ang="0">
                  <a:pos x="181" y="58"/>
                </a:cxn>
              </a:cxnLst>
              <a:rect l="0" t="0" r="r" b="b"/>
              <a:pathLst>
                <a:path w="237" h="264">
                  <a:moveTo>
                    <a:pt x="181" y="58"/>
                  </a:moveTo>
                  <a:lnTo>
                    <a:pt x="180" y="49"/>
                  </a:lnTo>
                  <a:lnTo>
                    <a:pt x="159" y="37"/>
                  </a:lnTo>
                  <a:lnTo>
                    <a:pt x="139" y="24"/>
                  </a:lnTo>
                  <a:lnTo>
                    <a:pt x="118" y="12"/>
                  </a:lnTo>
                  <a:lnTo>
                    <a:pt x="99" y="0"/>
                  </a:lnTo>
                  <a:lnTo>
                    <a:pt x="80" y="0"/>
                  </a:lnTo>
                  <a:lnTo>
                    <a:pt x="61" y="0"/>
                  </a:lnTo>
                  <a:lnTo>
                    <a:pt x="43" y="1"/>
                  </a:lnTo>
                  <a:lnTo>
                    <a:pt x="24" y="1"/>
                  </a:lnTo>
                  <a:lnTo>
                    <a:pt x="31" y="33"/>
                  </a:lnTo>
                  <a:lnTo>
                    <a:pt x="25" y="35"/>
                  </a:lnTo>
                  <a:lnTo>
                    <a:pt x="25" y="47"/>
                  </a:lnTo>
                  <a:lnTo>
                    <a:pt x="31" y="55"/>
                  </a:lnTo>
                  <a:lnTo>
                    <a:pt x="18" y="70"/>
                  </a:lnTo>
                  <a:lnTo>
                    <a:pt x="4" y="85"/>
                  </a:lnTo>
                  <a:lnTo>
                    <a:pt x="0" y="85"/>
                  </a:lnTo>
                  <a:lnTo>
                    <a:pt x="1" y="103"/>
                  </a:lnTo>
                  <a:lnTo>
                    <a:pt x="1" y="121"/>
                  </a:lnTo>
                  <a:lnTo>
                    <a:pt x="9" y="143"/>
                  </a:lnTo>
                  <a:lnTo>
                    <a:pt x="19" y="160"/>
                  </a:lnTo>
                  <a:lnTo>
                    <a:pt x="27" y="178"/>
                  </a:lnTo>
                  <a:lnTo>
                    <a:pt x="28" y="183"/>
                  </a:lnTo>
                  <a:lnTo>
                    <a:pt x="51" y="196"/>
                  </a:lnTo>
                  <a:lnTo>
                    <a:pt x="74" y="208"/>
                  </a:lnTo>
                  <a:lnTo>
                    <a:pt x="97" y="211"/>
                  </a:lnTo>
                  <a:lnTo>
                    <a:pt x="105" y="216"/>
                  </a:lnTo>
                  <a:lnTo>
                    <a:pt x="111" y="243"/>
                  </a:lnTo>
                  <a:lnTo>
                    <a:pt x="117" y="262"/>
                  </a:lnTo>
                  <a:lnTo>
                    <a:pt x="127" y="262"/>
                  </a:lnTo>
                  <a:lnTo>
                    <a:pt x="139" y="261"/>
                  </a:lnTo>
                  <a:lnTo>
                    <a:pt x="164" y="264"/>
                  </a:lnTo>
                  <a:lnTo>
                    <a:pt x="180" y="258"/>
                  </a:lnTo>
                  <a:lnTo>
                    <a:pt x="192" y="257"/>
                  </a:lnTo>
                  <a:lnTo>
                    <a:pt x="214" y="246"/>
                  </a:lnTo>
                  <a:lnTo>
                    <a:pt x="237" y="235"/>
                  </a:lnTo>
                  <a:lnTo>
                    <a:pt x="223" y="220"/>
                  </a:lnTo>
                  <a:lnTo>
                    <a:pt x="218" y="196"/>
                  </a:lnTo>
                  <a:lnTo>
                    <a:pt x="216" y="177"/>
                  </a:lnTo>
                  <a:lnTo>
                    <a:pt x="214" y="169"/>
                  </a:lnTo>
                  <a:lnTo>
                    <a:pt x="218" y="145"/>
                  </a:lnTo>
                  <a:lnTo>
                    <a:pt x="204" y="124"/>
                  </a:lnTo>
                  <a:lnTo>
                    <a:pt x="213" y="91"/>
                  </a:lnTo>
                  <a:lnTo>
                    <a:pt x="198" y="75"/>
                  </a:lnTo>
                  <a:lnTo>
                    <a:pt x="181" y="5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2" name="Freeform 264"/>
            <p:cNvSpPr>
              <a:spLocks/>
            </p:cNvSpPr>
            <p:nvPr/>
          </p:nvSpPr>
          <p:spPr bwMode="auto">
            <a:xfrm>
              <a:off x="6837925" y="4247133"/>
              <a:ext cx="6696" cy="17863"/>
            </a:xfrm>
            <a:custGeom>
              <a:avLst/>
              <a:gdLst/>
              <a:ahLst/>
              <a:cxnLst>
                <a:cxn ang="0">
                  <a:pos x="7" y="16"/>
                </a:cxn>
                <a:cxn ang="0">
                  <a:pos x="4" y="0"/>
                </a:cxn>
                <a:cxn ang="0">
                  <a:pos x="0" y="5"/>
                </a:cxn>
                <a:cxn ang="0">
                  <a:pos x="7" y="16"/>
                </a:cxn>
              </a:cxnLst>
              <a:rect l="0" t="0" r="r" b="b"/>
              <a:pathLst>
                <a:path w="7" h="16">
                  <a:moveTo>
                    <a:pt x="7" y="16"/>
                  </a:moveTo>
                  <a:lnTo>
                    <a:pt x="4" y="0"/>
                  </a:lnTo>
                  <a:lnTo>
                    <a:pt x="0" y="5"/>
                  </a:lnTo>
                  <a:lnTo>
                    <a:pt x="7" y="1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3" name="Freeform 265"/>
            <p:cNvSpPr>
              <a:spLocks/>
            </p:cNvSpPr>
            <p:nvPr/>
          </p:nvSpPr>
          <p:spPr bwMode="auto">
            <a:xfrm>
              <a:off x="6603556" y="3970262"/>
              <a:ext cx="131693" cy="154065"/>
            </a:xfrm>
            <a:custGeom>
              <a:avLst/>
              <a:gdLst/>
              <a:ahLst/>
              <a:cxnLst>
                <a:cxn ang="0">
                  <a:pos x="105" y="19"/>
                </a:cxn>
                <a:cxn ang="0">
                  <a:pos x="96" y="0"/>
                </a:cxn>
                <a:cxn ang="0">
                  <a:pos x="86" y="10"/>
                </a:cxn>
                <a:cxn ang="0">
                  <a:pos x="60" y="10"/>
                </a:cxn>
                <a:cxn ang="0">
                  <a:pos x="51" y="15"/>
                </a:cxn>
                <a:cxn ang="0">
                  <a:pos x="46" y="12"/>
                </a:cxn>
                <a:cxn ang="0">
                  <a:pos x="29" y="13"/>
                </a:cxn>
                <a:cxn ang="0">
                  <a:pos x="28" y="18"/>
                </a:cxn>
                <a:cxn ang="0">
                  <a:pos x="26" y="39"/>
                </a:cxn>
                <a:cxn ang="0">
                  <a:pos x="38" y="50"/>
                </a:cxn>
                <a:cxn ang="0">
                  <a:pos x="23" y="67"/>
                </a:cxn>
                <a:cxn ang="0">
                  <a:pos x="9" y="82"/>
                </a:cxn>
                <a:cxn ang="0">
                  <a:pos x="5" y="110"/>
                </a:cxn>
                <a:cxn ang="0">
                  <a:pos x="0" y="139"/>
                </a:cxn>
                <a:cxn ang="0">
                  <a:pos x="6" y="139"/>
                </a:cxn>
                <a:cxn ang="0">
                  <a:pos x="20" y="130"/>
                </a:cxn>
                <a:cxn ang="0">
                  <a:pos x="39" y="130"/>
                </a:cxn>
                <a:cxn ang="0">
                  <a:pos x="57" y="129"/>
                </a:cxn>
                <a:cxn ang="0">
                  <a:pos x="76" y="129"/>
                </a:cxn>
                <a:cxn ang="0">
                  <a:pos x="95" y="129"/>
                </a:cxn>
                <a:cxn ang="0">
                  <a:pos x="94" y="102"/>
                </a:cxn>
                <a:cxn ang="0">
                  <a:pos x="110" y="76"/>
                </a:cxn>
                <a:cxn ang="0">
                  <a:pos x="118" y="57"/>
                </a:cxn>
                <a:cxn ang="0">
                  <a:pos x="112" y="38"/>
                </a:cxn>
                <a:cxn ang="0">
                  <a:pos x="105" y="19"/>
                </a:cxn>
              </a:cxnLst>
              <a:rect l="0" t="0" r="r" b="b"/>
              <a:pathLst>
                <a:path w="118" h="139">
                  <a:moveTo>
                    <a:pt x="105" y="19"/>
                  </a:moveTo>
                  <a:lnTo>
                    <a:pt x="96" y="0"/>
                  </a:lnTo>
                  <a:lnTo>
                    <a:pt x="86" y="10"/>
                  </a:lnTo>
                  <a:lnTo>
                    <a:pt x="60" y="10"/>
                  </a:lnTo>
                  <a:lnTo>
                    <a:pt x="51" y="15"/>
                  </a:lnTo>
                  <a:lnTo>
                    <a:pt x="46" y="12"/>
                  </a:lnTo>
                  <a:lnTo>
                    <a:pt x="29" y="13"/>
                  </a:lnTo>
                  <a:lnTo>
                    <a:pt x="28" y="18"/>
                  </a:lnTo>
                  <a:lnTo>
                    <a:pt x="26" y="39"/>
                  </a:lnTo>
                  <a:lnTo>
                    <a:pt x="38" y="50"/>
                  </a:lnTo>
                  <a:lnTo>
                    <a:pt x="23" y="67"/>
                  </a:lnTo>
                  <a:lnTo>
                    <a:pt x="9" y="82"/>
                  </a:lnTo>
                  <a:lnTo>
                    <a:pt x="5" y="110"/>
                  </a:lnTo>
                  <a:lnTo>
                    <a:pt x="0" y="139"/>
                  </a:lnTo>
                  <a:lnTo>
                    <a:pt x="6" y="139"/>
                  </a:lnTo>
                  <a:lnTo>
                    <a:pt x="20" y="130"/>
                  </a:lnTo>
                  <a:lnTo>
                    <a:pt x="39" y="130"/>
                  </a:lnTo>
                  <a:lnTo>
                    <a:pt x="57" y="129"/>
                  </a:lnTo>
                  <a:lnTo>
                    <a:pt x="76" y="129"/>
                  </a:lnTo>
                  <a:lnTo>
                    <a:pt x="95" y="129"/>
                  </a:lnTo>
                  <a:lnTo>
                    <a:pt x="94" y="102"/>
                  </a:lnTo>
                  <a:lnTo>
                    <a:pt x="110" y="76"/>
                  </a:lnTo>
                  <a:lnTo>
                    <a:pt x="118" y="57"/>
                  </a:lnTo>
                  <a:lnTo>
                    <a:pt x="112" y="38"/>
                  </a:lnTo>
                  <a:lnTo>
                    <a:pt x="105" y="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4" name="Freeform 266"/>
            <p:cNvSpPr>
              <a:spLocks/>
            </p:cNvSpPr>
            <p:nvPr/>
          </p:nvSpPr>
          <p:spPr bwMode="auto">
            <a:xfrm>
              <a:off x="6177227" y="3941236"/>
              <a:ext cx="468739" cy="518015"/>
            </a:xfrm>
            <a:custGeom>
              <a:avLst/>
              <a:gdLst/>
              <a:ahLst/>
              <a:cxnLst>
                <a:cxn ang="0">
                  <a:pos x="372" y="183"/>
                </a:cxn>
                <a:cxn ang="0">
                  <a:pos x="367" y="198"/>
                </a:cxn>
                <a:cxn ang="0">
                  <a:pos x="368" y="201"/>
                </a:cxn>
                <a:cxn ang="0">
                  <a:pos x="377" y="241"/>
                </a:cxn>
                <a:cxn ang="0">
                  <a:pos x="378" y="277"/>
                </a:cxn>
                <a:cxn ang="0">
                  <a:pos x="396" y="316"/>
                </a:cxn>
                <a:cxn ang="0">
                  <a:pos x="385" y="339"/>
                </a:cxn>
                <a:cxn ang="0">
                  <a:pos x="353" y="361"/>
                </a:cxn>
                <a:cxn ang="0">
                  <a:pos x="355" y="405"/>
                </a:cxn>
                <a:cxn ang="0">
                  <a:pos x="374" y="441"/>
                </a:cxn>
                <a:cxn ang="0">
                  <a:pos x="377" y="465"/>
                </a:cxn>
                <a:cxn ang="0">
                  <a:pos x="362" y="462"/>
                </a:cxn>
                <a:cxn ang="0">
                  <a:pos x="331" y="429"/>
                </a:cxn>
                <a:cxn ang="0">
                  <a:pos x="313" y="429"/>
                </a:cxn>
                <a:cxn ang="0">
                  <a:pos x="281" y="411"/>
                </a:cxn>
                <a:cxn ang="0">
                  <a:pos x="255" y="401"/>
                </a:cxn>
                <a:cxn ang="0">
                  <a:pos x="219" y="408"/>
                </a:cxn>
                <a:cxn ang="0">
                  <a:pos x="211" y="373"/>
                </a:cxn>
                <a:cxn ang="0">
                  <a:pos x="210" y="316"/>
                </a:cxn>
                <a:cxn ang="0">
                  <a:pos x="182" y="306"/>
                </a:cxn>
                <a:cxn ang="0">
                  <a:pos x="155" y="327"/>
                </a:cxn>
                <a:cxn ang="0">
                  <a:pos x="112" y="327"/>
                </a:cxn>
                <a:cxn ang="0">
                  <a:pos x="96" y="280"/>
                </a:cxn>
                <a:cxn ang="0">
                  <a:pos x="58" y="279"/>
                </a:cxn>
                <a:cxn ang="0">
                  <a:pos x="20" y="276"/>
                </a:cxn>
                <a:cxn ang="0">
                  <a:pos x="0" y="275"/>
                </a:cxn>
                <a:cxn ang="0">
                  <a:pos x="8" y="253"/>
                </a:cxn>
                <a:cxn ang="0">
                  <a:pos x="30" y="250"/>
                </a:cxn>
                <a:cxn ang="0">
                  <a:pos x="49" y="241"/>
                </a:cxn>
                <a:cxn ang="0">
                  <a:pos x="68" y="235"/>
                </a:cxn>
                <a:cxn ang="0">
                  <a:pos x="87" y="201"/>
                </a:cxn>
                <a:cxn ang="0">
                  <a:pos x="106" y="161"/>
                </a:cxn>
                <a:cxn ang="0">
                  <a:pos x="124" y="121"/>
                </a:cxn>
                <a:cxn ang="0">
                  <a:pos x="130" y="84"/>
                </a:cxn>
                <a:cxn ang="0">
                  <a:pos x="140" y="45"/>
                </a:cxn>
                <a:cxn ang="0">
                  <a:pos x="157" y="4"/>
                </a:cxn>
                <a:cxn ang="0">
                  <a:pos x="200" y="23"/>
                </a:cxn>
                <a:cxn ang="0">
                  <a:pos x="231" y="13"/>
                </a:cxn>
                <a:cxn ang="0">
                  <a:pos x="264" y="7"/>
                </a:cxn>
                <a:cxn ang="0">
                  <a:pos x="288" y="0"/>
                </a:cxn>
                <a:cxn ang="0">
                  <a:pos x="321" y="4"/>
                </a:cxn>
                <a:cxn ang="0">
                  <a:pos x="339" y="12"/>
                </a:cxn>
                <a:cxn ang="0">
                  <a:pos x="369" y="21"/>
                </a:cxn>
                <a:cxn ang="0">
                  <a:pos x="393" y="30"/>
                </a:cxn>
                <a:cxn ang="0">
                  <a:pos x="407" y="66"/>
                </a:cxn>
                <a:cxn ang="0">
                  <a:pos x="404" y="94"/>
                </a:cxn>
                <a:cxn ang="0">
                  <a:pos x="386" y="137"/>
                </a:cxn>
              </a:cxnLst>
              <a:rect l="0" t="0" r="r" b="b"/>
              <a:pathLst>
                <a:path w="419" h="465">
                  <a:moveTo>
                    <a:pt x="381" y="166"/>
                  </a:moveTo>
                  <a:lnTo>
                    <a:pt x="372" y="183"/>
                  </a:lnTo>
                  <a:lnTo>
                    <a:pt x="366" y="198"/>
                  </a:lnTo>
                  <a:lnTo>
                    <a:pt x="367" y="198"/>
                  </a:lnTo>
                  <a:lnTo>
                    <a:pt x="368" y="199"/>
                  </a:lnTo>
                  <a:lnTo>
                    <a:pt x="368" y="201"/>
                  </a:lnTo>
                  <a:lnTo>
                    <a:pt x="373" y="221"/>
                  </a:lnTo>
                  <a:lnTo>
                    <a:pt x="377" y="241"/>
                  </a:lnTo>
                  <a:lnTo>
                    <a:pt x="378" y="259"/>
                  </a:lnTo>
                  <a:lnTo>
                    <a:pt x="378" y="277"/>
                  </a:lnTo>
                  <a:lnTo>
                    <a:pt x="386" y="299"/>
                  </a:lnTo>
                  <a:lnTo>
                    <a:pt x="396" y="316"/>
                  </a:lnTo>
                  <a:lnTo>
                    <a:pt x="404" y="334"/>
                  </a:lnTo>
                  <a:lnTo>
                    <a:pt x="385" y="339"/>
                  </a:lnTo>
                  <a:lnTo>
                    <a:pt x="365" y="343"/>
                  </a:lnTo>
                  <a:lnTo>
                    <a:pt x="353" y="361"/>
                  </a:lnTo>
                  <a:lnTo>
                    <a:pt x="356" y="383"/>
                  </a:lnTo>
                  <a:lnTo>
                    <a:pt x="355" y="405"/>
                  </a:lnTo>
                  <a:lnTo>
                    <a:pt x="353" y="425"/>
                  </a:lnTo>
                  <a:lnTo>
                    <a:pt x="374" y="441"/>
                  </a:lnTo>
                  <a:lnTo>
                    <a:pt x="381" y="432"/>
                  </a:lnTo>
                  <a:lnTo>
                    <a:pt x="377" y="465"/>
                  </a:lnTo>
                  <a:lnTo>
                    <a:pt x="372" y="462"/>
                  </a:lnTo>
                  <a:lnTo>
                    <a:pt x="362" y="462"/>
                  </a:lnTo>
                  <a:lnTo>
                    <a:pt x="344" y="438"/>
                  </a:lnTo>
                  <a:lnTo>
                    <a:pt x="331" y="429"/>
                  </a:lnTo>
                  <a:lnTo>
                    <a:pt x="321" y="419"/>
                  </a:lnTo>
                  <a:lnTo>
                    <a:pt x="313" y="429"/>
                  </a:lnTo>
                  <a:lnTo>
                    <a:pt x="284" y="418"/>
                  </a:lnTo>
                  <a:lnTo>
                    <a:pt x="281" y="411"/>
                  </a:lnTo>
                  <a:lnTo>
                    <a:pt x="264" y="413"/>
                  </a:lnTo>
                  <a:lnTo>
                    <a:pt x="255" y="401"/>
                  </a:lnTo>
                  <a:lnTo>
                    <a:pt x="237" y="405"/>
                  </a:lnTo>
                  <a:lnTo>
                    <a:pt x="219" y="408"/>
                  </a:lnTo>
                  <a:lnTo>
                    <a:pt x="218" y="399"/>
                  </a:lnTo>
                  <a:lnTo>
                    <a:pt x="211" y="373"/>
                  </a:lnTo>
                  <a:lnTo>
                    <a:pt x="211" y="345"/>
                  </a:lnTo>
                  <a:lnTo>
                    <a:pt x="210" y="316"/>
                  </a:lnTo>
                  <a:lnTo>
                    <a:pt x="181" y="312"/>
                  </a:lnTo>
                  <a:lnTo>
                    <a:pt x="182" y="306"/>
                  </a:lnTo>
                  <a:lnTo>
                    <a:pt x="159" y="305"/>
                  </a:lnTo>
                  <a:lnTo>
                    <a:pt x="155" y="327"/>
                  </a:lnTo>
                  <a:lnTo>
                    <a:pt x="128" y="333"/>
                  </a:lnTo>
                  <a:lnTo>
                    <a:pt x="112" y="327"/>
                  </a:lnTo>
                  <a:lnTo>
                    <a:pt x="104" y="303"/>
                  </a:lnTo>
                  <a:lnTo>
                    <a:pt x="96" y="280"/>
                  </a:lnTo>
                  <a:lnTo>
                    <a:pt x="76" y="279"/>
                  </a:lnTo>
                  <a:lnTo>
                    <a:pt x="58" y="279"/>
                  </a:lnTo>
                  <a:lnTo>
                    <a:pt x="39" y="277"/>
                  </a:lnTo>
                  <a:lnTo>
                    <a:pt x="20" y="276"/>
                  </a:lnTo>
                  <a:lnTo>
                    <a:pt x="3" y="279"/>
                  </a:lnTo>
                  <a:lnTo>
                    <a:pt x="0" y="275"/>
                  </a:lnTo>
                  <a:lnTo>
                    <a:pt x="7" y="273"/>
                  </a:lnTo>
                  <a:lnTo>
                    <a:pt x="8" y="253"/>
                  </a:lnTo>
                  <a:lnTo>
                    <a:pt x="19" y="246"/>
                  </a:lnTo>
                  <a:lnTo>
                    <a:pt x="30" y="250"/>
                  </a:lnTo>
                  <a:lnTo>
                    <a:pt x="36" y="243"/>
                  </a:lnTo>
                  <a:lnTo>
                    <a:pt x="49" y="241"/>
                  </a:lnTo>
                  <a:lnTo>
                    <a:pt x="51" y="252"/>
                  </a:lnTo>
                  <a:lnTo>
                    <a:pt x="68" y="235"/>
                  </a:lnTo>
                  <a:lnTo>
                    <a:pt x="85" y="220"/>
                  </a:lnTo>
                  <a:lnTo>
                    <a:pt x="87" y="201"/>
                  </a:lnTo>
                  <a:lnTo>
                    <a:pt x="91" y="181"/>
                  </a:lnTo>
                  <a:lnTo>
                    <a:pt x="106" y="161"/>
                  </a:lnTo>
                  <a:lnTo>
                    <a:pt x="121" y="141"/>
                  </a:lnTo>
                  <a:lnTo>
                    <a:pt x="124" y="121"/>
                  </a:lnTo>
                  <a:lnTo>
                    <a:pt x="128" y="103"/>
                  </a:lnTo>
                  <a:lnTo>
                    <a:pt x="130" y="84"/>
                  </a:lnTo>
                  <a:lnTo>
                    <a:pt x="134" y="66"/>
                  </a:lnTo>
                  <a:lnTo>
                    <a:pt x="140" y="45"/>
                  </a:lnTo>
                  <a:lnTo>
                    <a:pt x="139" y="25"/>
                  </a:lnTo>
                  <a:lnTo>
                    <a:pt x="157" y="4"/>
                  </a:lnTo>
                  <a:lnTo>
                    <a:pt x="180" y="17"/>
                  </a:lnTo>
                  <a:lnTo>
                    <a:pt x="200" y="23"/>
                  </a:lnTo>
                  <a:lnTo>
                    <a:pt x="222" y="29"/>
                  </a:lnTo>
                  <a:lnTo>
                    <a:pt x="231" y="13"/>
                  </a:lnTo>
                  <a:lnTo>
                    <a:pt x="241" y="15"/>
                  </a:lnTo>
                  <a:lnTo>
                    <a:pt x="264" y="7"/>
                  </a:lnTo>
                  <a:lnTo>
                    <a:pt x="279" y="7"/>
                  </a:lnTo>
                  <a:lnTo>
                    <a:pt x="288" y="0"/>
                  </a:lnTo>
                  <a:lnTo>
                    <a:pt x="305" y="1"/>
                  </a:lnTo>
                  <a:lnTo>
                    <a:pt x="321" y="4"/>
                  </a:lnTo>
                  <a:lnTo>
                    <a:pt x="333" y="6"/>
                  </a:lnTo>
                  <a:lnTo>
                    <a:pt x="339" y="12"/>
                  </a:lnTo>
                  <a:lnTo>
                    <a:pt x="356" y="23"/>
                  </a:lnTo>
                  <a:lnTo>
                    <a:pt x="369" y="21"/>
                  </a:lnTo>
                  <a:lnTo>
                    <a:pt x="378" y="15"/>
                  </a:lnTo>
                  <a:lnTo>
                    <a:pt x="393" y="30"/>
                  </a:lnTo>
                  <a:lnTo>
                    <a:pt x="409" y="45"/>
                  </a:lnTo>
                  <a:lnTo>
                    <a:pt x="407" y="66"/>
                  </a:lnTo>
                  <a:lnTo>
                    <a:pt x="419" y="77"/>
                  </a:lnTo>
                  <a:lnTo>
                    <a:pt x="404" y="94"/>
                  </a:lnTo>
                  <a:lnTo>
                    <a:pt x="390" y="109"/>
                  </a:lnTo>
                  <a:lnTo>
                    <a:pt x="386" y="137"/>
                  </a:lnTo>
                  <a:lnTo>
                    <a:pt x="381" y="16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5" name="Freeform 267"/>
            <p:cNvSpPr>
              <a:spLocks/>
            </p:cNvSpPr>
            <p:nvPr/>
          </p:nvSpPr>
          <p:spPr bwMode="auto">
            <a:xfrm>
              <a:off x="6411596" y="4311883"/>
              <a:ext cx="287940" cy="274638"/>
            </a:xfrm>
            <a:custGeom>
              <a:avLst/>
              <a:gdLst/>
              <a:ahLst/>
              <a:cxnLst>
                <a:cxn ang="0">
                  <a:pos x="45" y="119"/>
                </a:cxn>
                <a:cxn ang="0">
                  <a:pos x="24" y="119"/>
                </a:cxn>
                <a:cxn ang="0">
                  <a:pos x="2" y="120"/>
                </a:cxn>
                <a:cxn ang="0">
                  <a:pos x="2" y="139"/>
                </a:cxn>
                <a:cxn ang="0">
                  <a:pos x="1" y="159"/>
                </a:cxn>
                <a:cxn ang="0">
                  <a:pos x="1" y="179"/>
                </a:cxn>
                <a:cxn ang="0">
                  <a:pos x="0" y="198"/>
                </a:cxn>
                <a:cxn ang="0">
                  <a:pos x="15" y="217"/>
                </a:cxn>
                <a:cxn ang="0">
                  <a:pos x="31" y="235"/>
                </a:cxn>
                <a:cxn ang="0">
                  <a:pos x="45" y="231"/>
                </a:cxn>
                <a:cxn ang="0">
                  <a:pos x="69" y="239"/>
                </a:cxn>
                <a:cxn ang="0">
                  <a:pos x="100" y="246"/>
                </a:cxn>
                <a:cxn ang="0">
                  <a:pos x="121" y="228"/>
                </a:cxn>
                <a:cxn ang="0">
                  <a:pos x="144" y="209"/>
                </a:cxn>
                <a:cxn ang="0">
                  <a:pos x="151" y="193"/>
                </a:cxn>
                <a:cxn ang="0">
                  <a:pos x="166" y="189"/>
                </a:cxn>
                <a:cxn ang="0">
                  <a:pos x="183" y="185"/>
                </a:cxn>
                <a:cxn ang="0">
                  <a:pos x="180" y="171"/>
                </a:cxn>
                <a:cxn ang="0">
                  <a:pos x="195" y="165"/>
                </a:cxn>
                <a:cxn ang="0">
                  <a:pos x="212" y="158"/>
                </a:cxn>
                <a:cxn ang="0">
                  <a:pos x="229" y="152"/>
                </a:cxn>
                <a:cxn ang="0">
                  <a:pos x="246" y="145"/>
                </a:cxn>
                <a:cxn ang="0">
                  <a:pos x="235" y="134"/>
                </a:cxn>
                <a:cxn ang="0">
                  <a:pos x="247" y="110"/>
                </a:cxn>
                <a:cxn ang="0">
                  <a:pos x="250" y="103"/>
                </a:cxn>
                <a:cxn ang="0">
                  <a:pos x="252" y="84"/>
                </a:cxn>
                <a:cxn ang="0">
                  <a:pos x="252" y="65"/>
                </a:cxn>
                <a:cxn ang="0">
                  <a:pos x="258" y="56"/>
                </a:cxn>
                <a:cxn ang="0">
                  <a:pos x="244" y="36"/>
                </a:cxn>
                <a:cxn ang="0">
                  <a:pos x="242" y="30"/>
                </a:cxn>
                <a:cxn ang="0">
                  <a:pos x="219" y="18"/>
                </a:cxn>
                <a:cxn ang="0">
                  <a:pos x="196" y="5"/>
                </a:cxn>
                <a:cxn ang="0">
                  <a:pos x="195" y="0"/>
                </a:cxn>
                <a:cxn ang="0">
                  <a:pos x="176" y="5"/>
                </a:cxn>
                <a:cxn ang="0">
                  <a:pos x="156" y="9"/>
                </a:cxn>
                <a:cxn ang="0">
                  <a:pos x="144" y="27"/>
                </a:cxn>
                <a:cxn ang="0">
                  <a:pos x="147" y="49"/>
                </a:cxn>
                <a:cxn ang="0">
                  <a:pos x="146" y="71"/>
                </a:cxn>
                <a:cxn ang="0">
                  <a:pos x="144" y="91"/>
                </a:cxn>
                <a:cxn ang="0">
                  <a:pos x="165" y="107"/>
                </a:cxn>
                <a:cxn ang="0">
                  <a:pos x="172" y="98"/>
                </a:cxn>
                <a:cxn ang="0">
                  <a:pos x="168" y="131"/>
                </a:cxn>
                <a:cxn ang="0">
                  <a:pos x="163" y="128"/>
                </a:cxn>
                <a:cxn ang="0">
                  <a:pos x="153" y="128"/>
                </a:cxn>
                <a:cxn ang="0">
                  <a:pos x="135" y="104"/>
                </a:cxn>
                <a:cxn ang="0">
                  <a:pos x="122" y="95"/>
                </a:cxn>
                <a:cxn ang="0">
                  <a:pos x="112" y="85"/>
                </a:cxn>
                <a:cxn ang="0">
                  <a:pos x="104" y="95"/>
                </a:cxn>
                <a:cxn ang="0">
                  <a:pos x="75" y="84"/>
                </a:cxn>
                <a:cxn ang="0">
                  <a:pos x="72" y="77"/>
                </a:cxn>
                <a:cxn ang="0">
                  <a:pos x="55" y="79"/>
                </a:cxn>
                <a:cxn ang="0">
                  <a:pos x="46" y="67"/>
                </a:cxn>
                <a:cxn ang="0">
                  <a:pos x="46" y="92"/>
                </a:cxn>
                <a:cxn ang="0">
                  <a:pos x="45" y="119"/>
                </a:cxn>
              </a:cxnLst>
              <a:rect l="0" t="0" r="r" b="b"/>
              <a:pathLst>
                <a:path w="258" h="246">
                  <a:moveTo>
                    <a:pt x="45" y="119"/>
                  </a:moveTo>
                  <a:lnTo>
                    <a:pt x="24" y="119"/>
                  </a:lnTo>
                  <a:lnTo>
                    <a:pt x="2" y="120"/>
                  </a:lnTo>
                  <a:lnTo>
                    <a:pt x="2" y="139"/>
                  </a:lnTo>
                  <a:lnTo>
                    <a:pt x="1" y="159"/>
                  </a:lnTo>
                  <a:lnTo>
                    <a:pt x="1" y="179"/>
                  </a:lnTo>
                  <a:lnTo>
                    <a:pt x="0" y="198"/>
                  </a:lnTo>
                  <a:lnTo>
                    <a:pt x="15" y="217"/>
                  </a:lnTo>
                  <a:lnTo>
                    <a:pt x="31" y="235"/>
                  </a:lnTo>
                  <a:lnTo>
                    <a:pt x="45" y="231"/>
                  </a:lnTo>
                  <a:lnTo>
                    <a:pt x="69" y="239"/>
                  </a:lnTo>
                  <a:lnTo>
                    <a:pt x="100" y="246"/>
                  </a:lnTo>
                  <a:lnTo>
                    <a:pt x="121" y="228"/>
                  </a:lnTo>
                  <a:lnTo>
                    <a:pt x="144" y="209"/>
                  </a:lnTo>
                  <a:lnTo>
                    <a:pt x="151" y="193"/>
                  </a:lnTo>
                  <a:lnTo>
                    <a:pt x="166" y="189"/>
                  </a:lnTo>
                  <a:lnTo>
                    <a:pt x="183" y="185"/>
                  </a:lnTo>
                  <a:lnTo>
                    <a:pt x="180" y="171"/>
                  </a:lnTo>
                  <a:lnTo>
                    <a:pt x="195" y="165"/>
                  </a:lnTo>
                  <a:lnTo>
                    <a:pt x="212" y="158"/>
                  </a:lnTo>
                  <a:lnTo>
                    <a:pt x="229" y="152"/>
                  </a:lnTo>
                  <a:lnTo>
                    <a:pt x="246" y="145"/>
                  </a:lnTo>
                  <a:lnTo>
                    <a:pt x="235" y="134"/>
                  </a:lnTo>
                  <a:lnTo>
                    <a:pt x="247" y="110"/>
                  </a:lnTo>
                  <a:lnTo>
                    <a:pt x="250" y="103"/>
                  </a:lnTo>
                  <a:lnTo>
                    <a:pt x="252" y="84"/>
                  </a:lnTo>
                  <a:lnTo>
                    <a:pt x="252" y="65"/>
                  </a:lnTo>
                  <a:lnTo>
                    <a:pt x="258" y="56"/>
                  </a:lnTo>
                  <a:lnTo>
                    <a:pt x="244" y="36"/>
                  </a:lnTo>
                  <a:lnTo>
                    <a:pt x="242" y="30"/>
                  </a:lnTo>
                  <a:lnTo>
                    <a:pt x="219" y="18"/>
                  </a:lnTo>
                  <a:lnTo>
                    <a:pt x="196" y="5"/>
                  </a:lnTo>
                  <a:lnTo>
                    <a:pt x="195" y="0"/>
                  </a:lnTo>
                  <a:lnTo>
                    <a:pt x="176" y="5"/>
                  </a:lnTo>
                  <a:lnTo>
                    <a:pt x="156" y="9"/>
                  </a:lnTo>
                  <a:lnTo>
                    <a:pt x="144" y="27"/>
                  </a:lnTo>
                  <a:lnTo>
                    <a:pt x="147" y="49"/>
                  </a:lnTo>
                  <a:lnTo>
                    <a:pt x="146" y="71"/>
                  </a:lnTo>
                  <a:lnTo>
                    <a:pt x="144" y="91"/>
                  </a:lnTo>
                  <a:lnTo>
                    <a:pt x="165" y="107"/>
                  </a:lnTo>
                  <a:lnTo>
                    <a:pt x="172" y="98"/>
                  </a:lnTo>
                  <a:lnTo>
                    <a:pt x="168" y="131"/>
                  </a:lnTo>
                  <a:lnTo>
                    <a:pt x="163" y="128"/>
                  </a:lnTo>
                  <a:lnTo>
                    <a:pt x="153" y="128"/>
                  </a:lnTo>
                  <a:lnTo>
                    <a:pt x="135" y="104"/>
                  </a:lnTo>
                  <a:lnTo>
                    <a:pt x="122" y="95"/>
                  </a:lnTo>
                  <a:lnTo>
                    <a:pt x="112" y="85"/>
                  </a:lnTo>
                  <a:lnTo>
                    <a:pt x="104" y="95"/>
                  </a:lnTo>
                  <a:lnTo>
                    <a:pt x="75" y="84"/>
                  </a:lnTo>
                  <a:lnTo>
                    <a:pt x="72" y="77"/>
                  </a:lnTo>
                  <a:lnTo>
                    <a:pt x="55" y="79"/>
                  </a:lnTo>
                  <a:lnTo>
                    <a:pt x="46" y="67"/>
                  </a:lnTo>
                  <a:lnTo>
                    <a:pt x="46" y="92"/>
                  </a:lnTo>
                  <a:lnTo>
                    <a:pt x="45" y="1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6" name="Freeform 301"/>
            <p:cNvSpPr>
              <a:spLocks/>
            </p:cNvSpPr>
            <p:nvPr/>
          </p:nvSpPr>
          <p:spPr bwMode="auto">
            <a:xfrm>
              <a:off x="7545498" y="2617169"/>
              <a:ext cx="1247738" cy="906527"/>
            </a:xfrm>
            <a:custGeom>
              <a:avLst/>
              <a:gdLst/>
              <a:ahLst/>
              <a:cxnLst>
                <a:cxn ang="0">
                  <a:pos x="438" y="619"/>
                </a:cxn>
                <a:cxn ang="0">
                  <a:pos x="347" y="622"/>
                </a:cxn>
                <a:cxn ang="0">
                  <a:pos x="276" y="589"/>
                </a:cxn>
                <a:cxn ang="0">
                  <a:pos x="213" y="566"/>
                </a:cxn>
                <a:cxn ang="0">
                  <a:pos x="159" y="510"/>
                </a:cxn>
                <a:cxn ang="0">
                  <a:pos x="143" y="462"/>
                </a:cxn>
                <a:cxn ang="0">
                  <a:pos x="119" y="438"/>
                </a:cxn>
                <a:cxn ang="0">
                  <a:pos x="35" y="397"/>
                </a:cxn>
                <a:cxn ang="0">
                  <a:pos x="30" y="362"/>
                </a:cxn>
                <a:cxn ang="0">
                  <a:pos x="33" y="312"/>
                </a:cxn>
                <a:cxn ang="0">
                  <a:pos x="111" y="268"/>
                </a:cxn>
                <a:cxn ang="0">
                  <a:pos x="91" y="211"/>
                </a:cxn>
                <a:cxn ang="0">
                  <a:pos x="119" y="168"/>
                </a:cxn>
                <a:cxn ang="0">
                  <a:pos x="166" y="118"/>
                </a:cxn>
                <a:cxn ang="0">
                  <a:pos x="227" y="130"/>
                </a:cxn>
                <a:cxn ang="0">
                  <a:pos x="310" y="198"/>
                </a:cxn>
                <a:cxn ang="0">
                  <a:pos x="426" y="256"/>
                </a:cxn>
                <a:cxn ang="0">
                  <a:pos x="545" y="270"/>
                </a:cxn>
                <a:cxn ang="0">
                  <a:pos x="640" y="267"/>
                </a:cxn>
                <a:cxn ang="0">
                  <a:pos x="710" y="220"/>
                </a:cxn>
                <a:cxn ang="0">
                  <a:pos x="779" y="174"/>
                </a:cxn>
                <a:cxn ang="0">
                  <a:pos x="776" y="138"/>
                </a:cxn>
                <a:cxn ang="0">
                  <a:pos x="735" y="103"/>
                </a:cxn>
                <a:cxn ang="0">
                  <a:pos x="767" y="27"/>
                </a:cxn>
                <a:cxn ang="0">
                  <a:pos x="807" y="0"/>
                </a:cxn>
                <a:cxn ang="0">
                  <a:pos x="936" y="82"/>
                </a:cxn>
                <a:cxn ang="0">
                  <a:pos x="1067" y="132"/>
                </a:cxn>
                <a:cxn ang="0">
                  <a:pos x="1091" y="195"/>
                </a:cxn>
                <a:cxn ang="0">
                  <a:pos x="1112" y="265"/>
                </a:cxn>
                <a:cxn ang="0">
                  <a:pos x="1077" y="290"/>
                </a:cxn>
                <a:cxn ang="0">
                  <a:pos x="1010" y="327"/>
                </a:cxn>
                <a:cxn ang="0">
                  <a:pos x="964" y="333"/>
                </a:cxn>
                <a:cxn ang="0">
                  <a:pos x="923" y="337"/>
                </a:cxn>
                <a:cxn ang="0">
                  <a:pos x="945" y="392"/>
                </a:cxn>
                <a:cxn ang="0">
                  <a:pos x="1016" y="403"/>
                </a:cxn>
                <a:cxn ang="0">
                  <a:pos x="975" y="453"/>
                </a:cxn>
                <a:cxn ang="0">
                  <a:pos x="1024" y="519"/>
                </a:cxn>
                <a:cxn ang="0">
                  <a:pos x="1038" y="566"/>
                </a:cxn>
                <a:cxn ang="0">
                  <a:pos x="1078" y="584"/>
                </a:cxn>
                <a:cxn ang="0">
                  <a:pos x="1071" y="603"/>
                </a:cxn>
                <a:cxn ang="0">
                  <a:pos x="1061" y="640"/>
                </a:cxn>
                <a:cxn ang="0">
                  <a:pos x="1043" y="669"/>
                </a:cxn>
                <a:cxn ang="0">
                  <a:pos x="1044" y="694"/>
                </a:cxn>
                <a:cxn ang="0">
                  <a:pos x="1028" y="715"/>
                </a:cxn>
                <a:cxn ang="0">
                  <a:pos x="986" y="748"/>
                </a:cxn>
                <a:cxn ang="0">
                  <a:pos x="962" y="757"/>
                </a:cxn>
                <a:cxn ang="0">
                  <a:pos x="941" y="765"/>
                </a:cxn>
                <a:cxn ang="0">
                  <a:pos x="918" y="770"/>
                </a:cxn>
                <a:cxn ang="0">
                  <a:pos x="880" y="787"/>
                </a:cxn>
                <a:cxn ang="0">
                  <a:pos x="861" y="781"/>
                </a:cxn>
                <a:cxn ang="0">
                  <a:pos x="827" y="781"/>
                </a:cxn>
                <a:cxn ang="0">
                  <a:pos x="758" y="739"/>
                </a:cxn>
                <a:cxn ang="0">
                  <a:pos x="719" y="754"/>
                </a:cxn>
                <a:cxn ang="0">
                  <a:pos x="693" y="790"/>
                </a:cxn>
                <a:cxn ang="0">
                  <a:pos x="648" y="769"/>
                </a:cxn>
                <a:cxn ang="0">
                  <a:pos x="617" y="717"/>
                </a:cxn>
                <a:cxn ang="0">
                  <a:pos x="606" y="670"/>
                </a:cxn>
                <a:cxn ang="0">
                  <a:pos x="567" y="615"/>
                </a:cxn>
                <a:cxn ang="0">
                  <a:pos x="528" y="588"/>
                </a:cxn>
              </a:cxnLst>
              <a:rect l="0" t="0" r="r" b="b"/>
              <a:pathLst>
                <a:path w="1118" h="812">
                  <a:moveTo>
                    <a:pt x="499" y="591"/>
                  </a:moveTo>
                  <a:lnTo>
                    <a:pt x="484" y="606"/>
                  </a:lnTo>
                  <a:lnTo>
                    <a:pt x="468" y="619"/>
                  </a:lnTo>
                  <a:lnTo>
                    <a:pt x="449" y="627"/>
                  </a:lnTo>
                  <a:lnTo>
                    <a:pt x="438" y="619"/>
                  </a:lnTo>
                  <a:lnTo>
                    <a:pt x="407" y="616"/>
                  </a:lnTo>
                  <a:lnTo>
                    <a:pt x="393" y="638"/>
                  </a:lnTo>
                  <a:lnTo>
                    <a:pt x="383" y="618"/>
                  </a:lnTo>
                  <a:lnTo>
                    <a:pt x="373" y="625"/>
                  </a:lnTo>
                  <a:lnTo>
                    <a:pt x="347" y="622"/>
                  </a:lnTo>
                  <a:lnTo>
                    <a:pt x="329" y="619"/>
                  </a:lnTo>
                  <a:lnTo>
                    <a:pt x="306" y="610"/>
                  </a:lnTo>
                  <a:lnTo>
                    <a:pt x="304" y="606"/>
                  </a:lnTo>
                  <a:lnTo>
                    <a:pt x="283" y="597"/>
                  </a:lnTo>
                  <a:lnTo>
                    <a:pt x="276" y="589"/>
                  </a:lnTo>
                  <a:lnTo>
                    <a:pt x="268" y="592"/>
                  </a:lnTo>
                  <a:lnTo>
                    <a:pt x="240" y="571"/>
                  </a:lnTo>
                  <a:lnTo>
                    <a:pt x="223" y="560"/>
                  </a:lnTo>
                  <a:lnTo>
                    <a:pt x="214" y="568"/>
                  </a:lnTo>
                  <a:lnTo>
                    <a:pt x="213" y="566"/>
                  </a:lnTo>
                  <a:lnTo>
                    <a:pt x="191" y="553"/>
                  </a:lnTo>
                  <a:lnTo>
                    <a:pt x="166" y="538"/>
                  </a:lnTo>
                  <a:lnTo>
                    <a:pt x="156" y="535"/>
                  </a:lnTo>
                  <a:lnTo>
                    <a:pt x="147" y="507"/>
                  </a:lnTo>
                  <a:lnTo>
                    <a:pt x="159" y="510"/>
                  </a:lnTo>
                  <a:lnTo>
                    <a:pt x="162" y="500"/>
                  </a:lnTo>
                  <a:lnTo>
                    <a:pt x="149" y="482"/>
                  </a:lnTo>
                  <a:lnTo>
                    <a:pt x="149" y="472"/>
                  </a:lnTo>
                  <a:lnTo>
                    <a:pt x="147" y="466"/>
                  </a:lnTo>
                  <a:lnTo>
                    <a:pt x="143" y="462"/>
                  </a:lnTo>
                  <a:lnTo>
                    <a:pt x="139" y="456"/>
                  </a:lnTo>
                  <a:lnTo>
                    <a:pt x="138" y="451"/>
                  </a:lnTo>
                  <a:lnTo>
                    <a:pt x="136" y="444"/>
                  </a:lnTo>
                  <a:lnTo>
                    <a:pt x="129" y="441"/>
                  </a:lnTo>
                  <a:lnTo>
                    <a:pt x="119" y="438"/>
                  </a:lnTo>
                  <a:lnTo>
                    <a:pt x="113" y="435"/>
                  </a:lnTo>
                  <a:lnTo>
                    <a:pt x="84" y="427"/>
                  </a:lnTo>
                  <a:lnTo>
                    <a:pt x="69" y="420"/>
                  </a:lnTo>
                  <a:lnTo>
                    <a:pt x="59" y="404"/>
                  </a:lnTo>
                  <a:lnTo>
                    <a:pt x="35" y="397"/>
                  </a:lnTo>
                  <a:lnTo>
                    <a:pt x="34" y="392"/>
                  </a:lnTo>
                  <a:lnTo>
                    <a:pt x="40" y="392"/>
                  </a:lnTo>
                  <a:lnTo>
                    <a:pt x="41" y="392"/>
                  </a:lnTo>
                  <a:lnTo>
                    <a:pt x="43" y="390"/>
                  </a:lnTo>
                  <a:lnTo>
                    <a:pt x="30" y="362"/>
                  </a:lnTo>
                  <a:lnTo>
                    <a:pt x="12" y="360"/>
                  </a:lnTo>
                  <a:lnTo>
                    <a:pt x="0" y="339"/>
                  </a:lnTo>
                  <a:lnTo>
                    <a:pt x="9" y="321"/>
                  </a:lnTo>
                  <a:lnTo>
                    <a:pt x="23" y="312"/>
                  </a:lnTo>
                  <a:lnTo>
                    <a:pt x="33" y="312"/>
                  </a:lnTo>
                  <a:lnTo>
                    <a:pt x="45" y="314"/>
                  </a:lnTo>
                  <a:lnTo>
                    <a:pt x="58" y="298"/>
                  </a:lnTo>
                  <a:lnTo>
                    <a:pt x="78" y="294"/>
                  </a:lnTo>
                  <a:lnTo>
                    <a:pt x="95" y="280"/>
                  </a:lnTo>
                  <a:lnTo>
                    <a:pt x="111" y="268"/>
                  </a:lnTo>
                  <a:lnTo>
                    <a:pt x="105" y="256"/>
                  </a:lnTo>
                  <a:lnTo>
                    <a:pt x="109" y="252"/>
                  </a:lnTo>
                  <a:lnTo>
                    <a:pt x="109" y="247"/>
                  </a:lnTo>
                  <a:lnTo>
                    <a:pt x="100" y="229"/>
                  </a:lnTo>
                  <a:lnTo>
                    <a:pt x="91" y="211"/>
                  </a:lnTo>
                  <a:lnTo>
                    <a:pt x="78" y="204"/>
                  </a:lnTo>
                  <a:lnTo>
                    <a:pt x="101" y="195"/>
                  </a:lnTo>
                  <a:lnTo>
                    <a:pt x="129" y="198"/>
                  </a:lnTo>
                  <a:lnTo>
                    <a:pt x="121" y="189"/>
                  </a:lnTo>
                  <a:lnTo>
                    <a:pt x="119" y="168"/>
                  </a:lnTo>
                  <a:lnTo>
                    <a:pt x="117" y="147"/>
                  </a:lnTo>
                  <a:lnTo>
                    <a:pt x="148" y="153"/>
                  </a:lnTo>
                  <a:lnTo>
                    <a:pt x="166" y="151"/>
                  </a:lnTo>
                  <a:lnTo>
                    <a:pt x="156" y="124"/>
                  </a:lnTo>
                  <a:lnTo>
                    <a:pt x="166" y="118"/>
                  </a:lnTo>
                  <a:lnTo>
                    <a:pt x="173" y="102"/>
                  </a:lnTo>
                  <a:lnTo>
                    <a:pt x="189" y="100"/>
                  </a:lnTo>
                  <a:lnTo>
                    <a:pt x="191" y="104"/>
                  </a:lnTo>
                  <a:lnTo>
                    <a:pt x="198" y="112"/>
                  </a:lnTo>
                  <a:lnTo>
                    <a:pt x="227" y="130"/>
                  </a:lnTo>
                  <a:lnTo>
                    <a:pt x="243" y="133"/>
                  </a:lnTo>
                  <a:lnTo>
                    <a:pt x="271" y="153"/>
                  </a:lnTo>
                  <a:lnTo>
                    <a:pt x="279" y="174"/>
                  </a:lnTo>
                  <a:lnTo>
                    <a:pt x="286" y="193"/>
                  </a:lnTo>
                  <a:lnTo>
                    <a:pt x="310" y="198"/>
                  </a:lnTo>
                  <a:lnTo>
                    <a:pt x="333" y="201"/>
                  </a:lnTo>
                  <a:lnTo>
                    <a:pt x="361" y="210"/>
                  </a:lnTo>
                  <a:lnTo>
                    <a:pt x="390" y="219"/>
                  </a:lnTo>
                  <a:lnTo>
                    <a:pt x="408" y="237"/>
                  </a:lnTo>
                  <a:lnTo>
                    <a:pt x="426" y="256"/>
                  </a:lnTo>
                  <a:lnTo>
                    <a:pt x="454" y="258"/>
                  </a:lnTo>
                  <a:lnTo>
                    <a:pt x="481" y="260"/>
                  </a:lnTo>
                  <a:lnTo>
                    <a:pt x="509" y="261"/>
                  </a:lnTo>
                  <a:lnTo>
                    <a:pt x="538" y="264"/>
                  </a:lnTo>
                  <a:lnTo>
                    <a:pt x="545" y="270"/>
                  </a:lnTo>
                  <a:lnTo>
                    <a:pt x="570" y="274"/>
                  </a:lnTo>
                  <a:lnTo>
                    <a:pt x="594" y="279"/>
                  </a:lnTo>
                  <a:lnTo>
                    <a:pt x="610" y="286"/>
                  </a:lnTo>
                  <a:lnTo>
                    <a:pt x="624" y="277"/>
                  </a:lnTo>
                  <a:lnTo>
                    <a:pt x="640" y="267"/>
                  </a:lnTo>
                  <a:lnTo>
                    <a:pt x="663" y="266"/>
                  </a:lnTo>
                  <a:lnTo>
                    <a:pt x="687" y="264"/>
                  </a:lnTo>
                  <a:lnTo>
                    <a:pt x="706" y="249"/>
                  </a:lnTo>
                  <a:lnTo>
                    <a:pt x="724" y="234"/>
                  </a:lnTo>
                  <a:lnTo>
                    <a:pt x="710" y="220"/>
                  </a:lnTo>
                  <a:lnTo>
                    <a:pt x="707" y="199"/>
                  </a:lnTo>
                  <a:lnTo>
                    <a:pt x="736" y="206"/>
                  </a:lnTo>
                  <a:lnTo>
                    <a:pt x="754" y="195"/>
                  </a:lnTo>
                  <a:lnTo>
                    <a:pt x="776" y="190"/>
                  </a:lnTo>
                  <a:lnTo>
                    <a:pt x="779" y="174"/>
                  </a:lnTo>
                  <a:lnTo>
                    <a:pt x="801" y="162"/>
                  </a:lnTo>
                  <a:lnTo>
                    <a:pt x="836" y="163"/>
                  </a:lnTo>
                  <a:lnTo>
                    <a:pt x="830" y="150"/>
                  </a:lnTo>
                  <a:lnTo>
                    <a:pt x="786" y="128"/>
                  </a:lnTo>
                  <a:lnTo>
                    <a:pt x="776" y="138"/>
                  </a:lnTo>
                  <a:lnTo>
                    <a:pt x="768" y="133"/>
                  </a:lnTo>
                  <a:lnTo>
                    <a:pt x="748" y="134"/>
                  </a:lnTo>
                  <a:lnTo>
                    <a:pt x="731" y="124"/>
                  </a:lnTo>
                  <a:lnTo>
                    <a:pt x="737" y="122"/>
                  </a:lnTo>
                  <a:lnTo>
                    <a:pt x="735" y="103"/>
                  </a:lnTo>
                  <a:lnTo>
                    <a:pt x="731" y="84"/>
                  </a:lnTo>
                  <a:lnTo>
                    <a:pt x="760" y="90"/>
                  </a:lnTo>
                  <a:lnTo>
                    <a:pt x="774" y="74"/>
                  </a:lnTo>
                  <a:lnTo>
                    <a:pt x="768" y="56"/>
                  </a:lnTo>
                  <a:lnTo>
                    <a:pt x="767" y="27"/>
                  </a:lnTo>
                  <a:lnTo>
                    <a:pt x="753" y="18"/>
                  </a:lnTo>
                  <a:lnTo>
                    <a:pt x="744" y="14"/>
                  </a:lnTo>
                  <a:lnTo>
                    <a:pt x="759" y="1"/>
                  </a:lnTo>
                  <a:lnTo>
                    <a:pt x="783" y="0"/>
                  </a:lnTo>
                  <a:lnTo>
                    <a:pt x="807" y="0"/>
                  </a:lnTo>
                  <a:lnTo>
                    <a:pt x="857" y="15"/>
                  </a:lnTo>
                  <a:lnTo>
                    <a:pt x="876" y="32"/>
                  </a:lnTo>
                  <a:lnTo>
                    <a:pt x="897" y="49"/>
                  </a:lnTo>
                  <a:lnTo>
                    <a:pt x="916" y="66"/>
                  </a:lnTo>
                  <a:lnTo>
                    <a:pt x="936" y="82"/>
                  </a:lnTo>
                  <a:lnTo>
                    <a:pt x="958" y="91"/>
                  </a:lnTo>
                  <a:lnTo>
                    <a:pt x="993" y="100"/>
                  </a:lnTo>
                  <a:lnTo>
                    <a:pt x="1013" y="109"/>
                  </a:lnTo>
                  <a:lnTo>
                    <a:pt x="1038" y="135"/>
                  </a:lnTo>
                  <a:lnTo>
                    <a:pt x="1067" y="132"/>
                  </a:lnTo>
                  <a:lnTo>
                    <a:pt x="1098" y="121"/>
                  </a:lnTo>
                  <a:lnTo>
                    <a:pt x="1110" y="142"/>
                  </a:lnTo>
                  <a:lnTo>
                    <a:pt x="1114" y="171"/>
                  </a:lnTo>
                  <a:lnTo>
                    <a:pt x="1118" y="200"/>
                  </a:lnTo>
                  <a:lnTo>
                    <a:pt x="1091" y="195"/>
                  </a:lnTo>
                  <a:lnTo>
                    <a:pt x="1088" y="208"/>
                  </a:lnTo>
                  <a:lnTo>
                    <a:pt x="1101" y="230"/>
                  </a:lnTo>
                  <a:lnTo>
                    <a:pt x="1115" y="252"/>
                  </a:lnTo>
                  <a:lnTo>
                    <a:pt x="1107" y="258"/>
                  </a:lnTo>
                  <a:lnTo>
                    <a:pt x="1112" y="265"/>
                  </a:lnTo>
                  <a:lnTo>
                    <a:pt x="1089" y="250"/>
                  </a:lnTo>
                  <a:lnTo>
                    <a:pt x="1089" y="264"/>
                  </a:lnTo>
                  <a:lnTo>
                    <a:pt x="1076" y="274"/>
                  </a:lnTo>
                  <a:lnTo>
                    <a:pt x="1068" y="277"/>
                  </a:lnTo>
                  <a:lnTo>
                    <a:pt x="1077" y="290"/>
                  </a:lnTo>
                  <a:lnTo>
                    <a:pt x="1052" y="283"/>
                  </a:lnTo>
                  <a:lnTo>
                    <a:pt x="1044" y="286"/>
                  </a:lnTo>
                  <a:lnTo>
                    <a:pt x="1031" y="308"/>
                  </a:lnTo>
                  <a:lnTo>
                    <a:pt x="1019" y="321"/>
                  </a:lnTo>
                  <a:lnTo>
                    <a:pt x="1010" y="327"/>
                  </a:lnTo>
                  <a:lnTo>
                    <a:pt x="996" y="337"/>
                  </a:lnTo>
                  <a:lnTo>
                    <a:pt x="984" y="346"/>
                  </a:lnTo>
                  <a:lnTo>
                    <a:pt x="969" y="352"/>
                  </a:lnTo>
                  <a:lnTo>
                    <a:pt x="977" y="339"/>
                  </a:lnTo>
                  <a:lnTo>
                    <a:pt x="964" y="333"/>
                  </a:lnTo>
                  <a:lnTo>
                    <a:pt x="968" y="309"/>
                  </a:lnTo>
                  <a:lnTo>
                    <a:pt x="957" y="303"/>
                  </a:lnTo>
                  <a:lnTo>
                    <a:pt x="944" y="306"/>
                  </a:lnTo>
                  <a:lnTo>
                    <a:pt x="934" y="321"/>
                  </a:lnTo>
                  <a:lnTo>
                    <a:pt x="923" y="337"/>
                  </a:lnTo>
                  <a:lnTo>
                    <a:pt x="909" y="346"/>
                  </a:lnTo>
                  <a:lnTo>
                    <a:pt x="898" y="348"/>
                  </a:lnTo>
                  <a:lnTo>
                    <a:pt x="905" y="364"/>
                  </a:lnTo>
                  <a:lnTo>
                    <a:pt x="933" y="373"/>
                  </a:lnTo>
                  <a:lnTo>
                    <a:pt x="945" y="392"/>
                  </a:lnTo>
                  <a:lnTo>
                    <a:pt x="959" y="390"/>
                  </a:lnTo>
                  <a:lnTo>
                    <a:pt x="976" y="378"/>
                  </a:lnTo>
                  <a:lnTo>
                    <a:pt x="1002" y="387"/>
                  </a:lnTo>
                  <a:lnTo>
                    <a:pt x="1014" y="390"/>
                  </a:lnTo>
                  <a:lnTo>
                    <a:pt x="1016" y="403"/>
                  </a:lnTo>
                  <a:lnTo>
                    <a:pt x="1004" y="400"/>
                  </a:lnTo>
                  <a:lnTo>
                    <a:pt x="990" y="409"/>
                  </a:lnTo>
                  <a:lnTo>
                    <a:pt x="983" y="421"/>
                  </a:lnTo>
                  <a:lnTo>
                    <a:pt x="978" y="429"/>
                  </a:lnTo>
                  <a:lnTo>
                    <a:pt x="975" y="453"/>
                  </a:lnTo>
                  <a:lnTo>
                    <a:pt x="1005" y="471"/>
                  </a:lnTo>
                  <a:lnTo>
                    <a:pt x="1019" y="490"/>
                  </a:lnTo>
                  <a:lnTo>
                    <a:pt x="1034" y="510"/>
                  </a:lnTo>
                  <a:lnTo>
                    <a:pt x="1056" y="530"/>
                  </a:lnTo>
                  <a:lnTo>
                    <a:pt x="1024" y="519"/>
                  </a:lnTo>
                  <a:lnTo>
                    <a:pt x="1025" y="522"/>
                  </a:lnTo>
                  <a:lnTo>
                    <a:pt x="1044" y="535"/>
                  </a:lnTo>
                  <a:lnTo>
                    <a:pt x="1065" y="548"/>
                  </a:lnTo>
                  <a:lnTo>
                    <a:pt x="1044" y="562"/>
                  </a:lnTo>
                  <a:lnTo>
                    <a:pt x="1038" y="566"/>
                  </a:lnTo>
                  <a:lnTo>
                    <a:pt x="1050" y="568"/>
                  </a:lnTo>
                  <a:lnTo>
                    <a:pt x="1064" y="567"/>
                  </a:lnTo>
                  <a:lnTo>
                    <a:pt x="1078" y="576"/>
                  </a:lnTo>
                  <a:lnTo>
                    <a:pt x="1071" y="584"/>
                  </a:lnTo>
                  <a:lnTo>
                    <a:pt x="1078" y="584"/>
                  </a:lnTo>
                  <a:lnTo>
                    <a:pt x="1077" y="589"/>
                  </a:lnTo>
                  <a:lnTo>
                    <a:pt x="1071" y="594"/>
                  </a:lnTo>
                  <a:lnTo>
                    <a:pt x="1073" y="597"/>
                  </a:lnTo>
                  <a:lnTo>
                    <a:pt x="1074" y="603"/>
                  </a:lnTo>
                  <a:lnTo>
                    <a:pt x="1071" y="603"/>
                  </a:lnTo>
                  <a:lnTo>
                    <a:pt x="1077" y="613"/>
                  </a:lnTo>
                  <a:lnTo>
                    <a:pt x="1072" y="614"/>
                  </a:lnTo>
                  <a:lnTo>
                    <a:pt x="1060" y="620"/>
                  </a:lnTo>
                  <a:lnTo>
                    <a:pt x="1065" y="627"/>
                  </a:lnTo>
                  <a:lnTo>
                    <a:pt x="1061" y="640"/>
                  </a:lnTo>
                  <a:lnTo>
                    <a:pt x="1054" y="657"/>
                  </a:lnTo>
                  <a:lnTo>
                    <a:pt x="1050" y="660"/>
                  </a:lnTo>
                  <a:lnTo>
                    <a:pt x="1055" y="663"/>
                  </a:lnTo>
                  <a:lnTo>
                    <a:pt x="1046" y="669"/>
                  </a:lnTo>
                  <a:lnTo>
                    <a:pt x="1043" y="669"/>
                  </a:lnTo>
                  <a:lnTo>
                    <a:pt x="1054" y="673"/>
                  </a:lnTo>
                  <a:lnTo>
                    <a:pt x="1054" y="685"/>
                  </a:lnTo>
                  <a:lnTo>
                    <a:pt x="1048" y="684"/>
                  </a:lnTo>
                  <a:lnTo>
                    <a:pt x="1048" y="690"/>
                  </a:lnTo>
                  <a:lnTo>
                    <a:pt x="1044" y="694"/>
                  </a:lnTo>
                  <a:lnTo>
                    <a:pt x="1042" y="698"/>
                  </a:lnTo>
                  <a:lnTo>
                    <a:pt x="1040" y="706"/>
                  </a:lnTo>
                  <a:lnTo>
                    <a:pt x="1029" y="708"/>
                  </a:lnTo>
                  <a:lnTo>
                    <a:pt x="1026" y="711"/>
                  </a:lnTo>
                  <a:lnTo>
                    <a:pt x="1028" y="715"/>
                  </a:lnTo>
                  <a:lnTo>
                    <a:pt x="1022" y="723"/>
                  </a:lnTo>
                  <a:lnTo>
                    <a:pt x="1005" y="736"/>
                  </a:lnTo>
                  <a:lnTo>
                    <a:pt x="1005" y="739"/>
                  </a:lnTo>
                  <a:lnTo>
                    <a:pt x="998" y="746"/>
                  </a:lnTo>
                  <a:lnTo>
                    <a:pt x="986" y="748"/>
                  </a:lnTo>
                  <a:lnTo>
                    <a:pt x="983" y="750"/>
                  </a:lnTo>
                  <a:lnTo>
                    <a:pt x="981" y="751"/>
                  </a:lnTo>
                  <a:lnTo>
                    <a:pt x="971" y="753"/>
                  </a:lnTo>
                  <a:lnTo>
                    <a:pt x="966" y="751"/>
                  </a:lnTo>
                  <a:lnTo>
                    <a:pt x="962" y="757"/>
                  </a:lnTo>
                  <a:lnTo>
                    <a:pt x="959" y="759"/>
                  </a:lnTo>
                  <a:lnTo>
                    <a:pt x="952" y="758"/>
                  </a:lnTo>
                  <a:lnTo>
                    <a:pt x="941" y="742"/>
                  </a:lnTo>
                  <a:lnTo>
                    <a:pt x="936" y="748"/>
                  </a:lnTo>
                  <a:lnTo>
                    <a:pt x="941" y="765"/>
                  </a:lnTo>
                  <a:lnTo>
                    <a:pt x="935" y="759"/>
                  </a:lnTo>
                  <a:lnTo>
                    <a:pt x="936" y="769"/>
                  </a:lnTo>
                  <a:lnTo>
                    <a:pt x="932" y="768"/>
                  </a:lnTo>
                  <a:lnTo>
                    <a:pt x="924" y="776"/>
                  </a:lnTo>
                  <a:lnTo>
                    <a:pt x="918" y="770"/>
                  </a:lnTo>
                  <a:lnTo>
                    <a:pt x="916" y="775"/>
                  </a:lnTo>
                  <a:lnTo>
                    <a:pt x="910" y="775"/>
                  </a:lnTo>
                  <a:lnTo>
                    <a:pt x="897" y="782"/>
                  </a:lnTo>
                  <a:lnTo>
                    <a:pt x="885" y="786"/>
                  </a:lnTo>
                  <a:lnTo>
                    <a:pt x="880" y="787"/>
                  </a:lnTo>
                  <a:lnTo>
                    <a:pt x="879" y="799"/>
                  </a:lnTo>
                  <a:lnTo>
                    <a:pt x="884" y="812"/>
                  </a:lnTo>
                  <a:lnTo>
                    <a:pt x="873" y="810"/>
                  </a:lnTo>
                  <a:lnTo>
                    <a:pt x="867" y="786"/>
                  </a:lnTo>
                  <a:lnTo>
                    <a:pt x="861" y="781"/>
                  </a:lnTo>
                  <a:lnTo>
                    <a:pt x="852" y="782"/>
                  </a:lnTo>
                  <a:lnTo>
                    <a:pt x="844" y="778"/>
                  </a:lnTo>
                  <a:lnTo>
                    <a:pt x="837" y="775"/>
                  </a:lnTo>
                  <a:lnTo>
                    <a:pt x="834" y="778"/>
                  </a:lnTo>
                  <a:lnTo>
                    <a:pt x="827" y="781"/>
                  </a:lnTo>
                  <a:lnTo>
                    <a:pt x="806" y="772"/>
                  </a:lnTo>
                  <a:lnTo>
                    <a:pt x="796" y="765"/>
                  </a:lnTo>
                  <a:lnTo>
                    <a:pt x="792" y="748"/>
                  </a:lnTo>
                  <a:lnTo>
                    <a:pt x="766" y="740"/>
                  </a:lnTo>
                  <a:lnTo>
                    <a:pt x="758" y="739"/>
                  </a:lnTo>
                  <a:lnTo>
                    <a:pt x="744" y="753"/>
                  </a:lnTo>
                  <a:lnTo>
                    <a:pt x="737" y="753"/>
                  </a:lnTo>
                  <a:lnTo>
                    <a:pt x="734" y="756"/>
                  </a:lnTo>
                  <a:lnTo>
                    <a:pt x="728" y="754"/>
                  </a:lnTo>
                  <a:lnTo>
                    <a:pt x="719" y="754"/>
                  </a:lnTo>
                  <a:lnTo>
                    <a:pt x="714" y="758"/>
                  </a:lnTo>
                  <a:lnTo>
                    <a:pt x="702" y="754"/>
                  </a:lnTo>
                  <a:lnTo>
                    <a:pt x="698" y="760"/>
                  </a:lnTo>
                  <a:lnTo>
                    <a:pt x="687" y="760"/>
                  </a:lnTo>
                  <a:lnTo>
                    <a:pt x="693" y="790"/>
                  </a:lnTo>
                  <a:lnTo>
                    <a:pt x="683" y="786"/>
                  </a:lnTo>
                  <a:lnTo>
                    <a:pt x="680" y="781"/>
                  </a:lnTo>
                  <a:lnTo>
                    <a:pt x="674" y="778"/>
                  </a:lnTo>
                  <a:lnTo>
                    <a:pt x="658" y="782"/>
                  </a:lnTo>
                  <a:lnTo>
                    <a:pt x="648" y="769"/>
                  </a:lnTo>
                  <a:lnTo>
                    <a:pt x="636" y="763"/>
                  </a:lnTo>
                  <a:lnTo>
                    <a:pt x="639" y="744"/>
                  </a:lnTo>
                  <a:lnTo>
                    <a:pt x="624" y="736"/>
                  </a:lnTo>
                  <a:lnTo>
                    <a:pt x="618" y="721"/>
                  </a:lnTo>
                  <a:lnTo>
                    <a:pt x="617" y="717"/>
                  </a:lnTo>
                  <a:lnTo>
                    <a:pt x="594" y="721"/>
                  </a:lnTo>
                  <a:lnTo>
                    <a:pt x="593" y="710"/>
                  </a:lnTo>
                  <a:lnTo>
                    <a:pt x="592" y="699"/>
                  </a:lnTo>
                  <a:lnTo>
                    <a:pt x="603" y="682"/>
                  </a:lnTo>
                  <a:lnTo>
                    <a:pt x="606" y="670"/>
                  </a:lnTo>
                  <a:lnTo>
                    <a:pt x="602" y="651"/>
                  </a:lnTo>
                  <a:lnTo>
                    <a:pt x="597" y="631"/>
                  </a:lnTo>
                  <a:lnTo>
                    <a:pt x="587" y="626"/>
                  </a:lnTo>
                  <a:lnTo>
                    <a:pt x="569" y="607"/>
                  </a:lnTo>
                  <a:lnTo>
                    <a:pt x="567" y="615"/>
                  </a:lnTo>
                  <a:lnTo>
                    <a:pt x="544" y="607"/>
                  </a:lnTo>
                  <a:lnTo>
                    <a:pt x="544" y="597"/>
                  </a:lnTo>
                  <a:lnTo>
                    <a:pt x="535" y="594"/>
                  </a:lnTo>
                  <a:lnTo>
                    <a:pt x="538" y="590"/>
                  </a:lnTo>
                  <a:lnTo>
                    <a:pt x="528" y="588"/>
                  </a:lnTo>
                  <a:lnTo>
                    <a:pt x="516" y="594"/>
                  </a:lnTo>
                  <a:lnTo>
                    <a:pt x="499" y="59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7" name="Freeform 302"/>
            <p:cNvSpPr>
              <a:spLocks/>
            </p:cNvSpPr>
            <p:nvPr/>
          </p:nvSpPr>
          <p:spPr bwMode="auto">
            <a:xfrm>
              <a:off x="8496369" y="3532628"/>
              <a:ext cx="53570" cy="46889"/>
            </a:xfrm>
            <a:custGeom>
              <a:avLst/>
              <a:gdLst/>
              <a:ahLst/>
              <a:cxnLst>
                <a:cxn ang="0">
                  <a:pos x="38" y="0"/>
                </a:cxn>
                <a:cxn ang="0">
                  <a:pos x="15" y="4"/>
                </a:cxn>
                <a:cxn ang="0">
                  <a:pos x="0" y="15"/>
                </a:cxn>
                <a:cxn ang="0">
                  <a:pos x="2" y="35"/>
                </a:cxn>
                <a:cxn ang="0">
                  <a:pos x="20" y="43"/>
                </a:cxn>
                <a:cxn ang="0">
                  <a:pos x="27" y="41"/>
                </a:cxn>
                <a:cxn ang="0">
                  <a:pos x="40" y="25"/>
                </a:cxn>
                <a:cxn ang="0">
                  <a:pos x="48" y="10"/>
                </a:cxn>
                <a:cxn ang="0">
                  <a:pos x="46" y="1"/>
                </a:cxn>
                <a:cxn ang="0">
                  <a:pos x="38" y="0"/>
                </a:cxn>
              </a:cxnLst>
              <a:rect l="0" t="0" r="r" b="b"/>
              <a:pathLst>
                <a:path w="48" h="43">
                  <a:moveTo>
                    <a:pt x="38" y="0"/>
                  </a:moveTo>
                  <a:lnTo>
                    <a:pt x="15" y="4"/>
                  </a:lnTo>
                  <a:lnTo>
                    <a:pt x="0" y="15"/>
                  </a:lnTo>
                  <a:lnTo>
                    <a:pt x="2" y="35"/>
                  </a:lnTo>
                  <a:lnTo>
                    <a:pt x="20" y="43"/>
                  </a:lnTo>
                  <a:lnTo>
                    <a:pt x="27" y="41"/>
                  </a:lnTo>
                  <a:lnTo>
                    <a:pt x="40" y="25"/>
                  </a:lnTo>
                  <a:lnTo>
                    <a:pt x="48" y="10"/>
                  </a:lnTo>
                  <a:lnTo>
                    <a:pt x="46" y="1"/>
                  </a:lnTo>
                  <a:lnTo>
                    <a:pt x="38"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8" name="Freeform 303"/>
            <p:cNvSpPr>
              <a:spLocks/>
            </p:cNvSpPr>
            <p:nvPr/>
          </p:nvSpPr>
          <p:spPr bwMode="auto">
            <a:xfrm>
              <a:off x="8909305" y="2938696"/>
              <a:ext cx="207585" cy="221050"/>
            </a:xfrm>
            <a:custGeom>
              <a:avLst/>
              <a:gdLst/>
              <a:ahLst/>
              <a:cxnLst>
                <a:cxn ang="0">
                  <a:pos x="174" y="148"/>
                </a:cxn>
                <a:cxn ang="0">
                  <a:pos x="168" y="144"/>
                </a:cxn>
                <a:cxn ang="0">
                  <a:pos x="169" y="154"/>
                </a:cxn>
                <a:cxn ang="0">
                  <a:pos x="160" y="158"/>
                </a:cxn>
                <a:cxn ang="0">
                  <a:pos x="157" y="168"/>
                </a:cxn>
                <a:cxn ang="0">
                  <a:pos x="152" y="157"/>
                </a:cxn>
                <a:cxn ang="0">
                  <a:pos x="148" y="170"/>
                </a:cxn>
                <a:cxn ang="0">
                  <a:pos x="125" y="168"/>
                </a:cxn>
                <a:cxn ang="0">
                  <a:pos x="119" y="165"/>
                </a:cxn>
                <a:cxn ang="0">
                  <a:pos x="112" y="159"/>
                </a:cxn>
                <a:cxn ang="0">
                  <a:pos x="115" y="170"/>
                </a:cxn>
                <a:cxn ang="0">
                  <a:pos x="120" y="177"/>
                </a:cxn>
                <a:cxn ang="0">
                  <a:pos x="110" y="188"/>
                </a:cxn>
                <a:cxn ang="0">
                  <a:pos x="108" y="198"/>
                </a:cxn>
                <a:cxn ang="0">
                  <a:pos x="88" y="182"/>
                </a:cxn>
                <a:cxn ang="0">
                  <a:pos x="86" y="166"/>
                </a:cxn>
                <a:cxn ang="0">
                  <a:pos x="61" y="170"/>
                </a:cxn>
                <a:cxn ang="0">
                  <a:pos x="32" y="176"/>
                </a:cxn>
                <a:cxn ang="0">
                  <a:pos x="24" y="186"/>
                </a:cxn>
                <a:cxn ang="0">
                  <a:pos x="0" y="182"/>
                </a:cxn>
                <a:cxn ang="0">
                  <a:pos x="4" y="174"/>
                </a:cxn>
                <a:cxn ang="0">
                  <a:pos x="18" y="159"/>
                </a:cxn>
                <a:cxn ang="0">
                  <a:pos x="31" y="146"/>
                </a:cxn>
                <a:cxn ang="0">
                  <a:pos x="53" y="145"/>
                </a:cxn>
                <a:cxn ang="0">
                  <a:pos x="74" y="144"/>
                </a:cxn>
                <a:cxn ang="0">
                  <a:pos x="78" y="146"/>
                </a:cxn>
                <a:cxn ang="0">
                  <a:pos x="89" y="140"/>
                </a:cxn>
                <a:cxn ang="0">
                  <a:pos x="86" y="127"/>
                </a:cxn>
                <a:cxn ang="0">
                  <a:pos x="84" y="106"/>
                </a:cxn>
                <a:cxn ang="0">
                  <a:pos x="94" y="102"/>
                </a:cxn>
                <a:cxn ang="0">
                  <a:pos x="92" y="108"/>
                </a:cxn>
                <a:cxn ang="0">
                  <a:pos x="100" y="116"/>
                </a:cxn>
                <a:cxn ang="0">
                  <a:pos x="110" y="105"/>
                </a:cxn>
                <a:cxn ang="0">
                  <a:pos x="120" y="96"/>
                </a:cxn>
                <a:cxn ang="0">
                  <a:pos x="122" y="78"/>
                </a:cxn>
                <a:cxn ang="0">
                  <a:pos x="125" y="58"/>
                </a:cxn>
                <a:cxn ang="0">
                  <a:pos x="114" y="39"/>
                </a:cxn>
                <a:cxn ang="0">
                  <a:pos x="106" y="18"/>
                </a:cxn>
                <a:cxn ang="0">
                  <a:pos x="107" y="6"/>
                </a:cxn>
                <a:cxn ang="0">
                  <a:pos x="118" y="13"/>
                </a:cxn>
                <a:cxn ang="0">
                  <a:pos x="124" y="9"/>
                </a:cxn>
                <a:cxn ang="0">
                  <a:pos x="120" y="6"/>
                </a:cxn>
                <a:cxn ang="0">
                  <a:pos x="112" y="6"/>
                </a:cxn>
                <a:cxn ang="0">
                  <a:pos x="114" y="0"/>
                </a:cxn>
                <a:cxn ang="0">
                  <a:pos x="124" y="3"/>
                </a:cxn>
                <a:cxn ang="0">
                  <a:pos x="142" y="25"/>
                </a:cxn>
                <a:cxn ang="0">
                  <a:pos x="163" y="46"/>
                </a:cxn>
                <a:cxn ang="0">
                  <a:pos x="164" y="75"/>
                </a:cxn>
                <a:cxn ang="0">
                  <a:pos x="160" y="85"/>
                </a:cxn>
                <a:cxn ang="0">
                  <a:pos x="172" y="115"/>
                </a:cxn>
                <a:cxn ang="0">
                  <a:pos x="186" y="140"/>
                </a:cxn>
                <a:cxn ang="0">
                  <a:pos x="178" y="162"/>
                </a:cxn>
                <a:cxn ang="0">
                  <a:pos x="174" y="148"/>
                </a:cxn>
              </a:cxnLst>
              <a:rect l="0" t="0" r="r" b="b"/>
              <a:pathLst>
                <a:path w="186" h="198">
                  <a:moveTo>
                    <a:pt x="174" y="148"/>
                  </a:moveTo>
                  <a:lnTo>
                    <a:pt x="168" y="144"/>
                  </a:lnTo>
                  <a:lnTo>
                    <a:pt x="169" y="154"/>
                  </a:lnTo>
                  <a:lnTo>
                    <a:pt x="160" y="158"/>
                  </a:lnTo>
                  <a:lnTo>
                    <a:pt x="157" y="168"/>
                  </a:lnTo>
                  <a:lnTo>
                    <a:pt x="152" y="157"/>
                  </a:lnTo>
                  <a:lnTo>
                    <a:pt x="148" y="170"/>
                  </a:lnTo>
                  <a:lnTo>
                    <a:pt x="125" y="168"/>
                  </a:lnTo>
                  <a:lnTo>
                    <a:pt x="119" y="165"/>
                  </a:lnTo>
                  <a:lnTo>
                    <a:pt x="112" y="159"/>
                  </a:lnTo>
                  <a:lnTo>
                    <a:pt x="115" y="170"/>
                  </a:lnTo>
                  <a:lnTo>
                    <a:pt x="120" y="177"/>
                  </a:lnTo>
                  <a:lnTo>
                    <a:pt x="110" y="188"/>
                  </a:lnTo>
                  <a:lnTo>
                    <a:pt x="108" y="198"/>
                  </a:lnTo>
                  <a:lnTo>
                    <a:pt x="88" y="182"/>
                  </a:lnTo>
                  <a:lnTo>
                    <a:pt x="86" y="166"/>
                  </a:lnTo>
                  <a:lnTo>
                    <a:pt x="61" y="170"/>
                  </a:lnTo>
                  <a:lnTo>
                    <a:pt x="32" y="176"/>
                  </a:lnTo>
                  <a:lnTo>
                    <a:pt x="24" y="186"/>
                  </a:lnTo>
                  <a:lnTo>
                    <a:pt x="0" y="182"/>
                  </a:lnTo>
                  <a:lnTo>
                    <a:pt x="4" y="174"/>
                  </a:lnTo>
                  <a:lnTo>
                    <a:pt x="18" y="159"/>
                  </a:lnTo>
                  <a:lnTo>
                    <a:pt x="31" y="146"/>
                  </a:lnTo>
                  <a:lnTo>
                    <a:pt x="53" y="145"/>
                  </a:lnTo>
                  <a:lnTo>
                    <a:pt x="74" y="144"/>
                  </a:lnTo>
                  <a:lnTo>
                    <a:pt x="78" y="146"/>
                  </a:lnTo>
                  <a:lnTo>
                    <a:pt x="89" y="140"/>
                  </a:lnTo>
                  <a:lnTo>
                    <a:pt x="86" y="127"/>
                  </a:lnTo>
                  <a:lnTo>
                    <a:pt x="84" y="106"/>
                  </a:lnTo>
                  <a:lnTo>
                    <a:pt x="94" y="102"/>
                  </a:lnTo>
                  <a:lnTo>
                    <a:pt x="92" y="108"/>
                  </a:lnTo>
                  <a:lnTo>
                    <a:pt x="100" y="116"/>
                  </a:lnTo>
                  <a:lnTo>
                    <a:pt x="110" y="105"/>
                  </a:lnTo>
                  <a:lnTo>
                    <a:pt x="120" y="96"/>
                  </a:lnTo>
                  <a:lnTo>
                    <a:pt x="122" y="78"/>
                  </a:lnTo>
                  <a:lnTo>
                    <a:pt x="125" y="58"/>
                  </a:lnTo>
                  <a:lnTo>
                    <a:pt x="114" y="39"/>
                  </a:lnTo>
                  <a:lnTo>
                    <a:pt x="106" y="18"/>
                  </a:lnTo>
                  <a:lnTo>
                    <a:pt x="107" y="6"/>
                  </a:lnTo>
                  <a:lnTo>
                    <a:pt x="118" y="13"/>
                  </a:lnTo>
                  <a:lnTo>
                    <a:pt x="124" y="9"/>
                  </a:lnTo>
                  <a:lnTo>
                    <a:pt x="120" y="6"/>
                  </a:lnTo>
                  <a:lnTo>
                    <a:pt x="112" y="6"/>
                  </a:lnTo>
                  <a:lnTo>
                    <a:pt x="114" y="0"/>
                  </a:lnTo>
                  <a:lnTo>
                    <a:pt x="124" y="3"/>
                  </a:lnTo>
                  <a:lnTo>
                    <a:pt x="142" y="25"/>
                  </a:lnTo>
                  <a:lnTo>
                    <a:pt x="163" y="46"/>
                  </a:lnTo>
                  <a:lnTo>
                    <a:pt x="164" y="75"/>
                  </a:lnTo>
                  <a:lnTo>
                    <a:pt x="160" y="85"/>
                  </a:lnTo>
                  <a:lnTo>
                    <a:pt x="172" y="115"/>
                  </a:lnTo>
                  <a:lnTo>
                    <a:pt x="186" y="140"/>
                  </a:lnTo>
                  <a:lnTo>
                    <a:pt x="178" y="162"/>
                  </a:lnTo>
                  <a:lnTo>
                    <a:pt x="174" y="14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499" name="Freeform 304"/>
            <p:cNvSpPr>
              <a:spLocks/>
            </p:cNvSpPr>
            <p:nvPr/>
          </p:nvSpPr>
          <p:spPr bwMode="auto">
            <a:xfrm>
              <a:off x="8982964" y="2829288"/>
              <a:ext cx="118301" cy="109408"/>
            </a:xfrm>
            <a:custGeom>
              <a:avLst/>
              <a:gdLst/>
              <a:ahLst/>
              <a:cxnLst>
                <a:cxn ang="0">
                  <a:pos x="83" y="37"/>
                </a:cxn>
                <a:cxn ang="0">
                  <a:pos x="64" y="33"/>
                </a:cxn>
                <a:cxn ang="0">
                  <a:pos x="32" y="17"/>
                </a:cxn>
                <a:cxn ang="0">
                  <a:pos x="0" y="0"/>
                </a:cxn>
                <a:cxn ang="0">
                  <a:pos x="5" y="12"/>
                </a:cxn>
                <a:cxn ang="0">
                  <a:pos x="16" y="34"/>
                </a:cxn>
                <a:cxn ang="0">
                  <a:pos x="25" y="54"/>
                </a:cxn>
                <a:cxn ang="0">
                  <a:pos x="11" y="54"/>
                </a:cxn>
                <a:cxn ang="0">
                  <a:pos x="8" y="58"/>
                </a:cxn>
                <a:cxn ang="0">
                  <a:pos x="8" y="67"/>
                </a:cxn>
                <a:cxn ang="0">
                  <a:pos x="13" y="81"/>
                </a:cxn>
                <a:cxn ang="0">
                  <a:pos x="28" y="99"/>
                </a:cxn>
                <a:cxn ang="0">
                  <a:pos x="32" y="95"/>
                </a:cxn>
                <a:cxn ang="0">
                  <a:pos x="43" y="93"/>
                </a:cxn>
                <a:cxn ang="0">
                  <a:pos x="18" y="76"/>
                </a:cxn>
                <a:cxn ang="0">
                  <a:pos x="29" y="75"/>
                </a:cxn>
                <a:cxn ang="0">
                  <a:pos x="37" y="72"/>
                </a:cxn>
                <a:cxn ang="0">
                  <a:pos x="79" y="84"/>
                </a:cxn>
                <a:cxn ang="0">
                  <a:pos x="80" y="78"/>
                </a:cxn>
                <a:cxn ang="0">
                  <a:pos x="90" y="63"/>
                </a:cxn>
                <a:cxn ang="0">
                  <a:pos x="107" y="54"/>
                </a:cxn>
                <a:cxn ang="0">
                  <a:pos x="96" y="47"/>
                </a:cxn>
                <a:cxn ang="0">
                  <a:pos x="89" y="30"/>
                </a:cxn>
                <a:cxn ang="0">
                  <a:pos x="83" y="37"/>
                </a:cxn>
              </a:cxnLst>
              <a:rect l="0" t="0" r="r" b="b"/>
              <a:pathLst>
                <a:path w="107" h="99">
                  <a:moveTo>
                    <a:pt x="83" y="37"/>
                  </a:moveTo>
                  <a:lnTo>
                    <a:pt x="64" y="33"/>
                  </a:lnTo>
                  <a:lnTo>
                    <a:pt x="32" y="17"/>
                  </a:lnTo>
                  <a:lnTo>
                    <a:pt x="0" y="0"/>
                  </a:lnTo>
                  <a:lnTo>
                    <a:pt x="5" y="12"/>
                  </a:lnTo>
                  <a:lnTo>
                    <a:pt x="16" y="34"/>
                  </a:lnTo>
                  <a:lnTo>
                    <a:pt x="25" y="54"/>
                  </a:lnTo>
                  <a:lnTo>
                    <a:pt x="11" y="54"/>
                  </a:lnTo>
                  <a:lnTo>
                    <a:pt x="8" y="58"/>
                  </a:lnTo>
                  <a:lnTo>
                    <a:pt x="8" y="67"/>
                  </a:lnTo>
                  <a:lnTo>
                    <a:pt x="13" y="81"/>
                  </a:lnTo>
                  <a:lnTo>
                    <a:pt x="28" y="99"/>
                  </a:lnTo>
                  <a:lnTo>
                    <a:pt x="32" y="95"/>
                  </a:lnTo>
                  <a:lnTo>
                    <a:pt x="43" y="93"/>
                  </a:lnTo>
                  <a:lnTo>
                    <a:pt x="18" y="76"/>
                  </a:lnTo>
                  <a:lnTo>
                    <a:pt x="29" y="75"/>
                  </a:lnTo>
                  <a:lnTo>
                    <a:pt x="37" y="72"/>
                  </a:lnTo>
                  <a:lnTo>
                    <a:pt x="79" y="84"/>
                  </a:lnTo>
                  <a:lnTo>
                    <a:pt x="80" y="78"/>
                  </a:lnTo>
                  <a:lnTo>
                    <a:pt x="90" y="63"/>
                  </a:lnTo>
                  <a:lnTo>
                    <a:pt x="107" y="54"/>
                  </a:lnTo>
                  <a:lnTo>
                    <a:pt x="96" y="47"/>
                  </a:lnTo>
                  <a:lnTo>
                    <a:pt x="89" y="30"/>
                  </a:lnTo>
                  <a:lnTo>
                    <a:pt x="83" y="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0" name="Freeform 305"/>
            <p:cNvSpPr>
              <a:spLocks/>
            </p:cNvSpPr>
            <p:nvPr/>
          </p:nvSpPr>
          <p:spPr bwMode="auto">
            <a:xfrm>
              <a:off x="8889217" y="3146350"/>
              <a:ext cx="60266" cy="78149"/>
            </a:xfrm>
            <a:custGeom>
              <a:avLst/>
              <a:gdLst/>
              <a:ahLst/>
              <a:cxnLst>
                <a:cxn ang="0">
                  <a:pos x="54" y="24"/>
                </a:cxn>
                <a:cxn ang="0">
                  <a:pos x="53" y="42"/>
                </a:cxn>
                <a:cxn ang="0">
                  <a:pos x="52" y="60"/>
                </a:cxn>
                <a:cxn ang="0">
                  <a:pos x="44" y="68"/>
                </a:cxn>
                <a:cxn ang="0">
                  <a:pos x="36" y="54"/>
                </a:cxn>
                <a:cxn ang="0">
                  <a:pos x="38" y="66"/>
                </a:cxn>
                <a:cxn ang="0">
                  <a:pos x="32" y="61"/>
                </a:cxn>
                <a:cxn ang="0">
                  <a:pos x="26" y="42"/>
                </a:cxn>
                <a:cxn ang="0">
                  <a:pos x="26" y="31"/>
                </a:cxn>
                <a:cxn ang="0">
                  <a:pos x="13" y="19"/>
                </a:cxn>
                <a:cxn ang="0">
                  <a:pos x="19" y="31"/>
                </a:cxn>
                <a:cxn ang="0">
                  <a:pos x="12" y="31"/>
                </a:cxn>
                <a:cxn ang="0">
                  <a:pos x="7" y="23"/>
                </a:cxn>
                <a:cxn ang="0">
                  <a:pos x="10" y="23"/>
                </a:cxn>
                <a:cxn ang="0">
                  <a:pos x="0" y="13"/>
                </a:cxn>
                <a:cxn ang="0">
                  <a:pos x="23" y="0"/>
                </a:cxn>
                <a:cxn ang="0">
                  <a:pos x="35" y="7"/>
                </a:cxn>
                <a:cxn ang="0">
                  <a:pos x="42" y="12"/>
                </a:cxn>
                <a:cxn ang="0">
                  <a:pos x="43" y="15"/>
                </a:cxn>
                <a:cxn ang="0">
                  <a:pos x="54" y="24"/>
                </a:cxn>
              </a:cxnLst>
              <a:rect l="0" t="0" r="r" b="b"/>
              <a:pathLst>
                <a:path w="54" h="68">
                  <a:moveTo>
                    <a:pt x="54" y="24"/>
                  </a:moveTo>
                  <a:lnTo>
                    <a:pt x="53" y="42"/>
                  </a:lnTo>
                  <a:lnTo>
                    <a:pt x="52" y="60"/>
                  </a:lnTo>
                  <a:lnTo>
                    <a:pt x="44" y="68"/>
                  </a:lnTo>
                  <a:lnTo>
                    <a:pt x="36" y="54"/>
                  </a:lnTo>
                  <a:lnTo>
                    <a:pt x="38" y="66"/>
                  </a:lnTo>
                  <a:lnTo>
                    <a:pt x="32" y="61"/>
                  </a:lnTo>
                  <a:lnTo>
                    <a:pt x="26" y="42"/>
                  </a:lnTo>
                  <a:lnTo>
                    <a:pt x="26" y="31"/>
                  </a:lnTo>
                  <a:lnTo>
                    <a:pt x="13" y="19"/>
                  </a:lnTo>
                  <a:lnTo>
                    <a:pt x="19" y="31"/>
                  </a:lnTo>
                  <a:lnTo>
                    <a:pt x="12" y="31"/>
                  </a:lnTo>
                  <a:lnTo>
                    <a:pt x="7" y="23"/>
                  </a:lnTo>
                  <a:lnTo>
                    <a:pt x="10" y="23"/>
                  </a:lnTo>
                  <a:lnTo>
                    <a:pt x="0" y="13"/>
                  </a:lnTo>
                  <a:lnTo>
                    <a:pt x="23" y="0"/>
                  </a:lnTo>
                  <a:lnTo>
                    <a:pt x="35" y="7"/>
                  </a:lnTo>
                  <a:lnTo>
                    <a:pt x="42" y="12"/>
                  </a:lnTo>
                  <a:lnTo>
                    <a:pt x="43" y="15"/>
                  </a:lnTo>
                  <a:lnTo>
                    <a:pt x="54"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1" name="Freeform 306"/>
            <p:cNvSpPr>
              <a:spLocks/>
            </p:cNvSpPr>
            <p:nvPr/>
          </p:nvSpPr>
          <p:spPr bwMode="auto">
            <a:xfrm>
              <a:off x="8947252" y="3135185"/>
              <a:ext cx="53570" cy="42424"/>
            </a:xfrm>
            <a:custGeom>
              <a:avLst/>
              <a:gdLst/>
              <a:ahLst/>
              <a:cxnLst>
                <a:cxn ang="0">
                  <a:pos x="39" y="24"/>
                </a:cxn>
                <a:cxn ang="0">
                  <a:pos x="24" y="24"/>
                </a:cxn>
                <a:cxn ang="0">
                  <a:pos x="21" y="38"/>
                </a:cxn>
                <a:cxn ang="0">
                  <a:pos x="8" y="29"/>
                </a:cxn>
                <a:cxn ang="0">
                  <a:pos x="2" y="22"/>
                </a:cxn>
                <a:cxn ang="0">
                  <a:pos x="0" y="23"/>
                </a:cxn>
                <a:cxn ang="0">
                  <a:pos x="12" y="7"/>
                </a:cxn>
                <a:cxn ang="0">
                  <a:pos x="24" y="6"/>
                </a:cxn>
                <a:cxn ang="0">
                  <a:pos x="34" y="0"/>
                </a:cxn>
                <a:cxn ang="0">
                  <a:pos x="44" y="6"/>
                </a:cxn>
                <a:cxn ang="0">
                  <a:pos x="49" y="13"/>
                </a:cxn>
                <a:cxn ang="0">
                  <a:pos x="39" y="24"/>
                </a:cxn>
              </a:cxnLst>
              <a:rect l="0" t="0" r="r" b="b"/>
              <a:pathLst>
                <a:path w="49" h="38">
                  <a:moveTo>
                    <a:pt x="39" y="24"/>
                  </a:moveTo>
                  <a:lnTo>
                    <a:pt x="24" y="24"/>
                  </a:lnTo>
                  <a:lnTo>
                    <a:pt x="21" y="38"/>
                  </a:lnTo>
                  <a:lnTo>
                    <a:pt x="8" y="29"/>
                  </a:lnTo>
                  <a:lnTo>
                    <a:pt x="2" y="22"/>
                  </a:lnTo>
                  <a:lnTo>
                    <a:pt x="0" y="23"/>
                  </a:lnTo>
                  <a:lnTo>
                    <a:pt x="12" y="7"/>
                  </a:lnTo>
                  <a:lnTo>
                    <a:pt x="24" y="6"/>
                  </a:lnTo>
                  <a:lnTo>
                    <a:pt x="34" y="0"/>
                  </a:lnTo>
                  <a:lnTo>
                    <a:pt x="44" y="6"/>
                  </a:lnTo>
                  <a:lnTo>
                    <a:pt x="49" y="13"/>
                  </a:lnTo>
                  <a:lnTo>
                    <a:pt x="39"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2" name="Freeform 307"/>
            <p:cNvSpPr>
              <a:spLocks/>
            </p:cNvSpPr>
            <p:nvPr/>
          </p:nvSpPr>
          <p:spPr bwMode="auto">
            <a:xfrm>
              <a:off x="8911537" y="3340606"/>
              <a:ext cx="8929" cy="20095"/>
            </a:xfrm>
            <a:custGeom>
              <a:avLst/>
              <a:gdLst/>
              <a:ahLst/>
              <a:cxnLst>
                <a:cxn ang="0">
                  <a:pos x="0" y="17"/>
                </a:cxn>
                <a:cxn ang="0">
                  <a:pos x="10" y="2"/>
                </a:cxn>
                <a:cxn ang="0">
                  <a:pos x="9" y="0"/>
                </a:cxn>
                <a:cxn ang="0">
                  <a:pos x="0" y="17"/>
                </a:cxn>
              </a:cxnLst>
              <a:rect l="0" t="0" r="r" b="b"/>
              <a:pathLst>
                <a:path w="10" h="17">
                  <a:moveTo>
                    <a:pt x="0" y="17"/>
                  </a:moveTo>
                  <a:lnTo>
                    <a:pt x="10" y="2"/>
                  </a:lnTo>
                  <a:lnTo>
                    <a:pt x="9" y="0"/>
                  </a:lnTo>
                  <a:lnTo>
                    <a:pt x="0"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3" name="Freeform 308"/>
            <p:cNvSpPr>
              <a:spLocks/>
            </p:cNvSpPr>
            <p:nvPr/>
          </p:nvSpPr>
          <p:spPr bwMode="auto">
            <a:xfrm>
              <a:off x="9027607" y="3025776"/>
              <a:ext cx="6696" cy="6698"/>
            </a:xfrm>
            <a:custGeom>
              <a:avLst/>
              <a:gdLst/>
              <a:ahLst/>
              <a:cxnLst>
                <a:cxn ang="0">
                  <a:pos x="6" y="7"/>
                </a:cxn>
                <a:cxn ang="0">
                  <a:pos x="1" y="0"/>
                </a:cxn>
                <a:cxn ang="0">
                  <a:pos x="0" y="7"/>
                </a:cxn>
                <a:cxn ang="0">
                  <a:pos x="6" y="7"/>
                </a:cxn>
              </a:cxnLst>
              <a:rect l="0" t="0" r="r" b="b"/>
              <a:pathLst>
                <a:path w="6" h="7">
                  <a:moveTo>
                    <a:pt x="6" y="7"/>
                  </a:moveTo>
                  <a:lnTo>
                    <a:pt x="1" y="0"/>
                  </a:lnTo>
                  <a:lnTo>
                    <a:pt x="0" y="7"/>
                  </a:lnTo>
                  <a:lnTo>
                    <a:pt x="6"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4" name="Freeform 309"/>
            <p:cNvSpPr>
              <a:spLocks/>
            </p:cNvSpPr>
            <p:nvPr/>
          </p:nvSpPr>
          <p:spPr bwMode="auto">
            <a:xfrm>
              <a:off x="8907073" y="3186540"/>
              <a:ext cx="6696" cy="4466"/>
            </a:xfrm>
            <a:custGeom>
              <a:avLst/>
              <a:gdLst/>
              <a:ahLst/>
              <a:cxnLst>
                <a:cxn ang="0">
                  <a:pos x="3" y="0"/>
                </a:cxn>
                <a:cxn ang="0">
                  <a:pos x="5" y="3"/>
                </a:cxn>
                <a:cxn ang="0">
                  <a:pos x="0" y="3"/>
                </a:cxn>
                <a:cxn ang="0">
                  <a:pos x="3" y="0"/>
                </a:cxn>
              </a:cxnLst>
              <a:rect l="0" t="0" r="r" b="b"/>
              <a:pathLst>
                <a:path w="5" h="3">
                  <a:moveTo>
                    <a:pt x="3" y="0"/>
                  </a:moveTo>
                  <a:lnTo>
                    <a:pt x="5" y="3"/>
                  </a:lnTo>
                  <a:lnTo>
                    <a:pt x="0" y="3"/>
                  </a:lnTo>
                  <a:lnTo>
                    <a:pt x="3"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5" name="Freeform 310"/>
            <p:cNvSpPr>
              <a:spLocks/>
            </p:cNvSpPr>
            <p:nvPr/>
          </p:nvSpPr>
          <p:spPr bwMode="auto">
            <a:xfrm>
              <a:off x="8683864" y="2896273"/>
              <a:ext cx="109372" cy="142901"/>
            </a:xfrm>
            <a:custGeom>
              <a:avLst/>
              <a:gdLst/>
              <a:ahLst/>
              <a:cxnLst>
                <a:cxn ang="0">
                  <a:pos x="27" y="86"/>
                </a:cxn>
                <a:cxn ang="0">
                  <a:pos x="13" y="83"/>
                </a:cxn>
                <a:cxn ang="0">
                  <a:pos x="0" y="71"/>
                </a:cxn>
                <a:cxn ang="0">
                  <a:pos x="12" y="58"/>
                </a:cxn>
                <a:cxn ang="0">
                  <a:pos x="25" y="36"/>
                </a:cxn>
                <a:cxn ang="0">
                  <a:pos x="33" y="33"/>
                </a:cxn>
                <a:cxn ang="0">
                  <a:pos x="58" y="40"/>
                </a:cxn>
                <a:cxn ang="0">
                  <a:pos x="49" y="27"/>
                </a:cxn>
                <a:cxn ang="0">
                  <a:pos x="57" y="24"/>
                </a:cxn>
                <a:cxn ang="0">
                  <a:pos x="70" y="14"/>
                </a:cxn>
                <a:cxn ang="0">
                  <a:pos x="70" y="0"/>
                </a:cxn>
                <a:cxn ang="0">
                  <a:pos x="93" y="15"/>
                </a:cxn>
                <a:cxn ang="0">
                  <a:pos x="96" y="17"/>
                </a:cxn>
                <a:cxn ang="0">
                  <a:pos x="87" y="30"/>
                </a:cxn>
                <a:cxn ang="0">
                  <a:pos x="94" y="54"/>
                </a:cxn>
                <a:cxn ang="0">
                  <a:pos x="83" y="69"/>
                </a:cxn>
                <a:cxn ang="0">
                  <a:pos x="72" y="83"/>
                </a:cxn>
                <a:cxn ang="0">
                  <a:pos x="76" y="95"/>
                </a:cxn>
                <a:cxn ang="0">
                  <a:pos x="100" y="108"/>
                </a:cxn>
                <a:cxn ang="0">
                  <a:pos x="91" y="114"/>
                </a:cxn>
                <a:cxn ang="0">
                  <a:pos x="75" y="123"/>
                </a:cxn>
                <a:cxn ang="0">
                  <a:pos x="75" y="128"/>
                </a:cxn>
                <a:cxn ang="0">
                  <a:pos x="55" y="124"/>
                </a:cxn>
                <a:cxn ang="0">
                  <a:pos x="49" y="128"/>
                </a:cxn>
                <a:cxn ang="0">
                  <a:pos x="40" y="123"/>
                </a:cxn>
                <a:cxn ang="0">
                  <a:pos x="33" y="118"/>
                </a:cxn>
                <a:cxn ang="0">
                  <a:pos x="37" y="106"/>
                </a:cxn>
                <a:cxn ang="0">
                  <a:pos x="40" y="105"/>
                </a:cxn>
                <a:cxn ang="0">
                  <a:pos x="31" y="100"/>
                </a:cxn>
                <a:cxn ang="0">
                  <a:pos x="27" y="86"/>
                </a:cxn>
              </a:cxnLst>
              <a:rect l="0" t="0" r="r" b="b"/>
              <a:pathLst>
                <a:path w="100" h="128">
                  <a:moveTo>
                    <a:pt x="27" y="86"/>
                  </a:moveTo>
                  <a:lnTo>
                    <a:pt x="13" y="83"/>
                  </a:lnTo>
                  <a:lnTo>
                    <a:pt x="0" y="71"/>
                  </a:lnTo>
                  <a:lnTo>
                    <a:pt x="12" y="58"/>
                  </a:lnTo>
                  <a:lnTo>
                    <a:pt x="25" y="36"/>
                  </a:lnTo>
                  <a:lnTo>
                    <a:pt x="33" y="33"/>
                  </a:lnTo>
                  <a:lnTo>
                    <a:pt x="58" y="40"/>
                  </a:lnTo>
                  <a:lnTo>
                    <a:pt x="49" y="27"/>
                  </a:lnTo>
                  <a:lnTo>
                    <a:pt x="57" y="24"/>
                  </a:lnTo>
                  <a:lnTo>
                    <a:pt x="70" y="14"/>
                  </a:lnTo>
                  <a:lnTo>
                    <a:pt x="70" y="0"/>
                  </a:lnTo>
                  <a:lnTo>
                    <a:pt x="93" y="15"/>
                  </a:lnTo>
                  <a:lnTo>
                    <a:pt x="96" y="17"/>
                  </a:lnTo>
                  <a:lnTo>
                    <a:pt x="87" y="30"/>
                  </a:lnTo>
                  <a:lnTo>
                    <a:pt x="94" y="54"/>
                  </a:lnTo>
                  <a:lnTo>
                    <a:pt x="83" y="69"/>
                  </a:lnTo>
                  <a:lnTo>
                    <a:pt x="72" y="83"/>
                  </a:lnTo>
                  <a:lnTo>
                    <a:pt x="76" y="95"/>
                  </a:lnTo>
                  <a:lnTo>
                    <a:pt x="100" y="108"/>
                  </a:lnTo>
                  <a:lnTo>
                    <a:pt x="91" y="114"/>
                  </a:lnTo>
                  <a:lnTo>
                    <a:pt x="75" y="123"/>
                  </a:lnTo>
                  <a:lnTo>
                    <a:pt x="75" y="128"/>
                  </a:lnTo>
                  <a:lnTo>
                    <a:pt x="55" y="124"/>
                  </a:lnTo>
                  <a:lnTo>
                    <a:pt x="49" y="128"/>
                  </a:lnTo>
                  <a:lnTo>
                    <a:pt x="40" y="123"/>
                  </a:lnTo>
                  <a:lnTo>
                    <a:pt x="33" y="118"/>
                  </a:lnTo>
                  <a:lnTo>
                    <a:pt x="37" y="106"/>
                  </a:lnTo>
                  <a:lnTo>
                    <a:pt x="40" y="105"/>
                  </a:lnTo>
                  <a:lnTo>
                    <a:pt x="31" y="100"/>
                  </a:lnTo>
                  <a:lnTo>
                    <a:pt x="27" y="8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6" name="Freeform 311"/>
            <p:cNvSpPr>
              <a:spLocks/>
            </p:cNvSpPr>
            <p:nvPr/>
          </p:nvSpPr>
          <p:spPr bwMode="auto">
            <a:xfrm>
              <a:off x="8766451" y="3016846"/>
              <a:ext cx="91515" cy="116107"/>
            </a:xfrm>
            <a:custGeom>
              <a:avLst/>
              <a:gdLst/>
              <a:ahLst/>
              <a:cxnLst>
                <a:cxn ang="0">
                  <a:pos x="48" y="101"/>
                </a:cxn>
                <a:cxn ang="0">
                  <a:pos x="46" y="98"/>
                </a:cxn>
                <a:cxn ang="0">
                  <a:pos x="39" y="100"/>
                </a:cxn>
                <a:cxn ang="0">
                  <a:pos x="34" y="104"/>
                </a:cxn>
                <a:cxn ang="0">
                  <a:pos x="30" y="99"/>
                </a:cxn>
                <a:cxn ang="0">
                  <a:pos x="32" y="96"/>
                </a:cxn>
                <a:cxn ang="0">
                  <a:pos x="30" y="94"/>
                </a:cxn>
                <a:cxn ang="0">
                  <a:pos x="26" y="88"/>
                </a:cxn>
                <a:cxn ang="0">
                  <a:pos x="22" y="75"/>
                </a:cxn>
                <a:cxn ang="0">
                  <a:pos x="21" y="68"/>
                </a:cxn>
                <a:cxn ang="0">
                  <a:pos x="21" y="64"/>
                </a:cxn>
                <a:cxn ang="0">
                  <a:pos x="7" y="50"/>
                </a:cxn>
                <a:cxn ang="0">
                  <a:pos x="3" y="45"/>
                </a:cxn>
                <a:cxn ang="0">
                  <a:pos x="6" y="42"/>
                </a:cxn>
                <a:cxn ang="0">
                  <a:pos x="15" y="46"/>
                </a:cxn>
                <a:cxn ang="0">
                  <a:pos x="14" y="42"/>
                </a:cxn>
                <a:cxn ang="0">
                  <a:pos x="1" y="23"/>
                </a:cxn>
                <a:cxn ang="0">
                  <a:pos x="0" y="20"/>
                </a:cxn>
                <a:cxn ang="0">
                  <a:pos x="0" y="15"/>
                </a:cxn>
                <a:cxn ang="0">
                  <a:pos x="16" y="6"/>
                </a:cxn>
                <a:cxn ang="0">
                  <a:pos x="25" y="0"/>
                </a:cxn>
                <a:cxn ang="0">
                  <a:pos x="48" y="23"/>
                </a:cxn>
                <a:cxn ang="0">
                  <a:pos x="70" y="47"/>
                </a:cxn>
                <a:cxn ang="0">
                  <a:pos x="82" y="82"/>
                </a:cxn>
                <a:cxn ang="0">
                  <a:pos x="73" y="87"/>
                </a:cxn>
                <a:cxn ang="0">
                  <a:pos x="63" y="92"/>
                </a:cxn>
                <a:cxn ang="0">
                  <a:pos x="58" y="90"/>
                </a:cxn>
                <a:cxn ang="0">
                  <a:pos x="56" y="94"/>
                </a:cxn>
                <a:cxn ang="0">
                  <a:pos x="54" y="95"/>
                </a:cxn>
                <a:cxn ang="0">
                  <a:pos x="50" y="96"/>
                </a:cxn>
                <a:cxn ang="0">
                  <a:pos x="48" y="101"/>
                </a:cxn>
              </a:cxnLst>
              <a:rect l="0" t="0" r="r" b="b"/>
              <a:pathLst>
                <a:path w="82" h="104">
                  <a:moveTo>
                    <a:pt x="48" y="101"/>
                  </a:moveTo>
                  <a:lnTo>
                    <a:pt x="46" y="98"/>
                  </a:lnTo>
                  <a:lnTo>
                    <a:pt x="39" y="100"/>
                  </a:lnTo>
                  <a:lnTo>
                    <a:pt x="34" y="104"/>
                  </a:lnTo>
                  <a:lnTo>
                    <a:pt x="30" y="99"/>
                  </a:lnTo>
                  <a:lnTo>
                    <a:pt x="32" y="96"/>
                  </a:lnTo>
                  <a:lnTo>
                    <a:pt x="30" y="94"/>
                  </a:lnTo>
                  <a:lnTo>
                    <a:pt x="26" y="88"/>
                  </a:lnTo>
                  <a:lnTo>
                    <a:pt x="22" y="75"/>
                  </a:lnTo>
                  <a:lnTo>
                    <a:pt x="21" y="68"/>
                  </a:lnTo>
                  <a:lnTo>
                    <a:pt x="21" y="64"/>
                  </a:lnTo>
                  <a:lnTo>
                    <a:pt x="7" y="50"/>
                  </a:lnTo>
                  <a:lnTo>
                    <a:pt x="3" y="45"/>
                  </a:lnTo>
                  <a:lnTo>
                    <a:pt x="6" y="42"/>
                  </a:lnTo>
                  <a:lnTo>
                    <a:pt x="15" y="46"/>
                  </a:lnTo>
                  <a:lnTo>
                    <a:pt x="14" y="42"/>
                  </a:lnTo>
                  <a:lnTo>
                    <a:pt x="1" y="23"/>
                  </a:lnTo>
                  <a:lnTo>
                    <a:pt x="0" y="20"/>
                  </a:lnTo>
                  <a:lnTo>
                    <a:pt x="0" y="15"/>
                  </a:lnTo>
                  <a:lnTo>
                    <a:pt x="16" y="6"/>
                  </a:lnTo>
                  <a:lnTo>
                    <a:pt x="25" y="0"/>
                  </a:lnTo>
                  <a:lnTo>
                    <a:pt x="48" y="23"/>
                  </a:lnTo>
                  <a:lnTo>
                    <a:pt x="70" y="47"/>
                  </a:lnTo>
                  <a:lnTo>
                    <a:pt x="82" y="82"/>
                  </a:lnTo>
                  <a:lnTo>
                    <a:pt x="73" y="87"/>
                  </a:lnTo>
                  <a:lnTo>
                    <a:pt x="63" y="92"/>
                  </a:lnTo>
                  <a:lnTo>
                    <a:pt x="58" y="90"/>
                  </a:lnTo>
                  <a:lnTo>
                    <a:pt x="56" y="94"/>
                  </a:lnTo>
                  <a:lnTo>
                    <a:pt x="54" y="95"/>
                  </a:lnTo>
                  <a:lnTo>
                    <a:pt x="50" y="96"/>
                  </a:lnTo>
                  <a:lnTo>
                    <a:pt x="48" y="1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7" name="Freeform 312"/>
            <p:cNvSpPr>
              <a:spLocks/>
            </p:cNvSpPr>
            <p:nvPr/>
          </p:nvSpPr>
          <p:spPr bwMode="auto">
            <a:xfrm>
              <a:off x="8750827" y="3387495"/>
              <a:ext cx="33482" cy="89313"/>
            </a:xfrm>
            <a:custGeom>
              <a:avLst/>
              <a:gdLst/>
              <a:ahLst/>
              <a:cxnLst>
                <a:cxn ang="0">
                  <a:pos x="22" y="79"/>
                </a:cxn>
                <a:cxn ang="0">
                  <a:pos x="4" y="60"/>
                </a:cxn>
                <a:cxn ang="0">
                  <a:pos x="0" y="32"/>
                </a:cxn>
                <a:cxn ang="0">
                  <a:pos x="10" y="15"/>
                </a:cxn>
                <a:cxn ang="0">
                  <a:pos x="18" y="0"/>
                </a:cxn>
                <a:cxn ang="0">
                  <a:pos x="31" y="5"/>
                </a:cxn>
                <a:cxn ang="0">
                  <a:pos x="29" y="24"/>
                </a:cxn>
                <a:cxn ang="0">
                  <a:pos x="27" y="42"/>
                </a:cxn>
                <a:cxn ang="0">
                  <a:pos x="24" y="61"/>
                </a:cxn>
                <a:cxn ang="0">
                  <a:pos x="22" y="79"/>
                </a:cxn>
              </a:cxnLst>
              <a:rect l="0" t="0" r="r" b="b"/>
              <a:pathLst>
                <a:path w="31" h="79">
                  <a:moveTo>
                    <a:pt x="22" y="79"/>
                  </a:moveTo>
                  <a:lnTo>
                    <a:pt x="4" y="60"/>
                  </a:lnTo>
                  <a:lnTo>
                    <a:pt x="0" y="32"/>
                  </a:lnTo>
                  <a:lnTo>
                    <a:pt x="10" y="15"/>
                  </a:lnTo>
                  <a:lnTo>
                    <a:pt x="18" y="0"/>
                  </a:lnTo>
                  <a:lnTo>
                    <a:pt x="31" y="5"/>
                  </a:lnTo>
                  <a:lnTo>
                    <a:pt x="29" y="24"/>
                  </a:lnTo>
                  <a:lnTo>
                    <a:pt x="27" y="42"/>
                  </a:lnTo>
                  <a:lnTo>
                    <a:pt x="24" y="61"/>
                  </a:lnTo>
                  <a:lnTo>
                    <a:pt x="22" y="7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8" name="Freeform 313"/>
            <p:cNvSpPr>
              <a:spLocks/>
            </p:cNvSpPr>
            <p:nvPr/>
          </p:nvSpPr>
          <p:spPr bwMode="auto">
            <a:xfrm>
              <a:off x="7755315" y="2652895"/>
              <a:ext cx="723197" cy="283569"/>
            </a:xfrm>
            <a:custGeom>
              <a:avLst/>
              <a:gdLst/>
              <a:ahLst/>
              <a:cxnLst>
                <a:cxn ang="0">
                  <a:pos x="381" y="242"/>
                </a:cxn>
                <a:cxn ang="0">
                  <a:pos x="349" y="232"/>
                </a:cxn>
                <a:cxn ang="0">
                  <a:pos x="292" y="228"/>
                </a:cxn>
                <a:cxn ang="0">
                  <a:pos x="237" y="224"/>
                </a:cxn>
                <a:cxn ang="0">
                  <a:pos x="201" y="187"/>
                </a:cxn>
                <a:cxn ang="0">
                  <a:pos x="144" y="169"/>
                </a:cxn>
                <a:cxn ang="0">
                  <a:pos x="97" y="161"/>
                </a:cxn>
                <a:cxn ang="0">
                  <a:pos x="82" y="121"/>
                </a:cxn>
                <a:cxn ang="0">
                  <a:pos x="38" y="98"/>
                </a:cxn>
                <a:cxn ang="0">
                  <a:pos x="2" y="72"/>
                </a:cxn>
                <a:cxn ang="0">
                  <a:pos x="9" y="60"/>
                </a:cxn>
                <a:cxn ang="0">
                  <a:pos x="46" y="41"/>
                </a:cxn>
                <a:cxn ang="0">
                  <a:pos x="105" y="35"/>
                </a:cxn>
                <a:cxn ang="0">
                  <a:pos x="141" y="48"/>
                </a:cxn>
                <a:cxn ang="0">
                  <a:pos x="184" y="41"/>
                </a:cxn>
                <a:cxn ang="0">
                  <a:pos x="171" y="0"/>
                </a:cxn>
                <a:cxn ang="0">
                  <a:pos x="237" y="14"/>
                </a:cxn>
                <a:cxn ang="0">
                  <a:pos x="282" y="43"/>
                </a:cxn>
                <a:cxn ang="0">
                  <a:pos x="342" y="42"/>
                </a:cxn>
                <a:cxn ang="0">
                  <a:pos x="380" y="58"/>
                </a:cxn>
                <a:cxn ang="0">
                  <a:pos x="444" y="64"/>
                </a:cxn>
                <a:cxn ang="0">
                  <a:pos x="488" y="42"/>
                </a:cxn>
                <a:cxn ang="0">
                  <a:pos x="542" y="52"/>
                </a:cxn>
                <a:cxn ang="0">
                  <a:pos x="548" y="90"/>
                </a:cxn>
                <a:cxn ang="0">
                  <a:pos x="559" y="102"/>
                </a:cxn>
                <a:cxn ang="0">
                  <a:pos x="587" y="106"/>
                </a:cxn>
                <a:cxn ang="0">
                  <a:pos x="641" y="118"/>
                </a:cxn>
                <a:cxn ang="0">
                  <a:pos x="612" y="130"/>
                </a:cxn>
                <a:cxn ang="0">
                  <a:pos x="587" y="158"/>
                </a:cxn>
                <a:cxn ang="0">
                  <a:pos x="547" y="174"/>
                </a:cxn>
                <a:cxn ang="0">
                  <a:pos x="521" y="188"/>
                </a:cxn>
                <a:cxn ang="0">
                  <a:pos x="517" y="217"/>
                </a:cxn>
                <a:cxn ang="0">
                  <a:pos x="474" y="234"/>
                </a:cxn>
                <a:cxn ang="0">
                  <a:pos x="435" y="245"/>
                </a:cxn>
                <a:cxn ang="0">
                  <a:pos x="405" y="247"/>
                </a:cxn>
              </a:cxnLst>
              <a:rect l="0" t="0" r="r" b="b"/>
              <a:pathLst>
                <a:path w="647" h="254">
                  <a:moveTo>
                    <a:pt x="405" y="247"/>
                  </a:moveTo>
                  <a:lnTo>
                    <a:pt x="381" y="242"/>
                  </a:lnTo>
                  <a:lnTo>
                    <a:pt x="356" y="238"/>
                  </a:lnTo>
                  <a:lnTo>
                    <a:pt x="349" y="232"/>
                  </a:lnTo>
                  <a:lnTo>
                    <a:pt x="320" y="229"/>
                  </a:lnTo>
                  <a:lnTo>
                    <a:pt x="292" y="228"/>
                  </a:lnTo>
                  <a:lnTo>
                    <a:pt x="265" y="226"/>
                  </a:lnTo>
                  <a:lnTo>
                    <a:pt x="237" y="224"/>
                  </a:lnTo>
                  <a:lnTo>
                    <a:pt x="219" y="205"/>
                  </a:lnTo>
                  <a:lnTo>
                    <a:pt x="201" y="187"/>
                  </a:lnTo>
                  <a:lnTo>
                    <a:pt x="172" y="178"/>
                  </a:lnTo>
                  <a:lnTo>
                    <a:pt x="144" y="169"/>
                  </a:lnTo>
                  <a:lnTo>
                    <a:pt x="121" y="166"/>
                  </a:lnTo>
                  <a:lnTo>
                    <a:pt x="97" y="161"/>
                  </a:lnTo>
                  <a:lnTo>
                    <a:pt x="90" y="142"/>
                  </a:lnTo>
                  <a:lnTo>
                    <a:pt x="82" y="121"/>
                  </a:lnTo>
                  <a:lnTo>
                    <a:pt x="54" y="101"/>
                  </a:lnTo>
                  <a:lnTo>
                    <a:pt x="38" y="98"/>
                  </a:lnTo>
                  <a:lnTo>
                    <a:pt x="9" y="80"/>
                  </a:lnTo>
                  <a:lnTo>
                    <a:pt x="2" y="72"/>
                  </a:lnTo>
                  <a:lnTo>
                    <a:pt x="0" y="68"/>
                  </a:lnTo>
                  <a:lnTo>
                    <a:pt x="9" y="60"/>
                  </a:lnTo>
                  <a:lnTo>
                    <a:pt x="27" y="53"/>
                  </a:lnTo>
                  <a:lnTo>
                    <a:pt x="46" y="41"/>
                  </a:lnTo>
                  <a:lnTo>
                    <a:pt x="66" y="30"/>
                  </a:lnTo>
                  <a:lnTo>
                    <a:pt x="105" y="35"/>
                  </a:lnTo>
                  <a:lnTo>
                    <a:pt x="111" y="43"/>
                  </a:lnTo>
                  <a:lnTo>
                    <a:pt x="141" y="48"/>
                  </a:lnTo>
                  <a:lnTo>
                    <a:pt x="170" y="53"/>
                  </a:lnTo>
                  <a:lnTo>
                    <a:pt x="184" y="41"/>
                  </a:lnTo>
                  <a:lnTo>
                    <a:pt x="166" y="24"/>
                  </a:lnTo>
                  <a:lnTo>
                    <a:pt x="171" y="0"/>
                  </a:lnTo>
                  <a:lnTo>
                    <a:pt x="205" y="7"/>
                  </a:lnTo>
                  <a:lnTo>
                    <a:pt x="237" y="14"/>
                  </a:lnTo>
                  <a:lnTo>
                    <a:pt x="252" y="28"/>
                  </a:lnTo>
                  <a:lnTo>
                    <a:pt x="282" y="43"/>
                  </a:lnTo>
                  <a:lnTo>
                    <a:pt x="315" y="37"/>
                  </a:lnTo>
                  <a:lnTo>
                    <a:pt x="342" y="42"/>
                  </a:lnTo>
                  <a:lnTo>
                    <a:pt x="369" y="48"/>
                  </a:lnTo>
                  <a:lnTo>
                    <a:pt x="380" y="58"/>
                  </a:lnTo>
                  <a:lnTo>
                    <a:pt x="421" y="67"/>
                  </a:lnTo>
                  <a:lnTo>
                    <a:pt x="444" y="64"/>
                  </a:lnTo>
                  <a:lnTo>
                    <a:pt x="465" y="59"/>
                  </a:lnTo>
                  <a:lnTo>
                    <a:pt x="488" y="42"/>
                  </a:lnTo>
                  <a:lnTo>
                    <a:pt x="524" y="50"/>
                  </a:lnTo>
                  <a:lnTo>
                    <a:pt x="542" y="52"/>
                  </a:lnTo>
                  <a:lnTo>
                    <a:pt x="546" y="71"/>
                  </a:lnTo>
                  <a:lnTo>
                    <a:pt x="548" y="90"/>
                  </a:lnTo>
                  <a:lnTo>
                    <a:pt x="542" y="92"/>
                  </a:lnTo>
                  <a:lnTo>
                    <a:pt x="559" y="102"/>
                  </a:lnTo>
                  <a:lnTo>
                    <a:pt x="579" y="101"/>
                  </a:lnTo>
                  <a:lnTo>
                    <a:pt x="587" y="106"/>
                  </a:lnTo>
                  <a:lnTo>
                    <a:pt x="597" y="96"/>
                  </a:lnTo>
                  <a:lnTo>
                    <a:pt x="641" y="118"/>
                  </a:lnTo>
                  <a:lnTo>
                    <a:pt x="647" y="131"/>
                  </a:lnTo>
                  <a:lnTo>
                    <a:pt x="612" y="130"/>
                  </a:lnTo>
                  <a:lnTo>
                    <a:pt x="590" y="142"/>
                  </a:lnTo>
                  <a:lnTo>
                    <a:pt x="587" y="158"/>
                  </a:lnTo>
                  <a:lnTo>
                    <a:pt x="565" y="163"/>
                  </a:lnTo>
                  <a:lnTo>
                    <a:pt x="547" y="174"/>
                  </a:lnTo>
                  <a:lnTo>
                    <a:pt x="518" y="167"/>
                  </a:lnTo>
                  <a:lnTo>
                    <a:pt x="521" y="188"/>
                  </a:lnTo>
                  <a:lnTo>
                    <a:pt x="535" y="202"/>
                  </a:lnTo>
                  <a:lnTo>
                    <a:pt x="517" y="217"/>
                  </a:lnTo>
                  <a:lnTo>
                    <a:pt x="498" y="232"/>
                  </a:lnTo>
                  <a:lnTo>
                    <a:pt x="474" y="234"/>
                  </a:lnTo>
                  <a:lnTo>
                    <a:pt x="451" y="235"/>
                  </a:lnTo>
                  <a:lnTo>
                    <a:pt x="435" y="245"/>
                  </a:lnTo>
                  <a:lnTo>
                    <a:pt x="421" y="254"/>
                  </a:lnTo>
                  <a:lnTo>
                    <a:pt x="405" y="24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09" name="Freeform 314"/>
            <p:cNvSpPr>
              <a:spLocks/>
            </p:cNvSpPr>
            <p:nvPr/>
          </p:nvSpPr>
          <p:spPr bwMode="auto">
            <a:xfrm>
              <a:off x="6880335" y="2563581"/>
              <a:ext cx="857123" cy="379580"/>
            </a:xfrm>
            <a:custGeom>
              <a:avLst/>
              <a:gdLst/>
              <a:ahLst/>
              <a:cxnLst>
                <a:cxn ang="0">
                  <a:pos x="89" y="200"/>
                </a:cxn>
                <a:cxn ang="0">
                  <a:pos x="61" y="213"/>
                </a:cxn>
                <a:cxn ang="0">
                  <a:pos x="23" y="171"/>
                </a:cxn>
                <a:cxn ang="0">
                  <a:pos x="3" y="126"/>
                </a:cxn>
                <a:cxn ang="0">
                  <a:pos x="29" y="110"/>
                </a:cxn>
                <a:cxn ang="0">
                  <a:pos x="47" y="88"/>
                </a:cxn>
                <a:cxn ang="0">
                  <a:pos x="90" y="78"/>
                </a:cxn>
                <a:cxn ang="0">
                  <a:pos x="141" y="100"/>
                </a:cxn>
                <a:cxn ang="0">
                  <a:pos x="207" y="98"/>
                </a:cxn>
                <a:cxn ang="0">
                  <a:pos x="248" y="98"/>
                </a:cxn>
                <a:cxn ang="0">
                  <a:pos x="237" y="46"/>
                </a:cxn>
                <a:cxn ang="0">
                  <a:pos x="231" y="36"/>
                </a:cxn>
                <a:cxn ang="0">
                  <a:pos x="281" y="27"/>
                </a:cxn>
                <a:cxn ang="0">
                  <a:pos x="327" y="14"/>
                </a:cxn>
                <a:cxn ang="0">
                  <a:pos x="373" y="1"/>
                </a:cxn>
                <a:cxn ang="0">
                  <a:pos x="404" y="14"/>
                </a:cxn>
                <a:cxn ang="0">
                  <a:pos x="455" y="34"/>
                </a:cxn>
                <a:cxn ang="0">
                  <a:pos x="494" y="28"/>
                </a:cxn>
                <a:cxn ang="0">
                  <a:pos x="523" y="22"/>
                </a:cxn>
                <a:cxn ang="0">
                  <a:pos x="546" y="51"/>
                </a:cxn>
                <a:cxn ang="0">
                  <a:pos x="599" y="87"/>
                </a:cxn>
                <a:cxn ang="0">
                  <a:pos x="629" y="99"/>
                </a:cxn>
                <a:cxn ang="0">
                  <a:pos x="668" y="100"/>
                </a:cxn>
                <a:cxn ang="0">
                  <a:pos x="721" y="133"/>
                </a:cxn>
                <a:cxn ang="0">
                  <a:pos x="768" y="150"/>
                </a:cxn>
                <a:cxn ang="0">
                  <a:pos x="751" y="172"/>
                </a:cxn>
                <a:cxn ang="0">
                  <a:pos x="743" y="201"/>
                </a:cxn>
                <a:cxn ang="0">
                  <a:pos x="714" y="216"/>
                </a:cxn>
                <a:cxn ang="0">
                  <a:pos x="724" y="246"/>
                </a:cxn>
                <a:cxn ang="0">
                  <a:pos x="673" y="252"/>
                </a:cxn>
                <a:cxn ang="0">
                  <a:pos x="695" y="277"/>
                </a:cxn>
                <a:cxn ang="0">
                  <a:pos x="704" y="300"/>
                </a:cxn>
                <a:cxn ang="0">
                  <a:pos x="673" y="289"/>
                </a:cxn>
                <a:cxn ang="0">
                  <a:pos x="622" y="295"/>
                </a:cxn>
                <a:cxn ang="0">
                  <a:pos x="575" y="292"/>
                </a:cxn>
                <a:cxn ang="0">
                  <a:pos x="542" y="303"/>
                </a:cxn>
                <a:cxn ang="0">
                  <a:pos x="509" y="312"/>
                </a:cxn>
                <a:cxn ang="0">
                  <a:pos x="470" y="339"/>
                </a:cxn>
                <a:cxn ang="0">
                  <a:pos x="432" y="320"/>
                </a:cxn>
                <a:cxn ang="0">
                  <a:pos x="408" y="284"/>
                </a:cxn>
                <a:cxn ang="0">
                  <a:pos x="367" y="282"/>
                </a:cxn>
                <a:cxn ang="0">
                  <a:pos x="325" y="278"/>
                </a:cxn>
                <a:cxn ang="0">
                  <a:pos x="278" y="241"/>
                </a:cxn>
                <a:cxn ang="0">
                  <a:pos x="228" y="236"/>
                </a:cxn>
                <a:cxn ang="0">
                  <a:pos x="209" y="267"/>
                </a:cxn>
                <a:cxn ang="0">
                  <a:pos x="219" y="312"/>
                </a:cxn>
                <a:cxn ang="0">
                  <a:pos x="201" y="326"/>
                </a:cxn>
                <a:cxn ang="0">
                  <a:pos x="181" y="302"/>
                </a:cxn>
                <a:cxn ang="0">
                  <a:pos x="128" y="296"/>
                </a:cxn>
                <a:cxn ang="0">
                  <a:pos x="103" y="267"/>
                </a:cxn>
                <a:cxn ang="0">
                  <a:pos x="115" y="259"/>
                </a:cxn>
                <a:cxn ang="0">
                  <a:pos x="117" y="240"/>
                </a:cxn>
                <a:cxn ang="0">
                  <a:pos x="137" y="230"/>
                </a:cxn>
                <a:cxn ang="0">
                  <a:pos x="105" y="201"/>
                </a:cxn>
              </a:cxnLst>
              <a:rect l="0" t="0" r="r" b="b"/>
              <a:pathLst>
                <a:path w="768" h="339">
                  <a:moveTo>
                    <a:pt x="105" y="201"/>
                  </a:moveTo>
                  <a:lnTo>
                    <a:pt x="89" y="200"/>
                  </a:lnTo>
                  <a:lnTo>
                    <a:pt x="63" y="212"/>
                  </a:lnTo>
                  <a:lnTo>
                    <a:pt x="61" y="213"/>
                  </a:lnTo>
                  <a:lnTo>
                    <a:pt x="47" y="189"/>
                  </a:lnTo>
                  <a:lnTo>
                    <a:pt x="23" y="171"/>
                  </a:lnTo>
                  <a:lnTo>
                    <a:pt x="0" y="153"/>
                  </a:lnTo>
                  <a:lnTo>
                    <a:pt x="3" y="126"/>
                  </a:lnTo>
                  <a:lnTo>
                    <a:pt x="6" y="99"/>
                  </a:lnTo>
                  <a:lnTo>
                    <a:pt x="29" y="110"/>
                  </a:lnTo>
                  <a:lnTo>
                    <a:pt x="32" y="99"/>
                  </a:lnTo>
                  <a:lnTo>
                    <a:pt x="47" y="88"/>
                  </a:lnTo>
                  <a:lnTo>
                    <a:pt x="62" y="78"/>
                  </a:lnTo>
                  <a:lnTo>
                    <a:pt x="90" y="78"/>
                  </a:lnTo>
                  <a:lnTo>
                    <a:pt x="115" y="90"/>
                  </a:lnTo>
                  <a:lnTo>
                    <a:pt x="141" y="100"/>
                  </a:lnTo>
                  <a:lnTo>
                    <a:pt x="170" y="99"/>
                  </a:lnTo>
                  <a:lnTo>
                    <a:pt x="207" y="98"/>
                  </a:lnTo>
                  <a:lnTo>
                    <a:pt x="246" y="104"/>
                  </a:lnTo>
                  <a:lnTo>
                    <a:pt x="248" y="98"/>
                  </a:lnTo>
                  <a:lnTo>
                    <a:pt x="228" y="73"/>
                  </a:lnTo>
                  <a:lnTo>
                    <a:pt x="237" y="46"/>
                  </a:lnTo>
                  <a:lnTo>
                    <a:pt x="254" y="46"/>
                  </a:lnTo>
                  <a:lnTo>
                    <a:pt x="231" y="36"/>
                  </a:lnTo>
                  <a:lnTo>
                    <a:pt x="255" y="31"/>
                  </a:lnTo>
                  <a:lnTo>
                    <a:pt x="281" y="27"/>
                  </a:lnTo>
                  <a:lnTo>
                    <a:pt x="303" y="21"/>
                  </a:lnTo>
                  <a:lnTo>
                    <a:pt x="327" y="14"/>
                  </a:lnTo>
                  <a:lnTo>
                    <a:pt x="350" y="8"/>
                  </a:lnTo>
                  <a:lnTo>
                    <a:pt x="373" y="1"/>
                  </a:lnTo>
                  <a:lnTo>
                    <a:pt x="390" y="0"/>
                  </a:lnTo>
                  <a:lnTo>
                    <a:pt x="404" y="14"/>
                  </a:lnTo>
                  <a:lnTo>
                    <a:pt x="442" y="27"/>
                  </a:lnTo>
                  <a:lnTo>
                    <a:pt x="455" y="34"/>
                  </a:lnTo>
                  <a:lnTo>
                    <a:pt x="470" y="37"/>
                  </a:lnTo>
                  <a:lnTo>
                    <a:pt x="494" y="28"/>
                  </a:lnTo>
                  <a:lnTo>
                    <a:pt x="520" y="19"/>
                  </a:lnTo>
                  <a:lnTo>
                    <a:pt x="523" y="22"/>
                  </a:lnTo>
                  <a:lnTo>
                    <a:pt x="520" y="34"/>
                  </a:lnTo>
                  <a:lnTo>
                    <a:pt x="546" y="51"/>
                  </a:lnTo>
                  <a:lnTo>
                    <a:pt x="572" y="69"/>
                  </a:lnTo>
                  <a:lnTo>
                    <a:pt x="599" y="87"/>
                  </a:lnTo>
                  <a:lnTo>
                    <a:pt x="625" y="105"/>
                  </a:lnTo>
                  <a:lnTo>
                    <a:pt x="629" y="99"/>
                  </a:lnTo>
                  <a:lnTo>
                    <a:pt x="643" y="104"/>
                  </a:lnTo>
                  <a:lnTo>
                    <a:pt x="668" y="100"/>
                  </a:lnTo>
                  <a:lnTo>
                    <a:pt x="695" y="116"/>
                  </a:lnTo>
                  <a:lnTo>
                    <a:pt x="721" y="133"/>
                  </a:lnTo>
                  <a:lnTo>
                    <a:pt x="746" y="127"/>
                  </a:lnTo>
                  <a:lnTo>
                    <a:pt x="768" y="150"/>
                  </a:lnTo>
                  <a:lnTo>
                    <a:pt x="761" y="166"/>
                  </a:lnTo>
                  <a:lnTo>
                    <a:pt x="751" y="172"/>
                  </a:lnTo>
                  <a:lnTo>
                    <a:pt x="761" y="199"/>
                  </a:lnTo>
                  <a:lnTo>
                    <a:pt x="743" y="201"/>
                  </a:lnTo>
                  <a:lnTo>
                    <a:pt x="712" y="195"/>
                  </a:lnTo>
                  <a:lnTo>
                    <a:pt x="714" y="216"/>
                  </a:lnTo>
                  <a:lnTo>
                    <a:pt x="716" y="237"/>
                  </a:lnTo>
                  <a:lnTo>
                    <a:pt x="724" y="246"/>
                  </a:lnTo>
                  <a:lnTo>
                    <a:pt x="696" y="243"/>
                  </a:lnTo>
                  <a:lnTo>
                    <a:pt x="673" y="252"/>
                  </a:lnTo>
                  <a:lnTo>
                    <a:pt x="686" y="259"/>
                  </a:lnTo>
                  <a:lnTo>
                    <a:pt x="695" y="277"/>
                  </a:lnTo>
                  <a:lnTo>
                    <a:pt x="704" y="295"/>
                  </a:lnTo>
                  <a:lnTo>
                    <a:pt x="704" y="300"/>
                  </a:lnTo>
                  <a:lnTo>
                    <a:pt x="700" y="304"/>
                  </a:lnTo>
                  <a:lnTo>
                    <a:pt x="673" y="289"/>
                  </a:lnTo>
                  <a:lnTo>
                    <a:pt x="648" y="291"/>
                  </a:lnTo>
                  <a:lnTo>
                    <a:pt x="622" y="295"/>
                  </a:lnTo>
                  <a:lnTo>
                    <a:pt x="593" y="295"/>
                  </a:lnTo>
                  <a:lnTo>
                    <a:pt x="575" y="292"/>
                  </a:lnTo>
                  <a:lnTo>
                    <a:pt x="564" y="307"/>
                  </a:lnTo>
                  <a:lnTo>
                    <a:pt x="542" y="303"/>
                  </a:lnTo>
                  <a:lnTo>
                    <a:pt x="522" y="301"/>
                  </a:lnTo>
                  <a:lnTo>
                    <a:pt x="509" y="312"/>
                  </a:lnTo>
                  <a:lnTo>
                    <a:pt x="490" y="325"/>
                  </a:lnTo>
                  <a:lnTo>
                    <a:pt x="470" y="339"/>
                  </a:lnTo>
                  <a:lnTo>
                    <a:pt x="451" y="330"/>
                  </a:lnTo>
                  <a:lnTo>
                    <a:pt x="432" y="320"/>
                  </a:lnTo>
                  <a:lnTo>
                    <a:pt x="431" y="300"/>
                  </a:lnTo>
                  <a:lnTo>
                    <a:pt x="408" y="284"/>
                  </a:lnTo>
                  <a:lnTo>
                    <a:pt x="388" y="283"/>
                  </a:lnTo>
                  <a:lnTo>
                    <a:pt x="367" y="282"/>
                  </a:lnTo>
                  <a:lnTo>
                    <a:pt x="345" y="280"/>
                  </a:lnTo>
                  <a:lnTo>
                    <a:pt x="325" y="278"/>
                  </a:lnTo>
                  <a:lnTo>
                    <a:pt x="305" y="254"/>
                  </a:lnTo>
                  <a:lnTo>
                    <a:pt x="278" y="241"/>
                  </a:lnTo>
                  <a:lnTo>
                    <a:pt x="252" y="228"/>
                  </a:lnTo>
                  <a:lnTo>
                    <a:pt x="228" y="236"/>
                  </a:lnTo>
                  <a:lnTo>
                    <a:pt x="203" y="246"/>
                  </a:lnTo>
                  <a:lnTo>
                    <a:pt x="209" y="267"/>
                  </a:lnTo>
                  <a:lnTo>
                    <a:pt x="213" y="289"/>
                  </a:lnTo>
                  <a:lnTo>
                    <a:pt x="219" y="312"/>
                  </a:lnTo>
                  <a:lnTo>
                    <a:pt x="225" y="333"/>
                  </a:lnTo>
                  <a:lnTo>
                    <a:pt x="201" y="326"/>
                  </a:lnTo>
                  <a:lnTo>
                    <a:pt x="177" y="319"/>
                  </a:lnTo>
                  <a:lnTo>
                    <a:pt x="181" y="302"/>
                  </a:lnTo>
                  <a:lnTo>
                    <a:pt x="145" y="302"/>
                  </a:lnTo>
                  <a:lnTo>
                    <a:pt x="128" y="296"/>
                  </a:lnTo>
                  <a:lnTo>
                    <a:pt x="121" y="291"/>
                  </a:lnTo>
                  <a:lnTo>
                    <a:pt x="103" y="267"/>
                  </a:lnTo>
                  <a:lnTo>
                    <a:pt x="92" y="260"/>
                  </a:lnTo>
                  <a:lnTo>
                    <a:pt x="115" y="259"/>
                  </a:lnTo>
                  <a:lnTo>
                    <a:pt x="105" y="249"/>
                  </a:lnTo>
                  <a:lnTo>
                    <a:pt x="117" y="240"/>
                  </a:lnTo>
                  <a:lnTo>
                    <a:pt x="143" y="240"/>
                  </a:lnTo>
                  <a:lnTo>
                    <a:pt x="137" y="230"/>
                  </a:lnTo>
                  <a:lnTo>
                    <a:pt x="132" y="202"/>
                  </a:lnTo>
                  <a:lnTo>
                    <a:pt x="105" y="2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10" name="Freeform 315"/>
            <p:cNvSpPr>
              <a:spLocks/>
            </p:cNvSpPr>
            <p:nvPr/>
          </p:nvSpPr>
          <p:spPr bwMode="auto">
            <a:xfrm>
              <a:off x="6746410" y="2869478"/>
              <a:ext cx="185263" cy="69218"/>
            </a:xfrm>
            <a:custGeom>
              <a:avLst/>
              <a:gdLst/>
              <a:ahLst/>
              <a:cxnLst>
                <a:cxn ang="0">
                  <a:pos x="32" y="23"/>
                </a:cxn>
                <a:cxn ang="0">
                  <a:pos x="0" y="3"/>
                </a:cxn>
                <a:cxn ang="0">
                  <a:pos x="1" y="0"/>
                </a:cxn>
                <a:cxn ang="0">
                  <a:pos x="24" y="3"/>
                </a:cxn>
                <a:cxn ang="0">
                  <a:pos x="45" y="4"/>
                </a:cxn>
                <a:cxn ang="0">
                  <a:pos x="75" y="16"/>
                </a:cxn>
                <a:cxn ang="0">
                  <a:pos x="105" y="28"/>
                </a:cxn>
                <a:cxn ang="0">
                  <a:pos x="135" y="40"/>
                </a:cxn>
                <a:cxn ang="0">
                  <a:pos x="165" y="52"/>
                </a:cxn>
                <a:cxn ang="0">
                  <a:pos x="158" y="64"/>
                </a:cxn>
                <a:cxn ang="0">
                  <a:pos x="139" y="60"/>
                </a:cxn>
                <a:cxn ang="0">
                  <a:pos x="110" y="60"/>
                </a:cxn>
                <a:cxn ang="0">
                  <a:pos x="80" y="60"/>
                </a:cxn>
                <a:cxn ang="0">
                  <a:pos x="54" y="61"/>
                </a:cxn>
                <a:cxn ang="0">
                  <a:pos x="53" y="43"/>
                </a:cxn>
                <a:cxn ang="0">
                  <a:pos x="32" y="23"/>
                </a:cxn>
              </a:cxnLst>
              <a:rect l="0" t="0" r="r" b="b"/>
              <a:pathLst>
                <a:path w="165" h="64">
                  <a:moveTo>
                    <a:pt x="32" y="23"/>
                  </a:moveTo>
                  <a:lnTo>
                    <a:pt x="0" y="3"/>
                  </a:lnTo>
                  <a:lnTo>
                    <a:pt x="1" y="0"/>
                  </a:lnTo>
                  <a:lnTo>
                    <a:pt x="24" y="3"/>
                  </a:lnTo>
                  <a:lnTo>
                    <a:pt x="45" y="4"/>
                  </a:lnTo>
                  <a:lnTo>
                    <a:pt x="75" y="16"/>
                  </a:lnTo>
                  <a:lnTo>
                    <a:pt x="105" y="28"/>
                  </a:lnTo>
                  <a:lnTo>
                    <a:pt x="135" y="40"/>
                  </a:lnTo>
                  <a:lnTo>
                    <a:pt x="165" y="52"/>
                  </a:lnTo>
                  <a:lnTo>
                    <a:pt x="158" y="64"/>
                  </a:lnTo>
                  <a:lnTo>
                    <a:pt x="139" y="60"/>
                  </a:lnTo>
                  <a:lnTo>
                    <a:pt x="110" y="60"/>
                  </a:lnTo>
                  <a:lnTo>
                    <a:pt x="80" y="60"/>
                  </a:lnTo>
                  <a:lnTo>
                    <a:pt x="54" y="61"/>
                  </a:lnTo>
                  <a:lnTo>
                    <a:pt x="53" y="43"/>
                  </a:lnTo>
                  <a:lnTo>
                    <a:pt x="32" y="2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11" name="Freeform 316"/>
            <p:cNvSpPr>
              <a:spLocks/>
            </p:cNvSpPr>
            <p:nvPr/>
          </p:nvSpPr>
          <p:spPr bwMode="auto">
            <a:xfrm>
              <a:off x="7449518" y="2885109"/>
              <a:ext cx="218745" cy="111641"/>
            </a:xfrm>
            <a:custGeom>
              <a:avLst/>
              <a:gdLst/>
              <a:ahLst/>
              <a:cxnLst>
                <a:cxn ang="0">
                  <a:pos x="65" y="57"/>
                </a:cxn>
                <a:cxn ang="0">
                  <a:pos x="43" y="43"/>
                </a:cxn>
                <a:cxn ang="0">
                  <a:pos x="14" y="41"/>
                </a:cxn>
                <a:cxn ang="0">
                  <a:pos x="0" y="23"/>
                </a:cxn>
                <a:cxn ang="0">
                  <a:pos x="13" y="12"/>
                </a:cxn>
                <a:cxn ang="0">
                  <a:pos x="33" y="14"/>
                </a:cxn>
                <a:cxn ang="0">
                  <a:pos x="55" y="18"/>
                </a:cxn>
                <a:cxn ang="0">
                  <a:pos x="66" y="3"/>
                </a:cxn>
                <a:cxn ang="0">
                  <a:pos x="84" y="6"/>
                </a:cxn>
                <a:cxn ang="0">
                  <a:pos x="113" y="6"/>
                </a:cxn>
                <a:cxn ang="0">
                  <a:pos x="139" y="2"/>
                </a:cxn>
                <a:cxn ang="0">
                  <a:pos x="164" y="0"/>
                </a:cxn>
                <a:cxn ang="0">
                  <a:pos x="191" y="15"/>
                </a:cxn>
                <a:cxn ang="0">
                  <a:pos x="197" y="27"/>
                </a:cxn>
                <a:cxn ang="0">
                  <a:pos x="181" y="39"/>
                </a:cxn>
                <a:cxn ang="0">
                  <a:pos x="164" y="53"/>
                </a:cxn>
                <a:cxn ang="0">
                  <a:pos x="144" y="57"/>
                </a:cxn>
                <a:cxn ang="0">
                  <a:pos x="131" y="73"/>
                </a:cxn>
                <a:cxn ang="0">
                  <a:pos x="119" y="71"/>
                </a:cxn>
                <a:cxn ang="0">
                  <a:pos x="109" y="71"/>
                </a:cxn>
                <a:cxn ang="0">
                  <a:pos x="95" y="80"/>
                </a:cxn>
                <a:cxn ang="0">
                  <a:pos x="86" y="98"/>
                </a:cxn>
                <a:cxn ang="0">
                  <a:pos x="51" y="95"/>
                </a:cxn>
                <a:cxn ang="0">
                  <a:pos x="15" y="90"/>
                </a:cxn>
                <a:cxn ang="0">
                  <a:pos x="14" y="74"/>
                </a:cxn>
                <a:cxn ang="0">
                  <a:pos x="39" y="66"/>
                </a:cxn>
                <a:cxn ang="0">
                  <a:pos x="65" y="57"/>
                </a:cxn>
              </a:cxnLst>
              <a:rect l="0" t="0" r="r" b="b"/>
              <a:pathLst>
                <a:path w="197" h="98">
                  <a:moveTo>
                    <a:pt x="65" y="57"/>
                  </a:moveTo>
                  <a:lnTo>
                    <a:pt x="43" y="43"/>
                  </a:lnTo>
                  <a:lnTo>
                    <a:pt x="14" y="41"/>
                  </a:lnTo>
                  <a:lnTo>
                    <a:pt x="0" y="23"/>
                  </a:lnTo>
                  <a:lnTo>
                    <a:pt x="13" y="12"/>
                  </a:lnTo>
                  <a:lnTo>
                    <a:pt x="33" y="14"/>
                  </a:lnTo>
                  <a:lnTo>
                    <a:pt x="55" y="18"/>
                  </a:lnTo>
                  <a:lnTo>
                    <a:pt x="66" y="3"/>
                  </a:lnTo>
                  <a:lnTo>
                    <a:pt x="84" y="6"/>
                  </a:lnTo>
                  <a:lnTo>
                    <a:pt x="113" y="6"/>
                  </a:lnTo>
                  <a:lnTo>
                    <a:pt x="139" y="2"/>
                  </a:lnTo>
                  <a:lnTo>
                    <a:pt x="164" y="0"/>
                  </a:lnTo>
                  <a:lnTo>
                    <a:pt x="191" y="15"/>
                  </a:lnTo>
                  <a:lnTo>
                    <a:pt x="197" y="27"/>
                  </a:lnTo>
                  <a:lnTo>
                    <a:pt x="181" y="39"/>
                  </a:lnTo>
                  <a:lnTo>
                    <a:pt x="164" y="53"/>
                  </a:lnTo>
                  <a:lnTo>
                    <a:pt x="144" y="57"/>
                  </a:lnTo>
                  <a:lnTo>
                    <a:pt x="131" y="73"/>
                  </a:lnTo>
                  <a:lnTo>
                    <a:pt x="119" y="71"/>
                  </a:lnTo>
                  <a:lnTo>
                    <a:pt x="109" y="71"/>
                  </a:lnTo>
                  <a:lnTo>
                    <a:pt x="95" y="80"/>
                  </a:lnTo>
                  <a:lnTo>
                    <a:pt x="86" y="98"/>
                  </a:lnTo>
                  <a:lnTo>
                    <a:pt x="51" y="95"/>
                  </a:lnTo>
                  <a:lnTo>
                    <a:pt x="15" y="90"/>
                  </a:lnTo>
                  <a:lnTo>
                    <a:pt x="14" y="74"/>
                  </a:lnTo>
                  <a:lnTo>
                    <a:pt x="39" y="66"/>
                  </a:lnTo>
                  <a:lnTo>
                    <a:pt x="65" y="5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12" name="Freeform 317"/>
            <p:cNvSpPr>
              <a:spLocks/>
            </p:cNvSpPr>
            <p:nvPr/>
          </p:nvSpPr>
          <p:spPr bwMode="auto">
            <a:xfrm>
              <a:off x="7043279" y="2900738"/>
              <a:ext cx="334813" cy="209886"/>
            </a:xfrm>
            <a:custGeom>
              <a:avLst/>
              <a:gdLst/>
              <a:ahLst/>
              <a:cxnLst>
                <a:cxn ang="0">
                  <a:pos x="286" y="145"/>
                </a:cxn>
                <a:cxn ang="0">
                  <a:pos x="277" y="164"/>
                </a:cxn>
                <a:cxn ang="0">
                  <a:pos x="258" y="174"/>
                </a:cxn>
                <a:cxn ang="0">
                  <a:pos x="252" y="187"/>
                </a:cxn>
                <a:cxn ang="0">
                  <a:pos x="240" y="185"/>
                </a:cxn>
                <a:cxn ang="0">
                  <a:pos x="221" y="179"/>
                </a:cxn>
                <a:cxn ang="0">
                  <a:pos x="212" y="152"/>
                </a:cxn>
                <a:cxn ang="0">
                  <a:pos x="193" y="150"/>
                </a:cxn>
                <a:cxn ang="0">
                  <a:pos x="176" y="139"/>
                </a:cxn>
                <a:cxn ang="0">
                  <a:pos x="158" y="127"/>
                </a:cxn>
                <a:cxn ang="0">
                  <a:pos x="125" y="115"/>
                </a:cxn>
                <a:cxn ang="0">
                  <a:pos x="106" y="118"/>
                </a:cxn>
                <a:cxn ang="0">
                  <a:pos x="82" y="120"/>
                </a:cxn>
                <a:cxn ang="0">
                  <a:pos x="67" y="136"/>
                </a:cxn>
                <a:cxn ang="0">
                  <a:pos x="60" y="136"/>
                </a:cxn>
                <a:cxn ang="0">
                  <a:pos x="54" y="114"/>
                </a:cxn>
                <a:cxn ang="0">
                  <a:pos x="49" y="94"/>
                </a:cxn>
                <a:cxn ang="0">
                  <a:pos x="36" y="85"/>
                </a:cxn>
                <a:cxn ang="0">
                  <a:pos x="35" y="86"/>
                </a:cxn>
                <a:cxn ang="0">
                  <a:pos x="40" y="82"/>
                </a:cxn>
                <a:cxn ang="0">
                  <a:pos x="42" y="79"/>
                </a:cxn>
                <a:cxn ang="0">
                  <a:pos x="36" y="70"/>
                </a:cxn>
                <a:cxn ang="0">
                  <a:pos x="28" y="72"/>
                </a:cxn>
                <a:cxn ang="0">
                  <a:pos x="26" y="73"/>
                </a:cxn>
                <a:cxn ang="0">
                  <a:pos x="20" y="48"/>
                </a:cxn>
                <a:cxn ang="0">
                  <a:pos x="23" y="47"/>
                </a:cxn>
                <a:cxn ang="0">
                  <a:pos x="35" y="48"/>
                </a:cxn>
                <a:cxn ang="0">
                  <a:pos x="46" y="54"/>
                </a:cxn>
                <a:cxn ang="0">
                  <a:pos x="50" y="52"/>
                </a:cxn>
                <a:cxn ang="0">
                  <a:pos x="53" y="49"/>
                </a:cxn>
                <a:cxn ang="0">
                  <a:pos x="54" y="41"/>
                </a:cxn>
                <a:cxn ang="0">
                  <a:pos x="35" y="22"/>
                </a:cxn>
                <a:cxn ang="0">
                  <a:pos x="18" y="19"/>
                </a:cxn>
                <a:cxn ang="0">
                  <a:pos x="18" y="40"/>
                </a:cxn>
                <a:cxn ang="0">
                  <a:pos x="18" y="41"/>
                </a:cxn>
                <a:cxn ang="0">
                  <a:pos x="5" y="16"/>
                </a:cxn>
                <a:cxn ang="0">
                  <a:pos x="6" y="5"/>
                </a:cxn>
                <a:cxn ang="0">
                  <a:pos x="0" y="0"/>
                </a:cxn>
                <a:cxn ang="0">
                  <a:pos x="36" y="0"/>
                </a:cxn>
                <a:cxn ang="0">
                  <a:pos x="32" y="17"/>
                </a:cxn>
                <a:cxn ang="0">
                  <a:pos x="56" y="24"/>
                </a:cxn>
                <a:cxn ang="0">
                  <a:pos x="80" y="31"/>
                </a:cxn>
                <a:cxn ang="0">
                  <a:pos x="108" y="37"/>
                </a:cxn>
                <a:cxn ang="0">
                  <a:pos x="103" y="24"/>
                </a:cxn>
                <a:cxn ang="0">
                  <a:pos x="114" y="18"/>
                </a:cxn>
                <a:cxn ang="0">
                  <a:pos x="131" y="0"/>
                </a:cxn>
                <a:cxn ang="0">
                  <a:pos x="156" y="18"/>
                </a:cxn>
                <a:cxn ang="0">
                  <a:pos x="173" y="43"/>
                </a:cxn>
                <a:cxn ang="0">
                  <a:pos x="200" y="54"/>
                </a:cxn>
                <a:cxn ang="0">
                  <a:pos x="217" y="64"/>
                </a:cxn>
                <a:cxn ang="0">
                  <a:pos x="252" y="85"/>
                </a:cxn>
                <a:cxn ang="0">
                  <a:pos x="287" y="107"/>
                </a:cxn>
                <a:cxn ang="0">
                  <a:pos x="300" y="131"/>
                </a:cxn>
                <a:cxn ang="0">
                  <a:pos x="293" y="138"/>
                </a:cxn>
                <a:cxn ang="0">
                  <a:pos x="286" y="145"/>
                </a:cxn>
              </a:cxnLst>
              <a:rect l="0" t="0" r="r" b="b"/>
              <a:pathLst>
                <a:path w="300" h="187">
                  <a:moveTo>
                    <a:pt x="286" y="145"/>
                  </a:moveTo>
                  <a:lnTo>
                    <a:pt x="277" y="164"/>
                  </a:lnTo>
                  <a:lnTo>
                    <a:pt x="258" y="174"/>
                  </a:lnTo>
                  <a:lnTo>
                    <a:pt x="252" y="187"/>
                  </a:lnTo>
                  <a:lnTo>
                    <a:pt x="240" y="185"/>
                  </a:lnTo>
                  <a:lnTo>
                    <a:pt x="221" y="179"/>
                  </a:lnTo>
                  <a:lnTo>
                    <a:pt x="212" y="152"/>
                  </a:lnTo>
                  <a:lnTo>
                    <a:pt x="193" y="150"/>
                  </a:lnTo>
                  <a:lnTo>
                    <a:pt x="176" y="139"/>
                  </a:lnTo>
                  <a:lnTo>
                    <a:pt x="158" y="127"/>
                  </a:lnTo>
                  <a:lnTo>
                    <a:pt x="125" y="115"/>
                  </a:lnTo>
                  <a:lnTo>
                    <a:pt x="106" y="118"/>
                  </a:lnTo>
                  <a:lnTo>
                    <a:pt x="82" y="120"/>
                  </a:lnTo>
                  <a:lnTo>
                    <a:pt x="67" y="136"/>
                  </a:lnTo>
                  <a:lnTo>
                    <a:pt x="60" y="136"/>
                  </a:lnTo>
                  <a:lnTo>
                    <a:pt x="54" y="114"/>
                  </a:lnTo>
                  <a:lnTo>
                    <a:pt x="49" y="94"/>
                  </a:lnTo>
                  <a:lnTo>
                    <a:pt x="36" y="85"/>
                  </a:lnTo>
                  <a:lnTo>
                    <a:pt x="35" y="86"/>
                  </a:lnTo>
                  <a:lnTo>
                    <a:pt x="40" y="82"/>
                  </a:lnTo>
                  <a:lnTo>
                    <a:pt x="42" y="79"/>
                  </a:lnTo>
                  <a:lnTo>
                    <a:pt x="36" y="70"/>
                  </a:lnTo>
                  <a:lnTo>
                    <a:pt x="28" y="72"/>
                  </a:lnTo>
                  <a:lnTo>
                    <a:pt x="26" y="73"/>
                  </a:lnTo>
                  <a:lnTo>
                    <a:pt x="20" y="48"/>
                  </a:lnTo>
                  <a:lnTo>
                    <a:pt x="23" y="47"/>
                  </a:lnTo>
                  <a:lnTo>
                    <a:pt x="35" y="48"/>
                  </a:lnTo>
                  <a:lnTo>
                    <a:pt x="46" y="54"/>
                  </a:lnTo>
                  <a:lnTo>
                    <a:pt x="50" y="52"/>
                  </a:lnTo>
                  <a:lnTo>
                    <a:pt x="53" y="49"/>
                  </a:lnTo>
                  <a:lnTo>
                    <a:pt x="54" y="41"/>
                  </a:lnTo>
                  <a:lnTo>
                    <a:pt x="35" y="22"/>
                  </a:lnTo>
                  <a:lnTo>
                    <a:pt x="18" y="19"/>
                  </a:lnTo>
                  <a:lnTo>
                    <a:pt x="18" y="40"/>
                  </a:lnTo>
                  <a:lnTo>
                    <a:pt x="18" y="41"/>
                  </a:lnTo>
                  <a:lnTo>
                    <a:pt x="5" y="16"/>
                  </a:lnTo>
                  <a:lnTo>
                    <a:pt x="6" y="5"/>
                  </a:lnTo>
                  <a:lnTo>
                    <a:pt x="0" y="0"/>
                  </a:lnTo>
                  <a:lnTo>
                    <a:pt x="36" y="0"/>
                  </a:lnTo>
                  <a:lnTo>
                    <a:pt x="32" y="17"/>
                  </a:lnTo>
                  <a:lnTo>
                    <a:pt x="56" y="24"/>
                  </a:lnTo>
                  <a:lnTo>
                    <a:pt x="80" y="31"/>
                  </a:lnTo>
                  <a:lnTo>
                    <a:pt x="108" y="37"/>
                  </a:lnTo>
                  <a:lnTo>
                    <a:pt x="103" y="24"/>
                  </a:lnTo>
                  <a:lnTo>
                    <a:pt x="114" y="18"/>
                  </a:lnTo>
                  <a:lnTo>
                    <a:pt x="131" y="0"/>
                  </a:lnTo>
                  <a:lnTo>
                    <a:pt x="156" y="18"/>
                  </a:lnTo>
                  <a:lnTo>
                    <a:pt x="173" y="43"/>
                  </a:lnTo>
                  <a:lnTo>
                    <a:pt x="200" y="54"/>
                  </a:lnTo>
                  <a:lnTo>
                    <a:pt x="217" y="64"/>
                  </a:lnTo>
                  <a:lnTo>
                    <a:pt x="252" y="85"/>
                  </a:lnTo>
                  <a:lnTo>
                    <a:pt x="287" y="107"/>
                  </a:lnTo>
                  <a:lnTo>
                    <a:pt x="300" y="131"/>
                  </a:lnTo>
                  <a:lnTo>
                    <a:pt x="293" y="138"/>
                  </a:lnTo>
                  <a:lnTo>
                    <a:pt x="286" y="14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13" name="Freeform 318"/>
            <p:cNvSpPr>
              <a:spLocks/>
            </p:cNvSpPr>
            <p:nvPr/>
          </p:nvSpPr>
          <p:spPr bwMode="auto">
            <a:xfrm>
              <a:off x="7282111" y="3023543"/>
              <a:ext cx="308029" cy="247844"/>
            </a:xfrm>
            <a:custGeom>
              <a:avLst/>
              <a:gdLst/>
              <a:ahLst/>
              <a:cxnLst>
                <a:cxn ang="0">
                  <a:pos x="1" y="97"/>
                </a:cxn>
                <a:cxn ang="0">
                  <a:pos x="0" y="101"/>
                </a:cxn>
                <a:cxn ang="0">
                  <a:pos x="0" y="114"/>
                </a:cxn>
                <a:cxn ang="0">
                  <a:pos x="8" y="120"/>
                </a:cxn>
                <a:cxn ang="0">
                  <a:pos x="6" y="125"/>
                </a:cxn>
                <a:cxn ang="0">
                  <a:pos x="11" y="145"/>
                </a:cxn>
                <a:cxn ang="0">
                  <a:pos x="16" y="167"/>
                </a:cxn>
                <a:cxn ang="0">
                  <a:pos x="35" y="174"/>
                </a:cxn>
                <a:cxn ang="0">
                  <a:pos x="40" y="183"/>
                </a:cxn>
                <a:cxn ang="0">
                  <a:pos x="24" y="211"/>
                </a:cxn>
                <a:cxn ang="0">
                  <a:pos x="42" y="217"/>
                </a:cxn>
                <a:cxn ang="0">
                  <a:pos x="60" y="223"/>
                </a:cxn>
                <a:cxn ang="0">
                  <a:pos x="92" y="222"/>
                </a:cxn>
                <a:cxn ang="0">
                  <a:pos x="115" y="217"/>
                </a:cxn>
                <a:cxn ang="0">
                  <a:pos x="138" y="213"/>
                </a:cxn>
                <a:cxn ang="0">
                  <a:pos x="137" y="201"/>
                </a:cxn>
                <a:cxn ang="0">
                  <a:pos x="140" y="181"/>
                </a:cxn>
                <a:cxn ang="0">
                  <a:pos x="161" y="173"/>
                </a:cxn>
                <a:cxn ang="0">
                  <a:pos x="167" y="166"/>
                </a:cxn>
                <a:cxn ang="0">
                  <a:pos x="187" y="167"/>
                </a:cxn>
                <a:cxn ang="0">
                  <a:pos x="188" y="139"/>
                </a:cxn>
                <a:cxn ang="0">
                  <a:pos x="205" y="126"/>
                </a:cxn>
                <a:cxn ang="0">
                  <a:pos x="193" y="112"/>
                </a:cxn>
                <a:cxn ang="0">
                  <a:pos x="211" y="111"/>
                </a:cxn>
                <a:cxn ang="0">
                  <a:pos x="215" y="100"/>
                </a:cxn>
                <a:cxn ang="0">
                  <a:pos x="221" y="82"/>
                </a:cxn>
                <a:cxn ang="0">
                  <a:pos x="210" y="60"/>
                </a:cxn>
                <a:cxn ang="0">
                  <a:pos x="221" y="45"/>
                </a:cxn>
                <a:cxn ang="0">
                  <a:pos x="245" y="40"/>
                </a:cxn>
                <a:cxn ang="0">
                  <a:pos x="270" y="34"/>
                </a:cxn>
                <a:cxn ang="0">
                  <a:pos x="269" y="29"/>
                </a:cxn>
                <a:cxn ang="0">
                  <a:pos x="275" y="29"/>
                </a:cxn>
                <a:cxn ang="0">
                  <a:pos x="276" y="29"/>
                </a:cxn>
                <a:cxn ang="0">
                  <a:pos x="258" y="27"/>
                </a:cxn>
                <a:cxn ang="0">
                  <a:pos x="252" y="27"/>
                </a:cxn>
                <a:cxn ang="0">
                  <a:pos x="235" y="28"/>
                </a:cxn>
                <a:cxn ang="0">
                  <a:pos x="210" y="41"/>
                </a:cxn>
                <a:cxn ang="0">
                  <a:pos x="202" y="11"/>
                </a:cxn>
                <a:cxn ang="0">
                  <a:pos x="196" y="11"/>
                </a:cxn>
                <a:cxn ang="0">
                  <a:pos x="190" y="0"/>
                </a:cxn>
                <a:cxn ang="0">
                  <a:pos x="180" y="4"/>
                </a:cxn>
                <a:cxn ang="0">
                  <a:pos x="178" y="18"/>
                </a:cxn>
                <a:cxn ang="0">
                  <a:pos x="162" y="27"/>
                </a:cxn>
                <a:cxn ang="0">
                  <a:pos x="157" y="30"/>
                </a:cxn>
                <a:cxn ang="0">
                  <a:pos x="143" y="31"/>
                </a:cxn>
                <a:cxn ang="0">
                  <a:pos x="133" y="33"/>
                </a:cxn>
                <a:cxn ang="0">
                  <a:pos x="126" y="29"/>
                </a:cxn>
                <a:cxn ang="0">
                  <a:pos x="106" y="25"/>
                </a:cxn>
                <a:cxn ang="0">
                  <a:pos x="85" y="22"/>
                </a:cxn>
                <a:cxn ang="0">
                  <a:pos x="78" y="29"/>
                </a:cxn>
                <a:cxn ang="0">
                  <a:pos x="71" y="36"/>
                </a:cxn>
                <a:cxn ang="0">
                  <a:pos x="62" y="55"/>
                </a:cxn>
                <a:cxn ang="0">
                  <a:pos x="43" y="65"/>
                </a:cxn>
                <a:cxn ang="0">
                  <a:pos x="37" y="78"/>
                </a:cxn>
                <a:cxn ang="0">
                  <a:pos x="25" y="76"/>
                </a:cxn>
                <a:cxn ang="0">
                  <a:pos x="6" y="70"/>
                </a:cxn>
                <a:cxn ang="0">
                  <a:pos x="1" y="97"/>
                </a:cxn>
              </a:cxnLst>
              <a:rect l="0" t="0" r="r" b="b"/>
              <a:pathLst>
                <a:path w="276" h="223">
                  <a:moveTo>
                    <a:pt x="1" y="97"/>
                  </a:moveTo>
                  <a:lnTo>
                    <a:pt x="0" y="101"/>
                  </a:lnTo>
                  <a:lnTo>
                    <a:pt x="0" y="114"/>
                  </a:lnTo>
                  <a:lnTo>
                    <a:pt x="8" y="120"/>
                  </a:lnTo>
                  <a:lnTo>
                    <a:pt x="6" y="125"/>
                  </a:lnTo>
                  <a:lnTo>
                    <a:pt x="11" y="145"/>
                  </a:lnTo>
                  <a:lnTo>
                    <a:pt x="16" y="167"/>
                  </a:lnTo>
                  <a:lnTo>
                    <a:pt x="35" y="174"/>
                  </a:lnTo>
                  <a:lnTo>
                    <a:pt x="40" y="183"/>
                  </a:lnTo>
                  <a:lnTo>
                    <a:pt x="24" y="211"/>
                  </a:lnTo>
                  <a:lnTo>
                    <a:pt x="42" y="217"/>
                  </a:lnTo>
                  <a:lnTo>
                    <a:pt x="60" y="223"/>
                  </a:lnTo>
                  <a:lnTo>
                    <a:pt x="92" y="222"/>
                  </a:lnTo>
                  <a:lnTo>
                    <a:pt x="115" y="217"/>
                  </a:lnTo>
                  <a:lnTo>
                    <a:pt x="138" y="213"/>
                  </a:lnTo>
                  <a:lnTo>
                    <a:pt x="137" y="201"/>
                  </a:lnTo>
                  <a:lnTo>
                    <a:pt x="140" y="181"/>
                  </a:lnTo>
                  <a:lnTo>
                    <a:pt x="161" y="173"/>
                  </a:lnTo>
                  <a:lnTo>
                    <a:pt x="167" y="166"/>
                  </a:lnTo>
                  <a:lnTo>
                    <a:pt x="187" y="167"/>
                  </a:lnTo>
                  <a:lnTo>
                    <a:pt x="188" y="139"/>
                  </a:lnTo>
                  <a:lnTo>
                    <a:pt x="205" y="126"/>
                  </a:lnTo>
                  <a:lnTo>
                    <a:pt x="193" y="112"/>
                  </a:lnTo>
                  <a:lnTo>
                    <a:pt x="211" y="111"/>
                  </a:lnTo>
                  <a:lnTo>
                    <a:pt x="215" y="100"/>
                  </a:lnTo>
                  <a:lnTo>
                    <a:pt x="221" y="82"/>
                  </a:lnTo>
                  <a:lnTo>
                    <a:pt x="210" y="60"/>
                  </a:lnTo>
                  <a:lnTo>
                    <a:pt x="221" y="45"/>
                  </a:lnTo>
                  <a:lnTo>
                    <a:pt x="245" y="40"/>
                  </a:lnTo>
                  <a:lnTo>
                    <a:pt x="270" y="34"/>
                  </a:lnTo>
                  <a:lnTo>
                    <a:pt x="269" y="29"/>
                  </a:lnTo>
                  <a:lnTo>
                    <a:pt x="275" y="29"/>
                  </a:lnTo>
                  <a:lnTo>
                    <a:pt x="276" y="29"/>
                  </a:lnTo>
                  <a:lnTo>
                    <a:pt x="258" y="27"/>
                  </a:lnTo>
                  <a:lnTo>
                    <a:pt x="252" y="27"/>
                  </a:lnTo>
                  <a:lnTo>
                    <a:pt x="235" y="28"/>
                  </a:lnTo>
                  <a:lnTo>
                    <a:pt x="210" y="41"/>
                  </a:lnTo>
                  <a:lnTo>
                    <a:pt x="202" y="11"/>
                  </a:lnTo>
                  <a:lnTo>
                    <a:pt x="196" y="11"/>
                  </a:lnTo>
                  <a:lnTo>
                    <a:pt x="190" y="0"/>
                  </a:lnTo>
                  <a:lnTo>
                    <a:pt x="180" y="4"/>
                  </a:lnTo>
                  <a:lnTo>
                    <a:pt x="178" y="18"/>
                  </a:lnTo>
                  <a:lnTo>
                    <a:pt x="162" y="27"/>
                  </a:lnTo>
                  <a:lnTo>
                    <a:pt x="157" y="30"/>
                  </a:lnTo>
                  <a:lnTo>
                    <a:pt x="143" y="31"/>
                  </a:lnTo>
                  <a:lnTo>
                    <a:pt x="133" y="33"/>
                  </a:lnTo>
                  <a:lnTo>
                    <a:pt x="126" y="29"/>
                  </a:lnTo>
                  <a:lnTo>
                    <a:pt x="106" y="25"/>
                  </a:lnTo>
                  <a:lnTo>
                    <a:pt x="85" y="22"/>
                  </a:lnTo>
                  <a:lnTo>
                    <a:pt x="78" y="29"/>
                  </a:lnTo>
                  <a:lnTo>
                    <a:pt x="71" y="36"/>
                  </a:lnTo>
                  <a:lnTo>
                    <a:pt x="62" y="55"/>
                  </a:lnTo>
                  <a:lnTo>
                    <a:pt x="43" y="65"/>
                  </a:lnTo>
                  <a:lnTo>
                    <a:pt x="37" y="78"/>
                  </a:lnTo>
                  <a:lnTo>
                    <a:pt x="25" y="76"/>
                  </a:lnTo>
                  <a:lnTo>
                    <a:pt x="6" y="70"/>
                  </a:lnTo>
                  <a:lnTo>
                    <a:pt x="1" y="9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14" name="Freeform 319"/>
            <p:cNvSpPr>
              <a:spLocks/>
            </p:cNvSpPr>
            <p:nvPr/>
          </p:nvSpPr>
          <p:spPr bwMode="auto">
            <a:xfrm>
              <a:off x="6628109" y="3097228"/>
              <a:ext cx="46873" cy="29027"/>
            </a:xfrm>
            <a:custGeom>
              <a:avLst/>
              <a:gdLst/>
              <a:ahLst/>
              <a:cxnLst>
                <a:cxn ang="0">
                  <a:pos x="42" y="0"/>
                </a:cxn>
                <a:cxn ang="0">
                  <a:pos x="16" y="9"/>
                </a:cxn>
                <a:cxn ang="0">
                  <a:pos x="0" y="16"/>
                </a:cxn>
                <a:cxn ang="0">
                  <a:pos x="6" y="27"/>
                </a:cxn>
                <a:cxn ang="0">
                  <a:pos x="30" y="18"/>
                </a:cxn>
                <a:cxn ang="0">
                  <a:pos x="30" y="14"/>
                </a:cxn>
                <a:cxn ang="0">
                  <a:pos x="42" y="0"/>
                </a:cxn>
              </a:cxnLst>
              <a:rect l="0" t="0" r="r" b="b"/>
              <a:pathLst>
                <a:path w="42" h="27">
                  <a:moveTo>
                    <a:pt x="42" y="0"/>
                  </a:moveTo>
                  <a:lnTo>
                    <a:pt x="16" y="9"/>
                  </a:lnTo>
                  <a:lnTo>
                    <a:pt x="0" y="16"/>
                  </a:lnTo>
                  <a:lnTo>
                    <a:pt x="6" y="27"/>
                  </a:lnTo>
                  <a:lnTo>
                    <a:pt x="30" y="18"/>
                  </a:lnTo>
                  <a:lnTo>
                    <a:pt x="30" y="14"/>
                  </a:lnTo>
                  <a:lnTo>
                    <a:pt x="4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15" name="Line 320"/>
            <p:cNvSpPr>
              <a:spLocks noChangeShapeType="1"/>
            </p:cNvSpPr>
            <p:nvPr/>
          </p:nvSpPr>
          <p:spPr bwMode="auto">
            <a:xfrm>
              <a:off x="7574515" y="3063735"/>
              <a:ext cx="6696" cy="2233"/>
            </a:xfrm>
            <a:prstGeom prst="line">
              <a:avLst/>
            </a:prstGeom>
            <a:noFill/>
            <a:ln w="12700">
              <a:solidFill>
                <a:schemeClr val="bg1"/>
              </a:solidFill>
              <a:round/>
              <a:headEnd/>
              <a:tailEnd/>
            </a:ln>
            <a:effectLst/>
          </p:spPr>
          <p:txBody>
            <a:bodyPr anchor="ctr"/>
            <a:lstStyle/>
            <a:p>
              <a:endParaRPr lang="pt-BR" dirty="0"/>
            </a:p>
          </p:txBody>
        </p:sp>
        <p:sp>
          <p:nvSpPr>
            <p:cNvPr id="516" name="Line 321"/>
            <p:cNvSpPr>
              <a:spLocks noChangeShapeType="1"/>
            </p:cNvSpPr>
            <p:nvPr/>
          </p:nvSpPr>
          <p:spPr bwMode="auto">
            <a:xfrm flipH="1">
              <a:off x="7576747" y="3065967"/>
              <a:ext cx="2232" cy="6698"/>
            </a:xfrm>
            <a:prstGeom prst="line">
              <a:avLst/>
            </a:prstGeom>
            <a:noFill/>
            <a:ln w="12700">
              <a:solidFill>
                <a:schemeClr val="bg1"/>
              </a:solidFill>
              <a:round/>
              <a:headEnd/>
              <a:tailEnd/>
            </a:ln>
            <a:effectLst/>
          </p:spPr>
          <p:txBody>
            <a:bodyPr anchor="ctr"/>
            <a:lstStyle/>
            <a:p>
              <a:endParaRPr lang="pt-BR" dirty="0"/>
            </a:p>
          </p:txBody>
        </p:sp>
        <p:sp>
          <p:nvSpPr>
            <p:cNvPr id="517" name="Line 322"/>
            <p:cNvSpPr>
              <a:spLocks noChangeShapeType="1"/>
            </p:cNvSpPr>
            <p:nvPr/>
          </p:nvSpPr>
          <p:spPr bwMode="auto">
            <a:xfrm flipH="1">
              <a:off x="7572284" y="3070433"/>
              <a:ext cx="4464" cy="4466"/>
            </a:xfrm>
            <a:prstGeom prst="line">
              <a:avLst/>
            </a:prstGeom>
            <a:noFill/>
            <a:ln w="12700">
              <a:solidFill>
                <a:schemeClr val="bg1"/>
              </a:solidFill>
              <a:round/>
              <a:headEnd/>
              <a:tailEnd/>
            </a:ln>
            <a:effectLst/>
          </p:spPr>
          <p:txBody>
            <a:bodyPr anchor="ctr"/>
            <a:lstStyle/>
            <a:p>
              <a:endParaRPr lang="pt-BR" dirty="0"/>
            </a:p>
          </p:txBody>
        </p:sp>
        <p:sp>
          <p:nvSpPr>
            <p:cNvPr id="518" name="Line 323"/>
            <p:cNvSpPr>
              <a:spLocks noChangeShapeType="1"/>
            </p:cNvSpPr>
            <p:nvPr/>
          </p:nvSpPr>
          <p:spPr bwMode="auto">
            <a:xfrm flipH="1">
              <a:off x="7565586" y="3072666"/>
              <a:ext cx="8929" cy="6698"/>
            </a:xfrm>
            <a:prstGeom prst="line">
              <a:avLst/>
            </a:prstGeom>
            <a:noFill/>
            <a:ln w="12700">
              <a:solidFill>
                <a:schemeClr val="bg1"/>
              </a:solidFill>
              <a:round/>
              <a:headEnd/>
              <a:tailEnd/>
            </a:ln>
            <a:effectLst/>
          </p:spPr>
          <p:txBody>
            <a:bodyPr anchor="ctr"/>
            <a:lstStyle/>
            <a:p>
              <a:endParaRPr lang="pt-BR" dirty="0"/>
            </a:p>
          </p:txBody>
        </p:sp>
        <p:sp>
          <p:nvSpPr>
            <p:cNvPr id="519" name="Line 324"/>
            <p:cNvSpPr>
              <a:spLocks noChangeShapeType="1"/>
            </p:cNvSpPr>
            <p:nvPr/>
          </p:nvSpPr>
          <p:spPr bwMode="auto">
            <a:xfrm flipH="1">
              <a:off x="7561123" y="3079364"/>
              <a:ext cx="6696" cy="4466"/>
            </a:xfrm>
            <a:prstGeom prst="line">
              <a:avLst/>
            </a:prstGeom>
            <a:noFill/>
            <a:ln w="12700">
              <a:solidFill>
                <a:schemeClr val="bg1"/>
              </a:solidFill>
              <a:round/>
              <a:headEnd/>
              <a:tailEnd/>
            </a:ln>
            <a:effectLst/>
          </p:spPr>
          <p:txBody>
            <a:bodyPr anchor="ctr"/>
            <a:lstStyle/>
            <a:p>
              <a:endParaRPr lang="pt-BR" dirty="0"/>
            </a:p>
          </p:txBody>
        </p:sp>
        <p:sp>
          <p:nvSpPr>
            <p:cNvPr id="520" name="Line 325"/>
            <p:cNvSpPr>
              <a:spLocks noChangeShapeType="1"/>
            </p:cNvSpPr>
            <p:nvPr/>
          </p:nvSpPr>
          <p:spPr bwMode="auto">
            <a:xfrm flipH="1">
              <a:off x="7556659" y="3081597"/>
              <a:ext cx="6696" cy="6698"/>
            </a:xfrm>
            <a:prstGeom prst="line">
              <a:avLst/>
            </a:prstGeom>
            <a:noFill/>
            <a:ln w="12700">
              <a:solidFill>
                <a:schemeClr val="bg1"/>
              </a:solidFill>
              <a:round/>
              <a:headEnd/>
              <a:tailEnd/>
            </a:ln>
            <a:effectLst/>
          </p:spPr>
          <p:txBody>
            <a:bodyPr anchor="ctr"/>
            <a:lstStyle/>
            <a:p>
              <a:endParaRPr lang="pt-BR" dirty="0"/>
            </a:p>
          </p:txBody>
        </p:sp>
        <p:sp>
          <p:nvSpPr>
            <p:cNvPr id="521" name="Line 326"/>
            <p:cNvSpPr>
              <a:spLocks noChangeShapeType="1"/>
            </p:cNvSpPr>
            <p:nvPr/>
          </p:nvSpPr>
          <p:spPr bwMode="auto">
            <a:xfrm flipH="1">
              <a:off x="7556659" y="3086062"/>
              <a:ext cx="2232" cy="11164"/>
            </a:xfrm>
            <a:prstGeom prst="line">
              <a:avLst/>
            </a:prstGeom>
            <a:noFill/>
            <a:ln w="12700">
              <a:solidFill>
                <a:schemeClr val="bg1"/>
              </a:solidFill>
              <a:round/>
              <a:headEnd/>
              <a:tailEnd/>
            </a:ln>
            <a:effectLst/>
          </p:spPr>
          <p:txBody>
            <a:bodyPr anchor="ctr"/>
            <a:lstStyle/>
            <a:p>
              <a:endParaRPr lang="pt-BR" dirty="0"/>
            </a:p>
          </p:txBody>
        </p:sp>
        <p:sp>
          <p:nvSpPr>
            <p:cNvPr id="522" name="Line 327"/>
            <p:cNvSpPr>
              <a:spLocks noChangeShapeType="1"/>
            </p:cNvSpPr>
            <p:nvPr/>
          </p:nvSpPr>
          <p:spPr bwMode="auto">
            <a:xfrm>
              <a:off x="7556659" y="3094995"/>
              <a:ext cx="2232" cy="8931"/>
            </a:xfrm>
            <a:prstGeom prst="line">
              <a:avLst/>
            </a:prstGeom>
            <a:noFill/>
            <a:ln w="12700">
              <a:solidFill>
                <a:schemeClr val="bg1"/>
              </a:solidFill>
              <a:round/>
              <a:headEnd/>
              <a:tailEnd/>
            </a:ln>
            <a:effectLst/>
          </p:spPr>
          <p:txBody>
            <a:bodyPr anchor="ctr"/>
            <a:lstStyle/>
            <a:p>
              <a:endParaRPr lang="pt-BR" dirty="0"/>
            </a:p>
          </p:txBody>
        </p:sp>
        <p:sp>
          <p:nvSpPr>
            <p:cNvPr id="523" name="Line 328"/>
            <p:cNvSpPr>
              <a:spLocks noChangeShapeType="1"/>
            </p:cNvSpPr>
            <p:nvPr/>
          </p:nvSpPr>
          <p:spPr bwMode="auto">
            <a:xfrm>
              <a:off x="7558891" y="3103925"/>
              <a:ext cx="4464" cy="6698"/>
            </a:xfrm>
            <a:prstGeom prst="line">
              <a:avLst/>
            </a:prstGeom>
            <a:noFill/>
            <a:ln w="12700">
              <a:solidFill>
                <a:schemeClr val="bg1"/>
              </a:solidFill>
              <a:round/>
              <a:headEnd/>
              <a:tailEnd/>
            </a:ln>
            <a:effectLst/>
          </p:spPr>
          <p:txBody>
            <a:bodyPr anchor="ctr"/>
            <a:lstStyle/>
            <a:p>
              <a:endParaRPr lang="pt-BR" dirty="0"/>
            </a:p>
          </p:txBody>
        </p:sp>
        <p:sp>
          <p:nvSpPr>
            <p:cNvPr id="524" name="Line 329"/>
            <p:cNvSpPr>
              <a:spLocks noChangeShapeType="1"/>
            </p:cNvSpPr>
            <p:nvPr/>
          </p:nvSpPr>
          <p:spPr bwMode="auto">
            <a:xfrm>
              <a:off x="7572283" y="3139651"/>
              <a:ext cx="2232" cy="2233"/>
            </a:xfrm>
            <a:prstGeom prst="line">
              <a:avLst/>
            </a:prstGeom>
            <a:noFill/>
            <a:ln w="12700">
              <a:solidFill>
                <a:schemeClr val="bg1"/>
              </a:solidFill>
              <a:round/>
              <a:headEnd/>
              <a:tailEnd/>
            </a:ln>
            <a:effectLst/>
          </p:spPr>
          <p:txBody>
            <a:bodyPr anchor="ctr"/>
            <a:lstStyle/>
            <a:p>
              <a:endParaRPr lang="pt-BR" dirty="0"/>
            </a:p>
          </p:txBody>
        </p:sp>
        <p:sp>
          <p:nvSpPr>
            <p:cNvPr id="525" name="Line 330"/>
            <p:cNvSpPr>
              <a:spLocks noChangeShapeType="1"/>
            </p:cNvSpPr>
            <p:nvPr/>
          </p:nvSpPr>
          <p:spPr bwMode="auto">
            <a:xfrm>
              <a:off x="7572283" y="3137418"/>
              <a:ext cx="8929" cy="8931"/>
            </a:xfrm>
            <a:prstGeom prst="line">
              <a:avLst/>
            </a:prstGeom>
            <a:noFill/>
            <a:ln w="12700">
              <a:solidFill>
                <a:schemeClr val="bg1"/>
              </a:solidFill>
              <a:round/>
              <a:headEnd/>
              <a:tailEnd/>
            </a:ln>
            <a:effectLst/>
          </p:spPr>
          <p:txBody>
            <a:bodyPr anchor="ctr"/>
            <a:lstStyle/>
            <a:p>
              <a:endParaRPr lang="pt-BR" dirty="0"/>
            </a:p>
          </p:txBody>
        </p:sp>
        <p:sp>
          <p:nvSpPr>
            <p:cNvPr id="526" name="Line 331"/>
            <p:cNvSpPr>
              <a:spLocks noChangeShapeType="1"/>
            </p:cNvSpPr>
            <p:nvPr/>
          </p:nvSpPr>
          <p:spPr bwMode="auto">
            <a:xfrm>
              <a:off x="7581211" y="3146349"/>
              <a:ext cx="8929" cy="6698"/>
            </a:xfrm>
            <a:prstGeom prst="line">
              <a:avLst/>
            </a:prstGeom>
            <a:noFill/>
            <a:ln w="12700">
              <a:solidFill>
                <a:schemeClr val="bg1"/>
              </a:solidFill>
              <a:round/>
              <a:headEnd/>
              <a:tailEnd/>
            </a:ln>
            <a:effectLst/>
          </p:spPr>
          <p:txBody>
            <a:bodyPr anchor="ctr"/>
            <a:lstStyle/>
            <a:p>
              <a:endParaRPr lang="pt-BR" dirty="0"/>
            </a:p>
          </p:txBody>
        </p:sp>
        <p:sp>
          <p:nvSpPr>
            <p:cNvPr id="527" name="Line 332"/>
            <p:cNvSpPr>
              <a:spLocks noChangeShapeType="1"/>
            </p:cNvSpPr>
            <p:nvPr/>
          </p:nvSpPr>
          <p:spPr bwMode="auto">
            <a:xfrm>
              <a:off x="7590139" y="3150815"/>
              <a:ext cx="2232" cy="8931"/>
            </a:xfrm>
            <a:prstGeom prst="line">
              <a:avLst/>
            </a:prstGeom>
            <a:noFill/>
            <a:ln w="12700">
              <a:solidFill>
                <a:schemeClr val="bg1"/>
              </a:solidFill>
              <a:round/>
              <a:headEnd/>
              <a:tailEnd/>
            </a:ln>
            <a:effectLst/>
          </p:spPr>
          <p:txBody>
            <a:bodyPr anchor="ctr"/>
            <a:lstStyle/>
            <a:p>
              <a:endParaRPr lang="pt-BR" dirty="0"/>
            </a:p>
          </p:txBody>
        </p:sp>
        <p:sp>
          <p:nvSpPr>
            <p:cNvPr id="528" name="Line 333"/>
            <p:cNvSpPr>
              <a:spLocks noChangeShapeType="1"/>
            </p:cNvSpPr>
            <p:nvPr/>
          </p:nvSpPr>
          <p:spPr bwMode="auto">
            <a:xfrm>
              <a:off x="7590139" y="3159746"/>
              <a:ext cx="2232" cy="6698"/>
            </a:xfrm>
            <a:prstGeom prst="line">
              <a:avLst/>
            </a:prstGeom>
            <a:noFill/>
            <a:ln w="12700">
              <a:solidFill>
                <a:schemeClr val="bg1"/>
              </a:solidFill>
              <a:round/>
              <a:headEnd/>
              <a:tailEnd/>
            </a:ln>
            <a:effectLst/>
          </p:spPr>
          <p:txBody>
            <a:bodyPr anchor="ctr"/>
            <a:lstStyle/>
            <a:p>
              <a:endParaRPr lang="pt-BR" dirty="0"/>
            </a:p>
          </p:txBody>
        </p:sp>
        <p:sp>
          <p:nvSpPr>
            <p:cNvPr id="529" name="Line 334"/>
            <p:cNvSpPr>
              <a:spLocks noChangeShapeType="1"/>
            </p:cNvSpPr>
            <p:nvPr/>
          </p:nvSpPr>
          <p:spPr bwMode="auto">
            <a:xfrm>
              <a:off x="7590140" y="3166444"/>
              <a:ext cx="11160" cy="4466"/>
            </a:xfrm>
            <a:prstGeom prst="line">
              <a:avLst/>
            </a:prstGeom>
            <a:noFill/>
            <a:ln w="12700">
              <a:solidFill>
                <a:schemeClr val="bg1"/>
              </a:solidFill>
              <a:round/>
              <a:headEnd/>
              <a:tailEnd/>
            </a:ln>
            <a:effectLst/>
          </p:spPr>
          <p:txBody>
            <a:bodyPr anchor="ctr"/>
            <a:lstStyle/>
            <a:p>
              <a:endParaRPr lang="pt-BR" dirty="0"/>
            </a:p>
          </p:txBody>
        </p:sp>
        <p:sp>
          <p:nvSpPr>
            <p:cNvPr id="530" name="Line 335"/>
            <p:cNvSpPr>
              <a:spLocks noChangeShapeType="1"/>
            </p:cNvSpPr>
            <p:nvPr/>
          </p:nvSpPr>
          <p:spPr bwMode="auto">
            <a:xfrm>
              <a:off x="7601301" y="3170911"/>
              <a:ext cx="4464" cy="2233"/>
            </a:xfrm>
            <a:prstGeom prst="line">
              <a:avLst/>
            </a:prstGeom>
            <a:noFill/>
            <a:ln w="12700">
              <a:solidFill>
                <a:schemeClr val="bg1"/>
              </a:solidFill>
              <a:round/>
              <a:headEnd/>
              <a:tailEnd/>
            </a:ln>
            <a:effectLst/>
          </p:spPr>
          <p:txBody>
            <a:bodyPr anchor="ctr"/>
            <a:lstStyle/>
            <a:p>
              <a:endParaRPr lang="pt-BR" dirty="0"/>
            </a:p>
          </p:txBody>
        </p:sp>
        <p:sp>
          <p:nvSpPr>
            <p:cNvPr id="531" name="Line 336"/>
            <p:cNvSpPr>
              <a:spLocks noChangeShapeType="1"/>
            </p:cNvSpPr>
            <p:nvPr/>
          </p:nvSpPr>
          <p:spPr bwMode="auto">
            <a:xfrm flipV="1">
              <a:off x="7710672" y="3137417"/>
              <a:ext cx="11160" cy="6698"/>
            </a:xfrm>
            <a:prstGeom prst="line">
              <a:avLst/>
            </a:prstGeom>
            <a:noFill/>
            <a:ln w="12700">
              <a:solidFill>
                <a:schemeClr val="bg1"/>
              </a:solidFill>
              <a:round/>
              <a:headEnd/>
              <a:tailEnd/>
            </a:ln>
            <a:effectLst/>
          </p:spPr>
          <p:txBody>
            <a:bodyPr anchor="ctr"/>
            <a:lstStyle/>
            <a:p>
              <a:endParaRPr lang="pt-BR" dirty="0"/>
            </a:p>
          </p:txBody>
        </p:sp>
        <p:sp>
          <p:nvSpPr>
            <p:cNvPr id="532" name="Line 337"/>
            <p:cNvSpPr>
              <a:spLocks noChangeShapeType="1"/>
            </p:cNvSpPr>
            <p:nvPr/>
          </p:nvSpPr>
          <p:spPr bwMode="auto">
            <a:xfrm flipV="1">
              <a:off x="7721833" y="3124020"/>
              <a:ext cx="2232" cy="15630"/>
            </a:xfrm>
            <a:prstGeom prst="line">
              <a:avLst/>
            </a:prstGeom>
            <a:noFill/>
            <a:ln w="12700">
              <a:solidFill>
                <a:schemeClr val="bg1"/>
              </a:solidFill>
              <a:round/>
              <a:headEnd/>
              <a:tailEnd/>
            </a:ln>
            <a:effectLst/>
          </p:spPr>
          <p:txBody>
            <a:bodyPr anchor="ctr"/>
            <a:lstStyle/>
            <a:p>
              <a:endParaRPr lang="pt-BR" dirty="0"/>
            </a:p>
          </p:txBody>
        </p:sp>
        <p:sp>
          <p:nvSpPr>
            <p:cNvPr id="533" name="Line 338"/>
            <p:cNvSpPr>
              <a:spLocks noChangeShapeType="1"/>
            </p:cNvSpPr>
            <p:nvPr/>
          </p:nvSpPr>
          <p:spPr bwMode="auto">
            <a:xfrm flipV="1">
              <a:off x="7724066" y="3101693"/>
              <a:ext cx="4464" cy="24561"/>
            </a:xfrm>
            <a:prstGeom prst="line">
              <a:avLst/>
            </a:prstGeom>
            <a:noFill/>
            <a:ln w="12700">
              <a:solidFill>
                <a:schemeClr val="bg1"/>
              </a:solidFill>
              <a:round/>
              <a:headEnd/>
              <a:tailEnd/>
            </a:ln>
            <a:effectLst/>
          </p:spPr>
          <p:txBody>
            <a:bodyPr anchor="ctr"/>
            <a:lstStyle/>
            <a:p>
              <a:endParaRPr lang="pt-BR" dirty="0"/>
            </a:p>
          </p:txBody>
        </p:sp>
        <p:sp>
          <p:nvSpPr>
            <p:cNvPr id="534" name="Line 339"/>
            <p:cNvSpPr>
              <a:spLocks noChangeShapeType="1"/>
            </p:cNvSpPr>
            <p:nvPr/>
          </p:nvSpPr>
          <p:spPr bwMode="auto">
            <a:xfrm flipH="1" flipV="1">
              <a:off x="7712906" y="3097227"/>
              <a:ext cx="15624" cy="6698"/>
            </a:xfrm>
            <a:prstGeom prst="line">
              <a:avLst/>
            </a:prstGeom>
            <a:noFill/>
            <a:ln w="12700">
              <a:solidFill>
                <a:schemeClr val="bg1"/>
              </a:solidFill>
              <a:round/>
              <a:headEnd/>
              <a:tailEnd/>
            </a:ln>
            <a:effectLst/>
          </p:spPr>
          <p:txBody>
            <a:bodyPr anchor="ctr"/>
            <a:lstStyle/>
            <a:p>
              <a:endParaRPr lang="pt-BR" dirty="0"/>
            </a:p>
          </p:txBody>
        </p:sp>
        <p:sp>
          <p:nvSpPr>
            <p:cNvPr id="535" name="Line 340"/>
            <p:cNvSpPr>
              <a:spLocks noChangeShapeType="1"/>
            </p:cNvSpPr>
            <p:nvPr/>
          </p:nvSpPr>
          <p:spPr bwMode="auto">
            <a:xfrm flipH="1">
              <a:off x="7670495" y="3094995"/>
              <a:ext cx="13393" cy="8931"/>
            </a:xfrm>
            <a:prstGeom prst="line">
              <a:avLst/>
            </a:prstGeom>
            <a:noFill/>
            <a:ln w="12700">
              <a:solidFill>
                <a:schemeClr val="bg1"/>
              </a:solidFill>
              <a:round/>
              <a:headEnd/>
              <a:tailEnd/>
            </a:ln>
            <a:effectLst/>
          </p:spPr>
          <p:txBody>
            <a:bodyPr anchor="ctr"/>
            <a:lstStyle/>
            <a:p>
              <a:endParaRPr lang="pt-BR" dirty="0"/>
            </a:p>
          </p:txBody>
        </p:sp>
        <p:sp>
          <p:nvSpPr>
            <p:cNvPr id="536" name="Freeform 341"/>
            <p:cNvSpPr>
              <a:spLocks/>
            </p:cNvSpPr>
            <p:nvPr/>
          </p:nvSpPr>
          <p:spPr bwMode="auto">
            <a:xfrm>
              <a:off x="6695072" y="3126253"/>
              <a:ext cx="29017" cy="42424"/>
            </a:xfrm>
            <a:custGeom>
              <a:avLst/>
              <a:gdLst/>
              <a:ahLst/>
              <a:cxnLst>
                <a:cxn ang="0">
                  <a:pos x="24" y="20"/>
                </a:cxn>
                <a:cxn ang="0">
                  <a:pos x="11" y="34"/>
                </a:cxn>
                <a:cxn ang="0">
                  <a:pos x="0" y="38"/>
                </a:cxn>
                <a:cxn ang="0">
                  <a:pos x="7" y="19"/>
                </a:cxn>
                <a:cxn ang="0">
                  <a:pos x="13" y="0"/>
                </a:cxn>
                <a:cxn ang="0">
                  <a:pos x="26" y="6"/>
                </a:cxn>
                <a:cxn ang="0">
                  <a:pos x="24" y="20"/>
                </a:cxn>
              </a:cxnLst>
              <a:rect l="0" t="0" r="r" b="b"/>
              <a:pathLst>
                <a:path w="26" h="38">
                  <a:moveTo>
                    <a:pt x="24" y="20"/>
                  </a:moveTo>
                  <a:lnTo>
                    <a:pt x="11" y="34"/>
                  </a:lnTo>
                  <a:lnTo>
                    <a:pt x="0" y="38"/>
                  </a:lnTo>
                  <a:lnTo>
                    <a:pt x="7" y="19"/>
                  </a:lnTo>
                  <a:lnTo>
                    <a:pt x="13" y="0"/>
                  </a:lnTo>
                  <a:lnTo>
                    <a:pt x="26" y="6"/>
                  </a:lnTo>
                  <a:lnTo>
                    <a:pt x="24" y="2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37" name="Freeform 342"/>
            <p:cNvSpPr>
              <a:spLocks/>
            </p:cNvSpPr>
            <p:nvPr/>
          </p:nvSpPr>
          <p:spPr bwMode="auto">
            <a:xfrm>
              <a:off x="6704001" y="3057036"/>
              <a:ext cx="142854" cy="133970"/>
            </a:xfrm>
            <a:custGeom>
              <a:avLst/>
              <a:gdLst/>
              <a:ahLst/>
              <a:cxnLst>
                <a:cxn ang="0">
                  <a:pos x="81" y="10"/>
                </a:cxn>
                <a:cxn ang="0">
                  <a:pos x="51" y="9"/>
                </a:cxn>
                <a:cxn ang="0">
                  <a:pos x="20" y="11"/>
                </a:cxn>
                <a:cxn ang="0">
                  <a:pos x="12" y="13"/>
                </a:cxn>
                <a:cxn ang="0">
                  <a:pos x="11" y="24"/>
                </a:cxn>
                <a:cxn ang="0">
                  <a:pos x="3" y="33"/>
                </a:cxn>
                <a:cxn ang="0">
                  <a:pos x="0" y="31"/>
                </a:cxn>
                <a:cxn ang="0">
                  <a:pos x="5" y="63"/>
                </a:cxn>
                <a:cxn ang="0">
                  <a:pos x="18" y="69"/>
                </a:cxn>
                <a:cxn ang="0">
                  <a:pos x="16" y="83"/>
                </a:cxn>
                <a:cxn ang="0">
                  <a:pos x="3" y="97"/>
                </a:cxn>
                <a:cxn ang="0">
                  <a:pos x="4" y="111"/>
                </a:cxn>
                <a:cxn ang="0">
                  <a:pos x="30" y="121"/>
                </a:cxn>
                <a:cxn ang="0">
                  <a:pos x="50" y="108"/>
                </a:cxn>
                <a:cxn ang="0">
                  <a:pos x="68" y="95"/>
                </a:cxn>
                <a:cxn ang="0">
                  <a:pos x="89" y="82"/>
                </a:cxn>
                <a:cxn ang="0">
                  <a:pos x="111" y="69"/>
                </a:cxn>
                <a:cxn ang="0">
                  <a:pos x="111" y="45"/>
                </a:cxn>
                <a:cxn ang="0">
                  <a:pos x="110" y="21"/>
                </a:cxn>
                <a:cxn ang="0">
                  <a:pos x="129" y="3"/>
                </a:cxn>
                <a:cxn ang="0">
                  <a:pos x="122" y="0"/>
                </a:cxn>
                <a:cxn ang="0">
                  <a:pos x="101" y="5"/>
                </a:cxn>
                <a:cxn ang="0">
                  <a:pos x="81" y="10"/>
                </a:cxn>
              </a:cxnLst>
              <a:rect l="0" t="0" r="r" b="b"/>
              <a:pathLst>
                <a:path w="129" h="121">
                  <a:moveTo>
                    <a:pt x="81" y="10"/>
                  </a:moveTo>
                  <a:lnTo>
                    <a:pt x="51" y="9"/>
                  </a:lnTo>
                  <a:lnTo>
                    <a:pt x="20" y="11"/>
                  </a:lnTo>
                  <a:lnTo>
                    <a:pt x="12" y="13"/>
                  </a:lnTo>
                  <a:lnTo>
                    <a:pt x="11" y="24"/>
                  </a:lnTo>
                  <a:lnTo>
                    <a:pt x="3" y="33"/>
                  </a:lnTo>
                  <a:lnTo>
                    <a:pt x="0" y="31"/>
                  </a:lnTo>
                  <a:lnTo>
                    <a:pt x="5" y="63"/>
                  </a:lnTo>
                  <a:lnTo>
                    <a:pt x="18" y="69"/>
                  </a:lnTo>
                  <a:lnTo>
                    <a:pt x="16" y="83"/>
                  </a:lnTo>
                  <a:lnTo>
                    <a:pt x="3" y="97"/>
                  </a:lnTo>
                  <a:lnTo>
                    <a:pt x="4" y="111"/>
                  </a:lnTo>
                  <a:lnTo>
                    <a:pt x="30" y="121"/>
                  </a:lnTo>
                  <a:lnTo>
                    <a:pt x="50" y="108"/>
                  </a:lnTo>
                  <a:lnTo>
                    <a:pt x="68" y="95"/>
                  </a:lnTo>
                  <a:lnTo>
                    <a:pt x="89" y="82"/>
                  </a:lnTo>
                  <a:lnTo>
                    <a:pt x="111" y="69"/>
                  </a:lnTo>
                  <a:lnTo>
                    <a:pt x="111" y="45"/>
                  </a:lnTo>
                  <a:lnTo>
                    <a:pt x="110" y="21"/>
                  </a:lnTo>
                  <a:lnTo>
                    <a:pt x="129" y="3"/>
                  </a:lnTo>
                  <a:lnTo>
                    <a:pt x="122" y="0"/>
                  </a:lnTo>
                  <a:lnTo>
                    <a:pt x="101" y="5"/>
                  </a:lnTo>
                  <a:lnTo>
                    <a:pt x="81"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38" name="Freeform 343"/>
            <p:cNvSpPr>
              <a:spLocks/>
            </p:cNvSpPr>
            <p:nvPr/>
          </p:nvSpPr>
          <p:spPr bwMode="auto">
            <a:xfrm>
              <a:off x="7402645" y="2931998"/>
              <a:ext cx="191960" cy="136202"/>
            </a:xfrm>
            <a:custGeom>
              <a:avLst/>
              <a:gdLst/>
              <a:ahLst/>
              <a:cxnLst>
                <a:cxn ang="0">
                  <a:pos x="145" y="108"/>
                </a:cxn>
                <a:cxn ang="0">
                  <a:pos x="128" y="109"/>
                </a:cxn>
                <a:cxn ang="0">
                  <a:pos x="103" y="122"/>
                </a:cxn>
                <a:cxn ang="0">
                  <a:pos x="95" y="92"/>
                </a:cxn>
                <a:cxn ang="0">
                  <a:pos x="89" y="92"/>
                </a:cxn>
                <a:cxn ang="0">
                  <a:pos x="83" y="81"/>
                </a:cxn>
                <a:cxn ang="0">
                  <a:pos x="73" y="85"/>
                </a:cxn>
                <a:cxn ang="0">
                  <a:pos x="71" y="99"/>
                </a:cxn>
                <a:cxn ang="0">
                  <a:pos x="55" y="108"/>
                </a:cxn>
                <a:cxn ang="0">
                  <a:pos x="50" y="111"/>
                </a:cxn>
                <a:cxn ang="0">
                  <a:pos x="36" y="112"/>
                </a:cxn>
                <a:cxn ang="0">
                  <a:pos x="26" y="114"/>
                </a:cxn>
                <a:cxn ang="0">
                  <a:pos x="19" y="110"/>
                </a:cxn>
                <a:cxn ang="0">
                  <a:pos x="24" y="94"/>
                </a:cxn>
                <a:cxn ang="0">
                  <a:pos x="29" y="78"/>
                </a:cxn>
                <a:cxn ang="0">
                  <a:pos x="23" y="68"/>
                </a:cxn>
                <a:cxn ang="0">
                  <a:pos x="8" y="60"/>
                </a:cxn>
                <a:cxn ang="0">
                  <a:pos x="0" y="50"/>
                </a:cxn>
                <a:cxn ang="0">
                  <a:pos x="20" y="31"/>
                </a:cxn>
                <a:cxn ang="0">
                  <a:pos x="42" y="13"/>
                </a:cxn>
                <a:cxn ang="0">
                  <a:pos x="56" y="0"/>
                </a:cxn>
                <a:cxn ang="0">
                  <a:pos x="85" y="2"/>
                </a:cxn>
                <a:cxn ang="0">
                  <a:pos x="107" y="16"/>
                </a:cxn>
                <a:cxn ang="0">
                  <a:pos x="81" y="25"/>
                </a:cxn>
                <a:cxn ang="0">
                  <a:pos x="56" y="33"/>
                </a:cxn>
                <a:cxn ang="0">
                  <a:pos x="57" y="49"/>
                </a:cxn>
                <a:cxn ang="0">
                  <a:pos x="93" y="54"/>
                </a:cxn>
                <a:cxn ang="0">
                  <a:pos x="128" y="57"/>
                </a:cxn>
                <a:cxn ang="0">
                  <a:pos x="140" y="78"/>
                </a:cxn>
                <a:cxn ang="0">
                  <a:pos x="158" y="80"/>
                </a:cxn>
                <a:cxn ang="0">
                  <a:pos x="171" y="108"/>
                </a:cxn>
                <a:cxn ang="0">
                  <a:pos x="169" y="110"/>
                </a:cxn>
                <a:cxn ang="0">
                  <a:pos x="151" y="108"/>
                </a:cxn>
                <a:cxn ang="0">
                  <a:pos x="145" y="108"/>
                </a:cxn>
              </a:cxnLst>
              <a:rect l="0" t="0" r="r" b="b"/>
              <a:pathLst>
                <a:path w="171" h="122">
                  <a:moveTo>
                    <a:pt x="145" y="108"/>
                  </a:moveTo>
                  <a:lnTo>
                    <a:pt x="128" y="109"/>
                  </a:lnTo>
                  <a:lnTo>
                    <a:pt x="103" y="122"/>
                  </a:lnTo>
                  <a:lnTo>
                    <a:pt x="95" y="92"/>
                  </a:lnTo>
                  <a:lnTo>
                    <a:pt x="89" y="92"/>
                  </a:lnTo>
                  <a:lnTo>
                    <a:pt x="83" y="81"/>
                  </a:lnTo>
                  <a:lnTo>
                    <a:pt x="73" y="85"/>
                  </a:lnTo>
                  <a:lnTo>
                    <a:pt x="71" y="99"/>
                  </a:lnTo>
                  <a:lnTo>
                    <a:pt x="55" y="108"/>
                  </a:lnTo>
                  <a:lnTo>
                    <a:pt x="50" y="111"/>
                  </a:lnTo>
                  <a:lnTo>
                    <a:pt x="36" y="112"/>
                  </a:lnTo>
                  <a:lnTo>
                    <a:pt x="26" y="114"/>
                  </a:lnTo>
                  <a:lnTo>
                    <a:pt x="19" y="110"/>
                  </a:lnTo>
                  <a:lnTo>
                    <a:pt x="24" y="94"/>
                  </a:lnTo>
                  <a:lnTo>
                    <a:pt x="29" y="78"/>
                  </a:lnTo>
                  <a:lnTo>
                    <a:pt x="23" y="68"/>
                  </a:lnTo>
                  <a:lnTo>
                    <a:pt x="8" y="60"/>
                  </a:lnTo>
                  <a:lnTo>
                    <a:pt x="0" y="50"/>
                  </a:lnTo>
                  <a:lnTo>
                    <a:pt x="20" y="31"/>
                  </a:lnTo>
                  <a:lnTo>
                    <a:pt x="42" y="13"/>
                  </a:lnTo>
                  <a:lnTo>
                    <a:pt x="56" y="0"/>
                  </a:lnTo>
                  <a:lnTo>
                    <a:pt x="85" y="2"/>
                  </a:lnTo>
                  <a:lnTo>
                    <a:pt x="107" y="16"/>
                  </a:lnTo>
                  <a:lnTo>
                    <a:pt x="81" y="25"/>
                  </a:lnTo>
                  <a:lnTo>
                    <a:pt x="56" y="33"/>
                  </a:lnTo>
                  <a:lnTo>
                    <a:pt x="57" y="49"/>
                  </a:lnTo>
                  <a:lnTo>
                    <a:pt x="93" y="54"/>
                  </a:lnTo>
                  <a:lnTo>
                    <a:pt x="128" y="57"/>
                  </a:lnTo>
                  <a:lnTo>
                    <a:pt x="140" y="78"/>
                  </a:lnTo>
                  <a:lnTo>
                    <a:pt x="158" y="80"/>
                  </a:lnTo>
                  <a:lnTo>
                    <a:pt x="171" y="108"/>
                  </a:lnTo>
                  <a:lnTo>
                    <a:pt x="169" y="110"/>
                  </a:lnTo>
                  <a:lnTo>
                    <a:pt x="151" y="108"/>
                  </a:lnTo>
                  <a:lnTo>
                    <a:pt x="145" y="10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39" name="Freeform 344"/>
            <p:cNvSpPr>
              <a:spLocks/>
            </p:cNvSpPr>
            <p:nvPr/>
          </p:nvSpPr>
          <p:spPr bwMode="auto">
            <a:xfrm>
              <a:off x="7108009" y="2818124"/>
              <a:ext cx="357135" cy="236679"/>
            </a:xfrm>
            <a:custGeom>
              <a:avLst/>
              <a:gdLst/>
              <a:ahLst/>
              <a:cxnLst>
                <a:cxn ang="0">
                  <a:pos x="229" y="181"/>
                </a:cxn>
                <a:cxn ang="0">
                  <a:pos x="194" y="159"/>
                </a:cxn>
                <a:cxn ang="0">
                  <a:pos x="159" y="138"/>
                </a:cxn>
                <a:cxn ang="0">
                  <a:pos x="142" y="128"/>
                </a:cxn>
                <a:cxn ang="0">
                  <a:pos x="115" y="117"/>
                </a:cxn>
                <a:cxn ang="0">
                  <a:pos x="98" y="92"/>
                </a:cxn>
                <a:cxn ang="0">
                  <a:pos x="73" y="74"/>
                </a:cxn>
                <a:cxn ang="0">
                  <a:pos x="56" y="92"/>
                </a:cxn>
                <a:cxn ang="0">
                  <a:pos x="45" y="98"/>
                </a:cxn>
                <a:cxn ang="0">
                  <a:pos x="50" y="111"/>
                </a:cxn>
                <a:cxn ang="0">
                  <a:pos x="22" y="105"/>
                </a:cxn>
                <a:cxn ang="0">
                  <a:pos x="16" y="84"/>
                </a:cxn>
                <a:cxn ang="0">
                  <a:pos x="10" y="61"/>
                </a:cxn>
                <a:cxn ang="0">
                  <a:pos x="6" y="39"/>
                </a:cxn>
                <a:cxn ang="0">
                  <a:pos x="0" y="18"/>
                </a:cxn>
                <a:cxn ang="0">
                  <a:pos x="25" y="8"/>
                </a:cxn>
                <a:cxn ang="0">
                  <a:pos x="49" y="0"/>
                </a:cxn>
                <a:cxn ang="0">
                  <a:pos x="75" y="13"/>
                </a:cxn>
                <a:cxn ang="0">
                  <a:pos x="102" y="26"/>
                </a:cxn>
                <a:cxn ang="0">
                  <a:pos x="122" y="50"/>
                </a:cxn>
                <a:cxn ang="0">
                  <a:pos x="142" y="52"/>
                </a:cxn>
                <a:cxn ang="0">
                  <a:pos x="164" y="54"/>
                </a:cxn>
                <a:cxn ang="0">
                  <a:pos x="185" y="55"/>
                </a:cxn>
                <a:cxn ang="0">
                  <a:pos x="205" y="56"/>
                </a:cxn>
                <a:cxn ang="0">
                  <a:pos x="228" y="72"/>
                </a:cxn>
                <a:cxn ang="0">
                  <a:pos x="229" y="92"/>
                </a:cxn>
                <a:cxn ang="0">
                  <a:pos x="248" y="102"/>
                </a:cxn>
                <a:cxn ang="0">
                  <a:pos x="267" y="111"/>
                </a:cxn>
                <a:cxn ang="0">
                  <a:pos x="287" y="97"/>
                </a:cxn>
                <a:cxn ang="0">
                  <a:pos x="306" y="84"/>
                </a:cxn>
                <a:cxn ang="0">
                  <a:pos x="320" y="102"/>
                </a:cxn>
                <a:cxn ang="0">
                  <a:pos x="306" y="115"/>
                </a:cxn>
                <a:cxn ang="0">
                  <a:pos x="284" y="133"/>
                </a:cxn>
                <a:cxn ang="0">
                  <a:pos x="264" y="152"/>
                </a:cxn>
                <a:cxn ang="0">
                  <a:pos x="272" y="162"/>
                </a:cxn>
                <a:cxn ang="0">
                  <a:pos x="287" y="170"/>
                </a:cxn>
                <a:cxn ang="0">
                  <a:pos x="293" y="180"/>
                </a:cxn>
                <a:cxn ang="0">
                  <a:pos x="288" y="196"/>
                </a:cxn>
                <a:cxn ang="0">
                  <a:pos x="283" y="212"/>
                </a:cxn>
                <a:cxn ang="0">
                  <a:pos x="263" y="208"/>
                </a:cxn>
                <a:cxn ang="0">
                  <a:pos x="242" y="205"/>
                </a:cxn>
                <a:cxn ang="0">
                  <a:pos x="229" y="181"/>
                </a:cxn>
              </a:cxnLst>
              <a:rect l="0" t="0" r="r" b="b"/>
              <a:pathLst>
                <a:path w="320" h="212">
                  <a:moveTo>
                    <a:pt x="229" y="181"/>
                  </a:moveTo>
                  <a:lnTo>
                    <a:pt x="194" y="159"/>
                  </a:lnTo>
                  <a:lnTo>
                    <a:pt x="159" y="138"/>
                  </a:lnTo>
                  <a:lnTo>
                    <a:pt x="142" y="128"/>
                  </a:lnTo>
                  <a:lnTo>
                    <a:pt x="115" y="117"/>
                  </a:lnTo>
                  <a:lnTo>
                    <a:pt x="98" y="92"/>
                  </a:lnTo>
                  <a:lnTo>
                    <a:pt x="73" y="74"/>
                  </a:lnTo>
                  <a:lnTo>
                    <a:pt x="56" y="92"/>
                  </a:lnTo>
                  <a:lnTo>
                    <a:pt x="45" y="98"/>
                  </a:lnTo>
                  <a:lnTo>
                    <a:pt x="50" y="111"/>
                  </a:lnTo>
                  <a:lnTo>
                    <a:pt x="22" y="105"/>
                  </a:lnTo>
                  <a:lnTo>
                    <a:pt x="16" y="84"/>
                  </a:lnTo>
                  <a:lnTo>
                    <a:pt x="10" y="61"/>
                  </a:lnTo>
                  <a:lnTo>
                    <a:pt x="6" y="39"/>
                  </a:lnTo>
                  <a:lnTo>
                    <a:pt x="0" y="18"/>
                  </a:lnTo>
                  <a:lnTo>
                    <a:pt x="25" y="8"/>
                  </a:lnTo>
                  <a:lnTo>
                    <a:pt x="49" y="0"/>
                  </a:lnTo>
                  <a:lnTo>
                    <a:pt x="75" y="13"/>
                  </a:lnTo>
                  <a:lnTo>
                    <a:pt x="102" y="26"/>
                  </a:lnTo>
                  <a:lnTo>
                    <a:pt x="122" y="50"/>
                  </a:lnTo>
                  <a:lnTo>
                    <a:pt x="142" y="52"/>
                  </a:lnTo>
                  <a:lnTo>
                    <a:pt x="164" y="54"/>
                  </a:lnTo>
                  <a:lnTo>
                    <a:pt x="185" y="55"/>
                  </a:lnTo>
                  <a:lnTo>
                    <a:pt x="205" y="56"/>
                  </a:lnTo>
                  <a:lnTo>
                    <a:pt x="228" y="72"/>
                  </a:lnTo>
                  <a:lnTo>
                    <a:pt x="229" y="92"/>
                  </a:lnTo>
                  <a:lnTo>
                    <a:pt x="248" y="102"/>
                  </a:lnTo>
                  <a:lnTo>
                    <a:pt x="267" y="111"/>
                  </a:lnTo>
                  <a:lnTo>
                    <a:pt x="287" y="97"/>
                  </a:lnTo>
                  <a:lnTo>
                    <a:pt x="306" y="84"/>
                  </a:lnTo>
                  <a:lnTo>
                    <a:pt x="320" y="102"/>
                  </a:lnTo>
                  <a:lnTo>
                    <a:pt x="306" y="115"/>
                  </a:lnTo>
                  <a:lnTo>
                    <a:pt x="284" y="133"/>
                  </a:lnTo>
                  <a:lnTo>
                    <a:pt x="264" y="152"/>
                  </a:lnTo>
                  <a:lnTo>
                    <a:pt x="272" y="162"/>
                  </a:lnTo>
                  <a:lnTo>
                    <a:pt x="287" y="170"/>
                  </a:lnTo>
                  <a:lnTo>
                    <a:pt x="293" y="180"/>
                  </a:lnTo>
                  <a:lnTo>
                    <a:pt x="288" y="196"/>
                  </a:lnTo>
                  <a:lnTo>
                    <a:pt x="283" y="212"/>
                  </a:lnTo>
                  <a:lnTo>
                    <a:pt x="263" y="208"/>
                  </a:lnTo>
                  <a:lnTo>
                    <a:pt x="242" y="205"/>
                  </a:lnTo>
                  <a:lnTo>
                    <a:pt x="229" y="18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0" name="Freeform 345"/>
            <p:cNvSpPr>
              <a:spLocks/>
            </p:cNvSpPr>
            <p:nvPr/>
          </p:nvSpPr>
          <p:spPr bwMode="auto">
            <a:xfrm>
              <a:off x="6335706" y="2914135"/>
              <a:ext cx="55802" cy="42424"/>
            </a:xfrm>
            <a:custGeom>
              <a:avLst/>
              <a:gdLst/>
              <a:ahLst/>
              <a:cxnLst>
                <a:cxn ang="0">
                  <a:pos x="14" y="37"/>
                </a:cxn>
                <a:cxn ang="0">
                  <a:pos x="0" y="11"/>
                </a:cxn>
                <a:cxn ang="0">
                  <a:pos x="4" y="10"/>
                </a:cxn>
                <a:cxn ang="0">
                  <a:pos x="4" y="7"/>
                </a:cxn>
                <a:cxn ang="0">
                  <a:pos x="11" y="5"/>
                </a:cxn>
                <a:cxn ang="0">
                  <a:pos x="16" y="6"/>
                </a:cxn>
                <a:cxn ang="0">
                  <a:pos x="18" y="2"/>
                </a:cxn>
                <a:cxn ang="0">
                  <a:pos x="22" y="2"/>
                </a:cxn>
                <a:cxn ang="0">
                  <a:pos x="26" y="4"/>
                </a:cxn>
                <a:cxn ang="0">
                  <a:pos x="28" y="2"/>
                </a:cxn>
                <a:cxn ang="0">
                  <a:pos x="35" y="0"/>
                </a:cxn>
                <a:cxn ang="0">
                  <a:pos x="40" y="6"/>
                </a:cxn>
                <a:cxn ang="0">
                  <a:pos x="44" y="4"/>
                </a:cxn>
                <a:cxn ang="0">
                  <a:pos x="47" y="7"/>
                </a:cxn>
                <a:cxn ang="0">
                  <a:pos x="50" y="25"/>
                </a:cxn>
                <a:cxn ang="0">
                  <a:pos x="14" y="37"/>
                </a:cxn>
              </a:cxnLst>
              <a:rect l="0" t="0" r="r" b="b"/>
              <a:pathLst>
                <a:path w="50" h="37">
                  <a:moveTo>
                    <a:pt x="14" y="37"/>
                  </a:moveTo>
                  <a:lnTo>
                    <a:pt x="0" y="11"/>
                  </a:lnTo>
                  <a:lnTo>
                    <a:pt x="4" y="10"/>
                  </a:lnTo>
                  <a:lnTo>
                    <a:pt x="4" y="7"/>
                  </a:lnTo>
                  <a:lnTo>
                    <a:pt x="11" y="5"/>
                  </a:lnTo>
                  <a:lnTo>
                    <a:pt x="16" y="6"/>
                  </a:lnTo>
                  <a:lnTo>
                    <a:pt x="18" y="2"/>
                  </a:lnTo>
                  <a:lnTo>
                    <a:pt x="22" y="2"/>
                  </a:lnTo>
                  <a:lnTo>
                    <a:pt x="26" y="4"/>
                  </a:lnTo>
                  <a:lnTo>
                    <a:pt x="28" y="2"/>
                  </a:lnTo>
                  <a:lnTo>
                    <a:pt x="35" y="0"/>
                  </a:lnTo>
                  <a:lnTo>
                    <a:pt x="40" y="6"/>
                  </a:lnTo>
                  <a:lnTo>
                    <a:pt x="44" y="4"/>
                  </a:lnTo>
                  <a:lnTo>
                    <a:pt x="47" y="7"/>
                  </a:lnTo>
                  <a:lnTo>
                    <a:pt x="50" y="25"/>
                  </a:lnTo>
                  <a:lnTo>
                    <a:pt x="14" y="3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1" name="Freeform 346"/>
            <p:cNvSpPr>
              <a:spLocks/>
            </p:cNvSpPr>
            <p:nvPr/>
          </p:nvSpPr>
          <p:spPr bwMode="auto">
            <a:xfrm>
              <a:off x="6378115" y="2862780"/>
              <a:ext cx="131693" cy="80382"/>
            </a:xfrm>
            <a:custGeom>
              <a:avLst/>
              <a:gdLst/>
              <a:ahLst/>
              <a:cxnLst>
                <a:cxn ang="0">
                  <a:pos x="6" y="7"/>
                </a:cxn>
                <a:cxn ang="0">
                  <a:pos x="1" y="0"/>
                </a:cxn>
                <a:cxn ang="0">
                  <a:pos x="0" y="16"/>
                </a:cxn>
                <a:cxn ang="0">
                  <a:pos x="8" y="30"/>
                </a:cxn>
                <a:cxn ang="0">
                  <a:pos x="0" y="42"/>
                </a:cxn>
                <a:cxn ang="0">
                  <a:pos x="6" y="51"/>
                </a:cxn>
                <a:cxn ang="0">
                  <a:pos x="9" y="54"/>
                </a:cxn>
                <a:cxn ang="0">
                  <a:pos x="12" y="72"/>
                </a:cxn>
                <a:cxn ang="0">
                  <a:pos x="34" y="69"/>
                </a:cxn>
                <a:cxn ang="0">
                  <a:pos x="69" y="72"/>
                </a:cxn>
                <a:cxn ang="0">
                  <a:pos x="78" y="66"/>
                </a:cxn>
                <a:cxn ang="0">
                  <a:pos x="81" y="63"/>
                </a:cxn>
                <a:cxn ang="0">
                  <a:pos x="85" y="57"/>
                </a:cxn>
                <a:cxn ang="0">
                  <a:pos x="114" y="55"/>
                </a:cxn>
                <a:cxn ang="0">
                  <a:pos x="104" y="46"/>
                </a:cxn>
                <a:cxn ang="0">
                  <a:pos x="109" y="36"/>
                </a:cxn>
                <a:cxn ang="0">
                  <a:pos x="114" y="21"/>
                </a:cxn>
                <a:cxn ang="0">
                  <a:pos x="118" y="12"/>
                </a:cxn>
                <a:cxn ang="0">
                  <a:pos x="81" y="5"/>
                </a:cxn>
                <a:cxn ang="0">
                  <a:pos x="50" y="15"/>
                </a:cxn>
                <a:cxn ang="0">
                  <a:pos x="27" y="11"/>
                </a:cxn>
                <a:cxn ang="0">
                  <a:pos x="6" y="7"/>
                </a:cxn>
              </a:cxnLst>
              <a:rect l="0" t="0" r="r" b="b"/>
              <a:pathLst>
                <a:path w="118" h="72">
                  <a:moveTo>
                    <a:pt x="6" y="7"/>
                  </a:moveTo>
                  <a:lnTo>
                    <a:pt x="1" y="0"/>
                  </a:lnTo>
                  <a:lnTo>
                    <a:pt x="0" y="16"/>
                  </a:lnTo>
                  <a:lnTo>
                    <a:pt x="8" y="30"/>
                  </a:lnTo>
                  <a:lnTo>
                    <a:pt x="0" y="42"/>
                  </a:lnTo>
                  <a:lnTo>
                    <a:pt x="6" y="51"/>
                  </a:lnTo>
                  <a:lnTo>
                    <a:pt x="9" y="54"/>
                  </a:lnTo>
                  <a:lnTo>
                    <a:pt x="12" y="72"/>
                  </a:lnTo>
                  <a:lnTo>
                    <a:pt x="34" y="69"/>
                  </a:lnTo>
                  <a:lnTo>
                    <a:pt x="69" y="72"/>
                  </a:lnTo>
                  <a:lnTo>
                    <a:pt x="78" y="66"/>
                  </a:lnTo>
                  <a:lnTo>
                    <a:pt x="81" y="63"/>
                  </a:lnTo>
                  <a:lnTo>
                    <a:pt x="85" y="57"/>
                  </a:lnTo>
                  <a:lnTo>
                    <a:pt x="114" y="55"/>
                  </a:lnTo>
                  <a:lnTo>
                    <a:pt x="104" y="46"/>
                  </a:lnTo>
                  <a:lnTo>
                    <a:pt x="109" y="36"/>
                  </a:lnTo>
                  <a:lnTo>
                    <a:pt x="114" y="21"/>
                  </a:lnTo>
                  <a:lnTo>
                    <a:pt x="118" y="12"/>
                  </a:lnTo>
                  <a:lnTo>
                    <a:pt x="81" y="5"/>
                  </a:lnTo>
                  <a:lnTo>
                    <a:pt x="50" y="15"/>
                  </a:lnTo>
                  <a:lnTo>
                    <a:pt x="27" y="11"/>
                  </a:lnTo>
                  <a:lnTo>
                    <a:pt x="6"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2" name="Freeform 347"/>
            <p:cNvSpPr>
              <a:spLocks/>
            </p:cNvSpPr>
            <p:nvPr/>
          </p:nvSpPr>
          <p:spPr bwMode="auto">
            <a:xfrm>
              <a:off x="6311152" y="2909670"/>
              <a:ext cx="40178" cy="78149"/>
            </a:xfrm>
            <a:custGeom>
              <a:avLst/>
              <a:gdLst/>
              <a:ahLst/>
              <a:cxnLst>
                <a:cxn ang="0">
                  <a:pos x="0" y="17"/>
                </a:cxn>
                <a:cxn ang="0">
                  <a:pos x="4" y="49"/>
                </a:cxn>
                <a:cxn ang="0">
                  <a:pos x="18" y="71"/>
                </a:cxn>
                <a:cxn ang="0">
                  <a:pos x="24" y="64"/>
                </a:cxn>
                <a:cxn ang="0">
                  <a:pos x="35" y="43"/>
                </a:cxn>
                <a:cxn ang="0">
                  <a:pos x="35" y="42"/>
                </a:cxn>
                <a:cxn ang="0">
                  <a:pos x="21" y="16"/>
                </a:cxn>
                <a:cxn ang="0">
                  <a:pos x="15" y="4"/>
                </a:cxn>
                <a:cxn ang="0">
                  <a:pos x="3" y="0"/>
                </a:cxn>
                <a:cxn ang="0">
                  <a:pos x="0" y="17"/>
                </a:cxn>
              </a:cxnLst>
              <a:rect l="0" t="0" r="r" b="b"/>
              <a:pathLst>
                <a:path w="35" h="71">
                  <a:moveTo>
                    <a:pt x="0" y="17"/>
                  </a:moveTo>
                  <a:lnTo>
                    <a:pt x="4" y="49"/>
                  </a:lnTo>
                  <a:lnTo>
                    <a:pt x="18" y="71"/>
                  </a:lnTo>
                  <a:lnTo>
                    <a:pt x="24" y="64"/>
                  </a:lnTo>
                  <a:lnTo>
                    <a:pt x="35" y="43"/>
                  </a:lnTo>
                  <a:lnTo>
                    <a:pt x="35" y="42"/>
                  </a:lnTo>
                  <a:lnTo>
                    <a:pt x="21" y="16"/>
                  </a:lnTo>
                  <a:lnTo>
                    <a:pt x="15" y="4"/>
                  </a:lnTo>
                  <a:lnTo>
                    <a:pt x="3" y="0"/>
                  </a:lnTo>
                  <a:lnTo>
                    <a:pt x="0"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3" name="Freeform 348"/>
            <p:cNvSpPr>
              <a:spLocks/>
            </p:cNvSpPr>
            <p:nvPr/>
          </p:nvSpPr>
          <p:spPr bwMode="auto">
            <a:xfrm>
              <a:off x="6837925" y="2936463"/>
              <a:ext cx="102677" cy="69218"/>
            </a:xfrm>
            <a:custGeom>
              <a:avLst/>
              <a:gdLst/>
              <a:ahLst/>
              <a:cxnLst>
                <a:cxn ang="0">
                  <a:pos x="13" y="9"/>
                </a:cxn>
                <a:cxn ang="0">
                  <a:pos x="0" y="0"/>
                </a:cxn>
                <a:cxn ang="0">
                  <a:pos x="30" y="0"/>
                </a:cxn>
                <a:cxn ang="0">
                  <a:pos x="59" y="0"/>
                </a:cxn>
                <a:cxn ang="0">
                  <a:pos x="78" y="4"/>
                </a:cxn>
                <a:cxn ang="0">
                  <a:pos x="78" y="25"/>
                </a:cxn>
                <a:cxn ang="0">
                  <a:pos x="87" y="29"/>
                </a:cxn>
                <a:cxn ang="0">
                  <a:pos x="79" y="39"/>
                </a:cxn>
                <a:cxn ang="0">
                  <a:pos x="94" y="59"/>
                </a:cxn>
                <a:cxn ang="0">
                  <a:pos x="85" y="63"/>
                </a:cxn>
                <a:cxn ang="0">
                  <a:pos x="78" y="58"/>
                </a:cxn>
                <a:cxn ang="0">
                  <a:pos x="77" y="55"/>
                </a:cxn>
                <a:cxn ang="0">
                  <a:pos x="72" y="51"/>
                </a:cxn>
                <a:cxn ang="0">
                  <a:pos x="67" y="51"/>
                </a:cxn>
                <a:cxn ang="0">
                  <a:pos x="61" y="49"/>
                </a:cxn>
                <a:cxn ang="0">
                  <a:pos x="55" y="47"/>
                </a:cxn>
                <a:cxn ang="0">
                  <a:pos x="48" y="47"/>
                </a:cxn>
                <a:cxn ang="0">
                  <a:pos x="47" y="46"/>
                </a:cxn>
                <a:cxn ang="0">
                  <a:pos x="30" y="39"/>
                </a:cxn>
                <a:cxn ang="0">
                  <a:pos x="22" y="25"/>
                </a:cxn>
                <a:cxn ang="0">
                  <a:pos x="13" y="9"/>
                </a:cxn>
              </a:cxnLst>
              <a:rect l="0" t="0" r="r" b="b"/>
              <a:pathLst>
                <a:path w="94" h="63">
                  <a:moveTo>
                    <a:pt x="13" y="9"/>
                  </a:moveTo>
                  <a:lnTo>
                    <a:pt x="0" y="0"/>
                  </a:lnTo>
                  <a:lnTo>
                    <a:pt x="30" y="0"/>
                  </a:lnTo>
                  <a:lnTo>
                    <a:pt x="59" y="0"/>
                  </a:lnTo>
                  <a:lnTo>
                    <a:pt x="78" y="4"/>
                  </a:lnTo>
                  <a:lnTo>
                    <a:pt x="78" y="25"/>
                  </a:lnTo>
                  <a:lnTo>
                    <a:pt x="87" y="29"/>
                  </a:lnTo>
                  <a:lnTo>
                    <a:pt x="79" y="39"/>
                  </a:lnTo>
                  <a:lnTo>
                    <a:pt x="94" y="59"/>
                  </a:lnTo>
                  <a:lnTo>
                    <a:pt x="85" y="63"/>
                  </a:lnTo>
                  <a:lnTo>
                    <a:pt x="78" y="58"/>
                  </a:lnTo>
                  <a:lnTo>
                    <a:pt x="77" y="55"/>
                  </a:lnTo>
                  <a:lnTo>
                    <a:pt x="72" y="51"/>
                  </a:lnTo>
                  <a:lnTo>
                    <a:pt x="67" y="51"/>
                  </a:lnTo>
                  <a:lnTo>
                    <a:pt x="61" y="49"/>
                  </a:lnTo>
                  <a:lnTo>
                    <a:pt x="55" y="47"/>
                  </a:lnTo>
                  <a:lnTo>
                    <a:pt x="48" y="47"/>
                  </a:lnTo>
                  <a:lnTo>
                    <a:pt x="47" y="46"/>
                  </a:lnTo>
                  <a:lnTo>
                    <a:pt x="30" y="39"/>
                  </a:lnTo>
                  <a:lnTo>
                    <a:pt x="22" y="25"/>
                  </a:lnTo>
                  <a:lnTo>
                    <a:pt x="13"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4" name="Freeform 349"/>
            <p:cNvSpPr>
              <a:spLocks/>
            </p:cNvSpPr>
            <p:nvPr/>
          </p:nvSpPr>
          <p:spPr bwMode="auto">
            <a:xfrm>
              <a:off x="6924977" y="2925300"/>
              <a:ext cx="89284" cy="96011"/>
            </a:xfrm>
            <a:custGeom>
              <a:avLst/>
              <a:gdLst/>
              <a:ahLst/>
              <a:cxnLst>
                <a:cxn ang="0">
                  <a:pos x="16" y="67"/>
                </a:cxn>
                <a:cxn ang="0">
                  <a:pos x="1" y="47"/>
                </a:cxn>
                <a:cxn ang="0">
                  <a:pos x="9" y="37"/>
                </a:cxn>
                <a:cxn ang="0">
                  <a:pos x="0" y="33"/>
                </a:cxn>
                <a:cxn ang="0">
                  <a:pos x="0" y="12"/>
                </a:cxn>
                <a:cxn ang="0">
                  <a:pos x="7" y="0"/>
                </a:cxn>
                <a:cxn ang="0">
                  <a:pos x="41" y="6"/>
                </a:cxn>
                <a:cxn ang="0">
                  <a:pos x="53" y="21"/>
                </a:cxn>
                <a:cxn ang="0">
                  <a:pos x="81" y="38"/>
                </a:cxn>
                <a:cxn ang="0">
                  <a:pos x="67" y="41"/>
                </a:cxn>
                <a:cxn ang="0">
                  <a:pos x="61" y="69"/>
                </a:cxn>
                <a:cxn ang="0">
                  <a:pos x="59" y="85"/>
                </a:cxn>
                <a:cxn ang="0">
                  <a:pos x="40" y="73"/>
                </a:cxn>
                <a:cxn ang="0">
                  <a:pos x="42" y="68"/>
                </a:cxn>
                <a:cxn ang="0">
                  <a:pos x="36" y="55"/>
                </a:cxn>
                <a:cxn ang="0">
                  <a:pos x="16" y="67"/>
                </a:cxn>
              </a:cxnLst>
              <a:rect l="0" t="0" r="r" b="b"/>
              <a:pathLst>
                <a:path w="81" h="85">
                  <a:moveTo>
                    <a:pt x="16" y="67"/>
                  </a:moveTo>
                  <a:lnTo>
                    <a:pt x="1" y="47"/>
                  </a:lnTo>
                  <a:lnTo>
                    <a:pt x="9" y="37"/>
                  </a:lnTo>
                  <a:lnTo>
                    <a:pt x="0" y="33"/>
                  </a:lnTo>
                  <a:lnTo>
                    <a:pt x="0" y="12"/>
                  </a:lnTo>
                  <a:lnTo>
                    <a:pt x="7" y="0"/>
                  </a:lnTo>
                  <a:lnTo>
                    <a:pt x="41" y="6"/>
                  </a:lnTo>
                  <a:lnTo>
                    <a:pt x="53" y="21"/>
                  </a:lnTo>
                  <a:lnTo>
                    <a:pt x="81" y="38"/>
                  </a:lnTo>
                  <a:lnTo>
                    <a:pt x="67" y="41"/>
                  </a:lnTo>
                  <a:lnTo>
                    <a:pt x="61" y="69"/>
                  </a:lnTo>
                  <a:lnTo>
                    <a:pt x="59" y="85"/>
                  </a:lnTo>
                  <a:lnTo>
                    <a:pt x="40" y="73"/>
                  </a:lnTo>
                  <a:lnTo>
                    <a:pt x="42" y="68"/>
                  </a:lnTo>
                  <a:lnTo>
                    <a:pt x="36" y="55"/>
                  </a:lnTo>
                  <a:lnTo>
                    <a:pt x="16" y="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5" name="Freeform 350"/>
            <p:cNvSpPr>
              <a:spLocks/>
            </p:cNvSpPr>
            <p:nvPr/>
          </p:nvSpPr>
          <p:spPr bwMode="auto">
            <a:xfrm>
              <a:off x="6891495" y="2987818"/>
              <a:ext cx="40178" cy="22328"/>
            </a:xfrm>
            <a:custGeom>
              <a:avLst/>
              <a:gdLst/>
              <a:ahLst/>
              <a:cxnLst>
                <a:cxn ang="0">
                  <a:pos x="37" y="16"/>
                </a:cxn>
                <a:cxn ang="0">
                  <a:pos x="30" y="19"/>
                </a:cxn>
                <a:cxn ang="0">
                  <a:pos x="5" y="5"/>
                </a:cxn>
                <a:cxn ang="0">
                  <a:pos x="1" y="1"/>
                </a:cxn>
                <a:cxn ang="0">
                  <a:pos x="0" y="0"/>
                </a:cxn>
                <a:cxn ang="0">
                  <a:pos x="7" y="0"/>
                </a:cxn>
                <a:cxn ang="0">
                  <a:pos x="13" y="2"/>
                </a:cxn>
                <a:cxn ang="0">
                  <a:pos x="19" y="4"/>
                </a:cxn>
                <a:cxn ang="0">
                  <a:pos x="24" y="4"/>
                </a:cxn>
                <a:cxn ang="0">
                  <a:pos x="29" y="8"/>
                </a:cxn>
                <a:cxn ang="0">
                  <a:pos x="30" y="11"/>
                </a:cxn>
                <a:cxn ang="0">
                  <a:pos x="37" y="16"/>
                </a:cxn>
              </a:cxnLst>
              <a:rect l="0" t="0" r="r" b="b"/>
              <a:pathLst>
                <a:path w="37" h="19">
                  <a:moveTo>
                    <a:pt x="37" y="16"/>
                  </a:moveTo>
                  <a:lnTo>
                    <a:pt x="30" y="19"/>
                  </a:lnTo>
                  <a:lnTo>
                    <a:pt x="5" y="5"/>
                  </a:lnTo>
                  <a:lnTo>
                    <a:pt x="1" y="1"/>
                  </a:lnTo>
                  <a:lnTo>
                    <a:pt x="0" y="0"/>
                  </a:lnTo>
                  <a:lnTo>
                    <a:pt x="7" y="0"/>
                  </a:lnTo>
                  <a:lnTo>
                    <a:pt x="13" y="2"/>
                  </a:lnTo>
                  <a:lnTo>
                    <a:pt x="19" y="4"/>
                  </a:lnTo>
                  <a:lnTo>
                    <a:pt x="24" y="4"/>
                  </a:lnTo>
                  <a:lnTo>
                    <a:pt x="29" y="8"/>
                  </a:lnTo>
                  <a:lnTo>
                    <a:pt x="30" y="11"/>
                  </a:lnTo>
                  <a:lnTo>
                    <a:pt x="37" y="1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6" name="Freeform 351"/>
            <p:cNvSpPr>
              <a:spLocks/>
            </p:cNvSpPr>
            <p:nvPr/>
          </p:nvSpPr>
          <p:spPr bwMode="auto">
            <a:xfrm>
              <a:off x="6331242" y="2931999"/>
              <a:ext cx="142854" cy="142901"/>
            </a:xfrm>
            <a:custGeom>
              <a:avLst/>
              <a:gdLst/>
              <a:ahLst/>
              <a:cxnLst>
                <a:cxn ang="0">
                  <a:pos x="24" y="67"/>
                </a:cxn>
                <a:cxn ang="0">
                  <a:pos x="9" y="61"/>
                </a:cxn>
                <a:cxn ang="0">
                  <a:pos x="0" y="50"/>
                </a:cxn>
                <a:cxn ang="0">
                  <a:pos x="6" y="43"/>
                </a:cxn>
                <a:cxn ang="0">
                  <a:pos x="17" y="22"/>
                </a:cxn>
                <a:cxn ang="0">
                  <a:pos x="17" y="21"/>
                </a:cxn>
                <a:cxn ang="0">
                  <a:pos x="53" y="9"/>
                </a:cxn>
                <a:cxn ang="0">
                  <a:pos x="75" y="6"/>
                </a:cxn>
                <a:cxn ang="0">
                  <a:pos x="110" y="9"/>
                </a:cxn>
                <a:cxn ang="0">
                  <a:pos x="119" y="3"/>
                </a:cxn>
                <a:cxn ang="0">
                  <a:pos x="122" y="0"/>
                </a:cxn>
                <a:cxn ang="0">
                  <a:pos x="127" y="8"/>
                </a:cxn>
                <a:cxn ang="0">
                  <a:pos x="119" y="24"/>
                </a:cxn>
                <a:cxn ang="0">
                  <a:pos x="95" y="19"/>
                </a:cxn>
                <a:cxn ang="0">
                  <a:pos x="73" y="26"/>
                </a:cxn>
                <a:cxn ang="0">
                  <a:pos x="83" y="37"/>
                </a:cxn>
                <a:cxn ang="0">
                  <a:pos x="74" y="37"/>
                </a:cxn>
                <a:cxn ang="0">
                  <a:pos x="75" y="42"/>
                </a:cxn>
                <a:cxn ang="0">
                  <a:pos x="67" y="38"/>
                </a:cxn>
                <a:cxn ang="0">
                  <a:pos x="72" y="44"/>
                </a:cxn>
                <a:cxn ang="0">
                  <a:pos x="57" y="28"/>
                </a:cxn>
                <a:cxn ang="0">
                  <a:pos x="51" y="33"/>
                </a:cxn>
                <a:cxn ang="0">
                  <a:pos x="60" y="54"/>
                </a:cxn>
                <a:cxn ang="0">
                  <a:pos x="65" y="64"/>
                </a:cxn>
                <a:cxn ang="0">
                  <a:pos x="57" y="60"/>
                </a:cxn>
                <a:cxn ang="0">
                  <a:pos x="60" y="68"/>
                </a:cxn>
                <a:cxn ang="0">
                  <a:pos x="55" y="70"/>
                </a:cxn>
                <a:cxn ang="0">
                  <a:pos x="83" y="88"/>
                </a:cxn>
                <a:cxn ang="0">
                  <a:pos x="83" y="97"/>
                </a:cxn>
                <a:cxn ang="0">
                  <a:pos x="72" y="92"/>
                </a:cxn>
                <a:cxn ang="0">
                  <a:pos x="66" y="94"/>
                </a:cxn>
                <a:cxn ang="0">
                  <a:pos x="72" y="105"/>
                </a:cxn>
                <a:cxn ang="0">
                  <a:pos x="60" y="105"/>
                </a:cxn>
                <a:cxn ang="0">
                  <a:pos x="67" y="128"/>
                </a:cxn>
                <a:cxn ang="0">
                  <a:pos x="56" y="123"/>
                </a:cxn>
                <a:cxn ang="0">
                  <a:pos x="53" y="128"/>
                </a:cxn>
                <a:cxn ang="0">
                  <a:pos x="44" y="116"/>
                </a:cxn>
                <a:cxn ang="0">
                  <a:pos x="41" y="121"/>
                </a:cxn>
                <a:cxn ang="0">
                  <a:pos x="30" y="99"/>
                </a:cxn>
                <a:cxn ang="0">
                  <a:pos x="29" y="91"/>
                </a:cxn>
                <a:cxn ang="0">
                  <a:pos x="45" y="85"/>
                </a:cxn>
                <a:cxn ang="0">
                  <a:pos x="65" y="90"/>
                </a:cxn>
                <a:cxn ang="0">
                  <a:pos x="63" y="86"/>
                </a:cxn>
                <a:cxn ang="0">
                  <a:pos x="51" y="81"/>
                </a:cxn>
                <a:cxn ang="0">
                  <a:pos x="29" y="80"/>
                </a:cxn>
                <a:cxn ang="0">
                  <a:pos x="24" y="80"/>
                </a:cxn>
                <a:cxn ang="0">
                  <a:pos x="19" y="68"/>
                </a:cxn>
                <a:cxn ang="0">
                  <a:pos x="24" y="67"/>
                </a:cxn>
              </a:cxnLst>
              <a:rect l="0" t="0" r="r" b="b"/>
              <a:pathLst>
                <a:path w="127" h="128">
                  <a:moveTo>
                    <a:pt x="24" y="67"/>
                  </a:moveTo>
                  <a:lnTo>
                    <a:pt x="9" y="61"/>
                  </a:lnTo>
                  <a:lnTo>
                    <a:pt x="0" y="50"/>
                  </a:lnTo>
                  <a:lnTo>
                    <a:pt x="6" y="43"/>
                  </a:lnTo>
                  <a:lnTo>
                    <a:pt x="17" y="22"/>
                  </a:lnTo>
                  <a:lnTo>
                    <a:pt x="17" y="21"/>
                  </a:lnTo>
                  <a:lnTo>
                    <a:pt x="53" y="9"/>
                  </a:lnTo>
                  <a:lnTo>
                    <a:pt x="75" y="6"/>
                  </a:lnTo>
                  <a:lnTo>
                    <a:pt x="110" y="9"/>
                  </a:lnTo>
                  <a:lnTo>
                    <a:pt x="119" y="3"/>
                  </a:lnTo>
                  <a:lnTo>
                    <a:pt x="122" y="0"/>
                  </a:lnTo>
                  <a:lnTo>
                    <a:pt x="127" y="8"/>
                  </a:lnTo>
                  <a:lnTo>
                    <a:pt x="119" y="24"/>
                  </a:lnTo>
                  <a:lnTo>
                    <a:pt x="95" y="19"/>
                  </a:lnTo>
                  <a:lnTo>
                    <a:pt x="73" y="26"/>
                  </a:lnTo>
                  <a:lnTo>
                    <a:pt x="83" y="37"/>
                  </a:lnTo>
                  <a:lnTo>
                    <a:pt x="74" y="37"/>
                  </a:lnTo>
                  <a:lnTo>
                    <a:pt x="75" y="42"/>
                  </a:lnTo>
                  <a:lnTo>
                    <a:pt x="67" y="38"/>
                  </a:lnTo>
                  <a:lnTo>
                    <a:pt x="72" y="44"/>
                  </a:lnTo>
                  <a:lnTo>
                    <a:pt x="57" y="28"/>
                  </a:lnTo>
                  <a:lnTo>
                    <a:pt x="51" y="33"/>
                  </a:lnTo>
                  <a:lnTo>
                    <a:pt x="60" y="54"/>
                  </a:lnTo>
                  <a:lnTo>
                    <a:pt x="65" y="64"/>
                  </a:lnTo>
                  <a:lnTo>
                    <a:pt x="57" y="60"/>
                  </a:lnTo>
                  <a:lnTo>
                    <a:pt x="60" y="68"/>
                  </a:lnTo>
                  <a:lnTo>
                    <a:pt x="55" y="70"/>
                  </a:lnTo>
                  <a:lnTo>
                    <a:pt x="83" y="88"/>
                  </a:lnTo>
                  <a:lnTo>
                    <a:pt x="83" y="97"/>
                  </a:lnTo>
                  <a:lnTo>
                    <a:pt x="72" y="92"/>
                  </a:lnTo>
                  <a:lnTo>
                    <a:pt x="66" y="94"/>
                  </a:lnTo>
                  <a:lnTo>
                    <a:pt x="72" y="105"/>
                  </a:lnTo>
                  <a:lnTo>
                    <a:pt x="60" y="105"/>
                  </a:lnTo>
                  <a:lnTo>
                    <a:pt x="67" y="128"/>
                  </a:lnTo>
                  <a:lnTo>
                    <a:pt x="56" y="123"/>
                  </a:lnTo>
                  <a:lnTo>
                    <a:pt x="53" y="128"/>
                  </a:lnTo>
                  <a:lnTo>
                    <a:pt x="44" y="116"/>
                  </a:lnTo>
                  <a:lnTo>
                    <a:pt x="41" y="121"/>
                  </a:lnTo>
                  <a:lnTo>
                    <a:pt x="30" y="99"/>
                  </a:lnTo>
                  <a:lnTo>
                    <a:pt x="29" y="91"/>
                  </a:lnTo>
                  <a:lnTo>
                    <a:pt x="45" y="85"/>
                  </a:lnTo>
                  <a:lnTo>
                    <a:pt x="65" y="90"/>
                  </a:lnTo>
                  <a:lnTo>
                    <a:pt x="63" y="86"/>
                  </a:lnTo>
                  <a:lnTo>
                    <a:pt x="51" y="81"/>
                  </a:lnTo>
                  <a:lnTo>
                    <a:pt x="29" y="80"/>
                  </a:lnTo>
                  <a:lnTo>
                    <a:pt x="24" y="80"/>
                  </a:lnTo>
                  <a:lnTo>
                    <a:pt x="19" y="68"/>
                  </a:lnTo>
                  <a:lnTo>
                    <a:pt x="24" y="6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7" name="Freeform 352"/>
            <p:cNvSpPr>
              <a:spLocks/>
            </p:cNvSpPr>
            <p:nvPr/>
          </p:nvSpPr>
          <p:spPr bwMode="auto">
            <a:xfrm>
              <a:off x="6422757" y="3101692"/>
              <a:ext cx="62499" cy="15630"/>
            </a:xfrm>
            <a:custGeom>
              <a:avLst/>
              <a:gdLst/>
              <a:ahLst/>
              <a:cxnLst>
                <a:cxn ang="0">
                  <a:pos x="44" y="7"/>
                </a:cxn>
                <a:cxn ang="0">
                  <a:pos x="12" y="0"/>
                </a:cxn>
                <a:cxn ang="0">
                  <a:pos x="3" y="0"/>
                </a:cxn>
                <a:cxn ang="0">
                  <a:pos x="0" y="7"/>
                </a:cxn>
                <a:cxn ang="0">
                  <a:pos x="21" y="11"/>
                </a:cxn>
                <a:cxn ang="0">
                  <a:pos x="40" y="13"/>
                </a:cxn>
                <a:cxn ang="0">
                  <a:pos x="57" y="8"/>
                </a:cxn>
                <a:cxn ang="0">
                  <a:pos x="44" y="7"/>
                </a:cxn>
              </a:cxnLst>
              <a:rect l="0" t="0" r="r" b="b"/>
              <a:pathLst>
                <a:path w="57" h="13">
                  <a:moveTo>
                    <a:pt x="44" y="7"/>
                  </a:moveTo>
                  <a:lnTo>
                    <a:pt x="12" y="0"/>
                  </a:lnTo>
                  <a:lnTo>
                    <a:pt x="3" y="0"/>
                  </a:lnTo>
                  <a:lnTo>
                    <a:pt x="0" y="7"/>
                  </a:lnTo>
                  <a:lnTo>
                    <a:pt x="21" y="11"/>
                  </a:lnTo>
                  <a:lnTo>
                    <a:pt x="40" y="13"/>
                  </a:lnTo>
                  <a:lnTo>
                    <a:pt x="57" y="8"/>
                  </a:lnTo>
                  <a:lnTo>
                    <a:pt x="44"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8" name="Freeform 353"/>
            <p:cNvSpPr>
              <a:spLocks/>
            </p:cNvSpPr>
            <p:nvPr/>
          </p:nvSpPr>
          <p:spPr bwMode="auto">
            <a:xfrm>
              <a:off x="6402668" y="3005681"/>
              <a:ext cx="35713" cy="26794"/>
            </a:xfrm>
            <a:custGeom>
              <a:avLst/>
              <a:gdLst/>
              <a:ahLst/>
              <a:cxnLst>
                <a:cxn ang="0">
                  <a:pos x="33" y="21"/>
                </a:cxn>
                <a:cxn ang="0">
                  <a:pos x="16" y="6"/>
                </a:cxn>
                <a:cxn ang="0">
                  <a:pos x="0" y="0"/>
                </a:cxn>
                <a:cxn ang="0">
                  <a:pos x="16" y="11"/>
                </a:cxn>
                <a:cxn ang="0">
                  <a:pos x="33" y="23"/>
                </a:cxn>
                <a:cxn ang="0">
                  <a:pos x="33" y="21"/>
                </a:cxn>
              </a:cxnLst>
              <a:rect l="0" t="0" r="r" b="b"/>
              <a:pathLst>
                <a:path w="33" h="23">
                  <a:moveTo>
                    <a:pt x="33" y="21"/>
                  </a:moveTo>
                  <a:lnTo>
                    <a:pt x="16" y="6"/>
                  </a:lnTo>
                  <a:lnTo>
                    <a:pt x="0" y="0"/>
                  </a:lnTo>
                  <a:lnTo>
                    <a:pt x="16" y="11"/>
                  </a:lnTo>
                  <a:lnTo>
                    <a:pt x="33" y="23"/>
                  </a:lnTo>
                  <a:lnTo>
                    <a:pt x="33"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49" name="Freeform 354"/>
            <p:cNvSpPr>
              <a:spLocks/>
            </p:cNvSpPr>
            <p:nvPr/>
          </p:nvSpPr>
          <p:spPr bwMode="auto">
            <a:xfrm>
              <a:off x="6465167" y="2996749"/>
              <a:ext cx="15624" cy="6698"/>
            </a:xfrm>
            <a:custGeom>
              <a:avLst/>
              <a:gdLst/>
              <a:ahLst/>
              <a:cxnLst>
                <a:cxn ang="0">
                  <a:pos x="13" y="6"/>
                </a:cxn>
                <a:cxn ang="0">
                  <a:pos x="5" y="4"/>
                </a:cxn>
                <a:cxn ang="0">
                  <a:pos x="0" y="0"/>
                </a:cxn>
                <a:cxn ang="0">
                  <a:pos x="12" y="3"/>
                </a:cxn>
                <a:cxn ang="0">
                  <a:pos x="13" y="6"/>
                </a:cxn>
              </a:cxnLst>
              <a:rect l="0" t="0" r="r" b="b"/>
              <a:pathLst>
                <a:path w="13" h="6">
                  <a:moveTo>
                    <a:pt x="13" y="6"/>
                  </a:moveTo>
                  <a:lnTo>
                    <a:pt x="5" y="4"/>
                  </a:lnTo>
                  <a:lnTo>
                    <a:pt x="0" y="0"/>
                  </a:lnTo>
                  <a:lnTo>
                    <a:pt x="12" y="3"/>
                  </a:lnTo>
                  <a:lnTo>
                    <a:pt x="13" y="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0" name="Freeform 355"/>
            <p:cNvSpPr>
              <a:spLocks/>
            </p:cNvSpPr>
            <p:nvPr/>
          </p:nvSpPr>
          <p:spPr bwMode="auto">
            <a:xfrm>
              <a:off x="6344634" y="3023543"/>
              <a:ext cx="6696" cy="6698"/>
            </a:xfrm>
            <a:custGeom>
              <a:avLst/>
              <a:gdLst/>
              <a:ahLst/>
              <a:cxnLst>
                <a:cxn ang="0">
                  <a:pos x="0" y="0"/>
                </a:cxn>
                <a:cxn ang="0">
                  <a:pos x="8" y="6"/>
                </a:cxn>
                <a:cxn ang="0">
                  <a:pos x="2" y="6"/>
                </a:cxn>
                <a:cxn ang="0">
                  <a:pos x="0" y="0"/>
                </a:cxn>
              </a:cxnLst>
              <a:rect l="0" t="0" r="r" b="b"/>
              <a:pathLst>
                <a:path w="8" h="6">
                  <a:moveTo>
                    <a:pt x="0" y="0"/>
                  </a:moveTo>
                  <a:lnTo>
                    <a:pt x="8" y="6"/>
                  </a:lnTo>
                  <a:lnTo>
                    <a:pt x="2" y="6"/>
                  </a:lnTo>
                  <a:lnTo>
                    <a:pt x="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1" name="Freeform 356"/>
            <p:cNvSpPr>
              <a:spLocks/>
            </p:cNvSpPr>
            <p:nvPr/>
          </p:nvSpPr>
          <p:spPr bwMode="auto">
            <a:xfrm>
              <a:off x="6469630" y="3016846"/>
              <a:ext cx="2232" cy="8931"/>
            </a:xfrm>
            <a:custGeom>
              <a:avLst/>
              <a:gdLst/>
              <a:ahLst/>
              <a:cxnLst>
                <a:cxn ang="0">
                  <a:pos x="4" y="0"/>
                </a:cxn>
                <a:cxn ang="0">
                  <a:pos x="4" y="8"/>
                </a:cxn>
                <a:cxn ang="0">
                  <a:pos x="0" y="3"/>
                </a:cxn>
                <a:cxn ang="0">
                  <a:pos x="4" y="0"/>
                </a:cxn>
              </a:cxnLst>
              <a:rect l="0" t="0" r="r" b="b"/>
              <a:pathLst>
                <a:path w="4" h="8">
                  <a:moveTo>
                    <a:pt x="4" y="0"/>
                  </a:moveTo>
                  <a:lnTo>
                    <a:pt x="4" y="8"/>
                  </a:lnTo>
                  <a:lnTo>
                    <a:pt x="0" y="3"/>
                  </a:lnTo>
                  <a:lnTo>
                    <a:pt x="4"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2" name="Freeform 357"/>
            <p:cNvSpPr>
              <a:spLocks/>
            </p:cNvSpPr>
            <p:nvPr/>
          </p:nvSpPr>
          <p:spPr bwMode="auto">
            <a:xfrm>
              <a:off x="6029909" y="2789097"/>
              <a:ext cx="265618" cy="247844"/>
            </a:xfrm>
            <a:custGeom>
              <a:avLst/>
              <a:gdLst/>
              <a:ahLst/>
              <a:cxnLst>
                <a:cxn ang="0">
                  <a:pos x="132" y="10"/>
                </a:cxn>
                <a:cxn ang="0">
                  <a:pos x="102" y="0"/>
                </a:cxn>
                <a:cxn ang="0">
                  <a:pos x="81" y="3"/>
                </a:cxn>
                <a:cxn ang="0">
                  <a:pos x="69" y="2"/>
                </a:cxn>
                <a:cxn ang="0">
                  <a:pos x="69" y="3"/>
                </a:cxn>
                <a:cxn ang="0">
                  <a:pos x="65" y="8"/>
                </a:cxn>
                <a:cxn ang="0">
                  <a:pos x="60" y="15"/>
                </a:cxn>
                <a:cxn ang="0">
                  <a:pos x="47" y="15"/>
                </a:cxn>
                <a:cxn ang="0">
                  <a:pos x="40" y="24"/>
                </a:cxn>
                <a:cxn ang="0">
                  <a:pos x="27" y="14"/>
                </a:cxn>
                <a:cxn ang="0">
                  <a:pos x="15" y="23"/>
                </a:cxn>
                <a:cxn ang="0">
                  <a:pos x="3" y="24"/>
                </a:cxn>
                <a:cxn ang="0">
                  <a:pos x="3" y="34"/>
                </a:cxn>
                <a:cxn ang="0">
                  <a:pos x="0" y="44"/>
                </a:cxn>
                <a:cxn ang="0">
                  <a:pos x="0" y="50"/>
                </a:cxn>
                <a:cxn ang="0">
                  <a:pos x="2" y="59"/>
                </a:cxn>
                <a:cxn ang="0">
                  <a:pos x="15" y="68"/>
                </a:cxn>
                <a:cxn ang="0">
                  <a:pos x="15" y="77"/>
                </a:cxn>
                <a:cxn ang="0">
                  <a:pos x="34" y="64"/>
                </a:cxn>
                <a:cxn ang="0">
                  <a:pos x="60" y="69"/>
                </a:cxn>
                <a:cxn ang="0">
                  <a:pos x="75" y="94"/>
                </a:cxn>
                <a:cxn ang="0">
                  <a:pos x="93" y="111"/>
                </a:cxn>
                <a:cxn ang="0">
                  <a:pos x="111" y="128"/>
                </a:cxn>
                <a:cxn ang="0">
                  <a:pos x="117" y="130"/>
                </a:cxn>
                <a:cxn ang="0">
                  <a:pos x="118" y="130"/>
                </a:cxn>
                <a:cxn ang="0">
                  <a:pos x="132" y="137"/>
                </a:cxn>
                <a:cxn ang="0">
                  <a:pos x="158" y="154"/>
                </a:cxn>
                <a:cxn ang="0">
                  <a:pos x="168" y="160"/>
                </a:cxn>
                <a:cxn ang="0">
                  <a:pos x="179" y="168"/>
                </a:cxn>
                <a:cxn ang="0">
                  <a:pos x="192" y="194"/>
                </a:cxn>
                <a:cxn ang="0">
                  <a:pos x="185" y="215"/>
                </a:cxn>
                <a:cxn ang="0">
                  <a:pos x="194" y="221"/>
                </a:cxn>
                <a:cxn ang="0">
                  <a:pos x="203" y="206"/>
                </a:cxn>
                <a:cxn ang="0">
                  <a:pos x="210" y="196"/>
                </a:cxn>
                <a:cxn ang="0">
                  <a:pos x="214" y="190"/>
                </a:cxn>
                <a:cxn ang="0">
                  <a:pos x="203" y="179"/>
                </a:cxn>
                <a:cxn ang="0">
                  <a:pos x="207" y="159"/>
                </a:cxn>
                <a:cxn ang="0">
                  <a:pos x="220" y="162"/>
                </a:cxn>
                <a:cxn ang="0">
                  <a:pos x="234" y="173"/>
                </a:cxn>
                <a:cxn ang="0">
                  <a:pos x="238" y="162"/>
                </a:cxn>
                <a:cxn ang="0">
                  <a:pos x="212" y="148"/>
                </a:cxn>
                <a:cxn ang="0">
                  <a:pos x="186" y="135"/>
                </a:cxn>
                <a:cxn ang="0">
                  <a:pos x="190" y="126"/>
                </a:cxn>
                <a:cxn ang="0">
                  <a:pos x="183" y="123"/>
                </a:cxn>
                <a:cxn ang="0">
                  <a:pos x="156" y="116"/>
                </a:cxn>
                <a:cxn ang="0">
                  <a:pos x="147" y="100"/>
                </a:cxn>
                <a:cxn ang="0">
                  <a:pos x="136" y="83"/>
                </a:cxn>
                <a:cxn ang="0">
                  <a:pos x="117" y="72"/>
                </a:cxn>
                <a:cxn ang="0">
                  <a:pos x="108" y="52"/>
                </a:cxn>
                <a:cxn ang="0">
                  <a:pos x="106" y="40"/>
                </a:cxn>
                <a:cxn ang="0">
                  <a:pos x="123" y="30"/>
                </a:cxn>
                <a:cxn ang="0">
                  <a:pos x="135" y="33"/>
                </a:cxn>
                <a:cxn ang="0">
                  <a:pos x="130" y="17"/>
                </a:cxn>
                <a:cxn ang="0">
                  <a:pos x="132" y="10"/>
                </a:cxn>
                <a:cxn ang="0">
                  <a:pos x="113" y="72"/>
                </a:cxn>
                <a:cxn ang="0">
                  <a:pos x="112" y="72"/>
                </a:cxn>
                <a:cxn ang="0">
                  <a:pos x="111" y="74"/>
                </a:cxn>
                <a:cxn ang="0">
                  <a:pos x="112" y="74"/>
                </a:cxn>
                <a:cxn ang="0">
                  <a:pos x="113" y="72"/>
                </a:cxn>
                <a:cxn ang="0">
                  <a:pos x="132" y="10"/>
                </a:cxn>
                <a:cxn ang="0">
                  <a:pos x="118" y="128"/>
                </a:cxn>
                <a:cxn ang="0">
                  <a:pos x="132" y="10"/>
                </a:cxn>
              </a:cxnLst>
              <a:rect l="0" t="0" r="r" b="b"/>
              <a:pathLst>
                <a:path w="238" h="221">
                  <a:moveTo>
                    <a:pt x="132" y="10"/>
                  </a:moveTo>
                  <a:lnTo>
                    <a:pt x="102" y="0"/>
                  </a:lnTo>
                  <a:lnTo>
                    <a:pt x="81" y="3"/>
                  </a:lnTo>
                  <a:lnTo>
                    <a:pt x="69" y="2"/>
                  </a:lnTo>
                  <a:lnTo>
                    <a:pt x="69" y="3"/>
                  </a:lnTo>
                  <a:lnTo>
                    <a:pt x="65" y="8"/>
                  </a:lnTo>
                  <a:lnTo>
                    <a:pt x="60" y="15"/>
                  </a:lnTo>
                  <a:lnTo>
                    <a:pt x="47" y="15"/>
                  </a:lnTo>
                  <a:lnTo>
                    <a:pt x="40" y="24"/>
                  </a:lnTo>
                  <a:lnTo>
                    <a:pt x="27" y="14"/>
                  </a:lnTo>
                  <a:lnTo>
                    <a:pt x="15" y="23"/>
                  </a:lnTo>
                  <a:lnTo>
                    <a:pt x="3" y="24"/>
                  </a:lnTo>
                  <a:lnTo>
                    <a:pt x="3" y="34"/>
                  </a:lnTo>
                  <a:lnTo>
                    <a:pt x="0" y="44"/>
                  </a:lnTo>
                  <a:lnTo>
                    <a:pt x="0" y="50"/>
                  </a:lnTo>
                  <a:lnTo>
                    <a:pt x="2" y="59"/>
                  </a:lnTo>
                  <a:lnTo>
                    <a:pt x="15" y="68"/>
                  </a:lnTo>
                  <a:lnTo>
                    <a:pt x="15" y="77"/>
                  </a:lnTo>
                  <a:lnTo>
                    <a:pt x="34" y="64"/>
                  </a:lnTo>
                  <a:lnTo>
                    <a:pt x="60" y="69"/>
                  </a:lnTo>
                  <a:lnTo>
                    <a:pt x="75" y="94"/>
                  </a:lnTo>
                  <a:lnTo>
                    <a:pt x="93" y="111"/>
                  </a:lnTo>
                  <a:lnTo>
                    <a:pt x="111" y="128"/>
                  </a:lnTo>
                  <a:lnTo>
                    <a:pt x="117" y="130"/>
                  </a:lnTo>
                  <a:lnTo>
                    <a:pt x="118" y="130"/>
                  </a:lnTo>
                  <a:lnTo>
                    <a:pt x="132" y="137"/>
                  </a:lnTo>
                  <a:lnTo>
                    <a:pt x="158" y="154"/>
                  </a:lnTo>
                  <a:lnTo>
                    <a:pt x="168" y="160"/>
                  </a:lnTo>
                  <a:lnTo>
                    <a:pt x="179" y="168"/>
                  </a:lnTo>
                  <a:lnTo>
                    <a:pt x="192" y="194"/>
                  </a:lnTo>
                  <a:lnTo>
                    <a:pt x="185" y="215"/>
                  </a:lnTo>
                  <a:lnTo>
                    <a:pt x="194" y="221"/>
                  </a:lnTo>
                  <a:lnTo>
                    <a:pt x="203" y="206"/>
                  </a:lnTo>
                  <a:lnTo>
                    <a:pt x="210" y="196"/>
                  </a:lnTo>
                  <a:lnTo>
                    <a:pt x="214" y="190"/>
                  </a:lnTo>
                  <a:lnTo>
                    <a:pt x="203" y="179"/>
                  </a:lnTo>
                  <a:lnTo>
                    <a:pt x="207" y="159"/>
                  </a:lnTo>
                  <a:lnTo>
                    <a:pt x="220" y="162"/>
                  </a:lnTo>
                  <a:lnTo>
                    <a:pt x="234" y="173"/>
                  </a:lnTo>
                  <a:lnTo>
                    <a:pt x="238" y="162"/>
                  </a:lnTo>
                  <a:lnTo>
                    <a:pt x="212" y="148"/>
                  </a:lnTo>
                  <a:lnTo>
                    <a:pt x="186" y="135"/>
                  </a:lnTo>
                  <a:lnTo>
                    <a:pt x="190" y="126"/>
                  </a:lnTo>
                  <a:lnTo>
                    <a:pt x="183" y="123"/>
                  </a:lnTo>
                  <a:lnTo>
                    <a:pt x="156" y="116"/>
                  </a:lnTo>
                  <a:lnTo>
                    <a:pt x="147" y="100"/>
                  </a:lnTo>
                  <a:lnTo>
                    <a:pt x="136" y="83"/>
                  </a:lnTo>
                  <a:lnTo>
                    <a:pt x="117" y="72"/>
                  </a:lnTo>
                  <a:lnTo>
                    <a:pt x="108" y="52"/>
                  </a:lnTo>
                  <a:lnTo>
                    <a:pt x="106" y="40"/>
                  </a:lnTo>
                  <a:lnTo>
                    <a:pt x="123" y="30"/>
                  </a:lnTo>
                  <a:lnTo>
                    <a:pt x="135" y="33"/>
                  </a:lnTo>
                  <a:lnTo>
                    <a:pt x="130" y="17"/>
                  </a:lnTo>
                  <a:lnTo>
                    <a:pt x="132" y="10"/>
                  </a:lnTo>
                  <a:lnTo>
                    <a:pt x="113" y="72"/>
                  </a:lnTo>
                  <a:lnTo>
                    <a:pt x="112" y="72"/>
                  </a:lnTo>
                  <a:lnTo>
                    <a:pt x="111" y="74"/>
                  </a:lnTo>
                  <a:lnTo>
                    <a:pt x="112" y="74"/>
                  </a:lnTo>
                  <a:lnTo>
                    <a:pt x="113" y="72"/>
                  </a:lnTo>
                  <a:lnTo>
                    <a:pt x="132" y="10"/>
                  </a:lnTo>
                  <a:lnTo>
                    <a:pt x="118" y="128"/>
                  </a:lnTo>
                  <a:lnTo>
                    <a:pt x="132"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3" name="Freeform 358"/>
            <p:cNvSpPr>
              <a:spLocks/>
            </p:cNvSpPr>
            <p:nvPr/>
          </p:nvSpPr>
          <p:spPr bwMode="auto">
            <a:xfrm>
              <a:off x="6029909" y="2789097"/>
              <a:ext cx="265618" cy="247844"/>
            </a:xfrm>
            <a:custGeom>
              <a:avLst/>
              <a:gdLst/>
              <a:ahLst/>
              <a:cxnLst>
                <a:cxn ang="0">
                  <a:pos x="132" y="10"/>
                </a:cxn>
                <a:cxn ang="0">
                  <a:pos x="102" y="0"/>
                </a:cxn>
                <a:cxn ang="0">
                  <a:pos x="81" y="3"/>
                </a:cxn>
                <a:cxn ang="0">
                  <a:pos x="69" y="2"/>
                </a:cxn>
                <a:cxn ang="0">
                  <a:pos x="69" y="3"/>
                </a:cxn>
                <a:cxn ang="0">
                  <a:pos x="65" y="8"/>
                </a:cxn>
                <a:cxn ang="0">
                  <a:pos x="60" y="15"/>
                </a:cxn>
                <a:cxn ang="0">
                  <a:pos x="47" y="15"/>
                </a:cxn>
                <a:cxn ang="0">
                  <a:pos x="40" y="24"/>
                </a:cxn>
                <a:cxn ang="0">
                  <a:pos x="27" y="14"/>
                </a:cxn>
                <a:cxn ang="0">
                  <a:pos x="15" y="23"/>
                </a:cxn>
                <a:cxn ang="0">
                  <a:pos x="3" y="24"/>
                </a:cxn>
                <a:cxn ang="0">
                  <a:pos x="3" y="34"/>
                </a:cxn>
                <a:cxn ang="0">
                  <a:pos x="0" y="44"/>
                </a:cxn>
                <a:cxn ang="0">
                  <a:pos x="0" y="50"/>
                </a:cxn>
                <a:cxn ang="0">
                  <a:pos x="2" y="59"/>
                </a:cxn>
                <a:cxn ang="0">
                  <a:pos x="15" y="68"/>
                </a:cxn>
                <a:cxn ang="0">
                  <a:pos x="15" y="77"/>
                </a:cxn>
                <a:cxn ang="0">
                  <a:pos x="34" y="64"/>
                </a:cxn>
                <a:cxn ang="0">
                  <a:pos x="60" y="69"/>
                </a:cxn>
                <a:cxn ang="0">
                  <a:pos x="75" y="94"/>
                </a:cxn>
                <a:cxn ang="0">
                  <a:pos x="93" y="111"/>
                </a:cxn>
                <a:cxn ang="0">
                  <a:pos x="111" y="128"/>
                </a:cxn>
                <a:cxn ang="0">
                  <a:pos x="117" y="130"/>
                </a:cxn>
                <a:cxn ang="0">
                  <a:pos x="118" y="130"/>
                </a:cxn>
                <a:cxn ang="0">
                  <a:pos x="132" y="137"/>
                </a:cxn>
                <a:cxn ang="0">
                  <a:pos x="158" y="154"/>
                </a:cxn>
                <a:cxn ang="0">
                  <a:pos x="168" y="160"/>
                </a:cxn>
                <a:cxn ang="0">
                  <a:pos x="179" y="168"/>
                </a:cxn>
                <a:cxn ang="0">
                  <a:pos x="192" y="194"/>
                </a:cxn>
                <a:cxn ang="0">
                  <a:pos x="185" y="215"/>
                </a:cxn>
                <a:cxn ang="0">
                  <a:pos x="194" y="221"/>
                </a:cxn>
                <a:cxn ang="0">
                  <a:pos x="203" y="206"/>
                </a:cxn>
                <a:cxn ang="0">
                  <a:pos x="210" y="196"/>
                </a:cxn>
                <a:cxn ang="0">
                  <a:pos x="214" y="190"/>
                </a:cxn>
                <a:cxn ang="0">
                  <a:pos x="203" y="179"/>
                </a:cxn>
                <a:cxn ang="0">
                  <a:pos x="207" y="159"/>
                </a:cxn>
                <a:cxn ang="0">
                  <a:pos x="220" y="162"/>
                </a:cxn>
                <a:cxn ang="0">
                  <a:pos x="234" y="173"/>
                </a:cxn>
                <a:cxn ang="0">
                  <a:pos x="238" y="162"/>
                </a:cxn>
                <a:cxn ang="0">
                  <a:pos x="212" y="148"/>
                </a:cxn>
                <a:cxn ang="0">
                  <a:pos x="186" y="135"/>
                </a:cxn>
                <a:cxn ang="0">
                  <a:pos x="190" y="126"/>
                </a:cxn>
                <a:cxn ang="0">
                  <a:pos x="183" y="123"/>
                </a:cxn>
                <a:cxn ang="0">
                  <a:pos x="156" y="116"/>
                </a:cxn>
                <a:cxn ang="0">
                  <a:pos x="147" y="100"/>
                </a:cxn>
                <a:cxn ang="0">
                  <a:pos x="136" y="83"/>
                </a:cxn>
                <a:cxn ang="0">
                  <a:pos x="117" y="72"/>
                </a:cxn>
                <a:cxn ang="0">
                  <a:pos x="108" y="52"/>
                </a:cxn>
                <a:cxn ang="0">
                  <a:pos x="106" y="40"/>
                </a:cxn>
                <a:cxn ang="0">
                  <a:pos x="123" y="30"/>
                </a:cxn>
                <a:cxn ang="0">
                  <a:pos x="135" y="33"/>
                </a:cxn>
                <a:cxn ang="0">
                  <a:pos x="130" y="17"/>
                </a:cxn>
                <a:cxn ang="0">
                  <a:pos x="132" y="10"/>
                </a:cxn>
              </a:cxnLst>
              <a:rect l="0" t="0" r="r" b="b"/>
              <a:pathLst>
                <a:path w="238" h="221">
                  <a:moveTo>
                    <a:pt x="132" y="10"/>
                  </a:moveTo>
                  <a:lnTo>
                    <a:pt x="102" y="0"/>
                  </a:lnTo>
                  <a:lnTo>
                    <a:pt x="81" y="3"/>
                  </a:lnTo>
                  <a:lnTo>
                    <a:pt x="69" y="2"/>
                  </a:lnTo>
                  <a:lnTo>
                    <a:pt x="69" y="3"/>
                  </a:lnTo>
                  <a:lnTo>
                    <a:pt x="65" y="8"/>
                  </a:lnTo>
                  <a:lnTo>
                    <a:pt x="60" y="15"/>
                  </a:lnTo>
                  <a:lnTo>
                    <a:pt x="47" y="15"/>
                  </a:lnTo>
                  <a:lnTo>
                    <a:pt x="40" y="24"/>
                  </a:lnTo>
                  <a:lnTo>
                    <a:pt x="27" y="14"/>
                  </a:lnTo>
                  <a:lnTo>
                    <a:pt x="15" y="23"/>
                  </a:lnTo>
                  <a:lnTo>
                    <a:pt x="3" y="24"/>
                  </a:lnTo>
                  <a:lnTo>
                    <a:pt x="3" y="34"/>
                  </a:lnTo>
                  <a:lnTo>
                    <a:pt x="0" y="44"/>
                  </a:lnTo>
                  <a:lnTo>
                    <a:pt x="0" y="50"/>
                  </a:lnTo>
                  <a:lnTo>
                    <a:pt x="2" y="59"/>
                  </a:lnTo>
                  <a:lnTo>
                    <a:pt x="15" y="68"/>
                  </a:lnTo>
                  <a:lnTo>
                    <a:pt x="15" y="77"/>
                  </a:lnTo>
                  <a:lnTo>
                    <a:pt x="34" y="64"/>
                  </a:lnTo>
                  <a:lnTo>
                    <a:pt x="60" y="69"/>
                  </a:lnTo>
                  <a:lnTo>
                    <a:pt x="75" y="94"/>
                  </a:lnTo>
                  <a:lnTo>
                    <a:pt x="93" y="111"/>
                  </a:lnTo>
                  <a:lnTo>
                    <a:pt x="111" y="128"/>
                  </a:lnTo>
                  <a:lnTo>
                    <a:pt x="117" y="130"/>
                  </a:lnTo>
                  <a:lnTo>
                    <a:pt x="118" y="130"/>
                  </a:lnTo>
                  <a:lnTo>
                    <a:pt x="132" y="137"/>
                  </a:lnTo>
                  <a:lnTo>
                    <a:pt x="158" y="154"/>
                  </a:lnTo>
                  <a:lnTo>
                    <a:pt x="168" y="160"/>
                  </a:lnTo>
                  <a:lnTo>
                    <a:pt x="179" y="168"/>
                  </a:lnTo>
                  <a:lnTo>
                    <a:pt x="192" y="194"/>
                  </a:lnTo>
                  <a:lnTo>
                    <a:pt x="185" y="215"/>
                  </a:lnTo>
                  <a:lnTo>
                    <a:pt x="194" y="221"/>
                  </a:lnTo>
                  <a:lnTo>
                    <a:pt x="203" y="206"/>
                  </a:lnTo>
                  <a:lnTo>
                    <a:pt x="210" y="196"/>
                  </a:lnTo>
                  <a:lnTo>
                    <a:pt x="214" y="190"/>
                  </a:lnTo>
                  <a:lnTo>
                    <a:pt x="203" y="179"/>
                  </a:lnTo>
                  <a:lnTo>
                    <a:pt x="207" y="159"/>
                  </a:lnTo>
                  <a:lnTo>
                    <a:pt x="220" y="162"/>
                  </a:lnTo>
                  <a:lnTo>
                    <a:pt x="234" y="173"/>
                  </a:lnTo>
                  <a:lnTo>
                    <a:pt x="238" y="162"/>
                  </a:lnTo>
                  <a:lnTo>
                    <a:pt x="212" y="148"/>
                  </a:lnTo>
                  <a:lnTo>
                    <a:pt x="186" y="135"/>
                  </a:lnTo>
                  <a:lnTo>
                    <a:pt x="190" y="126"/>
                  </a:lnTo>
                  <a:lnTo>
                    <a:pt x="183" y="123"/>
                  </a:lnTo>
                  <a:lnTo>
                    <a:pt x="156" y="116"/>
                  </a:lnTo>
                  <a:lnTo>
                    <a:pt x="147" y="100"/>
                  </a:lnTo>
                  <a:lnTo>
                    <a:pt x="136" y="83"/>
                  </a:lnTo>
                  <a:lnTo>
                    <a:pt x="117" y="72"/>
                  </a:lnTo>
                  <a:lnTo>
                    <a:pt x="108" y="52"/>
                  </a:lnTo>
                  <a:lnTo>
                    <a:pt x="106" y="40"/>
                  </a:lnTo>
                  <a:lnTo>
                    <a:pt x="123" y="30"/>
                  </a:lnTo>
                  <a:lnTo>
                    <a:pt x="135" y="33"/>
                  </a:lnTo>
                  <a:lnTo>
                    <a:pt x="130" y="17"/>
                  </a:lnTo>
                  <a:lnTo>
                    <a:pt x="132"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4" name="Freeform 359"/>
            <p:cNvSpPr>
              <a:spLocks/>
            </p:cNvSpPr>
            <p:nvPr/>
          </p:nvSpPr>
          <p:spPr bwMode="auto">
            <a:xfrm>
              <a:off x="6152674" y="2869479"/>
              <a:ext cx="2232" cy="2233"/>
            </a:xfrm>
            <a:custGeom>
              <a:avLst/>
              <a:gdLst/>
              <a:ahLst/>
              <a:cxnLst>
                <a:cxn ang="0">
                  <a:pos x="2" y="0"/>
                </a:cxn>
                <a:cxn ang="0">
                  <a:pos x="1" y="0"/>
                </a:cxn>
                <a:cxn ang="0">
                  <a:pos x="0" y="2"/>
                </a:cxn>
                <a:cxn ang="0">
                  <a:pos x="1" y="2"/>
                </a:cxn>
                <a:cxn ang="0">
                  <a:pos x="2" y="0"/>
                </a:cxn>
              </a:cxnLst>
              <a:rect l="0" t="0" r="r" b="b"/>
              <a:pathLst>
                <a:path w="2" h="2">
                  <a:moveTo>
                    <a:pt x="2" y="0"/>
                  </a:moveTo>
                  <a:lnTo>
                    <a:pt x="1" y="0"/>
                  </a:lnTo>
                  <a:lnTo>
                    <a:pt x="0" y="2"/>
                  </a:lnTo>
                  <a:lnTo>
                    <a:pt x="1" y="2"/>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5" name="Freeform 360"/>
            <p:cNvSpPr>
              <a:spLocks/>
            </p:cNvSpPr>
            <p:nvPr/>
          </p:nvSpPr>
          <p:spPr bwMode="auto">
            <a:xfrm>
              <a:off x="6163834" y="3025777"/>
              <a:ext cx="71427" cy="44657"/>
            </a:xfrm>
            <a:custGeom>
              <a:avLst/>
              <a:gdLst/>
              <a:ahLst/>
              <a:cxnLst>
                <a:cxn ang="0">
                  <a:pos x="57" y="24"/>
                </a:cxn>
                <a:cxn ang="0">
                  <a:pos x="57" y="39"/>
                </a:cxn>
                <a:cxn ang="0">
                  <a:pos x="32" y="27"/>
                </a:cxn>
                <a:cxn ang="0">
                  <a:pos x="6" y="17"/>
                </a:cxn>
                <a:cxn ang="0">
                  <a:pos x="0" y="6"/>
                </a:cxn>
                <a:cxn ang="0">
                  <a:pos x="18" y="3"/>
                </a:cxn>
                <a:cxn ang="0">
                  <a:pos x="42" y="1"/>
                </a:cxn>
                <a:cxn ang="0">
                  <a:pos x="65" y="0"/>
                </a:cxn>
                <a:cxn ang="0">
                  <a:pos x="57" y="24"/>
                </a:cxn>
              </a:cxnLst>
              <a:rect l="0" t="0" r="r" b="b"/>
              <a:pathLst>
                <a:path w="65" h="39">
                  <a:moveTo>
                    <a:pt x="57" y="24"/>
                  </a:moveTo>
                  <a:lnTo>
                    <a:pt x="57" y="39"/>
                  </a:lnTo>
                  <a:lnTo>
                    <a:pt x="32" y="27"/>
                  </a:lnTo>
                  <a:lnTo>
                    <a:pt x="6" y="17"/>
                  </a:lnTo>
                  <a:lnTo>
                    <a:pt x="0" y="6"/>
                  </a:lnTo>
                  <a:lnTo>
                    <a:pt x="18" y="3"/>
                  </a:lnTo>
                  <a:lnTo>
                    <a:pt x="42" y="1"/>
                  </a:lnTo>
                  <a:lnTo>
                    <a:pt x="65" y="0"/>
                  </a:lnTo>
                  <a:lnTo>
                    <a:pt x="57"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6" name="Freeform 361"/>
            <p:cNvSpPr>
              <a:spLocks/>
            </p:cNvSpPr>
            <p:nvPr/>
          </p:nvSpPr>
          <p:spPr bwMode="auto">
            <a:xfrm>
              <a:off x="6063390" y="2943163"/>
              <a:ext cx="37946" cy="66985"/>
            </a:xfrm>
            <a:custGeom>
              <a:avLst/>
              <a:gdLst/>
              <a:ahLst/>
              <a:cxnLst>
                <a:cxn ang="0">
                  <a:pos x="18" y="51"/>
                </a:cxn>
                <a:cxn ang="0">
                  <a:pos x="9" y="59"/>
                </a:cxn>
                <a:cxn ang="0">
                  <a:pos x="4" y="46"/>
                </a:cxn>
                <a:cxn ang="0">
                  <a:pos x="2" y="28"/>
                </a:cxn>
                <a:cxn ang="0">
                  <a:pos x="0" y="10"/>
                </a:cxn>
                <a:cxn ang="0">
                  <a:pos x="19" y="0"/>
                </a:cxn>
                <a:cxn ang="0">
                  <a:pos x="32" y="18"/>
                </a:cxn>
                <a:cxn ang="0">
                  <a:pos x="28" y="50"/>
                </a:cxn>
                <a:cxn ang="0">
                  <a:pos x="18" y="51"/>
                </a:cxn>
              </a:cxnLst>
              <a:rect l="0" t="0" r="r" b="b"/>
              <a:pathLst>
                <a:path w="32" h="59">
                  <a:moveTo>
                    <a:pt x="18" y="51"/>
                  </a:moveTo>
                  <a:lnTo>
                    <a:pt x="9" y="59"/>
                  </a:lnTo>
                  <a:lnTo>
                    <a:pt x="4" y="46"/>
                  </a:lnTo>
                  <a:lnTo>
                    <a:pt x="2" y="28"/>
                  </a:lnTo>
                  <a:lnTo>
                    <a:pt x="0" y="10"/>
                  </a:lnTo>
                  <a:lnTo>
                    <a:pt x="19" y="0"/>
                  </a:lnTo>
                  <a:lnTo>
                    <a:pt x="32" y="18"/>
                  </a:lnTo>
                  <a:lnTo>
                    <a:pt x="28" y="50"/>
                  </a:lnTo>
                  <a:lnTo>
                    <a:pt x="18" y="5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7" name="Freeform 362"/>
            <p:cNvSpPr>
              <a:spLocks/>
            </p:cNvSpPr>
            <p:nvPr/>
          </p:nvSpPr>
          <p:spPr bwMode="auto">
            <a:xfrm>
              <a:off x="6043301" y="2876178"/>
              <a:ext cx="2232" cy="2233"/>
            </a:xfrm>
            <a:custGeom>
              <a:avLst/>
              <a:gdLst/>
              <a:ahLst/>
              <a:cxnLst>
                <a:cxn ang="0">
                  <a:pos x="2" y="0"/>
                </a:cxn>
                <a:cxn ang="0">
                  <a:pos x="0" y="0"/>
                </a:cxn>
                <a:cxn ang="0">
                  <a:pos x="0" y="1"/>
                </a:cxn>
                <a:cxn ang="0">
                  <a:pos x="2" y="0"/>
                </a:cxn>
              </a:cxnLst>
              <a:rect l="0" t="0" r="r" b="b"/>
              <a:pathLst>
                <a:path w="2" h="1">
                  <a:moveTo>
                    <a:pt x="2" y="0"/>
                  </a:moveTo>
                  <a:lnTo>
                    <a:pt x="0" y="0"/>
                  </a:lnTo>
                  <a:lnTo>
                    <a:pt x="0" y="1"/>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8" name="Freeform 363"/>
            <p:cNvSpPr>
              <a:spLocks/>
            </p:cNvSpPr>
            <p:nvPr/>
          </p:nvSpPr>
          <p:spPr bwMode="auto">
            <a:xfrm>
              <a:off x="6471863" y="2925299"/>
              <a:ext cx="430793" cy="167462"/>
            </a:xfrm>
            <a:custGeom>
              <a:avLst/>
              <a:gdLst/>
              <a:ahLst/>
              <a:cxnLst>
                <a:cxn ang="0">
                  <a:pos x="258" y="126"/>
                </a:cxn>
                <a:cxn ang="0">
                  <a:pos x="219" y="130"/>
                </a:cxn>
                <a:cxn ang="0">
                  <a:pos x="210" y="150"/>
                </a:cxn>
                <a:cxn ang="0">
                  <a:pos x="207" y="144"/>
                </a:cxn>
                <a:cxn ang="0">
                  <a:pos x="200" y="130"/>
                </a:cxn>
                <a:cxn ang="0">
                  <a:pos x="170" y="135"/>
                </a:cxn>
                <a:cxn ang="0">
                  <a:pos x="132" y="140"/>
                </a:cxn>
                <a:cxn ang="0">
                  <a:pos x="95" y="136"/>
                </a:cxn>
                <a:cxn ang="0">
                  <a:pos x="66" y="135"/>
                </a:cxn>
                <a:cxn ang="0">
                  <a:pos x="44" y="130"/>
                </a:cxn>
                <a:cxn ang="0">
                  <a:pos x="47" y="123"/>
                </a:cxn>
                <a:cxn ang="0">
                  <a:pos x="32" y="115"/>
                </a:cxn>
                <a:cxn ang="0">
                  <a:pos x="25" y="102"/>
                </a:cxn>
                <a:cxn ang="0">
                  <a:pos x="5" y="85"/>
                </a:cxn>
                <a:cxn ang="0">
                  <a:pos x="18" y="87"/>
                </a:cxn>
                <a:cxn ang="0">
                  <a:pos x="13" y="74"/>
                </a:cxn>
                <a:cxn ang="0">
                  <a:pos x="0" y="61"/>
                </a:cxn>
                <a:cxn ang="0">
                  <a:pos x="21" y="40"/>
                </a:cxn>
                <a:cxn ang="0">
                  <a:pos x="53" y="36"/>
                </a:cxn>
                <a:cxn ang="0">
                  <a:pos x="62" y="28"/>
                </a:cxn>
                <a:cxn ang="0">
                  <a:pos x="90" y="21"/>
                </a:cxn>
                <a:cxn ang="0">
                  <a:pos x="138" y="2"/>
                </a:cxn>
                <a:cxn ang="0">
                  <a:pos x="170" y="1"/>
                </a:cxn>
                <a:cxn ang="0">
                  <a:pos x="193" y="12"/>
                </a:cxn>
                <a:cxn ang="0">
                  <a:pos x="245" y="24"/>
                </a:cxn>
                <a:cxn ang="0">
                  <a:pos x="300" y="10"/>
                </a:cxn>
                <a:cxn ang="0">
                  <a:pos x="339" y="18"/>
                </a:cxn>
                <a:cxn ang="0">
                  <a:pos x="356" y="48"/>
                </a:cxn>
                <a:cxn ang="0">
                  <a:pos x="365" y="62"/>
                </a:cxn>
                <a:cxn ang="0">
                  <a:pos x="372" y="100"/>
                </a:cxn>
                <a:cxn ang="0">
                  <a:pos x="373" y="120"/>
                </a:cxn>
                <a:cxn ang="0">
                  <a:pos x="341" y="115"/>
                </a:cxn>
                <a:cxn ang="0">
                  <a:pos x="329" y="117"/>
                </a:cxn>
                <a:cxn ang="0">
                  <a:pos x="288" y="127"/>
                </a:cxn>
              </a:cxnLst>
              <a:rect l="0" t="0" r="r" b="b"/>
              <a:pathLst>
                <a:path w="385" h="150">
                  <a:moveTo>
                    <a:pt x="288" y="127"/>
                  </a:moveTo>
                  <a:lnTo>
                    <a:pt x="258" y="126"/>
                  </a:lnTo>
                  <a:lnTo>
                    <a:pt x="227" y="128"/>
                  </a:lnTo>
                  <a:lnTo>
                    <a:pt x="219" y="130"/>
                  </a:lnTo>
                  <a:lnTo>
                    <a:pt x="218" y="141"/>
                  </a:lnTo>
                  <a:lnTo>
                    <a:pt x="210" y="150"/>
                  </a:lnTo>
                  <a:lnTo>
                    <a:pt x="207" y="148"/>
                  </a:lnTo>
                  <a:lnTo>
                    <a:pt x="207" y="144"/>
                  </a:lnTo>
                  <a:lnTo>
                    <a:pt x="209" y="126"/>
                  </a:lnTo>
                  <a:lnTo>
                    <a:pt x="200" y="130"/>
                  </a:lnTo>
                  <a:lnTo>
                    <a:pt x="186" y="129"/>
                  </a:lnTo>
                  <a:lnTo>
                    <a:pt x="170" y="135"/>
                  </a:lnTo>
                  <a:lnTo>
                    <a:pt x="149" y="145"/>
                  </a:lnTo>
                  <a:lnTo>
                    <a:pt x="132" y="140"/>
                  </a:lnTo>
                  <a:lnTo>
                    <a:pt x="98" y="126"/>
                  </a:lnTo>
                  <a:lnTo>
                    <a:pt x="95" y="136"/>
                  </a:lnTo>
                  <a:lnTo>
                    <a:pt x="85" y="141"/>
                  </a:lnTo>
                  <a:lnTo>
                    <a:pt x="66" y="135"/>
                  </a:lnTo>
                  <a:lnTo>
                    <a:pt x="55" y="128"/>
                  </a:lnTo>
                  <a:lnTo>
                    <a:pt x="44" y="130"/>
                  </a:lnTo>
                  <a:lnTo>
                    <a:pt x="33" y="129"/>
                  </a:lnTo>
                  <a:lnTo>
                    <a:pt x="47" y="123"/>
                  </a:lnTo>
                  <a:lnTo>
                    <a:pt x="30" y="121"/>
                  </a:lnTo>
                  <a:lnTo>
                    <a:pt x="32" y="115"/>
                  </a:lnTo>
                  <a:lnTo>
                    <a:pt x="23" y="106"/>
                  </a:lnTo>
                  <a:lnTo>
                    <a:pt x="25" y="102"/>
                  </a:lnTo>
                  <a:lnTo>
                    <a:pt x="8" y="93"/>
                  </a:lnTo>
                  <a:lnTo>
                    <a:pt x="5" y="85"/>
                  </a:lnTo>
                  <a:lnTo>
                    <a:pt x="11" y="86"/>
                  </a:lnTo>
                  <a:lnTo>
                    <a:pt x="18" y="87"/>
                  </a:lnTo>
                  <a:lnTo>
                    <a:pt x="14" y="79"/>
                  </a:lnTo>
                  <a:lnTo>
                    <a:pt x="13" y="74"/>
                  </a:lnTo>
                  <a:lnTo>
                    <a:pt x="12" y="62"/>
                  </a:lnTo>
                  <a:lnTo>
                    <a:pt x="0" y="61"/>
                  </a:lnTo>
                  <a:lnTo>
                    <a:pt x="1" y="43"/>
                  </a:lnTo>
                  <a:lnTo>
                    <a:pt x="21" y="40"/>
                  </a:lnTo>
                  <a:lnTo>
                    <a:pt x="29" y="36"/>
                  </a:lnTo>
                  <a:lnTo>
                    <a:pt x="53" y="36"/>
                  </a:lnTo>
                  <a:lnTo>
                    <a:pt x="68" y="30"/>
                  </a:lnTo>
                  <a:lnTo>
                    <a:pt x="62" y="28"/>
                  </a:lnTo>
                  <a:lnTo>
                    <a:pt x="53" y="20"/>
                  </a:lnTo>
                  <a:lnTo>
                    <a:pt x="90" y="21"/>
                  </a:lnTo>
                  <a:lnTo>
                    <a:pt x="117" y="4"/>
                  </a:lnTo>
                  <a:lnTo>
                    <a:pt x="138" y="2"/>
                  </a:lnTo>
                  <a:lnTo>
                    <a:pt x="157" y="0"/>
                  </a:lnTo>
                  <a:lnTo>
                    <a:pt x="170" y="1"/>
                  </a:lnTo>
                  <a:lnTo>
                    <a:pt x="185" y="7"/>
                  </a:lnTo>
                  <a:lnTo>
                    <a:pt x="193" y="12"/>
                  </a:lnTo>
                  <a:lnTo>
                    <a:pt x="218" y="18"/>
                  </a:lnTo>
                  <a:lnTo>
                    <a:pt x="245" y="24"/>
                  </a:lnTo>
                  <a:lnTo>
                    <a:pt x="270" y="25"/>
                  </a:lnTo>
                  <a:lnTo>
                    <a:pt x="300" y="10"/>
                  </a:lnTo>
                  <a:lnTo>
                    <a:pt x="326" y="9"/>
                  </a:lnTo>
                  <a:lnTo>
                    <a:pt x="339" y="18"/>
                  </a:lnTo>
                  <a:lnTo>
                    <a:pt x="348" y="34"/>
                  </a:lnTo>
                  <a:lnTo>
                    <a:pt x="356" y="48"/>
                  </a:lnTo>
                  <a:lnTo>
                    <a:pt x="373" y="55"/>
                  </a:lnTo>
                  <a:lnTo>
                    <a:pt x="365" y="62"/>
                  </a:lnTo>
                  <a:lnTo>
                    <a:pt x="367" y="75"/>
                  </a:lnTo>
                  <a:lnTo>
                    <a:pt x="372" y="100"/>
                  </a:lnTo>
                  <a:lnTo>
                    <a:pt x="385" y="117"/>
                  </a:lnTo>
                  <a:lnTo>
                    <a:pt x="373" y="120"/>
                  </a:lnTo>
                  <a:lnTo>
                    <a:pt x="368" y="115"/>
                  </a:lnTo>
                  <a:lnTo>
                    <a:pt x="341" y="115"/>
                  </a:lnTo>
                  <a:lnTo>
                    <a:pt x="336" y="120"/>
                  </a:lnTo>
                  <a:lnTo>
                    <a:pt x="329" y="117"/>
                  </a:lnTo>
                  <a:lnTo>
                    <a:pt x="308" y="122"/>
                  </a:lnTo>
                  <a:lnTo>
                    <a:pt x="288" y="12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59" name="Freeform 364"/>
            <p:cNvSpPr>
              <a:spLocks/>
            </p:cNvSpPr>
            <p:nvPr/>
          </p:nvSpPr>
          <p:spPr bwMode="auto">
            <a:xfrm>
              <a:off x="6465167" y="2923066"/>
              <a:ext cx="64731" cy="49122"/>
            </a:xfrm>
            <a:custGeom>
              <a:avLst/>
              <a:gdLst/>
              <a:ahLst/>
              <a:cxnLst>
                <a:cxn ang="0">
                  <a:pos x="7" y="2"/>
                </a:cxn>
                <a:cxn ang="0">
                  <a:pos x="3" y="8"/>
                </a:cxn>
                <a:cxn ang="0">
                  <a:pos x="8" y="16"/>
                </a:cxn>
                <a:cxn ang="0">
                  <a:pos x="0" y="32"/>
                </a:cxn>
                <a:cxn ang="0">
                  <a:pos x="13" y="34"/>
                </a:cxn>
                <a:cxn ang="0">
                  <a:pos x="6" y="45"/>
                </a:cxn>
                <a:cxn ang="0">
                  <a:pos x="27" y="29"/>
                </a:cxn>
                <a:cxn ang="0">
                  <a:pos x="58" y="24"/>
                </a:cxn>
                <a:cxn ang="0">
                  <a:pos x="50" y="16"/>
                </a:cxn>
                <a:cxn ang="0">
                  <a:pos x="36" y="0"/>
                </a:cxn>
                <a:cxn ang="0">
                  <a:pos x="7" y="2"/>
                </a:cxn>
              </a:cxnLst>
              <a:rect l="0" t="0" r="r" b="b"/>
              <a:pathLst>
                <a:path w="58" h="45">
                  <a:moveTo>
                    <a:pt x="7" y="2"/>
                  </a:moveTo>
                  <a:lnTo>
                    <a:pt x="3" y="8"/>
                  </a:lnTo>
                  <a:lnTo>
                    <a:pt x="8" y="16"/>
                  </a:lnTo>
                  <a:lnTo>
                    <a:pt x="0" y="32"/>
                  </a:lnTo>
                  <a:lnTo>
                    <a:pt x="13" y="34"/>
                  </a:lnTo>
                  <a:lnTo>
                    <a:pt x="6" y="45"/>
                  </a:lnTo>
                  <a:lnTo>
                    <a:pt x="27" y="29"/>
                  </a:lnTo>
                  <a:lnTo>
                    <a:pt x="58" y="24"/>
                  </a:lnTo>
                  <a:lnTo>
                    <a:pt x="50" y="16"/>
                  </a:lnTo>
                  <a:lnTo>
                    <a:pt x="36" y="0"/>
                  </a:lnTo>
                  <a:lnTo>
                    <a:pt x="7"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0" name="Freeform 365"/>
            <p:cNvSpPr>
              <a:spLocks/>
            </p:cNvSpPr>
            <p:nvPr/>
          </p:nvSpPr>
          <p:spPr bwMode="auto">
            <a:xfrm>
              <a:off x="6358026" y="2547953"/>
              <a:ext cx="189728" cy="120573"/>
            </a:xfrm>
            <a:custGeom>
              <a:avLst/>
              <a:gdLst/>
              <a:ahLst/>
              <a:cxnLst>
                <a:cxn ang="0">
                  <a:pos x="169" y="58"/>
                </a:cxn>
                <a:cxn ang="0">
                  <a:pos x="162" y="65"/>
                </a:cxn>
                <a:cxn ang="0">
                  <a:pos x="168" y="87"/>
                </a:cxn>
                <a:cxn ang="0">
                  <a:pos x="145" y="99"/>
                </a:cxn>
                <a:cxn ang="0">
                  <a:pos x="146" y="107"/>
                </a:cxn>
                <a:cxn ang="0">
                  <a:pos x="113" y="101"/>
                </a:cxn>
                <a:cxn ang="0">
                  <a:pos x="80" y="95"/>
                </a:cxn>
                <a:cxn ang="0">
                  <a:pos x="47" y="95"/>
                </a:cxn>
                <a:cxn ang="0">
                  <a:pos x="14" y="95"/>
                </a:cxn>
                <a:cxn ang="0">
                  <a:pos x="3" y="88"/>
                </a:cxn>
                <a:cxn ang="0">
                  <a:pos x="15" y="71"/>
                </a:cxn>
                <a:cxn ang="0">
                  <a:pos x="0" y="41"/>
                </a:cxn>
                <a:cxn ang="0">
                  <a:pos x="29" y="22"/>
                </a:cxn>
                <a:cxn ang="0">
                  <a:pos x="56" y="3"/>
                </a:cxn>
                <a:cxn ang="0">
                  <a:pos x="83" y="0"/>
                </a:cxn>
                <a:cxn ang="0">
                  <a:pos x="111" y="5"/>
                </a:cxn>
                <a:cxn ang="0">
                  <a:pos x="140" y="10"/>
                </a:cxn>
                <a:cxn ang="0">
                  <a:pos x="145" y="38"/>
                </a:cxn>
                <a:cxn ang="0">
                  <a:pos x="169" y="58"/>
                </a:cxn>
              </a:cxnLst>
              <a:rect l="0" t="0" r="r" b="b"/>
              <a:pathLst>
                <a:path w="169" h="107">
                  <a:moveTo>
                    <a:pt x="169" y="58"/>
                  </a:moveTo>
                  <a:lnTo>
                    <a:pt x="162" y="65"/>
                  </a:lnTo>
                  <a:lnTo>
                    <a:pt x="168" y="87"/>
                  </a:lnTo>
                  <a:lnTo>
                    <a:pt x="145" y="99"/>
                  </a:lnTo>
                  <a:lnTo>
                    <a:pt x="146" y="107"/>
                  </a:lnTo>
                  <a:lnTo>
                    <a:pt x="113" y="101"/>
                  </a:lnTo>
                  <a:lnTo>
                    <a:pt x="80" y="95"/>
                  </a:lnTo>
                  <a:lnTo>
                    <a:pt x="47" y="95"/>
                  </a:lnTo>
                  <a:lnTo>
                    <a:pt x="14" y="95"/>
                  </a:lnTo>
                  <a:lnTo>
                    <a:pt x="3" y="88"/>
                  </a:lnTo>
                  <a:lnTo>
                    <a:pt x="15" y="71"/>
                  </a:lnTo>
                  <a:lnTo>
                    <a:pt x="0" y="41"/>
                  </a:lnTo>
                  <a:lnTo>
                    <a:pt x="29" y="22"/>
                  </a:lnTo>
                  <a:lnTo>
                    <a:pt x="56" y="3"/>
                  </a:lnTo>
                  <a:lnTo>
                    <a:pt x="83" y="0"/>
                  </a:lnTo>
                  <a:lnTo>
                    <a:pt x="111" y="5"/>
                  </a:lnTo>
                  <a:lnTo>
                    <a:pt x="140" y="10"/>
                  </a:lnTo>
                  <a:lnTo>
                    <a:pt x="145" y="38"/>
                  </a:lnTo>
                  <a:lnTo>
                    <a:pt x="169" y="5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1" name="Freeform 366"/>
            <p:cNvSpPr>
              <a:spLocks/>
            </p:cNvSpPr>
            <p:nvPr/>
          </p:nvSpPr>
          <p:spPr bwMode="auto">
            <a:xfrm>
              <a:off x="6047766" y="2523392"/>
              <a:ext cx="49106" cy="55821"/>
            </a:xfrm>
            <a:custGeom>
              <a:avLst/>
              <a:gdLst/>
              <a:ahLst/>
              <a:cxnLst>
                <a:cxn ang="0">
                  <a:pos x="25" y="43"/>
                </a:cxn>
                <a:cxn ang="0">
                  <a:pos x="23" y="49"/>
                </a:cxn>
                <a:cxn ang="0">
                  <a:pos x="8" y="47"/>
                </a:cxn>
                <a:cxn ang="0">
                  <a:pos x="6" y="43"/>
                </a:cxn>
                <a:cxn ang="0">
                  <a:pos x="1" y="31"/>
                </a:cxn>
                <a:cxn ang="0">
                  <a:pos x="0" y="8"/>
                </a:cxn>
                <a:cxn ang="0">
                  <a:pos x="11" y="6"/>
                </a:cxn>
                <a:cxn ang="0">
                  <a:pos x="14" y="8"/>
                </a:cxn>
                <a:cxn ang="0">
                  <a:pos x="16" y="3"/>
                </a:cxn>
                <a:cxn ang="0">
                  <a:pos x="29" y="0"/>
                </a:cxn>
                <a:cxn ang="0">
                  <a:pos x="35" y="8"/>
                </a:cxn>
                <a:cxn ang="0">
                  <a:pos x="44" y="8"/>
                </a:cxn>
                <a:cxn ang="0">
                  <a:pos x="40" y="18"/>
                </a:cxn>
                <a:cxn ang="0">
                  <a:pos x="28" y="29"/>
                </a:cxn>
                <a:cxn ang="0">
                  <a:pos x="28" y="31"/>
                </a:cxn>
                <a:cxn ang="0">
                  <a:pos x="25" y="43"/>
                </a:cxn>
              </a:cxnLst>
              <a:rect l="0" t="0" r="r" b="b"/>
              <a:pathLst>
                <a:path w="44" h="49">
                  <a:moveTo>
                    <a:pt x="25" y="43"/>
                  </a:moveTo>
                  <a:lnTo>
                    <a:pt x="23" y="49"/>
                  </a:lnTo>
                  <a:lnTo>
                    <a:pt x="8" y="47"/>
                  </a:lnTo>
                  <a:lnTo>
                    <a:pt x="6" y="43"/>
                  </a:lnTo>
                  <a:lnTo>
                    <a:pt x="1" y="31"/>
                  </a:lnTo>
                  <a:lnTo>
                    <a:pt x="0" y="8"/>
                  </a:lnTo>
                  <a:lnTo>
                    <a:pt x="11" y="6"/>
                  </a:lnTo>
                  <a:lnTo>
                    <a:pt x="14" y="8"/>
                  </a:lnTo>
                  <a:lnTo>
                    <a:pt x="16" y="3"/>
                  </a:lnTo>
                  <a:lnTo>
                    <a:pt x="29" y="0"/>
                  </a:lnTo>
                  <a:lnTo>
                    <a:pt x="35" y="8"/>
                  </a:lnTo>
                  <a:lnTo>
                    <a:pt x="44" y="8"/>
                  </a:lnTo>
                  <a:lnTo>
                    <a:pt x="40" y="18"/>
                  </a:lnTo>
                  <a:lnTo>
                    <a:pt x="28" y="29"/>
                  </a:lnTo>
                  <a:lnTo>
                    <a:pt x="28" y="31"/>
                  </a:lnTo>
                  <a:lnTo>
                    <a:pt x="25" y="4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2" name="Freeform 367"/>
            <p:cNvSpPr>
              <a:spLocks/>
            </p:cNvSpPr>
            <p:nvPr/>
          </p:nvSpPr>
          <p:spPr bwMode="auto">
            <a:xfrm>
              <a:off x="6103568" y="2545720"/>
              <a:ext cx="31249" cy="29027"/>
            </a:xfrm>
            <a:custGeom>
              <a:avLst/>
              <a:gdLst/>
              <a:ahLst/>
              <a:cxnLst>
                <a:cxn ang="0">
                  <a:pos x="27" y="8"/>
                </a:cxn>
                <a:cxn ang="0">
                  <a:pos x="25" y="5"/>
                </a:cxn>
                <a:cxn ang="0">
                  <a:pos x="18" y="0"/>
                </a:cxn>
                <a:cxn ang="0">
                  <a:pos x="18" y="7"/>
                </a:cxn>
                <a:cxn ang="0">
                  <a:pos x="12" y="7"/>
                </a:cxn>
                <a:cxn ang="0">
                  <a:pos x="3" y="2"/>
                </a:cxn>
                <a:cxn ang="0">
                  <a:pos x="1" y="7"/>
                </a:cxn>
                <a:cxn ang="0">
                  <a:pos x="0" y="13"/>
                </a:cxn>
                <a:cxn ang="0">
                  <a:pos x="15" y="25"/>
                </a:cxn>
                <a:cxn ang="0">
                  <a:pos x="20" y="20"/>
                </a:cxn>
                <a:cxn ang="0">
                  <a:pos x="20" y="16"/>
                </a:cxn>
                <a:cxn ang="0">
                  <a:pos x="27" y="8"/>
                </a:cxn>
              </a:cxnLst>
              <a:rect l="0" t="0" r="r" b="b"/>
              <a:pathLst>
                <a:path w="27" h="25">
                  <a:moveTo>
                    <a:pt x="27" y="8"/>
                  </a:moveTo>
                  <a:lnTo>
                    <a:pt x="25" y="5"/>
                  </a:lnTo>
                  <a:lnTo>
                    <a:pt x="18" y="0"/>
                  </a:lnTo>
                  <a:lnTo>
                    <a:pt x="18" y="7"/>
                  </a:lnTo>
                  <a:lnTo>
                    <a:pt x="12" y="7"/>
                  </a:lnTo>
                  <a:lnTo>
                    <a:pt x="3" y="2"/>
                  </a:lnTo>
                  <a:lnTo>
                    <a:pt x="1" y="7"/>
                  </a:lnTo>
                  <a:lnTo>
                    <a:pt x="0" y="13"/>
                  </a:lnTo>
                  <a:lnTo>
                    <a:pt x="15" y="25"/>
                  </a:lnTo>
                  <a:lnTo>
                    <a:pt x="20" y="20"/>
                  </a:lnTo>
                  <a:lnTo>
                    <a:pt x="20" y="16"/>
                  </a:lnTo>
                  <a:lnTo>
                    <a:pt x="27"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3" name="Freeform 368"/>
            <p:cNvSpPr>
              <a:spLocks/>
            </p:cNvSpPr>
            <p:nvPr/>
          </p:nvSpPr>
          <p:spPr bwMode="auto">
            <a:xfrm>
              <a:off x="6049997" y="2503295"/>
              <a:ext cx="40178" cy="26794"/>
            </a:xfrm>
            <a:custGeom>
              <a:avLst/>
              <a:gdLst/>
              <a:ahLst/>
              <a:cxnLst>
                <a:cxn ang="0">
                  <a:pos x="30" y="17"/>
                </a:cxn>
                <a:cxn ang="0">
                  <a:pos x="2" y="18"/>
                </a:cxn>
                <a:cxn ang="0">
                  <a:pos x="0" y="24"/>
                </a:cxn>
                <a:cxn ang="0">
                  <a:pos x="1" y="14"/>
                </a:cxn>
                <a:cxn ang="0">
                  <a:pos x="18" y="11"/>
                </a:cxn>
                <a:cxn ang="0">
                  <a:pos x="36" y="0"/>
                </a:cxn>
                <a:cxn ang="0">
                  <a:pos x="30" y="17"/>
                </a:cxn>
              </a:cxnLst>
              <a:rect l="0" t="0" r="r" b="b"/>
              <a:pathLst>
                <a:path w="36" h="24">
                  <a:moveTo>
                    <a:pt x="30" y="17"/>
                  </a:moveTo>
                  <a:lnTo>
                    <a:pt x="2" y="18"/>
                  </a:lnTo>
                  <a:lnTo>
                    <a:pt x="0" y="24"/>
                  </a:lnTo>
                  <a:lnTo>
                    <a:pt x="1" y="14"/>
                  </a:lnTo>
                  <a:lnTo>
                    <a:pt x="18" y="11"/>
                  </a:lnTo>
                  <a:lnTo>
                    <a:pt x="36" y="0"/>
                  </a:lnTo>
                  <a:lnTo>
                    <a:pt x="30"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4" name="Freeform 369"/>
            <p:cNvSpPr>
              <a:spLocks/>
            </p:cNvSpPr>
            <p:nvPr/>
          </p:nvSpPr>
          <p:spPr bwMode="auto">
            <a:xfrm>
              <a:off x="6079015" y="2561349"/>
              <a:ext cx="22320" cy="11164"/>
            </a:xfrm>
            <a:custGeom>
              <a:avLst/>
              <a:gdLst/>
              <a:ahLst/>
              <a:cxnLst>
                <a:cxn ang="0">
                  <a:pos x="19" y="4"/>
                </a:cxn>
                <a:cxn ang="0">
                  <a:pos x="13" y="0"/>
                </a:cxn>
                <a:cxn ang="0">
                  <a:pos x="0" y="2"/>
                </a:cxn>
                <a:cxn ang="0">
                  <a:pos x="13" y="10"/>
                </a:cxn>
                <a:cxn ang="0">
                  <a:pos x="19" y="4"/>
                </a:cxn>
              </a:cxnLst>
              <a:rect l="0" t="0" r="r" b="b"/>
              <a:pathLst>
                <a:path w="19" h="10">
                  <a:moveTo>
                    <a:pt x="19" y="4"/>
                  </a:moveTo>
                  <a:lnTo>
                    <a:pt x="13" y="0"/>
                  </a:lnTo>
                  <a:lnTo>
                    <a:pt x="0" y="2"/>
                  </a:lnTo>
                  <a:lnTo>
                    <a:pt x="13" y="10"/>
                  </a:lnTo>
                  <a:lnTo>
                    <a:pt x="19"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5" name="Freeform 370"/>
            <p:cNvSpPr>
              <a:spLocks/>
            </p:cNvSpPr>
            <p:nvPr/>
          </p:nvSpPr>
          <p:spPr bwMode="auto">
            <a:xfrm>
              <a:off x="6123657" y="2576978"/>
              <a:ext cx="4464" cy="4466"/>
            </a:xfrm>
            <a:custGeom>
              <a:avLst/>
              <a:gdLst/>
              <a:ahLst/>
              <a:cxnLst>
                <a:cxn ang="0">
                  <a:pos x="4" y="1"/>
                </a:cxn>
                <a:cxn ang="0">
                  <a:pos x="0" y="0"/>
                </a:cxn>
                <a:cxn ang="0">
                  <a:pos x="0" y="4"/>
                </a:cxn>
                <a:cxn ang="0">
                  <a:pos x="4" y="1"/>
                </a:cxn>
              </a:cxnLst>
              <a:rect l="0" t="0" r="r" b="b"/>
              <a:pathLst>
                <a:path w="4" h="4">
                  <a:moveTo>
                    <a:pt x="4" y="1"/>
                  </a:moveTo>
                  <a:lnTo>
                    <a:pt x="0" y="0"/>
                  </a:lnTo>
                  <a:lnTo>
                    <a:pt x="0" y="4"/>
                  </a:lnTo>
                  <a:lnTo>
                    <a:pt x="4" y="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6" name="Freeform 371"/>
            <p:cNvSpPr>
              <a:spLocks/>
            </p:cNvSpPr>
            <p:nvPr/>
          </p:nvSpPr>
          <p:spPr bwMode="auto">
            <a:xfrm>
              <a:off x="6342402" y="2456407"/>
              <a:ext cx="91515" cy="44657"/>
            </a:xfrm>
            <a:custGeom>
              <a:avLst/>
              <a:gdLst/>
              <a:ahLst/>
              <a:cxnLst>
                <a:cxn ang="0">
                  <a:pos x="82" y="24"/>
                </a:cxn>
                <a:cxn ang="0">
                  <a:pos x="76" y="2"/>
                </a:cxn>
                <a:cxn ang="0">
                  <a:pos x="33" y="0"/>
                </a:cxn>
                <a:cxn ang="0">
                  <a:pos x="0" y="8"/>
                </a:cxn>
                <a:cxn ang="0">
                  <a:pos x="3" y="17"/>
                </a:cxn>
                <a:cxn ang="0">
                  <a:pos x="15" y="30"/>
                </a:cxn>
                <a:cxn ang="0">
                  <a:pos x="21" y="29"/>
                </a:cxn>
                <a:cxn ang="0">
                  <a:pos x="47" y="33"/>
                </a:cxn>
                <a:cxn ang="0">
                  <a:pos x="74" y="38"/>
                </a:cxn>
                <a:cxn ang="0">
                  <a:pos x="82" y="24"/>
                </a:cxn>
              </a:cxnLst>
              <a:rect l="0" t="0" r="r" b="b"/>
              <a:pathLst>
                <a:path w="82" h="38">
                  <a:moveTo>
                    <a:pt x="82" y="24"/>
                  </a:moveTo>
                  <a:lnTo>
                    <a:pt x="76" y="2"/>
                  </a:lnTo>
                  <a:lnTo>
                    <a:pt x="33" y="0"/>
                  </a:lnTo>
                  <a:lnTo>
                    <a:pt x="0" y="8"/>
                  </a:lnTo>
                  <a:lnTo>
                    <a:pt x="3" y="17"/>
                  </a:lnTo>
                  <a:lnTo>
                    <a:pt x="15" y="30"/>
                  </a:lnTo>
                  <a:lnTo>
                    <a:pt x="21" y="29"/>
                  </a:lnTo>
                  <a:lnTo>
                    <a:pt x="47" y="33"/>
                  </a:lnTo>
                  <a:lnTo>
                    <a:pt x="74" y="38"/>
                  </a:lnTo>
                  <a:lnTo>
                    <a:pt x="82" y="2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7" name="Freeform 372"/>
            <p:cNvSpPr>
              <a:spLocks/>
            </p:cNvSpPr>
            <p:nvPr/>
          </p:nvSpPr>
          <p:spPr bwMode="auto">
            <a:xfrm>
              <a:off x="6304456" y="2489898"/>
              <a:ext cx="147318" cy="60286"/>
            </a:xfrm>
            <a:custGeom>
              <a:avLst/>
              <a:gdLst/>
              <a:ahLst/>
              <a:cxnLst>
                <a:cxn ang="0">
                  <a:pos x="68" y="38"/>
                </a:cxn>
                <a:cxn ang="0">
                  <a:pos x="36" y="42"/>
                </a:cxn>
                <a:cxn ang="0">
                  <a:pos x="5" y="45"/>
                </a:cxn>
                <a:cxn ang="0">
                  <a:pos x="0" y="46"/>
                </a:cxn>
                <a:cxn ang="0">
                  <a:pos x="9" y="16"/>
                </a:cxn>
                <a:cxn ang="0">
                  <a:pos x="26" y="15"/>
                </a:cxn>
                <a:cxn ang="0">
                  <a:pos x="49" y="30"/>
                </a:cxn>
                <a:cxn ang="0">
                  <a:pos x="58" y="21"/>
                </a:cxn>
                <a:cxn ang="0">
                  <a:pos x="56" y="0"/>
                </a:cxn>
                <a:cxn ang="0">
                  <a:pos x="82" y="4"/>
                </a:cxn>
                <a:cxn ang="0">
                  <a:pos x="109" y="9"/>
                </a:cxn>
                <a:cxn ang="0">
                  <a:pos x="119" y="26"/>
                </a:cxn>
                <a:cxn ang="0">
                  <a:pos x="133" y="52"/>
                </a:cxn>
                <a:cxn ang="0">
                  <a:pos x="106" y="55"/>
                </a:cxn>
                <a:cxn ang="0">
                  <a:pos x="68" y="38"/>
                </a:cxn>
              </a:cxnLst>
              <a:rect l="0" t="0" r="r" b="b"/>
              <a:pathLst>
                <a:path w="133" h="55">
                  <a:moveTo>
                    <a:pt x="68" y="38"/>
                  </a:moveTo>
                  <a:lnTo>
                    <a:pt x="36" y="42"/>
                  </a:lnTo>
                  <a:lnTo>
                    <a:pt x="5" y="45"/>
                  </a:lnTo>
                  <a:lnTo>
                    <a:pt x="0" y="46"/>
                  </a:lnTo>
                  <a:lnTo>
                    <a:pt x="9" y="16"/>
                  </a:lnTo>
                  <a:lnTo>
                    <a:pt x="26" y="15"/>
                  </a:lnTo>
                  <a:lnTo>
                    <a:pt x="49" y="30"/>
                  </a:lnTo>
                  <a:lnTo>
                    <a:pt x="58" y="21"/>
                  </a:lnTo>
                  <a:lnTo>
                    <a:pt x="56" y="0"/>
                  </a:lnTo>
                  <a:lnTo>
                    <a:pt x="82" y="4"/>
                  </a:lnTo>
                  <a:lnTo>
                    <a:pt x="109" y="9"/>
                  </a:lnTo>
                  <a:lnTo>
                    <a:pt x="119" y="26"/>
                  </a:lnTo>
                  <a:lnTo>
                    <a:pt x="133" y="52"/>
                  </a:lnTo>
                  <a:lnTo>
                    <a:pt x="106" y="55"/>
                  </a:lnTo>
                  <a:lnTo>
                    <a:pt x="68" y="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8" name="Freeform 373"/>
            <p:cNvSpPr>
              <a:spLocks/>
            </p:cNvSpPr>
            <p:nvPr/>
          </p:nvSpPr>
          <p:spPr bwMode="auto">
            <a:xfrm>
              <a:off x="6304456" y="2532323"/>
              <a:ext cx="118301" cy="62519"/>
            </a:xfrm>
            <a:custGeom>
              <a:avLst/>
              <a:gdLst/>
              <a:ahLst/>
              <a:cxnLst>
                <a:cxn ang="0">
                  <a:pos x="4" y="40"/>
                </a:cxn>
                <a:cxn ang="0">
                  <a:pos x="0" y="8"/>
                </a:cxn>
                <a:cxn ang="0">
                  <a:pos x="5" y="7"/>
                </a:cxn>
                <a:cxn ang="0">
                  <a:pos x="36" y="4"/>
                </a:cxn>
                <a:cxn ang="0">
                  <a:pos x="68" y="0"/>
                </a:cxn>
                <a:cxn ang="0">
                  <a:pos x="106" y="17"/>
                </a:cxn>
                <a:cxn ang="0">
                  <a:pos x="79" y="36"/>
                </a:cxn>
                <a:cxn ang="0">
                  <a:pos x="50" y="55"/>
                </a:cxn>
                <a:cxn ang="0">
                  <a:pos x="33" y="54"/>
                </a:cxn>
                <a:cxn ang="0">
                  <a:pos x="33" y="44"/>
                </a:cxn>
                <a:cxn ang="0">
                  <a:pos x="16" y="42"/>
                </a:cxn>
                <a:cxn ang="0">
                  <a:pos x="4" y="40"/>
                </a:cxn>
              </a:cxnLst>
              <a:rect l="0" t="0" r="r" b="b"/>
              <a:pathLst>
                <a:path w="106" h="55">
                  <a:moveTo>
                    <a:pt x="4" y="40"/>
                  </a:moveTo>
                  <a:lnTo>
                    <a:pt x="0" y="8"/>
                  </a:lnTo>
                  <a:lnTo>
                    <a:pt x="5" y="7"/>
                  </a:lnTo>
                  <a:lnTo>
                    <a:pt x="36" y="4"/>
                  </a:lnTo>
                  <a:lnTo>
                    <a:pt x="68" y="0"/>
                  </a:lnTo>
                  <a:lnTo>
                    <a:pt x="106" y="17"/>
                  </a:lnTo>
                  <a:lnTo>
                    <a:pt x="79" y="36"/>
                  </a:lnTo>
                  <a:lnTo>
                    <a:pt x="50" y="55"/>
                  </a:lnTo>
                  <a:lnTo>
                    <a:pt x="33" y="54"/>
                  </a:lnTo>
                  <a:lnTo>
                    <a:pt x="33" y="44"/>
                  </a:lnTo>
                  <a:lnTo>
                    <a:pt x="16" y="42"/>
                  </a:lnTo>
                  <a:lnTo>
                    <a:pt x="4" y="4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69" name="Freeform 374"/>
            <p:cNvSpPr>
              <a:spLocks/>
            </p:cNvSpPr>
            <p:nvPr/>
          </p:nvSpPr>
          <p:spPr bwMode="auto">
            <a:xfrm>
              <a:off x="5949553" y="2617169"/>
              <a:ext cx="80355" cy="69218"/>
            </a:xfrm>
            <a:custGeom>
              <a:avLst/>
              <a:gdLst/>
              <a:ahLst/>
              <a:cxnLst>
                <a:cxn ang="0">
                  <a:pos x="52" y="36"/>
                </a:cxn>
                <a:cxn ang="0">
                  <a:pos x="68" y="27"/>
                </a:cxn>
                <a:cxn ang="0">
                  <a:pos x="62" y="16"/>
                </a:cxn>
                <a:cxn ang="0">
                  <a:pos x="70" y="3"/>
                </a:cxn>
                <a:cxn ang="0">
                  <a:pos x="46" y="0"/>
                </a:cxn>
                <a:cxn ang="0">
                  <a:pos x="22" y="14"/>
                </a:cxn>
                <a:cxn ang="0">
                  <a:pos x="6" y="39"/>
                </a:cxn>
                <a:cxn ang="0">
                  <a:pos x="0" y="48"/>
                </a:cxn>
                <a:cxn ang="0">
                  <a:pos x="15" y="48"/>
                </a:cxn>
                <a:cxn ang="0">
                  <a:pos x="40" y="49"/>
                </a:cxn>
                <a:cxn ang="0">
                  <a:pos x="44" y="57"/>
                </a:cxn>
                <a:cxn ang="0">
                  <a:pos x="50" y="62"/>
                </a:cxn>
                <a:cxn ang="0">
                  <a:pos x="52" y="36"/>
                </a:cxn>
              </a:cxnLst>
              <a:rect l="0" t="0" r="r" b="b"/>
              <a:pathLst>
                <a:path w="70" h="62">
                  <a:moveTo>
                    <a:pt x="52" y="36"/>
                  </a:moveTo>
                  <a:lnTo>
                    <a:pt x="68" y="27"/>
                  </a:lnTo>
                  <a:lnTo>
                    <a:pt x="62" y="16"/>
                  </a:lnTo>
                  <a:lnTo>
                    <a:pt x="70" y="3"/>
                  </a:lnTo>
                  <a:lnTo>
                    <a:pt x="46" y="0"/>
                  </a:lnTo>
                  <a:lnTo>
                    <a:pt x="22" y="14"/>
                  </a:lnTo>
                  <a:lnTo>
                    <a:pt x="6" y="39"/>
                  </a:lnTo>
                  <a:lnTo>
                    <a:pt x="0" y="48"/>
                  </a:lnTo>
                  <a:lnTo>
                    <a:pt x="15" y="48"/>
                  </a:lnTo>
                  <a:lnTo>
                    <a:pt x="40" y="49"/>
                  </a:lnTo>
                  <a:lnTo>
                    <a:pt x="44" y="57"/>
                  </a:lnTo>
                  <a:lnTo>
                    <a:pt x="50" y="62"/>
                  </a:lnTo>
                  <a:lnTo>
                    <a:pt x="52" y="3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0" name="Freeform 375"/>
            <p:cNvSpPr>
              <a:spLocks/>
            </p:cNvSpPr>
            <p:nvPr/>
          </p:nvSpPr>
          <p:spPr bwMode="auto">
            <a:xfrm>
              <a:off x="6172763" y="2581445"/>
              <a:ext cx="214281" cy="149599"/>
            </a:xfrm>
            <a:custGeom>
              <a:avLst/>
              <a:gdLst/>
              <a:ahLst/>
              <a:cxnLst>
                <a:cxn ang="0">
                  <a:pos x="79" y="7"/>
                </a:cxn>
                <a:cxn ang="0">
                  <a:pos x="75" y="0"/>
                </a:cxn>
                <a:cxn ang="0">
                  <a:pos x="50" y="3"/>
                </a:cxn>
                <a:cxn ang="0">
                  <a:pos x="25" y="11"/>
                </a:cxn>
                <a:cxn ang="0">
                  <a:pos x="0" y="16"/>
                </a:cxn>
                <a:cxn ang="0">
                  <a:pos x="7" y="23"/>
                </a:cxn>
                <a:cxn ang="0">
                  <a:pos x="1" y="25"/>
                </a:cxn>
                <a:cxn ang="0">
                  <a:pos x="3" y="47"/>
                </a:cxn>
                <a:cxn ang="0">
                  <a:pos x="14" y="73"/>
                </a:cxn>
                <a:cxn ang="0">
                  <a:pos x="18" y="93"/>
                </a:cxn>
                <a:cxn ang="0">
                  <a:pos x="20" y="91"/>
                </a:cxn>
                <a:cxn ang="0">
                  <a:pos x="45" y="101"/>
                </a:cxn>
                <a:cxn ang="0">
                  <a:pos x="50" y="107"/>
                </a:cxn>
                <a:cxn ang="0">
                  <a:pos x="60" y="106"/>
                </a:cxn>
                <a:cxn ang="0">
                  <a:pos x="74" y="107"/>
                </a:cxn>
                <a:cxn ang="0">
                  <a:pos x="97" y="124"/>
                </a:cxn>
                <a:cxn ang="0">
                  <a:pos x="119" y="125"/>
                </a:cxn>
                <a:cxn ang="0">
                  <a:pos x="122" y="130"/>
                </a:cxn>
                <a:cxn ang="0">
                  <a:pos x="139" y="129"/>
                </a:cxn>
                <a:cxn ang="0">
                  <a:pos x="169" y="135"/>
                </a:cxn>
                <a:cxn ang="0">
                  <a:pos x="172" y="127"/>
                </a:cxn>
                <a:cxn ang="0">
                  <a:pos x="190" y="103"/>
                </a:cxn>
                <a:cxn ang="0">
                  <a:pos x="192" y="91"/>
                </a:cxn>
                <a:cxn ang="0">
                  <a:pos x="181" y="66"/>
                </a:cxn>
                <a:cxn ang="0">
                  <a:pos x="170" y="59"/>
                </a:cxn>
                <a:cxn ang="0">
                  <a:pos x="182" y="42"/>
                </a:cxn>
                <a:cxn ang="0">
                  <a:pos x="167" y="12"/>
                </a:cxn>
                <a:cxn ang="0">
                  <a:pos x="132" y="10"/>
                </a:cxn>
                <a:cxn ang="0">
                  <a:pos x="98" y="6"/>
                </a:cxn>
                <a:cxn ang="0">
                  <a:pos x="79" y="7"/>
                </a:cxn>
              </a:cxnLst>
              <a:rect l="0" t="0" r="r" b="b"/>
              <a:pathLst>
                <a:path w="192" h="135">
                  <a:moveTo>
                    <a:pt x="79" y="7"/>
                  </a:moveTo>
                  <a:lnTo>
                    <a:pt x="75" y="0"/>
                  </a:lnTo>
                  <a:lnTo>
                    <a:pt x="50" y="3"/>
                  </a:lnTo>
                  <a:lnTo>
                    <a:pt x="25" y="11"/>
                  </a:lnTo>
                  <a:lnTo>
                    <a:pt x="0" y="16"/>
                  </a:lnTo>
                  <a:lnTo>
                    <a:pt x="7" y="23"/>
                  </a:lnTo>
                  <a:lnTo>
                    <a:pt x="1" y="25"/>
                  </a:lnTo>
                  <a:lnTo>
                    <a:pt x="3" y="47"/>
                  </a:lnTo>
                  <a:lnTo>
                    <a:pt x="14" y="73"/>
                  </a:lnTo>
                  <a:lnTo>
                    <a:pt x="18" y="93"/>
                  </a:lnTo>
                  <a:lnTo>
                    <a:pt x="20" y="91"/>
                  </a:lnTo>
                  <a:lnTo>
                    <a:pt x="45" y="101"/>
                  </a:lnTo>
                  <a:lnTo>
                    <a:pt x="50" y="107"/>
                  </a:lnTo>
                  <a:lnTo>
                    <a:pt x="60" y="106"/>
                  </a:lnTo>
                  <a:lnTo>
                    <a:pt x="74" y="107"/>
                  </a:lnTo>
                  <a:lnTo>
                    <a:pt x="97" y="124"/>
                  </a:lnTo>
                  <a:lnTo>
                    <a:pt x="119" y="125"/>
                  </a:lnTo>
                  <a:lnTo>
                    <a:pt x="122" y="130"/>
                  </a:lnTo>
                  <a:lnTo>
                    <a:pt x="139" y="129"/>
                  </a:lnTo>
                  <a:lnTo>
                    <a:pt x="169" y="135"/>
                  </a:lnTo>
                  <a:lnTo>
                    <a:pt x="172" y="127"/>
                  </a:lnTo>
                  <a:lnTo>
                    <a:pt x="190" y="103"/>
                  </a:lnTo>
                  <a:lnTo>
                    <a:pt x="192" y="91"/>
                  </a:lnTo>
                  <a:lnTo>
                    <a:pt x="181" y="66"/>
                  </a:lnTo>
                  <a:lnTo>
                    <a:pt x="170" y="59"/>
                  </a:lnTo>
                  <a:lnTo>
                    <a:pt x="182" y="42"/>
                  </a:lnTo>
                  <a:lnTo>
                    <a:pt x="167" y="12"/>
                  </a:lnTo>
                  <a:lnTo>
                    <a:pt x="132" y="10"/>
                  </a:lnTo>
                  <a:lnTo>
                    <a:pt x="98" y="6"/>
                  </a:lnTo>
                  <a:lnTo>
                    <a:pt x="79"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1" name="Freeform 376"/>
            <p:cNvSpPr>
              <a:spLocks/>
            </p:cNvSpPr>
            <p:nvPr/>
          </p:nvSpPr>
          <p:spPr bwMode="auto">
            <a:xfrm>
              <a:off x="6322313" y="2753372"/>
              <a:ext cx="207585" cy="125038"/>
            </a:xfrm>
            <a:custGeom>
              <a:avLst/>
              <a:gdLst/>
              <a:ahLst/>
              <a:cxnLst>
                <a:cxn ang="0">
                  <a:pos x="172" y="91"/>
                </a:cxn>
                <a:cxn ang="0">
                  <a:pos x="169" y="109"/>
                </a:cxn>
                <a:cxn ang="0">
                  <a:pos x="132" y="102"/>
                </a:cxn>
                <a:cxn ang="0">
                  <a:pos x="101" y="112"/>
                </a:cxn>
                <a:cxn ang="0">
                  <a:pos x="78" y="108"/>
                </a:cxn>
                <a:cxn ang="0">
                  <a:pos x="57" y="104"/>
                </a:cxn>
                <a:cxn ang="0">
                  <a:pos x="52" y="97"/>
                </a:cxn>
                <a:cxn ang="0">
                  <a:pos x="51" y="90"/>
                </a:cxn>
                <a:cxn ang="0">
                  <a:pos x="43" y="88"/>
                </a:cxn>
                <a:cxn ang="0">
                  <a:pos x="37" y="86"/>
                </a:cxn>
                <a:cxn ang="0">
                  <a:pos x="29" y="82"/>
                </a:cxn>
                <a:cxn ang="0">
                  <a:pos x="0" y="52"/>
                </a:cxn>
                <a:cxn ang="0">
                  <a:pos x="11" y="48"/>
                </a:cxn>
                <a:cxn ang="0">
                  <a:pos x="27" y="26"/>
                </a:cxn>
                <a:cxn ang="0">
                  <a:pos x="46" y="7"/>
                </a:cxn>
                <a:cxn ang="0">
                  <a:pos x="47" y="7"/>
                </a:cxn>
                <a:cxn ang="0">
                  <a:pos x="83" y="11"/>
                </a:cxn>
                <a:cxn ang="0">
                  <a:pos x="115" y="0"/>
                </a:cxn>
                <a:cxn ang="0">
                  <a:pos x="118" y="0"/>
                </a:cxn>
                <a:cxn ang="0">
                  <a:pos x="132" y="14"/>
                </a:cxn>
                <a:cxn ang="0">
                  <a:pos x="147" y="29"/>
                </a:cxn>
                <a:cxn ang="0">
                  <a:pos x="153" y="49"/>
                </a:cxn>
                <a:cxn ang="0">
                  <a:pos x="159" y="70"/>
                </a:cxn>
                <a:cxn ang="0">
                  <a:pos x="174" y="70"/>
                </a:cxn>
                <a:cxn ang="0">
                  <a:pos x="186" y="73"/>
                </a:cxn>
                <a:cxn ang="0">
                  <a:pos x="187" y="79"/>
                </a:cxn>
                <a:cxn ang="0">
                  <a:pos x="178" y="84"/>
                </a:cxn>
                <a:cxn ang="0">
                  <a:pos x="175" y="82"/>
                </a:cxn>
                <a:cxn ang="0">
                  <a:pos x="172" y="91"/>
                </a:cxn>
              </a:cxnLst>
              <a:rect l="0" t="0" r="r" b="b"/>
              <a:pathLst>
                <a:path w="187" h="112">
                  <a:moveTo>
                    <a:pt x="172" y="91"/>
                  </a:moveTo>
                  <a:lnTo>
                    <a:pt x="169" y="109"/>
                  </a:lnTo>
                  <a:lnTo>
                    <a:pt x="132" y="102"/>
                  </a:lnTo>
                  <a:lnTo>
                    <a:pt x="101" y="112"/>
                  </a:lnTo>
                  <a:lnTo>
                    <a:pt x="78" y="108"/>
                  </a:lnTo>
                  <a:lnTo>
                    <a:pt x="57" y="104"/>
                  </a:lnTo>
                  <a:lnTo>
                    <a:pt x="52" y="97"/>
                  </a:lnTo>
                  <a:lnTo>
                    <a:pt x="51" y="90"/>
                  </a:lnTo>
                  <a:lnTo>
                    <a:pt x="43" y="88"/>
                  </a:lnTo>
                  <a:lnTo>
                    <a:pt x="37" y="86"/>
                  </a:lnTo>
                  <a:lnTo>
                    <a:pt x="29" y="82"/>
                  </a:lnTo>
                  <a:lnTo>
                    <a:pt x="0" y="52"/>
                  </a:lnTo>
                  <a:lnTo>
                    <a:pt x="11" y="48"/>
                  </a:lnTo>
                  <a:lnTo>
                    <a:pt x="27" y="26"/>
                  </a:lnTo>
                  <a:lnTo>
                    <a:pt x="46" y="7"/>
                  </a:lnTo>
                  <a:lnTo>
                    <a:pt x="47" y="7"/>
                  </a:lnTo>
                  <a:lnTo>
                    <a:pt x="83" y="11"/>
                  </a:lnTo>
                  <a:lnTo>
                    <a:pt x="115" y="0"/>
                  </a:lnTo>
                  <a:lnTo>
                    <a:pt x="118" y="0"/>
                  </a:lnTo>
                  <a:lnTo>
                    <a:pt x="132" y="14"/>
                  </a:lnTo>
                  <a:lnTo>
                    <a:pt x="147" y="29"/>
                  </a:lnTo>
                  <a:lnTo>
                    <a:pt x="153" y="49"/>
                  </a:lnTo>
                  <a:lnTo>
                    <a:pt x="159" y="70"/>
                  </a:lnTo>
                  <a:lnTo>
                    <a:pt x="174" y="70"/>
                  </a:lnTo>
                  <a:lnTo>
                    <a:pt x="186" y="73"/>
                  </a:lnTo>
                  <a:lnTo>
                    <a:pt x="187" y="79"/>
                  </a:lnTo>
                  <a:lnTo>
                    <a:pt x="178" y="84"/>
                  </a:lnTo>
                  <a:lnTo>
                    <a:pt x="175" y="82"/>
                  </a:lnTo>
                  <a:lnTo>
                    <a:pt x="172" y="9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2" name="Freeform 377"/>
            <p:cNvSpPr>
              <a:spLocks/>
            </p:cNvSpPr>
            <p:nvPr/>
          </p:nvSpPr>
          <p:spPr bwMode="auto">
            <a:xfrm>
              <a:off x="6139282" y="2681922"/>
              <a:ext cx="142854" cy="62519"/>
            </a:xfrm>
            <a:custGeom>
              <a:avLst/>
              <a:gdLst/>
              <a:ahLst/>
              <a:cxnLst>
                <a:cxn ang="0">
                  <a:pos x="104" y="17"/>
                </a:cxn>
                <a:cxn ang="0">
                  <a:pos x="127" y="34"/>
                </a:cxn>
                <a:cxn ang="0">
                  <a:pos x="126" y="36"/>
                </a:cxn>
                <a:cxn ang="0">
                  <a:pos x="120" y="41"/>
                </a:cxn>
                <a:cxn ang="0">
                  <a:pos x="115" y="42"/>
                </a:cxn>
                <a:cxn ang="0">
                  <a:pos x="115" y="45"/>
                </a:cxn>
                <a:cxn ang="0">
                  <a:pos x="109" y="52"/>
                </a:cxn>
                <a:cxn ang="0">
                  <a:pos x="98" y="53"/>
                </a:cxn>
                <a:cxn ang="0">
                  <a:pos x="92" y="54"/>
                </a:cxn>
                <a:cxn ang="0">
                  <a:pos x="85" y="53"/>
                </a:cxn>
                <a:cxn ang="0">
                  <a:pos x="55" y="49"/>
                </a:cxn>
                <a:cxn ang="0">
                  <a:pos x="43" y="58"/>
                </a:cxn>
                <a:cxn ang="0">
                  <a:pos x="32" y="53"/>
                </a:cxn>
                <a:cxn ang="0">
                  <a:pos x="5" y="27"/>
                </a:cxn>
                <a:cxn ang="0">
                  <a:pos x="0" y="18"/>
                </a:cxn>
                <a:cxn ang="0">
                  <a:pos x="43" y="0"/>
                </a:cxn>
                <a:cxn ang="0">
                  <a:pos x="48" y="3"/>
                </a:cxn>
                <a:cxn ang="0">
                  <a:pos x="50" y="1"/>
                </a:cxn>
                <a:cxn ang="0">
                  <a:pos x="75" y="11"/>
                </a:cxn>
                <a:cxn ang="0">
                  <a:pos x="80" y="17"/>
                </a:cxn>
                <a:cxn ang="0">
                  <a:pos x="90" y="16"/>
                </a:cxn>
                <a:cxn ang="0">
                  <a:pos x="104" y="17"/>
                </a:cxn>
              </a:cxnLst>
              <a:rect l="0" t="0" r="r" b="b"/>
              <a:pathLst>
                <a:path w="127" h="58">
                  <a:moveTo>
                    <a:pt x="104" y="17"/>
                  </a:moveTo>
                  <a:lnTo>
                    <a:pt x="127" y="34"/>
                  </a:lnTo>
                  <a:lnTo>
                    <a:pt x="126" y="36"/>
                  </a:lnTo>
                  <a:lnTo>
                    <a:pt x="120" y="41"/>
                  </a:lnTo>
                  <a:lnTo>
                    <a:pt x="115" y="42"/>
                  </a:lnTo>
                  <a:lnTo>
                    <a:pt x="115" y="45"/>
                  </a:lnTo>
                  <a:lnTo>
                    <a:pt x="109" y="52"/>
                  </a:lnTo>
                  <a:lnTo>
                    <a:pt x="98" y="53"/>
                  </a:lnTo>
                  <a:lnTo>
                    <a:pt x="92" y="54"/>
                  </a:lnTo>
                  <a:lnTo>
                    <a:pt x="85" y="53"/>
                  </a:lnTo>
                  <a:lnTo>
                    <a:pt x="55" y="49"/>
                  </a:lnTo>
                  <a:lnTo>
                    <a:pt x="43" y="58"/>
                  </a:lnTo>
                  <a:lnTo>
                    <a:pt x="32" y="53"/>
                  </a:lnTo>
                  <a:lnTo>
                    <a:pt x="5" y="27"/>
                  </a:lnTo>
                  <a:lnTo>
                    <a:pt x="0" y="18"/>
                  </a:lnTo>
                  <a:lnTo>
                    <a:pt x="43" y="0"/>
                  </a:lnTo>
                  <a:lnTo>
                    <a:pt x="48" y="3"/>
                  </a:lnTo>
                  <a:lnTo>
                    <a:pt x="50" y="1"/>
                  </a:lnTo>
                  <a:lnTo>
                    <a:pt x="75" y="11"/>
                  </a:lnTo>
                  <a:lnTo>
                    <a:pt x="80" y="17"/>
                  </a:lnTo>
                  <a:lnTo>
                    <a:pt x="90" y="16"/>
                  </a:lnTo>
                  <a:lnTo>
                    <a:pt x="104"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3" name="Freeform 378"/>
            <p:cNvSpPr>
              <a:spLocks/>
            </p:cNvSpPr>
            <p:nvPr/>
          </p:nvSpPr>
          <p:spPr bwMode="auto">
            <a:xfrm>
              <a:off x="5933929" y="2670758"/>
              <a:ext cx="75891" cy="46889"/>
            </a:xfrm>
            <a:custGeom>
              <a:avLst/>
              <a:gdLst/>
              <a:ahLst/>
              <a:cxnLst>
                <a:cxn ang="0">
                  <a:pos x="16" y="0"/>
                </a:cxn>
                <a:cxn ang="0">
                  <a:pos x="0" y="6"/>
                </a:cxn>
                <a:cxn ang="0">
                  <a:pos x="7" y="14"/>
                </a:cxn>
                <a:cxn ang="0">
                  <a:pos x="32" y="31"/>
                </a:cxn>
                <a:cxn ang="0">
                  <a:pos x="41" y="30"/>
                </a:cxn>
                <a:cxn ang="0">
                  <a:pos x="43" y="32"/>
                </a:cxn>
                <a:cxn ang="0">
                  <a:pos x="62" y="43"/>
                </a:cxn>
                <a:cxn ang="0">
                  <a:pos x="64" y="43"/>
                </a:cxn>
                <a:cxn ang="0">
                  <a:pos x="64" y="39"/>
                </a:cxn>
                <a:cxn ang="0">
                  <a:pos x="68" y="28"/>
                </a:cxn>
                <a:cxn ang="0">
                  <a:pos x="70" y="16"/>
                </a:cxn>
                <a:cxn ang="0">
                  <a:pos x="66" y="14"/>
                </a:cxn>
                <a:cxn ang="0">
                  <a:pos x="60" y="9"/>
                </a:cxn>
                <a:cxn ang="0">
                  <a:pos x="56" y="1"/>
                </a:cxn>
                <a:cxn ang="0">
                  <a:pos x="31" y="0"/>
                </a:cxn>
                <a:cxn ang="0">
                  <a:pos x="16" y="0"/>
                </a:cxn>
              </a:cxnLst>
              <a:rect l="0" t="0" r="r" b="b"/>
              <a:pathLst>
                <a:path w="70" h="43">
                  <a:moveTo>
                    <a:pt x="16" y="0"/>
                  </a:moveTo>
                  <a:lnTo>
                    <a:pt x="0" y="6"/>
                  </a:lnTo>
                  <a:lnTo>
                    <a:pt x="7" y="14"/>
                  </a:lnTo>
                  <a:lnTo>
                    <a:pt x="32" y="31"/>
                  </a:lnTo>
                  <a:lnTo>
                    <a:pt x="41" y="30"/>
                  </a:lnTo>
                  <a:lnTo>
                    <a:pt x="43" y="32"/>
                  </a:lnTo>
                  <a:lnTo>
                    <a:pt x="62" y="43"/>
                  </a:lnTo>
                  <a:lnTo>
                    <a:pt x="64" y="43"/>
                  </a:lnTo>
                  <a:lnTo>
                    <a:pt x="64" y="39"/>
                  </a:lnTo>
                  <a:lnTo>
                    <a:pt x="68" y="28"/>
                  </a:lnTo>
                  <a:lnTo>
                    <a:pt x="70" y="16"/>
                  </a:lnTo>
                  <a:lnTo>
                    <a:pt x="66" y="14"/>
                  </a:lnTo>
                  <a:lnTo>
                    <a:pt x="60" y="9"/>
                  </a:lnTo>
                  <a:lnTo>
                    <a:pt x="56" y="1"/>
                  </a:lnTo>
                  <a:lnTo>
                    <a:pt x="31" y="0"/>
                  </a:lnTo>
                  <a:lnTo>
                    <a:pt x="1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4" name="Freeform 379"/>
            <p:cNvSpPr>
              <a:spLocks/>
            </p:cNvSpPr>
            <p:nvPr/>
          </p:nvSpPr>
          <p:spPr bwMode="auto">
            <a:xfrm>
              <a:off x="6007589" y="2576978"/>
              <a:ext cx="185263" cy="200954"/>
            </a:xfrm>
            <a:custGeom>
              <a:avLst/>
              <a:gdLst/>
              <a:ahLst/>
              <a:cxnLst>
                <a:cxn ang="0">
                  <a:pos x="40" y="32"/>
                </a:cxn>
                <a:cxn ang="0">
                  <a:pos x="43" y="33"/>
                </a:cxn>
                <a:cxn ang="0">
                  <a:pos x="43" y="30"/>
                </a:cxn>
                <a:cxn ang="0">
                  <a:pos x="50" y="25"/>
                </a:cxn>
                <a:cxn ang="0">
                  <a:pos x="64" y="31"/>
                </a:cxn>
                <a:cxn ang="0">
                  <a:pos x="56" y="24"/>
                </a:cxn>
                <a:cxn ang="0">
                  <a:pos x="50" y="14"/>
                </a:cxn>
                <a:cxn ang="0">
                  <a:pos x="49" y="12"/>
                </a:cxn>
                <a:cxn ang="0">
                  <a:pos x="44" y="0"/>
                </a:cxn>
                <a:cxn ang="0">
                  <a:pos x="59" y="2"/>
                </a:cxn>
                <a:cxn ang="0">
                  <a:pos x="65" y="2"/>
                </a:cxn>
                <a:cxn ang="0">
                  <a:pos x="67" y="9"/>
                </a:cxn>
                <a:cxn ang="0">
                  <a:pos x="88" y="12"/>
                </a:cxn>
                <a:cxn ang="0">
                  <a:pos x="86" y="19"/>
                </a:cxn>
                <a:cxn ang="0">
                  <a:pos x="92" y="21"/>
                </a:cxn>
                <a:cxn ang="0">
                  <a:pos x="119" y="10"/>
                </a:cxn>
                <a:cxn ang="0">
                  <a:pos x="118" y="12"/>
                </a:cxn>
                <a:cxn ang="0">
                  <a:pos x="140" y="20"/>
                </a:cxn>
                <a:cxn ang="0">
                  <a:pos x="149" y="19"/>
                </a:cxn>
                <a:cxn ang="0">
                  <a:pos x="156" y="26"/>
                </a:cxn>
                <a:cxn ang="0">
                  <a:pos x="150" y="28"/>
                </a:cxn>
                <a:cxn ang="0">
                  <a:pos x="152" y="50"/>
                </a:cxn>
                <a:cxn ang="0">
                  <a:pos x="163" y="76"/>
                </a:cxn>
                <a:cxn ang="0">
                  <a:pos x="167" y="96"/>
                </a:cxn>
                <a:cxn ang="0">
                  <a:pos x="162" y="93"/>
                </a:cxn>
                <a:cxn ang="0">
                  <a:pos x="119" y="111"/>
                </a:cxn>
                <a:cxn ang="0">
                  <a:pos x="124" y="120"/>
                </a:cxn>
                <a:cxn ang="0">
                  <a:pos x="151" y="146"/>
                </a:cxn>
                <a:cxn ang="0">
                  <a:pos x="136" y="159"/>
                </a:cxn>
                <a:cxn ang="0">
                  <a:pos x="139" y="172"/>
                </a:cxn>
                <a:cxn ang="0">
                  <a:pos x="133" y="175"/>
                </a:cxn>
                <a:cxn ang="0">
                  <a:pos x="110" y="175"/>
                </a:cxn>
                <a:cxn ang="0">
                  <a:pos x="94" y="175"/>
                </a:cxn>
                <a:cxn ang="0">
                  <a:pos x="88" y="180"/>
                </a:cxn>
                <a:cxn ang="0">
                  <a:pos x="71" y="176"/>
                </a:cxn>
                <a:cxn ang="0">
                  <a:pos x="52" y="172"/>
                </a:cxn>
                <a:cxn ang="0">
                  <a:pos x="32" y="175"/>
                </a:cxn>
                <a:cxn ang="0">
                  <a:pos x="41" y="140"/>
                </a:cxn>
                <a:cxn ang="0">
                  <a:pos x="11" y="130"/>
                </a:cxn>
                <a:cxn ang="0">
                  <a:pos x="7" y="129"/>
                </a:cxn>
                <a:cxn ang="0">
                  <a:pos x="7" y="127"/>
                </a:cxn>
                <a:cxn ang="0">
                  <a:pos x="2" y="112"/>
                </a:cxn>
                <a:cxn ang="0">
                  <a:pos x="4" y="100"/>
                </a:cxn>
                <a:cxn ang="0">
                  <a:pos x="0" y="98"/>
                </a:cxn>
                <a:cxn ang="0">
                  <a:pos x="2" y="72"/>
                </a:cxn>
                <a:cxn ang="0">
                  <a:pos x="18" y="63"/>
                </a:cxn>
                <a:cxn ang="0">
                  <a:pos x="12" y="52"/>
                </a:cxn>
                <a:cxn ang="0">
                  <a:pos x="20" y="39"/>
                </a:cxn>
                <a:cxn ang="0">
                  <a:pos x="17" y="37"/>
                </a:cxn>
                <a:cxn ang="0">
                  <a:pos x="20" y="28"/>
                </a:cxn>
                <a:cxn ang="0">
                  <a:pos x="40" y="32"/>
                </a:cxn>
              </a:cxnLst>
              <a:rect l="0" t="0" r="r" b="b"/>
              <a:pathLst>
                <a:path w="167" h="180">
                  <a:moveTo>
                    <a:pt x="40" y="32"/>
                  </a:moveTo>
                  <a:lnTo>
                    <a:pt x="43" y="33"/>
                  </a:lnTo>
                  <a:lnTo>
                    <a:pt x="43" y="30"/>
                  </a:lnTo>
                  <a:lnTo>
                    <a:pt x="50" y="25"/>
                  </a:lnTo>
                  <a:lnTo>
                    <a:pt x="64" y="31"/>
                  </a:lnTo>
                  <a:lnTo>
                    <a:pt x="56" y="24"/>
                  </a:lnTo>
                  <a:lnTo>
                    <a:pt x="50" y="14"/>
                  </a:lnTo>
                  <a:lnTo>
                    <a:pt x="49" y="12"/>
                  </a:lnTo>
                  <a:lnTo>
                    <a:pt x="44" y="0"/>
                  </a:lnTo>
                  <a:lnTo>
                    <a:pt x="59" y="2"/>
                  </a:lnTo>
                  <a:lnTo>
                    <a:pt x="65" y="2"/>
                  </a:lnTo>
                  <a:lnTo>
                    <a:pt x="67" y="9"/>
                  </a:lnTo>
                  <a:lnTo>
                    <a:pt x="88" y="12"/>
                  </a:lnTo>
                  <a:lnTo>
                    <a:pt x="86" y="19"/>
                  </a:lnTo>
                  <a:lnTo>
                    <a:pt x="92" y="21"/>
                  </a:lnTo>
                  <a:lnTo>
                    <a:pt x="119" y="10"/>
                  </a:lnTo>
                  <a:lnTo>
                    <a:pt x="118" y="12"/>
                  </a:lnTo>
                  <a:lnTo>
                    <a:pt x="140" y="20"/>
                  </a:lnTo>
                  <a:lnTo>
                    <a:pt x="149" y="19"/>
                  </a:lnTo>
                  <a:lnTo>
                    <a:pt x="156" y="26"/>
                  </a:lnTo>
                  <a:lnTo>
                    <a:pt x="150" y="28"/>
                  </a:lnTo>
                  <a:lnTo>
                    <a:pt x="152" y="50"/>
                  </a:lnTo>
                  <a:lnTo>
                    <a:pt x="163" y="76"/>
                  </a:lnTo>
                  <a:lnTo>
                    <a:pt x="167" y="96"/>
                  </a:lnTo>
                  <a:lnTo>
                    <a:pt x="162" y="93"/>
                  </a:lnTo>
                  <a:lnTo>
                    <a:pt x="119" y="111"/>
                  </a:lnTo>
                  <a:lnTo>
                    <a:pt x="124" y="120"/>
                  </a:lnTo>
                  <a:lnTo>
                    <a:pt x="151" y="146"/>
                  </a:lnTo>
                  <a:lnTo>
                    <a:pt x="136" y="159"/>
                  </a:lnTo>
                  <a:lnTo>
                    <a:pt x="139" y="172"/>
                  </a:lnTo>
                  <a:lnTo>
                    <a:pt x="133" y="175"/>
                  </a:lnTo>
                  <a:lnTo>
                    <a:pt x="110" y="175"/>
                  </a:lnTo>
                  <a:lnTo>
                    <a:pt x="94" y="175"/>
                  </a:lnTo>
                  <a:lnTo>
                    <a:pt x="88" y="180"/>
                  </a:lnTo>
                  <a:lnTo>
                    <a:pt x="71" y="176"/>
                  </a:lnTo>
                  <a:lnTo>
                    <a:pt x="52" y="172"/>
                  </a:lnTo>
                  <a:lnTo>
                    <a:pt x="32" y="175"/>
                  </a:lnTo>
                  <a:lnTo>
                    <a:pt x="41" y="140"/>
                  </a:lnTo>
                  <a:lnTo>
                    <a:pt x="11" y="130"/>
                  </a:lnTo>
                  <a:lnTo>
                    <a:pt x="7" y="129"/>
                  </a:lnTo>
                  <a:lnTo>
                    <a:pt x="7" y="127"/>
                  </a:lnTo>
                  <a:lnTo>
                    <a:pt x="2" y="112"/>
                  </a:lnTo>
                  <a:lnTo>
                    <a:pt x="4" y="100"/>
                  </a:lnTo>
                  <a:lnTo>
                    <a:pt x="0" y="98"/>
                  </a:lnTo>
                  <a:lnTo>
                    <a:pt x="2" y="72"/>
                  </a:lnTo>
                  <a:lnTo>
                    <a:pt x="18" y="63"/>
                  </a:lnTo>
                  <a:lnTo>
                    <a:pt x="12" y="52"/>
                  </a:lnTo>
                  <a:lnTo>
                    <a:pt x="20" y="39"/>
                  </a:lnTo>
                  <a:lnTo>
                    <a:pt x="17" y="37"/>
                  </a:lnTo>
                  <a:lnTo>
                    <a:pt x="20" y="28"/>
                  </a:lnTo>
                  <a:lnTo>
                    <a:pt x="40" y="3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5" name="Freeform 380"/>
            <p:cNvSpPr>
              <a:spLocks/>
            </p:cNvSpPr>
            <p:nvPr/>
          </p:nvSpPr>
          <p:spPr bwMode="auto">
            <a:xfrm>
              <a:off x="6148210" y="2585910"/>
              <a:ext cx="13393" cy="4466"/>
            </a:xfrm>
            <a:custGeom>
              <a:avLst/>
              <a:gdLst/>
              <a:ahLst/>
              <a:cxnLst>
                <a:cxn ang="0">
                  <a:pos x="0" y="5"/>
                </a:cxn>
                <a:cxn ang="0">
                  <a:pos x="12" y="5"/>
                </a:cxn>
                <a:cxn ang="0">
                  <a:pos x="6" y="0"/>
                </a:cxn>
                <a:cxn ang="0">
                  <a:pos x="0" y="5"/>
                </a:cxn>
              </a:cxnLst>
              <a:rect l="0" t="0" r="r" b="b"/>
              <a:pathLst>
                <a:path w="12" h="5">
                  <a:moveTo>
                    <a:pt x="0" y="5"/>
                  </a:moveTo>
                  <a:lnTo>
                    <a:pt x="12" y="5"/>
                  </a:lnTo>
                  <a:lnTo>
                    <a:pt x="6" y="0"/>
                  </a:lnTo>
                  <a:lnTo>
                    <a:pt x="0"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6" name="Freeform 381"/>
            <p:cNvSpPr>
              <a:spLocks/>
            </p:cNvSpPr>
            <p:nvPr/>
          </p:nvSpPr>
          <p:spPr bwMode="auto">
            <a:xfrm>
              <a:off x="6003124" y="2702018"/>
              <a:ext cx="11160" cy="20095"/>
            </a:xfrm>
            <a:custGeom>
              <a:avLst/>
              <a:gdLst/>
              <a:ahLst/>
              <a:cxnLst>
                <a:cxn ang="0">
                  <a:pos x="6" y="0"/>
                </a:cxn>
                <a:cxn ang="0">
                  <a:pos x="2" y="11"/>
                </a:cxn>
                <a:cxn ang="0">
                  <a:pos x="2" y="15"/>
                </a:cxn>
                <a:cxn ang="0">
                  <a:pos x="0" y="15"/>
                </a:cxn>
                <a:cxn ang="0">
                  <a:pos x="11" y="17"/>
                </a:cxn>
                <a:cxn ang="0">
                  <a:pos x="11" y="15"/>
                </a:cxn>
                <a:cxn ang="0">
                  <a:pos x="6" y="0"/>
                </a:cxn>
              </a:cxnLst>
              <a:rect l="0" t="0" r="r" b="b"/>
              <a:pathLst>
                <a:path w="11" h="17">
                  <a:moveTo>
                    <a:pt x="6" y="0"/>
                  </a:moveTo>
                  <a:lnTo>
                    <a:pt x="2" y="11"/>
                  </a:lnTo>
                  <a:lnTo>
                    <a:pt x="2" y="15"/>
                  </a:lnTo>
                  <a:lnTo>
                    <a:pt x="0" y="15"/>
                  </a:lnTo>
                  <a:lnTo>
                    <a:pt x="11" y="17"/>
                  </a:lnTo>
                  <a:lnTo>
                    <a:pt x="11" y="15"/>
                  </a:lnTo>
                  <a:lnTo>
                    <a:pt x="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7" name="Freeform 382"/>
            <p:cNvSpPr>
              <a:spLocks/>
            </p:cNvSpPr>
            <p:nvPr/>
          </p:nvSpPr>
          <p:spPr bwMode="auto">
            <a:xfrm>
              <a:off x="6449542" y="2737742"/>
              <a:ext cx="95980" cy="98244"/>
            </a:xfrm>
            <a:custGeom>
              <a:avLst/>
              <a:gdLst/>
              <a:ahLst/>
              <a:cxnLst>
                <a:cxn ang="0">
                  <a:pos x="18" y="0"/>
                </a:cxn>
                <a:cxn ang="0">
                  <a:pos x="0" y="13"/>
                </a:cxn>
                <a:cxn ang="0">
                  <a:pos x="3" y="13"/>
                </a:cxn>
                <a:cxn ang="0">
                  <a:pos x="17" y="27"/>
                </a:cxn>
                <a:cxn ang="0">
                  <a:pos x="32" y="42"/>
                </a:cxn>
                <a:cxn ang="0">
                  <a:pos x="38" y="62"/>
                </a:cxn>
                <a:cxn ang="0">
                  <a:pos x="44" y="83"/>
                </a:cxn>
                <a:cxn ang="0">
                  <a:pos x="59" y="83"/>
                </a:cxn>
                <a:cxn ang="0">
                  <a:pos x="71" y="86"/>
                </a:cxn>
                <a:cxn ang="0">
                  <a:pos x="70" y="75"/>
                </a:cxn>
                <a:cxn ang="0">
                  <a:pos x="87" y="60"/>
                </a:cxn>
                <a:cxn ang="0">
                  <a:pos x="71" y="45"/>
                </a:cxn>
                <a:cxn ang="0">
                  <a:pos x="56" y="31"/>
                </a:cxn>
                <a:cxn ang="0">
                  <a:pos x="40" y="17"/>
                </a:cxn>
                <a:cxn ang="0">
                  <a:pos x="24" y="2"/>
                </a:cxn>
                <a:cxn ang="0">
                  <a:pos x="18" y="0"/>
                </a:cxn>
              </a:cxnLst>
              <a:rect l="0" t="0" r="r" b="b"/>
              <a:pathLst>
                <a:path w="87" h="86">
                  <a:moveTo>
                    <a:pt x="18" y="0"/>
                  </a:moveTo>
                  <a:lnTo>
                    <a:pt x="0" y="13"/>
                  </a:lnTo>
                  <a:lnTo>
                    <a:pt x="3" y="13"/>
                  </a:lnTo>
                  <a:lnTo>
                    <a:pt x="17" y="27"/>
                  </a:lnTo>
                  <a:lnTo>
                    <a:pt x="32" y="42"/>
                  </a:lnTo>
                  <a:lnTo>
                    <a:pt x="38" y="62"/>
                  </a:lnTo>
                  <a:lnTo>
                    <a:pt x="44" y="83"/>
                  </a:lnTo>
                  <a:lnTo>
                    <a:pt x="59" y="83"/>
                  </a:lnTo>
                  <a:lnTo>
                    <a:pt x="71" y="86"/>
                  </a:lnTo>
                  <a:lnTo>
                    <a:pt x="70" y="75"/>
                  </a:lnTo>
                  <a:lnTo>
                    <a:pt x="87" y="60"/>
                  </a:lnTo>
                  <a:lnTo>
                    <a:pt x="71" y="45"/>
                  </a:lnTo>
                  <a:lnTo>
                    <a:pt x="56" y="31"/>
                  </a:lnTo>
                  <a:lnTo>
                    <a:pt x="40" y="17"/>
                  </a:lnTo>
                  <a:lnTo>
                    <a:pt x="24" y="2"/>
                  </a:lnTo>
                  <a:lnTo>
                    <a:pt x="18"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8" name="Freeform 383"/>
            <p:cNvSpPr>
              <a:spLocks/>
            </p:cNvSpPr>
            <p:nvPr/>
          </p:nvSpPr>
          <p:spPr bwMode="auto">
            <a:xfrm>
              <a:off x="5978571" y="2177304"/>
              <a:ext cx="446418" cy="317061"/>
            </a:xfrm>
            <a:custGeom>
              <a:avLst/>
              <a:gdLst/>
              <a:ahLst/>
              <a:cxnLst>
                <a:cxn ang="0">
                  <a:pos x="229" y="24"/>
                </a:cxn>
                <a:cxn ang="0">
                  <a:pos x="221" y="26"/>
                </a:cxn>
                <a:cxn ang="0">
                  <a:pos x="205" y="34"/>
                </a:cxn>
                <a:cxn ang="0">
                  <a:pos x="195" y="41"/>
                </a:cxn>
                <a:cxn ang="0">
                  <a:pos x="175" y="54"/>
                </a:cxn>
                <a:cxn ang="0">
                  <a:pos x="177" y="59"/>
                </a:cxn>
                <a:cxn ang="0">
                  <a:pos x="173" y="67"/>
                </a:cxn>
                <a:cxn ang="0">
                  <a:pos x="151" y="72"/>
                </a:cxn>
                <a:cxn ang="0">
                  <a:pos x="164" y="76"/>
                </a:cxn>
                <a:cxn ang="0">
                  <a:pos x="151" y="80"/>
                </a:cxn>
                <a:cxn ang="0">
                  <a:pos x="137" y="90"/>
                </a:cxn>
                <a:cxn ang="0">
                  <a:pos x="125" y="100"/>
                </a:cxn>
                <a:cxn ang="0">
                  <a:pos x="123" y="107"/>
                </a:cxn>
                <a:cxn ang="0">
                  <a:pos x="120" y="122"/>
                </a:cxn>
                <a:cxn ang="0">
                  <a:pos x="104" y="132"/>
                </a:cxn>
                <a:cxn ang="0">
                  <a:pos x="98" y="139"/>
                </a:cxn>
                <a:cxn ang="0">
                  <a:pos x="78" y="157"/>
                </a:cxn>
                <a:cxn ang="0">
                  <a:pos x="101" y="151"/>
                </a:cxn>
                <a:cxn ang="0">
                  <a:pos x="80" y="163"/>
                </a:cxn>
                <a:cxn ang="0">
                  <a:pos x="57" y="168"/>
                </a:cxn>
                <a:cxn ang="0">
                  <a:pos x="49" y="174"/>
                </a:cxn>
                <a:cxn ang="0">
                  <a:pos x="30" y="179"/>
                </a:cxn>
                <a:cxn ang="0">
                  <a:pos x="37" y="181"/>
                </a:cxn>
                <a:cxn ang="0">
                  <a:pos x="31" y="191"/>
                </a:cxn>
                <a:cxn ang="0">
                  <a:pos x="13" y="191"/>
                </a:cxn>
                <a:cxn ang="0">
                  <a:pos x="0" y="193"/>
                </a:cxn>
                <a:cxn ang="0">
                  <a:pos x="0" y="200"/>
                </a:cxn>
                <a:cxn ang="0">
                  <a:pos x="3" y="209"/>
                </a:cxn>
                <a:cxn ang="0">
                  <a:pos x="36" y="211"/>
                </a:cxn>
                <a:cxn ang="0">
                  <a:pos x="36" y="218"/>
                </a:cxn>
                <a:cxn ang="0">
                  <a:pos x="3" y="222"/>
                </a:cxn>
                <a:cxn ang="0">
                  <a:pos x="11" y="226"/>
                </a:cxn>
                <a:cxn ang="0">
                  <a:pos x="11" y="234"/>
                </a:cxn>
                <a:cxn ang="0">
                  <a:pos x="30" y="229"/>
                </a:cxn>
                <a:cxn ang="0">
                  <a:pos x="15" y="245"/>
                </a:cxn>
                <a:cxn ang="0">
                  <a:pos x="7" y="256"/>
                </a:cxn>
                <a:cxn ang="0">
                  <a:pos x="21" y="256"/>
                </a:cxn>
                <a:cxn ang="0">
                  <a:pos x="13" y="275"/>
                </a:cxn>
                <a:cxn ang="0">
                  <a:pos x="81" y="260"/>
                </a:cxn>
                <a:cxn ang="0">
                  <a:pos x="99" y="244"/>
                </a:cxn>
                <a:cxn ang="0">
                  <a:pos x="123" y="242"/>
                </a:cxn>
                <a:cxn ang="0">
                  <a:pos x="133" y="209"/>
                </a:cxn>
                <a:cxn ang="0">
                  <a:pos x="119" y="158"/>
                </a:cxn>
                <a:cxn ang="0">
                  <a:pos x="140" y="138"/>
                </a:cxn>
                <a:cxn ang="0">
                  <a:pos x="165" y="101"/>
                </a:cxn>
                <a:cxn ang="0">
                  <a:pos x="203" y="61"/>
                </a:cxn>
                <a:cxn ang="0">
                  <a:pos x="231" y="42"/>
                </a:cxn>
                <a:cxn ang="0">
                  <a:pos x="267" y="46"/>
                </a:cxn>
                <a:cxn ang="0">
                  <a:pos x="317" y="46"/>
                </a:cxn>
                <a:cxn ang="0">
                  <a:pos x="371" y="28"/>
                </a:cxn>
                <a:cxn ang="0">
                  <a:pos x="400" y="31"/>
                </a:cxn>
                <a:cxn ang="0">
                  <a:pos x="380" y="26"/>
                </a:cxn>
                <a:cxn ang="0">
                  <a:pos x="383" y="8"/>
                </a:cxn>
                <a:cxn ang="0">
                  <a:pos x="354" y="19"/>
                </a:cxn>
                <a:cxn ang="0">
                  <a:pos x="349" y="7"/>
                </a:cxn>
                <a:cxn ang="0">
                  <a:pos x="327" y="14"/>
                </a:cxn>
                <a:cxn ang="0">
                  <a:pos x="311" y="7"/>
                </a:cxn>
                <a:cxn ang="0">
                  <a:pos x="294" y="8"/>
                </a:cxn>
                <a:cxn ang="0">
                  <a:pos x="266" y="17"/>
                </a:cxn>
                <a:cxn ang="0">
                  <a:pos x="257" y="25"/>
                </a:cxn>
              </a:cxnLst>
              <a:rect l="0" t="0" r="r" b="b"/>
              <a:pathLst>
                <a:path w="400" h="283">
                  <a:moveTo>
                    <a:pt x="235" y="30"/>
                  </a:moveTo>
                  <a:lnTo>
                    <a:pt x="229" y="36"/>
                  </a:lnTo>
                  <a:lnTo>
                    <a:pt x="229" y="24"/>
                  </a:lnTo>
                  <a:lnTo>
                    <a:pt x="227" y="30"/>
                  </a:lnTo>
                  <a:lnTo>
                    <a:pt x="222" y="32"/>
                  </a:lnTo>
                  <a:lnTo>
                    <a:pt x="221" y="26"/>
                  </a:lnTo>
                  <a:lnTo>
                    <a:pt x="216" y="31"/>
                  </a:lnTo>
                  <a:lnTo>
                    <a:pt x="217" y="36"/>
                  </a:lnTo>
                  <a:lnTo>
                    <a:pt x="205" y="34"/>
                  </a:lnTo>
                  <a:lnTo>
                    <a:pt x="207" y="37"/>
                  </a:lnTo>
                  <a:lnTo>
                    <a:pt x="199" y="35"/>
                  </a:lnTo>
                  <a:lnTo>
                    <a:pt x="195" y="41"/>
                  </a:lnTo>
                  <a:lnTo>
                    <a:pt x="195" y="48"/>
                  </a:lnTo>
                  <a:lnTo>
                    <a:pt x="193" y="49"/>
                  </a:lnTo>
                  <a:lnTo>
                    <a:pt x="175" y="54"/>
                  </a:lnTo>
                  <a:lnTo>
                    <a:pt x="193" y="55"/>
                  </a:lnTo>
                  <a:lnTo>
                    <a:pt x="189" y="59"/>
                  </a:lnTo>
                  <a:lnTo>
                    <a:pt x="177" y="59"/>
                  </a:lnTo>
                  <a:lnTo>
                    <a:pt x="176" y="60"/>
                  </a:lnTo>
                  <a:lnTo>
                    <a:pt x="174" y="65"/>
                  </a:lnTo>
                  <a:lnTo>
                    <a:pt x="173" y="67"/>
                  </a:lnTo>
                  <a:lnTo>
                    <a:pt x="167" y="61"/>
                  </a:lnTo>
                  <a:lnTo>
                    <a:pt x="162" y="64"/>
                  </a:lnTo>
                  <a:lnTo>
                    <a:pt x="151" y="72"/>
                  </a:lnTo>
                  <a:lnTo>
                    <a:pt x="167" y="70"/>
                  </a:lnTo>
                  <a:lnTo>
                    <a:pt x="161" y="72"/>
                  </a:lnTo>
                  <a:lnTo>
                    <a:pt x="164" y="76"/>
                  </a:lnTo>
                  <a:lnTo>
                    <a:pt x="163" y="77"/>
                  </a:lnTo>
                  <a:lnTo>
                    <a:pt x="152" y="77"/>
                  </a:lnTo>
                  <a:lnTo>
                    <a:pt x="151" y="80"/>
                  </a:lnTo>
                  <a:lnTo>
                    <a:pt x="163" y="84"/>
                  </a:lnTo>
                  <a:lnTo>
                    <a:pt x="149" y="85"/>
                  </a:lnTo>
                  <a:lnTo>
                    <a:pt x="137" y="90"/>
                  </a:lnTo>
                  <a:lnTo>
                    <a:pt x="128" y="96"/>
                  </a:lnTo>
                  <a:lnTo>
                    <a:pt x="129" y="96"/>
                  </a:lnTo>
                  <a:lnTo>
                    <a:pt x="125" y="100"/>
                  </a:lnTo>
                  <a:lnTo>
                    <a:pt x="128" y="101"/>
                  </a:lnTo>
                  <a:lnTo>
                    <a:pt x="139" y="102"/>
                  </a:lnTo>
                  <a:lnTo>
                    <a:pt x="123" y="107"/>
                  </a:lnTo>
                  <a:lnTo>
                    <a:pt x="119" y="113"/>
                  </a:lnTo>
                  <a:lnTo>
                    <a:pt x="120" y="118"/>
                  </a:lnTo>
                  <a:lnTo>
                    <a:pt x="120" y="122"/>
                  </a:lnTo>
                  <a:lnTo>
                    <a:pt x="123" y="124"/>
                  </a:lnTo>
                  <a:lnTo>
                    <a:pt x="104" y="131"/>
                  </a:lnTo>
                  <a:lnTo>
                    <a:pt x="104" y="132"/>
                  </a:lnTo>
                  <a:lnTo>
                    <a:pt x="111" y="130"/>
                  </a:lnTo>
                  <a:lnTo>
                    <a:pt x="107" y="137"/>
                  </a:lnTo>
                  <a:lnTo>
                    <a:pt x="98" y="139"/>
                  </a:lnTo>
                  <a:lnTo>
                    <a:pt x="92" y="142"/>
                  </a:lnTo>
                  <a:lnTo>
                    <a:pt x="81" y="151"/>
                  </a:lnTo>
                  <a:lnTo>
                    <a:pt x="78" y="157"/>
                  </a:lnTo>
                  <a:lnTo>
                    <a:pt x="84" y="161"/>
                  </a:lnTo>
                  <a:lnTo>
                    <a:pt x="93" y="154"/>
                  </a:lnTo>
                  <a:lnTo>
                    <a:pt x="101" y="151"/>
                  </a:lnTo>
                  <a:lnTo>
                    <a:pt x="99" y="157"/>
                  </a:lnTo>
                  <a:lnTo>
                    <a:pt x="86" y="163"/>
                  </a:lnTo>
                  <a:lnTo>
                    <a:pt x="80" y="163"/>
                  </a:lnTo>
                  <a:lnTo>
                    <a:pt x="67" y="161"/>
                  </a:lnTo>
                  <a:lnTo>
                    <a:pt x="66" y="163"/>
                  </a:lnTo>
                  <a:lnTo>
                    <a:pt x="57" y="168"/>
                  </a:lnTo>
                  <a:lnTo>
                    <a:pt x="53" y="173"/>
                  </a:lnTo>
                  <a:lnTo>
                    <a:pt x="54" y="175"/>
                  </a:lnTo>
                  <a:lnTo>
                    <a:pt x="49" y="174"/>
                  </a:lnTo>
                  <a:lnTo>
                    <a:pt x="55" y="179"/>
                  </a:lnTo>
                  <a:lnTo>
                    <a:pt x="32" y="173"/>
                  </a:lnTo>
                  <a:lnTo>
                    <a:pt x="30" y="179"/>
                  </a:lnTo>
                  <a:lnTo>
                    <a:pt x="37" y="179"/>
                  </a:lnTo>
                  <a:lnTo>
                    <a:pt x="44" y="179"/>
                  </a:lnTo>
                  <a:lnTo>
                    <a:pt x="37" y="181"/>
                  </a:lnTo>
                  <a:lnTo>
                    <a:pt x="23" y="184"/>
                  </a:lnTo>
                  <a:lnTo>
                    <a:pt x="33" y="190"/>
                  </a:lnTo>
                  <a:lnTo>
                    <a:pt x="31" y="191"/>
                  </a:lnTo>
                  <a:lnTo>
                    <a:pt x="21" y="186"/>
                  </a:lnTo>
                  <a:lnTo>
                    <a:pt x="21" y="190"/>
                  </a:lnTo>
                  <a:lnTo>
                    <a:pt x="13" y="191"/>
                  </a:lnTo>
                  <a:lnTo>
                    <a:pt x="14" y="193"/>
                  </a:lnTo>
                  <a:lnTo>
                    <a:pt x="6" y="193"/>
                  </a:lnTo>
                  <a:lnTo>
                    <a:pt x="0" y="193"/>
                  </a:lnTo>
                  <a:lnTo>
                    <a:pt x="0" y="197"/>
                  </a:lnTo>
                  <a:lnTo>
                    <a:pt x="24" y="199"/>
                  </a:lnTo>
                  <a:lnTo>
                    <a:pt x="0" y="200"/>
                  </a:lnTo>
                  <a:lnTo>
                    <a:pt x="7" y="208"/>
                  </a:lnTo>
                  <a:lnTo>
                    <a:pt x="2" y="209"/>
                  </a:lnTo>
                  <a:lnTo>
                    <a:pt x="3" y="209"/>
                  </a:lnTo>
                  <a:lnTo>
                    <a:pt x="1" y="214"/>
                  </a:lnTo>
                  <a:lnTo>
                    <a:pt x="25" y="211"/>
                  </a:lnTo>
                  <a:lnTo>
                    <a:pt x="36" y="211"/>
                  </a:lnTo>
                  <a:lnTo>
                    <a:pt x="38" y="209"/>
                  </a:lnTo>
                  <a:lnTo>
                    <a:pt x="39" y="215"/>
                  </a:lnTo>
                  <a:lnTo>
                    <a:pt x="36" y="218"/>
                  </a:lnTo>
                  <a:lnTo>
                    <a:pt x="21" y="216"/>
                  </a:lnTo>
                  <a:lnTo>
                    <a:pt x="0" y="218"/>
                  </a:lnTo>
                  <a:lnTo>
                    <a:pt x="3" y="222"/>
                  </a:lnTo>
                  <a:lnTo>
                    <a:pt x="3" y="223"/>
                  </a:lnTo>
                  <a:lnTo>
                    <a:pt x="0" y="224"/>
                  </a:lnTo>
                  <a:lnTo>
                    <a:pt x="11" y="226"/>
                  </a:lnTo>
                  <a:lnTo>
                    <a:pt x="7" y="230"/>
                  </a:lnTo>
                  <a:lnTo>
                    <a:pt x="2" y="235"/>
                  </a:lnTo>
                  <a:lnTo>
                    <a:pt x="11" y="234"/>
                  </a:lnTo>
                  <a:lnTo>
                    <a:pt x="14" y="239"/>
                  </a:lnTo>
                  <a:lnTo>
                    <a:pt x="23" y="230"/>
                  </a:lnTo>
                  <a:lnTo>
                    <a:pt x="30" y="229"/>
                  </a:lnTo>
                  <a:lnTo>
                    <a:pt x="25" y="238"/>
                  </a:lnTo>
                  <a:lnTo>
                    <a:pt x="24" y="232"/>
                  </a:lnTo>
                  <a:lnTo>
                    <a:pt x="15" y="245"/>
                  </a:lnTo>
                  <a:lnTo>
                    <a:pt x="18" y="246"/>
                  </a:lnTo>
                  <a:lnTo>
                    <a:pt x="7" y="248"/>
                  </a:lnTo>
                  <a:lnTo>
                    <a:pt x="7" y="256"/>
                  </a:lnTo>
                  <a:lnTo>
                    <a:pt x="14" y="253"/>
                  </a:lnTo>
                  <a:lnTo>
                    <a:pt x="20" y="251"/>
                  </a:lnTo>
                  <a:lnTo>
                    <a:pt x="21" y="256"/>
                  </a:lnTo>
                  <a:lnTo>
                    <a:pt x="20" y="263"/>
                  </a:lnTo>
                  <a:lnTo>
                    <a:pt x="12" y="264"/>
                  </a:lnTo>
                  <a:lnTo>
                    <a:pt x="13" y="275"/>
                  </a:lnTo>
                  <a:lnTo>
                    <a:pt x="29" y="282"/>
                  </a:lnTo>
                  <a:lnTo>
                    <a:pt x="53" y="283"/>
                  </a:lnTo>
                  <a:lnTo>
                    <a:pt x="81" y="260"/>
                  </a:lnTo>
                  <a:lnTo>
                    <a:pt x="93" y="260"/>
                  </a:lnTo>
                  <a:lnTo>
                    <a:pt x="93" y="247"/>
                  </a:lnTo>
                  <a:lnTo>
                    <a:pt x="99" y="244"/>
                  </a:lnTo>
                  <a:lnTo>
                    <a:pt x="104" y="258"/>
                  </a:lnTo>
                  <a:lnTo>
                    <a:pt x="113" y="263"/>
                  </a:lnTo>
                  <a:lnTo>
                    <a:pt x="123" y="242"/>
                  </a:lnTo>
                  <a:lnTo>
                    <a:pt x="126" y="222"/>
                  </a:lnTo>
                  <a:lnTo>
                    <a:pt x="126" y="216"/>
                  </a:lnTo>
                  <a:lnTo>
                    <a:pt x="133" y="209"/>
                  </a:lnTo>
                  <a:lnTo>
                    <a:pt x="120" y="200"/>
                  </a:lnTo>
                  <a:lnTo>
                    <a:pt x="119" y="180"/>
                  </a:lnTo>
                  <a:lnTo>
                    <a:pt x="119" y="158"/>
                  </a:lnTo>
                  <a:lnTo>
                    <a:pt x="133" y="149"/>
                  </a:lnTo>
                  <a:lnTo>
                    <a:pt x="149" y="146"/>
                  </a:lnTo>
                  <a:lnTo>
                    <a:pt x="140" y="138"/>
                  </a:lnTo>
                  <a:lnTo>
                    <a:pt x="152" y="110"/>
                  </a:lnTo>
                  <a:lnTo>
                    <a:pt x="150" y="104"/>
                  </a:lnTo>
                  <a:lnTo>
                    <a:pt x="165" y="101"/>
                  </a:lnTo>
                  <a:lnTo>
                    <a:pt x="173" y="88"/>
                  </a:lnTo>
                  <a:lnTo>
                    <a:pt x="181" y="66"/>
                  </a:lnTo>
                  <a:lnTo>
                    <a:pt x="203" y="61"/>
                  </a:lnTo>
                  <a:lnTo>
                    <a:pt x="205" y="53"/>
                  </a:lnTo>
                  <a:lnTo>
                    <a:pt x="233" y="54"/>
                  </a:lnTo>
                  <a:lnTo>
                    <a:pt x="231" y="42"/>
                  </a:lnTo>
                  <a:lnTo>
                    <a:pt x="239" y="42"/>
                  </a:lnTo>
                  <a:lnTo>
                    <a:pt x="249" y="36"/>
                  </a:lnTo>
                  <a:lnTo>
                    <a:pt x="267" y="46"/>
                  </a:lnTo>
                  <a:lnTo>
                    <a:pt x="287" y="49"/>
                  </a:lnTo>
                  <a:lnTo>
                    <a:pt x="307" y="50"/>
                  </a:lnTo>
                  <a:lnTo>
                    <a:pt x="317" y="46"/>
                  </a:lnTo>
                  <a:lnTo>
                    <a:pt x="323" y="30"/>
                  </a:lnTo>
                  <a:lnTo>
                    <a:pt x="344" y="20"/>
                  </a:lnTo>
                  <a:lnTo>
                    <a:pt x="371" y="28"/>
                  </a:lnTo>
                  <a:lnTo>
                    <a:pt x="372" y="42"/>
                  </a:lnTo>
                  <a:lnTo>
                    <a:pt x="389" y="32"/>
                  </a:lnTo>
                  <a:lnTo>
                    <a:pt x="400" y="31"/>
                  </a:lnTo>
                  <a:lnTo>
                    <a:pt x="398" y="26"/>
                  </a:lnTo>
                  <a:lnTo>
                    <a:pt x="389" y="25"/>
                  </a:lnTo>
                  <a:lnTo>
                    <a:pt x="380" y="26"/>
                  </a:lnTo>
                  <a:lnTo>
                    <a:pt x="367" y="19"/>
                  </a:lnTo>
                  <a:lnTo>
                    <a:pt x="398" y="16"/>
                  </a:lnTo>
                  <a:lnTo>
                    <a:pt x="383" y="8"/>
                  </a:lnTo>
                  <a:lnTo>
                    <a:pt x="368" y="6"/>
                  </a:lnTo>
                  <a:lnTo>
                    <a:pt x="356" y="8"/>
                  </a:lnTo>
                  <a:lnTo>
                    <a:pt x="354" y="19"/>
                  </a:lnTo>
                  <a:lnTo>
                    <a:pt x="353" y="12"/>
                  </a:lnTo>
                  <a:lnTo>
                    <a:pt x="350" y="8"/>
                  </a:lnTo>
                  <a:lnTo>
                    <a:pt x="349" y="7"/>
                  </a:lnTo>
                  <a:lnTo>
                    <a:pt x="347" y="0"/>
                  </a:lnTo>
                  <a:lnTo>
                    <a:pt x="338" y="5"/>
                  </a:lnTo>
                  <a:lnTo>
                    <a:pt x="327" y="14"/>
                  </a:lnTo>
                  <a:lnTo>
                    <a:pt x="321" y="5"/>
                  </a:lnTo>
                  <a:lnTo>
                    <a:pt x="303" y="19"/>
                  </a:lnTo>
                  <a:lnTo>
                    <a:pt x="311" y="7"/>
                  </a:lnTo>
                  <a:lnTo>
                    <a:pt x="306" y="5"/>
                  </a:lnTo>
                  <a:lnTo>
                    <a:pt x="295" y="5"/>
                  </a:lnTo>
                  <a:lnTo>
                    <a:pt x="294" y="8"/>
                  </a:lnTo>
                  <a:lnTo>
                    <a:pt x="276" y="20"/>
                  </a:lnTo>
                  <a:lnTo>
                    <a:pt x="265" y="20"/>
                  </a:lnTo>
                  <a:lnTo>
                    <a:pt x="266" y="17"/>
                  </a:lnTo>
                  <a:lnTo>
                    <a:pt x="248" y="19"/>
                  </a:lnTo>
                  <a:lnTo>
                    <a:pt x="258" y="22"/>
                  </a:lnTo>
                  <a:lnTo>
                    <a:pt x="257" y="25"/>
                  </a:lnTo>
                  <a:lnTo>
                    <a:pt x="246" y="25"/>
                  </a:lnTo>
                  <a:lnTo>
                    <a:pt x="235" y="3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79" name="Freeform 387"/>
            <p:cNvSpPr>
              <a:spLocks/>
            </p:cNvSpPr>
            <p:nvPr/>
          </p:nvSpPr>
          <p:spPr bwMode="auto">
            <a:xfrm>
              <a:off x="6150442" y="2226426"/>
              <a:ext cx="24553" cy="13397"/>
            </a:xfrm>
            <a:custGeom>
              <a:avLst/>
              <a:gdLst/>
              <a:ahLst/>
              <a:cxnLst>
                <a:cxn ang="0">
                  <a:pos x="11" y="0"/>
                </a:cxn>
                <a:cxn ang="0">
                  <a:pos x="4" y="11"/>
                </a:cxn>
                <a:cxn ang="0">
                  <a:pos x="0" y="12"/>
                </a:cxn>
                <a:cxn ang="0">
                  <a:pos x="9" y="10"/>
                </a:cxn>
                <a:cxn ang="0">
                  <a:pos x="12" y="12"/>
                </a:cxn>
                <a:cxn ang="0">
                  <a:pos x="22" y="4"/>
                </a:cxn>
                <a:cxn ang="0">
                  <a:pos x="14" y="6"/>
                </a:cxn>
                <a:cxn ang="0">
                  <a:pos x="11" y="0"/>
                </a:cxn>
              </a:cxnLst>
              <a:rect l="0" t="0" r="r" b="b"/>
              <a:pathLst>
                <a:path w="22" h="12">
                  <a:moveTo>
                    <a:pt x="11" y="0"/>
                  </a:moveTo>
                  <a:lnTo>
                    <a:pt x="4" y="11"/>
                  </a:lnTo>
                  <a:lnTo>
                    <a:pt x="0" y="12"/>
                  </a:lnTo>
                  <a:lnTo>
                    <a:pt x="9" y="10"/>
                  </a:lnTo>
                  <a:lnTo>
                    <a:pt x="12" y="12"/>
                  </a:lnTo>
                  <a:lnTo>
                    <a:pt x="22" y="4"/>
                  </a:lnTo>
                  <a:lnTo>
                    <a:pt x="14" y="6"/>
                  </a:lnTo>
                  <a:lnTo>
                    <a:pt x="1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0" name="Freeform 388"/>
            <p:cNvSpPr>
              <a:spLocks/>
            </p:cNvSpPr>
            <p:nvPr/>
          </p:nvSpPr>
          <p:spPr bwMode="auto">
            <a:xfrm>
              <a:off x="6244190" y="2199631"/>
              <a:ext cx="234369" cy="247844"/>
            </a:xfrm>
            <a:custGeom>
              <a:avLst/>
              <a:gdLst/>
              <a:ahLst/>
              <a:cxnLst>
                <a:cxn ang="0">
                  <a:pos x="176" y="120"/>
                </a:cxn>
                <a:cxn ang="0">
                  <a:pos x="170" y="112"/>
                </a:cxn>
                <a:cxn ang="0">
                  <a:pos x="169" y="94"/>
                </a:cxn>
                <a:cxn ang="0">
                  <a:pos x="147" y="69"/>
                </a:cxn>
                <a:cxn ang="0">
                  <a:pos x="158" y="53"/>
                </a:cxn>
                <a:cxn ang="0">
                  <a:pos x="134" y="40"/>
                </a:cxn>
                <a:cxn ang="0">
                  <a:pos x="132" y="26"/>
                </a:cxn>
                <a:cxn ang="0">
                  <a:pos x="133" y="22"/>
                </a:cxn>
                <a:cxn ang="0">
                  <a:pos x="132" y="8"/>
                </a:cxn>
                <a:cxn ang="0">
                  <a:pos x="105" y="0"/>
                </a:cxn>
                <a:cxn ang="0">
                  <a:pos x="84" y="10"/>
                </a:cxn>
                <a:cxn ang="0">
                  <a:pos x="78" y="26"/>
                </a:cxn>
                <a:cxn ang="0">
                  <a:pos x="68" y="30"/>
                </a:cxn>
                <a:cxn ang="0">
                  <a:pos x="48" y="29"/>
                </a:cxn>
                <a:cxn ang="0">
                  <a:pos x="28" y="26"/>
                </a:cxn>
                <a:cxn ang="0">
                  <a:pos x="10" y="16"/>
                </a:cxn>
                <a:cxn ang="0">
                  <a:pos x="0" y="22"/>
                </a:cxn>
                <a:cxn ang="0">
                  <a:pos x="46" y="41"/>
                </a:cxn>
                <a:cxn ang="0">
                  <a:pos x="63" y="70"/>
                </a:cxn>
                <a:cxn ang="0">
                  <a:pos x="72" y="90"/>
                </a:cxn>
                <a:cxn ang="0">
                  <a:pos x="79" y="89"/>
                </a:cxn>
                <a:cxn ang="0">
                  <a:pos x="87" y="95"/>
                </a:cxn>
                <a:cxn ang="0">
                  <a:pos x="91" y="111"/>
                </a:cxn>
                <a:cxn ang="0">
                  <a:pos x="62" y="134"/>
                </a:cxn>
                <a:cxn ang="0">
                  <a:pos x="51" y="144"/>
                </a:cxn>
                <a:cxn ang="0">
                  <a:pos x="37" y="152"/>
                </a:cxn>
                <a:cxn ang="0">
                  <a:pos x="39" y="177"/>
                </a:cxn>
                <a:cxn ang="0">
                  <a:pos x="45" y="204"/>
                </a:cxn>
                <a:cxn ang="0">
                  <a:pos x="64" y="210"/>
                </a:cxn>
                <a:cxn ang="0">
                  <a:pos x="64" y="214"/>
                </a:cxn>
                <a:cxn ang="0">
                  <a:pos x="72" y="213"/>
                </a:cxn>
                <a:cxn ang="0">
                  <a:pos x="78" y="222"/>
                </a:cxn>
                <a:cxn ang="0">
                  <a:pos x="84" y="219"/>
                </a:cxn>
                <a:cxn ang="0">
                  <a:pos x="126" y="212"/>
                </a:cxn>
                <a:cxn ang="0">
                  <a:pos x="135" y="207"/>
                </a:cxn>
                <a:cxn ang="0">
                  <a:pos x="157" y="207"/>
                </a:cxn>
                <a:cxn ang="0">
                  <a:pos x="171" y="194"/>
                </a:cxn>
                <a:cxn ang="0">
                  <a:pos x="183" y="180"/>
                </a:cxn>
                <a:cxn ang="0">
                  <a:pos x="197" y="167"/>
                </a:cxn>
                <a:cxn ang="0">
                  <a:pos x="210" y="154"/>
                </a:cxn>
                <a:cxn ang="0">
                  <a:pos x="179" y="136"/>
                </a:cxn>
                <a:cxn ang="0">
                  <a:pos x="186" y="130"/>
                </a:cxn>
                <a:cxn ang="0">
                  <a:pos x="176" y="120"/>
                </a:cxn>
              </a:cxnLst>
              <a:rect l="0" t="0" r="r" b="b"/>
              <a:pathLst>
                <a:path w="210" h="222">
                  <a:moveTo>
                    <a:pt x="176" y="120"/>
                  </a:moveTo>
                  <a:lnTo>
                    <a:pt x="170" y="112"/>
                  </a:lnTo>
                  <a:lnTo>
                    <a:pt x="169" y="94"/>
                  </a:lnTo>
                  <a:lnTo>
                    <a:pt x="147" y="69"/>
                  </a:lnTo>
                  <a:lnTo>
                    <a:pt x="158" y="53"/>
                  </a:lnTo>
                  <a:lnTo>
                    <a:pt x="134" y="40"/>
                  </a:lnTo>
                  <a:lnTo>
                    <a:pt x="132" y="26"/>
                  </a:lnTo>
                  <a:lnTo>
                    <a:pt x="133" y="22"/>
                  </a:lnTo>
                  <a:lnTo>
                    <a:pt x="132" y="8"/>
                  </a:lnTo>
                  <a:lnTo>
                    <a:pt x="105" y="0"/>
                  </a:lnTo>
                  <a:lnTo>
                    <a:pt x="84" y="10"/>
                  </a:lnTo>
                  <a:lnTo>
                    <a:pt x="78" y="26"/>
                  </a:lnTo>
                  <a:lnTo>
                    <a:pt x="68" y="30"/>
                  </a:lnTo>
                  <a:lnTo>
                    <a:pt x="48" y="29"/>
                  </a:lnTo>
                  <a:lnTo>
                    <a:pt x="28" y="26"/>
                  </a:lnTo>
                  <a:lnTo>
                    <a:pt x="10" y="16"/>
                  </a:lnTo>
                  <a:lnTo>
                    <a:pt x="0" y="22"/>
                  </a:lnTo>
                  <a:lnTo>
                    <a:pt x="46" y="41"/>
                  </a:lnTo>
                  <a:lnTo>
                    <a:pt x="63" y="70"/>
                  </a:lnTo>
                  <a:lnTo>
                    <a:pt x="72" y="90"/>
                  </a:lnTo>
                  <a:lnTo>
                    <a:pt x="79" y="89"/>
                  </a:lnTo>
                  <a:lnTo>
                    <a:pt x="87" y="95"/>
                  </a:lnTo>
                  <a:lnTo>
                    <a:pt x="91" y="111"/>
                  </a:lnTo>
                  <a:lnTo>
                    <a:pt x="62" y="134"/>
                  </a:lnTo>
                  <a:lnTo>
                    <a:pt x="51" y="144"/>
                  </a:lnTo>
                  <a:lnTo>
                    <a:pt x="37" y="152"/>
                  </a:lnTo>
                  <a:lnTo>
                    <a:pt x="39" y="177"/>
                  </a:lnTo>
                  <a:lnTo>
                    <a:pt x="45" y="204"/>
                  </a:lnTo>
                  <a:lnTo>
                    <a:pt x="64" y="210"/>
                  </a:lnTo>
                  <a:lnTo>
                    <a:pt x="64" y="214"/>
                  </a:lnTo>
                  <a:lnTo>
                    <a:pt x="72" y="213"/>
                  </a:lnTo>
                  <a:lnTo>
                    <a:pt x="78" y="222"/>
                  </a:lnTo>
                  <a:lnTo>
                    <a:pt x="84" y="219"/>
                  </a:lnTo>
                  <a:lnTo>
                    <a:pt x="126" y="212"/>
                  </a:lnTo>
                  <a:lnTo>
                    <a:pt x="135" y="207"/>
                  </a:lnTo>
                  <a:lnTo>
                    <a:pt x="157" y="207"/>
                  </a:lnTo>
                  <a:lnTo>
                    <a:pt x="171" y="194"/>
                  </a:lnTo>
                  <a:lnTo>
                    <a:pt x="183" y="180"/>
                  </a:lnTo>
                  <a:lnTo>
                    <a:pt x="197" y="167"/>
                  </a:lnTo>
                  <a:lnTo>
                    <a:pt x="210" y="154"/>
                  </a:lnTo>
                  <a:lnTo>
                    <a:pt x="179" y="136"/>
                  </a:lnTo>
                  <a:lnTo>
                    <a:pt x="186" y="130"/>
                  </a:lnTo>
                  <a:lnTo>
                    <a:pt x="176" y="12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1" name="Freeform 389"/>
            <p:cNvSpPr>
              <a:spLocks/>
            </p:cNvSpPr>
            <p:nvPr/>
          </p:nvSpPr>
          <p:spPr bwMode="auto">
            <a:xfrm>
              <a:off x="6083480" y="2780165"/>
              <a:ext cx="4464" cy="4466"/>
            </a:xfrm>
            <a:custGeom>
              <a:avLst/>
              <a:gdLst/>
              <a:ahLst/>
              <a:cxnLst>
                <a:cxn ang="0">
                  <a:pos x="1" y="0"/>
                </a:cxn>
                <a:cxn ang="0">
                  <a:pos x="0" y="5"/>
                </a:cxn>
                <a:cxn ang="0">
                  <a:pos x="2" y="5"/>
                </a:cxn>
                <a:cxn ang="0">
                  <a:pos x="1" y="0"/>
                </a:cxn>
              </a:cxnLst>
              <a:rect l="0" t="0" r="r" b="b"/>
              <a:pathLst>
                <a:path w="2" h="5">
                  <a:moveTo>
                    <a:pt x="1" y="0"/>
                  </a:moveTo>
                  <a:lnTo>
                    <a:pt x="0" y="5"/>
                  </a:lnTo>
                  <a:lnTo>
                    <a:pt x="2" y="5"/>
                  </a:lnTo>
                  <a:lnTo>
                    <a:pt x="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2" name="Freeform 390"/>
            <p:cNvSpPr>
              <a:spLocks/>
            </p:cNvSpPr>
            <p:nvPr/>
          </p:nvSpPr>
          <p:spPr bwMode="auto">
            <a:xfrm>
              <a:off x="6085711" y="2735509"/>
              <a:ext cx="162943" cy="66985"/>
            </a:xfrm>
            <a:custGeom>
              <a:avLst/>
              <a:gdLst/>
              <a:ahLst/>
              <a:cxnLst>
                <a:cxn ang="0">
                  <a:pos x="51" y="48"/>
                </a:cxn>
                <a:cxn ang="0">
                  <a:pos x="30" y="51"/>
                </a:cxn>
                <a:cxn ang="0">
                  <a:pos x="18" y="50"/>
                </a:cxn>
                <a:cxn ang="0">
                  <a:pos x="3" y="45"/>
                </a:cxn>
                <a:cxn ang="0">
                  <a:pos x="1" y="45"/>
                </a:cxn>
                <a:cxn ang="0">
                  <a:pos x="1" y="44"/>
                </a:cxn>
                <a:cxn ang="0">
                  <a:pos x="0" y="40"/>
                </a:cxn>
                <a:cxn ang="0">
                  <a:pos x="0" y="34"/>
                </a:cxn>
                <a:cxn ang="0">
                  <a:pos x="13" y="36"/>
                </a:cxn>
                <a:cxn ang="0">
                  <a:pos x="17" y="38"/>
                </a:cxn>
                <a:cxn ang="0">
                  <a:pos x="23" y="33"/>
                </a:cxn>
                <a:cxn ang="0">
                  <a:pos x="39" y="33"/>
                </a:cxn>
                <a:cxn ang="0">
                  <a:pos x="62" y="33"/>
                </a:cxn>
                <a:cxn ang="0">
                  <a:pos x="68" y="30"/>
                </a:cxn>
                <a:cxn ang="0">
                  <a:pos x="65" y="17"/>
                </a:cxn>
                <a:cxn ang="0">
                  <a:pos x="80" y="4"/>
                </a:cxn>
                <a:cxn ang="0">
                  <a:pos x="91" y="9"/>
                </a:cxn>
                <a:cxn ang="0">
                  <a:pos x="103" y="0"/>
                </a:cxn>
                <a:cxn ang="0">
                  <a:pos x="133" y="4"/>
                </a:cxn>
                <a:cxn ang="0">
                  <a:pos x="146" y="22"/>
                </a:cxn>
                <a:cxn ang="0">
                  <a:pos x="139" y="30"/>
                </a:cxn>
                <a:cxn ang="0">
                  <a:pos x="137" y="32"/>
                </a:cxn>
                <a:cxn ang="0">
                  <a:pos x="131" y="47"/>
                </a:cxn>
                <a:cxn ang="0">
                  <a:pos x="128" y="50"/>
                </a:cxn>
                <a:cxn ang="0">
                  <a:pos x="90" y="59"/>
                </a:cxn>
                <a:cxn ang="0">
                  <a:pos x="81" y="58"/>
                </a:cxn>
                <a:cxn ang="0">
                  <a:pos x="51" y="48"/>
                </a:cxn>
              </a:cxnLst>
              <a:rect l="0" t="0" r="r" b="b"/>
              <a:pathLst>
                <a:path w="146" h="59">
                  <a:moveTo>
                    <a:pt x="51" y="48"/>
                  </a:moveTo>
                  <a:lnTo>
                    <a:pt x="30" y="51"/>
                  </a:lnTo>
                  <a:lnTo>
                    <a:pt x="18" y="50"/>
                  </a:lnTo>
                  <a:lnTo>
                    <a:pt x="3" y="45"/>
                  </a:lnTo>
                  <a:lnTo>
                    <a:pt x="1" y="45"/>
                  </a:lnTo>
                  <a:lnTo>
                    <a:pt x="1" y="44"/>
                  </a:lnTo>
                  <a:lnTo>
                    <a:pt x="0" y="40"/>
                  </a:lnTo>
                  <a:lnTo>
                    <a:pt x="0" y="34"/>
                  </a:lnTo>
                  <a:lnTo>
                    <a:pt x="13" y="36"/>
                  </a:lnTo>
                  <a:lnTo>
                    <a:pt x="17" y="38"/>
                  </a:lnTo>
                  <a:lnTo>
                    <a:pt x="23" y="33"/>
                  </a:lnTo>
                  <a:lnTo>
                    <a:pt x="39" y="33"/>
                  </a:lnTo>
                  <a:lnTo>
                    <a:pt x="62" y="33"/>
                  </a:lnTo>
                  <a:lnTo>
                    <a:pt x="68" y="30"/>
                  </a:lnTo>
                  <a:lnTo>
                    <a:pt x="65" y="17"/>
                  </a:lnTo>
                  <a:lnTo>
                    <a:pt x="80" y="4"/>
                  </a:lnTo>
                  <a:lnTo>
                    <a:pt x="91" y="9"/>
                  </a:lnTo>
                  <a:lnTo>
                    <a:pt x="103" y="0"/>
                  </a:lnTo>
                  <a:lnTo>
                    <a:pt x="133" y="4"/>
                  </a:lnTo>
                  <a:lnTo>
                    <a:pt x="146" y="22"/>
                  </a:lnTo>
                  <a:lnTo>
                    <a:pt x="139" y="30"/>
                  </a:lnTo>
                  <a:lnTo>
                    <a:pt x="137" y="32"/>
                  </a:lnTo>
                  <a:lnTo>
                    <a:pt x="131" y="47"/>
                  </a:lnTo>
                  <a:lnTo>
                    <a:pt x="128" y="50"/>
                  </a:lnTo>
                  <a:lnTo>
                    <a:pt x="90" y="59"/>
                  </a:lnTo>
                  <a:lnTo>
                    <a:pt x="81" y="58"/>
                  </a:lnTo>
                  <a:lnTo>
                    <a:pt x="51" y="4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3" name="Freeform 391"/>
            <p:cNvSpPr>
              <a:spLocks/>
            </p:cNvSpPr>
            <p:nvPr/>
          </p:nvSpPr>
          <p:spPr bwMode="auto">
            <a:xfrm>
              <a:off x="6224100" y="2833754"/>
              <a:ext cx="89284" cy="73683"/>
            </a:xfrm>
            <a:custGeom>
              <a:avLst/>
              <a:gdLst/>
              <a:ahLst/>
              <a:cxnLst>
                <a:cxn ang="0">
                  <a:pos x="70" y="10"/>
                </a:cxn>
                <a:cxn ang="0">
                  <a:pos x="70" y="13"/>
                </a:cxn>
                <a:cxn ang="0">
                  <a:pos x="69" y="17"/>
                </a:cxn>
                <a:cxn ang="0">
                  <a:pos x="66" y="20"/>
                </a:cxn>
                <a:cxn ang="0">
                  <a:pos x="67" y="23"/>
                </a:cxn>
                <a:cxn ang="0">
                  <a:pos x="70" y="25"/>
                </a:cxn>
                <a:cxn ang="0">
                  <a:pos x="79" y="30"/>
                </a:cxn>
                <a:cxn ang="0">
                  <a:pos x="72" y="34"/>
                </a:cxn>
                <a:cxn ang="0">
                  <a:pos x="76" y="37"/>
                </a:cxn>
                <a:cxn ang="0">
                  <a:pos x="76" y="42"/>
                </a:cxn>
                <a:cxn ang="0">
                  <a:pos x="66" y="44"/>
                </a:cxn>
                <a:cxn ang="0">
                  <a:pos x="70" y="49"/>
                </a:cxn>
                <a:cxn ang="0">
                  <a:pos x="68" y="52"/>
                </a:cxn>
                <a:cxn ang="0">
                  <a:pos x="64" y="48"/>
                </a:cxn>
                <a:cxn ang="0">
                  <a:pos x="60" y="55"/>
                </a:cxn>
                <a:cxn ang="0">
                  <a:pos x="57" y="58"/>
                </a:cxn>
                <a:cxn ang="0">
                  <a:pos x="62" y="65"/>
                </a:cxn>
                <a:cxn ang="0">
                  <a:pos x="57" y="66"/>
                </a:cxn>
                <a:cxn ang="0">
                  <a:pos x="52" y="65"/>
                </a:cxn>
                <a:cxn ang="0">
                  <a:pos x="46" y="60"/>
                </a:cxn>
                <a:cxn ang="0">
                  <a:pos x="42" y="58"/>
                </a:cxn>
                <a:cxn ang="0">
                  <a:pos x="42" y="55"/>
                </a:cxn>
                <a:cxn ang="0">
                  <a:pos x="33" y="48"/>
                </a:cxn>
                <a:cxn ang="0">
                  <a:pos x="32" y="46"/>
                </a:cxn>
                <a:cxn ang="0">
                  <a:pos x="27" y="43"/>
                </a:cxn>
                <a:cxn ang="0">
                  <a:pos x="12" y="29"/>
                </a:cxn>
                <a:cxn ang="0">
                  <a:pos x="12" y="26"/>
                </a:cxn>
                <a:cxn ang="0">
                  <a:pos x="9" y="26"/>
                </a:cxn>
                <a:cxn ang="0">
                  <a:pos x="4" y="16"/>
                </a:cxn>
                <a:cxn ang="0">
                  <a:pos x="1" y="12"/>
                </a:cxn>
                <a:cxn ang="0">
                  <a:pos x="0" y="2"/>
                </a:cxn>
                <a:cxn ang="0">
                  <a:pos x="4" y="1"/>
                </a:cxn>
                <a:cxn ang="0">
                  <a:pos x="10" y="7"/>
                </a:cxn>
                <a:cxn ang="0">
                  <a:pos x="14" y="1"/>
                </a:cxn>
                <a:cxn ang="0">
                  <a:pos x="21" y="0"/>
                </a:cxn>
                <a:cxn ang="0">
                  <a:pos x="27" y="2"/>
                </a:cxn>
                <a:cxn ang="0">
                  <a:pos x="40" y="5"/>
                </a:cxn>
                <a:cxn ang="0">
                  <a:pos x="43" y="2"/>
                </a:cxn>
                <a:cxn ang="0">
                  <a:pos x="46" y="5"/>
                </a:cxn>
                <a:cxn ang="0">
                  <a:pos x="48" y="4"/>
                </a:cxn>
                <a:cxn ang="0">
                  <a:pos x="52" y="5"/>
                </a:cxn>
                <a:cxn ang="0">
                  <a:pos x="56" y="5"/>
                </a:cxn>
                <a:cxn ang="0">
                  <a:pos x="60" y="8"/>
                </a:cxn>
                <a:cxn ang="0">
                  <a:pos x="64" y="10"/>
                </a:cxn>
                <a:cxn ang="0">
                  <a:pos x="70" y="10"/>
                </a:cxn>
              </a:cxnLst>
              <a:rect l="0" t="0" r="r" b="b"/>
              <a:pathLst>
                <a:path w="79" h="66">
                  <a:moveTo>
                    <a:pt x="70" y="10"/>
                  </a:moveTo>
                  <a:lnTo>
                    <a:pt x="70" y="13"/>
                  </a:lnTo>
                  <a:lnTo>
                    <a:pt x="69" y="17"/>
                  </a:lnTo>
                  <a:lnTo>
                    <a:pt x="66" y="20"/>
                  </a:lnTo>
                  <a:lnTo>
                    <a:pt x="67" y="23"/>
                  </a:lnTo>
                  <a:lnTo>
                    <a:pt x="70" y="25"/>
                  </a:lnTo>
                  <a:lnTo>
                    <a:pt x="79" y="30"/>
                  </a:lnTo>
                  <a:lnTo>
                    <a:pt x="72" y="34"/>
                  </a:lnTo>
                  <a:lnTo>
                    <a:pt x="76" y="37"/>
                  </a:lnTo>
                  <a:lnTo>
                    <a:pt x="76" y="42"/>
                  </a:lnTo>
                  <a:lnTo>
                    <a:pt x="66" y="44"/>
                  </a:lnTo>
                  <a:lnTo>
                    <a:pt x="70" y="49"/>
                  </a:lnTo>
                  <a:lnTo>
                    <a:pt x="68" y="52"/>
                  </a:lnTo>
                  <a:lnTo>
                    <a:pt x="64" y="48"/>
                  </a:lnTo>
                  <a:lnTo>
                    <a:pt x="60" y="55"/>
                  </a:lnTo>
                  <a:lnTo>
                    <a:pt x="57" y="58"/>
                  </a:lnTo>
                  <a:lnTo>
                    <a:pt x="62" y="65"/>
                  </a:lnTo>
                  <a:lnTo>
                    <a:pt x="57" y="66"/>
                  </a:lnTo>
                  <a:lnTo>
                    <a:pt x="52" y="65"/>
                  </a:lnTo>
                  <a:lnTo>
                    <a:pt x="46" y="60"/>
                  </a:lnTo>
                  <a:lnTo>
                    <a:pt x="42" y="58"/>
                  </a:lnTo>
                  <a:lnTo>
                    <a:pt x="42" y="55"/>
                  </a:lnTo>
                  <a:lnTo>
                    <a:pt x="33" y="48"/>
                  </a:lnTo>
                  <a:lnTo>
                    <a:pt x="32" y="46"/>
                  </a:lnTo>
                  <a:lnTo>
                    <a:pt x="27" y="43"/>
                  </a:lnTo>
                  <a:lnTo>
                    <a:pt x="12" y="29"/>
                  </a:lnTo>
                  <a:lnTo>
                    <a:pt x="12" y="26"/>
                  </a:lnTo>
                  <a:lnTo>
                    <a:pt x="9" y="26"/>
                  </a:lnTo>
                  <a:lnTo>
                    <a:pt x="4" y="16"/>
                  </a:lnTo>
                  <a:lnTo>
                    <a:pt x="1" y="12"/>
                  </a:lnTo>
                  <a:lnTo>
                    <a:pt x="0" y="2"/>
                  </a:lnTo>
                  <a:lnTo>
                    <a:pt x="4" y="1"/>
                  </a:lnTo>
                  <a:lnTo>
                    <a:pt x="10" y="7"/>
                  </a:lnTo>
                  <a:lnTo>
                    <a:pt x="14" y="1"/>
                  </a:lnTo>
                  <a:lnTo>
                    <a:pt x="21" y="0"/>
                  </a:lnTo>
                  <a:lnTo>
                    <a:pt x="27" y="2"/>
                  </a:lnTo>
                  <a:lnTo>
                    <a:pt x="40" y="5"/>
                  </a:lnTo>
                  <a:lnTo>
                    <a:pt x="43" y="2"/>
                  </a:lnTo>
                  <a:lnTo>
                    <a:pt x="46" y="5"/>
                  </a:lnTo>
                  <a:lnTo>
                    <a:pt x="48" y="4"/>
                  </a:lnTo>
                  <a:lnTo>
                    <a:pt x="52" y="5"/>
                  </a:lnTo>
                  <a:lnTo>
                    <a:pt x="56" y="5"/>
                  </a:lnTo>
                  <a:lnTo>
                    <a:pt x="60" y="8"/>
                  </a:lnTo>
                  <a:lnTo>
                    <a:pt x="64" y="10"/>
                  </a:lnTo>
                  <a:lnTo>
                    <a:pt x="70" y="1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4" name="Freeform 392"/>
            <p:cNvSpPr>
              <a:spLocks/>
            </p:cNvSpPr>
            <p:nvPr/>
          </p:nvSpPr>
          <p:spPr bwMode="auto">
            <a:xfrm>
              <a:off x="6179459" y="2798029"/>
              <a:ext cx="124997" cy="100477"/>
            </a:xfrm>
            <a:custGeom>
              <a:avLst/>
              <a:gdLst/>
              <a:ahLst/>
              <a:cxnLst>
                <a:cxn ang="0">
                  <a:pos x="105" y="42"/>
                </a:cxn>
                <a:cxn ang="0">
                  <a:pos x="113" y="34"/>
                </a:cxn>
                <a:cxn ang="0">
                  <a:pos x="107" y="31"/>
                </a:cxn>
                <a:cxn ang="0">
                  <a:pos x="107" y="27"/>
                </a:cxn>
                <a:cxn ang="0">
                  <a:pos x="98" y="18"/>
                </a:cxn>
                <a:cxn ang="0">
                  <a:pos x="51" y="0"/>
                </a:cxn>
                <a:cxn ang="0">
                  <a:pos x="49" y="2"/>
                </a:cxn>
                <a:cxn ang="0">
                  <a:pos x="43" y="4"/>
                </a:cxn>
                <a:cxn ang="0">
                  <a:pos x="35" y="8"/>
                </a:cxn>
                <a:cxn ang="0">
                  <a:pos x="37" y="15"/>
                </a:cxn>
                <a:cxn ang="0">
                  <a:pos x="36" y="19"/>
                </a:cxn>
                <a:cxn ang="0">
                  <a:pos x="30" y="24"/>
                </a:cxn>
                <a:cxn ang="0">
                  <a:pos x="26" y="28"/>
                </a:cxn>
                <a:cxn ang="0">
                  <a:pos x="20" y="26"/>
                </a:cxn>
                <a:cxn ang="0">
                  <a:pos x="17" y="24"/>
                </a:cxn>
                <a:cxn ang="0">
                  <a:pos x="3" y="27"/>
                </a:cxn>
                <a:cxn ang="0">
                  <a:pos x="3" y="32"/>
                </a:cxn>
                <a:cxn ang="0">
                  <a:pos x="13" y="34"/>
                </a:cxn>
                <a:cxn ang="0">
                  <a:pos x="33" y="64"/>
                </a:cxn>
                <a:cxn ang="0">
                  <a:pos x="77" y="88"/>
                </a:cxn>
                <a:cxn ang="0">
                  <a:pos x="83" y="90"/>
                </a:cxn>
                <a:cxn ang="0">
                  <a:pos x="74" y="80"/>
                </a:cxn>
                <a:cxn ang="0">
                  <a:pos x="68" y="75"/>
                </a:cxn>
                <a:cxn ang="0">
                  <a:pos x="53" y="58"/>
                </a:cxn>
                <a:cxn ang="0">
                  <a:pos x="45" y="48"/>
                </a:cxn>
                <a:cxn ang="0">
                  <a:pos x="41" y="34"/>
                </a:cxn>
                <a:cxn ang="0">
                  <a:pos x="51" y="39"/>
                </a:cxn>
                <a:cxn ang="0">
                  <a:pos x="62" y="32"/>
                </a:cxn>
                <a:cxn ang="0">
                  <a:pos x="81" y="37"/>
                </a:cxn>
                <a:cxn ang="0">
                  <a:pos x="87" y="37"/>
                </a:cxn>
                <a:cxn ang="0">
                  <a:pos x="93" y="37"/>
                </a:cxn>
                <a:cxn ang="0">
                  <a:pos x="101" y="40"/>
                </a:cxn>
              </a:cxnLst>
              <a:rect l="0" t="0" r="r" b="b"/>
              <a:pathLst>
                <a:path w="113" h="90">
                  <a:moveTo>
                    <a:pt x="101" y="40"/>
                  </a:moveTo>
                  <a:lnTo>
                    <a:pt x="105" y="42"/>
                  </a:lnTo>
                  <a:lnTo>
                    <a:pt x="107" y="36"/>
                  </a:lnTo>
                  <a:lnTo>
                    <a:pt x="113" y="34"/>
                  </a:lnTo>
                  <a:lnTo>
                    <a:pt x="113" y="33"/>
                  </a:lnTo>
                  <a:lnTo>
                    <a:pt x="107" y="31"/>
                  </a:lnTo>
                  <a:lnTo>
                    <a:pt x="104" y="30"/>
                  </a:lnTo>
                  <a:lnTo>
                    <a:pt x="107" y="27"/>
                  </a:lnTo>
                  <a:lnTo>
                    <a:pt x="103" y="26"/>
                  </a:lnTo>
                  <a:lnTo>
                    <a:pt x="98" y="18"/>
                  </a:lnTo>
                  <a:lnTo>
                    <a:pt x="69" y="15"/>
                  </a:lnTo>
                  <a:lnTo>
                    <a:pt x="51" y="0"/>
                  </a:lnTo>
                  <a:lnTo>
                    <a:pt x="51" y="2"/>
                  </a:lnTo>
                  <a:lnTo>
                    <a:pt x="49" y="2"/>
                  </a:lnTo>
                  <a:lnTo>
                    <a:pt x="49" y="4"/>
                  </a:lnTo>
                  <a:lnTo>
                    <a:pt x="43" y="4"/>
                  </a:lnTo>
                  <a:lnTo>
                    <a:pt x="42" y="7"/>
                  </a:lnTo>
                  <a:lnTo>
                    <a:pt x="35" y="8"/>
                  </a:lnTo>
                  <a:lnTo>
                    <a:pt x="36" y="13"/>
                  </a:lnTo>
                  <a:lnTo>
                    <a:pt x="37" y="15"/>
                  </a:lnTo>
                  <a:lnTo>
                    <a:pt x="39" y="19"/>
                  </a:lnTo>
                  <a:lnTo>
                    <a:pt x="36" y="19"/>
                  </a:lnTo>
                  <a:lnTo>
                    <a:pt x="30" y="21"/>
                  </a:lnTo>
                  <a:lnTo>
                    <a:pt x="30" y="24"/>
                  </a:lnTo>
                  <a:lnTo>
                    <a:pt x="31" y="27"/>
                  </a:lnTo>
                  <a:lnTo>
                    <a:pt x="26" y="28"/>
                  </a:lnTo>
                  <a:lnTo>
                    <a:pt x="21" y="25"/>
                  </a:lnTo>
                  <a:lnTo>
                    <a:pt x="20" y="26"/>
                  </a:lnTo>
                  <a:lnTo>
                    <a:pt x="19" y="26"/>
                  </a:lnTo>
                  <a:lnTo>
                    <a:pt x="17" y="24"/>
                  </a:lnTo>
                  <a:lnTo>
                    <a:pt x="13" y="27"/>
                  </a:lnTo>
                  <a:lnTo>
                    <a:pt x="3" y="27"/>
                  </a:lnTo>
                  <a:lnTo>
                    <a:pt x="0" y="25"/>
                  </a:lnTo>
                  <a:lnTo>
                    <a:pt x="3" y="32"/>
                  </a:lnTo>
                  <a:lnTo>
                    <a:pt x="8" y="40"/>
                  </a:lnTo>
                  <a:lnTo>
                    <a:pt x="13" y="34"/>
                  </a:lnTo>
                  <a:lnTo>
                    <a:pt x="27" y="58"/>
                  </a:lnTo>
                  <a:lnTo>
                    <a:pt x="33" y="64"/>
                  </a:lnTo>
                  <a:lnTo>
                    <a:pt x="53" y="76"/>
                  </a:lnTo>
                  <a:lnTo>
                    <a:pt x="77" y="88"/>
                  </a:lnTo>
                  <a:lnTo>
                    <a:pt x="81" y="90"/>
                  </a:lnTo>
                  <a:lnTo>
                    <a:pt x="83" y="90"/>
                  </a:lnTo>
                  <a:lnTo>
                    <a:pt x="83" y="87"/>
                  </a:lnTo>
                  <a:lnTo>
                    <a:pt x="74" y="80"/>
                  </a:lnTo>
                  <a:lnTo>
                    <a:pt x="73" y="78"/>
                  </a:lnTo>
                  <a:lnTo>
                    <a:pt x="68" y="75"/>
                  </a:lnTo>
                  <a:lnTo>
                    <a:pt x="53" y="61"/>
                  </a:lnTo>
                  <a:lnTo>
                    <a:pt x="53" y="58"/>
                  </a:lnTo>
                  <a:lnTo>
                    <a:pt x="50" y="58"/>
                  </a:lnTo>
                  <a:lnTo>
                    <a:pt x="45" y="48"/>
                  </a:lnTo>
                  <a:lnTo>
                    <a:pt x="42" y="44"/>
                  </a:lnTo>
                  <a:lnTo>
                    <a:pt x="41" y="34"/>
                  </a:lnTo>
                  <a:lnTo>
                    <a:pt x="45" y="33"/>
                  </a:lnTo>
                  <a:lnTo>
                    <a:pt x="51" y="39"/>
                  </a:lnTo>
                  <a:lnTo>
                    <a:pt x="55" y="33"/>
                  </a:lnTo>
                  <a:lnTo>
                    <a:pt x="62" y="32"/>
                  </a:lnTo>
                  <a:lnTo>
                    <a:pt x="68" y="34"/>
                  </a:lnTo>
                  <a:lnTo>
                    <a:pt x="81" y="37"/>
                  </a:lnTo>
                  <a:lnTo>
                    <a:pt x="84" y="34"/>
                  </a:lnTo>
                  <a:lnTo>
                    <a:pt x="87" y="37"/>
                  </a:lnTo>
                  <a:lnTo>
                    <a:pt x="89" y="36"/>
                  </a:lnTo>
                  <a:lnTo>
                    <a:pt x="93" y="37"/>
                  </a:lnTo>
                  <a:lnTo>
                    <a:pt x="97" y="37"/>
                  </a:lnTo>
                  <a:lnTo>
                    <a:pt x="101" y="4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5" name="Freeform 393"/>
            <p:cNvSpPr>
              <a:spLocks/>
            </p:cNvSpPr>
            <p:nvPr/>
          </p:nvSpPr>
          <p:spPr bwMode="auto">
            <a:xfrm>
              <a:off x="6255351" y="2898506"/>
              <a:ext cx="33482" cy="13397"/>
            </a:xfrm>
            <a:custGeom>
              <a:avLst/>
              <a:gdLst/>
              <a:ahLst/>
              <a:cxnLst>
                <a:cxn ang="0">
                  <a:pos x="30" y="12"/>
                </a:cxn>
                <a:cxn ang="0">
                  <a:pos x="31" y="9"/>
                </a:cxn>
                <a:cxn ang="0">
                  <a:pos x="31" y="8"/>
                </a:cxn>
                <a:cxn ang="0">
                  <a:pos x="26" y="7"/>
                </a:cxn>
                <a:cxn ang="0">
                  <a:pos x="20" y="2"/>
                </a:cxn>
                <a:cxn ang="0">
                  <a:pos x="16" y="0"/>
                </a:cxn>
                <a:cxn ang="0">
                  <a:pos x="14" y="1"/>
                </a:cxn>
                <a:cxn ang="0">
                  <a:pos x="0" y="0"/>
                </a:cxn>
                <a:cxn ang="0">
                  <a:pos x="30" y="12"/>
                </a:cxn>
              </a:cxnLst>
              <a:rect l="0" t="0" r="r" b="b"/>
              <a:pathLst>
                <a:path w="31" h="12">
                  <a:moveTo>
                    <a:pt x="30" y="12"/>
                  </a:moveTo>
                  <a:lnTo>
                    <a:pt x="31" y="9"/>
                  </a:lnTo>
                  <a:lnTo>
                    <a:pt x="31" y="8"/>
                  </a:lnTo>
                  <a:lnTo>
                    <a:pt x="26" y="7"/>
                  </a:lnTo>
                  <a:lnTo>
                    <a:pt x="20" y="2"/>
                  </a:lnTo>
                  <a:lnTo>
                    <a:pt x="16" y="0"/>
                  </a:lnTo>
                  <a:lnTo>
                    <a:pt x="14" y="1"/>
                  </a:lnTo>
                  <a:lnTo>
                    <a:pt x="0" y="0"/>
                  </a:lnTo>
                  <a:lnTo>
                    <a:pt x="30" y="1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6" name="Freeform 394"/>
            <p:cNvSpPr>
              <a:spLocks/>
            </p:cNvSpPr>
            <p:nvPr/>
          </p:nvSpPr>
          <p:spPr bwMode="auto">
            <a:xfrm>
              <a:off x="5775450" y="2677456"/>
              <a:ext cx="276780" cy="234447"/>
            </a:xfrm>
            <a:custGeom>
              <a:avLst/>
              <a:gdLst/>
              <a:ahLst/>
              <a:cxnLst>
                <a:cxn ang="0">
                  <a:pos x="241" y="168"/>
                </a:cxn>
                <a:cxn ang="0">
                  <a:pos x="241" y="177"/>
                </a:cxn>
                <a:cxn ang="0">
                  <a:pos x="240" y="177"/>
                </a:cxn>
                <a:cxn ang="0">
                  <a:pos x="238" y="177"/>
                </a:cxn>
                <a:cxn ang="0">
                  <a:pos x="238" y="178"/>
                </a:cxn>
                <a:cxn ang="0">
                  <a:pos x="218" y="194"/>
                </a:cxn>
                <a:cxn ang="0">
                  <a:pos x="193" y="186"/>
                </a:cxn>
                <a:cxn ang="0">
                  <a:pos x="186" y="183"/>
                </a:cxn>
                <a:cxn ang="0">
                  <a:pos x="183" y="186"/>
                </a:cxn>
                <a:cxn ang="0">
                  <a:pos x="166" y="184"/>
                </a:cxn>
                <a:cxn ang="0">
                  <a:pos x="154" y="194"/>
                </a:cxn>
                <a:cxn ang="0">
                  <a:pos x="156" y="210"/>
                </a:cxn>
                <a:cxn ang="0">
                  <a:pos x="127" y="208"/>
                </a:cxn>
                <a:cxn ang="0">
                  <a:pos x="128" y="206"/>
                </a:cxn>
                <a:cxn ang="0">
                  <a:pos x="122" y="206"/>
                </a:cxn>
                <a:cxn ang="0">
                  <a:pos x="67" y="194"/>
                </a:cxn>
                <a:cxn ang="0">
                  <a:pos x="57" y="186"/>
                </a:cxn>
                <a:cxn ang="0">
                  <a:pos x="64" y="174"/>
                </a:cxn>
                <a:cxn ang="0">
                  <a:pos x="67" y="154"/>
                </a:cxn>
                <a:cxn ang="0">
                  <a:pos x="69" y="135"/>
                </a:cxn>
                <a:cxn ang="0">
                  <a:pos x="79" y="146"/>
                </a:cxn>
                <a:cxn ang="0">
                  <a:pos x="69" y="128"/>
                </a:cxn>
                <a:cxn ang="0">
                  <a:pos x="70" y="121"/>
                </a:cxn>
                <a:cxn ang="0">
                  <a:pos x="60" y="112"/>
                </a:cxn>
                <a:cxn ang="0">
                  <a:pos x="52" y="96"/>
                </a:cxn>
                <a:cxn ang="0">
                  <a:pos x="55" y="92"/>
                </a:cxn>
                <a:cxn ang="0">
                  <a:pos x="44" y="88"/>
                </a:cxn>
                <a:cxn ang="0">
                  <a:pos x="32" y="85"/>
                </a:cxn>
                <a:cxn ang="0">
                  <a:pos x="15" y="78"/>
                </a:cxn>
                <a:cxn ang="0">
                  <a:pos x="4" y="74"/>
                </a:cxn>
                <a:cxn ang="0">
                  <a:pos x="7" y="68"/>
                </a:cxn>
                <a:cxn ang="0">
                  <a:pos x="9" y="67"/>
                </a:cxn>
                <a:cxn ang="0">
                  <a:pos x="0" y="66"/>
                </a:cxn>
                <a:cxn ang="0">
                  <a:pos x="24" y="56"/>
                </a:cxn>
                <a:cxn ang="0">
                  <a:pos x="38" y="58"/>
                </a:cxn>
                <a:cxn ang="0">
                  <a:pos x="62" y="58"/>
                </a:cxn>
                <a:cxn ang="0">
                  <a:pos x="57" y="36"/>
                </a:cxn>
                <a:cxn ang="0">
                  <a:pos x="63" y="34"/>
                </a:cxn>
                <a:cxn ang="0">
                  <a:pos x="69" y="40"/>
                </a:cxn>
                <a:cxn ang="0">
                  <a:pos x="100" y="39"/>
                </a:cxn>
                <a:cxn ang="0">
                  <a:pos x="93" y="38"/>
                </a:cxn>
                <a:cxn ang="0">
                  <a:pos x="120" y="24"/>
                </a:cxn>
                <a:cxn ang="0">
                  <a:pos x="122" y="7"/>
                </a:cxn>
                <a:cxn ang="0">
                  <a:pos x="140" y="0"/>
                </a:cxn>
                <a:cxn ang="0">
                  <a:pos x="147" y="8"/>
                </a:cxn>
                <a:cxn ang="0">
                  <a:pos x="172" y="25"/>
                </a:cxn>
                <a:cxn ang="0">
                  <a:pos x="181" y="24"/>
                </a:cxn>
                <a:cxn ang="0">
                  <a:pos x="183" y="26"/>
                </a:cxn>
                <a:cxn ang="0">
                  <a:pos x="202" y="37"/>
                </a:cxn>
                <a:cxn ang="0">
                  <a:pos x="213" y="39"/>
                </a:cxn>
                <a:cxn ang="0">
                  <a:pos x="217" y="40"/>
                </a:cxn>
                <a:cxn ang="0">
                  <a:pos x="247" y="50"/>
                </a:cxn>
                <a:cxn ang="0">
                  <a:pos x="238" y="85"/>
                </a:cxn>
                <a:cxn ang="0">
                  <a:pos x="232" y="88"/>
                </a:cxn>
                <a:cxn ang="0">
                  <a:pos x="228" y="91"/>
                </a:cxn>
                <a:cxn ang="0">
                  <a:pos x="211" y="116"/>
                </a:cxn>
                <a:cxn ang="0">
                  <a:pos x="218" y="111"/>
                </a:cxn>
                <a:cxn ang="0">
                  <a:pos x="229" y="124"/>
                </a:cxn>
                <a:cxn ang="0">
                  <a:pos x="229" y="134"/>
                </a:cxn>
                <a:cxn ang="0">
                  <a:pos x="226" y="144"/>
                </a:cxn>
                <a:cxn ang="0">
                  <a:pos x="226" y="150"/>
                </a:cxn>
                <a:cxn ang="0">
                  <a:pos x="228" y="159"/>
                </a:cxn>
                <a:cxn ang="0">
                  <a:pos x="241" y="168"/>
                </a:cxn>
              </a:cxnLst>
              <a:rect l="0" t="0" r="r" b="b"/>
              <a:pathLst>
                <a:path w="247" h="210">
                  <a:moveTo>
                    <a:pt x="241" y="168"/>
                  </a:moveTo>
                  <a:lnTo>
                    <a:pt x="241" y="177"/>
                  </a:lnTo>
                  <a:lnTo>
                    <a:pt x="240" y="177"/>
                  </a:lnTo>
                  <a:lnTo>
                    <a:pt x="238" y="177"/>
                  </a:lnTo>
                  <a:lnTo>
                    <a:pt x="238" y="178"/>
                  </a:lnTo>
                  <a:lnTo>
                    <a:pt x="218" y="194"/>
                  </a:lnTo>
                  <a:lnTo>
                    <a:pt x="193" y="186"/>
                  </a:lnTo>
                  <a:lnTo>
                    <a:pt x="186" y="183"/>
                  </a:lnTo>
                  <a:lnTo>
                    <a:pt x="183" y="186"/>
                  </a:lnTo>
                  <a:lnTo>
                    <a:pt x="166" y="184"/>
                  </a:lnTo>
                  <a:lnTo>
                    <a:pt x="154" y="194"/>
                  </a:lnTo>
                  <a:lnTo>
                    <a:pt x="156" y="210"/>
                  </a:lnTo>
                  <a:lnTo>
                    <a:pt x="127" y="208"/>
                  </a:lnTo>
                  <a:lnTo>
                    <a:pt x="128" y="206"/>
                  </a:lnTo>
                  <a:lnTo>
                    <a:pt x="122" y="206"/>
                  </a:lnTo>
                  <a:lnTo>
                    <a:pt x="67" y="194"/>
                  </a:lnTo>
                  <a:lnTo>
                    <a:pt x="57" y="186"/>
                  </a:lnTo>
                  <a:lnTo>
                    <a:pt x="64" y="174"/>
                  </a:lnTo>
                  <a:lnTo>
                    <a:pt x="67" y="154"/>
                  </a:lnTo>
                  <a:lnTo>
                    <a:pt x="69" y="135"/>
                  </a:lnTo>
                  <a:lnTo>
                    <a:pt x="79" y="146"/>
                  </a:lnTo>
                  <a:lnTo>
                    <a:pt x="69" y="128"/>
                  </a:lnTo>
                  <a:lnTo>
                    <a:pt x="70" y="121"/>
                  </a:lnTo>
                  <a:lnTo>
                    <a:pt x="60" y="112"/>
                  </a:lnTo>
                  <a:lnTo>
                    <a:pt x="52" y="96"/>
                  </a:lnTo>
                  <a:lnTo>
                    <a:pt x="55" y="92"/>
                  </a:lnTo>
                  <a:lnTo>
                    <a:pt x="44" y="88"/>
                  </a:lnTo>
                  <a:lnTo>
                    <a:pt x="32" y="85"/>
                  </a:lnTo>
                  <a:lnTo>
                    <a:pt x="15" y="78"/>
                  </a:lnTo>
                  <a:lnTo>
                    <a:pt x="4" y="74"/>
                  </a:lnTo>
                  <a:lnTo>
                    <a:pt x="7" y="68"/>
                  </a:lnTo>
                  <a:lnTo>
                    <a:pt x="9" y="67"/>
                  </a:lnTo>
                  <a:lnTo>
                    <a:pt x="0" y="66"/>
                  </a:lnTo>
                  <a:lnTo>
                    <a:pt x="24" y="56"/>
                  </a:lnTo>
                  <a:lnTo>
                    <a:pt x="38" y="58"/>
                  </a:lnTo>
                  <a:lnTo>
                    <a:pt x="62" y="58"/>
                  </a:lnTo>
                  <a:lnTo>
                    <a:pt x="57" y="36"/>
                  </a:lnTo>
                  <a:lnTo>
                    <a:pt x="63" y="34"/>
                  </a:lnTo>
                  <a:lnTo>
                    <a:pt x="69" y="40"/>
                  </a:lnTo>
                  <a:lnTo>
                    <a:pt x="100" y="39"/>
                  </a:lnTo>
                  <a:lnTo>
                    <a:pt x="93" y="38"/>
                  </a:lnTo>
                  <a:lnTo>
                    <a:pt x="120" y="24"/>
                  </a:lnTo>
                  <a:lnTo>
                    <a:pt x="122" y="7"/>
                  </a:lnTo>
                  <a:lnTo>
                    <a:pt x="140" y="0"/>
                  </a:lnTo>
                  <a:lnTo>
                    <a:pt x="147" y="8"/>
                  </a:lnTo>
                  <a:lnTo>
                    <a:pt x="172" y="25"/>
                  </a:lnTo>
                  <a:lnTo>
                    <a:pt x="181" y="24"/>
                  </a:lnTo>
                  <a:lnTo>
                    <a:pt x="183" y="26"/>
                  </a:lnTo>
                  <a:lnTo>
                    <a:pt x="202" y="37"/>
                  </a:lnTo>
                  <a:lnTo>
                    <a:pt x="213" y="39"/>
                  </a:lnTo>
                  <a:lnTo>
                    <a:pt x="217" y="40"/>
                  </a:lnTo>
                  <a:lnTo>
                    <a:pt x="247" y="50"/>
                  </a:lnTo>
                  <a:lnTo>
                    <a:pt x="238" y="85"/>
                  </a:lnTo>
                  <a:lnTo>
                    <a:pt x="232" y="88"/>
                  </a:lnTo>
                  <a:lnTo>
                    <a:pt x="228" y="91"/>
                  </a:lnTo>
                  <a:lnTo>
                    <a:pt x="211" y="116"/>
                  </a:lnTo>
                  <a:lnTo>
                    <a:pt x="218" y="111"/>
                  </a:lnTo>
                  <a:lnTo>
                    <a:pt x="229" y="124"/>
                  </a:lnTo>
                  <a:lnTo>
                    <a:pt x="229" y="134"/>
                  </a:lnTo>
                  <a:lnTo>
                    <a:pt x="226" y="144"/>
                  </a:lnTo>
                  <a:lnTo>
                    <a:pt x="226" y="150"/>
                  </a:lnTo>
                  <a:lnTo>
                    <a:pt x="228" y="159"/>
                  </a:lnTo>
                  <a:lnTo>
                    <a:pt x="241" y="16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7" name="Freeform 395"/>
            <p:cNvSpPr>
              <a:spLocks/>
            </p:cNvSpPr>
            <p:nvPr/>
          </p:nvSpPr>
          <p:spPr bwMode="auto">
            <a:xfrm>
              <a:off x="6072319" y="2898505"/>
              <a:ext cx="20089" cy="37958"/>
            </a:xfrm>
            <a:custGeom>
              <a:avLst/>
              <a:gdLst/>
              <a:ahLst/>
              <a:cxnLst>
                <a:cxn ang="0">
                  <a:pos x="13" y="33"/>
                </a:cxn>
                <a:cxn ang="0">
                  <a:pos x="3" y="29"/>
                </a:cxn>
                <a:cxn ang="0">
                  <a:pos x="0" y="14"/>
                </a:cxn>
                <a:cxn ang="0">
                  <a:pos x="13" y="0"/>
                </a:cxn>
                <a:cxn ang="0">
                  <a:pos x="18" y="15"/>
                </a:cxn>
                <a:cxn ang="0">
                  <a:pos x="13" y="33"/>
                </a:cxn>
              </a:cxnLst>
              <a:rect l="0" t="0" r="r" b="b"/>
              <a:pathLst>
                <a:path w="18" h="33">
                  <a:moveTo>
                    <a:pt x="13" y="33"/>
                  </a:moveTo>
                  <a:lnTo>
                    <a:pt x="3" y="29"/>
                  </a:lnTo>
                  <a:lnTo>
                    <a:pt x="0" y="14"/>
                  </a:lnTo>
                  <a:lnTo>
                    <a:pt x="13" y="0"/>
                  </a:lnTo>
                  <a:lnTo>
                    <a:pt x="18" y="15"/>
                  </a:lnTo>
                  <a:lnTo>
                    <a:pt x="13" y="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8" name="Freeform 396"/>
            <p:cNvSpPr>
              <a:spLocks/>
            </p:cNvSpPr>
            <p:nvPr/>
          </p:nvSpPr>
          <p:spPr bwMode="auto">
            <a:xfrm>
              <a:off x="6228565" y="2748906"/>
              <a:ext cx="142854" cy="69218"/>
            </a:xfrm>
            <a:custGeom>
              <a:avLst/>
              <a:gdLst/>
              <a:ahLst/>
              <a:cxnLst>
                <a:cxn ang="0">
                  <a:pos x="54" y="63"/>
                </a:cxn>
                <a:cxn ang="0">
                  <a:pos x="25" y="60"/>
                </a:cxn>
                <a:cxn ang="0">
                  <a:pos x="7" y="45"/>
                </a:cxn>
                <a:cxn ang="0">
                  <a:pos x="1" y="41"/>
                </a:cxn>
                <a:cxn ang="0">
                  <a:pos x="0" y="39"/>
                </a:cxn>
                <a:cxn ang="0">
                  <a:pos x="3" y="36"/>
                </a:cxn>
                <a:cxn ang="0">
                  <a:pos x="9" y="21"/>
                </a:cxn>
                <a:cxn ang="0">
                  <a:pos x="11" y="19"/>
                </a:cxn>
                <a:cxn ang="0">
                  <a:pos x="18" y="11"/>
                </a:cxn>
                <a:cxn ang="0">
                  <a:pos x="24" y="15"/>
                </a:cxn>
                <a:cxn ang="0">
                  <a:pos x="48" y="15"/>
                </a:cxn>
                <a:cxn ang="0">
                  <a:pos x="79" y="0"/>
                </a:cxn>
                <a:cxn ang="0">
                  <a:pos x="113" y="1"/>
                </a:cxn>
                <a:cxn ang="0">
                  <a:pos x="129" y="12"/>
                </a:cxn>
                <a:cxn ang="0">
                  <a:pos x="110" y="31"/>
                </a:cxn>
                <a:cxn ang="0">
                  <a:pos x="94" y="53"/>
                </a:cxn>
                <a:cxn ang="0">
                  <a:pos x="83" y="57"/>
                </a:cxn>
                <a:cxn ang="0">
                  <a:pos x="54" y="63"/>
                </a:cxn>
              </a:cxnLst>
              <a:rect l="0" t="0" r="r" b="b"/>
              <a:pathLst>
                <a:path w="129" h="63">
                  <a:moveTo>
                    <a:pt x="54" y="63"/>
                  </a:moveTo>
                  <a:lnTo>
                    <a:pt x="25" y="60"/>
                  </a:lnTo>
                  <a:lnTo>
                    <a:pt x="7" y="45"/>
                  </a:lnTo>
                  <a:lnTo>
                    <a:pt x="1" y="41"/>
                  </a:lnTo>
                  <a:lnTo>
                    <a:pt x="0" y="39"/>
                  </a:lnTo>
                  <a:lnTo>
                    <a:pt x="3" y="36"/>
                  </a:lnTo>
                  <a:lnTo>
                    <a:pt x="9" y="21"/>
                  </a:lnTo>
                  <a:lnTo>
                    <a:pt x="11" y="19"/>
                  </a:lnTo>
                  <a:lnTo>
                    <a:pt x="18" y="11"/>
                  </a:lnTo>
                  <a:lnTo>
                    <a:pt x="24" y="15"/>
                  </a:lnTo>
                  <a:lnTo>
                    <a:pt x="48" y="15"/>
                  </a:lnTo>
                  <a:lnTo>
                    <a:pt x="79" y="0"/>
                  </a:lnTo>
                  <a:lnTo>
                    <a:pt x="113" y="1"/>
                  </a:lnTo>
                  <a:lnTo>
                    <a:pt x="129" y="12"/>
                  </a:lnTo>
                  <a:lnTo>
                    <a:pt x="110" y="31"/>
                  </a:lnTo>
                  <a:lnTo>
                    <a:pt x="94" y="53"/>
                  </a:lnTo>
                  <a:lnTo>
                    <a:pt x="83" y="57"/>
                  </a:lnTo>
                  <a:lnTo>
                    <a:pt x="54" y="6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89" name="Freeform 397"/>
            <p:cNvSpPr>
              <a:spLocks/>
            </p:cNvSpPr>
            <p:nvPr/>
          </p:nvSpPr>
          <p:spPr bwMode="auto">
            <a:xfrm>
              <a:off x="6391508" y="2034402"/>
              <a:ext cx="2908413" cy="897596"/>
            </a:xfrm>
            <a:custGeom>
              <a:avLst/>
              <a:gdLst/>
              <a:ahLst/>
              <a:cxnLst>
                <a:cxn ang="0">
                  <a:pos x="2247" y="174"/>
                </a:cxn>
                <a:cxn ang="0">
                  <a:pos x="2035" y="135"/>
                </a:cxn>
                <a:cxn ang="0">
                  <a:pos x="1839" y="114"/>
                </a:cxn>
                <a:cxn ang="0">
                  <a:pos x="1691" y="97"/>
                </a:cxn>
                <a:cxn ang="0">
                  <a:pos x="1637" y="116"/>
                </a:cxn>
                <a:cxn ang="0">
                  <a:pos x="1482" y="103"/>
                </a:cxn>
                <a:cxn ang="0">
                  <a:pos x="1232" y="71"/>
                </a:cxn>
                <a:cxn ang="0">
                  <a:pos x="1208" y="42"/>
                </a:cxn>
                <a:cxn ang="0">
                  <a:pos x="1076" y="20"/>
                </a:cxn>
                <a:cxn ang="0">
                  <a:pos x="972" y="24"/>
                </a:cxn>
                <a:cxn ang="0">
                  <a:pos x="827" y="56"/>
                </a:cxn>
                <a:cxn ang="0">
                  <a:pos x="781" y="102"/>
                </a:cxn>
                <a:cxn ang="0">
                  <a:pos x="826" y="115"/>
                </a:cxn>
                <a:cxn ang="0">
                  <a:pos x="707" y="120"/>
                </a:cxn>
                <a:cxn ang="0">
                  <a:pos x="759" y="167"/>
                </a:cxn>
                <a:cxn ang="0">
                  <a:pos x="749" y="198"/>
                </a:cxn>
                <a:cxn ang="0">
                  <a:pos x="708" y="213"/>
                </a:cxn>
                <a:cxn ang="0">
                  <a:pos x="593" y="92"/>
                </a:cxn>
                <a:cxn ang="0">
                  <a:pos x="643" y="173"/>
                </a:cxn>
                <a:cxn ang="0">
                  <a:pos x="498" y="185"/>
                </a:cxn>
                <a:cxn ang="0">
                  <a:pos x="410" y="170"/>
                </a:cxn>
                <a:cxn ang="0">
                  <a:pos x="269" y="203"/>
                </a:cxn>
                <a:cxn ang="0">
                  <a:pos x="251" y="225"/>
                </a:cxn>
                <a:cxn ang="0">
                  <a:pos x="181" y="277"/>
                </a:cxn>
                <a:cxn ang="0">
                  <a:pos x="75" y="213"/>
                </a:cxn>
                <a:cxn ang="0">
                  <a:pos x="66" y="169"/>
                </a:cxn>
                <a:cxn ang="0">
                  <a:pos x="18" y="159"/>
                </a:cxn>
                <a:cxn ang="0">
                  <a:pos x="54" y="277"/>
                </a:cxn>
                <a:cxn ang="0">
                  <a:pos x="39" y="359"/>
                </a:cxn>
                <a:cxn ang="0">
                  <a:pos x="81" y="464"/>
                </a:cxn>
                <a:cxn ang="0">
                  <a:pos x="212" y="573"/>
                </a:cxn>
                <a:cxn ang="0">
                  <a:pos x="287" y="680"/>
                </a:cxn>
                <a:cxn ang="0">
                  <a:pos x="288" y="733"/>
                </a:cxn>
                <a:cxn ang="0">
                  <a:pos x="517" y="804"/>
                </a:cxn>
                <a:cxn ang="0">
                  <a:pos x="501" y="692"/>
                </a:cxn>
                <a:cxn ang="0">
                  <a:pos x="485" y="561"/>
                </a:cxn>
                <a:cxn ang="0">
                  <a:pos x="666" y="546"/>
                </a:cxn>
                <a:cxn ang="0">
                  <a:pos x="811" y="474"/>
                </a:cxn>
                <a:cxn ang="0">
                  <a:pos x="958" y="507"/>
                </a:cxn>
                <a:cxn ang="0">
                  <a:pos x="1159" y="606"/>
                </a:cxn>
                <a:cxn ang="0">
                  <a:pos x="1333" y="596"/>
                </a:cxn>
                <a:cxn ang="0">
                  <a:pos x="1504" y="596"/>
                </a:cxn>
                <a:cxn ang="0">
                  <a:pos x="1746" y="603"/>
                </a:cxn>
                <a:cxn ang="0">
                  <a:pos x="1816" y="521"/>
                </a:cxn>
                <a:cxn ang="0">
                  <a:pos x="2046" y="630"/>
                </a:cxn>
                <a:cxn ang="0">
                  <a:pos x="2134" y="751"/>
                </a:cxn>
                <a:cxn ang="0">
                  <a:pos x="2172" y="775"/>
                </a:cxn>
                <a:cxn ang="0">
                  <a:pos x="2224" y="621"/>
                </a:cxn>
                <a:cxn ang="0">
                  <a:pos x="2094" y="498"/>
                </a:cxn>
                <a:cxn ang="0">
                  <a:pos x="2037" y="447"/>
                </a:cxn>
                <a:cxn ang="0">
                  <a:pos x="2117" y="381"/>
                </a:cxn>
                <a:cxn ang="0">
                  <a:pos x="2251" y="385"/>
                </a:cxn>
                <a:cxn ang="0">
                  <a:pos x="2314" y="345"/>
                </a:cxn>
                <a:cxn ang="0">
                  <a:pos x="2353" y="314"/>
                </a:cxn>
                <a:cxn ang="0">
                  <a:pos x="2355" y="439"/>
                </a:cxn>
                <a:cxn ang="0">
                  <a:pos x="2500" y="525"/>
                </a:cxn>
                <a:cxn ang="0">
                  <a:pos x="2500" y="458"/>
                </a:cxn>
                <a:cxn ang="0">
                  <a:pos x="2433" y="372"/>
                </a:cxn>
                <a:cxn ang="0">
                  <a:pos x="2530" y="343"/>
                </a:cxn>
                <a:cxn ang="0">
                  <a:pos x="2588" y="300"/>
                </a:cxn>
                <a:cxn ang="0">
                  <a:pos x="2472" y="215"/>
                </a:cxn>
              </a:cxnLst>
              <a:rect l="0" t="0" r="r" b="b"/>
              <a:pathLst>
                <a:path w="2606" h="804">
                  <a:moveTo>
                    <a:pt x="2409" y="170"/>
                  </a:moveTo>
                  <a:lnTo>
                    <a:pt x="2359" y="161"/>
                  </a:lnTo>
                  <a:lnTo>
                    <a:pt x="2310" y="151"/>
                  </a:lnTo>
                  <a:lnTo>
                    <a:pt x="2267" y="151"/>
                  </a:lnTo>
                  <a:lnTo>
                    <a:pt x="2226" y="147"/>
                  </a:lnTo>
                  <a:lnTo>
                    <a:pt x="2241" y="157"/>
                  </a:lnTo>
                  <a:lnTo>
                    <a:pt x="2265" y="170"/>
                  </a:lnTo>
                  <a:lnTo>
                    <a:pt x="2261" y="174"/>
                  </a:lnTo>
                  <a:lnTo>
                    <a:pt x="2247" y="174"/>
                  </a:lnTo>
                  <a:lnTo>
                    <a:pt x="2224" y="165"/>
                  </a:lnTo>
                  <a:lnTo>
                    <a:pt x="2215" y="165"/>
                  </a:lnTo>
                  <a:lnTo>
                    <a:pt x="2191" y="153"/>
                  </a:lnTo>
                  <a:lnTo>
                    <a:pt x="2173" y="159"/>
                  </a:lnTo>
                  <a:lnTo>
                    <a:pt x="2107" y="155"/>
                  </a:lnTo>
                  <a:lnTo>
                    <a:pt x="2106" y="165"/>
                  </a:lnTo>
                  <a:lnTo>
                    <a:pt x="2085" y="156"/>
                  </a:lnTo>
                  <a:lnTo>
                    <a:pt x="2059" y="151"/>
                  </a:lnTo>
                  <a:lnTo>
                    <a:pt x="2035" y="135"/>
                  </a:lnTo>
                  <a:lnTo>
                    <a:pt x="1997" y="127"/>
                  </a:lnTo>
                  <a:lnTo>
                    <a:pt x="1957" y="129"/>
                  </a:lnTo>
                  <a:lnTo>
                    <a:pt x="1919" y="132"/>
                  </a:lnTo>
                  <a:lnTo>
                    <a:pt x="1908" y="129"/>
                  </a:lnTo>
                  <a:lnTo>
                    <a:pt x="1878" y="121"/>
                  </a:lnTo>
                  <a:lnTo>
                    <a:pt x="1869" y="125"/>
                  </a:lnTo>
                  <a:lnTo>
                    <a:pt x="1870" y="119"/>
                  </a:lnTo>
                  <a:lnTo>
                    <a:pt x="1859" y="117"/>
                  </a:lnTo>
                  <a:lnTo>
                    <a:pt x="1839" y="114"/>
                  </a:lnTo>
                  <a:lnTo>
                    <a:pt x="1849" y="111"/>
                  </a:lnTo>
                  <a:lnTo>
                    <a:pt x="1812" y="103"/>
                  </a:lnTo>
                  <a:lnTo>
                    <a:pt x="1791" y="107"/>
                  </a:lnTo>
                  <a:lnTo>
                    <a:pt x="1785" y="107"/>
                  </a:lnTo>
                  <a:lnTo>
                    <a:pt x="1788" y="102"/>
                  </a:lnTo>
                  <a:lnTo>
                    <a:pt x="1786" y="102"/>
                  </a:lnTo>
                  <a:lnTo>
                    <a:pt x="1732" y="97"/>
                  </a:lnTo>
                  <a:lnTo>
                    <a:pt x="1679" y="92"/>
                  </a:lnTo>
                  <a:lnTo>
                    <a:pt x="1691" y="97"/>
                  </a:lnTo>
                  <a:lnTo>
                    <a:pt x="1669" y="102"/>
                  </a:lnTo>
                  <a:lnTo>
                    <a:pt x="1678" y="104"/>
                  </a:lnTo>
                  <a:lnTo>
                    <a:pt x="1684" y="105"/>
                  </a:lnTo>
                  <a:lnTo>
                    <a:pt x="1691" y="111"/>
                  </a:lnTo>
                  <a:lnTo>
                    <a:pt x="1701" y="120"/>
                  </a:lnTo>
                  <a:lnTo>
                    <a:pt x="1673" y="117"/>
                  </a:lnTo>
                  <a:lnTo>
                    <a:pt x="1679" y="121"/>
                  </a:lnTo>
                  <a:lnTo>
                    <a:pt x="1681" y="126"/>
                  </a:lnTo>
                  <a:lnTo>
                    <a:pt x="1637" y="116"/>
                  </a:lnTo>
                  <a:lnTo>
                    <a:pt x="1622" y="121"/>
                  </a:lnTo>
                  <a:lnTo>
                    <a:pt x="1585" y="114"/>
                  </a:lnTo>
                  <a:lnTo>
                    <a:pt x="1579" y="111"/>
                  </a:lnTo>
                  <a:lnTo>
                    <a:pt x="1588" y="123"/>
                  </a:lnTo>
                  <a:lnTo>
                    <a:pt x="1584" y="134"/>
                  </a:lnTo>
                  <a:lnTo>
                    <a:pt x="1559" y="127"/>
                  </a:lnTo>
                  <a:lnTo>
                    <a:pt x="1528" y="114"/>
                  </a:lnTo>
                  <a:lnTo>
                    <a:pt x="1493" y="102"/>
                  </a:lnTo>
                  <a:lnTo>
                    <a:pt x="1482" y="103"/>
                  </a:lnTo>
                  <a:lnTo>
                    <a:pt x="1510" y="121"/>
                  </a:lnTo>
                  <a:lnTo>
                    <a:pt x="1472" y="102"/>
                  </a:lnTo>
                  <a:lnTo>
                    <a:pt x="1415" y="95"/>
                  </a:lnTo>
                  <a:lnTo>
                    <a:pt x="1356" y="89"/>
                  </a:lnTo>
                  <a:lnTo>
                    <a:pt x="1325" y="80"/>
                  </a:lnTo>
                  <a:lnTo>
                    <a:pt x="1328" y="78"/>
                  </a:lnTo>
                  <a:lnTo>
                    <a:pt x="1304" y="77"/>
                  </a:lnTo>
                  <a:lnTo>
                    <a:pt x="1249" y="79"/>
                  </a:lnTo>
                  <a:lnTo>
                    <a:pt x="1232" y="71"/>
                  </a:lnTo>
                  <a:lnTo>
                    <a:pt x="1208" y="71"/>
                  </a:lnTo>
                  <a:lnTo>
                    <a:pt x="1208" y="68"/>
                  </a:lnTo>
                  <a:lnTo>
                    <a:pt x="1183" y="72"/>
                  </a:lnTo>
                  <a:lnTo>
                    <a:pt x="1206" y="74"/>
                  </a:lnTo>
                  <a:lnTo>
                    <a:pt x="1178" y="83"/>
                  </a:lnTo>
                  <a:lnTo>
                    <a:pt x="1148" y="86"/>
                  </a:lnTo>
                  <a:lnTo>
                    <a:pt x="1150" y="83"/>
                  </a:lnTo>
                  <a:lnTo>
                    <a:pt x="1180" y="62"/>
                  </a:lnTo>
                  <a:lnTo>
                    <a:pt x="1208" y="42"/>
                  </a:lnTo>
                  <a:lnTo>
                    <a:pt x="1195" y="38"/>
                  </a:lnTo>
                  <a:lnTo>
                    <a:pt x="1181" y="33"/>
                  </a:lnTo>
                  <a:lnTo>
                    <a:pt x="1204" y="37"/>
                  </a:lnTo>
                  <a:lnTo>
                    <a:pt x="1184" y="26"/>
                  </a:lnTo>
                  <a:lnTo>
                    <a:pt x="1181" y="27"/>
                  </a:lnTo>
                  <a:lnTo>
                    <a:pt x="1170" y="26"/>
                  </a:lnTo>
                  <a:lnTo>
                    <a:pt x="1145" y="19"/>
                  </a:lnTo>
                  <a:lnTo>
                    <a:pt x="1094" y="19"/>
                  </a:lnTo>
                  <a:lnTo>
                    <a:pt x="1076" y="20"/>
                  </a:lnTo>
                  <a:lnTo>
                    <a:pt x="1075" y="12"/>
                  </a:lnTo>
                  <a:lnTo>
                    <a:pt x="1054" y="11"/>
                  </a:lnTo>
                  <a:lnTo>
                    <a:pt x="1028" y="11"/>
                  </a:lnTo>
                  <a:lnTo>
                    <a:pt x="1046" y="5"/>
                  </a:lnTo>
                  <a:lnTo>
                    <a:pt x="1008" y="0"/>
                  </a:lnTo>
                  <a:lnTo>
                    <a:pt x="985" y="12"/>
                  </a:lnTo>
                  <a:lnTo>
                    <a:pt x="994" y="20"/>
                  </a:lnTo>
                  <a:lnTo>
                    <a:pt x="1008" y="21"/>
                  </a:lnTo>
                  <a:lnTo>
                    <a:pt x="972" y="24"/>
                  </a:lnTo>
                  <a:lnTo>
                    <a:pt x="984" y="27"/>
                  </a:lnTo>
                  <a:lnTo>
                    <a:pt x="960" y="29"/>
                  </a:lnTo>
                  <a:lnTo>
                    <a:pt x="936" y="30"/>
                  </a:lnTo>
                  <a:lnTo>
                    <a:pt x="892" y="30"/>
                  </a:lnTo>
                  <a:lnTo>
                    <a:pt x="910" y="31"/>
                  </a:lnTo>
                  <a:lnTo>
                    <a:pt x="875" y="37"/>
                  </a:lnTo>
                  <a:lnTo>
                    <a:pt x="840" y="44"/>
                  </a:lnTo>
                  <a:lnTo>
                    <a:pt x="827" y="47"/>
                  </a:lnTo>
                  <a:lnTo>
                    <a:pt x="827" y="56"/>
                  </a:lnTo>
                  <a:lnTo>
                    <a:pt x="814" y="55"/>
                  </a:lnTo>
                  <a:lnTo>
                    <a:pt x="836" y="61"/>
                  </a:lnTo>
                  <a:lnTo>
                    <a:pt x="822" y="62"/>
                  </a:lnTo>
                  <a:lnTo>
                    <a:pt x="840" y="68"/>
                  </a:lnTo>
                  <a:lnTo>
                    <a:pt x="840" y="71"/>
                  </a:lnTo>
                  <a:lnTo>
                    <a:pt x="798" y="74"/>
                  </a:lnTo>
                  <a:lnTo>
                    <a:pt x="756" y="79"/>
                  </a:lnTo>
                  <a:lnTo>
                    <a:pt x="762" y="87"/>
                  </a:lnTo>
                  <a:lnTo>
                    <a:pt x="781" y="102"/>
                  </a:lnTo>
                  <a:lnTo>
                    <a:pt x="803" y="105"/>
                  </a:lnTo>
                  <a:lnTo>
                    <a:pt x="832" y="116"/>
                  </a:lnTo>
                  <a:lnTo>
                    <a:pt x="846" y="134"/>
                  </a:lnTo>
                  <a:lnTo>
                    <a:pt x="851" y="141"/>
                  </a:lnTo>
                  <a:lnTo>
                    <a:pt x="842" y="143"/>
                  </a:lnTo>
                  <a:lnTo>
                    <a:pt x="828" y="129"/>
                  </a:lnTo>
                  <a:lnTo>
                    <a:pt x="826" y="137"/>
                  </a:lnTo>
                  <a:lnTo>
                    <a:pt x="816" y="123"/>
                  </a:lnTo>
                  <a:lnTo>
                    <a:pt x="826" y="115"/>
                  </a:lnTo>
                  <a:lnTo>
                    <a:pt x="791" y="111"/>
                  </a:lnTo>
                  <a:lnTo>
                    <a:pt x="756" y="101"/>
                  </a:lnTo>
                  <a:lnTo>
                    <a:pt x="728" y="105"/>
                  </a:lnTo>
                  <a:lnTo>
                    <a:pt x="741" y="111"/>
                  </a:lnTo>
                  <a:lnTo>
                    <a:pt x="709" y="110"/>
                  </a:lnTo>
                  <a:lnTo>
                    <a:pt x="717" y="117"/>
                  </a:lnTo>
                  <a:lnTo>
                    <a:pt x="756" y="125"/>
                  </a:lnTo>
                  <a:lnTo>
                    <a:pt x="763" y="129"/>
                  </a:lnTo>
                  <a:lnTo>
                    <a:pt x="707" y="120"/>
                  </a:lnTo>
                  <a:lnTo>
                    <a:pt x="689" y="93"/>
                  </a:lnTo>
                  <a:lnTo>
                    <a:pt x="675" y="92"/>
                  </a:lnTo>
                  <a:lnTo>
                    <a:pt x="690" y="107"/>
                  </a:lnTo>
                  <a:lnTo>
                    <a:pt x="674" y="115"/>
                  </a:lnTo>
                  <a:lnTo>
                    <a:pt x="680" y="123"/>
                  </a:lnTo>
                  <a:lnTo>
                    <a:pt x="704" y="138"/>
                  </a:lnTo>
                  <a:lnTo>
                    <a:pt x="702" y="153"/>
                  </a:lnTo>
                  <a:lnTo>
                    <a:pt x="717" y="169"/>
                  </a:lnTo>
                  <a:lnTo>
                    <a:pt x="759" y="167"/>
                  </a:lnTo>
                  <a:lnTo>
                    <a:pt x="781" y="173"/>
                  </a:lnTo>
                  <a:lnTo>
                    <a:pt x="791" y="187"/>
                  </a:lnTo>
                  <a:lnTo>
                    <a:pt x="797" y="195"/>
                  </a:lnTo>
                  <a:lnTo>
                    <a:pt x="821" y="200"/>
                  </a:lnTo>
                  <a:lnTo>
                    <a:pt x="786" y="195"/>
                  </a:lnTo>
                  <a:lnTo>
                    <a:pt x="773" y="177"/>
                  </a:lnTo>
                  <a:lnTo>
                    <a:pt x="761" y="170"/>
                  </a:lnTo>
                  <a:lnTo>
                    <a:pt x="731" y="176"/>
                  </a:lnTo>
                  <a:lnTo>
                    <a:pt x="749" y="198"/>
                  </a:lnTo>
                  <a:lnTo>
                    <a:pt x="734" y="219"/>
                  </a:lnTo>
                  <a:lnTo>
                    <a:pt x="727" y="223"/>
                  </a:lnTo>
                  <a:lnTo>
                    <a:pt x="717" y="227"/>
                  </a:lnTo>
                  <a:lnTo>
                    <a:pt x="672" y="221"/>
                  </a:lnTo>
                  <a:lnTo>
                    <a:pt x="667" y="217"/>
                  </a:lnTo>
                  <a:lnTo>
                    <a:pt x="697" y="218"/>
                  </a:lnTo>
                  <a:lnTo>
                    <a:pt x="691" y="221"/>
                  </a:lnTo>
                  <a:lnTo>
                    <a:pt x="711" y="218"/>
                  </a:lnTo>
                  <a:lnTo>
                    <a:pt x="708" y="213"/>
                  </a:lnTo>
                  <a:lnTo>
                    <a:pt x="721" y="192"/>
                  </a:lnTo>
                  <a:lnTo>
                    <a:pt x="721" y="182"/>
                  </a:lnTo>
                  <a:lnTo>
                    <a:pt x="693" y="165"/>
                  </a:lnTo>
                  <a:lnTo>
                    <a:pt x="681" y="145"/>
                  </a:lnTo>
                  <a:lnTo>
                    <a:pt x="668" y="126"/>
                  </a:lnTo>
                  <a:lnTo>
                    <a:pt x="651" y="117"/>
                  </a:lnTo>
                  <a:lnTo>
                    <a:pt x="651" y="98"/>
                  </a:lnTo>
                  <a:lnTo>
                    <a:pt x="626" y="90"/>
                  </a:lnTo>
                  <a:lnTo>
                    <a:pt x="593" y="92"/>
                  </a:lnTo>
                  <a:lnTo>
                    <a:pt x="589" y="119"/>
                  </a:lnTo>
                  <a:lnTo>
                    <a:pt x="577" y="128"/>
                  </a:lnTo>
                  <a:lnTo>
                    <a:pt x="581" y="133"/>
                  </a:lnTo>
                  <a:lnTo>
                    <a:pt x="591" y="134"/>
                  </a:lnTo>
                  <a:lnTo>
                    <a:pt x="595" y="147"/>
                  </a:lnTo>
                  <a:lnTo>
                    <a:pt x="600" y="156"/>
                  </a:lnTo>
                  <a:lnTo>
                    <a:pt x="621" y="162"/>
                  </a:lnTo>
                  <a:lnTo>
                    <a:pt x="636" y="171"/>
                  </a:lnTo>
                  <a:lnTo>
                    <a:pt x="643" y="173"/>
                  </a:lnTo>
                  <a:lnTo>
                    <a:pt x="636" y="186"/>
                  </a:lnTo>
                  <a:lnTo>
                    <a:pt x="612" y="173"/>
                  </a:lnTo>
                  <a:lnTo>
                    <a:pt x="572" y="163"/>
                  </a:lnTo>
                  <a:lnTo>
                    <a:pt x="536" y="157"/>
                  </a:lnTo>
                  <a:lnTo>
                    <a:pt x="499" y="152"/>
                  </a:lnTo>
                  <a:lnTo>
                    <a:pt x="493" y="158"/>
                  </a:lnTo>
                  <a:lnTo>
                    <a:pt x="511" y="173"/>
                  </a:lnTo>
                  <a:lnTo>
                    <a:pt x="499" y="179"/>
                  </a:lnTo>
                  <a:lnTo>
                    <a:pt x="498" y="185"/>
                  </a:lnTo>
                  <a:lnTo>
                    <a:pt x="488" y="182"/>
                  </a:lnTo>
                  <a:lnTo>
                    <a:pt x="483" y="173"/>
                  </a:lnTo>
                  <a:lnTo>
                    <a:pt x="461" y="176"/>
                  </a:lnTo>
                  <a:lnTo>
                    <a:pt x="443" y="179"/>
                  </a:lnTo>
                  <a:lnTo>
                    <a:pt x="422" y="186"/>
                  </a:lnTo>
                  <a:lnTo>
                    <a:pt x="397" y="183"/>
                  </a:lnTo>
                  <a:lnTo>
                    <a:pt x="404" y="181"/>
                  </a:lnTo>
                  <a:lnTo>
                    <a:pt x="397" y="173"/>
                  </a:lnTo>
                  <a:lnTo>
                    <a:pt x="410" y="170"/>
                  </a:lnTo>
                  <a:lnTo>
                    <a:pt x="380" y="179"/>
                  </a:lnTo>
                  <a:lnTo>
                    <a:pt x="379" y="181"/>
                  </a:lnTo>
                  <a:lnTo>
                    <a:pt x="347" y="188"/>
                  </a:lnTo>
                  <a:lnTo>
                    <a:pt x="329" y="194"/>
                  </a:lnTo>
                  <a:lnTo>
                    <a:pt x="330" y="198"/>
                  </a:lnTo>
                  <a:lnTo>
                    <a:pt x="314" y="200"/>
                  </a:lnTo>
                  <a:lnTo>
                    <a:pt x="313" y="215"/>
                  </a:lnTo>
                  <a:lnTo>
                    <a:pt x="288" y="215"/>
                  </a:lnTo>
                  <a:lnTo>
                    <a:pt x="269" y="203"/>
                  </a:lnTo>
                  <a:lnTo>
                    <a:pt x="294" y="193"/>
                  </a:lnTo>
                  <a:lnTo>
                    <a:pt x="265" y="179"/>
                  </a:lnTo>
                  <a:lnTo>
                    <a:pt x="233" y="177"/>
                  </a:lnTo>
                  <a:lnTo>
                    <a:pt x="251" y="186"/>
                  </a:lnTo>
                  <a:lnTo>
                    <a:pt x="259" y="209"/>
                  </a:lnTo>
                  <a:lnTo>
                    <a:pt x="266" y="224"/>
                  </a:lnTo>
                  <a:lnTo>
                    <a:pt x="265" y="234"/>
                  </a:lnTo>
                  <a:lnTo>
                    <a:pt x="257" y="233"/>
                  </a:lnTo>
                  <a:lnTo>
                    <a:pt x="251" y="225"/>
                  </a:lnTo>
                  <a:lnTo>
                    <a:pt x="231" y="223"/>
                  </a:lnTo>
                  <a:lnTo>
                    <a:pt x="216" y="235"/>
                  </a:lnTo>
                  <a:lnTo>
                    <a:pt x="199" y="247"/>
                  </a:lnTo>
                  <a:lnTo>
                    <a:pt x="216" y="265"/>
                  </a:lnTo>
                  <a:lnTo>
                    <a:pt x="177" y="260"/>
                  </a:lnTo>
                  <a:lnTo>
                    <a:pt x="152" y="252"/>
                  </a:lnTo>
                  <a:lnTo>
                    <a:pt x="153" y="261"/>
                  </a:lnTo>
                  <a:lnTo>
                    <a:pt x="171" y="270"/>
                  </a:lnTo>
                  <a:lnTo>
                    <a:pt x="181" y="277"/>
                  </a:lnTo>
                  <a:lnTo>
                    <a:pt x="158" y="279"/>
                  </a:lnTo>
                  <a:lnTo>
                    <a:pt x="125" y="264"/>
                  </a:lnTo>
                  <a:lnTo>
                    <a:pt x="114" y="245"/>
                  </a:lnTo>
                  <a:lnTo>
                    <a:pt x="113" y="239"/>
                  </a:lnTo>
                  <a:lnTo>
                    <a:pt x="115" y="237"/>
                  </a:lnTo>
                  <a:lnTo>
                    <a:pt x="93" y="227"/>
                  </a:lnTo>
                  <a:lnTo>
                    <a:pt x="84" y="222"/>
                  </a:lnTo>
                  <a:lnTo>
                    <a:pt x="62" y="210"/>
                  </a:lnTo>
                  <a:lnTo>
                    <a:pt x="75" y="213"/>
                  </a:lnTo>
                  <a:lnTo>
                    <a:pt x="120" y="223"/>
                  </a:lnTo>
                  <a:lnTo>
                    <a:pt x="165" y="233"/>
                  </a:lnTo>
                  <a:lnTo>
                    <a:pt x="207" y="223"/>
                  </a:lnTo>
                  <a:lnTo>
                    <a:pt x="212" y="207"/>
                  </a:lnTo>
                  <a:lnTo>
                    <a:pt x="195" y="195"/>
                  </a:lnTo>
                  <a:lnTo>
                    <a:pt x="147" y="181"/>
                  </a:lnTo>
                  <a:lnTo>
                    <a:pt x="101" y="165"/>
                  </a:lnTo>
                  <a:lnTo>
                    <a:pt x="73" y="167"/>
                  </a:lnTo>
                  <a:lnTo>
                    <a:pt x="66" y="169"/>
                  </a:lnTo>
                  <a:lnTo>
                    <a:pt x="72" y="161"/>
                  </a:lnTo>
                  <a:lnTo>
                    <a:pt x="61" y="163"/>
                  </a:lnTo>
                  <a:lnTo>
                    <a:pt x="48" y="156"/>
                  </a:lnTo>
                  <a:lnTo>
                    <a:pt x="63" y="153"/>
                  </a:lnTo>
                  <a:lnTo>
                    <a:pt x="44" y="151"/>
                  </a:lnTo>
                  <a:lnTo>
                    <a:pt x="37" y="155"/>
                  </a:lnTo>
                  <a:lnTo>
                    <a:pt x="27" y="153"/>
                  </a:lnTo>
                  <a:lnTo>
                    <a:pt x="29" y="158"/>
                  </a:lnTo>
                  <a:lnTo>
                    <a:pt x="18" y="159"/>
                  </a:lnTo>
                  <a:lnTo>
                    <a:pt x="1" y="169"/>
                  </a:lnTo>
                  <a:lnTo>
                    <a:pt x="0" y="173"/>
                  </a:lnTo>
                  <a:lnTo>
                    <a:pt x="2" y="187"/>
                  </a:lnTo>
                  <a:lnTo>
                    <a:pt x="26" y="200"/>
                  </a:lnTo>
                  <a:lnTo>
                    <a:pt x="15" y="216"/>
                  </a:lnTo>
                  <a:lnTo>
                    <a:pt x="37" y="241"/>
                  </a:lnTo>
                  <a:lnTo>
                    <a:pt x="38" y="259"/>
                  </a:lnTo>
                  <a:lnTo>
                    <a:pt x="44" y="267"/>
                  </a:lnTo>
                  <a:lnTo>
                    <a:pt x="54" y="277"/>
                  </a:lnTo>
                  <a:lnTo>
                    <a:pt x="47" y="283"/>
                  </a:lnTo>
                  <a:lnTo>
                    <a:pt x="78" y="301"/>
                  </a:lnTo>
                  <a:lnTo>
                    <a:pt x="65" y="314"/>
                  </a:lnTo>
                  <a:lnTo>
                    <a:pt x="51" y="327"/>
                  </a:lnTo>
                  <a:lnTo>
                    <a:pt x="39" y="341"/>
                  </a:lnTo>
                  <a:lnTo>
                    <a:pt x="25" y="354"/>
                  </a:lnTo>
                  <a:lnTo>
                    <a:pt x="38" y="354"/>
                  </a:lnTo>
                  <a:lnTo>
                    <a:pt x="36" y="354"/>
                  </a:lnTo>
                  <a:lnTo>
                    <a:pt x="39" y="359"/>
                  </a:lnTo>
                  <a:lnTo>
                    <a:pt x="71" y="367"/>
                  </a:lnTo>
                  <a:lnTo>
                    <a:pt x="51" y="367"/>
                  </a:lnTo>
                  <a:lnTo>
                    <a:pt x="36" y="374"/>
                  </a:lnTo>
                  <a:lnTo>
                    <a:pt x="31" y="380"/>
                  </a:lnTo>
                  <a:lnTo>
                    <a:pt x="37" y="402"/>
                  </a:lnTo>
                  <a:lnTo>
                    <a:pt x="29" y="416"/>
                  </a:lnTo>
                  <a:lnTo>
                    <a:pt x="39" y="433"/>
                  </a:lnTo>
                  <a:lnTo>
                    <a:pt x="53" y="459"/>
                  </a:lnTo>
                  <a:lnTo>
                    <a:pt x="81" y="464"/>
                  </a:lnTo>
                  <a:lnTo>
                    <a:pt x="110" y="469"/>
                  </a:lnTo>
                  <a:lnTo>
                    <a:pt x="115" y="497"/>
                  </a:lnTo>
                  <a:lnTo>
                    <a:pt x="139" y="517"/>
                  </a:lnTo>
                  <a:lnTo>
                    <a:pt x="132" y="524"/>
                  </a:lnTo>
                  <a:lnTo>
                    <a:pt x="138" y="546"/>
                  </a:lnTo>
                  <a:lnTo>
                    <a:pt x="153" y="541"/>
                  </a:lnTo>
                  <a:lnTo>
                    <a:pt x="183" y="545"/>
                  </a:lnTo>
                  <a:lnTo>
                    <a:pt x="187" y="553"/>
                  </a:lnTo>
                  <a:lnTo>
                    <a:pt x="212" y="573"/>
                  </a:lnTo>
                  <a:lnTo>
                    <a:pt x="237" y="595"/>
                  </a:lnTo>
                  <a:lnTo>
                    <a:pt x="249" y="593"/>
                  </a:lnTo>
                  <a:lnTo>
                    <a:pt x="278" y="602"/>
                  </a:lnTo>
                  <a:lnTo>
                    <a:pt x="307" y="611"/>
                  </a:lnTo>
                  <a:lnTo>
                    <a:pt x="320" y="645"/>
                  </a:lnTo>
                  <a:lnTo>
                    <a:pt x="305" y="653"/>
                  </a:lnTo>
                  <a:lnTo>
                    <a:pt x="297" y="667"/>
                  </a:lnTo>
                  <a:lnTo>
                    <a:pt x="302" y="672"/>
                  </a:lnTo>
                  <a:lnTo>
                    <a:pt x="287" y="680"/>
                  </a:lnTo>
                  <a:lnTo>
                    <a:pt x="277" y="683"/>
                  </a:lnTo>
                  <a:lnTo>
                    <a:pt x="293" y="696"/>
                  </a:lnTo>
                  <a:lnTo>
                    <a:pt x="287" y="695"/>
                  </a:lnTo>
                  <a:lnTo>
                    <a:pt x="284" y="702"/>
                  </a:lnTo>
                  <a:lnTo>
                    <a:pt x="281" y="697"/>
                  </a:lnTo>
                  <a:lnTo>
                    <a:pt x="279" y="711"/>
                  </a:lnTo>
                  <a:lnTo>
                    <a:pt x="263" y="713"/>
                  </a:lnTo>
                  <a:lnTo>
                    <a:pt x="258" y="717"/>
                  </a:lnTo>
                  <a:lnTo>
                    <a:pt x="288" y="733"/>
                  </a:lnTo>
                  <a:lnTo>
                    <a:pt x="318" y="749"/>
                  </a:lnTo>
                  <a:lnTo>
                    <a:pt x="319" y="746"/>
                  </a:lnTo>
                  <a:lnTo>
                    <a:pt x="342" y="749"/>
                  </a:lnTo>
                  <a:lnTo>
                    <a:pt x="363" y="750"/>
                  </a:lnTo>
                  <a:lnTo>
                    <a:pt x="393" y="762"/>
                  </a:lnTo>
                  <a:lnTo>
                    <a:pt x="423" y="774"/>
                  </a:lnTo>
                  <a:lnTo>
                    <a:pt x="453" y="786"/>
                  </a:lnTo>
                  <a:lnTo>
                    <a:pt x="483" y="798"/>
                  </a:lnTo>
                  <a:lnTo>
                    <a:pt x="517" y="804"/>
                  </a:lnTo>
                  <a:lnTo>
                    <a:pt x="500" y="785"/>
                  </a:lnTo>
                  <a:lnTo>
                    <a:pt x="483" y="767"/>
                  </a:lnTo>
                  <a:lnTo>
                    <a:pt x="480" y="750"/>
                  </a:lnTo>
                  <a:lnTo>
                    <a:pt x="479" y="756"/>
                  </a:lnTo>
                  <a:lnTo>
                    <a:pt x="468" y="738"/>
                  </a:lnTo>
                  <a:lnTo>
                    <a:pt x="461" y="731"/>
                  </a:lnTo>
                  <a:lnTo>
                    <a:pt x="471" y="707"/>
                  </a:lnTo>
                  <a:lnTo>
                    <a:pt x="492" y="697"/>
                  </a:lnTo>
                  <a:lnTo>
                    <a:pt x="501" y="692"/>
                  </a:lnTo>
                  <a:lnTo>
                    <a:pt x="499" y="686"/>
                  </a:lnTo>
                  <a:lnTo>
                    <a:pt x="485" y="662"/>
                  </a:lnTo>
                  <a:lnTo>
                    <a:pt x="461" y="644"/>
                  </a:lnTo>
                  <a:lnTo>
                    <a:pt x="438" y="626"/>
                  </a:lnTo>
                  <a:lnTo>
                    <a:pt x="441" y="599"/>
                  </a:lnTo>
                  <a:lnTo>
                    <a:pt x="444" y="572"/>
                  </a:lnTo>
                  <a:lnTo>
                    <a:pt x="467" y="583"/>
                  </a:lnTo>
                  <a:lnTo>
                    <a:pt x="470" y="572"/>
                  </a:lnTo>
                  <a:lnTo>
                    <a:pt x="485" y="561"/>
                  </a:lnTo>
                  <a:lnTo>
                    <a:pt x="500" y="551"/>
                  </a:lnTo>
                  <a:lnTo>
                    <a:pt x="528" y="551"/>
                  </a:lnTo>
                  <a:lnTo>
                    <a:pt x="553" y="563"/>
                  </a:lnTo>
                  <a:lnTo>
                    <a:pt x="579" y="573"/>
                  </a:lnTo>
                  <a:lnTo>
                    <a:pt x="608" y="572"/>
                  </a:lnTo>
                  <a:lnTo>
                    <a:pt x="645" y="571"/>
                  </a:lnTo>
                  <a:lnTo>
                    <a:pt x="684" y="577"/>
                  </a:lnTo>
                  <a:lnTo>
                    <a:pt x="686" y="571"/>
                  </a:lnTo>
                  <a:lnTo>
                    <a:pt x="666" y="546"/>
                  </a:lnTo>
                  <a:lnTo>
                    <a:pt x="675" y="519"/>
                  </a:lnTo>
                  <a:lnTo>
                    <a:pt x="692" y="519"/>
                  </a:lnTo>
                  <a:lnTo>
                    <a:pt x="669" y="509"/>
                  </a:lnTo>
                  <a:lnTo>
                    <a:pt x="693" y="504"/>
                  </a:lnTo>
                  <a:lnTo>
                    <a:pt x="719" y="500"/>
                  </a:lnTo>
                  <a:lnTo>
                    <a:pt x="741" y="494"/>
                  </a:lnTo>
                  <a:lnTo>
                    <a:pt x="765" y="487"/>
                  </a:lnTo>
                  <a:lnTo>
                    <a:pt x="788" y="481"/>
                  </a:lnTo>
                  <a:lnTo>
                    <a:pt x="811" y="474"/>
                  </a:lnTo>
                  <a:lnTo>
                    <a:pt x="828" y="473"/>
                  </a:lnTo>
                  <a:lnTo>
                    <a:pt x="842" y="487"/>
                  </a:lnTo>
                  <a:lnTo>
                    <a:pt x="880" y="500"/>
                  </a:lnTo>
                  <a:lnTo>
                    <a:pt x="893" y="507"/>
                  </a:lnTo>
                  <a:lnTo>
                    <a:pt x="908" y="510"/>
                  </a:lnTo>
                  <a:lnTo>
                    <a:pt x="932" y="501"/>
                  </a:lnTo>
                  <a:lnTo>
                    <a:pt x="958" y="492"/>
                  </a:lnTo>
                  <a:lnTo>
                    <a:pt x="961" y="495"/>
                  </a:lnTo>
                  <a:lnTo>
                    <a:pt x="958" y="507"/>
                  </a:lnTo>
                  <a:lnTo>
                    <a:pt x="984" y="524"/>
                  </a:lnTo>
                  <a:lnTo>
                    <a:pt x="1010" y="542"/>
                  </a:lnTo>
                  <a:lnTo>
                    <a:pt x="1037" y="560"/>
                  </a:lnTo>
                  <a:lnTo>
                    <a:pt x="1063" y="578"/>
                  </a:lnTo>
                  <a:lnTo>
                    <a:pt x="1067" y="572"/>
                  </a:lnTo>
                  <a:lnTo>
                    <a:pt x="1081" y="577"/>
                  </a:lnTo>
                  <a:lnTo>
                    <a:pt x="1106" y="573"/>
                  </a:lnTo>
                  <a:lnTo>
                    <a:pt x="1133" y="589"/>
                  </a:lnTo>
                  <a:lnTo>
                    <a:pt x="1159" y="606"/>
                  </a:lnTo>
                  <a:lnTo>
                    <a:pt x="1184" y="600"/>
                  </a:lnTo>
                  <a:lnTo>
                    <a:pt x="1206" y="623"/>
                  </a:lnTo>
                  <a:lnTo>
                    <a:pt x="1222" y="621"/>
                  </a:lnTo>
                  <a:lnTo>
                    <a:pt x="1231" y="613"/>
                  </a:lnTo>
                  <a:lnTo>
                    <a:pt x="1249" y="606"/>
                  </a:lnTo>
                  <a:lnTo>
                    <a:pt x="1268" y="594"/>
                  </a:lnTo>
                  <a:lnTo>
                    <a:pt x="1288" y="583"/>
                  </a:lnTo>
                  <a:lnTo>
                    <a:pt x="1327" y="588"/>
                  </a:lnTo>
                  <a:lnTo>
                    <a:pt x="1333" y="596"/>
                  </a:lnTo>
                  <a:lnTo>
                    <a:pt x="1363" y="601"/>
                  </a:lnTo>
                  <a:lnTo>
                    <a:pt x="1392" y="606"/>
                  </a:lnTo>
                  <a:lnTo>
                    <a:pt x="1406" y="594"/>
                  </a:lnTo>
                  <a:lnTo>
                    <a:pt x="1388" y="577"/>
                  </a:lnTo>
                  <a:lnTo>
                    <a:pt x="1393" y="553"/>
                  </a:lnTo>
                  <a:lnTo>
                    <a:pt x="1427" y="560"/>
                  </a:lnTo>
                  <a:lnTo>
                    <a:pt x="1459" y="567"/>
                  </a:lnTo>
                  <a:lnTo>
                    <a:pt x="1474" y="581"/>
                  </a:lnTo>
                  <a:lnTo>
                    <a:pt x="1504" y="596"/>
                  </a:lnTo>
                  <a:lnTo>
                    <a:pt x="1537" y="590"/>
                  </a:lnTo>
                  <a:lnTo>
                    <a:pt x="1564" y="595"/>
                  </a:lnTo>
                  <a:lnTo>
                    <a:pt x="1591" y="601"/>
                  </a:lnTo>
                  <a:lnTo>
                    <a:pt x="1602" y="611"/>
                  </a:lnTo>
                  <a:lnTo>
                    <a:pt x="1643" y="620"/>
                  </a:lnTo>
                  <a:lnTo>
                    <a:pt x="1666" y="617"/>
                  </a:lnTo>
                  <a:lnTo>
                    <a:pt x="1687" y="612"/>
                  </a:lnTo>
                  <a:lnTo>
                    <a:pt x="1710" y="595"/>
                  </a:lnTo>
                  <a:lnTo>
                    <a:pt x="1746" y="603"/>
                  </a:lnTo>
                  <a:lnTo>
                    <a:pt x="1764" y="605"/>
                  </a:lnTo>
                  <a:lnTo>
                    <a:pt x="1793" y="611"/>
                  </a:lnTo>
                  <a:lnTo>
                    <a:pt x="1807" y="595"/>
                  </a:lnTo>
                  <a:lnTo>
                    <a:pt x="1801" y="577"/>
                  </a:lnTo>
                  <a:lnTo>
                    <a:pt x="1800" y="548"/>
                  </a:lnTo>
                  <a:lnTo>
                    <a:pt x="1786" y="539"/>
                  </a:lnTo>
                  <a:lnTo>
                    <a:pt x="1777" y="535"/>
                  </a:lnTo>
                  <a:lnTo>
                    <a:pt x="1792" y="522"/>
                  </a:lnTo>
                  <a:lnTo>
                    <a:pt x="1816" y="521"/>
                  </a:lnTo>
                  <a:lnTo>
                    <a:pt x="1840" y="521"/>
                  </a:lnTo>
                  <a:lnTo>
                    <a:pt x="1890" y="536"/>
                  </a:lnTo>
                  <a:lnTo>
                    <a:pt x="1909" y="553"/>
                  </a:lnTo>
                  <a:lnTo>
                    <a:pt x="1930" y="570"/>
                  </a:lnTo>
                  <a:lnTo>
                    <a:pt x="1949" y="587"/>
                  </a:lnTo>
                  <a:lnTo>
                    <a:pt x="1969" y="603"/>
                  </a:lnTo>
                  <a:lnTo>
                    <a:pt x="1991" y="612"/>
                  </a:lnTo>
                  <a:lnTo>
                    <a:pt x="2026" y="621"/>
                  </a:lnTo>
                  <a:lnTo>
                    <a:pt x="2046" y="630"/>
                  </a:lnTo>
                  <a:lnTo>
                    <a:pt x="2071" y="656"/>
                  </a:lnTo>
                  <a:lnTo>
                    <a:pt x="2100" y="653"/>
                  </a:lnTo>
                  <a:lnTo>
                    <a:pt x="2131" y="642"/>
                  </a:lnTo>
                  <a:lnTo>
                    <a:pt x="2143" y="663"/>
                  </a:lnTo>
                  <a:lnTo>
                    <a:pt x="2147" y="692"/>
                  </a:lnTo>
                  <a:lnTo>
                    <a:pt x="2151" y="721"/>
                  </a:lnTo>
                  <a:lnTo>
                    <a:pt x="2124" y="716"/>
                  </a:lnTo>
                  <a:lnTo>
                    <a:pt x="2121" y="729"/>
                  </a:lnTo>
                  <a:lnTo>
                    <a:pt x="2134" y="751"/>
                  </a:lnTo>
                  <a:lnTo>
                    <a:pt x="2148" y="773"/>
                  </a:lnTo>
                  <a:lnTo>
                    <a:pt x="2140" y="779"/>
                  </a:lnTo>
                  <a:lnTo>
                    <a:pt x="2145" y="786"/>
                  </a:lnTo>
                  <a:lnTo>
                    <a:pt x="2148" y="788"/>
                  </a:lnTo>
                  <a:lnTo>
                    <a:pt x="2146" y="781"/>
                  </a:lnTo>
                  <a:lnTo>
                    <a:pt x="2149" y="781"/>
                  </a:lnTo>
                  <a:lnTo>
                    <a:pt x="2160" y="767"/>
                  </a:lnTo>
                  <a:lnTo>
                    <a:pt x="2166" y="764"/>
                  </a:lnTo>
                  <a:lnTo>
                    <a:pt x="2172" y="775"/>
                  </a:lnTo>
                  <a:lnTo>
                    <a:pt x="2187" y="776"/>
                  </a:lnTo>
                  <a:lnTo>
                    <a:pt x="2211" y="768"/>
                  </a:lnTo>
                  <a:lnTo>
                    <a:pt x="2218" y="751"/>
                  </a:lnTo>
                  <a:lnTo>
                    <a:pt x="2224" y="734"/>
                  </a:lnTo>
                  <a:lnTo>
                    <a:pt x="2227" y="710"/>
                  </a:lnTo>
                  <a:lnTo>
                    <a:pt x="2230" y="687"/>
                  </a:lnTo>
                  <a:lnTo>
                    <a:pt x="2232" y="665"/>
                  </a:lnTo>
                  <a:lnTo>
                    <a:pt x="2233" y="642"/>
                  </a:lnTo>
                  <a:lnTo>
                    <a:pt x="2224" y="621"/>
                  </a:lnTo>
                  <a:lnTo>
                    <a:pt x="2214" y="601"/>
                  </a:lnTo>
                  <a:lnTo>
                    <a:pt x="2202" y="588"/>
                  </a:lnTo>
                  <a:lnTo>
                    <a:pt x="2197" y="572"/>
                  </a:lnTo>
                  <a:lnTo>
                    <a:pt x="2191" y="557"/>
                  </a:lnTo>
                  <a:lnTo>
                    <a:pt x="2177" y="540"/>
                  </a:lnTo>
                  <a:lnTo>
                    <a:pt x="2155" y="527"/>
                  </a:lnTo>
                  <a:lnTo>
                    <a:pt x="2169" y="528"/>
                  </a:lnTo>
                  <a:lnTo>
                    <a:pt x="2118" y="501"/>
                  </a:lnTo>
                  <a:lnTo>
                    <a:pt x="2094" y="498"/>
                  </a:lnTo>
                  <a:lnTo>
                    <a:pt x="2101" y="509"/>
                  </a:lnTo>
                  <a:lnTo>
                    <a:pt x="2085" y="517"/>
                  </a:lnTo>
                  <a:lnTo>
                    <a:pt x="2085" y="509"/>
                  </a:lnTo>
                  <a:lnTo>
                    <a:pt x="2074" y="505"/>
                  </a:lnTo>
                  <a:lnTo>
                    <a:pt x="2071" y="510"/>
                  </a:lnTo>
                  <a:lnTo>
                    <a:pt x="2056" y="493"/>
                  </a:lnTo>
                  <a:lnTo>
                    <a:pt x="2022" y="489"/>
                  </a:lnTo>
                  <a:lnTo>
                    <a:pt x="2031" y="468"/>
                  </a:lnTo>
                  <a:lnTo>
                    <a:pt x="2037" y="447"/>
                  </a:lnTo>
                  <a:lnTo>
                    <a:pt x="2043" y="433"/>
                  </a:lnTo>
                  <a:lnTo>
                    <a:pt x="2049" y="419"/>
                  </a:lnTo>
                  <a:lnTo>
                    <a:pt x="2044" y="408"/>
                  </a:lnTo>
                  <a:lnTo>
                    <a:pt x="2052" y="387"/>
                  </a:lnTo>
                  <a:lnTo>
                    <a:pt x="2075" y="384"/>
                  </a:lnTo>
                  <a:lnTo>
                    <a:pt x="2099" y="380"/>
                  </a:lnTo>
                  <a:lnTo>
                    <a:pt x="2105" y="380"/>
                  </a:lnTo>
                  <a:lnTo>
                    <a:pt x="2115" y="385"/>
                  </a:lnTo>
                  <a:lnTo>
                    <a:pt x="2117" y="381"/>
                  </a:lnTo>
                  <a:lnTo>
                    <a:pt x="2161" y="384"/>
                  </a:lnTo>
                  <a:lnTo>
                    <a:pt x="2163" y="379"/>
                  </a:lnTo>
                  <a:lnTo>
                    <a:pt x="2159" y="375"/>
                  </a:lnTo>
                  <a:lnTo>
                    <a:pt x="2194" y="377"/>
                  </a:lnTo>
                  <a:lnTo>
                    <a:pt x="2221" y="383"/>
                  </a:lnTo>
                  <a:lnTo>
                    <a:pt x="2212" y="386"/>
                  </a:lnTo>
                  <a:lnTo>
                    <a:pt x="2219" y="393"/>
                  </a:lnTo>
                  <a:lnTo>
                    <a:pt x="2238" y="391"/>
                  </a:lnTo>
                  <a:lnTo>
                    <a:pt x="2251" y="385"/>
                  </a:lnTo>
                  <a:lnTo>
                    <a:pt x="2279" y="386"/>
                  </a:lnTo>
                  <a:lnTo>
                    <a:pt x="2274" y="381"/>
                  </a:lnTo>
                  <a:lnTo>
                    <a:pt x="2256" y="379"/>
                  </a:lnTo>
                  <a:lnTo>
                    <a:pt x="2249" y="373"/>
                  </a:lnTo>
                  <a:lnTo>
                    <a:pt x="2248" y="351"/>
                  </a:lnTo>
                  <a:lnTo>
                    <a:pt x="2247" y="329"/>
                  </a:lnTo>
                  <a:lnTo>
                    <a:pt x="2285" y="327"/>
                  </a:lnTo>
                  <a:lnTo>
                    <a:pt x="2293" y="325"/>
                  </a:lnTo>
                  <a:lnTo>
                    <a:pt x="2314" y="345"/>
                  </a:lnTo>
                  <a:lnTo>
                    <a:pt x="2317" y="343"/>
                  </a:lnTo>
                  <a:lnTo>
                    <a:pt x="2329" y="354"/>
                  </a:lnTo>
                  <a:lnTo>
                    <a:pt x="2339" y="331"/>
                  </a:lnTo>
                  <a:lnTo>
                    <a:pt x="2350" y="331"/>
                  </a:lnTo>
                  <a:lnTo>
                    <a:pt x="2329" y="312"/>
                  </a:lnTo>
                  <a:lnTo>
                    <a:pt x="2335" y="308"/>
                  </a:lnTo>
                  <a:lnTo>
                    <a:pt x="2367" y="312"/>
                  </a:lnTo>
                  <a:lnTo>
                    <a:pt x="2370" y="315"/>
                  </a:lnTo>
                  <a:lnTo>
                    <a:pt x="2353" y="314"/>
                  </a:lnTo>
                  <a:lnTo>
                    <a:pt x="2368" y="330"/>
                  </a:lnTo>
                  <a:lnTo>
                    <a:pt x="2382" y="345"/>
                  </a:lnTo>
                  <a:lnTo>
                    <a:pt x="2371" y="354"/>
                  </a:lnTo>
                  <a:lnTo>
                    <a:pt x="2368" y="371"/>
                  </a:lnTo>
                  <a:lnTo>
                    <a:pt x="2363" y="390"/>
                  </a:lnTo>
                  <a:lnTo>
                    <a:pt x="2362" y="413"/>
                  </a:lnTo>
                  <a:lnTo>
                    <a:pt x="2344" y="416"/>
                  </a:lnTo>
                  <a:lnTo>
                    <a:pt x="2352" y="423"/>
                  </a:lnTo>
                  <a:lnTo>
                    <a:pt x="2355" y="439"/>
                  </a:lnTo>
                  <a:lnTo>
                    <a:pt x="2370" y="459"/>
                  </a:lnTo>
                  <a:lnTo>
                    <a:pt x="2386" y="479"/>
                  </a:lnTo>
                  <a:lnTo>
                    <a:pt x="2415" y="504"/>
                  </a:lnTo>
                  <a:lnTo>
                    <a:pt x="2443" y="528"/>
                  </a:lnTo>
                  <a:lnTo>
                    <a:pt x="2472" y="553"/>
                  </a:lnTo>
                  <a:lnTo>
                    <a:pt x="2502" y="577"/>
                  </a:lnTo>
                  <a:lnTo>
                    <a:pt x="2510" y="563"/>
                  </a:lnTo>
                  <a:lnTo>
                    <a:pt x="2493" y="530"/>
                  </a:lnTo>
                  <a:lnTo>
                    <a:pt x="2500" y="525"/>
                  </a:lnTo>
                  <a:lnTo>
                    <a:pt x="2513" y="528"/>
                  </a:lnTo>
                  <a:lnTo>
                    <a:pt x="2510" y="523"/>
                  </a:lnTo>
                  <a:lnTo>
                    <a:pt x="2493" y="500"/>
                  </a:lnTo>
                  <a:lnTo>
                    <a:pt x="2516" y="491"/>
                  </a:lnTo>
                  <a:lnTo>
                    <a:pt x="2486" y="465"/>
                  </a:lnTo>
                  <a:lnTo>
                    <a:pt x="2484" y="453"/>
                  </a:lnTo>
                  <a:lnTo>
                    <a:pt x="2487" y="449"/>
                  </a:lnTo>
                  <a:lnTo>
                    <a:pt x="2486" y="453"/>
                  </a:lnTo>
                  <a:lnTo>
                    <a:pt x="2500" y="458"/>
                  </a:lnTo>
                  <a:lnTo>
                    <a:pt x="2484" y="443"/>
                  </a:lnTo>
                  <a:lnTo>
                    <a:pt x="2475" y="441"/>
                  </a:lnTo>
                  <a:lnTo>
                    <a:pt x="2454" y="416"/>
                  </a:lnTo>
                  <a:lnTo>
                    <a:pt x="2445" y="419"/>
                  </a:lnTo>
                  <a:lnTo>
                    <a:pt x="2427" y="411"/>
                  </a:lnTo>
                  <a:lnTo>
                    <a:pt x="2417" y="386"/>
                  </a:lnTo>
                  <a:lnTo>
                    <a:pt x="2406" y="371"/>
                  </a:lnTo>
                  <a:lnTo>
                    <a:pt x="2418" y="366"/>
                  </a:lnTo>
                  <a:lnTo>
                    <a:pt x="2433" y="372"/>
                  </a:lnTo>
                  <a:lnTo>
                    <a:pt x="2429" y="365"/>
                  </a:lnTo>
                  <a:lnTo>
                    <a:pt x="2437" y="356"/>
                  </a:lnTo>
                  <a:lnTo>
                    <a:pt x="2454" y="371"/>
                  </a:lnTo>
                  <a:lnTo>
                    <a:pt x="2455" y="360"/>
                  </a:lnTo>
                  <a:lnTo>
                    <a:pt x="2487" y="354"/>
                  </a:lnTo>
                  <a:lnTo>
                    <a:pt x="2519" y="366"/>
                  </a:lnTo>
                  <a:lnTo>
                    <a:pt x="2519" y="361"/>
                  </a:lnTo>
                  <a:lnTo>
                    <a:pt x="2528" y="345"/>
                  </a:lnTo>
                  <a:lnTo>
                    <a:pt x="2530" y="343"/>
                  </a:lnTo>
                  <a:lnTo>
                    <a:pt x="2529" y="336"/>
                  </a:lnTo>
                  <a:lnTo>
                    <a:pt x="2531" y="333"/>
                  </a:lnTo>
                  <a:lnTo>
                    <a:pt x="2549" y="321"/>
                  </a:lnTo>
                  <a:lnTo>
                    <a:pt x="2567" y="309"/>
                  </a:lnTo>
                  <a:lnTo>
                    <a:pt x="2558" y="307"/>
                  </a:lnTo>
                  <a:lnTo>
                    <a:pt x="2564" y="306"/>
                  </a:lnTo>
                  <a:lnTo>
                    <a:pt x="2603" y="314"/>
                  </a:lnTo>
                  <a:lnTo>
                    <a:pt x="2606" y="311"/>
                  </a:lnTo>
                  <a:lnTo>
                    <a:pt x="2588" y="300"/>
                  </a:lnTo>
                  <a:lnTo>
                    <a:pt x="2568" y="290"/>
                  </a:lnTo>
                  <a:lnTo>
                    <a:pt x="2558" y="287"/>
                  </a:lnTo>
                  <a:lnTo>
                    <a:pt x="2528" y="269"/>
                  </a:lnTo>
                  <a:lnTo>
                    <a:pt x="2526" y="272"/>
                  </a:lnTo>
                  <a:lnTo>
                    <a:pt x="2505" y="260"/>
                  </a:lnTo>
                  <a:lnTo>
                    <a:pt x="2517" y="263"/>
                  </a:lnTo>
                  <a:lnTo>
                    <a:pt x="2536" y="259"/>
                  </a:lnTo>
                  <a:lnTo>
                    <a:pt x="2505" y="236"/>
                  </a:lnTo>
                  <a:lnTo>
                    <a:pt x="2472" y="215"/>
                  </a:lnTo>
                  <a:lnTo>
                    <a:pt x="2441" y="192"/>
                  </a:lnTo>
                  <a:lnTo>
                    <a:pt x="2409" y="17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0" name="Freeform 399"/>
            <p:cNvSpPr>
              <a:spLocks/>
            </p:cNvSpPr>
            <p:nvPr/>
          </p:nvSpPr>
          <p:spPr bwMode="auto">
            <a:xfrm>
              <a:off x="8804397" y="2588143"/>
              <a:ext cx="200888" cy="225515"/>
            </a:xfrm>
            <a:custGeom>
              <a:avLst/>
              <a:gdLst/>
              <a:ahLst/>
              <a:cxnLst>
                <a:cxn ang="0">
                  <a:pos x="160" y="138"/>
                </a:cxn>
                <a:cxn ang="0">
                  <a:pos x="137" y="118"/>
                </a:cxn>
                <a:cxn ang="0">
                  <a:pos x="113" y="96"/>
                </a:cxn>
                <a:cxn ang="0">
                  <a:pos x="87" y="76"/>
                </a:cxn>
                <a:cxn ang="0">
                  <a:pos x="61" y="56"/>
                </a:cxn>
                <a:cxn ang="0">
                  <a:pos x="57" y="47"/>
                </a:cxn>
                <a:cxn ang="0">
                  <a:pos x="30" y="24"/>
                </a:cxn>
                <a:cxn ang="0">
                  <a:pos x="5" y="0"/>
                </a:cxn>
                <a:cxn ang="0">
                  <a:pos x="0" y="4"/>
                </a:cxn>
                <a:cxn ang="0">
                  <a:pos x="19" y="17"/>
                </a:cxn>
                <a:cxn ang="0">
                  <a:pos x="18" y="26"/>
                </a:cxn>
                <a:cxn ang="0">
                  <a:pos x="10" y="26"/>
                </a:cxn>
                <a:cxn ang="0">
                  <a:pos x="30" y="47"/>
                </a:cxn>
                <a:cxn ang="0">
                  <a:pos x="49" y="69"/>
                </a:cxn>
                <a:cxn ang="0">
                  <a:pos x="70" y="88"/>
                </a:cxn>
                <a:cxn ang="0">
                  <a:pos x="87" y="112"/>
                </a:cxn>
                <a:cxn ang="0">
                  <a:pos x="102" y="136"/>
                </a:cxn>
                <a:cxn ang="0">
                  <a:pos x="119" y="156"/>
                </a:cxn>
                <a:cxn ang="0">
                  <a:pos x="136" y="177"/>
                </a:cxn>
                <a:cxn ang="0">
                  <a:pos x="151" y="202"/>
                </a:cxn>
                <a:cxn ang="0">
                  <a:pos x="157" y="202"/>
                </a:cxn>
                <a:cxn ang="0">
                  <a:pos x="155" y="184"/>
                </a:cxn>
                <a:cxn ang="0">
                  <a:pos x="173" y="194"/>
                </a:cxn>
                <a:cxn ang="0">
                  <a:pos x="181" y="202"/>
                </a:cxn>
                <a:cxn ang="0">
                  <a:pos x="167" y="184"/>
                </a:cxn>
                <a:cxn ang="0">
                  <a:pos x="129" y="154"/>
                </a:cxn>
                <a:cxn ang="0">
                  <a:pos x="120" y="124"/>
                </a:cxn>
                <a:cxn ang="0">
                  <a:pos x="127" y="123"/>
                </a:cxn>
                <a:cxn ang="0">
                  <a:pos x="151" y="132"/>
                </a:cxn>
                <a:cxn ang="0">
                  <a:pos x="160" y="138"/>
                </a:cxn>
              </a:cxnLst>
              <a:rect l="0" t="0" r="r" b="b"/>
              <a:pathLst>
                <a:path w="181" h="202">
                  <a:moveTo>
                    <a:pt x="160" y="138"/>
                  </a:moveTo>
                  <a:lnTo>
                    <a:pt x="137" y="118"/>
                  </a:lnTo>
                  <a:lnTo>
                    <a:pt x="113" y="96"/>
                  </a:lnTo>
                  <a:lnTo>
                    <a:pt x="87" y="76"/>
                  </a:lnTo>
                  <a:lnTo>
                    <a:pt x="61" y="56"/>
                  </a:lnTo>
                  <a:lnTo>
                    <a:pt x="57" y="47"/>
                  </a:lnTo>
                  <a:lnTo>
                    <a:pt x="30" y="24"/>
                  </a:lnTo>
                  <a:lnTo>
                    <a:pt x="5" y="0"/>
                  </a:lnTo>
                  <a:lnTo>
                    <a:pt x="0" y="4"/>
                  </a:lnTo>
                  <a:lnTo>
                    <a:pt x="19" y="17"/>
                  </a:lnTo>
                  <a:lnTo>
                    <a:pt x="18" y="26"/>
                  </a:lnTo>
                  <a:lnTo>
                    <a:pt x="10" y="26"/>
                  </a:lnTo>
                  <a:lnTo>
                    <a:pt x="30" y="47"/>
                  </a:lnTo>
                  <a:lnTo>
                    <a:pt x="49" y="69"/>
                  </a:lnTo>
                  <a:lnTo>
                    <a:pt x="70" y="88"/>
                  </a:lnTo>
                  <a:lnTo>
                    <a:pt x="87" y="112"/>
                  </a:lnTo>
                  <a:lnTo>
                    <a:pt x="102" y="136"/>
                  </a:lnTo>
                  <a:lnTo>
                    <a:pt x="119" y="156"/>
                  </a:lnTo>
                  <a:lnTo>
                    <a:pt x="136" y="177"/>
                  </a:lnTo>
                  <a:lnTo>
                    <a:pt x="151" y="202"/>
                  </a:lnTo>
                  <a:lnTo>
                    <a:pt x="157" y="202"/>
                  </a:lnTo>
                  <a:lnTo>
                    <a:pt x="155" y="184"/>
                  </a:lnTo>
                  <a:lnTo>
                    <a:pt x="173" y="194"/>
                  </a:lnTo>
                  <a:lnTo>
                    <a:pt x="181" y="202"/>
                  </a:lnTo>
                  <a:lnTo>
                    <a:pt x="167" y="184"/>
                  </a:lnTo>
                  <a:lnTo>
                    <a:pt x="129" y="154"/>
                  </a:lnTo>
                  <a:lnTo>
                    <a:pt x="120" y="124"/>
                  </a:lnTo>
                  <a:lnTo>
                    <a:pt x="127" y="123"/>
                  </a:lnTo>
                  <a:lnTo>
                    <a:pt x="151" y="132"/>
                  </a:lnTo>
                  <a:lnTo>
                    <a:pt x="160" y="13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1" name="Freeform 401"/>
            <p:cNvSpPr>
              <a:spLocks/>
            </p:cNvSpPr>
            <p:nvPr/>
          </p:nvSpPr>
          <p:spPr bwMode="auto">
            <a:xfrm>
              <a:off x="6762035" y="2128181"/>
              <a:ext cx="122765" cy="58053"/>
            </a:xfrm>
            <a:custGeom>
              <a:avLst/>
              <a:gdLst/>
              <a:ahLst/>
              <a:cxnLst>
                <a:cxn ang="0">
                  <a:pos x="109" y="51"/>
                </a:cxn>
                <a:cxn ang="0">
                  <a:pos x="68" y="33"/>
                </a:cxn>
                <a:cxn ang="0">
                  <a:pos x="56" y="13"/>
                </a:cxn>
                <a:cxn ang="0">
                  <a:pos x="56" y="10"/>
                </a:cxn>
                <a:cxn ang="0">
                  <a:pos x="59" y="7"/>
                </a:cxn>
                <a:cxn ang="0">
                  <a:pos x="62" y="1"/>
                </a:cxn>
                <a:cxn ang="0">
                  <a:pos x="22" y="0"/>
                </a:cxn>
                <a:cxn ang="0">
                  <a:pos x="16" y="6"/>
                </a:cxn>
                <a:cxn ang="0">
                  <a:pos x="10" y="12"/>
                </a:cxn>
                <a:cxn ang="0">
                  <a:pos x="16" y="15"/>
                </a:cxn>
                <a:cxn ang="0">
                  <a:pos x="8" y="24"/>
                </a:cxn>
                <a:cxn ang="0">
                  <a:pos x="0" y="27"/>
                </a:cxn>
                <a:cxn ang="0">
                  <a:pos x="11" y="37"/>
                </a:cxn>
                <a:cxn ang="0">
                  <a:pos x="24" y="36"/>
                </a:cxn>
                <a:cxn ang="0">
                  <a:pos x="32" y="37"/>
                </a:cxn>
                <a:cxn ang="0">
                  <a:pos x="41" y="38"/>
                </a:cxn>
                <a:cxn ang="0">
                  <a:pos x="48" y="44"/>
                </a:cxn>
                <a:cxn ang="0">
                  <a:pos x="46" y="46"/>
                </a:cxn>
                <a:cxn ang="0">
                  <a:pos x="61" y="50"/>
                </a:cxn>
                <a:cxn ang="0">
                  <a:pos x="73" y="51"/>
                </a:cxn>
                <a:cxn ang="0">
                  <a:pos x="89" y="52"/>
                </a:cxn>
                <a:cxn ang="0">
                  <a:pos x="102" y="52"/>
                </a:cxn>
                <a:cxn ang="0">
                  <a:pos x="109" y="51"/>
                </a:cxn>
              </a:cxnLst>
              <a:rect l="0" t="0" r="r" b="b"/>
              <a:pathLst>
                <a:path w="109" h="52">
                  <a:moveTo>
                    <a:pt x="109" y="51"/>
                  </a:moveTo>
                  <a:lnTo>
                    <a:pt x="68" y="33"/>
                  </a:lnTo>
                  <a:lnTo>
                    <a:pt x="56" y="13"/>
                  </a:lnTo>
                  <a:lnTo>
                    <a:pt x="56" y="10"/>
                  </a:lnTo>
                  <a:lnTo>
                    <a:pt x="59" y="7"/>
                  </a:lnTo>
                  <a:lnTo>
                    <a:pt x="62" y="1"/>
                  </a:lnTo>
                  <a:lnTo>
                    <a:pt x="22" y="0"/>
                  </a:lnTo>
                  <a:lnTo>
                    <a:pt x="16" y="6"/>
                  </a:lnTo>
                  <a:lnTo>
                    <a:pt x="10" y="12"/>
                  </a:lnTo>
                  <a:lnTo>
                    <a:pt x="16" y="15"/>
                  </a:lnTo>
                  <a:lnTo>
                    <a:pt x="8" y="24"/>
                  </a:lnTo>
                  <a:lnTo>
                    <a:pt x="0" y="27"/>
                  </a:lnTo>
                  <a:lnTo>
                    <a:pt x="11" y="37"/>
                  </a:lnTo>
                  <a:lnTo>
                    <a:pt x="24" y="36"/>
                  </a:lnTo>
                  <a:lnTo>
                    <a:pt x="32" y="37"/>
                  </a:lnTo>
                  <a:lnTo>
                    <a:pt x="41" y="38"/>
                  </a:lnTo>
                  <a:lnTo>
                    <a:pt x="48" y="44"/>
                  </a:lnTo>
                  <a:lnTo>
                    <a:pt x="46" y="46"/>
                  </a:lnTo>
                  <a:lnTo>
                    <a:pt x="61" y="50"/>
                  </a:lnTo>
                  <a:lnTo>
                    <a:pt x="73" y="51"/>
                  </a:lnTo>
                  <a:lnTo>
                    <a:pt x="89" y="52"/>
                  </a:lnTo>
                  <a:lnTo>
                    <a:pt x="102" y="52"/>
                  </a:lnTo>
                  <a:lnTo>
                    <a:pt x="109" y="5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2" name="Freeform 402"/>
            <p:cNvSpPr>
              <a:spLocks/>
            </p:cNvSpPr>
            <p:nvPr/>
          </p:nvSpPr>
          <p:spPr bwMode="auto">
            <a:xfrm>
              <a:off x="8112449" y="2065661"/>
              <a:ext cx="145086" cy="31260"/>
            </a:xfrm>
            <a:custGeom>
              <a:avLst/>
              <a:gdLst/>
              <a:ahLst/>
              <a:cxnLst>
                <a:cxn ang="0">
                  <a:pos x="130" y="13"/>
                </a:cxn>
                <a:cxn ang="0">
                  <a:pos x="48" y="0"/>
                </a:cxn>
                <a:cxn ang="0">
                  <a:pos x="57" y="4"/>
                </a:cxn>
                <a:cxn ang="0">
                  <a:pos x="48" y="3"/>
                </a:cxn>
                <a:cxn ang="0">
                  <a:pos x="55" y="9"/>
                </a:cxn>
                <a:cxn ang="0">
                  <a:pos x="17" y="1"/>
                </a:cxn>
                <a:cxn ang="0">
                  <a:pos x="1" y="6"/>
                </a:cxn>
                <a:cxn ang="0">
                  <a:pos x="0" y="9"/>
                </a:cxn>
                <a:cxn ang="0">
                  <a:pos x="8" y="12"/>
                </a:cxn>
                <a:cxn ang="0">
                  <a:pos x="12" y="17"/>
                </a:cxn>
                <a:cxn ang="0">
                  <a:pos x="62" y="29"/>
                </a:cxn>
                <a:cxn ang="0">
                  <a:pos x="65" y="24"/>
                </a:cxn>
                <a:cxn ang="0">
                  <a:pos x="103" y="24"/>
                </a:cxn>
                <a:cxn ang="0">
                  <a:pos x="122" y="24"/>
                </a:cxn>
                <a:cxn ang="0">
                  <a:pos x="114" y="21"/>
                </a:cxn>
                <a:cxn ang="0">
                  <a:pos x="128" y="18"/>
                </a:cxn>
                <a:cxn ang="0">
                  <a:pos x="130" y="13"/>
                </a:cxn>
              </a:cxnLst>
              <a:rect l="0" t="0" r="r" b="b"/>
              <a:pathLst>
                <a:path w="130" h="29">
                  <a:moveTo>
                    <a:pt x="130" y="13"/>
                  </a:moveTo>
                  <a:lnTo>
                    <a:pt x="48" y="0"/>
                  </a:lnTo>
                  <a:lnTo>
                    <a:pt x="57" y="4"/>
                  </a:lnTo>
                  <a:lnTo>
                    <a:pt x="48" y="3"/>
                  </a:lnTo>
                  <a:lnTo>
                    <a:pt x="55" y="9"/>
                  </a:lnTo>
                  <a:lnTo>
                    <a:pt x="17" y="1"/>
                  </a:lnTo>
                  <a:lnTo>
                    <a:pt x="1" y="6"/>
                  </a:lnTo>
                  <a:lnTo>
                    <a:pt x="0" y="9"/>
                  </a:lnTo>
                  <a:lnTo>
                    <a:pt x="8" y="12"/>
                  </a:lnTo>
                  <a:lnTo>
                    <a:pt x="12" y="17"/>
                  </a:lnTo>
                  <a:lnTo>
                    <a:pt x="62" y="29"/>
                  </a:lnTo>
                  <a:lnTo>
                    <a:pt x="65" y="24"/>
                  </a:lnTo>
                  <a:lnTo>
                    <a:pt x="103" y="24"/>
                  </a:lnTo>
                  <a:lnTo>
                    <a:pt x="122" y="24"/>
                  </a:lnTo>
                  <a:lnTo>
                    <a:pt x="114" y="21"/>
                  </a:lnTo>
                  <a:lnTo>
                    <a:pt x="128" y="18"/>
                  </a:lnTo>
                  <a:lnTo>
                    <a:pt x="130"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3" name="Freeform 403"/>
            <p:cNvSpPr>
              <a:spLocks/>
            </p:cNvSpPr>
            <p:nvPr/>
          </p:nvSpPr>
          <p:spPr bwMode="auto">
            <a:xfrm>
              <a:off x="7313361" y="1985280"/>
              <a:ext cx="109372" cy="26794"/>
            </a:xfrm>
            <a:custGeom>
              <a:avLst/>
              <a:gdLst/>
              <a:ahLst/>
              <a:cxnLst>
                <a:cxn ang="0">
                  <a:pos x="86" y="7"/>
                </a:cxn>
                <a:cxn ang="0">
                  <a:pos x="60" y="4"/>
                </a:cxn>
                <a:cxn ang="0">
                  <a:pos x="50" y="6"/>
                </a:cxn>
                <a:cxn ang="0">
                  <a:pos x="41" y="0"/>
                </a:cxn>
                <a:cxn ang="0">
                  <a:pos x="4" y="5"/>
                </a:cxn>
                <a:cxn ang="0">
                  <a:pos x="0" y="12"/>
                </a:cxn>
                <a:cxn ang="0">
                  <a:pos x="14" y="12"/>
                </a:cxn>
                <a:cxn ang="0">
                  <a:pos x="33" y="21"/>
                </a:cxn>
                <a:cxn ang="0">
                  <a:pos x="99" y="24"/>
                </a:cxn>
                <a:cxn ang="0">
                  <a:pos x="93" y="18"/>
                </a:cxn>
                <a:cxn ang="0">
                  <a:pos x="86" y="7"/>
                </a:cxn>
              </a:cxnLst>
              <a:rect l="0" t="0" r="r" b="b"/>
              <a:pathLst>
                <a:path w="99" h="24">
                  <a:moveTo>
                    <a:pt x="86" y="7"/>
                  </a:moveTo>
                  <a:lnTo>
                    <a:pt x="60" y="4"/>
                  </a:lnTo>
                  <a:lnTo>
                    <a:pt x="50" y="6"/>
                  </a:lnTo>
                  <a:lnTo>
                    <a:pt x="41" y="0"/>
                  </a:lnTo>
                  <a:lnTo>
                    <a:pt x="4" y="5"/>
                  </a:lnTo>
                  <a:lnTo>
                    <a:pt x="0" y="12"/>
                  </a:lnTo>
                  <a:lnTo>
                    <a:pt x="14" y="12"/>
                  </a:lnTo>
                  <a:lnTo>
                    <a:pt x="33" y="21"/>
                  </a:lnTo>
                  <a:lnTo>
                    <a:pt x="99" y="24"/>
                  </a:lnTo>
                  <a:lnTo>
                    <a:pt x="93" y="18"/>
                  </a:lnTo>
                  <a:lnTo>
                    <a:pt x="86"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4" name="Freeform 404"/>
            <p:cNvSpPr>
              <a:spLocks/>
            </p:cNvSpPr>
            <p:nvPr/>
          </p:nvSpPr>
          <p:spPr bwMode="auto">
            <a:xfrm>
              <a:off x="7438358" y="1998678"/>
              <a:ext cx="82588" cy="29027"/>
            </a:xfrm>
            <a:custGeom>
              <a:avLst/>
              <a:gdLst/>
              <a:ahLst/>
              <a:cxnLst>
                <a:cxn ang="0">
                  <a:pos x="73" y="16"/>
                </a:cxn>
                <a:cxn ang="0">
                  <a:pos x="35" y="5"/>
                </a:cxn>
                <a:cxn ang="0">
                  <a:pos x="25" y="11"/>
                </a:cxn>
                <a:cxn ang="0">
                  <a:pos x="19" y="2"/>
                </a:cxn>
                <a:cxn ang="0">
                  <a:pos x="10" y="0"/>
                </a:cxn>
                <a:cxn ang="0">
                  <a:pos x="15" y="4"/>
                </a:cxn>
                <a:cxn ang="0">
                  <a:pos x="0" y="5"/>
                </a:cxn>
                <a:cxn ang="0">
                  <a:pos x="3" y="8"/>
                </a:cxn>
                <a:cxn ang="0">
                  <a:pos x="11" y="12"/>
                </a:cxn>
                <a:cxn ang="0">
                  <a:pos x="3" y="16"/>
                </a:cxn>
                <a:cxn ang="0">
                  <a:pos x="7" y="27"/>
                </a:cxn>
                <a:cxn ang="0">
                  <a:pos x="75" y="17"/>
                </a:cxn>
                <a:cxn ang="0">
                  <a:pos x="73" y="16"/>
                </a:cxn>
              </a:cxnLst>
              <a:rect l="0" t="0" r="r" b="b"/>
              <a:pathLst>
                <a:path w="75" h="27">
                  <a:moveTo>
                    <a:pt x="73" y="16"/>
                  </a:moveTo>
                  <a:lnTo>
                    <a:pt x="35" y="5"/>
                  </a:lnTo>
                  <a:lnTo>
                    <a:pt x="25" y="11"/>
                  </a:lnTo>
                  <a:lnTo>
                    <a:pt x="19" y="2"/>
                  </a:lnTo>
                  <a:lnTo>
                    <a:pt x="10" y="0"/>
                  </a:lnTo>
                  <a:lnTo>
                    <a:pt x="15" y="4"/>
                  </a:lnTo>
                  <a:lnTo>
                    <a:pt x="0" y="5"/>
                  </a:lnTo>
                  <a:lnTo>
                    <a:pt x="3" y="8"/>
                  </a:lnTo>
                  <a:lnTo>
                    <a:pt x="11" y="12"/>
                  </a:lnTo>
                  <a:lnTo>
                    <a:pt x="3" y="16"/>
                  </a:lnTo>
                  <a:lnTo>
                    <a:pt x="7" y="27"/>
                  </a:lnTo>
                  <a:lnTo>
                    <a:pt x="75" y="17"/>
                  </a:lnTo>
                  <a:lnTo>
                    <a:pt x="73" y="1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5" name="Freeform 405"/>
            <p:cNvSpPr>
              <a:spLocks/>
            </p:cNvSpPr>
            <p:nvPr/>
          </p:nvSpPr>
          <p:spPr bwMode="auto">
            <a:xfrm>
              <a:off x="7266487" y="1967418"/>
              <a:ext cx="87051" cy="17863"/>
            </a:xfrm>
            <a:custGeom>
              <a:avLst/>
              <a:gdLst/>
              <a:ahLst/>
              <a:cxnLst>
                <a:cxn ang="0">
                  <a:pos x="78" y="8"/>
                </a:cxn>
                <a:cxn ang="0">
                  <a:pos x="44" y="0"/>
                </a:cxn>
                <a:cxn ang="0">
                  <a:pos x="4" y="4"/>
                </a:cxn>
                <a:cxn ang="0">
                  <a:pos x="13" y="6"/>
                </a:cxn>
                <a:cxn ang="0">
                  <a:pos x="12" y="10"/>
                </a:cxn>
                <a:cxn ang="0">
                  <a:pos x="0" y="12"/>
                </a:cxn>
                <a:cxn ang="0">
                  <a:pos x="23" y="13"/>
                </a:cxn>
                <a:cxn ang="0">
                  <a:pos x="17" y="15"/>
                </a:cxn>
                <a:cxn ang="0">
                  <a:pos x="78" y="14"/>
                </a:cxn>
                <a:cxn ang="0">
                  <a:pos x="70" y="10"/>
                </a:cxn>
                <a:cxn ang="0">
                  <a:pos x="78" y="8"/>
                </a:cxn>
              </a:cxnLst>
              <a:rect l="0" t="0" r="r" b="b"/>
              <a:pathLst>
                <a:path w="78" h="15">
                  <a:moveTo>
                    <a:pt x="78" y="8"/>
                  </a:moveTo>
                  <a:lnTo>
                    <a:pt x="44" y="0"/>
                  </a:lnTo>
                  <a:lnTo>
                    <a:pt x="4" y="4"/>
                  </a:lnTo>
                  <a:lnTo>
                    <a:pt x="13" y="6"/>
                  </a:lnTo>
                  <a:lnTo>
                    <a:pt x="12" y="10"/>
                  </a:lnTo>
                  <a:lnTo>
                    <a:pt x="0" y="12"/>
                  </a:lnTo>
                  <a:lnTo>
                    <a:pt x="23" y="13"/>
                  </a:lnTo>
                  <a:lnTo>
                    <a:pt x="17" y="15"/>
                  </a:lnTo>
                  <a:lnTo>
                    <a:pt x="78" y="14"/>
                  </a:lnTo>
                  <a:lnTo>
                    <a:pt x="70" y="10"/>
                  </a:lnTo>
                  <a:lnTo>
                    <a:pt x="78" y="8"/>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6" name="Freeform 406"/>
            <p:cNvSpPr>
              <a:spLocks/>
            </p:cNvSpPr>
            <p:nvPr/>
          </p:nvSpPr>
          <p:spPr bwMode="auto">
            <a:xfrm>
              <a:off x="8270928" y="2079058"/>
              <a:ext cx="91515" cy="15630"/>
            </a:xfrm>
            <a:custGeom>
              <a:avLst/>
              <a:gdLst/>
              <a:ahLst/>
              <a:cxnLst>
                <a:cxn ang="0">
                  <a:pos x="81" y="7"/>
                </a:cxn>
                <a:cxn ang="0">
                  <a:pos x="19" y="3"/>
                </a:cxn>
                <a:cxn ang="0">
                  <a:pos x="0" y="0"/>
                </a:cxn>
                <a:cxn ang="0">
                  <a:pos x="7" y="6"/>
                </a:cxn>
                <a:cxn ang="0">
                  <a:pos x="74" y="15"/>
                </a:cxn>
                <a:cxn ang="0">
                  <a:pos x="81" y="7"/>
                </a:cxn>
              </a:cxnLst>
              <a:rect l="0" t="0" r="r" b="b"/>
              <a:pathLst>
                <a:path w="81" h="15">
                  <a:moveTo>
                    <a:pt x="81" y="7"/>
                  </a:moveTo>
                  <a:lnTo>
                    <a:pt x="19" y="3"/>
                  </a:lnTo>
                  <a:lnTo>
                    <a:pt x="0" y="0"/>
                  </a:lnTo>
                  <a:lnTo>
                    <a:pt x="7" y="6"/>
                  </a:lnTo>
                  <a:lnTo>
                    <a:pt x="74" y="15"/>
                  </a:lnTo>
                  <a:lnTo>
                    <a:pt x="81" y="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7" name="Freeform 407"/>
            <p:cNvSpPr>
              <a:spLocks/>
            </p:cNvSpPr>
            <p:nvPr/>
          </p:nvSpPr>
          <p:spPr bwMode="auto">
            <a:xfrm>
              <a:off x="6295528" y="2576978"/>
              <a:ext cx="44642" cy="15630"/>
            </a:xfrm>
            <a:custGeom>
              <a:avLst/>
              <a:gdLst/>
              <a:ahLst/>
              <a:cxnLst>
                <a:cxn ang="0">
                  <a:pos x="11" y="0"/>
                </a:cxn>
                <a:cxn ang="0">
                  <a:pos x="11" y="3"/>
                </a:cxn>
                <a:cxn ang="0">
                  <a:pos x="0" y="2"/>
                </a:cxn>
                <a:cxn ang="0">
                  <a:pos x="0" y="4"/>
                </a:cxn>
                <a:cxn ang="0">
                  <a:pos x="3" y="6"/>
                </a:cxn>
                <a:cxn ang="0">
                  <a:pos x="0" y="7"/>
                </a:cxn>
                <a:cxn ang="0">
                  <a:pos x="0" y="10"/>
                </a:cxn>
                <a:cxn ang="0">
                  <a:pos x="9" y="12"/>
                </a:cxn>
                <a:cxn ang="0">
                  <a:pos x="40" y="14"/>
                </a:cxn>
                <a:cxn ang="0">
                  <a:pos x="40" y="4"/>
                </a:cxn>
                <a:cxn ang="0">
                  <a:pos x="23" y="2"/>
                </a:cxn>
                <a:cxn ang="0">
                  <a:pos x="11" y="0"/>
                </a:cxn>
              </a:cxnLst>
              <a:rect l="0" t="0" r="r" b="b"/>
              <a:pathLst>
                <a:path w="40" h="14">
                  <a:moveTo>
                    <a:pt x="11" y="0"/>
                  </a:moveTo>
                  <a:lnTo>
                    <a:pt x="11" y="3"/>
                  </a:lnTo>
                  <a:lnTo>
                    <a:pt x="0" y="2"/>
                  </a:lnTo>
                  <a:lnTo>
                    <a:pt x="0" y="4"/>
                  </a:lnTo>
                  <a:lnTo>
                    <a:pt x="3" y="6"/>
                  </a:lnTo>
                  <a:lnTo>
                    <a:pt x="0" y="7"/>
                  </a:lnTo>
                  <a:lnTo>
                    <a:pt x="0" y="10"/>
                  </a:lnTo>
                  <a:lnTo>
                    <a:pt x="9" y="12"/>
                  </a:lnTo>
                  <a:lnTo>
                    <a:pt x="40" y="14"/>
                  </a:lnTo>
                  <a:lnTo>
                    <a:pt x="40" y="4"/>
                  </a:lnTo>
                  <a:lnTo>
                    <a:pt x="23" y="2"/>
                  </a:lnTo>
                  <a:lnTo>
                    <a:pt x="11"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8" name="Freeform 408"/>
            <p:cNvSpPr>
              <a:spLocks/>
            </p:cNvSpPr>
            <p:nvPr/>
          </p:nvSpPr>
          <p:spPr bwMode="auto">
            <a:xfrm>
              <a:off x="8230750" y="2114784"/>
              <a:ext cx="71427" cy="13397"/>
            </a:xfrm>
            <a:custGeom>
              <a:avLst/>
              <a:gdLst/>
              <a:ahLst/>
              <a:cxnLst>
                <a:cxn ang="0">
                  <a:pos x="63" y="13"/>
                </a:cxn>
                <a:cxn ang="0">
                  <a:pos x="0" y="9"/>
                </a:cxn>
                <a:cxn ang="0">
                  <a:pos x="21" y="0"/>
                </a:cxn>
                <a:cxn ang="0">
                  <a:pos x="57" y="9"/>
                </a:cxn>
                <a:cxn ang="0">
                  <a:pos x="63" y="13"/>
                </a:cxn>
              </a:cxnLst>
              <a:rect l="0" t="0" r="r" b="b"/>
              <a:pathLst>
                <a:path w="63" h="13">
                  <a:moveTo>
                    <a:pt x="63" y="13"/>
                  </a:moveTo>
                  <a:lnTo>
                    <a:pt x="0" y="9"/>
                  </a:lnTo>
                  <a:lnTo>
                    <a:pt x="21" y="0"/>
                  </a:lnTo>
                  <a:lnTo>
                    <a:pt x="57" y="9"/>
                  </a:lnTo>
                  <a:lnTo>
                    <a:pt x="63" y="1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599" name="Freeform 409"/>
            <p:cNvSpPr>
              <a:spLocks/>
            </p:cNvSpPr>
            <p:nvPr/>
          </p:nvSpPr>
          <p:spPr bwMode="auto">
            <a:xfrm>
              <a:off x="6737482" y="2213029"/>
              <a:ext cx="35713" cy="20095"/>
            </a:xfrm>
            <a:custGeom>
              <a:avLst/>
              <a:gdLst/>
              <a:ahLst/>
              <a:cxnLst>
                <a:cxn ang="0">
                  <a:pos x="34" y="9"/>
                </a:cxn>
                <a:cxn ang="0">
                  <a:pos x="9" y="17"/>
                </a:cxn>
                <a:cxn ang="0">
                  <a:pos x="0" y="5"/>
                </a:cxn>
                <a:cxn ang="0">
                  <a:pos x="7" y="0"/>
                </a:cxn>
                <a:cxn ang="0">
                  <a:pos x="34" y="9"/>
                </a:cxn>
              </a:cxnLst>
              <a:rect l="0" t="0" r="r" b="b"/>
              <a:pathLst>
                <a:path w="34" h="17">
                  <a:moveTo>
                    <a:pt x="34" y="9"/>
                  </a:moveTo>
                  <a:lnTo>
                    <a:pt x="9" y="17"/>
                  </a:lnTo>
                  <a:lnTo>
                    <a:pt x="0" y="5"/>
                  </a:lnTo>
                  <a:lnTo>
                    <a:pt x="7" y="0"/>
                  </a:lnTo>
                  <a:lnTo>
                    <a:pt x="34" y="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0" name="Freeform 412"/>
            <p:cNvSpPr>
              <a:spLocks/>
            </p:cNvSpPr>
            <p:nvPr/>
          </p:nvSpPr>
          <p:spPr bwMode="auto">
            <a:xfrm>
              <a:off x="9114657" y="2829289"/>
              <a:ext cx="20089" cy="29027"/>
            </a:xfrm>
            <a:custGeom>
              <a:avLst/>
              <a:gdLst/>
              <a:ahLst/>
              <a:cxnLst>
                <a:cxn ang="0">
                  <a:pos x="19" y="0"/>
                </a:cxn>
                <a:cxn ang="0">
                  <a:pos x="2" y="7"/>
                </a:cxn>
                <a:cxn ang="0">
                  <a:pos x="0" y="27"/>
                </a:cxn>
                <a:cxn ang="0">
                  <a:pos x="8" y="16"/>
                </a:cxn>
                <a:cxn ang="0">
                  <a:pos x="16" y="4"/>
                </a:cxn>
                <a:cxn ang="0">
                  <a:pos x="19" y="0"/>
                </a:cxn>
              </a:cxnLst>
              <a:rect l="0" t="0" r="r" b="b"/>
              <a:pathLst>
                <a:path w="19" h="27">
                  <a:moveTo>
                    <a:pt x="19" y="0"/>
                  </a:moveTo>
                  <a:lnTo>
                    <a:pt x="2" y="7"/>
                  </a:lnTo>
                  <a:lnTo>
                    <a:pt x="0" y="27"/>
                  </a:lnTo>
                  <a:lnTo>
                    <a:pt x="8" y="16"/>
                  </a:lnTo>
                  <a:lnTo>
                    <a:pt x="16" y="4"/>
                  </a:lnTo>
                  <a:lnTo>
                    <a:pt x="19"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1" name="Freeform 413"/>
            <p:cNvSpPr>
              <a:spLocks/>
            </p:cNvSpPr>
            <p:nvPr/>
          </p:nvSpPr>
          <p:spPr bwMode="auto">
            <a:xfrm>
              <a:off x="8978500" y="2166139"/>
              <a:ext cx="26785" cy="17863"/>
            </a:xfrm>
            <a:custGeom>
              <a:avLst/>
              <a:gdLst/>
              <a:ahLst/>
              <a:cxnLst>
                <a:cxn ang="0">
                  <a:pos x="4" y="0"/>
                </a:cxn>
                <a:cxn ang="0">
                  <a:pos x="0" y="8"/>
                </a:cxn>
                <a:cxn ang="0">
                  <a:pos x="12" y="16"/>
                </a:cxn>
                <a:cxn ang="0">
                  <a:pos x="23" y="14"/>
                </a:cxn>
                <a:cxn ang="0">
                  <a:pos x="4" y="0"/>
                </a:cxn>
              </a:cxnLst>
              <a:rect l="0" t="0" r="r" b="b"/>
              <a:pathLst>
                <a:path w="23" h="16">
                  <a:moveTo>
                    <a:pt x="4" y="0"/>
                  </a:moveTo>
                  <a:lnTo>
                    <a:pt x="0" y="8"/>
                  </a:lnTo>
                  <a:lnTo>
                    <a:pt x="12" y="16"/>
                  </a:lnTo>
                  <a:lnTo>
                    <a:pt x="23" y="14"/>
                  </a:lnTo>
                  <a:lnTo>
                    <a:pt x="4"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2" name="Freeform 414"/>
            <p:cNvSpPr>
              <a:spLocks/>
            </p:cNvSpPr>
            <p:nvPr/>
          </p:nvSpPr>
          <p:spPr bwMode="auto">
            <a:xfrm>
              <a:off x="6904889" y="2192933"/>
              <a:ext cx="42410" cy="13397"/>
            </a:xfrm>
            <a:custGeom>
              <a:avLst/>
              <a:gdLst/>
              <a:ahLst/>
              <a:cxnLst>
                <a:cxn ang="0">
                  <a:pos x="39" y="12"/>
                </a:cxn>
                <a:cxn ang="0">
                  <a:pos x="4" y="0"/>
                </a:cxn>
                <a:cxn ang="0">
                  <a:pos x="0" y="3"/>
                </a:cxn>
                <a:cxn ang="0">
                  <a:pos x="24" y="12"/>
                </a:cxn>
                <a:cxn ang="0">
                  <a:pos x="39" y="12"/>
                </a:cxn>
              </a:cxnLst>
              <a:rect l="0" t="0" r="r" b="b"/>
              <a:pathLst>
                <a:path w="39" h="12">
                  <a:moveTo>
                    <a:pt x="39" y="12"/>
                  </a:moveTo>
                  <a:lnTo>
                    <a:pt x="4" y="0"/>
                  </a:lnTo>
                  <a:lnTo>
                    <a:pt x="0" y="3"/>
                  </a:lnTo>
                  <a:lnTo>
                    <a:pt x="24" y="12"/>
                  </a:lnTo>
                  <a:lnTo>
                    <a:pt x="39" y="1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3" name="Freeform 415"/>
            <p:cNvSpPr>
              <a:spLocks/>
            </p:cNvSpPr>
            <p:nvPr/>
          </p:nvSpPr>
          <p:spPr bwMode="auto">
            <a:xfrm>
              <a:off x="6317849" y="2483200"/>
              <a:ext cx="24553" cy="11164"/>
            </a:xfrm>
            <a:custGeom>
              <a:avLst/>
              <a:gdLst/>
              <a:ahLst/>
              <a:cxnLst>
                <a:cxn ang="0">
                  <a:pos x="22" y="2"/>
                </a:cxn>
                <a:cxn ang="0">
                  <a:pos x="3" y="10"/>
                </a:cxn>
                <a:cxn ang="0">
                  <a:pos x="0" y="2"/>
                </a:cxn>
                <a:cxn ang="0">
                  <a:pos x="18" y="0"/>
                </a:cxn>
                <a:cxn ang="0">
                  <a:pos x="22" y="2"/>
                </a:cxn>
              </a:cxnLst>
              <a:rect l="0" t="0" r="r" b="b"/>
              <a:pathLst>
                <a:path w="22" h="10">
                  <a:moveTo>
                    <a:pt x="22" y="2"/>
                  </a:moveTo>
                  <a:lnTo>
                    <a:pt x="3" y="10"/>
                  </a:lnTo>
                  <a:lnTo>
                    <a:pt x="0" y="2"/>
                  </a:lnTo>
                  <a:lnTo>
                    <a:pt x="18" y="0"/>
                  </a:lnTo>
                  <a:lnTo>
                    <a:pt x="22"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4" name="Freeform 416"/>
            <p:cNvSpPr>
              <a:spLocks/>
            </p:cNvSpPr>
            <p:nvPr/>
          </p:nvSpPr>
          <p:spPr bwMode="auto">
            <a:xfrm>
              <a:off x="9112426" y="2463105"/>
              <a:ext cx="15624" cy="17863"/>
            </a:xfrm>
            <a:custGeom>
              <a:avLst/>
              <a:gdLst/>
              <a:ahLst/>
              <a:cxnLst>
                <a:cxn ang="0">
                  <a:pos x="14" y="5"/>
                </a:cxn>
                <a:cxn ang="0">
                  <a:pos x="5" y="15"/>
                </a:cxn>
                <a:cxn ang="0">
                  <a:pos x="0" y="8"/>
                </a:cxn>
                <a:cxn ang="0">
                  <a:pos x="5" y="0"/>
                </a:cxn>
                <a:cxn ang="0">
                  <a:pos x="14" y="5"/>
                </a:cxn>
              </a:cxnLst>
              <a:rect l="0" t="0" r="r" b="b"/>
              <a:pathLst>
                <a:path w="14" h="15">
                  <a:moveTo>
                    <a:pt x="14" y="5"/>
                  </a:moveTo>
                  <a:lnTo>
                    <a:pt x="5" y="15"/>
                  </a:lnTo>
                  <a:lnTo>
                    <a:pt x="0" y="8"/>
                  </a:lnTo>
                  <a:lnTo>
                    <a:pt x="5" y="0"/>
                  </a:lnTo>
                  <a:lnTo>
                    <a:pt x="14"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5" name="Freeform 417"/>
            <p:cNvSpPr>
              <a:spLocks/>
            </p:cNvSpPr>
            <p:nvPr/>
          </p:nvSpPr>
          <p:spPr bwMode="auto">
            <a:xfrm>
              <a:off x="8835646" y="2204098"/>
              <a:ext cx="31249" cy="8931"/>
            </a:xfrm>
            <a:custGeom>
              <a:avLst/>
              <a:gdLst/>
              <a:ahLst/>
              <a:cxnLst>
                <a:cxn ang="0">
                  <a:pos x="29" y="2"/>
                </a:cxn>
                <a:cxn ang="0">
                  <a:pos x="26" y="7"/>
                </a:cxn>
                <a:cxn ang="0">
                  <a:pos x="0" y="1"/>
                </a:cxn>
                <a:cxn ang="0">
                  <a:pos x="25" y="0"/>
                </a:cxn>
                <a:cxn ang="0">
                  <a:pos x="29" y="2"/>
                </a:cxn>
              </a:cxnLst>
              <a:rect l="0" t="0" r="r" b="b"/>
              <a:pathLst>
                <a:path w="29" h="7">
                  <a:moveTo>
                    <a:pt x="29" y="2"/>
                  </a:moveTo>
                  <a:lnTo>
                    <a:pt x="26" y="7"/>
                  </a:lnTo>
                  <a:lnTo>
                    <a:pt x="0" y="1"/>
                  </a:lnTo>
                  <a:lnTo>
                    <a:pt x="25" y="0"/>
                  </a:lnTo>
                  <a:lnTo>
                    <a:pt x="29"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6" name="Freeform 421"/>
            <p:cNvSpPr>
              <a:spLocks/>
            </p:cNvSpPr>
            <p:nvPr/>
          </p:nvSpPr>
          <p:spPr bwMode="auto">
            <a:xfrm>
              <a:off x="7732994" y="2101387"/>
              <a:ext cx="31249" cy="6698"/>
            </a:xfrm>
            <a:custGeom>
              <a:avLst/>
              <a:gdLst/>
              <a:ahLst/>
              <a:cxnLst>
                <a:cxn ang="0">
                  <a:pos x="25" y="0"/>
                </a:cxn>
                <a:cxn ang="0">
                  <a:pos x="0" y="1"/>
                </a:cxn>
                <a:cxn ang="0">
                  <a:pos x="28" y="5"/>
                </a:cxn>
                <a:cxn ang="0">
                  <a:pos x="25" y="0"/>
                </a:cxn>
              </a:cxnLst>
              <a:rect l="0" t="0" r="r" b="b"/>
              <a:pathLst>
                <a:path w="28" h="5">
                  <a:moveTo>
                    <a:pt x="25" y="0"/>
                  </a:moveTo>
                  <a:lnTo>
                    <a:pt x="0" y="1"/>
                  </a:lnTo>
                  <a:lnTo>
                    <a:pt x="28" y="5"/>
                  </a:lnTo>
                  <a:lnTo>
                    <a:pt x="25"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7" name="Freeform 422"/>
            <p:cNvSpPr>
              <a:spLocks/>
            </p:cNvSpPr>
            <p:nvPr/>
          </p:nvSpPr>
          <p:spPr bwMode="auto">
            <a:xfrm>
              <a:off x="9174924" y="2688620"/>
              <a:ext cx="6696" cy="15630"/>
            </a:xfrm>
            <a:custGeom>
              <a:avLst/>
              <a:gdLst/>
              <a:ahLst/>
              <a:cxnLst>
                <a:cxn ang="0">
                  <a:pos x="7" y="3"/>
                </a:cxn>
                <a:cxn ang="0">
                  <a:pos x="1" y="16"/>
                </a:cxn>
                <a:cxn ang="0">
                  <a:pos x="0" y="0"/>
                </a:cxn>
                <a:cxn ang="0">
                  <a:pos x="7" y="3"/>
                </a:cxn>
              </a:cxnLst>
              <a:rect l="0" t="0" r="r" b="b"/>
              <a:pathLst>
                <a:path w="7" h="16">
                  <a:moveTo>
                    <a:pt x="7" y="3"/>
                  </a:moveTo>
                  <a:lnTo>
                    <a:pt x="1" y="16"/>
                  </a:lnTo>
                  <a:lnTo>
                    <a:pt x="0" y="0"/>
                  </a:lnTo>
                  <a:lnTo>
                    <a:pt x="7" y="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8" name="Freeform 423"/>
            <p:cNvSpPr>
              <a:spLocks/>
            </p:cNvSpPr>
            <p:nvPr/>
          </p:nvSpPr>
          <p:spPr bwMode="auto">
            <a:xfrm>
              <a:off x="9094569" y="2856082"/>
              <a:ext cx="11160" cy="17863"/>
            </a:xfrm>
            <a:custGeom>
              <a:avLst/>
              <a:gdLst/>
              <a:ahLst/>
              <a:cxnLst>
                <a:cxn ang="0">
                  <a:pos x="9" y="0"/>
                </a:cxn>
                <a:cxn ang="0">
                  <a:pos x="0" y="16"/>
                </a:cxn>
                <a:cxn ang="0">
                  <a:pos x="0" y="4"/>
                </a:cxn>
                <a:cxn ang="0">
                  <a:pos x="9" y="0"/>
                </a:cxn>
              </a:cxnLst>
              <a:rect l="0" t="0" r="r" b="b"/>
              <a:pathLst>
                <a:path w="9" h="16">
                  <a:moveTo>
                    <a:pt x="9" y="0"/>
                  </a:moveTo>
                  <a:lnTo>
                    <a:pt x="0" y="16"/>
                  </a:lnTo>
                  <a:lnTo>
                    <a:pt x="0" y="4"/>
                  </a:lnTo>
                  <a:lnTo>
                    <a:pt x="9"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09" name="Freeform 424"/>
            <p:cNvSpPr>
              <a:spLocks/>
            </p:cNvSpPr>
            <p:nvPr/>
          </p:nvSpPr>
          <p:spPr bwMode="auto">
            <a:xfrm>
              <a:off x="8212893" y="2108085"/>
              <a:ext cx="15624" cy="6698"/>
            </a:xfrm>
            <a:custGeom>
              <a:avLst/>
              <a:gdLst/>
              <a:ahLst/>
              <a:cxnLst>
                <a:cxn ang="0">
                  <a:pos x="14" y="0"/>
                </a:cxn>
                <a:cxn ang="0">
                  <a:pos x="0" y="0"/>
                </a:cxn>
                <a:cxn ang="0">
                  <a:pos x="13" y="6"/>
                </a:cxn>
                <a:cxn ang="0">
                  <a:pos x="14" y="0"/>
                </a:cxn>
              </a:cxnLst>
              <a:rect l="0" t="0" r="r" b="b"/>
              <a:pathLst>
                <a:path w="14" h="6">
                  <a:moveTo>
                    <a:pt x="14" y="0"/>
                  </a:moveTo>
                  <a:lnTo>
                    <a:pt x="0" y="0"/>
                  </a:lnTo>
                  <a:lnTo>
                    <a:pt x="13" y="6"/>
                  </a:lnTo>
                  <a:lnTo>
                    <a:pt x="14"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0" name="Freeform 426"/>
            <p:cNvSpPr>
              <a:spLocks/>
            </p:cNvSpPr>
            <p:nvPr/>
          </p:nvSpPr>
          <p:spPr bwMode="auto">
            <a:xfrm>
              <a:off x="7195060" y="2146043"/>
              <a:ext cx="20089" cy="4466"/>
            </a:xfrm>
            <a:custGeom>
              <a:avLst/>
              <a:gdLst/>
              <a:ahLst/>
              <a:cxnLst>
                <a:cxn ang="0">
                  <a:pos x="17" y="0"/>
                </a:cxn>
                <a:cxn ang="0">
                  <a:pos x="0" y="4"/>
                </a:cxn>
                <a:cxn ang="0">
                  <a:pos x="0" y="0"/>
                </a:cxn>
                <a:cxn ang="0">
                  <a:pos x="17" y="0"/>
                </a:cxn>
              </a:cxnLst>
              <a:rect l="0" t="0" r="r" b="b"/>
              <a:pathLst>
                <a:path w="17" h="4">
                  <a:moveTo>
                    <a:pt x="17" y="0"/>
                  </a:moveTo>
                  <a:lnTo>
                    <a:pt x="0" y="4"/>
                  </a:lnTo>
                  <a:lnTo>
                    <a:pt x="0" y="0"/>
                  </a:lnTo>
                  <a:lnTo>
                    <a:pt x="17"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1" name="Freeform 428"/>
            <p:cNvSpPr>
              <a:spLocks/>
            </p:cNvSpPr>
            <p:nvPr/>
          </p:nvSpPr>
          <p:spPr bwMode="auto">
            <a:xfrm>
              <a:off x="9259744" y="2563582"/>
              <a:ext cx="35713" cy="20095"/>
            </a:xfrm>
            <a:custGeom>
              <a:avLst/>
              <a:gdLst/>
              <a:ahLst/>
              <a:cxnLst>
                <a:cxn ang="0">
                  <a:pos x="31" y="17"/>
                </a:cxn>
                <a:cxn ang="0">
                  <a:pos x="0" y="0"/>
                </a:cxn>
                <a:cxn ang="0">
                  <a:pos x="26" y="12"/>
                </a:cxn>
                <a:cxn ang="0">
                  <a:pos x="31" y="17"/>
                </a:cxn>
              </a:cxnLst>
              <a:rect l="0" t="0" r="r" b="b"/>
              <a:pathLst>
                <a:path w="31" h="17">
                  <a:moveTo>
                    <a:pt x="31" y="17"/>
                  </a:moveTo>
                  <a:lnTo>
                    <a:pt x="0" y="0"/>
                  </a:lnTo>
                  <a:lnTo>
                    <a:pt x="26" y="12"/>
                  </a:lnTo>
                  <a:lnTo>
                    <a:pt x="31" y="1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2" name="Freeform 429"/>
            <p:cNvSpPr>
              <a:spLocks/>
            </p:cNvSpPr>
            <p:nvPr/>
          </p:nvSpPr>
          <p:spPr bwMode="auto">
            <a:xfrm>
              <a:off x="8085664" y="2072361"/>
              <a:ext cx="17857" cy="8931"/>
            </a:xfrm>
            <a:custGeom>
              <a:avLst/>
              <a:gdLst/>
              <a:ahLst/>
              <a:cxnLst>
                <a:cxn ang="0">
                  <a:pos x="14" y="5"/>
                </a:cxn>
                <a:cxn ang="0">
                  <a:pos x="0" y="0"/>
                </a:cxn>
                <a:cxn ang="0">
                  <a:pos x="17" y="10"/>
                </a:cxn>
                <a:cxn ang="0">
                  <a:pos x="14" y="5"/>
                </a:cxn>
              </a:cxnLst>
              <a:rect l="0" t="0" r="r" b="b"/>
              <a:pathLst>
                <a:path w="17" h="10">
                  <a:moveTo>
                    <a:pt x="14" y="5"/>
                  </a:moveTo>
                  <a:lnTo>
                    <a:pt x="0" y="0"/>
                  </a:lnTo>
                  <a:lnTo>
                    <a:pt x="17" y="10"/>
                  </a:lnTo>
                  <a:lnTo>
                    <a:pt x="14"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3" name="Freeform 430"/>
            <p:cNvSpPr>
              <a:spLocks/>
            </p:cNvSpPr>
            <p:nvPr/>
          </p:nvSpPr>
          <p:spPr bwMode="auto">
            <a:xfrm>
              <a:off x="6317848" y="2472037"/>
              <a:ext cx="17857" cy="2233"/>
            </a:xfrm>
            <a:custGeom>
              <a:avLst/>
              <a:gdLst/>
              <a:ahLst/>
              <a:cxnLst>
                <a:cxn ang="0">
                  <a:pos x="16" y="2"/>
                </a:cxn>
                <a:cxn ang="0">
                  <a:pos x="0" y="1"/>
                </a:cxn>
                <a:cxn ang="0">
                  <a:pos x="5" y="0"/>
                </a:cxn>
                <a:cxn ang="0">
                  <a:pos x="16" y="2"/>
                </a:cxn>
              </a:cxnLst>
              <a:rect l="0" t="0" r="r" b="b"/>
              <a:pathLst>
                <a:path w="16" h="2">
                  <a:moveTo>
                    <a:pt x="16" y="2"/>
                  </a:moveTo>
                  <a:lnTo>
                    <a:pt x="0" y="1"/>
                  </a:lnTo>
                  <a:lnTo>
                    <a:pt x="5" y="0"/>
                  </a:lnTo>
                  <a:lnTo>
                    <a:pt x="16"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4" name="Freeform 431"/>
            <p:cNvSpPr>
              <a:spLocks/>
            </p:cNvSpPr>
            <p:nvPr/>
          </p:nvSpPr>
          <p:spPr bwMode="auto">
            <a:xfrm>
              <a:off x="6152674" y="2869479"/>
              <a:ext cx="2232" cy="2233"/>
            </a:xfrm>
            <a:custGeom>
              <a:avLst/>
              <a:gdLst/>
              <a:ahLst/>
              <a:cxnLst>
                <a:cxn ang="0">
                  <a:pos x="2" y="0"/>
                </a:cxn>
                <a:cxn ang="0">
                  <a:pos x="1" y="0"/>
                </a:cxn>
                <a:cxn ang="0">
                  <a:pos x="0" y="2"/>
                </a:cxn>
                <a:cxn ang="0">
                  <a:pos x="1" y="2"/>
                </a:cxn>
                <a:cxn ang="0">
                  <a:pos x="2" y="0"/>
                </a:cxn>
              </a:cxnLst>
              <a:rect l="0" t="0" r="r" b="b"/>
              <a:pathLst>
                <a:path w="2" h="2">
                  <a:moveTo>
                    <a:pt x="2" y="0"/>
                  </a:moveTo>
                  <a:lnTo>
                    <a:pt x="1" y="0"/>
                  </a:lnTo>
                  <a:lnTo>
                    <a:pt x="0" y="2"/>
                  </a:lnTo>
                  <a:lnTo>
                    <a:pt x="1" y="2"/>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5" name="Freeform 432"/>
            <p:cNvSpPr>
              <a:spLocks/>
            </p:cNvSpPr>
            <p:nvPr/>
          </p:nvSpPr>
          <p:spPr bwMode="auto">
            <a:xfrm>
              <a:off x="6235260" y="2717647"/>
              <a:ext cx="127230" cy="46889"/>
            </a:xfrm>
            <a:custGeom>
              <a:avLst/>
              <a:gdLst/>
              <a:ahLst/>
              <a:cxnLst>
                <a:cxn ang="0">
                  <a:pos x="42" y="0"/>
                </a:cxn>
                <a:cxn ang="0">
                  <a:pos x="41" y="2"/>
                </a:cxn>
                <a:cxn ang="0">
                  <a:pos x="35" y="7"/>
                </a:cxn>
                <a:cxn ang="0">
                  <a:pos x="30" y="8"/>
                </a:cxn>
                <a:cxn ang="0">
                  <a:pos x="30" y="11"/>
                </a:cxn>
                <a:cxn ang="0">
                  <a:pos x="24" y="18"/>
                </a:cxn>
                <a:cxn ang="0">
                  <a:pos x="13" y="19"/>
                </a:cxn>
                <a:cxn ang="0">
                  <a:pos x="7" y="20"/>
                </a:cxn>
                <a:cxn ang="0">
                  <a:pos x="0" y="19"/>
                </a:cxn>
                <a:cxn ang="0">
                  <a:pos x="13" y="37"/>
                </a:cxn>
                <a:cxn ang="0">
                  <a:pos x="19" y="41"/>
                </a:cxn>
                <a:cxn ang="0">
                  <a:pos x="43" y="41"/>
                </a:cxn>
                <a:cxn ang="0">
                  <a:pos x="74" y="26"/>
                </a:cxn>
                <a:cxn ang="0">
                  <a:pos x="108" y="27"/>
                </a:cxn>
                <a:cxn ang="0">
                  <a:pos x="114" y="11"/>
                </a:cxn>
                <a:cxn ang="0">
                  <a:pos x="84" y="5"/>
                </a:cxn>
                <a:cxn ang="0">
                  <a:pos x="67" y="6"/>
                </a:cxn>
                <a:cxn ang="0">
                  <a:pos x="64" y="1"/>
                </a:cxn>
                <a:cxn ang="0">
                  <a:pos x="42" y="0"/>
                </a:cxn>
              </a:cxnLst>
              <a:rect l="0" t="0" r="r" b="b"/>
              <a:pathLst>
                <a:path w="114" h="41">
                  <a:moveTo>
                    <a:pt x="42" y="0"/>
                  </a:moveTo>
                  <a:lnTo>
                    <a:pt x="41" y="2"/>
                  </a:lnTo>
                  <a:lnTo>
                    <a:pt x="35" y="7"/>
                  </a:lnTo>
                  <a:lnTo>
                    <a:pt x="30" y="8"/>
                  </a:lnTo>
                  <a:lnTo>
                    <a:pt x="30" y="11"/>
                  </a:lnTo>
                  <a:lnTo>
                    <a:pt x="24" y="18"/>
                  </a:lnTo>
                  <a:lnTo>
                    <a:pt x="13" y="19"/>
                  </a:lnTo>
                  <a:lnTo>
                    <a:pt x="7" y="20"/>
                  </a:lnTo>
                  <a:lnTo>
                    <a:pt x="0" y="19"/>
                  </a:lnTo>
                  <a:lnTo>
                    <a:pt x="13" y="37"/>
                  </a:lnTo>
                  <a:lnTo>
                    <a:pt x="19" y="41"/>
                  </a:lnTo>
                  <a:lnTo>
                    <a:pt x="43" y="41"/>
                  </a:lnTo>
                  <a:lnTo>
                    <a:pt x="74" y="26"/>
                  </a:lnTo>
                  <a:lnTo>
                    <a:pt x="108" y="27"/>
                  </a:lnTo>
                  <a:lnTo>
                    <a:pt x="114" y="11"/>
                  </a:lnTo>
                  <a:lnTo>
                    <a:pt x="84" y="5"/>
                  </a:lnTo>
                  <a:lnTo>
                    <a:pt x="67" y="6"/>
                  </a:lnTo>
                  <a:lnTo>
                    <a:pt x="64" y="1"/>
                  </a:lnTo>
                  <a:lnTo>
                    <a:pt x="4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6" name="Freeform 433"/>
            <p:cNvSpPr>
              <a:spLocks/>
            </p:cNvSpPr>
            <p:nvPr/>
          </p:nvSpPr>
          <p:spPr bwMode="auto">
            <a:xfrm>
              <a:off x="6174995" y="2791330"/>
              <a:ext cx="62499" cy="37958"/>
            </a:xfrm>
            <a:custGeom>
              <a:avLst/>
              <a:gdLst/>
              <a:ahLst/>
              <a:cxnLst>
                <a:cxn ang="0">
                  <a:pos x="8" y="33"/>
                </a:cxn>
                <a:cxn ang="0">
                  <a:pos x="18" y="33"/>
                </a:cxn>
                <a:cxn ang="0">
                  <a:pos x="22" y="30"/>
                </a:cxn>
                <a:cxn ang="0">
                  <a:pos x="24" y="32"/>
                </a:cxn>
                <a:cxn ang="0">
                  <a:pos x="25" y="32"/>
                </a:cxn>
                <a:cxn ang="0">
                  <a:pos x="26" y="31"/>
                </a:cxn>
                <a:cxn ang="0">
                  <a:pos x="31" y="34"/>
                </a:cxn>
                <a:cxn ang="0">
                  <a:pos x="36" y="33"/>
                </a:cxn>
                <a:cxn ang="0">
                  <a:pos x="35" y="30"/>
                </a:cxn>
                <a:cxn ang="0">
                  <a:pos x="35" y="27"/>
                </a:cxn>
                <a:cxn ang="0">
                  <a:pos x="41" y="25"/>
                </a:cxn>
                <a:cxn ang="0">
                  <a:pos x="44" y="25"/>
                </a:cxn>
                <a:cxn ang="0">
                  <a:pos x="42" y="21"/>
                </a:cxn>
                <a:cxn ang="0">
                  <a:pos x="41" y="19"/>
                </a:cxn>
                <a:cxn ang="0">
                  <a:pos x="40" y="14"/>
                </a:cxn>
                <a:cxn ang="0">
                  <a:pos x="47" y="13"/>
                </a:cxn>
                <a:cxn ang="0">
                  <a:pos x="48" y="10"/>
                </a:cxn>
                <a:cxn ang="0">
                  <a:pos x="54" y="10"/>
                </a:cxn>
                <a:cxn ang="0">
                  <a:pos x="54" y="8"/>
                </a:cxn>
                <a:cxn ang="0">
                  <a:pos x="56" y="8"/>
                </a:cxn>
                <a:cxn ang="0">
                  <a:pos x="56" y="6"/>
                </a:cxn>
                <a:cxn ang="0">
                  <a:pos x="50" y="2"/>
                </a:cxn>
                <a:cxn ang="0">
                  <a:pos x="49" y="0"/>
                </a:cxn>
                <a:cxn ang="0">
                  <a:pos x="11" y="9"/>
                </a:cxn>
                <a:cxn ang="0">
                  <a:pos x="2" y="8"/>
                </a:cxn>
                <a:cxn ang="0">
                  <a:pos x="0" y="15"/>
                </a:cxn>
                <a:cxn ang="0">
                  <a:pos x="5" y="31"/>
                </a:cxn>
                <a:cxn ang="0">
                  <a:pos x="8" y="33"/>
                </a:cxn>
              </a:cxnLst>
              <a:rect l="0" t="0" r="r" b="b"/>
              <a:pathLst>
                <a:path w="56" h="34">
                  <a:moveTo>
                    <a:pt x="8" y="33"/>
                  </a:moveTo>
                  <a:lnTo>
                    <a:pt x="18" y="33"/>
                  </a:lnTo>
                  <a:lnTo>
                    <a:pt x="22" y="30"/>
                  </a:lnTo>
                  <a:lnTo>
                    <a:pt x="24" y="32"/>
                  </a:lnTo>
                  <a:lnTo>
                    <a:pt x="25" y="32"/>
                  </a:lnTo>
                  <a:lnTo>
                    <a:pt x="26" y="31"/>
                  </a:lnTo>
                  <a:lnTo>
                    <a:pt x="31" y="34"/>
                  </a:lnTo>
                  <a:lnTo>
                    <a:pt x="36" y="33"/>
                  </a:lnTo>
                  <a:lnTo>
                    <a:pt x="35" y="30"/>
                  </a:lnTo>
                  <a:lnTo>
                    <a:pt x="35" y="27"/>
                  </a:lnTo>
                  <a:lnTo>
                    <a:pt x="41" y="25"/>
                  </a:lnTo>
                  <a:lnTo>
                    <a:pt x="44" y="25"/>
                  </a:lnTo>
                  <a:lnTo>
                    <a:pt x="42" y="21"/>
                  </a:lnTo>
                  <a:lnTo>
                    <a:pt x="41" y="19"/>
                  </a:lnTo>
                  <a:lnTo>
                    <a:pt x="40" y="14"/>
                  </a:lnTo>
                  <a:lnTo>
                    <a:pt x="47" y="13"/>
                  </a:lnTo>
                  <a:lnTo>
                    <a:pt x="48" y="10"/>
                  </a:lnTo>
                  <a:lnTo>
                    <a:pt x="54" y="10"/>
                  </a:lnTo>
                  <a:lnTo>
                    <a:pt x="54" y="8"/>
                  </a:lnTo>
                  <a:lnTo>
                    <a:pt x="56" y="8"/>
                  </a:lnTo>
                  <a:lnTo>
                    <a:pt x="56" y="6"/>
                  </a:lnTo>
                  <a:lnTo>
                    <a:pt x="50" y="2"/>
                  </a:lnTo>
                  <a:lnTo>
                    <a:pt x="49" y="0"/>
                  </a:lnTo>
                  <a:lnTo>
                    <a:pt x="11" y="9"/>
                  </a:lnTo>
                  <a:lnTo>
                    <a:pt x="2" y="8"/>
                  </a:lnTo>
                  <a:lnTo>
                    <a:pt x="0" y="15"/>
                  </a:lnTo>
                  <a:lnTo>
                    <a:pt x="5" y="31"/>
                  </a:lnTo>
                  <a:lnTo>
                    <a:pt x="8" y="33"/>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7" name="Freeform 434"/>
            <p:cNvSpPr>
              <a:spLocks/>
            </p:cNvSpPr>
            <p:nvPr/>
          </p:nvSpPr>
          <p:spPr bwMode="auto">
            <a:xfrm>
              <a:off x="6101337" y="2224193"/>
              <a:ext cx="223209" cy="339389"/>
            </a:xfrm>
            <a:custGeom>
              <a:avLst/>
              <a:gdLst/>
              <a:ahLst/>
              <a:cxnLst>
                <a:cxn ang="0">
                  <a:pos x="140" y="118"/>
                </a:cxn>
                <a:cxn ang="0">
                  <a:pos x="118" y="131"/>
                </a:cxn>
                <a:cxn ang="0">
                  <a:pos x="104" y="142"/>
                </a:cxn>
                <a:cxn ang="0">
                  <a:pos x="100" y="160"/>
                </a:cxn>
                <a:cxn ang="0">
                  <a:pos x="125" y="193"/>
                </a:cxn>
                <a:cxn ang="0">
                  <a:pos x="116" y="212"/>
                </a:cxn>
                <a:cxn ang="0">
                  <a:pos x="109" y="209"/>
                </a:cxn>
                <a:cxn ang="0">
                  <a:pos x="127" y="214"/>
                </a:cxn>
                <a:cxn ang="0">
                  <a:pos x="113" y="218"/>
                </a:cxn>
                <a:cxn ang="0">
                  <a:pos x="94" y="229"/>
                </a:cxn>
                <a:cxn ang="0">
                  <a:pos x="97" y="245"/>
                </a:cxn>
                <a:cxn ang="0">
                  <a:pos x="98" y="248"/>
                </a:cxn>
                <a:cxn ang="0">
                  <a:pos x="92" y="286"/>
                </a:cxn>
                <a:cxn ang="0">
                  <a:pos x="59" y="305"/>
                </a:cxn>
                <a:cxn ang="0">
                  <a:pos x="32" y="286"/>
                </a:cxn>
                <a:cxn ang="0">
                  <a:pos x="11" y="245"/>
                </a:cxn>
                <a:cxn ang="0">
                  <a:pos x="7" y="236"/>
                </a:cxn>
                <a:cxn ang="0">
                  <a:pos x="0" y="224"/>
                </a:cxn>
                <a:cxn ang="0">
                  <a:pos x="14" y="200"/>
                </a:cxn>
                <a:cxn ang="0">
                  <a:pos x="17" y="174"/>
                </a:cxn>
                <a:cxn ang="0">
                  <a:pos x="11" y="158"/>
                </a:cxn>
                <a:cxn ang="0">
                  <a:pos x="10" y="116"/>
                </a:cxn>
                <a:cxn ang="0">
                  <a:pos x="40" y="104"/>
                </a:cxn>
                <a:cxn ang="0">
                  <a:pos x="43" y="68"/>
                </a:cxn>
                <a:cxn ang="0">
                  <a:pos x="56" y="59"/>
                </a:cxn>
                <a:cxn ang="0">
                  <a:pos x="72" y="24"/>
                </a:cxn>
                <a:cxn ang="0">
                  <a:pos x="96" y="11"/>
                </a:cxn>
                <a:cxn ang="0">
                  <a:pos x="122" y="0"/>
                </a:cxn>
                <a:cxn ang="0">
                  <a:pos x="176" y="19"/>
                </a:cxn>
                <a:cxn ang="0">
                  <a:pos x="202" y="68"/>
                </a:cxn>
                <a:cxn ang="0">
                  <a:pos x="172" y="71"/>
                </a:cxn>
                <a:cxn ang="0">
                  <a:pos x="167" y="73"/>
                </a:cxn>
                <a:cxn ang="0">
                  <a:pos x="155" y="90"/>
                </a:cxn>
              </a:cxnLst>
              <a:rect l="0" t="0" r="r" b="b"/>
              <a:pathLst>
                <a:path w="202" h="305">
                  <a:moveTo>
                    <a:pt x="160" y="101"/>
                  </a:moveTo>
                  <a:lnTo>
                    <a:pt x="140" y="118"/>
                  </a:lnTo>
                  <a:lnTo>
                    <a:pt x="125" y="126"/>
                  </a:lnTo>
                  <a:lnTo>
                    <a:pt x="118" y="131"/>
                  </a:lnTo>
                  <a:lnTo>
                    <a:pt x="107" y="132"/>
                  </a:lnTo>
                  <a:lnTo>
                    <a:pt x="104" y="142"/>
                  </a:lnTo>
                  <a:lnTo>
                    <a:pt x="101" y="146"/>
                  </a:lnTo>
                  <a:lnTo>
                    <a:pt x="100" y="160"/>
                  </a:lnTo>
                  <a:lnTo>
                    <a:pt x="104" y="184"/>
                  </a:lnTo>
                  <a:lnTo>
                    <a:pt x="125" y="193"/>
                  </a:lnTo>
                  <a:lnTo>
                    <a:pt x="133" y="203"/>
                  </a:lnTo>
                  <a:lnTo>
                    <a:pt x="116" y="212"/>
                  </a:lnTo>
                  <a:lnTo>
                    <a:pt x="109" y="205"/>
                  </a:lnTo>
                  <a:lnTo>
                    <a:pt x="109" y="209"/>
                  </a:lnTo>
                  <a:lnTo>
                    <a:pt x="86" y="211"/>
                  </a:lnTo>
                  <a:lnTo>
                    <a:pt x="127" y="214"/>
                  </a:lnTo>
                  <a:lnTo>
                    <a:pt x="116" y="223"/>
                  </a:lnTo>
                  <a:lnTo>
                    <a:pt x="113" y="218"/>
                  </a:lnTo>
                  <a:lnTo>
                    <a:pt x="102" y="229"/>
                  </a:lnTo>
                  <a:lnTo>
                    <a:pt x="94" y="229"/>
                  </a:lnTo>
                  <a:lnTo>
                    <a:pt x="100" y="234"/>
                  </a:lnTo>
                  <a:lnTo>
                    <a:pt x="97" y="245"/>
                  </a:lnTo>
                  <a:lnTo>
                    <a:pt x="101" y="250"/>
                  </a:lnTo>
                  <a:lnTo>
                    <a:pt x="98" y="248"/>
                  </a:lnTo>
                  <a:lnTo>
                    <a:pt x="95" y="268"/>
                  </a:lnTo>
                  <a:lnTo>
                    <a:pt x="92" y="286"/>
                  </a:lnTo>
                  <a:lnTo>
                    <a:pt x="62" y="292"/>
                  </a:lnTo>
                  <a:lnTo>
                    <a:pt x="59" y="305"/>
                  </a:lnTo>
                  <a:lnTo>
                    <a:pt x="38" y="304"/>
                  </a:lnTo>
                  <a:lnTo>
                    <a:pt x="32" y="286"/>
                  </a:lnTo>
                  <a:lnTo>
                    <a:pt x="29" y="271"/>
                  </a:lnTo>
                  <a:lnTo>
                    <a:pt x="11" y="245"/>
                  </a:lnTo>
                  <a:lnTo>
                    <a:pt x="13" y="239"/>
                  </a:lnTo>
                  <a:lnTo>
                    <a:pt x="7" y="236"/>
                  </a:lnTo>
                  <a:lnTo>
                    <a:pt x="6" y="238"/>
                  </a:lnTo>
                  <a:lnTo>
                    <a:pt x="0" y="224"/>
                  </a:lnTo>
                  <a:lnTo>
                    <a:pt x="4" y="221"/>
                  </a:lnTo>
                  <a:lnTo>
                    <a:pt x="14" y="200"/>
                  </a:lnTo>
                  <a:lnTo>
                    <a:pt x="17" y="180"/>
                  </a:lnTo>
                  <a:lnTo>
                    <a:pt x="17" y="174"/>
                  </a:lnTo>
                  <a:lnTo>
                    <a:pt x="24" y="167"/>
                  </a:lnTo>
                  <a:lnTo>
                    <a:pt x="11" y="158"/>
                  </a:lnTo>
                  <a:lnTo>
                    <a:pt x="10" y="138"/>
                  </a:lnTo>
                  <a:lnTo>
                    <a:pt x="10" y="116"/>
                  </a:lnTo>
                  <a:lnTo>
                    <a:pt x="24" y="107"/>
                  </a:lnTo>
                  <a:lnTo>
                    <a:pt x="40" y="104"/>
                  </a:lnTo>
                  <a:lnTo>
                    <a:pt x="31" y="96"/>
                  </a:lnTo>
                  <a:lnTo>
                    <a:pt x="43" y="68"/>
                  </a:lnTo>
                  <a:lnTo>
                    <a:pt x="41" y="62"/>
                  </a:lnTo>
                  <a:lnTo>
                    <a:pt x="56" y="59"/>
                  </a:lnTo>
                  <a:lnTo>
                    <a:pt x="64" y="46"/>
                  </a:lnTo>
                  <a:lnTo>
                    <a:pt x="72" y="24"/>
                  </a:lnTo>
                  <a:lnTo>
                    <a:pt x="94" y="19"/>
                  </a:lnTo>
                  <a:lnTo>
                    <a:pt x="96" y="11"/>
                  </a:lnTo>
                  <a:lnTo>
                    <a:pt x="124" y="12"/>
                  </a:lnTo>
                  <a:lnTo>
                    <a:pt x="122" y="0"/>
                  </a:lnTo>
                  <a:lnTo>
                    <a:pt x="130" y="0"/>
                  </a:lnTo>
                  <a:lnTo>
                    <a:pt x="176" y="19"/>
                  </a:lnTo>
                  <a:lnTo>
                    <a:pt x="193" y="48"/>
                  </a:lnTo>
                  <a:lnTo>
                    <a:pt x="202" y="68"/>
                  </a:lnTo>
                  <a:lnTo>
                    <a:pt x="178" y="68"/>
                  </a:lnTo>
                  <a:lnTo>
                    <a:pt x="172" y="71"/>
                  </a:lnTo>
                  <a:lnTo>
                    <a:pt x="170" y="74"/>
                  </a:lnTo>
                  <a:lnTo>
                    <a:pt x="167" y="73"/>
                  </a:lnTo>
                  <a:lnTo>
                    <a:pt x="157" y="79"/>
                  </a:lnTo>
                  <a:lnTo>
                    <a:pt x="155" y="90"/>
                  </a:lnTo>
                  <a:lnTo>
                    <a:pt x="160" y="10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8" name="Freeform 435"/>
            <p:cNvSpPr>
              <a:spLocks/>
            </p:cNvSpPr>
            <p:nvPr/>
          </p:nvSpPr>
          <p:spPr bwMode="auto">
            <a:xfrm>
              <a:off x="6244189" y="2501063"/>
              <a:ext cx="11160" cy="20095"/>
            </a:xfrm>
            <a:custGeom>
              <a:avLst/>
              <a:gdLst/>
              <a:ahLst/>
              <a:cxnLst>
                <a:cxn ang="0">
                  <a:pos x="10" y="0"/>
                </a:cxn>
                <a:cxn ang="0">
                  <a:pos x="10" y="5"/>
                </a:cxn>
                <a:cxn ang="0">
                  <a:pos x="5" y="16"/>
                </a:cxn>
                <a:cxn ang="0">
                  <a:pos x="4" y="18"/>
                </a:cxn>
                <a:cxn ang="0">
                  <a:pos x="0" y="10"/>
                </a:cxn>
                <a:cxn ang="0">
                  <a:pos x="10" y="0"/>
                </a:cxn>
              </a:cxnLst>
              <a:rect l="0" t="0" r="r" b="b"/>
              <a:pathLst>
                <a:path w="10" h="18">
                  <a:moveTo>
                    <a:pt x="10" y="0"/>
                  </a:moveTo>
                  <a:lnTo>
                    <a:pt x="10" y="5"/>
                  </a:lnTo>
                  <a:lnTo>
                    <a:pt x="5" y="16"/>
                  </a:lnTo>
                  <a:lnTo>
                    <a:pt x="4" y="18"/>
                  </a:lnTo>
                  <a:lnTo>
                    <a:pt x="0" y="10"/>
                  </a:lnTo>
                  <a:lnTo>
                    <a:pt x="1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19" name="Freeform 436"/>
            <p:cNvSpPr>
              <a:spLocks/>
            </p:cNvSpPr>
            <p:nvPr/>
          </p:nvSpPr>
          <p:spPr bwMode="auto">
            <a:xfrm>
              <a:off x="6012053" y="2769002"/>
              <a:ext cx="93748" cy="46889"/>
            </a:xfrm>
            <a:custGeom>
              <a:avLst/>
              <a:gdLst/>
              <a:ahLst/>
              <a:cxnLst>
                <a:cxn ang="0">
                  <a:pos x="80" y="26"/>
                </a:cxn>
                <a:cxn ang="0">
                  <a:pos x="75" y="33"/>
                </a:cxn>
                <a:cxn ang="0">
                  <a:pos x="62" y="33"/>
                </a:cxn>
                <a:cxn ang="0">
                  <a:pos x="55" y="42"/>
                </a:cxn>
                <a:cxn ang="0">
                  <a:pos x="42" y="32"/>
                </a:cxn>
                <a:cxn ang="0">
                  <a:pos x="30" y="41"/>
                </a:cxn>
                <a:cxn ang="0">
                  <a:pos x="18" y="42"/>
                </a:cxn>
                <a:cxn ang="0">
                  <a:pos x="7" y="29"/>
                </a:cxn>
                <a:cxn ang="0">
                  <a:pos x="0" y="34"/>
                </a:cxn>
                <a:cxn ang="0">
                  <a:pos x="17" y="9"/>
                </a:cxn>
                <a:cxn ang="0">
                  <a:pos x="21" y="6"/>
                </a:cxn>
                <a:cxn ang="0">
                  <a:pos x="27" y="3"/>
                </a:cxn>
                <a:cxn ang="0">
                  <a:pos x="47" y="0"/>
                </a:cxn>
                <a:cxn ang="0">
                  <a:pos x="66" y="4"/>
                </a:cxn>
                <a:cxn ang="0">
                  <a:pos x="66" y="10"/>
                </a:cxn>
                <a:cxn ang="0">
                  <a:pos x="65" y="12"/>
                </a:cxn>
                <a:cxn ang="0">
                  <a:pos x="65" y="15"/>
                </a:cxn>
                <a:cxn ang="0">
                  <a:pos x="69" y="15"/>
                </a:cxn>
                <a:cxn ang="0">
                  <a:pos x="84" y="20"/>
                </a:cxn>
                <a:cxn ang="0">
                  <a:pos x="84" y="21"/>
                </a:cxn>
                <a:cxn ang="0">
                  <a:pos x="80" y="26"/>
                </a:cxn>
              </a:cxnLst>
              <a:rect l="0" t="0" r="r" b="b"/>
              <a:pathLst>
                <a:path w="84" h="42">
                  <a:moveTo>
                    <a:pt x="80" y="26"/>
                  </a:moveTo>
                  <a:lnTo>
                    <a:pt x="75" y="33"/>
                  </a:lnTo>
                  <a:lnTo>
                    <a:pt x="62" y="33"/>
                  </a:lnTo>
                  <a:lnTo>
                    <a:pt x="55" y="42"/>
                  </a:lnTo>
                  <a:lnTo>
                    <a:pt x="42" y="32"/>
                  </a:lnTo>
                  <a:lnTo>
                    <a:pt x="30" y="41"/>
                  </a:lnTo>
                  <a:lnTo>
                    <a:pt x="18" y="42"/>
                  </a:lnTo>
                  <a:lnTo>
                    <a:pt x="7" y="29"/>
                  </a:lnTo>
                  <a:lnTo>
                    <a:pt x="0" y="34"/>
                  </a:lnTo>
                  <a:lnTo>
                    <a:pt x="17" y="9"/>
                  </a:lnTo>
                  <a:lnTo>
                    <a:pt x="21" y="6"/>
                  </a:lnTo>
                  <a:lnTo>
                    <a:pt x="27" y="3"/>
                  </a:lnTo>
                  <a:lnTo>
                    <a:pt x="47" y="0"/>
                  </a:lnTo>
                  <a:lnTo>
                    <a:pt x="66" y="4"/>
                  </a:lnTo>
                  <a:lnTo>
                    <a:pt x="66" y="10"/>
                  </a:lnTo>
                  <a:lnTo>
                    <a:pt x="65" y="12"/>
                  </a:lnTo>
                  <a:lnTo>
                    <a:pt x="65" y="15"/>
                  </a:lnTo>
                  <a:lnTo>
                    <a:pt x="69" y="15"/>
                  </a:lnTo>
                  <a:lnTo>
                    <a:pt x="84" y="20"/>
                  </a:lnTo>
                  <a:lnTo>
                    <a:pt x="84" y="21"/>
                  </a:lnTo>
                  <a:lnTo>
                    <a:pt x="80" y="2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0" name="Freeform 437"/>
            <p:cNvSpPr>
              <a:spLocks/>
            </p:cNvSpPr>
            <p:nvPr/>
          </p:nvSpPr>
          <p:spPr bwMode="auto">
            <a:xfrm>
              <a:off x="6355795" y="2639497"/>
              <a:ext cx="395080" cy="216584"/>
            </a:xfrm>
            <a:custGeom>
              <a:avLst/>
              <a:gdLst/>
              <a:ahLst/>
              <a:cxnLst>
                <a:cxn ang="0">
                  <a:pos x="187" y="0"/>
                </a:cxn>
                <a:cxn ang="0">
                  <a:pos x="172" y="5"/>
                </a:cxn>
                <a:cxn ang="0">
                  <a:pos x="149" y="17"/>
                </a:cxn>
                <a:cxn ang="0">
                  <a:pos x="150" y="25"/>
                </a:cxn>
                <a:cxn ang="0">
                  <a:pos x="117" y="19"/>
                </a:cxn>
                <a:cxn ang="0">
                  <a:pos x="84" y="13"/>
                </a:cxn>
                <a:cxn ang="0">
                  <a:pos x="51" y="13"/>
                </a:cxn>
                <a:cxn ang="0">
                  <a:pos x="18" y="13"/>
                </a:cxn>
                <a:cxn ang="0">
                  <a:pos x="29" y="38"/>
                </a:cxn>
                <a:cxn ang="0">
                  <a:pos x="27" y="50"/>
                </a:cxn>
                <a:cxn ang="0">
                  <a:pos x="9" y="74"/>
                </a:cxn>
                <a:cxn ang="0">
                  <a:pos x="6" y="82"/>
                </a:cxn>
                <a:cxn ang="0">
                  <a:pos x="0" y="98"/>
                </a:cxn>
                <a:cxn ang="0">
                  <a:pos x="16" y="109"/>
                </a:cxn>
                <a:cxn ang="0">
                  <a:pos x="17" y="109"/>
                </a:cxn>
                <a:cxn ang="0">
                  <a:pos x="53" y="113"/>
                </a:cxn>
                <a:cxn ang="0">
                  <a:pos x="85" y="102"/>
                </a:cxn>
                <a:cxn ang="0">
                  <a:pos x="103" y="89"/>
                </a:cxn>
                <a:cxn ang="0">
                  <a:pos x="109" y="91"/>
                </a:cxn>
                <a:cxn ang="0">
                  <a:pos x="125" y="106"/>
                </a:cxn>
                <a:cxn ang="0">
                  <a:pos x="141" y="120"/>
                </a:cxn>
                <a:cxn ang="0">
                  <a:pos x="156" y="134"/>
                </a:cxn>
                <a:cxn ang="0">
                  <a:pos x="172" y="149"/>
                </a:cxn>
                <a:cxn ang="0">
                  <a:pos x="187" y="138"/>
                </a:cxn>
                <a:cxn ang="0">
                  <a:pos x="193" y="142"/>
                </a:cxn>
                <a:cxn ang="0">
                  <a:pos x="191" y="130"/>
                </a:cxn>
                <a:cxn ang="0">
                  <a:pos x="195" y="138"/>
                </a:cxn>
                <a:cxn ang="0">
                  <a:pos x="209" y="142"/>
                </a:cxn>
                <a:cxn ang="0">
                  <a:pos x="189" y="143"/>
                </a:cxn>
                <a:cxn ang="0">
                  <a:pos x="197" y="149"/>
                </a:cxn>
                <a:cxn ang="0">
                  <a:pos x="214" y="154"/>
                </a:cxn>
                <a:cxn ang="0">
                  <a:pos x="232" y="156"/>
                </a:cxn>
                <a:cxn ang="0">
                  <a:pos x="211" y="169"/>
                </a:cxn>
                <a:cxn ang="0">
                  <a:pos x="225" y="176"/>
                </a:cxn>
                <a:cxn ang="0">
                  <a:pos x="234" y="185"/>
                </a:cxn>
                <a:cxn ang="0">
                  <a:pos x="238" y="194"/>
                </a:cxn>
                <a:cxn ang="0">
                  <a:pos x="265" y="184"/>
                </a:cxn>
                <a:cxn ang="0">
                  <a:pos x="279" y="181"/>
                </a:cxn>
                <a:cxn ang="0">
                  <a:pos x="291" y="174"/>
                </a:cxn>
                <a:cxn ang="0">
                  <a:pos x="275" y="173"/>
                </a:cxn>
                <a:cxn ang="0">
                  <a:pos x="256" y="158"/>
                </a:cxn>
                <a:cxn ang="0">
                  <a:pos x="261" y="148"/>
                </a:cxn>
                <a:cxn ang="0">
                  <a:pos x="258" y="154"/>
                </a:cxn>
                <a:cxn ang="0">
                  <a:pos x="263" y="149"/>
                </a:cxn>
                <a:cxn ang="0">
                  <a:pos x="291" y="138"/>
                </a:cxn>
                <a:cxn ang="0">
                  <a:pos x="322" y="127"/>
                </a:cxn>
                <a:cxn ang="0">
                  <a:pos x="331" y="126"/>
                </a:cxn>
                <a:cxn ang="0">
                  <a:pos x="339" y="112"/>
                </a:cxn>
                <a:cxn ang="0">
                  <a:pos x="354" y="104"/>
                </a:cxn>
                <a:cxn ang="0">
                  <a:pos x="341" y="70"/>
                </a:cxn>
                <a:cxn ang="0">
                  <a:pos x="312" y="61"/>
                </a:cxn>
                <a:cxn ang="0">
                  <a:pos x="283" y="52"/>
                </a:cxn>
                <a:cxn ang="0">
                  <a:pos x="271" y="54"/>
                </a:cxn>
                <a:cxn ang="0">
                  <a:pos x="246" y="32"/>
                </a:cxn>
                <a:cxn ang="0">
                  <a:pos x="221" y="12"/>
                </a:cxn>
                <a:cxn ang="0">
                  <a:pos x="217" y="4"/>
                </a:cxn>
                <a:cxn ang="0">
                  <a:pos x="187" y="0"/>
                </a:cxn>
              </a:cxnLst>
              <a:rect l="0" t="0" r="r" b="b"/>
              <a:pathLst>
                <a:path w="354" h="194">
                  <a:moveTo>
                    <a:pt x="187" y="0"/>
                  </a:moveTo>
                  <a:lnTo>
                    <a:pt x="172" y="5"/>
                  </a:lnTo>
                  <a:lnTo>
                    <a:pt x="149" y="17"/>
                  </a:lnTo>
                  <a:lnTo>
                    <a:pt x="150" y="25"/>
                  </a:lnTo>
                  <a:lnTo>
                    <a:pt x="117" y="19"/>
                  </a:lnTo>
                  <a:lnTo>
                    <a:pt x="84" y="13"/>
                  </a:lnTo>
                  <a:lnTo>
                    <a:pt x="51" y="13"/>
                  </a:lnTo>
                  <a:lnTo>
                    <a:pt x="18" y="13"/>
                  </a:lnTo>
                  <a:lnTo>
                    <a:pt x="29" y="38"/>
                  </a:lnTo>
                  <a:lnTo>
                    <a:pt x="27" y="50"/>
                  </a:lnTo>
                  <a:lnTo>
                    <a:pt x="9" y="74"/>
                  </a:lnTo>
                  <a:lnTo>
                    <a:pt x="6" y="82"/>
                  </a:lnTo>
                  <a:lnTo>
                    <a:pt x="0" y="98"/>
                  </a:lnTo>
                  <a:lnTo>
                    <a:pt x="16" y="109"/>
                  </a:lnTo>
                  <a:lnTo>
                    <a:pt x="17" y="109"/>
                  </a:lnTo>
                  <a:lnTo>
                    <a:pt x="53" y="113"/>
                  </a:lnTo>
                  <a:lnTo>
                    <a:pt x="85" y="102"/>
                  </a:lnTo>
                  <a:lnTo>
                    <a:pt x="103" y="89"/>
                  </a:lnTo>
                  <a:lnTo>
                    <a:pt x="109" y="91"/>
                  </a:lnTo>
                  <a:lnTo>
                    <a:pt x="125" y="106"/>
                  </a:lnTo>
                  <a:lnTo>
                    <a:pt x="141" y="120"/>
                  </a:lnTo>
                  <a:lnTo>
                    <a:pt x="156" y="134"/>
                  </a:lnTo>
                  <a:lnTo>
                    <a:pt x="172" y="149"/>
                  </a:lnTo>
                  <a:lnTo>
                    <a:pt x="187" y="138"/>
                  </a:lnTo>
                  <a:lnTo>
                    <a:pt x="193" y="142"/>
                  </a:lnTo>
                  <a:lnTo>
                    <a:pt x="191" y="130"/>
                  </a:lnTo>
                  <a:lnTo>
                    <a:pt x="195" y="138"/>
                  </a:lnTo>
                  <a:lnTo>
                    <a:pt x="209" y="142"/>
                  </a:lnTo>
                  <a:lnTo>
                    <a:pt x="189" y="143"/>
                  </a:lnTo>
                  <a:lnTo>
                    <a:pt x="197" y="149"/>
                  </a:lnTo>
                  <a:lnTo>
                    <a:pt x="214" y="154"/>
                  </a:lnTo>
                  <a:lnTo>
                    <a:pt x="232" y="156"/>
                  </a:lnTo>
                  <a:lnTo>
                    <a:pt x="211" y="169"/>
                  </a:lnTo>
                  <a:lnTo>
                    <a:pt x="225" y="176"/>
                  </a:lnTo>
                  <a:lnTo>
                    <a:pt x="234" y="185"/>
                  </a:lnTo>
                  <a:lnTo>
                    <a:pt x="238" y="194"/>
                  </a:lnTo>
                  <a:lnTo>
                    <a:pt x="265" y="184"/>
                  </a:lnTo>
                  <a:lnTo>
                    <a:pt x="279" y="181"/>
                  </a:lnTo>
                  <a:lnTo>
                    <a:pt x="291" y="174"/>
                  </a:lnTo>
                  <a:lnTo>
                    <a:pt x="275" y="173"/>
                  </a:lnTo>
                  <a:lnTo>
                    <a:pt x="256" y="158"/>
                  </a:lnTo>
                  <a:lnTo>
                    <a:pt x="261" y="148"/>
                  </a:lnTo>
                  <a:lnTo>
                    <a:pt x="258" y="154"/>
                  </a:lnTo>
                  <a:lnTo>
                    <a:pt x="263" y="149"/>
                  </a:lnTo>
                  <a:lnTo>
                    <a:pt x="291" y="138"/>
                  </a:lnTo>
                  <a:lnTo>
                    <a:pt x="322" y="127"/>
                  </a:lnTo>
                  <a:lnTo>
                    <a:pt x="331" y="126"/>
                  </a:lnTo>
                  <a:lnTo>
                    <a:pt x="339" y="112"/>
                  </a:lnTo>
                  <a:lnTo>
                    <a:pt x="354" y="104"/>
                  </a:lnTo>
                  <a:lnTo>
                    <a:pt x="341" y="70"/>
                  </a:lnTo>
                  <a:lnTo>
                    <a:pt x="312" y="61"/>
                  </a:lnTo>
                  <a:lnTo>
                    <a:pt x="283" y="52"/>
                  </a:lnTo>
                  <a:lnTo>
                    <a:pt x="271" y="54"/>
                  </a:lnTo>
                  <a:lnTo>
                    <a:pt x="246" y="32"/>
                  </a:lnTo>
                  <a:lnTo>
                    <a:pt x="221" y="12"/>
                  </a:lnTo>
                  <a:lnTo>
                    <a:pt x="217" y="4"/>
                  </a:lnTo>
                  <a:lnTo>
                    <a:pt x="187"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1" name="Freeform 438"/>
            <p:cNvSpPr>
              <a:spLocks/>
            </p:cNvSpPr>
            <p:nvPr/>
          </p:nvSpPr>
          <p:spPr bwMode="auto">
            <a:xfrm>
              <a:off x="6288831" y="2811426"/>
              <a:ext cx="98212" cy="116107"/>
            </a:xfrm>
            <a:custGeom>
              <a:avLst/>
              <a:gdLst/>
              <a:ahLst/>
              <a:cxnLst>
                <a:cxn ang="0">
                  <a:pos x="16" y="21"/>
                </a:cxn>
                <a:cxn ang="0">
                  <a:pos x="16" y="22"/>
                </a:cxn>
                <a:cxn ang="0">
                  <a:pos x="10" y="24"/>
                </a:cxn>
                <a:cxn ang="0">
                  <a:pos x="8" y="30"/>
                </a:cxn>
                <a:cxn ang="0">
                  <a:pos x="14" y="30"/>
                </a:cxn>
                <a:cxn ang="0">
                  <a:pos x="14" y="33"/>
                </a:cxn>
                <a:cxn ang="0">
                  <a:pos x="13" y="37"/>
                </a:cxn>
                <a:cxn ang="0">
                  <a:pos x="10" y="40"/>
                </a:cxn>
                <a:cxn ang="0">
                  <a:pos x="11" y="43"/>
                </a:cxn>
                <a:cxn ang="0">
                  <a:pos x="14" y="45"/>
                </a:cxn>
                <a:cxn ang="0">
                  <a:pos x="23" y="50"/>
                </a:cxn>
                <a:cxn ang="0">
                  <a:pos x="16" y="54"/>
                </a:cxn>
                <a:cxn ang="0">
                  <a:pos x="20" y="57"/>
                </a:cxn>
                <a:cxn ang="0">
                  <a:pos x="20" y="62"/>
                </a:cxn>
                <a:cxn ang="0">
                  <a:pos x="10" y="64"/>
                </a:cxn>
                <a:cxn ang="0">
                  <a:pos x="14" y="69"/>
                </a:cxn>
                <a:cxn ang="0">
                  <a:pos x="12" y="72"/>
                </a:cxn>
                <a:cxn ang="0">
                  <a:pos x="8" y="68"/>
                </a:cxn>
                <a:cxn ang="0">
                  <a:pos x="4" y="75"/>
                </a:cxn>
                <a:cxn ang="0">
                  <a:pos x="1" y="78"/>
                </a:cxn>
                <a:cxn ang="0">
                  <a:pos x="6" y="85"/>
                </a:cxn>
                <a:cxn ang="0">
                  <a:pos x="1" y="86"/>
                </a:cxn>
                <a:cxn ang="0">
                  <a:pos x="1" y="87"/>
                </a:cxn>
                <a:cxn ang="0">
                  <a:pos x="0" y="90"/>
                </a:cxn>
                <a:cxn ang="0">
                  <a:pos x="14" y="97"/>
                </a:cxn>
                <a:cxn ang="0">
                  <a:pos x="22" y="104"/>
                </a:cxn>
                <a:cxn ang="0">
                  <a:pos x="25" y="87"/>
                </a:cxn>
                <a:cxn ang="0">
                  <a:pos x="37" y="91"/>
                </a:cxn>
                <a:cxn ang="0">
                  <a:pos x="43" y="103"/>
                </a:cxn>
                <a:cxn ang="0">
                  <a:pos x="47" y="102"/>
                </a:cxn>
                <a:cxn ang="0">
                  <a:pos x="47" y="99"/>
                </a:cxn>
                <a:cxn ang="0">
                  <a:pos x="54" y="97"/>
                </a:cxn>
                <a:cxn ang="0">
                  <a:pos x="59" y="98"/>
                </a:cxn>
                <a:cxn ang="0">
                  <a:pos x="61" y="94"/>
                </a:cxn>
                <a:cxn ang="0">
                  <a:pos x="65" y="94"/>
                </a:cxn>
                <a:cxn ang="0">
                  <a:pos x="69" y="96"/>
                </a:cxn>
                <a:cxn ang="0">
                  <a:pos x="71" y="94"/>
                </a:cxn>
                <a:cxn ang="0">
                  <a:pos x="78" y="92"/>
                </a:cxn>
                <a:cxn ang="0">
                  <a:pos x="83" y="98"/>
                </a:cxn>
                <a:cxn ang="0">
                  <a:pos x="87" y="96"/>
                </a:cxn>
                <a:cxn ang="0">
                  <a:pos x="81" y="87"/>
                </a:cxn>
                <a:cxn ang="0">
                  <a:pos x="89" y="75"/>
                </a:cxn>
                <a:cxn ang="0">
                  <a:pos x="81" y="61"/>
                </a:cxn>
                <a:cxn ang="0">
                  <a:pos x="82" y="45"/>
                </a:cxn>
                <a:cxn ang="0">
                  <a:pos x="81" y="38"/>
                </a:cxn>
                <a:cxn ang="0">
                  <a:pos x="73" y="36"/>
                </a:cxn>
                <a:cxn ang="0">
                  <a:pos x="67" y="34"/>
                </a:cxn>
                <a:cxn ang="0">
                  <a:pos x="59" y="30"/>
                </a:cxn>
                <a:cxn ang="0">
                  <a:pos x="30" y="0"/>
                </a:cxn>
                <a:cxn ang="0">
                  <a:pos x="1" y="6"/>
                </a:cxn>
                <a:cxn ang="0">
                  <a:pos x="6" y="14"/>
                </a:cxn>
                <a:cxn ang="0">
                  <a:pos x="10" y="15"/>
                </a:cxn>
                <a:cxn ang="0">
                  <a:pos x="7" y="18"/>
                </a:cxn>
                <a:cxn ang="0">
                  <a:pos x="10" y="19"/>
                </a:cxn>
                <a:cxn ang="0">
                  <a:pos x="16" y="21"/>
                </a:cxn>
              </a:cxnLst>
              <a:rect l="0" t="0" r="r" b="b"/>
              <a:pathLst>
                <a:path w="89" h="104">
                  <a:moveTo>
                    <a:pt x="16" y="21"/>
                  </a:moveTo>
                  <a:lnTo>
                    <a:pt x="16" y="22"/>
                  </a:lnTo>
                  <a:lnTo>
                    <a:pt x="10" y="24"/>
                  </a:lnTo>
                  <a:lnTo>
                    <a:pt x="8" y="30"/>
                  </a:lnTo>
                  <a:lnTo>
                    <a:pt x="14" y="30"/>
                  </a:lnTo>
                  <a:lnTo>
                    <a:pt x="14" y="33"/>
                  </a:lnTo>
                  <a:lnTo>
                    <a:pt x="13" y="37"/>
                  </a:lnTo>
                  <a:lnTo>
                    <a:pt x="10" y="40"/>
                  </a:lnTo>
                  <a:lnTo>
                    <a:pt x="11" y="43"/>
                  </a:lnTo>
                  <a:lnTo>
                    <a:pt x="14" y="45"/>
                  </a:lnTo>
                  <a:lnTo>
                    <a:pt x="23" y="50"/>
                  </a:lnTo>
                  <a:lnTo>
                    <a:pt x="16" y="54"/>
                  </a:lnTo>
                  <a:lnTo>
                    <a:pt x="20" y="57"/>
                  </a:lnTo>
                  <a:lnTo>
                    <a:pt x="20" y="62"/>
                  </a:lnTo>
                  <a:lnTo>
                    <a:pt x="10" y="64"/>
                  </a:lnTo>
                  <a:lnTo>
                    <a:pt x="14" y="69"/>
                  </a:lnTo>
                  <a:lnTo>
                    <a:pt x="12" y="72"/>
                  </a:lnTo>
                  <a:lnTo>
                    <a:pt x="8" y="68"/>
                  </a:lnTo>
                  <a:lnTo>
                    <a:pt x="4" y="75"/>
                  </a:lnTo>
                  <a:lnTo>
                    <a:pt x="1" y="78"/>
                  </a:lnTo>
                  <a:lnTo>
                    <a:pt x="6" y="85"/>
                  </a:lnTo>
                  <a:lnTo>
                    <a:pt x="1" y="86"/>
                  </a:lnTo>
                  <a:lnTo>
                    <a:pt x="1" y="87"/>
                  </a:lnTo>
                  <a:lnTo>
                    <a:pt x="0" y="90"/>
                  </a:lnTo>
                  <a:lnTo>
                    <a:pt x="14" y="97"/>
                  </a:lnTo>
                  <a:lnTo>
                    <a:pt x="22" y="104"/>
                  </a:lnTo>
                  <a:lnTo>
                    <a:pt x="25" y="87"/>
                  </a:lnTo>
                  <a:lnTo>
                    <a:pt x="37" y="91"/>
                  </a:lnTo>
                  <a:lnTo>
                    <a:pt x="43" y="103"/>
                  </a:lnTo>
                  <a:lnTo>
                    <a:pt x="47" y="102"/>
                  </a:lnTo>
                  <a:lnTo>
                    <a:pt x="47" y="99"/>
                  </a:lnTo>
                  <a:lnTo>
                    <a:pt x="54" y="97"/>
                  </a:lnTo>
                  <a:lnTo>
                    <a:pt x="59" y="98"/>
                  </a:lnTo>
                  <a:lnTo>
                    <a:pt x="61" y="94"/>
                  </a:lnTo>
                  <a:lnTo>
                    <a:pt x="65" y="94"/>
                  </a:lnTo>
                  <a:lnTo>
                    <a:pt x="69" y="96"/>
                  </a:lnTo>
                  <a:lnTo>
                    <a:pt x="71" y="94"/>
                  </a:lnTo>
                  <a:lnTo>
                    <a:pt x="78" y="92"/>
                  </a:lnTo>
                  <a:lnTo>
                    <a:pt x="83" y="98"/>
                  </a:lnTo>
                  <a:lnTo>
                    <a:pt x="87" y="96"/>
                  </a:lnTo>
                  <a:lnTo>
                    <a:pt x="81" y="87"/>
                  </a:lnTo>
                  <a:lnTo>
                    <a:pt x="89" y="75"/>
                  </a:lnTo>
                  <a:lnTo>
                    <a:pt x="81" y="61"/>
                  </a:lnTo>
                  <a:lnTo>
                    <a:pt x="82" y="45"/>
                  </a:lnTo>
                  <a:lnTo>
                    <a:pt x="81" y="38"/>
                  </a:lnTo>
                  <a:lnTo>
                    <a:pt x="73" y="36"/>
                  </a:lnTo>
                  <a:lnTo>
                    <a:pt x="67" y="34"/>
                  </a:lnTo>
                  <a:lnTo>
                    <a:pt x="59" y="30"/>
                  </a:lnTo>
                  <a:lnTo>
                    <a:pt x="30" y="0"/>
                  </a:lnTo>
                  <a:lnTo>
                    <a:pt x="1" y="6"/>
                  </a:lnTo>
                  <a:lnTo>
                    <a:pt x="6" y="14"/>
                  </a:lnTo>
                  <a:lnTo>
                    <a:pt x="10" y="15"/>
                  </a:lnTo>
                  <a:lnTo>
                    <a:pt x="7" y="18"/>
                  </a:lnTo>
                  <a:lnTo>
                    <a:pt x="10" y="19"/>
                  </a:lnTo>
                  <a:lnTo>
                    <a:pt x="16" y="21"/>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2" name="Freeform 464"/>
            <p:cNvSpPr>
              <a:spLocks/>
            </p:cNvSpPr>
            <p:nvPr/>
          </p:nvSpPr>
          <p:spPr bwMode="auto">
            <a:xfrm>
              <a:off x="5663847" y="2565814"/>
              <a:ext cx="87051" cy="98244"/>
            </a:xfrm>
            <a:custGeom>
              <a:avLst/>
              <a:gdLst/>
              <a:ahLst/>
              <a:cxnLst>
                <a:cxn ang="0">
                  <a:pos x="78" y="65"/>
                </a:cxn>
                <a:cxn ang="0">
                  <a:pos x="78" y="47"/>
                </a:cxn>
                <a:cxn ang="0">
                  <a:pos x="78" y="29"/>
                </a:cxn>
                <a:cxn ang="0">
                  <a:pos x="66" y="23"/>
                </a:cxn>
                <a:cxn ang="0">
                  <a:pos x="61" y="25"/>
                </a:cxn>
                <a:cxn ang="0">
                  <a:pos x="47" y="23"/>
                </a:cxn>
                <a:cxn ang="0">
                  <a:pos x="60" y="6"/>
                </a:cxn>
                <a:cxn ang="0">
                  <a:pos x="62" y="0"/>
                </a:cxn>
                <a:cxn ang="0">
                  <a:pos x="55" y="5"/>
                </a:cxn>
                <a:cxn ang="0">
                  <a:pos x="49" y="4"/>
                </a:cxn>
                <a:cxn ang="0">
                  <a:pos x="35" y="13"/>
                </a:cxn>
                <a:cxn ang="0">
                  <a:pos x="39" y="17"/>
                </a:cxn>
                <a:cxn ang="0">
                  <a:pos x="33" y="23"/>
                </a:cxn>
                <a:cxn ang="0">
                  <a:pos x="11" y="26"/>
                </a:cxn>
                <a:cxn ang="0">
                  <a:pos x="13" y="34"/>
                </a:cxn>
                <a:cxn ang="0">
                  <a:pos x="5" y="42"/>
                </a:cxn>
                <a:cxn ang="0">
                  <a:pos x="25" y="48"/>
                </a:cxn>
                <a:cxn ang="0">
                  <a:pos x="9" y="64"/>
                </a:cxn>
                <a:cxn ang="0">
                  <a:pos x="26" y="60"/>
                </a:cxn>
                <a:cxn ang="0">
                  <a:pos x="9" y="70"/>
                </a:cxn>
                <a:cxn ang="0">
                  <a:pos x="0" y="73"/>
                </a:cxn>
                <a:cxn ang="0">
                  <a:pos x="6" y="76"/>
                </a:cxn>
                <a:cxn ang="0">
                  <a:pos x="0" y="79"/>
                </a:cxn>
                <a:cxn ang="0">
                  <a:pos x="8" y="83"/>
                </a:cxn>
                <a:cxn ang="0">
                  <a:pos x="6" y="86"/>
                </a:cxn>
                <a:cxn ang="0">
                  <a:pos x="13" y="86"/>
                </a:cxn>
                <a:cxn ang="0">
                  <a:pos x="12" y="89"/>
                </a:cxn>
                <a:cxn ang="0">
                  <a:pos x="32" y="86"/>
                </a:cxn>
                <a:cxn ang="0">
                  <a:pos x="51" y="78"/>
                </a:cxn>
                <a:cxn ang="0">
                  <a:pos x="69" y="74"/>
                </a:cxn>
                <a:cxn ang="0">
                  <a:pos x="78" y="65"/>
                </a:cxn>
              </a:cxnLst>
              <a:rect l="0" t="0" r="r" b="b"/>
              <a:pathLst>
                <a:path w="78" h="89">
                  <a:moveTo>
                    <a:pt x="78" y="65"/>
                  </a:moveTo>
                  <a:lnTo>
                    <a:pt x="78" y="47"/>
                  </a:lnTo>
                  <a:lnTo>
                    <a:pt x="78" y="29"/>
                  </a:lnTo>
                  <a:lnTo>
                    <a:pt x="66" y="23"/>
                  </a:lnTo>
                  <a:lnTo>
                    <a:pt x="61" y="25"/>
                  </a:lnTo>
                  <a:lnTo>
                    <a:pt x="47" y="23"/>
                  </a:lnTo>
                  <a:lnTo>
                    <a:pt x="60" y="6"/>
                  </a:lnTo>
                  <a:lnTo>
                    <a:pt x="62" y="0"/>
                  </a:lnTo>
                  <a:lnTo>
                    <a:pt x="55" y="5"/>
                  </a:lnTo>
                  <a:lnTo>
                    <a:pt x="49" y="4"/>
                  </a:lnTo>
                  <a:lnTo>
                    <a:pt x="35" y="13"/>
                  </a:lnTo>
                  <a:lnTo>
                    <a:pt x="39" y="17"/>
                  </a:lnTo>
                  <a:lnTo>
                    <a:pt x="33" y="23"/>
                  </a:lnTo>
                  <a:lnTo>
                    <a:pt x="11" y="26"/>
                  </a:lnTo>
                  <a:lnTo>
                    <a:pt x="13" y="34"/>
                  </a:lnTo>
                  <a:lnTo>
                    <a:pt x="5" y="42"/>
                  </a:lnTo>
                  <a:lnTo>
                    <a:pt x="25" y="48"/>
                  </a:lnTo>
                  <a:lnTo>
                    <a:pt x="9" y="64"/>
                  </a:lnTo>
                  <a:lnTo>
                    <a:pt x="26" y="60"/>
                  </a:lnTo>
                  <a:lnTo>
                    <a:pt x="9" y="70"/>
                  </a:lnTo>
                  <a:lnTo>
                    <a:pt x="0" y="73"/>
                  </a:lnTo>
                  <a:lnTo>
                    <a:pt x="6" y="76"/>
                  </a:lnTo>
                  <a:lnTo>
                    <a:pt x="0" y="79"/>
                  </a:lnTo>
                  <a:lnTo>
                    <a:pt x="8" y="83"/>
                  </a:lnTo>
                  <a:lnTo>
                    <a:pt x="6" y="86"/>
                  </a:lnTo>
                  <a:lnTo>
                    <a:pt x="13" y="86"/>
                  </a:lnTo>
                  <a:lnTo>
                    <a:pt x="12" y="89"/>
                  </a:lnTo>
                  <a:lnTo>
                    <a:pt x="32" y="86"/>
                  </a:lnTo>
                  <a:lnTo>
                    <a:pt x="51" y="78"/>
                  </a:lnTo>
                  <a:lnTo>
                    <a:pt x="69" y="74"/>
                  </a:lnTo>
                  <a:lnTo>
                    <a:pt x="78" y="6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3" name="Freeform 465"/>
            <p:cNvSpPr>
              <a:spLocks/>
            </p:cNvSpPr>
            <p:nvPr/>
          </p:nvSpPr>
          <p:spPr bwMode="auto">
            <a:xfrm>
              <a:off x="5757594" y="2480968"/>
              <a:ext cx="158479" cy="223283"/>
            </a:xfrm>
            <a:custGeom>
              <a:avLst/>
              <a:gdLst/>
              <a:ahLst/>
              <a:cxnLst>
                <a:cxn ang="0">
                  <a:pos x="12" y="60"/>
                </a:cxn>
                <a:cxn ang="0">
                  <a:pos x="23" y="62"/>
                </a:cxn>
                <a:cxn ang="0">
                  <a:pos x="17" y="80"/>
                </a:cxn>
                <a:cxn ang="0">
                  <a:pos x="28" y="88"/>
                </a:cxn>
                <a:cxn ang="0">
                  <a:pos x="42" y="92"/>
                </a:cxn>
                <a:cxn ang="0">
                  <a:pos x="53" y="122"/>
                </a:cxn>
                <a:cxn ang="0">
                  <a:pos x="22" y="132"/>
                </a:cxn>
                <a:cxn ang="0">
                  <a:pos x="32" y="141"/>
                </a:cxn>
                <a:cxn ang="0">
                  <a:pos x="12" y="160"/>
                </a:cxn>
                <a:cxn ang="0">
                  <a:pos x="40" y="167"/>
                </a:cxn>
                <a:cxn ang="0">
                  <a:pos x="53" y="168"/>
                </a:cxn>
                <a:cxn ang="0">
                  <a:pos x="18" y="185"/>
                </a:cxn>
                <a:cxn ang="0">
                  <a:pos x="6" y="200"/>
                </a:cxn>
                <a:cxn ang="0">
                  <a:pos x="35" y="196"/>
                </a:cxn>
                <a:cxn ang="0">
                  <a:pos x="59" y="186"/>
                </a:cxn>
                <a:cxn ang="0">
                  <a:pos x="113" y="184"/>
                </a:cxn>
                <a:cxn ang="0">
                  <a:pos x="119" y="166"/>
                </a:cxn>
                <a:cxn ang="0">
                  <a:pos x="140" y="143"/>
                </a:cxn>
                <a:cxn ang="0">
                  <a:pos x="113" y="135"/>
                </a:cxn>
                <a:cxn ang="0">
                  <a:pos x="100" y="114"/>
                </a:cxn>
                <a:cxn ang="0">
                  <a:pos x="104" y="106"/>
                </a:cxn>
                <a:cxn ang="0">
                  <a:pos x="70" y="63"/>
                </a:cxn>
                <a:cxn ang="0">
                  <a:pos x="59" y="56"/>
                </a:cxn>
                <a:cxn ang="0">
                  <a:pos x="56" y="50"/>
                </a:cxn>
                <a:cxn ang="0">
                  <a:pos x="40" y="23"/>
                </a:cxn>
                <a:cxn ang="0">
                  <a:pos x="37" y="18"/>
                </a:cxn>
                <a:cxn ang="0">
                  <a:pos x="23" y="0"/>
                </a:cxn>
                <a:cxn ang="0">
                  <a:pos x="16" y="15"/>
                </a:cxn>
                <a:cxn ang="0">
                  <a:pos x="7" y="24"/>
                </a:cxn>
                <a:cxn ang="0">
                  <a:pos x="7" y="32"/>
                </a:cxn>
                <a:cxn ang="0">
                  <a:pos x="2" y="45"/>
                </a:cxn>
                <a:cxn ang="0">
                  <a:pos x="13" y="44"/>
                </a:cxn>
                <a:cxn ang="0">
                  <a:pos x="1" y="76"/>
                </a:cxn>
              </a:cxnLst>
              <a:rect l="0" t="0" r="r" b="b"/>
              <a:pathLst>
                <a:path w="140" h="200">
                  <a:moveTo>
                    <a:pt x="1" y="76"/>
                  </a:moveTo>
                  <a:lnTo>
                    <a:pt x="12" y="60"/>
                  </a:lnTo>
                  <a:lnTo>
                    <a:pt x="18" y="60"/>
                  </a:lnTo>
                  <a:lnTo>
                    <a:pt x="23" y="62"/>
                  </a:lnTo>
                  <a:lnTo>
                    <a:pt x="20" y="68"/>
                  </a:lnTo>
                  <a:lnTo>
                    <a:pt x="17" y="80"/>
                  </a:lnTo>
                  <a:lnTo>
                    <a:pt x="19" y="90"/>
                  </a:lnTo>
                  <a:lnTo>
                    <a:pt x="28" y="88"/>
                  </a:lnTo>
                  <a:lnTo>
                    <a:pt x="48" y="84"/>
                  </a:lnTo>
                  <a:lnTo>
                    <a:pt x="42" y="92"/>
                  </a:lnTo>
                  <a:lnTo>
                    <a:pt x="52" y="102"/>
                  </a:lnTo>
                  <a:lnTo>
                    <a:pt x="53" y="122"/>
                  </a:lnTo>
                  <a:lnTo>
                    <a:pt x="47" y="123"/>
                  </a:lnTo>
                  <a:lnTo>
                    <a:pt x="22" y="132"/>
                  </a:lnTo>
                  <a:lnTo>
                    <a:pt x="26" y="134"/>
                  </a:lnTo>
                  <a:lnTo>
                    <a:pt x="32" y="141"/>
                  </a:lnTo>
                  <a:lnTo>
                    <a:pt x="14" y="154"/>
                  </a:lnTo>
                  <a:lnTo>
                    <a:pt x="12" y="160"/>
                  </a:lnTo>
                  <a:lnTo>
                    <a:pt x="31" y="162"/>
                  </a:lnTo>
                  <a:lnTo>
                    <a:pt x="40" y="167"/>
                  </a:lnTo>
                  <a:lnTo>
                    <a:pt x="61" y="161"/>
                  </a:lnTo>
                  <a:lnTo>
                    <a:pt x="53" y="168"/>
                  </a:lnTo>
                  <a:lnTo>
                    <a:pt x="37" y="172"/>
                  </a:lnTo>
                  <a:lnTo>
                    <a:pt x="18" y="185"/>
                  </a:lnTo>
                  <a:lnTo>
                    <a:pt x="0" y="198"/>
                  </a:lnTo>
                  <a:lnTo>
                    <a:pt x="6" y="200"/>
                  </a:lnTo>
                  <a:lnTo>
                    <a:pt x="11" y="198"/>
                  </a:lnTo>
                  <a:lnTo>
                    <a:pt x="35" y="196"/>
                  </a:lnTo>
                  <a:lnTo>
                    <a:pt x="42" y="190"/>
                  </a:lnTo>
                  <a:lnTo>
                    <a:pt x="59" y="186"/>
                  </a:lnTo>
                  <a:lnTo>
                    <a:pt x="80" y="184"/>
                  </a:lnTo>
                  <a:lnTo>
                    <a:pt x="113" y="184"/>
                  </a:lnTo>
                  <a:lnTo>
                    <a:pt x="134" y="171"/>
                  </a:lnTo>
                  <a:lnTo>
                    <a:pt x="119" y="166"/>
                  </a:lnTo>
                  <a:lnTo>
                    <a:pt x="124" y="160"/>
                  </a:lnTo>
                  <a:lnTo>
                    <a:pt x="140" y="143"/>
                  </a:lnTo>
                  <a:lnTo>
                    <a:pt x="134" y="134"/>
                  </a:lnTo>
                  <a:lnTo>
                    <a:pt x="113" y="135"/>
                  </a:lnTo>
                  <a:lnTo>
                    <a:pt x="114" y="129"/>
                  </a:lnTo>
                  <a:lnTo>
                    <a:pt x="100" y="114"/>
                  </a:lnTo>
                  <a:lnTo>
                    <a:pt x="106" y="116"/>
                  </a:lnTo>
                  <a:lnTo>
                    <a:pt x="104" y="106"/>
                  </a:lnTo>
                  <a:lnTo>
                    <a:pt x="90" y="93"/>
                  </a:lnTo>
                  <a:lnTo>
                    <a:pt x="70" y="63"/>
                  </a:lnTo>
                  <a:lnTo>
                    <a:pt x="44" y="60"/>
                  </a:lnTo>
                  <a:lnTo>
                    <a:pt x="59" y="56"/>
                  </a:lnTo>
                  <a:lnTo>
                    <a:pt x="50" y="52"/>
                  </a:lnTo>
                  <a:lnTo>
                    <a:pt x="56" y="50"/>
                  </a:lnTo>
                  <a:lnTo>
                    <a:pt x="76" y="24"/>
                  </a:lnTo>
                  <a:lnTo>
                    <a:pt x="40" y="23"/>
                  </a:lnTo>
                  <a:lnTo>
                    <a:pt x="32" y="22"/>
                  </a:lnTo>
                  <a:lnTo>
                    <a:pt x="37" y="18"/>
                  </a:lnTo>
                  <a:lnTo>
                    <a:pt x="53" y="3"/>
                  </a:lnTo>
                  <a:lnTo>
                    <a:pt x="23" y="0"/>
                  </a:lnTo>
                  <a:lnTo>
                    <a:pt x="17" y="8"/>
                  </a:lnTo>
                  <a:lnTo>
                    <a:pt x="16" y="15"/>
                  </a:lnTo>
                  <a:lnTo>
                    <a:pt x="8" y="17"/>
                  </a:lnTo>
                  <a:lnTo>
                    <a:pt x="7" y="24"/>
                  </a:lnTo>
                  <a:lnTo>
                    <a:pt x="7" y="28"/>
                  </a:lnTo>
                  <a:lnTo>
                    <a:pt x="7" y="32"/>
                  </a:lnTo>
                  <a:lnTo>
                    <a:pt x="0" y="42"/>
                  </a:lnTo>
                  <a:lnTo>
                    <a:pt x="2" y="45"/>
                  </a:lnTo>
                  <a:lnTo>
                    <a:pt x="0" y="46"/>
                  </a:lnTo>
                  <a:lnTo>
                    <a:pt x="13" y="44"/>
                  </a:lnTo>
                  <a:lnTo>
                    <a:pt x="12" y="45"/>
                  </a:lnTo>
                  <a:lnTo>
                    <a:pt x="1" y="7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4" name="Freeform 466"/>
            <p:cNvSpPr>
              <a:spLocks/>
            </p:cNvSpPr>
            <p:nvPr/>
          </p:nvSpPr>
          <p:spPr bwMode="auto">
            <a:xfrm>
              <a:off x="5715184" y="2568048"/>
              <a:ext cx="49106" cy="29027"/>
            </a:xfrm>
            <a:custGeom>
              <a:avLst/>
              <a:gdLst/>
              <a:ahLst/>
              <a:cxnLst>
                <a:cxn ang="0">
                  <a:pos x="43" y="19"/>
                </a:cxn>
                <a:cxn ang="0">
                  <a:pos x="40" y="13"/>
                </a:cxn>
                <a:cxn ang="0">
                  <a:pos x="28" y="0"/>
                </a:cxn>
                <a:cxn ang="0">
                  <a:pos x="13" y="5"/>
                </a:cxn>
                <a:cxn ang="0">
                  <a:pos x="0" y="22"/>
                </a:cxn>
                <a:cxn ang="0">
                  <a:pos x="14" y="24"/>
                </a:cxn>
                <a:cxn ang="0">
                  <a:pos x="19" y="22"/>
                </a:cxn>
                <a:cxn ang="0">
                  <a:pos x="31" y="28"/>
                </a:cxn>
                <a:cxn ang="0">
                  <a:pos x="43" y="19"/>
                </a:cxn>
              </a:cxnLst>
              <a:rect l="0" t="0" r="r" b="b"/>
              <a:pathLst>
                <a:path w="43" h="28">
                  <a:moveTo>
                    <a:pt x="43" y="19"/>
                  </a:moveTo>
                  <a:lnTo>
                    <a:pt x="40" y="13"/>
                  </a:lnTo>
                  <a:lnTo>
                    <a:pt x="28" y="0"/>
                  </a:lnTo>
                  <a:lnTo>
                    <a:pt x="13" y="5"/>
                  </a:lnTo>
                  <a:lnTo>
                    <a:pt x="0" y="22"/>
                  </a:lnTo>
                  <a:lnTo>
                    <a:pt x="14" y="24"/>
                  </a:lnTo>
                  <a:lnTo>
                    <a:pt x="19" y="22"/>
                  </a:lnTo>
                  <a:lnTo>
                    <a:pt x="31" y="28"/>
                  </a:lnTo>
                  <a:lnTo>
                    <a:pt x="43" y="19"/>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5" name="Freeform 467"/>
            <p:cNvSpPr>
              <a:spLocks/>
            </p:cNvSpPr>
            <p:nvPr/>
          </p:nvSpPr>
          <p:spPr bwMode="auto">
            <a:xfrm>
              <a:off x="5744201" y="2507761"/>
              <a:ext cx="20089" cy="11164"/>
            </a:xfrm>
            <a:custGeom>
              <a:avLst/>
              <a:gdLst/>
              <a:ahLst/>
              <a:cxnLst>
                <a:cxn ang="0">
                  <a:pos x="11" y="2"/>
                </a:cxn>
                <a:cxn ang="0">
                  <a:pos x="6" y="0"/>
                </a:cxn>
                <a:cxn ang="0">
                  <a:pos x="0" y="5"/>
                </a:cxn>
                <a:cxn ang="0">
                  <a:pos x="16" y="10"/>
                </a:cxn>
                <a:cxn ang="0">
                  <a:pos x="18" y="8"/>
                </a:cxn>
                <a:cxn ang="0">
                  <a:pos x="11" y="2"/>
                </a:cxn>
              </a:cxnLst>
              <a:rect l="0" t="0" r="r" b="b"/>
              <a:pathLst>
                <a:path w="18" h="10">
                  <a:moveTo>
                    <a:pt x="11" y="2"/>
                  </a:moveTo>
                  <a:lnTo>
                    <a:pt x="6" y="0"/>
                  </a:lnTo>
                  <a:lnTo>
                    <a:pt x="0" y="5"/>
                  </a:lnTo>
                  <a:lnTo>
                    <a:pt x="16" y="10"/>
                  </a:lnTo>
                  <a:lnTo>
                    <a:pt x="18" y="8"/>
                  </a:lnTo>
                  <a:lnTo>
                    <a:pt x="11" y="2"/>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6" name="Freeform 468"/>
            <p:cNvSpPr>
              <a:spLocks/>
            </p:cNvSpPr>
            <p:nvPr/>
          </p:nvSpPr>
          <p:spPr bwMode="auto">
            <a:xfrm>
              <a:off x="5739737" y="2487665"/>
              <a:ext cx="17857" cy="11164"/>
            </a:xfrm>
            <a:custGeom>
              <a:avLst/>
              <a:gdLst/>
              <a:ahLst/>
              <a:cxnLst>
                <a:cxn ang="0">
                  <a:pos x="16" y="4"/>
                </a:cxn>
                <a:cxn ang="0">
                  <a:pos x="15" y="0"/>
                </a:cxn>
                <a:cxn ang="0">
                  <a:pos x="4" y="5"/>
                </a:cxn>
                <a:cxn ang="0">
                  <a:pos x="0" y="11"/>
                </a:cxn>
                <a:cxn ang="0">
                  <a:pos x="16" y="4"/>
                </a:cxn>
              </a:cxnLst>
              <a:rect l="0" t="0" r="r" b="b"/>
              <a:pathLst>
                <a:path w="16" h="11">
                  <a:moveTo>
                    <a:pt x="16" y="4"/>
                  </a:moveTo>
                  <a:lnTo>
                    <a:pt x="15" y="0"/>
                  </a:lnTo>
                  <a:lnTo>
                    <a:pt x="4" y="5"/>
                  </a:lnTo>
                  <a:lnTo>
                    <a:pt x="0" y="11"/>
                  </a:lnTo>
                  <a:lnTo>
                    <a:pt x="16"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7" name="Freeform 469"/>
            <p:cNvSpPr>
              <a:spLocks/>
            </p:cNvSpPr>
            <p:nvPr/>
          </p:nvSpPr>
          <p:spPr bwMode="auto">
            <a:xfrm>
              <a:off x="5851342" y="2434077"/>
              <a:ext cx="6696" cy="11164"/>
            </a:xfrm>
            <a:custGeom>
              <a:avLst/>
              <a:gdLst/>
              <a:ahLst/>
              <a:cxnLst>
                <a:cxn ang="0">
                  <a:pos x="2" y="0"/>
                </a:cxn>
                <a:cxn ang="0">
                  <a:pos x="1" y="4"/>
                </a:cxn>
                <a:cxn ang="0">
                  <a:pos x="0" y="7"/>
                </a:cxn>
                <a:cxn ang="0">
                  <a:pos x="2" y="11"/>
                </a:cxn>
                <a:cxn ang="0">
                  <a:pos x="7" y="0"/>
                </a:cxn>
                <a:cxn ang="0">
                  <a:pos x="2" y="0"/>
                </a:cxn>
              </a:cxnLst>
              <a:rect l="0" t="0" r="r" b="b"/>
              <a:pathLst>
                <a:path w="7" h="11">
                  <a:moveTo>
                    <a:pt x="2" y="0"/>
                  </a:moveTo>
                  <a:lnTo>
                    <a:pt x="1" y="4"/>
                  </a:lnTo>
                  <a:lnTo>
                    <a:pt x="0" y="7"/>
                  </a:lnTo>
                  <a:lnTo>
                    <a:pt x="2" y="11"/>
                  </a:lnTo>
                  <a:lnTo>
                    <a:pt x="7" y="0"/>
                  </a:lnTo>
                  <a:lnTo>
                    <a:pt x="2"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8" name="Freeform 470"/>
            <p:cNvSpPr>
              <a:spLocks/>
            </p:cNvSpPr>
            <p:nvPr/>
          </p:nvSpPr>
          <p:spPr bwMode="auto">
            <a:xfrm>
              <a:off x="5755361" y="2534555"/>
              <a:ext cx="8929" cy="6698"/>
            </a:xfrm>
            <a:custGeom>
              <a:avLst/>
              <a:gdLst/>
              <a:ahLst/>
              <a:cxnLst>
                <a:cxn ang="0">
                  <a:pos x="2" y="5"/>
                </a:cxn>
                <a:cxn ang="0">
                  <a:pos x="10" y="2"/>
                </a:cxn>
                <a:cxn ang="0">
                  <a:pos x="0" y="0"/>
                </a:cxn>
                <a:cxn ang="0">
                  <a:pos x="2" y="5"/>
                </a:cxn>
              </a:cxnLst>
              <a:rect l="0" t="0" r="r" b="b"/>
              <a:pathLst>
                <a:path w="10" h="5">
                  <a:moveTo>
                    <a:pt x="2" y="5"/>
                  </a:moveTo>
                  <a:lnTo>
                    <a:pt x="10" y="2"/>
                  </a:lnTo>
                  <a:lnTo>
                    <a:pt x="0" y="0"/>
                  </a:lnTo>
                  <a:lnTo>
                    <a:pt x="2"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29" name="Freeform 471"/>
            <p:cNvSpPr>
              <a:spLocks/>
            </p:cNvSpPr>
            <p:nvPr/>
          </p:nvSpPr>
          <p:spPr bwMode="auto">
            <a:xfrm>
              <a:off x="5786610" y="2614936"/>
              <a:ext cx="8929" cy="6698"/>
            </a:xfrm>
            <a:custGeom>
              <a:avLst/>
              <a:gdLst/>
              <a:ahLst/>
              <a:cxnLst>
                <a:cxn ang="0">
                  <a:pos x="7" y="5"/>
                </a:cxn>
                <a:cxn ang="0">
                  <a:pos x="1" y="0"/>
                </a:cxn>
                <a:cxn ang="0">
                  <a:pos x="0" y="6"/>
                </a:cxn>
                <a:cxn ang="0">
                  <a:pos x="7" y="5"/>
                </a:cxn>
              </a:cxnLst>
              <a:rect l="0" t="0" r="r" b="b"/>
              <a:pathLst>
                <a:path w="7" h="6">
                  <a:moveTo>
                    <a:pt x="7" y="5"/>
                  </a:moveTo>
                  <a:lnTo>
                    <a:pt x="1" y="0"/>
                  </a:lnTo>
                  <a:lnTo>
                    <a:pt x="0" y="6"/>
                  </a:lnTo>
                  <a:lnTo>
                    <a:pt x="7" y="5"/>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30" name="Freeform 472"/>
            <p:cNvSpPr>
              <a:spLocks/>
            </p:cNvSpPr>
            <p:nvPr/>
          </p:nvSpPr>
          <p:spPr bwMode="auto">
            <a:xfrm>
              <a:off x="5913841" y="2907437"/>
              <a:ext cx="6696" cy="2233"/>
            </a:xfrm>
            <a:custGeom>
              <a:avLst/>
              <a:gdLst/>
              <a:ahLst/>
              <a:cxnLst>
                <a:cxn ang="0">
                  <a:pos x="6" y="0"/>
                </a:cxn>
                <a:cxn ang="0">
                  <a:pos x="0" y="0"/>
                </a:cxn>
                <a:cxn ang="0">
                  <a:pos x="0" y="2"/>
                </a:cxn>
                <a:cxn ang="0">
                  <a:pos x="5" y="2"/>
                </a:cxn>
                <a:cxn ang="0">
                  <a:pos x="6" y="0"/>
                </a:cxn>
              </a:cxnLst>
              <a:rect l="0" t="0" r="r" b="b"/>
              <a:pathLst>
                <a:path w="6" h="2">
                  <a:moveTo>
                    <a:pt x="6" y="0"/>
                  </a:moveTo>
                  <a:lnTo>
                    <a:pt x="0" y="0"/>
                  </a:lnTo>
                  <a:lnTo>
                    <a:pt x="0" y="2"/>
                  </a:lnTo>
                  <a:lnTo>
                    <a:pt x="5" y="2"/>
                  </a:lnTo>
                  <a:lnTo>
                    <a:pt x="6"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31" name="Freeform 477"/>
            <p:cNvSpPr>
              <a:spLocks/>
            </p:cNvSpPr>
            <p:nvPr/>
          </p:nvSpPr>
          <p:spPr bwMode="auto">
            <a:xfrm>
              <a:off x="5663847" y="2923066"/>
              <a:ext cx="73659" cy="136202"/>
            </a:xfrm>
            <a:custGeom>
              <a:avLst/>
              <a:gdLst/>
              <a:ahLst/>
              <a:cxnLst>
                <a:cxn ang="0">
                  <a:pos x="30" y="0"/>
                </a:cxn>
                <a:cxn ang="0">
                  <a:pos x="18" y="2"/>
                </a:cxn>
                <a:cxn ang="0">
                  <a:pos x="19" y="30"/>
                </a:cxn>
                <a:cxn ang="0">
                  <a:pos x="12" y="47"/>
                </a:cxn>
                <a:cxn ang="0">
                  <a:pos x="3" y="65"/>
                </a:cxn>
                <a:cxn ang="0">
                  <a:pos x="0" y="81"/>
                </a:cxn>
                <a:cxn ang="0">
                  <a:pos x="9" y="88"/>
                </a:cxn>
                <a:cxn ang="0">
                  <a:pos x="14" y="88"/>
                </a:cxn>
                <a:cxn ang="0">
                  <a:pos x="12" y="123"/>
                </a:cxn>
                <a:cxn ang="0">
                  <a:pos x="41" y="119"/>
                </a:cxn>
                <a:cxn ang="0">
                  <a:pos x="41" y="112"/>
                </a:cxn>
                <a:cxn ang="0">
                  <a:pos x="48" y="98"/>
                </a:cxn>
                <a:cxn ang="0">
                  <a:pos x="47" y="92"/>
                </a:cxn>
                <a:cxn ang="0">
                  <a:pos x="49" y="78"/>
                </a:cxn>
                <a:cxn ang="0">
                  <a:pos x="41" y="59"/>
                </a:cxn>
                <a:cxn ang="0">
                  <a:pos x="48" y="58"/>
                </a:cxn>
                <a:cxn ang="0">
                  <a:pos x="55" y="28"/>
                </a:cxn>
                <a:cxn ang="0">
                  <a:pos x="66" y="15"/>
                </a:cxn>
                <a:cxn ang="0">
                  <a:pos x="62" y="4"/>
                </a:cxn>
                <a:cxn ang="0">
                  <a:pos x="36" y="3"/>
                </a:cxn>
                <a:cxn ang="0">
                  <a:pos x="30" y="0"/>
                </a:cxn>
              </a:cxnLst>
              <a:rect l="0" t="0" r="r" b="b"/>
              <a:pathLst>
                <a:path w="66" h="123">
                  <a:moveTo>
                    <a:pt x="30" y="0"/>
                  </a:moveTo>
                  <a:lnTo>
                    <a:pt x="18" y="2"/>
                  </a:lnTo>
                  <a:lnTo>
                    <a:pt x="19" y="30"/>
                  </a:lnTo>
                  <a:lnTo>
                    <a:pt x="12" y="47"/>
                  </a:lnTo>
                  <a:lnTo>
                    <a:pt x="3" y="65"/>
                  </a:lnTo>
                  <a:lnTo>
                    <a:pt x="0" y="81"/>
                  </a:lnTo>
                  <a:lnTo>
                    <a:pt x="9" y="88"/>
                  </a:lnTo>
                  <a:lnTo>
                    <a:pt x="14" y="88"/>
                  </a:lnTo>
                  <a:lnTo>
                    <a:pt x="12" y="123"/>
                  </a:lnTo>
                  <a:lnTo>
                    <a:pt x="41" y="119"/>
                  </a:lnTo>
                  <a:lnTo>
                    <a:pt x="41" y="112"/>
                  </a:lnTo>
                  <a:lnTo>
                    <a:pt x="48" y="98"/>
                  </a:lnTo>
                  <a:lnTo>
                    <a:pt x="47" y="92"/>
                  </a:lnTo>
                  <a:lnTo>
                    <a:pt x="49" y="78"/>
                  </a:lnTo>
                  <a:lnTo>
                    <a:pt x="41" y="59"/>
                  </a:lnTo>
                  <a:lnTo>
                    <a:pt x="48" y="58"/>
                  </a:lnTo>
                  <a:lnTo>
                    <a:pt x="55" y="28"/>
                  </a:lnTo>
                  <a:lnTo>
                    <a:pt x="66" y="15"/>
                  </a:lnTo>
                  <a:lnTo>
                    <a:pt x="62" y="4"/>
                  </a:lnTo>
                  <a:lnTo>
                    <a:pt x="36" y="3"/>
                  </a:lnTo>
                  <a:lnTo>
                    <a:pt x="30" y="0"/>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32" name="Freeform 478"/>
            <p:cNvSpPr>
              <a:spLocks/>
            </p:cNvSpPr>
            <p:nvPr/>
          </p:nvSpPr>
          <p:spPr bwMode="auto">
            <a:xfrm>
              <a:off x="5677240" y="2876178"/>
              <a:ext cx="272315" cy="207653"/>
            </a:xfrm>
            <a:custGeom>
              <a:avLst/>
              <a:gdLst/>
              <a:ahLst/>
              <a:cxnLst>
                <a:cxn ang="0">
                  <a:pos x="49" y="46"/>
                </a:cxn>
                <a:cxn ang="0">
                  <a:pos x="23" y="45"/>
                </a:cxn>
                <a:cxn ang="0">
                  <a:pos x="17" y="42"/>
                </a:cxn>
                <a:cxn ang="0">
                  <a:pos x="5" y="44"/>
                </a:cxn>
                <a:cxn ang="0">
                  <a:pos x="5" y="36"/>
                </a:cxn>
                <a:cxn ang="0">
                  <a:pos x="2" y="30"/>
                </a:cxn>
                <a:cxn ang="0">
                  <a:pos x="2" y="28"/>
                </a:cxn>
                <a:cxn ang="0">
                  <a:pos x="0" y="23"/>
                </a:cxn>
                <a:cxn ang="0">
                  <a:pos x="0" y="12"/>
                </a:cxn>
                <a:cxn ang="0">
                  <a:pos x="30" y="0"/>
                </a:cxn>
                <a:cxn ang="0">
                  <a:pos x="55" y="4"/>
                </a:cxn>
                <a:cxn ang="0">
                  <a:pos x="78" y="5"/>
                </a:cxn>
                <a:cxn ang="0">
                  <a:pos x="100" y="5"/>
                </a:cxn>
                <a:cxn ang="0">
                  <a:pos x="122" y="6"/>
                </a:cxn>
                <a:cxn ang="0">
                  <a:pos x="145" y="8"/>
                </a:cxn>
                <a:cxn ang="0">
                  <a:pos x="155" y="16"/>
                </a:cxn>
                <a:cxn ang="0">
                  <a:pos x="210" y="28"/>
                </a:cxn>
                <a:cxn ang="0">
                  <a:pos x="210" y="30"/>
                </a:cxn>
                <a:cxn ang="0">
                  <a:pos x="215" y="30"/>
                </a:cxn>
                <a:cxn ang="0">
                  <a:pos x="244" y="32"/>
                </a:cxn>
                <a:cxn ang="0">
                  <a:pos x="240" y="48"/>
                </a:cxn>
                <a:cxn ang="0">
                  <a:pos x="218" y="60"/>
                </a:cxn>
                <a:cxn ang="0">
                  <a:pos x="196" y="72"/>
                </a:cxn>
                <a:cxn ang="0">
                  <a:pos x="185" y="89"/>
                </a:cxn>
                <a:cxn ang="0">
                  <a:pos x="173" y="107"/>
                </a:cxn>
                <a:cxn ang="0">
                  <a:pos x="181" y="125"/>
                </a:cxn>
                <a:cxn ang="0">
                  <a:pos x="164" y="146"/>
                </a:cxn>
                <a:cxn ang="0">
                  <a:pos x="160" y="152"/>
                </a:cxn>
                <a:cxn ang="0">
                  <a:pos x="143" y="161"/>
                </a:cxn>
                <a:cxn ang="0">
                  <a:pos x="133" y="171"/>
                </a:cxn>
                <a:cxn ang="0">
                  <a:pos x="109" y="173"/>
                </a:cxn>
                <a:cxn ang="0">
                  <a:pos x="85" y="177"/>
                </a:cxn>
                <a:cxn ang="0">
                  <a:pos x="70" y="186"/>
                </a:cxn>
                <a:cxn ang="0">
                  <a:pos x="55" y="186"/>
                </a:cxn>
                <a:cxn ang="0">
                  <a:pos x="50" y="168"/>
                </a:cxn>
                <a:cxn ang="0">
                  <a:pos x="35" y="161"/>
                </a:cxn>
                <a:cxn ang="0">
                  <a:pos x="28" y="161"/>
                </a:cxn>
                <a:cxn ang="0">
                  <a:pos x="28" y="154"/>
                </a:cxn>
                <a:cxn ang="0">
                  <a:pos x="35" y="140"/>
                </a:cxn>
                <a:cxn ang="0">
                  <a:pos x="34" y="134"/>
                </a:cxn>
                <a:cxn ang="0">
                  <a:pos x="36" y="120"/>
                </a:cxn>
                <a:cxn ang="0">
                  <a:pos x="28" y="101"/>
                </a:cxn>
                <a:cxn ang="0">
                  <a:pos x="35" y="100"/>
                </a:cxn>
                <a:cxn ang="0">
                  <a:pos x="43" y="70"/>
                </a:cxn>
                <a:cxn ang="0">
                  <a:pos x="53" y="57"/>
                </a:cxn>
                <a:cxn ang="0">
                  <a:pos x="49" y="46"/>
                </a:cxn>
              </a:cxnLst>
              <a:rect l="0" t="0" r="r" b="b"/>
              <a:pathLst>
                <a:path w="244" h="186">
                  <a:moveTo>
                    <a:pt x="49" y="46"/>
                  </a:moveTo>
                  <a:lnTo>
                    <a:pt x="23" y="45"/>
                  </a:lnTo>
                  <a:lnTo>
                    <a:pt x="17" y="42"/>
                  </a:lnTo>
                  <a:lnTo>
                    <a:pt x="5" y="44"/>
                  </a:lnTo>
                  <a:lnTo>
                    <a:pt x="5" y="36"/>
                  </a:lnTo>
                  <a:lnTo>
                    <a:pt x="2" y="30"/>
                  </a:lnTo>
                  <a:lnTo>
                    <a:pt x="2" y="28"/>
                  </a:lnTo>
                  <a:lnTo>
                    <a:pt x="0" y="23"/>
                  </a:lnTo>
                  <a:lnTo>
                    <a:pt x="0" y="12"/>
                  </a:lnTo>
                  <a:lnTo>
                    <a:pt x="30" y="0"/>
                  </a:lnTo>
                  <a:lnTo>
                    <a:pt x="55" y="4"/>
                  </a:lnTo>
                  <a:lnTo>
                    <a:pt x="78" y="5"/>
                  </a:lnTo>
                  <a:lnTo>
                    <a:pt x="100" y="5"/>
                  </a:lnTo>
                  <a:lnTo>
                    <a:pt x="122" y="6"/>
                  </a:lnTo>
                  <a:lnTo>
                    <a:pt x="145" y="8"/>
                  </a:lnTo>
                  <a:lnTo>
                    <a:pt x="155" y="16"/>
                  </a:lnTo>
                  <a:lnTo>
                    <a:pt x="210" y="28"/>
                  </a:lnTo>
                  <a:lnTo>
                    <a:pt x="210" y="30"/>
                  </a:lnTo>
                  <a:lnTo>
                    <a:pt x="215" y="30"/>
                  </a:lnTo>
                  <a:lnTo>
                    <a:pt x="244" y="32"/>
                  </a:lnTo>
                  <a:lnTo>
                    <a:pt x="240" y="48"/>
                  </a:lnTo>
                  <a:lnTo>
                    <a:pt x="218" y="60"/>
                  </a:lnTo>
                  <a:lnTo>
                    <a:pt x="196" y="72"/>
                  </a:lnTo>
                  <a:lnTo>
                    <a:pt x="185" y="89"/>
                  </a:lnTo>
                  <a:lnTo>
                    <a:pt x="173" y="107"/>
                  </a:lnTo>
                  <a:lnTo>
                    <a:pt x="181" y="125"/>
                  </a:lnTo>
                  <a:lnTo>
                    <a:pt x="164" y="146"/>
                  </a:lnTo>
                  <a:lnTo>
                    <a:pt x="160" y="152"/>
                  </a:lnTo>
                  <a:lnTo>
                    <a:pt x="143" y="161"/>
                  </a:lnTo>
                  <a:lnTo>
                    <a:pt x="133" y="171"/>
                  </a:lnTo>
                  <a:lnTo>
                    <a:pt x="109" y="173"/>
                  </a:lnTo>
                  <a:lnTo>
                    <a:pt x="85" y="177"/>
                  </a:lnTo>
                  <a:lnTo>
                    <a:pt x="70" y="186"/>
                  </a:lnTo>
                  <a:lnTo>
                    <a:pt x="55" y="186"/>
                  </a:lnTo>
                  <a:lnTo>
                    <a:pt x="50" y="168"/>
                  </a:lnTo>
                  <a:lnTo>
                    <a:pt x="35" y="161"/>
                  </a:lnTo>
                  <a:lnTo>
                    <a:pt x="28" y="161"/>
                  </a:lnTo>
                  <a:lnTo>
                    <a:pt x="28" y="154"/>
                  </a:lnTo>
                  <a:lnTo>
                    <a:pt x="35" y="140"/>
                  </a:lnTo>
                  <a:lnTo>
                    <a:pt x="34" y="134"/>
                  </a:lnTo>
                  <a:lnTo>
                    <a:pt x="36" y="120"/>
                  </a:lnTo>
                  <a:lnTo>
                    <a:pt x="28" y="101"/>
                  </a:lnTo>
                  <a:lnTo>
                    <a:pt x="35" y="100"/>
                  </a:lnTo>
                  <a:lnTo>
                    <a:pt x="43" y="70"/>
                  </a:lnTo>
                  <a:lnTo>
                    <a:pt x="53" y="57"/>
                  </a:lnTo>
                  <a:lnTo>
                    <a:pt x="49" y="46"/>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33" name="Freeform 479"/>
            <p:cNvSpPr>
              <a:spLocks/>
            </p:cNvSpPr>
            <p:nvPr/>
          </p:nvSpPr>
          <p:spPr bwMode="auto">
            <a:xfrm>
              <a:off x="5936161" y="2983353"/>
              <a:ext cx="22320" cy="13397"/>
            </a:xfrm>
            <a:custGeom>
              <a:avLst/>
              <a:gdLst/>
              <a:ahLst/>
              <a:cxnLst>
                <a:cxn ang="0">
                  <a:pos x="21" y="4"/>
                </a:cxn>
                <a:cxn ang="0">
                  <a:pos x="10" y="12"/>
                </a:cxn>
                <a:cxn ang="0">
                  <a:pos x="0" y="5"/>
                </a:cxn>
                <a:cxn ang="0">
                  <a:pos x="14" y="0"/>
                </a:cxn>
                <a:cxn ang="0">
                  <a:pos x="21" y="4"/>
                </a:cxn>
              </a:cxnLst>
              <a:rect l="0" t="0" r="r" b="b"/>
              <a:pathLst>
                <a:path w="21" h="12">
                  <a:moveTo>
                    <a:pt x="21" y="4"/>
                  </a:moveTo>
                  <a:lnTo>
                    <a:pt x="10" y="12"/>
                  </a:lnTo>
                  <a:lnTo>
                    <a:pt x="0" y="5"/>
                  </a:lnTo>
                  <a:lnTo>
                    <a:pt x="14" y="0"/>
                  </a:lnTo>
                  <a:lnTo>
                    <a:pt x="21" y="4"/>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34" name="Freeform 497"/>
            <p:cNvSpPr>
              <a:spLocks/>
            </p:cNvSpPr>
            <p:nvPr/>
          </p:nvSpPr>
          <p:spPr bwMode="auto">
            <a:xfrm>
              <a:off x="5469655" y="3320509"/>
              <a:ext cx="205352" cy="189790"/>
            </a:xfrm>
            <a:custGeom>
              <a:avLst/>
              <a:gdLst/>
              <a:ahLst/>
              <a:cxnLst>
                <a:cxn ang="0">
                  <a:pos x="3" y="157"/>
                </a:cxn>
                <a:cxn ang="0">
                  <a:pos x="0" y="170"/>
                </a:cxn>
                <a:cxn ang="0">
                  <a:pos x="1" y="157"/>
                </a:cxn>
                <a:cxn ang="0">
                  <a:pos x="15" y="126"/>
                </a:cxn>
                <a:cxn ang="0">
                  <a:pos x="30" y="96"/>
                </a:cxn>
                <a:cxn ang="0">
                  <a:pos x="26" y="98"/>
                </a:cxn>
                <a:cxn ang="0">
                  <a:pos x="43" y="79"/>
                </a:cxn>
                <a:cxn ang="0">
                  <a:pos x="50" y="60"/>
                </a:cxn>
                <a:cxn ang="0">
                  <a:pos x="59" y="40"/>
                </a:cxn>
                <a:cxn ang="0">
                  <a:pos x="75" y="25"/>
                </a:cxn>
                <a:cxn ang="0">
                  <a:pos x="87" y="0"/>
                </a:cxn>
                <a:cxn ang="0">
                  <a:pos x="111" y="0"/>
                </a:cxn>
                <a:cxn ang="0">
                  <a:pos x="135" y="0"/>
                </a:cxn>
                <a:cxn ang="0">
                  <a:pos x="159" y="0"/>
                </a:cxn>
                <a:cxn ang="0">
                  <a:pos x="183" y="0"/>
                </a:cxn>
                <a:cxn ang="0">
                  <a:pos x="183" y="9"/>
                </a:cxn>
                <a:cxn ang="0">
                  <a:pos x="182" y="40"/>
                </a:cxn>
                <a:cxn ang="0">
                  <a:pos x="165" y="40"/>
                </a:cxn>
                <a:cxn ang="0">
                  <a:pos x="147" y="40"/>
                </a:cxn>
                <a:cxn ang="0">
                  <a:pos x="129" y="40"/>
                </a:cxn>
                <a:cxn ang="0">
                  <a:pos x="111" y="40"/>
                </a:cxn>
                <a:cxn ang="0">
                  <a:pos x="110" y="73"/>
                </a:cxn>
                <a:cxn ang="0">
                  <a:pos x="110" y="104"/>
                </a:cxn>
                <a:cxn ang="0">
                  <a:pos x="89" y="115"/>
                </a:cxn>
                <a:cxn ang="0">
                  <a:pos x="89" y="135"/>
                </a:cxn>
                <a:cxn ang="0">
                  <a:pos x="87" y="157"/>
                </a:cxn>
                <a:cxn ang="0">
                  <a:pos x="67" y="157"/>
                </a:cxn>
                <a:cxn ang="0">
                  <a:pos x="45" y="157"/>
                </a:cxn>
                <a:cxn ang="0">
                  <a:pos x="24" y="157"/>
                </a:cxn>
                <a:cxn ang="0">
                  <a:pos x="3" y="157"/>
                </a:cxn>
              </a:cxnLst>
              <a:rect l="0" t="0" r="r" b="b"/>
              <a:pathLst>
                <a:path w="183" h="170">
                  <a:moveTo>
                    <a:pt x="3" y="157"/>
                  </a:moveTo>
                  <a:lnTo>
                    <a:pt x="0" y="170"/>
                  </a:lnTo>
                  <a:lnTo>
                    <a:pt x="1" y="157"/>
                  </a:lnTo>
                  <a:lnTo>
                    <a:pt x="15" y="126"/>
                  </a:lnTo>
                  <a:lnTo>
                    <a:pt x="30" y="96"/>
                  </a:lnTo>
                  <a:lnTo>
                    <a:pt x="26" y="98"/>
                  </a:lnTo>
                  <a:lnTo>
                    <a:pt x="43" y="79"/>
                  </a:lnTo>
                  <a:lnTo>
                    <a:pt x="50" y="60"/>
                  </a:lnTo>
                  <a:lnTo>
                    <a:pt x="59" y="40"/>
                  </a:lnTo>
                  <a:lnTo>
                    <a:pt x="75" y="25"/>
                  </a:lnTo>
                  <a:lnTo>
                    <a:pt x="87" y="0"/>
                  </a:lnTo>
                  <a:lnTo>
                    <a:pt x="111" y="0"/>
                  </a:lnTo>
                  <a:lnTo>
                    <a:pt x="135" y="0"/>
                  </a:lnTo>
                  <a:lnTo>
                    <a:pt x="159" y="0"/>
                  </a:lnTo>
                  <a:lnTo>
                    <a:pt x="183" y="0"/>
                  </a:lnTo>
                  <a:lnTo>
                    <a:pt x="183" y="9"/>
                  </a:lnTo>
                  <a:lnTo>
                    <a:pt x="182" y="40"/>
                  </a:lnTo>
                  <a:lnTo>
                    <a:pt x="165" y="40"/>
                  </a:lnTo>
                  <a:lnTo>
                    <a:pt x="147" y="40"/>
                  </a:lnTo>
                  <a:lnTo>
                    <a:pt x="129" y="40"/>
                  </a:lnTo>
                  <a:lnTo>
                    <a:pt x="111" y="40"/>
                  </a:lnTo>
                  <a:lnTo>
                    <a:pt x="110" y="73"/>
                  </a:lnTo>
                  <a:lnTo>
                    <a:pt x="110" y="104"/>
                  </a:lnTo>
                  <a:lnTo>
                    <a:pt x="89" y="115"/>
                  </a:lnTo>
                  <a:lnTo>
                    <a:pt x="89" y="135"/>
                  </a:lnTo>
                  <a:lnTo>
                    <a:pt x="87" y="157"/>
                  </a:lnTo>
                  <a:lnTo>
                    <a:pt x="67" y="157"/>
                  </a:lnTo>
                  <a:lnTo>
                    <a:pt x="45" y="157"/>
                  </a:lnTo>
                  <a:lnTo>
                    <a:pt x="24" y="157"/>
                  </a:lnTo>
                  <a:lnTo>
                    <a:pt x="3" y="157"/>
                  </a:lnTo>
                  <a:close/>
                </a:path>
              </a:pathLst>
            </a:custGeom>
            <a:solidFill>
              <a:schemeClr val="bg1">
                <a:lumMod val="85000"/>
              </a:schemeClr>
            </a:solidFill>
            <a:ln w="12700" cap="flat" cmpd="sng">
              <a:solidFill>
                <a:schemeClr val="bg1"/>
              </a:solidFill>
              <a:prstDash val="solid"/>
              <a:round/>
              <a:headEnd/>
              <a:tailEnd/>
            </a:ln>
            <a:effectLst/>
          </p:spPr>
          <p:txBody>
            <a:bodyPr anchor="ctr"/>
            <a:lstStyle/>
            <a:p>
              <a:endParaRPr lang="pt-BR" dirty="0"/>
            </a:p>
          </p:txBody>
        </p:sp>
        <p:sp>
          <p:nvSpPr>
            <p:cNvPr id="635" name="Retângulo 634"/>
            <p:cNvSpPr/>
            <p:nvPr/>
          </p:nvSpPr>
          <p:spPr>
            <a:xfrm>
              <a:off x="5156172" y="4403430"/>
              <a:ext cx="4392000" cy="399751"/>
            </a:xfrm>
            <a:prstGeom prst="rect">
              <a:avLst/>
            </a:prstGeom>
            <a:solidFill>
              <a:schemeClr val="bg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37" name="Retângulo 636"/>
            <p:cNvSpPr/>
            <p:nvPr/>
          </p:nvSpPr>
          <p:spPr>
            <a:xfrm>
              <a:off x="5156172" y="1998678"/>
              <a:ext cx="4392000" cy="2404752"/>
            </a:xfrm>
            <a:prstGeom prst="rect">
              <a:avLst/>
            </a:prstGeom>
            <a:ln>
              <a:solidFill>
                <a:schemeClr val="tx1"/>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10" name="Forma livre 709"/>
            <p:cNvSpPr/>
            <p:nvPr/>
          </p:nvSpPr>
          <p:spPr>
            <a:xfrm>
              <a:off x="7643624" y="2857500"/>
              <a:ext cx="1495784" cy="1508760"/>
            </a:xfrm>
            <a:custGeom>
              <a:avLst/>
              <a:gdLst>
                <a:gd name="connsiteX0" fmla="*/ 1447800 w 1495784"/>
                <a:gd name="connsiteY0" fmla="*/ 0 h 1508760"/>
                <a:gd name="connsiteX1" fmla="*/ 1463040 w 1495784"/>
                <a:gd name="connsiteY1" fmla="*/ 251460 h 1508760"/>
                <a:gd name="connsiteX2" fmla="*/ 1074420 w 1495784"/>
                <a:gd name="connsiteY2" fmla="*/ 480060 h 1508760"/>
                <a:gd name="connsiteX3" fmla="*/ 975360 w 1495784"/>
                <a:gd name="connsiteY3" fmla="*/ 899160 h 1508760"/>
                <a:gd name="connsiteX4" fmla="*/ 548640 w 1495784"/>
                <a:gd name="connsiteY4" fmla="*/ 1120140 h 1508760"/>
                <a:gd name="connsiteX5" fmla="*/ 0 w 1495784"/>
                <a:gd name="connsiteY5" fmla="*/ 150876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784" h="1508760">
                  <a:moveTo>
                    <a:pt x="1447800" y="0"/>
                  </a:moveTo>
                  <a:cubicBezTo>
                    <a:pt x="1486535" y="85725"/>
                    <a:pt x="1525270" y="171450"/>
                    <a:pt x="1463040" y="251460"/>
                  </a:cubicBezTo>
                  <a:cubicBezTo>
                    <a:pt x="1400810" y="331470"/>
                    <a:pt x="1155700" y="372110"/>
                    <a:pt x="1074420" y="480060"/>
                  </a:cubicBezTo>
                  <a:cubicBezTo>
                    <a:pt x="993140" y="588010"/>
                    <a:pt x="1062990" y="792480"/>
                    <a:pt x="975360" y="899160"/>
                  </a:cubicBezTo>
                  <a:cubicBezTo>
                    <a:pt x="887730" y="1005840"/>
                    <a:pt x="711200" y="1018540"/>
                    <a:pt x="548640" y="1120140"/>
                  </a:cubicBezTo>
                  <a:cubicBezTo>
                    <a:pt x="386080" y="1221740"/>
                    <a:pt x="193040" y="1365250"/>
                    <a:pt x="0" y="1508760"/>
                  </a:cubicBezTo>
                </a:path>
              </a:pathLst>
            </a:custGeom>
            <a:ln>
              <a:solidFill>
                <a:srgbClr val="0070C0"/>
              </a:solidFill>
            </a:ln>
          </p:spPr>
          <p:txBody>
            <a:bodyPr rtlCol="0" anchor="ctr"/>
            <a:lstStyle/>
            <a:p>
              <a:pPr algn="ctr"/>
              <a:endParaRPr lang="pt-BR" dirty="0"/>
            </a:p>
          </p:txBody>
        </p:sp>
        <p:sp>
          <p:nvSpPr>
            <p:cNvPr id="711" name="Forma livre 710"/>
            <p:cNvSpPr/>
            <p:nvPr/>
          </p:nvSpPr>
          <p:spPr>
            <a:xfrm>
              <a:off x="6424424" y="3086100"/>
              <a:ext cx="2659380" cy="886012"/>
            </a:xfrm>
            <a:custGeom>
              <a:avLst/>
              <a:gdLst>
                <a:gd name="connsiteX0" fmla="*/ 0 w 2659380"/>
                <a:gd name="connsiteY0" fmla="*/ 0 h 886012"/>
                <a:gd name="connsiteX1" fmla="*/ 220980 w 2659380"/>
                <a:gd name="connsiteY1" fmla="*/ 114300 h 886012"/>
                <a:gd name="connsiteX2" fmla="*/ 327660 w 2659380"/>
                <a:gd name="connsiteY2" fmla="*/ 358140 h 886012"/>
                <a:gd name="connsiteX3" fmla="*/ 533400 w 2659380"/>
                <a:gd name="connsiteY3" fmla="*/ 647700 h 886012"/>
                <a:gd name="connsiteX4" fmla="*/ 914400 w 2659380"/>
                <a:gd name="connsiteY4" fmla="*/ 541020 h 886012"/>
                <a:gd name="connsiteX5" fmla="*/ 1478280 w 2659380"/>
                <a:gd name="connsiteY5" fmla="*/ 861060 h 886012"/>
                <a:gd name="connsiteX6" fmla="*/ 1950720 w 2659380"/>
                <a:gd name="connsiteY6" fmla="*/ 838200 h 886012"/>
                <a:gd name="connsiteX7" fmla="*/ 2659380 w 2659380"/>
                <a:gd name="connsiteY7" fmla="*/ 624840 h 886012"/>
                <a:gd name="connsiteX8" fmla="*/ 2659380 w 2659380"/>
                <a:gd name="connsiteY8" fmla="*/ 624840 h 88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380" h="886012">
                  <a:moveTo>
                    <a:pt x="0" y="0"/>
                  </a:moveTo>
                  <a:cubicBezTo>
                    <a:pt x="83185" y="27305"/>
                    <a:pt x="166370" y="54610"/>
                    <a:pt x="220980" y="114300"/>
                  </a:cubicBezTo>
                  <a:cubicBezTo>
                    <a:pt x="275590" y="173990"/>
                    <a:pt x="275590" y="269240"/>
                    <a:pt x="327660" y="358140"/>
                  </a:cubicBezTo>
                  <a:cubicBezTo>
                    <a:pt x="379730" y="447040"/>
                    <a:pt x="435610" y="617220"/>
                    <a:pt x="533400" y="647700"/>
                  </a:cubicBezTo>
                  <a:cubicBezTo>
                    <a:pt x="631190" y="678180"/>
                    <a:pt x="756920" y="505460"/>
                    <a:pt x="914400" y="541020"/>
                  </a:cubicBezTo>
                  <a:cubicBezTo>
                    <a:pt x="1071880" y="576580"/>
                    <a:pt x="1305560" y="811530"/>
                    <a:pt x="1478280" y="861060"/>
                  </a:cubicBezTo>
                  <a:cubicBezTo>
                    <a:pt x="1651000" y="910590"/>
                    <a:pt x="1753870" y="877570"/>
                    <a:pt x="1950720" y="838200"/>
                  </a:cubicBezTo>
                  <a:cubicBezTo>
                    <a:pt x="2147570" y="798830"/>
                    <a:pt x="2659380" y="624840"/>
                    <a:pt x="2659380" y="624840"/>
                  </a:cubicBezTo>
                  <a:lnTo>
                    <a:pt x="2659380" y="624840"/>
                  </a:lnTo>
                </a:path>
              </a:pathLst>
            </a:custGeom>
            <a:ln>
              <a:solidFill>
                <a:schemeClr val="accent3">
                  <a:lumMod val="50000"/>
                </a:schemeClr>
              </a:solidFill>
            </a:ln>
          </p:spPr>
          <p:txBody>
            <a:bodyPr rtlCol="0" anchor="ctr"/>
            <a:lstStyle/>
            <a:p>
              <a:pPr algn="ctr"/>
              <a:endParaRPr lang="pt-BR" dirty="0"/>
            </a:p>
          </p:txBody>
        </p:sp>
        <p:sp>
          <p:nvSpPr>
            <p:cNvPr id="712" name="Forma livre 711"/>
            <p:cNvSpPr/>
            <p:nvPr/>
          </p:nvSpPr>
          <p:spPr>
            <a:xfrm>
              <a:off x="7262624" y="3572767"/>
              <a:ext cx="1912620" cy="770633"/>
            </a:xfrm>
            <a:custGeom>
              <a:avLst/>
              <a:gdLst>
                <a:gd name="connsiteX0" fmla="*/ 1912620 w 1912620"/>
                <a:gd name="connsiteY0" fmla="*/ 709673 h 770633"/>
                <a:gd name="connsiteX1" fmla="*/ 1051560 w 1912620"/>
                <a:gd name="connsiteY1" fmla="*/ 427733 h 770633"/>
                <a:gd name="connsiteX2" fmla="*/ 960120 w 1912620"/>
                <a:gd name="connsiteY2" fmla="*/ 100073 h 770633"/>
                <a:gd name="connsiteX3" fmla="*/ 777240 w 1912620"/>
                <a:gd name="connsiteY3" fmla="*/ 1013 h 770633"/>
                <a:gd name="connsiteX4" fmla="*/ 624840 w 1912620"/>
                <a:gd name="connsiteY4" fmla="*/ 145793 h 770633"/>
                <a:gd name="connsiteX5" fmla="*/ 0 w 1912620"/>
                <a:gd name="connsiteY5" fmla="*/ 770633 h 77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620" h="770633">
                  <a:moveTo>
                    <a:pt x="1912620" y="709673"/>
                  </a:moveTo>
                  <a:cubicBezTo>
                    <a:pt x="1561465" y="619503"/>
                    <a:pt x="1210310" y="529333"/>
                    <a:pt x="1051560" y="427733"/>
                  </a:cubicBezTo>
                  <a:cubicBezTo>
                    <a:pt x="892810" y="326133"/>
                    <a:pt x="1005840" y="171193"/>
                    <a:pt x="960120" y="100073"/>
                  </a:cubicBezTo>
                  <a:cubicBezTo>
                    <a:pt x="914400" y="28953"/>
                    <a:pt x="833120" y="-6607"/>
                    <a:pt x="777240" y="1013"/>
                  </a:cubicBezTo>
                  <a:cubicBezTo>
                    <a:pt x="721360" y="8633"/>
                    <a:pt x="624840" y="145793"/>
                    <a:pt x="624840" y="145793"/>
                  </a:cubicBezTo>
                  <a:lnTo>
                    <a:pt x="0" y="770633"/>
                  </a:lnTo>
                </a:path>
              </a:pathLst>
            </a:custGeom>
            <a:ln>
              <a:solidFill>
                <a:srgbClr val="00B050"/>
              </a:solidFill>
            </a:ln>
          </p:spPr>
          <p:txBody>
            <a:bodyPr rtlCol="0" anchor="ctr"/>
            <a:lstStyle/>
            <a:p>
              <a:pPr algn="ctr"/>
              <a:endParaRPr lang="pt-BR" dirty="0"/>
            </a:p>
          </p:txBody>
        </p:sp>
        <p:sp>
          <p:nvSpPr>
            <p:cNvPr id="717" name="Elipse 716"/>
            <p:cNvSpPr/>
            <p:nvPr/>
          </p:nvSpPr>
          <p:spPr>
            <a:xfrm>
              <a:off x="8197919" y="3896167"/>
              <a:ext cx="108000" cy="108000"/>
            </a:xfrm>
            <a:prstGeom prst="ellipse">
              <a:avLst/>
            </a:prstGeom>
            <a:solidFill>
              <a:schemeClr val="tx1"/>
            </a:solidFill>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sp>
        <p:nvSpPr>
          <p:cNvPr id="718" name="CaixaDeTexto 717"/>
          <p:cNvSpPr txBox="1"/>
          <p:nvPr/>
        </p:nvSpPr>
        <p:spPr>
          <a:xfrm>
            <a:off x="394644" y="921972"/>
            <a:ext cx="4392488" cy="360000"/>
          </a:xfrm>
          <a:prstGeom prst="rect">
            <a:avLst/>
          </a:prstGeom>
          <a:noFill/>
          <a:ln>
            <a:noFill/>
          </a:ln>
        </p:spPr>
        <p:txBody>
          <a:bodyPr wrap="square" lIns="72000" tIns="36000" rIns="72000" bIns="36000" rtlCol="0" anchor="t">
            <a:noAutofit/>
          </a:bodyPr>
          <a:lstStyle/>
          <a:p>
            <a:pPr algn="ctr">
              <a:spcAft>
                <a:spcPts val="600"/>
              </a:spcAft>
            </a:pPr>
            <a:r>
              <a:rPr lang="pt-BR" sz="1600" b="1" dirty="0"/>
              <a:t>Hub-and-spoke</a:t>
            </a:r>
          </a:p>
        </p:txBody>
      </p:sp>
      <p:sp>
        <p:nvSpPr>
          <p:cNvPr id="719" name="CaixaDeTexto 718"/>
          <p:cNvSpPr txBox="1"/>
          <p:nvPr/>
        </p:nvSpPr>
        <p:spPr>
          <a:xfrm>
            <a:off x="5278862" y="921972"/>
            <a:ext cx="4392488" cy="360000"/>
          </a:xfrm>
          <a:prstGeom prst="rect">
            <a:avLst/>
          </a:prstGeom>
          <a:noFill/>
          <a:ln>
            <a:noFill/>
          </a:ln>
        </p:spPr>
        <p:txBody>
          <a:bodyPr wrap="square" lIns="72000" tIns="36000" rIns="72000" bIns="36000" rtlCol="0" anchor="t">
            <a:noAutofit/>
          </a:bodyPr>
          <a:lstStyle/>
          <a:p>
            <a:pPr algn="ctr">
              <a:spcAft>
                <a:spcPts val="600"/>
              </a:spcAft>
            </a:pPr>
            <a:r>
              <a:rPr lang="pt-BR" sz="1600" b="1" i="1" dirty="0"/>
              <a:t>Pure transhipment hubs</a:t>
            </a:r>
          </a:p>
        </p:txBody>
      </p:sp>
      <p:sp>
        <p:nvSpPr>
          <p:cNvPr id="722" name="Retângulo de cantos arredondados 721"/>
          <p:cNvSpPr/>
          <p:nvPr/>
        </p:nvSpPr>
        <p:spPr>
          <a:xfrm>
            <a:off x="5069718" y="4069059"/>
            <a:ext cx="4680000" cy="2110884"/>
          </a:xfrm>
          <a:prstGeom prst="roundRect">
            <a:avLst>
              <a:gd name="adj" fmla="val 704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Portos em regiões de confluência de rotas marítimas são utilizados para redirecionamento de volumes, ainda na navegação de longo curso</a:t>
            </a:r>
          </a:p>
          <a:p>
            <a:pPr marL="144000" indent="-144000">
              <a:spcAft>
                <a:spcPts val="600"/>
              </a:spcAft>
              <a:buFont typeface="Arial" pitchFamily="34" charset="0"/>
              <a:buChar char="•"/>
            </a:pPr>
            <a:r>
              <a:rPr lang="pt-BR" sz="1600" dirty="0">
                <a:solidFill>
                  <a:schemeClr val="tx1"/>
                </a:solidFill>
              </a:rPr>
              <a:t>Atualmente, menos de 20% dos volumes mundiais não são transbordados ao menos uma vez</a:t>
            </a:r>
          </a:p>
        </p:txBody>
      </p:sp>
      <p:sp>
        <p:nvSpPr>
          <p:cNvPr id="723" name="Retângulo de cantos arredondados 722"/>
          <p:cNvSpPr/>
          <p:nvPr/>
        </p:nvSpPr>
        <p:spPr>
          <a:xfrm>
            <a:off x="167426" y="4060684"/>
            <a:ext cx="4680000" cy="2118967"/>
          </a:xfrm>
          <a:prstGeom prst="roundRect">
            <a:avLst>
              <a:gd name="adj" fmla="val 704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Desenvolvimento inicial das operações de transbordo, visando o atendimento de regiões com menores volumes que não viabilizam escalas dos navios de longo curso</a:t>
            </a:r>
          </a:p>
          <a:p>
            <a:pPr marL="144000" indent="-144000">
              <a:spcAft>
                <a:spcPts val="600"/>
              </a:spcAft>
              <a:buFont typeface="Arial" pitchFamily="34" charset="0"/>
              <a:buChar char="•"/>
            </a:pPr>
            <a:r>
              <a:rPr lang="pt-BR" sz="1600" dirty="0"/>
              <a:t>Portos concentradores recebem volumes de regiões vizinhas e os consolida ou distribui por navegação </a:t>
            </a:r>
            <a:r>
              <a:rPr lang="pt-BR" sz="1600" i="1" dirty="0" err="1"/>
              <a:t>feeder</a:t>
            </a:r>
            <a:endParaRPr lang="pt-BR" sz="1600" i="1" dirty="0">
              <a:solidFill>
                <a:schemeClr val="tx1"/>
              </a:solidFill>
            </a:endParaRPr>
          </a:p>
        </p:txBody>
      </p:sp>
      <p:grpSp>
        <p:nvGrpSpPr>
          <p:cNvPr id="644" name="Grupo 643"/>
          <p:cNvGrpSpPr/>
          <p:nvPr/>
        </p:nvGrpSpPr>
        <p:grpSpPr>
          <a:xfrm>
            <a:off x="9511311" y="796371"/>
            <a:ext cx="396000" cy="648000"/>
            <a:chOff x="5096222" y="1412776"/>
            <a:chExt cx="507997" cy="954501"/>
          </a:xfrm>
        </p:grpSpPr>
        <p:sp>
          <p:nvSpPr>
            <p:cNvPr id="646" name="Retângulo 645"/>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648" name="Gráfico 647"/>
            <p:cNvGraphicFramePr/>
            <p:nvPr>
              <p:extLst>
                <p:ext uri="{D42A27DB-BD31-4B8C-83A1-F6EECF244321}">
                  <p14:modId xmlns:p14="http://schemas.microsoft.com/office/powerpoint/2010/main" val="3409023742"/>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2"/>
            </a:graphicData>
          </a:graphic>
        </p:graphicFrame>
        <p:cxnSp>
          <p:nvCxnSpPr>
            <p:cNvPr id="649" name="Conector reto 648"/>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5241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7341"/>
            <a:ext cx="9505950" cy="637364"/>
          </a:xfrm>
        </p:spPr>
        <p:txBody>
          <a:bodyPr/>
          <a:lstStyle/>
          <a:p>
            <a:r>
              <a:rPr lang="pt-BR" dirty="0"/>
              <a:t>A dinâmica de transbordo diferenciou os terminais portuários de acordo com sua vocação</a:t>
            </a:r>
          </a:p>
        </p:txBody>
      </p:sp>
      <p:sp>
        <p:nvSpPr>
          <p:cNvPr id="4" name="CaixaDeTexto 3"/>
          <p:cNvSpPr txBox="1"/>
          <p:nvPr/>
        </p:nvSpPr>
        <p:spPr>
          <a:xfrm>
            <a:off x="99204" y="764704"/>
            <a:ext cx="3132000" cy="324036"/>
          </a:xfrm>
          <a:prstGeom prst="rect">
            <a:avLst/>
          </a:prstGeom>
          <a:noFill/>
          <a:ln>
            <a:noFill/>
          </a:ln>
        </p:spPr>
        <p:txBody>
          <a:bodyPr wrap="square" lIns="72000" tIns="36000" rIns="72000" bIns="36000" rtlCol="0" anchor="ctr">
            <a:noAutofit/>
          </a:bodyPr>
          <a:lstStyle/>
          <a:p>
            <a:pPr algn="ctr">
              <a:spcAft>
                <a:spcPts val="600"/>
              </a:spcAft>
            </a:pPr>
            <a:r>
              <a:rPr lang="pt-BR" sz="1600" b="1" i="1" dirty="0"/>
              <a:t>Hubs </a:t>
            </a:r>
            <a:r>
              <a:rPr lang="pt-BR" sz="1600" b="1" dirty="0"/>
              <a:t>globais</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2" t="9262" b="4741"/>
          <a:stretch/>
        </p:blipFill>
        <p:spPr bwMode="auto">
          <a:xfrm>
            <a:off x="135205" y="1075537"/>
            <a:ext cx="3060000" cy="179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de cantos arredondados 5"/>
          <p:cNvSpPr/>
          <p:nvPr/>
        </p:nvSpPr>
        <p:spPr>
          <a:xfrm>
            <a:off x="135204" y="2936607"/>
            <a:ext cx="3060000" cy="3357136"/>
          </a:xfrm>
          <a:prstGeom prst="roundRect">
            <a:avLst>
              <a:gd name="adj" fmla="val 3859"/>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lvl="1" indent="-144000">
              <a:spcAft>
                <a:spcPts val="600"/>
              </a:spcAft>
              <a:buFont typeface="Arial" pitchFamily="34" charset="0"/>
              <a:buChar char="•"/>
            </a:pPr>
            <a:r>
              <a:rPr lang="pt-BR" sz="1400" dirty="0"/>
              <a:t>Terminais localizados em pontos de passagem e confluência de rotas marítimas</a:t>
            </a:r>
          </a:p>
          <a:p>
            <a:pPr marL="144000" lvl="1" indent="-144000">
              <a:spcAft>
                <a:spcPts val="600"/>
              </a:spcAft>
              <a:buFont typeface="Arial" pitchFamily="34" charset="0"/>
              <a:buChar char="•"/>
            </a:pPr>
            <a:r>
              <a:rPr lang="pt-BR" sz="1400" dirty="0"/>
              <a:t>Concentram e redistribuem volumes de outras regiões </a:t>
            </a:r>
          </a:p>
          <a:p>
            <a:pPr marL="144000" lvl="1" indent="-144000">
              <a:spcAft>
                <a:spcPts val="600"/>
              </a:spcAft>
              <a:buFont typeface="Arial" pitchFamily="34" charset="0"/>
              <a:buChar char="•"/>
            </a:pPr>
            <a:r>
              <a:rPr lang="pt-BR" sz="1400" dirty="0"/>
              <a:t>Desenvolvimento mais recente, pela busca de ganhos de escala (navios, terminais, menos escalas, etc)</a:t>
            </a:r>
          </a:p>
          <a:p>
            <a:pPr marL="144000" lvl="1" indent="-144000">
              <a:spcAft>
                <a:spcPts val="600"/>
              </a:spcAft>
              <a:buFont typeface="Arial" pitchFamily="34" charset="0"/>
              <a:buChar char="•"/>
            </a:pPr>
            <a:r>
              <a:rPr lang="pt-BR" sz="1400" dirty="0"/>
              <a:t>Possuem altos índices de transbordo (80%-100%) </a:t>
            </a:r>
          </a:p>
          <a:p>
            <a:pPr marL="144000" lvl="1" indent="-144000">
              <a:spcAft>
                <a:spcPts val="600"/>
              </a:spcAft>
              <a:buFont typeface="Arial" pitchFamily="34" charset="0"/>
              <a:buChar char="•"/>
            </a:pPr>
            <a:r>
              <a:rPr lang="pt-BR" sz="1400" dirty="0"/>
              <a:t>Exemplos: Singapura, Tangier, Freeport, Kingston</a:t>
            </a:r>
          </a:p>
        </p:txBody>
      </p:sp>
      <p:sp>
        <p:nvSpPr>
          <p:cNvPr id="8" name="CaixaDeTexto 7"/>
          <p:cNvSpPr txBox="1"/>
          <p:nvPr/>
        </p:nvSpPr>
        <p:spPr>
          <a:xfrm>
            <a:off x="3379703" y="764704"/>
            <a:ext cx="3132000" cy="324036"/>
          </a:xfrm>
          <a:prstGeom prst="rect">
            <a:avLst/>
          </a:prstGeom>
          <a:noFill/>
          <a:ln>
            <a:noFill/>
          </a:ln>
        </p:spPr>
        <p:txBody>
          <a:bodyPr wrap="square" lIns="72000" tIns="36000" rIns="72000" bIns="36000" rtlCol="0" anchor="ctr">
            <a:noAutofit/>
          </a:bodyPr>
          <a:lstStyle/>
          <a:p>
            <a:pPr algn="ctr">
              <a:spcAft>
                <a:spcPts val="600"/>
              </a:spcAft>
            </a:pPr>
            <a:r>
              <a:rPr lang="pt-BR" sz="1600" b="1" i="1" dirty="0"/>
              <a:t>Hubs</a:t>
            </a:r>
            <a:r>
              <a:rPr lang="pt-BR" sz="1600" b="1" dirty="0"/>
              <a:t> regionais</a:t>
            </a:r>
          </a:p>
        </p:txBody>
      </p:sp>
      <p:sp>
        <p:nvSpPr>
          <p:cNvPr id="9" name="CaixaDeTexto 8"/>
          <p:cNvSpPr txBox="1"/>
          <p:nvPr/>
        </p:nvSpPr>
        <p:spPr>
          <a:xfrm>
            <a:off x="6656402" y="764704"/>
            <a:ext cx="3132000" cy="324036"/>
          </a:xfrm>
          <a:prstGeom prst="rect">
            <a:avLst/>
          </a:prstGeom>
          <a:noFill/>
          <a:ln>
            <a:noFill/>
          </a:ln>
        </p:spPr>
        <p:txBody>
          <a:bodyPr wrap="square" lIns="72000" tIns="36000" rIns="72000" bIns="36000" rtlCol="0" anchor="ctr">
            <a:noAutofit/>
          </a:bodyPr>
          <a:lstStyle/>
          <a:p>
            <a:pPr algn="ctr">
              <a:spcAft>
                <a:spcPts val="600"/>
              </a:spcAft>
            </a:pPr>
            <a:r>
              <a:rPr lang="pt-BR" sz="1600" b="1" dirty="0"/>
              <a:t>Terminais locais</a:t>
            </a:r>
          </a:p>
        </p:txBody>
      </p:sp>
      <p:pic>
        <p:nvPicPr>
          <p:cNvPr id="10" name="Picture 6" descr="http://www.santosbrasil.com.br/media/12120/tecon_santos.jpg"/>
          <p:cNvPicPr>
            <a:picLocks noChangeAspect="1" noChangeArrowheads="1"/>
          </p:cNvPicPr>
          <p:nvPr/>
        </p:nvPicPr>
        <p:blipFill rotWithShape="1">
          <a:blip r:embed="rId3">
            <a:extLst>
              <a:ext uri="{28A0092B-C50C-407E-A947-70E740481C1C}">
                <a14:useLocalDpi xmlns:a14="http://schemas.microsoft.com/office/drawing/2010/main" val="0"/>
              </a:ext>
            </a:extLst>
          </a:blip>
          <a:srcRect l="25534"/>
          <a:stretch/>
        </p:blipFill>
        <p:spPr bwMode="auto">
          <a:xfrm>
            <a:off x="3506002" y="1093441"/>
            <a:ext cx="2879403" cy="1677717"/>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de cantos arredondados 10"/>
          <p:cNvSpPr/>
          <p:nvPr/>
        </p:nvSpPr>
        <p:spPr>
          <a:xfrm>
            <a:off x="3415703" y="2936607"/>
            <a:ext cx="3060000" cy="3357136"/>
          </a:xfrm>
          <a:prstGeom prst="roundRect">
            <a:avLst>
              <a:gd name="adj" fmla="val 3859"/>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lvl="1" indent="-144000">
              <a:spcAft>
                <a:spcPts val="600"/>
              </a:spcAft>
              <a:buFont typeface="Arial" pitchFamily="34" charset="0"/>
              <a:buChar char="•"/>
            </a:pPr>
            <a:r>
              <a:rPr lang="pt-BR" sz="1400" dirty="0"/>
              <a:t>Terminais localizados em regiões com potencial de geração de carga, com foco no atendimento de sua hinterlândia</a:t>
            </a:r>
          </a:p>
          <a:p>
            <a:pPr marL="144000" lvl="1" indent="-144000">
              <a:spcAft>
                <a:spcPts val="600"/>
              </a:spcAft>
              <a:buFont typeface="Arial" pitchFamily="34" charset="0"/>
              <a:buChar char="•"/>
            </a:pPr>
            <a:r>
              <a:rPr lang="pt-BR" sz="1400" dirty="0"/>
              <a:t>Por sua relevância regional, concentram e redistribuem volumes para portos menores do mesmo país/ região</a:t>
            </a:r>
          </a:p>
          <a:p>
            <a:pPr marL="144000" lvl="1" indent="-144000">
              <a:spcAft>
                <a:spcPts val="600"/>
              </a:spcAft>
              <a:buFont typeface="Arial" pitchFamily="34" charset="0"/>
              <a:buChar char="•"/>
            </a:pPr>
            <a:r>
              <a:rPr lang="pt-BR" sz="1400" dirty="0"/>
              <a:t>Terminais localizados em regiões denominadas “fim de linha”</a:t>
            </a:r>
          </a:p>
          <a:p>
            <a:pPr marL="144000" lvl="1" indent="-144000">
              <a:spcAft>
                <a:spcPts val="600"/>
              </a:spcAft>
              <a:buFont typeface="Arial" pitchFamily="34" charset="0"/>
              <a:buChar char="•"/>
            </a:pPr>
            <a:r>
              <a:rPr lang="pt-BR" sz="1400" dirty="0"/>
              <a:t>Possuem índices médios de transbordo (20%-40%) </a:t>
            </a:r>
          </a:p>
          <a:p>
            <a:pPr marL="144000" lvl="1" indent="-144000">
              <a:spcAft>
                <a:spcPts val="600"/>
              </a:spcAft>
              <a:buFont typeface="Arial" pitchFamily="34" charset="0"/>
              <a:buChar char="•"/>
            </a:pPr>
            <a:r>
              <a:rPr lang="pt-BR" sz="1400" dirty="0"/>
              <a:t>Exemplos: Rotterdam, Hamburgo, Santos</a:t>
            </a:r>
          </a:p>
        </p:txBody>
      </p:sp>
      <p:sp>
        <p:nvSpPr>
          <p:cNvPr id="13" name="Retângulo de cantos arredondados 12"/>
          <p:cNvSpPr/>
          <p:nvPr/>
        </p:nvSpPr>
        <p:spPr>
          <a:xfrm>
            <a:off x="6692402" y="2936607"/>
            <a:ext cx="3060000" cy="3357136"/>
          </a:xfrm>
          <a:prstGeom prst="roundRect">
            <a:avLst>
              <a:gd name="adj" fmla="val 3859"/>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lvl="1" indent="-144000">
              <a:spcAft>
                <a:spcPts val="600"/>
              </a:spcAft>
              <a:buFont typeface="Arial" pitchFamily="34" charset="0"/>
              <a:buChar char="•"/>
            </a:pPr>
            <a:r>
              <a:rPr lang="pt-BR" sz="1400" dirty="0"/>
              <a:t>Terminais cujos volumes não justificam a atracação de navios de longo curso de todas </a:t>
            </a:r>
            <a:r>
              <a:rPr lang="pt-BR" sz="1400" i="1" dirty="0" err="1"/>
              <a:t>tradelanes</a:t>
            </a:r>
            <a:r>
              <a:rPr lang="pt-BR" sz="1400" dirty="0"/>
              <a:t>, ou que possuem limitações físicas para a atracação dos mesmos</a:t>
            </a:r>
          </a:p>
          <a:p>
            <a:pPr marL="144000" lvl="1" indent="-144000">
              <a:spcAft>
                <a:spcPts val="600"/>
              </a:spcAft>
              <a:buFont typeface="Arial" pitchFamily="34" charset="0"/>
              <a:buChar char="•"/>
            </a:pPr>
            <a:r>
              <a:rPr lang="pt-BR" sz="1400" dirty="0"/>
              <a:t>Terminais menores, focados no atendimento da demanda local, e que movimentam parte do volume por navegação </a:t>
            </a:r>
            <a:r>
              <a:rPr lang="pt-BR" sz="1400" i="1" dirty="0"/>
              <a:t>feeder</a:t>
            </a:r>
            <a:endParaRPr lang="pt-BR" sz="1400" dirty="0"/>
          </a:p>
          <a:p>
            <a:pPr marL="144000" lvl="1" indent="-144000">
              <a:spcAft>
                <a:spcPts val="600"/>
              </a:spcAft>
              <a:buFont typeface="Arial" pitchFamily="34" charset="0"/>
              <a:buChar char="•"/>
            </a:pPr>
            <a:r>
              <a:rPr lang="pt-BR" sz="1400" dirty="0"/>
              <a:t>Possuem baixos índices de transbordo (&lt;10%) </a:t>
            </a:r>
          </a:p>
          <a:p>
            <a:pPr marL="144000" lvl="1" indent="-144000">
              <a:spcAft>
                <a:spcPts val="600"/>
              </a:spcAft>
              <a:buFont typeface="Arial" pitchFamily="34" charset="0"/>
              <a:buChar char="•"/>
            </a:pPr>
            <a:r>
              <a:rPr lang="pt-BR" sz="1400" dirty="0"/>
              <a:t>Exemplos: Manaus, Fortaleza, Vitória</a:t>
            </a:r>
          </a:p>
        </p:txBody>
      </p:sp>
      <p:pic>
        <p:nvPicPr>
          <p:cNvPr id="56322" name="Picture 2" descr="http://www.grupochibatao.com.br/imagens/img-home3.jpg"/>
          <p:cNvPicPr>
            <a:picLocks noChangeAspect="1" noChangeArrowheads="1"/>
          </p:cNvPicPr>
          <p:nvPr/>
        </p:nvPicPr>
        <p:blipFill rotWithShape="1">
          <a:blip r:embed="rId4">
            <a:extLst>
              <a:ext uri="{28A0092B-C50C-407E-A947-70E740481C1C}">
                <a14:useLocalDpi xmlns:a14="http://schemas.microsoft.com/office/drawing/2010/main" val="0"/>
              </a:ext>
            </a:extLst>
          </a:blip>
          <a:srcRect l="3025" t="4356" r="26758" b="6546"/>
          <a:stretch/>
        </p:blipFill>
        <p:spPr bwMode="auto">
          <a:xfrm>
            <a:off x="6782701" y="1077870"/>
            <a:ext cx="2879403" cy="167771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9511311" y="796371"/>
            <a:ext cx="396000" cy="648000"/>
            <a:chOff x="5096222" y="1412776"/>
            <a:chExt cx="507997" cy="954501"/>
          </a:xfrm>
        </p:grpSpPr>
        <p:sp>
          <p:nvSpPr>
            <p:cNvPr id="14" name="Retângulo 13"/>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15" name="Gráfico 14"/>
            <p:cNvGraphicFramePr/>
            <p:nvPr>
              <p:extLst>
                <p:ext uri="{D42A27DB-BD31-4B8C-83A1-F6EECF244321}">
                  <p14:modId xmlns:p14="http://schemas.microsoft.com/office/powerpoint/2010/main" val="3409023742"/>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Conector reto 15"/>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804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247" y="116632"/>
            <a:ext cx="9468000" cy="637364"/>
          </a:xfrm>
        </p:spPr>
        <p:txBody>
          <a:bodyPr/>
          <a:lstStyle/>
          <a:p>
            <a:r>
              <a:rPr lang="pt-BR" dirty="0"/>
              <a:t>De fato, os terminais localizados em pontos de passagem têm maior incidência de transbordo do que aqueles localizados em pontos final de linha</a:t>
            </a:r>
          </a:p>
        </p:txBody>
      </p:sp>
      <p:pic>
        <p:nvPicPr>
          <p:cNvPr id="1026" name="Picture 2" descr="D:\VERAX\Documents\KPM01-140325-Mapa Transbordo Mundi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107" b="9451"/>
          <a:stretch/>
        </p:blipFill>
        <p:spPr bwMode="auto">
          <a:xfrm>
            <a:off x="571543" y="1196955"/>
            <a:ext cx="8643786" cy="357996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7472486" y="4139393"/>
            <a:ext cx="1671784" cy="501591"/>
            <a:chOff x="6816930" y="5646288"/>
            <a:chExt cx="1672052" cy="501591"/>
          </a:xfrm>
        </p:grpSpPr>
        <p:sp>
          <p:nvSpPr>
            <p:cNvPr id="7" name="CaixaDeTexto 6"/>
            <p:cNvSpPr txBox="1"/>
            <p:nvPr/>
          </p:nvSpPr>
          <p:spPr>
            <a:xfrm>
              <a:off x="6816930" y="5646288"/>
              <a:ext cx="1672052" cy="501591"/>
            </a:xfrm>
            <a:prstGeom prst="rect">
              <a:avLst/>
            </a:prstGeom>
            <a:solidFill>
              <a:schemeClr val="bg1"/>
            </a:solidFill>
            <a:ln>
              <a:solidFill>
                <a:schemeClr val="tx1">
                  <a:lumMod val="65000"/>
                  <a:lumOff val="35000"/>
                </a:schemeClr>
              </a:solidFill>
            </a:ln>
          </p:spPr>
          <p:txBody>
            <a:bodyPr wrap="square" lIns="54000" tIns="54000" rIns="54000" bIns="54000" rtlCol="0" anchor="ctr">
              <a:noAutofit/>
            </a:bodyPr>
            <a:lstStyle/>
            <a:p>
              <a:pPr algn="ctr"/>
              <a:r>
                <a:rPr lang="pt-BR" sz="1400" b="1" dirty="0">
                  <a:solidFill>
                    <a:srgbClr val="000000"/>
                  </a:solidFill>
                  <a:cs typeface="Arial" pitchFamily="34" charset="0"/>
                </a:rPr>
                <a:t>Legenda</a:t>
              </a:r>
            </a:p>
            <a:p>
              <a:pPr algn="r"/>
              <a:r>
                <a:rPr lang="pt-BR" sz="1400" dirty="0">
                  <a:solidFill>
                    <a:srgbClr val="000000"/>
                  </a:solidFill>
                  <a:cs typeface="Arial" pitchFamily="34" charset="0"/>
                </a:rPr>
                <a:t>% de transbordo</a:t>
              </a:r>
            </a:p>
          </p:txBody>
        </p:sp>
        <p:sp>
          <p:nvSpPr>
            <p:cNvPr id="8" name="Retângulo 7"/>
            <p:cNvSpPr/>
            <p:nvPr/>
          </p:nvSpPr>
          <p:spPr>
            <a:xfrm>
              <a:off x="6904187" y="5891825"/>
              <a:ext cx="180000" cy="180000"/>
            </a:xfrm>
            <a:prstGeom prst="rect">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pt-BR" dirty="0">
                <a:solidFill>
                  <a:srgbClr val="FFFFFF"/>
                </a:solidFill>
              </a:endParaRPr>
            </a:p>
          </p:txBody>
        </p:sp>
      </p:grpSp>
      <p:sp>
        <p:nvSpPr>
          <p:cNvPr id="12" name="CaixaDeTexto 11"/>
          <p:cNvSpPr txBox="1"/>
          <p:nvPr/>
        </p:nvSpPr>
        <p:spPr>
          <a:xfrm>
            <a:off x="271686" y="799254"/>
            <a:ext cx="9266054" cy="397498"/>
          </a:xfrm>
          <a:prstGeom prst="rect">
            <a:avLst/>
          </a:prstGeom>
          <a:noFill/>
        </p:spPr>
        <p:txBody>
          <a:bodyPr wrap="square" lIns="54000" tIns="54000" rIns="54000" bIns="54000" rtlCol="0">
            <a:noAutofit/>
          </a:bodyPr>
          <a:lstStyle/>
          <a:p>
            <a:r>
              <a:rPr lang="pt-BR" sz="1600" b="1" dirty="0">
                <a:solidFill>
                  <a:srgbClr val="000000"/>
                </a:solidFill>
                <a:cs typeface="Arial" pitchFamily="34" charset="0"/>
              </a:rPr>
              <a:t>Representatividade do transbordo nas operações no porto</a:t>
            </a:r>
          </a:p>
        </p:txBody>
      </p:sp>
      <p:cxnSp>
        <p:nvCxnSpPr>
          <p:cNvPr id="14" name="Conector reto 13"/>
          <p:cNvCxnSpPr/>
          <p:nvPr/>
        </p:nvCxnSpPr>
        <p:spPr>
          <a:xfrm>
            <a:off x="271686" y="1117271"/>
            <a:ext cx="926605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upo 10"/>
          <p:cNvGrpSpPr/>
          <p:nvPr/>
        </p:nvGrpSpPr>
        <p:grpSpPr>
          <a:xfrm>
            <a:off x="9511311" y="796371"/>
            <a:ext cx="396000" cy="648000"/>
            <a:chOff x="5096222" y="1412776"/>
            <a:chExt cx="507997" cy="954501"/>
          </a:xfrm>
        </p:grpSpPr>
        <p:sp>
          <p:nvSpPr>
            <p:cNvPr id="13" name="Retângulo 12"/>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15" name="Gráfico 14"/>
            <p:cNvGraphicFramePr/>
            <p:nvPr>
              <p:extLst>
                <p:ext uri="{D42A27DB-BD31-4B8C-83A1-F6EECF244321}">
                  <p14:modId xmlns:p14="http://schemas.microsoft.com/office/powerpoint/2010/main" val="2157471641"/>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Conector reto 16"/>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5" name="Retângulo de cantos arredondados 4"/>
          <p:cNvSpPr/>
          <p:nvPr/>
        </p:nvSpPr>
        <p:spPr>
          <a:xfrm>
            <a:off x="233888" y="4880204"/>
            <a:ext cx="9319097" cy="1429116"/>
          </a:xfrm>
          <a:prstGeom prst="roundRect">
            <a:avLst>
              <a:gd name="adj" fmla="val 832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Regiões dispostas ao longo do </a:t>
            </a:r>
            <a:r>
              <a:rPr lang="pt-BR" sz="1600" i="1" dirty="0"/>
              <a:t>East-West Trade</a:t>
            </a:r>
            <a:r>
              <a:rPr lang="pt-BR" sz="1600" dirty="0"/>
              <a:t> são as que possuem a maior incidência de transbordo no mundo</a:t>
            </a:r>
          </a:p>
          <a:p>
            <a:pPr marL="144000" indent="-144000">
              <a:spcAft>
                <a:spcPts val="600"/>
              </a:spcAft>
              <a:buFont typeface="Arial" pitchFamily="34" charset="0"/>
              <a:buChar char="•"/>
            </a:pPr>
            <a:r>
              <a:rPr lang="pt-BR" sz="1600" dirty="0"/>
              <a:t>América do Sul não faz parte desta rota, e, consequentemente, não deverá ter índice elevado de transbordo e a presença de  </a:t>
            </a:r>
            <a:r>
              <a:rPr lang="pt-BR" sz="1600" i="1" dirty="0"/>
              <a:t>pure transhipment hubs</a:t>
            </a:r>
          </a:p>
          <a:p>
            <a:pPr marL="144000" indent="-144000">
              <a:spcAft>
                <a:spcPts val="600"/>
              </a:spcAft>
              <a:buFont typeface="Arial" pitchFamily="34" charset="0"/>
              <a:buChar char="•"/>
            </a:pPr>
            <a:r>
              <a:rPr lang="pt-BR" sz="1600" dirty="0"/>
              <a:t>O Norte da Europa é a região fora da </a:t>
            </a:r>
            <a:r>
              <a:rPr lang="pt-BR" sz="1600" i="1" dirty="0"/>
              <a:t>East-West Trade</a:t>
            </a:r>
            <a:r>
              <a:rPr lang="pt-BR" sz="1600" dirty="0"/>
              <a:t> com a maior incidência de transbordo</a:t>
            </a:r>
          </a:p>
        </p:txBody>
      </p:sp>
    </p:spTree>
    <p:extLst>
      <p:ext uri="{BB962C8B-B14F-4D97-AF65-F5344CB8AC3E}">
        <p14:creationId xmlns:p14="http://schemas.microsoft.com/office/powerpoint/2010/main" val="2841388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490" y="124956"/>
            <a:ext cx="9697020" cy="945141"/>
          </a:xfrm>
        </p:spPr>
        <p:txBody>
          <a:bodyPr/>
          <a:lstStyle/>
          <a:p>
            <a:r>
              <a:rPr lang="pt-BR" dirty="0"/>
              <a:t>Historicamente, os índices de transbordo nacionais foram muito baixos. Apesar do aumento recente, o Brasil dificilmente atingirá o patamar dos </a:t>
            </a:r>
            <a:r>
              <a:rPr lang="pt-BR" i="1" dirty="0"/>
              <a:t>pure transhipment hubs, </a:t>
            </a:r>
            <a:r>
              <a:rPr lang="pt-BR" dirty="0"/>
              <a:t>devido a suas características geográficas</a:t>
            </a:r>
          </a:p>
        </p:txBody>
      </p:sp>
      <p:graphicFrame>
        <p:nvGraphicFramePr>
          <p:cNvPr id="11" name="Gráfico 10"/>
          <p:cNvGraphicFramePr/>
          <p:nvPr>
            <p:extLst>
              <p:ext uri="{D42A27DB-BD31-4B8C-83A1-F6EECF244321}">
                <p14:modId xmlns:p14="http://schemas.microsoft.com/office/powerpoint/2010/main" val="1607312026"/>
              </p:ext>
            </p:extLst>
          </p:nvPr>
        </p:nvGraphicFramePr>
        <p:xfrm>
          <a:off x="127670" y="1673927"/>
          <a:ext cx="5904000" cy="4635393"/>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ector reto 12"/>
          <p:cNvCxnSpPr/>
          <p:nvPr/>
        </p:nvCxnSpPr>
        <p:spPr>
          <a:xfrm>
            <a:off x="127670" y="1638680"/>
            <a:ext cx="5904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127670" y="1330888"/>
            <a:ext cx="5904000" cy="324000"/>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Evolução da incidência de transbordo: Brasil e Santos</a:t>
            </a:r>
            <a:endParaRPr lang="pt-BR" sz="1600" b="1" dirty="0">
              <a:solidFill>
                <a:schemeClr val="tx1"/>
              </a:solidFill>
            </a:endParaRPr>
          </a:p>
        </p:txBody>
      </p:sp>
      <p:grpSp>
        <p:nvGrpSpPr>
          <p:cNvPr id="12" name="Grupo 11"/>
          <p:cNvGrpSpPr/>
          <p:nvPr/>
        </p:nvGrpSpPr>
        <p:grpSpPr>
          <a:xfrm>
            <a:off x="9511311" y="796371"/>
            <a:ext cx="396000" cy="648000"/>
            <a:chOff x="5096222" y="1412776"/>
            <a:chExt cx="507997" cy="954501"/>
          </a:xfrm>
        </p:grpSpPr>
        <p:sp>
          <p:nvSpPr>
            <p:cNvPr id="15" name="Retângulo 14"/>
            <p:cNvSpPr/>
            <p:nvPr/>
          </p:nvSpPr>
          <p:spPr>
            <a:xfrm>
              <a:off x="5151366" y="1412776"/>
              <a:ext cx="397708" cy="954501"/>
            </a:xfrm>
            <a:prstGeom prst="rect">
              <a:avLst/>
            </a:prstGeom>
            <a:solidFill>
              <a:schemeClr val="bg1"/>
            </a:solidFill>
            <a:ln>
              <a:solidFill>
                <a:schemeClr val="tx1">
                  <a:lumMod val="50000"/>
                  <a:lumOff val="50000"/>
                </a:schemeClr>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aphicFrame>
          <p:nvGraphicFramePr>
            <p:cNvPr id="19" name="Gráfico 18"/>
            <p:cNvGraphicFramePr/>
            <p:nvPr>
              <p:extLst>
                <p:ext uri="{D42A27DB-BD31-4B8C-83A1-F6EECF244321}">
                  <p14:modId xmlns:p14="http://schemas.microsoft.com/office/powerpoint/2010/main" val="2157471641"/>
                </p:ext>
              </p:extLst>
            </p:nvPr>
          </p:nvGraphicFramePr>
          <p:xfrm>
            <a:off x="5096222" y="1502305"/>
            <a:ext cx="507997" cy="83394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Conector reto 19"/>
            <p:cNvCxnSpPr/>
            <p:nvPr/>
          </p:nvCxnSpPr>
          <p:spPr>
            <a:xfrm>
              <a:off x="5170200" y="2269252"/>
              <a:ext cx="3600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3" name="Retângulo de cantos arredondados 2"/>
          <p:cNvSpPr/>
          <p:nvPr/>
        </p:nvSpPr>
        <p:spPr>
          <a:xfrm>
            <a:off x="6176342" y="1484784"/>
            <a:ext cx="3601646" cy="4697344"/>
          </a:xfrm>
          <a:prstGeom prst="roundRect">
            <a:avLst>
              <a:gd name="adj" fmla="val 3894"/>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400" dirty="0"/>
              <a:t>O recente aumento de capacidade nacional impulsionou a incidência de transbordo</a:t>
            </a:r>
          </a:p>
          <a:p>
            <a:pPr marL="144000" indent="-144000">
              <a:spcAft>
                <a:spcPts val="600"/>
              </a:spcAft>
              <a:buFont typeface="Arial" pitchFamily="34" charset="0"/>
              <a:buChar char="•"/>
            </a:pPr>
            <a:r>
              <a:rPr lang="pt-BR" sz="1400" dirty="0">
                <a:solidFill>
                  <a:schemeClr val="tx1"/>
                </a:solidFill>
              </a:rPr>
              <a:t>O Porto de Santos figura como principal candidato para concentrador de cargas nacionais (maior representatividade de volumes e de capacidade)</a:t>
            </a:r>
          </a:p>
          <a:p>
            <a:pPr marL="144000" lvl="1" indent="-144000">
              <a:spcAft>
                <a:spcPts val="600"/>
              </a:spcAft>
              <a:buFont typeface="Arial" pitchFamily="34" charset="0"/>
              <a:buChar char="•"/>
            </a:pPr>
            <a:r>
              <a:rPr lang="pt-BR" sz="1400" dirty="0"/>
              <a:t>Não deve ser descartada a possibilidade de estabelecimento de concentradores regionais para algumas rotas, devido às extensões territoriais do Brasil:</a:t>
            </a:r>
          </a:p>
          <a:p>
            <a:pPr marL="265113" lvl="1" indent="-79375">
              <a:spcAft>
                <a:spcPts val="600"/>
              </a:spcAft>
              <a:buFont typeface="Arial" pitchFamily="34" charset="0"/>
              <a:buChar char="•"/>
              <a:tabLst>
                <a:tab pos="542925" algn="l"/>
              </a:tabLst>
            </a:pPr>
            <a:r>
              <a:rPr lang="pt-BR" sz="1400" dirty="0"/>
              <a:t>Norte da Europa: 4 portos concentradores em 500 km (Antuérpia, Rotterdam, Bremenhaver e Hamburgo)</a:t>
            </a:r>
          </a:p>
          <a:p>
            <a:pPr marL="144000" indent="-144000">
              <a:spcAft>
                <a:spcPts val="600"/>
              </a:spcAft>
              <a:buFont typeface="Arial" pitchFamily="34" charset="0"/>
              <a:buChar char="•"/>
              <a:tabLst>
                <a:tab pos="542925" algn="l"/>
              </a:tabLst>
            </a:pPr>
            <a:r>
              <a:rPr lang="pt-BR" sz="1400" dirty="0"/>
              <a:t>Ressalte-se, entretanto, que a evolução das operações de transbordo está associada ao desenvolvimento da cabotagem no Brasil e da oferta de capacidade portuária</a:t>
            </a:r>
          </a:p>
        </p:txBody>
      </p:sp>
      <p:sp>
        <p:nvSpPr>
          <p:cNvPr id="4" name="CaixaDeTexto 3"/>
          <p:cNvSpPr txBox="1"/>
          <p:nvPr/>
        </p:nvSpPr>
        <p:spPr>
          <a:xfrm>
            <a:off x="0" y="6182128"/>
            <a:ext cx="6031670" cy="199200"/>
          </a:xfrm>
          <a:prstGeom prst="rect">
            <a:avLst/>
          </a:prstGeom>
          <a:noFill/>
          <a:ln>
            <a:noFill/>
          </a:ln>
        </p:spPr>
        <p:txBody>
          <a:bodyPr wrap="square" lIns="72000" tIns="36000" rIns="72000" bIns="36000" rtlCol="0" anchor="t">
            <a:noAutofit/>
          </a:bodyPr>
          <a:lstStyle/>
          <a:p>
            <a:pPr>
              <a:spcAft>
                <a:spcPts val="600"/>
              </a:spcAft>
            </a:pPr>
            <a:r>
              <a:rPr lang="pt-BR" sz="1200" dirty="0"/>
              <a:t>(1) Valores estimados</a:t>
            </a:r>
          </a:p>
        </p:txBody>
      </p:sp>
    </p:spTree>
    <p:extLst>
      <p:ext uri="{BB962C8B-B14F-4D97-AF65-F5344CB8AC3E}">
        <p14:creationId xmlns:p14="http://schemas.microsoft.com/office/powerpoint/2010/main" val="797656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2300669" y="16288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2300669" y="234888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2300669" y="306896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2300669" y="378904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2300669" y="45091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2300669" y="52292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Economics</a:t>
            </a:r>
          </a:p>
        </p:txBody>
      </p:sp>
      <p:sp>
        <p:nvSpPr>
          <p:cNvPr id="11" name="Espaço Reservado para Texto 2"/>
          <p:cNvSpPr txBox="1">
            <a:spLocks/>
          </p:cNvSpPr>
          <p:nvPr/>
        </p:nvSpPr>
        <p:spPr>
          <a:xfrm>
            <a:off x="2300669" y="9087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Tree>
    <p:extLst>
      <p:ext uri="{BB962C8B-B14F-4D97-AF65-F5344CB8AC3E}">
        <p14:creationId xmlns:p14="http://schemas.microsoft.com/office/powerpoint/2010/main" val="225057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33" y="-26548"/>
            <a:ext cx="9505950" cy="945141"/>
          </a:xfrm>
        </p:spPr>
        <p:txBody>
          <a:bodyPr/>
          <a:lstStyle/>
          <a:p>
            <a:r>
              <a:rPr lang="pt-BR" dirty="0"/>
              <a:t>Para analisar a competitividade entre os portos é preciso compreender  duas questões fundamentais associadas à escolha de um ou outro porto para escoar determinada mercadoria</a:t>
            </a:r>
          </a:p>
        </p:txBody>
      </p:sp>
      <p:sp>
        <p:nvSpPr>
          <p:cNvPr id="5" name="Retângulo 4"/>
          <p:cNvSpPr/>
          <p:nvPr/>
        </p:nvSpPr>
        <p:spPr>
          <a:xfrm>
            <a:off x="3801177" y="1916832"/>
            <a:ext cx="5399501" cy="888652"/>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Quais as atividades e </a:t>
            </a:r>
            <a:r>
              <a:rPr lang="pt-BR" sz="1600" i="1" dirty="0"/>
              <a:t>players</a:t>
            </a:r>
            <a:r>
              <a:rPr lang="pt-BR" sz="1600" dirty="0"/>
              <a:t> envolvidos no processo de decisão de um porto? – quem toma decisão?</a:t>
            </a:r>
          </a:p>
        </p:txBody>
      </p:sp>
      <p:sp>
        <p:nvSpPr>
          <p:cNvPr id="6" name="Retângulo 5"/>
          <p:cNvSpPr/>
          <p:nvPr/>
        </p:nvSpPr>
        <p:spPr>
          <a:xfrm>
            <a:off x="3801177" y="4124524"/>
            <a:ext cx="5399501" cy="888652"/>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Quais os parâmetros considerados na decisão de cada um?</a:t>
            </a:r>
          </a:p>
        </p:txBody>
      </p:sp>
      <p:sp>
        <p:nvSpPr>
          <p:cNvPr id="8" name="Retângulo de cantos arredondados 7"/>
          <p:cNvSpPr/>
          <p:nvPr/>
        </p:nvSpPr>
        <p:spPr>
          <a:xfrm>
            <a:off x="685901" y="2961080"/>
            <a:ext cx="2016000" cy="1188000"/>
          </a:xfrm>
          <a:prstGeom prst="roundRect">
            <a:avLst>
              <a:gd name="adj" fmla="val 7069"/>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b="1" dirty="0">
                <a:solidFill>
                  <a:schemeClr val="tx1"/>
                </a:solidFill>
              </a:rPr>
              <a:t>Questões fundamentais a serem avaliadas</a:t>
            </a:r>
          </a:p>
        </p:txBody>
      </p:sp>
      <p:cxnSp>
        <p:nvCxnSpPr>
          <p:cNvPr id="9" name="Conector de seta reta 8"/>
          <p:cNvCxnSpPr>
            <a:stCxn id="8" idx="3"/>
            <a:endCxn id="5" idx="1"/>
          </p:cNvCxnSpPr>
          <p:nvPr/>
        </p:nvCxnSpPr>
        <p:spPr>
          <a:xfrm flipV="1">
            <a:off x="2701901" y="2361158"/>
            <a:ext cx="1099276" cy="1193922"/>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 name="Conector de seta reta 9"/>
          <p:cNvCxnSpPr>
            <a:stCxn id="8" idx="3"/>
            <a:endCxn id="6" idx="1"/>
          </p:cNvCxnSpPr>
          <p:nvPr/>
        </p:nvCxnSpPr>
        <p:spPr>
          <a:xfrm>
            <a:off x="2701901" y="3555080"/>
            <a:ext cx="1099276" cy="1013770"/>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336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005" y="109345"/>
            <a:ext cx="9505950" cy="575809"/>
          </a:xfrm>
        </p:spPr>
        <p:txBody>
          <a:bodyPr/>
          <a:lstStyle/>
          <a:p>
            <a:pPr>
              <a:spcAft>
                <a:spcPts val="600"/>
              </a:spcAft>
            </a:pPr>
            <a:r>
              <a:rPr lang="pt-BR" sz="1800" dirty="0"/>
              <a:t>Dentre os diversos </a:t>
            </a:r>
            <a:r>
              <a:rPr lang="pt-BR" sz="1800" i="1" dirty="0"/>
              <a:t>players</a:t>
            </a:r>
            <a:r>
              <a:rPr lang="pt-BR" sz="1800" dirty="0"/>
              <a:t> envolvidos, os Agentes de Carga e os Despachantes são os que mais influenciam o Dono da Carga na escolha de um porto</a:t>
            </a:r>
          </a:p>
        </p:txBody>
      </p:sp>
      <p:sp>
        <p:nvSpPr>
          <p:cNvPr id="3" name="Pentágono 2"/>
          <p:cNvSpPr/>
          <p:nvPr/>
        </p:nvSpPr>
        <p:spPr>
          <a:xfrm>
            <a:off x="1785226" y="798305"/>
            <a:ext cx="1764000" cy="468000"/>
          </a:xfrm>
          <a:prstGeom prst="homePlat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b="1" dirty="0"/>
              <a:t>Aquisição/ Venda</a:t>
            </a:r>
            <a:endParaRPr lang="pt-BR" sz="1400" b="1" dirty="0">
              <a:solidFill>
                <a:schemeClr val="tx1"/>
              </a:solidFill>
            </a:endParaRPr>
          </a:p>
        </p:txBody>
      </p:sp>
      <p:sp>
        <p:nvSpPr>
          <p:cNvPr id="28" name="Pentágono 27"/>
          <p:cNvSpPr/>
          <p:nvPr/>
        </p:nvSpPr>
        <p:spPr>
          <a:xfrm>
            <a:off x="3686610" y="798305"/>
            <a:ext cx="2935206" cy="468000"/>
          </a:xfrm>
          <a:prstGeom prst="homePlat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b="1" dirty="0"/>
              <a:t>Transporte (marítimo e internos)</a:t>
            </a:r>
            <a:endParaRPr lang="pt-BR" sz="1400" b="1" dirty="0">
              <a:solidFill>
                <a:schemeClr val="tx1"/>
              </a:solidFill>
            </a:endParaRPr>
          </a:p>
        </p:txBody>
      </p:sp>
      <p:sp>
        <p:nvSpPr>
          <p:cNvPr id="29" name="Pentágono 28"/>
          <p:cNvSpPr/>
          <p:nvPr/>
        </p:nvSpPr>
        <p:spPr>
          <a:xfrm>
            <a:off x="6778164" y="798305"/>
            <a:ext cx="3054168" cy="468000"/>
          </a:xfrm>
          <a:prstGeom prst="homePlat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b="1" dirty="0"/>
              <a:t>Desembaraço Aduaneiro</a:t>
            </a:r>
            <a:endParaRPr lang="pt-BR" sz="1400" b="1" dirty="0">
              <a:solidFill>
                <a:schemeClr val="tx1"/>
              </a:solidFill>
            </a:endParaRPr>
          </a:p>
        </p:txBody>
      </p:sp>
      <p:sp>
        <p:nvSpPr>
          <p:cNvPr id="24" name="CaixaDeTexto 23"/>
          <p:cNvSpPr txBox="1"/>
          <p:nvPr/>
        </p:nvSpPr>
        <p:spPr>
          <a:xfrm>
            <a:off x="1785226" y="1340768"/>
            <a:ext cx="1764000" cy="540000"/>
          </a:xfrm>
          <a:prstGeom prst="rect">
            <a:avLst/>
          </a:prstGeom>
          <a:noFill/>
          <a:ln>
            <a:noFill/>
          </a:ln>
        </p:spPr>
        <p:txBody>
          <a:bodyPr wrap="square" lIns="72000" tIns="36000" rIns="72000" bIns="36000" rtlCol="0" anchor="ctr">
            <a:noAutofit/>
          </a:bodyPr>
          <a:lstStyle/>
          <a:p>
            <a:pPr algn="ctr">
              <a:spcAft>
                <a:spcPts val="600"/>
              </a:spcAft>
            </a:pPr>
            <a:r>
              <a:rPr lang="pt-BR" sz="1400" dirty="0"/>
              <a:t>Dono da carga</a:t>
            </a:r>
          </a:p>
          <a:p>
            <a:pPr algn="ctr">
              <a:spcAft>
                <a:spcPts val="600"/>
              </a:spcAft>
            </a:pPr>
            <a:r>
              <a:rPr lang="pt-BR" sz="1400" i="1" dirty="0"/>
              <a:t>Trading</a:t>
            </a:r>
          </a:p>
        </p:txBody>
      </p:sp>
      <p:sp>
        <p:nvSpPr>
          <p:cNvPr id="31" name="CaixaDeTexto 30"/>
          <p:cNvSpPr txBox="1"/>
          <p:nvPr/>
        </p:nvSpPr>
        <p:spPr>
          <a:xfrm>
            <a:off x="4107526" y="1340768"/>
            <a:ext cx="2235200" cy="540000"/>
          </a:xfrm>
          <a:prstGeom prst="rect">
            <a:avLst/>
          </a:prstGeom>
          <a:noFill/>
          <a:ln>
            <a:noFill/>
          </a:ln>
        </p:spPr>
        <p:txBody>
          <a:bodyPr wrap="square" lIns="72000" tIns="36000" rIns="72000" bIns="36000" rtlCol="0" anchor="ctr">
            <a:noAutofit/>
          </a:bodyPr>
          <a:lstStyle/>
          <a:p>
            <a:pPr algn="ctr">
              <a:spcAft>
                <a:spcPts val="600"/>
              </a:spcAft>
            </a:pPr>
            <a:r>
              <a:rPr lang="pt-BR" sz="1400" dirty="0"/>
              <a:t>Agente de carga</a:t>
            </a:r>
          </a:p>
          <a:p>
            <a:pPr algn="ctr">
              <a:spcAft>
                <a:spcPts val="600"/>
              </a:spcAft>
            </a:pPr>
            <a:r>
              <a:rPr lang="pt-BR" sz="1400" dirty="0"/>
              <a:t>(Despachante)</a:t>
            </a:r>
          </a:p>
        </p:txBody>
      </p:sp>
      <p:sp>
        <p:nvSpPr>
          <p:cNvPr id="32" name="CaixaDeTexto 31"/>
          <p:cNvSpPr txBox="1"/>
          <p:nvPr/>
        </p:nvSpPr>
        <p:spPr>
          <a:xfrm>
            <a:off x="7024909" y="1340768"/>
            <a:ext cx="2235200" cy="540000"/>
          </a:xfrm>
          <a:prstGeom prst="rect">
            <a:avLst/>
          </a:prstGeom>
          <a:noFill/>
          <a:ln>
            <a:noFill/>
          </a:ln>
        </p:spPr>
        <p:txBody>
          <a:bodyPr wrap="square" lIns="72000" tIns="36000" rIns="72000" bIns="36000" rtlCol="0" anchor="ctr">
            <a:noAutofit/>
          </a:bodyPr>
          <a:lstStyle/>
          <a:p>
            <a:pPr>
              <a:spcAft>
                <a:spcPts val="600"/>
              </a:spcAft>
            </a:pPr>
            <a:r>
              <a:rPr lang="pt-BR" sz="1400" dirty="0"/>
              <a:t>Despachante</a:t>
            </a:r>
          </a:p>
          <a:p>
            <a:pPr>
              <a:spcAft>
                <a:spcPts val="600"/>
              </a:spcAft>
            </a:pPr>
            <a:r>
              <a:rPr lang="pt-BR" sz="1400" dirty="0"/>
              <a:t>(Agente de carga)</a:t>
            </a:r>
          </a:p>
        </p:txBody>
      </p:sp>
      <p:sp>
        <p:nvSpPr>
          <p:cNvPr id="33" name="CaixaDeTexto 32"/>
          <p:cNvSpPr txBox="1"/>
          <p:nvPr/>
        </p:nvSpPr>
        <p:spPr>
          <a:xfrm>
            <a:off x="1785226" y="1897832"/>
            <a:ext cx="1764000" cy="2232000"/>
          </a:xfrm>
          <a:prstGeom prst="rect">
            <a:avLst/>
          </a:prstGeom>
          <a:noFill/>
          <a:ln>
            <a:noFill/>
          </a:ln>
        </p:spPr>
        <p:txBody>
          <a:bodyPr wrap="square" lIns="72000" tIns="36000" rIns="72000" bIns="36000" rtlCol="0" anchor="ctr">
            <a:noAutofit/>
          </a:bodyPr>
          <a:lstStyle>
            <a:defPPr>
              <a:defRPr lang="en-US"/>
            </a:defPPr>
            <a:lvl1pPr marL="87313" indent="-87313">
              <a:spcAft>
                <a:spcPts val="600"/>
              </a:spcAft>
              <a:buFont typeface="Arial" panose="020B0604020202020204" pitchFamily="34" charset="0"/>
              <a:buChar char="•"/>
              <a:defRPr sz="1400"/>
            </a:lvl1pPr>
          </a:lstStyle>
          <a:p>
            <a:r>
              <a:rPr lang="pt-BR" dirty="0"/>
              <a:t>Tipicamente, quando a </a:t>
            </a:r>
            <a:r>
              <a:rPr lang="pt-BR" i="1" dirty="0"/>
              <a:t>trader</a:t>
            </a:r>
            <a:r>
              <a:rPr lang="pt-BR" dirty="0"/>
              <a:t> adquire a mercadoria, também se responsabiliza  pela solução logística</a:t>
            </a:r>
          </a:p>
        </p:txBody>
      </p:sp>
      <p:sp>
        <p:nvSpPr>
          <p:cNvPr id="34" name="CaixaDeTexto 33"/>
          <p:cNvSpPr txBox="1"/>
          <p:nvPr/>
        </p:nvSpPr>
        <p:spPr>
          <a:xfrm>
            <a:off x="3686610" y="1897832"/>
            <a:ext cx="2952000" cy="2232000"/>
          </a:xfrm>
          <a:prstGeom prst="rect">
            <a:avLst/>
          </a:prstGeom>
          <a:noFill/>
          <a:ln>
            <a:noFill/>
          </a:ln>
        </p:spPr>
        <p:txBody>
          <a:bodyPr wrap="square" lIns="72000" tIns="36000" rIns="72000" bIns="36000" rtlCol="0" anchor="ctr">
            <a:noAutofit/>
          </a:bodyPr>
          <a:lstStyle>
            <a:defPPr>
              <a:defRPr lang="en-US"/>
            </a:defPPr>
            <a:lvl1pPr marL="87313" indent="-87313">
              <a:spcAft>
                <a:spcPts val="600"/>
              </a:spcAft>
              <a:buFont typeface="Arial" panose="020B0604020202020204" pitchFamily="34" charset="0"/>
              <a:buChar char="•"/>
              <a:defRPr sz="1400"/>
            </a:lvl1pPr>
          </a:lstStyle>
          <a:p>
            <a:r>
              <a:rPr lang="pt-BR" dirty="0"/>
              <a:t>Atividades padronizadas</a:t>
            </a:r>
          </a:p>
          <a:p>
            <a:r>
              <a:rPr lang="pt-BR" dirty="0"/>
              <a:t>Contratação por “cotações”, em função das condições ofertadas</a:t>
            </a:r>
          </a:p>
          <a:p>
            <a:r>
              <a:rPr lang="pt-BR" i="1" dirty="0"/>
              <a:t>Players</a:t>
            </a:r>
            <a:r>
              <a:rPr lang="pt-BR" dirty="0"/>
              <a:t> com atuação diversificada nos principais portos do país</a:t>
            </a:r>
          </a:p>
        </p:txBody>
      </p:sp>
      <p:sp>
        <p:nvSpPr>
          <p:cNvPr id="36" name="CaixaDeTexto 35"/>
          <p:cNvSpPr txBox="1"/>
          <p:nvPr/>
        </p:nvSpPr>
        <p:spPr>
          <a:xfrm>
            <a:off x="6778164" y="1897832"/>
            <a:ext cx="3132000" cy="2232000"/>
          </a:xfrm>
          <a:prstGeom prst="rect">
            <a:avLst/>
          </a:prstGeom>
          <a:noFill/>
          <a:ln>
            <a:noFill/>
          </a:ln>
        </p:spPr>
        <p:txBody>
          <a:bodyPr wrap="square" lIns="72000" tIns="36000" rIns="72000" bIns="36000" rtlCol="0" anchor="ctr">
            <a:noAutofit/>
          </a:bodyPr>
          <a:lstStyle>
            <a:defPPr>
              <a:defRPr lang="en-US"/>
            </a:defPPr>
            <a:lvl1pPr marL="87313" indent="-87313">
              <a:spcAft>
                <a:spcPts val="600"/>
              </a:spcAft>
              <a:buFont typeface="Arial" panose="020B0604020202020204" pitchFamily="34" charset="0"/>
              <a:buChar char="•"/>
              <a:defRPr sz="1400"/>
            </a:lvl1pPr>
          </a:lstStyle>
          <a:p>
            <a:r>
              <a:rPr lang="pt-BR" dirty="0"/>
              <a:t>Serviço customizado: </a:t>
            </a:r>
            <a:r>
              <a:rPr lang="pt-BR" sz="1200" dirty="0"/>
              <a:t>conhecimento das propriedades da carga, das operações do importador, e dos procedimentos burocráticos da região portuária</a:t>
            </a:r>
          </a:p>
          <a:p>
            <a:r>
              <a:rPr lang="pt-BR" dirty="0"/>
              <a:t>Contratação por indicação</a:t>
            </a:r>
          </a:p>
          <a:p>
            <a:r>
              <a:rPr lang="pt-BR" dirty="0"/>
              <a:t>Atuação tipicamente concentrada em poucos portos</a:t>
            </a:r>
          </a:p>
          <a:p>
            <a:r>
              <a:rPr lang="pt-BR" dirty="0"/>
              <a:t>Relação de longo prazo, baseada em confiança</a:t>
            </a:r>
          </a:p>
        </p:txBody>
      </p:sp>
      <p:sp>
        <p:nvSpPr>
          <p:cNvPr id="37" name="CaixaDeTexto 36"/>
          <p:cNvSpPr txBox="1"/>
          <p:nvPr/>
        </p:nvSpPr>
        <p:spPr>
          <a:xfrm>
            <a:off x="3686610" y="5157192"/>
            <a:ext cx="2880000" cy="1080000"/>
          </a:xfrm>
          <a:prstGeom prst="rect">
            <a:avLst/>
          </a:prstGeom>
          <a:noFill/>
          <a:ln>
            <a:noFill/>
          </a:ln>
        </p:spPr>
        <p:txBody>
          <a:bodyPr wrap="square" lIns="72000" tIns="36000" rIns="72000" bIns="36000" rtlCol="0" anchor="ctr">
            <a:noAutofit/>
          </a:bodyPr>
          <a:lstStyle>
            <a:defPPr>
              <a:defRPr lang="en-US"/>
            </a:defPPr>
            <a:lvl1pPr marL="87313" indent="-87313">
              <a:spcAft>
                <a:spcPts val="600"/>
              </a:spcAft>
              <a:buFont typeface="Arial" panose="020B0604020202020204" pitchFamily="34" charset="0"/>
              <a:buChar char="•"/>
              <a:defRPr sz="1400"/>
            </a:lvl1pPr>
          </a:lstStyle>
          <a:p>
            <a:r>
              <a:rPr lang="pt-BR" dirty="0"/>
              <a:t>Prazo</a:t>
            </a:r>
          </a:p>
          <a:p>
            <a:r>
              <a:rPr lang="pt-BR" dirty="0"/>
              <a:t>Custo logístico</a:t>
            </a:r>
          </a:p>
          <a:p>
            <a:r>
              <a:rPr lang="pt-BR" dirty="0"/>
              <a:t>Flexibilidade</a:t>
            </a:r>
          </a:p>
          <a:p>
            <a:r>
              <a:rPr lang="pt-BR" dirty="0"/>
              <a:t>Confiabilidade</a:t>
            </a:r>
          </a:p>
        </p:txBody>
      </p:sp>
      <p:sp>
        <p:nvSpPr>
          <p:cNvPr id="39" name="CaixaDeTexto 38"/>
          <p:cNvSpPr txBox="1"/>
          <p:nvPr/>
        </p:nvSpPr>
        <p:spPr>
          <a:xfrm>
            <a:off x="6778164" y="5041237"/>
            <a:ext cx="2880000" cy="1268083"/>
          </a:xfrm>
          <a:prstGeom prst="rect">
            <a:avLst/>
          </a:prstGeom>
          <a:noFill/>
          <a:ln>
            <a:noFill/>
          </a:ln>
        </p:spPr>
        <p:txBody>
          <a:bodyPr wrap="square" lIns="72000" tIns="36000" rIns="72000" bIns="36000" rtlCol="0" anchor="ctr">
            <a:noAutofit/>
          </a:bodyPr>
          <a:lstStyle>
            <a:defPPr>
              <a:defRPr lang="en-US"/>
            </a:defPPr>
            <a:lvl1pPr marL="87313" indent="-87313">
              <a:spcAft>
                <a:spcPts val="600"/>
              </a:spcAft>
              <a:buFont typeface="Arial" panose="020B0604020202020204" pitchFamily="34" charset="0"/>
              <a:buChar char="•"/>
              <a:defRPr sz="1400"/>
            </a:lvl1pPr>
          </a:lstStyle>
          <a:p>
            <a:r>
              <a:rPr lang="pt-BR" dirty="0"/>
              <a:t>Definição correta das alíquotas de impostos</a:t>
            </a:r>
          </a:p>
          <a:p>
            <a:r>
              <a:rPr lang="pt-BR" dirty="0"/>
              <a:t>Agilidade</a:t>
            </a:r>
          </a:p>
          <a:p>
            <a:r>
              <a:rPr lang="pt-BR" dirty="0"/>
              <a:t>Resolução de problemas inesperados</a:t>
            </a:r>
          </a:p>
        </p:txBody>
      </p:sp>
      <p:sp>
        <p:nvSpPr>
          <p:cNvPr id="27" name="Pentágono 26"/>
          <p:cNvSpPr/>
          <p:nvPr/>
        </p:nvSpPr>
        <p:spPr>
          <a:xfrm>
            <a:off x="58056" y="899903"/>
            <a:ext cx="1727170" cy="468000"/>
          </a:xfrm>
          <a:prstGeom prst="homePlate">
            <a:avLst>
              <a:gd name="adj" fmla="val 23913"/>
            </a:avLst>
          </a:prstGeom>
          <a:solidFill>
            <a:schemeClr val="bg1"/>
          </a:solidFill>
          <a:ln>
            <a:solidFill>
              <a:schemeClr val="bg1"/>
            </a:solidFill>
          </a:ln>
          <a:effectLst/>
        </p:spPr>
        <p:txBody>
          <a:bodyPr wrap="square" lIns="72000" tIns="72000" rIns="72000" bIns="72000" rtlCol="0" anchor="ctr">
            <a:noAutofit/>
          </a:bodyPr>
          <a:lstStyle/>
          <a:p>
            <a:pPr algn="l">
              <a:spcAft>
                <a:spcPts val="600"/>
              </a:spcAft>
            </a:pPr>
            <a:r>
              <a:rPr lang="pt-BR" sz="1400" b="1" dirty="0">
                <a:solidFill>
                  <a:schemeClr val="tx1"/>
                </a:solidFill>
              </a:rPr>
              <a:t>Etapas</a:t>
            </a:r>
          </a:p>
        </p:txBody>
      </p:sp>
      <p:sp>
        <p:nvSpPr>
          <p:cNvPr id="40" name="Pentágono 39"/>
          <p:cNvSpPr/>
          <p:nvPr/>
        </p:nvSpPr>
        <p:spPr>
          <a:xfrm>
            <a:off x="58056" y="1367903"/>
            <a:ext cx="1727170" cy="512865"/>
          </a:xfrm>
          <a:prstGeom prst="homePlate">
            <a:avLst>
              <a:gd name="adj" fmla="val 23913"/>
            </a:avLst>
          </a:prstGeom>
          <a:solidFill>
            <a:schemeClr val="bg1"/>
          </a:solidFill>
          <a:ln>
            <a:solidFill>
              <a:schemeClr val="bg1"/>
            </a:solidFill>
          </a:ln>
          <a:effectLst/>
        </p:spPr>
        <p:txBody>
          <a:bodyPr wrap="square" lIns="72000" tIns="72000" rIns="72000" bIns="72000" rtlCol="0" anchor="ctr">
            <a:noAutofit/>
          </a:bodyPr>
          <a:lstStyle/>
          <a:p>
            <a:pPr algn="l">
              <a:spcAft>
                <a:spcPts val="600"/>
              </a:spcAft>
            </a:pPr>
            <a:r>
              <a:rPr lang="pt-BR" sz="1400" b="1" dirty="0">
                <a:solidFill>
                  <a:schemeClr val="tx1"/>
                </a:solidFill>
              </a:rPr>
              <a:t>Ofertantes</a:t>
            </a:r>
          </a:p>
        </p:txBody>
      </p:sp>
      <p:sp>
        <p:nvSpPr>
          <p:cNvPr id="41" name="Pentágono 40"/>
          <p:cNvSpPr/>
          <p:nvPr/>
        </p:nvSpPr>
        <p:spPr>
          <a:xfrm>
            <a:off x="14513" y="1897832"/>
            <a:ext cx="1860029" cy="2232000"/>
          </a:xfrm>
          <a:prstGeom prst="homePlate">
            <a:avLst>
              <a:gd name="adj" fmla="val 16939"/>
            </a:avLst>
          </a:prstGeom>
          <a:solidFill>
            <a:schemeClr val="bg1"/>
          </a:solidFill>
          <a:ln>
            <a:solidFill>
              <a:schemeClr val="bg1"/>
            </a:solidFill>
          </a:ln>
          <a:effectLst/>
        </p:spPr>
        <p:txBody>
          <a:bodyPr wrap="square" lIns="72000" tIns="72000" rIns="72000" bIns="72000" rtlCol="0" anchor="ctr">
            <a:noAutofit/>
          </a:bodyPr>
          <a:lstStyle/>
          <a:p>
            <a:pPr algn="l">
              <a:spcAft>
                <a:spcPts val="600"/>
              </a:spcAft>
            </a:pPr>
            <a:r>
              <a:rPr lang="pt-BR" sz="1400" b="1" dirty="0">
                <a:solidFill>
                  <a:schemeClr val="tx1"/>
                </a:solidFill>
              </a:rPr>
              <a:t>Características</a:t>
            </a:r>
          </a:p>
        </p:txBody>
      </p:sp>
      <p:sp>
        <p:nvSpPr>
          <p:cNvPr id="42" name="Pentágono 41"/>
          <p:cNvSpPr/>
          <p:nvPr/>
        </p:nvSpPr>
        <p:spPr>
          <a:xfrm>
            <a:off x="58056" y="5041237"/>
            <a:ext cx="1727170" cy="1253974"/>
          </a:xfrm>
          <a:prstGeom prst="homePlate">
            <a:avLst>
              <a:gd name="adj" fmla="val 21739"/>
            </a:avLst>
          </a:prstGeom>
          <a:solidFill>
            <a:schemeClr val="bg1"/>
          </a:solidFill>
          <a:ln>
            <a:solidFill>
              <a:schemeClr val="bg1"/>
            </a:solidFill>
          </a:ln>
          <a:effectLst/>
        </p:spPr>
        <p:txBody>
          <a:bodyPr wrap="square" lIns="72000" tIns="72000" rIns="72000" bIns="72000" rtlCol="0" anchor="ctr">
            <a:noAutofit/>
          </a:bodyPr>
          <a:lstStyle/>
          <a:p>
            <a:pPr algn="l">
              <a:spcAft>
                <a:spcPts val="600"/>
              </a:spcAft>
            </a:pPr>
            <a:r>
              <a:rPr lang="pt-BR" sz="1400" b="1" dirty="0"/>
              <a:t>Fatores valorizados</a:t>
            </a:r>
            <a:endParaRPr lang="pt-BR" sz="1400" b="1" dirty="0">
              <a:solidFill>
                <a:schemeClr val="tx1"/>
              </a:solidFill>
            </a:endParaRPr>
          </a:p>
        </p:txBody>
      </p:sp>
      <p:sp>
        <p:nvSpPr>
          <p:cNvPr id="19" name="Pentágono 18"/>
          <p:cNvSpPr/>
          <p:nvPr/>
        </p:nvSpPr>
        <p:spPr>
          <a:xfrm>
            <a:off x="58056" y="4129832"/>
            <a:ext cx="1727170" cy="911404"/>
          </a:xfrm>
          <a:prstGeom prst="homePlate">
            <a:avLst>
              <a:gd name="adj" fmla="val 12479"/>
            </a:avLst>
          </a:prstGeom>
          <a:solidFill>
            <a:schemeClr val="bg1"/>
          </a:solidFill>
          <a:ln>
            <a:solidFill>
              <a:schemeClr val="bg1"/>
            </a:solidFill>
          </a:ln>
          <a:effectLst/>
        </p:spPr>
        <p:txBody>
          <a:bodyPr wrap="square" lIns="72000" tIns="72000" rIns="72000" bIns="72000" rtlCol="0" anchor="ctr">
            <a:noAutofit/>
          </a:bodyPr>
          <a:lstStyle/>
          <a:p>
            <a:pPr algn="l">
              <a:spcAft>
                <a:spcPts val="600"/>
              </a:spcAft>
            </a:pPr>
            <a:r>
              <a:rPr lang="pt-BR" sz="1400" b="1" dirty="0"/>
              <a:t>Decisões</a:t>
            </a:r>
            <a:endParaRPr lang="pt-BR" sz="1400" b="1" dirty="0">
              <a:solidFill>
                <a:schemeClr val="tx1"/>
              </a:solidFill>
            </a:endParaRPr>
          </a:p>
        </p:txBody>
      </p:sp>
      <p:sp>
        <p:nvSpPr>
          <p:cNvPr id="21" name="CaixaDeTexto 20"/>
          <p:cNvSpPr txBox="1"/>
          <p:nvPr/>
        </p:nvSpPr>
        <p:spPr>
          <a:xfrm>
            <a:off x="3686610" y="4129832"/>
            <a:ext cx="2880000" cy="911404"/>
          </a:xfrm>
          <a:prstGeom prst="rect">
            <a:avLst/>
          </a:prstGeom>
          <a:noFill/>
          <a:ln>
            <a:noFill/>
          </a:ln>
        </p:spPr>
        <p:txBody>
          <a:bodyPr wrap="square" lIns="72000" tIns="36000" rIns="72000" bIns="36000" rtlCol="0" anchor="t">
            <a:noAutofit/>
          </a:bodyPr>
          <a:lstStyle>
            <a:defPPr>
              <a:defRPr lang="en-US"/>
            </a:defPPr>
            <a:lvl1pPr marL="87313" indent="-87313">
              <a:spcAft>
                <a:spcPts val="600"/>
              </a:spcAft>
              <a:buFont typeface="Arial" panose="020B0604020202020204" pitchFamily="34" charset="0"/>
              <a:buChar char="•"/>
              <a:defRPr sz="1400"/>
            </a:lvl1pPr>
          </a:lstStyle>
          <a:p>
            <a:r>
              <a:rPr lang="pt-BR" dirty="0"/>
              <a:t>Serviço marítimo</a:t>
            </a:r>
          </a:p>
          <a:p>
            <a:r>
              <a:rPr lang="pt-BR" dirty="0"/>
              <a:t>Porto</a:t>
            </a:r>
          </a:p>
          <a:p>
            <a:r>
              <a:rPr lang="pt-BR" dirty="0"/>
              <a:t>Operador Logístico</a:t>
            </a:r>
          </a:p>
        </p:txBody>
      </p:sp>
      <p:sp>
        <p:nvSpPr>
          <p:cNvPr id="23" name="CaixaDeTexto 22"/>
          <p:cNvSpPr txBox="1"/>
          <p:nvPr/>
        </p:nvSpPr>
        <p:spPr>
          <a:xfrm>
            <a:off x="6778164" y="4129832"/>
            <a:ext cx="2880000" cy="911404"/>
          </a:xfrm>
          <a:prstGeom prst="rect">
            <a:avLst/>
          </a:prstGeom>
          <a:noFill/>
          <a:ln>
            <a:noFill/>
          </a:ln>
        </p:spPr>
        <p:txBody>
          <a:bodyPr wrap="square" lIns="72000" tIns="36000" rIns="72000" bIns="36000" rtlCol="0" anchor="ctr">
            <a:noAutofit/>
          </a:bodyPr>
          <a:lstStyle>
            <a:defPPr>
              <a:defRPr lang="en-US"/>
            </a:defPPr>
            <a:lvl1pPr marL="87313" indent="-87313">
              <a:spcAft>
                <a:spcPts val="600"/>
              </a:spcAft>
              <a:buFont typeface="Arial" panose="020B0604020202020204" pitchFamily="34" charset="0"/>
              <a:buChar char="•"/>
              <a:defRPr sz="1400"/>
            </a:lvl1pPr>
          </a:lstStyle>
          <a:p>
            <a:r>
              <a:rPr lang="pt-BR" dirty="0"/>
              <a:t>Recinto alfandegado</a:t>
            </a:r>
          </a:p>
        </p:txBody>
      </p:sp>
      <p:cxnSp>
        <p:nvCxnSpPr>
          <p:cNvPr id="5" name="Conector reto 4"/>
          <p:cNvCxnSpPr/>
          <p:nvPr/>
        </p:nvCxnSpPr>
        <p:spPr>
          <a:xfrm>
            <a:off x="1462056" y="4129832"/>
            <a:ext cx="8370276" cy="0"/>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1462056" y="1880768"/>
            <a:ext cx="8370276" cy="0"/>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1462056" y="5041236"/>
            <a:ext cx="8370276" cy="0"/>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58056" y="1266305"/>
            <a:ext cx="1296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58056" y="1880768"/>
            <a:ext cx="1296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58056" y="3356365"/>
            <a:ext cx="1296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58056" y="4711892"/>
            <a:ext cx="1296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58056" y="5877272"/>
            <a:ext cx="1296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10064774" y="798305"/>
            <a:ext cx="2016224" cy="3422783"/>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solidFill>
                  <a:schemeClr val="tx1"/>
                </a:solidFill>
              </a:rPr>
              <a:t>O formato do slide é muito ruim. As informações são relevantes e devem ser faladas</a:t>
            </a:r>
          </a:p>
        </p:txBody>
      </p:sp>
    </p:spTree>
    <p:extLst>
      <p:ext uri="{BB962C8B-B14F-4D97-AF65-F5344CB8AC3E}">
        <p14:creationId xmlns:p14="http://schemas.microsoft.com/office/powerpoint/2010/main" val="3950216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33" y="35026"/>
            <a:ext cx="9505950" cy="637364"/>
          </a:xfrm>
        </p:spPr>
        <p:txBody>
          <a:bodyPr/>
          <a:lstStyle/>
          <a:p>
            <a:r>
              <a:rPr lang="pt-BR" dirty="0"/>
              <a:t>Para analisar a competitividade entre os portos é preciso compreender duas questões fundamentais</a:t>
            </a:r>
          </a:p>
        </p:txBody>
      </p:sp>
      <p:sp>
        <p:nvSpPr>
          <p:cNvPr id="5" name="Retângulo 4"/>
          <p:cNvSpPr/>
          <p:nvPr/>
        </p:nvSpPr>
        <p:spPr>
          <a:xfrm>
            <a:off x="3801177" y="1916832"/>
            <a:ext cx="5399501" cy="888652"/>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Quais as atividades e </a:t>
            </a:r>
            <a:r>
              <a:rPr lang="pt-BR" sz="1600" i="1" dirty="0"/>
              <a:t>players</a:t>
            </a:r>
            <a:r>
              <a:rPr lang="pt-BR" sz="1600" dirty="0"/>
              <a:t> envolvidos no processo de decisão de um porto?</a:t>
            </a:r>
          </a:p>
        </p:txBody>
      </p:sp>
      <p:sp>
        <p:nvSpPr>
          <p:cNvPr id="6" name="Retângulo 5"/>
          <p:cNvSpPr/>
          <p:nvPr/>
        </p:nvSpPr>
        <p:spPr>
          <a:xfrm>
            <a:off x="3801177" y="4124524"/>
            <a:ext cx="5399501" cy="888652"/>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Quais os parâmetros considerados na decisão?</a:t>
            </a:r>
          </a:p>
        </p:txBody>
      </p:sp>
      <p:sp>
        <p:nvSpPr>
          <p:cNvPr id="8" name="Retângulo de cantos arredondados 7"/>
          <p:cNvSpPr/>
          <p:nvPr/>
        </p:nvSpPr>
        <p:spPr>
          <a:xfrm>
            <a:off x="685901" y="2961080"/>
            <a:ext cx="2016000" cy="1188000"/>
          </a:xfrm>
          <a:prstGeom prst="roundRect">
            <a:avLst>
              <a:gd name="adj" fmla="val 7069"/>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b="1" dirty="0">
                <a:solidFill>
                  <a:schemeClr val="tx1"/>
                </a:solidFill>
              </a:rPr>
              <a:t>Questões fundamentais a serem avaliadas</a:t>
            </a:r>
          </a:p>
        </p:txBody>
      </p:sp>
      <p:cxnSp>
        <p:nvCxnSpPr>
          <p:cNvPr id="9" name="Conector de seta reta 8"/>
          <p:cNvCxnSpPr>
            <a:stCxn id="8" idx="3"/>
            <a:endCxn id="5" idx="1"/>
          </p:cNvCxnSpPr>
          <p:nvPr/>
        </p:nvCxnSpPr>
        <p:spPr>
          <a:xfrm flipV="1">
            <a:off x="2701901" y="2361158"/>
            <a:ext cx="1099276" cy="1193922"/>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 name="Conector de seta reta 9"/>
          <p:cNvCxnSpPr>
            <a:stCxn id="8" idx="3"/>
            <a:endCxn id="6" idx="1"/>
          </p:cNvCxnSpPr>
          <p:nvPr/>
        </p:nvCxnSpPr>
        <p:spPr>
          <a:xfrm>
            <a:off x="2701901" y="3555080"/>
            <a:ext cx="1099276" cy="1013770"/>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472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7340"/>
            <a:ext cx="9505950" cy="637364"/>
          </a:xfrm>
        </p:spPr>
        <p:txBody>
          <a:bodyPr/>
          <a:lstStyle/>
          <a:p>
            <a:r>
              <a:rPr lang="pt-BR" dirty="0"/>
              <a:t>Na decisão de qual porto utilizar, o dono da carga pondera, basicamente, três fatores: custo, tempo e risco envolvidos na operação</a:t>
            </a:r>
          </a:p>
        </p:txBody>
      </p:sp>
      <p:grpSp>
        <p:nvGrpSpPr>
          <p:cNvPr id="19" name="Grupo 18"/>
          <p:cNvGrpSpPr/>
          <p:nvPr/>
        </p:nvGrpSpPr>
        <p:grpSpPr>
          <a:xfrm>
            <a:off x="1799162" y="1661517"/>
            <a:ext cx="5899696" cy="3879948"/>
            <a:chOff x="5146079" y="2200732"/>
            <a:chExt cx="2950762" cy="1940576"/>
          </a:xfrm>
        </p:grpSpPr>
        <p:sp>
          <p:nvSpPr>
            <p:cNvPr id="20" name="Retângulo de cantos arredondados 19"/>
            <p:cNvSpPr/>
            <p:nvPr/>
          </p:nvSpPr>
          <p:spPr>
            <a:xfrm>
              <a:off x="5720402" y="3736509"/>
              <a:ext cx="1762152" cy="88197"/>
            </a:xfrm>
            <a:prstGeom prst="roundRect">
              <a:avLst/>
            </a:prstGeom>
            <a:gradFill>
              <a:gsLst>
                <a:gs pos="0">
                  <a:schemeClr val="tx1">
                    <a:lumMod val="50000"/>
                    <a:lumOff val="50000"/>
                  </a:schemeClr>
                </a:gs>
                <a:gs pos="50000">
                  <a:schemeClr val="bg1">
                    <a:lumMod val="75000"/>
                  </a:schemeClr>
                </a:gs>
                <a:gs pos="100000">
                  <a:schemeClr val="tx1">
                    <a:lumMod val="50000"/>
                    <a:lumOff val="50000"/>
                  </a:schemeClr>
                </a:gs>
              </a:gsLst>
              <a:lin ang="5400000" scaled="0"/>
            </a:gradFill>
            <a:ln>
              <a:solidFill>
                <a:schemeClr val="tx1">
                  <a:lumMod val="50000"/>
                  <a:lumOff val="50000"/>
                </a:schemeClr>
              </a:solidFill>
            </a:ln>
            <a:effectLst/>
            <a:scene3d>
              <a:camera prst="orthographicFront"/>
              <a:lightRig rig="threePt" dir="t">
                <a:rot lat="0" lon="0" rev="0"/>
              </a:lightRig>
            </a:scene3d>
            <a:sp3d>
              <a:bevelT w="127000" h="127000"/>
              <a:bevelB w="127000" h="127000"/>
            </a:sp3d>
          </p:spPr>
          <p:txBody>
            <a:bodyPr wrap="none" lIns="72000" tIns="72000" rIns="72000" bIns="72000" rtlCol="0" anchor="ctr">
              <a:noAutofit/>
            </a:bodyPr>
            <a:lstStyle/>
            <a:p>
              <a:pPr marL="144000" indent="-144000">
                <a:spcAft>
                  <a:spcPts val="600"/>
                </a:spcAft>
                <a:buFont typeface="Arial" pitchFamily="34" charset="0"/>
                <a:buChar char="•"/>
              </a:pPr>
              <a:endParaRPr lang="pt-BR" sz="2800" b="1" dirty="0"/>
            </a:p>
          </p:txBody>
        </p:sp>
        <p:sp>
          <p:nvSpPr>
            <p:cNvPr id="21" name="Retângulo de cantos arredondados 20"/>
            <p:cNvSpPr/>
            <p:nvPr/>
          </p:nvSpPr>
          <p:spPr>
            <a:xfrm rot="18607386">
              <a:off x="5101765" y="3073559"/>
              <a:ext cx="1837676" cy="92021"/>
            </a:xfrm>
            <a:prstGeom prst="roundRect">
              <a:avLst/>
            </a:prstGeom>
            <a:gradFill>
              <a:gsLst>
                <a:gs pos="0">
                  <a:schemeClr val="tx1">
                    <a:lumMod val="50000"/>
                    <a:lumOff val="50000"/>
                  </a:schemeClr>
                </a:gs>
                <a:gs pos="50000">
                  <a:schemeClr val="bg1">
                    <a:lumMod val="75000"/>
                  </a:schemeClr>
                </a:gs>
                <a:gs pos="100000">
                  <a:schemeClr val="tx1">
                    <a:lumMod val="50000"/>
                    <a:lumOff val="50000"/>
                  </a:schemeClr>
                </a:gs>
              </a:gsLst>
              <a:lin ang="5400000" scaled="0"/>
            </a:gradFill>
            <a:ln>
              <a:solidFill>
                <a:schemeClr val="tx1">
                  <a:lumMod val="50000"/>
                  <a:lumOff val="50000"/>
                </a:schemeClr>
              </a:solidFill>
            </a:ln>
            <a:effectLst/>
            <a:scene3d>
              <a:camera prst="orthographicFront"/>
              <a:lightRig rig="threePt" dir="t">
                <a:rot lat="0" lon="0" rev="0"/>
              </a:lightRig>
            </a:scene3d>
            <a:sp3d>
              <a:bevelT w="127000" h="127000"/>
              <a:bevelB w="127000" h="127000"/>
            </a:sp3d>
          </p:spPr>
          <p:txBody>
            <a:bodyPr wrap="none" lIns="72000" tIns="72000" rIns="72000" bIns="72000" rtlCol="0" anchor="ctr">
              <a:noAutofit/>
            </a:bodyPr>
            <a:lstStyle/>
            <a:p>
              <a:pPr marL="144000" indent="-144000">
                <a:spcAft>
                  <a:spcPts val="600"/>
                </a:spcAft>
                <a:buFont typeface="Arial" pitchFamily="34" charset="0"/>
                <a:buChar char="•"/>
              </a:pPr>
              <a:endParaRPr lang="pt-BR" sz="2800" b="1" dirty="0"/>
            </a:p>
          </p:txBody>
        </p:sp>
        <p:sp>
          <p:nvSpPr>
            <p:cNvPr id="22" name="Retângulo de cantos arredondados 21"/>
            <p:cNvSpPr/>
            <p:nvPr/>
          </p:nvSpPr>
          <p:spPr>
            <a:xfrm rot="3044985">
              <a:off x="6424286" y="3157982"/>
              <a:ext cx="1675739" cy="92745"/>
            </a:xfrm>
            <a:prstGeom prst="roundRect">
              <a:avLst/>
            </a:prstGeom>
            <a:gradFill>
              <a:gsLst>
                <a:gs pos="0">
                  <a:schemeClr val="tx1">
                    <a:lumMod val="50000"/>
                    <a:lumOff val="50000"/>
                  </a:schemeClr>
                </a:gs>
                <a:gs pos="50000">
                  <a:schemeClr val="bg1">
                    <a:lumMod val="75000"/>
                  </a:schemeClr>
                </a:gs>
                <a:gs pos="100000">
                  <a:schemeClr val="tx1">
                    <a:lumMod val="50000"/>
                    <a:lumOff val="50000"/>
                  </a:schemeClr>
                </a:gs>
              </a:gsLst>
              <a:lin ang="5400000" scaled="0"/>
            </a:gradFill>
            <a:ln>
              <a:solidFill>
                <a:schemeClr val="tx1">
                  <a:lumMod val="50000"/>
                  <a:lumOff val="50000"/>
                </a:schemeClr>
              </a:solidFill>
            </a:ln>
            <a:effectLst/>
            <a:scene3d>
              <a:camera prst="orthographicFront"/>
              <a:lightRig rig="threePt" dir="t">
                <a:rot lat="0" lon="0" rev="0"/>
              </a:lightRig>
            </a:scene3d>
            <a:sp3d>
              <a:bevelT w="127000" h="127000"/>
              <a:bevelB w="127000" h="127000"/>
            </a:sp3d>
          </p:spPr>
          <p:txBody>
            <a:bodyPr wrap="none" lIns="72000" tIns="72000" rIns="72000" bIns="72000" rtlCol="0" anchor="ctr">
              <a:noAutofit/>
            </a:bodyPr>
            <a:lstStyle/>
            <a:p>
              <a:pPr marL="144000" indent="-144000">
                <a:spcAft>
                  <a:spcPts val="600"/>
                </a:spcAft>
                <a:buFont typeface="Arial" pitchFamily="34" charset="0"/>
                <a:buChar char="•"/>
              </a:pPr>
              <a:endParaRPr lang="pt-BR" sz="2800" b="1" dirty="0"/>
            </a:p>
          </p:txBody>
        </p:sp>
        <p:sp>
          <p:nvSpPr>
            <p:cNvPr id="23" name="Fluxograma: Conector 22"/>
            <p:cNvSpPr/>
            <p:nvPr/>
          </p:nvSpPr>
          <p:spPr>
            <a:xfrm>
              <a:off x="6189539" y="2278693"/>
              <a:ext cx="899999" cy="720000"/>
            </a:xfrm>
            <a:prstGeom prst="flowChartConnector">
              <a:avLst/>
            </a:prstGeom>
            <a:gradFill>
              <a:gsLst>
                <a:gs pos="0">
                  <a:schemeClr val="accent6">
                    <a:lumMod val="90000"/>
                  </a:schemeClr>
                </a:gs>
                <a:gs pos="50000">
                  <a:schemeClr val="accent5">
                    <a:lumMod val="40000"/>
                    <a:lumOff val="60000"/>
                  </a:schemeClr>
                </a:gs>
                <a:gs pos="100000">
                  <a:schemeClr val="accent6">
                    <a:lumMod val="90000"/>
                  </a:schemeClr>
                </a:gs>
              </a:gsLst>
              <a:lin ang="5400000" scaled="0"/>
            </a:gradFill>
            <a:ln>
              <a:solidFill>
                <a:schemeClr val="tx1">
                  <a:lumMod val="50000"/>
                  <a:lumOff val="50000"/>
                </a:schemeClr>
              </a:solidFill>
            </a:ln>
            <a:effectLst>
              <a:outerShdw dist="50800" dir="2700000" algn="tl" rotWithShape="0">
                <a:prstClr val="black">
                  <a:alpha val="25000"/>
                </a:prstClr>
              </a:outerShdw>
            </a:effectLst>
            <a:scene3d>
              <a:camera prst="orthographicFront"/>
              <a:lightRig rig="threePt" dir="t">
                <a:rot lat="0" lon="0" rev="0"/>
              </a:lightRig>
            </a:scene3d>
            <a:sp3d>
              <a:bevelT w="127000" h="127000"/>
              <a:bevelB w="127000" h="127000"/>
            </a:sp3d>
          </p:spPr>
          <p:txBody>
            <a:bodyPr wrap="none" lIns="0" tIns="72000" rIns="0" bIns="72000" rtlCol="0" anchor="ctr">
              <a:noAutofit/>
            </a:bodyPr>
            <a:lstStyle/>
            <a:p>
              <a:pPr algn="ctr">
                <a:spcAft>
                  <a:spcPts val="600"/>
                </a:spcAft>
              </a:pPr>
              <a:r>
                <a:rPr lang="pt-BR" sz="2800" b="1" dirty="0"/>
                <a:t>Custo</a:t>
              </a:r>
            </a:p>
          </p:txBody>
        </p:sp>
        <p:sp>
          <p:nvSpPr>
            <p:cNvPr id="24" name="Fluxograma: Conector 23"/>
            <p:cNvSpPr/>
            <p:nvPr/>
          </p:nvSpPr>
          <p:spPr>
            <a:xfrm>
              <a:off x="7196842" y="3421308"/>
              <a:ext cx="899999" cy="720000"/>
            </a:xfrm>
            <a:prstGeom prst="flowChartConnector">
              <a:avLst/>
            </a:prstGeom>
            <a:gradFill>
              <a:gsLst>
                <a:gs pos="0">
                  <a:schemeClr val="accent6">
                    <a:lumMod val="90000"/>
                  </a:schemeClr>
                </a:gs>
                <a:gs pos="50000">
                  <a:schemeClr val="accent5">
                    <a:lumMod val="40000"/>
                    <a:lumOff val="60000"/>
                  </a:schemeClr>
                </a:gs>
                <a:gs pos="100000">
                  <a:schemeClr val="accent6">
                    <a:lumMod val="90000"/>
                  </a:schemeClr>
                </a:gs>
              </a:gsLst>
              <a:lin ang="5400000" scaled="0"/>
            </a:gradFill>
            <a:ln>
              <a:solidFill>
                <a:schemeClr val="tx1">
                  <a:lumMod val="50000"/>
                  <a:lumOff val="50000"/>
                </a:schemeClr>
              </a:solidFill>
            </a:ln>
            <a:effectLst>
              <a:outerShdw dist="50800" dir="2700000" algn="tl" rotWithShape="0">
                <a:prstClr val="black">
                  <a:alpha val="25000"/>
                </a:prstClr>
              </a:outerShdw>
            </a:effectLst>
            <a:scene3d>
              <a:camera prst="orthographicFront"/>
              <a:lightRig rig="threePt" dir="t">
                <a:rot lat="0" lon="0" rev="0"/>
              </a:lightRig>
            </a:scene3d>
            <a:sp3d>
              <a:bevelT w="127000" h="127000"/>
              <a:bevelB w="127000" h="127000"/>
            </a:sp3d>
          </p:spPr>
          <p:txBody>
            <a:bodyPr wrap="none" lIns="0" tIns="72000" rIns="0" bIns="72000" rtlCol="0" anchor="ctr">
              <a:noAutofit/>
            </a:bodyPr>
            <a:lstStyle/>
            <a:p>
              <a:pPr algn="ctr">
                <a:spcAft>
                  <a:spcPts val="600"/>
                </a:spcAft>
              </a:pPr>
              <a:r>
                <a:rPr lang="pt-BR" sz="2800" b="1" dirty="0"/>
                <a:t>Risco</a:t>
              </a:r>
            </a:p>
          </p:txBody>
        </p:sp>
        <p:sp>
          <p:nvSpPr>
            <p:cNvPr id="25" name="Fluxograma: Conector 24"/>
            <p:cNvSpPr/>
            <p:nvPr/>
          </p:nvSpPr>
          <p:spPr>
            <a:xfrm>
              <a:off x="5146079" y="3421308"/>
              <a:ext cx="900000" cy="720000"/>
            </a:xfrm>
            <a:prstGeom prst="flowChartConnector">
              <a:avLst/>
            </a:prstGeom>
            <a:gradFill>
              <a:gsLst>
                <a:gs pos="0">
                  <a:schemeClr val="accent6">
                    <a:lumMod val="90000"/>
                  </a:schemeClr>
                </a:gs>
                <a:gs pos="50000">
                  <a:schemeClr val="accent5">
                    <a:lumMod val="40000"/>
                    <a:lumOff val="60000"/>
                  </a:schemeClr>
                </a:gs>
                <a:gs pos="100000">
                  <a:schemeClr val="accent6">
                    <a:lumMod val="90000"/>
                  </a:schemeClr>
                </a:gs>
              </a:gsLst>
              <a:lin ang="5400000" scaled="0"/>
            </a:gradFill>
            <a:ln>
              <a:solidFill>
                <a:schemeClr val="tx1">
                  <a:lumMod val="50000"/>
                  <a:lumOff val="50000"/>
                </a:schemeClr>
              </a:solidFill>
            </a:ln>
            <a:effectLst>
              <a:outerShdw dist="50800" dir="2700000" algn="tl" rotWithShape="0">
                <a:prstClr val="black">
                  <a:alpha val="25000"/>
                </a:prstClr>
              </a:outerShdw>
            </a:effectLst>
            <a:scene3d>
              <a:camera prst="orthographicFront"/>
              <a:lightRig rig="threePt" dir="t">
                <a:rot lat="0" lon="0" rev="0"/>
              </a:lightRig>
            </a:scene3d>
            <a:sp3d>
              <a:bevelT w="127000" h="127000"/>
              <a:bevelB w="127000" h="127000"/>
            </a:sp3d>
          </p:spPr>
          <p:txBody>
            <a:bodyPr wrap="none" lIns="0" tIns="72000" rIns="0" bIns="72000" rtlCol="0" anchor="ctr">
              <a:noAutofit/>
            </a:bodyPr>
            <a:lstStyle/>
            <a:p>
              <a:pPr indent="-144000" algn="ctr">
                <a:spcAft>
                  <a:spcPts val="600"/>
                </a:spcAft>
              </a:pPr>
              <a:r>
                <a:rPr lang="pt-BR" sz="2800" b="1" dirty="0"/>
                <a:t>Tempo</a:t>
              </a:r>
            </a:p>
          </p:txBody>
        </p:sp>
      </p:grpSp>
      <p:sp>
        <p:nvSpPr>
          <p:cNvPr id="26" name="CaixaDeTexto 25"/>
          <p:cNvSpPr txBox="1"/>
          <p:nvPr/>
        </p:nvSpPr>
        <p:spPr>
          <a:xfrm>
            <a:off x="611337" y="1621968"/>
            <a:ext cx="2916000" cy="1041389"/>
          </a:xfrm>
          <a:prstGeom prst="wedgeRectCallout">
            <a:avLst>
              <a:gd name="adj1" fmla="val 45103"/>
              <a:gd name="adj2" fmla="val 131641"/>
            </a:avLst>
          </a:prstGeom>
          <a:solidFill>
            <a:schemeClr val="bg1">
              <a:lumMod val="95000"/>
            </a:schemeClr>
          </a:solidFill>
          <a:ln>
            <a:solidFill>
              <a:schemeClr val="tx1">
                <a:lumMod val="85000"/>
                <a:lumOff val="15000"/>
              </a:schemeClr>
            </a:solidFill>
          </a:ln>
        </p:spPr>
        <p:txBody>
          <a:bodyPr wrap="square" lIns="72000" tIns="36000" rIns="72000" bIns="36000" rtlCol="0" anchor="ctr">
            <a:noAutofit/>
          </a:bodyPr>
          <a:lstStyle/>
          <a:p>
            <a:pPr algn="ctr">
              <a:spcAft>
                <a:spcPts val="600"/>
              </a:spcAft>
            </a:pPr>
            <a:r>
              <a:rPr lang="pt-BR" b="1" dirty="0"/>
              <a:t>Objetivo:</a:t>
            </a:r>
            <a:r>
              <a:rPr lang="pt-BR" dirty="0"/>
              <a:t> Minimizar </a:t>
            </a:r>
            <a:r>
              <a:rPr lang="pt-BR" u="sng" dirty="0"/>
              <a:t>custos</a:t>
            </a:r>
            <a:r>
              <a:rPr lang="pt-BR" dirty="0"/>
              <a:t> e o </a:t>
            </a:r>
            <a:r>
              <a:rPr lang="pt-BR" u="sng" dirty="0"/>
              <a:t>risco</a:t>
            </a:r>
            <a:r>
              <a:rPr lang="pt-BR" dirty="0"/>
              <a:t> de não transitar a carga no </a:t>
            </a:r>
            <a:r>
              <a:rPr lang="pt-BR" u="sng" dirty="0"/>
              <a:t>tempo</a:t>
            </a:r>
            <a:r>
              <a:rPr lang="pt-BR" dirty="0"/>
              <a:t> necessário</a:t>
            </a:r>
          </a:p>
        </p:txBody>
      </p:sp>
      <p:sp>
        <p:nvSpPr>
          <p:cNvPr id="27" name="CaixaDeTexto 26"/>
          <p:cNvSpPr txBox="1"/>
          <p:nvPr/>
        </p:nvSpPr>
        <p:spPr>
          <a:xfrm>
            <a:off x="258954" y="908720"/>
            <a:ext cx="9373771" cy="633205"/>
          </a:xfrm>
          <a:prstGeom prst="rect">
            <a:avLst/>
          </a:prstGeom>
          <a:noFill/>
          <a:ln>
            <a:noFill/>
          </a:ln>
        </p:spPr>
        <p:txBody>
          <a:bodyPr wrap="square" lIns="72000" tIns="36000" rIns="72000" bIns="36000" rtlCol="0" anchor="t">
            <a:noAutofit/>
          </a:bodyPr>
          <a:lstStyle/>
          <a:p>
            <a:pPr>
              <a:spcAft>
                <a:spcPts val="600"/>
              </a:spcAft>
            </a:pPr>
            <a:r>
              <a:rPr lang="pt-BR" b="1" dirty="0"/>
              <a:t>Dimensões consideradas na escolha da solução logística</a:t>
            </a:r>
          </a:p>
        </p:txBody>
      </p:sp>
      <p:cxnSp>
        <p:nvCxnSpPr>
          <p:cNvPr id="5" name="Conector reto 4"/>
          <p:cNvCxnSpPr/>
          <p:nvPr/>
        </p:nvCxnSpPr>
        <p:spPr>
          <a:xfrm>
            <a:off x="258955" y="1239837"/>
            <a:ext cx="9373771"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5803020" y="1607454"/>
            <a:ext cx="2121797" cy="1876653"/>
          </a:xfrm>
          <a:prstGeom prst="rect">
            <a:avLst/>
          </a:prstGeom>
          <a:noFill/>
          <a:ln>
            <a:noFill/>
          </a:ln>
        </p:spPr>
        <p:txBody>
          <a:bodyPr wrap="square" lIns="72000" tIns="36000" rIns="72000" bIns="36000" rtlCol="0" anchor="t">
            <a:noAutofit/>
          </a:bodyPr>
          <a:lstStyle/>
          <a:p>
            <a:pPr marL="174625" indent="-174625">
              <a:spcAft>
                <a:spcPts val="300"/>
              </a:spcAft>
              <a:buFont typeface="Arial" panose="020B0604020202020204" pitchFamily="34" charset="0"/>
              <a:buChar char="•"/>
            </a:pPr>
            <a:r>
              <a:rPr lang="pt-BR" sz="1400" dirty="0">
                <a:solidFill>
                  <a:schemeClr val="tx1">
                    <a:lumMod val="50000"/>
                    <a:lumOff val="50000"/>
                  </a:schemeClr>
                </a:solidFill>
              </a:rPr>
              <a:t>Frete marítimo</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Armazenagem</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Impostos</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Trâmites</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Logística terrestres</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Etc</a:t>
            </a:r>
          </a:p>
        </p:txBody>
      </p:sp>
      <p:sp>
        <p:nvSpPr>
          <p:cNvPr id="15" name="CaixaDeTexto 14"/>
          <p:cNvSpPr txBox="1"/>
          <p:nvPr/>
        </p:nvSpPr>
        <p:spPr>
          <a:xfrm>
            <a:off x="7733382" y="4201841"/>
            <a:ext cx="2121797" cy="1876653"/>
          </a:xfrm>
          <a:prstGeom prst="rect">
            <a:avLst/>
          </a:prstGeom>
          <a:noFill/>
          <a:ln>
            <a:noFill/>
          </a:ln>
        </p:spPr>
        <p:txBody>
          <a:bodyPr wrap="square" lIns="72000" tIns="36000" rIns="72000" bIns="36000" rtlCol="0" anchor="t">
            <a:noAutofit/>
          </a:bodyPr>
          <a:lstStyle/>
          <a:p>
            <a:pPr marL="174625" indent="-174625">
              <a:spcAft>
                <a:spcPts val="300"/>
              </a:spcAft>
              <a:buFont typeface="Arial" panose="020B0604020202020204" pitchFamily="34" charset="0"/>
              <a:buChar char="•"/>
            </a:pPr>
            <a:r>
              <a:rPr lang="pt-BR" sz="1400" dirty="0">
                <a:solidFill>
                  <a:schemeClr val="tx1">
                    <a:lumMod val="50000"/>
                    <a:lumOff val="50000"/>
                  </a:schemeClr>
                </a:solidFill>
              </a:rPr>
              <a:t>Transbordo</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Cancelamento de escalas</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Flexibilidade de rotas </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Canal vermelho</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Operações terminal</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Etc</a:t>
            </a:r>
          </a:p>
        </p:txBody>
      </p:sp>
      <p:sp>
        <p:nvSpPr>
          <p:cNvPr id="16" name="CaixaDeTexto 15"/>
          <p:cNvSpPr txBox="1"/>
          <p:nvPr/>
        </p:nvSpPr>
        <p:spPr>
          <a:xfrm>
            <a:off x="130626" y="4149080"/>
            <a:ext cx="1620000" cy="1876653"/>
          </a:xfrm>
          <a:prstGeom prst="rect">
            <a:avLst/>
          </a:prstGeom>
          <a:noFill/>
          <a:ln>
            <a:noFill/>
          </a:ln>
        </p:spPr>
        <p:txBody>
          <a:bodyPr wrap="square" lIns="72000" tIns="36000" rIns="72000" bIns="36000" rtlCol="0" anchor="t">
            <a:noAutofit/>
          </a:bodyPr>
          <a:lstStyle/>
          <a:p>
            <a:pPr marL="174625" indent="-174625">
              <a:spcAft>
                <a:spcPts val="300"/>
              </a:spcAft>
              <a:buFont typeface="Arial" panose="020B0604020202020204" pitchFamily="34" charset="0"/>
              <a:buChar char="•"/>
            </a:pPr>
            <a:r>
              <a:rPr lang="pt-BR" sz="1400" i="1" dirty="0">
                <a:solidFill>
                  <a:schemeClr val="tx1">
                    <a:lumMod val="50000"/>
                    <a:lumOff val="50000"/>
                  </a:schemeClr>
                </a:solidFill>
              </a:rPr>
              <a:t>Transit time</a:t>
            </a:r>
            <a:r>
              <a:rPr lang="pt-BR" sz="1400" dirty="0">
                <a:solidFill>
                  <a:schemeClr val="tx1">
                    <a:lumMod val="50000"/>
                    <a:lumOff val="50000"/>
                  </a:schemeClr>
                </a:solidFill>
              </a:rPr>
              <a:t> marítimo</a:t>
            </a:r>
            <a:endParaRPr lang="pt-BR" sz="1400" i="1" dirty="0">
              <a:solidFill>
                <a:schemeClr val="tx1">
                  <a:lumMod val="50000"/>
                  <a:lumOff val="50000"/>
                </a:schemeClr>
              </a:solidFill>
            </a:endParaRP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Desembaraço Aduaneiro</a:t>
            </a:r>
          </a:p>
          <a:p>
            <a:pPr marL="174625" indent="-174625">
              <a:spcAft>
                <a:spcPts val="300"/>
              </a:spcAft>
              <a:buFont typeface="Arial" panose="020B0604020202020204" pitchFamily="34" charset="0"/>
              <a:buChar char="•"/>
            </a:pPr>
            <a:r>
              <a:rPr lang="pt-BR" sz="1400" dirty="0">
                <a:solidFill>
                  <a:schemeClr val="tx1">
                    <a:lumMod val="50000"/>
                    <a:lumOff val="50000"/>
                  </a:schemeClr>
                </a:solidFill>
              </a:rPr>
              <a:t>Liberação das cargas</a:t>
            </a:r>
          </a:p>
        </p:txBody>
      </p:sp>
    </p:spTree>
    <p:extLst>
      <p:ext uri="{BB962C8B-B14F-4D97-AF65-F5344CB8AC3E}">
        <p14:creationId xmlns:p14="http://schemas.microsoft.com/office/powerpoint/2010/main" val="65432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40248077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0" y="0"/>
                        <a:ext cx="158750" cy="158750"/>
                      </a:xfrm>
                      <a:prstGeom prst="rect">
                        <a:avLst/>
                      </a:prstGeom>
                    </p:spPr>
                  </p:pic>
                </p:oleObj>
              </mc:Fallback>
            </mc:AlternateContent>
          </a:graphicData>
        </a:graphic>
      </p:graphicFrame>
      <p:sp>
        <p:nvSpPr>
          <p:cNvPr id="2" name="Título 1"/>
          <p:cNvSpPr>
            <a:spLocks noGrp="1"/>
          </p:cNvSpPr>
          <p:nvPr>
            <p:ph type="title"/>
            <p:custDataLst>
              <p:tags r:id="rId2"/>
            </p:custDataLst>
          </p:nvPr>
        </p:nvSpPr>
        <p:spPr>
          <a:xfrm>
            <a:off x="127670" y="153761"/>
            <a:ext cx="9659406" cy="852808"/>
          </a:xfrm>
        </p:spPr>
        <p:txBody>
          <a:bodyPr/>
          <a:lstStyle/>
          <a:p>
            <a:r>
              <a:rPr lang="pt-BR" sz="1800" dirty="0"/>
              <a:t>Em função da baixa representatividade dos custos logísticos no valor total das operações, caso o dono da carga considere diferenciais significativos entre os riscos ou </a:t>
            </a:r>
            <a:r>
              <a:rPr lang="pt-BR" sz="1800" i="1" dirty="0"/>
              <a:t>transit time</a:t>
            </a:r>
            <a:r>
              <a:rPr lang="pt-BR" sz="1800" dirty="0"/>
              <a:t> associados a cada operação, estes fatores são determinantes</a:t>
            </a:r>
          </a:p>
        </p:txBody>
      </p:sp>
      <p:sp>
        <p:nvSpPr>
          <p:cNvPr id="15" name="CaixaDeTexto 14"/>
          <p:cNvSpPr txBox="1"/>
          <p:nvPr>
            <p:custDataLst>
              <p:tags r:id="rId3"/>
            </p:custDataLst>
          </p:nvPr>
        </p:nvSpPr>
        <p:spPr>
          <a:xfrm>
            <a:off x="192097" y="1204113"/>
            <a:ext cx="9474602" cy="459625"/>
          </a:xfrm>
          <a:prstGeom prst="rect">
            <a:avLst/>
          </a:prstGeom>
          <a:noFill/>
          <a:ln>
            <a:noFill/>
          </a:ln>
        </p:spPr>
        <p:txBody>
          <a:bodyPr wrap="square" lIns="72000" tIns="36000" rIns="72000" bIns="36000" rtlCol="0" anchor="t">
            <a:noAutofit/>
          </a:bodyPr>
          <a:lstStyle/>
          <a:p>
            <a:pPr>
              <a:spcAft>
                <a:spcPts val="600"/>
              </a:spcAft>
            </a:pPr>
            <a:r>
              <a:rPr lang="pt-BR" sz="1600" b="1" dirty="0"/>
              <a:t>Distribuição dos custos de importação</a:t>
            </a:r>
            <a:r>
              <a:rPr lang="pt-BR" sz="1600" b="1" baseline="30000" dirty="0"/>
              <a:t>1,2</a:t>
            </a:r>
            <a:r>
              <a:rPr lang="pt-BR" sz="1600" b="1" dirty="0"/>
              <a:t> (mil R$)</a:t>
            </a:r>
          </a:p>
        </p:txBody>
      </p:sp>
      <p:grpSp>
        <p:nvGrpSpPr>
          <p:cNvPr id="9" name="Grupo 8"/>
          <p:cNvGrpSpPr/>
          <p:nvPr/>
        </p:nvGrpSpPr>
        <p:grpSpPr>
          <a:xfrm>
            <a:off x="348029" y="1613948"/>
            <a:ext cx="9427796" cy="4298860"/>
            <a:chOff x="348029" y="1628800"/>
            <a:chExt cx="5594874" cy="4385266"/>
          </a:xfrm>
        </p:grpSpPr>
        <p:graphicFrame>
          <p:nvGraphicFramePr>
            <p:cNvPr id="33" name="Gráfico 32"/>
            <p:cNvGraphicFramePr/>
            <p:nvPr>
              <p:custDataLst>
                <p:tags r:id="rId5"/>
              </p:custDataLst>
              <p:extLst>
                <p:ext uri="{D42A27DB-BD31-4B8C-83A1-F6EECF244321}">
                  <p14:modId xmlns:p14="http://schemas.microsoft.com/office/powerpoint/2010/main" val="2677362259"/>
                </p:ext>
              </p:extLst>
            </p:nvPr>
          </p:nvGraphicFramePr>
          <p:xfrm>
            <a:off x="348029" y="1628800"/>
            <a:ext cx="5594874" cy="3848117"/>
          </p:xfrm>
          <a:graphic>
            <a:graphicData uri="http://schemas.openxmlformats.org/drawingml/2006/chart">
              <c:chart xmlns:c="http://schemas.openxmlformats.org/drawingml/2006/chart" xmlns:r="http://schemas.openxmlformats.org/officeDocument/2006/relationships" r:id="rId17"/>
            </a:graphicData>
          </a:graphic>
        </p:graphicFrame>
        <p:sp>
          <p:nvSpPr>
            <p:cNvPr id="5" name="CaixaDeTexto 4"/>
            <p:cNvSpPr txBox="1"/>
            <p:nvPr>
              <p:custDataLst>
                <p:tags r:id="rId6"/>
              </p:custDataLst>
            </p:nvPr>
          </p:nvSpPr>
          <p:spPr>
            <a:xfrm>
              <a:off x="628954" y="5366065"/>
              <a:ext cx="747740" cy="648000"/>
            </a:xfrm>
            <a:prstGeom prst="rect">
              <a:avLst/>
            </a:prstGeom>
            <a:noFill/>
            <a:ln>
              <a:noFill/>
            </a:ln>
          </p:spPr>
          <p:txBody>
            <a:bodyPr wrap="square" lIns="72000" tIns="36000" rIns="72000" bIns="36000" rtlCol="0" anchor="ctr">
              <a:noAutofit/>
            </a:bodyPr>
            <a:lstStyle/>
            <a:p>
              <a:pPr algn="ctr"/>
              <a:r>
                <a:rPr lang="pt-BR" sz="1100" b="1" dirty="0"/>
                <a:t>Valor da carga (FOB)</a:t>
              </a:r>
            </a:p>
          </p:txBody>
        </p:sp>
        <p:sp>
          <p:nvSpPr>
            <p:cNvPr id="17" name="CaixaDeTexto 16"/>
            <p:cNvSpPr txBox="1"/>
            <p:nvPr>
              <p:custDataLst>
                <p:tags r:id="rId7"/>
              </p:custDataLst>
            </p:nvPr>
          </p:nvSpPr>
          <p:spPr>
            <a:xfrm>
              <a:off x="1379382" y="5366065"/>
              <a:ext cx="747740" cy="648000"/>
            </a:xfrm>
            <a:prstGeom prst="rect">
              <a:avLst/>
            </a:prstGeom>
            <a:noFill/>
            <a:ln>
              <a:noFill/>
            </a:ln>
          </p:spPr>
          <p:txBody>
            <a:bodyPr wrap="square" lIns="72000" tIns="36000" rIns="72000" bIns="36000" rtlCol="0" anchor="ctr">
              <a:noAutofit/>
            </a:bodyPr>
            <a:lstStyle/>
            <a:p>
              <a:pPr algn="ctr"/>
              <a:r>
                <a:rPr lang="pt-BR" sz="1100" b="1" dirty="0"/>
                <a:t>Impostos (Imp, PIS, COFINS e ICMS)</a:t>
              </a:r>
            </a:p>
          </p:txBody>
        </p:sp>
        <p:sp>
          <p:nvSpPr>
            <p:cNvPr id="18" name="CaixaDeTexto 17"/>
            <p:cNvSpPr txBox="1"/>
            <p:nvPr>
              <p:custDataLst>
                <p:tags r:id="rId8"/>
              </p:custDataLst>
            </p:nvPr>
          </p:nvSpPr>
          <p:spPr>
            <a:xfrm>
              <a:off x="2880239" y="5366065"/>
              <a:ext cx="747740" cy="648000"/>
            </a:xfrm>
            <a:prstGeom prst="rect">
              <a:avLst/>
            </a:prstGeom>
            <a:noFill/>
            <a:ln>
              <a:noFill/>
            </a:ln>
          </p:spPr>
          <p:txBody>
            <a:bodyPr wrap="square" lIns="72000" tIns="36000" rIns="72000" bIns="36000" rtlCol="0" anchor="ctr">
              <a:noAutofit/>
            </a:bodyPr>
            <a:lstStyle/>
            <a:p>
              <a:pPr algn="ctr"/>
              <a:r>
                <a:rPr lang="pt-BR" sz="1100" b="1" dirty="0"/>
                <a:t>Frete marítimo</a:t>
              </a:r>
            </a:p>
            <a:p>
              <a:pPr algn="ctr"/>
              <a:r>
                <a:rPr lang="pt-BR" sz="1100" b="1" dirty="0"/>
                <a:t>+Seguros</a:t>
              </a:r>
            </a:p>
          </p:txBody>
        </p:sp>
        <p:sp>
          <p:nvSpPr>
            <p:cNvPr id="19" name="CaixaDeTexto 18"/>
            <p:cNvSpPr txBox="1"/>
            <p:nvPr>
              <p:custDataLst>
                <p:tags r:id="rId9"/>
              </p:custDataLst>
            </p:nvPr>
          </p:nvSpPr>
          <p:spPr>
            <a:xfrm>
              <a:off x="2129811" y="5366065"/>
              <a:ext cx="747740" cy="648000"/>
            </a:xfrm>
            <a:prstGeom prst="rect">
              <a:avLst/>
            </a:prstGeom>
            <a:noFill/>
            <a:ln>
              <a:noFill/>
            </a:ln>
          </p:spPr>
          <p:txBody>
            <a:bodyPr wrap="square" lIns="72000" tIns="36000" rIns="72000" bIns="36000" rtlCol="0" anchor="ctr">
              <a:noAutofit/>
            </a:bodyPr>
            <a:lstStyle/>
            <a:p>
              <a:pPr algn="ctr"/>
              <a:r>
                <a:rPr lang="pt-BR" sz="1100" b="1" dirty="0"/>
                <a:t>Despachante </a:t>
              </a:r>
            </a:p>
            <a:p>
              <a:pPr algn="ctr"/>
              <a:r>
                <a:rPr lang="pt-BR" sz="1100" b="1" dirty="0"/>
                <a:t>+Sindicatos</a:t>
              </a:r>
            </a:p>
            <a:p>
              <a:pPr algn="ctr"/>
              <a:r>
                <a:rPr lang="pt-BR" sz="1100" b="1" dirty="0"/>
                <a:t>+Marinha merc.</a:t>
              </a:r>
            </a:p>
          </p:txBody>
        </p:sp>
        <p:sp>
          <p:nvSpPr>
            <p:cNvPr id="20" name="CaixaDeTexto 19"/>
            <p:cNvSpPr txBox="1"/>
            <p:nvPr>
              <p:custDataLst>
                <p:tags r:id="rId10"/>
              </p:custDataLst>
            </p:nvPr>
          </p:nvSpPr>
          <p:spPr>
            <a:xfrm>
              <a:off x="4381096" y="5366065"/>
              <a:ext cx="747740" cy="648000"/>
            </a:xfrm>
            <a:prstGeom prst="rect">
              <a:avLst/>
            </a:prstGeom>
            <a:noFill/>
            <a:ln>
              <a:noFill/>
            </a:ln>
          </p:spPr>
          <p:txBody>
            <a:bodyPr wrap="square" lIns="72000" tIns="36000" rIns="72000" bIns="36000" rtlCol="0" anchor="ctr">
              <a:noAutofit/>
            </a:bodyPr>
            <a:lstStyle/>
            <a:p>
              <a:pPr algn="ctr"/>
              <a:r>
                <a:rPr lang="pt-BR" sz="1100" b="1" dirty="0"/>
                <a:t>Armazenagem</a:t>
              </a:r>
            </a:p>
          </p:txBody>
        </p:sp>
        <p:sp>
          <p:nvSpPr>
            <p:cNvPr id="21" name="CaixaDeTexto 20"/>
            <p:cNvSpPr txBox="1"/>
            <p:nvPr>
              <p:custDataLst>
                <p:tags r:id="rId11"/>
              </p:custDataLst>
            </p:nvPr>
          </p:nvSpPr>
          <p:spPr>
            <a:xfrm>
              <a:off x="5131524" y="5366065"/>
              <a:ext cx="746618" cy="648000"/>
            </a:xfrm>
            <a:prstGeom prst="rect">
              <a:avLst/>
            </a:prstGeom>
            <a:noFill/>
            <a:ln>
              <a:noFill/>
            </a:ln>
          </p:spPr>
          <p:txBody>
            <a:bodyPr wrap="square" lIns="144000" tIns="36000" rIns="144000" bIns="36000" rtlCol="0" anchor="ctr">
              <a:noAutofit/>
            </a:bodyPr>
            <a:lstStyle/>
            <a:p>
              <a:pPr algn="ctr"/>
              <a:r>
                <a:rPr lang="pt-BR" sz="1100" b="1" dirty="0"/>
                <a:t>Frete rodoviário</a:t>
              </a:r>
            </a:p>
          </p:txBody>
        </p:sp>
        <p:sp>
          <p:nvSpPr>
            <p:cNvPr id="22" name="CaixaDeTexto 21"/>
            <p:cNvSpPr txBox="1"/>
            <p:nvPr>
              <p:custDataLst>
                <p:tags r:id="rId12"/>
              </p:custDataLst>
            </p:nvPr>
          </p:nvSpPr>
          <p:spPr>
            <a:xfrm>
              <a:off x="3630668" y="5366066"/>
              <a:ext cx="747740" cy="648000"/>
            </a:xfrm>
            <a:prstGeom prst="rect">
              <a:avLst/>
            </a:prstGeom>
            <a:noFill/>
            <a:ln>
              <a:noFill/>
            </a:ln>
          </p:spPr>
          <p:txBody>
            <a:bodyPr wrap="square" lIns="72000" tIns="36000" rIns="72000" bIns="36000" rtlCol="0" anchor="ctr">
              <a:noAutofit/>
            </a:bodyPr>
            <a:lstStyle/>
            <a:p>
              <a:pPr algn="ctr"/>
              <a:r>
                <a:rPr lang="pt-BR" sz="1100" b="1" dirty="0"/>
                <a:t>Operação portuária</a:t>
              </a:r>
            </a:p>
          </p:txBody>
        </p:sp>
      </p:grpSp>
      <p:cxnSp>
        <p:nvCxnSpPr>
          <p:cNvPr id="8" name="Conector reto 7"/>
          <p:cNvCxnSpPr/>
          <p:nvPr/>
        </p:nvCxnSpPr>
        <p:spPr>
          <a:xfrm>
            <a:off x="192097" y="1557055"/>
            <a:ext cx="9474602"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Fluxograma: Processo 2"/>
          <p:cNvSpPr/>
          <p:nvPr/>
        </p:nvSpPr>
        <p:spPr>
          <a:xfrm>
            <a:off x="8427980" y="1130230"/>
            <a:ext cx="1217573" cy="303695"/>
          </a:xfrm>
          <a:prstGeom prst="flowChartProcess">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Ilustrativo</a:t>
            </a:r>
          </a:p>
        </p:txBody>
      </p:sp>
      <p:sp>
        <p:nvSpPr>
          <p:cNvPr id="23" name="CaixaDeTexto 22"/>
          <p:cNvSpPr txBox="1"/>
          <p:nvPr>
            <p:custDataLst>
              <p:tags r:id="rId4"/>
            </p:custDataLst>
          </p:nvPr>
        </p:nvSpPr>
        <p:spPr>
          <a:xfrm rot="16200000">
            <a:off x="-976753" y="2608107"/>
            <a:ext cx="2416120" cy="377793"/>
          </a:xfrm>
          <a:prstGeom prst="rect">
            <a:avLst/>
          </a:prstGeom>
          <a:noFill/>
          <a:ln>
            <a:noFill/>
          </a:ln>
        </p:spPr>
        <p:txBody>
          <a:bodyPr wrap="square" lIns="72000" tIns="36000" rIns="72000" bIns="36000" rtlCol="0" anchor="t">
            <a:noAutofit/>
          </a:bodyPr>
          <a:lstStyle/>
          <a:p>
            <a:pPr algn="r">
              <a:spcAft>
                <a:spcPts val="600"/>
              </a:spcAft>
            </a:pPr>
            <a:r>
              <a:rPr lang="pt-BR" sz="1400" b="1" dirty="0"/>
              <a:t>Custo [mil R$]</a:t>
            </a:r>
          </a:p>
        </p:txBody>
      </p:sp>
      <p:sp>
        <p:nvSpPr>
          <p:cNvPr id="31" name="CaixaDeTexto 30"/>
          <p:cNvSpPr txBox="1"/>
          <p:nvPr/>
        </p:nvSpPr>
        <p:spPr>
          <a:xfrm>
            <a:off x="108102" y="5887026"/>
            <a:ext cx="9632472" cy="540000"/>
          </a:xfrm>
          <a:prstGeom prst="rect">
            <a:avLst/>
          </a:prstGeom>
          <a:noFill/>
          <a:ln>
            <a:noFill/>
          </a:ln>
        </p:spPr>
        <p:txBody>
          <a:bodyPr wrap="square" lIns="72000" tIns="36000" rIns="72000" bIns="36000" rtlCol="0" anchor="t">
            <a:noAutofit/>
          </a:bodyPr>
          <a:lstStyle/>
          <a:p>
            <a:r>
              <a:rPr lang="pt-BR" sz="1050" dirty="0"/>
              <a:t>(1) Exemplo considerado: Tipo da Carga: Pneus (NCM 4011); Valor da carga: R$ 200 mil/box; Operação: Importação; Trajeto marítimo: Shangai – Santos; Trajeto terrestre: Santos – São Paulo; Tempo de armazenagem: 1º período (7 dias); (2) Para exportação deve-se, na maior parte dos casos, desconsiderar os valores referentes a impostos e armazenagem no porto</a:t>
            </a:r>
          </a:p>
        </p:txBody>
      </p:sp>
      <p:grpSp>
        <p:nvGrpSpPr>
          <p:cNvPr id="28" name="Grupo 27"/>
          <p:cNvGrpSpPr/>
          <p:nvPr/>
        </p:nvGrpSpPr>
        <p:grpSpPr>
          <a:xfrm>
            <a:off x="4606857" y="3201014"/>
            <a:ext cx="3874703" cy="1946280"/>
            <a:chOff x="6433894" y="3809110"/>
            <a:chExt cx="2957178" cy="1255357"/>
          </a:xfrm>
        </p:grpSpPr>
        <p:grpSp>
          <p:nvGrpSpPr>
            <p:cNvPr id="29" name="Grupo 28"/>
            <p:cNvGrpSpPr/>
            <p:nvPr/>
          </p:nvGrpSpPr>
          <p:grpSpPr>
            <a:xfrm flipH="1">
              <a:off x="6451597" y="4330836"/>
              <a:ext cx="2939475" cy="733631"/>
              <a:chOff x="554355" y="4969193"/>
              <a:chExt cx="4143375" cy="1071558"/>
            </a:xfrm>
          </p:grpSpPr>
          <p:sp>
            <p:nvSpPr>
              <p:cNvPr id="38" name="Freeform 6"/>
              <p:cNvSpPr>
                <a:spLocks/>
              </p:cNvSpPr>
              <p:nvPr/>
            </p:nvSpPr>
            <p:spPr bwMode="blackGray">
              <a:xfrm flipH="1">
                <a:off x="1285546" y="4992827"/>
                <a:ext cx="2651705" cy="810565"/>
              </a:xfrm>
              <a:custGeom>
                <a:avLst/>
                <a:gdLst>
                  <a:gd name="T0" fmla="*/ 2147483647 w 3615"/>
                  <a:gd name="T1" fmla="*/ 2147483647 h 1183"/>
                  <a:gd name="T2" fmla="*/ 2147483647 w 3615"/>
                  <a:gd name="T3" fmla="*/ 2147483647 h 1183"/>
                  <a:gd name="T4" fmla="*/ 2147483647 w 3615"/>
                  <a:gd name="T5" fmla="*/ 2147483647 h 1183"/>
                  <a:gd name="T6" fmla="*/ 2147483647 w 3615"/>
                  <a:gd name="T7" fmla="*/ 2147483647 h 1183"/>
                  <a:gd name="T8" fmla="*/ 2147483647 w 3615"/>
                  <a:gd name="T9" fmla="*/ 2147483647 h 1183"/>
                  <a:gd name="T10" fmla="*/ 2147483647 w 3615"/>
                  <a:gd name="T11" fmla="*/ 2147483647 h 1183"/>
                  <a:gd name="T12" fmla="*/ 2147483647 w 3615"/>
                  <a:gd name="T13" fmla="*/ 0 h 1183"/>
                  <a:gd name="T14" fmla="*/ 2147483647 w 3615"/>
                  <a:gd name="T15" fmla="*/ 2147483647 h 1183"/>
                  <a:gd name="T16" fmla="*/ 2147483647 w 3615"/>
                  <a:gd name="T17" fmla="*/ 2147483647 h 1183"/>
                  <a:gd name="T18" fmla="*/ 2147483647 w 3615"/>
                  <a:gd name="T19" fmla="*/ 2147483647 h 1183"/>
                  <a:gd name="T20" fmla="*/ 2147483647 w 3615"/>
                  <a:gd name="T21" fmla="*/ 2147483647 h 1183"/>
                  <a:gd name="T22" fmla="*/ 2147483647 w 3615"/>
                  <a:gd name="T23" fmla="*/ 2147483647 h 1183"/>
                  <a:gd name="T24" fmla="*/ 2147483647 w 3615"/>
                  <a:gd name="T25" fmla="*/ 2147483647 h 1183"/>
                  <a:gd name="T26" fmla="*/ 2147483647 w 3615"/>
                  <a:gd name="T27" fmla="*/ 2147483647 h 1183"/>
                  <a:gd name="T28" fmla="*/ 0 w 3615"/>
                  <a:gd name="T29" fmla="*/ 2147483647 h 1183"/>
                  <a:gd name="T30" fmla="*/ 2147483647 w 3615"/>
                  <a:gd name="T31" fmla="*/ 2147483647 h 1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5"/>
                  <a:gd name="T49" fmla="*/ 0 h 1183"/>
                  <a:gd name="T50" fmla="*/ 3615 w 3615"/>
                  <a:gd name="T51" fmla="*/ 1183 h 1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5" h="1183">
                    <a:moveTo>
                      <a:pt x="2" y="896"/>
                    </a:moveTo>
                    <a:lnTo>
                      <a:pt x="5" y="951"/>
                    </a:lnTo>
                    <a:lnTo>
                      <a:pt x="194" y="1183"/>
                    </a:lnTo>
                    <a:lnTo>
                      <a:pt x="1761" y="1095"/>
                    </a:lnTo>
                    <a:lnTo>
                      <a:pt x="1901" y="1087"/>
                    </a:lnTo>
                    <a:lnTo>
                      <a:pt x="3615" y="637"/>
                    </a:lnTo>
                    <a:lnTo>
                      <a:pt x="3614" y="0"/>
                    </a:lnTo>
                    <a:lnTo>
                      <a:pt x="3434" y="72"/>
                    </a:lnTo>
                    <a:lnTo>
                      <a:pt x="3506" y="158"/>
                    </a:lnTo>
                    <a:lnTo>
                      <a:pt x="3509" y="597"/>
                    </a:lnTo>
                    <a:lnTo>
                      <a:pt x="1828" y="1027"/>
                    </a:lnTo>
                    <a:lnTo>
                      <a:pt x="273" y="1110"/>
                    </a:lnTo>
                    <a:lnTo>
                      <a:pt x="107" y="932"/>
                    </a:lnTo>
                    <a:lnTo>
                      <a:pt x="111" y="889"/>
                    </a:lnTo>
                    <a:lnTo>
                      <a:pt x="0" y="896"/>
                    </a:lnTo>
                    <a:lnTo>
                      <a:pt x="2" y="896"/>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sz="2800" dirty="0"/>
              </a:p>
            </p:txBody>
          </p:sp>
          <p:sp>
            <p:nvSpPr>
              <p:cNvPr id="39" name="Freeform 7"/>
              <p:cNvSpPr>
                <a:spLocks/>
              </p:cNvSpPr>
              <p:nvPr/>
            </p:nvSpPr>
            <p:spPr bwMode="blackGray">
              <a:xfrm flipH="1">
                <a:off x="3076893" y="5521643"/>
                <a:ext cx="1620837" cy="122237"/>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85000" lnSpcReduction="20000"/>
                <a:flatTx/>
              </a:bodyPr>
              <a:lstStyle/>
              <a:p>
                <a:pPr algn="ctr">
                  <a:spcAft>
                    <a:spcPct val="20000"/>
                  </a:spcAft>
                  <a:defRPr/>
                </a:pPr>
                <a:endParaRPr lang="pt-BR" sz="400" dirty="0"/>
              </a:p>
            </p:txBody>
          </p:sp>
          <p:sp>
            <p:nvSpPr>
              <p:cNvPr id="40" name="Freeform 8"/>
              <p:cNvSpPr>
                <a:spLocks/>
              </p:cNvSpPr>
              <p:nvPr/>
            </p:nvSpPr>
            <p:spPr bwMode="blackGray">
              <a:xfrm flipH="1">
                <a:off x="554355" y="4969193"/>
                <a:ext cx="1620838" cy="123825"/>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85000" lnSpcReduction="20000"/>
                <a:flatTx/>
              </a:bodyPr>
              <a:lstStyle/>
              <a:p>
                <a:pPr algn="ctr">
                  <a:spcAft>
                    <a:spcPct val="20000"/>
                  </a:spcAft>
                  <a:defRPr/>
                </a:pPr>
                <a:endParaRPr lang="pt-BR" sz="400" dirty="0"/>
              </a:p>
            </p:txBody>
          </p:sp>
          <p:sp>
            <p:nvSpPr>
              <p:cNvPr id="41" name="Freeform 9"/>
              <p:cNvSpPr>
                <a:spLocks/>
              </p:cNvSpPr>
              <p:nvPr/>
            </p:nvSpPr>
            <p:spPr bwMode="blackGray">
              <a:xfrm flipH="1">
                <a:off x="1725474" y="5708843"/>
                <a:ext cx="1761989" cy="331908"/>
              </a:xfrm>
              <a:custGeom>
                <a:avLst/>
                <a:gdLst>
                  <a:gd name="T0" fmla="*/ 0 w 1674"/>
                  <a:gd name="T1" fmla="*/ 2147483647 h 651"/>
                  <a:gd name="T2" fmla="*/ 2147483647 w 1674"/>
                  <a:gd name="T3" fmla="*/ 2147483647 h 651"/>
                  <a:gd name="T4" fmla="*/ 2147483647 w 1674"/>
                  <a:gd name="T5" fmla="*/ 2147483647 h 651"/>
                  <a:gd name="T6" fmla="*/ 2147483647 w 1674"/>
                  <a:gd name="T7" fmla="*/ 2147483647 h 651"/>
                  <a:gd name="T8" fmla="*/ 2147483647 w 1674"/>
                  <a:gd name="T9" fmla="*/ 2147483647 h 651"/>
                  <a:gd name="T10" fmla="*/ 2147483647 w 1674"/>
                  <a:gd name="T11" fmla="*/ 2147483647 h 651"/>
                  <a:gd name="T12" fmla="*/ 2147483647 w 1674"/>
                  <a:gd name="T13" fmla="*/ 2147483647 h 651"/>
                  <a:gd name="T14" fmla="*/ 2147483647 w 1674"/>
                  <a:gd name="T15" fmla="*/ 2147483647 h 651"/>
                  <a:gd name="T16" fmla="*/ 2147483647 w 1674"/>
                  <a:gd name="T17" fmla="*/ 2147483647 h 651"/>
                  <a:gd name="T18" fmla="*/ 2147483647 w 1674"/>
                  <a:gd name="T19" fmla="*/ 2147483647 h 651"/>
                  <a:gd name="T20" fmla="*/ 2147483647 w 1674"/>
                  <a:gd name="T21" fmla="*/ 2147483647 h 651"/>
                  <a:gd name="T22" fmla="*/ 2147483647 w 1674"/>
                  <a:gd name="T23" fmla="*/ 2147483647 h 651"/>
                  <a:gd name="T24" fmla="*/ 2147483647 w 1674"/>
                  <a:gd name="T25" fmla="*/ 2147483647 h 651"/>
                  <a:gd name="T26" fmla="*/ 2147483647 w 1674"/>
                  <a:gd name="T27" fmla="*/ 0 h 651"/>
                  <a:gd name="T28" fmla="*/ 2147483647 w 1674"/>
                  <a:gd name="T29" fmla="*/ 1458696722 h 651"/>
                  <a:gd name="T30" fmla="*/ 2147483647 w 1674"/>
                  <a:gd name="T31" fmla="*/ 2147483647 h 651"/>
                  <a:gd name="T32" fmla="*/ 2147483647 w 1674"/>
                  <a:gd name="T33" fmla="*/ 2147483647 h 651"/>
                  <a:gd name="T34" fmla="*/ 2147483647 w 1674"/>
                  <a:gd name="T35" fmla="*/ 2147483647 h 651"/>
                  <a:gd name="T36" fmla="*/ 2147483647 w 1674"/>
                  <a:gd name="T37" fmla="*/ 2147483647 h 651"/>
                  <a:gd name="T38" fmla="*/ 2147483647 w 1674"/>
                  <a:gd name="T39" fmla="*/ 2147483647 h 651"/>
                  <a:gd name="T40" fmla="*/ 2147483647 w 1674"/>
                  <a:gd name="T41" fmla="*/ 2147483647 h 651"/>
                  <a:gd name="T42" fmla="*/ 2147483647 w 1674"/>
                  <a:gd name="T43" fmla="*/ 2147483647 h 651"/>
                  <a:gd name="T44" fmla="*/ 2147483647 w 1674"/>
                  <a:gd name="T45" fmla="*/ 2147483647 h 651"/>
                  <a:gd name="T46" fmla="*/ 2147483647 w 1674"/>
                  <a:gd name="T47" fmla="*/ 2147483647 h 651"/>
                  <a:gd name="T48" fmla="*/ 0 w 1674"/>
                  <a:gd name="T49" fmla="*/ 2147483647 h 651"/>
                  <a:gd name="T50" fmla="*/ 0 w 1674"/>
                  <a:gd name="T51" fmla="*/ 2147483647 h 6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4"/>
                  <a:gd name="T79" fmla="*/ 0 h 651"/>
                  <a:gd name="T80" fmla="*/ 1674 w 1674"/>
                  <a:gd name="T81" fmla="*/ 651 h 6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4" h="651">
                    <a:moveTo>
                      <a:pt x="0" y="651"/>
                    </a:moveTo>
                    <a:lnTo>
                      <a:pt x="1674" y="651"/>
                    </a:lnTo>
                    <a:lnTo>
                      <a:pt x="1674" y="507"/>
                    </a:lnTo>
                    <a:lnTo>
                      <a:pt x="1584" y="507"/>
                    </a:lnTo>
                    <a:lnTo>
                      <a:pt x="1530" y="393"/>
                    </a:lnTo>
                    <a:lnTo>
                      <a:pt x="1290" y="393"/>
                    </a:lnTo>
                    <a:lnTo>
                      <a:pt x="1188" y="237"/>
                    </a:lnTo>
                    <a:lnTo>
                      <a:pt x="912" y="237"/>
                    </a:lnTo>
                    <a:lnTo>
                      <a:pt x="912" y="123"/>
                    </a:lnTo>
                    <a:lnTo>
                      <a:pt x="908" y="84"/>
                    </a:lnTo>
                    <a:lnTo>
                      <a:pt x="899" y="50"/>
                    </a:lnTo>
                    <a:lnTo>
                      <a:pt x="887" y="26"/>
                    </a:lnTo>
                    <a:lnTo>
                      <a:pt x="864" y="6"/>
                    </a:lnTo>
                    <a:lnTo>
                      <a:pt x="834" y="0"/>
                    </a:lnTo>
                    <a:lnTo>
                      <a:pt x="804" y="3"/>
                    </a:lnTo>
                    <a:lnTo>
                      <a:pt x="786" y="17"/>
                    </a:lnTo>
                    <a:lnTo>
                      <a:pt x="770" y="38"/>
                    </a:lnTo>
                    <a:lnTo>
                      <a:pt x="761" y="71"/>
                    </a:lnTo>
                    <a:lnTo>
                      <a:pt x="756" y="123"/>
                    </a:lnTo>
                    <a:lnTo>
                      <a:pt x="756" y="237"/>
                    </a:lnTo>
                    <a:lnTo>
                      <a:pt x="534" y="237"/>
                    </a:lnTo>
                    <a:lnTo>
                      <a:pt x="420" y="381"/>
                    </a:lnTo>
                    <a:lnTo>
                      <a:pt x="174" y="381"/>
                    </a:lnTo>
                    <a:lnTo>
                      <a:pt x="90" y="507"/>
                    </a:lnTo>
                    <a:lnTo>
                      <a:pt x="0" y="507"/>
                    </a:lnTo>
                    <a:lnTo>
                      <a:pt x="0" y="651"/>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sz="2800" dirty="0"/>
              </a:p>
            </p:txBody>
          </p:sp>
          <p:sp>
            <p:nvSpPr>
              <p:cNvPr id="42" name="Oval 10"/>
              <p:cNvSpPr>
                <a:spLocks noChangeArrowheads="1"/>
              </p:cNvSpPr>
              <p:nvPr/>
            </p:nvSpPr>
            <p:spPr bwMode="blackGray">
              <a:xfrm flipH="1">
                <a:off x="2594293" y="5731193"/>
                <a:ext cx="26987" cy="28575"/>
              </a:xfrm>
              <a:prstGeom prst="ellipse">
                <a:avLst/>
              </a:prstGeom>
              <a:gradFill rotWithShape="1">
                <a:gsLst>
                  <a:gs pos="0">
                    <a:srgbClr val="F30D0D"/>
                  </a:gs>
                  <a:gs pos="100000">
                    <a:srgbClr val="F30D0D">
                      <a:gamma/>
                      <a:shade val="46275"/>
                      <a:invGamma/>
                    </a:srgbClr>
                  </a:gs>
                </a:gsLst>
                <a:lin ang="5400000" scaled="1"/>
              </a:gradFill>
              <a:ln w="12700">
                <a:round/>
                <a:headEnd/>
                <a:tailEn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sz="200" dirty="0">
                  <a:effectLst>
                    <a:outerShdw blurRad="38100" dist="38100" dir="2700000" algn="tl">
                      <a:srgbClr val="000000"/>
                    </a:outerShdw>
                  </a:effectLst>
                </a:endParaRPr>
              </a:p>
            </p:txBody>
          </p:sp>
        </p:grpSp>
        <p:grpSp>
          <p:nvGrpSpPr>
            <p:cNvPr id="30" name="Grupo 29"/>
            <p:cNvGrpSpPr/>
            <p:nvPr/>
          </p:nvGrpSpPr>
          <p:grpSpPr>
            <a:xfrm>
              <a:off x="6433894" y="3809110"/>
              <a:ext cx="1152004" cy="844155"/>
              <a:chOff x="6922479" y="1436942"/>
              <a:chExt cx="786835" cy="844154"/>
            </a:xfrm>
          </p:grpSpPr>
          <p:sp>
            <p:nvSpPr>
              <p:cNvPr id="36" name="Fluxograma: Conector 35"/>
              <p:cNvSpPr/>
              <p:nvPr/>
            </p:nvSpPr>
            <p:spPr>
              <a:xfrm>
                <a:off x="6922479" y="1834816"/>
                <a:ext cx="786832" cy="446280"/>
              </a:xfrm>
              <a:prstGeom prst="flowChartConnector">
                <a:avLst/>
              </a:prstGeom>
              <a:gradFill>
                <a:gsLst>
                  <a:gs pos="0">
                    <a:schemeClr val="accent6">
                      <a:lumMod val="90000"/>
                    </a:schemeClr>
                  </a:gs>
                  <a:gs pos="50000">
                    <a:schemeClr val="accent5">
                      <a:lumMod val="40000"/>
                      <a:lumOff val="60000"/>
                    </a:schemeClr>
                  </a:gs>
                  <a:gs pos="100000">
                    <a:schemeClr val="accent6">
                      <a:lumMod val="90000"/>
                    </a:schemeClr>
                  </a:gs>
                </a:gsLst>
                <a:lin ang="5400000" scaled="0"/>
              </a:gradFill>
              <a:ln>
                <a:solidFill>
                  <a:schemeClr val="tx1">
                    <a:lumMod val="50000"/>
                    <a:lumOff val="50000"/>
                  </a:schemeClr>
                </a:solidFill>
              </a:ln>
              <a:effectLst/>
              <a:scene3d>
                <a:camera prst="orthographicFront"/>
                <a:lightRig rig="threePt" dir="t">
                  <a:rot lat="0" lon="0" rev="0"/>
                </a:lightRig>
              </a:scene3d>
              <a:sp3d>
                <a:bevelT w="127000" h="127000"/>
                <a:bevelB w="127000" h="127000"/>
              </a:sp3d>
            </p:spPr>
            <p:txBody>
              <a:bodyPr wrap="none" lIns="0" tIns="72000" rIns="0" bIns="72000" rtlCol="0" anchor="ctr">
                <a:noAutofit/>
              </a:bodyPr>
              <a:lstStyle/>
              <a:p>
                <a:pPr algn="ctr">
                  <a:spcAft>
                    <a:spcPts val="600"/>
                  </a:spcAft>
                </a:pPr>
                <a:r>
                  <a:rPr lang="pt-BR" sz="1600" b="1" dirty="0"/>
                  <a:t>Risco</a:t>
                </a:r>
              </a:p>
            </p:txBody>
          </p:sp>
          <p:sp>
            <p:nvSpPr>
              <p:cNvPr id="37" name="Fluxograma: Conector 36"/>
              <p:cNvSpPr/>
              <p:nvPr/>
            </p:nvSpPr>
            <p:spPr>
              <a:xfrm>
                <a:off x="6922482" y="1436942"/>
                <a:ext cx="786832" cy="446400"/>
              </a:xfrm>
              <a:prstGeom prst="flowChartConnector">
                <a:avLst/>
              </a:prstGeom>
              <a:gradFill>
                <a:gsLst>
                  <a:gs pos="0">
                    <a:schemeClr val="accent6">
                      <a:lumMod val="90000"/>
                    </a:schemeClr>
                  </a:gs>
                  <a:gs pos="50000">
                    <a:schemeClr val="accent5">
                      <a:lumMod val="40000"/>
                      <a:lumOff val="60000"/>
                    </a:schemeClr>
                  </a:gs>
                  <a:gs pos="100000">
                    <a:schemeClr val="accent6">
                      <a:lumMod val="90000"/>
                    </a:schemeClr>
                  </a:gs>
                </a:gsLst>
                <a:lin ang="5400000" scaled="0"/>
              </a:gradFill>
              <a:ln>
                <a:solidFill>
                  <a:schemeClr val="tx1">
                    <a:lumMod val="50000"/>
                    <a:lumOff val="50000"/>
                  </a:schemeClr>
                </a:solidFill>
              </a:ln>
              <a:effectLst/>
              <a:scene3d>
                <a:camera prst="orthographicFront"/>
                <a:lightRig rig="threePt" dir="t">
                  <a:rot lat="0" lon="0" rev="0"/>
                </a:lightRig>
              </a:scene3d>
              <a:sp3d>
                <a:bevelT w="127000" h="127000"/>
                <a:bevelB w="127000" h="127000"/>
              </a:sp3d>
            </p:spPr>
            <p:txBody>
              <a:bodyPr wrap="none" lIns="0" tIns="72000" rIns="0" bIns="72000" rtlCol="0" anchor="ctr">
                <a:noAutofit/>
              </a:bodyPr>
              <a:lstStyle/>
              <a:p>
                <a:pPr indent="-144000" algn="ctr">
                  <a:spcAft>
                    <a:spcPts val="600"/>
                  </a:spcAft>
                </a:pPr>
                <a:r>
                  <a:rPr lang="pt-BR" sz="1600" b="1" dirty="0"/>
                  <a:t>Tempo</a:t>
                </a:r>
              </a:p>
            </p:txBody>
          </p:sp>
        </p:grpSp>
        <p:grpSp>
          <p:nvGrpSpPr>
            <p:cNvPr id="32" name="Grupo 31"/>
            <p:cNvGrpSpPr/>
            <p:nvPr/>
          </p:nvGrpSpPr>
          <p:grpSpPr>
            <a:xfrm>
              <a:off x="8424286" y="3852650"/>
              <a:ext cx="899796" cy="419029"/>
              <a:chOff x="8366230" y="3809108"/>
              <a:chExt cx="899796" cy="419029"/>
            </a:xfrm>
          </p:grpSpPr>
          <p:sp>
            <p:nvSpPr>
              <p:cNvPr id="34" name="Fluxograma: Conector 33"/>
              <p:cNvSpPr/>
              <p:nvPr/>
            </p:nvSpPr>
            <p:spPr>
              <a:xfrm>
                <a:off x="8366230" y="3809108"/>
                <a:ext cx="899796" cy="419029"/>
              </a:xfrm>
              <a:prstGeom prst="flowChartConnector">
                <a:avLst/>
              </a:prstGeom>
              <a:gradFill>
                <a:gsLst>
                  <a:gs pos="0">
                    <a:schemeClr val="accent3"/>
                  </a:gs>
                  <a:gs pos="50000">
                    <a:schemeClr val="accent4"/>
                  </a:gs>
                  <a:gs pos="100000">
                    <a:schemeClr val="accent3"/>
                  </a:gs>
                </a:gsLst>
                <a:lin ang="16200000" scaled="0"/>
              </a:gradFill>
              <a:ln>
                <a:solidFill>
                  <a:schemeClr val="tx1">
                    <a:lumMod val="50000"/>
                    <a:lumOff val="50000"/>
                  </a:schemeClr>
                </a:solidFill>
              </a:ln>
              <a:effectLst/>
              <a:scene3d>
                <a:camera prst="orthographicFront">
                  <a:rot lat="0" lon="0" rev="0"/>
                </a:camera>
                <a:lightRig rig="threePt" dir="t"/>
              </a:scene3d>
              <a:sp3d>
                <a:bevelT w="127000" h="127000"/>
                <a:bevelB w="127000" h="127000"/>
              </a:sp3d>
            </p:spPr>
            <p:txBody>
              <a:bodyPr wrap="none" lIns="0" rIns="0" anchor="ctr" anchorCtr="0">
                <a:noAutofit/>
              </a:bodyPr>
              <a:lstStyle/>
              <a:p>
                <a:pPr indent="-144000" algn="ctr">
                  <a:spcAft>
                    <a:spcPts val="600"/>
                  </a:spcAft>
                </a:pPr>
                <a:endParaRPr lang="pt-BR" sz="1600" b="1" dirty="0"/>
              </a:p>
            </p:txBody>
          </p:sp>
          <p:sp>
            <p:nvSpPr>
              <p:cNvPr id="35" name="Retângulo 34"/>
              <p:cNvSpPr/>
              <p:nvPr/>
            </p:nvSpPr>
            <p:spPr>
              <a:xfrm>
                <a:off x="8480791" y="3917540"/>
                <a:ext cx="670676" cy="218368"/>
              </a:xfrm>
              <a:prstGeom prst="rect">
                <a:avLst/>
              </a:prstGeom>
            </p:spPr>
            <p:txBody>
              <a:bodyPr wrap="none">
                <a:spAutoFit/>
              </a:bodyPr>
              <a:lstStyle/>
              <a:p>
                <a:pPr indent="-144000" algn="ctr">
                  <a:spcAft>
                    <a:spcPts val="600"/>
                  </a:spcAft>
                </a:pPr>
                <a:r>
                  <a:rPr lang="pt-BR" sz="1600" b="1" dirty="0"/>
                  <a:t>Custos</a:t>
                </a:r>
              </a:p>
            </p:txBody>
          </p:sp>
        </p:grpSp>
      </p:grpSp>
      <p:sp>
        <p:nvSpPr>
          <p:cNvPr id="43" name="Retângulo de cantos arredondados 42"/>
          <p:cNvSpPr/>
          <p:nvPr/>
        </p:nvSpPr>
        <p:spPr>
          <a:xfrm>
            <a:off x="1000589" y="1787236"/>
            <a:ext cx="2248979" cy="3490339"/>
          </a:xfrm>
          <a:prstGeom prst="roundRect">
            <a:avLst>
              <a:gd name="adj" fmla="val 7047"/>
            </a:avLst>
          </a:prstGeom>
          <a:noFill/>
          <a:ln>
            <a:solidFill>
              <a:schemeClr val="tx1">
                <a:lumMod val="50000"/>
                <a:lumOff val="50000"/>
              </a:schemeClr>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44" name="Conector reto 43"/>
          <p:cNvCxnSpPr/>
          <p:nvPr/>
        </p:nvCxnSpPr>
        <p:spPr>
          <a:xfrm>
            <a:off x="3249568" y="3136058"/>
            <a:ext cx="1357289" cy="68181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5" name="Retângulo de cantos arredondados 44"/>
          <p:cNvSpPr/>
          <p:nvPr/>
        </p:nvSpPr>
        <p:spPr>
          <a:xfrm>
            <a:off x="3482843" y="1722173"/>
            <a:ext cx="5899125" cy="842731"/>
          </a:xfrm>
          <a:prstGeom prst="roundRect">
            <a:avLst/>
          </a:prstGeom>
          <a:noFill/>
          <a:ln>
            <a:solidFill>
              <a:schemeClr val="accent3"/>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46" name="Conector reto 45"/>
          <p:cNvCxnSpPr/>
          <p:nvPr/>
        </p:nvCxnSpPr>
        <p:spPr>
          <a:xfrm>
            <a:off x="6725194" y="2708920"/>
            <a:ext cx="355853" cy="854277"/>
          </a:xfrm>
          <a:prstGeom prst="line">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8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2300669" y="16288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2300669" y="234888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2300669" y="306896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2300669" y="378904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2300669" y="45091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2300669" y="52292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Economics</a:t>
            </a:r>
          </a:p>
        </p:txBody>
      </p:sp>
      <p:sp>
        <p:nvSpPr>
          <p:cNvPr id="11" name="Espaço Reservado para Texto 2"/>
          <p:cNvSpPr txBox="1">
            <a:spLocks/>
          </p:cNvSpPr>
          <p:nvPr/>
        </p:nvSpPr>
        <p:spPr>
          <a:xfrm>
            <a:off x="2300669" y="90872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Tree>
    <p:extLst>
      <p:ext uri="{BB962C8B-B14F-4D97-AF65-F5344CB8AC3E}">
        <p14:creationId xmlns:p14="http://schemas.microsoft.com/office/powerpoint/2010/main" val="2718159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sz="quarter" idx="11"/>
          </p:nvPr>
        </p:nvSpPr>
        <p:spPr/>
        <p:txBody>
          <a:bodyPr/>
          <a:lstStyle/>
          <a:p>
            <a:r>
              <a:rPr lang="pt-BR" dirty="0"/>
              <a:t>Box rate e </a:t>
            </a:r>
            <a:r>
              <a:rPr lang="pt-BR" dirty="0" err="1"/>
              <a:t>thc</a:t>
            </a:r>
            <a:endParaRPr lang="pt-BR" dirty="0"/>
          </a:p>
          <a:p>
            <a:r>
              <a:rPr lang="pt-BR" dirty="0" err="1"/>
              <a:t>Fil,me</a:t>
            </a:r>
            <a:r>
              <a:rPr lang="pt-BR" dirty="0"/>
              <a:t> de equipamentos funcionando</a:t>
            </a:r>
          </a:p>
        </p:txBody>
      </p:sp>
    </p:spTree>
    <p:extLst>
      <p:ext uri="{BB962C8B-B14F-4D97-AF65-F5344CB8AC3E}">
        <p14:creationId xmlns:p14="http://schemas.microsoft.com/office/powerpoint/2010/main" val="2200965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282803211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0" y="0"/>
                        <a:ext cx="158750" cy="158750"/>
                      </a:xfrm>
                      <a:prstGeom prst="rect">
                        <a:avLst/>
                      </a:prstGeom>
                    </p:spPr>
                  </p:pic>
                </p:oleObj>
              </mc:Fallback>
            </mc:AlternateContent>
          </a:graphicData>
        </a:graphic>
      </p:graphicFrame>
      <p:sp>
        <p:nvSpPr>
          <p:cNvPr id="2" name="Título 1"/>
          <p:cNvSpPr>
            <a:spLocks noGrp="1"/>
          </p:cNvSpPr>
          <p:nvPr>
            <p:ph type="title"/>
            <p:custDataLst>
              <p:tags r:id="rId2"/>
            </p:custDataLst>
          </p:nvPr>
        </p:nvSpPr>
        <p:spPr>
          <a:xfrm>
            <a:off x="127670" y="153761"/>
            <a:ext cx="9659406" cy="852808"/>
          </a:xfrm>
        </p:spPr>
        <p:txBody>
          <a:bodyPr/>
          <a:lstStyle/>
          <a:p>
            <a:r>
              <a:rPr lang="pt-BR" sz="1800" dirty="0"/>
              <a:t>Em função da baixa representatividade dos custos logísticos no valor total das operações, caso o dono da carga considere diferenciais significativos entre os riscos ou </a:t>
            </a:r>
            <a:r>
              <a:rPr lang="pt-BR" sz="1800" i="1" dirty="0"/>
              <a:t>transit time</a:t>
            </a:r>
            <a:r>
              <a:rPr lang="pt-BR" sz="1800" dirty="0"/>
              <a:t> associados a cada operação, estes fatores são determinantes</a:t>
            </a:r>
          </a:p>
        </p:txBody>
      </p:sp>
      <p:sp>
        <p:nvSpPr>
          <p:cNvPr id="15" name="CaixaDeTexto 14"/>
          <p:cNvSpPr txBox="1"/>
          <p:nvPr>
            <p:custDataLst>
              <p:tags r:id="rId3"/>
            </p:custDataLst>
          </p:nvPr>
        </p:nvSpPr>
        <p:spPr>
          <a:xfrm>
            <a:off x="192097" y="1204113"/>
            <a:ext cx="9474602" cy="459625"/>
          </a:xfrm>
          <a:prstGeom prst="rect">
            <a:avLst/>
          </a:prstGeom>
          <a:noFill/>
          <a:ln>
            <a:noFill/>
          </a:ln>
        </p:spPr>
        <p:txBody>
          <a:bodyPr wrap="square" lIns="72000" tIns="36000" rIns="72000" bIns="36000" rtlCol="0" anchor="t">
            <a:noAutofit/>
          </a:bodyPr>
          <a:lstStyle/>
          <a:p>
            <a:pPr>
              <a:spcAft>
                <a:spcPts val="600"/>
              </a:spcAft>
            </a:pPr>
            <a:r>
              <a:rPr lang="pt-BR" sz="1600" b="1" dirty="0"/>
              <a:t>Distribuição dos custos de importação</a:t>
            </a:r>
            <a:r>
              <a:rPr lang="pt-BR" sz="1600" b="1" baseline="30000" dirty="0"/>
              <a:t>1,2</a:t>
            </a:r>
            <a:r>
              <a:rPr lang="pt-BR" sz="1600" b="1" dirty="0"/>
              <a:t> (mil R$)</a:t>
            </a:r>
          </a:p>
        </p:txBody>
      </p:sp>
      <p:grpSp>
        <p:nvGrpSpPr>
          <p:cNvPr id="9" name="Grupo 8"/>
          <p:cNvGrpSpPr/>
          <p:nvPr/>
        </p:nvGrpSpPr>
        <p:grpSpPr>
          <a:xfrm>
            <a:off x="348029" y="1613948"/>
            <a:ext cx="9427796" cy="4298859"/>
            <a:chOff x="348029" y="1628800"/>
            <a:chExt cx="5594875" cy="4385266"/>
          </a:xfrm>
        </p:grpSpPr>
        <p:graphicFrame>
          <p:nvGraphicFramePr>
            <p:cNvPr id="33" name="Gráfico 32"/>
            <p:cNvGraphicFramePr/>
            <p:nvPr>
              <p:custDataLst>
                <p:tags r:id="rId5"/>
              </p:custDataLst>
              <p:extLst>
                <p:ext uri="{D42A27DB-BD31-4B8C-83A1-F6EECF244321}">
                  <p14:modId xmlns:p14="http://schemas.microsoft.com/office/powerpoint/2010/main" val="777936037"/>
                </p:ext>
              </p:extLst>
            </p:nvPr>
          </p:nvGraphicFramePr>
          <p:xfrm>
            <a:off x="348029" y="1628800"/>
            <a:ext cx="5594875" cy="3848118"/>
          </p:xfrm>
          <a:graphic>
            <a:graphicData uri="http://schemas.openxmlformats.org/drawingml/2006/chart">
              <c:chart xmlns:c="http://schemas.openxmlformats.org/drawingml/2006/chart" xmlns:r="http://schemas.openxmlformats.org/officeDocument/2006/relationships" r:id="rId17"/>
            </a:graphicData>
          </a:graphic>
        </p:graphicFrame>
        <p:sp>
          <p:nvSpPr>
            <p:cNvPr id="5" name="CaixaDeTexto 4"/>
            <p:cNvSpPr txBox="1"/>
            <p:nvPr>
              <p:custDataLst>
                <p:tags r:id="rId6"/>
              </p:custDataLst>
            </p:nvPr>
          </p:nvSpPr>
          <p:spPr>
            <a:xfrm>
              <a:off x="628954" y="5366066"/>
              <a:ext cx="747740" cy="648000"/>
            </a:xfrm>
            <a:prstGeom prst="rect">
              <a:avLst/>
            </a:prstGeom>
            <a:noFill/>
            <a:ln>
              <a:noFill/>
            </a:ln>
          </p:spPr>
          <p:txBody>
            <a:bodyPr wrap="square" lIns="72000" tIns="36000" rIns="72000" bIns="36000" rtlCol="0" anchor="ctr">
              <a:noAutofit/>
            </a:bodyPr>
            <a:lstStyle/>
            <a:p>
              <a:pPr algn="ctr"/>
              <a:r>
                <a:rPr lang="pt-BR" sz="1100" b="1" dirty="0"/>
                <a:t>Valor da carga (FOB)</a:t>
              </a:r>
            </a:p>
          </p:txBody>
        </p:sp>
        <p:sp>
          <p:nvSpPr>
            <p:cNvPr id="17" name="CaixaDeTexto 16"/>
            <p:cNvSpPr txBox="1"/>
            <p:nvPr>
              <p:custDataLst>
                <p:tags r:id="rId7"/>
              </p:custDataLst>
            </p:nvPr>
          </p:nvSpPr>
          <p:spPr>
            <a:xfrm>
              <a:off x="1379382" y="5366066"/>
              <a:ext cx="747740" cy="648000"/>
            </a:xfrm>
            <a:prstGeom prst="rect">
              <a:avLst/>
            </a:prstGeom>
            <a:noFill/>
            <a:ln>
              <a:noFill/>
            </a:ln>
          </p:spPr>
          <p:txBody>
            <a:bodyPr wrap="square" lIns="72000" tIns="36000" rIns="72000" bIns="36000" rtlCol="0" anchor="ctr">
              <a:noAutofit/>
            </a:bodyPr>
            <a:lstStyle/>
            <a:p>
              <a:pPr algn="ctr"/>
              <a:r>
                <a:rPr lang="pt-BR" sz="1100" b="1" dirty="0"/>
                <a:t>Impostos (Imp, PIS, COFINS e ICMS)</a:t>
              </a:r>
            </a:p>
          </p:txBody>
        </p:sp>
        <p:sp>
          <p:nvSpPr>
            <p:cNvPr id="18" name="CaixaDeTexto 17"/>
            <p:cNvSpPr txBox="1"/>
            <p:nvPr>
              <p:custDataLst>
                <p:tags r:id="rId8"/>
              </p:custDataLst>
            </p:nvPr>
          </p:nvSpPr>
          <p:spPr>
            <a:xfrm>
              <a:off x="2880239" y="5366066"/>
              <a:ext cx="747740" cy="648000"/>
            </a:xfrm>
            <a:prstGeom prst="rect">
              <a:avLst/>
            </a:prstGeom>
            <a:noFill/>
            <a:ln>
              <a:noFill/>
            </a:ln>
          </p:spPr>
          <p:txBody>
            <a:bodyPr wrap="square" lIns="72000" tIns="36000" rIns="72000" bIns="36000" rtlCol="0" anchor="ctr">
              <a:noAutofit/>
            </a:bodyPr>
            <a:lstStyle/>
            <a:p>
              <a:pPr algn="ctr"/>
              <a:r>
                <a:rPr lang="pt-BR" sz="1100" b="1" dirty="0"/>
                <a:t>Frete marítimo</a:t>
              </a:r>
            </a:p>
            <a:p>
              <a:pPr algn="ctr"/>
              <a:r>
                <a:rPr lang="pt-BR" sz="1100" b="1" dirty="0"/>
                <a:t>+Seguros</a:t>
              </a:r>
            </a:p>
          </p:txBody>
        </p:sp>
        <p:sp>
          <p:nvSpPr>
            <p:cNvPr id="19" name="CaixaDeTexto 18"/>
            <p:cNvSpPr txBox="1"/>
            <p:nvPr>
              <p:custDataLst>
                <p:tags r:id="rId9"/>
              </p:custDataLst>
            </p:nvPr>
          </p:nvSpPr>
          <p:spPr>
            <a:xfrm>
              <a:off x="2129811" y="5366066"/>
              <a:ext cx="747740" cy="648000"/>
            </a:xfrm>
            <a:prstGeom prst="rect">
              <a:avLst/>
            </a:prstGeom>
            <a:noFill/>
            <a:ln>
              <a:noFill/>
            </a:ln>
          </p:spPr>
          <p:txBody>
            <a:bodyPr wrap="square" lIns="72000" tIns="36000" rIns="72000" bIns="36000" rtlCol="0" anchor="ctr">
              <a:noAutofit/>
            </a:bodyPr>
            <a:lstStyle/>
            <a:p>
              <a:pPr algn="ctr"/>
              <a:r>
                <a:rPr lang="pt-BR" sz="1100" b="1" dirty="0"/>
                <a:t>Despachante </a:t>
              </a:r>
            </a:p>
            <a:p>
              <a:pPr algn="ctr"/>
              <a:r>
                <a:rPr lang="pt-BR" sz="1100" b="1" dirty="0"/>
                <a:t>+Sindicatos</a:t>
              </a:r>
            </a:p>
            <a:p>
              <a:pPr algn="ctr"/>
              <a:r>
                <a:rPr lang="pt-BR" sz="1100" b="1" dirty="0"/>
                <a:t>+Marinha merc.</a:t>
              </a:r>
            </a:p>
          </p:txBody>
        </p:sp>
        <p:sp>
          <p:nvSpPr>
            <p:cNvPr id="20" name="CaixaDeTexto 19"/>
            <p:cNvSpPr txBox="1"/>
            <p:nvPr>
              <p:custDataLst>
                <p:tags r:id="rId10"/>
              </p:custDataLst>
            </p:nvPr>
          </p:nvSpPr>
          <p:spPr>
            <a:xfrm>
              <a:off x="4381097" y="5366066"/>
              <a:ext cx="747740" cy="648000"/>
            </a:xfrm>
            <a:prstGeom prst="rect">
              <a:avLst/>
            </a:prstGeom>
            <a:noFill/>
            <a:ln>
              <a:noFill/>
            </a:ln>
          </p:spPr>
          <p:txBody>
            <a:bodyPr wrap="square" lIns="72000" tIns="36000" rIns="72000" bIns="36000" rtlCol="0" anchor="ctr">
              <a:noAutofit/>
            </a:bodyPr>
            <a:lstStyle/>
            <a:p>
              <a:pPr algn="ctr"/>
              <a:r>
                <a:rPr lang="pt-BR" sz="1100" b="1" dirty="0"/>
                <a:t>Armazenagem</a:t>
              </a:r>
            </a:p>
          </p:txBody>
        </p:sp>
        <p:sp>
          <p:nvSpPr>
            <p:cNvPr id="21" name="CaixaDeTexto 20"/>
            <p:cNvSpPr txBox="1"/>
            <p:nvPr>
              <p:custDataLst>
                <p:tags r:id="rId11"/>
              </p:custDataLst>
            </p:nvPr>
          </p:nvSpPr>
          <p:spPr>
            <a:xfrm>
              <a:off x="5131526" y="5366066"/>
              <a:ext cx="746618" cy="648000"/>
            </a:xfrm>
            <a:prstGeom prst="rect">
              <a:avLst/>
            </a:prstGeom>
            <a:noFill/>
            <a:ln>
              <a:noFill/>
            </a:ln>
          </p:spPr>
          <p:txBody>
            <a:bodyPr wrap="square" lIns="144000" tIns="36000" rIns="144000" bIns="36000" rtlCol="0" anchor="ctr">
              <a:noAutofit/>
            </a:bodyPr>
            <a:lstStyle/>
            <a:p>
              <a:pPr algn="ctr"/>
              <a:r>
                <a:rPr lang="pt-BR" sz="1100" b="1" dirty="0"/>
                <a:t>Frete rodoviário</a:t>
              </a:r>
            </a:p>
          </p:txBody>
        </p:sp>
        <p:sp>
          <p:nvSpPr>
            <p:cNvPr id="22" name="CaixaDeTexto 21"/>
            <p:cNvSpPr txBox="1"/>
            <p:nvPr>
              <p:custDataLst>
                <p:tags r:id="rId12"/>
              </p:custDataLst>
            </p:nvPr>
          </p:nvSpPr>
          <p:spPr>
            <a:xfrm>
              <a:off x="3630668" y="5366066"/>
              <a:ext cx="747740" cy="648000"/>
            </a:xfrm>
            <a:prstGeom prst="rect">
              <a:avLst/>
            </a:prstGeom>
            <a:noFill/>
            <a:ln>
              <a:noFill/>
            </a:ln>
          </p:spPr>
          <p:txBody>
            <a:bodyPr wrap="square" lIns="72000" tIns="36000" rIns="72000" bIns="36000" rtlCol="0" anchor="ctr">
              <a:noAutofit/>
            </a:bodyPr>
            <a:lstStyle/>
            <a:p>
              <a:pPr algn="ctr"/>
              <a:r>
                <a:rPr lang="pt-BR" sz="1100" b="1" dirty="0"/>
                <a:t>Operação portuária</a:t>
              </a:r>
            </a:p>
          </p:txBody>
        </p:sp>
      </p:grpSp>
      <p:cxnSp>
        <p:nvCxnSpPr>
          <p:cNvPr id="8" name="Conector reto 7"/>
          <p:cNvCxnSpPr/>
          <p:nvPr/>
        </p:nvCxnSpPr>
        <p:spPr>
          <a:xfrm>
            <a:off x="192097" y="1557055"/>
            <a:ext cx="9474602"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Fluxograma: Processo 2"/>
          <p:cNvSpPr/>
          <p:nvPr/>
        </p:nvSpPr>
        <p:spPr>
          <a:xfrm>
            <a:off x="8427980" y="1130230"/>
            <a:ext cx="1217573" cy="303695"/>
          </a:xfrm>
          <a:prstGeom prst="flowChartProcess">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Ilustrativo</a:t>
            </a:r>
          </a:p>
        </p:txBody>
      </p:sp>
      <p:sp>
        <p:nvSpPr>
          <p:cNvPr id="23" name="CaixaDeTexto 22"/>
          <p:cNvSpPr txBox="1"/>
          <p:nvPr>
            <p:custDataLst>
              <p:tags r:id="rId4"/>
            </p:custDataLst>
          </p:nvPr>
        </p:nvSpPr>
        <p:spPr>
          <a:xfrm rot="16200000">
            <a:off x="-976753" y="2608107"/>
            <a:ext cx="2416120" cy="377793"/>
          </a:xfrm>
          <a:prstGeom prst="rect">
            <a:avLst/>
          </a:prstGeom>
          <a:noFill/>
          <a:ln>
            <a:noFill/>
          </a:ln>
        </p:spPr>
        <p:txBody>
          <a:bodyPr wrap="square" lIns="72000" tIns="36000" rIns="72000" bIns="36000" rtlCol="0" anchor="t">
            <a:noAutofit/>
          </a:bodyPr>
          <a:lstStyle/>
          <a:p>
            <a:pPr algn="r">
              <a:spcAft>
                <a:spcPts val="600"/>
              </a:spcAft>
            </a:pPr>
            <a:r>
              <a:rPr lang="pt-BR" sz="1400" b="1" dirty="0"/>
              <a:t>Custo [mil R$]</a:t>
            </a:r>
          </a:p>
        </p:txBody>
      </p:sp>
      <p:sp>
        <p:nvSpPr>
          <p:cNvPr id="31" name="CaixaDeTexto 30"/>
          <p:cNvSpPr txBox="1"/>
          <p:nvPr/>
        </p:nvSpPr>
        <p:spPr>
          <a:xfrm>
            <a:off x="108102" y="5887026"/>
            <a:ext cx="9632472" cy="540000"/>
          </a:xfrm>
          <a:prstGeom prst="rect">
            <a:avLst/>
          </a:prstGeom>
          <a:noFill/>
          <a:ln>
            <a:noFill/>
          </a:ln>
        </p:spPr>
        <p:txBody>
          <a:bodyPr wrap="square" lIns="72000" tIns="36000" rIns="72000" bIns="36000" rtlCol="0" anchor="t">
            <a:noAutofit/>
          </a:bodyPr>
          <a:lstStyle/>
          <a:p>
            <a:r>
              <a:rPr lang="pt-BR" sz="1050" dirty="0"/>
              <a:t>(1) Exemplo considerado: Tipo da Carga: Pneus (NCM 4011); Valor da carga: R$ 200 mil/box; Operação: Importação; Trajeto marítimo: Shangai – Santos; Trajeto terrestre: Santos – São Paulo; Tempo de armazenagem: 1º período (7 dias); (2) Para exportação deve-se, na maior parte dos casos, desconsiderar os valores referentes a impostos e armazenagem no porto</a:t>
            </a:r>
          </a:p>
        </p:txBody>
      </p:sp>
      <p:grpSp>
        <p:nvGrpSpPr>
          <p:cNvPr id="28" name="Grupo 27"/>
          <p:cNvGrpSpPr/>
          <p:nvPr/>
        </p:nvGrpSpPr>
        <p:grpSpPr>
          <a:xfrm>
            <a:off x="4606857" y="3201014"/>
            <a:ext cx="3874703" cy="1946280"/>
            <a:chOff x="6433894" y="3809110"/>
            <a:chExt cx="2957178" cy="1255357"/>
          </a:xfrm>
        </p:grpSpPr>
        <p:grpSp>
          <p:nvGrpSpPr>
            <p:cNvPr id="29" name="Grupo 28"/>
            <p:cNvGrpSpPr/>
            <p:nvPr/>
          </p:nvGrpSpPr>
          <p:grpSpPr>
            <a:xfrm flipH="1">
              <a:off x="6451597" y="4330836"/>
              <a:ext cx="2939475" cy="733631"/>
              <a:chOff x="554355" y="4969193"/>
              <a:chExt cx="4143375" cy="1071558"/>
            </a:xfrm>
          </p:grpSpPr>
          <p:sp>
            <p:nvSpPr>
              <p:cNvPr id="38" name="Freeform 6"/>
              <p:cNvSpPr>
                <a:spLocks/>
              </p:cNvSpPr>
              <p:nvPr/>
            </p:nvSpPr>
            <p:spPr bwMode="blackGray">
              <a:xfrm flipH="1">
                <a:off x="1285546" y="4992827"/>
                <a:ext cx="2651705" cy="810565"/>
              </a:xfrm>
              <a:custGeom>
                <a:avLst/>
                <a:gdLst>
                  <a:gd name="T0" fmla="*/ 2147483647 w 3615"/>
                  <a:gd name="T1" fmla="*/ 2147483647 h 1183"/>
                  <a:gd name="T2" fmla="*/ 2147483647 w 3615"/>
                  <a:gd name="T3" fmla="*/ 2147483647 h 1183"/>
                  <a:gd name="T4" fmla="*/ 2147483647 w 3615"/>
                  <a:gd name="T5" fmla="*/ 2147483647 h 1183"/>
                  <a:gd name="T6" fmla="*/ 2147483647 w 3615"/>
                  <a:gd name="T7" fmla="*/ 2147483647 h 1183"/>
                  <a:gd name="T8" fmla="*/ 2147483647 w 3615"/>
                  <a:gd name="T9" fmla="*/ 2147483647 h 1183"/>
                  <a:gd name="T10" fmla="*/ 2147483647 w 3615"/>
                  <a:gd name="T11" fmla="*/ 2147483647 h 1183"/>
                  <a:gd name="T12" fmla="*/ 2147483647 w 3615"/>
                  <a:gd name="T13" fmla="*/ 0 h 1183"/>
                  <a:gd name="T14" fmla="*/ 2147483647 w 3615"/>
                  <a:gd name="T15" fmla="*/ 2147483647 h 1183"/>
                  <a:gd name="T16" fmla="*/ 2147483647 w 3615"/>
                  <a:gd name="T17" fmla="*/ 2147483647 h 1183"/>
                  <a:gd name="T18" fmla="*/ 2147483647 w 3615"/>
                  <a:gd name="T19" fmla="*/ 2147483647 h 1183"/>
                  <a:gd name="T20" fmla="*/ 2147483647 w 3615"/>
                  <a:gd name="T21" fmla="*/ 2147483647 h 1183"/>
                  <a:gd name="T22" fmla="*/ 2147483647 w 3615"/>
                  <a:gd name="T23" fmla="*/ 2147483647 h 1183"/>
                  <a:gd name="T24" fmla="*/ 2147483647 w 3615"/>
                  <a:gd name="T25" fmla="*/ 2147483647 h 1183"/>
                  <a:gd name="T26" fmla="*/ 2147483647 w 3615"/>
                  <a:gd name="T27" fmla="*/ 2147483647 h 1183"/>
                  <a:gd name="T28" fmla="*/ 0 w 3615"/>
                  <a:gd name="T29" fmla="*/ 2147483647 h 1183"/>
                  <a:gd name="T30" fmla="*/ 2147483647 w 3615"/>
                  <a:gd name="T31" fmla="*/ 2147483647 h 1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5"/>
                  <a:gd name="T49" fmla="*/ 0 h 1183"/>
                  <a:gd name="T50" fmla="*/ 3615 w 3615"/>
                  <a:gd name="T51" fmla="*/ 1183 h 1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5" h="1183">
                    <a:moveTo>
                      <a:pt x="2" y="896"/>
                    </a:moveTo>
                    <a:lnTo>
                      <a:pt x="5" y="951"/>
                    </a:lnTo>
                    <a:lnTo>
                      <a:pt x="194" y="1183"/>
                    </a:lnTo>
                    <a:lnTo>
                      <a:pt x="1761" y="1095"/>
                    </a:lnTo>
                    <a:lnTo>
                      <a:pt x="1901" y="1087"/>
                    </a:lnTo>
                    <a:lnTo>
                      <a:pt x="3615" y="637"/>
                    </a:lnTo>
                    <a:lnTo>
                      <a:pt x="3614" y="0"/>
                    </a:lnTo>
                    <a:lnTo>
                      <a:pt x="3434" y="72"/>
                    </a:lnTo>
                    <a:lnTo>
                      <a:pt x="3506" y="158"/>
                    </a:lnTo>
                    <a:lnTo>
                      <a:pt x="3509" y="597"/>
                    </a:lnTo>
                    <a:lnTo>
                      <a:pt x="1828" y="1027"/>
                    </a:lnTo>
                    <a:lnTo>
                      <a:pt x="273" y="1110"/>
                    </a:lnTo>
                    <a:lnTo>
                      <a:pt x="107" y="932"/>
                    </a:lnTo>
                    <a:lnTo>
                      <a:pt x="111" y="889"/>
                    </a:lnTo>
                    <a:lnTo>
                      <a:pt x="0" y="896"/>
                    </a:lnTo>
                    <a:lnTo>
                      <a:pt x="2" y="896"/>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sz="2800" dirty="0"/>
              </a:p>
            </p:txBody>
          </p:sp>
          <p:sp>
            <p:nvSpPr>
              <p:cNvPr id="39" name="Freeform 7"/>
              <p:cNvSpPr>
                <a:spLocks/>
              </p:cNvSpPr>
              <p:nvPr/>
            </p:nvSpPr>
            <p:spPr bwMode="blackGray">
              <a:xfrm flipH="1">
                <a:off x="3076893" y="5521643"/>
                <a:ext cx="1620837" cy="122237"/>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85000" lnSpcReduction="20000"/>
                <a:flatTx/>
              </a:bodyPr>
              <a:lstStyle/>
              <a:p>
                <a:pPr algn="ctr">
                  <a:spcAft>
                    <a:spcPct val="20000"/>
                  </a:spcAft>
                  <a:defRPr/>
                </a:pPr>
                <a:endParaRPr lang="pt-BR" sz="400" dirty="0"/>
              </a:p>
            </p:txBody>
          </p:sp>
          <p:sp>
            <p:nvSpPr>
              <p:cNvPr id="40" name="Freeform 8"/>
              <p:cNvSpPr>
                <a:spLocks/>
              </p:cNvSpPr>
              <p:nvPr/>
            </p:nvSpPr>
            <p:spPr bwMode="blackGray">
              <a:xfrm flipH="1">
                <a:off x="554355" y="4969193"/>
                <a:ext cx="1620838" cy="123825"/>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85000" lnSpcReduction="20000"/>
                <a:flatTx/>
              </a:bodyPr>
              <a:lstStyle/>
              <a:p>
                <a:pPr algn="ctr">
                  <a:spcAft>
                    <a:spcPct val="20000"/>
                  </a:spcAft>
                  <a:defRPr/>
                </a:pPr>
                <a:endParaRPr lang="pt-BR" sz="400" dirty="0"/>
              </a:p>
            </p:txBody>
          </p:sp>
          <p:sp>
            <p:nvSpPr>
              <p:cNvPr id="41" name="Freeform 9"/>
              <p:cNvSpPr>
                <a:spLocks/>
              </p:cNvSpPr>
              <p:nvPr/>
            </p:nvSpPr>
            <p:spPr bwMode="blackGray">
              <a:xfrm flipH="1">
                <a:off x="1725474" y="5708843"/>
                <a:ext cx="1761989" cy="331908"/>
              </a:xfrm>
              <a:custGeom>
                <a:avLst/>
                <a:gdLst>
                  <a:gd name="T0" fmla="*/ 0 w 1674"/>
                  <a:gd name="T1" fmla="*/ 2147483647 h 651"/>
                  <a:gd name="T2" fmla="*/ 2147483647 w 1674"/>
                  <a:gd name="T3" fmla="*/ 2147483647 h 651"/>
                  <a:gd name="T4" fmla="*/ 2147483647 w 1674"/>
                  <a:gd name="T5" fmla="*/ 2147483647 h 651"/>
                  <a:gd name="T6" fmla="*/ 2147483647 w 1674"/>
                  <a:gd name="T7" fmla="*/ 2147483647 h 651"/>
                  <a:gd name="T8" fmla="*/ 2147483647 w 1674"/>
                  <a:gd name="T9" fmla="*/ 2147483647 h 651"/>
                  <a:gd name="T10" fmla="*/ 2147483647 w 1674"/>
                  <a:gd name="T11" fmla="*/ 2147483647 h 651"/>
                  <a:gd name="T12" fmla="*/ 2147483647 w 1674"/>
                  <a:gd name="T13" fmla="*/ 2147483647 h 651"/>
                  <a:gd name="T14" fmla="*/ 2147483647 w 1674"/>
                  <a:gd name="T15" fmla="*/ 2147483647 h 651"/>
                  <a:gd name="T16" fmla="*/ 2147483647 w 1674"/>
                  <a:gd name="T17" fmla="*/ 2147483647 h 651"/>
                  <a:gd name="T18" fmla="*/ 2147483647 w 1674"/>
                  <a:gd name="T19" fmla="*/ 2147483647 h 651"/>
                  <a:gd name="T20" fmla="*/ 2147483647 w 1674"/>
                  <a:gd name="T21" fmla="*/ 2147483647 h 651"/>
                  <a:gd name="T22" fmla="*/ 2147483647 w 1674"/>
                  <a:gd name="T23" fmla="*/ 2147483647 h 651"/>
                  <a:gd name="T24" fmla="*/ 2147483647 w 1674"/>
                  <a:gd name="T25" fmla="*/ 2147483647 h 651"/>
                  <a:gd name="T26" fmla="*/ 2147483647 w 1674"/>
                  <a:gd name="T27" fmla="*/ 0 h 651"/>
                  <a:gd name="T28" fmla="*/ 2147483647 w 1674"/>
                  <a:gd name="T29" fmla="*/ 1458696722 h 651"/>
                  <a:gd name="T30" fmla="*/ 2147483647 w 1674"/>
                  <a:gd name="T31" fmla="*/ 2147483647 h 651"/>
                  <a:gd name="T32" fmla="*/ 2147483647 w 1674"/>
                  <a:gd name="T33" fmla="*/ 2147483647 h 651"/>
                  <a:gd name="T34" fmla="*/ 2147483647 w 1674"/>
                  <a:gd name="T35" fmla="*/ 2147483647 h 651"/>
                  <a:gd name="T36" fmla="*/ 2147483647 w 1674"/>
                  <a:gd name="T37" fmla="*/ 2147483647 h 651"/>
                  <a:gd name="T38" fmla="*/ 2147483647 w 1674"/>
                  <a:gd name="T39" fmla="*/ 2147483647 h 651"/>
                  <a:gd name="T40" fmla="*/ 2147483647 w 1674"/>
                  <a:gd name="T41" fmla="*/ 2147483647 h 651"/>
                  <a:gd name="T42" fmla="*/ 2147483647 w 1674"/>
                  <a:gd name="T43" fmla="*/ 2147483647 h 651"/>
                  <a:gd name="T44" fmla="*/ 2147483647 w 1674"/>
                  <a:gd name="T45" fmla="*/ 2147483647 h 651"/>
                  <a:gd name="T46" fmla="*/ 2147483647 w 1674"/>
                  <a:gd name="T47" fmla="*/ 2147483647 h 651"/>
                  <a:gd name="T48" fmla="*/ 0 w 1674"/>
                  <a:gd name="T49" fmla="*/ 2147483647 h 651"/>
                  <a:gd name="T50" fmla="*/ 0 w 1674"/>
                  <a:gd name="T51" fmla="*/ 2147483647 h 6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4"/>
                  <a:gd name="T79" fmla="*/ 0 h 651"/>
                  <a:gd name="T80" fmla="*/ 1674 w 1674"/>
                  <a:gd name="T81" fmla="*/ 651 h 6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4" h="651">
                    <a:moveTo>
                      <a:pt x="0" y="651"/>
                    </a:moveTo>
                    <a:lnTo>
                      <a:pt x="1674" y="651"/>
                    </a:lnTo>
                    <a:lnTo>
                      <a:pt x="1674" y="507"/>
                    </a:lnTo>
                    <a:lnTo>
                      <a:pt x="1584" y="507"/>
                    </a:lnTo>
                    <a:lnTo>
                      <a:pt x="1530" y="393"/>
                    </a:lnTo>
                    <a:lnTo>
                      <a:pt x="1290" y="393"/>
                    </a:lnTo>
                    <a:lnTo>
                      <a:pt x="1188" y="237"/>
                    </a:lnTo>
                    <a:lnTo>
                      <a:pt x="912" y="237"/>
                    </a:lnTo>
                    <a:lnTo>
                      <a:pt x="912" y="123"/>
                    </a:lnTo>
                    <a:lnTo>
                      <a:pt x="908" y="84"/>
                    </a:lnTo>
                    <a:lnTo>
                      <a:pt x="899" y="50"/>
                    </a:lnTo>
                    <a:lnTo>
                      <a:pt x="887" y="26"/>
                    </a:lnTo>
                    <a:lnTo>
                      <a:pt x="864" y="6"/>
                    </a:lnTo>
                    <a:lnTo>
                      <a:pt x="834" y="0"/>
                    </a:lnTo>
                    <a:lnTo>
                      <a:pt x="804" y="3"/>
                    </a:lnTo>
                    <a:lnTo>
                      <a:pt x="786" y="17"/>
                    </a:lnTo>
                    <a:lnTo>
                      <a:pt x="770" y="38"/>
                    </a:lnTo>
                    <a:lnTo>
                      <a:pt x="761" y="71"/>
                    </a:lnTo>
                    <a:lnTo>
                      <a:pt x="756" y="123"/>
                    </a:lnTo>
                    <a:lnTo>
                      <a:pt x="756" y="237"/>
                    </a:lnTo>
                    <a:lnTo>
                      <a:pt x="534" y="237"/>
                    </a:lnTo>
                    <a:lnTo>
                      <a:pt x="420" y="381"/>
                    </a:lnTo>
                    <a:lnTo>
                      <a:pt x="174" y="381"/>
                    </a:lnTo>
                    <a:lnTo>
                      <a:pt x="90" y="507"/>
                    </a:lnTo>
                    <a:lnTo>
                      <a:pt x="0" y="507"/>
                    </a:lnTo>
                    <a:lnTo>
                      <a:pt x="0" y="651"/>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sz="2800" dirty="0"/>
              </a:p>
            </p:txBody>
          </p:sp>
          <p:sp>
            <p:nvSpPr>
              <p:cNvPr id="42" name="Oval 10"/>
              <p:cNvSpPr>
                <a:spLocks noChangeArrowheads="1"/>
              </p:cNvSpPr>
              <p:nvPr/>
            </p:nvSpPr>
            <p:spPr bwMode="blackGray">
              <a:xfrm flipH="1">
                <a:off x="2594293" y="5731193"/>
                <a:ext cx="26987" cy="28575"/>
              </a:xfrm>
              <a:prstGeom prst="ellipse">
                <a:avLst/>
              </a:prstGeom>
              <a:gradFill rotWithShape="1">
                <a:gsLst>
                  <a:gs pos="0">
                    <a:srgbClr val="F30D0D"/>
                  </a:gs>
                  <a:gs pos="100000">
                    <a:srgbClr val="F30D0D">
                      <a:gamma/>
                      <a:shade val="46275"/>
                      <a:invGamma/>
                    </a:srgbClr>
                  </a:gs>
                </a:gsLst>
                <a:lin ang="5400000" scaled="1"/>
              </a:gradFill>
              <a:ln w="12700">
                <a:round/>
                <a:headEnd/>
                <a:tailEn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sz="200" dirty="0">
                  <a:effectLst>
                    <a:outerShdw blurRad="38100" dist="38100" dir="2700000" algn="tl">
                      <a:srgbClr val="000000"/>
                    </a:outerShdw>
                  </a:effectLst>
                </a:endParaRPr>
              </a:p>
            </p:txBody>
          </p:sp>
        </p:grpSp>
        <p:grpSp>
          <p:nvGrpSpPr>
            <p:cNvPr id="30" name="Grupo 29"/>
            <p:cNvGrpSpPr/>
            <p:nvPr/>
          </p:nvGrpSpPr>
          <p:grpSpPr>
            <a:xfrm>
              <a:off x="6433894" y="3809110"/>
              <a:ext cx="1152004" cy="844155"/>
              <a:chOff x="6922479" y="1436942"/>
              <a:chExt cx="786835" cy="844154"/>
            </a:xfrm>
          </p:grpSpPr>
          <p:sp>
            <p:nvSpPr>
              <p:cNvPr id="36" name="Fluxograma: Conector 35"/>
              <p:cNvSpPr/>
              <p:nvPr/>
            </p:nvSpPr>
            <p:spPr>
              <a:xfrm>
                <a:off x="6922479" y="1834816"/>
                <a:ext cx="786832" cy="446280"/>
              </a:xfrm>
              <a:prstGeom prst="flowChartConnector">
                <a:avLst/>
              </a:prstGeom>
              <a:gradFill>
                <a:gsLst>
                  <a:gs pos="0">
                    <a:schemeClr val="accent6">
                      <a:lumMod val="90000"/>
                    </a:schemeClr>
                  </a:gs>
                  <a:gs pos="50000">
                    <a:schemeClr val="accent5">
                      <a:lumMod val="40000"/>
                      <a:lumOff val="60000"/>
                    </a:schemeClr>
                  </a:gs>
                  <a:gs pos="100000">
                    <a:schemeClr val="accent6">
                      <a:lumMod val="90000"/>
                    </a:schemeClr>
                  </a:gs>
                </a:gsLst>
                <a:lin ang="5400000" scaled="0"/>
              </a:gradFill>
              <a:ln>
                <a:solidFill>
                  <a:schemeClr val="tx1">
                    <a:lumMod val="50000"/>
                    <a:lumOff val="50000"/>
                  </a:schemeClr>
                </a:solidFill>
              </a:ln>
              <a:effectLst/>
              <a:scene3d>
                <a:camera prst="orthographicFront"/>
                <a:lightRig rig="threePt" dir="t">
                  <a:rot lat="0" lon="0" rev="0"/>
                </a:lightRig>
              </a:scene3d>
              <a:sp3d>
                <a:bevelT w="127000" h="127000"/>
                <a:bevelB w="127000" h="127000"/>
              </a:sp3d>
            </p:spPr>
            <p:txBody>
              <a:bodyPr wrap="none" lIns="0" tIns="72000" rIns="0" bIns="72000" rtlCol="0" anchor="ctr">
                <a:noAutofit/>
              </a:bodyPr>
              <a:lstStyle/>
              <a:p>
                <a:pPr algn="ctr">
                  <a:spcAft>
                    <a:spcPts val="600"/>
                  </a:spcAft>
                </a:pPr>
                <a:r>
                  <a:rPr lang="pt-BR" sz="1600" b="1" dirty="0"/>
                  <a:t>Risco</a:t>
                </a:r>
              </a:p>
            </p:txBody>
          </p:sp>
          <p:sp>
            <p:nvSpPr>
              <p:cNvPr id="37" name="Fluxograma: Conector 36"/>
              <p:cNvSpPr/>
              <p:nvPr/>
            </p:nvSpPr>
            <p:spPr>
              <a:xfrm>
                <a:off x="6922482" y="1436942"/>
                <a:ext cx="786832" cy="446400"/>
              </a:xfrm>
              <a:prstGeom prst="flowChartConnector">
                <a:avLst/>
              </a:prstGeom>
              <a:gradFill>
                <a:gsLst>
                  <a:gs pos="0">
                    <a:schemeClr val="accent6">
                      <a:lumMod val="90000"/>
                    </a:schemeClr>
                  </a:gs>
                  <a:gs pos="50000">
                    <a:schemeClr val="accent5">
                      <a:lumMod val="40000"/>
                      <a:lumOff val="60000"/>
                    </a:schemeClr>
                  </a:gs>
                  <a:gs pos="100000">
                    <a:schemeClr val="accent6">
                      <a:lumMod val="90000"/>
                    </a:schemeClr>
                  </a:gs>
                </a:gsLst>
                <a:lin ang="5400000" scaled="0"/>
              </a:gradFill>
              <a:ln>
                <a:solidFill>
                  <a:schemeClr val="tx1">
                    <a:lumMod val="50000"/>
                    <a:lumOff val="50000"/>
                  </a:schemeClr>
                </a:solidFill>
              </a:ln>
              <a:effectLst/>
              <a:scene3d>
                <a:camera prst="orthographicFront"/>
                <a:lightRig rig="threePt" dir="t">
                  <a:rot lat="0" lon="0" rev="0"/>
                </a:lightRig>
              </a:scene3d>
              <a:sp3d>
                <a:bevelT w="127000" h="127000"/>
                <a:bevelB w="127000" h="127000"/>
              </a:sp3d>
            </p:spPr>
            <p:txBody>
              <a:bodyPr wrap="none" lIns="0" tIns="72000" rIns="0" bIns="72000" rtlCol="0" anchor="ctr">
                <a:noAutofit/>
              </a:bodyPr>
              <a:lstStyle/>
              <a:p>
                <a:pPr indent="-144000" algn="ctr">
                  <a:spcAft>
                    <a:spcPts val="600"/>
                  </a:spcAft>
                </a:pPr>
                <a:r>
                  <a:rPr lang="pt-BR" sz="1600" b="1" dirty="0"/>
                  <a:t>Tempo</a:t>
                </a:r>
              </a:p>
            </p:txBody>
          </p:sp>
        </p:grpSp>
        <p:grpSp>
          <p:nvGrpSpPr>
            <p:cNvPr id="32" name="Grupo 31"/>
            <p:cNvGrpSpPr/>
            <p:nvPr/>
          </p:nvGrpSpPr>
          <p:grpSpPr>
            <a:xfrm>
              <a:off x="8424286" y="3852650"/>
              <a:ext cx="899796" cy="419029"/>
              <a:chOff x="8366230" y="3809108"/>
              <a:chExt cx="899796" cy="419029"/>
            </a:xfrm>
          </p:grpSpPr>
          <p:sp>
            <p:nvSpPr>
              <p:cNvPr id="34" name="Fluxograma: Conector 33"/>
              <p:cNvSpPr/>
              <p:nvPr/>
            </p:nvSpPr>
            <p:spPr>
              <a:xfrm>
                <a:off x="8366230" y="3809108"/>
                <a:ext cx="899796" cy="419029"/>
              </a:xfrm>
              <a:prstGeom prst="flowChartConnector">
                <a:avLst/>
              </a:prstGeom>
              <a:gradFill>
                <a:gsLst>
                  <a:gs pos="0">
                    <a:schemeClr val="accent3"/>
                  </a:gs>
                  <a:gs pos="50000">
                    <a:schemeClr val="accent4"/>
                  </a:gs>
                  <a:gs pos="100000">
                    <a:schemeClr val="accent3"/>
                  </a:gs>
                </a:gsLst>
                <a:lin ang="16200000" scaled="0"/>
              </a:gradFill>
              <a:ln>
                <a:solidFill>
                  <a:schemeClr val="tx1">
                    <a:lumMod val="50000"/>
                    <a:lumOff val="50000"/>
                  </a:schemeClr>
                </a:solidFill>
              </a:ln>
              <a:effectLst/>
              <a:scene3d>
                <a:camera prst="orthographicFront">
                  <a:rot lat="0" lon="0" rev="0"/>
                </a:camera>
                <a:lightRig rig="threePt" dir="t"/>
              </a:scene3d>
              <a:sp3d>
                <a:bevelT w="127000" h="127000"/>
                <a:bevelB w="127000" h="127000"/>
              </a:sp3d>
            </p:spPr>
            <p:txBody>
              <a:bodyPr wrap="none" lIns="0" rIns="0" anchor="ctr" anchorCtr="0">
                <a:noAutofit/>
              </a:bodyPr>
              <a:lstStyle/>
              <a:p>
                <a:pPr indent="-144000" algn="ctr">
                  <a:spcAft>
                    <a:spcPts val="600"/>
                  </a:spcAft>
                </a:pPr>
                <a:endParaRPr lang="pt-BR" sz="1600" b="1" dirty="0"/>
              </a:p>
            </p:txBody>
          </p:sp>
          <p:sp>
            <p:nvSpPr>
              <p:cNvPr id="35" name="Retângulo 34"/>
              <p:cNvSpPr/>
              <p:nvPr/>
            </p:nvSpPr>
            <p:spPr>
              <a:xfrm>
                <a:off x="8480791" y="3917540"/>
                <a:ext cx="670676" cy="218368"/>
              </a:xfrm>
              <a:prstGeom prst="rect">
                <a:avLst/>
              </a:prstGeom>
            </p:spPr>
            <p:txBody>
              <a:bodyPr wrap="none">
                <a:spAutoFit/>
              </a:bodyPr>
              <a:lstStyle/>
              <a:p>
                <a:pPr indent="-144000" algn="ctr">
                  <a:spcAft>
                    <a:spcPts val="600"/>
                  </a:spcAft>
                </a:pPr>
                <a:r>
                  <a:rPr lang="pt-BR" sz="1600" b="1" dirty="0"/>
                  <a:t>Custos</a:t>
                </a:r>
              </a:p>
            </p:txBody>
          </p:sp>
        </p:grpSp>
      </p:grpSp>
      <p:sp>
        <p:nvSpPr>
          <p:cNvPr id="43" name="Retângulo de cantos arredondados 42"/>
          <p:cNvSpPr/>
          <p:nvPr/>
        </p:nvSpPr>
        <p:spPr>
          <a:xfrm>
            <a:off x="1000589" y="1787236"/>
            <a:ext cx="2248979" cy="3490339"/>
          </a:xfrm>
          <a:prstGeom prst="roundRect">
            <a:avLst>
              <a:gd name="adj" fmla="val 7047"/>
            </a:avLst>
          </a:prstGeom>
          <a:noFill/>
          <a:ln>
            <a:solidFill>
              <a:schemeClr val="tx1">
                <a:lumMod val="50000"/>
                <a:lumOff val="50000"/>
              </a:schemeClr>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44" name="Conector reto 43"/>
          <p:cNvCxnSpPr/>
          <p:nvPr/>
        </p:nvCxnSpPr>
        <p:spPr>
          <a:xfrm>
            <a:off x="3249568" y="3136058"/>
            <a:ext cx="1357289" cy="68181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5" name="Retângulo de cantos arredondados 44"/>
          <p:cNvSpPr/>
          <p:nvPr/>
        </p:nvSpPr>
        <p:spPr>
          <a:xfrm>
            <a:off x="3482843" y="1722173"/>
            <a:ext cx="5899125" cy="842731"/>
          </a:xfrm>
          <a:prstGeom prst="roundRect">
            <a:avLst/>
          </a:prstGeom>
          <a:noFill/>
          <a:ln>
            <a:solidFill>
              <a:schemeClr val="accent3"/>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46" name="Conector reto 45"/>
          <p:cNvCxnSpPr/>
          <p:nvPr/>
        </p:nvCxnSpPr>
        <p:spPr>
          <a:xfrm>
            <a:off x="6725194" y="2708920"/>
            <a:ext cx="355853" cy="854277"/>
          </a:xfrm>
          <a:prstGeom prst="line">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47" name="Texto explicativo retangular 46"/>
          <p:cNvSpPr/>
          <p:nvPr/>
        </p:nvSpPr>
        <p:spPr>
          <a:xfrm>
            <a:off x="3512046" y="2840086"/>
            <a:ext cx="5942460" cy="1946276"/>
          </a:xfrm>
          <a:prstGeom prst="wedgeRectCallout">
            <a:avLst>
              <a:gd name="adj1" fmla="val -60383"/>
              <a:gd name="adj2" fmla="val 7168"/>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85738" indent="-185738" algn="l">
              <a:spcAft>
                <a:spcPts val="400"/>
              </a:spcAft>
              <a:buFont typeface="Arial" panose="020B0604020202020204" pitchFamily="34" charset="0"/>
              <a:buChar char="•"/>
            </a:pPr>
            <a:r>
              <a:rPr lang="pt-BR" sz="1600" b="1" dirty="0"/>
              <a:t>Fatores relevante para a decisão do dono da carga:</a:t>
            </a:r>
          </a:p>
          <a:p>
            <a:pPr marL="450850" lvl="1" indent="-185738">
              <a:spcAft>
                <a:spcPts val="400"/>
              </a:spcAft>
              <a:buFont typeface="Arial" panose="020B0604020202020204" pitchFamily="34" charset="0"/>
              <a:buChar char="•"/>
            </a:pPr>
            <a:r>
              <a:rPr lang="pt-BR" sz="1600" b="1" dirty="0"/>
              <a:t>Flexibilidade:</a:t>
            </a:r>
            <a:r>
              <a:rPr lang="pt-BR" sz="1600" dirty="0"/>
              <a:t> oferta de </a:t>
            </a:r>
            <a:r>
              <a:rPr lang="pt-BR" sz="1600" i="1" dirty="0"/>
              <a:t>bookings</a:t>
            </a:r>
            <a:r>
              <a:rPr lang="pt-BR" sz="1600" dirty="0"/>
              <a:t>, presença de mais armadores,</a:t>
            </a:r>
            <a:r>
              <a:rPr lang="pt-BR" sz="1600" b="1" dirty="0"/>
              <a:t> </a:t>
            </a:r>
            <a:r>
              <a:rPr lang="pt-BR" sz="1600" dirty="0"/>
              <a:t>minimização de </a:t>
            </a:r>
            <a:r>
              <a:rPr lang="pt-BR" sz="1600" i="1" dirty="0"/>
              <a:t>transit time</a:t>
            </a:r>
          </a:p>
          <a:p>
            <a:pPr marL="450850" lvl="1" indent="-185738">
              <a:spcAft>
                <a:spcPts val="400"/>
              </a:spcAft>
              <a:buFont typeface="Arial" panose="020B0604020202020204" pitchFamily="34" charset="0"/>
              <a:buChar char="•"/>
            </a:pPr>
            <a:r>
              <a:rPr lang="pt-BR" sz="1600" b="1" dirty="0"/>
              <a:t>Confiabilidade:</a:t>
            </a:r>
            <a:r>
              <a:rPr lang="pt-BR" sz="1600" dirty="0"/>
              <a:t> serviço direto,</a:t>
            </a:r>
            <a:r>
              <a:rPr lang="pt-BR" sz="1600" b="1" dirty="0"/>
              <a:t> </a:t>
            </a:r>
            <a:r>
              <a:rPr lang="pt-BR" sz="1600" dirty="0"/>
              <a:t>omissão de escalas</a:t>
            </a:r>
            <a:endParaRPr lang="pt-BR" sz="1600" i="1" dirty="0"/>
          </a:p>
          <a:p>
            <a:pPr marL="450850" lvl="1" indent="-185738">
              <a:spcAft>
                <a:spcPts val="400"/>
              </a:spcAft>
              <a:buFont typeface="Arial" panose="020B0604020202020204" pitchFamily="34" charset="0"/>
              <a:buChar char="•"/>
            </a:pPr>
            <a:r>
              <a:rPr lang="pt-BR" sz="1600" b="1" dirty="0"/>
              <a:t>Qualidade de serviços: </a:t>
            </a:r>
            <a:r>
              <a:rPr lang="pt-BR" sz="1600" dirty="0"/>
              <a:t>agilidade, acesso terrestre, disponibilidade de atividades de apoio</a:t>
            </a:r>
          </a:p>
        </p:txBody>
      </p:sp>
    </p:spTree>
    <p:extLst>
      <p:ext uri="{BB962C8B-B14F-4D97-AF65-F5344CB8AC3E}">
        <p14:creationId xmlns:p14="http://schemas.microsoft.com/office/powerpoint/2010/main" val="934389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585" y="50101"/>
            <a:ext cx="9411832" cy="945141"/>
          </a:xfrm>
        </p:spPr>
        <p:txBody>
          <a:bodyPr/>
          <a:lstStyle/>
          <a:p>
            <a:r>
              <a:rPr lang="pt-BR" dirty="0"/>
              <a:t>A busca por flexibilidade e oferta de serviços faz com que o porto de Santos tenha um poder de atração de cargas consideravelmente maior do que os demais portos, devido à sua grande oferta de serviços marítimos...</a:t>
            </a:r>
          </a:p>
        </p:txBody>
      </p:sp>
      <p:sp>
        <p:nvSpPr>
          <p:cNvPr id="4" name="CaixaDeTexto 3"/>
          <p:cNvSpPr txBox="1"/>
          <p:nvPr/>
        </p:nvSpPr>
        <p:spPr>
          <a:xfrm>
            <a:off x="1" y="6034540"/>
            <a:ext cx="9904412" cy="385303"/>
          </a:xfrm>
          <a:prstGeom prst="rect">
            <a:avLst/>
          </a:prstGeom>
          <a:noFill/>
        </p:spPr>
        <p:txBody>
          <a:bodyPr wrap="square" lIns="54000" tIns="54000" rIns="54000" bIns="54000" rtlCol="0" anchor="ctr">
            <a:noAutofit/>
          </a:bodyPr>
          <a:lstStyle/>
          <a:p>
            <a:r>
              <a:rPr lang="pt-BR" sz="900" dirty="0">
                <a:latin typeface="Arial" pitchFamily="34" charset="0"/>
                <a:cs typeface="Arial" pitchFamily="34" charset="0"/>
              </a:rPr>
              <a:t>(1) </a:t>
            </a:r>
            <a:r>
              <a:rPr lang="pt-BR" sz="900" dirty="0"/>
              <a:t>Os 5% indicados pelo gráfico  podem ser classificados em 3 grupos: (1) Não escalaram o porto em uma viagem específica; (2) Viagens nos primeiros ou últimos dias do ano; (3) Navios Ro-ro ou de carga geral.</a:t>
            </a:r>
            <a:endParaRPr lang="pt-BR" sz="900" dirty="0">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4095592754"/>
              </p:ext>
            </p:extLst>
          </p:nvPr>
        </p:nvGraphicFramePr>
        <p:xfrm>
          <a:off x="172345" y="1554070"/>
          <a:ext cx="5819160" cy="1685410"/>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DeTexto 10"/>
          <p:cNvSpPr txBox="1"/>
          <p:nvPr/>
        </p:nvSpPr>
        <p:spPr>
          <a:xfrm>
            <a:off x="172345" y="1087770"/>
            <a:ext cx="5819160" cy="529360"/>
          </a:xfrm>
          <a:prstGeom prst="rect">
            <a:avLst/>
          </a:prstGeom>
          <a:noFill/>
        </p:spPr>
        <p:txBody>
          <a:bodyPr wrap="square" lIns="54000" tIns="54000" rIns="54000" bIns="54000" rtlCol="0">
            <a:noAutofit/>
          </a:bodyPr>
          <a:lstStyle/>
          <a:p>
            <a:r>
              <a:rPr lang="pt-BR" sz="1400" b="1" dirty="0">
                <a:solidFill>
                  <a:srgbClr val="000000"/>
                </a:solidFill>
                <a:cs typeface="Arial" pitchFamily="34" charset="0"/>
              </a:rPr>
              <a:t>Índice de visita aos portos em 2012</a:t>
            </a:r>
          </a:p>
          <a:p>
            <a:r>
              <a:rPr lang="pt-BR" sz="1200" dirty="0">
                <a:solidFill>
                  <a:srgbClr val="000000"/>
                </a:solidFill>
                <a:cs typeface="Arial" pitchFamily="34" charset="0"/>
              </a:rPr>
              <a:t>(100% = total de viagens no Brasil)</a:t>
            </a:r>
          </a:p>
        </p:txBody>
      </p:sp>
      <p:sp>
        <p:nvSpPr>
          <p:cNvPr id="12" name="CaixaDeTexto 11"/>
          <p:cNvSpPr txBox="1"/>
          <p:nvPr/>
        </p:nvSpPr>
        <p:spPr>
          <a:xfrm>
            <a:off x="172345" y="3108716"/>
            <a:ext cx="5819160" cy="282325"/>
          </a:xfrm>
          <a:prstGeom prst="rect">
            <a:avLst/>
          </a:prstGeom>
          <a:noFill/>
        </p:spPr>
        <p:txBody>
          <a:bodyPr wrap="square" lIns="54000" tIns="54000" rIns="54000" bIns="54000" rtlCol="0">
            <a:noAutofit/>
          </a:bodyPr>
          <a:lstStyle/>
          <a:p>
            <a:r>
              <a:rPr lang="pt-BR" sz="1400" b="1" dirty="0">
                <a:solidFill>
                  <a:srgbClr val="000000"/>
                </a:solidFill>
                <a:cs typeface="Arial" pitchFamily="34" charset="0"/>
              </a:rPr>
              <a:t>Incidência de </a:t>
            </a:r>
            <a:r>
              <a:rPr lang="pt-BR" sz="1400" b="1" i="1" dirty="0">
                <a:solidFill>
                  <a:srgbClr val="000000"/>
                </a:solidFill>
                <a:cs typeface="Arial" pitchFamily="34" charset="0"/>
              </a:rPr>
              <a:t>double calls </a:t>
            </a:r>
            <a:r>
              <a:rPr lang="pt-BR" sz="1400" b="1" dirty="0">
                <a:solidFill>
                  <a:srgbClr val="000000"/>
                </a:solidFill>
                <a:cs typeface="Arial" pitchFamily="34" charset="0"/>
              </a:rPr>
              <a:t>em Santos em 2012</a:t>
            </a:r>
          </a:p>
        </p:txBody>
      </p:sp>
      <p:cxnSp>
        <p:nvCxnSpPr>
          <p:cNvPr id="14" name="Conector reto 13"/>
          <p:cNvCxnSpPr/>
          <p:nvPr/>
        </p:nvCxnSpPr>
        <p:spPr>
          <a:xfrm>
            <a:off x="172345" y="3391042"/>
            <a:ext cx="58191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172345" y="1352450"/>
            <a:ext cx="58191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Gráfico 17"/>
          <p:cNvGraphicFramePr/>
          <p:nvPr>
            <p:extLst>
              <p:ext uri="{D42A27DB-BD31-4B8C-83A1-F6EECF244321}">
                <p14:modId xmlns:p14="http://schemas.microsoft.com/office/powerpoint/2010/main" val="4209576324"/>
              </p:ext>
            </p:extLst>
          </p:nvPr>
        </p:nvGraphicFramePr>
        <p:xfrm>
          <a:off x="172345" y="4505943"/>
          <a:ext cx="5819160" cy="1597408"/>
        </p:xfrm>
        <a:graphic>
          <a:graphicData uri="http://schemas.openxmlformats.org/drawingml/2006/chart">
            <c:chart xmlns:c="http://schemas.openxmlformats.org/drawingml/2006/chart" xmlns:r="http://schemas.openxmlformats.org/officeDocument/2006/relationships" r:id="rId3"/>
          </a:graphicData>
        </a:graphic>
      </p:graphicFrame>
      <p:sp>
        <p:nvSpPr>
          <p:cNvPr id="19" name="CaixaDeTexto 18"/>
          <p:cNvSpPr txBox="1"/>
          <p:nvPr/>
        </p:nvSpPr>
        <p:spPr>
          <a:xfrm>
            <a:off x="172345" y="4208992"/>
            <a:ext cx="5819160" cy="282325"/>
          </a:xfrm>
          <a:prstGeom prst="rect">
            <a:avLst/>
          </a:prstGeom>
          <a:noFill/>
        </p:spPr>
        <p:txBody>
          <a:bodyPr wrap="square" lIns="54000" tIns="54000" rIns="54000" bIns="54000" rtlCol="0">
            <a:noAutofit/>
          </a:bodyPr>
          <a:lstStyle/>
          <a:p>
            <a:r>
              <a:rPr lang="pt-BR" sz="1400" b="1" dirty="0">
                <a:solidFill>
                  <a:srgbClr val="000000"/>
                </a:solidFill>
                <a:cs typeface="Arial" pitchFamily="34" charset="0"/>
              </a:rPr>
              <a:t>Cais dedicado à operação de contêineres [m]</a:t>
            </a:r>
          </a:p>
        </p:txBody>
      </p:sp>
      <p:cxnSp>
        <p:nvCxnSpPr>
          <p:cNvPr id="20" name="Conector reto 19"/>
          <p:cNvCxnSpPr/>
          <p:nvPr/>
        </p:nvCxnSpPr>
        <p:spPr>
          <a:xfrm>
            <a:off x="172345" y="4491317"/>
            <a:ext cx="58191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tângulo de cantos arredondados 16"/>
          <p:cNvSpPr/>
          <p:nvPr/>
        </p:nvSpPr>
        <p:spPr>
          <a:xfrm>
            <a:off x="6248350" y="1412776"/>
            <a:ext cx="3466676" cy="4572000"/>
          </a:xfrm>
          <a:prstGeom prst="roundRect">
            <a:avLst>
              <a:gd name="adj" fmla="val 1894"/>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85738" indent="-185738">
              <a:spcAft>
                <a:spcPts val="600"/>
              </a:spcAft>
              <a:buFont typeface="Arial" panose="020B0604020202020204" pitchFamily="34" charset="0"/>
              <a:buChar char="•"/>
            </a:pPr>
            <a:r>
              <a:rPr lang="pt-BR" sz="1600" dirty="0"/>
              <a:t>A concentração de cargas na região de Santos confere-lhe grande vantagem operacional:</a:t>
            </a:r>
          </a:p>
          <a:p>
            <a:pPr marL="357188" lvl="1" indent="-171450">
              <a:spcAft>
                <a:spcPts val="600"/>
              </a:spcAft>
              <a:buFont typeface="Arial" panose="020B0604020202020204" pitchFamily="34" charset="0"/>
              <a:buChar char="•"/>
            </a:pPr>
            <a:r>
              <a:rPr lang="pt-BR" sz="1600" dirty="0"/>
              <a:t>É escalado por todos os navios que visitam a costa nacional</a:t>
            </a:r>
            <a:r>
              <a:rPr lang="pt-BR" sz="1600" baseline="30000" dirty="0"/>
              <a:t>1</a:t>
            </a:r>
            <a:endParaRPr lang="pt-BR" sz="1600" dirty="0"/>
          </a:p>
          <a:p>
            <a:pPr marL="357188" lvl="1" indent="-171450">
              <a:spcAft>
                <a:spcPts val="600"/>
              </a:spcAft>
              <a:buFont typeface="Arial" panose="020B0604020202020204" pitchFamily="34" charset="0"/>
              <a:buChar char="•"/>
            </a:pPr>
            <a:r>
              <a:rPr lang="pt-BR" sz="1600" dirty="0"/>
              <a:t>A maioria destas embarcações realiza </a:t>
            </a:r>
            <a:r>
              <a:rPr lang="pt-BR" sz="1600" i="1" dirty="0"/>
              <a:t>double call </a:t>
            </a:r>
            <a:r>
              <a:rPr lang="pt-BR" sz="1600" dirty="0"/>
              <a:t>no porto (uma escala focada em desembarque de cargas e outra no embarque)</a:t>
            </a:r>
          </a:p>
          <a:p>
            <a:pPr marL="357188" lvl="1" indent="-171450">
              <a:spcAft>
                <a:spcPts val="600"/>
              </a:spcAft>
              <a:buFont typeface="Arial" panose="020B0604020202020204" pitchFamily="34" charset="0"/>
              <a:buChar char="•"/>
            </a:pPr>
            <a:r>
              <a:rPr lang="pt-BR" sz="1600" dirty="0"/>
              <a:t>Concentra mais de 35% da infraestrutura dedicada à operação de contêineres</a:t>
            </a:r>
          </a:p>
          <a:p>
            <a:pPr marL="185738" indent="-185738">
              <a:spcAft>
                <a:spcPts val="600"/>
              </a:spcAft>
              <a:buFont typeface="Arial" panose="020B0604020202020204" pitchFamily="34" charset="0"/>
              <a:buChar char="•"/>
            </a:pPr>
            <a:r>
              <a:rPr lang="pt-BR" sz="1600" dirty="0"/>
              <a:t>Tais vantagens contribuem para que o porto capture inclusive cargas da região de influência natural de outros portos </a:t>
            </a:r>
          </a:p>
        </p:txBody>
      </p:sp>
      <p:graphicFrame>
        <p:nvGraphicFramePr>
          <p:cNvPr id="21" name="Gráfico 20"/>
          <p:cNvGraphicFramePr/>
          <p:nvPr>
            <p:extLst>
              <p:ext uri="{D42A27DB-BD31-4B8C-83A1-F6EECF244321}">
                <p14:modId xmlns:p14="http://schemas.microsoft.com/office/powerpoint/2010/main" val="123322510"/>
              </p:ext>
            </p:extLst>
          </p:nvPr>
        </p:nvGraphicFramePr>
        <p:xfrm>
          <a:off x="271686" y="3356992"/>
          <a:ext cx="6028145" cy="866929"/>
        </p:xfrm>
        <a:graphic>
          <a:graphicData uri="http://schemas.openxmlformats.org/drawingml/2006/chart">
            <c:chart xmlns:c="http://schemas.openxmlformats.org/drawingml/2006/chart" xmlns:r="http://schemas.openxmlformats.org/officeDocument/2006/relationships" r:id="rId4"/>
          </a:graphicData>
        </a:graphic>
      </p:graphicFrame>
      <p:sp>
        <p:nvSpPr>
          <p:cNvPr id="3" name="Retângulo 2"/>
          <p:cNvSpPr/>
          <p:nvPr/>
        </p:nvSpPr>
        <p:spPr>
          <a:xfrm>
            <a:off x="5014486" y="4208992"/>
            <a:ext cx="992385" cy="245638"/>
          </a:xfrm>
          <a:prstGeom prst="rect">
            <a:avLst/>
          </a:prstGeom>
          <a:solidFill>
            <a:schemeClr val="bg1"/>
          </a:solidFill>
          <a:ln>
            <a:solidFill>
              <a:srgbClr val="FF0000"/>
            </a:solidFill>
          </a:ln>
          <a:effectLst/>
        </p:spPr>
        <p:txBody>
          <a:bodyPr wrap="square" lIns="72000" tIns="72000" rIns="72000" bIns="72000" rtlCol="0" anchor="ctr">
            <a:noAutofit/>
          </a:bodyPr>
          <a:lstStyle/>
          <a:p>
            <a:pPr algn="ctr">
              <a:spcAft>
                <a:spcPts val="600"/>
              </a:spcAft>
            </a:pPr>
            <a:r>
              <a:rPr lang="pt-BR" sz="1400" b="1" dirty="0">
                <a:solidFill>
                  <a:srgbClr val="FF0000"/>
                </a:solidFill>
              </a:rPr>
              <a:t>Estimado</a:t>
            </a:r>
          </a:p>
        </p:txBody>
      </p:sp>
    </p:spTree>
    <p:extLst>
      <p:ext uri="{BB962C8B-B14F-4D97-AF65-F5344CB8AC3E}">
        <p14:creationId xmlns:p14="http://schemas.microsoft.com/office/powerpoint/2010/main" val="2253843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587"/>
            <a:ext cx="9505950" cy="945141"/>
          </a:xfrm>
        </p:spPr>
        <p:txBody>
          <a:bodyPr/>
          <a:lstStyle/>
          <a:p>
            <a:r>
              <a:rPr lang="pt-BR" dirty="0"/>
              <a:t>A ordem de escalas interfere na competitividade do porto: portos escalados no início da viagem são mais atrativos para cargas de importação enquanto aqueles escalados no fim são mais fortes para a exportação</a:t>
            </a:r>
          </a:p>
        </p:txBody>
      </p:sp>
      <p:sp>
        <p:nvSpPr>
          <p:cNvPr id="89" name="CaixaDeTexto 88"/>
          <p:cNvSpPr txBox="1"/>
          <p:nvPr/>
        </p:nvSpPr>
        <p:spPr>
          <a:xfrm>
            <a:off x="91722" y="980728"/>
            <a:ext cx="5256000" cy="324000"/>
          </a:xfrm>
          <a:prstGeom prst="rect">
            <a:avLst/>
          </a:prstGeom>
          <a:noFill/>
          <a:ln>
            <a:noFill/>
          </a:ln>
        </p:spPr>
        <p:txBody>
          <a:bodyPr wrap="square" lIns="72000" tIns="36000" rIns="72000" bIns="36000" rtlCol="0" anchor="ctr">
            <a:noAutofit/>
          </a:bodyPr>
          <a:lstStyle/>
          <a:p>
            <a:pPr>
              <a:spcAft>
                <a:spcPts val="600"/>
              </a:spcAft>
            </a:pPr>
            <a:r>
              <a:rPr lang="pt-BR" sz="1400" b="1" dirty="0"/>
              <a:t>Rota marítima ilustrativa, com destaque para o </a:t>
            </a:r>
            <a:r>
              <a:rPr lang="pt-BR" sz="1400" b="1" i="1" dirty="0" err="1"/>
              <a:t>transit</a:t>
            </a:r>
            <a:r>
              <a:rPr lang="pt-BR" sz="1400" b="1" i="1" dirty="0"/>
              <a:t> time</a:t>
            </a:r>
          </a:p>
        </p:txBody>
      </p:sp>
      <p:grpSp>
        <p:nvGrpSpPr>
          <p:cNvPr id="19" name="Grupo 18"/>
          <p:cNvGrpSpPr/>
          <p:nvPr/>
        </p:nvGrpSpPr>
        <p:grpSpPr>
          <a:xfrm>
            <a:off x="55662" y="1416443"/>
            <a:ext cx="5472608" cy="4892877"/>
            <a:chOff x="-31554" y="1124747"/>
            <a:chExt cx="5460297" cy="4892877"/>
          </a:xfrm>
        </p:grpSpPr>
        <p:cxnSp>
          <p:nvCxnSpPr>
            <p:cNvPr id="16" name="Conector reto 15"/>
            <p:cNvCxnSpPr/>
            <p:nvPr/>
          </p:nvCxnSpPr>
          <p:spPr>
            <a:xfrm flipH="1">
              <a:off x="483731" y="1279984"/>
              <a:ext cx="785943" cy="1543052"/>
            </a:xfrm>
            <a:prstGeom prst="line">
              <a:avLst/>
            </a:prstGeom>
            <a:ln>
              <a:solidFill>
                <a:schemeClr val="bg1">
                  <a:lumMod val="85000"/>
                </a:schemeClr>
              </a:solidFill>
              <a:prstDash val="sysDash"/>
            </a:ln>
            <a:effectLst/>
          </p:spPr>
          <p:style>
            <a:lnRef idx="1">
              <a:schemeClr val="accent1"/>
            </a:lnRef>
            <a:fillRef idx="0">
              <a:schemeClr val="accent1"/>
            </a:fillRef>
            <a:effectRef idx="0">
              <a:schemeClr val="accent1"/>
            </a:effectRef>
            <a:fontRef idx="minor">
              <a:schemeClr val="tx1"/>
            </a:fontRef>
          </p:style>
        </p:cxnSp>
        <p:pic>
          <p:nvPicPr>
            <p:cNvPr id="69635" name="Picture 3" descr="C:\Arquivos Verax\CEGN\2012-MTR01\mapa sudest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251" t="11818" r="37535"/>
            <a:stretch/>
          </p:blipFill>
          <p:spPr bwMode="auto">
            <a:xfrm>
              <a:off x="-6440" y="1124747"/>
              <a:ext cx="5219062" cy="4877811"/>
            </a:xfrm>
            <a:prstGeom prst="rect">
              <a:avLst/>
            </a:prstGeom>
            <a:noFill/>
            <a:extLst>
              <a:ext uri="{909E8E84-426E-40DD-AFC4-6F175D3DCCD1}">
                <a14:hiddenFill xmlns:a14="http://schemas.microsoft.com/office/drawing/2010/main">
                  <a:solidFill>
                    <a:srgbClr val="FFFFFF"/>
                  </a:solidFill>
                </a14:hiddenFill>
              </a:ext>
            </a:extLst>
          </p:spPr>
        </p:pic>
        <p:sp>
          <p:nvSpPr>
            <p:cNvPr id="29" name="Elipse 28"/>
            <p:cNvSpPr/>
            <p:nvPr>
              <p:custDataLst>
                <p:tags r:id="rId1"/>
              </p:custDataLst>
            </p:nvPr>
          </p:nvSpPr>
          <p:spPr>
            <a:xfrm>
              <a:off x="127670" y="5704595"/>
              <a:ext cx="125398" cy="12539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400" dirty="0">
                <a:solidFill>
                  <a:schemeClr val="tx1"/>
                </a:solidFill>
              </a:endParaRPr>
            </a:p>
          </p:txBody>
        </p:sp>
        <p:sp>
          <p:nvSpPr>
            <p:cNvPr id="30" name="Elipse 29"/>
            <p:cNvSpPr/>
            <p:nvPr>
              <p:custDataLst>
                <p:tags r:id="rId2"/>
              </p:custDataLst>
            </p:nvPr>
          </p:nvSpPr>
          <p:spPr>
            <a:xfrm>
              <a:off x="3280368" y="2425697"/>
              <a:ext cx="125398" cy="12539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400" dirty="0">
                <a:solidFill>
                  <a:schemeClr val="tx1"/>
                </a:solidFill>
              </a:endParaRPr>
            </a:p>
          </p:txBody>
        </p:sp>
        <p:sp>
          <p:nvSpPr>
            <p:cNvPr id="31" name="Elipse 30"/>
            <p:cNvSpPr/>
            <p:nvPr>
              <p:custDataLst>
                <p:tags r:id="rId3"/>
              </p:custDataLst>
            </p:nvPr>
          </p:nvSpPr>
          <p:spPr>
            <a:xfrm>
              <a:off x="4210136" y="2017423"/>
              <a:ext cx="125398" cy="12539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400" dirty="0">
                <a:solidFill>
                  <a:schemeClr val="tx1"/>
                </a:solidFill>
              </a:endParaRPr>
            </a:p>
          </p:txBody>
        </p:sp>
        <p:sp>
          <p:nvSpPr>
            <p:cNvPr id="32" name="Elipse 31"/>
            <p:cNvSpPr/>
            <p:nvPr>
              <p:custDataLst>
                <p:tags r:id="rId4"/>
              </p:custDataLst>
            </p:nvPr>
          </p:nvSpPr>
          <p:spPr>
            <a:xfrm>
              <a:off x="2749807" y="2850520"/>
              <a:ext cx="125398" cy="12539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400" dirty="0">
                <a:solidFill>
                  <a:schemeClr val="tx1"/>
                </a:solidFill>
              </a:endParaRPr>
            </a:p>
          </p:txBody>
        </p:sp>
        <p:sp>
          <p:nvSpPr>
            <p:cNvPr id="33" name="Elipse 32"/>
            <p:cNvSpPr/>
            <p:nvPr>
              <p:custDataLst>
                <p:tags r:id="rId5"/>
              </p:custDataLst>
            </p:nvPr>
          </p:nvSpPr>
          <p:spPr>
            <a:xfrm>
              <a:off x="1761382" y="4665013"/>
              <a:ext cx="125398" cy="12539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400" dirty="0">
                <a:solidFill>
                  <a:schemeClr val="tx1"/>
                </a:solidFill>
              </a:endParaRPr>
            </a:p>
          </p:txBody>
        </p:sp>
        <p:sp>
          <p:nvSpPr>
            <p:cNvPr id="40" name="Forma livre 39"/>
            <p:cNvSpPr/>
            <p:nvPr>
              <p:custDataLst>
                <p:tags r:id="rId6"/>
              </p:custDataLst>
            </p:nvPr>
          </p:nvSpPr>
          <p:spPr>
            <a:xfrm>
              <a:off x="4335847" y="1848362"/>
              <a:ext cx="777025" cy="429084"/>
            </a:xfrm>
            <a:custGeom>
              <a:avLst/>
              <a:gdLst>
                <a:gd name="connsiteX0" fmla="*/ 597267 w 767176"/>
                <a:gd name="connsiteY0" fmla="*/ 0 h 972541"/>
                <a:gd name="connsiteX1" fmla="*/ 729405 w 767176"/>
                <a:gd name="connsiteY1" fmla="*/ 570839 h 972541"/>
                <a:gd name="connsiteX2" fmla="*/ 0 w 767176"/>
                <a:gd name="connsiteY2" fmla="*/ 972541 h 972541"/>
                <a:gd name="connsiteX0" fmla="*/ 725397 w 895306"/>
                <a:gd name="connsiteY0" fmla="*/ 0 h 1028250"/>
                <a:gd name="connsiteX1" fmla="*/ 857535 w 895306"/>
                <a:gd name="connsiteY1" fmla="*/ 570839 h 1028250"/>
                <a:gd name="connsiteX2" fmla="*/ 0 w 895306"/>
                <a:gd name="connsiteY2" fmla="*/ 1028250 h 1028250"/>
                <a:gd name="connsiteX0" fmla="*/ 725397 w 886211"/>
                <a:gd name="connsiteY0" fmla="*/ 0 h 1028250"/>
                <a:gd name="connsiteX1" fmla="*/ 846393 w 886211"/>
                <a:gd name="connsiteY1" fmla="*/ 866095 h 1028250"/>
                <a:gd name="connsiteX2" fmla="*/ 0 w 886211"/>
                <a:gd name="connsiteY2" fmla="*/ 1028250 h 1028250"/>
                <a:gd name="connsiteX0" fmla="*/ 725397 w 886211"/>
                <a:gd name="connsiteY0" fmla="*/ 0 h 1071651"/>
                <a:gd name="connsiteX1" fmla="*/ 846393 w 886211"/>
                <a:gd name="connsiteY1" fmla="*/ 866095 h 1071651"/>
                <a:gd name="connsiteX2" fmla="*/ 0 w 886211"/>
                <a:gd name="connsiteY2" fmla="*/ 1028250 h 1071651"/>
                <a:gd name="connsiteX0" fmla="*/ 725397 w 886211"/>
                <a:gd name="connsiteY0" fmla="*/ 0 h 1098478"/>
                <a:gd name="connsiteX1" fmla="*/ 846393 w 886211"/>
                <a:gd name="connsiteY1" fmla="*/ 866095 h 1098478"/>
                <a:gd name="connsiteX2" fmla="*/ 0 w 886211"/>
                <a:gd name="connsiteY2" fmla="*/ 1028250 h 1098478"/>
                <a:gd name="connsiteX0" fmla="*/ 725397 w 725397"/>
                <a:gd name="connsiteY0" fmla="*/ 0 h 1028250"/>
                <a:gd name="connsiteX1" fmla="*/ 0 w 725397"/>
                <a:gd name="connsiteY1" fmla="*/ 1028250 h 1028250"/>
                <a:gd name="connsiteX0" fmla="*/ 725397 w 813470"/>
                <a:gd name="connsiteY0" fmla="*/ 0 h 1028250"/>
                <a:gd name="connsiteX1" fmla="*/ 0 w 813470"/>
                <a:gd name="connsiteY1" fmla="*/ 1028250 h 1028250"/>
                <a:gd name="connsiteX0" fmla="*/ 725397 w 881687"/>
                <a:gd name="connsiteY0" fmla="*/ 0 h 1083400"/>
                <a:gd name="connsiteX1" fmla="*/ 0 w 881687"/>
                <a:gd name="connsiteY1" fmla="*/ 1028250 h 1083400"/>
                <a:gd name="connsiteX0" fmla="*/ 725397 w 881687"/>
                <a:gd name="connsiteY0" fmla="*/ 0 h 1104419"/>
                <a:gd name="connsiteX1" fmla="*/ 0 w 881687"/>
                <a:gd name="connsiteY1" fmla="*/ 1050534 h 1104419"/>
                <a:gd name="connsiteX0" fmla="*/ 753251 w 903983"/>
                <a:gd name="connsiteY0" fmla="*/ 0 h 907518"/>
                <a:gd name="connsiteX1" fmla="*/ 0 w 903983"/>
                <a:gd name="connsiteY1" fmla="*/ 838841 h 907518"/>
                <a:gd name="connsiteX0" fmla="*/ 391145 w 645078"/>
                <a:gd name="connsiteY0" fmla="*/ 0 h 715577"/>
                <a:gd name="connsiteX1" fmla="*/ 0 w 645078"/>
                <a:gd name="connsiteY1" fmla="*/ 621577 h 715577"/>
                <a:gd name="connsiteX0" fmla="*/ 391145 w 536459"/>
                <a:gd name="connsiteY0" fmla="*/ 0 h 675258"/>
                <a:gd name="connsiteX1" fmla="*/ 0 w 536459"/>
                <a:gd name="connsiteY1" fmla="*/ 621577 h 675258"/>
                <a:gd name="connsiteX0" fmla="*/ 391145 w 480358"/>
                <a:gd name="connsiteY0" fmla="*/ 0 h 650592"/>
                <a:gd name="connsiteX1" fmla="*/ 0 w 480358"/>
                <a:gd name="connsiteY1" fmla="*/ 621577 h 650592"/>
                <a:gd name="connsiteX0" fmla="*/ 1568573 w 1574486"/>
                <a:gd name="connsiteY0" fmla="*/ 0 h 1348549"/>
                <a:gd name="connsiteX1" fmla="*/ 0 w 1574486"/>
                <a:gd name="connsiteY1" fmla="*/ 1333210 h 1348549"/>
                <a:gd name="connsiteX0" fmla="*/ 1568573 w 1592552"/>
                <a:gd name="connsiteY0" fmla="*/ 0 h 1533204"/>
                <a:gd name="connsiteX1" fmla="*/ 0 w 1592552"/>
                <a:gd name="connsiteY1" fmla="*/ 1333210 h 1533204"/>
                <a:gd name="connsiteX0" fmla="*/ 1568573 w 1603822"/>
                <a:gd name="connsiteY0" fmla="*/ 0 h 1502042"/>
                <a:gd name="connsiteX1" fmla="*/ 0 w 1603822"/>
                <a:gd name="connsiteY1" fmla="*/ 1333210 h 1502042"/>
              </a:gdLst>
              <a:ahLst/>
              <a:cxnLst>
                <a:cxn ang="0">
                  <a:pos x="connsiteX0" y="connsiteY0"/>
                </a:cxn>
                <a:cxn ang="0">
                  <a:pos x="connsiteX1" y="connsiteY1"/>
                </a:cxn>
              </a:cxnLst>
              <a:rect l="l" t="t" r="r" b="b"/>
              <a:pathLst>
                <a:path w="1603822" h="1502042">
                  <a:moveTo>
                    <a:pt x="1568573" y="0"/>
                  </a:moveTo>
                  <a:cubicBezTo>
                    <a:pt x="1661026" y="125487"/>
                    <a:pt x="1696512" y="2077857"/>
                    <a:pt x="0" y="1333210"/>
                  </a:cubicBezTo>
                </a:path>
              </a:pathLst>
            </a:custGeom>
            <a:ln>
              <a:solidFill>
                <a:schemeClr val="accent4">
                  <a:lumMod val="50000"/>
                </a:schemeClr>
              </a:solidFill>
              <a:prstDash val="sysDash"/>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800"/>
            </a:p>
          </p:txBody>
        </p:sp>
        <p:sp>
          <p:nvSpPr>
            <p:cNvPr id="46" name="CaixaDeTexto 45"/>
            <p:cNvSpPr txBox="1"/>
            <p:nvPr/>
          </p:nvSpPr>
          <p:spPr>
            <a:xfrm>
              <a:off x="2233438" y="2337632"/>
              <a:ext cx="1080000" cy="252000"/>
            </a:xfrm>
            <a:prstGeom prst="rect">
              <a:avLst/>
            </a:prstGeom>
            <a:noFill/>
            <a:ln>
              <a:noFill/>
            </a:ln>
          </p:spPr>
          <p:txBody>
            <a:bodyPr wrap="square" lIns="72000" tIns="36000" rIns="72000" bIns="36000" rtlCol="0" anchor="t">
              <a:noAutofit/>
            </a:bodyPr>
            <a:lstStyle/>
            <a:p>
              <a:pPr algn="r">
                <a:spcAft>
                  <a:spcPts val="600"/>
                </a:spcAft>
              </a:pPr>
              <a:r>
                <a:rPr lang="pt-BR" sz="1400" b="1" dirty="0"/>
                <a:t>Santos</a:t>
              </a:r>
            </a:p>
          </p:txBody>
        </p:sp>
        <p:sp>
          <p:nvSpPr>
            <p:cNvPr id="47" name="CaixaDeTexto 46"/>
            <p:cNvSpPr txBox="1"/>
            <p:nvPr/>
          </p:nvSpPr>
          <p:spPr>
            <a:xfrm>
              <a:off x="1698318" y="2756032"/>
              <a:ext cx="1080000" cy="252000"/>
            </a:xfrm>
            <a:prstGeom prst="rect">
              <a:avLst/>
            </a:prstGeom>
            <a:noFill/>
            <a:ln>
              <a:noFill/>
            </a:ln>
          </p:spPr>
          <p:txBody>
            <a:bodyPr wrap="square" lIns="72000" tIns="36000" rIns="72000" bIns="36000" rtlCol="0" anchor="t">
              <a:noAutofit/>
            </a:bodyPr>
            <a:lstStyle/>
            <a:p>
              <a:pPr algn="r">
                <a:spcAft>
                  <a:spcPts val="600"/>
                </a:spcAft>
              </a:pPr>
              <a:r>
                <a:rPr lang="pt-BR" sz="1400" b="1" dirty="0"/>
                <a:t>Paranaguá</a:t>
              </a:r>
            </a:p>
          </p:txBody>
        </p:sp>
        <p:sp>
          <p:nvSpPr>
            <p:cNvPr id="48" name="CaixaDeTexto 47"/>
            <p:cNvSpPr txBox="1"/>
            <p:nvPr/>
          </p:nvSpPr>
          <p:spPr>
            <a:xfrm>
              <a:off x="645382" y="4601711"/>
              <a:ext cx="1116000" cy="252000"/>
            </a:xfrm>
            <a:prstGeom prst="rect">
              <a:avLst/>
            </a:prstGeom>
            <a:noFill/>
            <a:ln>
              <a:noFill/>
            </a:ln>
          </p:spPr>
          <p:txBody>
            <a:bodyPr wrap="square" lIns="72000" tIns="36000" rIns="72000" bIns="36000" rtlCol="0" anchor="t">
              <a:noAutofit/>
            </a:bodyPr>
            <a:lstStyle/>
            <a:p>
              <a:pPr algn="r">
                <a:spcAft>
                  <a:spcPts val="600"/>
                </a:spcAft>
              </a:pPr>
              <a:r>
                <a:rPr lang="pt-BR" sz="1400" b="1" dirty="0"/>
                <a:t>Rio Grande</a:t>
              </a:r>
            </a:p>
          </p:txBody>
        </p:sp>
        <p:sp>
          <p:nvSpPr>
            <p:cNvPr id="49" name="CaixaDeTexto 48"/>
            <p:cNvSpPr txBox="1"/>
            <p:nvPr/>
          </p:nvSpPr>
          <p:spPr>
            <a:xfrm>
              <a:off x="-31554" y="5181920"/>
              <a:ext cx="1080000" cy="452689"/>
            </a:xfrm>
            <a:prstGeom prst="rect">
              <a:avLst/>
            </a:prstGeom>
            <a:noFill/>
            <a:ln>
              <a:noFill/>
            </a:ln>
          </p:spPr>
          <p:txBody>
            <a:bodyPr wrap="square" lIns="72000" tIns="36000" rIns="72000" bIns="36000" rtlCol="0" anchor="t">
              <a:noAutofit/>
            </a:bodyPr>
            <a:lstStyle/>
            <a:p>
              <a:pPr>
                <a:spcAft>
                  <a:spcPts val="600"/>
                </a:spcAft>
              </a:pPr>
              <a:r>
                <a:rPr lang="pt-BR" sz="1400" b="1" dirty="0"/>
                <a:t>Buenos Aires</a:t>
              </a:r>
            </a:p>
          </p:txBody>
        </p:sp>
        <p:sp>
          <p:nvSpPr>
            <p:cNvPr id="50" name="Forma livre 49"/>
            <p:cNvSpPr/>
            <p:nvPr>
              <p:custDataLst>
                <p:tags r:id="rId7"/>
              </p:custDataLst>
            </p:nvPr>
          </p:nvSpPr>
          <p:spPr>
            <a:xfrm rot="1274540">
              <a:off x="3312934" y="2692364"/>
              <a:ext cx="1705916" cy="600919"/>
            </a:xfrm>
            <a:custGeom>
              <a:avLst/>
              <a:gdLst>
                <a:gd name="connsiteX0" fmla="*/ 597267 w 767176"/>
                <a:gd name="connsiteY0" fmla="*/ 0 h 972541"/>
                <a:gd name="connsiteX1" fmla="*/ 729405 w 767176"/>
                <a:gd name="connsiteY1" fmla="*/ 570839 h 972541"/>
                <a:gd name="connsiteX2" fmla="*/ 0 w 767176"/>
                <a:gd name="connsiteY2" fmla="*/ 972541 h 972541"/>
                <a:gd name="connsiteX0" fmla="*/ 725397 w 895306"/>
                <a:gd name="connsiteY0" fmla="*/ 0 h 1028250"/>
                <a:gd name="connsiteX1" fmla="*/ 857535 w 895306"/>
                <a:gd name="connsiteY1" fmla="*/ 570839 h 1028250"/>
                <a:gd name="connsiteX2" fmla="*/ 0 w 895306"/>
                <a:gd name="connsiteY2" fmla="*/ 1028250 h 1028250"/>
                <a:gd name="connsiteX0" fmla="*/ 725397 w 886211"/>
                <a:gd name="connsiteY0" fmla="*/ 0 h 1028250"/>
                <a:gd name="connsiteX1" fmla="*/ 846393 w 886211"/>
                <a:gd name="connsiteY1" fmla="*/ 866095 h 1028250"/>
                <a:gd name="connsiteX2" fmla="*/ 0 w 886211"/>
                <a:gd name="connsiteY2" fmla="*/ 1028250 h 1028250"/>
                <a:gd name="connsiteX0" fmla="*/ 725397 w 886211"/>
                <a:gd name="connsiteY0" fmla="*/ 0 h 1071651"/>
                <a:gd name="connsiteX1" fmla="*/ 846393 w 886211"/>
                <a:gd name="connsiteY1" fmla="*/ 866095 h 1071651"/>
                <a:gd name="connsiteX2" fmla="*/ 0 w 886211"/>
                <a:gd name="connsiteY2" fmla="*/ 1028250 h 1071651"/>
                <a:gd name="connsiteX0" fmla="*/ 725397 w 886211"/>
                <a:gd name="connsiteY0" fmla="*/ 0 h 1098478"/>
                <a:gd name="connsiteX1" fmla="*/ 846393 w 886211"/>
                <a:gd name="connsiteY1" fmla="*/ 866095 h 1098478"/>
                <a:gd name="connsiteX2" fmla="*/ 0 w 886211"/>
                <a:gd name="connsiteY2" fmla="*/ 1028250 h 1098478"/>
                <a:gd name="connsiteX0" fmla="*/ 725397 w 725397"/>
                <a:gd name="connsiteY0" fmla="*/ 0 h 1028250"/>
                <a:gd name="connsiteX1" fmla="*/ 0 w 725397"/>
                <a:gd name="connsiteY1" fmla="*/ 1028250 h 1028250"/>
                <a:gd name="connsiteX0" fmla="*/ 725397 w 813470"/>
                <a:gd name="connsiteY0" fmla="*/ 0 h 1028250"/>
                <a:gd name="connsiteX1" fmla="*/ 0 w 813470"/>
                <a:gd name="connsiteY1" fmla="*/ 1028250 h 1028250"/>
                <a:gd name="connsiteX0" fmla="*/ 725397 w 881687"/>
                <a:gd name="connsiteY0" fmla="*/ 0 h 1083400"/>
                <a:gd name="connsiteX1" fmla="*/ 0 w 881687"/>
                <a:gd name="connsiteY1" fmla="*/ 1028250 h 1083400"/>
                <a:gd name="connsiteX0" fmla="*/ 725397 w 881687"/>
                <a:gd name="connsiteY0" fmla="*/ 0 h 1104419"/>
                <a:gd name="connsiteX1" fmla="*/ 0 w 881687"/>
                <a:gd name="connsiteY1" fmla="*/ 1050534 h 1104419"/>
                <a:gd name="connsiteX0" fmla="*/ 2717969 w 2756441"/>
                <a:gd name="connsiteY0" fmla="*/ 0 h 1754949"/>
                <a:gd name="connsiteX1" fmla="*/ 0 w 2756441"/>
                <a:gd name="connsiteY1" fmla="*/ 1723350 h 1754949"/>
                <a:gd name="connsiteX0" fmla="*/ 2717969 w 2718474"/>
                <a:gd name="connsiteY0" fmla="*/ 0 h 1813097"/>
                <a:gd name="connsiteX1" fmla="*/ 0 w 2718474"/>
                <a:gd name="connsiteY1" fmla="*/ 1723350 h 1813097"/>
                <a:gd name="connsiteX0" fmla="*/ 2717969 w 2718641"/>
                <a:gd name="connsiteY0" fmla="*/ 0 h 2283736"/>
                <a:gd name="connsiteX1" fmla="*/ 0 w 2718641"/>
                <a:gd name="connsiteY1" fmla="*/ 1723350 h 2283736"/>
                <a:gd name="connsiteX0" fmla="*/ 2705031 w 2705710"/>
                <a:gd name="connsiteY0" fmla="*/ 0 h 2178701"/>
                <a:gd name="connsiteX1" fmla="*/ 0 w 2705710"/>
                <a:gd name="connsiteY1" fmla="*/ 1590439 h 2178701"/>
                <a:gd name="connsiteX0" fmla="*/ 2550376 w 2551133"/>
                <a:gd name="connsiteY0" fmla="*/ 0 h 1289811"/>
                <a:gd name="connsiteX1" fmla="*/ 0 w 2551133"/>
                <a:gd name="connsiteY1" fmla="*/ 240423 h 1289811"/>
                <a:gd name="connsiteX0" fmla="*/ 2550376 w 2550376"/>
                <a:gd name="connsiteY0" fmla="*/ 0 h 944658"/>
                <a:gd name="connsiteX1" fmla="*/ 0 w 2550376"/>
                <a:gd name="connsiteY1" fmla="*/ 240423 h 944658"/>
              </a:gdLst>
              <a:ahLst/>
              <a:cxnLst>
                <a:cxn ang="0">
                  <a:pos x="connsiteX0" y="connsiteY0"/>
                </a:cxn>
                <a:cxn ang="0">
                  <a:pos x="connsiteX1" y="connsiteY1"/>
                </a:cxn>
              </a:cxnLst>
              <a:rect l="l" t="t" r="r" b="b"/>
              <a:pathLst>
                <a:path w="2550376" h="944658">
                  <a:moveTo>
                    <a:pt x="2550376" y="0"/>
                  </a:moveTo>
                  <a:cubicBezTo>
                    <a:pt x="2142121" y="694713"/>
                    <a:pt x="1307272" y="1599121"/>
                    <a:pt x="0" y="240423"/>
                  </a:cubicBezTo>
                </a:path>
              </a:pathLst>
            </a:custGeom>
            <a:ln>
              <a:solidFill>
                <a:schemeClr val="tx2"/>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800"/>
            </a:p>
          </p:txBody>
        </p:sp>
        <p:sp>
          <p:nvSpPr>
            <p:cNvPr id="78" name="CaixaDeTexto 77"/>
            <p:cNvSpPr txBox="1"/>
            <p:nvPr/>
          </p:nvSpPr>
          <p:spPr>
            <a:xfrm>
              <a:off x="1801324" y="4727711"/>
              <a:ext cx="612001" cy="252000"/>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002060"/>
                  </a:solidFill>
                </a:rPr>
                <a:t>D+5</a:t>
              </a:r>
            </a:p>
          </p:txBody>
        </p:sp>
        <p:sp>
          <p:nvSpPr>
            <p:cNvPr id="79" name="CaixaDeTexto 78"/>
            <p:cNvSpPr txBox="1"/>
            <p:nvPr/>
          </p:nvSpPr>
          <p:spPr>
            <a:xfrm>
              <a:off x="2864097" y="2841688"/>
              <a:ext cx="612001" cy="252000"/>
            </a:xfrm>
            <a:prstGeom prst="rect">
              <a:avLst/>
            </a:prstGeom>
            <a:noFill/>
            <a:ln>
              <a:noFill/>
            </a:ln>
          </p:spPr>
          <p:txBody>
            <a:bodyPr wrap="square" lIns="72000" tIns="36000" rIns="72000" bIns="36000" rtlCol="0" anchor="ctr">
              <a:noAutofit/>
            </a:bodyPr>
            <a:lstStyle/>
            <a:p>
              <a:pPr algn="ctr">
                <a:spcAft>
                  <a:spcPts val="600"/>
                </a:spcAft>
              </a:pPr>
              <a:r>
                <a:rPr lang="pt-BR" sz="1400" b="1" dirty="0">
                  <a:solidFill>
                    <a:srgbClr val="002060"/>
                  </a:solidFill>
                </a:rPr>
                <a:t>D+2</a:t>
              </a:r>
            </a:p>
          </p:txBody>
        </p:sp>
        <p:sp>
          <p:nvSpPr>
            <p:cNvPr id="73" name="Elipse 72"/>
            <p:cNvSpPr/>
            <p:nvPr>
              <p:custDataLst>
                <p:tags r:id="rId8"/>
              </p:custDataLst>
            </p:nvPr>
          </p:nvSpPr>
          <p:spPr>
            <a:xfrm>
              <a:off x="2658438" y="3636659"/>
              <a:ext cx="125398" cy="125398"/>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400" dirty="0">
                <a:solidFill>
                  <a:schemeClr val="tx1"/>
                </a:solidFill>
              </a:endParaRPr>
            </a:p>
          </p:txBody>
        </p:sp>
        <p:cxnSp>
          <p:nvCxnSpPr>
            <p:cNvPr id="4" name="Conector em curva 3"/>
            <p:cNvCxnSpPr>
              <a:stCxn id="30" idx="5"/>
              <a:endCxn id="32" idx="6"/>
            </p:cNvCxnSpPr>
            <p:nvPr/>
          </p:nvCxnSpPr>
          <p:spPr>
            <a:xfrm rot="5400000">
              <a:off x="2941060" y="2466876"/>
              <a:ext cx="380488" cy="512198"/>
            </a:xfrm>
            <a:prstGeom prst="curvedConnector2">
              <a:avLst/>
            </a:prstGeom>
            <a:ln>
              <a:solidFill>
                <a:srgbClr val="00206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3" name="Conector em curva 92"/>
            <p:cNvCxnSpPr>
              <a:stCxn id="32" idx="6"/>
              <a:endCxn id="33" idx="6"/>
            </p:cNvCxnSpPr>
            <p:nvPr/>
          </p:nvCxnSpPr>
          <p:spPr>
            <a:xfrm flipH="1">
              <a:off x="1886780" y="2913220"/>
              <a:ext cx="988424" cy="1814493"/>
            </a:xfrm>
            <a:prstGeom prst="curvedConnector3">
              <a:avLst>
                <a:gd name="adj1" fmla="val -36895"/>
              </a:avLst>
            </a:prstGeom>
            <a:ln>
              <a:solidFill>
                <a:srgbClr val="00206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6" name="Conector em curva 95"/>
            <p:cNvCxnSpPr>
              <a:stCxn id="33" idx="3"/>
              <a:endCxn id="29" idx="6"/>
            </p:cNvCxnSpPr>
            <p:nvPr/>
          </p:nvCxnSpPr>
          <p:spPr>
            <a:xfrm rot="5400000">
              <a:off x="518785" y="4506332"/>
              <a:ext cx="995247" cy="1526678"/>
            </a:xfrm>
            <a:prstGeom prst="curvedConnector2">
              <a:avLst/>
            </a:prstGeom>
            <a:ln>
              <a:solidFill>
                <a:srgbClr val="00206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9" name="Conector em curva 98"/>
            <p:cNvCxnSpPr>
              <a:stCxn id="29" idx="6"/>
              <a:endCxn id="73" idx="5"/>
            </p:cNvCxnSpPr>
            <p:nvPr/>
          </p:nvCxnSpPr>
          <p:spPr>
            <a:xfrm flipV="1">
              <a:off x="253068" y="3743693"/>
              <a:ext cx="2512403" cy="2023601"/>
            </a:xfrm>
            <a:prstGeom prst="curvedConnector2">
              <a:avLst/>
            </a:prstGeom>
            <a:ln>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4" name="Conector em curva 103"/>
            <p:cNvCxnSpPr>
              <a:stCxn id="73" idx="6"/>
              <a:endCxn id="30" idx="5"/>
            </p:cNvCxnSpPr>
            <p:nvPr/>
          </p:nvCxnSpPr>
          <p:spPr>
            <a:xfrm flipV="1">
              <a:off x="2783836" y="2532731"/>
              <a:ext cx="603566" cy="1166628"/>
            </a:xfrm>
            <a:prstGeom prst="curvedConnector2">
              <a:avLst/>
            </a:prstGeom>
            <a:ln>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8" name="Conector em curva 107"/>
            <p:cNvCxnSpPr>
              <a:stCxn id="30" idx="6"/>
              <a:endCxn id="31" idx="4"/>
            </p:cNvCxnSpPr>
            <p:nvPr/>
          </p:nvCxnSpPr>
          <p:spPr>
            <a:xfrm flipV="1">
              <a:off x="3405766" y="2142821"/>
              <a:ext cx="867070" cy="345575"/>
            </a:xfrm>
            <a:prstGeom prst="curvedConnector2">
              <a:avLst/>
            </a:prstGeom>
            <a:ln>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17" name="CaixaDeTexto 116"/>
            <p:cNvSpPr txBox="1"/>
            <p:nvPr/>
          </p:nvSpPr>
          <p:spPr>
            <a:xfrm>
              <a:off x="3647009" y="2826572"/>
              <a:ext cx="1206966" cy="468000"/>
            </a:xfrm>
            <a:prstGeom prst="rect">
              <a:avLst/>
            </a:prstGeom>
            <a:noFill/>
            <a:ln>
              <a:noFill/>
            </a:ln>
          </p:spPr>
          <p:txBody>
            <a:bodyPr wrap="square" lIns="72000" tIns="36000" rIns="72000" bIns="36000" rtlCol="0" anchor="ctr">
              <a:noAutofit/>
            </a:bodyPr>
            <a:lstStyle/>
            <a:p>
              <a:pPr algn="ctr">
                <a:spcAft>
                  <a:spcPts val="600"/>
                </a:spcAft>
              </a:pPr>
              <a:r>
                <a:rPr lang="pt-BR" sz="1600" b="1" dirty="0">
                  <a:solidFill>
                    <a:srgbClr val="002060"/>
                  </a:solidFill>
                </a:rPr>
                <a:t>Chegada: Dia D</a:t>
              </a:r>
            </a:p>
          </p:txBody>
        </p:sp>
        <p:sp>
          <p:nvSpPr>
            <p:cNvPr id="118" name="CaixaDeTexto 117"/>
            <p:cNvSpPr txBox="1"/>
            <p:nvPr/>
          </p:nvSpPr>
          <p:spPr>
            <a:xfrm>
              <a:off x="2082438" y="3573358"/>
              <a:ext cx="576000" cy="252000"/>
            </a:xfrm>
            <a:prstGeom prst="rect">
              <a:avLst/>
            </a:prstGeom>
            <a:noFill/>
            <a:ln>
              <a:noFill/>
            </a:ln>
          </p:spPr>
          <p:txBody>
            <a:bodyPr wrap="square" lIns="72000" tIns="36000" rIns="72000" bIns="36000" rtlCol="0" anchor="t">
              <a:noAutofit/>
            </a:bodyPr>
            <a:lstStyle/>
            <a:p>
              <a:pPr algn="r">
                <a:spcAft>
                  <a:spcPts val="600"/>
                </a:spcAft>
              </a:pPr>
              <a:r>
                <a:rPr lang="pt-BR" sz="1400" b="1" dirty="0"/>
                <a:t>Itajaí</a:t>
              </a:r>
            </a:p>
          </p:txBody>
        </p:sp>
        <p:sp>
          <p:nvSpPr>
            <p:cNvPr id="119" name="CaixaDeTexto 118"/>
            <p:cNvSpPr txBox="1"/>
            <p:nvPr/>
          </p:nvSpPr>
          <p:spPr>
            <a:xfrm>
              <a:off x="2772682" y="3684492"/>
              <a:ext cx="612001" cy="252000"/>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FF0000"/>
                  </a:solidFill>
                </a:rPr>
                <a:t>D+10</a:t>
              </a:r>
            </a:p>
          </p:txBody>
        </p:sp>
        <p:sp>
          <p:nvSpPr>
            <p:cNvPr id="120" name="CaixaDeTexto 119"/>
            <p:cNvSpPr txBox="1"/>
            <p:nvPr/>
          </p:nvSpPr>
          <p:spPr>
            <a:xfrm>
              <a:off x="3042061" y="2141817"/>
              <a:ext cx="612001" cy="252000"/>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FF0000"/>
                  </a:solidFill>
                </a:rPr>
                <a:t>D+13</a:t>
              </a:r>
            </a:p>
          </p:txBody>
        </p:sp>
        <p:sp>
          <p:nvSpPr>
            <p:cNvPr id="123" name="CaixaDeTexto 122"/>
            <p:cNvSpPr txBox="1"/>
            <p:nvPr/>
          </p:nvSpPr>
          <p:spPr>
            <a:xfrm>
              <a:off x="3681126" y="2063488"/>
              <a:ext cx="612001" cy="252000"/>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FF0000"/>
                  </a:solidFill>
                </a:rPr>
                <a:t>D+15</a:t>
              </a:r>
            </a:p>
          </p:txBody>
        </p:sp>
        <p:sp>
          <p:nvSpPr>
            <p:cNvPr id="80" name="CaixaDeTexto 79"/>
            <p:cNvSpPr txBox="1"/>
            <p:nvPr/>
          </p:nvSpPr>
          <p:spPr>
            <a:xfrm>
              <a:off x="3476098" y="1830027"/>
              <a:ext cx="791876" cy="255549"/>
            </a:xfrm>
            <a:prstGeom prst="rect">
              <a:avLst/>
            </a:prstGeom>
            <a:noFill/>
            <a:ln>
              <a:noFill/>
            </a:ln>
          </p:spPr>
          <p:txBody>
            <a:bodyPr wrap="square" lIns="72000" tIns="36000" rIns="72000" bIns="36000" rtlCol="0" anchor="t">
              <a:noAutofit/>
            </a:bodyPr>
            <a:lstStyle/>
            <a:p>
              <a:pPr algn="r">
                <a:spcAft>
                  <a:spcPts val="600"/>
                </a:spcAft>
              </a:pPr>
              <a:r>
                <a:rPr lang="pt-BR" sz="1400" b="1" dirty="0"/>
                <a:t>Itaguaí</a:t>
              </a:r>
            </a:p>
          </p:txBody>
        </p:sp>
        <p:sp>
          <p:nvSpPr>
            <p:cNvPr id="77" name="CaixaDeTexto 76"/>
            <p:cNvSpPr txBox="1"/>
            <p:nvPr/>
          </p:nvSpPr>
          <p:spPr>
            <a:xfrm>
              <a:off x="177471" y="5765624"/>
              <a:ext cx="612001" cy="252000"/>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002060"/>
                  </a:solidFill>
                </a:rPr>
                <a:t>D+7</a:t>
              </a:r>
            </a:p>
          </p:txBody>
        </p:sp>
        <p:sp>
          <p:nvSpPr>
            <p:cNvPr id="156" name="CaixaDeTexto 155"/>
            <p:cNvSpPr txBox="1"/>
            <p:nvPr/>
          </p:nvSpPr>
          <p:spPr>
            <a:xfrm>
              <a:off x="4221777" y="2070436"/>
              <a:ext cx="1206966" cy="468000"/>
            </a:xfrm>
            <a:prstGeom prst="rect">
              <a:avLst/>
            </a:prstGeom>
            <a:noFill/>
            <a:ln>
              <a:noFill/>
            </a:ln>
          </p:spPr>
          <p:txBody>
            <a:bodyPr wrap="square" lIns="72000" tIns="36000" rIns="72000" bIns="36000" rtlCol="0" anchor="ctr">
              <a:noAutofit/>
            </a:bodyPr>
            <a:lstStyle/>
            <a:p>
              <a:pPr algn="ctr">
                <a:spcAft>
                  <a:spcPts val="600"/>
                </a:spcAft>
              </a:pPr>
              <a:r>
                <a:rPr lang="pt-BR" sz="1600" b="1" dirty="0">
                  <a:solidFill>
                    <a:srgbClr val="FF0000"/>
                  </a:solidFill>
                </a:rPr>
                <a:t>Saída: D+15</a:t>
              </a:r>
            </a:p>
          </p:txBody>
        </p:sp>
      </p:grpSp>
      <p:sp>
        <p:nvSpPr>
          <p:cNvPr id="84" name="Texto explicativo retangular 83"/>
          <p:cNvSpPr/>
          <p:nvPr/>
        </p:nvSpPr>
        <p:spPr>
          <a:xfrm>
            <a:off x="6824414" y="2906278"/>
            <a:ext cx="2351329" cy="1120276"/>
          </a:xfrm>
          <a:prstGeom prst="wedgeRectCallout">
            <a:avLst>
              <a:gd name="adj1" fmla="val 44533"/>
              <a:gd name="adj2" fmla="val 72609"/>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400" i="1" dirty="0"/>
              <a:t>Transit time</a:t>
            </a:r>
            <a:r>
              <a:rPr lang="pt-BR" sz="1400" dirty="0"/>
              <a:t> de Santos em relação ao Rio de Janeiro</a:t>
            </a:r>
          </a:p>
          <a:p>
            <a:pPr marL="144000" indent="-144000" algn="l">
              <a:spcAft>
                <a:spcPts val="600"/>
              </a:spcAft>
              <a:buFont typeface="Arial" pitchFamily="34" charset="0"/>
              <a:buChar char="•"/>
            </a:pPr>
            <a:r>
              <a:rPr lang="pt-BR" sz="1400" dirty="0"/>
              <a:t>Importação: - 10 dias</a:t>
            </a:r>
          </a:p>
          <a:p>
            <a:pPr marL="144000" indent="-144000" algn="l">
              <a:spcAft>
                <a:spcPts val="600"/>
              </a:spcAft>
              <a:buFont typeface="Arial" pitchFamily="34" charset="0"/>
              <a:buChar char="•"/>
            </a:pPr>
            <a:r>
              <a:rPr lang="pt-BR" sz="1400" dirty="0">
                <a:solidFill>
                  <a:schemeClr val="tx1"/>
                </a:solidFill>
              </a:rPr>
              <a:t>Exportação: + 2 dias</a:t>
            </a:r>
          </a:p>
        </p:txBody>
      </p:sp>
      <p:sp>
        <p:nvSpPr>
          <p:cNvPr id="23" name="Retângulo de cantos arredondados 22"/>
          <p:cNvSpPr/>
          <p:nvPr/>
        </p:nvSpPr>
        <p:spPr>
          <a:xfrm>
            <a:off x="5528270" y="1403209"/>
            <a:ext cx="3880064" cy="5194143"/>
          </a:xfrm>
          <a:prstGeom prst="roundRect">
            <a:avLst>
              <a:gd name="adj" fmla="val 4248"/>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A diferença de </a:t>
            </a:r>
            <a:r>
              <a:rPr lang="pt-BR" sz="1600" i="1" dirty="0" err="1"/>
              <a:t>transit</a:t>
            </a:r>
            <a:r>
              <a:rPr lang="pt-BR" sz="1600" i="1" dirty="0"/>
              <a:t> time </a:t>
            </a:r>
            <a:r>
              <a:rPr lang="pt-BR" sz="1600" dirty="0"/>
              <a:t>acarreta custos financeiros associados à carga</a:t>
            </a:r>
          </a:p>
          <a:p>
            <a:pPr marL="144000" indent="-144000">
              <a:spcAft>
                <a:spcPts val="600"/>
              </a:spcAft>
              <a:buFont typeface="Arial" pitchFamily="34" charset="0"/>
              <a:buChar char="•"/>
            </a:pPr>
            <a:r>
              <a:rPr lang="pt-BR" sz="1600" dirty="0"/>
              <a:t>É razoável considerar que o dono da carga aceite utilizar um outro porto, um pouco mais caro, se oferecer</a:t>
            </a:r>
            <a:r>
              <a:rPr lang="pt-BR" sz="1600" i="1" dirty="0"/>
              <a:t> </a:t>
            </a:r>
            <a:r>
              <a:rPr lang="pt-BR" sz="1600" i="1" dirty="0" err="1"/>
              <a:t>transit</a:t>
            </a:r>
            <a:r>
              <a:rPr lang="pt-BR" sz="1600" i="1" dirty="0"/>
              <a:t> time</a:t>
            </a:r>
            <a:r>
              <a:rPr lang="pt-BR" sz="1600" dirty="0"/>
              <a:t> consideravelmente inferior (considerando que os demais requisitos sejam atendidos)</a:t>
            </a:r>
          </a:p>
          <a:p>
            <a:pPr marL="144000" indent="-144000">
              <a:spcAft>
                <a:spcPts val="600"/>
              </a:spcAft>
              <a:buFont typeface="Arial" pitchFamily="34" charset="0"/>
              <a:buChar char="•"/>
            </a:pPr>
            <a:r>
              <a:rPr lang="pt-BR" sz="1600" dirty="0"/>
              <a:t>Esta dinâmica é ainda mais forte para a exportação, por ser uma operação mais simples (não incidem incentivos ficais e nem cobranças de impostos)</a:t>
            </a:r>
          </a:p>
          <a:p>
            <a:pPr marL="144000" indent="-144000">
              <a:spcAft>
                <a:spcPts val="600"/>
              </a:spcAft>
              <a:buFont typeface="Arial" pitchFamily="34" charset="0"/>
              <a:buChar char="•"/>
            </a:pPr>
            <a:r>
              <a:rPr lang="pt-BR" sz="1600" dirty="0"/>
              <a:t>No caso ilustrado, uma carga de exportação que tenha o porto de Paranaguá como opção mais atrativa, pode vir a escolher o Porto de Itajaí ou de Santos, que têm, respectivamente, 8 e 11 dias de vantagem, e são relativamente próximos</a:t>
            </a:r>
            <a:endParaRPr lang="pt-BR" sz="1600" dirty="0">
              <a:solidFill>
                <a:schemeClr val="tx1"/>
              </a:solidFill>
            </a:endParaRPr>
          </a:p>
        </p:txBody>
      </p:sp>
      <p:grpSp>
        <p:nvGrpSpPr>
          <p:cNvPr id="18" name="Grupo 17"/>
          <p:cNvGrpSpPr/>
          <p:nvPr/>
        </p:nvGrpSpPr>
        <p:grpSpPr>
          <a:xfrm>
            <a:off x="1883428" y="5517232"/>
            <a:ext cx="3572834" cy="729946"/>
            <a:chOff x="918097" y="5887491"/>
            <a:chExt cx="3986098" cy="737244"/>
          </a:xfrm>
        </p:grpSpPr>
        <p:sp>
          <p:nvSpPr>
            <p:cNvPr id="17" name="Retângulo 16"/>
            <p:cNvSpPr/>
            <p:nvPr/>
          </p:nvSpPr>
          <p:spPr>
            <a:xfrm>
              <a:off x="918097" y="5887491"/>
              <a:ext cx="3986098" cy="737244"/>
            </a:xfrm>
            <a:prstGeom prst="rect">
              <a:avLst/>
            </a:prstGeom>
            <a:solidFill>
              <a:schemeClr val="bg1"/>
            </a:solidFill>
            <a:ln w="12700">
              <a:solidFill>
                <a:schemeClr val="tx1"/>
              </a:solid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14" name="Grupo 13"/>
            <p:cNvGrpSpPr/>
            <p:nvPr/>
          </p:nvGrpSpPr>
          <p:grpSpPr>
            <a:xfrm>
              <a:off x="950822" y="5995984"/>
              <a:ext cx="3951751" cy="625699"/>
              <a:chOff x="9904413" y="4063413"/>
              <a:chExt cx="3951751" cy="625699"/>
            </a:xfrm>
          </p:grpSpPr>
          <p:sp>
            <p:nvSpPr>
              <p:cNvPr id="11" name="CaixaDeTexto 10"/>
              <p:cNvSpPr txBox="1"/>
              <p:nvPr/>
            </p:nvSpPr>
            <p:spPr>
              <a:xfrm>
                <a:off x="10041184" y="4437112"/>
                <a:ext cx="118458" cy="252000"/>
              </a:xfrm>
              <a:prstGeom prst="rect">
                <a:avLst/>
              </a:prstGeom>
              <a:noFill/>
              <a:ln>
                <a:noFill/>
              </a:ln>
            </p:spPr>
            <p:txBody>
              <a:bodyPr wrap="square" lIns="72000" tIns="36000" rIns="72000" bIns="36000" rtlCol="0" anchor="t">
                <a:noAutofit/>
              </a:bodyPr>
              <a:lstStyle/>
              <a:p>
                <a:pPr algn="ctr">
                  <a:spcAft>
                    <a:spcPts val="600"/>
                  </a:spcAft>
                </a:pPr>
                <a:r>
                  <a:rPr lang="pt-BR" sz="1200" b="1" dirty="0"/>
                  <a:t>D</a:t>
                </a:r>
              </a:p>
            </p:txBody>
          </p:sp>
          <p:sp>
            <p:nvSpPr>
              <p:cNvPr id="124" name="Retângulo 123"/>
              <p:cNvSpPr/>
              <p:nvPr/>
            </p:nvSpPr>
            <p:spPr>
              <a:xfrm rot="19119126">
                <a:off x="10047938" y="4079338"/>
                <a:ext cx="504000" cy="205044"/>
              </a:xfrm>
              <a:prstGeom prst="rect">
                <a:avLst/>
              </a:prstGeom>
              <a:noFill/>
              <a:ln>
                <a:noFill/>
              </a:ln>
              <a:effectLst/>
            </p:spPr>
            <p:txBody>
              <a:bodyPr wrap="square" lIns="72000" tIns="72000" rIns="72000" bIns="72000" rtlCol="0" anchor="ctr">
                <a:noAutofit/>
              </a:bodyPr>
              <a:lstStyle/>
              <a:p>
                <a:pPr algn="l">
                  <a:spcAft>
                    <a:spcPts val="600"/>
                  </a:spcAft>
                </a:pPr>
                <a:r>
                  <a:rPr lang="pt-BR" sz="1200" dirty="0">
                    <a:solidFill>
                      <a:schemeClr val="tx1"/>
                    </a:solidFill>
                  </a:rPr>
                  <a:t>SSZ</a:t>
                </a:r>
              </a:p>
            </p:txBody>
          </p:sp>
          <p:sp>
            <p:nvSpPr>
              <p:cNvPr id="125" name="Retângulo 124"/>
              <p:cNvSpPr/>
              <p:nvPr/>
            </p:nvSpPr>
            <p:spPr>
              <a:xfrm rot="19119126">
                <a:off x="10470603" y="4063413"/>
                <a:ext cx="556730" cy="205044"/>
              </a:xfrm>
              <a:prstGeom prst="rect">
                <a:avLst/>
              </a:prstGeom>
              <a:noFill/>
              <a:ln>
                <a:noFill/>
              </a:ln>
              <a:effectLst/>
            </p:spPr>
            <p:txBody>
              <a:bodyPr wrap="square" lIns="72000" tIns="72000" rIns="72000" bIns="72000" rtlCol="0" anchor="ctr">
                <a:noAutofit/>
              </a:bodyPr>
              <a:lstStyle/>
              <a:p>
                <a:pPr>
                  <a:spcAft>
                    <a:spcPts val="600"/>
                  </a:spcAft>
                </a:pPr>
                <a:r>
                  <a:rPr lang="pt-BR" sz="1200" dirty="0"/>
                  <a:t>PNG</a:t>
                </a:r>
                <a:endParaRPr lang="pt-BR" sz="1200" dirty="0">
                  <a:solidFill>
                    <a:schemeClr val="tx1"/>
                  </a:solidFill>
                </a:endParaRPr>
              </a:p>
            </p:txBody>
          </p:sp>
          <p:sp>
            <p:nvSpPr>
              <p:cNvPr id="127" name="CaixaDeTexto 126"/>
              <p:cNvSpPr txBox="1"/>
              <p:nvPr/>
            </p:nvSpPr>
            <p:spPr>
              <a:xfrm>
                <a:off x="10293498" y="4437112"/>
                <a:ext cx="396000" cy="252000"/>
              </a:xfrm>
              <a:prstGeom prst="rect">
                <a:avLst/>
              </a:prstGeom>
              <a:noFill/>
              <a:ln>
                <a:noFill/>
              </a:ln>
            </p:spPr>
            <p:txBody>
              <a:bodyPr wrap="square" lIns="72000" tIns="36000" rIns="72000" bIns="36000" rtlCol="0" anchor="t">
                <a:noAutofit/>
              </a:bodyPr>
              <a:lstStyle/>
              <a:p>
                <a:pPr algn="ctr">
                  <a:spcAft>
                    <a:spcPts val="600"/>
                  </a:spcAft>
                </a:pPr>
                <a:r>
                  <a:rPr lang="pt-BR" sz="1200" b="1" dirty="0"/>
                  <a:t>+2</a:t>
                </a:r>
              </a:p>
            </p:txBody>
          </p:sp>
          <p:sp>
            <p:nvSpPr>
              <p:cNvPr id="128" name="Retângulo 127"/>
              <p:cNvSpPr/>
              <p:nvPr/>
            </p:nvSpPr>
            <p:spPr>
              <a:xfrm rot="19119126">
                <a:off x="11128058" y="4079338"/>
                <a:ext cx="504000" cy="205044"/>
              </a:xfrm>
              <a:prstGeom prst="rect">
                <a:avLst/>
              </a:prstGeom>
              <a:noFill/>
              <a:ln>
                <a:noFill/>
              </a:ln>
              <a:effectLst/>
            </p:spPr>
            <p:txBody>
              <a:bodyPr wrap="square" lIns="72000" tIns="72000" rIns="72000" bIns="72000" rtlCol="0" anchor="ctr">
                <a:noAutofit/>
              </a:bodyPr>
              <a:lstStyle/>
              <a:p>
                <a:pPr>
                  <a:spcAft>
                    <a:spcPts val="600"/>
                  </a:spcAft>
                </a:pPr>
                <a:r>
                  <a:rPr lang="pt-BR" sz="1200" dirty="0"/>
                  <a:t>RIG</a:t>
                </a:r>
                <a:endParaRPr lang="pt-BR" sz="1200" dirty="0">
                  <a:solidFill>
                    <a:schemeClr val="tx1"/>
                  </a:solidFill>
                </a:endParaRPr>
              </a:p>
            </p:txBody>
          </p:sp>
          <p:sp>
            <p:nvSpPr>
              <p:cNvPr id="129" name="Retângulo 128"/>
              <p:cNvSpPr/>
              <p:nvPr/>
            </p:nvSpPr>
            <p:spPr>
              <a:xfrm rot="19119126">
                <a:off x="11561152" y="4063413"/>
                <a:ext cx="556730" cy="205044"/>
              </a:xfrm>
              <a:prstGeom prst="rect">
                <a:avLst/>
              </a:prstGeom>
              <a:noFill/>
              <a:ln>
                <a:noFill/>
              </a:ln>
              <a:effectLst/>
            </p:spPr>
            <p:txBody>
              <a:bodyPr wrap="square" lIns="72000" tIns="72000" rIns="72000" bIns="72000" rtlCol="0" anchor="ctr">
                <a:noAutofit/>
              </a:bodyPr>
              <a:lstStyle/>
              <a:p>
                <a:pPr>
                  <a:spcAft>
                    <a:spcPts val="600"/>
                  </a:spcAft>
                </a:pPr>
                <a:r>
                  <a:rPr lang="pt-BR" sz="1200" dirty="0">
                    <a:solidFill>
                      <a:schemeClr val="tx1"/>
                    </a:solidFill>
                  </a:rPr>
                  <a:t>BUE</a:t>
                </a:r>
              </a:p>
            </p:txBody>
          </p:sp>
          <p:sp>
            <p:nvSpPr>
              <p:cNvPr id="130" name="Retângulo 129"/>
              <p:cNvSpPr/>
              <p:nvPr/>
            </p:nvSpPr>
            <p:spPr>
              <a:xfrm rot="19119126">
                <a:off x="12229922" y="4079338"/>
                <a:ext cx="504000" cy="205044"/>
              </a:xfrm>
              <a:prstGeom prst="rect">
                <a:avLst/>
              </a:prstGeom>
              <a:noFill/>
              <a:ln>
                <a:noFill/>
              </a:ln>
              <a:effectLst/>
            </p:spPr>
            <p:txBody>
              <a:bodyPr wrap="square" lIns="72000" tIns="72000" rIns="72000" bIns="72000" rtlCol="0" anchor="ctr">
                <a:noAutofit/>
              </a:bodyPr>
              <a:lstStyle/>
              <a:p>
                <a:pPr>
                  <a:spcAft>
                    <a:spcPts val="600"/>
                  </a:spcAft>
                </a:pPr>
                <a:r>
                  <a:rPr lang="pt-BR" sz="1200" dirty="0">
                    <a:solidFill>
                      <a:schemeClr val="tx1"/>
                    </a:solidFill>
                  </a:rPr>
                  <a:t>ITJ</a:t>
                </a:r>
              </a:p>
            </p:txBody>
          </p:sp>
          <p:sp>
            <p:nvSpPr>
              <p:cNvPr id="131" name="CaixaDeTexto 130"/>
              <p:cNvSpPr txBox="1"/>
              <p:nvPr/>
            </p:nvSpPr>
            <p:spPr>
              <a:xfrm>
                <a:off x="11018469" y="4437112"/>
                <a:ext cx="396000" cy="252000"/>
              </a:xfrm>
              <a:prstGeom prst="rect">
                <a:avLst/>
              </a:prstGeom>
              <a:noFill/>
              <a:ln>
                <a:noFill/>
              </a:ln>
            </p:spPr>
            <p:txBody>
              <a:bodyPr wrap="square" lIns="72000" tIns="36000" rIns="72000" bIns="36000" rtlCol="0" anchor="t">
                <a:noAutofit/>
              </a:bodyPr>
              <a:lstStyle/>
              <a:p>
                <a:pPr algn="ctr">
                  <a:spcAft>
                    <a:spcPts val="600"/>
                  </a:spcAft>
                </a:pPr>
                <a:r>
                  <a:rPr lang="pt-BR" sz="1200" b="1" dirty="0"/>
                  <a:t>+5</a:t>
                </a:r>
              </a:p>
            </p:txBody>
          </p:sp>
          <p:sp>
            <p:nvSpPr>
              <p:cNvPr id="132" name="CaixaDeTexto 131"/>
              <p:cNvSpPr txBox="1"/>
              <p:nvPr/>
            </p:nvSpPr>
            <p:spPr>
              <a:xfrm>
                <a:off x="11450517" y="4437112"/>
                <a:ext cx="396000" cy="252000"/>
              </a:xfrm>
              <a:prstGeom prst="rect">
                <a:avLst/>
              </a:prstGeom>
              <a:noFill/>
              <a:ln>
                <a:noFill/>
              </a:ln>
            </p:spPr>
            <p:txBody>
              <a:bodyPr wrap="square" lIns="72000" tIns="36000" rIns="72000" bIns="36000" rtlCol="0" anchor="t">
                <a:noAutofit/>
              </a:bodyPr>
              <a:lstStyle/>
              <a:p>
                <a:pPr algn="ctr">
                  <a:spcAft>
                    <a:spcPts val="600"/>
                  </a:spcAft>
                </a:pPr>
                <a:r>
                  <a:rPr lang="pt-BR" sz="1200" b="1" dirty="0"/>
                  <a:t>+7</a:t>
                </a:r>
              </a:p>
            </p:txBody>
          </p:sp>
          <p:sp>
            <p:nvSpPr>
              <p:cNvPr id="133" name="CaixaDeTexto 132"/>
              <p:cNvSpPr txBox="1"/>
              <p:nvPr/>
            </p:nvSpPr>
            <p:spPr>
              <a:xfrm>
                <a:off x="12062597" y="4437112"/>
                <a:ext cx="504000" cy="252000"/>
              </a:xfrm>
              <a:prstGeom prst="rect">
                <a:avLst/>
              </a:prstGeom>
              <a:noFill/>
              <a:ln>
                <a:noFill/>
              </a:ln>
            </p:spPr>
            <p:txBody>
              <a:bodyPr wrap="square" lIns="72000" tIns="36000" rIns="72000" bIns="36000" rtlCol="0" anchor="t">
                <a:noAutofit/>
              </a:bodyPr>
              <a:lstStyle/>
              <a:p>
                <a:pPr algn="ctr">
                  <a:spcAft>
                    <a:spcPts val="600"/>
                  </a:spcAft>
                </a:pPr>
                <a:r>
                  <a:rPr lang="pt-BR" sz="1200" b="1" dirty="0"/>
                  <a:t>+10</a:t>
                </a:r>
              </a:p>
            </p:txBody>
          </p:sp>
          <p:sp>
            <p:nvSpPr>
              <p:cNvPr id="134" name="CaixaDeTexto 133"/>
              <p:cNvSpPr txBox="1"/>
              <p:nvPr/>
            </p:nvSpPr>
            <p:spPr>
              <a:xfrm>
                <a:off x="12710613" y="4437112"/>
                <a:ext cx="504000" cy="252000"/>
              </a:xfrm>
              <a:prstGeom prst="rect">
                <a:avLst/>
              </a:prstGeom>
              <a:noFill/>
              <a:ln>
                <a:noFill/>
              </a:ln>
            </p:spPr>
            <p:txBody>
              <a:bodyPr wrap="square" lIns="72000" tIns="36000" rIns="72000" bIns="36000" rtlCol="0" anchor="t">
                <a:noAutofit/>
              </a:bodyPr>
              <a:lstStyle/>
              <a:p>
                <a:pPr algn="ctr">
                  <a:spcAft>
                    <a:spcPts val="600"/>
                  </a:spcAft>
                </a:pPr>
                <a:r>
                  <a:rPr lang="pt-BR" sz="1200" b="1" dirty="0"/>
                  <a:t>+13</a:t>
                </a:r>
              </a:p>
            </p:txBody>
          </p:sp>
          <p:sp>
            <p:nvSpPr>
              <p:cNvPr id="135" name="CaixaDeTexto 134"/>
              <p:cNvSpPr txBox="1"/>
              <p:nvPr/>
            </p:nvSpPr>
            <p:spPr>
              <a:xfrm>
                <a:off x="13161174" y="4437112"/>
                <a:ext cx="504000" cy="252000"/>
              </a:xfrm>
              <a:prstGeom prst="rect">
                <a:avLst/>
              </a:prstGeom>
              <a:noFill/>
              <a:ln>
                <a:noFill/>
              </a:ln>
            </p:spPr>
            <p:txBody>
              <a:bodyPr wrap="square" lIns="72000" tIns="36000" rIns="72000" bIns="36000" rtlCol="0" anchor="t">
                <a:noAutofit/>
              </a:bodyPr>
              <a:lstStyle/>
              <a:p>
                <a:pPr algn="ctr">
                  <a:spcAft>
                    <a:spcPts val="600"/>
                  </a:spcAft>
                </a:pPr>
                <a:r>
                  <a:rPr lang="pt-BR" sz="1200" b="1" dirty="0"/>
                  <a:t>+15</a:t>
                </a:r>
              </a:p>
            </p:txBody>
          </p:sp>
          <p:sp>
            <p:nvSpPr>
              <p:cNvPr id="137" name="Retângulo 136"/>
              <p:cNvSpPr/>
              <p:nvPr/>
            </p:nvSpPr>
            <p:spPr>
              <a:xfrm rot="19119126">
                <a:off x="12894716" y="4079338"/>
                <a:ext cx="504000" cy="205044"/>
              </a:xfrm>
              <a:prstGeom prst="rect">
                <a:avLst/>
              </a:prstGeom>
              <a:noFill/>
              <a:ln>
                <a:noFill/>
              </a:ln>
              <a:effectLst/>
            </p:spPr>
            <p:txBody>
              <a:bodyPr wrap="square" lIns="72000" tIns="72000" rIns="72000" bIns="72000" rtlCol="0" anchor="ctr">
                <a:noAutofit/>
              </a:bodyPr>
              <a:lstStyle/>
              <a:p>
                <a:pPr>
                  <a:spcAft>
                    <a:spcPts val="600"/>
                  </a:spcAft>
                </a:pPr>
                <a:r>
                  <a:rPr lang="pt-BR" sz="1200" dirty="0">
                    <a:solidFill>
                      <a:schemeClr val="tx1"/>
                    </a:solidFill>
                  </a:rPr>
                  <a:t>SSZ</a:t>
                </a:r>
              </a:p>
            </p:txBody>
          </p:sp>
          <p:sp>
            <p:nvSpPr>
              <p:cNvPr id="138" name="Retângulo 137"/>
              <p:cNvSpPr/>
              <p:nvPr/>
            </p:nvSpPr>
            <p:spPr>
              <a:xfrm rot="19119126">
                <a:off x="13352164" y="4079338"/>
                <a:ext cx="504000" cy="205043"/>
              </a:xfrm>
              <a:prstGeom prst="rect">
                <a:avLst/>
              </a:prstGeom>
              <a:noFill/>
              <a:ln>
                <a:noFill/>
              </a:ln>
              <a:effectLst/>
            </p:spPr>
            <p:txBody>
              <a:bodyPr wrap="square" lIns="72000" tIns="72000" rIns="72000" bIns="72000" rtlCol="0" anchor="ctr">
                <a:noAutofit/>
              </a:bodyPr>
              <a:lstStyle/>
              <a:p>
                <a:pPr>
                  <a:spcAft>
                    <a:spcPts val="600"/>
                  </a:spcAft>
                </a:pPr>
                <a:r>
                  <a:rPr lang="pt-BR" sz="1200" dirty="0">
                    <a:solidFill>
                      <a:schemeClr val="tx1"/>
                    </a:solidFill>
                  </a:rPr>
                  <a:t>SPB</a:t>
                </a:r>
              </a:p>
            </p:txBody>
          </p:sp>
          <p:cxnSp>
            <p:nvCxnSpPr>
              <p:cNvPr id="13" name="Conector de seta reta 12"/>
              <p:cNvCxnSpPr/>
              <p:nvPr/>
            </p:nvCxnSpPr>
            <p:spPr>
              <a:xfrm>
                <a:off x="9904413" y="4365104"/>
                <a:ext cx="3876238" cy="0"/>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01" name="Elipse 100"/>
              <p:cNvSpPr/>
              <p:nvPr/>
            </p:nvSpPr>
            <p:spPr>
              <a:xfrm>
                <a:off x="10064774" y="4311104"/>
                <a:ext cx="108000" cy="108000"/>
              </a:xfrm>
              <a:prstGeom prst="ellipse">
                <a:avLst/>
              </a:prstGeom>
              <a:solidFill>
                <a:srgbClr val="0070C0"/>
              </a:solidFill>
              <a:ln>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02" name="Elipse 101"/>
              <p:cNvSpPr/>
              <p:nvPr/>
            </p:nvSpPr>
            <p:spPr>
              <a:xfrm>
                <a:off x="10283199"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03" name="Elipse 102"/>
              <p:cNvSpPr/>
              <p:nvPr/>
            </p:nvSpPr>
            <p:spPr>
              <a:xfrm>
                <a:off x="10501624" y="4311104"/>
                <a:ext cx="108000" cy="108000"/>
              </a:xfrm>
              <a:prstGeom prst="ellipse">
                <a:avLst/>
              </a:prstGeom>
              <a:solidFill>
                <a:srgbClr val="0070C0"/>
              </a:solidFill>
              <a:ln>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05" name="Elipse 104"/>
              <p:cNvSpPr/>
              <p:nvPr/>
            </p:nvSpPr>
            <p:spPr>
              <a:xfrm>
                <a:off x="10720049"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06" name="Elipse 105"/>
              <p:cNvSpPr/>
              <p:nvPr/>
            </p:nvSpPr>
            <p:spPr>
              <a:xfrm>
                <a:off x="10938474"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07" name="Elipse 106"/>
              <p:cNvSpPr/>
              <p:nvPr/>
            </p:nvSpPr>
            <p:spPr>
              <a:xfrm>
                <a:off x="11156899" y="4311104"/>
                <a:ext cx="108000" cy="108000"/>
              </a:xfrm>
              <a:prstGeom prst="ellipse">
                <a:avLst/>
              </a:prstGeom>
              <a:solidFill>
                <a:srgbClr val="0070C0"/>
              </a:solidFill>
              <a:ln>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09" name="Elipse 108"/>
              <p:cNvSpPr/>
              <p:nvPr/>
            </p:nvSpPr>
            <p:spPr>
              <a:xfrm>
                <a:off x="11375324"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10" name="Elipse 109"/>
              <p:cNvSpPr/>
              <p:nvPr/>
            </p:nvSpPr>
            <p:spPr>
              <a:xfrm>
                <a:off x="11593749" y="4311104"/>
                <a:ext cx="108000" cy="108000"/>
              </a:xfrm>
              <a:prstGeom prst="ellipse">
                <a:avLst/>
              </a:prstGeom>
              <a:solidFill>
                <a:srgbClr val="0070C0"/>
              </a:solidFill>
              <a:ln>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11" name="Elipse 110"/>
              <p:cNvSpPr/>
              <p:nvPr/>
            </p:nvSpPr>
            <p:spPr>
              <a:xfrm>
                <a:off x="11812174"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12" name="Elipse 111"/>
              <p:cNvSpPr/>
              <p:nvPr/>
            </p:nvSpPr>
            <p:spPr>
              <a:xfrm>
                <a:off x="12030599"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13" name="Elipse 112"/>
              <p:cNvSpPr/>
              <p:nvPr/>
            </p:nvSpPr>
            <p:spPr>
              <a:xfrm>
                <a:off x="12249024" y="4311104"/>
                <a:ext cx="108000" cy="108000"/>
              </a:xfrm>
              <a:prstGeom prst="ellipse">
                <a:avLst/>
              </a:prstGeom>
              <a:solidFill>
                <a:srgbClr val="FF0000"/>
              </a:solidFill>
              <a:ln>
                <a:solidFill>
                  <a:srgbClr val="FF00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14" name="Elipse 113"/>
              <p:cNvSpPr/>
              <p:nvPr/>
            </p:nvSpPr>
            <p:spPr>
              <a:xfrm>
                <a:off x="12467449"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15" name="Elipse 114"/>
              <p:cNvSpPr/>
              <p:nvPr/>
            </p:nvSpPr>
            <p:spPr>
              <a:xfrm>
                <a:off x="12685874"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16" name="Elipse 115"/>
              <p:cNvSpPr/>
              <p:nvPr/>
            </p:nvSpPr>
            <p:spPr>
              <a:xfrm>
                <a:off x="12904299" y="4311104"/>
                <a:ext cx="108000" cy="108000"/>
              </a:xfrm>
              <a:prstGeom prst="ellipse">
                <a:avLst/>
              </a:prstGeom>
              <a:solidFill>
                <a:srgbClr val="FF0000"/>
              </a:solidFill>
              <a:ln>
                <a:solidFill>
                  <a:srgbClr val="FF00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21" name="Elipse 120"/>
              <p:cNvSpPr/>
              <p:nvPr/>
            </p:nvSpPr>
            <p:spPr>
              <a:xfrm>
                <a:off x="13122724" y="4311104"/>
                <a:ext cx="108000" cy="108000"/>
              </a:xfrm>
              <a:prstGeom prst="ellipse">
                <a:avLst/>
              </a:prstGeom>
              <a:solidFill>
                <a:schemeClr val="bg1"/>
              </a:solidFill>
              <a:ln>
                <a:solidFill>
                  <a:schemeClr val="bg1">
                    <a:lumMod val="6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122" name="Elipse 121"/>
              <p:cNvSpPr/>
              <p:nvPr/>
            </p:nvSpPr>
            <p:spPr>
              <a:xfrm>
                <a:off x="13341150" y="4311104"/>
                <a:ext cx="108000" cy="108000"/>
              </a:xfrm>
              <a:prstGeom prst="ellipse">
                <a:avLst/>
              </a:prstGeom>
              <a:solidFill>
                <a:srgbClr val="FF0000"/>
              </a:solidFill>
              <a:ln>
                <a:solidFill>
                  <a:srgbClr val="FF00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grpSp>
      </p:grpSp>
      <p:grpSp>
        <p:nvGrpSpPr>
          <p:cNvPr id="6" name="Grupo 5"/>
          <p:cNvGrpSpPr/>
          <p:nvPr/>
        </p:nvGrpSpPr>
        <p:grpSpPr>
          <a:xfrm>
            <a:off x="130538" y="1625315"/>
            <a:ext cx="1692585" cy="1271311"/>
            <a:chOff x="4195725" y="5156410"/>
            <a:chExt cx="1692585" cy="1271311"/>
          </a:xfrm>
        </p:grpSpPr>
        <p:sp>
          <p:nvSpPr>
            <p:cNvPr id="5" name="Retângulo 4"/>
            <p:cNvSpPr/>
            <p:nvPr/>
          </p:nvSpPr>
          <p:spPr>
            <a:xfrm>
              <a:off x="4195725" y="5156410"/>
              <a:ext cx="1692585" cy="1271311"/>
            </a:xfrm>
            <a:prstGeom prst="rect">
              <a:avLst/>
            </a:prstGeom>
            <a:solidFill>
              <a:schemeClr val="bg1"/>
            </a:solidFill>
            <a:ln>
              <a:solidFill>
                <a:schemeClr val="tx1">
                  <a:lumMod val="50000"/>
                  <a:lumOff val="50000"/>
                </a:schemeClr>
              </a:solidFill>
            </a:ln>
            <a:effectLst/>
          </p:spPr>
          <p:txBody>
            <a:bodyPr wrap="square" lIns="72000" tIns="72000" rIns="72000" bIns="72000" rtlCol="0" anchor="t">
              <a:noAutofit/>
            </a:bodyPr>
            <a:lstStyle/>
            <a:p>
              <a:pPr algn="ctr">
                <a:spcAft>
                  <a:spcPts val="600"/>
                </a:spcAft>
              </a:pPr>
              <a:r>
                <a:rPr lang="pt-BR" sz="1400" b="1" dirty="0">
                  <a:solidFill>
                    <a:schemeClr val="tx1"/>
                  </a:solidFill>
                </a:rPr>
                <a:t>Legenda</a:t>
              </a:r>
            </a:p>
          </p:txBody>
        </p:sp>
        <p:cxnSp>
          <p:nvCxnSpPr>
            <p:cNvPr id="76" name="Conector de seta reta 75"/>
            <p:cNvCxnSpPr/>
            <p:nvPr/>
          </p:nvCxnSpPr>
          <p:spPr>
            <a:xfrm>
              <a:off x="5672703" y="5915372"/>
              <a:ext cx="0" cy="432000"/>
            </a:xfrm>
            <a:prstGeom prst="straightConnector1">
              <a:avLst/>
            </a:prstGeom>
            <a:ln>
              <a:solidFill>
                <a:schemeClr val="tx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3" name="Conector de seta reta 82"/>
            <p:cNvCxnSpPr/>
            <p:nvPr/>
          </p:nvCxnSpPr>
          <p:spPr>
            <a:xfrm flipV="1">
              <a:off x="5672703" y="5434283"/>
              <a:ext cx="0" cy="432000"/>
            </a:xfrm>
            <a:prstGeom prst="straightConnector1">
              <a:avLst/>
            </a:prstGeom>
            <a:ln>
              <a:solidFill>
                <a:schemeClr val="accent4">
                  <a:lumMod val="50000"/>
                </a:schemeClr>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82" name="CaixaDeTexto 81"/>
            <p:cNvSpPr txBox="1"/>
            <p:nvPr/>
          </p:nvSpPr>
          <p:spPr>
            <a:xfrm>
              <a:off x="4232126" y="5915372"/>
              <a:ext cx="1389974" cy="432000"/>
            </a:xfrm>
            <a:prstGeom prst="rect">
              <a:avLst/>
            </a:prstGeom>
            <a:noFill/>
            <a:ln>
              <a:noFill/>
            </a:ln>
          </p:spPr>
          <p:txBody>
            <a:bodyPr wrap="square" lIns="72000" tIns="36000" rIns="72000" bIns="36000" rtlCol="0" anchor="t">
              <a:noAutofit/>
            </a:bodyPr>
            <a:lstStyle/>
            <a:p>
              <a:pPr algn="ctr">
                <a:spcAft>
                  <a:spcPts val="600"/>
                </a:spcAft>
              </a:pPr>
              <a:r>
                <a:rPr lang="pt-BR" sz="1400" b="1" dirty="0">
                  <a:solidFill>
                    <a:schemeClr val="tx2"/>
                  </a:solidFill>
                </a:rPr>
                <a:t>Sentido Sul (</a:t>
              </a:r>
              <a:r>
                <a:rPr lang="pt-BR" sz="1400" b="1" dirty="0" err="1">
                  <a:solidFill>
                    <a:schemeClr val="tx2"/>
                  </a:solidFill>
                </a:rPr>
                <a:t>Southbound</a:t>
              </a:r>
              <a:r>
                <a:rPr lang="pt-BR" sz="1400" b="1" dirty="0">
                  <a:solidFill>
                    <a:schemeClr val="tx2"/>
                  </a:solidFill>
                </a:rPr>
                <a:t>)</a:t>
              </a:r>
            </a:p>
          </p:txBody>
        </p:sp>
        <p:sp>
          <p:nvSpPr>
            <p:cNvPr id="86" name="CaixaDeTexto 85"/>
            <p:cNvSpPr txBox="1"/>
            <p:nvPr/>
          </p:nvSpPr>
          <p:spPr>
            <a:xfrm>
              <a:off x="4232126" y="5434283"/>
              <a:ext cx="1389974" cy="432000"/>
            </a:xfrm>
            <a:prstGeom prst="rect">
              <a:avLst/>
            </a:prstGeom>
            <a:noFill/>
            <a:ln>
              <a:noFill/>
            </a:ln>
          </p:spPr>
          <p:txBody>
            <a:bodyPr wrap="square" lIns="72000" tIns="36000" rIns="72000" bIns="36000" rtlCol="0" anchor="t">
              <a:noAutofit/>
            </a:bodyPr>
            <a:lstStyle/>
            <a:p>
              <a:pPr algn="ctr">
                <a:spcAft>
                  <a:spcPts val="600"/>
                </a:spcAft>
              </a:pPr>
              <a:r>
                <a:rPr lang="pt-BR" sz="1400" b="1" dirty="0">
                  <a:solidFill>
                    <a:schemeClr val="accent4">
                      <a:lumMod val="50000"/>
                    </a:schemeClr>
                  </a:solidFill>
                </a:rPr>
                <a:t>Sentido Norte (</a:t>
              </a:r>
              <a:r>
                <a:rPr lang="pt-BR" sz="1400" b="1" dirty="0" err="1">
                  <a:solidFill>
                    <a:schemeClr val="accent4">
                      <a:lumMod val="50000"/>
                    </a:schemeClr>
                  </a:solidFill>
                </a:rPr>
                <a:t>Northbound</a:t>
              </a:r>
              <a:r>
                <a:rPr lang="pt-BR" sz="1400" b="1" dirty="0">
                  <a:solidFill>
                    <a:schemeClr val="accent4">
                      <a:lumMod val="50000"/>
                    </a:schemeClr>
                  </a:solidFill>
                </a:rPr>
                <a:t>)</a:t>
              </a:r>
            </a:p>
          </p:txBody>
        </p:sp>
      </p:grpSp>
      <p:cxnSp>
        <p:nvCxnSpPr>
          <p:cNvPr id="140" name="Conector reto 139"/>
          <p:cNvCxnSpPr/>
          <p:nvPr/>
        </p:nvCxnSpPr>
        <p:spPr>
          <a:xfrm>
            <a:off x="91722" y="1304728"/>
            <a:ext cx="5256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324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3773" y="3385316"/>
            <a:ext cx="3081394" cy="2063165"/>
          </a:xfrm>
          <a:prstGeom prst="rect">
            <a:avLst/>
          </a:prstGeom>
          <a:ln>
            <a:solidFill>
              <a:schemeClr val="tx1"/>
            </a:solidFill>
          </a:ln>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773" y="710259"/>
            <a:ext cx="3081394" cy="2063165"/>
          </a:xfrm>
          <a:prstGeom prst="rect">
            <a:avLst/>
          </a:prstGeom>
          <a:ln>
            <a:solidFill>
              <a:schemeClr val="tx1"/>
            </a:solidFill>
          </a:ln>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166" y="710259"/>
            <a:ext cx="3081394" cy="2063165"/>
          </a:xfrm>
          <a:prstGeom prst="rect">
            <a:avLst/>
          </a:prstGeom>
          <a:ln>
            <a:solidFill>
              <a:schemeClr val="tx1"/>
            </a:solidFill>
          </a:ln>
        </p:spPr>
      </p:pic>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166" y="3385315"/>
            <a:ext cx="3081394" cy="2063165"/>
          </a:xfrm>
          <a:prstGeom prst="rect">
            <a:avLst/>
          </a:prstGeom>
          <a:ln>
            <a:solidFill>
              <a:schemeClr val="tx1"/>
            </a:solidFill>
          </a:ln>
        </p:spPr>
      </p:pic>
      <p:sp>
        <p:nvSpPr>
          <p:cNvPr id="4" name="Título 3"/>
          <p:cNvSpPr>
            <a:spLocks noGrp="1"/>
          </p:cNvSpPr>
          <p:nvPr>
            <p:ph type="title"/>
          </p:nvPr>
        </p:nvSpPr>
        <p:spPr>
          <a:xfrm>
            <a:off x="200025" y="35025"/>
            <a:ext cx="9505950" cy="637364"/>
          </a:xfrm>
        </p:spPr>
        <p:txBody>
          <a:bodyPr/>
          <a:lstStyle/>
          <a:p>
            <a:r>
              <a:rPr lang="pt-BR" dirty="0"/>
              <a:t>... e completa rede de serviços acessórios na retroárea, o que o ajuda a captar clientes com necessidades específicas</a:t>
            </a:r>
          </a:p>
        </p:txBody>
      </p:sp>
      <p:sp>
        <p:nvSpPr>
          <p:cNvPr id="19" name="Retângulo 18"/>
          <p:cNvSpPr/>
          <p:nvPr/>
        </p:nvSpPr>
        <p:spPr>
          <a:xfrm>
            <a:off x="113500" y="2646661"/>
            <a:ext cx="3098266" cy="683827"/>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algn="ctr"/>
            <a:r>
              <a:rPr lang="pt-BR" sz="1600" b="1" dirty="0"/>
              <a:t>60 prestadores</a:t>
            </a:r>
          </a:p>
          <a:p>
            <a:pPr algn="l"/>
            <a:r>
              <a:rPr lang="pt-BR" sz="1200" dirty="0"/>
              <a:t>6 Terminais, 5 TRAs, 5 CLIAs, 42 REDEX, 2 Câmaras Frias</a:t>
            </a:r>
            <a:endParaRPr lang="pt-BR" sz="1200" dirty="0">
              <a:solidFill>
                <a:schemeClr val="tx1"/>
              </a:solidFill>
            </a:endParaRPr>
          </a:p>
        </p:txBody>
      </p:sp>
      <p:sp>
        <p:nvSpPr>
          <p:cNvPr id="20" name="Retângulo 19"/>
          <p:cNvSpPr/>
          <p:nvPr/>
        </p:nvSpPr>
        <p:spPr>
          <a:xfrm>
            <a:off x="3403567" y="2646661"/>
            <a:ext cx="3081600" cy="683827"/>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algn="ctr"/>
            <a:r>
              <a:rPr lang="pt-BR" sz="1600" b="1" dirty="0"/>
              <a:t>16 prestadores</a:t>
            </a:r>
          </a:p>
          <a:p>
            <a:pPr algn="l"/>
            <a:r>
              <a:rPr lang="pt-BR" sz="1200" dirty="0"/>
              <a:t>2 Terminais, 2 TRAs, 11 REDEX, 1 Câmara Frias</a:t>
            </a:r>
            <a:endParaRPr lang="pt-BR" sz="1200" dirty="0">
              <a:solidFill>
                <a:schemeClr val="tx1"/>
              </a:solidFill>
            </a:endParaRPr>
          </a:p>
        </p:txBody>
      </p:sp>
      <p:sp>
        <p:nvSpPr>
          <p:cNvPr id="22" name="Retângulo 21"/>
          <p:cNvSpPr/>
          <p:nvPr/>
        </p:nvSpPr>
        <p:spPr>
          <a:xfrm>
            <a:off x="3404022" y="5310957"/>
            <a:ext cx="3081144" cy="683827"/>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algn="ctr"/>
            <a:r>
              <a:rPr lang="pt-BR" sz="1600" b="1" dirty="0"/>
              <a:t>10 prestadores</a:t>
            </a:r>
          </a:p>
          <a:p>
            <a:pPr algn="l"/>
            <a:r>
              <a:rPr lang="pt-BR" sz="1200" dirty="0"/>
              <a:t>2 Terminais, 1 Porto Seco, 1 TRA, 3 REDEX, 3 Câmaras Frias</a:t>
            </a:r>
            <a:endParaRPr lang="pt-BR" sz="1200" dirty="0">
              <a:solidFill>
                <a:schemeClr val="tx1"/>
              </a:solidFill>
            </a:endParaRPr>
          </a:p>
        </p:txBody>
      </p:sp>
      <p:sp>
        <p:nvSpPr>
          <p:cNvPr id="23" name="Retângulo 22"/>
          <p:cNvSpPr/>
          <p:nvPr/>
        </p:nvSpPr>
        <p:spPr>
          <a:xfrm>
            <a:off x="113500" y="5302874"/>
            <a:ext cx="3098266" cy="683827"/>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algn="ctr"/>
            <a:r>
              <a:rPr lang="pt-BR" sz="1600" b="1" dirty="0"/>
              <a:t>11 prestadores</a:t>
            </a:r>
          </a:p>
          <a:p>
            <a:pPr algn="l"/>
            <a:r>
              <a:rPr lang="pt-BR" sz="1200" dirty="0"/>
              <a:t>1 Terminal, 2 Portos Secos, 3 TRAs, 1 REDEX, 4 Câmaras Frias</a:t>
            </a:r>
            <a:endParaRPr lang="pt-BR" sz="1200" dirty="0">
              <a:solidFill>
                <a:schemeClr val="tx1"/>
              </a:solidFill>
            </a:endParaRPr>
          </a:p>
        </p:txBody>
      </p:sp>
      <p:grpSp>
        <p:nvGrpSpPr>
          <p:cNvPr id="36" name="Grupo 35"/>
          <p:cNvGrpSpPr/>
          <p:nvPr/>
        </p:nvGrpSpPr>
        <p:grpSpPr>
          <a:xfrm>
            <a:off x="343694" y="6069092"/>
            <a:ext cx="1905726" cy="132744"/>
            <a:chOff x="6896422" y="4690004"/>
            <a:chExt cx="1905726" cy="222700"/>
          </a:xfrm>
        </p:grpSpPr>
        <p:sp>
          <p:nvSpPr>
            <p:cNvPr id="24" name="Fluxograma: Conector 23"/>
            <p:cNvSpPr/>
            <p:nvPr/>
          </p:nvSpPr>
          <p:spPr>
            <a:xfrm>
              <a:off x="6896422" y="4753815"/>
              <a:ext cx="108000" cy="108000"/>
            </a:xfrm>
            <a:prstGeom prst="flowChartConnector">
              <a:avLst/>
            </a:prstGeom>
            <a:solidFill>
              <a:srgbClr val="932FB9"/>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9" name="CaixaDeTexto 28"/>
            <p:cNvSpPr txBox="1"/>
            <p:nvPr/>
          </p:nvSpPr>
          <p:spPr>
            <a:xfrm>
              <a:off x="6980346" y="4690004"/>
              <a:ext cx="1821802" cy="222700"/>
            </a:xfrm>
            <a:prstGeom prst="rect">
              <a:avLst/>
            </a:prstGeom>
            <a:noFill/>
            <a:ln>
              <a:noFill/>
            </a:ln>
          </p:spPr>
          <p:txBody>
            <a:bodyPr wrap="square" lIns="72000" tIns="36000" rIns="72000" bIns="36000" rtlCol="0" anchor="ctr">
              <a:noAutofit/>
            </a:bodyPr>
            <a:lstStyle/>
            <a:p>
              <a:pPr>
                <a:spcAft>
                  <a:spcPts val="600"/>
                </a:spcAft>
              </a:pPr>
              <a:r>
                <a:rPr lang="pt-BR" sz="1100" dirty="0"/>
                <a:t>Terminal de contêineres</a:t>
              </a:r>
            </a:p>
          </p:txBody>
        </p:sp>
      </p:grpSp>
      <p:grpSp>
        <p:nvGrpSpPr>
          <p:cNvPr id="37" name="Grupo 36"/>
          <p:cNvGrpSpPr/>
          <p:nvPr/>
        </p:nvGrpSpPr>
        <p:grpSpPr>
          <a:xfrm>
            <a:off x="2387543" y="6069092"/>
            <a:ext cx="947924" cy="132744"/>
            <a:chOff x="6896422" y="4914097"/>
            <a:chExt cx="947924" cy="222700"/>
          </a:xfrm>
        </p:grpSpPr>
        <p:sp>
          <p:nvSpPr>
            <p:cNvPr id="25" name="Fluxograma: Conector 24"/>
            <p:cNvSpPr/>
            <p:nvPr/>
          </p:nvSpPr>
          <p:spPr>
            <a:xfrm>
              <a:off x="6896422" y="4976515"/>
              <a:ext cx="108000" cy="108000"/>
            </a:xfrm>
            <a:prstGeom prst="flowChartConnector">
              <a:avLst/>
            </a:prstGeom>
            <a:solidFill>
              <a:srgbClr val="563CAA"/>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0" name="CaixaDeTexto 29"/>
            <p:cNvSpPr txBox="1"/>
            <p:nvPr/>
          </p:nvSpPr>
          <p:spPr>
            <a:xfrm>
              <a:off x="6980346" y="4914097"/>
              <a:ext cx="864000" cy="222700"/>
            </a:xfrm>
            <a:prstGeom prst="rect">
              <a:avLst/>
            </a:prstGeom>
            <a:noFill/>
            <a:ln>
              <a:noFill/>
            </a:ln>
          </p:spPr>
          <p:txBody>
            <a:bodyPr wrap="square" lIns="72000" tIns="36000" rIns="72000" bIns="36000" rtlCol="0" anchor="ctr">
              <a:noAutofit/>
            </a:bodyPr>
            <a:lstStyle/>
            <a:p>
              <a:pPr>
                <a:spcAft>
                  <a:spcPts val="600"/>
                </a:spcAft>
              </a:pPr>
              <a:r>
                <a:rPr lang="pt-BR" sz="1100" dirty="0"/>
                <a:t>Porto Seco</a:t>
              </a:r>
            </a:p>
          </p:txBody>
        </p:sp>
      </p:grpSp>
      <p:grpSp>
        <p:nvGrpSpPr>
          <p:cNvPr id="38" name="Grupo 37"/>
          <p:cNvGrpSpPr/>
          <p:nvPr/>
        </p:nvGrpSpPr>
        <p:grpSpPr>
          <a:xfrm>
            <a:off x="3296022" y="6069092"/>
            <a:ext cx="911924" cy="132744"/>
            <a:chOff x="6896422" y="5138190"/>
            <a:chExt cx="911924" cy="222700"/>
          </a:xfrm>
        </p:grpSpPr>
        <p:sp>
          <p:nvSpPr>
            <p:cNvPr id="26" name="Fluxograma: Conector 25"/>
            <p:cNvSpPr/>
            <p:nvPr/>
          </p:nvSpPr>
          <p:spPr>
            <a:xfrm>
              <a:off x="6896422" y="5199215"/>
              <a:ext cx="108000" cy="108000"/>
            </a:xfrm>
            <a:prstGeom prst="flowChartConnector">
              <a:avLst/>
            </a:prstGeom>
            <a:solidFill>
              <a:srgbClr val="C59847"/>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1" name="CaixaDeTexto 30"/>
            <p:cNvSpPr txBox="1"/>
            <p:nvPr/>
          </p:nvSpPr>
          <p:spPr>
            <a:xfrm>
              <a:off x="6980346" y="5138190"/>
              <a:ext cx="828000" cy="222700"/>
            </a:xfrm>
            <a:prstGeom prst="rect">
              <a:avLst/>
            </a:prstGeom>
            <a:noFill/>
            <a:ln>
              <a:noFill/>
            </a:ln>
          </p:spPr>
          <p:txBody>
            <a:bodyPr wrap="square" lIns="72000" tIns="36000" rIns="72000" bIns="36000" rtlCol="0" anchor="ctr">
              <a:noAutofit/>
            </a:bodyPr>
            <a:lstStyle/>
            <a:p>
              <a:pPr>
                <a:spcAft>
                  <a:spcPts val="600"/>
                </a:spcAft>
              </a:pPr>
              <a:r>
                <a:rPr lang="pt-BR" sz="1100" dirty="0"/>
                <a:t>TRA/ CLIA</a:t>
              </a:r>
            </a:p>
          </p:txBody>
        </p:sp>
      </p:grpSp>
      <p:grpSp>
        <p:nvGrpSpPr>
          <p:cNvPr id="39" name="Grupo 38"/>
          <p:cNvGrpSpPr/>
          <p:nvPr/>
        </p:nvGrpSpPr>
        <p:grpSpPr>
          <a:xfrm>
            <a:off x="4304134" y="6069092"/>
            <a:ext cx="767924" cy="132744"/>
            <a:chOff x="6896422" y="5362284"/>
            <a:chExt cx="767924" cy="222700"/>
          </a:xfrm>
        </p:grpSpPr>
        <p:sp>
          <p:nvSpPr>
            <p:cNvPr id="27" name="Fluxograma: Conector 26"/>
            <p:cNvSpPr/>
            <p:nvPr/>
          </p:nvSpPr>
          <p:spPr>
            <a:xfrm>
              <a:off x="6896422" y="5421915"/>
              <a:ext cx="108000" cy="108000"/>
            </a:xfrm>
            <a:prstGeom prst="flowChartConnector">
              <a:avLst/>
            </a:prstGeom>
            <a:solidFill>
              <a:srgbClr val="389C53"/>
            </a:solidFill>
            <a:ln>
              <a:no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2" name="CaixaDeTexto 31"/>
            <p:cNvSpPr txBox="1"/>
            <p:nvPr/>
          </p:nvSpPr>
          <p:spPr>
            <a:xfrm>
              <a:off x="6980346" y="5362284"/>
              <a:ext cx="684000" cy="222700"/>
            </a:xfrm>
            <a:prstGeom prst="rect">
              <a:avLst/>
            </a:prstGeom>
            <a:noFill/>
            <a:ln>
              <a:noFill/>
            </a:ln>
            <a:effectLst/>
          </p:spPr>
          <p:txBody>
            <a:bodyPr wrap="square" lIns="72000" tIns="72000" rIns="72000" bIns="72000" rtlCol="0" anchor="ctr">
              <a:noAutofit/>
            </a:bodyPr>
            <a:lstStyle>
              <a:defPPr>
                <a:defRPr lang="en-US"/>
              </a:defPPr>
              <a:lvl1pPr marL="144000" indent="-144000">
                <a:spcAft>
                  <a:spcPts val="600"/>
                </a:spcAft>
                <a:buFont typeface="Arial" pitchFamily="34" charset="0"/>
                <a:buChar char="•"/>
                <a:defRPr sz="1600"/>
              </a:lvl1pPr>
            </a:lstStyle>
            <a:p>
              <a:pPr marL="0" indent="0">
                <a:buNone/>
              </a:pPr>
              <a:r>
                <a:rPr lang="pt-BR" sz="1100" dirty="0"/>
                <a:t>REDEX</a:t>
              </a:r>
              <a:endParaRPr lang="pt-BR" dirty="0"/>
            </a:p>
          </p:txBody>
        </p:sp>
      </p:grpSp>
      <p:grpSp>
        <p:nvGrpSpPr>
          <p:cNvPr id="40" name="Grupo 39"/>
          <p:cNvGrpSpPr/>
          <p:nvPr/>
        </p:nvGrpSpPr>
        <p:grpSpPr>
          <a:xfrm>
            <a:off x="5096222" y="6069092"/>
            <a:ext cx="1019924" cy="132744"/>
            <a:chOff x="6896422" y="5586377"/>
            <a:chExt cx="1019924" cy="222700"/>
          </a:xfrm>
        </p:grpSpPr>
        <p:sp>
          <p:nvSpPr>
            <p:cNvPr id="28" name="Fluxograma: Conector 27"/>
            <p:cNvSpPr/>
            <p:nvPr/>
          </p:nvSpPr>
          <p:spPr>
            <a:xfrm>
              <a:off x="6896422" y="5644616"/>
              <a:ext cx="108000" cy="108000"/>
            </a:xfrm>
            <a:prstGeom prst="flowChartConnector">
              <a:avLst/>
            </a:prstGeom>
            <a:solidFill>
              <a:srgbClr val="AE7F39"/>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3" name="CaixaDeTexto 32"/>
            <p:cNvSpPr txBox="1"/>
            <p:nvPr/>
          </p:nvSpPr>
          <p:spPr>
            <a:xfrm>
              <a:off x="6980346" y="5586377"/>
              <a:ext cx="936000" cy="222700"/>
            </a:xfrm>
            <a:prstGeom prst="rect">
              <a:avLst/>
            </a:prstGeom>
            <a:noFill/>
            <a:ln>
              <a:noFill/>
            </a:ln>
          </p:spPr>
          <p:txBody>
            <a:bodyPr wrap="square" lIns="72000" tIns="36000" rIns="72000" bIns="36000" rtlCol="0" anchor="ctr">
              <a:noAutofit/>
            </a:bodyPr>
            <a:lstStyle/>
            <a:p>
              <a:pPr>
                <a:spcAft>
                  <a:spcPts val="600"/>
                </a:spcAft>
              </a:pPr>
              <a:r>
                <a:rPr lang="pt-BR" sz="1100" dirty="0"/>
                <a:t>Câmara Fria</a:t>
              </a:r>
            </a:p>
          </p:txBody>
        </p:sp>
      </p:grpSp>
      <p:sp>
        <p:nvSpPr>
          <p:cNvPr id="41" name="Retângulo 40"/>
          <p:cNvSpPr/>
          <p:nvPr/>
        </p:nvSpPr>
        <p:spPr>
          <a:xfrm>
            <a:off x="130166" y="6021288"/>
            <a:ext cx="6355001" cy="228352"/>
          </a:xfrm>
          <a:prstGeom prst="rect">
            <a:avLst/>
          </a:prstGeom>
          <a:noFill/>
          <a:ln>
            <a:solidFill>
              <a:schemeClr val="bg1">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8" name="Retângulo 47"/>
          <p:cNvSpPr/>
          <p:nvPr/>
        </p:nvSpPr>
        <p:spPr>
          <a:xfrm>
            <a:off x="6680398" y="938155"/>
            <a:ext cx="2856262" cy="4939117"/>
          </a:xfrm>
          <a:prstGeom prst="rect">
            <a:avLst/>
          </a:prstGeom>
          <a:noFill/>
          <a:ln>
            <a:solidFill>
              <a:schemeClr val="tx1">
                <a:lumMod val="50000"/>
                <a:lumOff val="50000"/>
              </a:schemeClr>
            </a:solidFill>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lgn="l">
              <a:spcAft>
                <a:spcPts val="600"/>
              </a:spcAft>
              <a:buFont typeface="Arial" pitchFamily="34" charset="0"/>
              <a:buChar char="•"/>
            </a:pPr>
            <a:r>
              <a:rPr lang="pt-BR" sz="1600" b="1" dirty="0">
                <a:solidFill>
                  <a:schemeClr val="tx1"/>
                </a:solidFill>
              </a:rPr>
              <a:t>Paranaguá: 7 prestadores</a:t>
            </a:r>
          </a:p>
          <a:p>
            <a:pPr lvl="1">
              <a:spcAft>
                <a:spcPts val="600"/>
              </a:spcAft>
            </a:pPr>
            <a:r>
              <a:rPr lang="pt-BR" sz="1400" dirty="0"/>
              <a:t>1 Terminal, 1 TRA, 5 REDEX</a:t>
            </a:r>
          </a:p>
          <a:p>
            <a:pPr marL="144000" indent="-144000">
              <a:spcAft>
                <a:spcPts val="600"/>
              </a:spcAft>
              <a:buFont typeface="Arial" pitchFamily="34" charset="0"/>
              <a:buChar char="•"/>
            </a:pPr>
            <a:r>
              <a:rPr lang="pt-BR" sz="1600" b="1" dirty="0"/>
              <a:t>São Francisco do Sul: 4 prestadores</a:t>
            </a:r>
          </a:p>
          <a:p>
            <a:pPr lvl="1">
              <a:spcAft>
                <a:spcPts val="600"/>
              </a:spcAft>
            </a:pPr>
            <a:r>
              <a:rPr lang="pt-BR" sz="1400" dirty="0"/>
              <a:t>1 Terminal, 1 Porto Seco, 1 REDEX, 1 Câmara Fria</a:t>
            </a:r>
          </a:p>
          <a:p>
            <a:pPr marL="144000" indent="-144000">
              <a:spcAft>
                <a:spcPts val="600"/>
              </a:spcAft>
              <a:buFont typeface="Arial" pitchFamily="34" charset="0"/>
              <a:buChar char="•"/>
            </a:pPr>
            <a:r>
              <a:rPr lang="pt-BR" sz="1600" b="1" dirty="0"/>
              <a:t>Manaus: 3 prestadores</a:t>
            </a:r>
          </a:p>
          <a:p>
            <a:pPr lvl="1">
              <a:spcAft>
                <a:spcPts val="600"/>
              </a:spcAft>
            </a:pPr>
            <a:r>
              <a:rPr lang="pt-BR" sz="1400" dirty="0"/>
              <a:t>2 Terminais, 1 porto seco</a:t>
            </a:r>
          </a:p>
          <a:p>
            <a:pPr marL="171450" indent="-171450">
              <a:spcAft>
                <a:spcPts val="600"/>
              </a:spcAft>
              <a:buFont typeface="Arial" panose="020B0604020202020204" pitchFamily="34" charset="0"/>
              <a:buChar char="•"/>
            </a:pPr>
            <a:r>
              <a:rPr lang="pt-BR" sz="1600" b="1" dirty="0"/>
              <a:t>Vitória: 3 prestadores</a:t>
            </a:r>
          </a:p>
          <a:p>
            <a:pPr lvl="1">
              <a:spcAft>
                <a:spcPts val="600"/>
              </a:spcAft>
            </a:pPr>
            <a:r>
              <a:rPr lang="pt-BR" sz="1400" dirty="0"/>
              <a:t>1 Terminal, 1 Porto Seco, 1 REDEX</a:t>
            </a:r>
          </a:p>
          <a:p>
            <a:pPr marL="144000" indent="-144000">
              <a:spcAft>
                <a:spcPts val="600"/>
              </a:spcAft>
              <a:buFont typeface="Arial" pitchFamily="34" charset="0"/>
              <a:buChar char="•"/>
            </a:pPr>
            <a:r>
              <a:rPr lang="pt-BR" sz="1600" b="1" dirty="0"/>
              <a:t>Fortaleza: 2 prestadores</a:t>
            </a:r>
          </a:p>
          <a:p>
            <a:pPr lvl="1">
              <a:spcAft>
                <a:spcPts val="600"/>
              </a:spcAft>
            </a:pPr>
            <a:r>
              <a:rPr lang="pt-BR" sz="1400" dirty="0"/>
              <a:t>1 Terminal, 1 Câmara Fria</a:t>
            </a:r>
          </a:p>
          <a:p>
            <a:pPr marL="144000" indent="-144000">
              <a:spcAft>
                <a:spcPts val="600"/>
              </a:spcAft>
              <a:buFont typeface="Arial" pitchFamily="34" charset="0"/>
              <a:buChar char="•"/>
            </a:pPr>
            <a:r>
              <a:rPr lang="pt-BR" sz="1600" b="1" dirty="0"/>
              <a:t>Salvador: 2 prestadores</a:t>
            </a:r>
          </a:p>
          <a:p>
            <a:pPr lvl="1">
              <a:spcAft>
                <a:spcPts val="600"/>
              </a:spcAft>
            </a:pPr>
            <a:r>
              <a:rPr lang="pt-BR" sz="1400" dirty="0"/>
              <a:t>1 Terminal, 1 TRA</a:t>
            </a:r>
          </a:p>
          <a:p>
            <a:pPr algn="ctr">
              <a:spcAft>
                <a:spcPts val="600"/>
              </a:spcAft>
            </a:pPr>
            <a:r>
              <a:rPr lang="pt-BR" sz="1600" b="1" dirty="0"/>
              <a:t>...</a:t>
            </a:r>
            <a:endParaRPr lang="pt-BR" sz="1400" dirty="0"/>
          </a:p>
        </p:txBody>
      </p:sp>
      <p:sp>
        <p:nvSpPr>
          <p:cNvPr id="44" name="Retângulo 43"/>
          <p:cNvSpPr/>
          <p:nvPr/>
        </p:nvSpPr>
        <p:spPr>
          <a:xfrm>
            <a:off x="130166" y="732725"/>
            <a:ext cx="867545" cy="338554"/>
          </a:xfrm>
          <a:prstGeom prst="rect">
            <a:avLst/>
          </a:prstGeom>
        </p:spPr>
        <p:txBody>
          <a:bodyPr wrap="none">
            <a:spAutoFit/>
          </a:bodyPr>
          <a:lstStyle/>
          <a:p>
            <a:pPr>
              <a:spcAft>
                <a:spcPts val="600"/>
              </a:spcAft>
            </a:pPr>
            <a:r>
              <a:rPr lang="pt-BR" sz="1600" b="1" dirty="0"/>
              <a:t>Santos</a:t>
            </a:r>
          </a:p>
        </p:txBody>
      </p:sp>
      <p:sp>
        <p:nvSpPr>
          <p:cNvPr id="45" name="Retângulo 44"/>
          <p:cNvSpPr/>
          <p:nvPr/>
        </p:nvSpPr>
        <p:spPr>
          <a:xfrm>
            <a:off x="3416636" y="732725"/>
            <a:ext cx="1598515" cy="338554"/>
          </a:xfrm>
          <a:prstGeom prst="rect">
            <a:avLst/>
          </a:prstGeom>
        </p:spPr>
        <p:txBody>
          <a:bodyPr wrap="none">
            <a:spAutoFit/>
          </a:bodyPr>
          <a:lstStyle/>
          <a:p>
            <a:pPr>
              <a:spcAft>
                <a:spcPts val="600"/>
              </a:spcAft>
            </a:pPr>
            <a:r>
              <a:rPr lang="pt-BR" sz="1600" b="1" dirty="0"/>
              <a:t>Rio de Janeiro</a:t>
            </a:r>
          </a:p>
        </p:txBody>
      </p:sp>
      <p:sp>
        <p:nvSpPr>
          <p:cNvPr id="46" name="Retângulo 45"/>
          <p:cNvSpPr/>
          <p:nvPr/>
        </p:nvSpPr>
        <p:spPr>
          <a:xfrm>
            <a:off x="3440038" y="3395869"/>
            <a:ext cx="2032929" cy="338554"/>
          </a:xfrm>
          <a:prstGeom prst="rect">
            <a:avLst/>
          </a:prstGeom>
        </p:spPr>
        <p:txBody>
          <a:bodyPr wrap="none">
            <a:spAutoFit/>
          </a:bodyPr>
          <a:lstStyle/>
          <a:p>
            <a:pPr>
              <a:spcAft>
                <a:spcPts val="600"/>
              </a:spcAft>
            </a:pPr>
            <a:r>
              <a:rPr lang="pt-BR" sz="1600" b="1" dirty="0"/>
              <a:t>Itajaí e Navegantes</a:t>
            </a:r>
          </a:p>
        </p:txBody>
      </p:sp>
      <p:sp>
        <p:nvSpPr>
          <p:cNvPr id="47" name="Retângulo 46"/>
          <p:cNvSpPr/>
          <p:nvPr/>
        </p:nvSpPr>
        <p:spPr>
          <a:xfrm>
            <a:off x="130166" y="3395868"/>
            <a:ext cx="798617" cy="338554"/>
          </a:xfrm>
          <a:prstGeom prst="rect">
            <a:avLst/>
          </a:prstGeom>
        </p:spPr>
        <p:txBody>
          <a:bodyPr wrap="none">
            <a:spAutoFit/>
          </a:bodyPr>
          <a:lstStyle/>
          <a:p>
            <a:pPr>
              <a:spcAft>
                <a:spcPts val="600"/>
              </a:spcAft>
            </a:pPr>
            <a:r>
              <a:rPr lang="pt-BR" sz="1600" b="1" dirty="0"/>
              <a:t>Suape</a:t>
            </a:r>
          </a:p>
        </p:txBody>
      </p:sp>
      <p:sp>
        <p:nvSpPr>
          <p:cNvPr id="34" name="Retângulo 33"/>
          <p:cNvSpPr/>
          <p:nvPr/>
        </p:nvSpPr>
        <p:spPr>
          <a:xfrm>
            <a:off x="7832526" y="639056"/>
            <a:ext cx="1667813" cy="269664"/>
          </a:xfrm>
          <a:prstGeom prst="rect">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Não exaustivo</a:t>
            </a:r>
          </a:p>
        </p:txBody>
      </p:sp>
    </p:spTree>
    <p:extLst>
      <p:ext uri="{BB962C8B-B14F-4D97-AF65-F5344CB8AC3E}">
        <p14:creationId xmlns:p14="http://schemas.microsoft.com/office/powerpoint/2010/main" val="128996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974" y="235641"/>
            <a:ext cx="9563768" cy="637364"/>
          </a:xfrm>
        </p:spPr>
        <p:txBody>
          <a:bodyPr/>
          <a:lstStyle/>
          <a:p>
            <a:r>
              <a:rPr lang="pt-BR" dirty="0"/>
              <a:t>Existem, ainda, as questões associadas a benefícios fiscais em algumas UFs, que conferem aos portos um forte poder de atração de cargas de importação</a:t>
            </a:r>
          </a:p>
        </p:txBody>
      </p:sp>
      <p:graphicFrame>
        <p:nvGraphicFramePr>
          <p:cNvPr id="4" name="Gráfico 3"/>
          <p:cNvGraphicFramePr/>
          <p:nvPr>
            <p:extLst>
              <p:ext uri="{D42A27DB-BD31-4B8C-83A1-F6EECF244321}">
                <p14:modId xmlns:p14="http://schemas.microsoft.com/office/powerpoint/2010/main" val="2367821567"/>
              </p:ext>
            </p:extLst>
          </p:nvPr>
        </p:nvGraphicFramePr>
        <p:xfrm>
          <a:off x="43050" y="3941362"/>
          <a:ext cx="6120000" cy="2367958"/>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8"/>
          <p:cNvSpPr txBox="1"/>
          <p:nvPr/>
        </p:nvSpPr>
        <p:spPr>
          <a:xfrm>
            <a:off x="271686" y="980760"/>
            <a:ext cx="6048000" cy="288000"/>
          </a:xfrm>
          <a:prstGeom prst="rect">
            <a:avLst/>
          </a:prstGeom>
          <a:noFill/>
          <a:ln>
            <a:noFill/>
          </a:ln>
        </p:spPr>
        <p:txBody>
          <a:bodyPr wrap="square" lIns="72000" tIns="36000" rIns="72000" bIns="36000" rtlCol="0" anchor="t">
            <a:noAutofit/>
          </a:bodyPr>
          <a:lstStyle/>
          <a:p>
            <a:pPr algn="ctr">
              <a:spcAft>
                <a:spcPts val="600"/>
              </a:spcAft>
            </a:pPr>
            <a:r>
              <a:rPr lang="pt-BR" sz="1600" b="1" dirty="0"/>
              <a:t>Market share na importação de contêineres - Regiões S e SE</a:t>
            </a:r>
          </a:p>
        </p:txBody>
      </p:sp>
      <p:sp>
        <p:nvSpPr>
          <p:cNvPr id="12" name="CaixaDeTexto 11"/>
          <p:cNvSpPr txBox="1"/>
          <p:nvPr/>
        </p:nvSpPr>
        <p:spPr>
          <a:xfrm>
            <a:off x="271687" y="3573016"/>
            <a:ext cx="5760000" cy="238016"/>
          </a:xfrm>
          <a:prstGeom prst="rect">
            <a:avLst/>
          </a:prstGeom>
          <a:noFill/>
          <a:ln>
            <a:noFill/>
          </a:ln>
        </p:spPr>
        <p:txBody>
          <a:bodyPr wrap="square" lIns="72000" tIns="36000" rIns="72000" bIns="36000" rtlCol="0" anchor="t">
            <a:noAutofit/>
          </a:bodyPr>
          <a:lstStyle/>
          <a:p>
            <a:pPr algn="ctr">
              <a:spcAft>
                <a:spcPts val="600"/>
              </a:spcAft>
            </a:pPr>
            <a:r>
              <a:rPr lang="pt-BR" sz="1600" b="1" dirty="0"/>
              <a:t>Crescimento indexado da importação - Regiões S e SE</a:t>
            </a:r>
          </a:p>
        </p:txBody>
      </p:sp>
      <p:sp>
        <p:nvSpPr>
          <p:cNvPr id="17" name="Retângulo de cantos arredondados 16">
            <a:hlinkClick r:id="" action="ppaction://noaction"/>
          </p:cNvPr>
          <p:cNvSpPr/>
          <p:nvPr/>
        </p:nvSpPr>
        <p:spPr>
          <a:xfrm>
            <a:off x="6412970" y="1052736"/>
            <a:ext cx="3291764" cy="5045932"/>
          </a:xfrm>
          <a:prstGeom prst="roundRect">
            <a:avLst>
              <a:gd name="adj" fmla="val 4208"/>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t>A utilização de benefícios fiscais divide a opinião de importadores no </a:t>
            </a:r>
            <a:r>
              <a:rPr lang="pt-BR" sz="1400" i="1" dirty="0"/>
              <a:t>trade-off</a:t>
            </a:r>
            <a:r>
              <a:rPr lang="pt-BR" sz="1400" dirty="0"/>
              <a:t> benefício x risco</a:t>
            </a:r>
          </a:p>
          <a:p>
            <a:pPr marL="363538" lvl="1" indent="-188913">
              <a:spcAft>
                <a:spcPts val="600"/>
              </a:spcAft>
              <a:buFont typeface="Arial" pitchFamily="34" charset="0"/>
              <a:buChar char="•"/>
            </a:pPr>
            <a:r>
              <a:rPr lang="pt-BR" sz="1400" dirty="0"/>
              <a:t>Entretanto, estima-se que, entre 2007 e 2013, as UFs que possuem benefícios tenham aumentado em 50% sua participação no mercado de importações do S e SE</a:t>
            </a:r>
          </a:p>
          <a:p>
            <a:pPr marL="144000" indent="-144000">
              <a:spcAft>
                <a:spcPts val="600"/>
              </a:spcAft>
              <a:buFont typeface="Arial" pitchFamily="34" charset="0"/>
              <a:buChar char="•"/>
            </a:pPr>
            <a:r>
              <a:rPr lang="pt-BR" sz="1400" dirty="0"/>
              <a:t>SC foi o estado que mais aumentou sua participação nas importações. Além da concessão de benefícios, houve grande aumento de capacidade portuária no período</a:t>
            </a:r>
          </a:p>
          <a:p>
            <a:pPr marL="144000" indent="-144000">
              <a:spcAft>
                <a:spcPts val="600"/>
              </a:spcAft>
              <a:buFont typeface="Arial" pitchFamily="34" charset="0"/>
              <a:buChar char="•"/>
            </a:pPr>
            <a:r>
              <a:rPr lang="pt-BR" sz="1400" dirty="0"/>
              <a:t>Em 2013 houve a redução  dos incentivos através da Resolução 13. Nota-se que, desde então, o crescimento destas </a:t>
            </a:r>
            <a:r>
              <a:rPr lang="pt-BR" sz="1400" dirty="0" err="1"/>
              <a:t>UFs</a:t>
            </a:r>
            <a:r>
              <a:rPr lang="pt-BR" sz="1400" dirty="0"/>
              <a:t> se estabilizou</a:t>
            </a:r>
          </a:p>
          <a:p>
            <a:pPr marL="144000" indent="-144000" algn="l">
              <a:spcAft>
                <a:spcPts val="600"/>
              </a:spcAft>
              <a:buFont typeface="Arial" pitchFamily="34" charset="0"/>
              <a:buChar char="•"/>
            </a:pPr>
            <a:r>
              <a:rPr lang="pt-BR" sz="1400" dirty="0"/>
              <a:t>Entretanto, é difícil prever o que acontecerá com as importações destes Estados nos próximos anos </a:t>
            </a:r>
          </a:p>
        </p:txBody>
      </p:sp>
      <p:graphicFrame>
        <p:nvGraphicFramePr>
          <p:cNvPr id="18" name="Gráfico 17"/>
          <p:cNvGraphicFramePr/>
          <p:nvPr>
            <p:extLst>
              <p:ext uri="{D42A27DB-BD31-4B8C-83A1-F6EECF244321}">
                <p14:modId xmlns:p14="http://schemas.microsoft.com/office/powerpoint/2010/main" val="551672453"/>
              </p:ext>
            </p:extLst>
          </p:nvPr>
        </p:nvGraphicFramePr>
        <p:xfrm>
          <a:off x="271687" y="1196752"/>
          <a:ext cx="6120679" cy="242357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o explicativo retangular com cantos arredondados 23"/>
          <p:cNvSpPr/>
          <p:nvPr/>
        </p:nvSpPr>
        <p:spPr>
          <a:xfrm>
            <a:off x="2286172" y="1920388"/>
            <a:ext cx="865515" cy="479160"/>
          </a:xfrm>
          <a:prstGeom prst="wedgeRoundRectCallout">
            <a:avLst>
              <a:gd name="adj1" fmla="val -33298"/>
              <a:gd name="adj2" fmla="val 94041"/>
              <a:gd name="adj3" fmla="val 16667"/>
            </a:avLst>
          </a:prstGeom>
          <a:solidFill>
            <a:schemeClr val="bg1"/>
          </a:solidFill>
          <a:ln>
            <a:solidFill>
              <a:srgbClr val="7030A0"/>
            </a:solidFill>
          </a:ln>
          <a:effectLst>
            <a:outerShdw dist="50800" dir="2700000" algn="tl" rotWithShape="0">
              <a:prstClr val="black">
                <a:alpha val="25000"/>
              </a:prstClr>
            </a:outerShdw>
          </a:effectLst>
        </p:spPr>
        <p:txBody>
          <a:bodyPr wrap="square" lIns="36000" tIns="72000" rIns="0" bIns="72000" rtlCol="0" anchor="ctr">
            <a:noAutofit/>
          </a:bodyPr>
          <a:lstStyle/>
          <a:p>
            <a:pPr algn="l">
              <a:lnSpc>
                <a:spcPct val="80000"/>
              </a:lnSpc>
              <a:spcAft>
                <a:spcPts val="600"/>
              </a:spcAft>
            </a:pPr>
            <a:r>
              <a:rPr lang="pt-BR" sz="1100" b="1" dirty="0">
                <a:solidFill>
                  <a:srgbClr val="7030A0"/>
                </a:solidFill>
              </a:rPr>
              <a:t>Resolução incentivos</a:t>
            </a:r>
          </a:p>
        </p:txBody>
      </p:sp>
      <p:sp>
        <p:nvSpPr>
          <p:cNvPr id="14" name="Texto explicativo retangular com cantos arredondados 13"/>
          <p:cNvSpPr/>
          <p:nvPr/>
        </p:nvSpPr>
        <p:spPr>
          <a:xfrm>
            <a:off x="983759" y="2044000"/>
            <a:ext cx="1044000" cy="258632"/>
          </a:xfrm>
          <a:prstGeom prst="wedgeRoundRectCallout">
            <a:avLst>
              <a:gd name="adj1" fmla="val -40784"/>
              <a:gd name="adj2" fmla="val 173878"/>
              <a:gd name="adj3" fmla="val 16667"/>
            </a:avLst>
          </a:prstGeom>
          <a:solidFill>
            <a:schemeClr val="bg1"/>
          </a:solidFill>
          <a:ln>
            <a:solidFill>
              <a:schemeClr val="accent3">
                <a:lumMod val="75000"/>
              </a:schemeClr>
            </a:solidFill>
          </a:ln>
          <a:effectLst>
            <a:outerShdw dist="50800" dir="2700000" algn="tl" rotWithShape="0">
              <a:prstClr val="black">
                <a:alpha val="25000"/>
              </a:prstClr>
            </a:outerShdw>
          </a:effectLst>
        </p:spPr>
        <p:txBody>
          <a:bodyPr wrap="square" lIns="36000" tIns="72000" rIns="0" bIns="72000" rtlCol="0" anchor="ctr">
            <a:noAutofit/>
          </a:bodyPr>
          <a:lstStyle/>
          <a:p>
            <a:pPr algn="l">
              <a:lnSpc>
                <a:spcPct val="80000"/>
              </a:lnSpc>
              <a:spcAft>
                <a:spcPts val="600"/>
              </a:spcAft>
            </a:pPr>
            <a:r>
              <a:rPr lang="pt-BR" sz="1100" b="1" dirty="0">
                <a:solidFill>
                  <a:schemeClr val="accent3">
                    <a:lumMod val="75000"/>
                  </a:schemeClr>
                </a:solidFill>
              </a:rPr>
              <a:t>Programas específicos</a:t>
            </a:r>
          </a:p>
        </p:txBody>
      </p:sp>
      <p:sp>
        <p:nvSpPr>
          <p:cNvPr id="21" name="Texto explicativo retangular com cantos arredondados 20"/>
          <p:cNvSpPr/>
          <p:nvPr/>
        </p:nvSpPr>
        <p:spPr>
          <a:xfrm>
            <a:off x="3368230" y="1743302"/>
            <a:ext cx="900000" cy="491076"/>
          </a:xfrm>
          <a:prstGeom prst="wedgeRoundRectCallout">
            <a:avLst>
              <a:gd name="adj1" fmla="val -7097"/>
              <a:gd name="adj2" fmla="val 105887"/>
              <a:gd name="adj3" fmla="val 16667"/>
            </a:avLst>
          </a:prstGeom>
          <a:solidFill>
            <a:schemeClr val="bg1"/>
          </a:solidFill>
          <a:ln>
            <a:solidFill>
              <a:schemeClr val="accent3">
                <a:lumMod val="75000"/>
              </a:schemeClr>
            </a:solidFill>
          </a:ln>
          <a:effectLst>
            <a:outerShdw dist="50800" dir="2700000" algn="tl" rotWithShape="0">
              <a:prstClr val="black">
                <a:alpha val="25000"/>
              </a:prstClr>
            </a:outerShdw>
          </a:effectLst>
        </p:spPr>
        <p:txBody>
          <a:bodyPr wrap="square" lIns="36000" tIns="72000" rIns="0" bIns="72000" rtlCol="0" anchor="ctr">
            <a:noAutofit/>
          </a:bodyPr>
          <a:lstStyle/>
          <a:p>
            <a:pPr algn="l">
              <a:lnSpc>
                <a:spcPct val="80000"/>
              </a:lnSpc>
              <a:spcAft>
                <a:spcPts val="600"/>
              </a:spcAft>
            </a:pPr>
            <a:r>
              <a:rPr lang="pt-BR" sz="1100" b="1" dirty="0">
                <a:solidFill>
                  <a:schemeClr val="accent3">
                    <a:lumMod val="75000"/>
                  </a:schemeClr>
                </a:solidFill>
              </a:rPr>
              <a:t>Suspensão p/ novas empresas</a:t>
            </a:r>
          </a:p>
        </p:txBody>
      </p:sp>
      <p:sp>
        <p:nvSpPr>
          <p:cNvPr id="25" name="Texto explicativo retangular com cantos arredondados 24"/>
          <p:cNvSpPr/>
          <p:nvPr/>
        </p:nvSpPr>
        <p:spPr>
          <a:xfrm>
            <a:off x="4664174" y="1700808"/>
            <a:ext cx="836461" cy="252000"/>
          </a:xfrm>
          <a:prstGeom prst="wedgeRoundRectCallout">
            <a:avLst>
              <a:gd name="adj1" fmla="val -4981"/>
              <a:gd name="adj2" fmla="val 192973"/>
              <a:gd name="adj3" fmla="val 16667"/>
            </a:avLst>
          </a:prstGeom>
          <a:solidFill>
            <a:schemeClr val="bg1"/>
          </a:solidFill>
          <a:ln>
            <a:solidFill>
              <a:schemeClr val="tx1"/>
            </a:solidFill>
          </a:ln>
          <a:effectLst>
            <a:outerShdw dist="50800" dir="2700000" algn="tl" rotWithShape="0">
              <a:prstClr val="black">
                <a:alpha val="25000"/>
              </a:prstClr>
            </a:outerShdw>
          </a:effectLst>
        </p:spPr>
        <p:txBody>
          <a:bodyPr wrap="square" lIns="36000" tIns="72000" rIns="0" bIns="72000" rtlCol="0" anchor="ctr">
            <a:noAutofit/>
          </a:bodyPr>
          <a:lstStyle/>
          <a:p>
            <a:pPr algn="l">
              <a:lnSpc>
                <a:spcPct val="80000"/>
              </a:lnSpc>
              <a:spcAft>
                <a:spcPts val="600"/>
              </a:spcAft>
            </a:pPr>
            <a:r>
              <a:rPr lang="pt-BR" sz="1100" b="1" dirty="0"/>
              <a:t>Resol. 13</a:t>
            </a:r>
          </a:p>
        </p:txBody>
      </p:sp>
      <p:sp>
        <p:nvSpPr>
          <p:cNvPr id="27" name="Retângulo 26"/>
          <p:cNvSpPr/>
          <p:nvPr/>
        </p:nvSpPr>
        <p:spPr>
          <a:xfrm>
            <a:off x="2038835" y="3913269"/>
            <a:ext cx="1377301" cy="307777"/>
          </a:xfrm>
          <a:prstGeom prst="rect">
            <a:avLst/>
          </a:prstGeom>
        </p:spPr>
        <p:txBody>
          <a:bodyPr wrap="none">
            <a:spAutoFit/>
          </a:bodyPr>
          <a:lstStyle/>
          <a:p>
            <a:pPr algn="ctr">
              <a:spcAft>
                <a:spcPts val="600"/>
              </a:spcAft>
            </a:pPr>
            <a:r>
              <a:rPr lang="pt-BR" sz="1400" b="1" dirty="0">
                <a:solidFill>
                  <a:schemeClr val="tx1">
                    <a:lumMod val="75000"/>
                    <a:lumOff val="25000"/>
                  </a:schemeClr>
                </a:solidFill>
              </a:rPr>
              <a:t>(mov</a:t>
            </a:r>
            <a:r>
              <a:rPr lang="pt-BR" sz="1400" b="1" baseline="-25000" dirty="0">
                <a:solidFill>
                  <a:schemeClr val="tx1">
                    <a:lumMod val="75000"/>
                    <a:lumOff val="25000"/>
                  </a:schemeClr>
                </a:solidFill>
              </a:rPr>
              <a:t>2007 </a:t>
            </a:r>
            <a:r>
              <a:rPr lang="pt-BR" sz="1400" b="1" dirty="0">
                <a:solidFill>
                  <a:schemeClr val="tx1">
                    <a:lumMod val="75000"/>
                    <a:lumOff val="25000"/>
                  </a:schemeClr>
                </a:solidFill>
              </a:rPr>
              <a:t>= 1,0)</a:t>
            </a:r>
          </a:p>
        </p:txBody>
      </p:sp>
      <p:sp>
        <p:nvSpPr>
          <p:cNvPr id="28" name="Chave direita 27"/>
          <p:cNvSpPr/>
          <p:nvPr/>
        </p:nvSpPr>
        <p:spPr>
          <a:xfrm rot="16200000">
            <a:off x="2615107" y="2593010"/>
            <a:ext cx="216000" cy="3528000"/>
          </a:xfrm>
          <a:prstGeom prst="rightBrac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400" dirty="0"/>
          </a:p>
        </p:txBody>
      </p:sp>
      <p:sp>
        <p:nvSpPr>
          <p:cNvPr id="30" name="Retângulo 29"/>
          <p:cNvSpPr/>
          <p:nvPr/>
        </p:nvSpPr>
        <p:spPr>
          <a:xfrm>
            <a:off x="4625217" y="3913269"/>
            <a:ext cx="1377301" cy="307777"/>
          </a:xfrm>
          <a:prstGeom prst="rect">
            <a:avLst/>
          </a:prstGeom>
        </p:spPr>
        <p:txBody>
          <a:bodyPr wrap="none">
            <a:spAutoFit/>
          </a:bodyPr>
          <a:lstStyle/>
          <a:p>
            <a:pPr algn="ctr">
              <a:spcAft>
                <a:spcPts val="600"/>
              </a:spcAft>
            </a:pPr>
            <a:r>
              <a:rPr lang="pt-BR" sz="1400" b="1" dirty="0">
                <a:solidFill>
                  <a:schemeClr val="tx1">
                    <a:lumMod val="75000"/>
                    <a:lumOff val="25000"/>
                  </a:schemeClr>
                </a:solidFill>
              </a:rPr>
              <a:t>(mov</a:t>
            </a:r>
            <a:r>
              <a:rPr lang="pt-BR" sz="1400" b="1" baseline="-25000" dirty="0">
                <a:solidFill>
                  <a:schemeClr val="tx1">
                    <a:lumMod val="75000"/>
                    <a:lumOff val="25000"/>
                  </a:schemeClr>
                </a:solidFill>
              </a:rPr>
              <a:t>2012 </a:t>
            </a:r>
            <a:r>
              <a:rPr lang="pt-BR" sz="1400" b="1" dirty="0">
                <a:solidFill>
                  <a:schemeClr val="tx1">
                    <a:lumMod val="75000"/>
                    <a:lumOff val="25000"/>
                  </a:schemeClr>
                </a:solidFill>
              </a:rPr>
              <a:t>= 1,0)</a:t>
            </a:r>
          </a:p>
        </p:txBody>
      </p:sp>
      <p:sp>
        <p:nvSpPr>
          <p:cNvPr id="31" name="Chave direita 30"/>
          <p:cNvSpPr/>
          <p:nvPr/>
        </p:nvSpPr>
        <p:spPr>
          <a:xfrm rot="16200000">
            <a:off x="5204166" y="3637010"/>
            <a:ext cx="216000" cy="1440000"/>
          </a:xfrm>
          <a:prstGeom prst="rightBrac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400" dirty="0"/>
          </a:p>
        </p:txBody>
      </p:sp>
      <p:cxnSp>
        <p:nvCxnSpPr>
          <p:cNvPr id="8" name="Conector reto 7"/>
          <p:cNvCxnSpPr/>
          <p:nvPr/>
        </p:nvCxnSpPr>
        <p:spPr>
          <a:xfrm>
            <a:off x="4537081" y="4231866"/>
            <a:ext cx="0" cy="1548161"/>
          </a:xfrm>
          <a:prstGeom prst="line">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32" name="Texto explicativo retangular com cantos arredondados 31"/>
          <p:cNvSpPr/>
          <p:nvPr/>
        </p:nvSpPr>
        <p:spPr>
          <a:xfrm>
            <a:off x="5096222" y="2050013"/>
            <a:ext cx="1089000" cy="324000"/>
          </a:xfrm>
          <a:prstGeom prst="wedgeRoundRectCallout">
            <a:avLst>
              <a:gd name="adj1" fmla="val -44801"/>
              <a:gd name="adj2" fmla="val 83531"/>
              <a:gd name="adj3" fmla="val 16667"/>
            </a:avLst>
          </a:prstGeom>
          <a:solidFill>
            <a:schemeClr val="bg1"/>
          </a:solidFill>
          <a:ln>
            <a:solidFill>
              <a:schemeClr val="tx1">
                <a:lumMod val="75000"/>
                <a:lumOff val="25000"/>
              </a:schemeClr>
            </a:solidFill>
          </a:ln>
          <a:effectLst>
            <a:outerShdw dist="50800" dir="2700000" algn="tl" rotWithShape="0">
              <a:prstClr val="black">
                <a:alpha val="25000"/>
              </a:prstClr>
            </a:outerShdw>
          </a:effectLst>
        </p:spPr>
        <p:txBody>
          <a:bodyPr wrap="square" lIns="36000" tIns="72000" rIns="0" bIns="72000" rtlCol="0" anchor="ctr">
            <a:noAutofit/>
          </a:bodyPr>
          <a:lstStyle/>
          <a:p>
            <a:pPr algn="l">
              <a:lnSpc>
                <a:spcPct val="80000"/>
              </a:lnSpc>
              <a:spcAft>
                <a:spcPts val="600"/>
              </a:spcAft>
            </a:pPr>
            <a:r>
              <a:rPr lang="pt-BR" sz="1100" b="1" dirty="0"/>
              <a:t>Readequação dos incentivos</a:t>
            </a:r>
          </a:p>
        </p:txBody>
      </p:sp>
      <p:sp>
        <p:nvSpPr>
          <p:cNvPr id="19" name="CaixaDeTexto 18"/>
          <p:cNvSpPr txBox="1"/>
          <p:nvPr/>
        </p:nvSpPr>
        <p:spPr>
          <a:xfrm>
            <a:off x="88354" y="6140041"/>
            <a:ext cx="9904412" cy="385303"/>
          </a:xfrm>
          <a:prstGeom prst="rect">
            <a:avLst/>
          </a:prstGeom>
          <a:noFill/>
        </p:spPr>
        <p:txBody>
          <a:bodyPr wrap="square" lIns="54000" tIns="54000" rIns="54000" bIns="54000" rtlCol="0" anchor="ctr">
            <a:noAutofit/>
          </a:bodyPr>
          <a:lstStyle/>
          <a:p>
            <a:r>
              <a:rPr lang="pt-BR" sz="900" dirty="0">
                <a:latin typeface="Arial" pitchFamily="34" charset="0"/>
                <a:cs typeface="Arial" pitchFamily="34" charset="0"/>
              </a:rPr>
              <a:t>(1) </a:t>
            </a:r>
            <a:r>
              <a:rPr lang="pt-BR" sz="900" dirty="0"/>
              <a:t>Apenas alguns estados para ilustrar a questão, Não foram realizados levantamentos exaustivos dos benefícios concedidos pelos diversos estados</a:t>
            </a:r>
            <a:endParaRPr lang="pt-BR" sz="900" dirty="0">
              <a:latin typeface="Arial" pitchFamily="34" charset="0"/>
              <a:cs typeface="Arial" pitchFamily="34" charset="0"/>
            </a:endParaRPr>
          </a:p>
        </p:txBody>
      </p:sp>
    </p:spTree>
    <p:extLst>
      <p:ext uri="{BB962C8B-B14F-4D97-AF65-F5344CB8AC3E}">
        <p14:creationId xmlns:p14="http://schemas.microsoft.com/office/powerpoint/2010/main" val="1859585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upo 53"/>
          <p:cNvGrpSpPr/>
          <p:nvPr/>
        </p:nvGrpSpPr>
        <p:grpSpPr>
          <a:xfrm>
            <a:off x="348029" y="1613948"/>
            <a:ext cx="9427796" cy="4298859"/>
            <a:chOff x="348029" y="1628800"/>
            <a:chExt cx="5594875" cy="4385266"/>
          </a:xfrm>
        </p:grpSpPr>
        <p:graphicFrame>
          <p:nvGraphicFramePr>
            <p:cNvPr id="55" name="Gráfico 54"/>
            <p:cNvGraphicFramePr/>
            <p:nvPr>
              <p:custDataLst>
                <p:tags r:id="rId12"/>
              </p:custDataLst>
              <p:extLst>
                <p:ext uri="{D42A27DB-BD31-4B8C-83A1-F6EECF244321}">
                  <p14:modId xmlns:p14="http://schemas.microsoft.com/office/powerpoint/2010/main" val="390545818"/>
                </p:ext>
              </p:extLst>
            </p:nvPr>
          </p:nvGraphicFramePr>
          <p:xfrm>
            <a:off x="348029" y="1628800"/>
            <a:ext cx="5594875" cy="3848118"/>
          </p:xfrm>
          <a:graphic>
            <a:graphicData uri="http://schemas.openxmlformats.org/drawingml/2006/chart">
              <c:chart xmlns:c="http://schemas.openxmlformats.org/drawingml/2006/chart" xmlns:r="http://schemas.openxmlformats.org/officeDocument/2006/relationships" r:id="rId22"/>
            </a:graphicData>
          </a:graphic>
        </p:graphicFrame>
        <p:sp>
          <p:nvSpPr>
            <p:cNvPr id="56" name="CaixaDeTexto 55"/>
            <p:cNvSpPr txBox="1"/>
            <p:nvPr>
              <p:custDataLst>
                <p:tags r:id="rId13"/>
              </p:custDataLst>
            </p:nvPr>
          </p:nvSpPr>
          <p:spPr>
            <a:xfrm>
              <a:off x="628954" y="5366066"/>
              <a:ext cx="747740" cy="648000"/>
            </a:xfrm>
            <a:prstGeom prst="rect">
              <a:avLst/>
            </a:prstGeom>
            <a:noFill/>
            <a:ln>
              <a:noFill/>
            </a:ln>
          </p:spPr>
          <p:txBody>
            <a:bodyPr wrap="square" lIns="72000" tIns="36000" rIns="72000" bIns="36000" rtlCol="0" anchor="ctr">
              <a:noAutofit/>
            </a:bodyPr>
            <a:lstStyle/>
            <a:p>
              <a:pPr algn="ctr"/>
              <a:r>
                <a:rPr lang="pt-BR" sz="1100" b="1" dirty="0"/>
                <a:t>Valor da carga (FOB)</a:t>
              </a:r>
            </a:p>
          </p:txBody>
        </p:sp>
        <p:sp>
          <p:nvSpPr>
            <p:cNvPr id="57" name="CaixaDeTexto 56"/>
            <p:cNvSpPr txBox="1"/>
            <p:nvPr>
              <p:custDataLst>
                <p:tags r:id="rId14"/>
              </p:custDataLst>
            </p:nvPr>
          </p:nvSpPr>
          <p:spPr>
            <a:xfrm>
              <a:off x="1379382" y="5366066"/>
              <a:ext cx="747740" cy="648000"/>
            </a:xfrm>
            <a:prstGeom prst="rect">
              <a:avLst/>
            </a:prstGeom>
            <a:noFill/>
            <a:ln>
              <a:noFill/>
            </a:ln>
          </p:spPr>
          <p:txBody>
            <a:bodyPr wrap="square" lIns="72000" tIns="36000" rIns="72000" bIns="36000" rtlCol="0" anchor="ctr">
              <a:noAutofit/>
            </a:bodyPr>
            <a:lstStyle/>
            <a:p>
              <a:pPr algn="ctr"/>
              <a:r>
                <a:rPr lang="pt-BR" sz="1100" b="1" dirty="0"/>
                <a:t>Impostos (Imp, PIS, COFINS e ICMS)</a:t>
              </a:r>
            </a:p>
          </p:txBody>
        </p:sp>
        <p:sp>
          <p:nvSpPr>
            <p:cNvPr id="58" name="CaixaDeTexto 57"/>
            <p:cNvSpPr txBox="1"/>
            <p:nvPr>
              <p:custDataLst>
                <p:tags r:id="rId15"/>
              </p:custDataLst>
            </p:nvPr>
          </p:nvSpPr>
          <p:spPr>
            <a:xfrm>
              <a:off x="2880239" y="5366066"/>
              <a:ext cx="747740" cy="648000"/>
            </a:xfrm>
            <a:prstGeom prst="rect">
              <a:avLst/>
            </a:prstGeom>
            <a:noFill/>
            <a:ln>
              <a:noFill/>
            </a:ln>
          </p:spPr>
          <p:txBody>
            <a:bodyPr wrap="square" lIns="72000" tIns="36000" rIns="72000" bIns="36000" rtlCol="0" anchor="ctr">
              <a:noAutofit/>
            </a:bodyPr>
            <a:lstStyle/>
            <a:p>
              <a:pPr algn="ctr"/>
              <a:r>
                <a:rPr lang="pt-BR" sz="1100" b="1" dirty="0"/>
                <a:t>Frete marítimo</a:t>
              </a:r>
            </a:p>
            <a:p>
              <a:pPr algn="ctr"/>
              <a:r>
                <a:rPr lang="pt-BR" sz="1100" b="1" dirty="0"/>
                <a:t>+Seguros</a:t>
              </a:r>
            </a:p>
          </p:txBody>
        </p:sp>
        <p:sp>
          <p:nvSpPr>
            <p:cNvPr id="59" name="CaixaDeTexto 58"/>
            <p:cNvSpPr txBox="1"/>
            <p:nvPr>
              <p:custDataLst>
                <p:tags r:id="rId16"/>
              </p:custDataLst>
            </p:nvPr>
          </p:nvSpPr>
          <p:spPr>
            <a:xfrm>
              <a:off x="2129811" y="5366066"/>
              <a:ext cx="747740" cy="648000"/>
            </a:xfrm>
            <a:prstGeom prst="rect">
              <a:avLst/>
            </a:prstGeom>
            <a:noFill/>
            <a:ln>
              <a:noFill/>
            </a:ln>
          </p:spPr>
          <p:txBody>
            <a:bodyPr wrap="square" lIns="72000" tIns="36000" rIns="72000" bIns="36000" rtlCol="0" anchor="ctr">
              <a:noAutofit/>
            </a:bodyPr>
            <a:lstStyle/>
            <a:p>
              <a:pPr algn="ctr"/>
              <a:r>
                <a:rPr lang="pt-BR" sz="1100" b="1" dirty="0"/>
                <a:t>Despachante </a:t>
              </a:r>
            </a:p>
            <a:p>
              <a:pPr algn="ctr"/>
              <a:r>
                <a:rPr lang="pt-BR" sz="1100" b="1" dirty="0"/>
                <a:t>+Sindicatos</a:t>
              </a:r>
            </a:p>
            <a:p>
              <a:pPr algn="ctr"/>
              <a:r>
                <a:rPr lang="pt-BR" sz="1100" b="1" dirty="0"/>
                <a:t>+Marinha merc.</a:t>
              </a:r>
            </a:p>
          </p:txBody>
        </p:sp>
        <p:sp>
          <p:nvSpPr>
            <p:cNvPr id="60" name="CaixaDeTexto 59"/>
            <p:cNvSpPr txBox="1"/>
            <p:nvPr>
              <p:custDataLst>
                <p:tags r:id="rId17"/>
              </p:custDataLst>
            </p:nvPr>
          </p:nvSpPr>
          <p:spPr>
            <a:xfrm>
              <a:off x="4381097" y="5366066"/>
              <a:ext cx="747740" cy="648000"/>
            </a:xfrm>
            <a:prstGeom prst="rect">
              <a:avLst/>
            </a:prstGeom>
            <a:noFill/>
            <a:ln>
              <a:noFill/>
            </a:ln>
          </p:spPr>
          <p:txBody>
            <a:bodyPr wrap="square" lIns="72000" tIns="36000" rIns="72000" bIns="36000" rtlCol="0" anchor="ctr">
              <a:noAutofit/>
            </a:bodyPr>
            <a:lstStyle/>
            <a:p>
              <a:pPr algn="ctr"/>
              <a:r>
                <a:rPr lang="pt-BR" sz="1100" b="1" dirty="0"/>
                <a:t>Armazenagem</a:t>
              </a:r>
            </a:p>
          </p:txBody>
        </p:sp>
        <p:sp>
          <p:nvSpPr>
            <p:cNvPr id="61" name="CaixaDeTexto 60"/>
            <p:cNvSpPr txBox="1"/>
            <p:nvPr>
              <p:custDataLst>
                <p:tags r:id="rId18"/>
              </p:custDataLst>
            </p:nvPr>
          </p:nvSpPr>
          <p:spPr>
            <a:xfrm>
              <a:off x="5131526" y="5366066"/>
              <a:ext cx="746618" cy="648000"/>
            </a:xfrm>
            <a:prstGeom prst="rect">
              <a:avLst/>
            </a:prstGeom>
            <a:noFill/>
            <a:ln>
              <a:noFill/>
            </a:ln>
          </p:spPr>
          <p:txBody>
            <a:bodyPr wrap="square" lIns="144000" tIns="36000" rIns="144000" bIns="36000" rtlCol="0" anchor="ctr">
              <a:noAutofit/>
            </a:bodyPr>
            <a:lstStyle/>
            <a:p>
              <a:pPr algn="ctr"/>
              <a:r>
                <a:rPr lang="pt-BR" sz="1100" b="1" dirty="0"/>
                <a:t>Frete rodoviário</a:t>
              </a:r>
            </a:p>
          </p:txBody>
        </p:sp>
        <p:sp>
          <p:nvSpPr>
            <p:cNvPr id="62" name="CaixaDeTexto 61"/>
            <p:cNvSpPr txBox="1"/>
            <p:nvPr>
              <p:custDataLst>
                <p:tags r:id="rId19"/>
              </p:custDataLst>
            </p:nvPr>
          </p:nvSpPr>
          <p:spPr>
            <a:xfrm>
              <a:off x="3630668" y="5366066"/>
              <a:ext cx="747740" cy="648000"/>
            </a:xfrm>
            <a:prstGeom prst="rect">
              <a:avLst/>
            </a:prstGeom>
            <a:noFill/>
            <a:ln>
              <a:noFill/>
            </a:ln>
          </p:spPr>
          <p:txBody>
            <a:bodyPr wrap="square" lIns="72000" tIns="36000" rIns="72000" bIns="36000" rtlCol="0" anchor="ctr">
              <a:noAutofit/>
            </a:bodyPr>
            <a:lstStyle/>
            <a:p>
              <a:pPr algn="ctr"/>
              <a:r>
                <a:rPr lang="pt-BR" sz="1100" b="1" dirty="0"/>
                <a:t>Operação portuária</a:t>
              </a:r>
            </a:p>
          </p:txBody>
        </p:sp>
      </p:grpSp>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05589777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58750" cy="158750"/>
                      </a:xfrm>
                      <a:prstGeom prst="rect">
                        <a:avLst/>
                      </a:prstGeom>
                    </p:spPr>
                  </p:pic>
                </p:oleObj>
              </mc:Fallback>
            </mc:AlternateContent>
          </a:graphicData>
        </a:graphic>
      </p:graphicFrame>
      <p:sp>
        <p:nvSpPr>
          <p:cNvPr id="2" name="Título 1"/>
          <p:cNvSpPr>
            <a:spLocks noGrp="1"/>
          </p:cNvSpPr>
          <p:nvPr>
            <p:ph type="title"/>
            <p:custDataLst>
              <p:tags r:id="rId2"/>
            </p:custDataLst>
          </p:nvPr>
        </p:nvSpPr>
        <p:spPr>
          <a:xfrm>
            <a:off x="116326" y="15264"/>
            <a:ext cx="9671760" cy="1129807"/>
          </a:xfrm>
        </p:spPr>
        <p:txBody>
          <a:bodyPr/>
          <a:lstStyle/>
          <a:p>
            <a:pPr>
              <a:spcAft>
                <a:spcPts val="600"/>
              </a:spcAft>
            </a:pPr>
            <a:r>
              <a:rPr lang="pt-BR" sz="1800" dirty="0"/>
              <a:t>Quando as opções existentes oferecem condições semelhantes de tempo e risco, a decisão baseia-se no custo logístico. Como os custos com trâmites aduaneiros e frete marítimo não variam muito entre portos de uma mesma região, a  parcela de </a:t>
            </a:r>
            <a:r>
              <a:rPr lang="pt-BR" sz="1800" u="sng" dirty="0"/>
              <a:t>custos logísticos terrestres</a:t>
            </a:r>
            <a:r>
              <a:rPr lang="pt-BR" sz="1800" dirty="0"/>
              <a:t> passa a ser a variável determinante na escolha do porto</a:t>
            </a:r>
          </a:p>
        </p:txBody>
      </p:sp>
      <p:sp>
        <p:nvSpPr>
          <p:cNvPr id="15" name="CaixaDeTexto 14"/>
          <p:cNvSpPr txBox="1"/>
          <p:nvPr>
            <p:custDataLst>
              <p:tags r:id="rId3"/>
            </p:custDataLst>
          </p:nvPr>
        </p:nvSpPr>
        <p:spPr>
          <a:xfrm>
            <a:off x="192097" y="1204113"/>
            <a:ext cx="9474602" cy="459625"/>
          </a:xfrm>
          <a:prstGeom prst="rect">
            <a:avLst/>
          </a:prstGeom>
          <a:noFill/>
          <a:ln>
            <a:noFill/>
          </a:ln>
        </p:spPr>
        <p:txBody>
          <a:bodyPr wrap="square" lIns="72000" tIns="36000" rIns="72000" bIns="36000" rtlCol="0" anchor="t">
            <a:noAutofit/>
          </a:bodyPr>
          <a:lstStyle/>
          <a:p>
            <a:pPr>
              <a:spcAft>
                <a:spcPts val="600"/>
              </a:spcAft>
            </a:pPr>
            <a:r>
              <a:rPr lang="pt-BR" sz="1600" b="1" dirty="0"/>
              <a:t>Distribuição dos custos de importação</a:t>
            </a:r>
            <a:r>
              <a:rPr lang="pt-BR" sz="1600" b="1" baseline="30000" dirty="0"/>
              <a:t>1</a:t>
            </a:r>
            <a:r>
              <a:rPr lang="pt-BR" sz="1600" b="1" dirty="0"/>
              <a:t> (mil R$)</a:t>
            </a:r>
          </a:p>
        </p:txBody>
      </p:sp>
      <p:cxnSp>
        <p:nvCxnSpPr>
          <p:cNvPr id="8" name="Conector reto 7"/>
          <p:cNvCxnSpPr/>
          <p:nvPr/>
        </p:nvCxnSpPr>
        <p:spPr>
          <a:xfrm>
            <a:off x="192097" y="1557055"/>
            <a:ext cx="9474602"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Fluxograma: Processo 2"/>
          <p:cNvSpPr/>
          <p:nvPr/>
        </p:nvSpPr>
        <p:spPr>
          <a:xfrm>
            <a:off x="8427980" y="1130230"/>
            <a:ext cx="1217573" cy="303695"/>
          </a:xfrm>
          <a:prstGeom prst="flowChartProcess">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Ilustrativo</a:t>
            </a:r>
          </a:p>
        </p:txBody>
      </p:sp>
      <p:sp>
        <p:nvSpPr>
          <p:cNvPr id="4" name="CaixaDeTexto 3"/>
          <p:cNvSpPr txBox="1"/>
          <p:nvPr/>
        </p:nvSpPr>
        <p:spPr>
          <a:xfrm>
            <a:off x="108102" y="6159610"/>
            <a:ext cx="9000000" cy="293726"/>
          </a:xfrm>
          <a:prstGeom prst="rect">
            <a:avLst/>
          </a:prstGeom>
          <a:noFill/>
          <a:ln>
            <a:noFill/>
          </a:ln>
        </p:spPr>
        <p:txBody>
          <a:bodyPr wrap="square" lIns="72000" tIns="36000" rIns="72000" bIns="36000" rtlCol="0" anchor="t">
            <a:noAutofit/>
          </a:bodyPr>
          <a:lstStyle/>
          <a:p>
            <a:pPr algn="ctr">
              <a:spcAft>
                <a:spcPts val="600"/>
              </a:spcAft>
            </a:pPr>
            <a:r>
              <a:rPr lang="pt-BR" sz="1200" dirty="0"/>
              <a:t>(1) Para exportação deve-se, na maior parte dos casos, desconsiderar os valores referentes a impostos e armazenagem no porto</a:t>
            </a:r>
          </a:p>
        </p:txBody>
      </p:sp>
      <p:sp>
        <p:nvSpPr>
          <p:cNvPr id="23" name="CaixaDeTexto 22"/>
          <p:cNvSpPr txBox="1"/>
          <p:nvPr>
            <p:custDataLst>
              <p:tags r:id="rId4"/>
            </p:custDataLst>
          </p:nvPr>
        </p:nvSpPr>
        <p:spPr>
          <a:xfrm rot="16200000">
            <a:off x="-976753" y="2608107"/>
            <a:ext cx="2416120" cy="377793"/>
          </a:xfrm>
          <a:prstGeom prst="rect">
            <a:avLst/>
          </a:prstGeom>
          <a:noFill/>
          <a:ln>
            <a:noFill/>
          </a:ln>
        </p:spPr>
        <p:txBody>
          <a:bodyPr wrap="square" lIns="72000" tIns="36000" rIns="72000" bIns="36000" rtlCol="0" anchor="t">
            <a:noAutofit/>
          </a:bodyPr>
          <a:lstStyle/>
          <a:p>
            <a:pPr algn="r">
              <a:spcAft>
                <a:spcPts val="600"/>
              </a:spcAft>
            </a:pPr>
            <a:r>
              <a:rPr lang="pt-BR" sz="1400" b="1" dirty="0"/>
              <a:t>Custo [mil R$]</a:t>
            </a:r>
          </a:p>
        </p:txBody>
      </p:sp>
      <p:sp>
        <p:nvSpPr>
          <p:cNvPr id="9" name="Retângulo 8"/>
          <p:cNvSpPr/>
          <p:nvPr/>
        </p:nvSpPr>
        <p:spPr>
          <a:xfrm>
            <a:off x="42410" y="2564904"/>
            <a:ext cx="9862003" cy="3594706"/>
          </a:xfrm>
          <a:prstGeom prst="rect">
            <a:avLst/>
          </a:prstGeom>
          <a:solidFill>
            <a:srgbClr val="FFFFFF">
              <a:alpha val="69804"/>
            </a:srgbClr>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5" name="Grupo 4"/>
          <p:cNvGrpSpPr/>
          <p:nvPr/>
        </p:nvGrpSpPr>
        <p:grpSpPr>
          <a:xfrm>
            <a:off x="4154735" y="2702239"/>
            <a:ext cx="5514512" cy="3222770"/>
            <a:chOff x="4154735" y="2702239"/>
            <a:chExt cx="5514512" cy="3222770"/>
          </a:xfrm>
        </p:grpSpPr>
        <p:cxnSp>
          <p:nvCxnSpPr>
            <p:cNvPr id="63" name="Conector reto 62"/>
            <p:cNvCxnSpPr/>
            <p:nvPr/>
          </p:nvCxnSpPr>
          <p:spPr>
            <a:xfrm>
              <a:off x="4254975" y="2988350"/>
              <a:ext cx="5306291"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5" name="Retângulo 64"/>
            <p:cNvSpPr/>
            <p:nvPr/>
          </p:nvSpPr>
          <p:spPr>
            <a:xfrm>
              <a:off x="4154735" y="2702239"/>
              <a:ext cx="5514512" cy="3222770"/>
            </a:xfrm>
            <a:prstGeom prst="rect">
              <a:avLst/>
            </a:prstGeom>
            <a:solidFill>
              <a:schemeClr val="bg1"/>
            </a:solidFill>
            <a:ln>
              <a:solidFill>
                <a:schemeClr val="tx1"/>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6" name="CaixaDeTexto 35"/>
            <p:cNvSpPr txBox="1"/>
            <p:nvPr>
              <p:custDataLst>
                <p:tags r:id="rId5"/>
              </p:custDataLst>
            </p:nvPr>
          </p:nvSpPr>
          <p:spPr>
            <a:xfrm>
              <a:off x="4254975" y="2706525"/>
              <a:ext cx="5306291" cy="281825"/>
            </a:xfrm>
            <a:prstGeom prst="rect">
              <a:avLst/>
            </a:prstGeom>
            <a:noFill/>
            <a:ln>
              <a:noFill/>
            </a:ln>
          </p:spPr>
          <p:txBody>
            <a:bodyPr wrap="square" lIns="72000" tIns="36000" rIns="72000" bIns="36000" rtlCol="0" anchor="t">
              <a:noAutofit/>
            </a:bodyPr>
            <a:lstStyle/>
            <a:p>
              <a:pPr>
                <a:spcAft>
                  <a:spcPts val="600"/>
                </a:spcAft>
              </a:pPr>
              <a:r>
                <a:rPr lang="pt-BR" sz="1600" b="1" dirty="0"/>
                <a:t>Distribuição dos custos logísticos de importação</a:t>
              </a:r>
            </a:p>
          </p:txBody>
        </p:sp>
        <p:graphicFrame>
          <p:nvGraphicFramePr>
            <p:cNvPr id="64" name="Gráfico 63"/>
            <p:cNvGraphicFramePr/>
            <p:nvPr>
              <p:custDataLst>
                <p:tags r:id="rId6"/>
              </p:custDataLst>
              <p:extLst>
                <p:ext uri="{D42A27DB-BD31-4B8C-83A1-F6EECF244321}">
                  <p14:modId xmlns:p14="http://schemas.microsoft.com/office/powerpoint/2010/main" val="2323374272"/>
                </p:ext>
              </p:extLst>
            </p:nvPr>
          </p:nvGraphicFramePr>
          <p:xfrm>
            <a:off x="4299182" y="3068960"/>
            <a:ext cx="5189528" cy="2248507"/>
          </p:xfrm>
          <a:graphic>
            <a:graphicData uri="http://schemas.openxmlformats.org/drawingml/2006/chart">
              <c:chart xmlns:c="http://schemas.openxmlformats.org/drawingml/2006/chart" xmlns:r="http://schemas.openxmlformats.org/officeDocument/2006/relationships" r:id="rId25"/>
            </a:graphicData>
          </a:graphic>
        </p:graphicFrame>
        <p:sp>
          <p:nvSpPr>
            <p:cNvPr id="66" name="CaixaDeTexto 65"/>
            <p:cNvSpPr txBox="1"/>
            <p:nvPr>
              <p:custDataLst>
                <p:tags r:id="rId7"/>
              </p:custDataLst>
            </p:nvPr>
          </p:nvSpPr>
          <p:spPr>
            <a:xfrm>
              <a:off x="5609753" y="5229200"/>
              <a:ext cx="936000" cy="622468"/>
            </a:xfrm>
            <a:prstGeom prst="rect">
              <a:avLst/>
            </a:prstGeom>
            <a:noFill/>
            <a:ln>
              <a:noFill/>
            </a:ln>
          </p:spPr>
          <p:txBody>
            <a:bodyPr wrap="square" lIns="72000" tIns="36000" rIns="72000" bIns="36000" rtlCol="0" anchor="ctr">
              <a:noAutofit/>
            </a:bodyPr>
            <a:lstStyle/>
            <a:p>
              <a:pPr algn="ctr"/>
              <a:r>
                <a:rPr lang="pt-BR" sz="1100" b="1" dirty="0"/>
                <a:t>Frete marítimo</a:t>
              </a:r>
            </a:p>
            <a:p>
              <a:pPr algn="ctr"/>
              <a:r>
                <a:rPr lang="pt-BR" sz="1100" b="1" dirty="0"/>
                <a:t>+Seguro</a:t>
              </a:r>
            </a:p>
          </p:txBody>
        </p:sp>
        <p:sp>
          <p:nvSpPr>
            <p:cNvPr id="67" name="CaixaDeTexto 66"/>
            <p:cNvSpPr txBox="1"/>
            <p:nvPr>
              <p:custDataLst>
                <p:tags r:id="rId8"/>
              </p:custDataLst>
            </p:nvPr>
          </p:nvSpPr>
          <p:spPr>
            <a:xfrm>
              <a:off x="4667477" y="5229200"/>
              <a:ext cx="936000" cy="622468"/>
            </a:xfrm>
            <a:prstGeom prst="rect">
              <a:avLst/>
            </a:prstGeom>
            <a:noFill/>
            <a:ln>
              <a:noFill/>
            </a:ln>
          </p:spPr>
          <p:txBody>
            <a:bodyPr wrap="square" lIns="72000" tIns="36000" rIns="72000" bIns="36000" rtlCol="0" anchor="ctr">
              <a:noAutofit/>
            </a:bodyPr>
            <a:lstStyle/>
            <a:p>
              <a:pPr algn="ctr"/>
              <a:r>
                <a:rPr lang="pt-BR" sz="1100" b="1" dirty="0"/>
                <a:t>Despach </a:t>
              </a:r>
            </a:p>
            <a:p>
              <a:pPr algn="ctr"/>
              <a:r>
                <a:rPr lang="pt-BR" sz="1100" b="1" dirty="0"/>
                <a:t>+Sindicatos</a:t>
              </a:r>
            </a:p>
            <a:p>
              <a:pPr algn="ctr"/>
              <a:r>
                <a:rPr lang="pt-BR" sz="1100" b="1" dirty="0"/>
                <a:t>+Mar.merc.</a:t>
              </a:r>
            </a:p>
          </p:txBody>
        </p:sp>
        <p:sp>
          <p:nvSpPr>
            <p:cNvPr id="68" name="CaixaDeTexto 67"/>
            <p:cNvSpPr txBox="1"/>
            <p:nvPr>
              <p:custDataLst>
                <p:tags r:id="rId9"/>
              </p:custDataLst>
            </p:nvPr>
          </p:nvSpPr>
          <p:spPr>
            <a:xfrm>
              <a:off x="7494305" y="5229200"/>
              <a:ext cx="936000" cy="622468"/>
            </a:xfrm>
            <a:prstGeom prst="rect">
              <a:avLst/>
            </a:prstGeom>
            <a:noFill/>
            <a:ln>
              <a:noFill/>
            </a:ln>
          </p:spPr>
          <p:txBody>
            <a:bodyPr wrap="square" lIns="72000" tIns="36000" rIns="72000" bIns="36000" rtlCol="0" anchor="ctr">
              <a:noAutofit/>
            </a:bodyPr>
            <a:lstStyle/>
            <a:p>
              <a:pPr algn="ctr"/>
              <a:r>
                <a:rPr lang="pt-BR" sz="1100" b="1" dirty="0"/>
                <a:t>Armazen.</a:t>
              </a:r>
            </a:p>
          </p:txBody>
        </p:sp>
        <p:sp>
          <p:nvSpPr>
            <p:cNvPr id="69" name="CaixaDeTexto 68"/>
            <p:cNvSpPr txBox="1"/>
            <p:nvPr>
              <p:custDataLst>
                <p:tags r:id="rId10"/>
              </p:custDataLst>
            </p:nvPr>
          </p:nvSpPr>
          <p:spPr>
            <a:xfrm>
              <a:off x="8436580" y="5229200"/>
              <a:ext cx="936000" cy="622468"/>
            </a:xfrm>
            <a:prstGeom prst="rect">
              <a:avLst/>
            </a:prstGeom>
            <a:noFill/>
            <a:ln>
              <a:noFill/>
            </a:ln>
          </p:spPr>
          <p:txBody>
            <a:bodyPr wrap="square" lIns="72000" tIns="36000" rIns="72000" bIns="36000" rtlCol="0" anchor="ctr">
              <a:noAutofit/>
            </a:bodyPr>
            <a:lstStyle/>
            <a:p>
              <a:pPr algn="ctr"/>
              <a:r>
                <a:rPr lang="pt-BR" sz="1100" b="1" dirty="0"/>
                <a:t>Frete rodoviário</a:t>
              </a:r>
            </a:p>
          </p:txBody>
        </p:sp>
        <p:sp>
          <p:nvSpPr>
            <p:cNvPr id="72" name="CaixaDeTexto 71"/>
            <p:cNvSpPr txBox="1"/>
            <p:nvPr>
              <p:custDataLst>
                <p:tags r:id="rId11"/>
              </p:custDataLst>
            </p:nvPr>
          </p:nvSpPr>
          <p:spPr>
            <a:xfrm>
              <a:off x="6552029" y="5229200"/>
              <a:ext cx="936000" cy="622468"/>
            </a:xfrm>
            <a:prstGeom prst="rect">
              <a:avLst/>
            </a:prstGeom>
            <a:noFill/>
            <a:ln>
              <a:noFill/>
            </a:ln>
          </p:spPr>
          <p:txBody>
            <a:bodyPr wrap="square" lIns="72000" tIns="36000" rIns="72000" bIns="36000" rtlCol="0" anchor="ctr">
              <a:noAutofit/>
            </a:bodyPr>
            <a:lstStyle/>
            <a:p>
              <a:pPr algn="ctr"/>
              <a:r>
                <a:rPr lang="pt-BR" sz="1100" b="1" dirty="0"/>
                <a:t>Operação Portuária</a:t>
              </a:r>
            </a:p>
          </p:txBody>
        </p:sp>
      </p:grpSp>
      <p:sp>
        <p:nvSpPr>
          <p:cNvPr id="74" name="Seta em curva para baixo 73"/>
          <p:cNvSpPr/>
          <p:nvPr/>
        </p:nvSpPr>
        <p:spPr>
          <a:xfrm rot="4075848" flipV="1">
            <a:off x="2886551" y="2875915"/>
            <a:ext cx="1798090" cy="915660"/>
          </a:xfrm>
          <a:prstGeom prst="curvedDownArrow">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5" name="Retângulo 74"/>
          <p:cNvSpPr/>
          <p:nvPr/>
        </p:nvSpPr>
        <p:spPr>
          <a:xfrm>
            <a:off x="3530537" y="2328554"/>
            <a:ext cx="992066" cy="236350"/>
          </a:xfrm>
          <a:prstGeom prst="rect">
            <a:avLst/>
          </a:prstGeom>
          <a:solidFill>
            <a:schemeClr val="bg1"/>
          </a:solid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3" name="Retângulo 72"/>
          <p:cNvSpPr/>
          <p:nvPr/>
        </p:nvSpPr>
        <p:spPr>
          <a:xfrm>
            <a:off x="3530537" y="1704624"/>
            <a:ext cx="6090735" cy="860280"/>
          </a:xfrm>
          <a:prstGeom prst="rect">
            <a:avLst/>
          </a:prstGeom>
          <a:ln>
            <a:solidFill>
              <a:schemeClr val="tx1"/>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2" name="Retângulo 31"/>
          <p:cNvSpPr/>
          <p:nvPr/>
        </p:nvSpPr>
        <p:spPr>
          <a:xfrm>
            <a:off x="42410" y="1622292"/>
            <a:ext cx="3488127" cy="942612"/>
          </a:xfrm>
          <a:prstGeom prst="rect">
            <a:avLst/>
          </a:prstGeom>
          <a:solidFill>
            <a:srgbClr val="FFFFFF">
              <a:alpha val="69804"/>
            </a:srgbClr>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 name="Retângulo 5"/>
          <p:cNvSpPr/>
          <p:nvPr/>
        </p:nvSpPr>
        <p:spPr>
          <a:xfrm>
            <a:off x="10268423" y="2147757"/>
            <a:ext cx="1224136" cy="1944216"/>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err="1"/>
              <a:t>Necessario</a:t>
            </a:r>
            <a:r>
              <a:rPr lang="pt-BR" sz="1600" dirty="0"/>
              <a:t> arrumar slide. Custos logísticos com frete terrestre estão muito baixos comparados aos custos portuários.</a:t>
            </a:r>
          </a:p>
          <a:p>
            <a:pPr marL="144000" indent="-144000" algn="l">
              <a:spcAft>
                <a:spcPts val="600"/>
              </a:spcAft>
              <a:buFont typeface="Arial" pitchFamily="34" charset="0"/>
              <a:buChar char="•"/>
            </a:pPr>
            <a:r>
              <a:rPr lang="pt-BR" sz="1600" dirty="0">
                <a:solidFill>
                  <a:schemeClr val="tx1"/>
                </a:solidFill>
              </a:rPr>
              <a:t>Explicitar se custo portuário é THC ou box rate</a:t>
            </a:r>
          </a:p>
        </p:txBody>
      </p:sp>
    </p:spTree>
    <p:extLst>
      <p:ext uri="{BB962C8B-B14F-4D97-AF65-F5344CB8AC3E}">
        <p14:creationId xmlns:p14="http://schemas.microsoft.com/office/powerpoint/2010/main" val="23469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4" grpId="0" animBg="1"/>
      <p:bldP spid="75" grpId="0" animBg="1"/>
      <p:bldP spid="73" grpId="0" animBg="1"/>
      <p:bldP spid="3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to 13"/>
          <p:cNvCxnSpPr/>
          <p:nvPr/>
        </p:nvCxnSpPr>
        <p:spPr>
          <a:xfrm>
            <a:off x="6639388" y="3921168"/>
            <a:ext cx="28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6639388" y="3633136"/>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dirty="0"/>
              <a:t>Santos</a:t>
            </a:r>
            <a:endParaRPr lang="pt-BR" sz="1600" dirty="0">
              <a:solidFill>
                <a:schemeClr val="tx1"/>
              </a:solidFill>
            </a:endParaRPr>
          </a:p>
        </p:txBody>
      </p:sp>
      <p:pic>
        <p:nvPicPr>
          <p:cNvPr id="5123" name="Picture 3" descr="D:\VERAX\Documents\MTR03\RIRIOimp20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16" t="23926" r="20636"/>
          <a:stretch/>
        </p:blipFill>
        <p:spPr bwMode="auto">
          <a:xfrm>
            <a:off x="553734" y="4050671"/>
            <a:ext cx="2921330" cy="18266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to 6"/>
          <p:cNvCxnSpPr/>
          <p:nvPr/>
        </p:nvCxnSpPr>
        <p:spPr>
          <a:xfrm>
            <a:off x="595064" y="3931629"/>
            <a:ext cx="28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595064" y="3643597"/>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dirty="0"/>
              <a:t>Rio de Janeiro</a:t>
            </a:r>
            <a:endParaRPr lang="pt-BR" sz="1600" dirty="0">
              <a:solidFill>
                <a:schemeClr val="tx1"/>
              </a:solidFill>
            </a:endParaRPr>
          </a:p>
        </p:txBody>
      </p:sp>
      <p:pic>
        <p:nvPicPr>
          <p:cNvPr id="9" name="Picture 2" descr="D:\VERAX\Documents\MTR03\RIITGimp20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32" t="23676" r="20719"/>
          <a:stretch/>
        </p:blipFill>
        <p:spPr bwMode="auto">
          <a:xfrm>
            <a:off x="3596561" y="4034216"/>
            <a:ext cx="2921330" cy="18325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to 9"/>
          <p:cNvCxnSpPr/>
          <p:nvPr/>
        </p:nvCxnSpPr>
        <p:spPr>
          <a:xfrm>
            <a:off x="3637891" y="3921168"/>
            <a:ext cx="28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3637891" y="3633136"/>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dirty="0"/>
              <a:t>Itaguaí</a:t>
            </a:r>
            <a:endParaRPr lang="pt-BR" sz="1600" dirty="0">
              <a:solidFill>
                <a:schemeClr val="tx1"/>
              </a:solidFill>
            </a:endParaRPr>
          </a:p>
        </p:txBody>
      </p:sp>
      <p:pic>
        <p:nvPicPr>
          <p:cNvPr id="16" name="Picture 3" descr="D:\VERAX\Documents\MTR03\RISSZimp20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83" t="23926" r="19769"/>
          <a:stretch/>
        </p:blipFill>
        <p:spPr bwMode="auto">
          <a:xfrm>
            <a:off x="6639388" y="4040210"/>
            <a:ext cx="2921330" cy="18266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VERAX\Documents\MTR03\RIITGexp2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81" t="24203" r="20571"/>
          <a:stretch/>
        </p:blipFill>
        <p:spPr bwMode="auto">
          <a:xfrm>
            <a:off x="3596561" y="1494439"/>
            <a:ext cx="2921330" cy="181994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to 20"/>
          <p:cNvCxnSpPr/>
          <p:nvPr/>
        </p:nvCxnSpPr>
        <p:spPr>
          <a:xfrm>
            <a:off x="3703719" y="1419762"/>
            <a:ext cx="28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2" name="Retângulo 21"/>
          <p:cNvSpPr/>
          <p:nvPr/>
        </p:nvSpPr>
        <p:spPr>
          <a:xfrm>
            <a:off x="3703719" y="1131730"/>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dirty="0"/>
              <a:t>Itaguaí</a:t>
            </a:r>
            <a:endParaRPr lang="pt-BR" sz="1600" dirty="0">
              <a:solidFill>
                <a:schemeClr val="tx1"/>
              </a:solidFill>
            </a:endParaRPr>
          </a:p>
        </p:txBody>
      </p:sp>
      <p:pic>
        <p:nvPicPr>
          <p:cNvPr id="24" name="Picture 2" descr="D:\VERAX\Documents\MTR03\RIRIOexp20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09" t="23771" r="21142"/>
          <a:stretch/>
        </p:blipFill>
        <p:spPr bwMode="auto">
          <a:xfrm>
            <a:off x="574399" y="1494439"/>
            <a:ext cx="2921330" cy="183030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ector reto 24"/>
          <p:cNvCxnSpPr/>
          <p:nvPr/>
        </p:nvCxnSpPr>
        <p:spPr>
          <a:xfrm>
            <a:off x="615729" y="1419762"/>
            <a:ext cx="28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615729" y="1131730"/>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dirty="0"/>
              <a:t>Rio de Janeiro</a:t>
            </a:r>
            <a:endParaRPr lang="pt-BR" sz="1600" dirty="0">
              <a:solidFill>
                <a:schemeClr val="tx1"/>
              </a:solidFill>
            </a:endParaRPr>
          </a:p>
        </p:txBody>
      </p:sp>
      <p:cxnSp>
        <p:nvCxnSpPr>
          <p:cNvPr id="28" name="Conector reto 27"/>
          <p:cNvCxnSpPr/>
          <p:nvPr/>
        </p:nvCxnSpPr>
        <p:spPr>
          <a:xfrm>
            <a:off x="6680718" y="1419762"/>
            <a:ext cx="288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9" name="Retângulo 28"/>
          <p:cNvSpPr/>
          <p:nvPr/>
        </p:nvSpPr>
        <p:spPr>
          <a:xfrm>
            <a:off x="6680718" y="1131730"/>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dirty="0"/>
              <a:t>Santos</a:t>
            </a:r>
            <a:endParaRPr lang="pt-BR" sz="1600" dirty="0">
              <a:solidFill>
                <a:schemeClr val="tx1"/>
              </a:solidFill>
            </a:endParaRPr>
          </a:p>
        </p:txBody>
      </p:sp>
      <p:pic>
        <p:nvPicPr>
          <p:cNvPr id="30" name="Picture 2" descr="D:\VERAX\Documents\MTR03\RISSZexp20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17" t="24493" r="20835"/>
          <a:stretch/>
        </p:blipFill>
        <p:spPr bwMode="auto">
          <a:xfrm>
            <a:off x="6639388" y="1494439"/>
            <a:ext cx="2921330" cy="1812981"/>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p:cNvSpPr/>
          <p:nvPr/>
        </p:nvSpPr>
        <p:spPr>
          <a:xfrm>
            <a:off x="615729" y="3406143"/>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solidFill>
                  <a:srgbClr val="C00000"/>
                </a:solidFill>
              </a:rPr>
              <a:t>IMPORTAÇÃO</a:t>
            </a:r>
          </a:p>
        </p:txBody>
      </p:sp>
      <p:sp>
        <p:nvSpPr>
          <p:cNvPr id="2" name="Título 1"/>
          <p:cNvSpPr>
            <a:spLocks noGrp="1"/>
          </p:cNvSpPr>
          <p:nvPr>
            <p:ph type="title"/>
          </p:nvPr>
        </p:nvSpPr>
        <p:spPr>
          <a:xfrm>
            <a:off x="200025" y="208906"/>
            <a:ext cx="9505950" cy="637364"/>
          </a:xfrm>
        </p:spPr>
        <p:txBody>
          <a:bodyPr/>
          <a:lstStyle/>
          <a:p>
            <a:r>
              <a:rPr lang="pt-BR" dirty="0"/>
              <a:t>Denomina-se região de influência aquela para a qual um porto oferece o menor custo logístico terrestre</a:t>
            </a:r>
          </a:p>
        </p:txBody>
      </p:sp>
      <p:sp>
        <p:nvSpPr>
          <p:cNvPr id="23" name="Retângulo 22"/>
          <p:cNvSpPr/>
          <p:nvPr/>
        </p:nvSpPr>
        <p:spPr>
          <a:xfrm>
            <a:off x="615729" y="908720"/>
            <a:ext cx="2880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solidFill>
                  <a:srgbClr val="002060"/>
                </a:solidFill>
              </a:rPr>
              <a:t>EXPORTAÇÃO</a:t>
            </a:r>
          </a:p>
        </p:txBody>
      </p:sp>
      <p:grpSp>
        <p:nvGrpSpPr>
          <p:cNvPr id="6" name="Grupo 5"/>
          <p:cNvGrpSpPr/>
          <p:nvPr/>
        </p:nvGrpSpPr>
        <p:grpSpPr>
          <a:xfrm>
            <a:off x="1351806" y="6028792"/>
            <a:ext cx="1284253" cy="178532"/>
            <a:chOff x="766220" y="6058780"/>
            <a:chExt cx="1284253" cy="178532"/>
          </a:xfrm>
        </p:grpSpPr>
        <p:sp>
          <p:nvSpPr>
            <p:cNvPr id="3" name="Retângulo 2"/>
            <p:cNvSpPr/>
            <p:nvPr/>
          </p:nvSpPr>
          <p:spPr>
            <a:xfrm>
              <a:off x="766220" y="6058780"/>
              <a:ext cx="297554" cy="178532"/>
            </a:xfrm>
            <a:prstGeom prst="rect">
              <a:avLst/>
            </a:prstGeom>
            <a:solidFill>
              <a:srgbClr val="7030A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400" dirty="0">
                <a:solidFill>
                  <a:schemeClr val="tx1"/>
                </a:solidFill>
              </a:endParaRPr>
            </a:p>
          </p:txBody>
        </p:sp>
        <p:sp>
          <p:nvSpPr>
            <p:cNvPr id="27" name="Retângulo 26"/>
            <p:cNvSpPr/>
            <p:nvPr/>
          </p:nvSpPr>
          <p:spPr>
            <a:xfrm>
              <a:off x="1078473" y="6058780"/>
              <a:ext cx="972000" cy="178532"/>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t>RI Santos</a:t>
              </a:r>
              <a:endParaRPr lang="pt-BR" sz="1400" dirty="0">
                <a:solidFill>
                  <a:schemeClr val="tx1"/>
                </a:solidFill>
              </a:endParaRPr>
            </a:p>
          </p:txBody>
        </p:sp>
      </p:grpSp>
      <p:grpSp>
        <p:nvGrpSpPr>
          <p:cNvPr id="12" name="Grupo 11"/>
          <p:cNvGrpSpPr/>
          <p:nvPr/>
        </p:nvGrpSpPr>
        <p:grpSpPr>
          <a:xfrm>
            <a:off x="2723494" y="6028792"/>
            <a:ext cx="1413554" cy="178532"/>
            <a:chOff x="2503934" y="6058780"/>
            <a:chExt cx="1413554" cy="178532"/>
          </a:xfrm>
        </p:grpSpPr>
        <p:sp>
          <p:nvSpPr>
            <p:cNvPr id="31" name="Retângulo 30"/>
            <p:cNvSpPr/>
            <p:nvPr/>
          </p:nvSpPr>
          <p:spPr>
            <a:xfrm>
              <a:off x="2503934" y="6058780"/>
              <a:ext cx="297554" cy="178532"/>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400" dirty="0">
                <a:solidFill>
                  <a:schemeClr val="tx1"/>
                </a:solidFill>
              </a:endParaRPr>
            </a:p>
          </p:txBody>
        </p:sp>
        <p:sp>
          <p:nvSpPr>
            <p:cNvPr id="34" name="Retângulo 33"/>
            <p:cNvSpPr/>
            <p:nvPr/>
          </p:nvSpPr>
          <p:spPr>
            <a:xfrm>
              <a:off x="2801488" y="6058780"/>
              <a:ext cx="1116000" cy="178532"/>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t>RI Sepetiba</a:t>
              </a:r>
              <a:endParaRPr lang="pt-BR" sz="1400" dirty="0">
                <a:solidFill>
                  <a:schemeClr val="tx1"/>
                </a:solidFill>
              </a:endParaRPr>
            </a:p>
          </p:txBody>
        </p:sp>
      </p:grpSp>
      <p:grpSp>
        <p:nvGrpSpPr>
          <p:cNvPr id="13" name="Grupo 12"/>
          <p:cNvGrpSpPr/>
          <p:nvPr/>
        </p:nvGrpSpPr>
        <p:grpSpPr>
          <a:xfrm>
            <a:off x="4358213" y="6028792"/>
            <a:ext cx="1845554" cy="178532"/>
            <a:chOff x="4376142" y="6058780"/>
            <a:chExt cx="1845554" cy="178532"/>
          </a:xfrm>
        </p:grpSpPr>
        <p:sp>
          <p:nvSpPr>
            <p:cNvPr id="35" name="Retângulo 34"/>
            <p:cNvSpPr/>
            <p:nvPr/>
          </p:nvSpPr>
          <p:spPr>
            <a:xfrm>
              <a:off x="4376142" y="6058780"/>
              <a:ext cx="297554" cy="178532"/>
            </a:xfrm>
            <a:prstGeom prst="rect">
              <a:avLst/>
            </a:prstGeom>
            <a:solidFill>
              <a:schemeClr val="accent3"/>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400" dirty="0">
                <a:solidFill>
                  <a:schemeClr val="tx1"/>
                </a:solidFill>
              </a:endParaRPr>
            </a:p>
          </p:txBody>
        </p:sp>
        <p:sp>
          <p:nvSpPr>
            <p:cNvPr id="36" name="Retângulo 35"/>
            <p:cNvSpPr/>
            <p:nvPr/>
          </p:nvSpPr>
          <p:spPr>
            <a:xfrm>
              <a:off x="4673696" y="6058780"/>
              <a:ext cx="1548000" cy="178532"/>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t>RI Rio de Janeiro</a:t>
              </a:r>
              <a:endParaRPr lang="pt-BR" sz="1400" dirty="0">
                <a:solidFill>
                  <a:schemeClr val="tx1"/>
                </a:solidFill>
              </a:endParaRPr>
            </a:p>
          </p:txBody>
        </p:sp>
      </p:grpSp>
      <p:grpSp>
        <p:nvGrpSpPr>
          <p:cNvPr id="5" name="Grupo 4"/>
          <p:cNvGrpSpPr/>
          <p:nvPr/>
        </p:nvGrpSpPr>
        <p:grpSpPr>
          <a:xfrm>
            <a:off x="6424932" y="6028792"/>
            <a:ext cx="2173228" cy="178532"/>
            <a:chOff x="7117490" y="6058780"/>
            <a:chExt cx="2173228" cy="178532"/>
          </a:xfrm>
        </p:grpSpPr>
        <p:sp>
          <p:nvSpPr>
            <p:cNvPr id="37" name="Retângulo 36"/>
            <p:cNvSpPr/>
            <p:nvPr/>
          </p:nvSpPr>
          <p:spPr>
            <a:xfrm>
              <a:off x="7238718" y="6058780"/>
              <a:ext cx="2052000" cy="178532"/>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t>Movimentação (50 box)</a:t>
              </a:r>
              <a:endParaRPr lang="pt-BR" sz="1400" dirty="0">
                <a:solidFill>
                  <a:schemeClr val="tx1"/>
                </a:solidFill>
              </a:endParaRPr>
            </a:p>
          </p:txBody>
        </p:sp>
        <p:sp>
          <p:nvSpPr>
            <p:cNvPr id="4" name="Elipse 3"/>
            <p:cNvSpPr/>
            <p:nvPr/>
          </p:nvSpPr>
          <p:spPr>
            <a:xfrm>
              <a:off x="7117490" y="6104447"/>
              <a:ext cx="89266" cy="89266"/>
            </a:xfrm>
            <a:prstGeom prst="ellipse">
              <a:avLst/>
            </a:prstGeom>
            <a:solidFill>
              <a:schemeClr val="tx1"/>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400" dirty="0">
                <a:solidFill>
                  <a:schemeClr val="tx1"/>
                </a:solidFill>
              </a:endParaRPr>
            </a:p>
          </p:txBody>
        </p:sp>
      </p:grpSp>
    </p:spTree>
    <p:extLst>
      <p:ext uri="{BB962C8B-B14F-4D97-AF65-F5344CB8AC3E}">
        <p14:creationId xmlns:p14="http://schemas.microsoft.com/office/powerpoint/2010/main" val="3037236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2300669" y="16288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2300669" y="234888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2300669" y="306896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2300669" y="378904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2300669" y="45091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2300669" y="52292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Economics</a:t>
            </a:r>
          </a:p>
        </p:txBody>
      </p:sp>
      <p:sp>
        <p:nvSpPr>
          <p:cNvPr id="11" name="Espaço Reservado para Texto 2"/>
          <p:cNvSpPr txBox="1">
            <a:spLocks/>
          </p:cNvSpPr>
          <p:nvPr/>
        </p:nvSpPr>
        <p:spPr>
          <a:xfrm>
            <a:off x="2300669" y="9087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Tree>
    <p:extLst>
      <p:ext uri="{BB962C8B-B14F-4D97-AF65-F5344CB8AC3E}">
        <p14:creationId xmlns:p14="http://schemas.microsoft.com/office/powerpoint/2010/main" val="885957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a:xfrm>
            <a:off x="644134" y="1041769"/>
            <a:ext cx="8366949" cy="5226836"/>
          </a:xfrm>
          <a:prstGeom prst="rect">
            <a:avLst/>
          </a:prstGeom>
          <a:solidFill>
            <a:schemeClr val="bg1"/>
          </a:solidFill>
          <a:ln>
            <a:noFill/>
          </a:ln>
          <a:effectLst/>
        </p:spPr>
        <p:txBody>
          <a:bodyPr wrap="square" lIns="72000" tIns="72000" rIns="72000" bIns="72000" rtlCol="0" anchor="ctr">
            <a:noAutofit/>
          </a:bodyPr>
          <a:lstStyle/>
          <a:p>
            <a:pPr marL="144000" indent="-144000">
              <a:spcAft>
                <a:spcPts val="600"/>
              </a:spcAft>
              <a:buFont typeface="Arial" pitchFamily="34" charset="0"/>
              <a:buChar char="•"/>
            </a:pPr>
            <a:r>
              <a:rPr lang="en-US" sz="1050" dirty="0">
                <a:solidFill>
                  <a:prstClr val="black"/>
                </a:solidFill>
              </a:rPr>
              <a:t>The terminalization of supply chains: reassessing port-hinterland logistical relationships - Rodrigue, J.P., Notteboom, T. (2009), </a:t>
            </a:r>
            <a:r>
              <a:rPr lang="pt-BR" sz="1050" b="1" i="1" dirty="0">
                <a:solidFill>
                  <a:prstClr val="black"/>
                </a:solidFill>
              </a:rPr>
              <a:t>Journal of Maritime Policy &amp; Management; </a:t>
            </a:r>
            <a:r>
              <a:rPr lang="en-US" sz="1050" dirty="0">
                <a:solidFill>
                  <a:prstClr val="black"/>
                </a:solidFill>
              </a:rPr>
              <a:t>Coordination in hinterland transport chains: a major challenge for the seaport community - Van Der Horst, M.R., De Langen, P.W. (2008), </a:t>
            </a:r>
            <a:r>
              <a:rPr lang="en-US" sz="1050" b="1" i="1" dirty="0">
                <a:solidFill>
                  <a:prstClr val="black"/>
                </a:solidFill>
              </a:rPr>
              <a:t>Journal of Maritime Economics &amp; Logistics; </a:t>
            </a:r>
            <a:r>
              <a:rPr lang="en-US" sz="1050" dirty="0">
                <a:solidFill>
                  <a:prstClr val="black"/>
                </a:solidFill>
              </a:rPr>
              <a:t>Integrated Logistics Services – World Bank (2009), </a:t>
            </a:r>
            <a:r>
              <a:rPr lang="en-US" sz="1050" b="1" i="1" dirty="0">
                <a:solidFill>
                  <a:prstClr val="black"/>
                </a:solidFill>
              </a:rPr>
              <a:t>Freight Transport for Development Toolkit; </a:t>
            </a:r>
            <a:r>
              <a:rPr lang="en-US" sz="1050" dirty="0">
                <a:solidFill>
                  <a:prstClr val="black"/>
                </a:solidFill>
              </a:rPr>
              <a:t>The Corporate Geography of Global Container Terminal Operators - Rodrigue, J.P., Notteboom, T. (2012), </a:t>
            </a:r>
            <a:r>
              <a:rPr lang="en-US" sz="1050" b="1" i="1" dirty="0">
                <a:solidFill>
                  <a:prstClr val="black"/>
                </a:solidFill>
              </a:rPr>
              <a:t>Development and Functioning of Enterprises in Global and Changing environment; </a:t>
            </a:r>
            <a:r>
              <a:rPr lang="pt-BR" sz="1050" dirty="0">
                <a:solidFill>
                  <a:prstClr val="black"/>
                </a:solidFill>
              </a:rPr>
              <a:t>Analyzing Hinterland Service Integration by Shipping Lines and Terminal Operators - </a:t>
            </a:r>
            <a:r>
              <a:rPr lang="de-DE" sz="1050" dirty="0">
                <a:solidFill>
                  <a:prstClr val="black"/>
                </a:solidFill>
              </a:rPr>
              <a:t>Franc, P. e Van der Horst, M.</a:t>
            </a:r>
            <a:r>
              <a:rPr lang="pt-BR" sz="1050" dirty="0">
                <a:solidFill>
                  <a:prstClr val="black"/>
                </a:solidFill>
              </a:rPr>
              <a:t> (2008), </a:t>
            </a:r>
            <a:r>
              <a:rPr lang="pt-BR" sz="1050" b="1" i="1" dirty="0">
                <a:solidFill>
                  <a:prstClr val="black"/>
                </a:solidFill>
              </a:rPr>
              <a:t>Journal of Transport Geography; </a:t>
            </a:r>
            <a:r>
              <a:rPr lang="en-US" sz="1050" dirty="0">
                <a:solidFill>
                  <a:prstClr val="black"/>
                </a:solidFill>
              </a:rPr>
              <a:t>Containerized Freight Distribution in North America and Europe - Rodrigue, J.P., Notteboom, T. (2012), </a:t>
            </a:r>
            <a:r>
              <a:rPr lang="pt-BR" sz="1050" b="1" i="1" dirty="0">
                <a:solidFill>
                  <a:prstClr val="black"/>
                </a:solidFill>
              </a:rPr>
              <a:t>Handbook of Global Logistics; </a:t>
            </a:r>
            <a:r>
              <a:rPr lang="en-US" sz="1050" dirty="0">
                <a:solidFill>
                  <a:prstClr val="black"/>
                </a:solidFill>
              </a:rPr>
              <a:t>The study about a strategy of global container terminal operators – Mori, T., 2006, </a:t>
            </a:r>
            <a:r>
              <a:rPr lang="en-US" sz="1050" b="1" i="1" dirty="0">
                <a:solidFill>
                  <a:prstClr val="black"/>
                </a:solidFill>
              </a:rPr>
              <a:t>University of Marketing &amp; Distribution Sciences (Japan); </a:t>
            </a:r>
            <a:r>
              <a:rPr lang="en-US" sz="1050" dirty="0">
                <a:solidFill>
                  <a:prstClr val="black"/>
                </a:solidFill>
              </a:rPr>
              <a:t>The relationship between seaports and the intermodal hinterland in light of global supply chains – Notteboom, T., 2008, </a:t>
            </a:r>
            <a:r>
              <a:rPr lang="en-US" sz="1050" b="1" i="1" dirty="0">
                <a:solidFill>
                  <a:prstClr val="black"/>
                </a:solidFill>
              </a:rPr>
              <a:t>International Transport Forum (OECD); </a:t>
            </a:r>
            <a:r>
              <a:rPr lang="pt-BR" sz="1050" dirty="0" err="1">
                <a:solidFill>
                  <a:prstClr val="black"/>
                </a:solidFill>
              </a:rPr>
              <a:t>Integrated</a:t>
            </a:r>
            <a:r>
              <a:rPr lang="pt-BR" sz="1050" dirty="0">
                <a:solidFill>
                  <a:prstClr val="black"/>
                </a:solidFill>
              </a:rPr>
              <a:t> Logistics Platform: </a:t>
            </a:r>
            <a:r>
              <a:rPr lang="en-US" sz="1050" dirty="0">
                <a:solidFill>
                  <a:prstClr val="black"/>
                </a:solidFill>
              </a:rPr>
              <a:t>The context of the port relational exchanges and </a:t>
            </a:r>
            <a:r>
              <a:rPr lang="pt-BR" sz="1050" dirty="0" err="1">
                <a:solidFill>
                  <a:prstClr val="black"/>
                </a:solidFill>
              </a:rPr>
              <a:t>systematic</a:t>
            </a:r>
            <a:r>
              <a:rPr lang="pt-BR" sz="1050" dirty="0">
                <a:solidFill>
                  <a:prstClr val="black"/>
                </a:solidFill>
              </a:rPr>
              <a:t> </a:t>
            </a:r>
            <a:r>
              <a:rPr lang="pt-BR" sz="1050" dirty="0" err="1">
                <a:solidFill>
                  <a:prstClr val="black"/>
                </a:solidFill>
              </a:rPr>
              <a:t>integration</a:t>
            </a:r>
            <a:r>
              <a:rPr lang="pt-BR" sz="1050" dirty="0">
                <a:solidFill>
                  <a:prstClr val="black"/>
                </a:solidFill>
              </a:rPr>
              <a:t> – </a:t>
            </a:r>
            <a:r>
              <a:rPr lang="pt-BR" sz="1050" dirty="0" err="1">
                <a:solidFill>
                  <a:prstClr val="black"/>
                </a:solidFill>
              </a:rPr>
              <a:t>Almotairi</a:t>
            </a:r>
            <a:r>
              <a:rPr lang="pt-BR" sz="1050" dirty="0">
                <a:solidFill>
                  <a:prstClr val="black"/>
                </a:solidFill>
              </a:rPr>
              <a:t>, B., 2012</a:t>
            </a:r>
            <a:r>
              <a:rPr lang="pt-BR" sz="1050" b="1" dirty="0">
                <a:solidFill>
                  <a:prstClr val="black"/>
                </a:solidFill>
              </a:rPr>
              <a:t>, Tese de doutorado -</a:t>
            </a:r>
            <a:r>
              <a:rPr lang="pt-BR" sz="1050" b="1" i="1" dirty="0">
                <a:solidFill>
                  <a:prstClr val="black"/>
                </a:solidFill>
              </a:rPr>
              <a:t> </a:t>
            </a:r>
            <a:r>
              <a:rPr lang="pt-BR" sz="1050" b="1" i="1" dirty="0" err="1">
                <a:solidFill>
                  <a:prstClr val="black"/>
                </a:solidFill>
              </a:rPr>
              <a:t>Chalmers</a:t>
            </a:r>
            <a:r>
              <a:rPr lang="pt-BR" sz="1050" b="1" i="1" dirty="0">
                <a:solidFill>
                  <a:prstClr val="black"/>
                </a:solidFill>
              </a:rPr>
              <a:t> </a:t>
            </a:r>
            <a:r>
              <a:rPr lang="pt-BR" sz="1050" b="1" i="1" dirty="0" err="1">
                <a:solidFill>
                  <a:prstClr val="black"/>
                </a:solidFill>
              </a:rPr>
              <a:t>University</a:t>
            </a:r>
            <a:r>
              <a:rPr lang="pt-BR" sz="1050" b="1" i="1" dirty="0">
                <a:solidFill>
                  <a:prstClr val="black"/>
                </a:solidFill>
              </a:rPr>
              <a:t> of Technology (</a:t>
            </a:r>
            <a:r>
              <a:rPr lang="pt-BR" sz="1050" b="1" i="1" dirty="0" err="1">
                <a:solidFill>
                  <a:prstClr val="black"/>
                </a:solidFill>
              </a:rPr>
              <a:t>Sweden</a:t>
            </a:r>
            <a:r>
              <a:rPr lang="pt-BR" sz="1050" b="1" i="1" dirty="0">
                <a:solidFill>
                  <a:prstClr val="black"/>
                </a:solidFill>
              </a:rPr>
              <a:t>); </a:t>
            </a:r>
            <a:r>
              <a:rPr lang="en-US" sz="1050" dirty="0">
                <a:solidFill>
                  <a:prstClr val="black"/>
                </a:solidFill>
              </a:rPr>
              <a:t>An integrated freight transportation modeling framework - </a:t>
            </a:r>
            <a:r>
              <a:rPr lang="en-US" sz="1050" dirty="0" err="1">
                <a:solidFill>
                  <a:prstClr val="black"/>
                </a:solidFill>
              </a:rPr>
              <a:t>Crainic</a:t>
            </a:r>
            <a:r>
              <a:rPr lang="en-US" sz="1050" dirty="0">
                <a:solidFill>
                  <a:prstClr val="black"/>
                </a:solidFill>
              </a:rPr>
              <a:t>, T. (2006), </a:t>
            </a:r>
            <a:r>
              <a:rPr lang="en-US" sz="1050" b="1" dirty="0" err="1">
                <a:solidFill>
                  <a:prstClr val="black"/>
                </a:solidFill>
              </a:rPr>
              <a:t>Tese</a:t>
            </a:r>
            <a:r>
              <a:rPr lang="en-US" sz="1050" b="1" dirty="0">
                <a:solidFill>
                  <a:prstClr val="black"/>
                </a:solidFill>
              </a:rPr>
              <a:t> de </a:t>
            </a:r>
            <a:r>
              <a:rPr lang="en-US" sz="1050" b="1" dirty="0" err="1">
                <a:solidFill>
                  <a:prstClr val="black"/>
                </a:solidFill>
              </a:rPr>
              <a:t>doutorado</a:t>
            </a:r>
            <a:r>
              <a:rPr lang="en-US" sz="1050" b="1" dirty="0">
                <a:solidFill>
                  <a:prstClr val="black"/>
                </a:solidFill>
              </a:rPr>
              <a:t> – </a:t>
            </a:r>
            <a:r>
              <a:rPr lang="en-US" sz="1050" b="1" i="1" dirty="0">
                <a:solidFill>
                  <a:prstClr val="black"/>
                </a:solidFill>
              </a:rPr>
              <a:t>Northwestern University (USA); </a:t>
            </a:r>
            <a:r>
              <a:rPr lang="en-US" sz="1050" dirty="0">
                <a:solidFill>
                  <a:prstClr val="black"/>
                </a:solidFill>
              </a:rPr>
              <a:t>How to Decrease Freight Logistics Costs in Brazil – World Bank, 2012; </a:t>
            </a:r>
            <a:r>
              <a:rPr lang="pt-BR" sz="1050" dirty="0" err="1">
                <a:solidFill>
                  <a:prstClr val="black"/>
                </a:solidFill>
              </a:rPr>
              <a:t>Towards</a:t>
            </a:r>
            <a:r>
              <a:rPr lang="pt-BR" sz="1050" dirty="0">
                <a:solidFill>
                  <a:prstClr val="black"/>
                </a:solidFill>
              </a:rPr>
              <a:t> </a:t>
            </a:r>
            <a:r>
              <a:rPr lang="pt-BR" sz="1050" dirty="0" err="1">
                <a:solidFill>
                  <a:prstClr val="black"/>
                </a:solidFill>
              </a:rPr>
              <a:t>an</a:t>
            </a:r>
            <a:r>
              <a:rPr lang="pt-BR" sz="1050" dirty="0">
                <a:solidFill>
                  <a:prstClr val="black"/>
                </a:solidFill>
              </a:rPr>
              <a:t> </a:t>
            </a:r>
            <a:r>
              <a:rPr lang="pt-BR" sz="1050" dirty="0" err="1">
                <a:solidFill>
                  <a:prstClr val="black"/>
                </a:solidFill>
              </a:rPr>
              <a:t>integrated</a:t>
            </a:r>
            <a:r>
              <a:rPr lang="pt-BR" sz="1050" dirty="0">
                <a:solidFill>
                  <a:prstClr val="black"/>
                </a:solidFill>
              </a:rPr>
              <a:t> </a:t>
            </a:r>
            <a:r>
              <a:rPr lang="pt-BR" sz="1050" dirty="0" err="1">
                <a:solidFill>
                  <a:prstClr val="black"/>
                </a:solidFill>
              </a:rPr>
              <a:t>transport</a:t>
            </a:r>
            <a:r>
              <a:rPr lang="pt-BR" sz="1050" dirty="0">
                <a:solidFill>
                  <a:prstClr val="black"/>
                </a:solidFill>
              </a:rPr>
              <a:t> system – Transport </a:t>
            </a:r>
            <a:r>
              <a:rPr lang="pt-BR" sz="1050" dirty="0" err="1">
                <a:solidFill>
                  <a:prstClr val="black"/>
                </a:solidFill>
              </a:rPr>
              <a:t>Research</a:t>
            </a:r>
            <a:r>
              <a:rPr lang="pt-BR" sz="1050" dirty="0">
                <a:solidFill>
                  <a:prstClr val="black"/>
                </a:solidFill>
              </a:rPr>
              <a:t> </a:t>
            </a:r>
            <a:r>
              <a:rPr lang="pt-BR" sz="1050" dirty="0" err="1">
                <a:solidFill>
                  <a:prstClr val="black"/>
                </a:solidFill>
              </a:rPr>
              <a:t>Knowledge</a:t>
            </a:r>
            <a:r>
              <a:rPr lang="pt-BR" sz="1050" dirty="0">
                <a:solidFill>
                  <a:prstClr val="black"/>
                </a:solidFill>
              </a:rPr>
              <a:t> Centre; China 2015: </a:t>
            </a:r>
            <a:r>
              <a:rPr lang="pt-BR" sz="1050" dirty="0" err="1">
                <a:solidFill>
                  <a:prstClr val="black"/>
                </a:solidFill>
              </a:rPr>
              <a:t>Transportation</a:t>
            </a:r>
            <a:r>
              <a:rPr lang="pt-BR" sz="1050" dirty="0">
                <a:solidFill>
                  <a:prstClr val="black"/>
                </a:solidFill>
              </a:rPr>
              <a:t> and </a:t>
            </a:r>
            <a:r>
              <a:rPr lang="pt-BR" sz="1050" dirty="0" err="1">
                <a:solidFill>
                  <a:prstClr val="black"/>
                </a:solidFill>
              </a:rPr>
              <a:t>logistics</a:t>
            </a:r>
            <a:r>
              <a:rPr lang="pt-BR" sz="1050" dirty="0">
                <a:solidFill>
                  <a:prstClr val="black"/>
                </a:solidFill>
              </a:rPr>
              <a:t> </a:t>
            </a:r>
            <a:r>
              <a:rPr lang="pt-BR" sz="1050" dirty="0" err="1">
                <a:solidFill>
                  <a:prstClr val="black"/>
                </a:solidFill>
              </a:rPr>
              <a:t>strategies</a:t>
            </a:r>
            <a:r>
              <a:rPr lang="pt-BR" sz="1050" dirty="0">
                <a:solidFill>
                  <a:prstClr val="black"/>
                </a:solidFill>
              </a:rPr>
              <a:t> – A.T. </a:t>
            </a:r>
            <a:r>
              <a:rPr lang="pt-BR" sz="1050" dirty="0" err="1">
                <a:solidFill>
                  <a:prstClr val="black"/>
                </a:solidFill>
              </a:rPr>
              <a:t>Kearney</a:t>
            </a:r>
            <a:r>
              <a:rPr lang="pt-BR" sz="1050" dirty="0">
                <a:solidFill>
                  <a:prstClr val="black"/>
                </a:solidFill>
              </a:rPr>
              <a:t>, 2010; </a:t>
            </a:r>
            <a:r>
              <a:rPr lang="en-US" sz="1050" dirty="0">
                <a:solidFill>
                  <a:prstClr val="black"/>
                </a:solidFill>
              </a:rPr>
              <a:t>Integration and Competition between Transport and Logistics Businesses –</a:t>
            </a:r>
            <a:r>
              <a:rPr lang="pt-BR" sz="1050" dirty="0">
                <a:solidFill>
                  <a:prstClr val="black"/>
                </a:solidFill>
              </a:rPr>
              <a:t> </a:t>
            </a:r>
            <a:r>
              <a:rPr lang="pt-BR" sz="1050" b="1" i="1" dirty="0" err="1">
                <a:solidFill>
                  <a:prstClr val="black"/>
                </a:solidFill>
              </a:rPr>
              <a:t>International</a:t>
            </a:r>
            <a:r>
              <a:rPr lang="pt-BR" sz="1050" b="1" i="1" dirty="0">
                <a:solidFill>
                  <a:prstClr val="black"/>
                </a:solidFill>
              </a:rPr>
              <a:t> Transport </a:t>
            </a:r>
            <a:r>
              <a:rPr lang="pt-BR" sz="1050" b="1" i="1" dirty="0" err="1">
                <a:solidFill>
                  <a:prstClr val="black"/>
                </a:solidFill>
              </a:rPr>
              <a:t>Forum</a:t>
            </a:r>
            <a:r>
              <a:rPr lang="pt-BR" sz="1050" b="1" i="1" dirty="0">
                <a:solidFill>
                  <a:prstClr val="black"/>
                </a:solidFill>
              </a:rPr>
              <a:t> (</a:t>
            </a:r>
            <a:r>
              <a:rPr lang="en-US" sz="1050" b="1" i="1" dirty="0">
                <a:solidFill>
                  <a:prstClr val="black"/>
                </a:solidFill>
              </a:rPr>
              <a:t>OECD), </a:t>
            </a:r>
            <a:r>
              <a:rPr lang="en-US" sz="1050" dirty="0">
                <a:solidFill>
                  <a:prstClr val="black"/>
                </a:solidFill>
              </a:rPr>
              <a:t>2009; </a:t>
            </a:r>
            <a:r>
              <a:rPr lang="pt-BR" sz="1050" dirty="0" err="1">
                <a:solidFill>
                  <a:prstClr val="black"/>
                </a:solidFill>
              </a:rPr>
              <a:t>Supply</a:t>
            </a:r>
            <a:r>
              <a:rPr lang="pt-BR" sz="1050" dirty="0">
                <a:solidFill>
                  <a:prstClr val="black"/>
                </a:solidFill>
              </a:rPr>
              <a:t> Chain and </a:t>
            </a:r>
            <a:r>
              <a:rPr lang="pt-BR" sz="1050" dirty="0" err="1">
                <a:solidFill>
                  <a:prstClr val="black"/>
                </a:solidFill>
              </a:rPr>
              <a:t>Supply</a:t>
            </a:r>
            <a:r>
              <a:rPr lang="pt-BR" sz="1050" dirty="0">
                <a:solidFill>
                  <a:prstClr val="black"/>
                </a:solidFill>
              </a:rPr>
              <a:t> Chain Management: </a:t>
            </a:r>
            <a:r>
              <a:rPr lang="pt-BR" sz="1050" dirty="0" err="1">
                <a:solidFill>
                  <a:prstClr val="black"/>
                </a:solidFill>
              </a:rPr>
              <a:t>appropriate</a:t>
            </a:r>
            <a:r>
              <a:rPr lang="pt-BR" sz="1050" dirty="0">
                <a:solidFill>
                  <a:prstClr val="black"/>
                </a:solidFill>
              </a:rPr>
              <a:t> </a:t>
            </a:r>
            <a:r>
              <a:rPr lang="pt-BR" sz="1050" dirty="0" err="1">
                <a:solidFill>
                  <a:prstClr val="black"/>
                </a:solidFill>
              </a:rPr>
              <a:t>concepts</a:t>
            </a:r>
            <a:r>
              <a:rPr lang="pt-BR" sz="1050" dirty="0">
                <a:solidFill>
                  <a:prstClr val="black"/>
                </a:solidFill>
              </a:rPr>
              <a:t> for </a:t>
            </a:r>
            <a:r>
              <a:rPr lang="pt-BR" sz="1050" dirty="0" err="1">
                <a:solidFill>
                  <a:prstClr val="black"/>
                </a:solidFill>
              </a:rPr>
              <a:t>maritime</a:t>
            </a:r>
            <a:r>
              <a:rPr lang="pt-BR" sz="1050" dirty="0">
                <a:solidFill>
                  <a:prstClr val="black"/>
                </a:solidFill>
              </a:rPr>
              <a:t> </a:t>
            </a:r>
            <a:r>
              <a:rPr lang="pt-BR" sz="1050" dirty="0" err="1">
                <a:solidFill>
                  <a:prstClr val="black"/>
                </a:solidFill>
              </a:rPr>
              <a:t>studies</a:t>
            </a:r>
            <a:r>
              <a:rPr lang="pt-BR" sz="1050" dirty="0">
                <a:solidFill>
                  <a:prstClr val="black"/>
                </a:solidFill>
              </a:rPr>
              <a:t> - CARBONE, V., GOUVERNAL, E. (2005), </a:t>
            </a:r>
            <a:r>
              <a:rPr lang="en-US" sz="1050" b="1" i="1" dirty="0">
                <a:solidFill>
                  <a:prstClr val="black"/>
                </a:solidFill>
              </a:rPr>
              <a:t>Maritime Conference, Hong Kong; </a:t>
            </a:r>
            <a:r>
              <a:rPr lang="en-US" sz="1050" dirty="0">
                <a:solidFill>
                  <a:prstClr val="black"/>
                </a:solidFill>
              </a:rPr>
              <a:t>Concession agreements as port governance tools - Notteboom, T. (2007), </a:t>
            </a:r>
            <a:r>
              <a:rPr lang="pt-BR" sz="1050" b="1" i="1" dirty="0" err="1">
                <a:solidFill>
                  <a:prstClr val="black"/>
                </a:solidFill>
              </a:rPr>
              <a:t>Research</a:t>
            </a:r>
            <a:r>
              <a:rPr lang="pt-BR" sz="1050" b="1" i="1" dirty="0">
                <a:solidFill>
                  <a:prstClr val="black"/>
                </a:solidFill>
              </a:rPr>
              <a:t> in </a:t>
            </a:r>
            <a:r>
              <a:rPr lang="pt-BR" sz="1050" b="1" i="1" dirty="0" err="1">
                <a:solidFill>
                  <a:prstClr val="black"/>
                </a:solidFill>
              </a:rPr>
              <a:t>Transportation</a:t>
            </a:r>
            <a:r>
              <a:rPr lang="pt-BR" sz="1050" b="1" i="1" dirty="0">
                <a:solidFill>
                  <a:prstClr val="black"/>
                </a:solidFill>
              </a:rPr>
              <a:t> Economics; </a:t>
            </a:r>
            <a:r>
              <a:rPr lang="en-US" sz="1050" dirty="0">
                <a:solidFill>
                  <a:prstClr val="black"/>
                </a:solidFill>
              </a:rPr>
              <a:t>Hinterland access regimes in seaports - DE LANGEN, P., CHOULY, A. (2004),</a:t>
            </a:r>
            <a:r>
              <a:rPr lang="en-US" sz="1050" i="1" dirty="0">
                <a:solidFill>
                  <a:prstClr val="black"/>
                </a:solidFill>
              </a:rPr>
              <a:t> </a:t>
            </a:r>
            <a:r>
              <a:rPr lang="en-US" sz="1050" b="1" i="1" dirty="0">
                <a:solidFill>
                  <a:prstClr val="black"/>
                </a:solidFill>
              </a:rPr>
              <a:t>European Journal of Transport and Infrastructure Research; </a:t>
            </a:r>
            <a:r>
              <a:rPr lang="en-US" sz="1050" dirty="0">
                <a:solidFill>
                  <a:prstClr val="black"/>
                </a:solidFill>
              </a:rPr>
              <a:t>Intermodal Rail in Western Europe: Actors and Services in a New Regulatory Environment - </a:t>
            </a:r>
            <a:r>
              <a:rPr lang="fr-FR" sz="1050" dirty="0">
                <a:solidFill>
                  <a:prstClr val="black"/>
                </a:solidFill>
              </a:rPr>
              <a:t>DEBRIE, J., GOUVERNAL, E. (2006), </a:t>
            </a:r>
            <a:r>
              <a:rPr lang="fr-FR" sz="1050" b="1" i="1" dirty="0">
                <a:solidFill>
                  <a:prstClr val="black"/>
                </a:solidFill>
              </a:rPr>
              <a:t>Journal of </a:t>
            </a:r>
            <a:r>
              <a:rPr lang="pt-BR" sz="1050" b="1" i="1" dirty="0" err="1">
                <a:solidFill>
                  <a:prstClr val="black"/>
                </a:solidFill>
              </a:rPr>
              <a:t>Growth</a:t>
            </a:r>
            <a:r>
              <a:rPr lang="pt-BR" sz="1050" b="1" i="1" dirty="0">
                <a:solidFill>
                  <a:prstClr val="black"/>
                </a:solidFill>
              </a:rPr>
              <a:t> and </a:t>
            </a:r>
            <a:r>
              <a:rPr lang="pt-BR" sz="1050" b="1" i="1" dirty="0" err="1">
                <a:solidFill>
                  <a:prstClr val="black"/>
                </a:solidFill>
              </a:rPr>
              <a:t>Change</a:t>
            </a:r>
            <a:r>
              <a:rPr lang="pt-BR" sz="1050" b="1" i="1" dirty="0">
                <a:solidFill>
                  <a:prstClr val="black"/>
                </a:solidFill>
              </a:rPr>
              <a:t> – </a:t>
            </a:r>
            <a:r>
              <a:rPr lang="pt-BR" sz="1050" b="1" i="1" dirty="0" err="1">
                <a:solidFill>
                  <a:prstClr val="black"/>
                </a:solidFill>
              </a:rPr>
              <a:t>University</a:t>
            </a:r>
            <a:r>
              <a:rPr lang="pt-BR" sz="1050" b="1" i="1" dirty="0">
                <a:solidFill>
                  <a:prstClr val="black"/>
                </a:solidFill>
              </a:rPr>
              <a:t> of Kentucky; </a:t>
            </a:r>
            <a:r>
              <a:rPr lang="en-US" sz="1050" dirty="0">
                <a:solidFill>
                  <a:prstClr val="black"/>
                </a:solidFill>
              </a:rPr>
              <a:t>Shipping Lines and Logistics - FREMONT, A. (2006), </a:t>
            </a:r>
            <a:r>
              <a:rPr lang="pt-BR" sz="1050" b="1" i="1" dirty="0">
                <a:solidFill>
                  <a:prstClr val="black"/>
                </a:solidFill>
              </a:rPr>
              <a:t>Transport </a:t>
            </a:r>
            <a:r>
              <a:rPr lang="pt-BR" sz="1050" b="1" i="1" dirty="0" err="1">
                <a:solidFill>
                  <a:prstClr val="black"/>
                </a:solidFill>
              </a:rPr>
              <a:t>Reviews</a:t>
            </a:r>
            <a:r>
              <a:rPr lang="pt-BR" sz="1050" b="1" i="1" dirty="0">
                <a:solidFill>
                  <a:prstClr val="black"/>
                </a:solidFill>
              </a:rPr>
              <a:t>: A </a:t>
            </a:r>
            <a:r>
              <a:rPr lang="pt-BR" sz="1050" b="1" i="1" dirty="0" err="1">
                <a:solidFill>
                  <a:prstClr val="black"/>
                </a:solidFill>
              </a:rPr>
              <a:t>Transnational</a:t>
            </a:r>
            <a:r>
              <a:rPr lang="pt-BR" sz="1050" b="1" i="1" dirty="0">
                <a:solidFill>
                  <a:prstClr val="black"/>
                </a:solidFill>
              </a:rPr>
              <a:t> </a:t>
            </a:r>
            <a:r>
              <a:rPr lang="pt-BR" sz="1050" b="1" i="1" dirty="0" err="1">
                <a:solidFill>
                  <a:prstClr val="black"/>
                </a:solidFill>
              </a:rPr>
              <a:t>Transdisciplinary</a:t>
            </a:r>
            <a:r>
              <a:rPr lang="pt-BR" sz="1050" b="1" i="1" dirty="0">
                <a:solidFill>
                  <a:prstClr val="black"/>
                </a:solidFill>
              </a:rPr>
              <a:t> Journal; </a:t>
            </a:r>
            <a:r>
              <a:rPr lang="en-US" sz="1050" dirty="0">
                <a:solidFill>
                  <a:prstClr val="black"/>
                </a:solidFill>
              </a:rPr>
              <a:t>Empirical and theoretical analysis of the development of inland waterway services in France - FREMONT. A., FRANC. P., SLACK, B., (2007), </a:t>
            </a:r>
            <a:r>
              <a:rPr lang="en-US" sz="1050" b="1" i="1" dirty="0">
                <a:solidFill>
                  <a:prstClr val="black"/>
                </a:solidFill>
              </a:rPr>
              <a:t>Proceedings of the IAME 2006 Conference; </a:t>
            </a:r>
            <a:r>
              <a:rPr lang="en-US" sz="1050" dirty="0">
                <a:solidFill>
                  <a:prstClr val="black"/>
                </a:solidFill>
              </a:rPr>
              <a:t>Container rail freight services in Northwest Europe: diversity of organizational forms in a liberalizing environment - GOUVERNAL, E., DAYDOU, J. (2005), </a:t>
            </a:r>
            <a:r>
              <a:rPr lang="pt-BR" sz="1050" b="1" i="1" dirty="0">
                <a:solidFill>
                  <a:prstClr val="black"/>
                </a:solidFill>
              </a:rPr>
              <a:t>Transport </a:t>
            </a:r>
            <a:r>
              <a:rPr lang="pt-BR" sz="1050" b="1" i="1" dirty="0" err="1">
                <a:solidFill>
                  <a:prstClr val="black"/>
                </a:solidFill>
              </a:rPr>
              <a:t>Reviews</a:t>
            </a:r>
            <a:r>
              <a:rPr lang="pt-BR" sz="1050" b="1" i="1" dirty="0">
                <a:solidFill>
                  <a:prstClr val="black"/>
                </a:solidFill>
              </a:rPr>
              <a:t>: A </a:t>
            </a:r>
            <a:r>
              <a:rPr lang="pt-BR" sz="1050" b="1" i="1" dirty="0" err="1">
                <a:solidFill>
                  <a:prstClr val="black"/>
                </a:solidFill>
              </a:rPr>
              <a:t>Transnational</a:t>
            </a:r>
            <a:r>
              <a:rPr lang="pt-BR" sz="1050" b="1" i="1" dirty="0">
                <a:solidFill>
                  <a:prstClr val="black"/>
                </a:solidFill>
              </a:rPr>
              <a:t> </a:t>
            </a:r>
            <a:r>
              <a:rPr lang="pt-BR" sz="1050" b="1" i="1" dirty="0" err="1">
                <a:solidFill>
                  <a:prstClr val="black"/>
                </a:solidFill>
              </a:rPr>
              <a:t>Transdisciplinary</a:t>
            </a:r>
            <a:r>
              <a:rPr lang="pt-BR" sz="1050" b="1" i="1" dirty="0">
                <a:solidFill>
                  <a:prstClr val="black"/>
                </a:solidFill>
              </a:rPr>
              <a:t> Journal; </a:t>
            </a:r>
            <a:r>
              <a:rPr lang="en-US" sz="1050" dirty="0">
                <a:solidFill>
                  <a:prstClr val="black"/>
                </a:solidFill>
              </a:rPr>
              <a:t>Globalization, privatization and restructuring of ports - </a:t>
            </a:r>
            <a:r>
              <a:rPr lang="pt-BR" sz="1050" dirty="0">
                <a:solidFill>
                  <a:prstClr val="black"/>
                </a:solidFill>
              </a:rPr>
              <a:t>JUHEL, M.H. (2001),</a:t>
            </a:r>
            <a:r>
              <a:rPr lang="pt-BR" sz="1050" b="1" dirty="0">
                <a:solidFill>
                  <a:prstClr val="black"/>
                </a:solidFill>
              </a:rPr>
              <a:t> </a:t>
            </a:r>
            <a:r>
              <a:rPr lang="en-US" sz="1050" b="1" i="1" dirty="0">
                <a:solidFill>
                  <a:prstClr val="black"/>
                </a:solidFill>
              </a:rPr>
              <a:t>International Journal of Maritime Economics; </a:t>
            </a:r>
            <a:r>
              <a:rPr lang="en-US" sz="1050" dirty="0">
                <a:solidFill>
                  <a:prstClr val="black"/>
                </a:solidFill>
              </a:rPr>
              <a:t>The evolving roles of shipping lines in international logistics - HEAVER, T. (2002), </a:t>
            </a:r>
            <a:r>
              <a:rPr lang="en-US" sz="1050" b="1" i="1" dirty="0">
                <a:solidFill>
                  <a:prstClr val="black"/>
                </a:solidFill>
              </a:rPr>
              <a:t>International Journal of Maritime Economics; </a:t>
            </a:r>
            <a:r>
              <a:rPr lang="en-US" sz="1050" dirty="0">
                <a:solidFill>
                  <a:prstClr val="black"/>
                </a:solidFill>
              </a:rPr>
              <a:t>Costs, benefits and pricings of dedicated container terminals - HARALAMBIDES, M., CARIOU, P., H. BENACCHIO. (2002), </a:t>
            </a:r>
            <a:r>
              <a:rPr lang="en-US" sz="1050" b="1" i="1" dirty="0">
                <a:solidFill>
                  <a:prstClr val="black"/>
                </a:solidFill>
              </a:rPr>
              <a:t>International Journal of Maritime Economics; </a:t>
            </a:r>
            <a:r>
              <a:rPr lang="en-US" sz="1050" dirty="0">
                <a:solidFill>
                  <a:prstClr val="black"/>
                </a:solidFill>
              </a:rPr>
              <a:t>The container terminal community - MARTIN, J., THOMAS, B.J. (2001), </a:t>
            </a:r>
            <a:r>
              <a:rPr lang="en-US" sz="1050" b="1" i="1" dirty="0">
                <a:solidFill>
                  <a:prstClr val="black"/>
                </a:solidFill>
              </a:rPr>
              <a:t>Journal of </a:t>
            </a:r>
            <a:r>
              <a:rPr lang="pt-BR" sz="1050" b="1" i="1" dirty="0">
                <a:solidFill>
                  <a:prstClr val="black"/>
                </a:solidFill>
              </a:rPr>
              <a:t>Maritime Policy &amp; Management; </a:t>
            </a:r>
            <a:r>
              <a:rPr lang="en-US" sz="1050" dirty="0">
                <a:solidFill>
                  <a:prstClr val="black"/>
                </a:solidFill>
              </a:rPr>
              <a:t>Ports as elements in value-driven chain systems: the new paradigm - ROBINSON, R. (2002), </a:t>
            </a:r>
            <a:r>
              <a:rPr lang="en-US" sz="1050" b="1" i="1" dirty="0">
                <a:solidFill>
                  <a:prstClr val="black"/>
                </a:solidFill>
              </a:rPr>
              <a:t>Journal of </a:t>
            </a:r>
            <a:r>
              <a:rPr lang="pt-BR" sz="1050" b="1" i="1" dirty="0">
                <a:solidFill>
                  <a:prstClr val="black"/>
                </a:solidFill>
              </a:rPr>
              <a:t>Maritime Policy &amp; Management; </a:t>
            </a:r>
            <a:r>
              <a:rPr lang="en-US" sz="1050" dirty="0">
                <a:solidFill>
                  <a:prstClr val="black"/>
                </a:solidFill>
              </a:rPr>
              <a:t>Intermodal Transportation in North America and the development of inland load centers - SLACK, B. (1990), </a:t>
            </a:r>
            <a:r>
              <a:rPr lang="pt-BR" sz="1050" b="1" i="1" dirty="0">
                <a:solidFill>
                  <a:prstClr val="black"/>
                </a:solidFill>
              </a:rPr>
              <a:t>The Professional </a:t>
            </a:r>
            <a:r>
              <a:rPr lang="pt-BR" sz="1050" b="1" i="1" dirty="0" err="1">
                <a:solidFill>
                  <a:prstClr val="black"/>
                </a:solidFill>
              </a:rPr>
              <a:t>Geographer</a:t>
            </a:r>
            <a:r>
              <a:rPr lang="pt-BR" sz="1050" b="1" i="1" dirty="0">
                <a:solidFill>
                  <a:prstClr val="black"/>
                </a:solidFill>
              </a:rPr>
              <a:t>; </a:t>
            </a:r>
            <a:r>
              <a:rPr lang="en-US" sz="1050" dirty="0">
                <a:solidFill>
                  <a:prstClr val="black"/>
                </a:solidFill>
              </a:rPr>
              <a:t>Shipping lines as agents of change in the port industry - SLACK, B., COMTOIS, C., SLETMO, G., (1996), </a:t>
            </a:r>
            <a:r>
              <a:rPr lang="en-US" sz="1050" b="1" i="1" dirty="0">
                <a:solidFill>
                  <a:prstClr val="black"/>
                </a:solidFill>
              </a:rPr>
              <a:t>Journal of </a:t>
            </a:r>
            <a:r>
              <a:rPr lang="pt-BR" sz="1050" b="1" i="1" dirty="0">
                <a:solidFill>
                  <a:prstClr val="black"/>
                </a:solidFill>
              </a:rPr>
              <a:t>Maritime Policy &amp; Management; </a:t>
            </a:r>
            <a:r>
              <a:rPr lang="en-US" sz="1050" dirty="0">
                <a:solidFill>
                  <a:prstClr val="black"/>
                </a:solidFill>
              </a:rPr>
              <a:t>Co-operation in maritime and port industry and its effects on market structure - </a:t>
            </a:r>
            <a:r>
              <a:rPr lang="en-US" sz="1050" dirty="0" err="1">
                <a:solidFill>
                  <a:prstClr val="black"/>
                </a:solidFill>
              </a:rPr>
              <a:t>Musso</a:t>
            </a:r>
            <a:r>
              <a:rPr lang="en-US" sz="1050" dirty="0">
                <a:solidFill>
                  <a:prstClr val="black"/>
                </a:solidFill>
              </a:rPr>
              <a:t>, E., Ferrari, C. and </a:t>
            </a:r>
            <a:r>
              <a:rPr lang="en-US" sz="1050" dirty="0" err="1">
                <a:solidFill>
                  <a:prstClr val="black"/>
                </a:solidFill>
              </a:rPr>
              <a:t>Benacchio</a:t>
            </a:r>
            <a:r>
              <a:rPr lang="en-US" sz="1050" dirty="0">
                <a:solidFill>
                  <a:prstClr val="black"/>
                </a:solidFill>
              </a:rPr>
              <a:t>, M. (2001), </a:t>
            </a:r>
            <a:r>
              <a:rPr lang="en-US" sz="1050" b="1" i="1" dirty="0">
                <a:solidFill>
                  <a:prstClr val="black"/>
                </a:solidFill>
              </a:rPr>
              <a:t>Maritime Engineering and Ports II </a:t>
            </a:r>
            <a:endParaRPr lang="en-US" sz="1050" i="1" dirty="0">
              <a:solidFill>
                <a:prstClr val="black"/>
              </a:solidFill>
            </a:endParaRPr>
          </a:p>
        </p:txBody>
      </p:sp>
      <p:sp>
        <p:nvSpPr>
          <p:cNvPr id="5" name="Retângulo 4"/>
          <p:cNvSpPr/>
          <p:nvPr/>
        </p:nvSpPr>
        <p:spPr>
          <a:xfrm>
            <a:off x="415702" y="908720"/>
            <a:ext cx="8536702" cy="5400504"/>
          </a:xfrm>
          <a:prstGeom prst="rect">
            <a:avLst/>
          </a:prstGeom>
          <a:solidFill>
            <a:srgbClr val="FFFFFF">
              <a:alpha val="61961"/>
            </a:srgbClr>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 name="Título 1"/>
          <p:cNvSpPr>
            <a:spLocks noGrp="1"/>
          </p:cNvSpPr>
          <p:nvPr>
            <p:ph type="title"/>
          </p:nvPr>
        </p:nvSpPr>
        <p:spPr>
          <a:xfrm>
            <a:off x="146207" y="58055"/>
            <a:ext cx="9612000" cy="945141"/>
          </a:xfrm>
        </p:spPr>
        <p:txBody>
          <a:bodyPr/>
          <a:lstStyle/>
          <a:p>
            <a:r>
              <a:rPr lang="pt-BR" dirty="0"/>
              <a:t>Ao longo da última década, as estratégias de atuação adotadas pelos principais players mundiais de contêineres basearam-se nos conceitos de consolidação e verticalização</a:t>
            </a:r>
          </a:p>
        </p:txBody>
      </p:sp>
      <p:cxnSp>
        <p:nvCxnSpPr>
          <p:cNvPr id="8" name="Conector de seta reta 7"/>
          <p:cNvCxnSpPr>
            <a:stCxn id="12" idx="2"/>
            <a:endCxn id="3" idx="0"/>
          </p:cNvCxnSpPr>
          <p:nvPr/>
        </p:nvCxnSpPr>
        <p:spPr>
          <a:xfrm>
            <a:off x="2187746" y="1916832"/>
            <a:ext cx="5266940" cy="3456384"/>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4" name="Conector de seta reta 23"/>
          <p:cNvCxnSpPr>
            <a:stCxn id="13" idx="1"/>
            <a:endCxn id="12" idx="2"/>
          </p:cNvCxnSpPr>
          <p:nvPr/>
        </p:nvCxnSpPr>
        <p:spPr>
          <a:xfrm flipH="1" flipV="1">
            <a:off x="2187746" y="1916832"/>
            <a:ext cx="4748771" cy="1679608"/>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0" name="Conector de seta reta 29"/>
          <p:cNvCxnSpPr>
            <a:stCxn id="6" idx="3"/>
            <a:endCxn id="13" idx="1"/>
          </p:cNvCxnSpPr>
          <p:nvPr/>
        </p:nvCxnSpPr>
        <p:spPr>
          <a:xfrm>
            <a:off x="3296022" y="2600434"/>
            <a:ext cx="3640495" cy="996006"/>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8" name="Conector de seta reta 37"/>
          <p:cNvCxnSpPr>
            <a:stCxn id="11" idx="1"/>
            <a:endCxn id="4" idx="3"/>
          </p:cNvCxnSpPr>
          <p:nvPr/>
        </p:nvCxnSpPr>
        <p:spPr>
          <a:xfrm flipH="1">
            <a:off x="3583678" y="2533803"/>
            <a:ext cx="3385462" cy="1237225"/>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1" name="Conector de seta reta 40"/>
          <p:cNvCxnSpPr>
            <a:stCxn id="7" idx="2"/>
            <a:endCxn id="4" idx="3"/>
          </p:cNvCxnSpPr>
          <p:nvPr/>
        </p:nvCxnSpPr>
        <p:spPr>
          <a:xfrm flipH="1">
            <a:off x="3583678" y="1916712"/>
            <a:ext cx="3723400" cy="1854316"/>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4" name="Conector de seta reta 43"/>
          <p:cNvCxnSpPr>
            <a:stCxn id="11" idx="1"/>
            <a:endCxn id="80" idx="0"/>
          </p:cNvCxnSpPr>
          <p:nvPr/>
        </p:nvCxnSpPr>
        <p:spPr>
          <a:xfrm flipH="1">
            <a:off x="4808190" y="2533803"/>
            <a:ext cx="2160950" cy="2911421"/>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0" name="Conector de seta reta 49"/>
          <p:cNvCxnSpPr>
            <a:stCxn id="3" idx="0"/>
            <a:endCxn id="6" idx="3"/>
          </p:cNvCxnSpPr>
          <p:nvPr/>
        </p:nvCxnSpPr>
        <p:spPr>
          <a:xfrm flipH="1" flipV="1">
            <a:off x="3296022" y="2600434"/>
            <a:ext cx="4158664" cy="2772782"/>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5" name="Conector em curva 44"/>
          <p:cNvCxnSpPr>
            <a:stCxn id="13" idx="1"/>
            <a:endCxn id="3" idx="0"/>
          </p:cNvCxnSpPr>
          <p:nvPr/>
        </p:nvCxnSpPr>
        <p:spPr>
          <a:xfrm rot="10800000" flipH="1" flipV="1">
            <a:off x="6936516" y="3596440"/>
            <a:ext cx="518169" cy="1776776"/>
          </a:xfrm>
          <a:prstGeom prst="curvedConnector4">
            <a:avLst>
              <a:gd name="adj1" fmla="val -44117"/>
              <a:gd name="adj2" fmla="val 63525"/>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8" name="Conector em curva 57"/>
          <p:cNvCxnSpPr>
            <a:stCxn id="80" idx="0"/>
            <a:endCxn id="4" idx="3"/>
          </p:cNvCxnSpPr>
          <p:nvPr/>
        </p:nvCxnSpPr>
        <p:spPr>
          <a:xfrm rot="16200000" flipV="1">
            <a:off x="3358836" y="3995870"/>
            <a:ext cx="1674196" cy="1224512"/>
          </a:xfrm>
          <a:prstGeom prst="curvedConnector2">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1" name="Conector em curva 60"/>
          <p:cNvCxnSpPr>
            <a:stCxn id="4" idx="3"/>
            <a:endCxn id="6" idx="3"/>
          </p:cNvCxnSpPr>
          <p:nvPr/>
        </p:nvCxnSpPr>
        <p:spPr>
          <a:xfrm flipH="1" flipV="1">
            <a:off x="3296022" y="2600434"/>
            <a:ext cx="287656" cy="1170594"/>
          </a:xfrm>
          <a:prstGeom prst="curvedConnector3">
            <a:avLst>
              <a:gd name="adj1" fmla="val -79470"/>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6" name="Conector em curva 65"/>
          <p:cNvCxnSpPr>
            <a:stCxn id="7" idx="2"/>
            <a:endCxn id="11" idx="1"/>
          </p:cNvCxnSpPr>
          <p:nvPr/>
        </p:nvCxnSpPr>
        <p:spPr>
          <a:xfrm rot="5400000">
            <a:off x="6829564" y="2056288"/>
            <a:ext cx="617091" cy="337938"/>
          </a:xfrm>
          <a:prstGeom prst="curvedConnector4">
            <a:avLst>
              <a:gd name="adj1" fmla="val 11679"/>
              <a:gd name="adj2" fmla="val 167646"/>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70" name="Conector em curva 69"/>
          <p:cNvCxnSpPr>
            <a:stCxn id="11" idx="1"/>
            <a:endCxn id="13" idx="1"/>
          </p:cNvCxnSpPr>
          <p:nvPr/>
        </p:nvCxnSpPr>
        <p:spPr>
          <a:xfrm rot="10800000" flipV="1">
            <a:off x="6936518" y="2533802"/>
            <a:ext cx="32623" cy="1062637"/>
          </a:xfrm>
          <a:prstGeom prst="curvedConnector3">
            <a:avLst>
              <a:gd name="adj1" fmla="val 800733"/>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5" name="Conector em curva 64"/>
          <p:cNvCxnSpPr>
            <a:stCxn id="13" idx="1"/>
            <a:endCxn id="27" idx="1"/>
          </p:cNvCxnSpPr>
          <p:nvPr/>
        </p:nvCxnSpPr>
        <p:spPr>
          <a:xfrm rot="10800000" flipV="1">
            <a:off x="6672149" y="3596440"/>
            <a:ext cx="264369" cy="1040684"/>
          </a:xfrm>
          <a:prstGeom prst="curvedConnector3">
            <a:avLst>
              <a:gd name="adj1" fmla="val 186470"/>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8" name="Conector de seta reta 67"/>
          <p:cNvCxnSpPr>
            <a:stCxn id="6" idx="3"/>
            <a:endCxn id="27" idx="1"/>
          </p:cNvCxnSpPr>
          <p:nvPr/>
        </p:nvCxnSpPr>
        <p:spPr>
          <a:xfrm>
            <a:off x="3296022" y="2600434"/>
            <a:ext cx="3376126" cy="2036690"/>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71" name="Conector de seta reta 70"/>
          <p:cNvCxnSpPr>
            <a:stCxn id="4" idx="3"/>
            <a:endCxn id="27" idx="1"/>
          </p:cNvCxnSpPr>
          <p:nvPr/>
        </p:nvCxnSpPr>
        <p:spPr>
          <a:xfrm>
            <a:off x="3583678" y="3771028"/>
            <a:ext cx="3088470" cy="866096"/>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3" name="Conector de seta reta 62"/>
          <p:cNvCxnSpPr>
            <a:stCxn id="13" idx="1"/>
            <a:endCxn id="62" idx="3"/>
          </p:cNvCxnSpPr>
          <p:nvPr/>
        </p:nvCxnSpPr>
        <p:spPr>
          <a:xfrm flipH="1">
            <a:off x="3971670" y="3596440"/>
            <a:ext cx="2964847" cy="1281686"/>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7" name="Conector em curva 66"/>
          <p:cNvCxnSpPr>
            <a:stCxn id="80" idx="0"/>
            <a:endCxn id="62" idx="3"/>
          </p:cNvCxnSpPr>
          <p:nvPr/>
        </p:nvCxnSpPr>
        <p:spPr>
          <a:xfrm rot="16200000" flipV="1">
            <a:off x="4106381" y="4743415"/>
            <a:ext cx="567098" cy="836520"/>
          </a:xfrm>
          <a:prstGeom prst="curvedConnector2">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9" name="Conector de seta reta 68"/>
          <p:cNvCxnSpPr>
            <a:stCxn id="11" idx="1"/>
            <a:endCxn id="62" idx="3"/>
          </p:cNvCxnSpPr>
          <p:nvPr/>
        </p:nvCxnSpPr>
        <p:spPr>
          <a:xfrm flipH="1">
            <a:off x="3971670" y="2533803"/>
            <a:ext cx="2997470" cy="2344323"/>
          </a:xfrm>
          <a:prstGeom prst="straightConnector1">
            <a:avLst/>
          </a:prstGeom>
          <a:ln w="38100">
            <a:solidFill>
              <a:srgbClr val="404040">
                <a:alpha val="69804"/>
              </a:srgbClr>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80" name="Elipse 79"/>
          <p:cNvSpPr/>
          <p:nvPr/>
        </p:nvSpPr>
        <p:spPr>
          <a:xfrm>
            <a:off x="4736182" y="5445224"/>
            <a:ext cx="144016" cy="100725"/>
          </a:xfrm>
          <a:prstGeom prst="ellipse">
            <a:avLst/>
          </a:prstGeom>
          <a:noFill/>
          <a:ln>
            <a:no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solidFill>
                <a:prstClr val="black"/>
              </a:solidFill>
            </a:endParaRPr>
          </a:p>
        </p:txBody>
      </p:sp>
      <p:sp>
        <p:nvSpPr>
          <p:cNvPr id="12" name="Retângulo 11"/>
          <p:cNvSpPr/>
          <p:nvPr/>
        </p:nvSpPr>
        <p:spPr>
          <a:xfrm>
            <a:off x="143365" y="1016832"/>
            <a:ext cx="4088761" cy="900000"/>
          </a:xfrm>
          <a:prstGeom prst="rect">
            <a:avLst/>
          </a:prstGeom>
          <a:solidFill>
            <a:schemeClr val="accent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A tendência de consolidação dos operadores de terminais de contêineres foi facilitada pela </a:t>
            </a:r>
            <a:r>
              <a:rPr lang="pt-BR" sz="1400" b="1" dirty="0">
                <a:solidFill>
                  <a:prstClr val="black"/>
                </a:solidFill>
              </a:rPr>
              <a:t>privatização de atividades portuárias </a:t>
            </a:r>
            <a:r>
              <a:rPr lang="pt-BR" sz="1400" dirty="0">
                <a:solidFill>
                  <a:prstClr val="black"/>
                </a:solidFill>
              </a:rPr>
              <a:t>através de acordos de concessão (</a:t>
            </a:r>
            <a:r>
              <a:rPr lang="pt-BR" sz="1400" dirty="0" err="1">
                <a:solidFill>
                  <a:prstClr val="black"/>
                </a:solidFill>
              </a:rPr>
              <a:t>Pallis</a:t>
            </a:r>
            <a:r>
              <a:rPr lang="pt-BR" sz="1400" dirty="0">
                <a:solidFill>
                  <a:prstClr val="black"/>
                </a:solidFill>
              </a:rPr>
              <a:t> et al., 2008)</a:t>
            </a:r>
          </a:p>
        </p:txBody>
      </p:sp>
      <p:sp>
        <p:nvSpPr>
          <p:cNvPr id="10" name="Retângulo 9"/>
          <p:cNvSpPr/>
          <p:nvPr/>
        </p:nvSpPr>
        <p:spPr>
          <a:xfrm>
            <a:off x="991766" y="5445224"/>
            <a:ext cx="4032000" cy="864000"/>
          </a:xfrm>
          <a:prstGeom prst="rect">
            <a:avLst/>
          </a:prstGeom>
          <a:solidFill>
            <a:schemeClr val="accent2"/>
          </a:solidFill>
          <a:ln>
            <a:solidFill>
              <a:srgbClr val="FF99FF"/>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Uma vez que os portos tornaram-se elos de uma cadeia logística global, </a:t>
            </a:r>
            <a:r>
              <a:rPr lang="pt-BR" sz="1400" b="1" dirty="0">
                <a:solidFill>
                  <a:prstClr val="black"/>
                </a:solidFill>
              </a:rPr>
              <a:t>a competição deixou de ser entre portos e passou a ser entre cadeias de transportes </a:t>
            </a:r>
            <a:r>
              <a:rPr lang="pt-BR" sz="1400" dirty="0">
                <a:solidFill>
                  <a:prstClr val="black"/>
                </a:solidFill>
              </a:rPr>
              <a:t>(Robinson, 2002)</a:t>
            </a:r>
          </a:p>
        </p:txBody>
      </p:sp>
      <p:sp>
        <p:nvSpPr>
          <p:cNvPr id="3" name="Retângulo 2"/>
          <p:cNvSpPr/>
          <p:nvPr/>
        </p:nvSpPr>
        <p:spPr>
          <a:xfrm>
            <a:off x="5636686" y="5373216"/>
            <a:ext cx="3636000" cy="864000"/>
          </a:xfrm>
          <a:prstGeom prst="rect">
            <a:avLst/>
          </a:prstGeom>
          <a:solidFill>
            <a:schemeClr val="accent6"/>
          </a:solidFill>
          <a:ln>
            <a:solidFill>
              <a:srgbClr val="FF99FF"/>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O mercado dos armadores progride a um </a:t>
            </a:r>
            <a:r>
              <a:rPr lang="pt-BR" sz="1400" b="1" dirty="0">
                <a:solidFill>
                  <a:prstClr val="black"/>
                </a:solidFill>
              </a:rPr>
              <a:t>oligopólio</a:t>
            </a:r>
            <a:r>
              <a:rPr lang="pt-BR" sz="1400" dirty="0">
                <a:solidFill>
                  <a:prstClr val="black"/>
                </a:solidFill>
              </a:rPr>
              <a:t> através de fusões e aquisições. Paralelamente, os terminais de contêineres também estão se consolidando (Mori, 2006)</a:t>
            </a:r>
          </a:p>
        </p:txBody>
      </p:sp>
      <p:sp>
        <p:nvSpPr>
          <p:cNvPr id="6" name="Retângulo 5"/>
          <p:cNvSpPr/>
          <p:nvPr/>
        </p:nvSpPr>
        <p:spPr>
          <a:xfrm>
            <a:off x="56022" y="2060434"/>
            <a:ext cx="3240000" cy="1080000"/>
          </a:xfrm>
          <a:prstGeom prst="rect">
            <a:avLst/>
          </a:prstGeom>
          <a:solidFill>
            <a:schemeClr val="accent6"/>
          </a:solidFill>
          <a:ln>
            <a:solidFill>
              <a:srgbClr val="FF99FF"/>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O </a:t>
            </a:r>
            <a:r>
              <a:rPr lang="pt-BR" sz="1400" b="1" dirty="0">
                <a:solidFill>
                  <a:prstClr val="black"/>
                </a:solidFill>
              </a:rPr>
              <a:t>ganho de escala estava chegando no limite </a:t>
            </a:r>
            <a:r>
              <a:rPr lang="pt-BR" sz="1400" dirty="0">
                <a:solidFill>
                  <a:prstClr val="black"/>
                </a:solidFill>
              </a:rPr>
              <a:t>e novos ganhos em custo deveriam ser buscados na </a:t>
            </a:r>
            <a:r>
              <a:rPr lang="pt-BR" sz="1400" dirty="0" err="1">
                <a:solidFill>
                  <a:prstClr val="black"/>
                </a:solidFill>
              </a:rPr>
              <a:t>hinterland</a:t>
            </a:r>
            <a:r>
              <a:rPr lang="pt-BR" sz="1400" dirty="0">
                <a:solidFill>
                  <a:prstClr val="black"/>
                </a:solidFill>
              </a:rPr>
              <a:t>, que passara a responder por 50% dos custos totais (</a:t>
            </a:r>
            <a:r>
              <a:rPr lang="pt-BR" sz="1400" dirty="0" err="1">
                <a:solidFill>
                  <a:prstClr val="black"/>
                </a:solidFill>
              </a:rPr>
              <a:t>Notteboom</a:t>
            </a:r>
            <a:r>
              <a:rPr lang="pt-BR" sz="1400" dirty="0">
                <a:solidFill>
                  <a:prstClr val="black"/>
                </a:solidFill>
              </a:rPr>
              <a:t>, 2008)</a:t>
            </a:r>
          </a:p>
        </p:txBody>
      </p:sp>
      <p:sp>
        <p:nvSpPr>
          <p:cNvPr id="7" name="Retângulo 6"/>
          <p:cNvSpPr/>
          <p:nvPr/>
        </p:nvSpPr>
        <p:spPr>
          <a:xfrm>
            <a:off x="4981429" y="836712"/>
            <a:ext cx="4651297" cy="1080000"/>
          </a:xfrm>
          <a:prstGeom prst="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Com o aumento da demanda pela qualidade dos serviços terrestres os armadores tiveram que conciliar as necessidades dos embarcadores e </a:t>
            </a:r>
            <a:r>
              <a:rPr lang="pt-BR" sz="1400" i="1" dirty="0" err="1">
                <a:solidFill>
                  <a:prstClr val="black"/>
                </a:solidFill>
              </a:rPr>
              <a:t>freight</a:t>
            </a:r>
            <a:r>
              <a:rPr lang="pt-BR" sz="1400" dirty="0">
                <a:solidFill>
                  <a:prstClr val="black"/>
                </a:solidFill>
              </a:rPr>
              <a:t> </a:t>
            </a:r>
            <a:r>
              <a:rPr lang="pt-BR" sz="1400" i="1" dirty="0" err="1">
                <a:solidFill>
                  <a:prstClr val="black"/>
                </a:solidFill>
              </a:rPr>
              <a:t>forwarders</a:t>
            </a:r>
            <a:r>
              <a:rPr lang="pt-BR" sz="1400" dirty="0">
                <a:solidFill>
                  <a:prstClr val="black"/>
                </a:solidFill>
              </a:rPr>
              <a:t> em termos de </a:t>
            </a:r>
            <a:r>
              <a:rPr lang="pt-BR" sz="1400" b="1" dirty="0">
                <a:solidFill>
                  <a:prstClr val="black"/>
                </a:solidFill>
              </a:rPr>
              <a:t>frequência, pontualidade, confiabilidade e abrangência geográfica </a:t>
            </a:r>
            <a:r>
              <a:rPr lang="pt-BR" sz="1400" dirty="0">
                <a:solidFill>
                  <a:prstClr val="black"/>
                </a:solidFill>
              </a:rPr>
              <a:t>(Slack et al., 1996)</a:t>
            </a:r>
          </a:p>
        </p:txBody>
      </p:sp>
      <p:sp>
        <p:nvSpPr>
          <p:cNvPr id="4" name="Retângulo 3"/>
          <p:cNvSpPr/>
          <p:nvPr/>
        </p:nvSpPr>
        <p:spPr>
          <a:xfrm>
            <a:off x="199678" y="3231028"/>
            <a:ext cx="3384000" cy="1080000"/>
          </a:xfrm>
          <a:prstGeom prst="rect">
            <a:avLst/>
          </a:prstGeom>
          <a:solidFill>
            <a:schemeClr val="accent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Nos últimos anos, o mercado de transporte de contêineres, anteriormente marcado por ser altamente segmentado, </a:t>
            </a:r>
            <a:r>
              <a:rPr lang="pt-BR" sz="1400" b="1" dirty="0">
                <a:solidFill>
                  <a:prstClr val="black"/>
                </a:solidFill>
              </a:rPr>
              <a:t>passou a se tornar mais integrado</a:t>
            </a:r>
            <a:r>
              <a:rPr lang="pt-BR" sz="1400" dirty="0">
                <a:solidFill>
                  <a:prstClr val="black"/>
                </a:solidFill>
              </a:rPr>
              <a:t> (Martin e Thomas, 2001)</a:t>
            </a:r>
          </a:p>
        </p:txBody>
      </p:sp>
      <p:sp>
        <p:nvSpPr>
          <p:cNvPr id="11" name="Retângulo 10"/>
          <p:cNvSpPr/>
          <p:nvPr/>
        </p:nvSpPr>
        <p:spPr>
          <a:xfrm>
            <a:off x="6969140" y="2060848"/>
            <a:ext cx="2853106" cy="945909"/>
          </a:xfrm>
          <a:prstGeom prst="rect">
            <a:avLst/>
          </a:prstGeom>
          <a:solidFill>
            <a:schemeClr val="accent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Portos estão dispostos a melhorar a qualidade dos </a:t>
            </a:r>
            <a:r>
              <a:rPr lang="pt-BR" sz="1400" b="1" dirty="0">
                <a:solidFill>
                  <a:prstClr val="black"/>
                </a:solidFill>
              </a:rPr>
              <a:t>serviços de transporte a suas </a:t>
            </a:r>
            <a:r>
              <a:rPr lang="pt-BR" sz="1400" b="1" dirty="0" err="1">
                <a:solidFill>
                  <a:prstClr val="black"/>
                </a:solidFill>
              </a:rPr>
              <a:t>hinterlândias</a:t>
            </a:r>
            <a:r>
              <a:rPr lang="pt-BR" sz="1400" b="1" dirty="0">
                <a:solidFill>
                  <a:prstClr val="black"/>
                </a:solidFill>
              </a:rPr>
              <a:t> </a:t>
            </a:r>
            <a:r>
              <a:rPr lang="pt-BR" sz="1400" dirty="0">
                <a:solidFill>
                  <a:prstClr val="black"/>
                </a:solidFill>
              </a:rPr>
              <a:t>(</a:t>
            </a:r>
            <a:r>
              <a:rPr lang="pt-BR" sz="1400" dirty="0" err="1">
                <a:solidFill>
                  <a:prstClr val="black"/>
                </a:solidFill>
              </a:rPr>
              <a:t>Notteboom</a:t>
            </a:r>
            <a:r>
              <a:rPr lang="pt-BR" sz="1400" dirty="0">
                <a:solidFill>
                  <a:prstClr val="black"/>
                </a:solidFill>
              </a:rPr>
              <a:t> e </a:t>
            </a:r>
            <a:r>
              <a:rPr lang="pt-BR" sz="1400" dirty="0" err="1">
                <a:solidFill>
                  <a:prstClr val="black"/>
                </a:solidFill>
              </a:rPr>
              <a:t>Winkelmans</a:t>
            </a:r>
            <a:r>
              <a:rPr lang="pt-BR" sz="1400" dirty="0">
                <a:solidFill>
                  <a:prstClr val="black"/>
                </a:solidFill>
              </a:rPr>
              <a:t>, 2004)</a:t>
            </a:r>
          </a:p>
        </p:txBody>
      </p:sp>
      <p:sp>
        <p:nvSpPr>
          <p:cNvPr id="13" name="Retângulo 12"/>
          <p:cNvSpPr/>
          <p:nvPr/>
        </p:nvSpPr>
        <p:spPr>
          <a:xfrm>
            <a:off x="6936517" y="3115807"/>
            <a:ext cx="2905532" cy="961265"/>
          </a:xfrm>
          <a:prstGeom prst="rect">
            <a:avLst/>
          </a:prstGeom>
          <a:solidFill>
            <a:schemeClr val="accent6"/>
          </a:solidFill>
          <a:ln>
            <a:solidFill>
              <a:srgbClr val="FF99FF"/>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Formas de cooperação operacional não surgem facilmente e quase sempre levam a </a:t>
            </a:r>
            <a:r>
              <a:rPr lang="pt-BR" sz="1400" b="1" dirty="0">
                <a:solidFill>
                  <a:prstClr val="black"/>
                </a:solidFill>
              </a:rPr>
              <a:t>fusões e aquisições </a:t>
            </a:r>
            <a:r>
              <a:rPr lang="pt-BR" sz="1400" dirty="0">
                <a:solidFill>
                  <a:prstClr val="black"/>
                </a:solidFill>
              </a:rPr>
              <a:t>(</a:t>
            </a:r>
            <a:r>
              <a:rPr lang="pt-BR" sz="1400" dirty="0" err="1">
                <a:solidFill>
                  <a:prstClr val="black"/>
                </a:solidFill>
              </a:rPr>
              <a:t>Musso</a:t>
            </a:r>
            <a:r>
              <a:rPr lang="pt-BR" sz="1400" dirty="0">
                <a:solidFill>
                  <a:prstClr val="black"/>
                </a:solidFill>
              </a:rPr>
              <a:t> et al., 2001)</a:t>
            </a:r>
          </a:p>
        </p:txBody>
      </p:sp>
      <p:sp>
        <p:nvSpPr>
          <p:cNvPr id="27" name="Retângulo 26"/>
          <p:cNvSpPr/>
          <p:nvPr/>
        </p:nvSpPr>
        <p:spPr>
          <a:xfrm>
            <a:off x="6672148" y="4189063"/>
            <a:ext cx="3140444" cy="896121"/>
          </a:xfrm>
          <a:prstGeom prst="rect">
            <a:avLst/>
          </a:prstGeom>
          <a:solidFill>
            <a:schemeClr val="accent2"/>
          </a:solidFill>
          <a:ln>
            <a:solidFill>
              <a:srgbClr val="FF99FF"/>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Armadores passaram a </a:t>
            </a:r>
            <a:r>
              <a:rPr lang="pt-BR" sz="1400" b="1" dirty="0">
                <a:solidFill>
                  <a:prstClr val="black"/>
                </a:solidFill>
              </a:rPr>
              <a:t>repensar o escopo de seus serviços </a:t>
            </a:r>
            <a:r>
              <a:rPr lang="pt-BR" sz="1400" dirty="0">
                <a:solidFill>
                  <a:prstClr val="black"/>
                </a:solidFill>
              </a:rPr>
              <a:t>para melhor atender às demandas de seus clientes (</a:t>
            </a:r>
            <a:r>
              <a:rPr lang="pt-BR" sz="1400" dirty="0" err="1">
                <a:solidFill>
                  <a:prstClr val="black"/>
                </a:solidFill>
              </a:rPr>
              <a:t>Carbone</a:t>
            </a:r>
            <a:r>
              <a:rPr lang="pt-BR" sz="1400" dirty="0">
                <a:solidFill>
                  <a:prstClr val="black"/>
                </a:solidFill>
              </a:rPr>
              <a:t> e </a:t>
            </a:r>
            <a:r>
              <a:rPr lang="pt-BR" sz="1400" dirty="0" err="1">
                <a:solidFill>
                  <a:prstClr val="black"/>
                </a:solidFill>
              </a:rPr>
              <a:t>Gouvernal</a:t>
            </a:r>
            <a:r>
              <a:rPr lang="pt-BR" sz="1400" dirty="0">
                <a:solidFill>
                  <a:prstClr val="black"/>
                </a:solidFill>
              </a:rPr>
              <a:t>, 2005)</a:t>
            </a:r>
          </a:p>
        </p:txBody>
      </p:sp>
      <p:sp>
        <p:nvSpPr>
          <p:cNvPr id="62" name="Retângulo 61"/>
          <p:cNvSpPr/>
          <p:nvPr/>
        </p:nvSpPr>
        <p:spPr>
          <a:xfrm>
            <a:off x="47670" y="4428126"/>
            <a:ext cx="3924000" cy="900000"/>
          </a:xfrm>
          <a:prstGeom prst="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solidFill>
                  <a:prstClr val="black"/>
                </a:solidFill>
              </a:rPr>
              <a:t>Com a </a:t>
            </a:r>
            <a:r>
              <a:rPr lang="pt-BR" sz="1400" b="1" dirty="0">
                <a:solidFill>
                  <a:prstClr val="black"/>
                </a:solidFill>
              </a:rPr>
              <a:t>operação portuária tornando-se, cada vez mais, uma ‘</a:t>
            </a:r>
            <a:r>
              <a:rPr lang="pt-BR" sz="1400" b="1" i="1" dirty="0">
                <a:solidFill>
                  <a:prstClr val="black"/>
                </a:solidFill>
              </a:rPr>
              <a:t>commodity</a:t>
            </a:r>
            <a:r>
              <a:rPr lang="pt-BR" sz="1400" b="1" dirty="0">
                <a:solidFill>
                  <a:prstClr val="black"/>
                </a:solidFill>
              </a:rPr>
              <a:t>’</a:t>
            </a:r>
            <a:r>
              <a:rPr lang="pt-BR" sz="1400" dirty="0">
                <a:solidFill>
                  <a:prstClr val="black"/>
                </a:solidFill>
              </a:rPr>
              <a:t>, mais pressão será imposta aos terminais para servirem suas regiões de influência (Robinson, 2002)</a:t>
            </a:r>
          </a:p>
        </p:txBody>
      </p:sp>
    </p:spTree>
    <p:extLst>
      <p:ext uri="{BB962C8B-B14F-4D97-AF65-F5344CB8AC3E}">
        <p14:creationId xmlns:p14="http://schemas.microsoft.com/office/powerpoint/2010/main" val="253532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260648"/>
            <a:ext cx="9505950" cy="329588"/>
          </a:xfrm>
        </p:spPr>
        <p:txBody>
          <a:bodyPr/>
          <a:lstStyle/>
          <a:p>
            <a:pPr>
              <a:spcAft>
                <a:spcPts val="600"/>
              </a:spcAft>
            </a:pPr>
            <a:r>
              <a:rPr lang="pt-BR" dirty="0"/>
              <a:t>Contêineres são caracterizados pela padronização da unidade de carga</a:t>
            </a:r>
          </a:p>
        </p:txBody>
      </p:sp>
      <p:cxnSp>
        <p:nvCxnSpPr>
          <p:cNvPr id="7" name="Conector reto 6"/>
          <p:cNvCxnSpPr/>
          <p:nvPr/>
        </p:nvCxnSpPr>
        <p:spPr>
          <a:xfrm>
            <a:off x="4951413" y="908720"/>
            <a:ext cx="0" cy="532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6" name="Retângulo 35"/>
          <p:cNvSpPr/>
          <p:nvPr>
            <p:custDataLst>
              <p:tags r:id="rId1"/>
            </p:custDataLst>
          </p:nvPr>
        </p:nvSpPr>
        <p:spPr>
          <a:xfrm>
            <a:off x="5168230" y="764704"/>
            <a:ext cx="4006826" cy="360040"/>
          </a:xfrm>
          <a:prstGeom prst="rect">
            <a:avLst/>
          </a:prstGeom>
          <a:noFill/>
          <a:ln>
            <a:noFill/>
          </a:ln>
          <a:effectLst/>
        </p:spPr>
        <p:txBody>
          <a:bodyPr wrap="square" lIns="72000" tIns="72000" rIns="72000" bIns="72000" rtlCol="0" anchor="ctr">
            <a:noAutofit/>
          </a:bodyPr>
          <a:lstStyle/>
          <a:p>
            <a:pPr>
              <a:spcAft>
                <a:spcPts val="600"/>
              </a:spcAft>
            </a:pPr>
            <a:r>
              <a:rPr lang="pt-BR" sz="1600" b="1" dirty="0">
                <a:solidFill>
                  <a:prstClr val="black"/>
                </a:solidFill>
              </a:rPr>
              <a:t>Tipos de contêiner</a:t>
            </a:r>
          </a:p>
        </p:txBody>
      </p:sp>
      <p:cxnSp>
        <p:nvCxnSpPr>
          <p:cNvPr id="38" name="Conector reto 37"/>
          <p:cNvCxnSpPr/>
          <p:nvPr>
            <p:custDataLst>
              <p:tags r:id="rId2"/>
            </p:custDataLst>
          </p:nvPr>
        </p:nvCxnSpPr>
        <p:spPr>
          <a:xfrm>
            <a:off x="5168230" y="1124744"/>
            <a:ext cx="414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7" name="Retângulo 56"/>
          <p:cNvSpPr/>
          <p:nvPr/>
        </p:nvSpPr>
        <p:spPr>
          <a:xfrm>
            <a:off x="6680702" y="4125158"/>
            <a:ext cx="3060000" cy="738664"/>
          </a:xfrm>
          <a:prstGeom prst="rect">
            <a:avLst/>
          </a:prstGeom>
        </p:spPr>
        <p:txBody>
          <a:bodyPr wrap="square">
            <a:spAutoFit/>
          </a:bodyPr>
          <a:lstStyle/>
          <a:p>
            <a:r>
              <a:rPr lang="pt-BR" sz="1400" dirty="0">
                <a:solidFill>
                  <a:prstClr val="black"/>
                </a:solidFill>
              </a:rPr>
              <a:t>Cargas congeladas ou refrigeradas: frutas, vegetais, carnes e peixes</a:t>
            </a:r>
          </a:p>
        </p:txBody>
      </p:sp>
      <p:sp>
        <p:nvSpPr>
          <p:cNvPr id="58" name="Retângulo 57"/>
          <p:cNvSpPr/>
          <p:nvPr/>
        </p:nvSpPr>
        <p:spPr>
          <a:xfrm>
            <a:off x="6680701" y="2757142"/>
            <a:ext cx="3095123" cy="523220"/>
          </a:xfrm>
          <a:prstGeom prst="rect">
            <a:avLst/>
          </a:prstGeom>
        </p:spPr>
        <p:txBody>
          <a:bodyPr wrap="square">
            <a:spAutoFit/>
          </a:bodyPr>
          <a:lstStyle/>
          <a:p>
            <a:r>
              <a:rPr lang="es-ES" sz="1400" dirty="0">
                <a:solidFill>
                  <a:prstClr val="black"/>
                </a:solidFill>
              </a:rPr>
              <a:t>Cargas pesadas e longas</a:t>
            </a:r>
          </a:p>
          <a:p>
            <a:r>
              <a:rPr lang="es-ES" sz="1400" dirty="0">
                <a:solidFill>
                  <a:prstClr val="black"/>
                </a:solidFill>
              </a:rPr>
              <a:t>Não possui laterais e cobertura</a:t>
            </a:r>
            <a:endParaRPr lang="pt-BR" sz="1400" dirty="0">
              <a:solidFill>
                <a:prstClr val="black"/>
              </a:solidFill>
            </a:endParaRPr>
          </a:p>
        </p:txBody>
      </p:sp>
      <p:sp>
        <p:nvSpPr>
          <p:cNvPr id="60" name="Retângulo 59"/>
          <p:cNvSpPr/>
          <p:nvPr/>
        </p:nvSpPr>
        <p:spPr>
          <a:xfrm>
            <a:off x="6680702" y="1489335"/>
            <a:ext cx="3096000" cy="954107"/>
          </a:xfrm>
          <a:prstGeom prst="rect">
            <a:avLst/>
          </a:prstGeom>
        </p:spPr>
        <p:txBody>
          <a:bodyPr wrap="square">
            <a:spAutoFit/>
          </a:bodyPr>
          <a:lstStyle/>
          <a:p>
            <a:r>
              <a:rPr lang="pt-BR" sz="1400" dirty="0">
                <a:solidFill>
                  <a:prstClr val="black"/>
                </a:solidFill>
              </a:rPr>
              <a:t>Cargas com dimensões típicas</a:t>
            </a:r>
          </a:p>
          <a:p>
            <a:r>
              <a:rPr lang="pt-BR" sz="1400" dirty="0">
                <a:solidFill>
                  <a:prstClr val="black"/>
                </a:solidFill>
              </a:rPr>
              <a:t>Escolha entre 20/40’’ e </a:t>
            </a:r>
            <a:r>
              <a:rPr lang="pt-BR" sz="1400" i="1" dirty="0">
                <a:solidFill>
                  <a:prstClr val="black"/>
                </a:solidFill>
              </a:rPr>
              <a:t>standart</a:t>
            </a:r>
            <a:r>
              <a:rPr lang="pt-BR" sz="1400" dirty="0">
                <a:solidFill>
                  <a:prstClr val="black"/>
                </a:solidFill>
              </a:rPr>
              <a:t>/ high cube depende da densidade da carga</a:t>
            </a:r>
          </a:p>
        </p:txBody>
      </p:sp>
      <p:sp>
        <p:nvSpPr>
          <p:cNvPr id="62" name="Retângulo 61"/>
          <p:cNvSpPr/>
          <p:nvPr/>
        </p:nvSpPr>
        <p:spPr>
          <a:xfrm>
            <a:off x="6680702" y="5445224"/>
            <a:ext cx="3096000" cy="738664"/>
          </a:xfrm>
          <a:prstGeom prst="rect">
            <a:avLst/>
          </a:prstGeom>
        </p:spPr>
        <p:txBody>
          <a:bodyPr wrap="square">
            <a:spAutoFit/>
          </a:bodyPr>
          <a:lstStyle/>
          <a:p>
            <a:r>
              <a:rPr lang="pt-BR" sz="1400" dirty="0">
                <a:solidFill>
                  <a:prstClr val="black"/>
                </a:solidFill>
              </a:rPr>
              <a:t>Transporte de líquidos. Volume dos tanques variam, mas dimensões das armações são padronizadas</a:t>
            </a:r>
          </a:p>
        </p:txBody>
      </p:sp>
      <p:sp>
        <p:nvSpPr>
          <p:cNvPr id="9" name="CaixaDeTexto 8"/>
          <p:cNvSpPr txBox="1"/>
          <p:nvPr/>
        </p:nvSpPr>
        <p:spPr>
          <a:xfrm>
            <a:off x="5158106" y="1196752"/>
            <a:ext cx="2088000" cy="416411"/>
          </a:xfrm>
          <a:prstGeom prst="rect">
            <a:avLst/>
          </a:prstGeom>
          <a:noFill/>
          <a:ln>
            <a:noFill/>
          </a:ln>
        </p:spPr>
        <p:txBody>
          <a:bodyPr wrap="square" lIns="72000" tIns="36000" rIns="72000" bIns="36000" rtlCol="0" anchor="t">
            <a:noAutofit/>
          </a:bodyPr>
          <a:lstStyle/>
          <a:p>
            <a:pPr>
              <a:spcAft>
                <a:spcPts val="600"/>
              </a:spcAft>
            </a:pPr>
            <a:r>
              <a:rPr lang="pt-BR" sz="1600" b="1" dirty="0"/>
              <a:t>Standart/ High cube</a:t>
            </a:r>
          </a:p>
        </p:txBody>
      </p:sp>
      <p:grpSp>
        <p:nvGrpSpPr>
          <p:cNvPr id="67" name="Grupo 66"/>
          <p:cNvGrpSpPr>
            <a:grpSpLocks noChangeAspect="1"/>
          </p:cNvGrpSpPr>
          <p:nvPr/>
        </p:nvGrpSpPr>
        <p:grpSpPr>
          <a:xfrm>
            <a:off x="5128058" y="1669335"/>
            <a:ext cx="1179557" cy="792000"/>
            <a:chOff x="2380856" y="3870857"/>
            <a:chExt cx="1281708" cy="860588"/>
          </a:xfrm>
        </p:grpSpPr>
        <p:sp>
          <p:nvSpPr>
            <p:cNvPr id="68" name="Retângulo 67"/>
            <p:cNvSpPr/>
            <p:nvPr/>
          </p:nvSpPr>
          <p:spPr>
            <a:xfrm>
              <a:off x="2588154" y="4136480"/>
              <a:ext cx="1074410" cy="468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RightUp"/>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9" name="Retângulo 68"/>
            <p:cNvSpPr/>
            <p:nvPr/>
          </p:nvSpPr>
          <p:spPr>
            <a:xfrm>
              <a:off x="2380856" y="4263445"/>
              <a:ext cx="432000" cy="468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LeftDown"/>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0" name="Retângulo 69"/>
            <p:cNvSpPr/>
            <p:nvPr/>
          </p:nvSpPr>
          <p:spPr>
            <a:xfrm>
              <a:off x="2437342" y="3870857"/>
              <a:ext cx="1074410" cy="432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TopUp"/>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79" name="Grupo 78"/>
          <p:cNvGrpSpPr>
            <a:grpSpLocks noChangeAspect="1"/>
          </p:cNvGrpSpPr>
          <p:nvPr/>
        </p:nvGrpSpPr>
        <p:grpSpPr>
          <a:xfrm>
            <a:off x="5236966" y="2847142"/>
            <a:ext cx="1070649" cy="792000"/>
            <a:chOff x="2380856" y="3822773"/>
            <a:chExt cx="1228368" cy="908672"/>
          </a:xfrm>
        </p:grpSpPr>
        <p:sp>
          <p:nvSpPr>
            <p:cNvPr id="80" name="Retângulo 79"/>
            <p:cNvSpPr/>
            <p:nvPr/>
          </p:nvSpPr>
          <p:spPr>
            <a:xfrm>
              <a:off x="2454442" y="4255373"/>
              <a:ext cx="1090737" cy="432001"/>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TopUp"/>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1" name="Retângulo 80"/>
            <p:cNvSpPr/>
            <p:nvPr/>
          </p:nvSpPr>
          <p:spPr>
            <a:xfrm>
              <a:off x="2380856" y="4263445"/>
              <a:ext cx="432000" cy="468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LeftDown"/>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2" name="Retângulo 81"/>
            <p:cNvSpPr/>
            <p:nvPr/>
          </p:nvSpPr>
          <p:spPr>
            <a:xfrm>
              <a:off x="3177224" y="3822773"/>
              <a:ext cx="432000" cy="468001"/>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LeftDown"/>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83" name="Grupo 82"/>
          <p:cNvGrpSpPr>
            <a:grpSpLocks noChangeAspect="1"/>
          </p:cNvGrpSpPr>
          <p:nvPr/>
        </p:nvGrpSpPr>
        <p:grpSpPr>
          <a:xfrm>
            <a:off x="5211741" y="4233150"/>
            <a:ext cx="1179557" cy="792000"/>
            <a:chOff x="2380856" y="3870857"/>
            <a:chExt cx="1281708" cy="860588"/>
          </a:xfrm>
        </p:grpSpPr>
        <p:sp>
          <p:nvSpPr>
            <p:cNvPr id="84" name="Retângulo 83"/>
            <p:cNvSpPr/>
            <p:nvPr/>
          </p:nvSpPr>
          <p:spPr>
            <a:xfrm>
              <a:off x="2588154" y="4136480"/>
              <a:ext cx="1074410" cy="468000"/>
            </a:xfrm>
            <a:prstGeom prst="rect">
              <a:avLst/>
            </a:prstGeom>
            <a:pattFill prst="ltVert">
              <a:fgClr>
                <a:schemeClr val="bg1">
                  <a:lumMod val="75000"/>
                </a:schemeClr>
              </a:fgClr>
              <a:bgClr>
                <a:schemeClr val="tx1">
                  <a:lumMod val="50000"/>
                  <a:lumOff val="50000"/>
                </a:schemeClr>
              </a:bgClr>
            </a:pattFill>
            <a:ln>
              <a:solidFill>
                <a:schemeClr val="tx1">
                  <a:lumMod val="50000"/>
                  <a:lumOff val="50000"/>
                </a:schemeClr>
              </a:solidFill>
            </a:ln>
            <a:effectLst/>
            <a:scene3d>
              <a:camera prst="isometricRightUp"/>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5" name="Retângulo 84"/>
            <p:cNvSpPr/>
            <p:nvPr/>
          </p:nvSpPr>
          <p:spPr>
            <a:xfrm>
              <a:off x="2380856" y="4263445"/>
              <a:ext cx="432000" cy="468000"/>
            </a:xfrm>
            <a:prstGeom prst="rect">
              <a:avLst/>
            </a:prstGeom>
            <a:pattFill prst="ltVert">
              <a:fgClr>
                <a:schemeClr val="bg1">
                  <a:lumMod val="75000"/>
                </a:schemeClr>
              </a:fgClr>
              <a:bgClr>
                <a:schemeClr val="tx1">
                  <a:lumMod val="50000"/>
                  <a:lumOff val="50000"/>
                </a:schemeClr>
              </a:bgClr>
            </a:pattFill>
            <a:ln>
              <a:solidFill>
                <a:schemeClr val="tx1">
                  <a:lumMod val="50000"/>
                  <a:lumOff val="50000"/>
                </a:schemeClr>
              </a:solidFill>
            </a:ln>
            <a:effectLst/>
            <a:scene3d>
              <a:camera prst="isometricLeftDown"/>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6" name="Retângulo 85"/>
            <p:cNvSpPr/>
            <p:nvPr/>
          </p:nvSpPr>
          <p:spPr>
            <a:xfrm>
              <a:off x="2437342" y="3870857"/>
              <a:ext cx="1074410" cy="432000"/>
            </a:xfrm>
            <a:prstGeom prst="rect">
              <a:avLst/>
            </a:prstGeom>
            <a:pattFill prst="ltVert">
              <a:fgClr>
                <a:schemeClr val="bg1">
                  <a:lumMod val="75000"/>
                </a:schemeClr>
              </a:fgClr>
              <a:bgClr>
                <a:schemeClr val="tx1">
                  <a:lumMod val="50000"/>
                  <a:lumOff val="50000"/>
                </a:schemeClr>
              </a:bgClr>
            </a:pattFill>
            <a:ln>
              <a:solidFill>
                <a:schemeClr val="tx1">
                  <a:lumMod val="50000"/>
                  <a:lumOff val="50000"/>
                </a:schemeClr>
              </a:solidFill>
            </a:ln>
            <a:effectLst/>
            <a:scene3d>
              <a:camera prst="isometricTopUp"/>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7" name="Retângulo 86"/>
            <p:cNvSpPr/>
            <p:nvPr/>
          </p:nvSpPr>
          <p:spPr>
            <a:xfrm>
              <a:off x="2455268" y="4443162"/>
              <a:ext cx="258469" cy="258469"/>
            </a:xfrm>
            <a:prstGeom prst="rect">
              <a:avLst/>
            </a:prstGeom>
            <a:solidFill>
              <a:schemeClr val="tx1"/>
            </a:solidFill>
            <a:ln>
              <a:solidFill>
                <a:schemeClr val="tx1">
                  <a:lumMod val="50000"/>
                  <a:lumOff val="50000"/>
                </a:schemeClr>
              </a:solidFill>
            </a:ln>
            <a:effectLst/>
            <a:scene3d>
              <a:camera prst="isometricLeftDown"/>
              <a:lightRig rig="threePt" dir="t"/>
            </a:scene3d>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pic>
        <p:nvPicPr>
          <p:cNvPr id="21506" name="Picture 2" descr="http://atca.org.sg/wp-content/uploads/2012/02/tank_neutre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02469" y="5463216"/>
            <a:ext cx="1052965" cy="792000"/>
          </a:xfrm>
          <a:prstGeom prst="rect">
            <a:avLst/>
          </a:prstGeom>
          <a:noFill/>
          <a:extLst>
            <a:ext uri="{909E8E84-426E-40DD-AFC4-6F175D3DCCD1}">
              <a14:hiddenFill xmlns:a14="http://schemas.microsoft.com/office/drawing/2010/main">
                <a:solidFill>
                  <a:srgbClr val="FFFFFF"/>
                </a:solidFill>
              </a14:hiddenFill>
            </a:ext>
          </a:extLst>
        </p:spPr>
      </p:pic>
      <p:sp>
        <p:nvSpPr>
          <p:cNvPr id="94" name="CaixaDeTexto 93"/>
          <p:cNvSpPr txBox="1"/>
          <p:nvPr/>
        </p:nvSpPr>
        <p:spPr>
          <a:xfrm>
            <a:off x="5158106" y="2512704"/>
            <a:ext cx="1872208" cy="416411"/>
          </a:xfrm>
          <a:prstGeom prst="rect">
            <a:avLst/>
          </a:prstGeom>
          <a:noFill/>
          <a:ln>
            <a:noFill/>
          </a:ln>
        </p:spPr>
        <p:txBody>
          <a:bodyPr wrap="square" lIns="72000" tIns="36000" rIns="72000" bIns="36000" rtlCol="0" anchor="t">
            <a:noAutofit/>
          </a:bodyPr>
          <a:lstStyle/>
          <a:p>
            <a:pPr>
              <a:spcAft>
                <a:spcPts val="600"/>
              </a:spcAft>
            </a:pPr>
            <a:r>
              <a:rPr lang="pt-BR" sz="1600" b="1" dirty="0"/>
              <a:t>Flat Rack</a:t>
            </a:r>
          </a:p>
        </p:txBody>
      </p:sp>
      <p:sp>
        <p:nvSpPr>
          <p:cNvPr id="95" name="CaixaDeTexto 94"/>
          <p:cNvSpPr txBox="1"/>
          <p:nvPr/>
        </p:nvSpPr>
        <p:spPr>
          <a:xfrm>
            <a:off x="5158106" y="3875305"/>
            <a:ext cx="1872208" cy="416411"/>
          </a:xfrm>
          <a:prstGeom prst="rect">
            <a:avLst/>
          </a:prstGeom>
          <a:noFill/>
          <a:ln>
            <a:noFill/>
          </a:ln>
        </p:spPr>
        <p:txBody>
          <a:bodyPr wrap="square" lIns="72000" tIns="36000" rIns="72000" bIns="36000" rtlCol="0" anchor="t">
            <a:noAutofit/>
          </a:bodyPr>
          <a:lstStyle/>
          <a:p>
            <a:pPr>
              <a:spcAft>
                <a:spcPts val="600"/>
              </a:spcAft>
            </a:pPr>
            <a:r>
              <a:rPr lang="pt-BR" sz="1600" b="1" i="1" dirty="0"/>
              <a:t>Reefer</a:t>
            </a:r>
          </a:p>
        </p:txBody>
      </p:sp>
      <p:sp>
        <p:nvSpPr>
          <p:cNvPr id="96" name="CaixaDeTexto 95"/>
          <p:cNvSpPr txBox="1"/>
          <p:nvPr/>
        </p:nvSpPr>
        <p:spPr>
          <a:xfrm>
            <a:off x="5158106" y="5172829"/>
            <a:ext cx="1872208" cy="416411"/>
          </a:xfrm>
          <a:prstGeom prst="rect">
            <a:avLst/>
          </a:prstGeom>
          <a:noFill/>
          <a:ln>
            <a:noFill/>
          </a:ln>
        </p:spPr>
        <p:txBody>
          <a:bodyPr wrap="square" lIns="72000" tIns="36000" rIns="72000" bIns="36000" rtlCol="0" anchor="t">
            <a:noAutofit/>
          </a:bodyPr>
          <a:lstStyle/>
          <a:p>
            <a:pPr>
              <a:spcAft>
                <a:spcPts val="600"/>
              </a:spcAft>
            </a:pPr>
            <a:r>
              <a:rPr lang="pt-BR" sz="1600" b="1" i="1" dirty="0"/>
              <a:t>Tank</a:t>
            </a:r>
          </a:p>
        </p:txBody>
      </p:sp>
      <p:sp>
        <p:nvSpPr>
          <p:cNvPr id="71" name="Retângulo 70"/>
          <p:cNvSpPr/>
          <p:nvPr>
            <p:custDataLst>
              <p:tags r:id="rId3"/>
            </p:custDataLst>
          </p:nvPr>
        </p:nvSpPr>
        <p:spPr>
          <a:xfrm>
            <a:off x="159518" y="784616"/>
            <a:ext cx="3785231" cy="340128"/>
          </a:xfrm>
          <a:prstGeom prst="rect">
            <a:avLst/>
          </a:prstGeom>
          <a:noFill/>
          <a:ln>
            <a:noFill/>
          </a:ln>
          <a:effectLst/>
        </p:spPr>
        <p:txBody>
          <a:bodyPr wrap="square" lIns="72000" tIns="72000" rIns="72000" bIns="72000" rtlCol="0" anchor="ctr">
            <a:noAutofit/>
          </a:bodyPr>
          <a:lstStyle/>
          <a:p>
            <a:pPr>
              <a:spcAft>
                <a:spcPts val="600"/>
              </a:spcAft>
            </a:pPr>
            <a:r>
              <a:rPr lang="pt-BR" sz="1600" b="1" dirty="0">
                <a:solidFill>
                  <a:prstClr val="black"/>
                </a:solidFill>
              </a:rPr>
              <a:t>Unidade padrão</a:t>
            </a:r>
          </a:p>
        </p:txBody>
      </p:sp>
      <p:cxnSp>
        <p:nvCxnSpPr>
          <p:cNvPr id="72" name="Conector reto 71"/>
          <p:cNvCxnSpPr/>
          <p:nvPr>
            <p:custDataLst>
              <p:tags r:id="rId4"/>
            </p:custDataLst>
          </p:nvPr>
        </p:nvCxnSpPr>
        <p:spPr>
          <a:xfrm>
            <a:off x="159518" y="1124744"/>
            <a:ext cx="391104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3" name="CaixaDeTexto 72"/>
          <p:cNvSpPr txBox="1"/>
          <p:nvPr>
            <p:custDataLst>
              <p:tags r:id="rId5"/>
            </p:custDataLst>
          </p:nvPr>
        </p:nvSpPr>
        <p:spPr>
          <a:xfrm>
            <a:off x="132308" y="1196752"/>
            <a:ext cx="3758139" cy="304028"/>
          </a:xfrm>
          <a:prstGeom prst="rect">
            <a:avLst/>
          </a:prstGeom>
          <a:noFill/>
          <a:ln>
            <a:noFill/>
          </a:ln>
        </p:spPr>
        <p:txBody>
          <a:bodyPr wrap="square" lIns="72000" tIns="36000" rIns="72000" bIns="36000" rtlCol="0" anchor="t">
            <a:noAutofit/>
          </a:bodyPr>
          <a:lstStyle/>
          <a:p>
            <a:pPr algn="ctr">
              <a:spcAft>
                <a:spcPts val="600"/>
              </a:spcAft>
            </a:pPr>
            <a:r>
              <a:rPr lang="en-US" sz="1600" b="1" dirty="0">
                <a:solidFill>
                  <a:prstClr val="black"/>
                </a:solidFill>
              </a:rPr>
              <a:t>Box</a:t>
            </a:r>
            <a:r>
              <a:rPr lang="en-US" sz="1600" dirty="0">
                <a:solidFill>
                  <a:prstClr val="black"/>
                </a:solidFill>
              </a:rPr>
              <a:t>: quantidade;    </a:t>
            </a:r>
            <a:r>
              <a:rPr lang="en-US" sz="1600" b="1" dirty="0">
                <a:solidFill>
                  <a:prstClr val="black"/>
                </a:solidFill>
              </a:rPr>
              <a:t>TEU</a:t>
            </a:r>
            <a:r>
              <a:rPr lang="en-US" sz="1600" dirty="0">
                <a:solidFill>
                  <a:prstClr val="black"/>
                </a:solidFill>
              </a:rPr>
              <a:t>: tamanho</a:t>
            </a:r>
            <a:endParaRPr lang="pt-BR" sz="1600" dirty="0">
              <a:solidFill>
                <a:prstClr val="black"/>
              </a:solidFill>
            </a:endParaRPr>
          </a:p>
        </p:txBody>
      </p:sp>
      <p:sp>
        <p:nvSpPr>
          <p:cNvPr id="74" name="CaixaDeTexto 73"/>
          <p:cNvSpPr txBox="1"/>
          <p:nvPr/>
        </p:nvSpPr>
        <p:spPr>
          <a:xfrm>
            <a:off x="2345018" y="5661248"/>
            <a:ext cx="2052627" cy="528023"/>
          </a:xfrm>
          <a:prstGeom prst="rect">
            <a:avLst/>
          </a:prstGeom>
          <a:noFill/>
          <a:ln>
            <a:noFill/>
          </a:ln>
        </p:spPr>
        <p:txBody>
          <a:bodyPr wrap="square" lIns="72000" tIns="36000" rIns="72000" bIns="36000" rtlCol="0" anchor="t">
            <a:noAutofit/>
          </a:bodyPr>
          <a:lstStyle/>
          <a:p>
            <a:pPr algn="ctr"/>
            <a:r>
              <a:rPr lang="pt-BR" sz="1600" b="1" dirty="0">
                <a:latin typeface="+mj-lt"/>
              </a:rPr>
              <a:t>Capacidade de carga ≈ 22t/box</a:t>
            </a:r>
          </a:p>
        </p:txBody>
      </p:sp>
      <p:grpSp>
        <p:nvGrpSpPr>
          <p:cNvPr id="75" name="Grupo 74"/>
          <p:cNvGrpSpPr/>
          <p:nvPr/>
        </p:nvGrpSpPr>
        <p:grpSpPr>
          <a:xfrm>
            <a:off x="127670" y="1550188"/>
            <a:ext cx="4761853" cy="3944706"/>
            <a:chOff x="847750" y="1753973"/>
            <a:chExt cx="3325874" cy="2755147"/>
          </a:xfrm>
        </p:grpSpPr>
        <p:sp>
          <p:nvSpPr>
            <p:cNvPr id="76" name="CaixaDeTexto 75"/>
            <p:cNvSpPr txBox="1"/>
            <p:nvPr>
              <p:custDataLst>
                <p:tags r:id="rId6"/>
              </p:custDataLst>
            </p:nvPr>
          </p:nvSpPr>
          <p:spPr>
            <a:xfrm>
              <a:off x="2573601" y="2570280"/>
              <a:ext cx="1600023" cy="309693"/>
            </a:xfrm>
            <a:prstGeom prst="rect">
              <a:avLst/>
            </a:prstGeom>
            <a:noFill/>
            <a:ln>
              <a:noFill/>
            </a:ln>
          </p:spPr>
          <p:txBody>
            <a:bodyPr wrap="square" lIns="72000" tIns="36000" rIns="72000" bIns="36000" rtlCol="0" anchor="t">
              <a:noAutofit/>
            </a:bodyPr>
            <a:lstStyle/>
            <a:p>
              <a:pPr algn="ctr">
                <a:spcAft>
                  <a:spcPts val="600"/>
                </a:spcAft>
              </a:pPr>
              <a:r>
                <a:rPr lang="en-US" sz="1600" b="1" dirty="0">
                  <a:solidFill>
                    <a:prstClr val="black"/>
                  </a:solidFill>
                </a:rPr>
                <a:t>1 box = 1 TEU</a:t>
              </a:r>
              <a:endParaRPr lang="pt-BR" sz="1600" b="1" dirty="0">
                <a:solidFill>
                  <a:prstClr val="black"/>
                </a:solidFill>
              </a:endParaRPr>
            </a:p>
          </p:txBody>
        </p:sp>
        <p:sp>
          <p:nvSpPr>
            <p:cNvPr id="77" name="CaixaDeTexto 76"/>
            <p:cNvSpPr txBox="1"/>
            <p:nvPr>
              <p:custDataLst>
                <p:tags r:id="rId7"/>
              </p:custDataLst>
            </p:nvPr>
          </p:nvSpPr>
          <p:spPr>
            <a:xfrm>
              <a:off x="850202" y="1753973"/>
              <a:ext cx="1119874" cy="306081"/>
            </a:xfrm>
            <a:prstGeom prst="rect">
              <a:avLst/>
            </a:prstGeom>
            <a:noFill/>
            <a:ln>
              <a:noFill/>
            </a:ln>
          </p:spPr>
          <p:txBody>
            <a:bodyPr wrap="square" lIns="72000" tIns="36000" rIns="72000" bIns="36000" rtlCol="0" anchor="t">
              <a:noAutofit/>
            </a:bodyPr>
            <a:lstStyle/>
            <a:p>
              <a:pPr algn="ctr">
                <a:spcAft>
                  <a:spcPts val="600"/>
                </a:spcAft>
              </a:pPr>
              <a:r>
                <a:rPr lang="en-US" sz="1600" b="1" u="sng" dirty="0">
                  <a:solidFill>
                    <a:prstClr val="black"/>
                  </a:solidFill>
                </a:rPr>
                <a:t>20 pés</a:t>
              </a:r>
              <a:endParaRPr lang="pt-BR" sz="1600" b="1" u="sng" dirty="0">
                <a:solidFill>
                  <a:prstClr val="black"/>
                </a:solidFill>
              </a:endParaRPr>
            </a:p>
          </p:txBody>
        </p:sp>
        <p:sp>
          <p:nvSpPr>
            <p:cNvPr id="78" name="CaixaDeTexto 77"/>
            <p:cNvSpPr txBox="1"/>
            <p:nvPr>
              <p:custDataLst>
                <p:tags r:id="rId8"/>
              </p:custDataLst>
            </p:nvPr>
          </p:nvSpPr>
          <p:spPr>
            <a:xfrm>
              <a:off x="850202" y="3031763"/>
              <a:ext cx="1119874" cy="306081"/>
            </a:xfrm>
            <a:prstGeom prst="rect">
              <a:avLst/>
            </a:prstGeom>
            <a:noFill/>
            <a:ln>
              <a:noFill/>
            </a:ln>
          </p:spPr>
          <p:txBody>
            <a:bodyPr wrap="square" lIns="72000" tIns="36000" rIns="72000" bIns="36000" rtlCol="0" anchor="t">
              <a:noAutofit/>
            </a:bodyPr>
            <a:lstStyle/>
            <a:p>
              <a:pPr algn="ctr">
                <a:spcAft>
                  <a:spcPts val="600"/>
                </a:spcAft>
              </a:pPr>
              <a:r>
                <a:rPr lang="en-US" sz="1600" b="1" u="sng" dirty="0">
                  <a:solidFill>
                    <a:prstClr val="black"/>
                  </a:solidFill>
                </a:rPr>
                <a:t>40 pés</a:t>
              </a:r>
              <a:endParaRPr lang="pt-BR" sz="1600" b="1" u="sng" dirty="0">
                <a:solidFill>
                  <a:prstClr val="black"/>
                </a:solidFill>
              </a:endParaRPr>
            </a:p>
          </p:txBody>
        </p:sp>
        <p:grpSp>
          <p:nvGrpSpPr>
            <p:cNvPr id="88" name="Grupo 87"/>
            <p:cNvGrpSpPr/>
            <p:nvPr/>
          </p:nvGrpSpPr>
          <p:grpSpPr>
            <a:xfrm>
              <a:off x="1063774" y="2082331"/>
              <a:ext cx="1556664" cy="887674"/>
              <a:chOff x="525604" y="1788873"/>
              <a:chExt cx="2585909" cy="1474590"/>
            </a:xfrm>
          </p:grpSpPr>
          <p:grpSp>
            <p:nvGrpSpPr>
              <p:cNvPr id="104" name="Grupo 103"/>
              <p:cNvGrpSpPr/>
              <p:nvPr/>
            </p:nvGrpSpPr>
            <p:grpSpPr>
              <a:xfrm>
                <a:off x="1257152" y="1788873"/>
                <a:ext cx="1854361" cy="1245089"/>
                <a:chOff x="2380856" y="3870857"/>
                <a:chExt cx="1281708" cy="860588"/>
              </a:xfrm>
            </p:grpSpPr>
            <p:sp>
              <p:nvSpPr>
                <p:cNvPr id="111" name="Retângulo 110"/>
                <p:cNvSpPr/>
                <p:nvPr/>
              </p:nvSpPr>
              <p:spPr>
                <a:xfrm>
                  <a:off x="2588154" y="4136480"/>
                  <a:ext cx="1074410" cy="468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RightUp"/>
                  <a:lightRig rig="threePt" dir="t"/>
                </a:scene3d>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12" name="Retângulo 111"/>
                <p:cNvSpPr/>
                <p:nvPr/>
              </p:nvSpPr>
              <p:spPr>
                <a:xfrm>
                  <a:off x="2380856" y="4263445"/>
                  <a:ext cx="432000" cy="468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LeftDown"/>
                  <a:lightRig rig="threePt" dir="t"/>
                </a:scene3d>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13" name="Retângulo 112"/>
                <p:cNvSpPr/>
                <p:nvPr/>
              </p:nvSpPr>
              <p:spPr>
                <a:xfrm>
                  <a:off x="2437342" y="3870857"/>
                  <a:ext cx="1074410" cy="432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TopUp"/>
                  <a:lightRig rig="threePt" dir="t"/>
                </a:scene3d>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cxnSp>
            <p:nvCxnSpPr>
              <p:cNvPr id="105" name="Conector de seta reta 104"/>
              <p:cNvCxnSpPr/>
              <p:nvPr>
                <p:custDataLst>
                  <p:tags r:id="rId14"/>
                </p:custDataLst>
              </p:nvPr>
            </p:nvCxnSpPr>
            <p:spPr>
              <a:xfrm flipV="1">
                <a:off x="1833224" y="2540557"/>
                <a:ext cx="1060097" cy="599224"/>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06" name="CaixaDeTexto 105"/>
              <p:cNvSpPr txBox="1"/>
              <p:nvPr>
                <p:custDataLst>
                  <p:tags r:id="rId15"/>
                </p:custDataLst>
              </p:nvPr>
            </p:nvSpPr>
            <p:spPr>
              <a:xfrm>
                <a:off x="525604" y="2465344"/>
                <a:ext cx="667720" cy="247365"/>
              </a:xfrm>
              <a:prstGeom prst="rect">
                <a:avLst/>
              </a:prstGeom>
              <a:noFill/>
              <a:ln>
                <a:noFill/>
              </a:ln>
            </p:spPr>
            <p:txBody>
              <a:bodyPr wrap="none" lIns="72000" tIns="36000" rIns="72000" bIns="36000" rtlCol="0" anchor="t">
                <a:noAutofit/>
              </a:bodyPr>
              <a:lstStyle/>
              <a:p>
                <a:pPr algn="ctr">
                  <a:spcAft>
                    <a:spcPts val="600"/>
                  </a:spcAft>
                </a:pPr>
                <a:r>
                  <a:rPr lang="en-US" sz="1200" dirty="0">
                    <a:solidFill>
                      <a:prstClr val="black"/>
                    </a:solidFill>
                  </a:rPr>
                  <a:t>2,6 m</a:t>
                </a:r>
                <a:endParaRPr lang="pt-BR" sz="1200" dirty="0">
                  <a:solidFill>
                    <a:prstClr val="black"/>
                  </a:solidFill>
                </a:endParaRPr>
              </a:p>
            </p:txBody>
          </p:sp>
          <p:sp>
            <p:nvSpPr>
              <p:cNvPr id="107" name="CaixaDeTexto 106"/>
              <p:cNvSpPr txBox="1"/>
              <p:nvPr>
                <p:custDataLst>
                  <p:tags r:id="rId16"/>
                </p:custDataLst>
              </p:nvPr>
            </p:nvSpPr>
            <p:spPr>
              <a:xfrm>
                <a:off x="873101" y="3016098"/>
                <a:ext cx="667720" cy="247365"/>
              </a:xfrm>
              <a:prstGeom prst="rect">
                <a:avLst/>
              </a:prstGeom>
              <a:noFill/>
              <a:ln>
                <a:noFill/>
              </a:ln>
            </p:spPr>
            <p:txBody>
              <a:bodyPr wrap="none" lIns="72000" tIns="36000" rIns="72000" bIns="36000" rtlCol="0" anchor="t">
                <a:noAutofit/>
              </a:bodyPr>
              <a:lstStyle/>
              <a:p>
                <a:pPr algn="ctr">
                  <a:spcAft>
                    <a:spcPts val="600"/>
                  </a:spcAft>
                </a:pPr>
                <a:r>
                  <a:rPr lang="en-US" sz="1200" dirty="0">
                    <a:solidFill>
                      <a:prstClr val="black"/>
                    </a:solidFill>
                  </a:rPr>
                  <a:t>2,4 m</a:t>
                </a:r>
                <a:endParaRPr lang="pt-BR" sz="1200" dirty="0">
                  <a:solidFill>
                    <a:prstClr val="black"/>
                  </a:solidFill>
                </a:endParaRPr>
              </a:p>
            </p:txBody>
          </p:sp>
          <p:sp>
            <p:nvSpPr>
              <p:cNvPr id="108" name="CaixaDeTexto 107"/>
              <p:cNvSpPr txBox="1"/>
              <p:nvPr>
                <p:custDataLst>
                  <p:tags r:id="rId17"/>
                </p:custDataLst>
              </p:nvPr>
            </p:nvSpPr>
            <p:spPr>
              <a:xfrm rot="21082992">
                <a:off x="2291303" y="2754859"/>
                <a:ext cx="667720" cy="247365"/>
              </a:xfrm>
              <a:prstGeom prst="rect">
                <a:avLst/>
              </a:prstGeom>
              <a:noFill/>
              <a:ln>
                <a:noFill/>
              </a:ln>
            </p:spPr>
            <p:txBody>
              <a:bodyPr wrap="none" lIns="72000" tIns="36000" rIns="72000" bIns="36000" rtlCol="0" anchor="t">
                <a:noAutofit/>
              </a:bodyPr>
              <a:lstStyle/>
              <a:p>
                <a:pPr algn="ctr">
                  <a:spcAft>
                    <a:spcPts val="600"/>
                  </a:spcAft>
                </a:pPr>
                <a:r>
                  <a:rPr lang="en-US" sz="1200" dirty="0">
                    <a:solidFill>
                      <a:prstClr val="black"/>
                    </a:solidFill>
                  </a:rPr>
                  <a:t>6,06 m</a:t>
                </a:r>
                <a:endParaRPr lang="pt-BR" sz="1200" dirty="0">
                  <a:solidFill>
                    <a:prstClr val="black"/>
                  </a:solidFill>
                </a:endParaRPr>
              </a:p>
            </p:txBody>
          </p:sp>
          <p:cxnSp>
            <p:nvCxnSpPr>
              <p:cNvPr id="109" name="Conector de seta reta 108"/>
              <p:cNvCxnSpPr/>
              <p:nvPr/>
            </p:nvCxnSpPr>
            <p:spPr>
              <a:xfrm>
                <a:off x="1275478" y="2298610"/>
                <a:ext cx="0" cy="570428"/>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0" name="Conector de seta reta 109"/>
              <p:cNvCxnSpPr/>
              <p:nvPr/>
            </p:nvCxnSpPr>
            <p:spPr>
              <a:xfrm flipH="1" flipV="1">
                <a:off x="1311644" y="2924820"/>
                <a:ext cx="420691" cy="257593"/>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89" name="Grupo 88"/>
            <p:cNvGrpSpPr/>
            <p:nvPr/>
          </p:nvGrpSpPr>
          <p:grpSpPr>
            <a:xfrm>
              <a:off x="847750" y="3435000"/>
              <a:ext cx="2370630" cy="1074120"/>
              <a:chOff x="-47611" y="3706732"/>
              <a:chExt cx="3938058" cy="1784314"/>
            </a:xfrm>
          </p:grpSpPr>
          <p:grpSp>
            <p:nvGrpSpPr>
              <p:cNvPr id="91" name="Grupo 90"/>
              <p:cNvGrpSpPr/>
              <p:nvPr/>
            </p:nvGrpSpPr>
            <p:grpSpPr>
              <a:xfrm>
                <a:off x="507873" y="3706732"/>
                <a:ext cx="3382574" cy="1571820"/>
                <a:chOff x="2279593" y="3645024"/>
                <a:chExt cx="2337988" cy="1086421"/>
              </a:xfrm>
            </p:grpSpPr>
            <p:sp>
              <p:nvSpPr>
                <p:cNvPr id="101" name="Retângulo 100"/>
                <p:cNvSpPr/>
                <p:nvPr/>
              </p:nvSpPr>
              <p:spPr>
                <a:xfrm>
                  <a:off x="2439581" y="3903970"/>
                  <a:ext cx="2178000" cy="468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RightUp"/>
                  <a:lightRig rig="threePt" dir="t"/>
                </a:scene3d>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2" name="Retângulo 101"/>
                <p:cNvSpPr/>
                <p:nvPr/>
              </p:nvSpPr>
              <p:spPr>
                <a:xfrm>
                  <a:off x="2380856" y="4263445"/>
                  <a:ext cx="432000" cy="468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LeftDown"/>
                  <a:lightRig rig="threePt" dir="t"/>
                </a:scene3d>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3" name="Retângulo 102"/>
                <p:cNvSpPr/>
                <p:nvPr/>
              </p:nvSpPr>
              <p:spPr>
                <a:xfrm>
                  <a:off x="2279593" y="3645024"/>
                  <a:ext cx="2178000" cy="432000"/>
                </a:xfrm>
                <a:prstGeom prst="rect">
                  <a:avLst/>
                </a:prstGeom>
                <a:pattFill prst="ltVert">
                  <a:fgClr>
                    <a:schemeClr val="bg1">
                      <a:lumMod val="75000"/>
                    </a:schemeClr>
                  </a:fgClr>
                  <a:bgClr>
                    <a:srgbClr val="FF0000"/>
                  </a:bgClr>
                </a:pattFill>
                <a:ln>
                  <a:solidFill>
                    <a:schemeClr val="tx1">
                      <a:lumMod val="50000"/>
                      <a:lumOff val="50000"/>
                    </a:schemeClr>
                  </a:solidFill>
                </a:ln>
                <a:effectLst/>
                <a:scene3d>
                  <a:camera prst="isometricTopUp"/>
                  <a:lightRig rig="threePt" dir="t"/>
                </a:scene3d>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sp>
            <p:nvSpPr>
              <p:cNvPr id="92" name="CaixaDeTexto 91"/>
              <p:cNvSpPr txBox="1"/>
              <p:nvPr>
                <p:custDataLst>
                  <p:tags r:id="rId10"/>
                </p:custDataLst>
              </p:nvPr>
            </p:nvSpPr>
            <p:spPr>
              <a:xfrm rot="21082992">
                <a:off x="2155251" y="4723017"/>
                <a:ext cx="667720" cy="247365"/>
              </a:xfrm>
              <a:prstGeom prst="rect">
                <a:avLst/>
              </a:prstGeom>
              <a:noFill/>
              <a:ln>
                <a:noFill/>
              </a:ln>
            </p:spPr>
            <p:txBody>
              <a:bodyPr wrap="none" lIns="72000" tIns="36000" rIns="72000" bIns="36000" rtlCol="0" anchor="t">
                <a:noAutofit/>
              </a:bodyPr>
              <a:lstStyle/>
              <a:p>
                <a:pPr algn="ctr">
                  <a:spcAft>
                    <a:spcPts val="600"/>
                  </a:spcAft>
                </a:pPr>
                <a:r>
                  <a:rPr lang="en-US" sz="1200" dirty="0">
                    <a:solidFill>
                      <a:prstClr val="black"/>
                    </a:solidFill>
                  </a:rPr>
                  <a:t>12,2 m</a:t>
                </a:r>
                <a:endParaRPr lang="pt-BR" sz="1200" dirty="0">
                  <a:solidFill>
                    <a:prstClr val="black"/>
                  </a:solidFill>
                </a:endParaRPr>
              </a:p>
            </p:txBody>
          </p:sp>
          <p:cxnSp>
            <p:nvCxnSpPr>
              <p:cNvPr id="93" name="Conector de seta reta 92"/>
              <p:cNvCxnSpPr/>
              <p:nvPr>
                <p:custDataLst>
                  <p:tags r:id="rId11"/>
                </p:custDataLst>
              </p:nvPr>
            </p:nvCxnSpPr>
            <p:spPr>
              <a:xfrm flipV="1">
                <a:off x="1279392" y="4134676"/>
                <a:ext cx="2153584" cy="1224460"/>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97" name="CaixaDeTexto 96"/>
              <p:cNvSpPr txBox="1"/>
              <p:nvPr>
                <p:custDataLst>
                  <p:tags r:id="rId12"/>
                </p:custDataLst>
              </p:nvPr>
            </p:nvSpPr>
            <p:spPr>
              <a:xfrm>
                <a:off x="-47611" y="4692925"/>
                <a:ext cx="667720" cy="247366"/>
              </a:xfrm>
              <a:prstGeom prst="rect">
                <a:avLst/>
              </a:prstGeom>
              <a:noFill/>
              <a:ln>
                <a:noFill/>
              </a:ln>
            </p:spPr>
            <p:txBody>
              <a:bodyPr wrap="none" lIns="72000" tIns="36000" rIns="72000" bIns="36000" rtlCol="0" anchor="t">
                <a:noAutofit/>
              </a:bodyPr>
              <a:lstStyle/>
              <a:p>
                <a:pPr algn="ctr">
                  <a:spcAft>
                    <a:spcPts val="600"/>
                  </a:spcAft>
                </a:pPr>
                <a:r>
                  <a:rPr lang="en-US" sz="1200" dirty="0">
                    <a:solidFill>
                      <a:prstClr val="black"/>
                    </a:solidFill>
                  </a:rPr>
                  <a:t>2,6 m</a:t>
                </a:r>
                <a:endParaRPr lang="pt-BR" sz="1200" dirty="0">
                  <a:solidFill>
                    <a:prstClr val="black"/>
                  </a:solidFill>
                </a:endParaRPr>
              </a:p>
            </p:txBody>
          </p:sp>
          <p:sp>
            <p:nvSpPr>
              <p:cNvPr id="98" name="CaixaDeTexto 97"/>
              <p:cNvSpPr txBox="1"/>
              <p:nvPr>
                <p:custDataLst>
                  <p:tags r:id="rId13"/>
                </p:custDataLst>
              </p:nvPr>
            </p:nvSpPr>
            <p:spPr>
              <a:xfrm>
                <a:off x="220267" y="5243681"/>
                <a:ext cx="667720" cy="247365"/>
              </a:xfrm>
              <a:prstGeom prst="rect">
                <a:avLst/>
              </a:prstGeom>
              <a:noFill/>
              <a:ln>
                <a:noFill/>
              </a:ln>
            </p:spPr>
            <p:txBody>
              <a:bodyPr wrap="none" lIns="72000" tIns="36000" rIns="72000" bIns="36000" rtlCol="0" anchor="t">
                <a:noAutofit/>
              </a:bodyPr>
              <a:lstStyle/>
              <a:p>
                <a:pPr algn="ctr">
                  <a:spcAft>
                    <a:spcPts val="600"/>
                  </a:spcAft>
                </a:pPr>
                <a:r>
                  <a:rPr lang="en-US" sz="1200" dirty="0">
                    <a:solidFill>
                      <a:prstClr val="black"/>
                    </a:solidFill>
                  </a:rPr>
                  <a:t>2,4 m</a:t>
                </a:r>
                <a:endParaRPr lang="pt-BR" sz="1200" dirty="0">
                  <a:solidFill>
                    <a:prstClr val="black"/>
                  </a:solidFill>
                </a:endParaRPr>
              </a:p>
            </p:txBody>
          </p:sp>
          <p:cxnSp>
            <p:nvCxnSpPr>
              <p:cNvPr id="99" name="Conector de seta reta 98"/>
              <p:cNvCxnSpPr/>
              <p:nvPr/>
            </p:nvCxnSpPr>
            <p:spPr>
              <a:xfrm>
                <a:off x="650067" y="4526193"/>
                <a:ext cx="0" cy="570428"/>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0" name="Conector de seta reta 99"/>
              <p:cNvCxnSpPr/>
              <p:nvPr/>
            </p:nvCxnSpPr>
            <p:spPr>
              <a:xfrm flipH="1" flipV="1">
                <a:off x="658810" y="5152403"/>
                <a:ext cx="420691" cy="257593"/>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grpSp>
        <p:sp>
          <p:nvSpPr>
            <p:cNvPr id="90" name="CaixaDeTexto 89"/>
            <p:cNvSpPr txBox="1"/>
            <p:nvPr>
              <p:custDataLst>
                <p:tags r:id="rId9"/>
              </p:custDataLst>
            </p:nvPr>
          </p:nvSpPr>
          <p:spPr>
            <a:xfrm>
              <a:off x="2769203" y="3957216"/>
              <a:ext cx="963181" cy="186429"/>
            </a:xfrm>
            <a:prstGeom prst="rect">
              <a:avLst/>
            </a:prstGeom>
            <a:noFill/>
            <a:ln>
              <a:noFill/>
            </a:ln>
          </p:spPr>
          <p:txBody>
            <a:bodyPr wrap="none" lIns="72000" tIns="36000" rIns="72000" bIns="36000" rtlCol="0" anchor="t">
              <a:noAutofit/>
            </a:bodyPr>
            <a:lstStyle/>
            <a:p>
              <a:pPr algn="ctr">
                <a:spcAft>
                  <a:spcPts val="600"/>
                </a:spcAft>
              </a:pPr>
              <a:r>
                <a:rPr lang="en-US" sz="1600" b="1" dirty="0">
                  <a:solidFill>
                    <a:prstClr val="black"/>
                  </a:solidFill>
                </a:rPr>
                <a:t>1 box = 2 TEUs</a:t>
              </a:r>
              <a:endParaRPr lang="pt-BR" sz="1600" b="1" dirty="0">
                <a:solidFill>
                  <a:prstClr val="black"/>
                </a:solidFill>
              </a:endParaRPr>
            </a:p>
          </p:txBody>
        </p:sp>
      </p:grpSp>
    </p:spTree>
    <p:extLst>
      <p:ext uri="{BB962C8B-B14F-4D97-AF65-F5344CB8AC3E}">
        <p14:creationId xmlns:p14="http://schemas.microsoft.com/office/powerpoint/2010/main" val="2464426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ágono 21"/>
          <p:cNvSpPr/>
          <p:nvPr/>
        </p:nvSpPr>
        <p:spPr>
          <a:xfrm>
            <a:off x="1711846" y="1412776"/>
            <a:ext cx="2808312" cy="1368152"/>
          </a:xfrm>
          <a:prstGeom prst="homePlate">
            <a:avLst>
              <a:gd name="adj" fmla="val 2235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363538" indent="-363538">
              <a:spcAft>
                <a:spcPts val="600"/>
              </a:spcAft>
              <a:buFont typeface="Arial" pitchFamily="34" charset="0"/>
              <a:buChar char="•"/>
            </a:pPr>
            <a:r>
              <a:rPr lang="pt-BR" sz="1600" dirty="0">
                <a:solidFill>
                  <a:prstClr val="black"/>
                </a:solidFill>
              </a:rPr>
              <a:t>O </a:t>
            </a:r>
            <a:r>
              <a:rPr lang="pt-BR" sz="1600" b="1" dirty="0">
                <a:solidFill>
                  <a:prstClr val="black"/>
                </a:solidFill>
              </a:rPr>
              <a:t>ganho de escala </a:t>
            </a:r>
            <a:r>
              <a:rPr lang="pt-BR" sz="1600" dirty="0">
                <a:solidFill>
                  <a:prstClr val="black"/>
                </a:solidFill>
              </a:rPr>
              <a:t>é o principal driver e leva a consolidação, diluindo custos fixos</a:t>
            </a:r>
          </a:p>
        </p:txBody>
      </p:sp>
      <p:sp>
        <p:nvSpPr>
          <p:cNvPr id="19" name="Pentágono 18"/>
          <p:cNvSpPr/>
          <p:nvPr/>
        </p:nvSpPr>
        <p:spPr>
          <a:xfrm flipH="1">
            <a:off x="6824414" y="4077072"/>
            <a:ext cx="2808312" cy="1368152"/>
          </a:xfrm>
          <a:prstGeom prst="homePlate">
            <a:avLst>
              <a:gd name="adj" fmla="val 2235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68288">
              <a:spcAft>
                <a:spcPts val="600"/>
              </a:spcAft>
            </a:pPr>
            <a:r>
              <a:rPr lang="pt-BR" sz="1600" dirty="0">
                <a:solidFill>
                  <a:prstClr val="black"/>
                </a:solidFill>
              </a:rPr>
              <a:t>Requisitos orientam também a harmonização/ coordenação vertical</a:t>
            </a:r>
          </a:p>
        </p:txBody>
      </p:sp>
      <p:sp>
        <p:nvSpPr>
          <p:cNvPr id="3" name="Estrela de 32 pontas 2"/>
          <p:cNvSpPr/>
          <p:nvPr/>
        </p:nvSpPr>
        <p:spPr>
          <a:xfrm>
            <a:off x="4160118" y="1470270"/>
            <a:ext cx="2880320" cy="1224136"/>
          </a:xfrm>
          <a:prstGeom prst="star32">
            <a:avLst/>
          </a:prstGeom>
          <a:gradFill>
            <a:gsLst>
              <a:gs pos="0">
                <a:schemeClr val="accent3"/>
              </a:gs>
              <a:gs pos="50000">
                <a:schemeClr val="accent4"/>
              </a:gs>
              <a:gs pos="100000">
                <a:schemeClr val="accent3"/>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Integração horizontal</a:t>
            </a:r>
          </a:p>
        </p:txBody>
      </p:sp>
      <p:sp>
        <p:nvSpPr>
          <p:cNvPr id="11" name="Estrela de 32 pontas 10"/>
          <p:cNvSpPr/>
          <p:nvPr/>
        </p:nvSpPr>
        <p:spPr>
          <a:xfrm>
            <a:off x="4232126" y="4149080"/>
            <a:ext cx="2880320" cy="1224136"/>
          </a:xfrm>
          <a:prstGeom prst="star32">
            <a:avLst/>
          </a:prstGeom>
          <a:gradFill>
            <a:gsLst>
              <a:gs pos="0">
                <a:schemeClr val="accent3"/>
              </a:gs>
              <a:gs pos="50000">
                <a:schemeClr val="accent4"/>
              </a:gs>
              <a:gs pos="100000">
                <a:schemeClr val="accent3"/>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Integração vertical/ Acordos bilaterais</a:t>
            </a:r>
          </a:p>
        </p:txBody>
      </p:sp>
      <p:sp>
        <p:nvSpPr>
          <p:cNvPr id="8" name="Pentágono 7"/>
          <p:cNvSpPr/>
          <p:nvPr/>
        </p:nvSpPr>
        <p:spPr>
          <a:xfrm>
            <a:off x="1711846" y="4077072"/>
            <a:ext cx="2808312" cy="1368152"/>
          </a:xfrm>
          <a:prstGeom prst="homePlate">
            <a:avLst>
              <a:gd name="adj" fmla="val 2235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61938" indent="-261938">
              <a:spcAft>
                <a:spcPts val="600"/>
              </a:spcAft>
              <a:buFont typeface="Arial" pitchFamily="34" charset="0"/>
              <a:buChar char="•"/>
            </a:pPr>
            <a:r>
              <a:rPr lang="pt-BR" sz="1600" dirty="0">
                <a:solidFill>
                  <a:prstClr val="black"/>
                </a:solidFill>
              </a:rPr>
              <a:t>O alto giro ou utilização </a:t>
            </a:r>
            <a:r>
              <a:rPr lang="pt-BR" sz="1600" b="1" dirty="0">
                <a:solidFill>
                  <a:prstClr val="black"/>
                </a:solidFill>
              </a:rPr>
              <a:t>eficiente dos ativos </a:t>
            </a:r>
            <a:r>
              <a:rPr lang="pt-BR" sz="1600" dirty="0">
                <a:solidFill>
                  <a:prstClr val="black"/>
                </a:solidFill>
              </a:rPr>
              <a:t>é equivalente ao ganho de escala por investimento</a:t>
            </a:r>
          </a:p>
        </p:txBody>
      </p:sp>
      <p:sp>
        <p:nvSpPr>
          <p:cNvPr id="2" name="Título 1"/>
          <p:cNvSpPr>
            <a:spLocks noGrp="1"/>
          </p:cNvSpPr>
          <p:nvPr>
            <p:ph type="title"/>
          </p:nvPr>
        </p:nvSpPr>
        <p:spPr>
          <a:xfrm>
            <a:off x="127670" y="35587"/>
            <a:ext cx="9697020" cy="945141"/>
          </a:xfrm>
        </p:spPr>
        <p:txBody>
          <a:bodyPr/>
          <a:lstStyle/>
          <a:p>
            <a:pPr>
              <a:spcAft>
                <a:spcPts val="600"/>
              </a:spcAft>
            </a:pPr>
            <a:r>
              <a:rPr lang="pt-BR" dirty="0"/>
              <a:t>A própria dinâmica da indústria de transportes orienta a integração visando aumentar o giro dos ativos e garantir baixo custo para sobreviver às depressões</a:t>
            </a:r>
          </a:p>
        </p:txBody>
      </p:sp>
      <p:sp>
        <p:nvSpPr>
          <p:cNvPr id="12" name="Retângulo de cantos arredondados 11"/>
          <p:cNvSpPr/>
          <p:nvPr/>
        </p:nvSpPr>
        <p:spPr>
          <a:xfrm>
            <a:off x="7545882" y="2060848"/>
            <a:ext cx="2160000" cy="2160240"/>
          </a:xfrm>
          <a:prstGeom prst="roundRect">
            <a:avLst>
              <a:gd name="adj" fmla="val 4572"/>
            </a:avLst>
          </a:prstGeom>
          <a:gradFill flip="none" rotWithShape="1">
            <a:gsLst>
              <a:gs pos="0">
                <a:schemeClr val="accent3"/>
              </a:gs>
              <a:gs pos="50000">
                <a:schemeClr val="accent4"/>
              </a:gs>
              <a:gs pos="100000">
                <a:schemeClr val="accent3"/>
              </a:gs>
            </a:gsLst>
            <a:lin ang="10800000" scaled="1"/>
            <a:tileRect/>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dirty="0">
                <a:solidFill>
                  <a:prstClr val="black"/>
                </a:solidFill>
              </a:rPr>
              <a:t>Indústria de </a:t>
            </a:r>
            <a:r>
              <a:rPr lang="pt-BR" sz="1600" b="1" dirty="0">
                <a:solidFill>
                  <a:prstClr val="black"/>
                </a:solidFill>
              </a:rPr>
              <a:t>soluções logísticas:</a:t>
            </a:r>
            <a:r>
              <a:rPr lang="pt-BR" sz="1600" dirty="0">
                <a:solidFill>
                  <a:prstClr val="black"/>
                </a:solidFill>
              </a:rPr>
              <a:t> serviços customizados e na forma de solução completa - efetiva </a:t>
            </a:r>
          </a:p>
        </p:txBody>
      </p:sp>
      <p:sp>
        <p:nvSpPr>
          <p:cNvPr id="13" name="Mais 12"/>
          <p:cNvSpPr/>
          <p:nvPr/>
        </p:nvSpPr>
        <p:spPr>
          <a:xfrm>
            <a:off x="6464374" y="2780928"/>
            <a:ext cx="1008112" cy="1008112"/>
          </a:xfrm>
          <a:prstGeom prst="mathPlus">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solidFill>
                <a:prstClr val="black"/>
              </a:solidFill>
            </a:endParaRPr>
          </a:p>
        </p:txBody>
      </p:sp>
      <p:sp>
        <p:nvSpPr>
          <p:cNvPr id="18" name="Retângulo 17"/>
          <p:cNvSpPr/>
          <p:nvPr/>
        </p:nvSpPr>
        <p:spPr>
          <a:xfrm rot="5400000">
            <a:off x="-1222314" y="2690752"/>
            <a:ext cx="4644000" cy="1656000"/>
          </a:xfrm>
          <a:prstGeom prst="rect">
            <a:avLst/>
          </a:prstGeom>
          <a:gradFill>
            <a:gsLst>
              <a:gs pos="0">
                <a:schemeClr val="bg1">
                  <a:lumMod val="75000"/>
                </a:schemeClr>
              </a:gs>
              <a:gs pos="50000">
                <a:schemeClr val="bg1">
                  <a:lumMod val="95000"/>
                </a:schemeClr>
              </a:gs>
              <a:gs pos="100000">
                <a:schemeClr val="bg1">
                  <a:lumMod val="75000"/>
                </a:schemeClr>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spcAft>
                <a:spcPts val="600"/>
              </a:spcAft>
            </a:pPr>
            <a:r>
              <a:rPr lang="pt-BR" sz="1600" dirty="0">
                <a:solidFill>
                  <a:prstClr val="black"/>
                </a:solidFill>
              </a:rPr>
              <a:t>Dinâmica da indústria de transportes: </a:t>
            </a:r>
          </a:p>
          <a:p>
            <a:pPr marL="285750" indent="-285750">
              <a:spcAft>
                <a:spcPts val="600"/>
              </a:spcAft>
              <a:buFont typeface="Arial" pitchFamily="34" charset="0"/>
              <a:buChar char="•"/>
            </a:pPr>
            <a:r>
              <a:rPr lang="pt-BR" sz="1600" dirty="0">
                <a:solidFill>
                  <a:prstClr val="black"/>
                </a:solidFill>
              </a:rPr>
              <a:t>Demanda inelástica</a:t>
            </a:r>
          </a:p>
          <a:p>
            <a:pPr marL="285750" indent="-285750">
              <a:spcAft>
                <a:spcPts val="600"/>
              </a:spcAft>
              <a:buFont typeface="Arial" pitchFamily="34" charset="0"/>
              <a:buChar char="•"/>
            </a:pPr>
            <a:r>
              <a:rPr lang="pt-BR" sz="1600" dirty="0">
                <a:solidFill>
                  <a:prstClr val="black"/>
                </a:solidFill>
              </a:rPr>
              <a:t>Regida pela oferta com longo tempo de resposta</a:t>
            </a:r>
          </a:p>
          <a:p>
            <a:pPr marL="285750" indent="-285750">
              <a:spcAft>
                <a:spcPts val="600"/>
              </a:spcAft>
              <a:buFont typeface="Arial" pitchFamily="34" charset="0"/>
              <a:buChar char="•"/>
            </a:pPr>
            <a:r>
              <a:rPr lang="pt-BR" sz="1600" dirty="0">
                <a:solidFill>
                  <a:prstClr val="black"/>
                </a:solidFill>
              </a:rPr>
              <a:t>Altos custos fixos</a:t>
            </a:r>
          </a:p>
          <a:p>
            <a:pPr>
              <a:spcAft>
                <a:spcPts val="600"/>
              </a:spcAft>
            </a:pPr>
            <a:r>
              <a:rPr lang="pt-BR" sz="1600" dirty="0">
                <a:solidFill>
                  <a:prstClr val="black"/>
                </a:solidFill>
              </a:rPr>
              <a:t>Preços variam enormemente. Só o baixo custo é garantia de sobrevivência nas depressões</a:t>
            </a:r>
          </a:p>
        </p:txBody>
      </p:sp>
      <p:sp>
        <p:nvSpPr>
          <p:cNvPr id="14" name="Seta para a direita 13"/>
          <p:cNvSpPr/>
          <p:nvPr/>
        </p:nvSpPr>
        <p:spPr>
          <a:xfrm>
            <a:off x="1783853" y="836712"/>
            <a:ext cx="3033983" cy="576064"/>
          </a:xfrm>
          <a:prstGeom prst="rightArrow">
            <a:avLst>
              <a:gd name="adj1" fmla="val 80588"/>
              <a:gd name="adj2" fmla="val 38706"/>
            </a:avLst>
          </a:prstGeom>
          <a:gradFill>
            <a:gsLst>
              <a:gs pos="0">
                <a:schemeClr val="accent1">
                  <a:lumMod val="75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pt-BR" b="1" dirty="0">
                <a:solidFill>
                  <a:prstClr val="black"/>
                </a:solidFill>
              </a:rPr>
              <a:t>Redução de custo</a:t>
            </a:r>
          </a:p>
        </p:txBody>
      </p:sp>
      <p:sp>
        <p:nvSpPr>
          <p:cNvPr id="15" name="Seta para a direita 14"/>
          <p:cNvSpPr/>
          <p:nvPr/>
        </p:nvSpPr>
        <p:spPr>
          <a:xfrm flipH="1">
            <a:off x="6364508" y="836712"/>
            <a:ext cx="3033983" cy="576064"/>
          </a:xfrm>
          <a:prstGeom prst="rightArrow">
            <a:avLst>
              <a:gd name="adj1" fmla="val 80588"/>
              <a:gd name="adj2" fmla="val 38706"/>
            </a:avLst>
          </a:prstGeom>
          <a:gradFill>
            <a:gsLst>
              <a:gs pos="0">
                <a:schemeClr val="accent1">
                  <a:lumMod val="75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pt-BR" b="1" dirty="0">
                <a:solidFill>
                  <a:prstClr val="black"/>
                </a:solidFill>
              </a:rPr>
              <a:t>Proposta de valor</a:t>
            </a:r>
          </a:p>
        </p:txBody>
      </p:sp>
      <p:sp>
        <p:nvSpPr>
          <p:cNvPr id="16" name="Seta dobrada 15"/>
          <p:cNvSpPr/>
          <p:nvPr/>
        </p:nvSpPr>
        <p:spPr bwMode="blackWhite">
          <a:xfrm rot="5400000" flipH="1">
            <a:off x="3606646" y="4760535"/>
            <a:ext cx="882989" cy="2214578"/>
          </a:xfrm>
          <a:prstGeom prst="bentArrow">
            <a:avLst>
              <a:gd name="adj1" fmla="val 52749"/>
              <a:gd name="adj2" fmla="val 38860"/>
              <a:gd name="adj3" fmla="val 24333"/>
              <a:gd name="adj4" fmla="val 48159"/>
            </a:avLst>
          </a:prstGeom>
          <a:gradFill flip="none" rotWithShape="1">
            <a:gsLst>
              <a:gs pos="0">
                <a:schemeClr val="accent4">
                  <a:alpha val="0"/>
                </a:schemeClr>
              </a:gs>
              <a:gs pos="100000">
                <a:schemeClr val="accent5">
                  <a:lumMod val="75000"/>
                </a:schemeClr>
              </a:gs>
            </a:gsLst>
            <a:lin ang="16200000" scaled="0"/>
            <a:tileRect/>
          </a:gradFill>
          <a:ln w="9525">
            <a:noFill/>
            <a:round/>
            <a:headEnd/>
            <a:tailEnd/>
          </a:ln>
          <a:effectLst/>
        </p:spPr>
        <p:txBody>
          <a:bodyPr rtlCol="0" anchor="ctr"/>
          <a:lstStyle/>
          <a:p>
            <a:pPr marL="111125" indent="-111125">
              <a:spcBef>
                <a:spcPct val="0"/>
              </a:spcBef>
              <a:spcAft>
                <a:spcPct val="20000"/>
              </a:spcAft>
              <a:buFontTx/>
              <a:buChar char="•"/>
            </a:pPr>
            <a:endParaRPr lang="pt-BR" dirty="0">
              <a:solidFill>
                <a:prstClr val="black"/>
              </a:solidFill>
            </a:endParaRPr>
          </a:p>
        </p:txBody>
      </p:sp>
      <p:sp>
        <p:nvSpPr>
          <p:cNvPr id="17" name="CaixaDeTexto 16"/>
          <p:cNvSpPr txBox="1"/>
          <p:nvPr/>
        </p:nvSpPr>
        <p:spPr>
          <a:xfrm>
            <a:off x="2719958" y="5563995"/>
            <a:ext cx="3560137" cy="624690"/>
          </a:xfrm>
          <a:prstGeom prst="rect">
            <a:avLst/>
          </a:prstGeom>
          <a:noFill/>
          <a:ln>
            <a:noFill/>
          </a:ln>
        </p:spPr>
        <p:txBody>
          <a:bodyPr wrap="square" lIns="72000" tIns="36000" rIns="72000" bIns="36000" rtlCol="0" anchor="t">
            <a:noAutofit/>
          </a:bodyPr>
          <a:lstStyle/>
          <a:p>
            <a:pPr algn="ctr">
              <a:spcAft>
                <a:spcPts val="600"/>
              </a:spcAft>
            </a:pPr>
            <a:r>
              <a:rPr lang="pt-BR" sz="1400" b="1" dirty="0">
                <a:solidFill>
                  <a:prstClr val="black"/>
                </a:solidFill>
              </a:rPr>
              <a:t>Necessidade de controle - alto custo de transação e envolvimento de vários atores pulverizados (transportadores)</a:t>
            </a:r>
          </a:p>
        </p:txBody>
      </p:sp>
      <p:sp>
        <p:nvSpPr>
          <p:cNvPr id="20" name="Seta dobrada 19"/>
          <p:cNvSpPr/>
          <p:nvPr/>
        </p:nvSpPr>
        <p:spPr bwMode="blackWhite">
          <a:xfrm rot="16200000">
            <a:off x="6975208" y="4760536"/>
            <a:ext cx="882989" cy="2214578"/>
          </a:xfrm>
          <a:prstGeom prst="bentArrow">
            <a:avLst>
              <a:gd name="adj1" fmla="val 52749"/>
              <a:gd name="adj2" fmla="val 38860"/>
              <a:gd name="adj3" fmla="val 24333"/>
              <a:gd name="adj4" fmla="val 48159"/>
            </a:avLst>
          </a:prstGeom>
          <a:gradFill flip="none" rotWithShape="1">
            <a:gsLst>
              <a:gs pos="0">
                <a:schemeClr val="accent4">
                  <a:alpha val="0"/>
                </a:schemeClr>
              </a:gs>
              <a:gs pos="100000">
                <a:schemeClr val="accent5">
                  <a:lumMod val="75000"/>
                </a:schemeClr>
              </a:gs>
            </a:gsLst>
            <a:lin ang="16200000" scaled="0"/>
            <a:tileRect/>
          </a:gradFill>
          <a:ln w="9525">
            <a:noFill/>
            <a:round/>
            <a:headEnd/>
            <a:tailEnd/>
          </a:ln>
          <a:effectLst/>
        </p:spPr>
        <p:txBody>
          <a:bodyPr rtlCol="0" anchor="ctr"/>
          <a:lstStyle/>
          <a:p>
            <a:pPr marL="111125" indent="-111125">
              <a:spcBef>
                <a:spcPct val="0"/>
              </a:spcBef>
              <a:spcAft>
                <a:spcPct val="20000"/>
              </a:spcAft>
              <a:buFontTx/>
              <a:buChar char="•"/>
            </a:pPr>
            <a:endParaRPr lang="pt-BR" dirty="0">
              <a:solidFill>
                <a:prstClr val="black"/>
              </a:solidFill>
            </a:endParaRPr>
          </a:p>
        </p:txBody>
      </p:sp>
      <p:sp>
        <p:nvSpPr>
          <p:cNvPr id="21" name="CaixaDeTexto 20"/>
          <p:cNvSpPr txBox="1"/>
          <p:nvPr/>
        </p:nvSpPr>
        <p:spPr>
          <a:xfrm>
            <a:off x="6320358" y="5563995"/>
            <a:ext cx="3312368" cy="624690"/>
          </a:xfrm>
          <a:prstGeom prst="rect">
            <a:avLst/>
          </a:prstGeom>
          <a:noFill/>
          <a:ln>
            <a:noFill/>
          </a:ln>
        </p:spPr>
        <p:txBody>
          <a:bodyPr wrap="square" lIns="72000" tIns="36000" rIns="72000" bIns="36000" rtlCol="0" anchor="t">
            <a:noAutofit/>
          </a:bodyPr>
          <a:lstStyle/>
          <a:p>
            <a:pPr algn="ctr">
              <a:spcAft>
                <a:spcPts val="600"/>
              </a:spcAft>
            </a:pPr>
            <a:r>
              <a:rPr lang="pt-BR" sz="1400" b="1" dirty="0">
                <a:solidFill>
                  <a:prstClr val="black"/>
                </a:solidFill>
              </a:rPr>
              <a:t>Sem necessidade de controle - contratos bi-laterais, que usualmente são associados a uma participação</a:t>
            </a:r>
          </a:p>
        </p:txBody>
      </p:sp>
      <p:sp>
        <p:nvSpPr>
          <p:cNvPr id="23" name="Retângulo 22"/>
          <p:cNvSpPr/>
          <p:nvPr/>
        </p:nvSpPr>
        <p:spPr>
          <a:xfrm>
            <a:off x="10424814" y="891518"/>
            <a:ext cx="2874205" cy="1800000"/>
          </a:xfrm>
          <a:prstGeom prst="rect">
            <a:avLst/>
          </a:prstGeom>
          <a:solidFill>
            <a:schemeClr val="bg1"/>
          </a:solidFill>
          <a:ln>
            <a:noFill/>
          </a:ln>
          <a:effectLst/>
        </p:spPr>
        <p:txBody>
          <a:bodyPr wrap="square" lIns="72000" tIns="72000" rIns="72000" bIns="72000" rtlCol="0" anchor="ctr">
            <a:noAutofit/>
          </a:bodyPr>
          <a:lstStyle/>
          <a:p>
            <a:pPr marL="144000" indent="-144000">
              <a:lnSpc>
                <a:spcPct val="90000"/>
              </a:lnSpc>
              <a:spcAft>
                <a:spcPts val="300"/>
              </a:spcAft>
              <a:buFont typeface="Arial" pitchFamily="34" charset="0"/>
              <a:buChar char="•"/>
            </a:pPr>
            <a:r>
              <a:rPr lang="pt-BR" sz="1400" dirty="0"/>
              <a:t>Visa obter ganhos de eficiência e redução de custos c/ integração horizontal e/ou vertical</a:t>
            </a:r>
          </a:p>
          <a:p>
            <a:pPr marL="144000" indent="-144000">
              <a:lnSpc>
                <a:spcPct val="90000"/>
              </a:lnSpc>
              <a:spcAft>
                <a:spcPts val="300"/>
              </a:spcAft>
              <a:buFont typeface="Arial" pitchFamily="34" charset="0"/>
              <a:buChar char="•"/>
            </a:pPr>
            <a:r>
              <a:rPr lang="pt-BR" sz="1400" dirty="0"/>
              <a:t>Foco na eficiência das operações de toda a cadeia logística e no custo total para o cliente</a:t>
            </a:r>
          </a:p>
        </p:txBody>
      </p:sp>
    </p:spTree>
    <p:extLst>
      <p:ext uri="{BB962C8B-B14F-4D97-AF65-F5344CB8AC3E}">
        <p14:creationId xmlns:p14="http://schemas.microsoft.com/office/powerpoint/2010/main" val="18846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3" grpId="0" animBg="1"/>
      <p:bldP spid="11" grpId="0" animBg="1"/>
      <p:bldP spid="8" grpId="0" animBg="1"/>
      <p:bldP spid="12" grpId="0" animBg="1"/>
      <p:bldP spid="13" grpId="0" animBg="1"/>
      <p:bldP spid="14" grpId="0" animBg="1"/>
      <p:bldP spid="15" grpId="0" animBg="1"/>
      <p:bldP spid="16" grpId="0" animBg="1"/>
      <p:bldP spid="17" grpId="0"/>
      <p:bldP spid="20" grpId="0" animBg="1"/>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16632"/>
            <a:ext cx="9505950" cy="637364"/>
          </a:xfrm>
        </p:spPr>
        <p:txBody>
          <a:bodyPr/>
          <a:lstStyle/>
          <a:p>
            <a:r>
              <a:rPr lang="pt-BR" dirty="0"/>
              <a:t>A avaliação da atuação dos principais armadores na Europa confirma que a estratégia de verticalização foi amplamente adotada</a:t>
            </a:r>
          </a:p>
        </p:txBody>
      </p:sp>
      <p:sp>
        <p:nvSpPr>
          <p:cNvPr id="5" name="Retângulo 4"/>
          <p:cNvSpPr/>
          <p:nvPr/>
        </p:nvSpPr>
        <p:spPr>
          <a:xfrm>
            <a:off x="2503934" y="909075"/>
            <a:ext cx="2260619"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Terminal portuário</a:t>
            </a:r>
          </a:p>
        </p:txBody>
      </p:sp>
      <p:sp>
        <p:nvSpPr>
          <p:cNvPr id="6" name="Retângulo 5"/>
          <p:cNvSpPr/>
          <p:nvPr/>
        </p:nvSpPr>
        <p:spPr>
          <a:xfrm>
            <a:off x="4865069" y="906303"/>
            <a:ext cx="1603960"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Terminal interior</a:t>
            </a:r>
          </a:p>
        </p:txBody>
      </p:sp>
      <p:sp>
        <p:nvSpPr>
          <p:cNvPr id="7" name="Retângulo 6"/>
          <p:cNvSpPr/>
          <p:nvPr/>
        </p:nvSpPr>
        <p:spPr>
          <a:xfrm>
            <a:off x="6569542" y="911847"/>
            <a:ext cx="3279208"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Transporte intermodal e logística</a:t>
            </a:r>
          </a:p>
        </p:txBody>
      </p:sp>
      <p:cxnSp>
        <p:nvCxnSpPr>
          <p:cNvPr id="16" name="Conector reto 15"/>
          <p:cNvCxnSpPr/>
          <p:nvPr/>
        </p:nvCxnSpPr>
        <p:spPr>
          <a:xfrm>
            <a:off x="4814811" y="1268760"/>
            <a:ext cx="0" cy="4926716"/>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6519287" y="1268760"/>
            <a:ext cx="0" cy="4926716"/>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3" name="AutoShape 6" descr="data:image/jpeg;base64,/9j/4AAQSkZJRgABAQAAAQABAAD/2wCEAAkGBhQQERURBxIVFBUUFRwXFxUUExgYGBQUFhcWGBQRGBYYHCYeGB0jGhkVHzEhIycqLCwsGR8xNTArNSYrLCkBCQoKDgwOGg8PGi8kHyQwLikyNSwsLCwqLS8sKSwtLywqLC8sNCwsKSw0LCwvLC4qKiwpLyw1LC8pLy0tKSw1Kf/AABEIAJIBWAMBIgACEQEDEQH/xAAcAAEAAgIDAQAAAAAAAAAAAAAABgcFCAEDBAL/xABKEAABAwICBgUHCQQIBwEAAAABAAIDBBEFIQYHEjFBURMiYXGRMkJSVIGS0QgUFxgjYqGx0hUzgtMWNENyk5TB4SRToqOywsNj/8QAGwEBAAIDAQEAAAAAAAAAAAAAAAQFAgMGAQf/xAA2EQEAAgECAwUDCwQDAAAAAAAAAQIDBBESITEFE0FhkVFx0QYUFTJSgaGxweHwIkJy8SMkM//aAAwDAQACEQMRAD8AvFERARFHNLdOqfDm/wDFHblIu2FhG0eRd6De0+wFZVpa87VjmxtaKxvKRE2zKh+Pa1KKlu2N5nePNhsQD2yHq+BJ7FUmlGn1VXkipfsRcIYyQ233uLz35cgFG1a4uzo65J9Fdk1vhSFh4rrqqpLjDo44RwJHSP8AF1m/9Ki9bptXTf1irmz4NeWDwZYLCIrCmDHTpWEO2bJbrLulrJH5zSPd/ee4/mV8NncPIc4dziF8It2zVvLJ0uk1VF/VaqdvYJn28L2Uiw3W7Xw/v3smHKRgv7zNk+N1CkWu2HHb61YbK5b16SurBNdVPLZuLRugPpD7RntIG0PA96n1DiEc7BJQyNkYdzmODh3XHHsWq692D45PSP6TC5XRu42OTuxzTk4d4UHL2fWedJ2/JLx620fX5tokVeaG624qkthxsNhlOQf/AGbz3nyD2HLt4Kw1UZMVsc7WhZUyVvG9ZERFrZiIiAiIgIiICIiAiIgIiICIiAiIgIiICIiAiIgIiICIiAiKGayNORh8XR0ZBqJR1ePRt3GUj8AOJ7AVnjx2yWitWF7xSOKXl1h6ym0QNPhRDqgjM72wg8SOL+TeG88AaRqap0r3SVTi97jdznG5J5klfEkhcS6UlznEkkm5JOZJJ3m6+V0WDT1w12jqpM2a2Wd56CIikNIuQL5N4/nyWW0a0WnxCXosObu8t58iMHi4/kBmfFXjonq9psPAdG3pJuMzxn27A3MHdnzJUXPqqYeU859iRh09svPwVTgOqmtqgHTNFOw+dLcOI7Ix1vGynOG6k6VljiEssp7CI2+Au7/qVioqjJrct+k7e5ZU0uOvhui8OrLDmeTStP8Aee93/k4rsfq5w876SP2bQ/IqSItHfZPtT6t3d09keiD12p2gk/cNkhP3JCfwk2lD8a1JzxguwiVsw9B46N/cDctPtLVdCLbTV5qeO/va7abHbwasYjhktO8x4hG6N4817SDbmOY7Rkp1q+1nupS2mxtxdBubIc3Q8geLmfiOGWSt7GMDhrI+ixOJsjeF97Tza4ZtPaFS+nOrGShvNhxMtPvJ8+Ifftvb94e0DebCmox6mODJG0/zoh2wXwTx05wvWOQOAdEQQRcEG4IOYII3hfSpjVVp8YHtosUd9k82icT+7ed0Z+64+B7Dlc6rM+G2G3DKfiyxkrvAiItDaIiICIiAiIgIiICIiAiIgIiICIiAiIgIiICIiAiIg8ONYuykgkqKs9WNtzzJ3NaO0mwHeta8bxiSrnfUVpu6Q37Gjc1g7ALD2Kw9deke0+OigOTAJJLcXG/RtPc27v4hyVXK90GHgpxz1n8lRrMvFbhjpAiIrBCFmNFdGJMQqGwUmQ3veRcRs4uPM8AOJ9pGIYwkgMBJJsAN5J3ALYrQHRMYfStY8DpX2fK779smX5NGXieKi6rP3NOXWeiRp8Pe259IZXAsCiooWwYc3Za3efOe7i9x4k/7bgAsgiLnZmZneV3EREbQIiLx6IiICIiAuHNuLOzBXKIKS1navRSE1eEt+wceuwf2LjuI+4T4HLcRab6rdL/ntN0VW680FmuJ3vZ5knacrHtF+KmNVTNlY6OpaHMe0tc07i0ixB9ioxsbsBxcbRPRX3+nTSGxJ5ltvFnarKlvnOKcdvrRzhBtXuMnHHSeq+EXDTfMLlVqcIiICIiAiIgIiICIiAiIgIiICIiAiIgIiICIiAiIg12x3Aa+qqZaiWjqbySF37l+Tb9Vu7g2w9i8H9Da71Ko/wAF/wAFsxZLKzjtG0RtFYQJ0VZneZaz/wBDa71Ko/wX/BP6G13qVR/gv+C2Ysll79JX+zDz5jX2qS1aaDTmubLi9PJGyEdIOkjc0OkFgwC4zsTtfwhXaiKFnzzmtxSl4sUYq7QIipXTD5QD6arlgwWCKWOI7HSPc7rvbk8jZNtkG4HO1+K0Nq6kWvn1kar1SD3pPin1kar1SD3pPig2DRUtodrqrsSrIqWkpIBtm73XktHGM3yHPgN3MkDis3rQ1xfsqdlNhkbJpNnal2ybRh1ujb1T5RFznuGzzQWcihGq7TKqxWF9TiUEcMQdsRlm1eRw8t3WPkjIdpvyU3QEUD1p6zRg7I20rGyzym4Y4kBsbfKkdbPM2A59bkvDqt1j1mMSSGpp4ooIh1ntLyTI7yY23Nt1yeWXMILKUF1taLuq6VstCwvlhdk1oJc6N9g9oAzNjsu9hUV0519Oo6ySmwaGOVsXUe95dnKPLa3ZO5p6veCo/wDWSqvVKf3pPitmPJOO0WjwYXpF6zWVx6BTSuoIW4nG+OSNvRuEjS0kMNmOsd927OfepCte/rJVXqlP70nxXbTfKTqA4fOaOEt4hsj2m3YTcfgsbW4rTL2sbREL/ReSmxNj4G1LzsRujEpLyG7DC0Ou4nIWG9VTpP8AKJgieY9HoDPbLpXuLGE82tsXOHfsrFkuFFro75R9f5tPSW7WSn/6rj6x1f8A8ik9yX+ag2MRa9UXykasOHz6lp3t4iMyMd7HOc4fgr4wXFW1dPFU04IbNG2RodvAeAbHtF7IPairDTLXxS0T3Q4Uw1UjTZxa7ZiaeI27HaI+6Ldqgsvyj64n7GmpQORbKT4iQfkg2JRa5/WOxD1ek9yX+au6k+UjWBw+d0tM5t8wzpGEjscXOA8EGwyLw4HioqqaGphaWtmibIGu3gPaHAHxXuQEVXaxdd0eHyfN8FayomaftSXHo4//AM7t8p/MDIcc8hDR8pGq9Ug96T4oNg0WD0w0qZhtFJV1liWtsxl7dJK7JkY7zv5AE8FTH1kqr1SD3pPig2DRa+fWSqvVIPek+KfWSqvVIPek+KDYNFVWrXWpW4vVGI00LIY27UsgLyWg3DGC5ttOdz4Bx4LFaX/KBfTVcsGCwRSxxHY6R7ndd7cnkbJtsg3A52vxQXUi18+sjVeqQe9J8U+sjVeqQe9J8UGwaKltDtdNdiVZHS0lJANs3e68lo4xm+Q58Bu5kgcUQXSiIgIiICIumrq2RRulqnBrGNLnOO5rWi7nHsABQQbXJpz+zaIspHWqKm7I7HNjbfaTdlgQB2uB4Fa9aERUbqxh0pk2KdnWcNh7ukI8mKzASATvPIHO5C9Gm2k0uMYg6WMOO24RQR8Qy9o2W9Ik3Pa4qz6P5OkBjYa2teJNkbYY1haH26waSbkXvmg7f2xop6Ef+Xqf0r6jxTRVxDY4mEk2AFNVEknIADZzK4+rlS+vS+7H8VmdEdR1LRVTKoTvnMR2msc1gaH+a824jeO0A8EGbxGkw/AKWauoaaOI7GyA24dI4nqQgkki7rXtwF+C1xwjDqjG8RDHOLpaiQukfbJjd75LcA1u4dgA4KW69dNzWVnzOkd9jSuLTbc+fdI7+HyB/FzUw+T3hdNDSyVcksZnlcWEF7dqOJhFmkHMbTuseYDOSC2MIwqOlgjp6BuzHEwMaOwcTzJ3k8SSV9YniMdNDJPWu2Y4ml7nHg1oue89nFcSYtC0XkmjAG8mRoA9t1ROu/WdHVgUGAyB8QdtTSMN2yOHkRtIyc0HrE7idm27MIBpDjE+NYiZGNLnzyBkUd/JbfZjjHDIbzzLjxV3aR10ejGCsp8OcPnEgLGOG90zgOmqbcm3Ft9vswo/qF0JETX4ti4DQGuEBfkGsAPS1BvuFrtB5bfYq71jaYOxevdLDtGMHo4GWN9gHI7PpPJ2ueYHAIO7VdoOcWrg2pBMEX2k7s8236se0OLzlvvYOPBXr9COEeqH/MT/AMxa7UmC4lDcUcFbHffsRTNvbdfZGa+qt+JwtL6w10bRvc/p2tF8hm7JBa2tPQTB8MoXvhgLKiTqwATylxfcXdsueQWtFybjkMiQq31YaEuxSubG8HoI7Pndw2Aco783nq920eCw2EvFVVxNxp00jXvaxxY+8tnGw2S8OBzO5bG6R1FNozhT/wBiRhjnHYjv1nSTuBtI8nyrAF3KzbC1wgr/AF8afmST9l4W60UVunLTk+QZthy81mRI9L+6ujVPqabXxCs0hLhC4/ZRNOyZQDYyOdvDb3AAsTYm4Fr13o5Qtra6GPE5dhs0w6SV7gDZxu9xc7zjnYniQtvaSogijbHSviaxjQ1rQ9tmtaAGtGe4ABBFBqTwj1P/AL8/8xRbWZq1wmgw2aeGAxSABsRE0pJlceq3Ze8gjeTluBVqVWO08TS+qqImNG9zpWgD2krWvXBrDGKVIjw4n5tBcM3jpHnypiDw4C/DPLaIQRbRLRuTEauKlo98jus62TGDN8h7hfvNhxV165tMxhtJFhWBHYe+INcQc4qZo2GtB4Ofa1+QdzBXOqzR5mCYZNiuOt2ZJI9uxyc2HLo4hfc6R2ybdrAdxVIYxi0uI1j561w6SeTibNbchrW3O5rRYdwQTDVFqxGKyumxPaFLCbHZNjLJa/RB3AAWLiM8wBvuLdr9EtH6NwixOOjids7QbNLZxaSQHdd9yLg59ilWiuj0eH0kVLQ+TG2xdby3HN8h7XOJP4cFVOlupSpq6iatxbEIGbZLiXMcGxsGTWXLrBrWgDPkgzGK4No7JBIyjkw5kjmODH9O0bDyDsu6r75GxUGwDUvDUztZTYtSTgEOeyB20/ogQHkWJtvtc5XIVa4pTMimfHSSiZjXWErQWh9t7gDna97di2S1QaGtwqgNRitmTTt6SVzzs9FEASyMk+TYEude2ZsfJCCwYIGxsayABrGNDWgZBrWiwA7AAqS1ra677dFonJzbJUtPiyEj8Xj+HmsNrV1yOrdqk0dcWU258guHTjiBxbH2b3cbDJQDRXGoqOcT11K2p2M2Me8tYHXye4Bp2rcAcu9BMtGtUzzh9TiekQLGMppJIITcOkcI3Fkr+LWXsQN7t+7yq8w+HbljYPOe0eLgFZ+kuvyWtpJqU0jIxMwsLxK4loO822RfJV9onFt19K30qmIeMrAg2y0m0NpcSaxuORukbGSWtEsjACci4hjhc2yz3XPMqqNbOhuE4VR3o6X/AIiY7EIM8x2bW25iDJYhoI38XN4XV3VFQ2NjpKhwa1jS5zibBrWi7nE8gLlalae6VSYxiDpYQ4tLhFTxgZ7F7MFvScTtEc3W4BB7NVGgn7VrQ2qB+bwgPmIJFx5kQIzBcQfYHcbK8voQwj1Q/wCYn/mLJauNDW4VQsgNjK7rzOHnSuAuAeTRZo7r8SpHV1bIo3S1Tg1jGlznHc1rRdzj3AFBV+n9bS6OYc+n0YZ0U1W4htnuc5osBJNtOJd1W2Azyc4EcVSOhEVGaxh0pk2KdnWcNh7ukI8mKzASATvPIHO5C9Gmuk0uMYg6WMOO24RQR8Qy9o2W5km57XFWfR/J0gMbDWVrxJsjbDGsLQ+3WDSTci980Hb+2NFPQj/y9T+lfUeJ6KuIbFEwkmwApqokk5AABuZuuPq5Uvr0vux/FZnRHUdS0NUyqE75zEdprHNYGh/mvNuI3jtAPBBNMB0Oo6Fzn4NTMhc8WcWg3Lb32bkm2f5DkizSICKD6N6fSTV8lDisbGObttaWbXWfGcxmdxaHH2KcLGtotG8JGo02TT2iuSOsb/dIiIskcVca56avqqdtFo3TvkbJ1ppGuYBstPVhG04HMjaPcBxKsdEGp30P4t6i/wB+L9a5+iDFvUX+/F+tbYIg1P8Aogxb1F/vxfrWwOq/QgYVQtjlA6eS0k7hbyyMo7jeGDLlfaPFS9EGrmkup3E4qiToqd1Qxz3Fssbmu2wSSCW32mnPMEb+J3rE/RbinqE/uj4rblEGpUOqjFXmzKGX+LZaPFzgFP8AQj5Pj9ts2lzmhoz+bxuuXdkkgyA7G3vzCvZYHTTSX9n0pmaA55cGsa69nOJub2zyaHH2LyZiI3lsxYrZbxjpHOeSN626Stkom0OiVM5zZBsyOjLGNjhba0LQSPKyGWWy0jiobqg1R1ENZ870mhMYgsYmOLTtSm9pOqTkwZ58S08FlPppqPV4fF/xT6aaj1eHxf8AFae/oufoDW/Zj1hcCgGuOmraijFHo5Tul6Y/avBaAyNhDgzrOGbnW3cGnmo99NNR6vD4v+KfTTUerw+L/inf0PoDW/Zj1hiNUWqOohrPnWk0JjEFjExxaduU3s/qk5M352zLeRUq13aC1WJxQOwQB5gc/aiLg0vDwyzmlxDbjZORPnZKYaGY3LW0raiuY1he52yGXtsNOzc3PMO/BZ1boneN4U2XFbFecduscmo7tVeKA2NBN7AD+IK4+i3FPUJvdHxW3KL1ramU2qPFZDZlFIO15YweLnBWfq+1CinkbUaVOZK5pu2BmbA4bjI4gbdvRAtlmSMlciIIhrU0XmxHDn0+FOAk22vDXGwkDDcxl3DmL5XA3b1rxLqoxRps6hly9HZcPFriCttkQakDVlivCiqPD/ddsOqnFpDYUUv8ZY0eLnALbJEFK6udRLoJW1WlZa4xnaZTsO0NoZh0jtxsc9kXByueB6dZtPjWKuMNDQyxUjTkzpIg6Ujc+Sz/AGhu4dp3XgiCodXOoyKGLpdLo2yzPGUJN2QjkS09Z/4Dhfepl9FWF+ow+DvipYiCsNYWqmmOHyjRigZ85JZsbGTgOkaXkFzreSHD2qtdDdVWJQ4hSS1tG9scdRG97i+OzWse1xOT78FsyiCu9ccFfU0raPRqnfIJc5ntcwAMacohtOB6xzPYLecVE9TuqWenqjWaTQ9H0I+xY4tdeQ3vL1SfJG6/F1/NV4IgKuNc9LX1VO2i0bp3yMk600jXMA2WnqwjacDmRtHuaOJVjog1O+h/FvUX+/F+tc/RBi3qL/fi/WtsEQan/RBi3qL/AH4v1rYHVfoSMKoWxygdPJ9pO4W8sjKO43hgy5X2jxUvRAREQVHrRw99JWxV9DltkG/ATR239jm7OXGzlZmAY0ysp2T0u54zHFrhk5h7QbhdGlWANrqV8D7AkXY4+bI3yXd3A9hKqXQbSt+F1DoMTBETn7MjTvikGXSAdm423jnYKNM93fyl0tMf0jooiv8A6YuXvr/On7rxRfMUocA6Iggi4INwQcwQeIX0pLmhERAREQEREBERAVHa0NJxV1XRUxvFBdoI3OkP7x/dkGjuJ4qa6y9ORSsNLhzvt3jrEH90w8b8HEbuQz5XpdQ8+T+2HZ/J/s6a/wDayR/j8fgIiKK7AXpw6gdPKyGmF3SODR3k2uewb/YvMrR1QaL766qHNkN/CST/ANR/Es6V4rbIOv1ddJgtlnr4ec+CysNoGwRRw0/kxsDR3NFrntO9elEVm+V2tNpmZEREeCIiAiIgIiICIiAiIgIiICIiAiIgIiICIiAiIgKttamhRlBrcObd7R9s0DymgZSjtaMj2d2dkosL0i8bSl6PV30mWMtP9x7FH6DaxH0Noa68lOTkPOivvLeY5t9o43ufDsSjqIxLQPa9jtzmn8DyPYc1VusPVwYy6qwNt4znJE0Zx83sHo8xw7t0HwXSCejft4ZIWHiN7XDk5pyKi1yWxTw2dXn7P0/alPnGmna3jHn5+yfPxbJoq2wLXLG6zcbiMZ9OPrMPaWnrN9m0prh2k9LUW+Y1EbyfN2wHe4bOHgpVclbdJcvqOz9Tp5/5KT7+serKIiLNBEXnq8QjhG1WSMjHN7w0fiVFcY1q0cAIpnOndyjHVv2vdYW7rrG1or1lJw6XNnnbFSZ+79UyVfaba0GU4dBgZEku4yDNkXdwe78BxvuUG0l1jVVaCy/QxH+zjJ6w5Pfvd3ZDsUVUXJn35VdZ2f8AJ7hmMmp5+Xh9/wAOj7mmc9xfO4uc4klxNySd5J4r4RFFdbEbCIszoxotNiEvR0Ys0eXIR1Y28zzPIce65HsRMztDDJlpirN7ztEO/QzRN+IThjbiJljK8ea30R945ge08Ff9LTNiY2OmaGtYA1rRuAAsAvHgOAxUULYKAWAzJPlPdxe48SfgOCyKsMWPgjzfN+1e0p1uXlyrHSP1nzERFtVAiIgIiICIiAiIgIiICIiAiIgIiICIiAiIgIiICIiAiIgKvdM9VjJy6bA7RyHN0ZyY88x6DvwPZmVYSLG1ItG0pWl1eXS348U7T+E+9rJX4fJTvMdcx0bxva4WPf2jtGS8y2VxjAYKtmxicTXjhfe3ta4Zt9hVcY5qZcLuwOUEf8uXI9weBY+0DvUK+C0dObtdH8oMGWOHN/TP4evh9/qrqDEZY/6vLI3+69w/IrsfjU7haSeUjtlef9V6MU0WqqW/z+nkaB52ztN99t2/isUtM7xyle07rLHFXafONpcucSbuNzzK4RF43CIu+koZJnbNHG+R3JjS4+ACEzERvLoRTXBtU9XPY1gbTt5vO063Yxv+pCsbRzVzS0dnhvSyD+0ksbHm1u5vfme1ba4bWUur7b0unjaJ4p9kfHornRHVjNVkSYjeGHfmLSPH3WncPvH2Aq48KwmKliEOHsDGN4DieLid5J5lexFNpjinRxOv7Tza239c7V8Ijp+8iIi2K0REQEREBERAREQEREBERAREQEREBERAREQEREBERAREQEREBERAREQcFYTSHA6d8bnzU8Lnek6JhPiRdEWNo3hvwWtW8cM7KTx6ma15ETWt7mgfksXRtBPWF1wirZ6vqGCZ7mFsaB4JTyC9RTwuNt7omH8wrBihawbMLQ0Dg0ADwCIp+KI4XzvtO9p1FomXYiItqsEREBERA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71" name="AutoShape 12" descr="data:image/jpeg;base64,/9j/4AAQSkZJRgABAQAAAQABAAD/2wCEAAkGBhQQERURBxIVFBUUFRwXFxUUExgYGBQUFhcWGBQRGBYYHCYeGB0jGhkVHzEhIycqLCwsGR8xNTArNSYrLCkBCQoKDgwOGg8PGi8kHyQwLikyNSwsLCwqLS8sKSwtLywqLC8sNCwsKSw0LCwvLC4qKiwpLyw1LC8pLy0tKSw1Kf/AABEIAJIBWAMBIgACEQEDEQH/xAAcAAEAAgIDAQAAAAAAAAAAAAAABgcFCAEDBAL/xABKEAABAwICBgUHCQQIBwEAAAABAAIDBBEFIQYHEjFBURMiYXGRMkJSVIGS0QgUFxgjYqGx0hUzgtMWNENyk5TB4SRToqOywsNj/8QAGwEBAAIDAQEAAAAAAAAAAAAAAAQFAgMGAQf/xAA2EQEAAgECAwUDCwQDAAAAAAAAAQIDBBESITEFE0FhkVFx0QYUFTJSgaGxweHwIkJy8SMkM//aAAwDAQACEQMRAD8AvFERARFHNLdOqfDm/wDFHblIu2FhG0eRd6De0+wFZVpa87VjmxtaKxvKRE2zKh+Pa1KKlu2N5nePNhsQD2yHq+BJ7FUmlGn1VXkipfsRcIYyQ233uLz35cgFG1a4uzo65J9Fdk1vhSFh4rrqqpLjDo44RwJHSP8AF1m/9Ki9bptXTf1irmz4NeWDwZYLCIrCmDHTpWEO2bJbrLulrJH5zSPd/ee4/mV8NncPIc4dziF8It2zVvLJ0uk1VF/VaqdvYJn28L2Uiw3W7Xw/v3smHKRgv7zNk+N1CkWu2HHb61YbK5b16SurBNdVPLZuLRugPpD7RntIG0PA96n1DiEc7BJQyNkYdzmODh3XHHsWq692D45PSP6TC5XRu42OTuxzTk4d4UHL2fWedJ2/JLx620fX5tokVeaG624qkthxsNhlOQf/AGbz3nyD2HLt4Kw1UZMVsc7WhZUyVvG9ZERFrZiIiAiIgIiICIiAiIgIiICIiAiIgIiICIiAiIgIiICIiAiKGayNORh8XR0ZBqJR1ePRt3GUj8AOJ7AVnjx2yWitWF7xSOKXl1h6ym0QNPhRDqgjM72wg8SOL+TeG88AaRqap0r3SVTi97jdznG5J5klfEkhcS6UlznEkkm5JOZJJ3m6+V0WDT1w12jqpM2a2Wd56CIikNIuQL5N4/nyWW0a0WnxCXosObu8t58iMHi4/kBmfFXjonq9psPAdG3pJuMzxn27A3MHdnzJUXPqqYeU859iRh09svPwVTgOqmtqgHTNFOw+dLcOI7Ix1vGynOG6k6VljiEssp7CI2+Au7/qVioqjJrct+k7e5ZU0uOvhui8OrLDmeTStP8Aee93/k4rsfq5w876SP2bQ/IqSItHfZPtT6t3d09keiD12p2gk/cNkhP3JCfwk2lD8a1JzxguwiVsw9B46N/cDctPtLVdCLbTV5qeO/va7abHbwasYjhktO8x4hG6N4817SDbmOY7Rkp1q+1nupS2mxtxdBubIc3Q8geLmfiOGWSt7GMDhrI+ixOJsjeF97Tza4ZtPaFS+nOrGShvNhxMtPvJ8+Ifftvb94e0DebCmox6mODJG0/zoh2wXwTx05wvWOQOAdEQQRcEG4IOYII3hfSpjVVp8YHtosUd9k82icT+7ed0Z+64+B7Dlc6rM+G2G3DKfiyxkrvAiItDaIiICIiAiIgIiICIiAiIgIiICIiAiIgIiICIiAiIg8ONYuykgkqKs9WNtzzJ3NaO0mwHeta8bxiSrnfUVpu6Q37Gjc1g7ALD2Kw9deke0+OigOTAJJLcXG/RtPc27v4hyVXK90GHgpxz1n8lRrMvFbhjpAiIrBCFmNFdGJMQqGwUmQ3veRcRs4uPM8AOJ9pGIYwkgMBJJsAN5J3ALYrQHRMYfStY8DpX2fK779smX5NGXieKi6rP3NOXWeiRp8Pe259IZXAsCiooWwYc3Za3efOe7i9x4k/7bgAsgiLnZmZneV3EREbQIiLx6IiICIiAuHNuLOzBXKIKS1navRSE1eEt+wceuwf2LjuI+4T4HLcRab6rdL/ntN0VW680FmuJ3vZ5knacrHtF+KmNVTNlY6OpaHMe0tc07i0ixB9ioxsbsBxcbRPRX3+nTSGxJ5ltvFnarKlvnOKcdvrRzhBtXuMnHHSeq+EXDTfMLlVqcIiICIiAiIgIiICIiAiIgIiICIiAiIgIiICIiAiIg12x3Aa+qqZaiWjqbySF37l+Tb9Vu7g2w9i8H9Da71Ko/wAF/wAFsxZLKzjtG0RtFYQJ0VZneZaz/wBDa71Ko/wX/BP6G13qVR/gv+C2Ysll79JX+zDz5jX2qS1aaDTmubLi9PJGyEdIOkjc0OkFgwC4zsTtfwhXaiKFnzzmtxSl4sUYq7QIipXTD5QD6arlgwWCKWOI7HSPc7rvbk8jZNtkG4HO1+K0Nq6kWvn1kar1SD3pPin1kar1SD3pPig2DRUtodrqrsSrIqWkpIBtm73XktHGM3yHPgN3MkDis3rQ1xfsqdlNhkbJpNnal2ybRh1ujb1T5RFznuGzzQWcihGq7TKqxWF9TiUEcMQdsRlm1eRw8t3WPkjIdpvyU3QEUD1p6zRg7I20rGyzym4Y4kBsbfKkdbPM2A59bkvDqt1j1mMSSGpp4ooIh1ntLyTI7yY23Nt1yeWXMILKUF1taLuq6VstCwvlhdk1oJc6N9g9oAzNjsu9hUV0519Oo6ySmwaGOVsXUe95dnKPLa3ZO5p6veCo/wDWSqvVKf3pPitmPJOO0WjwYXpF6zWVx6BTSuoIW4nG+OSNvRuEjS0kMNmOsd927OfepCte/rJVXqlP70nxXbTfKTqA4fOaOEt4hsj2m3YTcfgsbW4rTL2sbREL/ReSmxNj4G1LzsRujEpLyG7DC0Ou4nIWG9VTpP8AKJgieY9HoDPbLpXuLGE82tsXOHfsrFkuFFro75R9f5tPSW7WSn/6rj6x1f8A8ik9yX+ag2MRa9UXykasOHz6lp3t4iMyMd7HOc4fgr4wXFW1dPFU04IbNG2RodvAeAbHtF7IPairDTLXxS0T3Q4Uw1UjTZxa7ZiaeI27HaI+6Ldqgsvyj64n7GmpQORbKT4iQfkg2JRa5/WOxD1ek9yX+au6k+UjWBw+d0tM5t8wzpGEjscXOA8EGwyLw4HioqqaGphaWtmibIGu3gPaHAHxXuQEVXaxdd0eHyfN8FayomaftSXHo4//AM7t8p/MDIcc8hDR8pGq9Ug96T4oNg0WD0w0qZhtFJV1liWtsxl7dJK7JkY7zv5AE8FTH1kqr1SD3pPig2DRa+fWSqvVIPek+KfWSqvVIPek+KDYNFVWrXWpW4vVGI00LIY27UsgLyWg3DGC5ttOdz4Bx4LFaX/KBfTVcsGCwRSxxHY6R7ndd7cnkbJtsg3A52vxQXUi18+sjVeqQe9J8U+sjVeqQe9J8UGwaKltDtdNdiVZHS0lJANs3e68lo4xm+Q58Bu5kgcUQXSiIgIiICIumrq2RRulqnBrGNLnOO5rWi7nHsABQQbXJpz+zaIspHWqKm7I7HNjbfaTdlgQB2uB4Fa9aERUbqxh0pk2KdnWcNh7ukI8mKzASATvPIHO5C9Gm2k0uMYg6WMOO24RQR8Qy9o2W9Ik3Pa4qz6P5OkBjYa2teJNkbYY1haH26waSbkXvmg7f2xop6Ef+Xqf0r6jxTRVxDY4mEk2AFNVEknIADZzK4+rlS+vS+7H8VmdEdR1LRVTKoTvnMR2msc1gaH+a824jeO0A8EGbxGkw/AKWauoaaOI7GyA24dI4nqQgkki7rXtwF+C1xwjDqjG8RDHOLpaiQukfbJjd75LcA1u4dgA4KW69dNzWVnzOkd9jSuLTbc+fdI7+HyB/FzUw+T3hdNDSyVcksZnlcWEF7dqOJhFmkHMbTuseYDOSC2MIwqOlgjp6BuzHEwMaOwcTzJ3k8SSV9YniMdNDJPWu2Y4ml7nHg1oue89nFcSYtC0XkmjAG8mRoA9t1ROu/WdHVgUGAyB8QdtTSMN2yOHkRtIyc0HrE7idm27MIBpDjE+NYiZGNLnzyBkUd/JbfZjjHDIbzzLjxV3aR10ejGCsp8OcPnEgLGOG90zgOmqbcm3Ft9vswo/qF0JETX4ti4DQGuEBfkGsAPS1BvuFrtB5bfYq71jaYOxevdLDtGMHo4GWN9gHI7PpPJ2ueYHAIO7VdoOcWrg2pBMEX2k7s8236se0OLzlvvYOPBXr9COEeqH/MT/AMxa7UmC4lDcUcFbHffsRTNvbdfZGa+qt+JwtL6w10bRvc/p2tF8hm7JBa2tPQTB8MoXvhgLKiTqwATylxfcXdsueQWtFybjkMiQq31YaEuxSubG8HoI7Pndw2Aco783nq920eCw2EvFVVxNxp00jXvaxxY+8tnGw2S8OBzO5bG6R1FNozhT/wBiRhjnHYjv1nSTuBtI8nyrAF3KzbC1wgr/AF8afmST9l4W60UVunLTk+QZthy81mRI9L+6ujVPqabXxCs0hLhC4/ZRNOyZQDYyOdvDb3AAsTYm4Fr13o5Qtra6GPE5dhs0w6SV7gDZxu9xc7zjnYniQtvaSogijbHSviaxjQ1rQ9tmtaAGtGe4ABBFBqTwj1P/AL8/8xRbWZq1wmgw2aeGAxSABsRE0pJlceq3Ze8gjeTluBVqVWO08TS+qqImNG9zpWgD2krWvXBrDGKVIjw4n5tBcM3jpHnypiDw4C/DPLaIQRbRLRuTEauKlo98jus62TGDN8h7hfvNhxV165tMxhtJFhWBHYe+INcQc4qZo2GtB4Ofa1+QdzBXOqzR5mCYZNiuOt2ZJI9uxyc2HLo4hfc6R2ybdrAdxVIYxi0uI1j561w6SeTibNbchrW3O5rRYdwQTDVFqxGKyumxPaFLCbHZNjLJa/RB3AAWLiM8wBvuLdr9EtH6NwixOOjids7QbNLZxaSQHdd9yLg59ilWiuj0eH0kVLQ+TG2xdby3HN8h7XOJP4cFVOlupSpq6iatxbEIGbZLiXMcGxsGTWXLrBrWgDPkgzGK4No7JBIyjkw5kjmODH9O0bDyDsu6r75GxUGwDUvDUztZTYtSTgEOeyB20/ogQHkWJtvtc5XIVa4pTMimfHSSiZjXWErQWh9t7gDna97di2S1QaGtwqgNRitmTTt6SVzzs9FEASyMk+TYEude2ZsfJCCwYIGxsayABrGNDWgZBrWiwA7AAqS1ra677dFonJzbJUtPiyEj8Xj+HmsNrV1yOrdqk0dcWU258guHTjiBxbH2b3cbDJQDRXGoqOcT11K2p2M2Me8tYHXye4Bp2rcAcu9BMtGtUzzh9TiekQLGMppJIITcOkcI3Fkr+LWXsQN7t+7yq8w+HbljYPOe0eLgFZ+kuvyWtpJqU0jIxMwsLxK4loO822RfJV9onFt19K30qmIeMrAg2y0m0NpcSaxuORukbGSWtEsjACci4hjhc2yz3XPMqqNbOhuE4VR3o6X/AIiY7EIM8x2bW25iDJYhoI38XN4XV3VFQ2NjpKhwa1jS5zibBrWi7nE8gLlalae6VSYxiDpYQ4tLhFTxgZ7F7MFvScTtEc3W4BB7NVGgn7VrQ2qB+bwgPmIJFx5kQIzBcQfYHcbK8voQwj1Q/wCYn/mLJauNDW4VQsgNjK7rzOHnSuAuAeTRZo7r8SpHV1bIo3S1Tg1jGlznHc1rRdzj3AFBV+n9bS6OYc+n0YZ0U1W4htnuc5osBJNtOJd1W2Azyc4EcVSOhEVGaxh0pk2KdnWcNh7ukI8mKzASATvPIHO5C9Gmuk0uMYg6WMOO24RQR8Qy9o2W5km57XFWfR/J0gMbDWVrxJsjbDGsLQ+3WDSTci980Hb+2NFPQj/y9T+lfUeJ6KuIbFEwkmwApqokk5AABuZuuPq5Uvr0vux/FZnRHUdS0NUyqE75zEdprHNYGh/mvNuI3jtAPBBNMB0Oo6Fzn4NTMhc8WcWg3Lb32bkm2f5DkizSICKD6N6fSTV8lDisbGObttaWbXWfGcxmdxaHH2KcLGtotG8JGo02TT2iuSOsb/dIiIskcVca56avqqdtFo3TvkbJ1ppGuYBstPVhG04HMjaPcBxKsdEGp30P4t6i/wB+L9a5+iDFvUX+/F+tbYIg1P8Aogxb1F/vxfrWwOq/QgYVQtjlA6eS0k7hbyyMo7jeGDLlfaPFS9EGrmkup3E4qiToqd1Qxz3Fssbmu2wSSCW32mnPMEb+J3rE/RbinqE/uj4rblEGpUOqjFXmzKGX+LZaPFzgFP8AQj5Pj9ts2lzmhoz+bxuuXdkkgyA7G3vzCvZYHTTSX9n0pmaA55cGsa69nOJub2zyaHH2LyZiI3lsxYrZbxjpHOeSN626Stkom0OiVM5zZBsyOjLGNjhba0LQSPKyGWWy0jiobqg1R1ENZ870mhMYgsYmOLTtSm9pOqTkwZ58S08FlPppqPV4fF/xT6aaj1eHxf8AFae/oufoDW/Zj1hcCgGuOmraijFHo5Tul6Y/avBaAyNhDgzrOGbnW3cGnmo99NNR6vD4v+KfTTUerw+L/inf0PoDW/Zj1hiNUWqOohrPnWk0JjEFjExxaduU3s/qk5M352zLeRUq13aC1WJxQOwQB5gc/aiLg0vDwyzmlxDbjZORPnZKYaGY3LW0raiuY1he52yGXtsNOzc3PMO/BZ1boneN4U2XFbFecduscmo7tVeKA2NBN7AD+IK4+i3FPUJvdHxW3KL1ramU2qPFZDZlFIO15YweLnBWfq+1CinkbUaVOZK5pu2BmbA4bjI4gbdvRAtlmSMlciIIhrU0XmxHDn0+FOAk22vDXGwkDDcxl3DmL5XA3b1rxLqoxRps6hly9HZcPFriCttkQakDVlivCiqPD/ddsOqnFpDYUUv8ZY0eLnALbJEFK6udRLoJW1WlZa4xnaZTsO0NoZh0jtxsc9kXByueB6dZtPjWKuMNDQyxUjTkzpIg6Ujc+Sz/AGhu4dp3XgiCodXOoyKGLpdLo2yzPGUJN2QjkS09Z/4Dhfepl9FWF+ow+DvipYiCsNYWqmmOHyjRigZ85JZsbGTgOkaXkFzreSHD2qtdDdVWJQ4hSS1tG9scdRG97i+OzWse1xOT78FsyiCu9ccFfU0raPRqnfIJc5ntcwAMacohtOB6xzPYLecVE9TuqWenqjWaTQ9H0I+xY4tdeQ3vL1SfJG6/F1/NV4IgKuNc9LX1VO2i0bp3yMk600jXMA2WnqwjacDmRtHuaOJVjog1O+h/FvUX+/F+tc/RBi3qL/fi/WtsEQan/RBi3qL/AH4v1rYHVfoSMKoWxygdPJ9pO4W8sjKO43hgy5X2jxUvRAREQVHrRw99JWxV9DltkG/ATR239jm7OXGzlZmAY0ysp2T0u54zHFrhk5h7QbhdGlWANrqV8D7AkXY4+bI3yXd3A9hKqXQbSt+F1DoMTBETn7MjTvikGXSAdm423jnYKNM93fyl0tMf0jooiv8A6YuXvr/On7rxRfMUocA6Iggi4INwQcwQeIX0pLmhERAREQEREBERAVHa0NJxV1XRUxvFBdoI3OkP7x/dkGjuJ4qa6y9ORSsNLhzvt3jrEH90w8b8HEbuQz5XpdQ8+T+2HZ/J/s6a/wDayR/j8fgIiKK7AXpw6gdPKyGmF3SODR3k2uewb/YvMrR1QaL766qHNkN/CST/ANR/Es6V4rbIOv1ddJgtlnr4ec+CysNoGwRRw0/kxsDR3NFrntO9elEVm+V2tNpmZEREeCIiAiIgIiICIiAiIgIiICIiAiIgIiICIiAiIgKttamhRlBrcObd7R9s0DymgZSjtaMj2d2dkosL0i8bSl6PV30mWMtP9x7FH6DaxH0Noa68lOTkPOivvLeY5t9o43ufDsSjqIxLQPa9jtzmn8DyPYc1VusPVwYy6qwNt4znJE0Zx83sHo8xw7t0HwXSCejft4ZIWHiN7XDk5pyKi1yWxTw2dXn7P0/alPnGmna3jHn5+yfPxbJoq2wLXLG6zcbiMZ9OPrMPaWnrN9m0prh2k9LUW+Y1EbyfN2wHe4bOHgpVclbdJcvqOz9Tp5/5KT7+serKIiLNBEXnq8QjhG1WSMjHN7w0fiVFcY1q0cAIpnOndyjHVv2vdYW7rrG1or1lJw6XNnnbFSZ+79UyVfaba0GU4dBgZEku4yDNkXdwe78BxvuUG0l1jVVaCy/QxH+zjJ6w5Pfvd3ZDsUVUXJn35VdZ2f8AJ7hmMmp5+Xh9/wAOj7mmc9xfO4uc4klxNySd5J4r4RFFdbEbCIszoxotNiEvR0Ys0eXIR1Y28zzPIce65HsRMztDDJlpirN7ztEO/QzRN+IThjbiJljK8ea30R945ge08Ff9LTNiY2OmaGtYA1rRuAAsAvHgOAxUULYKAWAzJPlPdxe48SfgOCyKsMWPgjzfN+1e0p1uXlyrHSP1nzERFtVAiIgIiICIiAiIgIiICIiAiIgIiICIiAiIgIiICIiAiIgKvdM9VjJy6bA7RyHN0ZyY88x6DvwPZmVYSLG1ItG0pWl1eXS348U7T+E+9rJX4fJTvMdcx0bxva4WPf2jtGS8y2VxjAYKtmxicTXjhfe3ta4Zt9hVcY5qZcLuwOUEf8uXI9weBY+0DvUK+C0dObtdH8oMGWOHN/TP4evh9/qrqDEZY/6vLI3+69w/IrsfjU7haSeUjtlef9V6MU0WqqW/z+nkaB52ztN99t2/isUtM7xyle07rLHFXafONpcucSbuNzzK4RF43CIu+koZJnbNHG+R3JjS4+ACEzERvLoRTXBtU9XPY1gbTt5vO063Yxv+pCsbRzVzS0dnhvSyD+0ksbHm1u5vfme1ba4bWUur7b0unjaJ4p9kfHornRHVjNVkSYjeGHfmLSPH3WncPvH2Aq48KwmKliEOHsDGN4DieLid5J5lexFNpjinRxOv7Tza239c7V8Ijp+8iIi2K0REQEREBERAREQEREBERAREQEREBERAREQEREBERAREQEREBERAREQcFYTSHA6d8bnzU8Lnek6JhPiRdEWNo3hvwWtW8cM7KTx6ma15ETWt7mgfksXRtBPWF1wirZ6vqGCZ7mFsaB4JTyC9RTwuNt7omH8wrBihawbMLQ0Dg0ADwCIp+KI4XzvtO9p1FomXYiItqsEREBERAREQEREBERAREQEREBERAREQEREBERAREQEREBERAREQ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51" name="Retângulo 50"/>
          <p:cNvSpPr/>
          <p:nvPr/>
        </p:nvSpPr>
        <p:spPr>
          <a:xfrm>
            <a:off x="799459" y="906303"/>
            <a:ext cx="1480301"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Capac. Share (2018)</a:t>
            </a:r>
          </a:p>
        </p:txBody>
      </p:sp>
      <p:sp>
        <p:nvSpPr>
          <p:cNvPr id="13" name="AutoShape 2" descr="data:image/jpeg;base64,/9j/4AAQSkZJRgABAQAAAQABAAD/2wCEAAkGBhQGDxQQEBQQERARGBgVEBgWGBIcEBYVGBMXFhgUFxcYJzIfGBojHRIUHy8gIycqLS4uGB49NTAsNSYrLCkBCQoKDgwOGg8PGjIkHyM1LDU1LTI1NSwyNS01Li0tLy8vNTM1LDQsNCovLS8pLDU0LCoqLzUsLDUuNCwsNSksLv/AABEIALoBDwMBIgACEQEDEQH/xAAcAAEAAwEBAQEBAAAAAAAAAAAABQYHBAMIAgH/xABQEAABAwICBAYLCwkHBQAAAAABAAIDBBEFEgYHITETQVFhcoEUFiIyNVNxkZKy0hUXI0JSVGKTobHRCCQ0c4KDlKLBGDNDs8LT8GN0tOHj/8QAGwEBAAMBAQEBAAAAAAAAAAAAAAQFBgMCBwH/xAAyEQABAwIBCgMJAQEAAAAAAAAAAQIDBBEhBRIxM0FRUnGRsRMU8BUiIzI0YYGh0fHB/9oADAMBAAIRAxEAPwDcUREAREQBERAEREAREQBERAEREAREQBERAEREAREQBERAEREAREQBERAEREAREQBERAEREAREQBERAEREBD6SaSs0cjDnDO92yNgNibbyTxNHLzhZ5U6waud12vbGOINYy3ncCftX509rDVV8gO6PKxo5BlBP2uJVeV9S0rEYjnJdVMhX5QldKrGOVETDDAnu3qt8cfQh9lO3qt8cfQh9lQKKV4EXCnQr/Nz8a9VJ7t6rfHH0IfZTt6rfHH0IfZUCieBFwp0Hm5+Neqk929Vvjj6EPsp29Vvjj6EPsqOwTD/dWpih22e4B1t+Xe4+YFctRCaZ7mO75hLXeUGx+5efChvm5qdD35ipzc/PdbRpUm+3qt8cfQh9lO3qt8cfQh9lQKL14EXCnQ8ebn416qT3b1W+OPoQ+ynb1W+OPoQ+yoFE8CLhToPNz8a9VLNQ6w6qmdd7mzN42ua0eYsAsfP5Fo+B42zHoRLH5HNPfNdxtPn3rElcdWVYYqp8XxZGEkfSaRY+Zzh1qFV0rMxXNSyoWmTa+XxUjet0XeaaiIqQ1YREQBERAEREAREQBERAEREAREQBERAEREBjemfhCfpD1GqFU1pn4Qn6Q9RqhVqYdW3kh8/qtc/mvcIpEYBLNCJ4hwsfxiza5hG9r27x5d1rbVHL2jkXQcnMcy2cmkIiL9PBbtWlD2RVukO6Jht0nHKPszqP04ouwq+XiD7SD9oXP8wcrdqxouBpnynfK+w6LBYfaXqP1pUVnQzDjDo3dXdN+96rGzXq1T8F/JTWycjtt79cO1ihoiKzKAIgGbYNpO5SFXgcuHxCWYcFn2RtdskdykN3gDlNuLlX4rkTBT21jnIqomgj1atW36d+7f8Ae1VVWrVt+nfu3/e1canVO5Emg+pZzQ1RERZk3gREQBERAEREAREQBERAEREAREQBERAEREBjemfhCfpD1GqFU1pn4Qn6Q9RqhVqYdW3kh8/qtc/mvcmNGNInaPTZxcxusJW8o5R9IcXXyrRq/Rml0nYJQAC8ZmyR2DjfjPE7rF/IshVs0G0r9yH8BKfgHnYTujcePonj8/KolVC5fiR4OQsMnVTE+BMl2rv2KeeM6vqjDbuj+Hj+iPhB5WcfVdVhzchsdhG/lW+71GYro3BjO2WMF3E4bH+S43jmN1GiygqYSJf7lhUZFauMK2+y+v6NGqL3Oo4Y9xDAXdJ3dO+1xUfp/Rdl0DzxxFsg6jY/yucrGBZeNXTCtjdG7vXtLXctiLH71XtkVJEeu+5cSQI6FYk3W/RhMcRmIa0FzjsAAJJPMBvVswbVzNXWdOeAZyb5T1bm9fmWgYVgMOCi0LGtPG7e8+Vx29W5dskggaXOIa1oJJO4AbSSp8uUHOwjSxUU+RmM96Zb/bZ66EEzC6TQyF02UAsHfO2yuPE0E7ieQWCy/GsYfjkzpZOPY0cTW8TR/wA2m6kdL9JjpBLZtxBH/djl5Xkcp4uQdagFMpYFame/FylXlCrbIvhRYMTdtXeFatW36d+7f97VVVZ9XMmSvA+Ux4HmB/0rtU6p3IjUP1DOaGroiLMm8CIiAIiIAiIgCIiAIiIAiIgCIiAIiIAiIgMb0z8IT9Ieo1QqmtM/CE/SHqNUKtTDq28kPn9Vrn817hF00GGyYo/JCx0juOw2DnJ3Ac5V2wXVnudVv/YZ9zn/AIedeZZ44vmU909HNUL7iYb9h0avdJjVjsSW5cwXidtPcj4ruS3EeTybbuuahw6PDGZIWNjbyNG/nJ3k85XSs9M9r3q5qWQ2lLE+KJGPddUCIi4kkLOtYekrpXGkjzNY2xlJuM53ho+iOXjPk26KuTEcJixZuSZjXjiuNo8hG0dS708jY3o5yXIlZC+aJWMda/qxhiK941qzcy7qV+YfIfYO/ZduPXbyql1lDJh78krHRuHE4EHyjlHOFoIp2S/KpjJ6SWBfiJ+dh4Kx6vvCEfRf6hVcVj1feEI+i/1ClRqnclFF9Qzmnc1tERZg3wREQBERAEREAREQBERAEREAREQBERAEREBjemQviE/SHqNXbguF0EdnVVS15+QwShvW7Lc9VlxaZ+EJ+kPUaoVaVrFfE1EVUwTQYWSVI6h6q1FxXTzNbpNK6CgYGRSRsaNwax4Hl3b+de3bvR+Pb6Mn4LHkUZcnRrpVSamWpkSyNb+/6bD28Ufj2+jJ+CmoJhUNa9u1rgHNO3aCLg7VhVFTGtlZGN8jmtH7TgP6rdo2CMADYBsHkCg1dOyGyNXSW+TaySqzleiIiW0H6RceK4rHg0TpZTZreId8TxNaOMletFWMxCNssZDmPF2kf82Hisoeats7YWme3Ozb47hW1jcPjdLIcrGC7jYmw8g2qH7eqPxw9CX2VLYlSdnwyRH/ABGOb52kf1WFOblNjvG9TaSmZMi5yrdCpylXS0qtzESy7/8ATX+3qj8cPQl9lc1dpTh2JsyTPY9vIWS7OcHLcHnCylFOTJ8aYoqlSuWpnJZWt6L/AEsONYbRbXUlSOg9svma/L9/nX61feEI+i/1Cq4rHq+8IR9F/qFd5Wq2FyXvgukiU8iSVLFRqJimjn+TW0RFmzchERAEREAREQBERAEREAREQBERAEREAREQGN6Z+EJ+kPUaoVTWmfhCfpD1GqFWph1beSHz+q1z+a9wiIuhHLDoFR9l18Z3iMOkPULD+ZzVrM87aZpe8hrWglxO4AbyVQtVtHtnmP0Y2/a53+hcenmlfui400J+BYfhCNz3Di6IPnPkCp6iNZ6jNTQhp6OZtHReI7S5Vsn6/wCEVpZpK7SGa4uIWbIm/e885+wdd+rQrSr3Dk4OQ/m8h2/Qd8sc3L/621lFZLAxY/DtgUTauVJvGv73rA31rs4uNoO7kWL6VUfYFbOzizlw8j+7HrKz6AaWZLUkx2HZA48X/TP9PNyLl1nUfBVMco3SMsfKw/g5vmVdSsdBOrHbS7yhK2rpElbsXH7esCmoiK3M0FY9X3hCPov9QquKx6vvCEfRf6hXGo1TuSkqi+oZzTua2iIswb4IiIAiIgCIiAIiIAiIgCIiAIiIAiIgCIiAxvTPwhP0h6jVCq46yMFdTT9kgExy2DjyPAtbrAHmKpy01O5HRNVNxgq2NzJ3o7eoREXciFlbj/uPhzaaE2lnzPmcN7GuOUNH0i1o8gPOq0iLwyNGXttO0szpLIuhEsgREXs4gGysmKY92wULWyn84p3Dad743DKXdIHJfz8tq2i8PYjlRdqHaOZ0aOamhdPr7BEReziFY9X3hCPov9QquK96s8GOd1U4ENALI+ckjMRzCwHWeRR6pyNidcnZPjV9Qy2xb9DQ0RFmjdBERAEREAREQBERAEREAREQBERAEXNiGJxYSzhKiSOGMEAukc1rLncMztl144XpBTY3m7Gnp6jJbPwUkb8t72vlJtex8yA70RR2J6RU2CkNqaingLhdolkjYSBsJAcRcIDtqKZtW0se0OY4WcCLgjyKp1mrOnnJMb5Yr8WxzR5L7ftKtFDXx4nGJYJI5YnXyvY5rmGxLTZzdhsQR1L91VWyhY6SV7I42C73OIDGjlJOwBdY5Xx/KtjhNTxTaxtyl+9ZH4+T0Wp71kfj5PRarBS6Z0Na9scVZRySPOVjWzQl7idwABuTzKZXXzk3ERvZtLwdyje9ZH4+T0Wp71kfj5PRarRiekVNgpDamop4HOF2iWSNhIGy4DiLhcXb7h3z6g+vg9pPOTcQ9m0vB3IT3rI/Hyei1Pesj8fJ6LVN9vuHfPqD6+D2lIQ45T1EBqWTwOp23LpQ9hhAb3xLwbC3HtTzk3EPZtLwdyqe9ZH4+T0Wp71kfj5PRapvt9w759QfXwe0nb7h3z6g+vg9pPOTcQ9m0vB3IT3rI/Hyei1Pesj8fJ6LVasMx6nxu/Y08E+XvuCkY/LfdfKTZetfisOFgGeWKEO2NMj2NBPIMx2p5ybiHs2l4O5W6DVrT0pDpHSTW4iQGdYbtPnVriiELQ1oDWgWAAAAHIANyi+2+i+eUf18PtL9xaVUc7g1lVSOc42aBNCXEncAAdpXGSV8nzLckw08cKWjbYlEXjWVseHRulmeyKNm17nuDWNF7XLjsG8LmwvH6bG83Y09PUZLZ+CkY/Le9s2Um17HzFczud6Lwra6PDY3SzPZFG3vnvc1rBtttc7YNpC4cP0qo8Wk4KnqqWaQgkNjlic+w3nK032ICVREQBERAEREAREQBERAEREBnOvzwI/9bF6xWLapNLO1PFInvNoJ/gZ77g15GV56Lg035M3Ktp1+eBH/AK2L1isE7WDNg4xFgJ4OpfTz79jTFE+N3MMzntPSagPsC9l8k6z9K+2/FJpmm8LDwVPycGwkBw6RLn/tLSanWtwmiwdn/PX/AJk7b3eYN7qXl2xEG/ynLLqjRjsPB48QeCHVFQY4eTg2RuzO637P3fOgPofUp4ApP33/AJUyq35RGlfYVNFh8Z7uoPCTcoiY7uQek8X/AHZVm1MyCHR+lc4hrWicuJ3ACpmJJ5lgOk+kbNM8YdU1DnMpXytbcAlzKdpDRZvysovb5TigOTEdHqjRWKirTdnZTeGgcO+a5knc9duDeOZ45F9V6H6RN0roYKtlhwrAXgfFkHcvb1ODh5LLI9ZesDCtLsMNNA+RssOV9KOCeGgsGXJfiBYXN83IvL8nXSvgJZcNkOyT4anv8toAkaPK0Nd+w7lQHl+Un+l0n6p/+YF/dH/yfRjlHBVdmuZ2RFHLl4EHLnYHZb5xe199l/Pyk/0uk/VP/wAwKKwXVTi+J00M0M7WwyxsfEOyJRZjmgtGUCw2EbEBZv7NDfn7vqB/uK012iXaTozWUgkM2SGd2ctyk5rm2W53eVZ83U5jYP6Q3+Jm/BbDrI8DV3/byeqUB876s9XQ1hyTsM5p+Aa11wzPmzOIt3wt3qv/APZob8/d9QP9xZnoLX4nQPlOEicvIbw3BRNkOW5y3Dmm226ncX1j4/gJaKqWogL7lnCQQNzWte12bbXHnCA89SUjqXH4WNcQHCdj/pNEL3WPNdjT1Be+vmZ1RjbmOcS1kcTWDiaC3MbdbiVIajdDqqoxGLEnRltKxshEjrASOex8dmDj2uJJ3DKePYrJrY1R1elVf2ZRmJwexrXtc7K5rmC1xssQRbjve6A4v7M5+fj+H/8AooPSL8n2tw1zBRuFa1wJefgoshvsFnvOa/KF7+9ZpB49/wDFyfiq5pPT4toDLF2TVVDHyAvjyVEju9IBvt59xQGzaZ08tHoo+Opv2QymhbNchxztMYddw2ONxvvtWfaidI4NFocRqap4jjaKfpOdeezGD4zjbd/QErQNMcTdjOib6iS3CTUsMj7bszjGXWHELkr5+wPRKfSKmqZ6ccJ2JkdKwX4Qsfn7po48vBm432PMgLbjmP1+uyuFPTsc2nabxx3PBRt3cNM4b3bd/PZoudu3aAauoNA4bR2kqHgcNMR3buPK0fEZfi891mWovWHT4WPc6dkUD5HXimGwSuO5kpPxttmndxbD328oAiIgCIiAIiIAiIgCIiAIiICj648Dm0hwp0FLG6WUyRkNba9g4knaoHVjoFK3A6vD8QidCaiV9g7KSAYYg2QWNtjmXHO1asiA+U4tTuKPlERpntaXhpfdnBjurZ9/ejfu3LVdbegs1XhdFR4fC+UUzwLNy3DGxFuY3I2k7TzkrV0QGQ+4+IYZopFQQ08prJeEilaCzNHE+ole4k3t3TSG7/j8yi9WWpFtRHNJjEDw4uDYIy9zSABdzzwZ23LgBc/FPKtyRAUL3jsJ+bv+uqPaWZYrqwr9EMY7IwynklghkbLTkObbLsJicSb22uYb7x5V9FIgMW126I1mls1JLSU0sgbEc47gOY5zg7K653jmUNh8ulGFQxwRRytiha2OMcFRmzWgAC5FzsA3r6CRAYL7qaWfIk+qofwV5hp8QxrR2oirmPdiEsczA20TXG9wwWZZu5aCiAx3UTodV6MTVTqyB8LZGRhhdl2kOcSNhPKFcNamhXbrhz42AGph+Ept1y4DbHfkeLjkvlPErkiAyfUjQYho0JaOtppY6c/CQPcWFrH7A9mwk2dsI4rh3ylBa29CcTxPFHT0cc0kD2R5TG8ANc1uUtIJFj3N+vyrdUQGFe7GlXinfVUirulGjOP6ZPY+sppJHRAtZZsDbAkE96RfcvpdEBQsd0an7WOwGM4SqbTQxZGkbXt4PMATsNsp28ygNQ+iFXou6s7MgfBwoh4PNl7rKZb2sTuzN861xEBiWtbUs6seazDIwXvPw8DcoBJP95HfYOdvWOMKz6qa/FKZnYeKU0waxvwM7iwmw/w5LG55ndR5VoyIAiIgCIiAIiIAiIgCIiAIiIAiIgCIiAIiIAiIgCIiAIiIAiIgCIiAIiIAiIgCIiAIiIAiIgCIi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8" name="AutoShape 4" descr="data:image/jpeg;base64,/9j/4AAQSkZJRgABAQAAAQABAAD/2wCEAAkGBhQGDxQQEBQQERARGBgVEBgWGBIcEBYVGBMXFhgUFxcYJzIfGBojHRIUHy8gIycqLS4uGB49NTAsNSYrLCkBCQoKDgwOGg8PGjIkHyM1LDU1LTI1NSwyNS01Li0tLy8vNTM1LDQsNCovLS8pLDU0LCoqLzUsLDUuNCwsNSksLv/AABEIALoBDwMBIgACEQEDEQH/xAAcAAEAAwEBAQEBAAAAAAAAAAAABQYHBAMIAgH/xABQEAABAwICBAYLCwkHBQAAAAABAAIDBBEFEgYHITETQVFhcoEUFiIyNVNxkZKy0hUXI0JSVGKTobHRCCQ0c4KDlKLBGDNDs8LT8GN0tOHj/8QAGwEBAAMBAQEBAAAAAAAAAAAAAAQFBgMCBwH/xAAyEQABAwIBCgMJAQEAAAAAAAAAAQIDBBEhBRIxM0FRUnGRsRMU8BUiIzI0YYGh0fHB/9oADAMBAAIRAxEAPwDcUREAREQBERAEREAREQBERAEREAREQBERAEREAREQBERAEREAREQBERAEREAREQBERAEREAREQBERAEREBD6SaSs0cjDnDO92yNgNibbyTxNHLzhZ5U6waud12vbGOINYy3ncCftX509rDVV8gO6PKxo5BlBP2uJVeV9S0rEYjnJdVMhX5QldKrGOVETDDAnu3qt8cfQh9lO3qt8cfQh9lQKKV4EXCnQr/Nz8a9VJ7t6rfHH0IfZTt6rfHH0IfZUCieBFwp0Hm5+Neqk929Vvjj6EPsp29Vvjj6EPsqOwTD/dWpih22e4B1t+Xe4+YFctRCaZ7mO75hLXeUGx+5efChvm5qdD35ipzc/PdbRpUm+3qt8cfQh9lO3qt8cfQh9lQKL14EXCnQ8ebn416qT3b1W+OPoQ+ynb1W+OPoQ+yoFE8CLhToPNz8a9VLNQ6w6qmdd7mzN42ua0eYsAsfP5Fo+B42zHoRLH5HNPfNdxtPn3rElcdWVYYqp8XxZGEkfSaRY+Zzh1qFV0rMxXNSyoWmTa+XxUjet0XeaaiIqQ1YREQBERAEREAREQBERAEREAREQBERAEREBjemfhCfpD1GqFU1pn4Qn6Q9RqhVqYdW3kh8/qtc/mvcIpEYBLNCJ4hwsfxiza5hG9r27x5d1rbVHL2jkXQcnMcy2cmkIiL9PBbtWlD2RVukO6Jht0nHKPszqP04ouwq+XiD7SD9oXP8wcrdqxouBpnynfK+w6LBYfaXqP1pUVnQzDjDo3dXdN+96rGzXq1T8F/JTWycjtt79cO1ihoiKzKAIgGbYNpO5SFXgcuHxCWYcFn2RtdskdykN3gDlNuLlX4rkTBT21jnIqomgj1atW36d+7f8Ae1VVWrVt+nfu3/e1canVO5Emg+pZzQ1RERZk3gREQBERAEREAREQBERAEREAREQBERAEREBjemfhCfpD1GqFU1pn4Qn6Q9RqhVqYdW3kh8/qtc/mvcmNGNInaPTZxcxusJW8o5R9IcXXyrRq/Rml0nYJQAC8ZmyR2DjfjPE7rF/IshVs0G0r9yH8BKfgHnYTujcePonj8/KolVC5fiR4OQsMnVTE+BMl2rv2KeeM6vqjDbuj+Hj+iPhB5WcfVdVhzchsdhG/lW+71GYro3BjO2WMF3E4bH+S43jmN1GiygqYSJf7lhUZFauMK2+y+v6NGqL3Oo4Y9xDAXdJ3dO+1xUfp/Rdl0DzxxFsg6jY/yucrGBZeNXTCtjdG7vXtLXctiLH71XtkVJEeu+5cSQI6FYk3W/RhMcRmIa0FzjsAAJJPMBvVswbVzNXWdOeAZyb5T1bm9fmWgYVgMOCi0LGtPG7e8+Vx29W5dskggaXOIa1oJJO4AbSSp8uUHOwjSxUU+RmM96Zb/bZ66EEzC6TQyF02UAsHfO2yuPE0E7ieQWCy/GsYfjkzpZOPY0cTW8TR/wA2m6kdL9JjpBLZtxBH/djl5Xkcp4uQdagFMpYFame/FylXlCrbIvhRYMTdtXeFatW36d+7f97VVVZ9XMmSvA+Ux4HmB/0rtU6p3IjUP1DOaGroiLMm8CIiAIiIAiIgCIiAIiIAiIgCIiAIiIAiIgMb0z8IT9Ieo1QqmtM/CE/SHqNUKtTDq28kPn9Vrn817hF00GGyYo/JCx0juOw2DnJ3Ac5V2wXVnudVv/YZ9zn/AIedeZZ44vmU909HNUL7iYb9h0avdJjVjsSW5cwXidtPcj4ruS3EeTybbuuahw6PDGZIWNjbyNG/nJ3k85XSs9M9r3q5qWQ2lLE+KJGPddUCIi4kkLOtYekrpXGkjzNY2xlJuM53ho+iOXjPk26KuTEcJixZuSZjXjiuNo8hG0dS708jY3o5yXIlZC+aJWMda/qxhiK941qzcy7qV+YfIfYO/ZduPXbyql1lDJh78krHRuHE4EHyjlHOFoIp2S/KpjJ6SWBfiJ+dh4Kx6vvCEfRf6hVcVj1feEI+i/1ClRqnclFF9Qzmnc1tERZg3wREQBERAEREAREQBERAEREAREQBERAEREBjemQviE/SHqNXbguF0EdnVVS15+QwShvW7Lc9VlxaZ+EJ+kPUaoVaVrFfE1EVUwTQYWSVI6h6q1FxXTzNbpNK6CgYGRSRsaNwax4Hl3b+de3bvR+Pb6Mn4LHkUZcnRrpVSamWpkSyNb+/6bD28Ufj2+jJ+CmoJhUNa9u1rgHNO3aCLg7VhVFTGtlZGN8jmtH7TgP6rdo2CMADYBsHkCg1dOyGyNXSW+TaySqzleiIiW0H6RceK4rHg0TpZTZreId8TxNaOMletFWMxCNssZDmPF2kf82Hisoeats7YWme3Ozb47hW1jcPjdLIcrGC7jYmw8g2qH7eqPxw9CX2VLYlSdnwyRH/ABGOb52kf1WFOblNjvG9TaSmZMi5yrdCpylXS0qtzESy7/8ATX+3qj8cPQl9lc1dpTh2JsyTPY9vIWS7OcHLcHnCylFOTJ8aYoqlSuWpnJZWt6L/AEsONYbRbXUlSOg9svma/L9/nX61feEI+i/1Cq4rHq+8IR9F/qFd5Wq2FyXvgukiU8iSVLFRqJimjn+TW0RFmzchERAEREAREQBERAEREAREQBERAEREAREQGN6Z+EJ+kPUaoVTWmfhCfpD1GqFWph1beSHz+q1z+a9wiIuhHLDoFR9l18Z3iMOkPULD+ZzVrM87aZpe8hrWglxO4AbyVQtVtHtnmP0Y2/a53+hcenmlfui400J+BYfhCNz3Di6IPnPkCp6iNZ6jNTQhp6OZtHReI7S5Vsn6/wCEVpZpK7SGa4uIWbIm/e885+wdd+rQrSr3Dk4OQ/m8h2/Qd8sc3L/621lFZLAxY/DtgUTauVJvGv73rA31rs4uNoO7kWL6VUfYFbOzizlw8j+7HrKz6AaWZLUkx2HZA48X/TP9PNyLl1nUfBVMco3SMsfKw/g5vmVdSsdBOrHbS7yhK2rpElbsXH7esCmoiK3M0FY9X3hCPov9QquKx6vvCEfRf6hXGo1TuSkqi+oZzTua2iIswb4IiIAiIgCIiAIiIAiIgCIiAIiIAiIgCIiAxvTPwhP0h6jVCq46yMFdTT9kgExy2DjyPAtbrAHmKpy01O5HRNVNxgq2NzJ3o7eoREXciFlbj/uPhzaaE2lnzPmcN7GuOUNH0i1o8gPOq0iLwyNGXttO0szpLIuhEsgREXs4gGysmKY92wULWyn84p3Dad743DKXdIHJfz8tq2i8PYjlRdqHaOZ0aOamhdPr7BEReziFY9X3hCPov9QquK96s8GOd1U4ENALI+ckjMRzCwHWeRR6pyNidcnZPjV9Qy2xb9DQ0RFmjdBERAEREAREQBERAEREAREQBERAEXNiGJxYSzhKiSOGMEAukc1rLncMztl144XpBTY3m7Gnp6jJbPwUkb8t72vlJtex8yA70RR2J6RU2CkNqaingLhdolkjYSBsJAcRcIDtqKZtW0se0OY4WcCLgjyKp1mrOnnJMb5Yr8WxzR5L7ftKtFDXx4nGJYJI5YnXyvY5rmGxLTZzdhsQR1L91VWyhY6SV7I42C73OIDGjlJOwBdY5Xx/KtjhNTxTaxtyl+9ZH4+T0Wp71kfj5PRarBS6Z0Na9scVZRySPOVjWzQl7idwABuTzKZXXzk3ERvZtLwdyje9ZH4+T0Wp71kfj5PRarRiekVNgpDamop4HOF2iWSNhIGy4DiLhcXb7h3z6g+vg9pPOTcQ9m0vB3IT3rI/Hyei1Pesj8fJ6LVN9vuHfPqD6+D2lIQ45T1EBqWTwOp23LpQ9hhAb3xLwbC3HtTzk3EPZtLwdyqe9ZH4+T0Wp71kfj5PRapvt9w759QfXwe0nb7h3z6g+vg9pPOTcQ9m0vB3IT3rI/Hyei1Pesj8fJ6LVasMx6nxu/Y08E+XvuCkY/LfdfKTZetfisOFgGeWKEO2NMj2NBPIMx2p5ybiHs2l4O5W6DVrT0pDpHSTW4iQGdYbtPnVriiELQ1oDWgWAAAAHIANyi+2+i+eUf18PtL9xaVUc7g1lVSOc42aBNCXEncAAdpXGSV8nzLckw08cKWjbYlEXjWVseHRulmeyKNm17nuDWNF7XLjsG8LmwvH6bG83Y09PUZLZ+CkY/Le9s2Um17HzFczud6Lwra6PDY3SzPZFG3vnvc1rBtttc7YNpC4cP0qo8Wk4KnqqWaQgkNjlic+w3nK032ICVREQBERAEREAREQBERAEREBnOvzwI/9bF6xWLapNLO1PFInvNoJ/gZ77g15GV56Lg035M3Ktp1+eBH/AK2L1isE7WDNg4xFgJ4OpfTz79jTFE+N3MMzntPSagPsC9l8k6z9K+2/FJpmm8LDwVPycGwkBw6RLn/tLSanWtwmiwdn/PX/AJk7b3eYN7qXl2xEG/ynLLqjRjsPB48QeCHVFQY4eTg2RuzO637P3fOgPofUp4ApP33/AJUyq35RGlfYVNFh8Z7uoPCTcoiY7uQek8X/AHZVm1MyCHR+lc4hrWicuJ3ACpmJJ5lgOk+kbNM8YdU1DnMpXytbcAlzKdpDRZvysovb5TigOTEdHqjRWKirTdnZTeGgcO+a5knc9duDeOZ45F9V6H6RN0roYKtlhwrAXgfFkHcvb1ODh5LLI9ZesDCtLsMNNA+RssOV9KOCeGgsGXJfiBYXN83IvL8nXSvgJZcNkOyT4anv8toAkaPK0Nd+w7lQHl+Un+l0n6p/+YF/dH/yfRjlHBVdmuZ2RFHLl4EHLnYHZb5xe199l/Pyk/0uk/VP/wAwKKwXVTi+J00M0M7WwyxsfEOyJRZjmgtGUCw2EbEBZv7NDfn7vqB/uK012iXaTozWUgkM2SGd2ctyk5rm2W53eVZ83U5jYP6Q3+Jm/BbDrI8DV3/byeqUB876s9XQ1hyTsM5p+Aa11wzPmzOIt3wt3qv/APZob8/d9QP9xZnoLX4nQPlOEicvIbw3BRNkOW5y3Dmm226ncX1j4/gJaKqWogL7lnCQQNzWte12bbXHnCA89SUjqXH4WNcQHCdj/pNEL3WPNdjT1Be+vmZ1RjbmOcS1kcTWDiaC3MbdbiVIajdDqqoxGLEnRltKxshEjrASOex8dmDj2uJJ3DKePYrJrY1R1elVf2ZRmJwexrXtc7K5rmC1xssQRbjve6A4v7M5+fj+H/8AooPSL8n2tw1zBRuFa1wJefgoshvsFnvOa/KF7+9ZpB49/wDFyfiq5pPT4toDLF2TVVDHyAvjyVEju9IBvt59xQGzaZ08tHoo+Opv2QymhbNchxztMYddw2ONxvvtWfaidI4NFocRqap4jjaKfpOdeezGD4zjbd/QErQNMcTdjOib6iS3CTUsMj7bszjGXWHELkr5+wPRKfSKmqZ6ccJ2JkdKwX4Qsfn7po48vBm432PMgLbjmP1+uyuFPTsc2nabxx3PBRt3cNM4b3bd/PZoudu3aAauoNA4bR2kqHgcNMR3buPK0fEZfi891mWovWHT4WPc6dkUD5HXimGwSuO5kpPxttmndxbD328oAiIgCIiAIiIAiIgCIiAIiICj648Dm0hwp0FLG6WUyRkNba9g4knaoHVjoFK3A6vD8QidCaiV9g7KSAYYg2QWNtjmXHO1asiA+U4tTuKPlERpntaXhpfdnBjurZ9/ejfu3LVdbegs1XhdFR4fC+UUzwLNy3DGxFuY3I2k7TzkrV0QGQ+4+IYZopFQQ08prJeEilaCzNHE+ole4k3t3TSG7/j8yi9WWpFtRHNJjEDw4uDYIy9zSABdzzwZ23LgBc/FPKtyRAUL3jsJ+bv+uqPaWZYrqwr9EMY7IwynklghkbLTkObbLsJicSb22uYb7x5V9FIgMW126I1mls1JLSU0sgbEc47gOY5zg7K653jmUNh8ulGFQxwRRytiha2OMcFRmzWgAC5FzsA3r6CRAYL7qaWfIk+qofwV5hp8QxrR2oirmPdiEsczA20TXG9wwWZZu5aCiAx3UTodV6MTVTqyB8LZGRhhdl2kOcSNhPKFcNamhXbrhz42AGph+Ept1y4DbHfkeLjkvlPErkiAyfUjQYho0JaOtppY6c/CQPcWFrH7A9mwk2dsI4rh3ylBa29CcTxPFHT0cc0kD2R5TG8ANc1uUtIJFj3N+vyrdUQGFe7GlXinfVUirulGjOP6ZPY+sppJHRAtZZsDbAkE96RfcvpdEBQsd0an7WOwGM4SqbTQxZGkbXt4PMATsNsp28ygNQ+iFXou6s7MgfBwoh4PNl7rKZb2sTuzN861xEBiWtbUs6seazDIwXvPw8DcoBJP95HfYOdvWOMKz6qa/FKZnYeKU0waxvwM7iwmw/w5LG55ndR5VoyIAiIgCIiAIiIAiIgCIiAIiIAiIgCIiAIiIAiIgCIiAIiIAiIgCIiAIiIAiIgCIiAIiIAiIgCIi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77" name="CaixaDeTexto 76"/>
          <p:cNvSpPr txBox="1"/>
          <p:nvPr/>
        </p:nvSpPr>
        <p:spPr>
          <a:xfrm>
            <a:off x="6569542" y="1574812"/>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Operador ferroviário (ERS e BoxXpress), Operador de barcaças (LogiSeine)</a:t>
            </a:r>
          </a:p>
        </p:txBody>
      </p:sp>
      <p:sp>
        <p:nvSpPr>
          <p:cNvPr id="79" name="CaixaDeTexto 78"/>
          <p:cNvSpPr txBox="1"/>
          <p:nvPr/>
        </p:nvSpPr>
        <p:spPr>
          <a:xfrm>
            <a:off x="2604838" y="1574812"/>
            <a:ext cx="217159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69 terminais (APM)</a:t>
            </a:r>
          </a:p>
          <a:p>
            <a:pPr algn="ctr"/>
            <a:r>
              <a:rPr lang="pt-BR" sz="1400" dirty="0">
                <a:solidFill>
                  <a:prstClr val="black"/>
                </a:solidFill>
              </a:rPr>
              <a:t>Eurogate (JV)</a:t>
            </a:r>
          </a:p>
        </p:txBody>
      </p:sp>
      <p:sp>
        <p:nvSpPr>
          <p:cNvPr id="80" name="CaixaDeTexto 79"/>
          <p:cNvSpPr txBox="1"/>
          <p:nvPr/>
        </p:nvSpPr>
        <p:spPr>
          <a:xfrm>
            <a:off x="4874366" y="1574812"/>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31 terminais (ERS)</a:t>
            </a:r>
          </a:p>
        </p:txBody>
      </p:sp>
      <p:sp>
        <p:nvSpPr>
          <p:cNvPr id="83" name="CaixaDeTexto 82"/>
          <p:cNvSpPr txBox="1"/>
          <p:nvPr/>
        </p:nvSpPr>
        <p:spPr>
          <a:xfrm>
            <a:off x="1409300" y="1573613"/>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18%</a:t>
            </a:r>
          </a:p>
        </p:txBody>
      </p:sp>
      <p:pic>
        <p:nvPicPr>
          <p:cNvPr id="23558" name="Picture 6" descr="http://3.bp.blogspot.com/-sKtFQ6lQ6js/UKbe8bJDifI/AAAAAAAAAEg/eDW-ygHJlvw/s1600/Maers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318" y="1556792"/>
            <a:ext cx="993328" cy="682913"/>
          </a:xfrm>
          <a:prstGeom prst="rect">
            <a:avLst/>
          </a:prstGeom>
          <a:noFill/>
          <a:extLst>
            <a:ext uri="{909E8E84-426E-40DD-AFC4-6F175D3DCCD1}">
              <a14:hiddenFill xmlns:a14="http://schemas.microsoft.com/office/drawing/2010/main">
                <a:solidFill>
                  <a:srgbClr val="FFFFFF"/>
                </a:solidFill>
              </a14:hiddenFill>
            </a:ext>
          </a:extLst>
        </p:spPr>
      </p:pic>
      <p:sp>
        <p:nvSpPr>
          <p:cNvPr id="60" name="CaixaDeTexto 59"/>
          <p:cNvSpPr txBox="1"/>
          <p:nvPr/>
        </p:nvSpPr>
        <p:spPr>
          <a:xfrm>
            <a:off x="2359676" y="3715763"/>
            <a:ext cx="2496186"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3 terminais (Le Havre x2, Zeebrugge)</a:t>
            </a:r>
          </a:p>
          <a:p>
            <a:pPr algn="ctr"/>
            <a:r>
              <a:rPr lang="pt-BR" sz="1400" dirty="0">
                <a:solidFill>
                  <a:prstClr val="black"/>
                </a:solidFill>
              </a:rPr>
              <a:t>DP World (JV)</a:t>
            </a:r>
          </a:p>
        </p:txBody>
      </p:sp>
      <p:sp>
        <p:nvSpPr>
          <p:cNvPr id="61" name="CaixaDeTexto 60"/>
          <p:cNvSpPr txBox="1"/>
          <p:nvPr/>
        </p:nvSpPr>
        <p:spPr>
          <a:xfrm>
            <a:off x="4874366" y="3715763"/>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D3T (Duisburg, com NYK)</a:t>
            </a:r>
          </a:p>
        </p:txBody>
      </p:sp>
      <p:sp>
        <p:nvSpPr>
          <p:cNvPr id="62" name="CaixaDeTexto 61"/>
          <p:cNvSpPr txBox="1"/>
          <p:nvPr/>
        </p:nvSpPr>
        <p:spPr>
          <a:xfrm>
            <a:off x="6569542" y="3715763"/>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Operador de barcaças (River Shuttle Container), ferroviário (Rail Link) e rodoviário (Naxco Logistics)</a:t>
            </a:r>
          </a:p>
        </p:txBody>
      </p:sp>
      <p:sp>
        <p:nvSpPr>
          <p:cNvPr id="74" name="CaixaDeTexto 73"/>
          <p:cNvSpPr txBox="1"/>
          <p:nvPr/>
        </p:nvSpPr>
        <p:spPr>
          <a:xfrm>
            <a:off x="1409300" y="3754658"/>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11%</a:t>
            </a:r>
          </a:p>
        </p:txBody>
      </p:sp>
      <p:pic>
        <p:nvPicPr>
          <p:cNvPr id="23560" name="Picture 8" descr="http://www.shippingcontainers24.com/wp-content/uploads/2011/12/CMA_CGM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94" y="3650246"/>
            <a:ext cx="901845" cy="603109"/>
          </a:xfrm>
          <a:prstGeom prst="rect">
            <a:avLst/>
          </a:prstGeom>
          <a:noFill/>
          <a:extLst>
            <a:ext uri="{909E8E84-426E-40DD-AFC4-6F175D3DCCD1}">
              <a14:hiddenFill xmlns:a14="http://schemas.microsoft.com/office/drawing/2010/main">
                <a:solidFill>
                  <a:srgbClr val="FFFFFF"/>
                </a:solidFill>
              </a14:hiddenFill>
            </a:ext>
          </a:extLst>
        </p:spPr>
      </p:pic>
      <p:sp>
        <p:nvSpPr>
          <p:cNvPr id="30" name="CaixaDeTexto 29"/>
          <p:cNvSpPr txBox="1"/>
          <p:nvPr/>
        </p:nvSpPr>
        <p:spPr>
          <a:xfrm>
            <a:off x="2503934" y="4668134"/>
            <a:ext cx="2305187"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1 terminal (HHLA Alterwerder)</a:t>
            </a:r>
          </a:p>
        </p:txBody>
      </p:sp>
      <p:sp>
        <p:nvSpPr>
          <p:cNvPr id="31" name="CaixaDeTexto 30"/>
          <p:cNvSpPr txBox="1"/>
          <p:nvPr/>
        </p:nvSpPr>
        <p:spPr>
          <a:xfrm>
            <a:off x="4874366" y="4668134"/>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t>
            </a:r>
          </a:p>
        </p:txBody>
      </p:sp>
      <p:sp>
        <p:nvSpPr>
          <p:cNvPr id="33" name="CaixaDeTexto 32"/>
          <p:cNvSpPr txBox="1"/>
          <p:nvPr/>
        </p:nvSpPr>
        <p:spPr>
          <a:xfrm>
            <a:off x="6569542" y="4668134"/>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t>
            </a:r>
          </a:p>
        </p:txBody>
      </p:sp>
      <p:sp>
        <p:nvSpPr>
          <p:cNvPr id="55" name="CaixaDeTexto 54"/>
          <p:cNvSpPr txBox="1"/>
          <p:nvPr/>
        </p:nvSpPr>
        <p:spPr>
          <a:xfrm>
            <a:off x="1409300" y="4653136"/>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4%</a:t>
            </a:r>
          </a:p>
        </p:txBody>
      </p:sp>
      <p:pic>
        <p:nvPicPr>
          <p:cNvPr id="23562" name="Picture 10" descr="http://javadiscovery.com/images/Hapag-Lloyd.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480" b="41480"/>
          <a:stretch/>
        </p:blipFill>
        <p:spPr bwMode="auto">
          <a:xfrm>
            <a:off x="163495" y="4854237"/>
            <a:ext cx="1245806" cy="212295"/>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p:cNvSpPr txBox="1"/>
          <p:nvPr/>
        </p:nvSpPr>
        <p:spPr>
          <a:xfrm>
            <a:off x="2433241" y="5517232"/>
            <a:ext cx="2398785"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2 terminais (Hamburgo, Amsterdam)</a:t>
            </a:r>
          </a:p>
        </p:txBody>
      </p:sp>
      <p:sp>
        <p:nvSpPr>
          <p:cNvPr id="37" name="CaixaDeTexto 36"/>
          <p:cNvSpPr txBox="1"/>
          <p:nvPr/>
        </p:nvSpPr>
        <p:spPr>
          <a:xfrm>
            <a:off x="4897953" y="5517232"/>
            <a:ext cx="1556787"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D3T (Duisburg, com CMA-CGM)</a:t>
            </a:r>
          </a:p>
        </p:txBody>
      </p:sp>
      <p:sp>
        <p:nvSpPr>
          <p:cNvPr id="39" name="CaixaDeTexto 38"/>
          <p:cNvSpPr txBox="1"/>
          <p:nvPr/>
        </p:nvSpPr>
        <p:spPr>
          <a:xfrm>
            <a:off x="6569542" y="5517232"/>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Transporte ferroviário (Grand Alliance Dedicated Trains</a:t>
            </a:r>
          </a:p>
        </p:txBody>
      </p:sp>
      <p:sp>
        <p:nvSpPr>
          <p:cNvPr id="56" name="CaixaDeTexto 55"/>
          <p:cNvSpPr txBox="1"/>
          <p:nvPr/>
        </p:nvSpPr>
        <p:spPr>
          <a:xfrm>
            <a:off x="1409300" y="5565291"/>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2,4%</a:t>
            </a:r>
          </a:p>
        </p:txBody>
      </p:sp>
      <p:pic>
        <p:nvPicPr>
          <p:cNvPr id="23564" name="Picture 12" descr="http://ts3.mm.bing.net/th?id=H.4645102494615154&amp;pid=15.1&amp;H=100&amp;W=160"/>
          <p:cNvPicPr>
            <a:picLocks noChangeAspect="1" noChangeArrowheads="1"/>
          </p:cNvPicPr>
          <p:nvPr/>
        </p:nvPicPr>
        <p:blipFill rotWithShape="1">
          <a:blip r:embed="rId5">
            <a:extLst>
              <a:ext uri="{28A0092B-C50C-407E-A947-70E740481C1C}">
                <a14:useLocalDpi xmlns:a14="http://schemas.microsoft.com/office/drawing/2010/main" val="0"/>
              </a:ext>
            </a:extLst>
          </a:blip>
          <a:srcRect t="24231" b="25519"/>
          <a:stretch/>
        </p:blipFill>
        <p:spPr bwMode="auto">
          <a:xfrm>
            <a:off x="151446" y="5583330"/>
            <a:ext cx="1142200" cy="358723"/>
          </a:xfrm>
          <a:prstGeom prst="rect">
            <a:avLst/>
          </a:prstGeom>
          <a:noFill/>
          <a:extLst>
            <a:ext uri="{909E8E84-426E-40DD-AFC4-6F175D3DCCD1}">
              <a14:hiddenFill xmlns:a14="http://schemas.microsoft.com/office/drawing/2010/main">
                <a:solidFill>
                  <a:srgbClr val="FFFFFF"/>
                </a:solidFill>
              </a14:hiddenFill>
            </a:ext>
          </a:extLst>
        </p:spPr>
      </p:pic>
      <p:sp>
        <p:nvSpPr>
          <p:cNvPr id="64" name="CaixaDeTexto 63"/>
          <p:cNvSpPr txBox="1"/>
          <p:nvPr/>
        </p:nvSpPr>
        <p:spPr>
          <a:xfrm>
            <a:off x="2302550" y="2605409"/>
            <a:ext cx="2571822"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3 terminais (Antuérpia, Le Havre, Brem.)</a:t>
            </a:r>
          </a:p>
          <a:p>
            <a:pPr algn="ctr"/>
            <a:r>
              <a:rPr lang="pt-BR" sz="1400" dirty="0">
                <a:solidFill>
                  <a:prstClr val="black"/>
                </a:solidFill>
              </a:rPr>
              <a:t>Eurogate (JV)</a:t>
            </a:r>
          </a:p>
        </p:txBody>
      </p:sp>
      <p:sp>
        <p:nvSpPr>
          <p:cNvPr id="65" name="CaixaDeTexto 64"/>
          <p:cNvSpPr txBox="1"/>
          <p:nvPr/>
        </p:nvSpPr>
        <p:spPr>
          <a:xfrm>
            <a:off x="4874366" y="2605409"/>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t>
            </a:r>
          </a:p>
        </p:txBody>
      </p:sp>
      <p:sp>
        <p:nvSpPr>
          <p:cNvPr id="66" name="CaixaDeTexto 65"/>
          <p:cNvSpPr txBox="1"/>
          <p:nvPr/>
        </p:nvSpPr>
        <p:spPr>
          <a:xfrm>
            <a:off x="6569542" y="2605409"/>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Trens dedicados à MSC (DLC), Operador de barcaças (LogiSeine)</a:t>
            </a:r>
          </a:p>
        </p:txBody>
      </p:sp>
      <p:sp>
        <p:nvSpPr>
          <p:cNvPr id="63" name="CaixaDeTexto 62"/>
          <p:cNvSpPr txBox="1"/>
          <p:nvPr/>
        </p:nvSpPr>
        <p:spPr>
          <a:xfrm>
            <a:off x="1409300" y="2617552"/>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15%</a:t>
            </a:r>
          </a:p>
        </p:txBody>
      </p:sp>
      <p:pic>
        <p:nvPicPr>
          <p:cNvPr id="23568" name="Picture 16" descr="http://www.intersystems.com/casestudies/ensemble/images-MSC/ms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68" y="2585407"/>
            <a:ext cx="857249" cy="719137"/>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Conector reto 57"/>
          <p:cNvCxnSpPr/>
          <p:nvPr/>
        </p:nvCxnSpPr>
        <p:spPr>
          <a:xfrm>
            <a:off x="2418674" y="1268760"/>
            <a:ext cx="0" cy="4926716"/>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4809121" y="906303"/>
            <a:ext cx="5399669" cy="5403017"/>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13537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65803"/>
            <a:ext cx="9505950" cy="575809"/>
          </a:xfrm>
        </p:spPr>
        <p:txBody>
          <a:bodyPr/>
          <a:lstStyle/>
          <a:p>
            <a:r>
              <a:rPr lang="pt-BR" sz="1800" dirty="0"/>
              <a:t>De modo análogo, observa-se que integração vertical e horizontal foram amplamente difundidas entre os principais operadores portuários de contêineres do mundo</a:t>
            </a:r>
          </a:p>
        </p:txBody>
      </p:sp>
      <p:sp>
        <p:nvSpPr>
          <p:cNvPr id="4" name="Retângulo 3"/>
          <p:cNvSpPr/>
          <p:nvPr/>
        </p:nvSpPr>
        <p:spPr>
          <a:xfrm>
            <a:off x="2380276" y="750752"/>
            <a:ext cx="1220890"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Navegação</a:t>
            </a:r>
          </a:p>
        </p:txBody>
      </p:sp>
      <p:sp>
        <p:nvSpPr>
          <p:cNvPr id="5" name="Retângulo 4"/>
          <p:cNvSpPr/>
          <p:nvPr/>
        </p:nvSpPr>
        <p:spPr>
          <a:xfrm>
            <a:off x="3701682" y="753524"/>
            <a:ext cx="1062871"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Terminal portuário</a:t>
            </a:r>
          </a:p>
        </p:txBody>
      </p:sp>
      <p:sp>
        <p:nvSpPr>
          <p:cNvPr id="6" name="Retângulo 5"/>
          <p:cNvSpPr/>
          <p:nvPr/>
        </p:nvSpPr>
        <p:spPr>
          <a:xfrm>
            <a:off x="4865069" y="750752"/>
            <a:ext cx="1603960"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Terminal interior</a:t>
            </a:r>
          </a:p>
        </p:txBody>
      </p:sp>
      <p:sp>
        <p:nvSpPr>
          <p:cNvPr id="7" name="Retângulo 6"/>
          <p:cNvSpPr/>
          <p:nvPr/>
        </p:nvSpPr>
        <p:spPr>
          <a:xfrm>
            <a:off x="6569542" y="756296"/>
            <a:ext cx="3279208"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Transporte intermodal e logística</a:t>
            </a:r>
          </a:p>
        </p:txBody>
      </p:sp>
      <p:cxnSp>
        <p:nvCxnSpPr>
          <p:cNvPr id="15" name="Conector reto 14"/>
          <p:cNvCxnSpPr/>
          <p:nvPr/>
        </p:nvCxnSpPr>
        <p:spPr>
          <a:xfrm>
            <a:off x="3651424" y="989458"/>
            <a:ext cx="0" cy="4896000"/>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4738422" y="989458"/>
            <a:ext cx="0" cy="4896000"/>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6519287" y="989458"/>
            <a:ext cx="0" cy="3810826"/>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3" name="AutoShape 6" descr="data:image/jpeg;base64,/9j/4AAQSkZJRgABAQAAAQABAAD/2wCEAAkGBhQQERURBxIVFBUUFRwXFxUUExgYGBQUFhcWGBQRGBYYHCYeGB0jGhkVHzEhIycqLCwsGR8xNTArNSYrLCkBCQoKDgwOGg8PGi8kHyQwLikyNSwsLCwqLS8sKSwtLywqLC8sNCwsKSw0LCwvLC4qKiwpLyw1LC8pLy0tKSw1Kf/AABEIAJIBWAMBIgACEQEDEQH/xAAcAAEAAgIDAQAAAAAAAAAAAAAABgcFCAEDBAL/xABKEAABAwICBgUHCQQIBwEAAAABAAIDBBEFIQYHEjFBURMiYXGRMkJSVIGS0QgUFxgjYqGx0hUzgtMWNENyk5TB4SRToqOywsNj/8QAGwEBAAIDAQEAAAAAAAAAAAAAAAQFAgMGAQf/xAA2EQEAAgECAwUDCwQDAAAAAAAAAQIDBBESITEFE0FhkVFx0QYUFTJSgaGxweHwIkJy8SMkM//aAAwDAQACEQMRAD8AvFERARFHNLdOqfDm/wDFHblIu2FhG0eRd6De0+wFZVpa87VjmxtaKxvKRE2zKh+Pa1KKlu2N5nePNhsQD2yHq+BJ7FUmlGn1VXkipfsRcIYyQ233uLz35cgFG1a4uzo65J9Fdk1vhSFh4rrqqpLjDo44RwJHSP8AF1m/9Ki9bptXTf1irmz4NeWDwZYLCIrCmDHTpWEO2bJbrLulrJH5zSPd/ee4/mV8NncPIc4dziF8It2zVvLJ0uk1VF/VaqdvYJn28L2Uiw3W7Xw/v3smHKRgv7zNk+N1CkWu2HHb61YbK5b16SurBNdVPLZuLRugPpD7RntIG0PA96n1DiEc7BJQyNkYdzmODh3XHHsWq692D45PSP6TC5XRu42OTuxzTk4d4UHL2fWedJ2/JLx620fX5tokVeaG624qkthxsNhlOQf/AGbz3nyD2HLt4Kw1UZMVsc7WhZUyVvG9ZERFrZiIiAiIgIiICIiAiIgIiICIiAiIgIiICIiAiIgIiICIiAiKGayNORh8XR0ZBqJR1ePRt3GUj8AOJ7AVnjx2yWitWF7xSOKXl1h6ym0QNPhRDqgjM72wg8SOL+TeG88AaRqap0r3SVTi97jdznG5J5klfEkhcS6UlznEkkm5JOZJJ3m6+V0WDT1w12jqpM2a2Wd56CIikNIuQL5N4/nyWW0a0WnxCXosObu8t58iMHi4/kBmfFXjonq9psPAdG3pJuMzxn27A3MHdnzJUXPqqYeU859iRh09svPwVTgOqmtqgHTNFOw+dLcOI7Ix1vGynOG6k6VljiEssp7CI2+Au7/qVioqjJrct+k7e5ZU0uOvhui8OrLDmeTStP8Aee93/k4rsfq5w876SP2bQ/IqSItHfZPtT6t3d09keiD12p2gk/cNkhP3JCfwk2lD8a1JzxguwiVsw9B46N/cDctPtLVdCLbTV5qeO/va7abHbwasYjhktO8x4hG6N4817SDbmOY7Rkp1q+1nupS2mxtxdBubIc3Q8geLmfiOGWSt7GMDhrI+ixOJsjeF97Tza4ZtPaFS+nOrGShvNhxMtPvJ8+Ifftvb94e0DebCmox6mODJG0/zoh2wXwTx05wvWOQOAdEQQRcEG4IOYII3hfSpjVVp8YHtosUd9k82icT+7ed0Z+64+B7Dlc6rM+G2G3DKfiyxkrvAiItDaIiICIiAiIgIiICIiAiIgIiICIiAiIgIiICIiAiIg8ONYuykgkqKs9WNtzzJ3NaO0mwHeta8bxiSrnfUVpu6Q37Gjc1g7ALD2Kw9deke0+OigOTAJJLcXG/RtPc27v4hyVXK90GHgpxz1n8lRrMvFbhjpAiIrBCFmNFdGJMQqGwUmQ3veRcRs4uPM8AOJ9pGIYwkgMBJJsAN5J3ALYrQHRMYfStY8DpX2fK779smX5NGXieKi6rP3NOXWeiRp8Pe259IZXAsCiooWwYc3Za3efOe7i9x4k/7bgAsgiLnZmZneV3EREbQIiLx6IiICIiAuHNuLOzBXKIKS1navRSE1eEt+wceuwf2LjuI+4T4HLcRab6rdL/ntN0VW680FmuJ3vZ5knacrHtF+KmNVTNlY6OpaHMe0tc07i0ixB9ioxsbsBxcbRPRX3+nTSGxJ5ltvFnarKlvnOKcdvrRzhBtXuMnHHSeq+EXDTfMLlVqcIiICIiAiIgIiICIiAiIgIiICIiAiIgIiICIiAiIg12x3Aa+qqZaiWjqbySF37l+Tb9Vu7g2w9i8H9Da71Ko/wAF/wAFsxZLKzjtG0RtFYQJ0VZneZaz/wBDa71Ko/wX/BP6G13qVR/gv+C2Ysll79JX+zDz5jX2qS1aaDTmubLi9PJGyEdIOkjc0OkFgwC4zsTtfwhXaiKFnzzmtxSl4sUYq7QIipXTD5QD6arlgwWCKWOI7HSPc7rvbk8jZNtkG4HO1+K0Nq6kWvn1kar1SD3pPin1kar1SD3pPig2DRUtodrqrsSrIqWkpIBtm73XktHGM3yHPgN3MkDis3rQ1xfsqdlNhkbJpNnal2ybRh1ujb1T5RFznuGzzQWcihGq7TKqxWF9TiUEcMQdsRlm1eRw8t3WPkjIdpvyU3QEUD1p6zRg7I20rGyzym4Y4kBsbfKkdbPM2A59bkvDqt1j1mMSSGpp4ooIh1ntLyTI7yY23Nt1yeWXMILKUF1taLuq6VstCwvlhdk1oJc6N9g9oAzNjsu9hUV0519Oo6ySmwaGOVsXUe95dnKPLa3ZO5p6veCo/wDWSqvVKf3pPitmPJOO0WjwYXpF6zWVx6BTSuoIW4nG+OSNvRuEjS0kMNmOsd927OfepCte/rJVXqlP70nxXbTfKTqA4fOaOEt4hsj2m3YTcfgsbW4rTL2sbREL/ReSmxNj4G1LzsRujEpLyG7DC0Ou4nIWG9VTpP8AKJgieY9HoDPbLpXuLGE82tsXOHfsrFkuFFro75R9f5tPSW7WSn/6rj6x1f8A8ik9yX+ag2MRa9UXykasOHz6lp3t4iMyMd7HOc4fgr4wXFW1dPFU04IbNG2RodvAeAbHtF7IPairDTLXxS0T3Q4Uw1UjTZxa7ZiaeI27HaI+6Ldqgsvyj64n7GmpQORbKT4iQfkg2JRa5/WOxD1ek9yX+au6k+UjWBw+d0tM5t8wzpGEjscXOA8EGwyLw4HioqqaGphaWtmibIGu3gPaHAHxXuQEVXaxdd0eHyfN8FayomaftSXHo4//AM7t8p/MDIcc8hDR8pGq9Ug96T4oNg0WD0w0qZhtFJV1liWtsxl7dJK7JkY7zv5AE8FTH1kqr1SD3pPig2DRa+fWSqvVIPek+KfWSqvVIPek+KDYNFVWrXWpW4vVGI00LIY27UsgLyWg3DGC5ttOdz4Bx4LFaX/KBfTVcsGCwRSxxHY6R7ndd7cnkbJtsg3A52vxQXUi18+sjVeqQe9J8U+sjVeqQe9J8UGwaKltDtdNdiVZHS0lJANs3e68lo4xm+Q58Bu5kgcUQXSiIgIiICIumrq2RRulqnBrGNLnOO5rWi7nHsABQQbXJpz+zaIspHWqKm7I7HNjbfaTdlgQB2uB4Fa9aERUbqxh0pk2KdnWcNh7ukI8mKzASATvPIHO5C9Gm2k0uMYg6WMOO24RQR8Qy9o2W9Ik3Pa4qz6P5OkBjYa2teJNkbYY1haH26waSbkXvmg7f2xop6Ef+Xqf0r6jxTRVxDY4mEk2AFNVEknIADZzK4+rlS+vS+7H8VmdEdR1LRVTKoTvnMR2msc1gaH+a824jeO0A8EGbxGkw/AKWauoaaOI7GyA24dI4nqQgkki7rXtwF+C1xwjDqjG8RDHOLpaiQukfbJjd75LcA1u4dgA4KW69dNzWVnzOkd9jSuLTbc+fdI7+HyB/FzUw+T3hdNDSyVcksZnlcWEF7dqOJhFmkHMbTuseYDOSC2MIwqOlgjp6BuzHEwMaOwcTzJ3k8SSV9YniMdNDJPWu2Y4ml7nHg1oue89nFcSYtC0XkmjAG8mRoA9t1ROu/WdHVgUGAyB8QdtTSMN2yOHkRtIyc0HrE7idm27MIBpDjE+NYiZGNLnzyBkUd/JbfZjjHDIbzzLjxV3aR10ejGCsp8OcPnEgLGOG90zgOmqbcm3Ft9vswo/qF0JETX4ti4DQGuEBfkGsAPS1BvuFrtB5bfYq71jaYOxevdLDtGMHo4GWN9gHI7PpPJ2ueYHAIO7VdoOcWrg2pBMEX2k7s8236se0OLzlvvYOPBXr9COEeqH/MT/AMxa7UmC4lDcUcFbHffsRTNvbdfZGa+qt+JwtL6w10bRvc/p2tF8hm7JBa2tPQTB8MoXvhgLKiTqwATylxfcXdsueQWtFybjkMiQq31YaEuxSubG8HoI7Pndw2Aco783nq920eCw2EvFVVxNxp00jXvaxxY+8tnGw2S8OBzO5bG6R1FNozhT/wBiRhjnHYjv1nSTuBtI8nyrAF3KzbC1wgr/AF8afmST9l4W60UVunLTk+QZthy81mRI9L+6ujVPqabXxCs0hLhC4/ZRNOyZQDYyOdvDb3AAsTYm4Fr13o5Qtra6GPE5dhs0w6SV7gDZxu9xc7zjnYniQtvaSogijbHSviaxjQ1rQ9tmtaAGtGe4ABBFBqTwj1P/AL8/8xRbWZq1wmgw2aeGAxSABsRE0pJlceq3Ze8gjeTluBVqVWO08TS+qqImNG9zpWgD2krWvXBrDGKVIjw4n5tBcM3jpHnypiDw4C/DPLaIQRbRLRuTEauKlo98jus62TGDN8h7hfvNhxV165tMxhtJFhWBHYe+INcQc4qZo2GtB4Ofa1+QdzBXOqzR5mCYZNiuOt2ZJI9uxyc2HLo4hfc6R2ybdrAdxVIYxi0uI1j561w6SeTibNbchrW3O5rRYdwQTDVFqxGKyumxPaFLCbHZNjLJa/RB3AAWLiM8wBvuLdr9EtH6NwixOOjids7QbNLZxaSQHdd9yLg59ilWiuj0eH0kVLQ+TG2xdby3HN8h7XOJP4cFVOlupSpq6iatxbEIGbZLiXMcGxsGTWXLrBrWgDPkgzGK4No7JBIyjkw5kjmODH9O0bDyDsu6r75GxUGwDUvDUztZTYtSTgEOeyB20/ogQHkWJtvtc5XIVa4pTMimfHSSiZjXWErQWh9t7gDna97di2S1QaGtwqgNRitmTTt6SVzzs9FEASyMk+TYEude2ZsfJCCwYIGxsayABrGNDWgZBrWiwA7AAqS1ra677dFonJzbJUtPiyEj8Xj+HmsNrV1yOrdqk0dcWU258guHTjiBxbH2b3cbDJQDRXGoqOcT11K2p2M2Me8tYHXye4Bp2rcAcu9BMtGtUzzh9TiekQLGMppJIITcOkcI3Fkr+LWXsQN7t+7yq8w+HbljYPOe0eLgFZ+kuvyWtpJqU0jIxMwsLxK4loO822RfJV9onFt19K30qmIeMrAg2y0m0NpcSaxuORukbGSWtEsjACci4hjhc2yz3XPMqqNbOhuE4VR3o6X/AIiY7EIM8x2bW25iDJYhoI38XN4XV3VFQ2NjpKhwa1jS5zibBrWi7nE8gLlalae6VSYxiDpYQ4tLhFTxgZ7F7MFvScTtEc3W4BB7NVGgn7VrQ2qB+bwgPmIJFx5kQIzBcQfYHcbK8voQwj1Q/wCYn/mLJauNDW4VQsgNjK7rzOHnSuAuAeTRZo7r8SpHV1bIo3S1Tg1jGlznHc1rRdzj3AFBV+n9bS6OYc+n0YZ0U1W4htnuc5osBJNtOJd1W2Azyc4EcVSOhEVGaxh0pk2KdnWcNh7ukI8mKzASATvPIHO5C9Gmuk0uMYg6WMOO24RQR8Qy9o2W5km57XFWfR/J0gMbDWVrxJsjbDGsLQ+3WDSTci980Hb+2NFPQj/y9T+lfUeJ6KuIbFEwkmwApqokk5AABuZuuPq5Uvr0vux/FZnRHUdS0NUyqE75zEdprHNYGh/mvNuI3jtAPBBNMB0Oo6Fzn4NTMhc8WcWg3Lb32bkm2f5DkizSICKD6N6fSTV8lDisbGObttaWbXWfGcxmdxaHH2KcLGtotG8JGo02TT2iuSOsb/dIiIskcVca56avqqdtFo3TvkbJ1ppGuYBstPVhG04HMjaPcBxKsdEGp30P4t6i/wB+L9a5+iDFvUX+/F+tbYIg1P8Aogxb1F/vxfrWwOq/QgYVQtjlA6eS0k7hbyyMo7jeGDLlfaPFS9EGrmkup3E4qiToqd1Qxz3Fssbmu2wSSCW32mnPMEb+J3rE/RbinqE/uj4rblEGpUOqjFXmzKGX+LZaPFzgFP8AQj5Pj9ts2lzmhoz+bxuuXdkkgyA7G3vzCvZYHTTSX9n0pmaA55cGsa69nOJub2zyaHH2LyZiI3lsxYrZbxjpHOeSN626Stkom0OiVM5zZBsyOjLGNjhba0LQSPKyGWWy0jiobqg1R1ENZ870mhMYgsYmOLTtSm9pOqTkwZ58S08FlPppqPV4fF/xT6aaj1eHxf8AFae/oufoDW/Zj1hcCgGuOmraijFHo5Tul6Y/avBaAyNhDgzrOGbnW3cGnmo99NNR6vD4v+KfTTUerw+L/inf0PoDW/Zj1hiNUWqOohrPnWk0JjEFjExxaduU3s/qk5M352zLeRUq13aC1WJxQOwQB5gc/aiLg0vDwyzmlxDbjZORPnZKYaGY3LW0raiuY1he52yGXtsNOzc3PMO/BZ1boneN4U2XFbFecduscmo7tVeKA2NBN7AD+IK4+i3FPUJvdHxW3KL1ramU2qPFZDZlFIO15YweLnBWfq+1CinkbUaVOZK5pu2BmbA4bjI4gbdvRAtlmSMlciIIhrU0XmxHDn0+FOAk22vDXGwkDDcxl3DmL5XA3b1rxLqoxRps6hly9HZcPFriCttkQakDVlivCiqPD/ddsOqnFpDYUUv8ZY0eLnALbJEFK6udRLoJW1WlZa4xnaZTsO0NoZh0jtxsc9kXByueB6dZtPjWKuMNDQyxUjTkzpIg6Ujc+Sz/AGhu4dp3XgiCodXOoyKGLpdLo2yzPGUJN2QjkS09Z/4Dhfepl9FWF+ow+DvipYiCsNYWqmmOHyjRigZ85JZsbGTgOkaXkFzreSHD2qtdDdVWJQ4hSS1tG9scdRG97i+OzWse1xOT78FsyiCu9ccFfU0raPRqnfIJc5ntcwAMacohtOB6xzPYLecVE9TuqWenqjWaTQ9H0I+xY4tdeQ3vL1SfJG6/F1/NV4IgKuNc9LX1VO2i0bp3yMk600jXMA2WnqwjacDmRtHuaOJVjog1O+h/FvUX+/F+tc/RBi3qL/fi/WtsEQan/RBi3qL/AH4v1rYHVfoSMKoWxygdPJ9pO4W8sjKO43hgy5X2jxUvRAREQVHrRw99JWxV9DltkG/ATR239jm7OXGzlZmAY0ysp2T0u54zHFrhk5h7QbhdGlWANrqV8D7AkXY4+bI3yXd3A9hKqXQbSt+F1DoMTBETn7MjTvikGXSAdm423jnYKNM93fyl0tMf0jooiv8A6YuXvr/On7rxRfMUocA6Iggi4INwQcwQeIX0pLmhERAREQEREBERAVHa0NJxV1XRUxvFBdoI3OkP7x/dkGjuJ4qa6y9ORSsNLhzvt3jrEH90w8b8HEbuQz5XpdQ8+T+2HZ/J/s6a/wDayR/j8fgIiKK7AXpw6gdPKyGmF3SODR3k2uewb/YvMrR1QaL766qHNkN/CST/ANR/Es6V4rbIOv1ddJgtlnr4ec+CysNoGwRRw0/kxsDR3NFrntO9elEVm+V2tNpmZEREeCIiAiIgIiICIiAiIgIiICIiAiIgIiICIiAiIgKttamhRlBrcObd7R9s0DymgZSjtaMj2d2dkosL0i8bSl6PV30mWMtP9x7FH6DaxH0Noa68lOTkPOivvLeY5t9o43ufDsSjqIxLQPa9jtzmn8DyPYc1VusPVwYy6qwNt4znJE0Zx83sHo8xw7t0HwXSCejft4ZIWHiN7XDk5pyKi1yWxTw2dXn7P0/alPnGmna3jHn5+yfPxbJoq2wLXLG6zcbiMZ9OPrMPaWnrN9m0prh2k9LUW+Y1EbyfN2wHe4bOHgpVclbdJcvqOz9Tp5/5KT7+serKIiLNBEXnq8QjhG1WSMjHN7w0fiVFcY1q0cAIpnOndyjHVv2vdYW7rrG1or1lJw6XNnnbFSZ+79UyVfaba0GU4dBgZEku4yDNkXdwe78BxvuUG0l1jVVaCy/QxH+zjJ6w5Pfvd3ZDsUVUXJn35VdZ2f8AJ7hmMmp5+Xh9/wAOj7mmc9xfO4uc4klxNySd5J4r4RFFdbEbCIszoxotNiEvR0Ys0eXIR1Y28zzPIce65HsRMztDDJlpirN7ztEO/QzRN+IThjbiJljK8ea30R945ge08Ff9LTNiY2OmaGtYA1rRuAAsAvHgOAxUULYKAWAzJPlPdxe48SfgOCyKsMWPgjzfN+1e0p1uXlyrHSP1nzERFtVAiIgIiICIiAiIgIiICIiAiIgIiICIiAiIgIiICIiAiIgKvdM9VjJy6bA7RyHN0ZyY88x6DvwPZmVYSLG1ItG0pWl1eXS348U7T+E+9rJX4fJTvMdcx0bxva4WPf2jtGS8y2VxjAYKtmxicTXjhfe3ta4Zt9hVcY5qZcLuwOUEf8uXI9weBY+0DvUK+C0dObtdH8oMGWOHN/TP4evh9/qrqDEZY/6vLI3+69w/IrsfjU7haSeUjtlef9V6MU0WqqW/z+nkaB52ztN99t2/isUtM7xyle07rLHFXafONpcucSbuNzzK4RF43CIu+koZJnbNHG+R3JjS4+ACEzERvLoRTXBtU9XPY1gbTt5vO063Yxv+pCsbRzVzS0dnhvSyD+0ksbHm1u5vfme1ba4bWUur7b0unjaJ4p9kfHornRHVjNVkSYjeGHfmLSPH3WncPvH2Aq48KwmKliEOHsDGN4DieLid5J5lexFNpjinRxOv7Tza239c7V8Ijp+8iIi2K0REQEREBERAREQEREBERAREQEREBERAREQEREBERAREQEREBERAREQcFYTSHA6d8bnzU8Lnek6JhPiRdEWNo3hvwWtW8cM7KTx6ma15ETWt7mgfksXRtBPWF1wirZ6vqGCZ7mFsaB4JTyC9RTwuNt7omH8wrBihawbMLQ0Dg0ADwCIp+KI4XzvtO9p1FomXYiItqsEREBERA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71" name="AutoShape 12" descr="data:image/jpeg;base64,/9j/4AAQSkZJRgABAQAAAQABAAD/2wCEAAkGBhQQERURBxIVFBUUFRwXFxUUExgYGBQUFhcWGBQRGBYYHCYeGB0jGhkVHzEhIycqLCwsGR8xNTArNSYrLCkBCQoKDgwOGg8PGi8kHyQwLikyNSwsLCwqLS8sKSwtLywqLC8sNCwsKSw0LCwvLC4qKiwpLyw1LC8pLy0tKSw1Kf/AABEIAJIBWAMBIgACEQEDEQH/xAAcAAEAAgIDAQAAAAAAAAAAAAAABgcFCAEDBAL/xABKEAABAwICBgUHCQQIBwEAAAABAAIDBBEFIQYHEjFBURMiYXGRMkJSVIGS0QgUFxgjYqGx0hUzgtMWNENyk5TB4SRToqOywsNj/8QAGwEBAAIDAQEAAAAAAAAAAAAAAAQFAgMGAQf/xAA2EQEAAgECAwUDCwQDAAAAAAAAAQIDBBESITEFE0FhkVFx0QYUFTJSgaGxweHwIkJy8SMkM//aAAwDAQACEQMRAD8AvFERARFHNLdOqfDm/wDFHblIu2FhG0eRd6De0+wFZVpa87VjmxtaKxvKRE2zKh+Pa1KKlu2N5nePNhsQD2yHq+BJ7FUmlGn1VXkipfsRcIYyQ233uLz35cgFG1a4uzo65J9Fdk1vhSFh4rrqqpLjDo44RwJHSP8AF1m/9Ki9bptXTf1irmz4NeWDwZYLCIrCmDHTpWEO2bJbrLulrJH5zSPd/ee4/mV8NncPIc4dziF8It2zVvLJ0uk1VF/VaqdvYJn28L2Uiw3W7Xw/v3smHKRgv7zNk+N1CkWu2HHb61YbK5b16SurBNdVPLZuLRugPpD7RntIG0PA96n1DiEc7BJQyNkYdzmODh3XHHsWq692D45PSP6TC5XRu42OTuxzTk4d4UHL2fWedJ2/JLx620fX5tokVeaG624qkthxsNhlOQf/AGbz3nyD2HLt4Kw1UZMVsc7WhZUyVvG9ZERFrZiIiAiIgIiICIiAiIgIiICIiAiIgIiICIiAiIgIiICIiAiKGayNORh8XR0ZBqJR1ePRt3GUj8AOJ7AVnjx2yWitWF7xSOKXl1h6ym0QNPhRDqgjM72wg8SOL+TeG88AaRqap0r3SVTi97jdznG5J5klfEkhcS6UlznEkkm5JOZJJ3m6+V0WDT1w12jqpM2a2Wd56CIikNIuQL5N4/nyWW0a0WnxCXosObu8t58iMHi4/kBmfFXjonq9psPAdG3pJuMzxn27A3MHdnzJUXPqqYeU859iRh09svPwVTgOqmtqgHTNFOw+dLcOI7Ix1vGynOG6k6VljiEssp7CI2+Au7/qVioqjJrct+k7e5ZU0uOvhui8OrLDmeTStP8Aee93/k4rsfq5w876SP2bQ/IqSItHfZPtT6t3d09keiD12p2gk/cNkhP3JCfwk2lD8a1JzxguwiVsw9B46N/cDctPtLVdCLbTV5qeO/va7abHbwasYjhktO8x4hG6N4817SDbmOY7Rkp1q+1nupS2mxtxdBubIc3Q8geLmfiOGWSt7GMDhrI+ixOJsjeF97Tza4ZtPaFS+nOrGShvNhxMtPvJ8+Ifftvb94e0DebCmox6mODJG0/zoh2wXwTx05wvWOQOAdEQQRcEG4IOYII3hfSpjVVp8YHtosUd9k82icT+7ed0Z+64+B7Dlc6rM+G2G3DKfiyxkrvAiItDaIiICIiAiIgIiICIiAiIgIiICIiAiIgIiICIiAiIg8ONYuykgkqKs9WNtzzJ3NaO0mwHeta8bxiSrnfUVpu6Q37Gjc1g7ALD2Kw9deke0+OigOTAJJLcXG/RtPc27v4hyVXK90GHgpxz1n8lRrMvFbhjpAiIrBCFmNFdGJMQqGwUmQ3veRcRs4uPM8AOJ9pGIYwkgMBJJsAN5J3ALYrQHRMYfStY8DpX2fK779smX5NGXieKi6rP3NOXWeiRp8Pe259IZXAsCiooWwYc3Za3efOe7i9x4k/7bgAsgiLnZmZneV3EREbQIiLx6IiICIiAuHNuLOzBXKIKS1navRSE1eEt+wceuwf2LjuI+4T4HLcRab6rdL/ntN0VW680FmuJ3vZ5knacrHtF+KmNVTNlY6OpaHMe0tc07i0ixB9ioxsbsBxcbRPRX3+nTSGxJ5ltvFnarKlvnOKcdvrRzhBtXuMnHHSeq+EXDTfMLlVqcIiICIiAiIgIiICIiAiIgIiICIiAiIgIiICIiAiIg12x3Aa+qqZaiWjqbySF37l+Tb9Vu7g2w9i8H9Da71Ko/wAF/wAFsxZLKzjtG0RtFYQJ0VZneZaz/wBDa71Ko/wX/BP6G13qVR/gv+C2Ysll79JX+zDz5jX2qS1aaDTmubLi9PJGyEdIOkjc0OkFgwC4zsTtfwhXaiKFnzzmtxSl4sUYq7QIipXTD5QD6arlgwWCKWOI7HSPc7rvbk8jZNtkG4HO1+K0Nq6kWvn1kar1SD3pPin1kar1SD3pPig2DRUtodrqrsSrIqWkpIBtm73XktHGM3yHPgN3MkDis3rQ1xfsqdlNhkbJpNnal2ybRh1ujb1T5RFznuGzzQWcihGq7TKqxWF9TiUEcMQdsRlm1eRw8t3WPkjIdpvyU3QEUD1p6zRg7I20rGyzym4Y4kBsbfKkdbPM2A59bkvDqt1j1mMSSGpp4ooIh1ntLyTI7yY23Nt1yeWXMILKUF1taLuq6VstCwvlhdk1oJc6N9g9oAzNjsu9hUV0519Oo6ySmwaGOVsXUe95dnKPLa3ZO5p6veCo/wDWSqvVKf3pPitmPJOO0WjwYXpF6zWVx6BTSuoIW4nG+OSNvRuEjS0kMNmOsd927OfepCte/rJVXqlP70nxXbTfKTqA4fOaOEt4hsj2m3YTcfgsbW4rTL2sbREL/ReSmxNj4G1LzsRujEpLyG7DC0Ou4nIWG9VTpP8AKJgieY9HoDPbLpXuLGE82tsXOHfsrFkuFFro75R9f5tPSW7WSn/6rj6x1f8A8ik9yX+ag2MRa9UXykasOHz6lp3t4iMyMd7HOc4fgr4wXFW1dPFU04IbNG2RodvAeAbHtF7IPairDTLXxS0T3Q4Uw1UjTZxa7ZiaeI27HaI+6Ldqgsvyj64n7GmpQORbKT4iQfkg2JRa5/WOxD1ek9yX+au6k+UjWBw+d0tM5t8wzpGEjscXOA8EGwyLw4HioqqaGphaWtmibIGu3gPaHAHxXuQEVXaxdd0eHyfN8FayomaftSXHo4//AM7t8p/MDIcc8hDR8pGq9Ug96T4oNg0WD0w0qZhtFJV1liWtsxl7dJK7JkY7zv5AE8FTH1kqr1SD3pPig2DRa+fWSqvVIPek+KfWSqvVIPek+KDYNFVWrXWpW4vVGI00LIY27UsgLyWg3DGC5ttOdz4Bx4LFaX/KBfTVcsGCwRSxxHY6R7ndd7cnkbJtsg3A52vxQXUi18+sjVeqQe9J8U+sjVeqQe9J8UGwaKltDtdNdiVZHS0lJANs3e68lo4xm+Q58Bu5kgcUQXSiIgIiICIumrq2RRulqnBrGNLnOO5rWi7nHsABQQbXJpz+zaIspHWqKm7I7HNjbfaTdlgQB2uB4Fa9aERUbqxh0pk2KdnWcNh7ukI8mKzASATvPIHO5C9Gm2k0uMYg6WMOO24RQR8Qy9o2W9Ik3Pa4qz6P5OkBjYa2teJNkbYY1haH26waSbkXvmg7f2xop6Ef+Xqf0r6jxTRVxDY4mEk2AFNVEknIADZzK4+rlS+vS+7H8VmdEdR1LRVTKoTvnMR2msc1gaH+a824jeO0A8EGbxGkw/AKWauoaaOI7GyA24dI4nqQgkki7rXtwF+C1xwjDqjG8RDHOLpaiQukfbJjd75LcA1u4dgA4KW69dNzWVnzOkd9jSuLTbc+fdI7+HyB/FzUw+T3hdNDSyVcksZnlcWEF7dqOJhFmkHMbTuseYDOSC2MIwqOlgjp6BuzHEwMaOwcTzJ3k8SSV9YniMdNDJPWu2Y4ml7nHg1oue89nFcSYtC0XkmjAG8mRoA9t1ROu/WdHVgUGAyB8QdtTSMN2yOHkRtIyc0HrE7idm27MIBpDjE+NYiZGNLnzyBkUd/JbfZjjHDIbzzLjxV3aR10ejGCsp8OcPnEgLGOG90zgOmqbcm3Ft9vswo/qF0JETX4ti4DQGuEBfkGsAPS1BvuFrtB5bfYq71jaYOxevdLDtGMHo4GWN9gHI7PpPJ2ueYHAIO7VdoOcWrg2pBMEX2k7s8236se0OLzlvvYOPBXr9COEeqH/MT/AMxa7UmC4lDcUcFbHffsRTNvbdfZGa+qt+JwtL6w10bRvc/p2tF8hm7JBa2tPQTB8MoXvhgLKiTqwATylxfcXdsueQWtFybjkMiQq31YaEuxSubG8HoI7Pndw2Aco783nq920eCw2EvFVVxNxp00jXvaxxY+8tnGw2S8OBzO5bG6R1FNozhT/wBiRhjnHYjv1nSTuBtI8nyrAF3KzbC1wgr/AF8afmST9l4W60UVunLTk+QZthy81mRI9L+6ujVPqabXxCs0hLhC4/ZRNOyZQDYyOdvDb3AAsTYm4Fr13o5Qtra6GPE5dhs0w6SV7gDZxu9xc7zjnYniQtvaSogijbHSviaxjQ1rQ9tmtaAGtGe4ABBFBqTwj1P/AL8/8xRbWZq1wmgw2aeGAxSABsRE0pJlceq3Ze8gjeTluBVqVWO08TS+qqImNG9zpWgD2krWvXBrDGKVIjw4n5tBcM3jpHnypiDw4C/DPLaIQRbRLRuTEauKlo98jus62TGDN8h7hfvNhxV165tMxhtJFhWBHYe+INcQc4qZo2GtB4Ofa1+QdzBXOqzR5mCYZNiuOt2ZJI9uxyc2HLo4hfc6R2ybdrAdxVIYxi0uI1j561w6SeTibNbchrW3O5rRYdwQTDVFqxGKyumxPaFLCbHZNjLJa/RB3AAWLiM8wBvuLdr9EtH6NwixOOjids7QbNLZxaSQHdd9yLg59ilWiuj0eH0kVLQ+TG2xdby3HN8h7XOJP4cFVOlupSpq6iatxbEIGbZLiXMcGxsGTWXLrBrWgDPkgzGK4No7JBIyjkw5kjmODH9O0bDyDsu6r75GxUGwDUvDUztZTYtSTgEOeyB20/ogQHkWJtvtc5XIVa4pTMimfHSSiZjXWErQWh9t7gDna97di2S1QaGtwqgNRitmTTt6SVzzs9FEASyMk+TYEude2ZsfJCCwYIGxsayABrGNDWgZBrWiwA7AAqS1ra677dFonJzbJUtPiyEj8Xj+HmsNrV1yOrdqk0dcWU258guHTjiBxbH2b3cbDJQDRXGoqOcT11K2p2M2Me8tYHXye4Bp2rcAcu9BMtGtUzzh9TiekQLGMppJIITcOkcI3Fkr+LWXsQN7t+7yq8w+HbljYPOe0eLgFZ+kuvyWtpJqU0jIxMwsLxK4loO822RfJV9onFt19K30qmIeMrAg2y0m0NpcSaxuORukbGSWtEsjACci4hjhc2yz3XPMqqNbOhuE4VR3o6X/AIiY7EIM8x2bW25iDJYhoI38XN4XV3VFQ2NjpKhwa1jS5zibBrWi7nE8gLlalae6VSYxiDpYQ4tLhFTxgZ7F7MFvScTtEc3W4BB7NVGgn7VrQ2qB+bwgPmIJFx5kQIzBcQfYHcbK8voQwj1Q/wCYn/mLJauNDW4VQsgNjK7rzOHnSuAuAeTRZo7r8SpHV1bIo3S1Tg1jGlznHc1rRdzj3AFBV+n9bS6OYc+n0YZ0U1W4htnuc5osBJNtOJd1W2Azyc4EcVSOhEVGaxh0pk2KdnWcNh7ukI8mKzASATvPIHO5C9Gmuk0uMYg6WMOO24RQR8Qy9o2W5km57XFWfR/J0gMbDWVrxJsjbDGsLQ+3WDSTci980Hb+2NFPQj/y9T+lfUeJ6KuIbFEwkmwApqokk5AABuZuuPq5Uvr0vux/FZnRHUdS0NUyqE75zEdprHNYGh/mvNuI3jtAPBBNMB0Oo6Fzn4NTMhc8WcWg3Lb32bkm2f5DkizSICKD6N6fSTV8lDisbGObttaWbXWfGcxmdxaHH2KcLGtotG8JGo02TT2iuSOsb/dIiIskcVca56avqqdtFo3TvkbJ1ppGuYBstPVhG04HMjaPcBxKsdEGp30P4t6i/wB+L9a5+iDFvUX+/F+tbYIg1P8Aogxb1F/vxfrWwOq/QgYVQtjlA6eS0k7hbyyMo7jeGDLlfaPFS9EGrmkup3E4qiToqd1Qxz3Fssbmu2wSSCW32mnPMEb+J3rE/RbinqE/uj4rblEGpUOqjFXmzKGX+LZaPFzgFP8AQj5Pj9ts2lzmhoz+bxuuXdkkgyA7G3vzCvZYHTTSX9n0pmaA55cGsa69nOJub2zyaHH2LyZiI3lsxYrZbxjpHOeSN626Stkom0OiVM5zZBsyOjLGNjhba0LQSPKyGWWy0jiobqg1R1ENZ870mhMYgsYmOLTtSm9pOqTkwZ58S08FlPppqPV4fF/xT6aaj1eHxf8AFae/oufoDW/Zj1hcCgGuOmraijFHo5Tul6Y/avBaAyNhDgzrOGbnW3cGnmo99NNR6vD4v+KfTTUerw+L/inf0PoDW/Zj1hiNUWqOohrPnWk0JjEFjExxaduU3s/qk5M352zLeRUq13aC1WJxQOwQB5gc/aiLg0vDwyzmlxDbjZORPnZKYaGY3LW0raiuY1he52yGXtsNOzc3PMO/BZ1boneN4U2XFbFecduscmo7tVeKA2NBN7AD+IK4+i3FPUJvdHxW3KL1ramU2qPFZDZlFIO15YweLnBWfq+1CinkbUaVOZK5pu2BmbA4bjI4gbdvRAtlmSMlciIIhrU0XmxHDn0+FOAk22vDXGwkDDcxl3DmL5XA3b1rxLqoxRps6hly9HZcPFriCttkQakDVlivCiqPD/ddsOqnFpDYUUv8ZY0eLnALbJEFK6udRLoJW1WlZa4xnaZTsO0NoZh0jtxsc9kXByueB6dZtPjWKuMNDQyxUjTkzpIg6Ujc+Sz/AGhu4dp3XgiCodXOoyKGLpdLo2yzPGUJN2QjkS09Z/4Dhfepl9FWF+ow+DvipYiCsNYWqmmOHyjRigZ85JZsbGTgOkaXkFzreSHD2qtdDdVWJQ4hSS1tG9scdRG97i+OzWse1xOT78FsyiCu9ccFfU0raPRqnfIJc5ntcwAMacohtOB6xzPYLecVE9TuqWenqjWaTQ9H0I+xY4tdeQ3vL1SfJG6/F1/NV4IgKuNc9LX1VO2i0bp3yMk600jXMA2WnqwjacDmRtHuaOJVjog1O+h/FvUX+/F+tc/RBi3qL/fi/WtsEQan/RBi3qL/AH4v1rYHVfoSMKoWxygdPJ9pO4W8sjKO43hgy5X2jxUvRAREQVHrRw99JWxV9DltkG/ATR239jm7OXGzlZmAY0ysp2T0u54zHFrhk5h7QbhdGlWANrqV8D7AkXY4+bI3yXd3A9hKqXQbSt+F1DoMTBETn7MjTvikGXSAdm423jnYKNM93fyl0tMf0jooiv8A6YuXvr/On7rxRfMUocA6Iggi4INwQcwQeIX0pLmhERAREQEREBERAVHa0NJxV1XRUxvFBdoI3OkP7x/dkGjuJ4qa6y9ORSsNLhzvt3jrEH90w8b8HEbuQz5XpdQ8+T+2HZ/J/s6a/wDayR/j8fgIiKK7AXpw6gdPKyGmF3SODR3k2uewb/YvMrR1QaL766qHNkN/CST/ANR/Es6V4rbIOv1ddJgtlnr4ec+CysNoGwRRw0/kxsDR3NFrntO9elEVm+V2tNpmZEREeCIiAiIgIiICIiAiIgIiICIiAiIgIiICIiAiIgKttamhRlBrcObd7R9s0DymgZSjtaMj2d2dkosL0i8bSl6PV30mWMtP9x7FH6DaxH0Noa68lOTkPOivvLeY5t9o43ufDsSjqIxLQPa9jtzmn8DyPYc1VusPVwYy6qwNt4znJE0Zx83sHo8xw7t0HwXSCejft4ZIWHiN7XDk5pyKi1yWxTw2dXn7P0/alPnGmna3jHn5+yfPxbJoq2wLXLG6zcbiMZ9OPrMPaWnrN9m0prh2k9LUW+Y1EbyfN2wHe4bOHgpVclbdJcvqOz9Tp5/5KT7+serKIiLNBEXnq8QjhG1WSMjHN7w0fiVFcY1q0cAIpnOndyjHVv2vdYW7rrG1or1lJw6XNnnbFSZ+79UyVfaba0GU4dBgZEku4yDNkXdwe78BxvuUG0l1jVVaCy/QxH+zjJ6w5Pfvd3ZDsUVUXJn35VdZ2f8AJ7hmMmp5+Xh9/wAOj7mmc9xfO4uc4klxNySd5J4r4RFFdbEbCIszoxotNiEvR0Ys0eXIR1Y28zzPIce65HsRMztDDJlpirN7ztEO/QzRN+IThjbiJljK8ea30R945ge08Ff9LTNiY2OmaGtYA1rRuAAsAvHgOAxUULYKAWAzJPlPdxe48SfgOCyKsMWPgjzfN+1e0p1uXlyrHSP1nzERFtVAiIgIiICIiAiIgIiICIiAiIgIiICIiAiIgIiICIiAiIgKvdM9VjJy6bA7RyHN0ZyY88x6DvwPZmVYSLG1ItG0pWl1eXS348U7T+E+9rJX4fJTvMdcx0bxva4WPf2jtGS8y2VxjAYKtmxicTXjhfe3ta4Zt9hVcY5qZcLuwOUEf8uXI9weBY+0DvUK+C0dObtdH8oMGWOHN/TP4evh9/qrqDEZY/6vLI3+69w/IrsfjU7haSeUjtlef9V6MU0WqqW/z+nkaB52ztN99t2/isUtM7xyle07rLHFXafONpcucSbuNzzK4RF43CIu+koZJnbNHG+R3JjS4+ACEzERvLoRTXBtU9XPY1gbTt5vO063Yxv+pCsbRzVzS0dnhvSyD+0ksbHm1u5vfme1ba4bWUur7b0unjaJ4p9kfHornRHVjNVkSYjeGHfmLSPH3WncPvH2Aq48KwmKliEOHsDGN4DieLid5J5lexFNpjinRxOv7Tza239c7V8Ijp+8iIi2K0REQEREBERAREQEREBERAREQEREBERAREQEREBERAREQEREBERAREQcFYTSHA6d8bnzU8Lnek6JhPiRdEWNo3hvwWtW8cM7KTx6ma15ETWt7mgfksXRtBPWF1wirZ6vqGCZ7mFsaB4JTyC9RTwuNt7omH8wrBihawbMLQ0Dg0ADwCIp+KI4XzvtO9p1FomXYiItqsEREBERAREQEREBERAREQEREBERAREQEREBERAREQEREBERAREQ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72" name="AutoShape 14" descr="data:image/jpeg;base64,/9j/4AAQSkZJRgABAQAAAQABAAD/2wCEAAkGBhIREBQSERMVERIWFxEUFxcXFREWFRcWFhcVFBQaFRkYGyYfFxkjHBYWHy8gIycpLDg4FR4xNTAqOCYrLikBCQoKDgwOGg8PGSwkHyQ1LDQyKi0sNSw1Mi8pKiosLTUvLC0sKiwuKiwqNCwtLy8qNCwsLCwsKSw1Kiw0KSopLP/AABEIAM4AzgMBIgACEQEDEQH/xAAcAAEAAgIDAQAAAAAAAAAAAAAABgcEBQECCAP/xABCEAABAwIDBQQGBQsEAwAAAAABAAIDBBEFEiEGBzFBURMiYXEyYnKBkaEIQlKCsRQjMzVTc5KywcLRFWOisyQlQ//EABsBAQACAwEBAAAAAAAAAAAAAAADBQECBgQH/8QALREBAAICAQIEAwgDAAAAAAAAAAECAxEEITEFEkFREzKBImFxscHR8PEUkaH/2gAMAwEAAhEDEQA/ALxREQEREBERAREQEREBERAREQEREBERAREQEREBERAREQEREBERAREQEREBERAREQEREBERAREQEREBERAREQEREBERAREQEREBERAREQERdSUHZF1ul0HZFwFygIiICIiAiIgIiICIiAiIgIiICIiAiIg4uuC5CoptrtoKRvZx2dO4X14MH2nD8AtbWisblvjx2yT5atrjm1EFILzPAPJg1efIch4nRQLFN7EzyRTxtjb1f3nfD0R81BqmrfK8vkcXvOpcTcn/AAurAsebbl+T4jktMxTpCQv23r3m5qHD2Qxo+QWRTba1zde3c72gwj8FoIIiTYAk9ALn4KQYfsnUvseyc0etZv4m62hX1ycnJb7E2SbB94kugnja4faZof4SbH3WU1w/FI525o3A9RwI8xyUDptjJxxDB95bCk2fqIXBzLAjo75W5pt0HGvyKRrJEym6LEoKhzm99pY8cRyPiFlrK0idiIiMiIiAiIgIiICIiAiIgIiICIiDXY3ijaaB8rtco0HVx0aPiqMxOrfK98khzPeS4nxP9PBWrto/M5kZ9FjTKR1OrWf3FVRNGXvytF3OdYDqSbAfNVfIvM5Yr6Qv+Lg1wctoj7U1t+UsSKIkhoBcTwAuST7lNsC2CJs+pOUfs2nX7zuXkPktrszsyymaHO78xGrvs34hvTzW7qq+OBhkleI2Di5x08h1PgNVZxVw/G8Oj5svf2dGfklEwEmKnbwu5zGX8LuNyff7lqcb3kUsMZFO9tROR3GtzZB6z3AeiPA3PLqq0xfF3VEz6hx1e4tYXXsyPXKB07ovbTXis7D9lu0Z2k0zaOA6maUjtJR/ssJBcOjuHTMpsVYtu1p6R/1NHJtaZx4q/X0/p1btFiVTLdlTKCDqWu7OJnhZot7tf6qSO2vmytZUYgM1gC2BjGvcfHIHPv5ZfJRh9RQkZI3FsI0zSFzppPFrGjJEDx0Bcb8WrY7MVQkqI6WhgbFnzZpHNvla0EucWtIJF7CxcPSCjyTe87rXUfh+rFbXi3k825/nv+iS4PWlkolhpaiWTh2kzy24Oh/TPzWPS3JWXTyZgD1APG/FRiDYsW/PVM8nUMc2BnwjAdbzcVlbN4rT9vUUMAINN2RddznXdNmcdXEkkWF9eJWlYmO6wpWYjqkSIi2SCIiAiIgIiICIiAiIgIiICIiCB7YVFnz+DWN92W4+biqzEhDgRxBBHmNfxU43iyllQ5vKRkbvhdp/lHxVb1Nbdxaw+buNvBvU+Kqfg3zZ5rSNy6zFyMPE4UZMs9Jj/ay6/bSKONpYBLM9ocGA6Nv+1P1Re+nE24c1Dq3EnyyZ5ndrIBcD0Y4m9RfSNvrHXxPBaWmqWjuNJA1NwMznHmG30LvWPdHwB2NPEXOaxrC95N2RMu4lw1zG+r3D9o6wHLKF1mDFXHHTUzHe09ofNuZmtltqdxWe1I7z7b9oa1sdu67u97Mx1rA2OYFuccjyIv4LJbDNI8ABss7zYayPleffr5m9hrqArDwLYFuklZlkdxEI1iYfW/aOHU2A5A8VLMOwWngJMMMcROhLWNBPgTxt4Kvtb4eSZxW6fglx8K943edR38vdBqLdPM5oM9UxjvrNjiLreGZzxr91TnZnZGnoWEQtLnutnkeQZHW4AmwAaPsgALZNUc2r3i0uHkROcH1LvRiB1HQyH6jfPU8r8Vi+a9/mnayx4MeP5K6b3GMREMZP1iDlH9fJVpuxnP8ArdWL3zwZj4ubKNT494rHrNqnShz3uu4/AeAXO5dplxKsn+q2KOO/i95d+DFEmXMFyuAuUBERAREQEREBERAREQEREBERBW2+ygeaNtRHxjdlf17N+nHl3g34ql4nGwvoDwHAkdT9lvzK9U1lGyWN8cgD2PaWuaeBDhYhecdpNjZ6StfC+5YTnZLycwnS3rDgR4eKkx3rSs7nUes+7FqXzTWtY80+kekMWldbRneeeJ5Af0HqhWDsDiVPFeN4DJnHWU/X6NJPoAcgNPeoZBCGDK3QfP3+K+t1XZvEb3nVI1WO0Oj43gOLHjn4k7vPe37fcumfEoYheSWOMcy97Gj4uKjeLb3cLpgfz/buH1YQZP8Aloz5qp8T2cinu62R/wBoDj5jmo1WbIzs9ECQeqRf4HVS05NL+upV/I8Mz4esRuPu/ZNNqd+9VUAx0bfySM3Ga4dMR7XBnu18VWUs7nOLnOLnE3LiSXE9STqSu81BIzRzHN82kLiCke85WtJPkp9wr5raOkw31JtA4xZSe8NL/gr83J7Pmnw7tni0lS4zHjfs7BsQPuBd99VJu83cvrapsbwRAwtfO7gLcowerrEeVz0XpmGMNAa0AAAAAaAAaADwWWr6IiICIiAiIgIiICIiAiIgIiICIiDgtWsx/Z+KriMco6lrh6TT1b/hbRFiYiektq2mkxavdRe0WyM9G4525or6SNHd+99k+HwWlBXop8QcCCAQeIOoPmoxim7mjmJcGmF3+2bD+E3b8gq/Jw/Wkug43jERGs0fWFPtCyaajc82a0lT1+6a3oVH8Uf+HLa4dsM+IAGZvuiF/m5ef/Fyb7LCfFeNWN1nr9UNoNknEXkNh0/ypDhezAfpE0NZzkIFvu/aPy8VK6fZ6Nurs0p9cgj+EWC2jW2Xqx8TXW0qbkeKWv8AKx8Pw5kDAxgsB8SeZPUrKRF7ojSnmdzuRERZYEREBERAREQEREBdJJWtF3ENA4kkAfEruoZvgH/pKz2I/wDtjQSpuJQk2EsZPtt/ysjMFQW7bdBR4lhraiZ8zJXPlbdjow0ZTZvdcw/iuKTGqzZvE2UlRO6ooZMpBdfSNxy52AkljmkG7QbG3iEF8zVkbLZ3tbfhmcB+KQ1cb/Qe13suB/BUV9IWMOrqJpFwY3A9bdrZYu9LYenwUQVOHzSwTOeW5O0JdZoLs7SNbAgA301QehLr5Oq2B2UvaHad3MM2vDTitZsjiUlRQU08otJJFG9wtbvEAk25X4+9VTv6w91NV0WJxCzmuaxx9eJ3axE+YzD7oQXTNVsZbO9rL8MzgL+V+K+ocDwVR782w1WD09WCAc8T4r2uWzM7zR7rH7i3eye3DRs62tebughex3jJEOzYPNxyfxIJ7HVscSGva4jiAQSOWoHBfKtxSGEXmljiB4F72MH/ACIVFbH4m7CcEqMUcA+qrJeziLgNbFwzHqM3aOtzytWfsBuqbicIxDFZZp3zXcxucg5bkZnO468gLAC3XQLppa6OVuaN7JG9WOa4fEFd5aljBdzmtHC5IAv71QW3Ox8uzssVdhs0ghc4McxxzAO1Ia/QB7HAHiLiy3O+PG21uAUlUwWEssTrccpySBw9xBHuQXDHXxONmyMcegc0n5FfYuA4rz1WbtqGPAY8RbK+Cq7GOUHtBlfIbd1rbXBN7Cx6KdbssbqKrAZX1Jc9zBVRte7UvY1l2kk8bEubf1UFjw1bH+g9r/ZcDx4cF2lna0Xc4NHUkAfNUv8ARqH5uu9qm/llUh3/AH6nP76D+5BYLcSiJsJYyege0/1WRmVGbFblaKuwuCpdJPFPI15u10ZaCHuaO6W8NBzC6bJ7TVuDYsMLrpTPTvcxjHOLjlEn6J7CTcNJ0Lb2GvRBe6Lhq5QEREBERAUN3wfqSs9iP/tjUyWm2u2eFfRzUheYhKGjOBmtZzXcLi/o9eaCJ7iTbBY/3lR/MVXu9vEW4ti9PR0dpXM/Ml7dWl73XksRxawAXPD0uik8P0fS1nZjE6gRa3Y1mVpvx07S2vkptsZu4osMBMDC6UizpZCHSEaaCwAaPAAeN0FV/SCh/wDMoWXI/NFt+f6QC/mphh+4ijbKJameorcp0bK4ZSBwDrd5w8LhbTb7dc3FKiCY1Bh7EZcojDs3fz8cwspyEHVkQaAALACwAsAAOAHgolvX2f8AyvCahgF3sb2zOuaLvEDxLcw96mC6vbcWOoOh8kHmjZaofjX+nYS/MIaft3yuvxZqWeVhZo9taSnrKlkM2CNBzS1kQ5+m0mIi3RzhGfuK+tgd18WFz1EzZO0M3dYMuXs48xdl4m59HX1VwzdbEMaOKdp64hy6CQsyF+a+vM2txPggjm+nZcx4JTshF46R8QNh9TIYsx+8QT7SlG6HHI6jCaYRkF8LGwyN0u1zNNR4ixHmpjVUzJGOjkaHscC1zSLgtIsQRzFiqtrdxQjmdLhtdNQ5uLRmIHgHNc05fA380Hz+kPjcbaGOluDNJKyTLzDGB13EcgSQB7+ijm3GFPptlcPikBD+1Y8g8R2glkAPiA4KZbN7k4IagVNbPJiEwIcO09DMNQXAkl5HK5t4FSPb/YgYrTNp3TGANkbJmDQ8mwc21iR1QULtLsA6nwuhxGNz5o5GRmZjzdsbnasy2tZh1b11GuqvHZzGaeqwQyUrGxRinlYY26CN7WHOz3HW/O4PNbSg2TiZhzMPlPbRCEQOJGXMLWva5sefHkFGdh91cmGiojFYZYZ2OYWGK2VxBa14Ob0rGx019wQRf6NR/NV3tU38sqke/wB/U5/fQf3LTUn0e3RX7LE54r2vkjLb24XtLqty/c+52HSUMtdLNnmZN2r2ZnNyNtlALzofNBtN0jw3A6QuIADJCSSAAO0kvcngqs2mq241tJA2k78cZgYZBq0sheZJZL/ZGYgHnYfaUpj+j8cgjdidQ6Ef/MMs217kAGQtHE8lPdkNhKPDGFtNGQ51s8jzmkfbhd1uHgLBBIQuURAREQEREBERAREQEREBERAREQEREBERAREQEREBERAREQEREBERAREQEREBERAREQEREBERAREQEREBERAREQEREBERAREQEREBERAREQEREBERAREQEREBERAREQEREBERAREQf//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73" name="AutoShape 16" descr="data:image/jpeg;base64,/9j/4AAQSkZJRgABAQAAAQABAAD/2wCEAAkGBhIREBQSERMVERIWFxEUFxcXFREWFRcWFhcVFBQaFRkYGyYfFxkjHBYWHy8gIycpLDg4FR4xNTAqOCYrLikBCQoKDgwOGg8PGSwkHyQ1LDQyKi0sNSw1Mi8pKiosLTUvLC0sKiwuKiwqNCwtLy8qNCwsLCwsKSw1Kiw0KSopLP/AABEIAM4AzgMBIgACEQEDEQH/xAAcAAEAAgIDAQAAAAAAAAAAAAAABgcEBQECCAP/xABCEAABAwIDBQQGBQsEAwAAAAABAAIDBBEFEiEGBzFBURMiYXEyYnKBkaEIQlKCsRQjMzVTc5KywcLRFWOisyQlQ//EABsBAQACAwEBAAAAAAAAAAAAAAADBQECBgQH/8QALREBAAICAQIEAwgDAAAAAAAAAAECAxEEITEFEkFREzKBImFxscHR8PEUkaH/2gAMAwEAAhEDEQA/ALxREQEREBERAREQEREBERAREQEREBERAREQEREBERAREQEREBERAREQEREBERAREQEREBERAREQEREBERAREQEREBERAREQEREBERAREQERdSUHZF1ul0HZFwFygIiICIiAiIgIiICIiAiIgIiICIiAiIg4uuC5CoptrtoKRvZx2dO4X14MH2nD8AtbWisblvjx2yT5atrjm1EFILzPAPJg1efIch4nRQLFN7EzyRTxtjb1f3nfD0R81BqmrfK8vkcXvOpcTcn/AAurAsebbl+T4jktMxTpCQv23r3m5qHD2Qxo+QWRTba1zde3c72gwj8FoIIiTYAk9ALn4KQYfsnUvseyc0etZv4m62hX1ycnJb7E2SbB94kugnja4faZof4SbH3WU1w/FI525o3A9RwI8xyUDptjJxxDB95bCk2fqIXBzLAjo75W5pt0HGvyKRrJEym6LEoKhzm99pY8cRyPiFlrK0idiIiMiIiAiIgIiICIiAiIgIiICIiDXY3ijaaB8rtco0HVx0aPiqMxOrfK98khzPeS4nxP9PBWrto/M5kZ9FjTKR1OrWf3FVRNGXvytF3OdYDqSbAfNVfIvM5Yr6Qv+Lg1wctoj7U1t+UsSKIkhoBcTwAuST7lNsC2CJs+pOUfs2nX7zuXkPktrszsyymaHO78xGrvs34hvTzW7qq+OBhkleI2Di5x08h1PgNVZxVw/G8Oj5svf2dGfklEwEmKnbwu5zGX8LuNyff7lqcb3kUsMZFO9tROR3GtzZB6z3AeiPA3PLqq0xfF3VEz6hx1e4tYXXsyPXKB07ovbTXis7D9lu0Z2k0zaOA6maUjtJR/ssJBcOjuHTMpsVYtu1p6R/1NHJtaZx4q/X0/p1btFiVTLdlTKCDqWu7OJnhZot7tf6qSO2vmytZUYgM1gC2BjGvcfHIHPv5ZfJRh9RQkZI3FsI0zSFzppPFrGjJEDx0Bcb8WrY7MVQkqI6WhgbFnzZpHNvla0EucWtIJF7CxcPSCjyTe87rXUfh+rFbXi3k825/nv+iS4PWlkolhpaiWTh2kzy24Oh/TPzWPS3JWXTyZgD1APG/FRiDYsW/PVM8nUMc2BnwjAdbzcVlbN4rT9vUUMAINN2RddznXdNmcdXEkkWF9eJWlYmO6wpWYjqkSIi2SCIiAiIgIiICIiAiIgIiICIiCB7YVFnz+DWN92W4+biqzEhDgRxBBHmNfxU43iyllQ5vKRkbvhdp/lHxVb1Nbdxaw+buNvBvU+Kqfg3zZ5rSNy6zFyMPE4UZMs9Jj/ay6/bSKONpYBLM9ocGA6Nv+1P1Re+nE24c1Dq3EnyyZ5ndrIBcD0Y4m9RfSNvrHXxPBaWmqWjuNJA1NwMznHmG30LvWPdHwB2NPEXOaxrC95N2RMu4lw1zG+r3D9o6wHLKF1mDFXHHTUzHe09ofNuZmtltqdxWe1I7z7b9oa1sdu67u97Mx1rA2OYFuccjyIv4LJbDNI8ABss7zYayPleffr5m9hrqArDwLYFuklZlkdxEI1iYfW/aOHU2A5A8VLMOwWngJMMMcROhLWNBPgTxt4Kvtb4eSZxW6fglx8K943edR38vdBqLdPM5oM9UxjvrNjiLreGZzxr91TnZnZGnoWEQtLnutnkeQZHW4AmwAaPsgALZNUc2r3i0uHkROcH1LvRiB1HQyH6jfPU8r8Vi+a9/mnayx4MeP5K6b3GMREMZP1iDlH9fJVpuxnP8ArdWL3zwZj4ubKNT494rHrNqnShz3uu4/AeAXO5dplxKsn+q2KOO/i95d+DFEmXMFyuAuUBERAREQEREBERAREQEREBERBW2+ygeaNtRHxjdlf17N+nHl3g34ql4nGwvoDwHAkdT9lvzK9U1lGyWN8cgD2PaWuaeBDhYhecdpNjZ6StfC+5YTnZLycwnS3rDgR4eKkx3rSs7nUes+7FqXzTWtY80+kekMWldbRneeeJ5Af0HqhWDsDiVPFeN4DJnHWU/X6NJPoAcgNPeoZBCGDK3QfP3+K+t1XZvEb3nVI1WO0Oj43gOLHjn4k7vPe37fcumfEoYheSWOMcy97Gj4uKjeLb3cLpgfz/buH1YQZP8Aloz5qp8T2cinu62R/wBoDj5jmo1WbIzs9ECQeqRf4HVS05NL+upV/I8Mz4esRuPu/ZNNqd+9VUAx0bfySM3Ga4dMR7XBnu18VWUs7nOLnOLnE3LiSXE9STqSu81BIzRzHN82kLiCke85WtJPkp9wr5raOkw31JtA4xZSe8NL/gr83J7Pmnw7tni0lS4zHjfs7BsQPuBd99VJu83cvrapsbwRAwtfO7gLcowerrEeVz0XpmGMNAa0AAAAAaAAaADwWWr6IiICIiAiIgIiICIiAiIgIiICIiDgtWsx/Z+KriMco6lrh6TT1b/hbRFiYiektq2mkxavdRe0WyM9G4525or6SNHd+99k+HwWlBXop8QcCCAQeIOoPmoxim7mjmJcGmF3+2bD+E3b8gq/Jw/Wkug43jERGs0fWFPtCyaajc82a0lT1+6a3oVH8Uf+HLa4dsM+IAGZvuiF/m5ef/Fyb7LCfFeNWN1nr9UNoNknEXkNh0/ypDhezAfpE0NZzkIFvu/aPy8VK6fZ6Nurs0p9cgj+EWC2jW2Xqx8TXW0qbkeKWv8AKx8Pw5kDAxgsB8SeZPUrKRF7ojSnmdzuRERZYEREBERAREQEREBdJJWtF3ENA4kkAfEruoZvgH/pKz2I/wDtjQSpuJQk2EsZPtt/ysjMFQW7bdBR4lhraiZ8zJXPlbdjow0ZTZvdcw/iuKTGqzZvE2UlRO6ooZMpBdfSNxy52AkljmkG7QbG3iEF8zVkbLZ3tbfhmcB+KQ1cb/Qe13suB/BUV9IWMOrqJpFwY3A9bdrZYu9LYenwUQVOHzSwTOeW5O0JdZoLs7SNbAgA301QehLr5Oq2B2UvaHad3MM2vDTitZsjiUlRQU08otJJFG9wtbvEAk25X4+9VTv6w91NV0WJxCzmuaxx9eJ3axE+YzD7oQXTNVsZbO9rL8MzgL+V+K+ocDwVR782w1WD09WCAc8T4r2uWzM7zR7rH7i3eye3DRs62tebughex3jJEOzYPNxyfxIJ7HVscSGva4jiAQSOWoHBfKtxSGEXmljiB4F72MH/ACIVFbH4m7CcEqMUcA+qrJeziLgNbFwzHqM3aOtzytWfsBuqbicIxDFZZp3zXcxucg5bkZnO468gLAC3XQLppa6OVuaN7JG9WOa4fEFd5aljBdzmtHC5IAv71QW3Ox8uzssVdhs0ghc4McxxzAO1Ia/QB7HAHiLiy3O+PG21uAUlUwWEssTrccpySBw9xBHuQXDHXxONmyMcegc0n5FfYuA4rz1WbtqGPAY8RbK+Cq7GOUHtBlfIbd1rbXBN7Cx6KdbssbqKrAZX1Jc9zBVRte7UvY1l2kk8bEubf1UFjw1bH+g9r/ZcDx4cF2lna0Xc4NHUkAfNUv8ARqH5uu9qm/llUh3/AH6nP76D+5BYLcSiJsJYyege0/1WRmVGbFblaKuwuCpdJPFPI15u10ZaCHuaO6W8NBzC6bJ7TVuDYsMLrpTPTvcxjHOLjlEn6J7CTcNJ0Lb2GvRBe6Lhq5QEREBERAUN3wfqSs9iP/tjUyWm2u2eFfRzUheYhKGjOBmtZzXcLi/o9eaCJ7iTbBY/3lR/MVXu9vEW4ti9PR0dpXM/Ml7dWl73XksRxawAXPD0uik8P0fS1nZjE6gRa3Y1mVpvx07S2vkptsZu4osMBMDC6UizpZCHSEaaCwAaPAAeN0FV/SCh/wDMoWXI/NFt+f6QC/mphh+4ijbKJameorcp0bK4ZSBwDrd5w8LhbTb7dc3FKiCY1Bh7EZcojDs3fz8cwspyEHVkQaAALACwAsAAOAHgolvX2f8AyvCahgF3sb2zOuaLvEDxLcw96mC6vbcWOoOh8kHmjZaofjX+nYS/MIaft3yuvxZqWeVhZo9taSnrKlkM2CNBzS1kQ5+m0mIi3RzhGfuK+tgd18WFz1EzZO0M3dYMuXs48xdl4m59HX1VwzdbEMaOKdp64hy6CQsyF+a+vM2txPggjm+nZcx4JTshF46R8QNh9TIYsx+8QT7SlG6HHI6jCaYRkF8LGwyN0u1zNNR4ixHmpjVUzJGOjkaHscC1zSLgtIsQRzFiqtrdxQjmdLhtdNQ5uLRmIHgHNc05fA380Hz+kPjcbaGOluDNJKyTLzDGB13EcgSQB7+ijm3GFPptlcPikBD+1Y8g8R2glkAPiA4KZbN7k4IagVNbPJiEwIcO09DMNQXAkl5HK5t4FSPb/YgYrTNp3TGANkbJmDQ8mwc21iR1QULtLsA6nwuhxGNz5o5GRmZjzdsbnasy2tZh1b11GuqvHZzGaeqwQyUrGxRinlYY26CN7WHOz3HW/O4PNbSg2TiZhzMPlPbRCEQOJGXMLWva5sefHkFGdh91cmGiojFYZYZ2OYWGK2VxBa14Ob0rGx019wQRf6NR/NV3tU38sqke/wB/U5/fQf3LTUn0e3RX7LE54r2vkjLb24XtLqty/c+52HSUMtdLNnmZN2r2ZnNyNtlALzofNBtN0jw3A6QuIADJCSSAAO0kvcngqs2mq241tJA2k78cZgYZBq0sheZJZL/ZGYgHnYfaUpj+j8cgjdidQ6Ef/MMs217kAGQtHE8lPdkNhKPDGFtNGQ51s8jzmkfbhd1uHgLBBIQuURAREQEREBERAREQEREBERAREQEREBERAREQEREBERAREQEREBERAREQEREBERAREQEREBERAREQEREBERAREQEREBERAREQEREBERAREQEREBERAREQEREBERAREQEREBERAREQf//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51" name="Retângulo 50"/>
          <p:cNvSpPr/>
          <p:nvPr/>
        </p:nvSpPr>
        <p:spPr>
          <a:xfrm>
            <a:off x="1409300" y="750752"/>
            <a:ext cx="870460" cy="55244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prstClr val="black"/>
                </a:solidFill>
              </a:rPr>
              <a:t>Market share</a:t>
            </a:r>
          </a:p>
        </p:txBody>
      </p:sp>
      <p:cxnSp>
        <p:nvCxnSpPr>
          <p:cNvPr id="52" name="Conector reto 51"/>
          <p:cNvCxnSpPr/>
          <p:nvPr/>
        </p:nvCxnSpPr>
        <p:spPr>
          <a:xfrm>
            <a:off x="2330018" y="989458"/>
            <a:ext cx="0" cy="4896000"/>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232041" y="1377104"/>
            <a:ext cx="9616709" cy="704366"/>
            <a:chOff x="232041" y="1377104"/>
            <a:chExt cx="9616709" cy="704366"/>
          </a:xfrm>
        </p:grpSpPr>
        <p:sp>
          <p:nvSpPr>
            <p:cNvPr id="21" name="CaixaDeTexto 20"/>
            <p:cNvSpPr txBox="1"/>
            <p:nvPr/>
          </p:nvSpPr>
          <p:spPr>
            <a:xfrm>
              <a:off x="3713556" y="1433398"/>
              <a:ext cx="1062871"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3 terminais (Holanda)</a:t>
              </a:r>
            </a:p>
          </p:txBody>
        </p:sp>
        <p:sp>
          <p:nvSpPr>
            <p:cNvPr id="23" name="CaixaDeTexto 22"/>
            <p:cNvSpPr txBox="1"/>
            <p:nvPr/>
          </p:nvSpPr>
          <p:spPr>
            <a:xfrm>
              <a:off x="4874366" y="1433398"/>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7 terminais</a:t>
              </a:r>
              <a:r>
                <a:rPr lang="pt-BR" sz="1400" baseline="30000" dirty="0">
                  <a:solidFill>
                    <a:prstClr val="black"/>
                  </a:solidFill>
                </a:rPr>
                <a:t>3</a:t>
              </a:r>
              <a:r>
                <a:rPr lang="pt-BR" sz="1400" dirty="0">
                  <a:solidFill>
                    <a:prstClr val="black"/>
                  </a:solidFill>
                </a:rPr>
                <a:t> (Bélgica, Holanda, Alemanha)</a:t>
              </a:r>
            </a:p>
          </p:txBody>
        </p:sp>
        <p:sp>
          <p:nvSpPr>
            <p:cNvPr id="24" name="CaixaDeTexto 23"/>
            <p:cNvSpPr txBox="1"/>
            <p:nvPr/>
          </p:nvSpPr>
          <p:spPr>
            <a:xfrm>
              <a:off x="6569542" y="1433398"/>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Oferece serviço de logística integrada pela European Gateway Services (ferroviário, hidroviário e rodoviário)</a:t>
              </a:r>
            </a:p>
          </p:txBody>
        </p:sp>
        <p:sp>
          <p:nvSpPr>
            <p:cNvPr id="25" name="CaixaDeTexto 24"/>
            <p:cNvSpPr txBox="1"/>
            <p:nvPr/>
          </p:nvSpPr>
          <p:spPr>
            <a:xfrm>
              <a:off x="2363164" y="1377104"/>
              <a:ext cx="122089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t>
              </a:r>
            </a:p>
          </p:txBody>
        </p:sp>
        <p:pic>
          <p:nvPicPr>
            <p:cNvPr id="70" name="Picture 2" descr="http://www.ect.nl/sites/www.ect.nl/themes/ect/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63699"/>
            <a:stretch/>
          </p:blipFill>
          <p:spPr bwMode="auto">
            <a:xfrm>
              <a:off x="232041" y="1455233"/>
              <a:ext cx="1035877" cy="604402"/>
            </a:xfrm>
            <a:prstGeom prst="rect">
              <a:avLst/>
            </a:prstGeom>
            <a:solidFill>
              <a:schemeClr val="bg1"/>
            </a:solidFill>
          </p:spPr>
        </p:pic>
        <p:sp>
          <p:nvSpPr>
            <p:cNvPr id="54" name="CaixaDeTexto 53"/>
            <p:cNvSpPr txBox="1"/>
            <p:nvPr/>
          </p:nvSpPr>
          <p:spPr>
            <a:xfrm>
              <a:off x="1409300" y="1377104"/>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7%</a:t>
              </a:r>
              <a:r>
                <a:rPr lang="pt-BR" sz="1400" baseline="30000" dirty="0">
                  <a:solidFill>
                    <a:prstClr val="black"/>
                  </a:solidFill>
                </a:rPr>
                <a:t>1</a:t>
              </a:r>
              <a:endParaRPr lang="pt-BR" sz="1400" dirty="0">
                <a:solidFill>
                  <a:prstClr val="black"/>
                </a:solidFill>
              </a:endParaRPr>
            </a:p>
          </p:txBody>
        </p:sp>
      </p:grpSp>
      <p:grpSp>
        <p:nvGrpSpPr>
          <p:cNvPr id="11" name="Grupo 10"/>
          <p:cNvGrpSpPr/>
          <p:nvPr/>
        </p:nvGrpSpPr>
        <p:grpSpPr>
          <a:xfrm>
            <a:off x="78422" y="3573016"/>
            <a:ext cx="9770328" cy="663070"/>
            <a:chOff x="78422" y="4497228"/>
            <a:chExt cx="9770328" cy="663070"/>
          </a:xfrm>
        </p:grpSpPr>
        <p:sp>
          <p:nvSpPr>
            <p:cNvPr id="30" name="CaixaDeTexto 29"/>
            <p:cNvSpPr txBox="1"/>
            <p:nvPr/>
          </p:nvSpPr>
          <p:spPr>
            <a:xfrm>
              <a:off x="3713556" y="4512226"/>
              <a:ext cx="1062871"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9 terminais</a:t>
              </a:r>
            </a:p>
          </p:txBody>
        </p:sp>
        <p:sp>
          <p:nvSpPr>
            <p:cNvPr id="31" name="CaixaDeTexto 30"/>
            <p:cNvSpPr txBox="1"/>
            <p:nvPr/>
          </p:nvSpPr>
          <p:spPr>
            <a:xfrm>
              <a:off x="4874366" y="4512226"/>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2 terminais</a:t>
              </a:r>
            </a:p>
          </p:txBody>
        </p:sp>
        <p:sp>
          <p:nvSpPr>
            <p:cNvPr id="32" name="CaixaDeTexto 31"/>
            <p:cNvSpPr txBox="1"/>
            <p:nvPr/>
          </p:nvSpPr>
          <p:spPr>
            <a:xfrm>
              <a:off x="2363164" y="4497228"/>
              <a:ext cx="122089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UFS</a:t>
              </a:r>
            </a:p>
            <a:p>
              <a:pPr algn="ctr"/>
              <a:r>
                <a:rPr lang="pt-BR" sz="1400" dirty="0">
                  <a:solidFill>
                    <a:prstClr val="black"/>
                  </a:solidFill>
                </a:rPr>
                <a:t>Maersk, MSC (JV)</a:t>
              </a:r>
            </a:p>
          </p:txBody>
        </p:sp>
        <p:sp>
          <p:nvSpPr>
            <p:cNvPr id="33" name="CaixaDeTexto 32"/>
            <p:cNvSpPr txBox="1"/>
            <p:nvPr/>
          </p:nvSpPr>
          <p:spPr>
            <a:xfrm>
              <a:off x="6569542" y="4512226"/>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Operador ferroviário (BoxXpress)</a:t>
              </a:r>
            </a:p>
          </p:txBody>
        </p:sp>
        <p:pic>
          <p:nvPicPr>
            <p:cNvPr id="1050" name="Picture 26" descr="https://encrypted-tbn3.gstatic.com/images?q=tbn:ANd9GcRuil9kMpJ1HfLZvhSmuniofL0pONKSXHJdbYwGEJaZy0CCgwaI"/>
            <p:cNvPicPr>
              <a:picLocks noChangeAspect="1" noChangeArrowheads="1"/>
            </p:cNvPicPr>
            <p:nvPr/>
          </p:nvPicPr>
          <p:blipFill rotWithShape="1">
            <a:blip r:embed="rId3">
              <a:extLst>
                <a:ext uri="{28A0092B-C50C-407E-A947-70E740481C1C}">
                  <a14:useLocalDpi xmlns:a14="http://schemas.microsoft.com/office/drawing/2010/main" val="0"/>
                </a:ext>
              </a:extLst>
            </a:blip>
            <a:srcRect l="5853" t="12193" r="8400" b="15402"/>
            <a:stretch/>
          </p:blipFill>
          <p:spPr bwMode="auto">
            <a:xfrm>
              <a:off x="78422" y="4543282"/>
              <a:ext cx="1343115" cy="585960"/>
            </a:xfrm>
            <a:prstGeom prst="rect">
              <a:avLst/>
            </a:prstGeom>
            <a:noFill/>
            <a:extLst>
              <a:ext uri="{909E8E84-426E-40DD-AFC4-6F175D3DCCD1}">
                <a14:hiddenFill xmlns:a14="http://schemas.microsoft.com/office/drawing/2010/main">
                  <a:solidFill>
                    <a:srgbClr val="FFFFFF"/>
                  </a:solidFill>
                </a14:hiddenFill>
              </a:ext>
            </a:extLst>
          </p:spPr>
        </p:pic>
        <p:sp>
          <p:nvSpPr>
            <p:cNvPr id="55" name="CaixaDeTexto 54"/>
            <p:cNvSpPr txBox="1"/>
            <p:nvPr/>
          </p:nvSpPr>
          <p:spPr>
            <a:xfrm>
              <a:off x="1409300" y="4497228"/>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1,5%</a:t>
              </a:r>
            </a:p>
          </p:txBody>
        </p:sp>
      </p:grpSp>
      <p:grpSp>
        <p:nvGrpSpPr>
          <p:cNvPr id="12" name="Grupo 11"/>
          <p:cNvGrpSpPr/>
          <p:nvPr/>
        </p:nvGrpSpPr>
        <p:grpSpPr>
          <a:xfrm>
            <a:off x="78422" y="4293096"/>
            <a:ext cx="9770328" cy="696131"/>
            <a:chOff x="78422" y="5229200"/>
            <a:chExt cx="9770328" cy="696131"/>
          </a:xfrm>
        </p:grpSpPr>
        <p:sp>
          <p:nvSpPr>
            <p:cNvPr id="36" name="CaixaDeTexto 35"/>
            <p:cNvSpPr txBox="1"/>
            <p:nvPr/>
          </p:nvSpPr>
          <p:spPr>
            <a:xfrm>
              <a:off x="3713556" y="5229200"/>
              <a:ext cx="1062871"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4 terminais</a:t>
              </a:r>
            </a:p>
          </p:txBody>
        </p:sp>
        <p:sp>
          <p:nvSpPr>
            <p:cNvPr id="37" name="CaixaDeTexto 36"/>
            <p:cNvSpPr txBox="1"/>
            <p:nvPr/>
          </p:nvSpPr>
          <p:spPr>
            <a:xfrm>
              <a:off x="4874366" y="5229200"/>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4 terminais</a:t>
              </a:r>
            </a:p>
          </p:txBody>
        </p:sp>
        <p:sp>
          <p:nvSpPr>
            <p:cNvPr id="38" name="CaixaDeTexto 37"/>
            <p:cNvSpPr txBox="1"/>
            <p:nvPr/>
          </p:nvSpPr>
          <p:spPr>
            <a:xfrm>
              <a:off x="2363164" y="5277259"/>
              <a:ext cx="122089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t>
              </a:r>
            </a:p>
          </p:txBody>
        </p:sp>
        <p:sp>
          <p:nvSpPr>
            <p:cNvPr id="39" name="CaixaDeTexto 38"/>
            <p:cNvSpPr txBox="1"/>
            <p:nvPr/>
          </p:nvSpPr>
          <p:spPr>
            <a:xfrm>
              <a:off x="6569542" y="5229200"/>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Transporte ferroviário (Metrans,</a:t>
              </a:r>
            </a:p>
            <a:p>
              <a:pPr algn="ctr"/>
              <a:r>
                <a:rPr lang="pt-BR" sz="1400" dirty="0">
                  <a:solidFill>
                    <a:prstClr val="black"/>
                  </a:solidFill>
                </a:rPr>
                <a:t>Polzug Intermodal e Transfracht) e rodoviário (CTD)</a:t>
              </a:r>
            </a:p>
          </p:txBody>
        </p:sp>
        <p:pic>
          <p:nvPicPr>
            <p:cNvPr id="81" name="Picture 2" descr="http://hhla.de/fileadmin/templates/images/logo/hhla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 y="5370084"/>
              <a:ext cx="1343115" cy="366304"/>
            </a:xfrm>
            <a:prstGeom prst="rect">
              <a:avLst/>
            </a:prstGeom>
            <a:solidFill>
              <a:schemeClr val="bg1"/>
            </a:solidFill>
          </p:spPr>
        </p:pic>
        <p:sp>
          <p:nvSpPr>
            <p:cNvPr id="56" name="CaixaDeTexto 55"/>
            <p:cNvSpPr txBox="1"/>
            <p:nvPr/>
          </p:nvSpPr>
          <p:spPr>
            <a:xfrm>
              <a:off x="1409300" y="5277259"/>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1,1%</a:t>
              </a:r>
            </a:p>
          </p:txBody>
        </p:sp>
      </p:grpSp>
      <p:grpSp>
        <p:nvGrpSpPr>
          <p:cNvPr id="9" name="Grupo 8"/>
          <p:cNvGrpSpPr/>
          <p:nvPr/>
        </p:nvGrpSpPr>
        <p:grpSpPr>
          <a:xfrm>
            <a:off x="78422" y="2132856"/>
            <a:ext cx="9770328" cy="660215"/>
            <a:chOff x="78422" y="2144992"/>
            <a:chExt cx="9770328" cy="660215"/>
          </a:xfrm>
        </p:grpSpPr>
        <p:sp>
          <p:nvSpPr>
            <p:cNvPr id="64" name="CaixaDeTexto 63"/>
            <p:cNvSpPr txBox="1"/>
            <p:nvPr/>
          </p:nvSpPr>
          <p:spPr>
            <a:xfrm>
              <a:off x="3713556" y="2144992"/>
              <a:ext cx="1062871"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3 terminais (China e Taiwan)</a:t>
              </a:r>
            </a:p>
          </p:txBody>
        </p:sp>
        <p:sp>
          <p:nvSpPr>
            <p:cNvPr id="65" name="CaixaDeTexto 64"/>
            <p:cNvSpPr txBox="1"/>
            <p:nvPr/>
          </p:nvSpPr>
          <p:spPr>
            <a:xfrm>
              <a:off x="4874366" y="2144992"/>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4 terminais (China)</a:t>
              </a:r>
            </a:p>
          </p:txBody>
        </p:sp>
        <p:sp>
          <p:nvSpPr>
            <p:cNvPr id="66" name="CaixaDeTexto 65"/>
            <p:cNvSpPr txBox="1"/>
            <p:nvPr/>
          </p:nvSpPr>
          <p:spPr>
            <a:xfrm>
              <a:off x="6569542" y="2144992"/>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Operador de barcaças (APS), armazenagem, distribuição (Hutchinson Logistics) e Depot (Shenzen)</a:t>
              </a:r>
            </a:p>
          </p:txBody>
        </p:sp>
        <p:sp>
          <p:nvSpPr>
            <p:cNvPr id="67" name="CaixaDeTexto 66"/>
            <p:cNvSpPr txBox="1"/>
            <p:nvPr/>
          </p:nvSpPr>
          <p:spPr>
            <a:xfrm>
              <a:off x="2363164" y="2157135"/>
              <a:ext cx="122089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2" y="2252764"/>
              <a:ext cx="1343115" cy="43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CaixaDeTexto 62"/>
            <p:cNvSpPr txBox="1"/>
            <p:nvPr/>
          </p:nvSpPr>
          <p:spPr>
            <a:xfrm>
              <a:off x="1409300" y="2157135"/>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7%</a:t>
              </a:r>
              <a:r>
                <a:rPr lang="pt-BR" sz="1400" baseline="30000" dirty="0">
                  <a:solidFill>
                    <a:prstClr val="black"/>
                  </a:solidFill>
                </a:rPr>
                <a:t>2</a:t>
              </a:r>
              <a:endParaRPr lang="pt-BR" sz="1400" dirty="0">
                <a:solidFill>
                  <a:prstClr val="black"/>
                </a:solidFill>
              </a:endParaRPr>
            </a:p>
          </p:txBody>
        </p:sp>
      </p:grpSp>
      <p:sp>
        <p:nvSpPr>
          <p:cNvPr id="78" name="CaixaDeTexto 77"/>
          <p:cNvSpPr txBox="1"/>
          <p:nvPr/>
        </p:nvSpPr>
        <p:spPr>
          <a:xfrm>
            <a:off x="0" y="5949280"/>
            <a:ext cx="9776742" cy="404663"/>
          </a:xfrm>
          <a:prstGeom prst="rect">
            <a:avLst/>
          </a:prstGeom>
          <a:noFill/>
          <a:ln>
            <a:noFill/>
          </a:ln>
        </p:spPr>
        <p:txBody>
          <a:bodyPr wrap="square" lIns="72000" tIns="36000" rIns="72000" bIns="36000" rtlCol="0" anchor="t">
            <a:noAutofit/>
          </a:bodyPr>
          <a:lstStyle/>
          <a:p>
            <a:pPr>
              <a:spcAft>
                <a:spcPts val="600"/>
              </a:spcAft>
            </a:pPr>
            <a:r>
              <a:rPr lang="pt-BR" sz="1200" dirty="0">
                <a:solidFill>
                  <a:prstClr val="black"/>
                </a:solidFill>
              </a:rPr>
              <a:t>(1) O Share corresponde ao volume da HPH, empresa da qual a ECT é subsidiária; (2) Idem; (3) O terminal interior de Amsterdam foi recentemente desativado. </a:t>
            </a:r>
          </a:p>
        </p:txBody>
      </p:sp>
      <p:grpSp>
        <p:nvGrpSpPr>
          <p:cNvPr id="14" name="Grupo 13"/>
          <p:cNvGrpSpPr/>
          <p:nvPr/>
        </p:nvGrpSpPr>
        <p:grpSpPr>
          <a:xfrm>
            <a:off x="178248" y="5085184"/>
            <a:ext cx="9572516" cy="648072"/>
            <a:chOff x="178248" y="5661248"/>
            <a:chExt cx="9572516" cy="648072"/>
          </a:xfrm>
        </p:grpSpPr>
        <p:sp>
          <p:nvSpPr>
            <p:cNvPr id="57" name="CaixaDeTexto 56"/>
            <p:cNvSpPr txBox="1"/>
            <p:nvPr/>
          </p:nvSpPr>
          <p:spPr>
            <a:xfrm>
              <a:off x="3713556" y="5661248"/>
              <a:ext cx="1062871"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29 terminais</a:t>
              </a:r>
            </a:p>
          </p:txBody>
        </p:sp>
        <p:sp>
          <p:nvSpPr>
            <p:cNvPr id="58" name="CaixaDeTexto 57"/>
            <p:cNvSpPr txBox="1"/>
            <p:nvPr/>
          </p:nvSpPr>
          <p:spPr>
            <a:xfrm>
              <a:off x="4924336" y="5667633"/>
              <a:ext cx="4826428" cy="63530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Estratégia de diferenciação focada no nível de serviço dos terminais marítimos</a:t>
              </a:r>
            </a:p>
          </p:txBody>
        </p:sp>
        <p:sp>
          <p:nvSpPr>
            <p:cNvPr id="68" name="CaixaDeTexto 67"/>
            <p:cNvSpPr txBox="1"/>
            <p:nvPr/>
          </p:nvSpPr>
          <p:spPr>
            <a:xfrm>
              <a:off x="2363164" y="5661248"/>
              <a:ext cx="122089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t>
              </a:r>
            </a:p>
          </p:txBody>
        </p:sp>
        <p:pic>
          <p:nvPicPr>
            <p:cNvPr id="1051"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48" y="5683083"/>
              <a:ext cx="1143462" cy="60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CaixaDeTexto 68"/>
            <p:cNvSpPr txBox="1"/>
            <p:nvPr/>
          </p:nvSpPr>
          <p:spPr>
            <a:xfrm>
              <a:off x="1409300" y="5661248"/>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10,3%</a:t>
              </a:r>
            </a:p>
          </p:txBody>
        </p:sp>
      </p:grpSp>
      <p:grpSp>
        <p:nvGrpSpPr>
          <p:cNvPr id="10" name="Grupo 9"/>
          <p:cNvGrpSpPr/>
          <p:nvPr/>
        </p:nvGrpSpPr>
        <p:grpSpPr>
          <a:xfrm>
            <a:off x="206312" y="2873659"/>
            <a:ext cx="9642438" cy="686967"/>
            <a:chOff x="206312" y="3678302"/>
            <a:chExt cx="9642438" cy="686967"/>
          </a:xfrm>
        </p:grpSpPr>
        <p:sp>
          <p:nvSpPr>
            <p:cNvPr id="60" name="CaixaDeTexto 59"/>
            <p:cNvSpPr txBox="1"/>
            <p:nvPr/>
          </p:nvSpPr>
          <p:spPr>
            <a:xfrm>
              <a:off x="3713556" y="3678302"/>
              <a:ext cx="1062871"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+60 terminais</a:t>
              </a:r>
            </a:p>
          </p:txBody>
        </p:sp>
        <p:sp>
          <p:nvSpPr>
            <p:cNvPr id="61" name="CaixaDeTexto 60"/>
            <p:cNvSpPr txBox="1"/>
            <p:nvPr/>
          </p:nvSpPr>
          <p:spPr>
            <a:xfrm>
              <a:off x="4874366" y="3678302"/>
              <a:ext cx="16039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Alemanha, Bélgica, Inglaterra e Índia</a:t>
              </a:r>
            </a:p>
          </p:txBody>
        </p:sp>
        <p:sp>
          <p:nvSpPr>
            <p:cNvPr id="62" name="CaixaDeTexto 61"/>
            <p:cNvSpPr txBox="1"/>
            <p:nvPr/>
          </p:nvSpPr>
          <p:spPr>
            <a:xfrm>
              <a:off x="6569542" y="3678302"/>
              <a:ext cx="3279208"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Barcaças para shuttle, acordo com ferrovias, frota rodoviária própria (Hintermodal Service)</a:t>
              </a:r>
            </a:p>
          </p:txBody>
        </p:sp>
        <p:pic>
          <p:nvPicPr>
            <p:cNvPr id="1042" name="Picture 18" descr="http://topnews.ae/images/Dubai-World-Logo1.jpg"/>
            <p:cNvPicPr>
              <a:picLocks noChangeAspect="1" noChangeArrowheads="1"/>
            </p:cNvPicPr>
            <p:nvPr/>
          </p:nvPicPr>
          <p:blipFill rotWithShape="1">
            <a:blip r:embed="rId7">
              <a:extLst>
                <a:ext uri="{28A0092B-C50C-407E-A947-70E740481C1C}">
                  <a14:useLocalDpi xmlns:a14="http://schemas.microsoft.com/office/drawing/2010/main" val="0"/>
                </a:ext>
              </a:extLst>
            </a:blip>
            <a:srcRect t="22947" b="21467"/>
            <a:stretch/>
          </p:blipFill>
          <p:spPr bwMode="auto">
            <a:xfrm>
              <a:off x="206312" y="3700137"/>
              <a:ext cx="1087334" cy="604402"/>
            </a:xfrm>
            <a:prstGeom prst="rect">
              <a:avLst/>
            </a:prstGeom>
            <a:noFill/>
            <a:extLst>
              <a:ext uri="{909E8E84-426E-40DD-AFC4-6F175D3DCCD1}">
                <a14:hiddenFill xmlns:a14="http://schemas.microsoft.com/office/drawing/2010/main">
                  <a:solidFill>
                    <a:srgbClr val="FFFFFF"/>
                  </a:solidFill>
                </a14:hiddenFill>
              </a:ext>
            </a:extLst>
          </p:spPr>
        </p:pic>
        <p:sp>
          <p:nvSpPr>
            <p:cNvPr id="59" name="CaixaDeTexto 58"/>
            <p:cNvSpPr txBox="1"/>
            <p:nvPr/>
          </p:nvSpPr>
          <p:spPr>
            <a:xfrm>
              <a:off x="2363164" y="3717197"/>
              <a:ext cx="122089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CMA-CGM (JV)</a:t>
              </a:r>
            </a:p>
          </p:txBody>
        </p:sp>
        <p:sp>
          <p:nvSpPr>
            <p:cNvPr id="74" name="CaixaDeTexto 73"/>
            <p:cNvSpPr txBox="1"/>
            <p:nvPr/>
          </p:nvSpPr>
          <p:spPr>
            <a:xfrm>
              <a:off x="1409300" y="3717197"/>
              <a:ext cx="870460" cy="648072"/>
            </a:xfrm>
            <a:prstGeom prst="rect">
              <a:avLst/>
            </a:prstGeom>
            <a:noFill/>
            <a:ln>
              <a:noFill/>
            </a:ln>
          </p:spPr>
          <p:txBody>
            <a:bodyPr wrap="square" lIns="72000" tIns="36000" rIns="72000" bIns="36000" rtlCol="0" anchor="ctr">
              <a:noAutofit/>
            </a:bodyPr>
            <a:lstStyle/>
            <a:p>
              <a:pPr algn="ctr"/>
              <a:r>
                <a:rPr lang="pt-BR" sz="1400" dirty="0">
                  <a:solidFill>
                    <a:prstClr val="black"/>
                  </a:solidFill>
                </a:rPr>
                <a:t>6,5%</a:t>
              </a:r>
            </a:p>
          </p:txBody>
        </p:sp>
      </p:grpSp>
    </p:spTree>
    <p:extLst>
      <p:ext uri="{BB962C8B-B14F-4D97-AF65-F5344CB8AC3E}">
        <p14:creationId xmlns:p14="http://schemas.microsoft.com/office/powerpoint/2010/main" val="2102460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4994" name="Picture 2" descr="_4_175BEDE4175BEB780053224F832581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782" y="155765"/>
            <a:ext cx="7344816" cy="660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702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52" name="Objeto 202751" hidden="1"/>
          <p:cNvGraphicFramePr>
            <a:graphicFrameLocks noChangeAspect="1"/>
          </p:cNvGraphicFramePr>
          <p:nvPr>
            <p:custDataLst>
              <p:tags r:id="rId1"/>
            </p:custDataLst>
            <p:extLst>
              <p:ext uri="{D42A27DB-BD31-4B8C-83A1-F6EECF244321}">
                <p14:modId xmlns:p14="http://schemas.microsoft.com/office/powerpoint/2010/main" val="42268686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8" imgW="270" imgH="270" progId="TCLayout.ActiveDocument.1">
                  <p:embed/>
                </p:oleObj>
              </mc:Choice>
              <mc:Fallback>
                <p:oleObj name="think-cell Slide" r:id="rId68" imgW="270" imgH="270" progId="TCLayout.ActiveDocument.1">
                  <p:embed/>
                  <p:pic>
                    <p:nvPicPr>
                      <p:cNvPr id="0" name=""/>
                      <p:cNvPicPr/>
                      <p:nvPr/>
                    </p:nvPicPr>
                    <p:blipFill>
                      <a:blip r:embed="rId69"/>
                      <a:stretch>
                        <a:fillRect/>
                      </a:stretch>
                    </p:blipFill>
                    <p:spPr>
                      <a:xfrm>
                        <a:off x="0" y="0"/>
                        <a:ext cx="158750" cy="158750"/>
                      </a:xfrm>
                      <a:prstGeom prst="rect">
                        <a:avLst/>
                      </a:prstGeom>
                    </p:spPr>
                  </p:pic>
                </p:oleObj>
              </mc:Fallback>
            </mc:AlternateContent>
          </a:graphicData>
        </a:graphic>
      </p:graphicFrame>
      <p:sp>
        <p:nvSpPr>
          <p:cNvPr id="131" name="Retângulo 130"/>
          <p:cNvSpPr/>
          <p:nvPr>
            <p:custDataLst>
              <p:tags r:id="rId2"/>
            </p:custDataLst>
          </p:nvPr>
        </p:nvSpPr>
        <p:spPr>
          <a:xfrm>
            <a:off x="162100" y="3736433"/>
            <a:ext cx="100800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endParaRPr lang="pt-BR" sz="1400" dirty="0">
              <a:solidFill>
                <a:schemeClr val="tx1"/>
              </a:solidFill>
            </a:endParaRPr>
          </a:p>
        </p:txBody>
      </p:sp>
      <p:sp>
        <p:nvSpPr>
          <p:cNvPr id="132" name="CaixaDeTexto 131"/>
          <p:cNvSpPr txBox="1"/>
          <p:nvPr>
            <p:custDataLst>
              <p:tags r:id="rId3"/>
            </p:custDataLst>
          </p:nvPr>
        </p:nvSpPr>
        <p:spPr>
          <a:xfrm>
            <a:off x="1351308" y="3862433"/>
            <a:ext cx="644359" cy="50359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lgn="ctr" fontAlgn="base">
              <a:spcBef>
                <a:spcPct val="0"/>
              </a:spcBef>
              <a:spcAft>
                <a:spcPct val="0"/>
              </a:spcAft>
              <a:defRPr/>
            </a:pPr>
            <a:r>
              <a:rPr lang="pt-BR" sz="1400" dirty="0">
                <a:solidFill>
                  <a:schemeClr val="tx1"/>
                </a:solidFill>
              </a:rPr>
              <a:t>581</a:t>
            </a:r>
          </a:p>
          <a:p>
            <a:pPr algn="ctr" fontAlgn="base">
              <a:spcBef>
                <a:spcPct val="0"/>
              </a:spcBef>
              <a:spcAft>
                <a:spcPct val="0"/>
              </a:spcAft>
              <a:defRPr/>
            </a:pPr>
            <a:r>
              <a:rPr lang="pt-BR" sz="1400" dirty="0">
                <a:solidFill>
                  <a:schemeClr val="tx1"/>
                </a:solidFill>
              </a:rPr>
              <a:t>(7%)</a:t>
            </a:r>
            <a:endParaRPr lang="pt-BR" sz="1100" b="1" dirty="0">
              <a:solidFill>
                <a:schemeClr val="tx1"/>
              </a:solidFill>
            </a:endParaRPr>
          </a:p>
        </p:txBody>
      </p:sp>
      <p:sp>
        <p:nvSpPr>
          <p:cNvPr id="133" name="Retângulo 132"/>
          <p:cNvSpPr/>
          <p:nvPr>
            <p:custDataLst>
              <p:tags r:id="rId4"/>
            </p:custDataLst>
          </p:nvPr>
        </p:nvSpPr>
        <p:spPr>
          <a:xfrm>
            <a:off x="2071774" y="3736433"/>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i="1" dirty="0">
                <a:solidFill>
                  <a:schemeClr val="bg1">
                    <a:lumMod val="75000"/>
                  </a:schemeClr>
                </a:solidFill>
              </a:rPr>
              <a:t>11: Maestra (cabotagem) – Extinta</a:t>
            </a:r>
          </a:p>
        </p:txBody>
      </p:sp>
      <p:sp>
        <p:nvSpPr>
          <p:cNvPr id="134" name="Retângulo 133"/>
          <p:cNvSpPr/>
          <p:nvPr>
            <p:custDataLst>
              <p:tags r:id="rId5"/>
            </p:custDataLst>
          </p:nvPr>
        </p:nvSpPr>
        <p:spPr>
          <a:xfrm>
            <a:off x="3815782" y="3736433"/>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07: Portonave</a:t>
            </a:r>
          </a:p>
          <a:p>
            <a:pPr>
              <a:spcAft>
                <a:spcPts val="300"/>
              </a:spcAft>
              <a:buFont typeface="Arial" pitchFamily="34" charset="0"/>
              <a:buChar char="•"/>
            </a:pPr>
            <a:r>
              <a:rPr lang="pt-BR" sz="1200" dirty="0">
                <a:solidFill>
                  <a:srgbClr val="000000"/>
                </a:solidFill>
              </a:rPr>
              <a:t>Santa Rita*</a:t>
            </a:r>
          </a:p>
        </p:txBody>
      </p:sp>
      <p:sp>
        <p:nvSpPr>
          <p:cNvPr id="135" name="Retângulo 134"/>
          <p:cNvSpPr/>
          <p:nvPr>
            <p:custDataLst>
              <p:tags r:id="rId6"/>
            </p:custDataLst>
          </p:nvPr>
        </p:nvSpPr>
        <p:spPr>
          <a:xfrm>
            <a:off x="5600278" y="3736433"/>
            <a:ext cx="198466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09: Iceport</a:t>
            </a:r>
          </a:p>
        </p:txBody>
      </p:sp>
      <p:pic>
        <p:nvPicPr>
          <p:cNvPr id="136" name="Picture 54" descr="http://www.vetria.com.br/images/logo_triunfo.jpg"/>
          <p:cNvPicPr>
            <a:picLocks noChangeAspect="1" noChangeArrowheads="1"/>
          </p:cNvPicPr>
          <p:nvPr>
            <p:custDataLst>
              <p:tags r:id="rId7"/>
            </p:custDataLst>
          </p:nvPr>
        </p:nvPicPr>
        <p:blipFill rotWithShape="1">
          <a:blip r:embed="rId70">
            <a:extLst>
              <a:ext uri="{28A0092B-C50C-407E-A947-70E740481C1C}">
                <a14:useLocalDpi xmlns:a14="http://schemas.microsoft.com/office/drawing/2010/main" val="0"/>
              </a:ext>
            </a:extLst>
          </a:blip>
          <a:srcRect l="14985" t="9365" r="15385" b="11894"/>
          <a:stretch/>
        </p:blipFill>
        <p:spPr bwMode="auto">
          <a:xfrm>
            <a:off x="306060" y="3772841"/>
            <a:ext cx="720080" cy="723823"/>
          </a:xfrm>
          <a:prstGeom prst="rect">
            <a:avLst/>
          </a:prstGeom>
          <a:noFill/>
          <a:extLst>
            <a:ext uri="{909E8E84-426E-40DD-AFC4-6F175D3DCCD1}">
              <a14:hiddenFill xmlns:a14="http://schemas.microsoft.com/office/drawing/2010/main">
                <a:solidFill>
                  <a:srgbClr val="FFFFFF"/>
                </a:solidFill>
              </a14:hiddenFill>
            </a:ext>
          </a:extLst>
        </p:spPr>
      </p:pic>
      <p:sp>
        <p:nvSpPr>
          <p:cNvPr id="137" name="Retângulo 136"/>
          <p:cNvSpPr/>
          <p:nvPr>
            <p:custDataLst>
              <p:tags r:id="rId8"/>
            </p:custDataLst>
          </p:nvPr>
        </p:nvSpPr>
        <p:spPr>
          <a:xfrm>
            <a:off x="7683136" y="3772840"/>
            <a:ext cx="2083384" cy="737387"/>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Vetria*</a:t>
            </a:r>
          </a:p>
        </p:txBody>
      </p:sp>
      <p:grpSp>
        <p:nvGrpSpPr>
          <p:cNvPr id="138" name="Grupo 137"/>
          <p:cNvGrpSpPr/>
          <p:nvPr>
            <p:custDataLst>
              <p:tags r:id="rId9"/>
            </p:custDataLst>
          </p:nvPr>
        </p:nvGrpSpPr>
        <p:grpSpPr>
          <a:xfrm>
            <a:off x="4648125" y="4149490"/>
            <a:ext cx="1816016" cy="72008"/>
            <a:chOff x="2858675" y="404664"/>
            <a:chExt cx="1816016" cy="72008"/>
          </a:xfrm>
        </p:grpSpPr>
        <p:sp>
          <p:nvSpPr>
            <p:cNvPr id="139" name="Elipse 138"/>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0" name="Elipse 139"/>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141" name="Conector em curva 140"/>
            <p:cNvCxnSpPr>
              <a:stCxn id="139" idx="5"/>
              <a:endCxn id="140"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142" name="Grupo 141"/>
          <p:cNvGrpSpPr/>
          <p:nvPr>
            <p:custDataLst>
              <p:tags r:id="rId10"/>
            </p:custDataLst>
          </p:nvPr>
        </p:nvGrpSpPr>
        <p:grpSpPr>
          <a:xfrm>
            <a:off x="2520215" y="4193032"/>
            <a:ext cx="3944159" cy="150985"/>
            <a:chOff x="2858675" y="404664"/>
            <a:chExt cx="1816016" cy="72008"/>
          </a:xfrm>
        </p:grpSpPr>
        <p:sp>
          <p:nvSpPr>
            <p:cNvPr id="143" name="Elipse 142"/>
            <p:cNvSpPr/>
            <p:nvPr/>
          </p:nvSpPr>
          <p:spPr>
            <a:xfrm>
              <a:off x="2858675" y="404664"/>
              <a:ext cx="72008" cy="72008"/>
            </a:xfrm>
            <a:prstGeom prst="ellipse">
              <a:avLst/>
            </a:prstGeom>
            <a:noFill/>
            <a:ln>
              <a:noFill/>
              <a:headEnd type="triangle" w="med" len="med"/>
              <a:tailEnd type="none" w="med" len="med"/>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4" name="Elipse 143"/>
            <p:cNvSpPr/>
            <p:nvPr/>
          </p:nvSpPr>
          <p:spPr>
            <a:xfrm>
              <a:off x="4602683" y="404664"/>
              <a:ext cx="72008" cy="72008"/>
            </a:xfrm>
            <a:prstGeom prst="ellipse">
              <a:avLst/>
            </a:prstGeom>
            <a:noFill/>
            <a:ln>
              <a:noFill/>
              <a:headEnd type="triangle" w="med" len="med"/>
              <a:tailEnd type="none" w="med" len="med"/>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145" name="Conector em curva 144"/>
            <p:cNvCxnSpPr>
              <a:stCxn id="143" idx="5"/>
              <a:endCxn id="144" idx="3"/>
            </p:cNvCxnSpPr>
            <p:nvPr/>
          </p:nvCxnSpPr>
          <p:spPr>
            <a:xfrm rot="16200000" flipH="1">
              <a:off x="3766683" y="-380418"/>
              <a:ext cx="12700" cy="1693090"/>
            </a:xfrm>
            <a:prstGeom prst="curvedConnector3">
              <a:avLst>
                <a:gd name="adj1" fmla="val 835317"/>
              </a:avLst>
            </a:prstGeom>
            <a:ln>
              <a:solidFill>
                <a:schemeClr val="accent2">
                  <a:lumMod val="50000"/>
                </a:schemeClr>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02753" name="Grupo 202752"/>
          <p:cNvGrpSpPr/>
          <p:nvPr>
            <p:custDataLst>
              <p:tags r:id="rId11"/>
            </p:custDataLst>
          </p:nvPr>
        </p:nvGrpSpPr>
        <p:grpSpPr>
          <a:xfrm>
            <a:off x="162100" y="1169940"/>
            <a:ext cx="1008000" cy="792000"/>
            <a:chOff x="1205771" y="1562160"/>
            <a:chExt cx="1008000" cy="792000"/>
          </a:xfrm>
        </p:grpSpPr>
        <p:sp>
          <p:nvSpPr>
            <p:cNvPr id="40" name="Retângulo 39"/>
            <p:cNvSpPr/>
            <p:nvPr>
              <p:custDataLst>
                <p:tags r:id="rId65"/>
              </p:custDataLst>
            </p:nvPr>
          </p:nvSpPr>
          <p:spPr>
            <a:xfrm>
              <a:off x="1205771" y="1562160"/>
              <a:ext cx="100800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endParaRPr lang="pt-BR" sz="1400" dirty="0">
                <a:solidFill>
                  <a:schemeClr val="tx1"/>
                </a:solidFill>
              </a:endParaRPr>
            </a:p>
          </p:txBody>
        </p:sp>
        <p:pic>
          <p:nvPicPr>
            <p:cNvPr id="202756" name="Picture 4" descr="http://colunistas.ig.com.br/guilhermebarros/files/2010/03/SB_santosbrasil_central.jpg"/>
            <p:cNvPicPr>
              <a:picLocks noChangeAspect="1" noChangeArrowheads="1"/>
            </p:cNvPicPr>
            <p:nvPr>
              <p:custDataLst>
                <p:tags r:id="rId66"/>
              </p:custDataLst>
            </p:nvPr>
          </p:nvPicPr>
          <p:blipFill>
            <a:blip r:embed="rId71" cstate="print">
              <a:extLst>
                <a:ext uri="{28A0092B-C50C-407E-A947-70E740481C1C}">
                  <a14:useLocalDpi xmlns:a14="http://schemas.microsoft.com/office/drawing/2010/main" val="0"/>
                </a:ext>
              </a:extLst>
            </a:blip>
            <a:srcRect/>
            <a:stretch>
              <a:fillRect/>
            </a:stretch>
          </p:blipFill>
          <p:spPr bwMode="auto">
            <a:xfrm>
              <a:off x="1222294" y="1598550"/>
              <a:ext cx="950400" cy="719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2755" name="Grupo 202754"/>
          <p:cNvGrpSpPr/>
          <p:nvPr>
            <p:custDataLst>
              <p:tags r:id="rId12"/>
            </p:custDataLst>
          </p:nvPr>
        </p:nvGrpSpPr>
        <p:grpSpPr>
          <a:xfrm>
            <a:off x="162100" y="2014645"/>
            <a:ext cx="1008000" cy="792000"/>
            <a:chOff x="1205771" y="2400181"/>
            <a:chExt cx="1008000" cy="792000"/>
          </a:xfrm>
        </p:grpSpPr>
        <p:sp>
          <p:nvSpPr>
            <p:cNvPr id="42" name="Retângulo 41"/>
            <p:cNvSpPr/>
            <p:nvPr>
              <p:custDataLst>
                <p:tags r:id="rId63"/>
              </p:custDataLst>
            </p:nvPr>
          </p:nvSpPr>
          <p:spPr>
            <a:xfrm>
              <a:off x="1205771" y="2400181"/>
              <a:ext cx="100800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endParaRPr lang="pt-BR" sz="1400" dirty="0">
                <a:solidFill>
                  <a:schemeClr val="tx1"/>
                </a:solidFill>
              </a:endParaRPr>
            </a:p>
          </p:txBody>
        </p:sp>
        <p:pic>
          <p:nvPicPr>
            <p:cNvPr id="202759" name="Picture 7" descr="http://www.infraportos.com.br/sites/infraportos.com.br/files/content/Logo%20Grupo%20Libra_0.png"/>
            <p:cNvPicPr>
              <a:picLocks noChangeAspect="1" noChangeArrowheads="1"/>
            </p:cNvPicPr>
            <p:nvPr>
              <p:custDataLst>
                <p:tags r:id="rId64"/>
              </p:custDataLst>
            </p:nvPr>
          </p:nvPicPr>
          <p:blipFill>
            <a:blip r:embed="rId72">
              <a:extLst>
                <a:ext uri="{28A0092B-C50C-407E-A947-70E740481C1C}">
                  <a14:useLocalDpi xmlns:a14="http://schemas.microsoft.com/office/drawing/2010/main" val="0"/>
                </a:ext>
              </a:extLst>
            </a:blip>
            <a:srcRect/>
            <a:stretch>
              <a:fillRect/>
            </a:stretch>
          </p:blipFill>
          <p:spPr bwMode="auto">
            <a:xfrm>
              <a:off x="1234571" y="2601349"/>
              <a:ext cx="950400" cy="3896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2758" name="Grupo 202757"/>
          <p:cNvGrpSpPr/>
          <p:nvPr>
            <p:custDataLst>
              <p:tags r:id="rId13"/>
            </p:custDataLst>
          </p:nvPr>
        </p:nvGrpSpPr>
        <p:grpSpPr>
          <a:xfrm>
            <a:off x="162100" y="2859350"/>
            <a:ext cx="1008000" cy="792000"/>
            <a:chOff x="1205771" y="3249696"/>
            <a:chExt cx="1008000" cy="792000"/>
          </a:xfrm>
        </p:grpSpPr>
        <p:sp>
          <p:nvSpPr>
            <p:cNvPr id="43" name="Retângulo 42"/>
            <p:cNvSpPr/>
            <p:nvPr>
              <p:custDataLst>
                <p:tags r:id="rId61"/>
              </p:custDataLst>
            </p:nvPr>
          </p:nvSpPr>
          <p:spPr>
            <a:xfrm>
              <a:off x="1205771" y="3249696"/>
              <a:ext cx="100800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endParaRPr lang="pt-BR" sz="1400" dirty="0">
                <a:solidFill>
                  <a:schemeClr val="tx1"/>
                </a:solidFill>
              </a:endParaRPr>
            </a:p>
          </p:txBody>
        </p:sp>
        <p:pic>
          <p:nvPicPr>
            <p:cNvPr id="202761" name="Picture 9" descr="http://www.escoladegente.org.br/admin/uploadedfiles/20100121110102.jpg"/>
            <p:cNvPicPr>
              <a:picLocks noChangeAspect="1" noChangeArrowheads="1"/>
            </p:cNvPicPr>
            <p:nvPr>
              <p:custDataLst>
                <p:tags r:id="rId62"/>
              </p:custDataLst>
            </p:nvPr>
          </p:nvPicPr>
          <p:blipFill rotWithShape="1">
            <a:blip r:embed="rId73" cstate="print">
              <a:extLst>
                <a:ext uri="{28A0092B-C50C-407E-A947-70E740481C1C}">
                  <a14:useLocalDpi xmlns:a14="http://schemas.microsoft.com/office/drawing/2010/main" val="0"/>
                </a:ext>
              </a:extLst>
            </a:blip>
            <a:srcRect l="13867" t="13571" r="13941" b="11508"/>
            <a:stretch/>
          </p:blipFill>
          <p:spPr bwMode="auto">
            <a:xfrm>
              <a:off x="1234571" y="3324065"/>
              <a:ext cx="950400" cy="643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2760" name="Grupo 202759"/>
          <p:cNvGrpSpPr/>
          <p:nvPr>
            <p:custDataLst>
              <p:tags r:id="rId14"/>
            </p:custDataLst>
          </p:nvPr>
        </p:nvGrpSpPr>
        <p:grpSpPr>
          <a:xfrm>
            <a:off x="162100" y="5393957"/>
            <a:ext cx="1008000" cy="792000"/>
            <a:chOff x="1178577" y="4076223"/>
            <a:chExt cx="1008000" cy="792000"/>
          </a:xfrm>
        </p:grpSpPr>
        <p:sp>
          <p:nvSpPr>
            <p:cNvPr id="44" name="Retângulo 43"/>
            <p:cNvSpPr/>
            <p:nvPr>
              <p:custDataLst>
                <p:tags r:id="rId59"/>
              </p:custDataLst>
            </p:nvPr>
          </p:nvSpPr>
          <p:spPr>
            <a:xfrm>
              <a:off x="1178577" y="4076223"/>
              <a:ext cx="100800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endParaRPr lang="pt-BR" sz="1400" dirty="0">
                <a:solidFill>
                  <a:schemeClr val="tx1"/>
                </a:solidFill>
              </a:endParaRPr>
            </a:p>
          </p:txBody>
        </p:sp>
        <p:pic>
          <p:nvPicPr>
            <p:cNvPr id="202763" name="Picture 11" descr="https://www.loginlogistica.com.br/Img/LogoLogin-PaginaErro.jpg"/>
            <p:cNvPicPr>
              <a:picLocks noChangeAspect="1" noChangeArrowheads="1"/>
            </p:cNvPicPr>
            <p:nvPr>
              <p:custDataLst>
                <p:tags r:id="rId60"/>
              </p:custDataLst>
            </p:nvPr>
          </p:nvPicPr>
          <p:blipFill>
            <a:blip r:embed="rId74" cstate="print">
              <a:extLst>
                <a:ext uri="{28A0092B-C50C-407E-A947-70E740481C1C}">
                  <a14:useLocalDpi xmlns:a14="http://schemas.microsoft.com/office/drawing/2010/main" val="0"/>
                </a:ext>
              </a:extLst>
            </a:blip>
            <a:srcRect/>
            <a:stretch>
              <a:fillRect/>
            </a:stretch>
          </p:blipFill>
          <p:spPr bwMode="auto">
            <a:xfrm>
              <a:off x="1207377" y="4251356"/>
              <a:ext cx="950400" cy="44173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p:cNvSpPr>
            <a:spLocks noGrp="1"/>
          </p:cNvSpPr>
          <p:nvPr>
            <p:ph type="title"/>
            <p:custDataLst>
              <p:tags r:id="rId15"/>
            </p:custDataLst>
          </p:nvPr>
        </p:nvSpPr>
        <p:spPr>
          <a:xfrm>
            <a:off x="56005" y="23165"/>
            <a:ext cx="9793990" cy="637364"/>
          </a:xfrm>
        </p:spPr>
        <p:txBody>
          <a:bodyPr/>
          <a:lstStyle/>
          <a:p>
            <a:r>
              <a:rPr lang="pt-BR" dirty="0"/>
              <a:t>Estes movimentos também já foram iniciados no Brasil, através da verticalização dos principais </a:t>
            </a:r>
            <a:r>
              <a:rPr lang="pt-BR" i="1" dirty="0"/>
              <a:t>players</a:t>
            </a:r>
            <a:r>
              <a:rPr lang="pt-BR" dirty="0"/>
              <a:t> nacionais...</a:t>
            </a:r>
          </a:p>
        </p:txBody>
      </p:sp>
      <p:sp>
        <p:nvSpPr>
          <p:cNvPr id="10" name="CaixaDeTexto 9"/>
          <p:cNvSpPr txBox="1"/>
          <p:nvPr>
            <p:custDataLst>
              <p:tags r:id="rId16"/>
            </p:custDataLst>
          </p:nvPr>
        </p:nvSpPr>
        <p:spPr>
          <a:xfrm>
            <a:off x="1231846" y="620688"/>
            <a:ext cx="874358" cy="626701"/>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lgn="ctr" fontAlgn="base">
              <a:spcBef>
                <a:spcPct val="0"/>
              </a:spcBef>
              <a:spcAft>
                <a:spcPct val="0"/>
              </a:spcAft>
              <a:defRPr/>
            </a:pPr>
            <a:r>
              <a:rPr lang="pt-BR" sz="1400" b="1" dirty="0">
                <a:solidFill>
                  <a:srgbClr val="000000"/>
                </a:solidFill>
              </a:rPr>
              <a:t>Porte</a:t>
            </a:r>
          </a:p>
          <a:p>
            <a:pPr algn="ctr" fontAlgn="base">
              <a:spcBef>
                <a:spcPct val="0"/>
              </a:spcBef>
              <a:spcAft>
                <a:spcPct val="0"/>
              </a:spcAft>
              <a:defRPr/>
            </a:pPr>
            <a:r>
              <a:rPr lang="pt-BR" sz="1100" dirty="0">
                <a:solidFill>
                  <a:srgbClr val="000000"/>
                </a:solidFill>
              </a:rPr>
              <a:t>[‘000TEU/a] (Shr BR)</a:t>
            </a:r>
            <a:endParaRPr lang="pt-BR" sz="1100" b="1" dirty="0">
              <a:solidFill>
                <a:srgbClr val="000000"/>
              </a:solidFill>
            </a:endParaRPr>
          </a:p>
        </p:txBody>
      </p:sp>
      <p:sp>
        <p:nvSpPr>
          <p:cNvPr id="11" name="CaixaDeTexto 10"/>
          <p:cNvSpPr txBox="1"/>
          <p:nvPr>
            <p:custDataLst>
              <p:tags r:id="rId17"/>
            </p:custDataLst>
          </p:nvPr>
        </p:nvSpPr>
        <p:spPr>
          <a:xfrm>
            <a:off x="1351308" y="1314145"/>
            <a:ext cx="644359" cy="50359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lgn="ctr" fontAlgn="base">
              <a:spcBef>
                <a:spcPct val="0"/>
              </a:spcBef>
              <a:spcAft>
                <a:spcPct val="0"/>
              </a:spcAft>
              <a:defRPr/>
            </a:pPr>
            <a:r>
              <a:rPr lang="pt-BR" sz="1400" dirty="0">
                <a:solidFill>
                  <a:schemeClr val="tx1"/>
                </a:solidFill>
              </a:rPr>
              <a:t>1.530 (19%)</a:t>
            </a:r>
            <a:endParaRPr lang="pt-BR" sz="1100" b="1" dirty="0">
              <a:solidFill>
                <a:schemeClr val="tx1"/>
              </a:solidFill>
            </a:endParaRPr>
          </a:p>
        </p:txBody>
      </p:sp>
      <p:sp>
        <p:nvSpPr>
          <p:cNvPr id="12" name="CaixaDeTexto 11"/>
          <p:cNvSpPr txBox="1"/>
          <p:nvPr>
            <p:custDataLst>
              <p:tags r:id="rId18"/>
            </p:custDataLst>
          </p:nvPr>
        </p:nvSpPr>
        <p:spPr>
          <a:xfrm>
            <a:off x="1351308" y="2158850"/>
            <a:ext cx="644359" cy="50359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lgn="ctr" fontAlgn="base">
              <a:spcBef>
                <a:spcPct val="0"/>
              </a:spcBef>
              <a:spcAft>
                <a:spcPct val="0"/>
              </a:spcAft>
              <a:defRPr/>
            </a:pPr>
            <a:r>
              <a:rPr lang="pt-BR" sz="1400" dirty="0">
                <a:solidFill>
                  <a:schemeClr val="tx1"/>
                </a:solidFill>
              </a:rPr>
              <a:t>991</a:t>
            </a:r>
          </a:p>
          <a:p>
            <a:pPr algn="ctr" fontAlgn="base">
              <a:spcBef>
                <a:spcPct val="0"/>
              </a:spcBef>
              <a:spcAft>
                <a:spcPct val="0"/>
              </a:spcAft>
              <a:defRPr/>
            </a:pPr>
            <a:r>
              <a:rPr lang="pt-BR" sz="1400" dirty="0">
                <a:solidFill>
                  <a:schemeClr val="tx1"/>
                </a:solidFill>
              </a:rPr>
              <a:t>(13%)</a:t>
            </a:r>
            <a:endParaRPr lang="pt-BR" sz="1100" b="1" dirty="0">
              <a:solidFill>
                <a:schemeClr val="tx1"/>
              </a:solidFill>
            </a:endParaRPr>
          </a:p>
        </p:txBody>
      </p:sp>
      <p:sp>
        <p:nvSpPr>
          <p:cNvPr id="13" name="CaixaDeTexto 12"/>
          <p:cNvSpPr txBox="1"/>
          <p:nvPr>
            <p:custDataLst>
              <p:tags r:id="rId19"/>
            </p:custDataLst>
          </p:nvPr>
        </p:nvSpPr>
        <p:spPr>
          <a:xfrm>
            <a:off x="1351308" y="3003555"/>
            <a:ext cx="644359" cy="50359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lgn="ctr" fontAlgn="base">
              <a:spcBef>
                <a:spcPct val="0"/>
              </a:spcBef>
              <a:spcAft>
                <a:spcPct val="0"/>
              </a:spcAft>
              <a:defRPr/>
            </a:pPr>
            <a:r>
              <a:rPr lang="pt-BR" sz="1400" dirty="0">
                <a:solidFill>
                  <a:schemeClr val="tx1"/>
                </a:solidFill>
              </a:rPr>
              <a:t>901</a:t>
            </a:r>
          </a:p>
          <a:p>
            <a:pPr algn="ctr" fontAlgn="base">
              <a:spcBef>
                <a:spcPct val="0"/>
              </a:spcBef>
              <a:spcAft>
                <a:spcPct val="0"/>
              </a:spcAft>
              <a:defRPr/>
            </a:pPr>
            <a:r>
              <a:rPr lang="pt-BR" sz="1400" dirty="0">
                <a:solidFill>
                  <a:schemeClr val="tx1"/>
                </a:solidFill>
              </a:rPr>
              <a:t>(11%)</a:t>
            </a:r>
            <a:endParaRPr lang="pt-BR" sz="1100" b="1" dirty="0">
              <a:solidFill>
                <a:schemeClr val="tx1"/>
              </a:solidFill>
            </a:endParaRPr>
          </a:p>
        </p:txBody>
      </p:sp>
      <p:sp>
        <p:nvSpPr>
          <p:cNvPr id="14" name="CaixaDeTexto 13"/>
          <p:cNvSpPr txBox="1"/>
          <p:nvPr>
            <p:custDataLst>
              <p:tags r:id="rId20"/>
            </p:custDataLst>
          </p:nvPr>
        </p:nvSpPr>
        <p:spPr>
          <a:xfrm>
            <a:off x="1351308" y="5522035"/>
            <a:ext cx="644359" cy="50359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lgn="ctr" fontAlgn="base">
              <a:spcBef>
                <a:spcPct val="0"/>
              </a:spcBef>
              <a:spcAft>
                <a:spcPct val="0"/>
              </a:spcAft>
              <a:defRPr/>
            </a:pPr>
            <a:r>
              <a:rPr lang="pt-BR" sz="1400" dirty="0">
                <a:solidFill>
                  <a:schemeClr val="tx1"/>
                </a:solidFill>
              </a:rPr>
              <a:t>153</a:t>
            </a:r>
          </a:p>
          <a:p>
            <a:pPr algn="ctr" fontAlgn="base">
              <a:spcBef>
                <a:spcPct val="0"/>
              </a:spcBef>
              <a:spcAft>
                <a:spcPct val="0"/>
              </a:spcAft>
              <a:defRPr/>
            </a:pPr>
            <a:r>
              <a:rPr lang="pt-BR" sz="1400" dirty="0">
                <a:solidFill>
                  <a:schemeClr val="tx1"/>
                </a:solidFill>
              </a:rPr>
              <a:t>(2%)</a:t>
            </a:r>
            <a:endParaRPr lang="pt-BR" sz="1100" b="1" dirty="0">
              <a:solidFill>
                <a:schemeClr val="tx1"/>
              </a:solidFill>
            </a:endParaRPr>
          </a:p>
        </p:txBody>
      </p:sp>
      <p:sp>
        <p:nvSpPr>
          <p:cNvPr id="22" name="Retângulo 21"/>
          <p:cNvSpPr/>
          <p:nvPr>
            <p:custDataLst>
              <p:tags r:id="rId21"/>
            </p:custDataLst>
          </p:nvPr>
        </p:nvSpPr>
        <p:spPr>
          <a:xfrm>
            <a:off x="2071774" y="692696"/>
            <a:ext cx="1645811" cy="43200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b="1" dirty="0">
                <a:solidFill>
                  <a:srgbClr val="000000"/>
                </a:solidFill>
              </a:rPr>
              <a:t>Navegação</a:t>
            </a:r>
            <a:endParaRPr lang="pt-BR" sz="1200" b="1" dirty="0">
              <a:solidFill>
                <a:schemeClr val="tx1"/>
              </a:solidFill>
            </a:endParaRPr>
          </a:p>
        </p:txBody>
      </p:sp>
      <p:sp>
        <p:nvSpPr>
          <p:cNvPr id="23" name="Retângulo 22"/>
          <p:cNvSpPr/>
          <p:nvPr>
            <p:custDataLst>
              <p:tags r:id="rId22"/>
            </p:custDataLst>
          </p:nvPr>
        </p:nvSpPr>
        <p:spPr>
          <a:xfrm>
            <a:off x="3815782" y="692696"/>
            <a:ext cx="1645811" cy="43200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b="1" dirty="0">
                <a:solidFill>
                  <a:srgbClr val="000000"/>
                </a:solidFill>
              </a:rPr>
              <a:t>Terminal primário (contêiner)</a:t>
            </a:r>
          </a:p>
        </p:txBody>
      </p:sp>
      <p:sp>
        <p:nvSpPr>
          <p:cNvPr id="24" name="Retângulo 23"/>
          <p:cNvSpPr/>
          <p:nvPr>
            <p:custDataLst>
              <p:tags r:id="rId23"/>
            </p:custDataLst>
          </p:nvPr>
        </p:nvSpPr>
        <p:spPr>
          <a:xfrm>
            <a:off x="5600278" y="692696"/>
            <a:ext cx="1984660" cy="43200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fontAlgn="base">
              <a:spcBef>
                <a:spcPct val="20000"/>
              </a:spcBef>
              <a:spcAft>
                <a:spcPct val="0"/>
              </a:spcAft>
              <a:defRPr/>
            </a:pPr>
            <a:r>
              <a:rPr lang="pt-BR" sz="1200" b="1" dirty="0">
                <a:solidFill>
                  <a:srgbClr val="000000"/>
                </a:solidFill>
              </a:rPr>
              <a:t>Terminal retroportuário (contêiner/ carga geral)</a:t>
            </a:r>
          </a:p>
        </p:txBody>
      </p:sp>
      <p:sp>
        <p:nvSpPr>
          <p:cNvPr id="26" name="Retângulo 25"/>
          <p:cNvSpPr/>
          <p:nvPr>
            <p:custDataLst>
              <p:tags r:id="rId24"/>
            </p:custDataLst>
          </p:nvPr>
        </p:nvSpPr>
        <p:spPr>
          <a:xfrm>
            <a:off x="7683136" y="692696"/>
            <a:ext cx="2083384" cy="43200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fontAlgn="base">
              <a:spcBef>
                <a:spcPct val="20000"/>
              </a:spcBef>
              <a:spcAft>
                <a:spcPct val="0"/>
              </a:spcAft>
              <a:defRPr/>
            </a:pPr>
            <a:r>
              <a:rPr lang="pt-BR" sz="1200" b="1" dirty="0">
                <a:solidFill>
                  <a:srgbClr val="000000"/>
                </a:solidFill>
              </a:rPr>
              <a:t>Transporte ferro e/ou rodo</a:t>
            </a:r>
          </a:p>
        </p:txBody>
      </p:sp>
      <p:sp>
        <p:nvSpPr>
          <p:cNvPr id="27" name="Retângulo 26"/>
          <p:cNvSpPr/>
          <p:nvPr>
            <p:custDataLst>
              <p:tags r:id="rId25"/>
            </p:custDataLst>
          </p:nvPr>
        </p:nvSpPr>
        <p:spPr>
          <a:xfrm>
            <a:off x="2071774" y="1169940"/>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endParaRPr lang="pt-BR" sz="1200" dirty="0">
              <a:solidFill>
                <a:srgbClr val="000000"/>
              </a:solidFill>
            </a:endParaRPr>
          </a:p>
        </p:txBody>
      </p:sp>
      <p:sp>
        <p:nvSpPr>
          <p:cNvPr id="28" name="Retângulo 27"/>
          <p:cNvSpPr/>
          <p:nvPr>
            <p:custDataLst>
              <p:tags r:id="rId26"/>
            </p:custDataLst>
          </p:nvPr>
        </p:nvSpPr>
        <p:spPr>
          <a:xfrm>
            <a:off x="3815782" y="1169940"/>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97: Santos</a:t>
            </a:r>
          </a:p>
          <a:p>
            <a:pPr>
              <a:spcAft>
                <a:spcPts val="300"/>
              </a:spcAft>
              <a:buFont typeface="Arial" pitchFamily="34" charset="0"/>
              <a:buChar char="•"/>
            </a:pPr>
            <a:r>
              <a:rPr lang="pt-BR" sz="1200" dirty="0">
                <a:solidFill>
                  <a:srgbClr val="000000"/>
                </a:solidFill>
              </a:rPr>
              <a:t>08: Vila do Conde</a:t>
            </a:r>
          </a:p>
          <a:p>
            <a:pPr>
              <a:spcAft>
                <a:spcPts val="300"/>
              </a:spcAft>
              <a:buFont typeface="Arial" pitchFamily="34" charset="0"/>
              <a:buChar char="•"/>
            </a:pPr>
            <a:r>
              <a:rPr lang="pt-BR" sz="1200" dirty="0">
                <a:solidFill>
                  <a:srgbClr val="000000"/>
                </a:solidFill>
              </a:rPr>
              <a:t>08: Imbituba</a:t>
            </a:r>
          </a:p>
        </p:txBody>
      </p:sp>
      <p:sp>
        <p:nvSpPr>
          <p:cNvPr id="29" name="Retângulo 28"/>
          <p:cNvSpPr/>
          <p:nvPr>
            <p:custDataLst>
              <p:tags r:id="rId27"/>
            </p:custDataLst>
          </p:nvPr>
        </p:nvSpPr>
        <p:spPr>
          <a:xfrm>
            <a:off x="5600277" y="1169940"/>
            <a:ext cx="4166243"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fontAlgn="base">
              <a:spcBef>
                <a:spcPct val="20000"/>
              </a:spcBef>
              <a:spcAft>
                <a:spcPts val="300"/>
              </a:spcAft>
              <a:buFont typeface="Arial" pitchFamily="34" charset="0"/>
              <a:buChar char="•"/>
              <a:defRPr/>
            </a:pPr>
            <a:r>
              <a:rPr lang="pt-BR" sz="1200" dirty="0">
                <a:solidFill>
                  <a:srgbClr val="000000"/>
                </a:solidFill>
              </a:rPr>
              <a:t>Santos Brasil Logística</a:t>
            </a:r>
          </a:p>
          <a:p>
            <a:pPr marL="177800" lvl="1" fontAlgn="base">
              <a:spcBef>
                <a:spcPct val="20000"/>
              </a:spcBef>
              <a:spcAft>
                <a:spcPts val="300"/>
              </a:spcAft>
              <a:buFont typeface="Arial" pitchFamily="34" charset="0"/>
              <a:buChar char="•"/>
              <a:defRPr/>
            </a:pPr>
            <a:r>
              <a:rPr lang="pt-BR" sz="1200" dirty="0">
                <a:solidFill>
                  <a:srgbClr val="000000"/>
                </a:solidFill>
              </a:rPr>
              <a:t>07: Aquisição da Mesquita Soluções Logísticas(SP)</a:t>
            </a:r>
          </a:p>
          <a:p>
            <a:pPr marL="177800" lvl="1" fontAlgn="base">
              <a:spcBef>
                <a:spcPct val="20000"/>
              </a:spcBef>
              <a:spcAft>
                <a:spcPts val="300"/>
              </a:spcAft>
              <a:buFont typeface="Arial" pitchFamily="34" charset="0"/>
              <a:buChar char="•"/>
              <a:defRPr/>
            </a:pPr>
            <a:r>
              <a:rPr lang="pt-BR" sz="1200" dirty="0">
                <a:solidFill>
                  <a:srgbClr val="000000"/>
                </a:solidFill>
              </a:rPr>
              <a:t>08: Union Armazenagem e Operações Portuárias(SC)</a:t>
            </a:r>
          </a:p>
        </p:txBody>
      </p:sp>
      <p:sp>
        <p:nvSpPr>
          <p:cNvPr id="67" name="Retângulo 66"/>
          <p:cNvSpPr/>
          <p:nvPr>
            <p:custDataLst>
              <p:tags r:id="rId28"/>
            </p:custDataLst>
          </p:nvPr>
        </p:nvSpPr>
        <p:spPr>
          <a:xfrm>
            <a:off x="2071774" y="2014645"/>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68: Longo C. (até 07)</a:t>
            </a:r>
          </a:p>
          <a:p>
            <a:pPr>
              <a:spcAft>
                <a:spcPts val="300"/>
              </a:spcAft>
              <a:buFont typeface="Arial" pitchFamily="34" charset="0"/>
              <a:buChar char="•"/>
            </a:pPr>
            <a:r>
              <a:rPr lang="pt-BR" sz="1200" dirty="0">
                <a:solidFill>
                  <a:srgbClr val="000000"/>
                </a:solidFill>
              </a:rPr>
              <a:t>72: Nav. interior</a:t>
            </a:r>
          </a:p>
        </p:txBody>
      </p:sp>
      <p:sp>
        <p:nvSpPr>
          <p:cNvPr id="68" name="Retângulo 67"/>
          <p:cNvSpPr/>
          <p:nvPr>
            <p:custDataLst>
              <p:tags r:id="rId29"/>
            </p:custDataLst>
          </p:nvPr>
        </p:nvSpPr>
        <p:spPr>
          <a:xfrm>
            <a:off x="3815782" y="2014645"/>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buFont typeface="Arial" pitchFamily="34" charset="0"/>
              <a:buChar char="•"/>
            </a:pPr>
            <a:r>
              <a:rPr lang="pt-BR" sz="1200" dirty="0">
                <a:solidFill>
                  <a:srgbClr val="000000"/>
                </a:solidFill>
              </a:rPr>
              <a:t>95,98,07: Santos (T37,T35,T33)</a:t>
            </a:r>
          </a:p>
          <a:p>
            <a:pPr>
              <a:buFont typeface="Arial" pitchFamily="34" charset="0"/>
              <a:buChar char="•"/>
            </a:pPr>
            <a:r>
              <a:rPr lang="pt-BR" sz="1200" dirty="0">
                <a:solidFill>
                  <a:srgbClr val="000000"/>
                </a:solidFill>
              </a:rPr>
              <a:t>98: Rio de Janeiro</a:t>
            </a:r>
          </a:p>
        </p:txBody>
      </p:sp>
      <p:sp>
        <p:nvSpPr>
          <p:cNvPr id="70" name="Retângulo 69"/>
          <p:cNvSpPr/>
          <p:nvPr>
            <p:custDataLst>
              <p:tags r:id="rId30"/>
            </p:custDataLst>
          </p:nvPr>
        </p:nvSpPr>
        <p:spPr>
          <a:xfrm>
            <a:off x="5600278" y="2014645"/>
            <a:ext cx="198466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buFont typeface="Arial" pitchFamily="34" charset="0"/>
              <a:buChar char="•"/>
            </a:pPr>
            <a:r>
              <a:rPr lang="pt-BR" sz="1200" dirty="0">
                <a:solidFill>
                  <a:srgbClr val="000000"/>
                </a:solidFill>
              </a:rPr>
              <a:t>00: Campinas</a:t>
            </a:r>
          </a:p>
          <a:p>
            <a:pPr>
              <a:buFont typeface="Arial" pitchFamily="34" charset="0"/>
              <a:buChar char="•"/>
            </a:pPr>
            <a:r>
              <a:rPr lang="pt-BR" sz="1200" dirty="0">
                <a:solidFill>
                  <a:srgbClr val="000000"/>
                </a:solidFill>
              </a:rPr>
              <a:t>05: Cubatão</a:t>
            </a:r>
          </a:p>
          <a:p>
            <a:pPr>
              <a:buFont typeface="Arial" pitchFamily="34" charset="0"/>
              <a:buChar char="•"/>
            </a:pPr>
            <a:r>
              <a:rPr lang="pt-BR" sz="1200" dirty="0">
                <a:solidFill>
                  <a:srgbClr val="000000"/>
                </a:solidFill>
              </a:rPr>
              <a:t>08: Valongo</a:t>
            </a:r>
          </a:p>
          <a:p>
            <a:pPr>
              <a:buFont typeface="Arial" pitchFamily="34" charset="0"/>
              <a:buChar char="•"/>
            </a:pPr>
            <a:r>
              <a:rPr lang="pt-BR" sz="1200" dirty="0">
                <a:solidFill>
                  <a:srgbClr val="000000"/>
                </a:solidFill>
              </a:rPr>
              <a:t>99: EADI Uberlândia</a:t>
            </a:r>
            <a:r>
              <a:rPr lang="pt-BR" sz="1200" baseline="30000" dirty="0">
                <a:solidFill>
                  <a:srgbClr val="000000"/>
                </a:solidFill>
              </a:rPr>
              <a:t>2</a:t>
            </a:r>
            <a:endParaRPr lang="pt-BR" sz="1200" dirty="0">
              <a:solidFill>
                <a:srgbClr val="000000"/>
              </a:solidFill>
            </a:endParaRPr>
          </a:p>
        </p:txBody>
      </p:sp>
      <p:sp>
        <p:nvSpPr>
          <p:cNvPr id="71" name="Retângulo 70"/>
          <p:cNvSpPr/>
          <p:nvPr>
            <p:custDataLst>
              <p:tags r:id="rId31"/>
            </p:custDataLst>
          </p:nvPr>
        </p:nvSpPr>
        <p:spPr>
          <a:xfrm>
            <a:off x="7683136" y="2014645"/>
            <a:ext cx="2083384"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pPr>
            <a:endParaRPr lang="pt-BR" sz="1200" dirty="0">
              <a:solidFill>
                <a:srgbClr val="000000"/>
              </a:solidFill>
            </a:endParaRPr>
          </a:p>
        </p:txBody>
      </p:sp>
      <p:sp>
        <p:nvSpPr>
          <p:cNvPr id="72" name="Retângulo 71"/>
          <p:cNvSpPr/>
          <p:nvPr>
            <p:custDataLst>
              <p:tags r:id="rId32"/>
            </p:custDataLst>
          </p:nvPr>
        </p:nvSpPr>
        <p:spPr>
          <a:xfrm>
            <a:off x="2071774" y="2859350"/>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1873: Rebocagem</a:t>
            </a:r>
          </a:p>
          <a:p>
            <a:pPr>
              <a:spcAft>
                <a:spcPts val="300"/>
              </a:spcAft>
              <a:buFont typeface="Arial" pitchFamily="34" charset="0"/>
              <a:buChar char="•"/>
            </a:pPr>
            <a:r>
              <a:rPr lang="pt-BR" sz="1200" dirty="0">
                <a:solidFill>
                  <a:srgbClr val="000000"/>
                </a:solidFill>
              </a:rPr>
              <a:t>09: </a:t>
            </a:r>
            <a:r>
              <a:rPr lang="pt-BR" sz="1200" i="1" dirty="0">
                <a:solidFill>
                  <a:srgbClr val="000000"/>
                </a:solidFill>
              </a:rPr>
              <a:t>Offshore</a:t>
            </a:r>
          </a:p>
        </p:txBody>
      </p:sp>
      <p:sp>
        <p:nvSpPr>
          <p:cNvPr id="73" name="Retângulo 72"/>
          <p:cNvSpPr/>
          <p:nvPr>
            <p:custDataLst>
              <p:tags r:id="rId33"/>
            </p:custDataLst>
          </p:nvPr>
        </p:nvSpPr>
        <p:spPr>
          <a:xfrm>
            <a:off x="3815782" y="2859350"/>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97: Rio Grande</a:t>
            </a:r>
          </a:p>
          <a:p>
            <a:pPr>
              <a:spcAft>
                <a:spcPts val="300"/>
              </a:spcAft>
              <a:buFont typeface="Arial" pitchFamily="34" charset="0"/>
              <a:buChar char="•"/>
            </a:pPr>
            <a:r>
              <a:rPr lang="pt-BR" sz="1200" dirty="0">
                <a:solidFill>
                  <a:srgbClr val="000000"/>
                </a:solidFill>
              </a:rPr>
              <a:t>00: Salvador</a:t>
            </a:r>
          </a:p>
        </p:txBody>
      </p:sp>
      <p:sp>
        <p:nvSpPr>
          <p:cNvPr id="74" name="Retângulo 73"/>
          <p:cNvSpPr/>
          <p:nvPr>
            <p:custDataLst>
              <p:tags r:id="rId34"/>
            </p:custDataLst>
          </p:nvPr>
        </p:nvSpPr>
        <p:spPr>
          <a:xfrm>
            <a:off x="5600278" y="2859350"/>
            <a:ext cx="198466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buFont typeface="Arial" pitchFamily="34" charset="0"/>
              <a:buChar char="•"/>
            </a:pPr>
            <a:r>
              <a:rPr lang="pt-BR" sz="1200" dirty="0">
                <a:solidFill>
                  <a:srgbClr val="000000"/>
                </a:solidFill>
              </a:rPr>
              <a:t>98: EADI Santo André</a:t>
            </a:r>
          </a:p>
          <a:p>
            <a:pPr>
              <a:buFont typeface="Arial" pitchFamily="34" charset="0"/>
              <a:buChar char="•"/>
            </a:pPr>
            <a:r>
              <a:rPr lang="pt-BR" sz="1200" dirty="0">
                <a:solidFill>
                  <a:srgbClr val="000000"/>
                </a:solidFill>
              </a:rPr>
              <a:t>13: EADI Suape</a:t>
            </a:r>
          </a:p>
          <a:p>
            <a:pPr>
              <a:buFont typeface="Arial" pitchFamily="34" charset="0"/>
              <a:buChar char="•"/>
            </a:pPr>
            <a:r>
              <a:rPr lang="pt-BR" sz="1200" dirty="0">
                <a:solidFill>
                  <a:srgbClr val="000000"/>
                </a:solidFill>
              </a:rPr>
              <a:t>Centro logístico Itapevi*</a:t>
            </a:r>
          </a:p>
          <a:p>
            <a:pPr>
              <a:buFont typeface="Arial" pitchFamily="34" charset="0"/>
              <a:buChar char="•"/>
            </a:pPr>
            <a:r>
              <a:rPr lang="pt-BR" sz="1200" dirty="0">
                <a:solidFill>
                  <a:srgbClr val="000000"/>
                </a:solidFill>
              </a:rPr>
              <a:t>Centro logístico Suape*</a:t>
            </a:r>
          </a:p>
        </p:txBody>
      </p:sp>
      <p:sp>
        <p:nvSpPr>
          <p:cNvPr id="76" name="Retângulo 75"/>
          <p:cNvSpPr/>
          <p:nvPr>
            <p:custDataLst>
              <p:tags r:id="rId35"/>
            </p:custDataLst>
          </p:nvPr>
        </p:nvSpPr>
        <p:spPr>
          <a:xfrm>
            <a:off x="7683136" y="2859350"/>
            <a:ext cx="2083384"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endParaRPr lang="pt-BR" sz="1200" dirty="0">
              <a:solidFill>
                <a:srgbClr val="000000"/>
              </a:solidFill>
            </a:endParaRPr>
          </a:p>
        </p:txBody>
      </p:sp>
      <p:sp>
        <p:nvSpPr>
          <p:cNvPr id="77" name="Retângulo 76"/>
          <p:cNvSpPr/>
          <p:nvPr>
            <p:custDataLst>
              <p:tags r:id="rId36"/>
            </p:custDataLst>
          </p:nvPr>
        </p:nvSpPr>
        <p:spPr>
          <a:xfrm>
            <a:off x="2071774" y="5393957"/>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99: Cabotagem</a:t>
            </a:r>
          </a:p>
        </p:txBody>
      </p:sp>
      <p:sp>
        <p:nvSpPr>
          <p:cNvPr id="78" name="Retângulo 77"/>
          <p:cNvSpPr/>
          <p:nvPr>
            <p:custDataLst>
              <p:tags r:id="rId37"/>
            </p:custDataLst>
          </p:nvPr>
        </p:nvSpPr>
        <p:spPr>
          <a:xfrm>
            <a:off x="3815782" y="5393957"/>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98: Vila Velha</a:t>
            </a:r>
          </a:p>
        </p:txBody>
      </p:sp>
      <p:sp>
        <p:nvSpPr>
          <p:cNvPr id="79" name="Retângulo 78"/>
          <p:cNvSpPr/>
          <p:nvPr>
            <p:custDataLst>
              <p:tags r:id="rId38"/>
            </p:custDataLst>
          </p:nvPr>
        </p:nvSpPr>
        <p:spPr>
          <a:xfrm>
            <a:off x="5600278" y="5393957"/>
            <a:ext cx="198466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05: Camaçari (Tercam)</a:t>
            </a:r>
          </a:p>
          <a:p>
            <a:pPr>
              <a:spcAft>
                <a:spcPts val="300"/>
              </a:spcAft>
              <a:buFont typeface="Arial" pitchFamily="34" charset="0"/>
              <a:buChar char="•"/>
            </a:pPr>
            <a:r>
              <a:rPr lang="pt-BR" sz="1200" dirty="0">
                <a:solidFill>
                  <a:srgbClr val="000000"/>
                </a:solidFill>
              </a:rPr>
              <a:t>11: São Fco. do Sul</a:t>
            </a:r>
          </a:p>
        </p:txBody>
      </p:sp>
      <p:sp>
        <p:nvSpPr>
          <p:cNvPr id="81" name="Retângulo 80"/>
          <p:cNvSpPr/>
          <p:nvPr>
            <p:custDataLst>
              <p:tags r:id="rId39"/>
            </p:custDataLst>
          </p:nvPr>
        </p:nvSpPr>
        <p:spPr>
          <a:xfrm>
            <a:off x="7683136" y="5393957"/>
            <a:ext cx="2083384"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99: Ponta rodoviária</a:t>
            </a:r>
          </a:p>
        </p:txBody>
      </p:sp>
      <p:sp>
        <p:nvSpPr>
          <p:cNvPr id="202772" name="CaixaDeTexto 202771"/>
          <p:cNvSpPr txBox="1"/>
          <p:nvPr>
            <p:custDataLst>
              <p:tags r:id="rId40"/>
            </p:custDataLst>
          </p:nvPr>
        </p:nvSpPr>
        <p:spPr>
          <a:xfrm>
            <a:off x="-16346" y="6232719"/>
            <a:ext cx="9904414" cy="292625"/>
          </a:xfrm>
          <a:prstGeom prst="rect">
            <a:avLst/>
          </a:prstGeom>
          <a:noFill/>
          <a:ln>
            <a:noFill/>
          </a:ln>
        </p:spPr>
        <p:txBody>
          <a:bodyPr wrap="square" lIns="72000" tIns="36000" rIns="72000" bIns="36000" rtlCol="0" anchor="t">
            <a:noAutofit/>
          </a:bodyPr>
          <a:lstStyle/>
          <a:p>
            <a:pPr>
              <a:spcAft>
                <a:spcPts val="600"/>
              </a:spcAft>
            </a:pPr>
            <a:r>
              <a:rPr lang="pt-BR" sz="1100" dirty="0"/>
              <a:t>(1)Início projetado pela empresa; (2)O EADI foi adquirido pelo grupo Libra em 2012. Era até então administrado pela Log-In</a:t>
            </a:r>
          </a:p>
        </p:txBody>
      </p:sp>
      <p:grpSp>
        <p:nvGrpSpPr>
          <p:cNvPr id="56" name="Grupo 55"/>
          <p:cNvGrpSpPr/>
          <p:nvPr>
            <p:custDataLst>
              <p:tags r:id="rId41"/>
            </p:custDataLst>
          </p:nvPr>
        </p:nvGrpSpPr>
        <p:grpSpPr>
          <a:xfrm>
            <a:off x="162100" y="4566396"/>
            <a:ext cx="1008000" cy="792000"/>
            <a:chOff x="1205771" y="4914244"/>
            <a:chExt cx="1008000" cy="792000"/>
          </a:xfrm>
        </p:grpSpPr>
        <p:sp>
          <p:nvSpPr>
            <p:cNvPr id="57" name="Retângulo 56"/>
            <p:cNvSpPr/>
            <p:nvPr>
              <p:custDataLst>
                <p:tags r:id="rId57"/>
              </p:custDataLst>
            </p:nvPr>
          </p:nvSpPr>
          <p:spPr>
            <a:xfrm>
              <a:off x="1205771" y="4914244"/>
              <a:ext cx="100800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endParaRPr lang="pt-BR" sz="1400" dirty="0">
                <a:solidFill>
                  <a:schemeClr val="tx1"/>
                </a:solidFill>
              </a:endParaRPr>
            </a:p>
          </p:txBody>
        </p:sp>
        <p:pic>
          <p:nvPicPr>
            <p:cNvPr id="58" name="Picture 15" descr="http://www.pixsoft.com.br/img/clientes/logo_multiterminais_150x100.png"/>
            <p:cNvPicPr>
              <a:picLocks noChangeAspect="1" noChangeArrowheads="1"/>
            </p:cNvPicPr>
            <p:nvPr>
              <p:custDataLst>
                <p:tags r:id="rId58"/>
              </p:custDataLst>
            </p:nvPr>
          </p:nvPicPr>
          <p:blipFill>
            <a:blip r:embed="rId75">
              <a:extLst>
                <a:ext uri="{28A0092B-C50C-407E-A947-70E740481C1C}">
                  <a14:useLocalDpi xmlns:a14="http://schemas.microsoft.com/office/drawing/2010/main" val="0"/>
                </a:ext>
              </a:extLst>
            </a:blip>
            <a:srcRect/>
            <a:stretch>
              <a:fillRect/>
            </a:stretch>
          </p:blipFill>
          <p:spPr bwMode="auto">
            <a:xfrm>
              <a:off x="1234571" y="4993444"/>
              <a:ext cx="950400" cy="63360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CaixaDeTexto 58"/>
          <p:cNvSpPr txBox="1"/>
          <p:nvPr>
            <p:custDataLst>
              <p:tags r:id="rId42"/>
            </p:custDataLst>
          </p:nvPr>
        </p:nvSpPr>
        <p:spPr>
          <a:xfrm>
            <a:off x="1342463" y="4710601"/>
            <a:ext cx="644359" cy="50359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lgn="ctr" fontAlgn="base">
              <a:spcBef>
                <a:spcPct val="0"/>
              </a:spcBef>
              <a:spcAft>
                <a:spcPct val="0"/>
              </a:spcAft>
              <a:defRPr/>
            </a:pPr>
            <a:r>
              <a:rPr lang="pt-BR" sz="1400" dirty="0">
                <a:solidFill>
                  <a:schemeClr val="tx1"/>
                </a:solidFill>
              </a:rPr>
              <a:t>225</a:t>
            </a:r>
          </a:p>
          <a:p>
            <a:pPr algn="ctr" fontAlgn="base">
              <a:spcBef>
                <a:spcPct val="0"/>
              </a:spcBef>
              <a:spcAft>
                <a:spcPct val="0"/>
              </a:spcAft>
              <a:defRPr/>
            </a:pPr>
            <a:r>
              <a:rPr lang="pt-BR" sz="1400" dirty="0">
                <a:solidFill>
                  <a:schemeClr val="tx1"/>
                </a:solidFill>
              </a:rPr>
              <a:t>(3%)</a:t>
            </a:r>
            <a:endParaRPr lang="pt-BR" sz="1100" b="1" dirty="0">
              <a:solidFill>
                <a:schemeClr val="tx1"/>
              </a:solidFill>
            </a:endParaRPr>
          </a:p>
        </p:txBody>
      </p:sp>
      <p:sp>
        <p:nvSpPr>
          <p:cNvPr id="60" name="Retângulo 59"/>
          <p:cNvSpPr/>
          <p:nvPr>
            <p:custDataLst>
              <p:tags r:id="rId43"/>
            </p:custDataLst>
          </p:nvPr>
        </p:nvSpPr>
        <p:spPr>
          <a:xfrm>
            <a:off x="2071774" y="4566396"/>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endParaRPr lang="pt-BR" sz="1200" dirty="0">
              <a:solidFill>
                <a:srgbClr val="000000"/>
              </a:solidFill>
            </a:endParaRPr>
          </a:p>
        </p:txBody>
      </p:sp>
      <p:sp>
        <p:nvSpPr>
          <p:cNvPr id="61" name="Retângulo 60"/>
          <p:cNvSpPr/>
          <p:nvPr>
            <p:custDataLst>
              <p:tags r:id="rId44"/>
            </p:custDataLst>
          </p:nvPr>
        </p:nvSpPr>
        <p:spPr>
          <a:xfrm>
            <a:off x="3815782" y="4566396"/>
            <a:ext cx="1645811"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r>
              <a:rPr lang="pt-BR" sz="1200" dirty="0">
                <a:solidFill>
                  <a:srgbClr val="000000"/>
                </a:solidFill>
              </a:rPr>
              <a:t>97:Multirio(Tecon RJ)</a:t>
            </a:r>
          </a:p>
          <a:p>
            <a:pPr>
              <a:spcAft>
                <a:spcPts val="300"/>
              </a:spcAft>
              <a:buFont typeface="Arial" pitchFamily="34" charset="0"/>
              <a:buChar char="•"/>
            </a:pPr>
            <a:r>
              <a:rPr lang="pt-BR" sz="1200" dirty="0">
                <a:solidFill>
                  <a:srgbClr val="000000"/>
                </a:solidFill>
              </a:rPr>
              <a:t>98: Multicar (RJ)</a:t>
            </a:r>
          </a:p>
          <a:p>
            <a:pPr>
              <a:spcAft>
                <a:spcPts val="300"/>
              </a:spcAft>
              <a:buFont typeface="Arial" pitchFamily="34" charset="0"/>
              <a:buChar char="•"/>
            </a:pPr>
            <a:r>
              <a:rPr lang="pt-BR" sz="1200" dirty="0">
                <a:solidFill>
                  <a:srgbClr val="000000"/>
                </a:solidFill>
              </a:rPr>
              <a:t>07: TKCSA (RJ)</a:t>
            </a:r>
          </a:p>
        </p:txBody>
      </p:sp>
      <p:sp>
        <p:nvSpPr>
          <p:cNvPr id="62" name="Retângulo 61"/>
          <p:cNvSpPr/>
          <p:nvPr>
            <p:custDataLst>
              <p:tags r:id="rId45"/>
            </p:custDataLst>
          </p:nvPr>
        </p:nvSpPr>
        <p:spPr>
          <a:xfrm>
            <a:off x="5600278" y="4566396"/>
            <a:ext cx="1984660"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buFont typeface="Arial" pitchFamily="34" charset="0"/>
              <a:buChar char="•"/>
            </a:pPr>
            <a:r>
              <a:rPr lang="pt-BR" sz="1200" dirty="0">
                <a:solidFill>
                  <a:srgbClr val="000000"/>
                </a:solidFill>
              </a:rPr>
              <a:t>77: Arm.Geral no RJ</a:t>
            </a:r>
          </a:p>
          <a:p>
            <a:pPr>
              <a:buFont typeface="Arial" pitchFamily="34" charset="0"/>
              <a:buChar char="•"/>
            </a:pPr>
            <a:r>
              <a:rPr lang="pt-BR" sz="1200" dirty="0">
                <a:solidFill>
                  <a:srgbClr val="000000"/>
                </a:solidFill>
              </a:rPr>
              <a:t>86: TRA Rio de Janeiro</a:t>
            </a:r>
          </a:p>
          <a:p>
            <a:pPr>
              <a:buFont typeface="Arial" pitchFamily="34" charset="0"/>
              <a:buChar char="•"/>
            </a:pPr>
            <a:r>
              <a:rPr lang="pt-BR" sz="1200" dirty="0">
                <a:solidFill>
                  <a:srgbClr val="000000"/>
                </a:solidFill>
              </a:rPr>
              <a:t>97: Porto Seco J. de Fora</a:t>
            </a:r>
          </a:p>
          <a:p>
            <a:pPr>
              <a:buFont typeface="Arial" pitchFamily="34" charset="0"/>
              <a:buChar char="•"/>
            </a:pPr>
            <a:r>
              <a:rPr lang="pt-BR" sz="1200" dirty="0">
                <a:solidFill>
                  <a:srgbClr val="000000"/>
                </a:solidFill>
              </a:rPr>
              <a:t>99: Porto Seco Resende</a:t>
            </a:r>
          </a:p>
        </p:txBody>
      </p:sp>
      <p:sp>
        <p:nvSpPr>
          <p:cNvPr id="63" name="Retângulo 62"/>
          <p:cNvSpPr/>
          <p:nvPr>
            <p:custDataLst>
              <p:tags r:id="rId46"/>
            </p:custDataLst>
          </p:nvPr>
        </p:nvSpPr>
        <p:spPr>
          <a:xfrm>
            <a:off x="7683136" y="4566396"/>
            <a:ext cx="2083384" cy="792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300"/>
              </a:spcAft>
              <a:buFont typeface="Arial" pitchFamily="34" charset="0"/>
              <a:buChar char="•"/>
            </a:pPr>
            <a:endParaRPr lang="pt-BR" sz="1200" dirty="0">
              <a:solidFill>
                <a:srgbClr val="000000"/>
              </a:solidFill>
            </a:endParaRPr>
          </a:p>
        </p:txBody>
      </p:sp>
      <p:sp>
        <p:nvSpPr>
          <p:cNvPr id="3" name="CaixaDeTexto 2"/>
          <p:cNvSpPr txBox="1"/>
          <p:nvPr>
            <p:custDataLst>
              <p:tags r:id="rId47"/>
            </p:custDataLst>
          </p:nvPr>
        </p:nvSpPr>
        <p:spPr>
          <a:xfrm>
            <a:off x="227261" y="727271"/>
            <a:ext cx="877678" cy="244404"/>
          </a:xfrm>
          <a:prstGeom prst="rect">
            <a:avLst/>
          </a:prstGeom>
          <a:noFill/>
          <a:ln>
            <a:solidFill>
              <a:schemeClr val="tx1"/>
            </a:solidFill>
          </a:ln>
        </p:spPr>
        <p:txBody>
          <a:bodyPr wrap="square" lIns="72000" tIns="36000" rIns="72000" bIns="36000" rtlCol="0" anchor="ctr">
            <a:noAutofit/>
          </a:bodyPr>
          <a:lstStyle/>
          <a:p>
            <a:pPr algn="ctr">
              <a:spcAft>
                <a:spcPts val="600"/>
              </a:spcAft>
            </a:pPr>
            <a:r>
              <a:rPr lang="pt-BR" sz="1400" dirty="0"/>
              <a:t>*Futuros</a:t>
            </a:r>
          </a:p>
        </p:txBody>
      </p:sp>
      <p:grpSp>
        <p:nvGrpSpPr>
          <p:cNvPr id="17" name="Grupo 16"/>
          <p:cNvGrpSpPr/>
          <p:nvPr>
            <p:custDataLst>
              <p:tags r:id="rId48"/>
            </p:custDataLst>
          </p:nvPr>
        </p:nvGrpSpPr>
        <p:grpSpPr>
          <a:xfrm>
            <a:off x="4648125" y="1817617"/>
            <a:ext cx="1816016" cy="72008"/>
            <a:chOff x="2858675" y="404664"/>
            <a:chExt cx="1816016" cy="72008"/>
          </a:xfrm>
        </p:grpSpPr>
        <p:sp>
          <p:nvSpPr>
            <p:cNvPr id="4" name="Elipse 3"/>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4" name="Elipse 63"/>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6" name="Conector em curva 5"/>
            <p:cNvCxnSpPr>
              <a:stCxn id="4" idx="5"/>
              <a:endCxn id="64"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66" name="Grupo 65"/>
          <p:cNvGrpSpPr/>
          <p:nvPr>
            <p:custDataLst>
              <p:tags r:id="rId49"/>
            </p:custDataLst>
          </p:nvPr>
        </p:nvGrpSpPr>
        <p:grpSpPr>
          <a:xfrm>
            <a:off x="2858675" y="2681548"/>
            <a:ext cx="1816016" cy="72008"/>
            <a:chOff x="2858675" y="404664"/>
            <a:chExt cx="1816016" cy="72008"/>
          </a:xfrm>
        </p:grpSpPr>
        <p:sp>
          <p:nvSpPr>
            <p:cNvPr id="69" name="Elipse 68"/>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5" name="Elipse 74"/>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80" name="Conector em curva 79"/>
            <p:cNvCxnSpPr>
              <a:stCxn id="69" idx="5"/>
              <a:endCxn id="75"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82" name="Grupo 81"/>
          <p:cNvGrpSpPr/>
          <p:nvPr>
            <p:custDataLst>
              <p:tags r:id="rId50"/>
            </p:custDataLst>
          </p:nvPr>
        </p:nvGrpSpPr>
        <p:grpSpPr>
          <a:xfrm>
            <a:off x="4648125" y="2681548"/>
            <a:ext cx="1816016" cy="72008"/>
            <a:chOff x="2858675" y="404664"/>
            <a:chExt cx="1816016" cy="72008"/>
          </a:xfrm>
        </p:grpSpPr>
        <p:sp>
          <p:nvSpPr>
            <p:cNvPr id="83" name="Elipse 82"/>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4" name="Elipse 83"/>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85" name="Conector em curva 84"/>
            <p:cNvCxnSpPr>
              <a:stCxn id="83" idx="5"/>
              <a:endCxn id="84"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86" name="Grupo 85"/>
          <p:cNvGrpSpPr/>
          <p:nvPr>
            <p:custDataLst>
              <p:tags r:id="rId51"/>
            </p:custDataLst>
          </p:nvPr>
        </p:nvGrpSpPr>
        <p:grpSpPr>
          <a:xfrm>
            <a:off x="2858675" y="3437013"/>
            <a:ext cx="1816016" cy="72008"/>
            <a:chOff x="2858675" y="404664"/>
            <a:chExt cx="1816016" cy="72008"/>
          </a:xfrm>
        </p:grpSpPr>
        <p:sp>
          <p:nvSpPr>
            <p:cNvPr id="90" name="Elipse 89"/>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1" name="Elipse 90"/>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92" name="Conector em curva 91"/>
            <p:cNvCxnSpPr>
              <a:stCxn id="90" idx="5"/>
              <a:endCxn id="91"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93" name="Grupo 92"/>
          <p:cNvGrpSpPr/>
          <p:nvPr>
            <p:custDataLst>
              <p:tags r:id="rId52"/>
            </p:custDataLst>
          </p:nvPr>
        </p:nvGrpSpPr>
        <p:grpSpPr>
          <a:xfrm>
            <a:off x="4648125" y="3437013"/>
            <a:ext cx="1816016" cy="72008"/>
            <a:chOff x="2858675" y="404664"/>
            <a:chExt cx="1816016" cy="72008"/>
          </a:xfrm>
        </p:grpSpPr>
        <p:sp>
          <p:nvSpPr>
            <p:cNvPr id="94" name="Elipse 93"/>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5" name="Elipse 94"/>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96" name="Conector em curva 95"/>
            <p:cNvCxnSpPr>
              <a:stCxn id="94" idx="5"/>
              <a:endCxn id="95"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97" name="Grupo 96"/>
          <p:cNvGrpSpPr/>
          <p:nvPr>
            <p:custDataLst>
              <p:tags r:id="rId53"/>
            </p:custDataLst>
          </p:nvPr>
        </p:nvGrpSpPr>
        <p:grpSpPr>
          <a:xfrm>
            <a:off x="4648125" y="5239807"/>
            <a:ext cx="1816016" cy="72008"/>
            <a:chOff x="2858675" y="404664"/>
            <a:chExt cx="1816016" cy="72008"/>
          </a:xfrm>
        </p:grpSpPr>
        <p:sp>
          <p:nvSpPr>
            <p:cNvPr id="98" name="Elipse 97"/>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9" name="Elipse 98"/>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100" name="Conector em curva 99"/>
            <p:cNvCxnSpPr>
              <a:stCxn id="98" idx="5"/>
              <a:endCxn id="99"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01" name="Grupo 100"/>
          <p:cNvGrpSpPr/>
          <p:nvPr>
            <p:custDataLst>
              <p:tags r:id="rId54"/>
            </p:custDataLst>
          </p:nvPr>
        </p:nvGrpSpPr>
        <p:grpSpPr>
          <a:xfrm>
            <a:off x="2858675" y="5903174"/>
            <a:ext cx="1816016" cy="72008"/>
            <a:chOff x="2858675" y="404664"/>
            <a:chExt cx="1816016" cy="72008"/>
          </a:xfrm>
        </p:grpSpPr>
        <p:sp>
          <p:nvSpPr>
            <p:cNvPr id="102" name="Elipse 101"/>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3" name="Elipse 102"/>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104" name="Conector em curva 103"/>
            <p:cNvCxnSpPr>
              <a:stCxn id="102" idx="5"/>
              <a:endCxn id="103"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05" name="Grupo 104"/>
          <p:cNvGrpSpPr/>
          <p:nvPr>
            <p:custDataLst>
              <p:tags r:id="rId55"/>
            </p:custDataLst>
          </p:nvPr>
        </p:nvGrpSpPr>
        <p:grpSpPr>
          <a:xfrm>
            <a:off x="4434457" y="5801450"/>
            <a:ext cx="4228673" cy="216024"/>
            <a:chOff x="2858675" y="404664"/>
            <a:chExt cx="1816016" cy="72008"/>
          </a:xfrm>
        </p:grpSpPr>
        <p:sp>
          <p:nvSpPr>
            <p:cNvPr id="106" name="Elipse 105"/>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7" name="Elipse 106"/>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108" name="Conector em curva 107"/>
            <p:cNvCxnSpPr>
              <a:stCxn id="106" idx="5"/>
              <a:endCxn id="107" idx="3"/>
            </p:cNvCxnSpPr>
            <p:nvPr/>
          </p:nvCxnSpPr>
          <p:spPr>
            <a:xfrm rot="16200000" flipH="1">
              <a:off x="3766683" y="-380418"/>
              <a:ext cx="12700" cy="1693090"/>
            </a:xfrm>
            <a:prstGeom prst="curvedConnector3">
              <a:avLst>
                <a:gd name="adj1" fmla="val 835317"/>
              </a:avLst>
            </a:prstGeom>
            <a:ln>
              <a:solidFill>
                <a:schemeClr val="accent2">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109" name="Grupo 108"/>
          <p:cNvGrpSpPr/>
          <p:nvPr>
            <p:custDataLst>
              <p:tags r:id="rId56"/>
            </p:custDataLst>
          </p:nvPr>
        </p:nvGrpSpPr>
        <p:grpSpPr>
          <a:xfrm>
            <a:off x="6726029" y="5903174"/>
            <a:ext cx="1816016" cy="72008"/>
            <a:chOff x="2858675" y="404664"/>
            <a:chExt cx="1816016" cy="72008"/>
          </a:xfrm>
        </p:grpSpPr>
        <p:sp>
          <p:nvSpPr>
            <p:cNvPr id="110" name="Elipse 109"/>
            <p:cNvSpPr/>
            <p:nvPr/>
          </p:nvSpPr>
          <p:spPr>
            <a:xfrm>
              <a:off x="2858675"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11" name="Elipse 110"/>
            <p:cNvSpPr/>
            <p:nvPr/>
          </p:nvSpPr>
          <p:spPr>
            <a:xfrm>
              <a:off x="4602683" y="404664"/>
              <a:ext cx="72008" cy="72008"/>
            </a:xfrm>
            <a:prstGeom prst="ellipse">
              <a:avLst/>
            </a:prstGeom>
            <a:noFill/>
            <a:ln>
              <a:no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112" name="Conector em curva 111"/>
            <p:cNvCxnSpPr>
              <a:stCxn id="110" idx="5"/>
              <a:endCxn id="111" idx="3"/>
            </p:cNvCxnSpPr>
            <p:nvPr/>
          </p:nvCxnSpPr>
          <p:spPr>
            <a:xfrm rot="16200000" flipH="1">
              <a:off x="3766683" y="-380418"/>
              <a:ext cx="12700" cy="1693090"/>
            </a:xfrm>
            <a:prstGeom prst="curvedConnector3">
              <a:avLst>
                <a:gd name="adj1" fmla="val 1883031"/>
              </a:avLst>
            </a:prstGeom>
            <a:ln>
              <a:solidFill>
                <a:schemeClr val="accent2">
                  <a:lumMod val="50000"/>
                </a:schemeClr>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13" name="Fluxograma: Processo 112"/>
          <p:cNvSpPr/>
          <p:nvPr/>
        </p:nvSpPr>
        <p:spPr>
          <a:xfrm>
            <a:off x="8192742" y="332656"/>
            <a:ext cx="1584000" cy="303695"/>
          </a:xfrm>
          <a:prstGeom prst="flowChartProcess">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Não exaustivo</a:t>
            </a:r>
          </a:p>
        </p:txBody>
      </p:sp>
    </p:spTree>
    <p:extLst>
      <p:ext uri="{BB962C8B-B14F-4D97-AF65-F5344CB8AC3E}">
        <p14:creationId xmlns:p14="http://schemas.microsoft.com/office/powerpoint/2010/main" val="139385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8913"/>
            <a:ext cx="9505950" cy="329588"/>
          </a:xfrm>
        </p:spPr>
        <p:txBody>
          <a:bodyPr/>
          <a:lstStyle/>
          <a:p>
            <a:r>
              <a:rPr lang="pt-BR" dirty="0"/>
              <a:t>... e com a entrada de grandes </a:t>
            </a:r>
            <a:r>
              <a:rPr lang="pt-BR" i="1" dirty="0"/>
              <a:t>players</a:t>
            </a:r>
            <a:r>
              <a:rPr lang="pt-BR" dirty="0"/>
              <a:t> mundiais</a:t>
            </a:r>
          </a:p>
        </p:txBody>
      </p:sp>
      <p:sp>
        <p:nvSpPr>
          <p:cNvPr id="54" name="Retângulo de cantos arredondados 53"/>
          <p:cNvSpPr/>
          <p:nvPr/>
        </p:nvSpPr>
        <p:spPr>
          <a:xfrm>
            <a:off x="92889" y="5391737"/>
            <a:ext cx="9702659" cy="912281"/>
          </a:xfrm>
          <a:prstGeom prst="roundRect">
            <a:avLst>
              <a:gd name="adj" fmla="val 2495"/>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400" dirty="0"/>
              <a:t>Os três principais armadores no Brasil possuem parcerias com terminais: </a:t>
            </a:r>
            <a:r>
              <a:rPr lang="pt-BR" sz="1400" b="1" dirty="0">
                <a:solidFill>
                  <a:schemeClr val="tx1"/>
                </a:solidFill>
              </a:rPr>
              <a:t>MSC</a:t>
            </a:r>
            <a:r>
              <a:rPr lang="pt-BR" sz="1400" dirty="0">
                <a:solidFill>
                  <a:schemeClr val="tx1"/>
                </a:solidFill>
              </a:rPr>
              <a:t> (</a:t>
            </a:r>
            <a:r>
              <a:rPr lang="pt-BR" sz="1400" dirty="0"/>
              <a:t>Santos –BTP </a:t>
            </a:r>
            <a:r>
              <a:rPr lang="pt-BR" sz="1400" dirty="0">
                <a:solidFill>
                  <a:schemeClr val="tx1"/>
                </a:solidFill>
              </a:rPr>
              <a:t>e Portonave)</a:t>
            </a:r>
            <a:r>
              <a:rPr lang="pt-BR" sz="1400" dirty="0"/>
              <a:t>, </a:t>
            </a:r>
            <a:r>
              <a:rPr lang="pt-BR" sz="1400" b="1" dirty="0" err="1">
                <a:solidFill>
                  <a:schemeClr val="tx1"/>
                </a:solidFill>
              </a:rPr>
              <a:t>Maersk</a:t>
            </a:r>
            <a:r>
              <a:rPr lang="pt-BR" sz="1400" b="1" dirty="0">
                <a:solidFill>
                  <a:schemeClr val="tx1"/>
                </a:solidFill>
              </a:rPr>
              <a:t> </a:t>
            </a:r>
            <a:r>
              <a:rPr lang="pt-BR" sz="1400" b="1" dirty="0"/>
              <a:t>Hamburg </a:t>
            </a:r>
            <a:r>
              <a:rPr lang="pt-BR" sz="1400" b="1" dirty="0" err="1"/>
              <a:t>Sud</a:t>
            </a:r>
            <a:r>
              <a:rPr lang="pt-BR" sz="1400" b="1" dirty="0"/>
              <a:t> </a:t>
            </a:r>
            <a:r>
              <a:rPr lang="pt-BR" sz="1400" dirty="0">
                <a:solidFill>
                  <a:schemeClr val="tx1"/>
                </a:solidFill>
              </a:rPr>
              <a:t> (</a:t>
            </a:r>
            <a:r>
              <a:rPr lang="pt-BR" sz="1400" dirty="0"/>
              <a:t>Porto Itapoá ,Santos – BTP, </a:t>
            </a:r>
            <a:r>
              <a:rPr lang="pt-BR" sz="1400" dirty="0">
                <a:solidFill>
                  <a:schemeClr val="tx1"/>
                </a:solidFill>
              </a:rPr>
              <a:t>Pecém e Itajaí)</a:t>
            </a:r>
          </a:p>
          <a:p>
            <a:pPr marL="144000" indent="-144000">
              <a:spcAft>
                <a:spcPts val="600"/>
              </a:spcAft>
              <a:buFont typeface="Arial" pitchFamily="34" charset="0"/>
              <a:buChar char="•"/>
            </a:pPr>
            <a:r>
              <a:rPr lang="pt-BR" sz="1400" dirty="0"/>
              <a:t>Já os dois operadores mundiais que possuem parcerias no Brasil são </a:t>
            </a:r>
            <a:r>
              <a:rPr lang="pt-BR" sz="1400" b="1" dirty="0"/>
              <a:t>DP World </a:t>
            </a:r>
            <a:r>
              <a:rPr lang="pt-BR" sz="1400" dirty="0"/>
              <a:t>(Santos – Embraport) e </a:t>
            </a:r>
            <a:r>
              <a:rPr lang="pt-BR" sz="1400" b="1" dirty="0"/>
              <a:t>ICTSI</a:t>
            </a:r>
            <a:r>
              <a:rPr lang="pt-BR" sz="1400" dirty="0"/>
              <a:t> (Suape)</a:t>
            </a:r>
            <a:endParaRPr lang="pt-BR" sz="1400" dirty="0">
              <a:solidFill>
                <a:schemeClr val="tx1"/>
              </a:solidFill>
            </a:endParaRPr>
          </a:p>
        </p:txBody>
      </p:sp>
      <p:grpSp>
        <p:nvGrpSpPr>
          <p:cNvPr id="57345" name="Grupo 57344"/>
          <p:cNvGrpSpPr/>
          <p:nvPr/>
        </p:nvGrpSpPr>
        <p:grpSpPr>
          <a:xfrm>
            <a:off x="-16347" y="980696"/>
            <a:ext cx="4087845" cy="4269323"/>
            <a:chOff x="478970" y="2081419"/>
            <a:chExt cx="4323970" cy="4515932"/>
          </a:xfrm>
        </p:grpSpPr>
        <p:pic>
          <p:nvPicPr>
            <p:cNvPr id="5" name="Imagem 4" descr="Brasil pros portos.bmp"/>
            <p:cNvPicPr>
              <a:picLocks noChangeAspect="1"/>
            </p:cNvPicPr>
            <p:nvPr/>
          </p:nvPicPr>
          <p:blipFill rotWithShape="1">
            <a:blip r:embed="rId2"/>
            <a:srcRect l="42403" t="10872" r="29655" b="3002"/>
            <a:stretch/>
          </p:blipFill>
          <p:spPr>
            <a:xfrm>
              <a:off x="478970" y="2081419"/>
              <a:ext cx="2792879" cy="4515932"/>
            </a:xfrm>
            <a:prstGeom prst="rect">
              <a:avLst/>
            </a:prstGeom>
          </p:spPr>
        </p:pic>
        <p:sp>
          <p:nvSpPr>
            <p:cNvPr id="7" name="Losango 6">
              <a:hlinkClick r:id="" action="ppaction://noaction"/>
            </p:cNvPr>
            <p:cNvSpPr/>
            <p:nvPr/>
          </p:nvSpPr>
          <p:spPr>
            <a:xfrm>
              <a:off x="2551406" y="2926793"/>
              <a:ext cx="79332" cy="79332"/>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dirty="0">
                <a:solidFill>
                  <a:prstClr val="white"/>
                </a:solidFill>
                <a:latin typeface="Arial"/>
                <a:ea typeface="+mn-ea"/>
                <a:cs typeface="+mn-cs"/>
              </a:endParaRPr>
            </a:p>
          </p:txBody>
        </p:sp>
        <p:sp>
          <p:nvSpPr>
            <p:cNvPr id="8" name="Losango 7">
              <a:hlinkClick r:id="" action="ppaction://noaction"/>
            </p:cNvPr>
            <p:cNvSpPr/>
            <p:nvPr/>
          </p:nvSpPr>
          <p:spPr>
            <a:xfrm>
              <a:off x="3012206" y="3514549"/>
              <a:ext cx="79332" cy="79332"/>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dirty="0">
                <a:solidFill>
                  <a:prstClr val="white"/>
                </a:solidFill>
                <a:latin typeface="Arial"/>
                <a:ea typeface="+mn-ea"/>
                <a:cs typeface="+mn-cs"/>
              </a:endParaRPr>
            </a:p>
          </p:txBody>
        </p:sp>
        <p:sp>
          <p:nvSpPr>
            <p:cNvPr id="12" name="Losango 11">
              <a:hlinkClick r:id="" action="ppaction://noaction"/>
            </p:cNvPr>
            <p:cNvSpPr/>
            <p:nvPr/>
          </p:nvSpPr>
          <p:spPr>
            <a:xfrm>
              <a:off x="1626083" y="5377373"/>
              <a:ext cx="79332" cy="79332"/>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dirty="0">
                <a:solidFill>
                  <a:prstClr val="white"/>
                </a:solidFill>
                <a:latin typeface="Arial"/>
                <a:ea typeface="+mn-ea"/>
                <a:cs typeface="+mn-cs"/>
              </a:endParaRPr>
            </a:p>
          </p:txBody>
        </p:sp>
        <p:sp>
          <p:nvSpPr>
            <p:cNvPr id="15" name="Losango 14">
              <a:hlinkClick r:id="" action="ppaction://noaction"/>
            </p:cNvPr>
            <p:cNvSpPr/>
            <p:nvPr/>
          </p:nvSpPr>
          <p:spPr>
            <a:xfrm>
              <a:off x="1353181" y="5829092"/>
              <a:ext cx="79332" cy="79332"/>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dirty="0">
                <a:solidFill>
                  <a:prstClr val="white"/>
                </a:solidFill>
                <a:latin typeface="Arial"/>
                <a:ea typeface="+mn-ea"/>
                <a:cs typeface="+mn-cs"/>
              </a:endParaRPr>
            </a:p>
          </p:txBody>
        </p:sp>
        <p:sp>
          <p:nvSpPr>
            <p:cNvPr id="17" name="Retângulo 16"/>
            <p:cNvSpPr/>
            <p:nvPr/>
          </p:nvSpPr>
          <p:spPr>
            <a:xfrm>
              <a:off x="2926505" y="2822459"/>
              <a:ext cx="651061" cy="288000"/>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400" b="1" kern="1200" dirty="0">
                  <a:latin typeface="Arial"/>
                  <a:ea typeface="+mn-ea"/>
                  <a:cs typeface="+mn-cs"/>
                </a:rPr>
                <a:t>Pecém</a:t>
              </a:r>
            </a:p>
          </p:txBody>
        </p:sp>
        <p:sp>
          <p:nvSpPr>
            <p:cNvPr id="18" name="Retângulo 17"/>
            <p:cNvSpPr/>
            <p:nvPr/>
          </p:nvSpPr>
          <p:spPr>
            <a:xfrm>
              <a:off x="3231575" y="3451303"/>
              <a:ext cx="691981" cy="288000"/>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400" b="1" kern="1200" dirty="0">
                  <a:latin typeface="Arial"/>
                  <a:ea typeface="+mn-ea"/>
                  <a:cs typeface="+mn-cs"/>
                </a:rPr>
                <a:t>Suape</a:t>
              </a:r>
            </a:p>
          </p:txBody>
        </p:sp>
        <p:sp>
          <p:nvSpPr>
            <p:cNvPr id="20" name="Retângulo 19"/>
            <p:cNvSpPr/>
            <p:nvPr/>
          </p:nvSpPr>
          <p:spPr>
            <a:xfrm>
              <a:off x="2461075" y="5157192"/>
              <a:ext cx="738515" cy="288000"/>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400" b="1" dirty="0">
                  <a:latin typeface="Arial"/>
                </a:rPr>
                <a:t>Embraport</a:t>
              </a:r>
            </a:p>
          </p:txBody>
        </p:sp>
        <p:cxnSp>
          <p:nvCxnSpPr>
            <p:cNvPr id="25" name="Conector reto 24"/>
            <p:cNvCxnSpPr>
              <a:stCxn id="7" idx="3"/>
              <a:endCxn id="17" idx="1"/>
            </p:cNvCxnSpPr>
            <p:nvPr/>
          </p:nvCxnSpPr>
          <p:spPr>
            <a:xfrm>
              <a:off x="2630738" y="2966459"/>
              <a:ext cx="295767"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Conector reto 25"/>
            <p:cNvCxnSpPr>
              <a:stCxn id="8" idx="3"/>
              <a:endCxn id="18" idx="1"/>
            </p:cNvCxnSpPr>
            <p:nvPr/>
          </p:nvCxnSpPr>
          <p:spPr>
            <a:xfrm>
              <a:off x="3091538" y="3554215"/>
              <a:ext cx="140037" cy="4108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Conector reto 27"/>
            <p:cNvCxnSpPr>
              <a:stCxn id="12" idx="3"/>
              <a:endCxn id="20" idx="1"/>
            </p:cNvCxnSpPr>
            <p:nvPr/>
          </p:nvCxnSpPr>
          <p:spPr>
            <a:xfrm flipV="1">
              <a:off x="1705415" y="5301192"/>
              <a:ext cx="755660" cy="115847"/>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4" name="Losango 33">
              <a:hlinkClick r:id="" action="ppaction://noaction"/>
            </p:cNvPr>
            <p:cNvSpPr/>
            <p:nvPr/>
          </p:nvSpPr>
          <p:spPr>
            <a:xfrm>
              <a:off x="1374171" y="5699731"/>
              <a:ext cx="79332" cy="79332"/>
            </a:xfrm>
            <a:prstGeom prst="diamond">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600" kern="1200" dirty="0">
                <a:solidFill>
                  <a:prstClr val="white"/>
                </a:solidFill>
                <a:latin typeface="Arial"/>
                <a:ea typeface="+mn-ea"/>
                <a:cs typeface="+mn-cs"/>
              </a:endParaRPr>
            </a:p>
          </p:txBody>
        </p:sp>
        <p:sp>
          <p:nvSpPr>
            <p:cNvPr id="35" name="Retângulo 34"/>
            <p:cNvSpPr/>
            <p:nvPr/>
          </p:nvSpPr>
          <p:spPr>
            <a:xfrm>
              <a:off x="2074912" y="5445224"/>
              <a:ext cx="646741" cy="288000"/>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400" b="1" kern="1200" dirty="0">
                  <a:latin typeface="Arial"/>
                  <a:ea typeface="+mn-ea"/>
                  <a:cs typeface="+mn-cs"/>
                </a:rPr>
                <a:t>Itapoá</a:t>
              </a:r>
            </a:p>
          </p:txBody>
        </p:sp>
        <p:cxnSp>
          <p:nvCxnSpPr>
            <p:cNvPr id="36" name="Conector reto 35"/>
            <p:cNvCxnSpPr>
              <a:stCxn id="34" idx="3"/>
              <a:endCxn id="35" idx="1"/>
            </p:cNvCxnSpPr>
            <p:nvPr/>
          </p:nvCxnSpPr>
          <p:spPr>
            <a:xfrm flipV="1">
              <a:off x="1453503" y="5589224"/>
              <a:ext cx="621409" cy="150173"/>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7" name="Retângulo 36"/>
            <p:cNvSpPr/>
            <p:nvPr/>
          </p:nvSpPr>
          <p:spPr>
            <a:xfrm>
              <a:off x="2085677" y="5776838"/>
              <a:ext cx="490954" cy="288000"/>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400" b="1" kern="1200" dirty="0">
                  <a:latin typeface="Arial"/>
                  <a:ea typeface="+mn-ea"/>
                  <a:cs typeface="+mn-cs"/>
                </a:rPr>
                <a:t>Portonave</a:t>
              </a:r>
            </a:p>
          </p:txBody>
        </p:sp>
        <p:cxnSp>
          <p:nvCxnSpPr>
            <p:cNvPr id="38" name="Conector reto 37"/>
            <p:cNvCxnSpPr>
              <a:stCxn id="15" idx="3"/>
              <a:endCxn id="37" idx="1"/>
            </p:cNvCxnSpPr>
            <p:nvPr/>
          </p:nvCxnSpPr>
          <p:spPr>
            <a:xfrm>
              <a:off x="1432513" y="5868758"/>
              <a:ext cx="653164" cy="5208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52" name="Picture 16" descr="http://www.intersystems.com/casestudies/ensemble/images-MSC/ms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63" t="8356" r="7737" b="7626"/>
            <a:stretch/>
          </p:blipFill>
          <p:spPr bwMode="auto">
            <a:xfrm>
              <a:off x="3158713" y="4656057"/>
              <a:ext cx="4249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http://www.intersystems.com/casestudies/ensemble/images-MSC/ms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63" t="8356" r="7737" b="7626"/>
            <a:stretch/>
          </p:blipFill>
          <p:spPr bwMode="auto">
            <a:xfrm>
              <a:off x="3207950" y="5733256"/>
              <a:ext cx="442861" cy="375165"/>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www.365tracking.net/wp-content/uploads/2013/05/Hamburg_S__d-logo-BD26B6F16F-seeklogo.com_.gif"/>
            <p:cNvPicPr>
              <a:picLocks noChangeAspect="1" noChangeArrowheads="1"/>
            </p:cNvPicPr>
            <p:nvPr/>
          </p:nvPicPr>
          <p:blipFill rotWithShape="1">
            <a:blip r:embed="rId5">
              <a:extLst>
                <a:ext uri="{28A0092B-C50C-407E-A947-70E740481C1C}">
                  <a14:useLocalDpi xmlns:a14="http://schemas.microsoft.com/office/drawing/2010/main" val="0"/>
                </a:ext>
              </a:extLst>
            </a:blip>
            <a:srcRect t="40531" b="40888"/>
            <a:stretch/>
          </p:blipFill>
          <p:spPr bwMode="auto">
            <a:xfrm>
              <a:off x="2942701" y="5463224"/>
              <a:ext cx="1356182" cy="252000"/>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descr="DP World"/>
            <p:cNvPicPr>
              <a:picLocks noChangeAspect="1" noChangeArrowheads="1"/>
            </p:cNvPicPr>
            <p:nvPr/>
          </p:nvPicPr>
          <p:blipFill rotWithShape="1">
            <a:blip r:embed="rId6">
              <a:extLst>
                <a:ext uri="{28A0092B-C50C-407E-A947-70E740481C1C}">
                  <a14:useLocalDpi xmlns:a14="http://schemas.microsoft.com/office/drawing/2010/main" val="0"/>
                </a:ext>
              </a:extLst>
            </a:blip>
            <a:srcRect l="532" t="24589" r="-532" b="23229"/>
            <a:stretch/>
          </p:blipFill>
          <p:spPr bwMode="auto">
            <a:xfrm>
              <a:off x="3559655" y="5175192"/>
              <a:ext cx="1243285"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3976937" y="3382854"/>
              <a:ext cx="465968" cy="424899"/>
              <a:chOff x="4663206" y="3648624"/>
              <a:chExt cx="582914" cy="531539"/>
            </a:xfrm>
          </p:grpSpPr>
          <p:pic>
            <p:nvPicPr>
              <p:cNvPr id="54276" name="Picture 4" descr="http://www.ictsi.com/images/misc/lo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713"/>
              <a:stretch/>
            </p:blipFill>
            <p:spPr bwMode="auto">
              <a:xfrm>
                <a:off x="4667242" y="3963500"/>
                <a:ext cx="578878" cy="2166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www.ictsi.com/images/misc/logo.jpg"/>
              <p:cNvPicPr>
                <a:picLocks noChangeAspect="1" noChangeArrowheads="1"/>
              </p:cNvPicPr>
              <p:nvPr/>
            </p:nvPicPr>
            <p:blipFill rotWithShape="1">
              <a:blip r:embed="rId8">
                <a:extLst>
                  <a:ext uri="{28A0092B-C50C-407E-A947-70E740481C1C}">
                    <a14:useLocalDpi xmlns:a14="http://schemas.microsoft.com/office/drawing/2010/main" val="0"/>
                  </a:ext>
                </a:extLst>
              </a:blip>
              <a:srcRect r="58518"/>
              <a:stretch/>
            </p:blipFill>
            <p:spPr bwMode="auto">
              <a:xfrm>
                <a:off x="4663206" y="3648624"/>
                <a:ext cx="578877" cy="314877"/>
              </a:xfrm>
              <a:prstGeom prst="rect">
                <a:avLst/>
              </a:prstGeom>
              <a:noFill/>
              <a:extLst>
                <a:ext uri="{909E8E84-426E-40DD-AFC4-6F175D3DCCD1}">
                  <a14:hiddenFill xmlns:a14="http://schemas.microsoft.com/office/drawing/2010/main">
                    <a:solidFill>
                      <a:srgbClr val="FFFFFF"/>
                    </a:solidFill>
                  </a14:hiddenFill>
                </a:ext>
              </a:extLst>
            </p:spPr>
          </p:pic>
        </p:grpSp>
        <p:pic>
          <p:nvPicPr>
            <p:cNvPr id="57346" name="Picture 2" descr="http://goodlogo.com/images/logos/maersk_line_logo_3635.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68401" y="2786459"/>
              <a:ext cx="411840" cy="36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goodlogo.com/images/logos/maersk_line_logo_3635.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3025" y="4656057"/>
              <a:ext cx="41184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goodlogo.com/images/logos/maersk_line_logo_3635.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0471" y="6176584"/>
              <a:ext cx="411840" cy="36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tângulo 61"/>
            <p:cNvSpPr/>
            <p:nvPr/>
          </p:nvSpPr>
          <p:spPr>
            <a:xfrm>
              <a:off x="2595813" y="4692057"/>
              <a:ext cx="738515" cy="288000"/>
            </a:xfrm>
            <a:prstGeom prst="rect">
              <a:avLst/>
            </a:prstGeom>
            <a:noFill/>
            <a:ln w="6350">
              <a:noFill/>
            </a:ln>
            <a:effectLst/>
          </p:spPr>
          <p:txBody>
            <a:bodyPr wrap="none" lIns="72000" tIns="72000" rIns="72000" bIns="72000" rtlCol="0" anchor="ctr">
              <a:noAutofit/>
            </a:bodyPr>
            <a:lstStyle/>
            <a:p>
              <a:pPr marL="144000" indent="-144000">
                <a:spcAft>
                  <a:spcPts val="600"/>
                </a:spcAft>
              </a:pPr>
              <a:r>
                <a:rPr lang="pt-BR" sz="1400" b="1" dirty="0">
                  <a:latin typeface="Arial"/>
                </a:rPr>
                <a:t>BTP</a:t>
              </a:r>
            </a:p>
          </p:txBody>
        </p:sp>
        <p:sp>
          <p:nvSpPr>
            <p:cNvPr id="64" name="Retângulo 63"/>
            <p:cNvSpPr/>
            <p:nvPr/>
          </p:nvSpPr>
          <p:spPr>
            <a:xfrm>
              <a:off x="2229004" y="6212584"/>
              <a:ext cx="490954" cy="288000"/>
            </a:xfrm>
            <a:prstGeom prst="rect">
              <a:avLst/>
            </a:prstGeom>
            <a:noFill/>
            <a:ln w="6350">
              <a:noFill/>
            </a:ln>
            <a:effectLst/>
          </p:spPr>
          <p:txBody>
            <a:bodyPr wrap="none" lIns="72000" tIns="72000" rIns="72000" bIns="72000" rtlCol="0" anchor="ctr">
              <a:noAutofit/>
            </a:bodyPr>
            <a:lstStyle/>
            <a:p>
              <a:pPr marL="144000" indent="-144000" algn="l" rtl="0">
                <a:spcAft>
                  <a:spcPts val="600"/>
                </a:spcAft>
              </a:pPr>
              <a:r>
                <a:rPr lang="pt-BR" sz="1400" b="1" kern="1200" dirty="0">
                  <a:latin typeface="Arial"/>
                  <a:ea typeface="+mn-ea"/>
                  <a:cs typeface="+mn-cs"/>
                </a:rPr>
                <a:t>Itajaí</a:t>
              </a:r>
            </a:p>
          </p:txBody>
        </p:sp>
        <p:cxnSp>
          <p:nvCxnSpPr>
            <p:cNvPr id="66" name="Conector reto 65"/>
            <p:cNvCxnSpPr>
              <a:stCxn id="12" idx="3"/>
              <a:endCxn id="62" idx="1"/>
            </p:cNvCxnSpPr>
            <p:nvPr/>
          </p:nvCxnSpPr>
          <p:spPr>
            <a:xfrm flipV="1">
              <a:off x="1705415" y="4836057"/>
              <a:ext cx="890399" cy="58098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9" name="Conector reto 68"/>
            <p:cNvCxnSpPr>
              <a:stCxn id="15" idx="3"/>
              <a:endCxn id="64" idx="1"/>
            </p:cNvCxnSpPr>
            <p:nvPr/>
          </p:nvCxnSpPr>
          <p:spPr>
            <a:xfrm>
              <a:off x="1432513" y="5868758"/>
              <a:ext cx="796491" cy="48782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57347" name="CaixaDeTexto 57346"/>
          <p:cNvSpPr txBox="1"/>
          <p:nvPr/>
        </p:nvSpPr>
        <p:spPr>
          <a:xfrm>
            <a:off x="-16348" y="692696"/>
            <a:ext cx="4320000" cy="288000"/>
          </a:xfrm>
          <a:prstGeom prst="rect">
            <a:avLst/>
          </a:prstGeom>
          <a:noFill/>
          <a:ln>
            <a:noFill/>
          </a:ln>
        </p:spPr>
        <p:txBody>
          <a:bodyPr wrap="square" lIns="72000" tIns="36000" rIns="72000" bIns="36000" rtlCol="0" anchor="ctr">
            <a:noAutofit/>
          </a:bodyPr>
          <a:lstStyle/>
          <a:p>
            <a:pPr>
              <a:spcAft>
                <a:spcPts val="600"/>
              </a:spcAft>
            </a:pPr>
            <a:r>
              <a:rPr lang="pt-BR" sz="1600" b="1" dirty="0"/>
              <a:t>Players mundiais em terminais brasileiros</a:t>
            </a:r>
          </a:p>
        </p:txBody>
      </p:sp>
      <p:cxnSp>
        <p:nvCxnSpPr>
          <p:cNvPr id="57349" name="Conector reto 57348"/>
          <p:cNvCxnSpPr/>
          <p:nvPr/>
        </p:nvCxnSpPr>
        <p:spPr>
          <a:xfrm flipV="1">
            <a:off x="-16348" y="980695"/>
            <a:ext cx="4320000" cy="1"/>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4880198" y="980696"/>
            <a:ext cx="432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3" name="Retângulo 42"/>
          <p:cNvSpPr/>
          <p:nvPr/>
        </p:nvSpPr>
        <p:spPr>
          <a:xfrm>
            <a:off x="4880198" y="692696"/>
            <a:ext cx="4320000" cy="288000"/>
          </a:xfrm>
          <a:prstGeom prst="rect">
            <a:avLst/>
          </a:prstGeom>
          <a:noFill/>
          <a:ln>
            <a:noFill/>
          </a:ln>
          <a:effectLst/>
        </p:spPr>
        <p:txBody>
          <a:bodyPr wrap="square" lIns="72000" tIns="72000" rIns="72000" bIns="72000" rtlCol="0" anchor="ctr">
            <a:noAutofit/>
          </a:bodyPr>
          <a:lstStyle/>
          <a:p>
            <a:pPr>
              <a:spcAft>
                <a:spcPts val="600"/>
              </a:spcAft>
            </a:pPr>
            <a:r>
              <a:rPr lang="pt-BR" sz="1600" b="1" dirty="0"/>
              <a:t>Market share armadores no Brasil - 2018</a:t>
            </a:r>
            <a:endParaRPr lang="pt-BR" sz="1600" b="1" dirty="0">
              <a:solidFill>
                <a:schemeClr val="tx1"/>
              </a:solidFill>
            </a:endParaRPr>
          </a:p>
        </p:txBody>
      </p:sp>
      <p:graphicFrame>
        <p:nvGraphicFramePr>
          <p:cNvPr id="44" name="Gráfico 43"/>
          <p:cNvGraphicFramePr/>
          <p:nvPr/>
        </p:nvGraphicFramePr>
        <p:xfrm>
          <a:off x="4664174" y="1298400"/>
          <a:ext cx="4807420" cy="4074784"/>
        </p:xfrm>
        <a:graphic>
          <a:graphicData uri="http://schemas.openxmlformats.org/drawingml/2006/chart">
            <c:chart xmlns:c="http://schemas.openxmlformats.org/drawingml/2006/chart" xmlns:r="http://schemas.openxmlformats.org/officeDocument/2006/relationships" r:id="rId10"/>
          </a:graphicData>
        </a:graphic>
      </p:graphicFrame>
      <p:sp>
        <p:nvSpPr>
          <p:cNvPr id="9" name="CaixaDeTexto 8"/>
          <p:cNvSpPr txBox="1"/>
          <p:nvPr/>
        </p:nvSpPr>
        <p:spPr>
          <a:xfrm>
            <a:off x="8863128" y="1549876"/>
            <a:ext cx="360040" cy="582947"/>
          </a:xfrm>
          <a:prstGeom prst="rect">
            <a:avLst/>
          </a:prstGeom>
          <a:noFill/>
          <a:ln>
            <a:noFill/>
          </a:ln>
        </p:spPr>
        <p:txBody>
          <a:bodyPr wrap="square" lIns="72000" tIns="36000" rIns="72000" bIns="36000" rtlCol="0" anchor="ctr">
            <a:noAutofit/>
          </a:bodyPr>
          <a:lstStyle/>
          <a:p>
            <a:pPr algn="ctr">
              <a:spcAft>
                <a:spcPts val="600"/>
              </a:spcAft>
            </a:pPr>
            <a:r>
              <a:rPr lang="pt-BR" sz="2800" dirty="0">
                <a:solidFill>
                  <a:srgbClr val="00B050"/>
                </a:solidFill>
                <a:sym typeface="Wingdings"/>
              </a:rPr>
              <a:t></a:t>
            </a:r>
            <a:endParaRPr lang="pt-BR" sz="2800" dirty="0">
              <a:solidFill>
                <a:srgbClr val="00B050"/>
              </a:solidFill>
            </a:endParaRPr>
          </a:p>
        </p:txBody>
      </p:sp>
      <p:sp>
        <p:nvSpPr>
          <p:cNvPr id="45" name="CaixaDeTexto 44"/>
          <p:cNvSpPr txBox="1"/>
          <p:nvPr/>
        </p:nvSpPr>
        <p:spPr>
          <a:xfrm>
            <a:off x="8863128" y="4141994"/>
            <a:ext cx="360040" cy="582947"/>
          </a:xfrm>
          <a:prstGeom prst="rect">
            <a:avLst/>
          </a:prstGeom>
          <a:noFill/>
          <a:ln>
            <a:noFill/>
          </a:ln>
        </p:spPr>
        <p:txBody>
          <a:bodyPr wrap="square" lIns="72000" tIns="36000" rIns="72000" bIns="36000" rtlCol="0" anchor="ctr">
            <a:noAutofit/>
          </a:bodyPr>
          <a:lstStyle/>
          <a:p>
            <a:pPr algn="ctr">
              <a:spcAft>
                <a:spcPts val="600"/>
              </a:spcAft>
            </a:pPr>
            <a:r>
              <a:rPr lang="pt-BR" sz="2800" dirty="0">
                <a:solidFill>
                  <a:srgbClr val="00B050"/>
                </a:solidFill>
                <a:sym typeface="Wingdings"/>
              </a:rPr>
              <a:t></a:t>
            </a:r>
            <a:endParaRPr lang="pt-BR" sz="2800" dirty="0">
              <a:solidFill>
                <a:srgbClr val="00B050"/>
              </a:solidFill>
            </a:endParaRPr>
          </a:p>
        </p:txBody>
      </p:sp>
      <p:sp>
        <p:nvSpPr>
          <p:cNvPr id="46" name="CaixaDeTexto 45"/>
          <p:cNvSpPr txBox="1"/>
          <p:nvPr/>
        </p:nvSpPr>
        <p:spPr>
          <a:xfrm>
            <a:off x="8863128" y="4437080"/>
            <a:ext cx="360040" cy="582947"/>
          </a:xfrm>
          <a:prstGeom prst="rect">
            <a:avLst/>
          </a:prstGeom>
          <a:noFill/>
          <a:ln>
            <a:noFill/>
          </a:ln>
        </p:spPr>
        <p:txBody>
          <a:bodyPr wrap="square" lIns="72000" tIns="36000" rIns="72000" bIns="36000" rtlCol="0" anchor="ctr">
            <a:noAutofit/>
          </a:bodyPr>
          <a:lstStyle/>
          <a:p>
            <a:pPr algn="ctr">
              <a:spcAft>
                <a:spcPts val="600"/>
              </a:spcAft>
            </a:pPr>
            <a:r>
              <a:rPr lang="pt-BR" sz="2800" dirty="0">
                <a:solidFill>
                  <a:srgbClr val="00B050"/>
                </a:solidFill>
                <a:sym typeface="Wingdings"/>
              </a:rPr>
              <a:t></a:t>
            </a:r>
            <a:endParaRPr lang="pt-BR" sz="2800" dirty="0">
              <a:solidFill>
                <a:srgbClr val="00B050"/>
              </a:solidFill>
            </a:endParaRPr>
          </a:p>
        </p:txBody>
      </p:sp>
      <p:sp>
        <p:nvSpPr>
          <p:cNvPr id="10" name="CaixaDeTexto 9"/>
          <p:cNvSpPr txBox="1"/>
          <p:nvPr/>
        </p:nvSpPr>
        <p:spPr>
          <a:xfrm>
            <a:off x="8563133" y="1124712"/>
            <a:ext cx="795416" cy="288032"/>
          </a:xfrm>
          <a:prstGeom prst="rect">
            <a:avLst/>
          </a:prstGeom>
          <a:noFill/>
          <a:ln>
            <a:noFill/>
          </a:ln>
        </p:spPr>
        <p:txBody>
          <a:bodyPr wrap="square" lIns="72000" tIns="36000" rIns="72000" bIns="36000" rtlCol="0" anchor="t">
            <a:noAutofit/>
          </a:bodyPr>
          <a:lstStyle/>
          <a:p>
            <a:pPr algn="ctr">
              <a:spcAft>
                <a:spcPts val="600"/>
              </a:spcAft>
            </a:pPr>
            <a:r>
              <a:rPr lang="pt-BR" sz="1100" b="1" dirty="0"/>
              <a:t>Possui terminal?</a:t>
            </a:r>
          </a:p>
        </p:txBody>
      </p:sp>
    </p:spTree>
    <p:extLst>
      <p:ext uri="{BB962C8B-B14F-4D97-AF65-F5344CB8AC3E}">
        <p14:creationId xmlns:p14="http://schemas.microsoft.com/office/powerpoint/2010/main" val="1352385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85" y="136957"/>
            <a:ext cx="9623762" cy="945141"/>
          </a:xfrm>
        </p:spPr>
        <p:txBody>
          <a:bodyPr/>
          <a:lstStyle/>
          <a:p>
            <a:r>
              <a:rPr lang="pt-BR" dirty="0"/>
              <a:t>Apesar de ser uma tendência, o estabelecimento de parcerias com armadores não é, necessariamente, vantajoso financeiramente para o terminal. O </a:t>
            </a:r>
            <a:r>
              <a:rPr lang="pt-BR" i="1" dirty="0"/>
              <a:t>trade-off </a:t>
            </a:r>
            <a:r>
              <a:rPr lang="pt-BR" dirty="0"/>
              <a:t>deve ser realizado caso a caso</a:t>
            </a:r>
          </a:p>
        </p:txBody>
      </p:sp>
      <p:sp>
        <p:nvSpPr>
          <p:cNvPr id="47" name="Seta para a direita 46"/>
          <p:cNvSpPr/>
          <p:nvPr/>
        </p:nvSpPr>
        <p:spPr>
          <a:xfrm>
            <a:off x="301971" y="1268760"/>
            <a:ext cx="8970715" cy="288000"/>
          </a:xfrm>
          <a:prstGeom prst="rightArrow">
            <a:avLst>
              <a:gd name="adj1" fmla="val 100000"/>
              <a:gd name="adj2" fmla="val 0"/>
            </a:avLst>
          </a:prstGeom>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600"/>
              </a:spcAft>
            </a:pPr>
            <a:r>
              <a:rPr lang="pt-BR" b="1" i="1" dirty="0"/>
              <a:t>Trade-off </a:t>
            </a:r>
            <a:r>
              <a:rPr lang="pt-BR" b="1" dirty="0"/>
              <a:t>para parcerias com armadores</a:t>
            </a:r>
          </a:p>
        </p:txBody>
      </p:sp>
      <p:grpSp>
        <p:nvGrpSpPr>
          <p:cNvPr id="4" name="Grupo 3"/>
          <p:cNvGrpSpPr/>
          <p:nvPr/>
        </p:nvGrpSpPr>
        <p:grpSpPr>
          <a:xfrm>
            <a:off x="919097" y="5200265"/>
            <a:ext cx="7908285" cy="821023"/>
            <a:chOff x="5384254" y="3965770"/>
            <a:chExt cx="4143375" cy="999677"/>
          </a:xfrm>
        </p:grpSpPr>
        <p:sp>
          <p:nvSpPr>
            <p:cNvPr id="33" name="Freeform 6"/>
            <p:cNvSpPr>
              <a:spLocks/>
            </p:cNvSpPr>
            <p:nvPr/>
          </p:nvSpPr>
          <p:spPr bwMode="blackGray">
            <a:xfrm>
              <a:off x="6132167" y="4095770"/>
              <a:ext cx="2697384" cy="634651"/>
            </a:xfrm>
            <a:custGeom>
              <a:avLst/>
              <a:gdLst>
                <a:gd name="T0" fmla="*/ 2147483647 w 3615"/>
                <a:gd name="T1" fmla="*/ 2147483647 h 1183"/>
                <a:gd name="T2" fmla="*/ 2147483647 w 3615"/>
                <a:gd name="T3" fmla="*/ 2147483647 h 1183"/>
                <a:gd name="T4" fmla="*/ 2147483647 w 3615"/>
                <a:gd name="T5" fmla="*/ 2147483647 h 1183"/>
                <a:gd name="T6" fmla="*/ 2147483647 w 3615"/>
                <a:gd name="T7" fmla="*/ 2147483647 h 1183"/>
                <a:gd name="T8" fmla="*/ 2147483647 w 3615"/>
                <a:gd name="T9" fmla="*/ 2147483647 h 1183"/>
                <a:gd name="T10" fmla="*/ 2147483647 w 3615"/>
                <a:gd name="T11" fmla="*/ 2147483647 h 1183"/>
                <a:gd name="T12" fmla="*/ 2147483647 w 3615"/>
                <a:gd name="T13" fmla="*/ 0 h 1183"/>
                <a:gd name="T14" fmla="*/ 2147483647 w 3615"/>
                <a:gd name="T15" fmla="*/ 2147483647 h 1183"/>
                <a:gd name="T16" fmla="*/ 2147483647 w 3615"/>
                <a:gd name="T17" fmla="*/ 2147483647 h 1183"/>
                <a:gd name="T18" fmla="*/ 2147483647 w 3615"/>
                <a:gd name="T19" fmla="*/ 2147483647 h 1183"/>
                <a:gd name="T20" fmla="*/ 2147483647 w 3615"/>
                <a:gd name="T21" fmla="*/ 2147483647 h 1183"/>
                <a:gd name="T22" fmla="*/ 2147483647 w 3615"/>
                <a:gd name="T23" fmla="*/ 2147483647 h 1183"/>
                <a:gd name="T24" fmla="*/ 2147483647 w 3615"/>
                <a:gd name="T25" fmla="*/ 2147483647 h 1183"/>
                <a:gd name="T26" fmla="*/ 2147483647 w 3615"/>
                <a:gd name="T27" fmla="*/ 2147483647 h 1183"/>
                <a:gd name="T28" fmla="*/ 0 w 3615"/>
                <a:gd name="T29" fmla="*/ 2147483647 h 1183"/>
                <a:gd name="T30" fmla="*/ 2147483647 w 3615"/>
                <a:gd name="T31" fmla="*/ 2147483647 h 1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5"/>
                <a:gd name="T49" fmla="*/ 0 h 1183"/>
                <a:gd name="T50" fmla="*/ 3615 w 3615"/>
                <a:gd name="T51" fmla="*/ 1183 h 1183"/>
                <a:gd name="connsiteX0" fmla="*/ 6 w 10000"/>
                <a:gd name="connsiteY0" fmla="*/ 7574 h 10000"/>
                <a:gd name="connsiteX1" fmla="*/ 14 w 10000"/>
                <a:gd name="connsiteY1" fmla="*/ 8039 h 10000"/>
                <a:gd name="connsiteX2" fmla="*/ 537 w 10000"/>
                <a:gd name="connsiteY2" fmla="*/ 10000 h 10000"/>
                <a:gd name="connsiteX3" fmla="*/ 4871 w 10000"/>
                <a:gd name="connsiteY3" fmla="*/ 9256 h 10000"/>
                <a:gd name="connsiteX4" fmla="*/ 5259 w 10000"/>
                <a:gd name="connsiteY4" fmla="*/ 9189 h 10000"/>
                <a:gd name="connsiteX5" fmla="*/ 10000 w 10000"/>
                <a:gd name="connsiteY5" fmla="*/ 5385 h 10000"/>
                <a:gd name="connsiteX6" fmla="*/ 9997 w 10000"/>
                <a:gd name="connsiteY6" fmla="*/ 0 h 10000"/>
                <a:gd name="connsiteX7" fmla="*/ 9698 w 10000"/>
                <a:gd name="connsiteY7" fmla="*/ 1336 h 10000"/>
                <a:gd name="connsiteX8" fmla="*/ 9707 w 10000"/>
                <a:gd name="connsiteY8" fmla="*/ 5046 h 10000"/>
                <a:gd name="connsiteX9" fmla="*/ 5057 w 10000"/>
                <a:gd name="connsiteY9" fmla="*/ 8681 h 10000"/>
                <a:gd name="connsiteX10" fmla="*/ 755 w 10000"/>
                <a:gd name="connsiteY10" fmla="*/ 9383 h 10000"/>
                <a:gd name="connsiteX11" fmla="*/ 296 w 10000"/>
                <a:gd name="connsiteY11" fmla="*/ 7878 h 10000"/>
                <a:gd name="connsiteX12" fmla="*/ 307 w 10000"/>
                <a:gd name="connsiteY12" fmla="*/ 7515 h 10000"/>
                <a:gd name="connsiteX13" fmla="*/ 0 w 10000"/>
                <a:gd name="connsiteY13" fmla="*/ 7574 h 10000"/>
                <a:gd name="connsiteX14" fmla="*/ 6 w 10000"/>
                <a:gd name="connsiteY14" fmla="*/ 7574 h 10000"/>
                <a:gd name="connsiteX0" fmla="*/ 6 w 10155"/>
                <a:gd name="connsiteY0" fmla="*/ 6331 h 8757"/>
                <a:gd name="connsiteX1" fmla="*/ 14 w 10155"/>
                <a:gd name="connsiteY1" fmla="*/ 6796 h 8757"/>
                <a:gd name="connsiteX2" fmla="*/ 537 w 10155"/>
                <a:gd name="connsiteY2" fmla="*/ 8757 h 8757"/>
                <a:gd name="connsiteX3" fmla="*/ 4871 w 10155"/>
                <a:gd name="connsiteY3" fmla="*/ 8013 h 8757"/>
                <a:gd name="connsiteX4" fmla="*/ 5259 w 10155"/>
                <a:gd name="connsiteY4" fmla="*/ 7946 h 8757"/>
                <a:gd name="connsiteX5" fmla="*/ 10000 w 10155"/>
                <a:gd name="connsiteY5" fmla="*/ 4142 h 8757"/>
                <a:gd name="connsiteX6" fmla="*/ 10155 w 10155"/>
                <a:gd name="connsiteY6" fmla="*/ 538 h 8757"/>
                <a:gd name="connsiteX7" fmla="*/ 9698 w 10155"/>
                <a:gd name="connsiteY7" fmla="*/ 93 h 8757"/>
                <a:gd name="connsiteX8" fmla="*/ 9707 w 10155"/>
                <a:gd name="connsiteY8" fmla="*/ 3803 h 8757"/>
                <a:gd name="connsiteX9" fmla="*/ 5057 w 10155"/>
                <a:gd name="connsiteY9" fmla="*/ 7438 h 8757"/>
                <a:gd name="connsiteX10" fmla="*/ 755 w 10155"/>
                <a:gd name="connsiteY10" fmla="*/ 8140 h 8757"/>
                <a:gd name="connsiteX11" fmla="*/ 296 w 10155"/>
                <a:gd name="connsiteY11" fmla="*/ 6635 h 8757"/>
                <a:gd name="connsiteX12" fmla="*/ 307 w 10155"/>
                <a:gd name="connsiteY12" fmla="*/ 6272 h 8757"/>
                <a:gd name="connsiteX13" fmla="*/ 0 w 10155"/>
                <a:gd name="connsiteY13" fmla="*/ 6331 h 8757"/>
                <a:gd name="connsiteX14" fmla="*/ 6 w 10155"/>
                <a:gd name="connsiteY14" fmla="*/ 6331 h 8757"/>
                <a:gd name="connsiteX0" fmla="*/ 6 w 10000"/>
                <a:gd name="connsiteY0" fmla="*/ 6616 h 9386"/>
                <a:gd name="connsiteX1" fmla="*/ 14 w 10000"/>
                <a:gd name="connsiteY1" fmla="*/ 7147 h 9386"/>
                <a:gd name="connsiteX2" fmla="*/ 529 w 10000"/>
                <a:gd name="connsiteY2" fmla="*/ 9386 h 9386"/>
                <a:gd name="connsiteX3" fmla="*/ 4797 w 10000"/>
                <a:gd name="connsiteY3" fmla="*/ 8536 h 9386"/>
                <a:gd name="connsiteX4" fmla="*/ 5179 w 10000"/>
                <a:gd name="connsiteY4" fmla="*/ 8460 h 9386"/>
                <a:gd name="connsiteX5" fmla="*/ 9847 w 10000"/>
                <a:gd name="connsiteY5" fmla="*/ 4116 h 9386"/>
                <a:gd name="connsiteX6" fmla="*/ 10000 w 10000"/>
                <a:gd name="connsiteY6" fmla="*/ 0 h 9386"/>
                <a:gd name="connsiteX7" fmla="*/ 9678 w 10000"/>
                <a:gd name="connsiteY7" fmla="*/ 785 h 9386"/>
                <a:gd name="connsiteX8" fmla="*/ 9559 w 10000"/>
                <a:gd name="connsiteY8" fmla="*/ 3729 h 9386"/>
                <a:gd name="connsiteX9" fmla="*/ 4980 w 10000"/>
                <a:gd name="connsiteY9" fmla="*/ 7880 h 9386"/>
                <a:gd name="connsiteX10" fmla="*/ 743 w 10000"/>
                <a:gd name="connsiteY10" fmla="*/ 8681 h 9386"/>
                <a:gd name="connsiteX11" fmla="*/ 291 w 10000"/>
                <a:gd name="connsiteY11" fmla="*/ 6963 h 9386"/>
                <a:gd name="connsiteX12" fmla="*/ 302 w 10000"/>
                <a:gd name="connsiteY12" fmla="*/ 6548 h 9386"/>
                <a:gd name="connsiteX13" fmla="*/ 0 w 10000"/>
                <a:gd name="connsiteY13" fmla="*/ 6616 h 9386"/>
                <a:gd name="connsiteX14" fmla="*/ 6 w 10000"/>
                <a:gd name="connsiteY14" fmla="*/ 6616 h 9386"/>
                <a:gd name="connsiteX0" fmla="*/ 6 w 10017"/>
                <a:gd name="connsiteY0" fmla="*/ 6575 h 9526"/>
                <a:gd name="connsiteX1" fmla="*/ 14 w 10017"/>
                <a:gd name="connsiteY1" fmla="*/ 7141 h 9526"/>
                <a:gd name="connsiteX2" fmla="*/ 529 w 10017"/>
                <a:gd name="connsiteY2" fmla="*/ 9526 h 9526"/>
                <a:gd name="connsiteX3" fmla="*/ 4797 w 10017"/>
                <a:gd name="connsiteY3" fmla="*/ 8620 h 9526"/>
                <a:gd name="connsiteX4" fmla="*/ 5179 w 10017"/>
                <a:gd name="connsiteY4" fmla="*/ 8539 h 9526"/>
                <a:gd name="connsiteX5" fmla="*/ 9847 w 10017"/>
                <a:gd name="connsiteY5" fmla="*/ 3911 h 9526"/>
                <a:gd name="connsiteX6" fmla="*/ 10017 w 10017"/>
                <a:gd name="connsiteY6" fmla="*/ 0 h 9526"/>
                <a:gd name="connsiteX7" fmla="*/ 9678 w 10017"/>
                <a:gd name="connsiteY7" fmla="*/ 362 h 9526"/>
                <a:gd name="connsiteX8" fmla="*/ 9559 w 10017"/>
                <a:gd name="connsiteY8" fmla="*/ 3499 h 9526"/>
                <a:gd name="connsiteX9" fmla="*/ 4980 w 10017"/>
                <a:gd name="connsiteY9" fmla="*/ 7921 h 9526"/>
                <a:gd name="connsiteX10" fmla="*/ 743 w 10017"/>
                <a:gd name="connsiteY10" fmla="*/ 8775 h 9526"/>
                <a:gd name="connsiteX11" fmla="*/ 291 w 10017"/>
                <a:gd name="connsiteY11" fmla="*/ 6944 h 9526"/>
                <a:gd name="connsiteX12" fmla="*/ 302 w 10017"/>
                <a:gd name="connsiteY12" fmla="*/ 6502 h 9526"/>
                <a:gd name="connsiteX13" fmla="*/ 0 w 10017"/>
                <a:gd name="connsiteY13" fmla="*/ 6575 h 9526"/>
                <a:gd name="connsiteX14" fmla="*/ 6 w 10017"/>
                <a:gd name="connsiteY14" fmla="*/ 6575 h 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17" h="9526">
                  <a:moveTo>
                    <a:pt x="6" y="6575"/>
                  </a:moveTo>
                  <a:cubicBezTo>
                    <a:pt x="9" y="6763"/>
                    <a:pt x="11" y="6952"/>
                    <a:pt x="14" y="7141"/>
                  </a:cubicBezTo>
                  <a:cubicBezTo>
                    <a:pt x="186" y="7935"/>
                    <a:pt x="357" y="8731"/>
                    <a:pt x="529" y="9526"/>
                  </a:cubicBezTo>
                  <a:lnTo>
                    <a:pt x="4797" y="8620"/>
                  </a:lnTo>
                  <a:lnTo>
                    <a:pt x="5179" y="8539"/>
                  </a:lnTo>
                  <a:lnTo>
                    <a:pt x="9847" y="3911"/>
                  </a:lnTo>
                  <a:cubicBezTo>
                    <a:pt x="9899" y="2450"/>
                    <a:pt x="9966" y="1462"/>
                    <a:pt x="10017" y="0"/>
                  </a:cubicBezTo>
                  <a:cubicBezTo>
                    <a:pt x="9919" y="542"/>
                    <a:pt x="9776" y="-179"/>
                    <a:pt x="9678" y="362"/>
                  </a:cubicBezTo>
                  <a:cubicBezTo>
                    <a:pt x="9681" y="1868"/>
                    <a:pt x="9556" y="1994"/>
                    <a:pt x="9559" y="3499"/>
                  </a:cubicBezTo>
                  <a:lnTo>
                    <a:pt x="4980" y="7921"/>
                  </a:lnTo>
                  <a:lnTo>
                    <a:pt x="743" y="8775"/>
                  </a:lnTo>
                  <a:cubicBezTo>
                    <a:pt x="592" y="8165"/>
                    <a:pt x="442" y="7554"/>
                    <a:pt x="291" y="6944"/>
                  </a:cubicBezTo>
                  <a:cubicBezTo>
                    <a:pt x="295" y="6797"/>
                    <a:pt x="298" y="6649"/>
                    <a:pt x="302" y="6502"/>
                  </a:cubicBezTo>
                  <a:lnTo>
                    <a:pt x="0" y="6575"/>
                  </a:lnTo>
                  <a:lnTo>
                    <a:pt x="6" y="6575"/>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dirty="0"/>
            </a:p>
          </p:txBody>
        </p:sp>
        <p:sp>
          <p:nvSpPr>
            <p:cNvPr id="34" name="Freeform 7"/>
            <p:cNvSpPr>
              <a:spLocks/>
            </p:cNvSpPr>
            <p:nvPr/>
          </p:nvSpPr>
          <p:spPr bwMode="blackGray">
            <a:xfrm>
              <a:off x="5384254" y="4440863"/>
              <a:ext cx="1620837" cy="122237"/>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dirty="0"/>
            </a:p>
          </p:txBody>
        </p:sp>
        <p:sp>
          <p:nvSpPr>
            <p:cNvPr id="35" name="Freeform 8"/>
            <p:cNvSpPr>
              <a:spLocks/>
            </p:cNvSpPr>
            <p:nvPr/>
          </p:nvSpPr>
          <p:spPr bwMode="blackGray">
            <a:xfrm>
              <a:off x="7906791" y="3965770"/>
              <a:ext cx="1620838" cy="123825"/>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dirty="0"/>
            </a:p>
          </p:txBody>
        </p:sp>
        <p:sp>
          <p:nvSpPr>
            <p:cNvPr id="36" name="Freeform 9"/>
            <p:cNvSpPr>
              <a:spLocks/>
            </p:cNvSpPr>
            <p:nvPr/>
          </p:nvSpPr>
          <p:spPr bwMode="blackGray">
            <a:xfrm>
              <a:off x="6594521" y="4633539"/>
              <a:ext cx="1761989" cy="331908"/>
            </a:xfrm>
            <a:custGeom>
              <a:avLst/>
              <a:gdLst>
                <a:gd name="T0" fmla="*/ 0 w 1674"/>
                <a:gd name="T1" fmla="*/ 2147483647 h 651"/>
                <a:gd name="T2" fmla="*/ 2147483647 w 1674"/>
                <a:gd name="T3" fmla="*/ 2147483647 h 651"/>
                <a:gd name="T4" fmla="*/ 2147483647 w 1674"/>
                <a:gd name="T5" fmla="*/ 2147483647 h 651"/>
                <a:gd name="T6" fmla="*/ 2147483647 w 1674"/>
                <a:gd name="T7" fmla="*/ 2147483647 h 651"/>
                <a:gd name="T8" fmla="*/ 2147483647 w 1674"/>
                <a:gd name="T9" fmla="*/ 2147483647 h 651"/>
                <a:gd name="T10" fmla="*/ 2147483647 w 1674"/>
                <a:gd name="T11" fmla="*/ 2147483647 h 651"/>
                <a:gd name="T12" fmla="*/ 2147483647 w 1674"/>
                <a:gd name="T13" fmla="*/ 2147483647 h 651"/>
                <a:gd name="T14" fmla="*/ 2147483647 w 1674"/>
                <a:gd name="T15" fmla="*/ 2147483647 h 651"/>
                <a:gd name="T16" fmla="*/ 2147483647 w 1674"/>
                <a:gd name="T17" fmla="*/ 2147483647 h 651"/>
                <a:gd name="T18" fmla="*/ 2147483647 w 1674"/>
                <a:gd name="T19" fmla="*/ 2147483647 h 651"/>
                <a:gd name="T20" fmla="*/ 2147483647 w 1674"/>
                <a:gd name="T21" fmla="*/ 2147483647 h 651"/>
                <a:gd name="T22" fmla="*/ 2147483647 w 1674"/>
                <a:gd name="T23" fmla="*/ 2147483647 h 651"/>
                <a:gd name="T24" fmla="*/ 2147483647 w 1674"/>
                <a:gd name="T25" fmla="*/ 2147483647 h 651"/>
                <a:gd name="T26" fmla="*/ 2147483647 w 1674"/>
                <a:gd name="T27" fmla="*/ 0 h 651"/>
                <a:gd name="T28" fmla="*/ 2147483647 w 1674"/>
                <a:gd name="T29" fmla="*/ 1458696722 h 651"/>
                <a:gd name="T30" fmla="*/ 2147483647 w 1674"/>
                <a:gd name="T31" fmla="*/ 2147483647 h 651"/>
                <a:gd name="T32" fmla="*/ 2147483647 w 1674"/>
                <a:gd name="T33" fmla="*/ 2147483647 h 651"/>
                <a:gd name="T34" fmla="*/ 2147483647 w 1674"/>
                <a:gd name="T35" fmla="*/ 2147483647 h 651"/>
                <a:gd name="T36" fmla="*/ 2147483647 w 1674"/>
                <a:gd name="T37" fmla="*/ 2147483647 h 651"/>
                <a:gd name="T38" fmla="*/ 2147483647 w 1674"/>
                <a:gd name="T39" fmla="*/ 2147483647 h 651"/>
                <a:gd name="T40" fmla="*/ 2147483647 w 1674"/>
                <a:gd name="T41" fmla="*/ 2147483647 h 651"/>
                <a:gd name="T42" fmla="*/ 2147483647 w 1674"/>
                <a:gd name="T43" fmla="*/ 2147483647 h 651"/>
                <a:gd name="T44" fmla="*/ 2147483647 w 1674"/>
                <a:gd name="T45" fmla="*/ 2147483647 h 651"/>
                <a:gd name="T46" fmla="*/ 2147483647 w 1674"/>
                <a:gd name="T47" fmla="*/ 2147483647 h 651"/>
                <a:gd name="T48" fmla="*/ 0 w 1674"/>
                <a:gd name="T49" fmla="*/ 2147483647 h 651"/>
                <a:gd name="T50" fmla="*/ 0 w 1674"/>
                <a:gd name="T51" fmla="*/ 2147483647 h 6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4"/>
                <a:gd name="T79" fmla="*/ 0 h 651"/>
                <a:gd name="T80" fmla="*/ 1674 w 1674"/>
                <a:gd name="T81" fmla="*/ 651 h 6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4" h="651">
                  <a:moveTo>
                    <a:pt x="0" y="651"/>
                  </a:moveTo>
                  <a:lnTo>
                    <a:pt x="1674" y="651"/>
                  </a:lnTo>
                  <a:lnTo>
                    <a:pt x="1674" y="507"/>
                  </a:lnTo>
                  <a:lnTo>
                    <a:pt x="1584" y="507"/>
                  </a:lnTo>
                  <a:lnTo>
                    <a:pt x="1530" y="393"/>
                  </a:lnTo>
                  <a:lnTo>
                    <a:pt x="1290" y="393"/>
                  </a:lnTo>
                  <a:lnTo>
                    <a:pt x="1188" y="237"/>
                  </a:lnTo>
                  <a:lnTo>
                    <a:pt x="912" y="237"/>
                  </a:lnTo>
                  <a:lnTo>
                    <a:pt x="912" y="123"/>
                  </a:lnTo>
                  <a:lnTo>
                    <a:pt x="908" y="84"/>
                  </a:lnTo>
                  <a:lnTo>
                    <a:pt x="899" y="50"/>
                  </a:lnTo>
                  <a:lnTo>
                    <a:pt x="887" y="26"/>
                  </a:lnTo>
                  <a:lnTo>
                    <a:pt x="864" y="6"/>
                  </a:lnTo>
                  <a:lnTo>
                    <a:pt x="834" y="0"/>
                  </a:lnTo>
                  <a:lnTo>
                    <a:pt x="804" y="3"/>
                  </a:lnTo>
                  <a:lnTo>
                    <a:pt x="786" y="17"/>
                  </a:lnTo>
                  <a:lnTo>
                    <a:pt x="770" y="38"/>
                  </a:lnTo>
                  <a:lnTo>
                    <a:pt x="761" y="71"/>
                  </a:lnTo>
                  <a:lnTo>
                    <a:pt x="756" y="123"/>
                  </a:lnTo>
                  <a:lnTo>
                    <a:pt x="756" y="237"/>
                  </a:lnTo>
                  <a:lnTo>
                    <a:pt x="534" y="237"/>
                  </a:lnTo>
                  <a:lnTo>
                    <a:pt x="420" y="381"/>
                  </a:lnTo>
                  <a:lnTo>
                    <a:pt x="174" y="381"/>
                  </a:lnTo>
                  <a:lnTo>
                    <a:pt x="90" y="507"/>
                  </a:lnTo>
                  <a:lnTo>
                    <a:pt x="0" y="507"/>
                  </a:lnTo>
                  <a:lnTo>
                    <a:pt x="0" y="651"/>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dirty="0"/>
            </a:p>
          </p:txBody>
        </p:sp>
        <p:sp>
          <p:nvSpPr>
            <p:cNvPr id="37" name="Oval 10"/>
            <p:cNvSpPr>
              <a:spLocks noChangeArrowheads="1"/>
            </p:cNvSpPr>
            <p:nvPr/>
          </p:nvSpPr>
          <p:spPr bwMode="blackGray">
            <a:xfrm>
              <a:off x="7460704" y="4655889"/>
              <a:ext cx="26987" cy="28575"/>
            </a:xfrm>
            <a:prstGeom prst="ellipse">
              <a:avLst/>
            </a:prstGeom>
            <a:gradFill rotWithShape="1">
              <a:gsLst>
                <a:gs pos="0">
                  <a:srgbClr val="F30D0D"/>
                </a:gs>
                <a:gs pos="100000">
                  <a:srgbClr val="F30D0D">
                    <a:gamma/>
                    <a:shade val="46275"/>
                    <a:invGamma/>
                  </a:srgbClr>
                </a:gs>
              </a:gsLst>
              <a:lin ang="5400000" scaled="1"/>
            </a:gradFill>
            <a:ln w="12700">
              <a:round/>
              <a:headEnd/>
              <a:tailEn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sz="1600" dirty="0">
                <a:effectLst>
                  <a:outerShdw blurRad="38100" dist="38100" dir="2700000" algn="tl">
                    <a:srgbClr val="000000"/>
                  </a:outerShdw>
                </a:effectLst>
              </a:endParaRPr>
            </a:p>
          </p:txBody>
        </p:sp>
      </p:grpSp>
      <p:sp>
        <p:nvSpPr>
          <p:cNvPr id="45" name="Retângulo 44"/>
          <p:cNvSpPr/>
          <p:nvPr/>
        </p:nvSpPr>
        <p:spPr>
          <a:xfrm>
            <a:off x="703734" y="2348880"/>
            <a:ext cx="3948044" cy="3241573"/>
          </a:xfrm>
          <a:prstGeom prst="rect">
            <a:avLst/>
          </a:prstGeom>
          <a:noFill/>
          <a:ln>
            <a:noFill/>
          </a:ln>
          <a:effectLst/>
        </p:spPr>
        <p:txBody>
          <a:bodyPr wrap="square" lIns="72000" tIns="0" rIns="72000" bIns="0" rtlCol="0" anchor="ctr">
            <a:noAutofit/>
          </a:bodyPr>
          <a:lstStyle/>
          <a:p>
            <a:pPr marL="285750" indent="-285750">
              <a:spcAft>
                <a:spcPts val="1200"/>
              </a:spcAft>
              <a:buFont typeface="Wingdings" panose="05000000000000000000" pitchFamily="2" charset="2"/>
              <a:buChar char="ü"/>
            </a:pPr>
            <a:r>
              <a:rPr lang="pt-BR" dirty="0"/>
              <a:t>Menor incidência de transbordo e vazios</a:t>
            </a:r>
          </a:p>
          <a:p>
            <a:pPr marL="285750" indent="-285750">
              <a:spcAft>
                <a:spcPts val="1200"/>
              </a:spcAft>
              <a:buFont typeface="Wingdings" panose="05000000000000000000" pitchFamily="2" charset="2"/>
              <a:buChar char="ü"/>
            </a:pPr>
            <a:r>
              <a:rPr lang="pt-BR" dirty="0"/>
              <a:t>Maior ticket médio</a:t>
            </a:r>
          </a:p>
          <a:p>
            <a:pPr marL="285750" indent="-285750">
              <a:spcAft>
                <a:spcPts val="1200"/>
              </a:spcAft>
              <a:buFont typeface="Wingdings" panose="05000000000000000000" pitchFamily="2" charset="2"/>
              <a:buChar char="ü"/>
            </a:pPr>
            <a:r>
              <a:rPr lang="pt-BR" dirty="0"/>
              <a:t>Flexibilidade para compartilhamento dos ativos com outras cargas</a:t>
            </a:r>
          </a:p>
          <a:p>
            <a:pPr marL="285750" indent="-285750">
              <a:spcAft>
                <a:spcPts val="1200"/>
              </a:spcAft>
              <a:buFont typeface="Wingdings" panose="05000000000000000000" pitchFamily="2" charset="2"/>
              <a:buChar char="ü"/>
            </a:pPr>
            <a:r>
              <a:rPr lang="pt-BR" dirty="0"/>
              <a:t>Possibilidade de venda futura do terminal para armadores ou operadores mundiais</a:t>
            </a:r>
          </a:p>
        </p:txBody>
      </p:sp>
      <p:sp>
        <p:nvSpPr>
          <p:cNvPr id="46" name="Retângulo 45"/>
          <p:cNvSpPr/>
          <p:nvPr/>
        </p:nvSpPr>
        <p:spPr>
          <a:xfrm>
            <a:off x="5600278" y="2362766"/>
            <a:ext cx="3478564" cy="2866434"/>
          </a:xfrm>
          <a:prstGeom prst="rect">
            <a:avLst/>
          </a:prstGeom>
          <a:noFill/>
          <a:ln>
            <a:noFill/>
          </a:ln>
          <a:effectLst/>
        </p:spPr>
        <p:txBody>
          <a:bodyPr wrap="square" lIns="72000" tIns="0" rIns="72000" bIns="0" rtlCol="0" anchor="ctr">
            <a:noAutofit/>
          </a:bodyPr>
          <a:lstStyle/>
          <a:p>
            <a:pPr marL="285750" indent="-285750">
              <a:spcAft>
                <a:spcPts val="1200"/>
              </a:spcAft>
              <a:buFont typeface="Wingdings" panose="05000000000000000000" pitchFamily="2" charset="2"/>
              <a:buChar char="ü"/>
            </a:pPr>
            <a:r>
              <a:rPr lang="pt-BR" dirty="0"/>
              <a:t>Aceleração do</a:t>
            </a:r>
            <a:r>
              <a:rPr lang="pt-BR" i="1" dirty="0"/>
              <a:t> ramp up </a:t>
            </a:r>
            <a:r>
              <a:rPr lang="pt-BR" dirty="0"/>
              <a:t>de movimentação </a:t>
            </a:r>
          </a:p>
          <a:p>
            <a:pPr marL="285750" indent="-285750">
              <a:spcAft>
                <a:spcPts val="1200"/>
              </a:spcAft>
              <a:buFont typeface="Wingdings" panose="05000000000000000000" pitchFamily="2" charset="2"/>
              <a:buChar char="ü"/>
            </a:pPr>
            <a:r>
              <a:rPr lang="pt-BR" dirty="0"/>
              <a:t>Compartilhamento de CAPEX e do risco de implantação</a:t>
            </a:r>
          </a:p>
          <a:p>
            <a:pPr marL="285750" indent="-285750">
              <a:spcAft>
                <a:spcPts val="1200"/>
              </a:spcAft>
              <a:buFont typeface="Wingdings" panose="05000000000000000000" pitchFamily="2" charset="2"/>
              <a:buChar char="ü"/>
            </a:pPr>
            <a:r>
              <a:rPr lang="pt-BR" dirty="0"/>
              <a:t>Maior visibilidade</a:t>
            </a:r>
          </a:p>
          <a:p>
            <a:pPr marL="285750" indent="-285750">
              <a:spcAft>
                <a:spcPts val="1200"/>
              </a:spcAft>
              <a:buFont typeface="Wingdings" panose="05000000000000000000" pitchFamily="2" charset="2"/>
              <a:buChar char="ü"/>
            </a:pPr>
            <a:r>
              <a:rPr lang="pt-BR" dirty="0"/>
              <a:t>Maior ocupação</a:t>
            </a:r>
          </a:p>
        </p:txBody>
      </p:sp>
      <p:sp>
        <p:nvSpPr>
          <p:cNvPr id="48" name="Retângulo 47"/>
          <p:cNvSpPr/>
          <p:nvPr/>
        </p:nvSpPr>
        <p:spPr>
          <a:xfrm>
            <a:off x="719367" y="1730842"/>
            <a:ext cx="3261632" cy="642223"/>
          </a:xfrm>
          <a:prstGeom prst="rect">
            <a:avLst/>
          </a:prstGeom>
          <a:noFill/>
          <a:ln>
            <a:noFill/>
          </a:ln>
          <a:effectLst/>
        </p:spPr>
        <p:txBody>
          <a:bodyPr wrap="square" lIns="72000" tIns="0" rIns="72000" bIns="0" rtlCol="0" anchor="ctr">
            <a:noAutofit/>
          </a:bodyPr>
          <a:lstStyle/>
          <a:p>
            <a:pPr algn="ctr">
              <a:spcAft>
                <a:spcPts val="200"/>
              </a:spcAft>
            </a:pPr>
            <a:r>
              <a:rPr lang="pt-BR" b="1" dirty="0"/>
              <a:t>Sem parceria</a:t>
            </a:r>
          </a:p>
        </p:txBody>
      </p:sp>
      <p:sp>
        <p:nvSpPr>
          <p:cNvPr id="49" name="Retângulo 48"/>
          <p:cNvSpPr/>
          <p:nvPr/>
        </p:nvSpPr>
        <p:spPr>
          <a:xfrm>
            <a:off x="5686165" y="1730842"/>
            <a:ext cx="3261632" cy="642223"/>
          </a:xfrm>
          <a:prstGeom prst="rect">
            <a:avLst/>
          </a:prstGeom>
          <a:noFill/>
          <a:ln>
            <a:noFill/>
          </a:ln>
          <a:effectLst/>
        </p:spPr>
        <p:txBody>
          <a:bodyPr wrap="square" lIns="72000" tIns="0" rIns="72000" bIns="0" rtlCol="0" anchor="ctr">
            <a:noAutofit/>
          </a:bodyPr>
          <a:lstStyle/>
          <a:p>
            <a:pPr algn="ctr">
              <a:spcAft>
                <a:spcPts val="200"/>
              </a:spcAft>
            </a:pPr>
            <a:r>
              <a:rPr lang="pt-BR" b="1" dirty="0"/>
              <a:t>Com parceria</a:t>
            </a:r>
          </a:p>
        </p:txBody>
      </p:sp>
      <p:sp>
        <p:nvSpPr>
          <p:cNvPr id="5" name="Retângulo de cantos arredondados 4"/>
          <p:cNvSpPr/>
          <p:nvPr/>
        </p:nvSpPr>
        <p:spPr>
          <a:xfrm>
            <a:off x="10424814" y="1261683"/>
            <a:ext cx="1973257" cy="4104456"/>
          </a:xfrm>
          <a:prstGeom prst="roundRect">
            <a:avLst>
              <a:gd name="adj" fmla="val 810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400" dirty="0"/>
              <a:t>A ideia é mostrar que a parceria com armador é boa para acelerar ramp up mas não necessariamente boa para o desempenho financeiro do terminal</a:t>
            </a:r>
          </a:p>
          <a:p>
            <a:pPr marL="144000" indent="-144000">
              <a:spcAft>
                <a:spcPts val="600"/>
              </a:spcAft>
              <a:buFont typeface="Arial" pitchFamily="34" charset="0"/>
              <a:buChar char="•"/>
            </a:pPr>
            <a:r>
              <a:rPr lang="pt-BR" sz="1400" dirty="0"/>
              <a:t>Maior incidencia de vazios e transbordo</a:t>
            </a:r>
          </a:p>
          <a:p>
            <a:pPr marL="144000" indent="-144000">
              <a:spcAft>
                <a:spcPts val="600"/>
              </a:spcAft>
              <a:buFont typeface="Arial" pitchFamily="34" charset="0"/>
              <a:buChar char="•"/>
            </a:pPr>
            <a:r>
              <a:rPr lang="pt-BR" sz="1400" dirty="0"/>
              <a:t>Trade off entre ramp up acelerado X transb e vazios não é trivial</a:t>
            </a:r>
          </a:p>
        </p:txBody>
      </p:sp>
      <p:cxnSp>
        <p:nvCxnSpPr>
          <p:cNvPr id="7" name="Conector reto 6"/>
          <p:cNvCxnSpPr/>
          <p:nvPr/>
        </p:nvCxnSpPr>
        <p:spPr>
          <a:xfrm>
            <a:off x="301971" y="1556760"/>
            <a:ext cx="8970715"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639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2300669" y="16288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2300669" y="234888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2300669" y="306896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2300669" y="378904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2300669" y="450912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2300669" y="52292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Economics</a:t>
            </a:r>
          </a:p>
        </p:txBody>
      </p:sp>
      <p:sp>
        <p:nvSpPr>
          <p:cNvPr id="11" name="Espaço Reservado para Texto 2"/>
          <p:cNvSpPr txBox="1">
            <a:spLocks/>
          </p:cNvSpPr>
          <p:nvPr/>
        </p:nvSpPr>
        <p:spPr>
          <a:xfrm>
            <a:off x="2300669" y="9087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Tree>
    <p:extLst>
      <p:ext uri="{BB962C8B-B14F-4D97-AF65-F5344CB8AC3E}">
        <p14:creationId xmlns:p14="http://schemas.microsoft.com/office/powerpoint/2010/main" val="673905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65803"/>
            <a:ext cx="9505950" cy="575809"/>
          </a:xfrm>
        </p:spPr>
        <p:txBody>
          <a:bodyPr/>
          <a:lstStyle/>
          <a:p>
            <a:r>
              <a:rPr lang="pt-BR" sz="1800" dirty="0"/>
              <a:t>Terminais de contêineres podem ser representados por três subsistemas, dimensionados individualmente de acordo com aspectos relevantes para cada um</a:t>
            </a:r>
          </a:p>
        </p:txBody>
      </p:sp>
      <p:pic>
        <p:nvPicPr>
          <p:cNvPr id="6"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88543" y="1202909"/>
            <a:ext cx="5942460" cy="480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343694" y="4789476"/>
            <a:ext cx="7060079" cy="1231812"/>
          </a:xfrm>
          <a:prstGeom prst="rect">
            <a:avLst/>
          </a:prstGeom>
          <a:solidFill>
            <a:srgbClr val="C5E2FF">
              <a:alpha val="20000"/>
            </a:srgbClr>
          </a:solidFill>
          <a:ln w="19050">
            <a:noFill/>
            <a:prstDash val="sysDot"/>
          </a:ln>
          <a:effectLst/>
        </p:spPr>
        <p:txBody>
          <a:bodyPr wrap="square" lIns="72000" tIns="72000" rIns="72000" bIns="72000" rtlCol="0" anchor="ctr">
            <a:noAutofit/>
          </a:bodyPr>
          <a:lstStyle/>
          <a:p>
            <a:pPr algn="l">
              <a:spcAft>
                <a:spcPts val="600"/>
              </a:spcAft>
            </a:pPr>
            <a:r>
              <a:rPr lang="pt-BR" sz="1600" b="1" dirty="0">
                <a:solidFill>
                  <a:schemeClr val="accent1">
                    <a:lumMod val="50000"/>
                  </a:schemeClr>
                </a:solidFill>
              </a:rPr>
              <a:t>Recepção/</a:t>
            </a:r>
          </a:p>
          <a:p>
            <a:pPr algn="l">
              <a:spcAft>
                <a:spcPts val="600"/>
              </a:spcAft>
            </a:pPr>
            <a:r>
              <a:rPr lang="pt-BR" sz="1600" b="1" dirty="0">
                <a:solidFill>
                  <a:schemeClr val="accent1">
                    <a:lumMod val="50000"/>
                  </a:schemeClr>
                </a:solidFill>
              </a:rPr>
              <a:t>Expedição</a:t>
            </a:r>
          </a:p>
        </p:txBody>
      </p:sp>
      <p:sp>
        <p:nvSpPr>
          <p:cNvPr id="8" name="Retângulo 7"/>
          <p:cNvSpPr/>
          <p:nvPr/>
        </p:nvSpPr>
        <p:spPr>
          <a:xfrm>
            <a:off x="343694" y="3133999"/>
            <a:ext cx="7060079" cy="1583758"/>
          </a:xfrm>
          <a:prstGeom prst="rect">
            <a:avLst/>
          </a:prstGeom>
          <a:solidFill>
            <a:schemeClr val="bg1">
              <a:lumMod val="85000"/>
              <a:alpha val="20000"/>
            </a:schemeClr>
          </a:solidFill>
          <a:ln w="19050">
            <a:noFill/>
            <a:prstDash val="sysDot"/>
          </a:ln>
          <a:effectLst/>
        </p:spPr>
        <p:txBody>
          <a:bodyPr wrap="square" lIns="72000" tIns="72000" rIns="72000" bIns="72000" rtlCol="0" anchor="ctr">
            <a:noAutofit/>
          </a:bodyPr>
          <a:lstStyle/>
          <a:p>
            <a:pPr>
              <a:spcAft>
                <a:spcPts val="600"/>
              </a:spcAft>
            </a:pPr>
            <a:r>
              <a:rPr lang="pt-BR" sz="1600" b="1" dirty="0">
                <a:solidFill>
                  <a:schemeClr val="tx1">
                    <a:lumMod val="75000"/>
                    <a:lumOff val="25000"/>
                  </a:schemeClr>
                </a:solidFill>
              </a:rPr>
              <a:t>Armaz.</a:t>
            </a:r>
          </a:p>
        </p:txBody>
      </p:sp>
      <p:sp>
        <p:nvSpPr>
          <p:cNvPr id="9" name="Retângulo 8"/>
          <p:cNvSpPr/>
          <p:nvPr/>
        </p:nvSpPr>
        <p:spPr>
          <a:xfrm>
            <a:off x="343694" y="1092484"/>
            <a:ext cx="7060079" cy="2006094"/>
          </a:xfrm>
          <a:prstGeom prst="rect">
            <a:avLst/>
          </a:prstGeom>
          <a:solidFill>
            <a:schemeClr val="accent4">
              <a:alpha val="20000"/>
            </a:schemeClr>
          </a:solidFill>
          <a:ln w="19050">
            <a:noFill/>
            <a:prstDash val="sysDot"/>
          </a:ln>
          <a:effectLst/>
        </p:spPr>
        <p:txBody>
          <a:bodyPr wrap="square" lIns="72000" tIns="72000" rIns="72000" bIns="72000" rtlCol="0" anchor="ctr">
            <a:noAutofit/>
          </a:bodyPr>
          <a:lstStyle/>
          <a:p>
            <a:pPr>
              <a:spcAft>
                <a:spcPts val="600"/>
              </a:spcAft>
            </a:pPr>
            <a:r>
              <a:rPr lang="pt-BR" sz="1600" b="1" dirty="0">
                <a:solidFill>
                  <a:schemeClr val="accent4">
                    <a:lumMod val="50000"/>
                  </a:schemeClr>
                </a:solidFill>
              </a:rPr>
              <a:t>Embarque/</a:t>
            </a:r>
          </a:p>
          <a:p>
            <a:pPr>
              <a:spcAft>
                <a:spcPts val="600"/>
              </a:spcAft>
            </a:pPr>
            <a:r>
              <a:rPr lang="pt-BR" sz="1600" b="1" dirty="0">
                <a:solidFill>
                  <a:schemeClr val="accent4">
                    <a:lumMod val="50000"/>
                  </a:schemeClr>
                </a:solidFill>
              </a:rPr>
              <a:t>Desemb.</a:t>
            </a:r>
          </a:p>
        </p:txBody>
      </p:sp>
      <p:sp>
        <p:nvSpPr>
          <p:cNvPr id="10" name="Retângulo 9"/>
          <p:cNvSpPr/>
          <p:nvPr/>
        </p:nvSpPr>
        <p:spPr>
          <a:xfrm>
            <a:off x="7544494" y="1092484"/>
            <a:ext cx="2124000" cy="2006094"/>
          </a:xfrm>
          <a:prstGeom prst="rect">
            <a:avLst/>
          </a:prstGeom>
          <a:solidFill>
            <a:schemeClr val="accent4">
              <a:alpha val="20000"/>
            </a:schemeClr>
          </a:solidFill>
          <a:ln>
            <a:noFill/>
          </a:ln>
          <a:effectLst/>
        </p:spPr>
        <p:txBody>
          <a:bodyPr wrap="square" lIns="72000" tIns="72000" rIns="72000" bIns="72000" rtlCol="0" anchor="ctr">
            <a:noAutofit/>
          </a:bodyPr>
          <a:lstStyle/>
          <a:p>
            <a:pPr marL="144000" indent="-144000">
              <a:spcAft>
                <a:spcPts val="600"/>
              </a:spcAft>
              <a:buFont typeface="Arial" pitchFamily="34" charset="0"/>
              <a:buChar char="•"/>
            </a:pPr>
            <a:r>
              <a:rPr lang="pt-BR" sz="1400" dirty="0"/>
              <a:t>Extensão de cais</a:t>
            </a:r>
          </a:p>
          <a:p>
            <a:pPr marL="144000" indent="-144000">
              <a:spcAft>
                <a:spcPts val="600"/>
              </a:spcAft>
              <a:buFont typeface="Arial" pitchFamily="34" charset="0"/>
              <a:buChar char="•"/>
            </a:pPr>
            <a:r>
              <a:rPr lang="pt-BR" sz="1400" dirty="0"/>
              <a:t>Calado</a:t>
            </a:r>
          </a:p>
          <a:p>
            <a:pPr marL="144000" indent="-144000" algn="l">
              <a:spcAft>
                <a:spcPts val="600"/>
              </a:spcAft>
              <a:buFont typeface="Arial" pitchFamily="34" charset="0"/>
              <a:buChar char="•"/>
            </a:pPr>
            <a:r>
              <a:rPr lang="pt-BR" sz="1400" dirty="0">
                <a:solidFill>
                  <a:schemeClr val="tx1"/>
                </a:solidFill>
              </a:rPr>
              <a:t>Número de berços</a:t>
            </a:r>
          </a:p>
          <a:p>
            <a:pPr marL="144000" indent="-144000" algn="l">
              <a:spcAft>
                <a:spcPts val="600"/>
              </a:spcAft>
              <a:buFont typeface="Arial" pitchFamily="34" charset="0"/>
              <a:buChar char="•"/>
            </a:pPr>
            <a:r>
              <a:rPr lang="pt-BR" sz="1400" dirty="0">
                <a:solidFill>
                  <a:schemeClr val="tx1"/>
                </a:solidFill>
              </a:rPr>
              <a:t>Equipamentos de cais</a:t>
            </a:r>
          </a:p>
          <a:p>
            <a:pPr marL="144000" indent="-144000" algn="l">
              <a:spcAft>
                <a:spcPts val="600"/>
              </a:spcAft>
              <a:buFont typeface="Arial" pitchFamily="34" charset="0"/>
              <a:buChar char="•"/>
            </a:pPr>
            <a:r>
              <a:rPr lang="pt-BR" sz="1400" dirty="0"/>
              <a:t>Consignação média</a:t>
            </a:r>
          </a:p>
          <a:p>
            <a:pPr marL="144000" indent="-144000" algn="l">
              <a:spcAft>
                <a:spcPts val="600"/>
              </a:spcAft>
              <a:buFont typeface="Arial" pitchFamily="34" charset="0"/>
              <a:buChar char="•"/>
            </a:pPr>
            <a:r>
              <a:rPr lang="pt-BR" sz="1400" dirty="0"/>
              <a:t>Ocupação do terminal</a:t>
            </a:r>
            <a:r>
              <a:rPr lang="pt-BR" sz="1400" dirty="0">
                <a:solidFill>
                  <a:schemeClr val="tx1"/>
                </a:solidFill>
              </a:rPr>
              <a:t> </a:t>
            </a:r>
          </a:p>
        </p:txBody>
      </p:sp>
      <p:sp>
        <p:nvSpPr>
          <p:cNvPr id="11" name="Retângulo 10"/>
          <p:cNvSpPr/>
          <p:nvPr/>
        </p:nvSpPr>
        <p:spPr>
          <a:xfrm>
            <a:off x="7544494" y="3134000"/>
            <a:ext cx="2124000" cy="1583758"/>
          </a:xfrm>
          <a:prstGeom prst="rect">
            <a:avLst/>
          </a:prstGeom>
          <a:solidFill>
            <a:schemeClr val="bg1">
              <a:lumMod val="85000"/>
              <a:alpha val="20000"/>
            </a:schemeClr>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solidFill>
                  <a:schemeClr val="tx1"/>
                </a:solidFill>
              </a:rPr>
              <a:t>Layout do pátio</a:t>
            </a:r>
          </a:p>
          <a:p>
            <a:pPr marL="144000" indent="-144000" algn="l">
              <a:spcAft>
                <a:spcPts val="600"/>
              </a:spcAft>
              <a:buFont typeface="Arial" pitchFamily="34" charset="0"/>
              <a:buChar char="•"/>
            </a:pPr>
            <a:r>
              <a:rPr lang="pt-BR" sz="1400" dirty="0"/>
              <a:t>Equipamentos de pátio</a:t>
            </a:r>
          </a:p>
          <a:p>
            <a:pPr marL="144000" indent="-144000" algn="l">
              <a:spcAft>
                <a:spcPts val="600"/>
              </a:spcAft>
              <a:buFont typeface="Arial" pitchFamily="34" charset="0"/>
              <a:buChar char="•"/>
            </a:pPr>
            <a:r>
              <a:rPr lang="pt-BR" sz="1400" dirty="0">
                <a:solidFill>
                  <a:schemeClr val="tx1"/>
                </a:solidFill>
              </a:rPr>
              <a:t>Relação TEU/box</a:t>
            </a:r>
          </a:p>
          <a:p>
            <a:pPr marL="144000" indent="-144000" algn="l">
              <a:spcAft>
                <a:spcPts val="600"/>
              </a:spcAft>
              <a:buFont typeface="Arial" pitchFamily="34" charset="0"/>
              <a:buChar char="•"/>
            </a:pPr>
            <a:r>
              <a:rPr lang="pt-BR" sz="1400" dirty="0"/>
              <a:t>Dwell time</a:t>
            </a:r>
            <a:endParaRPr lang="pt-BR" sz="1400" dirty="0">
              <a:solidFill>
                <a:schemeClr val="tx1"/>
              </a:solidFill>
            </a:endParaRPr>
          </a:p>
        </p:txBody>
      </p:sp>
      <p:sp>
        <p:nvSpPr>
          <p:cNvPr id="12" name="Retângulo 11"/>
          <p:cNvSpPr/>
          <p:nvPr/>
        </p:nvSpPr>
        <p:spPr>
          <a:xfrm>
            <a:off x="7544494" y="4789476"/>
            <a:ext cx="2124000" cy="1222242"/>
          </a:xfrm>
          <a:prstGeom prst="rect">
            <a:avLst/>
          </a:prstGeom>
          <a:solidFill>
            <a:srgbClr val="C5E2FF">
              <a:alpha val="20000"/>
            </a:srgbClr>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solidFill>
                  <a:schemeClr val="tx1"/>
                </a:solidFill>
              </a:rPr>
              <a:t>Gates</a:t>
            </a:r>
          </a:p>
          <a:p>
            <a:pPr marL="144000" indent="-144000" algn="l">
              <a:spcAft>
                <a:spcPts val="600"/>
              </a:spcAft>
              <a:buFont typeface="Arial" pitchFamily="34" charset="0"/>
              <a:buChar char="•"/>
            </a:pPr>
            <a:r>
              <a:rPr lang="pt-BR" sz="1400" dirty="0"/>
              <a:t>Integração logística</a:t>
            </a:r>
            <a:endParaRPr lang="pt-BR" sz="1400" dirty="0">
              <a:solidFill>
                <a:schemeClr val="tx1"/>
              </a:solidFill>
            </a:endParaRPr>
          </a:p>
        </p:txBody>
      </p:sp>
      <p:sp>
        <p:nvSpPr>
          <p:cNvPr id="4" name="CaixaDeTexto 3"/>
          <p:cNvSpPr txBox="1"/>
          <p:nvPr/>
        </p:nvSpPr>
        <p:spPr>
          <a:xfrm>
            <a:off x="343694" y="692696"/>
            <a:ext cx="7087309" cy="648072"/>
          </a:xfrm>
          <a:prstGeom prst="rect">
            <a:avLst/>
          </a:prstGeom>
          <a:noFill/>
          <a:ln>
            <a:noFill/>
          </a:ln>
        </p:spPr>
        <p:txBody>
          <a:bodyPr wrap="square" lIns="72000" tIns="36000" rIns="72000" bIns="36000" rtlCol="0" anchor="t">
            <a:noAutofit/>
          </a:bodyPr>
          <a:lstStyle/>
          <a:p>
            <a:pPr>
              <a:spcAft>
                <a:spcPts val="600"/>
              </a:spcAft>
            </a:pPr>
            <a:r>
              <a:rPr lang="pt-BR" sz="1600" b="1" dirty="0"/>
              <a:t>Layout padrão</a:t>
            </a:r>
          </a:p>
        </p:txBody>
      </p:sp>
      <p:cxnSp>
        <p:nvCxnSpPr>
          <p:cNvPr id="13" name="Conector reto 12"/>
          <p:cNvCxnSpPr>
            <a:stCxn id="4" idx="1"/>
            <a:endCxn id="4" idx="3"/>
          </p:cNvCxnSpPr>
          <p:nvPr/>
        </p:nvCxnSpPr>
        <p:spPr>
          <a:xfrm>
            <a:off x="343694" y="1016732"/>
            <a:ext cx="7087309"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7544494" y="692696"/>
            <a:ext cx="2160000" cy="648072"/>
          </a:xfrm>
          <a:prstGeom prst="rect">
            <a:avLst/>
          </a:prstGeom>
          <a:noFill/>
          <a:ln>
            <a:noFill/>
          </a:ln>
        </p:spPr>
        <p:txBody>
          <a:bodyPr wrap="square" lIns="72000" tIns="36000" rIns="72000" bIns="36000" rtlCol="0" anchor="t">
            <a:noAutofit/>
          </a:bodyPr>
          <a:lstStyle/>
          <a:p>
            <a:pPr>
              <a:spcAft>
                <a:spcPts val="600"/>
              </a:spcAft>
            </a:pPr>
            <a:r>
              <a:rPr lang="pt-BR" sz="1600" b="1" dirty="0"/>
              <a:t>Aspectos relevantes</a:t>
            </a:r>
          </a:p>
        </p:txBody>
      </p:sp>
      <p:cxnSp>
        <p:nvCxnSpPr>
          <p:cNvPr id="16" name="Conector reto 15"/>
          <p:cNvCxnSpPr>
            <a:stCxn id="15" idx="1"/>
            <a:endCxn id="15" idx="3"/>
          </p:cNvCxnSpPr>
          <p:nvPr/>
        </p:nvCxnSpPr>
        <p:spPr>
          <a:xfrm>
            <a:off x="7544494" y="1016732"/>
            <a:ext cx="216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409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55332"/>
            <a:ext cx="9505950" cy="637364"/>
          </a:xfrm>
        </p:spPr>
        <p:txBody>
          <a:bodyPr/>
          <a:lstStyle/>
          <a:p>
            <a:r>
              <a:rPr lang="pt-BR" dirty="0"/>
              <a:t>O aumento crescente da frota exige adequação dos terminais ao longo dos anos (1/2)</a:t>
            </a:r>
          </a:p>
        </p:txBody>
      </p:sp>
      <p:cxnSp>
        <p:nvCxnSpPr>
          <p:cNvPr id="10" name="Conector de seta reta 9"/>
          <p:cNvCxnSpPr/>
          <p:nvPr/>
        </p:nvCxnSpPr>
        <p:spPr>
          <a:xfrm flipH="1" flipV="1">
            <a:off x="225377" y="2314771"/>
            <a:ext cx="2808000" cy="1"/>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flipH="1" flipV="1">
            <a:off x="174386" y="3435112"/>
            <a:ext cx="2390400" cy="0"/>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1360363" y="2063149"/>
            <a:ext cx="682631" cy="299881"/>
          </a:xfrm>
          <a:prstGeom prst="rect">
            <a:avLst/>
          </a:prstGeom>
          <a:noFill/>
          <a:ln>
            <a:noFill/>
          </a:ln>
          <a:effectLst/>
        </p:spPr>
        <p:txBody>
          <a:bodyPr wrap="square" lIns="72000" tIns="72000" rIns="72000" bIns="72000" rtlCol="0" anchor="ctr">
            <a:noAutofit/>
          </a:bodyPr>
          <a:lstStyle/>
          <a:p>
            <a:pPr algn="l">
              <a:spcAft>
                <a:spcPts val="600"/>
              </a:spcAft>
            </a:pPr>
            <a:r>
              <a:rPr lang="pt-BR" sz="1400" b="1" dirty="0"/>
              <a:t>400 m</a:t>
            </a:r>
            <a:endParaRPr lang="pt-BR" sz="1400" b="1" dirty="0">
              <a:solidFill>
                <a:schemeClr val="tx1"/>
              </a:solidFill>
            </a:endParaRPr>
          </a:p>
        </p:txBody>
      </p:sp>
      <p:sp>
        <p:nvSpPr>
          <p:cNvPr id="15" name="Retângulo 14"/>
          <p:cNvSpPr/>
          <p:nvPr/>
        </p:nvSpPr>
        <p:spPr>
          <a:xfrm>
            <a:off x="1028271" y="3190708"/>
            <a:ext cx="682631" cy="299881"/>
          </a:xfrm>
          <a:prstGeom prst="rect">
            <a:avLst/>
          </a:prstGeom>
          <a:noFill/>
          <a:ln>
            <a:noFill/>
          </a:ln>
          <a:effectLst/>
        </p:spPr>
        <p:txBody>
          <a:bodyPr wrap="square" lIns="72000" tIns="72000" rIns="72000" bIns="72000" rtlCol="0" anchor="ctr">
            <a:noAutofit/>
          </a:bodyPr>
          <a:lstStyle/>
          <a:p>
            <a:pPr algn="l">
              <a:spcAft>
                <a:spcPts val="600"/>
              </a:spcAft>
            </a:pPr>
            <a:r>
              <a:rPr lang="pt-BR" sz="1400" b="1" dirty="0"/>
              <a:t>340 m</a:t>
            </a:r>
            <a:endParaRPr lang="pt-BR" sz="1400" b="1" dirty="0">
              <a:solidFill>
                <a:schemeClr val="tx1"/>
              </a:solidFill>
            </a:endParaRPr>
          </a:p>
        </p:txBody>
      </p:sp>
      <p:sp>
        <p:nvSpPr>
          <p:cNvPr id="18" name="Retângulo 17"/>
          <p:cNvSpPr/>
          <p:nvPr/>
        </p:nvSpPr>
        <p:spPr>
          <a:xfrm>
            <a:off x="3084384" y="1354149"/>
            <a:ext cx="2341403" cy="884542"/>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t>Capacidade: </a:t>
            </a:r>
            <a:r>
              <a:rPr lang="pt-BR" sz="1400" b="1" dirty="0"/>
              <a:t>19.224</a:t>
            </a:r>
            <a:r>
              <a:rPr lang="pt-BR" sz="1400" dirty="0"/>
              <a:t> </a:t>
            </a:r>
            <a:r>
              <a:rPr lang="pt-BR" sz="1400" b="1" dirty="0"/>
              <a:t>TEUs</a:t>
            </a:r>
          </a:p>
          <a:p>
            <a:pPr algn="l">
              <a:spcAft>
                <a:spcPts val="600"/>
              </a:spcAft>
            </a:pPr>
            <a:r>
              <a:rPr lang="pt-BR" sz="1400" dirty="0">
                <a:solidFill>
                  <a:schemeClr val="tx1"/>
                </a:solidFill>
              </a:rPr>
              <a:t>Calado: </a:t>
            </a:r>
            <a:r>
              <a:rPr lang="pt-BR" sz="1400" b="1" dirty="0">
                <a:solidFill>
                  <a:schemeClr val="tx1"/>
                </a:solidFill>
              </a:rPr>
              <a:t>15,5</a:t>
            </a:r>
            <a:r>
              <a:rPr lang="pt-BR" sz="1400" dirty="0">
                <a:solidFill>
                  <a:schemeClr val="tx1"/>
                </a:solidFill>
              </a:rPr>
              <a:t> </a:t>
            </a:r>
            <a:r>
              <a:rPr lang="pt-BR" sz="1400" b="1" dirty="0">
                <a:solidFill>
                  <a:schemeClr val="tx1"/>
                </a:solidFill>
              </a:rPr>
              <a:t>m</a:t>
            </a:r>
          </a:p>
          <a:p>
            <a:pPr algn="l">
              <a:spcAft>
                <a:spcPts val="600"/>
              </a:spcAft>
            </a:pPr>
            <a:r>
              <a:rPr lang="pt-BR" sz="1400" b="1" dirty="0"/>
              <a:t>LOA = 400m</a:t>
            </a:r>
            <a:endParaRPr lang="pt-BR" sz="1600" b="1" dirty="0">
              <a:solidFill>
                <a:schemeClr val="tx1"/>
              </a:solidFill>
            </a:endParaRPr>
          </a:p>
        </p:txBody>
      </p:sp>
      <p:sp>
        <p:nvSpPr>
          <p:cNvPr id="19" name="Retângulo 18"/>
          <p:cNvSpPr/>
          <p:nvPr/>
        </p:nvSpPr>
        <p:spPr>
          <a:xfrm>
            <a:off x="3076812" y="2558525"/>
            <a:ext cx="2268000" cy="884542"/>
          </a:xfrm>
          <a:prstGeom prst="rect">
            <a:avLst/>
          </a:prstGeom>
          <a:noFill/>
          <a:ln>
            <a:noFill/>
          </a:ln>
          <a:effectLst/>
        </p:spPr>
        <p:txBody>
          <a:bodyPr wrap="square" lIns="72000" tIns="72000" rIns="72000" bIns="72000" rtlCol="0" anchor="ctr">
            <a:noAutofit/>
          </a:bodyPr>
          <a:lstStyle/>
          <a:p>
            <a:pPr>
              <a:spcAft>
                <a:spcPts val="600"/>
              </a:spcAft>
            </a:pPr>
            <a:r>
              <a:rPr lang="pt-BR" dirty="0"/>
              <a:t>Hyundai Loyalty:</a:t>
            </a:r>
            <a:endParaRPr lang="pt-BR" sz="1400" dirty="0"/>
          </a:p>
          <a:p>
            <a:pPr algn="l">
              <a:spcAft>
                <a:spcPts val="600"/>
              </a:spcAft>
            </a:pPr>
            <a:r>
              <a:rPr lang="pt-BR" sz="1400" dirty="0"/>
              <a:t>Capacidade: </a:t>
            </a:r>
            <a:r>
              <a:rPr lang="pt-BR" sz="1400" b="1" dirty="0"/>
              <a:t>10.600</a:t>
            </a:r>
            <a:r>
              <a:rPr lang="pt-BR" sz="1400" dirty="0"/>
              <a:t> </a:t>
            </a:r>
            <a:r>
              <a:rPr lang="pt-BR" sz="1400" b="1" dirty="0"/>
              <a:t>TEUs</a:t>
            </a:r>
          </a:p>
          <a:p>
            <a:pPr algn="l">
              <a:spcAft>
                <a:spcPts val="600"/>
              </a:spcAft>
            </a:pPr>
            <a:r>
              <a:rPr lang="pt-BR" sz="1400" dirty="0">
                <a:solidFill>
                  <a:schemeClr val="tx1"/>
                </a:solidFill>
              </a:rPr>
              <a:t>Calado: </a:t>
            </a:r>
            <a:r>
              <a:rPr lang="pt-BR" sz="1400" b="1" dirty="0">
                <a:solidFill>
                  <a:schemeClr val="tx1"/>
                </a:solidFill>
              </a:rPr>
              <a:t>14,5</a:t>
            </a:r>
            <a:r>
              <a:rPr lang="pt-BR" sz="1400" dirty="0">
                <a:solidFill>
                  <a:schemeClr val="tx1"/>
                </a:solidFill>
              </a:rPr>
              <a:t> </a:t>
            </a:r>
            <a:r>
              <a:rPr lang="pt-BR" sz="1400" b="1" dirty="0">
                <a:solidFill>
                  <a:schemeClr val="tx1"/>
                </a:solidFill>
              </a:rPr>
              <a:t>m</a:t>
            </a:r>
          </a:p>
          <a:p>
            <a:pPr algn="l">
              <a:spcAft>
                <a:spcPts val="600"/>
              </a:spcAft>
            </a:pPr>
            <a:r>
              <a:rPr lang="pt-BR" sz="1400" b="1" dirty="0"/>
              <a:t>LOA = 340m</a:t>
            </a:r>
            <a:endParaRPr lang="pt-BR" sz="1600" b="1" dirty="0">
              <a:solidFill>
                <a:schemeClr val="tx1"/>
              </a:solidFill>
            </a:endParaRPr>
          </a:p>
        </p:txBody>
      </p:sp>
      <p:sp>
        <p:nvSpPr>
          <p:cNvPr id="23" name="Retângulo 22"/>
          <p:cNvSpPr/>
          <p:nvPr/>
        </p:nvSpPr>
        <p:spPr>
          <a:xfrm>
            <a:off x="131438" y="785391"/>
            <a:ext cx="4428000" cy="288000"/>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Porte dos Porta-contêineres (2017)</a:t>
            </a:r>
            <a:endParaRPr lang="pt-BR" sz="1600" b="1" dirty="0">
              <a:solidFill>
                <a:schemeClr val="tx1"/>
              </a:solidFill>
            </a:endParaRPr>
          </a:p>
        </p:txBody>
      </p:sp>
      <p:grpSp>
        <p:nvGrpSpPr>
          <p:cNvPr id="38" name="Grupo 37"/>
          <p:cNvGrpSpPr/>
          <p:nvPr/>
        </p:nvGrpSpPr>
        <p:grpSpPr>
          <a:xfrm>
            <a:off x="187071" y="1495143"/>
            <a:ext cx="2869177" cy="592853"/>
            <a:chOff x="187071" y="1423135"/>
            <a:chExt cx="2869177" cy="592853"/>
          </a:xfrm>
        </p:grpSpPr>
        <p:sp>
          <p:nvSpPr>
            <p:cNvPr id="25" name="Forma livre 24"/>
            <p:cNvSpPr/>
            <p:nvPr/>
          </p:nvSpPr>
          <p:spPr>
            <a:xfrm>
              <a:off x="189729" y="1503522"/>
              <a:ext cx="2703089" cy="366765"/>
            </a:xfrm>
            <a:custGeom>
              <a:avLst/>
              <a:gdLst>
                <a:gd name="connsiteX0" fmla="*/ 5024 w 3270738"/>
                <a:gd name="connsiteY0" fmla="*/ 0 h 366765"/>
                <a:gd name="connsiteX1" fmla="*/ 2391507 w 3270738"/>
                <a:gd name="connsiteY1" fmla="*/ 0 h 366765"/>
                <a:gd name="connsiteX2" fmla="*/ 2391507 w 3270738"/>
                <a:gd name="connsiteY2" fmla="*/ 55266 h 366765"/>
                <a:gd name="connsiteX3" fmla="*/ 2662813 w 3270738"/>
                <a:gd name="connsiteY3" fmla="*/ 50242 h 366765"/>
                <a:gd name="connsiteX4" fmla="*/ 2667837 w 3270738"/>
                <a:gd name="connsiteY4" fmla="*/ 100483 h 366765"/>
                <a:gd name="connsiteX5" fmla="*/ 3265714 w 3270738"/>
                <a:gd name="connsiteY5" fmla="*/ 100483 h 366765"/>
                <a:gd name="connsiteX6" fmla="*/ 3270738 w 3270738"/>
                <a:gd name="connsiteY6" fmla="*/ 366765 h 366765"/>
                <a:gd name="connsiteX7" fmla="*/ 0 w 3270738"/>
                <a:gd name="connsiteY7" fmla="*/ 336620 h 366765"/>
                <a:gd name="connsiteX8" fmla="*/ 5024 w 3270738"/>
                <a:gd name="connsiteY8" fmla="*/ 0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738" h="366765">
                  <a:moveTo>
                    <a:pt x="5024" y="0"/>
                  </a:moveTo>
                  <a:lnTo>
                    <a:pt x="2391507" y="0"/>
                  </a:lnTo>
                  <a:lnTo>
                    <a:pt x="2391507" y="55266"/>
                  </a:lnTo>
                  <a:lnTo>
                    <a:pt x="2662813" y="50242"/>
                  </a:lnTo>
                  <a:lnTo>
                    <a:pt x="2667837" y="100483"/>
                  </a:lnTo>
                  <a:lnTo>
                    <a:pt x="3265714" y="100483"/>
                  </a:lnTo>
                  <a:cubicBezTo>
                    <a:pt x="3267389" y="189244"/>
                    <a:pt x="3269063" y="278004"/>
                    <a:pt x="3270738" y="366765"/>
                  </a:cubicBezTo>
                  <a:lnTo>
                    <a:pt x="0" y="336620"/>
                  </a:lnTo>
                  <a:cubicBezTo>
                    <a:pt x="1675" y="224413"/>
                    <a:pt x="3349" y="112207"/>
                    <a:pt x="5024" y="0"/>
                  </a:cubicBezTo>
                  <a:close/>
                </a:path>
              </a:pathLst>
            </a:custGeom>
            <a:solidFill>
              <a:srgbClr val="FF0000"/>
            </a:solidFill>
            <a:ln>
              <a:solidFill>
                <a:srgbClr val="9E5E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4" name="Forma livre 23"/>
            <p:cNvSpPr/>
            <p:nvPr/>
          </p:nvSpPr>
          <p:spPr>
            <a:xfrm>
              <a:off x="187071" y="1423135"/>
              <a:ext cx="2869177" cy="592853"/>
            </a:xfrm>
            <a:custGeom>
              <a:avLst/>
              <a:gdLst>
                <a:gd name="connsiteX0" fmla="*/ 0 w 3471705"/>
                <a:gd name="connsiteY0" fmla="*/ 351692 h 592853"/>
                <a:gd name="connsiteX1" fmla="*/ 0 w 3471705"/>
                <a:gd name="connsiteY1" fmla="*/ 411982 h 592853"/>
                <a:gd name="connsiteX2" fmla="*/ 205991 w 3471705"/>
                <a:gd name="connsiteY2" fmla="*/ 592853 h 592853"/>
                <a:gd name="connsiteX3" fmla="*/ 3295859 w 3471705"/>
                <a:gd name="connsiteY3" fmla="*/ 582804 h 592853"/>
                <a:gd name="connsiteX4" fmla="*/ 3466681 w 3471705"/>
                <a:gd name="connsiteY4" fmla="*/ 542611 h 592853"/>
                <a:gd name="connsiteX5" fmla="*/ 3471705 w 3471705"/>
                <a:gd name="connsiteY5" fmla="*/ 507442 h 592853"/>
                <a:gd name="connsiteX6" fmla="*/ 3376246 w 3471705"/>
                <a:gd name="connsiteY6" fmla="*/ 467248 h 592853"/>
                <a:gd name="connsiteX7" fmla="*/ 3451609 w 3471705"/>
                <a:gd name="connsiteY7" fmla="*/ 291402 h 592853"/>
                <a:gd name="connsiteX8" fmla="*/ 3104941 w 3471705"/>
                <a:gd name="connsiteY8" fmla="*/ 306475 h 592853"/>
                <a:gd name="connsiteX9" fmla="*/ 2979336 w 3471705"/>
                <a:gd name="connsiteY9" fmla="*/ 351692 h 592853"/>
                <a:gd name="connsiteX10" fmla="*/ 2170444 w 3471705"/>
                <a:gd name="connsiteY10" fmla="*/ 351692 h 592853"/>
                <a:gd name="connsiteX11" fmla="*/ 2165420 w 3471705"/>
                <a:gd name="connsiteY11" fmla="*/ 0 h 592853"/>
                <a:gd name="connsiteX12" fmla="*/ 2080009 w 3471705"/>
                <a:gd name="connsiteY12" fmla="*/ 5024 h 592853"/>
                <a:gd name="connsiteX13" fmla="*/ 2059912 w 3471705"/>
                <a:gd name="connsiteY13" fmla="*/ 351692 h 592853"/>
                <a:gd name="connsiteX14" fmla="*/ 773723 w 3471705"/>
                <a:gd name="connsiteY14" fmla="*/ 346668 h 592853"/>
                <a:gd name="connsiteX15" fmla="*/ 768699 w 3471705"/>
                <a:gd name="connsiteY15" fmla="*/ 5024 h 592853"/>
                <a:gd name="connsiteX16" fmla="*/ 708409 w 3471705"/>
                <a:gd name="connsiteY16" fmla="*/ 5024 h 592853"/>
                <a:gd name="connsiteX17" fmla="*/ 703385 w 3471705"/>
                <a:gd name="connsiteY17" fmla="*/ 341644 h 592853"/>
                <a:gd name="connsiteX18" fmla="*/ 0 w 3471705"/>
                <a:gd name="connsiteY18" fmla="*/ 351692 h 592853"/>
                <a:gd name="connsiteX0" fmla="*/ 0 w 3471705"/>
                <a:gd name="connsiteY0" fmla="*/ 351692 h 592853"/>
                <a:gd name="connsiteX1" fmla="*/ 0 w 3471705"/>
                <a:gd name="connsiteY1" fmla="*/ 411982 h 592853"/>
                <a:gd name="connsiteX2" fmla="*/ 205991 w 3471705"/>
                <a:gd name="connsiteY2" fmla="*/ 592853 h 592853"/>
                <a:gd name="connsiteX3" fmla="*/ 3295859 w 3471705"/>
                <a:gd name="connsiteY3" fmla="*/ 582804 h 592853"/>
                <a:gd name="connsiteX4" fmla="*/ 3466681 w 3471705"/>
                <a:gd name="connsiteY4" fmla="*/ 542611 h 592853"/>
                <a:gd name="connsiteX5" fmla="*/ 3471705 w 3471705"/>
                <a:gd name="connsiteY5" fmla="*/ 507442 h 592853"/>
                <a:gd name="connsiteX6" fmla="*/ 3376246 w 3471705"/>
                <a:gd name="connsiteY6" fmla="*/ 467248 h 592853"/>
                <a:gd name="connsiteX7" fmla="*/ 3451609 w 3471705"/>
                <a:gd name="connsiteY7" fmla="*/ 291402 h 592853"/>
                <a:gd name="connsiteX8" fmla="*/ 3104941 w 3471705"/>
                <a:gd name="connsiteY8" fmla="*/ 306475 h 592853"/>
                <a:gd name="connsiteX9" fmla="*/ 2979336 w 3471705"/>
                <a:gd name="connsiteY9" fmla="*/ 351692 h 592853"/>
                <a:gd name="connsiteX10" fmla="*/ 2170444 w 3471705"/>
                <a:gd name="connsiteY10" fmla="*/ 351692 h 592853"/>
                <a:gd name="connsiteX11" fmla="*/ 2165420 w 3471705"/>
                <a:gd name="connsiteY11" fmla="*/ 0 h 592853"/>
                <a:gd name="connsiteX12" fmla="*/ 2054888 w 3471705"/>
                <a:gd name="connsiteY12" fmla="*/ 5024 h 592853"/>
                <a:gd name="connsiteX13" fmla="*/ 2059912 w 3471705"/>
                <a:gd name="connsiteY13" fmla="*/ 351692 h 592853"/>
                <a:gd name="connsiteX14" fmla="*/ 773723 w 3471705"/>
                <a:gd name="connsiteY14" fmla="*/ 346668 h 592853"/>
                <a:gd name="connsiteX15" fmla="*/ 768699 w 3471705"/>
                <a:gd name="connsiteY15" fmla="*/ 5024 h 592853"/>
                <a:gd name="connsiteX16" fmla="*/ 708409 w 3471705"/>
                <a:gd name="connsiteY16" fmla="*/ 5024 h 592853"/>
                <a:gd name="connsiteX17" fmla="*/ 703385 w 3471705"/>
                <a:gd name="connsiteY17" fmla="*/ 341644 h 592853"/>
                <a:gd name="connsiteX18" fmla="*/ 0 w 3471705"/>
                <a:gd name="connsiteY18" fmla="*/ 351692 h 5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1705" h="592853">
                  <a:moveTo>
                    <a:pt x="0" y="351692"/>
                  </a:moveTo>
                  <a:lnTo>
                    <a:pt x="0" y="411982"/>
                  </a:lnTo>
                  <a:lnTo>
                    <a:pt x="205991" y="592853"/>
                  </a:lnTo>
                  <a:lnTo>
                    <a:pt x="3295859" y="582804"/>
                  </a:lnTo>
                  <a:lnTo>
                    <a:pt x="3466681" y="542611"/>
                  </a:lnTo>
                  <a:lnTo>
                    <a:pt x="3471705" y="507442"/>
                  </a:lnTo>
                  <a:lnTo>
                    <a:pt x="3376246" y="467248"/>
                  </a:lnTo>
                  <a:lnTo>
                    <a:pt x="3451609" y="291402"/>
                  </a:lnTo>
                  <a:lnTo>
                    <a:pt x="3104941" y="306475"/>
                  </a:lnTo>
                  <a:lnTo>
                    <a:pt x="2979336" y="351692"/>
                  </a:lnTo>
                  <a:lnTo>
                    <a:pt x="2170444" y="351692"/>
                  </a:lnTo>
                  <a:cubicBezTo>
                    <a:pt x="2168769" y="234461"/>
                    <a:pt x="2167095" y="117231"/>
                    <a:pt x="2165420" y="0"/>
                  </a:cubicBezTo>
                  <a:lnTo>
                    <a:pt x="2054888" y="5024"/>
                  </a:lnTo>
                  <a:cubicBezTo>
                    <a:pt x="2056563" y="120580"/>
                    <a:pt x="2058237" y="236136"/>
                    <a:pt x="2059912" y="351692"/>
                  </a:cubicBezTo>
                  <a:lnTo>
                    <a:pt x="773723" y="346668"/>
                  </a:lnTo>
                  <a:cubicBezTo>
                    <a:pt x="772048" y="232787"/>
                    <a:pt x="770374" y="118905"/>
                    <a:pt x="768699" y="5024"/>
                  </a:cubicBezTo>
                  <a:lnTo>
                    <a:pt x="708409" y="5024"/>
                  </a:lnTo>
                  <a:cubicBezTo>
                    <a:pt x="706734" y="117231"/>
                    <a:pt x="705060" y="229437"/>
                    <a:pt x="703385" y="341644"/>
                  </a:cubicBezTo>
                  <a:lnTo>
                    <a:pt x="0" y="351692"/>
                  </a:lnTo>
                  <a:close/>
                </a:path>
              </a:pathLst>
            </a:custGeom>
            <a:solidFill>
              <a:schemeClr val="tx1">
                <a:lumMod val="65000"/>
                <a:lumOff val="35000"/>
              </a:schemeClr>
            </a:solidFill>
            <a:ln>
              <a:solidFill>
                <a:schemeClr val="bg1">
                  <a:lumMod val="50000"/>
                </a:schemeClr>
              </a:solidFill>
            </a:ln>
            <a:effectLst/>
          </p:spPr>
          <p:txBody>
            <a:bodyPr wrap="square" lIns="72000" tIns="72000" rIns="72000" bIns="72000" rtlCol="0" anchor="ctr">
              <a:noAutofit/>
            </a:bodyPr>
            <a:lstStyle/>
            <a:p>
              <a:pPr algn="l">
                <a:spcAft>
                  <a:spcPts val="600"/>
                </a:spcAft>
              </a:pPr>
              <a:endParaRPr lang="pt-BR" sz="1600" dirty="0">
                <a:solidFill>
                  <a:schemeClr val="tx1"/>
                </a:solidFill>
              </a:endParaRPr>
            </a:p>
          </p:txBody>
        </p:sp>
      </p:grpSp>
      <p:grpSp>
        <p:nvGrpSpPr>
          <p:cNvPr id="34" name="Grupo 33"/>
          <p:cNvGrpSpPr/>
          <p:nvPr/>
        </p:nvGrpSpPr>
        <p:grpSpPr>
          <a:xfrm>
            <a:off x="174386" y="2637670"/>
            <a:ext cx="2394000" cy="571500"/>
            <a:chOff x="257007" y="2565662"/>
            <a:chExt cx="2623364" cy="571500"/>
          </a:xfrm>
        </p:grpSpPr>
        <p:sp>
          <p:nvSpPr>
            <p:cNvPr id="27" name="Forma livre 26"/>
            <p:cNvSpPr/>
            <p:nvPr/>
          </p:nvSpPr>
          <p:spPr>
            <a:xfrm>
              <a:off x="257007" y="2667262"/>
              <a:ext cx="2393058" cy="412750"/>
            </a:xfrm>
            <a:custGeom>
              <a:avLst/>
              <a:gdLst>
                <a:gd name="connsiteX0" fmla="*/ 0 w 2895600"/>
                <a:gd name="connsiteY0" fmla="*/ 0 h 412750"/>
                <a:gd name="connsiteX1" fmla="*/ 2101850 w 2895600"/>
                <a:gd name="connsiteY1" fmla="*/ 6350 h 412750"/>
                <a:gd name="connsiteX2" fmla="*/ 2108200 w 2895600"/>
                <a:gd name="connsiteY2" fmla="*/ 88900 h 412750"/>
                <a:gd name="connsiteX3" fmla="*/ 2895600 w 2895600"/>
                <a:gd name="connsiteY3" fmla="*/ 76200 h 412750"/>
                <a:gd name="connsiteX4" fmla="*/ 2882900 w 2895600"/>
                <a:gd name="connsiteY4" fmla="*/ 412750 h 412750"/>
                <a:gd name="connsiteX5" fmla="*/ 0 w 2895600"/>
                <a:gd name="connsiteY5" fmla="*/ 247650 h 412750"/>
                <a:gd name="connsiteX6" fmla="*/ 0 w 2895600"/>
                <a:gd name="connsiteY6" fmla="*/ 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412750">
                  <a:moveTo>
                    <a:pt x="0" y="0"/>
                  </a:moveTo>
                  <a:lnTo>
                    <a:pt x="2101850" y="6350"/>
                  </a:lnTo>
                  <a:lnTo>
                    <a:pt x="2108200" y="88900"/>
                  </a:lnTo>
                  <a:lnTo>
                    <a:pt x="2895600" y="76200"/>
                  </a:lnTo>
                  <a:lnTo>
                    <a:pt x="2882900" y="412750"/>
                  </a:lnTo>
                  <a:lnTo>
                    <a:pt x="0" y="247650"/>
                  </a:lnTo>
                  <a:lnTo>
                    <a:pt x="0" y="0"/>
                  </a:lnTo>
                  <a:close/>
                </a:path>
              </a:pathLst>
            </a:custGeom>
            <a:solidFill>
              <a:srgbClr val="FF0000"/>
            </a:solidFill>
            <a:ln>
              <a:solidFill>
                <a:srgbClr val="AC66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6" name="Forma livre 25"/>
            <p:cNvSpPr/>
            <p:nvPr/>
          </p:nvSpPr>
          <p:spPr>
            <a:xfrm>
              <a:off x="261652" y="2565662"/>
              <a:ext cx="2618719" cy="571500"/>
            </a:xfrm>
            <a:custGeom>
              <a:avLst/>
              <a:gdLst>
                <a:gd name="connsiteX0" fmla="*/ 0 w 3168650"/>
                <a:gd name="connsiteY0" fmla="*/ 323850 h 571500"/>
                <a:gd name="connsiteX1" fmla="*/ 38100 w 3168650"/>
                <a:gd name="connsiteY1" fmla="*/ 425450 h 571500"/>
                <a:gd name="connsiteX2" fmla="*/ 317500 w 3168650"/>
                <a:gd name="connsiteY2" fmla="*/ 571500 h 571500"/>
                <a:gd name="connsiteX3" fmla="*/ 3060700 w 3168650"/>
                <a:gd name="connsiteY3" fmla="*/ 571500 h 571500"/>
                <a:gd name="connsiteX4" fmla="*/ 3168650 w 3168650"/>
                <a:gd name="connsiteY4" fmla="*/ 482600 h 571500"/>
                <a:gd name="connsiteX5" fmla="*/ 3162300 w 3168650"/>
                <a:gd name="connsiteY5" fmla="*/ 444500 h 571500"/>
                <a:gd name="connsiteX6" fmla="*/ 3048000 w 3168650"/>
                <a:gd name="connsiteY6" fmla="*/ 406400 h 571500"/>
                <a:gd name="connsiteX7" fmla="*/ 3130550 w 3168650"/>
                <a:gd name="connsiteY7" fmla="*/ 241300 h 571500"/>
                <a:gd name="connsiteX8" fmla="*/ 2387600 w 3168650"/>
                <a:gd name="connsiteY8" fmla="*/ 304800 h 571500"/>
                <a:gd name="connsiteX9" fmla="*/ 1403350 w 3168650"/>
                <a:gd name="connsiteY9" fmla="*/ 292100 h 571500"/>
                <a:gd name="connsiteX10" fmla="*/ 1403350 w 3168650"/>
                <a:gd name="connsiteY10" fmla="*/ 31750 h 571500"/>
                <a:gd name="connsiteX11" fmla="*/ 1358900 w 3168650"/>
                <a:gd name="connsiteY11" fmla="*/ 6350 h 571500"/>
                <a:gd name="connsiteX12" fmla="*/ 1276350 w 3168650"/>
                <a:gd name="connsiteY12" fmla="*/ 0 h 571500"/>
                <a:gd name="connsiteX13" fmla="*/ 1263650 w 3168650"/>
                <a:gd name="connsiteY13" fmla="*/ 323850 h 571500"/>
                <a:gd name="connsiteX14" fmla="*/ 0 w 3168650"/>
                <a:gd name="connsiteY14" fmla="*/ 3238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8650" h="571500">
                  <a:moveTo>
                    <a:pt x="0" y="323850"/>
                  </a:moveTo>
                  <a:lnTo>
                    <a:pt x="38100" y="425450"/>
                  </a:lnTo>
                  <a:lnTo>
                    <a:pt x="317500" y="571500"/>
                  </a:lnTo>
                  <a:lnTo>
                    <a:pt x="3060700" y="571500"/>
                  </a:lnTo>
                  <a:lnTo>
                    <a:pt x="3168650" y="482600"/>
                  </a:lnTo>
                  <a:lnTo>
                    <a:pt x="3162300" y="444500"/>
                  </a:lnTo>
                  <a:lnTo>
                    <a:pt x="3048000" y="406400"/>
                  </a:lnTo>
                  <a:lnTo>
                    <a:pt x="3130550" y="241300"/>
                  </a:lnTo>
                  <a:lnTo>
                    <a:pt x="2387600" y="304800"/>
                  </a:lnTo>
                  <a:lnTo>
                    <a:pt x="1403350" y="292100"/>
                  </a:lnTo>
                  <a:lnTo>
                    <a:pt x="1403350" y="31750"/>
                  </a:lnTo>
                  <a:lnTo>
                    <a:pt x="1358900" y="6350"/>
                  </a:lnTo>
                  <a:lnTo>
                    <a:pt x="1276350" y="0"/>
                  </a:lnTo>
                  <a:lnTo>
                    <a:pt x="1263650" y="323850"/>
                  </a:lnTo>
                  <a:lnTo>
                    <a:pt x="0" y="323850"/>
                  </a:lnTo>
                  <a:close/>
                </a:path>
              </a:pathLst>
            </a:custGeom>
            <a:solidFill>
              <a:schemeClr val="tx1">
                <a:lumMod val="65000"/>
                <a:lumOff val="35000"/>
              </a:schemeClr>
            </a:solidFill>
            <a:ln>
              <a:solidFill>
                <a:schemeClr val="bg1">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sp>
        <p:nvSpPr>
          <p:cNvPr id="39" name="Retângulo 38"/>
          <p:cNvSpPr/>
          <p:nvPr/>
        </p:nvSpPr>
        <p:spPr>
          <a:xfrm>
            <a:off x="186030" y="1255112"/>
            <a:ext cx="763479" cy="221709"/>
          </a:xfrm>
          <a:prstGeom prst="rect">
            <a:avLst/>
          </a:prstGeom>
          <a:noFill/>
          <a:ln>
            <a:noFill/>
          </a:ln>
          <a:effectLst/>
        </p:spPr>
        <p:txBody>
          <a:bodyPr wrap="square" lIns="72000" tIns="72000" rIns="72000" bIns="72000" rtlCol="0" anchor="ctr">
            <a:noAutofit/>
          </a:bodyPr>
          <a:lstStyle/>
          <a:p>
            <a:pPr algn="l">
              <a:spcAft>
                <a:spcPts val="600"/>
              </a:spcAft>
            </a:pPr>
            <a:r>
              <a:rPr lang="pt-BR" sz="1400" b="1" dirty="0"/>
              <a:t>Mundo</a:t>
            </a:r>
            <a:endParaRPr lang="pt-BR" sz="1400" b="1" dirty="0">
              <a:solidFill>
                <a:schemeClr val="tx1"/>
              </a:solidFill>
            </a:endParaRPr>
          </a:p>
        </p:txBody>
      </p:sp>
      <p:sp>
        <p:nvSpPr>
          <p:cNvPr id="42" name="Retângulo 41"/>
          <p:cNvSpPr/>
          <p:nvPr/>
        </p:nvSpPr>
        <p:spPr>
          <a:xfrm>
            <a:off x="245703" y="2417120"/>
            <a:ext cx="763479" cy="221709"/>
          </a:xfrm>
          <a:prstGeom prst="rect">
            <a:avLst/>
          </a:prstGeom>
          <a:noFill/>
          <a:ln>
            <a:noFill/>
          </a:ln>
          <a:effectLst/>
        </p:spPr>
        <p:txBody>
          <a:bodyPr wrap="square" lIns="72000" tIns="72000" rIns="72000" bIns="72000" rtlCol="0" anchor="ctr">
            <a:noAutofit/>
          </a:bodyPr>
          <a:lstStyle/>
          <a:p>
            <a:pPr algn="l">
              <a:spcAft>
                <a:spcPts val="600"/>
              </a:spcAft>
            </a:pPr>
            <a:r>
              <a:rPr lang="pt-BR" sz="1400" b="1" dirty="0"/>
              <a:t>Brasil</a:t>
            </a:r>
            <a:endParaRPr lang="pt-BR" sz="1400" b="1" dirty="0">
              <a:solidFill>
                <a:schemeClr val="tx1"/>
              </a:solidFill>
            </a:endParaRPr>
          </a:p>
        </p:txBody>
      </p:sp>
      <p:graphicFrame>
        <p:nvGraphicFramePr>
          <p:cNvPr id="6" name="Gráfico 5"/>
          <p:cNvGraphicFramePr/>
          <p:nvPr/>
        </p:nvGraphicFramePr>
        <p:xfrm>
          <a:off x="-38028" y="3951872"/>
          <a:ext cx="5581987" cy="2357448"/>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Conector reto 27"/>
          <p:cNvCxnSpPr/>
          <p:nvPr/>
        </p:nvCxnSpPr>
        <p:spPr>
          <a:xfrm>
            <a:off x="159872" y="3933056"/>
            <a:ext cx="5184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a:off x="91632" y="3645024"/>
            <a:ext cx="5184000"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Evolução do LOA máximo no Brasil</a:t>
            </a:r>
            <a:endParaRPr lang="pt-BR" sz="1600" b="1" dirty="0">
              <a:solidFill>
                <a:schemeClr val="tx1"/>
              </a:solidFill>
            </a:endParaRPr>
          </a:p>
        </p:txBody>
      </p:sp>
      <p:sp>
        <p:nvSpPr>
          <p:cNvPr id="43" name="Retângulo de cantos arredondados 42"/>
          <p:cNvSpPr/>
          <p:nvPr/>
        </p:nvSpPr>
        <p:spPr>
          <a:xfrm>
            <a:off x="5744294" y="731551"/>
            <a:ext cx="3619729" cy="5533153"/>
          </a:xfrm>
          <a:prstGeom prst="roundRect">
            <a:avLst>
              <a:gd name="adj" fmla="val 3174"/>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400" dirty="0"/>
              <a:t>Alguns terminais nacionais estão defasados para o atendimento das maiores embarcações operadas no Brasil </a:t>
            </a:r>
            <a:r>
              <a:rPr lang="pt-BR" sz="1400" u="sng" dirty="0"/>
              <a:t>atualmente</a:t>
            </a:r>
            <a:r>
              <a:rPr lang="pt-BR" sz="1400" dirty="0"/>
              <a:t> (não exaustivo):</a:t>
            </a:r>
          </a:p>
          <a:p>
            <a:pPr marL="363538" lvl="1" indent="-101600">
              <a:spcAft>
                <a:spcPts val="600"/>
              </a:spcAft>
              <a:buFont typeface="Arial" pitchFamily="34" charset="0"/>
              <a:buChar char="•"/>
            </a:pPr>
            <a:r>
              <a:rPr lang="pt-BR" sz="1400" dirty="0"/>
              <a:t>Itajaí e Navegantes: bacia de evolução limitada a 306 m</a:t>
            </a:r>
          </a:p>
          <a:p>
            <a:pPr marL="363538" lvl="1" indent="-101600">
              <a:spcAft>
                <a:spcPts val="600"/>
              </a:spcAft>
              <a:buFont typeface="Arial" pitchFamily="34" charset="0"/>
              <a:buChar char="•"/>
            </a:pPr>
            <a:r>
              <a:rPr lang="pt-BR" sz="1400" dirty="0"/>
              <a:t>Rio de Janeiro: antes da expansão, os dois terminais ficariam limitados um único navio caso operassem a maior embarcação da costa brasileira</a:t>
            </a:r>
          </a:p>
          <a:p>
            <a:pPr marL="144000" indent="-144000">
              <a:spcAft>
                <a:spcPts val="600"/>
              </a:spcAft>
              <a:buFont typeface="Arial" pitchFamily="34" charset="0"/>
              <a:buChar char="•"/>
            </a:pPr>
            <a:r>
              <a:rPr lang="pt-BR" sz="1400" dirty="0"/>
              <a:t>Expectativas de mercado indicam que os terminais com vocação para recebimento das principais </a:t>
            </a:r>
            <a:r>
              <a:rPr lang="pt-BR" sz="1400" i="1" dirty="0"/>
              <a:t>tradelanes</a:t>
            </a:r>
            <a:r>
              <a:rPr lang="pt-BR" sz="1400" dirty="0"/>
              <a:t> e maiores embarcações devam disponibilizar berços com cerca de </a:t>
            </a:r>
            <a:r>
              <a:rPr lang="pt-BR" sz="1400" u="sng" dirty="0"/>
              <a:t>400m </a:t>
            </a:r>
            <a:r>
              <a:rPr lang="pt-BR" sz="1400" dirty="0"/>
              <a:t>de extensão</a:t>
            </a:r>
          </a:p>
          <a:p>
            <a:pPr marL="144000" indent="-144000">
              <a:spcAft>
                <a:spcPts val="600"/>
              </a:spcAft>
              <a:buFont typeface="Arial" pitchFamily="34" charset="0"/>
              <a:buChar char="•"/>
            </a:pPr>
            <a:r>
              <a:rPr lang="pt-BR" sz="1400" dirty="0"/>
              <a:t>No entanto, como as instalações de acostagem tipicamente representam os principais desembolsos com CAPEX, </a:t>
            </a:r>
            <a:r>
              <a:rPr lang="pt-BR" sz="1400" b="1" dirty="0"/>
              <a:t>deve-se avaliar o comprimento ótimo para cada terminal </a:t>
            </a:r>
            <a:r>
              <a:rPr lang="pt-BR" sz="1400" dirty="0"/>
              <a:t>(análise das </a:t>
            </a:r>
            <a:r>
              <a:rPr lang="pt-BR" sz="1400" i="1" dirty="0"/>
              <a:t>tradelanes</a:t>
            </a:r>
            <a:r>
              <a:rPr lang="pt-BR" sz="1400" dirty="0"/>
              <a:t> a serem atendidas, potencial de transbordo, representatividade de cabotagem e feeder, </a:t>
            </a:r>
            <a:r>
              <a:rPr lang="pt-BR" sz="1400" dirty="0" err="1"/>
              <a:t>etc</a:t>
            </a:r>
            <a:r>
              <a:rPr lang="pt-BR" sz="1400" dirty="0"/>
              <a:t>)</a:t>
            </a:r>
          </a:p>
        </p:txBody>
      </p:sp>
      <p:cxnSp>
        <p:nvCxnSpPr>
          <p:cNvPr id="29" name="Conector reto 28"/>
          <p:cNvCxnSpPr/>
          <p:nvPr/>
        </p:nvCxnSpPr>
        <p:spPr>
          <a:xfrm>
            <a:off x="159872" y="1073391"/>
            <a:ext cx="5184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3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7340"/>
            <a:ext cx="9505950" cy="637364"/>
          </a:xfrm>
        </p:spPr>
        <p:txBody>
          <a:bodyPr/>
          <a:lstStyle/>
          <a:p>
            <a:r>
              <a:rPr lang="pt-BR" dirty="0"/>
              <a:t>A navegação de contêineres é realizada por navios especializados, que oferecem serviços </a:t>
            </a:r>
            <a:r>
              <a:rPr lang="pt-BR" i="1" dirty="0"/>
              <a:t>liner</a:t>
            </a:r>
            <a:r>
              <a:rPr lang="pt-BR" dirty="0"/>
              <a:t> entre as diversas regiões do mundo</a:t>
            </a:r>
          </a:p>
        </p:txBody>
      </p:sp>
      <p:pic>
        <p:nvPicPr>
          <p:cNvPr id="6" name="Imagem 5"/>
          <p:cNvPicPr>
            <a:picLocks noChangeAspect="1"/>
          </p:cNvPicPr>
          <p:nvPr>
            <p:custDataLst>
              <p:tags r:id="rId1"/>
            </p:custDataLst>
          </p:nvPr>
        </p:nvPicPr>
        <p:blipFill rotWithShape="1">
          <a:blip r:embed="rId27" cstate="print">
            <a:extLst>
              <a:ext uri="{28A0092B-C50C-407E-A947-70E740481C1C}">
                <a14:useLocalDpi xmlns:a14="http://schemas.microsoft.com/office/drawing/2010/main" val="0"/>
              </a:ext>
            </a:extLst>
          </a:blip>
          <a:srcRect l="10147" t="6174" b="17434"/>
          <a:stretch/>
        </p:blipFill>
        <p:spPr>
          <a:xfrm>
            <a:off x="228822" y="1340768"/>
            <a:ext cx="9485856" cy="4965901"/>
          </a:xfrm>
          <a:prstGeom prst="rect">
            <a:avLst/>
          </a:prstGeom>
          <a:ln>
            <a:solidFill>
              <a:schemeClr val="tx1"/>
            </a:solidFill>
            <a:prstDash val="solid"/>
          </a:ln>
        </p:spPr>
      </p:pic>
      <p:sp>
        <p:nvSpPr>
          <p:cNvPr id="7" name="Forma livre 6"/>
          <p:cNvSpPr/>
          <p:nvPr>
            <p:custDataLst>
              <p:tags r:id="rId2"/>
            </p:custDataLst>
          </p:nvPr>
        </p:nvSpPr>
        <p:spPr>
          <a:xfrm>
            <a:off x="6970877" y="2785849"/>
            <a:ext cx="2048701" cy="785023"/>
          </a:xfrm>
          <a:custGeom>
            <a:avLst/>
            <a:gdLst>
              <a:gd name="connsiteX0" fmla="*/ 0 w 1889760"/>
              <a:gd name="connsiteY0" fmla="*/ 236220 h 681426"/>
              <a:gd name="connsiteX1" fmla="*/ 251460 w 1889760"/>
              <a:gd name="connsiteY1" fmla="*/ 670560 h 681426"/>
              <a:gd name="connsiteX2" fmla="*/ 723900 w 1889760"/>
              <a:gd name="connsiteY2" fmla="*/ 518160 h 681426"/>
              <a:gd name="connsiteX3" fmla="*/ 1203960 w 1889760"/>
              <a:gd name="connsiteY3" fmla="*/ 167640 h 681426"/>
              <a:gd name="connsiteX4" fmla="*/ 914400 w 1889760"/>
              <a:gd name="connsiteY4" fmla="*/ 0 h 681426"/>
              <a:gd name="connsiteX5" fmla="*/ 1889760 w 1889760"/>
              <a:gd name="connsiteY5" fmla="*/ 571500 h 681426"/>
              <a:gd name="connsiteX0" fmla="*/ 0 w 1889760"/>
              <a:gd name="connsiteY0" fmla="*/ 239135 h 684341"/>
              <a:gd name="connsiteX1" fmla="*/ 251460 w 1889760"/>
              <a:gd name="connsiteY1" fmla="*/ 673475 h 684341"/>
              <a:gd name="connsiteX2" fmla="*/ 723900 w 1889760"/>
              <a:gd name="connsiteY2" fmla="*/ 521075 h 684341"/>
              <a:gd name="connsiteX3" fmla="*/ 1203960 w 1889760"/>
              <a:gd name="connsiteY3" fmla="*/ 170555 h 684341"/>
              <a:gd name="connsiteX4" fmla="*/ 914400 w 1889760"/>
              <a:gd name="connsiteY4" fmla="*/ 2915 h 684341"/>
              <a:gd name="connsiteX5" fmla="*/ 1509002 w 1889760"/>
              <a:gd name="connsiteY5" fmla="*/ 163725 h 684341"/>
              <a:gd name="connsiteX6" fmla="*/ 1889760 w 1889760"/>
              <a:gd name="connsiteY6" fmla="*/ 574415 h 684341"/>
              <a:gd name="connsiteX0" fmla="*/ 0 w 1889760"/>
              <a:gd name="connsiteY0" fmla="*/ 237827 h 682054"/>
              <a:gd name="connsiteX1" fmla="*/ 251460 w 1889760"/>
              <a:gd name="connsiteY1" fmla="*/ 672167 h 682054"/>
              <a:gd name="connsiteX2" fmla="*/ 723900 w 1889760"/>
              <a:gd name="connsiteY2" fmla="*/ 519767 h 682054"/>
              <a:gd name="connsiteX3" fmla="*/ 1247788 w 1889760"/>
              <a:gd name="connsiteY3" fmla="*/ 268554 h 682054"/>
              <a:gd name="connsiteX4" fmla="*/ 914400 w 1889760"/>
              <a:gd name="connsiteY4" fmla="*/ 1607 h 682054"/>
              <a:gd name="connsiteX5" fmla="*/ 1509002 w 1889760"/>
              <a:gd name="connsiteY5" fmla="*/ 162417 h 682054"/>
              <a:gd name="connsiteX6" fmla="*/ 1889760 w 1889760"/>
              <a:gd name="connsiteY6" fmla="*/ 573107 h 682054"/>
              <a:gd name="connsiteX0" fmla="*/ 0 w 1885377"/>
              <a:gd name="connsiteY0" fmla="*/ 237827 h 682054"/>
              <a:gd name="connsiteX1" fmla="*/ 251460 w 1885377"/>
              <a:gd name="connsiteY1" fmla="*/ 672167 h 682054"/>
              <a:gd name="connsiteX2" fmla="*/ 723900 w 1885377"/>
              <a:gd name="connsiteY2" fmla="*/ 519767 h 682054"/>
              <a:gd name="connsiteX3" fmla="*/ 1247788 w 1885377"/>
              <a:gd name="connsiteY3" fmla="*/ 268554 h 682054"/>
              <a:gd name="connsiteX4" fmla="*/ 914400 w 1885377"/>
              <a:gd name="connsiteY4" fmla="*/ 1607 h 682054"/>
              <a:gd name="connsiteX5" fmla="*/ 1509002 w 1885377"/>
              <a:gd name="connsiteY5" fmla="*/ 162417 h 682054"/>
              <a:gd name="connsiteX6" fmla="*/ 1885377 w 1885377"/>
              <a:gd name="connsiteY6" fmla="*/ 544142 h 68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377" h="682054">
                <a:moveTo>
                  <a:pt x="0" y="237827"/>
                </a:moveTo>
                <a:cubicBezTo>
                  <a:pt x="65405" y="431502"/>
                  <a:pt x="130810" y="625177"/>
                  <a:pt x="251460" y="672167"/>
                </a:cubicBezTo>
                <a:cubicBezTo>
                  <a:pt x="372110" y="719157"/>
                  <a:pt x="557845" y="587036"/>
                  <a:pt x="723900" y="519767"/>
                </a:cubicBezTo>
                <a:cubicBezTo>
                  <a:pt x="889955" y="452498"/>
                  <a:pt x="1216038" y="354914"/>
                  <a:pt x="1247788" y="268554"/>
                </a:cubicBezTo>
                <a:cubicBezTo>
                  <a:pt x="1279538" y="182194"/>
                  <a:pt x="875978" y="-20013"/>
                  <a:pt x="914400" y="1607"/>
                </a:cubicBezTo>
                <a:cubicBezTo>
                  <a:pt x="952822" y="23227"/>
                  <a:pt x="1346442" y="67167"/>
                  <a:pt x="1509002" y="162417"/>
                </a:cubicBezTo>
                <a:cubicBezTo>
                  <a:pt x="1671562" y="257667"/>
                  <a:pt x="1809499" y="498452"/>
                  <a:pt x="1885377" y="544142"/>
                </a:cubicBezTo>
              </a:path>
            </a:pathLst>
          </a:custGeom>
          <a:ln w="38100">
            <a:solidFill>
              <a:schemeClr val="accent4">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dirty="0"/>
          </a:p>
        </p:txBody>
      </p:sp>
      <p:sp>
        <p:nvSpPr>
          <p:cNvPr id="8" name="Forma livre 7"/>
          <p:cNvSpPr/>
          <p:nvPr>
            <p:custDataLst>
              <p:tags r:id="rId3"/>
            </p:custDataLst>
          </p:nvPr>
        </p:nvSpPr>
        <p:spPr>
          <a:xfrm>
            <a:off x="5314858" y="1673863"/>
            <a:ext cx="1664300" cy="1324327"/>
          </a:xfrm>
          <a:custGeom>
            <a:avLst/>
            <a:gdLst>
              <a:gd name="connsiteX0" fmla="*/ 0 w 1531620"/>
              <a:gd name="connsiteY0" fmla="*/ 0 h 1150620"/>
              <a:gd name="connsiteX1" fmla="*/ 144780 w 1531620"/>
              <a:gd name="connsiteY1" fmla="*/ 396240 h 1150620"/>
              <a:gd name="connsiteX2" fmla="*/ 861060 w 1531620"/>
              <a:gd name="connsiteY2" fmla="*/ 510540 h 1150620"/>
              <a:gd name="connsiteX3" fmla="*/ 1531620 w 1531620"/>
              <a:gd name="connsiteY3" fmla="*/ 1150620 h 1150620"/>
            </a:gdLst>
            <a:ahLst/>
            <a:cxnLst>
              <a:cxn ang="0">
                <a:pos x="connsiteX0" y="connsiteY0"/>
              </a:cxn>
              <a:cxn ang="0">
                <a:pos x="connsiteX1" y="connsiteY1"/>
              </a:cxn>
              <a:cxn ang="0">
                <a:pos x="connsiteX2" y="connsiteY2"/>
              </a:cxn>
              <a:cxn ang="0">
                <a:pos x="connsiteX3" y="connsiteY3"/>
              </a:cxn>
            </a:cxnLst>
            <a:rect l="l" t="t" r="r" b="b"/>
            <a:pathLst>
              <a:path w="1531620" h="1150620">
                <a:moveTo>
                  <a:pt x="0" y="0"/>
                </a:moveTo>
                <a:cubicBezTo>
                  <a:pt x="635" y="155575"/>
                  <a:pt x="1270" y="311150"/>
                  <a:pt x="144780" y="396240"/>
                </a:cubicBezTo>
                <a:cubicBezTo>
                  <a:pt x="288290" y="481330"/>
                  <a:pt x="629920" y="384810"/>
                  <a:pt x="861060" y="510540"/>
                </a:cubicBezTo>
                <a:cubicBezTo>
                  <a:pt x="1092200" y="636270"/>
                  <a:pt x="1422400" y="1036320"/>
                  <a:pt x="1531620" y="1150620"/>
                </a:cubicBezTo>
              </a:path>
            </a:pathLst>
          </a:custGeom>
          <a:ln w="38100">
            <a:solidFill>
              <a:schemeClr val="accent4">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dirty="0"/>
          </a:p>
        </p:txBody>
      </p:sp>
      <p:sp>
        <p:nvSpPr>
          <p:cNvPr id="9" name="Forma livre 8"/>
          <p:cNvSpPr/>
          <p:nvPr>
            <p:custDataLst>
              <p:tags r:id="rId4"/>
            </p:custDataLst>
          </p:nvPr>
        </p:nvSpPr>
        <p:spPr>
          <a:xfrm>
            <a:off x="2027660" y="1638781"/>
            <a:ext cx="3303758" cy="4380819"/>
          </a:xfrm>
          <a:custGeom>
            <a:avLst/>
            <a:gdLst>
              <a:gd name="connsiteX0" fmla="*/ 0 w 3040380"/>
              <a:gd name="connsiteY0" fmla="*/ 3657600 h 3806205"/>
              <a:gd name="connsiteX1" fmla="*/ 1325880 w 3040380"/>
              <a:gd name="connsiteY1" fmla="*/ 3497580 h 3806205"/>
              <a:gd name="connsiteX2" fmla="*/ 914400 w 3040380"/>
              <a:gd name="connsiteY2" fmla="*/ 899160 h 3806205"/>
              <a:gd name="connsiteX3" fmla="*/ 2179320 w 3040380"/>
              <a:gd name="connsiteY3" fmla="*/ 411480 h 3806205"/>
              <a:gd name="connsiteX4" fmla="*/ 3040380 w 3040380"/>
              <a:gd name="connsiteY4" fmla="*/ 0 h 3806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80" h="3806205">
                <a:moveTo>
                  <a:pt x="0" y="3657600"/>
                </a:moveTo>
                <a:cubicBezTo>
                  <a:pt x="586740" y="3807460"/>
                  <a:pt x="1173480" y="3957320"/>
                  <a:pt x="1325880" y="3497580"/>
                </a:cubicBezTo>
                <a:cubicBezTo>
                  <a:pt x="1478280" y="3037840"/>
                  <a:pt x="772160" y="1413510"/>
                  <a:pt x="914400" y="899160"/>
                </a:cubicBezTo>
                <a:cubicBezTo>
                  <a:pt x="1056640" y="384810"/>
                  <a:pt x="1824990" y="561340"/>
                  <a:pt x="2179320" y="411480"/>
                </a:cubicBezTo>
                <a:cubicBezTo>
                  <a:pt x="2533650" y="261620"/>
                  <a:pt x="2877820" y="66040"/>
                  <a:pt x="3040380" y="0"/>
                </a:cubicBezTo>
              </a:path>
            </a:pathLst>
          </a:custGeom>
          <a:ln w="38100">
            <a:solidFill>
              <a:schemeClr val="accent4">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dirty="0"/>
          </a:p>
        </p:txBody>
      </p:sp>
      <p:sp>
        <p:nvSpPr>
          <p:cNvPr id="10" name="Elipse 9"/>
          <p:cNvSpPr/>
          <p:nvPr>
            <p:custDataLst>
              <p:tags r:id="rId5"/>
            </p:custDataLst>
          </p:nvPr>
        </p:nvSpPr>
        <p:spPr>
          <a:xfrm>
            <a:off x="4367715" y="2050391"/>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11" name="Elipse 10"/>
          <p:cNvSpPr/>
          <p:nvPr>
            <p:custDataLst>
              <p:tags r:id="rId6"/>
            </p:custDataLst>
          </p:nvPr>
        </p:nvSpPr>
        <p:spPr>
          <a:xfrm>
            <a:off x="5276687" y="1602022"/>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12" name="Elipse 11"/>
          <p:cNvSpPr/>
          <p:nvPr>
            <p:custDataLst>
              <p:tags r:id="rId7"/>
            </p:custDataLst>
          </p:nvPr>
        </p:nvSpPr>
        <p:spPr>
          <a:xfrm>
            <a:off x="6940171" y="2964858"/>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13" name="Elipse 12"/>
          <p:cNvSpPr/>
          <p:nvPr>
            <p:custDataLst>
              <p:tags r:id="rId8"/>
            </p:custDataLst>
          </p:nvPr>
        </p:nvSpPr>
        <p:spPr>
          <a:xfrm>
            <a:off x="7696942" y="3343296"/>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14" name="Elipse 13"/>
          <p:cNvSpPr/>
          <p:nvPr>
            <p:custDataLst>
              <p:tags r:id="rId9"/>
            </p:custDataLst>
          </p:nvPr>
        </p:nvSpPr>
        <p:spPr>
          <a:xfrm>
            <a:off x="7932828" y="2763144"/>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15" name="Elipse 14"/>
          <p:cNvSpPr/>
          <p:nvPr>
            <p:custDataLst>
              <p:tags r:id="rId10"/>
            </p:custDataLst>
          </p:nvPr>
        </p:nvSpPr>
        <p:spPr>
          <a:xfrm>
            <a:off x="8979745" y="3386724"/>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16" name="Forma livre 15"/>
          <p:cNvSpPr/>
          <p:nvPr>
            <p:custDataLst>
              <p:tags r:id="rId11"/>
            </p:custDataLst>
          </p:nvPr>
        </p:nvSpPr>
        <p:spPr>
          <a:xfrm>
            <a:off x="1777390" y="5824727"/>
            <a:ext cx="627262" cy="409335"/>
          </a:xfrm>
          <a:custGeom>
            <a:avLst/>
            <a:gdLst>
              <a:gd name="connsiteX0" fmla="*/ 183963 w 183963"/>
              <a:gd name="connsiteY0" fmla="*/ 0 h 191668"/>
              <a:gd name="connsiteX1" fmla="*/ 148182 w 183963"/>
              <a:gd name="connsiteY1" fmla="*/ 99391 h 191668"/>
              <a:gd name="connsiteX2" fmla="*/ 16986 w 183963"/>
              <a:gd name="connsiteY2" fmla="*/ 99391 h 191668"/>
              <a:gd name="connsiteX3" fmla="*/ 72645 w 183963"/>
              <a:gd name="connsiteY3" fmla="*/ 143123 h 191668"/>
              <a:gd name="connsiteX4" fmla="*/ 1083 w 183963"/>
              <a:gd name="connsiteY4" fmla="*/ 190831 h 191668"/>
              <a:gd name="connsiteX5" fmla="*/ 140231 w 183963"/>
              <a:gd name="connsiteY5" fmla="*/ 163001 h 191668"/>
              <a:gd name="connsiteX6" fmla="*/ 84572 w 183963"/>
              <a:gd name="connsiteY6" fmla="*/ 39756 h 191668"/>
              <a:gd name="connsiteX7" fmla="*/ 84572 w 183963"/>
              <a:gd name="connsiteY7" fmla="*/ 43732 h 191668"/>
              <a:gd name="connsiteX0" fmla="*/ 100199 w 150105"/>
              <a:gd name="connsiteY0" fmla="*/ 0 h 209028"/>
              <a:gd name="connsiteX1" fmla="*/ 148182 w 150105"/>
              <a:gd name="connsiteY1" fmla="*/ 116751 h 209028"/>
              <a:gd name="connsiteX2" fmla="*/ 16986 w 150105"/>
              <a:gd name="connsiteY2" fmla="*/ 116751 h 209028"/>
              <a:gd name="connsiteX3" fmla="*/ 72645 w 150105"/>
              <a:gd name="connsiteY3" fmla="*/ 160483 h 209028"/>
              <a:gd name="connsiteX4" fmla="*/ 1083 w 150105"/>
              <a:gd name="connsiteY4" fmla="*/ 208191 h 209028"/>
              <a:gd name="connsiteX5" fmla="*/ 140231 w 150105"/>
              <a:gd name="connsiteY5" fmla="*/ 180361 h 209028"/>
              <a:gd name="connsiteX6" fmla="*/ 84572 w 150105"/>
              <a:gd name="connsiteY6" fmla="*/ 57116 h 209028"/>
              <a:gd name="connsiteX7" fmla="*/ 84572 w 150105"/>
              <a:gd name="connsiteY7" fmla="*/ 61092 h 209028"/>
              <a:gd name="connsiteX0" fmla="*/ 100199 w 158088"/>
              <a:gd name="connsiteY0" fmla="*/ 0 h 209028"/>
              <a:gd name="connsiteX1" fmla="*/ 156354 w 158088"/>
              <a:gd name="connsiteY1" fmla="*/ 91676 h 209028"/>
              <a:gd name="connsiteX2" fmla="*/ 16986 w 158088"/>
              <a:gd name="connsiteY2" fmla="*/ 116751 h 209028"/>
              <a:gd name="connsiteX3" fmla="*/ 72645 w 158088"/>
              <a:gd name="connsiteY3" fmla="*/ 160483 h 209028"/>
              <a:gd name="connsiteX4" fmla="*/ 1083 w 158088"/>
              <a:gd name="connsiteY4" fmla="*/ 208191 h 209028"/>
              <a:gd name="connsiteX5" fmla="*/ 140231 w 158088"/>
              <a:gd name="connsiteY5" fmla="*/ 180361 h 209028"/>
              <a:gd name="connsiteX6" fmla="*/ 84572 w 158088"/>
              <a:gd name="connsiteY6" fmla="*/ 57116 h 209028"/>
              <a:gd name="connsiteX7" fmla="*/ 84572 w 158088"/>
              <a:gd name="connsiteY7" fmla="*/ 61092 h 209028"/>
              <a:gd name="connsiteX0" fmla="*/ 100188 w 158301"/>
              <a:gd name="connsiteY0" fmla="*/ 0 h 209028"/>
              <a:gd name="connsiteX1" fmla="*/ 156343 w 158301"/>
              <a:gd name="connsiteY1" fmla="*/ 91676 h 209028"/>
              <a:gd name="connsiteX2" fmla="*/ 10846 w 158301"/>
              <a:gd name="connsiteY2" fmla="*/ 62744 h 209028"/>
              <a:gd name="connsiteX3" fmla="*/ 72634 w 158301"/>
              <a:gd name="connsiteY3" fmla="*/ 160483 h 209028"/>
              <a:gd name="connsiteX4" fmla="*/ 1072 w 158301"/>
              <a:gd name="connsiteY4" fmla="*/ 208191 h 209028"/>
              <a:gd name="connsiteX5" fmla="*/ 140220 w 158301"/>
              <a:gd name="connsiteY5" fmla="*/ 180361 h 209028"/>
              <a:gd name="connsiteX6" fmla="*/ 84561 w 158301"/>
              <a:gd name="connsiteY6" fmla="*/ 57116 h 209028"/>
              <a:gd name="connsiteX7" fmla="*/ 84561 w 158301"/>
              <a:gd name="connsiteY7" fmla="*/ 61092 h 209028"/>
              <a:gd name="connsiteX0" fmla="*/ 99961 w 158074"/>
              <a:gd name="connsiteY0" fmla="*/ 0 h 209728"/>
              <a:gd name="connsiteX1" fmla="*/ 156116 w 158074"/>
              <a:gd name="connsiteY1" fmla="*/ 91676 h 209728"/>
              <a:gd name="connsiteX2" fmla="*/ 10619 w 158074"/>
              <a:gd name="connsiteY2" fmla="*/ 62744 h 209728"/>
              <a:gd name="connsiteX3" fmla="*/ 78536 w 158074"/>
              <a:gd name="connsiteY3" fmla="*/ 148910 h 209728"/>
              <a:gd name="connsiteX4" fmla="*/ 845 w 158074"/>
              <a:gd name="connsiteY4" fmla="*/ 208191 h 209728"/>
              <a:gd name="connsiteX5" fmla="*/ 139993 w 158074"/>
              <a:gd name="connsiteY5" fmla="*/ 180361 h 209728"/>
              <a:gd name="connsiteX6" fmla="*/ 84334 w 158074"/>
              <a:gd name="connsiteY6" fmla="*/ 57116 h 209728"/>
              <a:gd name="connsiteX7" fmla="*/ 84334 w 158074"/>
              <a:gd name="connsiteY7" fmla="*/ 61092 h 209728"/>
              <a:gd name="connsiteX0" fmla="*/ 110104 w 168217"/>
              <a:gd name="connsiteY0" fmla="*/ 0 h 181299"/>
              <a:gd name="connsiteX1" fmla="*/ 166259 w 168217"/>
              <a:gd name="connsiteY1" fmla="*/ 91676 h 181299"/>
              <a:gd name="connsiteX2" fmla="*/ 20762 w 168217"/>
              <a:gd name="connsiteY2" fmla="*/ 62744 h 181299"/>
              <a:gd name="connsiteX3" fmla="*/ 88679 w 168217"/>
              <a:gd name="connsiteY3" fmla="*/ 148910 h 181299"/>
              <a:gd name="connsiteX4" fmla="*/ 773 w 168217"/>
              <a:gd name="connsiteY4" fmla="*/ 115607 h 181299"/>
              <a:gd name="connsiteX5" fmla="*/ 150136 w 168217"/>
              <a:gd name="connsiteY5" fmla="*/ 180361 h 181299"/>
              <a:gd name="connsiteX6" fmla="*/ 94477 w 168217"/>
              <a:gd name="connsiteY6" fmla="*/ 57116 h 181299"/>
              <a:gd name="connsiteX7" fmla="*/ 94477 w 168217"/>
              <a:gd name="connsiteY7" fmla="*/ 61092 h 181299"/>
              <a:gd name="connsiteX0" fmla="*/ 112529 w 170642"/>
              <a:gd name="connsiteY0" fmla="*/ 0 h 181402"/>
              <a:gd name="connsiteX1" fmla="*/ 168684 w 170642"/>
              <a:gd name="connsiteY1" fmla="*/ 91676 h 181402"/>
              <a:gd name="connsiteX2" fmla="*/ 23187 w 170642"/>
              <a:gd name="connsiteY2" fmla="*/ 62744 h 181402"/>
              <a:gd name="connsiteX3" fmla="*/ 48200 w 170642"/>
              <a:gd name="connsiteY3" fmla="*/ 102618 h 181402"/>
              <a:gd name="connsiteX4" fmla="*/ 3198 w 170642"/>
              <a:gd name="connsiteY4" fmla="*/ 115607 h 181402"/>
              <a:gd name="connsiteX5" fmla="*/ 152561 w 170642"/>
              <a:gd name="connsiteY5" fmla="*/ 180361 h 181402"/>
              <a:gd name="connsiteX6" fmla="*/ 96902 w 170642"/>
              <a:gd name="connsiteY6" fmla="*/ 57116 h 181402"/>
              <a:gd name="connsiteX7" fmla="*/ 96902 w 170642"/>
              <a:gd name="connsiteY7" fmla="*/ 61092 h 181402"/>
              <a:gd name="connsiteX0" fmla="*/ 112529 w 276689"/>
              <a:gd name="connsiteY0" fmla="*/ 0 h 181402"/>
              <a:gd name="connsiteX1" fmla="*/ 168684 w 276689"/>
              <a:gd name="connsiteY1" fmla="*/ 91676 h 181402"/>
              <a:gd name="connsiteX2" fmla="*/ 23187 w 276689"/>
              <a:gd name="connsiteY2" fmla="*/ 62744 h 181402"/>
              <a:gd name="connsiteX3" fmla="*/ 48200 w 276689"/>
              <a:gd name="connsiteY3" fmla="*/ 102618 h 181402"/>
              <a:gd name="connsiteX4" fmla="*/ 3198 w 276689"/>
              <a:gd name="connsiteY4" fmla="*/ 115607 h 181402"/>
              <a:gd name="connsiteX5" fmla="*/ 152561 w 276689"/>
              <a:gd name="connsiteY5" fmla="*/ 180361 h 181402"/>
              <a:gd name="connsiteX6" fmla="*/ 96902 w 276689"/>
              <a:gd name="connsiteY6" fmla="*/ 57116 h 181402"/>
              <a:gd name="connsiteX7" fmla="*/ 276689 w 276689"/>
              <a:gd name="connsiteY7" fmla="*/ 176822 h 181402"/>
              <a:gd name="connsiteX0" fmla="*/ 112529 w 276689"/>
              <a:gd name="connsiteY0" fmla="*/ 0 h 213916"/>
              <a:gd name="connsiteX1" fmla="*/ 168684 w 276689"/>
              <a:gd name="connsiteY1" fmla="*/ 91676 h 213916"/>
              <a:gd name="connsiteX2" fmla="*/ 23187 w 276689"/>
              <a:gd name="connsiteY2" fmla="*/ 62744 h 213916"/>
              <a:gd name="connsiteX3" fmla="*/ 48200 w 276689"/>
              <a:gd name="connsiteY3" fmla="*/ 102618 h 213916"/>
              <a:gd name="connsiteX4" fmla="*/ 3198 w 276689"/>
              <a:gd name="connsiteY4" fmla="*/ 115607 h 213916"/>
              <a:gd name="connsiteX5" fmla="*/ 152561 w 276689"/>
              <a:gd name="connsiteY5" fmla="*/ 180361 h 213916"/>
              <a:gd name="connsiteX6" fmla="*/ 207226 w 276689"/>
              <a:gd name="connsiteY6" fmla="*/ 207565 h 213916"/>
              <a:gd name="connsiteX7" fmla="*/ 276689 w 276689"/>
              <a:gd name="connsiteY7" fmla="*/ 176822 h 213916"/>
              <a:gd name="connsiteX0" fmla="*/ 112529 w 276689"/>
              <a:gd name="connsiteY0" fmla="*/ 0 h 184251"/>
              <a:gd name="connsiteX1" fmla="*/ 168684 w 276689"/>
              <a:gd name="connsiteY1" fmla="*/ 91676 h 184251"/>
              <a:gd name="connsiteX2" fmla="*/ 23187 w 276689"/>
              <a:gd name="connsiteY2" fmla="*/ 62744 h 184251"/>
              <a:gd name="connsiteX3" fmla="*/ 48200 w 276689"/>
              <a:gd name="connsiteY3" fmla="*/ 102618 h 184251"/>
              <a:gd name="connsiteX4" fmla="*/ 3198 w 276689"/>
              <a:gd name="connsiteY4" fmla="*/ 115607 h 184251"/>
              <a:gd name="connsiteX5" fmla="*/ 152561 w 276689"/>
              <a:gd name="connsiteY5" fmla="*/ 180361 h 184251"/>
              <a:gd name="connsiteX6" fmla="*/ 276689 w 276689"/>
              <a:gd name="connsiteY6" fmla="*/ 176822 h 184251"/>
              <a:gd name="connsiteX0" fmla="*/ 111856 w 276016"/>
              <a:gd name="connsiteY0" fmla="*/ 0 h 176844"/>
              <a:gd name="connsiteX1" fmla="*/ 168011 w 276016"/>
              <a:gd name="connsiteY1" fmla="*/ 91676 h 176844"/>
              <a:gd name="connsiteX2" fmla="*/ 22514 w 276016"/>
              <a:gd name="connsiteY2" fmla="*/ 62744 h 176844"/>
              <a:gd name="connsiteX3" fmla="*/ 47527 w 276016"/>
              <a:gd name="connsiteY3" fmla="*/ 102618 h 176844"/>
              <a:gd name="connsiteX4" fmla="*/ 2525 w 276016"/>
              <a:gd name="connsiteY4" fmla="*/ 115607 h 176844"/>
              <a:gd name="connsiteX5" fmla="*/ 137587 w 276016"/>
              <a:gd name="connsiteY5" fmla="*/ 149500 h 176844"/>
              <a:gd name="connsiteX6" fmla="*/ 276016 w 276016"/>
              <a:gd name="connsiteY6" fmla="*/ 176822 h 176844"/>
              <a:gd name="connsiteX0" fmla="*/ 111856 w 276016"/>
              <a:gd name="connsiteY0" fmla="*/ 0 h 176822"/>
              <a:gd name="connsiteX1" fmla="*/ 168011 w 276016"/>
              <a:gd name="connsiteY1" fmla="*/ 91676 h 176822"/>
              <a:gd name="connsiteX2" fmla="*/ 22514 w 276016"/>
              <a:gd name="connsiteY2" fmla="*/ 62744 h 176822"/>
              <a:gd name="connsiteX3" fmla="*/ 47527 w 276016"/>
              <a:gd name="connsiteY3" fmla="*/ 102618 h 176822"/>
              <a:gd name="connsiteX4" fmla="*/ 2525 w 276016"/>
              <a:gd name="connsiteY4" fmla="*/ 115607 h 176822"/>
              <a:gd name="connsiteX5" fmla="*/ 137587 w 276016"/>
              <a:gd name="connsiteY5" fmla="*/ 149500 h 176822"/>
              <a:gd name="connsiteX6" fmla="*/ 59716 w 276016"/>
              <a:gd name="connsiteY6" fmla="*/ 35974 h 176822"/>
              <a:gd name="connsiteX7" fmla="*/ 276016 w 276016"/>
              <a:gd name="connsiteY7" fmla="*/ 176822 h 176822"/>
              <a:gd name="connsiteX0" fmla="*/ 111856 w 169969"/>
              <a:gd name="connsiteY0" fmla="*/ 0 h 152211"/>
              <a:gd name="connsiteX1" fmla="*/ 168011 w 169969"/>
              <a:gd name="connsiteY1" fmla="*/ 91676 h 152211"/>
              <a:gd name="connsiteX2" fmla="*/ 22514 w 169969"/>
              <a:gd name="connsiteY2" fmla="*/ 62744 h 152211"/>
              <a:gd name="connsiteX3" fmla="*/ 47527 w 169969"/>
              <a:gd name="connsiteY3" fmla="*/ 102618 h 152211"/>
              <a:gd name="connsiteX4" fmla="*/ 2525 w 169969"/>
              <a:gd name="connsiteY4" fmla="*/ 115607 h 152211"/>
              <a:gd name="connsiteX5" fmla="*/ 137587 w 169969"/>
              <a:gd name="connsiteY5" fmla="*/ 149500 h 152211"/>
              <a:gd name="connsiteX6" fmla="*/ 59716 w 169969"/>
              <a:gd name="connsiteY6" fmla="*/ 35974 h 152211"/>
              <a:gd name="connsiteX7" fmla="*/ 118702 w 169969"/>
              <a:gd name="connsiteY7" fmla="*/ 9014 h 152211"/>
              <a:gd name="connsiteX0" fmla="*/ 111856 w 237824"/>
              <a:gd name="connsiteY0" fmla="*/ 0 h 155660"/>
              <a:gd name="connsiteX1" fmla="*/ 168011 w 237824"/>
              <a:gd name="connsiteY1" fmla="*/ 91676 h 155660"/>
              <a:gd name="connsiteX2" fmla="*/ 22514 w 237824"/>
              <a:gd name="connsiteY2" fmla="*/ 62744 h 155660"/>
              <a:gd name="connsiteX3" fmla="*/ 47527 w 237824"/>
              <a:gd name="connsiteY3" fmla="*/ 102618 h 155660"/>
              <a:gd name="connsiteX4" fmla="*/ 2525 w 237824"/>
              <a:gd name="connsiteY4" fmla="*/ 115607 h 155660"/>
              <a:gd name="connsiteX5" fmla="*/ 137587 w 237824"/>
              <a:gd name="connsiteY5" fmla="*/ 149500 h 155660"/>
              <a:gd name="connsiteX6" fmla="*/ 235417 w 237824"/>
              <a:gd name="connsiteY6" fmla="*/ 155561 h 155660"/>
              <a:gd name="connsiteX7" fmla="*/ 118702 w 237824"/>
              <a:gd name="connsiteY7" fmla="*/ 9014 h 155660"/>
              <a:gd name="connsiteX0" fmla="*/ 111856 w 268094"/>
              <a:gd name="connsiteY0" fmla="*/ 0 h 151310"/>
              <a:gd name="connsiteX1" fmla="*/ 168011 w 268094"/>
              <a:gd name="connsiteY1" fmla="*/ 91676 h 151310"/>
              <a:gd name="connsiteX2" fmla="*/ 22514 w 268094"/>
              <a:gd name="connsiteY2" fmla="*/ 62744 h 151310"/>
              <a:gd name="connsiteX3" fmla="*/ 47527 w 268094"/>
              <a:gd name="connsiteY3" fmla="*/ 102618 h 151310"/>
              <a:gd name="connsiteX4" fmla="*/ 2525 w 268094"/>
              <a:gd name="connsiteY4" fmla="*/ 115607 h 151310"/>
              <a:gd name="connsiteX5" fmla="*/ 137587 w 268094"/>
              <a:gd name="connsiteY5" fmla="*/ 149500 h 151310"/>
              <a:gd name="connsiteX6" fmla="*/ 266063 w 268094"/>
              <a:gd name="connsiteY6" fmla="*/ 149774 h 151310"/>
              <a:gd name="connsiteX7" fmla="*/ 118702 w 268094"/>
              <a:gd name="connsiteY7" fmla="*/ 9014 h 151310"/>
              <a:gd name="connsiteX0" fmla="*/ 54651 w 268094"/>
              <a:gd name="connsiteY0" fmla="*/ 25724 h 142315"/>
              <a:gd name="connsiteX1" fmla="*/ 168011 w 268094"/>
              <a:gd name="connsiteY1" fmla="*/ 82681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54651 w 268094"/>
              <a:gd name="connsiteY0" fmla="*/ 25724 h 142315"/>
              <a:gd name="connsiteX1" fmla="*/ 163925 w 268094"/>
              <a:gd name="connsiteY1" fmla="*/ 107756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54651 w 268094"/>
              <a:gd name="connsiteY0" fmla="*/ 25724 h 142315"/>
              <a:gd name="connsiteX1" fmla="*/ 108763 w 268094"/>
              <a:gd name="connsiteY1" fmla="*/ 92325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91426 w 268094"/>
              <a:gd name="connsiteY0" fmla="*/ 29581 h 142315"/>
              <a:gd name="connsiteX1" fmla="*/ 108763 w 268094"/>
              <a:gd name="connsiteY1" fmla="*/ 92325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108763 w 268094"/>
              <a:gd name="connsiteY0" fmla="*/ 92325 h 142315"/>
              <a:gd name="connsiteX1" fmla="*/ 22514 w 268094"/>
              <a:gd name="connsiteY1" fmla="*/ 53749 h 142315"/>
              <a:gd name="connsiteX2" fmla="*/ 47527 w 268094"/>
              <a:gd name="connsiteY2" fmla="*/ 93623 h 142315"/>
              <a:gd name="connsiteX3" fmla="*/ 2525 w 268094"/>
              <a:gd name="connsiteY3" fmla="*/ 106612 h 142315"/>
              <a:gd name="connsiteX4" fmla="*/ 137587 w 268094"/>
              <a:gd name="connsiteY4" fmla="*/ 140505 h 142315"/>
              <a:gd name="connsiteX5" fmla="*/ 266063 w 268094"/>
              <a:gd name="connsiteY5" fmla="*/ 140779 h 142315"/>
              <a:gd name="connsiteX6" fmla="*/ 118702 w 268094"/>
              <a:gd name="connsiteY6" fmla="*/ 19 h 142315"/>
              <a:gd name="connsiteX0" fmla="*/ 108763 w 268094"/>
              <a:gd name="connsiteY0" fmla="*/ 92325 h 142315"/>
              <a:gd name="connsiteX1" fmla="*/ 82189 w 268094"/>
              <a:gd name="connsiteY1" fmla="*/ 92559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59730 w 268094"/>
              <a:gd name="connsiteY0" fmla="*/ 15172 h 142315"/>
              <a:gd name="connsiteX1" fmla="*/ 82189 w 268094"/>
              <a:gd name="connsiteY1" fmla="*/ 92559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59730 w 268094"/>
              <a:gd name="connsiteY0" fmla="*/ 15172 h 142315"/>
              <a:gd name="connsiteX1" fmla="*/ 94447 w 268094"/>
              <a:gd name="connsiteY1" fmla="*/ 77128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45429 w 268094"/>
              <a:gd name="connsiteY0" fmla="*/ 15172 h 142315"/>
              <a:gd name="connsiteX1" fmla="*/ 94447 w 268094"/>
              <a:gd name="connsiteY1" fmla="*/ 77128 h 142315"/>
              <a:gd name="connsiteX2" fmla="*/ 22514 w 268094"/>
              <a:gd name="connsiteY2" fmla="*/ 53749 h 142315"/>
              <a:gd name="connsiteX3" fmla="*/ 47527 w 268094"/>
              <a:gd name="connsiteY3" fmla="*/ 93623 h 142315"/>
              <a:gd name="connsiteX4" fmla="*/ 2525 w 268094"/>
              <a:gd name="connsiteY4" fmla="*/ 106612 h 142315"/>
              <a:gd name="connsiteX5" fmla="*/ 137587 w 268094"/>
              <a:gd name="connsiteY5" fmla="*/ 140505 h 142315"/>
              <a:gd name="connsiteX6" fmla="*/ 266063 w 268094"/>
              <a:gd name="connsiteY6" fmla="*/ 140779 h 142315"/>
              <a:gd name="connsiteX7" fmla="*/ 118702 w 268094"/>
              <a:gd name="connsiteY7" fmla="*/ 19 h 142315"/>
              <a:gd name="connsiteX0" fmla="*/ 45429 w 267649"/>
              <a:gd name="connsiteY0" fmla="*/ 103 h 127246"/>
              <a:gd name="connsiteX1" fmla="*/ 94447 w 267649"/>
              <a:gd name="connsiteY1" fmla="*/ 62059 h 127246"/>
              <a:gd name="connsiteX2" fmla="*/ 22514 w 267649"/>
              <a:gd name="connsiteY2" fmla="*/ 38680 h 127246"/>
              <a:gd name="connsiteX3" fmla="*/ 47527 w 267649"/>
              <a:gd name="connsiteY3" fmla="*/ 78554 h 127246"/>
              <a:gd name="connsiteX4" fmla="*/ 2525 w 267649"/>
              <a:gd name="connsiteY4" fmla="*/ 91543 h 127246"/>
              <a:gd name="connsiteX5" fmla="*/ 137587 w 267649"/>
              <a:gd name="connsiteY5" fmla="*/ 125436 h 127246"/>
              <a:gd name="connsiteX6" fmla="*/ 266063 w 267649"/>
              <a:gd name="connsiteY6" fmla="*/ 125710 h 127246"/>
              <a:gd name="connsiteX7" fmla="*/ 63540 w 267649"/>
              <a:gd name="connsiteY7" fmla="*/ 6167 h 127246"/>
              <a:gd name="connsiteX0" fmla="*/ 45429 w 138607"/>
              <a:gd name="connsiteY0" fmla="*/ 103 h 128452"/>
              <a:gd name="connsiteX1" fmla="*/ 94447 w 138607"/>
              <a:gd name="connsiteY1" fmla="*/ 62059 h 128452"/>
              <a:gd name="connsiteX2" fmla="*/ 22514 w 138607"/>
              <a:gd name="connsiteY2" fmla="*/ 38680 h 128452"/>
              <a:gd name="connsiteX3" fmla="*/ 47527 w 138607"/>
              <a:gd name="connsiteY3" fmla="*/ 78554 h 128452"/>
              <a:gd name="connsiteX4" fmla="*/ 2525 w 138607"/>
              <a:gd name="connsiteY4" fmla="*/ 91543 h 128452"/>
              <a:gd name="connsiteX5" fmla="*/ 137587 w 138607"/>
              <a:gd name="connsiteY5" fmla="*/ 125436 h 128452"/>
              <a:gd name="connsiteX6" fmla="*/ 63540 w 138607"/>
              <a:gd name="connsiteY6" fmla="*/ 6167 h 128452"/>
              <a:gd name="connsiteX0" fmla="*/ 97541 w 192679"/>
              <a:gd name="connsiteY0" fmla="*/ 103 h 162853"/>
              <a:gd name="connsiteX1" fmla="*/ 146559 w 192679"/>
              <a:gd name="connsiteY1" fmla="*/ 62059 h 162853"/>
              <a:gd name="connsiteX2" fmla="*/ 74626 w 192679"/>
              <a:gd name="connsiteY2" fmla="*/ 38680 h 162853"/>
              <a:gd name="connsiteX3" fmla="*/ 99639 w 192679"/>
              <a:gd name="connsiteY3" fmla="*/ 78554 h 162853"/>
              <a:gd name="connsiteX4" fmla="*/ 1518 w 192679"/>
              <a:gd name="connsiteY4" fmla="*/ 160981 h 162853"/>
              <a:gd name="connsiteX5" fmla="*/ 189699 w 192679"/>
              <a:gd name="connsiteY5" fmla="*/ 125436 h 162853"/>
              <a:gd name="connsiteX6" fmla="*/ 115652 w 192679"/>
              <a:gd name="connsiteY6" fmla="*/ 6167 h 162853"/>
              <a:gd name="connsiteX0" fmla="*/ 97216 w 192354"/>
              <a:gd name="connsiteY0" fmla="*/ 103 h 161653"/>
              <a:gd name="connsiteX1" fmla="*/ 146234 w 192354"/>
              <a:gd name="connsiteY1" fmla="*/ 62059 h 161653"/>
              <a:gd name="connsiteX2" fmla="*/ 74301 w 192354"/>
              <a:gd name="connsiteY2" fmla="*/ 38680 h 161653"/>
              <a:gd name="connsiteX3" fmla="*/ 107486 w 192354"/>
              <a:gd name="connsiteY3" fmla="*/ 101700 h 161653"/>
              <a:gd name="connsiteX4" fmla="*/ 1193 w 192354"/>
              <a:gd name="connsiteY4" fmla="*/ 160981 h 161653"/>
              <a:gd name="connsiteX5" fmla="*/ 189374 w 192354"/>
              <a:gd name="connsiteY5" fmla="*/ 125436 h 161653"/>
              <a:gd name="connsiteX6" fmla="*/ 115327 w 192354"/>
              <a:gd name="connsiteY6" fmla="*/ 6167 h 161653"/>
              <a:gd name="connsiteX0" fmla="*/ 99755 w 269136"/>
              <a:gd name="connsiteY0" fmla="*/ 103 h 165796"/>
              <a:gd name="connsiteX1" fmla="*/ 148773 w 269136"/>
              <a:gd name="connsiteY1" fmla="*/ 62059 h 165796"/>
              <a:gd name="connsiteX2" fmla="*/ 76840 w 269136"/>
              <a:gd name="connsiteY2" fmla="*/ 38680 h 165796"/>
              <a:gd name="connsiteX3" fmla="*/ 110025 w 269136"/>
              <a:gd name="connsiteY3" fmla="*/ 101700 h 165796"/>
              <a:gd name="connsiteX4" fmla="*/ 3732 w 269136"/>
              <a:gd name="connsiteY4" fmla="*/ 160981 h 165796"/>
              <a:gd name="connsiteX5" fmla="*/ 267505 w 269136"/>
              <a:gd name="connsiteY5" fmla="*/ 144724 h 165796"/>
              <a:gd name="connsiteX6" fmla="*/ 117866 w 269136"/>
              <a:gd name="connsiteY6" fmla="*/ 6167 h 165796"/>
              <a:gd name="connsiteX0" fmla="*/ 99704 w 269085"/>
              <a:gd name="connsiteY0" fmla="*/ 103 h 165796"/>
              <a:gd name="connsiteX1" fmla="*/ 148722 w 269085"/>
              <a:gd name="connsiteY1" fmla="*/ 62059 h 165796"/>
              <a:gd name="connsiteX2" fmla="*/ 64531 w 269085"/>
              <a:gd name="connsiteY2" fmla="*/ 46396 h 165796"/>
              <a:gd name="connsiteX3" fmla="*/ 109974 w 269085"/>
              <a:gd name="connsiteY3" fmla="*/ 101700 h 165796"/>
              <a:gd name="connsiteX4" fmla="*/ 3681 w 269085"/>
              <a:gd name="connsiteY4" fmla="*/ 160981 h 165796"/>
              <a:gd name="connsiteX5" fmla="*/ 267454 w 269085"/>
              <a:gd name="connsiteY5" fmla="*/ 144724 h 165796"/>
              <a:gd name="connsiteX6" fmla="*/ 117815 w 269085"/>
              <a:gd name="connsiteY6" fmla="*/ 6167 h 165796"/>
              <a:gd name="connsiteX0" fmla="*/ 99704 w 269085"/>
              <a:gd name="connsiteY0" fmla="*/ 89 h 165782"/>
              <a:gd name="connsiteX1" fmla="*/ 138507 w 269085"/>
              <a:gd name="connsiteY1" fmla="*/ 73618 h 165782"/>
              <a:gd name="connsiteX2" fmla="*/ 64531 w 269085"/>
              <a:gd name="connsiteY2" fmla="*/ 46382 h 165782"/>
              <a:gd name="connsiteX3" fmla="*/ 109974 w 269085"/>
              <a:gd name="connsiteY3" fmla="*/ 101686 h 165782"/>
              <a:gd name="connsiteX4" fmla="*/ 3681 w 269085"/>
              <a:gd name="connsiteY4" fmla="*/ 160967 h 165782"/>
              <a:gd name="connsiteX5" fmla="*/ 267454 w 269085"/>
              <a:gd name="connsiteY5" fmla="*/ 144710 h 165782"/>
              <a:gd name="connsiteX6" fmla="*/ 117815 w 269085"/>
              <a:gd name="connsiteY6" fmla="*/ 6153 h 165782"/>
              <a:gd name="connsiteX0" fmla="*/ 99704 w 269085"/>
              <a:gd name="connsiteY0" fmla="*/ 89 h 165782"/>
              <a:gd name="connsiteX1" fmla="*/ 148723 w 269085"/>
              <a:gd name="connsiteY1" fmla="*/ 73618 h 165782"/>
              <a:gd name="connsiteX2" fmla="*/ 64531 w 269085"/>
              <a:gd name="connsiteY2" fmla="*/ 46382 h 165782"/>
              <a:gd name="connsiteX3" fmla="*/ 109974 w 269085"/>
              <a:gd name="connsiteY3" fmla="*/ 101686 h 165782"/>
              <a:gd name="connsiteX4" fmla="*/ 3681 w 269085"/>
              <a:gd name="connsiteY4" fmla="*/ 160967 h 165782"/>
              <a:gd name="connsiteX5" fmla="*/ 267454 w 269085"/>
              <a:gd name="connsiteY5" fmla="*/ 144710 h 165782"/>
              <a:gd name="connsiteX6" fmla="*/ 117815 w 269085"/>
              <a:gd name="connsiteY6" fmla="*/ 6153 h 16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5" h="165782">
                <a:moveTo>
                  <a:pt x="99704" y="89"/>
                </a:moveTo>
                <a:cubicBezTo>
                  <a:pt x="93573" y="-3087"/>
                  <a:pt x="163098" y="80047"/>
                  <a:pt x="148723" y="73618"/>
                </a:cubicBezTo>
                <a:cubicBezTo>
                  <a:pt x="134348" y="67189"/>
                  <a:pt x="70989" y="41704"/>
                  <a:pt x="64531" y="46382"/>
                </a:cubicBezTo>
                <a:cubicBezTo>
                  <a:pt x="58073" y="51060"/>
                  <a:pt x="120116" y="82589"/>
                  <a:pt x="109974" y="101686"/>
                </a:cubicBezTo>
                <a:cubicBezTo>
                  <a:pt x="99832" y="120783"/>
                  <a:pt x="-22566" y="153796"/>
                  <a:pt x="3681" y="160967"/>
                </a:cubicBezTo>
                <a:cubicBezTo>
                  <a:pt x="29928" y="168138"/>
                  <a:pt x="248432" y="170512"/>
                  <a:pt x="267454" y="144710"/>
                </a:cubicBezTo>
                <a:cubicBezTo>
                  <a:pt x="286476" y="118908"/>
                  <a:pt x="133241" y="31001"/>
                  <a:pt x="117815" y="6153"/>
                </a:cubicBezTo>
              </a:path>
            </a:pathLst>
          </a:custGeom>
          <a:ln w="38100">
            <a:solidFill>
              <a:schemeClr val="accent4">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dirty="0"/>
          </a:p>
        </p:txBody>
      </p:sp>
      <p:sp>
        <p:nvSpPr>
          <p:cNvPr id="17" name="Elipse 16"/>
          <p:cNvSpPr/>
          <p:nvPr>
            <p:custDataLst>
              <p:tags r:id="rId12"/>
            </p:custDataLst>
          </p:nvPr>
        </p:nvSpPr>
        <p:spPr>
          <a:xfrm>
            <a:off x="1971310" y="5779940"/>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19" name="Elipse 18"/>
          <p:cNvSpPr/>
          <p:nvPr>
            <p:custDataLst>
              <p:tags r:id="rId13"/>
            </p:custDataLst>
          </p:nvPr>
        </p:nvSpPr>
        <p:spPr>
          <a:xfrm>
            <a:off x="1885986" y="5857481"/>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20" name="Elipse 19"/>
          <p:cNvSpPr/>
          <p:nvPr>
            <p:custDataLst>
              <p:tags r:id="rId14"/>
            </p:custDataLst>
          </p:nvPr>
        </p:nvSpPr>
        <p:spPr>
          <a:xfrm>
            <a:off x="1711846" y="6176294"/>
            <a:ext cx="78237" cy="82871"/>
          </a:xfrm>
          <a:prstGeom prst="ellipse">
            <a:avLst/>
          </a:prstGeom>
          <a:solidFill>
            <a:schemeClr val="tx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2000" dirty="0">
              <a:solidFill>
                <a:schemeClr val="tx1"/>
              </a:solidFill>
            </a:endParaRPr>
          </a:p>
        </p:txBody>
      </p:sp>
      <p:sp>
        <p:nvSpPr>
          <p:cNvPr id="22" name="Retângulo 21"/>
          <p:cNvSpPr/>
          <p:nvPr>
            <p:custDataLst>
              <p:tags r:id="rId15"/>
            </p:custDataLst>
          </p:nvPr>
        </p:nvSpPr>
        <p:spPr>
          <a:xfrm>
            <a:off x="1992258" y="5667756"/>
            <a:ext cx="741759" cy="189582"/>
          </a:xfrm>
          <a:prstGeom prst="rect">
            <a:avLst/>
          </a:prstGeom>
          <a:noFill/>
          <a:ln>
            <a:noFill/>
          </a:ln>
          <a:effectLst/>
        </p:spPr>
        <p:txBody>
          <a:bodyPr wrap="square" lIns="72000" tIns="72000" rIns="72000" bIns="72000" rtlCol="0" anchor="ctr">
            <a:noAutofit/>
          </a:bodyPr>
          <a:lstStyle/>
          <a:p>
            <a:pPr>
              <a:spcAft>
                <a:spcPts val="600"/>
              </a:spcAft>
            </a:pPr>
            <a:r>
              <a:rPr lang="pt-BR" sz="1400" dirty="0">
                <a:solidFill>
                  <a:schemeClr val="tx1">
                    <a:lumMod val="65000"/>
                    <a:lumOff val="35000"/>
                  </a:schemeClr>
                </a:solidFill>
              </a:rPr>
              <a:t>Santos</a:t>
            </a:r>
          </a:p>
        </p:txBody>
      </p:sp>
      <p:sp>
        <p:nvSpPr>
          <p:cNvPr id="23" name="Retângulo 22"/>
          <p:cNvSpPr/>
          <p:nvPr>
            <p:custDataLst>
              <p:tags r:id="rId16"/>
            </p:custDataLst>
          </p:nvPr>
        </p:nvSpPr>
        <p:spPr>
          <a:xfrm>
            <a:off x="824298" y="5831440"/>
            <a:ext cx="1061687" cy="143645"/>
          </a:xfrm>
          <a:prstGeom prst="rect">
            <a:avLst/>
          </a:prstGeom>
          <a:noFill/>
          <a:ln>
            <a:noFill/>
          </a:ln>
          <a:effectLst/>
        </p:spPr>
        <p:txBody>
          <a:bodyPr wrap="square" lIns="72000" tIns="72000" rIns="72000" bIns="72000" rtlCol="0" anchor="ctr">
            <a:noAutofit/>
          </a:bodyPr>
          <a:lstStyle/>
          <a:p>
            <a:pPr algn="r">
              <a:spcAft>
                <a:spcPts val="600"/>
              </a:spcAft>
            </a:pPr>
            <a:r>
              <a:rPr lang="pt-BR" sz="1400" dirty="0">
                <a:solidFill>
                  <a:schemeClr val="tx1">
                    <a:lumMod val="65000"/>
                    <a:lumOff val="35000"/>
                  </a:schemeClr>
                </a:solidFill>
              </a:rPr>
              <a:t>Paranaguá</a:t>
            </a:r>
          </a:p>
        </p:txBody>
      </p:sp>
      <p:sp>
        <p:nvSpPr>
          <p:cNvPr id="24" name="Retângulo 23"/>
          <p:cNvSpPr/>
          <p:nvPr>
            <p:custDataLst>
              <p:tags r:id="rId17"/>
            </p:custDataLst>
          </p:nvPr>
        </p:nvSpPr>
        <p:spPr>
          <a:xfrm>
            <a:off x="690482" y="6098938"/>
            <a:ext cx="1054363" cy="166768"/>
          </a:xfrm>
          <a:prstGeom prst="rect">
            <a:avLst/>
          </a:prstGeom>
          <a:noFill/>
          <a:ln>
            <a:noFill/>
          </a:ln>
          <a:effectLst/>
        </p:spPr>
        <p:txBody>
          <a:bodyPr wrap="square" lIns="72000" tIns="72000" rIns="72000" bIns="72000" rtlCol="0" anchor="ctr">
            <a:noAutofit/>
          </a:bodyPr>
          <a:lstStyle/>
          <a:p>
            <a:pPr algn="r">
              <a:spcAft>
                <a:spcPts val="600"/>
              </a:spcAft>
            </a:pPr>
            <a:r>
              <a:rPr lang="pt-BR" sz="1400" dirty="0">
                <a:solidFill>
                  <a:schemeClr val="tx1">
                    <a:lumMod val="65000"/>
                    <a:lumOff val="35000"/>
                  </a:schemeClr>
                </a:solidFill>
              </a:rPr>
              <a:t>Rio Grande</a:t>
            </a:r>
          </a:p>
        </p:txBody>
      </p:sp>
      <p:sp>
        <p:nvSpPr>
          <p:cNvPr id="25" name="Retângulo 24"/>
          <p:cNvSpPr/>
          <p:nvPr>
            <p:custDataLst>
              <p:tags r:id="rId18"/>
            </p:custDataLst>
          </p:nvPr>
        </p:nvSpPr>
        <p:spPr>
          <a:xfrm>
            <a:off x="4773918" y="1340768"/>
            <a:ext cx="1133210" cy="143645"/>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solidFill>
                  <a:schemeClr val="tx1">
                    <a:lumMod val="65000"/>
                    <a:lumOff val="35000"/>
                  </a:schemeClr>
                </a:solidFill>
              </a:rPr>
              <a:t>Genoa</a:t>
            </a:r>
          </a:p>
        </p:txBody>
      </p:sp>
      <p:sp>
        <p:nvSpPr>
          <p:cNvPr id="26" name="Retângulo 25"/>
          <p:cNvSpPr/>
          <p:nvPr>
            <p:custDataLst>
              <p:tags r:id="rId19"/>
            </p:custDataLst>
          </p:nvPr>
        </p:nvSpPr>
        <p:spPr>
          <a:xfrm>
            <a:off x="2909351" y="1986591"/>
            <a:ext cx="1508302" cy="143645"/>
          </a:xfrm>
          <a:prstGeom prst="rect">
            <a:avLst/>
          </a:prstGeom>
          <a:noFill/>
          <a:ln>
            <a:noFill/>
          </a:ln>
          <a:effectLst/>
        </p:spPr>
        <p:txBody>
          <a:bodyPr wrap="square" lIns="72000" tIns="72000" rIns="72000" bIns="72000" rtlCol="0" anchor="ctr">
            <a:noAutofit/>
          </a:bodyPr>
          <a:lstStyle/>
          <a:p>
            <a:pPr algn="r">
              <a:spcAft>
                <a:spcPts val="600"/>
              </a:spcAft>
            </a:pPr>
            <a:r>
              <a:rPr lang="pt-BR" sz="1400" dirty="0">
                <a:solidFill>
                  <a:schemeClr val="tx1">
                    <a:lumMod val="65000"/>
                    <a:lumOff val="35000"/>
                  </a:schemeClr>
                </a:solidFill>
              </a:rPr>
              <a:t>Algeciras</a:t>
            </a:r>
          </a:p>
        </p:txBody>
      </p:sp>
      <p:sp>
        <p:nvSpPr>
          <p:cNvPr id="27" name="Retângulo 26"/>
          <p:cNvSpPr/>
          <p:nvPr>
            <p:custDataLst>
              <p:tags r:id="rId20"/>
            </p:custDataLst>
          </p:nvPr>
        </p:nvSpPr>
        <p:spPr>
          <a:xfrm>
            <a:off x="5670044" y="2977609"/>
            <a:ext cx="1246532" cy="143645"/>
          </a:xfrm>
          <a:prstGeom prst="rect">
            <a:avLst/>
          </a:prstGeom>
          <a:noFill/>
          <a:ln>
            <a:noFill/>
          </a:ln>
          <a:effectLst/>
        </p:spPr>
        <p:txBody>
          <a:bodyPr wrap="square" lIns="72000" tIns="72000" rIns="72000" bIns="72000" rtlCol="0" anchor="ctr">
            <a:noAutofit/>
          </a:bodyPr>
          <a:lstStyle/>
          <a:p>
            <a:pPr algn="r">
              <a:spcAft>
                <a:spcPts val="600"/>
              </a:spcAft>
            </a:pPr>
            <a:r>
              <a:rPr lang="pt-BR" sz="1400" dirty="0">
                <a:solidFill>
                  <a:schemeClr val="tx1">
                    <a:lumMod val="65000"/>
                    <a:lumOff val="35000"/>
                  </a:schemeClr>
                </a:solidFill>
              </a:rPr>
              <a:t>Jeddah</a:t>
            </a:r>
          </a:p>
        </p:txBody>
      </p:sp>
      <p:sp>
        <p:nvSpPr>
          <p:cNvPr id="28" name="Retângulo 27"/>
          <p:cNvSpPr/>
          <p:nvPr>
            <p:custDataLst>
              <p:tags r:id="rId21"/>
            </p:custDataLst>
          </p:nvPr>
        </p:nvSpPr>
        <p:spPr>
          <a:xfrm>
            <a:off x="7124345" y="3060885"/>
            <a:ext cx="1246532" cy="143645"/>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solidFill>
                  <a:schemeClr val="tx1">
                    <a:lumMod val="65000"/>
                    <a:lumOff val="35000"/>
                  </a:schemeClr>
                </a:solidFill>
              </a:rPr>
              <a:t>Salalah</a:t>
            </a:r>
          </a:p>
        </p:txBody>
      </p:sp>
      <p:sp>
        <p:nvSpPr>
          <p:cNvPr id="29" name="Retângulo 28"/>
          <p:cNvSpPr/>
          <p:nvPr>
            <p:custDataLst>
              <p:tags r:id="rId22"/>
            </p:custDataLst>
          </p:nvPr>
        </p:nvSpPr>
        <p:spPr>
          <a:xfrm>
            <a:off x="6918790" y="2526397"/>
            <a:ext cx="2208306" cy="143645"/>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solidFill>
                  <a:schemeClr val="tx1">
                    <a:lumMod val="65000"/>
                    <a:lumOff val="35000"/>
                  </a:schemeClr>
                </a:solidFill>
              </a:rPr>
              <a:t>Jebel Ali Dubai</a:t>
            </a:r>
          </a:p>
        </p:txBody>
      </p:sp>
      <p:sp>
        <p:nvSpPr>
          <p:cNvPr id="30" name="Retângulo 29"/>
          <p:cNvSpPr/>
          <p:nvPr>
            <p:custDataLst>
              <p:tags r:id="rId23"/>
            </p:custDataLst>
          </p:nvPr>
        </p:nvSpPr>
        <p:spPr>
          <a:xfrm>
            <a:off x="8504759" y="3472787"/>
            <a:ext cx="1039385" cy="439870"/>
          </a:xfrm>
          <a:prstGeom prst="rect">
            <a:avLst/>
          </a:prstGeom>
          <a:noFill/>
          <a:ln>
            <a:noFill/>
          </a:ln>
          <a:effectLst/>
        </p:spPr>
        <p:txBody>
          <a:bodyPr wrap="square" lIns="72000" tIns="72000" rIns="72000" bIns="72000" rtlCol="0" anchor="ctr">
            <a:noAutofit/>
          </a:bodyPr>
          <a:lstStyle/>
          <a:p>
            <a:pPr algn="ctr"/>
            <a:r>
              <a:rPr lang="pt-BR" sz="1400" dirty="0">
                <a:solidFill>
                  <a:schemeClr val="tx1">
                    <a:lumMod val="65000"/>
                    <a:lumOff val="35000"/>
                  </a:schemeClr>
                </a:solidFill>
              </a:rPr>
              <a:t>Jawahartal Nehru</a:t>
            </a:r>
          </a:p>
        </p:txBody>
      </p:sp>
      <p:cxnSp>
        <p:nvCxnSpPr>
          <p:cNvPr id="31" name="Conector reto 30"/>
          <p:cNvCxnSpPr/>
          <p:nvPr>
            <p:custDataLst>
              <p:tags r:id="rId24"/>
            </p:custDataLst>
          </p:nvPr>
        </p:nvCxnSpPr>
        <p:spPr>
          <a:xfrm>
            <a:off x="230274" y="1201283"/>
            <a:ext cx="9484404"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2" name="Retângulo 31"/>
          <p:cNvSpPr/>
          <p:nvPr>
            <p:custDataLst>
              <p:tags r:id="rId25"/>
            </p:custDataLst>
          </p:nvPr>
        </p:nvSpPr>
        <p:spPr>
          <a:xfrm>
            <a:off x="230274" y="850360"/>
            <a:ext cx="9484404" cy="350923"/>
          </a:xfrm>
          <a:prstGeom prst="rect">
            <a:avLst/>
          </a:prstGeom>
          <a:noFill/>
          <a:ln>
            <a:noFill/>
          </a:ln>
          <a:effectLst/>
        </p:spPr>
        <p:txBody>
          <a:bodyPr wrap="square" lIns="72000" tIns="72000" rIns="72000" bIns="72000" rtlCol="0" anchor="ctr">
            <a:noAutofit/>
          </a:bodyPr>
          <a:lstStyle/>
          <a:p>
            <a:pPr algn="l">
              <a:spcAft>
                <a:spcPts val="600"/>
              </a:spcAft>
            </a:pPr>
            <a:r>
              <a:rPr lang="pt-BR" b="1" dirty="0">
                <a:solidFill>
                  <a:schemeClr val="tx1"/>
                </a:solidFill>
              </a:rPr>
              <a:t>Exemplo de serviço marítimo </a:t>
            </a:r>
            <a:r>
              <a:rPr lang="pt-BR" b="1" i="1" dirty="0">
                <a:solidFill>
                  <a:schemeClr val="tx1"/>
                </a:solidFill>
              </a:rPr>
              <a:t>liner</a:t>
            </a:r>
            <a:r>
              <a:rPr lang="pt-BR" b="1" dirty="0">
                <a:solidFill>
                  <a:schemeClr val="tx1"/>
                </a:solidFill>
              </a:rPr>
              <a:t> entre a Índia e a América do Sul</a:t>
            </a:r>
          </a:p>
        </p:txBody>
      </p:sp>
      <p:sp>
        <p:nvSpPr>
          <p:cNvPr id="34" name="Retângulo 33"/>
          <p:cNvSpPr/>
          <p:nvPr/>
        </p:nvSpPr>
        <p:spPr>
          <a:xfrm>
            <a:off x="5353663" y="5269712"/>
            <a:ext cx="4135047" cy="923330"/>
          </a:xfrm>
          <a:prstGeom prst="rect">
            <a:avLst/>
          </a:prstGeom>
          <a:solidFill>
            <a:schemeClr val="bg1"/>
          </a:solidFill>
          <a:ln>
            <a:solidFill>
              <a:schemeClr val="tx1"/>
            </a:solidFill>
          </a:ln>
        </p:spPr>
        <p:txBody>
          <a:bodyPr wrap="square">
            <a:spAutoFit/>
          </a:bodyPr>
          <a:lstStyle/>
          <a:p>
            <a:r>
              <a:rPr lang="pt-BR" b="1" dirty="0"/>
              <a:t>Serviços </a:t>
            </a:r>
            <a:r>
              <a:rPr lang="pt-BR" b="1" i="1" dirty="0"/>
              <a:t>liner</a:t>
            </a:r>
            <a:r>
              <a:rPr lang="pt-BR" b="1" dirty="0"/>
              <a:t>: </a:t>
            </a:r>
            <a:r>
              <a:rPr lang="pt-BR" dirty="0"/>
              <a:t>rotas marítimas com escalas periódicas pré-estabelecidas (tipicamente, semanais ou quinzenais)</a:t>
            </a:r>
          </a:p>
        </p:txBody>
      </p:sp>
    </p:spTree>
    <p:extLst>
      <p:ext uri="{BB962C8B-B14F-4D97-AF65-F5344CB8AC3E}">
        <p14:creationId xmlns:p14="http://schemas.microsoft.com/office/powerpoint/2010/main" val="872031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4994" name="Picture 2" descr="http://www.hellenicshippingnews.com/wp-content/uploads/2017/05/kjh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4" y="0"/>
            <a:ext cx="6086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390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a:picLocks noChangeAspect="1"/>
          </p:cNvPicPr>
          <p:nvPr/>
        </p:nvPicPr>
        <p:blipFill rotWithShape="1">
          <a:blip r:embed="rId2"/>
          <a:srcRect l="14376" t="26724" r="39821" b="15085"/>
          <a:stretch/>
        </p:blipFill>
        <p:spPr>
          <a:xfrm>
            <a:off x="704528" y="364087"/>
            <a:ext cx="8496944" cy="6069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5305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388165" y="5085184"/>
            <a:ext cx="9172553" cy="896294"/>
          </a:xfrm>
          <a:prstGeom prst="roundRect">
            <a:avLst>
              <a:gd name="adj" fmla="val 5483"/>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solidFill>
                  <a:schemeClr val="tx1"/>
                </a:solidFill>
              </a:rPr>
              <a:t>Nota-se um aumento consistente do calado médio da frota operante no Brasil</a:t>
            </a:r>
          </a:p>
          <a:p>
            <a:pPr marL="144000" indent="-144000" algn="l">
              <a:spcAft>
                <a:spcPts val="600"/>
              </a:spcAft>
              <a:buFont typeface="Arial" pitchFamily="34" charset="0"/>
              <a:buChar char="•"/>
            </a:pPr>
            <a:r>
              <a:rPr lang="pt-BR" sz="1600" dirty="0"/>
              <a:t>Terminais que não adequarem os berços para cerca de 14 m de calado, poderão se tornar obsoletos para  a operação de navios de longo curso</a:t>
            </a:r>
            <a:endParaRPr lang="pt-BR" sz="1600" dirty="0">
              <a:solidFill>
                <a:schemeClr val="tx1"/>
              </a:solidFill>
            </a:endParaRPr>
          </a:p>
        </p:txBody>
      </p:sp>
      <p:graphicFrame>
        <p:nvGraphicFramePr>
          <p:cNvPr id="5" name="Gráfico 4"/>
          <p:cNvGraphicFramePr/>
          <p:nvPr/>
        </p:nvGraphicFramePr>
        <p:xfrm>
          <a:off x="5024214" y="1166056"/>
          <a:ext cx="4608000" cy="3621207"/>
        </p:xfrm>
        <a:graphic>
          <a:graphicData uri="http://schemas.openxmlformats.org/drawingml/2006/chart">
            <c:chart xmlns:c="http://schemas.openxmlformats.org/drawingml/2006/chart" xmlns:r="http://schemas.openxmlformats.org/officeDocument/2006/relationships" r:id="rId2"/>
          </a:graphicData>
        </a:graphic>
      </p:graphicFrame>
      <p:sp>
        <p:nvSpPr>
          <p:cNvPr id="12" name="CaixaDeTexto 11"/>
          <p:cNvSpPr txBox="1"/>
          <p:nvPr/>
        </p:nvSpPr>
        <p:spPr>
          <a:xfrm>
            <a:off x="5076015" y="865740"/>
            <a:ext cx="4608000" cy="324036"/>
          </a:xfrm>
          <a:prstGeom prst="rect">
            <a:avLst/>
          </a:prstGeom>
          <a:noFill/>
        </p:spPr>
        <p:txBody>
          <a:bodyPr wrap="square" lIns="54000" tIns="54000" rIns="54000" bIns="54000" rtlCol="0">
            <a:noAutofit/>
          </a:bodyPr>
          <a:lstStyle/>
          <a:p>
            <a:r>
              <a:rPr lang="pt-BR" sz="1600" b="1" dirty="0">
                <a:latin typeface="Arial" pitchFamily="34" charset="0"/>
                <a:cs typeface="Arial" pitchFamily="34" charset="0"/>
              </a:rPr>
              <a:t>Evolução do calado máximo no Brasil [m]</a:t>
            </a:r>
          </a:p>
        </p:txBody>
      </p:sp>
      <p:cxnSp>
        <p:nvCxnSpPr>
          <p:cNvPr id="13" name="Conector reto 12"/>
          <p:cNvCxnSpPr/>
          <p:nvPr/>
        </p:nvCxnSpPr>
        <p:spPr>
          <a:xfrm>
            <a:off x="5076015" y="1189776"/>
            <a:ext cx="46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66266" y="6125548"/>
            <a:ext cx="8145300" cy="216024"/>
          </a:xfrm>
          <a:prstGeom prst="rect">
            <a:avLst/>
          </a:prstGeom>
          <a:noFill/>
          <a:ln>
            <a:noFill/>
          </a:ln>
        </p:spPr>
        <p:txBody>
          <a:bodyPr wrap="square" lIns="72000" tIns="36000" rIns="72000" bIns="36000" rtlCol="0" anchor="t">
            <a:noAutofit/>
          </a:bodyPr>
          <a:lstStyle/>
          <a:p>
            <a:pPr>
              <a:spcAft>
                <a:spcPts val="600"/>
              </a:spcAft>
            </a:pPr>
            <a:r>
              <a:rPr lang="pt-BR" sz="1200" dirty="0"/>
              <a:t>(1) Refere-se ao calado do maior navio que operou na costa brasileira naquele ano</a:t>
            </a:r>
          </a:p>
        </p:txBody>
      </p:sp>
      <p:sp>
        <p:nvSpPr>
          <p:cNvPr id="39" name="Título 1"/>
          <p:cNvSpPr txBox="1">
            <a:spLocks/>
          </p:cNvSpPr>
          <p:nvPr/>
        </p:nvSpPr>
        <p:spPr bwMode="auto">
          <a:xfrm>
            <a:off x="200025" y="55332"/>
            <a:ext cx="9505950" cy="637364"/>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lvl1pPr algn="l" defTabSz="914400" rtl="0" eaLnBrk="1" latinLnBrk="0" hangingPunct="1">
              <a:spcBef>
                <a:spcPct val="0"/>
              </a:spcBef>
              <a:buNone/>
              <a:defRPr sz="2000" b="1" kern="1200">
                <a:solidFill>
                  <a:srgbClr val="0070C0"/>
                </a:solidFill>
                <a:latin typeface="+mj-lt"/>
                <a:ea typeface="+mj-ea"/>
                <a:cs typeface="+mj-cs"/>
              </a:defRPr>
            </a:lvl1pPr>
          </a:lstStyle>
          <a:p>
            <a:r>
              <a:rPr lang="pt-BR" dirty="0"/>
              <a:t>O aumento crescente da frota exige adequação dos terminais ao longo dos anos (2/2)</a:t>
            </a:r>
          </a:p>
        </p:txBody>
      </p:sp>
      <p:grpSp>
        <p:nvGrpSpPr>
          <p:cNvPr id="40" name="Grupo 39"/>
          <p:cNvGrpSpPr/>
          <p:nvPr/>
        </p:nvGrpSpPr>
        <p:grpSpPr>
          <a:xfrm>
            <a:off x="29159" y="865740"/>
            <a:ext cx="4932000" cy="4147436"/>
            <a:chOff x="29159" y="1009756"/>
            <a:chExt cx="5070709" cy="4147436"/>
          </a:xfrm>
        </p:grpSpPr>
        <p:sp>
          <p:nvSpPr>
            <p:cNvPr id="6" name="CaixaDeTexto 5"/>
            <p:cNvSpPr txBox="1"/>
            <p:nvPr/>
          </p:nvSpPr>
          <p:spPr>
            <a:xfrm>
              <a:off x="127670" y="1009756"/>
              <a:ext cx="4936208" cy="324036"/>
            </a:xfrm>
            <a:prstGeom prst="rect">
              <a:avLst/>
            </a:prstGeom>
            <a:noFill/>
          </p:spPr>
          <p:txBody>
            <a:bodyPr wrap="square" lIns="54000" tIns="54000" rIns="54000" bIns="54000" rtlCol="0">
              <a:noAutofit/>
            </a:bodyPr>
            <a:lstStyle/>
            <a:p>
              <a:r>
                <a:rPr lang="pt-BR" sz="1600" b="1" dirty="0">
                  <a:latin typeface="Arial" pitchFamily="34" charset="0"/>
                  <a:cs typeface="Arial" pitchFamily="34" charset="0"/>
                </a:rPr>
                <a:t>Calado de porta-contêineres por capacidade</a:t>
              </a:r>
            </a:p>
          </p:txBody>
        </p:sp>
        <p:cxnSp>
          <p:nvCxnSpPr>
            <p:cNvPr id="10" name="Conector reto 9"/>
            <p:cNvCxnSpPr/>
            <p:nvPr/>
          </p:nvCxnSpPr>
          <p:spPr>
            <a:xfrm>
              <a:off x="127670" y="1333792"/>
              <a:ext cx="49721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Gráfico 3"/>
            <p:cNvGraphicFramePr/>
            <p:nvPr/>
          </p:nvGraphicFramePr>
          <p:xfrm>
            <a:off x="199678" y="1311952"/>
            <a:ext cx="4773646" cy="3716919"/>
          </p:xfrm>
          <a:graphic>
            <a:graphicData uri="http://schemas.openxmlformats.org/drawingml/2006/chart">
              <c:chart xmlns:c="http://schemas.openxmlformats.org/drawingml/2006/chart" xmlns:r="http://schemas.openxmlformats.org/officeDocument/2006/relationships" r:id="rId3"/>
            </a:graphicData>
          </a:graphic>
        </p:graphicFrame>
        <p:sp>
          <p:nvSpPr>
            <p:cNvPr id="7" name="CaixaDeTexto 6"/>
            <p:cNvSpPr txBox="1"/>
            <p:nvPr/>
          </p:nvSpPr>
          <p:spPr>
            <a:xfrm>
              <a:off x="2575942" y="4869160"/>
              <a:ext cx="2304256" cy="288032"/>
            </a:xfrm>
            <a:prstGeom prst="rect">
              <a:avLst/>
            </a:prstGeom>
            <a:noFill/>
            <a:ln>
              <a:noFill/>
            </a:ln>
          </p:spPr>
          <p:txBody>
            <a:bodyPr wrap="square" lIns="72000" tIns="36000" rIns="72000" bIns="36000" rtlCol="0" anchor="t">
              <a:noAutofit/>
            </a:bodyPr>
            <a:lstStyle/>
            <a:p>
              <a:pPr algn="r">
                <a:spcAft>
                  <a:spcPts val="600"/>
                </a:spcAft>
              </a:pPr>
              <a:r>
                <a:rPr lang="pt-BR" sz="1400" b="1" dirty="0"/>
                <a:t>Capacidade [‘000 TEUs]</a:t>
              </a:r>
            </a:p>
          </p:txBody>
        </p:sp>
        <p:sp>
          <p:nvSpPr>
            <p:cNvPr id="11" name="CaixaDeTexto 10"/>
            <p:cNvSpPr txBox="1"/>
            <p:nvPr/>
          </p:nvSpPr>
          <p:spPr>
            <a:xfrm rot="16200000">
              <a:off x="-978953" y="2330276"/>
              <a:ext cx="2304256" cy="288032"/>
            </a:xfrm>
            <a:prstGeom prst="rect">
              <a:avLst/>
            </a:prstGeom>
            <a:noFill/>
            <a:ln>
              <a:noFill/>
            </a:ln>
          </p:spPr>
          <p:txBody>
            <a:bodyPr wrap="square" lIns="72000" tIns="36000" rIns="72000" bIns="36000" rtlCol="0" anchor="t">
              <a:noAutofit/>
            </a:bodyPr>
            <a:lstStyle/>
            <a:p>
              <a:pPr algn="r">
                <a:spcAft>
                  <a:spcPts val="600"/>
                </a:spcAft>
              </a:pPr>
              <a:r>
                <a:rPr lang="pt-BR" sz="1400" b="1" dirty="0"/>
                <a:t>Calado [m]</a:t>
              </a:r>
            </a:p>
          </p:txBody>
        </p:sp>
        <p:cxnSp>
          <p:nvCxnSpPr>
            <p:cNvPr id="35" name="Conector reto 34"/>
            <p:cNvCxnSpPr/>
            <p:nvPr/>
          </p:nvCxnSpPr>
          <p:spPr>
            <a:xfrm flipH="1">
              <a:off x="775742" y="2151856"/>
              <a:ext cx="4288136" cy="0"/>
            </a:xfrm>
            <a:prstGeom prst="line">
              <a:avLst/>
            </a:prstGeom>
            <a:ln>
              <a:solidFill>
                <a:srgbClr val="00B050"/>
              </a:solidFill>
            </a:ln>
            <a:effectLst/>
          </p:spPr>
          <p:style>
            <a:lnRef idx="1">
              <a:schemeClr val="accent1"/>
            </a:lnRef>
            <a:fillRef idx="0">
              <a:schemeClr val="accent1"/>
            </a:fillRef>
            <a:effectRef idx="0">
              <a:schemeClr val="accent1"/>
            </a:effectRef>
            <a:fontRef idx="minor">
              <a:schemeClr val="tx1"/>
            </a:fontRef>
          </p:style>
        </p:cxnSp>
        <p:sp>
          <p:nvSpPr>
            <p:cNvPr id="16" name="Texto explicativo retangular 15"/>
            <p:cNvSpPr/>
            <p:nvPr/>
          </p:nvSpPr>
          <p:spPr>
            <a:xfrm>
              <a:off x="2646698" y="2492550"/>
              <a:ext cx="2233500" cy="900000"/>
            </a:xfrm>
            <a:prstGeom prst="wedgeRectCallout">
              <a:avLst>
                <a:gd name="adj1" fmla="val 41957"/>
                <a:gd name="adj2" fmla="val -103936"/>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tx1"/>
                  </a:solidFill>
                </a:rPr>
                <a:t>O maior navio do mundo (2017) em capacidade (</a:t>
              </a:r>
              <a:r>
                <a:rPr lang="pt-BR" dirty="0"/>
                <a:t>MSC Oscar</a:t>
              </a:r>
              <a:r>
                <a:rPr lang="pt-BR" sz="1400" dirty="0">
                  <a:solidFill>
                    <a:schemeClr val="tx1"/>
                  </a:solidFill>
                </a:rPr>
                <a:t>) não é o de maior calado</a:t>
              </a:r>
            </a:p>
          </p:txBody>
        </p:sp>
      </p:grpSp>
    </p:spTree>
    <p:extLst>
      <p:ext uri="{BB962C8B-B14F-4D97-AF65-F5344CB8AC3E}">
        <p14:creationId xmlns:p14="http://schemas.microsoft.com/office/powerpoint/2010/main" val="4221696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6504"/>
            <a:ext cx="9505950" cy="637364"/>
          </a:xfrm>
        </p:spPr>
        <p:txBody>
          <a:bodyPr/>
          <a:lstStyle/>
          <a:p>
            <a:r>
              <a:rPr lang="pt-BR" dirty="0"/>
              <a:t>Os serviços de marítimos de contêineres são </a:t>
            </a:r>
            <a:r>
              <a:rPr lang="pt-BR" i="1" dirty="0"/>
              <a:t>liners</a:t>
            </a:r>
            <a:r>
              <a:rPr lang="pt-BR" dirty="0"/>
              <a:t>, com escalas periódicas regulares e janelas de atracação, e são bastante sensíveis a filas</a:t>
            </a:r>
          </a:p>
        </p:txBody>
      </p:sp>
      <p:sp>
        <p:nvSpPr>
          <p:cNvPr id="4" name="Retângulo de cantos arredondados 3"/>
          <p:cNvSpPr/>
          <p:nvPr/>
        </p:nvSpPr>
        <p:spPr>
          <a:xfrm>
            <a:off x="166070" y="4725144"/>
            <a:ext cx="9597420" cy="1368000"/>
          </a:xfrm>
          <a:prstGeom prst="roundRect">
            <a:avLst>
              <a:gd name="adj" fmla="val 6123"/>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400" dirty="0"/>
              <a:t>Os navios possuem dias/ horários específicos para atracação/ desatracação, adequados ao cronograma mundial</a:t>
            </a:r>
          </a:p>
          <a:p>
            <a:pPr marL="144000" indent="-144000">
              <a:spcAft>
                <a:spcPts val="600"/>
              </a:spcAft>
              <a:buFont typeface="Arial" pitchFamily="34" charset="0"/>
              <a:buChar char="•"/>
            </a:pPr>
            <a:r>
              <a:rPr lang="pt-BR" sz="1400" dirty="0"/>
              <a:t>Caso haja filas no porto que prejudiquem o cronograma das próximas escalas, o armador, tipicamente, cancela a escala ao invés de esperar pela operação</a:t>
            </a:r>
          </a:p>
          <a:p>
            <a:pPr marL="144000" indent="-144000">
              <a:spcAft>
                <a:spcPts val="600"/>
              </a:spcAft>
              <a:buFont typeface="Arial" pitchFamily="34" charset="0"/>
              <a:buChar char="•"/>
            </a:pPr>
            <a:r>
              <a:rPr lang="pt-BR" sz="1400" b="1" dirty="0"/>
              <a:t>Em função desta dinâmica, usualmente terminais de contêineres operam com ocupação limite de berço mais baixa do que terminais de granéis – idealmente em torno de 60%-65% das horas calendário</a:t>
            </a:r>
          </a:p>
        </p:txBody>
      </p:sp>
      <p:sp>
        <p:nvSpPr>
          <p:cNvPr id="13" name="Retângulo 12"/>
          <p:cNvSpPr/>
          <p:nvPr/>
        </p:nvSpPr>
        <p:spPr>
          <a:xfrm>
            <a:off x="174171" y="692696"/>
            <a:ext cx="9345784" cy="344017"/>
          </a:xfrm>
          <a:prstGeom prst="rect">
            <a:avLst/>
          </a:prstGeom>
          <a:noFill/>
          <a:ln>
            <a:noFill/>
          </a:ln>
          <a:effectLst/>
        </p:spPr>
        <p:txBody>
          <a:bodyPr wrap="square" lIns="72000" tIns="72000" rIns="72000" bIns="72000" rtlCol="0" anchor="ctr">
            <a:noAutofit/>
          </a:bodyPr>
          <a:lstStyle/>
          <a:p>
            <a:pPr algn="l">
              <a:spcAft>
                <a:spcPts val="600"/>
              </a:spcAft>
            </a:pPr>
            <a:r>
              <a:rPr lang="pt-BR" sz="1400" b="1" dirty="0"/>
              <a:t>Exemplo de um serviço Liner</a:t>
            </a:r>
            <a:endParaRPr lang="pt-BR" sz="1400" b="1" dirty="0">
              <a:solidFill>
                <a:schemeClr val="tx1"/>
              </a:solidFill>
            </a:endParaRPr>
          </a:p>
        </p:txBody>
      </p:sp>
      <p:cxnSp>
        <p:nvCxnSpPr>
          <p:cNvPr id="10" name="Conector reto 9"/>
          <p:cNvCxnSpPr/>
          <p:nvPr/>
        </p:nvCxnSpPr>
        <p:spPr>
          <a:xfrm>
            <a:off x="174171" y="995769"/>
            <a:ext cx="9345784"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102" name="Grupo 101"/>
          <p:cNvGrpSpPr/>
          <p:nvPr/>
        </p:nvGrpSpPr>
        <p:grpSpPr>
          <a:xfrm>
            <a:off x="3704624" y="1130381"/>
            <a:ext cx="5856094" cy="3423882"/>
            <a:chOff x="3766531" y="854385"/>
            <a:chExt cx="5856094" cy="3935663"/>
          </a:xfrm>
        </p:grpSpPr>
        <p:sp>
          <p:nvSpPr>
            <p:cNvPr id="7" name="CaixaDeTexto 6"/>
            <p:cNvSpPr txBox="1"/>
            <p:nvPr/>
          </p:nvSpPr>
          <p:spPr>
            <a:xfrm>
              <a:off x="3779643" y="1251056"/>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Pecém</a:t>
              </a:r>
              <a:endParaRPr lang="pt-BR" sz="1200" dirty="0"/>
            </a:p>
          </p:txBody>
        </p:sp>
        <p:sp>
          <p:nvSpPr>
            <p:cNvPr id="77" name="CaixaDeTexto 76"/>
            <p:cNvSpPr txBox="1"/>
            <p:nvPr/>
          </p:nvSpPr>
          <p:spPr>
            <a:xfrm>
              <a:off x="3766531" y="2161358"/>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Salvador</a:t>
              </a:r>
              <a:endParaRPr lang="pt-BR" sz="1200" dirty="0"/>
            </a:p>
          </p:txBody>
        </p:sp>
        <p:sp>
          <p:nvSpPr>
            <p:cNvPr id="78" name="CaixaDeTexto 77"/>
            <p:cNvSpPr txBox="1"/>
            <p:nvPr/>
          </p:nvSpPr>
          <p:spPr>
            <a:xfrm>
              <a:off x="3766531" y="2616509"/>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Rio de Janeiro</a:t>
              </a:r>
              <a:endParaRPr lang="pt-BR" sz="1200" dirty="0"/>
            </a:p>
          </p:txBody>
        </p:sp>
        <p:sp>
          <p:nvSpPr>
            <p:cNvPr id="79" name="CaixaDeTexto 78"/>
            <p:cNvSpPr txBox="1"/>
            <p:nvPr/>
          </p:nvSpPr>
          <p:spPr>
            <a:xfrm>
              <a:off x="3766531" y="3071660"/>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Santos</a:t>
              </a:r>
              <a:endParaRPr lang="pt-BR" sz="1200" dirty="0"/>
            </a:p>
          </p:txBody>
        </p:sp>
        <p:sp>
          <p:nvSpPr>
            <p:cNvPr id="80" name="CaixaDeTexto 79"/>
            <p:cNvSpPr txBox="1"/>
            <p:nvPr/>
          </p:nvSpPr>
          <p:spPr>
            <a:xfrm>
              <a:off x="3766531" y="3526811"/>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Itapoá</a:t>
              </a:r>
              <a:endParaRPr lang="pt-BR" sz="1200" dirty="0"/>
            </a:p>
          </p:txBody>
        </p:sp>
        <p:sp>
          <p:nvSpPr>
            <p:cNvPr id="81" name="CaixaDeTexto 80"/>
            <p:cNvSpPr txBox="1"/>
            <p:nvPr/>
          </p:nvSpPr>
          <p:spPr>
            <a:xfrm>
              <a:off x="3766531" y="3981962"/>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Rio Grande</a:t>
              </a:r>
              <a:endParaRPr lang="pt-BR" sz="1200" dirty="0"/>
            </a:p>
          </p:txBody>
        </p:sp>
        <p:sp>
          <p:nvSpPr>
            <p:cNvPr id="82" name="CaixaDeTexto 81"/>
            <p:cNvSpPr txBox="1"/>
            <p:nvPr/>
          </p:nvSpPr>
          <p:spPr>
            <a:xfrm>
              <a:off x="3766531" y="4437112"/>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Buenos Aires</a:t>
              </a:r>
              <a:endParaRPr lang="pt-BR" sz="1200" dirty="0"/>
            </a:p>
          </p:txBody>
        </p:sp>
        <p:cxnSp>
          <p:nvCxnSpPr>
            <p:cNvPr id="90" name="Conector reto 89"/>
            <p:cNvCxnSpPr/>
            <p:nvPr/>
          </p:nvCxnSpPr>
          <p:spPr>
            <a:xfrm>
              <a:off x="4906625" y="4125962"/>
              <a:ext cx="47160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4906625" y="4581112"/>
              <a:ext cx="47160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4906625" y="3215660"/>
              <a:ext cx="47160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4906625" y="2760509"/>
              <a:ext cx="47160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4906625" y="1395056"/>
              <a:ext cx="47160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44" name="CaixaDeTexto 143"/>
            <p:cNvSpPr txBox="1"/>
            <p:nvPr/>
          </p:nvSpPr>
          <p:spPr>
            <a:xfrm>
              <a:off x="3766531" y="1706207"/>
              <a:ext cx="1224000" cy="288000"/>
            </a:xfrm>
            <a:prstGeom prst="rect">
              <a:avLst/>
            </a:prstGeom>
            <a:noFill/>
            <a:ln>
              <a:noFill/>
            </a:ln>
          </p:spPr>
          <p:txBody>
            <a:bodyPr wrap="square" lIns="72000" tIns="36000" rIns="72000" bIns="36000" rtlCol="0" anchor="ctr">
              <a:noAutofit/>
            </a:bodyPr>
            <a:lstStyle/>
            <a:p>
              <a:pPr fontAlgn="ctr">
                <a:spcAft>
                  <a:spcPts val="1200"/>
                </a:spcAft>
              </a:pPr>
              <a:r>
                <a:rPr lang="pt-BR" sz="1200" b="1" dirty="0"/>
                <a:t>Suape</a:t>
              </a:r>
              <a:endParaRPr lang="pt-BR" sz="1200" dirty="0"/>
            </a:p>
          </p:txBody>
        </p:sp>
        <p:cxnSp>
          <p:nvCxnSpPr>
            <p:cNvPr id="145" name="Conector reto 144"/>
            <p:cNvCxnSpPr/>
            <p:nvPr/>
          </p:nvCxnSpPr>
          <p:spPr>
            <a:xfrm>
              <a:off x="4906625" y="3670811"/>
              <a:ext cx="47160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1" name="CaixaDeTexto 100"/>
            <p:cNvSpPr txBox="1"/>
            <p:nvPr/>
          </p:nvSpPr>
          <p:spPr>
            <a:xfrm rot="16200000">
              <a:off x="4775841" y="942477"/>
              <a:ext cx="396671" cy="220487"/>
            </a:xfrm>
            <a:prstGeom prst="rect">
              <a:avLst/>
            </a:prstGeom>
            <a:noFill/>
            <a:ln>
              <a:noFill/>
            </a:ln>
          </p:spPr>
          <p:txBody>
            <a:bodyPr wrap="square" lIns="0" tIns="36000" rIns="0" bIns="36000" rtlCol="0" anchor="t">
              <a:noAutofit/>
            </a:bodyPr>
            <a:lstStyle/>
            <a:p>
              <a:pPr algn="ctr">
                <a:spcAft>
                  <a:spcPts val="600"/>
                </a:spcAft>
              </a:pPr>
              <a:r>
                <a:rPr lang="pt-BR" sz="1100" b="1" dirty="0"/>
                <a:t>Sáb</a:t>
              </a:r>
            </a:p>
          </p:txBody>
        </p:sp>
        <p:cxnSp>
          <p:nvCxnSpPr>
            <p:cNvPr id="138" name="Conector reto 137"/>
            <p:cNvCxnSpPr/>
            <p:nvPr/>
          </p:nvCxnSpPr>
          <p:spPr>
            <a:xfrm>
              <a:off x="4906401" y="2305358"/>
              <a:ext cx="47160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4906401" y="1850207"/>
              <a:ext cx="4716224"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3" name="CaixaDeTexto 82"/>
            <p:cNvSpPr txBox="1"/>
            <p:nvPr/>
          </p:nvSpPr>
          <p:spPr>
            <a:xfrm rot="16200000">
              <a:off x="8554425" y="985058"/>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Qui</a:t>
              </a:r>
            </a:p>
          </p:txBody>
        </p:sp>
        <p:cxnSp>
          <p:nvCxnSpPr>
            <p:cNvPr id="14" name="Conector reto 13"/>
            <p:cNvCxnSpPr>
              <a:stCxn id="83" idx="1"/>
            </p:cNvCxnSpPr>
            <p:nvPr/>
          </p:nvCxnSpPr>
          <p:spPr>
            <a:xfrm flipH="1">
              <a:off x="8752760" y="1288071"/>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99" name="CaixaDeTexto 98"/>
            <p:cNvSpPr txBox="1"/>
            <p:nvPr/>
          </p:nvSpPr>
          <p:spPr>
            <a:xfrm rot="16200000">
              <a:off x="8749019" y="985058"/>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Sex</a:t>
              </a:r>
            </a:p>
          </p:txBody>
        </p:sp>
        <p:sp>
          <p:nvSpPr>
            <p:cNvPr id="103" name="CaixaDeTexto 102"/>
            <p:cNvSpPr txBox="1"/>
            <p:nvPr/>
          </p:nvSpPr>
          <p:spPr>
            <a:xfrm rot="16200000">
              <a:off x="4966800"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Dom</a:t>
              </a:r>
            </a:p>
          </p:txBody>
        </p:sp>
        <p:sp>
          <p:nvSpPr>
            <p:cNvPr id="105" name="CaixaDeTexto 104"/>
            <p:cNvSpPr txBox="1"/>
            <p:nvPr/>
          </p:nvSpPr>
          <p:spPr>
            <a:xfrm rot="16200000">
              <a:off x="5161393"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Seg</a:t>
              </a:r>
            </a:p>
          </p:txBody>
        </p:sp>
        <p:sp>
          <p:nvSpPr>
            <p:cNvPr id="107" name="CaixaDeTexto 106"/>
            <p:cNvSpPr txBox="1"/>
            <p:nvPr/>
          </p:nvSpPr>
          <p:spPr>
            <a:xfrm rot="16200000">
              <a:off x="5355987"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Ter</a:t>
              </a:r>
            </a:p>
          </p:txBody>
        </p:sp>
        <p:sp>
          <p:nvSpPr>
            <p:cNvPr id="109" name="CaixaDeTexto 108"/>
            <p:cNvSpPr txBox="1"/>
            <p:nvPr/>
          </p:nvSpPr>
          <p:spPr>
            <a:xfrm rot="16200000">
              <a:off x="5550581"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Qua</a:t>
              </a:r>
            </a:p>
          </p:txBody>
        </p:sp>
        <p:cxnSp>
          <p:nvCxnSpPr>
            <p:cNvPr id="111" name="Conector reto 110"/>
            <p:cNvCxnSpPr/>
            <p:nvPr/>
          </p:nvCxnSpPr>
          <p:spPr>
            <a:xfrm flipH="1">
              <a:off x="8947354" y="1288071"/>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flipH="1">
              <a:off x="4970540"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flipH="1">
              <a:off x="5165134"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flipH="1">
              <a:off x="5359728"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flipH="1">
              <a:off x="5554321"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flipH="1">
              <a:off x="5748917"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4902176" y="1772816"/>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47" name="CaixaDeTexto 146"/>
            <p:cNvSpPr txBox="1"/>
            <p:nvPr/>
          </p:nvSpPr>
          <p:spPr>
            <a:xfrm rot="16200000">
              <a:off x="5799443"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Qui</a:t>
              </a:r>
            </a:p>
          </p:txBody>
        </p:sp>
        <p:cxnSp>
          <p:nvCxnSpPr>
            <p:cNvPr id="148" name="Conector reto 147"/>
            <p:cNvCxnSpPr>
              <a:stCxn id="147" idx="1"/>
            </p:cNvCxnSpPr>
            <p:nvPr/>
          </p:nvCxnSpPr>
          <p:spPr>
            <a:xfrm flipH="1">
              <a:off x="5997778"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49" name="CaixaDeTexto 148"/>
            <p:cNvSpPr txBox="1"/>
            <p:nvPr/>
          </p:nvSpPr>
          <p:spPr>
            <a:xfrm rot="16200000">
              <a:off x="5994037"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Sex</a:t>
              </a:r>
            </a:p>
          </p:txBody>
        </p:sp>
        <p:sp>
          <p:nvSpPr>
            <p:cNvPr id="150" name="CaixaDeTexto 149"/>
            <p:cNvSpPr txBox="1"/>
            <p:nvPr/>
          </p:nvSpPr>
          <p:spPr>
            <a:xfrm rot="16200000">
              <a:off x="6188630"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Sáb</a:t>
              </a:r>
            </a:p>
          </p:txBody>
        </p:sp>
        <p:sp>
          <p:nvSpPr>
            <p:cNvPr id="151" name="CaixaDeTexto 150"/>
            <p:cNvSpPr txBox="1"/>
            <p:nvPr/>
          </p:nvSpPr>
          <p:spPr>
            <a:xfrm rot="16200000">
              <a:off x="6383225"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Dom</a:t>
              </a:r>
            </a:p>
          </p:txBody>
        </p:sp>
        <p:sp>
          <p:nvSpPr>
            <p:cNvPr id="152" name="CaixaDeTexto 151"/>
            <p:cNvSpPr txBox="1"/>
            <p:nvPr/>
          </p:nvSpPr>
          <p:spPr>
            <a:xfrm rot="16200000">
              <a:off x="6577818"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Seg</a:t>
              </a:r>
            </a:p>
          </p:txBody>
        </p:sp>
        <p:sp>
          <p:nvSpPr>
            <p:cNvPr id="153" name="CaixaDeTexto 152"/>
            <p:cNvSpPr txBox="1"/>
            <p:nvPr/>
          </p:nvSpPr>
          <p:spPr>
            <a:xfrm rot="16200000">
              <a:off x="6772412"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Ter</a:t>
              </a:r>
            </a:p>
          </p:txBody>
        </p:sp>
        <p:sp>
          <p:nvSpPr>
            <p:cNvPr id="154" name="CaixaDeTexto 153"/>
            <p:cNvSpPr txBox="1"/>
            <p:nvPr/>
          </p:nvSpPr>
          <p:spPr>
            <a:xfrm rot="16200000">
              <a:off x="6967006"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Qua</a:t>
              </a:r>
            </a:p>
          </p:txBody>
        </p:sp>
        <p:cxnSp>
          <p:nvCxnSpPr>
            <p:cNvPr id="155" name="Conector reto 154"/>
            <p:cNvCxnSpPr/>
            <p:nvPr/>
          </p:nvCxnSpPr>
          <p:spPr>
            <a:xfrm flipH="1">
              <a:off x="6192372"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flipH="1">
              <a:off x="6386965"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flipH="1">
              <a:off x="6581559"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flipH="1">
              <a:off x="6776153"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flipH="1">
              <a:off x="6970746"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flipH="1">
              <a:off x="7165341"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62" name="CaixaDeTexto 161"/>
            <p:cNvSpPr txBox="1"/>
            <p:nvPr/>
          </p:nvSpPr>
          <p:spPr>
            <a:xfrm rot="16200000">
              <a:off x="7176361"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Qui</a:t>
              </a:r>
            </a:p>
          </p:txBody>
        </p:sp>
        <p:cxnSp>
          <p:nvCxnSpPr>
            <p:cNvPr id="163" name="Conector reto 162"/>
            <p:cNvCxnSpPr>
              <a:stCxn id="162" idx="1"/>
            </p:cNvCxnSpPr>
            <p:nvPr/>
          </p:nvCxnSpPr>
          <p:spPr>
            <a:xfrm flipH="1">
              <a:off x="7374696"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64" name="CaixaDeTexto 163"/>
            <p:cNvSpPr txBox="1"/>
            <p:nvPr/>
          </p:nvSpPr>
          <p:spPr>
            <a:xfrm rot="16200000">
              <a:off x="7370955"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Sex</a:t>
              </a:r>
            </a:p>
          </p:txBody>
        </p:sp>
        <p:sp>
          <p:nvSpPr>
            <p:cNvPr id="165" name="CaixaDeTexto 164"/>
            <p:cNvSpPr txBox="1"/>
            <p:nvPr/>
          </p:nvSpPr>
          <p:spPr>
            <a:xfrm rot="16200000">
              <a:off x="7565549"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Sáb</a:t>
              </a:r>
            </a:p>
          </p:txBody>
        </p:sp>
        <p:sp>
          <p:nvSpPr>
            <p:cNvPr id="166" name="CaixaDeTexto 165"/>
            <p:cNvSpPr txBox="1"/>
            <p:nvPr/>
          </p:nvSpPr>
          <p:spPr>
            <a:xfrm rot="16200000">
              <a:off x="7760143"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Dom</a:t>
              </a:r>
            </a:p>
          </p:txBody>
        </p:sp>
        <p:sp>
          <p:nvSpPr>
            <p:cNvPr id="167" name="CaixaDeTexto 166"/>
            <p:cNvSpPr txBox="1"/>
            <p:nvPr/>
          </p:nvSpPr>
          <p:spPr>
            <a:xfrm rot="16200000">
              <a:off x="7954736"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Seg</a:t>
              </a:r>
            </a:p>
          </p:txBody>
        </p:sp>
        <p:sp>
          <p:nvSpPr>
            <p:cNvPr id="168" name="CaixaDeTexto 167"/>
            <p:cNvSpPr txBox="1"/>
            <p:nvPr/>
          </p:nvSpPr>
          <p:spPr>
            <a:xfrm rot="16200000">
              <a:off x="8149330"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Ter</a:t>
              </a:r>
            </a:p>
          </p:txBody>
        </p:sp>
        <p:sp>
          <p:nvSpPr>
            <p:cNvPr id="169" name="CaixaDeTexto 168"/>
            <p:cNvSpPr txBox="1"/>
            <p:nvPr/>
          </p:nvSpPr>
          <p:spPr>
            <a:xfrm rot="16200000">
              <a:off x="8343924"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Qua</a:t>
              </a:r>
            </a:p>
          </p:txBody>
        </p:sp>
        <p:cxnSp>
          <p:nvCxnSpPr>
            <p:cNvPr id="170" name="Conector reto 169"/>
            <p:cNvCxnSpPr/>
            <p:nvPr/>
          </p:nvCxnSpPr>
          <p:spPr>
            <a:xfrm flipH="1">
              <a:off x="7569290"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71" name="Conector reto 170"/>
            <p:cNvCxnSpPr/>
            <p:nvPr/>
          </p:nvCxnSpPr>
          <p:spPr>
            <a:xfrm flipH="1">
              <a:off x="7763883"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72" name="Conector reto 171"/>
            <p:cNvCxnSpPr/>
            <p:nvPr/>
          </p:nvCxnSpPr>
          <p:spPr>
            <a:xfrm flipH="1">
              <a:off x="7958477"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73" name="Conector reto 172"/>
            <p:cNvCxnSpPr/>
            <p:nvPr/>
          </p:nvCxnSpPr>
          <p:spPr>
            <a:xfrm flipH="1">
              <a:off x="8153071"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74" name="Conector reto 173"/>
            <p:cNvCxnSpPr/>
            <p:nvPr/>
          </p:nvCxnSpPr>
          <p:spPr>
            <a:xfrm flipH="1">
              <a:off x="8347664"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75" name="Conector reto 174"/>
            <p:cNvCxnSpPr/>
            <p:nvPr/>
          </p:nvCxnSpPr>
          <p:spPr>
            <a:xfrm flipH="1">
              <a:off x="8542259"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39" name="Elipse 138"/>
            <p:cNvSpPr/>
            <p:nvPr/>
          </p:nvSpPr>
          <p:spPr>
            <a:xfrm>
              <a:off x="5680551" y="3143660"/>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40" name="Elipse 139"/>
            <p:cNvSpPr/>
            <p:nvPr/>
          </p:nvSpPr>
          <p:spPr>
            <a:xfrm>
              <a:off x="6318600" y="4509112"/>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41" name="Elipse 140"/>
            <p:cNvSpPr/>
            <p:nvPr/>
          </p:nvSpPr>
          <p:spPr>
            <a:xfrm>
              <a:off x="6902381" y="4059216"/>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42" name="Elipse 141"/>
            <p:cNvSpPr/>
            <p:nvPr/>
          </p:nvSpPr>
          <p:spPr>
            <a:xfrm>
              <a:off x="7306331" y="3619856"/>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43" name="Elipse 142"/>
            <p:cNvSpPr/>
            <p:nvPr/>
          </p:nvSpPr>
          <p:spPr>
            <a:xfrm>
              <a:off x="8100419" y="2688509"/>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86" name="Elipse 185"/>
            <p:cNvSpPr/>
            <p:nvPr/>
          </p:nvSpPr>
          <p:spPr>
            <a:xfrm>
              <a:off x="7895318" y="3152528"/>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87" name="Elipse 186"/>
            <p:cNvSpPr/>
            <p:nvPr/>
          </p:nvSpPr>
          <p:spPr>
            <a:xfrm>
              <a:off x="8684395" y="2251472"/>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sp>
          <p:nvSpPr>
            <p:cNvPr id="188" name="CaixaDeTexto 187"/>
            <p:cNvSpPr txBox="1"/>
            <p:nvPr/>
          </p:nvSpPr>
          <p:spPr>
            <a:xfrm rot="16200000">
              <a:off x="8925976"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Sáb</a:t>
              </a:r>
            </a:p>
          </p:txBody>
        </p:sp>
        <p:sp>
          <p:nvSpPr>
            <p:cNvPr id="189" name="CaixaDeTexto 188"/>
            <p:cNvSpPr txBox="1"/>
            <p:nvPr/>
          </p:nvSpPr>
          <p:spPr>
            <a:xfrm rot="16200000">
              <a:off x="9120570"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Dom</a:t>
              </a:r>
            </a:p>
          </p:txBody>
        </p:sp>
        <p:sp>
          <p:nvSpPr>
            <p:cNvPr id="190" name="CaixaDeTexto 189"/>
            <p:cNvSpPr txBox="1"/>
            <p:nvPr/>
          </p:nvSpPr>
          <p:spPr>
            <a:xfrm rot="16200000">
              <a:off x="9315162" y="948043"/>
              <a:ext cx="396671" cy="209355"/>
            </a:xfrm>
            <a:prstGeom prst="rect">
              <a:avLst/>
            </a:prstGeom>
            <a:noFill/>
            <a:ln>
              <a:noFill/>
            </a:ln>
          </p:spPr>
          <p:txBody>
            <a:bodyPr wrap="square" lIns="0" tIns="36000" rIns="0" bIns="36000" rtlCol="0" anchor="t">
              <a:noAutofit/>
            </a:bodyPr>
            <a:lstStyle/>
            <a:p>
              <a:pPr algn="ctr">
                <a:spcAft>
                  <a:spcPts val="600"/>
                </a:spcAft>
              </a:pPr>
              <a:r>
                <a:rPr lang="pt-BR" sz="1100" b="1" dirty="0"/>
                <a:t>Seg</a:t>
              </a:r>
            </a:p>
          </p:txBody>
        </p:sp>
        <p:cxnSp>
          <p:nvCxnSpPr>
            <p:cNvPr id="191" name="Conector reto 190"/>
            <p:cNvCxnSpPr/>
            <p:nvPr/>
          </p:nvCxnSpPr>
          <p:spPr>
            <a:xfrm flipH="1">
              <a:off x="9124309"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92" name="Conector reto 191"/>
            <p:cNvCxnSpPr/>
            <p:nvPr/>
          </p:nvCxnSpPr>
          <p:spPr>
            <a:xfrm flipH="1">
              <a:off x="9318903"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93" name="Conector reto 192"/>
            <p:cNvCxnSpPr/>
            <p:nvPr/>
          </p:nvCxnSpPr>
          <p:spPr>
            <a:xfrm flipH="1">
              <a:off x="9513494" y="1251056"/>
              <a:ext cx="1" cy="3501977"/>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94" name="Elipse 193"/>
            <p:cNvSpPr/>
            <p:nvPr/>
          </p:nvSpPr>
          <p:spPr>
            <a:xfrm>
              <a:off x="9445132" y="1323056"/>
              <a:ext cx="136730" cy="144000"/>
            </a:xfrm>
            <a:prstGeom prst="ellipse">
              <a:avLst/>
            </a:prstGeom>
            <a:solidFill>
              <a:schemeClr val="accent3">
                <a:lumMod val="75000"/>
              </a:schemeClr>
            </a:solidFill>
            <a:ln>
              <a:noFill/>
            </a:ln>
            <a:effectLst/>
          </p:spPr>
          <p:txBody>
            <a:bodyPr wrap="square" lIns="72000" tIns="72000" rIns="72000" bIns="72000" rtlCol="0" anchor="ctr">
              <a:noAutofit/>
            </a:bodyPr>
            <a:lstStyle/>
            <a:p>
              <a:pPr>
                <a:spcAft>
                  <a:spcPts val="600"/>
                </a:spcAft>
              </a:pPr>
              <a:endParaRPr lang="pt-BR" sz="1400" dirty="0"/>
            </a:p>
          </p:txBody>
        </p:sp>
        <p:cxnSp>
          <p:nvCxnSpPr>
            <p:cNvPr id="9" name="Conector em curva 8"/>
            <p:cNvCxnSpPr>
              <a:stCxn id="6" idx="4"/>
              <a:endCxn id="139" idx="2"/>
            </p:cNvCxnSpPr>
            <p:nvPr/>
          </p:nvCxnSpPr>
          <p:spPr>
            <a:xfrm rot="16200000" flipH="1">
              <a:off x="4676124" y="2211233"/>
              <a:ext cx="1298844" cy="710010"/>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5" name="Conector em curva 194"/>
            <p:cNvCxnSpPr>
              <a:stCxn id="139" idx="4"/>
              <a:endCxn id="140" idx="2"/>
            </p:cNvCxnSpPr>
            <p:nvPr/>
          </p:nvCxnSpPr>
          <p:spPr>
            <a:xfrm rot="16200000" flipH="1">
              <a:off x="5387032" y="3649544"/>
              <a:ext cx="1293452" cy="569684"/>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6" name="Conector em curva 195"/>
            <p:cNvCxnSpPr>
              <a:stCxn id="140" idx="6"/>
              <a:endCxn id="141" idx="4"/>
            </p:cNvCxnSpPr>
            <p:nvPr/>
          </p:nvCxnSpPr>
          <p:spPr>
            <a:xfrm flipV="1">
              <a:off x="6455330" y="4203216"/>
              <a:ext cx="515416" cy="377896"/>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7" name="Conector em curva 196"/>
            <p:cNvCxnSpPr>
              <a:stCxn id="141" idx="6"/>
              <a:endCxn id="142" idx="4"/>
            </p:cNvCxnSpPr>
            <p:nvPr/>
          </p:nvCxnSpPr>
          <p:spPr>
            <a:xfrm flipV="1">
              <a:off x="7039111" y="3763856"/>
              <a:ext cx="335585" cy="367360"/>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8" name="Conector em curva 197"/>
            <p:cNvCxnSpPr>
              <a:stCxn id="142" idx="6"/>
              <a:endCxn id="186" idx="4"/>
            </p:cNvCxnSpPr>
            <p:nvPr/>
          </p:nvCxnSpPr>
          <p:spPr>
            <a:xfrm flipV="1">
              <a:off x="7443061" y="3296528"/>
              <a:ext cx="520622" cy="395328"/>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9" name="Conector em curva 198"/>
            <p:cNvCxnSpPr>
              <a:stCxn id="186" idx="6"/>
              <a:endCxn id="143" idx="4"/>
            </p:cNvCxnSpPr>
            <p:nvPr/>
          </p:nvCxnSpPr>
          <p:spPr>
            <a:xfrm flipV="1">
              <a:off x="8032048" y="2832509"/>
              <a:ext cx="136736" cy="392019"/>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00" name="Conector em curva 199"/>
            <p:cNvCxnSpPr>
              <a:stCxn id="143" idx="6"/>
              <a:endCxn id="187" idx="3"/>
            </p:cNvCxnSpPr>
            <p:nvPr/>
          </p:nvCxnSpPr>
          <p:spPr>
            <a:xfrm flipV="1">
              <a:off x="8237149" y="2374384"/>
              <a:ext cx="467270" cy="386125"/>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01" name="Conector em curva 200"/>
            <p:cNvCxnSpPr>
              <a:stCxn id="187" idx="6"/>
              <a:endCxn id="194" idx="4"/>
            </p:cNvCxnSpPr>
            <p:nvPr/>
          </p:nvCxnSpPr>
          <p:spPr>
            <a:xfrm flipV="1">
              <a:off x="8821125" y="1467056"/>
              <a:ext cx="692372" cy="856416"/>
            </a:xfrm>
            <a:prstGeom prst="curvedConnector2">
              <a:avLst/>
            </a:prstGeom>
            <a:ln>
              <a:solidFill>
                <a:srgbClr val="FF0000"/>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nvGrpSpPr>
          <p:cNvPr id="100" name="Grupo 99"/>
          <p:cNvGrpSpPr/>
          <p:nvPr/>
        </p:nvGrpSpPr>
        <p:grpSpPr>
          <a:xfrm>
            <a:off x="209779" y="1047063"/>
            <a:ext cx="3494847" cy="3545931"/>
            <a:chOff x="271686" y="1207102"/>
            <a:chExt cx="3494847" cy="3545931"/>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310" t="22854" r="13084" b="23410"/>
            <a:stretch/>
          </p:blipFill>
          <p:spPr bwMode="auto">
            <a:xfrm>
              <a:off x="271686" y="1207102"/>
              <a:ext cx="3494847" cy="354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tângulo 16"/>
            <p:cNvSpPr/>
            <p:nvPr/>
          </p:nvSpPr>
          <p:spPr>
            <a:xfrm>
              <a:off x="793443" y="1207102"/>
              <a:ext cx="605909" cy="216588"/>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r>
                <a:rPr lang="pt-BR" sz="800" dirty="0"/>
                <a:t>New York</a:t>
              </a:r>
              <a:endParaRPr lang="pt-BR" sz="700" dirty="0">
                <a:solidFill>
                  <a:schemeClr val="tx1"/>
                </a:solidFill>
              </a:endParaRPr>
            </a:p>
          </p:txBody>
        </p:sp>
        <p:sp>
          <p:nvSpPr>
            <p:cNvPr id="24" name="Retângulo 23"/>
            <p:cNvSpPr/>
            <p:nvPr/>
          </p:nvSpPr>
          <p:spPr>
            <a:xfrm>
              <a:off x="621790" y="1425299"/>
              <a:ext cx="699507" cy="137948"/>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r>
                <a:rPr lang="pt-BR" sz="800" dirty="0"/>
                <a:t>Philadelphia</a:t>
              </a:r>
              <a:endParaRPr lang="pt-BR" sz="900" dirty="0">
                <a:solidFill>
                  <a:schemeClr val="tx1"/>
                </a:solidFill>
              </a:endParaRPr>
            </a:p>
          </p:txBody>
        </p:sp>
        <p:sp>
          <p:nvSpPr>
            <p:cNvPr id="25" name="Retângulo 24"/>
            <p:cNvSpPr/>
            <p:nvPr/>
          </p:nvSpPr>
          <p:spPr>
            <a:xfrm>
              <a:off x="811217" y="1563066"/>
              <a:ext cx="455228" cy="137948"/>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r>
                <a:rPr lang="pt-BR" sz="800" dirty="0"/>
                <a:t>Norfolk</a:t>
              </a:r>
              <a:endParaRPr lang="pt-BR" sz="1100" dirty="0">
                <a:solidFill>
                  <a:schemeClr val="tx1"/>
                </a:solidFill>
              </a:endParaRPr>
            </a:p>
          </p:txBody>
        </p:sp>
        <p:sp>
          <p:nvSpPr>
            <p:cNvPr id="26" name="Retângulo 25"/>
            <p:cNvSpPr/>
            <p:nvPr/>
          </p:nvSpPr>
          <p:spPr>
            <a:xfrm>
              <a:off x="503396" y="1686577"/>
              <a:ext cx="626966" cy="137948"/>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r>
                <a:rPr lang="pt-BR" sz="800" dirty="0"/>
                <a:t>Charleston</a:t>
              </a:r>
              <a:endParaRPr lang="pt-BR" sz="1100" dirty="0">
                <a:solidFill>
                  <a:schemeClr val="tx1"/>
                </a:solidFill>
              </a:endParaRPr>
            </a:p>
          </p:txBody>
        </p:sp>
        <p:sp>
          <p:nvSpPr>
            <p:cNvPr id="27" name="Retângulo 26"/>
            <p:cNvSpPr/>
            <p:nvPr/>
          </p:nvSpPr>
          <p:spPr>
            <a:xfrm>
              <a:off x="556888" y="1827736"/>
              <a:ext cx="517247" cy="48350"/>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endParaRPr lang="pt-BR" sz="1100" dirty="0">
                <a:solidFill>
                  <a:schemeClr val="tx1"/>
                </a:solidFill>
              </a:endParaRPr>
            </a:p>
          </p:txBody>
        </p:sp>
        <p:sp>
          <p:nvSpPr>
            <p:cNvPr id="18" name="Retângulo 17"/>
            <p:cNvSpPr/>
            <p:nvPr/>
          </p:nvSpPr>
          <p:spPr>
            <a:xfrm>
              <a:off x="517862" y="1990272"/>
              <a:ext cx="526346" cy="100523"/>
            </a:xfrm>
            <a:prstGeom prst="rect">
              <a:avLst/>
            </a:prstGeom>
            <a:solidFill>
              <a:schemeClr val="bg1">
                <a:lumMod val="95000"/>
              </a:schemeClr>
            </a:solidFill>
            <a:ln>
              <a:noFill/>
            </a:ln>
            <a:effectLst/>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0" name="Retângulo 29"/>
            <p:cNvSpPr/>
            <p:nvPr/>
          </p:nvSpPr>
          <p:spPr>
            <a:xfrm rot="19680000">
              <a:off x="964509" y="2037339"/>
              <a:ext cx="152462" cy="100523"/>
            </a:xfrm>
            <a:prstGeom prst="rect">
              <a:avLst/>
            </a:prstGeom>
            <a:solidFill>
              <a:schemeClr val="bg1">
                <a:lumMod val="95000"/>
              </a:schemeClr>
            </a:solidFill>
            <a:ln>
              <a:noFill/>
            </a:ln>
            <a:effectLst/>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1" name="Retângulo 30"/>
            <p:cNvSpPr/>
            <p:nvPr/>
          </p:nvSpPr>
          <p:spPr>
            <a:xfrm rot="19680000">
              <a:off x="932493" y="2018697"/>
              <a:ext cx="152462" cy="100523"/>
            </a:xfrm>
            <a:prstGeom prst="rect">
              <a:avLst/>
            </a:prstGeom>
            <a:solidFill>
              <a:schemeClr val="bg1">
                <a:lumMod val="95000"/>
              </a:schemeClr>
            </a:solidFill>
            <a:ln>
              <a:noFill/>
            </a:ln>
            <a:effectLst/>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2" name="Retângulo 31"/>
            <p:cNvSpPr/>
            <p:nvPr/>
          </p:nvSpPr>
          <p:spPr>
            <a:xfrm rot="19680000">
              <a:off x="1091276" y="1995633"/>
              <a:ext cx="36498" cy="56743"/>
            </a:xfrm>
            <a:prstGeom prst="rect">
              <a:avLst/>
            </a:prstGeom>
            <a:solidFill>
              <a:schemeClr val="bg1">
                <a:lumMod val="85000"/>
              </a:schemeClr>
            </a:solidFill>
            <a:ln>
              <a:noFill/>
            </a:ln>
            <a:effectLst/>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8" name="Retângulo 27"/>
            <p:cNvSpPr/>
            <p:nvPr/>
          </p:nvSpPr>
          <p:spPr>
            <a:xfrm>
              <a:off x="636792" y="2090796"/>
              <a:ext cx="1073405" cy="137948"/>
            </a:xfrm>
            <a:prstGeom prst="rect">
              <a:avLst/>
            </a:prstGeom>
            <a:noFill/>
            <a:ln>
              <a:noFill/>
            </a:ln>
            <a:effectLst/>
          </p:spPr>
          <p:txBody>
            <a:bodyPr wrap="none" lIns="72000" tIns="72000" rIns="72000" bIns="72000" rtlCol="0" anchor="ctr">
              <a:noAutofit/>
            </a:bodyPr>
            <a:lstStyle/>
            <a:p>
              <a:pPr algn="l">
                <a:spcAft>
                  <a:spcPts val="600"/>
                </a:spcAft>
              </a:pPr>
              <a:r>
                <a:rPr lang="pt-BR" sz="800" dirty="0"/>
                <a:t>Port Everglades</a:t>
              </a:r>
              <a:endParaRPr lang="pt-BR" sz="900" dirty="0">
                <a:solidFill>
                  <a:schemeClr val="tx1"/>
                </a:solidFill>
              </a:endParaRPr>
            </a:p>
          </p:txBody>
        </p:sp>
        <p:sp>
          <p:nvSpPr>
            <p:cNvPr id="34" name="Retângulo 33"/>
            <p:cNvSpPr/>
            <p:nvPr/>
          </p:nvSpPr>
          <p:spPr>
            <a:xfrm>
              <a:off x="2690400" y="3271254"/>
              <a:ext cx="202930" cy="29118"/>
            </a:xfrm>
            <a:prstGeom prst="rect">
              <a:avLst/>
            </a:prstGeom>
            <a:solidFill>
              <a:schemeClr val="bg1">
                <a:lumMod val="85000"/>
              </a:schemeClr>
            </a:solidFill>
            <a:ln>
              <a:noFill/>
            </a:ln>
            <a:effectLst/>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 name="Retângulo 34"/>
            <p:cNvSpPr/>
            <p:nvPr/>
          </p:nvSpPr>
          <p:spPr>
            <a:xfrm>
              <a:off x="2889444" y="3278821"/>
              <a:ext cx="53437" cy="46895"/>
            </a:xfrm>
            <a:prstGeom prst="rect">
              <a:avLst/>
            </a:prstGeom>
            <a:solidFill>
              <a:schemeClr val="bg1">
                <a:lumMod val="85000"/>
              </a:schemeClr>
            </a:solidFill>
            <a:ln>
              <a:noFill/>
            </a:ln>
            <a:effectLst/>
          </p:spPr>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6" name="Retângulo 35"/>
            <p:cNvSpPr/>
            <p:nvPr/>
          </p:nvSpPr>
          <p:spPr>
            <a:xfrm>
              <a:off x="2531235" y="3394500"/>
              <a:ext cx="455228" cy="77869"/>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r>
                <a:rPr lang="pt-BR" sz="800" dirty="0"/>
                <a:t>Suape</a:t>
              </a:r>
              <a:endParaRPr lang="pt-BR" sz="1100" dirty="0">
                <a:solidFill>
                  <a:schemeClr val="tx1"/>
                </a:solidFill>
              </a:endParaRPr>
            </a:p>
          </p:txBody>
        </p:sp>
        <p:sp>
          <p:nvSpPr>
            <p:cNvPr id="37" name="Retângulo 36"/>
            <p:cNvSpPr/>
            <p:nvPr/>
          </p:nvSpPr>
          <p:spPr>
            <a:xfrm>
              <a:off x="2282203" y="3580382"/>
              <a:ext cx="550826" cy="77869"/>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r>
                <a:rPr lang="pt-BR" sz="800" dirty="0"/>
                <a:t>Salvador</a:t>
              </a:r>
              <a:endParaRPr lang="pt-BR" sz="1100" dirty="0">
                <a:solidFill>
                  <a:schemeClr val="tx1"/>
                </a:solidFill>
              </a:endParaRPr>
            </a:p>
          </p:txBody>
        </p:sp>
        <p:sp>
          <p:nvSpPr>
            <p:cNvPr id="38" name="Retângulo 37"/>
            <p:cNvSpPr/>
            <p:nvPr/>
          </p:nvSpPr>
          <p:spPr>
            <a:xfrm>
              <a:off x="2208893" y="3870280"/>
              <a:ext cx="550826" cy="94220"/>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endParaRPr lang="pt-BR" sz="900" dirty="0">
                <a:solidFill>
                  <a:schemeClr val="tx1"/>
                </a:solidFill>
              </a:endParaRPr>
            </a:p>
          </p:txBody>
        </p:sp>
        <p:sp>
          <p:nvSpPr>
            <p:cNvPr id="39" name="Retângulo 38"/>
            <p:cNvSpPr/>
            <p:nvPr/>
          </p:nvSpPr>
          <p:spPr>
            <a:xfrm>
              <a:off x="2289714" y="3977915"/>
              <a:ext cx="256965" cy="77869"/>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endParaRPr lang="pt-BR" sz="1100" dirty="0">
                <a:solidFill>
                  <a:schemeClr val="tx1"/>
                </a:solidFill>
              </a:endParaRPr>
            </a:p>
          </p:txBody>
        </p:sp>
        <p:sp>
          <p:nvSpPr>
            <p:cNvPr id="40" name="Retângulo 39"/>
            <p:cNvSpPr/>
            <p:nvPr/>
          </p:nvSpPr>
          <p:spPr>
            <a:xfrm>
              <a:off x="2095997" y="3873623"/>
              <a:ext cx="806465" cy="77869"/>
            </a:xfrm>
            <a:prstGeom prst="rect">
              <a:avLst/>
            </a:prstGeom>
            <a:noFill/>
            <a:ln>
              <a:noFill/>
            </a:ln>
            <a:effectLst/>
          </p:spPr>
          <p:txBody>
            <a:bodyPr wrap="none" lIns="72000" tIns="72000" rIns="72000" bIns="72000" rtlCol="0" anchor="ctr">
              <a:noAutofit/>
            </a:bodyPr>
            <a:lstStyle/>
            <a:p>
              <a:pPr algn="l">
                <a:spcAft>
                  <a:spcPts val="600"/>
                </a:spcAft>
              </a:pPr>
              <a:r>
                <a:rPr lang="pt-BR" sz="800" dirty="0"/>
                <a:t>Rio de Janeiro</a:t>
              </a:r>
              <a:endParaRPr lang="pt-BR" sz="1100" dirty="0">
                <a:solidFill>
                  <a:schemeClr val="tx1"/>
                </a:solidFill>
              </a:endParaRPr>
            </a:p>
          </p:txBody>
        </p:sp>
        <p:sp>
          <p:nvSpPr>
            <p:cNvPr id="41" name="Retângulo 40"/>
            <p:cNvSpPr/>
            <p:nvPr/>
          </p:nvSpPr>
          <p:spPr>
            <a:xfrm>
              <a:off x="2209905" y="3973173"/>
              <a:ext cx="455228" cy="77869"/>
            </a:xfrm>
            <a:prstGeom prst="rect">
              <a:avLst/>
            </a:prstGeom>
            <a:noFill/>
            <a:ln>
              <a:noFill/>
            </a:ln>
            <a:effectLst/>
          </p:spPr>
          <p:txBody>
            <a:bodyPr wrap="none" lIns="72000" tIns="72000" rIns="72000" bIns="72000" rtlCol="0" anchor="ctr">
              <a:noAutofit/>
            </a:bodyPr>
            <a:lstStyle/>
            <a:p>
              <a:pPr algn="l">
                <a:spcAft>
                  <a:spcPts val="600"/>
                </a:spcAft>
              </a:pPr>
              <a:r>
                <a:rPr lang="pt-BR" sz="800" dirty="0"/>
                <a:t>Santos</a:t>
              </a:r>
              <a:endParaRPr lang="pt-BR" sz="1100" dirty="0">
                <a:solidFill>
                  <a:schemeClr val="tx1"/>
                </a:solidFill>
              </a:endParaRPr>
            </a:p>
          </p:txBody>
        </p:sp>
        <p:sp>
          <p:nvSpPr>
            <p:cNvPr id="42" name="Retângulo 41"/>
            <p:cNvSpPr/>
            <p:nvPr/>
          </p:nvSpPr>
          <p:spPr>
            <a:xfrm>
              <a:off x="2196505" y="4111687"/>
              <a:ext cx="256965" cy="58504"/>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endParaRPr lang="pt-BR" sz="1100" dirty="0">
                <a:solidFill>
                  <a:schemeClr val="tx1"/>
                </a:solidFill>
              </a:endParaRPr>
            </a:p>
          </p:txBody>
        </p:sp>
        <p:sp>
          <p:nvSpPr>
            <p:cNvPr id="43" name="Retângulo 42"/>
            <p:cNvSpPr/>
            <p:nvPr/>
          </p:nvSpPr>
          <p:spPr>
            <a:xfrm>
              <a:off x="1910756" y="4319433"/>
              <a:ext cx="413846" cy="58504"/>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endParaRPr lang="pt-BR" sz="1100" dirty="0">
                <a:solidFill>
                  <a:schemeClr val="tx1"/>
                </a:solidFill>
              </a:endParaRPr>
            </a:p>
          </p:txBody>
        </p:sp>
        <p:sp>
          <p:nvSpPr>
            <p:cNvPr id="44" name="Retângulo 43"/>
            <p:cNvSpPr/>
            <p:nvPr/>
          </p:nvSpPr>
          <p:spPr>
            <a:xfrm>
              <a:off x="1539372" y="4491429"/>
              <a:ext cx="500754" cy="58504"/>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endParaRPr lang="pt-BR" sz="1100" dirty="0">
                <a:solidFill>
                  <a:schemeClr val="tx1"/>
                </a:solidFill>
              </a:endParaRPr>
            </a:p>
          </p:txBody>
        </p:sp>
        <p:sp>
          <p:nvSpPr>
            <p:cNvPr id="45" name="Retângulo 44"/>
            <p:cNvSpPr/>
            <p:nvPr/>
          </p:nvSpPr>
          <p:spPr>
            <a:xfrm>
              <a:off x="2070385" y="4101806"/>
              <a:ext cx="455228" cy="77869"/>
            </a:xfrm>
            <a:prstGeom prst="rect">
              <a:avLst/>
            </a:prstGeom>
            <a:noFill/>
            <a:ln>
              <a:noFill/>
            </a:ln>
            <a:effectLst/>
          </p:spPr>
          <p:txBody>
            <a:bodyPr wrap="none" lIns="72000" tIns="72000" rIns="72000" bIns="72000" rtlCol="0" anchor="ctr">
              <a:noAutofit/>
            </a:bodyPr>
            <a:lstStyle/>
            <a:p>
              <a:pPr algn="l">
                <a:spcAft>
                  <a:spcPts val="600"/>
                </a:spcAft>
              </a:pPr>
              <a:r>
                <a:rPr lang="pt-BR" sz="800" dirty="0"/>
                <a:t>Itapoá</a:t>
              </a:r>
              <a:endParaRPr lang="pt-BR" sz="1100" dirty="0">
                <a:solidFill>
                  <a:schemeClr val="tx1"/>
                </a:solidFill>
              </a:endParaRPr>
            </a:p>
          </p:txBody>
        </p:sp>
        <p:sp>
          <p:nvSpPr>
            <p:cNvPr id="46" name="Retângulo 45"/>
            <p:cNvSpPr/>
            <p:nvPr/>
          </p:nvSpPr>
          <p:spPr>
            <a:xfrm>
              <a:off x="1772808" y="4300475"/>
              <a:ext cx="666500" cy="77869"/>
            </a:xfrm>
            <a:prstGeom prst="rect">
              <a:avLst/>
            </a:prstGeom>
            <a:noFill/>
            <a:ln>
              <a:noFill/>
            </a:ln>
            <a:effectLst/>
          </p:spPr>
          <p:txBody>
            <a:bodyPr wrap="none" lIns="72000" tIns="72000" rIns="72000" bIns="72000" rtlCol="0" anchor="ctr">
              <a:noAutofit/>
            </a:bodyPr>
            <a:lstStyle/>
            <a:p>
              <a:pPr algn="l">
                <a:spcAft>
                  <a:spcPts val="600"/>
                </a:spcAft>
              </a:pPr>
              <a:r>
                <a:rPr lang="pt-BR" sz="800" dirty="0"/>
                <a:t>Rio Grande</a:t>
              </a:r>
              <a:endParaRPr lang="pt-BR" sz="1100" dirty="0">
                <a:solidFill>
                  <a:schemeClr val="tx1"/>
                </a:solidFill>
              </a:endParaRPr>
            </a:p>
          </p:txBody>
        </p:sp>
        <p:sp>
          <p:nvSpPr>
            <p:cNvPr id="47" name="Retângulo 46"/>
            <p:cNvSpPr/>
            <p:nvPr/>
          </p:nvSpPr>
          <p:spPr>
            <a:xfrm>
              <a:off x="1414930" y="4468999"/>
              <a:ext cx="733150" cy="77869"/>
            </a:xfrm>
            <a:prstGeom prst="rect">
              <a:avLst/>
            </a:prstGeom>
            <a:noFill/>
            <a:ln>
              <a:noFill/>
            </a:ln>
            <a:effectLst/>
          </p:spPr>
          <p:txBody>
            <a:bodyPr wrap="none" lIns="72000" tIns="72000" rIns="72000" bIns="72000" rtlCol="0" anchor="ctr">
              <a:noAutofit/>
            </a:bodyPr>
            <a:lstStyle/>
            <a:p>
              <a:pPr algn="l">
                <a:spcAft>
                  <a:spcPts val="600"/>
                </a:spcAft>
              </a:pPr>
              <a:r>
                <a:rPr lang="pt-BR" sz="800" dirty="0"/>
                <a:t>Buenos Aires</a:t>
              </a:r>
              <a:endParaRPr lang="pt-BR" sz="1100" dirty="0">
                <a:solidFill>
                  <a:schemeClr val="tx1"/>
                </a:solidFill>
              </a:endParaRPr>
            </a:p>
          </p:txBody>
        </p:sp>
        <p:sp>
          <p:nvSpPr>
            <p:cNvPr id="33" name="Retângulo 32"/>
            <p:cNvSpPr/>
            <p:nvPr/>
          </p:nvSpPr>
          <p:spPr>
            <a:xfrm>
              <a:off x="2489326" y="3271255"/>
              <a:ext cx="455228" cy="94162"/>
            </a:xfrm>
            <a:prstGeom prst="rect">
              <a:avLst/>
            </a:prstGeom>
            <a:solidFill>
              <a:schemeClr val="bg1">
                <a:lumMod val="85000"/>
              </a:schemeClr>
            </a:solidFill>
            <a:ln>
              <a:noFill/>
            </a:ln>
            <a:effectLst/>
          </p:spPr>
          <p:txBody>
            <a:bodyPr wrap="none" lIns="72000" tIns="72000" rIns="72000" bIns="72000" rtlCol="0" anchor="ctr">
              <a:noAutofit/>
            </a:bodyPr>
            <a:lstStyle/>
            <a:p>
              <a:pPr algn="l">
                <a:spcAft>
                  <a:spcPts val="600"/>
                </a:spcAft>
              </a:pPr>
              <a:r>
                <a:rPr lang="pt-BR" sz="800" dirty="0"/>
                <a:t>Pecém</a:t>
              </a:r>
              <a:endParaRPr lang="pt-BR" sz="900" dirty="0">
                <a:solidFill>
                  <a:schemeClr val="tx1"/>
                </a:solidFill>
              </a:endParaRPr>
            </a:p>
          </p:txBody>
        </p:sp>
      </p:grpSp>
    </p:spTree>
    <p:extLst>
      <p:ext uri="{BB962C8B-B14F-4D97-AF65-F5344CB8AC3E}">
        <p14:creationId xmlns:p14="http://schemas.microsoft.com/office/powerpoint/2010/main" val="3133615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228957"/>
            <a:ext cx="9505950" cy="637364"/>
          </a:xfrm>
        </p:spPr>
        <p:txBody>
          <a:bodyPr/>
          <a:lstStyle/>
          <a:p>
            <a:r>
              <a:rPr lang="pt-BR" dirty="0"/>
              <a:t>A dinâmica estabelecida pelos serviços </a:t>
            </a:r>
            <a:r>
              <a:rPr lang="pt-BR" i="1" dirty="0" err="1"/>
              <a:t>liners</a:t>
            </a:r>
            <a:r>
              <a:rPr lang="pt-BR" dirty="0"/>
              <a:t> pode demandar berços adicionais para a captura de novos volumes mesmo com baixas ocupações</a:t>
            </a:r>
          </a:p>
        </p:txBody>
      </p:sp>
      <p:sp>
        <p:nvSpPr>
          <p:cNvPr id="7" name="Retângulo 6"/>
          <p:cNvSpPr/>
          <p:nvPr/>
        </p:nvSpPr>
        <p:spPr>
          <a:xfrm>
            <a:off x="532409" y="1340800"/>
            <a:ext cx="3497023" cy="288000"/>
          </a:xfrm>
          <a:prstGeom prst="rect">
            <a:avLst/>
          </a:prstGeom>
          <a:ln w="28575">
            <a:noFill/>
          </a:ln>
          <a:effectLst/>
        </p:spPr>
        <p:style>
          <a:lnRef idx="1">
            <a:schemeClr val="accent1"/>
          </a:lnRef>
          <a:fillRef idx="0">
            <a:schemeClr val="accent1"/>
          </a:fillRef>
          <a:effectRef idx="0">
            <a:schemeClr val="accent1"/>
          </a:effectRef>
          <a:fontRef idx="minor">
            <a:schemeClr val="tx1"/>
          </a:fontRef>
        </p:style>
        <p:txBody>
          <a:bodyPr wrap="square" lIns="72000" tIns="72000" rIns="72000" bIns="72000" rtlCol="0" anchor="ctr">
            <a:noAutofit/>
          </a:bodyPr>
          <a:lstStyle/>
          <a:p>
            <a:pPr algn="ctr">
              <a:spcAft>
                <a:spcPts val="600"/>
              </a:spcAft>
            </a:pPr>
            <a:r>
              <a:rPr lang="pt-BR" sz="1400" b="1" dirty="0"/>
              <a:t>Terminal com 1 berço</a:t>
            </a:r>
            <a:endParaRPr lang="pt-BR" sz="1400" b="1" dirty="0">
              <a:solidFill>
                <a:schemeClr val="tx1"/>
              </a:solidFill>
            </a:endParaRPr>
          </a:p>
        </p:txBody>
      </p:sp>
      <p:sp>
        <p:nvSpPr>
          <p:cNvPr id="8" name="Retângulo 7"/>
          <p:cNvSpPr/>
          <p:nvPr/>
        </p:nvSpPr>
        <p:spPr>
          <a:xfrm>
            <a:off x="5132726" y="1340800"/>
            <a:ext cx="4500000" cy="288000"/>
          </a:xfrm>
          <a:prstGeom prst="rect">
            <a:avLst/>
          </a:prstGeom>
          <a:ln w="28575">
            <a:noFill/>
          </a:ln>
          <a:effectLst/>
        </p:spPr>
        <p:style>
          <a:lnRef idx="1">
            <a:schemeClr val="accent1"/>
          </a:lnRef>
          <a:fillRef idx="0">
            <a:schemeClr val="accent1"/>
          </a:fillRef>
          <a:effectRef idx="0">
            <a:schemeClr val="accent1"/>
          </a:effectRef>
          <a:fontRef idx="minor">
            <a:schemeClr val="tx1"/>
          </a:fontRef>
        </p:style>
        <p:txBody>
          <a:bodyPr wrap="square" lIns="72000" tIns="72000" rIns="72000" bIns="72000" rtlCol="0" anchor="ctr">
            <a:noAutofit/>
          </a:bodyPr>
          <a:lstStyle/>
          <a:p>
            <a:pPr algn="ctr">
              <a:spcAft>
                <a:spcPts val="600"/>
              </a:spcAft>
            </a:pPr>
            <a:r>
              <a:rPr lang="pt-BR" sz="1400" b="1" dirty="0"/>
              <a:t>Terminal com 2 berços</a:t>
            </a:r>
          </a:p>
        </p:txBody>
      </p:sp>
      <p:graphicFrame>
        <p:nvGraphicFramePr>
          <p:cNvPr id="48" name="Gráfico 47"/>
          <p:cNvGraphicFramePr/>
          <p:nvPr>
            <p:extLst>
              <p:ext uri="{D42A27DB-BD31-4B8C-83A1-F6EECF244321}">
                <p14:modId xmlns:p14="http://schemas.microsoft.com/office/powerpoint/2010/main" val="2368838953"/>
              </p:ext>
            </p:extLst>
          </p:nvPr>
        </p:nvGraphicFramePr>
        <p:xfrm>
          <a:off x="127670" y="3552449"/>
          <a:ext cx="7740000" cy="2512744"/>
        </p:xfrm>
        <a:graphic>
          <a:graphicData uri="http://schemas.openxmlformats.org/drawingml/2006/chart">
            <c:chart xmlns:c="http://schemas.openxmlformats.org/drawingml/2006/chart" xmlns:r="http://schemas.openxmlformats.org/officeDocument/2006/relationships" r:id="rId2"/>
          </a:graphicData>
        </a:graphic>
      </p:graphicFrame>
      <p:cxnSp>
        <p:nvCxnSpPr>
          <p:cNvPr id="57" name="Conector reto 56"/>
          <p:cNvCxnSpPr/>
          <p:nvPr/>
        </p:nvCxnSpPr>
        <p:spPr>
          <a:xfrm>
            <a:off x="127669" y="3431961"/>
            <a:ext cx="756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8" name="Retângulo 57"/>
          <p:cNvSpPr/>
          <p:nvPr/>
        </p:nvSpPr>
        <p:spPr>
          <a:xfrm>
            <a:off x="127669" y="3140968"/>
            <a:ext cx="7560000" cy="331937"/>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Probabilidade teórica do terminal conseguir atender um novo serviço</a:t>
            </a:r>
            <a:r>
              <a:rPr lang="pt-BR" sz="1600" b="1" baseline="30000" dirty="0"/>
              <a:t>1</a:t>
            </a:r>
            <a:endParaRPr lang="pt-BR" sz="1600" b="1" dirty="0">
              <a:solidFill>
                <a:schemeClr val="tx1"/>
              </a:solidFill>
            </a:endParaRPr>
          </a:p>
        </p:txBody>
      </p:sp>
      <p:sp>
        <p:nvSpPr>
          <p:cNvPr id="62" name="Retângulo 61"/>
          <p:cNvSpPr/>
          <p:nvPr/>
        </p:nvSpPr>
        <p:spPr>
          <a:xfrm>
            <a:off x="343694" y="2991391"/>
            <a:ext cx="90000" cy="90000"/>
          </a:xfrm>
          <a:prstGeom prst="rect">
            <a:avLst/>
          </a:prstGeom>
          <a:solidFill>
            <a:srgbClr val="C00000"/>
          </a:solidFill>
          <a:ln>
            <a:solidFill>
              <a:schemeClr val="tx1">
                <a:lumMod val="75000"/>
                <a:lumOff val="25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3" name="Retângulo 62"/>
          <p:cNvSpPr/>
          <p:nvPr/>
        </p:nvSpPr>
        <p:spPr>
          <a:xfrm>
            <a:off x="437123" y="2924944"/>
            <a:ext cx="1242914" cy="222895"/>
          </a:xfrm>
          <a:prstGeom prst="rect">
            <a:avLst/>
          </a:prstGeom>
          <a:noFill/>
          <a:ln>
            <a:noFill/>
          </a:ln>
          <a:effectLst/>
        </p:spPr>
        <p:txBody>
          <a:bodyPr wrap="square" lIns="72000" tIns="72000" rIns="72000" bIns="72000" rtlCol="0" anchor="ctr">
            <a:noAutofit/>
          </a:bodyPr>
          <a:lstStyle/>
          <a:p>
            <a:pPr algn="l">
              <a:spcAft>
                <a:spcPts val="600"/>
              </a:spcAft>
            </a:pPr>
            <a:r>
              <a:rPr lang="pt-BR" sz="1200" dirty="0"/>
              <a:t>Berço ocupado</a:t>
            </a:r>
            <a:endParaRPr lang="pt-BR" sz="1200" dirty="0">
              <a:solidFill>
                <a:schemeClr val="tx1"/>
              </a:solidFill>
            </a:endParaRPr>
          </a:p>
        </p:txBody>
      </p:sp>
      <p:sp>
        <p:nvSpPr>
          <p:cNvPr id="9" name="Pentágono 8"/>
          <p:cNvSpPr/>
          <p:nvPr/>
        </p:nvSpPr>
        <p:spPr>
          <a:xfrm>
            <a:off x="686655" y="2497931"/>
            <a:ext cx="615549" cy="215486"/>
          </a:xfrm>
          <a:prstGeom prst="homePlate">
            <a:avLst/>
          </a:prstGeom>
          <a:solidFill>
            <a:schemeClr val="tx1">
              <a:lumMod val="50000"/>
              <a:lumOff val="50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11" name="Conector em curva 10"/>
          <p:cNvCxnSpPr>
            <a:stCxn id="9" idx="3"/>
            <a:endCxn id="38" idx="2"/>
          </p:cNvCxnSpPr>
          <p:nvPr/>
        </p:nvCxnSpPr>
        <p:spPr>
          <a:xfrm flipV="1">
            <a:off x="1302204" y="1843986"/>
            <a:ext cx="794720" cy="761688"/>
          </a:xfrm>
          <a:prstGeom prst="curvedConnector2">
            <a:avLst/>
          </a:prstGeom>
          <a:ln>
            <a:solidFill>
              <a:schemeClr val="bg2">
                <a:lumMod val="50000"/>
              </a:schemeClr>
            </a:solidFill>
            <a:prstDash val="sys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1" name="Conector em curva 50"/>
          <p:cNvCxnSpPr>
            <a:stCxn id="9" idx="3"/>
            <a:endCxn id="39" idx="2"/>
          </p:cNvCxnSpPr>
          <p:nvPr/>
        </p:nvCxnSpPr>
        <p:spPr>
          <a:xfrm flipV="1">
            <a:off x="1302204" y="1843986"/>
            <a:ext cx="1178843" cy="761688"/>
          </a:xfrm>
          <a:prstGeom prst="curvedConnector2">
            <a:avLst/>
          </a:prstGeom>
          <a:ln>
            <a:solidFill>
              <a:schemeClr val="bg2">
                <a:lumMod val="50000"/>
              </a:schemeClr>
            </a:solidFill>
            <a:prstDash val="sys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0" y="6135488"/>
            <a:ext cx="5816302" cy="260648"/>
          </a:xfrm>
          <a:prstGeom prst="rect">
            <a:avLst/>
          </a:prstGeom>
          <a:noFill/>
          <a:ln>
            <a:noFill/>
          </a:ln>
        </p:spPr>
        <p:txBody>
          <a:bodyPr wrap="square" lIns="72000" tIns="36000" rIns="72000" bIns="36000" rtlCol="0" anchor="t">
            <a:noAutofit/>
          </a:bodyPr>
          <a:lstStyle/>
          <a:p>
            <a:pPr>
              <a:spcAft>
                <a:spcPts val="600"/>
              </a:spcAft>
            </a:pPr>
            <a:r>
              <a:rPr lang="pt-BR" sz="1200" dirty="0"/>
              <a:t>(1) Média de 6 janelas por berço</a:t>
            </a:r>
          </a:p>
        </p:txBody>
      </p:sp>
      <p:sp>
        <p:nvSpPr>
          <p:cNvPr id="3" name="Retângulo 2"/>
          <p:cNvSpPr/>
          <p:nvPr/>
        </p:nvSpPr>
        <p:spPr>
          <a:xfrm>
            <a:off x="1137933" y="1627986"/>
            <a:ext cx="381487" cy="216000"/>
          </a:xfrm>
          <a:prstGeom prst="rect">
            <a:avLst/>
          </a:prstGeom>
          <a:solidFill>
            <a:srgbClr val="C0000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7" name="Retângulo 36"/>
          <p:cNvSpPr/>
          <p:nvPr/>
        </p:nvSpPr>
        <p:spPr>
          <a:xfrm>
            <a:off x="1522056"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8" name="Retângulo 37"/>
          <p:cNvSpPr/>
          <p:nvPr/>
        </p:nvSpPr>
        <p:spPr>
          <a:xfrm>
            <a:off x="1906180"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9" name="Retângulo 38"/>
          <p:cNvSpPr/>
          <p:nvPr/>
        </p:nvSpPr>
        <p:spPr>
          <a:xfrm>
            <a:off x="2290303" y="1627986"/>
            <a:ext cx="381487" cy="216000"/>
          </a:xfrm>
          <a:prstGeom prst="rect">
            <a:avLst/>
          </a:prstGeom>
          <a:solidFill>
            <a:srgbClr val="C0000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0" name="Retângulo 39"/>
          <p:cNvSpPr/>
          <p:nvPr/>
        </p:nvSpPr>
        <p:spPr>
          <a:xfrm>
            <a:off x="2674427"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9" name="Retângulo 48"/>
          <p:cNvSpPr/>
          <p:nvPr/>
        </p:nvSpPr>
        <p:spPr>
          <a:xfrm>
            <a:off x="3058551"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5" name="Retângulo 54"/>
          <p:cNvSpPr/>
          <p:nvPr/>
        </p:nvSpPr>
        <p:spPr>
          <a:xfrm>
            <a:off x="4991478" y="1627986"/>
            <a:ext cx="381487" cy="216000"/>
          </a:xfrm>
          <a:prstGeom prst="rect">
            <a:avLst/>
          </a:prstGeom>
          <a:solidFill>
            <a:srgbClr val="C0000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6" name="Retângulo 55"/>
          <p:cNvSpPr/>
          <p:nvPr/>
        </p:nvSpPr>
        <p:spPr>
          <a:xfrm>
            <a:off x="5375601"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8" name="Retângulo 67"/>
          <p:cNvSpPr/>
          <p:nvPr/>
        </p:nvSpPr>
        <p:spPr>
          <a:xfrm>
            <a:off x="5759725"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9" name="Retângulo 68"/>
          <p:cNvSpPr/>
          <p:nvPr/>
        </p:nvSpPr>
        <p:spPr>
          <a:xfrm>
            <a:off x="6143848"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0" name="Retângulo 69"/>
          <p:cNvSpPr/>
          <p:nvPr/>
        </p:nvSpPr>
        <p:spPr>
          <a:xfrm>
            <a:off x="6527972"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1" name="Retângulo 70"/>
          <p:cNvSpPr/>
          <p:nvPr/>
        </p:nvSpPr>
        <p:spPr>
          <a:xfrm>
            <a:off x="6912096" y="1627986"/>
            <a:ext cx="381487" cy="216000"/>
          </a:xfrm>
          <a:prstGeom prst="rect">
            <a:avLst/>
          </a:prstGeom>
          <a:solidFill>
            <a:srgbClr val="C0000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2" name="Retângulo 71"/>
          <p:cNvSpPr/>
          <p:nvPr/>
        </p:nvSpPr>
        <p:spPr>
          <a:xfrm>
            <a:off x="7467537"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3" name="Retângulo 72"/>
          <p:cNvSpPr/>
          <p:nvPr/>
        </p:nvSpPr>
        <p:spPr>
          <a:xfrm>
            <a:off x="7851661"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4" name="Retângulo 73"/>
          <p:cNvSpPr/>
          <p:nvPr/>
        </p:nvSpPr>
        <p:spPr>
          <a:xfrm>
            <a:off x="8235784" y="1627986"/>
            <a:ext cx="381487" cy="216000"/>
          </a:xfrm>
          <a:prstGeom prst="rect">
            <a:avLst/>
          </a:prstGeom>
          <a:solidFill>
            <a:srgbClr val="C0000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5" name="Retângulo 74"/>
          <p:cNvSpPr/>
          <p:nvPr/>
        </p:nvSpPr>
        <p:spPr>
          <a:xfrm>
            <a:off x="8619908" y="1627986"/>
            <a:ext cx="381487" cy="216000"/>
          </a:xfrm>
          <a:prstGeom prst="rect">
            <a:avLst/>
          </a:prstGeom>
          <a:solidFill>
            <a:srgbClr val="C00000"/>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6" name="Retângulo 75"/>
          <p:cNvSpPr/>
          <p:nvPr/>
        </p:nvSpPr>
        <p:spPr>
          <a:xfrm>
            <a:off x="9004031"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7" name="Retângulo 76"/>
          <p:cNvSpPr/>
          <p:nvPr/>
        </p:nvSpPr>
        <p:spPr>
          <a:xfrm>
            <a:off x="9388156" y="1627986"/>
            <a:ext cx="381487" cy="21600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8" name="Pentágono 77"/>
          <p:cNvSpPr/>
          <p:nvPr/>
        </p:nvSpPr>
        <p:spPr>
          <a:xfrm>
            <a:off x="5566344" y="2497931"/>
            <a:ext cx="615549" cy="215486"/>
          </a:xfrm>
          <a:prstGeom prst="homePlate">
            <a:avLst/>
          </a:prstGeom>
          <a:solidFill>
            <a:schemeClr val="tx1">
              <a:lumMod val="50000"/>
              <a:lumOff val="50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79" name="Conector em curva 78"/>
          <p:cNvCxnSpPr>
            <a:stCxn id="78" idx="3"/>
            <a:endCxn id="71" idx="2"/>
          </p:cNvCxnSpPr>
          <p:nvPr/>
        </p:nvCxnSpPr>
        <p:spPr>
          <a:xfrm flipV="1">
            <a:off x="6181893" y="1843986"/>
            <a:ext cx="920947" cy="761688"/>
          </a:xfrm>
          <a:prstGeom prst="curvedConnector2">
            <a:avLst/>
          </a:prstGeom>
          <a:ln>
            <a:solidFill>
              <a:schemeClr val="bg2">
                <a:lumMod val="50000"/>
              </a:schemeClr>
            </a:solidFill>
            <a:prstDash val="sys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0" name="Conector em curva 79"/>
          <p:cNvCxnSpPr>
            <a:stCxn id="78" idx="3"/>
            <a:endCxn id="73" idx="2"/>
          </p:cNvCxnSpPr>
          <p:nvPr/>
        </p:nvCxnSpPr>
        <p:spPr>
          <a:xfrm flipV="1">
            <a:off x="6181893" y="1843986"/>
            <a:ext cx="1860512" cy="761688"/>
          </a:xfrm>
          <a:prstGeom prst="curvedConnector2">
            <a:avLst/>
          </a:prstGeom>
          <a:ln>
            <a:solidFill>
              <a:schemeClr val="bg2">
                <a:lumMod val="50000"/>
              </a:schemeClr>
            </a:solidFill>
            <a:prstDash val="sys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6" name="CaixaDeTexto 35"/>
          <p:cNvSpPr txBox="1"/>
          <p:nvPr/>
        </p:nvSpPr>
        <p:spPr>
          <a:xfrm>
            <a:off x="146206" y="980728"/>
            <a:ext cx="9612000" cy="288000"/>
          </a:xfrm>
          <a:prstGeom prst="rect">
            <a:avLst/>
          </a:prstGeom>
          <a:noFill/>
          <a:ln>
            <a:noFill/>
          </a:ln>
        </p:spPr>
        <p:txBody>
          <a:bodyPr wrap="square" lIns="72000" tIns="36000" rIns="72000" bIns="36000" rtlCol="0" anchor="t">
            <a:noAutofit/>
          </a:bodyPr>
          <a:lstStyle/>
          <a:p>
            <a:pPr>
              <a:spcAft>
                <a:spcPts val="600"/>
              </a:spcAft>
            </a:pPr>
            <a:r>
              <a:rPr lang="pt-BR" sz="1600" b="1" dirty="0"/>
              <a:t>Exemplo ilustrativo teórico com utilização de 33% da capacidade de berço</a:t>
            </a:r>
            <a:r>
              <a:rPr lang="pt-BR" sz="1600" b="1" baseline="30000" dirty="0"/>
              <a:t>1</a:t>
            </a:r>
            <a:endParaRPr lang="pt-BR" sz="1600" b="1" dirty="0"/>
          </a:p>
        </p:txBody>
      </p:sp>
      <p:cxnSp>
        <p:nvCxnSpPr>
          <p:cNvPr id="53" name="Conector reto 52"/>
          <p:cNvCxnSpPr/>
          <p:nvPr/>
        </p:nvCxnSpPr>
        <p:spPr>
          <a:xfrm>
            <a:off x="146206" y="1268728"/>
            <a:ext cx="9612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8" name="Retângulo 27"/>
          <p:cNvSpPr/>
          <p:nvPr/>
        </p:nvSpPr>
        <p:spPr>
          <a:xfrm>
            <a:off x="2216048" y="2484732"/>
            <a:ext cx="2664000" cy="584228"/>
          </a:xfrm>
          <a:prstGeom prst="rect">
            <a:avLst/>
          </a:prstGeom>
          <a:solidFill>
            <a:schemeClr val="bg1"/>
          </a:solidFill>
          <a:ln>
            <a:solidFill>
              <a:schemeClr val="tx1">
                <a:lumMod val="95000"/>
                <a:lumOff val="5000"/>
              </a:schemeClr>
            </a:solidFill>
          </a:ln>
          <a:effectLst/>
        </p:spPr>
        <p:txBody>
          <a:bodyPr wrap="square" lIns="72000" tIns="72000" rIns="72000" bIns="72000" rtlCol="0" anchor="ctr">
            <a:noAutofit/>
          </a:bodyPr>
          <a:lstStyle/>
          <a:p>
            <a:pPr algn="ctr">
              <a:spcAft>
                <a:spcPts val="200"/>
              </a:spcAft>
            </a:pPr>
            <a:r>
              <a:rPr lang="pt-BR" sz="1400" dirty="0"/>
              <a:t>Probabilidade de conseguir atender um novo serviço: </a:t>
            </a:r>
            <a:r>
              <a:rPr lang="pt-BR" sz="1400" b="1" dirty="0"/>
              <a:t>67%</a:t>
            </a:r>
          </a:p>
        </p:txBody>
      </p:sp>
      <p:sp>
        <p:nvSpPr>
          <p:cNvPr id="29" name="Retângulo 28"/>
          <p:cNvSpPr/>
          <p:nvPr/>
        </p:nvSpPr>
        <p:spPr>
          <a:xfrm>
            <a:off x="7040734" y="2484732"/>
            <a:ext cx="2664000" cy="584228"/>
          </a:xfrm>
          <a:prstGeom prst="rect">
            <a:avLst/>
          </a:prstGeom>
          <a:solidFill>
            <a:schemeClr val="bg1"/>
          </a:solidFill>
          <a:ln>
            <a:solidFill>
              <a:schemeClr val="tx1">
                <a:lumMod val="95000"/>
                <a:lumOff val="5000"/>
              </a:schemeClr>
            </a:solidFill>
          </a:ln>
          <a:effectLst/>
        </p:spPr>
        <p:txBody>
          <a:bodyPr wrap="square" lIns="72000" tIns="72000" rIns="72000" bIns="72000" rtlCol="0" anchor="ctr">
            <a:noAutofit/>
          </a:bodyPr>
          <a:lstStyle/>
          <a:p>
            <a:pPr algn="ctr">
              <a:spcAft>
                <a:spcPts val="200"/>
              </a:spcAft>
            </a:pPr>
            <a:r>
              <a:rPr lang="pt-BR" sz="1400" dirty="0"/>
              <a:t>Probabilidade de conseguir atender um novo serviço: </a:t>
            </a:r>
            <a:r>
              <a:rPr lang="pt-BR" sz="1400" b="1" dirty="0">
                <a:solidFill>
                  <a:schemeClr val="tx1"/>
                </a:solidFill>
              </a:rPr>
              <a:t>91%</a:t>
            </a:r>
          </a:p>
        </p:txBody>
      </p:sp>
      <p:sp>
        <p:nvSpPr>
          <p:cNvPr id="54" name="CaixaDeTexto 53"/>
          <p:cNvSpPr txBox="1"/>
          <p:nvPr/>
        </p:nvSpPr>
        <p:spPr>
          <a:xfrm>
            <a:off x="3440038" y="5936823"/>
            <a:ext cx="3076221" cy="342681"/>
          </a:xfrm>
          <a:prstGeom prst="rect">
            <a:avLst/>
          </a:prstGeom>
          <a:noFill/>
          <a:ln>
            <a:noFill/>
          </a:ln>
        </p:spPr>
        <p:txBody>
          <a:bodyPr wrap="square" lIns="72000" tIns="36000" rIns="72000" bIns="36000" rtlCol="0" anchor="t">
            <a:noAutofit/>
          </a:bodyPr>
          <a:lstStyle/>
          <a:p>
            <a:pPr algn="ctr">
              <a:spcAft>
                <a:spcPts val="600"/>
              </a:spcAft>
            </a:pPr>
            <a:r>
              <a:rPr lang="pt-BR" sz="1400" dirty="0"/>
              <a:t>[# de janelas ocupadas no terminal]</a:t>
            </a:r>
          </a:p>
        </p:txBody>
      </p:sp>
      <p:sp>
        <p:nvSpPr>
          <p:cNvPr id="30" name="Retângulo de cantos arredondados 29"/>
          <p:cNvSpPr/>
          <p:nvPr/>
        </p:nvSpPr>
        <p:spPr>
          <a:xfrm>
            <a:off x="6752406" y="3521654"/>
            <a:ext cx="3045802" cy="2785291"/>
          </a:xfrm>
          <a:prstGeom prst="roundRect">
            <a:avLst>
              <a:gd name="adj" fmla="val 357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t>Um terminal operando com um único berço pode minar seu potencial de atrair novos serviços marítimos, mesmo com ocupações baixas</a:t>
            </a:r>
          </a:p>
          <a:p>
            <a:pPr marL="144000" indent="-144000" algn="l">
              <a:spcAft>
                <a:spcPts val="600"/>
              </a:spcAft>
              <a:buFont typeface="Arial" pitchFamily="34" charset="0"/>
              <a:buChar char="•"/>
            </a:pPr>
            <a:r>
              <a:rPr lang="pt-BR" sz="1400" dirty="0">
                <a:solidFill>
                  <a:schemeClr val="tx1"/>
                </a:solidFill>
              </a:rPr>
              <a:t>A probabilidade de atrair um novo serviço quando se tem 3 janelas é de 50% com um berço e de</a:t>
            </a:r>
            <a:r>
              <a:rPr lang="pt-BR" sz="1400" dirty="0"/>
              <a:t> 95% com dois berços</a:t>
            </a:r>
          </a:p>
          <a:p>
            <a:pPr marL="144000" indent="-144000">
              <a:spcAft>
                <a:spcPts val="600"/>
              </a:spcAft>
              <a:buFont typeface="Arial" pitchFamily="34" charset="0"/>
              <a:buChar char="•"/>
            </a:pPr>
            <a:r>
              <a:rPr lang="pt-BR" sz="1400" dirty="0"/>
              <a:t>Portanto, é pouco usual a implantação de terminais dedicados com apenas um berço</a:t>
            </a:r>
          </a:p>
        </p:txBody>
      </p:sp>
      <p:sp>
        <p:nvSpPr>
          <p:cNvPr id="4" name="Retângulo 3"/>
          <p:cNvSpPr/>
          <p:nvPr/>
        </p:nvSpPr>
        <p:spPr>
          <a:xfrm>
            <a:off x="5538128" y="3549094"/>
            <a:ext cx="1070262" cy="311954"/>
          </a:xfrm>
          <a:prstGeom prst="rect">
            <a:avLst/>
          </a:prstGeom>
          <a:solidFill>
            <a:schemeClr val="bg1"/>
          </a:solidFill>
          <a:ln>
            <a:solidFill>
              <a:srgbClr val="FF0000"/>
            </a:solidFill>
          </a:ln>
          <a:effectLst/>
        </p:spPr>
        <p:txBody>
          <a:bodyPr wrap="square" lIns="72000" tIns="72000" rIns="72000" bIns="72000" rtlCol="0" anchor="ctr">
            <a:noAutofit/>
          </a:bodyPr>
          <a:lstStyle/>
          <a:p>
            <a:pPr algn="ctr">
              <a:spcAft>
                <a:spcPts val="600"/>
              </a:spcAft>
            </a:pPr>
            <a:r>
              <a:rPr lang="pt-BR" sz="1400" b="1" dirty="0">
                <a:solidFill>
                  <a:srgbClr val="FF0000"/>
                </a:solidFill>
              </a:rPr>
              <a:t>Teórico</a:t>
            </a:r>
          </a:p>
        </p:txBody>
      </p:sp>
    </p:spTree>
    <p:extLst>
      <p:ext uri="{BB962C8B-B14F-4D97-AF65-F5344CB8AC3E}">
        <p14:creationId xmlns:p14="http://schemas.microsoft.com/office/powerpoint/2010/main" val="2659832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71" y="244291"/>
            <a:ext cx="9438628" cy="637364"/>
          </a:xfrm>
        </p:spPr>
        <p:txBody>
          <a:bodyPr/>
          <a:lstStyle/>
          <a:p>
            <a:r>
              <a:rPr lang="pt-BR" dirty="0"/>
              <a:t>A produtividade de um terminal é ditada, sobretudo, pelo tipo e quantidade de equipamentos de berço disponibilizados para as operações</a:t>
            </a:r>
          </a:p>
        </p:txBody>
      </p:sp>
      <p:sp>
        <p:nvSpPr>
          <p:cNvPr id="9" name="Retângulo 8"/>
          <p:cNvSpPr/>
          <p:nvPr/>
        </p:nvSpPr>
        <p:spPr>
          <a:xfrm>
            <a:off x="452880" y="4797152"/>
            <a:ext cx="3855037" cy="1440160"/>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285750" indent="-285750" algn="l">
              <a:spcAft>
                <a:spcPts val="600"/>
              </a:spcAft>
              <a:buFont typeface="Wingdings" panose="05000000000000000000" pitchFamily="2" charset="2"/>
              <a:buChar char="ü"/>
            </a:pPr>
            <a:r>
              <a:rPr lang="pt-BR" sz="1600" dirty="0"/>
              <a:t>Equipamento altamente produtivo, porém pouco flexível:</a:t>
            </a:r>
          </a:p>
          <a:p>
            <a:pPr marL="742950" lvl="1" indent="-285750">
              <a:spcAft>
                <a:spcPts val="600"/>
              </a:spcAft>
              <a:buFont typeface="Wingdings" panose="05000000000000000000" pitchFamily="2" charset="2"/>
              <a:buChar char="ü"/>
            </a:pPr>
            <a:r>
              <a:rPr lang="pt-BR" sz="1600" dirty="0"/>
              <a:t>Movimentos restritos ao eixo da lança</a:t>
            </a:r>
          </a:p>
          <a:p>
            <a:pPr marL="285750" indent="-285750" algn="l">
              <a:spcAft>
                <a:spcPts val="600"/>
              </a:spcAft>
              <a:buFont typeface="Wingdings" panose="05000000000000000000" pitchFamily="2" charset="2"/>
              <a:buChar char="ü"/>
            </a:pPr>
            <a:r>
              <a:rPr lang="pt-BR" sz="1600" dirty="0">
                <a:solidFill>
                  <a:schemeClr val="tx1"/>
                </a:solidFill>
              </a:rPr>
              <a:t>Alto CAPEX</a:t>
            </a:r>
          </a:p>
        </p:txBody>
      </p:sp>
      <p:pic>
        <p:nvPicPr>
          <p:cNvPr id="2056" name="Picture 8" descr="http://www.revistafatorbrasil.com.br/imagens/fotos/terminal1_rio"/>
          <p:cNvPicPr>
            <a:picLocks noChangeAspect="1" noChangeArrowheads="1"/>
          </p:cNvPicPr>
          <p:nvPr/>
        </p:nvPicPr>
        <p:blipFill rotWithShape="1">
          <a:blip r:embed="rId2">
            <a:extLst>
              <a:ext uri="{28A0092B-C50C-407E-A947-70E740481C1C}">
                <a14:useLocalDpi xmlns:a14="http://schemas.microsoft.com/office/drawing/2010/main" val="0"/>
              </a:ext>
            </a:extLst>
          </a:blip>
          <a:srcRect l="492" t="2726" r="2924" b="7445"/>
          <a:stretch/>
        </p:blipFill>
        <p:spPr bwMode="auto">
          <a:xfrm>
            <a:off x="452881" y="1538372"/>
            <a:ext cx="3855037" cy="30244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b.com.ph/wp-content/uploads/2013/12/4_ictsic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816" y="1538372"/>
            <a:ext cx="4068000" cy="3022838"/>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5352816" y="4807658"/>
            <a:ext cx="4070146" cy="1429654"/>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marL="285750" indent="-285750" algn="l">
              <a:spcAft>
                <a:spcPts val="600"/>
              </a:spcAft>
              <a:buFont typeface="Wingdings" panose="05000000000000000000" pitchFamily="2" charset="2"/>
              <a:buChar char="ü"/>
            </a:pPr>
            <a:r>
              <a:rPr lang="pt-BR" sz="1600" dirty="0">
                <a:solidFill>
                  <a:schemeClr val="tx1"/>
                </a:solidFill>
              </a:rPr>
              <a:t>Equipamento menos produtivo, porém mais flexível:</a:t>
            </a:r>
          </a:p>
          <a:p>
            <a:pPr marL="742950" lvl="1" indent="-285750">
              <a:spcAft>
                <a:spcPts val="600"/>
              </a:spcAft>
              <a:buFont typeface="Wingdings" panose="05000000000000000000" pitchFamily="2" charset="2"/>
              <a:buChar char="ü"/>
            </a:pPr>
            <a:r>
              <a:rPr lang="pt-BR" sz="1600" dirty="0">
                <a:solidFill>
                  <a:schemeClr val="tx1"/>
                </a:solidFill>
              </a:rPr>
              <a:t>Permite a operação de cargas gerais</a:t>
            </a:r>
          </a:p>
          <a:p>
            <a:pPr marL="285750" indent="-285750" algn="l">
              <a:spcAft>
                <a:spcPts val="600"/>
              </a:spcAft>
              <a:buFont typeface="Wingdings" panose="05000000000000000000" pitchFamily="2" charset="2"/>
              <a:buChar char="ü"/>
            </a:pPr>
            <a:r>
              <a:rPr lang="pt-BR" sz="1600" dirty="0"/>
              <a:t>CAPEX inferior</a:t>
            </a:r>
          </a:p>
        </p:txBody>
      </p:sp>
      <p:cxnSp>
        <p:nvCxnSpPr>
          <p:cNvPr id="11" name="Conector reto 10"/>
          <p:cNvCxnSpPr/>
          <p:nvPr/>
        </p:nvCxnSpPr>
        <p:spPr>
          <a:xfrm>
            <a:off x="5352816" y="1416832"/>
            <a:ext cx="4068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5413197" y="1052736"/>
            <a:ext cx="4032000" cy="432048"/>
          </a:xfrm>
          <a:prstGeom prst="rect">
            <a:avLst/>
          </a:prstGeom>
          <a:noFill/>
          <a:ln>
            <a:noFill/>
          </a:ln>
          <a:effectLst/>
        </p:spPr>
        <p:txBody>
          <a:bodyPr wrap="square" lIns="72000" tIns="72000" rIns="72000" bIns="72000" rtlCol="0" anchor="ctr">
            <a:noAutofit/>
          </a:bodyPr>
          <a:lstStyle/>
          <a:p>
            <a:pPr>
              <a:spcAft>
                <a:spcPts val="600"/>
              </a:spcAft>
            </a:pPr>
            <a:r>
              <a:rPr lang="pt-BR" sz="1600" b="1" i="1" dirty="0"/>
              <a:t>Mobile Harbour Crane </a:t>
            </a:r>
            <a:r>
              <a:rPr lang="pt-BR" sz="1600" b="1" dirty="0"/>
              <a:t>(MHC)</a:t>
            </a:r>
            <a:endParaRPr lang="pt-BR" sz="1600" b="1" dirty="0">
              <a:solidFill>
                <a:schemeClr val="tx1"/>
              </a:solidFill>
            </a:endParaRPr>
          </a:p>
        </p:txBody>
      </p:sp>
      <p:cxnSp>
        <p:nvCxnSpPr>
          <p:cNvPr id="22" name="Conector reto 21"/>
          <p:cNvCxnSpPr/>
          <p:nvPr/>
        </p:nvCxnSpPr>
        <p:spPr>
          <a:xfrm>
            <a:off x="452881" y="1416832"/>
            <a:ext cx="3852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487710" y="1052736"/>
            <a:ext cx="4228706" cy="432048"/>
          </a:xfrm>
          <a:prstGeom prst="rect">
            <a:avLst/>
          </a:prstGeom>
          <a:noFill/>
          <a:ln>
            <a:noFill/>
          </a:ln>
          <a:effectLst/>
        </p:spPr>
        <p:txBody>
          <a:bodyPr wrap="square" lIns="72000" tIns="72000" rIns="72000" bIns="72000" rtlCol="0" anchor="ctr">
            <a:noAutofit/>
          </a:bodyPr>
          <a:lstStyle/>
          <a:p>
            <a:pPr>
              <a:spcAft>
                <a:spcPts val="600"/>
              </a:spcAft>
            </a:pPr>
            <a:r>
              <a:rPr lang="pt-BR" sz="1600" b="1" dirty="0"/>
              <a:t>Portêiner</a:t>
            </a:r>
            <a:endParaRPr lang="pt-BR" sz="1600" b="1" dirty="0">
              <a:solidFill>
                <a:schemeClr val="tx1"/>
              </a:solidFill>
            </a:endParaRPr>
          </a:p>
        </p:txBody>
      </p:sp>
      <p:sp>
        <p:nvSpPr>
          <p:cNvPr id="4" name="Retângulo de cantos arredondados 3"/>
          <p:cNvSpPr/>
          <p:nvPr/>
        </p:nvSpPr>
        <p:spPr>
          <a:xfrm>
            <a:off x="10136782" y="2492896"/>
            <a:ext cx="2845101" cy="980728"/>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solidFill>
                  <a:schemeClr val="tx1"/>
                </a:solidFill>
              </a:rPr>
              <a:t>Referências indicam qu</a:t>
            </a:r>
            <a:r>
              <a:rPr lang="pt-BR" sz="1600" dirty="0"/>
              <a:t>e deva ser disponibilizado um equipamento de berço a cada 175 m de cais</a:t>
            </a:r>
            <a:endParaRPr lang="pt-BR" sz="1600" dirty="0">
              <a:solidFill>
                <a:schemeClr val="tx1"/>
              </a:solidFill>
            </a:endParaRPr>
          </a:p>
        </p:txBody>
      </p:sp>
    </p:spTree>
    <p:extLst>
      <p:ext uri="{BB962C8B-B14F-4D97-AF65-F5344CB8AC3E}">
        <p14:creationId xmlns:p14="http://schemas.microsoft.com/office/powerpoint/2010/main" val="2439347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tângulo 109"/>
          <p:cNvSpPr/>
          <p:nvPr/>
        </p:nvSpPr>
        <p:spPr>
          <a:xfrm>
            <a:off x="5750334" y="4574058"/>
            <a:ext cx="3678867" cy="329627"/>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9" name="Retângulo 108"/>
          <p:cNvSpPr/>
          <p:nvPr/>
        </p:nvSpPr>
        <p:spPr>
          <a:xfrm>
            <a:off x="5734414" y="3638874"/>
            <a:ext cx="3678867" cy="329627"/>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 name="Título 1"/>
          <p:cNvSpPr>
            <a:spLocks noGrp="1"/>
          </p:cNvSpPr>
          <p:nvPr>
            <p:ph type="title"/>
          </p:nvPr>
        </p:nvSpPr>
        <p:spPr>
          <a:xfrm>
            <a:off x="197482" y="116632"/>
            <a:ext cx="9360762" cy="637364"/>
          </a:xfrm>
          <a:noFill/>
        </p:spPr>
        <p:txBody>
          <a:bodyPr anchor="t"/>
          <a:lstStyle/>
          <a:p>
            <a:r>
              <a:rPr lang="pt-BR" dirty="0"/>
              <a:t>O </a:t>
            </a:r>
            <a:r>
              <a:rPr lang="pt-BR" i="1" dirty="0"/>
              <a:t>layout</a:t>
            </a:r>
            <a:r>
              <a:rPr lang="pt-BR" dirty="0"/>
              <a:t> do cais também influencia na capacidade do terminal: é preferível que sejam contínuos, buscando maior flexibilidade no atendimento à frota</a:t>
            </a:r>
          </a:p>
        </p:txBody>
      </p:sp>
      <p:sp>
        <p:nvSpPr>
          <p:cNvPr id="50" name="Retângulo de cantos arredondados 49"/>
          <p:cNvSpPr/>
          <p:nvPr/>
        </p:nvSpPr>
        <p:spPr>
          <a:xfrm>
            <a:off x="561362" y="5445224"/>
            <a:ext cx="8865220" cy="734014"/>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74625" indent="-174625" algn="l">
              <a:spcAft>
                <a:spcPts val="600"/>
              </a:spcAft>
              <a:buFont typeface="Arial" panose="020B0604020202020204" pitchFamily="34" charset="0"/>
              <a:buChar char="•"/>
            </a:pPr>
            <a:r>
              <a:rPr lang="pt-BR" sz="1600" dirty="0">
                <a:solidFill>
                  <a:schemeClr val="tx1"/>
                </a:solidFill>
              </a:rPr>
              <a:t>Cais contínuo </a:t>
            </a:r>
            <a:r>
              <a:rPr lang="pt-BR" sz="1600" dirty="0"/>
              <a:t>concede maior flexibilidade no atendimento de uma frota de navios e permite utilização mais eficiente dos </a:t>
            </a:r>
            <a:r>
              <a:rPr lang="pt-BR" sz="1600" dirty="0">
                <a:solidFill>
                  <a:schemeClr val="tx1"/>
                </a:solidFill>
              </a:rPr>
              <a:t>equipamentos</a:t>
            </a:r>
          </a:p>
        </p:txBody>
      </p:sp>
      <p:sp>
        <p:nvSpPr>
          <p:cNvPr id="69" name="Pentágono 68"/>
          <p:cNvSpPr/>
          <p:nvPr/>
        </p:nvSpPr>
        <p:spPr>
          <a:xfrm>
            <a:off x="104723" y="1256795"/>
            <a:ext cx="720000" cy="1800000"/>
          </a:xfrm>
          <a:prstGeom prst="homePlate">
            <a:avLst>
              <a:gd name="adj" fmla="val 20613"/>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spcAft>
                <a:spcPts val="600"/>
              </a:spcAft>
            </a:pPr>
            <a:r>
              <a:rPr lang="pt-BR" sz="1600" b="1" dirty="0"/>
              <a:t>Flexibilidade de atendimento</a:t>
            </a:r>
          </a:p>
        </p:txBody>
      </p:sp>
      <p:cxnSp>
        <p:nvCxnSpPr>
          <p:cNvPr id="71" name="Conector reto 70"/>
          <p:cNvCxnSpPr/>
          <p:nvPr/>
        </p:nvCxnSpPr>
        <p:spPr>
          <a:xfrm>
            <a:off x="722230" y="3100669"/>
            <a:ext cx="8892000" cy="0"/>
          </a:xfrm>
          <a:prstGeom prst="line">
            <a:avLst/>
          </a:prstGeom>
          <a:ln>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5443010" y="1147611"/>
            <a:ext cx="0" cy="4089364"/>
          </a:xfrm>
          <a:prstGeom prst="line">
            <a:avLst/>
          </a:prstGeom>
          <a:ln>
            <a:solidFill>
              <a:schemeClr val="tx1">
                <a:lumMod val="50000"/>
                <a:lumOff val="50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47" name="Fluxograma: Conector fora de página 46"/>
          <p:cNvSpPr/>
          <p:nvPr/>
        </p:nvSpPr>
        <p:spPr>
          <a:xfrm>
            <a:off x="1067682" y="1131163"/>
            <a:ext cx="4094026" cy="288000"/>
          </a:xfrm>
          <a:prstGeom prst="flowChartOffpageConnector">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b="1" dirty="0">
                <a:solidFill>
                  <a:schemeClr val="tx1"/>
                </a:solidFill>
              </a:rPr>
              <a:t>Duas frentes de cais separadas</a:t>
            </a:r>
          </a:p>
        </p:txBody>
      </p:sp>
      <p:sp>
        <p:nvSpPr>
          <p:cNvPr id="48" name="Fluxograma: Conector fora de página 47"/>
          <p:cNvSpPr/>
          <p:nvPr/>
        </p:nvSpPr>
        <p:spPr>
          <a:xfrm>
            <a:off x="5647578" y="1131163"/>
            <a:ext cx="3678867" cy="288000"/>
          </a:xfrm>
          <a:prstGeom prst="flowChartOffpageConnector">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b="1" dirty="0"/>
              <a:t>Cais contínuo</a:t>
            </a:r>
            <a:endParaRPr lang="pt-BR" b="1" dirty="0">
              <a:solidFill>
                <a:schemeClr val="tx1"/>
              </a:solidFill>
            </a:endParaRPr>
          </a:p>
        </p:txBody>
      </p:sp>
      <p:grpSp>
        <p:nvGrpSpPr>
          <p:cNvPr id="8" name="Grupo 7"/>
          <p:cNvGrpSpPr/>
          <p:nvPr/>
        </p:nvGrpSpPr>
        <p:grpSpPr>
          <a:xfrm>
            <a:off x="5714456" y="1789560"/>
            <a:ext cx="3678867" cy="1077379"/>
            <a:chOff x="5714456" y="1858403"/>
            <a:chExt cx="3678867" cy="1077379"/>
          </a:xfrm>
        </p:grpSpPr>
        <p:sp>
          <p:nvSpPr>
            <p:cNvPr id="21" name="Pentágono 20"/>
            <p:cNvSpPr/>
            <p:nvPr/>
          </p:nvSpPr>
          <p:spPr>
            <a:xfrm>
              <a:off x="6982457" y="2323276"/>
              <a:ext cx="1064543" cy="241957"/>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2" name="Pentágono 21"/>
            <p:cNvSpPr/>
            <p:nvPr/>
          </p:nvSpPr>
          <p:spPr>
            <a:xfrm>
              <a:off x="8118361" y="2323276"/>
              <a:ext cx="1064543" cy="241957"/>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8" name="Pentágono 27"/>
            <p:cNvSpPr/>
            <p:nvPr/>
          </p:nvSpPr>
          <p:spPr>
            <a:xfrm>
              <a:off x="5846552" y="2323276"/>
              <a:ext cx="1064543" cy="241957"/>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0" name="Retângulo 39"/>
            <p:cNvSpPr/>
            <p:nvPr/>
          </p:nvSpPr>
          <p:spPr>
            <a:xfrm>
              <a:off x="5714456" y="2606155"/>
              <a:ext cx="3678867" cy="329627"/>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2" name="CaixaDeTexto 51"/>
            <p:cNvSpPr txBox="1"/>
            <p:nvPr/>
          </p:nvSpPr>
          <p:spPr>
            <a:xfrm>
              <a:off x="7482008" y="1858403"/>
              <a:ext cx="778694" cy="778694"/>
            </a:xfrm>
            <a:prstGeom prst="rect">
              <a:avLst/>
            </a:prstGeom>
            <a:noFill/>
            <a:ln>
              <a:noFill/>
            </a:ln>
          </p:spPr>
          <p:txBody>
            <a:bodyPr wrap="none" lIns="72000" tIns="36000" rIns="72000" bIns="36000" rtlCol="0" anchor="t">
              <a:noAutofit/>
            </a:bodyPr>
            <a:lstStyle/>
            <a:p>
              <a:pPr algn="ctr">
                <a:spcAft>
                  <a:spcPts val="600"/>
                </a:spcAft>
              </a:pPr>
              <a:r>
                <a:rPr lang="pt-BR" sz="6000" b="1" dirty="0">
                  <a:solidFill>
                    <a:srgbClr val="00B050"/>
                  </a:solidFill>
                  <a:sym typeface="Wingdings"/>
                </a:rPr>
                <a:t></a:t>
              </a:r>
              <a:endParaRPr lang="pt-BR" sz="6000" b="1" dirty="0">
                <a:solidFill>
                  <a:srgbClr val="00B050"/>
                </a:solidFill>
              </a:endParaRPr>
            </a:p>
          </p:txBody>
        </p:sp>
      </p:grpSp>
      <p:grpSp>
        <p:nvGrpSpPr>
          <p:cNvPr id="7" name="Grupo 6"/>
          <p:cNvGrpSpPr/>
          <p:nvPr/>
        </p:nvGrpSpPr>
        <p:grpSpPr>
          <a:xfrm>
            <a:off x="1087404" y="1817533"/>
            <a:ext cx="3807418" cy="1049406"/>
            <a:chOff x="907202" y="1886376"/>
            <a:chExt cx="3807418" cy="1049406"/>
          </a:xfrm>
        </p:grpSpPr>
        <p:sp>
          <p:nvSpPr>
            <p:cNvPr id="35" name="Pentágono 34"/>
            <p:cNvSpPr/>
            <p:nvPr/>
          </p:nvSpPr>
          <p:spPr>
            <a:xfrm>
              <a:off x="2295003" y="1886376"/>
              <a:ext cx="1064543" cy="241957"/>
            </a:xfrm>
            <a:prstGeom prst="homePlate">
              <a:avLst/>
            </a:prstGeom>
            <a:noFill/>
            <a:ln>
              <a:solidFill>
                <a:schemeClr val="accent3">
                  <a:lumMod val="50000"/>
                </a:schemeClr>
              </a:solidFill>
              <a:prstDash val="sys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6" name="Pentágono 35"/>
            <p:cNvSpPr/>
            <p:nvPr/>
          </p:nvSpPr>
          <p:spPr>
            <a:xfrm>
              <a:off x="3593008" y="2323276"/>
              <a:ext cx="1064543" cy="241957"/>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7" name="Pentágono 36"/>
            <p:cNvSpPr/>
            <p:nvPr/>
          </p:nvSpPr>
          <p:spPr>
            <a:xfrm>
              <a:off x="1039296" y="2323276"/>
              <a:ext cx="1064543" cy="241957"/>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1" name="Retângulo 40"/>
            <p:cNvSpPr/>
            <p:nvPr/>
          </p:nvSpPr>
          <p:spPr>
            <a:xfrm>
              <a:off x="907202" y="2606155"/>
              <a:ext cx="1800271" cy="329627"/>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2" name="Retângulo 41"/>
            <p:cNvSpPr/>
            <p:nvPr/>
          </p:nvSpPr>
          <p:spPr>
            <a:xfrm>
              <a:off x="2875186" y="2606155"/>
              <a:ext cx="1839434" cy="329627"/>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3" name="Símbolo de 'Não' 42"/>
            <p:cNvSpPr/>
            <p:nvPr/>
          </p:nvSpPr>
          <p:spPr>
            <a:xfrm>
              <a:off x="3013498" y="2264552"/>
              <a:ext cx="322087" cy="322087"/>
            </a:xfrm>
            <a:prstGeom prst="noSmoking">
              <a:avLst/>
            </a:prstGeom>
            <a:solidFill>
              <a:srgbClr val="FF0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4" name="Símbolo de 'Não' 43"/>
            <p:cNvSpPr/>
            <p:nvPr/>
          </p:nvSpPr>
          <p:spPr>
            <a:xfrm>
              <a:off x="2223122" y="2264552"/>
              <a:ext cx="322087" cy="322087"/>
            </a:xfrm>
            <a:prstGeom prst="noSmoking">
              <a:avLst/>
            </a:prstGeom>
            <a:solidFill>
              <a:srgbClr val="FF0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54" name="Conector de seta reta 53"/>
            <p:cNvCxnSpPr>
              <a:stCxn id="35" idx="2"/>
              <a:endCxn id="43" idx="1"/>
            </p:cNvCxnSpPr>
            <p:nvPr/>
          </p:nvCxnSpPr>
          <p:spPr>
            <a:xfrm>
              <a:off x="2766785" y="2128333"/>
              <a:ext cx="293882" cy="183388"/>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6" name="Conector de seta reta 55"/>
            <p:cNvCxnSpPr>
              <a:stCxn id="35" idx="2"/>
              <a:endCxn id="44" idx="7"/>
            </p:cNvCxnSpPr>
            <p:nvPr/>
          </p:nvCxnSpPr>
          <p:spPr>
            <a:xfrm flipH="1">
              <a:off x="2498040" y="2128333"/>
              <a:ext cx="268745" cy="183388"/>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sp>
        <p:nvSpPr>
          <p:cNvPr id="72" name="CaixaDeTexto 71"/>
          <p:cNvSpPr txBox="1"/>
          <p:nvPr/>
        </p:nvSpPr>
        <p:spPr>
          <a:xfrm>
            <a:off x="3584054" y="1452045"/>
            <a:ext cx="1517548" cy="812862"/>
          </a:xfrm>
          <a:prstGeom prst="rect">
            <a:avLst/>
          </a:prstGeom>
          <a:noFill/>
          <a:ln>
            <a:noFill/>
          </a:ln>
        </p:spPr>
        <p:txBody>
          <a:bodyPr wrap="square" lIns="72000" tIns="36000" rIns="72000" bIns="36000" rtlCol="0" anchor="t">
            <a:noAutofit/>
          </a:bodyPr>
          <a:lstStyle/>
          <a:p>
            <a:pPr algn="ctr">
              <a:spcAft>
                <a:spcPts val="600"/>
              </a:spcAft>
            </a:pPr>
            <a:r>
              <a:rPr lang="pt-BR" sz="1200" i="1" dirty="0">
                <a:solidFill>
                  <a:srgbClr val="FF0000"/>
                </a:solidFill>
              </a:rPr>
              <a:t>Comprimentos remanescentes em cada cais não comportam 3º navio</a:t>
            </a:r>
          </a:p>
        </p:txBody>
      </p:sp>
      <p:sp>
        <p:nvSpPr>
          <p:cNvPr id="77" name="CaixaDeTexto 76"/>
          <p:cNvSpPr txBox="1"/>
          <p:nvPr/>
        </p:nvSpPr>
        <p:spPr>
          <a:xfrm>
            <a:off x="6573839" y="1387874"/>
            <a:ext cx="1960098" cy="426575"/>
          </a:xfrm>
          <a:prstGeom prst="rect">
            <a:avLst/>
          </a:prstGeom>
          <a:noFill/>
          <a:ln>
            <a:noFill/>
          </a:ln>
        </p:spPr>
        <p:txBody>
          <a:bodyPr wrap="square" lIns="72000" tIns="36000" rIns="72000" bIns="36000" rtlCol="0" anchor="t">
            <a:noAutofit/>
          </a:bodyPr>
          <a:lstStyle/>
          <a:p>
            <a:pPr algn="ctr">
              <a:spcAft>
                <a:spcPts val="600"/>
              </a:spcAft>
            </a:pPr>
            <a:r>
              <a:rPr lang="pt-BR" sz="1200" i="1" dirty="0">
                <a:solidFill>
                  <a:srgbClr val="00B050"/>
                </a:solidFill>
              </a:rPr>
              <a:t>Cais contínuo tem maior flexibilidade para acomodar frotas diversas</a:t>
            </a:r>
          </a:p>
        </p:txBody>
      </p:sp>
      <p:sp>
        <p:nvSpPr>
          <p:cNvPr id="57" name="Pentágono 56"/>
          <p:cNvSpPr/>
          <p:nvPr/>
        </p:nvSpPr>
        <p:spPr>
          <a:xfrm>
            <a:off x="5888310" y="3317325"/>
            <a:ext cx="1584072" cy="288000"/>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8" name="Pentágono 57"/>
          <p:cNvSpPr/>
          <p:nvPr/>
        </p:nvSpPr>
        <p:spPr>
          <a:xfrm>
            <a:off x="7632165" y="3317325"/>
            <a:ext cx="1584072" cy="288000"/>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6" name="Pentágono 65"/>
          <p:cNvSpPr/>
          <p:nvPr/>
        </p:nvSpPr>
        <p:spPr>
          <a:xfrm>
            <a:off x="5888310" y="4254424"/>
            <a:ext cx="1584072" cy="288000"/>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3" name="Retângulo 72"/>
          <p:cNvSpPr/>
          <p:nvPr/>
        </p:nvSpPr>
        <p:spPr>
          <a:xfrm>
            <a:off x="6248350" y="3272613"/>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4" name="Retângulo 73"/>
          <p:cNvSpPr/>
          <p:nvPr/>
        </p:nvSpPr>
        <p:spPr>
          <a:xfrm>
            <a:off x="6680398" y="3272613"/>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5" name="Retângulo 74"/>
          <p:cNvSpPr/>
          <p:nvPr/>
        </p:nvSpPr>
        <p:spPr>
          <a:xfrm>
            <a:off x="8048550" y="3272613"/>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2" name="Retângulo 91"/>
          <p:cNvSpPr/>
          <p:nvPr/>
        </p:nvSpPr>
        <p:spPr>
          <a:xfrm>
            <a:off x="8480598" y="3272613"/>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3" name="Retângulo 92"/>
          <p:cNvSpPr/>
          <p:nvPr/>
        </p:nvSpPr>
        <p:spPr>
          <a:xfrm>
            <a:off x="6032326" y="421156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4" name="Retângulo 93"/>
          <p:cNvSpPr/>
          <p:nvPr/>
        </p:nvSpPr>
        <p:spPr>
          <a:xfrm>
            <a:off x="6464374" y="421156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5" name="Retângulo 94"/>
          <p:cNvSpPr/>
          <p:nvPr/>
        </p:nvSpPr>
        <p:spPr>
          <a:xfrm>
            <a:off x="6896422" y="421156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6" name="Retângulo 95"/>
          <p:cNvSpPr/>
          <p:nvPr/>
        </p:nvSpPr>
        <p:spPr>
          <a:xfrm>
            <a:off x="8480598" y="421156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4" name="Pentágono 103"/>
          <p:cNvSpPr/>
          <p:nvPr/>
        </p:nvSpPr>
        <p:spPr>
          <a:xfrm>
            <a:off x="122638" y="3209135"/>
            <a:ext cx="720000" cy="1800000"/>
          </a:xfrm>
          <a:prstGeom prst="homePlate">
            <a:avLst>
              <a:gd name="adj" fmla="val 22819"/>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spcAft>
                <a:spcPts val="600"/>
              </a:spcAft>
            </a:pPr>
            <a:r>
              <a:rPr lang="pt-BR" sz="1600" b="1" dirty="0"/>
              <a:t>Realocação de equipamentos</a:t>
            </a:r>
          </a:p>
        </p:txBody>
      </p:sp>
      <p:sp>
        <p:nvSpPr>
          <p:cNvPr id="107" name="Seta em curva para baixo 106"/>
          <p:cNvSpPr/>
          <p:nvPr/>
        </p:nvSpPr>
        <p:spPr>
          <a:xfrm flipH="1">
            <a:off x="7040438" y="4038838"/>
            <a:ext cx="1080120" cy="293471"/>
          </a:xfrm>
          <a:prstGeom prst="curvedDownArrow">
            <a:avLst/>
          </a:prstGeom>
          <a:solidFill>
            <a:srgbClr val="0070C0"/>
          </a:solidFill>
          <a:ln w="381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8" name="CaixaDeTexto 107"/>
          <p:cNvSpPr txBox="1"/>
          <p:nvPr/>
        </p:nvSpPr>
        <p:spPr>
          <a:xfrm>
            <a:off x="8867934" y="3976701"/>
            <a:ext cx="914400" cy="264869"/>
          </a:xfrm>
          <a:prstGeom prst="rect">
            <a:avLst/>
          </a:prstGeom>
          <a:noFill/>
          <a:ln>
            <a:noFill/>
          </a:ln>
        </p:spPr>
        <p:txBody>
          <a:bodyPr wrap="none" lIns="72000" tIns="36000" rIns="72000" bIns="36000" rtlCol="0" anchor="t">
            <a:noAutofit/>
          </a:bodyPr>
          <a:lstStyle/>
          <a:p>
            <a:pPr algn="ctr">
              <a:spcAft>
                <a:spcPts val="600"/>
              </a:spcAft>
            </a:pPr>
            <a:r>
              <a:rPr lang="pt-BR" sz="1200" b="1" dirty="0">
                <a:solidFill>
                  <a:srgbClr val="002060"/>
                </a:solidFill>
              </a:rPr>
              <a:t>‘Realocação’ </a:t>
            </a:r>
            <a:br>
              <a:rPr lang="pt-BR" sz="1200" b="1" dirty="0">
                <a:solidFill>
                  <a:srgbClr val="002060"/>
                </a:solidFill>
              </a:rPr>
            </a:br>
            <a:r>
              <a:rPr lang="pt-BR" sz="1200" b="1" dirty="0">
                <a:solidFill>
                  <a:srgbClr val="002060"/>
                </a:solidFill>
              </a:rPr>
              <a:t>na ociosidade</a:t>
            </a:r>
          </a:p>
        </p:txBody>
      </p:sp>
      <p:sp>
        <p:nvSpPr>
          <p:cNvPr id="3" name="Retângulo 2"/>
          <p:cNvSpPr/>
          <p:nvPr/>
        </p:nvSpPr>
        <p:spPr>
          <a:xfrm>
            <a:off x="5682351" y="5022749"/>
            <a:ext cx="3833783" cy="278459"/>
          </a:xfrm>
          <a:prstGeom prst="rect">
            <a:avLst/>
          </a:prstGeom>
          <a:solidFill>
            <a:schemeClr val="bg1"/>
          </a:solidFill>
          <a:ln>
            <a:noFill/>
          </a:ln>
          <a:effectLst/>
        </p:spPr>
        <p:txBody>
          <a:bodyPr wrap="square" lIns="72000" tIns="72000" rIns="72000" bIns="72000" rtlCol="0" anchor="ctr">
            <a:noAutofit/>
          </a:bodyPr>
          <a:lstStyle/>
          <a:p>
            <a:pPr algn="ctr">
              <a:spcAft>
                <a:spcPts val="600"/>
              </a:spcAft>
            </a:pPr>
            <a:r>
              <a:rPr lang="pt-BR" sz="1600" b="1" dirty="0"/>
              <a:t>~ 2,52 PTs/navio </a:t>
            </a:r>
            <a:r>
              <a:rPr lang="pt-BR" sz="1600" dirty="0"/>
              <a:t>com utilização de 65%</a:t>
            </a:r>
            <a:endParaRPr lang="pt-BR" sz="1600" dirty="0">
              <a:solidFill>
                <a:schemeClr val="tx1"/>
              </a:solidFill>
            </a:endParaRPr>
          </a:p>
        </p:txBody>
      </p:sp>
      <p:sp>
        <p:nvSpPr>
          <p:cNvPr id="113" name="Retângulo 112"/>
          <p:cNvSpPr/>
          <p:nvPr/>
        </p:nvSpPr>
        <p:spPr>
          <a:xfrm>
            <a:off x="1218044" y="5022749"/>
            <a:ext cx="3769884" cy="278459"/>
          </a:xfrm>
          <a:prstGeom prst="rect">
            <a:avLst/>
          </a:prstGeom>
          <a:solidFill>
            <a:schemeClr val="bg1"/>
          </a:solidFill>
          <a:ln>
            <a:noFill/>
          </a:ln>
          <a:effectLst/>
        </p:spPr>
        <p:txBody>
          <a:bodyPr wrap="square" lIns="72000" tIns="72000" rIns="72000" bIns="72000" rtlCol="0" anchor="ctr">
            <a:noAutofit/>
          </a:bodyPr>
          <a:lstStyle/>
          <a:p>
            <a:pPr algn="ctr">
              <a:spcAft>
                <a:spcPts val="600"/>
              </a:spcAft>
            </a:pPr>
            <a:r>
              <a:rPr lang="pt-BR" sz="1600" b="1" dirty="0"/>
              <a:t>~ 2 PTs/navio </a:t>
            </a:r>
            <a:r>
              <a:rPr lang="pt-BR" sz="1600" dirty="0"/>
              <a:t>com utilização de 65%</a:t>
            </a:r>
            <a:endParaRPr lang="pt-BR" sz="1600" dirty="0">
              <a:solidFill>
                <a:schemeClr val="tx1"/>
              </a:solidFill>
            </a:endParaRPr>
          </a:p>
        </p:txBody>
      </p:sp>
      <p:grpSp>
        <p:nvGrpSpPr>
          <p:cNvPr id="9" name="Grupo 8"/>
          <p:cNvGrpSpPr/>
          <p:nvPr/>
        </p:nvGrpSpPr>
        <p:grpSpPr>
          <a:xfrm>
            <a:off x="1067682" y="3172677"/>
            <a:ext cx="3827140" cy="756000"/>
            <a:chOff x="1067682" y="3936222"/>
            <a:chExt cx="3827140" cy="756000"/>
          </a:xfrm>
        </p:grpSpPr>
        <p:grpSp>
          <p:nvGrpSpPr>
            <p:cNvPr id="99" name="Grupo 98"/>
            <p:cNvGrpSpPr/>
            <p:nvPr/>
          </p:nvGrpSpPr>
          <p:grpSpPr>
            <a:xfrm>
              <a:off x="1067682" y="3936222"/>
              <a:ext cx="1836000" cy="756000"/>
              <a:chOff x="1351806" y="3956584"/>
              <a:chExt cx="1836000" cy="756000"/>
            </a:xfrm>
          </p:grpSpPr>
          <p:sp>
            <p:nvSpPr>
              <p:cNvPr id="100" name="Pentágono 99"/>
              <p:cNvSpPr/>
              <p:nvPr/>
            </p:nvSpPr>
            <p:spPr>
              <a:xfrm>
                <a:off x="1516163" y="4014944"/>
                <a:ext cx="1584072" cy="288000"/>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1" name="Retângulo 100"/>
              <p:cNvSpPr/>
              <p:nvPr/>
            </p:nvSpPr>
            <p:spPr>
              <a:xfrm>
                <a:off x="1351806" y="4335300"/>
                <a:ext cx="1836000" cy="331200"/>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2" name="Retângulo 101"/>
              <p:cNvSpPr/>
              <p:nvPr/>
            </p:nvSpPr>
            <p:spPr>
              <a:xfrm>
                <a:off x="1873864"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3" name="Retângulo 102"/>
              <p:cNvSpPr/>
              <p:nvPr/>
            </p:nvSpPr>
            <p:spPr>
              <a:xfrm>
                <a:off x="2305912"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68" name="Grupo 67"/>
            <p:cNvGrpSpPr/>
            <p:nvPr/>
          </p:nvGrpSpPr>
          <p:grpSpPr>
            <a:xfrm>
              <a:off x="3058822" y="3936222"/>
              <a:ext cx="1836000" cy="756000"/>
              <a:chOff x="1351806" y="3956584"/>
              <a:chExt cx="1836000" cy="756000"/>
            </a:xfrm>
          </p:grpSpPr>
          <p:sp>
            <p:nvSpPr>
              <p:cNvPr id="70" name="Pentágono 69"/>
              <p:cNvSpPr/>
              <p:nvPr/>
            </p:nvSpPr>
            <p:spPr>
              <a:xfrm>
                <a:off x="1516163" y="4014944"/>
                <a:ext cx="1584072" cy="288000"/>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7" name="Retângulo 96"/>
              <p:cNvSpPr/>
              <p:nvPr/>
            </p:nvSpPr>
            <p:spPr>
              <a:xfrm>
                <a:off x="1351806" y="4335300"/>
                <a:ext cx="1836000" cy="331200"/>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8" name="Retângulo 97"/>
              <p:cNvSpPr/>
              <p:nvPr/>
            </p:nvSpPr>
            <p:spPr>
              <a:xfrm>
                <a:off x="1873864"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5" name="Retângulo 104"/>
              <p:cNvSpPr/>
              <p:nvPr/>
            </p:nvSpPr>
            <p:spPr>
              <a:xfrm>
                <a:off x="2305912"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grpSp>
        <p:nvGrpSpPr>
          <p:cNvPr id="106" name="Grupo 105"/>
          <p:cNvGrpSpPr/>
          <p:nvPr/>
        </p:nvGrpSpPr>
        <p:grpSpPr>
          <a:xfrm>
            <a:off x="1067682" y="4104691"/>
            <a:ext cx="3827140" cy="756000"/>
            <a:chOff x="1067682" y="3936222"/>
            <a:chExt cx="3827140" cy="756000"/>
          </a:xfrm>
        </p:grpSpPr>
        <p:grpSp>
          <p:nvGrpSpPr>
            <p:cNvPr id="114" name="Grupo 113"/>
            <p:cNvGrpSpPr/>
            <p:nvPr/>
          </p:nvGrpSpPr>
          <p:grpSpPr>
            <a:xfrm>
              <a:off x="1067682" y="3936222"/>
              <a:ext cx="1836000" cy="756000"/>
              <a:chOff x="1351806" y="3956584"/>
              <a:chExt cx="1836000" cy="756000"/>
            </a:xfrm>
          </p:grpSpPr>
          <p:sp>
            <p:nvSpPr>
              <p:cNvPr id="120" name="Pentágono 119"/>
              <p:cNvSpPr/>
              <p:nvPr/>
            </p:nvSpPr>
            <p:spPr>
              <a:xfrm>
                <a:off x="1516163" y="4014944"/>
                <a:ext cx="1584072" cy="288000"/>
              </a:xfrm>
              <a:prstGeom prst="homePlate">
                <a:avLst/>
              </a:prstGeom>
              <a:solidFill>
                <a:schemeClr val="accent4"/>
              </a:solidFill>
              <a:ln>
                <a:solidFill>
                  <a:schemeClr val="accent3">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1" name="Retângulo 120"/>
              <p:cNvSpPr/>
              <p:nvPr/>
            </p:nvSpPr>
            <p:spPr>
              <a:xfrm>
                <a:off x="1351806" y="4335300"/>
                <a:ext cx="1836000" cy="331200"/>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2" name="Retângulo 121"/>
              <p:cNvSpPr/>
              <p:nvPr/>
            </p:nvSpPr>
            <p:spPr>
              <a:xfrm>
                <a:off x="1873864"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3" name="Retângulo 122"/>
              <p:cNvSpPr/>
              <p:nvPr/>
            </p:nvSpPr>
            <p:spPr>
              <a:xfrm>
                <a:off x="2305912"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115" name="Grupo 114"/>
            <p:cNvGrpSpPr/>
            <p:nvPr/>
          </p:nvGrpSpPr>
          <p:grpSpPr>
            <a:xfrm>
              <a:off x="3058822" y="3936222"/>
              <a:ext cx="1836000" cy="756000"/>
              <a:chOff x="1351806" y="3956584"/>
              <a:chExt cx="1836000" cy="756000"/>
            </a:xfrm>
          </p:grpSpPr>
          <p:sp>
            <p:nvSpPr>
              <p:cNvPr id="117" name="Retângulo 116"/>
              <p:cNvSpPr/>
              <p:nvPr/>
            </p:nvSpPr>
            <p:spPr>
              <a:xfrm>
                <a:off x="1351806" y="4335300"/>
                <a:ext cx="1836000" cy="331200"/>
              </a:xfrm>
              <a:prstGeom prst="rect">
                <a:avLst/>
              </a:prstGeom>
              <a:solidFill>
                <a:schemeClr val="bg1">
                  <a:lumMod val="75000"/>
                </a:schemeClr>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18" name="Retângulo 117"/>
              <p:cNvSpPr/>
              <p:nvPr/>
            </p:nvSpPr>
            <p:spPr>
              <a:xfrm>
                <a:off x="1873864"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19" name="Retângulo 118"/>
              <p:cNvSpPr/>
              <p:nvPr/>
            </p:nvSpPr>
            <p:spPr>
              <a:xfrm>
                <a:off x="2305912" y="3956584"/>
                <a:ext cx="288032" cy="756000"/>
              </a:xfrm>
              <a:prstGeom prst="rect">
                <a:avLst/>
              </a:prstGeom>
              <a:solidFill>
                <a:srgbClr val="3399FF">
                  <a:alpha val="40000"/>
                </a:srgbClr>
              </a:solidFill>
              <a:ln w="38100">
                <a:solidFill>
                  <a:srgbClr val="0070C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spTree>
    <p:extLst>
      <p:ext uri="{BB962C8B-B14F-4D97-AF65-F5344CB8AC3E}">
        <p14:creationId xmlns:p14="http://schemas.microsoft.com/office/powerpoint/2010/main" val="3513656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81753"/>
            <a:ext cx="9505950" cy="852808"/>
          </a:xfrm>
        </p:spPr>
        <p:txBody>
          <a:bodyPr/>
          <a:lstStyle/>
          <a:p>
            <a:r>
              <a:rPr lang="pt-BR" sz="1800" dirty="0"/>
              <a:t>Projeções de consignações médias de um terminal devem considerar aspectos associados ao crescimento dos volumes, à estratégia dos armadores e dos terminais atuantes na região</a:t>
            </a:r>
          </a:p>
        </p:txBody>
      </p:sp>
      <p:graphicFrame>
        <p:nvGraphicFramePr>
          <p:cNvPr id="5" name="Gráfico 4"/>
          <p:cNvGraphicFramePr/>
          <p:nvPr>
            <p:extLst>
              <p:ext uri="{D42A27DB-BD31-4B8C-83A1-F6EECF244321}">
                <p14:modId xmlns:p14="http://schemas.microsoft.com/office/powerpoint/2010/main" val="513183428"/>
              </p:ext>
            </p:extLst>
          </p:nvPr>
        </p:nvGraphicFramePr>
        <p:xfrm>
          <a:off x="270279" y="1281440"/>
          <a:ext cx="6338111" cy="2939648"/>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127670" y="1017738"/>
            <a:ext cx="6372000" cy="251022"/>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Evolução da consignação média de Santos (box/navio)</a:t>
            </a:r>
            <a:endParaRPr lang="pt-BR" sz="1600" b="1" dirty="0">
              <a:solidFill>
                <a:schemeClr val="tx1"/>
              </a:solidFill>
            </a:endParaRPr>
          </a:p>
        </p:txBody>
      </p:sp>
      <p:sp>
        <p:nvSpPr>
          <p:cNvPr id="19" name="Retângulo de cantos arredondados 18"/>
          <p:cNvSpPr/>
          <p:nvPr/>
        </p:nvSpPr>
        <p:spPr>
          <a:xfrm>
            <a:off x="6752406" y="1073643"/>
            <a:ext cx="2991787" cy="5186859"/>
          </a:xfrm>
          <a:prstGeom prst="roundRect">
            <a:avLst>
              <a:gd name="adj" fmla="val 3412"/>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A consignação média de um porto não está, necessariamente, atrelada à evolução de volumes do mesmo</a:t>
            </a:r>
          </a:p>
          <a:p>
            <a:pPr marL="144000" indent="-144000">
              <a:spcAft>
                <a:spcPts val="600"/>
              </a:spcAft>
              <a:buFont typeface="Arial" pitchFamily="34" charset="0"/>
              <a:buChar char="•"/>
            </a:pPr>
            <a:r>
              <a:rPr lang="pt-BR" sz="1600" dirty="0"/>
              <a:t>Existem diversos fatores que também têm influência sobre esta grandeza, e que dificultam sua projeção :</a:t>
            </a:r>
          </a:p>
          <a:p>
            <a:pPr marL="363538" lvl="1" indent="-101600">
              <a:spcAft>
                <a:spcPts val="600"/>
              </a:spcAft>
              <a:buFont typeface="Arial" pitchFamily="34" charset="0"/>
              <a:buChar char="•"/>
            </a:pPr>
            <a:r>
              <a:rPr lang="pt-BR" sz="1600" dirty="0"/>
              <a:t>Calado</a:t>
            </a:r>
          </a:p>
          <a:p>
            <a:pPr marL="363538" lvl="1" indent="-101600">
              <a:spcAft>
                <a:spcPts val="600"/>
              </a:spcAft>
              <a:buFont typeface="Arial" pitchFamily="34" charset="0"/>
              <a:buChar char="•"/>
            </a:pPr>
            <a:r>
              <a:rPr lang="pt-BR" sz="1600" dirty="0"/>
              <a:t>Frota operante</a:t>
            </a:r>
          </a:p>
          <a:p>
            <a:pPr marL="363538" lvl="1" indent="-101600">
              <a:spcAft>
                <a:spcPts val="600"/>
              </a:spcAft>
              <a:buFont typeface="Arial" pitchFamily="34" charset="0"/>
              <a:buChar char="•"/>
            </a:pPr>
            <a:r>
              <a:rPr lang="pt-BR" sz="1600" dirty="0"/>
              <a:t>Vocação do terminal</a:t>
            </a:r>
          </a:p>
          <a:p>
            <a:pPr marL="363538" lvl="1" indent="-101600">
              <a:spcAft>
                <a:spcPts val="600"/>
              </a:spcAft>
              <a:buFont typeface="Arial" pitchFamily="34" charset="0"/>
              <a:buChar char="•"/>
            </a:pPr>
            <a:r>
              <a:rPr lang="pt-BR" sz="1600" dirty="0"/>
              <a:t>Mix entre longo curso e cabotagem</a:t>
            </a:r>
          </a:p>
          <a:p>
            <a:pPr marL="363538" lvl="1" indent="-101600">
              <a:spcAft>
                <a:spcPts val="600"/>
              </a:spcAft>
              <a:buFont typeface="Arial" pitchFamily="34" charset="0"/>
              <a:buChar char="•"/>
            </a:pPr>
            <a:r>
              <a:rPr lang="pt-BR" sz="1600" dirty="0"/>
              <a:t>Estratégia de armadores (concentração de volumes, </a:t>
            </a:r>
            <a:r>
              <a:rPr lang="pt-BR" sz="1600" i="1" dirty="0"/>
              <a:t>joint services</a:t>
            </a:r>
            <a:r>
              <a:rPr lang="pt-BR" sz="1600" dirty="0"/>
              <a:t>)</a:t>
            </a:r>
          </a:p>
          <a:p>
            <a:pPr marL="363538" lvl="1" indent="-101600">
              <a:spcAft>
                <a:spcPts val="600"/>
              </a:spcAft>
              <a:buFont typeface="Arial" pitchFamily="34" charset="0"/>
              <a:buChar char="•"/>
            </a:pPr>
            <a:r>
              <a:rPr lang="pt-BR" sz="1600" dirty="0"/>
              <a:t>Entre outros</a:t>
            </a:r>
          </a:p>
        </p:txBody>
      </p:sp>
      <p:graphicFrame>
        <p:nvGraphicFramePr>
          <p:cNvPr id="20" name="Gráfico 19"/>
          <p:cNvGraphicFramePr/>
          <p:nvPr>
            <p:extLst>
              <p:ext uri="{D42A27DB-BD31-4B8C-83A1-F6EECF244321}">
                <p14:modId xmlns:p14="http://schemas.microsoft.com/office/powerpoint/2010/main" val="2704281907"/>
              </p:ext>
            </p:extLst>
          </p:nvPr>
        </p:nvGraphicFramePr>
        <p:xfrm>
          <a:off x="703734" y="4437112"/>
          <a:ext cx="5904656"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21" name="Retângulo 20"/>
          <p:cNvSpPr/>
          <p:nvPr/>
        </p:nvSpPr>
        <p:spPr>
          <a:xfrm>
            <a:off x="127670" y="4250752"/>
            <a:ext cx="7394400" cy="258368"/>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Evolução teórica da consignação de um </a:t>
            </a:r>
            <a:r>
              <a:rPr lang="pt-BR" sz="1600" b="1" i="1" dirty="0"/>
              <a:t>joint service</a:t>
            </a:r>
            <a:endParaRPr lang="pt-BR" sz="1600" b="1" i="1" dirty="0">
              <a:solidFill>
                <a:schemeClr val="tx1"/>
              </a:solidFill>
            </a:endParaRPr>
          </a:p>
        </p:txBody>
      </p:sp>
      <p:sp>
        <p:nvSpPr>
          <p:cNvPr id="22" name="CaixaDeTexto 21"/>
          <p:cNvSpPr txBox="1"/>
          <p:nvPr/>
        </p:nvSpPr>
        <p:spPr>
          <a:xfrm rot="20668165">
            <a:off x="1236300" y="5065745"/>
            <a:ext cx="1960098" cy="264869"/>
          </a:xfrm>
          <a:prstGeom prst="rect">
            <a:avLst/>
          </a:prstGeom>
          <a:noFill/>
          <a:ln>
            <a:noFill/>
          </a:ln>
        </p:spPr>
        <p:txBody>
          <a:bodyPr wrap="none" lIns="72000" tIns="36000" rIns="72000" bIns="36000" rtlCol="0" anchor="t">
            <a:noAutofit/>
          </a:bodyPr>
          <a:lstStyle/>
          <a:p>
            <a:pPr algn="ctr">
              <a:spcAft>
                <a:spcPts val="600"/>
              </a:spcAft>
            </a:pPr>
            <a:r>
              <a:rPr lang="pt-BR" sz="1400" dirty="0"/>
              <a:t>JS entre Maersk-MSC-HS</a:t>
            </a:r>
          </a:p>
        </p:txBody>
      </p:sp>
      <p:sp>
        <p:nvSpPr>
          <p:cNvPr id="23" name="CaixaDeTexto 22"/>
          <p:cNvSpPr txBox="1"/>
          <p:nvPr/>
        </p:nvSpPr>
        <p:spPr>
          <a:xfrm rot="20713643">
            <a:off x="3729444" y="5114679"/>
            <a:ext cx="1960098" cy="264869"/>
          </a:xfrm>
          <a:prstGeom prst="rect">
            <a:avLst/>
          </a:prstGeom>
          <a:noFill/>
          <a:ln>
            <a:noFill/>
          </a:ln>
        </p:spPr>
        <p:txBody>
          <a:bodyPr wrap="none" lIns="72000" tIns="36000" rIns="72000" bIns="36000" rtlCol="0" anchor="t">
            <a:noAutofit/>
          </a:bodyPr>
          <a:lstStyle/>
          <a:p>
            <a:pPr algn="ctr">
              <a:spcAft>
                <a:spcPts val="600"/>
              </a:spcAft>
            </a:pPr>
            <a:r>
              <a:rPr lang="pt-BR" sz="1400" dirty="0"/>
              <a:t>Maersk</a:t>
            </a:r>
          </a:p>
        </p:txBody>
      </p:sp>
      <p:sp>
        <p:nvSpPr>
          <p:cNvPr id="25" name="CaixaDeTexto 24"/>
          <p:cNvSpPr txBox="1"/>
          <p:nvPr/>
        </p:nvSpPr>
        <p:spPr>
          <a:xfrm rot="20841926">
            <a:off x="3661298" y="5512206"/>
            <a:ext cx="1960098" cy="264869"/>
          </a:xfrm>
          <a:prstGeom prst="rect">
            <a:avLst/>
          </a:prstGeom>
          <a:noFill/>
          <a:ln>
            <a:noFill/>
          </a:ln>
        </p:spPr>
        <p:txBody>
          <a:bodyPr wrap="none" lIns="72000" tIns="36000" rIns="72000" bIns="36000" rtlCol="0" anchor="t">
            <a:noAutofit/>
          </a:bodyPr>
          <a:lstStyle/>
          <a:p>
            <a:pPr algn="ctr">
              <a:spcAft>
                <a:spcPts val="600"/>
              </a:spcAft>
            </a:pPr>
            <a:r>
              <a:rPr lang="pt-BR" sz="1400" dirty="0"/>
              <a:t>JS entre MSC-HS</a:t>
            </a:r>
          </a:p>
        </p:txBody>
      </p:sp>
      <p:sp>
        <p:nvSpPr>
          <p:cNvPr id="26" name="Retângulo 25"/>
          <p:cNvSpPr/>
          <p:nvPr/>
        </p:nvSpPr>
        <p:spPr>
          <a:xfrm>
            <a:off x="6059966" y="6133052"/>
            <a:ext cx="620432" cy="258368"/>
          </a:xfrm>
          <a:prstGeom prst="rect">
            <a:avLst/>
          </a:prstGeom>
          <a:noFill/>
          <a:ln>
            <a:noFill/>
          </a:ln>
          <a:effectLst/>
        </p:spPr>
        <p:txBody>
          <a:bodyPr wrap="square" lIns="72000" tIns="72000" rIns="72000" bIns="72000" rtlCol="0" anchor="ctr">
            <a:noAutofit/>
          </a:bodyPr>
          <a:lstStyle/>
          <a:p>
            <a:pPr algn="l">
              <a:spcAft>
                <a:spcPts val="600"/>
              </a:spcAft>
            </a:pPr>
            <a:r>
              <a:rPr lang="pt-BR" sz="1400" b="1" dirty="0"/>
              <a:t>ano</a:t>
            </a:r>
            <a:endParaRPr lang="pt-BR" sz="1400" b="1" dirty="0">
              <a:solidFill>
                <a:schemeClr val="tx1"/>
              </a:solidFill>
            </a:endParaRPr>
          </a:p>
        </p:txBody>
      </p:sp>
      <p:sp>
        <p:nvSpPr>
          <p:cNvPr id="27" name="Retângulo 26"/>
          <p:cNvSpPr/>
          <p:nvPr/>
        </p:nvSpPr>
        <p:spPr>
          <a:xfrm rot="16200000">
            <a:off x="-18418" y="5088980"/>
            <a:ext cx="1329952" cy="258368"/>
          </a:xfrm>
          <a:prstGeom prst="rect">
            <a:avLst/>
          </a:prstGeom>
          <a:noFill/>
          <a:ln>
            <a:noFill/>
          </a:ln>
          <a:effectLst/>
        </p:spPr>
        <p:txBody>
          <a:bodyPr wrap="square" lIns="72000" tIns="72000" rIns="72000" bIns="72000" rtlCol="0" anchor="ctr">
            <a:noAutofit/>
          </a:bodyPr>
          <a:lstStyle/>
          <a:p>
            <a:pPr algn="r">
              <a:spcAft>
                <a:spcPts val="600"/>
              </a:spcAft>
            </a:pPr>
            <a:r>
              <a:rPr lang="pt-BR" sz="1400" b="1" dirty="0"/>
              <a:t>consignação</a:t>
            </a:r>
            <a:endParaRPr lang="pt-BR" sz="1400" b="1" dirty="0">
              <a:solidFill>
                <a:schemeClr val="tx1"/>
              </a:solidFill>
            </a:endParaRPr>
          </a:p>
        </p:txBody>
      </p:sp>
      <p:sp>
        <p:nvSpPr>
          <p:cNvPr id="29" name="Fluxograma: Processo 28"/>
          <p:cNvSpPr/>
          <p:nvPr/>
        </p:nvSpPr>
        <p:spPr>
          <a:xfrm>
            <a:off x="5453964" y="4597612"/>
            <a:ext cx="1135651" cy="291845"/>
          </a:xfrm>
          <a:prstGeom prst="flowChartProcess">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Ilustrativo</a:t>
            </a:r>
          </a:p>
        </p:txBody>
      </p:sp>
      <p:sp>
        <p:nvSpPr>
          <p:cNvPr id="3" name="CaixaDeTexto 2"/>
          <p:cNvSpPr txBox="1"/>
          <p:nvPr/>
        </p:nvSpPr>
        <p:spPr>
          <a:xfrm rot="16200000">
            <a:off x="-700322" y="2037424"/>
            <a:ext cx="1800000" cy="288032"/>
          </a:xfrm>
          <a:prstGeom prst="rect">
            <a:avLst/>
          </a:prstGeom>
          <a:noFill/>
          <a:ln>
            <a:noFill/>
          </a:ln>
        </p:spPr>
        <p:txBody>
          <a:bodyPr wrap="square" lIns="72000" tIns="36000" rIns="72000" bIns="36000" rtlCol="0" anchor="t">
            <a:noAutofit/>
          </a:bodyPr>
          <a:lstStyle/>
          <a:p>
            <a:pPr algn="r">
              <a:spcAft>
                <a:spcPts val="600"/>
              </a:spcAft>
            </a:pPr>
            <a:r>
              <a:rPr lang="pt-BR" sz="1400" dirty="0"/>
              <a:t>Indexado @2001</a:t>
            </a:r>
          </a:p>
        </p:txBody>
      </p:sp>
      <p:cxnSp>
        <p:nvCxnSpPr>
          <p:cNvPr id="7" name="Conector reto 6"/>
          <p:cNvCxnSpPr/>
          <p:nvPr/>
        </p:nvCxnSpPr>
        <p:spPr>
          <a:xfrm>
            <a:off x="127670" y="1295264"/>
            <a:ext cx="6372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127670" y="4524783"/>
            <a:ext cx="6372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719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025"/>
            <a:ext cx="9505950" cy="637364"/>
          </a:xfrm>
        </p:spPr>
        <p:txBody>
          <a:bodyPr/>
          <a:lstStyle/>
          <a:p>
            <a:pPr>
              <a:spcAft>
                <a:spcPts val="600"/>
              </a:spcAft>
            </a:pPr>
            <a:r>
              <a:rPr lang="pt-BR" dirty="0"/>
              <a:t>O </a:t>
            </a:r>
            <a:r>
              <a:rPr lang="pt-BR" i="1" dirty="0"/>
              <a:t>layout</a:t>
            </a:r>
            <a:r>
              <a:rPr lang="pt-BR" dirty="0"/>
              <a:t> ideal do pátio de um terminal de contêiner é composto por pátios retangulares, com pilhas contíguas e paralelas aos berços de atracação</a:t>
            </a:r>
          </a:p>
        </p:txBody>
      </p:sp>
      <p:sp>
        <p:nvSpPr>
          <p:cNvPr id="4" name="Retângulo de cantos arredondados 3"/>
          <p:cNvSpPr/>
          <p:nvPr/>
        </p:nvSpPr>
        <p:spPr>
          <a:xfrm>
            <a:off x="6079618" y="1484784"/>
            <a:ext cx="3121060" cy="4008664"/>
          </a:xfrm>
          <a:prstGeom prst="roundRect">
            <a:avLst>
              <a:gd name="adj" fmla="val 255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Quanto mais regular for o pátio, maior a eficiência do terminal:</a:t>
            </a:r>
          </a:p>
          <a:p>
            <a:pPr marL="601200" lvl="1" indent="-144000">
              <a:spcAft>
                <a:spcPts val="600"/>
              </a:spcAft>
              <a:buFont typeface="Arial" pitchFamily="34" charset="0"/>
              <a:buChar char="•"/>
            </a:pPr>
            <a:r>
              <a:rPr lang="pt-BR" sz="1600" dirty="0"/>
              <a:t>Permite uma maior densidade de cargas por área (quadras completas)</a:t>
            </a:r>
          </a:p>
          <a:p>
            <a:pPr marL="601200" lvl="1" indent="-144000">
              <a:spcAft>
                <a:spcPts val="600"/>
              </a:spcAft>
              <a:buFont typeface="Arial" pitchFamily="34" charset="0"/>
              <a:buChar char="•"/>
            </a:pPr>
            <a:r>
              <a:rPr lang="pt-BR" sz="1600" dirty="0"/>
              <a:t>Facilita a circulação de carretas entre o pátio e o berço</a:t>
            </a:r>
          </a:p>
          <a:p>
            <a:pPr marL="601200" lvl="1" indent="-144000">
              <a:spcAft>
                <a:spcPts val="600"/>
              </a:spcAft>
              <a:buFont typeface="Arial" pitchFamily="34" charset="0"/>
              <a:buChar char="•"/>
            </a:pPr>
            <a:r>
              <a:rPr lang="pt-BR" sz="1600" dirty="0"/>
              <a:t>Permite a instalação de equipamentos mais produtivos, que deem a cadência requerida pelo berço</a:t>
            </a:r>
          </a:p>
        </p:txBody>
      </p:sp>
      <p:grpSp>
        <p:nvGrpSpPr>
          <p:cNvPr id="32" name="Grupo 31"/>
          <p:cNvGrpSpPr/>
          <p:nvPr/>
        </p:nvGrpSpPr>
        <p:grpSpPr>
          <a:xfrm>
            <a:off x="115445" y="1052736"/>
            <a:ext cx="5628849" cy="5248978"/>
            <a:chOff x="115445" y="690225"/>
            <a:chExt cx="5450785" cy="5611917"/>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409" r="11072"/>
            <a:stretch/>
          </p:blipFill>
          <p:spPr bwMode="auto">
            <a:xfrm>
              <a:off x="115446" y="690225"/>
              <a:ext cx="5450784" cy="2736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115446" y="690225"/>
              <a:ext cx="504000" cy="504000"/>
            </a:xfrm>
            <a:prstGeom prst="rect">
              <a:avLst/>
            </a:prstGeom>
            <a:solidFill>
              <a:schemeClr val="bg1"/>
            </a:solidFill>
            <a:ln>
              <a:solidFill>
                <a:schemeClr val="tx1"/>
              </a:solidFill>
            </a:ln>
            <a:effectLst/>
          </p:spPr>
          <p:txBody>
            <a:bodyPr wrap="square" lIns="72000" tIns="72000" rIns="72000" bIns="72000" rtlCol="0" anchor="ctr">
              <a:noAutofit/>
            </a:bodyPr>
            <a:lstStyle/>
            <a:p>
              <a:pPr algn="ctr">
                <a:spcAft>
                  <a:spcPts val="600"/>
                </a:spcAft>
              </a:pPr>
              <a:r>
                <a:rPr lang="pt-BR" sz="4800" dirty="0">
                  <a:solidFill>
                    <a:srgbClr val="00B050"/>
                  </a:solidFill>
                  <a:sym typeface="Wingdings"/>
                </a:rPr>
                <a:t></a:t>
              </a:r>
              <a:endParaRPr lang="pt-BR" sz="4800" dirty="0">
                <a:solidFill>
                  <a:srgbClr val="00B050"/>
                </a:solidFill>
              </a:endParaRPr>
            </a:p>
          </p:txBody>
        </p:sp>
        <p:grpSp>
          <p:nvGrpSpPr>
            <p:cNvPr id="9" name="Grupo 8"/>
            <p:cNvGrpSpPr/>
            <p:nvPr/>
          </p:nvGrpSpPr>
          <p:grpSpPr>
            <a:xfrm>
              <a:off x="115446" y="3565292"/>
              <a:ext cx="5450784" cy="2736850"/>
              <a:chOff x="115446" y="764704"/>
              <a:chExt cx="5450784" cy="2736850"/>
            </a:xfrm>
          </p:grpSpPr>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810"/>
              <a:stretch/>
            </p:blipFill>
            <p:spPr bwMode="auto">
              <a:xfrm>
                <a:off x="115446" y="764704"/>
                <a:ext cx="5450784" cy="2736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46" y="1390233"/>
                <a:ext cx="5364000" cy="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tângulo 12"/>
            <p:cNvSpPr/>
            <p:nvPr/>
          </p:nvSpPr>
          <p:spPr>
            <a:xfrm>
              <a:off x="115445" y="3577912"/>
              <a:ext cx="504000" cy="504000"/>
            </a:xfrm>
            <a:prstGeom prst="rect">
              <a:avLst/>
            </a:prstGeom>
            <a:solidFill>
              <a:schemeClr val="bg1"/>
            </a:solidFill>
            <a:ln>
              <a:solidFill>
                <a:schemeClr val="tx1"/>
              </a:solidFill>
            </a:ln>
            <a:effectLst/>
          </p:spPr>
          <p:txBody>
            <a:bodyPr wrap="square" lIns="72000" tIns="72000" rIns="72000" bIns="72000" rtlCol="0" anchor="ctr">
              <a:noAutofit/>
            </a:bodyPr>
            <a:lstStyle/>
            <a:p>
              <a:pPr algn="ctr">
                <a:spcAft>
                  <a:spcPts val="600"/>
                </a:spcAft>
              </a:pPr>
              <a:r>
                <a:rPr lang="pt-BR" sz="4800" dirty="0">
                  <a:solidFill>
                    <a:srgbClr val="FF0000"/>
                  </a:solidFill>
                  <a:sym typeface="Wingdings"/>
                </a:rPr>
                <a:t></a:t>
              </a:r>
              <a:endParaRPr lang="pt-BR" sz="4800" dirty="0">
                <a:solidFill>
                  <a:srgbClr val="FF0000"/>
                </a:solidFill>
              </a:endParaRPr>
            </a:p>
          </p:txBody>
        </p:sp>
      </p:grpSp>
      <p:sp>
        <p:nvSpPr>
          <p:cNvPr id="33" name="CaixaDeTexto 32"/>
          <p:cNvSpPr txBox="1"/>
          <p:nvPr/>
        </p:nvSpPr>
        <p:spPr>
          <a:xfrm>
            <a:off x="114418" y="724474"/>
            <a:ext cx="5637250" cy="295130"/>
          </a:xfrm>
          <a:prstGeom prst="rect">
            <a:avLst/>
          </a:prstGeom>
          <a:noFill/>
          <a:ln>
            <a:noFill/>
          </a:ln>
        </p:spPr>
        <p:txBody>
          <a:bodyPr wrap="square" lIns="72000" tIns="36000" rIns="72000" bIns="36000" rtlCol="0" anchor="t">
            <a:noAutofit/>
          </a:bodyPr>
          <a:lstStyle/>
          <a:p>
            <a:pPr>
              <a:spcAft>
                <a:spcPts val="600"/>
              </a:spcAft>
            </a:pPr>
            <a:r>
              <a:rPr lang="pt-BR" sz="1600" b="1" dirty="0"/>
              <a:t>Comparação entre pátio regular e descontínuo</a:t>
            </a:r>
          </a:p>
        </p:txBody>
      </p:sp>
    </p:spTree>
    <p:extLst>
      <p:ext uri="{BB962C8B-B14F-4D97-AF65-F5344CB8AC3E}">
        <p14:creationId xmlns:p14="http://schemas.microsoft.com/office/powerpoint/2010/main" val="2153538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10537-6189-4810-BD8B-2A7D3FAAEEF2}"/>
              </a:ext>
            </a:extLst>
          </p:cNvPr>
          <p:cNvSpPr>
            <a:spLocks noGrp="1"/>
          </p:cNvSpPr>
          <p:nvPr>
            <p:ph type="title"/>
          </p:nvPr>
        </p:nvSpPr>
        <p:spPr/>
        <p:txBody>
          <a:bodyPr/>
          <a:lstStyle/>
          <a:p>
            <a:r>
              <a:rPr lang="pt-BR" sz="2400" cap="all" dirty="0"/>
              <a:t>Fluxo de Cargas - Geral</a:t>
            </a:r>
          </a:p>
        </p:txBody>
      </p:sp>
      <p:sp>
        <p:nvSpPr>
          <p:cNvPr id="7" name="Text Placeholder 6"/>
          <p:cNvSpPr>
            <a:spLocks noGrp="1"/>
          </p:cNvSpPr>
          <p:nvPr>
            <p:ph type="body" sz="quarter" idx="13"/>
          </p:nvPr>
        </p:nvSpPr>
        <p:spPr/>
        <p:txBody>
          <a:bodyPr/>
          <a:lstStyle/>
          <a:p>
            <a:endParaRPr lang="pt-BR" dirty="0"/>
          </a:p>
        </p:txBody>
      </p:sp>
      <p:sp>
        <p:nvSpPr>
          <p:cNvPr id="4" name="BainBulletsConfiguration" hidden="1"/>
          <p:cNvSpPr txBox="1"/>
          <p:nvPr/>
        </p:nvSpPr>
        <p:spPr>
          <a:xfrm>
            <a:off x="12700" y="12700"/>
            <a:ext cx="8890000" cy="1270000"/>
          </a:xfrm>
          <a:prstGeom prst="rect">
            <a:avLst/>
          </a:prstGeom>
          <a:noFill/>
        </p:spPr>
        <p:txBody>
          <a:bodyPr vert="horz" wrap="square" rtlCol="0">
            <a:noAutofit/>
          </a:bodyPr>
          <a:lstStyle/>
          <a:p>
            <a:pPr marL="92075" indent="-92075">
              <a:spcBef>
                <a:spcPts val="600"/>
              </a:spcBef>
              <a:buFont typeface="Arial" panose="020B0604020202020204" pitchFamily="34" charset="0"/>
              <a:buChar char="•"/>
            </a:pPr>
            <a:endParaRPr lang="en-US" sz="100" dirty="0">
              <a:solidFill>
                <a:srgbClr val="FFFFFF"/>
              </a:solidFill>
            </a:endParaRPr>
          </a:p>
        </p:txBody>
      </p:sp>
      <p:sp>
        <p:nvSpPr>
          <p:cNvPr id="9" name="Espaço Reservado para Texto 2">
            <a:extLst>
              <a:ext uri="{FF2B5EF4-FFF2-40B4-BE49-F238E27FC236}">
                <a16:creationId xmlns:a16="http://schemas.microsoft.com/office/drawing/2014/main" id="{46F29661-5F5E-4C1B-940E-B9B1DA24EF97}"/>
              </a:ext>
            </a:extLst>
          </p:cNvPr>
          <p:cNvSpPr txBox="1">
            <a:spLocks/>
          </p:cNvSpPr>
          <p:nvPr/>
        </p:nvSpPr>
        <p:spPr>
          <a:xfrm>
            <a:off x="186030" y="908720"/>
            <a:ext cx="9563416" cy="5184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pt-BR" sz="1200" dirty="0"/>
          </a:p>
          <a:p>
            <a:pPr lvl="1"/>
            <a:endParaRPr lang="pt-BR" sz="1200" dirty="0"/>
          </a:p>
          <a:p>
            <a:endParaRPr lang="pt-BR" sz="1600" dirty="0"/>
          </a:p>
          <a:p>
            <a:endParaRPr lang="pt-BR" sz="1600" dirty="0"/>
          </a:p>
          <a:p>
            <a:endParaRPr lang="pt-BR"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521"/>
            <a:ext cx="9904413" cy="4780958"/>
          </a:xfrm>
          <a:prstGeom prst="rect">
            <a:avLst/>
          </a:prstGeom>
        </p:spPr>
      </p:pic>
      <p:sp>
        <p:nvSpPr>
          <p:cNvPr id="8" name="Bent Arrow 7"/>
          <p:cNvSpPr/>
          <p:nvPr/>
        </p:nvSpPr>
        <p:spPr>
          <a:xfrm rot="16200000">
            <a:off x="104775" y="5010150"/>
            <a:ext cx="457200" cy="361950"/>
          </a:xfrm>
          <a:prstGeom prst="bent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10" name="Left-Right-Up Arrow 9"/>
          <p:cNvSpPr/>
          <p:nvPr/>
        </p:nvSpPr>
        <p:spPr>
          <a:xfrm>
            <a:off x="3038475" y="4829175"/>
            <a:ext cx="581025" cy="285750"/>
          </a:xfrm>
          <a:prstGeom prst="leftRightUp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13" name="Quad Arrow 12"/>
          <p:cNvSpPr/>
          <p:nvPr/>
        </p:nvSpPr>
        <p:spPr>
          <a:xfrm>
            <a:off x="6257924" y="4867275"/>
            <a:ext cx="581025" cy="381000"/>
          </a:xfrm>
          <a:prstGeom prst="quad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4" name="Left-Right-Up Arrow 23"/>
          <p:cNvSpPr/>
          <p:nvPr/>
        </p:nvSpPr>
        <p:spPr>
          <a:xfrm rot="10800000">
            <a:off x="3043237" y="2387078"/>
            <a:ext cx="581025" cy="285750"/>
          </a:xfrm>
          <a:prstGeom prst="leftRightUp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5" name="Left-Right-Up Arrow 24"/>
          <p:cNvSpPr/>
          <p:nvPr/>
        </p:nvSpPr>
        <p:spPr>
          <a:xfrm rot="10800000">
            <a:off x="6257923" y="2387078"/>
            <a:ext cx="581025" cy="285750"/>
          </a:xfrm>
          <a:prstGeom prst="leftRightUp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7" name="Down Arrow 26"/>
          <p:cNvSpPr/>
          <p:nvPr/>
        </p:nvSpPr>
        <p:spPr>
          <a:xfrm>
            <a:off x="4502140" y="5644313"/>
            <a:ext cx="180975" cy="350332"/>
          </a:xfrm>
          <a:prstGeom prst="down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9" name="Up Arrow 28"/>
          <p:cNvSpPr/>
          <p:nvPr/>
        </p:nvSpPr>
        <p:spPr>
          <a:xfrm>
            <a:off x="4185248" y="5637639"/>
            <a:ext cx="190500" cy="350332"/>
          </a:xfrm>
          <a:prstGeom prst="up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14" name="Bent Arrow 7"/>
          <p:cNvSpPr/>
          <p:nvPr/>
        </p:nvSpPr>
        <p:spPr>
          <a:xfrm>
            <a:off x="133350" y="4057650"/>
            <a:ext cx="457200" cy="361950"/>
          </a:xfrm>
          <a:prstGeom prst="bent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15" name="Bent Arrow 7"/>
          <p:cNvSpPr/>
          <p:nvPr/>
        </p:nvSpPr>
        <p:spPr>
          <a:xfrm rot="5400000">
            <a:off x="3038475" y="4124325"/>
            <a:ext cx="457200" cy="361950"/>
          </a:xfrm>
          <a:prstGeom prst="bent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16" name="Bent Arrow 7"/>
          <p:cNvSpPr/>
          <p:nvPr/>
        </p:nvSpPr>
        <p:spPr>
          <a:xfrm>
            <a:off x="6486525" y="4038600"/>
            <a:ext cx="457200" cy="361950"/>
          </a:xfrm>
          <a:prstGeom prst="bent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17" name="Bent Arrow 7"/>
          <p:cNvSpPr/>
          <p:nvPr/>
        </p:nvSpPr>
        <p:spPr>
          <a:xfrm rot="5400000">
            <a:off x="9372600" y="4114800"/>
            <a:ext cx="457200" cy="361950"/>
          </a:xfrm>
          <a:prstGeom prst="bentArrow">
            <a:avLst/>
          </a:prstGeom>
          <a:solidFill>
            <a:srgbClr val="FFC000"/>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1"/>
          <p:cNvSpPr txBox="1"/>
          <p:nvPr/>
        </p:nvSpPr>
        <p:spPr>
          <a:xfrm>
            <a:off x="2081964" y="5277960"/>
            <a:ext cx="2743201" cy="318602"/>
          </a:xfrm>
          <a:prstGeom prst="rect">
            <a:avLst/>
          </a:prstGeom>
          <a:noFill/>
        </p:spPr>
        <p:txBody>
          <a:bodyPr wrap="square" rtlCol="0">
            <a:noAutofit/>
          </a:bodyPr>
          <a:lstStyle/>
          <a:p>
            <a:pPr>
              <a:spcBef>
                <a:spcPts val="600"/>
              </a:spcBef>
            </a:pPr>
            <a:r>
              <a:rPr lang="pt-BR" sz="1100" b="1" dirty="0"/>
              <a:t>Recepção/Expedição</a:t>
            </a:r>
          </a:p>
        </p:txBody>
      </p:sp>
      <p:sp>
        <p:nvSpPr>
          <p:cNvPr id="19" name="Bent Arrow 17"/>
          <p:cNvSpPr/>
          <p:nvPr/>
        </p:nvSpPr>
        <p:spPr>
          <a:xfrm>
            <a:off x="276267" y="1914263"/>
            <a:ext cx="411290" cy="390788"/>
          </a:xfrm>
          <a:prstGeom prst="bentArrow">
            <a:avLst/>
          </a:prstGeom>
          <a:solidFill>
            <a:schemeClr val="bg1"/>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0" name="Bent Arrow 17"/>
          <p:cNvSpPr/>
          <p:nvPr/>
        </p:nvSpPr>
        <p:spPr>
          <a:xfrm rot="5400000">
            <a:off x="2886117" y="1961888"/>
            <a:ext cx="411290" cy="390788"/>
          </a:xfrm>
          <a:prstGeom prst="bentArrow">
            <a:avLst/>
          </a:prstGeom>
          <a:solidFill>
            <a:schemeClr val="bg1"/>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2" name="Bent Arrow 17"/>
          <p:cNvSpPr/>
          <p:nvPr/>
        </p:nvSpPr>
        <p:spPr>
          <a:xfrm rot="10800000">
            <a:off x="2905167" y="2990588"/>
            <a:ext cx="411290" cy="390788"/>
          </a:xfrm>
          <a:prstGeom prst="bentArrow">
            <a:avLst/>
          </a:prstGeom>
          <a:solidFill>
            <a:schemeClr val="bg1"/>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3" name="Bent Arrow 17"/>
          <p:cNvSpPr/>
          <p:nvPr/>
        </p:nvSpPr>
        <p:spPr>
          <a:xfrm rot="16200000">
            <a:off x="152442" y="2933438"/>
            <a:ext cx="411290" cy="390788"/>
          </a:xfrm>
          <a:prstGeom prst="bentArrow">
            <a:avLst/>
          </a:prstGeom>
          <a:solidFill>
            <a:schemeClr val="bg1"/>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6" name="Seta para a esquerda e para a direita 25"/>
          <p:cNvSpPr/>
          <p:nvPr/>
        </p:nvSpPr>
        <p:spPr>
          <a:xfrm>
            <a:off x="4219575" y="2381250"/>
            <a:ext cx="571500" cy="142875"/>
          </a:xfrm>
          <a:prstGeom prst="leftRightArrow">
            <a:avLst/>
          </a:prstGeom>
          <a:solidFill>
            <a:schemeClr val="bg1"/>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28" name="Seta para a esquerda e para a direita 27"/>
          <p:cNvSpPr/>
          <p:nvPr/>
        </p:nvSpPr>
        <p:spPr>
          <a:xfrm>
            <a:off x="4314825" y="4905375"/>
            <a:ext cx="571500" cy="142875"/>
          </a:xfrm>
          <a:prstGeom prst="leftRightArrow">
            <a:avLst/>
          </a:prstGeom>
          <a:solidFill>
            <a:schemeClr val="bg1"/>
          </a:solidFill>
          <a:ln>
            <a:solidFill>
              <a:srgbClr val="55685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rgbClr val="55685D"/>
              </a:solidFill>
              <a:latin typeface="Tahoma" panose="020B0604030504040204" pitchFamily="34" charset="0"/>
              <a:ea typeface="Tahoma" panose="020B0604030504040204" pitchFamily="34" charset="0"/>
              <a:cs typeface="Tahoma" panose="020B0604030504040204" pitchFamily="34" charset="0"/>
            </a:endParaRPr>
          </a:p>
        </p:txBody>
      </p:sp>
      <p:sp>
        <p:nvSpPr>
          <p:cNvPr id="5" name="Retângulo 4">
            <a:extLst>
              <a:ext uri="{FF2B5EF4-FFF2-40B4-BE49-F238E27FC236}">
                <a16:creationId xmlns:a16="http://schemas.microsoft.com/office/drawing/2014/main" id="{813FFDA2-C1F9-4A2B-9120-364E7D746C63}"/>
              </a:ext>
            </a:extLst>
          </p:cNvPr>
          <p:cNvSpPr/>
          <p:nvPr/>
        </p:nvSpPr>
        <p:spPr>
          <a:xfrm>
            <a:off x="5240238" y="404664"/>
            <a:ext cx="3816424"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hlinkClick r:id="rId3"/>
              </a:rPr>
              <a:t>https://www.youtube.com/watch?v=E--R0r4RBEs</a:t>
            </a:r>
            <a:endParaRPr lang="pt-BR" sz="1600" dirty="0">
              <a:solidFill>
                <a:schemeClr val="tx1"/>
              </a:solidFill>
            </a:endParaRPr>
          </a:p>
        </p:txBody>
      </p:sp>
    </p:spTree>
    <p:extLst>
      <p:ext uri="{BB962C8B-B14F-4D97-AF65-F5344CB8AC3E}">
        <p14:creationId xmlns:p14="http://schemas.microsoft.com/office/powerpoint/2010/main" val="242196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270520"/>
            <a:ext cx="9505950" cy="637364"/>
          </a:xfrm>
        </p:spPr>
        <p:txBody>
          <a:bodyPr/>
          <a:lstStyle/>
          <a:p>
            <a:r>
              <a:rPr lang="pt-BR" dirty="0"/>
              <a:t>A padronização e os serviços regulares resultam em ganhos de eficiência importantes para o transporte das cargas gerais</a:t>
            </a:r>
          </a:p>
        </p:txBody>
      </p:sp>
      <p:sp>
        <p:nvSpPr>
          <p:cNvPr id="5" name="Pentágono 4"/>
          <p:cNvSpPr/>
          <p:nvPr/>
        </p:nvSpPr>
        <p:spPr>
          <a:xfrm>
            <a:off x="271686" y="1628800"/>
            <a:ext cx="1656000" cy="1872000"/>
          </a:xfrm>
          <a:prstGeom prst="homePlate">
            <a:avLst>
              <a:gd name="adj" fmla="val 1103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schemeClr val="tx1"/>
                </a:solidFill>
              </a:rPr>
              <a:t>Padronização</a:t>
            </a:r>
          </a:p>
        </p:txBody>
      </p:sp>
      <p:sp>
        <p:nvSpPr>
          <p:cNvPr id="6" name="CaixaDeTexto 5"/>
          <p:cNvSpPr txBox="1"/>
          <p:nvPr/>
        </p:nvSpPr>
        <p:spPr>
          <a:xfrm>
            <a:off x="2143894" y="1700808"/>
            <a:ext cx="7560840" cy="1728192"/>
          </a:xfrm>
          <a:prstGeom prst="rect">
            <a:avLst/>
          </a:prstGeom>
          <a:noFill/>
          <a:ln>
            <a:noFill/>
          </a:ln>
        </p:spPr>
        <p:txBody>
          <a:bodyPr wrap="square" lIns="72000" tIns="36000" rIns="72000" bIns="36000" rtlCol="0" anchor="ctr">
            <a:noAutofit/>
          </a:bodyPr>
          <a:lstStyle/>
          <a:p>
            <a:pPr marL="285750" indent="-285750">
              <a:spcAft>
                <a:spcPts val="2400"/>
              </a:spcAft>
              <a:buFont typeface="Wingdings" panose="05000000000000000000" pitchFamily="2" charset="2"/>
              <a:buChar char="ü"/>
            </a:pPr>
            <a:r>
              <a:rPr lang="pt-BR" sz="1600" b="1" dirty="0"/>
              <a:t>Ganhos de escala no transporte marítimo:</a:t>
            </a:r>
            <a:r>
              <a:rPr lang="pt-BR" sz="1600" dirty="0"/>
              <a:t> aumento da competição entre armadores e viabilização de maiores embarcações; </a:t>
            </a:r>
          </a:p>
          <a:p>
            <a:pPr marL="285750" indent="-285750">
              <a:spcAft>
                <a:spcPts val="2400"/>
              </a:spcAft>
              <a:buFont typeface="Wingdings" panose="05000000000000000000" pitchFamily="2" charset="2"/>
              <a:buChar char="ü"/>
            </a:pPr>
            <a:r>
              <a:rPr lang="pt-BR" sz="1600" b="1" dirty="0"/>
              <a:t>Produtividade portuária:</a:t>
            </a:r>
            <a:r>
              <a:rPr lang="pt-BR" sz="1600" dirty="0"/>
              <a:t> equipamentos especializados de alta </a:t>
            </a:r>
            <a:r>
              <a:rPr lang="pt-BR" sz="1600" i="1" dirty="0"/>
              <a:t>performance</a:t>
            </a:r>
          </a:p>
          <a:p>
            <a:pPr marL="285750" indent="-285750">
              <a:spcAft>
                <a:spcPts val="2400"/>
              </a:spcAft>
              <a:buFont typeface="Wingdings" panose="05000000000000000000" pitchFamily="2" charset="2"/>
              <a:buChar char="ü"/>
            </a:pPr>
            <a:r>
              <a:rPr lang="pt-BR" sz="1600" b="1" dirty="0"/>
              <a:t>Flexibilidade no transporte interno: </a:t>
            </a:r>
            <a:r>
              <a:rPr lang="pt-BR" sz="1600" dirty="0"/>
              <a:t>possibilidade de utilização de modais mais econômicos (intermodalidade) </a:t>
            </a:r>
          </a:p>
        </p:txBody>
      </p:sp>
      <p:sp>
        <p:nvSpPr>
          <p:cNvPr id="7" name="Pentágono 6"/>
          <p:cNvSpPr/>
          <p:nvPr/>
        </p:nvSpPr>
        <p:spPr>
          <a:xfrm>
            <a:off x="271686" y="4077072"/>
            <a:ext cx="1656000" cy="1872000"/>
          </a:xfrm>
          <a:prstGeom prst="homePlate">
            <a:avLst>
              <a:gd name="adj" fmla="val 11548"/>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solidFill>
                  <a:schemeClr val="tx1"/>
                </a:solidFill>
              </a:rPr>
              <a:t>Serviços regulares (</a:t>
            </a:r>
            <a:r>
              <a:rPr lang="pt-BR" sz="1600" b="1" i="1" dirty="0">
                <a:solidFill>
                  <a:schemeClr val="tx1"/>
                </a:solidFill>
              </a:rPr>
              <a:t>liner</a:t>
            </a:r>
            <a:r>
              <a:rPr lang="pt-BR" sz="1600" b="1" dirty="0">
                <a:solidFill>
                  <a:schemeClr val="tx1"/>
                </a:solidFill>
              </a:rPr>
              <a:t>)</a:t>
            </a:r>
          </a:p>
        </p:txBody>
      </p:sp>
      <p:sp>
        <p:nvSpPr>
          <p:cNvPr id="8" name="CaixaDeTexto 7"/>
          <p:cNvSpPr txBox="1"/>
          <p:nvPr/>
        </p:nvSpPr>
        <p:spPr>
          <a:xfrm>
            <a:off x="2143894" y="4077072"/>
            <a:ext cx="7560840" cy="1584176"/>
          </a:xfrm>
          <a:prstGeom prst="rect">
            <a:avLst/>
          </a:prstGeom>
          <a:noFill/>
          <a:ln>
            <a:noFill/>
          </a:ln>
        </p:spPr>
        <p:txBody>
          <a:bodyPr wrap="square" lIns="72000" tIns="36000" rIns="72000" bIns="36000" rtlCol="0" anchor="t">
            <a:noAutofit/>
          </a:bodyPr>
          <a:lstStyle/>
          <a:p>
            <a:pPr marL="285750" indent="-285750">
              <a:spcAft>
                <a:spcPts val="2400"/>
              </a:spcAft>
              <a:buFont typeface="Wingdings" panose="05000000000000000000" pitchFamily="2" charset="2"/>
              <a:buChar char="ü"/>
            </a:pPr>
            <a:r>
              <a:rPr lang="pt-BR" sz="1600" b="1" dirty="0"/>
              <a:t>Previsibilidade :</a:t>
            </a:r>
            <a:r>
              <a:rPr lang="pt-BR" sz="1600" dirty="0"/>
              <a:t> rotas marítimas programadas, </a:t>
            </a:r>
            <a:r>
              <a:rPr lang="pt-BR" sz="1600" i="1" dirty="0"/>
              <a:t>transit time</a:t>
            </a:r>
            <a:r>
              <a:rPr lang="pt-BR" sz="1600" dirty="0"/>
              <a:t>, janelas de atracação e periodicidade pré-estabelecidos  </a:t>
            </a:r>
          </a:p>
          <a:p>
            <a:pPr marL="285750" indent="-285750">
              <a:spcAft>
                <a:spcPts val="2400"/>
              </a:spcAft>
              <a:buFont typeface="Wingdings" panose="05000000000000000000" pitchFamily="2" charset="2"/>
              <a:buChar char="ü"/>
            </a:pPr>
            <a:r>
              <a:rPr lang="pt-BR" sz="1600" b="1" dirty="0"/>
              <a:t>Abrangência:</a:t>
            </a:r>
            <a:r>
              <a:rPr lang="pt-BR" sz="1600" dirty="0"/>
              <a:t> possibilidade de comercialização com qualquer região do mundo, independente do lote de compra/venda envolvido </a:t>
            </a:r>
          </a:p>
          <a:p>
            <a:pPr marL="285750" indent="-285750">
              <a:spcAft>
                <a:spcPts val="2400"/>
              </a:spcAft>
              <a:buFont typeface="Wingdings" panose="05000000000000000000" pitchFamily="2" charset="2"/>
              <a:buChar char="ü"/>
            </a:pPr>
            <a:r>
              <a:rPr lang="pt-BR" sz="1600" b="1" dirty="0"/>
              <a:t>Segurança: </a:t>
            </a:r>
            <a:r>
              <a:rPr lang="pt-BR" sz="1600" dirty="0"/>
              <a:t>sistemas eficientes de lacração e monitoramento dos contêineres </a:t>
            </a:r>
          </a:p>
        </p:txBody>
      </p:sp>
    </p:spTree>
    <p:extLst>
      <p:ext uri="{BB962C8B-B14F-4D97-AF65-F5344CB8AC3E}">
        <p14:creationId xmlns:p14="http://schemas.microsoft.com/office/powerpoint/2010/main" val="2996802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Layout de dois terminais de contêineres para observação e discussão...</a:t>
            </a:r>
          </a:p>
        </p:txBody>
      </p:sp>
      <p:pic>
        <p:nvPicPr>
          <p:cNvPr id="3" name="Picture 5" descr="D:\VERAX\Documents\itajaí navegan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28811" t="-1" r="6881" b="9972"/>
          <a:stretch/>
        </p:blipFill>
        <p:spPr bwMode="auto">
          <a:xfrm>
            <a:off x="287452" y="980728"/>
            <a:ext cx="9217024" cy="5265467"/>
          </a:xfrm>
          <a:prstGeom prst="rect">
            <a:avLst/>
          </a:prstGeom>
          <a:noFill/>
          <a:extLst>
            <a:ext uri="{909E8E84-426E-40DD-AFC4-6F175D3DCCD1}">
              <a14:hiddenFill xmlns:a14="http://schemas.microsoft.com/office/drawing/2010/main">
                <a:solidFill>
                  <a:srgbClr val="FFFFFF"/>
                </a:solidFill>
              </a14:hiddenFill>
            </a:ext>
          </a:extLst>
        </p:spPr>
      </p:pic>
      <p:sp>
        <p:nvSpPr>
          <p:cNvPr id="5" name="Forma livre 4"/>
          <p:cNvSpPr/>
          <p:nvPr/>
        </p:nvSpPr>
        <p:spPr>
          <a:xfrm>
            <a:off x="457200" y="4008474"/>
            <a:ext cx="8144540" cy="2147777"/>
          </a:xfrm>
          <a:custGeom>
            <a:avLst/>
            <a:gdLst>
              <a:gd name="connsiteX0" fmla="*/ 8080744 w 8144540"/>
              <a:gd name="connsiteY0" fmla="*/ 903768 h 2147777"/>
              <a:gd name="connsiteX1" fmla="*/ 8144540 w 8144540"/>
              <a:gd name="connsiteY1" fmla="*/ 1297173 h 2147777"/>
              <a:gd name="connsiteX2" fmla="*/ 6241312 w 8144540"/>
              <a:gd name="connsiteY2" fmla="*/ 2147777 h 2147777"/>
              <a:gd name="connsiteX3" fmla="*/ 5603358 w 8144540"/>
              <a:gd name="connsiteY3" fmla="*/ 1446028 h 2147777"/>
              <a:gd name="connsiteX4" fmla="*/ 3466214 w 8144540"/>
              <a:gd name="connsiteY4" fmla="*/ 1531089 h 2147777"/>
              <a:gd name="connsiteX5" fmla="*/ 3338623 w 8144540"/>
              <a:gd name="connsiteY5" fmla="*/ 1477926 h 2147777"/>
              <a:gd name="connsiteX6" fmla="*/ 3157870 w 8144540"/>
              <a:gd name="connsiteY6" fmla="*/ 1531089 h 2147777"/>
              <a:gd name="connsiteX7" fmla="*/ 1722474 w 8144540"/>
              <a:gd name="connsiteY7" fmla="*/ 1424763 h 2147777"/>
              <a:gd name="connsiteX8" fmla="*/ 0 w 8144540"/>
              <a:gd name="connsiteY8" fmla="*/ 446568 h 2147777"/>
              <a:gd name="connsiteX9" fmla="*/ 595423 w 8144540"/>
              <a:gd name="connsiteY9" fmla="*/ 0 h 2147777"/>
              <a:gd name="connsiteX10" fmla="*/ 1041991 w 8144540"/>
              <a:gd name="connsiteY10" fmla="*/ 372140 h 2147777"/>
              <a:gd name="connsiteX11" fmla="*/ 1116419 w 8144540"/>
              <a:gd name="connsiteY11" fmla="*/ 287079 h 2147777"/>
              <a:gd name="connsiteX12" fmla="*/ 2541181 w 8144540"/>
              <a:gd name="connsiteY12" fmla="*/ 723014 h 2147777"/>
              <a:gd name="connsiteX13" fmla="*/ 2562447 w 8144540"/>
              <a:gd name="connsiteY13" fmla="*/ 712382 h 2147777"/>
              <a:gd name="connsiteX14" fmla="*/ 4178595 w 8144540"/>
              <a:gd name="connsiteY14" fmla="*/ 1020726 h 2147777"/>
              <a:gd name="connsiteX15" fmla="*/ 8080744 w 8144540"/>
              <a:gd name="connsiteY15" fmla="*/ 903768 h 2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44540" h="2147777">
                <a:moveTo>
                  <a:pt x="8080744" y="903768"/>
                </a:moveTo>
                <a:lnTo>
                  <a:pt x="8144540" y="1297173"/>
                </a:lnTo>
                <a:lnTo>
                  <a:pt x="6241312" y="2147777"/>
                </a:lnTo>
                <a:lnTo>
                  <a:pt x="5603358" y="1446028"/>
                </a:lnTo>
                <a:lnTo>
                  <a:pt x="3466214" y="1531089"/>
                </a:lnTo>
                <a:lnTo>
                  <a:pt x="3338623" y="1477926"/>
                </a:lnTo>
                <a:lnTo>
                  <a:pt x="3157870" y="1531089"/>
                </a:lnTo>
                <a:lnTo>
                  <a:pt x="1722474" y="1424763"/>
                </a:lnTo>
                <a:lnTo>
                  <a:pt x="0" y="446568"/>
                </a:lnTo>
                <a:lnTo>
                  <a:pt x="595423" y="0"/>
                </a:lnTo>
                <a:lnTo>
                  <a:pt x="1041991" y="372140"/>
                </a:lnTo>
                <a:lnTo>
                  <a:pt x="1116419" y="287079"/>
                </a:lnTo>
                <a:lnTo>
                  <a:pt x="2541181" y="723014"/>
                </a:lnTo>
                <a:lnTo>
                  <a:pt x="2562447" y="712382"/>
                </a:lnTo>
                <a:lnTo>
                  <a:pt x="4178595" y="1020726"/>
                </a:lnTo>
                <a:lnTo>
                  <a:pt x="8080744" y="903768"/>
                </a:lnTo>
                <a:close/>
              </a:path>
            </a:pathLst>
          </a:custGeom>
          <a:solidFill>
            <a:srgbClr val="FFFFFF">
              <a:alpha val="20000"/>
            </a:srgbClr>
          </a:solidFill>
          <a:ln w="28575">
            <a:solidFill>
              <a:srgbClr val="FF0000"/>
            </a:solidFill>
            <a:prstDash val="sys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 name="Retângulo 6"/>
          <p:cNvSpPr/>
          <p:nvPr/>
        </p:nvSpPr>
        <p:spPr>
          <a:xfrm rot="600000">
            <a:off x="2663738" y="4789390"/>
            <a:ext cx="714129" cy="200918"/>
          </a:xfrm>
          <a:prstGeom prst="rect">
            <a:avLst/>
          </a:prstGeom>
          <a:solidFill>
            <a:srgbClr val="D9D9D9">
              <a:alpha val="60000"/>
            </a:srgbClr>
          </a:solidFill>
          <a:ln>
            <a:solidFill>
              <a:srgbClr val="FF0000"/>
            </a:solidFill>
            <a:prstDash val="dash"/>
          </a:ln>
          <a:effectLst/>
        </p:spPr>
        <p:txBody>
          <a:bodyPr wrap="square" lIns="72000" tIns="72000" rIns="72000" bIns="72000" rtlCol="0" anchor="ctr">
            <a:noAutofit/>
          </a:bodyPr>
          <a:lstStyle/>
          <a:p>
            <a:pPr>
              <a:spcAft>
                <a:spcPts val="600"/>
              </a:spcAft>
            </a:pPr>
            <a:r>
              <a:rPr lang="pt-BR" sz="1200" b="1" dirty="0"/>
              <a:t>≅ 450m</a:t>
            </a:r>
            <a:endParaRPr lang="pt-BR" sz="1600" b="1" dirty="0">
              <a:solidFill>
                <a:schemeClr val="tx1"/>
              </a:solidFill>
            </a:endParaRPr>
          </a:p>
        </p:txBody>
      </p:sp>
      <p:sp>
        <p:nvSpPr>
          <p:cNvPr id="8" name="Retângulo 7"/>
          <p:cNvSpPr/>
          <p:nvPr/>
        </p:nvSpPr>
        <p:spPr>
          <a:xfrm rot="-120000">
            <a:off x="6406136" y="5041174"/>
            <a:ext cx="714129" cy="200918"/>
          </a:xfrm>
          <a:prstGeom prst="rect">
            <a:avLst/>
          </a:prstGeom>
          <a:solidFill>
            <a:srgbClr val="D9D9D9">
              <a:alpha val="60000"/>
            </a:srgbClr>
          </a:solidFill>
          <a:ln>
            <a:solidFill>
              <a:srgbClr val="FF0000"/>
            </a:solidFill>
            <a:prstDash val="dash"/>
          </a:ln>
          <a:effectLst/>
        </p:spPr>
        <p:txBody>
          <a:bodyPr wrap="square" lIns="72000" tIns="72000" rIns="72000" bIns="72000" rtlCol="0" anchor="ctr">
            <a:noAutofit/>
          </a:bodyPr>
          <a:lstStyle/>
          <a:p>
            <a:pPr>
              <a:spcAft>
                <a:spcPts val="600"/>
              </a:spcAft>
            </a:pPr>
            <a:r>
              <a:rPr lang="pt-BR" sz="1200" b="1" dirty="0"/>
              <a:t>≅ 510m</a:t>
            </a:r>
            <a:endParaRPr lang="pt-BR" sz="1600" b="1" dirty="0">
              <a:solidFill>
                <a:schemeClr val="tx1"/>
              </a:solidFill>
            </a:endParaRPr>
          </a:p>
        </p:txBody>
      </p:sp>
      <p:sp>
        <p:nvSpPr>
          <p:cNvPr id="9" name="Forma livre 8"/>
          <p:cNvSpPr/>
          <p:nvPr/>
        </p:nvSpPr>
        <p:spPr>
          <a:xfrm>
            <a:off x="2434856" y="1052623"/>
            <a:ext cx="6666614" cy="2190307"/>
          </a:xfrm>
          <a:custGeom>
            <a:avLst/>
            <a:gdLst>
              <a:gd name="connsiteX0" fmla="*/ 6666614 w 6666614"/>
              <a:gd name="connsiteY0" fmla="*/ 2190307 h 2190307"/>
              <a:gd name="connsiteX1" fmla="*/ 6315739 w 6666614"/>
              <a:gd name="connsiteY1" fmla="*/ 1998921 h 2190307"/>
              <a:gd name="connsiteX2" fmla="*/ 0 w 6666614"/>
              <a:gd name="connsiteY2" fmla="*/ 2158410 h 2190307"/>
              <a:gd name="connsiteX3" fmla="*/ 276446 w 6666614"/>
              <a:gd name="connsiteY3" fmla="*/ 1977656 h 2190307"/>
              <a:gd name="connsiteX4" fmla="*/ 1201479 w 6666614"/>
              <a:gd name="connsiteY4" fmla="*/ 1998921 h 2190307"/>
              <a:gd name="connsiteX5" fmla="*/ 1116418 w 6666614"/>
              <a:gd name="connsiteY5" fmla="*/ 1052624 h 2190307"/>
              <a:gd name="connsiteX6" fmla="*/ 1222744 w 6666614"/>
              <a:gd name="connsiteY6" fmla="*/ 882503 h 2190307"/>
              <a:gd name="connsiteX7" fmla="*/ 1158949 w 6666614"/>
              <a:gd name="connsiteY7" fmla="*/ 116958 h 2190307"/>
              <a:gd name="connsiteX8" fmla="*/ 3785191 w 6666614"/>
              <a:gd name="connsiteY8" fmla="*/ 0 h 2190307"/>
              <a:gd name="connsiteX9" fmla="*/ 3870251 w 6666614"/>
              <a:gd name="connsiteY9" fmla="*/ 212651 h 2190307"/>
              <a:gd name="connsiteX10" fmla="*/ 4455042 w 6666614"/>
              <a:gd name="connsiteY10" fmla="*/ 244549 h 2190307"/>
              <a:gd name="connsiteX11" fmla="*/ 4529470 w 6666614"/>
              <a:gd name="connsiteY11" fmla="*/ 733647 h 2190307"/>
              <a:gd name="connsiteX12" fmla="*/ 5050465 w 6666614"/>
              <a:gd name="connsiteY12" fmla="*/ 1010093 h 2190307"/>
              <a:gd name="connsiteX13" fmla="*/ 5528930 w 6666614"/>
              <a:gd name="connsiteY13" fmla="*/ 1222744 h 2190307"/>
              <a:gd name="connsiteX14" fmla="*/ 6220046 w 6666614"/>
              <a:gd name="connsiteY14" fmla="*/ 1648047 h 2190307"/>
              <a:gd name="connsiteX15" fmla="*/ 6539023 w 6666614"/>
              <a:gd name="connsiteY15" fmla="*/ 1935126 h 2190307"/>
              <a:gd name="connsiteX16" fmla="*/ 6666614 w 6666614"/>
              <a:gd name="connsiteY16" fmla="*/ 2190307 h 21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6614" h="2190307">
                <a:moveTo>
                  <a:pt x="6666614" y="2190307"/>
                </a:moveTo>
                <a:lnTo>
                  <a:pt x="6315739" y="1998921"/>
                </a:lnTo>
                <a:lnTo>
                  <a:pt x="0" y="2158410"/>
                </a:lnTo>
                <a:lnTo>
                  <a:pt x="276446" y="1977656"/>
                </a:lnTo>
                <a:lnTo>
                  <a:pt x="1201479" y="1998921"/>
                </a:lnTo>
                <a:lnTo>
                  <a:pt x="1116418" y="1052624"/>
                </a:lnTo>
                <a:lnTo>
                  <a:pt x="1222744" y="882503"/>
                </a:lnTo>
                <a:lnTo>
                  <a:pt x="1158949" y="116958"/>
                </a:lnTo>
                <a:lnTo>
                  <a:pt x="3785191" y="0"/>
                </a:lnTo>
                <a:lnTo>
                  <a:pt x="3870251" y="212651"/>
                </a:lnTo>
                <a:lnTo>
                  <a:pt x="4455042" y="244549"/>
                </a:lnTo>
                <a:lnTo>
                  <a:pt x="4529470" y="733647"/>
                </a:lnTo>
                <a:lnTo>
                  <a:pt x="5050465" y="1010093"/>
                </a:lnTo>
                <a:lnTo>
                  <a:pt x="5528930" y="1222744"/>
                </a:lnTo>
                <a:lnTo>
                  <a:pt x="6220046" y="1648047"/>
                </a:lnTo>
                <a:lnTo>
                  <a:pt x="6539023" y="1935126"/>
                </a:lnTo>
                <a:lnTo>
                  <a:pt x="6666614" y="2190307"/>
                </a:lnTo>
                <a:close/>
              </a:path>
            </a:pathLst>
          </a:custGeom>
          <a:solidFill>
            <a:srgbClr val="FFFFFF">
              <a:alpha val="20000"/>
            </a:srgbClr>
          </a:solidFill>
          <a:ln w="28575">
            <a:solidFill>
              <a:schemeClr val="accent1">
                <a:lumMod val="90000"/>
              </a:schemeClr>
            </a:solidFill>
            <a:prstDash val="sys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 name="Retângulo 9"/>
          <p:cNvSpPr/>
          <p:nvPr/>
        </p:nvSpPr>
        <p:spPr>
          <a:xfrm rot="-120000">
            <a:off x="5644951" y="2887782"/>
            <a:ext cx="714129" cy="200918"/>
          </a:xfrm>
          <a:prstGeom prst="rect">
            <a:avLst/>
          </a:prstGeom>
          <a:solidFill>
            <a:srgbClr val="D9D9D9">
              <a:alpha val="60000"/>
            </a:srgbClr>
          </a:solidFill>
          <a:ln>
            <a:solidFill>
              <a:schemeClr val="accent1">
                <a:lumMod val="90000"/>
              </a:schemeClr>
            </a:solidFill>
            <a:prstDash val="dash"/>
          </a:ln>
          <a:effectLst/>
        </p:spPr>
        <p:txBody>
          <a:bodyPr wrap="square" lIns="72000" tIns="72000" rIns="72000" bIns="72000" rtlCol="0" anchor="ctr">
            <a:noAutofit/>
          </a:bodyPr>
          <a:lstStyle/>
          <a:p>
            <a:pPr>
              <a:spcAft>
                <a:spcPts val="600"/>
              </a:spcAft>
            </a:pPr>
            <a:r>
              <a:rPr lang="pt-BR" sz="1200" b="1" dirty="0"/>
              <a:t>≅ 900m</a:t>
            </a:r>
            <a:endParaRPr lang="pt-BR" sz="1600" b="1" dirty="0">
              <a:solidFill>
                <a:schemeClr val="tx1"/>
              </a:solidFill>
            </a:endParaRPr>
          </a:p>
        </p:txBody>
      </p:sp>
      <p:sp>
        <p:nvSpPr>
          <p:cNvPr id="17" name="Texto explicativo retangular 16"/>
          <p:cNvSpPr/>
          <p:nvPr/>
        </p:nvSpPr>
        <p:spPr>
          <a:xfrm>
            <a:off x="4581365" y="3429000"/>
            <a:ext cx="3405978" cy="1299912"/>
          </a:xfrm>
          <a:prstGeom prst="wedgeRectCallout">
            <a:avLst>
              <a:gd name="adj1" fmla="val -23918"/>
              <a:gd name="adj2" fmla="val 80348"/>
            </a:avLst>
          </a:prstGeom>
          <a:solidFill>
            <a:srgbClr val="D9D9D9">
              <a:alpha val="74902"/>
            </a:srgbClr>
          </a:solidFill>
          <a:ln>
            <a:solidFill>
              <a:srgbClr val="FF0000"/>
            </a:solidFill>
            <a:prstDash val="dash"/>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400" dirty="0"/>
              <a:t>Extensão de cais segregada não permite otimizar equipamentos e berço</a:t>
            </a:r>
          </a:p>
          <a:p>
            <a:pPr marL="144000" indent="-144000" algn="l">
              <a:spcAft>
                <a:spcPts val="600"/>
              </a:spcAft>
              <a:buFont typeface="Arial" pitchFamily="34" charset="0"/>
              <a:buChar char="•"/>
            </a:pPr>
            <a:r>
              <a:rPr lang="pt-BR" sz="1400" dirty="0"/>
              <a:t>Área</a:t>
            </a:r>
            <a:r>
              <a:rPr lang="pt-BR" sz="1400" dirty="0">
                <a:solidFill>
                  <a:schemeClr val="tx1"/>
                </a:solidFill>
              </a:rPr>
              <a:t> de pátio além de ser pequena é “recortada” não permitindo a criação das quadras de contêineres</a:t>
            </a:r>
          </a:p>
        </p:txBody>
      </p:sp>
      <p:cxnSp>
        <p:nvCxnSpPr>
          <p:cNvPr id="19" name="Conector reto 18"/>
          <p:cNvCxnSpPr/>
          <p:nvPr/>
        </p:nvCxnSpPr>
        <p:spPr>
          <a:xfrm>
            <a:off x="287452" y="908720"/>
            <a:ext cx="9217024"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232860" y="675280"/>
            <a:ext cx="9217024" cy="288032"/>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Porto de Itajaí e de Navegantes</a:t>
            </a:r>
            <a:endParaRPr lang="pt-BR" sz="1600" b="1" dirty="0">
              <a:solidFill>
                <a:schemeClr val="tx1"/>
              </a:solidFill>
            </a:endParaRPr>
          </a:p>
        </p:txBody>
      </p:sp>
      <p:graphicFrame>
        <p:nvGraphicFramePr>
          <p:cNvPr id="13" name="Gráfico 12"/>
          <p:cNvGraphicFramePr/>
          <p:nvPr>
            <p:extLst>
              <p:ext uri="{D42A27DB-BD31-4B8C-83A1-F6EECF244321}">
                <p14:modId xmlns:p14="http://schemas.microsoft.com/office/powerpoint/2010/main" val="1660797513"/>
              </p:ext>
            </p:extLst>
          </p:nvPr>
        </p:nvGraphicFramePr>
        <p:xfrm>
          <a:off x="381337" y="1058082"/>
          <a:ext cx="3016410" cy="1866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09008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072" y="44624"/>
            <a:ext cx="9318646" cy="637364"/>
          </a:xfrm>
        </p:spPr>
        <p:txBody>
          <a:bodyPr/>
          <a:lstStyle/>
          <a:p>
            <a:r>
              <a:rPr lang="pt-BR" dirty="0"/>
              <a:t>O </a:t>
            </a:r>
            <a:r>
              <a:rPr lang="pt-BR" i="1" dirty="0"/>
              <a:t>layout</a:t>
            </a:r>
            <a:r>
              <a:rPr lang="pt-BR" dirty="0"/>
              <a:t> determina quais equipamentos poderão ser utilizados na operação de pátio</a:t>
            </a:r>
          </a:p>
        </p:txBody>
      </p:sp>
      <p:sp>
        <p:nvSpPr>
          <p:cNvPr id="87" name="Retângulo de cantos arredondados 86"/>
          <p:cNvSpPr/>
          <p:nvPr/>
        </p:nvSpPr>
        <p:spPr>
          <a:xfrm>
            <a:off x="171108" y="4005064"/>
            <a:ext cx="9605634" cy="2256467"/>
          </a:xfrm>
          <a:prstGeom prst="roundRect">
            <a:avLst>
              <a:gd name="adj" fmla="val 5388"/>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t>Idealmente, pátios devem ser operados com </a:t>
            </a:r>
            <a:r>
              <a:rPr lang="pt-BR" sz="1600" dirty="0" err="1"/>
              <a:t>Transtêineres</a:t>
            </a:r>
            <a:r>
              <a:rPr lang="pt-BR" sz="1600" dirty="0"/>
              <a:t> que possibilitam maior eficiência operacional. Alguns </a:t>
            </a:r>
            <a:r>
              <a:rPr lang="pt-BR" sz="1600" dirty="0" err="1"/>
              <a:t>reach</a:t>
            </a:r>
            <a:r>
              <a:rPr lang="pt-BR" sz="1600" dirty="0"/>
              <a:t> </a:t>
            </a:r>
            <a:r>
              <a:rPr lang="pt-BR" sz="1600" dirty="0" err="1"/>
              <a:t>stackers</a:t>
            </a:r>
            <a:r>
              <a:rPr lang="pt-BR" sz="1600" dirty="0"/>
              <a:t> devem ser disponibilizados para operações específicas, como posicionamento de cargas para inspeção</a:t>
            </a:r>
          </a:p>
          <a:p>
            <a:pPr marL="144000" indent="-144000">
              <a:spcAft>
                <a:spcPts val="600"/>
              </a:spcAft>
              <a:buFont typeface="Arial" pitchFamily="34" charset="0"/>
              <a:buChar char="•"/>
            </a:pPr>
            <a:r>
              <a:rPr lang="pt-BR" sz="1600" dirty="0"/>
              <a:t>Caso o </a:t>
            </a:r>
            <a:r>
              <a:rPr lang="pt-BR" sz="1600" i="1" dirty="0"/>
              <a:t>layout</a:t>
            </a:r>
            <a:r>
              <a:rPr lang="pt-BR" sz="1600" dirty="0"/>
              <a:t> do terminal não suporte RTGs, a configuração das pilhas de contêineres deve ser repensada de forma a permitir a circulação requerida pelos </a:t>
            </a:r>
            <a:r>
              <a:rPr lang="pt-BR" sz="1600" i="1" dirty="0"/>
              <a:t>reach stackers</a:t>
            </a:r>
          </a:p>
          <a:p>
            <a:pPr marL="144000" indent="-144000" algn="l">
              <a:spcAft>
                <a:spcPts val="600"/>
              </a:spcAft>
              <a:buFont typeface="Arial" pitchFamily="34" charset="0"/>
              <a:buChar char="•"/>
            </a:pPr>
            <a:r>
              <a:rPr lang="pt-BR" sz="1600" dirty="0">
                <a:solidFill>
                  <a:schemeClr val="tx1"/>
                </a:solidFill>
              </a:rPr>
              <a:t>A operação de pátio exige, ainda, </a:t>
            </a:r>
            <a:r>
              <a:rPr lang="pt-BR" sz="1600" b="1" i="1" dirty="0">
                <a:solidFill>
                  <a:schemeClr val="tx1"/>
                </a:solidFill>
              </a:rPr>
              <a:t>Terminal tractors</a:t>
            </a:r>
            <a:r>
              <a:rPr lang="pt-BR" sz="1600" dirty="0"/>
              <a:t>,</a:t>
            </a:r>
            <a:r>
              <a:rPr lang="pt-BR" sz="1600" dirty="0">
                <a:solidFill>
                  <a:schemeClr val="tx1"/>
                </a:solidFill>
              </a:rPr>
              <a:t> que são as carretas que transportam os contêineres entre o berço e o </a:t>
            </a:r>
            <a:r>
              <a:rPr lang="pt-BR" sz="1600" dirty="0"/>
              <a:t>pátio. São carretas mais resistentes do que as comuns, que suportam o impacto do portêiner</a:t>
            </a:r>
            <a:endParaRPr lang="pt-BR" sz="1600" dirty="0">
              <a:solidFill>
                <a:schemeClr val="tx1"/>
              </a:solidFill>
            </a:endParaRPr>
          </a:p>
        </p:txBody>
      </p:sp>
      <p:pic>
        <p:nvPicPr>
          <p:cNvPr id="44" name="Picture 2" descr="https://pierstransportation.files.wordpress.com/2013/05/transloading-containerized-import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43" r="14382"/>
          <a:stretch/>
        </p:blipFill>
        <p:spPr bwMode="auto">
          <a:xfrm>
            <a:off x="5096221" y="1086357"/>
            <a:ext cx="2772000" cy="27098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nauticexpo.com/images_ne/photo-g/rubber-tired-container-stacking-cranes-automatic-30447-4481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40" t="10014" r="31761"/>
          <a:stretch/>
        </p:blipFill>
        <p:spPr bwMode="auto">
          <a:xfrm>
            <a:off x="198438" y="1085917"/>
            <a:ext cx="2772000" cy="2727492"/>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198437" y="733728"/>
            <a:ext cx="3600000" cy="282514"/>
          </a:xfrm>
          <a:custGeom>
            <a:avLst/>
            <a:gdLst>
              <a:gd name="connsiteX0" fmla="*/ 0 w 528485"/>
              <a:gd name="connsiteY0" fmla="*/ 0 h 282514"/>
              <a:gd name="connsiteX1" fmla="*/ 528485 w 528485"/>
              <a:gd name="connsiteY1" fmla="*/ 0 h 282514"/>
              <a:gd name="connsiteX2" fmla="*/ 528485 w 528485"/>
              <a:gd name="connsiteY2" fmla="*/ 282514 h 282514"/>
              <a:gd name="connsiteX3" fmla="*/ 0 w 528485"/>
              <a:gd name="connsiteY3" fmla="*/ 282514 h 282514"/>
              <a:gd name="connsiteX4" fmla="*/ 0 w 528485"/>
              <a:gd name="connsiteY4" fmla="*/ 0 h 28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85" h="282514">
                <a:moveTo>
                  <a:pt x="0" y="0"/>
                </a:moveTo>
                <a:lnTo>
                  <a:pt x="528485" y="0"/>
                </a:lnTo>
                <a:lnTo>
                  <a:pt x="528485" y="282514"/>
                </a:lnTo>
                <a:lnTo>
                  <a:pt x="0" y="282514"/>
                </a:lnTo>
                <a:lnTo>
                  <a:pt x="0" y="0"/>
                </a:lnTo>
                <a:close/>
              </a:path>
            </a:pathLst>
          </a:custGeom>
          <a:noFill/>
          <a:ln>
            <a:noFill/>
          </a:ln>
          <a:effectLst/>
        </p:spPr>
        <p:txBody>
          <a:bodyPr wrap="square" lIns="72000" tIns="72000" rIns="72000" bIns="72000" rtlCol="0" anchor="ctr">
            <a:noAutofit/>
          </a:bodyPr>
          <a:lstStyle/>
          <a:p>
            <a:pPr>
              <a:spcAft>
                <a:spcPts val="600"/>
              </a:spcAft>
            </a:pPr>
            <a:r>
              <a:rPr lang="pt-BR" sz="1600" b="1" dirty="0"/>
              <a:t>RTG</a:t>
            </a:r>
            <a:endParaRPr lang="pt-BR" sz="1600" b="1" dirty="0">
              <a:solidFill>
                <a:schemeClr val="tx1"/>
              </a:solidFill>
            </a:endParaRPr>
          </a:p>
        </p:txBody>
      </p:sp>
      <p:sp>
        <p:nvSpPr>
          <p:cNvPr id="55" name="Retângulo 54"/>
          <p:cNvSpPr/>
          <p:nvPr/>
        </p:nvSpPr>
        <p:spPr>
          <a:xfrm>
            <a:off x="5096221" y="733728"/>
            <a:ext cx="3600000" cy="282514"/>
          </a:xfrm>
          <a:custGeom>
            <a:avLst/>
            <a:gdLst>
              <a:gd name="connsiteX0" fmla="*/ 0 w 528485"/>
              <a:gd name="connsiteY0" fmla="*/ 0 h 282514"/>
              <a:gd name="connsiteX1" fmla="*/ 528485 w 528485"/>
              <a:gd name="connsiteY1" fmla="*/ 0 h 282514"/>
              <a:gd name="connsiteX2" fmla="*/ 528485 w 528485"/>
              <a:gd name="connsiteY2" fmla="*/ 282514 h 282514"/>
              <a:gd name="connsiteX3" fmla="*/ 0 w 528485"/>
              <a:gd name="connsiteY3" fmla="*/ 282514 h 282514"/>
              <a:gd name="connsiteX4" fmla="*/ 0 w 528485"/>
              <a:gd name="connsiteY4" fmla="*/ 0 h 28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85" h="282514">
                <a:moveTo>
                  <a:pt x="0" y="0"/>
                </a:moveTo>
                <a:lnTo>
                  <a:pt x="528485" y="0"/>
                </a:lnTo>
                <a:lnTo>
                  <a:pt x="528485" y="282514"/>
                </a:lnTo>
                <a:lnTo>
                  <a:pt x="0" y="282514"/>
                </a:lnTo>
                <a:lnTo>
                  <a:pt x="0" y="0"/>
                </a:lnTo>
                <a:close/>
              </a:path>
            </a:pathLst>
          </a:custGeom>
          <a:noFill/>
          <a:ln>
            <a:noFill/>
          </a:ln>
          <a:effectLst/>
        </p:spPr>
        <p:txBody>
          <a:bodyPr wrap="square" lIns="72000" tIns="72000" rIns="72000" bIns="72000" rtlCol="0" anchor="ctr">
            <a:noAutofit/>
          </a:bodyPr>
          <a:lstStyle/>
          <a:p>
            <a:pPr>
              <a:spcAft>
                <a:spcPts val="600"/>
              </a:spcAft>
            </a:pPr>
            <a:r>
              <a:rPr lang="pt-BR" sz="1600" b="1" dirty="0"/>
              <a:t>Reach Stacker</a:t>
            </a:r>
            <a:endParaRPr lang="pt-BR" sz="1600" b="1" dirty="0">
              <a:solidFill>
                <a:schemeClr val="tx1"/>
              </a:solidFill>
            </a:endParaRPr>
          </a:p>
        </p:txBody>
      </p:sp>
      <p:cxnSp>
        <p:nvCxnSpPr>
          <p:cNvPr id="21" name="Conector reto 20"/>
          <p:cNvCxnSpPr/>
          <p:nvPr/>
        </p:nvCxnSpPr>
        <p:spPr>
          <a:xfrm>
            <a:off x="4977845" y="1021615"/>
            <a:ext cx="0" cy="3991561"/>
          </a:xfrm>
          <a:prstGeom prst="line">
            <a:avLst/>
          </a:prstGeom>
          <a:ln>
            <a:solidFill>
              <a:schemeClr val="bg1">
                <a:lumMod val="7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2935982" y="2021841"/>
            <a:ext cx="2052000" cy="1368152"/>
          </a:xfrm>
          <a:prstGeom prst="rect">
            <a:avLst/>
          </a:prstGeom>
          <a:noFill/>
          <a:ln>
            <a:noFill/>
          </a:ln>
          <a:effectLst/>
        </p:spPr>
        <p:txBody>
          <a:bodyPr wrap="square" lIns="72000" tIns="72000" rIns="72000" bIns="72000" rtlCol="0" anchor="ctr">
            <a:noAutofit/>
          </a:bodyPr>
          <a:lstStyle/>
          <a:p>
            <a:pPr marL="185738" indent="-185738" algn="l">
              <a:spcAft>
                <a:spcPts val="600"/>
              </a:spcAft>
              <a:buFont typeface="Wingdings" panose="05000000000000000000" pitchFamily="2" charset="2"/>
              <a:buChar char="ü"/>
            </a:pPr>
            <a:r>
              <a:rPr lang="pt-BR" sz="1400" dirty="0"/>
              <a:t>Maior aproveitamento do pátio</a:t>
            </a:r>
          </a:p>
          <a:p>
            <a:pPr marL="185738" indent="-185738" algn="l">
              <a:spcAft>
                <a:spcPts val="600"/>
              </a:spcAft>
              <a:buFont typeface="Wingdings" panose="05000000000000000000" pitchFamily="2" charset="2"/>
              <a:buChar char="ü"/>
            </a:pPr>
            <a:r>
              <a:rPr lang="pt-BR" sz="1400" dirty="0">
                <a:solidFill>
                  <a:schemeClr val="tx1"/>
                </a:solidFill>
              </a:rPr>
              <a:t>Maior produtividade</a:t>
            </a:r>
          </a:p>
          <a:p>
            <a:pPr marL="185738" indent="-185738" algn="l">
              <a:spcAft>
                <a:spcPts val="600"/>
              </a:spcAft>
              <a:buFont typeface="Wingdings" panose="05000000000000000000" pitchFamily="2" charset="2"/>
              <a:buChar char="ü"/>
            </a:pPr>
            <a:r>
              <a:rPr lang="pt-BR" sz="1400" dirty="0"/>
              <a:t>Exige layout regular</a:t>
            </a:r>
            <a:endParaRPr lang="pt-BR" sz="1400" dirty="0">
              <a:solidFill>
                <a:schemeClr val="tx1"/>
              </a:solidFill>
            </a:endParaRPr>
          </a:p>
        </p:txBody>
      </p:sp>
      <p:sp>
        <p:nvSpPr>
          <p:cNvPr id="43" name="Retângulo 42"/>
          <p:cNvSpPr/>
          <p:nvPr/>
        </p:nvSpPr>
        <p:spPr>
          <a:xfrm>
            <a:off x="7868220" y="1249759"/>
            <a:ext cx="2016305" cy="2323257"/>
          </a:xfrm>
          <a:prstGeom prst="rect">
            <a:avLst/>
          </a:prstGeom>
          <a:solidFill>
            <a:schemeClr val="bg1"/>
          </a:solidFill>
          <a:ln>
            <a:noFill/>
          </a:ln>
          <a:effectLst/>
        </p:spPr>
        <p:txBody>
          <a:bodyPr wrap="square" lIns="72000" tIns="72000" rIns="72000" bIns="72000" rtlCol="0" anchor="ctr">
            <a:noAutofit/>
          </a:bodyPr>
          <a:lstStyle/>
          <a:p>
            <a:pPr marL="185738" indent="-185738" algn="l">
              <a:spcAft>
                <a:spcPts val="600"/>
              </a:spcAft>
              <a:buFont typeface="Wingdings" panose="05000000000000000000" pitchFamily="2" charset="2"/>
              <a:buChar char="ü"/>
            </a:pPr>
            <a:r>
              <a:rPr lang="pt-BR" sz="1400" dirty="0"/>
              <a:t>Maior flexibilidade</a:t>
            </a:r>
          </a:p>
          <a:p>
            <a:pPr marL="185738" indent="-185738" algn="l">
              <a:spcAft>
                <a:spcPts val="600"/>
              </a:spcAft>
              <a:buFont typeface="Wingdings" panose="05000000000000000000" pitchFamily="2" charset="2"/>
              <a:buChar char="ü"/>
            </a:pPr>
            <a:r>
              <a:rPr lang="pt-BR" sz="1400" dirty="0"/>
              <a:t>Menor capex</a:t>
            </a:r>
            <a:endParaRPr lang="pt-BR" sz="1400" dirty="0">
              <a:solidFill>
                <a:schemeClr val="tx1"/>
              </a:solidFill>
            </a:endParaRPr>
          </a:p>
        </p:txBody>
      </p:sp>
      <p:cxnSp>
        <p:nvCxnSpPr>
          <p:cNvPr id="7" name="Conector reto 6"/>
          <p:cNvCxnSpPr/>
          <p:nvPr/>
        </p:nvCxnSpPr>
        <p:spPr>
          <a:xfrm>
            <a:off x="198438" y="1016242"/>
            <a:ext cx="446573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5096222" y="1016242"/>
            <a:ext cx="446573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5332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128"/>
          <p:cNvSpPr/>
          <p:nvPr/>
        </p:nvSpPr>
        <p:spPr>
          <a:xfrm>
            <a:off x="-1" y="5566919"/>
            <a:ext cx="9904413" cy="742401"/>
          </a:xfrm>
          <a:prstGeom prst="rect">
            <a:avLst/>
          </a:prstGeom>
          <a:noFill/>
          <a:ln>
            <a:noFill/>
          </a:ln>
          <a:effectLst/>
        </p:spPr>
        <p:txBody>
          <a:bodyPr wrap="square" lIns="72000" tIns="72000" rIns="72000" bIns="72000" rtlCol="0" anchor="ctr">
            <a:noAutofit/>
          </a:bodyPr>
          <a:lstStyle/>
          <a:p>
            <a:pPr>
              <a:spcAft>
                <a:spcPts val="100"/>
              </a:spcAft>
            </a:pPr>
            <a:r>
              <a:rPr lang="pt-BR" sz="1100" dirty="0">
                <a:solidFill>
                  <a:schemeClr val="tx1"/>
                </a:solidFill>
              </a:rPr>
              <a:t>1.Considerando a mesma geometria de pilha.</a:t>
            </a:r>
            <a:r>
              <a:rPr lang="pt-BR" sz="1100" dirty="0"/>
              <a:t> Dimensões baseadas em catálogo de fabricante (Cargotec)</a:t>
            </a:r>
            <a:r>
              <a:rPr lang="pt-BR" sz="1100" b="1" dirty="0">
                <a:solidFill>
                  <a:srgbClr val="FF0000"/>
                </a:solidFill>
              </a:rPr>
              <a:t>.</a:t>
            </a:r>
            <a:r>
              <a:rPr lang="pt-BR" sz="1100" dirty="0">
                <a:solidFill>
                  <a:schemeClr val="tx1"/>
                </a:solidFill>
              </a:rPr>
              <a:t> 2</a:t>
            </a:r>
            <a:r>
              <a:rPr lang="pt-BR" sz="1100" dirty="0"/>
              <a:t>. </a:t>
            </a:r>
            <a:r>
              <a:rPr lang="pt-BR" sz="1100" i="1" dirty="0"/>
              <a:t>Container Terminal Capacity and Performance Benchmarks, November 2010</a:t>
            </a:r>
            <a:r>
              <a:rPr lang="pt-BR" sz="1100" dirty="0"/>
              <a:t>, Drewry – o estudo realiza os cálculos com 4 contêineres de alto e 16 de longo, para RS e 7 de alto e 30 de longo para RTG. Dessa forma, os ground slots são de 34,9 m² e 34,4 m², respectivamente. 3 Container Terminal Planning - a theoretical approach: cálculo realizado com dimensionamento proposto como ideal.</a:t>
            </a:r>
            <a:endParaRPr lang="pt-BR" sz="1100" dirty="0">
              <a:solidFill>
                <a:schemeClr val="tx1"/>
              </a:solidFill>
            </a:endParaRPr>
          </a:p>
        </p:txBody>
      </p:sp>
      <p:sp>
        <p:nvSpPr>
          <p:cNvPr id="2" name="Título 1"/>
          <p:cNvSpPr>
            <a:spLocks noGrp="1"/>
          </p:cNvSpPr>
          <p:nvPr>
            <p:ph type="title"/>
          </p:nvPr>
        </p:nvSpPr>
        <p:spPr>
          <a:xfrm>
            <a:off x="200025" y="292261"/>
            <a:ext cx="9505950" cy="575809"/>
          </a:xfrm>
        </p:spPr>
        <p:txBody>
          <a:bodyPr/>
          <a:lstStyle/>
          <a:p>
            <a:r>
              <a:rPr lang="pt-BR" sz="1800" dirty="0"/>
              <a:t>O dimensionamento ideal para operação com </a:t>
            </a:r>
            <a:r>
              <a:rPr lang="pt-BR" sz="1800" i="1" dirty="0"/>
              <a:t>reach stacker</a:t>
            </a:r>
            <a:r>
              <a:rPr lang="pt-BR" sz="1800" dirty="0"/>
              <a:t> (RS) ocupa 38% a mais de área para a mesma capacidade estática</a:t>
            </a:r>
            <a:r>
              <a:rPr lang="pt-BR" sz="1800" baseline="30000" dirty="0"/>
              <a:t>1</a:t>
            </a:r>
            <a:r>
              <a:rPr lang="pt-BR" sz="1800" dirty="0"/>
              <a:t> que a operação com RTGs</a:t>
            </a:r>
          </a:p>
        </p:txBody>
      </p:sp>
      <p:grpSp>
        <p:nvGrpSpPr>
          <p:cNvPr id="4" name="Grupo 3"/>
          <p:cNvGrpSpPr/>
          <p:nvPr/>
        </p:nvGrpSpPr>
        <p:grpSpPr>
          <a:xfrm>
            <a:off x="196917" y="1185672"/>
            <a:ext cx="9398526" cy="4187544"/>
            <a:chOff x="196917" y="1185673"/>
            <a:chExt cx="9398526" cy="3240000"/>
          </a:xfrm>
        </p:grpSpPr>
        <p:grpSp>
          <p:nvGrpSpPr>
            <p:cNvPr id="3" name="Grupo 2"/>
            <p:cNvGrpSpPr>
              <a:grpSpLocks noChangeAspect="1"/>
            </p:cNvGrpSpPr>
            <p:nvPr/>
          </p:nvGrpSpPr>
          <p:grpSpPr>
            <a:xfrm>
              <a:off x="2121826" y="1185673"/>
              <a:ext cx="7473617" cy="3240000"/>
              <a:chOff x="-454164" y="1659988"/>
              <a:chExt cx="9941556" cy="4309923"/>
            </a:xfrm>
          </p:grpSpPr>
          <p:sp>
            <p:nvSpPr>
              <p:cNvPr id="143" name="Retângulo 142"/>
              <p:cNvSpPr/>
              <p:nvPr/>
            </p:nvSpPr>
            <p:spPr>
              <a:xfrm>
                <a:off x="-454164" y="1659988"/>
                <a:ext cx="9941556" cy="4309923"/>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9" name="Retângulo 68"/>
              <p:cNvSpPr/>
              <p:nvPr/>
            </p:nvSpPr>
            <p:spPr>
              <a:xfrm>
                <a:off x="8661810" y="5423084"/>
                <a:ext cx="664419" cy="445775"/>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600" dirty="0">
                    <a:solidFill>
                      <a:schemeClr val="tx1"/>
                    </a:solidFill>
                  </a:rPr>
                  <a:t>90m</a:t>
                </a:r>
                <a:endParaRPr lang="pt-BR" sz="1200" baseline="30000" dirty="0">
                  <a:solidFill>
                    <a:schemeClr val="tx1"/>
                  </a:solidFill>
                </a:endParaRPr>
              </a:p>
            </p:txBody>
          </p:sp>
          <p:cxnSp>
            <p:nvCxnSpPr>
              <p:cNvPr id="121" name="Conector reto 120"/>
              <p:cNvCxnSpPr>
                <a:stCxn id="123" idx="1"/>
                <a:endCxn id="69" idx="3"/>
              </p:cNvCxnSpPr>
              <p:nvPr/>
            </p:nvCxnSpPr>
            <p:spPr>
              <a:xfrm flipH="1">
                <a:off x="9326229" y="3735738"/>
                <a:ext cx="1514" cy="1910234"/>
              </a:xfrm>
              <a:prstGeom prst="line">
                <a:avLst/>
              </a:prstGeom>
              <a:ln>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sp>
            <p:nvSpPr>
              <p:cNvPr id="123" name="Seta para a esquerda 122"/>
              <p:cNvSpPr/>
              <p:nvPr/>
            </p:nvSpPr>
            <p:spPr>
              <a:xfrm flipH="1">
                <a:off x="7201939" y="3435741"/>
                <a:ext cx="2125804" cy="599993"/>
              </a:xfrm>
              <a:prstGeom prst="leftArrow">
                <a:avLst/>
              </a:prstGeom>
              <a:noFill/>
              <a:ln>
                <a:solidFill>
                  <a:schemeClr val="tx1">
                    <a:lumMod val="50000"/>
                    <a:lumOff val="50000"/>
                  </a:schemeClr>
                </a:solidFill>
                <a:prstDash val="dash"/>
              </a:ln>
              <a:effectLst/>
            </p:spPr>
            <p:txBody>
              <a:bodyPr wrap="square" lIns="72000" tIns="72000" rIns="72000" bIns="72000" rtlCol="0" anchor="ctr">
                <a:noAutofit/>
              </a:bodyPr>
              <a:lstStyle/>
              <a:p>
                <a:pPr algn="ctr">
                  <a:spcAft>
                    <a:spcPts val="600"/>
                  </a:spcAft>
                </a:pPr>
                <a:r>
                  <a:rPr lang="pt-BR" sz="1600" b="1" dirty="0">
                    <a:solidFill>
                      <a:srgbClr val="FF0000"/>
                    </a:solidFill>
                  </a:rPr>
                  <a:t>+25m</a:t>
                </a:r>
              </a:p>
            </p:txBody>
          </p:sp>
          <p:sp>
            <p:nvSpPr>
              <p:cNvPr id="125" name="Retângulo 124"/>
              <p:cNvSpPr/>
              <p:nvPr/>
            </p:nvSpPr>
            <p:spPr>
              <a:xfrm>
                <a:off x="6508301" y="3524597"/>
                <a:ext cx="610722" cy="445775"/>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600" dirty="0">
                    <a:solidFill>
                      <a:schemeClr val="tx1"/>
                    </a:solidFill>
                  </a:rPr>
                  <a:t>65m</a:t>
                </a:r>
              </a:p>
            </p:txBody>
          </p:sp>
          <p:sp>
            <p:nvSpPr>
              <p:cNvPr id="55" name="Retângulo 54"/>
              <p:cNvSpPr/>
              <p:nvPr/>
            </p:nvSpPr>
            <p:spPr>
              <a:xfrm>
                <a:off x="-75654" y="1669193"/>
                <a:ext cx="8355259" cy="489050"/>
              </a:xfrm>
              <a:prstGeom prst="rect">
                <a:avLst/>
              </a:prstGeom>
              <a:noFill/>
              <a:ln>
                <a:noFill/>
              </a:ln>
              <a:effectLst/>
            </p:spPr>
            <p:txBody>
              <a:bodyPr wrap="square" lIns="72000" tIns="72000" rIns="72000" bIns="72000" rtlCol="0" anchor="ctr">
                <a:noAutofit/>
              </a:bodyPr>
              <a:lstStyle/>
              <a:p>
                <a:pPr>
                  <a:spcAft>
                    <a:spcPts val="600"/>
                  </a:spcAft>
                </a:pPr>
                <a:r>
                  <a:rPr lang="pt-BR" sz="1600" dirty="0"/>
                  <a:t>Corte transversal de pátio para uso de RTG</a:t>
                </a:r>
                <a:r>
                  <a:rPr lang="pt-BR" sz="1600" baseline="30000" dirty="0"/>
                  <a:t>1</a:t>
                </a:r>
                <a:endParaRPr lang="pt-BR" sz="1600" dirty="0">
                  <a:solidFill>
                    <a:schemeClr val="tx1"/>
                  </a:solidFill>
                </a:endParaRPr>
              </a:p>
            </p:txBody>
          </p:sp>
          <p:sp>
            <p:nvSpPr>
              <p:cNvPr id="70" name="Retângulo 69"/>
              <p:cNvSpPr/>
              <p:nvPr/>
            </p:nvSpPr>
            <p:spPr>
              <a:xfrm>
                <a:off x="-91257" y="4244582"/>
                <a:ext cx="7620477" cy="489050"/>
              </a:xfrm>
              <a:prstGeom prst="rect">
                <a:avLst/>
              </a:prstGeom>
              <a:noFill/>
              <a:ln>
                <a:noFill/>
              </a:ln>
              <a:effectLst/>
            </p:spPr>
            <p:txBody>
              <a:bodyPr wrap="square" lIns="72000" tIns="72000" rIns="72000" bIns="72000" rtlCol="0" anchor="ctr">
                <a:noAutofit/>
              </a:bodyPr>
              <a:lstStyle/>
              <a:p>
                <a:pPr algn="l">
                  <a:spcAft>
                    <a:spcPts val="600"/>
                  </a:spcAft>
                </a:pPr>
                <a:r>
                  <a:rPr lang="pt-BR" sz="1600" dirty="0"/>
                  <a:t>Corte transversal de pátio para uso de RS</a:t>
                </a:r>
                <a:r>
                  <a:rPr lang="pt-BR" sz="1600" baseline="30000" dirty="0"/>
                  <a:t>1</a:t>
                </a:r>
                <a:endParaRPr lang="pt-BR" sz="1600" baseline="30000" dirty="0">
                  <a:solidFill>
                    <a:schemeClr val="tx1"/>
                  </a:solidFill>
                </a:endParaRPr>
              </a:p>
            </p:txBody>
          </p:sp>
          <p:pic>
            <p:nvPicPr>
              <p:cNvPr id="5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36" y="2121888"/>
                <a:ext cx="5746534" cy="147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2" name="Conector reto 41"/>
              <p:cNvCxnSpPr/>
              <p:nvPr/>
            </p:nvCxnSpPr>
            <p:spPr>
              <a:xfrm>
                <a:off x="696210" y="3831615"/>
                <a:ext cx="2527020" cy="0"/>
              </a:xfrm>
              <a:prstGeom prst="line">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3" name="Retângulo 42"/>
              <p:cNvSpPr/>
              <p:nvPr/>
            </p:nvSpPr>
            <p:spPr>
              <a:xfrm>
                <a:off x="1135782" y="2844561"/>
                <a:ext cx="1908610" cy="753591"/>
              </a:xfrm>
              <a:prstGeom prst="rect">
                <a:avLst/>
              </a:prstGeom>
              <a:solidFill>
                <a:schemeClr val="bg1"/>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4" name="Retângulo 43"/>
              <p:cNvSpPr/>
              <p:nvPr/>
            </p:nvSpPr>
            <p:spPr>
              <a:xfrm>
                <a:off x="3903600" y="2844561"/>
                <a:ext cx="1877342" cy="753591"/>
              </a:xfrm>
              <a:prstGeom prst="rect">
                <a:avLst/>
              </a:prstGeom>
              <a:solidFill>
                <a:schemeClr val="bg1"/>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6" name="Retângulo 45"/>
              <p:cNvSpPr/>
              <p:nvPr/>
            </p:nvSpPr>
            <p:spPr>
              <a:xfrm>
                <a:off x="1366963" y="3832839"/>
                <a:ext cx="1088236" cy="285320"/>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26,5m</a:t>
                </a:r>
              </a:p>
            </p:txBody>
          </p:sp>
          <p:sp>
            <p:nvSpPr>
              <p:cNvPr id="47" name="Retângulo 46"/>
              <p:cNvSpPr/>
              <p:nvPr/>
            </p:nvSpPr>
            <p:spPr>
              <a:xfrm>
                <a:off x="4206886" y="3832839"/>
                <a:ext cx="1088236"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26,5m</a:t>
                </a:r>
              </a:p>
            </p:txBody>
          </p:sp>
          <p:cxnSp>
            <p:nvCxnSpPr>
              <p:cNvPr id="48" name="Conector de seta reta 47"/>
              <p:cNvCxnSpPr/>
              <p:nvPr/>
            </p:nvCxnSpPr>
            <p:spPr>
              <a:xfrm>
                <a:off x="3257284" y="3831615"/>
                <a:ext cx="231361" cy="1224"/>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9" name="Retângulo 48"/>
              <p:cNvSpPr/>
              <p:nvPr/>
            </p:nvSpPr>
            <p:spPr>
              <a:xfrm>
                <a:off x="3104904" y="3843092"/>
                <a:ext cx="536383"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2m</a:t>
                </a:r>
              </a:p>
            </p:txBody>
          </p:sp>
          <p:cxnSp>
            <p:nvCxnSpPr>
              <p:cNvPr id="50" name="Conector de seta reta 49"/>
              <p:cNvCxnSpPr/>
              <p:nvPr/>
            </p:nvCxnSpPr>
            <p:spPr>
              <a:xfrm>
                <a:off x="330007" y="3832980"/>
                <a:ext cx="357589" cy="0"/>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1" name="Retângulo 50"/>
              <p:cNvSpPr/>
              <p:nvPr/>
            </p:nvSpPr>
            <p:spPr>
              <a:xfrm>
                <a:off x="245022" y="3832839"/>
                <a:ext cx="536383"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5m</a:t>
                </a:r>
              </a:p>
            </p:txBody>
          </p:sp>
          <p:cxnSp>
            <p:nvCxnSpPr>
              <p:cNvPr id="52" name="Conector reto 51"/>
              <p:cNvCxnSpPr/>
              <p:nvPr/>
            </p:nvCxnSpPr>
            <p:spPr>
              <a:xfrm>
                <a:off x="3521463" y="3832980"/>
                <a:ext cx="2485578" cy="0"/>
              </a:xfrm>
              <a:prstGeom prst="line">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4" name="Retângulo 53"/>
              <p:cNvSpPr/>
              <p:nvPr/>
            </p:nvSpPr>
            <p:spPr>
              <a:xfrm>
                <a:off x="5907970" y="3851901"/>
                <a:ext cx="536383"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5m</a:t>
                </a:r>
              </a:p>
            </p:txBody>
          </p:sp>
          <p:sp>
            <p:nvSpPr>
              <p:cNvPr id="58" name="Retângulo 57"/>
              <p:cNvSpPr/>
              <p:nvPr/>
            </p:nvSpPr>
            <p:spPr>
              <a:xfrm>
                <a:off x="1001124" y="2883012"/>
                <a:ext cx="2028759" cy="700331"/>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9" name="Retângulo 58"/>
              <p:cNvSpPr/>
              <p:nvPr/>
            </p:nvSpPr>
            <p:spPr>
              <a:xfrm>
                <a:off x="3755478" y="2879937"/>
                <a:ext cx="1835522" cy="700331"/>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pic>
            <p:nvPicPr>
              <p:cNvPr id="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2382" y="2844700"/>
                <a:ext cx="499325"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245" y="2844700"/>
                <a:ext cx="499325"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230" y="2844700"/>
                <a:ext cx="499325"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0079" y="2844700"/>
                <a:ext cx="499325"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42" y="2844700"/>
                <a:ext cx="499326"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927" y="2844700"/>
                <a:ext cx="499326"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8" name="Conector reto 117"/>
              <p:cNvCxnSpPr/>
              <p:nvPr/>
            </p:nvCxnSpPr>
            <p:spPr>
              <a:xfrm>
                <a:off x="3259793" y="3534799"/>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3487356" y="3534799"/>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2123817" y="5638702"/>
                <a:ext cx="1420825" cy="0"/>
              </a:xfrm>
              <a:prstGeom prst="line">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5370929" y="5638702"/>
                <a:ext cx="1420825" cy="0"/>
              </a:xfrm>
              <a:prstGeom prst="line">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73" name="Retângulo 72"/>
              <p:cNvSpPr/>
              <p:nvPr/>
            </p:nvSpPr>
            <p:spPr>
              <a:xfrm>
                <a:off x="2423874" y="5642481"/>
                <a:ext cx="770834"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15m</a:t>
                </a:r>
              </a:p>
            </p:txBody>
          </p:sp>
          <p:sp>
            <p:nvSpPr>
              <p:cNvPr id="74" name="Retângulo 73"/>
              <p:cNvSpPr/>
              <p:nvPr/>
            </p:nvSpPr>
            <p:spPr>
              <a:xfrm>
                <a:off x="997040" y="5642481"/>
                <a:ext cx="770834"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solidFill>
                      <a:schemeClr val="tx1"/>
                    </a:solidFill>
                  </a:rPr>
                  <a:t>15m</a:t>
                </a:r>
              </a:p>
            </p:txBody>
          </p:sp>
          <p:sp>
            <p:nvSpPr>
              <p:cNvPr id="75" name="Retângulo 74"/>
              <p:cNvSpPr/>
              <p:nvPr/>
            </p:nvSpPr>
            <p:spPr>
              <a:xfrm>
                <a:off x="3854145" y="5642481"/>
                <a:ext cx="770834"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15m</a:t>
                </a:r>
              </a:p>
            </p:txBody>
          </p:sp>
          <p:sp>
            <p:nvSpPr>
              <p:cNvPr id="76" name="Retângulo 75"/>
              <p:cNvSpPr/>
              <p:nvPr/>
            </p:nvSpPr>
            <p:spPr>
              <a:xfrm>
                <a:off x="7105452" y="5642481"/>
                <a:ext cx="770834"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15m</a:t>
                </a:r>
              </a:p>
            </p:txBody>
          </p:sp>
          <p:sp>
            <p:nvSpPr>
              <p:cNvPr id="77" name="Retângulo 76"/>
              <p:cNvSpPr/>
              <p:nvPr/>
            </p:nvSpPr>
            <p:spPr>
              <a:xfrm>
                <a:off x="5670986" y="5642481"/>
                <a:ext cx="770834"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15m</a:t>
                </a:r>
              </a:p>
            </p:txBody>
          </p:sp>
          <p:cxnSp>
            <p:nvCxnSpPr>
              <p:cNvPr id="78" name="Conector reto 77"/>
              <p:cNvCxnSpPr/>
              <p:nvPr/>
            </p:nvCxnSpPr>
            <p:spPr>
              <a:xfrm>
                <a:off x="696982" y="5638702"/>
                <a:ext cx="1420825" cy="0"/>
              </a:xfrm>
              <a:prstGeom prst="line">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3554087" y="5638702"/>
                <a:ext cx="1420825" cy="0"/>
              </a:xfrm>
              <a:prstGeom prst="line">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6805395" y="5638702"/>
                <a:ext cx="1420825" cy="0"/>
              </a:xfrm>
              <a:prstGeom prst="line">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554318"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6792383" y="5456246"/>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9244" y="4768502"/>
                <a:ext cx="490317"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8677" y="4768502"/>
                <a:ext cx="490317"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433" y="4768502"/>
                <a:ext cx="490317"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9866" y="4768879"/>
                <a:ext cx="478061"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040" y="4768879"/>
                <a:ext cx="478061"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4588" y="4768879"/>
                <a:ext cx="478061" cy="74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7405" y="4757760"/>
                <a:ext cx="1323381" cy="76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2682" y="4757760"/>
                <a:ext cx="1358597" cy="76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42930" y="4752057"/>
                <a:ext cx="1278964" cy="76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6" name="Conector reto 95"/>
              <p:cNvCxnSpPr/>
              <p:nvPr/>
            </p:nvCxnSpPr>
            <p:spPr>
              <a:xfrm>
                <a:off x="2110805"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1" name="Conector de seta reta 80"/>
              <p:cNvCxnSpPr/>
              <p:nvPr/>
            </p:nvCxnSpPr>
            <p:spPr>
              <a:xfrm>
                <a:off x="330753" y="5632643"/>
                <a:ext cx="342362" cy="0"/>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82" name="Retângulo 81"/>
              <p:cNvSpPr/>
              <p:nvPr/>
            </p:nvSpPr>
            <p:spPr>
              <a:xfrm>
                <a:off x="245023" y="5642481"/>
                <a:ext cx="513542"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5m</a:t>
                </a:r>
              </a:p>
            </p:txBody>
          </p:sp>
          <p:pic>
            <p:nvPicPr>
              <p:cNvPr id="85"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flipH="1">
                <a:off x="364183" y="5220430"/>
                <a:ext cx="394426" cy="29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6" name="Conector reto 85"/>
              <p:cNvCxnSpPr/>
              <p:nvPr/>
            </p:nvCxnSpPr>
            <p:spPr>
              <a:xfrm>
                <a:off x="685204"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1" name="Conector de seta reta 90"/>
              <p:cNvCxnSpPr/>
              <p:nvPr/>
            </p:nvCxnSpPr>
            <p:spPr>
              <a:xfrm>
                <a:off x="5005148" y="5632643"/>
                <a:ext cx="342362" cy="0"/>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92" name="Retângulo 91"/>
              <p:cNvSpPr/>
              <p:nvPr/>
            </p:nvSpPr>
            <p:spPr>
              <a:xfrm>
                <a:off x="4919418" y="5642481"/>
                <a:ext cx="513542"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5m</a:t>
                </a:r>
              </a:p>
            </p:txBody>
          </p:sp>
          <p:pic>
            <p:nvPicPr>
              <p:cNvPr id="93"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flipH="1">
                <a:off x="4978253" y="5220430"/>
                <a:ext cx="394426" cy="29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 name="Conector reto 93"/>
              <p:cNvCxnSpPr/>
              <p:nvPr/>
            </p:nvCxnSpPr>
            <p:spPr>
              <a:xfrm>
                <a:off x="5375642"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330753" y="5502172"/>
                <a:ext cx="7514997"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4984586"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5" name="Conector de seta reta 94"/>
              <p:cNvCxnSpPr/>
              <p:nvPr/>
            </p:nvCxnSpPr>
            <p:spPr>
              <a:xfrm>
                <a:off x="8228173" y="5632643"/>
                <a:ext cx="342362" cy="0"/>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99" name="Retângulo 98"/>
              <p:cNvSpPr/>
              <p:nvPr/>
            </p:nvSpPr>
            <p:spPr>
              <a:xfrm>
                <a:off x="8142444" y="5642481"/>
                <a:ext cx="513542" cy="275067"/>
              </a:xfrm>
              <a:prstGeom prst="rect">
                <a:avLst/>
              </a:prstGeom>
              <a:noFill/>
              <a:ln>
                <a:noFill/>
              </a:ln>
              <a:effectLst/>
            </p:spPr>
            <p:txBody>
              <a:bodyPr wrap="square" lIns="72000" tIns="72000" rIns="72000" bIns="72000" rtlCol="0" anchor="ctr">
                <a:noAutofit/>
              </a:bodyPr>
              <a:lstStyle/>
              <a:p>
                <a:pPr algn="ctr">
                  <a:spcAft>
                    <a:spcPts val="600"/>
                  </a:spcAft>
                </a:pPr>
                <a:r>
                  <a:rPr lang="pt-BR" sz="1200" dirty="0"/>
                  <a:t>5m</a:t>
                </a:r>
              </a:p>
            </p:txBody>
          </p:sp>
          <p:pic>
            <p:nvPicPr>
              <p:cNvPr id="112"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flipH="1">
                <a:off x="8201279" y="5220430"/>
                <a:ext cx="394426" cy="29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3" name="Conector reto 112"/>
              <p:cNvCxnSpPr/>
              <p:nvPr/>
            </p:nvCxnSpPr>
            <p:spPr>
              <a:xfrm>
                <a:off x="1950103" y="5502172"/>
                <a:ext cx="6620433"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2125599" y="5502172"/>
                <a:ext cx="644493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8229007"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8570535"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330753"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6790483" y="5450941"/>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323216" y="3534799"/>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28"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flipH="1">
                <a:off x="348504" y="3300113"/>
                <a:ext cx="394426" cy="29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2" name="Conector reto 121"/>
              <p:cNvCxnSpPr/>
              <p:nvPr/>
            </p:nvCxnSpPr>
            <p:spPr>
              <a:xfrm>
                <a:off x="685205" y="3534799"/>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35"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flipH="1">
                <a:off x="5472317" y="3300113"/>
                <a:ext cx="394426" cy="29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6"/>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flipH="1">
                <a:off x="5979556" y="3300113"/>
                <a:ext cx="394426" cy="29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8" name="Conector reto 67"/>
              <p:cNvCxnSpPr/>
              <p:nvPr/>
            </p:nvCxnSpPr>
            <p:spPr>
              <a:xfrm>
                <a:off x="329985" y="3577746"/>
                <a:ext cx="6043998"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1" name="Conector de seta reta 140"/>
              <p:cNvCxnSpPr/>
              <p:nvPr/>
            </p:nvCxnSpPr>
            <p:spPr>
              <a:xfrm>
                <a:off x="6004981" y="3831615"/>
                <a:ext cx="342362" cy="0"/>
              </a:xfrm>
              <a:prstGeom prst="straightConnector1">
                <a:avLst/>
              </a:prstGeom>
              <a:ln>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007041" y="3534799"/>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6347343" y="3534799"/>
                <a:ext cx="0" cy="39006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220" name="Pentágono 219"/>
            <p:cNvSpPr/>
            <p:nvPr/>
          </p:nvSpPr>
          <p:spPr>
            <a:xfrm>
              <a:off x="196917" y="1185673"/>
              <a:ext cx="2053710" cy="3240000"/>
            </a:xfrm>
            <a:prstGeom prst="homePlate">
              <a:avLst>
                <a:gd name="adj" fmla="val 6573"/>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pPr algn="ctr">
                <a:spcAft>
                  <a:spcPts val="600"/>
                </a:spcAft>
              </a:pPr>
              <a:r>
                <a:rPr lang="pt-BR" sz="1600" b="1" dirty="0"/>
                <a:t>Dimensionamento ideal</a:t>
              </a:r>
            </a:p>
            <a:p>
              <a:pPr algn="ctr">
                <a:spcAft>
                  <a:spcPts val="600"/>
                </a:spcAft>
              </a:pPr>
              <a:endParaRPr lang="pt-BR" sz="1600" b="1" dirty="0">
                <a:solidFill>
                  <a:schemeClr val="tx1"/>
                </a:solidFill>
              </a:endParaRPr>
            </a:p>
            <a:p>
              <a:pPr algn="ctr">
                <a:spcAft>
                  <a:spcPts val="600"/>
                </a:spcAft>
              </a:pPr>
              <a:endParaRPr lang="pt-BR" sz="1600" b="1" dirty="0"/>
            </a:p>
            <a:p>
              <a:pPr algn="ctr">
                <a:spcAft>
                  <a:spcPts val="600"/>
                </a:spcAft>
              </a:pPr>
              <a:r>
                <a:rPr lang="pt-BR" sz="1600" i="1" dirty="0"/>
                <a:t>Comparativo entre uso de RTG e RS</a:t>
              </a:r>
              <a:endParaRPr lang="pt-BR" sz="1600" i="1" dirty="0">
                <a:solidFill>
                  <a:schemeClr val="tx1"/>
                </a:solidFill>
              </a:endParaRPr>
            </a:p>
          </p:txBody>
        </p:sp>
      </p:grpSp>
      <p:sp>
        <p:nvSpPr>
          <p:cNvPr id="5" name="Retângulo 4"/>
          <p:cNvSpPr/>
          <p:nvPr/>
        </p:nvSpPr>
        <p:spPr>
          <a:xfrm>
            <a:off x="7607268" y="1634456"/>
            <a:ext cx="1867019" cy="9304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400" dirty="0"/>
              <a:t>Santos Brasil 2017: Santos Brasil tem 12 </a:t>
            </a:r>
            <a:r>
              <a:rPr lang="pt-BR" sz="1400" dirty="0" err="1"/>
              <a:t>Porteineres</a:t>
            </a:r>
            <a:r>
              <a:rPr lang="pt-BR" sz="1400" dirty="0"/>
              <a:t>, 46 </a:t>
            </a:r>
            <a:r>
              <a:rPr lang="pt-BR" sz="1400" dirty="0" err="1"/>
              <a:t>RTGs</a:t>
            </a:r>
            <a:r>
              <a:rPr lang="pt-BR" sz="1400" dirty="0"/>
              <a:t> e 12 </a:t>
            </a:r>
            <a:r>
              <a:rPr lang="pt-BR" sz="1400" dirty="0" err="1"/>
              <a:t>Reach</a:t>
            </a:r>
            <a:r>
              <a:rPr lang="pt-BR" sz="1400" dirty="0"/>
              <a:t> </a:t>
            </a:r>
            <a:r>
              <a:rPr lang="pt-BR" sz="1400" dirty="0" err="1"/>
              <a:t>Stackers</a:t>
            </a:r>
            <a:endParaRPr lang="pt-BR" sz="1400" dirty="0">
              <a:solidFill>
                <a:schemeClr val="tx1"/>
              </a:solidFill>
            </a:endParaRPr>
          </a:p>
        </p:txBody>
      </p:sp>
    </p:spTree>
    <p:extLst>
      <p:ext uri="{BB962C8B-B14F-4D97-AF65-F5344CB8AC3E}">
        <p14:creationId xmlns:p14="http://schemas.microsoft.com/office/powerpoint/2010/main" val="3690640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211778"/>
            <a:ext cx="9505950" cy="637364"/>
          </a:xfrm>
        </p:spPr>
        <p:txBody>
          <a:bodyPr/>
          <a:lstStyle/>
          <a:p>
            <a:r>
              <a:rPr lang="pt-BR" dirty="0"/>
              <a:t>Além da maior necessidade de área, as operações com </a:t>
            </a:r>
            <a:r>
              <a:rPr lang="pt-BR" i="1" dirty="0"/>
              <a:t>Reach Stacker </a:t>
            </a:r>
            <a:r>
              <a:rPr lang="pt-BR" dirty="0"/>
              <a:t>resultam em maior número de movimentos de pátio necessários (1/2)</a:t>
            </a:r>
          </a:p>
        </p:txBody>
      </p:sp>
      <p:sp>
        <p:nvSpPr>
          <p:cNvPr id="3" name="Retângulo 2"/>
          <p:cNvSpPr/>
          <p:nvPr/>
        </p:nvSpPr>
        <p:spPr>
          <a:xfrm>
            <a:off x="257172" y="1303811"/>
            <a:ext cx="9050706" cy="324693"/>
          </a:xfrm>
          <a:prstGeom prst="rect">
            <a:avLst/>
          </a:prstGeom>
          <a:noFill/>
          <a:ln>
            <a:noFill/>
          </a:ln>
          <a:effectLst/>
        </p:spPr>
        <p:txBody>
          <a:bodyPr wrap="square" lIns="72000" tIns="72000" rIns="72000" bIns="72000" rtlCol="0" anchor="ctr">
            <a:noAutofit/>
          </a:bodyPr>
          <a:lstStyle/>
          <a:p>
            <a:pPr>
              <a:spcAft>
                <a:spcPts val="600"/>
              </a:spcAft>
            </a:pPr>
            <a:r>
              <a:rPr lang="pt-BR" sz="1600" dirty="0"/>
              <a:t>Pilhas </a:t>
            </a:r>
            <a:r>
              <a:rPr lang="pt-BR" sz="1600" b="1" dirty="0"/>
              <a:t>CENTRAIS </a:t>
            </a:r>
            <a:r>
              <a:rPr lang="pt-BR" sz="1600" dirty="0"/>
              <a:t>com acesso de RTG </a:t>
            </a:r>
            <a:r>
              <a:rPr lang="pt-BR" sz="1600" i="1" dirty="0"/>
              <a:t>versus</a:t>
            </a:r>
            <a:r>
              <a:rPr lang="pt-BR" sz="1600" dirty="0"/>
              <a:t> RS pelos </a:t>
            </a:r>
            <a:r>
              <a:rPr lang="pt-BR" sz="1600" b="1" dirty="0"/>
              <a:t>DOIS lados</a:t>
            </a:r>
            <a:r>
              <a:rPr lang="pt-BR" sz="1600" dirty="0"/>
              <a:t> da quadra</a:t>
            </a:r>
            <a:endParaRPr lang="pt-BR" sz="1600" baseline="30000" dirty="0">
              <a:solidFill>
                <a:schemeClr val="tx1"/>
              </a:solidFill>
            </a:endParaRPr>
          </a:p>
        </p:txBody>
      </p:sp>
      <p:sp>
        <p:nvSpPr>
          <p:cNvPr id="8" name="Pentágono 7"/>
          <p:cNvSpPr/>
          <p:nvPr/>
        </p:nvSpPr>
        <p:spPr>
          <a:xfrm rot="5400000">
            <a:off x="7204608" y="-523553"/>
            <a:ext cx="360000" cy="4680000"/>
          </a:xfrm>
          <a:prstGeom prst="homePlate">
            <a:avLst>
              <a:gd name="adj" fmla="val 27875"/>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spcAft>
                <a:spcPts val="600"/>
              </a:spcAft>
            </a:pPr>
            <a:r>
              <a:rPr lang="pt-BR" sz="1400" b="1" dirty="0"/>
              <a:t>Reachstacker</a:t>
            </a:r>
            <a:endParaRPr lang="pt-BR" sz="1400" b="1" dirty="0">
              <a:solidFill>
                <a:schemeClr val="tx1"/>
              </a:solidFill>
            </a:endParaRPr>
          </a:p>
        </p:txBody>
      </p:sp>
      <p:sp>
        <p:nvSpPr>
          <p:cNvPr id="104" name="Retângulo 103"/>
          <p:cNvSpPr/>
          <p:nvPr/>
        </p:nvSpPr>
        <p:spPr>
          <a:xfrm>
            <a:off x="6706161" y="284427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05" name="Retângulo 104"/>
          <p:cNvSpPr/>
          <p:nvPr/>
        </p:nvSpPr>
        <p:spPr>
          <a:xfrm>
            <a:off x="6706161" y="304031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06" name="Retângulo 105"/>
          <p:cNvSpPr/>
          <p:nvPr/>
        </p:nvSpPr>
        <p:spPr>
          <a:xfrm>
            <a:off x="6706161" y="323785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07" name="Retângulo 106"/>
          <p:cNvSpPr/>
          <p:nvPr/>
        </p:nvSpPr>
        <p:spPr>
          <a:xfrm>
            <a:off x="6706161" y="344505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08" name="Retângulo 107"/>
          <p:cNvSpPr/>
          <p:nvPr/>
        </p:nvSpPr>
        <p:spPr>
          <a:xfrm>
            <a:off x="6706161" y="36505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99" name="Retângulo 98"/>
          <p:cNvSpPr/>
          <p:nvPr/>
        </p:nvSpPr>
        <p:spPr>
          <a:xfrm>
            <a:off x="6967269" y="284427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00" name="Retângulo 99"/>
          <p:cNvSpPr/>
          <p:nvPr/>
        </p:nvSpPr>
        <p:spPr>
          <a:xfrm>
            <a:off x="6967269" y="304031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4</a:t>
            </a:r>
          </a:p>
        </p:txBody>
      </p:sp>
      <p:sp>
        <p:nvSpPr>
          <p:cNvPr id="101" name="Retângulo 100"/>
          <p:cNvSpPr/>
          <p:nvPr/>
        </p:nvSpPr>
        <p:spPr>
          <a:xfrm>
            <a:off x="6967269" y="323785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6</a:t>
            </a:r>
          </a:p>
        </p:txBody>
      </p:sp>
      <p:sp>
        <p:nvSpPr>
          <p:cNvPr id="102" name="Retângulo 101"/>
          <p:cNvSpPr/>
          <p:nvPr/>
        </p:nvSpPr>
        <p:spPr>
          <a:xfrm>
            <a:off x="6967269" y="344505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8</a:t>
            </a:r>
          </a:p>
        </p:txBody>
      </p:sp>
      <p:sp>
        <p:nvSpPr>
          <p:cNvPr id="103" name="Retângulo 102"/>
          <p:cNvSpPr/>
          <p:nvPr/>
        </p:nvSpPr>
        <p:spPr>
          <a:xfrm>
            <a:off x="6967269" y="36505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10</a:t>
            </a:r>
          </a:p>
        </p:txBody>
      </p:sp>
      <p:sp>
        <p:nvSpPr>
          <p:cNvPr id="94" name="Retângulo 93"/>
          <p:cNvSpPr/>
          <p:nvPr/>
        </p:nvSpPr>
        <p:spPr>
          <a:xfrm>
            <a:off x="7228378" y="284427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8</a:t>
            </a:r>
          </a:p>
        </p:txBody>
      </p:sp>
      <p:sp>
        <p:nvSpPr>
          <p:cNvPr id="95" name="Retângulo 94"/>
          <p:cNvSpPr/>
          <p:nvPr/>
        </p:nvSpPr>
        <p:spPr>
          <a:xfrm>
            <a:off x="7228378" y="304031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9</a:t>
            </a:r>
          </a:p>
        </p:txBody>
      </p:sp>
      <p:sp>
        <p:nvSpPr>
          <p:cNvPr id="96" name="Retângulo 95"/>
          <p:cNvSpPr/>
          <p:nvPr/>
        </p:nvSpPr>
        <p:spPr>
          <a:xfrm>
            <a:off x="7228378" y="323785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11</a:t>
            </a:r>
          </a:p>
        </p:txBody>
      </p:sp>
      <p:sp>
        <p:nvSpPr>
          <p:cNvPr id="97" name="Retângulo 96"/>
          <p:cNvSpPr/>
          <p:nvPr/>
        </p:nvSpPr>
        <p:spPr>
          <a:xfrm>
            <a:off x="7228378" y="344505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13</a:t>
            </a:r>
          </a:p>
        </p:txBody>
      </p:sp>
      <p:sp>
        <p:nvSpPr>
          <p:cNvPr id="98" name="Retângulo 97"/>
          <p:cNvSpPr/>
          <p:nvPr/>
        </p:nvSpPr>
        <p:spPr>
          <a:xfrm>
            <a:off x="7228378" y="36505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15</a:t>
            </a:r>
          </a:p>
        </p:txBody>
      </p:sp>
      <p:sp>
        <p:nvSpPr>
          <p:cNvPr id="84" name="Retângulo 83"/>
          <p:cNvSpPr/>
          <p:nvPr/>
        </p:nvSpPr>
        <p:spPr>
          <a:xfrm>
            <a:off x="7750595" y="2844273"/>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3</a:t>
            </a:r>
          </a:p>
        </p:txBody>
      </p:sp>
      <p:sp>
        <p:nvSpPr>
          <p:cNvPr id="85" name="Retângulo 84"/>
          <p:cNvSpPr/>
          <p:nvPr/>
        </p:nvSpPr>
        <p:spPr>
          <a:xfrm>
            <a:off x="7750595" y="3040319"/>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4</a:t>
            </a:r>
          </a:p>
        </p:txBody>
      </p:sp>
      <p:sp>
        <p:nvSpPr>
          <p:cNvPr id="86" name="Retângulo 85"/>
          <p:cNvSpPr/>
          <p:nvPr/>
        </p:nvSpPr>
        <p:spPr>
          <a:xfrm>
            <a:off x="7750595" y="3237857"/>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6</a:t>
            </a:r>
          </a:p>
        </p:txBody>
      </p:sp>
      <p:sp>
        <p:nvSpPr>
          <p:cNvPr id="87" name="Retângulo 86"/>
          <p:cNvSpPr/>
          <p:nvPr/>
        </p:nvSpPr>
        <p:spPr>
          <a:xfrm>
            <a:off x="7750595" y="3445054"/>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8</a:t>
            </a:r>
          </a:p>
        </p:txBody>
      </p:sp>
      <p:sp>
        <p:nvSpPr>
          <p:cNvPr id="88" name="Retângulo 87"/>
          <p:cNvSpPr/>
          <p:nvPr/>
        </p:nvSpPr>
        <p:spPr>
          <a:xfrm>
            <a:off x="7750595" y="3650570"/>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10</a:t>
            </a:r>
          </a:p>
        </p:txBody>
      </p:sp>
      <p:sp>
        <p:nvSpPr>
          <p:cNvPr id="79" name="Retângulo 78"/>
          <p:cNvSpPr/>
          <p:nvPr/>
        </p:nvSpPr>
        <p:spPr>
          <a:xfrm>
            <a:off x="7489486" y="2844273"/>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8</a:t>
            </a:r>
          </a:p>
        </p:txBody>
      </p:sp>
      <p:sp>
        <p:nvSpPr>
          <p:cNvPr id="80" name="Retângulo 79"/>
          <p:cNvSpPr/>
          <p:nvPr/>
        </p:nvSpPr>
        <p:spPr>
          <a:xfrm>
            <a:off x="7489486" y="3040319"/>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9</a:t>
            </a:r>
          </a:p>
        </p:txBody>
      </p:sp>
      <p:sp>
        <p:nvSpPr>
          <p:cNvPr id="81" name="Retângulo 80"/>
          <p:cNvSpPr/>
          <p:nvPr/>
        </p:nvSpPr>
        <p:spPr>
          <a:xfrm>
            <a:off x="7489486" y="3237857"/>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11</a:t>
            </a:r>
          </a:p>
        </p:txBody>
      </p:sp>
      <p:sp>
        <p:nvSpPr>
          <p:cNvPr id="82" name="Retângulo 81"/>
          <p:cNvSpPr/>
          <p:nvPr/>
        </p:nvSpPr>
        <p:spPr>
          <a:xfrm>
            <a:off x="7489486" y="3445054"/>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13</a:t>
            </a:r>
          </a:p>
        </p:txBody>
      </p:sp>
      <p:sp>
        <p:nvSpPr>
          <p:cNvPr id="83" name="Retângulo 82"/>
          <p:cNvSpPr/>
          <p:nvPr/>
        </p:nvSpPr>
        <p:spPr>
          <a:xfrm>
            <a:off x="7489486" y="3650570"/>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15</a:t>
            </a:r>
          </a:p>
        </p:txBody>
      </p:sp>
      <p:sp>
        <p:nvSpPr>
          <p:cNvPr id="192" name="Pentágono 191"/>
          <p:cNvSpPr/>
          <p:nvPr/>
        </p:nvSpPr>
        <p:spPr>
          <a:xfrm>
            <a:off x="5744294" y="4088304"/>
            <a:ext cx="1548202" cy="792084"/>
          </a:xfrm>
          <a:prstGeom prst="homePlate">
            <a:avLst>
              <a:gd name="adj" fmla="val 15486"/>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Média de movimentos na quadra</a:t>
            </a:r>
            <a:endParaRPr lang="pt-BR" sz="1600" dirty="0">
              <a:solidFill>
                <a:schemeClr val="tx1"/>
              </a:solidFill>
            </a:endParaRPr>
          </a:p>
        </p:txBody>
      </p:sp>
      <p:sp>
        <p:nvSpPr>
          <p:cNvPr id="193" name="Retângulo 192"/>
          <p:cNvSpPr/>
          <p:nvPr/>
        </p:nvSpPr>
        <p:spPr>
          <a:xfrm>
            <a:off x="7632342" y="4088305"/>
            <a:ext cx="632232" cy="792088"/>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6,8</a:t>
            </a:r>
          </a:p>
        </p:txBody>
      </p:sp>
      <p:sp>
        <p:nvSpPr>
          <p:cNvPr id="194" name="Pentágono 193"/>
          <p:cNvSpPr/>
          <p:nvPr/>
        </p:nvSpPr>
        <p:spPr>
          <a:xfrm>
            <a:off x="563392" y="4088304"/>
            <a:ext cx="1508494" cy="792084"/>
          </a:xfrm>
          <a:prstGeom prst="homePlate">
            <a:avLst>
              <a:gd name="adj" fmla="val 15486"/>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dirty="0"/>
              <a:t>Média de movimentos na quadra</a:t>
            </a:r>
          </a:p>
        </p:txBody>
      </p:sp>
      <p:sp>
        <p:nvSpPr>
          <p:cNvPr id="195" name="Retângulo 194"/>
          <p:cNvSpPr/>
          <p:nvPr/>
        </p:nvSpPr>
        <p:spPr>
          <a:xfrm>
            <a:off x="2228291" y="4088305"/>
            <a:ext cx="632232" cy="792088"/>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3</a:t>
            </a:r>
          </a:p>
        </p:txBody>
      </p:sp>
      <p:pic>
        <p:nvPicPr>
          <p:cNvPr id="11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14556" y="3440422"/>
            <a:ext cx="504138" cy="42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75504" y="1996449"/>
            <a:ext cx="3230853" cy="187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Retângulo 111"/>
          <p:cNvSpPr/>
          <p:nvPr/>
        </p:nvSpPr>
        <p:spPr>
          <a:xfrm>
            <a:off x="1200287" y="2855425"/>
            <a:ext cx="2046877" cy="996752"/>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39" name="Retângulo 138"/>
          <p:cNvSpPr/>
          <p:nvPr/>
        </p:nvSpPr>
        <p:spPr>
          <a:xfrm>
            <a:off x="2746692" y="285542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40" name="Retângulo 139"/>
          <p:cNvSpPr/>
          <p:nvPr/>
        </p:nvSpPr>
        <p:spPr>
          <a:xfrm>
            <a:off x="2746692" y="30514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41" name="Retângulo 140"/>
          <p:cNvSpPr/>
          <p:nvPr/>
        </p:nvSpPr>
        <p:spPr>
          <a:xfrm>
            <a:off x="2746692" y="3249008"/>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42" name="Retângulo 141"/>
          <p:cNvSpPr/>
          <p:nvPr/>
        </p:nvSpPr>
        <p:spPr>
          <a:xfrm>
            <a:off x="2746692" y="345620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43" name="Retângulo 142"/>
          <p:cNvSpPr/>
          <p:nvPr/>
        </p:nvSpPr>
        <p:spPr>
          <a:xfrm>
            <a:off x="2746692" y="366172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154" name="Retângulo 153"/>
          <p:cNvSpPr/>
          <p:nvPr/>
        </p:nvSpPr>
        <p:spPr>
          <a:xfrm>
            <a:off x="2223715" y="285542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55" name="Retângulo 154"/>
          <p:cNvSpPr/>
          <p:nvPr/>
        </p:nvSpPr>
        <p:spPr>
          <a:xfrm>
            <a:off x="2223715" y="30514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56" name="Retângulo 155"/>
          <p:cNvSpPr/>
          <p:nvPr/>
        </p:nvSpPr>
        <p:spPr>
          <a:xfrm>
            <a:off x="2223715" y="3249008"/>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57" name="Retângulo 156"/>
          <p:cNvSpPr/>
          <p:nvPr/>
        </p:nvSpPr>
        <p:spPr>
          <a:xfrm>
            <a:off x="2223715" y="345620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58" name="Retângulo 157"/>
          <p:cNvSpPr/>
          <p:nvPr/>
        </p:nvSpPr>
        <p:spPr>
          <a:xfrm>
            <a:off x="2223715" y="366172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159" name="Retângulo 158"/>
          <p:cNvSpPr/>
          <p:nvPr/>
        </p:nvSpPr>
        <p:spPr>
          <a:xfrm>
            <a:off x="2485394" y="285542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60" name="Retângulo 159"/>
          <p:cNvSpPr/>
          <p:nvPr/>
        </p:nvSpPr>
        <p:spPr>
          <a:xfrm>
            <a:off x="2485394" y="30514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61" name="Retângulo 160"/>
          <p:cNvSpPr/>
          <p:nvPr/>
        </p:nvSpPr>
        <p:spPr>
          <a:xfrm>
            <a:off x="2485394" y="3249008"/>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62" name="Retângulo 161"/>
          <p:cNvSpPr/>
          <p:nvPr/>
        </p:nvSpPr>
        <p:spPr>
          <a:xfrm>
            <a:off x="2485394" y="345620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63" name="Retângulo 162"/>
          <p:cNvSpPr/>
          <p:nvPr/>
        </p:nvSpPr>
        <p:spPr>
          <a:xfrm>
            <a:off x="2485394" y="366172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202" name="Retângulo 201"/>
          <p:cNvSpPr/>
          <p:nvPr/>
        </p:nvSpPr>
        <p:spPr>
          <a:xfrm>
            <a:off x="1436836" y="285542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203" name="Retângulo 202"/>
          <p:cNvSpPr/>
          <p:nvPr/>
        </p:nvSpPr>
        <p:spPr>
          <a:xfrm>
            <a:off x="1436836" y="30514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204" name="Retângulo 203"/>
          <p:cNvSpPr/>
          <p:nvPr/>
        </p:nvSpPr>
        <p:spPr>
          <a:xfrm>
            <a:off x="1436836" y="3249008"/>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205" name="Retângulo 204"/>
          <p:cNvSpPr/>
          <p:nvPr/>
        </p:nvSpPr>
        <p:spPr>
          <a:xfrm>
            <a:off x="1436836" y="345620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206" name="Retângulo 205"/>
          <p:cNvSpPr/>
          <p:nvPr/>
        </p:nvSpPr>
        <p:spPr>
          <a:xfrm>
            <a:off x="1436836" y="366172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207" name="Retângulo 206"/>
          <p:cNvSpPr/>
          <p:nvPr/>
        </p:nvSpPr>
        <p:spPr>
          <a:xfrm>
            <a:off x="1697944" y="285542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208" name="Retângulo 207"/>
          <p:cNvSpPr/>
          <p:nvPr/>
        </p:nvSpPr>
        <p:spPr>
          <a:xfrm>
            <a:off x="1697944" y="30514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a:t>
            </a:r>
          </a:p>
        </p:txBody>
      </p:sp>
      <p:sp>
        <p:nvSpPr>
          <p:cNvPr id="209" name="Retângulo 208"/>
          <p:cNvSpPr/>
          <p:nvPr/>
        </p:nvSpPr>
        <p:spPr>
          <a:xfrm>
            <a:off x="1697944" y="3249008"/>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210" name="Retângulo 209"/>
          <p:cNvSpPr/>
          <p:nvPr/>
        </p:nvSpPr>
        <p:spPr>
          <a:xfrm>
            <a:off x="1697944" y="345620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211" name="Retângulo 210"/>
          <p:cNvSpPr/>
          <p:nvPr/>
        </p:nvSpPr>
        <p:spPr>
          <a:xfrm>
            <a:off x="1697944" y="366172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212" name="Retângulo 211"/>
          <p:cNvSpPr/>
          <p:nvPr/>
        </p:nvSpPr>
        <p:spPr>
          <a:xfrm>
            <a:off x="1959053" y="285542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213" name="Retângulo 212"/>
          <p:cNvSpPr/>
          <p:nvPr/>
        </p:nvSpPr>
        <p:spPr>
          <a:xfrm>
            <a:off x="1959053" y="305147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214" name="Retângulo 213"/>
          <p:cNvSpPr/>
          <p:nvPr/>
        </p:nvSpPr>
        <p:spPr>
          <a:xfrm>
            <a:off x="1959053" y="3249008"/>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215" name="Retângulo 214"/>
          <p:cNvSpPr/>
          <p:nvPr/>
        </p:nvSpPr>
        <p:spPr>
          <a:xfrm>
            <a:off x="1959053" y="345620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216" name="Retângulo 215"/>
          <p:cNvSpPr/>
          <p:nvPr/>
        </p:nvSpPr>
        <p:spPr>
          <a:xfrm>
            <a:off x="1959053" y="366172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cxnSp>
        <p:nvCxnSpPr>
          <p:cNvPr id="170" name="Conector reto 169"/>
          <p:cNvCxnSpPr/>
          <p:nvPr/>
        </p:nvCxnSpPr>
        <p:spPr>
          <a:xfrm>
            <a:off x="991766" y="3867214"/>
            <a:ext cx="2341534" cy="0"/>
          </a:xfrm>
          <a:prstGeom prst="line">
            <a:avLst/>
          </a:prstGeom>
          <a:solidFill>
            <a:srgbClr val="FFFF99"/>
          </a:solidFill>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44" name="Conector reto 1043"/>
          <p:cNvCxnSpPr/>
          <p:nvPr/>
        </p:nvCxnSpPr>
        <p:spPr>
          <a:xfrm>
            <a:off x="4986521" y="1636447"/>
            <a:ext cx="0" cy="3960440"/>
          </a:xfrm>
          <a:prstGeom prst="line">
            <a:avLst/>
          </a:prstGeom>
          <a:ln>
            <a:solidFill>
              <a:schemeClr val="bg1">
                <a:lumMod val="50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052" name="Seta em curva para cima 1051"/>
          <p:cNvSpPr/>
          <p:nvPr/>
        </p:nvSpPr>
        <p:spPr>
          <a:xfrm>
            <a:off x="1645542" y="4885215"/>
            <a:ext cx="6719758" cy="1019542"/>
          </a:xfrm>
          <a:prstGeom prst="curvedUpArrow">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53" name="Retângulo de cantos arredondados 1052"/>
          <p:cNvSpPr/>
          <p:nvPr/>
        </p:nvSpPr>
        <p:spPr>
          <a:xfrm>
            <a:off x="2246027" y="5445304"/>
            <a:ext cx="5525592" cy="720000"/>
          </a:xfrm>
          <a:prstGeom prst="roundRect">
            <a:avLst>
              <a:gd name="adj" fmla="val 752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Movimentação: 2,3x maior </a:t>
            </a:r>
            <a:br>
              <a:rPr lang="pt-BR" sz="1600" dirty="0"/>
            </a:br>
            <a:r>
              <a:rPr lang="pt-BR" sz="1600" b="1" dirty="0">
                <a:solidFill>
                  <a:srgbClr val="FF0000"/>
                </a:solidFill>
              </a:rPr>
              <a:t>*</a:t>
            </a:r>
            <a:r>
              <a:rPr lang="pt-BR" sz="1400" b="1" i="1" dirty="0">
                <a:solidFill>
                  <a:srgbClr val="FF0000"/>
                </a:solidFill>
              </a:rPr>
              <a:t>Sem considerar devolução dos contêineres removidos na mesma posição. O impacto seria dobrado  </a:t>
            </a:r>
          </a:p>
        </p:txBody>
      </p:sp>
      <p:sp>
        <p:nvSpPr>
          <p:cNvPr id="109" name="Pentágono 108"/>
          <p:cNvSpPr/>
          <p:nvPr/>
        </p:nvSpPr>
        <p:spPr>
          <a:xfrm rot="5400000">
            <a:off x="2387142" y="-523553"/>
            <a:ext cx="360000" cy="4680000"/>
          </a:xfrm>
          <a:prstGeom prst="homePlate">
            <a:avLst>
              <a:gd name="adj" fmla="val 27875"/>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spcAft>
                <a:spcPts val="600"/>
              </a:spcAft>
            </a:pPr>
            <a:r>
              <a:rPr lang="pt-BR" sz="1400" b="1" dirty="0"/>
              <a:t>RTG</a:t>
            </a:r>
            <a:endParaRPr lang="pt-BR" sz="1400" b="1" dirty="0">
              <a:solidFill>
                <a:schemeClr val="tx1"/>
              </a:solidFill>
            </a:endParaRPr>
          </a:p>
        </p:txBody>
      </p:sp>
      <p:cxnSp>
        <p:nvCxnSpPr>
          <p:cNvPr id="175" name="Conector reto 174"/>
          <p:cNvCxnSpPr/>
          <p:nvPr/>
        </p:nvCxnSpPr>
        <p:spPr>
          <a:xfrm>
            <a:off x="775504" y="3867214"/>
            <a:ext cx="3755236" cy="2375"/>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9" name="Grupo 8"/>
          <p:cNvGrpSpPr/>
          <p:nvPr/>
        </p:nvGrpSpPr>
        <p:grpSpPr>
          <a:xfrm>
            <a:off x="5152080" y="2998480"/>
            <a:ext cx="1532102" cy="868734"/>
            <a:chOff x="5096325" y="3134849"/>
            <a:chExt cx="1532102" cy="868734"/>
          </a:xfrm>
        </p:grpSpPr>
        <p:pic>
          <p:nvPicPr>
            <p:cNvPr id="11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096325" y="3134849"/>
              <a:ext cx="1526649" cy="86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Retângulo 113"/>
            <p:cNvSpPr/>
            <p:nvPr/>
          </p:nvSpPr>
          <p:spPr>
            <a:xfrm>
              <a:off x="6202552" y="3686299"/>
              <a:ext cx="425875" cy="311264"/>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115" name="Grupo 114"/>
          <p:cNvGrpSpPr/>
          <p:nvPr/>
        </p:nvGrpSpPr>
        <p:grpSpPr>
          <a:xfrm flipH="1">
            <a:off x="8259488" y="2999961"/>
            <a:ext cx="1532102" cy="868734"/>
            <a:chOff x="5096325" y="3134849"/>
            <a:chExt cx="1532102" cy="868734"/>
          </a:xfrm>
        </p:grpSpPr>
        <p:pic>
          <p:nvPicPr>
            <p:cNvPr id="1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096325" y="3134849"/>
              <a:ext cx="1526649" cy="86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Retângulo 116"/>
            <p:cNvSpPr/>
            <p:nvPr/>
          </p:nvSpPr>
          <p:spPr>
            <a:xfrm>
              <a:off x="6202552" y="3686299"/>
              <a:ext cx="425875" cy="311264"/>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sp>
        <p:nvSpPr>
          <p:cNvPr id="10" name="Retângulo 9"/>
          <p:cNvSpPr/>
          <p:nvPr/>
        </p:nvSpPr>
        <p:spPr>
          <a:xfrm>
            <a:off x="8287243" y="2958170"/>
            <a:ext cx="1526649" cy="894006"/>
          </a:xfrm>
          <a:prstGeom prst="rect">
            <a:avLst/>
          </a:prstGeom>
          <a:solidFill>
            <a:schemeClr val="bg1">
              <a:alpha val="50000"/>
            </a:schemeClr>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9" name="Retângulo 88"/>
          <p:cNvSpPr/>
          <p:nvPr/>
        </p:nvSpPr>
        <p:spPr>
          <a:xfrm>
            <a:off x="8011702" y="2844273"/>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1</a:t>
            </a:r>
          </a:p>
        </p:txBody>
      </p:sp>
      <p:sp>
        <p:nvSpPr>
          <p:cNvPr id="90" name="Retângulo 89"/>
          <p:cNvSpPr/>
          <p:nvPr/>
        </p:nvSpPr>
        <p:spPr>
          <a:xfrm>
            <a:off x="8011702" y="3040319"/>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2</a:t>
            </a:r>
          </a:p>
        </p:txBody>
      </p:sp>
      <p:sp>
        <p:nvSpPr>
          <p:cNvPr id="91" name="Retângulo 90"/>
          <p:cNvSpPr/>
          <p:nvPr/>
        </p:nvSpPr>
        <p:spPr>
          <a:xfrm>
            <a:off x="8011702" y="3237857"/>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3</a:t>
            </a:r>
          </a:p>
        </p:txBody>
      </p:sp>
      <p:sp>
        <p:nvSpPr>
          <p:cNvPr id="92" name="Retângulo 91"/>
          <p:cNvSpPr/>
          <p:nvPr/>
        </p:nvSpPr>
        <p:spPr>
          <a:xfrm>
            <a:off x="8011702" y="3445054"/>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4</a:t>
            </a:r>
          </a:p>
        </p:txBody>
      </p:sp>
      <p:sp>
        <p:nvSpPr>
          <p:cNvPr id="93" name="Retângulo 92"/>
          <p:cNvSpPr/>
          <p:nvPr/>
        </p:nvSpPr>
        <p:spPr>
          <a:xfrm>
            <a:off x="8011702" y="3650570"/>
            <a:ext cx="261298" cy="205493"/>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bg1">
                    <a:lumMod val="75000"/>
                  </a:schemeClr>
                </a:solidFill>
              </a:rPr>
              <a:t>5</a:t>
            </a:r>
          </a:p>
        </p:txBody>
      </p:sp>
      <p:cxnSp>
        <p:nvCxnSpPr>
          <p:cNvPr id="1028" name="Conector reto 1027"/>
          <p:cNvCxnSpPr/>
          <p:nvPr/>
        </p:nvCxnSpPr>
        <p:spPr>
          <a:xfrm flipV="1">
            <a:off x="5152080" y="3863751"/>
            <a:ext cx="4464393"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A473A5BB-04EA-4F5B-BE14-52745B99360D}"/>
              </a:ext>
            </a:extLst>
          </p:cNvPr>
          <p:cNvSpPr/>
          <p:nvPr/>
        </p:nvSpPr>
        <p:spPr>
          <a:xfrm>
            <a:off x="5152080" y="849142"/>
            <a:ext cx="3832574" cy="324693"/>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a:hlinkClick r:id="rId6"/>
              </a:rPr>
              <a:t>https://www.youtube.com/watch?v=gkfsPInDBv8</a:t>
            </a:r>
            <a:endParaRPr lang="pt-BR" sz="1600" dirty="0">
              <a:solidFill>
                <a:schemeClr val="tx1"/>
              </a:solidFill>
            </a:endParaRPr>
          </a:p>
        </p:txBody>
      </p:sp>
    </p:spTree>
    <p:extLst>
      <p:ext uri="{BB962C8B-B14F-4D97-AF65-F5344CB8AC3E}">
        <p14:creationId xmlns:p14="http://schemas.microsoft.com/office/powerpoint/2010/main" val="6446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99" grpId="0" animBg="1"/>
      <p:bldP spid="100" grpId="0" animBg="1"/>
      <p:bldP spid="192" grpId="0" animBg="1"/>
      <p:bldP spid="193" grpId="0" animBg="1"/>
      <p:bldP spid="194" grpId="0" animBg="1"/>
      <p:bldP spid="195" grpId="0" animBg="1"/>
      <p:bldP spid="207" grpId="0" animBg="1"/>
      <p:bldP spid="208" grpId="0" animBg="1"/>
      <p:bldP spid="1052" grpId="0" animBg="1"/>
      <p:bldP spid="105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04282" y="3413017"/>
            <a:ext cx="504138" cy="42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578025" y="1969044"/>
            <a:ext cx="3230853" cy="187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Retângulo 111"/>
          <p:cNvSpPr/>
          <p:nvPr/>
        </p:nvSpPr>
        <p:spPr>
          <a:xfrm flipH="1">
            <a:off x="1304241" y="3035987"/>
            <a:ext cx="2072064" cy="800359"/>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 name="Título 1"/>
          <p:cNvSpPr>
            <a:spLocks noGrp="1"/>
          </p:cNvSpPr>
          <p:nvPr>
            <p:ph type="title"/>
          </p:nvPr>
        </p:nvSpPr>
        <p:spPr>
          <a:xfrm>
            <a:off x="200025" y="189476"/>
            <a:ext cx="9505950" cy="637364"/>
          </a:xfrm>
        </p:spPr>
        <p:txBody>
          <a:bodyPr/>
          <a:lstStyle/>
          <a:p>
            <a:r>
              <a:rPr lang="pt-BR" dirty="0"/>
              <a:t>Além da maior necessidade de área, as operações com </a:t>
            </a:r>
            <a:r>
              <a:rPr lang="pt-BR" i="1" dirty="0"/>
              <a:t>Reach Stacker </a:t>
            </a:r>
            <a:r>
              <a:rPr lang="pt-BR" dirty="0"/>
              <a:t>resultam em maior número de movimentos de pátio necessários (2/2)</a:t>
            </a:r>
          </a:p>
        </p:txBody>
      </p:sp>
      <p:sp>
        <p:nvSpPr>
          <p:cNvPr id="3" name="Retângulo 2"/>
          <p:cNvSpPr/>
          <p:nvPr/>
        </p:nvSpPr>
        <p:spPr>
          <a:xfrm>
            <a:off x="5956" y="1276407"/>
            <a:ext cx="9050706" cy="324693"/>
          </a:xfrm>
          <a:prstGeom prst="rect">
            <a:avLst/>
          </a:prstGeom>
          <a:noFill/>
          <a:ln>
            <a:noFill/>
          </a:ln>
          <a:effectLst/>
        </p:spPr>
        <p:txBody>
          <a:bodyPr wrap="square" lIns="72000" tIns="72000" rIns="72000" bIns="72000" rtlCol="0" anchor="ctr">
            <a:noAutofit/>
          </a:bodyPr>
          <a:lstStyle/>
          <a:p>
            <a:pPr>
              <a:spcAft>
                <a:spcPts val="600"/>
              </a:spcAft>
            </a:pPr>
            <a:r>
              <a:rPr lang="pt-BR" sz="1600" dirty="0"/>
              <a:t>Pilhas </a:t>
            </a:r>
            <a:r>
              <a:rPr lang="pt-BR" sz="1600" b="1" dirty="0"/>
              <a:t>LATERAIS</a:t>
            </a:r>
            <a:r>
              <a:rPr lang="pt-BR" sz="1600" dirty="0"/>
              <a:t> com acesso RTG </a:t>
            </a:r>
            <a:r>
              <a:rPr lang="pt-BR" sz="1600" i="1" dirty="0"/>
              <a:t>versus </a:t>
            </a:r>
            <a:r>
              <a:rPr lang="pt-BR" sz="1600" dirty="0"/>
              <a:t>RS por apenas </a:t>
            </a:r>
            <a:r>
              <a:rPr lang="pt-BR" sz="1600" b="1" dirty="0"/>
              <a:t>UM</a:t>
            </a:r>
            <a:r>
              <a:rPr lang="pt-BR" sz="1600" dirty="0"/>
              <a:t> lado da quadra</a:t>
            </a:r>
            <a:endParaRPr lang="pt-BR" sz="1600" baseline="30000" dirty="0">
              <a:solidFill>
                <a:schemeClr val="tx1"/>
              </a:solidFill>
            </a:endParaRPr>
          </a:p>
        </p:txBody>
      </p:sp>
      <p:sp>
        <p:nvSpPr>
          <p:cNvPr id="8" name="Pentágono 7"/>
          <p:cNvSpPr/>
          <p:nvPr/>
        </p:nvSpPr>
        <p:spPr>
          <a:xfrm rot="5400000">
            <a:off x="7090884" y="-550957"/>
            <a:ext cx="360000" cy="4680000"/>
          </a:xfrm>
          <a:prstGeom prst="homePlate">
            <a:avLst>
              <a:gd name="adj" fmla="val 27875"/>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spcAft>
                <a:spcPts val="600"/>
              </a:spcAft>
            </a:pPr>
            <a:r>
              <a:rPr lang="pt-BR" sz="1400" b="1" dirty="0"/>
              <a:t>Reachstacker</a:t>
            </a:r>
            <a:endParaRPr lang="pt-BR" sz="1400" b="1" dirty="0">
              <a:solidFill>
                <a:schemeClr val="tx1"/>
              </a:solidFill>
            </a:endParaRPr>
          </a:p>
        </p:txBody>
      </p:sp>
      <p:sp>
        <p:nvSpPr>
          <p:cNvPr id="192" name="Pentágono 191"/>
          <p:cNvSpPr/>
          <p:nvPr/>
        </p:nvSpPr>
        <p:spPr>
          <a:xfrm>
            <a:off x="5600738" y="4060900"/>
            <a:ext cx="1508494" cy="792084"/>
          </a:xfrm>
          <a:prstGeom prst="homePlate">
            <a:avLst>
              <a:gd name="adj" fmla="val 15486"/>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Média de movimentos na pilhas</a:t>
            </a:r>
            <a:endParaRPr lang="pt-BR" sz="1600" dirty="0">
              <a:solidFill>
                <a:schemeClr val="tx1"/>
              </a:solidFill>
            </a:endParaRPr>
          </a:p>
        </p:txBody>
      </p:sp>
      <p:sp>
        <p:nvSpPr>
          <p:cNvPr id="193" name="Retângulo 192"/>
          <p:cNvSpPr/>
          <p:nvPr/>
        </p:nvSpPr>
        <p:spPr>
          <a:xfrm>
            <a:off x="7488326" y="4060901"/>
            <a:ext cx="632232" cy="792088"/>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14,2</a:t>
            </a:r>
          </a:p>
        </p:txBody>
      </p:sp>
      <p:sp>
        <p:nvSpPr>
          <p:cNvPr id="194" name="Pentágono 193"/>
          <p:cNvSpPr/>
          <p:nvPr/>
        </p:nvSpPr>
        <p:spPr>
          <a:xfrm>
            <a:off x="563392" y="4060900"/>
            <a:ext cx="1508494" cy="792084"/>
          </a:xfrm>
          <a:prstGeom prst="homePlate">
            <a:avLst>
              <a:gd name="adj" fmla="val 15486"/>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dirty="0"/>
              <a:t>Média de movimentos na pilhas</a:t>
            </a:r>
          </a:p>
        </p:txBody>
      </p:sp>
      <p:sp>
        <p:nvSpPr>
          <p:cNvPr id="195" name="Retângulo 194"/>
          <p:cNvSpPr/>
          <p:nvPr/>
        </p:nvSpPr>
        <p:spPr>
          <a:xfrm>
            <a:off x="2193452" y="4060901"/>
            <a:ext cx="632232" cy="792088"/>
          </a:xfrm>
          <a:prstGeom prst="rect">
            <a:avLst/>
          </a:prstGeom>
          <a:solidFill>
            <a:schemeClr val="bg1"/>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3</a:t>
            </a:r>
          </a:p>
        </p:txBody>
      </p:sp>
      <p:cxnSp>
        <p:nvCxnSpPr>
          <p:cNvPr id="1044" name="Conector reto 1043"/>
          <p:cNvCxnSpPr/>
          <p:nvPr/>
        </p:nvCxnSpPr>
        <p:spPr>
          <a:xfrm>
            <a:off x="4875714" y="1620194"/>
            <a:ext cx="0" cy="3960440"/>
          </a:xfrm>
          <a:prstGeom prst="line">
            <a:avLst/>
          </a:prstGeom>
          <a:ln>
            <a:solidFill>
              <a:schemeClr val="bg1">
                <a:lumMod val="50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09" name="Pentágono 108"/>
          <p:cNvSpPr/>
          <p:nvPr/>
        </p:nvSpPr>
        <p:spPr>
          <a:xfrm rot="5400000">
            <a:off x="2264282" y="-550957"/>
            <a:ext cx="360000" cy="4680000"/>
          </a:xfrm>
          <a:prstGeom prst="homePlate">
            <a:avLst>
              <a:gd name="adj" fmla="val 27875"/>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spcAft>
                <a:spcPts val="600"/>
              </a:spcAft>
            </a:pPr>
            <a:r>
              <a:rPr lang="pt-BR" sz="1400" b="1" dirty="0"/>
              <a:t>RTG</a:t>
            </a:r>
            <a:endParaRPr lang="pt-BR" sz="1400" b="1" dirty="0">
              <a:solidFill>
                <a:schemeClr val="tx1"/>
              </a:solidFill>
            </a:endParaRPr>
          </a:p>
        </p:txBody>
      </p:sp>
      <p:cxnSp>
        <p:nvCxnSpPr>
          <p:cNvPr id="175" name="Conector reto 174"/>
          <p:cNvCxnSpPr/>
          <p:nvPr/>
        </p:nvCxnSpPr>
        <p:spPr>
          <a:xfrm flipH="1">
            <a:off x="104282" y="3842185"/>
            <a:ext cx="4062351"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39" name="Retângulo 138"/>
          <p:cNvSpPr/>
          <p:nvPr/>
        </p:nvSpPr>
        <p:spPr>
          <a:xfrm flipH="1">
            <a:off x="1567830" y="282802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40" name="Retângulo 139"/>
          <p:cNvSpPr/>
          <p:nvPr/>
        </p:nvSpPr>
        <p:spPr>
          <a:xfrm flipH="1">
            <a:off x="1567830" y="302406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41" name="Retângulo 140"/>
          <p:cNvSpPr/>
          <p:nvPr/>
        </p:nvSpPr>
        <p:spPr>
          <a:xfrm flipH="1">
            <a:off x="1567830" y="322160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42" name="Retângulo 141"/>
          <p:cNvSpPr/>
          <p:nvPr/>
        </p:nvSpPr>
        <p:spPr>
          <a:xfrm flipH="1">
            <a:off x="1567830" y="342880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43" name="Retângulo 142"/>
          <p:cNvSpPr/>
          <p:nvPr/>
        </p:nvSpPr>
        <p:spPr>
          <a:xfrm flipH="1">
            <a:off x="1567830" y="363431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154" name="Retângulo 153"/>
          <p:cNvSpPr/>
          <p:nvPr/>
        </p:nvSpPr>
        <p:spPr>
          <a:xfrm flipH="1">
            <a:off x="2090807" y="282802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55" name="Retângulo 154"/>
          <p:cNvSpPr/>
          <p:nvPr/>
        </p:nvSpPr>
        <p:spPr>
          <a:xfrm flipH="1">
            <a:off x="2090807" y="302406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56" name="Retângulo 155"/>
          <p:cNvSpPr/>
          <p:nvPr/>
        </p:nvSpPr>
        <p:spPr>
          <a:xfrm flipH="1">
            <a:off x="2090807" y="322160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57" name="Retângulo 156"/>
          <p:cNvSpPr/>
          <p:nvPr/>
        </p:nvSpPr>
        <p:spPr>
          <a:xfrm flipH="1">
            <a:off x="2090807" y="342880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58" name="Retângulo 157"/>
          <p:cNvSpPr/>
          <p:nvPr/>
        </p:nvSpPr>
        <p:spPr>
          <a:xfrm flipH="1">
            <a:off x="2090807" y="363431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159" name="Retângulo 158"/>
          <p:cNvSpPr/>
          <p:nvPr/>
        </p:nvSpPr>
        <p:spPr>
          <a:xfrm flipH="1">
            <a:off x="1829128" y="282802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60" name="Retângulo 159"/>
          <p:cNvSpPr/>
          <p:nvPr/>
        </p:nvSpPr>
        <p:spPr>
          <a:xfrm flipH="1">
            <a:off x="1829128" y="302406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61" name="Retângulo 160"/>
          <p:cNvSpPr/>
          <p:nvPr/>
        </p:nvSpPr>
        <p:spPr>
          <a:xfrm flipH="1">
            <a:off x="1829128" y="322160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62" name="Retângulo 161"/>
          <p:cNvSpPr/>
          <p:nvPr/>
        </p:nvSpPr>
        <p:spPr>
          <a:xfrm flipH="1">
            <a:off x="1829128" y="342880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63" name="Retângulo 162"/>
          <p:cNvSpPr/>
          <p:nvPr/>
        </p:nvSpPr>
        <p:spPr>
          <a:xfrm flipH="1">
            <a:off x="1829128" y="363431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202" name="Retângulo 201"/>
          <p:cNvSpPr/>
          <p:nvPr/>
        </p:nvSpPr>
        <p:spPr>
          <a:xfrm flipH="1">
            <a:off x="2877686" y="282802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203" name="Retângulo 202"/>
          <p:cNvSpPr/>
          <p:nvPr/>
        </p:nvSpPr>
        <p:spPr>
          <a:xfrm flipH="1">
            <a:off x="2877686" y="302406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204" name="Retângulo 203"/>
          <p:cNvSpPr/>
          <p:nvPr/>
        </p:nvSpPr>
        <p:spPr>
          <a:xfrm flipH="1">
            <a:off x="2877686" y="322160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205" name="Retângulo 204"/>
          <p:cNvSpPr/>
          <p:nvPr/>
        </p:nvSpPr>
        <p:spPr>
          <a:xfrm flipH="1">
            <a:off x="2877686" y="342880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206" name="Retângulo 205"/>
          <p:cNvSpPr/>
          <p:nvPr/>
        </p:nvSpPr>
        <p:spPr>
          <a:xfrm flipH="1">
            <a:off x="2877686" y="363431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207" name="Retângulo 206"/>
          <p:cNvSpPr/>
          <p:nvPr/>
        </p:nvSpPr>
        <p:spPr>
          <a:xfrm flipH="1">
            <a:off x="2616578" y="282802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208" name="Retângulo 207"/>
          <p:cNvSpPr/>
          <p:nvPr/>
        </p:nvSpPr>
        <p:spPr>
          <a:xfrm flipH="1">
            <a:off x="2616578" y="302406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a:t>
            </a:r>
          </a:p>
        </p:txBody>
      </p:sp>
      <p:sp>
        <p:nvSpPr>
          <p:cNvPr id="209" name="Retângulo 208"/>
          <p:cNvSpPr/>
          <p:nvPr/>
        </p:nvSpPr>
        <p:spPr>
          <a:xfrm flipH="1">
            <a:off x="2616578" y="322160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210" name="Retângulo 209"/>
          <p:cNvSpPr/>
          <p:nvPr/>
        </p:nvSpPr>
        <p:spPr>
          <a:xfrm flipH="1">
            <a:off x="2616578" y="342880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4</a:t>
            </a:r>
          </a:p>
        </p:txBody>
      </p:sp>
      <p:sp>
        <p:nvSpPr>
          <p:cNvPr id="211" name="Retângulo 210"/>
          <p:cNvSpPr/>
          <p:nvPr/>
        </p:nvSpPr>
        <p:spPr>
          <a:xfrm flipH="1">
            <a:off x="2616578" y="363431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212" name="Retângulo 211"/>
          <p:cNvSpPr/>
          <p:nvPr/>
        </p:nvSpPr>
        <p:spPr>
          <a:xfrm flipH="1">
            <a:off x="2355469" y="282802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213" name="Retângulo 212"/>
          <p:cNvSpPr/>
          <p:nvPr/>
        </p:nvSpPr>
        <p:spPr>
          <a:xfrm flipH="1">
            <a:off x="2355469" y="302406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214" name="Retângulo 213"/>
          <p:cNvSpPr/>
          <p:nvPr/>
        </p:nvSpPr>
        <p:spPr>
          <a:xfrm flipH="1">
            <a:off x="2355469" y="3221604"/>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215" name="Retângulo 214"/>
          <p:cNvSpPr/>
          <p:nvPr/>
        </p:nvSpPr>
        <p:spPr>
          <a:xfrm flipH="1">
            <a:off x="2355469" y="3428801"/>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216" name="Retângulo 215"/>
          <p:cNvSpPr/>
          <p:nvPr/>
        </p:nvSpPr>
        <p:spPr>
          <a:xfrm flipH="1">
            <a:off x="2355469" y="3634317"/>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cxnSp>
        <p:nvCxnSpPr>
          <p:cNvPr id="170" name="Conector reto 169"/>
          <p:cNvCxnSpPr/>
          <p:nvPr/>
        </p:nvCxnSpPr>
        <p:spPr>
          <a:xfrm flipH="1">
            <a:off x="1214305" y="3839810"/>
            <a:ext cx="2341534" cy="0"/>
          </a:xfrm>
          <a:prstGeom prst="line">
            <a:avLst/>
          </a:prstGeom>
          <a:solidFill>
            <a:srgbClr val="FFFF99"/>
          </a:solidFill>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4" name="Retângulo 103"/>
          <p:cNvSpPr/>
          <p:nvPr/>
        </p:nvSpPr>
        <p:spPr>
          <a:xfrm>
            <a:off x="6883446" y="284337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a:t>
            </a:r>
          </a:p>
        </p:txBody>
      </p:sp>
      <p:sp>
        <p:nvSpPr>
          <p:cNvPr id="105" name="Retângulo 104"/>
          <p:cNvSpPr/>
          <p:nvPr/>
        </p:nvSpPr>
        <p:spPr>
          <a:xfrm>
            <a:off x="6883446" y="303942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2</a:t>
            </a:r>
          </a:p>
        </p:txBody>
      </p:sp>
      <p:sp>
        <p:nvSpPr>
          <p:cNvPr id="106" name="Retângulo 105"/>
          <p:cNvSpPr/>
          <p:nvPr/>
        </p:nvSpPr>
        <p:spPr>
          <a:xfrm>
            <a:off x="6883446" y="323696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07" name="Retângulo 106"/>
          <p:cNvSpPr/>
          <p:nvPr/>
        </p:nvSpPr>
        <p:spPr>
          <a:xfrm>
            <a:off x="6883446" y="344416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4</a:t>
            </a:r>
          </a:p>
        </p:txBody>
      </p:sp>
      <p:sp>
        <p:nvSpPr>
          <p:cNvPr id="108" name="Retângulo 107"/>
          <p:cNvSpPr/>
          <p:nvPr/>
        </p:nvSpPr>
        <p:spPr>
          <a:xfrm>
            <a:off x="6883446" y="364967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5</a:t>
            </a:r>
          </a:p>
        </p:txBody>
      </p:sp>
      <p:sp>
        <p:nvSpPr>
          <p:cNvPr id="99" name="Retângulo 98"/>
          <p:cNvSpPr/>
          <p:nvPr/>
        </p:nvSpPr>
        <p:spPr>
          <a:xfrm>
            <a:off x="7144554" y="284337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3</a:t>
            </a:r>
          </a:p>
        </p:txBody>
      </p:sp>
      <p:sp>
        <p:nvSpPr>
          <p:cNvPr id="100" name="Retângulo 99"/>
          <p:cNvSpPr/>
          <p:nvPr/>
        </p:nvSpPr>
        <p:spPr>
          <a:xfrm>
            <a:off x="7144554" y="303942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4</a:t>
            </a:r>
          </a:p>
        </p:txBody>
      </p:sp>
      <p:sp>
        <p:nvSpPr>
          <p:cNvPr id="101" name="Retângulo 100"/>
          <p:cNvSpPr/>
          <p:nvPr/>
        </p:nvSpPr>
        <p:spPr>
          <a:xfrm>
            <a:off x="7144554" y="323696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6</a:t>
            </a:r>
          </a:p>
        </p:txBody>
      </p:sp>
      <p:sp>
        <p:nvSpPr>
          <p:cNvPr id="102" name="Retângulo 101"/>
          <p:cNvSpPr/>
          <p:nvPr/>
        </p:nvSpPr>
        <p:spPr>
          <a:xfrm>
            <a:off x="7144554" y="344416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8</a:t>
            </a:r>
          </a:p>
        </p:txBody>
      </p:sp>
      <p:sp>
        <p:nvSpPr>
          <p:cNvPr id="103" name="Retângulo 102"/>
          <p:cNvSpPr/>
          <p:nvPr/>
        </p:nvSpPr>
        <p:spPr>
          <a:xfrm>
            <a:off x="7144554" y="364967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10</a:t>
            </a:r>
          </a:p>
        </p:txBody>
      </p:sp>
      <p:sp>
        <p:nvSpPr>
          <p:cNvPr id="94" name="Retângulo 93"/>
          <p:cNvSpPr/>
          <p:nvPr/>
        </p:nvSpPr>
        <p:spPr>
          <a:xfrm>
            <a:off x="7405663" y="284337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8</a:t>
            </a:r>
          </a:p>
        </p:txBody>
      </p:sp>
      <p:sp>
        <p:nvSpPr>
          <p:cNvPr id="95" name="Retângulo 94"/>
          <p:cNvSpPr/>
          <p:nvPr/>
        </p:nvSpPr>
        <p:spPr>
          <a:xfrm>
            <a:off x="7405663" y="303942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9</a:t>
            </a:r>
          </a:p>
        </p:txBody>
      </p:sp>
      <p:sp>
        <p:nvSpPr>
          <p:cNvPr id="96" name="Retângulo 95"/>
          <p:cNvSpPr/>
          <p:nvPr/>
        </p:nvSpPr>
        <p:spPr>
          <a:xfrm>
            <a:off x="7405663" y="323696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11</a:t>
            </a:r>
          </a:p>
        </p:txBody>
      </p:sp>
      <p:sp>
        <p:nvSpPr>
          <p:cNvPr id="97" name="Retângulo 96"/>
          <p:cNvSpPr/>
          <p:nvPr/>
        </p:nvSpPr>
        <p:spPr>
          <a:xfrm>
            <a:off x="7405663" y="344416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13</a:t>
            </a:r>
          </a:p>
        </p:txBody>
      </p:sp>
      <p:sp>
        <p:nvSpPr>
          <p:cNvPr id="98" name="Retângulo 97"/>
          <p:cNvSpPr/>
          <p:nvPr/>
        </p:nvSpPr>
        <p:spPr>
          <a:xfrm>
            <a:off x="7405663" y="364967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solidFill>
                  <a:schemeClr val="tx1"/>
                </a:solidFill>
              </a:rPr>
              <a:t>15</a:t>
            </a:r>
          </a:p>
        </p:txBody>
      </p:sp>
      <p:sp>
        <p:nvSpPr>
          <p:cNvPr id="89" name="Retângulo 88"/>
          <p:cNvSpPr/>
          <p:nvPr/>
        </p:nvSpPr>
        <p:spPr>
          <a:xfrm>
            <a:off x="8188987" y="284337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23</a:t>
            </a:r>
          </a:p>
        </p:txBody>
      </p:sp>
      <p:sp>
        <p:nvSpPr>
          <p:cNvPr id="90" name="Retângulo 89"/>
          <p:cNvSpPr/>
          <p:nvPr/>
        </p:nvSpPr>
        <p:spPr>
          <a:xfrm>
            <a:off x="8188987" y="303942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25</a:t>
            </a:r>
          </a:p>
        </p:txBody>
      </p:sp>
      <p:sp>
        <p:nvSpPr>
          <p:cNvPr id="91" name="Retângulo 90"/>
          <p:cNvSpPr/>
          <p:nvPr/>
        </p:nvSpPr>
        <p:spPr>
          <a:xfrm>
            <a:off x="8188987" y="323696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27</a:t>
            </a:r>
          </a:p>
        </p:txBody>
      </p:sp>
      <p:sp>
        <p:nvSpPr>
          <p:cNvPr id="92" name="Retângulo 91"/>
          <p:cNvSpPr/>
          <p:nvPr/>
        </p:nvSpPr>
        <p:spPr>
          <a:xfrm>
            <a:off x="8188987" y="344416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28</a:t>
            </a:r>
          </a:p>
        </p:txBody>
      </p:sp>
      <p:sp>
        <p:nvSpPr>
          <p:cNvPr id="93" name="Retângulo 92"/>
          <p:cNvSpPr/>
          <p:nvPr/>
        </p:nvSpPr>
        <p:spPr>
          <a:xfrm>
            <a:off x="8188987" y="364967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30</a:t>
            </a:r>
          </a:p>
        </p:txBody>
      </p:sp>
      <p:sp>
        <p:nvSpPr>
          <p:cNvPr id="84" name="Retângulo 83"/>
          <p:cNvSpPr/>
          <p:nvPr/>
        </p:nvSpPr>
        <p:spPr>
          <a:xfrm>
            <a:off x="7927880" y="284337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18</a:t>
            </a:r>
          </a:p>
        </p:txBody>
      </p:sp>
      <p:sp>
        <p:nvSpPr>
          <p:cNvPr id="85" name="Retângulo 84"/>
          <p:cNvSpPr/>
          <p:nvPr/>
        </p:nvSpPr>
        <p:spPr>
          <a:xfrm>
            <a:off x="7927880" y="303942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20</a:t>
            </a:r>
          </a:p>
        </p:txBody>
      </p:sp>
      <p:sp>
        <p:nvSpPr>
          <p:cNvPr id="86" name="Retângulo 85"/>
          <p:cNvSpPr/>
          <p:nvPr/>
        </p:nvSpPr>
        <p:spPr>
          <a:xfrm>
            <a:off x="7927880" y="323696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22</a:t>
            </a:r>
          </a:p>
        </p:txBody>
      </p:sp>
      <p:sp>
        <p:nvSpPr>
          <p:cNvPr id="87" name="Retângulo 86"/>
          <p:cNvSpPr/>
          <p:nvPr/>
        </p:nvSpPr>
        <p:spPr>
          <a:xfrm>
            <a:off x="7927880" y="344416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23</a:t>
            </a:r>
          </a:p>
        </p:txBody>
      </p:sp>
      <p:sp>
        <p:nvSpPr>
          <p:cNvPr id="88" name="Retângulo 87"/>
          <p:cNvSpPr/>
          <p:nvPr/>
        </p:nvSpPr>
        <p:spPr>
          <a:xfrm>
            <a:off x="7927880" y="364967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25</a:t>
            </a:r>
          </a:p>
        </p:txBody>
      </p:sp>
      <p:sp>
        <p:nvSpPr>
          <p:cNvPr id="79" name="Retângulo 78"/>
          <p:cNvSpPr/>
          <p:nvPr/>
        </p:nvSpPr>
        <p:spPr>
          <a:xfrm>
            <a:off x="7666771" y="2843379"/>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13</a:t>
            </a:r>
          </a:p>
        </p:txBody>
      </p:sp>
      <p:sp>
        <p:nvSpPr>
          <p:cNvPr id="80" name="Retângulo 79"/>
          <p:cNvSpPr/>
          <p:nvPr/>
        </p:nvSpPr>
        <p:spPr>
          <a:xfrm>
            <a:off x="7666771" y="3039425"/>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15</a:t>
            </a:r>
          </a:p>
        </p:txBody>
      </p:sp>
      <p:sp>
        <p:nvSpPr>
          <p:cNvPr id="81" name="Retângulo 80"/>
          <p:cNvSpPr/>
          <p:nvPr/>
        </p:nvSpPr>
        <p:spPr>
          <a:xfrm>
            <a:off x="7666771" y="3236963"/>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17</a:t>
            </a:r>
          </a:p>
        </p:txBody>
      </p:sp>
      <p:sp>
        <p:nvSpPr>
          <p:cNvPr id="82" name="Retângulo 81"/>
          <p:cNvSpPr/>
          <p:nvPr/>
        </p:nvSpPr>
        <p:spPr>
          <a:xfrm>
            <a:off x="7666771" y="3444160"/>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19</a:t>
            </a:r>
          </a:p>
        </p:txBody>
      </p:sp>
      <p:sp>
        <p:nvSpPr>
          <p:cNvPr id="83" name="Retângulo 82"/>
          <p:cNvSpPr/>
          <p:nvPr/>
        </p:nvSpPr>
        <p:spPr>
          <a:xfrm>
            <a:off x="7666771" y="3649676"/>
            <a:ext cx="261298" cy="205493"/>
          </a:xfrm>
          <a:prstGeom prst="rect">
            <a:avLst/>
          </a:prstGeom>
          <a:solidFill>
            <a:srgbClr val="FFFF99"/>
          </a:solidFill>
          <a:ln>
            <a:solidFill>
              <a:schemeClr val="tx1">
                <a:lumMod val="50000"/>
                <a:lumOff val="50000"/>
              </a:schemeClr>
            </a:solidFill>
          </a:ln>
          <a:effectLst/>
        </p:spPr>
        <p:txBody>
          <a:bodyPr wrap="square" lIns="0" tIns="72000" rIns="0" bIns="72000" rtlCol="0" anchor="ctr">
            <a:noAutofit/>
          </a:bodyPr>
          <a:lstStyle/>
          <a:p>
            <a:pPr algn="ctr">
              <a:spcAft>
                <a:spcPts val="600"/>
              </a:spcAft>
            </a:pPr>
            <a:r>
              <a:rPr lang="pt-BR" sz="1200" dirty="0"/>
              <a:t>20</a:t>
            </a:r>
          </a:p>
        </p:txBody>
      </p:sp>
      <p:cxnSp>
        <p:nvCxnSpPr>
          <p:cNvPr id="1028" name="Conector reto 1027"/>
          <p:cNvCxnSpPr/>
          <p:nvPr/>
        </p:nvCxnSpPr>
        <p:spPr>
          <a:xfrm flipH="1">
            <a:off x="6474976" y="3855169"/>
            <a:ext cx="2341534" cy="0"/>
          </a:xfrm>
          <a:prstGeom prst="line">
            <a:avLst/>
          </a:prstGeom>
          <a:solidFill>
            <a:srgbClr val="FFFF99"/>
          </a:solidFill>
          <a:ln>
            <a:solidFill>
              <a:schemeClr val="tx1">
                <a:lumMod val="50000"/>
                <a:lumOff val="50000"/>
              </a:schemeClr>
            </a:solidFill>
          </a:ln>
          <a:effectLst/>
        </p:spPr>
      </p:cxnSp>
      <p:sp>
        <p:nvSpPr>
          <p:cNvPr id="4" name="Retângulo 3"/>
          <p:cNvSpPr/>
          <p:nvPr/>
        </p:nvSpPr>
        <p:spPr>
          <a:xfrm flipH="1">
            <a:off x="8557498" y="2489392"/>
            <a:ext cx="261298" cy="1368000"/>
          </a:xfrm>
          <a:prstGeom prst="rect">
            <a:avLst/>
          </a:prstGeom>
          <a:solidFill>
            <a:schemeClr val="tx1">
              <a:lumMod val="65000"/>
              <a:lumOff val="35000"/>
            </a:schemeClr>
          </a:solidFill>
          <a:ln>
            <a:solidFill>
              <a:schemeClr val="tx1">
                <a:lumMod val="50000"/>
                <a:lumOff val="50000"/>
              </a:schemeClr>
            </a:solidFill>
          </a:ln>
          <a:effectLst/>
        </p:spPr>
        <p:txBody>
          <a:bodyPr vert="vert270" wrap="square" lIns="72000" tIns="72000" rIns="72000" bIns="72000" rtlCol="0" anchor="ctr">
            <a:noAutofit/>
          </a:bodyPr>
          <a:lstStyle/>
          <a:p>
            <a:pPr algn="ctr">
              <a:spcAft>
                <a:spcPts val="600"/>
              </a:spcAft>
            </a:pPr>
            <a:r>
              <a:rPr lang="pt-BR" sz="1600" dirty="0">
                <a:solidFill>
                  <a:schemeClr val="bg1"/>
                </a:solidFill>
              </a:rPr>
              <a:t>Muro</a:t>
            </a:r>
          </a:p>
        </p:txBody>
      </p:sp>
      <p:sp>
        <p:nvSpPr>
          <p:cNvPr id="115" name="Retângulo 114"/>
          <p:cNvSpPr/>
          <p:nvPr/>
        </p:nvSpPr>
        <p:spPr>
          <a:xfrm flipH="1">
            <a:off x="3782862" y="2461988"/>
            <a:ext cx="261298" cy="1368000"/>
          </a:xfrm>
          <a:prstGeom prst="rect">
            <a:avLst/>
          </a:prstGeom>
          <a:solidFill>
            <a:schemeClr val="tx1">
              <a:lumMod val="65000"/>
              <a:lumOff val="35000"/>
            </a:schemeClr>
          </a:solidFill>
          <a:ln>
            <a:solidFill>
              <a:schemeClr val="tx1">
                <a:lumMod val="50000"/>
                <a:lumOff val="50000"/>
              </a:schemeClr>
            </a:solidFill>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algn="ctr">
              <a:spcAft>
                <a:spcPts val="600"/>
              </a:spcAft>
            </a:pPr>
            <a:r>
              <a:rPr lang="pt-BR" sz="1600" dirty="0">
                <a:solidFill>
                  <a:schemeClr val="bg1"/>
                </a:solidFill>
              </a:rPr>
              <a:t>Muro</a:t>
            </a:r>
          </a:p>
        </p:txBody>
      </p:sp>
      <p:grpSp>
        <p:nvGrpSpPr>
          <p:cNvPr id="113" name="Grupo 112"/>
          <p:cNvGrpSpPr/>
          <p:nvPr/>
        </p:nvGrpSpPr>
        <p:grpSpPr>
          <a:xfrm>
            <a:off x="5348446" y="2986448"/>
            <a:ext cx="1532102" cy="868734"/>
            <a:chOff x="5096325" y="3134849"/>
            <a:chExt cx="1532102" cy="868734"/>
          </a:xfrm>
        </p:grpSpPr>
        <p:pic>
          <p:nvPicPr>
            <p:cNvPr id="11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096325" y="3134849"/>
              <a:ext cx="1526649" cy="86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Retângulo 119"/>
            <p:cNvSpPr/>
            <p:nvPr/>
          </p:nvSpPr>
          <p:spPr>
            <a:xfrm>
              <a:off x="6202552" y="3686299"/>
              <a:ext cx="425875" cy="311264"/>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cxnSp>
        <p:nvCxnSpPr>
          <p:cNvPr id="116" name="Conector reto 115"/>
          <p:cNvCxnSpPr/>
          <p:nvPr/>
        </p:nvCxnSpPr>
        <p:spPr>
          <a:xfrm flipH="1">
            <a:off x="5376083" y="3855169"/>
            <a:ext cx="3440427" cy="0"/>
          </a:xfrm>
          <a:prstGeom prst="line">
            <a:avLst/>
          </a:prstGeom>
          <a:solidFill>
            <a:srgbClr val="FFFF99"/>
          </a:solidFill>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7" name="Seta em curva para cima 116"/>
          <p:cNvSpPr/>
          <p:nvPr/>
        </p:nvSpPr>
        <p:spPr>
          <a:xfrm>
            <a:off x="1645542" y="4885215"/>
            <a:ext cx="6719758" cy="1019542"/>
          </a:xfrm>
          <a:prstGeom prst="curvedUpArrow">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2" name="Retângulo de cantos arredondados 121"/>
          <p:cNvSpPr/>
          <p:nvPr/>
        </p:nvSpPr>
        <p:spPr>
          <a:xfrm>
            <a:off x="2246027" y="5445304"/>
            <a:ext cx="5525592" cy="720000"/>
          </a:xfrm>
          <a:prstGeom prst="roundRect">
            <a:avLst>
              <a:gd name="adj" fmla="val 752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Movimentação: 4,7x maior </a:t>
            </a:r>
            <a:br>
              <a:rPr lang="pt-BR" sz="1600" dirty="0"/>
            </a:br>
            <a:r>
              <a:rPr lang="pt-BR" sz="1600" b="1" dirty="0">
                <a:solidFill>
                  <a:srgbClr val="FF0000"/>
                </a:solidFill>
              </a:rPr>
              <a:t>*</a:t>
            </a:r>
            <a:r>
              <a:rPr lang="pt-BR" sz="1400" b="1" i="1" dirty="0">
                <a:solidFill>
                  <a:srgbClr val="FF0000"/>
                </a:solidFill>
              </a:rPr>
              <a:t>Sem considerar devolução dos contêineres removidos na mesma posição. O impacto seria dobrado  </a:t>
            </a:r>
          </a:p>
        </p:txBody>
      </p:sp>
    </p:spTree>
    <p:extLst>
      <p:ext uri="{BB962C8B-B14F-4D97-AF65-F5344CB8AC3E}">
        <p14:creationId xmlns:p14="http://schemas.microsoft.com/office/powerpoint/2010/main" val="28368507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275998"/>
            <a:ext cx="9324000" cy="637364"/>
          </a:xfrm>
        </p:spPr>
        <p:txBody>
          <a:bodyPr/>
          <a:lstStyle/>
          <a:p>
            <a:r>
              <a:rPr lang="pt-BR" dirty="0"/>
              <a:t>O </a:t>
            </a:r>
            <a:r>
              <a:rPr lang="pt-BR" i="1" dirty="0"/>
              <a:t>dwell time</a:t>
            </a:r>
            <a:r>
              <a:rPr lang="pt-BR" dirty="0"/>
              <a:t> e a relação TEU/box varia de acordo com a carga movimentada por cada porto e impactam a capacidade de armazenagem dos terminais</a:t>
            </a:r>
          </a:p>
        </p:txBody>
      </p:sp>
      <p:sp>
        <p:nvSpPr>
          <p:cNvPr id="9" name="Retângulo 8"/>
          <p:cNvSpPr/>
          <p:nvPr/>
        </p:nvSpPr>
        <p:spPr>
          <a:xfrm>
            <a:off x="127670" y="6119718"/>
            <a:ext cx="9648155" cy="261610"/>
          </a:xfrm>
          <a:prstGeom prst="rect">
            <a:avLst/>
          </a:prstGeom>
        </p:spPr>
        <p:txBody>
          <a:bodyPr wrap="square">
            <a:spAutoFit/>
          </a:bodyPr>
          <a:lstStyle/>
          <a:p>
            <a:r>
              <a:rPr lang="pt-BR" sz="1100" dirty="0"/>
              <a:t>(1) Fonte: http://www.worldshipping.org/about-the-industry/containers/global-container-fleet; (2) ANTAQ; considera apenas contêineres cheios</a:t>
            </a:r>
          </a:p>
        </p:txBody>
      </p:sp>
      <p:graphicFrame>
        <p:nvGraphicFramePr>
          <p:cNvPr id="14" name="Gráfico 13"/>
          <p:cNvGraphicFramePr/>
          <p:nvPr>
            <p:extLst>
              <p:ext uri="{D42A27DB-BD31-4B8C-83A1-F6EECF244321}">
                <p14:modId xmlns:p14="http://schemas.microsoft.com/office/powerpoint/2010/main" val="1928007470"/>
              </p:ext>
            </p:extLst>
          </p:nvPr>
        </p:nvGraphicFramePr>
        <p:xfrm>
          <a:off x="5513756" y="1312302"/>
          <a:ext cx="3780000" cy="3233582"/>
        </p:xfrm>
        <a:graphic>
          <a:graphicData uri="http://schemas.openxmlformats.org/drawingml/2006/chart">
            <c:chart xmlns:c="http://schemas.openxmlformats.org/drawingml/2006/chart" xmlns:r="http://schemas.openxmlformats.org/officeDocument/2006/relationships" r:id="rId2"/>
          </a:graphicData>
        </a:graphic>
      </p:graphicFrame>
      <p:sp>
        <p:nvSpPr>
          <p:cNvPr id="15" name="CaixaDeTexto 14"/>
          <p:cNvSpPr txBox="1"/>
          <p:nvPr/>
        </p:nvSpPr>
        <p:spPr>
          <a:xfrm>
            <a:off x="5631681" y="1091330"/>
            <a:ext cx="3528000" cy="288000"/>
          </a:xfrm>
          <a:prstGeom prst="rect">
            <a:avLst/>
          </a:prstGeom>
          <a:noFill/>
          <a:ln>
            <a:noFill/>
          </a:ln>
        </p:spPr>
        <p:txBody>
          <a:bodyPr wrap="square" lIns="72000" tIns="36000" rIns="72000" bIns="36000" rtlCol="0" anchor="t">
            <a:noAutofit/>
          </a:bodyPr>
          <a:lstStyle/>
          <a:p>
            <a:pPr algn="ctr">
              <a:spcAft>
                <a:spcPts val="600"/>
              </a:spcAft>
            </a:pPr>
            <a:r>
              <a:rPr lang="pt-BR" sz="1600" b="1" dirty="0"/>
              <a:t>Relação TEU/box </a:t>
            </a:r>
          </a:p>
        </p:txBody>
      </p:sp>
      <p:cxnSp>
        <p:nvCxnSpPr>
          <p:cNvPr id="16" name="Conector reto 15"/>
          <p:cNvCxnSpPr/>
          <p:nvPr/>
        </p:nvCxnSpPr>
        <p:spPr>
          <a:xfrm>
            <a:off x="5631681" y="1379330"/>
            <a:ext cx="3528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7" name="Retângulo de cantos arredondados 16"/>
          <p:cNvSpPr/>
          <p:nvPr/>
        </p:nvSpPr>
        <p:spPr>
          <a:xfrm>
            <a:off x="236692" y="4509120"/>
            <a:ext cx="9439014" cy="1597251"/>
          </a:xfrm>
          <a:prstGeom prst="roundRect">
            <a:avLst>
              <a:gd name="adj" fmla="val 10398"/>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74625" indent="-174625">
              <a:spcAft>
                <a:spcPts val="600"/>
              </a:spcAft>
              <a:buFont typeface="Arial" panose="020B0604020202020204" pitchFamily="34" charset="0"/>
              <a:buChar char="•"/>
            </a:pPr>
            <a:r>
              <a:rPr lang="pt-BR" sz="1600" dirty="0">
                <a:solidFill>
                  <a:schemeClr val="tx1"/>
                </a:solidFill>
              </a:rPr>
              <a:t>Nota-se que </a:t>
            </a:r>
            <a:r>
              <a:rPr lang="pt-BR" sz="1600" dirty="0"/>
              <a:t>os dois indicadores variam consideravelmente de acordo com a região na qual o terminal está inserido e da estratégia adotada pelo operador portuário (mix de cargas e tipos de produto)</a:t>
            </a:r>
          </a:p>
          <a:p>
            <a:pPr marL="174625" indent="-174625">
              <a:spcAft>
                <a:spcPts val="600"/>
              </a:spcAft>
              <a:buFont typeface="Arial" panose="020B0604020202020204" pitchFamily="34" charset="0"/>
              <a:buChar char="•"/>
            </a:pPr>
            <a:r>
              <a:rPr lang="pt-BR" sz="1600" dirty="0"/>
              <a:t>Como têm impacto direto sobre a capacidade de pátio do terminal, a consideração de índices médios no dimensionamento pode gerar sub (estressamento) ou sobrecapacidade (ociosidade) das instalações</a:t>
            </a:r>
          </a:p>
        </p:txBody>
      </p:sp>
      <p:sp>
        <p:nvSpPr>
          <p:cNvPr id="5" name="Elipse 4"/>
          <p:cNvSpPr/>
          <p:nvPr/>
        </p:nvSpPr>
        <p:spPr>
          <a:xfrm>
            <a:off x="12297022" y="2910992"/>
            <a:ext cx="216024" cy="216024"/>
          </a:xfrm>
          <a:prstGeom prst="ellips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7" name="Retângulo 6"/>
          <p:cNvSpPr/>
          <p:nvPr/>
        </p:nvSpPr>
        <p:spPr>
          <a:xfrm>
            <a:off x="8086472" y="1441804"/>
            <a:ext cx="589156" cy="254409"/>
          </a:xfrm>
          <a:prstGeom prst="rect">
            <a:avLst/>
          </a:prstGeom>
          <a:noFill/>
          <a:ln w="12700">
            <a:solidFill>
              <a:schemeClr val="tx1"/>
            </a:solidFill>
          </a:ln>
          <a:effectLst/>
        </p:spPr>
        <p:txBody>
          <a:bodyPr wrap="square" lIns="72000" tIns="72000" rIns="72000" bIns="72000" rtlCol="0" anchor="ctr">
            <a:noAutofit/>
          </a:bodyPr>
          <a:lstStyle/>
          <a:p>
            <a:pPr algn="l">
              <a:spcAft>
                <a:spcPts val="600"/>
              </a:spcAft>
            </a:pPr>
            <a:r>
              <a:rPr lang="pt-BR" sz="1600" b="1" dirty="0"/>
              <a:t>1,55</a:t>
            </a:r>
            <a:endParaRPr lang="pt-BR" sz="1600" b="1" dirty="0">
              <a:solidFill>
                <a:schemeClr val="tx1"/>
              </a:solidFill>
            </a:endParaRPr>
          </a:p>
        </p:txBody>
      </p:sp>
      <p:grpSp>
        <p:nvGrpSpPr>
          <p:cNvPr id="36" name="Grupo 35"/>
          <p:cNvGrpSpPr/>
          <p:nvPr/>
        </p:nvGrpSpPr>
        <p:grpSpPr>
          <a:xfrm>
            <a:off x="510912" y="1154246"/>
            <a:ext cx="3780000" cy="3336729"/>
            <a:chOff x="510912" y="1154246"/>
            <a:chExt cx="3780000" cy="3336729"/>
          </a:xfrm>
        </p:grpSpPr>
        <p:graphicFrame>
          <p:nvGraphicFramePr>
            <p:cNvPr id="31" name="Gráfico 30"/>
            <p:cNvGraphicFramePr/>
            <p:nvPr>
              <p:extLst>
                <p:ext uri="{D42A27DB-BD31-4B8C-83A1-F6EECF244321}">
                  <p14:modId xmlns:p14="http://schemas.microsoft.com/office/powerpoint/2010/main" val="3372722499"/>
                </p:ext>
              </p:extLst>
            </p:nvPr>
          </p:nvGraphicFramePr>
          <p:xfrm>
            <a:off x="510912" y="1154246"/>
            <a:ext cx="3780000" cy="3052800"/>
          </p:xfrm>
          <a:graphic>
            <a:graphicData uri="http://schemas.openxmlformats.org/drawingml/2006/chart">
              <c:chart xmlns:c="http://schemas.openxmlformats.org/drawingml/2006/chart" xmlns:r="http://schemas.openxmlformats.org/officeDocument/2006/relationships" r:id="rId3"/>
            </a:graphicData>
          </a:graphic>
        </p:graphicFrame>
        <p:sp>
          <p:nvSpPr>
            <p:cNvPr id="32" name="Retângulo 31"/>
            <p:cNvSpPr/>
            <p:nvPr/>
          </p:nvSpPr>
          <p:spPr>
            <a:xfrm>
              <a:off x="2181278" y="1530627"/>
              <a:ext cx="442641" cy="254409"/>
            </a:xfrm>
            <a:prstGeom prst="rect">
              <a:avLst/>
            </a:prstGeom>
            <a:noFill/>
            <a:ln w="12700">
              <a:solidFill>
                <a:schemeClr val="tx1"/>
              </a:solidFill>
            </a:ln>
            <a:effectLst/>
          </p:spPr>
          <p:txBody>
            <a:bodyPr wrap="square" lIns="72000" tIns="72000" rIns="72000" bIns="72000" rtlCol="0" anchor="ctr">
              <a:noAutofit/>
            </a:bodyPr>
            <a:lstStyle/>
            <a:p>
              <a:pPr algn="l">
                <a:spcAft>
                  <a:spcPts val="600"/>
                </a:spcAft>
              </a:pPr>
              <a:r>
                <a:rPr lang="pt-BR" sz="1600" b="1" dirty="0">
                  <a:solidFill>
                    <a:schemeClr val="tx1"/>
                  </a:solidFill>
                </a:rPr>
                <a:t>5,5</a:t>
              </a:r>
            </a:p>
          </p:txBody>
        </p:sp>
        <p:cxnSp>
          <p:nvCxnSpPr>
            <p:cNvPr id="34" name="Conector reto 33"/>
            <p:cNvCxnSpPr/>
            <p:nvPr/>
          </p:nvCxnSpPr>
          <p:spPr>
            <a:xfrm>
              <a:off x="1639870" y="4336076"/>
              <a:ext cx="288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1868084" y="4206012"/>
              <a:ext cx="1188000" cy="284963"/>
            </a:xfrm>
            <a:prstGeom prst="rect">
              <a:avLst/>
            </a:prstGeom>
            <a:noFill/>
            <a:ln>
              <a:noFill/>
            </a:ln>
            <a:effectLst/>
          </p:spPr>
          <p:txBody>
            <a:bodyPr wrap="square" lIns="72000" tIns="72000" rIns="72000" bIns="72000" rtlCol="0" anchor="ctr">
              <a:noAutofit/>
            </a:bodyPr>
            <a:lstStyle/>
            <a:p>
              <a:pPr algn="l">
                <a:spcAft>
                  <a:spcPts val="600"/>
                </a:spcAft>
              </a:pPr>
              <a:r>
                <a:rPr lang="pt-BR" sz="1400" dirty="0"/>
                <a:t>Média Brasil</a:t>
              </a:r>
              <a:endParaRPr lang="pt-BR" sz="1400" dirty="0">
                <a:solidFill>
                  <a:schemeClr val="tx1"/>
                </a:solidFill>
              </a:endParaRPr>
            </a:p>
          </p:txBody>
        </p:sp>
      </p:grpSp>
      <p:sp>
        <p:nvSpPr>
          <p:cNvPr id="37" name="CaixaDeTexto 36"/>
          <p:cNvSpPr txBox="1"/>
          <p:nvPr/>
        </p:nvSpPr>
        <p:spPr>
          <a:xfrm>
            <a:off x="587622" y="1091330"/>
            <a:ext cx="3528000" cy="288000"/>
          </a:xfrm>
          <a:prstGeom prst="rect">
            <a:avLst/>
          </a:prstGeom>
          <a:noFill/>
          <a:ln>
            <a:noFill/>
          </a:ln>
        </p:spPr>
        <p:txBody>
          <a:bodyPr wrap="square" lIns="72000" tIns="36000" rIns="72000" bIns="36000" rtlCol="0" anchor="t">
            <a:noAutofit/>
          </a:bodyPr>
          <a:lstStyle/>
          <a:p>
            <a:pPr algn="ctr">
              <a:spcAft>
                <a:spcPts val="600"/>
              </a:spcAft>
            </a:pPr>
            <a:r>
              <a:rPr lang="pt-BR" sz="1600" b="1" dirty="0"/>
              <a:t>Dwell time em 2013 [Dias]</a:t>
            </a:r>
          </a:p>
        </p:txBody>
      </p:sp>
      <p:cxnSp>
        <p:nvCxnSpPr>
          <p:cNvPr id="38" name="Conector reto 37"/>
          <p:cNvCxnSpPr/>
          <p:nvPr/>
        </p:nvCxnSpPr>
        <p:spPr>
          <a:xfrm>
            <a:off x="587622" y="1379330"/>
            <a:ext cx="3528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2903188" y="3428999"/>
            <a:ext cx="1440000" cy="310275"/>
          </a:xfrm>
          <a:prstGeom prst="rect">
            <a:avLst/>
          </a:prstGeom>
          <a:solidFill>
            <a:schemeClr val="bg1"/>
          </a:solidFill>
          <a:ln>
            <a:solidFill>
              <a:srgbClr val="FF0000"/>
            </a:solidFill>
          </a:ln>
          <a:effectLst/>
        </p:spPr>
        <p:txBody>
          <a:bodyPr wrap="square" lIns="72000" tIns="72000" rIns="72000" bIns="72000" rtlCol="0" anchor="ctr">
            <a:noAutofit/>
          </a:bodyPr>
          <a:lstStyle/>
          <a:p>
            <a:pPr algn="ctr">
              <a:spcAft>
                <a:spcPts val="600"/>
              </a:spcAft>
            </a:pPr>
            <a:r>
              <a:rPr lang="pt-BR" sz="1400" b="1" dirty="0">
                <a:solidFill>
                  <a:srgbClr val="FF0000"/>
                </a:solidFill>
              </a:rPr>
              <a:t>ILUSTRATIVO!!</a:t>
            </a:r>
          </a:p>
        </p:txBody>
      </p:sp>
      <p:sp>
        <p:nvSpPr>
          <p:cNvPr id="19" name="Retângulo 18"/>
          <p:cNvSpPr/>
          <p:nvPr/>
        </p:nvSpPr>
        <p:spPr>
          <a:xfrm>
            <a:off x="7955628" y="3428999"/>
            <a:ext cx="1440000" cy="310275"/>
          </a:xfrm>
          <a:prstGeom prst="rect">
            <a:avLst/>
          </a:prstGeom>
          <a:solidFill>
            <a:schemeClr val="bg1"/>
          </a:solidFill>
          <a:ln>
            <a:solidFill>
              <a:srgbClr val="FF0000"/>
            </a:solidFill>
          </a:ln>
          <a:effectLst/>
        </p:spPr>
        <p:txBody>
          <a:bodyPr wrap="square" lIns="72000" tIns="72000" rIns="72000" bIns="72000" rtlCol="0" anchor="ctr">
            <a:noAutofit/>
          </a:bodyPr>
          <a:lstStyle/>
          <a:p>
            <a:pPr algn="ctr">
              <a:spcAft>
                <a:spcPts val="600"/>
              </a:spcAft>
            </a:pPr>
            <a:r>
              <a:rPr lang="pt-BR" sz="1400" b="1" dirty="0">
                <a:solidFill>
                  <a:srgbClr val="FF0000"/>
                </a:solidFill>
              </a:rPr>
              <a:t>ILUSTRATIVO!!</a:t>
            </a:r>
          </a:p>
        </p:txBody>
      </p:sp>
    </p:spTree>
    <p:extLst>
      <p:ext uri="{BB962C8B-B14F-4D97-AF65-F5344CB8AC3E}">
        <p14:creationId xmlns:p14="http://schemas.microsoft.com/office/powerpoint/2010/main" val="14970087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leghornseals.com/imagessigilli/Janus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929" y="1923654"/>
            <a:ext cx="4456706"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00025" y="116632"/>
            <a:ext cx="9505950" cy="945141"/>
          </a:xfrm>
        </p:spPr>
        <p:txBody>
          <a:bodyPr/>
          <a:lstStyle/>
          <a:p>
            <a:r>
              <a:rPr lang="pt-BR" dirty="0"/>
              <a:t>Além da necessidade do dimensionamento correto do número de </a:t>
            </a:r>
            <a:r>
              <a:rPr lang="pt-BR" i="1" dirty="0"/>
              <a:t>gates</a:t>
            </a:r>
            <a:r>
              <a:rPr lang="pt-BR" dirty="0"/>
              <a:t>, deve-se eleger o sistema ideal, entre manual e automático, de acordo com o volume operado pelo terminal</a:t>
            </a:r>
          </a:p>
        </p:txBody>
      </p:sp>
      <p:pic>
        <p:nvPicPr>
          <p:cNvPr id="51206" name="Picture 6" descr="http://www.tecon.com.br/site/img/img-hom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6" y="1923654"/>
            <a:ext cx="4806346" cy="293269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to 5"/>
          <p:cNvCxnSpPr/>
          <p:nvPr/>
        </p:nvCxnSpPr>
        <p:spPr>
          <a:xfrm>
            <a:off x="183036" y="1781760"/>
            <a:ext cx="4788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104206" y="1484784"/>
            <a:ext cx="4788000" cy="360040"/>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Gate manual</a:t>
            </a:r>
            <a:endParaRPr lang="pt-BR" sz="1600" b="1" dirty="0">
              <a:solidFill>
                <a:schemeClr val="tx1"/>
              </a:solidFill>
            </a:endParaRPr>
          </a:p>
        </p:txBody>
      </p:sp>
      <p:cxnSp>
        <p:nvCxnSpPr>
          <p:cNvPr id="11" name="Conector reto 10"/>
          <p:cNvCxnSpPr/>
          <p:nvPr/>
        </p:nvCxnSpPr>
        <p:spPr>
          <a:xfrm>
            <a:off x="5329929" y="1790704"/>
            <a:ext cx="4352727"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5251099" y="1493728"/>
            <a:ext cx="4352727" cy="360040"/>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Gate automatizado</a:t>
            </a:r>
            <a:endParaRPr lang="pt-BR" sz="1600" b="1" dirty="0">
              <a:solidFill>
                <a:schemeClr val="tx1"/>
              </a:solidFill>
            </a:endParaRPr>
          </a:p>
        </p:txBody>
      </p:sp>
    </p:spTree>
    <p:extLst>
      <p:ext uri="{BB962C8B-B14F-4D97-AF65-F5344CB8AC3E}">
        <p14:creationId xmlns:p14="http://schemas.microsoft.com/office/powerpoint/2010/main" val="38591991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58117"/>
            <a:ext cx="9505950" cy="945141"/>
          </a:xfrm>
          <a:noFill/>
          <a:ln w="9525" algn="ctr">
            <a:noFill/>
            <a:miter lim="800000"/>
            <a:headEnd/>
            <a:tailEnd/>
          </a:ln>
        </p:spPr>
        <p:txBody>
          <a:bodyPr vert="horz" wrap="square" lIns="54000" tIns="10800" rIns="54000" bIns="10800" numCol="1" anchor="t" anchorCtr="0" compatLnSpc="1">
            <a:prstTxWarp prst="textNoShape">
              <a:avLst/>
            </a:prstTxWarp>
            <a:spAutoFit/>
          </a:bodyPr>
          <a:lstStyle/>
          <a:p>
            <a:r>
              <a:rPr lang="pt-BR" dirty="0"/>
              <a:t>Deve-se, ainda, buscar garantir acesso eficiente às redes de transporte. Nas regiões mais desenvolvidas do mundo, o sistema de recepção/ expedição de cargas para o cliente se dá em terminais interiores (gates extendidos)</a:t>
            </a:r>
          </a:p>
        </p:txBody>
      </p:sp>
      <p:sp>
        <p:nvSpPr>
          <p:cNvPr id="78" name="Seta para a esquerda e para a direita 77"/>
          <p:cNvSpPr/>
          <p:nvPr>
            <p:custDataLst>
              <p:tags r:id="rId1"/>
            </p:custDataLst>
          </p:nvPr>
        </p:nvSpPr>
        <p:spPr>
          <a:xfrm>
            <a:off x="2997812" y="3929130"/>
            <a:ext cx="607889" cy="337668"/>
          </a:xfrm>
          <a:prstGeom prst="leftRightArrow">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3" name="Grupo 2"/>
          <p:cNvGrpSpPr/>
          <p:nvPr/>
        </p:nvGrpSpPr>
        <p:grpSpPr>
          <a:xfrm>
            <a:off x="657943" y="2911262"/>
            <a:ext cx="2134023" cy="2091123"/>
            <a:chOff x="290882" y="2711692"/>
            <a:chExt cx="2134023" cy="2091123"/>
          </a:xfrm>
        </p:grpSpPr>
        <p:cxnSp>
          <p:nvCxnSpPr>
            <p:cNvPr id="392" name="Conector reto 391"/>
            <p:cNvCxnSpPr/>
            <p:nvPr/>
          </p:nvCxnSpPr>
          <p:spPr>
            <a:xfrm>
              <a:off x="858979" y="2951563"/>
              <a:ext cx="237" cy="261371"/>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9" name="Conector reto 388"/>
            <p:cNvCxnSpPr>
              <a:endCxn id="384" idx="1"/>
            </p:cNvCxnSpPr>
            <p:nvPr/>
          </p:nvCxnSpPr>
          <p:spPr>
            <a:xfrm flipH="1">
              <a:off x="766185" y="2735869"/>
              <a:ext cx="959467" cy="220693"/>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82" name="Retângulo 381"/>
            <p:cNvSpPr/>
            <p:nvPr/>
          </p:nvSpPr>
          <p:spPr>
            <a:xfrm>
              <a:off x="720019" y="3452589"/>
              <a:ext cx="277923" cy="317303"/>
            </a:xfrm>
            <a:prstGeom prst="rect">
              <a:avLst/>
            </a:prstGeom>
            <a:solidFill>
              <a:srgbClr val="FFFFFF"/>
            </a:solidFill>
            <a:ln>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7" name="Retângulo 356"/>
            <p:cNvSpPr/>
            <p:nvPr/>
          </p:nvSpPr>
          <p:spPr>
            <a:xfrm>
              <a:off x="690965" y="3613628"/>
              <a:ext cx="336027" cy="250748"/>
            </a:xfrm>
            <a:prstGeom prst="rect">
              <a:avLst/>
            </a:prstGeom>
            <a:pattFill prst="ltVert">
              <a:fgClr>
                <a:schemeClr val="bg1">
                  <a:lumMod val="50000"/>
                </a:schemeClr>
              </a:fgClr>
              <a:bgClr>
                <a:schemeClr val="bg1">
                  <a:lumMod val="85000"/>
                </a:schemeClr>
              </a:bgClr>
            </a:pattFill>
            <a:ln>
              <a:solidFill>
                <a:schemeClr val="bg1">
                  <a:lumMod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6" name="Retângulo 355"/>
            <p:cNvSpPr/>
            <p:nvPr/>
          </p:nvSpPr>
          <p:spPr>
            <a:xfrm>
              <a:off x="436935" y="3644932"/>
              <a:ext cx="844090" cy="317303"/>
            </a:xfrm>
            <a:prstGeom prst="rect">
              <a:avLst/>
            </a:prstGeom>
            <a:solidFill>
              <a:srgbClr val="FFFFFF"/>
            </a:solidFill>
            <a:ln>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5" name="Retângulo 354"/>
            <p:cNvSpPr/>
            <p:nvPr/>
          </p:nvSpPr>
          <p:spPr>
            <a:xfrm>
              <a:off x="350441" y="3857802"/>
              <a:ext cx="1017077" cy="428834"/>
            </a:xfrm>
            <a:prstGeom prst="rect">
              <a:avLst/>
            </a:prstGeom>
            <a:solidFill>
              <a:srgbClr val="FFFFFF"/>
            </a:solidFill>
            <a:ln>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8" name="Retângulo 357"/>
            <p:cNvSpPr/>
            <p:nvPr/>
          </p:nvSpPr>
          <p:spPr>
            <a:xfrm>
              <a:off x="375772" y="401722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0" name="Retângulo 359"/>
            <p:cNvSpPr/>
            <p:nvPr/>
          </p:nvSpPr>
          <p:spPr>
            <a:xfrm>
              <a:off x="654167" y="401722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1" name="Retângulo 360"/>
            <p:cNvSpPr/>
            <p:nvPr/>
          </p:nvSpPr>
          <p:spPr>
            <a:xfrm>
              <a:off x="932562" y="401722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2" name="Retângulo 361"/>
            <p:cNvSpPr/>
            <p:nvPr/>
          </p:nvSpPr>
          <p:spPr>
            <a:xfrm>
              <a:off x="1210958" y="401722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3" name="Retângulo 362"/>
            <p:cNvSpPr/>
            <p:nvPr/>
          </p:nvSpPr>
          <p:spPr>
            <a:xfrm>
              <a:off x="514970" y="401722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4" name="Retângulo 363"/>
            <p:cNvSpPr/>
            <p:nvPr/>
          </p:nvSpPr>
          <p:spPr>
            <a:xfrm>
              <a:off x="793364" y="401722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5" name="Retângulo 364"/>
            <p:cNvSpPr/>
            <p:nvPr/>
          </p:nvSpPr>
          <p:spPr>
            <a:xfrm>
              <a:off x="1071759" y="401722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6" name="Retângulo 365"/>
            <p:cNvSpPr/>
            <p:nvPr/>
          </p:nvSpPr>
          <p:spPr>
            <a:xfrm>
              <a:off x="375772" y="3880172"/>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7" name="Retângulo 366"/>
            <p:cNvSpPr/>
            <p:nvPr/>
          </p:nvSpPr>
          <p:spPr>
            <a:xfrm>
              <a:off x="654167" y="3880172"/>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8" name="Retângulo 367"/>
            <p:cNvSpPr/>
            <p:nvPr/>
          </p:nvSpPr>
          <p:spPr>
            <a:xfrm>
              <a:off x="932562" y="3880172"/>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69" name="Retângulo 368"/>
            <p:cNvSpPr/>
            <p:nvPr/>
          </p:nvSpPr>
          <p:spPr>
            <a:xfrm>
              <a:off x="1210958" y="3880172"/>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0" name="Retângulo 369"/>
            <p:cNvSpPr/>
            <p:nvPr/>
          </p:nvSpPr>
          <p:spPr>
            <a:xfrm>
              <a:off x="514970" y="3880172"/>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1" name="Retângulo 370"/>
            <p:cNvSpPr/>
            <p:nvPr/>
          </p:nvSpPr>
          <p:spPr>
            <a:xfrm>
              <a:off x="793364" y="3880172"/>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2" name="Retângulo 371"/>
            <p:cNvSpPr/>
            <p:nvPr/>
          </p:nvSpPr>
          <p:spPr>
            <a:xfrm>
              <a:off x="1071759" y="3880172"/>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3" name="Retângulo 372"/>
            <p:cNvSpPr/>
            <p:nvPr/>
          </p:nvSpPr>
          <p:spPr>
            <a:xfrm>
              <a:off x="654167" y="3744086"/>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4" name="Retângulo 373"/>
            <p:cNvSpPr/>
            <p:nvPr/>
          </p:nvSpPr>
          <p:spPr>
            <a:xfrm>
              <a:off x="932562" y="3744086"/>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5" name="Retângulo 374"/>
            <p:cNvSpPr/>
            <p:nvPr/>
          </p:nvSpPr>
          <p:spPr>
            <a:xfrm>
              <a:off x="514970" y="3744086"/>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6" name="Retângulo 375"/>
            <p:cNvSpPr/>
            <p:nvPr/>
          </p:nvSpPr>
          <p:spPr>
            <a:xfrm>
              <a:off x="793364" y="3744086"/>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7" name="Retângulo 376"/>
            <p:cNvSpPr/>
            <p:nvPr/>
          </p:nvSpPr>
          <p:spPr>
            <a:xfrm>
              <a:off x="1071759" y="3744086"/>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8" name="Retângulo 377"/>
            <p:cNvSpPr/>
            <p:nvPr/>
          </p:nvSpPr>
          <p:spPr>
            <a:xfrm>
              <a:off x="793364" y="3603994"/>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79" name="Retângulo 378"/>
            <p:cNvSpPr/>
            <p:nvPr/>
          </p:nvSpPr>
          <p:spPr>
            <a:xfrm>
              <a:off x="654167" y="3603994"/>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80" name="Retângulo 379"/>
            <p:cNvSpPr/>
            <p:nvPr/>
          </p:nvSpPr>
          <p:spPr>
            <a:xfrm>
              <a:off x="793364" y="3466943"/>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81" name="Retângulo 380"/>
            <p:cNvSpPr/>
            <p:nvPr/>
          </p:nvSpPr>
          <p:spPr>
            <a:xfrm>
              <a:off x="932562" y="3603994"/>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54" name="Forma livre 353"/>
            <p:cNvSpPr/>
            <p:nvPr/>
          </p:nvSpPr>
          <p:spPr>
            <a:xfrm>
              <a:off x="290882" y="3920451"/>
              <a:ext cx="1136195" cy="882364"/>
            </a:xfrm>
            <a:custGeom>
              <a:avLst/>
              <a:gdLst>
                <a:gd name="connsiteX0" fmla="*/ 76200 w 895350"/>
                <a:gd name="connsiteY0" fmla="*/ 685800 h 695325"/>
                <a:gd name="connsiteX1" fmla="*/ 800100 w 895350"/>
                <a:gd name="connsiteY1" fmla="*/ 695325 h 695325"/>
                <a:gd name="connsiteX2" fmla="*/ 790575 w 895350"/>
                <a:gd name="connsiteY2" fmla="*/ 457200 h 695325"/>
                <a:gd name="connsiteX3" fmla="*/ 895350 w 895350"/>
                <a:gd name="connsiteY3" fmla="*/ 200025 h 695325"/>
                <a:gd name="connsiteX4" fmla="*/ 438150 w 895350"/>
                <a:gd name="connsiteY4" fmla="*/ 0 h 695325"/>
                <a:gd name="connsiteX5" fmla="*/ 0 w 895350"/>
                <a:gd name="connsiteY5" fmla="*/ 200025 h 695325"/>
                <a:gd name="connsiteX6" fmla="*/ 104775 w 895350"/>
                <a:gd name="connsiteY6" fmla="*/ 485775 h 695325"/>
                <a:gd name="connsiteX7" fmla="*/ 76200 w 895350"/>
                <a:gd name="connsiteY7" fmla="*/ 68580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350" h="695325">
                  <a:moveTo>
                    <a:pt x="76200" y="685800"/>
                  </a:moveTo>
                  <a:lnTo>
                    <a:pt x="800100" y="695325"/>
                  </a:lnTo>
                  <a:lnTo>
                    <a:pt x="790575" y="457200"/>
                  </a:lnTo>
                  <a:lnTo>
                    <a:pt x="895350" y="200025"/>
                  </a:lnTo>
                  <a:lnTo>
                    <a:pt x="438150" y="0"/>
                  </a:lnTo>
                  <a:lnTo>
                    <a:pt x="0" y="200025"/>
                  </a:lnTo>
                  <a:lnTo>
                    <a:pt x="104775" y="485775"/>
                  </a:lnTo>
                  <a:lnTo>
                    <a:pt x="76200" y="685800"/>
                  </a:lnTo>
                  <a:close/>
                </a:path>
              </a:pathLst>
            </a:custGeom>
            <a:solidFill>
              <a:srgbClr val="FFFFFF"/>
            </a:solidFill>
            <a:ln>
              <a:solidFill>
                <a:schemeClr val="tx1"/>
              </a:solidFill>
            </a:ln>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83" name="Retângulo 382"/>
            <p:cNvSpPr/>
            <p:nvPr/>
          </p:nvSpPr>
          <p:spPr>
            <a:xfrm>
              <a:off x="1679963" y="2711692"/>
              <a:ext cx="91378" cy="2013874"/>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384" name="Retângulo 383"/>
            <p:cNvSpPr/>
            <p:nvPr/>
          </p:nvSpPr>
          <p:spPr>
            <a:xfrm>
              <a:off x="766185" y="2912223"/>
              <a:ext cx="1407652" cy="88680"/>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386" name="Retângulo 385"/>
            <p:cNvSpPr/>
            <p:nvPr/>
          </p:nvSpPr>
          <p:spPr>
            <a:xfrm>
              <a:off x="1771341" y="4640927"/>
              <a:ext cx="653564" cy="161888"/>
            </a:xfrm>
            <a:prstGeom prst="rect">
              <a:avLst/>
            </a:prstGeom>
            <a:solidFill>
              <a:schemeClr val="tx1"/>
            </a:solidFill>
            <a:ln>
              <a:solidFill>
                <a:schemeClr val="tx1"/>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85" name="Retângulo 384"/>
            <p:cNvSpPr/>
            <p:nvPr/>
          </p:nvSpPr>
          <p:spPr>
            <a:xfrm>
              <a:off x="1556534" y="4479040"/>
              <a:ext cx="653564" cy="323775"/>
            </a:xfrm>
            <a:prstGeom prst="rect">
              <a:avLst/>
            </a:prstGeom>
            <a:solidFill>
              <a:schemeClr val="tx1"/>
            </a:solidFill>
            <a:ln>
              <a:solidFill>
                <a:schemeClr val="tx1"/>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387" name="Retângulo 386"/>
            <p:cNvSpPr/>
            <p:nvPr/>
          </p:nvSpPr>
          <p:spPr>
            <a:xfrm>
              <a:off x="1898257" y="2847304"/>
              <a:ext cx="183479" cy="228419"/>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395" name="Retângulo 394"/>
            <p:cNvSpPr/>
            <p:nvPr/>
          </p:nvSpPr>
          <p:spPr>
            <a:xfrm>
              <a:off x="793364" y="3177239"/>
              <a:ext cx="131704" cy="137051"/>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grpSp>
        <p:nvGrpSpPr>
          <p:cNvPr id="623" name="Grupo 622"/>
          <p:cNvGrpSpPr/>
          <p:nvPr/>
        </p:nvGrpSpPr>
        <p:grpSpPr>
          <a:xfrm>
            <a:off x="3811547" y="2834596"/>
            <a:ext cx="1804976" cy="2538620"/>
            <a:chOff x="4063577" y="2635026"/>
            <a:chExt cx="1804976" cy="2538620"/>
          </a:xfrm>
        </p:grpSpPr>
        <p:sp>
          <p:nvSpPr>
            <p:cNvPr id="232" name="Rectangle 48"/>
            <p:cNvSpPr>
              <a:spLocks noChangeArrowheads="1"/>
            </p:cNvSpPr>
            <p:nvPr/>
          </p:nvSpPr>
          <p:spPr bwMode="auto">
            <a:xfrm>
              <a:off x="4481697" y="3907710"/>
              <a:ext cx="966806" cy="51492"/>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grpSp>
          <p:nvGrpSpPr>
            <p:cNvPr id="233" name="Grupo 232"/>
            <p:cNvGrpSpPr/>
            <p:nvPr/>
          </p:nvGrpSpPr>
          <p:grpSpPr>
            <a:xfrm>
              <a:off x="5056300" y="3928629"/>
              <a:ext cx="105476" cy="123902"/>
              <a:chOff x="7464943" y="2734891"/>
              <a:chExt cx="104059" cy="122237"/>
            </a:xfrm>
            <a:solidFill>
              <a:schemeClr val="bg1"/>
            </a:solidFill>
          </p:grpSpPr>
          <p:sp>
            <p:nvSpPr>
              <p:cNvPr id="245" name="Freeform 54"/>
              <p:cNvSpPr>
                <a:spLocks/>
              </p:cNvSpPr>
              <p:nvPr/>
            </p:nvSpPr>
            <p:spPr bwMode="auto">
              <a:xfrm>
                <a:off x="7464943" y="2734891"/>
                <a:ext cx="104059" cy="122237"/>
              </a:xfrm>
              <a:custGeom>
                <a:avLst/>
                <a:gdLst/>
                <a:ahLst/>
                <a:cxnLst>
                  <a:cxn ang="0">
                    <a:pos x="0" y="96"/>
                  </a:cxn>
                  <a:cxn ang="0">
                    <a:pos x="88" y="0"/>
                  </a:cxn>
                  <a:cxn ang="0">
                    <a:pos x="88" y="0"/>
                  </a:cxn>
                  <a:cxn ang="0">
                    <a:pos x="88" y="0"/>
                  </a:cxn>
                  <a:cxn ang="0">
                    <a:pos x="176" y="96"/>
                  </a:cxn>
                  <a:cxn ang="0">
                    <a:pos x="176" y="96"/>
                  </a:cxn>
                  <a:cxn ang="0">
                    <a:pos x="176" y="96"/>
                  </a:cxn>
                  <a:cxn ang="0">
                    <a:pos x="88" y="192"/>
                  </a:cxn>
                  <a:cxn ang="0">
                    <a:pos x="88" y="192"/>
                  </a:cxn>
                  <a:cxn ang="0">
                    <a:pos x="88" y="192"/>
                  </a:cxn>
                  <a:cxn ang="0">
                    <a:pos x="0" y="96"/>
                  </a:cxn>
                  <a:cxn ang="0">
                    <a:pos x="0" y="96"/>
                  </a:cxn>
                </a:cxnLst>
                <a:rect l="0" t="0" r="r" b="b"/>
                <a:pathLst>
                  <a:path w="176" h="192">
                    <a:moveTo>
                      <a:pt x="0" y="96"/>
                    </a:moveTo>
                    <a:cubicBezTo>
                      <a:pt x="0" y="43"/>
                      <a:pt x="40" y="0"/>
                      <a:pt x="88" y="0"/>
                    </a:cubicBezTo>
                    <a:cubicBezTo>
                      <a:pt x="88" y="0"/>
                      <a:pt x="88" y="0"/>
                      <a:pt x="88" y="0"/>
                    </a:cubicBezTo>
                    <a:lnTo>
                      <a:pt x="88" y="0"/>
                    </a:lnTo>
                    <a:cubicBezTo>
                      <a:pt x="137" y="0"/>
                      <a:pt x="176" y="43"/>
                      <a:pt x="176" y="96"/>
                    </a:cubicBezTo>
                    <a:cubicBezTo>
                      <a:pt x="176" y="96"/>
                      <a:pt x="176" y="96"/>
                      <a:pt x="176" y="96"/>
                    </a:cubicBezTo>
                    <a:lnTo>
                      <a:pt x="176" y="96"/>
                    </a:lnTo>
                    <a:cubicBezTo>
                      <a:pt x="176" y="149"/>
                      <a:pt x="137" y="192"/>
                      <a:pt x="88" y="192"/>
                    </a:cubicBezTo>
                    <a:cubicBezTo>
                      <a:pt x="88" y="192"/>
                      <a:pt x="88" y="192"/>
                      <a:pt x="88" y="192"/>
                    </a:cubicBezTo>
                    <a:lnTo>
                      <a:pt x="88" y="192"/>
                    </a:lnTo>
                    <a:cubicBezTo>
                      <a:pt x="40" y="192"/>
                      <a:pt x="0" y="149"/>
                      <a:pt x="0" y="96"/>
                    </a:cubicBezTo>
                    <a:cubicBezTo>
                      <a:pt x="0" y="96"/>
                      <a:pt x="0" y="96"/>
                      <a:pt x="0" y="96"/>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246" name="Freeform 56"/>
              <p:cNvSpPr>
                <a:spLocks/>
              </p:cNvSpPr>
              <p:nvPr/>
            </p:nvSpPr>
            <p:spPr bwMode="auto">
              <a:xfrm>
                <a:off x="7503049" y="2776166"/>
                <a:ext cx="36641" cy="3968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grpSp>
        <p:grpSp>
          <p:nvGrpSpPr>
            <p:cNvPr id="234" name="Grupo 233"/>
            <p:cNvGrpSpPr/>
            <p:nvPr/>
          </p:nvGrpSpPr>
          <p:grpSpPr>
            <a:xfrm>
              <a:off x="5297417" y="3928629"/>
              <a:ext cx="115875" cy="123902"/>
              <a:chOff x="7756601" y="2734891"/>
              <a:chExt cx="114318" cy="122237"/>
            </a:xfrm>
            <a:solidFill>
              <a:schemeClr val="bg1"/>
            </a:solidFill>
          </p:grpSpPr>
          <p:sp>
            <p:nvSpPr>
              <p:cNvPr id="243" name="Freeform 58"/>
              <p:cNvSpPr>
                <a:spLocks/>
              </p:cNvSpPr>
              <p:nvPr/>
            </p:nvSpPr>
            <p:spPr bwMode="auto">
              <a:xfrm>
                <a:off x="7756601" y="2734891"/>
                <a:ext cx="114318" cy="122237"/>
              </a:xfrm>
              <a:custGeom>
                <a:avLst/>
                <a:gdLst/>
                <a:ahLst/>
                <a:cxnLst>
                  <a:cxn ang="0">
                    <a:pos x="0" y="96"/>
                  </a:cxn>
                  <a:cxn ang="0">
                    <a:pos x="96" y="0"/>
                  </a:cxn>
                  <a:cxn ang="0">
                    <a:pos x="96" y="0"/>
                  </a:cxn>
                  <a:cxn ang="0">
                    <a:pos x="96" y="0"/>
                  </a:cxn>
                  <a:cxn ang="0">
                    <a:pos x="192" y="96"/>
                  </a:cxn>
                  <a:cxn ang="0">
                    <a:pos x="192" y="96"/>
                  </a:cxn>
                  <a:cxn ang="0">
                    <a:pos x="192" y="96"/>
                  </a:cxn>
                  <a:cxn ang="0">
                    <a:pos x="96" y="192"/>
                  </a:cxn>
                  <a:cxn ang="0">
                    <a:pos x="96" y="192"/>
                  </a:cxn>
                  <a:cxn ang="0">
                    <a:pos x="96" y="192"/>
                  </a:cxn>
                  <a:cxn ang="0">
                    <a:pos x="0" y="96"/>
                  </a:cxn>
                  <a:cxn ang="0">
                    <a:pos x="0" y="96"/>
                  </a:cxn>
                </a:cxnLst>
                <a:rect l="0" t="0" r="r" b="b"/>
                <a:pathLst>
                  <a:path w="192" h="192">
                    <a:moveTo>
                      <a:pt x="0" y="96"/>
                    </a:moveTo>
                    <a:cubicBezTo>
                      <a:pt x="0" y="43"/>
                      <a:pt x="43" y="0"/>
                      <a:pt x="96" y="0"/>
                    </a:cubicBezTo>
                    <a:cubicBezTo>
                      <a:pt x="96" y="0"/>
                      <a:pt x="96" y="0"/>
                      <a:pt x="96" y="0"/>
                    </a:cubicBezTo>
                    <a:lnTo>
                      <a:pt x="96" y="0"/>
                    </a:lnTo>
                    <a:cubicBezTo>
                      <a:pt x="149" y="0"/>
                      <a:pt x="192" y="43"/>
                      <a:pt x="192" y="96"/>
                    </a:cubicBezTo>
                    <a:cubicBezTo>
                      <a:pt x="192" y="96"/>
                      <a:pt x="192" y="96"/>
                      <a:pt x="192" y="96"/>
                    </a:cubicBezTo>
                    <a:lnTo>
                      <a:pt x="192" y="96"/>
                    </a:lnTo>
                    <a:cubicBezTo>
                      <a:pt x="192" y="149"/>
                      <a:pt x="149" y="192"/>
                      <a:pt x="96" y="192"/>
                    </a:cubicBezTo>
                    <a:cubicBezTo>
                      <a:pt x="96" y="192"/>
                      <a:pt x="96" y="192"/>
                      <a:pt x="96" y="192"/>
                    </a:cubicBezTo>
                    <a:lnTo>
                      <a:pt x="96" y="192"/>
                    </a:lnTo>
                    <a:cubicBezTo>
                      <a:pt x="43" y="192"/>
                      <a:pt x="0" y="149"/>
                      <a:pt x="0" y="96"/>
                    </a:cubicBezTo>
                    <a:cubicBezTo>
                      <a:pt x="0" y="96"/>
                      <a:pt x="0" y="96"/>
                      <a:pt x="0" y="96"/>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244" name="Freeform 60"/>
              <p:cNvSpPr>
                <a:spLocks/>
              </p:cNvSpPr>
              <p:nvPr/>
            </p:nvSpPr>
            <p:spPr bwMode="auto">
              <a:xfrm>
                <a:off x="7794707" y="2776166"/>
                <a:ext cx="38106" cy="3968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grpSp>
        <p:sp>
          <p:nvSpPr>
            <p:cNvPr id="235" name="Freeform 62"/>
            <p:cNvSpPr>
              <a:spLocks/>
            </p:cNvSpPr>
            <p:nvPr/>
          </p:nvSpPr>
          <p:spPr bwMode="auto">
            <a:xfrm>
              <a:off x="5240966" y="3669561"/>
              <a:ext cx="209467" cy="249413"/>
            </a:xfrm>
            <a:custGeom>
              <a:avLst/>
              <a:gdLst/>
              <a:ahLst/>
              <a:cxnLst>
                <a:cxn ang="0">
                  <a:pos x="0" y="0"/>
                </a:cxn>
                <a:cxn ang="0">
                  <a:pos x="75" y="0"/>
                </a:cxn>
                <a:cxn ang="0">
                  <a:pos x="141" y="67"/>
                </a:cxn>
                <a:cxn ang="0">
                  <a:pos x="141" y="155"/>
                </a:cxn>
                <a:cxn ang="0">
                  <a:pos x="0" y="155"/>
                </a:cxn>
                <a:cxn ang="0">
                  <a:pos x="0" y="0"/>
                </a:cxn>
              </a:cxnLst>
              <a:rect l="0" t="0" r="r" b="b"/>
              <a:pathLst>
                <a:path w="141" h="155">
                  <a:moveTo>
                    <a:pt x="0" y="0"/>
                  </a:moveTo>
                  <a:lnTo>
                    <a:pt x="75" y="0"/>
                  </a:lnTo>
                  <a:lnTo>
                    <a:pt x="141" y="67"/>
                  </a:lnTo>
                  <a:lnTo>
                    <a:pt x="141" y="155"/>
                  </a:lnTo>
                  <a:lnTo>
                    <a:pt x="0" y="155"/>
                  </a:lnTo>
                  <a:lnTo>
                    <a:pt x="0" y="0"/>
                  </a:lnTo>
                  <a:close/>
                </a:path>
              </a:pathLst>
            </a:cu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236" name="Freeform 64"/>
            <p:cNvSpPr>
              <a:spLocks/>
            </p:cNvSpPr>
            <p:nvPr/>
          </p:nvSpPr>
          <p:spPr bwMode="auto">
            <a:xfrm>
              <a:off x="5278105" y="3711398"/>
              <a:ext cx="86164" cy="114247"/>
            </a:xfrm>
            <a:custGeom>
              <a:avLst/>
              <a:gdLst/>
              <a:ahLst/>
              <a:cxnLst>
                <a:cxn ang="0">
                  <a:pos x="0" y="0"/>
                </a:cxn>
                <a:cxn ang="0">
                  <a:pos x="31" y="0"/>
                </a:cxn>
                <a:cxn ang="0">
                  <a:pos x="58" y="27"/>
                </a:cxn>
                <a:cxn ang="0">
                  <a:pos x="58" y="71"/>
                </a:cxn>
                <a:cxn ang="0">
                  <a:pos x="0" y="71"/>
                </a:cxn>
                <a:cxn ang="0">
                  <a:pos x="0" y="0"/>
                </a:cxn>
              </a:cxnLst>
              <a:rect l="0" t="0" r="r" b="b"/>
              <a:pathLst>
                <a:path w="58" h="71">
                  <a:moveTo>
                    <a:pt x="0" y="0"/>
                  </a:moveTo>
                  <a:lnTo>
                    <a:pt x="31" y="0"/>
                  </a:lnTo>
                  <a:lnTo>
                    <a:pt x="58" y="27"/>
                  </a:lnTo>
                  <a:lnTo>
                    <a:pt x="58" y="71"/>
                  </a:lnTo>
                  <a:lnTo>
                    <a:pt x="0" y="71"/>
                  </a:lnTo>
                  <a:lnTo>
                    <a:pt x="0" y="0"/>
                  </a:lnTo>
                  <a:close/>
                </a:path>
              </a:pathLst>
            </a:cu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grpSp>
          <p:nvGrpSpPr>
            <p:cNvPr id="237" name="Grupo 236"/>
            <p:cNvGrpSpPr/>
            <p:nvPr/>
          </p:nvGrpSpPr>
          <p:grpSpPr>
            <a:xfrm>
              <a:off x="4574064" y="3928629"/>
              <a:ext cx="105476" cy="123902"/>
              <a:chOff x="7042965" y="2734891"/>
              <a:chExt cx="104059" cy="122237"/>
            </a:xfrm>
            <a:solidFill>
              <a:schemeClr val="bg1"/>
            </a:solidFill>
          </p:grpSpPr>
          <p:sp>
            <p:nvSpPr>
              <p:cNvPr id="241" name="Freeform 50"/>
              <p:cNvSpPr>
                <a:spLocks/>
              </p:cNvSpPr>
              <p:nvPr/>
            </p:nvSpPr>
            <p:spPr bwMode="auto">
              <a:xfrm>
                <a:off x="7042965" y="2734891"/>
                <a:ext cx="104059" cy="122237"/>
              </a:xfrm>
              <a:custGeom>
                <a:avLst/>
                <a:gdLst/>
                <a:ahLst/>
                <a:cxnLst>
                  <a:cxn ang="0">
                    <a:pos x="0" y="96"/>
                  </a:cxn>
                  <a:cxn ang="0">
                    <a:pos x="88" y="0"/>
                  </a:cxn>
                  <a:cxn ang="0">
                    <a:pos x="88" y="0"/>
                  </a:cxn>
                  <a:cxn ang="0">
                    <a:pos x="88" y="0"/>
                  </a:cxn>
                  <a:cxn ang="0">
                    <a:pos x="176" y="96"/>
                  </a:cxn>
                  <a:cxn ang="0">
                    <a:pos x="176" y="96"/>
                  </a:cxn>
                  <a:cxn ang="0">
                    <a:pos x="176" y="96"/>
                  </a:cxn>
                  <a:cxn ang="0">
                    <a:pos x="88" y="192"/>
                  </a:cxn>
                  <a:cxn ang="0">
                    <a:pos x="88" y="192"/>
                  </a:cxn>
                  <a:cxn ang="0">
                    <a:pos x="88" y="192"/>
                  </a:cxn>
                  <a:cxn ang="0">
                    <a:pos x="0" y="96"/>
                  </a:cxn>
                  <a:cxn ang="0">
                    <a:pos x="0" y="96"/>
                  </a:cxn>
                </a:cxnLst>
                <a:rect l="0" t="0" r="r" b="b"/>
                <a:pathLst>
                  <a:path w="176" h="192">
                    <a:moveTo>
                      <a:pt x="0" y="96"/>
                    </a:moveTo>
                    <a:cubicBezTo>
                      <a:pt x="0" y="43"/>
                      <a:pt x="40" y="0"/>
                      <a:pt x="88" y="0"/>
                    </a:cubicBezTo>
                    <a:cubicBezTo>
                      <a:pt x="88" y="0"/>
                      <a:pt x="88" y="0"/>
                      <a:pt x="88" y="0"/>
                    </a:cubicBezTo>
                    <a:lnTo>
                      <a:pt x="88" y="0"/>
                    </a:lnTo>
                    <a:cubicBezTo>
                      <a:pt x="137" y="0"/>
                      <a:pt x="176" y="43"/>
                      <a:pt x="176" y="96"/>
                    </a:cubicBezTo>
                    <a:cubicBezTo>
                      <a:pt x="176" y="96"/>
                      <a:pt x="176" y="96"/>
                      <a:pt x="176" y="96"/>
                    </a:cubicBezTo>
                    <a:lnTo>
                      <a:pt x="176" y="96"/>
                    </a:lnTo>
                    <a:cubicBezTo>
                      <a:pt x="176" y="149"/>
                      <a:pt x="137" y="192"/>
                      <a:pt x="88" y="192"/>
                    </a:cubicBezTo>
                    <a:cubicBezTo>
                      <a:pt x="88" y="192"/>
                      <a:pt x="88" y="192"/>
                      <a:pt x="88" y="192"/>
                    </a:cubicBezTo>
                    <a:lnTo>
                      <a:pt x="88" y="192"/>
                    </a:lnTo>
                    <a:cubicBezTo>
                      <a:pt x="40" y="192"/>
                      <a:pt x="0" y="149"/>
                      <a:pt x="0" y="96"/>
                    </a:cubicBezTo>
                    <a:cubicBezTo>
                      <a:pt x="0" y="96"/>
                      <a:pt x="0" y="96"/>
                      <a:pt x="0" y="96"/>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242" name="Freeform 52"/>
              <p:cNvSpPr>
                <a:spLocks/>
              </p:cNvSpPr>
              <p:nvPr/>
            </p:nvSpPr>
            <p:spPr bwMode="auto">
              <a:xfrm>
                <a:off x="7072278" y="2776166"/>
                <a:ext cx="36641" cy="3968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grpSp>
        <p:grpSp>
          <p:nvGrpSpPr>
            <p:cNvPr id="238" name="Grupo 237"/>
            <p:cNvGrpSpPr/>
            <p:nvPr/>
          </p:nvGrpSpPr>
          <p:grpSpPr>
            <a:xfrm>
              <a:off x="4815182" y="3928629"/>
              <a:ext cx="105476" cy="123902"/>
              <a:chOff x="7322778" y="2734891"/>
              <a:chExt cx="104059" cy="122237"/>
            </a:xfrm>
            <a:solidFill>
              <a:schemeClr val="bg1"/>
            </a:solidFill>
          </p:grpSpPr>
          <p:sp>
            <p:nvSpPr>
              <p:cNvPr id="239" name="Freeform 50"/>
              <p:cNvSpPr>
                <a:spLocks/>
              </p:cNvSpPr>
              <p:nvPr/>
            </p:nvSpPr>
            <p:spPr bwMode="auto">
              <a:xfrm>
                <a:off x="7322778" y="2734891"/>
                <a:ext cx="104059" cy="122237"/>
              </a:xfrm>
              <a:custGeom>
                <a:avLst/>
                <a:gdLst/>
                <a:ahLst/>
                <a:cxnLst>
                  <a:cxn ang="0">
                    <a:pos x="0" y="96"/>
                  </a:cxn>
                  <a:cxn ang="0">
                    <a:pos x="88" y="0"/>
                  </a:cxn>
                  <a:cxn ang="0">
                    <a:pos x="88" y="0"/>
                  </a:cxn>
                  <a:cxn ang="0">
                    <a:pos x="88" y="0"/>
                  </a:cxn>
                  <a:cxn ang="0">
                    <a:pos x="176" y="96"/>
                  </a:cxn>
                  <a:cxn ang="0">
                    <a:pos x="176" y="96"/>
                  </a:cxn>
                  <a:cxn ang="0">
                    <a:pos x="176" y="96"/>
                  </a:cxn>
                  <a:cxn ang="0">
                    <a:pos x="88" y="192"/>
                  </a:cxn>
                  <a:cxn ang="0">
                    <a:pos x="88" y="192"/>
                  </a:cxn>
                  <a:cxn ang="0">
                    <a:pos x="88" y="192"/>
                  </a:cxn>
                  <a:cxn ang="0">
                    <a:pos x="0" y="96"/>
                  </a:cxn>
                  <a:cxn ang="0">
                    <a:pos x="0" y="96"/>
                  </a:cxn>
                </a:cxnLst>
                <a:rect l="0" t="0" r="r" b="b"/>
                <a:pathLst>
                  <a:path w="176" h="192">
                    <a:moveTo>
                      <a:pt x="0" y="96"/>
                    </a:moveTo>
                    <a:cubicBezTo>
                      <a:pt x="0" y="43"/>
                      <a:pt x="40" y="0"/>
                      <a:pt x="88" y="0"/>
                    </a:cubicBezTo>
                    <a:cubicBezTo>
                      <a:pt x="88" y="0"/>
                      <a:pt x="88" y="0"/>
                      <a:pt x="88" y="0"/>
                    </a:cubicBezTo>
                    <a:lnTo>
                      <a:pt x="88" y="0"/>
                    </a:lnTo>
                    <a:cubicBezTo>
                      <a:pt x="137" y="0"/>
                      <a:pt x="176" y="43"/>
                      <a:pt x="176" y="96"/>
                    </a:cubicBezTo>
                    <a:cubicBezTo>
                      <a:pt x="176" y="96"/>
                      <a:pt x="176" y="96"/>
                      <a:pt x="176" y="96"/>
                    </a:cubicBezTo>
                    <a:lnTo>
                      <a:pt x="176" y="96"/>
                    </a:lnTo>
                    <a:cubicBezTo>
                      <a:pt x="176" y="149"/>
                      <a:pt x="137" y="192"/>
                      <a:pt x="88" y="192"/>
                    </a:cubicBezTo>
                    <a:cubicBezTo>
                      <a:pt x="88" y="192"/>
                      <a:pt x="88" y="192"/>
                      <a:pt x="88" y="192"/>
                    </a:cubicBezTo>
                    <a:lnTo>
                      <a:pt x="88" y="192"/>
                    </a:lnTo>
                    <a:cubicBezTo>
                      <a:pt x="40" y="192"/>
                      <a:pt x="0" y="149"/>
                      <a:pt x="0" y="96"/>
                    </a:cubicBezTo>
                    <a:cubicBezTo>
                      <a:pt x="0" y="96"/>
                      <a:pt x="0" y="96"/>
                      <a:pt x="0" y="96"/>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240" name="Freeform 52"/>
              <p:cNvSpPr>
                <a:spLocks/>
              </p:cNvSpPr>
              <p:nvPr/>
            </p:nvSpPr>
            <p:spPr bwMode="auto">
              <a:xfrm>
                <a:off x="7352091" y="2776166"/>
                <a:ext cx="36641" cy="3968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grpSp>
        <p:sp>
          <p:nvSpPr>
            <p:cNvPr id="216" name="Retângulo 215"/>
            <p:cNvSpPr/>
            <p:nvPr>
              <p:custDataLst>
                <p:tags r:id="rId3"/>
              </p:custDataLst>
            </p:nvPr>
          </p:nvSpPr>
          <p:spPr>
            <a:xfrm>
              <a:off x="4527105" y="3615642"/>
              <a:ext cx="646813" cy="25872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600"/>
                </a:spcAft>
                <a:buFont typeface="Arial" pitchFamily="34" charset="0"/>
                <a:buChar char="•"/>
              </a:pPr>
              <a:endParaRPr lang="pt-BR" sz="1600" dirty="0"/>
            </a:p>
          </p:txBody>
        </p:sp>
        <p:sp>
          <p:nvSpPr>
            <p:cNvPr id="254" name="Retângulo 253"/>
            <p:cNvSpPr/>
            <p:nvPr>
              <p:custDataLst>
                <p:tags r:id="rId4"/>
              </p:custDataLst>
            </p:nvPr>
          </p:nvSpPr>
          <p:spPr>
            <a:xfrm>
              <a:off x="4386295" y="4768601"/>
              <a:ext cx="646813" cy="25872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600"/>
                </a:spcAft>
                <a:buFont typeface="Arial" pitchFamily="34" charset="0"/>
                <a:buChar char="•"/>
              </a:pPr>
              <a:endParaRPr lang="pt-BR" sz="1600" dirty="0"/>
            </a:p>
          </p:txBody>
        </p:sp>
        <p:cxnSp>
          <p:nvCxnSpPr>
            <p:cNvPr id="258" name="Conector reto 257"/>
            <p:cNvCxnSpPr/>
            <p:nvPr>
              <p:custDataLst>
                <p:tags r:id="rId5"/>
              </p:custDataLst>
            </p:nvPr>
          </p:nvCxnSpPr>
          <p:spPr>
            <a:xfrm>
              <a:off x="4386295" y="4768601"/>
              <a:ext cx="0" cy="258726"/>
            </a:xfrm>
            <a:prstGeom prst="line">
              <a:avLst/>
            </a:prstGeom>
            <a:ln w="12700">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sp>
          <p:nvSpPr>
            <p:cNvPr id="286" name="Retângulo 285"/>
            <p:cNvSpPr/>
            <p:nvPr>
              <p:custDataLst>
                <p:tags r:id="rId6"/>
              </p:custDataLst>
            </p:nvPr>
          </p:nvSpPr>
          <p:spPr>
            <a:xfrm>
              <a:off x="4694769" y="4486014"/>
              <a:ext cx="646813" cy="25872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600"/>
                </a:spcAft>
                <a:buFont typeface="Arial" pitchFamily="34" charset="0"/>
                <a:buChar char="•"/>
              </a:pPr>
              <a:endParaRPr lang="pt-BR" sz="1600" dirty="0"/>
            </a:p>
          </p:txBody>
        </p:sp>
        <p:sp>
          <p:nvSpPr>
            <p:cNvPr id="303" name="Retângulo 302"/>
            <p:cNvSpPr/>
            <p:nvPr>
              <p:custDataLst>
                <p:tags r:id="rId7"/>
              </p:custDataLst>
            </p:nvPr>
          </p:nvSpPr>
          <p:spPr>
            <a:xfrm>
              <a:off x="5075939" y="4768601"/>
              <a:ext cx="646813" cy="25872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600"/>
                </a:spcAft>
                <a:buFont typeface="Arial" pitchFamily="34" charset="0"/>
                <a:buChar char="•"/>
              </a:pPr>
              <a:endParaRPr lang="pt-BR" sz="1600" dirty="0"/>
            </a:p>
          </p:txBody>
        </p:sp>
        <p:sp>
          <p:nvSpPr>
            <p:cNvPr id="27" name="Freeform 85"/>
            <p:cNvSpPr>
              <a:spLocks/>
            </p:cNvSpPr>
            <p:nvPr/>
          </p:nvSpPr>
          <p:spPr bwMode="auto">
            <a:xfrm flipV="1">
              <a:off x="4283229" y="4997844"/>
              <a:ext cx="1585324" cy="175794"/>
            </a:xfrm>
            <a:prstGeom prst="trapezoid">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341" name="Freeform 62"/>
            <p:cNvSpPr>
              <a:spLocks/>
            </p:cNvSpPr>
            <p:nvPr/>
          </p:nvSpPr>
          <p:spPr bwMode="auto">
            <a:xfrm flipH="1">
              <a:off x="4065132" y="4480453"/>
              <a:ext cx="271407" cy="693193"/>
            </a:xfrm>
            <a:custGeom>
              <a:avLst/>
              <a:gdLst/>
              <a:ahLst/>
              <a:cxnLst>
                <a:cxn ang="0">
                  <a:pos x="0" y="0"/>
                </a:cxn>
                <a:cxn ang="0">
                  <a:pos x="75" y="0"/>
                </a:cxn>
                <a:cxn ang="0">
                  <a:pos x="141" y="67"/>
                </a:cxn>
                <a:cxn ang="0">
                  <a:pos x="141" y="155"/>
                </a:cxn>
                <a:cxn ang="0">
                  <a:pos x="0" y="155"/>
                </a:cxn>
                <a:cxn ang="0">
                  <a:pos x="0" y="0"/>
                </a:cxn>
              </a:cxnLst>
              <a:rect l="0" t="0" r="r" b="b"/>
              <a:pathLst>
                <a:path w="141" h="155">
                  <a:moveTo>
                    <a:pt x="0" y="0"/>
                  </a:moveTo>
                  <a:lnTo>
                    <a:pt x="75" y="0"/>
                  </a:lnTo>
                  <a:lnTo>
                    <a:pt x="141" y="67"/>
                  </a:lnTo>
                  <a:lnTo>
                    <a:pt x="141" y="155"/>
                  </a:lnTo>
                  <a:lnTo>
                    <a:pt x="0" y="155"/>
                  </a:lnTo>
                  <a:lnTo>
                    <a:pt x="0" y="0"/>
                  </a:lnTo>
                  <a:close/>
                </a:path>
              </a:pathLst>
            </a:cu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342" name="Freeform 64"/>
            <p:cNvSpPr>
              <a:spLocks/>
            </p:cNvSpPr>
            <p:nvPr/>
          </p:nvSpPr>
          <p:spPr bwMode="auto">
            <a:xfrm flipH="1">
              <a:off x="4237032" y="4541402"/>
              <a:ext cx="91157" cy="227205"/>
            </a:xfrm>
            <a:custGeom>
              <a:avLst/>
              <a:gdLst/>
              <a:ahLst/>
              <a:cxnLst>
                <a:cxn ang="0">
                  <a:pos x="0" y="0"/>
                </a:cxn>
                <a:cxn ang="0">
                  <a:pos x="31" y="0"/>
                </a:cxn>
                <a:cxn ang="0">
                  <a:pos x="58" y="27"/>
                </a:cxn>
                <a:cxn ang="0">
                  <a:pos x="58" y="71"/>
                </a:cxn>
                <a:cxn ang="0">
                  <a:pos x="0" y="71"/>
                </a:cxn>
                <a:cxn ang="0">
                  <a:pos x="0" y="0"/>
                </a:cxn>
              </a:cxnLst>
              <a:rect l="0" t="0" r="r" b="b"/>
              <a:pathLst>
                <a:path w="58" h="71">
                  <a:moveTo>
                    <a:pt x="0" y="0"/>
                  </a:moveTo>
                  <a:lnTo>
                    <a:pt x="31" y="0"/>
                  </a:lnTo>
                  <a:lnTo>
                    <a:pt x="58" y="27"/>
                  </a:lnTo>
                  <a:lnTo>
                    <a:pt x="58" y="71"/>
                  </a:lnTo>
                  <a:lnTo>
                    <a:pt x="0" y="71"/>
                  </a:lnTo>
                  <a:lnTo>
                    <a:pt x="0" y="0"/>
                  </a:lnTo>
                  <a:close/>
                </a:path>
              </a:pathLst>
            </a:cu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453" name="Retângulo 452"/>
            <p:cNvSpPr/>
            <p:nvPr/>
          </p:nvSpPr>
          <p:spPr>
            <a:xfrm>
              <a:off x="4063577" y="4997844"/>
              <a:ext cx="272963" cy="175794"/>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134" name="Rectangle 48"/>
            <p:cNvSpPr>
              <a:spLocks noChangeArrowheads="1"/>
            </p:cNvSpPr>
            <p:nvPr/>
          </p:nvSpPr>
          <p:spPr bwMode="auto">
            <a:xfrm>
              <a:off x="4912256" y="3179799"/>
              <a:ext cx="401393" cy="36490"/>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9" name="Rectangle 19"/>
            <p:cNvSpPr>
              <a:spLocks noChangeArrowheads="1"/>
            </p:cNvSpPr>
            <p:nvPr/>
          </p:nvSpPr>
          <p:spPr bwMode="auto">
            <a:xfrm>
              <a:off x="5153557" y="2914456"/>
              <a:ext cx="142615" cy="154475"/>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0" name="Rectangle 21"/>
            <p:cNvSpPr>
              <a:spLocks noChangeArrowheads="1"/>
            </p:cNvSpPr>
            <p:nvPr/>
          </p:nvSpPr>
          <p:spPr bwMode="auto">
            <a:xfrm>
              <a:off x="5198124" y="2962730"/>
              <a:ext cx="53481" cy="57928"/>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1" name="Rectangle 23"/>
            <p:cNvSpPr>
              <a:spLocks noChangeArrowheads="1"/>
            </p:cNvSpPr>
            <p:nvPr/>
          </p:nvSpPr>
          <p:spPr bwMode="auto">
            <a:xfrm>
              <a:off x="5108989" y="2885492"/>
              <a:ext cx="240663" cy="38619"/>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2" name="Rectangle 25"/>
            <p:cNvSpPr>
              <a:spLocks noChangeArrowheads="1"/>
            </p:cNvSpPr>
            <p:nvPr/>
          </p:nvSpPr>
          <p:spPr bwMode="auto">
            <a:xfrm>
              <a:off x="5492268" y="3020658"/>
              <a:ext cx="44567" cy="125511"/>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3" name="Rectangle 27"/>
            <p:cNvSpPr>
              <a:spLocks noChangeArrowheads="1"/>
            </p:cNvSpPr>
            <p:nvPr/>
          </p:nvSpPr>
          <p:spPr bwMode="auto">
            <a:xfrm>
              <a:off x="5456615" y="2982039"/>
              <a:ext cx="115875" cy="38619"/>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4" name="Rectangle 29"/>
            <p:cNvSpPr>
              <a:spLocks noChangeArrowheads="1"/>
            </p:cNvSpPr>
            <p:nvPr/>
          </p:nvSpPr>
          <p:spPr bwMode="auto">
            <a:xfrm>
              <a:off x="5100076" y="3068932"/>
              <a:ext cx="481327" cy="193094"/>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5" name="Freeform 31"/>
            <p:cNvSpPr>
              <a:spLocks/>
            </p:cNvSpPr>
            <p:nvPr/>
          </p:nvSpPr>
          <p:spPr bwMode="auto">
            <a:xfrm>
              <a:off x="5581403" y="3068932"/>
              <a:ext cx="115875" cy="193094"/>
            </a:xfrm>
            <a:custGeom>
              <a:avLst/>
              <a:gdLst/>
              <a:ahLst/>
              <a:cxnLst>
                <a:cxn ang="0">
                  <a:pos x="0" y="120"/>
                </a:cxn>
                <a:cxn ang="0">
                  <a:pos x="0" y="0"/>
                </a:cxn>
                <a:cxn ang="0">
                  <a:pos x="78" y="120"/>
                </a:cxn>
                <a:cxn ang="0">
                  <a:pos x="0" y="120"/>
                </a:cxn>
              </a:cxnLst>
              <a:rect l="0" t="0" r="r" b="b"/>
              <a:pathLst>
                <a:path w="78" h="120">
                  <a:moveTo>
                    <a:pt x="0" y="120"/>
                  </a:moveTo>
                  <a:lnTo>
                    <a:pt x="0" y="0"/>
                  </a:lnTo>
                  <a:lnTo>
                    <a:pt x="78" y="120"/>
                  </a:lnTo>
                  <a:lnTo>
                    <a:pt x="0" y="120"/>
                  </a:lnTo>
                  <a:close/>
                </a:path>
              </a:pathLst>
            </a:cu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6" name="Freeform 33"/>
            <p:cNvSpPr>
              <a:spLocks/>
            </p:cNvSpPr>
            <p:nvPr/>
          </p:nvSpPr>
          <p:spPr bwMode="auto">
            <a:xfrm>
              <a:off x="5634884" y="3097896"/>
              <a:ext cx="62394" cy="96547"/>
            </a:xfrm>
            <a:custGeom>
              <a:avLst/>
              <a:gdLst/>
              <a:ahLst/>
              <a:cxnLst>
                <a:cxn ang="0">
                  <a:pos x="112" y="160"/>
                </a:cxn>
                <a:cxn ang="0">
                  <a:pos x="0" y="80"/>
                </a:cxn>
                <a:cxn ang="0">
                  <a:pos x="112" y="0"/>
                </a:cxn>
                <a:cxn ang="0">
                  <a:pos x="112" y="0"/>
                </a:cxn>
                <a:cxn ang="0">
                  <a:pos x="112" y="0"/>
                </a:cxn>
                <a:cxn ang="0">
                  <a:pos x="84" y="140"/>
                </a:cxn>
                <a:cxn ang="0">
                  <a:pos x="112" y="160"/>
                </a:cxn>
              </a:cxnLst>
              <a:rect l="0" t="0" r="r" b="b"/>
              <a:pathLst>
                <a:path w="112" h="160">
                  <a:moveTo>
                    <a:pt x="112" y="160"/>
                  </a:moveTo>
                  <a:cubicBezTo>
                    <a:pt x="51" y="160"/>
                    <a:pt x="0" y="125"/>
                    <a:pt x="0" y="80"/>
                  </a:cubicBezTo>
                  <a:cubicBezTo>
                    <a:pt x="0" y="36"/>
                    <a:pt x="51" y="0"/>
                    <a:pt x="112" y="0"/>
                  </a:cubicBezTo>
                  <a:cubicBezTo>
                    <a:pt x="112" y="0"/>
                    <a:pt x="112" y="0"/>
                    <a:pt x="112" y="0"/>
                  </a:cubicBezTo>
                  <a:lnTo>
                    <a:pt x="112" y="0"/>
                  </a:lnTo>
                  <a:cubicBezTo>
                    <a:pt x="51" y="34"/>
                    <a:pt x="38" y="96"/>
                    <a:pt x="84" y="140"/>
                  </a:cubicBezTo>
                  <a:cubicBezTo>
                    <a:pt x="92" y="148"/>
                    <a:pt x="102" y="155"/>
                    <a:pt x="112" y="160"/>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7" name="Freeform 35"/>
            <p:cNvSpPr>
              <a:spLocks/>
            </p:cNvSpPr>
            <p:nvPr/>
          </p:nvSpPr>
          <p:spPr bwMode="auto">
            <a:xfrm>
              <a:off x="5331826" y="3223407"/>
              <a:ext cx="89135" cy="96547"/>
            </a:xfrm>
            <a:custGeom>
              <a:avLst/>
              <a:gdLst/>
              <a:ahLst/>
              <a:cxnLst>
                <a:cxn ang="0">
                  <a:pos x="0" y="80"/>
                </a:cxn>
                <a:cxn ang="0">
                  <a:pos x="80" y="0"/>
                </a:cxn>
                <a:cxn ang="0">
                  <a:pos x="80" y="0"/>
                </a:cxn>
                <a:cxn ang="0">
                  <a:pos x="80" y="0"/>
                </a:cxn>
                <a:cxn ang="0">
                  <a:pos x="160" y="80"/>
                </a:cxn>
                <a:cxn ang="0">
                  <a:pos x="160" y="80"/>
                </a:cxn>
                <a:cxn ang="0">
                  <a:pos x="160" y="80"/>
                </a:cxn>
                <a:cxn ang="0">
                  <a:pos x="80" y="160"/>
                </a:cxn>
                <a:cxn ang="0">
                  <a:pos x="80" y="160"/>
                </a:cxn>
                <a:cxn ang="0">
                  <a:pos x="80" y="160"/>
                </a:cxn>
                <a:cxn ang="0">
                  <a:pos x="0" y="80"/>
                </a:cxn>
                <a:cxn ang="0">
                  <a:pos x="0" y="80"/>
                </a:cxn>
              </a:cxnLst>
              <a:rect l="0" t="0" r="r" b="b"/>
              <a:pathLst>
                <a:path w="160" h="160">
                  <a:moveTo>
                    <a:pt x="0" y="80"/>
                  </a:moveTo>
                  <a:cubicBezTo>
                    <a:pt x="0" y="36"/>
                    <a:pt x="36" y="0"/>
                    <a:pt x="80" y="0"/>
                  </a:cubicBezTo>
                  <a:cubicBezTo>
                    <a:pt x="80" y="0"/>
                    <a:pt x="80" y="0"/>
                    <a:pt x="80" y="0"/>
                  </a:cubicBezTo>
                  <a:lnTo>
                    <a:pt x="80" y="0"/>
                  </a:lnTo>
                  <a:cubicBezTo>
                    <a:pt x="125" y="0"/>
                    <a:pt x="160" y="36"/>
                    <a:pt x="160" y="80"/>
                  </a:cubicBezTo>
                  <a:cubicBezTo>
                    <a:pt x="160" y="80"/>
                    <a:pt x="160" y="80"/>
                    <a:pt x="160" y="80"/>
                  </a:cubicBezTo>
                  <a:lnTo>
                    <a:pt x="160" y="80"/>
                  </a:lnTo>
                  <a:cubicBezTo>
                    <a:pt x="160" y="125"/>
                    <a:pt x="125" y="160"/>
                    <a:pt x="80" y="160"/>
                  </a:cubicBezTo>
                  <a:cubicBezTo>
                    <a:pt x="80" y="160"/>
                    <a:pt x="80" y="160"/>
                    <a:pt x="80" y="160"/>
                  </a:cubicBezTo>
                  <a:lnTo>
                    <a:pt x="80" y="160"/>
                  </a:lnTo>
                  <a:cubicBezTo>
                    <a:pt x="36" y="160"/>
                    <a:pt x="0" y="125"/>
                    <a:pt x="0" y="80"/>
                  </a:cubicBezTo>
                  <a:cubicBezTo>
                    <a:pt x="0" y="80"/>
                    <a:pt x="0" y="80"/>
                    <a:pt x="0" y="80"/>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8" name="Freeform 37"/>
            <p:cNvSpPr>
              <a:spLocks/>
            </p:cNvSpPr>
            <p:nvPr/>
          </p:nvSpPr>
          <p:spPr bwMode="auto">
            <a:xfrm>
              <a:off x="5474441" y="3223407"/>
              <a:ext cx="89135" cy="96547"/>
            </a:xfrm>
            <a:custGeom>
              <a:avLst/>
              <a:gdLst/>
              <a:ahLst/>
              <a:cxnLst>
                <a:cxn ang="0">
                  <a:pos x="0" y="80"/>
                </a:cxn>
                <a:cxn ang="0">
                  <a:pos x="80" y="0"/>
                </a:cxn>
                <a:cxn ang="0">
                  <a:pos x="80" y="0"/>
                </a:cxn>
                <a:cxn ang="0">
                  <a:pos x="80" y="0"/>
                </a:cxn>
                <a:cxn ang="0">
                  <a:pos x="160" y="80"/>
                </a:cxn>
                <a:cxn ang="0">
                  <a:pos x="160" y="80"/>
                </a:cxn>
                <a:cxn ang="0">
                  <a:pos x="160" y="80"/>
                </a:cxn>
                <a:cxn ang="0">
                  <a:pos x="80" y="160"/>
                </a:cxn>
                <a:cxn ang="0">
                  <a:pos x="80" y="160"/>
                </a:cxn>
                <a:cxn ang="0">
                  <a:pos x="80" y="160"/>
                </a:cxn>
                <a:cxn ang="0">
                  <a:pos x="0" y="80"/>
                </a:cxn>
                <a:cxn ang="0">
                  <a:pos x="0" y="80"/>
                </a:cxn>
              </a:cxnLst>
              <a:rect l="0" t="0" r="r" b="b"/>
              <a:pathLst>
                <a:path w="160" h="160">
                  <a:moveTo>
                    <a:pt x="0" y="80"/>
                  </a:moveTo>
                  <a:cubicBezTo>
                    <a:pt x="0" y="36"/>
                    <a:pt x="36" y="0"/>
                    <a:pt x="80" y="0"/>
                  </a:cubicBezTo>
                  <a:cubicBezTo>
                    <a:pt x="80" y="0"/>
                    <a:pt x="80" y="0"/>
                    <a:pt x="80" y="0"/>
                  </a:cubicBezTo>
                  <a:lnTo>
                    <a:pt x="80" y="0"/>
                  </a:lnTo>
                  <a:cubicBezTo>
                    <a:pt x="125" y="0"/>
                    <a:pt x="160" y="36"/>
                    <a:pt x="160" y="80"/>
                  </a:cubicBezTo>
                  <a:cubicBezTo>
                    <a:pt x="160" y="80"/>
                    <a:pt x="160" y="80"/>
                    <a:pt x="160" y="80"/>
                  </a:cubicBezTo>
                  <a:lnTo>
                    <a:pt x="160" y="80"/>
                  </a:lnTo>
                  <a:cubicBezTo>
                    <a:pt x="160" y="125"/>
                    <a:pt x="125" y="160"/>
                    <a:pt x="80" y="160"/>
                  </a:cubicBezTo>
                  <a:cubicBezTo>
                    <a:pt x="80" y="160"/>
                    <a:pt x="80" y="160"/>
                    <a:pt x="80" y="160"/>
                  </a:cubicBezTo>
                  <a:lnTo>
                    <a:pt x="80" y="160"/>
                  </a:lnTo>
                  <a:cubicBezTo>
                    <a:pt x="36" y="160"/>
                    <a:pt x="0" y="125"/>
                    <a:pt x="0" y="80"/>
                  </a:cubicBezTo>
                  <a:cubicBezTo>
                    <a:pt x="0" y="80"/>
                    <a:pt x="0" y="80"/>
                    <a:pt x="0" y="80"/>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59" name="Freeform 39"/>
            <p:cNvSpPr>
              <a:spLocks/>
            </p:cNvSpPr>
            <p:nvPr/>
          </p:nvSpPr>
          <p:spPr bwMode="auto">
            <a:xfrm>
              <a:off x="5126816" y="3155824"/>
              <a:ext cx="151529" cy="164130"/>
            </a:xfrm>
            <a:custGeom>
              <a:avLst/>
              <a:gdLst/>
              <a:ahLst/>
              <a:cxnLst>
                <a:cxn ang="0">
                  <a:pos x="0" y="136"/>
                </a:cxn>
                <a:cxn ang="0">
                  <a:pos x="136" y="0"/>
                </a:cxn>
                <a:cxn ang="0">
                  <a:pos x="136" y="0"/>
                </a:cxn>
                <a:cxn ang="0">
                  <a:pos x="136" y="0"/>
                </a:cxn>
                <a:cxn ang="0">
                  <a:pos x="272" y="136"/>
                </a:cxn>
                <a:cxn ang="0">
                  <a:pos x="272" y="136"/>
                </a:cxn>
                <a:cxn ang="0">
                  <a:pos x="272" y="136"/>
                </a:cxn>
                <a:cxn ang="0">
                  <a:pos x="136" y="272"/>
                </a:cxn>
                <a:cxn ang="0">
                  <a:pos x="136" y="272"/>
                </a:cxn>
                <a:cxn ang="0">
                  <a:pos x="136" y="272"/>
                </a:cxn>
                <a:cxn ang="0">
                  <a:pos x="0" y="136"/>
                </a:cxn>
                <a:cxn ang="0">
                  <a:pos x="0" y="136"/>
                </a:cxn>
              </a:cxnLst>
              <a:rect l="0" t="0" r="r" b="b"/>
              <a:pathLst>
                <a:path w="272" h="272">
                  <a:moveTo>
                    <a:pt x="0" y="136"/>
                  </a:moveTo>
                  <a:cubicBezTo>
                    <a:pt x="0" y="61"/>
                    <a:pt x="61" y="0"/>
                    <a:pt x="136" y="0"/>
                  </a:cubicBezTo>
                  <a:cubicBezTo>
                    <a:pt x="136" y="0"/>
                    <a:pt x="136" y="0"/>
                    <a:pt x="136" y="0"/>
                  </a:cubicBezTo>
                  <a:lnTo>
                    <a:pt x="136" y="0"/>
                  </a:lnTo>
                  <a:cubicBezTo>
                    <a:pt x="212" y="0"/>
                    <a:pt x="272" y="61"/>
                    <a:pt x="272" y="136"/>
                  </a:cubicBezTo>
                  <a:cubicBezTo>
                    <a:pt x="272" y="136"/>
                    <a:pt x="272" y="136"/>
                    <a:pt x="272" y="136"/>
                  </a:cubicBezTo>
                  <a:lnTo>
                    <a:pt x="272" y="136"/>
                  </a:lnTo>
                  <a:cubicBezTo>
                    <a:pt x="272" y="212"/>
                    <a:pt x="212" y="272"/>
                    <a:pt x="136" y="272"/>
                  </a:cubicBezTo>
                  <a:cubicBezTo>
                    <a:pt x="136" y="272"/>
                    <a:pt x="136" y="272"/>
                    <a:pt x="136" y="272"/>
                  </a:cubicBezTo>
                  <a:lnTo>
                    <a:pt x="136" y="272"/>
                  </a:lnTo>
                  <a:cubicBezTo>
                    <a:pt x="61" y="272"/>
                    <a:pt x="0" y="212"/>
                    <a:pt x="0" y="136"/>
                  </a:cubicBezTo>
                  <a:cubicBezTo>
                    <a:pt x="0" y="136"/>
                    <a:pt x="0" y="136"/>
                    <a:pt x="0" y="136"/>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60" name="Freeform 41"/>
            <p:cNvSpPr>
              <a:spLocks/>
            </p:cNvSpPr>
            <p:nvPr/>
          </p:nvSpPr>
          <p:spPr bwMode="auto">
            <a:xfrm>
              <a:off x="5189211" y="3223407"/>
              <a:ext cx="26740" cy="28964"/>
            </a:xfrm>
            <a:custGeom>
              <a:avLst/>
              <a:gdLst/>
              <a:ahLst/>
              <a:cxnLst>
                <a:cxn ang="0">
                  <a:pos x="0" y="24"/>
                </a:cxn>
                <a:cxn ang="0">
                  <a:pos x="24" y="0"/>
                </a:cxn>
                <a:cxn ang="0">
                  <a:pos x="24" y="0"/>
                </a:cxn>
                <a:cxn ang="0">
                  <a:pos x="24" y="0"/>
                </a:cxn>
                <a:cxn ang="0">
                  <a:pos x="48" y="24"/>
                </a:cxn>
                <a:cxn ang="0">
                  <a:pos x="48" y="24"/>
                </a:cxn>
                <a:cxn ang="0">
                  <a:pos x="48" y="24"/>
                </a:cxn>
                <a:cxn ang="0">
                  <a:pos x="24" y="48"/>
                </a:cxn>
                <a:cxn ang="0">
                  <a:pos x="24" y="48"/>
                </a:cxn>
                <a:cxn ang="0">
                  <a:pos x="24" y="48"/>
                </a:cxn>
                <a:cxn ang="0">
                  <a:pos x="0" y="24"/>
                </a:cxn>
                <a:cxn ang="0">
                  <a:pos x="0" y="24"/>
                </a:cxn>
              </a:cxnLst>
              <a:rect l="0" t="0" r="r" b="b"/>
              <a:pathLst>
                <a:path w="48" h="48">
                  <a:moveTo>
                    <a:pt x="0" y="24"/>
                  </a:moveTo>
                  <a:cubicBezTo>
                    <a:pt x="0" y="11"/>
                    <a:pt x="11" y="0"/>
                    <a:pt x="24" y="0"/>
                  </a:cubicBezTo>
                  <a:cubicBezTo>
                    <a:pt x="24" y="0"/>
                    <a:pt x="24" y="0"/>
                    <a:pt x="24" y="0"/>
                  </a:cubicBezTo>
                  <a:lnTo>
                    <a:pt x="24" y="0"/>
                  </a:lnTo>
                  <a:cubicBezTo>
                    <a:pt x="38" y="0"/>
                    <a:pt x="48" y="11"/>
                    <a:pt x="48" y="24"/>
                  </a:cubicBezTo>
                  <a:cubicBezTo>
                    <a:pt x="48" y="24"/>
                    <a:pt x="48" y="24"/>
                    <a:pt x="48" y="24"/>
                  </a:cubicBezTo>
                  <a:lnTo>
                    <a:pt x="48" y="24"/>
                  </a:lnTo>
                  <a:cubicBezTo>
                    <a:pt x="48" y="38"/>
                    <a:pt x="38" y="48"/>
                    <a:pt x="24" y="48"/>
                  </a:cubicBezTo>
                  <a:cubicBezTo>
                    <a:pt x="24" y="48"/>
                    <a:pt x="24" y="48"/>
                    <a:pt x="24" y="48"/>
                  </a:cubicBezTo>
                  <a:lnTo>
                    <a:pt x="24" y="48"/>
                  </a:lnTo>
                  <a:cubicBezTo>
                    <a:pt x="11" y="48"/>
                    <a:pt x="0" y="38"/>
                    <a:pt x="0" y="24"/>
                  </a:cubicBezTo>
                  <a:cubicBezTo>
                    <a:pt x="0" y="24"/>
                    <a:pt x="0" y="24"/>
                    <a:pt x="0" y="24"/>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cxnSp>
          <p:nvCxnSpPr>
            <p:cNvPr id="161" name="Conector reto 160"/>
            <p:cNvCxnSpPr/>
            <p:nvPr/>
          </p:nvCxnSpPr>
          <p:spPr>
            <a:xfrm>
              <a:off x="5363025" y="3168684"/>
              <a:ext cx="218377" cy="13"/>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ector reto 161"/>
            <p:cNvCxnSpPr/>
            <p:nvPr/>
          </p:nvCxnSpPr>
          <p:spPr>
            <a:xfrm>
              <a:off x="5221139" y="3064094"/>
              <a:ext cx="151599" cy="107808"/>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48"/>
            <p:cNvSpPr>
              <a:spLocks noChangeArrowheads="1"/>
            </p:cNvSpPr>
            <p:nvPr/>
          </p:nvSpPr>
          <p:spPr bwMode="auto">
            <a:xfrm>
              <a:off x="4234852" y="3173363"/>
              <a:ext cx="800266" cy="51492"/>
            </a:xfrm>
            <a:prstGeom prst="rect">
              <a:avLst/>
            </a:prstGeom>
            <a:solidFill>
              <a:schemeClr val="bg1"/>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7" name="Freeform 54"/>
            <p:cNvSpPr>
              <a:spLocks/>
            </p:cNvSpPr>
            <p:nvPr/>
          </p:nvSpPr>
          <p:spPr bwMode="auto">
            <a:xfrm>
              <a:off x="4703930" y="3185858"/>
              <a:ext cx="105476" cy="123901"/>
            </a:xfrm>
            <a:custGeom>
              <a:avLst/>
              <a:gdLst/>
              <a:ahLst/>
              <a:cxnLst>
                <a:cxn ang="0">
                  <a:pos x="0" y="96"/>
                </a:cxn>
                <a:cxn ang="0">
                  <a:pos x="88" y="0"/>
                </a:cxn>
                <a:cxn ang="0">
                  <a:pos x="88" y="0"/>
                </a:cxn>
                <a:cxn ang="0">
                  <a:pos x="88" y="0"/>
                </a:cxn>
                <a:cxn ang="0">
                  <a:pos x="176" y="96"/>
                </a:cxn>
                <a:cxn ang="0">
                  <a:pos x="176" y="96"/>
                </a:cxn>
                <a:cxn ang="0">
                  <a:pos x="176" y="96"/>
                </a:cxn>
                <a:cxn ang="0">
                  <a:pos x="88" y="192"/>
                </a:cxn>
                <a:cxn ang="0">
                  <a:pos x="88" y="192"/>
                </a:cxn>
                <a:cxn ang="0">
                  <a:pos x="88" y="192"/>
                </a:cxn>
                <a:cxn ang="0">
                  <a:pos x="0" y="96"/>
                </a:cxn>
                <a:cxn ang="0">
                  <a:pos x="0" y="96"/>
                </a:cxn>
              </a:cxnLst>
              <a:rect l="0" t="0" r="r" b="b"/>
              <a:pathLst>
                <a:path w="176" h="192">
                  <a:moveTo>
                    <a:pt x="0" y="96"/>
                  </a:moveTo>
                  <a:cubicBezTo>
                    <a:pt x="0" y="43"/>
                    <a:pt x="40" y="0"/>
                    <a:pt x="88" y="0"/>
                  </a:cubicBezTo>
                  <a:cubicBezTo>
                    <a:pt x="88" y="0"/>
                    <a:pt x="88" y="0"/>
                    <a:pt x="88" y="0"/>
                  </a:cubicBezTo>
                  <a:lnTo>
                    <a:pt x="88" y="0"/>
                  </a:lnTo>
                  <a:cubicBezTo>
                    <a:pt x="137" y="0"/>
                    <a:pt x="176" y="43"/>
                    <a:pt x="176" y="96"/>
                  </a:cubicBezTo>
                  <a:cubicBezTo>
                    <a:pt x="176" y="96"/>
                    <a:pt x="176" y="96"/>
                    <a:pt x="176" y="96"/>
                  </a:cubicBezTo>
                  <a:lnTo>
                    <a:pt x="176" y="96"/>
                  </a:lnTo>
                  <a:cubicBezTo>
                    <a:pt x="176" y="149"/>
                    <a:pt x="137" y="192"/>
                    <a:pt x="88" y="192"/>
                  </a:cubicBezTo>
                  <a:cubicBezTo>
                    <a:pt x="88" y="192"/>
                    <a:pt x="88" y="192"/>
                    <a:pt x="88" y="192"/>
                  </a:cubicBezTo>
                  <a:lnTo>
                    <a:pt x="88" y="192"/>
                  </a:lnTo>
                  <a:cubicBezTo>
                    <a:pt x="40" y="192"/>
                    <a:pt x="0" y="149"/>
                    <a:pt x="0" y="96"/>
                  </a:cubicBezTo>
                  <a:cubicBezTo>
                    <a:pt x="0" y="96"/>
                    <a:pt x="0" y="96"/>
                    <a:pt x="0" y="96"/>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8" name="Freeform 56"/>
            <p:cNvSpPr>
              <a:spLocks/>
            </p:cNvSpPr>
            <p:nvPr/>
          </p:nvSpPr>
          <p:spPr bwMode="auto">
            <a:xfrm>
              <a:off x="4742555" y="3227695"/>
              <a:ext cx="37140" cy="4022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5" name="Freeform 58"/>
            <p:cNvSpPr>
              <a:spLocks/>
            </p:cNvSpPr>
            <p:nvPr/>
          </p:nvSpPr>
          <p:spPr bwMode="auto">
            <a:xfrm>
              <a:off x="4899992" y="3185858"/>
              <a:ext cx="115874" cy="123901"/>
            </a:xfrm>
            <a:custGeom>
              <a:avLst/>
              <a:gdLst/>
              <a:ahLst/>
              <a:cxnLst>
                <a:cxn ang="0">
                  <a:pos x="0" y="96"/>
                </a:cxn>
                <a:cxn ang="0">
                  <a:pos x="96" y="0"/>
                </a:cxn>
                <a:cxn ang="0">
                  <a:pos x="96" y="0"/>
                </a:cxn>
                <a:cxn ang="0">
                  <a:pos x="96" y="0"/>
                </a:cxn>
                <a:cxn ang="0">
                  <a:pos x="192" y="96"/>
                </a:cxn>
                <a:cxn ang="0">
                  <a:pos x="192" y="96"/>
                </a:cxn>
                <a:cxn ang="0">
                  <a:pos x="192" y="96"/>
                </a:cxn>
                <a:cxn ang="0">
                  <a:pos x="96" y="192"/>
                </a:cxn>
                <a:cxn ang="0">
                  <a:pos x="96" y="192"/>
                </a:cxn>
                <a:cxn ang="0">
                  <a:pos x="96" y="192"/>
                </a:cxn>
                <a:cxn ang="0">
                  <a:pos x="0" y="96"/>
                </a:cxn>
                <a:cxn ang="0">
                  <a:pos x="0" y="96"/>
                </a:cxn>
              </a:cxnLst>
              <a:rect l="0" t="0" r="r" b="b"/>
              <a:pathLst>
                <a:path w="192" h="192">
                  <a:moveTo>
                    <a:pt x="0" y="96"/>
                  </a:moveTo>
                  <a:cubicBezTo>
                    <a:pt x="0" y="43"/>
                    <a:pt x="43" y="0"/>
                    <a:pt x="96" y="0"/>
                  </a:cubicBezTo>
                  <a:cubicBezTo>
                    <a:pt x="96" y="0"/>
                    <a:pt x="96" y="0"/>
                    <a:pt x="96" y="0"/>
                  </a:cubicBezTo>
                  <a:lnTo>
                    <a:pt x="96" y="0"/>
                  </a:lnTo>
                  <a:cubicBezTo>
                    <a:pt x="149" y="0"/>
                    <a:pt x="192" y="43"/>
                    <a:pt x="192" y="96"/>
                  </a:cubicBezTo>
                  <a:cubicBezTo>
                    <a:pt x="192" y="96"/>
                    <a:pt x="192" y="96"/>
                    <a:pt x="192" y="96"/>
                  </a:cubicBezTo>
                  <a:lnTo>
                    <a:pt x="192" y="96"/>
                  </a:lnTo>
                  <a:cubicBezTo>
                    <a:pt x="192" y="149"/>
                    <a:pt x="149" y="192"/>
                    <a:pt x="96" y="192"/>
                  </a:cubicBezTo>
                  <a:cubicBezTo>
                    <a:pt x="96" y="192"/>
                    <a:pt x="96" y="192"/>
                    <a:pt x="96" y="192"/>
                  </a:cubicBezTo>
                  <a:lnTo>
                    <a:pt x="96" y="192"/>
                  </a:lnTo>
                  <a:cubicBezTo>
                    <a:pt x="43" y="192"/>
                    <a:pt x="0" y="149"/>
                    <a:pt x="0" y="96"/>
                  </a:cubicBezTo>
                  <a:cubicBezTo>
                    <a:pt x="0" y="96"/>
                    <a:pt x="0" y="96"/>
                    <a:pt x="0" y="96"/>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6" name="Freeform 60"/>
            <p:cNvSpPr>
              <a:spLocks/>
            </p:cNvSpPr>
            <p:nvPr/>
          </p:nvSpPr>
          <p:spPr bwMode="auto">
            <a:xfrm>
              <a:off x="4938617" y="3227695"/>
              <a:ext cx="38625" cy="4022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3" name="Freeform 50"/>
            <p:cNvSpPr>
              <a:spLocks/>
            </p:cNvSpPr>
            <p:nvPr/>
          </p:nvSpPr>
          <p:spPr bwMode="auto">
            <a:xfrm>
              <a:off x="4300128" y="3185858"/>
              <a:ext cx="105476" cy="123901"/>
            </a:xfrm>
            <a:custGeom>
              <a:avLst/>
              <a:gdLst/>
              <a:ahLst/>
              <a:cxnLst>
                <a:cxn ang="0">
                  <a:pos x="0" y="96"/>
                </a:cxn>
                <a:cxn ang="0">
                  <a:pos x="88" y="0"/>
                </a:cxn>
                <a:cxn ang="0">
                  <a:pos x="88" y="0"/>
                </a:cxn>
                <a:cxn ang="0">
                  <a:pos x="88" y="0"/>
                </a:cxn>
                <a:cxn ang="0">
                  <a:pos x="176" y="96"/>
                </a:cxn>
                <a:cxn ang="0">
                  <a:pos x="176" y="96"/>
                </a:cxn>
                <a:cxn ang="0">
                  <a:pos x="176" y="96"/>
                </a:cxn>
                <a:cxn ang="0">
                  <a:pos x="88" y="192"/>
                </a:cxn>
                <a:cxn ang="0">
                  <a:pos x="88" y="192"/>
                </a:cxn>
                <a:cxn ang="0">
                  <a:pos x="88" y="192"/>
                </a:cxn>
                <a:cxn ang="0">
                  <a:pos x="0" y="96"/>
                </a:cxn>
                <a:cxn ang="0">
                  <a:pos x="0" y="96"/>
                </a:cxn>
              </a:cxnLst>
              <a:rect l="0" t="0" r="r" b="b"/>
              <a:pathLst>
                <a:path w="176" h="192">
                  <a:moveTo>
                    <a:pt x="0" y="96"/>
                  </a:moveTo>
                  <a:cubicBezTo>
                    <a:pt x="0" y="43"/>
                    <a:pt x="40" y="0"/>
                    <a:pt x="88" y="0"/>
                  </a:cubicBezTo>
                  <a:cubicBezTo>
                    <a:pt x="88" y="0"/>
                    <a:pt x="88" y="0"/>
                    <a:pt x="88" y="0"/>
                  </a:cubicBezTo>
                  <a:lnTo>
                    <a:pt x="88" y="0"/>
                  </a:lnTo>
                  <a:cubicBezTo>
                    <a:pt x="137" y="0"/>
                    <a:pt x="176" y="43"/>
                    <a:pt x="176" y="96"/>
                  </a:cubicBezTo>
                  <a:cubicBezTo>
                    <a:pt x="176" y="96"/>
                    <a:pt x="176" y="96"/>
                    <a:pt x="176" y="96"/>
                  </a:cubicBezTo>
                  <a:lnTo>
                    <a:pt x="176" y="96"/>
                  </a:lnTo>
                  <a:cubicBezTo>
                    <a:pt x="176" y="149"/>
                    <a:pt x="137" y="192"/>
                    <a:pt x="88" y="192"/>
                  </a:cubicBezTo>
                  <a:cubicBezTo>
                    <a:pt x="88" y="192"/>
                    <a:pt x="88" y="192"/>
                    <a:pt x="88" y="192"/>
                  </a:cubicBezTo>
                  <a:lnTo>
                    <a:pt x="88" y="192"/>
                  </a:lnTo>
                  <a:cubicBezTo>
                    <a:pt x="40" y="192"/>
                    <a:pt x="0" y="149"/>
                    <a:pt x="0" y="96"/>
                  </a:cubicBezTo>
                  <a:cubicBezTo>
                    <a:pt x="0" y="96"/>
                    <a:pt x="0" y="96"/>
                    <a:pt x="0" y="96"/>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4" name="Freeform 52"/>
            <p:cNvSpPr>
              <a:spLocks/>
            </p:cNvSpPr>
            <p:nvPr/>
          </p:nvSpPr>
          <p:spPr bwMode="auto">
            <a:xfrm>
              <a:off x="4329840" y="3227695"/>
              <a:ext cx="37140" cy="4022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1" name="Freeform 50"/>
            <p:cNvSpPr>
              <a:spLocks/>
            </p:cNvSpPr>
            <p:nvPr/>
          </p:nvSpPr>
          <p:spPr bwMode="auto">
            <a:xfrm>
              <a:off x="4462810" y="3185858"/>
              <a:ext cx="105476" cy="123901"/>
            </a:xfrm>
            <a:custGeom>
              <a:avLst/>
              <a:gdLst/>
              <a:ahLst/>
              <a:cxnLst>
                <a:cxn ang="0">
                  <a:pos x="0" y="96"/>
                </a:cxn>
                <a:cxn ang="0">
                  <a:pos x="88" y="0"/>
                </a:cxn>
                <a:cxn ang="0">
                  <a:pos x="88" y="0"/>
                </a:cxn>
                <a:cxn ang="0">
                  <a:pos x="88" y="0"/>
                </a:cxn>
                <a:cxn ang="0">
                  <a:pos x="176" y="96"/>
                </a:cxn>
                <a:cxn ang="0">
                  <a:pos x="176" y="96"/>
                </a:cxn>
                <a:cxn ang="0">
                  <a:pos x="176" y="96"/>
                </a:cxn>
                <a:cxn ang="0">
                  <a:pos x="88" y="192"/>
                </a:cxn>
                <a:cxn ang="0">
                  <a:pos x="88" y="192"/>
                </a:cxn>
                <a:cxn ang="0">
                  <a:pos x="88" y="192"/>
                </a:cxn>
                <a:cxn ang="0">
                  <a:pos x="0" y="96"/>
                </a:cxn>
                <a:cxn ang="0">
                  <a:pos x="0" y="96"/>
                </a:cxn>
              </a:cxnLst>
              <a:rect l="0" t="0" r="r" b="b"/>
              <a:pathLst>
                <a:path w="176" h="192">
                  <a:moveTo>
                    <a:pt x="0" y="96"/>
                  </a:moveTo>
                  <a:cubicBezTo>
                    <a:pt x="0" y="43"/>
                    <a:pt x="40" y="0"/>
                    <a:pt x="88" y="0"/>
                  </a:cubicBezTo>
                  <a:cubicBezTo>
                    <a:pt x="88" y="0"/>
                    <a:pt x="88" y="0"/>
                    <a:pt x="88" y="0"/>
                  </a:cubicBezTo>
                  <a:lnTo>
                    <a:pt x="88" y="0"/>
                  </a:lnTo>
                  <a:cubicBezTo>
                    <a:pt x="137" y="0"/>
                    <a:pt x="176" y="43"/>
                    <a:pt x="176" y="96"/>
                  </a:cubicBezTo>
                  <a:cubicBezTo>
                    <a:pt x="176" y="96"/>
                    <a:pt x="176" y="96"/>
                    <a:pt x="176" y="96"/>
                  </a:cubicBezTo>
                  <a:lnTo>
                    <a:pt x="176" y="96"/>
                  </a:lnTo>
                  <a:cubicBezTo>
                    <a:pt x="176" y="149"/>
                    <a:pt x="137" y="192"/>
                    <a:pt x="88" y="192"/>
                  </a:cubicBezTo>
                  <a:cubicBezTo>
                    <a:pt x="88" y="192"/>
                    <a:pt x="88" y="192"/>
                    <a:pt x="88" y="192"/>
                  </a:cubicBezTo>
                  <a:lnTo>
                    <a:pt x="88" y="192"/>
                  </a:lnTo>
                  <a:cubicBezTo>
                    <a:pt x="40" y="192"/>
                    <a:pt x="0" y="149"/>
                    <a:pt x="0" y="96"/>
                  </a:cubicBezTo>
                  <a:cubicBezTo>
                    <a:pt x="0" y="96"/>
                    <a:pt x="0" y="96"/>
                    <a:pt x="0" y="96"/>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42" name="Freeform 52"/>
            <p:cNvSpPr>
              <a:spLocks/>
            </p:cNvSpPr>
            <p:nvPr/>
          </p:nvSpPr>
          <p:spPr bwMode="auto">
            <a:xfrm>
              <a:off x="4492522" y="3227695"/>
              <a:ext cx="37140" cy="40227"/>
            </a:xfrm>
            <a:custGeom>
              <a:avLst/>
              <a:gdLst/>
              <a:ahLst/>
              <a:cxnLst>
                <a:cxn ang="0">
                  <a:pos x="0" y="32"/>
                </a:cxn>
                <a:cxn ang="0">
                  <a:pos x="32" y="0"/>
                </a:cxn>
                <a:cxn ang="0">
                  <a:pos x="32" y="0"/>
                </a:cxn>
                <a:cxn ang="0">
                  <a:pos x="32" y="0"/>
                </a:cxn>
                <a:cxn ang="0">
                  <a:pos x="64" y="32"/>
                </a:cxn>
                <a:cxn ang="0">
                  <a:pos x="64" y="32"/>
                </a:cxn>
                <a:cxn ang="0">
                  <a:pos x="64" y="32"/>
                </a:cxn>
                <a:cxn ang="0">
                  <a:pos x="32" y="64"/>
                </a:cxn>
                <a:cxn ang="0">
                  <a:pos x="32" y="64"/>
                </a:cxn>
                <a:cxn ang="0">
                  <a:pos x="32" y="64"/>
                </a:cxn>
                <a:cxn ang="0">
                  <a:pos x="0" y="32"/>
                </a:cxn>
                <a:cxn ang="0">
                  <a:pos x="0" y="32"/>
                </a:cxn>
              </a:cxnLst>
              <a:rect l="0" t="0" r="r" b="b"/>
              <a:pathLst>
                <a:path w="64" h="64">
                  <a:moveTo>
                    <a:pt x="0" y="32"/>
                  </a:moveTo>
                  <a:cubicBezTo>
                    <a:pt x="0" y="15"/>
                    <a:pt x="15" y="0"/>
                    <a:pt x="32" y="0"/>
                  </a:cubicBezTo>
                  <a:cubicBezTo>
                    <a:pt x="32" y="0"/>
                    <a:pt x="32" y="0"/>
                    <a:pt x="32" y="0"/>
                  </a:cubicBezTo>
                  <a:lnTo>
                    <a:pt x="32" y="0"/>
                  </a:lnTo>
                  <a:cubicBezTo>
                    <a:pt x="50" y="0"/>
                    <a:pt x="64" y="15"/>
                    <a:pt x="64" y="32"/>
                  </a:cubicBezTo>
                  <a:cubicBezTo>
                    <a:pt x="64" y="32"/>
                    <a:pt x="64" y="32"/>
                    <a:pt x="64" y="32"/>
                  </a:cubicBezTo>
                  <a:lnTo>
                    <a:pt x="64" y="32"/>
                  </a:lnTo>
                  <a:cubicBezTo>
                    <a:pt x="64" y="50"/>
                    <a:pt x="50" y="64"/>
                    <a:pt x="32" y="64"/>
                  </a:cubicBezTo>
                  <a:cubicBezTo>
                    <a:pt x="32" y="64"/>
                    <a:pt x="32" y="64"/>
                    <a:pt x="32" y="64"/>
                  </a:cubicBezTo>
                  <a:lnTo>
                    <a:pt x="32" y="64"/>
                  </a:lnTo>
                  <a:cubicBezTo>
                    <a:pt x="15" y="64"/>
                    <a:pt x="0" y="50"/>
                    <a:pt x="0" y="32"/>
                  </a:cubicBezTo>
                  <a:cubicBezTo>
                    <a:pt x="0" y="32"/>
                    <a:pt x="0" y="32"/>
                    <a:pt x="0" y="32"/>
                  </a:cubicBezTo>
                  <a:close/>
                </a:path>
              </a:pathLst>
            </a:custGeom>
            <a:solidFill>
              <a:schemeClr val="bg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118" name="Retângulo 117"/>
            <p:cNvSpPr/>
            <p:nvPr>
              <p:custDataLst>
                <p:tags r:id="rId8"/>
              </p:custDataLst>
            </p:nvPr>
          </p:nvSpPr>
          <p:spPr>
            <a:xfrm>
              <a:off x="4340720" y="2910571"/>
              <a:ext cx="646813" cy="25872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600"/>
                </a:spcAft>
                <a:buFont typeface="Arial" pitchFamily="34" charset="0"/>
                <a:buChar char="•"/>
              </a:pPr>
              <a:endParaRPr lang="pt-BR" sz="1600" dirty="0"/>
            </a:p>
          </p:txBody>
        </p:sp>
        <p:sp>
          <p:nvSpPr>
            <p:cNvPr id="528" name="Retângulo 527"/>
            <p:cNvSpPr/>
            <p:nvPr>
              <p:custDataLst>
                <p:tags r:id="rId9"/>
              </p:custDataLst>
            </p:nvPr>
          </p:nvSpPr>
          <p:spPr>
            <a:xfrm>
              <a:off x="4340720" y="2635026"/>
              <a:ext cx="646813" cy="25872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600"/>
                </a:spcAft>
                <a:buFont typeface="Arial" pitchFamily="34" charset="0"/>
                <a:buChar char="•"/>
              </a:pPr>
              <a:endParaRPr lang="pt-BR" sz="1600" dirty="0"/>
            </a:p>
          </p:txBody>
        </p:sp>
      </p:grpSp>
      <p:grpSp>
        <p:nvGrpSpPr>
          <p:cNvPr id="621" name="Grupo 620"/>
          <p:cNvGrpSpPr/>
          <p:nvPr/>
        </p:nvGrpSpPr>
        <p:grpSpPr>
          <a:xfrm>
            <a:off x="6636106" y="3210024"/>
            <a:ext cx="2988246" cy="1787764"/>
            <a:chOff x="6650500" y="3195246"/>
            <a:chExt cx="1939089" cy="1160090"/>
          </a:xfrm>
        </p:grpSpPr>
        <p:sp>
          <p:nvSpPr>
            <p:cNvPr id="556" name="Retângulo 555"/>
            <p:cNvSpPr/>
            <p:nvPr/>
          </p:nvSpPr>
          <p:spPr>
            <a:xfrm>
              <a:off x="6712835" y="4208991"/>
              <a:ext cx="1152000" cy="45719"/>
            </a:xfrm>
            <a:prstGeom prst="rect">
              <a:avLst/>
            </a:prstGeom>
            <a:solidFill>
              <a:schemeClr val="tx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nvGrpSpPr>
            <p:cNvPr id="509" name="Grupo 508"/>
            <p:cNvGrpSpPr/>
            <p:nvPr/>
          </p:nvGrpSpPr>
          <p:grpSpPr>
            <a:xfrm>
              <a:off x="7400478" y="3355786"/>
              <a:ext cx="144000" cy="190944"/>
              <a:chOff x="6519628" y="1762710"/>
              <a:chExt cx="144000" cy="190944"/>
            </a:xfrm>
          </p:grpSpPr>
          <p:cxnSp>
            <p:nvCxnSpPr>
              <p:cNvPr id="502" name="Conector reto 501"/>
              <p:cNvCxnSpPr/>
              <p:nvPr/>
            </p:nvCxnSpPr>
            <p:spPr>
              <a:xfrm>
                <a:off x="6591535" y="1762710"/>
                <a:ext cx="187" cy="14400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3" name="Conector reto 502"/>
              <p:cNvCxnSpPr/>
              <p:nvPr/>
            </p:nvCxnSpPr>
            <p:spPr>
              <a:xfrm>
                <a:off x="6519628" y="1917654"/>
                <a:ext cx="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5" name="Conector reto 504"/>
              <p:cNvCxnSpPr/>
              <p:nvPr/>
            </p:nvCxnSpPr>
            <p:spPr>
              <a:xfrm>
                <a:off x="6524390" y="1917654"/>
                <a:ext cx="187" cy="36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6" name="Conector reto 505"/>
              <p:cNvCxnSpPr/>
              <p:nvPr/>
            </p:nvCxnSpPr>
            <p:spPr>
              <a:xfrm>
                <a:off x="6657742" y="1917654"/>
                <a:ext cx="187" cy="36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501" name="Trapezoide 500"/>
            <p:cNvSpPr/>
            <p:nvPr/>
          </p:nvSpPr>
          <p:spPr>
            <a:xfrm>
              <a:off x="6650500" y="3293884"/>
              <a:ext cx="1939089" cy="108000"/>
            </a:xfrm>
            <a:prstGeom prst="trapezoid">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485" name="Retângulo 484"/>
            <p:cNvSpPr/>
            <p:nvPr/>
          </p:nvSpPr>
          <p:spPr>
            <a:xfrm>
              <a:off x="7196470" y="3938872"/>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487" name="Retângulo 486"/>
            <p:cNvSpPr/>
            <p:nvPr/>
          </p:nvSpPr>
          <p:spPr>
            <a:xfrm>
              <a:off x="7447282" y="3938872"/>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490" name="Retângulo 489"/>
            <p:cNvSpPr/>
            <p:nvPr/>
          </p:nvSpPr>
          <p:spPr>
            <a:xfrm>
              <a:off x="7196470" y="3674446"/>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491" name="Retângulo 490"/>
            <p:cNvSpPr/>
            <p:nvPr/>
          </p:nvSpPr>
          <p:spPr>
            <a:xfrm>
              <a:off x="7447282" y="3674446"/>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499" name="Retângulo 498"/>
            <p:cNvSpPr/>
            <p:nvPr/>
          </p:nvSpPr>
          <p:spPr>
            <a:xfrm>
              <a:off x="7065154" y="3195246"/>
              <a:ext cx="72008" cy="1013746"/>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00" name="Retângulo 499"/>
            <p:cNvSpPr/>
            <p:nvPr/>
          </p:nvSpPr>
          <p:spPr>
            <a:xfrm>
              <a:off x="7760518" y="3207342"/>
              <a:ext cx="72008" cy="1013746"/>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nvGrpSpPr>
            <p:cNvPr id="526" name="Grupo 525"/>
            <p:cNvGrpSpPr/>
            <p:nvPr/>
          </p:nvGrpSpPr>
          <p:grpSpPr>
            <a:xfrm>
              <a:off x="6712835" y="3591896"/>
              <a:ext cx="279865" cy="606846"/>
              <a:chOff x="5607999" y="2502876"/>
              <a:chExt cx="279865" cy="606846"/>
            </a:xfrm>
          </p:grpSpPr>
          <p:sp>
            <p:nvSpPr>
              <p:cNvPr id="548" name="Retângulo 547"/>
              <p:cNvSpPr/>
              <p:nvPr/>
            </p:nvSpPr>
            <p:spPr>
              <a:xfrm>
                <a:off x="5859738" y="3001722"/>
                <a:ext cx="0" cy="108000"/>
              </a:xfrm>
              <a:prstGeom prst="rect">
                <a:avLst/>
              </a:prstGeom>
              <a:solidFill>
                <a:schemeClr val="tx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49" name="Retângulo 548"/>
              <p:cNvSpPr/>
              <p:nvPr/>
            </p:nvSpPr>
            <p:spPr>
              <a:xfrm>
                <a:off x="5635968" y="3001722"/>
                <a:ext cx="0" cy="108000"/>
              </a:xfrm>
              <a:prstGeom prst="rect">
                <a:avLst/>
              </a:prstGeom>
              <a:solidFill>
                <a:schemeClr val="tx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44" name="Retângulo 543"/>
              <p:cNvSpPr/>
              <p:nvPr/>
            </p:nvSpPr>
            <p:spPr>
              <a:xfrm>
                <a:off x="5623443" y="2767302"/>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545" name="Retângulo 544"/>
              <p:cNvSpPr/>
              <p:nvPr/>
            </p:nvSpPr>
            <p:spPr>
              <a:xfrm>
                <a:off x="5623443" y="2502876"/>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519" name="Grupo 518"/>
              <p:cNvGrpSpPr/>
              <p:nvPr/>
            </p:nvGrpSpPr>
            <p:grpSpPr>
              <a:xfrm>
                <a:off x="5607999" y="2614676"/>
                <a:ext cx="279865" cy="469163"/>
                <a:chOff x="5645904" y="2669491"/>
                <a:chExt cx="214461" cy="359517"/>
              </a:xfrm>
            </p:grpSpPr>
            <p:sp>
              <p:nvSpPr>
                <p:cNvPr id="546" name="Retângulo 545"/>
                <p:cNvSpPr/>
                <p:nvPr/>
              </p:nvSpPr>
              <p:spPr>
                <a:xfrm>
                  <a:off x="5645904" y="2986998"/>
                  <a:ext cx="214461" cy="0"/>
                </a:xfrm>
                <a:prstGeom prst="rect">
                  <a:avLst/>
                </a:prstGeom>
                <a:solidFill>
                  <a:schemeClr val="tx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23" name="Retângulo 522"/>
                <p:cNvSpPr/>
                <p:nvPr/>
              </p:nvSpPr>
              <p:spPr>
                <a:xfrm>
                  <a:off x="5699810" y="2687588"/>
                  <a:ext cx="108000" cy="115098"/>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10" name="Retângulo 509"/>
                <p:cNvSpPr/>
                <p:nvPr/>
              </p:nvSpPr>
              <p:spPr>
                <a:xfrm>
                  <a:off x="5681810" y="2805091"/>
                  <a:ext cx="144000" cy="180586"/>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11" name="Triângulo isósceles 510"/>
                <p:cNvSpPr/>
                <p:nvPr/>
              </p:nvSpPr>
              <p:spPr>
                <a:xfrm>
                  <a:off x="5680084" y="2840989"/>
                  <a:ext cx="147452" cy="188019"/>
                </a:xfrm>
                <a:prstGeom prst="triangle">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cxnSp>
              <p:nvCxnSpPr>
                <p:cNvPr id="518" name="Conector reto 517"/>
                <p:cNvCxnSpPr/>
                <p:nvPr/>
              </p:nvCxnSpPr>
              <p:spPr>
                <a:xfrm>
                  <a:off x="5752746" y="2850180"/>
                  <a:ext cx="2128" cy="17882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20" name="Retângulo 519"/>
                <p:cNvSpPr/>
                <p:nvPr/>
              </p:nvSpPr>
              <p:spPr>
                <a:xfrm>
                  <a:off x="5721862" y="2705990"/>
                  <a:ext cx="63896" cy="59007"/>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21" name="Retângulo 520"/>
                <p:cNvSpPr/>
                <p:nvPr/>
              </p:nvSpPr>
              <p:spPr>
                <a:xfrm>
                  <a:off x="5735810" y="2787091"/>
                  <a:ext cx="36000" cy="36000"/>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22" name="Retângulo 521"/>
                <p:cNvSpPr/>
                <p:nvPr/>
              </p:nvSpPr>
              <p:spPr>
                <a:xfrm>
                  <a:off x="5717810" y="2786268"/>
                  <a:ext cx="72000" cy="0"/>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14" name="Elipse 513"/>
                <p:cNvSpPr/>
                <p:nvPr/>
              </p:nvSpPr>
              <p:spPr>
                <a:xfrm>
                  <a:off x="5699810" y="2805180"/>
                  <a:ext cx="108000" cy="108000"/>
                </a:xfrm>
                <a:prstGeom prst="ellipse">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16" name="Elipse 515"/>
                <p:cNvSpPr/>
                <p:nvPr/>
              </p:nvSpPr>
              <p:spPr>
                <a:xfrm>
                  <a:off x="5744810" y="2850180"/>
                  <a:ext cx="18000" cy="18000"/>
                </a:xfrm>
                <a:prstGeom prst="ellipse">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sp>
              <p:nvSpPr>
                <p:cNvPr id="524" name="Retângulo 523"/>
                <p:cNvSpPr/>
                <p:nvPr/>
              </p:nvSpPr>
              <p:spPr>
                <a:xfrm flipV="1">
                  <a:off x="5674278" y="2669491"/>
                  <a:ext cx="159065" cy="18000"/>
                </a:xfrm>
                <a:prstGeom prst="rect">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grpSp>
        <p:grpSp>
          <p:nvGrpSpPr>
            <p:cNvPr id="618" name="Grupo 617"/>
            <p:cNvGrpSpPr/>
            <p:nvPr/>
          </p:nvGrpSpPr>
          <p:grpSpPr>
            <a:xfrm>
              <a:off x="7889366" y="3715440"/>
              <a:ext cx="648000" cy="639896"/>
              <a:chOff x="8145753" y="3715440"/>
              <a:chExt cx="648000" cy="639896"/>
            </a:xfrm>
          </p:grpSpPr>
          <p:sp>
            <p:nvSpPr>
              <p:cNvPr id="562" name="Freeform 62"/>
              <p:cNvSpPr>
                <a:spLocks/>
              </p:cNvSpPr>
              <p:nvPr/>
            </p:nvSpPr>
            <p:spPr bwMode="auto">
              <a:xfrm flipH="1">
                <a:off x="8181753" y="3951237"/>
                <a:ext cx="576000" cy="388863"/>
              </a:xfrm>
              <a:prstGeom prst="roundRect">
                <a:avLst>
                  <a:gd name="adj" fmla="val 0"/>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552" name="Freeform 62"/>
              <p:cNvSpPr>
                <a:spLocks/>
              </p:cNvSpPr>
              <p:nvPr/>
            </p:nvSpPr>
            <p:spPr bwMode="auto">
              <a:xfrm flipH="1">
                <a:off x="8289732" y="3715440"/>
                <a:ext cx="360042" cy="550167"/>
              </a:xfrm>
              <a:prstGeom prst="roundRect">
                <a:avLst>
                  <a:gd name="adj" fmla="val 0"/>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sp>
            <p:nvSpPr>
              <p:cNvPr id="561" name="Freeform 62"/>
              <p:cNvSpPr>
                <a:spLocks/>
              </p:cNvSpPr>
              <p:nvPr/>
            </p:nvSpPr>
            <p:spPr bwMode="auto">
              <a:xfrm flipH="1">
                <a:off x="8356397" y="3763988"/>
                <a:ext cx="226712" cy="317221"/>
              </a:xfrm>
              <a:prstGeom prst="roundRect">
                <a:avLst>
                  <a:gd name="adj" fmla="val 0"/>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solidFill>
                    <a:prstClr val="black"/>
                  </a:solidFill>
                </a:endParaRPr>
              </a:p>
            </p:txBody>
          </p:sp>
          <p:grpSp>
            <p:nvGrpSpPr>
              <p:cNvPr id="558" name="Grupo 557"/>
              <p:cNvGrpSpPr/>
              <p:nvPr/>
            </p:nvGrpSpPr>
            <p:grpSpPr>
              <a:xfrm>
                <a:off x="8218941" y="3807317"/>
                <a:ext cx="501624" cy="520442"/>
                <a:chOff x="7053703" y="2718297"/>
                <a:chExt cx="501624" cy="520442"/>
              </a:xfrm>
            </p:grpSpPr>
            <p:sp>
              <p:nvSpPr>
                <p:cNvPr id="554" name="Retângulo 553"/>
                <p:cNvSpPr/>
                <p:nvPr/>
              </p:nvSpPr>
              <p:spPr>
                <a:xfrm>
                  <a:off x="7053703" y="2977743"/>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555" name="Retângulo 554"/>
                <p:cNvSpPr/>
                <p:nvPr/>
              </p:nvSpPr>
              <p:spPr>
                <a:xfrm>
                  <a:off x="7304515" y="2977743"/>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559" name="Retângulo 558"/>
                <p:cNvSpPr/>
                <p:nvPr/>
              </p:nvSpPr>
              <p:spPr>
                <a:xfrm>
                  <a:off x="7053703" y="2718297"/>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560" name="Retângulo 559"/>
                <p:cNvSpPr/>
                <p:nvPr/>
              </p:nvSpPr>
              <p:spPr>
                <a:xfrm>
                  <a:off x="7304515" y="2718297"/>
                  <a:ext cx="250812" cy="260996"/>
                </a:xfrm>
                <a:prstGeom prst="rect">
                  <a:avLst/>
                </a:prstGeom>
                <a:pattFill prst="ltVert">
                  <a:fgClr>
                    <a:schemeClr val="bg1">
                      <a:lumMod val="50000"/>
                    </a:schemeClr>
                  </a:fgClr>
                  <a:bgClr>
                    <a:schemeClr val="bg1">
                      <a:lumMod val="85000"/>
                    </a:schemeClr>
                  </a:bgClr>
                </a:pattFill>
                <a:ln w="3175">
                  <a:solidFill>
                    <a:schemeClr val="bg1">
                      <a:lumMod val="50000"/>
                    </a:schemeClr>
                  </a:solidFill>
                </a:ln>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551" name="Trapezoide 550"/>
              <p:cNvSpPr/>
              <p:nvPr/>
            </p:nvSpPr>
            <p:spPr>
              <a:xfrm flipV="1">
                <a:off x="8145753" y="4247336"/>
                <a:ext cx="648000" cy="108000"/>
              </a:xfrm>
              <a:prstGeom prst="trapezoid">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pt-BR" dirty="0"/>
              </a:p>
            </p:txBody>
          </p:sp>
        </p:grpSp>
      </p:grpSp>
      <p:sp>
        <p:nvSpPr>
          <p:cNvPr id="607" name="Seta para a esquerda e para a direita 606"/>
          <p:cNvSpPr/>
          <p:nvPr>
            <p:custDataLst>
              <p:tags r:id="rId2"/>
            </p:custDataLst>
          </p:nvPr>
        </p:nvSpPr>
        <p:spPr>
          <a:xfrm>
            <a:off x="5822369" y="4010083"/>
            <a:ext cx="607889" cy="337668"/>
          </a:xfrm>
          <a:prstGeom prst="leftRightArrow">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17" name="Seta para baixo 616"/>
          <p:cNvSpPr/>
          <p:nvPr/>
        </p:nvSpPr>
        <p:spPr>
          <a:xfrm>
            <a:off x="215019" y="1371999"/>
            <a:ext cx="2821412" cy="825556"/>
          </a:xfrm>
          <a:prstGeom prst="downArrow">
            <a:avLst>
              <a:gd name="adj1" fmla="val 100000"/>
              <a:gd name="adj2" fmla="val 2625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t>Complexos portuários de alta capacidade e eficiência</a:t>
            </a:r>
          </a:p>
        </p:txBody>
      </p:sp>
      <p:sp>
        <p:nvSpPr>
          <p:cNvPr id="619" name="Seta para baixo 618"/>
          <p:cNvSpPr/>
          <p:nvPr/>
        </p:nvSpPr>
        <p:spPr>
          <a:xfrm>
            <a:off x="3467271" y="1371999"/>
            <a:ext cx="2821412" cy="825556"/>
          </a:xfrm>
          <a:prstGeom prst="downArrow">
            <a:avLst>
              <a:gd name="adj1" fmla="val 100000"/>
              <a:gd name="adj2" fmla="val 2625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t>Acesso multimodal à hinterlândia</a:t>
            </a:r>
          </a:p>
        </p:txBody>
      </p:sp>
      <p:sp>
        <p:nvSpPr>
          <p:cNvPr id="620" name="Seta para baixo 619"/>
          <p:cNvSpPr/>
          <p:nvPr/>
        </p:nvSpPr>
        <p:spPr>
          <a:xfrm>
            <a:off x="6719523" y="1371999"/>
            <a:ext cx="2821412" cy="825556"/>
          </a:xfrm>
          <a:prstGeom prst="downArrow">
            <a:avLst>
              <a:gd name="adj1" fmla="val 100000"/>
              <a:gd name="adj2" fmla="val 2625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t>Terminais interiores</a:t>
            </a:r>
          </a:p>
        </p:txBody>
      </p:sp>
    </p:spTree>
    <p:extLst>
      <p:ext uri="{BB962C8B-B14F-4D97-AF65-F5344CB8AC3E}">
        <p14:creationId xmlns:p14="http://schemas.microsoft.com/office/powerpoint/2010/main" val="25567701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p:custDataLst>
              <p:tags r:id="rId1"/>
            </p:custDataLst>
            <p:extLst>
              <p:ext uri="{D42A27DB-BD31-4B8C-83A1-F6EECF244321}">
                <p14:modId xmlns:p14="http://schemas.microsoft.com/office/powerpoint/2010/main" val="233616629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ítulo 1"/>
          <p:cNvSpPr>
            <a:spLocks noGrp="1"/>
          </p:cNvSpPr>
          <p:nvPr>
            <p:ph type="title"/>
            <p:custDataLst>
              <p:tags r:id="rId2"/>
            </p:custDataLst>
          </p:nvPr>
        </p:nvSpPr>
        <p:spPr>
          <a:xfrm>
            <a:off x="185511" y="98892"/>
            <a:ext cx="9505950" cy="945141"/>
          </a:xfrm>
          <a:noFill/>
          <a:ln w="9525" algn="ctr">
            <a:noFill/>
            <a:miter lim="800000"/>
            <a:headEnd/>
            <a:tailEnd/>
          </a:ln>
        </p:spPr>
        <p:txBody>
          <a:bodyPr vert="horz" wrap="square" lIns="54000" tIns="10800" rIns="54000" bIns="10800" numCol="1" anchor="t" anchorCtr="0" compatLnSpc="1">
            <a:prstTxWarp prst="textNoShape">
              <a:avLst/>
            </a:prstTxWarp>
            <a:spAutoFit/>
          </a:bodyPr>
          <a:lstStyle/>
          <a:p>
            <a:r>
              <a:rPr lang="pt-BR" dirty="0"/>
              <a:t>Este movimento se deu com o surgimento de grandes navios, demandando eficiência e escala no escoamento terrestre de cargas, que possibilitassem a desocupação da área primária antes da atracação seguinte</a:t>
            </a:r>
          </a:p>
        </p:txBody>
      </p:sp>
      <p:sp>
        <p:nvSpPr>
          <p:cNvPr id="8" name="Retângulo de cantos arredondados 7"/>
          <p:cNvSpPr/>
          <p:nvPr>
            <p:custDataLst>
              <p:tags r:id="rId3"/>
            </p:custDataLst>
          </p:nvPr>
        </p:nvSpPr>
        <p:spPr>
          <a:xfrm>
            <a:off x="4246640" y="4632968"/>
            <a:ext cx="5241769" cy="1905188"/>
          </a:xfrm>
          <a:prstGeom prst="roundRect">
            <a:avLst>
              <a:gd name="adj" fmla="val 5733"/>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A operação de grandes lotes demanda elevada capacidade estática e um sistema eficiente de transporte para escoar rapidamente cargas para fora da área primária após o desembarque</a:t>
            </a:r>
          </a:p>
          <a:p>
            <a:pPr marL="144000" indent="-144000">
              <a:spcAft>
                <a:spcPts val="600"/>
              </a:spcAft>
              <a:buFont typeface="Arial" pitchFamily="34" charset="0"/>
              <a:buChar char="•"/>
            </a:pPr>
            <a:r>
              <a:rPr lang="pt-BR" sz="1600" dirty="0"/>
              <a:t>A expedição de grandes lotes para o interior permite a coordenação de fluxos e a utilização de modais de grande escala, propiciando economias de custos</a:t>
            </a:r>
          </a:p>
        </p:txBody>
      </p:sp>
      <p:pic>
        <p:nvPicPr>
          <p:cNvPr id="14" name="Picture 17" descr="D:\VERAX\Documents\TSC03-130625-EuropaRailway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117" r="9697"/>
          <a:stretch/>
        </p:blipFill>
        <p:spPr bwMode="auto">
          <a:xfrm>
            <a:off x="4298768" y="1446538"/>
            <a:ext cx="5117934" cy="30853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5491466" y="2229382"/>
            <a:ext cx="3077839" cy="1617817"/>
            <a:chOff x="5491466" y="2157373"/>
            <a:chExt cx="3077839" cy="1617817"/>
          </a:xfrm>
        </p:grpSpPr>
        <p:sp>
          <p:nvSpPr>
            <p:cNvPr id="15" name="Forma livre 14"/>
            <p:cNvSpPr/>
            <p:nvPr/>
          </p:nvSpPr>
          <p:spPr>
            <a:xfrm>
              <a:off x="6071396" y="2741541"/>
              <a:ext cx="840478" cy="630359"/>
            </a:xfrm>
            <a:custGeom>
              <a:avLst/>
              <a:gdLst>
                <a:gd name="connsiteX0" fmla="*/ 0 w 636104"/>
                <a:gd name="connsiteY0" fmla="*/ 0 h 477078"/>
                <a:gd name="connsiteX1" fmla="*/ 39757 w 636104"/>
                <a:gd name="connsiteY1" fmla="*/ 145774 h 477078"/>
                <a:gd name="connsiteX2" fmla="*/ 198783 w 636104"/>
                <a:gd name="connsiteY2" fmla="*/ 185530 h 477078"/>
                <a:gd name="connsiteX3" fmla="*/ 410817 w 636104"/>
                <a:gd name="connsiteY3" fmla="*/ 251791 h 477078"/>
                <a:gd name="connsiteX4" fmla="*/ 463826 w 636104"/>
                <a:gd name="connsiteY4" fmla="*/ 384313 h 477078"/>
                <a:gd name="connsiteX5" fmla="*/ 636104 w 636104"/>
                <a:gd name="connsiteY5" fmla="*/ 477078 h 47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104" h="477078">
                  <a:moveTo>
                    <a:pt x="0" y="0"/>
                  </a:moveTo>
                  <a:lnTo>
                    <a:pt x="39757" y="145774"/>
                  </a:lnTo>
                  <a:lnTo>
                    <a:pt x="198783" y="185530"/>
                  </a:lnTo>
                  <a:lnTo>
                    <a:pt x="410817" y="251791"/>
                  </a:lnTo>
                  <a:lnTo>
                    <a:pt x="463826" y="384313"/>
                  </a:lnTo>
                  <a:lnTo>
                    <a:pt x="636104" y="477078"/>
                  </a:lnTo>
                </a:path>
              </a:pathLst>
            </a:custGeom>
            <a:noFill/>
            <a:ln w="19050">
              <a:solidFill>
                <a:schemeClr val="accent1">
                  <a:lumMod val="50000"/>
                </a:schemeClr>
              </a:solidFill>
            </a:ln>
            <a:effectLst/>
          </p:spPr>
          <p:txBody>
            <a:bodyPr rtlCol="0" anchor="ctr"/>
            <a:lstStyle/>
            <a:p>
              <a:pPr algn="ctr"/>
              <a:endParaRPr lang="pt-BR" sz="2400" dirty="0"/>
            </a:p>
          </p:txBody>
        </p:sp>
        <p:sp>
          <p:nvSpPr>
            <p:cNvPr id="17" name="Forma livre 16"/>
            <p:cNvSpPr/>
            <p:nvPr/>
          </p:nvSpPr>
          <p:spPr>
            <a:xfrm>
              <a:off x="5491466" y="3533552"/>
              <a:ext cx="270635" cy="241638"/>
            </a:xfrm>
            <a:custGeom>
              <a:avLst/>
              <a:gdLst>
                <a:gd name="connsiteX0" fmla="*/ 0 w 204826"/>
                <a:gd name="connsiteY0" fmla="*/ 0 h 182880"/>
                <a:gd name="connsiteX1" fmla="*/ 146304 w 204826"/>
                <a:gd name="connsiteY1" fmla="*/ 51207 h 182880"/>
                <a:gd name="connsiteX2" fmla="*/ 168250 w 204826"/>
                <a:gd name="connsiteY2" fmla="*/ 102413 h 182880"/>
                <a:gd name="connsiteX3" fmla="*/ 204826 w 204826"/>
                <a:gd name="connsiteY3" fmla="*/ 182880 h 182880"/>
              </a:gdLst>
              <a:ahLst/>
              <a:cxnLst>
                <a:cxn ang="0">
                  <a:pos x="connsiteX0" y="connsiteY0"/>
                </a:cxn>
                <a:cxn ang="0">
                  <a:pos x="connsiteX1" y="connsiteY1"/>
                </a:cxn>
                <a:cxn ang="0">
                  <a:pos x="connsiteX2" y="connsiteY2"/>
                </a:cxn>
                <a:cxn ang="0">
                  <a:pos x="connsiteX3" y="connsiteY3"/>
                </a:cxn>
              </a:cxnLst>
              <a:rect l="l" t="t" r="r" b="b"/>
              <a:pathLst>
                <a:path w="204826" h="182880">
                  <a:moveTo>
                    <a:pt x="0" y="0"/>
                  </a:moveTo>
                  <a:lnTo>
                    <a:pt x="146304" y="51207"/>
                  </a:lnTo>
                  <a:lnTo>
                    <a:pt x="168250" y="102413"/>
                  </a:lnTo>
                  <a:lnTo>
                    <a:pt x="204826" y="182880"/>
                  </a:lnTo>
                </a:path>
              </a:pathLst>
            </a:custGeom>
            <a:noFill/>
            <a:ln w="19050">
              <a:solidFill>
                <a:schemeClr val="accent1">
                  <a:lumMod val="50000"/>
                </a:schemeClr>
              </a:solidFill>
            </a:ln>
            <a:effectLst/>
          </p:spPr>
          <p:txBody>
            <a:bodyPr rtlCol="0" anchor="ctr"/>
            <a:lstStyle/>
            <a:p>
              <a:pPr algn="ctr"/>
              <a:endParaRPr lang="pt-BR" sz="2400" dirty="0"/>
            </a:p>
          </p:txBody>
        </p:sp>
        <p:sp>
          <p:nvSpPr>
            <p:cNvPr id="18" name="Forma livre 17"/>
            <p:cNvSpPr/>
            <p:nvPr/>
          </p:nvSpPr>
          <p:spPr>
            <a:xfrm>
              <a:off x="5617118" y="3050276"/>
              <a:ext cx="231971" cy="231973"/>
            </a:xfrm>
            <a:custGeom>
              <a:avLst/>
              <a:gdLst>
                <a:gd name="connsiteX0" fmla="*/ 0 w 175564"/>
                <a:gd name="connsiteY0" fmla="*/ 0 h 175565"/>
                <a:gd name="connsiteX1" fmla="*/ 80467 w 175564"/>
                <a:gd name="connsiteY1" fmla="*/ 36576 h 175565"/>
                <a:gd name="connsiteX2" fmla="*/ 109728 w 175564"/>
                <a:gd name="connsiteY2" fmla="*/ 58522 h 175565"/>
                <a:gd name="connsiteX3" fmla="*/ 102412 w 175564"/>
                <a:gd name="connsiteY3" fmla="*/ 131674 h 175565"/>
                <a:gd name="connsiteX4" fmla="*/ 138988 w 175564"/>
                <a:gd name="connsiteY4" fmla="*/ 175565 h 175565"/>
                <a:gd name="connsiteX5" fmla="*/ 175564 w 175564"/>
                <a:gd name="connsiteY5" fmla="*/ 117043 h 175565"/>
                <a:gd name="connsiteX6" fmla="*/ 138988 w 175564"/>
                <a:gd name="connsiteY6" fmla="*/ 58522 h 1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64" h="175565">
                  <a:moveTo>
                    <a:pt x="0" y="0"/>
                  </a:moveTo>
                  <a:lnTo>
                    <a:pt x="80467" y="36576"/>
                  </a:lnTo>
                  <a:lnTo>
                    <a:pt x="109728" y="58522"/>
                  </a:lnTo>
                  <a:lnTo>
                    <a:pt x="102412" y="131674"/>
                  </a:lnTo>
                  <a:lnTo>
                    <a:pt x="138988" y="175565"/>
                  </a:lnTo>
                  <a:lnTo>
                    <a:pt x="175564" y="117043"/>
                  </a:lnTo>
                  <a:lnTo>
                    <a:pt x="138988" y="58522"/>
                  </a:lnTo>
                </a:path>
              </a:pathLst>
            </a:custGeom>
            <a:noFill/>
            <a:ln w="19050">
              <a:solidFill>
                <a:schemeClr val="accent1">
                  <a:lumMod val="50000"/>
                </a:schemeClr>
              </a:solidFill>
            </a:ln>
            <a:effectLst/>
          </p:spPr>
          <p:txBody>
            <a:bodyPr rtlCol="0" anchor="ctr"/>
            <a:lstStyle/>
            <a:p>
              <a:pPr algn="ctr"/>
              <a:endParaRPr lang="pt-BR" sz="2400" dirty="0"/>
            </a:p>
          </p:txBody>
        </p:sp>
        <p:sp>
          <p:nvSpPr>
            <p:cNvPr id="20" name="Forma livre 19"/>
            <p:cNvSpPr/>
            <p:nvPr/>
          </p:nvSpPr>
          <p:spPr>
            <a:xfrm>
              <a:off x="5752434" y="3224256"/>
              <a:ext cx="299632" cy="338293"/>
            </a:xfrm>
            <a:custGeom>
              <a:avLst/>
              <a:gdLst>
                <a:gd name="connsiteX0" fmla="*/ 0 w 226772"/>
                <a:gd name="connsiteY0" fmla="*/ 0 h 256032"/>
                <a:gd name="connsiteX1" fmla="*/ 65837 w 226772"/>
                <a:gd name="connsiteY1" fmla="*/ 73152 h 256032"/>
                <a:gd name="connsiteX2" fmla="*/ 124359 w 226772"/>
                <a:gd name="connsiteY2" fmla="*/ 29261 h 256032"/>
                <a:gd name="connsiteX3" fmla="*/ 212141 w 226772"/>
                <a:gd name="connsiteY3" fmla="*/ 14630 h 256032"/>
                <a:gd name="connsiteX4" fmla="*/ 226772 w 226772"/>
                <a:gd name="connsiteY4" fmla="*/ 124358 h 256032"/>
                <a:gd name="connsiteX5" fmla="*/ 219456 w 226772"/>
                <a:gd name="connsiteY5" fmla="*/ 168249 h 256032"/>
                <a:gd name="connsiteX6" fmla="*/ 219456 w 226772"/>
                <a:gd name="connsiteY6" fmla="*/ 212141 h 256032"/>
                <a:gd name="connsiteX7" fmla="*/ 204826 w 226772"/>
                <a:gd name="connsiteY7" fmla="*/ 256032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772" h="256032">
                  <a:moveTo>
                    <a:pt x="0" y="0"/>
                  </a:moveTo>
                  <a:lnTo>
                    <a:pt x="65837" y="73152"/>
                  </a:lnTo>
                  <a:lnTo>
                    <a:pt x="124359" y="29261"/>
                  </a:lnTo>
                  <a:lnTo>
                    <a:pt x="212141" y="14630"/>
                  </a:lnTo>
                  <a:lnTo>
                    <a:pt x="226772" y="124358"/>
                  </a:lnTo>
                  <a:lnTo>
                    <a:pt x="219456" y="168249"/>
                  </a:lnTo>
                  <a:lnTo>
                    <a:pt x="219456" y="212141"/>
                  </a:lnTo>
                  <a:lnTo>
                    <a:pt x="204826" y="256032"/>
                  </a:lnTo>
                </a:path>
              </a:pathLst>
            </a:custGeom>
            <a:noFill/>
            <a:ln w="19050">
              <a:solidFill>
                <a:schemeClr val="accent1">
                  <a:lumMod val="50000"/>
                </a:schemeClr>
              </a:solidFill>
            </a:ln>
            <a:effectLst/>
          </p:spPr>
          <p:txBody>
            <a:bodyPr rtlCol="0" anchor="ctr"/>
            <a:lstStyle/>
            <a:p>
              <a:pPr algn="ctr"/>
              <a:endParaRPr lang="pt-BR" sz="2400" dirty="0"/>
            </a:p>
          </p:txBody>
        </p:sp>
        <p:sp>
          <p:nvSpPr>
            <p:cNvPr id="21" name="Forma livre 20"/>
            <p:cNvSpPr/>
            <p:nvPr/>
          </p:nvSpPr>
          <p:spPr>
            <a:xfrm>
              <a:off x="5790350" y="2934291"/>
              <a:ext cx="377701" cy="309296"/>
            </a:xfrm>
            <a:custGeom>
              <a:avLst/>
              <a:gdLst>
                <a:gd name="connsiteX0" fmla="*/ 183445 w 285858"/>
                <a:gd name="connsiteY0" fmla="*/ 234086 h 234086"/>
                <a:gd name="connsiteX1" fmla="*/ 220021 w 285858"/>
                <a:gd name="connsiteY1" fmla="*/ 168249 h 234086"/>
                <a:gd name="connsiteX2" fmla="*/ 249282 w 285858"/>
                <a:gd name="connsiteY2" fmla="*/ 138989 h 234086"/>
                <a:gd name="connsiteX3" fmla="*/ 271228 w 285858"/>
                <a:gd name="connsiteY3" fmla="*/ 80467 h 234086"/>
                <a:gd name="connsiteX4" fmla="*/ 285858 w 285858"/>
                <a:gd name="connsiteY4" fmla="*/ 0 h 23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858" h="234086">
                  <a:moveTo>
                    <a:pt x="183445" y="234086"/>
                  </a:moveTo>
                  <a:cubicBezTo>
                    <a:pt x="196246" y="209092"/>
                    <a:pt x="209048" y="184098"/>
                    <a:pt x="220021" y="168249"/>
                  </a:cubicBezTo>
                  <a:cubicBezTo>
                    <a:pt x="230994" y="152400"/>
                    <a:pt x="240748" y="153619"/>
                    <a:pt x="249282" y="138989"/>
                  </a:cubicBezTo>
                  <a:cubicBezTo>
                    <a:pt x="257816" y="124359"/>
                    <a:pt x="265132" y="103632"/>
                    <a:pt x="271228" y="80467"/>
                  </a:cubicBezTo>
                  <a:cubicBezTo>
                    <a:pt x="277324" y="57302"/>
                    <a:pt x="-351784" y="421843"/>
                    <a:pt x="285858" y="0"/>
                  </a:cubicBezTo>
                </a:path>
              </a:pathLst>
            </a:custGeom>
            <a:noFill/>
            <a:ln w="19050">
              <a:solidFill>
                <a:schemeClr val="accent1">
                  <a:lumMod val="50000"/>
                </a:schemeClr>
              </a:solidFill>
            </a:ln>
            <a:effectLst/>
          </p:spPr>
          <p:txBody>
            <a:bodyPr rtlCol="0" anchor="ctr"/>
            <a:lstStyle/>
            <a:p>
              <a:pPr algn="ctr"/>
              <a:endParaRPr lang="pt-BR" sz="2400" dirty="0"/>
            </a:p>
          </p:txBody>
        </p:sp>
        <p:sp>
          <p:nvSpPr>
            <p:cNvPr id="22" name="Forma livre 21"/>
            <p:cNvSpPr/>
            <p:nvPr/>
          </p:nvSpPr>
          <p:spPr>
            <a:xfrm>
              <a:off x="5771766" y="2827970"/>
              <a:ext cx="202975" cy="280299"/>
            </a:xfrm>
            <a:custGeom>
              <a:avLst/>
              <a:gdLst>
                <a:gd name="connsiteX0" fmla="*/ 0 w 153619"/>
                <a:gd name="connsiteY0" fmla="*/ 212140 h 212140"/>
                <a:gd name="connsiteX1" fmla="*/ 73152 w 153619"/>
                <a:gd name="connsiteY1" fmla="*/ 131673 h 212140"/>
                <a:gd name="connsiteX2" fmla="*/ 146304 w 153619"/>
                <a:gd name="connsiteY2" fmla="*/ 95097 h 212140"/>
                <a:gd name="connsiteX3" fmla="*/ 153619 w 153619"/>
                <a:gd name="connsiteY3" fmla="*/ 0 h 212140"/>
              </a:gdLst>
              <a:ahLst/>
              <a:cxnLst>
                <a:cxn ang="0">
                  <a:pos x="connsiteX0" y="connsiteY0"/>
                </a:cxn>
                <a:cxn ang="0">
                  <a:pos x="connsiteX1" y="connsiteY1"/>
                </a:cxn>
                <a:cxn ang="0">
                  <a:pos x="connsiteX2" y="connsiteY2"/>
                </a:cxn>
                <a:cxn ang="0">
                  <a:pos x="connsiteX3" y="connsiteY3"/>
                </a:cxn>
              </a:cxnLst>
              <a:rect l="l" t="t" r="r" b="b"/>
              <a:pathLst>
                <a:path w="153619" h="212140">
                  <a:moveTo>
                    <a:pt x="0" y="212140"/>
                  </a:moveTo>
                  <a:lnTo>
                    <a:pt x="73152" y="131673"/>
                  </a:lnTo>
                  <a:lnTo>
                    <a:pt x="146304" y="95097"/>
                  </a:lnTo>
                  <a:lnTo>
                    <a:pt x="153619" y="0"/>
                  </a:lnTo>
                </a:path>
              </a:pathLst>
            </a:custGeom>
            <a:noFill/>
            <a:ln w="19050">
              <a:solidFill>
                <a:schemeClr val="accent1">
                  <a:lumMod val="50000"/>
                </a:schemeClr>
              </a:solidFill>
            </a:ln>
            <a:effectLst/>
          </p:spPr>
          <p:txBody>
            <a:bodyPr rtlCol="0" anchor="ctr"/>
            <a:lstStyle/>
            <a:p>
              <a:pPr algn="ctr"/>
              <a:endParaRPr lang="pt-BR" sz="2400" dirty="0"/>
            </a:p>
          </p:txBody>
        </p:sp>
        <p:sp>
          <p:nvSpPr>
            <p:cNvPr id="23" name="Forma livre 22"/>
            <p:cNvSpPr/>
            <p:nvPr/>
          </p:nvSpPr>
          <p:spPr>
            <a:xfrm>
              <a:off x="6013403" y="2760311"/>
              <a:ext cx="328627" cy="289965"/>
            </a:xfrm>
            <a:custGeom>
              <a:avLst/>
              <a:gdLst>
                <a:gd name="connsiteX0" fmla="*/ 7315 w 248717"/>
                <a:gd name="connsiteY0" fmla="*/ 0 h 219456"/>
                <a:gd name="connsiteX1" fmla="*/ 0 w 248717"/>
                <a:gd name="connsiteY1" fmla="*/ 117043 h 219456"/>
                <a:gd name="connsiteX2" fmla="*/ 14630 w 248717"/>
                <a:gd name="connsiteY2" fmla="*/ 175565 h 219456"/>
                <a:gd name="connsiteX3" fmla="*/ 153619 w 248717"/>
                <a:gd name="connsiteY3" fmla="*/ 219456 h 219456"/>
                <a:gd name="connsiteX4" fmla="*/ 248717 w 248717"/>
                <a:gd name="connsiteY4" fmla="*/ 168250 h 21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17" h="219456">
                  <a:moveTo>
                    <a:pt x="7315" y="0"/>
                  </a:moveTo>
                  <a:lnTo>
                    <a:pt x="0" y="117043"/>
                  </a:lnTo>
                  <a:lnTo>
                    <a:pt x="14630" y="175565"/>
                  </a:lnTo>
                  <a:lnTo>
                    <a:pt x="153619" y="219456"/>
                  </a:lnTo>
                  <a:lnTo>
                    <a:pt x="248717" y="168250"/>
                  </a:lnTo>
                </a:path>
              </a:pathLst>
            </a:custGeom>
            <a:noFill/>
            <a:ln w="19050">
              <a:solidFill>
                <a:schemeClr val="accent1">
                  <a:lumMod val="50000"/>
                </a:schemeClr>
              </a:solidFill>
            </a:ln>
            <a:effectLst/>
          </p:spPr>
          <p:txBody>
            <a:bodyPr rtlCol="0" anchor="ctr"/>
            <a:lstStyle/>
            <a:p>
              <a:pPr algn="ctr"/>
              <a:endParaRPr lang="pt-BR" sz="2400" dirty="0"/>
            </a:p>
          </p:txBody>
        </p:sp>
        <p:sp>
          <p:nvSpPr>
            <p:cNvPr id="24" name="Forma livre 23"/>
            <p:cNvSpPr/>
            <p:nvPr/>
          </p:nvSpPr>
          <p:spPr>
            <a:xfrm>
              <a:off x="7550218" y="3204924"/>
              <a:ext cx="550933" cy="444615"/>
            </a:xfrm>
            <a:custGeom>
              <a:avLst/>
              <a:gdLst>
                <a:gd name="connsiteX0" fmla="*/ 248716 w 416966"/>
                <a:gd name="connsiteY0" fmla="*/ 0 h 336500"/>
                <a:gd name="connsiteX1" fmla="*/ 299923 w 416966"/>
                <a:gd name="connsiteY1" fmla="*/ 43892 h 336500"/>
                <a:gd name="connsiteX2" fmla="*/ 299923 w 416966"/>
                <a:gd name="connsiteY2" fmla="*/ 102413 h 336500"/>
                <a:gd name="connsiteX3" fmla="*/ 314553 w 416966"/>
                <a:gd name="connsiteY3" fmla="*/ 175565 h 336500"/>
                <a:gd name="connsiteX4" fmla="*/ 395020 w 416966"/>
                <a:gd name="connsiteY4" fmla="*/ 226772 h 336500"/>
                <a:gd name="connsiteX5" fmla="*/ 416966 w 416966"/>
                <a:gd name="connsiteY5" fmla="*/ 234087 h 336500"/>
                <a:gd name="connsiteX6" fmla="*/ 358444 w 416966"/>
                <a:gd name="connsiteY6" fmla="*/ 212141 h 336500"/>
                <a:gd name="connsiteX7" fmla="*/ 307238 w 416966"/>
                <a:gd name="connsiteY7" fmla="*/ 212141 h 336500"/>
                <a:gd name="connsiteX8" fmla="*/ 292608 w 416966"/>
                <a:gd name="connsiteY8" fmla="*/ 270663 h 336500"/>
                <a:gd name="connsiteX9" fmla="*/ 241401 w 416966"/>
                <a:gd name="connsiteY9" fmla="*/ 321869 h 336500"/>
                <a:gd name="connsiteX10" fmla="*/ 153619 w 416966"/>
                <a:gd name="connsiteY10" fmla="*/ 336500 h 336500"/>
                <a:gd name="connsiteX11" fmla="*/ 117043 w 416966"/>
                <a:gd name="connsiteY11" fmla="*/ 336500 h 336500"/>
                <a:gd name="connsiteX12" fmla="*/ 87782 w 416966"/>
                <a:gd name="connsiteY12" fmla="*/ 336500 h 336500"/>
                <a:gd name="connsiteX13" fmla="*/ 87782 w 416966"/>
                <a:gd name="connsiteY13" fmla="*/ 336500 h 336500"/>
                <a:gd name="connsiteX14" fmla="*/ 58521 w 416966"/>
                <a:gd name="connsiteY14" fmla="*/ 248717 h 336500"/>
                <a:gd name="connsiteX15" fmla="*/ 21945 w 416966"/>
                <a:gd name="connsiteY15" fmla="*/ 204826 h 336500"/>
                <a:gd name="connsiteX16" fmla="*/ 0 w 416966"/>
                <a:gd name="connsiteY16" fmla="*/ 197511 h 3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6966" h="336500">
                  <a:moveTo>
                    <a:pt x="248716" y="0"/>
                  </a:moveTo>
                  <a:lnTo>
                    <a:pt x="299923" y="43892"/>
                  </a:lnTo>
                  <a:lnTo>
                    <a:pt x="299923" y="102413"/>
                  </a:lnTo>
                  <a:lnTo>
                    <a:pt x="314553" y="175565"/>
                  </a:lnTo>
                  <a:lnTo>
                    <a:pt x="395020" y="226772"/>
                  </a:lnTo>
                  <a:lnTo>
                    <a:pt x="416966" y="234087"/>
                  </a:lnTo>
                  <a:lnTo>
                    <a:pt x="358444" y="212141"/>
                  </a:lnTo>
                  <a:lnTo>
                    <a:pt x="307238" y="212141"/>
                  </a:lnTo>
                  <a:lnTo>
                    <a:pt x="292608" y="270663"/>
                  </a:lnTo>
                  <a:lnTo>
                    <a:pt x="241401" y="321869"/>
                  </a:lnTo>
                  <a:lnTo>
                    <a:pt x="153619" y="336500"/>
                  </a:lnTo>
                  <a:lnTo>
                    <a:pt x="117043" y="336500"/>
                  </a:lnTo>
                  <a:lnTo>
                    <a:pt x="87782" y="336500"/>
                  </a:lnTo>
                  <a:lnTo>
                    <a:pt x="87782" y="336500"/>
                  </a:lnTo>
                  <a:lnTo>
                    <a:pt x="58521" y="248717"/>
                  </a:lnTo>
                  <a:lnTo>
                    <a:pt x="21945" y="204826"/>
                  </a:lnTo>
                  <a:lnTo>
                    <a:pt x="0" y="197511"/>
                  </a:lnTo>
                </a:path>
              </a:pathLst>
            </a:custGeom>
            <a:noFill/>
            <a:ln w="19050">
              <a:solidFill>
                <a:schemeClr val="accent1">
                  <a:lumMod val="50000"/>
                </a:schemeClr>
              </a:solidFill>
            </a:ln>
            <a:effectLst/>
          </p:spPr>
          <p:txBody>
            <a:bodyPr rtlCol="0" anchor="ctr"/>
            <a:lstStyle/>
            <a:p>
              <a:pPr algn="ctr"/>
              <a:endParaRPr lang="pt-BR" sz="2400" dirty="0"/>
            </a:p>
          </p:txBody>
        </p:sp>
        <p:sp>
          <p:nvSpPr>
            <p:cNvPr id="25" name="Forma livre 24"/>
            <p:cNvSpPr/>
            <p:nvPr/>
          </p:nvSpPr>
          <p:spPr>
            <a:xfrm>
              <a:off x="7579214" y="3127601"/>
              <a:ext cx="135317" cy="405951"/>
            </a:xfrm>
            <a:custGeom>
              <a:avLst/>
              <a:gdLst>
                <a:gd name="connsiteX0" fmla="*/ 43891 w 102413"/>
                <a:gd name="connsiteY0" fmla="*/ 307238 h 307238"/>
                <a:gd name="connsiteX1" fmla="*/ 95098 w 102413"/>
                <a:gd name="connsiteY1" fmla="*/ 182880 h 307238"/>
                <a:gd name="connsiteX2" fmla="*/ 102413 w 102413"/>
                <a:gd name="connsiteY2" fmla="*/ 124358 h 307238"/>
                <a:gd name="connsiteX3" fmla="*/ 65837 w 102413"/>
                <a:gd name="connsiteY3" fmla="*/ 87782 h 307238"/>
                <a:gd name="connsiteX4" fmla="*/ 0 w 102413"/>
                <a:gd name="connsiteY4" fmla="*/ 0 h 30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3" h="307238">
                  <a:moveTo>
                    <a:pt x="43891" y="307238"/>
                  </a:moveTo>
                  <a:lnTo>
                    <a:pt x="95098" y="182880"/>
                  </a:lnTo>
                  <a:lnTo>
                    <a:pt x="102413" y="124358"/>
                  </a:lnTo>
                  <a:lnTo>
                    <a:pt x="65837" y="87782"/>
                  </a:lnTo>
                  <a:lnTo>
                    <a:pt x="0" y="0"/>
                  </a:lnTo>
                </a:path>
              </a:pathLst>
            </a:custGeom>
            <a:noFill/>
            <a:ln w="19050">
              <a:solidFill>
                <a:schemeClr val="accent1">
                  <a:lumMod val="50000"/>
                </a:schemeClr>
              </a:solidFill>
            </a:ln>
            <a:effectLst/>
          </p:spPr>
          <p:txBody>
            <a:bodyPr rtlCol="0" anchor="ctr"/>
            <a:lstStyle/>
            <a:p>
              <a:pPr algn="ctr"/>
              <a:endParaRPr lang="pt-BR" sz="2400" dirty="0"/>
            </a:p>
          </p:txBody>
        </p:sp>
        <p:sp>
          <p:nvSpPr>
            <p:cNvPr id="26" name="Forma livre 25"/>
            <p:cNvSpPr/>
            <p:nvPr/>
          </p:nvSpPr>
          <p:spPr>
            <a:xfrm>
              <a:off x="7395569" y="3340241"/>
              <a:ext cx="289965" cy="86990"/>
            </a:xfrm>
            <a:custGeom>
              <a:avLst/>
              <a:gdLst>
                <a:gd name="connsiteX0" fmla="*/ 219456 w 219456"/>
                <a:gd name="connsiteY0" fmla="*/ 65837 h 65837"/>
                <a:gd name="connsiteX1" fmla="*/ 146304 w 219456"/>
                <a:gd name="connsiteY1" fmla="*/ 36576 h 65837"/>
                <a:gd name="connsiteX2" fmla="*/ 21946 w 219456"/>
                <a:gd name="connsiteY2" fmla="*/ 0 h 65837"/>
                <a:gd name="connsiteX3" fmla="*/ 0 w 219456"/>
                <a:gd name="connsiteY3" fmla="*/ 0 h 65837"/>
              </a:gdLst>
              <a:ahLst/>
              <a:cxnLst>
                <a:cxn ang="0">
                  <a:pos x="connsiteX0" y="connsiteY0"/>
                </a:cxn>
                <a:cxn ang="0">
                  <a:pos x="connsiteX1" y="connsiteY1"/>
                </a:cxn>
                <a:cxn ang="0">
                  <a:pos x="connsiteX2" y="connsiteY2"/>
                </a:cxn>
                <a:cxn ang="0">
                  <a:pos x="connsiteX3" y="connsiteY3"/>
                </a:cxn>
              </a:cxnLst>
              <a:rect l="l" t="t" r="r" b="b"/>
              <a:pathLst>
                <a:path w="219456" h="65837">
                  <a:moveTo>
                    <a:pt x="219456" y="65837"/>
                  </a:moveTo>
                  <a:lnTo>
                    <a:pt x="146304" y="36576"/>
                  </a:lnTo>
                  <a:lnTo>
                    <a:pt x="21946" y="0"/>
                  </a:lnTo>
                  <a:lnTo>
                    <a:pt x="0" y="0"/>
                  </a:lnTo>
                </a:path>
              </a:pathLst>
            </a:custGeom>
            <a:noFill/>
            <a:ln w="19050">
              <a:solidFill>
                <a:schemeClr val="accent1">
                  <a:lumMod val="50000"/>
                </a:schemeClr>
              </a:solidFill>
            </a:ln>
            <a:effectLst/>
          </p:spPr>
          <p:txBody>
            <a:bodyPr rtlCol="0" anchor="ctr"/>
            <a:lstStyle/>
            <a:p>
              <a:pPr algn="ctr"/>
              <a:endParaRPr lang="pt-BR" sz="2400" dirty="0"/>
            </a:p>
          </p:txBody>
        </p:sp>
        <p:sp>
          <p:nvSpPr>
            <p:cNvPr id="27" name="Forma livre 26"/>
            <p:cNvSpPr/>
            <p:nvPr/>
          </p:nvSpPr>
          <p:spPr>
            <a:xfrm>
              <a:off x="6893635" y="3358767"/>
              <a:ext cx="654435" cy="201365"/>
            </a:xfrm>
            <a:custGeom>
              <a:avLst/>
              <a:gdLst>
                <a:gd name="connsiteX0" fmla="*/ 0 w 495300"/>
                <a:gd name="connsiteY0" fmla="*/ 0 h 152400"/>
                <a:gd name="connsiteX1" fmla="*/ 146050 w 495300"/>
                <a:gd name="connsiteY1" fmla="*/ 19050 h 152400"/>
                <a:gd name="connsiteX2" fmla="*/ 266700 w 495300"/>
                <a:gd name="connsiteY2" fmla="*/ 25400 h 152400"/>
                <a:gd name="connsiteX3" fmla="*/ 285750 w 495300"/>
                <a:gd name="connsiteY3" fmla="*/ 95250 h 152400"/>
                <a:gd name="connsiteX4" fmla="*/ 323850 w 495300"/>
                <a:gd name="connsiteY4" fmla="*/ 133350 h 152400"/>
                <a:gd name="connsiteX5" fmla="*/ 323850 w 495300"/>
                <a:gd name="connsiteY5" fmla="*/ 133350 h 152400"/>
                <a:gd name="connsiteX6" fmla="*/ 406400 w 495300"/>
                <a:gd name="connsiteY6" fmla="*/ 152400 h 152400"/>
                <a:gd name="connsiteX7" fmla="*/ 431800 w 495300"/>
                <a:gd name="connsiteY7" fmla="*/ 152400 h 152400"/>
                <a:gd name="connsiteX8" fmla="*/ 425450 w 495300"/>
                <a:gd name="connsiteY8" fmla="*/ 114300 h 152400"/>
                <a:gd name="connsiteX9" fmla="*/ 425450 w 495300"/>
                <a:gd name="connsiteY9" fmla="*/ 95250 h 152400"/>
                <a:gd name="connsiteX10" fmla="*/ 425450 w 495300"/>
                <a:gd name="connsiteY10" fmla="*/ 95250 h 152400"/>
                <a:gd name="connsiteX11" fmla="*/ 495300 w 495300"/>
                <a:gd name="connsiteY1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300" h="152400">
                  <a:moveTo>
                    <a:pt x="0" y="0"/>
                  </a:moveTo>
                  <a:lnTo>
                    <a:pt x="146050" y="19050"/>
                  </a:lnTo>
                  <a:lnTo>
                    <a:pt x="266700" y="25400"/>
                  </a:lnTo>
                  <a:lnTo>
                    <a:pt x="285750" y="95250"/>
                  </a:lnTo>
                  <a:lnTo>
                    <a:pt x="323850" y="133350"/>
                  </a:lnTo>
                  <a:lnTo>
                    <a:pt x="323850" y="133350"/>
                  </a:lnTo>
                  <a:lnTo>
                    <a:pt x="406400" y="152400"/>
                  </a:lnTo>
                  <a:lnTo>
                    <a:pt x="431800" y="152400"/>
                  </a:lnTo>
                  <a:lnTo>
                    <a:pt x="425450" y="114300"/>
                  </a:lnTo>
                  <a:lnTo>
                    <a:pt x="425450" y="95250"/>
                  </a:lnTo>
                  <a:lnTo>
                    <a:pt x="425450" y="95250"/>
                  </a:lnTo>
                  <a:lnTo>
                    <a:pt x="495300" y="95250"/>
                  </a:lnTo>
                </a:path>
              </a:pathLst>
            </a:custGeom>
            <a:noFill/>
            <a:ln w="19050">
              <a:solidFill>
                <a:schemeClr val="accent1">
                  <a:lumMod val="50000"/>
                </a:schemeClr>
              </a:solidFill>
            </a:ln>
            <a:effectLst/>
          </p:spPr>
          <p:txBody>
            <a:bodyPr rtlCol="0" anchor="ctr"/>
            <a:lstStyle/>
            <a:p>
              <a:pPr algn="ctr"/>
              <a:endParaRPr lang="pt-BR" sz="2400" dirty="0"/>
            </a:p>
          </p:txBody>
        </p:sp>
        <p:sp>
          <p:nvSpPr>
            <p:cNvPr id="28" name="Forma livre 27"/>
            <p:cNvSpPr/>
            <p:nvPr/>
          </p:nvSpPr>
          <p:spPr>
            <a:xfrm>
              <a:off x="6096566" y="2729502"/>
              <a:ext cx="142633" cy="83902"/>
            </a:xfrm>
            <a:custGeom>
              <a:avLst/>
              <a:gdLst>
                <a:gd name="connsiteX0" fmla="*/ 0 w 107950"/>
                <a:gd name="connsiteY0" fmla="*/ 63500 h 63500"/>
                <a:gd name="connsiteX1" fmla="*/ 50800 w 107950"/>
                <a:gd name="connsiteY1" fmla="*/ 25400 h 63500"/>
                <a:gd name="connsiteX2" fmla="*/ 107950 w 107950"/>
                <a:gd name="connsiteY2" fmla="*/ 0 h 63500"/>
                <a:gd name="connsiteX3" fmla="*/ 107950 w 107950"/>
                <a:gd name="connsiteY3" fmla="*/ 0 h 63500"/>
              </a:gdLst>
              <a:ahLst/>
              <a:cxnLst>
                <a:cxn ang="0">
                  <a:pos x="connsiteX0" y="connsiteY0"/>
                </a:cxn>
                <a:cxn ang="0">
                  <a:pos x="connsiteX1" y="connsiteY1"/>
                </a:cxn>
                <a:cxn ang="0">
                  <a:pos x="connsiteX2" y="connsiteY2"/>
                </a:cxn>
                <a:cxn ang="0">
                  <a:pos x="connsiteX3" y="connsiteY3"/>
                </a:cxn>
              </a:cxnLst>
              <a:rect l="l" t="t" r="r" b="b"/>
              <a:pathLst>
                <a:path w="107950" h="63500">
                  <a:moveTo>
                    <a:pt x="0" y="63500"/>
                  </a:moveTo>
                  <a:lnTo>
                    <a:pt x="50800" y="25400"/>
                  </a:lnTo>
                  <a:lnTo>
                    <a:pt x="107950" y="0"/>
                  </a:lnTo>
                  <a:lnTo>
                    <a:pt x="107950" y="0"/>
                  </a:lnTo>
                </a:path>
              </a:pathLst>
            </a:custGeom>
            <a:noFill/>
            <a:ln w="19050">
              <a:solidFill>
                <a:schemeClr val="accent1">
                  <a:lumMod val="50000"/>
                </a:schemeClr>
              </a:solidFill>
            </a:ln>
            <a:effectLst/>
          </p:spPr>
          <p:txBody>
            <a:bodyPr rtlCol="0" anchor="ctr"/>
            <a:lstStyle/>
            <a:p>
              <a:pPr algn="ctr"/>
              <a:endParaRPr lang="pt-BR" sz="2400" dirty="0"/>
            </a:p>
          </p:txBody>
        </p:sp>
        <p:sp>
          <p:nvSpPr>
            <p:cNvPr id="29" name="Forma livre 28"/>
            <p:cNvSpPr/>
            <p:nvPr/>
          </p:nvSpPr>
          <p:spPr>
            <a:xfrm>
              <a:off x="6234464" y="2668815"/>
              <a:ext cx="51886" cy="51884"/>
            </a:xfrm>
            <a:custGeom>
              <a:avLst/>
              <a:gdLst>
                <a:gd name="connsiteX0" fmla="*/ 0 w 39269"/>
                <a:gd name="connsiteY0" fmla="*/ 39268 h 39268"/>
                <a:gd name="connsiteX1" fmla="*/ 39269 w 39269"/>
                <a:gd name="connsiteY1" fmla="*/ 0 h 39268"/>
              </a:gdLst>
              <a:ahLst/>
              <a:cxnLst>
                <a:cxn ang="0">
                  <a:pos x="connsiteX0" y="connsiteY0"/>
                </a:cxn>
                <a:cxn ang="0">
                  <a:pos x="connsiteX1" y="connsiteY1"/>
                </a:cxn>
              </a:cxnLst>
              <a:rect l="l" t="t" r="r" b="b"/>
              <a:pathLst>
                <a:path w="39269" h="39268">
                  <a:moveTo>
                    <a:pt x="0" y="39268"/>
                  </a:moveTo>
                  <a:lnTo>
                    <a:pt x="39269" y="0"/>
                  </a:lnTo>
                </a:path>
              </a:pathLst>
            </a:custGeom>
            <a:noFill/>
            <a:ln w="19050">
              <a:solidFill>
                <a:schemeClr val="accent1">
                  <a:lumMod val="50000"/>
                </a:schemeClr>
              </a:solidFill>
            </a:ln>
            <a:effectLst/>
          </p:spPr>
          <p:txBody>
            <a:bodyPr rtlCol="0" anchor="ctr"/>
            <a:lstStyle/>
            <a:p>
              <a:pPr algn="ctr"/>
              <a:endParaRPr lang="pt-BR" sz="2400" dirty="0"/>
            </a:p>
          </p:txBody>
        </p:sp>
        <p:sp>
          <p:nvSpPr>
            <p:cNvPr id="52" name="Forma livre 51"/>
            <p:cNvSpPr/>
            <p:nvPr/>
          </p:nvSpPr>
          <p:spPr>
            <a:xfrm>
              <a:off x="6350746" y="2660975"/>
              <a:ext cx="628536" cy="335220"/>
            </a:xfrm>
            <a:custGeom>
              <a:avLst/>
              <a:gdLst>
                <a:gd name="connsiteX0" fmla="*/ 0 w 475699"/>
                <a:gd name="connsiteY0" fmla="*/ 0 h 253706"/>
                <a:gd name="connsiteX1" fmla="*/ 31713 w 475699"/>
                <a:gd name="connsiteY1" fmla="*/ 100425 h 253706"/>
                <a:gd name="connsiteX2" fmla="*/ 89854 w 475699"/>
                <a:gd name="connsiteY2" fmla="*/ 105711 h 253706"/>
                <a:gd name="connsiteX3" fmla="*/ 142710 w 475699"/>
                <a:gd name="connsiteY3" fmla="*/ 179708 h 253706"/>
                <a:gd name="connsiteX4" fmla="*/ 227279 w 475699"/>
                <a:gd name="connsiteY4" fmla="*/ 179708 h 253706"/>
                <a:gd name="connsiteX5" fmla="*/ 264277 w 475699"/>
                <a:gd name="connsiteY5" fmla="*/ 132138 h 253706"/>
                <a:gd name="connsiteX6" fmla="*/ 338275 w 475699"/>
                <a:gd name="connsiteY6" fmla="*/ 184994 h 253706"/>
                <a:gd name="connsiteX7" fmla="*/ 475699 w 475699"/>
                <a:gd name="connsiteY7" fmla="*/ 253706 h 2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699" h="253706">
                  <a:moveTo>
                    <a:pt x="0" y="0"/>
                  </a:moveTo>
                  <a:lnTo>
                    <a:pt x="31713" y="100425"/>
                  </a:lnTo>
                  <a:lnTo>
                    <a:pt x="89854" y="105711"/>
                  </a:lnTo>
                  <a:lnTo>
                    <a:pt x="142710" y="179708"/>
                  </a:lnTo>
                  <a:lnTo>
                    <a:pt x="227279" y="179708"/>
                  </a:lnTo>
                  <a:lnTo>
                    <a:pt x="264277" y="132138"/>
                  </a:lnTo>
                  <a:lnTo>
                    <a:pt x="338275" y="184994"/>
                  </a:lnTo>
                  <a:lnTo>
                    <a:pt x="475699" y="253706"/>
                  </a:lnTo>
                </a:path>
              </a:pathLst>
            </a:custGeom>
            <a:noFill/>
            <a:ln w="19050">
              <a:solidFill>
                <a:schemeClr val="accent1">
                  <a:lumMod val="50000"/>
                </a:schemeClr>
              </a:solidFill>
            </a:ln>
            <a:effectLst/>
          </p:spPr>
          <p:txBody>
            <a:bodyPr rtlCol="0" anchor="ctr"/>
            <a:lstStyle/>
            <a:p>
              <a:pPr algn="ctr"/>
              <a:endParaRPr lang="pt-BR" sz="2400" dirty="0"/>
            </a:p>
          </p:txBody>
        </p:sp>
        <p:sp>
          <p:nvSpPr>
            <p:cNvPr id="53" name="Forma livre 52"/>
            <p:cNvSpPr/>
            <p:nvPr/>
          </p:nvSpPr>
          <p:spPr>
            <a:xfrm>
              <a:off x="6979282" y="2786681"/>
              <a:ext cx="628538" cy="209513"/>
            </a:xfrm>
            <a:custGeom>
              <a:avLst/>
              <a:gdLst>
                <a:gd name="connsiteX0" fmla="*/ 0 w 475700"/>
                <a:gd name="connsiteY0" fmla="*/ 158567 h 158567"/>
                <a:gd name="connsiteX1" fmla="*/ 73998 w 475700"/>
                <a:gd name="connsiteY1" fmla="*/ 126854 h 158567"/>
                <a:gd name="connsiteX2" fmla="*/ 110997 w 475700"/>
                <a:gd name="connsiteY2" fmla="*/ 158567 h 158567"/>
                <a:gd name="connsiteX3" fmla="*/ 317133 w 475700"/>
                <a:gd name="connsiteY3" fmla="*/ 137425 h 158567"/>
                <a:gd name="connsiteX4" fmla="*/ 475700 w 475700"/>
                <a:gd name="connsiteY4" fmla="*/ 0 h 15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700" h="158567">
                  <a:moveTo>
                    <a:pt x="0" y="158567"/>
                  </a:moveTo>
                  <a:lnTo>
                    <a:pt x="73998" y="126854"/>
                  </a:lnTo>
                  <a:lnTo>
                    <a:pt x="110997" y="158567"/>
                  </a:lnTo>
                  <a:lnTo>
                    <a:pt x="317133" y="137425"/>
                  </a:lnTo>
                  <a:lnTo>
                    <a:pt x="475700" y="0"/>
                  </a:lnTo>
                </a:path>
              </a:pathLst>
            </a:custGeom>
            <a:noFill/>
            <a:ln w="19050">
              <a:solidFill>
                <a:schemeClr val="accent1">
                  <a:lumMod val="50000"/>
                </a:schemeClr>
              </a:solidFill>
            </a:ln>
            <a:effectLst/>
          </p:spPr>
          <p:txBody>
            <a:bodyPr rtlCol="0" anchor="ctr"/>
            <a:lstStyle/>
            <a:p>
              <a:pPr algn="ctr"/>
              <a:endParaRPr lang="pt-BR" sz="2400" dirty="0"/>
            </a:p>
          </p:txBody>
        </p:sp>
        <p:sp>
          <p:nvSpPr>
            <p:cNvPr id="54" name="Forma livre 53"/>
            <p:cNvSpPr/>
            <p:nvPr/>
          </p:nvSpPr>
          <p:spPr>
            <a:xfrm>
              <a:off x="6853576" y="2640023"/>
              <a:ext cx="41902" cy="300302"/>
            </a:xfrm>
            <a:custGeom>
              <a:avLst/>
              <a:gdLst>
                <a:gd name="connsiteX0" fmla="*/ 5285 w 31713"/>
                <a:gd name="connsiteY0" fmla="*/ 0 h 227279"/>
                <a:gd name="connsiteX1" fmla="*/ 31713 w 31713"/>
                <a:gd name="connsiteY1" fmla="*/ 84569 h 227279"/>
                <a:gd name="connsiteX2" fmla="*/ 31713 w 31713"/>
                <a:gd name="connsiteY2" fmla="*/ 121568 h 227279"/>
                <a:gd name="connsiteX3" fmla="*/ 31713 w 31713"/>
                <a:gd name="connsiteY3" fmla="*/ 121568 h 227279"/>
                <a:gd name="connsiteX4" fmla="*/ 0 w 31713"/>
                <a:gd name="connsiteY4" fmla="*/ 163852 h 227279"/>
                <a:gd name="connsiteX5" fmla="*/ 15856 w 31713"/>
                <a:gd name="connsiteY5" fmla="*/ 200851 h 227279"/>
                <a:gd name="connsiteX6" fmla="*/ 10571 w 31713"/>
                <a:gd name="connsiteY6" fmla="*/ 216707 h 227279"/>
                <a:gd name="connsiteX7" fmla="*/ 10571 w 31713"/>
                <a:gd name="connsiteY7" fmla="*/ 227279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13" h="227279">
                  <a:moveTo>
                    <a:pt x="5285" y="0"/>
                  </a:moveTo>
                  <a:lnTo>
                    <a:pt x="31713" y="84569"/>
                  </a:lnTo>
                  <a:lnTo>
                    <a:pt x="31713" y="121568"/>
                  </a:lnTo>
                  <a:lnTo>
                    <a:pt x="31713" y="121568"/>
                  </a:lnTo>
                  <a:lnTo>
                    <a:pt x="0" y="163852"/>
                  </a:lnTo>
                  <a:lnTo>
                    <a:pt x="15856" y="200851"/>
                  </a:lnTo>
                  <a:lnTo>
                    <a:pt x="10571" y="216707"/>
                  </a:lnTo>
                  <a:lnTo>
                    <a:pt x="10571" y="227279"/>
                  </a:lnTo>
                </a:path>
              </a:pathLst>
            </a:custGeom>
            <a:noFill/>
            <a:ln w="19050">
              <a:solidFill>
                <a:schemeClr val="accent1">
                  <a:lumMod val="50000"/>
                </a:schemeClr>
              </a:solidFill>
            </a:ln>
            <a:effectLst/>
          </p:spPr>
          <p:txBody>
            <a:bodyPr rtlCol="0" anchor="ctr"/>
            <a:lstStyle/>
            <a:p>
              <a:pPr algn="ctr"/>
              <a:endParaRPr lang="pt-BR" sz="2400" dirty="0"/>
            </a:p>
          </p:txBody>
        </p:sp>
        <p:sp>
          <p:nvSpPr>
            <p:cNvPr id="55" name="Forma livre 54"/>
            <p:cNvSpPr/>
            <p:nvPr/>
          </p:nvSpPr>
          <p:spPr>
            <a:xfrm>
              <a:off x="6637079" y="2877471"/>
              <a:ext cx="153644" cy="132691"/>
            </a:xfrm>
            <a:custGeom>
              <a:avLst/>
              <a:gdLst>
                <a:gd name="connsiteX0" fmla="*/ 0 w 116283"/>
                <a:gd name="connsiteY0" fmla="*/ 89854 h 100425"/>
                <a:gd name="connsiteX1" fmla="*/ 52856 w 116283"/>
                <a:gd name="connsiteY1" fmla="*/ 100425 h 100425"/>
                <a:gd name="connsiteX2" fmla="*/ 79284 w 116283"/>
                <a:gd name="connsiteY2" fmla="*/ 84568 h 100425"/>
                <a:gd name="connsiteX3" fmla="*/ 105711 w 116283"/>
                <a:gd name="connsiteY3" fmla="*/ 68712 h 100425"/>
                <a:gd name="connsiteX4" fmla="*/ 116283 w 116283"/>
                <a:gd name="connsiteY4" fmla="*/ 31713 h 100425"/>
                <a:gd name="connsiteX5" fmla="*/ 105711 w 116283"/>
                <a:gd name="connsiteY5" fmla="*/ 0 h 10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83" h="100425">
                  <a:moveTo>
                    <a:pt x="0" y="89854"/>
                  </a:moveTo>
                  <a:lnTo>
                    <a:pt x="52856" y="100425"/>
                  </a:lnTo>
                  <a:lnTo>
                    <a:pt x="79284" y="84568"/>
                  </a:lnTo>
                  <a:lnTo>
                    <a:pt x="105711" y="68712"/>
                  </a:lnTo>
                  <a:lnTo>
                    <a:pt x="116283" y="31713"/>
                  </a:lnTo>
                  <a:lnTo>
                    <a:pt x="105711" y="0"/>
                  </a:lnTo>
                </a:path>
              </a:pathLst>
            </a:custGeom>
            <a:noFill/>
            <a:ln w="19050">
              <a:solidFill>
                <a:schemeClr val="accent1">
                  <a:lumMod val="50000"/>
                </a:schemeClr>
              </a:solidFill>
            </a:ln>
            <a:effectLst/>
          </p:spPr>
          <p:txBody>
            <a:bodyPr rtlCol="0" anchor="ctr"/>
            <a:lstStyle/>
            <a:p>
              <a:pPr algn="ctr"/>
              <a:endParaRPr lang="pt-BR" sz="2400" dirty="0"/>
            </a:p>
          </p:txBody>
        </p:sp>
        <p:sp>
          <p:nvSpPr>
            <p:cNvPr id="56" name="Forma livre 55"/>
            <p:cNvSpPr/>
            <p:nvPr/>
          </p:nvSpPr>
          <p:spPr>
            <a:xfrm>
              <a:off x="6589191" y="2999187"/>
              <a:ext cx="59745" cy="59746"/>
            </a:xfrm>
            <a:custGeom>
              <a:avLst/>
              <a:gdLst>
                <a:gd name="connsiteX0" fmla="*/ 45217 w 45217"/>
                <a:gd name="connsiteY0" fmla="*/ 0 h 45218"/>
                <a:gd name="connsiteX1" fmla="*/ 0 w 45217"/>
                <a:gd name="connsiteY1" fmla="*/ 45218 h 45218"/>
              </a:gdLst>
              <a:ahLst/>
              <a:cxnLst>
                <a:cxn ang="0">
                  <a:pos x="connsiteX0" y="connsiteY0"/>
                </a:cxn>
                <a:cxn ang="0">
                  <a:pos x="connsiteX1" y="connsiteY1"/>
                </a:cxn>
              </a:cxnLst>
              <a:rect l="l" t="t" r="r" b="b"/>
              <a:pathLst>
                <a:path w="45217" h="45218">
                  <a:moveTo>
                    <a:pt x="45217" y="0"/>
                  </a:moveTo>
                  <a:lnTo>
                    <a:pt x="0" y="45218"/>
                  </a:lnTo>
                </a:path>
              </a:pathLst>
            </a:custGeom>
            <a:noFill/>
            <a:ln w="19050">
              <a:solidFill>
                <a:schemeClr val="accent1">
                  <a:lumMod val="50000"/>
                </a:schemeClr>
              </a:solidFill>
            </a:ln>
            <a:effectLst/>
          </p:spPr>
          <p:txBody>
            <a:bodyPr rtlCol="0" anchor="ctr"/>
            <a:lstStyle/>
            <a:p>
              <a:pPr algn="ctr"/>
              <a:endParaRPr lang="pt-BR" sz="2400" dirty="0"/>
            </a:p>
          </p:txBody>
        </p:sp>
        <p:sp>
          <p:nvSpPr>
            <p:cNvPr id="57" name="Forma livre 56"/>
            <p:cNvSpPr/>
            <p:nvPr/>
          </p:nvSpPr>
          <p:spPr>
            <a:xfrm>
              <a:off x="7080432" y="2985911"/>
              <a:ext cx="92937" cy="146045"/>
            </a:xfrm>
            <a:custGeom>
              <a:avLst/>
              <a:gdLst>
                <a:gd name="connsiteX0" fmla="*/ 70338 w 70338"/>
                <a:gd name="connsiteY0" fmla="*/ 0 h 110532"/>
                <a:gd name="connsiteX1" fmla="*/ 50241 w 70338"/>
                <a:gd name="connsiteY1" fmla="*/ 60290 h 110532"/>
                <a:gd name="connsiteX2" fmla="*/ 0 w 70338"/>
                <a:gd name="connsiteY2" fmla="*/ 80387 h 110532"/>
                <a:gd name="connsiteX3" fmla="*/ 45217 w 70338"/>
                <a:gd name="connsiteY3" fmla="*/ 110532 h 110532"/>
              </a:gdLst>
              <a:ahLst/>
              <a:cxnLst>
                <a:cxn ang="0">
                  <a:pos x="connsiteX0" y="connsiteY0"/>
                </a:cxn>
                <a:cxn ang="0">
                  <a:pos x="connsiteX1" y="connsiteY1"/>
                </a:cxn>
                <a:cxn ang="0">
                  <a:pos x="connsiteX2" y="connsiteY2"/>
                </a:cxn>
                <a:cxn ang="0">
                  <a:pos x="connsiteX3" y="connsiteY3"/>
                </a:cxn>
              </a:cxnLst>
              <a:rect l="l" t="t" r="r" b="b"/>
              <a:pathLst>
                <a:path w="70338" h="110532">
                  <a:moveTo>
                    <a:pt x="70338" y="0"/>
                  </a:moveTo>
                  <a:lnTo>
                    <a:pt x="50241" y="60290"/>
                  </a:lnTo>
                  <a:lnTo>
                    <a:pt x="0" y="80387"/>
                  </a:lnTo>
                  <a:lnTo>
                    <a:pt x="45217" y="110532"/>
                  </a:lnTo>
                </a:path>
              </a:pathLst>
            </a:custGeom>
            <a:noFill/>
            <a:ln w="19050">
              <a:solidFill>
                <a:schemeClr val="accent1">
                  <a:lumMod val="50000"/>
                </a:schemeClr>
              </a:solidFill>
            </a:ln>
            <a:effectLst/>
          </p:spPr>
          <p:txBody>
            <a:bodyPr rtlCol="0" anchor="ctr"/>
            <a:lstStyle/>
            <a:p>
              <a:pPr algn="ctr"/>
              <a:endParaRPr lang="pt-BR" sz="2400" dirty="0"/>
            </a:p>
          </p:txBody>
        </p:sp>
        <p:sp>
          <p:nvSpPr>
            <p:cNvPr id="58" name="Forma livre 57"/>
            <p:cNvSpPr/>
            <p:nvPr/>
          </p:nvSpPr>
          <p:spPr>
            <a:xfrm>
              <a:off x="7306138" y="2627437"/>
              <a:ext cx="219067" cy="338558"/>
            </a:xfrm>
            <a:custGeom>
              <a:avLst/>
              <a:gdLst>
                <a:gd name="connsiteX0" fmla="*/ 0 w 165798"/>
                <a:gd name="connsiteY0" fmla="*/ 256233 h 256233"/>
                <a:gd name="connsiteX1" fmla="*/ 5024 w 165798"/>
                <a:gd name="connsiteY1" fmla="*/ 205992 h 256233"/>
                <a:gd name="connsiteX2" fmla="*/ 60290 w 165798"/>
                <a:gd name="connsiteY2" fmla="*/ 95460 h 256233"/>
                <a:gd name="connsiteX3" fmla="*/ 135652 w 165798"/>
                <a:gd name="connsiteY3" fmla="*/ 55266 h 256233"/>
                <a:gd name="connsiteX4" fmla="*/ 165798 w 165798"/>
                <a:gd name="connsiteY4" fmla="*/ 0 h 256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8" h="256233">
                  <a:moveTo>
                    <a:pt x="0" y="256233"/>
                  </a:moveTo>
                  <a:lnTo>
                    <a:pt x="5024" y="205992"/>
                  </a:lnTo>
                  <a:lnTo>
                    <a:pt x="60290" y="95460"/>
                  </a:lnTo>
                  <a:lnTo>
                    <a:pt x="135652" y="55266"/>
                  </a:lnTo>
                  <a:lnTo>
                    <a:pt x="165798" y="0"/>
                  </a:lnTo>
                </a:path>
              </a:pathLst>
            </a:custGeom>
            <a:noFill/>
            <a:ln w="19050">
              <a:solidFill>
                <a:schemeClr val="accent1">
                  <a:lumMod val="50000"/>
                </a:schemeClr>
              </a:solidFill>
            </a:ln>
            <a:effectLst/>
          </p:spPr>
          <p:txBody>
            <a:bodyPr rtlCol="0" anchor="ctr"/>
            <a:lstStyle/>
            <a:p>
              <a:pPr algn="ctr"/>
              <a:endParaRPr lang="pt-BR" sz="2400" dirty="0"/>
            </a:p>
          </p:txBody>
        </p:sp>
        <p:sp>
          <p:nvSpPr>
            <p:cNvPr id="59" name="Forma livre 58"/>
            <p:cNvSpPr/>
            <p:nvPr/>
          </p:nvSpPr>
          <p:spPr>
            <a:xfrm>
              <a:off x="7452182" y="2501307"/>
              <a:ext cx="59745" cy="132767"/>
            </a:xfrm>
            <a:custGeom>
              <a:avLst/>
              <a:gdLst>
                <a:gd name="connsiteX0" fmla="*/ 45217 w 45217"/>
                <a:gd name="connsiteY0" fmla="*/ 100483 h 100483"/>
                <a:gd name="connsiteX1" fmla="*/ 45217 w 45217"/>
                <a:gd name="connsiteY1" fmla="*/ 25121 h 100483"/>
                <a:gd name="connsiteX2" fmla="*/ 0 w 45217"/>
                <a:gd name="connsiteY2" fmla="*/ 0 h 100483"/>
              </a:gdLst>
              <a:ahLst/>
              <a:cxnLst>
                <a:cxn ang="0">
                  <a:pos x="connsiteX0" y="connsiteY0"/>
                </a:cxn>
                <a:cxn ang="0">
                  <a:pos x="connsiteX1" y="connsiteY1"/>
                </a:cxn>
                <a:cxn ang="0">
                  <a:pos x="connsiteX2" y="connsiteY2"/>
                </a:cxn>
              </a:cxnLst>
              <a:rect l="l" t="t" r="r" b="b"/>
              <a:pathLst>
                <a:path w="45217" h="100483">
                  <a:moveTo>
                    <a:pt x="45217" y="100483"/>
                  </a:moveTo>
                  <a:lnTo>
                    <a:pt x="45217" y="25121"/>
                  </a:lnTo>
                  <a:lnTo>
                    <a:pt x="0" y="0"/>
                  </a:lnTo>
                </a:path>
              </a:pathLst>
            </a:custGeom>
            <a:noFill/>
            <a:ln w="19050">
              <a:solidFill>
                <a:schemeClr val="accent1">
                  <a:lumMod val="50000"/>
                </a:schemeClr>
              </a:solidFill>
            </a:ln>
            <a:effectLst/>
          </p:spPr>
          <p:txBody>
            <a:bodyPr rtlCol="0" anchor="ctr"/>
            <a:lstStyle/>
            <a:p>
              <a:pPr algn="ctr"/>
              <a:endParaRPr lang="pt-BR" sz="2400" dirty="0"/>
            </a:p>
          </p:txBody>
        </p:sp>
        <p:sp>
          <p:nvSpPr>
            <p:cNvPr id="60" name="Forma livre 59"/>
            <p:cNvSpPr/>
            <p:nvPr/>
          </p:nvSpPr>
          <p:spPr>
            <a:xfrm>
              <a:off x="7976330" y="2157373"/>
              <a:ext cx="311312" cy="385435"/>
            </a:xfrm>
            <a:custGeom>
              <a:avLst/>
              <a:gdLst>
                <a:gd name="connsiteX0" fmla="*/ 0 w 235612"/>
                <a:gd name="connsiteY0" fmla="*/ 0 h 291711"/>
                <a:gd name="connsiteX1" fmla="*/ 39268 w 235612"/>
                <a:gd name="connsiteY1" fmla="*/ 50489 h 291711"/>
                <a:gd name="connsiteX2" fmla="*/ 72927 w 235612"/>
                <a:gd name="connsiteY2" fmla="*/ 78538 h 291711"/>
                <a:gd name="connsiteX3" fmla="*/ 44878 w 235612"/>
                <a:gd name="connsiteY3" fmla="*/ 129026 h 291711"/>
                <a:gd name="connsiteX4" fmla="*/ 89757 w 235612"/>
                <a:gd name="connsiteY4" fmla="*/ 151465 h 291711"/>
                <a:gd name="connsiteX5" fmla="*/ 151465 w 235612"/>
                <a:gd name="connsiteY5" fmla="*/ 179514 h 291711"/>
                <a:gd name="connsiteX6" fmla="*/ 179514 w 235612"/>
                <a:gd name="connsiteY6" fmla="*/ 230003 h 291711"/>
                <a:gd name="connsiteX7" fmla="*/ 157075 w 235612"/>
                <a:gd name="connsiteY7" fmla="*/ 274881 h 291711"/>
                <a:gd name="connsiteX8" fmla="*/ 235612 w 235612"/>
                <a:gd name="connsiteY8" fmla="*/ 291711 h 29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12" h="291711">
                  <a:moveTo>
                    <a:pt x="0" y="0"/>
                  </a:moveTo>
                  <a:lnTo>
                    <a:pt x="39268" y="50489"/>
                  </a:lnTo>
                  <a:lnTo>
                    <a:pt x="72927" y="78538"/>
                  </a:lnTo>
                  <a:lnTo>
                    <a:pt x="44878" y="129026"/>
                  </a:lnTo>
                  <a:lnTo>
                    <a:pt x="89757" y="151465"/>
                  </a:lnTo>
                  <a:lnTo>
                    <a:pt x="151465" y="179514"/>
                  </a:lnTo>
                  <a:lnTo>
                    <a:pt x="179514" y="230003"/>
                  </a:lnTo>
                  <a:lnTo>
                    <a:pt x="157075" y="274881"/>
                  </a:lnTo>
                  <a:lnTo>
                    <a:pt x="235612" y="291711"/>
                  </a:lnTo>
                </a:path>
              </a:pathLst>
            </a:custGeom>
            <a:noFill/>
            <a:ln w="19050">
              <a:solidFill>
                <a:schemeClr val="accent1">
                  <a:lumMod val="50000"/>
                </a:schemeClr>
              </a:solidFill>
            </a:ln>
            <a:effectLst/>
          </p:spPr>
          <p:txBody>
            <a:bodyPr rtlCol="0" anchor="ctr"/>
            <a:lstStyle/>
            <a:p>
              <a:pPr algn="ctr"/>
              <a:endParaRPr lang="pt-BR" sz="2400" dirty="0"/>
            </a:p>
          </p:txBody>
        </p:sp>
        <p:sp>
          <p:nvSpPr>
            <p:cNvPr id="61" name="Forma livre 60"/>
            <p:cNvSpPr/>
            <p:nvPr/>
          </p:nvSpPr>
          <p:spPr>
            <a:xfrm>
              <a:off x="7702079" y="2357502"/>
              <a:ext cx="867226" cy="355787"/>
            </a:xfrm>
            <a:custGeom>
              <a:avLst/>
              <a:gdLst>
                <a:gd name="connsiteX0" fmla="*/ 0 w 656348"/>
                <a:gd name="connsiteY0" fmla="*/ 0 h 269272"/>
                <a:gd name="connsiteX1" fmla="*/ 33658 w 656348"/>
                <a:gd name="connsiteY1" fmla="*/ 84148 h 269272"/>
                <a:gd name="connsiteX2" fmla="*/ 39268 w 656348"/>
                <a:gd name="connsiteY2" fmla="*/ 162685 h 269272"/>
                <a:gd name="connsiteX3" fmla="*/ 117806 w 656348"/>
                <a:gd name="connsiteY3" fmla="*/ 168295 h 269272"/>
                <a:gd name="connsiteX4" fmla="*/ 207563 w 656348"/>
                <a:gd name="connsiteY4" fmla="*/ 263662 h 269272"/>
                <a:gd name="connsiteX5" fmla="*/ 252441 w 656348"/>
                <a:gd name="connsiteY5" fmla="*/ 263662 h 269272"/>
                <a:gd name="connsiteX6" fmla="*/ 274880 w 656348"/>
                <a:gd name="connsiteY6" fmla="*/ 213173 h 269272"/>
                <a:gd name="connsiteX7" fmla="*/ 325369 w 656348"/>
                <a:gd name="connsiteY7" fmla="*/ 224393 h 269272"/>
                <a:gd name="connsiteX8" fmla="*/ 359028 w 656348"/>
                <a:gd name="connsiteY8" fmla="*/ 269272 h 269272"/>
                <a:gd name="connsiteX9" fmla="*/ 476834 w 656348"/>
                <a:gd name="connsiteY9" fmla="*/ 230003 h 269272"/>
                <a:gd name="connsiteX10" fmla="*/ 560981 w 656348"/>
                <a:gd name="connsiteY10" fmla="*/ 179514 h 269272"/>
                <a:gd name="connsiteX11" fmla="*/ 600250 w 656348"/>
                <a:gd name="connsiteY11" fmla="*/ 129026 h 269272"/>
                <a:gd name="connsiteX12" fmla="*/ 656348 w 656348"/>
                <a:gd name="connsiteY12" fmla="*/ 134636 h 26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348" h="269272">
                  <a:moveTo>
                    <a:pt x="0" y="0"/>
                  </a:moveTo>
                  <a:lnTo>
                    <a:pt x="33658" y="84148"/>
                  </a:lnTo>
                  <a:lnTo>
                    <a:pt x="39268" y="162685"/>
                  </a:lnTo>
                  <a:lnTo>
                    <a:pt x="117806" y="168295"/>
                  </a:lnTo>
                  <a:lnTo>
                    <a:pt x="207563" y="263662"/>
                  </a:lnTo>
                  <a:lnTo>
                    <a:pt x="252441" y="263662"/>
                  </a:lnTo>
                  <a:lnTo>
                    <a:pt x="274880" y="213173"/>
                  </a:lnTo>
                  <a:lnTo>
                    <a:pt x="325369" y="224393"/>
                  </a:lnTo>
                  <a:lnTo>
                    <a:pt x="359028" y="269272"/>
                  </a:lnTo>
                  <a:lnTo>
                    <a:pt x="476834" y="230003"/>
                  </a:lnTo>
                  <a:lnTo>
                    <a:pt x="560981" y="179514"/>
                  </a:lnTo>
                  <a:lnTo>
                    <a:pt x="600250" y="129026"/>
                  </a:lnTo>
                  <a:lnTo>
                    <a:pt x="656348" y="134636"/>
                  </a:lnTo>
                </a:path>
              </a:pathLst>
            </a:custGeom>
            <a:noFill/>
            <a:ln w="19050">
              <a:solidFill>
                <a:schemeClr val="accent1">
                  <a:lumMod val="50000"/>
                </a:schemeClr>
              </a:solidFill>
            </a:ln>
            <a:effectLst/>
          </p:spPr>
          <p:txBody>
            <a:bodyPr rtlCol="0" anchor="ctr"/>
            <a:lstStyle/>
            <a:p>
              <a:pPr algn="ctr"/>
              <a:endParaRPr lang="pt-BR" sz="2400" dirty="0"/>
            </a:p>
          </p:txBody>
        </p:sp>
        <p:sp>
          <p:nvSpPr>
            <p:cNvPr id="62" name="Forma livre 61"/>
            <p:cNvSpPr/>
            <p:nvPr/>
          </p:nvSpPr>
          <p:spPr>
            <a:xfrm>
              <a:off x="8295258" y="2541138"/>
              <a:ext cx="92937" cy="86299"/>
            </a:xfrm>
            <a:custGeom>
              <a:avLst/>
              <a:gdLst>
                <a:gd name="connsiteX0" fmla="*/ 0 w 70338"/>
                <a:gd name="connsiteY0" fmla="*/ 5024 h 65314"/>
                <a:gd name="connsiteX1" fmla="*/ 55266 w 70338"/>
                <a:gd name="connsiteY1" fmla="*/ 0 h 65314"/>
                <a:gd name="connsiteX2" fmla="*/ 55266 w 70338"/>
                <a:gd name="connsiteY2" fmla="*/ 25121 h 65314"/>
                <a:gd name="connsiteX3" fmla="*/ 70338 w 70338"/>
                <a:gd name="connsiteY3" fmla="*/ 65314 h 65314"/>
              </a:gdLst>
              <a:ahLst/>
              <a:cxnLst>
                <a:cxn ang="0">
                  <a:pos x="connsiteX0" y="connsiteY0"/>
                </a:cxn>
                <a:cxn ang="0">
                  <a:pos x="connsiteX1" y="connsiteY1"/>
                </a:cxn>
                <a:cxn ang="0">
                  <a:pos x="connsiteX2" y="connsiteY2"/>
                </a:cxn>
                <a:cxn ang="0">
                  <a:pos x="connsiteX3" y="connsiteY3"/>
                </a:cxn>
              </a:cxnLst>
              <a:rect l="l" t="t" r="r" b="b"/>
              <a:pathLst>
                <a:path w="70338" h="65314">
                  <a:moveTo>
                    <a:pt x="0" y="5024"/>
                  </a:moveTo>
                  <a:lnTo>
                    <a:pt x="55266" y="0"/>
                  </a:lnTo>
                  <a:lnTo>
                    <a:pt x="55266" y="25121"/>
                  </a:lnTo>
                  <a:lnTo>
                    <a:pt x="70338" y="65314"/>
                  </a:lnTo>
                </a:path>
              </a:pathLst>
            </a:custGeom>
            <a:noFill/>
            <a:ln w="19050">
              <a:solidFill>
                <a:schemeClr val="accent1">
                  <a:lumMod val="50000"/>
                </a:schemeClr>
              </a:solidFill>
            </a:ln>
            <a:effectLst/>
          </p:spPr>
          <p:txBody>
            <a:bodyPr rtlCol="0" anchor="ctr"/>
            <a:lstStyle/>
            <a:p>
              <a:pPr algn="ctr"/>
              <a:endParaRPr lang="pt-BR" sz="2400" dirty="0"/>
            </a:p>
          </p:txBody>
        </p:sp>
      </p:grpSp>
      <p:sp>
        <p:nvSpPr>
          <p:cNvPr id="63" name="Retângulo 62"/>
          <p:cNvSpPr/>
          <p:nvPr/>
        </p:nvSpPr>
        <p:spPr>
          <a:xfrm>
            <a:off x="8077180" y="3698727"/>
            <a:ext cx="1252264" cy="754358"/>
          </a:xfrm>
          <a:prstGeom prst="rect">
            <a:avLst/>
          </a:prstGeom>
          <a:solidFill>
            <a:schemeClr val="bg1"/>
          </a:solidFill>
          <a:ln>
            <a:solidFill>
              <a:schemeClr val="tx1"/>
            </a:solidFill>
          </a:ln>
          <a:effectLst/>
        </p:spPr>
        <p:txBody>
          <a:bodyPr wrap="square" lIns="72000" tIns="72000" rIns="72000" bIns="72000" rtlCol="0" anchor="ctr" anchorCtr="0">
            <a:noAutofit/>
          </a:bodyPr>
          <a:lstStyle/>
          <a:p>
            <a:pPr marL="144000" indent="-144000" algn="ctr">
              <a:lnSpc>
                <a:spcPct val="150000"/>
              </a:lnSpc>
              <a:spcAft>
                <a:spcPts val="0"/>
              </a:spcAft>
            </a:pPr>
            <a:r>
              <a:rPr lang="pt-BR" sz="1400" b="1" dirty="0">
                <a:solidFill>
                  <a:schemeClr val="tx1"/>
                </a:solidFill>
              </a:rPr>
              <a:t>LEGENDA</a:t>
            </a:r>
            <a:endParaRPr lang="pt-BR" sz="1400" dirty="0">
              <a:solidFill>
                <a:schemeClr val="tx1"/>
              </a:solidFill>
            </a:endParaRPr>
          </a:p>
          <a:p>
            <a:pPr marL="268288" algn="ctr"/>
            <a:r>
              <a:rPr lang="pt-BR" sz="1400" dirty="0"/>
              <a:t>Hidrovia</a:t>
            </a:r>
          </a:p>
          <a:p>
            <a:pPr marL="268288" algn="ctr"/>
            <a:r>
              <a:rPr lang="pt-BR" sz="1400" dirty="0"/>
              <a:t>Ferrovia</a:t>
            </a:r>
          </a:p>
        </p:txBody>
      </p:sp>
      <p:cxnSp>
        <p:nvCxnSpPr>
          <p:cNvPr id="65" name="Conector reto 64"/>
          <p:cNvCxnSpPr/>
          <p:nvPr/>
        </p:nvCxnSpPr>
        <p:spPr>
          <a:xfrm>
            <a:off x="8261471" y="4135420"/>
            <a:ext cx="189769" cy="0"/>
          </a:xfrm>
          <a:prstGeom prst="line">
            <a:avLst/>
          </a:prstGeom>
          <a:ln w="2540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8261471" y="4367856"/>
            <a:ext cx="189769" cy="0"/>
          </a:xfrm>
          <a:prstGeom prst="line">
            <a:avLst/>
          </a:prstGeom>
          <a:ln w="25400">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66" name="CaixaDeTexto 65"/>
          <p:cNvSpPr txBox="1"/>
          <p:nvPr/>
        </p:nvSpPr>
        <p:spPr>
          <a:xfrm>
            <a:off x="209430" y="1034304"/>
            <a:ext cx="3806672" cy="343790"/>
          </a:xfrm>
          <a:prstGeom prst="rect">
            <a:avLst/>
          </a:prstGeom>
          <a:noFill/>
          <a:ln>
            <a:noFill/>
          </a:ln>
        </p:spPr>
        <p:txBody>
          <a:bodyPr wrap="square" lIns="72000" tIns="36000" rIns="72000" bIns="36000" rtlCol="0" anchor="t">
            <a:noAutofit/>
          </a:bodyPr>
          <a:lstStyle/>
          <a:p>
            <a:pPr>
              <a:spcAft>
                <a:spcPts val="600"/>
              </a:spcAft>
            </a:pPr>
            <a:r>
              <a:rPr lang="pt-BR" sz="1600" b="1" dirty="0"/>
              <a:t>Eurogate Hamburgo</a:t>
            </a:r>
          </a:p>
        </p:txBody>
      </p:sp>
      <p:pic>
        <p:nvPicPr>
          <p:cNvPr id="4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6736" t="24022" r="33449" b="3219"/>
          <a:stretch/>
        </p:blipFill>
        <p:spPr bwMode="auto">
          <a:xfrm>
            <a:off x="209430" y="1446537"/>
            <a:ext cx="3806672" cy="52228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0" name="Grupo 49"/>
          <p:cNvGrpSpPr/>
          <p:nvPr/>
        </p:nvGrpSpPr>
        <p:grpSpPr>
          <a:xfrm>
            <a:off x="566886" y="1553195"/>
            <a:ext cx="1414042" cy="1217822"/>
            <a:chOff x="566886" y="1481186"/>
            <a:chExt cx="1414042" cy="1217822"/>
          </a:xfrm>
        </p:grpSpPr>
        <p:sp>
          <p:nvSpPr>
            <p:cNvPr id="84" name="Retângulo 83"/>
            <p:cNvSpPr/>
            <p:nvPr/>
          </p:nvSpPr>
          <p:spPr>
            <a:xfrm rot="2065361">
              <a:off x="1415645" y="1583144"/>
              <a:ext cx="565283" cy="1115864"/>
            </a:xfrm>
            <a:prstGeom prst="rect">
              <a:avLst/>
            </a:prstGeom>
            <a:noFill/>
            <a:ln w="19050">
              <a:solidFill>
                <a:srgbClr val="FFFF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5" name="Texto Explicativo 1 (Ênfase) 84"/>
            <p:cNvSpPr/>
            <p:nvPr/>
          </p:nvSpPr>
          <p:spPr>
            <a:xfrm rot="16200000">
              <a:off x="795967" y="1252105"/>
              <a:ext cx="517888" cy="976049"/>
            </a:xfrm>
            <a:prstGeom prst="accentCallout1">
              <a:avLst>
                <a:gd name="adj1" fmla="val 53453"/>
                <a:gd name="adj2" fmla="val 870"/>
                <a:gd name="adj3" fmla="val 91678"/>
                <a:gd name="adj4" fmla="val -72077"/>
              </a:avLst>
            </a:prstGeom>
            <a:solidFill>
              <a:schemeClr val="bg1"/>
            </a:solidFill>
            <a:ln>
              <a:solidFill>
                <a:srgbClr val="FFFF00"/>
              </a:solidFill>
            </a:ln>
            <a:effectLst/>
          </p:spPr>
          <p:txBody>
            <a:bodyPr vert="vert" wrap="square" lIns="72000" tIns="72000" rIns="72000" bIns="72000" rtlCol="0" anchor="ctr">
              <a:noAutofit/>
            </a:bodyPr>
            <a:lstStyle/>
            <a:p>
              <a:pPr algn="ctr">
                <a:spcAft>
                  <a:spcPts val="600"/>
                </a:spcAft>
              </a:pPr>
              <a:r>
                <a:rPr lang="pt-BR" sz="1400" dirty="0">
                  <a:solidFill>
                    <a:schemeClr val="tx1"/>
                  </a:solidFill>
                </a:rPr>
                <a:t>Ramal ferroviário</a:t>
              </a:r>
            </a:p>
          </p:txBody>
        </p:sp>
      </p:grpSp>
      <p:grpSp>
        <p:nvGrpSpPr>
          <p:cNvPr id="64" name="Grupo 63"/>
          <p:cNvGrpSpPr/>
          <p:nvPr/>
        </p:nvGrpSpPr>
        <p:grpSpPr>
          <a:xfrm>
            <a:off x="271484" y="3973884"/>
            <a:ext cx="2376649" cy="1676755"/>
            <a:chOff x="271484" y="3901875"/>
            <a:chExt cx="2376649" cy="1676755"/>
          </a:xfrm>
        </p:grpSpPr>
        <p:sp>
          <p:nvSpPr>
            <p:cNvPr id="80" name="Retângulo 79"/>
            <p:cNvSpPr/>
            <p:nvPr/>
          </p:nvSpPr>
          <p:spPr>
            <a:xfrm rot="5795678">
              <a:off x="1019801" y="3950297"/>
              <a:ext cx="880016" cy="2376649"/>
            </a:xfrm>
            <a:prstGeom prst="rect">
              <a:avLst/>
            </a:prstGeom>
            <a:noFill/>
            <a:ln w="19050">
              <a:solidFill>
                <a:srgbClr val="FFFF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1" name="Texto Explicativo 1 (Ênfase) 80"/>
            <p:cNvSpPr/>
            <p:nvPr/>
          </p:nvSpPr>
          <p:spPr>
            <a:xfrm rot="16200000">
              <a:off x="654550" y="3647977"/>
              <a:ext cx="487872" cy="995667"/>
            </a:xfrm>
            <a:prstGeom prst="accentCallout1">
              <a:avLst>
                <a:gd name="adj1" fmla="val 53453"/>
                <a:gd name="adj2" fmla="val 870"/>
                <a:gd name="adj3" fmla="val 91678"/>
                <a:gd name="adj4" fmla="val -72077"/>
              </a:avLst>
            </a:prstGeom>
            <a:solidFill>
              <a:schemeClr val="bg1"/>
            </a:solidFill>
            <a:ln>
              <a:solidFill>
                <a:srgbClr val="FFFF00"/>
              </a:solidFill>
            </a:ln>
            <a:effectLst/>
          </p:spPr>
          <p:txBody>
            <a:bodyPr vert="vert" wrap="square" lIns="72000" tIns="72000" rIns="72000" bIns="72000" rtlCol="0" anchor="ctr">
              <a:noAutofit/>
            </a:bodyPr>
            <a:lstStyle/>
            <a:p>
              <a:pPr algn="ctr">
                <a:spcAft>
                  <a:spcPts val="600"/>
                </a:spcAft>
              </a:pPr>
              <a:r>
                <a:rPr lang="pt-BR" sz="1400" dirty="0">
                  <a:solidFill>
                    <a:schemeClr val="tx1"/>
                  </a:solidFill>
                </a:rPr>
                <a:t>Acesso rodoviário</a:t>
              </a:r>
            </a:p>
          </p:txBody>
        </p:sp>
      </p:grpSp>
      <p:sp>
        <p:nvSpPr>
          <p:cNvPr id="82" name="Retângulo 81"/>
          <p:cNvSpPr/>
          <p:nvPr/>
        </p:nvSpPr>
        <p:spPr>
          <a:xfrm rot="510520">
            <a:off x="2898071" y="1892726"/>
            <a:ext cx="840350" cy="1309443"/>
          </a:xfrm>
          <a:prstGeom prst="rect">
            <a:avLst/>
          </a:prstGeom>
          <a:noFill/>
          <a:ln w="19050">
            <a:solidFill>
              <a:srgbClr val="FFFF00"/>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11" name="Grupo 10"/>
          <p:cNvGrpSpPr/>
          <p:nvPr/>
        </p:nvGrpSpPr>
        <p:grpSpPr>
          <a:xfrm>
            <a:off x="2296402" y="1471116"/>
            <a:ext cx="1109720" cy="483042"/>
            <a:chOff x="2296402" y="1322724"/>
            <a:chExt cx="1109720" cy="572070"/>
          </a:xfrm>
        </p:grpSpPr>
        <p:sp>
          <p:nvSpPr>
            <p:cNvPr id="83" name="Texto Explicativo 1 (Ênfase) 82"/>
            <p:cNvSpPr/>
            <p:nvPr/>
          </p:nvSpPr>
          <p:spPr>
            <a:xfrm rot="16200000">
              <a:off x="2565227" y="1053899"/>
              <a:ext cx="572070" cy="1109720"/>
            </a:xfrm>
            <a:prstGeom prst="accentCallout1">
              <a:avLst>
                <a:gd name="adj1" fmla="val 47504"/>
                <a:gd name="adj2" fmla="val 870"/>
                <a:gd name="adj3" fmla="val 77996"/>
                <a:gd name="adj4" fmla="val -99686"/>
              </a:avLst>
            </a:prstGeom>
            <a:solidFill>
              <a:schemeClr val="bg1"/>
            </a:solidFill>
            <a:ln>
              <a:solidFill>
                <a:srgbClr val="FFFF00"/>
              </a:solidFill>
            </a:ln>
            <a:effectLst/>
          </p:spPr>
          <p:txBody>
            <a:bodyPr vert="vert" wrap="square" lIns="72000" tIns="72000" rIns="72000" bIns="72000" rtlCol="0" anchor="t">
              <a:noAutofit/>
            </a:bodyPr>
            <a:lstStyle/>
            <a:p>
              <a:pPr algn="ctr">
                <a:spcAft>
                  <a:spcPts val="600"/>
                </a:spcAft>
              </a:pPr>
              <a:r>
                <a:rPr lang="pt-BR" sz="1400" dirty="0">
                  <a:solidFill>
                    <a:schemeClr val="tx1"/>
                  </a:solidFill>
                </a:rPr>
                <a:t>Cabotagem</a:t>
              </a:r>
            </a:p>
          </p:txBody>
        </p:sp>
        <p:sp>
          <p:nvSpPr>
            <p:cNvPr id="68" name="Retângulo 67"/>
            <p:cNvSpPr/>
            <p:nvPr/>
          </p:nvSpPr>
          <p:spPr>
            <a:xfrm>
              <a:off x="2385430" y="1575121"/>
              <a:ext cx="931665" cy="307777"/>
            </a:xfrm>
            <a:prstGeom prst="rect">
              <a:avLst/>
            </a:prstGeom>
          </p:spPr>
          <p:txBody>
            <a:bodyPr wrap="none">
              <a:spAutoFit/>
            </a:bodyPr>
            <a:lstStyle/>
            <a:p>
              <a:r>
                <a:rPr lang="pt-BR" sz="1400" dirty="0"/>
                <a:t>Barcaças</a:t>
              </a:r>
            </a:p>
          </p:txBody>
        </p:sp>
      </p:grpSp>
      <p:sp>
        <p:nvSpPr>
          <p:cNvPr id="86" name="CaixaDeTexto 85"/>
          <p:cNvSpPr txBox="1"/>
          <p:nvPr/>
        </p:nvSpPr>
        <p:spPr>
          <a:xfrm>
            <a:off x="4275978" y="1034304"/>
            <a:ext cx="3806672" cy="343790"/>
          </a:xfrm>
          <a:prstGeom prst="rect">
            <a:avLst/>
          </a:prstGeom>
          <a:noFill/>
          <a:ln>
            <a:noFill/>
          </a:ln>
        </p:spPr>
        <p:txBody>
          <a:bodyPr wrap="square" lIns="72000" tIns="36000" rIns="72000" bIns="36000" rtlCol="0" anchor="t">
            <a:noAutofit/>
          </a:bodyPr>
          <a:lstStyle/>
          <a:p>
            <a:pPr>
              <a:spcAft>
                <a:spcPts val="600"/>
              </a:spcAft>
            </a:pPr>
            <a:r>
              <a:rPr lang="pt-BR" sz="1600" b="1" dirty="0"/>
              <a:t>Rede multimodal europeia</a:t>
            </a:r>
          </a:p>
        </p:txBody>
      </p:sp>
    </p:spTree>
    <p:extLst>
      <p:ext uri="{BB962C8B-B14F-4D97-AF65-F5344CB8AC3E}">
        <p14:creationId xmlns:p14="http://schemas.microsoft.com/office/powerpoint/2010/main" val="41498594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dos volumes nacionais/ regionais</a:t>
            </a:r>
          </a:p>
        </p:txBody>
      </p:sp>
      <p:sp>
        <p:nvSpPr>
          <p:cNvPr id="5" name="Espaço Reservado para Texto 2"/>
          <p:cNvSpPr txBox="1">
            <a:spLocks/>
          </p:cNvSpPr>
          <p:nvPr/>
        </p:nvSpPr>
        <p:spPr>
          <a:xfrm>
            <a:off x="2300669" y="162880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Evolução de volumes</a:t>
            </a:r>
          </a:p>
        </p:txBody>
      </p:sp>
      <p:sp>
        <p:nvSpPr>
          <p:cNvPr id="6" name="Espaço Reservado para Texto 2"/>
          <p:cNvSpPr txBox="1">
            <a:spLocks/>
          </p:cNvSpPr>
          <p:nvPr/>
        </p:nvSpPr>
        <p:spPr>
          <a:xfrm>
            <a:off x="2300669" y="234888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Mix de cargas</a:t>
            </a:r>
          </a:p>
        </p:txBody>
      </p:sp>
      <p:sp>
        <p:nvSpPr>
          <p:cNvPr id="7" name="Espaço Reservado para Texto 2"/>
          <p:cNvSpPr txBox="1">
            <a:spLocks/>
          </p:cNvSpPr>
          <p:nvPr/>
        </p:nvSpPr>
        <p:spPr>
          <a:xfrm>
            <a:off x="2300669" y="306896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Competidores</a:t>
            </a:r>
          </a:p>
        </p:txBody>
      </p:sp>
      <p:sp>
        <p:nvSpPr>
          <p:cNvPr id="8" name="Espaço Reservado para Texto 2"/>
          <p:cNvSpPr txBox="1">
            <a:spLocks/>
          </p:cNvSpPr>
          <p:nvPr/>
        </p:nvSpPr>
        <p:spPr>
          <a:xfrm>
            <a:off x="2300669" y="378904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Estratégia</a:t>
            </a:r>
          </a:p>
        </p:txBody>
      </p:sp>
      <p:sp>
        <p:nvSpPr>
          <p:cNvPr id="9" name="Espaço Reservado para Texto 2"/>
          <p:cNvSpPr txBox="1">
            <a:spLocks/>
          </p:cNvSpPr>
          <p:nvPr/>
        </p:nvSpPr>
        <p:spPr>
          <a:xfrm>
            <a:off x="2300669" y="45091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Dimensionamento</a:t>
            </a:r>
          </a:p>
        </p:txBody>
      </p:sp>
      <p:sp>
        <p:nvSpPr>
          <p:cNvPr id="10" name="Espaço Reservado para Texto 2"/>
          <p:cNvSpPr txBox="1">
            <a:spLocks/>
          </p:cNvSpPr>
          <p:nvPr/>
        </p:nvSpPr>
        <p:spPr>
          <a:xfrm>
            <a:off x="2300669" y="5229200"/>
            <a:ext cx="4523745" cy="576064"/>
          </a:xfrm>
          <a:prstGeom prst="roundRect">
            <a:avLst>
              <a:gd name="adj" fmla="val 497"/>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chor="ctr">
            <a:noAutofit/>
          </a:bodyPr>
          <a:lstStyle>
            <a:defPPr>
              <a:defRPr lang="en-US"/>
            </a:defPPr>
            <a:lvl1pPr indent="0" algn="ctr">
              <a:spcBef>
                <a:spcPct val="20000"/>
              </a:spcBef>
              <a:buFont typeface="Arial" pitchFamily="34" charset="0"/>
              <a:buNone/>
            </a:lvl1pPr>
            <a:lvl2pPr marL="742950" indent="-285750">
              <a:spcBef>
                <a:spcPct val="20000"/>
              </a:spcBef>
              <a:buFont typeface="Arial" pitchFamily="34" charset="0"/>
              <a:buChar char="–"/>
            </a:lvl2pPr>
            <a:lvl3pPr marL="1143000" indent="-228600">
              <a:spcBef>
                <a:spcPct val="20000"/>
              </a:spcBef>
              <a:buFont typeface="Arial" pitchFamily="34" charset="0"/>
              <a:buChar char="•"/>
              <a:defRPr sz="1600"/>
            </a:lvl3pPr>
            <a:lvl4pPr marL="1600200" indent="-228600">
              <a:spcBef>
                <a:spcPct val="20000"/>
              </a:spcBef>
              <a:buFont typeface="Arial" pitchFamily="34" charset="0"/>
              <a:buChar char="–"/>
              <a:defRPr sz="1400"/>
            </a:lvl4pPr>
            <a:lvl5pPr marL="2057400" indent="-228600">
              <a:spcBef>
                <a:spcPct val="20000"/>
              </a:spcBef>
              <a:buFont typeface="Arial" pitchFamily="34" charset="0"/>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pt-BR" dirty="0"/>
              <a:t>Economics</a:t>
            </a:r>
          </a:p>
        </p:txBody>
      </p:sp>
      <p:sp>
        <p:nvSpPr>
          <p:cNvPr id="11" name="Espaço Reservado para Texto 2"/>
          <p:cNvSpPr txBox="1">
            <a:spLocks/>
          </p:cNvSpPr>
          <p:nvPr/>
        </p:nvSpPr>
        <p:spPr>
          <a:xfrm>
            <a:off x="2300669" y="908720"/>
            <a:ext cx="4523745" cy="576064"/>
          </a:xfrm>
          <a:prstGeom prst="roundRect">
            <a:avLst>
              <a:gd name="adj" fmla="val 497"/>
            </a:avLst>
          </a:prstGeom>
          <a:solidFill>
            <a:schemeClr val="bg1"/>
          </a:solidFill>
          <a:ln>
            <a:solidFill>
              <a:schemeClr val="tx1">
                <a:lumMod val="50000"/>
                <a:lumOff val="50000"/>
              </a:schemeClr>
            </a:solidFill>
          </a:ln>
        </p:spPr>
        <p:txBody>
          <a:bodyPr anchor="ctr">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1800" dirty="0"/>
              <a:t>Conceitos iniciais</a:t>
            </a:r>
          </a:p>
        </p:txBody>
      </p:sp>
    </p:spTree>
    <p:extLst>
      <p:ext uri="{BB962C8B-B14F-4D97-AF65-F5344CB8AC3E}">
        <p14:creationId xmlns:p14="http://schemas.microsoft.com/office/powerpoint/2010/main" val="244865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7340"/>
            <a:ext cx="9505950" cy="637364"/>
          </a:xfrm>
        </p:spPr>
        <p:txBody>
          <a:bodyPr/>
          <a:lstStyle/>
          <a:p>
            <a:r>
              <a:rPr lang="pt-BR" dirty="0"/>
              <a:t>Tais ganhos justificaram a migração da maior parte das cargas gerais para os contêineres</a:t>
            </a:r>
          </a:p>
        </p:txBody>
      </p:sp>
      <p:graphicFrame>
        <p:nvGraphicFramePr>
          <p:cNvPr id="4" name="Gráfico 3"/>
          <p:cNvGraphicFramePr/>
          <p:nvPr/>
        </p:nvGraphicFramePr>
        <p:xfrm>
          <a:off x="80614" y="1143774"/>
          <a:ext cx="9864000" cy="51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Conector reto 4"/>
          <p:cNvCxnSpPr/>
          <p:nvPr/>
        </p:nvCxnSpPr>
        <p:spPr>
          <a:xfrm>
            <a:off x="199678" y="1112344"/>
            <a:ext cx="954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143405" y="796176"/>
            <a:ext cx="9632419" cy="400576"/>
          </a:xfrm>
          <a:prstGeom prst="rect">
            <a:avLst/>
          </a:prstGeom>
          <a:noFill/>
          <a:ln>
            <a:noFill/>
          </a:ln>
          <a:effectLst/>
        </p:spPr>
        <p:txBody>
          <a:bodyPr wrap="square" lIns="72000" tIns="72000" rIns="72000" bIns="72000" rtlCol="0" anchor="ctr">
            <a:noAutofit/>
          </a:bodyPr>
          <a:lstStyle/>
          <a:p>
            <a:pPr algn="l">
              <a:spcAft>
                <a:spcPts val="600"/>
              </a:spcAft>
            </a:pPr>
            <a:r>
              <a:rPr lang="pt-BR" sz="1600" b="1" dirty="0"/>
              <a:t>Representatividades das cargas movimentadas por contêineres (ANTAQ - 2017)</a:t>
            </a:r>
            <a:endParaRPr lang="pt-BR" sz="1600" b="1" dirty="0">
              <a:solidFill>
                <a:schemeClr val="tx1"/>
              </a:solidFill>
            </a:endParaRPr>
          </a:p>
        </p:txBody>
      </p:sp>
      <p:sp>
        <p:nvSpPr>
          <p:cNvPr id="7" name="Retângulo 6"/>
          <p:cNvSpPr/>
          <p:nvPr/>
        </p:nvSpPr>
        <p:spPr>
          <a:xfrm>
            <a:off x="148410" y="6093296"/>
            <a:ext cx="9124276" cy="332656"/>
          </a:xfrm>
          <a:prstGeom prst="rect">
            <a:avLst/>
          </a:prstGeom>
          <a:noFill/>
          <a:ln>
            <a:noFill/>
          </a:ln>
          <a:effectLst/>
        </p:spPr>
        <p:txBody>
          <a:bodyPr wrap="square" lIns="72000" tIns="72000" rIns="72000" bIns="72000" rtlCol="0" anchor="ctr">
            <a:noAutofit/>
          </a:bodyPr>
          <a:lstStyle/>
          <a:p>
            <a:pPr algn="l">
              <a:spcAft>
                <a:spcPts val="600"/>
              </a:spcAft>
            </a:pPr>
            <a:r>
              <a:rPr lang="pt-BR" sz="1050" dirty="0"/>
              <a:t>Fonte: ANTAQ</a:t>
            </a:r>
            <a:endParaRPr lang="pt-BR" sz="1050" dirty="0">
              <a:solidFill>
                <a:schemeClr val="tx1"/>
              </a:solidFill>
            </a:endParaRPr>
          </a:p>
        </p:txBody>
      </p:sp>
      <p:sp>
        <p:nvSpPr>
          <p:cNvPr id="8" name="Retângulo de cantos arredondados 7"/>
          <p:cNvSpPr/>
          <p:nvPr/>
        </p:nvSpPr>
        <p:spPr>
          <a:xfrm>
            <a:off x="4556686" y="4005064"/>
            <a:ext cx="4716000" cy="1080120"/>
          </a:xfrm>
          <a:prstGeom prst="roundRect">
            <a:avLst>
              <a:gd name="adj" fmla="val 4810"/>
            </a:avLst>
          </a:prstGeom>
          <a:gradFill>
            <a:gsLst>
              <a:gs pos="0">
                <a:schemeClr val="accent3"/>
              </a:gs>
              <a:gs pos="50000">
                <a:schemeClr val="accent4"/>
              </a:gs>
              <a:gs pos="100000">
                <a:schemeClr val="accent3"/>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t>As operações de contêineres se caracterizam pela pulverização de tipos de cargas, clientes, origem/ destino e armadores envolvidos </a:t>
            </a:r>
            <a:endParaRPr lang="pt-BR" sz="1600" b="1" dirty="0">
              <a:solidFill>
                <a:schemeClr val="tx1"/>
              </a:solidFill>
            </a:endParaRPr>
          </a:p>
        </p:txBody>
      </p:sp>
    </p:spTree>
    <p:extLst>
      <p:ext uri="{BB962C8B-B14F-4D97-AF65-F5344CB8AC3E}">
        <p14:creationId xmlns:p14="http://schemas.microsoft.com/office/powerpoint/2010/main" val="25462719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16632"/>
            <a:ext cx="9505950" cy="637364"/>
          </a:xfrm>
        </p:spPr>
        <p:txBody>
          <a:bodyPr/>
          <a:lstStyle/>
          <a:p>
            <a:r>
              <a:rPr lang="pt-BR" dirty="0"/>
              <a:t>Os 5 tipos de cargas operados por terminais de contêineres têm diferentes nível de atratividade (em relação à rentabilidade)</a:t>
            </a:r>
          </a:p>
        </p:txBody>
      </p:sp>
      <p:sp>
        <p:nvSpPr>
          <p:cNvPr id="80" name="CaixaDeTexto 79"/>
          <p:cNvSpPr txBox="1"/>
          <p:nvPr/>
        </p:nvSpPr>
        <p:spPr>
          <a:xfrm>
            <a:off x="6455397" y="1529076"/>
            <a:ext cx="3321345" cy="842345"/>
          </a:xfrm>
          <a:prstGeom prst="rect">
            <a:avLst/>
          </a:prstGeom>
          <a:noFill/>
          <a:ln>
            <a:noFill/>
          </a:ln>
        </p:spPr>
        <p:txBody>
          <a:bodyPr wrap="square" lIns="72000" tIns="36000" rIns="72000" bIns="36000" rtlCol="0" anchor="ctr">
            <a:noAutofit/>
          </a:bodyPr>
          <a:lstStyle/>
          <a:p>
            <a:pPr>
              <a:spcAft>
                <a:spcPts val="600"/>
              </a:spcAft>
            </a:pPr>
            <a:r>
              <a:rPr lang="pt-BR" sz="1600" b="1" dirty="0">
                <a:solidFill>
                  <a:srgbClr val="0070C0"/>
                </a:solidFill>
              </a:rPr>
              <a:t>Muito alta </a:t>
            </a:r>
            <a:r>
              <a:rPr lang="pt-BR" sz="1600" dirty="0"/>
              <a:t>– </a:t>
            </a:r>
            <a:r>
              <a:rPr lang="pt-BR" sz="1600" i="1" dirty="0"/>
              <a:t>box rate </a:t>
            </a:r>
            <a:r>
              <a:rPr lang="pt-BR" sz="1600" dirty="0"/>
              <a:t>integral e receitas de armazenagem significativas</a:t>
            </a:r>
          </a:p>
        </p:txBody>
      </p:sp>
      <p:sp>
        <p:nvSpPr>
          <p:cNvPr id="40" name="CaixaDeTexto 39"/>
          <p:cNvSpPr txBox="1"/>
          <p:nvPr/>
        </p:nvSpPr>
        <p:spPr>
          <a:xfrm>
            <a:off x="6455397" y="1069971"/>
            <a:ext cx="3321345" cy="288000"/>
          </a:xfrm>
          <a:prstGeom prst="rect">
            <a:avLst/>
          </a:prstGeom>
          <a:noFill/>
          <a:ln>
            <a:noFill/>
          </a:ln>
        </p:spPr>
        <p:txBody>
          <a:bodyPr wrap="square" lIns="72000" tIns="36000" rIns="72000" bIns="36000" rtlCol="0" anchor="t">
            <a:noAutofit/>
          </a:bodyPr>
          <a:lstStyle/>
          <a:p>
            <a:pPr>
              <a:spcAft>
                <a:spcPts val="600"/>
              </a:spcAft>
            </a:pPr>
            <a:r>
              <a:rPr lang="pt-BR" sz="1600" b="1" dirty="0"/>
              <a:t>Atratividade para o terminal</a:t>
            </a:r>
          </a:p>
        </p:txBody>
      </p:sp>
      <p:sp>
        <p:nvSpPr>
          <p:cNvPr id="79" name="CaixaDeTexto 78"/>
          <p:cNvSpPr txBox="1"/>
          <p:nvPr/>
        </p:nvSpPr>
        <p:spPr>
          <a:xfrm>
            <a:off x="6455397" y="2371421"/>
            <a:ext cx="3321345" cy="841474"/>
          </a:xfrm>
          <a:prstGeom prst="rect">
            <a:avLst/>
          </a:prstGeom>
          <a:noFill/>
          <a:ln>
            <a:noFill/>
          </a:ln>
        </p:spPr>
        <p:txBody>
          <a:bodyPr wrap="square" lIns="72000" tIns="36000" rIns="72000" bIns="36000" rtlCol="0" anchor="ctr">
            <a:noAutofit/>
          </a:bodyPr>
          <a:lstStyle/>
          <a:p>
            <a:pPr>
              <a:spcAft>
                <a:spcPts val="600"/>
              </a:spcAft>
            </a:pPr>
            <a:r>
              <a:rPr lang="pt-BR" sz="1600" b="1" dirty="0">
                <a:solidFill>
                  <a:srgbClr val="00B0F0"/>
                </a:solidFill>
              </a:rPr>
              <a:t>Alta</a:t>
            </a:r>
            <a:r>
              <a:rPr lang="pt-BR" sz="1600" dirty="0"/>
              <a:t> - </a:t>
            </a:r>
            <a:r>
              <a:rPr lang="pt-BR" sz="1600" i="1" dirty="0"/>
              <a:t>box rate </a:t>
            </a:r>
            <a:r>
              <a:rPr lang="pt-BR" sz="1600" dirty="0"/>
              <a:t>integral, mas tem carência na armazenagem (5-10  dias)</a:t>
            </a:r>
          </a:p>
        </p:txBody>
      </p:sp>
      <p:sp>
        <p:nvSpPr>
          <p:cNvPr id="81" name="CaixaDeTexto 80"/>
          <p:cNvSpPr txBox="1"/>
          <p:nvPr/>
        </p:nvSpPr>
        <p:spPr>
          <a:xfrm>
            <a:off x="6455397" y="3213765"/>
            <a:ext cx="3321345" cy="842345"/>
          </a:xfrm>
          <a:prstGeom prst="rect">
            <a:avLst/>
          </a:prstGeom>
          <a:noFill/>
          <a:ln>
            <a:noFill/>
          </a:ln>
        </p:spPr>
        <p:txBody>
          <a:bodyPr wrap="square" lIns="72000" tIns="36000" rIns="72000" bIns="36000" rtlCol="0" anchor="ctr">
            <a:noAutofit/>
          </a:bodyPr>
          <a:lstStyle/>
          <a:p>
            <a:pPr>
              <a:spcAft>
                <a:spcPts val="600"/>
              </a:spcAft>
            </a:pPr>
            <a:r>
              <a:rPr lang="pt-BR" sz="1600" b="1" dirty="0">
                <a:solidFill>
                  <a:schemeClr val="accent6">
                    <a:lumMod val="50000"/>
                  </a:schemeClr>
                </a:solidFill>
              </a:rPr>
              <a:t>Média </a:t>
            </a:r>
            <a:r>
              <a:rPr lang="pt-BR" sz="1600" dirty="0"/>
              <a:t>– </a:t>
            </a:r>
            <a:r>
              <a:rPr lang="pt-BR" sz="1600" i="1" dirty="0"/>
              <a:t>box rate </a:t>
            </a:r>
            <a:r>
              <a:rPr lang="pt-BR" sz="1600" dirty="0"/>
              <a:t>inferior ao longo curso e carência na armazenagem</a:t>
            </a:r>
          </a:p>
        </p:txBody>
      </p:sp>
      <p:sp>
        <p:nvSpPr>
          <p:cNvPr id="82" name="CaixaDeTexto 81"/>
          <p:cNvSpPr txBox="1"/>
          <p:nvPr/>
        </p:nvSpPr>
        <p:spPr>
          <a:xfrm>
            <a:off x="6455397" y="4221088"/>
            <a:ext cx="3321345" cy="842345"/>
          </a:xfrm>
          <a:prstGeom prst="rect">
            <a:avLst/>
          </a:prstGeom>
          <a:noFill/>
          <a:ln>
            <a:noFill/>
          </a:ln>
        </p:spPr>
        <p:txBody>
          <a:bodyPr wrap="square" lIns="72000" tIns="36000" rIns="72000" bIns="36000" rtlCol="0" anchor="ctr">
            <a:noAutofit/>
          </a:bodyPr>
          <a:lstStyle/>
          <a:p>
            <a:pPr>
              <a:spcAft>
                <a:spcPts val="600"/>
              </a:spcAft>
            </a:pPr>
            <a:r>
              <a:rPr lang="pt-BR" sz="1600" b="1" dirty="0">
                <a:solidFill>
                  <a:schemeClr val="accent3"/>
                </a:solidFill>
              </a:rPr>
              <a:t>Baixa</a:t>
            </a:r>
            <a:r>
              <a:rPr lang="pt-BR" sz="1600" dirty="0"/>
              <a:t> – </a:t>
            </a:r>
            <a:r>
              <a:rPr lang="pt-BR" sz="1600" i="1" dirty="0"/>
              <a:t>box rate </a:t>
            </a:r>
            <a:r>
              <a:rPr lang="pt-BR" sz="1600" dirty="0"/>
              <a:t>inferior aos contêineres cheios e carência na armazenagem</a:t>
            </a:r>
          </a:p>
        </p:txBody>
      </p:sp>
      <p:sp>
        <p:nvSpPr>
          <p:cNvPr id="83" name="CaixaDeTexto 82"/>
          <p:cNvSpPr txBox="1"/>
          <p:nvPr/>
        </p:nvSpPr>
        <p:spPr>
          <a:xfrm>
            <a:off x="6455397" y="5157192"/>
            <a:ext cx="3321345" cy="1123126"/>
          </a:xfrm>
          <a:prstGeom prst="rect">
            <a:avLst/>
          </a:prstGeom>
          <a:noFill/>
          <a:ln>
            <a:noFill/>
          </a:ln>
        </p:spPr>
        <p:txBody>
          <a:bodyPr wrap="square" lIns="72000" tIns="36000" rIns="72000" bIns="36000" rtlCol="0" anchor="ctr">
            <a:noAutofit/>
          </a:bodyPr>
          <a:lstStyle/>
          <a:p>
            <a:pPr>
              <a:spcAft>
                <a:spcPts val="600"/>
              </a:spcAft>
            </a:pPr>
            <a:r>
              <a:rPr lang="pt-BR" sz="1600" b="1" dirty="0">
                <a:solidFill>
                  <a:srgbClr val="FF0000"/>
                </a:solidFill>
              </a:rPr>
              <a:t>Muito baixa </a:t>
            </a:r>
            <a:r>
              <a:rPr lang="pt-BR" sz="1600" dirty="0"/>
              <a:t>– </a:t>
            </a:r>
            <a:r>
              <a:rPr lang="pt-BR" sz="1600" i="1" dirty="0"/>
              <a:t>box rate </a:t>
            </a:r>
            <a:r>
              <a:rPr lang="pt-BR" sz="1600" dirty="0"/>
              <a:t>inferior ao </a:t>
            </a:r>
            <a:r>
              <a:rPr lang="pt-BR" sz="1600" i="1" dirty="0"/>
              <a:t>gateway</a:t>
            </a:r>
            <a:r>
              <a:rPr lang="pt-BR" sz="1600" dirty="0"/>
              <a:t>, maior custo (dois movimentos de cais), maior permanência no pátio isenta de cobrança</a:t>
            </a:r>
          </a:p>
        </p:txBody>
      </p:sp>
      <p:cxnSp>
        <p:nvCxnSpPr>
          <p:cNvPr id="44" name="Conector reto 43"/>
          <p:cNvCxnSpPr/>
          <p:nvPr/>
        </p:nvCxnSpPr>
        <p:spPr>
          <a:xfrm>
            <a:off x="6455397" y="1357971"/>
            <a:ext cx="3321345"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124" name="Grupo 123"/>
          <p:cNvGrpSpPr/>
          <p:nvPr/>
        </p:nvGrpSpPr>
        <p:grpSpPr>
          <a:xfrm>
            <a:off x="45486" y="1529076"/>
            <a:ext cx="6409911" cy="4211842"/>
            <a:chOff x="55662" y="1306410"/>
            <a:chExt cx="5976664" cy="2700076"/>
          </a:xfrm>
        </p:grpSpPr>
        <p:sp>
          <p:nvSpPr>
            <p:cNvPr id="63" name="CaixaDeTexto 62"/>
            <p:cNvSpPr txBox="1"/>
            <p:nvPr/>
          </p:nvSpPr>
          <p:spPr>
            <a:xfrm>
              <a:off x="4844326" y="1306410"/>
              <a:ext cx="1188000" cy="540000"/>
            </a:xfrm>
            <a:prstGeom prst="rect">
              <a:avLst/>
            </a:prstGeom>
            <a:noFill/>
            <a:ln>
              <a:noFill/>
            </a:ln>
          </p:spPr>
          <p:txBody>
            <a:bodyPr wrap="none" lIns="72000" tIns="36000" rIns="72000" bIns="36000" rtlCol="0" anchor="ctr">
              <a:noAutofit/>
            </a:bodyPr>
            <a:lstStyle/>
            <a:p>
              <a:pPr>
                <a:spcAft>
                  <a:spcPts val="600"/>
                </a:spcAft>
              </a:pPr>
              <a:r>
                <a:rPr lang="pt-BR" sz="1600" dirty="0"/>
                <a:t>Importação</a:t>
              </a:r>
            </a:p>
          </p:txBody>
        </p:sp>
        <p:sp>
          <p:nvSpPr>
            <p:cNvPr id="58" name="Seta para a direita 57"/>
            <p:cNvSpPr/>
            <p:nvPr/>
          </p:nvSpPr>
          <p:spPr>
            <a:xfrm>
              <a:off x="604618" y="2543792"/>
              <a:ext cx="1008000" cy="360000"/>
            </a:xfrm>
            <a:prstGeom prst="rightArrow">
              <a:avLst>
                <a:gd name="adj1" fmla="val 100000"/>
                <a:gd name="adj2" fmla="val 0"/>
              </a:avLst>
            </a:prstGeom>
            <a:ln w="12700">
              <a:no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oAutofit/>
            </a:bodyPr>
            <a:lstStyle/>
            <a:p>
              <a:pPr algn="l">
                <a:spcAft>
                  <a:spcPts val="600"/>
                </a:spcAft>
              </a:pPr>
              <a:r>
                <a:rPr lang="pt-BR" sz="1600" b="1" i="1" dirty="0">
                  <a:solidFill>
                    <a:schemeClr val="tx1"/>
                  </a:solidFill>
                </a:rPr>
                <a:t>Gateway</a:t>
              </a:r>
            </a:p>
          </p:txBody>
        </p:sp>
        <p:sp>
          <p:nvSpPr>
            <p:cNvPr id="59" name="Seta para a direita 58"/>
            <p:cNvSpPr/>
            <p:nvPr/>
          </p:nvSpPr>
          <p:spPr>
            <a:xfrm>
              <a:off x="559718" y="3645958"/>
              <a:ext cx="1296000" cy="360528"/>
            </a:xfrm>
            <a:prstGeom prst="rightArrow">
              <a:avLst>
                <a:gd name="adj1" fmla="val 100000"/>
                <a:gd name="adj2" fmla="val 0"/>
              </a:avLst>
            </a:prstGeom>
            <a:ln w="12700">
              <a:no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oAutofit/>
            </a:bodyPr>
            <a:lstStyle/>
            <a:p>
              <a:pPr algn="l">
                <a:spcAft>
                  <a:spcPts val="600"/>
                </a:spcAft>
              </a:pPr>
              <a:r>
                <a:rPr lang="pt-BR" sz="1600" b="1" dirty="0">
                  <a:solidFill>
                    <a:schemeClr val="tx1"/>
                  </a:solidFill>
                </a:rPr>
                <a:t>Transbordo</a:t>
              </a:r>
              <a:endParaRPr lang="pt-BR" sz="1600" dirty="0">
                <a:solidFill>
                  <a:schemeClr val="tx1"/>
                </a:solidFill>
              </a:endParaRPr>
            </a:p>
          </p:txBody>
        </p:sp>
        <p:sp>
          <p:nvSpPr>
            <p:cNvPr id="27" name="CaixaDeTexto 26"/>
            <p:cNvSpPr txBox="1"/>
            <p:nvPr/>
          </p:nvSpPr>
          <p:spPr>
            <a:xfrm>
              <a:off x="3143090" y="1576504"/>
              <a:ext cx="1332000" cy="539812"/>
            </a:xfrm>
            <a:prstGeom prst="rect">
              <a:avLst/>
            </a:prstGeom>
            <a:noFill/>
            <a:ln>
              <a:noFill/>
            </a:ln>
          </p:spPr>
          <p:txBody>
            <a:bodyPr wrap="none" lIns="72000" tIns="36000" rIns="72000" bIns="36000" rtlCol="0" anchor="ctr">
              <a:noAutofit/>
            </a:bodyPr>
            <a:lstStyle/>
            <a:p>
              <a:pPr>
                <a:spcAft>
                  <a:spcPts val="600"/>
                </a:spcAft>
              </a:pPr>
              <a:r>
                <a:rPr lang="pt-BR" sz="1600" dirty="0"/>
                <a:t>Longo Curso</a:t>
              </a:r>
            </a:p>
          </p:txBody>
        </p:sp>
        <p:sp>
          <p:nvSpPr>
            <p:cNvPr id="61" name="CaixaDeTexto 60"/>
            <p:cNvSpPr txBox="1"/>
            <p:nvPr/>
          </p:nvSpPr>
          <p:spPr>
            <a:xfrm>
              <a:off x="3143090" y="2386410"/>
              <a:ext cx="1332000" cy="539812"/>
            </a:xfrm>
            <a:prstGeom prst="rect">
              <a:avLst/>
            </a:prstGeom>
            <a:noFill/>
            <a:ln>
              <a:noFill/>
            </a:ln>
          </p:spPr>
          <p:txBody>
            <a:bodyPr wrap="none" lIns="72000" tIns="36000" rIns="72000" bIns="36000" rtlCol="0" anchor="ctr">
              <a:noAutofit/>
            </a:bodyPr>
            <a:lstStyle/>
            <a:p>
              <a:pPr>
                <a:spcAft>
                  <a:spcPts val="600"/>
                </a:spcAft>
              </a:pPr>
              <a:r>
                <a:rPr lang="pt-BR" sz="1600" dirty="0"/>
                <a:t>Cabotagem</a:t>
              </a:r>
            </a:p>
          </p:txBody>
        </p:sp>
        <p:sp>
          <p:nvSpPr>
            <p:cNvPr id="62" name="CaixaDeTexto 61"/>
            <p:cNvSpPr txBox="1"/>
            <p:nvPr/>
          </p:nvSpPr>
          <p:spPr>
            <a:xfrm>
              <a:off x="4844326" y="1846410"/>
              <a:ext cx="1188000" cy="540000"/>
            </a:xfrm>
            <a:prstGeom prst="rect">
              <a:avLst/>
            </a:prstGeom>
            <a:noFill/>
            <a:ln>
              <a:noFill/>
            </a:ln>
          </p:spPr>
          <p:txBody>
            <a:bodyPr wrap="none" lIns="72000" tIns="36000" rIns="72000" bIns="36000" rtlCol="0" anchor="ctr">
              <a:noAutofit/>
            </a:bodyPr>
            <a:lstStyle/>
            <a:p>
              <a:pPr>
                <a:spcAft>
                  <a:spcPts val="600"/>
                </a:spcAft>
              </a:pPr>
              <a:r>
                <a:rPr lang="pt-BR" sz="1600" dirty="0"/>
                <a:t>Exportação</a:t>
              </a:r>
            </a:p>
          </p:txBody>
        </p:sp>
        <p:sp>
          <p:nvSpPr>
            <p:cNvPr id="64" name="CaixaDeTexto 63"/>
            <p:cNvSpPr txBox="1"/>
            <p:nvPr/>
          </p:nvSpPr>
          <p:spPr>
            <a:xfrm>
              <a:off x="1981854" y="2926222"/>
              <a:ext cx="792000" cy="540000"/>
            </a:xfrm>
            <a:prstGeom prst="rect">
              <a:avLst/>
            </a:prstGeom>
            <a:noFill/>
            <a:ln>
              <a:noFill/>
            </a:ln>
          </p:spPr>
          <p:txBody>
            <a:bodyPr wrap="none" lIns="72000" tIns="36000" rIns="72000" bIns="36000" rtlCol="0" anchor="ctr">
              <a:noAutofit/>
            </a:bodyPr>
            <a:lstStyle/>
            <a:p>
              <a:pPr>
                <a:spcAft>
                  <a:spcPts val="600"/>
                </a:spcAft>
              </a:pPr>
              <a:r>
                <a:rPr lang="pt-BR" sz="1600" dirty="0"/>
                <a:t>Vazios</a:t>
              </a:r>
            </a:p>
          </p:txBody>
        </p:sp>
        <p:sp>
          <p:nvSpPr>
            <p:cNvPr id="77" name="CaixaDeTexto 76"/>
            <p:cNvSpPr txBox="1"/>
            <p:nvPr/>
          </p:nvSpPr>
          <p:spPr>
            <a:xfrm>
              <a:off x="1981854" y="1981363"/>
              <a:ext cx="792000" cy="540000"/>
            </a:xfrm>
            <a:prstGeom prst="rect">
              <a:avLst/>
            </a:prstGeom>
            <a:noFill/>
            <a:ln>
              <a:noFill/>
            </a:ln>
          </p:spPr>
          <p:txBody>
            <a:bodyPr wrap="none" lIns="72000" tIns="36000" rIns="72000" bIns="36000" rtlCol="0" anchor="ctr">
              <a:noAutofit/>
            </a:bodyPr>
            <a:lstStyle/>
            <a:p>
              <a:pPr>
                <a:spcAft>
                  <a:spcPts val="600"/>
                </a:spcAft>
              </a:pPr>
              <a:r>
                <a:rPr lang="pt-BR" sz="1600" dirty="0"/>
                <a:t>Cheios</a:t>
              </a:r>
            </a:p>
          </p:txBody>
        </p:sp>
        <p:sp>
          <p:nvSpPr>
            <p:cNvPr id="5" name="Elipse 4"/>
            <p:cNvSpPr/>
            <p:nvPr/>
          </p:nvSpPr>
          <p:spPr>
            <a:xfrm>
              <a:off x="55662" y="3275057"/>
              <a:ext cx="0" cy="0"/>
            </a:xfrm>
            <a:prstGeom prst="ellipse">
              <a:avLst/>
            </a:prstGeom>
            <a:solidFill>
              <a:schemeClr val="tx1"/>
            </a:solidFill>
            <a:ln w="12700">
              <a:noFill/>
              <a:headEnd type="triangle" w="sm" len="sm"/>
              <a:tailEnd type="triangle" w="sm" len="sm"/>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7" name="Conector de seta reta 6"/>
            <p:cNvCxnSpPr>
              <a:stCxn id="5" idx="6"/>
              <a:endCxn id="58" idx="1"/>
            </p:cNvCxnSpPr>
            <p:nvPr/>
          </p:nvCxnSpPr>
          <p:spPr>
            <a:xfrm flipV="1">
              <a:off x="55663" y="2723792"/>
              <a:ext cx="548955" cy="551266"/>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9" name="Conector de seta reta 48"/>
            <p:cNvCxnSpPr>
              <a:stCxn id="5" idx="6"/>
              <a:endCxn id="59" idx="1"/>
            </p:cNvCxnSpPr>
            <p:nvPr/>
          </p:nvCxnSpPr>
          <p:spPr>
            <a:xfrm>
              <a:off x="55663" y="3275058"/>
              <a:ext cx="504055" cy="551164"/>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5" name="Conector de seta reta 54"/>
            <p:cNvCxnSpPr>
              <a:stCxn id="58" idx="3"/>
              <a:endCxn id="77" idx="1"/>
            </p:cNvCxnSpPr>
            <p:nvPr/>
          </p:nvCxnSpPr>
          <p:spPr>
            <a:xfrm flipV="1">
              <a:off x="1612618" y="2251363"/>
              <a:ext cx="369236" cy="472429"/>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0" name="Conector de seta reta 59"/>
            <p:cNvCxnSpPr>
              <a:stCxn id="58" idx="3"/>
              <a:endCxn id="64" idx="1"/>
            </p:cNvCxnSpPr>
            <p:nvPr/>
          </p:nvCxnSpPr>
          <p:spPr>
            <a:xfrm>
              <a:off x="1612618" y="2723792"/>
              <a:ext cx="369236" cy="472430"/>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5" name="Conector de seta reta 64"/>
            <p:cNvCxnSpPr>
              <a:stCxn id="77" idx="3"/>
              <a:endCxn id="27" idx="1"/>
            </p:cNvCxnSpPr>
            <p:nvPr/>
          </p:nvCxnSpPr>
          <p:spPr>
            <a:xfrm flipV="1">
              <a:off x="2773854" y="1846410"/>
              <a:ext cx="369236" cy="404953"/>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6" name="Conector de seta reta 65"/>
            <p:cNvCxnSpPr>
              <a:stCxn id="77" idx="3"/>
              <a:endCxn id="61" idx="1"/>
            </p:cNvCxnSpPr>
            <p:nvPr/>
          </p:nvCxnSpPr>
          <p:spPr>
            <a:xfrm>
              <a:off x="2773854" y="2251363"/>
              <a:ext cx="369236" cy="404953"/>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9" name="Conector de seta reta 68"/>
            <p:cNvCxnSpPr>
              <a:stCxn id="27" idx="3"/>
              <a:endCxn id="62" idx="1"/>
            </p:cNvCxnSpPr>
            <p:nvPr/>
          </p:nvCxnSpPr>
          <p:spPr>
            <a:xfrm>
              <a:off x="4475090" y="1846410"/>
              <a:ext cx="369236" cy="270000"/>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8" name="Conector de seta reta 77"/>
            <p:cNvCxnSpPr>
              <a:stCxn id="27" idx="3"/>
              <a:endCxn id="63" idx="1"/>
            </p:cNvCxnSpPr>
            <p:nvPr/>
          </p:nvCxnSpPr>
          <p:spPr>
            <a:xfrm flipV="1">
              <a:off x="4475090" y="1576410"/>
              <a:ext cx="369236" cy="270000"/>
            </a:xfrm>
            <a:prstGeom prst="straightConnector1">
              <a:avLst/>
            </a:prstGeom>
            <a:ln>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sp>
        <p:nvSpPr>
          <p:cNvPr id="149" name="CaixaDeTexto 148"/>
          <p:cNvSpPr txBox="1"/>
          <p:nvPr/>
        </p:nvSpPr>
        <p:spPr>
          <a:xfrm>
            <a:off x="52640" y="1069971"/>
            <a:ext cx="6278806" cy="288000"/>
          </a:xfrm>
          <a:prstGeom prst="rect">
            <a:avLst/>
          </a:prstGeom>
          <a:noFill/>
          <a:ln>
            <a:noFill/>
          </a:ln>
        </p:spPr>
        <p:txBody>
          <a:bodyPr wrap="none" lIns="72000" tIns="36000" rIns="72000" bIns="36000" rtlCol="0" anchor="t">
            <a:noAutofit/>
          </a:bodyPr>
          <a:lstStyle/>
          <a:p>
            <a:pPr>
              <a:spcAft>
                <a:spcPts val="600"/>
              </a:spcAft>
            </a:pPr>
            <a:r>
              <a:rPr lang="pt-BR" sz="1600" b="1" dirty="0"/>
              <a:t>Operações padrão</a:t>
            </a:r>
          </a:p>
        </p:txBody>
      </p:sp>
      <p:cxnSp>
        <p:nvCxnSpPr>
          <p:cNvPr id="150" name="Conector reto 149"/>
          <p:cNvCxnSpPr/>
          <p:nvPr/>
        </p:nvCxnSpPr>
        <p:spPr>
          <a:xfrm>
            <a:off x="52640" y="1357971"/>
            <a:ext cx="627880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8373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025"/>
            <a:ext cx="9505950" cy="637364"/>
          </a:xfrm>
        </p:spPr>
        <p:txBody>
          <a:bodyPr/>
          <a:lstStyle/>
          <a:p>
            <a:r>
              <a:rPr lang="pt-BR" dirty="0"/>
              <a:t>A receita bruta de um terminal de contêineres é composta, basicamente, por receitas de operação de berço e armazenagem de importação</a:t>
            </a:r>
          </a:p>
        </p:txBody>
      </p:sp>
      <p:grpSp>
        <p:nvGrpSpPr>
          <p:cNvPr id="10" name="Grupo 9"/>
          <p:cNvGrpSpPr/>
          <p:nvPr/>
        </p:nvGrpSpPr>
        <p:grpSpPr>
          <a:xfrm>
            <a:off x="0" y="1115271"/>
            <a:ext cx="3511721" cy="4906017"/>
            <a:chOff x="0" y="836712"/>
            <a:chExt cx="5250043" cy="4906017"/>
          </a:xfrm>
        </p:grpSpPr>
        <p:graphicFrame>
          <p:nvGraphicFramePr>
            <p:cNvPr id="3" name="Gráfico 2"/>
            <p:cNvGraphicFramePr/>
            <p:nvPr>
              <p:extLst>
                <p:ext uri="{D42A27DB-BD31-4B8C-83A1-F6EECF244321}">
                  <p14:modId xmlns:p14="http://schemas.microsoft.com/office/powerpoint/2010/main" val="932753252"/>
                </p:ext>
              </p:extLst>
            </p:nvPr>
          </p:nvGraphicFramePr>
          <p:xfrm>
            <a:off x="0" y="1340768"/>
            <a:ext cx="3800078" cy="4401961"/>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157272" y="836712"/>
              <a:ext cx="4578910" cy="357690"/>
            </a:xfrm>
            <a:prstGeom prst="rect">
              <a:avLst/>
            </a:prstGeom>
            <a:noFill/>
            <a:ln>
              <a:noFill/>
            </a:ln>
          </p:spPr>
          <p:txBody>
            <a:bodyPr wrap="square" lIns="72000" tIns="36000" rIns="72000" bIns="36000" rtlCol="0" anchor="b">
              <a:noAutofit/>
            </a:bodyPr>
            <a:lstStyle/>
            <a:p>
              <a:pPr>
                <a:spcAft>
                  <a:spcPts val="600"/>
                </a:spcAft>
              </a:pPr>
              <a:r>
                <a:rPr lang="pt-BR" sz="1600" b="1" dirty="0"/>
                <a:t>Breakdown de Receita Bruta de Tecon típico</a:t>
              </a:r>
            </a:p>
          </p:txBody>
        </p:sp>
        <p:sp>
          <p:nvSpPr>
            <p:cNvPr id="21" name="CaixaDeTexto 20"/>
            <p:cNvSpPr txBox="1"/>
            <p:nvPr/>
          </p:nvSpPr>
          <p:spPr>
            <a:xfrm>
              <a:off x="2828133" y="1628800"/>
              <a:ext cx="2421910" cy="288032"/>
            </a:xfrm>
            <a:prstGeom prst="rect">
              <a:avLst/>
            </a:prstGeom>
            <a:noFill/>
            <a:ln>
              <a:noFill/>
            </a:ln>
          </p:spPr>
          <p:txBody>
            <a:bodyPr wrap="square" lIns="72000" tIns="36000" rIns="72000" bIns="36000" rtlCol="0" anchor="ctr">
              <a:noAutofit/>
            </a:bodyPr>
            <a:lstStyle/>
            <a:p>
              <a:pPr>
                <a:spcAft>
                  <a:spcPts val="600"/>
                </a:spcAft>
              </a:pPr>
              <a:r>
                <a:rPr lang="pt-BR" sz="1600" b="1" dirty="0">
                  <a:solidFill>
                    <a:srgbClr val="7030A0"/>
                  </a:solidFill>
                </a:rPr>
                <a:t>Outras Receitas </a:t>
              </a:r>
              <a:r>
                <a:rPr lang="pt-BR" sz="1600" b="1" baseline="30000" dirty="0">
                  <a:solidFill>
                    <a:srgbClr val="7030A0"/>
                  </a:solidFill>
                </a:rPr>
                <a:t>(1)</a:t>
              </a:r>
              <a:endParaRPr lang="pt-BR" sz="1600" b="1" dirty="0">
                <a:solidFill>
                  <a:srgbClr val="7030A0"/>
                </a:solidFill>
              </a:endParaRPr>
            </a:p>
          </p:txBody>
        </p:sp>
        <p:sp>
          <p:nvSpPr>
            <p:cNvPr id="23" name="CaixaDeTexto 22"/>
            <p:cNvSpPr txBox="1"/>
            <p:nvPr/>
          </p:nvSpPr>
          <p:spPr>
            <a:xfrm>
              <a:off x="2828134" y="2502369"/>
              <a:ext cx="2421909" cy="288032"/>
            </a:xfrm>
            <a:prstGeom prst="rect">
              <a:avLst/>
            </a:prstGeom>
            <a:noFill/>
            <a:ln>
              <a:noFill/>
            </a:ln>
          </p:spPr>
          <p:txBody>
            <a:bodyPr wrap="square" lIns="72000" tIns="36000" rIns="72000" bIns="36000" rtlCol="0" anchor="ctr">
              <a:noAutofit/>
            </a:bodyPr>
            <a:lstStyle/>
            <a:p>
              <a:pPr>
                <a:spcAft>
                  <a:spcPts val="600"/>
                </a:spcAft>
              </a:pPr>
              <a:r>
                <a:rPr lang="pt-BR" sz="1600" b="1" dirty="0">
                  <a:solidFill>
                    <a:schemeClr val="accent3">
                      <a:lumMod val="75000"/>
                    </a:schemeClr>
                  </a:solidFill>
                </a:rPr>
                <a:t>Armazenagem importação</a:t>
              </a:r>
              <a:endParaRPr lang="pt-BR" sz="1600" dirty="0">
                <a:solidFill>
                  <a:schemeClr val="accent3">
                    <a:lumMod val="75000"/>
                  </a:schemeClr>
                </a:solidFill>
              </a:endParaRPr>
            </a:p>
          </p:txBody>
        </p:sp>
        <p:sp>
          <p:nvSpPr>
            <p:cNvPr id="24" name="CaixaDeTexto 23"/>
            <p:cNvSpPr txBox="1"/>
            <p:nvPr/>
          </p:nvSpPr>
          <p:spPr>
            <a:xfrm>
              <a:off x="2828134" y="4365104"/>
              <a:ext cx="2421909" cy="288032"/>
            </a:xfrm>
            <a:prstGeom prst="rect">
              <a:avLst/>
            </a:prstGeom>
            <a:noFill/>
            <a:ln>
              <a:noFill/>
            </a:ln>
          </p:spPr>
          <p:txBody>
            <a:bodyPr wrap="square" lIns="72000" tIns="36000" rIns="72000" bIns="36000" rtlCol="0" anchor="ctr">
              <a:noAutofit/>
            </a:bodyPr>
            <a:lstStyle/>
            <a:p>
              <a:pPr>
                <a:spcAft>
                  <a:spcPts val="600"/>
                </a:spcAft>
              </a:pPr>
              <a:r>
                <a:rPr lang="pt-BR" sz="1600" b="1" dirty="0">
                  <a:solidFill>
                    <a:schemeClr val="accent1">
                      <a:lumMod val="75000"/>
                    </a:schemeClr>
                  </a:solidFill>
                </a:rPr>
                <a:t>Box rates</a:t>
              </a:r>
              <a:endParaRPr lang="pt-BR" sz="1600" dirty="0">
                <a:solidFill>
                  <a:schemeClr val="accent1">
                    <a:lumMod val="75000"/>
                  </a:schemeClr>
                </a:solidFill>
              </a:endParaRPr>
            </a:p>
          </p:txBody>
        </p:sp>
        <p:cxnSp>
          <p:nvCxnSpPr>
            <p:cNvPr id="34" name="Conector reto 33"/>
            <p:cNvCxnSpPr/>
            <p:nvPr/>
          </p:nvCxnSpPr>
          <p:spPr>
            <a:xfrm>
              <a:off x="157273" y="1194402"/>
              <a:ext cx="457891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11" name="Retângulo de cantos arredondados 10"/>
          <p:cNvSpPr/>
          <p:nvPr/>
        </p:nvSpPr>
        <p:spPr>
          <a:xfrm>
            <a:off x="4148950" y="957271"/>
            <a:ext cx="5544000" cy="5136025"/>
          </a:xfrm>
          <a:prstGeom prst="roundRect">
            <a:avLst>
              <a:gd name="adj" fmla="val 3295"/>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i="1" dirty="0"/>
              <a:t>O box rate</a:t>
            </a:r>
            <a:r>
              <a:rPr lang="pt-BR" sz="1600" dirty="0"/>
              <a:t> refere-se à operação de cais. É cobrada do armador e repassada ao dono de carga como THC</a:t>
            </a:r>
          </a:p>
          <a:p>
            <a:pPr marL="144000" indent="-144000">
              <a:spcAft>
                <a:spcPts val="600"/>
              </a:spcAft>
              <a:buFont typeface="Arial" pitchFamily="34" charset="0"/>
              <a:buChar char="•"/>
            </a:pPr>
            <a:r>
              <a:rPr lang="pt-BR" sz="1600" dirty="0"/>
              <a:t>Tipicamente, armazenagem de importação é cobrada por períodos de permanência e como um percentual do valor CIF da carga</a:t>
            </a:r>
          </a:p>
          <a:p>
            <a:pPr marL="144000" indent="-144000">
              <a:spcAft>
                <a:spcPts val="600"/>
              </a:spcAft>
              <a:buFont typeface="Arial" pitchFamily="34" charset="0"/>
              <a:buChar char="•"/>
            </a:pPr>
            <a:r>
              <a:rPr lang="pt-BR" sz="1600" dirty="0"/>
              <a:t>Os terminais brasileiros são um dos poucos do mundo que consideram “</a:t>
            </a:r>
            <a:r>
              <a:rPr lang="pt-BR" sz="1600" i="1" dirty="0"/>
              <a:t>Ad Valorem</a:t>
            </a:r>
            <a:r>
              <a:rPr lang="pt-BR" sz="1600" dirty="0"/>
              <a:t>”</a:t>
            </a:r>
          </a:p>
          <a:p>
            <a:pPr marL="601200" lvl="1" indent="-144000">
              <a:spcAft>
                <a:spcPts val="600"/>
              </a:spcAft>
              <a:buFont typeface="Arial" pitchFamily="34" charset="0"/>
              <a:buChar char="•"/>
            </a:pPr>
            <a:r>
              <a:rPr lang="pt-BR" sz="1600" dirty="0"/>
              <a:t>Esta prática foi instituída no Brasil na época da Portobras, visando proteger o mercado interno, </a:t>
            </a:r>
          </a:p>
          <a:p>
            <a:pPr marL="144000" indent="-144000">
              <a:spcAft>
                <a:spcPts val="600"/>
              </a:spcAft>
              <a:buFont typeface="Arial" pitchFamily="34" charset="0"/>
              <a:buChar char="•"/>
            </a:pPr>
            <a:r>
              <a:rPr lang="pt-BR" sz="1600" dirty="0"/>
              <a:t>A parcela “Outras receitas” refere-se à prestação de serviços acessórios ao dono da carga, como:</a:t>
            </a:r>
          </a:p>
          <a:p>
            <a:pPr marL="601200" lvl="1" indent="-144000">
              <a:spcAft>
                <a:spcPts val="600"/>
              </a:spcAft>
              <a:buFont typeface="Arial" pitchFamily="34" charset="0"/>
              <a:buChar char="•"/>
            </a:pPr>
            <a:r>
              <a:rPr lang="pt-BR" sz="1600" dirty="0"/>
              <a:t>Armazenagem adicional de exportação</a:t>
            </a:r>
          </a:p>
          <a:p>
            <a:pPr marL="601200" lvl="1" indent="-144000">
              <a:spcAft>
                <a:spcPts val="600"/>
              </a:spcAft>
              <a:buFont typeface="Arial" pitchFamily="34" charset="0"/>
              <a:buChar char="•"/>
            </a:pPr>
            <a:r>
              <a:rPr lang="pt-BR" sz="1600" dirty="0"/>
              <a:t>Monitoramento reefer</a:t>
            </a:r>
          </a:p>
          <a:p>
            <a:pPr marL="601200" lvl="1" indent="-144000">
              <a:spcAft>
                <a:spcPts val="600"/>
              </a:spcAft>
              <a:buFont typeface="Arial" pitchFamily="34" charset="0"/>
              <a:buChar char="•"/>
            </a:pPr>
            <a:r>
              <a:rPr lang="pt-BR" sz="1600" dirty="0"/>
              <a:t>(Des)</a:t>
            </a:r>
            <a:r>
              <a:rPr lang="pt-BR" sz="1600" dirty="0" err="1"/>
              <a:t>unitização</a:t>
            </a:r>
            <a:r>
              <a:rPr lang="pt-BR" sz="1600" dirty="0"/>
              <a:t> de cargas</a:t>
            </a:r>
          </a:p>
          <a:p>
            <a:pPr marL="601200" lvl="1" indent="-144000">
              <a:spcAft>
                <a:spcPts val="600"/>
              </a:spcAft>
              <a:buFont typeface="Arial" pitchFamily="34" charset="0"/>
              <a:buChar char="•"/>
            </a:pPr>
            <a:r>
              <a:rPr lang="pt-BR" sz="1600" dirty="0"/>
              <a:t>Liberação DTA</a:t>
            </a:r>
          </a:p>
          <a:p>
            <a:pPr marL="601200" lvl="1" indent="-144000">
              <a:spcAft>
                <a:spcPts val="600"/>
              </a:spcAft>
              <a:buFont typeface="Arial" pitchFamily="34" charset="0"/>
              <a:buChar char="•"/>
            </a:pPr>
            <a:r>
              <a:rPr lang="pt-BR" sz="1600" dirty="0"/>
              <a:t>Scanner</a:t>
            </a:r>
          </a:p>
          <a:p>
            <a:pPr marL="601200" lvl="1" indent="-144000">
              <a:spcAft>
                <a:spcPts val="600"/>
              </a:spcAft>
              <a:buFont typeface="Arial" pitchFamily="34" charset="0"/>
              <a:buChar char="•"/>
            </a:pPr>
            <a:r>
              <a:rPr lang="pt-BR" sz="1600" dirty="0"/>
              <a:t>Etc</a:t>
            </a:r>
          </a:p>
        </p:txBody>
      </p:sp>
    </p:spTree>
    <p:extLst>
      <p:ext uri="{BB962C8B-B14F-4D97-AF65-F5344CB8AC3E}">
        <p14:creationId xmlns:p14="http://schemas.microsoft.com/office/powerpoint/2010/main" val="23720427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147" y="188640"/>
            <a:ext cx="9697020" cy="637364"/>
          </a:xfrm>
        </p:spPr>
        <p:txBody>
          <a:bodyPr/>
          <a:lstStyle/>
          <a:p>
            <a:r>
              <a:rPr lang="pt-BR" dirty="0"/>
              <a:t>Projetar o mix de cargas é fundamental para as análises financeiras de um terminal pois um maior volume não garante maior faturamento/ lucratividade</a:t>
            </a:r>
          </a:p>
        </p:txBody>
      </p:sp>
      <p:graphicFrame>
        <p:nvGraphicFramePr>
          <p:cNvPr id="4" name="Gráfico 3"/>
          <p:cNvGraphicFramePr/>
          <p:nvPr>
            <p:extLst>
              <p:ext uri="{D42A27DB-BD31-4B8C-83A1-F6EECF244321}">
                <p14:modId xmlns:p14="http://schemas.microsoft.com/office/powerpoint/2010/main" val="2078577223"/>
              </p:ext>
            </p:extLst>
          </p:nvPr>
        </p:nvGraphicFramePr>
        <p:xfrm>
          <a:off x="55662" y="1440717"/>
          <a:ext cx="3276000" cy="37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7222444" y="1350982"/>
            <a:ext cx="2266266" cy="3598979"/>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b">
            <a:noAutofit/>
          </a:bodyPr>
          <a:lstStyle/>
          <a:p>
            <a:pPr>
              <a:lnSpc>
                <a:spcPct val="90000"/>
              </a:lnSpc>
              <a:tabLst>
                <a:tab pos="1884363" algn="l"/>
              </a:tabLst>
            </a:pPr>
            <a:r>
              <a:rPr lang="pt-BR" sz="1400" b="1" dirty="0"/>
              <a:t>Valores </a:t>
            </a:r>
            <a:r>
              <a:rPr lang="pt-BR" sz="1400" b="1" dirty="0">
                <a:solidFill>
                  <a:srgbClr val="FF0000"/>
                </a:solidFill>
              </a:rPr>
              <a:t>ilustrativos </a:t>
            </a:r>
            <a:r>
              <a:rPr lang="pt-BR" sz="1400" b="1" dirty="0"/>
              <a:t>considerados):</a:t>
            </a:r>
          </a:p>
          <a:p>
            <a:pPr>
              <a:lnSpc>
                <a:spcPct val="90000"/>
              </a:lnSpc>
              <a:tabLst>
                <a:tab pos="1884363" algn="l"/>
              </a:tabLst>
            </a:pPr>
            <a:endParaRPr lang="pt-BR" sz="1400" b="1" dirty="0">
              <a:solidFill>
                <a:schemeClr val="tx1"/>
              </a:solidFill>
            </a:endParaRPr>
          </a:p>
          <a:p>
            <a:pPr marL="144000" indent="-144000" algn="l">
              <a:lnSpc>
                <a:spcPct val="90000"/>
              </a:lnSpc>
              <a:buFont typeface="Arial" pitchFamily="34" charset="0"/>
              <a:buChar char="•"/>
              <a:tabLst>
                <a:tab pos="1884363" algn="l"/>
              </a:tabLst>
            </a:pPr>
            <a:r>
              <a:rPr lang="pt-BR" sz="1400" b="1" dirty="0">
                <a:solidFill>
                  <a:schemeClr val="tx1"/>
                </a:solidFill>
              </a:rPr>
              <a:t>Box rate:</a:t>
            </a:r>
          </a:p>
          <a:p>
            <a:pPr marL="365125" lvl="1" indent="-146050">
              <a:lnSpc>
                <a:spcPct val="90000"/>
              </a:lnSpc>
              <a:buFont typeface="Arial" panose="020B0604020202020204" pitchFamily="34" charset="0"/>
              <a:buChar char="-"/>
              <a:tabLst>
                <a:tab pos="1884363" algn="l"/>
              </a:tabLst>
            </a:pPr>
            <a:r>
              <a:rPr lang="pt-BR" sz="1400" dirty="0">
                <a:solidFill>
                  <a:schemeClr val="tx1"/>
                </a:solidFill>
              </a:rPr>
              <a:t>Gateway cheio:</a:t>
            </a:r>
            <a:endParaRPr lang="pt-BR" sz="1400" dirty="0"/>
          </a:p>
          <a:p>
            <a:pPr marL="822325" lvl="2" indent="-146050">
              <a:lnSpc>
                <a:spcPct val="90000"/>
              </a:lnSpc>
              <a:buFont typeface="Arial" panose="020B0604020202020204" pitchFamily="34" charset="0"/>
              <a:buChar char="-"/>
              <a:tabLst>
                <a:tab pos="1884363" algn="l"/>
              </a:tabLst>
            </a:pPr>
            <a:r>
              <a:rPr lang="pt-BR" sz="1400" dirty="0">
                <a:solidFill>
                  <a:schemeClr val="tx1"/>
                </a:solidFill>
              </a:rPr>
              <a:t>R$ 600/</a:t>
            </a:r>
            <a:r>
              <a:rPr lang="pt-BR" sz="1400" dirty="0" err="1">
                <a:solidFill>
                  <a:schemeClr val="tx1"/>
                </a:solidFill>
              </a:rPr>
              <a:t>mov</a:t>
            </a:r>
            <a:endParaRPr lang="pt-BR" sz="1400" dirty="0">
              <a:solidFill>
                <a:schemeClr val="tx1"/>
              </a:solidFill>
            </a:endParaRPr>
          </a:p>
          <a:p>
            <a:pPr marL="365125" lvl="1" indent="-146050">
              <a:lnSpc>
                <a:spcPct val="90000"/>
              </a:lnSpc>
              <a:buFont typeface="Arial" panose="020B0604020202020204" pitchFamily="34" charset="0"/>
              <a:buChar char="-"/>
              <a:tabLst>
                <a:tab pos="1884363" algn="l"/>
              </a:tabLst>
            </a:pPr>
            <a:r>
              <a:rPr lang="pt-BR" sz="1400" dirty="0"/>
              <a:t>Vazios:</a:t>
            </a:r>
          </a:p>
          <a:p>
            <a:pPr marL="822325" lvl="2" indent="-146050">
              <a:lnSpc>
                <a:spcPct val="90000"/>
              </a:lnSpc>
              <a:buFont typeface="Arial" panose="020B0604020202020204" pitchFamily="34" charset="0"/>
              <a:buChar char="-"/>
              <a:tabLst>
                <a:tab pos="1884363" algn="l"/>
              </a:tabLst>
            </a:pPr>
            <a:r>
              <a:rPr lang="pt-BR" sz="1400" dirty="0"/>
              <a:t>R$ 300/</a:t>
            </a:r>
            <a:r>
              <a:rPr lang="pt-BR" sz="1400" dirty="0" err="1"/>
              <a:t>mov</a:t>
            </a:r>
            <a:endParaRPr lang="pt-BR" sz="1400" dirty="0"/>
          </a:p>
          <a:p>
            <a:pPr marL="365125" lvl="1" indent="-146050">
              <a:lnSpc>
                <a:spcPct val="90000"/>
              </a:lnSpc>
              <a:buFont typeface="Arial" panose="020B0604020202020204" pitchFamily="34" charset="0"/>
              <a:buChar char="-"/>
              <a:tabLst>
                <a:tab pos="1884363" algn="l"/>
              </a:tabLst>
            </a:pPr>
            <a:r>
              <a:rPr lang="pt-BR" sz="1400" dirty="0"/>
              <a:t>Transbordo:</a:t>
            </a:r>
          </a:p>
          <a:p>
            <a:pPr marL="822325" lvl="2" indent="-146050">
              <a:lnSpc>
                <a:spcPct val="90000"/>
              </a:lnSpc>
              <a:buFont typeface="Arial" panose="020B0604020202020204" pitchFamily="34" charset="0"/>
              <a:buChar char="-"/>
              <a:tabLst>
                <a:tab pos="1884363" algn="l"/>
              </a:tabLst>
            </a:pPr>
            <a:r>
              <a:rPr lang="pt-BR" sz="1400" dirty="0"/>
              <a:t>R$ 350/</a:t>
            </a:r>
            <a:r>
              <a:rPr lang="pt-BR" sz="1400" dirty="0" err="1"/>
              <a:t>mov</a:t>
            </a:r>
            <a:endParaRPr lang="pt-BR" sz="1400" dirty="0"/>
          </a:p>
          <a:p>
            <a:pPr marL="144000" indent="-144000">
              <a:lnSpc>
                <a:spcPct val="90000"/>
              </a:lnSpc>
              <a:spcBef>
                <a:spcPts val="300"/>
              </a:spcBef>
              <a:buFont typeface="Arial" pitchFamily="34" charset="0"/>
              <a:buChar char="•"/>
              <a:tabLst>
                <a:tab pos="1884363" algn="l"/>
              </a:tabLst>
            </a:pPr>
            <a:r>
              <a:rPr lang="pt-BR" sz="1400" b="1" dirty="0"/>
              <a:t>Armazenagem:</a:t>
            </a:r>
          </a:p>
          <a:p>
            <a:pPr marL="365125" lvl="1" indent="-146050">
              <a:lnSpc>
                <a:spcPct val="90000"/>
              </a:lnSpc>
              <a:buFont typeface="Arial" panose="020B0604020202020204" pitchFamily="34" charset="0"/>
              <a:buChar char="-"/>
              <a:tabLst>
                <a:tab pos="1884363" algn="l"/>
              </a:tabLst>
            </a:pPr>
            <a:r>
              <a:rPr lang="pt-BR" sz="1400" dirty="0"/>
              <a:t>Importação:</a:t>
            </a:r>
          </a:p>
          <a:p>
            <a:pPr marL="822325" lvl="2" indent="-146050">
              <a:lnSpc>
                <a:spcPct val="90000"/>
              </a:lnSpc>
              <a:buFont typeface="Arial" panose="020B0604020202020204" pitchFamily="34" charset="0"/>
              <a:buChar char="-"/>
              <a:tabLst>
                <a:tab pos="1884363" algn="l"/>
              </a:tabLst>
            </a:pPr>
            <a:r>
              <a:rPr lang="pt-BR" sz="1400" dirty="0"/>
              <a:t>R$ 1.800/box</a:t>
            </a:r>
          </a:p>
          <a:p>
            <a:pPr marL="365125" lvl="1" indent="-146050">
              <a:lnSpc>
                <a:spcPct val="90000"/>
              </a:lnSpc>
              <a:buFont typeface="Arial" panose="020B0604020202020204" pitchFamily="34" charset="0"/>
              <a:buChar char="-"/>
              <a:tabLst>
                <a:tab pos="1884363" algn="l"/>
              </a:tabLst>
            </a:pPr>
            <a:r>
              <a:rPr lang="pt-BR" sz="1400" dirty="0">
                <a:solidFill>
                  <a:schemeClr val="tx1"/>
                </a:solidFill>
              </a:rPr>
              <a:t>Outros:</a:t>
            </a:r>
          </a:p>
          <a:p>
            <a:pPr marL="822325" lvl="2" indent="-146050">
              <a:lnSpc>
                <a:spcPct val="90000"/>
              </a:lnSpc>
              <a:buFont typeface="Arial" panose="020B0604020202020204" pitchFamily="34" charset="0"/>
              <a:buChar char="-"/>
              <a:tabLst>
                <a:tab pos="1884363" algn="l"/>
              </a:tabLst>
            </a:pPr>
            <a:r>
              <a:rPr lang="pt-BR" sz="1400" dirty="0"/>
              <a:t>R$ 400/box</a:t>
            </a:r>
          </a:p>
          <a:p>
            <a:pPr marL="144000" indent="-144000">
              <a:lnSpc>
                <a:spcPct val="90000"/>
              </a:lnSpc>
              <a:spcBef>
                <a:spcPts val="300"/>
              </a:spcBef>
              <a:buFont typeface="Arial" pitchFamily="34" charset="0"/>
              <a:buChar char="•"/>
              <a:tabLst>
                <a:tab pos="1884363" algn="l"/>
              </a:tabLst>
            </a:pPr>
            <a:r>
              <a:rPr lang="pt-BR" sz="1400" b="1" dirty="0"/>
              <a:t>Outras receitas:</a:t>
            </a:r>
          </a:p>
          <a:p>
            <a:pPr marL="822325" lvl="2" indent="-146050">
              <a:lnSpc>
                <a:spcPct val="90000"/>
              </a:lnSpc>
              <a:spcBef>
                <a:spcPts val="300"/>
              </a:spcBef>
              <a:buFont typeface="Arial" panose="020B0604020202020204" pitchFamily="34" charset="0"/>
              <a:buChar char="-"/>
              <a:tabLst>
                <a:tab pos="1884363" algn="l"/>
              </a:tabLst>
            </a:pPr>
            <a:r>
              <a:rPr lang="pt-BR" sz="1400" dirty="0"/>
              <a:t>R$ 200/box</a:t>
            </a:r>
          </a:p>
        </p:txBody>
      </p:sp>
      <p:sp>
        <p:nvSpPr>
          <p:cNvPr id="5" name="CaixaDeTexto 4"/>
          <p:cNvSpPr txBox="1"/>
          <p:nvPr/>
        </p:nvSpPr>
        <p:spPr>
          <a:xfrm>
            <a:off x="271686" y="908720"/>
            <a:ext cx="3240000" cy="288032"/>
          </a:xfrm>
          <a:prstGeom prst="rect">
            <a:avLst/>
          </a:prstGeom>
          <a:noFill/>
          <a:ln>
            <a:noFill/>
          </a:ln>
        </p:spPr>
        <p:txBody>
          <a:bodyPr wrap="square" lIns="72000" tIns="36000" rIns="72000" bIns="36000" rtlCol="0" anchor="t">
            <a:noAutofit/>
          </a:bodyPr>
          <a:lstStyle/>
          <a:p>
            <a:pPr algn="ctr">
              <a:spcAft>
                <a:spcPts val="600"/>
              </a:spcAft>
            </a:pPr>
            <a:r>
              <a:rPr lang="pt-BR" b="1" dirty="0"/>
              <a:t>Mix de cargas dos terminais</a:t>
            </a:r>
          </a:p>
        </p:txBody>
      </p:sp>
      <p:sp>
        <p:nvSpPr>
          <p:cNvPr id="8" name="Triângulo isósceles 7"/>
          <p:cNvSpPr/>
          <p:nvPr/>
        </p:nvSpPr>
        <p:spPr>
          <a:xfrm rot="5400000">
            <a:off x="2056732" y="2900523"/>
            <a:ext cx="3429024" cy="309515"/>
          </a:xfrm>
          <a:prstGeom prst="triangle">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buFont typeface="Arial" pitchFamily="34" charset="0"/>
              <a:buChar char="•"/>
            </a:pPr>
            <a:endParaRPr lang="pt-BR" dirty="0">
              <a:solidFill>
                <a:schemeClr val="tx1"/>
              </a:solidFill>
            </a:endParaRPr>
          </a:p>
        </p:txBody>
      </p:sp>
      <p:sp>
        <p:nvSpPr>
          <p:cNvPr id="11" name="Texto explicativo retangular 10"/>
          <p:cNvSpPr/>
          <p:nvPr/>
        </p:nvSpPr>
        <p:spPr>
          <a:xfrm>
            <a:off x="1595487" y="1296455"/>
            <a:ext cx="1571689" cy="288000"/>
          </a:xfrm>
          <a:prstGeom prst="wedgeRectCallout">
            <a:avLst>
              <a:gd name="adj1" fmla="val 20201"/>
              <a:gd name="adj2" fmla="val 91967"/>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tx1"/>
                </a:solidFill>
              </a:rPr>
              <a:t>Volume 8% maior</a:t>
            </a:r>
          </a:p>
        </p:txBody>
      </p:sp>
      <p:graphicFrame>
        <p:nvGraphicFramePr>
          <p:cNvPr id="7" name="Gráfico 6"/>
          <p:cNvGraphicFramePr/>
          <p:nvPr>
            <p:extLst>
              <p:ext uri="{D42A27DB-BD31-4B8C-83A1-F6EECF244321}">
                <p14:modId xmlns:p14="http://schemas.microsoft.com/office/powerpoint/2010/main" val="285202381"/>
              </p:ext>
            </p:extLst>
          </p:nvPr>
        </p:nvGraphicFramePr>
        <p:xfrm>
          <a:off x="4232126" y="1437890"/>
          <a:ext cx="2738792" cy="378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8"/>
          <p:cNvSpPr txBox="1"/>
          <p:nvPr/>
        </p:nvSpPr>
        <p:spPr>
          <a:xfrm>
            <a:off x="4135148" y="908720"/>
            <a:ext cx="3096000" cy="387735"/>
          </a:xfrm>
          <a:prstGeom prst="rect">
            <a:avLst/>
          </a:prstGeom>
          <a:noFill/>
          <a:ln>
            <a:noFill/>
          </a:ln>
        </p:spPr>
        <p:txBody>
          <a:bodyPr wrap="square" lIns="72000" tIns="36000" rIns="72000" bIns="36000" rtlCol="0" anchor="t">
            <a:noAutofit/>
          </a:bodyPr>
          <a:lstStyle/>
          <a:p>
            <a:pPr algn="ctr">
              <a:spcAft>
                <a:spcPts val="600"/>
              </a:spcAft>
            </a:pPr>
            <a:r>
              <a:rPr lang="pt-BR" b="1" dirty="0"/>
              <a:t>Estimativa de faturamento </a:t>
            </a:r>
          </a:p>
        </p:txBody>
      </p:sp>
      <p:sp>
        <p:nvSpPr>
          <p:cNvPr id="10" name="CaixaDeTexto 9"/>
          <p:cNvSpPr txBox="1"/>
          <p:nvPr/>
        </p:nvSpPr>
        <p:spPr>
          <a:xfrm rot="16200000">
            <a:off x="3364401" y="2290735"/>
            <a:ext cx="1550941" cy="288000"/>
          </a:xfrm>
          <a:prstGeom prst="rect">
            <a:avLst/>
          </a:prstGeom>
          <a:noFill/>
          <a:ln>
            <a:noFill/>
          </a:ln>
        </p:spPr>
        <p:txBody>
          <a:bodyPr wrap="square" lIns="72000" tIns="36000" rIns="72000" bIns="36000" rtlCol="0" anchor="t">
            <a:noAutofit/>
          </a:bodyPr>
          <a:lstStyle/>
          <a:p>
            <a:pPr algn="r">
              <a:spcAft>
                <a:spcPts val="600"/>
              </a:spcAft>
            </a:pPr>
            <a:r>
              <a:rPr lang="pt-BR" sz="1400" b="1" dirty="0"/>
              <a:t>[M R$]</a:t>
            </a:r>
          </a:p>
        </p:txBody>
      </p:sp>
      <p:sp>
        <p:nvSpPr>
          <p:cNvPr id="12" name="Texto explicativo retangular 11"/>
          <p:cNvSpPr/>
          <p:nvPr/>
        </p:nvSpPr>
        <p:spPr>
          <a:xfrm>
            <a:off x="4754924" y="1296455"/>
            <a:ext cx="2125459" cy="288000"/>
          </a:xfrm>
          <a:prstGeom prst="wedgeRectCallout">
            <a:avLst>
              <a:gd name="adj1" fmla="val 25764"/>
              <a:gd name="adj2" fmla="val 217098"/>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400" dirty="0">
                <a:solidFill>
                  <a:schemeClr val="tx1"/>
                </a:solidFill>
              </a:rPr>
              <a:t>Faturamento 5% menor</a:t>
            </a:r>
          </a:p>
        </p:txBody>
      </p:sp>
      <p:sp>
        <p:nvSpPr>
          <p:cNvPr id="13" name="Fluxograma: Processo 12"/>
          <p:cNvSpPr/>
          <p:nvPr/>
        </p:nvSpPr>
        <p:spPr>
          <a:xfrm>
            <a:off x="8192694" y="980728"/>
            <a:ext cx="1152000" cy="296246"/>
          </a:xfrm>
          <a:prstGeom prst="flowChartProcess">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Ilustrativo</a:t>
            </a:r>
          </a:p>
        </p:txBody>
      </p:sp>
      <p:cxnSp>
        <p:nvCxnSpPr>
          <p:cNvPr id="21" name="Conector reto 20"/>
          <p:cNvCxnSpPr/>
          <p:nvPr/>
        </p:nvCxnSpPr>
        <p:spPr>
          <a:xfrm>
            <a:off x="271686" y="1225780"/>
            <a:ext cx="324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4063148" y="1225780"/>
            <a:ext cx="3240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3" name="Retângulo de cantos arredondados 22"/>
          <p:cNvSpPr/>
          <p:nvPr/>
        </p:nvSpPr>
        <p:spPr>
          <a:xfrm>
            <a:off x="199678" y="5179524"/>
            <a:ext cx="9496309" cy="1100008"/>
          </a:xfrm>
          <a:prstGeom prst="roundRect">
            <a:avLst>
              <a:gd name="adj" fmla="val 538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solidFill>
                  <a:schemeClr val="tx1"/>
                </a:solidFill>
              </a:rPr>
              <a:t>O ticket médio do Porto A deve ser cerca de 15% superior ao do Porto B, devido ao mix de cargas de cada terminal</a:t>
            </a:r>
          </a:p>
          <a:p>
            <a:pPr marL="144000" indent="-144000" algn="l">
              <a:spcAft>
                <a:spcPts val="600"/>
              </a:spcAft>
              <a:buFont typeface="Arial" pitchFamily="34" charset="0"/>
              <a:buChar char="•"/>
            </a:pPr>
            <a:r>
              <a:rPr lang="pt-BR" sz="1600" dirty="0"/>
              <a:t>A diferença de lucratividade dos terminais deve ser ainda maior, dadas as diferentes margens de cada operação (cais x armazenagem)</a:t>
            </a:r>
            <a:endParaRPr lang="pt-BR" sz="1600" dirty="0">
              <a:solidFill>
                <a:schemeClr val="tx1"/>
              </a:solidFill>
            </a:endParaRPr>
          </a:p>
        </p:txBody>
      </p:sp>
    </p:spTree>
    <p:extLst>
      <p:ext uri="{BB962C8B-B14F-4D97-AF65-F5344CB8AC3E}">
        <p14:creationId xmlns:p14="http://schemas.microsoft.com/office/powerpoint/2010/main" val="4160516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Gráfico 28"/>
          <p:cNvGraphicFramePr/>
          <p:nvPr>
            <p:extLst>
              <p:ext uri="{D42A27DB-BD31-4B8C-83A1-F6EECF244321}">
                <p14:modId xmlns:p14="http://schemas.microsoft.com/office/powerpoint/2010/main" val="3903728436"/>
              </p:ext>
            </p:extLst>
          </p:nvPr>
        </p:nvGraphicFramePr>
        <p:xfrm>
          <a:off x="3440039" y="1662695"/>
          <a:ext cx="2304255" cy="4315225"/>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a:xfrm>
            <a:off x="200025" y="35587"/>
            <a:ext cx="9505950" cy="945141"/>
          </a:xfrm>
        </p:spPr>
        <p:txBody>
          <a:bodyPr/>
          <a:lstStyle/>
          <a:p>
            <a:r>
              <a:rPr lang="pt-BR" dirty="0"/>
              <a:t>O </a:t>
            </a:r>
            <a:r>
              <a:rPr lang="pt-BR" dirty="0" err="1"/>
              <a:t>breakdown</a:t>
            </a:r>
            <a:r>
              <a:rPr lang="pt-BR" dirty="0"/>
              <a:t> de custos depende do regime de exploração do terminal. Em geral, TUPs operam com economia de custos próxima a 25% em relação a terminais públicos</a:t>
            </a:r>
          </a:p>
        </p:txBody>
      </p:sp>
      <p:graphicFrame>
        <p:nvGraphicFramePr>
          <p:cNvPr id="4" name="Gráfico 3"/>
          <p:cNvGraphicFramePr/>
          <p:nvPr>
            <p:extLst>
              <p:ext uri="{D42A27DB-BD31-4B8C-83A1-F6EECF244321}">
                <p14:modId xmlns:p14="http://schemas.microsoft.com/office/powerpoint/2010/main" val="2259948826"/>
              </p:ext>
            </p:extLst>
          </p:nvPr>
        </p:nvGraphicFramePr>
        <p:xfrm>
          <a:off x="-16346" y="1662695"/>
          <a:ext cx="2304255" cy="43152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tângulo 4"/>
          <p:cNvSpPr/>
          <p:nvPr/>
        </p:nvSpPr>
        <p:spPr>
          <a:xfrm>
            <a:off x="-1" y="5949280"/>
            <a:ext cx="9904413" cy="415498"/>
          </a:xfrm>
          <a:prstGeom prst="rect">
            <a:avLst/>
          </a:prstGeom>
        </p:spPr>
        <p:txBody>
          <a:bodyPr wrap="square" anchor="b">
            <a:spAutoFit/>
          </a:bodyPr>
          <a:lstStyle/>
          <a:p>
            <a:r>
              <a:rPr lang="pt-BR" sz="1050"/>
              <a:t>(1) </a:t>
            </a:r>
            <a:r>
              <a:rPr lang="pt-BR" sz="1050" dirty="0"/>
              <a:t>Custos e despesas não incluem </a:t>
            </a:r>
            <a:r>
              <a:rPr lang="pt-BR" sz="1050"/>
              <a:t>depreciação.; (2) Outros  </a:t>
            </a:r>
            <a:r>
              <a:rPr lang="pt-BR" sz="1050" dirty="0"/>
              <a:t>gastos fixos incluem: Segurança, Seguros, TI, Serviços terceirizados, Viagens, Transportes, Outros (~15 itens)</a:t>
            </a:r>
          </a:p>
        </p:txBody>
      </p:sp>
      <p:sp>
        <p:nvSpPr>
          <p:cNvPr id="7" name="CaixaDeTexto 6"/>
          <p:cNvSpPr txBox="1"/>
          <p:nvPr/>
        </p:nvSpPr>
        <p:spPr>
          <a:xfrm>
            <a:off x="127670" y="908720"/>
            <a:ext cx="6444000" cy="357690"/>
          </a:xfrm>
          <a:prstGeom prst="rect">
            <a:avLst/>
          </a:prstGeom>
          <a:noFill/>
          <a:ln>
            <a:noFill/>
          </a:ln>
        </p:spPr>
        <p:txBody>
          <a:bodyPr wrap="square" lIns="72000" tIns="36000" rIns="72000" bIns="36000" rtlCol="0" anchor="b">
            <a:noAutofit/>
          </a:bodyPr>
          <a:lstStyle/>
          <a:p>
            <a:pPr>
              <a:spcAft>
                <a:spcPts val="600"/>
              </a:spcAft>
            </a:pPr>
            <a:r>
              <a:rPr lang="pt-BR" sz="1600" b="1" dirty="0"/>
              <a:t>Breakdown de Custos e despesas</a:t>
            </a:r>
            <a:r>
              <a:rPr lang="pt-BR" sz="1600" b="1" baseline="30000" dirty="0"/>
              <a:t>(1)</a:t>
            </a:r>
            <a:r>
              <a:rPr lang="pt-BR" sz="1600" b="1" dirty="0"/>
              <a:t> de um Tecon típico</a:t>
            </a:r>
          </a:p>
        </p:txBody>
      </p:sp>
      <p:sp>
        <p:nvSpPr>
          <p:cNvPr id="25" name="CaixaDeTexto 24"/>
          <p:cNvSpPr txBox="1"/>
          <p:nvPr/>
        </p:nvSpPr>
        <p:spPr>
          <a:xfrm>
            <a:off x="1783854" y="4583966"/>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7030A0"/>
                </a:solidFill>
              </a:rPr>
              <a:t>Custos Variáveis</a:t>
            </a:r>
            <a:endParaRPr lang="pt-BR" sz="1400" baseline="30000" dirty="0"/>
          </a:p>
        </p:txBody>
      </p:sp>
      <p:sp>
        <p:nvSpPr>
          <p:cNvPr id="27" name="CaixaDeTexto 26"/>
          <p:cNvSpPr txBox="1"/>
          <p:nvPr/>
        </p:nvSpPr>
        <p:spPr>
          <a:xfrm>
            <a:off x="1783854" y="2567742"/>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chemeClr val="accent3">
                    <a:lumMod val="75000"/>
                  </a:schemeClr>
                </a:solidFill>
              </a:rPr>
              <a:t>Arrendamento + tarifas</a:t>
            </a:r>
            <a:endParaRPr lang="pt-BR" sz="1400" dirty="0">
              <a:solidFill>
                <a:schemeClr val="accent3">
                  <a:lumMod val="75000"/>
                </a:schemeClr>
              </a:solidFill>
            </a:endParaRPr>
          </a:p>
        </p:txBody>
      </p:sp>
      <p:sp>
        <p:nvSpPr>
          <p:cNvPr id="28" name="CaixaDeTexto 27"/>
          <p:cNvSpPr txBox="1"/>
          <p:nvPr/>
        </p:nvSpPr>
        <p:spPr>
          <a:xfrm>
            <a:off x="1783854" y="1910197"/>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chemeClr val="accent1">
                    <a:lumMod val="75000"/>
                  </a:schemeClr>
                </a:solidFill>
              </a:rPr>
              <a:t>OGMO</a:t>
            </a:r>
            <a:endParaRPr lang="pt-BR" sz="1400" dirty="0">
              <a:solidFill>
                <a:schemeClr val="accent1">
                  <a:lumMod val="75000"/>
                </a:schemeClr>
              </a:solidFill>
            </a:endParaRPr>
          </a:p>
        </p:txBody>
      </p:sp>
      <p:sp>
        <p:nvSpPr>
          <p:cNvPr id="32" name="CaixaDeTexto 31"/>
          <p:cNvSpPr txBox="1"/>
          <p:nvPr/>
        </p:nvSpPr>
        <p:spPr>
          <a:xfrm>
            <a:off x="1783854" y="3503846"/>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FF9900"/>
                </a:solidFill>
              </a:rPr>
              <a:t>Mão de obra vinculada</a:t>
            </a:r>
            <a:endParaRPr lang="pt-BR" sz="1400" baseline="30000" dirty="0">
              <a:solidFill>
                <a:srgbClr val="FF9900"/>
              </a:solidFill>
            </a:endParaRPr>
          </a:p>
        </p:txBody>
      </p:sp>
      <p:cxnSp>
        <p:nvCxnSpPr>
          <p:cNvPr id="36" name="Conector reto 35"/>
          <p:cNvCxnSpPr/>
          <p:nvPr/>
        </p:nvCxnSpPr>
        <p:spPr>
          <a:xfrm>
            <a:off x="127670" y="1266410"/>
            <a:ext cx="64440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1" name="CaixaDeTexto 40"/>
          <p:cNvSpPr txBox="1"/>
          <p:nvPr/>
        </p:nvSpPr>
        <p:spPr>
          <a:xfrm>
            <a:off x="85263" y="1343606"/>
            <a:ext cx="2346663" cy="282356"/>
          </a:xfrm>
          <a:prstGeom prst="rect">
            <a:avLst/>
          </a:prstGeom>
          <a:noFill/>
          <a:ln>
            <a:noFill/>
          </a:ln>
        </p:spPr>
        <p:txBody>
          <a:bodyPr wrap="square" lIns="72000" tIns="36000" rIns="72000" bIns="36000" rtlCol="0" anchor="ctr">
            <a:noAutofit/>
          </a:bodyPr>
          <a:lstStyle/>
          <a:p>
            <a:pPr algn="ctr">
              <a:spcAft>
                <a:spcPts val="600"/>
              </a:spcAft>
            </a:pPr>
            <a:r>
              <a:rPr lang="pt-BR" sz="1400" b="1" dirty="0"/>
              <a:t>Terminal público</a:t>
            </a:r>
          </a:p>
        </p:txBody>
      </p:sp>
      <p:sp>
        <p:nvSpPr>
          <p:cNvPr id="42" name="CaixaDeTexto 41"/>
          <p:cNvSpPr txBox="1"/>
          <p:nvPr/>
        </p:nvSpPr>
        <p:spPr>
          <a:xfrm>
            <a:off x="4308959" y="1343606"/>
            <a:ext cx="1939391" cy="282356"/>
          </a:xfrm>
          <a:prstGeom prst="rect">
            <a:avLst/>
          </a:prstGeom>
          <a:noFill/>
          <a:ln>
            <a:noFill/>
          </a:ln>
        </p:spPr>
        <p:txBody>
          <a:bodyPr wrap="square" lIns="72000" tIns="36000" rIns="72000" bIns="36000" rtlCol="0" anchor="ctr">
            <a:noAutofit/>
          </a:bodyPr>
          <a:lstStyle/>
          <a:p>
            <a:pPr algn="ctr">
              <a:spcAft>
                <a:spcPts val="600"/>
              </a:spcAft>
            </a:pPr>
            <a:r>
              <a:rPr lang="pt-BR" sz="1400" b="1" dirty="0"/>
              <a:t>TUP dentro do P.O.</a:t>
            </a:r>
          </a:p>
        </p:txBody>
      </p:sp>
      <p:sp>
        <p:nvSpPr>
          <p:cNvPr id="43" name="Texto explicativo retangular 42"/>
          <p:cNvSpPr/>
          <p:nvPr/>
        </p:nvSpPr>
        <p:spPr>
          <a:xfrm>
            <a:off x="5497718" y="1568616"/>
            <a:ext cx="894648" cy="416043"/>
          </a:xfrm>
          <a:prstGeom prst="wedgeRectCallout">
            <a:avLst>
              <a:gd name="adj1" fmla="val -37818"/>
              <a:gd name="adj2" fmla="val 73551"/>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36000" tIns="36000" rIns="36000" bIns="36000" rtlCol="0" anchor="ctr">
            <a:noAutofit/>
          </a:bodyPr>
          <a:lstStyle/>
          <a:p>
            <a:pPr algn="ctr">
              <a:spcAft>
                <a:spcPts val="600"/>
              </a:spcAft>
            </a:pPr>
            <a:r>
              <a:rPr lang="pt-BR" sz="1200" b="1" dirty="0">
                <a:solidFill>
                  <a:srgbClr val="FF0000"/>
                </a:solidFill>
              </a:rPr>
              <a:t>Economia </a:t>
            </a:r>
            <a:r>
              <a:rPr lang="pt-BR" sz="1200" b="1" dirty="0" err="1">
                <a:solidFill>
                  <a:srgbClr val="FF0000"/>
                </a:solidFill>
              </a:rPr>
              <a:t>vs</a:t>
            </a:r>
            <a:r>
              <a:rPr lang="pt-BR" sz="1200" b="1" dirty="0">
                <a:solidFill>
                  <a:srgbClr val="FF0000"/>
                </a:solidFill>
              </a:rPr>
              <a:t> Público</a:t>
            </a:r>
          </a:p>
        </p:txBody>
      </p:sp>
      <p:sp>
        <p:nvSpPr>
          <p:cNvPr id="37" name="CaixaDeTexto 36"/>
          <p:cNvSpPr txBox="1"/>
          <p:nvPr/>
        </p:nvSpPr>
        <p:spPr>
          <a:xfrm>
            <a:off x="1783854" y="5451800"/>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chemeClr val="accent3"/>
                </a:solidFill>
              </a:rPr>
              <a:t>Outros Custos</a:t>
            </a:r>
            <a:r>
              <a:rPr lang="pt-BR" sz="1400" b="1" baseline="30000" dirty="0">
                <a:solidFill>
                  <a:schemeClr val="accent3"/>
                </a:solidFill>
              </a:rPr>
              <a:t>(2)</a:t>
            </a:r>
            <a:endParaRPr lang="pt-BR" sz="1400" baseline="30000" dirty="0">
              <a:solidFill>
                <a:schemeClr val="accent3"/>
              </a:solidFill>
            </a:endParaRPr>
          </a:p>
        </p:txBody>
      </p:sp>
      <p:sp>
        <p:nvSpPr>
          <p:cNvPr id="16" name="CaixaDeTexto 15"/>
          <p:cNvSpPr txBox="1"/>
          <p:nvPr/>
        </p:nvSpPr>
        <p:spPr>
          <a:xfrm>
            <a:off x="5384254" y="4583966"/>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7030A0"/>
                </a:solidFill>
              </a:rPr>
              <a:t>Custos Variáveis</a:t>
            </a:r>
            <a:endParaRPr lang="pt-BR" sz="1400" baseline="30000" dirty="0"/>
          </a:p>
        </p:txBody>
      </p:sp>
      <p:sp>
        <p:nvSpPr>
          <p:cNvPr id="17" name="CaixaDeTexto 16"/>
          <p:cNvSpPr txBox="1"/>
          <p:nvPr/>
        </p:nvSpPr>
        <p:spPr>
          <a:xfrm>
            <a:off x="5312246" y="2711758"/>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chemeClr val="accent3">
                    <a:lumMod val="75000"/>
                  </a:schemeClr>
                </a:solidFill>
              </a:rPr>
              <a:t>Tarifas</a:t>
            </a:r>
            <a:endParaRPr lang="pt-BR" sz="1400" dirty="0">
              <a:solidFill>
                <a:schemeClr val="accent3">
                  <a:lumMod val="75000"/>
                </a:schemeClr>
              </a:solidFill>
            </a:endParaRPr>
          </a:p>
        </p:txBody>
      </p:sp>
      <p:sp>
        <p:nvSpPr>
          <p:cNvPr id="19" name="CaixaDeTexto 18"/>
          <p:cNvSpPr txBox="1"/>
          <p:nvPr/>
        </p:nvSpPr>
        <p:spPr>
          <a:xfrm>
            <a:off x="5384254" y="3503846"/>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rgbClr val="FF9900"/>
                </a:solidFill>
              </a:rPr>
              <a:t>Mão de obra vinculada</a:t>
            </a:r>
            <a:endParaRPr lang="pt-BR" sz="1400" baseline="30000" dirty="0">
              <a:solidFill>
                <a:srgbClr val="FF9900"/>
              </a:solidFill>
            </a:endParaRPr>
          </a:p>
        </p:txBody>
      </p:sp>
      <p:sp>
        <p:nvSpPr>
          <p:cNvPr id="20" name="CaixaDeTexto 19"/>
          <p:cNvSpPr txBox="1"/>
          <p:nvPr/>
        </p:nvSpPr>
        <p:spPr>
          <a:xfrm>
            <a:off x="5384254" y="5451800"/>
            <a:ext cx="1944216" cy="282356"/>
          </a:xfrm>
          <a:prstGeom prst="rect">
            <a:avLst/>
          </a:prstGeom>
          <a:noFill/>
          <a:ln>
            <a:noFill/>
          </a:ln>
        </p:spPr>
        <p:txBody>
          <a:bodyPr wrap="square" lIns="72000" tIns="36000" rIns="72000" bIns="36000" rtlCol="0" anchor="ctr">
            <a:noAutofit/>
          </a:bodyPr>
          <a:lstStyle/>
          <a:p>
            <a:pPr>
              <a:spcAft>
                <a:spcPts val="600"/>
              </a:spcAft>
            </a:pPr>
            <a:r>
              <a:rPr lang="pt-BR" sz="1400" b="1" dirty="0">
                <a:solidFill>
                  <a:schemeClr val="accent3"/>
                </a:solidFill>
              </a:rPr>
              <a:t>Outros Custos</a:t>
            </a:r>
            <a:r>
              <a:rPr lang="pt-BR" sz="1400" b="1" baseline="30000" dirty="0">
                <a:solidFill>
                  <a:schemeClr val="accent3"/>
                </a:solidFill>
              </a:rPr>
              <a:t>(2)</a:t>
            </a:r>
            <a:endParaRPr lang="pt-BR" sz="1400" baseline="30000" dirty="0">
              <a:solidFill>
                <a:schemeClr val="accent3"/>
              </a:solidFill>
            </a:endParaRPr>
          </a:p>
        </p:txBody>
      </p:sp>
      <p:sp>
        <p:nvSpPr>
          <p:cNvPr id="21" name="Fluxograma: Processo 20"/>
          <p:cNvSpPr/>
          <p:nvPr/>
        </p:nvSpPr>
        <p:spPr>
          <a:xfrm>
            <a:off x="6824542" y="980728"/>
            <a:ext cx="1152000" cy="296246"/>
          </a:xfrm>
          <a:prstGeom prst="flowChartProcess">
            <a:avLst/>
          </a:prstGeom>
          <a:solidFill>
            <a:schemeClr val="bg1"/>
          </a:solidFill>
          <a:ln>
            <a:solidFill>
              <a:srgbClr val="FF0000"/>
            </a:solidFill>
          </a:ln>
        </p:spPr>
        <p:txBody>
          <a:bodyPr wrap="square" lIns="72000" tIns="72000" rIns="72000" bIns="72000" rtlCol="0" anchor="ctr">
            <a:noAutofit/>
          </a:bodyPr>
          <a:lstStyle/>
          <a:p>
            <a:pPr algn="ctr">
              <a:spcAft>
                <a:spcPts val="600"/>
              </a:spcAft>
            </a:pPr>
            <a:r>
              <a:rPr lang="pt-BR" sz="1600" b="1" dirty="0">
                <a:solidFill>
                  <a:srgbClr val="FF0000"/>
                </a:solidFill>
              </a:rPr>
              <a:t>Ilustrativo</a:t>
            </a:r>
          </a:p>
        </p:txBody>
      </p:sp>
      <p:sp>
        <p:nvSpPr>
          <p:cNvPr id="22" name="Retângulo de cantos arredondados 21"/>
          <p:cNvSpPr/>
          <p:nvPr/>
        </p:nvSpPr>
        <p:spPr>
          <a:xfrm>
            <a:off x="7040438" y="1701248"/>
            <a:ext cx="2700000" cy="3960000"/>
          </a:xfrm>
          <a:prstGeom prst="roundRect">
            <a:avLst>
              <a:gd name="adj" fmla="val 3816"/>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b="1" dirty="0"/>
              <a:t>Entretanto, não é possível afirmar que a implantação de </a:t>
            </a:r>
            <a:r>
              <a:rPr lang="pt-BR" sz="1600" b="1" dirty="0" err="1"/>
              <a:t>TUPs</a:t>
            </a:r>
            <a:r>
              <a:rPr lang="pt-BR" sz="1600" b="1" dirty="0"/>
              <a:t> seja mais atrativa do que a de terminais públicos; </a:t>
            </a:r>
          </a:p>
          <a:p>
            <a:pPr marL="144000" indent="-144000">
              <a:spcAft>
                <a:spcPts val="600"/>
              </a:spcAft>
              <a:buFont typeface="Arial" pitchFamily="34" charset="0"/>
              <a:buChar char="•"/>
            </a:pPr>
            <a:r>
              <a:rPr lang="pt-BR" sz="1600" dirty="0"/>
              <a:t>As obras potencialmente necessárias de infraestrutura de acesso (marítimo e terrestre), de proteção (quebra mar) e de instalações de </a:t>
            </a:r>
            <a:r>
              <a:rPr lang="pt-BR" sz="1600" dirty="0" err="1"/>
              <a:t>acostagem</a:t>
            </a:r>
            <a:r>
              <a:rPr lang="pt-BR" sz="1600" dirty="0"/>
              <a:t> podem dobrar o </a:t>
            </a:r>
            <a:r>
              <a:rPr lang="pt-BR" sz="1600" dirty="0" err="1"/>
              <a:t>capex</a:t>
            </a:r>
            <a:r>
              <a:rPr lang="pt-BR" sz="1600" dirty="0"/>
              <a:t> e o timing de implantação dos terminal </a:t>
            </a:r>
            <a:endParaRPr lang="pt-BR" sz="1600" dirty="0">
              <a:solidFill>
                <a:prstClr val="black"/>
              </a:solidFill>
            </a:endParaRPr>
          </a:p>
        </p:txBody>
      </p:sp>
    </p:spTree>
    <p:extLst>
      <p:ext uri="{BB962C8B-B14F-4D97-AF65-F5344CB8AC3E}">
        <p14:creationId xmlns:p14="http://schemas.microsoft.com/office/powerpoint/2010/main" val="2430362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Cx_Qf4170O3PygEJFDdz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QIiqkNVU2Umf8YOCuNCWu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vv_5WnuTakyL4e3czwwr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hxssNwTJXEWLca4uXqpcX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k7QticACUGIJj_hJJsfM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IZGhrNU6I0GyVXD1ZYnGf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Nk7QticACUGIJj_hJJsfM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kxBACJcQv0uycSQ.F0Mkc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QIiqkNVU2Umf8YOCuNCWu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vv_5WnuTakyL4e3czwwro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hxssNwTJXEWLca4uXqpc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6EKpEyj1UeMK02R580Eq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kxBACJcQv0uycSQ.F0Mkc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QIiqkNVU2Umf8YOCuNCWu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vv_5WnuTakyL4e3czwwro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xssNwTJXEWLca4uXqpcX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kxBACJcQv0uycSQ.F0Mkc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QIiqkNVU2Umf8YOCuNCW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v_5WnuTakyL4e3czwwro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hxssNwTJXEWLca4uXqpcX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km4K95HujE2hn0fcBAea3Q"/>
</p:tagLst>
</file>

<file path=ppt/tags/tag119.xml><?xml version="1.0" encoding="utf-8"?>
<p:tagLst xmlns:a="http://schemas.openxmlformats.org/drawingml/2006/main" xmlns:r="http://schemas.openxmlformats.org/officeDocument/2006/relationships" xmlns:p="http://schemas.openxmlformats.org/presentationml/2006/main">
  <p:tag name="ORIGWIDTH" val="22.375"/>
  <p:tag name="ORIGHEIGHT" val="22.875"/>
  <p:tag name="ORIGTOP" val="108"/>
  <p:tag name="ORIGLEFT" val="54"/>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d8S4vUmmE6b.lfoD9OxwA"/>
</p:tagLst>
</file>

<file path=ppt/tags/tag120.xml><?xml version="1.0" encoding="utf-8"?>
<p:tagLst xmlns:a="http://schemas.openxmlformats.org/drawingml/2006/main" xmlns:r="http://schemas.openxmlformats.org/officeDocument/2006/relationships" xmlns:p="http://schemas.openxmlformats.org/presentationml/2006/main">
  <p:tag name="ORIGWIDTH" val="22.375"/>
  <p:tag name="ORIGHEIGHT" val="22.875"/>
  <p:tag name="ORIGTOP" val="108"/>
  <p:tag name="ORIGLEFT" val="54"/>
</p:tagLst>
</file>

<file path=ppt/tags/tag121.xml><?xml version="1.0" encoding="utf-8"?>
<p:tagLst xmlns:a="http://schemas.openxmlformats.org/drawingml/2006/main" xmlns:r="http://schemas.openxmlformats.org/officeDocument/2006/relationships" xmlns:p="http://schemas.openxmlformats.org/presentationml/2006/main">
  <p:tag name="ORIGWIDTH" val="22.375"/>
  <p:tag name="ORIGHEIGHT" val="22.875"/>
  <p:tag name="ORIGTOP" val="108"/>
  <p:tag name="ORIGLEFT" val="54"/>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GjG8DDvC0mQiMLyc91F1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ttJ6rX2B2UWCCw0J4aeb0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yXLYcJiABk.IYlLBIXxqo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0hD1DwuKR0m_Zo6pwF8F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DgklHdpU4UKTj_3a0gWn8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tt7uTCCs6ECs7q6GIj9xq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YA42k4KLMkWZGqKA4gGNM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Cx_Qf4170O3PygEJFDdz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OrKRZjmqVU6b1JqNb1WP1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ESf84nRAF0KvGg3dhpDdr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ValDSWmEKUK.OTGj7mVZ4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YA42k4KLMkWZGqKA4gGNM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GjG8DDvC0mQiMLyc91F1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ttJ6rX2B2UWCCw0J4aeb0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XLYcJiABk.IYlLBIXxqo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0hD1DwuKR0m_Zo6pwF8Fi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DgklHdpU4UKTj_3a0gWn8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iEIP2aBEWEBFSs6BpRg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tt7uTCCs6ECs7q6GIj9xq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YA42k4KLMkWZGqKA4gGNM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OrKRZjmqVU6b1JqNb1WP1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ESf84nRAF0KvGg3dhpDdr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ValDSWmEKUK.OTGj7mVZ4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YA42k4KLMkWZGqKA4gGNM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G.SDSbPv5E2mU.MfNcijZ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ZBha.CekAkO5GdbdJOlck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KRgt3NK8kkqiTy_ytb04q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x5aHVpsjBUiGAVkyzlDu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6Cx_Qf4170O3PygEJFDdz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QoajZT7iHkyD8YMigiScR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LPDG.B4V402KK8Q3BuWZ8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DG.B4V402KK8Q3BuWZ8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QoajZT7iHkyD8YMigiScR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GjG8DDvC0mQiMLyc91F1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ttJ6rX2B2UWCCw0J4aeb0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yXLYcJiABk.IYlLBIXxqo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ttJ6rX2B2UWCCw0J4aeb0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0hD1DwuKR0m_Zo6pwF8F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Cx_Qf4170O3PygEJFDdz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YA42k4KLMkWZGqKA4gGNM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OrKRZjmqVU6b1JqNb1WP1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ESf84nRAF0KvGg3dhpDdr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ValDSWmEKUK.OTGj7mVZ4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ESf84nRAF0KvGg3dhpDdr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0hD1DwuKR0m_Zo6pwF8Fi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DgklHdpU4UKTj_3a0gWn8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tt7uTCCs6ECs7q6GIj9xq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A42k4KLMkWZGqKA4gGNM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OrKRZjmqVU6b1JqNb1WP1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9.iEIP2aBEWEBFSs6BpRg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Sf84nRAF0KvGg3dhpDdr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ValDSWmEKUK.OTGj7mVZ4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YA42k4KLMkWZGqKA4gGNM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TOmC5wmeoU2YSxLigW7kp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j1VlOD7IzUuxEixORKuyz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1ocFhI_YaEaRMRxYZdhaG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ql8H5eR6A02Zd.Q1hhZJU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GdiHfd.rkOaB1vnlsvNQ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l4JEKkU430Kl29BQbMIV9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6Cx_Qf4170O3PygEJFDdz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73lKSWLm2kSJYhCfEe_Du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ZFxEAaoW_EyDcZ1uxX2pu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79SzlY8smECYjBGJN28xw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IfV7QMgy9kiTAU2cVVEFZ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ZPfkK7AT80uA5bPJOjw7k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XjltTdVKHUml3MSXyvBy1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UtPWWSYw8k.6zcldAqIrO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ElkXbQBYO0SPAFMBMQeNA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nGF14AXhsEmV9WVmACld1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rb1ppIU.7UeramBrGHe0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Cx_Qf4170O3PygEJFDdz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KHfUs4Q2xk25ah1vehvrV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CK.OLF6JlUughPFb5Ksrm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gbrNPosfZE2l6fUWs4tVl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lJfMSz_IdUqcBzEfJCQuy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oYEp1zSwUUueskMfJiV1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r328aAlck0ixZIz7keKcJ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__XEYaj8XEaUoJ2yyF2Kv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gs8u58IJkUmylVNhCsSna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5d4sLkWt0e620lEBphxM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wtbK5ydjqkK8y87CePjD4w"/>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6Cx_Qf4170O3PygEJFDdz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u4UqPLgyMEWWs7CH.ng2W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MeCC3Uj2F0SvKrvmBtE8o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GuN19j.MKEyXKJh496l9A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mDi1GzGHGEetcUjEv_.4g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deFWZ_ZifUmY.vCNK4_wb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H0PZVYdtvEiwCDXvPASz9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1AYNQY0UkS9KE1waqC1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rPiOlfRY06Mnp2YjqF0F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O0FNSdo6xE65MkGYvmaef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97j92xDrGk21wE.fvGG7E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0TVN1kjCdkCIcFhYK1VlS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hziYiHFmJU.fwNbTBdY1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PV5VFYLEqUqZ5fMPBaJ29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OMMwBQAPskGOwD4ASfj1Q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uRotUv9UrESem_V.sP4B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Ty7QLAa4hUCIetJrYQPqZ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Prj0cSl9xk.7OZ.svQ1.M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Z96pYDhoh0u8271oZ.3Yn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wowHEVJ4GEqSDnu4tJnpG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x2ZH_mwRYU6snvKauMtid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X3HbW88w8E.gTb7TIXLu9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3BOBWjivEKOdU35yXi6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2ym5ur3H_UimsLPUYT7q.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hMVgukm0VkeenlT2WDvGu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3jfXdYLXJESiFDjDqHNPL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W8U0CQM.kylZ65Vts0Ye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8vXvEYVVR060FT.pZhEsp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nrDKKMThXkySXB8vAYG.P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7JYoniLqjUS8KZtFkRAGq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zcOc_d_gukuTaYqK0rxUw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giP67Bc9_0m6FkkNKma9o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S.fkE7eXEEuTrcuTgqHQu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OKu5zV7FE.9wW3mvgdSv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dsT89p_Ma0CzCdBMx9rCm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degEFtHAB0qGx0VvbuaIQ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OXtwbzJ8Emksc.yGCgci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XK14PnHRwUKw9BLXbi5wX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G2JJDa9ZbEGc.UHqfck7F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e8eeCfax10iXZckFqLFID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KpmwBOamYk63f5eoJ8L_y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8jNkiL7fLkaN3RAzPk7PD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5s9hRknlEq9r232JZhlo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PbWcfj26yUSXLOG1DodF8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Upyp3HrukauRwSZ_i8Uy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PbWcfj26yUSXLOG1DodF8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rtBcAbEFwUuzMVEfOucAG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rtBcAbEFwUuzMVEfOucAG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amlZTdcE6E68CB54T7uxc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rtBcAbEFwUuzMVEfOucAG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tBcAbEFwUuzMVEfOucAG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tBcAbEFwUuzMVEfOucAG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tBcAbEFwUuzMVEfOucAG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4JzbI7GaEapspnoSSKf_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jjiXFz_dU6VxrRucJQDi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6cXv7YPoukWkYcNYQLak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XRZzc6BJkWn_t6TsBn2L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4H26RjtxkeomBPdX1sRq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02lI1TCEkCICfiIWO2D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5VpcMOUy3kWZjFA8R2vcAg"/>
</p:tagLst>
</file>

<file path=ppt/tags/tag3.xml><?xml version="1.0" encoding="utf-8"?>
<p:tagLst xmlns:a="http://schemas.openxmlformats.org/drawingml/2006/main" xmlns:r="http://schemas.openxmlformats.org/officeDocument/2006/relationships" xmlns:p="http://schemas.openxmlformats.org/presentationml/2006/main">
  <p:tag name="LTOP" val=" 469.875"/>
  <p:tag name="LLEFT" val=" 210.125"/>
  <p:tag name="RESIZE" val="Yes"/>
  <p:tag name="NAME" val="McK Disclaimer"/>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N3335W5ikawWRWMw81ZH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sbbAm9hqk6aXaQCas_H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K6WdFv_OEGdkxSJQV9Or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uHWZdxqvtU648V1792cPk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9TwW1VZB00iM8FVIM5Tf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9hKobxMUkqGUftEZII2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mItVwcwoEqFdJYh.rO2b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46lgYrtLUagwJtRJ56e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jIeAhHD0GQxDUNEibQR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Dezux2Y9km0AMelgzIP7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zVK6hKpH0aHi.p8CowN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X_0xJgXOiUmlNkDzOaXhd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yyldF1x_kWayc0Vbz660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nKxmEcN7ZEivsP6k6tnxw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7dWqAS2L90mY7k0rJpoUL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179HWYzqUyyR11fgWtj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CGeV9lj.nUK2K7xsIdsXW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29RaPvy9Eu3zmsGEFD6z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29RaPvy9Eu3zmsGEFD6z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SJRWhS_dkiSS6M1VstzC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SJRWhS_dkiSS6M1Vstz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29RaPvy9Eu3zmsGEFD6z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XfEOybbskyLZHlysPBpL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zAWz.HvykitCBV2ypw5L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4r6Q6d5OUSttM2ySP9b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WfRmkO8GkSCScdS_TKB7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cGucczgh0mQWXAVTppH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N3e_xcT2.E2EC9VQc6Xx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1b5KJWHCKkiCPOH3Yn1zT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5pkoFfoFUO3wMZ9ssryS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0LRLIBW_0u0_MgBQOiS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zVK6hKpH0aHi.p8CowN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6NlEOzM00K5v2l.IIyH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vopxoJ2NJk2oAQnO5qT0v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ecP.4oyiPUe0Aa_PGF8W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U8mAMEeAq0W3PVux1eBlh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UkpWbj0FCUmbDkws3MLIl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Xf0LpFASJEWGr.Is4IarT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wZMk40zU02EGaNdwCHDm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T40MgxWn0yvNvTenmKrS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xItZtiWIXkC0mKoucxvE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UmO2Y0M8p0ShRIXoSKKwh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29RaPvy9Eu3zmsGEFD6z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YUpniWJ.m0m_I_J_9dJt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IdsL5ysqUKRRPojm5djG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YWLr3Ix4H0SKr0qLIZV9K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9urOhefJU2QVrWvRpdx.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NgCIDaC4XU6qwNoWw2J.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IU5lfsqgUavh9OkwMoJB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Vu5BQ.aAEa9jCf92SEbm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5rkktNOq0aZv_FLiZj1S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xUptDj1WhEOpKD7lDDSa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E._xfs3A0aE40UAXq8q8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UptDj1WhEOpKD7lDDSa5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NgCIDaC4XU6qwNoWw2J.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o7LfbR9rdE.uel_0sft82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RRjG0SAwUavbQsL8Cvc.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KZwiEgD_4UiUSsqTZjIg5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8jvdXWjy3UWAWh_moFTxO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I6Ipg6drXkCKbqb.Url_Z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Hy2UFuRDlU2fTevbQEXFl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YUpniWJ.m0m_I_J_9dJt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yAsr1I0ekCx0XvJK6MXa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3FNYr52.EUaWAqKolQYwY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Ycngmlo9Lkmpy3Rmd0tsT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S8r.wqhjW0W9XzayyCh0d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Ycngmlo9Lkmpy3Rmd0tsT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8r.wqhjW0W9XzayyCh0d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2yVMxcvsE0aGSE.Sw5913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2yVMxcvsE0aGSE.Sw5913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ZGhrNU6I0GyVXD1ZYnGf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kxBACJcQv0uycSQ.F0MkcA"/>
</p:tagLst>
</file>

<file path=ppt/theme/theme1.xml><?xml version="1.0" encoding="utf-8"?>
<a:theme xmlns:a="http://schemas.openxmlformats.org/drawingml/2006/main" name="CEGN-000000-Mestre">
  <a:themeElements>
    <a:clrScheme name="CEGN">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a:spPr>
      <a:bodyPr wrap="square" lIns="72000" tIns="72000" rIns="72000" bIns="72000" rtlCol="0" anchor="ctr">
        <a:noAutofit/>
      </a:bodyPr>
      <a:lstStyle>
        <a:defPPr marL="144000" indent="-144000" algn="l">
          <a:spcAft>
            <a:spcPts val="600"/>
          </a:spcAft>
          <a:buFont typeface="Arial" pitchFamily="34" charset="0"/>
          <a:buChar char="•"/>
          <a:defRPr sz="1600" dirty="0" smtClean="0">
            <a:solidFill>
              <a:schemeClr val="tx1"/>
            </a:solidFill>
          </a:defRPr>
        </a:defPPr>
      </a:lstStyle>
    </a:spDef>
    <a:lnDef>
      <a:spPr>
        <a:ln>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lIns="72000" tIns="36000" rIns="72000" bIns="36000" rtlCol="0" anchor="t">
        <a:noAutofit/>
      </a:bodyPr>
      <a:lstStyle>
        <a:defPPr algn="ctr">
          <a:spcAft>
            <a:spcPts val="600"/>
          </a:spcAft>
          <a:defRPr sz="1600" dirty="0" err="1" smtClean="0"/>
        </a:defPPr>
      </a:lstStyle>
    </a:txDef>
  </a:objectDefaults>
  <a:extraClrSchemeLst/>
</a:theme>
</file>

<file path=ppt/theme/theme2.xml><?xml version="1.0" encoding="utf-8"?>
<a:theme xmlns:a="http://schemas.openxmlformats.org/drawingml/2006/main" name="1_Verax-000000-Mestre">
  <a:themeElements>
    <a:clrScheme name="Verax">
      <a:dk1>
        <a:srgbClr val="000000"/>
      </a:dk1>
      <a:lt1>
        <a:srgbClr val="FFFFFF"/>
      </a:lt1>
      <a:dk2>
        <a:srgbClr val="003399"/>
      </a:dk2>
      <a:lt2>
        <a:srgbClr val="DBF5F9"/>
      </a:lt2>
      <a:accent1>
        <a:srgbClr val="7030A0"/>
      </a:accent1>
      <a:accent2>
        <a:srgbClr val="0192FF"/>
      </a:accent2>
      <a:accent3>
        <a:srgbClr val="66CCFF"/>
      </a:accent3>
      <a:accent4>
        <a:srgbClr val="FFCC66"/>
      </a:accent4>
      <a:accent5>
        <a:srgbClr val="FFFF00"/>
      </a:accent5>
      <a:accent6>
        <a:srgbClr val="FFFF99"/>
      </a:accent6>
      <a:hlink>
        <a:srgbClr val="3366FF"/>
      </a:hlink>
      <a:folHlink>
        <a:srgbClr val="85258F"/>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apaMes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paMes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paMes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paMes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paMes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paMes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paMest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paMes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paMes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paMes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paMes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paMes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rrafirma">
    <a:dk1>
      <a:srgbClr val="313131"/>
    </a:dk1>
    <a:lt1>
      <a:sysClr val="window" lastClr="FFFFFF"/>
    </a:lt1>
    <a:dk2>
      <a:srgbClr val="022333"/>
    </a:dk2>
    <a:lt2>
      <a:srgbClr val="03354D"/>
    </a:lt2>
    <a:accent1>
      <a:srgbClr val="04567E"/>
    </a:accent1>
    <a:accent2>
      <a:srgbClr val="BEBE7C"/>
    </a:accent2>
    <a:accent3>
      <a:srgbClr val="787A7B"/>
    </a:accent3>
    <a:accent4>
      <a:srgbClr val="584789"/>
    </a:accent4>
    <a:accent5>
      <a:srgbClr val="008C8C"/>
    </a:accent5>
    <a:accent6>
      <a:srgbClr val="FF8900"/>
    </a:accent6>
    <a:hlink>
      <a:srgbClr val="FFFFFF"/>
    </a:hlink>
    <a:folHlink>
      <a:srgbClr val="FFFFFF"/>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Verax-000000-Mestre</Template>
  <TotalTime>38841</TotalTime>
  <Words>11333</Words>
  <Application>Microsoft Office PowerPoint</Application>
  <PresentationFormat>Personalizar</PresentationFormat>
  <Paragraphs>1605</Paragraphs>
  <Slides>93</Slides>
  <Notes>17</Notes>
  <HiddenSlides>0</HiddenSlides>
  <MMClips>0</MMClips>
  <ScaleCrop>false</ScaleCrop>
  <HeadingPairs>
    <vt:vector size="8" baseType="variant">
      <vt:variant>
        <vt:lpstr>Fontes usadas</vt:lpstr>
      </vt:variant>
      <vt:variant>
        <vt:i4>6</vt:i4>
      </vt:variant>
      <vt:variant>
        <vt:lpstr>Tema</vt:lpstr>
      </vt:variant>
      <vt:variant>
        <vt:i4>2</vt:i4>
      </vt:variant>
      <vt:variant>
        <vt:lpstr>Servidores OLE inseridos</vt:lpstr>
      </vt:variant>
      <vt:variant>
        <vt:i4>1</vt:i4>
      </vt:variant>
      <vt:variant>
        <vt:lpstr>Títulos de slides</vt:lpstr>
      </vt:variant>
      <vt:variant>
        <vt:i4>93</vt:i4>
      </vt:variant>
    </vt:vector>
  </HeadingPairs>
  <TitlesOfParts>
    <vt:vector size="102" baseType="lpstr">
      <vt:lpstr>Arial</vt:lpstr>
      <vt:lpstr>Avenir Next LT Pro</vt:lpstr>
      <vt:lpstr>Avenir Next LT Pro Demi</vt:lpstr>
      <vt:lpstr>Calibri</vt:lpstr>
      <vt:lpstr>Tahoma</vt:lpstr>
      <vt:lpstr>Wingdings</vt:lpstr>
      <vt:lpstr>CEGN-000000-Mestre</vt:lpstr>
      <vt:lpstr>1_Verax-000000-Mestre</vt:lpstr>
      <vt:lpstr>think-cell Slide</vt:lpstr>
      <vt:lpstr>PNV 5112 - Aspectos da Operação e da Avaliação de Empreendimentos Portuários</vt:lpstr>
      <vt:lpstr>Conteúdo</vt:lpstr>
      <vt:lpstr>Evolução dos volumes nacionais/ regionais</vt:lpstr>
      <vt:lpstr>Videos de operações portuárias</vt:lpstr>
      <vt:lpstr>Evolução dos volumes nacionais/ regionais</vt:lpstr>
      <vt:lpstr>Contêineres são caracterizados pela padronização da unidade de carga</vt:lpstr>
      <vt:lpstr>A navegação de contêineres é realizada por navios especializados, que oferecem serviços liner entre as diversas regiões do mundo</vt:lpstr>
      <vt:lpstr>A padronização e os serviços regulares resultam em ganhos de eficiência importantes para o transporte das cargas gerais</vt:lpstr>
      <vt:lpstr>Tais ganhos justificaram a migração da maior parte das cargas gerais para os contêineres</vt:lpstr>
      <vt:lpstr>Existem, basicamente, três tipos de navegação de contêineres: Longo Curso, Cabotagem e Feeder</vt:lpstr>
      <vt:lpstr>Conceitos relacionados a Transbordo:  exemplo de um contêiner a ser transportado entre Pecém e Shangai</vt:lpstr>
      <vt:lpstr>Evolução dos volumes nacionais/ regionais</vt:lpstr>
      <vt:lpstr>Tipicamente, crescimentos de volumes de contêineres estão associados a 3 drivers principais</vt:lpstr>
      <vt:lpstr>A avaliação da evolução dos volumes deve partir da compreensão da implantação dos terminais dedicados</vt:lpstr>
      <vt:lpstr>Apresentação do PowerPoint</vt:lpstr>
      <vt:lpstr>Apresentação do PowerPoint</vt:lpstr>
      <vt:lpstr>Apresentação do PowerPoint</vt:lpstr>
      <vt:lpstr>Apresentação do PowerPoint</vt:lpstr>
      <vt:lpstr>Pela localização geográfica e escassez histórica de capacidade dos terminais, os volumes associados a movimentos de transbordo induzidos por armadores apenas tiveram maior representatividade no Brasil a partir de 2013</vt:lpstr>
      <vt:lpstr>A escassez de dados históricos por tipo de carga não permite avaliação conclusiva sobre a importância da conteinerização ao longo do tempo. No entanto, a comparação com a evolução agregada de volumes breakbulk indica que tenham sido capturados volumes representativos nas últimas décadas</vt:lpstr>
      <vt:lpstr>As cargas que ainda não migraram para contêineres são aquelas que possuem escala e/ou que dispõem de cadeias logísticas dedicadas (grãos, fertilizantes, siderúrgicos, celulose, veículos, etc)</vt:lpstr>
      <vt:lpstr>Existem discussões sobre a conteinerização de commodities. Caso se concretize, representará um potencial expressivo para o aumento de volumes</vt:lpstr>
      <vt:lpstr>Evolução dos volumes nacionais/ regionais</vt:lpstr>
      <vt:lpstr>Os terminais portuários realizam 5 tipos de operações, que se diferenciam de acordo com suas dinâmicas de operação e mercado</vt:lpstr>
      <vt:lpstr>Agenda</vt:lpstr>
      <vt:lpstr>Agenda</vt:lpstr>
      <vt:lpstr>No Brasil, as cargas de longo curso são as de maior representatividade e estão associadas ao potencial de geração de cargas da hinterlândia do porto</vt:lpstr>
      <vt:lpstr>No Brasil, o longo curso cresceu a 6,4%a.a. entre 2005 e 2011, desacelerando para 1,0%a.a. até 2017. O market share dos portos indica que os volumes de contêineres estão relacionados com o PIB gerado nas regiões de influência</vt:lpstr>
      <vt:lpstr>Em contraponto aos volumes totais</vt:lpstr>
      <vt:lpstr>O mix entre importação e exportação é influenciado por diversos fatores como, por exemplo, particularidades da indústria/comércio local, incentivos fiscais, taxa de câmbio, entre outros</vt:lpstr>
      <vt:lpstr>Agenda</vt:lpstr>
      <vt:lpstr>Apesar da cabotagem ter apresentado crescimento expressivo nos últimos anos, ainda é pouco utilizada no Brasil</vt:lpstr>
      <vt:lpstr>No Brasil, a cabotagem apresenta barreira de entrada importante por requisitar navios  de bandeira nacional. Atualmente, estas operações são realizadas por apenas três empresas, sendo que duas são associadas a armadores de longo curso e a maior possui mais de 60% de market share</vt:lpstr>
      <vt:lpstr>Em 2010, a cabotagem representou apenas 2,0%(1) do transporte interestadual entre estados costeiros, com maior participação em rotas inter-regionais</vt:lpstr>
      <vt:lpstr>No entanto, alguns fatores sugerem o aumento da participação da cabotagem no transporte interno nacional</vt:lpstr>
      <vt:lpstr>Agenda</vt:lpstr>
      <vt:lpstr>O fluxos de contêineres vazios são gerados por desequilíbrios de mercados e representam custos diretos para o armador</vt:lpstr>
      <vt:lpstr>A incidência de contêineres vazios depende do mix e tipos de cargas movimentados em cada porto</vt:lpstr>
      <vt:lpstr>Agenda</vt:lpstr>
      <vt:lpstr>As movimentações de transbordo se dão, basicamente, por duas lógicas: hub-and-spoke e pure transhipment</vt:lpstr>
      <vt:lpstr>A dinâmica de transbordo diferenciou os terminais portuários de acordo com sua vocação</vt:lpstr>
      <vt:lpstr>De fato, os terminais localizados em pontos de passagem têm maior incidência de transbordo do que aqueles localizados em pontos final de linha</vt:lpstr>
      <vt:lpstr>Historicamente, os índices de transbordo nacionais foram muito baixos. Apesar do aumento recente, o Brasil dificilmente atingirá o patamar dos pure transhipment hubs, devido a suas características geográficas</vt:lpstr>
      <vt:lpstr>Evolução dos volumes nacionais/ regionais</vt:lpstr>
      <vt:lpstr>Para analisar a competitividade entre os portos é preciso compreender  duas questões fundamentais associadas à escolha de um ou outro porto para escoar determinada mercadoria</vt:lpstr>
      <vt:lpstr>Dentre os diversos players envolvidos, os Agentes de Carga e os Despachantes são os que mais influenciam o Dono da Carga na escolha de um porto</vt:lpstr>
      <vt:lpstr>Para analisar a competitividade entre os portos é preciso compreender duas questões fundamentais</vt:lpstr>
      <vt:lpstr>Na decisão de qual porto utilizar, o dono da carga pondera, basicamente, três fatores: custo, tempo e risco envolvidos na operação</vt:lpstr>
      <vt:lpstr>Em função da baixa representatividade dos custos logísticos no valor total das operações, caso o dono da carga considere diferenciais significativos entre os riscos ou transit time associados a cada operação, estes fatores são determinantes</vt:lpstr>
      <vt:lpstr>Apresentação do PowerPoint</vt:lpstr>
      <vt:lpstr>Em função da baixa representatividade dos custos logísticos no valor total das operações, caso o dono da carga considere diferenciais significativos entre os riscos ou transit time associados a cada operação, estes fatores são determinantes</vt:lpstr>
      <vt:lpstr>A busca por flexibilidade e oferta de serviços faz com que o porto de Santos tenha um poder de atração de cargas consideravelmente maior do que os demais portos, devido à sua grande oferta de serviços marítimos...</vt:lpstr>
      <vt:lpstr>A ordem de escalas interfere na competitividade do porto: portos escalados no início da viagem são mais atrativos para cargas de importação enquanto aqueles escalados no fim são mais fortes para a exportação</vt:lpstr>
      <vt:lpstr>... e completa rede de serviços acessórios na retroárea, o que o ajuda a captar clientes com necessidades específicas</vt:lpstr>
      <vt:lpstr>Existem, ainda, as questões associadas a benefícios fiscais em algumas UFs, que conferem aos portos um forte poder de atração de cargas de importação</vt:lpstr>
      <vt:lpstr>Quando as opções existentes oferecem condições semelhantes de tempo e risco, a decisão baseia-se no custo logístico. Como os custos com trâmites aduaneiros e frete marítimo não variam muito entre portos de uma mesma região, a  parcela de custos logísticos terrestres passa a ser a variável determinante na escolha do porto</vt:lpstr>
      <vt:lpstr>Denomina-se região de influência aquela para a qual um porto oferece o menor custo logístico terrestre</vt:lpstr>
      <vt:lpstr>Evolução dos volumes nacionais/ regionais</vt:lpstr>
      <vt:lpstr>Ao longo da última década, as estratégias de atuação adotadas pelos principais players mundiais de contêineres basearam-se nos conceitos de consolidação e verticalização</vt:lpstr>
      <vt:lpstr>A própria dinâmica da indústria de transportes orienta a integração visando aumentar o giro dos ativos e garantir baixo custo para sobreviver às depressões</vt:lpstr>
      <vt:lpstr>A avaliação da atuação dos principais armadores na Europa confirma que a estratégia de verticalização foi amplamente adotada</vt:lpstr>
      <vt:lpstr>De modo análogo, observa-se que integração vertical e horizontal foram amplamente difundidas entre os principais operadores portuários de contêineres do mundo</vt:lpstr>
      <vt:lpstr>Apresentação do PowerPoint</vt:lpstr>
      <vt:lpstr>Estes movimentos também já foram iniciados no Brasil, através da verticalização dos principais players nacionais...</vt:lpstr>
      <vt:lpstr>... e com a entrada de grandes players mundiais</vt:lpstr>
      <vt:lpstr>Apesar de ser uma tendência, o estabelecimento de parcerias com armadores não é, necessariamente, vantajoso financeiramente para o terminal. O trade-off deve ser realizado caso a caso</vt:lpstr>
      <vt:lpstr>Evolução dos volumes nacionais/ regionais</vt:lpstr>
      <vt:lpstr>Terminais de contêineres podem ser representados por três subsistemas, dimensionados individualmente de acordo com aspectos relevantes para cada um</vt:lpstr>
      <vt:lpstr>O aumento crescente da frota exige adequação dos terminais ao longo dos anos (1/2)</vt:lpstr>
      <vt:lpstr>Apresentação do PowerPoint</vt:lpstr>
      <vt:lpstr>Apresentação do PowerPoint</vt:lpstr>
      <vt:lpstr>Apresentação do PowerPoint</vt:lpstr>
      <vt:lpstr>Os serviços de marítimos de contêineres são liners, com escalas periódicas regulares e janelas de atracação, e são bastante sensíveis a filas</vt:lpstr>
      <vt:lpstr>A dinâmica estabelecida pelos serviços liners pode demandar berços adicionais para a captura de novos volumes mesmo com baixas ocupações</vt:lpstr>
      <vt:lpstr>A produtividade de um terminal é ditada, sobretudo, pelo tipo e quantidade de equipamentos de berço disponibilizados para as operações</vt:lpstr>
      <vt:lpstr>O layout do cais também influencia na capacidade do terminal: é preferível que sejam contínuos, buscando maior flexibilidade no atendimento à frota</vt:lpstr>
      <vt:lpstr>Projeções de consignações médias de um terminal devem considerar aspectos associados ao crescimento dos volumes, à estratégia dos armadores e dos terminais atuantes na região</vt:lpstr>
      <vt:lpstr>O layout ideal do pátio de um terminal de contêiner é composto por pátios retangulares, com pilhas contíguas e paralelas aos berços de atracação</vt:lpstr>
      <vt:lpstr>Fluxo de Cargas - Geral</vt:lpstr>
      <vt:lpstr>Layout de dois terminais de contêineres para observação e discussão...</vt:lpstr>
      <vt:lpstr>O layout determina quais equipamentos poderão ser utilizados na operação de pátio</vt:lpstr>
      <vt:lpstr>O dimensionamento ideal para operação com reach stacker (RS) ocupa 38% a mais de área para a mesma capacidade estática1 que a operação com RTGs</vt:lpstr>
      <vt:lpstr>Além da maior necessidade de área, as operações com Reach Stacker resultam em maior número de movimentos de pátio necessários (1/2)</vt:lpstr>
      <vt:lpstr>Além da maior necessidade de área, as operações com Reach Stacker resultam em maior número de movimentos de pátio necessários (2/2)</vt:lpstr>
      <vt:lpstr>O dwell time e a relação TEU/box varia de acordo com a carga movimentada por cada porto e impactam a capacidade de armazenagem dos terminais</vt:lpstr>
      <vt:lpstr>Além da necessidade do dimensionamento correto do número de gates, deve-se eleger o sistema ideal, entre manual e automático, de acordo com o volume operado pelo terminal</vt:lpstr>
      <vt:lpstr>Deve-se, ainda, buscar garantir acesso eficiente às redes de transporte. Nas regiões mais desenvolvidas do mundo, o sistema de recepção/ expedição de cargas para o cliente se dá em terminais interiores (gates extendidos)</vt:lpstr>
      <vt:lpstr>Este movimento se deu com o surgimento de grandes navios, demandando eficiência e escala no escoamento terrestre de cargas, que possibilitassem a desocupação da área primária antes da atracação seguinte</vt:lpstr>
      <vt:lpstr>Evolução dos volumes nacionais/ regionais</vt:lpstr>
      <vt:lpstr>Os 5 tipos de cargas operados por terminais de contêineres têm diferentes nível de atratividade (em relação à rentabilidade)</vt:lpstr>
      <vt:lpstr>A receita bruta de um terminal de contêineres é composta, basicamente, por receitas de operação de berço e armazenagem de importação</vt:lpstr>
      <vt:lpstr>Projetar o mix de cargas é fundamental para as análises financeiras de um terminal pois um maior volume não garante maior faturamento/ lucratividade</vt:lpstr>
      <vt:lpstr>O breakdown de custos depende do regime de exploração do terminal. Em geral, TUPs operam com economia de custos próxima a 25% em relação a terminais públicos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Beatriz Castro</dc:creator>
  <cp:lastModifiedBy>Marcos Pinto | Terrafirma</cp:lastModifiedBy>
  <cp:revision>769</cp:revision>
  <cp:lastPrinted>2018-01-30T15:54:31Z</cp:lastPrinted>
  <dcterms:created xsi:type="dcterms:W3CDTF">2014-05-20T18:01:13Z</dcterms:created>
  <dcterms:modified xsi:type="dcterms:W3CDTF">2022-11-08T13:10:56Z</dcterms:modified>
</cp:coreProperties>
</file>