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  <p:sldId id="264" r:id="rId7"/>
    <p:sldId id="265" r:id="rId8"/>
    <p:sldId id="266" r:id="rId9"/>
    <p:sldId id="270" r:id="rId10"/>
    <p:sldId id="267" r:id="rId11"/>
    <p:sldId id="268" r:id="rId12"/>
    <p:sldId id="271" r:id="rId13"/>
    <p:sldId id="269" r:id="rId14"/>
    <p:sldId id="272" r:id="rId15"/>
    <p:sldId id="273" r:id="rId16"/>
    <p:sldId id="278" r:id="rId17"/>
    <p:sldId id="279" r:id="rId18"/>
    <p:sldId id="280" r:id="rId19"/>
    <p:sldId id="259" r:id="rId20"/>
    <p:sldId id="260" r:id="rId21"/>
    <p:sldId id="274" r:id="rId22"/>
    <p:sldId id="275" r:id="rId23"/>
    <p:sldId id="281" r:id="rId24"/>
    <p:sldId id="282" r:id="rId25"/>
    <p:sldId id="321" r:id="rId26"/>
    <p:sldId id="322" r:id="rId27"/>
    <p:sldId id="334" r:id="rId28"/>
    <p:sldId id="329" r:id="rId29"/>
    <p:sldId id="323" r:id="rId30"/>
    <p:sldId id="328" r:id="rId31"/>
    <p:sldId id="331" r:id="rId32"/>
    <p:sldId id="335" r:id="rId33"/>
    <p:sldId id="276" r:id="rId34"/>
    <p:sldId id="277" r:id="rId35"/>
    <p:sldId id="261" r:id="rId36"/>
    <p:sldId id="330" r:id="rId37"/>
    <p:sldId id="332" r:id="rId38"/>
    <p:sldId id="333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8981A-CF0F-4BF7-BB78-74EDAF9A5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B50A8D-CC78-440A-B915-573CAE0BC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20E60B-5087-408C-90DD-FF69FE7CE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8D8D10-63CC-468A-9ABB-4A57BD03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AF00F4-4220-472A-9F11-09E3D6171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31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40380-30EE-4989-B9CC-9C473843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38EF723-0B8E-48F5-805D-D172C1770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52EE71-2DB3-479A-ACF5-BB41F7B9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48877B-7470-48B7-82DB-6B1DA0C8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3357B6-B538-4C5D-9DBD-92454AC2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26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1B4554-0BF1-488F-89A4-478BB1F00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3556E0C-CB9D-4EAD-80F6-66E02F85D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345BAB-98FB-4D38-944D-3B967D31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DEA034-10F5-43B0-85A8-11E8CBD4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0041D4-57DE-4740-93E8-A9449BBC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36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EBE07-D404-4992-A7D7-1BFE6357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27C865-BC5C-4B9E-B35C-0D564FA37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B8DECF-0CF9-4574-8FEB-9A5378EE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32AC6E-C845-4BA2-9EDB-3F3A56A3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41229B-DB08-42EF-B046-7E2766BC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6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1A1C8-DFA6-433B-A01B-D20FF98DB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E48B13-B5B5-433F-8F93-4499D2205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686A08-0904-40B2-90E7-EAE156C4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ED23AA-60E8-4C2D-A009-71689EFC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99A1D1-0AAE-4981-9A27-AE5C53EB6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1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4B2C8-48EF-494A-BA5F-668CB122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53C0A1-70B3-43C2-BC34-4E9E53949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461D87-B25C-49D8-B5BC-B882731A8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9D19E1-C2FF-42F5-AA2D-BCEFD631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B4646B-F334-48CF-812E-80AAA5EE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207A0-A5BE-430E-8D41-357E059E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6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E842B-123F-4E2A-8ADD-B8B44184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C600BFB-B92E-4313-8D2B-70270ACA2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48835A-7EB6-42CC-9FDB-EEFB55B28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C44AF42-62A7-4717-89F6-F0956C39E9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273A65A-768C-4411-A793-A1E26F6E8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FC10DFF-CC92-4E5C-9526-1F9B9C8CE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CA43834-5929-4FDF-9C3F-9502814C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2DEDBD2-DAFE-45D4-8A7B-D457602E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05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02149-2182-49E4-B71C-605ABED18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7D409FD-6B75-4AAE-B471-86027471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3521F7D-7A29-4D1C-B942-775510C6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E4AE962-39A5-4725-8CBA-728E8841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69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0DB6274-8B43-4405-B699-A79A83C9B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6EE2D8E-D22B-4584-B719-2154D56C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1503D2-8A2F-4C41-9829-F24B63121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53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E92AC-3921-465D-9885-CCF373C58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909411-B798-42F0-9825-27B208736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4BCC64E-F32D-4BC7-8713-F9380D60B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AA58DF-1D8F-46CD-BED7-F58DDA9A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427D19-29E2-44ED-8C1E-DF534C694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BAA7F0-5F08-4E8D-86A4-8300E2E54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14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F4D36-2006-4777-BEBB-18ECD777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B0C18F3-A241-49B3-AB90-119D8BF17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1C227A-C3CC-4499-9D26-8E3800CD7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165A52-CE14-4D81-85CF-45388B34E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293EFA-AC12-43AD-8523-C5B1FD0C6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D83ADF-8AF2-455B-BB01-D3EEC275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23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412F0E5-32C1-4362-9660-038657296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E1577B-2902-42AC-ABB9-BA0CF42C4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1078E8-3320-4EB0-84DB-788224174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729A4-73F7-4242-BBF8-6D5CC3C2A278}" type="datetimeFigureOut">
              <a:rPr lang="pt-BR" smtClean="0"/>
              <a:t>03/11/2020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B76CFA-7AB5-4CDD-B9A2-419F216BD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D3ED88-6F5B-433E-8814-E9D5B8FE4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83B9C-DE40-46CC-AF5D-A49C9A0AE5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13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sci-hub.tw/" TargetMode="External"/><Relationship Id="rId2" Type="http://schemas.openxmlformats.org/officeDocument/2006/relationships/hyperlink" Target="http://libgen.is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seus.gov.br/wp-content/uploads/2018/12/Gestao-da-Propriedade-Intelectual_Ibram_versao-digital.pdf" TargetMode="External"/><Relationship Id="rId2" Type="http://schemas.openxmlformats.org/officeDocument/2006/relationships/hyperlink" Target="http://www.mac.usp.br/mac/conteudo/academico/publicacoes/livros/manual_direitosautorais_G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enodo.org/record/3964713?fbclid=IwAR2Hvj-MlXtJLK7DH9R9BoOGQ-uH4GfavvDKtXc5cdVI-OdBn6kyhzc7CbQ#.XygG3opKjI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ara.leg.br/proposicoesWeb/fichadetramitacao?idProposicao=2198534" TargetMode="External"/><Relationship Id="rId2" Type="http://schemas.openxmlformats.org/officeDocument/2006/relationships/hyperlink" Target="https://www.camara.leg.br/proposicoesWeb/prop_mostrarintegra;jsessionid=F6908F25A615DF3B15E1F0037B8116E6.proposicoesWebExterno1?codteor=1734276&amp;filename=PL+2370/2019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2B982-80DD-4755-9585-EBD117B6D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sistema de produção cultural e outros conceitos; </a:t>
            </a:r>
            <a:r>
              <a:rPr lang="pt-BR" dirty="0" err="1"/>
              <a:t>Copyleft</a:t>
            </a:r>
            <a:r>
              <a:rPr lang="pt-BR" dirty="0"/>
              <a:t> e Copyright; Propriedade intelectual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D0144C-EADD-4A8A-A77D-C35EE0270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1426"/>
            <a:ext cx="9144000" cy="1136374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Walter Couto</a:t>
            </a:r>
          </a:p>
        </p:txBody>
      </p:sp>
    </p:spTree>
    <p:extLst>
      <p:ext uri="{BB962C8B-B14F-4D97-AF65-F5344CB8AC3E}">
        <p14:creationId xmlns:p14="http://schemas.microsoft.com/office/powerpoint/2010/main" val="3391027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58973-79DD-42DF-AB9B-BE00092F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Sujeito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799A31-9DFB-4500-A8F7-665FA0631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11. Autor é a pessoa física criadora de obra literária, artística ou científica.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071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5E85C-A526-4C78-B6DE-0FE7DFD0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Objeto – campo de incidência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FCC6DC-AE72-4477-8BB8-0895305C1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i="1" dirty="0"/>
              <a:t>Art. 7º São obras intelectuais protegidas as criações do espírito, expressas por qualquer meio ou fixadas em qualquer suporte, tangível ou intangível, conhecido ou que se invente no futuro, tais como: [...]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“A obra do espírito não se refere ao fruto de qualquer esforço intelectual ou investimento imaterial. A obra do espírito e é o resultado formal de uma criação intelectual de um autor.” (</a:t>
            </a:r>
            <a:r>
              <a:rPr lang="pt-BR" dirty="0" err="1"/>
              <a:t>Pollaud-Dulian</a:t>
            </a:r>
            <a:r>
              <a:rPr lang="pt-BR" dirty="0"/>
              <a:t>, p. 82)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916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E417B-79DA-4D67-8B14-BA192598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exclusão da proteção das ideias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02DD17-7EAD-49EF-AFF9-B7247294B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“A obra é dirigida à sensibilidade e inteligência do homem: é, portanto, necessariamente traduzida para uma </a:t>
            </a:r>
            <a:r>
              <a:rPr lang="pt-BR" i="1" dirty="0"/>
              <a:t>forma sensível</a:t>
            </a:r>
            <a:r>
              <a:rPr lang="pt-BR" dirty="0"/>
              <a:t>. É expressa em um idioma, não é importante que esse idioma seja imediatamente inteligível ou codificado [...]. Esta forma pode ter sido fixada em um suporte material ou permanecer imaterial.” (</a:t>
            </a:r>
            <a:r>
              <a:rPr lang="pt-BR" dirty="0" err="1"/>
              <a:t>Pollaud-Dulian</a:t>
            </a:r>
            <a:r>
              <a:rPr lang="pt-BR" dirty="0"/>
              <a:t>, p. 82)</a:t>
            </a:r>
          </a:p>
          <a:p>
            <a:endParaRPr lang="pt-BR" dirty="0"/>
          </a:p>
          <a:p>
            <a:r>
              <a:rPr lang="pt-BR" dirty="0"/>
              <a:t>“As ideias são de livre percurso” (Henri </a:t>
            </a:r>
            <a:r>
              <a:rPr lang="pt-BR" dirty="0" err="1"/>
              <a:t>Debois</a:t>
            </a:r>
            <a:r>
              <a:rPr lang="pt-BR" dirty="0"/>
              <a:t>). </a:t>
            </a:r>
          </a:p>
          <a:p>
            <a:endParaRPr lang="pt-BR" dirty="0"/>
          </a:p>
          <a:p>
            <a:r>
              <a:rPr lang="pt-BR" dirty="0"/>
              <a:t>Apenas a expressão das ideias (sua forma) é protegida. </a:t>
            </a:r>
          </a:p>
          <a:p>
            <a:r>
              <a:rPr lang="pt-BR" dirty="0"/>
              <a:t>Ideias pertencem ao “fundo comum”.</a:t>
            </a:r>
          </a:p>
        </p:txBody>
      </p:sp>
    </p:spTree>
    <p:extLst>
      <p:ext uri="{BB962C8B-B14F-4D97-AF65-F5344CB8AC3E}">
        <p14:creationId xmlns:p14="http://schemas.microsoft.com/office/powerpoint/2010/main" val="4044142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58973-79DD-42DF-AB9B-BE00092F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Objeto - Forma e Originalidade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799A31-9DFB-4500-A8F7-665FA0631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Se a primeira condição de acesso ao direito é a existência de uma forma, a segunda é a ocorrência de </a:t>
            </a:r>
            <a:r>
              <a:rPr lang="pt-BR" i="1" dirty="0"/>
              <a:t>originalidade</a:t>
            </a:r>
            <a:r>
              <a:rPr lang="pt-BR" dirty="0"/>
              <a:t>. </a:t>
            </a:r>
          </a:p>
          <a:p>
            <a:r>
              <a:rPr lang="pt-BR" dirty="0"/>
              <a:t>Critério Objetivo: originalidade como novidade. </a:t>
            </a:r>
          </a:p>
          <a:p>
            <a:r>
              <a:rPr lang="pt-BR" dirty="0"/>
              <a:t>Critério Subjetivo: originalidade como expressão da personalidade do autor. </a:t>
            </a:r>
          </a:p>
          <a:p>
            <a:r>
              <a:rPr lang="pt-BR" i="1" dirty="0"/>
              <a:t>Corpus</a:t>
            </a:r>
            <a:r>
              <a:rPr lang="pt-BR" dirty="0"/>
              <a:t> X </a:t>
            </a:r>
            <a:r>
              <a:rPr lang="pt-BR" i="1" dirty="0"/>
              <a:t>Opus</a:t>
            </a:r>
            <a:r>
              <a:rPr lang="pt-BR" dirty="0"/>
              <a:t> (corpo mecânico e corpo místico)</a:t>
            </a:r>
          </a:p>
          <a:p>
            <a:r>
              <a:rPr lang="pt-BR" dirty="0"/>
              <a:t>Qualidade e talento artístico não são critérios para acesso ao direito.</a:t>
            </a:r>
          </a:p>
          <a:p>
            <a:r>
              <a:rPr lang="pt-BR" dirty="0"/>
              <a:t>Registro: o direito incide sobre as obras independente de registro, em sua conformação máxima, desde o momento da concepção.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427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AF4E6-9D9F-43A0-BD65-AE5DA5C2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Objeto – campo de não incidência (exclusão)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BDF0B-6EF1-463D-B767-72A94947D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1590260"/>
            <a:ext cx="11092069" cy="51418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Art. 8º Não são objeto de proteção como direitos autorais de que trata esta Lei:</a:t>
            </a:r>
          </a:p>
          <a:p>
            <a:pPr marL="0" indent="0">
              <a:buNone/>
            </a:pPr>
            <a:r>
              <a:rPr lang="pt-BR" dirty="0"/>
              <a:t>I - as </a:t>
            </a:r>
            <a:r>
              <a:rPr lang="pt-BR" dirty="0" err="1"/>
              <a:t>idéias</a:t>
            </a:r>
            <a:r>
              <a:rPr lang="pt-BR" dirty="0"/>
              <a:t>, procedimentos normativos, sistemas, métodos, projetos ou conceitos matemáticos como tais;</a:t>
            </a:r>
          </a:p>
          <a:p>
            <a:pPr marL="0" indent="0">
              <a:buNone/>
            </a:pPr>
            <a:r>
              <a:rPr lang="pt-BR" dirty="0"/>
              <a:t>II - os esquemas, planos ou regras para realizar atos mentais, jogos ou negócios;</a:t>
            </a:r>
          </a:p>
          <a:p>
            <a:pPr marL="0" indent="0">
              <a:buNone/>
            </a:pPr>
            <a:r>
              <a:rPr lang="pt-BR" dirty="0"/>
              <a:t>III - os formulários em branco para serem preenchidos por qualquer tipo de informação, científica ou não, e suas instruções;</a:t>
            </a:r>
          </a:p>
          <a:p>
            <a:pPr marL="0" indent="0">
              <a:buNone/>
            </a:pPr>
            <a:r>
              <a:rPr lang="pt-BR" dirty="0"/>
              <a:t>IV - os textos de tratados ou convenções, leis, decretos, regulamentos, decisões judiciais e demais atos oficiais;</a:t>
            </a:r>
          </a:p>
          <a:p>
            <a:pPr marL="0" indent="0">
              <a:buNone/>
            </a:pPr>
            <a:r>
              <a:rPr lang="pt-BR" dirty="0"/>
              <a:t>V - as informações de uso comum tais como calendários, agendas, cadastros ou legendas;</a:t>
            </a:r>
          </a:p>
          <a:p>
            <a:pPr marL="0" indent="0">
              <a:buNone/>
            </a:pPr>
            <a:r>
              <a:rPr lang="pt-BR" dirty="0"/>
              <a:t>VI - os nomes e títulos isolados;</a:t>
            </a:r>
          </a:p>
          <a:p>
            <a:pPr marL="0" indent="0">
              <a:buNone/>
            </a:pPr>
            <a:r>
              <a:rPr lang="pt-BR" dirty="0"/>
              <a:t>VII - o aproveitamento industrial ou comercial das </a:t>
            </a:r>
            <a:r>
              <a:rPr lang="pt-BR" dirty="0" err="1"/>
              <a:t>idéias</a:t>
            </a:r>
            <a:r>
              <a:rPr lang="pt-BR" dirty="0"/>
              <a:t> contidas nas obras.</a:t>
            </a:r>
          </a:p>
        </p:txBody>
      </p:sp>
    </p:spTree>
    <p:extLst>
      <p:ext uri="{BB962C8B-B14F-4D97-AF65-F5344CB8AC3E}">
        <p14:creationId xmlns:p14="http://schemas.microsoft.com/office/powerpoint/2010/main" val="155755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AF4E6-9D9F-43A0-BD65-AE5DA5C2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conteúdo: Direitos Morais e Patrimoniais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BDF0B-6EF1-463D-B767-72A94947D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“O direito do autor, expresso por meio de prerrogativas morais ou patrimoniais, é sempre exercido sobre o imaterial: essa é a particularidade que ele compartilha com os vários direitos de propriedade intelectual. Além disso, é um direito não absoluto, pois é suscetível de abuso de direitos: na medida em que é um direito como qualquer outro.” (</a:t>
            </a:r>
            <a:r>
              <a:rPr lang="pt-BR" dirty="0" err="1"/>
              <a:t>Vivant</a:t>
            </a:r>
            <a:r>
              <a:rPr lang="pt-BR" dirty="0"/>
              <a:t> e </a:t>
            </a:r>
            <a:r>
              <a:rPr lang="pt-BR" dirty="0" err="1"/>
              <a:t>Bruguière</a:t>
            </a:r>
            <a:r>
              <a:rPr lang="pt-BR" dirty="0"/>
              <a:t>, , p.349)</a:t>
            </a:r>
          </a:p>
        </p:txBody>
      </p:sp>
    </p:spTree>
    <p:extLst>
      <p:ext uri="{BB962C8B-B14F-4D97-AF65-F5344CB8AC3E}">
        <p14:creationId xmlns:p14="http://schemas.microsoft.com/office/powerpoint/2010/main" val="530126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8C688-6843-4ADD-8038-A26A8861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Direitos Morais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E00BC5-1BFC-446B-A7D0-E2528FFC4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Os direitos morais do autor são centrais para o sistema do </a:t>
            </a:r>
            <a:r>
              <a:rPr lang="pt-BR" i="1" dirty="0" err="1"/>
              <a:t>droit</a:t>
            </a:r>
            <a:r>
              <a:rPr lang="pt-BR" i="1" dirty="0"/>
              <a:t> d’</a:t>
            </a:r>
            <a:r>
              <a:rPr lang="pt-BR" i="1" dirty="0" err="1"/>
              <a:t>auteur</a:t>
            </a:r>
            <a:r>
              <a:rPr lang="pt-BR" dirty="0"/>
              <a:t>, já que a obra é entendida como a continuidade de seu autor. Os direitos morais são quatro:</a:t>
            </a:r>
          </a:p>
          <a:p>
            <a:r>
              <a:rPr lang="pt-BR" dirty="0"/>
              <a:t>Direito de Paternidade</a:t>
            </a:r>
          </a:p>
          <a:p>
            <a:r>
              <a:rPr lang="pt-BR" dirty="0"/>
              <a:t>Direito do inédito</a:t>
            </a:r>
          </a:p>
          <a:p>
            <a:r>
              <a:rPr lang="pt-BR" dirty="0"/>
              <a:t>Direito da integridade da obra</a:t>
            </a:r>
          </a:p>
          <a:p>
            <a:r>
              <a:rPr lang="pt-BR" dirty="0"/>
              <a:t>Direito de arrependimento 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(inalienável, imprescritível, intransferível)</a:t>
            </a:r>
          </a:p>
        </p:txBody>
      </p:sp>
    </p:spTree>
    <p:extLst>
      <p:ext uri="{BB962C8B-B14F-4D97-AF65-F5344CB8AC3E}">
        <p14:creationId xmlns:p14="http://schemas.microsoft.com/office/powerpoint/2010/main" val="877710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E4C64-F0E1-4436-9B88-6D44DAA1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Direitos Patrimoniais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2BC0D1-5E56-4442-9D31-B99272B55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537252"/>
            <a:ext cx="11370365" cy="49556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Se lidos isoladamente, possuem tons absolutistas e altamente restritivos, pois cobre toras as utilizações da obra, enquanto durar o direito:</a:t>
            </a:r>
          </a:p>
          <a:p>
            <a:pPr marL="0" indent="0">
              <a:buNone/>
            </a:pPr>
            <a:endParaRPr lang="pt-BR" i="1" dirty="0"/>
          </a:p>
          <a:p>
            <a:pPr marL="0" indent="0">
              <a:buNone/>
            </a:pPr>
            <a:r>
              <a:rPr lang="pt-BR" i="1" dirty="0"/>
              <a:t>Art. 28. Cabe ao autor o </a:t>
            </a:r>
            <a:r>
              <a:rPr lang="pt-BR" b="1" i="1" dirty="0">
                <a:solidFill>
                  <a:srgbClr val="C00000"/>
                </a:solidFill>
              </a:rPr>
              <a:t>direito exclusivo </a:t>
            </a:r>
            <a:r>
              <a:rPr lang="pt-BR" i="1" dirty="0"/>
              <a:t>de </a:t>
            </a:r>
            <a:r>
              <a:rPr lang="pt-BR" b="1" i="1" dirty="0">
                <a:solidFill>
                  <a:srgbClr val="FF0000"/>
                </a:solidFill>
              </a:rPr>
              <a:t>utilizar, fruir e dispor </a:t>
            </a:r>
            <a:r>
              <a:rPr lang="pt-BR" i="1" dirty="0"/>
              <a:t>da obra literária, artística ou científica.</a:t>
            </a:r>
          </a:p>
          <a:p>
            <a:pPr marL="0" indent="0">
              <a:buNone/>
            </a:pPr>
            <a:r>
              <a:rPr lang="pt-BR" i="1" dirty="0"/>
              <a:t>Art. 29. Depende de </a:t>
            </a:r>
            <a:r>
              <a:rPr lang="pt-BR" b="1" i="1" dirty="0">
                <a:solidFill>
                  <a:srgbClr val="FF0000"/>
                </a:solidFill>
              </a:rPr>
              <a:t>autorização prévia e expressa do autor a utilização da obra</a:t>
            </a:r>
            <a:r>
              <a:rPr lang="pt-BR" i="1" dirty="0"/>
              <a:t>, por quaisquer modalidades, tais como: [...]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Nasce da concepção do autor como trabalhador, que possui o direito exclusivo de explorar comercialmente o fruto de seu trabalho.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i="1" dirty="0"/>
              <a:t>Art. 37. A aquisição do original de uma obra, ou de exemplar, não confere ao adquirente qualquer dos direitos patrimoniais do autor, salvo convenção em contrário entre as partes e os casos previstos nesta Lei.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957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5AF8D-78EF-47F5-815A-BAF6DEE9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de Sequência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52A1A8-CA97-49F4-920F-BE2F6EC3E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Um direito patrimonial com características morais. </a:t>
            </a:r>
          </a:p>
          <a:p>
            <a:endParaRPr lang="pt-BR" dirty="0"/>
          </a:p>
          <a:p>
            <a:pPr marL="0" indent="0">
              <a:buNone/>
            </a:pPr>
            <a:endParaRPr lang="pt-BR" i="1" dirty="0"/>
          </a:p>
          <a:p>
            <a:pPr marL="0" indent="0">
              <a:buNone/>
            </a:pPr>
            <a:r>
              <a:rPr lang="pt-BR" i="1" dirty="0"/>
              <a:t>Art. 38. O autor tem o direito, irrenunciável e inalienável, de perceber, no mínimo, cinco por cento sobre o aumento do preço eventualmente verificável em cada revenda de obra de arte ou manuscrito, sendo originais, que houver alienado.</a:t>
            </a:r>
          </a:p>
          <a:p>
            <a:pPr marL="0" indent="0">
              <a:buNone/>
            </a:pPr>
            <a:endParaRPr lang="pt-BR" i="1" dirty="0"/>
          </a:p>
          <a:p>
            <a:pPr marL="0" indent="0">
              <a:buNone/>
            </a:pPr>
            <a:r>
              <a:rPr lang="pt-BR" i="1" dirty="0"/>
              <a:t>Parágrafo único. Caso o autor não perceba o seu direito de </a:t>
            </a:r>
            <a:r>
              <a:rPr lang="pt-BR" i="1" dirty="0" err="1"/>
              <a:t>seqüência</a:t>
            </a:r>
            <a:r>
              <a:rPr lang="pt-BR" i="1" dirty="0"/>
              <a:t> no ato da revenda, o vendedor é considerado depositário da quantia a ele devida, salvo se a operação for realizada por leiloeiro, quando será este o depositário.</a:t>
            </a:r>
          </a:p>
        </p:txBody>
      </p:sp>
    </p:spTree>
    <p:extLst>
      <p:ext uri="{BB962C8B-B14F-4D97-AF65-F5344CB8AC3E}">
        <p14:creationId xmlns:p14="http://schemas.microsoft.com/office/powerpoint/2010/main" val="913744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27792-6056-443F-979A-726D3F1C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Fundamento econômico do direito autoral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32786C-4847-4248-861A-11F71558F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“Se existe valor, existe direito.”</a:t>
            </a:r>
          </a:p>
          <a:p>
            <a:endParaRPr lang="pt-BR" dirty="0"/>
          </a:p>
          <a:p>
            <a:r>
              <a:rPr lang="pt-BR" dirty="0"/>
              <a:t>Direito de exclusivo: “Um direito de propriedade é um poder legalmente aplicável para excluir outras pessoas do uso de um recurso [...]. Se A possui um pasto, ele pode, com o apoio dos tribunais e da polícia, proibir que outros pastem seu gado nele. Ele não precisa negociar com eles um contrato que o autorize a uso exclusivo; isso seria uma alternativa inviável, porque o mundo inteiro poderia ameaçar pastar o gado em sua propriedade para ser pago por ele para não fazê-lo. Por outro lado, se deseja ter o uso exclusivo do pasto, ele deve adquiri-lo em termos aceitáveis para A. Assim, um direito de propriedade inclui tanto o direito de excluir outros como o direito de transferir a propriedade para outro.” (Landes e </a:t>
            </a:r>
            <a:r>
              <a:rPr lang="pt-BR" dirty="0" err="1"/>
              <a:t>Posner</a:t>
            </a:r>
            <a:r>
              <a:rPr lang="pt-BR" dirty="0"/>
              <a:t>, p.12)</a:t>
            </a:r>
          </a:p>
        </p:txBody>
      </p:sp>
    </p:spTree>
    <p:extLst>
      <p:ext uri="{BB962C8B-B14F-4D97-AF65-F5344CB8AC3E}">
        <p14:creationId xmlns:p14="http://schemas.microsoft.com/office/powerpoint/2010/main" val="389760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BC2B5-97C3-42CC-A8D9-A4D64A90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gestor cultural e a legislação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E3C78D-420D-42EE-8BDA-90373DB0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gestor cultural estuda a legislação de um ponto de vista;</a:t>
            </a:r>
          </a:p>
          <a:p>
            <a:r>
              <a:rPr lang="pt-BR" dirty="0"/>
              <a:t>Exemplos de leis importantes para o setor: Lei do Livro (10.753/2003); Lei do Audiovisual (8.685/93); Lei Rouanet (8.313/91); Lei dos Museus (11.904/2009); </a:t>
            </a:r>
          </a:p>
          <a:p>
            <a:r>
              <a:rPr lang="pt-BR" dirty="0"/>
              <a:t>O autor é o criador de bens culturais imateriais. A lei dos Direitos Autorais (9.619/98) protege o criador e regula o relacionamento das obras com o público.</a:t>
            </a:r>
          </a:p>
        </p:txBody>
      </p:sp>
    </p:spTree>
    <p:extLst>
      <p:ext uri="{BB962C8B-B14F-4D97-AF65-F5344CB8AC3E}">
        <p14:creationId xmlns:p14="http://schemas.microsoft.com/office/powerpoint/2010/main" val="1887297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72C11-6D1F-4E45-9EFE-1C552E2B2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Fundamento econômico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63CF5E-C0EA-4465-B8B2-51A4A6043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“É um mecanismo, concebido há pouco mais de duzentos anos, que consiste em permitir que quem descobre, quem inventa e que faz um trabalho criativo seja remunerado pela exploração de sua criação; é um mecanismo de remuneração "</a:t>
            </a:r>
            <a:r>
              <a:rPr lang="pt-BR" i="1" dirty="0" err="1"/>
              <a:t>ex</a:t>
            </a:r>
            <a:r>
              <a:rPr lang="pt-BR" i="1" dirty="0"/>
              <a:t> post</a:t>
            </a:r>
            <a:r>
              <a:rPr lang="pt-BR" dirty="0"/>
              <a:t>" [...] - outros sistemas são imagináveis, foram e ainda são, como o uso de patrocínios ou pesquisas públicas ou a concessão de recompensas.”</a:t>
            </a:r>
          </a:p>
          <a:p>
            <a:pPr marL="0" indent="0" algn="just">
              <a:buNone/>
            </a:pPr>
            <a:r>
              <a:rPr lang="pt-BR" dirty="0"/>
              <a:t> (</a:t>
            </a:r>
            <a:r>
              <a:rPr lang="pt-BR" dirty="0" err="1"/>
              <a:t>Vivant</a:t>
            </a:r>
            <a:r>
              <a:rPr lang="pt-BR" dirty="0"/>
              <a:t> e </a:t>
            </a:r>
            <a:r>
              <a:rPr lang="pt-BR" dirty="0" err="1"/>
              <a:t>Bruguière</a:t>
            </a:r>
            <a:r>
              <a:rPr lang="pt-BR" dirty="0"/>
              <a:t>, p.11)</a:t>
            </a:r>
          </a:p>
        </p:txBody>
      </p:sp>
    </p:spTree>
    <p:extLst>
      <p:ext uri="{BB962C8B-B14F-4D97-AF65-F5344CB8AC3E}">
        <p14:creationId xmlns:p14="http://schemas.microsoft.com/office/powerpoint/2010/main" val="3030726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AF4E6-9D9F-43A0-BD65-AE5DA5C2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duração do direito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BDF0B-6EF1-463D-B767-72A94947D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“A fixação legal de um limite temporal dos direitos econômicos do autor é de ordem pública e, consequentemente, não é possível reduzi-lo ou ampliá-lo pela via contratual.” (</a:t>
            </a:r>
            <a:r>
              <a:rPr lang="pt-BR" dirty="0" err="1"/>
              <a:t>Vivant</a:t>
            </a:r>
            <a:r>
              <a:rPr lang="pt-BR" dirty="0"/>
              <a:t>, p.374).</a:t>
            </a:r>
          </a:p>
          <a:p>
            <a:pPr marL="0" indent="0">
              <a:buNone/>
            </a:pPr>
            <a:r>
              <a:rPr lang="pt-BR" i="1" dirty="0"/>
              <a:t>Art. 41. Os direitos patrimoniais do autor perduram por setenta anos contados de 1° de janeiro do ano </a:t>
            </a:r>
            <a:r>
              <a:rPr lang="pt-BR" i="1" dirty="0" err="1"/>
              <a:t>subseqüente</a:t>
            </a:r>
            <a:r>
              <a:rPr lang="pt-BR" i="1" dirty="0"/>
              <a:t> ao de seu falecimento, obedecida a ordem sucessória da lei civil.</a:t>
            </a:r>
          </a:p>
          <a:p>
            <a:pPr marL="0" indent="0">
              <a:buNone/>
            </a:pPr>
            <a:r>
              <a:rPr lang="pt-BR" dirty="0"/>
              <a:t>Art. 43. Será de setenta anos o prazo de proteção aos direitos patrimoniais sobre as obras anônimas ou pseudônimas, contado de 1° de janeiro do ano imediatamente posterior ao da primeira publicação.</a:t>
            </a:r>
          </a:p>
          <a:p>
            <a:pPr marL="0" indent="0">
              <a:buNone/>
            </a:pPr>
            <a:r>
              <a:rPr lang="pt-BR" dirty="0"/>
              <a:t>Art. 44. O prazo de proteção aos direitos patrimoniais sobre obras audiovisuais e fotográficas será de setenta anos, a contar de 1° de janeiro do ano </a:t>
            </a:r>
            <a:r>
              <a:rPr lang="pt-BR" dirty="0" err="1"/>
              <a:t>subseqüente</a:t>
            </a:r>
            <a:r>
              <a:rPr lang="pt-BR" dirty="0"/>
              <a:t> ao de sua divulgação.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033620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AF4E6-9D9F-43A0-BD65-AE5DA5C2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Limitações aos Direitos Autorais: um campo de batalhas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BDF0B-6EF1-463D-B767-72A94947D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altLang="pt-BR" dirty="0"/>
              <a:t>Nenhum direito deve ser visto como um direito absoluto.</a:t>
            </a:r>
          </a:p>
          <a:p>
            <a:pPr algn="just">
              <a:buNone/>
            </a:pPr>
            <a:endParaRPr lang="pt-BR" altLang="pt-BR" dirty="0"/>
          </a:p>
          <a:p>
            <a:pPr algn="just">
              <a:buNone/>
            </a:pPr>
            <a:r>
              <a:rPr lang="pt-BR" altLang="pt-BR" i="1" dirty="0"/>
              <a:t>Art. 46. Não constitui ofensa aos direitos autorais:</a:t>
            </a:r>
            <a:endParaRPr lang="pt-BR" altLang="pt-BR" dirty="0"/>
          </a:p>
          <a:p>
            <a:pPr algn="just">
              <a:buNone/>
            </a:pPr>
            <a:r>
              <a:rPr lang="pt-BR" altLang="pt-BR" i="1" dirty="0"/>
              <a:t>I - a reprodução:</a:t>
            </a:r>
            <a:endParaRPr lang="pt-BR" altLang="pt-BR" dirty="0"/>
          </a:p>
          <a:p>
            <a:pPr algn="just">
              <a:buNone/>
            </a:pPr>
            <a:r>
              <a:rPr lang="pt-BR" altLang="pt-BR" i="1" dirty="0"/>
              <a:t>a) na imprensa diária ou periódica, de notícia ou de artigo informativo, publicado em diários ou periódicos, com a menção do nome do autor, se assinados, e da publicação de onde foram transcritos;</a:t>
            </a:r>
            <a:endParaRPr lang="pt-BR" altLang="pt-BR" dirty="0"/>
          </a:p>
          <a:p>
            <a:pPr algn="just">
              <a:buNone/>
            </a:pPr>
            <a:r>
              <a:rPr lang="pt-BR" altLang="pt-BR" i="1" dirty="0"/>
              <a:t>b) em diários ou periódicos, de discursos pronunciados em reuniões públicas de qualquer natureza;</a:t>
            </a:r>
            <a:endParaRPr lang="pt-BR" altLang="pt-BR" dirty="0"/>
          </a:p>
          <a:p>
            <a:pPr algn="just">
              <a:buNone/>
            </a:pPr>
            <a:r>
              <a:rPr lang="pt-BR" altLang="pt-BR" i="1" dirty="0"/>
              <a:t>c) de retratos, ou de outra forma de representação da imagem, feitos sob encomenda, quando realizada pelo proprietário do objeto encomendado, não havendo a oposição da pessoa neles representada ou de seus herdeiros;</a:t>
            </a:r>
            <a:endParaRPr lang="pt-BR" altLang="pt-BR" dirty="0"/>
          </a:p>
          <a:p>
            <a:pPr algn="just">
              <a:buNone/>
            </a:pPr>
            <a:r>
              <a:rPr lang="pt-BR" altLang="pt-BR" i="1" dirty="0"/>
              <a:t>d) de obras literárias, artísticas ou científicas, para uso exclusivo de deficientes visuais, sempre que a reprodução, sem fins comerciais, seja feita mediante o sistema Braille ou outro procedimento em qualquer suporte para esses destinatários;</a:t>
            </a:r>
            <a:endParaRPr lang="pt-BR" altLang="pt-BR" dirty="0"/>
          </a:p>
          <a:p>
            <a:pPr marL="0" indent="0">
              <a:buNone/>
            </a:pP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23134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726D5-1958-49F6-AA3C-13D977121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Limitações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7866E2-9CF0-4CDC-B893-4633A57D8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t-BR" altLang="pt-BR" b="1" dirty="0"/>
              <a:t>II - a reprodução, em um só exemplar de </a:t>
            </a:r>
            <a:r>
              <a:rPr lang="pt-BR" altLang="pt-BR" b="1" u="sng" dirty="0"/>
              <a:t>pequenos trechos</a:t>
            </a:r>
            <a:r>
              <a:rPr lang="pt-BR" altLang="pt-BR" b="1" dirty="0"/>
              <a:t>, para uso privado do copista, desde que feita por este, sem intuito de lucro</a:t>
            </a:r>
            <a:r>
              <a:rPr lang="pt-BR" altLang="pt-BR" dirty="0"/>
              <a:t>;</a:t>
            </a:r>
          </a:p>
          <a:p>
            <a:pPr algn="just">
              <a:buNone/>
            </a:pPr>
            <a:r>
              <a:rPr lang="pt-BR" altLang="pt-BR" dirty="0"/>
              <a:t>III - a citação em livros, jornais, revistas ou qualquer outro meio de comunicação, de passagens de qualquer obra, para fins de estudo, crítica ou polêmica, na medida justificada para o fim a atingir, indicando-se o nome do autor e a origem da obra;</a:t>
            </a:r>
          </a:p>
          <a:p>
            <a:pPr algn="just">
              <a:buNone/>
            </a:pPr>
            <a:r>
              <a:rPr lang="pt-BR" altLang="pt-BR" dirty="0"/>
              <a:t>IV - o apanhado de lições em estabelecimentos de ensino por aqueles a quem elas se dirigem, vedada sua publicação, integral ou parcial, sem autorização prévia e expressa de quem as ministrou;</a:t>
            </a:r>
          </a:p>
          <a:p>
            <a:pPr algn="just">
              <a:buNone/>
            </a:pPr>
            <a:r>
              <a:rPr lang="pt-BR" altLang="pt-BR" dirty="0"/>
              <a:t>V - a utilização de obras literárias, artísticas ou científicas, fonogramas e transmissão de rádio e televisão em estabelecimentos comerciais, exclusivamente para demonstração à clientela, desde que esses estabelecimentos comercializem os suportes ou equipamentos que permitam a sua utilização;</a:t>
            </a:r>
          </a:p>
          <a:p>
            <a:pPr algn="just">
              <a:buNone/>
            </a:pPr>
            <a:r>
              <a:rPr lang="pt-BR" altLang="pt-BR" dirty="0"/>
              <a:t>VI - a representação teatral e a execução musical, quando realizadas no recesso familiar ou, para fins exclusivamente didáticos, nos estabelecimentos de ensino, não havendo em qualquer caso intuito de lucro;</a:t>
            </a:r>
          </a:p>
          <a:p>
            <a:pPr algn="just">
              <a:buNone/>
            </a:pPr>
            <a:r>
              <a:rPr lang="pt-BR" altLang="pt-BR" dirty="0"/>
              <a:t>VII - a utilização de obras literárias, artísticas ou científicas para produzir prova judiciária ou administrativa;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0188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B2025-9486-47E7-8622-2C2ABE19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Limitações: uma ausência notável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D8BF60-5F2C-455E-B7CA-910781215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altLang="pt-BR" i="1" dirty="0"/>
              <a:t>VIII - a reprodução, em quaisquer obras, de pequenos trechos de obras preexistentes, de qualquer natureza, ou de obra integral, quando de artes plásticas, sempre que a reprodução em si não seja o objetivo principal da obra nova e que não prejudique a exploração normal da obra reproduzida nem cause um prejuízo injustificado aos legítimos interesses dos autores.</a:t>
            </a:r>
          </a:p>
          <a:p>
            <a:pPr algn="just">
              <a:buNone/>
            </a:pPr>
            <a:r>
              <a:rPr lang="pt-BR" altLang="pt-BR" i="1" dirty="0"/>
              <a:t>Art. 47. São livres as paráfrases e paródias que não forem verdadeiras reproduções da obra originária nem lhe implicarem descrédito.</a:t>
            </a:r>
          </a:p>
          <a:p>
            <a:pPr algn="just">
              <a:buNone/>
            </a:pPr>
            <a:r>
              <a:rPr lang="pt-BR" altLang="pt-BR" i="1" dirty="0"/>
              <a:t>Art. 48. As obras situadas permanentemente em logradouros públicos podem ser representadas livremente, por meio de pinturas, desenhos, fotografias e procedimentos audiovisuais.</a:t>
            </a:r>
          </a:p>
          <a:p>
            <a:pPr algn="just">
              <a:buNone/>
            </a:pPr>
            <a:endParaRPr lang="pt-BR" altLang="pt-BR" dirty="0"/>
          </a:p>
          <a:p>
            <a:pPr algn="just">
              <a:buNone/>
            </a:pPr>
            <a:r>
              <a:rPr lang="pt-BR" altLang="pt-BR" b="1" dirty="0"/>
              <a:t>E onde estão as bibliotecas, arquivos e museus?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0862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tângulo 3">
            <a:extLst>
              <a:ext uri="{FF2B5EF4-FFF2-40B4-BE49-F238E27FC236}">
                <a16:creationId xmlns:a16="http://schemas.microsoft.com/office/drawing/2014/main" id="{6B9B9E36-F31F-41F1-8609-D58594A66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03213"/>
            <a:ext cx="11093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2400" b="1">
                <a:solidFill>
                  <a:srgbClr val="C00000"/>
                </a:solidFill>
                <a:cs typeface="Times New Roman" panose="02020603050405020304" pitchFamily="18" charset="0"/>
              </a:rPr>
              <a:t>Limitações nos EUA</a:t>
            </a:r>
          </a:p>
        </p:txBody>
      </p:sp>
      <p:sp>
        <p:nvSpPr>
          <p:cNvPr id="30725" name="Retângulo 1">
            <a:extLst>
              <a:ext uri="{FF2B5EF4-FFF2-40B4-BE49-F238E27FC236}">
                <a16:creationId xmlns:a16="http://schemas.microsoft.com/office/drawing/2014/main" id="{9A0406B5-B01F-42EF-B580-64DA447A1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63" y="1673225"/>
            <a:ext cx="1063307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n-US" altLang="pt-BR" sz="2600"/>
              <a:t>Uso Justo: </a:t>
            </a:r>
            <a:r>
              <a:rPr lang="en-US" altLang="pt-BR" sz="2600" i="1"/>
              <a:t>17 U.S. Code § 107 - Limitations on exclusive rights: Fair Use</a:t>
            </a:r>
          </a:p>
          <a:p>
            <a:pPr algn="just"/>
            <a:endParaRPr lang="en-US" altLang="pt-BR" sz="2600"/>
          </a:p>
          <a:p>
            <a:pPr algn="just"/>
            <a:r>
              <a:rPr lang="en-US" altLang="pt-BR" sz="2600"/>
              <a:t>Caso </a:t>
            </a:r>
            <a:r>
              <a:rPr lang="en-US" altLang="pt-BR" sz="2600" i="1"/>
              <a:t>Williams &amp; Wilkins </a:t>
            </a:r>
            <a:r>
              <a:rPr lang="en-US" altLang="pt-BR" sz="2600"/>
              <a:t>vs </a:t>
            </a:r>
            <a:r>
              <a:rPr lang="en-US" altLang="pt-BR" sz="2600" i="1"/>
              <a:t>National Institutes of Health </a:t>
            </a:r>
            <a:r>
              <a:rPr lang="en-US" altLang="pt-BR" sz="2600"/>
              <a:t>(1974)</a:t>
            </a:r>
          </a:p>
          <a:p>
            <a:pPr algn="just"/>
            <a:endParaRPr lang="en-US" altLang="pt-BR" sz="2600"/>
          </a:p>
          <a:p>
            <a:pPr algn="just"/>
            <a:r>
              <a:rPr lang="en-US" altLang="pt-BR" sz="2600" i="1"/>
              <a:t>17 U.S. Code § 108 - Limitations on exclusive rights: Reproduction by libraries and archives</a:t>
            </a:r>
            <a:endParaRPr lang="pt-BR" altLang="pt-BR" sz="2600" i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tângulo 3">
            <a:extLst>
              <a:ext uri="{FF2B5EF4-FFF2-40B4-BE49-F238E27FC236}">
                <a16:creationId xmlns:a16="http://schemas.microsoft.com/office/drawing/2014/main" id="{01F437E2-0DAA-4038-BB77-9ED56E033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03213"/>
            <a:ext cx="11093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2400" b="1">
                <a:solidFill>
                  <a:srgbClr val="C00000"/>
                </a:solidFill>
                <a:cs typeface="Times New Roman" panose="02020603050405020304" pitchFamily="18" charset="0"/>
              </a:rPr>
              <a:t>Anteprojeto de Lei de Direito Autoral (2011)</a:t>
            </a:r>
          </a:p>
        </p:txBody>
      </p:sp>
      <p:sp>
        <p:nvSpPr>
          <p:cNvPr id="31749" name="Retângulo 1">
            <a:extLst>
              <a:ext uri="{FF2B5EF4-FFF2-40B4-BE49-F238E27FC236}">
                <a16:creationId xmlns:a16="http://schemas.microsoft.com/office/drawing/2014/main" id="{16313B1C-1022-43C2-BFE2-2B89554B8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13" y="850900"/>
            <a:ext cx="10633075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pt-BR" altLang="pt-BR" sz="2200" i="1"/>
              <a:t>Art. 46. Não constitui ofensa aos direitos autorais: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pt-BR" altLang="pt-BR" sz="2200" i="1"/>
              <a:t>XIII – a reprodução necessária à conservação, preservação e arquivamento de qualquer obra, sem intuito de lucro, desde que realizada para bibliotecas, arquivos, centros de documentação, museus, cinematecas e demais instituições museológicas, na medida justificada pelo fim a se atingir;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pt-BR" altLang="pt-BR" sz="2200" i="1"/>
              <a:t>XVI - A comunicação e a colocação à disposição do público de obras intelectuais, por bibliotecas, arquivos, centros de documentação, museus, cinematecas e demais instituições museológicas, no interior de suas instalações, para fins de pesquisa ou estudos privados, desde que atendidas cumulativamente as seguintes condições: a) que a obra faça parte de seu acervo permanente; b) que seja obra rara ou não esteja disponível para a venda ao público, em língua portuguesa, nos mercados nacional e internacional, por 3 anos, contados a partir de sua última publicação; c) para evitar a deterioração do exemplar; d) que não seja permitida a duplicação, gravação, impressão ou qualquer outra forma de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A0CD0-E863-49C8-8C18-4147859F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Regra dos Três Passos da Convenção de Berna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9B672B-F6F6-4A06-94D8-2DE647F5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Às legislações dos países da União reserva-se a </a:t>
            </a:r>
            <a:r>
              <a:rPr lang="pt-BR" b="1" u="sng" dirty="0">
                <a:solidFill>
                  <a:srgbClr val="FF0000"/>
                </a:solidFill>
              </a:rPr>
              <a:t>faculdade</a:t>
            </a:r>
            <a:r>
              <a:rPr lang="pt-BR" dirty="0"/>
              <a:t> de permitir a </a:t>
            </a:r>
            <a:r>
              <a:rPr lang="pt-BR" dirty="0">
                <a:solidFill>
                  <a:srgbClr val="FF0000"/>
                </a:solidFill>
              </a:rPr>
              <a:t>reprodução</a:t>
            </a:r>
            <a:r>
              <a:rPr lang="pt-BR" dirty="0"/>
              <a:t> das referidas obras em </a:t>
            </a:r>
            <a:r>
              <a:rPr lang="pt-BR" dirty="0">
                <a:solidFill>
                  <a:srgbClr val="FF0000"/>
                </a:solidFill>
              </a:rPr>
              <a:t>(1)</a:t>
            </a:r>
            <a:r>
              <a:rPr lang="pt-BR" dirty="0"/>
              <a:t> </a:t>
            </a:r>
            <a:r>
              <a:rPr lang="pt-BR" b="1" u="sng" dirty="0"/>
              <a:t>certos casos especiais,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(2) </a:t>
            </a:r>
            <a:r>
              <a:rPr lang="pt-BR" dirty="0"/>
              <a:t>contanto que tal reprodução </a:t>
            </a:r>
            <a:r>
              <a:rPr lang="pt-BR" b="1" u="sng" dirty="0"/>
              <a:t>não afete a exploração normal da obra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(3)</a:t>
            </a:r>
            <a:r>
              <a:rPr lang="pt-BR" dirty="0"/>
              <a:t> nem cause </a:t>
            </a:r>
            <a:r>
              <a:rPr lang="pt-BR" b="1" u="sng" dirty="0"/>
              <a:t>prejuízo injustificado </a:t>
            </a:r>
            <a:r>
              <a:rPr lang="pt-BR" b="1" u="sng" dirty="0">
                <a:solidFill>
                  <a:srgbClr val="FF0000"/>
                </a:solidFill>
              </a:rPr>
              <a:t>aos interesses legítimos do autor</a:t>
            </a:r>
            <a:r>
              <a:rPr lang="pt-BR" b="1" u="sng" dirty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José de Oliveira Ascenção: “Um limite geral dos limites”.</a:t>
            </a:r>
          </a:p>
          <a:p>
            <a:pPr marL="0" indent="0">
              <a:buNone/>
            </a:pPr>
            <a:r>
              <a:rPr lang="pt-BR" dirty="0" err="1"/>
              <a:t>Vivant</a:t>
            </a:r>
            <a:r>
              <a:rPr lang="pt-BR" dirty="0"/>
              <a:t> e </a:t>
            </a:r>
            <a:r>
              <a:rPr lang="pt-BR" dirty="0" err="1"/>
              <a:t>Bruguière</a:t>
            </a:r>
            <a:r>
              <a:rPr lang="pt-BR" dirty="0"/>
              <a:t>: “O teste triplo foi projetado para salvar as limitações e agora parece ter que ser usado para combatê-las!” (p.447).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4512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tângulo 3">
            <a:extLst>
              <a:ext uri="{FF2B5EF4-FFF2-40B4-BE49-F238E27FC236}">
                <a16:creationId xmlns:a16="http://schemas.microsoft.com/office/drawing/2014/main" id="{6670EBCE-022F-4465-BFCD-E4D96FEE7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03213"/>
            <a:ext cx="11093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2400" b="1">
                <a:solidFill>
                  <a:srgbClr val="C00000"/>
                </a:solidFill>
                <a:cs typeface="Times New Roman" panose="02020603050405020304" pitchFamily="18" charset="0"/>
              </a:rPr>
              <a:t>Interpretação Axiológica das Limitações – rol taxativo ou exemplificativo? </a:t>
            </a:r>
          </a:p>
        </p:txBody>
      </p:sp>
      <p:sp>
        <p:nvSpPr>
          <p:cNvPr id="35845" name="Retângulo 1">
            <a:extLst>
              <a:ext uri="{FF2B5EF4-FFF2-40B4-BE49-F238E27FC236}">
                <a16:creationId xmlns:a16="http://schemas.microsoft.com/office/drawing/2014/main" id="{8BA44A2A-963C-4056-91A1-141430685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63" y="1600200"/>
            <a:ext cx="10633075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sz="2400" dirty="0"/>
              <a:t>1) Limitações aos Direitos Autorais são Excepcionais</a:t>
            </a:r>
          </a:p>
          <a:p>
            <a:r>
              <a:rPr lang="pt-BR" altLang="pt-BR" sz="2400" dirty="0"/>
              <a:t>2) Limitações não são excepcionais e sua interpretação não precisa ser taxativa</a:t>
            </a:r>
          </a:p>
          <a:p>
            <a:endParaRPr lang="pt-BR" altLang="pt-BR" sz="2400" b="1" i="1" dirty="0"/>
          </a:p>
          <a:p>
            <a:r>
              <a:rPr lang="pt-BR" altLang="pt-BR" sz="2400" dirty="0"/>
              <a:t>4) Limitações como Direitos dos Usuários(e.g. Direito de reprodução de notícia, Direitos dos deficientes visuais, Direito de reprodução de pequenos trechos </a:t>
            </a:r>
            <a:r>
              <a:rPr lang="pt-BR" altLang="pt-BR" sz="2400" dirty="0" err="1"/>
              <a:t>etc</a:t>
            </a:r>
            <a:r>
              <a:rPr lang="pt-BR" altLang="pt-BR" sz="2400" dirty="0"/>
              <a:t>)</a:t>
            </a:r>
          </a:p>
          <a:p>
            <a:r>
              <a:rPr lang="pt-BR" altLang="pt-BR" sz="2400" dirty="0"/>
              <a:t>(</a:t>
            </a:r>
            <a:r>
              <a:rPr lang="pt-BR" altLang="pt-BR" sz="2400" dirty="0" err="1"/>
              <a:t>Vivant</a:t>
            </a:r>
            <a:r>
              <a:rPr lang="pt-BR" altLang="pt-BR" sz="2400" dirty="0"/>
              <a:t> e discordam entre si sobe isso)</a:t>
            </a:r>
          </a:p>
          <a:p>
            <a:endParaRPr lang="pt-BR" altLang="pt-BR" sz="2400" dirty="0"/>
          </a:p>
          <a:p>
            <a:r>
              <a:rPr lang="pt-BR" altLang="pt-BR" sz="2400" dirty="0"/>
              <a:t>5) Exame das Circunstâncias</a:t>
            </a:r>
          </a:p>
          <a:p>
            <a:r>
              <a:rPr lang="pt-BR" altLang="pt-BR" sz="2400" dirty="0"/>
              <a:t>(conferir tese de Bruno </a:t>
            </a:r>
            <a:r>
              <a:rPr lang="pt-BR" altLang="pt-BR" sz="2400" dirty="0" err="1"/>
              <a:t>Lewicki</a:t>
            </a:r>
            <a:r>
              <a:rPr lang="pt-BR" altLang="pt-BR" sz="2400" dirty="0"/>
              <a:t>)</a:t>
            </a:r>
          </a:p>
          <a:p>
            <a:endParaRPr lang="pt-BR" altLang="pt-BR" sz="2400" b="1" i="1" dirty="0"/>
          </a:p>
          <a:p>
            <a:endParaRPr lang="pt-BR" altLang="pt-BR" sz="2400" b="1" i="1" dirty="0"/>
          </a:p>
          <a:p>
            <a:endParaRPr lang="pt-BR" altLang="pt-BR" sz="2400" b="1" i="1" dirty="0"/>
          </a:p>
          <a:p>
            <a:endParaRPr lang="pt-BR" altLang="pt-BR" sz="2200" i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tângulo 3">
            <a:extLst>
              <a:ext uri="{FF2B5EF4-FFF2-40B4-BE49-F238E27FC236}">
                <a16:creationId xmlns:a16="http://schemas.microsoft.com/office/drawing/2014/main" id="{CA357166-CA66-4354-9EEE-9F143DCC8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03213"/>
            <a:ext cx="11093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2400" b="1">
                <a:solidFill>
                  <a:srgbClr val="C00000"/>
                </a:solidFill>
                <a:cs typeface="Times New Roman" panose="02020603050405020304" pitchFamily="18" charset="0"/>
              </a:rPr>
              <a:t>Limitações sob a interpretação sistemática</a:t>
            </a:r>
          </a:p>
        </p:txBody>
      </p:sp>
      <p:sp>
        <p:nvSpPr>
          <p:cNvPr id="32773" name="Retângulo 1">
            <a:extLst>
              <a:ext uri="{FF2B5EF4-FFF2-40B4-BE49-F238E27FC236}">
                <a16:creationId xmlns:a16="http://schemas.microsoft.com/office/drawing/2014/main" id="{AE21B6D0-CB6A-4ECF-B2B7-12EE47E2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63" y="1600200"/>
            <a:ext cx="1063307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pt-BR" altLang="pt-BR" sz="2400" i="1"/>
              <a:t>Art. 5, XXIII – a propriedade atenderá a sua função social</a:t>
            </a:r>
          </a:p>
          <a:p>
            <a:pPr>
              <a:buFont typeface="Arial" panose="020B0604020202020204" pitchFamily="34" charset="0"/>
              <a:buNone/>
            </a:pPr>
            <a:endParaRPr lang="pt-BR" altLang="pt-BR" sz="2400" i="1"/>
          </a:p>
          <a:p>
            <a:pPr>
              <a:buFont typeface="Arial" panose="020B0604020202020204" pitchFamily="34" charset="0"/>
              <a:buNone/>
            </a:pPr>
            <a:r>
              <a:rPr lang="pt-BR" altLang="pt-BR" sz="2400"/>
              <a:t>&gt; Guilherme Carboni e Sérgio Branco: limitações da Lei refletem o princípio da Função Social.</a:t>
            </a:r>
          </a:p>
          <a:p>
            <a:pPr>
              <a:buFont typeface="Arial" panose="020B0604020202020204" pitchFamily="34" charset="0"/>
              <a:buNone/>
            </a:pPr>
            <a:endParaRPr lang="pt-BR" altLang="pt-BR" sz="2400" i="1"/>
          </a:p>
          <a:p>
            <a:pPr>
              <a:buFont typeface="Arial" panose="020B0604020202020204" pitchFamily="34" charset="0"/>
              <a:buNone/>
            </a:pPr>
            <a:r>
              <a:rPr lang="pt-BR" altLang="pt-BR" sz="2400"/>
              <a:t>&gt; Proposta doutrinária (teórica) de Pedro Mizukami: interpretar limitações a partir da Constituição</a:t>
            </a:r>
            <a:endParaRPr lang="pt-BR" altLang="pt-BR" sz="2400" i="1"/>
          </a:p>
          <a:p>
            <a:pPr algn="just">
              <a:buFont typeface="Arial" panose="020B0604020202020204" pitchFamily="34" charset="0"/>
              <a:buNone/>
            </a:pPr>
            <a:endParaRPr lang="pt-BR" altLang="pt-BR" sz="22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CA2C4-96D9-49EB-A26E-5BA26591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Políticas Culturais e Direitos Autorais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772DCE-52FE-48B9-B8C2-2668EB874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/>
              <a:t>“A política cultural parece paradoxal: pretende proteger as atividades culturais de setores muito fortes da economia, mas brandindo com entusiasmo neófito os benefícios econômicos da cultura. Defende a ancoragem nos territórios, mas permanece muito parisiense. Defende uma exceção francesa contra a globalização, mas parece perder o pé no concerto das nações. </a:t>
            </a:r>
            <a:r>
              <a:rPr lang="pt-BR" b="1" dirty="0"/>
              <a:t>Como ré para defender o direito dos autores, ela se depara com as práticas reais dos usuários da Internet. Ela luta para definir modalidades virtuosas de apoio à revolução digital</a:t>
            </a:r>
            <a:r>
              <a:rPr lang="pt-BR" dirty="0"/>
              <a:t>. Ela pretende apoiar a diversidade, mas é solicitada a distribuir melhor sua ajuda e reorientar. Deve mostrar resultados a curto prazo quando a cultura se relaciona sobretudo com os longos ritmos da criação, a preservação dos patrimônios, o treinamento do público. Aspira a servir a todos os públicos, mas o consumo da cultura permanece essencialmente elitista.”</a:t>
            </a:r>
            <a:endParaRPr lang="pt-BR" b="0" dirty="0">
              <a:effectLst/>
            </a:endParaRPr>
          </a:p>
          <a:p>
            <a:pPr marL="0" indent="0">
              <a:buNone/>
            </a:pPr>
            <a:r>
              <a:rPr lang="pt-BR" b="1" dirty="0"/>
              <a:t>( Françoise </a:t>
            </a:r>
            <a:r>
              <a:rPr lang="pt-BR" b="1" dirty="0" err="1"/>
              <a:t>Benhamou</a:t>
            </a:r>
            <a:r>
              <a:rPr lang="pt-BR" b="1" dirty="0"/>
              <a:t> - Política cultural, fim de jogo ou nova temporada?)</a:t>
            </a:r>
            <a:endParaRPr lang="pt-BR" b="0" dirty="0">
              <a:effectLst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3470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tângulo 3">
            <a:extLst>
              <a:ext uri="{FF2B5EF4-FFF2-40B4-BE49-F238E27FC236}">
                <a16:creationId xmlns:a16="http://schemas.microsoft.com/office/drawing/2014/main" id="{A037CA53-C524-451A-A49D-AB97082B8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303213"/>
            <a:ext cx="11093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2400" b="1">
                <a:solidFill>
                  <a:srgbClr val="C00000"/>
                </a:solidFill>
                <a:cs typeface="Times New Roman" panose="02020603050405020304" pitchFamily="18" charset="0"/>
              </a:rPr>
              <a:t>Função Social do Direito de Autor</a:t>
            </a:r>
          </a:p>
        </p:txBody>
      </p:sp>
      <p:sp>
        <p:nvSpPr>
          <p:cNvPr id="34821" name="Retângulo 1">
            <a:extLst>
              <a:ext uri="{FF2B5EF4-FFF2-40B4-BE49-F238E27FC236}">
                <a16:creationId xmlns:a16="http://schemas.microsoft.com/office/drawing/2014/main" id="{23F38249-83E7-4D04-9A5A-C815CD137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63" y="1600200"/>
            <a:ext cx="10633075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2400"/>
              <a:t>“O Direito de Autor tem como função social a promoção do desenvolvimento econômico, cultural e tecnológico, mediante a concessão de um exclusivo para a utilização e exploração de determinadas obras intelectuais por um certo prazo, findo o qual, a obra cai em domínio público e pode ser utilizada livremente por qualquer pessoa” (Carboni, p.98, 2006).</a:t>
            </a:r>
          </a:p>
          <a:p>
            <a:pPr algn="just">
              <a:buFont typeface="Arial" panose="020B0604020202020204" pitchFamily="34" charset="0"/>
              <a:buNone/>
            </a:pPr>
            <a:endParaRPr lang="pt-BR" altLang="pt-BR" sz="2200" i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6F1E9-7157-47BA-BEA4-10DAAD81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Direitos Humanos Fundamentais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030672-6C94-442A-8C3A-28DCBBAB5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Artigo 27: </a:t>
            </a:r>
          </a:p>
          <a:p>
            <a:pPr marL="0" indent="0">
              <a:buNone/>
            </a:pPr>
            <a:r>
              <a:rPr lang="pt-BR" i="1" dirty="0"/>
              <a:t>1. Todo ser humano tem o direito de participar livremente da vida cultural da comunidade, de desfrutar das artes e de participar do processo científico e de seus benefícios.</a:t>
            </a:r>
          </a:p>
          <a:p>
            <a:pPr marL="0" indent="0">
              <a:buNone/>
            </a:pPr>
            <a:r>
              <a:rPr lang="pt-BR" i="1" dirty="0"/>
              <a:t>2. Todo ser humano tem direito à proteção dos interesses morais e materiais decorrentes de qualquer produção científica, literária ou artística da qual seja autor.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“O exclusivo autoral tem sido justificado pelo objetivo de fomentar a criação cultural. Sem nos determos na apreciação deste fundamento, há que acentuar que o regime concreto a estabelecer não pode ser moldado de maneira que o direito autoral acabe por desmentir no resultado a preocupação cultural que esteve na sua origem (ASCENSÃO, p.344, 2008)”. 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2856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7456E-B788-4645-9364-8F39D11CB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Infração aos Direitos Autorais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F0051A-87F6-45D6-B445-15986F531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Contrafação: a reprodução não autorizada. 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“Pirataria” X Compartilhamento.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Art. 184 do Código Penal (uma “norma penal em branco). </a:t>
            </a:r>
          </a:p>
        </p:txBody>
      </p:sp>
    </p:spTree>
    <p:extLst>
      <p:ext uri="{BB962C8B-B14F-4D97-AF65-F5344CB8AC3E}">
        <p14:creationId xmlns:p14="http://schemas.microsoft.com/office/powerpoint/2010/main" val="8509904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AF4E6-9D9F-43A0-BD65-AE5DA5C2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direito em movimento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BDF0B-6EF1-463D-B767-72A94947D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autor criador é o titula originário. Ele pode ceder o seu direito para outro, passando este a ser o novo titular do direito. Ele pode conceder licença de uso específico.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“Caracteriza-se a cessão pela transferência da titularidade da obra intelectual, com exclusividade para o(s) cessionário(s). Já a licença é uma autorização dada pelo autor para que  um terceiro se valha da obra, com exclusividade ou não, nos termos da autorização concedida. Ou seja, a cessão assemelha-se a uma compra e venda (se onerosa) ou a uma doação (se gratuita), e a licença, a uma locação (se onerosa) ou a um comodato (se gratuita).” (Paranaguá e Branco, p.94).</a:t>
            </a:r>
          </a:p>
        </p:txBody>
      </p:sp>
    </p:spTree>
    <p:extLst>
      <p:ext uri="{BB962C8B-B14F-4D97-AF65-F5344CB8AC3E}">
        <p14:creationId xmlns:p14="http://schemas.microsoft.com/office/powerpoint/2010/main" val="501435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AF4E6-9D9F-43A0-BD65-AE5DA5C2E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Copyleft</a:t>
            </a:r>
            <a:r>
              <a:rPr lang="pt-BR" dirty="0"/>
              <a:t> e Licenças Públicas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2BDF0B-6EF1-463D-B767-72A94947D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err="1"/>
              <a:t>Copyleft</a:t>
            </a:r>
            <a:r>
              <a:rPr lang="pt-BR" dirty="0"/>
              <a:t> (liberdade de cópia) possui relação com os projetos colaborativos da internet, especialmente o Software Livre.</a:t>
            </a:r>
          </a:p>
          <a:p>
            <a:r>
              <a:rPr lang="pt-BR" dirty="0"/>
              <a:t>As licenças públicas constituem no exercício do direito patrimonial do autor, que abre mão do seu direito de exclusividade, passando a obra ao Domínio Público antes do prazo fixado pela lei. </a:t>
            </a:r>
          </a:p>
          <a:p>
            <a:r>
              <a:rPr lang="pt-BR" dirty="0"/>
              <a:t>A mais famosa dessas licenças é a </a:t>
            </a:r>
            <a:r>
              <a:rPr lang="pt-BR" dirty="0" err="1"/>
              <a:t>Creative</a:t>
            </a:r>
            <a:r>
              <a:rPr lang="pt-BR" dirty="0"/>
              <a:t> Commons, criada por Lawrence </a:t>
            </a:r>
            <a:r>
              <a:rPr lang="pt-BR" dirty="0" err="1"/>
              <a:t>Lessig</a:t>
            </a:r>
            <a:r>
              <a:rPr lang="pt-BR" dirty="0"/>
              <a:t>. </a:t>
            </a:r>
          </a:p>
          <a:p>
            <a:r>
              <a:rPr lang="pt-BR" dirty="0"/>
              <a:t>“Alguns direitos reservados”.</a:t>
            </a:r>
          </a:p>
        </p:txBody>
      </p:sp>
    </p:spTree>
    <p:extLst>
      <p:ext uri="{BB962C8B-B14F-4D97-AF65-F5344CB8AC3E}">
        <p14:creationId xmlns:p14="http://schemas.microsoft.com/office/powerpoint/2010/main" val="1701848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BF33024A-F6A7-45D0-82E0-B0C5E75471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506982"/>
            <a:ext cx="10905066" cy="384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1296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AF629-ADF2-4C40-8072-F3FA093F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Estudos de Caso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065E81-6188-43C4-A4F0-4B34191E0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1) Obras órfãs: como lidar com elas?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“Quase todas as discussões sobre obras órfãs começam com a suposição de que o usuário realiza no mínimo uma pesquisa "razoável" por um proprietário de direitos autorais. Seria sensato documentar por escrito a lógica da abordagem adotada e manter um registro em papel das pesquisas individuais” (HIRTLE et al, 2009, p.205).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49568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1B51C-E943-4505-A846-E1B6908C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Estudos de Caso – Bibliotecas que assumem o risco para cumprir sua função social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2E3268-361C-493A-B755-366BDC723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1 -  Williams &amp; Wilkins Co. v. United States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2 - CCH Canadian Ltd. vs. Law Society of Upper Canada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“É importante que as instituições culturais respeitem os direitos dos proprietários dos direitos autorais. Entretanto, nunca devemos esquecer que, primeiro, o direito autoral existe para beneficiar o bem público e, segundo, as instituições culturais há muito ocupam um lugar especial na lei de direitos autorais, devido às suas missões de preservar e facilitar o acesso a obras intelectuais e criativas. Seria lamentável que, no desejo de evitar todo risco, essas mesmas instituições fracassassem em suas missões fundamentais.” (HIRTLE et al, 2009, p.213).</a:t>
            </a:r>
          </a:p>
        </p:txBody>
      </p:sp>
    </p:spTree>
    <p:extLst>
      <p:ext uri="{BB962C8B-B14F-4D97-AF65-F5344CB8AC3E}">
        <p14:creationId xmlns:p14="http://schemas.microsoft.com/office/powerpoint/2010/main" val="37100713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08046-F249-4939-8B3F-1D7F051C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Shadow Library (bibliotecas ocultas)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1AC40D-A4F6-445E-AD28-91BF2B3AC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movimento do acesso aberto legal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O movimento do acesso aberto ilegal:</a:t>
            </a:r>
          </a:p>
          <a:p>
            <a:pPr marL="0" indent="0">
              <a:buNone/>
            </a:pPr>
            <a:r>
              <a:rPr lang="pt-BR" dirty="0" err="1"/>
              <a:t>Libgen</a:t>
            </a:r>
            <a:r>
              <a:rPr lang="pt-BR" dirty="0"/>
              <a:t> – </a:t>
            </a:r>
            <a:r>
              <a:rPr lang="pt-BR" dirty="0">
                <a:hlinkClick r:id="rId2"/>
              </a:rPr>
              <a:t>http://libgen.is</a:t>
            </a: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 err="1"/>
              <a:t>Sci</a:t>
            </a:r>
            <a:r>
              <a:rPr lang="pt-BR" dirty="0"/>
              <a:t>-Hub – </a:t>
            </a:r>
            <a:r>
              <a:rPr lang="pt-BR" dirty="0">
                <a:hlinkClick r:id="rId3"/>
              </a:rPr>
              <a:t>https://sci-hub.tw/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92378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641DD-324E-48C6-A104-442A2E3D2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Manuais brasileiros de gestão de direitos autorais em instituições de cultura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77D4A2-29D3-4C08-A81C-6448C6877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>
                <a:hlinkClick r:id="rId2"/>
              </a:rPr>
              <a:t>http://www.mac.usp.br/mac/conteudo/academico/publicacoes/livros/manual_direitosautorais_GT.pdf</a:t>
            </a:r>
            <a:endParaRPr lang="pt-BR" dirty="0"/>
          </a:p>
          <a:p>
            <a:endParaRPr lang="pt-BR" dirty="0"/>
          </a:p>
          <a:p>
            <a:r>
              <a:rPr lang="pt-BR" dirty="0">
                <a:hlinkClick r:id="rId3"/>
              </a:rPr>
              <a:t>https://www.museus.gov.br/wp-content/uploads/2018/12/Gestao-da-Propriedade-Intelectual_Ibram_versao-digital.pdf</a:t>
            </a:r>
            <a:endParaRPr lang="pt-BR" dirty="0"/>
          </a:p>
          <a:p>
            <a:endParaRPr lang="pt-BR" dirty="0"/>
          </a:p>
          <a:p>
            <a:r>
              <a:rPr lang="pt-BR" dirty="0"/>
              <a:t>Manual de direito autoral para educação a distância no contexto da pandemia</a:t>
            </a:r>
            <a:r>
              <a:rPr lang="pt-BR"/>
              <a:t>: </a:t>
            </a:r>
            <a:r>
              <a:rPr lang="pt-BR">
                <a:hlinkClick r:id="rId4"/>
              </a:rPr>
              <a:t>https://zenodo.org/record/3964713?fbclid=IwAR2Hvj-MlXtJLK7DH9R9BoOGQ-uH4GfavvDKtXc5cdVI-OdBn6kyhzc7CbQ#.XygG3opKjIV</a:t>
            </a:r>
            <a:r>
              <a:rPr lang="pt-BR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570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5E85C-A526-4C78-B6DE-0FE7DFD0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organização da Propriedade Intelectual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F0FDDAF2-0A03-44A9-9DC0-6B5680ADF3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2253456"/>
            <a:ext cx="65151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8009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1059C-CB15-427C-A9C1-371C5861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Projeto de Lei – Deputada Jandira </a:t>
            </a:r>
            <a:r>
              <a:rPr lang="pt-BR" dirty="0" err="1"/>
              <a:t>Feghali</a:t>
            </a:r>
            <a:r>
              <a:rPr lang="pt-BR" dirty="0"/>
              <a:t> (PSOL/RJ)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A183FF-525A-424F-9DDA-879E8A45D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https://www.camara.leg.br/proposicoesWeb/prop_mostrarintegra;jsessionid=F6908F25A615DF3B15E1F0037B8116E6.proposicoesWebExterno1?codteor=1734276&amp;filename=PL+2370/2019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>
                <a:hlinkClick r:id="rId3"/>
              </a:rPr>
              <a:t>https://www.camara.leg.br/proposicoesWeb/fichadetramitacao?idProposicao=2198534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98341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4D59C-A534-42F4-BF8F-D8DB1E10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r>
              <a:rPr lang="pt-BR" dirty="0"/>
              <a:t>Os desafios do novo cenário midiático para as políticas públicas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11A80D-1CEF-43BB-8C68-F0B3D206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4" y="5261113"/>
            <a:ext cx="10293626" cy="915850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George </a:t>
            </a:r>
            <a:r>
              <a:rPr lang="pt-BR" dirty="0" err="1"/>
              <a:t>Yúdice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98362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0C8CA-6D81-40CB-9102-F2E80EF2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gestão cultural no novo cenário midiático: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DFE3C3-EA04-4A63-BA46-DE2464677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O uso das plataformas digitais no Brasil e no mundo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5925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DEDD5-CC2A-48FE-A82C-8C229BC74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Streamin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97087E-EC2D-44D4-B63C-6C8418A73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plataformas de streaming como uma liberação do hegemônico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 descr="Fundo preto com letras brancas&#10;&#10;Descrição gerada automaticamente">
            <a:extLst>
              <a:ext uri="{FF2B5EF4-FFF2-40B4-BE49-F238E27FC236}">
                <a16:creationId xmlns:a16="http://schemas.microsoft.com/office/drawing/2014/main" id="{0E12A13B-A616-413D-B6D2-919D6B360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372" y="2390376"/>
            <a:ext cx="7613166" cy="432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51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23F84-2449-44E1-AD14-7E52C0F89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colecionista e o afeto como mercadoria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A1874E-3AC1-4834-A409-6848A355B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colecionista do século XXI: o disseminador da internet </a:t>
            </a:r>
          </a:p>
          <a:p>
            <a:endParaRPr lang="pt-BR" dirty="0"/>
          </a:p>
          <a:p>
            <a:r>
              <a:rPr lang="pt-BR" dirty="0"/>
              <a:t> A nova economia-da-informação-</a:t>
            </a:r>
            <a:r>
              <a:rPr lang="pt-BR" dirty="0" err="1"/>
              <a:t>experiênica</a:t>
            </a:r>
            <a:r>
              <a:rPr lang="pt-BR" dirty="0"/>
              <a:t>-e-afeto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“Na nova economia-da-informação-experiência-e-afeto, o conteúdo dos produtos – que são intercâmbios, serviços, comunicações etc. – é intangível, é isso que circula e vincula subjetividades e corpos. Quer dizer que o afeto antes investido nos objetos acha outros circuitos de </a:t>
            </a:r>
            <a:r>
              <a:rPr lang="pt-BR" dirty="0" err="1"/>
              <a:t>catexização</a:t>
            </a:r>
            <a:r>
              <a:rPr lang="pt-BR" dirty="0"/>
              <a:t>. E esse conteúdo intangível torna-se cada vez mais valioso do que as coisas físicas utilizadas para produzir esses intercâmbios, serviços e comunicações.” (</a:t>
            </a:r>
            <a:r>
              <a:rPr lang="pt-BR" dirty="0" err="1"/>
              <a:t>Yúdice</a:t>
            </a:r>
            <a:r>
              <a:rPr lang="pt-BR" dirty="0"/>
              <a:t>, p.94)</a:t>
            </a:r>
          </a:p>
        </p:txBody>
      </p:sp>
    </p:spTree>
    <p:extLst>
      <p:ext uri="{BB962C8B-B14F-4D97-AF65-F5344CB8AC3E}">
        <p14:creationId xmlns:p14="http://schemas.microsoft.com/office/powerpoint/2010/main" val="37642937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CC8BF-915E-413F-ADB3-7FBC8EDE8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Questões laterais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DAA3C1-B1E6-4B01-9BD4-4DD00D914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Biopolítica: comercialização dos afetos;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Economia política: empresas da internet investem dinheiro para promover acesso de países pobres, tendo em vista a valorização da própria empresa com mais usuários.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601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A5677-15A3-4B9E-A285-55238747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296381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58973-79DD-42DF-AB9B-BE00092F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Sistemas: </a:t>
            </a:r>
            <a:r>
              <a:rPr lang="pt-BR" i="1" dirty="0"/>
              <a:t>Copyright </a:t>
            </a:r>
            <a:r>
              <a:rPr lang="pt-BR" dirty="0"/>
              <a:t>e </a:t>
            </a:r>
            <a:r>
              <a:rPr lang="pt-BR" i="1" dirty="0" err="1"/>
              <a:t>Droit</a:t>
            </a:r>
            <a:r>
              <a:rPr lang="pt-BR" i="1" dirty="0"/>
              <a:t> D’</a:t>
            </a:r>
            <a:r>
              <a:rPr lang="pt-BR" i="1" dirty="0" err="1"/>
              <a:t>auteur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799A31-9DFB-4500-A8F7-665FA0631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CDBCEA9-FC2A-4D3F-B4C6-493B3AD86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475" y="1825625"/>
            <a:ext cx="7937500" cy="433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16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5E85C-A526-4C78-B6DE-0FE7DFD0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Legislação </a:t>
            </a:r>
            <a:r>
              <a:rPr lang="pt-BR" dirty="0" err="1"/>
              <a:t>autoralista</a:t>
            </a:r>
            <a:r>
              <a:rPr lang="pt-BR" dirty="0"/>
              <a:t> no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FCC6DC-AE72-4477-8BB8-0895305C1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Lei Imperial de 1827 que criou as duas primeiras faculdades de direito do Brasil (São Paulo e Olinda); </a:t>
            </a:r>
          </a:p>
          <a:p>
            <a:r>
              <a:rPr lang="pt-BR" dirty="0"/>
              <a:t>Código Criminal de 1830 e Código Penal de 1890 (crime de contrafação); </a:t>
            </a:r>
          </a:p>
          <a:p>
            <a:r>
              <a:rPr lang="pt-BR" dirty="0"/>
              <a:t>Lei Medeiros de Albuquerque de 1898 (primeira lei de direitos autorais do Brasil);</a:t>
            </a:r>
          </a:p>
          <a:p>
            <a:r>
              <a:rPr lang="pt-BR" dirty="0"/>
              <a:t>Código Civil de 1916 (no capítulo </a:t>
            </a:r>
            <a:r>
              <a:rPr lang="pt-BR" i="1" dirty="0"/>
              <a:t>Da propriedade literária, artística e científica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609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58973-79DD-42DF-AB9B-BE00092F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Legislação </a:t>
            </a:r>
            <a:r>
              <a:rPr lang="pt-BR" dirty="0" err="1"/>
              <a:t>autoralista</a:t>
            </a:r>
            <a:r>
              <a:rPr lang="pt-BR" dirty="0"/>
              <a:t> no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799A31-9DFB-4500-A8F7-665FA0631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Lei de Direitos Autorais de 1973;</a:t>
            </a:r>
          </a:p>
          <a:p>
            <a:r>
              <a:rPr lang="pt-BR" dirty="0"/>
              <a:t>Lei de Direitos Autorais de 1998 (Criada em função da nova Constituição Federal de 1988).</a:t>
            </a:r>
          </a:p>
          <a:p>
            <a:r>
              <a:rPr lang="pt-BR" dirty="0"/>
              <a:t>Código Penal de 2003 (crime de Violação de Direitos Autorais).</a:t>
            </a:r>
          </a:p>
          <a:p>
            <a:endParaRPr lang="pt-BR" dirty="0"/>
          </a:p>
          <a:p>
            <a:r>
              <a:rPr lang="pt-BR" dirty="0"/>
              <a:t>Constituições: todas desde a primeira constituição republicana (1891), com exceção da carta de 1937.</a:t>
            </a:r>
          </a:p>
        </p:txBody>
      </p:sp>
    </p:spTree>
    <p:extLst>
      <p:ext uri="{BB962C8B-B14F-4D97-AF65-F5344CB8AC3E}">
        <p14:creationId xmlns:p14="http://schemas.microsoft.com/office/powerpoint/2010/main" val="283883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5E85C-A526-4C78-B6DE-0FE7DFD0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Direitos Autorais – visão geral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FCC6DC-AE72-4477-8BB8-0895305C1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dirty="0"/>
              <a:t>O sujeito </a:t>
            </a:r>
          </a:p>
          <a:p>
            <a:endParaRPr lang="pt-BR" dirty="0"/>
          </a:p>
          <a:p>
            <a:r>
              <a:rPr lang="pt-BR" dirty="0"/>
              <a:t>O objeto </a:t>
            </a:r>
          </a:p>
          <a:p>
            <a:endParaRPr lang="pt-BR" dirty="0"/>
          </a:p>
          <a:p>
            <a:r>
              <a:rPr lang="pt-BR" dirty="0"/>
              <a:t>O conteúdo </a:t>
            </a:r>
          </a:p>
          <a:p>
            <a:endParaRPr lang="pt-BR" dirty="0"/>
          </a:p>
          <a:p>
            <a:r>
              <a:rPr lang="pt-BR" dirty="0"/>
              <a:t>O movimento 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222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D379A-20E8-44A6-B9C1-0C8A1687C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Condições de acesso ao direito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967A19-49D1-40D7-9B61-1DDE1A358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“O "reconhecimento" da lei é a identificação de seu status, o que tornará possível dizer que aqui um direito autoral pode ser invocado, e não lá. Mas não apenas em resumo: é saber se isso ou aquilo pode reivindicar um direito autoral e também saber o que isso significa, que poderes estão associados a esse direito. É, portanto, responder às três questões "chave": direito a quê? Um direito para quem? Um direito para quê? Em termos mais acadêmicos, significa questionar o objetivo dos direitos autorais: o que ele captura? Sobre os titulares desse direito que não podem existir como "pendentes": quem pode invocá-lo? É de se perguntar finalmente sobre o seu conteúdo: que prerrogativas lhe estão associadas?” (</a:t>
            </a:r>
            <a:r>
              <a:rPr lang="pt-BR" dirty="0" err="1"/>
              <a:t>Vivant</a:t>
            </a:r>
            <a:r>
              <a:rPr lang="pt-BR" dirty="0"/>
              <a:t> e </a:t>
            </a:r>
            <a:r>
              <a:rPr lang="pt-BR" dirty="0" err="1"/>
              <a:t>Bruguière</a:t>
            </a:r>
            <a:r>
              <a:rPr lang="pt-BR" dirty="0"/>
              <a:t>, p.114).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11260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3822</Words>
  <Application>Microsoft Office PowerPoint</Application>
  <PresentationFormat>Widescreen</PresentationFormat>
  <Paragraphs>231</Paragraphs>
  <Slides>46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Tema do Office</vt:lpstr>
      <vt:lpstr>O sistema de produção cultural e outros conceitos; Copyleft e Copyright; Propriedade intelectual</vt:lpstr>
      <vt:lpstr>O gestor cultural e a legislação </vt:lpstr>
      <vt:lpstr>Políticas Culturais e Direitos Autorais</vt:lpstr>
      <vt:lpstr>A organização da Propriedade Intelectual</vt:lpstr>
      <vt:lpstr>Sistemas: Copyright e Droit D’auteur</vt:lpstr>
      <vt:lpstr>Legislação autoralista no Brasil</vt:lpstr>
      <vt:lpstr>Legislação autoralista no Brasil</vt:lpstr>
      <vt:lpstr>Direitos Autorais – visão geral </vt:lpstr>
      <vt:lpstr>Condições de acesso ao direito</vt:lpstr>
      <vt:lpstr>Sujeito </vt:lpstr>
      <vt:lpstr>Objeto – campo de incidência</vt:lpstr>
      <vt:lpstr>A exclusão da proteção das ideias</vt:lpstr>
      <vt:lpstr>Objeto - Forma e Originalidade</vt:lpstr>
      <vt:lpstr>Objeto – campo de não incidência (exclusão)</vt:lpstr>
      <vt:lpstr>O conteúdo: Direitos Morais e Patrimoniais</vt:lpstr>
      <vt:lpstr>Direitos Morais</vt:lpstr>
      <vt:lpstr>Direitos Patrimoniais</vt:lpstr>
      <vt:lpstr>Direito de Sequência </vt:lpstr>
      <vt:lpstr>Fundamento econômico do direito autoral</vt:lpstr>
      <vt:lpstr>Fundamento econômico</vt:lpstr>
      <vt:lpstr>A duração do direito</vt:lpstr>
      <vt:lpstr>Limitações aos Direitos Autorais: um campo de batalhas</vt:lpstr>
      <vt:lpstr>Limitações</vt:lpstr>
      <vt:lpstr>Limitações: uma ausência notável</vt:lpstr>
      <vt:lpstr>Apresentação do PowerPoint</vt:lpstr>
      <vt:lpstr>Apresentação do PowerPoint</vt:lpstr>
      <vt:lpstr>Regra dos Três Passos da Convenção de Berna</vt:lpstr>
      <vt:lpstr>Apresentação do PowerPoint</vt:lpstr>
      <vt:lpstr>Apresentação do PowerPoint</vt:lpstr>
      <vt:lpstr>Apresentação do PowerPoint</vt:lpstr>
      <vt:lpstr>Direitos Humanos Fundamentais</vt:lpstr>
      <vt:lpstr>Infração aos Direitos Autorais</vt:lpstr>
      <vt:lpstr>O direito em movimento </vt:lpstr>
      <vt:lpstr>Copyleft e Licenças Públicas </vt:lpstr>
      <vt:lpstr>Apresentação do PowerPoint</vt:lpstr>
      <vt:lpstr>Estudos de Caso </vt:lpstr>
      <vt:lpstr>Estudos de Caso – Bibliotecas que assumem o risco para cumprir sua função social</vt:lpstr>
      <vt:lpstr>Shadow Library (bibliotecas ocultas)</vt:lpstr>
      <vt:lpstr>Manuais brasileiros de gestão de direitos autorais em instituições de cultura</vt:lpstr>
      <vt:lpstr>Projeto de Lei – Deputada Jandira Feghali (PSOL/RJ)</vt:lpstr>
      <vt:lpstr>Os desafios do novo cenário midiático para as políticas públicas</vt:lpstr>
      <vt:lpstr>A gestão cultural no novo cenário midiático: </vt:lpstr>
      <vt:lpstr>Streamin</vt:lpstr>
      <vt:lpstr>O colecionista e o afeto como mercadoria</vt:lpstr>
      <vt:lpstr>Questões laterais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Paradoxo do Direito Autoral</dc:title>
  <dc:creator>walter couto</dc:creator>
  <cp:lastModifiedBy>Renan Pedroso</cp:lastModifiedBy>
  <cp:revision>12</cp:revision>
  <dcterms:created xsi:type="dcterms:W3CDTF">2019-10-15T02:55:47Z</dcterms:created>
  <dcterms:modified xsi:type="dcterms:W3CDTF">2020-11-03T21:24:47Z</dcterms:modified>
</cp:coreProperties>
</file>