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8"/>
  </p:notesMasterIdLst>
  <p:sldIdLst>
    <p:sldId id="343" r:id="rId2"/>
    <p:sldId id="344" r:id="rId3"/>
    <p:sldId id="342" r:id="rId4"/>
    <p:sldId id="345" r:id="rId5"/>
    <p:sldId id="346" r:id="rId6"/>
    <p:sldId id="347" r:id="rId7"/>
    <p:sldId id="348" r:id="rId8"/>
    <p:sldId id="349" r:id="rId9"/>
    <p:sldId id="316" r:id="rId10"/>
    <p:sldId id="317" r:id="rId11"/>
    <p:sldId id="318" r:id="rId12"/>
    <p:sldId id="320" r:id="rId13"/>
    <p:sldId id="323" r:id="rId14"/>
    <p:sldId id="32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31" r:id="rId25"/>
    <p:sldId id="350" r:id="rId26"/>
    <p:sldId id="324" r:id="rId2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99"/>
    <a:srgbClr val="008000"/>
    <a:srgbClr val="FFFFDD"/>
    <a:srgbClr val="F2F2F2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8538BB-3D2B-4817-8C08-EBD4CD3AEC9E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4824-95CC-47D3-8F05-6D773D1122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0012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DB4824-95CC-47D3-8F05-6D773D112245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7216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DB4824-95CC-47D3-8F05-6D773D112245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4105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AFA609-1E10-4046-87A7-5E3E8D39E819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735D6-908C-4493-BF57-E46DA5E6B39F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D214ED-17B8-477E-8E69-60C232C73521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B8463-C2B8-4707-8300-5C860E5DB665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2EA27B-FD1E-4892-91C4-767DBC6382D7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7633FB-4997-4022-ABB4-ACA71EA1E8BE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6E3FD6-1AC2-4356-AC9C-0F24A9AE09AC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11353E-468D-4DB8-AFED-4DD9A816ACB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4E0A5-6302-4BE1-BB96-EAC8001F1213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34D708-8ECA-43DC-A303-31369C9921B8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A8EB4A-463F-4775-B076-91595F8940A0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t-BR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B9C09DC-F81C-48BD-993A-85665B4B2043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1ACEB57-EEAA-8426-2431-8CCCB4372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1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DE5AED5-2A81-7013-E331-DDEF1BDF763B}"/>
              </a:ext>
            </a:extLst>
          </p:cNvPr>
          <p:cNvSpPr txBox="1"/>
          <p:nvPr/>
        </p:nvSpPr>
        <p:spPr>
          <a:xfrm>
            <a:off x="978859" y="533400"/>
            <a:ext cx="7691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Como determinar a massa  molar de uma proteína?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BB0B3BF-5D09-14AF-52A2-5AE8D485C4A5}"/>
              </a:ext>
            </a:extLst>
          </p:cNvPr>
          <p:cNvSpPr txBox="1"/>
          <p:nvPr/>
        </p:nvSpPr>
        <p:spPr>
          <a:xfrm>
            <a:off x="978859" y="1371600"/>
            <a:ext cx="34451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pt-BR" sz="3200" dirty="0"/>
              <a:t>Filtração em gel</a:t>
            </a:r>
          </a:p>
          <a:p>
            <a:pPr marL="342900" indent="-342900">
              <a:buAutoNum type="arabicPeriod"/>
            </a:pPr>
            <a:r>
              <a:rPr lang="pt-BR" sz="3200" dirty="0"/>
              <a:t>SDS-PAGE</a:t>
            </a:r>
          </a:p>
        </p:txBody>
      </p:sp>
    </p:spTree>
    <p:extLst>
      <p:ext uri="{BB962C8B-B14F-4D97-AF65-F5344CB8AC3E}">
        <p14:creationId xmlns:p14="http://schemas.microsoft.com/office/powerpoint/2010/main" val="2258081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1066800" y="152400"/>
            <a:ext cx="74072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buAutoNum type="arabicPeriod"/>
            </a:pPr>
            <a:r>
              <a:rPr lang="pt-BR" sz="2400" b="1" dirty="0">
                <a:solidFill>
                  <a:srgbClr val="3333CC"/>
                </a:solidFill>
                <a:latin typeface="Times" pitchFamily="18" charset="0"/>
              </a:rPr>
              <a:t>Desdobramento da ligação dissulfeto  separação das cadeias polipeptídicas</a:t>
            </a: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762000" y="1295400"/>
            <a:ext cx="738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2400">
                <a:latin typeface="Times" pitchFamily="18" charset="0"/>
              </a:rPr>
              <a:t>Usar agentes desnaturantes e  romper as ligações dissulfeto</a:t>
            </a:r>
          </a:p>
        </p:txBody>
      </p:sp>
      <p:pic>
        <p:nvPicPr>
          <p:cNvPr id="77830" name="Picture 2" descr="figure-03-26.jpg                                               0003BD0B LONE PINE                      B8968932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749425"/>
            <a:ext cx="6705600" cy="472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CE3ED6A3-AF8F-43A8-AAB8-89A6B730A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10</a:t>
            </a:fld>
            <a:endParaRPr lang="pt-BR"/>
          </a:p>
        </p:txBody>
      </p:sp>
      <p:sp>
        <p:nvSpPr>
          <p:cNvPr id="5" name="Seta: para a Esquerda 4">
            <a:extLst>
              <a:ext uri="{FF2B5EF4-FFF2-40B4-BE49-F238E27FC236}">
                <a16:creationId xmlns:a16="http://schemas.microsoft.com/office/drawing/2014/main" id="{66DC9043-277D-43E6-8AE9-1736491DEF31}"/>
              </a:ext>
            </a:extLst>
          </p:cNvPr>
          <p:cNvSpPr/>
          <p:nvPr/>
        </p:nvSpPr>
        <p:spPr>
          <a:xfrm>
            <a:off x="7495667" y="4977385"/>
            <a:ext cx="978408" cy="256032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: Curva para a Esquerda 5">
            <a:extLst>
              <a:ext uri="{FF2B5EF4-FFF2-40B4-BE49-F238E27FC236}">
                <a16:creationId xmlns:a16="http://schemas.microsoft.com/office/drawing/2014/main" id="{A8104685-1260-4CF4-9E74-388D9FEF0A71}"/>
              </a:ext>
            </a:extLst>
          </p:cNvPr>
          <p:cNvSpPr/>
          <p:nvPr/>
        </p:nvSpPr>
        <p:spPr>
          <a:xfrm>
            <a:off x="6324600" y="2212848"/>
            <a:ext cx="731520" cy="1216152"/>
          </a:xfrm>
          <a:prstGeom prst="curvedLef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646864" y="706438"/>
            <a:ext cx="63738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 dirty="0" err="1"/>
              <a:t>Estrutura</a:t>
            </a:r>
            <a:r>
              <a:rPr lang="en-US" sz="1400" b="1" dirty="0"/>
              <a:t> </a:t>
            </a:r>
            <a:r>
              <a:rPr lang="en-US" sz="1400" b="1" dirty="0" err="1"/>
              <a:t>primária</a:t>
            </a:r>
            <a:r>
              <a:rPr lang="en-US" sz="1400" b="1" dirty="0"/>
              <a:t>:</a:t>
            </a:r>
            <a:r>
              <a:rPr lang="en-US" sz="1400" dirty="0"/>
              <a:t>  é a </a:t>
            </a:r>
            <a:r>
              <a:rPr lang="en-US" sz="1400" dirty="0" err="1"/>
              <a:t>sequência</a:t>
            </a:r>
            <a:r>
              <a:rPr lang="en-US" sz="1400" dirty="0"/>
              <a:t> dos </a:t>
            </a:r>
            <a:r>
              <a:rPr lang="en-US" sz="1400" dirty="0" err="1"/>
              <a:t>aminoácidos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cadeia</a:t>
            </a:r>
            <a:r>
              <a:rPr lang="en-US" sz="1400" dirty="0"/>
              <a:t> </a:t>
            </a:r>
            <a:r>
              <a:rPr lang="en-US" sz="1400" dirty="0" err="1"/>
              <a:t>polipeptídica</a:t>
            </a:r>
            <a:r>
              <a:rPr lang="en-US" sz="1400" dirty="0"/>
              <a:t>.</a:t>
            </a:r>
          </a:p>
        </p:txBody>
      </p:sp>
      <p:grpSp>
        <p:nvGrpSpPr>
          <p:cNvPr id="78853" name="Group 5"/>
          <p:cNvGrpSpPr>
            <a:grpSpLocks/>
          </p:cNvGrpSpPr>
          <p:nvPr/>
        </p:nvGrpSpPr>
        <p:grpSpPr bwMode="auto">
          <a:xfrm>
            <a:off x="3625850" y="1182688"/>
            <a:ext cx="3168650" cy="215900"/>
            <a:chOff x="1927" y="890"/>
            <a:chExt cx="1996" cy="136"/>
          </a:xfrm>
        </p:grpSpPr>
        <p:sp>
          <p:nvSpPr>
            <p:cNvPr id="78854" name="Oval 6"/>
            <p:cNvSpPr>
              <a:spLocks noChangeArrowheads="1"/>
            </p:cNvSpPr>
            <p:nvPr/>
          </p:nvSpPr>
          <p:spPr bwMode="auto">
            <a:xfrm>
              <a:off x="1927" y="890"/>
              <a:ext cx="182" cy="1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8855" name="Oval 7"/>
            <p:cNvSpPr>
              <a:spLocks noChangeArrowheads="1"/>
            </p:cNvSpPr>
            <p:nvPr/>
          </p:nvSpPr>
          <p:spPr bwMode="auto">
            <a:xfrm>
              <a:off x="2108" y="890"/>
              <a:ext cx="182" cy="1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8856" name="Oval 8"/>
            <p:cNvSpPr>
              <a:spLocks noChangeArrowheads="1"/>
            </p:cNvSpPr>
            <p:nvPr/>
          </p:nvSpPr>
          <p:spPr bwMode="auto">
            <a:xfrm>
              <a:off x="2289" y="890"/>
              <a:ext cx="182" cy="136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8857" name="Oval 9"/>
            <p:cNvSpPr>
              <a:spLocks noChangeArrowheads="1"/>
            </p:cNvSpPr>
            <p:nvPr/>
          </p:nvSpPr>
          <p:spPr bwMode="auto">
            <a:xfrm>
              <a:off x="2471" y="890"/>
              <a:ext cx="182" cy="136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8858" name="Oval 10"/>
            <p:cNvSpPr>
              <a:spLocks noChangeArrowheads="1"/>
            </p:cNvSpPr>
            <p:nvPr/>
          </p:nvSpPr>
          <p:spPr bwMode="auto">
            <a:xfrm>
              <a:off x="2653" y="890"/>
              <a:ext cx="182" cy="1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8859" name="Oval 11"/>
            <p:cNvSpPr>
              <a:spLocks noChangeArrowheads="1"/>
            </p:cNvSpPr>
            <p:nvPr/>
          </p:nvSpPr>
          <p:spPr bwMode="auto">
            <a:xfrm>
              <a:off x="2834" y="890"/>
              <a:ext cx="182" cy="136"/>
            </a:xfrm>
            <a:prstGeom prst="ellipse">
              <a:avLst/>
            </a:prstGeom>
            <a:solidFill>
              <a:srgbClr val="F4F6A8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8860" name="Oval 12"/>
            <p:cNvSpPr>
              <a:spLocks noChangeArrowheads="1"/>
            </p:cNvSpPr>
            <p:nvPr/>
          </p:nvSpPr>
          <p:spPr bwMode="auto">
            <a:xfrm>
              <a:off x="3015" y="890"/>
              <a:ext cx="182" cy="136"/>
            </a:xfrm>
            <a:prstGeom prst="ellipse">
              <a:avLst/>
            </a:prstGeom>
            <a:solidFill>
              <a:srgbClr val="E9B5E8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8861" name="Oval 13"/>
            <p:cNvSpPr>
              <a:spLocks noChangeArrowheads="1"/>
            </p:cNvSpPr>
            <p:nvPr/>
          </p:nvSpPr>
          <p:spPr bwMode="auto">
            <a:xfrm>
              <a:off x="3197" y="890"/>
              <a:ext cx="182" cy="13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8862" name="Oval 14"/>
            <p:cNvSpPr>
              <a:spLocks noChangeArrowheads="1"/>
            </p:cNvSpPr>
            <p:nvPr/>
          </p:nvSpPr>
          <p:spPr bwMode="auto">
            <a:xfrm>
              <a:off x="3378" y="890"/>
              <a:ext cx="182" cy="13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8863" name="Oval 15"/>
            <p:cNvSpPr>
              <a:spLocks noChangeArrowheads="1"/>
            </p:cNvSpPr>
            <p:nvPr/>
          </p:nvSpPr>
          <p:spPr bwMode="auto">
            <a:xfrm>
              <a:off x="3560" y="890"/>
              <a:ext cx="182" cy="136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8864" name="Oval 16"/>
            <p:cNvSpPr>
              <a:spLocks noChangeArrowheads="1"/>
            </p:cNvSpPr>
            <p:nvPr/>
          </p:nvSpPr>
          <p:spPr bwMode="auto">
            <a:xfrm>
              <a:off x="3741" y="890"/>
              <a:ext cx="182" cy="1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78865" name="Line 17"/>
          <p:cNvSpPr>
            <a:spLocks noChangeShapeType="1"/>
          </p:cNvSpPr>
          <p:nvPr/>
        </p:nvSpPr>
        <p:spPr bwMode="auto">
          <a:xfrm flipH="1">
            <a:off x="2160333" y="1308182"/>
            <a:ext cx="8636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grpSp>
        <p:nvGrpSpPr>
          <p:cNvPr id="78866" name="Group 18"/>
          <p:cNvGrpSpPr>
            <a:grpSpLocks/>
          </p:cNvGrpSpPr>
          <p:nvPr/>
        </p:nvGrpSpPr>
        <p:grpSpPr bwMode="auto">
          <a:xfrm>
            <a:off x="804827" y="831932"/>
            <a:ext cx="1825625" cy="1168400"/>
            <a:chOff x="158" y="935"/>
            <a:chExt cx="1150" cy="736"/>
          </a:xfrm>
        </p:grpSpPr>
        <p:pic>
          <p:nvPicPr>
            <p:cNvPr id="78867" name="Picture 19" descr="protestr"/>
            <p:cNvPicPr>
              <a:picLocks noChangeAspect="1" noChangeArrowheads="1"/>
            </p:cNvPicPr>
            <p:nvPr/>
          </p:nvPicPr>
          <p:blipFill>
            <a:blip r:embed="rId2" cstate="print"/>
            <a:srcRect r="75218" b="62241"/>
            <a:stretch>
              <a:fillRect/>
            </a:stretch>
          </p:blipFill>
          <p:spPr bwMode="auto">
            <a:xfrm>
              <a:off x="158" y="935"/>
              <a:ext cx="1150" cy="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8868" name="Text Box 20"/>
            <p:cNvSpPr txBox="1">
              <a:spLocks noChangeArrowheads="1"/>
            </p:cNvSpPr>
            <p:nvPr/>
          </p:nvSpPr>
          <p:spPr bwMode="auto">
            <a:xfrm>
              <a:off x="204" y="981"/>
              <a:ext cx="650" cy="12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tIns="10800" bIns="10800">
              <a:spAutoFit/>
            </a:bodyPr>
            <a:lstStyle/>
            <a:p>
              <a:r>
                <a:rPr lang="en-US" sz="1200" b="1"/>
                <a:t>aminoácido</a:t>
              </a:r>
            </a:p>
          </p:txBody>
        </p:sp>
      </p:grpSp>
      <p:grpSp>
        <p:nvGrpSpPr>
          <p:cNvPr id="78869" name="Group 21"/>
          <p:cNvGrpSpPr>
            <a:grpSpLocks/>
          </p:cNvGrpSpPr>
          <p:nvPr/>
        </p:nvGrpSpPr>
        <p:grpSpPr bwMode="auto">
          <a:xfrm>
            <a:off x="3182963" y="1111250"/>
            <a:ext cx="431800" cy="358775"/>
            <a:chOff x="1610" y="1031"/>
            <a:chExt cx="272" cy="226"/>
          </a:xfrm>
        </p:grpSpPr>
        <p:sp>
          <p:nvSpPr>
            <p:cNvPr id="78870" name="Oval 22"/>
            <p:cNvSpPr>
              <a:spLocks noChangeArrowheads="1"/>
            </p:cNvSpPr>
            <p:nvPr/>
          </p:nvSpPr>
          <p:spPr bwMode="auto">
            <a:xfrm>
              <a:off x="1655" y="1076"/>
              <a:ext cx="182" cy="13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8871" name="AutoShape 23"/>
            <p:cNvSpPr>
              <a:spLocks/>
            </p:cNvSpPr>
            <p:nvPr/>
          </p:nvSpPr>
          <p:spPr bwMode="auto">
            <a:xfrm>
              <a:off x="1610" y="1031"/>
              <a:ext cx="45" cy="226"/>
            </a:xfrm>
            <a:prstGeom prst="leftBrace">
              <a:avLst>
                <a:gd name="adj1" fmla="val 41852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8872" name="AutoShape 24"/>
            <p:cNvSpPr>
              <a:spLocks/>
            </p:cNvSpPr>
            <p:nvPr/>
          </p:nvSpPr>
          <p:spPr bwMode="auto">
            <a:xfrm>
              <a:off x="1837" y="1031"/>
              <a:ext cx="45" cy="226"/>
            </a:xfrm>
            <a:prstGeom prst="rightBrace">
              <a:avLst>
                <a:gd name="adj1" fmla="val 41852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78874" name="Group 26"/>
          <p:cNvGrpSpPr>
            <a:grpSpLocks/>
          </p:cNvGrpSpPr>
          <p:nvPr/>
        </p:nvGrpSpPr>
        <p:grpSpPr bwMode="auto">
          <a:xfrm>
            <a:off x="1476375" y="5876925"/>
            <a:ext cx="7345363" cy="801688"/>
            <a:chOff x="748" y="3702"/>
            <a:chExt cx="4627" cy="505"/>
          </a:xfrm>
        </p:grpSpPr>
        <p:sp>
          <p:nvSpPr>
            <p:cNvPr id="78875" name="Text Box 27"/>
            <p:cNvSpPr txBox="1">
              <a:spLocks noChangeArrowheads="1"/>
            </p:cNvSpPr>
            <p:nvPr/>
          </p:nvSpPr>
          <p:spPr bwMode="auto">
            <a:xfrm>
              <a:off x="748" y="3797"/>
              <a:ext cx="4082" cy="4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dirty="0"/>
                <a:t>A </a:t>
              </a:r>
              <a:r>
                <a:rPr lang="en-US" dirty="0" err="1"/>
                <a:t>posição</a:t>
              </a:r>
              <a:r>
                <a:rPr lang="en-US" dirty="0"/>
                <a:t> do </a:t>
              </a:r>
              <a:r>
                <a:rPr lang="en-US" dirty="0" err="1"/>
                <a:t>pico</a:t>
              </a:r>
              <a:r>
                <a:rPr lang="en-US" dirty="0"/>
                <a:t> no </a:t>
              </a:r>
              <a:r>
                <a:rPr lang="en-US" dirty="0" err="1"/>
                <a:t>cromatograma</a:t>
              </a:r>
              <a:r>
                <a:rPr lang="en-US" dirty="0"/>
                <a:t> </a:t>
              </a:r>
              <a:r>
                <a:rPr lang="en-US" dirty="0" err="1"/>
                <a:t>identifica</a:t>
              </a:r>
              <a:r>
                <a:rPr lang="en-US" dirty="0"/>
                <a:t> o </a:t>
              </a:r>
              <a:r>
                <a:rPr lang="en-US" dirty="0" err="1"/>
                <a:t>aminoácido</a:t>
              </a:r>
              <a:r>
                <a:rPr lang="en-US" dirty="0"/>
                <a:t>.   </a:t>
              </a:r>
            </a:p>
            <a:p>
              <a:r>
                <a:rPr lang="en-US" dirty="0"/>
                <a:t>                                 A </a:t>
              </a:r>
              <a:r>
                <a:rPr lang="en-US" dirty="0" err="1"/>
                <a:t>área</a:t>
              </a:r>
              <a:r>
                <a:rPr lang="en-US" dirty="0"/>
                <a:t> do </a:t>
              </a:r>
              <a:r>
                <a:rPr lang="en-US" dirty="0" err="1"/>
                <a:t>pico</a:t>
              </a:r>
              <a:r>
                <a:rPr lang="en-US" dirty="0"/>
                <a:t> </a:t>
              </a:r>
              <a:r>
                <a:rPr lang="en-US" dirty="0" err="1"/>
                <a:t>quantifica</a:t>
              </a:r>
              <a:r>
                <a:rPr lang="en-US" dirty="0"/>
                <a:t> o </a:t>
              </a:r>
              <a:r>
                <a:rPr lang="en-US" dirty="0" err="1"/>
                <a:t>aminoácido</a:t>
              </a:r>
              <a:r>
                <a:rPr lang="en-US" dirty="0"/>
                <a:t>. </a:t>
              </a:r>
            </a:p>
          </p:txBody>
        </p:sp>
        <p:sp>
          <p:nvSpPr>
            <p:cNvPr id="78876" name="AutoShape 28"/>
            <p:cNvSpPr>
              <a:spLocks noChangeArrowheads="1"/>
            </p:cNvSpPr>
            <p:nvPr/>
          </p:nvSpPr>
          <p:spPr bwMode="auto">
            <a:xfrm>
              <a:off x="5103" y="3702"/>
              <a:ext cx="272" cy="454"/>
            </a:xfrm>
            <a:prstGeom prst="curvedLeftArrow">
              <a:avLst>
                <a:gd name="adj1" fmla="val 33382"/>
                <a:gd name="adj2" fmla="val 66765"/>
                <a:gd name="adj3" fmla="val 33333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78878" name="Text Box 30"/>
          <p:cNvSpPr txBox="1">
            <a:spLocks noChangeArrowheads="1"/>
          </p:cNvSpPr>
          <p:nvPr/>
        </p:nvSpPr>
        <p:spPr bwMode="auto">
          <a:xfrm>
            <a:off x="1143000" y="2890838"/>
            <a:ext cx="3743325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/>
              <a:t>A </a:t>
            </a:r>
            <a:r>
              <a:rPr lang="en-US" dirty="0" err="1"/>
              <a:t>proteína</a:t>
            </a:r>
            <a:r>
              <a:rPr lang="en-US" dirty="0"/>
              <a:t> </a:t>
            </a:r>
            <a:r>
              <a:rPr lang="en-US" dirty="0" err="1">
                <a:solidFill>
                  <a:srgbClr val="000099"/>
                </a:solidFill>
              </a:rPr>
              <a:t>pura</a:t>
            </a:r>
            <a:r>
              <a:rPr lang="en-US" dirty="0"/>
              <a:t> é </a:t>
            </a:r>
            <a:r>
              <a:rPr lang="en-US" dirty="0" err="1"/>
              <a:t>tratada</a:t>
            </a:r>
            <a:r>
              <a:rPr lang="en-US" dirty="0"/>
              <a:t> com </a:t>
            </a:r>
          </a:p>
          <a:p>
            <a:pPr algn="ctr"/>
            <a:r>
              <a:rPr lang="en-US" dirty="0"/>
              <a:t>HCl 6N </a:t>
            </a:r>
            <a:r>
              <a:rPr lang="en-US" dirty="0" err="1"/>
              <a:t>fervente</a:t>
            </a:r>
            <a:r>
              <a:rPr lang="en-US" dirty="0"/>
              <a:t> para </a:t>
            </a:r>
            <a:r>
              <a:rPr lang="en-US" dirty="0" err="1"/>
              <a:t>quebrar</a:t>
            </a:r>
            <a:r>
              <a:rPr lang="en-US" dirty="0"/>
              <a:t> (</a:t>
            </a:r>
            <a:r>
              <a:rPr lang="en-US" dirty="0" err="1"/>
              <a:t>hidrólise</a:t>
            </a:r>
            <a:r>
              <a:rPr lang="en-US" dirty="0"/>
              <a:t>) as </a:t>
            </a:r>
            <a:r>
              <a:rPr lang="en-US" dirty="0" err="1"/>
              <a:t>ligações</a:t>
            </a:r>
            <a:r>
              <a:rPr lang="en-US" dirty="0"/>
              <a:t> </a:t>
            </a:r>
            <a:r>
              <a:rPr lang="en-US" dirty="0" err="1"/>
              <a:t>peptídica</a:t>
            </a:r>
            <a:r>
              <a:rPr lang="en-US" dirty="0"/>
              <a:t>.</a:t>
            </a:r>
          </a:p>
          <a:p>
            <a:pPr algn="ctr"/>
            <a:r>
              <a:rPr lang="en-US" dirty="0" err="1"/>
              <a:t>Triptofano</a:t>
            </a:r>
            <a:r>
              <a:rPr lang="en-US" dirty="0"/>
              <a:t> é </a:t>
            </a:r>
            <a:r>
              <a:rPr lang="en-US" dirty="0" err="1"/>
              <a:t>destruido</a:t>
            </a:r>
            <a:endParaRPr lang="en-US" dirty="0"/>
          </a:p>
        </p:txBody>
      </p:sp>
      <p:sp>
        <p:nvSpPr>
          <p:cNvPr id="78879" name="Text Box 31"/>
          <p:cNvSpPr txBox="1">
            <a:spLocks noChangeArrowheads="1"/>
          </p:cNvSpPr>
          <p:nvPr/>
        </p:nvSpPr>
        <p:spPr bwMode="auto">
          <a:xfrm>
            <a:off x="1219200" y="4572000"/>
            <a:ext cx="3692525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/>
              <a:t>A </a:t>
            </a:r>
            <a:r>
              <a:rPr lang="en-US" dirty="0" err="1"/>
              <a:t>mistura</a:t>
            </a:r>
            <a:r>
              <a:rPr lang="en-US" dirty="0"/>
              <a:t> </a:t>
            </a:r>
            <a:r>
              <a:rPr lang="en-US" dirty="0" err="1"/>
              <a:t>resultante</a:t>
            </a:r>
            <a:r>
              <a:rPr lang="en-US" dirty="0"/>
              <a:t> é </a:t>
            </a:r>
            <a:r>
              <a:rPr lang="en-US" dirty="0" err="1"/>
              <a:t>submetida</a:t>
            </a:r>
            <a:r>
              <a:rPr lang="en-US" dirty="0"/>
              <a:t> a </a:t>
            </a:r>
            <a:r>
              <a:rPr lang="en-US" dirty="0" err="1"/>
              <a:t>métodos</a:t>
            </a:r>
            <a:r>
              <a:rPr lang="en-US" dirty="0"/>
              <a:t> </a:t>
            </a:r>
            <a:r>
              <a:rPr lang="en-US" dirty="0" err="1"/>
              <a:t>cromatográficos</a:t>
            </a:r>
            <a:r>
              <a:rPr lang="en-US" dirty="0"/>
              <a:t> (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reversa</a:t>
            </a:r>
            <a:r>
              <a:rPr lang="en-US" dirty="0"/>
              <a:t>, </a:t>
            </a:r>
            <a:r>
              <a:rPr lang="en-US" dirty="0" err="1"/>
              <a:t>troca</a:t>
            </a:r>
            <a:r>
              <a:rPr lang="en-US" dirty="0"/>
              <a:t> </a:t>
            </a:r>
            <a:r>
              <a:rPr lang="en-US" dirty="0" err="1"/>
              <a:t>iônica</a:t>
            </a:r>
            <a:r>
              <a:rPr lang="en-US" dirty="0"/>
              <a:t>) para </a:t>
            </a:r>
            <a:r>
              <a:rPr lang="en-US" dirty="0" err="1"/>
              <a:t>separar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aminoácidos</a:t>
            </a:r>
            <a:r>
              <a:rPr lang="en-US" dirty="0"/>
              <a:t>.</a:t>
            </a:r>
          </a:p>
        </p:txBody>
      </p:sp>
      <p:sp>
        <p:nvSpPr>
          <p:cNvPr id="78880" name="Line 32"/>
          <p:cNvSpPr>
            <a:spLocks noChangeShapeType="1"/>
          </p:cNvSpPr>
          <p:nvPr/>
        </p:nvSpPr>
        <p:spPr bwMode="auto">
          <a:xfrm>
            <a:off x="2895600" y="4114800"/>
            <a:ext cx="0" cy="4318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78881" name="Line 33"/>
          <p:cNvSpPr>
            <a:spLocks noChangeShapeType="1"/>
          </p:cNvSpPr>
          <p:nvPr/>
        </p:nvSpPr>
        <p:spPr bwMode="auto">
          <a:xfrm>
            <a:off x="4886325" y="4959350"/>
            <a:ext cx="6477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78882" name="Line 34"/>
          <p:cNvSpPr>
            <a:spLocks noChangeShapeType="1"/>
          </p:cNvSpPr>
          <p:nvPr/>
        </p:nvSpPr>
        <p:spPr bwMode="auto">
          <a:xfrm>
            <a:off x="2943225" y="2438400"/>
            <a:ext cx="0" cy="4318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grpSp>
        <p:nvGrpSpPr>
          <p:cNvPr id="78883" name="Group 35"/>
          <p:cNvGrpSpPr>
            <a:grpSpLocks/>
          </p:cNvGrpSpPr>
          <p:nvPr/>
        </p:nvGrpSpPr>
        <p:grpSpPr bwMode="auto">
          <a:xfrm>
            <a:off x="5954713" y="1700213"/>
            <a:ext cx="2938462" cy="4049712"/>
            <a:chOff x="3751" y="1071"/>
            <a:chExt cx="1851" cy="2551"/>
          </a:xfrm>
        </p:grpSpPr>
        <p:pic>
          <p:nvPicPr>
            <p:cNvPr id="78884" name="Picture 3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52" y="1071"/>
              <a:ext cx="1750" cy="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8885" name="Text Box 37"/>
            <p:cNvSpPr txBox="1">
              <a:spLocks noChangeArrowheads="1"/>
            </p:cNvSpPr>
            <p:nvPr/>
          </p:nvSpPr>
          <p:spPr bwMode="auto">
            <a:xfrm>
              <a:off x="4079" y="3430"/>
              <a:ext cx="1368" cy="192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Tempo de retenção (min)</a:t>
              </a:r>
            </a:p>
          </p:txBody>
        </p:sp>
        <p:sp>
          <p:nvSpPr>
            <p:cNvPr id="78886" name="Text Box 38"/>
            <p:cNvSpPr txBox="1">
              <a:spLocks noChangeArrowheads="1"/>
            </p:cNvSpPr>
            <p:nvPr/>
          </p:nvSpPr>
          <p:spPr bwMode="auto">
            <a:xfrm rot="16200000">
              <a:off x="3460" y="2133"/>
              <a:ext cx="774" cy="192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fluorescência</a:t>
              </a:r>
            </a:p>
          </p:txBody>
        </p:sp>
      </p:grp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3E627251-0028-4BC2-97D6-71C316C7C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11</a:t>
            </a:fld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6AD7CBE-AA9C-4D07-BBE5-287063207916}"/>
              </a:ext>
            </a:extLst>
          </p:cNvPr>
          <p:cNvSpPr txBox="1"/>
          <p:nvPr/>
        </p:nvSpPr>
        <p:spPr>
          <a:xfrm>
            <a:off x="753706" y="51872"/>
            <a:ext cx="6343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0099"/>
                </a:solidFill>
              </a:rPr>
              <a:t>2. Analise da composição de aminoácidos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79" grpId="0" animBg="1"/>
      <p:bldP spid="78880" grpId="0" animBg="1"/>
      <p:bldP spid="7888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0" name="Picture 3" descr="figure-03-25.jpg                                               00002B9CArt                            BB1CF510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81000"/>
            <a:ext cx="7585075" cy="609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1" name="Text Box 4"/>
          <p:cNvSpPr txBox="1">
            <a:spLocks noChangeArrowheads="1"/>
          </p:cNvSpPr>
          <p:nvPr/>
        </p:nvSpPr>
        <p:spPr bwMode="auto">
          <a:xfrm>
            <a:off x="2216150" y="0"/>
            <a:ext cx="3789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rgbClr val="3333CC"/>
                </a:solidFill>
                <a:latin typeface="Times" pitchFamily="18" charset="0"/>
              </a:rPr>
              <a:t>Identificação do N-terminal</a:t>
            </a:r>
            <a:endParaRPr lang="pt-BR" sz="2400" b="1">
              <a:solidFill>
                <a:srgbClr val="3333CC"/>
              </a:solidFill>
              <a:latin typeface="Times" pitchFamily="18" charset="0"/>
            </a:endParaRPr>
          </a:p>
        </p:txBody>
      </p:sp>
      <p:sp>
        <p:nvSpPr>
          <p:cNvPr id="80902" name="Text Box 5"/>
          <p:cNvSpPr txBox="1">
            <a:spLocks noChangeArrowheads="1"/>
          </p:cNvSpPr>
          <p:nvPr/>
        </p:nvSpPr>
        <p:spPr bwMode="auto">
          <a:xfrm>
            <a:off x="5181600" y="990600"/>
            <a:ext cx="2867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1600">
                <a:latin typeface="Times" pitchFamily="18" charset="0"/>
              </a:rPr>
              <a:t>FDNB- 2,4 dinitrofluorobenzeno</a:t>
            </a:r>
          </a:p>
        </p:txBody>
      </p:sp>
      <p:sp>
        <p:nvSpPr>
          <p:cNvPr id="80903" name="Text Box 6"/>
          <p:cNvSpPr txBox="1">
            <a:spLocks noChangeArrowheads="1"/>
          </p:cNvSpPr>
          <p:nvPr/>
        </p:nvSpPr>
        <p:spPr bwMode="auto">
          <a:xfrm>
            <a:off x="6003925" y="2557463"/>
            <a:ext cx="1233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2400">
                <a:latin typeface="Times" pitchFamily="18" charset="0"/>
              </a:rPr>
              <a:t>(Sanger)</a:t>
            </a:r>
          </a:p>
        </p:txBody>
      </p:sp>
      <p:sp>
        <p:nvSpPr>
          <p:cNvPr id="80904" name="Text Box 7"/>
          <p:cNvSpPr txBox="1">
            <a:spLocks noChangeArrowheads="1"/>
          </p:cNvSpPr>
          <p:nvPr/>
        </p:nvSpPr>
        <p:spPr bwMode="auto">
          <a:xfrm>
            <a:off x="7162800" y="5257800"/>
            <a:ext cx="1247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2400">
                <a:latin typeface="Times" pitchFamily="18" charset="0"/>
              </a:rPr>
              <a:t>(Edman)</a:t>
            </a:r>
          </a:p>
        </p:txBody>
      </p:sp>
      <p:sp>
        <p:nvSpPr>
          <p:cNvPr id="80905" name="Text Box 9"/>
          <p:cNvSpPr txBox="1">
            <a:spLocks noChangeArrowheads="1"/>
          </p:cNvSpPr>
          <p:nvPr/>
        </p:nvSpPr>
        <p:spPr bwMode="auto">
          <a:xfrm>
            <a:off x="5715000" y="5715000"/>
            <a:ext cx="3240088" cy="9525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1400"/>
              <a:t>Sequenciadores automatizados fazem todas as etapas, com capacidade para realizar 30 ciclos por dia, a partir de 100-200 picomoles de proteína. 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0F5FC2D7-C56A-4FCE-AF9F-EDE14346C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12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3" descr="figure-03-27.jpg                                               00002B9CArt                            BB1CF510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623887"/>
            <a:ext cx="6535738" cy="609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3" name="Text Box 4"/>
          <p:cNvSpPr txBox="1">
            <a:spLocks noChangeArrowheads="1"/>
          </p:cNvSpPr>
          <p:nvPr/>
        </p:nvSpPr>
        <p:spPr bwMode="auto">
          <a:xfrm>
            <a:off x="304800" y="-4763"/>
            <a:ext cx="49039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2400" b="1" dirty="0">
                <a:solidFill>
                  <a:srgbClr val="3333CC"/>
                </a:solidFill>
                <a:latin typeface="Times" pitchFamily="18" charset="0"/>
              </a:rPr>
              <a:t>3. Separação e análise dos peptídeos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A2DCE5FC-BB96-40BD-A8A3-6DAF996B7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13</a:t>
            </a:fld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B57A175-93B0-452F-9180-263A2A79749B}"/>
              </a:ext>
            </a:extLst>
          </p:cNvPr>
          <p:cNvSpPr txBox="1"/>
          <p:nvPr/>
        </p:nvSpPr>
        <p:spPr>
          <a:xfrm>
            <a:off x="457200" y="2971800"/>
            <a:ext cx="2057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99"/>
                </a:solidFill>
              </a:rPr>
              <a:t>Clivagem da cadeia polipeptídica usando métodos de clivagem específicos  (Proteases, </a:t>
            </a:r>
            <a:r>
              <a:rPr lang="pt-BR" dirty="0" err="1">
                <a:solidFill>
                  <a:srgbClr val="000099"/>
                </a:solidFill>
              </a:rPr>
              <a:t>CnBr</a:t>
            </a:r>
            <a:r>
              <a:rPr lang="pt-BR" dirty="0">
                <a:solidFill>
                  <a:srgbClr val="000099"/>
                </a:solidFill>
              </a:rPr>
              <a:t>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388314B-6A14-4A5D-ADAB-3A55E1B45FA3}"/>
              </a:ext>
            </a:extLst>
          </p:cNvPr>
          <p:cNvSpPr txBox="1"/>
          <p:nvPr/>
        </p:nvSpPr>
        <p:spPr>
          <a:xfrm>
            <a:off x="482991" y="5712803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8000"/>
                </a:solidFill>
              </a:rPr>
              <a:t>ordenamento</a:t>
            </a:r>
          </a:p>
        </p:txBody>
      </p:sp>
      <p:sp>
        <p:nvSpPr>
          <p:cNvPr id="5" name="Colchete Esquerdo 4">
            <a:extLst>
              <a:ext uri="{FF2B5EF4-FFF2-40B4-BE49-F238E27FC236}">
                <a16:creationId xmlns:a16="http://schemas.microsoft.com/office/drawing/2014/main" id="{8C3C9402-7D18-430C-977A-A39561F1891A}"/>
              </a:ext>
            </a:extLst>
          </p:cNvPr>
          <p:cNvSpPr/>
          <p:nvPr/>
        </p:nvSpPr>
        <p:spPr>
          <a:xfrm rot="10800000" flipH="1">
            <a:off x="1978152" y="883443"/>
            <a:ext cx="151444" cy="2031325"/>
          </a:xfrm>
          <a:prstGeom prst="leftBracket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42066EF-C3BC-4005-8E77-40C562B98BB8}"/>
              </a:ext>
            </a:extLst>
          </p:cNvPr>
          <p:cNvSpPr txBox="1"/>
          <p:nvPr/>
        </p:nvSpPr>
        <p:spPr>
          <a:xfrm>
            <a:off x="464234" y="1166580"/>
            <a:ext cx="1624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8000"/>
                </a:solidFill>
              </a:rPr>
              <a:t>ETAPA REALIZADA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8" name="Picture 2" descr="table-03-07.jpg                                                0003BD0B LONE PINE                      B8968932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6550" y="685800"/>
            <a:ext cx="5181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9" name="Text Box 4"/>
          <p:cNvSpPr txBox="1">
            <a:spLocks noChangeArrowheads="1"/>
          </p:cNvSpPr>
          <p:nvPr/>
        </p:nvSpPr>
        <p:spPr bwMode="auto">
          <a:xfrm>
            <a:off x="1524000" y="0"/>
            <a:ext cx="5802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2400" b="1">
                <a:solidFill>
                  <a:srgbClr val="3333CC"/>
                </a:solidFill>
                <a:latin typeface="Times" pitchFamily="18" charset="0"/>
              </a:rPr>
              <a:t>Hidrólise parcial das cadeias polipeptídicas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81BE9392-B639-4F6C-B598-300AFC398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14</a:t>
            </a:fld>
            <a:endParaRPr lang="pt-B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31E793E-C178-9DFF-1E7E-2703AEA90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15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6FFBB38-1C30-682F-D45F-12653EDA6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014" y="228601"/>
            <a:ext cx="8063129" cy="562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42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5AD099D-D07B-19C3-AB24-930B6122F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16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B178E6E-06E4-E1E1-57EF-CC5DEBAEA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908" y="181406"/>
            <a:ext cx="5059261" cy="667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92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B4B1980-DEBB-82DB-8482-4777CCDC1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17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A11D791-5B17-550C-161F-BBAEF8396F93}"/>
              </a:ext>
            </a:extLst>
          </p:cNvPr>
          <p:cNvSpPr txBox="1"/>
          <p:nvPr/>
        </p:nvSpPr>
        <p:spPr>
          <a:xfrm>
            <a:off x="914400" y="381000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FF0000"/>
                </a:solidFill>
              </a:rPr>
              <a:t>Exemplo de análise de uma enzima Beta-</a:t>
            </a:r>
            <a:r>
              <a:rPr lang="pt-BR" sz="2400" b="1" dirty="0" err="1">
                <a:solidFill>
                  <a:srgbClr val="FF0000"/>
                </a:solidFill>
              </a:rPr>
              <a:t>glicosidase</a:t>
            </a:r>
            <a:r>
              <a:rPr lang="pt-BR" sz="2400" b="1" dirty="0">
                <a:solidFill>
                  <a:srgbClr val="FF0000"/>
                </a:solidFill>
              </a:rPr>
              <a:t> por SDS e Espectrometria de massas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3E99E71-A98D-F038-8EF1-2F24CFD38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653978"/>
            <a:ext cx="6322729" cy="277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412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B0579F6-C70F-4E31-34D6-79E686433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18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DA06502-564C-A0C4-F62E-B5E029E18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43" y="1584016"/>
            <a:ext cx="6008914" cy="368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317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7A493D3-E65F-0495-8EE4-17BF62BC5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19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33089A2-4F84-5F50-C6B7-3AD03BC07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014" y="1001389"/>
            <a:ext cx="6955971" cy="485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31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C1E7910-3A4E-3DCF-59FE-38DF41CD9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2</a:t>
            </a:fld>
            <a:endParaRPr lang="pt-B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1CB005D-4054-EC0C-BE27-3D99DB15E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8838" y="3308350"/>
            <a:ext cx="3960812" cy="2376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B5A804E8-E2A6-C280-7260-FB163071FB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113" y="6021388"/>
            <a:ext cx="8175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600" b="1">
                <a:latin typeface="Times New Roman" panose="02020603050405020304" pitchFamily="18" charset="0"/>
              </a:rPr>
              <a:t>volume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6AED9260-56BE-9DD4-629B-B853CAB8579A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654925" y="4375151"/>
            <a:ext cx="23780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rgbClr val="FF0000"/>
                </a:solidFill>
                <a:latin typeface="Times New Roman" panose="02020603050405020304" pitchFamily="18" charset="0"/>
              </a:rPr>
              <a:t>Medida da ativ. biológica</a:t>
            </a:r>
          </a:p>
        </p:txBody>
      </p:sp>
      <p:sp>
        <p:nvSpPr>
          <p:cNvPr id="6" name="Text Box 29">
            <a:extLst>
              <a:ext uri="{FF2B5EF4-FFF2-40B4-BE49-F238E27FC236}">
                <a16:creationId xmlns:a16="http://schemas.microsoft.com/office/drawing/2014/main" id="{45E7A59D-4383-DE7C-F65D-C1FD31E74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3284538"/>
            <a:ext cx="8842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000" b="1">
                <a:solidFill>
                  <a:schemeClr val="accent1"/>
                </a:solidFill>
                <a:latin typeface="Times New Roman" panose="02020603050405020304" pitchFamily="18" charset="0"/>
              </a:rPr>
              <a:t>Moléculas maiores</a:t>
            </a:r>
          </a:p>
        </p:txBody>
      </p:sp>
      <p:pic>
        <p:nvPicPr>
          <p:cNvPr id="7" name="Picture 39" descr="PAGE-curva Mr">
            <a:extLst>
              <a:ext uri="{FF2B5EF4-FFF2-40B4-BE49-F238E27FC236}">
                <a16:creationId xmlns:a16="http://schemas.microsoft.com/office/drawing/2014/main" id="{7FFE530E-509A-3104-0907-C9228AA7E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331311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50">
            <a:extLst>
              <a:ext uri="{FF2B5EF4-FFF2-40B4-BE49-F238E27FC236}">
                <a16:creationId xmlns:a16="http://schemas.microsoft.com/office/drawing/2014/main" id="{A14C6CA9-EFCD-AAA5-899D-293BDCE30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88913"/>
            <a:ext cx="8496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000" b="1" dirty="0">
                <a:solidFill>
                  <a:srgbClr val="000099"/>
                </a:solidFill>
              </a:rPr>
              <a:t>A cromatografia de gel-filtração possibilita estimar a massa molecular de uma proteína em </a:t>
            </a:r>
            <a:r>
              <a:rPr lang="pt-BR" altLang="pt-BR" sz="2000" b="1" dirty="0">
                <a:solidFill>
                  <a:srgbClr val="FF0000"/>
                </a:solidFill>
              </a:rPr>
              <a:t>seu estado nativo</a:t>
            </a:r>
          </a:p>
        </p:txBody>
      </p:sp>
      <p:sp>
        <p:nvSpPr>
          <p:cNvPr id="9" name="Text Box 51">
            <a:extLst>
              <a:ext uri="{FF2B5EF4-FFF2-40B4-BE49-F238E27FC236}">
                <a16:creationId xmlns:a16="http://schemas.microsoft.com/office/drawing/2014/main" id="{72C3AF9D-847F-BEF3-7F8F-6838EB9F9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981075"/>
            <a:ext cx="6048375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chemeClr val="tx2"/>
                </a:solidFill>
              </a:rPr>
              <a:t>Para isso, é necessário “calibrar” a coluna com proteínas de massa molecular conhecida, construindo-se uma curva de calibração</a:t>
            </a:r>
            <a:r>
              <a:rPr lang="pt-BR" altLang="pt-BR" sz="1800" b="1">
                <a:solidFill>
                  <a:srgbClr val="336600"/>
                </a:solidFill>
              </a:rPr>
              <a:t>.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500"/>
              <a:t> 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pt-BR" altLang="pt-BR" sz="800"/>
          </a:p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500"/>
              <a:t>O volume de saída (eluição) de uma proteína numa coluna de gel-filtração é proporcional ao logaritmo de sua massa molar.</a:t>
            </a:r>
          </a:p>
        </p:txBody>
      </p:sp>
      <p:sp>
        <p:nvSpPr>
          <p:cNvPr id="10" name="Text Box 52">
            <a:extLst>
              <a:ext uri="{FF2B5EF4-FFF2-40B4-BE49-F238E27FC236}">
                <a16:creationId xmlns:a16="http://schemas.microsoft.com/office/drawing/2014/main" id="{54427402-C450-E260-EC0D-49C0C85F74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2216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/>
              <a:t>Curva de calibração</a:t>
            </a:r>
          </a:p>
        </p:txBody>
      </p:sp>
      <p:grpSp>
        <p:nvGrpSpPr>
          <p:cNvPr id="11" name="Group 53">
            <a:extLst>
              <a:ext uri="{FF2B5EF4-FFF2-40B4-BE49-F238E27FC236}">
                <a16:creationId xmlns:a16="http://schemas.microsoft.com/office/drawing/2014/main" id="{C2F088AD-F5E7-B050-86DE-2186BCDEAB7D}"/>
              </a:ext>
            </a:extLst>
          </p:cNvPr>
          <p:cNvGrpSpPr>
            <a:grpSpLocks/>
          </p:cNvGrpSpPr>
          <p:nvPr/>
        </p:nvGrpSpPr>
        <p:grpSpPr bwMode="auto">
          <a:xfrm>
            <a:off x="5508625" y="2997200"/>
            <a:ext cx="2490788" cy="1223963"/>
            <a:chOff x="3515" y="1752"/>
            <a:chExt cx="1569" cy="771"/>
          </a:xfrm>
        </p:grpSpPr>
        <p:sp>
          <p:nvSpPr>
            <p:cNvPr id="12" name="Text Box 54">
              <a:extLst>
                <a:ext uri="{FF2B5EF4-FFF2-40B4-BE49-F238E27FC236}">
                  <a16:creationId xmlns:a16="http://schemas.microsoft.com/office/drawing/2014/main" id="{047B0646-C8E7-7515-D70B-8C6F077DE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1752"/>
              <a:ext cx="1569" cy="29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pt-BR" altLang="pt-BR" sz="1200">
                  <a:solidFill>
                    <a:srgbClr val="0033CC"/>
                  </a:solidFill>
                </a:rPr>
                <a:t>traçado da medida de atividade biológica nas frações</a:t>
              </a:r>
            </a:p>
          </p:txBody>
        </p:sp>
        <p:sp>
          <p:nvSpPr>
            <p:cNvPr id="13" name="Line 55">
              <a:extLst>
                <a:ext uri="{FF2B5EF4-FFF2-40B4-BE49-F238E27FC236}">
                  <a16:creationId xmlns:a16="http://schemas.microsoft.com/office/drawing/2014/main" id="{184E8A1D-3ABB-F662-1CE5-2B911F257E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32" y="1933"/>
              <a:ext cx="589" cy="59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4" name="Text Box 56">
            <a:extLst>
              <a:ext uri="{FF2B5EF4-FFF2-40B4-BE49-F238E27FC236}">
                <a16:creationId xmlns:a16="http://schemas.microsoft.com/office/drawing/2014/main" id="{438679F6-7E3A-DA06-619D-3EBC39B74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6218238"/>
            <a:ext cx="28956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FF3300"/>
                </a:solidFill>
              </a:rPr>
              <a:t>Medir o volume de eluição da fração mais ativa. Transportar para a curva de calibraçao.</a:t>
            </a:r>
          </a:p>
        </p:txBody>
      </p:sp>
      <p:sp>
        <p:nvSpPr>
          <p:cNvPr id="15" name="AutoShape 63">
            <a:extLst>
              <a:ext uri="{FF2B5EF4-FFF2-40B4-BE49-F238E27FC236}">
                <a16:creationId xmlns:a16="http://schemas.microsoft.com/office/drawing/2014/main" id="{0A90DCB2-2800-7875-ADDB-55C06A587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1628775"/>
            <a:ext cx="1152525" cy="935038"/>
          </a:xfrm>
          <a:prstGeom prst="wedgeEllipseCallout">
            <a:avLst>
              <a:gd name="adj1" fmla="val -95454"/>
              <a:gd name="adj2" fmla="val 94653"/>
            </a:avLst>
          </a:prstGeom>
          <a:gradFill rotWithShape="1">
            <a:gsLst>
              <a:gs pos="0">
                <a:srgbClr val="FFCCFF">
                  <a:alpha val="31000"/>
                </a:srgbClr>
              </a:gs>
              <a:gs pos="100000">
                <a:srgbClr val="765E76">
                  <a:alpha val="32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200" b="1"/>
              <a:t>Observar a escala log</a:t>
            </a:r>
          </a:p>
        </p:txBody>
      </p:sp>
      <p:grpSp>
        <p:nvGrpSpPr>
          <p:cNvPr id="17" name="Group 34">
            <a:extLst>
              <a:ext uri="{FF2B5EF4-FFF2-40B4-BE49-F238E27FC236}">
                <a16:creationId xmlns:a16="http://schemas.microsoft.com/office/drawing/2014/main" id="{3E6C45D2-2A7A-077B-073B-544AC3AA966D}"/>
              </a:ext>
            </a:extLst>
          </p:cNvPr>
          <p:cNvGrpSpPr>
            <a:grpSpLocks/>
          </p:cNvGrpSpPr>
          <p:nvPr/>
        </p:nvGrpSpPr>
        <p:grpSpPr bwMode="auto">
          <a:xfrm>
            <a:off x="4643438" y="4076700"/>
            <a:ext cx="3673475" cy="1511300"/>
            <a:chOff x="2925" y="1026"/>
            <a:chExt cx="2314" cy="952"/>
          </a:xfrm>
        </p:grpSpPr>
        <p:sp>
          <p:nvSpPr>
            <p:cNvPr id="18" name="Line 35">
              <a:extLst>
                <a:ext uri="{FF2B5EF4-FFF2-40B4-BE49-F238E27FC236}">
                  <a16:creationId xmlns:a16="http://schemas.microsoft.com/office/drawing/2014/main" id="{25EAE4C3-AA59-ADF2-CCDB-8BE7EE076A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50" y="1026"/>
              <a:ext cx="136" cy="90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Line 36">
              <a:extLst>
                <a:ext uri="{FF2B5EF4-FFF2-40B4-BE49-F238E27FC236}">
                  <a16:creationId xmlns:a16="http://schemas.microsoft.com/office/drawing/2014/main" id="{6F3D7144-F517-5046-5B23-D634B9EB20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86" y="1071"/>
              <a:ext cx="91" cy="86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Line 37">
              <a:extLst>
                <a:ext uri="{FF2B5EF4-FFF2-40B4-BE49-F238E27FC236}">
                  <a16:creationId xmlns:a16="http://schemas.microsoft.com/office/drawing/2014/main" id="{810AE9DE-A532-6801-BB5A-B49998431C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25" y="1933"/>
              <a:ext cx="1225" cy="45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Line 38">
              <a:extLst>
                <a:ext uri="{FF2B5EF4-FFF2-40B4-BE49-F238E27FC236}">
                  <a16:creationId xmlns:a16="http://schemas.microsoft.com/office/drawing/2014/main" id="{7E8A2FB7-E5AC-BEAD-6FB1-5C8FC65724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7" y="1933"/>
              <a:ext cx="862" cy="45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11075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0D479F5-FE2B-1BBC-9DFE-14F0181D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20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8C42B40-9C30-BFF5-AC31-EBDE0312F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014" y="1001389"/>
            <a:ext cx="6955971" cy="485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558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6FC8347-501E-53F9-E3A3-DBE9AE035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21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36E175B-F549-2A8F-185A-007B0BC49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014" y="1001389"/>
            <a:ext cx="6955971" cy="485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2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5BCB8C9-B5A2-2889-863B-988B8E92A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22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B2225FD-7AEA-DF2D-343D-07B6F110A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014" y="1001389"/>
            <a:ext cx="6955971" cy="485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569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BD1CE346-7F92-E196-0724-58FCADEFE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23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F66F012-7F4E-FEE4-9C80-7D42CF847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014" y="1001389"/>
            <a:ext cx="6955971" cy="485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5863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2DF8D45-307F-4729-9E01-8E3A83E4F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24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3FF2D42-97B3-40B8-BFE8-D1A8EE33F6E7}"/>
              </a:ext>
            </a:extLst>
          </p:cNvPr>
          <p:cNvSpPr txBox="1"/>
          <p:nvPr/>
        </p:nvSpPr>
        <p:spPr>
          <a:xfrm>
            <a:off x="1447801" y="590550"/>
            <a:ext cx="6553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Exercicio</a:t>
            </a:r>
            <a:r>
              <a:rPr lang="pt-BR" dirty="0"/>
              <a:t> 1:</a:t>
            </a:r>
          </a:p>
          <a:p>
            <a:r>
              <a:rPr lang="pt-BR" dirty="0"/>
              <a:t>A clivagem de um </a:t>
            </a:r>
            <a:r>
              <a:rPr lang="pt-BR" dirty="0" err="1"/>
              <a:t>polipeptideo</a:t>
            </a:r>
            <a:r>
              <a:rPr lang="pt-BR" dirty="0"/>
              <a:t> com </a:t>
            </a:r>
            <a:r>
              <a:rPr lang="pt-BR" dirty="0" err="1"/>
              <a:t>CNBr</a:t>
            </a:r>
            <a:r>
              <a:rPr lang="pt-BR" dirty="0"/>
              <a:t> e </a:t>
            </a:r>
            <a:r>
              <a:rPr lang="pt-BR" dirty="0" err="1"/>
              <a:t>quimiotripsina</a:t>
            </a:r>
            <a:r>
              <a:rPr lang="pt-BR" dirty="0"/>
              <a:t> produz fragmentos com as sequencias de aminoácidos listadas. Qual a sequencia do peptídeo intacto?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>
                <a:solidFill>
                  <a:srgbClr val="000099"/>
                </a:solidFill>
              </a:rPr>
              <a:t>Tratamento com </a:t>
            </a:r>
            <a:r>
              <a:rPr lang="pt-BR" dirty="0" err="1">
                <a:solidFill>
                  <a:srgbClr val="000099"/>
                </a:solidFill>
              </a:rPr>
              <a:t>CNBr</a:t>
            </a:r>
            <a:endParaRPr lang="pt-BR" dirty="0">
              <a:solidFill>
                <a:srgbClr val="000099"/>
              </a:solidFill>
            </a:endParaRPr>
          </a:p>
          <a:p>
            <a:r>
              <a:rPr lang="pt-BR" dirty="0"/>
              <a:t>1-Arg-Ala-Tyr-Gly-Asn</a:t>
            </a:r>
          </a:p>
          <a:p>
            <a:r>
              <a:rPr lang="pt-BR" dirty="0"/>
              <a:t>2. Leu-</a:t>
            </a:r>
            <a:r>
              <a:rPr lang="pt-BR" dirty="0" err="1"/>
              <a:t>Phe</a:t>
            </a:r>
            <a:r>
              <a:rPr lang="pt-BR" dirty="0"/>
              <a:t>-</a:t>
            </a:r>
            <a:r>
              <a:rPr lang="pt-BR" dirty="0" err="1"/>
              <a:t>Met</a:t>
            </a:r>
            <a:endParaRPr lang="pt-BR" dirty="0"/>
          </a:p>
          <a:p>
            <a:r>
              <a:rPr lang="pt-BR" dirty="0"/>
              <a:t>3- </a:t>
            </a:r>
            <a:r>
              <a:rPr lang="pt-BR" dirty="0" err="1"/>
              <a:t>Asp-Met</a:t>
            </a:r>
            <a:endParaRPr lang="pt-BR" dirty="0"/>
          </a:p>
          <a:p>
            <a:endParaRPr lang="pt-BR" dirty="0"/>
          </a:p>
          <a:p>
            <a:r>
              <a:rPr lang="pt-BR" dirty="0">
                <a:solidFill>
                  <a:srgbClr val="FF0000"/>
                </a:solidFill>
              </a:rPr>
              <a:t>Tratamento com </a:t>
            </a:r>
            <a:r>
              <a:rPr lang="pt-BR" dirty="0" err="1">
                <a:solidFill>
                  <a:srgbClr val="FF0000"/>
                </a:solidFill>
              </a:rPr>
              <a:t>quimiotripsina</a:t>
            </a:r>
            <a:endParaRPr lang="pt-BR" dirty="0">
              <a:solidFill>
                <a:srgbClr val="FF0000"/>
              </a:solidFill>
            </a:endParaRPr>
          </a:p>
          <a:p>
            <a:r>
              <a:rPr lang="pt-BR" dirty="0"/>
              <a:t>4. </a:t>
            </a:r>
            <a:r>
              <a:rPr lang="pt-BR" dirty="0" err="1"/>
              <a:t>Met</a:t>
            </a:r>
            <a:r>
              <a:rPr lang="pt-BR" dirty="0"/>
              <a:t>-</a:t>
            </a:r>
            <a:r>
              <a:rPr lang="pt-BR" dirty="0" err="1"/>
              <a:t>Arg</a:t>
            </a:r>
            <a:r>
              <a:rPr lang="pt-BR" dirty="0"/>
              <a:t>-Ala-</a:t>
            </a:r>
            <a:r>
              <a:rPr lang="pt-BR" dirty="0" err="1"/>
              <a:t>Tyr</a:t>
            </a:r>
            <a:endParaRPr lang="pt-BR" dirty="0"/>
          </a:p>
          <a:p>
            <a:r>
              <a:rPr lang="pt-BR" dirty="0"/>
              <a:t>5- </a:t>
            </a:r>
            <a:r>
              <a:rPr lang="pt-BR" dirty="0" err="1"/>
              <a:t>Asp</a:t>
            </a:r>
            <a:r>
              <a:rPr lang="pt-BR" dirty="0"/>
              <a:t>-</a:t>
            </a:r>
            <a:r>
              <a:rPr lang="pt-BR" dirty="0" err="1"/>
              <a:t>Met</a:t>
            </a:r>
            <a:r>
              <a:rPr lang="pt-BR" dirty="0"/>
              <a:t>-</a:t>
            </a:r>
            <a:r>
              <a:rPr lang="pt-BR" dirty="0" err="1"/>
              <a:t>Leu-Phe</a:t>
            </a:r>
            <a:endParaRPr lang="pt-BR" dirty="0"/>
          </a:p>
          <a:p>
            <a:r>
              <a:rPr lang="pt-BR" dirty="0"/>
              <a:t>6- </a:t>
            </a:r>
            <a:r>
              <a:rPr lang="pt-BR" dirty="0" err="1"/>
              <a:t>Gly-Asn</a:t>
            </a: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698B082-1381-4712-8D40-13FA9B29CF26}"/>
              </a:ext>
            </a:extLst>
          </p:cNvPr>
          <p:cNvSpPr txBox="1"/>
          <p:nvPr/>
        </p:nvSpPr>
        <p:spPr>
          <a:xfrm>
            <a:off x="4054363" y="5346304"/>
            <a:ext cx="2249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>
                <a:solidFill>
                  <a:srgbClr val="000099"/>
                </a:solidFill>
              </a:rPr>
              <a:t>Arg</a:t>
            </a:r>
            <a:r>
              <a:rPr lang="pt-BR" dirty="0">
                <a:solidFill>
                  <a:srgbClr val="000099"/>
                </a:solidFill>
              </a:rPr>
              <a:t>-Ala-</a:t>
            </a:r>
            <a:r>
              <a:rPr lang="pt-BR" dirty="0" err="1">
                <a:solidFill>
                  <a:srgbClr val="000099"/>
                </a:solidFill>
              </a:rPr>
              <a:t>Tyr</a:t>
            </a:r>
            <a:r>
              <a:rPr lang="pt-BR" dirty="0">
                <a:solidFill>
                  <a:srgbClr val="000099"/>
                </a:solidFill>
              </a:rPr>
              <a:t>-</a:t>
            </a:r>
            <a:r>
              <a:rPr lang="pt-BR" dirty="0" err="1">
                <a:solidFill>
                  <a:srgbClr val="000099"/>
                </a:solidFill>
              </a:rPr>
              <a:t>Gly-Asn</a:t>
            </a:r>
            <a:endParaRPr lang="pt-BR" dirty="0">
              <a:solidFill>
                <a:srgbClr val="000099"/>
              </a:solidFill>
            </a:endParaRPr>
          </a:p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FC39E72-22B1-414F-BB0A-4E4FBD6FB407}"/>
              </a:ext>
            </a:extLst>
          </p:cNvPr>
          <p:cNvSpPr txBox="1"/>
          <p:nvPr/>
        </p:nvSpPr>
        <p:spPr>
          <a:xfrm>
            <a:off x="1481798" y="5345132"/>
            <a:ext cx="2518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>
                <a:solidFill>
                  <a:srgbClr val="FF0000"/>
                </a:solidFill>
              </a:rPr>
              <a:t>Asp</a:t>
            </a:r>
            <a:r>
              <a:rPr lang="pt-BR" dirty="0">
                <a:solidFill>
                  <a:srgbClr val="FF0000"/>
                </a:solidFill>
              </a:rPr>
              <a:t>-</a:t>
            </a:r>
            <a:r>
              <a:rPr lang="pt-BR" dirty="0" err="1">
                <a:solidFill>
                  <a:srgbClr val="FF0000"/>
                </a:solidFill>
              </a:rPr>
              <a:t>Met</a:t>
            </a:r>
            <a:r>
              <a:rPr lang="pt-BR" dirty="0">
                <a:solidFill>
                  <a:srgbClr val="FF0000"/>
                </a:solidFill>
              </a:rPr>
              <a:t>-</a:t>
            </a:r>
            <a:r>
              <a:rPr lang="pt-BR" dirty="0" err="1">
                <a:solidFill>
                  <a:srgbClr val="FF0000"/>
                </a:solidFill>
              </a:rPr>
              <a:t>Leu-Phe</a:t>
            </a:r>
            <a:r>
              <a:rPr lang="pt-BR" dirty="0">
                <a:solidFill>
                  <a:srgbClr val="FF0000"/>
                </a:solidFill>
              </a:rPr>
              <a:t>- </a:t>
            </a:r>
            <a:r>
              <a:rPr lang="pt-BR" dirty="0" err="1">
                <a:solidFill>
                  <a:srgbClr val="002060"/>
                </a:solidFill>
              </a:rPr>
              <a:t>Met</a:t>
            </a:r>
            <a:endParaRPr lang="pt-BR" dirty="0">
              <a:solidFill>
                <a:srgbClr val="002060"/>
              </a:solidFill>
            </a:endParaRPr>
          </a:p>
          <a:p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72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EAFB308-93D9-BA0D-EF2F-9FDF2E271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25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FCC328B-B0D7-0B99-05D6-0FD54235A25B}"/>
              </a:ext>
            </a:extLst>
          </p:cNvPr>
          <p:cNvSpPr txBox="1"/>
          <p:nvPr/>
        </p:nvSpPr>
        <p:spPr>
          <a:xfrm>
            <a:off x="381000" y="173341"/>
            <a:ext cx="8153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Exercicio</a:t>
            </a:r>
            <a:r>
              <a:rPr lang="pt-BR" dirty="0"/>
              <a:t> 2: Deduza a sequencia do peptídeo original</a:t>
            </a:r>
          </a:p>
          <a:p>
            <a:endParaRPr lang="pt-BR" dirty="0"/>
          </a:p>
          <a:p>
            <a:r>
              <a:rPr lang="pt-BR" dirty="0"/>
              <a:t>Uma solução de um peptídeo de sequencia desconhecida foi dividida em duas amostras . Uma foi tratada com tripsina (</a:t>
            </a:r>
            <a:r>
              <a:rPr lang="pt-BR" dirty="0" err="1"/>
              <a:t>lys</a:t>
            </a:r>
            <a:r>
              <a:rPr lang="pt-BR" dirty="0"/>
              <a:t>, </a:t>
            </a:r>
            <a:r>
              <a:rPr lang="pt-BR" dirty="0" err="1"/>
              <a:t>arg</a:t>
            </a:r>
            <a:r>
              <a:rPr lang="pt-BR" dirty="0"/>
              <a:t>) , e a outra com </a:t>
            </a:r>
            <a:r>
              <a:rPr lang="pt-BR" dirty="0" err="1"/>
              <a:t>quimitripsina</a:t>
            </a:r>
            <a:r>
              <a:rPr lang="pt-BR" dirty="0"/>
              <a:t> (</a:t>
            </a:r>
            <a:r>
              <a:rPr lang="pt-BR" dirty="0" err="1"/>
              <a:t>phe,trp</a:t>
            </a:r>
            <a:r>
              <a:rPr lang="pt-BR" dirty="0"/>
              <a:t>, </a:t>
            </a:r>
            <a:r>
              <a:rPr lang="pt-BR" dirty="0" err="1"/>
              <a:t>tyr</a:t>
            </a:r>
            <a:r>
              <a:rPr lang="pt-BR" dirty="0"/>
              <a:t>). Os menores peptídeos obtidos por tratamento com tripsina tinham as sequencias:</a:t>
            </a:r>
          </a:p>
          <a:p>
            <a:endParaRPr lang="pt-BR" dirty="0"/>
          </a:p>
          <a:p>
            <a:r>
              <a:rPr lang="pt-BR" dirty="0"/>
              <a:t>Leu-Ser-</a:t>
            </a:r>
            <a:r>
              <a:rPr lang="pt-BR" dirty="0" err="1"/>
              <a:t>Tyr</a:t>
            </a:r>
            <a:r>
              <a:rPr lang="pt-BR" dirty="0"/>
              <a:t>-Ala-Ile-</a:t>
            </a:r>
            <a:r>
              <a:rPr lang="pt-BR" dirty="0" err="1"/>
              <a:t>Arg</a:t>
            </a:r>
            <a:r>
              <a:rPr lang="pt-BR" dirty="0"/>
              <a:t>   e      </a:t>
            </a:r>
            <a:r>
              <a:rPr lang="pt-BR" dirty="0" err="1"/>
              <a:t>Asp</a:t>
            </a:r>
            <a:r>
              <a:rPr lang="pt-BR" dirty="0"/>
              <a:t>-Gly-</a:t>
            </a:r>
            <a:r>
              <a:rPr lang="pt-BR" dirty="0" err="1"/>
              <a:t>Met</a:t>
            </a:r>
            <a:r>
              <a:rPr lang="pt-BR" dirty="0"/>
              <a:t>-</a:t>
            </a:r>
            <a:r>
              <a:rPr lang="pt-BR" dirty="0" err="1"/>
              <a:t>Phe</a:t>
            </a:r>
            <a:r>
              <a:rPr lang="pt-BR" dirty="0"/>
              <a:t>-</a:t>
            </a:r>
            <a:r>
              <a:rPr lang="pt-BR" dirty="0" err="1"/>
              <a:t>Val-Lys</a:t>
            </a:r>
            <a:endParaRPr lang="pt-BR" dirty="0"/>
          </a:p>
          <a:p>
            <a:r>
              <a:rPr lang="pt-BR" dirty="0"/>
              <a:t>        LSYAIR                                   DGMFVK</a:t>
            </a:r>
          </a:p>
          <a:p>
            <a:endParaRPr lang="pt-BR" dirty="0"/>
          </a:p>
          <a:p>
            <a:r>
              <a:rPr lang="pt-BR" dirty="0"/>
              <a:t>Os menores peptídeos obtidos pelo tratamento com </a:t>
            </a:r>
            <a:r>
              <a:rPr lang="pt-BR" dirty="0" err="1"/>
              <a:t>quimotripsina</a:t>
            </a:r>
            <a:r>
              <a:rPr lang="pt-BR" dirty="0"/>
              <a:t> tinham as sequencias:</a:t>
            </a:r>
          </a:p>
          <a:p>
            <a:endParaRPr lang="pt-BR" dirty="0"/>
          </a:p>
          <a:p>
            <a:r>
              <a:rPr lang="pt-BR" dirty="0"/>
              <a:t>Val-Lys-Leu-Ser-</a:t>
            </a:r>
            <a:r>
              <a:rPr lang="pt-BR" dirty="0" err="1"/>
              <a:t>Tyr</a:t>
            </a:r>
            <a:r>
              <a:rPr lang="pt-BR" dirty="0"/>
              <a:t>  , Ala-Ile-</a:t>
            </a:r>
            <a:r>
              <a:rPr lang="pt-BR" dirty="0" err="1"/>
              <a:t>Arg</a:t>
            </a:r>
            <a:r>
              <a:rPr lang="pt-BR" dirty="0"/>
              <a:t>  e </a:t>
            </a:r>
            <a:r>
              <a:rPr lang="pt-BR" dirty="0" err="1"/>
              <a:t>Asp</a:t>
            </a:r>
            <a:r>
              <a:rPr lang="pt-BR" dirty="0"/>
              <a:t>-Gly-</a:t>
            </a:r>
            <a:r>
              <a:rPr lang="pt-BR" dirty="0" err="1"/>
              <a:t>Met</a:t>
            </a:r>
            <a:r>
              <a:rPr lang="pt-BR" dirty="0"/>
              <a:t>-</a:t>
            </a:r>
            <a:r>
              <a:rPr lang="pt-BR" dirty="0" err="1"/>
              <a:t>Phe</a:t>
            </a:r>
            <a:endParaRPr lang="pt-BR" dirty="0"/>
          </a:p>
          <a:p>
            <a:r>
              <a:rPr lang="pt-BR" dirty="0"/>
              <a:t>         VKLSY                       AIR               DGMF</a:t>
            </a:r>
          </a:p>
        </p:txBody>
      </p:sp>
    </p:spTree>
    <p:extLst>
      <p:ext uri="{BB962C8B-B14F-4D97-AF65-F5344CB8AC3E}">
        <p14:creationId xmlns:p14="http://schemas.microsoft.com/office/powerpoint/2010/main" val="13998920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457200" y="381000"/>
            <a:ext cx="868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/>
            <a:r>
              <a:rPr lang="en-US" dirty="0"/>
              <a:t>O </a:t>
            </a:r>
            <a:r>
              <a:rPr lang="en-US" dirty="0" err="1"/>
              <a:t>tratamento</a:t>
            </a:r>
            <a:r>
              <a:rPr lang="en-US" dirty="0"/>
              <a:t> de um </a:t>
            </a:r>
            <a:r>
              <a:rPr lang="en-US" dirty="0" err="1"/>
              <a:t>polipeptídeo</a:t>
            </a:r>
            <a:r>
              <a:rPr lang="en-US" dirty="0"/>
              <a:t> com 2-mercaptoetanol </a:t>
            </a:r>
            <a:r>
              <a:rPr lang="en-US" dirty="0" err="1"/>
              <a:t>produz</a:t>
            </a:r>
            <a:r>
              <a:rPr lang="en-US" dirty="0"/>
              <a:t> </a:t>
            </a:r>
            <a:r>
              <a:rPr lang="en-US" dirty="0" err="1"/>
              <a:t>dois</a:t>
            </a:r>
            <a:r>
              <a:rPr lang="en-US" dirty="0"/>
              <a:t> </a:t>
            </a:r>
            <a:r>
              <a:rPr lang="en-US" dirty="0" err="1"/>
              <a:t>polipeptideos</a:t>
            </a:r>
            <a:r>
              <a:rPr lang="en-US" dirty="0"/>
              <a:t>:</a:t>
            </a:r>
          </a:p>
          <a:p>
            <a:pPr marL="342900" indent="-342900">
              <a:buFontTx/>
              <a:buAutoNum type="arabicPeriod"/>
            </a:pPr>
            <a:r>
              <a:rPr lang="en-US" dirty="0"/>
              <a:t>Ala-Val-</a:t>
            </a:r>
            <a:r>
              <a:rPr lang="en-US" dirty="0" err="1"/>
              <a:t>Cys</a:t>
            </a:r>
            <a:r>
              <a:rPr lang="en-US" dirty="0"/>
              <a:t>-</a:t>
            </a:r>
            <a:r>
              <a:rPr lang="en-US" dirty="0" err="1"/>
              <a:t>Arg</a:t>
            </a:r>
            <a:r>
              <a:rPr lang="en-US" dirty="0"/>
              <a:t>-</a:t>
            </a:r>
            <a:r>
              <a:rPr lang="en-US" dirty="0" err="1"/>
              <a:t>Thr</a:t>
            </a:r>
            <a:r>
              <a:rPr lang="en-US" dirty="0"/>
              <a:t>-</a:t>
            </a:r>
            <a:r>
              <a:rPr lang="en-US" dirty="0" err="1"/>
              <a:t>Gly</a:t>
            </a:r>
            <a:r>
              <a:rPr lang="en-US" dirty="0"/>
              <a:t>-</a:t>
            </a:r>
            <a:r>
              <a:rPr lang="en-US" dirty="0" err="1"/>
              <a:t>Cys</a:t>
            </a:r>
            <a:r>
              <a:rPr lang="en-US" dirty="0"/>
              <a:t>-Lys-</a:t>
            </a:r>
            <a:r>
              <a:rPr lang="en-US" dirty="0" err="1"/>
              <a:t>Asn</a:t>
            </a:r>
            <a:r>
              <a:rPr lang="en-US" dirty="0"/>
              <a:t>-</a:t>
            </a:r>
            <a:r>
              <a:rPr lang="en-US" dirty="0" err="1"/>
              <a:t>Phe</a:t>
            </a:r>
            <a:r>
              <a:rPr lang="en-US" dirty="0"/>
              <a:t>-Leu</a:t>
            </a:r>
          </a:p>
          <a:p>
            <a:pPr marL="342900" indent="-342900">
              <a:buFontTx/>
              <a:buAutoNum type="arabicPeriod"/>
            </a:pPr>
            <a:r>
              <a:rPr lang="en-US" dirty="0"/>
              <a:t>Tyr-Lys-</a:t>
            </a:r>
            <a:r>
              <a:rPr lang="en-US" dirty="0" err="1"/>
              <a:t>Cys</a:t>
            </a:r>
            <a:r>
              <a:rPr lang="en-US" dirty="0"/>
              <a:t>-</a:t>
            </a:r>
            <a:r>
              <a:rPr lang="en-US" dirty="0" err="1"/>
              <a:t>Phe</a:t>
            </a:r>
            <a:r>
              <a:rPr lang="en-US" dirty="0"/>
              <a:t>-</a:t>
            </a:r>
            <a:r>
              <a:rPr lang="en-US" dirty="0" err="1"/>
              <a:t>Arg</a:t>
            </a:r>
            <a:r>
              <a:rPr lang="en-US" dirty="0"/>
              <a:t>-His-</a:t>
            </a:r>
            <a:r>
              <a:rPr lang="en-US" dirty="0" err="1"/>
              <a:t>Thr</a:t>
            </a:r>
            <a:r>
              <a:rPr lang="en-US" dirty="0"/>
              <a:t>-Lys-</a:t>
            </a:r>
            <a:r>
              <a:rPr lang="en-US" dirty="0" err="1"/>
              <a:t>Cys</a:t>
            </a:r>
            <a:r>
              <a:rPr lang="en-US" dirty="0"/>
              <a:t>-Ser</a:t>
            </a:r>
          </a:p>
          <a:p>
            <a:pPr marL="342900" indent="-342900">
              <a:buFontTx/>
              <a:buAutoNum type="arabicPeriod"/>
            </a:pPr>
            <a:endParaRPr lang="en-US" dirty="0"/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3946D5EC-BAE6-4354-9632-0082893D6F26}"/>
              </a:ext>
            </a:extLst>
          </p:cNvPr>
          <p:cNvGrpSpPr/>
          <p:nvPr/>
        </p:nvGrpSpPr>
        <p:grpSpPr>
          <a:xfrm>
            <a:off x="457200" y="1333417"/>
            <a:ext cx="5486400" cy="1538068"/>
            <a:chOff x="457200" y="4419600"/>
            <a:chExt cx="5486400" cy="1538068"/>
          </a:xfrm>
        </p:grpSpPr>
        <p:grpSp>
          <p:nvGrpSpPr>
            <p:cNvPr id="26" name="Agrupar 25">
              <a:extLst>
                <a:ext uri="{FF2B5EF4-FFF2-40B4-BE49-F238E27FC236}">
                  <a16:creationId xmlns:a16="http://schemas.microsoft.com/office/drawing/2014/main" id="{1BA27188-5CBC-45E3-955E-EDC60E4416AF}"/>
                </a:ext>
              </a:extLst>
            </p:cNvPr>
            <p:cNvGrpSpPr/>
            <p:nvPr/>
          </p:nvGrpSpPr>
          <p:grpSpPr>
            <a:xfrm>
              <a:off x="457200" y="4419600"/>
              <a:ext cx="5486400" cy="1538068"/>
              <a:chOff x="457200" y="4419600"/>
              <a:chExt cx="5486400" cy="1538068"/>
            </a:xfrm>
          </p:grpSpPr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526CF2E8-B8C3-4FE2-82D7-D26E58B67B4F}"/>
                  </a:ext>
                </a:extLst>
              </p:cNvPr>
              <p:cNvSpPr txBox="1"/>
              <p:nvPr/>
            </p:nvSpPr>
            <p:spPr>
              <a:xfrm>
                <a:off x="457200" y="4577976"/>
                <a:ext cx="5486400" cy="1200329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342900" indent="-342900">
                  <a:buFontTx/>
                  <a:buAutoNum type="arabicPeriod"/>
                </a:pPr>
                <a:r>
                  <a:rPr lang="en-US" dirty="0"/>
                  <a:t>Ala-Val-</a:t>
                </a:r>
                <a:r>
                  <a:rPr lang="en-US" dirty="0" err="1"/>
                  <a:t>Cys</a:t>
                </a:r>
                <a:r>
                  <a:rPr lang="en-US" dirty="0"/>
                  <a:t>-</a:t>
                </a:r>
                <a:r>
                  <a:rPr lang="en-US" dirty="0" err="1"/>
                  <a:t>Arg</a:t>
                </a:r>
                <a:r>
                  <a:rPr lang="en-US" dirty="0"/>
                  <a:t>-</a:t>
                </a:r>
                <a:r>
                  <a:rPr lang="en-US" dirty="0" err="1"/>
                  <a:t>Thr</a:t>
                </a:r>
                <a:r>
                  <a:rPr lang="en-US" dirty="0"/>
                  <a:t>-</a:t>
                </a:r>
                <a:r>
                  <a:rPr lang="en-US" dirty="0" err="1"/>
                  <a:t>Gly</a:t>
                </a:r>
                <a:r>
                  <a:rPr lang="en-US" dirty="0"/>
                  <a:t>-</a:t>
                </a:r>
                <a:r>
                  <a:rPr lang="en-US" dirty="0" err="1"/>
                  <a:t>Cys</a:t>
                </a:r>
                <a:r>
                  <a:rPr lang="en-US" dirty="0"/>
                  <a:t>-Lys-</a:t>
                </a:r>
                <a:r>
                  <a:rPr lang="en-US" dirty="0" err="1"/>
                  <a:t>Asn</a:t>
                </a:r>
                <a:r>
                  <a:rPr lang="en-US" dirty="0"/>
                  <a:t>-</a:t>
                </a:r>
                <a:r>
                  <a:rPr lang="en-US" dirty="0" err="1"/>
                  <a:t>Phe</a:t>
                </a:r>
                <a:r>
                  <a:rPr lang="en-US" dirty="0"/>
                  <a:t>-Leu</a:t>
                </a:r>
              </a:p>
              <a:p>
                <a:pPr marL="342900" indent="-342900">
                  <a:buFontTx/>
                  <a:buAutoNum type="arabicPeriod"/>
                </a:pPr>
                <a:endParaRPr lang="en-US" dirty="0"/>
              </a:p>
              <a:p>
                <a:pPr marL="342900" indent="-342900">
                  <a:buFontTx/>
                  <a:buAutoNum type="arabicPeriod"/>
                </a:pPr>
                <a:r>
                  <a:rPr lang="en-US" dirty="0"/>
                  <a:t>Tyr-Lys-</a:t>
                </a:r>
                <a:r>
                  <a:rPr lang="en-US" dirty="0" err="1"/>
                  <a:t>Cys</a:t>
                </a:r>
                <a:r>
                  <a:rPr lang="en-US" dirty="0"/>
                  <a:t>-</a:t>
                </a:r>
                <a:r>
                  <a:rPr lang="en-US" dirty="0" err="1"/>
                  <a:t>Phe</a:t>
                </a:r>
                <a:r>
                  <a:rPr lang="en-US" dirty="0"/>
                  <a:t>-</a:t>
                </a:r>
                <a:r>
                  <a:rPr lang="en-US" dirty="0" err="1"/>
                  <a:t>Arg</a:t>
                </a:r>
                <a:r>
                  <a:rPr lang="en-US" dirty="0"/>
                  <a:t>-His-</a:t>
                </a:r>
                <a:r>
                  <a:rPr lang="en-US" dirty="0" err="1"/>
                  <a:t>Thr</a:t>
                </a:r>
                <a:r>
                  <a:rPr lang="en-US" dirty="0"/>
                  <a:t>-Lys-</a:t>
                </a:r>
                <a:r>
                  <a:rPr lang="en-US" dirty="0" err="1"/>
                  <a:t>Cys</a:t>
                </a:r>
                <a:r>
                  <a:rPr lang="en-US" dirty="0"/>
                  <a:t>-Ser</a:t>
                </a:r>
              </a:p>
              <a:p>
                <a:endParaRPr lang="pt-BR" dirty="0"/>
              </a:p>
            </p:txBody>
          </p:sp>
          <p:grpSp>
            <p:nvGrpSpPr>
              <p:cNvPr id="25" name="Agrupar 24">
                <a:extLst>
                  <a:ext uri="{FF2B5EF4-FFF2-40B4-BE49-F238E27FC236}">
                    <a16:creationId xmlns:a16="http://schemas.microsoft.com/office/drawing/2014/main" id="{1487BE17-234B-4E85-BA65-1AB54FDEDEE2}"/>
                  </a:ext>
                </a:extLst>
              </p:cNvPr>
              <p:cNvGrpSpPr/>
              <p:nvPr/>
            </p:nvGrpSpPr>
            <p:grpSpPr>
              <a:xfrm>
                <a:off x="1676400" y="4419600"/>
                <a:ext cx="2618935" cy="1538068"/>
                <a:chOff x="1676400" y="4419600"/>
                <a:chExt cx="2618935" cy="1538068"/>
              </a:xfrm>
            </p:grpSpPr>
            <p:cxnSp>
              <p:nvCxnSpPr>
                <p:cNvPr id="17" name="Conector de Seta Reta 16">
                  <a:extLst>
                    <a:ext uri="{FF2B5EF4-FFF2-40B4-BE49-F238E27FC236}">
                      <a16:creationId xmlns:a16="http://schemas.microsoft.com/office/drawing/2014/main" id="{24E0C925-33F9-4524-A515-F4F1086C0286}"/>
                    </a:ext>
                  </a:extLst>
                </p:cNvPr>
                <p:cNvCxnSpPr/>
                <p:nvPr/>
              </p:nvCxnSpPr>
              <p:spPr>
                <a:xfrm>
                  <a:off x="2514600" y="4419600"/>
                  <a:ext cx="0" cy="228600"/>
                </a:xfrm>
                <a:prstGeom prst="straightConnector1">
                  <a:avLst/>
                </a:prstGeom>
                <a:ln w="57150">
                  <a:solidFill>
                    <a:srgbClr val="000099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ector de Seta Reta 18">
                  <a:extLst>
                    <a:ext uri="{FF2B5EF4-FFF2-40B4-BE49-F238E27FC236}">
                      <a16:creationId xmlns:a16="http://schemas.microsoft.com/office/drawing/2014/main" id="{811822AD-D9C2-4F91-8010-C22B68980B03}"/>
                    </a:ext>
                  </a:extLst>
                </p:cNvPr>
                <p:cNvCxnSpPr/>
                <p:nvPr/>
              </p:nvCxnSpPr>
              <p:spPr>
                <a:xfrm>
                  <a:off x="4267200" y="4435426"/>
                  <a:ext cx="0" cy="228600"/>
                </a:xfrm>
                <a:prstGeom prst="straightConnector1">
                  <a:avLst/>
                </a:prstGeom>
                <a:ln w="57150">
                  <a:solidFill>
                    <a:srgbClr val="000099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ector de Seta Reta 19">
                  <a:extLst>
                    <a:ext uri="{FF2B5EF4-FFF2-40B4-BE49-F238E27FC236}">
                      <a16:creationId xmlns:a16="http://schemas.microsoft.com/office/drawing/2014/main" id="{2BA9A86B-1246-43AE-8E0E-F515E3909C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76400" y="5359791"/>
                  <a:ext cx="0" cy="533400"/>
                </a:xfrm>
                <a:prstGeom prst="straightConnector1">
                  <a:avLst/>
                </a:prstGeom>
                <a:ln w="57150">
                  <a:solidFill>
                    <a:srgbClr val="000099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Conector de Seta Reta 22">
                  <a:extLst>
                    <a:ext uri="{FF2B5EF4-FFF2-40B4-BE49-F238E27FC236}">
                      <a16:creationId xmlns:a16="http://schemas.microsoft.com/office/drawing/2014/main" id="{B9BB966C-35F0-4A2A-8EC6-D14664D126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048000" y="5424268"/>
                  <a:ext cx="0" cy="533400"/>
                </a:xfrm>
                <a:prstGeom prst="straightConnector1">
                  <a:avLst/>
                </a:prstGeom>
                <a:ln w="57150">
                  <a:solidFill>
                    <a:srgbClr val="000099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ector de Seta Reta 23">
                  <a:extLst>
                    <a:ext uri="{FF2B5EF4-FFF2-40B4-BE49-F238E27FC236}">
                      <a16:creationId xmlns:a16="http://schemas.microsoft.com/office/drawing/2014/main" id="{7130E945-F2BC-4F79-8F9F-89D67CE879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335" y="5359791"/>
                  <a:ext cx="0" cy="533400"/>
                </a:xfrm>
                <a:prstGeom prst="straightConnector1">
                  <a:avLst/>
                </a:prstGeom>
                <a:ln w="57150">
                  <a:solidFill>
                    <a:srgbClr val="000099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0" name="Conector: Curvo 9">
              <a:extLst>
                <a:ext uri="{FF2B5EF4-FFF2-40B4-BE49-F238E27FC236}">
                  <a16:creationId xmlns:a16="http://schemas.microsoft.com/office/drawing/2014/main" id="{A006AC43-AA74-4C6E-ACB8-7ABD6A1E42E4}"/>
                </a:ext>
              </a:extLst>
            </p:cNvPr>
            <p:cNvCxnSpPr/>
            <p:nvPr/>
          </p:nvCxnSpPr>
          <p:spPr>
            <a:xfrm>
              <a:off x="1828800" y="4917888"/>
              <a:ext cx="2743200" cy="304800"/>
            </a:xfrm>
            <a:prstGeom prst="curvedConnector3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: Curvo 13">
              <a:extLst>
                <a:ext uri="{FF2B5EF4-FFF2-40B4-BE49-F238E27FC236}">
                  <a16:creationId xmlns:a16="http://schemas.microsoft.com/office/drawing/2014/main" id="{0C393F68-25A8-42B9-9A1D-D59D3FD6B5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28800" y="4917888"/>
              <a:ext cx="1905000" cy="304800"/>
            </a:xfrm>
            <a:prstGeom prst="curvedConnector3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CAEF21F-45A1-4BAF-916A-2249AAED4817}"/>
              </a:ext>
            </a:extLst>
          </p:cNvPr>
          <p:cNvSpPr txBox="1"/>
          <p:nvPr/>
        </p:nvSpPr>
        <p:spPr>
          <a:xfrm>
            <a:off x="6056233" y="1349492"/>
            <a:ext cx="2642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1- Ala, </a:t>
            </a:r>
            <a:r>
              <a:rPr lang="pt-BR" dirty="0" err="1"/>
              <a:t>Val,Cys</a:t>
            </a:r>
            <a:r>
              <a:rPr lang="pt-BR" dirty="0"/>
              <a:t>, </a:t>
            </a:r>
            <a:r>
              <a:rPr lang="pt-BR" dirty="0" err="1"/>
              <a:t>Arg</a:t>
            </a:r>
            <a:r>
              <a:rPr lang="pt-BR" dirty="0"/>
              <a:t>, Ser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7C68E2B6-BCC6-4642-AA6C-233F55B66C7A}"/>
              </a:ext>
            </a:extLst>
          </p:cNvPr>
          <p:cNvSpPr txBox="1"/>
          <p:nvPr/>
        </p:nvSpPr>
        <p:spPr>
          <a:xfrm>
            <a:off x="5945624" y="1748723"/>
            <a:ext cx="3198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2-Thr, </a:t>
            </a:r>
            <a:r>
              <a:rPr lang="pt-BR" dirty="0" err="1"/>
              <a:t>Gly</a:t>
            </a:r>
            <a:r>
              <a:rPr lang="pt-BR" dirty="0"/>
              <a:t>, </a:t>
            </a:r>
            <a:r>
              <a:rPr lang="pt-BR" dirty="0" err="1"/>
              <a:t>Cys</a:t>
            </a:r>
            <a:r>
              <a:rPr lang="pt-BR" dirty="0"/>
              <a:t>, </a:t>
            </a:r>
            <a:r>
              <a:rPr lang="pt-BR" dirty="0" err="1"/>
              <a:t>Lys</a:t>
            </a:r>
            <a:r>
              <a:rPr lang="pt-BR" dirty="0"/>
              <a:t>, </a:t>
            </a:r>
            <a:r>
              <a:rPr lang="pt-BR" dirty="0" err="1"/>
              <a:t>Phe</a:t>
            </a:r>
            <a:r>
              <a:rPr lang="pt-BR" dirty="0"/>
              <a:t>, </a:t>
            </a:r>
            <a:r>
              <a:rPr lang="pt-BR" dirty="0" err="1"/>
              <a:t>Arg</a:t>
            </a:r>
            <a:endParaRPr lang="pt-BR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9655C221-A14D-4011-89F0-B18AA9D6476A}"/>
              </a:ext>
            </a:extLst>
          </p:cNvPr>
          <p:cNvSpPr txBox="1"/>
          <p:nvPr/>
        </p:nvSpPr>
        <p:spPr>
          <a:xfrm>
            <a:off x="5942673" y="2106726"/>
            <a:ext cx="1249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3- </a:t>
            </a:r>
            <a:r>
              <a:rPr lang="pt-BR" dirty="0" err="1"/>
              <a:t>Lys</a:t>
            </a:r>
            <a:r>
              <a:rPr lang="pt-BR" dirty="0"/>
              <a:t>, </a:t>
            </a:r>
            <a:r>
              <a:rPr lang="pt-BR" dirty="0" err="1"/>
              <a:t>Tyr</a:t>
            </a:r>
            <a:endParaRPr lang="pt-BR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016645DF-913B-4350-AD77-77DD5C966F63}"/>
              </a:ext>
            </a:extLst>
          </p:cNvPr>
          <p:cNvSpPr txBox="1"/>
          <p:nvPr/>
        </p:nvSpPr>
        <p:spPr>
          <a:xfrm>
            <a:off x="5951825" y="2415266"/>
            <a:ext cx="19544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4- </a:t>
            </a:r>
            <a:r>
              <a:rPr lang="pt-BR" dirty="0" err="1"/>
              <a:t>Asn</a:t>
            </a:r>
            <a:r>
              <a:rPr lang="pt-BR" dirty="0"/>
              <a:t>, </a:t>
            </a:r>
            <a:r>
              <a:rPr lang="pt-BR" dirty="0" err="1"/>
              <a:t>Phe</a:t>
            </a:r>
            <a:r>
              <a:rPr lang="pt-BR" dirty="0"/>
              <a:t>, Leu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03DEF7B-6C68-4D30-BB94-22A3CF8F6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26</a:t>
            </a:fld>
            <a:endParaRPr lang="pt-BR" dirty="0"/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057F5EB6-20A2-40F4-B9A4-EB20ED223A95}"/>
              </a:ext>
            </a:extLst>
          </p:cNvPr>
          <p:cNvGrpSpPr/>
          <p:nvPr/>
        </p:nvGrpSpPr>
        <p:grpSpPr>
          <a:xfrm>
            <a:off x="465425" y="5179471"/>
            <a:ext cx="5486400" cy="1538068"/>
            <a:chOff x="457200" y="4419600"/>
            <a:chExt cx="5486400" cy="1538068"/>
          </a:xfrm>
        </p:grpSpPr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A69E84E2-D597-4B18-BDAE-D11768FF182C}"/>
                </a:ext>
              </a:extLst>
            </p:cNvPr>
            <p:cNvGrpSpPr/>
            <p:nvPr/>
          </p:nvGrpSpPr>
          <p:grpSpPr>
            <a:xfrm>
              <a:off x="457200" y="4419600"/>
              <a:ext cx="5486400" cy="1538068"/>
              <a:chOff x="457200" y="4419600"/>
              <a:chExt cx="5486400" cy="1538068"/>
            </a:xfrm>
          </p:grpSpPr>
          <p:sp>
            <p:nvSpPr>
              <p:cNvPr id="34" name="CaixaDeTexto 33">
                <a:extLst>
                  <a:ext uri="{FF2B5EF4-FFF2-40B4-BE49-F238E27FC236}">
                    <a16:creationId xmlns:a16="http://schemas.microsoft.com/office/drawing/2014/main" id="{5071C130-656B-4CCB-8500-63F3624B6E07}"/>
                  </a:ext>
                </a:extLst>
              </p:cNvPr>
              <p:cNvSpPr txBox="1"/>
              <p:nvPr/>
            </p:nvSpPr>
            <p:spPr>
              <a:xfrm>
                <a:off x="457200" y="4577976"/>
                <a:ext cx="5486400" cy="1200329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342900" indent="-342900">
                  <a:buFontTx/>
                  <a:buAutoNum type="arabicPeriod"/>
                </a:pPr>
                <a:r>
                  <a:rPr lang="en-US" dirty="0"/>
                  <a:t>Ala-Val-</a:t>
                </a:r>
                <a:r>
                  <a:rPr lang="en-US" dirty="0" err="1"/>
                  <a:t>Cys</a:t>
                </a:r>
                <a:r>
                  <a:rPr lang="en-US" dirty="0"/>
                  <a:t>-</a:t>
                </a:r>
                <a:r>
                  <a:rPr lang="en-US" dirty="0" err="1"/>
                  <a:t>Arg</a:t>
                </a:r>
                <a:r>
                  <a:rPr lang="en-US" dirty="0"/>
                  <a:t>-</a:t>
                </a:r>
                <a:r>
                  <a:rPr lang="en-US" dirty="0" err="1"/>
                  <a:t>Thr</a:t>
                </a:r>
                <a:r>
                  <a:rPr lang="en-US" dirty="0"/>
                  <a:t>-</a:t>
                </a:r>
                <a:r>
                  <a:rPr lang="en-US" dirty="0" err="1"/>
                  <a:t>Gly</a:t>
                </a:r>
                <a:r>
                  <a:rPr lang="en-US" dirty="0"/>
                  <a:t>-</a:t>
                </a:r>
                <a:r>
                  <a:rPr lang="en-US" dirty="0" err="1"/>
                  <a:t>Cys</a:t>
                </a:r>
                <a:r>
                  <a:rPr lang="en-US" dirty="0"/>
                  <a:t>-Lys-</a:t>
                </a:r>
                <a:r>
                  <a:rPr lang="en-US" dirty="0" err="1"/>
                  <a:t>Asn</a:t>
                </a:r>
                <a:r>
                  <a:rPr lang="en-US" dirty="0"/>
                  <a:t>-</a:t>
                </a:r>
                <a:r>
                  <a:rPr lang="en-US" dirty="0" err="1"/>
                  <a:t>Phe</a:t>
                </a:r>
                <a:r>
                  <a:rPr lang="en-US" dirty="0"/>
                  <a:t>-Leu</a:t>
                </a:r>
              </a:p>
              <a:p>
                <a:pPr marL="342900" indent="-342900">
                  <a:buFontTx/>
                  <a:buAutoNum type="arabicPeriod"/>
                </a:pPr>
                <a:endParaRPr lang="en-US" dirty="0"/>
              </a:p>
              <a:p>
                <a:pPr marL="342900" indent="-342900">
                  <a:buFontTx/>
                  <a:buAutoNum type="arabicPeriod"/>
                </a:pPr>
                <a:r>
                  <a:rPr lang="en-US" dirty="0"/>
                  <a:t>Tyr-Lys-</a:t>
                </a:r>
                <a:r>
                  <a:rPr lang="en-US" dirty="0" err="1"/>
                  <a:t>Cys</a:t>
                </a:r>
                <a:r>
                  <a:rPr lang="en-US" dirty="0"/>
                  <a:t>-</a:t>
                </a:r>
                <a:r>
                  <a:rPr lang="en-US" dirty="0" err="1"/>
                  <a:t>Phe</a:t>
                </a:r>
                <a:r>
                  <a:rPr lang="en-US" dirty="0"/>
                  <a:t>-</a:t>
                </a:r>
                <a:r>
                  <a:rPr lang="en-US" dirty="0" err="1"/>
                  <a:t>Arg</a:t>
                </a:r>
                <a:r>
                  <a:rPr lang="en-US" dirty="0"/>
                  <a:t>-His-</a:t>
                </a:r>
                <a:r>
                  <a:rPr lang="en-US" dirty="0" err="1"/>
                  <a:t>Thr</a:t>
                </a:r>
                <a:r>
                  <a:rPr lang="en-US" dirty="0"/>
                  <a:t>-Lys-</a:t>
                </a:r>
                <a:r>
                  <a:rPr lang="en-US" dirty="0" err="1"/>
                  <a:t>Cys</a:t>
                </a:r>
                <a:r>
                  <a:rPr lang="en-US" dirty="0"/>
                  <a:t>-Ser</a:t>
                </a:r>
              </a:p>
              <a:p>
                <a:endParaRPr lang="pt-BR" dirty="0"/>
              </a:p>
            </p:txBody>
          </p:sp>
          <p:grpSp>
            <p:nvGrpSpPr>
              <p:cNvPr id="35" name="Agrupar 34">
                <a:extLst>
                  <a:ext uri="{FF2B5EF4-FFF2-40B4-BE49-F238E27FC236}">
                    <a16:creationId xmlns:a16="http://schemas.microsoft.com/office/drawing/2014/main" id="{153BF456-F332-464E-9868-982E79F4EB3D}"/>
                  </a:ext>
                </a:extLst>
              </p:cNvPr>
              <p:cNvGrpSpPr/>
              <p:nvPr/>
            </p:nvGrpSpPr>
            <p:grpSpPr>
              <a:xfrm>
                <a:off x="1676400" y="4419600"/>
                <a:ext cx="2618935" cy="1538068"/>
                <a:chOff x="1676400" y="4419600"/>
                <a:chExt cx="2618935" cy="1538068"/>
              </a:xfrm>
            </p:grpSpPr>
            <p:cxnSp>
              <p:nvCxnSpPr>
                <p:cNvPr id="36" name="Conector de Seta Reta 35">
                  <a:extLst>
                    <a:ext uri="{FF2B5EF4-FFF2-40B4-BE49-F238E27FC236}">
                      <a16:creationId xmlns:a16="http://schemas.microsoft.com/office/drawing/2014/main" id="{DC409F1D-24EE-4E15-9951-0ACEF1A6450F}"/>
                    </a:ext>
                  </a:extLst>
                </p:cNvPr>
                <p:cNvCxnSpPr/>
                <p:nvPr/>
              </p:nvCxnSpPr>
              <p:spPr>
                <a:xfrm>
                  <a:off x="2514600" y="4419600"/>
                  <a:ext cx="0" cy="228600"/>
                </a:xfrm>
                <a:prstGeom prst="straightConnector1">
                  <a:avLst/>
                </a:prstGeom>
                <a:ln w="57150">
                  <a:solidFill>
                    <a:srgbClr val="000099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ector de Seta Reta 36">
                  <a:extLst>
                    <a:ext uri="{FF2B5EF4-FFF2-40B4-BE49-F238E27FC236}">
                      <a16:creationId xmlns:a16="http://schemas.microsoft.com/office/drawing/2014/main" id="{E077F2BC-A704-40A1-A099-9B8BB848248D}"/>
                    </a:ext>
                  </a:extLst>
                </p:cNvPr>
                <p:cNvCxnSpPr/>
                <p:nvPr/>
              </p:nvCxnSpPr>
              <p:spPr>
                <a:xfrm>
                  <a:off x="4267200" y="4435426"/>
                  <a:ext cx="0" cy="228600"/>
                </a:xfrm>
                <a:prstGeom prst="straightConnector1">
                  <a:avLst/>
                </a:prstGeom>
                <a:ln w="57150">
                  <a:solidFill>
                    <a:srgbClr val="000099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ector de Seta Reta 37">
                  <a:extLst>
                    <a:ext uri="{FF2B5EF4-FFF2-40B4-BE49-F238E27FC236}">
                      <a16:creationId xmlns:a16="http://schemas.microsoft.com/office/drawing/2014/main" id="{2F05895E-F581-42BF-A2E3-91762C818B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76400" y="5359791"/>
                  <a:ext cx="0" cy="533400"/>
                </a:xfrm>
                <a:prstGeom prst="straightConnector1">
                  <a:avLst/>
                </a:prstGeom>
                <a:ln w="57150">
                  <a:solidFill>
                    <a:srgbClr val="000099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ector de Seta Reta 38">
                  <a:extLst>
                    <a:ext uri="{FF2B5EF4-FFF2-40B4-BE49-F238E27FC236}">
                      <a16:creationId xmlns:a16="http://schemas.microsoft.com/office/drawing/2014/main" id="{ECF993D6-5E48-4738-98BF-C2D9D38262E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048000" y="5424268"/>
                  <a:ext cx="0" cy="533400"/>
                </a:xfrm>
                <a:prstGeom prst="straightConnector1">
                  <a:avLst/>
                </a:prstGeom>
                <a:ln w="57150">
                  <a:solidFill>
                    <a:srgbClr val="000099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ector de Seta Reta 39">
                  <a:extLst>
                    <a:ext uri="{FF2B5EF4-FFF2-40B4-BE49-F238E27FC236}">
                      <a16:creationId xmlns:a16="http://schemas.microsoft.com/office/drawing/2014/main" id="{35741C24-C984-43D2-948B-C19B8B4FBA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335" y="5359791"/>
                  <a:ext cx="0" cy="533400"/>
                </a:xfrm>
                <a:prstGeom prst="straightConnector1">
                  <a:avLst/>
                </a:prstGeom>
                <a:ln w="57150">
                  <a:solidFill>
                    <a:srgbClr val="000099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32" name="Conector: Curvo 31">
              <a:extLst>
                <a:ext uri="{FF2B5EF4-FFF2-40B4-BE49-F238E27FC236}">
                  <a16:creationId xmlns:a16="http://schemas.microsoft.com/office/drawing/2014/main" id="{920FB11B-7211-492C-B9EB-BDD9AAB2EDC8}"/>
                </a:ext>
              </a:extLst>
            </p:cNvPr>
            <p:cNvCxnSpPr>
              <a:cxnSpLocks/>
            </p:cNvCxnSpPr>
            <p:nvPr/>
          </p:nvCxnSpPr>
          <p:spPr>
            <a:xfrm>
              <a:off x="3657601" y="4914173"/>
              <a:ext cx="761999" cy="302293"/>
            </a:xfrm>
            <a:prstGeom prst="curvedConnector3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: Curvo 32">
              <a:extLst>
                <a:ext uri="{FF2B5EF4-FFF2-40B4-BE49-F238E27FC236}">
                  <a16:creationId xmlns:a16="http://schemas.microsoft.com/office/drawing/2014/main" id="{BA98A6B0-9E9B-4E74-AA20-25BD11DCA14A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1712784" y="5030472"/>
              <a:ext cx="308233" cy="76200"/>
            </a:xfrm>
            <a:prstGeom prst="curvedConnector3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53A89430-D13B-42DF-BB1D-A7C732F64348}"/>
              </a:ext>
            </a:extLst>
          </p:cNvPr>
          <p:cNvSpPr txBox="1"/>
          <p:nvPr/>
        </p:nvSpPr>
        <p:spPr>
          <a:xfrm>
            <a:off x="232118" y="2893702"/>
            <a:ext cx="700336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 </a:t>
            </a:r>
            <a:r>
              <a:rPr lang="en-US" dirty="0" err="1"/>
              <a:t>tratamento</a:t>
            </a:r>
            <a:r>
              <a:rPr lang="en-US" dirty="0"/>
              <a:t> do </a:t>
            </a:r>
            <a:r>
              <a:rPr lang="en-US" dirty="0" err="1"/>
              <a:t>peptideo</a:t>
            </a:r>
            <a:r>
              <a:rPr lang="en-US" dirty="0"/>
              <a:t> </a:t>
            </a:r>
            <a:r>
              <a:rPr lang="en-US" dirty="0" err="1"/>
              <a:t>intacto</a:t>
            </a:r>
            <a:r>
              <a:rPr lang="en-US" dirty="0"/>
              <a:t> com </a:t>
            </a:r>
            <a:r>
              <a:rPr lang="en-US" dirty="0" err="1"/>
              <a:t>tripsina</a:t>
            </a:r>
            <a:r>
              <a:rPr lang="en-US" dirty="0"/>
              <a:t> (</a:t>
            </a:r>
            <a:r>
              <a:rPr lang="en-US" dirty="0" err="1"/>
              <a:t>cliva</a:t>
            </a:r>
            <a:r>
              <a:rPr lang="en-US" dirty="0"/>
              <a:t> c-terminal de </a:t>
            </a:r>
            <a:r>
              <a:rPr lang="en-US" dirty="0" err="1"/>
              <a:t>lys</a:t>
            </a:r>
            <a:r>
              <a:rPr lang="en-US" dirty="0"/>
              <a:t> e </a:t>
            </a:r>
            <a:r>
              <a:rPr lang="en-US" dirty="0" err="1"/>
              <a:t>Arg</a:t>
            </a:r>
            <a:r>
              <a:rPr lang="en-US" dirty="0"/>
              <a:t>) </a:t>
            </a:r>
            <a:r>
              <a:rPr lang="en-US" dirty="0" err="1"/>
              <a:t>produz</a:t>
            </a:r>
            <a:r>
              <a:rPr lang="en-US" dirty="0"/>
              <a:t> </a:t>
            </a:r>
            <a:r>
              <a:rPr lang="en-US" dirty="0" err="1"/>
              <a:t>fragmentos</a:t>
            </a:r>
            <a:r>
              <a:rPr lang="en-US" dirty="0"/>
              <a:t> com a </a:t>
            </a:r>
            <a:r>
              <a:rPr lang="en-US" dirty="0" err="1"/>
              <a:t>seguinte</a:t>
            </a:r>
            <a:r>
              <a:rPr lang="en-US" dirty="0"/>
              <a:t> </a:t>
            </a:r>
            <a:r>
              <a:rPr lang="en-US" dirty="0" err="1"/>
              <a:t>composição</a:t>
            </a:r>
            <a:r>
              <a:rPr lang="en-US" dirty="0"/>
              <a:t> de </a:t>
            </a:r>
            <a:r>
              <a:rPr lang="en-US" dirty="0" err="1"/>
              <a:t>aminoácidos</a:t>
            </a:r>
            <a:r>
              <a:rPr lang="en-US" dirty="0"/>
              <a:t>:</a:t>
            </a:r>
          </a:p>
          <a:p>
            <a:pPr marL="342900" indent="-342900"/>
            <a:r>
              <a:rPr lang="en-US" dirty="0"/>
              <a:t>3. (Ala, </a:t>
            </a:r>
            <a:r>
              <a:rPr lang="en-US" dirty="0" err="1"/>
              <a:t>Arg,Cys</a:t>
            </a:r>
            <a:r>
              <a:rPr lang="en-US" dirty="0"/>
              <a:t>, Ser, Val)</a:t>
            </a:r>
          </a:p>
          <a:p>
            <a:pPr marL="342900" indent="-342900"/>
            <a:r>
              <a:rPr lang="en-US" dirty="0"/>
              <a:t>4. (</a:t>
            </a:r>
            <a:r>
              <a:rPr lang="en-US" dirty="0" err="1"/>
              <a:t>Arg</a:t>
            </a:r>
            <a:r>
              <a:rPr lang="en-US" dirty="0"/>
              <a:t>, </a:t>
            </a:r>
            <a:r>
              <a:rPr lang="en-US" dirty="0" err="1"/>
              <a:t>Cys</a:t>
            </a:r>
            <a:r>
              <a:rPr lang="en-US" dirty="0"/>
              <a:t>, </a:t>
            </a:r>
            <a:r>
              <a:rPr lang="en-US" dirty="0" err="1"/>
              <a:t>Gly</a:t>
            </a:r>
            <a:r>
              <a:rPr lang="en-US" dirty="0"/>
              <a:t>, Lys, </a:t>
            </a:r>
            <a:r>
              <a:rPr lang="en-US" dirty="0" err="1"/>
              <a:t>Thr</a:t>
            </a:r>
            <a:r>
              <a:rPr lang="en-US" dirty="0"/>
              <a:t>, </a:t>
            </a:r>
            <a:r>
              <a:rPr lang="en-US" dirty="0" err="1"/>
              <a:t>Phe</a:t>
            </a:r>
            <a:r>
              <a:rPr lang="en-US" dirty="0"/>
              <a:t>)</a:t>
            </a:r>
          </a:p>
          <a:p>
            <a:pPr marL="342900" indent="-342900"/>
            <a:r>
              <a:rPr lang="en-US" dirty="0"/>
              <a:t>5. (Ans, Leu, </a:t>
            </a:r>
            <a:r>
              <a:rPr lang="en-US" dirty="0" err="1"/>
              <a:t>Phe</a:t>
            </a:r>
            <a:r>
              <a:rPr lang="en-US" dirty="0"/>
              <a:t>)</a:t>
            </a:r>
          </a:p>
          <a:p>
            <a:pPr marL="342900" indent="-342900"/>
            <a:r>
              <a:rPr lang="en-US" dirty="0"/>
              <a:t>6. (Lys, Tyr)</a:t>
            </a:r>
          </a:p>
          <a:p>
            <a:pPr marL="342900" indent="-342900"/>
            <a:r>
              <a:rPr lang="en-US" dirty="0" err="1"/>
              <a:t>Indique</a:t>
            </a:r>
            <a:r>
              <a:rPr lang="en-US" dirty="0"/>
              <a:t> a </a:t>
            </a:r>
            <a:r>
              <a:rPr lang="en-US" dirty="0" err="1"/>
              <a:t>posição</a:t>
            </a:r>
            <a:r>
              <a:rPr lang="en-US" dirty="0"/>
              <a:t> da </a:t>
            </a:r>
            <a:r>
              <a:rPr lang="en-US" dirty="0" err="1"/>
              <a:t>ponte</a:t>
            </a:r>
            <a:r>
              <a:rPr lang="en-US" dirty="0"/>
              <a:t> </a:t>
            </a:r>
            <a:r>
              <a:rPr lang="en-US" dirty="0" err="1"/>
              <a:t>dissulfeto</a:t>
            </a:r>
            <a:r>
              <a:rPr lang="en-US" dirty="0"/>
              <a:t> no </a:t>
            </a:r>
            <a:r>
              <a:rPr lang="en-US" dirty="0" err="1"/>
              <a:t>polipeptideo</a:t>
            </a:r>
            <a:r>
              <a:rPr lang="en-US" dirty="0"/>
              <a:t> </a:t>
            </a:r>
            <a:r>
              <a:rPr lang="en-US" dirty="0" err="1"/>
              <a:t>intacto</a:t>
            </a:r>
            <a:r>
              <a:rPr lang="en-US" dirty="0"/>
              <a:t>.</a:t>
            </a: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C47F11D-1B18-46EC-B49A-F1245AFF9E7E}"/>
              </a:ext>
            </a:extLst>
          </p:cNvPr>
          <p:cNvSpPr txBox="1"/>
          <p:nvPr/>
        </p:nvSpPr>
        <p:spPr>
          <a:xfrm>
            <a:off x="5966464" y="5195297"/>
            <a:ext cx="282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1- Ala, Val, </a:t>
            </a:r>
            <a:r>
              <a:rPr lang="pt-BR" dirty="0" err="1"/>
              <a:t>Cys</a:t>
            </a:r>
            <a:r>
              <a:rPr lang="pt-BR" dirty="0"/>
              <a:t>, </a:t>
            </a:r>
            <a:r>
              <a:rPr lang="pt-BR" dirty="0" err="1"/>
              <a:t>Arg</a:t>
            </a:r>
            <a:r>
              <a:rPr lang="pt-BR" dirty="0"/>
              <a:t>, </a:t>
            </a:r>
            <a:r>
              <a:rPr lang="pt-BR" dirty="0" err="1"/>
              <a:t>Phe</a:t>
            </a:r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37F1AF1-8F95-485B-9BD5-81AA740F20BB}"/>
              </a:ext>
            </a:extLst>
          </p:cNvPr>
          <p:cNvSpPr txBox="1"/>
          <p:nvPr/>
        </p:nvSpPr>
        <p:spPr>
          <a:xfrm>
            <a:off x="6019167" y="5535595"/>
            <a:ext cx="1236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2- </a:t>
            </a:r>
            <a:r>
              <a:rPr lang="pt-BR" dirty="0" err="1"/>
              <a:t>Tyr</a:t>
            </a:r>
            <a:r>
              <a:rPr lang="pt-BR" dirty="0"/>
              <a:t>, </a:t>
            </a:r>
            <a:r>
              <a:rPr lang="pt-BR" dirty="0" err="1"/>
              <a:t>Lys</a:t>
            </a:r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FB85EBA-B1DA-49AE-941A-C25CF67FE51D}"/>
              </a:ext>
            </a:extLst>
          </p:cNvPr>
          <p:cNvSpPr txBox="1"/>
          <p:nvPr/>
        </p:nvSpPr>
        <p:spPr>
          <a:xfrm>
            <a:off x="6019167" y="5927417"/>
            <a:ext cx="2163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3- </a:t>
            </a:r>
            <a:r>
              <a:rPr lang="pt-BR" dirty="0" err="1"/>
              <a:t>Thr</a:t>
            </a:r>
            <a:r>
              <a:rPr lang="pt-BR" dirty="0"/>
              <a:t>, </a:t>
            </a:r>
            <a:r>
              <a:rPr lang="pt-BR" dirty="0" err="1"/>
              <a:t>Gly</a:t>
            </a:r>
            <a:r>
              <a:rPr lang="pt-BR" dirty="0"/>
              <a:t>, </a:t>
            </a:r>
            <a:r>
              <a:rPr lang="pt-BR" dirty="0" err="1"/>
              <a:t>cys</a:t>
            </a:r>
            <a:r>
              <a:rPr lang="pt-BR" dirty="0"/>
              <a:t>, ser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1C3A46D-5201-49CE-88A0-D66652788B1E}"/>
              </a:ext>
            </a:extLst>
          </p:cNvPr>
          <p:cNvSpPr txBox="1"/>
          <p:nvPr/>
        </p:nvSpPr>
        <p:spPr>
          <a:xfrm>
            <a:off x="5977332" y="6329733"/>
            <a:ext cx="1890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4- </a:t>
            </a:r>
            <a:r>
              <a:rPr lang="pt-BR" dirty="0" err="1"/>
              <a:t>Asn</a:t>
            </a:r>
            <a:r>
              <a:rPr lang="pt-BR" dirty="0"/>
              <a:t>, </a:t>
            </a:r>
            <a:r>
              <a:rPr lang="pt-BR" dirty="0" err="1"/>
              <a:t>Phe</a:t>
            </a:r>
            <a:r>
              <a:rPr lang="pt-BR" dirty="0"/>
              <a:t>, Leu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9" grpId="0"/>
      <p:bldP spid="30" grpId="0"/>
      <p:bldP spid="28" grpId="0"/>
      <p:bldP spid="8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7184A1C-B283-E371-EF60-F35EDDC8D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3</a:t>
            </a:fld>
            <a:endParaRPr lang="pt-BR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97EF286-7BC8-E836-A09A-136C67B3A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000099"/>
                </a:solidFill>
              </a:rPr>
              <a:t>SDS-PAGE- </a:t>
            </a:r>
            <a:r>
              <a:rPr lang="pt-BR" altLang="pt-BR" sz="2000" dirty="0">
                <a:solidFill>
                  <a:srgbClr val="000099"/>
                </a:solidFill>
              </a:rPr>
              <a:t>permite determinar a massa molecular de proteínas</a:t>
            </a:r>
          </a:p>
        </p:txBody>
      </p:sp>
      <p:grpSp>
        <p:nvGrpSpPr>
          <p:cNvPr id="5" name="Group 9">
            <a:extLst>
              <a:ext uri="{FF2B5EF4-FFF2-40B4-BE49-F238E27FC236}">
                <a16:creationId xmlns:a16="http://schemas.microsoft.com/office/drawing/2014/main" id="{23084109-A218-FE9F-FCF2-F71DA16B45BA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914400"/>
            <a:ext cx="2879725" cy="4535488"/>
            <a:chOff x="476" y="663"/>
            <a:chExt cx="2277" cy="3553"/>
          </a:xfrm>
        </p:grpSpPr>
        <p:pic>
          <p:nvPicPr>
            <p:cNvPr id="6" name="Picture 10" descr="PAGE-curva Mr">
              <a:extLst>
                <a:ext uri="{FF2B5EF4-FFF2-40B4-BE49-F238E27FC236}">
                  <a16:creationId xmlns:a16="http://schemas.microsoft.com/office/drawing/2014/main" id="{9D325A01-89E0-4D04-83BF-026DD64E68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-10000"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663"/>
              <a:ext cx="2186" cy="3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11">
              <a:extLst>
                <a:ext uri="{FF2B5EF4-FFF2-40B4-BE49-F238E27FC236}">
                  <a16:creationId xmlns:a16="http://schemas.microsoft.com/office/drawing/2014/main" id="{F7060707-D085-28D6-4282-180AA45F79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5" y="3929"/>
              <a:ext cx="1651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/>
                <a:t>Mobilidade relativa</a:t>
              </a:r>
              <a:endParaRPr lang="en-US" altLang="pt-BR" sz="1800"/>
            </a:p>
          </p:txBody>
        </p:sp>
        <p:sp>
          <p:nvSpPr>
            <p:cNvPr id="8" name="Text Box 12">
              <a:extLst>
                <a:ext uri="{FF2B5EF4-FFF2-40B4-BE49-F238E27FC236}">
                  <a16:creationId xmlns:a16="http://schemas.microsoft.com/office/drawing/2014/main" id="{4C8AC512-4582-D121-9890-7D1461B103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-322" y="2182"/>
              <a:ext cx="1886" cy="2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/>
                <a:t>Massa molecular (kD)</a:t>
              </a:r>
              <a:endParaRPr lang="en-US" altLang="pt-BR" sz="1800"/>
            </a:p>
          </p:txBody>
        </p:sp>
      </p:grpSp>
      <p:sp>
        <p:nvSpPr>
          <p:cNvPr id="9" name="Text Box 13">
            <a:extLst>
              <a:ext uri="{FF2B5EF4-FFF2-40B4-BE49-F238E27FC236}">
                <a16:creationId xmlns:a16="http://schemas.microsoft.com/office/drawing/2014/main" id="{6469110F-717A-0F58-EDA3-63B9AA853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2667000"/>
            <a:ext cx="3748088" cy="85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/>
              <a:t>Mobilidade relativa  =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8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/>
              <a:t>distância percorrida pela banda X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/>
              <a:t>distância percorrida pelo marcador da corrida</a:t>
            </a:r>
            <a:endParaRPr lang="en-US" altLang="pt-BR" sz="1400"/>
          </a:p>
        </p:txBody>
      </p:sp>
      <p:grpSp>
        <p:nvGrpSpPr>
          <p:cNvPr id="10" name="Group 14">
            <a:extLst>
              <a:ext uri="{FF2B5EF4-FFF2-40B4-BE49-F238E27FC236}">
                <a16:creationId xmlns:a16="http://schemas.microsoft.com/office/drawing/2014/main" id="{32A2706F-6796-F534-A58C-354D1F9E2281}"/>
              </a:ext>
            </a:extLst>
          </p:cNvPr>
          <p:cNvGrpSpPr>
            <a:grpSpLocks/>
          </p:cNvGrpSpPr>
          <p:nvPr/>
        </p:nvGrpSpPr>
        <p:grpSpPr bwMode="auto">
          <a:xfrm>
            <a:off x="6553200" y="1905000"/>
            <a:ext cx="2139950" cy="3384550"/>
            <a:chOff x="3482" y="2069"/>
            <a:chExt cx="1348" cy="2132"/>
          </a:xfrm>
        </p:grpSpPr>
        <p:grpSp>
          <p:nvGrpSpPr>
            <p:cNvPr id="11" name="Group 15">
              <a:extLst>
                <a:ext uri="{FF2B5EF4-FFF2-40B4-BE49-F238E27FC236}">
                  <a16:creationId xmlns:a16="http://schemas.microsoft.com/office/drawing/2014/main" id="{4BF3E9FB-57E4-4683-42A4-E50449BC5A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33" y="2069"/>
              <a:ext cx="997" cy="2132"/>
              <a:chOff x="3833" y="2069"/>
              <a:chExt cx="997" cy="2132"/>
            </a:xfrm>
          </p:grpSpPr>
          <p:pic>
            <p:nvPicPr>
              <p:cNvPr id="15" name="Picture 16" descr="marcadores SDS-PAGE">
                <a:extLst>
                  <a:ext uri="{FF2B5EF4-FFF2-40B4-BE49-F238E27FC236}">
                    <a16:creationId xmlns:a16="http://schemas.microsoft.com/office/drawing/2014/main" id="{989ACAA2-80D1-EC33-B86D-6321B36F2B4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33" y="2160"/>
                <a:ext cx="870" cy="20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Rectangle 17">
                <a:extLst>
                  <a:ext uri="{FF2B5EF4-FFF2-40B4-BE49-F238E27FC236}">
                    <a16:creationId xmlns:a16="http://schemas.microsoft.com/office/drawing/2014/main" id="{7AF7B6C2-F5BB-B15D-2B03-E34055ED24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95" y="2069"/>
                <a:ext cx="635" cy="21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/>
              </a:p>
            </p:txBody>
          </p:sp>
          <p:grpSp>
            <p:nvGrpSpPr>
              <p:cNvPr id="17" name="Group 18">
                <a:extLst>
                  <a:ext uri="{FF2B5EF4-FFF2-40B4-BE49-F238E27FC236}">
                    <a16:creationId xmlns:a16="http://schemas.microsoft.com/office/drawing/2014/main" id="{BDB0C749-829A-AE54-B5C6-4BDFEFB0D1E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41" y="2160"/>
                <a:ext cx="409" cy="2007"/>
                <a:chOff x="4830" y="2114"/>
                <a:chExt cx="409" cy="2007"/>
              </a:xfrm>
            </p:grpSpPr>
            <p:grpSp>
              <p:nvGrpSpPr>
                <p:cNvPr id="18" name="Group 19">
                  <a:extLst>
                    <a:ext uri="{FF2B5EF4-FFF2-40B4-BE49-F238E27FC236}">
                      <a16:creationId xmlns:a16="http://schemas.microsoft.com/office/drawing/2014/main" id="{E9D34E2C-E2E5-312A-3234-11F4BC9392E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830" y="2114"/>
                  <a:ext cx="409" cy="192"/>
                  <a:chOff x="4830" y="2114"/>
                  <a:chExt cx="409" cy="192"/>
                </a:xfrm>
              </p:grpSpPr>
              <p:sp>
                <p:nvSpPr>
                  <p:cNvPr id="37" name="Oval 20">
                    <a:extLst>
                      <a:ext uri="{FF2B5EF4-FFF2-40B4-BE49-F238E27FC236}">
                        <a16:creationId xmlns:a16="http://schemas.microsoft.com/office/drawing/2014/main" id="{508210DC-B2B0-DBA8-4D6B-D2E3773750F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830" y="2205"/>
                    <a:ext cx="45" cy="4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pt-BR" altLang="pt-BR" sz="1800"/>
                  </a:p>
                </p:txBody>
              </p:sp>
              <p:sp>
                <p:nvSpPr>
                  <p:cNvPr id="38" name="Text Box 21">
                    <a:extLst>
                      <a:ext uri="{FF2B5EF4-FFF2-40B4-BE49-F238E27FC236}">
                        <a16:creationId xmlns:a16="http://schemas.microsoft.com/office/drawing/2014/main" id="{8F1DB7E9-8253-B2DA-6F31-8D6007E83CE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06" y="2114"/>
                    <a:ext cx="333" cy="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pt-BR" sz="1400"/>
                      <a:t>97.4</a:t>
                    </a:r>
                  </a:p>
                </p:txBody>
              </p:sp>
            </p:grpSp>
            <p:grpSp>
              <p:nvGrpSpPr>
                <p:cNvPr id="19" name="Group 22">
                  <a:extLst>
                    <a:ext uri="{FF2B5EF4-FFF2-40B4-BE49-F238E27FC236}">
                      <a16:creationId xmlns:a16="http://schemas.microsoft.com/office/drawing/2014/main" id="{0F9C31BC-D4D8-A513-B3A1-12CA6FCC006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830" y="2422"/>
                  <a:ext cx="409" cy="192"/>
                  <a:chOff x="4830" y="2114"/>
                  <a:chExt cx="409" cy="192"/>
                </a:xfrm>
              </p:grpSpPr>
              <p:sp>
                <p:nvSpPr>
                  <p:cNvPr id="35" name="Oval 23">
                    <a:extLst>
                      <a:ext uri="{FF2B5EF4-FFF2-40B4-BE49-F238E27FC236}">
                        <a16:creationId xmlns:a16="http://schemas.microsoft.com/office/drawing/2014/main" id="{C0FC5C18-7DBD-885D-9A12-2E5479C9900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830" y="2205"/>
                    <a:ext cx="45" cy="4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pt-BR" altLang="pt-BR" sz="1800"/>
                  </a:p>
                </p:txBody>
              </p:sp>
              <p:sp>
                <p:nvSpPr>
                  <p:cNvPr id="36" name="Text Box 24">
                    <a:extLst>
                      <a:ext uri="{FF2B5EF4-FFF2-40B4-BE49-F238E27FC236}">
                        <a16:creationId xmlns:a16="http://schemas.microsoft.com/office/drawing/2014/main" id="{FB8578C8-9602-94CB-31EC-5DC9577B506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06" y="2114"/>
                    <a:ext cx="333" cy="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pt-BR" sz="1400"/>
                      <a:t>87.0</a:t>
                    </a:r>
                  </a:p>
                </p:txBody>
              </p:sp>
            </p:grpSp>
            <p:grpSp>
              <p:nvGrpSpPr>
                <p:cNvPr id="20" name="Group 25">
                  <a:extLst>
                    <a:ext uri="{FF2B5EF4-FFF2-40B4-BE49-F238E27FC236}">
                      <a16:creationId xmlns:a16="http://schemas.microsoft.com/office/drawing/2014/main" id="{05196188-B194-95FB-8D00-C3E6B526DB8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830" y="2921"/>
                  <a:ext cx="409" cy="192"/>
                  <a:chOff x="4830" y="2114"/>
                  <a:chExt cx="409" cy="192"/>
                </a:xfrm>
              </p:grpSpPr>
              <p:sp>
                <p:nvSpPr>
                  <p:cNvPr id="33" name="Oval 26">
                    <a:extLst>
                      <a:ext uri="{FF2B5EF4-FFF2-40B4-BE49-F238E27FC236}">
                        <a16:creationId xmlns:a16="http://schemas.microsoft.com/office/drawing/2014/main" id="{DF4617FE-04BD-31A2-DBE4-D7D38D8F81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830" y="2205"/>
                    <a:ext cx="45" cy="4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pt-BR" altLang="pt-BR" sz="1800"/>
                  </a:p>
                </p:txBody>
              </p:sp>
              <p:sp>
                <p:nvSpPr>
                  <p:cNvPr id="34" name="Text Box 27">
                    <a:extLst>
                      <a:ext uri="{FF2B5EF4-FFF2-40B4-BE49-F238E27FC236}">
                        <a16:creationId xmlns:a16="http://schemas.microsoft.com/office/drawing/2014/main" id="{D092F901-1BDF-5C8D-7C1D-BBA3101A8C9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06" y="2114"/>
                    <a:ext cx="333" cy="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pt-BR" sz="1400"/>
                      <a:t>45.0</a:t>
                    </a:r>
                  </a:p>
                </p:txBody>
              </p:sp>
            </p:grpSp>
            <p:grpSp>
              <p:nvGrpSpPr>
                <p:cNvPr id="21" name="Group 28">
                  <a:extLst>
                    <a:ext uri="{FF2B5EF4-FFF2-40B4-BE49-F238E27FC236}">
                      <a16:creationId xmlns:a16="http://schemas.microsoft.com/office/drawing/2014/main" id="{9EB11D28-EDD3-8AC0-6B16-3C921D07F33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830" y="3329"/>
                  <a:ext cx="409" cy="192"/>
                  <a:chOff x="4830" y="2114"/>
                  <a:chExt cx="409" cy="192"/>
                </a:xfrm>
              </p:grpSpPr>
              <p:sp>
                <p:nvSpPr>
                  <p:cNvPr id="31" name="Oval 29">
                    <a:extLst>
                      <a:ext uri="{FF2B5EF4-FFF2-40B4-BE49-F238E27FC236}">
                        <a16:creationId xmlns:a16="http://schemas.microsoft.com/office/drawing/2014/main" id="{9979FC8B-229C-A066-1043-4DDC2914C2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830" y="2205"/>
                    <a:ext cx="45" cy="4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pt-BR" altLang="pt-BR" sz="1800"/>
                  </a:p>
                </p:txBody>
              </p:sp>
              <p:sp>
                <p:nvSpPr>
                  <p:cNvPr id="32" name="Text Box 30">
                    <a:extLst>
                      <a:ext uri="{FF2B5EF4-FFF2-40B4-BE49-F238E27FC236}">
                        <a16:creationId xmlns:a16="http://schemas.microsoft.com/office/drawing/2014/main" id="{9367FA8D-F8CC-9900-B4BB-41FC4911A41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06" y="2114"/>
                    <a:ext cx="333" cy="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pt-BR" sz="1400"/>
                      <a:t>29.0</a:t>
                    </a:r>
                  </a:p>
                </p:txBody>
              </p:sp>
            </p:grpSp>
            <p:grpSp>
              <p:nvGrpSpPr>
                <p:cNvPr id="22" name="Group 31">
                  <a:extLst>
                    <a:ext uri="{FF2B5EF4-FFF2-40B4-BE49-F238E27FC236}">
                      <a16:creationId xmlns:a16="http://schemas.microsoft.com/office/drawing/2014/main" id="{909E0B52-F89E-9449-CC70-EB05A704903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830" y="3657"/>
                  <a:ext cx="409" cy="192"/>
                  <a:chOff x="4830" y="2114"/>
                  <a:chExt cx="409" cy="192"/>
                </a:xfrm>
              </p:grpSpPr>
              <p:sp>
                <p:nvSpPr>
                  <p:cNvPr id="29" name="Oval 32">
                    <a:extLst>
                      <a:ext uri="{FF2B5EF4-FFF2-40B4-BE49-F238E27FC236}">
                        <a16:creationId xmlns:a16="http://schemas.microsoft.com/office/drawing/2014/main" id="{01FA7BA8-3513-FD5C-A9C3-A0994D335D9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830" y="2205"/>
                    <a:ext cx="45" cy="4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pt-BR" altLang="pt-BR" sz="1800"/>
                  </a:p>
                </p:txBody>
              </p:sp>
              <p:sp>
                <p:nvSpPr>
                  <p:cNvPr id="30" name="Text Box 33">
                    <a:extLst>
                      <a:ext uri="{FF2B5EF4-FFF2-40B4-BE49-F238E27FC236}">
                        <a16:creationId xmlns:a16="http://schemas.microsoft.com/office/drawing/2014/main" id="{6BCDC31A-E8C3-2DF7-ED28-F2A459A915B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06" y="2114"/>
                    <a:ext cx="333" cy="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pt-BR" sz="1400"/>
                      <a:t>21.0</a:t>
                    </a:r>
                  </a:p>
                </p:txBody>
              </p:sp>
            </p:grpSp>
            <p:grpSp>
              <p:nvGrpSpPr>
                <p:cNvPr id="23" name="Group 34">
                  <a:extLst>
                    <a:ext uri="{FF2B5EF4-FFF2-40B4-BE49-F238E27FC236}">
                      <a16:creationId xmlns:a16="http://schemas.microsoft.com/office/drawing/2014/main" id="{31E42377-C3AE-3E75-864E-25DCDE49FAB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830" y="3793"/>
                  <a:ext cx="409" cy="192"/>
                  <a:chOff x="4830" y="2114"/>
                  <a:chExt cx="409" cy="192"/>
                </a:xfrm>
              </p:grpSpPr>
              <p:sp>
                <p:nvSpPr>
                  <p:cNvPr id="27" name="Oval 35">
                    <a:extLst>
                      <a:ext uri="{FF2B5EF4-FFF2-40B4-BE49-F238E27FC236}">
                        <a16:creationId xmlns:a16="http://schemas.microsoft.com/office/drawing/2014/main" id="{04BA506B-A47B-2F70-61EF-93F46F53B03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830" y="2205"/>
                    <a:ext cx="45" cy="4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pt-BR" altLang="pt-BR" sz="1800"/>
                  </a:p>
                </p:txBody>
              </p:sp>
              <p:sp>
                <p:nvSpPr>
                  <p:cNvPr id="28" name="Text Box 36">
                    <a:extLst>
                      <a:ext uri="{FF2B5EF4-FFF2-40B4-BE49-F238E27FC236}">
                        <a16:creationId xmlns:a16="http://schemas.microsoft.com/office/drawing/2014/main" id="{6263315D-CC76-8007-592C-690C34F7741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06" y="2114"/>
                    <a:ext cx="333" cy="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pt-BR" sz="1400"/>
                      <a:t>12.5</a:t>
                    </a:r>
                  </a:p>
                </p:txBody>
              </p:sp>
            </p:grpSp>
            <p:grpSp>
              <p:nvGrpSpPr>
                <p:cNvPr id="24" name="Group 37">
                  <a:extLst>
                    <a:ext uri="{FF2B5EF4-FFF2-40B4-BE49-F238E27FC236}">
                      <a16:creationId xmlns:a16="http://schemas.microsoft.com/office/drawing/2014/main" id="{AA128E4B-82A0-3F22-780A-8B1278C5B80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830" y="3929"/>
                  <a:ext cx="394" cy="192"/>
                  <a:chOff x="4830" y="2114"/>
                  <a:chExt cx="394" cy="192"/>
                </a:xfrm>
              </p:grpSpPr>
              <p:sp>
                <p:nvSpPr>
                  <p:cNvPr id="25" name="Oval 38">
                    <a:extLst>
                      <a:ext uri="{FF2B5EF4-FFF2-40B4-BE49-F238E27FC236}">
                        <a16:creationId xmlns:a16="http://schemas.microsoft.com/office/drawing/2014/main" id="{56A943B1-D02C-9825-6B5F-FCFA1269BC1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830" y="2205"/>
                    <a:ext cx="45" cy="4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pt-BR" altLang="pt-BR" sz="1800"/>
                  </a:p>
                </p:txBody>
              </p:sp>
              <p:sp>
                <p:nvSpPr>
                  <p:cNvPr id="26" name="Text Box 39">
                    <a:extLst>
                      <a:ext uri="{FF2B5EF4-FFF2-40B4-BE49-F238E27FC236}">
                        <a16:creationId xmlns:a16="http://schemas.microsoft.com/office/drawing/2014/main" id="{0C124CEA-F894-9E71-C27E-3B53896780F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22" y="2114"/>
                    <a:ext cx="302" cy="1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pt-BR" sz="1400"/>
                      <a:t> 6.5</a:t>
                    </a:r>
                  </a:p>
                </p:txBody>
              </p:sp>
            </p:grpSp>
          </p:grpSp>
        </p:grpSp>
        <p:sp>
          <p:nvSpPr>
            <p:cNvPr id="12" name="Line 40">
              <a:extLst>
                <a:ext uri="{FF2B5EF4-FFF2-40B4-BE49-F238E27FC236}">
                  <a16:creationId xmlns:a16="http://schemas.microsoft.com/office/drawing/2014/main" id="{6AC7F49D-3671-3AF1-5CED-A5CCB8425F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6" y="2478"/>
              <a:ext cx="0" cy="6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 Box 41">
              <a:extLst>
                <a:ext uri="{FF2B5EF4-FFF2-40B4-BE49-F238E27FC236}">
                  <a16:creationId xmlns:a16="http://schemas.microsoft.com/office/drawing/2014/main" id="{3CD9FCD1-554A-784F-C497-75C51A3174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2" y="2156"/>
              <a:ext cx="2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pt-BR" sz="1800"/>
                <a:t>(-)</a:t>
              </a:r>
            </a:p>
          </p:txBody>
        </p:sp>
        <p:sp>
          <p:nvSpPr>
            <p:cNvPr id="14" name="Text Box 42">
              <a:extLst>
                <a:ext uri="{FF2B5EF4-FFF2-40B4-BE49-F238E27FC236}">
                  <a16:creationId xmlns:a16="http://schemas.microsoft.com/office/drawing/2014/main" id="{C08350BB-65B3-B705-A795-18930EB1C3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7" y="3929"/>
              <a:ext cx="2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pt-BR" sz="1800"/>
                <a:t>(+)</a:t>
              </a:r>
            </a:p>
          </p:txBody>
        </p:sp>
      </p:grpSp>
      <p:sp>
        <p:nvSpPr>
          <p:cNvPr id="39" name="Rectangle 43">
            <a:extLst>
              <a:ext uri="{FF2B5EF4-FFF2-40B4-BE49-F238E27FC236}">
                <a16:creationId xmlns:a16="http://schemas.microsoft.com/office/drawing/2014/main" id="{DB855DEB-54C6-B395-AFB7-C205C45A0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638800"/>
            <a:ext cx="35242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b="1"/>
              <a:t>Curva de calibração de SDS-PAGE</a:t>
            </a:r>
            <a:endParaRPr lang="en-US" altLang="pt-BR" sz="1600" b="1"/>
          </a:p>
        </p:txBody>
      </p:sp>
      <p:sp>
        <p:nvSpPr>
          <p:cNvPr id="40" name="Line 44">
            <a:extLst>
              <a:ext uri="{FF2B5EF4-FFF2-40B4-BE49-F238E27FC236}">
                <a16:creationId xmlns:a16="http://schemas.microsoft.com/office/drawing/2014/main" id="{ED9D067D-7514-7DA6-B2B9-01F1D42BAC2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3500438"/>
            <a:ext cx="2808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1" name="Rectangle 46">
            <a:extLst>
              <a:ext uri="{FF2B5EF4-FFF2-40B4-BE49-F238E27FC236}">
                <a16:creationId xmlns:a16="http://schemas.microsoft.com/office/drawing/2014/main" id="{4B05E31D-1423-FB38-E510-8D8CA68B5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5638800"/>
            <a:ext cx="3784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b="1"/>
              <a:t>Proteínas padrões em um SDS-PAGE</a:t>
            </a:r>
            <a:endParaRPr lang="en-US" altLang="pt-BR" sz="1600" b="1"/>
          </a:p>
        </p:txBody>
      </p:sp>
    </p:spTree>
    <p:extLst>
      <p:ext uri="{BB962C8B-B14F-4D97-AF65-F5344CB8AC3E}">
        <p14:creationId xmlns:p14="http://schemas.microsoft.com/office/powerpoint/2010/main" val="1790769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E6893CC-BD6C-7CD8-A149-48D675669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4</a:t>
            </a:fld>
            <a:endParaRPr lang="pt-BR"/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42DFE7D7-117A-AF87-DC82-BCB93C437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475" y="684212"/>
            <a:ext cx="31149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sz="2800" b="1" dirty="0">
                <a:solidFill>
                  <a:srgbClr val="00763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ELETROFORESE</a:t>
            </a:r>
            <a:endParaRPr lang="es-ES" sz="2800" b="1" dirty="0">
              <a:solidFill>
                <a:srgbClr val="007635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9801B4FA-4B0C-60C7-2E52-FA193E0E3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945" y="1797982"/>
            <a:ext cx="82423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_tradnl" sz="2000" dirty="0"/>
              <a:t>A </a:t>
            </a:r>
            <a:r>
              <a:rPr lang="es-ES_tradnl" sz="2000" dirty="0" err="1"/>
              <a:t>eletroforese</a:t>
            </a:r>
            <a:r>
              <a:rPr lang="es-ES_tradnl" sz="2000" dirty="0"/>
              <a:t>  - </a:t>
            </a:r>
            <a:r>
              <a:rPr lang="es-ES_tradnl" sz="2000" dirty="0" err="1"/>
              <a:t>migração</a:t>
            </a:r>
            <a:r>
              <a:rPr lang="es-ES_tradnl" sz="2000" dirty="0"/>
              <a:t> de molécula ionizadas de </a:t>
            </a:r>
            <a:r>
              <a:rPr lang="es-ES_tradnl" sz="2000" dirty="0" err="1"/>
              <a:t>acordo</a:t>
            </a:r>
            <a:r>
              <a:rPr lang="es-ES_tradnl" sz="2000" dirty="0"/>
              <a:t> </a:t>
            </a:r>
            <a:r>
              <a:rPr lang="es-ES_tradnl" sz="2000" dirty="0" err="1"/>
              <a:t>com</a:t>
            </a:r>
            <a:r>
              <a:rPr lang="es-ES_tradnl" sz="2000" dirty="0"/>
              <a:t> </a:t>
            </a:r>
            <a:r>
              <a:rPr lang="es-ES_tradnl" sz="2000" dirty="0" err="1"/>
              <a:t>suas</a:t>
            </a:r>
            <a:r>
              <a:rPr lang="es-ES_tradnl" sz="2000" dirty="0"/>
              <a:t> </a:t>
            </a:r>
            <a:r>
              <a:rPr lang="es-ES_tradnl" sz="2000" b="1" dirty="0">
                <a:solidFill>
                  <a:srgbClr val="FF0000"/>
                </a:solidFill>
              </a:rPr>
              <a:t>cargas </a:t>
            </a:r>
            <a:r>
              <a:rPr lang="es-ES_tradnl" sz="2000" b="1" dirty="0" err="1">
                <a:solidFill>
                  <a:srgbClr val="FF0000"/>
                </a:solidFill>
              </a:rPr>
              <a:t>elétricas</a:t>
            </a:r>
            <a:r>
              <a:rPr lang="es-ES_tradnl" sz="2000" b="1" dirty="0">
                <a:solidFill>
                  <a:srgbClr val="FF0000"/>
                </a:solidFill>
              </a:rPr>
              <a:t> </a:t>
            </a:r>
            <a:r>
              <a:rPr lang="es-ES_tradnl" sz="2000" b="1" dirty="0"/>
              <a:t>e </a:t>
            </a:r>
            <a:r>
              <a:rPr lang="es-ES_tradnl" sz="2000" b="1" dirty="0" err="1">
                <a:solidFill>
                  <a:srgbClr val="002060"/>
                </a:solidFill>
              </a:rPr>
              <a:t>massa</a:t>
            </a:r>
            <a:r>
              <a:rPr lang="es-ES_tradnl" sz="2000" b="1" dirty="0">
                <a:solidFill>
                  <a:srgbClr val="002060"/>
                </a:solidFill>
              </a:rPr>
              <a:t> molar</a:t>
            </a:r>
            <a:r>
              <a:rPr lang="es-ES_tradnl" sz="2000" dirty="0"/>
              <a:t>, </a:t>
            </a:r>
            <a:r>
              <a:rPr lang="es-ES_tradnl" sz="2000" dirty="0" err="1"/>
              <a:t>submetidas</a:t>
            </a:r>
            <a:r>
              <a:rPr lang="es-ES_tradnl" sz="2000" dirty="0"/>
              <a:t> a </a:t>
            </a:r>
            <a:r>
              <a:rPr lang="es-ES_tradnl" sz="2000" dirty="0" err="1"/>
              <a:t>um</a:t>
            </a:r>
            <a:r>
              <a:rPr lang="es-ES_tradnl" sz="2000" dirty="0"/>
              <a:t> campo </a:t>
            </a:r>
            <a:r>
              <a:rPr lang="es-ES_tradnl" sz="2000" dirty="0" err="1"/>
              <a:t>elétrico</a:t>
            </a:r>
            <a:endParaRPr lang="es-ES" sz="2000" dirty="0"/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8A9967DB-09FB-0C34-B9CC-B77A4C84F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052107"/>
            <a:ext cx="7848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Char char="-"/>
            </a:pPr>
            <a:r>
              <a:rPr lang="es-ES_tradnl" sz="2000" dirty="0"/>
              <a:t> O suporte </a:t>
            </a:r>
            <a:r>
              <a:rPr lang="es-ES_tradnl" sz="2000" dirty="0" err="1"/>
              <a:t>mais</a:t>
            </a:r>
            <a:r>
              <a:rPr lang="es-ES_tradnl" sz="2000" dirty="0"/>
              <a:t> utilizado para </a:t>
            </a:r>
            <a:r>
              <a:rPr lang="es-ES_tradnl" sz="2000" dirty="0" err="1"/>
              <a:t>conduzir</a:t>
            </a:r>
            <a:r>
              <a:rPr lang="es-ES_tradnl" sz="2000" dirty="0"/>
              <a:t> a </a:t>
            </a:r>
            <a:r>
              <a:rPr lang="es-ES_tradnl" sz="2000" dirty="0" err="1"/>
              <a:t>eletroforese</a:t>
            </a:r>
            <a:r>
              <a:rPr lang="es-ES_tradnl" sz="2000" dirty="0"/>
              <a:t> é o gel de </a:t>
            </a:r>
            <a:r>
              <a:rPr lang="es-ES_tradnl" sz="2000" b="1" dirty="0">
                <a:solidFill>
                  <a:srgbClr val="008000"/>
                </a:solidFill>
              </a:rPr>
              <a:t>poliacrilamida</a:t>
            </a:r>
            <a:r>
              <a:rPr lang="es-ES_tradnl" sz="2000" dirty="0"/>
              <a:t>, </a:t>
            </a:r>
          </a:p>
          <a:p>
            <a:pPr algn="ctr">
              <a:buFontTx/>
              <a:buChar char="-"/>
            </a:pPr>
            <a:r>
              <a:rPr lang="es-ES_tradnl" sz="2000" dirty="0"/>
              <a:t> </a:t>
            </a:r>
            <a:r>
              <a:rPr lang="es-ES_tradnl" sz="2000" dirty="0" err="1"/>
              <a:t>condições</a:t>
            </a:r>
            <a:r>
              <a:rPr lang="es-ES_tradnl" sz="2000" dirty="0"/>
              <a:t> nativas (</a:t>
            </a:r>
            <a:r>
              <a:rPr lang="es-ES_tradnl" sz="2000" dirty="0">
                <a:solidFill>
                  <a:srgbClr val="FF0000"/>
                </a:solidFill>
              </a:rPr>
              <a:t>PAGE</a:t>
            </a:r>
            <a:r>
              <a:rPr lang="es-ES_tradnl" sz="2000" dirty="0"/>
              <a:t>) </a:t>
            </a:r>
          </a:p>
          <a:p>
            <a:pPr algn="ctr">
              <a:buFontTx/>
              <a:buChar char="-"/>
            </a:pPr>
            <a:r>
              <a:rPr lang="es-ES_tradnl" sz="2000" dirty="0"/>
              <a:t> </a:t>
            </a:r>
            <a:r>
              <a:rPr lang="es-ES_tradnl" sz="2000" dirty="0" err="1"/>
              <a:t>desnaturantes</a:t>
            </a:r>
            <a:r>
              <a:rPr lang="es-ES_tradnl" sz="2000" dirty="0"/>
              <a:t> (</a:t>
            </a:r>
            <a:r>
              <a:rPr lang="es-ES_tradnl" sz="2000" dirty="0">
                <a:solidFill>
                  <a:srgbClr val="0070C0"/>
                </a:solidFill>
              </a:rPr>
              <a:t>SDS-PAGE</a:t>
            </a:r>
            <a:r>
              <a:rPr lang="es-ES_tradnl" sz="2000" dirty="0"/>
              <a:t>)</a:t>
            </a:r>
            <a:endParaRPr lang="es-ES" sz="2000" dirty="0"/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62168DFF-C925-25E2-09E4-B841F3A51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953000"/>
            <a:ext cx="7848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Char char="-"/>
            </a:pPr>
            <a:r>
              <a:rPr lang="es-ES_tradnl" sz="2000" dirty="0"/>
              <a:t> Sistema SDS-PAGE serve para a </a:t>
            </a:r>
            <a:r>
              <a:rPr lang="es-ES_tradnl" sz="2000" dirty="0" err="1"/>
              <a:t>determinação</a:t>
            </a:r>
            <a:r>
              <a:rPr lang="es-ES_tradnl" sz="2000" dirty="0"/>
              <a:t> da </a:t>
            </a:r>
            <a:r>
              <a:rPr lang="es-ES_tradnl" sz="2000" b="1" dirty="0" err="1">
                <a:solidFill>
                  <a:srgbClr val="7030A0"/>
                </a:solidFill>
              </a:rPr>
              <a:t>massa</a:t>
            </a:r>
            <a:r>
              <a:rPr lang="es-ES_tradnl" sz="2000" b="1" dirty="0">
                <a:solidFill>
                  <a:srgbClr val="7030A0"/>
                </a:solidFill>
              </a:rPr>
              <a:t> molar </a:t>
            </a:r>
            <a:r>
              <a:rPr lang="es-ES_tradnl" sz="2000" dirty="0"/>
              <a:t>das proteínas presentes em </a:t>
            </a:r>
            <a:r>
              <a:rPr lang="es-ES_tradnl" sz="2000" dirty="0" err="1"/>
              <a:t>uma</a:t>
            </a:r>
            <a:r>
              <a:rPr lang="es-ES_tradnl" sz="2000" dirty="0"/>
              <a:t> </a:t>
            </a:r>
            <a:r>
              <a:rPr lang="es-ES_tradnl" sz="2000" dirty="0" err="1"/>
              <a:t>amostra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7725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93218CB-75D7-5D7F-EEB7-1D58978F5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5</a:t>
            </a:fld>
            <a:endParaRPr lang="pt-BR"/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0F3C5A6B-2823-5327-171D-AF4627F7F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6725" y="2187575"/>
            <a:ext cx="11080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200">
                <a:cs typeface="Arial" charset="0"/>
              </a:rPr>
              <a:t>N-CH</a:t>
            </a:r>
            <a:r>
              <a:rPr lang="pt-BR" sz="1200" baseline="-25000">
                <a:cs typeface="Arial" charset="0"/>
              </a:rPr>
              <a:t>2</a:t>
            </a:r>
            <a:r>
              <a:rPr lang="pt-BR" sz="1200">
                <a:cs typeface="Arial" charset="0"/>
              </a:rPr>
              <a:t>-CH</a:t>
            </a:r>
            <a:r>
              <a:rPr lang="pt-BR" sz="1200" baseline="-25000">
                <a:cs typeface="Arial" charset="0"/>
              </a:rPr>
              <a:t>2</a:t>
            </a:r>
            <a:r>
              <a:rPr lang="pt-BR" sz="1200">
                <a:cs typeface="Arial" charset="0"/>
              </a:rPr>
              <a:t>-N</a:t>
            </a:r>
          </a:p>
        </p:txBody>
      </p:sp>
      <p:sp>
        <p:nvSpPr>
          <p:cNvPr id="4" name="Line 5">
            <a:extLst>
              <a:ext uri="{FF2B5EF4-FFF2-40B4-BE49-F238E27FC236}">
                <a16:creationId xmlns:a16="http://schemas.microsoft.com/office/drawing/2014/main" id="{CD978583-64B0-15E5-4E28-6773AA4D54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95600" y="2078038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5" name="Line 6">
            <a:extLst>
              <a:ext uri="{FF2B5EF4-FFF2-40B4-BE49-F238E27FC236}">
                <a16:creationId xmlns:a16="http://schemas.microsoft.com/office/drawing/2014/main" id="{EDDBC042-8021-DC71-29AF-15873B13A146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2306638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6" name="Line 7">
            <a:extLst>
              <a:ext uri="{FF2B5EF4-FFF2-40B4-BE49-F238E27FC236}">
                <a16:creationId xmlns:a16="http://schemas.microsoft.com/office/drawing/2014/main" id="{E0E836C7-D1B6-738C-12AE-3BD994F8AD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00200" y="2459038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7" name="Line 8">
            <a:extLst>
              <a:ext uri="{FF2B5EF4-FFF2-40B4-BE49-F238E27FC236}">
                <a16:creationId xmlns:a16="http://schemas.microsoft.com/office/drawing/2014/main" id="{78834F7B-1BDB-617B-6A1F-8B2AB11F2B4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524000" y="2078038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84044FB7-4B75-D8B9-15E4-B318D494E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1773238"/>
            <a:ext cx="641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1200">
                <a:cs typeface="Arial" charset="0"/>
              </a:rPr>
              <a:t>CH3</a:t>
            </a: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2033E882-FCBB-2A82-22F9-C44C83EBE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459038"/>
            <a:ext cx="4873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200">
                <a:cs typeface="Arial" charset="0"/>
              </a:rPr>
              <a:t>CH3</a:t>
            </a: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9EB50794-A919-CA47-B98D-ED5F782F7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25638"/>
            <a:ext cx="4873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200">
                <a:cs typeface="Arial" charset="0"/>
              </a:rPr>
              <a:t>CH3</a:t>
            </a:r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id="{2BB2D18C-25A1-B5A6-0896-F918DC6C5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535238"/>
            <a:ext cx="4873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200">
                <a:cs typeface="Arial" charset="0"/>
              </a:rPr>
              <a:t>CH3</a:t>
            </a:r>
          </a:p>
        </p:txBody>
      </p:sp>
      <p:sp>
        <p:nvSpPr>
          <p:cNvPr id="12" name="Text Box 13">
            <a:extLst>
              <a:ext uri="{FF2B5EF4-FFF2-40B4-BE49-F238E27FC236}">
                <a16:creationId xmlns:a16="http://schemas.microsoft.com/office/drawing/2014/main" id="{84AFF4D0-DFB9-C711-FC1F-9A263E6EC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294063"/>
            <a:ext cx="24558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200">
                <a:cs typeface="Arial" charset="0"/>
              </a:rPr>
              <a:t>TEMED - tetrametiletilenodiamina</a:t>
            </a: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56126F04-B643-4B9B-E460-A5D8DDD43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135438"/>
            <a:ext cx="11604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1200">
                <a:cs typeface="Arial" charset="0"/>
              </a:rPr>
              <a:t>NH</a:t>
            </a:r>
            <a:r>
              <a:rPr lang="pt-BR" sz="1200" baseline="-25000">
                <a:cs typeface="Arial" charset="0"/>
              </a:rPr>
              <a:t>4</a:t>
            </a:r>
            <a:r>
              <a:rPr lang="pt-BR" sz="1200">
                <a:cs typeface="Arial" charset="0"/>
              </a:rPr>
              <a:t>S</a:t>
            </a:r>
            <a:r>
              <a:rPr lang="pt-BR" sz="1200" baseline="-25000">
                <a:cs typeface="Arial" charset="0"/>
              </a:rPr>
              <a:t>2</a:t>
            </a:r>
            <a:r>
              <a:rPr lang="pt-BR" sz="1200">
                <a:cs typeface="Arial" charset="0"/>
              </a:rPr>
              <a:t>O</a:t>
            </a:r>
            <a:r>
              <a:rPr lang="pt-BR" sz="1200" baseline="-25000">
                <a:cs typeface="Arial" charset="0"/>
              </a:rPr>
              <a:t>8</a:t>
            </a:r>
            <a:r>
              <a:rPr lang="pt-BR" sz="1200">
                <a:cs typeface="Arial" charset="0"/>
              </a:rPr>
              <a:t> </a:t>
            </a:r>
          </a:p>
        </p:txBody>
      </p:sp>
      <p:sp>
        <p:nvSpPr>
          <p:cNvPr id="14" name="Line 15">
            <a:extLst>
              <a:ext uri="{FF2B5EF4-FFF2-40B4-BE49-F238E27FC236}">
                <a16:creationId xmlns:a16="http://schemas.microsoft.com/office/drawing/2014/main" id="{D0486A3A-E44A-EDDD-9359-7F0F61A76B3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0" y="4364038"/>
            <a:ext cx="8382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15" name="Text Box 16">
            <a:extLst>
              <a:ext uri="{FF2B5EF4-FFF2-40B4-BE49-F238E27FC236}">
                <a16:creationId xmlns:a16="http://schemas.microsoft.com/office/drawing/2014/main" id="{A494E713-A1BE-6D98-AA07-B855CBD04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208463"/>
            <a:ext cx="11318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200">
                <a:cs typeface="Arial" charset="0"/>
              </a:rPr>
              <a:t>2NH</a:t>
            </a:r>
            <a:r>
              <a:rPr lang="pt-BR" sz="1200" baseline="-25000">
                <a:cs typeface="Arial" charset="0"/>
              </a:rPr>
              <a:t>4</a:t>
            </a:r>
            <a:r>
              <a:rPr lang="pt-BR" sz="1200">
                <a:cs typeface="Arial" charset="0"/>
              </a:rPr>
              <a:t> + 2SO</a:t>
            </a:r>
            <a:r>
              <a:rPr lang="pt-BR" sz="1200" baseline="-25000">
                <a:cs typeface="Arial" charset="0"/>
              </a:rPr>
              <a:t>4</a:t>
            </a:r>
            <a:r>
              <a:rPr lang="pt-BR" sz="1200">
                <a:cs typeface="Arial" charset="0"/>
              </a:rPr>
              <a:t>-</a:t>
            </a:r>
          </a:p>
        </p:txBody>
      </p:sp>
      <p:sp>
        <p:nvSpPr>
          <p:cNvPr id="16" name="Rectangle 17">
            <a:extLst>
              <a:ext uri="{FF2B5EF4-FFF2-40B4-BE49-F238E27FC236}">
                <a16:creationId xmlns:a16="http://schemas.microsoft.com/office/drawing/2014/main" id="{43F34433-2BB5-2475-ABB0-4C87624DC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3983038"/>
            <a:ext cx="3222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1200">
                <a:cs typeface="Arial" charset="0"/>
              </a:rPr>
              <a:t>●</a:t>
            </a:r>
          </a:p>
        </p:txBody>
      </p:sp>
      <p:sp>
        <p:nvSpPr>
          <p:cNvPr id="17" name="Text Box 18">
            <a:extLst>
              <a:ext uri="{FF2B5EF4-FFF2-40B4-BE49-F238E27FC236}">
                <a16:creationId xmlns:a16="http://schemas.microsoft.com/office/drawing/2014/main" id="{56396524-F886-0A54-515D-495966B5F3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126038"/>
            <a:ext cx="1992313" cy="11382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pt-BR" sz="1200" b="1">
                <a:latin typeface="Times New Roman" pitchFamily="18" charset="0"/>
                <a:cs typeface="Arial" charset="0"/>
              </a:rPr>
              <a:t>CH</a:t>
            </a:r>
            <a:r>
              <a:rPr lang="pt-BR" sz="1200" b="1" baseline="-25000">
                <a:latin typeface="Times New Roman" pitchFamily="18" charset="0"/>
                <a:cs typeface="Arial" charset="0"/>
              </a:rPr>
              <a:t>2</a:t>
            </a:r>
            <a:r>
              <a:rPr lang="pt-BR" sz="1200" b="1">
                <a:latin typeface="Times New Roman" pitchFamily="18" charset="0"/>
                <a:cs typeface="Arial" charset="0"/>
              </a:rPr>
              <a:t>= CH </a:t>
            </a:r>
          </a:p>
          <a:p>
            <a:pPr>
              <a:lnSpc>
                <a:spcPct val="70000"/>
              </a:lnSpc>
            </a:pPr>
            <a:r>
              <a:rPr lang="pt-BR" sz="1200" b="1">
                <a:latin typeface="Times New Roman" pitchFamily="18" charset="0"/>
                <a:cs typeface="Arial" charset="0"/>
              </a:rPr>
              <a:t>           |</a:t>
            </a:r>
          </a:p>
          <a:p>
            <a:pPr>
              <a:lnSpc>
                <a:spcPct val="70000"/>
              </a:lnSpc>
            </a:pPr>
            <a:r>
              <a:rPr lang="pt-BR" sz="1200" b="1">
                <a:latin typeface="Times New Roman" pitchFamily="18" charset="0"/>
                <a:cs typeface="Arial" charset="0"/>
              </a:rPr>
              <a:t>          C = O      	 </a:t>
            </a:r>
          </a:p>
          <a:p>
            <a:pPr>
              <a:lnSpc>
                <a:spcPct val="70000"/>
              </a:lnSpc>
            </a:pPr>
            <a:r>
              <a:rPr lang="pt-BR" sz="1200" b="1">
                <a:latin typeface="Times New Roman" pitchFamily="18" charset="0"/>
                <a:cs typeface="Arial" charset="0"/>
              </a:rPr>
              <a:t>           |</a:t>
            </a:r>
          </a:p>
          <a:p>
            <a:pPr>
              <a:lnSpc>
                <a:spcPct val="70000"/>
              </a:lnSpc>
            </a:pPr>
            <a:r>
              <a:rPr lang="pt-BR" sz="1200" b="1">
                <a:latin typeface="Times New Roman" pitchFamily="18" charset="0"/>
                <a:cs typeface="Arial" charset="0"/>
              </a:rPr>
              <a:t>          NH</a:t>
            </a:r>
            <a:r>
              <a:rPr lang="pt-BR" sz="1200" b="1" baseline="-25000">
                <a:latin typeface="Times New Roman" pitchFamily="18" charset="0"/>
                <a:cs typeface="Arial" charset="0"/>
              </a:rPr>
              <a:t>2</a:t>
            </a:r>
            <a:endParaRPr lang="pt-BR" sz="1200" b="1">
              <a:latin typeface="Times New Roman" pitchFamily="18" charset="0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pt-BR" sz="1200">
              <a:latin typeface="Times New Roman" pitchFamily="18" charset="0"/>
              <a:cs typeface="Arial" charset="0"/>
            </a:endParaRPr>
          </a:p>
        </p:txBody>
      </p:sp>
      <p:sp>
        <p:nvSpPr>
          <p:cNvPr id="18" name="Text Box 19">
            <a:extLst>
              <a:ext uri="{FF2B5EF4-FFF2-40B4-BE49-F238E27FC236}">
                <a16:creationId xmlns:a16="http://schemas.microsoft.com/office/drawing/2014/main" id="{1E92B669-4CCC-2463-BCFF-9CCE6A4F1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430838"/>
            <a:ext cx="5127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200">
                <a:cs typeface="Arial" charset="0"/>
              </a:rPr>
              <a:t>SO</a:t>
            </a:r>
            <a:r>
              <a:rPr lang="pt-BR" sz="1200" baseline="-25000">
                <a:cs typeface="Arial" charset="0"/>
              </a:rPr>
              <a:t>4</a:t>
            </a:r>
            <a:r>
              <a:rPr lang="pt-BR" sz="1200">
                <a:cs typeface="Arial" charset="0"/>
              </a:rPr>
              <a:t>-</a:t>
            </a:r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A7905402-9A79-6DDA-E9B4-9DD28C853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5202238"/>
            <a:ext cx="3222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1200">
                <a:cs typeface="Arial" charset="0"/>
              </a:rPr>
              <a:t>●</a:t>
            </a:r>
          </a:p>
        </p:txBody>
      </p:sp>
      <p:sp>
        <p:nvSpPr>
          <p:cNvPr id="20" name="Line 21">
            <a:extLst>
              <a:ext uri="{FF2B5EF4-FFF2-40B4-BE49-F238E27FC236}">
                <a16:creationId xmlns:a16="http://schemas.microsoft.com/office/drawing/2014/main" id="{47FBBCD6-E30E-B17F-124C-B50CCEA1B6DB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5735638"/>
            <a:ext cx="10668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" name="Text Box 22">
            <a:extLst>
              <a:ext uri="{FF2B5EF4-FFF2-40B4-BE49-F238E27FC236}">
                <a16:creationId xmlns:a16="http://schemas.microsoft.com/office/drawing/2014/main" id="{ED082919-DD97-3EAC-C5B7-3B4A07E7A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5202238"/>
            <a:ext cx="1992313" cy="11382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pt-BR" sz="1200" b="1" dirty="0">
                <a:latin typeface="Times New Roman" pitchFamily="18" charset="0"/>
                <a:cs typeface="Arial" charset="0"/>
              </a:rPr>
              <a:t>CH</a:t>
            </a:r>
            <a:r>
              <a:rPr lang="pt-BR" sz="1200" b="1" baseline="-25000" dirty="0">
                <a:latin typeface="Times New Roman" pitchFamily="18" charset="0"/>
                <a:cs typeface="Arial" charset="0"/>
              </a:rPr>
              <a:t>2</a:t>
            </a:r>
            <a:r>
              <a:rPr lang="pt-BR" sz="1200" b="1" dirty="0">
                <a:latin typeface="Times New Roman" pitchFamily="18" charset="0"/>
                <a:cs typeface="Arial" charset="0"/>
              </a:rPr>
              <a:t>= CH </a:t>
            </a:r>
          </a:p>
          <a:p>
            <a:pPr>
              <a:lnSpc>
                <a:spcPct val="70000"/>
              </a:lnSpc>
            </a:pPr>
            <a:r>
              <a:rPr lang="pt-BR" sz="1200" b="1" dirty="0">
                <a:latin typeface="Times New Roman" pitchFamily="18" charset="0"/>
                <a:cs typeface="Arial" charset="0"/>
              </a:rPr>
              <a:t>           |</a:t>
            </a:r>
          </a:p>
          <a:p>
            <a:pPr>
              <a:lnSpc>
                <a:spcPct val="70000"/>
              </a:lnSpc>
            </a:pPr>
            <a:r>
              <a:rPr lang="pt-BR" sz="1200" b="1" dirty="0">
                <a:latin typeface="Times New Roman" pitchFamily="18" charset="0"/>
                <a:cs typeface="Arial" charset="0"/>
              </a:rPr>
              <a:t>          C = O      	 </a:t>
            </a:r>
          </a:p>
          <a:p>
            <a:pPr>
              <a:lnSpc>
                <a:spcPct val="70000"/>
              </a:lnSpc>
            </a:pPr>
            <a:r>
              <a:rPr lang="pt-BR" sz="1200" b="1" dirty="0">
                <a:latin typeface="Times New Roman" pitchFamily="18" charset="0"/>
                <a:cs typeface="Arial" charset="0"/>
              </a:rPr>
              <a:t>           |</a:t>
            </a:r>
          </a:p>
          <a:p>
            <a:pPr>
              <a:lnSpc>
                <a:spcPct val="70000"/>
              </a:lnSpc>
            </a:pPr>
            <a:r>
              <a:rPr lang="pt-BR" sz="1200" b="1" dirty="0">
                <a:latin typeface="Times New Roman" pitchFamily="18" charset="0"/>
                <a:cs typeface="Arial" charset="0"/>
              </a:rPr>
              <a:t>          NH</a:t>
            </a:r>
          </a:p>
          <a:p>
            <a:pPr>
              <a:spcBef>
                <a:spcPct val="50000"/>
              </a:spcBef>
            </a:pPr>
            <a:r>
              <a:rPr lang="pt-BR" sz="1200" b="1" baseline="-25000" dirty="0">
                <a:latin typeface="Times New Roman" pitchFamily="18" charset="0"/>
                <a:cs typeface="Arial" charset="0"/>
              </a:rPr>
              <a:t>2</a:t>
            </a:r>
            <a:endParaRPr lang="pt-BR" sz="1200" dirty="0">
              <a:latin typeface="Times New Roman" pitchFamily="18" charset="0"/>
              <a:cs typeface="Arial" charset="0"/>
            </a:endParaRPr>
          </a:p>
        </p:txBody>
      </p:sp>
      <p:sp>
        <p:nvSpPr>
          <p:cNvPr id="22" name="Text Box 23">
            <a:extLst>
              <a:ext uri="{FF2B5EF4-FFF2-40B4-BE49-F238E27FC236}">
                <a16:creationId xmlns:a16="http://schemas.microsoft.com/office/drawing/2014/main" id="{CAF2DC54-E60F-0CA4-695A-27A00F484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4973638"/>
            <a:ext cx="184150" cy="274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BR" sz="1200">
              <a:cs typeface="Arial" charset="0"/>
            </a:endParaRPr>
          </a:p>
        </p:txBody>
      </p:sp>
      <p:sp>
        <p:nvSpPr>
          <p:cNvPr id="23" name="Line 24">
            <a:extLst>
              <a:ext uri="{FF2B5EF4-FFF2-40B4-BE49-F238E27FC236}">
                <a16:creationId xmlns:a16="http://schemas.microsoft.com/office/drawing/2014/main" id="{882EB897-AE90-E7EA-78AE-95ACD2C1A1A3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5354638"/>
            <a:ext cx="1524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grpSp>
        <p:nvGrpSpPr>
          <p:cNvPr id="24" name="Group 25">
            <a:extLst>
              <a:ext uri="{FF2B5EF4-FFF2-40B4-BE49-F238E27FC236}">
                <a16:creationId xmlns:a16="http://schemas.microsoft.com/office/drawing/2014/main" id="{4E9507E4-7DFB-94A1-8A4F-54B2A410603A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2001838"/>
            <a:ext cx="4787900" cy="4703762"/>
            <a:chOff x="2744" y="1488"/>
            <a:chExt cx="3016" cy="2601"/>
          </a:xfrm>
        </p:grpSpPr>
        <p:graphicFrame>
          <p:nvGraphicFramePr>
            <p:cNvPr id="25" name="Object 26">
              <a:extLst>
                <a:ext uri="{FF2B5EF4-FFF2-40B4-BE49-F238E27FC236}">
                  <a16:creationId xmlns:a16="http://schemas.microsoft.com/office/drawing/2014/main" id="{C05EC448-142F-9760-CD95-3F3012E6561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07" y="1488"/>
            <a:ext cx="2303" cy="6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Foto do Photo Editor" r:id="rId2" imgW="1971950" imgH="552527" progId="">
                    <p:embed/>
                  </p:oleObj>
                </mc:Choice>
                <mc:Fallback>
                  <p:oleObj name="Foto do Photo Editor" r:id="rId2" imgW="1971950" imgH="552527" progId="">
                    <p:embed/>
                    <p:pic>
                      <p:nvPicPr>
                        <p:cNvPr id="75802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lum contrast="3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7" y="1488"/>
                          <a:ext cx="2303" cy="6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" name="Object 27">
              <a:extLst>
                <a:ext uri="{FF2B5EF4-FFF2-40B4-BE49-F238E27FC236}">
                  <a16:creationId xmlns:a16="http://schemas.microsoft.com/office/drawing/2014/main" id="{A7CDA4EB-7323-58BC-E138-7052C14DAF1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44" y="2425"/>
            <a:ext cx="2813" cy="15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Foto do Photo Editor" r:id="rId4" imgW="2657846" imgH="1409897" progId="">
                    <p:embed/>
                  </p:oleObj>
                </mc:Choice>
                <mc:Fallback>
                  <p:oleObj name="Foto do Photo Editor" r:id="rId4" imgW="2657846" imgH="1409897" progId="">
                    <p:embed/>
                    <p:pic>
                      <p:nvPicPr>
                        <p:cNvPr id="75803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lum contrast="3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4" y="2425"/>
                          <a:ext cx="2813" cy="15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" name="Text Box 28">
              <a:extLst>
                <a:ext uri="{FF2B5EF4-FFF2-40B4-BE49-F238E27FC236}">
                  <a16:creationId xmlns:a16="http://schemas.microsoft.com/office/drawing/2014/main" id="{B1C8A9E9-F063-B8C1-D113-405B58EDD9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8" y="3937"/>
              <a:ext cx="1351" cy="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 b="1">
                  <a:cs typeface="Arial" charset="0"/>
                </a:rPr>
                <a:t>poliacrilamida</a:t>
              </a:r>
              <a:endParaRPr lang="en-US" sz="1200" b="1">
                <a:cs typeface="Arial" charset="0"/>
              </a:endParaRPr>
            </a:p>
          </p:txBody>
        </p:sp>
        <p:sp>
          <p:nvSpPr>
            <p:cNvPr id="28" name="Line 29">
              <a:extLst>
                <a:ext uri="{FF2B5EF4-FFF2-40B4-BE49-F238E27FC236}">
                  <a16:creationId xmlns:a16="http://schemas.microsoft.com/office/drawing/2014/main" id="{8E008D56-E018-CFE3-2612-7A293F12CE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23" y="2086"/>
              <a:ext cx="0" cy="38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Text Box 30">
              <a:extLst>
                <a:ext uri="{FF2B5EF4-FFF2-40B4-BE49-F238E27FC236}">
                  <a16:creationId xmlns:a16="http://schemas.microsoft.com/office/drawing/2014/main" id="{AA0FAC8E-E69F-B793-A7F7-E93C9E7076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3" y="2229"/>
              <a:ext cx="1542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pt-BR" sz="1200" b="1">
                  <a:cs typeface="Arial" charset="0"/>
                </a:rPr>
                <a:t>Catalisador </a:t>
              </a:r>
            </a:p>
            <a:p>
              <a:r>
                <a:rPr lang="pt-BR" sz="1200" b="1">
                  <a:cs typeface="Arial" charset="0"/>
                </a:rPr>
                <a:t>(persulfato de amônio)</a:t>
              </a:r>
              <a:endParaRPr lang="en-US" sz="1200" b="1">
                <a:cs typeface="Arial" charset="0"/>
              </a:endParaRPr>
            </a:p>
          </p:txBody>
        </p:sp>
        <p:sp>
          <p:nvSpPr>
            <p:cNvPr id="30" name="Text Box 31">
              <a:extLst>
                <a:ext uri="{FF2B5EF4-FFF2-40B4-BE49-F238E27FC236}">
                  <a16:creationId xmlns:a16="http://schemas.microsoft.com/office/drawing/2014/main" id="{1BFDE8BF-F10E-DB3A-3581-EEBDA4E1CB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4" y="1656"/>
              <a:ext cx="172" cy="15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pt-BR" sz="1200" b="1">
                  <a:solidFill>
                    <a:schemeClr val="accent2"/>
                  </a:solidFill>
                  <a:cs typeface="Arial" charset="0"/>
                </a:rPr>
                <a:t>+</a:t>
              </a:r>
              <a:endParaRPr lang="en-US" sz="1200" b="1">
                <a:solidFill>
                  <a:schemeClr val="accent2"/>
                </a:solidFill>
                <a:cs typeface="Arial" charset="0"/>
              </a:endParaRPr>
            </a:p>
          </p:txBody>
        </p:sp>
        <p:sp>
          <p:nvSpPr>
            <p:cNvPr id="31" name="Text Box 32">
              <a:extLst>
                <a:ext uri="{FF2B5EF4-FFF2-40B4-BE49-F238E27FC236}">
                  <a16:creationId xmlns:a16="http://schemas.microsoft.com/office/drawing/2014/main" id="{031DB07F-1E7F-B0EC-6924-9207C3B1FA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2" y="1979"/>
              <a:ext cx="551" cy="15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200">
                  <a:cs typeface="Arial" charset="0"/>
                </a:rPr>
                <a:t>acrilamida</a:t>
              </a:r>
            </a:p>
          </p:txBody>
        </p:sp>
        <p:sp>
          <p:nvSpPr>
            <p:cNvPr id="32" name="Text Box 33">
              <a:extLst>
                <a:ext uri="{FF2B5EF4-FFF2-40B4-BE49-F238E27FC236}">
                  <a16:creationId xmlns:a16="http://schemas.microsoft.com/office/drawing/2014/main" id="{5ABF10FC-C825-3CFB-521C-F1A2AF8EE0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62" y="1979"/>
              <a:ext cx="1698" cy="15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200">
                  <a:cs typeface="Arial" charset="0"/>
                </a:rPr>
                <a:t>N,N´-metilenobisacrilamidaacrilamida</a:t>
              </a:r>
            </a:p>
          </p:txBody>
        </p:sp>
      </p:grpSp>
      <p:sp>
        <p:nvSpPr>
          <p:cNvPr id="33" name="Text Box 35">
            <a:extLst>
              <a:ext uri="{FF2B5EF4-FFF2-40B4-BE49-F238E27FC236}">
                <a16:creationId xmlns:a16="http://schemas.microsoft.com/office/drawing/2014/main" id="{9D4D8693-42E3-5AA4-A696-AFD8A8C45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84" y="461236"/>
            <a:ext cx="88136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000099"/>
                </a:solidFill>
              </a:rPr>
              <a:t>Reagentes para o preparo do gel de poliacrilamida</a:t>
            </a:r>
          </a:p>
        </p:txBody>
      </p:sp>
      <p:sp>
        <p:nvSpPr>
          <p:cNvPr id="34" name="Espaço Reservado para Número de Slide 1">
            <a:extLst>
              <a:ext uri="{FF2B5EF4-FFF2-40B4-BE49-F238E27FC236}">
                <a16:creationId xmlns:a16="http://schemas.microsoft.com/office/drawing/2014/main" id="{A7DA27DB-748E-0234-C776-286D5305275E}"/>
              </a:ext>
            </a:extLst>
          </p:cNvPr>
          <p:cNvSpPr txBox="1">
            <a:spLocks/>
          </p:cNvSpPr>
          <p:nvPr/>
        </p:nvSpPr>
        <p:spPr bwMode="auto">
          <a:xfrm>
            <a:off x="6705600" y="63976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0ED66ADC-1EF8-477D-9C19-812182B35333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465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B238F6FD-EE08-3A65-48E6-416ED550A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6</a:t>
            </a:fld>
            <a:endParaRPr lang="pt-BR"/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50F6B4FD-83CB-E610-B708-C784A1A3DFE1}"/>
              </a:ext>
            </a:extLst>
          </p:cNvPr>
          <p:cNvGrpSpPr>
            <a:grpSpLocks/>
          </p:cNvGrpSpPr>
          <p:nvPr/>
        </p:nvGrpSpPr>
        <p:grpSpPr bwMode="auto">
          <a:xfrm>
            <a:off x="588754" y="2517775"/>
            <a:ext cx="5789612" cy="704850"/>
            <a:chOff x="1204" y="3285"/>
            <a:chExt cx="3647" cy="444"/>
          </a:xfrm>
        </p:grpSpPr>
        <p:pic>
          <p:nvPicPr>
            <p:cNvPr id="4" name="Picture 5">
              <a:extLst>
                <a:ext uri="{FF2B5EF4-FFF2-40B4-BE49-F238E27FC236}">
                  <a16:creationId xmlns:a16="http://schemas.microsoft.com/office/drawing/2014/main" id="{42137EFB-331C-4666-03B7-52DB442A52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65" y="3285"/>
              <a:ext cx="686" cy="444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5" name="Text Box 6">
              <a:extLst>
                <a:ext uri="{FF2B5EF4-FFF2-40B4-BE49-F238E27FC236}">
                  <a16:creationId xmlns:a16="http://schemas.microsoft.com/office/drawing/2014/main" id="{F8502D98-0369-6D88-4ECD-195D1311C6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4" y="3402"/>
              <a:ext cx="298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pt-BR" sz="1400" b="1">
                  <a:solidFill>
                    <a:srgbClr val="CC0000"/>
                  </a:solidFill>
                </a:rPr>
                <a:t>H</a:t>
              </a:r>
              <a:r>
                <a:rPr lang="pt-BR" sz="1400" b="1" baseline="-25000">
                  <a:solidFill>
                    <a:srgbClr val="CC0000"/>
                  </a:solidFill>
                </a:rPr>
                <a:t>3</a:t>
              </a:r>
              <a:r>
                <a:rPr lang="pt-BR" sz="1400" b="1">
                  <a:solidFill>
                    <a:srgbClr val="CC0000"/>
                  </a:solidFill>
                </a:rPr>
                <a:t>C-CH</a:t>
              </a:r>
              <a:r>
                <a:rPr lang="pt-BR" sz="1400" b="1" baseline="-25000">
                  <a:solidFill>
                    <a:srgbClr val="CC0000"/>
                  </a:solidFill>
                </a:rPr>
                <a:t>2</a:t>
              </a:r>
              <a:r>
                <a:rPr lang="pt-BR" sz="1400" b="1">
                  <a:solidFill>
                    <a:srgbClr val="CC0000"/>
                  </a:solidFill>
                </a:rPr>
                <a:t>-CH</a:t>
              </a:r>
              <a:r>
                <a:rPr lang="pt-BR" sz="1400" b="1" baseline="-25000">
                  <a:solidFill>
                    <a:srgbClr val="CC0000"/>
                  </a:solidFill>
                </a:rPr>
                <a:t>2</a:t>
              </a:r>
              <a:r>
                <a:rPr lang="pt-BR" sz="1400" b="1">
                  <a:solidFill>
                    <a:srgbClr val="CC0000"/>
                  </a:solidFill>
                </a:rPr>
                <a:t>-CH</a:t>
              </a:r>
              <a:r>
                <a:rPr lang="pt-BR" sz="1400" b="1" baseline="-25000">
                  <a:solidFill>
                    <a:srgbClr val="CC0000"/>
                  </a:solidFill>
                </a:rPr>
                <a:t>2</a:t>
              </a:r>
              <a:r>
                <a:rPr lang="pt-BR" sz="1400" b="1">
                  <a:solidFill>
                    <a:srgbClr val="CC0000"/>
                  </a:solidFill>
                </a:rPr>
                <a:t>-CH</a:t>
              </a:r>
              <a:r>
                <a:rPr lang="pt-BR" sz="1400" b="1" baseline="-25000">
                  <a:solidFill>
                    <a:srgbClr val="CC0000"/>
                  </a:solidFill>
                </a:rPr>
                <a:t>2</a:t>
              </a:r>
              <a:r>
                <a:rPr lang="pt-BR" sz="1400" b="1">
                  <a:solidFill>
                    <a:srgbClr val="CC0000"/>
                  </a:solidFill>
                </a:rPr>
                <a:t>-CH</a:t>
              </a:r>
              <a:r>
                <a:rPr lang="pt-BR" sz="1400" b="1" baseline="-25000">
                  <a:solidFill>
                    <a:srgbClr val="CC0000"/>
                  </a:solidFill>
                </a:rPr>
                <a:t>2</a:t>
              </a:r>
              <a:r>
                <a:rPr lang="pt-BR" sz="1400" b="1">
                  <a:solidFill>
                    <a:srgbClr val="CC0000"/>
                  </a:solidFill>
                </a:rPr>
                <a:t>-CH</a:t>
              </a:r>
              <a:r>
                <a:rPr lang="pt-BR" sz="1400" b="1" baseline="-25000">
                  <a:solidFill>
                    <a:srgbClr val="CC0000"/>
                  </a:solidFill>
                </a:rPr>
                <a:t>2</a:t>
              </a:r>
              <a:r>
                <a:rPr lang="pt-BR" sz="1400" b="1">
                  <a:solidFill>
                    <a:srgbClr val="CC0000"/>
                  </a:solidFill>
                </a:rPr>
                <a:t>-CH</a:t>
              </a:r>
              <a:r>
                <a:rPr lang="pt-BR" sz="1400" b="1" baseline="-25000">
                  <a:solidFill>
                    <a:srgbClr val="CC0000"/>
                  </a:solidFill>
                </a:rPr>
                <a:t>2</a:t>
              </a:r>
              <a:r>
                <a:rPr lang="pt-BR" sz="1400" b="1">
                  <a:solidFill>
                    <a:srgbClr val="CC0000"/>
                  </a:solidFill>
                </a:rPr>
                <a:t>-CH</a:t>
              </a:r>
              <a:r>
                <a:rPr lang="pt-BR" sz="1400" b="1" baseline="-25000">
                  <a:solidFill>
                    <a:srgbClr val="CC0000"/>
                  </a:solidFill>
                </a:rPr>
                <a:t>2</a:t>
              </a:r>
              <a:r>
                <a:rPr lang="pt-BR" sz="1400" b="1">
                  <a:solidFill>
                    <a:srgbClr val="CC0000"/>
                  </a:solidFill>
                </a:rPr>
                <a:t>-CH</a:t>
              </a:r>
              <a:r>
                <a:rPr lang="pt-BR" sz="1400" b="1" baseline="-25000">
                  <a:solidFill>
                    <a:srgbClr val="CC0000"/>
                  </a:solidFill>
                </a:rPr>
                <a:t>2</a:t>
              </a:r>
              <a:r>
                <a:rPr lang="pt-BR" sz="1400" b="1">
                  <a:solidFill>
                    <a:srgbClr val="CC0000"/>
                  </a:solidFill>
                </a:rPr>
                <a:t>-CH</a:t>
              </a:r>
              <a:r>
                <a:rPr lang="pt-BR" sz="1400" b="1" baseline="-25000">
                  <a:solidFill>
                    <a:srgbClr val="CC0000"/>
                  </a:solidFill>
                </a:rPr>
                <a:t>2</a:t>
              </a:r>
              <a:r>
                <a:rPr lang="pt-BR" sz="1400" b="1">
                  <a:solidFill>
                    <a:srgbClr val="CC0000"/>
                  </a:solidFill>
                </a:rPr>
                <a:t>-CH</a:t>
              </a:r>
              <a:r>
                <a:rPr lang="pt-BR" sz="1400" b="1" baseline="-25000">
                  <a:solidFill>
                    <a:srgbClr val="CC0000"/>
                  </a:solidFill>
                </a:rPr>
                <a:t>2</a:t>
              </a:r>
              <a:r>
                <a:rPr lang="pt-BR" sz="1400" b="1">
                  <a:solidFill>
                    <a:srgbClr val="CC0000"/>
                  </a:solidFill>
                </a:rPr>
                <a:t>-</a:t>
              </a:r>
              <a:endParaRPr lang="en-US" sz="1400" b="1">
                <a:solidFill>
                  <a:srgbClr val="CC0000"/>
                </a:solidFill>
              </a:endParaRPr>
            </a:p>
          </p:txBody>
        </p:sp>
      </p:grpSp>
      <p:sp>
        <p:nvSpPr>
          <p:cNvPr id="6" name="Text Box 7">
            <a:extLst>
              <a:ext uri="{FF2B5EF4-FFF2-40B4-BE49-F238E27FC236}">
                <a16:creationId xmlns:a16="http://schemas.microsoft.com/office/drawing/2014/main" id="{362A9D65-8CB1-AB7D-5F9F-5E76DD507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0154" y="2733675"/>
            <a:ext cx="2055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1600"/>
              <a:t>Sódio dodecil sulfato</a:t>
            </a:r>
            <a:endParaRPr lang="en-US" sz="1600"/>
          </a:p>
        </p:txBody>
      </p:sp>
      <p:grpSp>
        <p:nvGrpSpPr>
          <p:cNvPr id="7" name="Group 8">
            <a:extLst>
              <a:ext uri="{FF2B5EF4-FFF2-40B4-BE49-F238E27FC236}">
                <a16:creationId xmlns:a16="http://schemas.microsoft.com/office/drawing/2014/main" id="{4F906B7C-FD4B-1A88-BE9F-B93936151934}"/>
              </a:ext>
            </a:extLst>
          </p:cNvPr>
          <p:cNvGrpSpPr>
            <a:grpSpLocks/>
          </p:cNvGrpSpPr>
          <p:nvPr/>
        </p:nvGrpSpPr>
        <p:grpSpPr bwMode="auto">
          <a:xfrm>
            <a:off x="2028616" y="3165475"/>
            <a:ext cx="2232025" cy="431800"/>
            <a:chOff x="3288" y="2296"/>
            <a:chExt cx="1406" cy="272"/>
          </a:xfrm>
        </p:grpSpPr>
        <p:sp>
          <p:nvSpPr>
            <p:cNvPr id="8" name="Oval 9">
              <a:extLst>
                <a:ext uri="{FF2B5EF4-FFF2-40B4-BE49-F238E27FC236}">
                  <a16:creationId xmlns:a16="http://schemas.microsoft.com/office/drawing/2014/main" id="{CE825464-68C6-5FFD-849F-31F796B3C5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8" y="2387"/>
              <a:ext cx="1225" cy="91"/>
            </a:xfrm>
            <a:prstGeom prst="ellipse">
              <a:avLst/>
            </a:prstGeom>
            <a:solidFill>
              <a:srgbClr val="CC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9" name="Oval 10">
              <a:extLst>
                <a:ext uri="{FF2B5EF4-FFF2-40B4-BE49-F238E27FC236}">
                  <a16:creationId xmlns:a16="http://schemas.microsoft.com/office/drawing/2014/main" id="{61178D7C-5CB8-B9FF-0F6C-A9D398C6F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" y="2296"/>
              <a:ext cx="272" cy="2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0" name="Line 11">
              <a:extLst>
                <a:ext uri="{FF2B5EF4-FFF2-40B4-BE49-F238E27FC236}">
                  <a16:creationId xmlns:a16="http://schemas.microsoft.com/office/drawing/2014/main" id="{99A03EEA-E76D-6A42-6F5B-9A3ECDEF02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3" y="2432"/>
              <a:ext cx="9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1" name="Group 12">
            <a:extLst>
              <a:ext uri="{FF2B5EF4-FFF2-40B4-BE49-F238E27FC236}">
                <a16:creationId xmlns:a16="http://schemas.microsoft.com/office/drawing/2014/main" id="{72CCB9B8-11A1-1BE1-4EA6-392B9B820DF7}"/>
              </a:ext>
            </a:extLst>
          </p:cNvPr>
          <p:cNvGrpSpPr>
            <a:grpSpLocks/>
          </p:cNvGrpSpPr>
          <p:nvPr/>
        </p:nvGrpSpPr>
        <p:grpSpPr bwMode="auto">
          <a:xfrm>
            <a:off x="4424385" y="3954757"/>
            <a:ext cx="1698625" cy="1879600"/>
            <a:chOff x="612" y="527"/>
            <a:chExt cx="1590" cy="1951"/>
          </a:xfrm>
        </p:grpSpPr>
        <p:grpSp>
          <p:nvGrpSpPr>
            <p:cNvPr id="12" name="Group 13">
              <a:extLst>
                <a:ext uri="{FF2B5EF4-FFF2-40B4-BE49-F238E27FC236}">
                  <a16:creationId xmlns:a16="http://schemas.microsoft.com/office/drawing/2014/main" id="{4E5F7EB3-7CC9-149C-CD8A-FB50894CC4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2" y="618"/>
              <a:ext cx="1590" cy="1818"/>
              <a:chOff x="3969" y="1389"/>
              <a:chExt cx="1590" cy="1818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C0C5EE3E-F579-4814-F13B-2923189219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059" y="1389"/>
                <a:ext cx="1500" cy="181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</p:pic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8E176AA-7CE4-D120-727F-2F6A60A7EE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9" y="1706"/>
                <a:ext cx="272" cy="27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13" name="Rectangle 16">
              <a:extLst>
                <a:ext uri="{FF2B5EF4-FFF2-40B4-BE49-F238E27FC236}">
                  <a16:creationId xmlns:a16="http://schemas.microsoft.com/office/drawing/2014/main" id="{88F36D39-4D91-8939-38F9-F58B74299C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" y="2205"/>
              <a:ext cx="182" cy="27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4" name="Rectangle 17">
              <a:extLst>
                <a:ext uri="{FF2B5EF4-FFF2-40B4-BE49-F238E27FC236}">
                  <a16:creationId xmlns:a16="http://schemas.microsoft.com/office/drawing/2014/main" id="{ED270AB9-4A4F-C6B5-38D4-7666CC7EEF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6" y="527"/>
              <a:ext cx="272" cy="18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17" name="Oval 18">
            <a:extLst>
              <a:ext uri="{FF2B5EF4-FFF2-40B4-BE49-F238E27FC236}">
                <a16:creationId xmlns:a16="http://schemas.microsoft.com/office/drawing/2014/main" id="{EE9090BB-863C-75A0-4923-A8BD72E50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879" y="4389438"/>
            <a:ext cx="1296987" cy="1081087"/>
          </a:xfrm>
          <a:prstGeom prst="ellipse">
            <a:avLst/>
          </a:prstGeom>
          <a:gradFill rotWithShape="1">
            <a:gsLst>
              <a:gs pos="0">
                <a:srgbClr val="CC0000">
                  <a:alpha val="28999"/>
                </a:srgbClr>
              </a:gs>
              <a:gs pos="100000">
                <a:srgbClr val="CC0000">
                  <a:gamma/>
                  <a:shade val="46275"/>
                  <a:invGamma/>
                  <a:alpha val="28999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18" name="Group 19">
            <a:extLst>
              <a:ext uri="{FF2B5EF4-FFF2-40B4-BE49-F238E27FC236}">
                <a16:creationId xmlns:a16="http://schemas.microsoft.com/office/drawing/2014/main" id="{34EE0B60-261D-E854-E36C-48EFCF546124}"/>
              </a:ext>
            </a:extLst>
          </p:cNvPr>
          <p:cNvGrpSpPr>
            <a:grpSpLocks/>
          </p:cNvGrpSpPr>
          <p:nvPr/>
        </p:nvGrpSpPr>
        <p:grpSpPr bwMode="auto">
          <a:xfrm>
            <a:off x="4116179" y="3886200"/>
            <a:ext cx="2305050" cy="2160588"/>
            <a:chOff x="2472" y="119"/>
            <a:chExt cx="2540" cy="2631"/>
          </a:xfrm>
        </p:grpSpPr>
        <p:grpSp>
          <p:nvGrpSpPr>
            <p:cNvPr id="19" name="Group 20">
              <a:extLst>
                <a:ext uri="{FF2B5EF4-FFF2-40B4-BE49-F238E27FC236}">
                  <a16:creationId xmlns:a16="http://schemas.microsoft.com/office/drawing/2014/main" id="{B8BF82A9-B59C-A313-21C9-CB55CF413B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6" y="1344"/>
              <a:ext cx="1406" cy="272"/>
              <a:chOff x="3288" y="2296"/>
              <a:chExt cx="1406" cy="272"/>
            </a:xfrm>
          </p:grpSpPr>
          <p:sp>
            <p:nvSpPr>
              <p:cNvPr id="68" name="Oval 21">
                <a:extLst>
                  <a:ext uri="{FF2B5EF4-FFF2-40B4-BE49-F238E27FC236}">
                    <a16:creationId xmlns:a16="http://schemas.microsoft.com/office/drawing/2014/main" id="{1435FAF7-CB6A-4211-A70A-4C814C6459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" y="2387"/>
                <a:ext cx="1225" cy="91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69" name="Oval 22">
                <a:extLst>
                  <a:ext uri="{FF2B5EF4-FFF2-40B4-BE49-F238E27FC236}">
                    <a16:creationId xmlns:a16="http://schemas.microsoft.com/office/drawing/2014/main" id="{0BAEE524-4F5F-AC33-11DD-656E81AC01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2" y="2296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70" name="Line 23">
                <a:extLst>
                  <a:ext uri="{FF2B5EF4-FFF2-40B4-BE49-F238E27FC236}">
                    <a16:creationId xmlns:a16="http://schemas.microsoft.com/office/drawing/2014/main" id="{E1025B26-C334-337C-2187-1736A2AD95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3" y="2432"/>
                <a:ext cx="9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0" name="Group 24">
              <a:extLst>
                <a:ext uri="{FF2B5EF4-FFF2-40B4-BE49-F238E27FC236}">
                  <a16:creationId xmlns:a16="http://schemas.microsoft.com/office/drawing/2014/main" id="{58E530F9-4544-5157-150C-4A69A476280F}"/>
                </a:ext>
              </a:extLst>
            </p:cNvPr>
            <p:cNvGrpSpPr>
              <a:grpSpLocks/>
            </p:cNvGrpSpPr>
            <p:nvPr/>
          </p:nvGrpSpPr>
          <p:grpSpPr bwMode="auto">
            <a:xfrm rot="-1447943">
              <a:off x="3606" y="1071"/>
              <a:ext cx="1406" cy="272"/>
              <a:chOff x="3288" y="2296"/>
              <a:chExt cx="1406" cy="272"/>
            </a:xfrm>
          </p:grpSpPr>
          <p:sp>
            <p:nvSpPr>
              <p:cNvPr id="65" name="Oval 25">
                <a:extLst>
                  <a:ext uri="{FF2B5EF4-FFF2-40B4-BE49-F238E27FC236}">
                    <a16:creationId xmlns:a16="http://schemas.microsoft.com/office/drawing/2014/main" id="{E227A9E8-DC9F-450D-17AB-C7542F016C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" y="2387"/>
                <a:ext cx="1225" cy="91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66" name="Oval 26">
                <a:extLst>
                  <a:ext uri="{FF2B5EF4-FFF2-40B4-BE49-F238E27FC236}">
                    <a16:creationId xmlns:a16="http://schemas.microsoft.com/office/drawing/2014/main" id="{75E6CA65-58E7-26E8-3A3B-128299EC75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2" y="2296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67" name="Line 27">
                <a:extLst>
                  <a:ext uri="{FF2B5EF4-FFF2-40B4-BE49-F238E27FC236}">
                    <a16:creationId xmlns:a16="http://schemas.microsoft.com/office/drawing/2014/main" id="{63BEED68-1D73-0CD9-CF2E-B78B0F3B3B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3" y="2432"/>
                <a:ext cx="9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1" name="Group 28">
              <a:extLst>
                <a:ext uri="{FF2B5EF4-FFF2-40B4-BE49-F238E27FC236}">
                  <a16:creationId xmlns:a16="http://schemas.microsoft.com/office/drawing/2014/main" id="{C9DE62CE-5B07-1D4D-4431-A315FBF0DE21}"/>
                </a:ext>
              </a:extLst>
            </p:cNvPr>
            <p:cNvGrpSpPr>
              <a:grpSpLocks/>
            </p:cNvGrpSpPr>
            <p:nvPr/>
          </p:nvGrpSpPr>
          <p:grpSpPr bwMode="auto">
            <a:xfrm rot="-2789041">
              <a:off x="3402" y="822"/>
              <a:ext cx="1406" cy="272"/>
              <a:chOff x="3288" y="2296"/>
              <a:chExt cx="1406" cy="272"/>
            </a:xfrm>
          </p:grpSpPr>
          <p:sp>
            <p:nvSpPr>
              <p:cNvPr id="62" name="Oval 29">
                <a:extLst>
                  <a:ext uri="{FF2B5EF4-FFF2-40B4-BE49-F238E27FC236}">
                    <a16:creationId xmlns:a16="http://schemas.microsoft.com/office/drawing/2014/main" id="{3EB5A4E5-6365-6187-F4B8-3AD7DB9002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" y="2387"/>
                <a:ext cx="1225" cy="91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63" name="Oval 30">
                <a:extLst>
                  <a:ext uri="{FF2B5EF4-FFF2-40B4-BE49-F238E27FC236}">
                    <a16:creationId xmlns:a16="http://schemas.microsoft.com/office/drawing/2014/main" id="{CAC56E7A-50E7-9D4D-C916-623ABF0CE7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2" y="2296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64" name="Line 31">
                <a:extLst>
                  <a:ext uri="{FF2B5EF4-FFF2-40B4-BE49-F238E27FC236}">
                    <a16:creationId xmlns:a16="http://schemas.microsoft.com/office/drawing/2014/main" id="{DEA8AEFD-5C2B-551D-06CE-DDC9FDB05C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3" y="2432"/>
                <a:ext cx="9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2" name="Group 32">
              <a:extLst>
                <a:ext uri="{FF2B5EF4-FFF2-40B4-BE49-F238E27FC236}">
                  <a16:creationId xmlns:a16="http://schemas.microsoft.com/office/drawing/2014/main" id="{6A0821F4-C909-5E1E-55F9-FA2C273686E6}"/>
                </a:ext>
              </a:extLst>
            </p:cNvPr>
            <p:cNvGrpSpPr>
              <a:grpSpLocks/>
            </p:cNvGrpSpPr>
            <p:nvPr/>
          </p:nvGrpSpPr>
          <p:grpSpPr bwMode="auto">
            <a:xfrm rot="-4563910">
              <a:off x="3129" y="686"/>
              <a:ext cx="1406" cy="272"/>
              <a:chOff x="3288" y="2296"/>
              <a:chExt cx="1406" cy="272"/>
            </a:xfrm>
          </p:grpSpPr>
          <p:sp>
            <p:nvSpPr>
              <p:cNvPr id="59" name="Oval 33">
                <a:extLst>
                  <a:ext uri="{FF2B5EF4-FFF2-40B4-BE49-F238E27FC236}">
                    <a16:creationId xmlns:a16="http://schemas.microsoft.com/office/drawing/2014/main" id="{59861755-EB6A-EB3E-2D56-7FF409F609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" y="2387"/>
                <a:ext cx="1225" cy="91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60" name="Oval 34">
                <a:extLst>
                  <a:ext uri="{FF2B5EF4-FFF2-40B4-BE49-F238E27FC236}">
                    <a16:creationId xmlns:a16="http://schemas.microsoft.com/office/drawing/2014/main" id="{2BDAC81F-D81C-FBDE-F96E-3A09C768E6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2" y="2296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61" name="Line 35">
                <a:extLst>
                  <a:ext uri="{FF2B5EF4-FFF2-40B4-BE49-F238E27FC236}">
                    <a16:creationId xmlns:a16="http://schemas.microsoft.com/office/drawing/2014/main" id="{D958B4A9-5834-E333-7458-BECE1CAEDB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3" y="2432"/>
                <a:ext cx="9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3" name="Group 36">
              <a:extLst>
                <a:ext uri="{FF2B5EF4-FFF2-40B4-BE49-F238E27FC236}">
                  <a16:creationId xmlns:a16="http://schemas.microsoft.com/office/drawing/2014/main" id="{62AFE9AF-2BAB-4B4C-575A-C2035B9D596E}"/>
                </a:ext>
              </a:extLst>
            </p:cNvPr>
            <p:cNvGrpSpPr>
              <a:grpSpLocks/>
            </p:cNvGrpSpPr>
            <p:nvPr/>
          </p:nvGrpSpPr>
          <p:grpSpPr bwMode="auto">
            <a:xfrm rot="15149732">
              <a:off x="2812" y="731"/>
              <a:ext cx="1406" cy="272"/>
              <a:chOff x="3288" y="2296"/>
              <a:chExt cx="1406" cy="272"/>
            </a:xfrm>
          </p:grpSpPr>
          <p:sp>
            <p:nvSpPr>
              <p:cNvPr id="56" name="Oval 37">
                <a:extLst>
                  <a:ext uri="{FF2B5EF4-FFF2-40B4-BE49-F238E27FC236}">
                    <a16:creationId xmlns:a16="http://schemas.microsoft.com/office/drawing/2014/main" id="{D8F976EC-29FC-09FD-6E15-9CFC1C7518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" y="2387"/>
                <a:ext cx="1225" cy="91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7" name="Oval 38">
                <a:extLst>
                  <a:ext uri="{FF2B5EF4-FFF2-40B4-BE49-F238E27FC236}">
                    <a16:creationId xmlns:a16="http://schemas.microsoft.com/office/drawing/2014/main" id="{8EA73700-0103-8DDB-E757-606F11B950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2" y="2296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8" name="Line 39">
                <a:extLst>
                  <a:ext uri="{FF2B5EF4-FFF2-40B4-BE49-F238E27FC236}">
                    <a16:creationId xmlns:a16="http://schemas.microsoft.com/office/drawing/2014/main" id="{C7C13827-A8AD-2977-34E5-79F37C7F17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3" y="2432"/>
                <a:ext cx="9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4" name="Group 40">
              <a:extLst>
                <a:ext uri="{FF2B5EF4-FFF2-40B4-BE49-F238E27FC236}">
                  <a16:creationId xmlns:a16="http://schemas.microsoft.com/office/drawing/2014/main" id="{1A30A069-7A2B-44BD-BFFA-0623198C8058}"/>
                </a:ext>
              </a:extLst>
            </p:cNvPr>
            <p:cNvGrpSpPr>
              <a:grpSpLocks/>
            </p:cNvGrpSpPr>
            <p:nvPr/>
          </p:nvGrpSpPr>
          <p:grpSpPr bwMode="auto">
            <a:xfrm rot="1130025">
              <a:off x="3606" y="1525"/>
              <a:ext cx="1406" cy="272"/>
              <a:chOff x="3288" y="2296"/>
              <a:chExt cx="1406" cy="272"/>
            </a:xfrm>
          </p:grpSpPr>
          <p:sp>
            <p:nvSpPr>
              <p:cNvPr id="53" name="Oval 41">
                <a:extLst>
                  <a:ext uri="{FF2B5EF4-FFF2-40B4-BE49-F238E27FC236}">
                    <a16:creationId xmlns:a16="http://schemas.microsoft.com/office/drawing/2014/main" id="{288FD8F6-17FD-D9C6-C7A0-0611850674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" y="2387"/>
                <a:ext cx="1225" cy="91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" name="Oval 42">
                <a:extLst>
                  <a:ext uri="{FF2B5EF4-FFF2-40B4-BE49-F238E27FC236}">
                    <a16:creationId xmlns:a16="http://schemas.microsoft.com/office/drawing/2014/main" id="{95EFF2A0-E144-C959-09C0-A17AB059DD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2" y="2296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5" name="Line 43">
                <a:extLst>
                  <a:ext uri="{FF2B5EF4-FFF2-40B4-BE49-F238E27FC236}">
                    <a16:creationId xmlns:a16="http://schemas.microsoft.com/office/drawing/2014/main" id="{A7E30D08-4FA3-CDF1-52DD-19E0FF1EC6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3" y="2432"/>
                <a:ext cx="9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5" name="Group 44">
              <a:extLst>
                <a:ext uri="{FF2B5EF4-FFF2-40B4-BE49-F238E27FC236}">
                  <a16:creationId xmlns:a16="http://schemas.microsoft.com/office/drawing/2014/main" id="{E397AC05-BC62-CFA9-55AD-373D512DA670}"/>
                </a:ext>
              </a:extLst>
            </p:cNvPr>
            <p:cNvGrpSpPr>
              <a:grpSpLocks/>
            </p:cNvGrpSpPr>
            <p:nvPr/>
          </p:nvGrpSpPr>
          <p:grpSpPr bwMode="auto">
            <a:xfrm rot="4157747">
              <a:off x="3266" y="1911"/>
              <a:ext cx="1406" cy="272"/>
              <a:chOff x="3288" y="2296"/>
              <a:chExt cx="1406" cy="272"/>
            </a:xfrm>
          </p:grpSpPr>
          <p:sp>
            <p:nvSpPr>
              <p:cNvPr id="50" name="Oval 45">
                <a:extLst>
                  <a:ext uri="{FF2B5EF4-FFF2-40B4-BE49-F238E27FC236}">
                    <a16:creationId xmlns:a16="http://schemas.microsoft.com/office/drawing/2014/main" id="{F8765B50-F40F-1CAF-BCFC-A13F48F07B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" y="2387"/>
                <a:ext cx="1225" cy="91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1" name="Oval 46">
                <a:extLst>
                  <a:ext uri="{FF2B5EF4-FFF2-40B4-BE49-F238E27FC236}">
                    <a16:creationId xmlns:a16="http://schemas.microsoft.com/office/drawing/2014/main" id="{EE1DE68E-B6FD-3014-2B00-9394DD3627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2" y="2296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2" name="Line 47">
                <a:extLst>
                  <a:ext uri="{FF2B5EF4-FFF2-40B4-BE49-F238E27FC236}">
                    <a16:creationId xmlns:a16="http://schemas.microsoft.com/office/drawing/2014/main" id="{99DB1696-44DC-33EE-6C9F-DDEFE6A65C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3" y="2432"/>
                <a:ext cx="9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6" name="Group 48">
              <a:extLst>
                <a:ext uri="{FF2B5EF4-FFF2-40B4-BE49-F238E27FC236}">
                  <a16:creationId xmlns:a16="http://schemas.microsoft.com/office/drawing/2014/main" id="{903F613C-5AEE-4073-4CAB-BC16CB856157}"/>
                </a:ext>
              </a:extLst>
            </p:cNvPr>
            <p:cNvGrpSpPr>
              <a:grpSpLocks/>
            </p:cNvGrpSpPr>
            <p:nvPr/>
          </p:nvGrpSpPr>
          <p:grpSpPr bwMode="auto">
            <a:xfrm rot="2807395">
              <a:off x="3492" y="1729"/>
              <a:ext cx="1406" cy="272"/>
              <a:chOff x="3288" y="2296"/>
              <a:chExt cx="1406" cy="272"/>
            </a:xfrm>
          </p:grpSpPr>
          <p:sp>
            <p:nvSpPr>
              <p:cNvPr id="47" name="Oval 49">
                <a:extLst>
                  <a:ext uri="{FF2B5EF4-FFF2-40B4-BE49-F238E27FC236}">
                    <a16:creationId xmlns:a16="http://schemas.microsoft.com/office/drawing/2014/main" id="{C05AFE3C-DC90-79B9-2E5D-6EAB5E6F80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" y="2387"/>
                <a:ext cx="1225" cy="91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" name="Oval 50">
                <a:extLst>
                  <a:ext uri="{FF2B5EF4-FFF2-40B4-BE49-F238E27FC236}">
                    <a16:creationId xmlns:a16="http://schemas.microsoft.com/office/drawing/2014/main" id="{2C4FA8A0-16D6-D8FB-D82A-3713A03AD3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2" y="2296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9" name="Line 51">
                <a:extLst>
                  <a:ext uri="{FF2B5EF4-FFF2-40B4-BE49-F238E27FC236}">
                    <a16:creationId xmlns:a16="http://schemas.microsoft.com/office/drawing/2014/main" id="{EA2091BA-0AD4-C606-8BE8-4EE1AEEECD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3" y="2432"/>
                <a:ext cx="9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7" name="Group 52">
              <a:extLst>
                <a:ext uri="{FF2B5EF4-FFF2-40B4-BE49-F238E27FC236}">
                  <a16:creationId xmlns:a16="http://schemas.microsoft.com/office/drawing/2014/main" id="{62CC4372-8477-FC7D-8E92-C34DE2F69710}"/>
                </a:ext>
              </a:extLst>
            </p:cNvPr>
            <p:cNvGrpSpPr>
              <a:grpSpLocks/>
            </p:cNvGrpSpPr>
            <p:nvPr/>
          </p:nvGrpSpPr>
          <p:grpSpPr bwMode="auto">
            <a:xfrm rot="7292145">
              <a:off x="2676" y="1820"/>
              <a:ext cx="1406" cy="272"/>
              <a:chOff x="3288" y="2296"/>
              <a:chExt cx="1406" cy="272"/>
            </a:xfrm>
          </p:grpSpPr>
          <p:sp>
            <p:nvSpPr>
              <p:cNvPr id="44" name="Oval 53">
                <a:extLst>
                  <a:ext uri="{FF2B5EF4-FFF2-40B4-BE49-F238E27FC236}">
                    <a16:creationId xmlns:a16="http://schemas.microsoft.com/office/drawing/2014/main" id="{518F2F6D-C956-7561-F051-C5147D402F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" y="2387"/>
                <a:ext cx="1225" cy="91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5" name="Oval 54">
                <a:extLst>
                  <a:ext uri="{FF2B5EF4-FFF2-40B4-BE49-F238E27FC236}">
                    <a16:creationId xmlns:a16="http://schemas.microsoft.com/office/drawing/2014/main" id="{B630F06F-5D34-C9BF-EA75-1613C07036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2" y="2296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6" name="Line 55">
                <a:extLst>
                  <a:ext uri="{FF2B5EF4-FFF2-40B4-BE49-F238E27FC236}">
                    <a16:creationId xmlns:a16="http://schemas.microsoft.com/office/drawing/2014/main" id="{F9E8A44C-A078-343B-779F-ED4C0A9712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3" y="2432"/>
                <a:ext cx="9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8" name="Group 56">
              <a:extLst>
                <a:ext uri="{FF2B5EF4-FFF2-40B4-BE49-F238E27FC236}">
                  <a16:creationId xmlns:a16="http://schemas.microsoft.com/office/drawing/2014/main" id="{FAA9899B-1AF6-675B-82F8-50FC0F4440FF}"/>
                </a:ext>
              </a:extLst>
            </p:cNvPr>
            <p:cNvGrpSpPr>
              <a:grpSpLocks/>
            </p:cNvGrpSpPr>
            <p:nvPr/>
          </p:nvGrpSpPr>
          <p:grpSpPr bwMode="auto">
            <a:xfrm rot="5633699">
              <a:off x="2993" y="1865"/>
              <a:ext cx="1406" cy="272"/>
              <a:chOff x="3288" y="2296"/>
              <a:chExt cx="1406" cy="272"/>
            </a:xfrm>
          </p:grpSpPr>
          <p:sp>
            <p:nvSpPr>
              <p:cNvPr id="41" name="Oval 57">
                <a:extLst>
                  <a:ext uri="{FF2B5EF4-FFF2-40B4-BE49-F238E27FC236}">
                    <a16:creationId xmlns:a16="http://schemas.microsoft.com/office/drawing/2014/main" id="{49AAA524-6889-2413-40CD-FA1E0568A1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" y="2387"/>
                <a:ext cx="1225" cy="91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2" name="Oval 58">
                <a:extLst>
                  <a:ext uri="{FF2B5EF4-FFF2-40B4-BE49-F238E27FC236}">
                    <a16:creationId xmlns:a16="http://schemas.microsoft.com/office/drawing/2014/main" id="{35750E4D-2B59-1135-ECE6-F390930307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2" y="2296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3" name="Line 59">
                <a:extLst>
                  <a:ext uri="{FF2B5EF4-FFF2-40B4-BE49-F238E27FC236}">
                    <a16:creationId xmlns:a16="http://schemas.microsoft.com/office/drawing/2014/main" id="{78C7D3D7-AF05-0BBB-06ED-FCD2FB8EC0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3" y="2432"/>
                <a:ext cx="9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9" name="Group 60">
              <a:extLst>
                <a:ext uri="{FF2B5EF4-FFF2-40B4-BE49-F238E27FC236}">
                  <a16:creationId xmlns:a16="http://schemas.microsoft.com/office/drawing/2014/main" id="{55A9FE00-8516-EAB2-1471-BCE61A8AA79C}"/>
                </a:ext>
              </a:extLst>
            </p:cNvPr>
            <p:cNvGrpSpPr>
              <a:grpSpLocks/>
            </p:cNvGrpSpPr>
            <p:nvPr/>
          </p:nvGrpSpPr>
          <p:grpSpPr bwMode="auto">
            <a:xfrm rot="9605362">
              <a:off x="2608" y="1525"/>
              <a:ext cx="1406" cy="272"/>
              <a:chOff x="3288" y="2296"/>
              <a:chExt cx="1406" cy="272"/>
            </a:xfrm>
          </p:grpSpPr>
          <p:sp>
            <p:nvSpPr>
              <p:cNvPr id="38" name="Oval 61">
                <a:extLst>
                  <a:ext uri="{FF2B5EF4-FFF2-40B4-BE49-F238E27FC236}">
                    <a16:creationId xmlns:a16="http://schemas.microsoft.com/office/drawing/2014/main" id="{8AB33D41-5E04-16C8-7DFC-ED6D768609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" y="2387"/>
                <a:ext cx="1225" cy="91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9" name="Oval 62">
                <a:extLst>
                  <a:ext uri="{FF2B5EF4-FFF2-40B4-BE49-F238E27FC236}">
                    <a16:creationId xmlns:a16="http://schemas.microsoft.com/office/drawing/2014/main" id="{0C037CD7-1E1E-D6C9-C655-63CAAF448F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2" y="2296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0" name="Line 63">
                <a:extLst>
                  <a:ext uri="{FF2B5EF4-FFF2-40B4-BE49-F238E27FC236}">
                    <a16:creationId xmlns:a16="http://schemas.microsoft.com/office/drawing/2014/main" id="{0DF3EC27-F2B8-A2D4-3CBF-16BA6585A2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3" y="2432"/>
                <a:ext cx="9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30" name="Group 64">
              <a:extLst>
                <a:ext uri="{FF2B5EF4-FFF2-40B4-BE49-F238E27FC236}">
                  <a16:creationId xmlns:a16="http://schemas.microsoft.com/office/drawing/2014/main" id="{EA5EB8DC-DA8C-ACDB-9F38-E9863C99C23A}"/>
                </a:ext>
              </a:extLst>
            </p:cNvPr>
            <p:cNvGrpSpPr>
              <a:grpSpLocks/>
            </p:cNvGrpSpPr>
            <p:nvPr/>
          </p:nvGrpSpPr>
          <p:grpSpPr bwMode="auto">
            <a:xfrm rot="11244792">
              <a:off x="2472" y="1207"/>
              <a:ext cx="1406" cy="272"/>
              <a:chOff x="3288" y="2296"/>
              <a:chExt cx="1406" cy="272"/>
            </a:xfrm>
          </p:grpSpPr>
          <p:sp>
            <p:nvSpPr>
              <p:cNvPr id="35" name="Oval 65">
                <a:extLst>
                  <a:ext uri="{FF2B5EF4-FFF2-40B4-BE49-F238E27FC236}">
                    <a16:creationId xmlns:a16="http://schemas.microsoft.com/office/drawing/2014/main" id="{AE7E53C8-EC48-434B-3E5E-BA3B030BB8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" y="2387"/>
                <a:ext cx="1225" cy="91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6" name="Oval 66">
                <a:extLst>
                  <a:ext uri="{FF2B5EF4-FFF2-40B4-BE49-F238E27FC236}">
                    <a16:creationId xmlns:a16="http://schemas.microsoft.com/office/drawing/2014/main" id="{AE287B0C-8DC3-6B6B-E118-22ED9E04D8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2" y="2296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7" name="Line 67">
                <a:extLst>
                  <a:ext uri="{FF2B5EF4-FFF2-40B4-BE49-F238E27FC236}">
                    <a16:creationId xmlns:a16="http://schemas.microsoft.com/office/drawing/2014/main" id="{8D4EF9DF-EEB9-B241-5ECC-8B9E351E2F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3" y="2432"/>
                <a:ext cx="9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31" name="Group 68">
              <a:extLst>
                <a:ext uri="{FF2B5EF4-FFF2-40B4-BE49-F238E27FC236}">
                  <a16:creationId xmlns:a16="http://schemas.microsoft.com/office/drawing/2014/main" id="{315783BF-B916-A165-64DF-76F4A84A655B}"/>
                </a:ext>
              </a:extLst>
            </p:cNvPr>
            <p:cNvGrpSpPr>
              <a:grpSpLocks/>
            </p:cNvGrpSpPr>
            <p:nvPr/>
          </p:nvGrpSpPr>
          <p:grpSpPr bwMode="auto">
            <a:xfrm rot="12744401">
              <a:off x="2562" y="935"/>
              <a:ext cx="1406" cy="272"/>
              <a:chOff x="3288" y="2296"/>
              <a:chExt cx="1406" cy="272"/>
            </a:xfrm>
          </p:grpSpPr>
          <p:sp>
            <p:nvSpPr>
              <p:cNvPr id="32" name="Oval 69">
                <a:extLst>
                  <a:ext uri="{FF2B5EF4-FFF2-40B4-BE49-F238E27FC236}">
                    <a16:creationId xmlns:a16="http://schemas.microsoft.com/office/drawing/2014/main" id="{7688F207-9FCF-3E5B-3DBC-A2562C28CA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" y="2387"/>
                <a:ext cx="1225" cy="91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3" name="Oval 70">
                <a:extLst>
                  <a:ext uri="{FF2B5EF4-FFF2-40B4-BE49-F238E27FC236}">
                    <a16:creationId xmlns:a16="http://schemas.microsoft.com/office/drawing/2014/main" id="{318F5257-3418-EB65-50A5-6AFAFF74BB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2" y="2296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4" name="Line 71">
                <a:extLst>
                  <a:ext uri="{FF2B5EF4-FFF2-40B4-BE49-F238E27FC236}">
                    <a16:creationId xmlns:a16="http://schemas.microsoft.com/office/drawing/2014/main" id="{C81924ED-8C59-FD0F-F8A4-61BBC10619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3" y="2432"/>
                <a:ext cx="9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71" name="Group 72">
            <a:extLst>
              <a:ext uri="{FF2B5EF4-FFF2-40B4-BE49-F238E27FC236}">
                <a16:creationId xmlns:a16="http://schemas.microsoft.com/office/drawing/2014/main" id="{DD397BAB-0235-FA1C-13CF-3D97DBEB7415}"/>
              </a:ext>
            </a:extLst>
          </p:cNvPr>
          <p:cNvGrpSpPr>
            <a:grpSpLocks/>
          </p:cNvGrpSpPr>
          <p:nvPr/>
        </p:nvGrpSpPr>
        <p:grpSpPr bwMode="auto">
          <a:xfrm rot="7512274">
            <a:off x="7250697" y="4541044"/>
            <a:ext cx="1916113" cy="854075"/>
            <a:chOff x="2925" y="164"/>
            <a:chExt cx="2590" cy="1316"/>
          </a:xfrm>
        </p:grpSpPr>
        <p:pic>
          <p:nvPicPr>
            <p:cNvPr id="72" name="Picture 73">
              <a:extLst>
                <a:ext uri="{FF2B5EF4-FFF2-40B4-BE49-F238E27FC236}">
                  <a16:creationId xmlns:a16="http://schemas.microsoft.com/office/drawing/2014/main" id="{A0DEA88F-DA35-0E04-6958-109561180A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71" y="164"/>
              <a:ext cx="2544" cy="1201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73" name="Rectangle 74">
              <a:extLst>
                <a:ext uri="{FF2B5EF4-FFF2-40B4-BE49-F238E27FC236}">
                  <a16:creationId xmlns:a16="http://schemas.microsoft.com/office/drawing/2014/main" id="{EF1D9289-C59D-E97E-0604-6986399207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5" y="845"/>
              <a:ext cx="681" cy="58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4" name="Rectangle 75">
              <a:extLst>
                <a:ext uri="{FF2B5EF4-FFF2-40B4-BE49-F238E27FC236}">
                  <a16:creationId xmlns:a16="http://schemas.microsoft.com/office/drawing/2014/main" id="{3FB691B4-3FD0-15B5-F2CE-D35631D931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5" y="1026"/>
              <a:ext cx="499" cy="4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5" name="Oval 76">
              <a:extLst>
                <a:ext uri="{FF2B5EF4-FFF2-40B4-BE49-F238E27FC236}">
                  <a16:creationId xmlns:a16="http://schemas.microsoft.com/office/drawing/2014/main" id="{E7644C32-9034-A3D6-CC93-AD29D8528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0" y="890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6" name="Oval 77">
              <a:extLst>
                <a:ext uri="{FF2B5EF4-FFF2-40B4-BE49-F238E27FC236}">
                  <a16:creationId xmlns:a16="http://schemas.microsoft.com/office/drawing/2014/main" id="{3EF8CCFF-7BE5-89C3-1FC7-2CE5FB7C6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" y="754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77" name="Line 78">
            <a:extLst>
              <a:ext uri="{FF2B5EF4-FFF2-40B4-BE49-F238E27FC236}">
                <a16:creationId xmlns:a16="http://schemas.microsoft.com/office/drawing/2014/main" id="{768753DA-D527-F80A-5567-AD7355EFBB30}"/>
              </a:ext>
            </a:extLst>
          </p:cNvPr>
          <p:cNvSpPr>
            <a:spLocks noChangeShapeType="1"/>
          </p:cNvSpPr>
          <p:nvPr/>
        </p:nvSpPr>
        <p:spPr bwMode="auto">
          <a:xfrm>
            <a:off x="6565691" y="4678363"/>
            <a:ext cx="115093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78" name="Text Box 79">
            <a:extLst>
              <a:ext uri="{FF2B5EF4-FFF2-40B4-BE49-F238E27FC236}">
                <a16:creationId xmlns:a16="http://schemas.microsoft.com/office/drawing/2014/main" id="{7980D98C-E0FE-095C-F3BB-194A53696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502" y="1541457"/>
            <a:ext cx="888897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2400" b="1" dirty="0">
                <a:solidFill>
                  <a:srgbClr val="000099"/>
                </a:solidFill>
              </a:rPr>
              <a:t>Desnaturação de proteínas: </a:t>
            </a:r>
            <a:r>
              <a:rPr lang="pt-BR" sz="2400" b="1" dirty="0" err="1">
                <a:solidFill>
                  <a:srgbClr val="000099"/>
                </a:solidFill>
              </a:rPr>
              <a:t>Mecaptoetanol</a:t>
            </a:r>
            <a:r>
              <a:rPr lang="pt-BR" sz="2400" b="1" dirty="0">
                <a:solidFill>
                  <a:srgbClr val="000099"/>
                </a:solidFill>
              </a:rPr>
              <a:t>, fervura,  SDS</a:t>
            </a: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79" name="Espaço Reservado para Número de Slide 1">
            <a:extLst>
              <a:ext uri="{FF2B5EF4-FFF2-40B4-BE49-F238E27FC236}">
                <a16:creationId xmlns:a16="http://schemas.microsoft.com/office/drawing/2014/main" id="{8F19C7DB-192C-05D5-17CE-4DFB5A98BC6F}"/>
              </a:ext>
            </a:extLst>
          </p:cNvPr>
          <p:cNvSpPr txBox="1">
            <a:spLocks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0ED66ADC-1EF8-477D-9C19-812182B35333}" type="slidenum">
              <a:rPr lang="pt-BR" smtClean="0"/>
              <a:pPr/>
              <a:t>6</a:t>
            </a:fld>
            <a:endParaRPr lang="pt-BR"/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DE860EE2-96EE-8836-E080-71B0F137991C}"/>
              </a:ext>
            </a:extLst>
          </p:cNvPr>
          <p:cNvSpPr txBox="1"/>
          <p:nvPr/>
        </p:nvSpPr>
        <p:spPr>
          <a:xfrm>
            <a:off x="1816118" y="318283"/>
            <a:ext cx="6288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8000"/>
                </a:solidFill>
              </a:rPr>
              <a:t>Preparo da amostra para aplicação no gel</a:t>
            </a: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0D238FBD-7CBD-C1F6-6100-E18A255F5A38}"/>
              </a:ext>
            </a:extLst>
          </p:cNvPr>
          <p:cNvSpPr txBox="1"/>
          <p:nvPr/>
        </p:nvSpPr>
        <p:spPr>
          <a:xfrm>
            <a:off x="425260" y="1085347"/>
            <a:ext cx="73448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0099"/>
                </a:solidFill>
              </a:rPr>
              <a:t>Tampão da amostra – geralmente tris-</a:t>
            </a:r>
            <a:r>
              <a:rPr lang="pt-BR" sz="2400" b="1" dirty="0" err="1">
                <a:solidFill>
                  <a:srgbClr val="000099"/>
                </a:solidFill>
              </a:rPr>
              <a:t>HCl</a:t>
            </a:r>
            <a:r>
              <a:rPr lang="pt-BR" sz="2400" b="1" dirty="0">
                <a:solidFill>
                  <a:srgbClr val="000099"/>
                </a:solidFill>
              </a:rPr>
              <a:t>, pH 6,8</a:t>
            </a:r>
          </a:p>
        </p:txBody>
      </p:sp>
    </p:spTree>
    <p:extLst>
      <p:ext uri="{BB962C8B-B14F-4D97-AF65-F5344CB8AC3E}">
        <p14:creationId xmlns:p14="http://schemas.microsoft.com/office/powerpoint/2010/main" val="176262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B6E24A7-A00C-2F21-C4D0-12C5A9626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7</a:t>
            </a:fld>
            <a:endParaRPr lang="pt-BR"/>
          </a:p>
        </p:txBody>
      </p:sp>
      <p:pic>
        <p:nvPicPr>
          <p:cNvPr id="3" name="Picture 4" descr="cuba PAGE">
            <a:extLst>
              <a:ext uri="{FF2B5EF4-FFF2-40B4-BE49-F238E27FC236}">
                <a16:creationId xmlns:a16="http://schemas.microsoft.com/office/drawing/2014/main" id="{DBCE6E8E-A531-9952-6408-17050DB1E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12000" contrast="20000"/>
          </a:blip>
          <a:srcRect/>
          <a:stretch>
            <a:fillRect/>
          </a:stretch>
        </p:blipFill>
        <p:spPr bwMode="auto">
          <a:xfrm>
            <a:off x="304800" y="1066800"/>
            <a:ext cx="3816350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68ADFB46-D827-1610-7776-88360F8EB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31775"/>
            <a:ext cx="6804025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000099"/>
                </a:solidFill>
              </a:rPr>
              <a:t>Eletroforese em Gel de Poliacrilamida (PAGE)</a:t>
            </a:r>
            <a:endParaRPr lang="pt-BR" sz="2400" dirty="0">
              <a:solidFill>
                <a:srgbClr val="000099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7DA3555-589A-F746-67CD-93C279CEA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334000"/>
            <a:ext cx="4095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/>
              <a:t>cuba vertical para mini-gel (10 X 8 cm)</a:t>
            </a:r>
            <a:endParaRPr lang="en-US"/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94A148F2-5C97-787C-849B-DA86F0FAE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219200"/>
            <a:ext cx="4392613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pt-BR" sz="1600"/>
              <a:t>O desenho ao lado mostra o tipo mais comum de cuba para PAGE.  </a:t>
            </a:r>
          </a:p>
          <a:p>
            <a:pPr eaLnBrk="0" hangingPunct="0"/>
            <a:r>
              <a:rPr lang="pt-BR" sz="1600"/>
              <a:t>Na cuba, o gel é polimerizado entre duas placas de vidro ou plástico, afastadas 1 mm uma da outra. </a:t>
            </a:r>
          </a:p>
          <a:p>
            <a:pPr eaLnBrk="0" hangingPunct="0"/>
            <a:endParaRPr lang="pt-BR" sz="1600"/>
          </a:p>
          <a:p>
            <a:pPr eaLnBrk="0" hangingPunct="0"/>
            <a:endParaRPr lang="pt-BR" sz="1600"/>
          </a:p>
        </p:txBody>
      </p:sp>
      <p:pic>
        <p:nvPicPr>
          <p:cNvPr id="7" name="Picture 19">
            <a:extLst>
              <a:ext uri="{FF2B5EF4-FFF2-40B4-BE49-F238E27FC236}">
                <a16:creationId xmlns:a16="http://schemas.microsoft.com/office/drawing/2014/main" id="{36116389-065E-9A1A-40BE-1CCDDE0BC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2819400"/>
            <a:ext cx="4445000" cy="2984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29371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51AFB5C-CFCB-7AE8-DC87-50CB5FE2F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8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1040125-099A-AD36-0323-040E042CC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0100"/>
            <a:ext cx="8326434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10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5" name="Picture 2" descr="figure-03-16.jpg                                               0003BD0B LONE PINE                      B8968932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1881" y="1296270"/>
            <a:ext cx="7054537" cy="2967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2514600" y="304800"/>
            <a:ext cx="52498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0099"/>
                </a:solidFill>
              </a:rPr>
              <a:t>Sequenciamento de proteínas</a:t>
            </a:r>
            <a:endParaRPr lang="pt-BR" sz="2800" b="1">
              <a:solidFill>
                <a:srgbClr val="000099"/>
              </a:solidFill>
            </a:endParaRPr>
          </a:p>
        </p:txBody>
      </p:sp>
      <p:sp>
        <p:nvSpPr>
          <p:cNvPr id="76807" name="Rectangle 3"/>
          <p:cNvSpPr>
            <a:spLocks noChangeArrowheads="1"/>
          </p:cNvSpPr>
          <p:nvPr/>
        </p:nvSpPr>
        <p:spPr bwMode="auto">
          <a:xfrm>
            <a:off x="248529" y="4995059"/>
            <a:ext cx="441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t-BR" dirty="0"/>
              <a:t>Etapas: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pt-BR" dirty="0"/>
              <a:t>1) separar as cadeias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pt-BR" dirty="0"/>
              <a:t>2) reduzir os grupamentos dissulfeto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pt-BR" dirty="0"/>
              <a:t>3) hidrólise total</a:t>
            </a:r>
          </a:p>
        </p:txBody>
      </p:sp>
      <p:sp>
        <p:nvSpPr>
          <p:cNvPr id="76808" name="Text Box 8"/>
          <p:cNvSpPr txBox="1">
            <a:spLocks noChangeArrowheads="1"/>
          </p:cNvSpPr>
          <p:nvPr/>
        </p:nvSpPr>
        <p:spPr bwMode="auto">
          <a:xfrm>
            <a:off x="4577993" y="5223970"/>
            <a:ext cx="45148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dirty="0"/>
              <a:t>4) determinar os resíduos N- terminal</a:t>
            </a:r>
          </a:p>
          <a:p>
            <a:endParaRPr lang="pt-BR" dirty="0"/>
          </a:p>
          <a:p>
            <a:r>
              <a:rPr lang="pt-BR" dirty="0"/>
              <a:t>5) Hidrólise enzimática da cadeia</a:t>
            </a:r>
          </a:p>
          <a:p>
            <a:r>
              <a:rPr lang="pt-BR" dirty="0"/>
              <a:t>6) Determinar a sequência primária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3F18664F-0C66-498B-95B0-87AB54B23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4E0A5-6302-4BE1-BB96-EAC8001F1213}" type="slidenum">
              <a:rPr lang="pt-BR" smtClean="0"/>
              <a:pPr/>
              <a:t>9</a:t>
            </a:fld>
            <a:endParaRPr lang="pt-BR"/>
          </a:p>
        </p:txBody>
      </p:sp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34323A92-A94A-4D9A-8B00-7204D08A8E73}"/>
              </a:ext>
            </a:extLst>
          </p:cNvPr>
          <p:cNvSpPr/>
          <p:nvPr/>
        </p:nvSpPr>
        <p:spPr>
          <a:xfrm flipH="1">
            <a:off x="1676400" y="4369244"/>
            <a:ext cx="6781800" cy="9159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2106</TotalTime>
  <Words>921</Words>
  <Application>Microsoft Office PowerPoint</Application>
  <PresentationFormat>Apresentação na tela (4:3)</PresentationFormat>
  <Paragraphs>189</Paragraphs>
  <Slides>26</Slides>
  <Notes>2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2" baseType="lpstr">
      <vt:lpstr>Arial</vt:lpstr>
      <vt:lpstr>Calibri</vt:lpstr>
      <vt:lpstr>Times</vt:lpstr>
      <vt:lpstr>Times New Roman</vt:lpstr>
      <vt:lpstr>Design padrão</vt:lpstr>
      <vt:lpstr>Foto do Photo Editor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Adriane</dc:creator>
  <cp:lastModifiedBy>Adriane Milagres</cp:lastModifiedBy>
  <cp:revision>78</cp:revision>
  <cp:lastPrinted>1601-01-01T00:00:00Z</cp:lastPrinted>
  <dcterms:created xsi:type="dcterms:W3CDTF">1601-01-01T00:00:00Z</dcterms:created>
  <dcterms:modified xsi:type="dcterms:W3CDTF">2025-09-16T18:18:09Z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