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03" r:id="rId3"/>
    <p:sldId id="283" r:id="rId4"/>
    <p:sldId id="309" r:id="rId5"/>
    <p:sldId id="329" r:id="rId6"/>
    <p:sldId id="310" r:id="rId7"/>
    <p:sldId id="331" r:id="rId8"/>
    <p:sldId id="316" r:id="rId9"/>
    <p:sldId id="326" r:id="rId10"/>
    <p:sldId id="311" r:id="rId11"/>
    <p:sldId id="330" r:id="rId12"/>
    <p:sldId id="319" r:id="rId13"/>
    <p:sldId id="312" r:id="rId14"/>
    <p:sldId id="296" r:id="rId15"/>
    <p:sldId id="314" r:id="rId16"/>
    <p:sldId id="313" r:id="rId17"/>
    <p:sldId id="315" r:id="rId18"/>
    <p:sldId id="327" r:id="rId19"/>
    <p:sldId id="328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18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2D8AE-1D64-483B-A715-096814DEF13B}" type="datetimeFigureOut">
              <a:rPr lang="en-US" smtClean="0"/>
              <a:t>09-Sep-20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3255F-5197-4158-8D49-2DE68D0E6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74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D379AF-34F1-4ECB-9C61-1A5A0DBC148E}" type="slidenum">
              <a:rPr lang="en-GB" smtClean="0"/>
              <a:pPr eaLnBrk="1" hangingPunct="1"/>
              <a:t>14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Diferentes tragetorias, diferentes comunidades e pouca previsibilidade.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8208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09/09/2020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Aula 3</a:t>
            </a:r>
            <a:br>
              <a:rPr lang="pt-BR" dirty="0" smtClean="0"/>
            </a:br>
            <a:r>
              <a:rPr lang="pt-BR" dirty="0" smtClean="0"/>
              <a:t>Comunidades:</a:t>
            </a:r>
            <a:br>
              <a:rPr lang="pt-BR" dirty="0" smtClean="0"/>
            </a:br>
            <a:r>
              <a:rPr lang="pt-BR" dirty="0" smtClean="0"/>
              <a:t>Sucessão Ecológica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13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10 de Setembro de 2020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Prof. Tomas Domingues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1" y="3212976"/>
            <a:ext cx="8278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Ecologia de Comunidades:</a:t>
            </a:r>
          </a:p>
          <a:p>
            <a:r>
              <a:rPr lang="pt-BR" dirty="0" smtClean="0"/>
              <a:t>Busca a compreensão da geração, manutenção e distribuição de diversidade da vida ao longo do tempo e do espaço.</a:t>
            </a:r>
          </a:p>
        </p:txBody>
      </p:sp>
    </p:spTree>
    <p:extLst>
      <p:ext uri="{BB962C8B-B14F-4D97-AF65-F5344CB8AC3E}">
        <p14:creationId xmlns:p14="http://schemas.microsoft.com/office/powerpoint/2010/main" val="3149077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Categorias de espécies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Estratégias das </a:t>
            </a:r>
            <a:r>
              <a:rPr lang="pt-BR" dirty="0"/>
              <a:t>espécies dentro da dinâmica de sucessão florestal. Está relacionado ao comportamento das espécies </a:t>
            </a:r>
            <a:r>
              <a:rPr lang="pt-BR" dirty="0" smtClean="0"/>
              <a:t>podendo </a:t>
            </a:r>
            <a:r>
              <a:rPr lang="pt-BR" dirty="0"/>
              <a:t>ser classificadas </a:t>
            </a:r>
            <a:r>
              <a:rPr lang="pt-BR" dirty="0" smtClean="0"/>
              <a:t>em</a:t>
            </a:r>
            <a:r>
              <a:rPr lang="pt-BR" dirty="0"/>
              <a:t>: </a:t>
            </a:r>
          </a:p>
          <a:p>
            <a:pPr lvl="1"/>
            <a:r>
              <a:rPr lang="pt-BR" dirty="0"/>
              <a:t>pioneiras (P), </a:t>
            </a:r>
          </a:p>
          <a:p>
            <a:pPr lvl="1"/>
            <a:r>
              <a:rPr lang="pt-BR" dirty="0"/>
              <a:t>secundárias iniciais (SI), </a:t>
            </a:r>
          </a:p>
          <a:p>
            <a:pPr lvl="1"/>
            <a:r>
              <a:rPr lang="pt-BR" dirty="0"/>
              <a:t>secundárias tardias (ST), </a:t>
            </a:r>
          </a:p>
          <a:p>
            <a:pPr lvl="1"/>
            <a:r>
              <a:rPr lang="pt-BR" dirty="0"/>
              <a:t>clímax tolerantes à sombra (CS) e,</a:t>
            </a:r>
          </a:p>
          <a:p>
            <a:pPr lvl="1"/>
            <a:r>
              <a:rPr lang="pt-BR" dirty="0"/>
              <a:t>clímax exigentes de luz (CL</a:t>
            </a:r>
            <a:r>
              <a:rPr lang="pt-BR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3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Atividade para próxima aula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36090" y="2110581"/>
          <a:ext cx="5671820" cy="3697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4185">
                  <a:extLst>
                    <a:ext uri="{9D8B030D-6E8A-4147-A177-3AD203B41FA5}">
                      <a16:colId xmlns:a16="http://schemas.microsoft.com/office/drawing/2014/main" val="3098773005"/>
                    </a:ext>
                  </a:extLst>
                </a:gridCol>
                <a:gridCol w="744220">
                  <a:extLst>
                    <a:ext uri="{9D8B030D-6E8A-4147-A177-3AD203B41FA5}">
                      <a16:colId xmlns:a16="http://schemas.microsoft.com/office/drawing/2014/main" val="791938390"/>
                    </a:ext>
                  </a:extLst>
                </a:gridCol>
                <a:gridCol w="837565">
                  <a:extLst>
                    <a:ext uri="{9D8B030D-6E8A-4147-A177-3AD203B41FA5}">
                      <a16:colId xmlns:a16="http://schemas.microsoft.com/office/drawing/2014/main" val="3343213252"/>
                    </a:ext>
                  </a:extLst>
                </a:gridCol>
                <a:gridCol w="837565">
                  <a:extLst>
                    <a:ext uri="{9D8B030D-6E8A-4147-A177-3AD203B41FA5}">
                      <a16:colId xmlns:a16="http://schemas.microsoft.com/office/drawing/2014/main" val="1291269672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3774722843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6774181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Grupo Sucessional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Pioneiras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Secundária Inicial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Secundária Tardia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Clímax de Sombra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Clímax de Luz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3140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Densidade demográfica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5941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Porte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9771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Dispersão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8747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Polinização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4709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Taxa de crescimento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062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Longevidade dos indivíduos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3726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Longevidade das sementes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1454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Massa da semente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4136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Número de sementes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3032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Capacidade fotossintética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088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Relação parte aérea/raízes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635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Posição no dossel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7735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Densidade da madeira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10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Fixação de Nitrogênio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939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Investimento em defesa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7804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Micorriza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7925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482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Restauração de Ecossistemas</a:t>
            </a:r>
            <a:endParaRPr lang="en-US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Disciplina muito recente</a:t>
            </a:r>
          </a:p>
          <a:p>
            <a:r>
              <a:rPr lang="en-GB"/>
              <a:t>Uso de Ecologia Aplicada.</a:t>
            </a:r>
            <a:endParaRPr lang="en-US"/>
          </a:p>
        </p:txBody>
      </p:sp>
      <p:pic>
        <p:nvPicPr>
          <p:cNvPr id="70660" name="Picture 4" descr="P-HIOa-20030310IW0-03-L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967038"/>
            <a:ext cx="5032375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Restauração Ecológica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5192" y="1405980"/>
            <a:ext cx="8229600" cy="4525963"/>
          </a:xfrm>
        </p:spPr>
        <p:txBody>
          <a:bodyPr/>
          <a:lstStyle/>
          <a:p>
            <a:r>
              <a:rPr lang="pt-BR" dirty="0" smtClean="0"/>
              <a:t>É possível prever o estágio final de sucessão?</a:t>
            </a:r>
          </a:p>
          <a:p>
            <a:r>
              <a:rPr lang="pt-BR" dirty="0" smtClean="0"/>
              <a:t>Quais seriam as implicações para um projeto de restauração ecológica?</a:t>
            </a:r>
          </a:p>
          <a:p>
            <a:endParaRPr lang="pt-BR" dirty="0"/>
          </a:p>
          <a:p>
            <a:endParaRPr lang="pt-B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7" y="3284984"/>
            <a:ext cx="438011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796136" y="3283322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 smtClean="0"/>
              <a:t>?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143442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>
              <a:latin typeface="Adobe Garamond Pro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978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771775" y="6308725"/>
            <a:ext cx="555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Lab. Ecologia e Restauração Florestal –ESALQ-USP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Como avaliar o estágio de uma sucessão ecológica?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800" dirty="0" smtClean="0"/>
              <a:t>Estado ecológico: manifestação de como o ecossistema se apresenta em termos de composição de espécies, estrutura de comunidades, espécies-chave, grupos funcionais, dimensão e estrutura.</a:t>
            </a:r>
          </a:p>
          <a:p>
            <a:endParaRPr lang="pt-BR" sz="2800" dirty="0" smtClean="0"/>
          </a:p>
          <a:p>
            <a:r>
              <a:rPr lang="pt-BR" sz="2800" dirty="0" smtClean="0"/>
              <a:t>Funcionamento (ou processos) Ecológico: aspectos dinâmicos de um ecossistema como a captura e transferência de energia em uma cadeia trófica, ciclo de nutrientes, interações ecológicas (competição, simbiose, </a:t>
            </a:r>
            <a:r>
              <a:rPr lang="pt-BR" sz="2800" dirty="0" err="1" smtClean="0"/>
              <a:t>etc</a:t>
            </a:r>
            <a:r>
              <a:rPr lang="pt-BR" sz="2800" dirty="0" smtClean="0"/>
              <a:t>) 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2761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qualidades</a:t>
            </a: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800" dirty="0" smtClean="0"/>
              <a:t>Integridade: Estado de um ecossistema que mostra biodiversidade de espécies e estrutura de comunidades característica e que é capaz de manter o funcionamento do ecossistema.</a:t>
            </a:r>
          </a:p>
          <a:p>
            <a:r>
              <a:rPr lang="pt-BR" sz="2800" dirty="0" smtClean="0"/>
              <a:t>Saúde: atributos dinâmicos dentro do intervalo de variação esperado.</a:t>
            </a:r>
          </a:p>
          <a:p>
            <a:r>
              <a:rPr lang="pt-BR" sz="2800" dirty="0" smtClean="0"/>
              <a:t>Resistência: se manter sob estresse ou distúrbio.</a:t>
            </a:r>
          </a:p>
          <a:p>
            <a:r>
              <a:rPr lang="pt-BR" sz="2800" dirty="0" smtClean="0"/>
              <a:t>Resiliência: capacidade de recuperação.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8039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r>
              <a:rPr lang="pt-BR"/>
              <a:t>Serviços ecossistêmicos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524000"/>
            <a:ext cx="42672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pt-BR" sz="2400" dirty="0"/>
              <a:t>1. Regulação gasosa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2. Regulação climática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3. Regulação de distúrbios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4. Regulação de recursos hídricos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5. Disponibilização de recursos hídricos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6. Controle de erosão e retenção de sedimentos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7. Formação de solo 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8. Ciclagem de nutrientes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29200" y="1524000"/>
            <a:ext cx="3657600" cy="4114800"/>
          </a:xfrm>
        </p:spPr>
        <p:txBody>
          <a:bodyPr>
            <a:normAutofit lnSpcReduction="10000"/>
          </a:bodyPr>
          <a:lstStyle/>
          <a:p>
            <a:r>
              <a:rPr lang="pt-BR" sz="2400"/>
              <a:t>9. Controle de poluentes</a:t>
            </a:r>
          </a:p>
          <a:p>
            <a:r>
              <a:rPr lang="pt-BR" sz="2400"/>
              <a:t>10. Polinização</a:t>
            </a:r>
          </a:p>
          <a:p>
            <a:r>
              <a:rPr lang="pt-BR" sz="2400"/>
              <a:t>11. Controle biológico</a:t>
            </a:r>
          </a:p>
          <a:p>
            <a:r>
              <a:rPr lang="pt-BR" sz="2400"/>
              <a:t>12. Refúgio</a:t>
            </a:r>
          </a:p>
          <a:p>
            <a:r>
              <a:rPr lang="pt-BR" sz="2400"/>
              <a:t>13. Produção de alimentos</a:t>
            </a:r>
          </a:p>
          <a:p>
            <a:r>
              <a:rPr lang="pt-BR" sz="2400"/>
              <a:t>14. Matéria-prima</a:t>
            </a:r>
          </a:p>
          <a:p>
            <a:r>
              <a:rPr lang="pt-BR" sz="2400"/>
              <a:t>15. Recursos genéticos</a:t>
            </a:r>
          </a:p>
          <a:p>
            <a:r>
              <a:rPr lang="pt-BR" sz="2400"/>
              <a:t>16. Recreação</a:t>
            </a:r>
          </a:p>
          <a:p>
            <a:r>
              <a:rPr lang="pt-BR" sz="2400"/>
              <a:t>17. Cultural</a:t>
            </a:r>
          </a:p>
        </p:txBody>
      </p:sp>
    </p:spTree>
    <p:extLst>
      <p:ext uri="{BB962C8B-B14F-4D97-AF65-F5344CB8AC3E}">
        <p14:creationId xmlns:p14="http://schemas.microsoft.com/office/powerpoint/2010/main" val="377266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5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Questões para </a:t>
            </a:r>
            <a:r>
              <a:rPr lang="pt-BR" dirty="0" smtClean="0"/>
              <a:t>Discussão: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pt-BR" dirty="0" smtClean="0"/>
              <a:t>O </a:t>
            </a:r>
            <a:r>
              <a:rPr lang="pt-BR" dirty="0"/>
              <a:t>que é Biodiversidade? Quais os aspectos envolvidos?</a:t>
            </a:r>
          </a:p>
          <a:p>
            <a:pPr lvl="0"/>
            <a:r>
              <a:rPr lang="pt-BR" dirty="0"/>
              <a:t>Como podemos comparar biodiversidade entre áreas?</a:t>
            </a:r>
          </a:p>
          <a:p>
            <a:pPr lvl="0"/>
            <a:r>
              <a:rPr lang="pt-BR" dirty="0"/>
              <a:t>Quais os principais índices de biodiversidade?</a:t>
            </a:r>
          </a:p>
          <a:p>
            <a:pPr lvl="0"/>
            <a:r>
              <a:rPr lang="pt-BR" dirty="0" smtClean="0"/>
              <a:t>Explique </a:t>
            </a:r>
            <a:r>
              <a:rPr lang="pt-BR" dirty="0"/>
              <a:t>o conceito de Clímax em ecologia.</a:t>
            </a:r>
          </a:p>
          <a:p>
            <a:pPr lvl="0"/>
            <a:r>
              <a:rPr lang="pt-BR" dirty="0"/>
              <a:t>Como se explica o padrão espacial observado de biodiversidade em ecossistemas terrestres na Terra?</a:t>
            </a:r>
          </a:p>
          <a:p>
            <a:pPr lvl="0"/>
            <a:r>
              <a:rPr lang="pt-BR" dirty="0"/>
              <a:t>O que diz a Teoria de Biogeografia de Ilhas?</a:t>
            </a:r>
          </a:p>
          <a:p>
            <a:pPr lvl="0"/>
            <a:r>
              <a:rPr lang="pt-BR" dirty="0"/>
              <a:t>Como podemos aplicar a Teoria de Biogeografia de Ilhas para áreas de conservação?</a:t>
            </a:r>
          </a:p>
          <a:p>
            <a:pPr lvl="0"/>
            <a:r>
              <a:rPr lang="pt-BR" dirty="0"/>
              <a:t>Quais fatores afetam negativamente a biodiversidade? E quais afetam de maneira positiva</a:t>
            </a:r>
            <a:r>
              <a:rPr lang="pt-BR" dirty="0" smtClean="0"/>
              <a:t>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2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3200" dirty="0" smtClean="0"/>
              <a:t>Como será a distribuição das espécies em resposta às mudanças globais?</a:t>
            </a:r>
            <a:endParaRPr lang="pt-BR" b="1" u="sng" dirty="0" smtClean="0">
              <a:solidFill>
                <a:srgbClr val="009900"/>
              </a:solidFill>
            </a:endParaRPr>
          </a:p>
        </p:txBody>
      </p:sp>
      <p:pic>
        <p:nvPicPr>
          <p:cNvPr id="205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125538"/>
            <a:ext cx="8696325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877272"/>
            <a:ext cx="675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Desenvolvimento recente da Ecologia Funcional = Atributos funcionais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 que afeta negativamente a biodiversidade?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Perda/fragmentação de habitat (mudanças no uso da terra)</a:t>
            </a: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Poluição / chuva ácida</a:t>
            </a: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Espécies invasoras</a:t>
            </a: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Exploração não sustentável de recursos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naturais</a:t>
            </a:r>
          </a:p>
          <a:p>
            <a:pPr eaLnBrk="1" hangingPunct="1"/>
            <a:r>
              <a:rPr lang="pt-BR" smtClean="0">
                <a:latin typeface="Times New Roman" pitchFamily="18" charset="0"/>
                <a:cs typeface="Times New Roman" pitchFamily="18" charset="0"/>
              </a:rPr>
              <a:t>Mudanças Climáticas</a:t>
            </a:r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Sucessão Ecológica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2104" y="1340768"/>
            <a:ext cx="8229600" cy="4525963"/>
          </a:xfrm>
        </p:spPr>
        <p:txBody>
          <a:bodyPr/>
          <a:lstStyle/>
          <a:p>
            <a:r>
              <a:rPr lang="pt-BR" dirty="0" smtClean="0"/>
              <a:t>Sequência de mudanças em comunidades</a:t>
            </a:r>
          </a:p>
          <a:p>
            <a:r>
              <a:rPr lang="pt-BR" dirty="0" smtClean="0"/>
              <a:t>Associada à criação de novas áreas (</a:t>
            </a:r>
            <a:r>
              <a:rPr lang="pt-BR" u="sng" dirty="0" smtClean="0"/>
              <a:t>Primária</a:t>
            </a:r>
            <a:r>
              <a:rPr lang="pt-BR" dirty="0" smtClean="0"/>
              <a:t>) ou à distúrbios (</a:t>
            </a:r>
            <a:r>
              <a:rPr lang="pt-BR" u="sng" dirty="0" smtClean="0"/>
              <a:t>Secundária</a:t>
            </a:r>
            <a:r>
              <a:rPr lang="pt-BR" dirty="0" smtClean="0"/>
              <a:t>)</a:t>
            </a:r>
          </a:p>
          <a:p>
            <a:endParaRPr lang="en-US" dirty="0"/>
          </a:p>
        </p:txBody>
      </p:sp>
      <p:pic>
        <p:nvPicPr>
          <p:cNvPr id="1026" name="Picture 2" descr="http://landslides.usgs.gov/research/other/images/Image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07504" y="3743587"/>
            <a:ext cx="8856984" cy="296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27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Sucessão Ecológica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Alguns tipos de distúrbio</a:t>
            </a:r>
          </a:p>
          <a:p>
            <a:pPr lvl="1"/>
            <a:r>
              <a:rPr lang="pt-BR" dirty="0" smtClean="0"/>
              <a:t>Fogo</a:t>
            </a:r>
          </a:p>
          <a:p>
            <a:pPr lvl="1"/>
            <a:r>
              <a:rPr lang="pt-BR" dirty="0" smtClean="0"/>
              <a:t>Seca extrema</a:t>
            </a:r>
          </a:p>
          <a:p>
            <a:pPr lvl="1"/>
            <a:r>
              <a:rPr lang="pt-BR" dirty="0" smtClean="0"/>
              <a:t>Enchente</a:t>
            </a:r>
          </a:p>
          <a:p>
            <a:pPr lvl="1"/>
            <a:r>
              <a:rPr lang="pt-BR" dirty="0" smtClean="0"/>
              <a:t>Geada</a:t>
            </a:r>
          </a:p>
          <a:p>
            <a:pPr lvl="1"/>
            <a:r>
              <a:rPr lang="pt-BR" dirty="0" smtClean="0"/>
              <a:t>Tempestade</a:t>
            </a:r>
          </a:p>
          <a:p>
            <a:pPr lvl="1"/>
            <a:r>
              <a:rPr lang="pt-BR" dirty="0" smtClean="0"/>
              <a:t>Terremoto</a:t>
            </a:r>
          </a:p>
          <a:p>
            <a:pPr lvl="1"/>
            <a:r>
              <a:rPr lang="pt-BR" dirty="0" err="1" smtClean="0"/>
              <a:t>Herbivoria</a:t>
            </a:r>
            <a:endParaRPr lang="pt-BR" dirty="0" smtClean="0"/>
          </a:p>
          <a:p>
            <a:endParaRPr lang="en-US" dirty="0"/>
          </a:p>
        </p:txBody>
      </p:sp>
      <p:pic>
        <p:nvPicPr>
          <p:cNvPr id="2050" name="Picture 2" descr="D:\Tomas Trabalho Fixo\TROBIT\Brazil\Fire_Nova_Xavantina\DSCN6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8880"/>
            <a:ext cx="5780931" cy="433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Distúrbios causam: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Mudanças no habitat das espécies;</a:t>
            </a:r>
          </a:p>
          <a:p>
            <a:r>
              <a:rPr lang="pt-BR" dirty="0" smtClean="0"/>
              <a:t>Mudanças no nicho das espécies;</a:t>
            </a:r>
          </a:p>
          <a:p>
            <a:r>
              <a:rPr lang="pt-BR" dirty="0" smtClean="0"/>
              <a:t>Mudanças em interações entre espécies:</a:t>
            </a:r>
          </a:p>
          <a:p>
            <a:pPr lvl="1"/>
            <a:r>
              <a:rPr lang="pt-BR" dirty="0" smtClean="0"/>
              <a:t>Habilidades competitivas;</a:t>
            </a:r>
          </a:p>
          <a:p>
            <a:pPr lvl="1"/>
            <a:r>
              <a:rPr lang="pt-BR" dirty="0" smtClean="0"/>
              <a:t>Relações de cooperação;</a:t>
            </a:r>
          </a:p>
          <a:p>
            <a:r>
              <a:rPr lang="pt-BR" dirty="0" smtClean="0"/>
              <a:t>Mudanças na estrutura da comunidade:</a:t>
            </a:r>
          </a:p>
          <a:p>
            <a:pPr lvl="1"/>
            <a:r>
              <a:rPr lang="pt-BR" dirty="0" smtClean="0"/>
              <a:t>Riqueza de espécies;</a:t>
            </a:r>
          </a:p>
          <a:p>
            <a:pPr lvl="1"/>
            <a:r>
              <a:rPr lang="pt-BR" dirty="0" smtClean="0"/>
              <a:t>Densidades relativas de cada espécie;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9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Sucessão Ecológica = padrões ao longo do tempo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Padrão de colonização e extinção de populações de espécies em um dado local,</a:t>
            </a:r>
          </a:p>
          <a:p>
            <a:r>
              <a:rPr lang="pt-BR" dirty="0" smtClean="0"/>
              <a:t>não sazonal,</a:t>
            </a:r>
          </a:p>
          <a:p>
            <a:r>
              <a:rPr lang="pt-BR" dirty="0" smtClean="0"/>
              <a:t>direcionado,</a:t>
            </a:r>
          </a:p>
          <a:p>
            <a:r>
              <a:rPr lang="pt-BR" dirty="0" smtClean="0"/>
              <a:t>contínuo até o Clímax.</a:t>
            </a:r>
          </a:p>
          <a:p>
            <a:endParaRPr lang="pt-BR" dirty="0" smtClean="0"/>
          </a:p>
          <a:p>
            <a:r>
              <a:rPr lang="pt-BR" dirty="0" smtClean="0"/>
              <a:t>Não confundir com “</a:t>
            </a:r>
            <a:r>
              <a:rPr lang="pt-BR" dirty="0" err="1" smtClean="0"/>
              <a:t>zonação</a:t>
            </a:r>
            <a:r>
              <a:rPr lang="pt-BR" dirty="0" smtClean="0"/>
              <a:t>” ou crescimento de indivíduos.</a:t>
            </a:r>
          </a:p>
        </p:txBody>
      </p:sp>
    </p:spTree>
    <p:extLst>
      <p:ext uri="{BB962C8B-B14F-4D97-AF65-F5344CB8AC3E}">
        <p14:creationId xmlns:p14="http://schemas.microsoft.com/office/powerpoint/2010/main" val="14327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18344"/>
            <a:ext cx="3744416" cy="3124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Mudanças associadas a estações do ano (sazonais) não são consideradas como sucessão ecológica.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476672"/>
            <a:ext cx="4927494" cy="3284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176" y="4077072"/>
            <a:ext cx="6761486" cy="24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9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Processos envolvidos na Sucessão Ecológica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As mudanças na comunidade ao longo do tempo, após um distúrbio são o reflexo do equilíbrio dinâmico entre habilidades de competição e colonização de cada espécie envolvida.</a:t>
            </a:r>
          </a:p>
          <a:p>
            <a:endParaRPr lang="pt-BR" dirty="0"/>
          </a:p>
          <a:p>
            <a:r>
              <a:rPr lang="pt-BR" dirty="0" smtClean="0"/>
              <a:t>Facilitação</a:t>
            </a:r>
          </a:p>
          <a:p>
            <a:pPr lvl="1"/>
            <a:r>
              <a:rPr lang="pt-BR" dirty="0" smtClean="0"/>
              <a:t>Espécies modificam o ambiente possibilitando a colonização por novas espécies</a:t>
            </a:r>
            <a:endParaRPr lang="pt-BR" dirty="0"/>
          </a:p>
          <a:p>
            <a:r>
              <a:rPr lang="pt-BR" dirty="0" smtClean="0"/>
              <a:t>Inibição</a:t>
            </a:r>
          </a:p>
          <a:p>
            <a:pPr lvl="1"/>
            <a:r>
              <a:rPr lang="pt-BR" dirty="0" smtClean="0"/>
              <a:t>Competição direta por recursos</a:t>
            </a:r>
          </a:p>
          <a:p>
            <a:pPr lvl="1"/>
            <a:r>
              <a:rPr lang="pt-BR" dirty="0" err="1" smtClean="0"/>
              <a:t>Alelopatia</a:t>
            </a:r>
            <a:endParaRPr lang="pt-BR" dirty="0"/>
          </a:p>
          <a:p>
            <a:r>
              <a:rPr lang="pt-BR" dirty="0" smtClean="0"/>
              <a:t>Tolerância</a:t>
            </a:r>
          </a:p>
          <a:p>
            <a:pPr lvl="1"/>
            <a:r>
              <a:rPr lang="pt-BR" dirty="0" smtClean="0"/>
              <a:t>coexistência</a:t>
            </a:r>
          </a:p>
          <a:p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0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5580</TotalTime>
  <Words>826</Words>
  <Application>Microsoft Office PowerPoint</Application>
  <PresentationFormat>On-screen Show (4:3)</PresentationFormat>
  <Paragraphs>208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Adobe Garamond Pro</vt:lpstr>
      <vt:lpstr>Arial</vt:lpstr>
      <vt:lpstr>Calibri</vt:lpstr>
      <vt:lpstr>Times New Roman</vt:lpstr>
      <vt:lpstr>Tema do Office</vt:lpstr>
      <vt:lpstr>Aula 3 Comunidades: Sucessão Ecológica</vt:lpstr>
      <vt:lpstr>O que afeta negativamente a biodiversidade?</vt:lpstr>
      <vt:lpstr>Sucessão Ecológica</vt:lpstr>
      <vt:lpstr>Sucessão Ecológica</vt:lpstr>
      <vt:lpstr>Distúrbios causam:</vt:lpstr>
      <vt:lpstr>Sucessão Ecológica = padrões ao longo do tempo</vt:lpstr>
      <vt:lpstr>PowerPoint Presentation</vt:lpstr>
      <vt:lpstr>Processos envolvidos na Sucessão Ecológica</vt:lpstr>
      <vt:lpstr>PowerPoint Presentation</vt:lpstr>
      <vt:lpstr>Categorias de espécies</vt:lpstr>
      <vt:lpstr>Atividade para próxima aula</vt:lpstr>
      <vt:lpstr>Restauração de Ecossistemas</vt:lpstr>
      <vt:lpstr>Restauração Ecológica</vt:lpstr>
      <vt:lpstr>PowerPoint Presentation</vt:lpstr>
      <vt:lpstr>Como avaliar o estágio de uma sucessão ecológica?</vt:lpstr>
      <vt:lpstr>4 qualidades</vt:lpstr>
      <vt:lpstr>Serviços ecossistêmicos</vt:lpstr>
      <vt:lpstr>Questões para Discussão: </vt:lpstr>
      <vt:lpstr>Como será a distribuição das espécies em resposta às mudanças globais?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Ecologia de Ecossistemas (terças 14 – 18 horas)</dc:title>
  <dc:creator>Tomas</dc:creator>
  <cp:lastModifiedBy>tomas</cp:lastModifiedBy>
  <cp:revision>147</cp:revision>
  <dcterms:created xsi:type="dcterms:W3CDTF">2013-07-22T12:09:56Z</dcterms:created>
  <dcterms:modified xsi:type="dcterms:W3CDTF">2020-09-09T23:51:19Z</dcterms:modified>
</cp:coreProperties>
</file>