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91" r:id="rId2"/>
    <p:sldId id="337" r:id="rId3"/>
    <p:sldId id="338" r:id="rId4"/>
    <p:sldId id="339" r:id="rId5"/>
    <p:sldId id="256" r:id="rId6"/>
    <p:sldId id="283" r:id="rId7"/>
    <p:sldId id="284" r:id="rId8"/>
    <p:sldId id="331" r:id="rId9"/>
    <p:sldId id="285" r:id="rId10"/>
    <p:sldId id="287" r:id="rId11"/>
    <p:sldId id="288" r:id="rId12"/>
    <p:sldId id="289" r:id="rId13"/>
    <p:sldId id="335" r:id="rId14"/>
    <p:sldId id="333" r:id="rId15"/>
    <p:sldId id="290" r:id="rId16"/>
    <p:sldId id="293" r:id="rId17"/>
    <p:sldId id="334" r:id="rId18"/>
    <p:sldId id="294" r:id="rId19"/>
    <p:sldId id="297" r:id="rId20"/>
    <p:sldId id="29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os Castro" initials="MC" lastIdx="3" clrIdx="0">
    <p:extLst>
      <p:ext uri="{19B8F6BF-5375-455C-9EA6-DF929625EA0E}">
        <p15:presenceInfo xmlns:p15="http://schemas.microsoft.com/office/powerpoint/2012/main" userId="dab834ac168d4d4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32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7-22T11:09:59.126" idx="3">
    <p:pos x="5900" y="1693"/>
    <p:text>cf. Jorge Caldeira, 2017.</p:text>
    <p:extLst>
      <p:ext uri="{C676402C-5697-4E1C-873F-D02D1690AC5C}">
        <p15:threadingInfo xmlns:p15="http://schemas.microsoft.com/office/powerpoint/2012/main" timeZoneBias="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227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73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87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60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164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23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28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03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238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97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962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81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Tópicos em História da Música – I </a:t>
            </a:r>
            <a:br>
              <a:rPr lang="pt-BR" dirty="0" smtClean="0"/>
            </a:br>
            <a:r>
              <a:rPr lang="pt-BR" dirty="0" smtClean="0"/>
              <a:t>DM/FFCLRP, Prof. Marcos Câmara de Castro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t-BR" sz="6000" dirty="0" smtClean="0"/>
          </a:p>
          <a:p>
            <a:pPr marL="0" indent="0" algn="ctr">
              <a:buNone/>
            </a:pPr>
            <a:r>
              <a:rPr lang="pt-BR" sz="6000" dirty="0" smtClean="0"/>
              <a:t>“</a:t>
            </a:r>
            <a:r>
              <a:rPr lang="pt-BR" sz="6000" dirty="0"/>
              <a:t>A história é algo que não aconteceu, contado por quem não estava lá” </a:t>
            </a:r>
          </a:p>
          <a:p>
            <a:pPr marL="0" indent="0" algn="ctr">
              <a:buNone/>
            </a:pPr>
            <a:r>
              <a:rPr lang="pt-BR" sz="6000" dirty="0"/>
              <a:t>(Millôr Fernandes)</a:t>
            </a:r>
          </a:p>
        </p:txBody>
      </p:sp>
    </p:spTree>
    <p:extLst>
      <p:ext uri="{BB962C8B-B14F-4D97-AF65-F5344CB8AC3E}">
        <p14:creationId xmlns:p14="http://schemas.microsoft.com/office/powerpoint/2010/main" val="72023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5 Teses Inovadoras (</a:t>
            </a:r>
            <a:r>
              <a:rPr lang="pt-BR" dirty="0" err="1"/>
              <a:t>Febvre</a:t>
            </a:r>
            <a:r>
              <a:rPr lang="pt-BR" dirty="0"/>
              <a:t>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300" dirty="0"/>
              <a:t>1) </a:t>
            </a:r>
            <a:r>
              <a:rPr lang="pt-BR" sz="2300" b="1" dirty="0"/>
              <a:t>História-Problema</a:t>
            </a:r>
            <a:r>
              <a:rPr lang="pt-BR" sz="2300" dirty="0"/>
              <a:t>: ...vem reconhecer a impossibilidade de narrar os fatos históricos “tal como se passaram”. Por ela, o historiador sabe que escolhe seus objetos no passado e que os interroga a partir do presente. Ele explicita a sua elaboração conceitual [WIORA, 1965; WISNIK, 1989; COOK, 1998], pois não pretende se “apagar” na pesquisa, em nome da objetividade (...).</a:t>
            </a:r>
          </a:p>
          <a:p>
            <a:r>
              <a:rPr lang="pt-BR" sz="2300" dirty="0"/>
              <a:t>Ao contrário, exatamente para ser mais objetivo, o historiador “aparece e confessa” seus pressupostos e conceitos, seus problemas e hipóteses, seus documentos e suas técnicas e as formas como as utilizou e, sobretudo, a partir de que lugar social e institucional ele fala (De </a:t>
            </a:r>
            <a:r>
              <a:rPr lang="pt-BR" sz="2300" dirty="0" err="1"/>
              <a:t>Certeau</a:t>
            </a:r>
            <a:r>
              <a:rPr lang="pt-BR" sz="2300" dirty="0"/>
              <a:t>, 1974, p. 4 e </a:t>
            </a:r>
            <a:r>
              <a:rPr lang="pt-BR" sz="2300" dirty="0" err="1"/>
              <a:t>ss</a:t>
            </a:r>
            <a:r>
              <a:rPr lang="pt-BR" sz="2300" dirty="0"/>
              <a:t>) [...].</a:t>
            </a:r>
          </a:p>
          <a:p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2844339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“A história ‘cientificamente conduzida’ realiza as duas operações que se encontram na base de todo trabalho científico: formular problemas e construir hipóteses” (</a:t>
            </a:r>
            <a:r>
              <a:rPr lang="pt-BR" sz="2800" dirty="0" err="1"/>
              <a:t>Febvre</a:t>
            </a:r>
            <a:r>
              <a:rPr lang="pt-BR" sz="2800" dirty="0"/>
              <a:t>, 1965, p. 22) [...].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4175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2) </a:t>
            </a:r>
            <a:r>
              <a:rPr lang="pt-BR" sz="3200" b="1" dirty="0"/>
              <a:t>O fato histórico como “construção”</a:t>
            </a:r>
            <a:r>
              <a:rPr lang="pt-BR" sz="3200" dirty="0"/>
              <a:t>: ...o passado e o fato histórico “dados” não engendram o historiador e a história, mas é o historiador em seu presente que reabre o passado e constrói os dados necessários, a partir dos documentos, à prova de suas hipóteses, que responderiam aos problemas postos, ligados à sua experiência do presente (</a:t>
            </a:r>
            <a:r>
              <a:rPr lang="pt-BR" sz="3200" dirty="0" err="1"/>
              <a:t>Febvre</a:t>
            </a:r>
            <a:r>
              <a:rPr lang="pt-BR" sz="3200" dirty="0"/>
              <a:t>, 1965, p. 57) </a:t>
            </a:r>
            <a:r>
              <a:rPr lang="pt-BR" sz="3200" dirty="0" smtClean="0"/>
              <a:t>[...].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487786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Os positivistas </a:t>
            </a:r>
            <a:r>
              <a:rPr lang="pt-BR" sz="2800" dirty="0"/>
              <a:t>têm um respeito supersticioso do fato, alimentam um tipo de fetichismo do fato, mas estes são construídos sempre, mesmo se eles não se dão conta. 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1487786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...</a:t>
            </a:r>
            <a:r>
              <a:rPr lang="pt-BR" sz="2800" dirty="0"/>
              <a:t>ao pretenderem produzir a impossível “paisagem total” da realidade histórica </a:t>
            </a:r>
            <a:r>
              <a:rPr lang="pt-BR" sz="2800" dirty="0" smtClean="0"/>
              <a:t>exterior</a:t>
            </a:r>
            <a:r>
              <a:rPr lang="pt-BR" sz="2800" dirty="0"/>
              <a:t>, eles [os positivistas] cometiam outro erro: privilegiavam a história política e os documentos oficiais, textos formais, timbrados e assinados, em geral, manipulados pelo seu produtor (...).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7786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3) </a:t>
            </a:r>
            <a:r>
              <a:rPr lang="pt-BR" sz="2800" b="1" dirty="0"/>
              <a:t>O novo conceito de “fonte histórica</a:t>
            </a:r>
            <a:r>
              <a:rPr lang="pt-BR" sz="2800" dirty="0"/>
              <a:t>”: O historiador não pode se resignar diante de lacunas na informação e deve procurar </a:t>
            </a:r>
            <a:r>
              <a:rPr lang="pt-BR" sz="2800" dirty="0" smtClean="0"/>
              <a:t>preenchê-las </a:t>
            </a:r>
            <a:r>
              <a:rPr lang="pt-BR" sz="2800" dirty="0"/>
              <a:t>(...).</a:t>
            </a:r>
          </a:p>
          <a:p>
            <a:r>
              <a:rPr lang="pt-BR" sz="2800" dirty="0"/>
              <a:t>Para isto, usará os documentos não só de arquivos, mas também um poema, um quadro, um drama, estatísticas, materiais arqueológicos [cf. Caldeira, 2017] (...).</a:t>
            </a:r>
          </a:p>
          <a:p>
            <a:r>
              <a:rPr lang="pt-BR" sz="2800" dirty="0"/>
              <a:t>O historiador tem como tarefa vencer o esquecimento, preencher os silêncios, recuperar as palavras, a expressão vencida pelo tempo (p. 77).</a:t>
            </a:r>
          </a:p>
          <a:p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94963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/>
              <a:t>4) “</a:t>
            </a:r>
            <a:r>
              <a:rPr lang="pt-BR" sz="2800" b="1" dirty="0"/>
              <a:t>História-total ou global</a:t>
            </a:r>
            <a:r>
              <a:rPr lang="pt-BR" sz="2800" dirty="0"/>
              <a:t>”:  ...uma abordagem holística de uma sociedade [cf. Cook in </a:t>
            </a:r>
            <a:r>
              <a:rPr lang="pt-BR" sz="2800" i="1" dirty="0"/>
              <a:t>Ictus</a:t>
            </a:r>
            <a:r>
              <a:rPr lang="pt-BR" sz="2800" dirty="0"/>
              <a:t>] (p. 78).</a:t>
            </a:r>
          </a:p>
          <a:p>
            <a:r>
              <a:rPr lang="pt-BR" sz="2800" dirty="0" smtClean="0"/>
              <a:t>Não </a:t>
            </a:r>
            <a:r>
              <a:rPr lang="pt-BR" sz="2800" dirty="0"/>
              <a:t>é necessário que dois historiadores que abordem um mesmo assunto cheguem a resultados comuns ‒ é indispensável que o diálogo objetivo, racional e documentado possa se dar entre os dois, de tal forma que </a:t>
            </a:r>
            <a:r>
              <a:rPr lang="pt-BR" sz="2800" dirty="0" smtClean="0"/>
              <a:t>ambos </a:t>
            </a:r>
            <a:r>
              <a:rPr lang="pt-BR" sz="2800" dirty="0"/>
              <a:t>compreendam onde se separam, por que se separam e como chegaram a resultados diferentes </a:t>
            </a:r>
            <a:r>
              <a:rPr lang="pt-BR" sz="2800" dirty="0" smtClean="0"/>
              <a:t>(...).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615622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smtClean="0"/>
              <a:t>Se </a:t>
            </a:r>
            <a:r>
              <a:rPr lang="pt-BR" sz="2800" dirty="0"/>
              <a:t>há resultados diferentes, é porque houve problematização diferente, hipóteses diferentes, uso diferente da documentação, mesmo que tenha sido a mesma (...).</a:t>
            </a:r>
          </a:p>
          <a:p>
            <a:r>
              <a:rPr lang="pt-BR" sz="2800" dirty="0"/>
              <a:t>...se essa diferença pode ser comunicada, se é racional, torna-se “conhecimento” [cf. Esperidião, “conhecimento líquido”] (p. 79).</a:t>
            </a:r>
          </a:p>
        </p:txBody>
      </p:sp>
    </p:spTree>
    <p:extLst>
      <p:ext uri="{BB962C8B-B14F-4D97-AF65-F5344CB8AC3E}">
        <p14:creationId xmlns:p14="http://schemas.microsoft.com/office/powerpoint/2010/main" val="615622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5) </a:t>
            </a:r>
            <a:r>
              <a:rPr lang="pt-BR" sz="2400" b="1" dirty="0"/>
              <a:t>A interdisciplinaridade</a:t>
            </a:r>
            <a:r>
              <a:rPr lang="pt-BR" sz="2400" dirty="0"/>
              <a:t>: A história uniu-se às ciências sociais: ela constrói seu objeto, põe problemas e levanta hipóteses, usa conceitos e técnicas das ciências sociais, na </a:t>
            </a:r>
            <a:r>
              <a:rPr lang="pt-BR" sz="2400" dirty="0" err="1"/>
              <a:t>perpectiva</a:t>
            </a:r>
            <a:r>
              <a:rPr lang="pt-BR" sz="2400" dirty="0"/>
              <a:t> das “durações” * (</a:t>
            </a:r>
            <a:r>
              <a:rPr lang="pt-BR" sz="2400" dirty="0" err="1"/>
              <a:t>Febvre</a:t>
            </a:r>
            <a:r>
              <a:rPr lang="pt-BR" sz="2400" dirty="0"/>
              <a:t>, 1965, p. 14) [p. 81].</a:t>
            </a:r>
          </a:p>
          <a:p>
            <a:r>
              <a:rPr lang="pt-BR" sz="2400" dirty="0" smtClean="0"/>
              <a:t>... “mais </a:t>
            </a:r>
            <a:r>
              <a:rPr lang="pt-BR" sz="2400" dirty="0"/>
              <a:t>do que um discurso sobre o sentido da história, a prática histórica se quer doravante um diagnóstico, até mesmo um prognóstico sobre a história, mas não uma terapêutica” (...) [...].</a:t>
            </a:r>
          </a:p>
          <a:p>
            <a:r>
              <a:rPr lang="pt-BR" sz="2400" dirty="0"/>
              <a:t>“Tramou-se uma revolução de ordem metodológica (...), aparecia uma história experimental” (Ferro, 1985, pp. 37-39</a:t>
            </a:r>
            <a:r>
              <a:rPr lang="pt-BR" sz="2400" dirty="0" smtClean="0"/>
              <a:t>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881516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“método retrospectivo”: a dialética presente/passado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pt-BR" sz="2400" dirty="0"/>
              <a:t>O presente guarda uma certa autonomia e não se deixa explicar inteiramente pela sua origem (p. 85).</a:t>
            </a:r>
          </a:p>
          <a:p>
            <a:r>
              <a:rPr lang="pt-BR" sz="2400" dirty="0"/>
              <a:t>O passado não é compreensível se não se vai até ele com uma problematização suscitada pelo presente (...).</a:t>
            </a:r>
          </a:p>
          <a:p>
            <a:r>
              <a:rPr lang="pt-BR" sz="2400" dirty="0"/>
              <a:t>A história, enquanto ciência dos homens no tempo, “une o estudo dos mortos ao dos vivos” (...).</a:t>
            </a:r>
          </a:p>
          <a:p>
            <a:r>
              <a:rPr lang="pt-BR" sz="2400" dirty="0"/>
              <a:t>Evita-se, assim, a vinda mecânica do </a:t>
            </a:r>
            <a:r>
              <a:rPr lang="pt-BR" sz="2400" dirty="0" smtClean="0"/>
              <a:t>“de trás </a:t>
            </a:r>
            <a:r>
              <a:rPr lang="pt-BR" sz="2400" dirty="0"/>
              <a:t>para a </a:t>
            </a:r>
            <a:r>
              <a:rPr lang="pt-BR" sz="2400" dirty="0" smtClean="0"/>
              <a:t>frente” </a:t>
            </a:r>
            <a:r>
              <a:rPr lang="pt-BR" sz="2400" dirty="0"/>
              <a:t>e evita-se também a busca das origens, que leva a uma retrospecção infinita, que exclui definitivamente o presente da perspectiva do historiador (p. 86).</a:t>
            </a:r>
          </a:p>
        </p:txBody>
      </p:sp>
    </p:spTree>
    <p:extLst>
      <p:ext uri="{BB962C8B-B14F-4D97-AF65-F5344CB8AC3E}">
        <p14:creationId xmlns:p14="http://schemas.microsoft.com/office/powerpoint/2010/main" val="303407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O que têm sido as Histórias da Música? </a:t>
            </a:r>
          </a:p>
          <a:p>
            <a:r>
              <a:rPr lang="pt-BR" sz="4000" dirty="0"/>
              <a:t>Quem conta?</a:t>
            </a:r>
          </a:p>
          <a:p>
            <a:r>
              <a:rPr lang="pt-BR" sz="4000" dirty="0" smtClean="0"/>
              <a:t>Histórias dos Estilos?</a:t>
            </a:r>
          </a:p>
          <a:p>
            <a:r>
              <a:rPr lang="pt-BR" sz="4000" dirty="0" smtClean="0"/>
              <a:t>História das histórias da música = história do gosto (</a:t>
            </a:r>
            <a:r>
              <a:rPr lang="pt-BR" sz="4000" dirty="0" err="1" smtClean="0"/>
              <a:t>Raynor</a:t>
            </a:r>
            <a:r>
              <a:rPr lang="pt-BR" sz="4000" dirty="0" smtClean="0"/>
              <a:t>)</a:t>
            </a:r>
          </a:p>
          <a:p>
            <a:r>
              <a:rPr lang="pt-BR" sz="4000" dirty="0" smtClean="0"/>
              <a:t>Sociologia da Música (</a:t>
            </a:r>
            <a:r>
              <a:rPr lang="pt-BR" sz="4000" dirty="0" err="1" smtClean="0"/>
              <a:t>Silbermann</a:t>
            </a:r>
            <a:r>
              <a:rPr lang="pt-BR" sz="4000" dirty="0" smtClean="0"/>
              <a:t>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645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metáfora do mar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sz="3600" dirty="0"/>
              <a:t>...a história só poderia ser compreendida a partir de sua “profundidade”, assim como o mar não é compreendido pelas suas ondas espumosas, mas pelas suas regiões profundas que as sustentam (p. 88).</a:t>
            </a:r>
          </a:p>
          <a:p>
            <a:r>
              <a:rPr lang="pt-BR" sz="3600" dirty="0"/>
              <a:t>Projeto dos </a:t>
            </a:r>
            <a:r>
              <a:rPr lang="pt-BR" sz="3600" i="1" dirty="0" err="1"/>
              <a:t>Annales</a:t>
            </a:r>
            <a:r>
              <a:rPr lang="pt-BR" sz="3600" dirty="0"/>
              <a:t> era tanto epistemológico quanto </a:t>
            </a:r>
            <a:r>
              <a:rPr lang="pt-BR" sz="3600" dirty="0" smtClean="0"/>
              <a:t>institucional.:</a:t>
            </a:r>
          </a:p>
          <a:p>
            <a:r>
              <a:rPr lang="pt-BR" sz="3600" dirty="0" smtClean="0"/>
              <a:t>Visava-se atualizar a história, adequando-se à história efetiva  e às novas posições da ciência social,</a:t>
            </a:r>
          </a:p>
          <a:p>
            <a:r>
              <a:rPr lang="pt-BR" sz="3600" dirty="0" smtClean="0"/>
              <a:t>E a tomar a instituição histórica francesa, ocupada pelas “pessoas erradas” [</a:t>
            </a:r>
            <a:r>
              <a:rPr lang="pt-BR" sz="3600" dirty="0"/>
              <a:t>“resenhas assassinas” (p. 69) </a:t>
            </a:r>
            <a:r>
              <a:rPr lang="pt-BR" sz="3600" dirty="0" smtClean="0"/>
              <a:t>ou </a:t>
            </a:r>
            <a:r>
              <a:rPr lang="pt-BR" sz="3600" dirty="0"/>
              <a:t>“resenha demolidora”, na p. 89</a:t>
            </a:r>
            <a:r>
              <a:rPr lang="pt-BR" sz="3600" dirty="0" smtClean="0"/>
              <a:t>].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721809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SILBERMANN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Sem dúvida, podemos abordar o estudo de um homem e sua obra usando uma infinidade de métodos. </a:t>
            </a:r>
            <a:endParaRPr lang="pt-BR" dirty="0" smtClean="0"/>
          </a:p>
          <a:p>
            <a:r>
              <a:rPr lang="pt-BR" dirty="0" smtClean="0"/>
              <a:t>Mas </a:t>
            </a:r>
            <a:r>
              <a:rPr lang="pt-BR" dirty="0"/>
              <a:t>todos esses métodos, aparentemente diferentes em sua orientação e nas técnicas usadas, acabam se resumindo em duas atitudes principais. </a:t>
            </a:r>
            <a:endParaRPr lang="pt-BR" dirty="0" smtClean="0"/>
          </a:p>
          <a:p>
            <a:endParaRPr lang="pt-BR" dirty="0" smtClean="0"/>
          </a:p>
          <a:p>
            <a:pPr marL="731520" lvl="1" indent="-457200">
              <a:buFont typeface="+mj-lt"/>
              <a:buAutoNum type="arabicPeriod"/>
            </a:pPr>
            <a:r>
              <a:rPr lang="pt-BR" sz="2000" dirty="0" smtClean="0"/>
              <a:t>O </a:t>
            </a:r>
            <a:r>
              <a:rPr lang="pt-BR" sz="2000" dirty="0"/>
              <a:t>primeiro é fazer um julgamento direto sobre o homem e sua obra. </a:t>
            </a:r>
            <a:endParaRPr lang="pt-BR" sz="2000" dirty="0" smtClean="0"/>
          </a:p>
          <a:p>
            <a:pPr marL="731520" lvl="1" indent="-457200">
              <a:buFont typeface="+mj-lt"/>
              <a:buAutoNum type="arabicPeriod"/>
            </a:pPr>
            <a:r>
              <a:rPr lang="pt-BR" sz="2000" dirty="0" smtClean="0"/>
              <a:t>A </a:t>
            </a:r>
            <a:r>
              <a:rPr lang="pt-BR" sz="2000" dirty="0"/>
              <a:t>segunda tende a situar o homem e a obra </a:t>
            </a:r>
            <a:r>
              <a:rPr lang="pt-BR" sz="2000" dirty="0" smtClean="0"/>
              <a:t>– o </a:t>
            </a:r>
            <a:r>
              <a:rPr lang="pt-BR" sz="2000" dirty="0"/>
              <a:t>artista e a obra de arte, o compositor e a composição - em seu quadro cotidiano, seu contexto cultural, seu “ambiente”, e trazer para o mesmo título todos esses elementos - tanto a substância tangível da vida quanto a intangível </a:t>
            </a:r>
            <a:r>
              <a:rPr lang="pt-BR" sz="2000" dirty="0" smtClean="0"/>
              <a:t>– no </a:t>
            </a:r>
            <a:r>
              <a:rPr lang="pt-BR" sz="2000" dirty="0"/>
              <a:t>estudo do homem e de sua </a:t>
            </a:r>
            <a:r>
              <a:rPr lang="pt-BR" sz="2000" dirty="0" smtClean="0"/>
              <a:t>obra (</a:t>
            </a:r>
            <a:r>
              <a:rPr lang="pt-BR" sz="2000" dirty="0"/>
              <a:t>SILBERMANN, </a:t>
            </a:r>
            <a:r>
              <a:rPr lang="pt-BR" sz="2000" dirty="0" err="1"/>
              <a:t>Alphons</a:t>
            </a:r>
            <a:r>
              <a:rPr lang="pt-BR" sz="2000" dirty="0"/>
              <a:t>. </a:t>
            </a:r>
            <a:r>
              <a:rPr lang="pt-BR" sz="2000" i="1" dirty="0" err="1"/>
              <a:t>Introduction</a:t>
            </a:r>
            <a:r>
              <a:rPr lang="pt-BR" sz="2000" i="1" dirty="0"/>
              <a:t> a une </a:t>
            </a:r>
            <a:r>
              <a:rPr lang="pt-BR" sz="2000" i="1" dirty="0" err="1"/>
              <a:t>sociologie</a:t>
            </a:r>
            <a:r>
              <a:rPr lang="pt-BR" sz="2000" i="1" dirty="0"/>
              <a:t> de </a:t>
            </a:r>
            <a:r>
              <a:rPr lang="pt-BR" sz="2000" i="1" dirty="0" err="1"/>
              <a:t>la</a:t>
            </a:r>
            <a:r>
              <a:rPr lang="pt-BR" sz="2000" i="1" dirty="0"/>
              <a:t> musique</a:t>
            </a:r>
            <a:r>
              <a:rPr lang="pt-BR" sz="2000" dirty="0"/>
              <a:t>. Paris, P.U.F., </a:t>
            </a:r>
            <a:r>
              <a:rPr lang="pt-BR" sz="2000" dirty="0" smtClean="0"/>
              <a:t>1955, p. 1).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5603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Silbermann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Quem escreve sobre música não poderá mais se apaixonar por seu tema, e não sentirá a necessidade de proclamar sua devoção eterna nas primeiras páginas de uma biografia, e de ter admiração até a mais servil lisonja ou para usar </a:t>
            </a:r>
            <a:r>
              <a:rPr lang="pt-BR" sz="2400" dirty="0" smtClean="0"/>
              <a:t>da </a:t>
            </a:r>
            <a:r>
              <a:rPr lang="pt-BR" sz="2400" dirty="0"/>
              <a:t>maneira mais desavergonhada a palavra </a:t>
            </a:r>
            <a:r>
              <a:rPr lang="pt-BR" sz="2400" dirty="0" smtClean="0"/>
              <a:t>– tão </a:t>
            </a:r>
            <a:r>
              <a:rPr lang="pt-BR" sz="2400" dirty="0"/>
              <a:t>tristemente gasta </a:t>
            </a:r>
            <a:r>
              <a:rPr lang="pt-BR" sz="2400" dirty="0" smtClean="0"/>
              <a:t>– de “gênio”* </a:t>
            </a:r>
            <a:r>
              <a:rPr lang="pt-BR" sz="2400" dirty="0"/>
              <a:t>no caso em que, obviamente, o termo é pelo menos impróprio </a:t>
            </a:r>
            <a:r>
              <a:rPr lang="pt-BR" sz="2400" dirty="0" smtClean="0"/>
              <a:t>(p. 3).</a:t>
            </a:r>
          </a:p>
          <a:p>
            <a:r>
              <a:rPr lang="pt-BR" sz="2400" dirty="0" smtClean="0"/>
              <a:t>É </a:t>
            </a:r>
            <a:r>
              <a:rPr lang="pt-BR" sz="2400" dirty="0"/>
              <a:t>um método pelo qual esperamos ser capazes de explicar a música como parte integrante da expressão cultural de uma sociedade, e de seu comportamento sociológico, e, por outro lado, uma personalidade como elemento representativo de uma parte constituinte de sociedade expressa de acordo com seu significado apropriado, de forma clara e positiva, mas sem </a:t>
            </a:r>
            <a:r>
              <a:rPr lang="pt-BR" sz="2400" dirty="0" smtClean="0"/>
              <a:t>absolutismo (p. 10).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109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REIS, José Carlos. </a:t>
            </a:r>
            <a:r>
              <a:rPr lang="pt-BR" i="1" dirty="0"/>
              <a:t>Escola dos </a:t>
            </a:r>
            <a:r>
              <a:rPr lang="pt-BR" i="1" dirty="0" err="1"/>
              <a:t>Annales</a:t>
            </a:r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 inovação em História. São Paulo: Paz e Terra, 2000/2004</a:t>
            </a:r>
          </a:p>
        </p:txBody>
      </p:sp>
    </p:spTree>
    <p:extLst>
      <p:ext uri="{BB962C8B-B14F-4D97-AF65-F5344CB8AC3E}">
        <p14:creationId xmlns:p14="http://schemas.microsoft.com/office/powerpoint/2010/main" val="324291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surgimento da “escola dos </a:t>
            </a:r>
            <a:r>
              <a:rPr lang="pt-BR" dirty="0" err="1"/>
              <a:t>annales</a:t>
            </a:r>
            <a:r>
              <a:rPr lang="pt-BR" dirty="0"/>
              <a:t>” e o seu “programa”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i="1" dirty="0"/>
              <a:t>Nouvelle </a:t>
            </a:r>
            <a:r>
              <a:rPr lang="pt-BR" sz="3200" i="1" dirty="0" err="1"/>
              <a:t>Histoire</a:t>
            </a:r>
            <a:r>
              <a:rPr lang="pt-BR" sz="3200" dirty="0"/>
              <a:t> (Le Roy </a:t>
            </a:r>
            <a:r>
              <a:rPr lang="pt-BR" sz="3200" dirty="0" err="1"/>
              <a:t>Ladurie</a:t>
            </a:r>
            <a:r>
              <a:rPr lang="pt-BR" sz="3200" dirty="0"/>
              <a:t> e </a:t>
            </a:r>
            <a:r>
              <a:rPr lang="pt-BR" sz="3200" dirty="0" err="1"/>
              <a:t>Furet</a:t>
            </a:r>
            <a:r>
              <a:rPr lang="pt-BR" sz="3200" dirty="0"/>
              <a:t>): história sob influência das ciências sociais, que começou a ser elaborada a partir do debate entre sociólogos, filósofos, geógrafos e historiadores, no início do século XX, e se corporificou na revista de história, </a:t>
            </a:r>
            <a:r>
              <a:rPr lang="pt-BR" sz="3200" i="1" dirty="0" err="1"/>
              <a:t>Annales</a:t>
            </a:r>
            <a:r>
              <a:rPr lang="pt-BR" sz="3200" i="1" dirty="0"/>
              <a:t> d’</a:t>
            </a:r>
            <a:r>
              <a:rPr lang="pt-BR" sz="3200" i="1" dirty="0" err="1"/>
              <a:t>Histoire</a:t>
            </a:r>
            <a:r>
              <a:rPr lang="pt-BR" sz="3200" i="1" dirty="0"/>
              <a:t> </a:t>
            </a:r>
            <a:r>
              <a:rPr lang="pt-BR" sz="3200" i="1" dirty="0" err="1"/>
              <a:t>Economique</a:t>
            </a:r>
            <a:r>
              <a:rPr lang="pt-BR" sz="3200" i="1" dirty="0"/>
              <a:t> et </a:t>
            </a:r>
            <a:r>
              <a:rPr lang="pt-BR" sz="3200" i="1" dirty="0" err="1"/>
              <a:t>Sociale</a:t>
            </a:r>
            <a:r>
              <a:rPr lang="pt-BR" sz="3200" dirty="0"/>
              <a:t>, fundada em 1929, por </a:t>
            </a:r>
            <a:r>
              <a:rPr lang="pt-BR" sz="3200" dirty="0" err="1"/>
              <a:t>Lucien</a:t>
            </a:r>
            <a:r>
              <a:rPr lang="pt-BR" sz="3200" dirty="0"/>
              <a:t> </a:t>
            </a:r>
            <a:r>
              <a:rPr lang="pt-BR" sz="3200" dirty="0" err="1"/>
              <a:t>Febvre</a:t>
            </a:r>
            <a:r>
              <a:rPr lang="pt-BR" sz="3200" dirty="0"/>
              <a:t> e Marc Bloch (p. 65</a:t>
            </a:r>
            <a:r>
              <a:rPr lang="pt-BR" sz="3200" dirty="0" smtClean="0"/>
              <a:t>).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097446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surgimento da “escola dos </a:t>
            </a:r>
            <a:r>
              <a:rPr lang="pt-BR" dirty="0" err="1"/>
              <a:t>annales</a:t>
            </a:r>
            <a:r>
              <a:rPr lang="pt-BR" dirty="0"/>
              <a:t>” e o seu “programa”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Rompimento com a tradição: 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/>
              <a:t>abandonou o pressuposto da história produzida pelo sujeito </a:t>
            </a:r>
            <a:r>
              <a:rPr lang="pt-BR" dirty="0" err="1"/>
              <a:t>conciente</a:t>
            </a:r>
            <a:r>
              <a:rPr lang="pt-BR" dirty="0"/>
              <a:t> através do Estado-Nação, recusando a história política, radicalizando excessivamente o projeto de </a:t>
            </a:r>
            <a:r>
              <a:rPr lang="pt-BR" dirty="0" err="1"/>
              <a:t>Simiand</a:t>
            </a:r>
            <a:r>
              <a:rPr lang="pt-BR" dirty="0"/>
              <a:t> [slide 23]; 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/>
              <a:t>abandonou o pressuposto do estudo do singular, do específico, do </a:t>
            </a:r>
            <a:r>
              <a:rPr lang="pt-BR" dirty="0" err="1"/>
              <a:t>irrepetível</a:t>
            </a:r>
            <a:r>
              <a:rPr lang="pt-BR" dirty="0"/>
              <a:t>, recusando o “evento”; 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abandonou </a:t>
            </a:r>
            <a:r>
              <a:rPr lang="pt-BR" dirty="0"/>
              <a:t>o pressuposto do fim que justifica todo o passado, o presente e o futuro, recusando a forma narrativa do discurso histórico; </a:t>
            </a:r>
          </a:p>
        </p:txBody>
      </p:sp>
    </p:spTree>
    <p:extLst>
      <p:ext uri="{BB962C8B-B14F-4D97-AF65-F5344CB8AC3E}">
        <p14:creationId xmlns:p14="http://schemas.microsoft.com/office/powerpoint/2010/main" val="2097446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surgimento da “escola dos </a:t>
            </a:r>
            <a:r>
              <a:rPr lang="pt-BR" dirty="0" err="1"/>
              <a:t>annales</a:t>
            </a:r>
            <a:r>
              <a:rPr lang="pt-BR" dirty="0"/>
              <a:t>” e o seu “programa”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pt-BR" dirty="0" smtClean="0"/>
              <a:t>abandonou </a:t>
            </a:r>
            <a:r>
              <a:rPr lang="pt-BR" dirty="0"/>
              <a:t>o pressuposto do sujeito consciência cívica, de si ou de classe, recusando a ação social prescrita por essas consciências; 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pt-BR" dirty="0"/>
              <a:t>abandonou o pressuposto da história partidária, parcial, a serviço de poderes religiosos e políticos, recusando a ideologização do discurso histórico; 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pt-BR" dirty="0"/>
              <a:t>abandonou o pressuposto do tempo cronológico, linear, irreversível, recusando o evolucionismo progressista;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pt-BR" dirty="0"/>
              <a:t>abandonou o pressuposto da história conhecimento do passado, recusando a “história-museu” (pp. 66-67).</a:t>
            </a:r>
          </a:p>
        </p:txBody>
      </p:sp>
    </p:spTree>
    <p:extLst>
      <p:ext uri="{BB962C8B-B14F-4D97-AF65-F5344CB8AC3E}">
        <p14:creationId xmlns:p14="http://schemas.microsoft.com/office/powerpoint/2010/main" val="2097446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Estrutura </a:t>
            </a:r>
            <a:r>
              <a:rPr lang="pt-BR" sz="3200" dirty="0"/>
              <a:t>mental (conceito inexistente de ateísmo no século XVI) [ver também Elias, conceito de compositor autônomo no século XVIII].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101178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6947</TotalTime>
  <Words>1550</Words>
  <Application>Microsoft Office PowerPoint</Application>
  <PresentationFormat>Widescreen</PresentationFormat>
  <Paragraphs>60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4" baseType="lpstr">
      <vt:lpstr>Rockwell</vt:lpstr>
      <vt:lpstr>Rockwell Condensed</vt:lpstr>
      <vt:lpstr>Wingdings</vt:lpstr>
      <vt:lpstr>Tipo de Madeira</vt:lpstr>
      <vt:lpstr>Tópicos em História da Música – I  DM/FFCLRP, Prof. Marcos Câmara de Castro</vt:lpstr>
      <vt:lpstr>Apresentação do PowerPoint</vt:lpstr>
      <vt:lpstr>SILBERMANN</vt:lpstr>
      <vt:lpstr>Silbermann</vt:lpstr>
      <vt:lpstr>REIS, José Carlos. Escola dos Annales</vt:lpstr>
      <vt:lpstr>O surgimento da “escola dos annales” e o seu “programa”</vt:lpstr>
      <vt:lpstr>O surgimento da “escola dos annales” e o seu “programa”</vt:lpstr>
      <vt:lpstr>O surgimento da “escola dos annales” e o seu “programa”</vt:lpstr>
      <vt:lpstr>Apresentação do PowerPoint</vt:lpstr>
      <vt:lpstr>5 Teses Inovadoras (Febvre)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 “método retrospectivo”: a dialética presente/passado</vt:lpstr>
      <vt:lpstr>A metáfora do mar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REIS, José Carlos. Escola dos Annales</dc:title>
  <dc:creator>Marcos Castro</dc:creator>
  <cp:lastModifiedBy>Conta da Microsoft</cp:lastModifiedBy>
  <cp:revision>83</cp:revision>
  <dcterms:created xsi:type="dcterms:W3CDTF">2019-07-17T11:50:22Z</dcterms:created>
  <dcterms:modified xsi:type="dcterms:W3CDTF">2021-03-09T13:43:27Z</dcterms:modified>
</cp:coreProperties>
</file>