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5"/>
  </p:notesMasterIdLst>
  <p:sldIdLst>
    <p:sldId id="256" r:id="rId2"/>
    <p:sldId id="299" r:id="rId3"/>
    <p:sldId id="300" r:id="rId4"/>
    <p:sldId id="301" r:id="rId5"/>
    <p:sldId id="303" r:id="rId6"/>
    <p:sldId id="304" r:id="rId7"/>
    <p:sldId id="305" r:id="rId8"/>
    <p:sldId id="306" r:id="rId9"/>
    <p:sldId id="318" r:id="rId10"/>
    <p:sldId id="307" r:id="rId11"/>
    <p:sldId id="308" r:id="rId12"/>
    <p:sldId id="309" r:id="rId13"/>
    <p:sldId id="310" r:id="rId14"/>
    <p:sldId id="311" r:id="rId15"/>
    <p:sldId id="313" r:id="rId16"/>
    <p:sldId id="314" r:id="rId17"/>
    <p:sldId id="315" r:id="rId18"/>
    <p:sldId id="316" r:id="rId19"/>
    <p:sldId id="317" r:id="rId20"/>
    <p:sldId id="319" r:id="rId21"/>
    <p:sldId id="320" r:id="rId22"/>
    <p:sldId id="321" r:id="rId23"/>
    <p:sldId id="343"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80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294" autoAdjust="0"/>
    <p:restoredTop sz="99642" autoAdjust="0"/>
  </p:normalViewPr>
  <p:slideViewPr>
    <p:cSldViewPr snapToGrid="0" snapToObjects="1">
      <p:cViewPr varScale="1">
        <p:scale>
          <a:sx n="67" d="100"/>
          <a:sy n="67" d="100"/>
        </p:scale>
        <p:origin x="556"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856"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A1FFB1-3FA6-43A0-8C3B-AAA692F020BA}"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pt-BR"/>
        </a:p>
      </dgm:t>
    </dgm:pt>
    <dgm:pt modelId="{3F580A90-96F9-455E-B26E-4567B96B165E}">
      <dgm:prSet phldrT="[Texto]" custT="1">
        <dgm:style>
          <a:lnRef idx="0">
            <a:schemeClr val="accent1"/>
          </a:lnRef>
          <a:fillRef idx="3">
            <a:schemeClr val="accent1"/>
          </a:fillRef>
          <a:effectRef idx="3">
            <a:schemeClr val="accent1"/>
          </a:effectRef>
          <a:fontRef idx="minor">
            <a:schemeClr val="lt1"/>
          </a:fontRef>
        </dgm:style>
      </dgm:prSet>
      <dgm:spPr>
        <a:solidFill>
          <a:srgbClr val="FFFF00"/>
        </a:solidFill>
        <a:ln>
          <a:solidFill>
            <a:srgbClr val="FF0000"/>
          </a:solidFill>
        </a:ln>
      </dgm:spPr>
      <dgm:t>
        <a:bodyPr/>
        <a:lstStyle/>
        <a:p>
          <a:r>
            <a:rPr lang="pt-BR" sz="3300" b="1" dirty="0">
              <a:solidFill>
                <a:schemeClr val="tx1"/>
              </a:solidFill>
              <a:effectLst>
                <a:outerShdw blurRad="38100" dist="38100" dir="2700000" algn="tl">
                  <a:srgbClr val="000000">
                    <a:alpha val="43137"/>
                  </a:srgbClr>
                </a:outerShdw>
              </a:effectLst>
              <a:latin typeface="+mn-lt"/>
              <a:cs typeface="Arial" pitchFamily="34" charset="0"/>
            </a:rPr>
            <a:t>O QUE É DELITO DE ORGANIZAÇÃO? </a:t>
          </a:r>
        </a:p>
      </dgm:t>
    </dgm:pt>
    <dgm:pt modelId="{B774A26B-8AC8-4B94-9FE1-E091791D4893}" type="parTrans" cxnId="{102D0D45-BE38-43C2-9B67-599C1D498A49}">
      <dgm:prSet/>
      <dgm:spPr/>
      <dgm:t>
        <a:bodyPr/>
        <a:lstStyle/>
        <a:p>
          <a:endParaRPr lang="pt-BR"/>
        </a:p>
      </dgm:t>
    </dgm:pt>
    <dgm:pt modelId="{4926055F-97A7-4328-9DB0-A6A4E240AFFF}" type="sibTrans" cxnId="{102D0D45-BE38-43C2-9B67-599C1D498A49}">
      <dgm:prSet/>
      <dgm:spPr/>
      <dgm:t>
        <a:bodyPr/>
        <a:lstStyle/>
        <a:p>
          <a:endParaRPr lang="pt-BR"/>
        </a:p>
      </dgm:t>
    </dgm:pt>
    <dgm:pt modelId="{BDF5AEC5-1516-4B4D-A52B-279EB050013D}">
      <dgm:prSet phldrT="[Texto]" custT="1">
        <dgm:style>
          <a:lnRef idx="0">
            <a:schemeClr val="accent1"/>
          </a:lnRef>
          <a:fillRef idx="3">
            <a:schemeClr val="accent1"/>
          </a:fillRef>
          <a:effectRef idx="3">
            <a:schemeClr val="accent1"/>
          </a:effectRef>
          <a:fontRef idx="minor">
            <a:schemeClr val="lt1"/>
          </a:fontRef>
        </dgm:style>
      </dgm:prSet>
      <dgm:spPr>
        <a:solidFill>
          <a:srgbClr val="00B050"/>
        </a:solidFill>
      </dgm:spPr>
      <dgm:t>
        <a:bodyPr/>
        <a:lstStyle/>
        <a:p>
          <a:r>
            <a:rPr lang="pt-BR" sz="3400" b="1" dirty="0">
              <a:solidFill>
                <a:schemeClr val="bg1"/>
              </a:solidFill>
              <a:latin typeface="+mn-lt"/>
            </a:rPr>
            <a:t>GLOBALIZAÇÃO, ORGANIZAÇÃO DE AGENTES E CRIMINALIDADE</a:t>
          </a:r>
        </a:p>
      </dgm:t>
    </dgm:pt>
    <dgm:pt modelId="{BD9ACA91-1958-49A4-A8C7-87897D32AF8F}" type="parTrans" cxnId="{9668BB8F-6F35-4946-AEDA-5A878038FC1B}">
      <dgm:prSet/>
      <dgm:spPr/>
      <dgm:t>
        <a:bodyPr/>
        <a:lstStyle/>
        <a:p>
          <a:endParaRPr lang="pt-BR"/>
        </a:p>
      </dgm:t>
    </dgm:pt>
    <dgm:pt modelId="{AE7D44C9-D88B-412F-B0F5-9926C3E41EE1}" type="sibTrans" cxnId="{9668BB8F-6F35-4946-AEDA-5A878038FC1B}">
      <dgm:prSet/>
      <dgm:spPr/>
      <dgm:t>
        <a:bodyPr/>
        <a:lstStyle/>
        <a:p>
          <a:endParaRPr lang="pt-BR"/>
        </a:p>
      </dgm:t>
    </dgm:pt>
    <dgm:pt modelId="{3117C38A-2463-48E8-B0F4-DD3348630AA0}">
      <dgm:prSet phldrT="[Texto]" custT="1">
        <dgm:style>
          <a:lnRef idx="0">
            <a:schemeClr val="accent1"/>
          </a:lnRef>
          <a:fillRef idx="3">
            <a:schemeClr val="accent1"/>
          </a:fillRef>
          <a:effectRef idx="3">
            <a:schemeClr val="accent1"/>
          </a:effectRef>
          <a:fontRef idx="minor">
            <a:schemeClr val="lt1"/>
          </a:fontRef>
        </dgm:style>
      </dgm:prSet>
      <dgm:spPr>
        <a:solidFill>
          <a:srgbClr val="00B0F0"/>
        </a:solidFill>
      </dgm:spPr>
      <dgm:t>
        <a:bodyPr/>
        <a:lstStyle/>
        <a:p>
          <a:pPr algn="ctr"/>
          <a:r>
            <a:rPr lang="pt-BR" sz="3600" b="1" i="0" dirty="0">
              <a:solidFill>
                <a:schemeClr val="bg1"/>
              </a:solidFill>
              <a:effectLst/>
              <a:latin typeface="+mn-lt"/>
            </a:rPr>
            <a:t>QUAL O INJUSTO DO DELITO?</a:t>
          </a:r>
        </a:p>
      </dgm:t>
    </dgm:pt>
    <dgm:pt modelId="{3FA74955-290B-4A8C-A0C0-FDDF14BC4737}" type="sibTrans" cxnId="{27CF204F-0B37-4C80-A408-04D3D50F68EF}">
      <dgm:prSet/>
      <dgm:spPr/>
      <dgm:t>
        <a:bodyPr/>
        <a:lstStyle/>
        <a:p>
          <a:endParaRPr lang="pt-BR"/>
        </a:p>
      </dgm:t>
    </dgm:pt>
    <dgm:pt modelId="{9604FE6A-B59D-4FD9-8019-34F3E6997695}" type="parTrans" cxnId="{27CF204F-0B37-4C80-A408-04D3D50F68EF}">
      <dgm:prSet/>
      <dgm:spPr/>
      <dgm:t>
        <a:bodyPr/>
        <a:lstStyle/>
        <a:p>
          <a:endParaRPr lang="pt-BR"/>
        </a:p>
      </dgm:t>
    </dgm:pt>
    <dgm:pt modelId="{5377A7C6-5B2B-4196-B1AD-A38BD448D713}" type="pres">
      <dgm:prSet presAssocID="{3BA1FFB1-3FA6-43A0-8C3B-AAA692F020BA}" presName="Name0" presStyleCnt="0">
        <dgm:presLayoutVars>
          <dgm:chPref val="1"/>
          <dgm:dir/>
          <dgm:animOne val="branch"/>
          <dgm:animLvl val="lvl"/>
          <dgm:resizeHandles/>
        </dgm:presLayoutVars>
      </dgm:prSet>
      <dgm:spPr/>
    </dgm:pt>
    <dgm:pt modelId="{4B81A7C8-DA60-4E78-80A0-7AEE90F1F080}" type="pres">
      <dgm:prSet presAssocID="{3F580A90-96F9-455E-B26E-4567B96B165E}" presName="vertOne" presStyleCnt="0"/>
      <dgm:spPr/>
    </dgm:pt>
    <dgm:pt modelId="{5B33F982-23D7-4798-9C2B-1D51BC1E0F64}" type="pres">
      <dgm:prSet presAssocID="{3F580A90-96F9-455E-B26E-4567B96B165E}" presName="txOne" presStyleLbl="node0" presStyleIdx="0" presStyleCnt="1" custLinFactNeighborX="228" custLinFactNeighborY="-736">
        <dgm:presLayoutVars>
          <dgm:chPref val="3"/>
        </dgm:presLayoutVars>
      </dgm:prSet>
      <dgm:spPr/>
    </dgm:pt>
    <dgm:pt modelId="{FC11FFDD-AA93-4894-A2CE-4BD5197B2824}" type="pres">
      <dgm:prSet presAssocID="{3F580A90-96F9-455E-B26E-4567B96B165E}" presName="parTransOne" presStyleCnt="0"/>
      <dgm:spPr/>
    </dgm:pt>
    <dgm:pt modelId="{E32662CE-3826-4AC7-B385-A8193D572D0B}" type="pres">
      <dgm:prSet presAssocID="{3F580A90-96F9-455E-B26E-4567B96B165E}" presName="horzOne" presStyleCnt="0"/>
      <dgm:spPr/>
    </dgm:pt>
    <dgm:pt modelId="{8CE34467-A233-413A-B9A7-5F7B38CD0A3E}" type="pres">
      <dgm:prSet presAssocID="{BDF5AEC5-1516-4B4D-A52B-279EB050013D}" presName="vertTwo" presStyleCnt="0"/>
      <dgm:spPr/>
    </dgm:pt>
    <dgm:pt modelId="{6CF1CA41-5160-46B0-8753-7680FD294627}" type="pres">
      <dgm:prSet presAssocID="{BDF5AEC5-1516-4B4D-A52B-279EB050013D}" presName="txTwo" presStyleLbl="node2" presStyleIdx="0" presStyleCnt="1" custLinFactNeighborX="-188" custLinFactNeighborY="-24353">
        <dgm:presLayoutVars>
          <dgm:chPref val="3"/>
        </dgm:presLayoutVars>
      </dgm:prSet>
      <dgm:spPr/>
    </dgm:pt>
    <dgm:pt modelId="{E541CB14-758F-4E7E-B5C6-602C14CF4A8F}" type="pres">
      <dgm:prSet presAssocID="{BDF5AEC5-1516-4B4D-A52B-279EB050013D}" presName="parTransTwo" presStyleCnt="0"/>
      <dgm:spPr/>
    </dgm:pt>
    <dgm:pt modelId="{67B157A0-F225-4840-A97B-2F0759B1C200}" type="pres">
      <dgm:prSet presAssocID="{BDF5AEC5-1516-4B4D-A52B-279EB050013D}" presName="horzTwo" presStyleCnt="0"/>
      <dgm:spPr/>
    </dgm:pt>
    <dgm:pt modelId="{08A61AC8-9E48-4D5C-B28A-FA7FC7AA96EF}" type="pres">
      <dgm:prSet presAssocID="{3117C38A-2463-48E8-B0F4-DD3348630AA0}" presName="vertThree" presStyleCnt="0"/>
      <dgm:spPr/>
    </dgm:pt>
    <dgm:pt modelId="{D0C941B4-08C5-4782-8D0A-2646721A3F37}" type="pres">
      <dgm:prSet presAssocID="{3117C38A-2463-48E8-B0F4-DD3348630AA0}" presName="txThree" presStyleLbl="node3" presStyleIdx="0" presStyleCnt="1" custScaleX="187000" custLinFactNeighborX="-352" custLinFactNeighborY="-4762">
        <dgm:presLayoutVars>
          <dgm:chPref val="3"/>
        </dgm:presLayoutVars>
      </dgm:prSet>
      <dgm:spPr/>
    </dgm:pt>
    <dgm:pt modelId="{0973E79E-115A-405C-8866-C8D63A71AB85}" type="pres">
      <dgm:prSet presAssocID="{3117C38A-2463-48E8-B0F4-DD3348630AA0}" presName="horzThree" presStyleCnt="0"/>
      <dgm:spPr/>
    </dgm:pt>
  </dgm:ptLst>
  <dgm:cxnLst>
    <dgm:cxn modelId="{102D0D45-BE38-43C2-9B67-599C1D498A49}" srcId="{3BA1FFB1-3FA6-43A0-8C3B-AAA692F020BA}" destId="{3F580A90-96F9-455E-B26E-4567B96B165E}" srcOrd="0" destOrd="0" parTransId="{B774A26B-8AC8-4B94-9FE1-E091791D4893}" sibTransId="{4926055F-97A7-4328-9DB0-A6A4E240AFFF}"/>
    <dgm:cxn modelId="{B160C54E-9486-4EE3-84D7-7553EA886126}" type="presOf" srcId="{BDF5AEC5-1516-4B4D-A52B-279EB050013D}" destId="{6CF1CA41-5160-46B0-8753-7680FD294627}" srcOrd="0" destOrd="0" presId="urn:microsoft.com/office/officeart/2005/8/layout/hierarchy4"/>
    <dgm:cxn modelId="{27CF204F-0B37-4C80-A408-04D3D50F68EF}" srcId="{BDF5AEC5-1516-4B4D-A52B-279EB050013D}" destId="{3117C38A-2463-48E8-B0F4-DD3348630AA0}" srcOrd="0" destOrd="0" parTransId="{9604FE6A-B59D-4FD9-8019-34F3E6997695}" sibTransId="{3FA74955-290B-4A8C-A0C0-FDDF14BC4737}"/>
    <dgm:cxn modelId="{9668BB8F-6F35-4946-AEDA-5A878038FC1B}" srcId="{3F580A90-96F9-455E-B26E-4567B96B165E}" destId="{BDF5AEC5-1516-4B4D-A52B-279EB050013D}" srcOrd="0" destOrd="0" parTransId="{BD9ACA91-1958-49A4-A8C7-87897D32AF8F}" sibTransId="{AE7D44C9-D88B-412F-B0F5-9926C3E41EE1}"/>
    <dgm:cxn modelId="{C16D70A6-1B3B-46A0-8E76-FEC7E1BFD178}" type="presOf" srcId="{3117C38A-2463-48E8-B0F4-DD3348630AA0}" destId="{D0C941B4-08C5-4782-8D0A-2646721A3F37}" srcOrd="0" destOrd="0" presId="urn:microsoft.com/office/officeart/2005/8/layout/hierarchy4"/>
    <dgm:cxn modelId="{4DD699AF-66F9-4A74-9DE8-B5EE31BED257}" type="presOf" srcId="{3BA1FFB1-3FA6-43A0-8C3B-AAA692F020BA}" destId="{5377A7C6-5B2B-4196-B1AD-A38BD448D713}" srcOrd="0" destOrd="0" presId="urn:microsoft.com/office/officeart/2005/8/layout/hierarchy4"/>
    <dgm:cxn modelId="{3EC919D9-FA78-4528-854D-0B5A9D226359}" type="presOf" srcId="{3F580A90-96F9-455E-B26E-4567B96B165E}" destId="{5B33F982-23D7-4798-9C2B-1D51BC1E0F64}" srcOrd="0" destOrd="0" presId="urn:microsoft.com/office/officeart/2005/8/layout/hierarchy4"/>
    <dgm:cxn modelId="{872E4F36-0543-446A-A214-8A45E42C0A4B}" type="presParOf" srcId="{5377A7C6-5B2B-4196-B1AD-A38BD448D713}" destId="{4B81A7C8-DA60-4E78-80A0-7AEE90F1F080}" srcOrd="0" destOrd="0" presId="urn:microsoft.com/office/officeart/2005/8/layout/hierarchy4"/>
    <dgm:cxn modelId="{D6F20A19-2FFB-4C95-B595-6EB60D4F9C47}" type="presParOf" srcId="{4B81A7C8-DA60-4E78-80A0-7AEE90F1F080}" destId="{5B33F982-23D7-4798-9C2B-1D51BC1E0F64}" srcOrd="0" destOrd="0" presId="urn:microsoft.com/office/officeart/2005/8/layout/hierarchy4"/>
    <dgm:cxn modelId="{96BAA483-8BC2-407E-8232-62B7162A1D3C}" type="presParOf" srcId="{4B81A7C8-DA60-4E78-80A0-7AEE90F1F080}" destId="{FC11FFDD-AA93-4894-A2CE-4BD5197B2824}" srcOrd="1" destOrd="0" presId="urn:microsoft.com/office/officeart/2005/8/layout/hierarchy4"/>
    <dgm:cxn modelId="{EB23331C-15E2-40A0-B67F-FDB2ABF36D4D}" type="presParOf" srcId="{4B81A7C8-DA60-4E78-80A0-7AEE90F1F080}" destId="{E32662CE-3826-4AC7-B385-A8193D572D0B}" srcOrd="2" destOrd="0" presId="urn:microsoft.com/office/officeart/2005/8/layout/hierarchy4"/>
    <dgm:cxn modelId="{92E82F03-3D34-4F65-9AFD-83A3616F98F5}" type="presParOf" srcId="{E32662CE-3826-4AC7-B385-A8193D572D0B}" destId="{8CE34467-A233-413A-B9A7-5F7B38CD0A3E}" srcOrd="0" destOrd="0" presId="urn:microsoft.com/office/officeart/2005/8/layout/hierarchy4"/>
    <dgm:cxn modelId="{5920343C-0A0C-4437-8A16-42EE382E141A}" type="presParOf" srcId="{8CE34467-A233-413A-B9A7-5F7B38CD0A3E}" destId="{6CF1CA41-5160-46B0-8753-7680FD294627}" srcOrd="0" destOrd="0" presId="urn:microsoft.com/office/officeart/2005/8/layout/hierarchy4"/>
    <dgm:cxn modelId="{50FBF623-36E2-4FBC-8556-51EDC29DF332}" type="presParOf" srcId="{8CE34467-A233-413A-B9A7-5F7B38CD0A3E}" destId="{E541CB14-758F-4E7E-B5C6-602C14CF4A8F}" srcOrd="1" destOrd="0" presId="urn:microsoft.com/office/officeart/2005/8/layout/hierarchy4"/>
    <dgm:cxn modelId="{6E4F06D7-E3A0-4EDC-9795-9BAE58C6BD2A}" type="presParOf" srcId="{8CE34467-A233-413A-B9A7-5F7B38CD0A3E}" destId="{67B157A0-F225-4840-A97B-2F0759B1C200}" srcOrd="2" destOrd="0" presId="urn:microsoft.com/office/officeart/2005/8/layout/hierarchy4"/>
    <dgm:cxn modelId="{4DFF2519-173A-49E6-849C-99BE5FCE44F9}" type="presParOf" srcId="{67B157A0-F225-4840-A97B-2F0759B1C200}" destId="{08A61AC8-9E48-4D5C-B28A-FA7FC7AA96EF}" srcOrd="0" destOrd="0" presId="urn:microsoft.com/office/officeart/2005/8/layout/hierarchy4"/>
    <dgm:cxn modelId="{0E87DB6C-D072-4888-90AC-2E8ED40B9F7C}" type="presParOf" srcId="{08A61AC8-9E48-4D5C-B28A-FA7FC7AA96EF}" destId="{D0C941B4-08C5-4782-8D0A-2646721A3F37}" srcOrd="0" destOrd="0" presId="urn:microsoft.com/office/officeart/2005/8/layout/hierarchy4"/>
    <dgm:cxn modelId="{D91A9F98-CD19-42B3-8FEF-C0CB2FC266AF}" type="presParOf" srcId="{08A61AC8-9E48-4D5C-B28A-FA7FC7AA96EF}" destId="{0973E79E-115A-405C-8866-C8D63A71AB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ED3975-D863-448B-BFA6-16D6D63F1262}"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pt-BR"/>
        </a:p>
      </dgm:t>
    </dgm:pt>
    <dgm:pt modelId="{B52E9FFD-925D-4D5C-8E65-FCDA199E2048}">
      <dgm:prSet phldrT="[Texto]" custT="1"/>
      <dgm:spPr>
        <a:solidFill>
          <a:schemeClr val="bg2">
            <a:lumMod val="90000"/>
          </a:schemeClr>
        </a:solidFill>
      </dgm:spPr>
      <dgm:t>
        <a:bodyPr/>
        <a:lstStyle/>
        <a:p>
          <a:r>
            <a:rPr lang="pt-BR" sz="1600" b="1" dirty="0">
              <a:solidFill>
                <a:schemeClr val="tx1"/>
              </a:solidFill>
            </a:rPr>
            <a:t>ORGANIZAÇÃO CRIMINOSA</a:t>
          </a:r>
        </a:p>
        <a:p>
          <a:r>
            <a:rPr lang="pt-BR" sz="1600" b="1" dirty="0">
              <a:solidFill>
                <a:schemeClr val="tx1"/>
              </a:solidFill>
            </a:rPr>
            <a:t>ART. 2º DA LEI N.º 12.850/2013</a:t>
          </a:r>
        </a:p>
      </dgm:t>
    </dgm:pt>
    <dgm:pt modelId="{4585E104-97D8-4B14-902E-99BA0D51F4DC}" type="parTrans" cxnId="{CB77A583-0DC9-44A7-B410-08D65DF44704}">
      <dgm:prSet/>
      <dgm:spPr/>
      <dgm:t>
        <a:bodyPr/>
        <a:lstStyle/>
        <a:p>
          <a:endParaRPr lang="pt-BR"/>
        </a:p>
      </dgm:t>
    </dgm:pt>
    <dgm:pt modelId="{2629B271-BFF0-4C11-90D6-0FA1C4F9772E}" type="sibTrans" cxnId="{CB77A583-0DC9-44A7-B410-08D65DF44704}">
      <dgm:prSet/>
      <dgm:spPr/>
      <dgm:t>
        <a:bodyPr/>
        <a:lstStyle/>
        <a:p>
          <a:endParaRPr lang="pt-BR"/>
        </a:p>
      </dgm:t>
    </dgm:pt>
    <dgm:pt modelId="{97DEBCA8-5CC3-4E91-9375-86F2A052D620}">
      <dgm:prSet phldrT="[Texto]" custT="1"/>
      <dgm:spPr>
        <a:solidFill>
          <a:schemeClr val="bg2">
            <a:lumMod val="10000"/>
          </a:schemeClr>
        </a:solidFill>
      </dgm:spPr>
      <dgm:t>
        <a:bodyPr/>
        <a:lstStyle/>
        <a:p>
          <a:r>
            <a:rPr lang="pt-BR" sz="1600" b="1" dirty="0"/>
            <a:t>ASSOCIAÇÃO PARA O TRÁFICO</a:t>
          </a:r>
        </a:p>
        <a:p>
          <a:r>
            <a:rPr lang="pt-BR" sz="1600" b="1" dirty="0"/>
            <a:t>ART. 35 DA LEI N.º 11.343/2006</a:t>
          </a:r>
        </a:p>
      </dgm:t>
    </dgm:pt>
    <dgm:pt modelId="{BBB65D7A-CC23-4AE3-8FD3-3155D97FEA95}" type="parTrans" cxnId="{776D1851-0A5E-42AC-8C7C-84D0A710CA39}">
      <dgm:prSet/>
      <dgm:spPr/>
      <dgm:t>
        <a:bodyPr/>
        <a:lstStyle/>
        <a:p>
          <a:endParaRPr lang="pt-BR"/>
        </a:p>
      </dgm:t>
    </dgm:pt>
    <dgm:pt modelId="{B9BFEF1F-2BD0-4FF3-82C2-5D661D466BF9}" type="sibTrans" cxnId="{776D1851-0A5E-42AC-8C7C-84D0A710CA39}">
      <dgm:prSet/>
      <dgm:spPr/>
      <dgm:t>
        <a:bodyPr/>
        <a:lstStyle/>
        <a:p>
          <a:endParaRPr lang="pt-BR"/>
        </a:p>
      </dgm:t>
    </dgm:pt>
    <dgm:pt modelId="{B43C3A31-2D9B-4C76-BCC3-16F74C0F3A99}">
      <dgm:prSet phldrT="[Texto]" custT="1"/>
      <dgm:spPr>
        <a:solidFill>
          <a:schemeClr val="accent2">
            <a:lumMod val="75000"/>
          </a:schemeClr>
        </a:solidFill>
      </dgm:spPr>
      <dgm:t>
        <a:bodyPr/>
        <a:lstStyle/>
        <a:p>
          <a:r>
            <a:rPr lang="pt-BR" sz="1600" b="1" dirty="0"/>
            <a:t>ASSOCIAÇÃO PARA O GENOCÍDIO</a:t>
          </a:r>
        </a:p>
        <a:p>
          <a:r>
            <a:rPr lang="pt-BR" sz="1600" b="1" dirty="0"/>
            <a:t>ART.2º DA LEI N.º 2.889/1956</a:t>
          </a:r>
        </a:p>
      </dgm:t>
    </dgm:pt>
    <dgm:pt modelId="{BA3FBCDC-DD4F-4A0D-8CB3-830DB35807A4}" type="parTrans" cxnId="{3BF27FA5-C285-492E-B051-8ACCBE4AE30C}">
      <dgm:prSet/>
      <dgm:spPr/>
      <dgm:t>
        <a:bodyPr/>
        <a:lstStyle/>
        <a:p>
          <a:endParaRPr lang="pt-BR"/>
        </a:p>
      </dgm:t>
    </dgm:pt>
    <dgm:pt modelId="{5ED09D96-3A91-452F-B87D-027610B9EE1F}" type="sibTrans" cxnId="{3BF27FA5-C285-492E-B051-8ACCBE4AE30C}">
      <dgm:prSet/>
      <dgm:spPr/>
      <dgm:t>
        <a:bodyPr/>
        <a:lstStyle/>
        <a:p>
          <a:endParaRPr lang="pt-BR"/>
        </a:p>
      </dgm:t>
    </dgm:pt>
    <dgm:pt modelId="{CF7CED0B-AC9B-4801-B0CB-DCE0511364E3}">
      <dgm:prSet phldrT="[Texto]" custT="1"/>
      <dgm:spPr>
        <a:solidFill>
          <a:srgbClr val="FFC000"/>
        </a:solidFill>
      </dgm:spPr>
      <dgm:t>
        <a:bodyPr/>
        <a:lstStyle/>
        <a:p>
          <a:r>
            <a:rPr lang="pt-BR" sz="1700" b="1" dirty="0">
              <a:solidFill>
                <a:schemeClr val="tx1"/>
              </a:solidFill>
            </a:rPr>
            <a:t>MILÍCIA PRIVADA</a:t>
          </a:r>
        </a:p>
        <a:p>
          <a:r>
            <a:rPr lang="pt-BR" sz="1700" b="1" dirty="0">
              <a:solidFill>
                <a:schemeClr val="tx1"/>
              </a:solidFill>
            </a:rPr>
            <a:t>ART. 288-A DO CÓDIGO PENAL</a:t>
          </a:r>
        </a:p>
      </dgm:t>
    </dgm:pt>
    <dgm:pt modelId="{67C51360-54E7-4C88-A78B-DA40BDD63028}" type="parTrans" cxnId="{6C6364E0-D210-4811-8744-A035C8BBB1A3}">
      <dgm:prSet/>
      <dgm:spPr/>
      <dgm:t>
        <a:bodyPr/>
        <a:lstStyle/>
        <a:p>
          <a:endParaRPr lang="pt-BR"/>
        </a:p>
      </dgm:t>
    </dgm:pt>
    <dgm:pt modelId="{B97F8973-6BED-4183-9170-B20E881452B8}" type="sibTrans" cxnId="{6C6364E0-D210-4811-8744-A035C8BBB1A3}">
      <dgm:prSet/>
      <dgm:spPr/>
      <dgm:t>
        <a:bodyPr/>
        <a:lstStyle/>
        <a:p>
          <a:endParaRPr lang="pt-BR"/>
        </a:p>
      </dgm:t>
    </dgm:pt>
    <dgm:pt modelId="{2180B536-79A3-4637-A093-2EDB8706B7E8}">
      <dgm:prSet phldrT="[Texto]" custT="1"/>
      <dgm:spPr>
        <a:solidFill>
          <a:srgbClr val="00B0F0"/>
        </a:solidFill>
      </dgm:spPr>
      <dgm:t>
        <a:bodyPr/>
        <a:lstStyle/>
        <a:p>
          <a:r>
            <a:rPr lang="pt-BR" sz="1400" b="1" dirty="0"/>
            <a:t>LAVAGEM POR GRUPO, ASSOCIAÇÃO OU ESCRITÓRIO</a:t>
          </a:r>
        </a:p>
        <a:p>
          <a:r>
            <a:rPr lang="pt-BR" sz="1400" b="1" dirty="0"/>
            <a:t>ART. 1º, § 2º, II, DA LEI N.º 9.613/1998</a:t>
          </a:r>
        </a:p>
      </dgm:t>
    </dgm:pt>
    <dgm:pt modelId="{B3906395-42D8-4D04-953A-BA5FA8DFBC5F}" type="parTrans" cxnId="{D7C47EB3-8549-44D7-8CB4-6C08FE58E778}">
      <dgm:prSet/>
      <dgm:spPr/>
      <dgm:t>
        <a:bodyPr/>
        <a:lstStyle/>
        <a:p>
          <a:endParaRPr lang="pt-BR"/>
        </a:p>
      </dgm:t>
    </dgm:pt>
    <dgm:pt modelId="{E9E07547-3D32-426A-AB81-88367244060E}" type="sibTrans" cxnId="{D7C47EB3-8549-44D7-8CB4-6C08FE58E778}">
      <dgm:prSet/>
      <dgm:spPr/>
      <dgm:t>
        <a:bodyPr/>
        <a:lstStyle/>
        <a:p>
          <a:endParaRPr lang="pt-BR"/>
        </a:p>
      </dgm:t>
    </dgm:pt>
    <dgm:pt modelId="{1A49522D-E2D3-4DD6-8065-294201E82539}" type="pres">
      <dgm:prSet presAssocID="{82ED3975-D863-448B-BFA6-16D6D63F1262}" presName="cycle" presStyleCnt="0">
        <dgm:presLayoutVars>
          <dgm:dir/>
          <dgm:resizeHandles val="exact"/>
        </dgm:presLayoutVars>
      </dgm:prSet>
      <dgm:spPr/>
    </dgm:pt>
    <dgm:pt modelId="{EAC9D88B-72EC-41B1-AADA-9947CBF6B4FC}" type="pres">
      <dgm:prSet presAssocID="{B52E9FFD-925D-4D5C-8E65-FCDA199E2048}" presName="node" presStyleLbl="node1" presStyleIdx="0" presStyleCnt="5" custScaleX="121843" custScaleY="140848">
        <dgm:presLayoutVars>
          <dgm:bulletEnabled val="1"/>
        </dgm:presLayoutVars>
      </dgm:prSet>
      <dgm:spPr/>
    </dgm:pt>
    <dgm:pt modelId="{B749A309-613F-4B6B-91C7-C045C5A8E534}" type="pres">
      <dgm:prSet presAssocID="{B52E9FFD-925D-4D5C-8E65-FCDA199E2048}" presName="spNode" presStyleCnt="0"/>
      <dgm:spPr/>
    </dgm:pt>
    <dgm:pt modelId="{B0558BD1-52DB-46D3-BAD7-CC92C6CDBA4E}" type="pres">
      <dgm:prSet presAssocID="{2629B271-BFF0-4C11-90D6-0FA1C4F9772E}" presName="sibTrans" presStyleLbl="sibTrans1D1" presStyleIdx="0" presStyleCnt="5"/>
      <dgm:spPr/>
    </dgm:pt>
    <dgm:pt modelId="{3518D21E-4A69-414A-9D75-E5DA1750068B}" type="pres">
      <dgm:prSet presAssocID="{97DEBCA8-5CC3-4E91-9375-86F2A052D620}" presName="node" presStyleLbl="node1" presStyleIdx="1" presStyleCnt="5" custScaleX="118251" custScaleY="138592">
        <dgm:presLayoutVars>
          <dgm:bulletEnabled val="1"/>
        </dgm:presLayoutVars>
      </dgm:prSet>
      <dgm:spPr/>
    </dgm:pt>
    <dgm:pt modelId="{ADA0EE5C-C48C-44FC-8221-EE16A8599A6E}" type="pres">
      <dgm:prSet presAssocID="{97DEBCA8-5CC3-4E91-9375-86F2A052D620}" presName="spNode" presStyleCnt="0"/>
      <dgm:spPr/>
    </dgm:pt>
    <dgm:pt modelId="{32CDBCC2-AEBC-4474-8124-8C033FEE42F1}" type="pres">
      <dgm:prSet presAssocID="{B9BFEF1F-2BD0-4FF3-82C2-5D661D466BF9}" presName="sibTrans" presStyleLbl="sibTrans1D1" presStyleIdx="1" presStyleCnt="5"/>
      <dgm:spPr/>
    </dgm:pt>
    <dgm:pt modelId="{BF6CC1E2-2625-4C2A-BAC8-9EFC6B1CA667}" type="pres">
      <dgm:prSet presAssocID="{B43C3A31-2D9B-4C76-BCC3-16F74C0F3A99}" presName="node" presStyleLbl="node1" presStyleIdx="2" presStyleCnt="5" custScaleX="117391" custScaleY="134565">
        <dgm:presLayoutVars>
          <dgm:bulletEnabled val="1"/>
        </dgm:presLayoutVars>
      </dgm:prSet>
      <dgm:spPr/>
    </dgm:pt>
    <dgm:pt modelId="{63320448-9FFA-403D-9CBD-08F9116E60B0}" type="pres">
      <dgm:prSet presAssocID="{B43C3A31-2D9B-4C76-BCC3-16F74C0F3A99}" presName="spNode" presStyleCnt="0"/>
      <dgm:spPr/>
    </dgm:pt>
    <dgm:pt modelId="{C792EA04-E8AA-4104-B405-96A5B0CCE042}" type="pres">
      <dgm:prSet presAssocID="{5ED09D96-3A91-452F-B87D-027610B9EE1F}" presName="sibTrans" presStyleLbl="sibTrans1D1" presStyleIdx="2" presStyleCnt="5"/>
      <dgm:spPr/>
    </dgm:pt>
    <dgm:pt modelId="{7AB67938-F84A-4276-9E46-E6B3DD8E7822}" type="pres">
      <dgm:prSet presAssocID="{CF7CED0B-AC9B-4801-B0CB-DCE0511364E3}" presName="node" presStyleLbl="node1" presStyleIdx="3" presStyleCnt="5" custScaleX="125249" custScaleY="137330">
        <dgm:presLayoutVars>
          <dgm:bulletEnabled val="1"/>
        </dgm:presLayoutVars>
      </dgm:prSet>
      <dgm:spPr/>
    </dgm:pt>
    <dgm:pt modelId="{0A5894F7-73A6-4405-992C-B169242D1328}" type="pres">
      <dgm:prSet presAssocID="{CF7CED0B-AC9B-4801-B0CB-DCE0511364E3}" presName="spNode" presStyleCnt="0"/>
      <dgm:spPr/>
    </dgm:pt>
    <dgm:pt modelId="{90ED315B-4EAE-4A27-A640-BF7CCFDB12E8}" type="pres">
      <dgm:prSet presAssocID="{B97F8973-6BED-4183-9170-B20E881452B8}" presName="sibTrans" presStyleLbl="sibTrans1D1" presStyleIdx="3" presStyleCnt="5"/>
      <dgm:spPr/>
    </dgm:pt>
    <dgm:pt modelId="{AB30FE08-90D9-456E-BFB6-702C480FB62D}" type="pres">
      <dgm:prSet presAssocID="{2180B536-79A3-4637-A093-2EDB8706B7E8}" presName="node" presStyleLbl="node1" presStyleIdx="4" presStyleCnt="5" custScaleX="126531" custScaleY="130577">
        <dgm:presLayoutVars>
          <dgm:bulletEnabled val="1"/>
        </dgm:presLayoutVars>
      </dgm:prSet>
      <dgm:spPr/>
    </dgm:pt>
    <dgm:pt modelId="{94573BEC-E4F0-4A55-87FD-9A2B8CDD046B}" type="pres">
      <dgm:prSet presAssocID="{2180B536-79A3-4637-A093-2EDB8706B7E8}" presName="spNode" presStyleCnt="0"/>
      <dgm:spPr/>
    </dgm:pt>
    <dgm:pt modelId="{87848B5A-1F63-4E5F-BAD7-952F9E015A5A}" type="pres">
      <dgm:prSet presAssocID="{E9E07547-3D32-426A-AB81-88367244060E}" presName="sibTrans" presStyleLbl="sibTrans1D1" presStyleIdx="4" presStyleCnt="5"/>
      <dgm:spPr/>
    </dgm:pt>
  </dgm:ptLst>
  <dgm:cxnLst>
    <dgm:cxn modelId="{073C9137-350C-46C3-A936-3DE1667519EB}" type="presOf" srcId="{5ED09D96-3A91-452F-B87D-027610B9EE1F}" destId="{C792EA04-E8AA-4104-B405-96A5B0CCE042}" srcOrd="0" destOrd="0" presId="urn:microsoft.com/office/officeart/2005/8/layout/cycle6"/>
    <dgm:cxn modelId="{30D8163F-E4E1-4D7D-A5F5-40059C394AA9}" type="presOf" srcId="{82ED3975-D863-448B-BFA6-16D6D63F1262}" destId="{1A49522D-E2D3-4DD6-8065-294201E82539}" srcOrd="0" destOrd="0" presId="urn:microsoft.com/office/officeart/2005/8/layout/cycle6"/>
    <dgm:cxn modelId="{77F3E563-2F75-4705-8E5B-0CE1CD1A1922}" type="presOf" srcId="{B52E9FFD-925D-4D5C-8E65-FCDA199E2048}" destId="{EAC9D88B-72EC-41B1-AADA-9947CBF6B4FC}" srcOrd="0" destOrd="0" presId="urn:microsoft.com/office/officeart/2005/8/layout/cycle6"/>
    <dgm:cxn modelId="{75770A45-21C2-496E-9D7F-327BABDE0F9F}" type="presOf" srcId="{2180B536-79A3-4637-A093-2EDB8706B7E8}" destId="{AB30FE08-90D9-456E-BFB6-702C480FB62D}" srcOrd="0" destOrd="0" presId="urn:microsoft.com/office/officeart/2005/8/layout/cycle6"/>
    <dgm:cxn modelId="{DB773645-615F-47AA-8125-60784EC5CFD2}" type="presOf" srcId="{CF7CED0B-AC9B-4801-B0CB-DCE0511364E3}" destId="{7AB67938-F84A-4276-9E46-E6B3DD8E7822}" srcOrd="0" destOrd="0" presId="urn:microsoft.com/office/officeart/2005/8/layout/cycle6"/>
    <dgm:cxn modelId="{776D1851-0A5E-42AC-8C7C-84D0A710CA39}" srcId="{82ED3975-D863-448B-BFA6-16D6D63F1262}" destId="{97DEBCA8-5CC3-4E91-9375-86F2A052D620}" srcOrd="1" destOrd="0" parTransId="{BBB65D7A-CC23-4AE3-8FD3-3155D97FEA95}" sibTransId="{B9BFEF1F-2BD0-4FF3-82C2-5D661D466BF9}"/>
    <dgm:cxn modelId="{762F7851-B7E0-4527-BD08-B74705DD0E4E}" type="presOf" srcId="{B9BFEF1F-2BD0-4FF3-82C2-5D661D466BF9}" destId="{32CDBCC2-AEBC-4474-8124-8C033FEE42F1}" srcOrd="0" destOrd="0" presId="urn:microsoft.com/office/officeart/2005/8/layout/cycle6"/>
    <dgm:cxn modelId="{CB77A583-0DC9-44A7-B410-08D65DF44704}" srcId="{82ED3975-D863-448B-BFA6-16D6D63F1262}" destId="{B52E9FFD-925D-4D5C-8E65-FCDA199E2048}" srcOrd="0" destOrd="0" parTransId="{4585E104-97D8-4B14-902E-99BA0D51F4DC}" sibTransId="{2629B271-BFF0-4C11-90D6-0FA1C4F9772E}"/>
    <dgm:cxn modelId="{9E10499A-E541-48DF-B8BE-8F8F9146318C}" type="presOf" srcId="{2629B271-BFF0-4C11-90D6-0FA1C4F9772E}" destId="{B0558BD1-52DB-46D3-BAD7-CC92C6CDBA4E}" srcOrd="0" destOrd="0" presId="urn:microsoft.com/office/officeart/2005/8/layout/cycle6"/>
    <dgm:cxn modelId="{DF82DBA3-CD34-4DFC-B450-93B71A10257D}" type="presOf" srcId="{B43C3A31-2D9B-4C76-BCC3-16F74C0F3A99}" destId="{BF6CC1E2-2625-4C2A-BAC8-9EFC6B1CA667}" srcOrd="0" destOrd="0" presId="urn:microsoft.com/office/officeart/2005/8/layout/cycle6"/>
    <dgm:cxn modelId="{579192A4-0EAA-438E-B98D-8AE62F1328EB}" type="presOf" srcId="{B97F8973-6BED-4183-9170-B20E881452B8}" destId="{90ED315B-4EAE-4A27-A640-BF7CCFDB12E8}" srcOrd="0" destOrd="0" presId="urn:microsoft.com/office/officeart/2005/8/layout/cycle6"/>
    <dgm:cxn modelId="{3BF27FA5-C285-492E-B051-8ACCBE4AE30C}" srcId="{82ED3975-D863-448B-BFA6-16D6D63F1262}" destId="{B43C3A31-2D9B-4C76-BCC3-16F74C0F3A99}" srcOrd="2" destOrd="0" parTransId="{BA3FBCDC-DD4F-4A0D-8CB3-830DB35807A4}" sibTransId="{5ED09D96-3A91-452F-B87D-027610B9EE1F}"/>
    <dgm:cxn modelId="{95B600B1-47E9-4E34-A71B-9DF9D211A641}" type="presOf" srcId="{E9E07547-3D32-426A-AB81-88367244060E}" destId="{87848B5A-1F63-4E5F-BAD7-952F9E015A5A}" srcOrd="0" destOrd="0" presId="urn:microsoft.com/office/officeart/2005/8/layout/cycle6"/>
    <dgm:cxn modelId="{D7C47EB3-8549-44D7-8CB4-6C08FE58E778}" srcId="{82ED3975-D863-448B-BFA6-16D6D63F1262}" destId="{2180B536-79A3-4637-A093-2EDB8706B7E8}" srcOrd="4" destOrd="0" parTransId="{B3906395-42D8-4D04-953A-BA5FA8DFBC5F}" sibTransId="{E9E07547-3D32-426A-AB81-88367244060E}"/>
    <dgm:cxn modelId="{6C6364E0-D210-4811-8744-A035C8BBB1A3}" srcId="{82ED3975-D863-448B-BFA6-16D6D63F1262}" destId="{CF7CED0B-AC9B-4801-B0CB-DCE0511364E3}" srcOrd="3" destOrd="0" parTransId="{67C51360-54E7-4C88-A78B-DA40BDD63028}" sibTransId="{B97F8973-6BED-4183-9170-B20E881452B8}"/>
    <dgm:cxn modelId="{2C6D5CFA-9E82-4B7D-89FE-029051FE8BA2}" type="presOf" srcId="{97DEBCA8-5CC3-4E91-9375-86F2A052D620}" destId="{3518D21E-4A69-414A-9D75-E5DA1750068B}" srcOrd="0" destOrd="0" presId="urn:microsoft.com/office/officeart/2005/8/layout/cycle6"/>
    <dgm:cxn modelId="{CA3F1259-B050-44B6-955F-797E1BE0A6A1}" type="presParOf" srcId="{1A49522D-E2D3-4DD6-8065-294201E82539}" destId="{EAC9D88B-72EC-41B1-AADA-9947CBF6B4FC}" srcOrd="0" destOrd="0" presId="urn:microsoft.com/office/officeart/2005/8/layout/cycle6"/>
    <dgm:cxn modelId="{4D8C8141-65F4-4C2B-B9BE-C5CE1A9A7A77}" type="presParOf" srcId="{1A49522D-E2D3-4DD6-8065-294201E82539}" destId="{B749A309-613F-4B6B-91C7-C045C5A8E534}" srcOrd="1" destOrd="0" presId="urn:microsoft.com/office/officeart/2005/8/layout/cycle6"/>
    <dgm:cxn modelId="{2CF5DB45-F888-4BA8-AAB4-906AE08E9668}" type="presParOf" srcId="{1A49522D-E2D3-4DD6-8065-294201E82539}" destId="{B0558BD1-52DB-46D3-BAD7-CC92C6CDBA4E}" srcOrd="2" destOrd="0" presId="urn:microsoft.com/office/officeart/2005/8/layout/cycle6"/>
    <dgm:cxn modelId="{075B8C3E-3A34-447B-BFC7-8D34CA99A1E5}" type="presParOf" srcId="{1A49522D-E2D3-4DD6-8065-294201E82539}" destId="{3518D21E-4A69-414A-9D75-E5DA1750068B}" srcOrd="3" destOrd="0" presId="urn:microsoft.com/office/officeart/2005/8/layout/cycle6"/>
    <dgm:cxn modelId="{B6519B8C-89AC-4B5E-A7F9-53C02AFEE3D4}" type="presParOf" srcId="{1A49522D-E2D3-4DD6-8065-294201E82539}" destId="{ADA0EE5C-C48C-44FC-8221-EE16A8599A6E}" srcOrd="4" destOrd="0" presId="urn:microsoft.com/office/officeart/2005/8/layout/cycle6"/>
    <dgm:cxn modelId="{94B4BE2D-2E7C-4FEE-8263-D7B9F8B8AADF}" type="presParOf" srcId="{1A49522D-E2D3-4DD6-8065-294201E82539}" destId="{32CDBCC2-AEBC-4474-8124-8C033FEE42F1}" srcOrd="5" destOrd="0" presId="urn:microsoft.com/office/officeart/2005/8/layout/cycle6"/>
    <dgm:cxn modelId="{CD7A8A95-D616-48B9-B3BB-9B29EF3D21C4}" type="presParOf" srcId="{1A49522D-E2D3-4DD6-8065-294201E82539}" destId="{BF6CC1E2-2625-4C2A-BAC8-9EFC6B1CA667}" srcOrd="6" destOrd="0" presId="urn:microsoft.com/office/officeart/2005/8/layout/cycle6"/>
    <dgm:cxn modelId="{61A370BB-B5FB-4E2D-9B7D-8520548A71C1}" type="presParOf" srcId="{1A49522D-E2D3-4DD6-8065-294201E82539}" destId="{63320448-9FFA-403D-9CBD-08F9116E60B0}" srcOrd="7" destOrd="0" presId="urn:microsoft.com/office/officeart/2005/8/layout/cycle6"/>
    <dgm:cxn modelId="{91DD7FE3-B412-425A-BFF3-F46D6565494D}" type="presParOf" srcId="{1A49522D-E2D3-4DD6-8065-294201E82539}" destId="{C792EA04-E8AA-4104-B405-96A5B0CCE042}" srcOrd="8" destOrd="0" presId="urn:microsoft.com/office/officeart/2005/8/layout/cycle6"/>
    <dgm:cxn modelId="{2472D58A-312D-4D2F-9877-814A30395B37}" type="presParOf" srcId="{1A49522D-E2D3-4DD6-8065-294201E82539}" destId="{7AB67938-F84A-4276-9E46-E6B3DD8E7822}" srcOrd="9" destOrd="0" presId="urn:microsoft.com/office/officeart/2005/8/layout/cycle6"/>
    <dgm:cxn modelId="{D77ED36B-6044-4E4F-BEC5-699F98018CCE}" type="presParOf" srcId="{1A49522D-E2D3-4DD6-8065-294201E82539}" destId="{0A5894F7-73A6-4405-992C-B169242D1328}" srcOrd="10" destOrd="0" presId="urn:microsoft.com/office/officeart/2005/8/layout/cycle6"/>
    <dgm:cxn modelId="{F4837AF0-560D-4D7F-B835-DA5A7FCBB505}" type="presParOf" srcId="{1A49522D-E2D3-4DD6-8065-294201E82539}" destId="{90ED315B-4EAE-4A27-A640-BF7CCFDB12E8}" srcOrd="11" destOrd="0" presId="urn:microsoft.com/office/officeart/2005/8/layout/cycle6"/>
    <dgm:cxn modelId="{1739F354-1E76-4441-B43E-357DE58A9899}" type="presParOf" srcId="{1A49522D-E2D3-4DD6-8065-294201E82539}" destId="{AB30FE08-90D9-456E-BFB6-702C480FB62D}" srcOrd="12" destOrd="0" presId="urn:microsoft.com/office/officeart/2005/8/layout/cycle6"/>
    <dgm:cxn modelId="{C730EBF4-C7B7-4083-90F2-36FDF3622EC2}" type="presParOf" srcId="{1A49522D-E2D3-4DD6-8065-294201E82539}" destId="{94573BEC-E4F0-4A55-87FD-9A2B8CDD046B}" srcOrd="13" destOrd="0" presId="urn:microsoft.com/office/officeart/2005/8/layout/cycle6"/>
    <dgm:cxn modelId="{D524665F-BF9B-422E-B237-EE6A446FFEDD}" type="presParOf" srcId="{1A49522D-E2D3-4DD6-8065-294201E82539}" destId="{87848B5A-1F63-4E5F-BAD7-952F9E015A5A}"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A1FFB1-3FA6-43A0-8C3B-AAA692F020BA}"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pt-BR"/>
        </a:p>
      </dgm:t>
    </dgm:pt>
    <dgm:pt modelId="{3F580A90-96F9-455E-B26E-4567B96B165E}">
      <dgm:prSet phldrT="[Texto]" custT="1">
        <dgm:style>
          <a:lnRef idx="0">
            <a:schemeClr val="accent1"/>
          </a:lnRef>
          <a:fillRef idx="3">
            <a:schemeClr val="accent1"/>
          </a:fillRef>
          <a:effectRef idx="3">
            <a:schemeClr val="accent1"/>
          </a:effectRef>
          <a:fontRef idx="minor">
            <a:schemeClr val="lt1"/>
          </a:fontRef>
        </dgm:style>
      </dgm:prSet>
      <dgm:spPr>
        <a:solidFill>
          <a:schemeClr val="bg2">
            <a:lumMod val="90000"/>
          </a:schemeClr>
        </a:solidFill>
        <a:ln>
          <a:solidFill>
            <a:srgbClr val="FF0000"/>
          </a:solidFill>
        </a:ln>
      </dgm:spPr>
      <dgm:t>
        <a:bodyPr/>
        <a:lstStyle/>
        <a:p>
          <a:r>
            <a:rPr lang="pt-BR" sz="3600" b="1" dirty="0">
              <a:solidFill>
                <a:schemeClr val="bg1"/>
              </a:solidFill>
              <a:latin typeface="+mn-lt"/>
              <a:cs typeface="Arial" pitchFamily="34" charset="0"/>
            </a:rPr>
            <a:t>1. A DISTINÇÃO ENTRE ORGANIZAÇÕES CRIMINOSAS E ORGANIZAÇÕES EMPRESARIAIS </a:t>
          </a:r>
        </a:p>
      </dgm:t>
    </dgm:pt>
    <dgm:pt modelId="{B774A26B-8AC8-4B94-9FE1-E091791D4893}" type="parTrans" cxnId="{102D0D45-BE38-43C2-9B67-599C1D498A49}">
      <dgm:prSet/>
      <dgm:spPr/>
      <dgm:t>
        <a:bodyPr/>
        <a:lstStyle/>
        <a:p>
          <a:endParaRPr lang="pt-BR"/>
        </a:p>
      </dgm:t>
    </dgm:pt>
    <dgm:pt modelId="{4926055F-97A7-4328-9DB0-A6A4E240AFFF}" type="sibTrans" cxnId="{102D0D45-BE38-43C2-9B67-599C1D498A49}">
      <dgm:prSet/>
      <dgm:spPr/>
      <dgm:t>
        <a:bodyPr/>
        <a:lstStyle/>
        <a:p>
          <a:endParaRPr lang="pt-BR"/>
        </a:p>
      </dgm:t>
    </dgm:pt>
    <dgm:pt modelId="{3117C38A-2463-48E8-B0F4-DD3348630AA0}">
      <dgm:prSet phldrT="[Texto]">
        <dgm:style>
          <a:lnRef idx="0">
            <a:schemeClr val="accent1"/>
          </a:lnRef>
          <a:fillRef idx="3">
            <a:schemeClr val="accent1"/>
          </a:fillRef>
          <a:effectRef idx="3">
            <a:schemeClr val="accent1"/>
          </a:effectRef>
          <a:fontRef idx="minor">
            <a:schemeClr val="lt1"/>
          </a:fontRef>
        </dgm:style>
      </dgm:prSet>
      <dgm:spPr>
        <a:solidFill>
          <a:schemeClr val="tx2">
            <a:lumMod val="50000"/>
          </a:schemeClr>
        </a:solidFill>
      </dgm:spPr>
      <dgm:t>
        <a:bodyPr/>
        <a:lstStyle/>
        <a:p>
          <a:r>
            <a:rPr lang="pt-BR" b="1" dirty="0"/>
            <a:t>2. IMPUTAÇÃO PENAL: O QUE SIGNIFICA INTEGRAR A ORGANIZAÇÃO CRIMINOSA?</a:t>
          </a:r>
        </a:p>
      </dgm:t>
    </dgm:pt>
    <dgm:pt modelId="{9604FE6A-B59D-4FD9-8019-34F3E6997695}" type="parTrans" cxnId="{27CF204F-0B37-4C80-A408-04D3D50F68EF}">
      <dgm:prSet/>
      <dgm:spPr/>
      <dgm:t>
        <a:bodyPr/>
        <a:lstStyle/>
        <a:p>
          <a:endParaRPr lang="pt-BR"/>
        </a:p>
      </dgm:t>
    </dgm:pt>
    <dgm:pt modelId="{3FA74955-290B-4A8C-A0C0-FDDF14BC4737}" type="sibTrans" cxnId="{27CF204F-0B37-4C80-A408-04D3D50F68EF}">
      <dgm:prSet/>
      <dgm:spPr/>
      <dgm:t>
        <a:bodyPr/>
        <a:lstStyle/>
        <a:p>
          <a:endParaRPr lang="pt-BR"/>
        </a:p>
      </dgm:t>
    </dgm:pt>
    <dgm:pt modelId="{5377A7C6-5B2B-4196-B1AD-A38BD448D713}" type="pres">
      <dgm:prSet presAssocID="{3BA1FFB1-3FA6-43A0-8C3B-AAA692F020BA}" presName="Name0" presStyleCnt="0">
        <dgm:presLayoutVars>
          <dgm:chPref val="1"/>
          <dgm:dir/>
          <dgm:animOne val="branch"/>
          <dgm:animLvl val="lvl"/>
          <dgm:resizeHandles/>
        </dgm:presLayoutVars>
      </dgm:prSet>
      <dgm:spPr/>
    </dgm:pt>
    <dgm:pt modelId="{4B81A7C8-DA60-4E78-80A0-7AEE90F1F080}" type="pres">
      <dgm:prSet presAssocID="{3F580A90-96F9-455E-B26E-4567B96B165E}" presName="vertOne" presStyleCnt="0"/>
      <dgm:spPr/>
    </dgm:pt>
    <dgm:pt modelId="{5B33F982-23D7-4798-9C2B-1D51BC1E0F64}" type="pres">
      <dgm:prSet presAssocID="{3F580A90-96F9-455E-B26E-4567B96B165E}" presName="txOne" presStyleLbl="node0" presStyleIdx="0" presStyleCnt="1">
        <dgm:presLayoutVars>
          <dgm:chPref val="3"/>
        </dgm:presLayoutVars>
      </dgm:prSet>
      <dgm:spPr/>
    </dgm:pt>
    <dgm:pt modelId="{FC11FFDD-AA93-4894-A2CE-4BD5197B2824}" type="pres">
      <dgm:prSet presAssocID="{3F580A90-96F9-455E-B26E-4567B96B165E}" presName="parTransOne" presStyleCnt="0"/>
      <dgm:spPr/>
    </dgm:pt>
    <dgm:pt modelId="{E32662CE-3826-4AC7-B385-A8193D572D0B}" type="pres">
      <dgm:prSet presAssocID="{3F580A90-96F9-455E-B26E-4567B96B165E}" presName="horzOne" presStyleCnt="0"/>
      <dgm:spPr/>
    </dgm:pt>
    <dgm:pt modelId="{53CDE163-9851-4017-B953-E2839B9CA554}" type="pres">
      <dgm:prSet presAssocID="{3117C38A-2463-48E8-B0F4-DD3348630AA0}" presName="vertTwo" presStyleCnt="0"/>
      <dgm:spPr/>
    </dgm:pt>
    <dgm:pt modelId="{763A2860-7BC5-4953-AB04-945E30AB5A14}" type="pres">
      <dgm:prSet presAssocID="{3117C38A-2463-48E8-B0F4-DD3348630AA0}" presName="txTwo" presStyleLbl="node2" presStyleIdx="0" presStyleCnt="1">
        <dgm:presLayoutVars>
          <dgm:chPref val="3"/>
        </dgm:presLayoutVars>
      </dgm:prSet>
      <dgm:spPr/>
    </dgm:pt>
    <dgm:pt modelId="{9AFF751F-30B9-433F-8F53-5419F21B478E}" type="pres">
      <dgm:prSet presAssocID="{3117C38A-2463-48E8-B0F4-DD3348630AA0}" presName="horzTwo" presStyleCnt="0"/>
      <dgm:spPr/>
    </dgm:pt>
  </dgm:ptLst>
  <dgm:cxnLst>
    <dgm:cxn modelId="{00B8205B-A064-4E67-964C-6BDC866738FE}" type="presOf" srcId="{3117C38A-2463-48E8-B0F4-DD3348630AA0}" destId="{763A2860-7BC5-4953-AB04-945E30AB5A14}" srcOrd="0" destOrd="0" presId="urn:microsoft.com/office/officeart/2005/8/layout/hierarchy4"/>
    <dgm:cxn modelId="{102D0D45-BE38-43C2-9B67-599C1D498A49}" srcId="{3BA1FFB1-3FA6-43A0-8C3B-AAA692F020BA}" destId="{3F580A90-96F9-455E-B26E-4567B96B165E}" srcOrd="0" destOrd="0" parTransId="{B774A26B-8AC8-4B94-9FE1-E091791D4893}" sibTransId="{4926055F-97A7-4328-9DB0-A6A4E240AFFF}"/>
    <dgm:cxn modelId="{27CF204F-0B37-4C80-A408-04D3D50F68EF}" srcId="{3F580A90-96F9-455E-B26E-4567B96B165E}" destId="{3117C38A-2463-48E8-B0F4-DD3348630AA0}" srcOrd="0" destOrd="0" parTransId="{9604FE6A-B59D-4FD9-8019-34F3E6997695}" sibTransId="{3FA74955-290B-4A8C-A0C0-FDDF14BC4737}"/>
    <dgm:cxn modelId="{CFDFFE88-E4D2-4D59-97A9-3EECF011576A}" type="presOf" srcId="{3F580A90-96F9-455E-B26E-4567B96B165E}" destId="{5B33F982-23D7-4798-9C2B-1D51BC1E0F64}" srcOrd="0" destOrd="0" presId="urn:microsoft.com/office/officeart/2005/8/layout/hierarchy4"/>
    <dgm:cxn modelId="{8A8282DC-752A-49BA-B59C-2A21A3C17E41}" type="presOf" srcId="{3BA1FFB1-3FA6-43A0-8C3B-AAA692F020BA}" destId="{5377A7C6-5B2B-4196-B1AD-A38BD448D713}" srcOrd="0" destOrd="0" presId="urn:microsoft.com/office/officeart/2005/8/layout/hierarchy4"/>
    <dgm:cxn modelId="{1D6767DB-CB58-4C38-9C32-B27C3859C29C}" type="presParOf" srcId="{5377A7C6-5B2B-4196-B1AD-A38BD448D713}" destId="{4B81A7C8-DA60-4E78-80A0-7AEE90F1F080}" srcOrd="0" destOrd="0" presId="urn:microsoft.com/office/officeart/2005/8/layout/hierarchy4"/>
    <dgm:cxn modelId="{118043EA-C939-42EB-BC99-CE6F8CF98F03}" type="presParOf" srcId="{4B81A7C8-DA60-4E78-80A0-7AEE90F1F080}" destId="{5B33F982-23D7-4798-9C2B-1D51BC1E0F64}" srcOrd="0" destOrd="0" presId="urn:microsoft.com/office/officeart/2005/8/layout/hierarchy4"/>
    <dgm:cxn modelId="{93BC1C48-1DDB-4DFF-93CE-7447A3830EBA}" type="presParOf" srcId="{4B81A7C8-DA60-4E78-80A0-7AEE90F1F080}" destId="{FC11FFDD-AA93-4894-A2CE-4BD5197B2824}" srcOrd="1" destOrd="0" presId="urn:microsoft.com/office/officeart/2005/8/layout/hierarchy4"/>
    <dgm:cxn modelId="{CFE879BC-FE11-4900-A93B-F7E60465744B}" type="presParOf" srcId="{4B81A7C8-DA60-4E78-80A0-7AEE90F1F080}" destId="{E32662CE-3826-4AC7-B385-A8193D572D0B}" srcOrd="2" destOrd="0" presId="urn:microsoft.com/office/officeart/2005/8/layout/hierarchy4"/>
    <dgm:cxn modelId="{57CDF61A-A976-45BB-836C-594FDBE4B521}" type="presParOf" srcId="{E32662CE-3826-4AC7-B385-A8193D572D0B}" destId="{53CDE163-9851-4017-B953-E2839B9CA554}" srcOrd="0" destOrd="0" presId="urn:microsoft.com/office/officeart/2005/8/layout/hierarchy4"/>
    <dgm:cxn modelId="{F6A0D59E-129E-4B37-B181-64D4AB2D5193}" type="presParOf" srcId="{53CDE163-9851-4017-B953-E2839B9CA554}" destId="{763A2860-7BC5-4953-AB04-945E30AB5A14}" srcOrd="0" destOrd="0" presId="urn:microsoft.com/office/officeart/2005/8/layout/hierarchy4"/>
    <dgm:cxn modelId="{9F1C60B1-7E87-4568-BC6D-F2D205D2E501}" type="presParOf" srcId="{53CDE163-9851-4017-B953-E2839B9CA554}" destId="{9AFF751F-30B9-433F-8F53-5419F21B478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A1FFB1-3FA6-43A0-8C3B-AAA692F020BA}"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pt-BR"/>
        </a:p>
      </dgm:t>
    </dgm:pt>
    <dgm:pt modelId="{3F580A90-96F9-455E-B26E-4567B96B165E}">
      <dgm:prSet phldrT="[Texto]">
        <dgm:style>
          <a:lnRef idx="0">
            <a:schemeClr val="accent1"/>
          </a:lnRef>
          <a:fillRef idx="3">
            <a:schemeClr val="accent1"/>
          </a:fillRef>
          <a:effectRef idx="3">
            <a:schemeClr val="accent1"/>
          </a:effectRef>
          <a:fontRef idx="minor">
            <a:schemeClr val="lt1"/>
          </a:fontRef>
        </dgm:style>
      </dgm:prSet>
      <dgm:spPr>
        <a:solidFill>
          <a:schemeClr val="bg2">
            <a:lumMod val="90000"/>
          </a:schemeClr>
        </a:solidFill>
        <a:ln>
          <a:solidFill>
            <a:srgbClr val="FF0000"/>
          </a:solidFill>
        </a:ln>
      </dgm:spPr>
      <dgm:t>
        <a:bodyPr/>
        <a:lstStyle/>
        <a:p>
          <a:r>
            <a:rPr lang="pt-BR" b="1" dirty="0">
              <a:solidFill>
                <a:schemeClr val="bg1"/>
              </a:solidFill>
              <a:latin typeface="+mn-lt"/>
              <a:cs typeface="Arial" pitchFamily="34" charset="0"/>
            </a:rPr>
            <a:t>1ª PREMISSA: IMPUTAÇÃO PENAL DO DELITO DE ORGANIZAÇÃO NÃO PODE SER AUTOMÁTICA</a:t>
          </a:r>
        </a:p>
      </dgm:t>
    </dgm:pt>
    <dgm:pt modelId="{B774A26B-8AC8-4B94-9FE1-E091791D4893}" type="parTrans" cxnId="{102D0D45-BE38-43C2-9B67-599C1D498A49}">
      <dgm:prSet/>
      <dgm:spPr/>
      <dgm:t>
        <a:bodyPr/>
        <a:lstStyle/>
        <a:p>
          <a:endParaRPr lang="pt-BR"/>
        </a:p>
      </dgm:t>
    </dgm:pt>
    <dgm:pt modelId="{4926055F-97A7-4328-9DB0-A6A4E240AFFF}" type="sibTrans" cxnId="{102D0D45-BE38-43C2-9B67-599C1D498A49}">
      <dgm:prSet/>
      <dgm:spPr/>
      <dgm:t>
        <a:bodyPr/>
        <a:lstStyle/>
        <a:p>
          <a:endParaRPr lang="pt-BR"/>
        </a:p>
      </dgm:t>
    </dgm:pt>
    <dgm:pt modelId="{BDF5AEC5-1516-4B4D-A52B-279EB050013D}">
      <dgm:prSet phldrT="[Texto]">
        <dgm:style>
          <a:lnRef idx="0">
            <a:schemeClr val="accent1"/>
          </a:lnRef>
          <a:fillRef idx="3">
            <a:schemeClr val="accent1"/>
          </a:fillRef>
          <a:effectRef idx="3">
            <a:schemeClr val="accent1"/>
          </a:effectRef>
          <a:fontRef idx="minor">
            <a:schemeClr val="lt1"/>
          </a:fontRef>
        </dgm:style>
      </dgm:prSet>
      <dgm:spPr>
        <a:solidFill>
          <a:schemeClr val="tx2">
            <a:lumMod val="50000"/>
            <a:lumOff val="50000"/>
          </a:schemeClr>
        </a:solidFill>
        <a:ln>
          <a:solidFill>
            <a:schemeClr val="tx1">
              <a:lumMod val="95000"/>
              <a:lumOff val="5000"/>
            </a:schemeClr>
          </a:solidFill>
        </a:ln>
      </dgm:spPr>
      <dgm:t>
        <a:bodyPr/>
        <a:lstStyle/>
        <a:p>
          <a:r>
            <a:rPr lang="pt-BR" b="1" dirty="0">
              <a:solidFill>
                <a:schemeClr val="bg1"/>
              </a:solidFill>
            </a:rPr>
            <a:t>2ª PREMISSA: DEVE-SE BUSCAR A EXISTÊNCIA DE UM INJUSTO AUTONÔMO DECORRENTE DA DISPOSIÇÃO “AUTOMÁTICA” POR CRIMES</a:t>
          </a:r>
        </a:p>
      </dgm:t>
    </dgm:pt>
    <dgm:pt modelId="{BD9ACA91-1958-49A4-A8C7-87897D32AF8F}" type="parTrans" cxnId="{9668BB8F-6F35-4946-AEDA-5A878038FC1B}">
      <dgm:prSet/>
      <dgm:spPr/>
      <dgm:t>
        <a:bodyPr/>
        <a:lstStyle/>
        <a:p>
          <a:endParaRPr lang="pt-BR"/>
        </a:p>
      </dgm:t>
    </dgm:pt>
    <dgm:pt modelId="{AE7D44C9-D88B-412F-B0F5-9926C3E41EE1}" type="sibTrans" cxnId="{9668BB8F-6F35-4946-AEDA-5A878038FC1B}">
      <dgm:prSet/>
      <dgm:spPr/>
      <dgm:t>
        <a:bodyPr/>
        <a:lstStyle/>
        <a:p>
          <a:endParaRPr lang="pt-BR"/>
        </a:p>
      </dgm:t>
    </dgm:pt>
    <dgm:pt modelId="{3117C38A-2463-48E8-B0F4-DD3348630AA0}">
      <dgm:prSet phldrT="[Texto]">
        <dgm:style>
          <a:lnRef idx="0">
            <a:schemeClr val="accent1"/>
          </a:lnRef>
          <a:fillRef idx="3">
            <a:schemeClr val="accent1"/>
          </a:fillRef>
          <a:effectRef idx="3">
            <a:schemeClr val="accent1"/>
          </a:effectRef>
          <a:fontRef idx="minor">
            <a:schemeClr val="lt1"/>
          </a:fontRef>
        </dgm:style>
      </dgm:prSet>
      <dgm:spPr>
        <a:solidFill>
          <a:schemeClr val="tx2">
            <a:lumMod val="50000"/>
          </a:schemeClr>
        </a:solidFill>
      </dgm:spPr>
      <dgm:t>
        <a:bodyPr/>
        <a:lstStyle/>
        <a:p>
          <a:r>
            <a:rPr lang="pt-BR" b="1" dirty="0"/>
            <a:t>2. A CONSIDERAÇÃO DA ORGANIZAÇÃO EMPRESARIAL COMO UM APARATO DE PODER?</a:t>
          </a:r>
        </a:p>
      </dgm:t>
    </dgm:pt>
    <dgm:pt modelId="{9604FE6A-B59D-4FD9-8019-34F3E6997695}" type="parTrans" cxnId="{27CF204F-0B37-4C80-A408-04D3D50F68EF}">
      <dgm:prSet/>
      <dgm:spPr/>
      <dgm:t>
        <a:bodyPr/>
        <a:lstStyle/>
        <a:p>
          <a:endParaRPr lang="pt-BR"/>
        </a:p>
      </dgm:t>
    </dgm:pt>
    <dgm:pt modelId="{3FA74955-290B-4A8C-A0C0-FDDF14BC4737}" type="sibTrans" cxnId="{27CF204F-0B37-4C80-A408-04D3D50F68EF}">
      <dgm:prSet/>
      <dgm:spPr/>
      <dgm:t>
        <a:bodyPr/>
        <a:lstStyle/>
        <a:p>
          <a:endParaRPr lang="pt-BR"/>
        </a:p>
      </dgm:t>
    </dgm:pt>
    <dgm:pt modelId="{5377A7C6-5B2B-4196-B1AD-A38BD448D713}" type="pres">
      <dgm:prSet presAssocID="{3BA1FFB1-3FA6-43A0-8C3B-AAA692F020BA}" presName="Name0" presStyleCnt="0">
        <dgm:presLayoutVars>
          <dgm:chPref val="1"/>
          <dgm:dir/>
          <dgm:animOne val="branch"/>
          <dgm:animLvl val="lvl"/>
          <dgm:resizeHandles/>
        </dgm:presLayoutVars>
      </dgm:prSet>
      <dgm:spPr/>
    </dgm:pt>
    <dgm:pt modelId="{4B81A7C8-DA60-4E78-80A0-7AEE90F1F080}" type="pres">
      <dgm:prSet presAssocID="{3F580A90-96F9-455E-B26E-4567B96B165E}" presName="vertOne" presStyleCnt="0"/>
      <dgm:spPr/>
    </dgm:pt>
    <dgm:pt modelId="{5B33F982-23D7-4798-9C2B-1D51BC1E0F64}" type="pres">
      <dgm:prSet presAssocID="{3F580A90-96F9-455E-B26E-4567B96B165E}" presName="txOne" presStyleLbl="node0" presStyleIdx="0" presStyleCnt="1">
        <dgm:presLayoutVars>
          <dgm:chPref val="3"/>
        </dgm:presLayoutVars>
      </dgm:prSet>
      <dgm:spPr/>
    </dgm:pt>
    <dgm:pt modelId="{FC11FFDD-AA93-4894-A2CE-4BD5197B2824}" type="pres">
      <dgm:prSet presAssocID="{3F580A90-96F9-455E-B26E-4567B96B165E}" presName="parTransOne" presStyleCnt="0"/>
      <dgm:spPr/>
    </dgm:pt>
    <dgm:pt modelId="{E32662CE-3826-4AC7-B385-A8193D572D0B}" type="pres">
      <dgm:prSet presAssocID="{3F580A90-96F9-455E-B26E-4567B96B165E}" presName="horzOne" presStyleCnt="0"/>
      <dgm:spPr/>
    </dgm:pt>
    <dgm:pt modelId="{8CE34467-A233-413A-B9A7-5F7B38CD0A3E}" type="pres">
      <dgm:prSet presAssocID="{BDF5AEC5-1516-4B4D-A52B-279EB050013D}" presName="vertTwo" presStyleCnt="0"/>
      <dgm:spPr/>
    </dgm:pt>
    <dgm:pt modelId="{6CF1CA41-5160-46B0-8753-7680FD294627}" type="pres">
      <dgm:prSet presAssocID="{BDF5AEC5-1516-4B4D-A52B-279EB050013D}" presName="txTwo" presStyleLbl="node2" presStyleIdx="0" presStyleCnt="1" custLinFactNeighborX="-18" custLinFactNeighborY="29425">
        <dgm:presLayoutVars>
          <dgm:chPref val="3"/>
        </dgm:presLayoutVars>
      </dgm:prSet>
      <dgm:spPr/>
    </dgm:pt>
    <dgm:pt modelId="{E541CB14-758F-4E7E-B5C6-602C14CF4A8F}" type="pres">
      <dgm:prSet presAssocID="{BDF5AEC5-1516-4B4D-A52B-279EB050013D}" presName="parTransTwo" presStyleCnt="0"/>
      <dgm:spPr/>
    </dgm:pt>
    <dgm:pt modelId="{67B157A0-F225-4840-A97B-2F0759B1C200}" type="pres">
      <dgm:prSet presAssocID="{BDF5AEC5-1516-4B4D-A52B-279EB050013D}" presName="horzTwo" presStyleCnt="0"/>
      <dgm:spPr/>
    </dgm:pt>
    <dgm:pt modelId="{08A61AC8-9E48-4D5C-B28A-FA7FC7AA96EF}" type="pres">
      <dgm:prSet presAssocID="{3117C38A-2463-48E8-B0F4-DD3348630AA0}" presName="vertThree" presStyleCnt="0"/>
      <dgm:spPr/>
    </dgm:pt>
    <dgm:pt modelId="{D0C941B4-08C5-4782-8D0A-2646721A3F37}" type="pres">
      <dgm:prSet presAssocID="{3117C38A-2463-48E8-B0F4-DD3348630AA0}" presName="txThree" presStyleLbl="node3" presStyleIdx="0" presStyleCnt="1">
        <dgm:presLayoutVars>
          <dgm:chPref val="3"/>
        </dgm:presLayoutVars>
      </dgm:prSet>
      <dgm:spPr/>
    </dgm:pt>
    <dgm:pt modelId="{0973E79E-115A-405C-8866-C8D63A71AB85}" type="pres">
      <dgm:prSet presAssocID="{3117C38A-2463-48E8-B0F4-DD3348630AA0}" presName="horzThree" presStyleCnt="0"/>
      <dgm:spPr/>
    </dgm:pt>
  </dgm:ptLst>
  <dgm:cxnLst>
    <dgm:cxn modelId="{0A6EC30C-60D2-4E11-B81A-F60DE325B90E}" type="presOf" srcId="{BDF5AEC5-1516-4B4D-A52B-279EB050013D}" destId="{6CF1CA41-5160-46B0-8753-7680FD294627}" srcOrd="0" destOrd="0" presId="urn:microsoft.com/office/officeart/2005/8/layout/hierarchy4"/>
    <dgm:cxn modelId="{CB77FA43-35B3-4597-9A86-6057192747F8}" type="presOf" srcId="{3BA1FFB1-3FA6-43A0-8C3B-AAA692F020BA}" destId="{5377A7C6-5B2B-4196-B1AD-A38BD448D713}" srcOrd="0" destOrd="0" presId="urn:microsoft.com/office/officeart/2005/8/layout/hierarchy4"/>
    <dgm:cxn modelId="{102D0D45-BE38-43C2-9B67-599C1D498A49}" srcId="{3BA1FFB1-3FA6-43A0-8C3B-AAA692F020BA}" destId="{3F580A90-96F9-455E-B26E-4567B96B165E}" srcOrd="0" destOrd="0" parTransId="{B774A26B-8AC8-4B94-9FE1-E091791D4893}" sibTransId="{4926055F-97A7-4328-9DB0-A6A4E240AFFF}"/>
    <dgm:cxn modelId="{27CF204F-0B37-4C80-A408-04D3D50F68EF}" srcId="{BDF5AEC5-1516-4B4D-A52B-279EB050013D}" destId="{3117C38A-2463-48E8-B0F4-DD3348630AA0}" srcOrd="0" destOrd="0" parTransId="{9604FE6A-B59D-4FD9-8019-34F3E6997695}" sibTransId="{3FA74955-290B-4A8C-A0C0-FDDF14BC4737}"/>
    <dgm:cxn modelId="{BA044981-E02D-4BB7-B1A8-0ACD53F10DA8}" type="presOf" srcId="{3F580A90-96F9-455E-B26E-4567B96B165E}" destId="{5B33F982-23D7-4798-9C2B-1D51BC1E0F64}" srcOrd="0" destOrd="0" presId="urn:microsoft.com/office/officeart/2005/8/layout/hierarchy4"/>
    <dgm:cxn modelId="{9668BB8F-6F35-4946-AEDA-5A878038FC1B}" srcId="{3F580A90-96F9-455E-B26E-4567B96B165E}" destId="{BDF5AEC5-1516-4B4D-A52B-279EB050013D}" srcOrd="0" destOrd="0" parTransId="{BD9ACA91-1958-49A4-A8C7-87897D32AF8F}" sibTransId="{AE7D44C9-D88B-412F-B0F5-9926C3E41EE1}"/>
    <dgm:cxn modelId="{640504DB-EAF6-4192-B916-EAA32F9C74B8}" type="presOf" srcId="{3117C38A-2463-48E8-B0F4-DD3348630AA0}" destId="{D0C941B4-08C5-4782-8D0A-2646721A3F37}" srcOrd="0" destOrd="0" presId="urn:microsoft.com/office/officeart/2005/8/layout/hierarchy4"/>
    <dgm:cxn modelId="{789B3B49-83D4-4933-A715-AFC07EB30F1F}" type="presParOf" srcId="{5377A7C6-5B2B-4196-B1AD-A38BD448D713}" destId="{4B81A7C8-DA60-4E78-80A0-7AEE90F1F080}" srcOrd="0" destOrd="0" presId="urn:microsoft.com/office/officeart/2005/8/layout/hierarchy4"/>
    <dgm:cxn modelId="{3FFDA549-1937-422E-B629-4B55504E7E3B}" type="presParOf" srcId="{4B81A7C8-DA60-4E78-80A0-7AEE90F1F080}" destId="{5B33F982-23D7-4798-9C2B-1D51BC1E0F64}" srcOrd="0" destOrd="0" presId="urn:microsoft.com/office/officeart/2005/8/layout/hierarchy4"/>
    <dgm:cxn modelId="{82A75B0D-37AB-476C-9B54-1075155F98CE}" type="presParOf" srcId="{4B81A7C8-DA60-4E78-80A0-7AEE90F1F080}" destId="{FC11FFDD-AA93-4894-A2CE-4BD5197B2824}" srcOrd="1" destOrd="0" presId="urn:microsoft.com/office/officeart/2005/8/layout/hierarchy4"/>
    <dgm:cxn modelId="{197DFBF8-C3A0-4A25-96CE-0A231E9211D6}" type="presParOf" srcId="{4B81A7C8-DA60-4E78-80A0-7AEE90F1F080}" destId="{E32662CE-3826-4AC7-B385-A8193D572D0B}" srcOrd="2" destOrd="0" presId="urn:microsoft.com/office/officeart/2005/8/layout/hierarchy4"/>
    <dgm:cxn modelId="{C23FD668-1D3B-4C55-9B28-B81A2806C014}" type="presParOf" srcId="{E32662CE-3826-4AC7-B385-A8193D572D0B}" destId="{8CE34467-A233-413A-B9A7-5F7B38CD0A3E}" srcOrd="0" destOrd="0" presId="urn:microsoft.com/office/officeart/2005/8/layout/hierarchy4"/>
    <dgm:cxn modelId="{C5BC9158-721E-4156-9999-6B83B528C8FD}" type="presParOf" srcId="{8CE34467-A233-413A-B9A7-5F7B38CD0A3E}" destId="{6CF1CA41-5160-46B0-8753-7680FD294627}" srcOrd="0" destOrd="0" presId="urn:microsoft.com/office/officeart/2005/8/layout/hierarchy4"/>
    <dgm:cxn modelId="{93BBCFA1-F8A3-43D2-A4D4-5D0983DC5842}" type="presParOf" srcId="{8CE34467-A233-413A-B9A7-5F7B38CD0A3E}" destId="{E541CB14-758F-4E7E-B5C6-602C14CF4A8F}" srcOrd="1" destOrd="0" presId="urn:microsoft.com/office/officeart/2005/8/layout/hierarchy4"/>
    <dgm:cxn modelId="{A540D9CC-2621-449C-8990-B79C190BF131}" type="presParOf" srcId="{8CE34467-A233-413A-B9A7-5F7B38CD0A3E}" destId="{67B157A0-F225-4840-A97B-2F0759B1C200}" srcOrd="2" destOrd="0" presId="urn:microsoft.com/office/officeart/2005/8/layout/hierarchy4"/>
    <dgm:cxn modelId="{43A99697-C5E8-4F56-81CA-CED904FD009D}" type="presParOf" srcId="{67B157A0-F225-4840-A97B-2F0759B1C200}" destId="{08A61AC8-9E48-4D5C-B28A-FA7FC7AA96EF}" srcOrd="0" destOrd="0" presId="urn:microsoft.com/office/officeart/2005/8/layout/hierarchy4"/>
    <dgm:cxn modelId="{C4D8D780-2EEA-4B7A-B454-72298EE37F35}" type="presParOf" srcId="{08A61AC8-9E48-4D5C-B28A-FA7FC7AA96EF}" destId="{D0C941B4-08C5-4782-8D0A-2646721A3F37}" srcOrd="0" destOrd="0" presId="urn:microsoft.com/office/officeart/2005/8/layout/hierarchy4"/>
    <dgm:cxn modelId="{8249AEC3-2E35-43D5-BC3A-C8A8F23395EA}" type="presParOf" srcId="{08A61AC8-9E48-4D5C-B28A-FA7FC7AA96EF}" destId="{0973E79E-115A-405C-8866-C8D63A71AB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219B87-913B-4E7E-AF17-211D28D5FB6F}" type="doc">
      <dgm:prSet loTypeId="urn:microsoft.com/office/officeart/2005/8/layout/vList4#2" loCatId="list" qsTypeId="urn:microsoft.com/office/officeart/2005/8/quickstyle/simple1" qsCatId="simple" csTypeId="urn:microsoft.com/office/officeart/2005/8/colors/accent1_2" csCatId="accent1" phldr="1"/>
      <dgm:spPr/>
      <dgm:t>
        <a:bodyPr/>
        <a:lstStyle/>
        <a:p>
          <a:endParaRPr lang="pt-BR"/>
        </a:p>
      </dgm:t>
    </dgm:pt>
    <dgm:pt modelId="{22B0F811-F311-4FEE-89F0-0915B89B78B6}">
      <dgm:prSet phldrT="[Text]"/>
      <dgm:spPr>
        <a:solidFill>
          <a:schemeClr val="accent3"/>
        </a:solidFill>
      </dgm:spPr>
      <dgm:t>
        <a:bodyPr/>
        <a:lstStyle/>
        <a:p>
          <a:pPr algn="ctr"/>
          <a:r>
            <a:rPr lang="en-US" dirty="0"/>
            <a:t>GOVERNOS TOTALITÁRIOS</a:t>
          </a:r>
          <a:endParaRPr lang="pt-BR" dirty="0"/>
        </a:p>
      </dgm:t>
    </dgm:pt>
    <dgm:pt modelId="{23940156-8861-46BC-9F7B-945EECB53B73}" type="parTrans" cxnId="{2994B795-8B14-41C5-BC1B-660B6EA89E60}">
      <dgm:prSet/>
      <dgm:spPr/>
      <dgm:t>
        <a:bodyPr/>
        <a:lstStyle/>
        <a:p>
          <a:endParaRPr lang="pt-BR"/>
        </a:p>
      </dgm:t>
    </dgm:pt>
    <dgm:pt modelId="{87815863-61E0-4D9E-BAB4-FC9AB322E870}" type="sibTrans" cxnId="{2994B795-8B14-41C5-BC1B-660B6EA89E60}">
      <dgm:prSet/>
      <dgm:spPr/>
      <dgm:t>
        <a:bodyPr/>
        <a:lstStyle/>
        <a:p>
          <a:endParaRPr lang="pt-BR"/>
        </a:p>
      </dgm:t>
    </dgm:pt>
    <dgm:pt modelId="{2E291B65-7F15-4C8A-AF9D-09168FAF216D}">
      <dgm:prSet phldrT="[Text]"/>
      <dgm:spPr>
        <a:solidFill>
          <a:srgbClr val="00B050"/>
        </a:solidFill>
      </dgm:spPr>
      <dgm:t>
        <a:bodyPr/>
        <a:lstStyle/>
        <a:p>
          <a:pPr algn="ctr"/>
          <a:r>
            <a:rPr lang="en-US" dirty="0"/>
            <a:t>ORGANIZAÇÕES CRIMINOSAS</a:t>
          </a:r>
          <a:endParaRPr lang="pt-BR" dirty="0"/>
        </a:p>
      </dgm:t>
    </dgm:pt>
    <dgm:pt modelId="{163EEBBF-F0EF-431F-9700-DBB7BAC37F2F}" type="parTrans" cxnId="{8FDE6253-9F96-437C-9B94-227BFF14B42F}">
      <dgm:prSet/>
      <dgm:spPr/>
      <dgm:t>
        <a:bodyPr/>
        <a:lstStyle/>
        <a:p>
          <a:endParaRPr lang="pt-BR"/>
        </a:p>
      </dgm:t>
    </dgm:pt>
    <dgm:pt modelId="{1399C180-8E08-4F3F-B539-8770611BD788}" type="sibTrans" cxnId="{8FDE6253-9F96-437C-9B94-227BFF14B42F}">
      <dgm:prSet/>
      <dgm:spPr/>
      <dgm:t>
        <a:bodyPr/>
        <a:lstStyle/>
        <a:p>
          <a:endParaRPr lang="pt-BR"/>
        </a:p>
      </dgm:t>
    </dgm:pt>
    <dgm:pt modelId="{410FC27A-830E-45ED-A74C-813B1CAA3FA6}">
      <dgm:prSet phldrT="[Text]"/>
      <dgm:spPr>
        <a:solidFill>
          <a:schemeClr val="accent4">
            <a:lumMod val="75000"/>
          </a:schemeClr>
        </a:solidFill>
      </dgm:spPr>
      <dgm:t>
        <a:bodyPr/>
        <a:lstStyle/>
        <a:p>
          <a:pPr algn="ctr"/>
          <a:r>
            <a:rPr lang="en-US" dirty="0"/>
            <a:t>ORGANIZAÇÕES TERRORISTAS</a:t>
          </a:r>
          <a:endParaRPr lang="pt-BR" dirty="0"/>
        </a:p>
      </dgm:t>
    </dgm:pt>
    <dgm:pt modelId="{CEDE980E-7F07-4D01-9594-2B83563DBBE9}" type="parTrans" cxnId="{BF71FEA0-1FED-435B-9981-96AE00207D9F}">
      <dgm:prSet/>
      <dgm:spPr/>
      <dgm:t>
        <a:bodyPr/>
        <a:lstStyle/>
        <a:p>
          <a:endParaRPr lang="pt-BR"/>
        </a:p>
      </dgm:t>
    </dgm:pt>
    <dgm:pt modelId="{14B98B26-CA45-402E-B5D2-D448AEE38C4B}" type="sibTrans" cxnId="{BF71FEA0-1FED-435B-9981-96AE00207D9F}">
      <dgm:prSet/>
      <dgm:spPr/>
      <dgm:t>
        <a:bodyPr/>
        <a:lstStyle/>
        <a:p>
          <a:endParaRPr lang="pt-BR"/>
        </a:p>
      </dgm:t>
    </dgm:pt>
    <dgm:pt modelId="{348E43C3-A6EE-48B1-9C7E-DC2AEEC02A4A}" type="pres">
      <dgm:prSet presAssocID="{7C219B87-913B-4E7E-AF17-211D28D5FB6F}" presName="linear" presStyleCnt="0">
        <dgm:presLayoutVars>
          <dgm:dir/>
          <dgm:resizeHandles val="exact"/>
        </dgm:presLayoutVars>
      </dgm:prSet>
      <dgm:spPr/>
    </dgm:pt>
    <dgm:pt modelId="{2335DF88-D634-4A01-9F6C-F40D24073705}" type="pres">
      <dgm:prSet presAssocID="{22B0F811-F311-4FEE-89F0-0915B89B78B6}" presName="comp" presStyleCnt="0"/>
      <dgm:spPr/>
    </dgm:pt>
    <dgm:pt modelId="{D3A2CBDC-C363-4D7A-B19F-AABC2425F1BC}" type="pres">
      <dgm:prSet presAssocID="{22B0F811-F311-4FEE-89F0-0915B89B78B6}" presName="box" presStyleLbl="node1" presStyleIdx="0" presStyleCnt="3" custLinFactNeighborX="860"/>
      <dgm:spPr/>
    </dgm:pt>
    <dgm:pt modelId="{D21BF597-8DE7-48BA-A984-B7C415FE50EF}" type="pres">
      <dgm:prSet presAssocID="{22B0F811-F311-4FEE-89F0-0915B89B78B6}" presName="img" presStyleLbl="fgImgPlace1" presStyleIdx="0" presStyleCnt="3" custLinFactNeighborX="-831" custLinFactNeighborY="-6703"/>
      <dgm:spPr>
        <a:blipFill>
          <a:blip xmlns:r="http://schemas.openxmlformats.org/officeDocument/2006/relationships" r:embed="rId1" cstate="email">
            <a:extLst>
              <a:ext uri="{28A0092B-C50C-407E-A947-70E740481C1C}">
                <a14:useLocalDpi xmlns:a14="http://schemas.microsoft.com/office/drawing/2010/main" val="0"/>
              </a:ext>
            </a:extLst>
          </a:blip>
          <a:srcRect/>
          <a:stretch>
            <a:fillRect t="-27000" b="-27000"/>
          </a:stretch>
        </a:blipFill>
      </dgm:spPr>
    </dgm:pt>
    <dgm:pt modelId="{A6D7EE1A-EBD4-4A1F-BC4E-9ED3AB127724}" type="pres">
      <dgm:prSet presAssocID="{22B0F811-F311-4FEE-89F0-0915B89B78B6}" presName="text" presStyleLbl="node1" presStyleIdx="0" presStyleCnt="3">
        <dgm:presLayoutVars>
          <dgm:bulletEnabled val="1"/>
        </dgm:presLayoutVars>
      </dgm:prSet>
      <dgm:spPr/>
    </dgm:pt>
    <dgm:pt modelId="{B235BBD4-9254-4E04-99B8-E839420CA53C}" type="pres">
      <dgm:prSet presAssocID="{87815863-61E0-4D9E-BAB4-FC9AB322E870}" presName="spacer" presStyleCnt="0"/>
      <dgm:spPr/>
    </dgm:pt>
    <dgm:pt modelId="{9621D683-F9E3-4754-A264-5DF6BC201E3A}" type="pres">
      <dgm:prSet presAssocID="{2E291B65-7F15-4C8A-AF9D-09168FAF216D}" presName="comp" presStyleCnt="0"/>
      <dgm:spPr/>
    </dgm:pt>
    <dgm:pt modelId="{43E1335F-0AA1-4193-A61C-54A0D47BF24D}" type="pres">
      <dgm:prSet presAssocID="{2E291B65-7F15-4C8A-AF9D-09168FAF216D}" presName="box" presStyleLbl="node1" presStyleIdx="1" presStyleCnt="3"/>
      <dgm:spPr/>
    </dgm:pt>
    <dgm:pt modelId="{380FF8D3-4715-492F-8808-2D8C492A25FB}" type="pres">
      <dgm:prSet presAssocID="{2E291B65-7F15-4C8A-AF9D-09168FAF216D}" presName="img" presStyleLbl="fgImgPlace1" presStyleIdx="1" presStyleCnt="3"/>
      <dgm:spPr>
        <a:blipFill>
          <a:blip xmlns:r="http://schemas.openxmlformats.org/officeDocument/2006/relationships" r:embed="rId2" cstate="email">
            <a:extLst>
              <a:ext uri="{28A0092B-C50C-407E-A947-70E740481C1C}">
                <a14:useLocalDpi xmlns:a14="http://schemas.microsoft.com/office/drawing/2010/main" val="0"/>
              </a:ext>
            </a:extLst>
          </a:blip>
          <a:srcRect/>
          <a:stretch>
            <a:fillRect t="-23000" b="-23000"/>
          </a:stretch>
        </a:blipFill>
      </dgm:spPr>
    </dgm:pt>
    <dgm:pt modelId="{5511373A-D6CC-4D2E-94A4-CBA1FCE96CF9}" type="pres">
      <dgm:prSet presAssocID="{2E291B65-7F15-4C8A-AF9D-09168FAF216D}" presName="text" presStyleLbl="node1" presStyleIdx="1" presStyleCnt="3">
        <dgm:presLayoutVars>
          <dgm:bulletEnabled val="1"/>
        </dgm:presLayoutVars>
      </dgm:prSet>
      <dgm:spPr/>
    </dgm:pt>
    <dgm:pt modelId="{B6F87DC7-84CE-44C0-998B-96E8480EE5A9}" type="pres">
      <dgm:prSet presAssocID="{1399C180-8E08-4F3F-B539-8770611BD788}" presName="spacer" presStyleCnt="0"/>
      <dgm:spPr/>
    </dgm:pt>
    <dgm:pt modelId="{5F921E02-CB35-4C06-8FB8-07FF35A490AB}" type="pres">
      <dgm:prSet presAssocID="{410FC27A-830E-45ED-A74C-813B1CAA3FA6}" presName="comp" presStyleCnt="0"/>
      <dgm:spPr/>
    </dgm:pt>
    <dgm:pt modelId="{ECDE2547-24AD-4CDA-B50F-C15E0D36C050}" type="pres">
      <dgm:prSet presAssocID="{410FC27A-830E-45ED-A74C-813B1CAA3FA6}" presName="box" presStyleLbl="node1" presStyleIdx="2" presStyleCnt="3"/>
      <dgm:spPr/>
    </dgm:pt>
    <dgm:pt modelId="{2B34D5C8-B62A-4B0A-9C6C-941ADE68F9B4}" type="pres">
      <dgm:prSet presAssocID="{410FC27A-830E-45ED-A74C-813B1CAA3FA6}" presName="img" presStyleLbl="fgImgPlace1" presStyleIdx="2" presStyleCnt="3"/>
      <dgm:spPr>
        <a:blipFill>
          <a:blip xmlns:r="http://schemas.openxmlformats.org/officeDocument/2006/relationships" r:embed="rId3" cstate="email">
            <a:extLst>
              <a:ext uri="{28A0092B-C50C-407E-A947-70E740481C1C}">
                <a14:useLocalDpi xmlns:a14="http://schemas.microsoft.com/office/drawing/2010/main" val="0"/>
              </a:ext>
            </a:extLst>
          </a:blip>
          <a:srcRect/>
          <a:stretch>
            <a:fillRect t="-23000" b="-23000"/>
          </a:stretch>
        </a:blipFill>
      </dgm:spPr>
    </dgm:pt>
    <dgm:pt modelId="{9FF29333-AC65-498F-82EF-8E0A7CDC1B76}" type="pres">
      <dgm:prSet presAssocID="{410FC27A-830E-45ED-A74C-813B1CAA3FA6}" presName="text" presStyleLbl="node1" presStyleIdx="2" presStyleCnt="3">
        <dgm:presLayoutVars>
          <dgm:bulletEnabled val="1"/>
        </dgm:presLayoutVars>
      </dgm:prSet>
      <dgm:spPr/>
    </dgm:pt>
  </dgm:ptLst>
  <dgm:cxnLst>
    <dgm:cxn modelId="{566FE10A-1C57-485B-A835-328EDA20B9F4}" type="presOf" srcId="{22B0F811-F311-4FEE-89F0-0915B89B78B6}" destId="{D3A2CBDC-C363-4D7A-B19F-AABC2425F1BC}" srcOrd="0" destOrd="0" presId="urn:microsoft.com/office/officeart/2005/8/layout/vList4#2"/>
    <dgm:cxn modelId="{FE8E3372-9C85-4C80-8D04-BBCEE267F885}" type="presOf" srcId="{7C219B87-913B-4E7E-AF17-211D28D5FB6F}" destId="{348E43C3-A6EE-48B1-9C7E-DC2AEEC02A4A}" srcOrd="0" destOrd="0" presId="urn:microsoft.com/office/officeart/2005/8/layout/vList4#2"/>
    <dgm:cxn modelId="{8FDE6253-9F96-437C-9B94-227BFF14B42F}" srcId="{7C219B87-913B-4E7E-AF17-211D28D5FB6F}" destId="{2E291B65-7F15-4C8A-AF9D-09168FAF216D}" srcOrd="1" destOrd="0" parTransId="{163EEBBF-F0EF-431F-9700-DBB7BAC37F2F}" sibTransId="{1399C180-8E08-4F3F-B539-8770611BD788}"/>
    <dgm:cxn modelId="{2994B795-8B14-41C5-BC1B-660B6EA89E60}" srcId="{7C219B87-913B-4E7E-AF17-211D28D5FB6F}" destId="{22B0F811-F311-4FEE-89F0-0915B89B78B6}" srcOrd="0" destOrd="0" parTransId="{23940156-8861-46BC-9F7B-945EECB53B73}" sibTransId="{87815863-61E0-4D9E-BAB4-FC9AB322E870}"/>
    <dgm:cxn modelId="{BF71FEA0-1FED-435B-9981-96AE00207D9F}" srcId="{7C219B87-913B-4E7E-AF17-211D28D5FB6F}" destId="{410FC27A-830E-45ED-A74C-813B1CAA3FA6}" srcOrd="2" destOrd="0" parTransId="{CEDE980E-7F07-4D01-9594-2B83563DBBE9}" sibTransId="{14B98B26-CA45-402E-B5D2-D448AEE38C4B}"/>
    <dgm:cxn modelId="{4DC6DDB7-4E5C-4D1E-9747-223B4C25610F}" type="presOf" srcId="{22B0F811-F311-4FEE-89F0-0915B89B78B6}" destId="{A6D7EE1A-EBD4-4A1F-BC4E-9ED3AB127724}" srcOrd="1" destOrd="0" presId="urn:microsoft.com/office/officeart/2005/8/layout/vList4#2"/>
    <dgm:cxn modelId="{219825BB-F8B6-44E4-86A6-0659C3F66753}" type="presOf" srcId="{410FC27A-830E-45ED-A74C-813B1CAA3FA6}" destId="{ECDE2547-24AD-4CDA-B50F-C15E0D36C050}" srcOrd="0" destOrd="0" presId="urn:microsoft.com/office/officeart/2005/8/layout/vList4#2"/>
    <dgm:cxn modelId="{FE0EFAE9-32DF-4E30-926D-B9743A6F3F26}" type="presOf" srcId="{2E291B65-7F15-4C8A-AF9D-09168FAF216D}" destId="{5511373A-D6CC-4D2E-94A4-CBA1FCE96CF9}" srcOrd="1" destOrd="0" presId="urn:microsoft.com/office/officeart/2005/8/layout/vList4#2"/>
    <dgm:cxn modelId="{F3D616F5-D068-4471-A319-455A0E02371C}" type="presOf" srcId="{2E291B65-7F15-4C8A-AF9D-09168FAF216D}" destId="{43E1335F-0AA1-4193-A61C-54A0D47BF24D}" srcOrd="0" destOrd="0" presId="urn:microsoft.com/office/officeart/2005/8/layout/vList4#2"/>
    <dgm:cxn modelId="{5ECFA1FB-3061-4B7B-A3CB-FDCC58F13D58}" type="presOf" srcId="{410FC27A-830E-45ED-A74C-813B1CAA3FA6}" destId="{9FF29333-AC65-498F-82EF-8E0A7CDC1B76}" srcOrd="1" destOrd="0" presId="urn:microsoft.com/office/officeart/2005/8/layout/vList4#2"/>
    <dgm:cxn modelId="{437E8518-96FB-4C2F-978B-91C34401ABCF}" type="presParOf" srcId="{348E43C3-A6EE-48B1-9C7E-DC2AEEC02A4A}" destId="{2335DF88-D634-4A01-9F6C-F40D24073705}" srcOrd="0" destOrd="0" presId="urn:microsoft.com/office/officeart/2005/8/layout/vList4#2"/>
    <dgm:cxn modelId="{B29E95AF-3270-4455-8997-6404C297738E}" type="presParOf" srcId="{2335DF88-D634-4A01-9F6C-F40D24073705}" destId="{D3A2CBDC-C363-4D7A-B19F-AABC2425F1BC}" srcOrd="0" destOrd="0" presId="urn:microsoft.com/office/officeart/2005/8/layout/vList4#2"/>
    <dgm:cxn modelId="{A824CC24-27BE-423B-9D91-0756BFE90A0E}" type="presParOf" srcId="{2335DF88-D634-4A01-9F6C-F40D24073705}" destId="{D21BF597-8DE7-48BA-A984-B7C415FE50EF}" srcOrd="1" destOrd="0" presId="urn:microsoft.com/office/officeart/2005/8/layout/vList4#2"/>
    <dgm:cxn modelId="{8D8BC745-B7E8-42A0-A450-83F4F43C2ADF}" type="presParOf" srcId="{2335DF88-D634-4A01-9F6C-F40D24073705}" destId="{A6D7EE1A-EBD4-4A1F-BC4E-9ED3AB127724}" srcOrd="2" destOrd="0" presId="urn:microsoft.com/office/officeart/2005/8/layout/vList4#2"/>
    <dgm:cxn modelId="{F8417471-C791-494A-8F61-0B97F87B6CC3}" type="presParOf" srcId="{348E43C3-A6EE-48B1-9C7E-DC2AEEC02A4A}" destId="{B235BBD4-9254-4E04-99B8-E839420CA53C}" srcOrd="1" destOrd="0" presId="urn:microsoft.com/office/officeart/2005/8/layout/vList4#2"/>
    <dgm:cxn modelId="{3472A5D6-EC49-40EA-AB04-B229F081F104}" type="presParOf" srcId="{348E43C3-A6EE-48B1-9C7E-DC2AEEC02A4A}" destId="{9621D683-F9E3-4754-A264-5DF6BC201E3A}" srcOrd="2" destOrd="0" presId="urn:microsoft.com/office/officeart/2005/8/layout/vList4#2"/>
    <dgm:cxn modelId="{94905E0B-F17A-4BC9-913B-AA584F101CCD}" type="presParOf" srcId="{9621D683-F9E3-4754-A264-5DF6BC201E3A}" destId="{43E1335F-0AA1-4193-A61C-54A0D47BF24D}" srcOrd="0" destOrd="0" presId="urn:microsoft.com/office/officeart/2005/8/layout/vList4#2"/>
    <dgm:cxn modelId="{8422BF4A-EE17-41DF-9321-0B11D29D1437}" type="presParOf" srcId="{9621D683-F9E3-4754-A264-5DF6BC201E3A}" destId="{380FF8D3-4715-492F-8808-2D8C492A25FB}" srcOrd="1" destOrd="0" presId="urn:microsoft.com/office/officeart/2005/8/layout/vList4#2"/>
    <dgm:cxn modelId="{8B26153A-4328-44D9-B11A-4AB2FC77CE34}" type="presParOf" srcId="{9621D683-F9E3-4754-A264-5DF6BC201E3A}" destId="{5511373A-D6CC-4D2E-94A4-CBA1FCE96CF9}" srcOrd="2" destOrd="0" presId="urn:microsoft.com/office/officeart/2005/8/layout/vList4#2"/>
    <dgm:cxn modelId="{A67870F1-DB45-4DB9-880D-A3CD3057E07E}" type="presParOf" srcId="{348E43C3-A6EE-48B1-9C7E-DC2AEEC02A4A}" destId="{B6F87DC7-84CE-44C0-998B-96E8480EE5A9}" srcOrd="3" destOrd="0" presId="urn:microsoft.com/office/officeart/2005/8/layout/vList4#2"/>
    <dgm:cxn modelId="{7646BF8C-7AD6-451F-9B54-06D454569611}" type="presParOf" srcId="{348E43C3-A6EE-48B1-9C7E-DC2AEEC02A4A}" destId="{5F921E02-CB35-4C06-8FB8-07FF35A490AB}" srcOrd="4" destOrd="0" presId="urn:microsoft.com/office/officeart/2005/8/layout/vList4#2"/>
    <dgm:cxn modelId="{038A7C5E-3CAA-4B97-B572-E8D6467ED474}" type="presParOf" srcId="{5F921E02-CB35-4C06-8FB8-07FF35A490AB}" destId="{ECDE2547-24AD-4CDA-B50F-C15E0D36C050}" srcOrd="0" destOrd="0" presId="urn:microsoft.com/office/officeart/2005/8/layout/vList4#2"/>
    <dgm:cxn modelId="{DF3AD3DB-C0C3-4DCD-890A-07CB92FC4219}" type="presParOf" srcId="{5F921E02-CB35-4C06-8FB8-07FF35A490AB}" destId="{2B34D5C8-B62A-4B0A-9C6C-941ADE68F9B4}" srcOrd="1" destOrd="0" presId="urn:microsoft.com/office/officeart/2005/8/layout/vList4#2"/>
    <dgm:cxn modelId="{96B6A293-65C9-4DBD-90FD-334C3615B06B}" type="presParOf" srcId="{5F921E02-CB35-4C06-8FB8-07FF35A490AB}" destId="{9FF29333-AC65-498F-82EF-8E0A7CDC1B76}" srcOrd="2" destOrd="0" presId="urn:microsoft.com/office/officeart/2005/8/layout/vList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9DE24C8-0AC1-4F08-BAC3-CEF4B2FB1101}" type="doc">
      <dgm:prSet loTypeId="urn:microsoft.com/office/officeart/2005/8/layout/hierarchy4" loCatId="relationship" qsTypeId="urn:microsoft.com/office/officeart/2005/8/quickstyle/simple1" qsCatId="simple" csTypeId="urn:microsoft.com/office/officeart/2005/8/colors/colorful3" csCatId="colorful" phldr="1"/>
      <dgm:spPr/>
      <dgm:t>
        <a:bodyPr/>
        <a:lstStyle/>
        <a:p>
          <a:endParaRPr lang="pt-BR"/>
        </a:p>
      </dgm:t>
    </dgm:pt>
    <dgm:pt modelId="{7E2654B3-9D85-467A-A2C1-1FA8359D8E88}">
      <dgm:prSet phldrT="[Texto]" custT="1"/>
      <dgm:spPr>
        <a:solidFill>
          <a:schemeClr val="accent2">
            <a:lumMod val="75000"/>
          </a:schemeClr>
        </a:solidFill>
        <a:ln>
          <a:solidFill>
            <a:schemeClr val="accent3">
              <a:lumMod val="50000"/>
            </a:schemeClr>
          </a:solidFill>
        </a:ln>
        <a:scene3d>
          <a:camera prst="orthographicFront"/>
          <a:lightRig rig="threePt" dir="t"/>
        </a:scene3d>
        <a:sp3d>
          <a:bevelT/>
        </a:sp3d>
      </dgm:spPr>
      <dgm:t>
        <a:bodyPr/>
        <a:lstStyle/>
        <a:p>
          <a:pPr algn="ctr"/>
          <a:r>
            <a:rPr lang="pt-BR" sz="2000" b="1" dirty="0">
              <a:solidFill>
                <a:schemeClr val="bg1"/>
              </a:solidFill>
            </a:rPr>
            <a:t>1. O COMPORTAMENTO PASSIVO DO MEMBRO DA ORGANIZAÇÃO, DE MERO INTEGRANTE, SEM PARTICIPAÇÃO EM ALGUM DELITO CONCRETO, NÃO PODE GERAR A IMPUTAÇÃO PENAL PELO DELITO DE ORGANIZAÇÃO</a:t>
          </a:r>
        </a:p>
      </dgm:t>
    </dgm:pt>
    <dgm:pt modelId="{2489C92A-C3B8-4ABB-A68C-875520B1AF18}" type="parTrans" cxnId="{1C7D56C4-4E19-4DBA-9FB1-EB9A1AAA7516}">
      <dgm:prSet/>
      <dgm:spPr/>
      <dgm:t>
        <a:bodyPr/>
        <a:lstStyle/>
        <a:p>
          <a:endParaRPr lang="pt-BR"/>
        </a:p>
      </dgm:t>
    </dgm:pt>
    <dgm:pt modelId="{2C04DF39-8149-4638-944D-F51250BD6B82}" type="sibTrans" cxnId="{1C7D56C4-4E19-4DBA-9FB1-EB9A1AAA7516}">
      <dgm:prSet/>
      <dgm:spPr/>
      <dgm:t>
        <a:bodyPr/>
        <a:lstStyle/>
        <a:p>
          <a:endParaRPr lang="pt-BR"/>
        </a:p>
      </dgm:t>
    </dgm:pt>
    <dgm:pt modelId="{89886A0B-4FB8-405E-A09C-39EDCC680569}">
      <dgm:prSet phldrT="[Texto]" custT="1"/>
      <dgm:spPr>
        <a:ln>
          <a:solidFill>
            <a:schemeClr val="accent4">
              <a:lumMod val="50000"/>
            </a:schemeClr>
          </a:solidFill>
        </a:ln>
        <a:scene3d>
          <a:camera prst="orthographicFront"/>
          <a:lightRig rig="threePt" dir="t"/>
        </a:scene3d>
        <a:sp3d>
          <a:bevelT/>
        </a:sp3d>
      </dgm:spPr>
      <dgm:t>
        <a:bodyPr/>
        <a:lstStyle/>
        <a:p>
          <a:r>
            <a:rPr lang="pt-BR" sz="2000" b="1" dirty="0">
              <a:solidFill>
                <a:schemeClr val="bg1"/>
              </a:solidFill>
            </a:rPr>
            <a:t>2. OS MEMBROS ESPORADICAMENTE ATIVOS, OU SEJA, QUE APENAS EVENTUALMENTE TOMAM PARTE DOS CRIMES-FIM, PODEM SER IMPUTADOS SE HOUVER UMA INTERVENÇÃO DIRETA E IMEDIATA NO DELITO-FIM (EX.: ROUBO)</a:t>
          </a:r>
        </a:p>
      </dgm:t>
    </dgm:pt>
    <dgm:pt modelId="{D36B839A-1E8A-4383-A7EC-B19A3DEABA12}" type="parTrans" cxnId="{0C825D99-75ED-44A6-950B-579E138175D1}">
      <dgm:prSet/>
      <dgm:spPr/>
      <dgm:t>
        <a:bodyPr/>
        <a:lstStyle/>
        <a:p>
          <a:endParaRPr lang="pt-BR"/>
        </a:p>
      </dgm:t>
    </dgm:pt>
    <dgm:pt modelId="{9736E1D9-ADE2-49CC-ACE7-DE46F3550224}" type="sibTrans" cxnId="{0C825D99-75ED-44A6-950B-579E138175D1}">
      <dgm:prSet/>
      <dgm:spPr/>
      <dgm:t>
        <a:bodyPr/>
        <a:lstStyle/>
        <a:p>
          <a:endParaRPr lang="pt-BR"/>
        </a:p>
      </dgm:t>
    </dgm:pt>
    <dgm:pt modelId="{5043961E-46C1-4F53-B629-51F8BE88A0C7}">
      <dgm:prSet phldrT="[Texto]" custT="1"/>
      <dgm:spPr>
        <a:solidFill>
          <a:schemeClr val="accent5">
            <a:lumMod val="75000"/>
          </a:schemeClr>
        </a:solidFill>
        <a:ln>
          <a:solidFill>
            <a:srgbClr val="002060"/>
          </a:solidFill>
        </a:ln>
        <a:scene3d>
          <a:camera prst="orthographicFront"/>
          <a:lightRig rig="threePt" dir="t"/>
        </a:scene3d>
        <a:sp3d>
          <a:bevelT/>
        </a:sp3d>
      </dgm:spPr>
      <dgm:t>
        <a:bodyPr/>
        <a:lstStyle/>
        <a:p>
          <a:r>
            <a:rPr lang="pt-BR" sz="2000" b="1" dirty="0">
              <a:solidFill>
                <a:schemeClr val="bg1"/>
              </a:solidFill>
            </a:rPr>
            <a:t>3. OS INSTITUCIONALMENTE ATIVOS RESPONDEM COMO COAUTORES OU PARTÍCIPES (INDUÇÃO) EM QUALQUER DOS CRIMES CONCRETAMENTE PRATICADOS (DELITO-FIM) NO CONTEXTO E EM BENEFÍCIO DA ORGANIZAÇÃO CRIMINOSA</a:t>
          </a:r>
        </a:p>
      </dgm:t>
    </dgm:pt>
    <dgm:pt modelId="{02BA4EBC-EAC6-47DA-B050-D2074DD36F3B}" type="parTrans" cxnId="{12DDEDBA-4A36-40FD-8E08-2B92F087A3AF}">
      <dgm:prSet/>
      <dgm:spPr/>
      <dgm:t>
        <a:bodyPr/>
        <a:lstStyle/>
        <a:p>
          <a:endParaRPr lang="pt-BR"/>
        </a:p>
      </dgm:t>
    </dgm:pt>
    <dgm:pt modelId="{207542D3-73C1-4721-9E57-77FE7F214654}" type="sibTrans" cxnId="{12DDEDBA-4A36-40FD-8E08-2B92F087A3AF}">
      <dgm:prSet/>
      <dgm:spPr/>
      <dgm:t>
        <a:bodyPr/>
        <a:lstStyle/>
        <a:p>
          <a:endParaRPr lang="pt-BR"/>
        </a:p>
      </dgm:t>
    </dgm:pt>
    <dgm:pt modelId="{A9738A61-55C1-4FEE-8B7E-2BD4BEAF02B6}" type="pres">
      <dgm:prSet presAssocID="{E9DE24C8-0AC1-4F08-BAC3-CEF4B2FB1101}" presName="Name0" presStyleCnt="0">
        <dgm:presLayoutVars>
          <dgm:chPref val="1"/>
          <dgm:dir/>
          <dgm:animOne val="branch"/>
          <dgm:animLvl val="lvl"/>
          <dgm:resizeHandles/>
        </dgm:presLayoutVars>
      </dgm:prSet>
      <dgm:spPr/>
    </dgm:pt>
    <dgm:pt modelId="{5D91BD70-B5BF-4207-807D-080041CE7C2B}" type="pres">
      <dgm:prSet presAssocID="{7E2654B3-9D85-467A-A2C1-1FA8359D8E88}" presName="vertOne" presStyleCnt="0"/>
      <dgm:spPr/>
    </dgm:pt>
    <dgm:pt modelId="{43ED38BA-CD81-492D-875D-73DA6892D6DD}" type="pres">
      <dgm:prSet presAssocID="{7E2654B3-9D85-467A-A2C1-1FA8359D8E88}" presName="txOne" presStyleLbl="node0" presStyleIdx="0" presStyleCnt="1">
        <dgm:presLayoutVars>
          <dgm:chPref val="3"/>
        </dgm:presLayoutVars>
      </dgm:prSet>
      <dgm:spPr/>
    </dgm:pt>
    <dgm:pt modelId="{D36AE228-176B-40AC-BF0B-86A0F58BFDDB}" type="pres">
      <dgm:prSet presAssocID="{7E2654B3-9D85-467A-A2C1-1FA8359D8E88}" presName="parTransOne" presStyleCnt="0"/>
      <dgm:spPr/>
    </dgm:pt>
    <dgm:pt modelId="{9C960D8A-AC5B-43E0-88DB-BA387355B68A}" type="pres">
      <dgm:prSet presAssocID="{7E2654B3-9D85-467A-A2C1-1FA8359D8E88}" presName="horzOne" presStyleCnt="0"/>
      <dgm:spPr/>
    </dgm:pt>
    <dgm:pt modelId="{1F3FBDD2-2E42-4169-84A2-B09B0BB3361B}" type="pres">
      <dgm:prSet presAssocID="{89886A0B-4FB8-405E-A09C-39EDCC680569}" presName="vertTwo" presStyleCnt="0"/>
      <dgm:spPr/>
    </dgm:pt>
    <dgm:pt modelId="{7ABA9ED8-9259-41B3-BF8C-EF3A67EACF93}" type="pres">
      <dgm:prSet presAssocID="{89886A0B-4FB8-405E-A09C-39EDCC680569}" presName="txTwo" presStyleLbl="node2" presStyleIdx="0" presStyleCnt="1">
        <dgm:presLayoutVars>
          <dgm:chPref val="3"/>
        </dgm:presLayoutVars>
      </dgm:prSet>
      <dgm:spPr/>
    </dgm:pt>
    <dgm:pt modelId="{3CF4B983-2089-4463-824D-CDC96FE9ACAD}" type="pres">
      <dgm:prSet presAssocID="{89886A0B-4FB8-405E-A09C-39EDCC680569}" presName="parTransTwo" presStyleCnt="0"/>
      <dgm:spPr/>
    </dgm:pt>
    <dgm:pt modelId="{3C1B2740-30E6-462B-AF52-3624055BA737}" type="pres">
      <dgm:prSet presAssocID="{89886A0B-4FB8-405E-A09C-39EDCC680569}" presName="horzTwo" presStyleCnt="0"/>
      <dgm:spPr/>
    </dgm:pt>
    <dgm:pt modelId="{58369670-B8A3-4804-B335-3C3E24B3CE1A}" type="pres">
      <dgm:prSet presAssocID="{5043961E-46C1-4F53-B629-51F8BE88A0C7}" presName="vertThree" presStyleCnt="0"/>
      <dgm:spPr/>
    </dgm:pt>
    <dgm:pt modelId="{177840A1-C774-4171-9A27-2714F97B5096}" type="pres">
      <dgm:prSet presAssocID="{5043961E-46C1-4F53-B629-51F8BE88A0C7}" presName="txThree" presStyleLbl="node3" presStyleIdx="0" presStyleCnt="1">
        <dgm:presLayoutVars>
          <dgm:chPref val="3"/>
        </dgm:presLayoutVars>
      </dgm:prSet>
      <dgm:spPr/>
    </dgm:pt>
    <dgm:pt modelId="{A6BEC0B8-A57F-4FC0-9BB8-3249FFE0A6BE}" type="pres">
      <dgm:prSet presAssocID="{5043961E-46C1-4F53-B629-51F8BE88A0C7}" presName="horzThree" presStyleCnt="0"/>
      <dgm:spPr/>
    </dgm:pt>
  </dgm:ptLst>
  <dgm:cxnLst>
    <dgm:cxn modelId="{9869D67C-C013-4D57-A966-F23EEAEDAA3B}" type="presOf" srcId="{5043961E-46C1-4F53-B629-51F8BE88A0C7}" destId="{177840A1-C774-4171-9A27-2714F97B5096}" srcOrd="0" destOrd="0" presId="urn:microsoft.com/office/officeart/2005/8/layout/hierarchy4"/>
    <dgm:cxn modelId="{B7D9BD94-CB64-4896-999E-82BF46C18187}" type="presOf" srcId="{89886A0B-4FB8-405E-A09C-39EDCC680569}" destId="{7ABA9ED8-9259-41B3-BF8C-EF3A67EACF93}" srcOrd="0" destOrd="0" presId="urn:microsoft.com/office/officeart/2005/8/layout/hierarchy4"/>
    <dgm:cxn modelId="{0C825D99-75ED-44A6-950B-579E138175D1}" srcId="{7E2654B3-9D85-467A-A2C1-1FA8359D8E88}" destId="{89886A0B-4FB8-405E-A09C-39EDCC680569}" srcOrd="0" destOrd="0" parTransId="{D36B839A-1E8A-4383-A7EC-B19A3DEABA12}" sibTransId="{9736E1D9-ADE2-49CC-ACE7-DE46F3550224}"/>
    <dgm:cxn modelId="{12DDEDBA-4A36-40FD-8E08-2B92F087A3AF}" srcId="{89886A0B-4FB8-405E-A09C-39EDCC680569}" destId="{5043961E-46C1-4F53-B629-51F8BE88A0C7}" srcOrd="0" destOrd="0" parTransId="{02BA4EBC-EAC6-47DA-B050-D2074DD36F3B}" sibTransId="{207542D3-73C1-4721-9E57-77FE7F214654}"/>
    <dgm:cxn modelId="{1C7D56C4-4E19-4DBA-9FB1-EB9A1AAA7516}" srcId="{E9DE24C8-0AC1-4F08-BAC3-CEF4B2FB1101}" destId="{7E2654B3-9D85-467A-A2C1-1FA8359D8E88}" srcOrd="0" destOrd="0" parTransId="{2489C92A-C3B8-4ABB-A68C-875520B1AF18}" sibTransId="{2C04DF39-8149-4638-944D-F51250BD6B82}"/>
    <dgm:cxn modelId="{2D0C66D2-6C52-4032-B7B0-796654E39329}" type="presOf" srcId="{E9DE24C8-0AC1-4F08-BAC3-CEF4B2FB1101}" destId="{A9738A61-55C1-4FEE-8B7E-2BD4BEAF02B6}" srcOrd="0" destOrd="0" presId="urn:microsoft.com/office/officeart/2005/8/layout/hierarchy4"/>
    <dgm:cxn modelId="{9F8244D7-07FF-4E90-A493-F8E7FBA2322C}" type="presOf" srcId="{7E2654B3-9D85-467A-A2C1-1FA8359D8E88}" destId="{43ED38BA-CD81-492D-875D-73DA6892D6DD}" srcOrd="0" destOrd="0" presId="urn:microsoft.com/office/officeart/2005/8/layout/hierarchy4"/>
    <dgm:cxn modelId="{58CFF458-31B1-463D-B25A-9467E01AF367}" type="presParOf" srcId="{A9738A61-55C1-4FEE-8B7E-2BD4BEAF02B6}" destId="{5D91BD70-B5BF-4207-807D-080041CE7C2B}" srcOrd="0" destOrd="0" presId="urn:microsoft.com/office/officeart/2005/8/layout/hierarchy4"/>
    <dgm:cxn modelId="{3DB3A976-C5E9-46DA-86AB-4B1EB7F6442E}" type="presParOf" srcId="{5D91BD70-B5BF-4207-807D-080041CE7C2B}" destId="{43ED38BA-CD81-492D-875D-73DA6892D6DD}" srcOrd="0" destOrd="0" presId="urn:microsoft.com/office/officeart/2005/8/layout/hierarchy4"/>
    <dgm:cxn modelId="{C7045737-6405-430F-9549-CB53D06265BE}" type="presParOf" srcId="{5D91BD70-B5BF-4207-807D-080041CE7C2B}" destId="{D36AE228-176B-40AC-BF0B-86A0F58BFDDB}" srcOrd="1" destOrd="0" presId="urn:microsoft.com/office/officeart/2005/8/layout/hierarchy4"/>
    <dgm:cxn modelId="{C62F16C3-46F1-479D-BC8E-E26066A41341}" type="presParOf" srcId="{5D91BD70-B5BF-4207-807D-080041CE7C2B}" destId="{9C960D8A-AC5B-43E0-88DB-BA387355B68A}" srcOrd="2" destOrd="0" presId="urn:microsoft.com/office/officeart/2005/8/layout/hierarchy4"/>
    <dgm:cxn modelId="{E548A4D2-C50F-4F9E-B6AA-BD0B2345507A}" type="presParOf" srcId="{9C960D8A-AC5B-43E0-88DB-BA387355B68A}" destId="{1F3FBDD2-2E42-4169-84A2-B09B0BB3361B}" srcOrd="0" destOrd="0" presId="urn:microsoft.com/office/officeart/2005/8/layout/hierarchy4"/>
    <dgm:cxn modelId="{4688C038-8E0E-4E90-B404-2E61BBCD929B}" type="presParOf" srcId="{1F3FBDD2-2E42-4169-84A2-B09B0BB3361B}" destId="{7ABA9ED8-9259-41B3-BF8C-EF3A67EACF93}" srcOrd="0" destOrd="0" presId="urn:microsoft.com/office/officeart/2005/8/layout/hierarchy4"/>
    <dgm:cxn modelId="{1C86DE88-2CA0-4618-A2F8-47BB9F149BC1}" type="presParOf" srcId="{1F3FBDD2-2E42-4169-84A2-B09B0BB3361B}" destId="{3CF4B983-2089-4463-824D-CDC96FE9ACAD}" srcOrd="1" destOrd="0" presId="urn:microsoft.com/office/officeart/2005/8/layout/hierarchy4"/>
    <dgm:cxn modelId="{220A67B5-9695-4A7D-A099-E4C03B606C33}" type="presParOf" srcId="{1F3FBDD2-2E42-4169-84A2-B09B0BB3361B}" destId="{3C1B2740-30E6-462B-AF52-3624055BA737}" srcOrd="2" destOrd="0" presId="urn:microsoft.com/office/officeart/2005/8/layout/hierarchy4"/>
    <dgm:cxn modelId="{CE773011-72F4-4E1C-975C-A02A79AC5A9C}" type="presParOf" srcId="{3C1B2740-30E6-462B-AF52-3624055BA737}" destId="{58369670-B8A3-4804-B335-3C3E24B3CE1A}" srcOrd="0" destOrd="0" presId="urn:microsoft.com/office/officeart/2005/8/layout/hierarchy4"/>
    <dgm:cxn modelId="{ECBD5717-5AAF-49C4-BBCE-791A356D0354}" type="presParOf" srcId="{58369670-B8A3-4804-B335-3C3E24B3CE1A}" destId="{177840A1-C774-4171-9A27-2714F97B5096}" srcOrd="0" destOrd="0" presId="urn:microsoft.com/office/officeart/2005/8/layout/hierarchy4"/>
    <dgm:cxn modelId="{DB5BD3FE-D195-4DE7-BD5C-047DF5ABCEFF}" type="presParOf" srcId="{58369670-B8A3-4804-B335-3C3E24B3CE1A}" destId="{A6BEC0B8-A57F-4FC0-9BB8-3249FFE0A6B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BF0638E-4EBB-48F6-A84B-F4E6F93F8A9C}"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pt-BR"/>
        </a:p>
      </dgm:t>
    </dgm:pt>
    <dgm:pt modelId="{5F772A56-DC0E-4AD5-A3C3-90FB728545EE}">
      <dgm:prSet phldrT="[Text]"/>
      <dgm:spPr>
        <a:solidFill>
          <a:schemeClr val="accent1">
            <a:lumMod val="50000"/>
          </a:schemeClr>
        </a:solidFill>
      </dgm:spPr>
      <dgm:t>
        <a:bodyPr/>
        <a:lstStyle/>
        <a:p>
          <a:r>
            <a:rPr lang="pt-BR" b="1" dirty="0"/>
            <a:t>BEM JURÍDICO?</a:t>
          </a:r>
        </a:p>
      </dgm:t>
    </dgm:pt>
    <dgm:pt modelId="{DDC08F0F-5611-4274-BFEA-1CFE02DEE667}" type="parTrans" cxnId="{409412A4-C5D2-4F98-AC46-1175A8389FAF}">
      <dgm:prSet/>
      <dgm:spPr/>
      <dgm:t>
        <a:bodyPr/>
        <a:lstStyle/>
        <a:p>
          <a:endParaRPr lang="pt-BR"/>
        </a:p>
      </dgm:t>
    </dgm:pt>
    <dgm:pt modelId="{B5C7ADAA-CE97-430E-ABCC-1388EDD8B627}" type="sibTrans" cxnId="{409412A4-C5D2-4F98-AC46-1175A8389FAF}">
      <dgm:prSet/>
      <dgm:spPr/>
      <dgm:t>
        <a:bodyPr/>
        <a:lstStyle/>
        <a:p>
          <a:endParaRPr lang="pt-BR"/>
        </a:p>
      </dgm:t>
    </dgm:pt>
    <dgm:pt modelId="{C3190019-2648-449B-B8B2-2C3D33232EA7}">
      <dgm:prSet phldrT="[Text]"/>
      <dgm:spPr>
        <a:solidFill>
          <a:srgbClr val="00B050"/>
        </a:solidFill>
      </dgm:spPr>
      <dgm:t>
        <a:bodyPr/>
        <a:lstStyle/>
        <a:p>
          <a:r>
            <a:rPr lang="pt-BR" b="1" dirty="0"/>
            <a:t>INVESTIGADO COMO SUJEITO ATIVO?</a:t>
          </a:r>
        </a:p>
      </dgm:t>
    </dgm:pt>
    <dgm:pt modelId="{97FA87B6-31C6-48CC-BE7D-9CFC8E1F87F9}" type="parTrans" cxnId="{EE158A79-AB3E-4EBD-B481-D49B5F4295D7}">
      <dgm:prSet/>
      <dgm:spPr/>
      <dgm:t>
        <a:bodyPr/>
        <a:lstStyle/>
        <a:p>
          <a:endParaRPr lang="pt-BR"/>
        </a:p>
      </dgm:t>
    </dgm:pt>
    <dgm:pt modelId="{D10E211D-36C3-4066-90A8-CE4DC1A22124}" type="sibTrans" cxnId="{EE158A79-AB3E-4EBD-B481-D49B5F4295D7}">
      <dgm:prSet/>
      <dgm:spPr/>
      <dgm:t>
        <a:bodyPr/>
        <a:lstStyle/>
        <a:p>
          <a:endParaRPr lang="pt-BR"/>
        </a:p>
      </dgm:t>
    </dgm:pt>
    <dgm:pt modelId="{E1060522-C85F-4DC8-9569-4DF8DEF16A03}">
      <dgm:prSet phldrT="[Text]"/>
      <dgm:spPr/>
      <dgm:t>
        <a:bodyPr/>
        <a:lstStyle/>
        <a:p>
          <a:r>
            <a:rPr lang="pt-BR" b="1" dirty="0"/>
            <a:t>O QUE SIGNIFICA EMBARAÇAR?</a:t>
          </a:r>
        </a:p>
      </dgm:t>
    </dgm:pt>
    <dgm:pt modelId="{1EBB0E10-7BC9-4119-9028-91DB7A907CAB}" type="parTrans" cxnId="{E650EC96-0593-40B7-9899-D862A52B25A1}">
      <dgm:prSet/>
      <dgm:spPr/>
      <dgm:t>
        <a:bodyPr/>
        <a:lstStyle/>
        <a:p>
          <a:endParaRPr lang="pt-BR"/>
        </a:p>
      </dgm:t>
    </dgm:pt>
    <dgm:pt modelId="{54E9CC5C-4973-4DEF-B422-09FA7DB7A1CC}" type="sibTrans" cxnId="{E650EC96-0593-40B7-9899-D862A52B25A1}">
      <dgm:prSet/>
      <dgm:spPr/>
      <dgm:t>
        <a:bodyPr/>
        <a:lstStyle/>
        <a:p>
          <a:endParaRPr lang="pt-BR"/>
        </a:p>
      </dgm:t>
    </dgm:pt>
    <dgm:pt modelId="{526FB59B-01E1-44B2-AADE-3A64F94ECF7C}">
      <dgm:prSet phldrT="[Text]"/>
      <dgm:spPr>
        <a:solidFill>
          <a:srgbClr val="FF0000"/>
        </a:solidFill>
      </dgm:spPr>
      <dgm:t>
        <a:bodyPr/>
        <a:lstStyle/>
        <a:p>
          <a:r>
            <a:rPr lang="pt-BR" b="1" dirty="0"/>
            <a:t>ABRANGE O PROCESSO PENAL?</a:t>
          </a:r>
        </a:p>
      </dgm:t>
    </dgm:pt>
    <dgm:pt modelId="{5FCB0A83-D5AD-416D-AF89-1B7FF5D17973}" type="parTrans" cxnId="{EC560BB2-46D1-40F7-8DB9-8A40460C4D43}">
      <dgm:prSet/>
      <dgm:spPr/>
      <dgm:t>
        <a:bodyPr/>
        <a:lstStyle/>
        <a:p>
          <a:endParaRPr lang="pt-BR"/>
        </a:p>
      </dgm:t>
    </dgm:pt>
    <dgm:pt modelId="{D6B58CB6-ED3F-4DD8-83FD-BF069F9A1AF9}" type="sibTrans" cxnId="{EC560BB2-46D1-40F7-8DB9-8A40460C4D43}">
      <dgm:prSet/>
      <dgm:spPr/>
      <dgm:t>
        <a:bodyPr/>
        <a:lstStyle/>
        <a:p>
          <a:endParaRPr lang="pt-BR"/>
        </a:p>
      </dgm:t>
    </dgm:pt>
    <dgm:pt modelId="{9BF2CAFB-9E41-4150-8989-23F45A89166A}">
      <dgm:prSet phldrT="[Text]"/>
      <dgm:spPr>
        <a:solidFill>
          <a:srgbClr val="7030A0"/>
        </a:solidFill>
      </dgm:spPr>
      <dgm:t>
        <a:bodyPr/>
        <a:lstStyle/>
        <a:p>
          <a:r>
            <a:rPr lang="pt-BR" b="1" dirty="0"/>
            <a:t>CRIME DE MERA CONDUTA OU MATERIAL?</a:t>
          </a:r>
        </a:p>
      </dgm:t>
    </dgm:pt>
    <dgm:pt modelId="{248B5839-469B-4EE5-ADE9-4AE98CBD2C5B}" type="parTrans" cxnId="{590F5129-380D-40D5-A66E-7E03FC13895C}">
      <dgm:prSet/>
      <dgm:spPr/>
      <dgm:t>
        <a:bodyPr/>
        <a:lstStyle/>
        <a:p>
          <a:endParaRPr lang="pt-BR"/>
        </a:p>
      </dgm:t>
    </dgm:pt>
    <dgm:pt modelId="{870CFC43-D5ED-4968-A3E7-2D3E4BE6042D}" type="sibTrans" cxnId="{590F5129-380D-40D5-A66E-7E03FC13895C}">
      <dgm:prSet/>
      <dgm:spPr/>
      <dgm:t>
        <a:bodyPr/>
        <a:lstStyle/>
        <a:p>
          <a:endParaRPr lang="pt-BR"/>
        </a:p>
      </dgm:t>
    </dgm:pt>
    <dgm:pt modelId="{8E02758D-8A1C-47BA-B3CD-3687B67CC7D5}" type="pres">
      <dgm:prSet presAssocID="{ABF0638E-4EBB-48F6-A84B-F4E6F93F8A9C}" presName="Name0" presStyleCnt="0">
        <dgm:presLayoutVars>
          <dgm:chMax val="1"/>
          <dgm:dir/>
          <dgm:animLvl val="ctr"/>
          <dgm:resizeHandles val="exact"/>
        </dgm:presLayoutVars>
      </dgm:prSet>
      <dgm:spPr/>
    </dgm:pt>
    <dgm:pt modelId="{3D9273A1-19E6-41DA-92CB-AA3BFDAC3C21}" type="pres">
      <dgm:prSet presAssocID="{5F772A56-DC0E-4AD5-A3C3-90FB728545EE}" presName="centerShape" presStyleLbl="node0" presStyleIdx="0" presStyleCnt="1" custScaleX="122202" custScaleY="115574"/>
      <dgm:spPr/>
    </dgm:pt>
    <dgm:pt modelId="{C1260B89-A88E-4FAD-875B-C4CAD0179A11}" type="pres">
      <dgm:prSet presAssocID="{C3190019-2648-449B-B8B2-2C3D33232EA7}" presName="node" presStyleLbl="node1" presStyleIdx="0" presStyleCnt="4" custScaleX="137397" custScaleY="128707" custRadScaleRad="98860" custRadScaleInc="286">
        <dgm:presLayoutVars>
          <dgm:bulletEnabled val="1"/>
        </dgm:presLayoutVars>
      </dgm:prSet>
      <dgm:spPr/>
    </dgm:pt>
    <dgm:pt modelId="{4B6E81EE-D4C3-4B55-9444-0CA81D2610D8}" type="pres">
      <dgm:prSet presAssocID="{C3190019-2648-449B-B8B2-2C3D33232EA7}" presName="dummy" presStyleCnt="0"/>
      <dgm:spPr/>
    </dgm:pt>
    <dgm:pt modelId="{9AAB20DE-D637-4D70-91D8-0113B0B510E2}" type="pres">
      <dgm:prSet presAssocID="{D10E211D-36C3-4066-90A8-CE4DC1A22124}" presName="sibTrans" presStyleLbl="sibTrans2D1" presStyleIdx="0" presStyleCnt="4"/>
      <dgm:spPr/>
    </dgm:pt>
    <dgm:pt modelId="{A842FE73-4E9D-48CB-B391-35F75B079214}" type="pres">
      <dgm:prSet presAssocID="{E1060522-C85F-4DC8-9569-4DF8DEF16A03}" presName="node" presStyleLbl="node1" presStyleIdx="1" presStyleCnt="4" custScaleX="136714" custScaleY="135744" custRadScaleRad="107413" custRadScaleInc="1014">
        <dgm:presLayoutVars>
          <dgm:bulletEnabled val="1"/>
        </dgm:presLayoutVars>
      </dgm:prSet>
      <dgm:spPr/>
    </dgm:pt>
    <dgm:pt modelId="{7C74B34B-E230-4CDA-833C-D6FECB5B8433}" type="pres">
      <dgm:prSet presAssocID="{E1060522-C85F-4DC8-9569-4DF8DEF16A03}" presName="dummy" presStyleCnt="0"/>
      <dgm:spPr/>
    </dgm:pt>
    <dgm:pt modelId="{15896C53-2745-4ED1-AE75-460AAE72E553}" type="pres">
      <dgm:prSet presAssocID="{54E9CC5C-4973-4DEF-B422-09FA7DB7A1CC}" presName="sibTrans" presStyleLbl="sibTrans2D1" presStyleIdx="1" presStyleCnt="4"/>
      <dgm:spPr/>
    </dgm:pt>
    <dgm:pt modelId="{D0723893-0E66-43A7-9610-A83A96EE8338}" type="pres">
      <dgm:prSet presAssocID="{526FB59B-01E1-44B2-AADE-3A64F94ECF7C}" presName="node" presStyleLbl="node1" presStyleIdx="2" presStyleCnt="4" custScaleX="130489" custScaleY="128811" custRadScaleRad="98692" custRadScaleInc="-3310">
        <dgm:presLayoutVars>
          <dgm:bulletEnabled val="1"/>
        </dgm:presLayoutVars>
      </dgm:prSet>
      <dgm:spPr/>
    </dgm:pt>
    <dgm:pt modelId="{E2D10D0C-6483-4142-9317-7C3C794121C7}" type="pres">
      <dgm:prSet presAssocID="{526FB59B-01E1-44B2-AADE-3A64F94ECF7C}" presName="dummy" presStyleCnt="0"/>
      <dgm:spPr/>
    </dgm:pt>
    <dgm:pt modelId="{1E4A9B23-2768-44C9-9F42-49F4EF036928}" type="pres">
      <dgm:prSet presAssocID="{D6B58CB6-ED3F-4DD8-83FD-BF069F9A1AF9}" presName="sibTrans" presStyleLbl="sibTrans2D1" presStyleIdx="2" presStyleCnt="4"/>
      <dgm:spPr/>
    </dgm:pt>
    <dgm:pt modelId="{D6749A11-73CF-4CD0-AA05-90AB25C92D34}" type="pres">
      <dgm:prSet presAssocID="{9BF2CAFB-9E41-4150-8989-23F45A89166A}" presName="node" presStyleLbl="node1" presStyleIdx="3" presStyleCnt="4" custScaleX="135533" custScaleY="135744" custRadScaleRad="106843" custRadScaleInc="-1019">
        <dgm:presLayoutVars>
          <dgm:bulletEnabled val="1"/>
        </dgm:presLayoutVars>
      </dgm:prSet>
      <dgm:spPr/>
    </dgm:pt>
    <dgm:pt modelId="{8073C351-CA32-45BA-B6FF-1BB7C404B313}" type="pres">
      <dgm:prSet presAssocID="{9BF2CAFB-9E41-4150-8989-23F45A89166A}" presName="dummy" presStyleCnt="0"/>
      <dgm:spPr/>
    </dgm:pt>
    <dgm:pt modelId="{1B694430-DB70-4A77-817D-FF6B9F2AF10B}" type="pres">
      <dgm:prSet presAssocID="{870CFC43-D5ED-4968-A3E7-2D3E4BE6042D}" presName="sibTrans" presStyleLbl="sibTrans2D1" presStyleIdx="3" presStyleCnt="4"/>
      <dgm:spPr/>
    </dgm:pt>
  </dgm:ptLst>
  <dgm:cxnLst>
    <dgm:cxn modelId="{622D1C0A-AD53-487E-BC80-F34D2C744D27}" type="presOf" srcId="{E1060522-C85F-4DC8-9569-4DF8DEF16A03}" destId="{A842FE73-4E9D-48CB-B391-35F75B079214}" srcOrd="0" destOrd="0" presId="urn:microsoft.com/office/officeart/2005/8/layout/radial6"/>
    <dgm:cxn modelId="{1D0DCB13-249D-44EB-BD51-4197F5F052AE}" type="presOf" srcId="{870CFC43-D5ED-4968-A3E7-2D3E4BE6042D}" destId="{1B694430-DB70-4A77-817D-FF6B9F2AF10B}" srcOrd="0" destOrd="0" presId="urn:microsoft.com/office/officeart/2005/8/layout/radial6"/>
    <dgm:cxn modelId="{3E222B14-9832-4F82-B5D9-8D2F8F27691B}" type="presOf" srcId="{D6B58CB6-ED3F-4DD8-83FD-BF069F9A1AF9}" destId="{1E4A9B23-2768-44C9-9F42-49F4EF036928}" srcOrd="0" destOrd="0" presId="urn:microsoft.com/office/officeart/2005/8/layout/radial6"/>
    <dgm:cxn modelId="{590F5129-380D-40D5-A66E-7E03FC13895C}" srcId="{5F772A56-DC0E-4AD5-A3C3-90FB728545EE}" destId="{9BF2CAFB-9E41-4150-8989-23F45A89166A}" srcOrd="3" destOrd="0" parTransId="{248B5839-469B-4EE5-ADE9-4AE98CBD2C5B}" sibTransId="{870CFC43-D5ED-4968-A3E7-2D3E4BE6042D}"/>
    <dgm:cxn modelId="{BBA6392B-454D-41DF-9066-AE88BE844B65}" type="presOf" srcId="{ABF0638E-4EBB-48F6-A84B-F4E6F93F8A9C}" destId="{8E02758D-8A1C-47BA-B3CD-3687B67CC7D5}" srcOrd="0" destOrd="0" presId="urn:microsoft.com/office/officeart/2005/8/layout/radial6"/>
    <dgm:cxn modelId="{8CA92841-B285-4454-B948-2D93ACFE925F}" type="presOf" srcId="{54E9CC5C-4973-4DEF-B422-09FA7DB7A1CC}" destId="{15896C53-2745-4ED1-AE75-460AAE72E553}" srcOrd="0" destOrd="0" presId="urn:microsoft.com/office/officeart/2005/8/layout/radial6"/>
    <dgm:cxn modelId="{6616C946-9DB5-426D-9304-FD975DDF2FCF}" type="presOf" srcId="{526FB59B-01E1-44B2-AADE-3A64F94ECF7C}" destId="{D0723893-0E66-43A7-9610-A83A96EE8338}" srcOrd="0" destOrd="0" presId="urn:microsoft.com/office/officeart/2005/8/layout/radial6"/>
    <dgm:cxn modelId="{40B6074A-0711-4214-B1D9-5E158F9ADF84}" type="presOf" srcId="{C3190019-2648-449B-B8B2-2C3D33232EA7}" destId="{C1260B89-A88E-4FAD-875B-C4CAD0179A11}" srcOrd="0" destOrd="0" presId="urn:microsoft.com/office/officeart/2005/8/layout/radial6"/>
    <dgm:cxn modelId="{5F862670-6D4C-4452-9717-35A19B621C2F}" type="presOf" srcId="{5F772A56-DC0E-4AD5-A3C3-90FB728545EE}" destId="{3D9273A1-19E6-41DA-92CB-AA3BFDAC3C21}" srcOrd="0" destOrd="0" presId="urn:microsoft.com/office/officeart/2005/8/layout/radial6"/>
    <dgm:cxn modelId="{7C6C8A78-B877-44D3-954C-BA31F0696F3D}" type="presOf" srcId="{D10E211D-36C3-4066-90A8-CE4DC1A22124}" destId="{9AAB20DE-D637-4D70-91D8-0113B0B510E2}" srcOrd="0" destOrd="0" presId="urn:microsoft.com/office/officeart/2005/8/layout/radial6"/>
    <dgm:cxn modelId="{EE158A79-AB3E-4EBD-B481-D49B5F4295D7}" srcId="{5F772A56-DC0E-4AD5-A3C3-90FB728545EE}" destId="{C3190019-2648-449B-B8B2-2C3D33232EA7}" srcOrd="0" destOrd="0" parTransId="{97FA87B6-31C6-48CC-BE7D-9CFC8E1F87F9}" sibTransId="{D10E211D-36C3-4066-90A8-CE4DC1A22124}"/>
    <dgm:cxn modelId="{E650EC96-0593-40B7-9899-D862A52B25A1}" srcId="{5F772A56-DC0E-4AD5-A3C3-90FB728545EE}" destId="{E1060522-C85F-4DC8-9569-4DF8DEF16A03}" srcOrd="1" destOrd="0" parTransId="{1EBB0E10-7BC9-4119-9028-91DB7A907CAB}" sibTransId="{54E9CC5C-4973-4DEF-B422-09FA7DB7A1CC}"/>
    <dgm:cxn modelId="{409412A4-C5D2-4F98-AC46-1175A8389FAF}" srcId="{ABF0638E-4EBB-48F6-A84B-F4E6F93F8A9C}" destId="{5F772A56-DC0E-4AD5-A3C3-90FB728545EE}" srcOrd="0" destOrd="0" parTransId="{DDC08F0F-5611-4274-BFEA-1CFE02DEE667}" sibTransId="{B5C7ADAA-CE97-430E-ABCC-1388EDD8B627}"/>
    <dgm:cxn modelId="{EC560BB2-46D1-40F7-8DB9-8A40460C4D43}" srcId="{5F772A56-DC0E-4AD5-A3C3-90FB728545EE}" destId="{526FB59B-01E1-44B2-AADE-3A64F94ECF7C}" srcOrd="2" destOrd="0" parTransId="{5FCB0A83-D5AD-416D-AF89-1B7FF5D17973}" sibTransId="{D6B58CB6-ED3F-4DD8-83FD-BF069F9A1AF9}"/>
    <dgm:cxn modelId="{8A63A5FF-83EF-43AD-B92F-62C6FC05CFD0}" type="presOf" srcId="{9BF2CAFB-9E41-4150-8989-23F45A89166A}" destId="{D6749A11-73CF-4CD0-AA05-90AB25C92D34}" srcOrd="0" destOrd="0" presId="urn:microsoft.com/office/officeart/2005/8/layout/radial6"/>
    <dgm:cxn modelId="{7D1502CC-814A-4881-827B-578423B1A1DF}" type="presParOf" srcId="{8E02758D-8A1C-47BA-B3CD-3687B67CC7D5}" destId="{3D9273A1-19E6-41DA-92CB-AA3BFDAC3C21}" srcOrd="0" destOrd="0" presId="urn:microsoft.com/office/officeart/2005/8/layout/radial6"/>
    <dgm:cxn modelId="{8D1D6C48-B257-48C5-AE7A-6CDDFEC79254}" type="presParOf" srcId="{8E02758D-8A1C-47BA-B3CD-3687B67CC7D5}" destId="{C1260B89-A88E-4FAD-875B-C4CAD0179A11}" srcOrd="1" destOrd="0" presId="urn:microsoft.com/office/officeart/2005/8/layout/radial6"/>
    <dgm:cxn modelId="{820E899C-E3DA-43E4-9C48-428214EDC8B9}" type="presParOf" srcId="{8E02758D-8A1C-47BA-B3CD-3687B67CC7D5}" destId="{4B6E81EE-D4C3-4B55-9444-0CA81D2610D8}" srcOrd="2" destOrd="0" presId="urn:microsoft.com/office/officeart/2005/8/layout/radial6"/>
    <dgm:cxn modelId="{7554E023-04BC-4409-AC11-3B12A5D89E57}" type="presParOf" srcId="{8E02758D-8A1C-47BA-B3CD-3687B67CC7D5}" destId="{9AAB20DE-D637-4D70-91D8-0113B0B510E2}" srcOrd="3" destOrd="0" presId="urn:microsoft.com/office/officeart/2005/8/layout/radial6"/>
    <dgm:cxn modelId="{1D199108-1CA0-4285-A26E-8297125CCF29}" type="presParOf" srcId="{8E02758D-8A1C-47BA-B3CD-3687B67CC7D5}" destId="{A842FE73-4E9D-48CB-B391-35F75B079214}" srcOrd="4" destOrd="0" presId="urn:microsoft.com/office/officeart/2005/8/layout/radial6"/>
    <dgm:cxn modelId="{08A6C0A5-ADA3-4886-ADC2-DFE6520BE4CD}" type="presParOf" srcId="{8E02758D-8A1C-47BA-B3CD-3687B67CC7D5}" destId="{7C74B34B-E230-4CDA-833C-D6FECB5B8433}" srcOrd="5" destOrd="0" presId="urn:microsoft.com/office/officeart/2005/8/layout/radial6"/>
    <dgm:cxn modelId="{23BF9B49-F15E-4562-8979-19BB6D0695F7}" type="presParOf" srcId="{8E02758D-8A1C-47BA-B3CD-3687B67CC7D5}" destId="{15896C53-2745-4ED1-AE75-460AAE72E553}" srcOrd="6" destOrd="0" presId="urn:microsoft.com/office/officeart/2005/8/layout/radial6"/>
    <dgm:cxn modelId="{8593B308-2E65-45D0-8F68-EBE583221EBA}" type="presParOf" srcId="{8E02758D-8A1C-47BA-B3CD-3687B67CC7D5}" destId="{D0723893-0E66-43A7-9610-A83A96EE8338}" srcOrd="7" destOrd="0" presId="urn:microsoft.com/office/officeart/2005/8/layout/radial6"/>
    <dgm:cxn modelId="{9996B98F-8F8C-42D8-AA5C-B3CE367D9B6D}" type="presParOf" srcId="{8E02758D-8A1C-47BA-B3CD-3687B67CC7D5}" destId="{E2D10D0C-6483-4142-9317-7C3C794121C7}" srcOrd="8" destOrd="0" presId="urn:microsoft.com/office/officeart/2005/8/layout/radial6"/>
    <dgm:cxn modelId="{98CA3C27-A93C-40EF-9607-FE25468513D7}" type="presParOf" srcId="{8E02758D-8A1C-47BA-B3CD-3687B67CC7D5}" destId="{1E4A9B23-2768-44C9-9F42-49F4EF036928}" srcOrd="9" destOrd="0" presId="urn:microsoft.com/office/officeart/2005/8/layout/radial6"/>
    <dgm:cxn modelId="{A91BF7A6-0C9F-4199-9930-82A498CC05A6}" type="presParOf" srcId="{8E02758D-8A1C-47BA-B3CD-3687B67CC7D5}" destId="{D6749A11-73CF-4CD0-AA05-90AB25C92D34}" srcOrd="10" destOrd="0" presId="urn:microsoft.com/office/officeart/2005/8/layout/radial6"/>
    <dgm:cxn modelId="{91F59256-7FB3-4117-8F31-250E5162C3AF}" type="presParOf" srcId="{8E02758D-8A1C-47BA-B3CD-3687B67CC7D5}" destId="{8073C351-CA32-45BA-B6FF-1BB7C404B313}" srcOrd="11" destOrd="0" presId="urn:microsoft.com/office/officeart/2005/8/layout/radial6"/>
    <dgm:cxn modelId="{51DC38B7-1BBA-4D9B-BA00-DF38DE1E2551}" type="presParOf" srcId="{8E02758D-8A1C-47BA-B3CD-3687B67CC7D5}" destId="{1B694430-DB70-4A77-817D-FF6B9F2AF10B}"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3F982-23D7-4798-9C2B-1D51BC1E0F64}">
      <dsp:nvSpPr>
        <dsp:cNvPr id="0" name=""/>
        <dsp:cNvSpPr/>
      </dsp:nvSpPr>
      <dsp:spPr>
        <a:xfrm>
          <a:off x="9207" y="1635"/>
          <a:ext cx="8485339" cy="1401235"/>
        </a:xfrm>
        <a:prstGeom prst="roundRect">
          <a:avLst>
            <a:gd name="adj" fmla="val 10000"/>
          </a:avLst>
        </a:prstGeom>
        <a:solidFill>
          <a:srgbClr val="FFFF00"/>
        </a:solidFill>
        <a:ln>
          <a:solidFill>
            <a:srgbClr val="FF0000"/>
          </a:solidFill>
        </a:ln>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accent1">
              <a:tint val="6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pt-BR" sz="3300" b="1" kern="1200" dirty="0">
              <a:solidFill>
                <a:schemeClr val="tx1"/>
              </a:solidFill>
              <a:effectLst>
                <a:outerShdw blurRad="38100" dist="38100" dir="2700000" algn="tl">
                  <a:srgbClr val="000000">
                    <a:alpha val="43137"/>
                  </a:srgbClr>
                </a:outerShdw>
              </a:effectLst>
              <a:latin typeface="+mn-lt"/>
              <a:cs typeface="Arial" pitchFamily="34" charset="0"/>
            </a:rPr>
            <a:t>O QUE É DELITO DE ORGANIZAÇÃO? </a:t>
          </a:r>
        </a:p>
      </dsp:txBody>
      <dsp:txXfrm>
        <a:off x="50248" y="42676"/>
        <a:ext cx="8403257" cy="1319153"/>
      </dsp:txXfrm>
    </dsp:sp>
    <dsp:sp modelId="{6CF1CA41-5160-46B0-8753-7680FD294627}">
      <dsp:nvSpPr>
        <dsp:cNvPr id="0" name=""/>
        <dsp:cNvSpPr/>
      </dsp:nvSpPr>
      <dsp:spPr>
        <a:xfrm>
          <a:off x="0" y="1515885"/>
          <a:ext cx="8468774" cy="1401235"/>
        </a:xfrm>
        <a:prstGeom prst="roundRect">
          <a:avLst>
            <a:gd name="adj" fmla="val 10000"/>
          </a:avLst>
        </a:prstGeom>
        <a:solidFill>
          <a:srgbClr val="00B050"/>
        </a:solidFill>
        <a:ln>
          <a:noFill/>
        </a:ln>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accent1">
              <a:tint val="6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pt-BR" sz="3400" b="1" kern="1200" dirty="0">
              <a:solidFill>
                <a:schemeClr val="bg1"/>
              </a:solidFill>
              <a:latin typeface="+mn-lt"/>
            </a:rPr>
            <a:t>GLOBALIZAÇÃO, ORGANIZAÇÃO DE AGENTES E CRIMINALIDADE</a:t>
          </a:r>
        </a:p>
      </dsp:txBody>
      <dsp:txXfrm>
        <a:off x="41041" y="1556926"/>
        <a:ext cx="8386692" cy="1319153"/>
      </dsp:txXfrm>
    </dsp:sp>
    <dsp:sp modelId="{D0C941B4-08C5-4782-8D0A-2646721A3F37}">
      <dsp:nvSpPr>
        <dsp:cNvPr id="0" name=""/>
        <dsp:cNvSpPr/>
      </dsp:nvSpPr>
      <dsp:spPr>
        <a:xfrm>
          <a:off x="0" y="3034384"/>
          <a:ext cx="8468774" cy="1401235"/>
        </a:xfrm>
        <a:prstGeom prst="roundRect">
          <a:avLst>
            <a:gd name="adj" fmla="val 10000"/>
          </a:avLst>
        </a:prstGeom>
        <a:solidFill>
          <a:srgbClr val="00B0F0"/>
        </a:solidFill>
        <a:ln>
          <a:noFill/>
        </a:ln>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accent1">
              <a:tint val="6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pt-BR" sz="3600" b="1" i="0" kern="1200" dirty="0">
              <a:solidFill>
                <a:schemeClr val="bg1"/>
              </a:solidFill>
              <a:effectLst/>
              <a:latin typeface="+mn-lt"/>
            </a:rPr>
            <a:t>QUAL O INJUSTO DO DELITO?</a:t>
          </a:r>
        </a:p>
      </dsp:txBody>
      <dsp:txXfrm>
        <a:off x="41041" y="3075425"/>
        <a:ext cx="8386692" cy="13191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C9D88B-72EC-41B1-AADA-9947CBF6B4FC}">
      <dsp:nvSpPr>
        <dsp:cNvPr id="0" name=""/>
        <dsp:cNvSpPr/>
      </dsp:nvSpPr>
      <dsp:spPr>
        <a:xfrm>
          <a:off x="2754291" y="-161348"/>
          <a:ext cx="1900819" cy="1428250"/>
        </a:xfrm>
        <a:prstGeom prst="round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b="1" kern="1200" dirty="0">
              <a:solidFill>
                <a:schemeClr val="tx1"/>
              </a:solidFill>
            </a:rPr>
            <a:t>ORGANIZAÇÃO CRIMINOSA</a:t>
          </a:r>
        </a:p>
        <a:p>
          <a:pPr marL="0" lvl="0" indent="0" algn="ctr" defTabSz="711200">
            <a:lnSpc>
              <a:spcPct val="90000"/>
            </a:lnSpc>
            <a:spcBef>
              <a:spcPct val="0"/>
            </a:spcBef>
            <a:spcAft>
              <a:spcPct val="35000"/>
            </a:spcAft>
            <a:buNone/>
          </a:pPr>
          <a:r>
            <a:rPr lang="pt-BR" sz="1600" b="1" kern="1200" dirty="0">
              <a:solidFill>
                <a:schemeClr val="tx1"/>
              </a:solidFill>
            </a:rPr>
            <a:t>ART. 2º DA LEI N.º 12.850/2013</a:t>
          </a:r>
        </a:p>
      </dsp:txBody>
      <dsp:txXfrm>
        <a:off x="2824012" y="-91627"/>
        <a:ext cx="1761377" cy="1288808"/>
      </dsp:txXfrm>
    </dsp:sp>
    <dsp:sp modelId="{B0558BD1-52DB-46D3-BAD7-CC92C6CDBA4E}">
      <dsp:nvSpPr>
        <dsp:cNvPr id="0" name=""/>
        <dsp:cNvSpPr/>
      </dsp:nvSpPr>
      <dsp:spPr>
        <a:xfrm>
          <a:off x="1678842" y="552776"/>
          <a:ext cx="4051717" cy="4051717"/>
        </a:xfrm>
        <a:custGeom>
          <a:avLst/>
          <a:gdLst/>
          <a:ahLst/>
          <a:cxnLst/>
          <a:rect l="0" t="0" r="0" b="0"/>
          <a:pathLst>
            <a:path>
              <a:moveTo>
                <a:pt x="2982793" y="240255"/>
              </a:moveTo>
              <a:arcTo wR="2025858" hR="2025858" stAng="17891257" swAng="123702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518D21E-4A69-414A-9D75-E5DA1750068B}">
      <dsp:nvSpPr>
        <dsp:cNvPr id="0" name=""/>
        <dsp:cNvSpPr/>
      </dsp:nvSpPr>
      <dsp:spPr>
        <a:xfrm>
          <a:off x="4709016" y="1249923"/>
          <a:ext cx="1844781" cy="1405373"/>
        </a:xfrm>
        <a:prstGeom prst="roundRect">
          <a:avLst/>
        </a:prstGeom>
        <a:solidFill>
          <a:schemeClr val="bg2">
            <a:lumMod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b="1" kern="1200" dirty="0"/>
            <a:t>ASSOCIAÇÃO PARA O TRÁFICO</a:t>
          </a:r>
        </a:p>
        <a:p>
          <a:pPr marL="0" lvl="0" indent="0" algn="ctr" defTabSz="711200">
            <a:lnSpc>
              <a:spcPct val="90000"/>
            </a:lnSpc>
            <a:spcBef>
              <a:spcPct val="0"/>
            </a:spcBef>
            <a:spcAft>
              <a:spcPct val="35000"/>
            </a:spcAft>
            <a:buNone/>
          </a:pPr>
          <a:r>
            <a:rPr lang="pt-BR" sz="1600" b="1" kern="1200" dirty="0"/>
            <a:t>ART. 35 DA LEI N.º 11.343/2006</a:t>
          </a:r>
        </a:p>
      </dsp:txBody>
      <dsp:txXfrm>
        <a:off x="4777621" y="1318528"/>
        <a:ext cx="1707571" cy="1268163"/>
      </dsp:txXfrm>
    </dsp:sp>
    <dsp:sp modelId="{32CDBCC2-AEBC-4474-8124-8C033FEE42F1}">
      <dsp:nvSpPr>
        <dsp:cNvPr id="0" name=""/>
        <dsp:cNvSpPr/>
      </dsp:nvSpPr>
      <dsp:spPr>
        <a:xfrm>
          <a:off x="1678842" y="552776"/>
          <a:ext cx="4051717" cy="4051717"/>
        </a:xfrm>
        <a:custGeom>
          <a:avLst/>
          <a:gdLst/>
          <a:ahLst/>
          <a:cxnLst/>
          <a:rect l="0" t="0" r="0" b="0"/>
          <a:pathLst>
            <a:path>
              <a:moveTo>
                <a:pt x="4049900" y="2111631"/>
              </a:moveTo>
              <a:arcTo wR="2025858" hR="2025858" stAng="145594" swAng="152970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6CC1E2-2625-4C2A-BAC8-9EFC6B1CA667}">
      <dsp:nvSpPr>
        <dsp:cNvPr id="0" name=""/>
        <dsp:cNvSpPr/>
      </dsp:nvSpPr>
      <dsp:spPr>
        <a:xfrm>
          <a:off x="3979788" y="3535319"/>
          <a:ext cx="1831365" cy="1364538"/>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b="1" kern="1200" dirty="0"/>
            <a:t>ASSOCIAÇÃO PARA O GENOCÍDIO</a:t>
          </a:r>
        </a:p>
        <a:p>
          <a:pPr marL="0" lvl="0" indent="0" algn="ctr" defTabSz="711200">
            <a:lnSpc>
              <a:spcPct val="90000"/>
            </a:lnSpc>
            <a:spcBef>
              <a:spcPct val="0"/>
            </a:spcBef>
            <a:spcAft>
              <a:spcPct val="35000"/>
            </a:spcAft>
            <a:buNone/>
          </a:pPr>
          <a:r>
            <a:rPr lang="pt-BR" sz="1600" b="1" kern="1200" dirty="0"/>
            <a:t>ART.2º DA LEI N.º 2.889/1956</a:t>
          </a:r>
        </a:p>
      </dsp:txBody>
      <dsp:txXfrm>
        <a:off x="4046399" y="3601930"/>
        <a:ext cx="1698143" cy="1231316"/>
      </dsp:txXfrm>
    </dsp:sp>
    <dsp:sp modelId="{C792EA04-E8AA-4104-B405-96A5B0CCE042}">
      <dsp:nvSpPr>
        <dsp:cNvPr id="0" name=""/>
        <dsp:cNvSpPr/>
      </dsp:nvSpPr>
      <dsp:spPr>
        <a:xfrm>
          <a:off x="1678842" y="552776"/>
          <a:ext cx="4051717" cy="4051717"/>
        </a:xfrm>
        <a:custGeom>
          <a:avLst/>
          <a:gdLst/>
          <a:ahLst/>
          <a:cxnLst/>
          <a:rect l="0" t="0" r="0" b="0"/>
          <a:pathLst>
            <a:path>
              <a:moveTo>
                <a:pt x="2296100" y="4033611"/>
              </a:moveTo>
              <a:arcTo wR="2025858" hR="2025858" stAng="4940046" swAng="81512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AB67938-F84A-4276-9E46-E6B3DD8E7822}">
      <dsp:nvSpPr>
        <dsp:cNvPr id="0" name=""/>
        <dsp:cNvSpPr/>
      </dsp:nvSpPr>
      <dsp:spPr>
        <a:xfrm>
          <a:off x="1536954" y="3521300"/>
          <a:ext cx="1953954" cy="1392576"/>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b="1" kern="1200" dirty="0">
              <a:solidFill>
                <a:schemeClr val="tx1"/>
              </a:solidFill>
            </a:rPr>
            <a:t>MILÍCIA PRIVADA</a:t>
          </a:r>
        </a:p>
        <a:p>
          <a:pPr marL="0" lvl="0" indent="0" algn="ctr" defTabSz="755650">
            <a:lnSpc>
              <a:spcPct val="90000"/>
            </a:lnSpc>
            <a:spcBef>
              <a:spcPct val="0"/>
            </a:spcBef>
            <a:spcAft>
              <a:spcPct val="35000"/>
            </a:spcAft>
            <a:buNone/>
          </a:pPr>
          <a:r>
            <a:rPr lang="pt-BR" sz="1700" b="1" kern="1200" dirty="0">
              <a:solidFill>
                <a:schemeClr val="tx1"/>
              </a:solidFill>
            </a:rPr>
            <a:t>ART. 288-A DO CÓDIGO PENAL</a:t>
          </a:r>
        </a:p>
      </dsp:txBody>
      <dsp:txXfrm>
        <a:off x="1604934" y="3589280"/>
        <a:ext cx="1817994" cy="1256616"/>
      </dsp:txXfrm>
    </dsp:sp>
    <dsp:sp modelId="{90ED315B-4EAE-4A27-A640-BF7CCFDB12E8}">
      <dsp:nvSpPr>
        <dsp:cNvPr id="0" name=""/>
        <dsp:cNvSpPr/>
      </dsp:nvSpPr>
      <dsp:spPr>
        <a:xfrm>
          <a:off x="1678842" y="552776"/>
          <a:ext cx="4051717" cy="4051717"/>
        </a:xfrm>
        <a:custGeom>
          <a:avLst/>
          <a:gdLst/>
          <a:ahLst/>
          <a:cxnLst/>
          <a:rect l="0" t="0" r="0" b="0"/>
          <a:pathLst>
            <a:path>
              <a:moveTo>
                <a:pt x="228345" y="2960229"/>
              </a:moveTo>
              <a:arcTo wR="2025858" hR="2025858" stAng="9152039" swAng="1570944"/>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B30FE08-90D9-456E-BFB6-702C480FB62D}">
      <dsp:nvSpPr>
        <dsp:cNvPr id="0" name=""/>
        <dsp:cNvSpPr/>
      </dsp:nvSpPr>
      <dsp:spPr>
        <a:xfrm>
          <a:off x="791017" y="1290560"/>
          <a:ext cx="1973954" cy="1324098"/>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b="1" kern="1200" dirty="0"/>
            <a:t>LAVAGEM POR GRUPO, ASSOCIAÇÃO OU ESCRITÓRIO</a:t>
          </a:r>
        </a:p>
        <a:p>
          <a:pPr marL="0" lvl="0" indent="0" algn="ctr" defTabSz="622300">
            <a:lnSpc>
              <a:spcPct val="90000"/>
            </a:lnSpc>
            <a:spcBef>
              <a:spcPct val="0"/>
            </a:spcBef>
            <a:spcAft>
              <a:spcPct val="35000"/>
            </a:spcAft>
            <a:buNone/>
          </a:pPr>
          <a:r>
            <a:rPr lang="pt-BR" sz="1400" b="1" kern="1200" dirty="0"/>
            <a:t>ART. 1º, § 2º, II, DA LEI N.º 9.613/1998</a:t>
          </a:r>
        </a:p>
      </dsp:txBody>
      <dsp:txXfrm>
        <a:off x="855654" y="1355197"/>
        <a:ext cx="1844680" cy="1194824"/>
      </dsp:txXfrm>
    </dsp:sp>
    <dsp:sp modelId="{87848B5A-1F63-4E5F-BAD7-952F9E015A5A}">
      <dsp:nvSpPr>
        <dsp:cNvPr id="0" name=""/>
        <dsp:cNvSpPr/>
      </dsp:nvSpPr>
      <dsp:spPr>
        <a:xfrm>
          <a:off x="1678842" y="552776"/>
          <a:ext cx="4051717" cy="4051717"/>
        </a:xfrm>
        <a:custGeom>
          <a:avLst/>
          <a:gdLst/>
          <a:ahLst/>
          <a:cxnLst/>
          <a:rect l="0" t="0" r="0" b="0"/>
          <a:pathLst>
            <a:path>
              <a:moveTo>
                <a:pt x="467265" y="731682"/>
              </a:moveTo>
              <a:arcTo wR="2025858" hR="2025858" stAng="13182271" swAng="1325586"/>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3F982-23D7-4798-9C2B-1D51BC1E0F64}">
      <dsp:nvSpPr>
        <dsp:cNvPr id="0" name=""/>
        <dsp:cNvSpPr/>
      </dsp:nvSpPr>
      <dsp:spPr>
        <a:xfrm>
          <a:off x="4028" y="1059"/>
          <a:ext cx="8242783" cy="2069347"/>
        </a:xfrm>
        <a:prstGeom prst="roundRect">
          <a:avLst>
            <a:gd name="adj" fmla="val 10000"/>
          </a:avLst>
        </a:prstGeom>
        <a:solidFill>
          <a:schemeClr val="bg2">
            <a:lumMod val="90000"/>
          </a:schemeClr>
        </a:solidFill>
        <a:ln>
          <a:solidFill>
            <a:srgbClr val="FF0000"/>
          </a:solidFill>
        </a:ln>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accent1">
              <a:tint val="6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pt-BR" sz="3600" b="1" kern="1200" dirty="0">
              <a:solidFill>
                <a:schemeClr val="bg1"/>
              </a:solidFill>
              <a:latin typeface="+mn-lt"/>
              <a:cs typeface="Arial" pitchFamily="34" charset="0"/>
            </a:rPr>
            <a:t>1. A DISTINÇÃO ENTRE ORGANIZAÇÕES CRIMINOSAS E ORGANIZAÇÕES EMPRESARIAIS </a:t>
          </a:r>
        </a:p>
      </dsp:txBody>
      <dsp:txXfrm>
        <a:off x="64637" y="61668"/>
        <a:ext cx="8121565" cy="1948129"/>
      </dsp:txXfrm>
    </dsp:sp>
    <dsp:sp modelId="{763A2860-7BC5-4953-AB04-945E30AB5A14}">
      <dsp:nvSpPr>
        <dsp:cNvPr id="0" name=""/>
        <dsp:cNvSpPr/>
      </dsp:nvSpPr>
      <dsp:spPr>
        <a:xfrm>
          <a:off x="4028" y="2289698"/>
          <a:ext cx="8242783" cy="2069347"/>
        </a:xfrm>
        <a:prstGeom prst="roundRect">
          <a:avLst>
            <a:gd name="adj" fmla="val 10000"/>
          </a:avLst>
        </a:prstGeom>
        <a:solidFill>
          <a:schemeClr val="tx2">
            <a:lumMod val="50000"/>
          </a:schemeClr>
        </a:solidFill>
        <a:ln>
          <a:noFill/>
        </a:ln>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accent1">
              <a:tint val="6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pt-BR" sz="3900" b="1" kern="1200" dirty="0"/>
            <a:t>2. IMPUTAÇÃO PENAL: O QUE SIGNIFICA INTEGRAR A ORGANIZAÇÃO CRIMINOSA?</a:t>
          </a:r>
        </a:p>
      </dsp:txBody>
      <dsp:txXfrm>
        <a:off x="64637" y="2350307"/>
        <a:ext cx="8121565" cy="19481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3F982-23D7-4798-9C2B-1D51BC1E0F64}">
      <dsp:nvSpPr>
        <dsp:cNvPr id="0" name=""/>
        <dsp:cNvSpPr/>
      </dsp:nvSpPr>
      <dsp:spPr>
        <a:xfrm>
          <a:off x="4113" y="412"/>
          <a:ext cx="8416386" cy="1403435"/>
        </a:xfrm>
        <a:prstGeom prst="roundRect">
          <a:avLst>
            <a:gd name="adj" fmla="val 10000"/>
          </a:avLst>
        </a:prstGeom>
        <a:solidFill>
          <a:schemeClr val="bg2">
            <a:lumMod val="90000"/>
          </a:schemeClr>
        </a:solidFill>
        <a:ln>
          <a:solidFill>
            <a:srgbClr val="FF0000"/>
          </a:solidFill>
        </a:ln>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accent1">
              <a:tint val="6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t-BR" sz="2800" b="1" kern="1200" dirty="0">
              <a:solidFill>
                <a:schemeClr val="bg1"/>
              </a:solidFill>
              <a:latin typeface="+mn-lt"/>
              <a:cs typeface="Arial" pitchFamily="34" charset="0"/>
            </a:rPr>
            <a:t>1ª PREMISSA: IMPUTAÇÃO PENAL DO DELITO DE ORGANIZAÇÃO NÃO PODE SER AUTOMÁTICA</a:t>
          </a:r>
        </a:p>
      </dsp:txBody>
      <dsp:txXfrm>
        <a:off x="45218" y="41517"/>
        <a:ext cx="8334176" cy="1321225"/>
      </dsp:txXfrm>
    </dsp:sp>
    <dsp:sp modelId="{6CF1CA41-5160-46B0-8753-7680FD294627}">
      <dsp:nvSpPr>
        <dsp:cNvPr id="0" name=""/>
        <dsp:cNvSpPr/>
      </dsp:nvSpPr>
      <dsp:spPr>
        <a:xfrm>
          <a:off x="2598" y="1594064"/>
          <a:ext cx="8416386" cy="1403435"/>
        </a:xfrm>
        <a:prstGeom prst="roundRect">
          <a:avLst>
            <a:gd name="adj" fmla="val 10000"/>
          </a:avLst>
        </a:prstGeom>
        <a:solidFill>
          <a:schemeClr val="tx2">
            <a:lumMod val="50000"/>
            <a:lumOff val="50000"/>
          </a:schemeClr>
        </a:solidFill>
        <a:ln>
          <a:solidFill>
            <a:schemeClr val="tx1">
              <a:lumMod val="95000"/>
              <a:lumOff val="5000"/>
            </a:schemeClr>
          </a:solidFill>
        </a:ln>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accent1">
              <a:tint val="6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t-BR" sz="2600" b="1" kern="1200" dirty="0">
              <a:solidFill>
                <a:schemeClr val="bg1"/>
              </a:solidFill>
            </a:rPr>
            <a:t>2ª PREMISSA: DEVE-SE BUSCAR A EXISTÊNCIA DE UM INJUSTO AUTONÔMO DECORRENTE DA DISPOSIÇÃO “AUTOMÁTICA” POR CRIMES</a:t>
          </a:r>
        </a:p>
      </dsp:txBody>
      <dsp:txXfrm>
        <a:off x="43703" y="1635169"/>
        <a:ext cx="8334176" cy="1321225"/>
      </dsp:txXfrm>
    </dsp:sp>
    <dsp:sp modelId="{D0C941B4-08C5-4782-8D0A-2646721A3F37}">
      <dsp:nvSpPr>
        <dsp:cNvPr id="0" name=""/>
        <dsp:cNvSpPr/>
      </dsp:nvSpPr>
      <dsp:spPr>
        <a:xfrm>
          <a:off x="4113" y="3101223"/>
          <a:ext cx="8416386" cy="1403435"/>
        </a:xfrm>
        <a:prstGeom prst="roundRect">
          <a:avLst>
            <a:gd name="adj" fmla="val 10000"/>
          </a:avLst>
        </a:prstGeom>
        <a:solidFill>
          <a:schemeClr val="tx2">
            <a:lumMod val="50000"/>
          </a:schemeClr>
        </a:solidFill>
        <a:ln>
          <a:noFill/>
        </a:ln>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accent1">
              <a:tint val="6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t-BR" sz="2600" b="1" kern="1200" dirty="0"/>
            <a:t>2. A CONSIDERAÇÃO DA ORGANIZAÇÃO EMPRESARIAL COMO UM APARATO DE PODER?</a:t>
          </a:r>
        </a:p>
      </dsp:txBody>
      <dsp:txXfrm>
        <a:off x="45218" y="3142328"/>
        <a:ext cx="8334176" cy="13212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2CBDC-C363-4D7A-B19F-AABC2425F1BC}">
      <dsp:nvSpPr>
        <dsp:cNvPr id="0" name=""/>
        <dsp:cNvSpPr/>
      </dsp:nvSpPr>
      <dsp:spPr>
        <a:xfrm>
          <a:off x="0" y="0"/>
          <a:ext cx="8152468" cy="1426354"/>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GOVERNOS TOTALITÁRIOS</a:t>
          </a:r>
          <a:endParaRPr lang="pt-BR" sz="4000" kern="1200" dirty="0"/>
        </a:p>
      </dsp:txBody>
      <dsp:txXfrm>
        <a:off x="1773129" y="0"/>
        <a:ext cx="6379338" cy="1426354"/>
      </dsp:txXfrm>
    </dsp:sp>
    <dsp:sp modelId="{D21BF597-8DE7-48BA-A984-B7C415FE50EF}">
      <dsp:nvSpPr>
        <dsp:cNvPr id="0" name=""/>
        <dsp:cNvSpPr/>
      </dsp:nvSpPr>
      <dsp:spPr>
        <a:xfrm>
          <a:off x="129086" y="66148"/>
          <a:ext cx="1630493" cy="1141083"/>
        </a:xfrm>
        <a:prstGeom prst="roundRect">
          <a:avLst>
            <a:gd name="adj" fmla="val 10000"/>
          </a:avLst>
        </a:prstGeom>
        <a:blipFill>
          <a:blip xmlns:r="http://schemas.openxmlformats.org/officeDocument/2006/relationships" r:embed="rId1" cstate="email">
            <a:extLst>
              <a:ext uri="{28A0092B-C50C-407E-A947-70E740481C1C}">
                <a14:useLocalDpi xmlns:a14="http://schemas.microsoft.com/office/drawing/2010/main" val="0"/>
              </a:ext>
            </a:extLst>
          </a:blip>
          <a:srcRect/>
          <a:stretch>
            <a:fillRect t="-27000" b="-2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E1335F-0AA1-4193-A61C-54A0D47BF24D}">
      <dsp:nvSpPr>
        <dsp:cNvPr id="0" name=""/>
        <dsp:cNvSpPr/>
      </dsp:nvSpPr>
      <dsp:spPr>
        <a:xfrm>
          <a:off x="0" y="1568990"/>
          <a:ext cx="8152468" cy="1426354"/>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ORGANIZAÇÕES CRIMINOSAS</a:t>
          </a:r>
          <a:endParaRPr lang="pt-BR" sz="4000" kern="1200" dirty="0"/>
        </a:p>
      </dsp:txBody>
      <dsp:txXfrm>
        <a:off x="1773129" y="1568990"/>
        <a:ext cx="6379338" cy="1426354"/>
      </dsp:txXfrm>
    </dsp:sp>
    <dsp:sp modelId="{380FF8D3-4715-492F-8808-2D8C492A25FB}">
      <dsp:nvSpPr>
        <dsp:cNvPr id="0" name=""/>
        <dsp:cNvSpPr/>
      </dsp:nvSpPr>
      <dsp:spPr>
        <a:xfrm>
          <a:off x="142635" y="1711625"/>
          <a:ext cx="1630493" cy="1141083"/>
        </a:xfrm>
        <a:prstGeom prst="roundRect">
          <a:avLst>
            <a:gd name="adj" fmla="val 10000"/>
          </a:avLst>
        </a:prstGeom>
        <a:blipFill>
          <a:blip xmlns:r="http://schemas.openxmlformats.org/officeDocument/2006/relationships" r:embed="rId2" cstate="email">
            <a:extLst>
              <a:ext uri="{28A0092B-C50C-407E-A947-70E740481C1C}">
                <a14:useLocalDpi xmlns:a14="http://schemas.microsoft.com/office/drawing/2010/main" val="0"/>
              </a:ext>
            </a:extLst>
          </a:blip>
          <a:srcRect/>
          <a:stretch>
            <a:fillRect t="-23000" b="-2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DE2547-24AD-4CDA-B50F-C15E0D36C050}">
      <dsp:nvSpPr>
        <dsp:cNvPr id="0" name=""/>
        <dsp:cNvSpPr/>
      </dsp:nvSpPr>
      <dsp:spPr>
        <a:xfrm>
          <a:off x="0" y="3137980"/>
          <a:ext cx="8152468" cy="1426354"/>
        </a:xfrm>
        <a:prstGeom prst="roundRect">
          <a:avLst>
            <a:gd name="adj" fmla="val 10000"/>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ORGANIZAÇÕES TERRORISTAS</a:t>
          </a:r>
          <a:endParaRPr lang="pt-BR" sz="4000" kern="1200" dirty="0"/>
        </a:p>
      </dsp:txBody>
      <dsp:txXfrm>
        <a:off x="1773129" y="3137980"/>
        <a:ext cx="6379338" cy="1426354"/>
      </dsp:txXfrm>
    </dsp:sp>
    <dsp:sp modelId="{2B34D5C8-B62A-4B0A-9C6C-941ADE68F9B4}">
      <dsp:nvSpPr>
        <dsp:cNvPr id="0" name=""/>
        <dsp:cNvSpPr/>
      </dsp:nvSpPr>
      <dsp:spPr>
        <a:xfrm>
          <a:off x="142635" y="3280615"/>
          <a:ext cx="1630493" cy="1141083"/>
        </a:xfrm>
        <a:prstGeom prst="roundRect">
          <a:avLst>
            <a:gd name="adj" fmla="val 10000"/>
          </a:avLst>
        </a:prstGeom>
        <a:blipFill>
          <a:blip xmlns:r="http://schemas.openxmlformats.org/officeDocument/2006/relationships" r:embed="rId3" cstate="email">
            <a:extLst>
              <a:ext uri="{28A0092B-C50C-407E-A947-70E740481C1C}">
                <a14:useLocalDpi xmlns:a14="http://schemas.microsoft.com/office/drawing/2010/main" val="0"/>
              </a:ext>
            </a:extLst>
          </a:blip>
          <a:srcRect/>
          <a:stretch>
            <a:fillRect t="-23000" b="-2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ED38BA-CD81-492D-875D-73DA6892D6DD}">
      <dsp:nvSpPr>
        <dsp:cNvPr id="0" name=""/>
        <dsp:cNvSpPr/>
      </dsp:nvSpPr>
      <dsp:spPr>
        <a:xfrm>
          <a:off x="4211" y="1223"/>
          <a:ext cx="8617354" cy="1408533"/>
        </a:xfrm>
        <a:prstGeom prst="roundRect">
          <a:avLst>
            <a:gd name="adj" fmla="val 10000"/>
          </a:avLst>
        </a:prstGeom>
        <a:solidFill>
          <a:schemeClr val="accent2">
            <a:lumMod val="75000"/>
          </a:schemeClr>
        </a:solidFill>
        <a:ln w="25400" cap="flat" cmpd="sng" algn="ctr">
          <a:solidFill>
            <a:schemeClr val="accent3">
              <a:lumMod val="5000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b="1" kern="1200" dirty="0">
              <a:solidFill>
                <a:schemeClr val="bg1"/>
              </a:solidFill>
            </a:rPr>
            <a:t>1. O COMPORTAMENTO PASSIVO DO MEMBRO DA ORGANIZAÇÃO, DE MERO INTEGRANTE, SEM PARTICIPAÇÃO EM ALGUM DELITO CONCRETO, NÃO PODE GERAR A IMPUTAÇÃO PENAL PELO DELITO DE ORGANIZAÇÃO</a:t>
          </a:r>
        </a:p>
      </dsp:txBody>
      <dsp:txXfrm>
        <a:off x="45466" y="42478"/>
        <a:ext cx="8534844" cy="1326023"/>
      </dsp:txXfrm>
    </dsp:sp>
    <dsp:sp modelId="{7ABA9ED8-9259-41B3-BF8C-EF3A67EACF93}">
      <dsp:nvSpPr>
        <dsp:cNvPr id="0" name=""/>
        <dsp:cNvSpPr/>
      </dsp:nvSpPr>
      <dsp:spPr>
        <a:xfrm>
          <a:off x="4211" y="1560000"/>
          <a:ext cx="8617354" cy="1408533"/>
        </a:xfrm>
        <a:prstGeom prst="roundRect">
          <a:avLst>
            <a:gd name="adj" fmla="val 10000"/>
          </a:avLst>
        </a:prstGeom>
        <a:solidFill>
          <a:schemeClr val="accent4">
            <a:hueOff val="0"/>
            <a:satOff val="0"/>
            <a:lumOff val="0"/>
            <a:alphaOff val="0"/>
          </a:schemeClr>
        </a:solidFill>
        <a:ln w="25400" cap="flat" cmpd="sng" algn="ctr">
          <a:solidFill>
            <a:schemeClr val="accent4">
              <a:lumMod val="5000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b="1" kern="1200" dirty="0">
              <a:solidFill>
                <a:schemeClr val="bg1"/>
              </a:solidFill>
            </a:rPr>
            <a:t>2. OS MEMBROS ESPORADICAMENTE ATIVOS, OU SEJA, QUE APENAS EVENTUALMENTE TOMAM PARTE DOS CRIMES-FIM, PODEM SER IMPUTADOS SE HOUVER UMA INTERVENÇÃO DIRETA E IMEDIATA NO DELITO-FIM (EX.: ROUBO)</a:t>
          </a:r>
        </a:p>
      </dsp:txBody>
      <dsp:txXfrm>
        <a:off x="45466" y="1601255"/>
        <a:ext cx="8534844" cy="1326023"/>
      </dsp:txXfrm>
    </dsp:sp>
    <dsp:sp modelId="{177840A1-C774-4171-9A27-2714F97B5096}">
      <dsp:nvSpPr>
        <dsp:cNvPr id="0" name=""/>
        <dsp:cNvSpPr/>
      </dsp:nvSpPr>
      <dsp:spPr>
        <a:xfrm>
          <a:off x="4211" y="3118777"/>
          <a:ext cx="8617354" cy="1408533"/>
        </a:xfrm>
        <a:prstGeom prst="roundRect">
          <a:avLst>
            <a:gd name="adj" fmla="val 10000"/>
          </a:avLst>
        </a:prstGeom>
        <a:solidFill>
          <a:schemeClr val="accent5">
            <a:lumMod val="75000"/>
          </a:schemeClr>
        </a:solidFill>
        <a:ln w="25400" cap="flat" cmpd="sng" algn="ctr">
          <a:solidFill>
            <a:srgbClr val="002060"/>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b="1" kern="1200" dirty="0">
              <a:solidFill>
                <a:schemeClr val="bg1"/>
              </a:solidFill>
            </a:rPr>
            <a:t>3. OS INSTITUCIONALMENTE ATIVOS RESPONDEM COMO COAUTORES OU PARTÍCIPES (INDUÇÃO) EM QUALQUER DOS CRIMES CONCRETAMENTE PRATICADOS (DELITO-FIM) NO CONTEXTO E EM BENEFÍCIO DA ORGANIZAÇÃO CRIMINOSA</a:t>
          </a:r>
        </a:p>
      </dsp:txBody>
      <dsp:txXfrm>
        <a:off x="45466" y="3160032"/>
        <a:ext cx="8534844" cy="13260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94430-DB70-4A77-817D-FF6B9F2AF10B}">
      <dsp:nvSpPr>
        <dsp:cNvPr id="0" name=""/>
        <dsp:cNvSpPr/>
      </dsp:nvSpPr>
      <dsp:spPr>
        <a:xfrm>
          <a:off x="2270005" y="600950"/>
          <a:ext cx="3897914" cy="3897914"/>
        </a:xfrm>
        <a:prstGeom prst="blockArc">
          <a:avLst>
            <a:gd name="adj1" fmla="val 10811188"/>
            <a:gd name="adj2" fmla="val 16440496"/>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4A9B23-2768-44C9-9F42-49F4EF036928}">
      <dsp:nvSpPr>
        <dsp:cNvPr id="0" name=""/>
        <dsp:cNvSpPr/>
      </dsp:nvSpPr>
      <dsp:spPr>
        <a:xfrm>
          <a:off x="2269794" y="565711"/>
          <a:ext cx="3897914" cy="3897914"/>
        </a:xfrm>
        <a:prstGeom prst="blockArc">
          <a:avLst>
            <a:gd name="adj1" fmla="val 5105248"/>
            <a:gd name="adj2" fmla="val 10747554"/>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896C53-2745-4ED1-AE75-460AAE72E553}">
      <dsp:nvSpPr>
        <dsp:cNvPr id="0" name=""/>
        <dsp:cNvSpPr/>
      </dsp:nvSpPr>
      <dsp:spPr>
        <a:xfrm>
          <a:off x="2541641" y="561831"/>
          <a:ext cx="3897914" cy="3897914"/>
        </a:xfrm>
        <a:prstGeom prst="blockArc">
          <a:avLst>
            <a:gd name="adj1" fmla="val 59462"/>
            <a:gd name="adj2" fmla="val 5596612"/>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AB20DE-D637-4D70-91D8-0113B0B510E2}">
      <dsp:nvSpPr>
        <dsp:cNvPr id="0" name=""/>
        <dsp:cNvSpPr/>
      </dsp:nvSpPr>
      <dsp:spPr>
        <a:xfrm>
          <a:off x="2541365" y="600577"/>
          <a:ext cx="3897914" cy="3897914"/>
        </a:xfrm>
        <a:prstGeom prst="blockArc">
          <a:avLst>
            <a:gd name="adj1" fmla="val 15950065"/>
            <a:gd name="adj2" fmla="val 21589492"/>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9273A1-19E6-41DA-92CB-AA3BFDAC3C21}">
      <dsp:nvSpPr>
        <dsp:cNvPr id="0" name=""/>
        <dsp:cNvSpPr/>
      </dsp:nvSpPr>
      <dsp:spPr>
        <a:xfrm>
          <a:off x="3253138" y="1496228"/>
          <a:ext cx="2192158" cy="2073260"/>
        </a:xfrm>
        <a:prstGeom prst="ellipse">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pt-BR" sz="2200" b="1" kern="1200" dirty="0"/>
            <a:t>BEM JURÍDICO?</a:t>
          </a:r>
        </a:p>
      </dsp:txBody>
      <dsp:txXfrm>
        <a:off x="3574172" y="1799850"/>
        <a:ext cx="1550090" cy="1466016"/>
      </dsp:txXfrm>
    </dsp:sp>
    <dsp:sp modelId="{C1260B89-A88E-4FAD-875B-C4CAD0179A11}">
      <dsp:nvSpPr>
        <dsp:cNvPr id="0" name=""/>
        <dsp:cNvSpPr/>
      </dsp:nvSpPr>
      <dsp:spPr>
        <a:xfrm>
          <a:off x="3489377" y="-157285"/>
          <a:ext cx="1725317" cy="1616195"/>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t-BR" sz="1300" b="1" kern="1200" dirty="0"/>
            <a:t>INVESTIGADO COMO SUJEITO ATIVO?</a:t>
          </a:r>
        </a:p>
      </dsp:txBody>
      <dsp:txXfrm>
        <a:off x="3742044" y="79401"/>
        <a:ext cx="1219983" cy="1142823"/>
      </dsp:txXfrm>
    </dsp:sp>
    <dsp:sp modelId="{A842FE73-4E9D-48CB-B391-35F75B079214}">
      <dsp:nvSpPr>
        <dsp:cNvPr id="0" name=""/>
        <dsp:cNvSpPr/>
      </dsp:nvSpPr>
      <dsp:spPr>
        <a:xfrm>
          <a:off x="5535695" y="1691435"/>
          <a:ext cx="1716740" cy="17045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t-BR" sz="1300" b="1" kern="1200" dirty="0"/>
            <a:t>O QUE SIGNIFICA EMBARAÇAR?</a:t>
          </a:r>
        </a:p>
      </dsp:txBody>
      <dsp:txXfrm>
        <a:off x="5787106" y="1941062"/>
        <a:ext cx="1213918" cy="1205306"/>
      </dsp:txXfrm>
    </dsp:sp>
    <dsp:sp modelId="{D0723893-0E66-43A7-9610-A83A96EE8338}">
      <dsp:nvSpPr>
        <dsp:cNvPr id="0" name=""/>
        <dsp:cNvSpPr/>
      </dsp:nvSpPr>
      <dsp:spPr>
        <a:xfrm>
          <a:off x="3562492" y="3602676"/>
          <a:ext cx="1638572" cy="1617501"/>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t-BR" sz="1300" b="1" kern="1200" dirty="0"/>
            <a:t>ABRANGE O PROCESSO PENAL?</a:t>
          </a:r>
        </a:p>
      </dsp:txBody>
      <dsp:txXfrm>
        <a:off x="3802455" y="3839554"/>
        <a:ext cx="1158646" cy="1143745"/>
      </dsp:txXfrm>
    </dsp:sp>
    <dsp:sp modelId="{D6749A11-73CF-4CD0-AA05-90AB25C92D34}">
      <dsp:nvSpPr>
        <dsp:cNvPr id="0" name=""/>
        <dsp:cNvSpPr/>
      </dsp:nvSpPr>
      <dsp:spPr>
        <a:xfrm>
          <a:off x="1464266" y="1691431"/>
          <a:ext cx="1701910" cy="1704560"/>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t-BR" sz="1300" b="1" kern="1200" dirty="0"/>
            <a:t>CRIME DE MERA CONDUTA OU MATERIAL?</a:t>
          </a:r>
        </a:p>
      </dsp:txBody>
      <dsp:txXfrm>
        <a:off x="1713505" y="1941058"/>
        <a:ext cx="1203432" cy="12053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4#2">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166A48B-17FD-B545-B35D-EF7533113F8A}" type="datetimeFigureOut">
              <a:rPr lang="en-US" smtClean="0"/>
              <a:pPr/>
              <a:t>5/17/2020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33309B0-11D8-4B46-891D-CB4DD9A0A237}" type="slidenum">
              <a:rPr lang="en-US" smtClean="0"/>
              <a:pPr/>
              <a:t>‹nº›</a:t>
            </a:fld>
            <a:endParaRPr lang="en-US"/>
          </a:p>
        </p:txBody>
      </p:sp>
    </p:spTree>
    <p:extLst>
      <p:ext uri="{BB962C8B-B14F-4D97-AF65-F5344CB8AC3E}">
        <p14:creationId xmlns:p14="http://schemas.microsoft.com/office/powerpoint/2010/main" val="31004410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3309B0-11D8-4B46-891D-CB4DD9A0A237}" type="slidenum">
              <a:rPr lang="en-US" smtClean="0"/>
              <a:pPr/>
              <a:t>1</a:t>
            </a:fld>
            <a:endParaRPr lang="en-US"/>
          </a:p>
        </p:txBody>
      </p:sp>
    </p:spTree>
    <p:extLst>
      <p:ext uri="{BB962C8B-B14F-4D97-AF65-F5344CB8AC3E}">
        <p14:creationId xmlns:p14="http://schemas.microsoft.com/office/powerpoint/2010/main" val="2837372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1"/>
          <p:cNvSpPr>
            <a:spLocks noGrp="1" noChangeArrowheads="1"/>
          </p:cNvSpPr>
          <p:nvPr>
            <p:ph type="sldNum" sz="quarter"/>
          </p:nvPr>
        </p:nvSpPr>
        <p:spPr>
          <a:noFill/>
        </p:spPr>
        <p:txBody>
          <a:bodyPr/>
          <a:lstStyle/>
          <a:p>
            <a:pPr>
              <a:buFont typeface="Times New Roman" pitchFamily="18" charset="0"/>
              <a:buNone/>
            </a:pPr>
            <a:fld id="{99C658B6-F83A-4E67-A3F0-7FBA69867D18}" type="slidenum">
              <a:rPr lang="en-GB" smtClean="0">
                <a:latin typeface="Times New Roman" pitchFamily="18" charset="0"/>
                <a:ea typeface="Lucida Sans Unicode" pitchFamily="34" charset="0"/>
                <a:cs typeface="Lucida Sans Unicode" pitchFamily="34" charset="0"/>
              </a:rPr>
              <a:pPr>
                <a:buFont typeface="Times New Roman" pitchFamily="18" charset="0"/>
                <a:buNone/>
              </a:pPr>
              <a:t>2</a:t>
            </a:fld>
            <a:endParaRPr lang="en-GB">
              <a:latin typeface="Times New Roman" pitchFamily="18" charset="0"/>
              <a:ea typeface="Lucida Sans Unicode" pitchFamily="34" charset="0"/>
              <a:cs typeface="Lucida Sans Unicode" pitchFamily="34" charset="0"/>
            </a:endParaRPr>
          </a:p>
        </p:txBody>
      </p:sp>
      <p:sp>
        <p:nvSpPr>
          <p:cNvPr id="71682"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pPr algn="ctr" eaLnBrk="0" hangingPunct="0">
              <a:buClr>
                <a:srgbClr val="000000"/>
              </a:buClr>
              <a:buSzPct val="100000"/>
              <a:buFont typeface="Times New Roman" pitchFamily="16" charset="0"/>
              <a:buNone/>
              <a:defRPr/>
            </a:pPr>
            <a:endParaRPr lang="pt-BR">
              <a:effectLst>
                <a:outerShdw blurRad="38100" dist="38100" dir="2700000" algn="tl">
                  <a:srgbClr val="000000">
                    <a:alpha val="43137"/>
                  </a:srgbClr>
                </a:outerShdw>
              </a:effectLst>
              <a:ea typeface="Lucida Sans Unicode" charset="0"/>
              <a:cs typeface="Lucida Sans Unicode" charset="0"/>
            </a:endParaRPr>
          </a:p>
        </p:txBody>
      </p:sp>
      <p:sp>
        <p:nvSpPr>
          <p:cNvPr id="34820" name="Rectangle 3"/>
          <p:cNvSpPr>
            <a:spLocks noGrp="1" noChangeArrowheads="1"/>
          </p:cNvSpPr>
          <p:nvPr>
            <p:ph type="body"/>
          </p:nvPr>
        </p:nvSpPr>
        <p:spPr>
          <a:xfrm>
            <a:off x="685800" y="4343400"/>
            <a:ext cx="5480050" cy="4108450"/>
          </a:xfrm>
          <a:noFill/>
          <a:ln/>
        </p:spPr>
        <p:txBody>
          <a:bodyPr wrap="none" anchor="ctr"/>
          <a:lstStyle/>
          <a:p>
            <a:endParaRPr lang="pt-BR">
              <a:latin typeface="Times New Roman" pitchFamily="18" charset="0"/>
            </a:endParaRPr>
          </a:p>
        </p:txBody>
      </p:sp>
    </p:spTree>
    <p:extLst>
      <p:ext uri="{BB962C8B-B14F-4D97-AF65-F5344CB8AC3E}">
        <p14:creationId xmlns:p14="http://schemas.microsoft.com/office/powerpoint/2010/main" val="767028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1"/>
          <p:cNvSpPr>
            <a:spLocks noGrp="1" noChangeArrowheads="1"/>
          </p:cNvSpPr>
          <p:nvPr>
            <p:ph type="sldNum" sz="quarter"/>
          </p:nvPr>
        </p:nvSpPr>
        <p:spPr>
          <a:noFill/>
        </p:spPr>
        <p:txBody>
          <a:bodyPr/>
          <a:lstStyle/>
          <a:p>
            <a:pPr>
              <a:buFont typeface="Times New Roman" pitchFamily="18" charset="0"/>
              <a:buNone/>
            </a:pPr>
            <a:fld id="{99C658B6-F83A-4E67-A3F0-7FBA69867D18}" type="slidenum">
              <a:rPr lang="en-GB" smtClean="0">
                <a:latin typeface="Times New Roman" pitchFamily="18" charset="0"/>
                <a:ea typeface="Lucida Sans Unicode" pitchFamily="34" charset="0"/>
                <a:cs typeface="Lucida Sans Unicode" pitchFamily="34" charset="0"/>
              </a:rPr>
              <a:pPr>
                <a:buFont typeface="Times New Roman" pitchFamily="18" charset="0"/>
                <a:buNone/>
              </a:pPr>
              <a:t>6</a:t>
            </a:fld>
            <a:endParaRPr lang="en-GB">
              <a:latin typeface="Times New Roman" pitchFamily="18" charset="0"/>
              <a:ea typeface="Lucida Sans Unicode" pitchFamily="34" charset="0"/>
              <a:cs typeface="Lucida Sans Unicode" pitchFamily="34" charset="0"/>
            </a:endParaRPr>
          </a:p>
        </p:txBody>
      </p:sp>
      <p:sp>
        <p:nvSpPr>
          <p:cNvPr id="71682"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pPr algn="ctr" eaLnBrk="0" hangingPunct="0">
              <a:buClr>
                <a:srgbClr val="000000"/>
              </a:buClr>
              <a:buSzPct val="100000"/>
              <a:buFont typeface="Times New Roman" pitchFamily="16" charset="0"/>
              <a:buNone/>
              <a:defRPr/>
            </a:pPr>
            <a:endParaRPr lang="pt-BR">
              <a:effectLst>
                <a:outerShdw blurRad="38100" dist="38100" dir="2700000" algn="tl">
                  <a:srgbClr val="000000">
                    <a:alpha val="43137"/>
                  </a:srgbClr>
                </a:outerShdw>
              </a:effectLst>
              <a:ea typeface="Lucida Sans Unicode" charset="0"/>
              <a:cs typeface="Lucida Sans Unicode" charset="0"/>
            </a:endParaRPr>
          </a:p>
        </p:txBody>
      </p:sp>
      <p:sp>
        <p:nvSpPr>
          <p:cNvPr id="34820" name="Rectangle 3"/>
          <p:cNvSpPr>
            <a:spLocks noGrp="1" noChangeArrowheads="1"/>
          </p:cNvSpPr>
          <p:nvPr>
            <p:ph type="body"/>
          </p:nvPr>
        </p:nvSpPr>
        <p:spPr>
          <a:xfrm>
            <a:off x="685800" y="4343400"/>
            <a:ext cx="5480050" cy="4108450"/>
          </a:xfrm>
          <a:noFill/>
          <a:ln/>
        </p:spPr>
        <p:txBody>
          <a:bodyPr wrap="none" anchor="ctr"/>
          <a:lstStyle/>
          <a:p>
            <a:endParaRPr lang="pt-BR">
              <a:latin typeface="Times New Roman" pitchFamily="18" charset="0"/>
            </a:endParaRPr>
          </a:p>
        </p:txBody>
      </p:sp>
    </p:spTree>
    <p:extLst>
      <p:ext uri="{BB962C8B-B14F-4D97-AF65-F5344CB8AC3E}">
        <p14:creationId xmlns:p14="http://schemas.microsoft.com/office/powerpoint/2010/main" val="2009269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1"/>
          <p:cNvSpPr>
            <a:spLocks noGrp="1" noChangeArrowheads="1"/>
          </p:cNvSpPr>
          <p:nvPr>
            <p:ph type="sldNum" sz="quarter"/>
          </p:nvPr>
        </p:nvSpPr>
        <p:spPr>
          <a:noFill/>
        </p:spPr>
        <p:txBody>
          <a:bodyPr/>
          <a:lstStyle/>
          <a:p>
            <a:pPr>
              <a:buFont typeface="Times New Roman" pitchFamily="18" charset="0"/>
              <a:buNone/>
            </a:pPr>
            <a:fld id="{99C658B6-F83A-4E67-A3F0-7FBA69867D18}" type="slidenum">
              <a:rPr lang="en-GB" smtClean="0">
                <a:latin typeface="Times New Roman" pitchFamily="18" charset="0"/>
                <a:ea typeface="Lucida Sans Unicode" pitchFamily="34" charset="0"/>
                <a:cs typeface="Lucida Sans Unicode" pitchFamily="34" charset="0"/>
              </a:rPr>
              <a:pPr>
                <a:buFont typeface="Times New Roman" pitchFamily="18" charset="0"/>
                <a:buNone/>
              </a:pPr>
              <a:t>8</a:t>
            </a:fld>
            <a:endParaRPr lang="en-GB">
              <a:latin typeface="Times New Roman" pitchFamily="18" charset="0"/>
              <a:ea typeface="Lucida Sans Unicode" pitchFamily="34" charset="0"/>
              <a:cs typeface="Lucida Sans Unicode" pitchFamily="34" charset="0"/>
            </a:endParaRPr>
          </a:p>
        </p:txBody>
      </p:sp>
      <p:sp>
        <p:nvSpPr>
          <p:cNvPr id="71682"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pPr algn="ctr" eaLnBrk="0" hangingPunct="0">
              <a:buClr>
                <a:srgbClr val="000000"/>
              </a:buClr>
              <a:buSzPct val="100000"/>
              <a:buFont typeface="Times New Roman" pitchFamily="16" charset="0"/>
              <a:buNone/>
              <a:defRPr/>
            </a:pPr>
            <a:endParaRPr lang="pt-BR">
              <a:effectLst>
                <a:outerShdw blurRad="38100" dist="38100" dir="2700000" algn="tl">
                  <a:srgbClr val="000000">
                    <a:alpha val="43137"/>
                  </a:srgbClr>
                </a:outerShdw>
              </a:effectLst>
              <a:ea typeface="Lucida Sans Unicode" charset="0"/>
              <a:cs typeface="Lucida Sans Unicode" charset="0"/>
            </a:endParaRPr>
          </a:p>
        </p:txBody>
      </p:sp>
      <p:sp>
        <p:nvSpPr>
          <p:cNvPr id="34820" name="Rectangle 3"/>
          <p:cNvSpPr>
            <a:spLocks noGrp="1" noChangeArrowheads="1"/>
          </p:cNvSpPr>
          <p:nvPr>
            <p:ph type="body"/>
          </p:nvPr>
        </p:nvSpPr>
        <p:spPr>
          <a:xfrm>
            <a:off x="685800" y="4343400"/>
            <a:ext cx="5480050" cy="4108450"/>
          </a:xfrm>
          <a:noFill/>
          <a:ln/>
        </p:spPr>
        <p:txBody>
          <a:bodyPr wrap="none" anchor="ctr"/>
          <a:lstStyle/>
          <a:p>
            <a:endParaRPr lang="pt-BR">
              <a:latin typeface="Times New Roman" pitchFamily="18" charset="0"/>
            </a:endParaRPr>
          </a:p>
        </p:txBody>
      </p:sp>
    </p:spTree>
    <p:extLst>
      <p:ext uri="{BB962C8B-B14F-4D97-AF65-F5344CB8AC3E}">
        <p14:creationId xmlns:p14="http://schemas.microsoft.com/office/powerpoint/2010/main" val="913869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1"/>
          <p:cNvSpPr>
            <a:spLocks noGrp="1" noChangeArrowheads="1"/>
          </p:cNvSpPr>
          <p:nvPr>
            <p:ph type="sldNum" sz="quarter"/>
          </p:nvPr>
        </p:nvSpPr>
        <p:spPr>
          <a:noFill/>
        </p:spPr>
        <p:txBody>
          <a:bodyPr/>
          <a:lstStyle/>
          <a:p>
            <a:pPr>
              <a:buFont typeface="Times New Roman" pitchFamily="18" charset="0"/>
              <a:buNone/>
            </a:pPr>
            <a:fld id="{99C658B6-F83A-4E67-A3F0-7FBA69867D18}" type="slidenum">
              <a:rPr lang="en-GB" smtClean="0">
                <a:latin typeface="Times New Roman" pitchFamily="18" charset="0"/>
                <a:ea typeface="Lucida Sans Unicode" pitchFamily="34" charset="0"/>
                <a:cs typeface="Lucida Sans Unicode" pitchFamily="34" charset="0"/>
              </a:rPr>
              <a:pPr>
                <a:buFont typeface="Times New Roman" pitchFamily="18" charset="0"/>
                <a:buNone/>
              </a:pPr>
              <a:t>9</a:t>
            </a:fld>
            <a:endParaRPr lang="en-GB">
              <a:latin typeface="Times New Roman" pitchFamily="18" charset="0"/>
              <a:ea typeface="Lucida Sans Unicode" pitchFamily="34" charset="0"/>
              <a:cs typeface="Lucida Sans Unicode" pitchFamily="34" charset="0"/>
            </a:endParaRPr>
          </a:p>
        </p:txBody>
      </p:sp>
      <p:sp>
        <p:nvSpPr>
          <p:cNvPr id="71682"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pPr algn="ctr" eaLnBrk="0" hangingPunct="0">
              <a:buClr>
                <a:srgbClr val="000000"/>
              </a:buClr>
              <a:buSzPct val="100000"/>
              <a:buFont typeface="Times New Roman" pitchFamily="16" charset="0"/>
              <a:buNone/>
              <a:defRPr/>
            </a:pPr>
            <a:endParaRPr lang="pt-BR">
              <a:effectLst>
                <a:outerShdw blurRad="38100" dist="38100" dir="2700000" algn="tl">
                  <a:srgbClr val="000000">
                    <a:alpha val="43137"/>
                  </a:srgbClr>
                </a:outerShdw>
              </a:effectLst>
              <a:ea typeface="Lucida Sans Unicode" charset="0"/>
              <a:cs typeface="Lucida Sans Unicode" charset="0"/>
            </a:endParaRPr>
          </a:p>
        </p:txBody>
      </p:sp>
      <p:sp>
        <p:nvSpPr>
          <p:cNvPr id="34820" name="Rectangle 3"/>
          <p:cNvSpPr>
            <a:spLocks noGrp="1" noChangeArrowheads="1"/>
          </p:cNvSpPr>
          <p:nvPr>
            <p:ph type="body"/>
          </p:nvPr>
        </p:nvSpPr>
        <p:spPr>
          <a:xfrm>
            <a:off x="685800" y="4343400"/>
            <a:ext cx="5480050" cy="4108450"/>
          </a:xfrm>
          <a:noFill/>
          <a:ln/>
        </p:spPr>
        <p:txBody>
          <a:bodyPr wrap="none" anchor="ctr"/>
          <a:lstStyle/>
          <a:p>
            <a:endParaRPr lang="pt-BR">
              <a:latin typeface="Times New Roman" pitchFamily="18" charset="0"/>
            </a:endParaRPr>
          </a:p>
        </p:txBody>
      </p:sp>
    </p:spTree>
    <p:extLst>
      <p:ext uri="{BB962C8B-B14F-4D97-AF65-F5344CB8AC3E}">
        <p14:creationId xmlns:p14="http://schemas.microsoft.com/office/powerpoint/2010/main" val="2106254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p:nvPr>
        </p:nvSpPr>
        <p:spPr>
          <a:ln/>
        </p:spPr>
        <p:txBody>
          <a:bodyPr/>
          <a:lstStyle/>
          <a:p>
            <a:fld id="{475BBABC-8DF6-4C3D-9713-2CAA4C4B731C}" type="slidenum">
              <a:rPr lang="en-GB"/>
              <a:pPr/>
              <a:t>11</a:t>
            </a:fld>
            <a:endParaRPr lang="en-GB"/>
          </a:p>
        </p:txBody>
      </p:sp>
      <p:sp>
        <p:nvSpPr>
          <p:cNvPr id="38913" name="Text Box 1"/>
          <p:cNvSpPr txBox="1">
            <a:spLocks noChangeArrowheads="1"/>
          </p:cNvSpPr>
          <p:nvPr/>
        </p:nvSpPr>
        <p:spPr bwMode="auto">
          <a:xfrm>
            <a:off x="1144588" y="685800"/>
            <a:ext cx="4562475" cy="3422650"/>
          </a:xfrm>
          <a:prstGeom prst="rect">
            <a:avLst/>
          </a:prstGeom>
          <a:solidFill>
            <a:srgbClr val="FFFFFF"/>
          </a:solidFill>
          <a:ln w="9525">
            <a:solidFill>
              <a:srgbClr val="000000"/>
            </a:solidFill>
            <a:miter lim="800000"/>
            <a:headEnd/>
            <a:tailEnd/>
          </a:ln>
          <a:effectLst/>
        </p:spPr>
        <p:txBody>
          <a:bodyPr wrap="none" anchor="ctr"/>
          <a:lstStyle/>
          <a:p>
            <a:endParaRPr lang="pt-BR"/>
          </a:p>
        </p:txBody>
      </p:sp>
      <p:sp>
        <p:nvSpPr>
          <p:cNvPr id="38914" name="Rectangle 2"/>
          <p:cNvSpPr txBox="1">
            <a:spLocks noGrp="1" noChangeArrowheads="1"/>
          </p:cNvSpPr>
          <p:nvPr>
            <p:ph type="body"/>
          </p:nvPr>
        </p:nvSpPr>
        <p:spPr bwMode="auto">
          <a:xfrm>
            <a:off x="685800" y="4343400"/>
            <a:ext cx="5480050" cy="4108450"/>
          </a:xfrm>
          <a:prstGeom prst="rect">
            <a:avLst/>
          </a:prstGeom>
          <a:noFill/>
          <a:ln>
            <a:round/>
            <a:headEnd/>
            <a:tailEnd/>
          </a:ln>
        </p:spPr>
        <p:txBody>
          <a:bodyPr wrap="none" anchor="ctr"/>
          <a:lstStyle/>
          <a:p>
            <a:endParaRPr lang="pt-BR"/>
          </a:p>
        </p:txBody>
      </p:sp>
    </p:spTree>
    <p:extLst>
      <p:ext uri="{BB962C8B-B14F-4D97-AF65-F5344CB8AC3E}">
        <p14:creationId xmlns:p14="http://schemas.microsoft.com/office/powerpoint/2010/main" val="950396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p:nvPr>
        </p:nvSpPr>
        <p:spPr>
          <a:ln/>
        </p:spPr>
        <p:txBody>
          <a:bodyPr/>
          <a:lstStyle/>
          <a:p>
            <a:fld id="{475BBABC-8DF6-4C3D-9713-2CAA4C4B731C}" type="slidenum">
              <a:rPr lang="en-GB"/>
              <a:pPr/>
              <a:t>17</a:t>
            </a:fld>
            <a:endParaRPr lang="en-GB"/>
          </a:p>
        </p:txBody>
      </p:sp>
      <p:sp>
        <p:nvSpPr>
          <p:cNvPr id="38913" name="Text Box 1"/>
          <p:cNvSpPr txBox="1">
            <a:spLocks noChangeArrowheads="1"/>
          </p:cNvSpPr>
          <p:nvPr/>
        </p:nvSpPr>
        <p:spPr bwMode="auto">
          <a:xfrm>
            <a:off x="1144588" y="685800"/>
            <a:ext cx="4562475" cy="3422650"/>
          </a:xfrm>
          <a:prstGeom prst="rect">
            <a:avLst/>
          </a:prstGeom>
          <a:solidFill>
            <a:srgbClr val="FFFFFF"/>
          </a:solidFill>
          <a:ln w="9525">
            <a:solidFill>
              <a:srgbClr val="000000"/>
            </a:solidFill>
            <a:miter lim="800000"/>
            <a:headEnd/>
            <a:tailEnd/>
          </a:ln>
          <a:effectLst/>
        </p:spPr>
        <p:txBody>
          <a:bodyPr wrap="none" anchor="ctr"/>
          <a:lstStyle/>
          <a:p>
            <a:endParaRPr lang="pt-BR"/>
          </a:p>
        </p:txBody>
      </p:sp>
      <p:sp>
        <p:nvSpPr>
          <p:cNvPr id="38914" name="Rectangle 2"/>
          <p:cNvSpPr txBox="1">
            <a:spLocks noGrp="1" noChangeArrowheads="1"/>
          </p:cNvSpPr>
          <p:nvPr>
            <p:ph type="body"/>
          </p:nvPr>
        </p:nvSpPr>
        <p:spPr bwMode="auto">
          <a:xfrm>
            <a:off x="685800" y="4343400"/>
            <a:ext cx="5480050" cy="4108450"/>
          </a:xfrm>
          <a:prstGeom prst="rect">
            <a:avLst/>
          </a:prstGeom>
          <a:noFill/>
          <a:ln>
            <a:round/>
            <a:headEnd/>
            <a:tailEnd/>
          </a:ln>
        </p:spPr>
        <p:txBody>
          <a:bodyPr wrap="none" anchor="ctr"/>
          <a:lstStyle/>
          <a:p>
            <a:endParaRPr lang="pt-BR"/>
          </a:p>
        </p:txBody>
      </p:sp>
    </p:spTree>
    <p:extLst>
      <p:ext uri="{BB962C8B-B14F-4D97-AF65-F5344CB8AC3E}">
        <p14:creationId xmlns:p14="http://schemas.microsoft.com/office/powerpoint/2010/main" val="1817519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p:nvPr>
        </p:nvSpPr>
        <p:spPr>
          <a:ln/>
        </p:spPr>
        <p:txBody>
          <a:bodyPr/>
          <a:lstStyle/>
          <a:p>
            <a:fld id="{475BBABC-8DF6-4C3D-9713-2CAA4C4B731C}" type="slidenum">
              <a:rPr lang="en-GB"/>
              <a:pPr/>
              <a:t>18</a:t>
            </a:fld>
            <a:endParaRPr lang="en-GB"/>
          </a:p>
        </p:txBody>
      </p:sp>
      <p:sp>
        <p:nvSpPr>
          <p:cNvPr id="38913" name="Text Box 1"/>
          <p:cNvSpPr txBox="1">
            <a:spLocks noChangeArrowheads="1"/>
          </p:cNvSpPr>
          <p:nvPr/>
        </p:nvSpPr>
        <p:spPr bwMode="auto">
          <a:xfrm>
            <a:off x="1144588" y="685800"/>
            <a:ext cx="4562475" cy="3422650"/>
          </a:xfrm>
          <a:prstGeom prst="rect">
            <a:avLst/>
          </a:prstGeom>
          <a:solidFill>
            <a:srgbClr val="FFFFFF"/>
          </a:solidFill>
          <a:ln w="9525">
            <a:solidFill>
              <a:srgbClr val="000000"/>
            </a:solidFill>
            <a:miter lim="800000"/>
            <a:headEnd/>
            <a:tailEnd/>
          </a:ln>
          <a:effectLst/>
        </p:spPr>
        <p:txBody>
          <a:bodyPr wrap="none" anchor="ctr"/>
          <a:lstStyle/>
          <a:p>
            <a:endParaRPr lang="pt-BR"/>
          </a:p>
        </p:txBody>
      </p:sp>
      <p:sp>
        <p:nvSpPr>
          <p:cNvPr id="38914" name="Rectangle 2"/>
          <p:cNvSpPr txBox="1">
            <a:spLocks noGrp="1" noChangeArrowheads="1"/>
          </p:cNvSpPr>
          <p:nvPr>
            <p:ph type="body"/>
          </p:nvPr>
        </p:nvSpPr>
        <p:spPr bwMode="auto">
          <a:xfrm>
            <a:off x="685800" y="4343400"/>
            <a:ext cx="5480050" cy="4108450"/>
          </a:xfrm>
          <a:prstGeom prst="rect">
            <a:avLst/>
          </a:prstGeom>
          <a:noFill/>
          <a:ln>
            <a:round/>
            <a:headEnd/>
            <a:tailEnd/>
          </a:ln>
        </p:spPr>
        <p:txBody>
          <a:bodyPr wrap="none" anchor="ctr"/>
          <a:lstStyle/>
          <a:p>
            <a:endParaRPr lang="pt-BR"/>
          </a:p>
        </p:txBody>
      </p:sp>
    </p:spTree>
    <p:extLst>
      <p:ext uri="{BB962C8B-B14F-4D97-AF65-F5344CB8AC3E}">
        <p14:creationId xmlns:p14="http://schemas.microsoft.com/office/powerpoint/2010/main" val="2267881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8" name="Rectangle 7"/>
          <p:cNvSpPr/>
          <p:nvPr/>
        </p:nvSpPr>
        <p:spPr>
          <a:xfrm>
            <a:off x="268940" y="268290"/>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x-none"/>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dirty="0"/>
          </a:p>
        </p:txBody>
      </p:sp>
      <p:sp>
        <p:nvSpPr>
          <p:cNvPr id="4" name="Date Placeholder 3"/>
          <p:cNvSpPr>
            <a:spLocks noGrp="1"/>
          </p:cNvSpPr>
          <p:nvPr>
            <p:ph type="dt" sz="half" idx="10"/>
          </p:nvPr>
        </p:nvSpPr>
        <p:spPr>
          <a:xfrm>
            <a:off x="3276600" y="390527"/>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pPr/>
              <a:t>5/17/2020</a:t>
            </a:fld>
            <a:endParaRPr lang="en-US"/>
          </a:p>
        </p:txBody>
      </p:sp>
      <p:sp>
        <p:nvSpPr>
          <p:cNvPr id="5" name="Footer Placeholder 4"/>
          <p:cNvSpPr>
            <a:spLocks noGrp="1"/>
          </p:cNvSpPr>
          <p:nvPr>
            <p:ph type="ftr" sz="quarter" idx="11"/>
          </p:nvPr>
        </p:nvSpPr>
        <p:spPr>
          <a:xfrm>
            <a:off x="3218688" y="6356352"/>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2"/>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9"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457200" y="914400"/>
            <a:ext cx="7391401" cy="1143000"/>
          </a:xfrm>
        </p:spPr>
        <p:txBody>
          <a:bodyPr/>
          <a:lstStyle/>
          <a:p>
            <a:r>
              <a:rPr lang="x-none"/>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‹nº›</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9"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457200" y="914400"/>
            <a:ext cx="7391401" cy="1143000"/>
          </a:xfrm>
        </p:spPr>
        <p:txBody>
          <a:bodyPr/>
          <a:lstStyle/>
          <a:p>
            <a:r>
              <a:rPr lang="x-none"/>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‹nº›</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9"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p:txBody>
          <a:bodyPr/>
          <a:lstStyle/>
          <a:p>
            <a:r>
              <a:rPr lang="x-none"/>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pPr/>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9"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Date Placeholder 1"/>
          <p:cNvSpPr>
            <a:spLocks noGrp="1"/>
          </p:cNvSpPr>
          <p:nvPr>
            <p:ph type="dt" sz="half" idx="10"/>
          </p:nvPr>
        </p:nvSpPr>
        <p:spPr/>
        <p:txBody>
          <a:bodyPr/>
          <a:lstStyle/>
          <a:p>
            <a:fld id="{B1A24CD3-204F-4468-8EE4-28A6668D006A}" type="datetimeFigureOut">
              <a:rPr lang="en-US" smtClean="0"/>
              <a:pPr/>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9"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x-none"/>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x-none"/>
              <a:t>Click to edit Master title style</a:t>
            </a:r>
            <a:endParaRPr/>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a:xfrm>
            <a:off x="161365" y="6124016"/>
            <a:ext cx="1752600" cy="365125"/>
          </a:xfrm>
        </p:spPr>
        <p:txBody>
          <a:bodyPr/>
          <a:lstStyle>
            <a:lvl1pPr algn="l">
              <a:defRPr/>
            </a:lvl1pPr>
          </a:lstStyle>
          <a:p>
            <a:fld id="{B1A24CD3-204F-4468-8EE4-28A6668D006A}" type="datetimeFigureOut">
              <a:rPr lang="en-US" smtClean="0"/>
              <a:pPr/>
              <a:t>5/17/2020</a:t>
            </a:fld>
            <a:endParaRPr lang="en-US"/>
          </a:p>
        </p:txBody>
      </p:sp>
      <p:sp>
        <p:nvSpPr>
          <p:cNvPr id="6" name="Footer Placeholder 5"/>
          <p:cNvSpPr>
            <a:spLocks noGrp="1"/>
          </p:cNvSpPr>
          <p:nvPr>
            <p:ph type="ftr" sz="quarter" idx="11"/>
          </p:nvPr>
        </p:nvSpPr>
        <p:spPr>
          <a:xfrm>
            <a:off x="174813" y="6356352"/>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‹nº›</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x-none"/>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6"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x-none"/>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a:t>Drag picture to placeholder or click icon to add</a:t>
            </a:r>
            <a:endParaRPr/>
          </a:p>
        </p:txBody>
      </p:sp>
      <p:sp>
        <p:nvSpPr>
          <p:cNvPr id="4" name="Text Placeholder 3"/>
          <p:cNvSpPr>
            <a:spLocks noGrp="1"/>
          </p:cNvSpPr>
          <p:nvPr>
            <p:ph type="body" sz="half" idx="2"/>
          </p:nvPr>
        </p:nvSpPr>
        <p:spPr>
          <a:xfrm>
            <a:off x="458788" y="4840943"/>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‹nº›</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2"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x-none"/>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a:t>Drag picture to placeholder or click icon to add</a:t>
            </a:r>
            <a:endParaRPr/>
          </a:p>
        </p:txBody>
      </p:sp>
      <p:sp>
        <p:nvSpPr>
          <p:cNvPr id="4" name="Text Placeholder 3"/>
          <p:cNvSpPr>
            <a:spLocks noGrp="1"/>
          </p:cNvSpPr>
          <p:nvPr>
            <p:ph type="body" sz="half" idx="2"/>
          </p:nvPr>
        </p:nvSpPr>
        <p:spPr>
          <a:xfrm>
            <a:off x="458788" y="4840943"/>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‹nº›</a:t>
            </a:fld>
            <a:endParaRPr lang="en-US"/>
          </a:p>
        </p:txBody>
      </p:sp>
      <p:sp>
        <p:nvSpPr>
          <p:cNvPr id="10" name="Picture Placeholder 2"/>
          <p:cNvSpPr>
            <a:spLocks noGrp="1"/>
          </p:cNvSpPr>
          <p:nvPr>
            <p:ph type="pic" idx="13"/>
          </p:nvPr>
        </p:nvSpPr>
        <p:spPr>
          <a:xfrm>
            <a:off x="3352800" y="268290"/>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a:t>Drag picture to placeholder or click icon to add</a:t>
            </a:r>
            <a:endParaRPr/>
          </a:p>
        </p:txBody>
      </p:sp>
      <p:sp>
        <p:nvSpPr>
          <p:cNvPr id="11" name="Picture Placeholder 2"/>
          <p:cNvSpPr>
            <a:spLocks noGrp="1"/>
          </p:cNvSpPr>
          <p:nvPr>
            <p:ph type="pic" idx="14"/>
          </p:nvPr>
        </p:nvSpPr>
        <p:spPr>
          <a:xfrm>
            <a:off x="3352800" y="2131937"/>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a:t>Drag picture to placeholder or click icon to add</a:t>
            </a:r>
            <a:endParaRPr/>
          </a:p>
        </p:txBody>
      </p:sp>
      <p:sp>
        <p:nvSpPr>
          <p:cNvPr id="12" name="Picture Placeholder 2"/>
          <p:cNvSpPr>
            <a:spLocks noGrp="1"/>
          </p:cNvSpPr>
          <p:nvPr>
            <p:ph type="pic" idx="15"/>
          </p:nvPr>
        </p:nvSpPr>
        <p:spPr>
          <a:xfrm>
            <a:off x="5750500" y="2131937"/>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p:txBody>
          <a:bodyPr/>
          <a:lstStyle/>
          <a:p>
            <a:r>
              <a:rPr lang="x-none"/>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‹nº›</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9"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Vertical Title 1"/>
          <p:cNvSpPr>
            <a:spLocks noGrp="1"/>
          </p:cNvSpPr>
          <p:nvPr>
            <p:ph type="title" orient="vert"/>
          </p:nvPr>
        </p:nvSpPr>
        <p:spPr>
          <a:xfrm>
            <a:off x="7543799" y="1035426"/>
            <a:ext cx="1322295" cy="5090739"/>
          </a:xfrm>
        </p:spPr>
        <p:txBody>
          <a:bodyPr vert="eaVert" anchor="t" anchorCtr="0"/>
          <a:lstStyle/>
          <a:p>
            <a:r>
              <a:rPr lang="x-none"/>
              <a:t>Click to edit Master title style</a:t>
            </a:r>
            <a:endParaRPr/>
          </a:p>
        </p:txBody>
      </p:sp>
      <p:sp>
        <p:nvSpPr>
          <p:cNvPr id="3" name="Vertical Text Placeholder 2"/>
          <p:cNvSpPr>
            <a:spLocks noGrp="1"/>
          </p:cNvSpPr>
          <p:nvPr>
            <p:ph type="body" orient="vert" idx="1"/>
          </p:nvPr>
        </p:nvSpPr>
        <p:spPr>
          <a:xfrm>
            <a:off x="457200" y="1035426"/>
            <a:ext cx="6019800" cy="5109789"/>
          </a:xfrm>
        </p:spPr>
        <p:txBody>
          <a:bodyPr vert="eaVert"/>
          <a:lstStyle>
            <a:lvl5pPr>
              <a:defRPr/>
            </a:lvl5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p:txBody>
          <a:bodyPr/>
          <a:lstStyle/>
          <a:p>
            <a:r>
              <a:rPr lang="x-none"/>
              <a:t>Click to edit Master title style</a:t>
            </a:r>
            <a:endParaRPr/>
          </a:p>
        </p:txBody>
      </p:sp>
      <p:sp>
        <p:nvSpPr>
          <p:cNvPr id="3" name="Content Placeholder 2"/>
          <p:cNvSpPr>
            <a:spLocks noGrp="1"/>
          </p:cNvSpPr>
          <p:nvPr>
            <p:ph idx="1"/>
          </p:nvPr>
        </p:nvSpPr>
        <p:spPr/>
        <p:txBody>
          <a:bodyPr/>
          <a:lstStyle>
            <a:lvl5pPr>
              <a:defRPr/>
            </a:lvl5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4" name="Date Placeholder 3"/>
          <p:cNvSpPr>
            <a:spLocks noGrp="1"/>
          </p:cNvSpPr>
          <p:nvPr>
            <p:ph type="dt" sz="half" idx="10"/>
          </p:nvPr>
        </p:nvSpPr>
        <p:spPr>
          <a:xfrm>
            <a:off x="7212106" y="6356352"/>
            <a:ext cx="1752600" cy="365125"/>
          </a:xfrm>
        </p:spPr>
        <p:txBody>
          <a:bodyPr/>
          <a:lstStyle/>
          <a:p>
            <a:fld id="{B1A24CD3-204F-4468-8EE4-28A6668D006A}"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ctrTitle"/>
          </p:nvPr>
        </p:nvSpPr>
        <p:spPr>
          <a:xfrm>
            <a:off x="3200400" y="4171950"/>
            <a:ext cx="5457919" cy="1085850"/>
          </a:xfrm>
        </p:spPr>
        <p:txBody>
          <a:bodyPr>
            <a:normAutofit/>
          </a:bodyPr>
          <a:lstStyle>
            <a:lvl1pPr>
              <a:defRPr sz="4600"/>
            </a:lvl1pPr>
          </a:lstStyle>
          <a:p>
            <a:r>
              <a:rPr lang="x-none"/>
              <a:t>Click to edit Master title style</a:t>
            </a:r>
            <a:endParaRPr/>
          </a:p>
        </p:txBody>
      </p:sp>
      <p:sp>
        <p:nvSpPr>
          <p:cNvPr id="3" name="Subtitle 2"/>
          <p:cNvSpPr>
            <a:spLocks noGrp="1"/>
          </p:cNvSpPr>
          <p:nvPr>
            <p:ph type="subTitle" idx="1"/>
          </p:nvPr>
        </p:nvSpPr>
        <p:spPr>
          <a:xfrm>
            <a:off x="3200401" y="5257801"/>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dirty="0"/>
          </a:p>
        </p:txBody>
      </p:sp>
      <p:sp>
        <p:nvSpPr>
          <p:cNvPr id="4" name="Date Placeholder 3"/>
          <p:cNvSpPr>
            <a:spLocks noGrp="1"/>
          </p:cNvSpPr>
          <p:nvPr>
            <p:ph type="dt" sz="half" idx="10"/>
          </p:nvPr>
        </p:nvSpPr>
        <p:spPr>
          <a:xfrm>
            <a:off x="3276601" y="389967"/>
            <a:ext cx="5499847" cy="365125"/>
          </a:xfrm>
        </p:spPr>
        <p:txBody>
          <a:bodyPr/>
          <a:lstStyle>
            <a:lvl1pPr>
              <a:defRPr sz="2200" b="0" baseline="0">
                <a:solidFill>
                  <a:schemeClr val="bg1"/>
                </a:solidFill>
              </a:defRPr>
            </a:lvl1pPr>
          </a:lstStyle>
          <a:p>
            <a:fld id="{B1A24CD3-204F-4468-8EE4-28A6668D006A}" type="datetimeFigureOut">
              <a:rPr lang="en-US" smtClean="0"/>
              <a:pPr/>
              <a:t>5/17/2020</a:t>
            </a:fld>
            <a:endParaRPr lang="en-US"/>
          </a:p>
        </p:txBody>
      </p:sp>
      <p:sp>
        <p:nvSpPr>
          <p:cNvPr id="5" name="Footer Placeholder 4"/>
          <p:cNvSpPr>
            <a:spLocks noGrp="1"/>
          </p:cNvSpPr>
          <p:nvPr>
            <p:ph type="ftr" sz="quarter" idx="11"/>
          </p:nvPr>
        </p:nvSpPr>
        <p:spPr>
          <a:xfrm>
            <a:off x="3213848" y="6356352"/>
            <a:ext cx="4734112" cy="365125"/>
          </a:xfrm>
        </p:spPr>
        <p:txBody>
          <a:bodyPr/>
          <a:lstStyle/>
          <a:p>
            <a:endParaRPr lang="en-US"/>
          </a:p>
        </p:txBody>
      </p:sp>
      <p:sp>
        <p:nvSpPr>
          <p:cNvPr id="6" name="Slide Number Placeholder 5"/>
          <p:cNvSpPr>
            <a:spLocks noGrp="1"/>
          </p:cNvSpPr>
          <p:nvPr>
            <p:ph type="sldNum" sz="quarter" idx="12"/>
          </p:nvPr>
        </p:nvSpPr>
        <p:spPr>
          <a:xfrm>
            <a:off x="8265459" y="6356352"/>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pPr/>
              <a:t>‹nº›</a:t>
            </a:fld>
            <a:endParaRPr lang="en-US"/>
          </a:p>
        </p:txBody>
      </p:sp>
      <p:sp>
        <p:nvSpPr>
          <p:cNvPr id="9" name="Picture Placeholder 8"/>
          <p:cNvSpPr>
            <a:spLocks noGrp="1"/>
          </p:cNvSpPr>
          <p:nvPr>
            <p:ph type="pic" sz="quarter" idx="13"/>
          </p:nvPr>
        </p:nvSpPr>
        <p:spPr>
          <a:xfrm>
            <a:off x="3200401" y="2877671"/>
            <a:ext cx="5646867" cy="1280160"/>
          </a:xfrm>
        </p:spPr>
        <p:txBody>
          <a:bodyPr/>
          <a:lstStyle>
            <a:lvl1pPr>
              <a:buNone/>
              <a:defRPr/>
            </a:lvl1pPr>
          </a:lstStyle>
          <a:p>
            <a:r>
              <a:rPr lang="x-none"/>
              <a:t>Drag picture to placeholder or click icon to add</a:t>
            </a:r>
            <a:endParaRPr/>
          </a:p>
        </p:txBody>
      </p:sp>
      <p:sp>
        <p:nvSpPr>
          <p:cNvPr id="10" name="Rectangle 9"/>
          <p:cNvSpPr/>
          <p:nvPr/>
        </p:nvSpPr>
        <p:spPr>
          <a:xfrm>
            <a:off x="268940" y="268290"/>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2178424" y="914400"/>
            <a:ext cx="6508377" cy="1143000"/>
          </a:xfrm>
        </p:spPr>
        <p:txBody>
          <a:bodyPr/>
          <a:lstStyle/>
          <a:p>
            <a:r>
              <a:rPr lang="x-none"/>
              <a:t>Click to edit Master title style</a:t>
            </a:r>
            <a:endParaRPr/>
          </a:p>
        </p:txBody>
      </p:sp>
      <p:sp>
        <p:nvSpPr>
          <p:cNvPr id="3" name="Content Placeholder 2"/>
          <p:cNvSpPr>
            <a:spLocks noGrp="1"/>
          </p:cNvSpPr>
          <p:nvPr>
            <p:ph idx="1"/>
          </p:nvPr>
        </p:nvSpPr>
        <p:spPr>
          <a:xfrm>
            <a:off x="2178424" y="2209802"/>
            <a:ext cx="6508377" cy="3916363"/>
          </a:xfrm>
        </p:spPr>
        <p:txBody>
          <a:bodyPr/>
          <a:lstStyle>
            <a:lvl5pPr>
              <a:defRPr/>
            </a:lvl5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4" name="Date Placeholder 3"/>
          <p:cNvSpPr>
            <a:spLocks noGrp="1"/>
          </p:cNvSpPr>
          <p:nvPr>
            <p:ph type="dt" sz="half" idx="10"/>
          </p:nvPr>
        </p:nvSpPr>
        <p:spPr>
          <a:xfrm>
            <a:off x="7212106" y="6356352"/>
            <a:ext cx="1752600" cy="365125"/>
          </a:xfrm>
        </p:spPr>
        <p:txBody>
          <a:bodyPr/>
          <a:lstStyle/>
          <a:p>
            <a:fld id="{B1A24CD3-204F-4468-8EE4-28A6668D006A}" type="datetimeFigureOut">
              <a:rPr lang="en-US" smtClean="0"/>
              <a:pPr/>
              <a:t>5/17/2020</a:t>
            </a:fld>
            <a:endParaRPr lang="en-US"/>
          </a:p>
        </p:txBody>
      </p:sp>
      <p:sp>
        <p:nvSpPr>
          <p:cNvPr id="5" name="Footer Placeholder 4"/>
          <p:cNvSpPr>
            <a:spLocks noGrp="1"/>
          </p:cNvSpPr>
          <p:nvPr>
            <p:ph type="ftr" sz="quarter" idx="11"/>
          </p:nvPr>
        </p:nvSpPr>
        <p:spPr>
          <a:xfrm>
            <a:off x="2178423" y="6356352"/>
            <a:ext cx="4926852" cy="365125"/>
          </a:xfrm>
        </p:spPr>
        <p:txBody>
          <a:bodyPr/>
          <a:lstStyle/>
          <a:p>
            <a:endParaRPr lang="en-US"/>
          </a:p>
        </p:txBody>
      </p:sp>
      <p:sp>
        <p:nvSpPr>
          <p:cNvPr id="6" name="Slide Number Placeholder 5"/>
          <p:cNvSpPr>
            <a:spLocks noGrp="1"/>
          </p:cNvSpPr>
          <p:nvPr>
            <p:ph type="sldNum" sz="quarter" idx="12"/>
          </p:nvPr>
        </p:nvSpPr>
        <p:spPr>
          <a:xfrm>
            <a:off x="331695" y="361018"/>
            <a:ext cx="506506" cy="365125"/>
          </a:xfrm>
        </p:spPr>
        <p:txBody>
          <a:bodyPr/>
          <a:lstStyle/>
          <a:p>
            <a:fld id="{57AF16DE-A0D5-4438-950F-5B1E159C2C28}" type="slidenum">
              <a:rPr lang="en-US" smtClean="0"/>
              <a:pPr/>
              <a:t>‹nº›</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x-none"/>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3"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x-none"/>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a:xfrm>
            <a:off x="5562601" y="6356352"/>
            <a:ext cx="1622612" cy="365125"/>
          </a:xfrm>
        </p:spPr>
        <p:txBody>
          <a:bodyPr/>
          <a:lstStyle/>
          <a:p>
            <a:fld id="{B1A24CD3-204F-4468-8EE4-28A6668D006A}" type="datetimeFigureOut">
              <a:rPr lang="en-US" smtClean="0"/>
              <a:pPr/>
              <a:t>5/17/2020</a:t>
            </a:fld>
            <a:endParaRPr lang="en-US"/>
          </a:p>
        </p:txBody>
      </p:sp>
      <p:sp>
        <p:nvSpPr>
          <p:cNvPr id="5" name="Footer Placeholder 4"/>
          <p:cNvSpPr>
            <a:spLocks noGrp="1"/>
          </p:cNvSpPr>
          <p:nvPr>
            <p:ph type="ftr" sz="quarter" idx="11"/>
          </p:nvPr>
        </p:nvSpPr>
        <p:spPr>
          <a:xfrm>
            <a:off x="174813" y="6356352"/>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x-none"/>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6" name="Slide Number Placeholder 5"/>
          <p:cNvSpPr>
            <a:spLocks noGrp="1"/>
          </p:cNvSpPr>
          <p:nvPr>
            <p:ph type="sldNum" sz="quarter" idx="12"/>
          </p:nvPr>
        </p:nvSpPr>
        <p:spPr>
          <a:xfrm>
            <a:off x="351213" y="6104967"/>
            <a:ext cx="506506" cy="365125"/>
          </a:xfrm>
        </p:spPr>
        <p:txBody>
          <a:bodyPr/>
          <a:lstStyle/>
          <a:p>
            <a:fld id="{57AF16DE-A0D5-4438-950F-5B1E159C2C28}" type="slidenum">
              <a:rPr lang="en-US" smtClean="0"/>
              <a:pPr/>
              <a:t>‹nº›</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x-none"/>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9"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457200" y="914400"/>
            <a:ext cx="7391401" cy="1143000"/>
          </a:xfrm>
        </p:spPr>
        <p:txBody>
          <a:bodyPr/>
          <a:lstStyle/>
          <a:p>
            <a:r>
              <a:rPr lang="x-none"/>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9"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457199" y="914400"/>
            <a:ext cx="7388352" cy="1143000"/>
          </a:xfrm>
        </p:spPr>
        <p:txBody>
          <a:bodyPr/>
          <a:lstStyle>
            <a:lvl1pPr>
              <a:defRPr/>
            </a:lvl1pPr>
          </a:lstStyle>
          <a:p>
            <a:r>
              <a:rPr lang="x-none"/>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57200" y="2689413"/>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279391" y="2689413"/>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pPr/>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9"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457200" y="914400"/>
            <a:ext cx="7391401" cy="1143000"/>
          </a:xfrm>
        </p:spPr>
        <p:txBody>
          <a:bodyPr/>
          <a:lstStyle/>
          <a:p>
            <a:r>
              <a:rPr lang="x-none"/>
              <a:t>Click to edit Master title style</a:t>
            </a:r>
            <a:endParaRPr/>
          </a:p>
        </p:txBody>
      </p:sp>
      <p:sp>
        <p:nvSpPr>
          <p:cNvPr id="3" name="Content Placeholder 2"/>
          <p:cNvSpPr>
            <a:spLocks noGrp="1"/>
          </p:cNvSpPr>
          <p:nvPr>
            <p:ph sz="half" idx="1"/>
          </p:nvPr>
        </p:nvSpPr>
        <p:spPr>
          <a:xfrm>
            <a:off x="457200"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‹nº›</a:t>
            </a:fld>
            <a:endParaRPr lang="en-US"/>
          </a:p>
        </p:txBody>
      </p:sp>
      <p:sp>
        <p:nvSpPr>
          <p:cNvPr id="9" name="Content Placeholder 2"/>
          <p:cNvSpPr>
            <a:spLocks noGrp="1"/>
          </p:cNvSpPr>
          <p:nvPr>
            <p:ph sz="half" idx="13"/>
          </p:nvPr>
        </p:nvSpPr>
        <p:spPr>
          <a:xfrm>
            <a:off x="457200"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x-none"/>
              <a:t>Click to edit Master title style</a:t>
            </a:r>
            <a:endParaRPr/>
          </a:p>
        </p:txBody>
      </p:sp>
      <p:sp>
        <p:nvSpPr>
          <p:cNvPr id="3" name="Text Placeholder 2"/>
          <p:cNvSpPr>
            <a:spLocks noGrp="1"/>
          </p:cNvSpPr>
          <p:nvPr>
            <p:ph type="body" idx="1"/>
          </p:nvPr>
        </p:nvSpPr>
        <p:spPr>
          <a:xfrm>
            <a:off x="457199" y="2209802"/>
            <a:ext cx="6508377" cy="39163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dirty="0"/>
          </a:p>
        </p:txBody>
      </p:sp>
      <p:sp>
        <p:nvSpPr>
          <p:cNvPr id="4" name="Date Placeholder 3"/>
          <p:cNvSpPr>
            <a:spLocks noGrp="1"/>
          </p:cNvSpPr>
          <p:nvPr>
            <p:ph type="dt" sz="half" idx="2"/>
          </p:nvPr>
        </p:nvSpPr>
        <p:spPr>
          <a:xfrm>
            <a:off x="7198659" y="6356352"/>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pPr/>
              <a:t>5/17/2020</a:t>
            </a:fld>
            <a:endParaRPr lang="en-US"/>
          </a:p>
        </p:txBody>
      </p:sp>
      <p:sp>
        <p:nvSpPr>
          <p:cNvPr id="5" name="Footer Placeholder 4"/>
          <p:cNvSpPr>
            <a:spLocks noGrp="1"/>
          </p:cNvSpPr>
          <p:nvPr>
            <p:ph type="ftr" sz="quarter" idx="3"/>
          </p:nvPr>
        </p:nvSpPr>
        <p:spPr>
          <a:xfrm>
            <a:off x="174813" y="6356352"/>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5" y="361018"/>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289300" y="3236096"/>
            <a:ext cx="5538196" cy="93345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pPr algn="r"/>
            <a:r>
              <a:rPr lang="en-US" sz="2800" b="1" dirty="0" err="1">
                <a:solidFill>
                  <a:schemeClr val="bg1"/>
                </a:solidFill>
                <a:latin typeface="Calibri" panose="020F0502020204030204" pitchFamily="34" charset="0"/>
                <a:cs typeface="Century"/>
              </a:rPr>
              <a:t>Aspectos</a:t>
            </a:r>
            <a:r>
              <a:rPr lang="en-US" sz="2800" b="1" dirty="0">
                <a:solidFill>
                  <a:schemeClr val="bg1"/>
                </a:solidFill>
                <a:latin typeface="Calibri" panose="020F0502020204030204" pitchFamily="34" charset="0"/>
                <a:cs typeface="Century"/>
              </a:rPr>
              <a:t> </a:t>
            </a:r>
            <a:r>
              <a:rPr lang="en-US" sz="2800" b="1" dirty="0" err="1">
                <a:solidFill>
                  <a:schemeClr val="bg1"/>
                </a:solidFill>
                <a:latin typeface="Calibri" panose="020F0502020204030204" pitchFamily="34" charset="0"/>
                <a:cs typeface="Century"/>
              </a:rPr>
              <a:t>penais</a:t>
            </a:r>
            <a:r>
              <a:rPr lang="en-US" sz="2800" b="1" dirty="0">
                <a:solidFill>
                  <a:schemeClr val="bg1"/>
                </a:solidFill>
                <a:latin typeface="Calibri" panose="020F0502020204030204" pitchFamily="34" charset="0"/>
                <a:cs typeface="Century"/>
              </a:rPr>
              <a:t> da Lei de Crime </a:t>
            </a:r>
            <a:r>
              <a:rPr lang="en-US" sz="2800" b="1" dirty="0" err="1">
                <a:solidFill>
                  <a:schemeClr val="bg1"/>
                </a:solidFill>
                <a:latin typeface="Calibri" panose="020F0502020204030204" pitchFamily="34" charset="0"/>
                <a:cs typeface="Century"/>
              </a:rPr>
              <a:t>Organizado</a:t>
            </a:r>
            <a:r>
              <a:rPr lang="en-US" sz="2800" b="1" dirty="0">
                <a:solidFill>
                  <a:schemeClr val="bg1"/>
                </a:solidFill>
                <a:latin typeface="Calibri" panose="020F0502020204030204" pitchFamily="34" charset="0"/>
                <a:cs typeface="Century"/>
              </a:rPr>
              <a:t> (Lei n. 12.850/2013)</a:t>
            </a:r>
          </a:p>
        </p:txBody>
      </p:sp>
      <p:sp>
        <p:nvSpPr>
          <p:cNvPr id="9" name="Title 1"/>
          <p:cNvSpPr txBox="1">
            <a:spLocks/>
          </p:cNvSpPr>
          <p:nvPr/>
        </p:nvSpPr>
        <p:spPr>
          <a:xfrm>
            <a:off x="107950" y="2130151"/>
            <a:ext cx="8751296" cy="608150"/>
          </a:xfrm>
          <a:prstGeom prst="rect">
            <a:avLst/>
          </a:prstGeom>
          <a:solidFill>
            <a:srgbClr val="002060"/>
          </a:solidFill>
          <a:ln>
            <a:solidFill>
              <a:srgbClr val="FFFFFF"/>
            </a:solidFill>
          </a:ln>
        </p:spPr>
        <p:txBody>
          <a:bodyPr vert="horz" lIns="91440" tIns="45720" rIns="91440" bIns="45720" rtlCol="0" anchor="ctr" anchorCtr="0">
            <a:noAutofit/>
          </a:bodyPr>
          <a:lstStyle/>
          <a:p>
            <a:pPr algn="r">
              <a:spcBef>
                <a:spcPct val="0"/>
              </a:spcBef>
              <a:defRPr/>
            </a:pPr>
            <a:endParaRPr lang="en-US" sz="3200" dirty="0">
              <a:latin typeface="Calibri" panose="020F0502020204030204" pitchFamily="34" charset="0"/>
              <a:ea typeface="+mj-ea"/>
              <a:cs typeface="Century"/>
            </a:endParaRPr>
          </a:p>
        </p:txBody>
      </p:sp>
      <p:sp>
        <p:nvSpPr>
          <p:cNvPr id="4" name="Rectangle 3"/>
          <p:cNvSpPr/>
          <p:nvPr/>
        </p:nvSpPr>
        <p:spPr>
          <a:xfrm>
            <a:off x="117476" y="1965210"/>
            <a:ext cx="3063875" cy="2492490"/>
          </a:xfrm>
          <a:prstGeom prst="rect">
            <a:avLst/>
          </a:prstGeom>
          <a:solidFill>
            <a:srgbClr val="FFFFFF"/>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265037" y="219075"/>
            <a:ext cx="180000" cy="3934596"/>
          </a:xfrm>
          <a:prstGeom prst="rect">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lumMod val="50000"/>
                </a:schemeClr>
              </a:solidFill>
            </a:endParaRPr>
          </a:p>
        </p:txBody>
      </p:sp>
      <p:sp>
        <p:nvSpPr>
          <p:cNvPr id="2" name="Retângulo 1"/>
          <p:cNvSpPr/>
          <p:nvPr/>
        </p:nvSpPr>
        <p:spPr>
          <a:xfrm>
            <a:off x="3190876" y="219075"/>
            <a:ext cx="5668371" cy="1911076"/>
          </a:xfrm>
          <a:prstGeom prst="rect">
            <a:avLst/>
          </a:prstGeom>
          <a:solidFill>
            <a:schemeClr val="accent1">
              <a:lumMod val="40000"/>
              <a:lumOff val="60000"/>
            </a:schemeClr>
          </a:solidFill>
          <a:ln>
            <a:solidFill>
              <a:schemeClr val="bg1"/>
            </a:solidFill>
          </a:ln>
          <a:effectLst/>
          <a:scene3d>
            <a:camera prst="orthographicFront">
              <a:rot lat="0" lon="0" rev="0"/>
            </a:camera>
            <a:lightRig rig="twoPt" dir="r">
              <a:rot lat="0" lon="0" rev="6000000"/>
            </a:lightRig>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852124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7411" y="342900"/>
            <a:ext cx="7391401" cy="1143000"/>
          </a:xfrm>
        </p:spPr>
        <p:txBody>
          <a:bodyPr>
            <a:normAutofit/>
          </a:bodyPr>
          <a:lstStyle/>
          <a:p>
            <a:r>
              <a:rPr lang="pt-BR" sz="3000" dirty="0"/>
              <a:t>DOIS PROBLEMAS DE DIREITO PENAL NA CRIMINALIDADE ORGANIZADA</a:t>
            </a:r>
          </a:p>
        </p:txBody>
      </p:sp>
      <p:graphicFrame>
        <p:nvGraphicFramePr>
          <p:cNvPr id="5" name="Diagrama 4"/>
          <p:cNvGraphicFramePr/>
          <p:nvPr>
            <p:extLst>
              <p:ext uri="{D42A27DB-BD31-4B8C-83A1-F6EECF244321}">
                <p14:modId xmlns:p14="http://schemas.microsoft.com/office/powerpoint/2010/main" val="987544838"/>
              </p:ext>
            </p:extLst>
          </p:nvPr>
        </p:nvGraphicFramePr>
        <p:xfrm>
          <a:off x="607408" y="2196790"/>
          <a:ext cx="8250841" cy="4360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1185078"/>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67544" y="673242"/>
            <a:ext cx="7594788" cy="936526"/>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400" dirty="0"/>
              <a:t>ELEMENTOS COMUNS E ELEMENTOS DISTINTIVOS ENTRE AS ORGANIZAÇÕES CRIMINOSAS E AS ORGANIZAÇÕES EMPRESARIAIS</a:t>
            </a:r>
          </a:p>
        </p:txBody>
      </p:sp>
      <p:sp>
        <p:nvSpPr>
          <p:cNvPr id="5123" name="Rectangle 3"/>
          <p:cNvSpPr>
            <a:spLocks noGrp="1" noChangeArrowheads="1"/>
          </p:cNvSpPr>
          <p:nvPr>
            <p:ph type="body" idx="1"/>
          </p:nvPr>
        </p:nvSpPr>
        <p:spPr>
          <a:xfrm>
            <a:off x="457200" y="1981202"/>
            <a:ext cx="4038600" cy="4543425"/>
          </a:xfrm>
          <a:solidFill>
            <a:srgbClr val="FFC000"/>
          </a:solidFill>
          <a:ln>
            <a:solidFill>
              <a:schemeClr val="tx1"/>
            </a:solidFill>
          </a:ln>
          <a:scene3d>
            <a:camera prst="orthographicFront"/>
            <a:lightRig rig="threePt" dir="t"/>
          </a:scene3d>
          <a:sp3d>
            <a:bevelT/>
          </a:sp3d>
        </p:spPr>
        <p:txBody>
          <a:bodyPr vert="horz" lIns="91440" tIns="45720" rIns="91440" bIns="45720" rtlCol="0">
            <a:normAutofit fontScale="92500"/>
          </a:bodyPr>
          <a:lstStyle/>
          <a:p>
            <a:pPr marL="0" indent="0" algn="ctr">
              <a:spcBef>
                <a:spcPts val="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pt-BR" sz="2500" u="sng" dirty="0"/>
              <a:t>ELEMENTOS COMUNS</a:t>
            </a:r>
          </a:p>
          <a:p>
            <a:pPr marL="0" indent="0" algn="ctr">
              <a:spcBef>
                <a:spcPts val="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t-BR" sz="2500" dirty="0"/>
          </a:p>
          <a:p>
            <a:pPr marL="0" indent="0" algn="ctr">
              <a:spcBef>
                <a:spcPts val="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pt-BR" sz="2500" dirty="0"/>
              <a:t>1. PLURALIDADE DE PESSOAS</a:t>
            </a:r>
          </a:p>
          <a:p>
            <a:pPr marL="0" indent="0" algn="ctr">
              <a:spcBef>
                <a:spcPts val="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t-BR" sz="2500" dirty="0"/>
          </a:p>
          <a:p>
            <a:pPr marL="0" indent="0" algn="ctr">
              <a:spcBef>
                <a:spcPts val="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pt-BR" sz="2500" dirty="0"/>
              <a:t>2. DIVISÃO DE TAREFAS</a:t>
            </a:r>
          </a:p>
          <a:p>
            <a:pPr marL="0" indent="0" algn="ctr">
              <a:spcBef>
                <a:spcPts val="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t-BR" sz="2500" dirty="0"/>
          </a:p>
          <a:p>
            <a:pPr marL="0" indent="0" algn="ctr">
              <a:spcBef>
                <a:spcPts val="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pt-BR" sz="2500" dirty="0"/>
              <a:t>3. HIERARQUIA</a:t>
            </a:r>
          </a:p>
          <a:p>
            <a:pPr marL="0" indent="0" algn="ctr">
              <a:spcBef>
                <a:spcPts val="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t-BR" sz="2500" dirty="0"/>
          </a:p>
          <a:p>
            <a:pPr marL="0" indent="0" algn="ctr">
              <a:spcBef>
                <a:spcPts val="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pt-BR" sz="2500" dirty="0"/>
              <a:t>4. FINALIDADE DE LUCRO</a:t>
            </a:r>
          </a:p>
          <a:p>
            <a:pPr marL="0" indent="0" algn="ctr">
              <a:spcBef>
                <a:spcPts val="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t-BR" sz="2500" dirty="0"/>
          </a:p>
          <a:p>
            <a:pPr marL="0" indent="0" algn="ctr">
              <a:spcBef>
                <a:spcPts val="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pt-BR" sz="2500" dirty="0"/>
              <a:t>5. “AFFECTIO SOCIETATIS”</a:t>
            </a:r>
          </a:p>
        </p:txBody>
      </p:sp>
      <p:sp>
        <p:nvSpPr>
          <p:cNvPr id="5124" name="Rectangle 4"/>
          <p:cNvSpPr>
            <a:spLocks noGrp="1" noChangeArrowheads="1"/>
          </p:cNvSpPr>
          <p:nvPr>
            <p:ph type="body" idx="2"/>
          </p:nvPr>
        </p:nvSpPr>
        <p:spPr>
          <a:xfrm>
            <a:off x="4643438" y="1989140"/>
            <a:ext cx="4038600" cy="4543425"/>
          </a:xfrm>
          <a:solidFill>
            <a:srgbClr val="FF0000"/>
          </a:solidFill>
          <a:ln>
            <a:solidFill>
              <a:schemeClr val="tx1">
                <a:lumMod val="95000"/>
                <a:lumOff val="5000"/>
              </a:schemeClr>
            </a:solidFill>
          </a:ln>
          <a:scene3d>
            <a:camera prst="orthographicFront"/>
            <a:lightRig rig="threePt" dir="t"/>
          </a:scene3d>
          <a:sp3d>
            <a:bevelT/>
          </a:sp3d>
        </p:spPr>
        <p:txBody>
          <a:bodyPr vert="horz" lIns="91440" tIns="45720" rIns="91440" bIns="45720" rtlCol="0">
            <a:normAutofit fontScale="92500"/>
          </a:bodyPr>
          <a:lstStyle/>
          <a:p>
            <a:pPr marL="0" indent="0" algn="ctr">
              <a:spcBef>
                <a:spcPts val="0"/>
              </a:spcBef>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sz="2500" u="sng" dirty="0">
                <a:solidFill>
                  <a:schemeClr val="bg1"/>
                </a:solidFill>
              </a:rPr>
              <a:t>ELEMENTOS DISTINTIVOS</a:t>
            </a:r>
          </a:p>
          <a:p>
            <a:pPr marL="0" indent="0" algn="ctr">
              <a:spcBef>
                <a:spcPts val="0"/>
              </a:spcBef>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sz="2500" dirty="0">
              <a:solidFill>
                <a:schemeClr val="bg1"/>
              </a:solidFill>
            </a:endParaRPr>
          </a:p>
          <a:p>
            <a:pPr marL="0" indent="0" algn="ctr">
              <a:spcBef>
                <a:spcPts val="0"/>
              </a:spcBef>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sz="2500" dirty="0">
                <a:solidFill>
                  <a:schemeClr val="bg1"/>
                </a:solidFill>
              </a:rPr>
              <a:t>1. ATIVIDADE ILÍCITA</a:t>
            </a:r>
          </a:p>
          <a:p>
            <a:pPr marL="0" indent="0" algn="ctr">
              <a:spcBef>
                <a:spcPts val="0"/>
              </a:spcBef>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sz="2500" dirty="0">
              <a:solidFill>
                <a:schemeClr val="bg1"/>
              </a:solidFill>
            </a:endParaRPr>
          </a:p>
          <a:p>
            <a:pPr marL="0" indent="0" algn="ctr">
              <a:spcBef>
                <a:spcPts val="0"/>
              </a:spcBef>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sz="2500" dirty="0">
                <a:solidFill>
                  <a:schemeClr val="bg1"/>
                </a:solidFill>
              </a:rPr>
              <a:t>2. BUSCA DA IMPUNIDADE</a:t>
            </a:r>
          </a:p>
          <a:p>
            <a:pPr marL="0" indent="0" algn="ctr">
              <a:spcBef>
                <a:spcPts val="0"/>
              </a:spcBef>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sz="2500" dirty="0">
              <a:solidFill>
                <a:schemeClr val="bg1"/>
              </a:solidFill>
            </a:endParaRPr>
          </a:p>
          <a:p>
            <a:pPr marL="0" indent="0" algn="ctr">
              <a:spcBef>
                <a:spcPts val="0"/>
              </a:spcBef>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sz="2500" dirty="0">
                <a:solidFill>
                  <a:schemeClr val="bg1"/>
                </a:solidFill>
              </a:rPr>
              <a:t>3. CLANDESTINIDADE</a:t>
            </a:r>
          </a:p>
          <a:p>
            <a:pPr marL="0" indent="0" algn="ctr">
              <a:spcBef>
                <a:spcPts val="0"/>
              </a:spcBef>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sz="2500" dirty="0">
              <a:solidFill>
                <a:schemeClr val="bg1"/>
              </a:solidFill>
            </a:endParaRPr>
          </a:p>
          <a:p>
            <a:pPr marL="0" indent="0" algn="ctr">
              <a:spcBef>
                <a:spcPts val="0"/>
              </a:spcBef>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sz="2500" dirty="0">
                <a:solidFill>
                  <a:schemeClr val="bg1"/>
                </a:solidFill>
              </a:rPr>
              <a:t>4. MÉTODOS ILÍCITOS ADOTADOS NA ATIVIDADE DA ORGANIZAÇÃO</a:t>
            </a:r>
          </a:p>
        </p:txBody>
      </p:sp>
    </p:spTree>
    <p:extLst>
      <p:ext uri="{BB962C8B-B14F-4D97-AF65-F5344CB8AC3E}">
        <p14:creationId xmlns:p14="http://schemas.microsoft.com/office/powerpoint/2010/main" val="3648158020"/>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500"/>
                                  </p:stCondLst>
                                  <p:childTnLst>
                                    <p:set>
                                      <p:cBhvr additive="repl">
                                        <p:cTn id="6" dur="1" fill="hold">
                                          <p:stCondLst>
                                            <p:cond delay="0"/>
                                          </p:stCondLst>
                                        </p:cTn>
                                        <p:tgtEl>
                                          <p:spTgt spid="5121"/>
                                        </p:tgtEl>
                                        <p:attrNameLst>
                                          <p:attrName>style.visibility</p:attrName>
                                        </p:attrNameLst>
                                      </p:cBhvr>
                                      <p:to>
                                        <p:strVal val="visible"/>
                                      </p:to>
                                    </p:set>
                                    <p:animEffect transition="in" filter="wipe(down)">
                                      <p:cBhvr additive="repl">
                                        <p:cTn id="7" dur="500"/>
                                        <p:tgtEl>
                                          <p:spTgt spid="5121"/>
                                        </p:tgtEl>
                                      </p:cBhvr>
                                    </p:animEffect>
                                  </p:childTnLst>
                                </p:cTn>
                              </p:par>
                            </p:childTnLst>
                          </p:cTn>
                        </p:par>
                        <p:par>
                          <p:cTn id="8" fill="hold">
                            <p:stCondLst>
                              <p:cond delay="1000"/>
                            </p:stCondLst>
                            <p:childTnLst>
                              <p:par>
                                <p:cTn id="9" presetID="2" presetClass="entr" presetSubtype="4" fill="hold" nodeType="afterEffect">
                                  <p:stCondLst>
                                    <p:cond delay="1500"/>
                                  </p:stCondLst>
                                  <p:childTnLst>
                                    <p:set>
                                      <p:cBhvr additive="repl">
                                        <p:cTn id="10" dur="1" fill="hold">
                                          <p:stCondLst>
                                            <p:cond delay="0"/>
                                          </p:stCondLst>
                                        </p:cTn>
                                        <p:tgtEl>
                                          <p:spTgt spid="5123"/>
                                        </p:tgtEl>
                                        <p:attrNameLst>
                                          <p:attrName>style.visibility</p:attrName>
                                        </p:attrNameLst>
                                      </p:cBhvr>
                                      <p:to>
                                        <p:strVal val="visible"/>
                                      </p:to>
                                    </p:set>
                                    <p:anim calcmode="lin" valueType="num">
                                      <p:cBhvr>
                                        <p:cTn id="11" dur="1000" fill="hold"/>
                                        <p:tgtEl>
                                          <p:spTgt spid="5123"/>
                                        </p:tgtEl>
                                        <p:attrNameLst>
                                          <p:attrName>ppt_x</p:attrName>
                                        </p:attrNameLst>
                                      </p:cBhvr>
                                      <p:tavLst>
                                        <p:tav tm="100000">
                                          <p:val>
                                            <p:strVal val="#ppt_x"/>
                                          </p:val>
                                        </p:tav>
                                        <p:tav>
                                          <p:val>
                                            <p:strVal val="#ppt_x"/>
                                          </p:val>
                                        </p:tav>
                                      </p:tavLst>
                                    </p:anim>
                                    <p:anim calcmode="lin" valueType="num">
                                      <p:cBhvr>
                                        <p:cTn id="12" dur="1000" fill="hold"/>
                                        <p:tgtEl>
                                          <p:spTgt spid="5123"/>
                                        </p:tgtEl>
                                        <p:attrNameLst>
                                          <p:attrName>ppt_y</p:attrName>
                                        </p:attrNameLst>
                                      </p:cBhvr>
                                      <p:tavLst>
                                        <p:tav tm="100000">
                                          <p:val>
                                            <p:strVal val="1+#ppt_h/2"/>
                                          </p:val>
                                        </p:tav>
                                        <p:tav>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7" presetClass="entr" fill="hold" nodeType="clickEffect">
                                  <p:stCondLst>
                                    <p:cond delay="0"/>
                                  </p:stCondLst>
                                  <p:childTnLst>
                                    <p:set>
                                      <p:cBhvr additive="repl">
                                        <p:cTn id="16" dur="1" fill="hold">
                                          <p:stCondLst>
                                            <p:cond delay="0"/>
                                          </p:stCondLst>
                                        </p:cTn>
                                        <p:tgtEl>
                                          <p:spTgt spid="5124"/>
                                        </p:tgtEl>
                                        <p:attrNameLst>
                                          <p:attrName>style.visibility</p:attrName>
                                        </p:attrNameLst>
                                      </p:cBhvr>
                                      <p:to>
                                        <p:strVal val="visible"/>
                                      </p:to>
                                    </p:set>
                                    <p:animEffect transition="in" filter="fade">
                                      <p:cBhvr additive="repl">
                                        <p:cTn id="17" dur="1000"/>
                                        <p:tgtEl>
                                          <p:spTgt spid="5124"/>
                                        </p:tgtEl>
                                      </p:cBhvr>
                                    </p:animEffect>
                                    <p:anim calcmode="lin" valueType="num">
                                      <p:cBhvr additive="repl">
                                        <p:cTn id="18" dur="1000" fill="hold"/>
                                        <p:tgtEl>
                                          <p:spTgt spid="5124"/>
                                        </p:tgtEl>
                                        <p:attrNameLst>
                                          <p:attrName>ppt_x</p:attrName>
                                        </p:attrNameLst>
                                      </p:cBhvr>
                                      <p:tavLst>
                                        <p:tav tm="100000">
                                          <p:val>
                                            <p:strVal val="#ppt_x"/>
                                          </p:val>
                                        </p:tav>
                                        <p:tav>
                                          <p:val>
                                            <p:strVal val="#ppt_x"/>
                                          </p:val>
                                        </p:tav>
                                      </p:tavLst>
                                    </p:anim>
                                    <p:anim calcmode="lin" valueType="num">
                                      <p:cBhvr additive="repl">
                                        <p:cTn id="19" dur="900" decel="100000" fill="hold"/>
                                        <p:tgtEl>
                                          <p:spTgt spid="5124"/>
                                        </p:tgtEl>
                                        <p:attrNameLst>
                                          <p:attrName>ppt_y</p:attrName>
                                        </p:attrNameLst>
                                      </p:cBhvr>
                                      <p:tavLst>
                                        <p:tav tm="100000">
                                          <p:val>
                                            <p:strVal val="#ppt_y+1"/>
                                          </p:val>
                                        </p:tav>
                                        <p:tav>
                                          <p:val>
                                            <p:strVal val="#ppt_y-.03"/>
                                          </p:val>
                                        </p:tav>
                                      </p:tavLst>
                                    </p:anim>
                                    <p:anim calcmode="lin" valueType="num">
                                      <p:cBhvr additive="repl">
                                        <p:cTn id="20" dur="100" accel="100000" fill="hold">
                                          <p:stCondLst>
                                            <p:cond delay="0"/>
                                          </p:stCondLst>
                                        </p:cTn>
                                        <p:tgtEl>
                                          <p:spTgt spid="5124"/>
                                        </p:tgtEl>
                                        <p:attrNameLst>
                                          <p:attrName>ppt_y</p:attrName>
                                        </p:attrNameLst>
                                      </p:cBhvr>
                                      <p:tavLst>
                                        <p:tav tm="100000">
                                          <p:val>
                                            <p:strVal val="#ppt_y-.03"/>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6840" y="256478"/>
            <a:ext cx="7391401" cy="1143000"/>
          </a:xfrm>
        </p:spPr>
        <p:txBody>
          <a:bodyPr/>
          <a:lstStyle/>
          <a:p>
            <a:r>
              <a:rPr lang="pt-BR" dirty="0"/>
              <a:t>A PROBLEMÁTICA: CASO 01</a:t>
            </a:r>
          </a:p>
        </p:txBody>
      </p:sp>
      <p:sp>
        <p:nvSpPr>
          <p:cNvPr id="3" name="Retângulo 2"/>
          <p:cNvSpPr/>
          <p:nvPr/>
        </p:nvSpPr>
        <p:spPr>
          <a:xfrm>
            <a:off x="251520" y="2274623"/>
            <a:ext cx="8712968" cy="4247317"/>
          </a:xfrm>
          <a:prstGeom prst="rect">
            <a:avLst/>
          </a:prstGeom>
        </p:spPr>
        <p:txBody>
          <a:bodyPr wrap="square">
            <a:spAutoFit/>
          </a:bodyPr>
          <a:lstStyle/>
          <a:p>
            <a:pPr algn="just"/>
            <a:r>
              <a:rPr lang="pt-BR" i="1" dirty="0">
                <a:solidFill>
                  <a:schemeClr val="bg2">
                    <a:lumMod val="50000"/>
                  </a:schemeClr>
                </a:solidFill>
              </a:rPr>
              <a:t>A sociedade empresária denominada “</a:t>
            </a:r>
            <a:r>
              <a:rPr lang="pt-BR" i="1" u="sng" dirty="0">
                <a:solidFill>
                  <a:schemeClr val="bg2">
                    <a:lumMod val="50000"/>
                  </a:schemeClr>
                </a:solidFill>
              </a:rPr>
              <a:t>PCC</a:t>
            </a:r>
            <a:r>
              <a:rPr lang="pt-BR" i="1" dirty="0">
                <a:solidFill>
                  <a:schemeClr val="bg2">
                    <a:lumMod val="50000"/>
                  </a:schemeClr>
                </a:solidFill>
              </a:rPr>
              <a:t>” foi criada pelos sócios “</a:t>
            </a:r>
            <a:r>
              <a:rPr lang="pt-BR" i="1" u="sng" dirty="0">
                <a:solidFill>
                  <a:schemeClr val="bg2">
                    <a:lumMod val="50000"/>
                  </a:schemeClr>
                </a:solidFill>
              </a:rPr>
              <a:t>X</a:t>
            </a:r>
            <a:r>
              <a:rPr lang="pt-BR" i="1" dirty="0">
                <a:solidFill>
                  <a:schemeClr val="bg2">
                    <a:lumMod val="50000"/>
                  </a:schemeClr>
                </a:solidFill>
              </a:rPr>
              <a:t>” e “</a:t>
            </a:r>
            <a:r>
              <a:rPr lang="pt-BR" i="1" u="sng" dirty="0">
                <a:solidFill>
                  <a:schemeClr val="bg2">
                    <a:lumMod val="50000"/>
                  </a:schemeClr>
                </a:solidFill>
              </a:rPr>
              <a:t>R</a:t>
            </a:r>
            <a:r>
              <a:rPr lang="pt-BR" i="1" dirty="0">
                <a:solidFill>
                  <a:schemeClr val="bg2">
                    <a:lumMod val="50000"/>
                  </a:schemeClr>
                </a:solidFill>
              </a:rPr>
              <a:t>” como uma corretora de títulos e valores mobiliários (CTVM) em 2006. A “</a:t>
            </a:r>
            <a:r>
              <a:rPr lang="pt-BR" i="1" u="sng" dirty="0">
                <a:solidFill>
                  <a:schemeClr val="bg2">
                    <a:lumMod val="50000"/>
                  </a:schemeClr>
                </a:solidFill>
              </a:rPr>
              <a:t>PCC</a:t>
            </a:r>
            <a:r>
              <a:rPr lang="pt-BR" i="1" dirty="0">
                <a:solidFill>
                  <a:schemeClr val="bg2">
                    <a:lumMod val="50000"/>
                  </a:schemeClr>
                </a:solidFill>
              </a:rPr>
              <a:t>” é administrada exclusivamente por “</a:t>
            </a:r>
            <a:r>
              <a:rPr lang="pt-BR" i="1" u="sng" dirty="0">
                <a:solidFill>
                  <a:schemeClr val="bg2">
                    <a:lumMod val="50000"/>
                  </a:schemeClr>
                </a:solidFill>
              </a:rPr>
              <a:t>X</a:t>
            </a:r>
            <a:r>
              <a:rPr lang="pt-BR" i="1" dirty="0">
                <a:solidFill>
                  <a:schemeClr val="bg2">
                    <a:lumMod val="50000"/>
                  </a:schemeClr>
                </a:solidFill>
              </a:rPr>
              <a:t>” e conta com aproximadamente cinquenta funcionários hierarquicamente divididos com expressa divisão de funções. Sucede que, a partir do ano de 2010, por ordens explícitas de “</a:t>
            </a:r>
            <a:r>
              <a:rPr lang="pt-BR" i="1" u="sng" dirty="0">
                <a:solidFill>
                  <a:schemeClr val="bg2">
                    <a:lumMod val="50000"/>
                  </a:schemeClr>
                </a:solidFill>
              </a:rPr>
              <a:t>X</a:t>
            </a:r>
            <a:r>
              <a:rPr lang="pt-BR" i="1" dirty="0">
                <a:solidFill>
                  <a:schemeClr val="bg2">
                    <a:lumMod val="50000"/>
                  </a:schemeClr>
                </a:solidFill>
              </a:rPr>
              <a:t>” a seus subordinados, a “</a:t>
            </a:r>
            <a:r>
              <a:rPr lang="pt-BR" i="1" u="sng" dirty="0">
                <a:solidFill>
                  <a:schemeClr val="bg2">
                    <a:lumMod val="50000"/>
                  </a:schemeClr>
                </a:solidFill>
              </a:rPr>
              <a:t>PCC</a:t>
            </a:r>
            <a:r>
              <a:rPr lang="pt-BR" i="1" dirty="0">
                <a:solidFill>
                  <a:schemeClr val="bg2">
                    <a:lumMod val="50000"/>
                  </a:schemeClr>
                </a:solidFill>
              </a:rPr>
              <a:t>” passou a emitir, oferecer e </a:t>
            </a:r>
            <a:r>
              <a:rPr lang="pt-BR" b="1" i="1" dirty="0">
                <a:solidFill>
                  <a:schemeClr val="bg2">
                    <a:lumMod val="50000"/>
                  </a:schemeClr>
                </a:solidFill>
              </a:rPr>
              <a:t>negociar sistematicamente </a:t>
            </a:r>
            <a:r>
              <a:rPr lang="pt-BR" i="1" dirty="0">
                <a:solidFill>
                  <a:schemeClr val="bg2">
                    <a:lumMod val="50000"/>
                  </a:schemeClr>
                </a:solidFill>
              </a:rPr>
              <a:t>valores mobiliários falsos a seus clientes, conduta tipificada no artigo 7º da Lei n.º 7.492/1986. Esse procedimento criminoso passou a constituir a </a:t>
            </a:r>
            <a:r>
              <a:rPr lang="pt-BR" b="1" i="1" dirty="0">
                <a:solidFill>
                  <a:schemeClr val="bg2">
                    <a:lumMod val="50000"/>
                  </a:schemeClr>
                </a:solidFill>
              </a:rPr>
              <a:t>integralidade das atividades </a:t>
            </a:r>
            <a:r>
              <a:rPr lang="pt-BR" i="1" dirty="0">
                <a:solidFill>
                  <a:schemeClr val="bg2">
                    <a:lumMod val="50000"/>
                  </a:schemeClr>
                </a:solidFill>
              </a:rPr>
              <a:t>da “</a:t>
            </a:r>
            <a:r>
              <a:rPr lang="pt-BR" i="1" u="sng" dirty="0">
                <a:solidFill>
                  <a:schemeClr val="bg2">
                    <a:lumMod val="50000"/>
                  </a:schemeClr>
                </a:solidFill>
              </a:rPr>
              <a:t>PCC</a:t>
            </a:r>
            <a:r>
              <a:rPr lang="pt-BR" i="1" dirty="0">
                <a:solidFill>
                  <a:schemeClr val="bg2">
                    <a:lumMod val="50000"/>
                  </a:schemeClr>
                </a:solidFill>
              </a:rPr>
              <a:t>”. Além disso, também por ordem de “</a:t>
            </a:r>
            <a:r>
              <a:rPr lang="pt-BR" i="1" u="sng" dirty="0">
                <a:solidFill>
                  <a:schemeClr val="bg2">
                    <a:lumMod val="50000"/>
                  </a:schemeClr>
                </a:solidFill>
              </a:rPr>
              <a:t>X</a:t>
            </a:r>
            <a:r>
              <a:rPr lang="pt-BR" i="1" dirty="0">
                <a:solidFill>
                  <a:schemeClr val="bg2">
                    <a:lumMod val="50000"/>
                  </a:schemeClr>
                </a:solidFill>
              </a:rPr>
              <a:t>”, os recursos obtidos com os crimes cometidos eram posteriormente reciclados e dissimulados em contas abertas na Suíça em nome da sociedade offshore “</a:t>
            </a:r>
            <a:r>
              <a:rPr lang="pt-BR" i="1" u="sng" dirty="0">
                <a:solidFill>
                  <a:schemeClr val="bg2">
                    <a:lumMod val="50000"/>
                  </a:schemeClr>
                </a:solidFill>
              </a:rPr>
              <a:t>PCC INC</a:t>
            </a:r>
            <a:r>
              <a:rPr lang="pt-BR" i="1" dirty="0">
                <a:solidFill>
                  <a:schemeClr val="bg2">
                    <a:lumMod val="50000"/>
                  </a:schemeClr>
                </a:solidFill>
              </a:rPr>
              <a:t>.”. Assim, pergunta-se: a sociedade empresária “</a:t>
            </a:r>
            <a:r>
              <a:rPr lang="pt-BR" i="1" u="sng" dirty="0">
                <a:solidFill>
                  <a:schemeClr val="bg2">
                    <a:lumMod val="50000"/>
                  </a:schemeClr>
                </a:solidFill>
              </a:rPr>
              <a:t>PCC</a:t>
            </a:r>
            <a:r>
              <a:rPr lang="pt-BR" i="1" dirty="0">
                <a:solidFill>
                  <a:schemeClr val="bg2">
                    <a:lumMod val="50000"/>
                  </a:schemeClr>
                </a:solidFill>
              </a:rPr>
              <a:t>” pode ser equiparada a uma organização criminosa? Se positiva a resposta, como deve ser realizada a imputação penal de “</a:t>
            </a:r>
            <a:r>
              <a:rPr lang="pt-BR" i="1" u="sng" dirty="0">
                <a:solidFill>
                  <a:schemeClr val="bg2">
                    <a:lumMod val="50000"/>
                  </a:schemeClr>
                </a:solidFill>
              </a:rPr>
              <a:t>X</a:t>
            </a:r>
            <a:r>
              <a:rPr lang="pt-BR" i="1" dirty="0">
                <a:solidFill>
                  <a:schemeClr val="bg2">
                    <a:lumMod val="50000"/>
                  </a:schemeClr>
                </a:solidFill>
              </a:rPr>
              <a:t>”? </a:t>
            </a:r>
          </a:p>
        </p:txBody>
      </p:sp>
    </p:spTree>
    <p:extLst>
      <p:ext uri="{BB962C8B-B14F-4D97-AF65-F5344CB8AC3E}">
        <p14:creationId xmlns:p14="http://schemas.microsoft.com/office/powerpoint/2010/main" val="441499451"/>
      </p:ext>
    </p:extLst>
  </p:cSld>
  <p:clrMapOvr>
    <a:masterClrMapping/>
  </p:clrMapOvr>
  <p:transition>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563136"/>
            <a:ext cx="7683048" cy="990600"/>
          </a:xfrm>
        </p:spPr>
        <p:txBody>
          <a:bodyPr>
            <a:normAutofit fontScale="90000"/>
          </a:bodyPr>
          <a:lstStyle/>
          <a:p>
            <a:r>
              <a:rPr lang="pt-BR" sz="3500" dirty="0"/>
              <a:t>PROPOSTAS DOGMÁTICAS PARA A SOLUÇÃO DO PROBLEMA</a:t>
            </a:r>
          </a:p>
        </p:txBody>
      </p:sp>
      <p:graphicFrame>
        <p:nvGraphicFramePr>
          <p:cNvPr id="3" name="Diagrama 2"/>
          <p:cNvGraphicFramePr/>
          <p:nvPr>
            <p:extLst>
              <p:ext uri="{D42A27DB-BD31-4B8C-83A1-F6EECF244321}">
                <p14:modId xmlns:p14="http://schemas.microsoft.com/office/powerpoint/2010/main" val="4178915679"/>
              </p:ext>
            </p:extLst>
          </p:nvPr>
        </p:nvGraphicFramePr>
        <p:xfrm>
          <a:off x="395536" y="2051824"/>
          <a:ext cx="8424614" cy="4505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3736910"/>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166" y="371010"/>
            <a:ext cx="7482468" cy="990600"/>
          </a:xfrm>
        </p:spPr>
        <p:txBody>
          <a:bodyPr>
            <a:noAutofit/>
          </a:bodyPr>
          <a:lstStyle/>
          <a:p>
            <a:r>
              <a:rPr lang="en-US" sz="2600" dirty="0"/>
              <a:t>APLICAÇÃO DA TEORIA DOS APARATOS ORGANIZADOS DE PODER (CLAUS ROXIN)</a:t>
            </a:r>
            <a:endParaRPr lang="pt-BR" sz="2600" dirty="0"/>
          </a:p>
        </p:txBody>
      </p:sp>
      <p:graphicFrame>
        <p:nvGraphicFramePr>
          <p:cNvPr id="3" name="Diagram 2"/>
          <p:cNvGraphicFramePr/>
          <p:nvPr>
            <p:extLst>
              <p:ext uri="{D42A27DB-BD31-4B8C-83A1-F6EECF244321}">
                <p14:modId xmlns:p14="http://schemas.microsoft.com/office/powerpoint/2010/main" val="455326947"/>
              </p:ext>
            </p:extLst>
          </p:nvPr>
        </p:nvGraphicFramePr>
        <p:xfrm>
          <a:off x="724832" y="2105025"/>
          <a:ext cx="8152468" cy="45643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97497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1" y="342900"/>
            <a:ext cx="7391401" cy="1143000"/>
          </a:xfrm>
        </p:spPr>
        <p:txBody>
          <a:bodyPr>
            <a:noAutofit/>
          </a:bodyPr>
          <a:lstStyle/>
          <a:p>
            <a:r>
              <a:rPr lang="pt-BR" sz="2800" dirty="0"/>
              <a:t>A IMPUTAÇÃO PENAL DO AGENTE QUE </a:t>
            </a:r>
            <a:r>
              <a:rPr lang="pt-BR" sz="2800" dirty="0">
                <a:solidFill>
                  <a:srgbClr val="FF0000"/>
                </a:solidFill>
              </a:rPr>
              <a:t>INTEGRA</a:t>
            </a:r>
            <a:r>
              <a:rPr lang="pt-BR" sz="2800" dirty="0"/>
              <a:t> A ORGANIZAÇÃO CRIMINOSA</a:t>
            </a:r>
          </a:p>
        </p:txBody>
      </p:sp>
      <p:sp>
        <p:nvSpPr>
          <p:cNvPr id="5" name="Retângulo 4"/>
          <p:cNvSpPr/>
          <p:nvPr/>
        </p:nvSpPr>
        <p:spPr>
          <a:xfrm>
            <a:off x="611560" y="2112454"/>
            <a:ext cx="7920880" cy="2569934"/>
          </a:xfrm>
          <a:prstGeom prst="rect">
            <a:avLst/>
          </a:prstGeom>
        </p:spPr>
        <p:txBody>
          <a:bodyPr wrap="square">
            <a:spAutoFit/>
          </a:bodyPr>
          <a:lstStyle/>
          <a:p>
            <a:pPr algn="just"/>
            <a:r>
              <a:rPr lang="pt-BR" sz="2300" i="1" dirty="0">
                <a:solidFill>
                  <a:srgbClr val="FF0000"/>
                </a:solidFill>
              </a:rPr>
              <a:t>ART. 2º DA LEI N.º 12.850/2013</a:t>
            </a:r>
            <a:r>
              <a:rPr lang="pt-BR" sz="2300" i="1" dirty="0"/>
              <a:t>:  PROMOVER, CONSTITUIR, FINANCIAR OU </a:t>
            </a:r>
            <a:r>
              <a:rPr lang="pt-BR" sz="2300" i="1" dirty="0">
                <a:solidFill>
                  <a:srgbClr val="FF0000"/>
                </a:solidFill>
              </a:rPr>
              <a:t>INTEGRAR</a:t>
            </a:r>
            <a:r>
              <a:rPr lang="pt-BR" sz="2300" i="1" dirty="0"/>
              <a:t>, PESSOALMENTE OU POR INTERPOSTA PESSOA, ORGANIZAÇÃO CRIMINOSA:</a:t>
            </a:r>
          </a:p>
          <a:p>
            <a:pPr algn="just"/>
            <a:r>
              <a:rPr lang="pt-BR" sz="2300" i="1" dirty="0"/>
              <a:t>PENA - RECLUSÃO, DE 3 (TRÊS) A 8 (OITO) ANOS, E MULTA, </a:t>
            </a:r>
            <a:r>
              <a:rPr lang="pt-BR" sz="2300" i="1" dirty="0">
                <a:solidFill>
                  <a:srgbClr val="FF0000"/>
                </a:solidFill>
              </a:rPr>
              <a:t>SEM PREJUÍZO </a:t>
            </a:r>
            <a:r>
              <a:rPr lang="pt-BR" sz="2300" i="1" dirty="0"/>
              <a:t>DAS PENAS CORRESPONDENTES ÀS DEMAIS INFRAÇÕES PENAIS PRATICADAS</a:t>
            </a:r>
          </a:p>
        </p:txBody>
      </p:sp>
      <p:sp>
        <p:nvSpPr>
          <p:cNvPr id="6" name="Rectangle 3"/>
          <p:cNvSpPr>
            <a:spLocks noChangeArrowheads="1"/>
          </p:cNvSpPr>
          <p:nvPr/>
        </p:nvSpPr>
        <p:spPr bwMode="auto">
          <a:xfrm>
            <a:off x="683567" y="4941168"/>
            <a:ext cx="8069907" cy="1368152"/>
          </a:xfrm>
          <a:prstGeom prst="rect">
            <a:avLst/>
          </a:prstGeom>
          <a:solidFill>
            <a:schemeClr val="accent4">
              <a:lumMod val="75000"/>
            </a:schemeClr>
          </a:solidFill>
          <a:ln w="3240">
            <a:solidFill>
              <a:srgbClr val="000000"/>
            </a:solidFill>
            <a:miter lim="800000"/>
            <a:headEnd/>
            <a:tailEnd/>
          </a:ln>
          <a:effectLst>
            <a:outerShdw dist="53966" dir="8100000" algn="ctr" rotWithShape="0">
              <a:srgbClr val="5F5F5F"/>
            </a:outerShdw>
          </a:effectLst>
          <a:scene3d>
            <a:camera prst="orthographicFront"/>
            <a:lightRig rig="threePt" dir="t"/>
          </a:scene3d>
          <a:sp3d>
            <a:bevelT/>
          </a:sp3d>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000" b="1">
                <a:solidFill>
                  <a:srgbClr val="FFFFFF"/>
                </a:solidFill>
                <a:latin typeface="Arial" panose="020B0604020202020204" pitchFamily="34" charset="0"/>
                <a:ea typeface="Lucida Sans Unicode" panose="020B0602030504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000" b="1">
                <a:solidFill>
                  <a:srgbClr val="FFFFFF"/>
                </a:solidFill>
                <a:latin typeface="Arial" panose="020B0604020202020204" pitchFamily="34" charset="0"/>
                <a:ea typeface="Lucida Sans Unicode" panose="020B0602030504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000" b="1">
                <a:solidFill>
                  <a:srgbClr val="FFFFFF"/>
                </a:solidFill>
                <a:latin typeface="Arial" panose="020B0604020202020204" pitchFamily="34" charset="0"/>
                <a:ea typeface="Lucida Sans Unicode" panose="020B0602030504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000" b="1">
                <a:solidFill>
                  <a:srgbClr val="FFFFFF"/>
                </a:solidFill>
                <a:latin typeface="Arial" panose="020B0604020202020204" pitchFamily="34" charset="0"/>
                <a:ea typeface="Lucida Sans Unicode" panose="020B0602030504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000" b="1">
                <a:solidFill>
                  <a:srgbClr val="FFFFFF"/>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000" b="1">
                <a:solidFill>
                  <a:srgbClr val="FFFFFF"/>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000" b="1">
                <a:solidFill>
                  <a:srgbClr val="FFFFFF"/>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000" b="1">
                <a:solidFill>
                  <a:srgbClr val="FFFFFF"/>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000" b="1">
                <a:solidFill>
                  <a:srgbClr val="FFFFFF"/>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spcBef>
                <a:spcPts val="600"/>
              </a:spcBef>
            </a:pPr>
            <a:r>
              <a:rPr lang="en-GB" sz="2800" i="1" dirty="0">
                <a:solidFill>
                  <a:schemeClr val="bg1"/>
                </a:solidFill>
              </a:rPr>
              <a:t>O QUE SIGNIFICA ESSE “INTEGRAR” ORGANIZAÇÃO CRIMINOSA? “ADERIR” À ORGANIZAÇÃO CRIMINOSA É CRIME?</a:t>
            </a:r>
          </a:p>
        </p:txBody>
      </p:sp>
    </p:spTree>
    <p:extLst>
      <p:ext uri="{BB962C8B-B14F-4D97-AF65-F5344CB8AC3E}">
        <p14:creationId xmlns:p14="http://schemas.microsoft.com/office/powerpoint/2010/main" val="2559150277"/>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additive="repl">
                                        <p:cTn id="6" dur="1" fill="hold">
                                          <p:stCondLst>
                                            <p:cond delay="0"/>
                                          </p:stCondLst>
                                        </p:cTn>
                                        <p:tgtEl>
                                          <p:spTgt spid="6"/>
                                        </p:tgtEl>
                                        <p:attrNameLst>
                                          <p:attrName>style.visibility</p:attrName>
                                        </p:attrNameLst>
                                      </p:cBhvr>
                                      <p:to>
                                        <p:strVal val="visible"/>
                                      </p:to>
                                    </p:set>
                                    <p:anim calcmode="lin" valueType="num">
                                      <p:cBhvr additive="repl">
                                        <p:cTn id="7" dur="2000" fill="hold"/>
                                        <p:tgtEl>
                                          <p:spTgt spid="6"/>
                                        </p:tgtEl>
                                        <p:attrNameLst>
                                          <p:attrName>ppt_x</p:attrName>
                                        </p:attrNameLst>
                                      </p:cBhvr>
                                      <p:tavLst>
                                        <p:tav>
                                          <p:val>
                                            <p:strVal val="0-#ppt_w/2"/>
                                          </p:val>
                                        </p:tav>
                                        <p:tav>
                                          <p:val>
                                            <p:strVal val="#ppt_x"/>
                                          </p:val>
                                        </p:tav>
                                      </p:tavLst>
                                    </p:anim>
                                    <p:anim calcmode="lin" valueType="num">
                                      <p:cBhvr additive="repl">
                                        <p:cTn id="8" dur="2000" fill="hold"/>
                                        <p:tgtEl>
                                          <p:spTgt spid="6"/>
                                        </p:tgtEl>
                                        <p:attrNameLst>
                                          <p:attrName>ppt_y</p:attrName>
                                        </p:attrNameLst>
                                      </p:cBhvr>
                                      <p:tavLst>
                                        <p:tav>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2" y="256478"/>
            <a:ext cx="7391401" cy="1143000"/>
          </a:xfrm>
        </p:spPr>
        <p:txBody>
          <a:bodyPr/>
          <a:lstStyle/>
          <a:p>
            <a:r>
              <a:rPr lang="pt-BR" dirty="0"/>
              <a:t>A PROBLEMÁTICA: CASO 02</a:t>
            </a:r>
          </a:p>
        </p:txBody>
      </p:sp>
      <p:sp>
        <p:nvSpPr>
          <p:cNvPr id="4" name="Retângulo 3"/>
          <p:cNvSpPr/>
          <p:nvPr/>
        </p:nvSpPr>
        <p:spPr>
          <a:xfrm>
            <a:off x="251520" y="2040447"/>
            <a:ext cx="8712968" cy="4708981"/>
          </a:xfrm>
          <a:prstGeom prst="rect">
            <a:avLst/>
          </a:prstGeom>
        </p:spPr>
        <p:txBody>
          <a:bodyPr wrap="square">
            <a:spAutoFit/>
          </a:bodyPr>
          <a:lstStyle/>
          <a:p>
            <a:pPr algn="just"/>
            <a:r>
              <a:rPr lang="pt-BR" sz="2300" i="1" dirty="0">
                <a:solidFill>
                  <a:schemeClr val="bg2">
                    <a:lumMod val="50000"/>
                  </a:schemeClr>
                </a:solidFill>
              </a:rPr>
              <a:t>IMAGINE-SE A PESSOA “X” QUE DOLOSAMENTE ADERE DE MODO ESTÁVEL E PERMANENTE À ORGANIZAÇÃO CRIMINOSA “EBX”, CRIADA COM O FIM ESPECIAL, PORÉM NÃO EXCLUSIVO, DE PRATICAR CRIMES DE ROUBO CONTRA AGÊNCIAS DOS CORREIOS. A FUNÇÃO DE “X” SE LIMITA, NO ÂMBITO DA ORGANIZAÇÃO CRIMINOSA, A COMPRAR APARELHOS CELULARES PRÉ-PAGOS PARA USO DA “EBX”, OU SEJA, “X” NÃO PARTICIPA DOS CRIMES DE ROUBO (CRIMES-FIM) DA ORGANIZAÇÃO CRIMINOSA. </a:t>
            </a:r>
          </a:p>
          <a:p>
            <a:pPr algn="just"/>
            <a:r>
              <a:rPr lang="pt-BR" sz="2300" i="1" dirty="0">
                <a:solidFill>
                  <a:schemeClr val="bg2">
                    <a:lumMod val="50000"/>
                  </a:schemeClr>
                </a:solidFill>
              </a:rPr>
              <a:t>DIANTE DESSE PANORAMA, PERGUNTA-SE: </a:t>
            </a:r>
            <a:r>
              <a:rPr lang="pt-BR" sz="2300" i="1" dirty="0">
                <a:solidFill>
                  <a:srgbClr val="FF0000"/>
                </a:solidFill>
              </a:rPr>
              <a:t>“X” INTEGRA A ORGANIZAÇÃO CRIMINOSA “EBX”? A ELE PODE SER IMPUTADA A CONDUTA TÍPICA DO ART. 2º DA LEI N.º 12.850/2013?  </a:t>
            </a:r>
          </a:p>
        </p:txBody>
      </p:sp>
    </p:spTree>
    <p:extLst>
      <p:ext uri="{BB962C8B-B14F-4D97-AF65-F5344CB8AC3E}">
        <p14:creationId xmlns:p14="http://schemas.microsoft.com/office/powerpoint/2010/main" val="3314407426"/>
      </p:ext>
    </p:extLst>
  </p:cSld>
  <p:clrMapOvr>
    <a:masterClrMapping/>
  </p:clrMapOvr>
  <p:transition>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251522" y="429322"/>
            <a:ext cx="7710451" cy="990600"/>
          </a:xfrm>
        </p:spPr>
        <p:txBody>
          <a:bodyPr>
            <a:noAutofit/>
          </a:bodyPr>
          <a:lstStyle/>
          <a:p>
            <a:r>
              <a:rPr lang="pt-BR" sz="2300" dirty="0"/>
              <a:t>A POLÊMICA JURISPRUDENCIAL EM TORNO DO ART. 33, § 4º DA LEI DE DROGAS (AS “MULAS” INTEGRAM A ORGANIZAÇÃO CRIMINOSA?</a:t>
            </a:r>
            <a:r>
              <a:rPr lang="pt-BR" sz="2500" dirty="0"/>
              <a:t>)</a:t>
            </a:r>
          </a:p>
        </p:txBody>
      </p:sp>
      <p:sp>
        <p:nvSpPr>
          <p:cNvPr id="5" name="Retângulo 4"/>
          <p:cNvSpPr/>
          <p:nvPr/>
        </p:nvSpPr>
        <p:spPr>
          <a:xfrm>
            <a:off x="395536" y="1772816"/>
            <a:ext cx="8280920" cy="4801314"/>
          </a:xfrm>
          <a:prstGeom prst="rect">
            <a:avLst/>
          </a:prstGeom>
        </p:spPr>
        <p:txBody>
          <a:bodyPr wrap="square">
            <a:spAutoFit/>
          </a:bodyPr>
          <a:lstStyle/>
          <a:p>
            <a:pPr algn="ctr">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sz="1700" b="1" dirty="0">
                <a:solidFill>
                  <a:schemeClr val="bg2">
                    <a:lumMod val="50000"/>
                  </a:schemeClr>
                </a:solidFill>
              </a:rPr>
              <a:t>STF – HC. 101.265 (VOTO VENCIDO MIN. AYRES BRITTO)</a:t>
            </a:r>
          </a:p>
          <a:p>
            <a:pPr algn="ctr">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sz="1700" dirty="0">
              <a:solidFill>
                <a:schemeClr val="bg2">
                  <a:lumMod val="50000"/>
                </a:schemeClr>
              </a:solidFill>
            </a:endParaRPr>
          </a:p>
          <a:p>
            <a:pPr algn="just"/>
            <a:r>
              <a:rPr lang="pt-BR" sz="1700" i="1" dirty="0">
                <a:solidFill>
                  <a:schemeClr val="bg2">
                    <a:lumMod val="50000"/>
                  </a:schemeClr>
                </a:solidFill>
              </a:rPr>
              <a:t>Acresce que tenho dificuldades em aceitar, como um dogma, a tese de que toda e qualquer pessoa que realize o transporte de droga integre organização criminosa. Isso porque o verbo integrar significa “incorporar-se a um conjunto” ou “fazer sentir-se como membro antigo ou natural de uma coletividade”. Sendo certo que, em casos como os dos autos, o mais comum é que o agente transportador nem conheça os responsáveis pela fabricação, refino e comercialização da droga. (...) Certo, não desconheço a importante tarefa, para a efetividade do tráfico internacional de drogas, de transporte das substâncias entorpecentes. Todavia, essa única circunstância não faz da paciente, necessariamente, um membro dessa ou daquela organização criminosa. Nem tanto pela falta de estabilidade no “mundo do crime”, senão pela constatação de que não se comprovou que ela, paciente, usufruía dos lucros das atividades assumidas pela organização criminosa, comungasse com um “código de honra” ou mesmo tivesse acesso a algum integrante da rede, salvo o “olheiro” que terminou por aliciá-la</a:t>
            </a:r>
          </a:p>
        </p:txBody>
      </p:sp>
    </p:spTree>
    <p:extLst>
      <p:ext uri="{BB962C8B-B14F-4D97-AF65-F5344CB8AC3E}">
        <p14:creationId xmlns:p14="http://schemas.microsoft.com/office/powerpoint/2010/main" val="1112743547"/>
      </p:ext>
    </p:extLst>
  </p:cSld>
  <p:clrMapOvr>
    <a:masterClrMapping/>
  </p:clrMapOvr>
  <p:transition>
    <p:cover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251522" y="462775"/>
            <a:ext cx="7654695" cy="990600"/>
          </a:xfrm>
        </p:spPr>
        <p:txBody>
          <a:bodyPr>
            <a:noAutofit/>
          </a:bodyPr>
          <a:lstStyle/>
          <a:p>
            <a:r>
              <a:rPr lang="pt-BR" sz="2300" dirty="0"/>
              <a:t>A POLÊMICA JURISPRUDENCIAL EM TORNO DO ART. 33, § 4º DA LEI DE DROGAS (AS “MULAS” INTEGRAM A ORGANIZAÇÃO CRIMINOSA?</a:t>
            </a:r>
            <a:r>
              <a:rPr lang="pt-BR" sz="2500" dirty="0"/>
              <a:t>)</a:t>
            </a:r>
          </a:p>
        </p:txBody>
      </p:sp>
      <p:sp>
        <p:nvSpPr>
          <p:cNvPr id="5" name="Retângulo 4"/>
          <p:cNvSpPr/>
          <p:nvPr/>
        </p:nvSpPr>
        <p:spPr>
          <a:xfrm>
            <a:off x="395536" y="2196562"/>
            <a:ext cx="8280920" cy="4093428"/>
          </a:xfrm>
          <a:prstGeom prst="rect">
            <a:avLst/>
          </a:prstGeom>
        </p:spPr>
        <p:txBody>
          <a:bodyPr wrap="square">
            <a:spAutoFit/>
          </a:bodyPr>
          <a:lstStyle/>
          <a:p>
            <a:pPr algn="ctr">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sz="2600" b="1" dirty="0">
                <a:solidFill>
                  <a:schemeClr val="bg2">
                    <a:lumMod val="50000"/>
                  </a:schemeClr>
                </a:solidFill>
              </a:rPr>
              <a:t>STF – HC. 101.265 (VOTO VENCEDOR DO MIN. CELSO DE MELLO)</a:t>
            </a:r>
          </a:p>
          <a:p>
            <a:pPr algn="ctr">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sz="2600" b="1" dirty="0">
              <a:solidFill>
                <a:schemeClr val="bg2">
                  <a:lumMod val="50000"/>
                </a:schemeClr>
              </a:solidFill>
            </a:endParaRPr>
          </a:p>
          <a:p>
            <a:pPr algn="just"/>
            <a:r>
              <a:rPr lang="pt-BR" sz="2600" i="1" dirty="0">
                <a:solidFill>
                  <a:schemeClr val="bg2">
                    <a:lumMod val="50000"/>
                  </a:schemeClr>
                </a:solidFill>
              </a:rPr>
              <a:t>No fundo, o denominado ‘avião’, ou a chamada ‘mula’, ainda que ela tenha um papel menor no plano da organização criminosa, </a:t>
            </a:r>
            <a:r>
              <a:rPr lang="pt-BR" sz="2600" b="1" i="1" dirty="0">
                <a:solidFill>
                  <a:schemeClr val="bg2">
                    <a:lumMod val="50000"/>
                  </a:schemeClr>
                </a:solidFill>
              </a:rPr>
              <a:t>não deixa de pertencer</a:t>
            </a:r>
            <a:r>
              <a:rPr lang="pt-BR" sz="2600" i="1" dirty="0">
                <a:solidFill>
                  <a:schemeClr val="bg2">
                    <a:lumMod val="50000"/>
                  </a:schemeClr>
                </a:solidFill>
              </a:rPr>
              <a:t>, no desenvolvimento da sua conduta típica, a essa mesma estrutura, que, no fundo, </a:t>
            </a:r>
            <a:r>
              <a:rPr lang="pt-BR" sz="2600" b="1" i="1" dirty="0">
                <a:solidFill>
                  <a:schemeClr val="bg2">
                    <a:lumMod val="50000"/>
                  </a:schemeClr>
                </a:solidFill>
              </a:rPr>
              <a:t>depende, fundamentalmente, da atuação isolada de tais pessoas</a:t>
            </a:r>
            <a:endParaRPr lang="pt-BR" sz="2600" b="1" dirty="0">
              <a:solidFill>
                <a:schemeClr val="bg2">
                  <a:lumMod val="50000"/>
                </a:schemeClr>
              </a:solidFill>
            </a:endParaRPr>
          </a:p>
        </p:txBody>
      </p:sp>
    </p:spTree>
    <p:extLst>
      <p:ext uri="{BB962C8B-B14F-4D97-AF65-F5344CB8AC3E}">
        <p14:creationId xmlns:p14="http://schemas.microsoft.com/office/powerpoint/2010/main" val="1017152728"/>
      </p:ext>
    </p:extLst>
  </p:cSld>
  <p:clrMapOvr>
    <a:masterClrMapping/>
  </p:clrMapOvr>
  <p:transition>
    <p:cover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251522" y="331051"/>
            <a:ext cx="7847749" cy="990600"/>
          </a:xfrm>
        </p:spPr>
        <p:txBody>
          <a:bodyPr>
            <a:noAutofit/>
          </a:bodyPr>
          <a:lstStyle/>
          <a:p>
            <a:r>
              <a:rPr lang="pt-BR" sz="2400" dirty="0"/>
              <a:t>CRITÉRIOS DOUTRINÁRIOS DE IMPUTAÇÃO PENAL</a:t>
            </a:r>
            <a:br>
              <a:rPr lang="pt-BR" sz="2400" dirty="0"/>
            </a:br>
            <a:r>
              <a:rPr lang="pt-BR" sz="2400" dirty="0"/>
              <a:t>PROPOSTA DE </a:t>
            </a:r>
            <a:r>
              <a:rPr lang="pt-BR" sz="2400" dirty="0">
                <a:solidFill>
                  <a:srgbClr val="FF0000"/>
                </a:solidFill>
              </a:rPr>
              <a:t>JESÚS-MARÍA SILVA SÁNCHEZ</a:t>
            </a:r>
          </a:p>
        </p:txBody>
      </p:sp>
      <p:graphicFrame>
        <p:nvGraphicFramePr>
          <p:cNvPr id="11" name="Diagrama 10"/>
          <p:cNvGraphicFramePr/>
          <p:nvPr>
            <p:extLst>
              <p:ext uri="{D42A27DB-BD31-4B8C-83A1-F6EECF244321}">
                <p14:modId xmlns:p14="http://schemas.microsoft.com/office/powerpoint/2010/main" val="206058215"/>
              </p:ext>
            </p:extLst>
          </p:nvPr>
        </p:nvGraphicFramePr>
        <p:xfrm>
          <a:off x="251522" y="2162174"/>
          <a:ext cx="8625778" cy="4528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1029324"/>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100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ChangeArrowheads="1"/>
          </p:cNvSpPr>
          <p:nvPr/>
        </p:nvSpPr>
        <p:spPr bwMode="auto">
          <a:xfrm>
            <a:off x="323852" y="2060577"/>
            <a:ext cx="8569325" cy="936625"/>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575"/>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800" b="1" dirty="0">
                <a:solidFill>
                  <a:srgbClr val="000000"/>
                </a:solidFill>
                <a:effectLst>
                  <a:outerShdw blurRad="38100" dist="38100" dir="2700000" algn="tl">
                    <a:srgbClr val="C0C0C0"/>
                  </a:outerShdw>
                </a:effectLst>
                <a:ea typeface="Lucida Sans Unicode" charset="0"/>
                <a:cs typeface="Lucida Sans Unicode" charset="0"/>
              </a:rPr>
              <a:t>INTRODUÇÃO: OS DELITOS DE ORGANIZAÇÃO</a:t>
            </a:r>
          </a:p>
        </p:txBody>
      </p:sp>
      <p:sp>
        <p:nvSpPr>
          <p:cNvPr id="70660" name="Rectangle 4"/>
          <p:cNvSpPr>
            <a:spLocks noChangeArrowheads="1"/>
          </p:cNvSpPr>
          <p:nvPr/>
        </p:nvSpPr>
        <p:spPr bwMode="auto">
          <a:xfrm>
            <a:off x="323852" y="3213100"/>
            <a:ext cx="8569325" cy="865188"/>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6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800" b="1" dirty="0">
                <a:solidFill>
                  <a:srgbClr val="000000"/>
                </a:solidFill>
                <a:effectLst>
                  <a:outerShdw blurRad="38100" dist="38100" dir="2700000" algn="tl">
                    <a:srgbClr val="C0C0C0"/>
                  </a:outerShdw>
                </a:effectLst>
                <a:ea typeface="Lucida Sans Unicode" charset="0"/>
                <a:cs typeface="Lucida Sans Unicode" charset="0"/>
              </a:rPr>
              <a:t>ASSOCIAÇÃO E ORGANIZAÇÃO CRIMINOSA</a:t>
            </a:r>
          </a:p>
        </p:txBody>
      </p:sp>
      <p:sp>
        <p:nvSpPr>
          <p:cNvPr id="70661" name="Rectangle 5"/>
          <p:cNvSpPr>
            <a:spLocks noChangeArrowheads="1"/>
          </p:cNvSpPr>
          <p:nvPr/>
        </p:nvSpPr>
        <p:spPr bwMode="auto">
          <a:xfrm>
            <a:off x="323852" y="4365627"/>
            <a:ext cx="8569325" cy="815975"/>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6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800" b="1" dirty="0">
                <a:solidFill>
                  <a:srgbClr val="000000"/>
                </a:solidFill>
                <a:effectLst>
                  <a:outerShdw blurRad="38100" dist="38100" dir="2700000" algn="tl">
                    <a:srgbClr val="C0C0C0"/>
                  </a:outerShdw>
                </a:effectLst>
                <a:ea typeface="Lucida Sans Unicode" charset="0"/>
                <a:cs typeface="Lucida Sans Unicode" charset="0"/>
              </a:rPr>
              <a:t>DOIS PROBLEMAS (DE) PARA O DIREITO PENAL </a:t>
            </a:r>
          </a:p>
        </p:txBody>
      </p:sp>
      <p:sp>
        <p:nvSpPr>
          <p:cNvPr id="70662" name="Rectangle 6"/>
          <p:cNvSpPr>
            <a:spLocks noChangeArrowheads="1"/>
          </p:cNvSpPr>
          <p:nvPr/>
        </p:nvSpPr>
        <p:spPr bwMode="auto">
          <a:xfrm>
            <a:off x="323850" y="5445125"/>
            <a:ext cx="8529638" cy="935038"/>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6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800" b="1" dirty="0">
                <a:solidFill>
                  <a:srgbClr val="000000"/>
                </a:solidFill>
                <a:effectLst>
                  <a:outerShdw blurRad="38100" dist="38100" dir="2700000" algn="tl">
                    <a:srgbClr val="C0C0C0"/>
                  </a:outerShdw>
                </a:effectLst>
                <a:ea typeface="Lucida Sans Unicode" charset="0"/>
                <a:cs typeface="Lucida Sans Unicode" charset="0"/>
              </a:rPr>
              <a:t>O CRIME DE OBSTRUÇÃO DA JUSTIÇA</a:t>
            </a:r>
          </a:p>
        </p:txBody>
      </p:sp>
      <p:sp>
        <p:nvSpPr>
          <p:cNvPr id="8" name="Título 7"/>
          <p:cNvSpPr>
            <a:spLocks noGrp="1"/>
          </p:cNvSpPr>
          <p:nvPr>
            <p:ph type="title"/>
          </p:nvPr>
        </p:nvSpPr>
        <p:spPr>
          <a:xfrm>
            <a:off x="323850" y="379915"/>
            <a:ext cx="7538225" cy="936626"/>
          </a:xfrm>
        </p:spPr>
        <p:txBody>
          <a:bodyPr/>
          <a:lstStyle/>
          <a:p>
            <a:r>
              <a:rPr lang="pt-BR" dirty="0"/>
              <a:t>ROTEIRO DA APRESENTAÇÃO</a:t>
            </a:r>
          </a:p>
        </p:txBody>
      </p:sp>
    </p:spTree>
    <p:extLst>
      <p:ext uri="{BB962C8B-B14F-4D97-AF65-F5344CB8AC3E}">
        <p14:creationId xmlns:p14="http://schemas.microsoft.com/office/powerpoint/2010/main" val="4182019631"/>
      </p:ext>
    </p:extLst>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2000"/>
                                  </p:stCondLst>
                                  <p:childTnLst>
                                    <p:set>
                                      <p:cBhvr additive="repl">
                                        <p:cTn id="6" dur="1" fill="hold">
                                          <p:stCondLst>
                                            <p:cond delay="0"/>
                                          </p:stCondLst>
                                        </p:cTn>
                                        <p:tgtEl>
                                          <p:spTgt spid="70659"/>
                                        </p:tgtEl>
                                        <p:attrNameLst>
                                          <p:attrName>style.visibility</p:attrName>
                                        </p:attrNameLst>
                                      </p:cBhvr>
                                      <p:to>
                                        <p:strVal val="visible"/>
                                      </p:to>
                                    </p:set>
                                    <p:anim calcmode="lin" valueType="num">
                                      <p:cBhvr additive="repl">
                                        <p:cTn id="7" dur="2000" fill="hold"/>
                                        <p:tgtEl>
                                          <p:spTgt spid="70659"/>
                                        </p:tgtEl>
                                        <p:attrNameLst>
                                          <p:attrName>ppt_x</p:attrName>
                                        </p:attrNameLst>
                                      </p:cBhvr>
                                      <p:tavLst>
                                        <p:tav>
                                          <p:val>
                                            <p:strVal val="0-#ppt_w/2"/>
                                          </p:val>
                                        </p:tav>
                                        <p:tav>
                                          <p:val>
                                            <p:strVal val="#ppt_x"/>
                                          </p:val>
                                        </p:tav>
                                      </p:tavLst>
                                    </p:anim>
                                    <p:anim calcmode="lin" valueType="num">
                                      <p:cBhvr additive="repl">
                                        <p:cTn id="8" dur="2000" fill="hold"/>
                                        <p:tgtEl>
                                          <p:spTgt spid="70659"/>
                                        </p:tgtEl>
                                        <p:attrNameLst>
                                          <p:attrName>ppt_y</p:attrName>
                                        </p:attrNameLst>
                                      </p:cBhvr>
                                      <p:tavLst>
                                        <p:tav>
                                          <p:val>
                                            <p:strVal val="#ppt_y"/>
                                          </p:val>
                                        </p:tav>
                                        <p:tav>
                                          <p:val>
                                            <p:strVal val="#ppt_y"/>
                                          </p:val>
                                        </p:tav>
                                      </p:tavLst>
                                    </p:anim>
                                  </p:childTnLst>
                                </p:cTn>
                              </p:par>
                            </p:childTnLst>
                          </p:cTn>
                        </p:par>
                        <p:par>
                          <p:cTn id="9" fill="hold">
                            <p:stCondLst>
                              <p:cond delay="4000"/>
                            </p:stCondLst>
                            <p:childTnLst>
                              <p:par>
                                <p:cTn id="10" presetID="2" presetClass="entr" presetSubtype="8" fill="hold" nodeType="afterEffect">
                                  <p:stCondLst>
                                    <p:cond delay="1000"/>
                                  </p:stCondLst>
                                  <p:childTnLst>
                                    <p:set>
                                      <p:cBhvr additive="repl">
                                        <p:cTn id="11" dur="1" fill="hold">
                                          <p:stCondLst>
                                            <p:cond delay="0"/>
                                          </p:stCondLst>
                                        </p:cTn>
                                        <p:tgtEl>
                                          <p:spTgt spid="70660"/>
                                        </p:tgtEl>
                                        <p:attrNameLst>
                                          <p:attrName>style.visibility</p:attrName>
                                        </p:attrNameLst>
                                      </p:cBhvr>
                                      <p:to>
                                        <p:strVal val="visible"/>
                                      </p:to>
                                    </p:set>
                                    <p:anim calcmode="lin" valueType="num">
                                      <p:cBhvr additive="repl">
                                        <p:cTn id="12" dur="2000" fill="hold"/>
                                        <p:tgtEl>
                                          <p:spTgt spid="70660"/>
                                        </p:tgtEl>
                                        <p:attrNameLst>
                                          <p:attrName>ppt_x</p:attrName>
                                        </p:attrNameLst>
                                      </p:cBhvr>
                                      <p:tavLst>
                                        <p:tav>
                                          <p:val>
                                            <p:strVal val="0-#ppt_w/2"/>
                                          </p:val>
                                        </p:tav>
                                        <p:tav>
                                          <p:val>
                                            <p:strVal val="#ppt_x"/>
                                          </p:val>
                                        </p:tav>
                                      </p:tavLst>
                                    </p:anim>
                                    <p:anim calcmode="lin" valueType="num">
                                      <p:cBhvr additive="repl">
                                        <p:cTn id="13" dur="2000" fill="hold"/>
                                        <p:tgtEl>
                                          <p:spTgt spid="70660"/>
                                        </p:tgtEl>
                                        <p:attrNameLst>
                                          <p:attrName>ppt_y</p:attrName>
                                        </p:attrNameLst>
                                      </p:cBhvr>
                                      <p:tavLst>
                                        <p:tav>
                                          <p:val>
                                            <p:strVal val="#ppt_y"/>
                                          </p:val>
                                        </p:tav>
                                        <p:tav>
                                          <p:val>
                                            <p:strVal val="#ppt_y"/>
                                          </p:val>
                                        </p:tav>
                                      </p:tavLst>
                                    </p:anim>
                                  </p:childTnLst>
                                </p:cTn>
                              </p:par>
                            </p:childTnLst>
                          </p:cTn>
                        </p:par>
                        <p:par>
                          <p:cTn id="14" fill="hold">
                            <p:stCondLst>
                              <p:cond delay="7000"/>
                            </p:stCondLst>
                            <p:childTnLst>
                              <p:par>
                                <p:cTn id="15" presetID="2" presetClass="entr" presetSubtype="8" fill="hold" nodeType="afterEffect">
                                  <p:stCondLst>
                                    <p:cond delay="1000"/>
                                  </p:stCondLst>
                                  <p:childTnLst>
                                    <p:set>
                                      <p:cBhvr additive="repl">
                                        <p:cTn id="16" dur="1" fill="hold">
                                          <p:stCondLst>
                                            <p:cond delay="0"/>
                                          </p:stCondLst>
                                        </p:cTn>
                                        <p:tgtEl>
                                          <p:spTgt spid="70661"/>
                                        </p:tgtEl>
                                        <p:attrNameLst>
                                          <p:attrName>style.visibility</p:attrName>
                                        </p:attrNameLst>
                                      </p:cBhvr>
                                      <p:to>
                                        <p:strVal val="visible"/>
                                      </p:to>
                                    </p:set>
                                    <p:anim calcmode="lin" valueType="num">
                                      <p:cBhvr additive="repl">
                                        <p:cTn id="17" dur="2000" fill="hold"/>
                                        <p:tgtEl>
                                          <p:spTgt spid="70661"/>
                                        </p:tgtEl>
                                        <p:attrNameLst>
                                          <p:attrName>ppt_x</p:attrName>
                                        </p:attrNameLst>
                                      </p:cBhvr>
                                      <p:tavLst>
                                        <p:tav>
                                          <p:val>
                                            <p:strVal val="0-#ppt_w/2"/>
                                          </p:val>
                                        </p:tav>
                                        <p:tav>
                                          <p:val>
                                            <p:strVal val="#ppt_x"/>
                                          </p:val>
                                        </p:tav>
                                      </p:tavLst>
                                    </p:anim>
                                    <p:anim calcmode="lin" valueType="num">
                                      <p:cBhvr additive="repl">
                                        <p:cTn id="18" dur="2000" fill="hold"/>
                                        <p:tgtEl>
                                          <p:spTgt spid="70661"/>
                                        </p:tgtEl>
                                        <p:attrNameLst>
                                          <p:attrName>ppt_y</p:attrName>
                                        </p:attrNameLst>
                                      </p:cBhvr>
                                      <p:tavLst>
                                        <p:tav>
                                          <p:val>
                                            <p:strVal val="#ppt_y"/>
                                          </p:val>
                                        </p:tav>
                                        <p:tav>
                                          <p:val>
                                            <p:strVal val="#ppt_y"/>
                                          </p:val>
                                        </p:tav>
                                      </p:tavLst>
                                    </p:anim>
                                  </p:childTnLst>
                                </p:cTn>
                              </p:par>
                            </p:childTnLst>
                          </p:cTn>
                        </p:par>
                        <p:par>
                          <p:cTn id="19" fill="hold">
                            <p:stCondLst>
                              <p:cond delay="10000"/>
                            </p:stCondLst>
                            <p:childTnLst>
                              <p:par>
                                <p:cTn id="20" presetID="2" presetClass="entr" presetSubtype="8" fill="hold" nodeType="afterEffect">
                                  <p:stCondLst>
                                    <p:cond delay="1000"/>
                                  </p:stCondLst>
                                  <p:childTnLst>
                                    <p:set>
                                      <p:cBhvr additive="repl">
                                        <p:cTn id="21" dur="1" fill="hold">
                                          <p:stCondLst>
                                            <p:cond delay="0"/>
                                          </p:stCondLst>
                                        </p:cTn>
                                        <p:tgtEl>
                                          <p:spTgt spid="70662"/>
                                        </p:tgtEl>
                                        <p:attrNameLst>
                                          <p:attrName>style.visibility</p:attrName>
                                        </p:attrNameLst>
                                      </p:cBhvr>
                                      <p:to>
                                        <p:strVal val="visible"/>
                                      </p:to>
                                    </p:set>
                                    <p:anim calcmode="lin" valueType="num">
                                      <p:cBhvr additive="repl">
                                        <p:cTn id="22" dur="2000" fill="hold"/>
                                        <p:tgtEl>
                                          <p:spTgt spid="70662"/>
                                        </p:tgtEl>
                                        <p:attrNameLst>
                                          <p:attrName>ppt_x</p:attrName>
                                        </p:attrNameLst>
                                      </p:cBhvr>
                                      <p:tavLst>
                                        <p:tav>
                                          <p:val>
                                            <p:strVal val="0-#ppt_w/2"/>
                                          </p:val>
                                        </p:tav>
                                        <p:tav>
                                          <p:val>
                                            <p:strVal val="#ppt_x"/>
                                          </p:val>
                                        </p:tav>
                                      </p:tavLst>
                                    </p:anim>
                                    <p:anim calcmode="lin" valueType="num">
                                      <p:cBhvr additive="repl">
                                        <p:cTn id="23" dur="2000" fill="hold"/>
                                        <p:tgtEl>
                                          <p:spTgt spid="70662"/>
                                        </p:tgtEl>
                                        <p:attrNameLst>
                                          <p:attrName>ppt_y</p:attrName>
                                        </p:attrNameLst>
                                      </p:cBhvr>
                                      <p:tavLst>
                                        <p:tav>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B6CE3-E1B7-4B39-A898-5B98250AAF5B}"/>
              </a:ext>
            </a:extLst>
          </p:cNvPr>
          <p:cNvSpPr>
            <a:spLocks noGrp="1"/>
          </p:cNvSpPr>
          <p:nvPr>
            <p:ph type="title"/>
          </p:nvPr>
        </p:nvSpPr>
        <p:spPr>
          <a:xfrm>
            <a:off x="533399" y="428625"/>
            <a:ext cx="7458076" cy="1143000"/>
          </a:xfrm>
        </p:spPr>
        <p:txBody>
          <a:bodyPr/>
          <a:lstStyle/>
          <a:p>
            <a:r>
              <a:rPr lang="pt-BR" sz="3000" dirty="0"/>
              <a:t>O CRIME DE </a:t>
            </a:r>
            <a:r>
              <a:rPr lang="pt-BR" sz="3000" dirty="0">
                <a:solidFill>
                  <a:srgbClr val="FF0000"/>
                </a:solidFill>
              </a:rPr>
              <a:t>OBSTRUÇÃO DA JUSTIÇA </a:t>
            </a:r>
            <a:r>
              <a:rPr lang="pt-BR" sz="3000" dirty="0"/>
              <a:t>(ART. 2˚, § 1˚, DA LEI 12.850/2013)</a:t>
            </a:r>
          </a:p>
        </p:txBody>
      </p:sp>
      <p:sp>
        <p:nvSpPr>
          <p:cNvPr id="3" name="Retângulo 2">
            <a:extLst>
              <a:ext uri="{FF2B5EF4-FFF2-40B4-BE49-F238E27FC236}">
                <a16:creationId xmlns:a16="http://schemas.microsoft.com/office/drawing/2014/main" id="{1DFE95BB-A5CE-44C1-865A-589C77F49500}"/>
              </a:ext>
            </a:extLst>
          </p:cNvPr>
          <p:cNvSpPr/>
          <p:nvPr/>
        </p:nvSpPr>
        <p:spPr>
          <a:xfrm>
            <a:off x="676275" y="2335947"/>
            <a:ext cx="8181975" cy="4093428"/>
          </a:xfrm>
          <a:prstGeom prst="rect">
            <a:avLst/>
          </a:prstGeom>
        </p:spPr>
        <p:txBody>
          <a:bodyPr wrap="square">
            <a:spAutoFit/>
          </a:bodyPr>
          <a:lstStyle/>
          <a:p>
            <a:pPr algn="just"/>
            <a:r>
              <a:rPr lang="pt-BR" sz="2600" i="1" dirty="0">
                <a:solidFill>
                  <a:schemeClr val="accent2">
                    <a:lumMod val="75000"/>
                  </a:schemeClr>
                </a:solidFill>
              </a:rPr>
              <a:t>Art. 2º Promover, constituir, financiar ou integrar, pessoalmente ou por interposta pessoa, organização criminosa:</a:t>
            </a:r>
          </a:p>
          <a:p>
            <a:pPr algn="just"/>
            <a:r>
              <a:rPr lang="pt-BR" sz="2600" i="1" dirty="0">
                <a:solidFill>
                  <a:schemeClr val="accent2">
                    <a:lumMod val="75000"/>
                  </a:schemeClr>
                </a:solidFill>
              </a:rPr>
              <a:t>Pena - reclusão, de 3 (três) a 8 (oito) anos, e multa, sem prejuízo das penas correspondentes às demais infrações penais praticadas.</a:t>
            </a:r>
          </a:p>
          <a:p>
            <a:pPr algn="just"/>
            <a:r>
              <a:rPr lang="pt-BR" sz="2600" i="1" dirty="0">
                <a:solidFill>
                  <a:schemeClr val="accent2">
                    <a:lumMod val="75000"/>
                  </a:schemeClr>
                </a:solidFill>
              </a:rPr>
              <a:t>§ </a:t>
            </a:r>
            <a:r>
              <a:rPr lang="pt-BR" sz="2600" i="1" dirty="0">
                <a:solidFill>
                  <a:srgbClr val="FF0000"/>
                </a:solidFill>
              </a:rPr>
              <a:t>1º Nas mesmas penas incorre quem impede ou, de qualquer forma, embaraça a investigação de infração penal que envolva organização criminosa.</a:t>
            </a:r>
            <a:endParaRPr lang="pt-BR" sz="2600" b="0" i="1" dirty="0">
              <a:solidFill>
                <a:srgbClr val="FF0000"/>
              </a:solidFill>
              <a:effectLst/>
            </a:endParaRPr>
          </a:p>
        </p:txBody>
      </p:sp>
    </p:spTree>
    <p:extLst>
      <p:ext uri="{BB962C8B-B14F-4D97-AF65-F5344CB8AC3E}">
        <p14:creationId xmlns:p14="http://schemas.microsoft.com/office/powerpoint/2010/main" val="1381838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42B5ED-1447-460A-881C-FC6020226D84}"/>
              </a:ext>
            </a:extLst>
          </p:cNvPr>
          <p:cNvSpPr>
            <a:spLocks noGrp="1"/>
          </p:cNvSpPr>
          <p:nvPr>
            <p:ph type="title"/>
          </p:nvPr>
        </p:nvSpPr>
        <p:spPr>
          <a:xfrm>
            <a:off x="371474" y="267629"/>
            <a:ext cx="7524751" cy="820079"/>
          </a:xfrm>
        </p:spPr>
        <p:txBody>
          <a:bodyPr/>
          <a:lstStyle/>
          <a:p>
            <a:r>
              <a:rPr lang="pt-BR" dirty="0"/>
              <a:t>QUESTÕES DOGMÁTICAS</a:t>
            </a:r>
          </a:p>
        </p:txBody>
      </p:sp>
      <p:graphicFrame>
        <p:nvGraphicFramePr>
          <p:cNvPr id="3" name="Diagram 4">
            <a:extLst>
              <a:ext uri="{FF2B5EF4-FFF2-40B4-BE49-F238E27FC236}">
                <a16:creationId xmlns:a16="http://schemas.microsoft.com/office/drawing/2014/main" id="{B2562E36-00DB-462E-BD23-B718ECD318A7}"/>
              </a:ext>
            </a:extLst>
          </p:cNvPr>
          <p:cNvGraphicFramePr/>
          <p:nvPr>
            <p:extLst>
              <p:ext uri="{D42A27DB-BD31-4B8C-83A1-F6EECF244321}">
                <p14:modId xmlns:p14="http://schemas.microsoft.com/office/powerpoint/2010/main" val="3658432188"/>
              </p:ext>
            </p:extLst>
          </p:nvPr>
        </p:nvGraphicFramePr>
        <p:xfrm>
          <a:off x="123825" y="1524000"/>
          <a:ext cx="8705851" cy="50663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37638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9531CA-3316-414D-82CB-DCCB7F65102E}"/>
              </a:ext>
            </a:extLst>
          </p:cNvPr>
          <p:cNvSpPr>
            <a:spLocks noGrp="1"/>
          </p:cNvSpPr>
          <p:nvPr>
            <p:ph type="title"/>
          </p:nvPr>
        </p:nvSpPr>
        <p:spPr>
          <a:xfrm>
            <a:off x="457199" y="333375"/>
            <a:ext cx="7553326" cy="876300"/>
          </a:xfrm>
        </p:spPr>
        <p:txBody>
          <a:bodyPr/>
          <a:lstStyle/>
          <a:p>
            <a:r>
              <a:rPr lang="pt-BR" dirty="0"/>
              <a:t>REFERÊNCIAS BIBLIOGRÁFICAS</a:t>
            </a:r>
          </a:p>
        </p:txBody>
      </p:sp>
      <p:sp>
        <p:nvSpPr>
          <p:cNvPr id="3" name="Retângulo 2">
            <a:extLst>
              <a:ext uri="{FF2B5EF4-FFF2-40B4-BE49-F238E27FC236}">
                <a16:creationId xmlns:a16="http://schemas.microsoft.com/office/drawing/2014/main" id="{BB70A456-24F7-47BD-9AB9-8FCE814D3A4F}"/>
              </a:ext>
            </a:extLst>
          </p:cNvPr>
          <p:cNvSpPr/>
          <p:nvPr/>
        </p:nvSpPr>
        <p:spPr>
          <a:xfrm>
            <a:off x="457199" y="2146079"/>
            <a:ext cx="8396039" cy="4431983"/>
          </a:xfrm>
          <a:prstGeom prst="rect">
            <a:avLst/>
          </a:prstGeom>
        </p:spPr>
        <p:txBody>
          <a:bodyPr wrap="square">
            <a:spAutoFit/>
          </a:bodyPr>
          <a:lstStyle/>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sz="1600" dirty="0">
                <a:solidFill>
                  <a:schemeClr val="bg2">
                    <a:lumMod val="50000"/>
                  </a:schemeClr>
                </a:solidFill>
              </a:rPr>
              <a:t>BITENCOURT, Cezar Roberto; BUSATO, César. </a:t>
            </a:r>
            <a:r>
              <a:rPr lang="pt-BR" sz="1600" i="1" dirty="0">
                <a:solidFill>
                  <a:schemeClr val="bg2">
                    <a:lumMod val="50000"/>
                  </a:schemeClr>
                </a:solidFill>
              </a:rPr>
              <a:t>Comentários à Lei de Organização Criminosa: Lei n. 12.850/2013</a:t>
            </a:r>
            <a:r>
              <a:rPr lang="pt-BR" sz="1600" dirty="0">
                <a:solidFill>
                  <a:schemeClr val="bg2">
                    <a:lumMod val="50000"/>
                  </a:schemeClr>
                </a:solidFill>
              </a:rPr>
              <a:t>. São Paulo: Saraiva, 2014.</a:t>
            </a: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sz="1600" dirty="0">
              <a:solidFill>
                <a:schemeClr val="bg2">
                  <a:lumMod val="50000"/>
                </a:schemeClr>
              </a:solidFill>
            </a:endParaRP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sz="1600" dirty="0">
                <a:solidFill>
                  <a:schemeClr val="bg2">
                    <a:lumMod val="50000"/>
                  </a:schemeClr>
                </a:solidFill>
              </a:rPr>
              <a:t>FARALDO CABANA, Patricia. </a:t>
            </a:r>
            <a:r>
              <a:rPr lang="es-ES_tradnl" sz="1600" i="1" dirty="0">
                <a:solidFill>
                  <a:schemeClr val="bg2">
                    <a:lumMod val="50000"/>
                  </a:schemeClr>
                </a:solidFill>
              </a:rPr>
              <a:t>Asociaciones ilícitas y organizaciones criminales en el código penal español</a:t>
            </a:r>
            <a:r>
              <a:rPr lang="pt-BR" sz="1600" dirty="0">
                <a:solidFill>
                  <a:schemeClr val="bg2">
                    <a:lumMod val="50000"/>
                  </a:schemeClr>
                </a:solidFill>
              </a:rPr>
              <a:t>. Valencia: Tirant </a:t>
            </a:r>
            <a:r>
              <a:rPr lang="pt-BR" sz="1600" dirty="0" err="1">
                <a:solidFill>
                  <a:schemeClr val="bg2">
                    <a:lumMod val="50000"/>
                  </a:schemeClr>
                </a:solidFill>
              </a:rPr>
              <a:t>Lo</a:t>
            </a:r>
            <a:r>
              <a:rPr lang="pt-BR" sz="1600" dirty="0">
                <a:solidFill>
                  <a:schemeClr val="bg2">
                    <a:lumMod val="50000"/>
                  </a:schemeClr>
                </a:solidFill>
              </a:rPr>
              <a:t> Blanch, 2012.</a:t>
            </a: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sz="1600" dirty="0">
              <a:solidFill>
                <a:schemeClr val="bg2">
                  <a:lumMod val="50000"/>
                </a:schemeClr>
              </a:solidFill>
            </a:endParaRP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sz="1600" dirty="0">
                <a:solidFill>
                  <a:schemeClr val="bg2">
                    <a:lumMod val="50000"/>
                  </a:schemeClr>
                </a:solidFill>
              </a:rPr>
              <a:t>FELDENS, Luciano; TEIXEIRA, Adriano. </a:t>
            </a:r>
            <a:r>
              <a:rPr lang="pt-BR" sz="1600" i="1" dirty="0">
                <a:solidFill>
                  <a:schemeClr val="bg2">
                    <a:lumMod val="50000"/>
                  </a:schemeClr>
                </a:solidFill>
              </a:rPr>
              <a:t>O crime de obstrução da Justiça: alcance e limites do crime do art. 2˚, § 1˚, da Lei 12.850/2013. </a:t>
            </a:r>
            <a:r>
              <a:rPr lang="pt-BR" sz="1600" dirty="0">
                <a:solidFill>
                  <a:schemeClr val="bg2">
                    <a:lumMod val="50000"/>
                  </a:schemeClr>
                </a:solidFill>
              </a:rPr>
              <a:t>São Paulo: Marcial Pons, no prelo.</a:t>
            </a: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sz="1600" dirty="0">
              <a:solidFill>
                <a:schemeClr val="bg2">
                  <a:lumMod val="50000"/>
                </a:schemeClr>
              </a:solidFill>
            </a:endParaRP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sz="1600" dirty="0">
                <a:solidFill>
                  <a:schemeClr val="bg2">
                    <a:lumMod val="50000"/>
                  </a:schemeClr>
                </a:solidFill>
              </a:rPr>
              <a:t>GRECO FILHO, Vicente. </a:t>
            </a:r>
            <a:r>
              <a:rPr lang="pt-BR" sz="1600" i="1" dirty="0">
                <a:solidFill>
                  <a:schemeClr val="bg2">
                    <a:lumMod val="50000"/>
                  </a:schemeClr>
                </a:solidFill>
              </a:rPr>
              <a:t>Comentários à Lei de Organização Criminosa: Lei n. 12.850/13</a:t>
            </a:r>
            <a:r>
              <a:rPr lang="pt-BR" sz="1600" dirty="0">
                <a:solidFill>
                  <a:schemeClr val="bg2">
                    <a:lumMod val="50000"/>
                  </a:schemeClr>
                </a:solidFill>
              </a:rPr>
              <a:t>. São Paulo: Saraiva, 2014.</a:t>
            </a: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sz="1600" dirty="0">
              <a:solidFill>
                <a:schemeClr val="bg2">
                  <a:lumMod val="50000"/>
                </a:schemeClr>
              </a:solidFill>
            </a:endParaRP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sz="1600" dirty="0">
                <a:solidFill>
                  <a:schemeClr val="bg2">
                    <a:lumMod val="50000"/>
                  </a:schemeClr>
                </a:solidFill>
              </a:rPr>
              <a:t>SILVA SÁNCHEZ, Jesús María; CANCIO MELIÁ, Manuel. </a:t>
            </a:r>
            <a:r>
              <a:rPr lang="pt-BR" sz="1600" i="1" dirty="0">
                <a:solidFill>
                  <a:schemeClr val="bg2">
                    <a:lumMod val="50000"/>
                  </a:schemeClr>
                </a:solidFill>
              </a:rPr>
              <a:t>Delitos de organización</a:t>
            </a:r>
            <a:r>
              <a:rPr lang="pt-BR" sz="1600" dirty="0">
                <a:solidFill>
                  <a:schemeClr val="bg2">
                    <a:lumMod val="50000"/>
                  </a:schemeClr>
                </a:solidFill>
              </a:rPr>
              <a:t>.  Montevideo-Buenos Aires: Editorial Blefa, 2008. </a:t>
            </a: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sz="1600" dirty="0">
              <a:solidFill>
                <a:schemeClr val="bg2">
                  <a:lumMod val="50000"/>
                </a:schemeClr>
              </a:solidFill>
            </a:endParaRP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sz="1600" dirty="0">
                <a:solidFill>
                  <a:schemeClr val="bg2">
                    <a:lumMod val="50000"/>
                  </a:schemeClr>
                </a:solidFill>
              </a:rPr>
              <a:t>STF: INQ. 4720 - STF: INQ. 4506</a:t>
            </a:r>
            <a:r>
              <a:rPr lang="pt-BR" sz="2600" dirty="0">
                <a:solidFill>
                  <a:schemeClr val="bg2">
                    <a:lumMod val="50000"/>
                  </a:schemeClr>
                </a:solidFill>
              </a:rPr>
              <a:t> </a:t>
            </a:r>
          </a:p>
        </p:txBody>
      </p:sp>
    </p:spTree>
    <p:extLst>
      <p:ext uri="{BB962C8B-B14F-4D97-AF65-F5344CB8AC3E}">
        <p14:creationId xmlns:p14="http://schemas.microsoft.com/office/powerpoint/2010/main" val="146002190"/>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4146369"/>
            <a:ext cx="8153400" cy="990600"/>
          </a:xfrm>
        </p:spPr>
        <p:txBody>
          <a:bodyPr>
            <a:noAutofit/>
          </a:bodyPr>
          <a:lstStyle/>
          <a:p>
            <a:pPr algn="ctr"/>
            <a:br>
              <a:rPr lang="pt-BR" sz="4000" dirty="0"/>
            </a:br>
            <a:br>
              <a:rPr lang="pt-BR" sz="4000" dirty="0"/>
            </a:br>
            <a:r>
              <a:rPr lang="pt-BR" sz="4000" b="1" dirty="0"/>
              <a:t>rodrigo.grandis@fgv.br</a:t>
            </a:r>
            <a:br>
              <a:rPr lang="pt-BR" sz="4000" b="1" dirty="0"/>
            </a:br>
            <a:br>
              <a:rPr lang="pt-BR" sz="4000" b="1" dirty="0"/>
            </a:br>
            <a:r>
              <a:rPr lang="pt-BR" sz="4000" b="1" dirty="0"/>
              <a:t>rodrigograndis@mpf.mp.br</a:t>
            </a:r>
            <a:br>
              <a:rPr lang="pt-BR" sz="4000" dirty="0"/>
            </a:br>
            <a:endParaRPr lang="pt-BR" sz="4000"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2445169536"/>
              </p:ext>
            </p:extLst>
          </p:nvPr>
        </p:nvGraphicFramePr>
        <p:xfrm>
          <a:off x="324726" y="2194699"/>
          <a:ext cx="8494547" cy="4505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ítulo 5"/>
          <p:cNvSpPr>
            <a:spLocks noGrp="1"/>
          </p:cNvSpPr>
          <p:nvPr>
            <p:ph type="title"/>
          </p:nvPr>
        </p:nvSpPr>
        <p:spPr>
          <a:xfrm>
            <a:off x="395537" y="491604"/>
            <a:ext cx="7694199" cy="990600"/>
          </a:xfrm>
        </p:spPr>
        <p:txBody>
          <a:bodyPr>
            <a:noAutofit/>
          </a:bodyPr>
          <a:lstStyle/>
          <a:p>
            <a:r>
              <a:rPr lang="pt-BR" sz="3300" dirty="0"/>
              <a:t>INTRODUÇÃO: OS DELITOS DE ORGANIZAÇÃO</a:t>
            </a:r>
          </a:p>
        </p:txBody>
      </p:sp>
    </p:spTree>
    <p:extLst>
      <p:ext uri="{BB962C8B-B14F-4D97-AF65-F5344CB8AC3E}">
        <p14:creationId xmlns:p14="http://schemas.microsoft.com/office/powerpoint/2010/main" val="2647815042"/>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6840" y="342900"/>
            <a:ext cx="7606060" cy="1143000"/>
          </a:xfrm>
        </p:spPr>
        <p:txBody>
          <a:bodyPr>
            <a:normAutofit fontScale="90000"/>
          </a:bodyPr>
          <a:lstStyle/>
          <a:p>
            <a:r>
              <a:rPr lang="pt-BR" sz="3800" dirty="0"/>
              <a:t>DELITOS DE ORGANIZAÇÃO NO BRASIL</a:t>
            </a:r>
          </a:p>
        </p:txBody>
      </p:sp>
      <p:graphicFrame>
        <p:nvGraphicFramePr>
          <p:cNvPr id="3" name="Diagrama 2"/>
          <p:cNvGraphicFramePr/>
          <p:nvPr>
            <p:extLst>
              <p:ext uri="{D42A27DB-BD31-4B8C-83A1-F6EECF244321}">
                <p14:modId xmlns:p14="http://schemas.microsoft.com/office/powerpoint/2010/main" val="26323245"/>
              </p:ext>
            </p:extLst>
          </p:nvPr>
        </p:nvGraphicFramePr>
        <p:xfrm>
          <a:off x="759727" y="1693121"/>
          <a:ext cx="734481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9771599"/>
      </p:ext>
    </p:extLst>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8352" y="652346"/>
            <a:ext cx="7610233" cy="990600"/>
          </a:xfrm>
        </p:spPr>
        <p:txBody>
          <a:bodyPr>
            <a:noAutofit/>
          </a:bodyPr>
          <a:lstStyle/>
          <a:p>
            <a:r>
              <a:rPr lang="pt-BR" dirty="0"/>
              <a:t>1. O DELITO DE </a:t>
            </a:r>
            <a:r>
              <a:rPr lang="pt-BR" dirty="0">
                <a:solidFill>
                  <a:srgbClr val="FF0000"/>
                </a:solidFill>
              </a:rPr>
              <a:t>ASSOCIAÇÃO CRIMINOSA</a:t>
            </a:r>
            <a:r>
              <a:rPr lang="pt-BR" dirty="0"/>
              <a:t>: ART. 288 DO CP</a:t>
            </a:r>
          </a:p>
        </p:txBody>
      </p:sp>
      <p:graphicFrame>
        <p:nvGraphicFramePr>
          <p:cNvPr id="3" name="Tabela 2"/>
          <p:cNvGraphicFramePr>
            <a:graphicFrameLocks noGrp="1"/>
          </p:cNvGraphicFramePr>
          <p:nvPr>
            <p:extLst>
              <p:ext uri="{D42A27DB-BD31-4B8C-83A1-F6EECF244321}">
                <p14:modId xmlns:p14="http://schemas.microsoft.com/office/powerpoint/2010/main" val="1639453687"/>
              </p:ext>
            </p:extLst>
          </p:nvPr>
        </p:nvGraphicFramePr>
        <p:xfrm>
          <a:off x="552603" y="2196792"/>
          <a:ext cx="8156500" cy="4527395"/>
        </p:xfrm>
        <a:graphic>
          <a:graphicData uri="http://schemas.openxmlformats.org/drawingml/2006/table">
            <a:tbl>
              <a:tblPr firstRow="1" bandRow="1">
                <a:effectLst>
                  <a:outerShdw blurRad="63500" sx="102000" sy="102000" algn="ctr" rotWithShape="0">
                    <a:prstClr val="black">
                      <a:alpha val="40000"/>
                    </a:prstClr>
                  </a:outerShdw>
                </a:effectLst>
                <a:tableStyleId>{93296810-A885-4BE3-A3E7-6D5BEEA58F35}</a:tableStyleId>
              </a:tblPr>
              <a:tblGrid>
                <a:gridCol w="4078250">
                  <a:extLst>
                    <a:ext uri="{9D8B030D-6E8A-4147-A177-3AD203B41FA5}">
                      <a16:colId xmlns:a16="http://schemas.microsoft.com/office/drawing/2014/main" val="20000"/>
                    </a:ext>
                  </a:extLst>
                </a:gridCol>
                <a:gridCol w="4078250">
                  <a:extLst>
                    <a:ext uri="{9D8B030D-6E8A-4147-A177-3AD203B41FA5}">
                      <a16:colId xmlns:a16="http://schemas.microsoft.com/office/drawing/2014/main" val="20001"/>
                    </a:ext>
                  </a:extLst>
                </a:gridCol>
              </a:tblGrid>
              <a:tr h="879791">
                <a:tc>
                  <a:txBody>
                    <a:bodyPr/>
                    <a:lstStyle/>
                    <a:p>
                      <a:pPr algn="ctr"/>
                      <a:r>
                        <a:rPr lang="pt-BR" sz="2000" dirty="0">
                          <a:solidFill>
                            <a:schemeClr val="bg1"/>
                          </a:solidFill>
                        </a:rPr>
                        <a:t>ARTIGO 288 DO CÓDIGO PENAL</a:t>
                      </a:r>
                      <a:r>
                        <a:rPr lang="pt-BR" sz="2000" baseline="0" dirty="0">
                          <a:solidFill>
                            <a:schemeClr val="bg1"/>
                          </a:solidFill>
                        </a:rPr>
                        <a:t> REDAÇÃO ANTERIOR </a:t>
                      </a:r>
                      <a:endParaRPr lang="pt-BR" sz="2000" dirty="0">
                        <a:solidFill>
                          <a:schemeClr val="bg1"/>
                        </a:solidFill>
                      </a:endParaRPr>
                    </a:p>
                  </a:txBody>
                  <a:tcP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000" dirty="0">
                          <a:solidFill>
                            <a:schemeClr val="bg1"/>
                          </a:solidFill>
                        </a:rPr>
                        <a:t>ARTIGO 288 DO CÓDIGO PENAL</a:t>
                      </a:r>
                      <a:r>
                        <a:rPr lang="pt-BR" sz="2000" baseline="0" dirty="0">
                          <a:solidFill>
                            <a:schemeClr val="bg1"/>
                          </a:solidFill>
                        </a:rPr>
                        <a:t> REDAÇÃO DA LEI N.º 12.850/13</a:t>
                      </a:r>
                      <a:endParaRPr lang="pt-BR" sz="2000" dirty="0">
                        <a:solidFill>
                          <a:schemeClr val="bg1"/>
                        </a:solidFill>
                      </a:endParaRPr>
                    </a:p>
                  </a:txBody>
                  <a:tcPr>
                    <a:solidFill>
                      <a:srgbClr val="002060"/>
                    </a:solidFill>
                  </a:tcPr>
                </a:tc>
                <a:extLst>
                  <a:ext uri="{0D108BD9-81ED-4DB2-BD59-A6C34878D82A}">
                    <a16:rowId xmlns:a16="http://schemas.microsoft.com/office/drawing/2014/main" val="10000"/>
                  </a:ext>
                </a:extLst>
              </a:tr>
              <a:tr h="3647604">
                <a:tc>
                  <a:txBody>
                    <a:bodyPr/>
                    <a:lstStyle/>
                    <a:p>
                      <a:pPr algn="ctr"/>
                      <a:endParaRPr lang="pt-BR" sz="2000" b="1" dirty="0">
                        <a:solidFill>
                          <a:schemeClr val="tx1"/>
                        </a:solidFill>
                      </a:endParaRPr>
                    </a:p>
                    <a:p>
                      <a:pPr algn="ctr"/>
                      <a:r>
                        <a:rPr lang="pt-BR" sz="2000" b="1" i="1" dirty="0">
                          <a:solidFill>
                            <a:schemeClr val="tx1"/>
                          </a:solidFill>
                        </a:rPr>
                        <a:t>Associarem-se</a:t>
                      </a:r>
                      <a:r>
                        <a:rPr lang="pt-BR" sz="2000" b="1" i="1" baseline="0" dirty="0">
                          <a:solidFill>
                            <a:schemeClr val="tx1"/>
                          </a:solidFill>
                        </a:rPr>
                        <a:t> </a:t>
                      </a:r>
                      <a:r>
                        <a:rPr lang="pt-BR" sz="2000" b="1" i="1" u="sng" baseline="0" dirty="0">
                          <a:solidFill>
                            <a:schemeClr val="tx1"/>
                          </a:solidFill>
                        </a:rPr>
                        <a:t>mais de três pessoas</a:t>
                      </a:r>
                      <a:r>
                        <a:rPr lang="pt-BR" sz="2000" b="1" i="1" baseline="0" dirty="0">
                          <a:solidFill>
                            <a:schemeClr val="tx1"/>
                          </a:solidFill>
                        </a:rPr>
                        <a:t>, em quadrilha ou bando, para o fim de </a:t>
                      </a:r>
                      <a:r>
                        <a:rPr lang="pt-BR" sz="2000" b="1" i="1" u="sng" baseline="0" dirty="0">
                          <a:solidFill>
                            <a:schemeClr val="tx1"/>
                          </a:solidFill>
                        </a:rPr>
                        <a:t>cometer crimes</a:t>
                      </a:r>
                    </a:p>
                    <a:p>
                      <a:pPr algn="ctr"/>
                      <a:r>
                        <a:rPr lang="pt-BR" sz="2000" b="1" i="1" baseline="0" dirty="0">
                          <a:solidFill>
                            <a:schemeClr val="tx1"/>
                          </a:solidFill>
                        </a:rPr>
                        <a:t>Pena: reclusão, de 1(um) a 3 (três) anos. </a:t>
                      </a:r>
                    </a:p>
                    <a:p>
                      <a:pPr algn="ctr"/>
                      <a:r>
                        <a:rPr lang="pt-BR" sz="2000" b="1" i="1" baseline="0" dirty="0">
                          <a:solidFill>
                            <a:schemeClr val="tx1"/>
                          </a:solidFill>
                        </a:rPr>
                        <a:t>Parágrafo único. A pena aplica-se em dobro, se a quadrilha ou bando é armado </a:t>
                      </a:r>
                      <a:endParaRPr lang="pt-BR" sz="2000" b="1" i="1" dirty="0">
                        <a:solidFill>
                          <a:schemeClr val="tx1"/>
                        </a:solidFill>
                      </a:endParaRPr>
                    </a:p>
                  </a:txBody>
                  <a:tcPr>
                    <a:solidFill>
                      <a:schemeClr val="accent1">
                        <a:lumMod val="40000"/>
                        <a:lumOff val="60000"/>
                      </a:schemeClr>
                    </a:solidFill>
                  </a:tcPr>
                </a:tc>
                <a:tc>
                  <a:txBody>
                    <a:bodyPr/>
                    <a:lstStyle/>
                    <a:p>
                      <a:pPr algn="ctr"/>
                      <a:endParaRPr lang="pt-BR" sz="2000" b="1" i="1" dirty="0">
                        <a:solidFill>
                          <a:schemeClr val="tx1"/>
                        </a:solidFill>
                      </a:endParaRPr>
                    </a:p>
                    <a:p>
                      <a:pPr algn="ctr"/>
                      <a:r>
                        <a:rPr lang="pt-BR" sz="2000" b="1" i="1" dirty="0">
                          <a:solidFill>
                            <a:schemeClr val="tx1"/>
                          </a:solidFill>
                        </a:rPr>
                        <a:t>Associarem-se</a:t>
                      </a:r>
                      <a:r>
                        <a:rPr lang="pt-BR" sz="2000" b="1" i="1" baseline="0" dirty="0">
                          <a:solidFill>
                            <a:schemeClr val="tx1"/>
                          </a:solidFill>
                        </a:rPr>
                        <a:t> </a:t>
                      </a:r>
                      <a:r>
                        <a:rPr lang="pt-BR" sz="2000" b="1" i="1" u="sng" baseline="0" dirty="0">
                          <a:solidFill>
                            <a:schemeClr val="tx1"/>
                          </a:solidFill>
                        </a:rPr>
                        <a:t>3 (três) ou mais pessoas</a:t>
                      </a:r>
                      <a:r>
                        <a:rPr lang="pt-BR" sz="2000" b="1" i="1" baseline="0" dirty="0">
                          <a:solidFill>
                            <a:schemeClr val="tx1"/>
                          </a:solidFill>
                        </a:rPr>
                        <a:t>, para o fim específico de cometer crimes</a:t>
                      </a:r>
                    </a:p>
                    <a:p>
                      <a:pPr algn="ctr"/>
                      <a:r>
                        <a:rPr lang="pt-BR" sz="2000" b="1" i="1" baseline="0" dirty="0">
                          <a:solidFill>
                            <a:schemeClr val="tx1"/>
                          </a:solidFill>
                        </a:rPr>
                        <a:t>Pena: reclusão, de 1 (um) a 3 (três) anos. </a:t>
                      </a:r>
                    </a:p>
                    <a:p>
                      <a:pPr algn="ctr"/>
                      <a:r>
                        <a:rPr lang="pt-BR" sz="2000" b="1" i="1" baseline="0" dirty="0">
                          <a:solidFill>
                            <a:schemeClr val="tx1"/>
                          </a:solidFill>
                        </a:rPr>
                        <a:t>Parágrafo único. A pena aumenta-se até a metade se a associação é armada ou se houver a participação de criança ou adolescente</a:t>
                      </a:r>
                      <a:endParaRPr lang="pt-BR" sz="2000" b="1" i="1" cap="all" baseline="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09796438"/>
      </p:ext>
    </p:extLst>
  </p:cSld>
  <p:clrMapOvr>
    <a:masterClrMapping/>
  </p:clrMapOvr>
  <p:transition>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ChangeArrowheads="1"/>
          </p:cNvSpPr>
          <p:nvPr/>
        </p:nvSpPr>
        <p:spPr bwMode="auto">
          <a:xfrm>
            <a:off x="323852" y="2060577"/>
            <a:ext cx="8569325" cy="936625"/>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575"/>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800" b="1" dirty="0">
                <a:solidFill>
                  <a:srgbClr val="000000"/>
                </a:solidFill>
                <a:effectLst>
                  <a:outerShdw blurRad="38100" dist="38100" dir="2700000" algn="tl">
                    <a:srgbClr val="C0C0C0"/>
                  </a:outerShdw>
                </a:effectLst>
                <a:ea typeface="Lucida Sans Unicode" charset="0"/>
                <a:cs typeface="Lucida Sans Unicode" charset="0"/>
              </a:rPr>
              <a:t>CRIME PLURISSUBJETIVO: TRÊS OU MAIS PESSOAS</a:t>
            </a:r>
          </a:p>
        </p:txBody>
      </p:sp>
      <p:sp>
        <p:nvSpPr>
          <p:cNvPr id="70660" name="Rectangle 4"/>
          <p:cNvSpPr>
            <a:spLocks noChangeArrowheads="1"/>
          </p:cNvSpPr>
          <p:nvPr/>
        </p:nvSpPr>
        <p:spPr bwMode="auto">
          <a:xfrm>
            <a:off x="323852" y="3213100"/>
            <a:ext cx="8569325" cy="865188"/>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6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800" b="1" dirty="0">
                <a:solidFill>
                  <a:srgbClr val="000000"/>
                </a:solidFill>
                <a:effectLst>
                  <a:outerShdw blurRad="38100" dist="38100" dir="2700000" algn="tl">
                    <a:srgbClr val="C0C0C0"/>
                  </a:outerShdw>
                </a:effectLst>
                <a:ea typeface="Lucida Sans Unicode" charset="0"/>
                <a:cs typeface="Lucida Sans Unicode" charset="0"/>
              </a:rPr>
              <a:t>SOBRE A ESTABILIDADE E A PERMANÊNCIA</a:t>
            </a:r>
          </a:p>
        </p:txBody>
      </p:sp>
      <p:sp>
        <p:nvSpPr>
          <p:cNvPr id="70661" name="Rectangle 5"/>
          <p:cNvSpPr>
            <a:spLocks noChangeArrowheads="1"/>
          </p:cNvSpPr>
          <p:nvPr/>
        </p:nvSpPr>
        <p:spPr bwMode="auto">
          <a:xfrm>
            <a:off x="323852" y="4365627"/>
            <a:ext cx="8569325" cy="815975"/>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6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800" b="1" dirty="0">
                <a:solidFill>
                  <a:srgbClr val="000000"/>
                </a:solidFill>
                <a:effectLst>
                  <a:outerShdw blurRad="38100" dist="38100" dir="2700000" algn="tl">
                    <a:srgbClr val="C0C0C0"/>
                  </a:outerShdw>
                </a:effectLst>
                <a:ea typeface="Lucida Sans Unicode" charset="0"/>
                <a:cs typeface="Lucida Sans Unicode" charset="0"/>
              </a:rPr>
              <a:t>HIERARQUIA E DIVISÃO DE TAREFAS?</a:t>
            </a:r>
          </a:p>
        </p:txBody>
      </p:sp>
      <p:sp>
        <p:nvSpPr>
          <p:cNvPr id="70662" name="Rectangle 6"/>
          <p:cNvSpPr>
            <a:spLocks noChangeArrowheads="1"/>
          </p:cNvSpPr>
          <p:nvPr/>
        </p:nvSpPr>
        <p:spPr bwMode="auto">
          <a:xfrm>
            <a:off x="323850" y="5445125"/>
            <a:ext cx="8529638" cy="935038"/>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6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800" b="1" dirty="0">
                <a:solidFill>
                  <a:srgbClr val="000000"/>
                </a:solidFill>
                <a:effectLst>
                  <a:outerShdw blurRad="38100" dist="38100" dir="2700000" algn="tl">
                    <a:srgbClr val="C0C0C0"/>
                  </a:outerShdw>
                </a:effectLst>
                <a:ea typeface="Lucida Sans Unicode" charset="0"/>
                <a:cs typeface="Lucida Sans Unicode" charset="0"/>
              </a:rPr>
              <a:t>CÓDIGO INTERNO E NECESSIDADE DE CHEFE?</a:t>
            </a:r>
          </a:p>
        </p:txBody>
      </p:sp>
      <p:sp>
        <p:nvSpPr>
          <p:cNvPr id="8" name="Título 7"/>
          <p:cNvSpPr>
            <a:spLocks noGrp="1"/>
          </p:cNvSpPr>
          <p:nvPr>
            <p:ph type="title"/>
          </p:nvPr>
        </p:nvSpPr>
        <p:spPr>
          <a:xfrm>
            <a:off x="179514" y="386559"/>
            <a:ext cx="7927425" cy="990600"/>
          </a:xfrm>
        </p:spPr>
        <p:txBody>
          <a:bodyPr>
            <a:noAutofit/>
          </a:bodyPr>
          <a:lstStyle/>
          <a:p>
            <a:r>
              <a:rPr lang="pt-BR" sz="2900" dirty="0"/>
              <a:t>ASPECTOS PENAIS DA </a:t>
            </a:r>
            <a:r>
              <a:rPr lang="pt-BR" sz="2900" dirty="0">
                <a:solidFill>
                  <a:srgbClr val="FF0000"/>
                </a:solidFill>
              </a:rPr>
              <a:t>ASSOCIAÇÃO CRIMINOSA </a:t>
            </a:r>
            <a:r>
              <a:rPr lang="pt-BR" sz="2900" dirty="0"/>
              <a:t>(ART. 288 DO CÓDIGO PENAL)</a:t>
            </a:r>
          </a:p>
        </p:txBody>
      </p:sp>
    </p:spTree>
    <p:extLst>
      <p:ext uri="{BB962C8B-B14F-4D97-AF65-F5344CB8AC3E}">
        <p14:creationId xmlns:p14="http://schemas.microsoft.com/office/powerpoint/2010/main" val="4082778002"/>
      </p:ext>
    </p:extLst>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2000"/>
                                  </p:stCondLst>
                                  <p:childTnLst>
                                    <p:set>
                                      <p:cBhvr additive="repl">
                                        <p:cTn id="6" dur="1" fill="hold">
                                          <p:stCondLst>
                                            <p:cond delay="0"/>
                                          </p:stCondLst>
                                        </p:cTn>
                                        <p:tgtEl>
                                          <p:spTgt spid="70659"/>
                                        </p:tgtEl>
                                        <p:attrNameLst>
                                          <p:attrName>style.visibility</p:attrName>
                                        </p:attrNameLst>
                                      </p:cBhvr>
                                      <p:to>
                                        <p:strVal val="visible"/>
                                      </p:to>
                                    </p:set>
                                    <p:anim calcmode="lin" valueType="num">
                                      <p:cBhvr additive="repl">
                                        <p:cTn id="7" dur="2000" fill="hold"/>
                                        <p:tgtEl>
                                          <p:spTgt spid="70659"/>
                                        </p:tgtEl>
                                        <p:attrNameLst>
                                          <p:attrName>ppt_x</p:attrName>
                                        </p:attrNameLst>
                                      </p:cBhvr>
                                      <p:tavLst>
                                        <p:tav>
                                          <p:val>
                                            <p:strVal val="0-#ppt_w/2"/>
                                          </p:val>
                                        </p:tav>
                                        <p:tav>
                                          <p:val>
                                            <p:strVal val="#ppt_x"/>
                                          </p:val>
                                        </p:tav>
                                      </p:tavLst>
                                    </p:anim>
                                    <p:anim calcmode="lin" valueType="num">
                                      <p:cBhvr additive="repl">
                                        <p:cTn id="8" dur="2000" fill="hold"/>
                                        <p:tgtEl>
                                          <p:spTgt spid="70659"/>
                                        </p:tgtEl>
                                        <p:attrNameLst>
                                          <p:attrName>ppt_y</p:attrName>
                                        </p:attrNameLst>
                                      </p:cBhvr>
                                      <p:tavLst>
                                        <p:tav>
                                          <p:val>
                                            <p:strVal val="#ppt_y"/>
                                          </p:val>
                                        </p:tav>
                                        <p:tav>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additive="repl">
                                        <p:cTn id="12" dur="1" fill="hold">
                                          <p:stCondLst>
                                            <p:cond delay="0"/>
                                          </p:stCondLst>
                                        </p:cTn>
                                        <p:tgtEl>
                                          <p:spTgt spid="70660"/>
                                        </p:tgtEl>
                                        <p:attrNameLst>
                                          <p:attrName>style.visibility</p:attrName>
                                        </p:attrNameLst>
                                      </p:cBhvr>
                                      <p:to>
                                        <p:strVal val="visible"/>
                                      </p:to>
                                    </p:set>
                                    <p:anim calcmode="lin" valueType="num">
                                      <p:cBhvr additive="repl">
                                        <p:cTn id="13" dur="2000" fill="hold"/>
                                        <p:tgtEl>
                                          <p:spTgt spid="70660"/>
                                        </p:tgtEl>
                                        <p:attrNameLst>
                                          <p:attrName>ppt_x</p:attrName>
                                        </p:attrNameLst>
                                      </p:cBhvr>
                                      <p:tavLst>
                                        <p:tav>
                                          <p:val>
                                            <p:strVal val="0-#ppt_w/2"/>
                                          </p:val>
                                        </p:tav>
                                        <p:tav>
                                          <p:val>
                                            <p:strVal val="#ppt_x"/>
                                          </p:val>
                                        </p:tav>
                                      </p:tavLst>
                                    </p:anim>
                                    <p:anim calcmode="lin" valueType="num">
                                      <p:cBhvr additive="repl">
                                        <p:cTn id="14" dur="2000" fill="hold"/>
                                        <p:tgtEl>
                                          <p:spTgt spid="70660"/>
                                        </p:tgtEl>
                                        <p:attrNameLst>
                                          <p:attrName>ppt_y</p:attrName>
                                        </p:attrNameLst>
                                      </p:cBhvr>
                                      <p:tavLst>
                                        <p:tav>
                                          <p:val>
                                            <p:strVal val="#ppt_y"/>
                                          </p:val>
                                        </p:tav>
                                        <p:tav>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additive="repl">
                                        <p:cTn id="18" dur="1" fill="hold">
                                          <p:stCondLst>
                                            <p:cond delay="0"/>
                                          </p:stCondLst>
                                        </p:cTn>
                                        <p:tgtEl>
                                          <p:spTgt spid="70661"/>
                                        </p:tgtEl>
                                        <p:attrNameLst>
                                          <p:attrName>style.visibility</p:attrName>
                                        </p:attrNameLst>
                                      </p:cBhvr>
                                      <p:to>
                                        <p:strVal val="visible"/>
                                      </p:to>
                                    </p:set>
                                    <p:anim calcmode="lin" valueType="num">
                                      <p:cBhvr additive="repl">
                                        <p:cTn id="19" dur="2000" fill="hold"/>
                                        <p:tgtEl>
                                          <p:spTgt spid="70661"/>
                                        </p:tgtEl>
                                        <p:attrNameLst>
                                          <p:attrName>ppt_x</p:attrName>
                                        </p:attrNameLst>
                                      </p:cBhvr>
                                      <p:tavLst>
                                        <p:tav>
                                          <p:val>
                                            <p:strVal val="0-#ppt_w/2"/>
                                          </p:val>
                                        </p:tav>
                                        <p:tav>
                                          <p:val>
                                            <p:strVal val="#ppt_x"/>
                                          </p:val>
                                        </p:tav>
                                      </p:tavLst>
                                    </p:anim>
                                    <p:anim calcmode="lin" valueType="num">
                                      <p:cBhvr additive="repl">
                                        <p:cTn id="20" dur="2000" fill="hold"/>
                                        <p:tgtEl>
                                          <p:spTgt spid="70661"/>
                                        </p:tgtEl>
                                        <p:attrNameLst>
                                          <p:attrName>ppt_y</p:attrName>
                                        </p:attrNameLst>
                                      </p:cBhvr>
                                      <p:tavLst>
                                        <p:tav>
                                          <p:val>
                                            <p:strVal val="#ppt_y"/>
                                          </p:val>
                                        </p:tav>
                                        <p:tav>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additive="repl">
                                        <p:cTn id="24" dur="1" fill="hold">
                                          <p:stCondLst>
                                            <p:cond delay="0"/>
                                          </p:stCondLst>
                                        </p:cTn>
                                        <p:tgtEl>
                                          <p:spTgt spid="70662"/>
                                        </p:tgtEl>
                                        <p:attrNameLst>
                                          <p:attrName>style.visibility</p:attrName>
                                        </p:attrNameLst>
                                      </p:cBhvr>
                                      <p:to>
                                        <p:strVal val="visible"/>
                                      </p:to>
                                    </p:set>
                                    <p:anim calcmode="lin" valueType="num">
                                      <p:cBhvr additive="repl">
                                        <p:cTn id="25" dur="2000" fill="hold"/>
                                        <p:tgtEl>
                                          <p:spTgt spid="70662"/>
                                        </p:tgtEl>
                                        <p:attrNameLst>
                                          <p:attrName>ppt_x</p:attrName>
                                        </p:attrNameLst>
                                      </p:cBhvr>
                                      <p:tavLst>
                                        <p:tav>
                                          <p:val>
                                            <p:strVal val="0-#ppt_w/2"/>
                                          </p:val>
                                        </p:tav>
                                        <p:tav>
                                          <p:val>
                                            <p:strVal val="#ppt_x"/>
                                          </p:val>
                                        </p:tav>
                                      </p:tavLst>
                                    </p:anim>
                                    <p:anim calcmode="lin" valueType="num">
                                      <p:cBhvr additive="repl">
                                        <p:cTn id="26" dur="2000" fill="hold"/>
                                        <p:tgtEl>
                                          <p:spTgt spid="70662"/>
                                        </p:tgtEl>
                                        <p:attrNameLst>
                                          <p:attrName>ppt_y</p:attrName>
                                        </p:attrNameLst>
                                      </p:cBhvr>
                                      <p:tavLst>
                                        <p:tav>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30" y="469578"/>
            <a:ext cx="7660745" cy="990600"/>
          </a:xfrm>
        </p:spPr>
        <p:txBody>
          <a:bodyPr>
            <a:normAutofit fontScale="90000"/>
          </a:bodyPr>
          <a:lstStyle/>
          <a:p>
            <a:r>
              <a:rPr lang="pt-BR" sz="3800" dirty="0"/>
              <a:t>2. CONCEITO PENAL DE </a:t>
            </a:r>
            <a:r>
              <a:rPr lang="pt-BR" sz="3800" dirty="0">
                <a:solidFill>
                  <a:srgbClr val="FF0000"/>
                </a:solidFill>
              </a:rPr>
              <a:t>ORGANIZAÇÃO CRIMINOSA</a:t>
            </a:r>
          </a:p>
        </p:txBody>
      </p:sp>
      <p:sp>
        <p:nvSpPr>
          <p:cNvPr id="6" name="Rectangle 3"/>
          <p:cNvSpPr>
            <a:spLocks noChangeArrowheads="1"/>
          </p:cNvSpPr>
          <p:nvPr/>
        </p:nvSpPr>
        <p:spPr bwMode="auto">
          <a:xfrm>
            <a:off x="251522" y="2060577"/>
            <a:ext cx="8641655" cy="936625"/>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575"/>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000" b="1" dirty="0">
                <a:solidFill>
                  <a:srgbClr val="000000"/>
                </a:solidFill>
                <a:effectLst>
                  <a:outerShdw blurRad="38100" dist="38100" dir="2700000" algn="tl">
                    <a:srgbClr val="C0C0C0"/>
                  </a:outerShdw>
                </a:effectLst>
                <a:ea typeface="Lucida Sans Unicode" charset="0"/>
                <a:cs typeface="Lucida Sans Unicode" charset="0"/>
              </a:rPr>
              <a:t>CONCEITO LEGAL DE ORGANIZAÇÃO CRIMINOSA </a:t>
            </a:r>
          </a:p>
          <a:p>
            <a:pPr algn="ctr" eaLnBrk="0" hangingPunct="0">
              <a:spcBef>
                <a:spcPts val="575"/>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000" b="1" dirty="0">
                <a:solidFill>
                  <a:srgbClr val="FF0000"/>
                </a:solidFill>
                <a:ea typeface="Lucida Sans Unicode" charset="0"/>
                <a:cs typeface="Lucida Sans Unicode" charset="0"/>
              </a:rPr>
              <a:t>ART. 1º, § 1º, DA LEI N.º 12.850/2013</a:t>
            </a:r>
          </a:p>
        </p:txBody>
      </p:sp>
      <p:sp>
        <p:nvSpPr>
          <p:cNvPr id="7" name="Rectangle 3"/>
          <p:cNvSpPr>
            <a:spLocks noChangeArrowheads="1"/>
          </p:cNvSpPr>
          <p:nvPr/>
        </p:nvSpPr>
        <p:spPr bwMode="auto">
          <a:xfrm>
            <a:off x="251522" y="3212976"/>
            <a:ext cx="8569325" cy="3312368"/>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lvl="0" algn="just" fontAlgn="base">
              <a:spcBef>
                <a:spcPct val="0"/>
              </a:spcBef>
              <a:spcAft>
                <a:spcPct val="0"/>
              </a:spcAft>
            </a:pPr>
            <a:r>
              <a:rPr lang="pt-BR" sz="2300" i="1" dirty="0">
                <a:cs typeface="Arial" pitchFamily="34" charset="0"/>
              </a:rPr>
              <a:t>CONSIDERA-SE ORGANIZAÇÃO CRIMINOSA A ASSOCIAÇÃO DE </a:t>
            </a:r>
            <a:r>
              <a:rPr lang="pt-BR" sz="2300" i="1" dirty="0">
                <a:solidFill>
                  <a:srgbClr val="FF0000"/>
                </a:solidFill>
                <a:cs typeface="Arial" pitchFamily="34" charset="0"/>
              </a:rPr>
              <a:t>4 (QUATRO) OU MAIS PESSOAS ESTRUTURALMENTE ORDENADA E CARACTERIZADA PELA DIVISÃO DE TAREFAS</a:t>
            </a:r>
            <a:r>
              <a:rPr lang="pt-BR" sz="2300" i="1" dirty="0">
                <a:cs typeface="Arial" pitchFamily="34" charset="0"/>
              </a:rPr>
              <a:t>, AINDA QUE INFORMALMENTE, COM OBJETIVO DE OBTER, DIRETA OU INDIRETAMENTE, </a:t>
            </a:r>
            <a:r>
              <a:rPr lang="pt-BR" sz="2300" i="1" dirty="0">
                <a:solidFill>
                  <a:srgbClr val="FF0000"/>
                </a:solidFill>
                <a:cs typeface="Arial" pitchFamily="34" charset="0"/>
              </a:rPr>
              <a:t>VANTAGEM DE QUALQUER NATUREZA</a:t>
            </a:r>
            <a:r>
              <a:rPr lang="pt-BR" sz="2300" i="1" dirty="0">
                <a:cs typeface="Arial" pitchFamily="34" charset="0"/>
              </a:rPr>
              <a:t>, MEDIANTE A PRÁTICA DE INFRAÇÕES PENAIS CUJAS </a:t>
            </a:r>
            <a:r>
              <a:rPr lang="pt-BR" sz="2300" i="1" dirty="0">
                <a:solidFill>
                  <a:srgbClr val="FF0000"/>
                </a:solidFill>
                <a:cs typeface="Arial" pitchFamily="34" charset="0"/>
              </a:rPr>
              <a:t>PENAS MÁXIMAS SEJAM SUPERIORES A 4 (QUATRO) ANOS</a:t>
            </a:r>
            <a:r>
              <a:rPr lang="pt-BR" sz="2300" i="1" dirty="0">
                <a:cs typeface="Arial" pitchFamily="34" charset="0"/>
              </a:rPr>
              <a:t>, OU QUE SEJAM DE </a:t>
            </a:r>
            <a:r>
              <a:rPr lang="pt-BR" sz="2300" i="1" dirty="0">
                <a:solidFill>
                  <a:srgbClr val="FF0000"/>
                </a:solidFill>
                <a:cs typeface="Arial" pitchFamily="34" charset="0"/>
              </a:rPr>
              <a:t>CARÁTER TRANSNACIONAL   </a:t>
            </a:r>
          </a:p>
        </p:txBody>
      </p:sp>
    </p:spTree>
    <p:extLst>
      <p:ext uri="{BB962C8B-B14F-4D97-AF65-F5344CB8AC3E}">
        <p14:creationId xmlns:p14="http://schemas.microsoft.com/office/powerpoint/2010/main" val="1253153351"/>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2000"/>
                                  </p:stCondLst>
                                  <p:childTnLst>
                                    <p:set>
                                      <p:cBhvr additive="repl">
                                        <p:cTn id="6" dur="1" fill="hold">
                                          <p:stCondLst>
                                            <p:cond delay="0"/>
                                          </p:stCondLst>
                                        </p:cTn>
                                        <p:tgtEl>
                                          <p:spTgt spid="6"/>
                                        </p:tgtEl>
                                        <p:attrNameLst>
                                          <p:attrName>style.visibility</p:attrName>
                                        </p:attrNameLst>
                                      </p:cBhvr>
                                      <p:to>
                                        <p:strVal val="visible"/>
                                      </p:to>
                                    </p:set>
                                    <p:anim calcmode="lin" valueType="num">
                                      <p:cBhvr additive="repl">
                                        <p:cTn id="7" dur="2000" fill="hold"/>
                                        <p:tgtEl>
                                          <p:spTgt spid="6"/>
                                        </p:tgtEl>
                                        <p:attrNameLst>
                                          <p:attrName>ppt_x</p:attrName>
                                        </p:attrNameLst>
                                      </p:cBhvr>
                                      <p:tavLst>
                                        <p:tav>
                                          <p:val>
                                            <p:strVal val="0-#ppt_w/2"/>
                                          </p:val>
                                        </p:tav>
                                        <p:tav>
                                          <p:val>
                                            <p:strVal val="#ppt_x"/>
                                          </p:val>
                                        </p:tav>
                                      </p:tavLst>
                                    </p:anim>
                                    <p:anim calcmode="lin" valueType="num">
                                      <p:cBhvr additive="repl">
                                        <p:cTn id="8" dur="2000" fill="hold"/>
                                        <p:tgtEl>
                                          <p:spTgt spid="6"/>
                                        </p:tgtEl>
                                        <p:attrNameLst>
                                          <p:attrName>ppt_y</p:attrName>
                                        </p:attrNameLst>
                                      </p:cBhvr>
                                      <p:tavLst>
                                        <p:tav>
                                          <p:val>
                                            <p:strVal val="#ppt_y"/>
                                          </p:val>
                                        </p:tav>
                                        <p:tav>
                                          <p:val>
                                            <p:strVal val="#ppt_y"/>
                                          </p:val>
                                        </p:tav>
                                      </p:tavLst>
                                    </p:anim>
                                  </p:childTnLst>
                                </p:cTn>
                              </p:par>
                            </p:childTnLst>
                          </p:cTn>
                        </p:par>
                        <p:par>
                          <p:cTn id="9" fill="hold">
                            <p:stCondLst>
                              <p:cond delay="4000"/>
                            </p:stCondLst>
                            <p:childTnLst>
                              <p:par>
                                <p:cTn id="10" presetID="2" presetClass="entr" presetSubtype="8" fill="hold" nodeType="afterEffect">
                                  <p:stCondLst>
                                    <p:cond delay="2000"/>
                                  </p:stCondLst>
                                  <p:childTnLst>
                                    <p:set>
                                      <p:cBhvr additive="repl">
                                        <p:cTn id="11" dur="1" fill="hold">
                                          <p:stCondLst>
                                            <p:cond delay="0"/>
                                          </p:stCondLst>
                                        </p:cTn>
                                        <p:tgtEl>
                                          <p:spTgt spid="7"/>
                                        </p:tgtEl>
                                        <p:attrNameLst>
                                          <p:attrName>style.visibility</p:attrName>
                                        </p:attrNameLst>
                                      </p:cBhvr>
                                      <p:to>
                                        <p:strVal val="visible"/>
                                      </p:to>
                                    </p:set>
                                    <p:anim calcmode="lin" valueType="num">
                                      <p:cBhvr additive="repl">
                                        <p:cTn id="12" dur="2000" fill="hold"/>
                                        <p:tgtEl>
                                          <p:spTgt spid="7"/>
                                        </p:tgtEl>
                                        <p:attrNameLst>
                                          <p:attrName>ppt_x</p:attrName>
                                        </p:attrNameLst>
                                      </p:cBhvr>
                                      <p:tavLst>
                                        <p:tav>
                                          <p:val>
                                            <p:strVal val="0-#ppt_w/2"/>
                                          </p:val>
                                        </p:tav>
                                        <p:tav>
                                          <p:val>
                                            <p:strVal val="#ppt_x"/>
                                          </p:val>
                                        </p:tav>
                                      </p:tavLst>
                                    </p:anim>
                                    <p:anim calcmode="lin" valueType="num">
                                      <p:cBhvr additive="repl">
                                        <p:cTn id="13" dur="2000" fill="hold"/>
                                        <p:tgtEl>
                                          <p:spTgt spid="7"/>
                                        </p:tgtEl>
                                        <p:attrNameLst>
                                          <p:attrName>ppt_y</p:attrName>
                                        </p:attrNameLst>
                                      </p:cBhvr>
                                      <p:tavLst>
                                        <p:tav>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ChangeArrowheads="1"/>
          </p:cNvSpPr>
          <p:nvPr/>
        </p:nvSpPr>
        <p:spPr bwMode="auto">
          <a:xfrm>
            <a:off x="323852" y="2060577"/>
            <a:ext cx="8569325" cy="936625"/>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575"/>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500" b="1" dirty="0">
                <a:solidFill>
                  <a:srgbClr val="FF0000"/>
                </a:solidFill>
                <a:ea typeface="Lucida Sans Unicode" charset="0"/>
                <a:cs typeface="Lucida Sans Unicode" charset="0"/>
              </a:rPr>
              <a:t>1.</a:t>
            </a:r>
            <a:r>
              <a:rPr lang="pt-BR" sz="2500" b="1" dirty="0">
                <a:solidFill>
                  <a:srgbClr val="000000"/>
                </a:solidFill>
                <a:ea typeface="Lucida Sans Unicode" charset="0"/>
                <a:cs typeface="Lucida Sans Unicode" charset="0"/>
              </a:rPr>
              <a:t> NÃO EXISTE E NÃO PRECISAMOS DO CONCEITO DE ORGANIZAÇÃO CRIMINOSA NO BRASIL</a:t>
            </a:r>
          </a:p>
        </p:txBody>
      </p:sp>
      <p:sp>
        <p:nvSpPr>
          <p:cNvPr id="70660" name="Rectangle 4"/>
          <p:cNvSpPr>
            <a:spLocks noChangeArrowheads="1"/>
          </p:cNvSpPr>
          <p:nvPr/>
        </p:nvSpPr>
        <p:spPr bwMode="auto">
          <a:xfrm>
            <a:off x="323852" y="3213100"/>
            <a:ext cx="8569325" cy="865188"/>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6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600" b="1" dirty="0">
                <a:solidFill>
                  <a:srgbClr val="FF0000"/>
                </a:solidFill>
                <a:ea typeface="Lucida Sans Unicode" charset="0"/>
                <a:cs typeface="Lucida Sans Unicode" charset="0"/>
              </a:rPr>
              <a:t>2</a:t>
            </a:r>
            <a:r>
              <a:rPr lang="pt-BR" sz="2500" b="1" dirty="0">
                <a:solidFill>
                  <a:srgbClr val="FF0000"/>
                </a:solidFill>
                <a:ea typeface="Lucida Sans Unicode" charset="0"/>
                <a:cs typeface="Lucida Sans Unicode" charset="0"/>
              </a:rPr>
              <a:t>.</a:t>
            </a:r>
            <a:r>
              <a:rPr lang="pt-BR" sz="2500" b="1" dirty="0">
                <a:solidFill>
                  <a:srgbClr val="000000"/>
                </a:solidFill>
                <a:ea typeface="Lucida Sans Unicode" charset="0"/>
                <a:cs typeface="Lucida Sans Unicode" charset="0"/>
              </a:rPr>
              <a:t> O CONCEITO DEVE SER EXTRAÍDO DO (ANTIGO) ART. 288 (QUADRILHA OU BANDO) DO CÓDIGO PENAL </a:t>
            </a:r>
          </a:p>
        </p:txBody>
      </p:sp>
      <p:sp>
        <p:nvSpPr>
          <p:cNvPr id="70661" name="Rectangle 5"/>
          <p:cNvSpPr>
            <a:spLocks noChangeArrowheads="1"/>
          </p:cNvSpPr>
          <p:nvPr/>
        </p:nvSpPr>
        <p:spPr bwMode="auto">
          <a:xfrm>
            <a:off x="323852" y="4365627"/>
            <a:ext cx="8569325" cy="815975"/>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6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500" b="1" dirty="0">
                <a:solidFill>
                  <a:srgbClr val="FF0000"/>
                </a:solidFill>
                <a:ea typeface="Lucida Sans Unicode" charset="0"/>
                <a:cs typeface="Lucida Sans Unicode" charset="0"/>
              </a:rPr>
              <a:t>3.</a:t>
            </a:r>
            <a:r>
              <a:rPr lang="pt-BR" sz="2500" b="1" dirty="0">
                <a:solidFill>
                  <a:srgbClr val="000000"/>
                </a:solidFill>
                <a:ea typeface="Lucida Sans Unicode" charset="0"/>
                <a:cs typeface="Lucida Sans Unicode" charset="0"/>
              </a:rPr>
              <a:t> O CONCEITO ENCONTRA-SE DEFINIDO NO ART. 2º DA CONVENÇÃO DE PALERMO (DECRETO 5.015/2014) </a:t>
            </a:r>
          </a:p>
        </p:txBody>
      </p:sp>
      <p:sp>
        <p:nvSpPr>
          <p:cNvPr id="70662" name="Rectangle 6"/>
          <p:cNvSpPr>
            <a:spLocks noChangeArrowheads="1"/>
          </p:cNvSpPr>
          <p:nvPr/>
        </p:nvSpPr>
        <p:spPr bwMode="auto">
          <a:xfrm>
            <a:off x="323850" y="5445125"/>
            <a:ext cx="8529638" cy="935038"/>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6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300" b="1" dirty="0">
                <a:solidFill>
                  <a:srgbClr val="FF0000"/>
                </a:solidFill>
                <a:ea typeface="Lucida Sans Unicode" charset="0"/>
                <a:cs typeface="Lucida Sans Unicode" charset="0"/>
              </a:rPr>
              <a:t>4.</a:t>
            </a:r>
            <a:r>
              <a:rPr lang="pt-BR" sz="2300" b="1" dirty="0">
                <a:solidFill>
                  <a:srgbClr val="000000"/>
                </a:solidFill>
                <a:ea typeface="Lucida Sans Unicode" charset="0"/>
                <a:cs typeface="Lucida Sans Unicode" charset="0"/>
              </a:rPr>
              <a:t> NÃO EXISTE CONCEITO DE ORGANIZAÇÃO CRIMINOSA NO BRASIL: PALERMO NÃO É LEI EM SENTIDO ESTRITO!</a:t>
            </a:r>
          </a:p>
        </p:txBody>
      </p:sp>
      <p:sp>
        <p:nvSpPr>
          <p:cNvPr id="8" name="Título 7"/>
          <p:cNvSpPr>
            <a:spLocks noGrp="1"/>
          </p:cNvSpPr>
          <p:nvPr>
            <p:ph type="title"/>
          </p:nvPr>
        </p:nvSpPr>
        <p:spPr>
          <a:xfrm>
            <a:off x="323850" y="361180"/>
            <a:ext cx="7738482" cy="990600"/>
          </a:xfrm>
        </p:spPr>
        <p:txBody>
          <a:bodyPr>
            <a:noAutofit/>
          </a:bodyPr>
          <a:lstStyle/>
          <a:p>
            <a:r>
              <a:rPr lang="pt-BR" sz="2800" dirty="0"/>
              <a:t>A EVOLUÇÃO DA QUESTÃO NO DIREITO PENAL BRASILEIRO E NA JURISPRUDÊNCIA</a:t>
            </a:r>
          </a:p>
        </p:txBody>
      </p:sp>
    </p:spTree>
    <p:extLst>
      <p:ext uri="{BB962C8B-B14F-4D97-AF65-F5344CB8AC3E}">
        <p14:creationId xmlns:p14="http://schemas.microsoft.com/office/powerpoint/2010/main" val="1997307308"/>
      </p:ext>
    </p:extLst>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2000"/>
                                  </p:stCondLst>
                                  <p:childTnLst>
                                    <p:set>
                                      <p:cBhvr additive="repl">
                                        <p:cTn id="6" dur="1" fill="hold">
                                          <p:stCondLst>
                                            <p:cond delay="0"/>
                                          </p:stCondLst>
                                        </p:cTn>
                                        <p:tgtEl>
                                          <p:spTgt spid="70659"/>
                                        </p:tgtEl>
                                        <p:attrNameLst>
                                          <p:attrName>style.visibility</p:attrName>
                                        </p:attrNameLst>
                                      </p:cBhvr>
                                      <p:to>
                                        <p:strVal val="visible"/>
                                      </p:to>
                                    </p:set>
                                    <p:anim calcmode="lin" valueType="num">
                                      <p:cBhvr additive="repl">
                                        <p:cTn id="7" dur="2000" fill="hold"/>
                                        <p:tgtEl>
                                          <p:spTgt spid="70659"/>
                                        </p:tgtEl>
                                        <p:attrNameLst>
                                          <p:attrName>ppt_x</p:attrName>
                                        </p:attrNameLst>
                                      </p:cBhvr>
                                      <p:tavLst>
                                        <p:tav>
                                          <p:val>
                                            <p:strVal val="0-#ppt_w/2"/>
                                          </p:val>
                                        </p:tav>
                                        <p:tav>
                                          <p:val>
                                            <p:strVal val="#ppt_x"/>
                                          </p:val>
                                        </p:tav>
                                      </p:tavLst>
                                    </p:anim>
                                    <p:anim calcmode="lin" valueType="num">
                                      <p:cBhvr additive="repl">
                                        <p:cTn id="8" dur="2000" fill="hold"/>
                                        <p:tgtEl>
                                          <p:spTgt spid="70659"/>
                                        </p:tgtEl>
                                        <p:attrNameLst>
                                          <p:attrName>ppt_y</p:attrName>
                                        </p:attrNameLst>
                                      </p:cBhvr>
                                      <p:tavLst>
                                        <p:tav>
                                          <p:val>
                                            <p:strVal val="#ppt_y"/>
                                          </p:val>
                                        </p:tav>
                                        <p:tav>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additive="repl">
                                        <p:cTn id="12" dur="1" fill="hold">
                                          <p:stCondLst>
                                            <p:cond delay="0"/>
                                          </p:stCondLst>
                                        </p:cTn>
                                        <p:tgtEl>
                                          <p:spTgt spid="70660"/>
                                        </p:tgtEl>
                                        <p:attrNameLst>
                                          <p:attrName>style.visibility</p:attrName>
                                        </p:attrNameLst>
                                      </p:cBhvr>
                                      <p:to>
                                        <p:strVal val="visible"/>
                                      </p:to>
                                    </p:set>
                                    <p:anim calcmode="lin" valueType="num">
                                      <p:cBhvr additive="repl">
                                        <p:cTn id="13" dur="2000" fill="hold"/>
                                        <p:tgtEl>
                                          <p:spTgt spid="70660"/>
                                        </p:tgtEl>
                                        <p:attrNameLst>
                                          <p:attrName>ppt_x</p:attrName>
                                        </p:attrNameLst>
                                      </p:cBhvr>
                                      <p:tavLst>
                                        <p:tav>
                                          <p:val>
                                            <p:strVal val="0-#ppt_w/2"/>
                                          </p:val>
                                        </p:tav>
                                        <p:tav>
                                          <p:val>
                                            <p:strVal val="#ppt_x"/>
                                          </p:val>
                                        </p:tav>
                                      </p:tavLst>
                                    </p:anim>
                                    <p:anim calcmode="lin" valueType="num">
                                      <p:cBhvr additive="repl">
                                        <p:cTn id="14" dur="2000" fill="hold"/>
                                        <p:tgtEl>
                                          <p:spTgt spid="70660"/>
                                        </p:tgtEl>
                                        <p:attrNameLst>
                                          <p:attrName>ppt_y</p:attrName>
                                        </p:attrNameLst>
                                      </p:cBhvr>
                                      <p:tavLst>
                                        <p:tav>
                                          <p:val>
                                            <p:strVal val="#ppt_y"/>
                                          </p:val>
                                        </p:tav>
                                        <p:tav>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additive="repl">
                                        <p:cTn id="18" dur="1" fill="hold">
                                          <p:stCondLst>
                                            <p:cond delay="0"/>
                                          </p:stCondLst>
                                        </p:cTn>
                                        <p:tgtEl>
                                          <p:spTgt spid="70661"/>
                                        </p:tgtEl>
                                        <p:attrNameLst>
                                          <p:attrName>style.visibility</p:attrName>
                                        </p:attrNameLst>
                                      </p:cBhvr>
                                      <p:to>
                                        <p:strVal val="visible"/>
                                      </p:to>
                                    </p:set>
                                    <p:anim calcmode="lin" valueType="num">
                                      <p:cBhvr additive="repl">
                                        <p:cTn id="19" dur="2000" fill="hold"/>
                                        <p:tgtEl>
                                          <p:spTgt spid="70661"/>
                                        </p:tgtEl>
                                        <p:attrNameLst>
                                          <p:attrName>ppt_x</p:attrName>
                                        </p:attrNameLst>
                                      </p:cBhvr>
                                      <p:tavLst>
                                        <p:tav>
                                          <p:val>
                                            <p:strVal val="0-#ppt_w/2"/>
                                          </p:val>
                                        </p:tav>
                                        <p:tav>
                                          <p:val>
                                            <p:strVal val="#ppt_x"/>
                                          </p:val>
                                        </p:tav>
                                      </p:tavLst>
                                    </p:anim>
                                    <p:anim calcmode="lin" valueType="num">
                                      <p:cBhvr additive="repl">
                                        <p:cTn id="20" dur="2000" fill="hold"/>
                                        <p:tgtEl>
                                          <p:spTgt spid="70661"/>
                                        </p:tgtEl>
                                        <p:attrNameLst>
                                          <p:attrName>ppt_y</p:attrName>
                                        </p:attrNameLst>
                                      </p:cBhvr>
                                      <p:tavLst>
                                        <p:tav>
                                          <p:val>
                                            <p:strVal val="#ppt_y"/>
                                          </p:val>
                                        </p:tav>
                                        <p:tav>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additive="repl">
                                        <p:cTn id="24" dur="1" fill="hold">
                                          <p:stCondLst>
                                            <p:cond delay="0"/>
                                          </p:stCondLst>
                                        </p:cTn>
                                        <p:tgtEl>
                                          <p:spTgt spid="70662"/>
                                        </p:tgtEl>
                                        <p:attrNameLst>
                                          <p:attrName>style.visibility</p:attrName>
                                        </p:attrNameLst>
                                      </p:cBhvr>
                                      <p:to>
                                        <p:strVal val="visible"/>
                                      </p:to>
                                    </p:set>
                                    <p:anim calcmode="lin" valueType="num">
                                      <p:cBhvr additive="repl">
                                        <p:cTn id="25" dur="2000" fill="hold"/>
                                        <p:tgtEl>
                                          <p:spTgt spid="70662"/>
                                        </p:tgtEl>
                                        <p:attrNameLst>
                                          <p:attrName>ppt_x</p:attrName>
                                        </p:attrNameLst>
                                      </p:cBhvr>
                                      <p:tavLst>
                                        <p:tav>
                                          <p:val>
                                            <p:strVal val="0-#ppt_w/2"/>
                                          </p:val>
                                        </p:tav>
                                        <p:tav>
                                          <p:val>
                                            <p:strVal val="#ppt_x"/>
                                          </p:val>
                                        </p:tav>
                                      </p:tavLst>
                                    </p:anim>
                                    <p:anim calcmode="lin" valueType="num">
                                      <p:cBhvr additive="repl">
                                        <p:cTn id="26" dur="2000" fill="hold"/>
                                        <p:tgtEl>
                                          <p:spTgt spid="70662"/>
                                        </p:tgtEl>
                                        <p:attrNameLst>
                                          <p:attrName>ppt_y</p:attrName>
                                        </p:attrNameLst>
                                      </p:cBhvr>
                                      <p:tavLst>
                                        <p:tav>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ChangeArrowheads="1"/>
          </p:cNvSpPr>
          <p:nvPr/>
        </p:nvSpPr>
        <p:spPr bwMode="auto">
          <a:xfrm>
            <a:off x="323852" y="2060577"/>
            <a:ext cx="8569325" cy="936625"/>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575"/>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500" b="1" dirty="0">
                <a:solidFill>
                  <a:srgbClr val="FF0000"/>
                </a:solidFill>
                <a:ea typeface="Lucida Sans Unicode" charset="0"/>
                <a:cs typeface="Lucida Sans Unicode" charset="0"/>
              </a:rPr>
              <a:t>1.</a:t>
            </a:r>
            <a:r>
              <a:rPr lang="pt-BR" sz="2500" b="1" dirty="0">
                <a:solidFill>
                  <a:srgbClr val="000000"/>
                </a:solidFill>
                <a:ea typeface="Lucida Sans Unicode" charset="0"/>
                <a:cs typeface="Lucida Sans Unicode" charset="0"/>
              </a:rPr>
              <a:t> PLURALIDADE DE PESSOAS (MÍNIMO DE 4 PESSOAS)</a:t>
            </a:r>
          </a:p>
        </p:txBody>
      </p:sp>
      <p:sp>
        <p:nvSpPr>
          <p:cNvPr id="70660" name="Rectangle 4"/>
          <p:cNvSpPr>
            <a:spLocks noChangeArrowheads="1"/>
          </p:cNvSpPr>
          <p:nvPr/>
        </p:nvSpPr>
        <p:spPr bwMode="auto">
          <a:xfrm>
            <a:off x="323852" y="3213100"/>
            <a:ext cx="8569325" cy="865188"/>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6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600" b="1" dirty="0">
                <a:solidFill>
                  <a:srgbClr val="FF0000"/>
                </a:solidFill>
                <a:ea typeface="Lucida Sans Unicode" charset="0"/>
                <a:cs typeface="Lucida Sans Unicode" charset="0"/>
              </a:rPr>
              <a:t>2</a:t>
            </a:r>
            <a:r>
              <a:rPr lang="pt-BR" sz="2500" b="1" dirty="0">
                <a:solidFill>
                  <a:srgbClr val="FF0000"/>
                </a:solidFill>
                <a:ea typeface="Lucida Sans Unicode" charset="0"/>
                <a:cs typeface="Lucida Sans Unicode" charset="0"/>
              </a:rPr>
              <a:t>. </a:t>
            </a:r>
            <a:r>
              <a:rPr lang="pt-BR" sz="2500" b="1" dirty="0">
                <a:ea typeface="Lucida Sans Unicode" charset="0"/>
                <a:cs typeface="Lucida Sans Unicode" charset="0"/>
              </a:rPr>
              <a:t>ESTRUTURADA PARA OBTENÇÃO DE </a:t>
            </a:r>
            <a:r>
              <a:rPr lang="pt-BR" sz="2500" b="1" dirty="0">
                <a:solidFill>
                  <a:srgbClr val="FF0000"/>
                </a:solidFill>
                <a:ea typeface="Lucida Sans Unicode" charset="0"/>
                <a:cs typeface="Lucida Sans Unicode" charset="0"/>
              </a:rPr>
              <a:t>VANTAGEM DE QUALQUER NATUREZA</a:t>
            </a:r>
            <a:r>
              <a:rPr lang="pt-BR" sz="2500" b="1" dirty="0">
                <a:solidFill>
                  <a:srgbClr val="000000"/>
                </a:solidFill>
                <a:ea typeface="Lucida Sans Unicode" charset="0"/>
                <a:cs typeface="Lucida Sans Unicode" charset="0"/>
              </a:rPr>
              <a:t> </a:t>
            </a:r>
          </a:p>
        </p:txBody>
      </p:sp>
      <p:sp>
        <p:nvSpPr>
          <p:cNvPr id="70661" name="Rectangle 5"/>
          <p:cNvSpPr>
            <a:spLocks noChangeArrowheads="1"/>
          </p:cNvSpPr>
          <p:nvPr/>
        </p:nvSpPr>
        <p:spPr bwMode="auto">
          <a:xfrm>
            <a:off x="323852" y="4365627"/>
            <a:ext cx="8569325" cy="815975"/>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6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500" b="1" dirty="0">
                <a:solidFill>
                  <a:srgbClr val="FF0000"/>
                </a:solidFill>
                <a:ea typeface="Lucida Sans Unicode" charset="0"/>
                <a:cs typeface="Lucida Sans Unicode" charset="0"/>
              </a:rPr>
              <a:t>3. </a:t>
            </a:r>
            <a:r>
              <a:rPr lang="pt-BR" sz="2500" b="1" dirty="0">
                <a:ea typeface="Lucida Sans Unicode" charset="0"/>
                <a:cs typeface="Lucida Sans Unicode" charset="0"/>
              </a:rPr>
              <a:t>CRIME</a:t>
            </a:r>
            <a:r>
              <a:rPr lang="pt-BR" sz="2500" b="1" dirty="0">
                <a:solidFill>
                  <a:srgbClr val="FF0000"/>
                </a:solidFill>
                <a:ea typeface="Lucida Sans Unicode" charset="0"/>
                <a:cs typeface="Lucida Sans Unicode" charset="0"/>
              </a:rPr>
              <a:t> FORMAL </a:t>
            </a:r>
            <a:r>
              <a:rPr lang="pt-BR" sz="2500" b="1" dirty="0">
                <a:ea typeface="Lucida Sans Unicode" charset="0"/>
                <a:cs typeface="Lucida Sans Unicode" charset="0"/>
              </a:rPr>
              <a:t>E DE </a:t>
            </a:r>
            <a:r>
              <a:rPr lang="pt-BR" sz="2500" b="1" dirty="0">
                <a:solidFill>
                  <a:srgbClr val="FF0000"/>
                </a:solidFill>
                <a:ea typeface="Lucida Sans Unicode" charset="0"/>
                <a:cs typeface="Lucida Sans Unicode" charset="0"/>
              </a:rPr>
              <a:t>PERIGO ABSTRATO</a:t>
            </a:r>
            <a:r>
              <a:rPr lang="pt-BR" sz="2500" b="1" dirty="0">
                <a:solidFill>
                  <a:srgbClr val="000000"/>
                </a:solidFill>
                <a:ea typeface="Lucida Sans Unicode" charset="0"/>
                <a:cs typeface="Lucida Sans Unicode" charset="0"/>
              </a:rPr>
              <a:t> </a:t>
            </a:r>
          </a:p>
        </p:txBody>
      </p:sp>
      <p:sp>
        <p:nvSpPr>
          <p:cNvPr id="70662" name="Rectangle 6"/>
          <p:cNvSpPr>
            <a:spLocks noChangeArrowheads="1"/>
          </p:cNvSpPr>
          <p:nvPr/>
        </p:nvSpPr>
        <p:spPr bwMode="auto">
          <a:xfrm>
            <a:off x="323850" y="5445125"/>
            <a:ext cx="8529638" cy="935038"/>
          </a:xfrm>
          <a:prstGeom prst="rect">
            <a:avLst/>
          </a:prstGeom>
          <a:solidFill>
            <a:srgbClr val="FFFFFF"/>
          </a:solidFill>
          <a:ln w="3240">
            <a:solidFill>
              <a:srgbClr val="000000"/>
            </a:solidFill>
            <a:miter lim="800000"/>
            <a:headEnd/>
            <a:tailEnd/>
          </a:ln>
          <a:effectLst>
            <a:outerShdw dist="53966" dir="8100000" algn="ctr" rotWithShape="0">
              <a:srgbClr val="5F5F5F"/>
            </a:outerShdw>
          </a:effectLst>
        </p:spPr>
        <p:txBody>
          <a:bodyPr lIns="90000" tIns="46800" rIns="90000" bIns="46800" anchor="ctr"/>
          <a:lstStyle/>
          <a:p>
            <a:pPr algn="ctr" eaLnBrk="0" hangingPunct="0">
              <a:spcBef>
                <a:spcPts val="6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sz="2500" b="1" dirty="0">
                <a:solidFill>
                  <a:srgbClr val="FF0000"/>
                </a:solidFill>
                <a:ea typeface="Lucida Sans Unicode" charset="0"/>
                <a:cs typeface="Lucida Sans Unicode" charset="0"/>
              </a:rPr>
              <a:t>4.</a:t>
            </a:r>
            <a:r>
              <a:rPr lang="pt-BR" sz="2500" b="1" dirty="0">
                <a:solidFill>
                  <a:srgbClr val="000000"/>
                </a:solidFill>
                <a:ea typeface="Lucida Sans Unicode" charset="0"/>
                <a:cs typeface="Lucida Sans Unicode" charset="0"/>
              </a:rPr>
              <a:t> 	QUAL O </a:t>
            </a:r>
            <a:r>
              <a:rPr lang="pt-BR" sz="2500" b="1" dirty="0">
                <a:solidFill>
                  <a:srgbClr val="FF0000"/>
                </a:solidFill>
                <a:ea typeface="Lucida Sans Unicode" charset="0"/>
                <a:cs typeface="Lucida Sans Unicode" charset="0"/>
              </a:rPr>
              <a:t>BEM JURÍDICO </a:t>
            </a:r>
            <a:r>
              <a:rPr lang="pt-BR" sz="2500" b="1" dirty="0">
                <a:solidFill>
                  <a:srgbClr val="000000"/>
                </a:solidFill>
                <a:ea typeface="Lucida Sans Unicode" charset="0"/>
                <a:cs typeface="Lucida Sans Unicode" charset="0"/>
              </a:rPr>
              <a:t>PROTEGIDO?</a:t>
            </a:r>
          </a:p>
        </p:txBody>
      </p:sp>
      <p:sp>
        <p:nvSpPr>
          <p:cNvPr id="8" name="Título 7"/>
          <p:cNvSpPr>
            <a:spLocks noGrp="1"/>
          </p:cNvSpPr>
          <p:nvPr>
            <p:ph type="title"/>
          </p:nvPr>
        </p:nvSpPr>
        <p:spPr>
          <a:xfrm>
            <a:off x="323850" y="361180"/>
            <a:ext cx="7738482" cy="990600"/>
          </a:xfrm>
        </p:spPr>
        <p:txBody>
          <a:bodyPr>
            <a:noAutofit/>
          </a:bodyPr>
          <a:lstStyle/>
          <a:p>
            <a:r>
              <a:rPr lang="pt-BR" sz="2800" dirty="0"/>
              <a:t>ASPECTOS DOGMÁTICOS DO </a:t>
            </a:r>
            <a:r>
              <a:rPr lang="pt-BR" sz="2800" dirty="0">
                <a:solidFill>
                  <a:srgbClr val="FF0000"/>
                </a:solidFill>
              </a:rPr>
              <a:t>CRIME DE ORGANIZAÇÃO CRIMINOSA</a:t>
            </a:r>
          </a:p>
        </p:txBody>
      </p:sp>
    </p:spTree>
    <p:extLst>
      <p:ext uri="{BB962C8B-B14F-4D97-AF65-F5344CB8AC3E}">
        <p14:creationId xmlns:p14="http://schemas.microsoft.com/office/powerpoint/2010/main" val="872971241"/>
      </p:ext>
    </p:extLst>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2000"/>
                                  </p:stCondLst>
                                  <p:childTnLst>
                                    <p:set>
                                      <p:cBhvr additive="repl">
                                        <p:cTn id="6" dur="1" fill="hold">
                                          <p:stCondLst>
                                            <p:cond delay="0"/>
                                          </p:stCondLst>
                                        </p:cTn>
                                        <p:tgtEl>
                                          <p:spTgt spid="70659"/>
                                        </p:tgtEl>
                                        <p:attrNameLst>
                                          <p:attrName>style.visibility</p:attrName>
                                        </p:attrNameLst>
                                      </p:cBhvr>
                                      <p:to>
                                        <p:strVal val="visible"/>
                                      </p:to>
                                    </p:set>
                                    <p:anim calcmode="lin" valueType="num">
                                      <p:cBhvr additive="repl">
                                        <p:cTn id="7" dur="2000" fill="hold"/>
                                        <p:tgtEl>
                                          <p:spTgt spid="70659"/>
                                        </p:tgtEl>
                                        <p:attrNameLst>
                                          <p:attrName>ppt_x</p:attrName>
                                        </p:attrNameLst>
                                      </p:cBhvr>
                                      <p:tavLst>
                                        <p:tav>
                                          <p:val>
                                            <p:strVal val="0-#ppt_w/2"/>
                                          </p:val>
                                        </p:tav>
                                        <p:tav>
                                          <p:val>
                                            <p:strVal val="#ppt_x"/>
                                          </p:val>
                                        </p:tav>
                                      </p:tavLst>
                                    </p:anim>
                                    <p:anim calcmode="lin" valueType="num">
                                      <p:cBhvr additive="repl">
                                        <p:cTn id="8" dur="2000" fill="hold"/>
                                        <p:tgtEl>
                                          <p:spTgt spid="70659"/>
                                        </p:tgtEl>
                                        <p:attrNameLst>
                                          <p:attrName>ppt_y</p:attrName>
                                        </p:attrNameLst>
                                      </p:cBhvr>
                                      <p:tavLst>
                                        <p:tav>
                                          <p:val>
                                            <p:strVal val="#ppt_y"/>
                                          </p:val>
                                        </p:tav>
                                        <p:tav>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additive="repl">
                                        <p:cTn id="12" dur="1" fill="hold">
                                          <p:stCondLst>
                                            <p:cond delay="0"/>
                                          </p:stCondLst>
                                        </p:cTn>
                                        <p:tgtEl>
                                          <p:spTgt spid="70660"/>
                                        </p:tgtEl>
                                        <p:attrNameLst>
                                          <p:attrName>style.visibility</p:attrName>
                                        </p:attrNameLst>
                                      </p:cBhvr>
                                      <p:to>
                                        <p:strVal val="visible"/>
                                      </p:to>
                                    </p:set>
                                    <p:anim calcmode="lin" valueType="num">
                                      <p:cBhvr additive="repl">
                                        <p:cTn id="13" dur="2000" fill="hold"/>
                                        <p:tgtEl>
                                          <p:spTgt spid="70660"/>
                                        </p:tgtEl>
                                        <p:attrNameLst>
                                          <p:attrName>ppt_x</p:attrName>
                                        </p:attrNameLst>
                                      </p:cBhvr>
                                      <p:tavLst>
                                        <p:tav>
                                          <p:val>
                                            <p:strVal val="0-#ppt_w/2"/>
                                          </p:val>
                                        </p:tav>
                                        <p:tav>
                                          <p:val>
                                            <p:strVal val="#ppt_x"/>
                                          </p:val>
                                        </p:tav>
                                      </p:tavLst>
                                    </p:anim>
                                    <p:anim calcmode="lin" valueType="num">
                                      <p:cBhvr additive="repl">
                                        <p:cTn id="14" dur="2000" fill="hold"/>
                                        <p:tgtEl>
                                          <p:spTgt spid="70660"/>
                                        </p:tgtEl>
                                        <p:attrNameLst>
                                          <p:attrName>ppt_y</p:attrName>
                                        </p:attrNameLst>
                                      </p:cBhvr>
                                      <p:tavLst>
                                        <p:tav>
                                          <p:val>
                                            <p:strVal val="#ppt_y"/>
                                          </p:val>
                                        </p:tav>
                                        <p:tav>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additive="repl">
                                        <p:cTn id="18" dur="1" fill="hold">
                                          <p:stCondLst>
                                            <p:cond delay="0"/>
                                          </p:stCondLst>
                                        </p:cTn>
                                        <p:tgtEl>
                                          <p:spTgt spid="70661"/>
                                        </p:tgtEl>
                                        <p:attrNameLst>
                                          <p:attrName>style.visibility</p:attrName>
                                        </p:attrNameLst>
                                      </p:cBhvr>
                                      <p:to>
                                        <p:strVal val="visible"/>
                                      </p:to>
                                    </p:set>
                                    <p:anim calcmode="lin" valueType="num">
                                      <p:cBhvr additive="repl">
                                        <p:cTn id="19" dur="2000" fill="hold"/>
                                        <p:tgtEl>
                                          <p:spTgt spid="70661"/>
                                        </p:tgtEl>
                                        <p:attrNameLst>
                                          <p:attrName>ppt_x</p:attrName>
                                        </p:attrNameLst>
                                      </p:cBhvr>
                                      <p:tavLst>
                                        <p:tav>
                                          <p:val>
                                            <p:strVal val="0-#ppt_w/2"/>
                                          </p:val>
                                        </p:tav>
                                        <p:tav>
                                          <p:val>
                                            <p:strVal val="#ppt_x"/>
                                          </p:val>
                                        </p:tav>
                                      </p:tavLst>
                                    </p:anim>
                                    <p:anim calcmode="lin" valueType="num">
                                      <p:cBhvr additive="repl">
                                        <p:cTn id="20" dur="2000" fill="hold"/>
                                        <p:tgtEl>
                                          <p:spTgt spid="70661"/>
                                        </p:tgtEl>
                                        <p:attrNameLst>
                                          <p:attrName>ppt_y</p:attrName>
                                        </p:attrNameLst>
                                      </p:cBhvr>
                                      <p:tavLst>
                                        <p:tav>
                                          <p:val>
                                            <p:strVal val="#ppt_y"/>
                                          </p:val>
                                        </p:tav>
                                        <p:tav>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additive="repl">
                                        <p:cTn id="24" dur="1" fill="hold">
                                          <p:stCondLst>
                                            <p:cond delay="0"/>
                                          </p:stCondLst>
                                        </p:cTn>
                                        <p:tgtEl>
                                          <p:spTgt spid="70662"/>
                                        </p:tgtEl>
                                        <p:attrNameLst>
                                          <p:attrName>style.visibility</p:attrName>
                                        </p:attrNameLst>
                                      </p:cBhvr>
                                      <p:to>
                                        <p:strVal val="visible"/>
                                      </p:to>
                                    </p:set>
                                    <p:anim calcmode="lin" valueType="num">
                                      <p:cBhvr additive="repl">
                                        <p:cTn id="25" dur="2000" fill="hold"/>
                                        <p:tgtEl>
                                          <p:spTgt spid="70662"/>
                                        </p:tgtEl>
                                        <p:attrNameLst>
                                          <p:attrName>ppt_x</p:attrName>
                                        </p:attrNameLst>
                                      </p:cBhvr>
                                      <p:tavLst>
                                        <p:tav>
                                          <p:val>
                                            <p:strVal val="0-#ppt_w/2"/>
                                          </p:val>
                                        </p:tav>
                                        <p:tav>
                                          <p:val>
                                            <p:strVal val="#ppt_x"/>
                                          </p:val>
                                        </p:tav>
                                      </p:tavLst>
                                    </p:anim>
                                    <p:anim calcmode="lin" valueType="num">
                                      <p:cBhvr additive="repl">
                                        <p:cTn id="26" dur="2000" fill="hold"/>
                                        <p:tgtEl>
                                          <p:spTgt spid="70662"/>
                                        </p:tgtEl>
                                        <p:attrNameLst>
                                          <p:attrName>ppt_y</p:attrName>
                                        </p:attrNameLst>
                                      </p:cBhvr>
                                      <p:tavLst>
                                        <p:tav>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laza">
  <a:themeElements>
    <a:clrScheme name="Custom 38">
      <a:dk1>
        <a:sysClr val="windowText" lastClr="000000"/>
      </a:dk1>
      <a:lt1>
        <a:sysClr val="window" lastClr="FFFFFF"/>
      </a:lt1>
      <a:dk2>
        <a:srgbClr val="242852"/>
      </a:dk2>
      <a:lt2>
        <a:srgbClr val="ACCBF9"/>
      </a:lt2>
      <a:accent1>
        <a:srgbClr val="0080FF"/>
      </a:accent1>
      <a:accent2>
        <a:srgbClr val="0000FF"/>
      </a:accent2>
      <a:accent3>
        <a:srgbClr val="7F8FA9"/>
      </a:accent3>
      <a:accent4>
        <a:srgbClr val="4A66AC"/>
      </a:accent4>
      <a:accent5>
        <a:srgbClr val="5AA2AE"/>
      </a:accent5>
      <a:accent6>
        <a:srgbClr val="9D90A0"/>
      </a:accent6>
      <a:hlink>
        <a:srgbClr val="9454C3"/>
      </a:hlink>
      <a:folHlink>
        <a:srgbClr val="3EBBF0"/>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5771</TotalTime>
  <Words>1845</Words>
  <Application>Microsoft Office PowerPoint</Application>
  <PresentationFormat>Apresentação na tela (4:3)</PresentationFormat>
  <Paragraphs>135</Paragraphs>
  <Slides>23</Slides>
  <Notes>8</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23</vt:i4>
      </vt:variant>
    </vt:vector>
  </HeadingPairs>
  <TitlesOfParts>
    <vt:vector size="29" baseType="lpstr">
      <vt:lpstr>Arial</vt:lpstr>
      <vt:lpstr>Calibri</vt:lpstr>
      <vt:lpstr>Century Gothic</vt:lpstr>
      <vt:lpstr>Times New Roman</vt:lpstr>
      <vt:lpstr>Wingdings 2</vt:lpstr>
      <vt:lpstr>Plaza</vt:lpstr>
      <vt:lpstr>Apresentação do PowerPoint</vt:lpstr>
      <vt:lpstr>ROTEIRO DA APRESENTAÇÃO</vt:lpstr>
      <vt:lpstr>INTRODUÇÃO: OS DELITOS DE ORGANIZAÇÃO</vt:lpstr>
      <vt:lpstr>DELITOS DE ORGANIZAÇÃO NO BRASIL</vt:lpstr>
      <vt:lpstr>1. O DELITO DE ASSOCIAÇÃO CRIMINOSA: ART. 288 DO CP</vt:lpstr>
      <vt:lpstr>ASPECTOS PENAIS DA ASSOCIAÇÃO CRIMINOSA (ART. 288 DO CÓDIGO PENAL)</vt:lpstr>
      <vt:lpstr>2. CONCEITO PENAL DE ORGANIZAÇÃO CRIMINOSA</vt:lpstr>
      <vt:lpstr>A EVOLUÇÃO DA QUESTÃO NO DIREITO PENAL BRASILEIRO E NA JURISPRUDÊNCIA</vt:lpstr>
      <vt:lpstr>ASPECTOS DOGMÁTICOS DO CRIME DE ORGANIZAÇÃO CRIMINOSA</vt:lpstr>
      <vt:lpstr>DOIS PROBLEMAS DE DIREITO PENAL NA CRIMINALIDADE ORGANIZADA</vt:lpstr>
      <vt:lpstr>ELEMENTOS COMUNS E ELEMENTOS DISTINTIVOS ENTRE AS ORGANIZAÇÕES CRIMINOSAS E AS ORGANIZAÇÕES EMPRESARIAIS</vt:lpstr>
      <vt:lpstr>A PROBLEMÁTICA: CASO 01</vt:lpstr>
      <vt:lpstr>PROPOSTAS DOGMÁTICAS PARA A SOLUÇÃO DO PROBLEMA</vt:lpstr>
      <vt:lpstr>APLICAÇÃO DA TEORIA DOS APARATOS ORGANIZADOS DE PODER (CLAUS ROXIN)</vt:lpstr>
      <vt:lpstr>A IMPUTAÇÃO PENAL DO AGENTE QUE INTEGRA A ORGANIZAÇÃO CRIMINOSA</vt:lpstr>
      <vt:lpstr>A PROBLEMÁTICA: CASO 02</vt:lpstr>
      <vt:lpstr>A POLÊMICA JURISPRUDENCIAL EM TORNO DO ART. 33, § 4º DA LEI DE DROGAS (AS “MULAS” INTEGRAM A ORGANIZAÇÃO CRIMINOSA?)</vt:lpstr>
      <vt:lpstr>A POLÊMICA JURISPRUDENCIAL EM TORNO DO ART. 33, § 4º DA LEI DE DROGAS (AS “MULAS” INTEGRAM A ORGANIZAÇÃO CRIMINOSA?)</vt:lpstr>
      <vt:lpstr>CRITÉRIOS DOUTRINÁRIOS DE IMPUTAÇÃO PENAL PROPOSTA DE JESÚS-MARÍA SILVA SÁNCHEZ</vt:lpstr>
      <vt:lpstr>O CRIME DE OBSTRUÇÃO DA JUSTIÇA (ART. 2˚, § 1˚, DA LEI 12.850/2013)</vt:lpstr>
      <vt:lpstr>QUESTÕES DOGMÁTICAS</vt:lpstr>
      <vt:lpstr>REFERÊNCIAS BIBLIOGRÁFICAS</vt:lpstr>
      <vt:lpstr>  rodrigo.grandis@fgv.br  rodrigograndis@mpf.mp.br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Plano de Ação GVlaw</dc:title>
  <dc:creator>Fabio Ferreira Duro</dc:creator>
  <cp:lastModifiedBy>rodrigograndis@mpf.mp.br</cp:lastModifiedBy>
  <cp:revision>466</cp:revision>
  <cp:lastPrinted>2014-06-24T14:52:20Z</cp:lastPrinted>
  <dcterms:created xsi:type="dcterms:W3CDTF">2011-05-23T00:46:27Z</dcterms:created>
  <dcterms:modified xsi:type="dcterms:W3CDTF">2020-05-17T14:18:30Z</dcterms:modified>
</cp:coreProperties>
</file>