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8" r:id="rId2"/>
    <p:sldId id="336" r:id="rId3"/>
    <p:sldId id="318" r:id="rId4"/>
    <p:sldId id="456" r:id="rId5"/>
    <p:sldId id="457" r:id="rId6"/>
    <p:sldId id="458" r:id="rId7"/>
    <p:sldId id="459" r:id="rId8"/>
    <p:sldId id="460" r:id="rId9"/>
    <p:sldId id="461" r:id="rId10"/>
    <p:sldId id="415" r:id="rId11"/>
    <p:sldId id="397" r:id="rId12"/>
    <p:sldId id="446" r:id="rId13"/>
    <p:sldId id="448" r:id="rId14"/>
    <p:sldId id="449" r:id="rId15"/>
    <p:sldId id="416" r:id="rId16"/>
    <p:sldId id="450" r:id="rId17"/>
    <p:sldId id="451" r:id="rId18"/>
    <p:sldId id="452" r:id="rId19"/>
    <p:sldId id="453" r:id="rId20"/>
    <p:sldId id="454" r:id="rId21"/>
    <p:sldId id="316"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41A04-37A5-4241-AECB-ACAAB4A10E0E}" v="5617" dt="2018-09-25T18:19:39.49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4" autoAdjust="0"/>
    <p:restoredTop sz="82174" autoAdjust="0"/>
  </p:normalViewPr>
  <p:slideViewPr>
    <p:cSldViewPr>
      <p:cViewPr varScale="1">
        <p:scale>
          <a:sx n="56" d="100"/>
          <a:sy n="56" d="100"/>
        </p:scale>
        <p:origin x="1782" y="66"/>
      </p:cViewPr>
      <p:guideLst>
        <p:guide orient="horz" pos="2160"/>
        <p:guide pos="2880"/>
      </p:guideLst>
    </p:cSldViewPr>
  </p:slideViewPr>
  <p:outlineViewPr>
    <p:cViewPr>
      <p:scale>
        <a:sx n="33" d="100"/>
        <a:sy n="33" d="100"/>
      </p:scale>
      <p:origin x="0" y="9312"/>
    </p:cViewPr>
  </p:outlin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4C56E2D-B4EE-485F-ABFD-0BEFA1104AFD}" type="datetimeFigureOut">
              <a:rPr lang="en-US" smtClean="0"/>
              <a:pPr/>
              <a:t>10/9/2018</a:t>
            </a:fld>
            <a:endParaRPr lang="en-US"/>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ED02ACB-C24F-4D34-86A8-766C024A52FB}" type="slidenum">
              <a:rPr lang="en-US" smtClean="0"/>
              <a:pPr/>
              <a:t>‹nº›</a:t>
            </a:fld>
            <a:endParaRPr lang="en-US"/>
          </a:p>
        </p:txBody>
      </p:sp>
    </p:spTree>
    <p:extLst>
      <p:ext uri="{BB962C8B-B14F-4D97-AF65-F5344CB8AC3E}">
        <p14:creationId xmlns:p14="http://schemas.microsoft.com/office/powerpoint/2010/main" val="13616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a:t>
            </a:fld>
            <a:endParaRPr lang="en-US"/>
          </a:p>
        </p:txBody>
      </p:sp>
    </p:spTree>
    <p:extLst>
      <p:ext uri="{BB962C8B-B14F-4D97-AF65-F5344CB8AC3E}">
        <p14:creationId xmlns:p14="http://schemas.microsoft.com/office/powerpoint/2010/main" val="297204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t>Como o mundo real funciona – uma etapa cheia de momentos educacionais </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13</a:t>
            </a:fld>
            <a:endParaRPr lang="en-US"/>
          </a:p>
        </p:txBody>
      </p:sp>
    </p:spTree>
    <p:extLst>
      <p:ext uri="{BB962C8B-B14F-4D97-AF65-F5344CB8AC3E}">
        <p14:creationId xmlns:p14="http://schemas.microsoft.com/office/powerpoint/2010/main" val="44767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Defining your Competitive Position is a quick way to validate your product against your competition, including the customer’s status quo, based on the top two priorities of the Persona. If you are not in the top right of the resulting chart, you should reevaluate your product, or at least the way you are presenting it. This will also be a very effective vehicle to communicate your qualitative (not quantitative) value proposition to the target customer audience in a way that should resonate with them.</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14</a:t>
            </a:fld>
            <a:endParaRPr lang="en-US"/>
          </a:p>
        </p:txBody>
      </p:sp>
    </p:spTree>
    <p:extLst>
      <p:ext uri="{BB962C8B-B14F-4D97-AF65-F5344CB8AC3E}">
        <p14:creationId xmlns:p14="http://schemas.microsoft.com/office/powerpoint/2010/main" val="283862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Then determine which ways of capturing value match up well. Your Quantified Value Proposition will help here. Make sure your distribution channel has the right incentives to sell your product.</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4</a:t>
            </a:fld>
            <a:endParaRPr lang="en-US"/>
          </a:p>
        </p:txBody>
      </p:sp>
    </p:spTree>
    <p:extLst>
      <p:ext uri="{BB962C8B-B14F-4D97-AF65-F5344CB8AC3E}">
        <p14:creationId xmlns:p14="http://schemas.microsoft.com/office/powerpoint/2010/main" val="348722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the most common business model, where a customer pays a large up-front charge to obtain the product, with the option to secure ongoing upgrades or maintenance of the product for a recurring fee. The up-front charge may need to come out of the customer’s capital budget, especially if the expense is large, and spending from the capital budget requires a potentially long and formal approval process. The ongoing maintenance charge would come out of the customer’s operating budget. For your business, a large up-front infusion of cash is good because it helps offset your high cost of capital, but with this decision you will very likely minimize your ability to secure a recurring revenue stream.</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6</a:t>
            </a:fld>
            <a:endParaRPr lang="en-US"/>
          </a:p>
        </p:txBody>
      </p:sp>
    </p:spTree>
    <p:extLst>
      <p:ext uri="{BB962C8B-B14F-4D97-AF65-F5344CB8AC3E}">
        <p14:creationId xmlns:p14="http://schemas.microsoft.com/office/powerpoint/2010/main" val="151256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7</a:t>
            </a:fld>
            <a:endParaRPr lang="en-US"/>
          </a:p>
        </p:txBody>
      </p:sp>
    </p:spTree>
    <p:extLst>
      <p:ext uri="{BB962C8B-B14F-4D97-AF65-F5344CB8AC3E}">
        <p14:creationId xmlns:p14="http://schemas.microsoft.com/office/powerpoint/2010/main" val="131228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8</a:t>
            </a:fld>
            <a:endParaRPr lang="en-US"/>
          </a:p>
        </p:txBody>
      </p:sp>
    </p:spTree>
    <p:extLst>
      <p:ext uri="{BB962C8B-B14F-4D97-AF65-F5344CB8AC3E}">
        <p14:creationId xmlns:p14="http://schemas.microsoft.com/office/powerpoint/2010/main" val="99725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9</a:t>
            </a:fld>
            <a:endParaRPr lang="en-US"/>
          </a:p>
        </p:txBody>
      </p:sp>
    </p:spTree>
    <p:extLst>
      <p:ext uri="{BB962C8B-B14F-4D97-AF65-F5344CB8AC3E}">
        <p14:creationId xmlns:p14="http://schemas.microsoft.com/office/powerpoint/2010/main" val="306154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10</a:t>
            </a:fld>
            <a:endParaRPr lang="en-US"/>
          </a:p>
        </p:txBody>
      </p:sp>
    </p:spTree>
    <p:extLst>
      <p:ext uri="{BB962C8B-B14F-4D97-AF65-F5344CB8AC3E}">
        <p14:creationId xmlns:p14="http://schemas.microsoft.com/office/powerpoint/2010/main" val="251077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11</a:t>
            </a:fld>
            <a:endParaRPr lang="en-US"/>
          </a:p>
        </p:txBody>
      </p:sp>
    </p:spTree>
    <p:extLst>
      <p:ext uri="{BB962C8B-B14F-4D97-AF65-F5344CB8AC3E}">
        <p14:creationId xmlns:p14="http://schemas.microsoft.com/office/powerpoint/2010/main" val="358457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 Chan Kim and Renée Mauborgne argue that if you focus on an underserved customer and make a product for that customer that truly meets the customer’s need, there is no need to focus on the competition because your unwavering focus makes the competition irrelevant.</a:t>
            </a:r>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12</a:t>
            </a:fld>
            <a:endParaRPr lang="en-US"/>
          </a:p>
        </p:txBody>
      </p:sp>
    </p:spTree>
    <p:extLst>
      <p:ext uri="{BB962C8B-B14F-4D97-AF65-F5344CB8AC3E}">
        <p14:creationId xmlns:p14="http://schemas.microsoft.com/office/powerpoint/2010/main" val="328125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70C0"/>
          </a:solid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23378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t-BR"/>
              <a:t>Clique para editar o título Mestre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10/9/2018</a:t>
            </a:fld>
            <a:endParaRPr lang="en-US"/>
          </a:p>
        </p:txBody>
      </p:sp>
      <p:sp>
        <p:nvSpPr>
          <p:cNvPr id="6" name="Footer Placeholder 5"/>
          <p:cNvSpPr>
            <a:spLocks noGrp="1"/>
          </p:cNvSpPr>
          <p:nvPr>
            <p:ph type="ftr" sz="quarter" idx="11"/>
          </p:nvPr>
        </p:nvSpPr>
        <p:spPr/>
        <p:txBody>
          <a:bodyPr/>
          <a:lstStyle/>
          <a:p>
            <a:r>
              <a:rPr lang="en-US"/>
              <a:t>pef3111</a:t>
            </a:r>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21368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t-BR"/>
              <a:t>Clique para editar o título Mestre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21498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a:solidFill>
            <a:srgbClr val="0070C0"/>
          </a:solidFill>
        </p:spPr>
        <p:txBody>
          <a:bodyPr/>
          <a:lstStyle>
            <a:lvl1pPr>
              <a:defRPr sz="3200"/>
            </a:lvl1pPr>
          </a:lstStyle>
          <a:p>
            <a:r>
              <a:rPr lang="pt-BR" dirty="0"/>
              <a:t>Clique para editar o título Mestre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t-BR"/>
              <a:t>Editar estilos de texto Mestre</a:t>
            </a:r>
          </a:p>
        </p:txBody>
      </p:sp>
      <p:sp>
        <p:nvSpPr>
          <p:cNvPr id="2" name="Date Placeholder 1"/>
          <p:cNvSpPr>
            <a:spLocks noGrp="1"/>
          </p:cNvSpPr>
          <p:nvPr>
            <p:ph type="dt" sz="half" idx="10"/>
          </p:nvPr>
        </p:nvSpPr>
        <p:spPr/>
        <p:txBody>
          <a:bodyPr/>
          <a:lstStyle/>
          <a:p>
            <a:fld id="{B57E645E-9514-46B1-B7F7-03C4D6A4C5DD}" type="datetimeFigureOut">
              <a:rPr lang="en-US" smtClean="0"/>
              <a:pPr/>
              <a:t>10/9/2018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26643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1403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68229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33934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t-BR"/>
              <a:t>Clique para editar o título Mestre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57E645E-9514-46B1-B7F7-03C4D6A4C5DD}"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8499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57E645E-9514-46B1-B7F7-03C4D6A4C5DD}"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367545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57E645E-9514-46B1-B7F7-03C4D6A4C5DD}"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66497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57E645E-9514-46B1-B7F7-03C4D6A4C5DD}" type="datetimeFigureOut">
              <a:rPr lang="en-US" smtClean="0"/>
              <a:pPr/>
              <a:t>10/9/2018</a:t>
            </a:fld>
            <a:endParaRPr lang="en-US"/>
          </a:p>
        </p:txBody>
      </p:sp>
      <p:sp>
        <p:nvSpPr>
          <p:cNvPr id="4" name="Footer Placeholder 3"/>
          <p:cNvSpPr>
            <a:spLocks noGrp="1"/>
          </p:cNvSpPr>
          <p:nvPr>
            <p:ph type="ftr" sz="quarter" idx="11"/>
          </p:nvPr>
        </p:nvSpPr>
        <p:spPr/>
        <p:txBody>
          <a:bodyPr/>
          <a:lstStyle/>
          <a:p>
            <a:r>
              <a:rPr lang="en-US"/>
              <a:t>pef3111</a:t>
            </a:r>
          </a:p>
        </p:txBody>
      </p:sp>
      <p:sp>
        <p:nvSpPr>
          <p:cNvPr id="5" name="Slide Number Placeholder 4"/>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404368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E645E-9514-46B1-B7F7-03C4D6A4C5DD}" type="datetimeFigureOut">
              <a:rPr lang="en-US" smtClean="0"/>
              <a:pPr/>
              <a:t>10/9/2018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14606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a:solidFill>
            <a:srgbClr val="0070C0"/>
          </a:solidFill>
        </p:spPr>
        <p:txBody>
          <a:bodyPr anchor="b"/>
          <a:lstStyle>
            <a:lvl1pPr algn="l">
              <a:defRPr sz="2000" b="1"/>
            </a:lvl1pPr>
          </a:lstStyle>
          <a:p>
            <a:r>
              <a:rPr lang="pt-BR"/>
              <a:t>Clique para editar o título Mestre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57E645E-9514-46B1-B7F7-03C4D6A4C5DD}"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32097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t-BR"/>
              <a:t>Clique para editar o título Mestre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2914357" y="6041361"/>
            <a:ext cx="732659" cy="365125"/>
          </a:xfrm>
        </p:spPr>
        <p:txBody>
          <a:bodyPr/>
          <a:lstStyle/>
          <a:p>
            <a:fld id="{B57E645E-9514-46B1-B7F7-03C4D6A4C5DD}" type="datetimeFigureOut">
              <a:rPr lang="en-US" smtClean="0"/>
              <a:pPr/>
              <a:t>10/9/2018</a:t>
            </a:fld>
            <a:endParaRPr lang="en-US"/>
          </a:p>
        </p:txBody>
      </p:sp>
      <p:sp>
        <p:nvSpPr>
          <p:cNvPr id="6" name="Footer Placeholder 5"/>
          <p:cNvSpPr>
            <a:spLocks noGrp="1"/>
          </p:cNvSpPr>
          <p:nvPr>
            <p:ph type="ftr" sz="quarter" idx="11"/>
          </p:nvPr>
        </p:nvSpPr>
        <p:spPr>
          <a:xfrm>
            <a:off x="442797" y="6041361"/>
            <a:ext cx="2471560" cy="365125"/>
          </a:xfrm>
        </p:spPr>
        <p:txBody>
          <a:bodyPr/>
          <a:lstStyle/>
          <a:p>
            <a:r>
              <a:rPr lang="en-US"/>
              <a:t>pef3111</a:t>
            </a:r>
          </a:p>
        </p:txBody>
      </p:sp>
      <p:sp>
        <p:nvSpPr>
          <p:cNvPr id="7" name="Slide Number Placeholder 6"/>
          <p:cNvSpPr>
            <a:spLocks noGrp="1"/>
          </p:cNvSpPr>
          <p:nvPr>
            <p:ph type="sldNum" sz="quarter" idx="12"/>
          </p:nvPr>
        </p:nvSpPr>
        <p:spPr>
          <a:xfrm>
            <a:off x="3647017" y="5915887"/>
            <a:ext cx="796616" cy="490599"/>
          </a:xfrm>
        </p:spPr>
        <p:txBody>
          <a:bodyPr/>
          <a:lstStyle/>
          <a:p>
            <a:fld id="{8C6B8782-8454-4977-996B-B9A9DE222D91}" type="slidenum">
              <a:rPr lang="en-US" smtClean="0"/>
              <a:pPr/>
              <a:t>‹nº›</a:t>
            </a:fld>
            <a:endParaRPr lang="en-US"/>
          </a:p>
        </p:txBody>
      </p:sp>
    </p:spTree>
    <p:extLst>
      <p:ext uri="{BB962C8B-B14F-4D97-AF65-F5344CB8AC3E}">
        <p14:creationId xmlns:p14="http://schemas.microsoft.com/office/powerpoint/2010/main" val="20055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t-BR"/>
              <a:t>Clique para editar o título Mestre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r>
              <a:rPr lang="en-US"/>
              <a:t>pef3111</a:t>
            </a: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B57E645E-9514-46B1-B7F7-03C4D6A4C5DD}" type="datetimeFigureOut">
              <a:rPr lang="en-US" smtClean="0"/>
              <a:pPr/>
              <a:t>10/9/2018</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C6B8782-8454-4977-996B-B9A9DE222D91}" type="slidenum">
              <a:rPr lang="en-US" smtClean="0"/>
              <a:pPr/>
              <a:t>‹nº›</a:t>
            </a:fld>
            <a:endParaRPr lang="en-US"/>
          </a:p>
        </p:txBody>
      </p:sp>
    </p:spTree>
    <p:extLst>
      <p:ext uri="{BB962C8B-B14F-4D97-AF65-F5344CB8AC3E}">
        <p14:creationId xmlns:p14="http://schemas.microsoft.com/office/powerpoint/2010/main" val="263280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808831" y="5573588"/>
            <a:ext cx="7526338" cy="991197"/>
          </a:xfrm>
        </p:spPr>
        <p:txBody>
          <a:bodyPr/>
          <a:lstStyle/>
          <a:p>
            <a:pPr algn="ctr" eaLnBrk="1" hangingPunct="1"/>
            <a:r>
              <a:rPr lang="pt-BR" sz="4400" dirty="0"/>
              <a:t>PEF3111 – aula 8</a:t>
            </a:r>
            <a:br>
              <a:rPr lang="pt-BR" sz="4400" dirty="0"/>
            </a:br>
            <a:r>
              <a:rPr lang="pt-BR" sz="4400" dirty="0"/>
              <a:t>2 de outubro, 2018</a:t>
            </a:r>
          </a:p>
        </p:txBody>
      </p:sp>
      <p:sp>
        <p:nvSpPr>
          <p:cNvPr id="2051" name="Subtítulo 2"/>
          <p:cNvSpPr>
            <a:spLocks noGrp="1"/>
          </p:cNvSpPr>
          <p:nvPr>
            <p:ph type="subTitle" idx="1"/>
          </p:nvPr>
        </p:nvSpPr>
        <p:spPr>
          <a:xfrm>
            <a:off x="1115616" y="1038188"/>
            <a:ext cx="7526338" cy="434974"/>
          </a:xfrm>
        </p:spPr>
        <p:txBody>
          <a:bodyPr>
            <a:normAutofit fontScale="25000" lnSpcReduction="20000"/>
          </a:bodyPr>
          <a:lstStyle/>
          <a:p>
            <a:pPr eaLnBrk="1" hangingPunct="1"/>
            <a:r>
              <a:rPr lang="pt-BR" sz="14400" dirty="0"/>
              <a:t>Empreendedorismo e Modelos de Negócio</a:t>
            </a:r>
          </a:p>
          <a:p>
            <a:pPr eaLnBrk="1" hangingPunct="1"/>
            <a:r>
              <a:rPr lang="pt-BR" sz="9600" dirty="0"/>
              <a:t>Professor José Antonio Lerosa de Siqueira</a:t>
            </a:r>
          </a:p>
          <a:p>
            <a:pPr eaLnBrk="1" hangingPunct="1"/>
            <a:r>
              <a:rPr lang="pt-BR" sz="9600" dirty="0"/>
              <a:t>jals@usp.br</a:t>
            </a:r>
          </a:p>
          <a:p>
            <a:pPr eaLnBrk="1" hangingPunct="1"/>
            <a:endParaRPr lang="pt-BR" dirty="0">
              <a:solidFill>
                <a:srgbClr val="1737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09374-20B4-4520-9523-DF1F1C069DEE}"/>
              </a:ext>
            </a:extLst>
          </p:cNvPr>
          <p:cNvSpPr>
            <a:spLocks noGrp="1"/>
          </p:cNvSpPr>
          <p:nvPr>
            <p:ph type="title"/>
          </p:nvPr>
        </p:nvSpPr>
        <p:spPr>
          <a:xfrm>
            <a:off x="0" y="1071546"/>
            <a:ext cx="9034962" cy="725741"/>
          </a:xfrm>
        </p:spPr>
        <p:txBody>
          <a:bodyPr/>
          <a:lstStyle/>
          <a:p>
            <a:r>
              <a:rPr lang="pt-BR" sz="3200" dirty="0"/>
              <a:t>Passo 13: Mapear o processo de aquisição de um cliente pagante – neste passo você irá: </a:t>
            </a:r>
          </a:p>
        </p:txBody>
      </p:sp>
      <p:sp>
        <p:nvSpPr>
          <p:cNvPr id="4" name="Espaço Reservado para Conteúdo 3"/>
          <p:cNvSpPr>
            <a:spLocks noGrp="1"/>
          </p:cNvSpPr>
          <p:nvPr>
            <p:ph idx="1"/>
          </p:nvPr>
        </p:nvSpPr>
        <p:spPr/>
        <p:txBody>
          <a:bodyPr/>
          <a:lstStyle/>
          <a:p>
            <a:pPr>
              <a:buFont typeface="Arial" pitchFamily="34" charset="0"/>
              <a:buChar char="•"/>
            </a:pPr>
            <a:r>
              <a:rPr lang="en-US" sz="2400" dirty="0" err="1"/>
              <a:t>Mapear</a:t>
            </a:r>
            <a:r>
              <a:rPr lang="en-US" sz="2400" dirty="0"/>
              <a:t> o </a:t>
            </a:r>
            <a:r>
              <a:rPr lang="en-US" sz="2400" dirty="0" err="1"/>
              <a:t>processo</a:t>
            </a:r>
            <a:r>
              <a:rPr lang="en-US" sz="2400" dirty="0"/>
              <a:t> </a:t>
            </a:r>
            <a:r>
              <a:rPr lang="en-US" sz="2400" dirty="0" err="1"/>
              <a:t>pelo</a:t>
            </a:r>
            <a:r>
              <a:rPr lang="en-US" sz="2400" dirty="0"/>
              <a:t> </a:t>
            </a:r>
            <a:r>
              <a:rPr lang="en-US" sz="2400" dirty="0" err="1"/>
              <a:t>qual</a:t>
            </a:r>
            <a:r>
              <a:rPr lang="en-US" sz="2400" dirty="0"/>
              <a:t> um </a:t>
            </a:r>
            <a:r>
              <a:rPr lang="en-US" sz="2400" dirty="0" err="1"/>
              <a:t>cliente</a:t>
            </a:r>
            <a:r>
              <a:rPr lang="en-US" sz="2400" dirty="0"/>
              <a:t> decide </a:t>
            </a:r>
            <a:r>
              <a:rPr lang="en-US" sz="2400" dirty="0" err="1"/>
              <a:t>comprar</a:t>
            </a:r>
            <a:r>
              <a:rPr lang="en-US" sz="2400" dirty="0"/>
              <a:t> o </a:t>
            </a:r>
            <a:r>
              <a:rPr lang="en-US" sz="2400" dirty="0" err="1"/>
              <a:t>produto</a:t>
            </a:r>
            <a:r>
              <a:rPr lang="en-US" sz="2400" dirty="0"/>
              <a:t>.</a:t>
            </a:r>
          </a:p>
          <a:p>
            <a:pPr>
              <a:buFont typeface="Arial" pitchFamily="34" charset="0"/>
              <a:buChar char="•"/>
            </a:pPr>
            <a:r>
              <a:rPr lang="en-US" sz="2400" dirty="0" err="1"/>
              <a:t>Estimar</a:t>
            </a:r>
            <a:r>
              <a:rPr lang="en-US" sz="2400" dirty="0"/>
              <a:t> o </a:t>
            </a:r>
            <a:r>
              <a:rPr lang="en-US" sz="2400" dirty="0" err="1"/>
              <a:t>ciclo</a:t>
            </a:r>
            <a:r>
              <a:rPr lang="en-US" sz="2400" dirty="0"/>
              <a:t> de </a:t>
            </a:r>
            <a:r>
              <a:rPr lang="en-US" sz="2400" dirty="0" err="1"/>
              <a:t>venda</a:t>
            </a:r>
            <a:r>
              <a:rPr lang="en-US" sz="2400" dirty="0"/>
              <a:t> </a:t>
            </a:r>
            <a:r>
              <a:rPr lang="en-US" sz="2400" dirty="0" err="1"/>
              <a:t>para</a:t>
            </a:r>
            <a:r>
              <a:rPr lang="en-US" sz="2400" dirty="0"/>
              <a:t> o </a:t>
            </a:r>
            <a:r>
              <a:rPr lang="en-US" sz="2400" dirty="0" err="1"/>
              <a:t>produto</a:t>
            </a:r>
            <a:r>
              <a:rPr lang="en-US" sz="2400" dirty="0"/>
              <a:t>.</a:t>
            </a:r>
          </a:p>
          <a:p>
            <a:pPr>
              <a:buFont typeface="Arial" pitchFamily="34" charset="0"/>
              <a:buChar char="•"/>
            </a:pPr>
            <a:r>
              <a:rPr lang="en-US" sz="2400" dirty="0" err="1"/>
              <a:t>Identificar</a:t>
            </a:r>
            <a:r>
              <a:rPr lang="en-US" sz="2400" dirty="0"/>
              <a:t>  </a:t>
            </a:r>
            <a:r>
              <a:rPr lang="en-US" sz="2400" dirty="0" err="1"/>
              <a:t>obstáculos</a:t>
            </a:r>
            <a:r>
              <a:rPr lang="en-US" sz="2400" dirty="0"/>
              <a:t> </a:t>
            </a:r>
            <a:r>
              <a:rPr lang="en-US" sz="2400" dirty="0" err="1"/>
              <a:t>orçamentários</a:t>
            </a:r>
            <a:r>
              <a:rPr lang="en-US" sz="2400" dirty="0"/>
              <a:t>, </a:t>
            </a:r>
            <a:r>
              <a:rPr lang="en-US" sz="2400" dirty="0" err="1"/>
              <a:t>regulatórios</a:t>
            </a:r>
            <a:r>
              <a:rPr lang="en-US" sz="2400" dirty="0"/>
              <a:t> </a:t>
            </a:r>
            <a:r>
              <a:rPr lang="en-US" sz="2400" dirty="0" err="1"/>
              <a:t>ou</a:t>
            </a:r>
            <a:r>
              <a:rPr lang="en-US" sz="2400" dirty="0"/>
              <a:t> de </a:t>
            </a:r>
            <a:r>
              <a:rPr lang="en-US" sz="2400" dirty="0" err="1"/>
              <a:t>conformidade</a:t>
            </a:r>
            <a:r>
              <a:rPr lang="en-US" sz="2400" dirty="0"/>
              <a:t> </a:t>
            </a:r>
            <a:r>
              <a:rPr lang="en-US" sz="2400" dirty="0" err="1"/>
              <a:t>que</a:t>
            </a:r>
            <a:r>
              <a:rPr lang="en-US" sz="2400" dirty="0"/>
              <a:t> </a:t>
            </a:r>
            <a:r>
              <a:rPr lang="en-US" sz="2400" dirty="0" err="1"/>
              <a:t>possam</a:t>
            </a:r>
            <a:r>
              <a:rPr lang="en-US" sz="2400" dirty="0"/>
              <a:t> </a:t>
            </a:r>
            <a:r>
              <a:rPr lang="en-US" sz="2400" dirty="0" err="1"/>
              <a:t>retardar</a:t>
            </a:r>
            <a:r>
              <a:rPr lang="en-US" sz="2400" dirty="0"/>
              <a:t> </a:t>
            </a:r>
            <a:r>
              <a:rPr lang="en-US" sz="2400" dirty="0" err="1"/>
              <a:t>sua</a:t>
            </a:r>
            <a:r>
              <a:rPr lang="en-US" sz="2400" dirty="0"/>
              <a:t> </a:t>
            </a:r>
            <a:r>
              <a:rPr lang="en-US" sz="2400" dirty="0" err="1"/>
              <a:t>capacidade</a:t>
            </a:r>
            <a:r>
              <a:rPr lang="en-US" sz="2400" dirty="0"/>
              <a:t> de vender o </a:t>
            </a:r>
            <a:r>
              <a:rPr lang="en-US" sz="2400" dirty="0" err="1"/>
              <a:t>produto</a:t>
            </a:r>
            <a:r>
              <a:rPr lang="en-US" sz="2400" dirty="0"/>
              <a:t>.</a:t>
            </a:r>
          </a:p>
          <a:p>
            <a:pPr>
              <a:buFont typeface="Arial" pitchFamily="34" charset="0"/>
              <a:buChar char="•"/>
            </a:pPr>
            <a:endParaRPr lang="pt-BR" dirty="0"/>
          </a:p>
        </p:txBody>
      </p:sp>
      <p:sp>
        <p:nvSpPr>
          <p:cNvPr id="31746" name="AutoShape 2" descr="ms-local-stream://EpubReader_0E2106463E954C2682EBC77FCE781963/Content/OEBPS/images/f150-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9462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B986C-59DC-495E-820F-B01DE75FF81D}"/>
              </a:ext>
            </a:extLst>
          </p:cNvPr>
          <p:cNvSpPr>
            <a:spLocks noGrp="1"/>
          </p:cNvSpPr>
          <p:nvPr>
            <p:ph type="title"/>
          </p:nvPr>
        </p:nvSpPr>
        <p:spPr>
          <a:xfrm>
            <a:off x="142844" y="723413"/>
            <a:ext cx="8786873" cy="970450"/>
          </a:xfrm>
        </p:spPr>
        <p:txBody>
          <a:bodyPr/>
          <a:lstStyle/>
          <a:p>
            <a:r>
              <a:rPr lang="pt-BR" sz="3200" dirty="0"/>
              <a:t>Depois de descobrir quem toma a decisão, é necessário saber como a decisão é tomada.</a:t>
            </a:r>
          </a:p>
        </p:txBody>
      </p:sp>
      <p:pic>
        <p:nvPicPr>
          <p:cNvPr id="6" name="Espaço Reservado para Conteúdo 5" descr="Captura de Tela (18).png"/>
          <p:cNvPicPr>
            <a:picLocks noGrp="1" noChangeAspect="1"/>
          </p:cNvPicPr>
          <p:nvPr>
            <p:ph idx="1"/>
          </p:nvPr>
        </p:nvPicPr>
        <p:blipFill>
          <a:blip r:embed="rId3"/>
          <a:srcRect l="54419" t="13531" r="11330" b="11829"/>
          <a:stretch>
            <a:fillRect/>
          </a:stretch>
        </p:blipFill>
        <p:spPr>
          <a:xfrm>
            <a:off x="4857752" y="1633832"/>
            <a:ext cx="4143404" cy="5079012"/>
          </a:xfrm>
        </p:spPr>
      </p:pic>
      <p:sp>
        <p:nvSpPr>
          <p:cNvPr id="4" name="CaixaDeTexto 3"/>
          <p:cNvSpPr txBox="1"/>
          <p:nvPr/>
        </p:nvSpPr>
        <p:spPr>
          <a:xfrm>
            <a:off x="2000232" y="4714884"/>
            <a:ext cx="428628" cy="369332"/>
          </a:xfrm>
          <a:prstGeom prst="rect">
            <a:avLst/>
          </a:prstGeom>
          <a:noFill/>
        </p:spPr>
        <p:txBody>
          <a:bodyPr wrap="square" rtlCol="0">
            <a:spAutoFit/>
          </a:bodyPr>
          <a:lstStyle/>
          <a:p>
            <a:r>
              <a:rPr lang="pt-BR" dirty="0">
                <a:solidFill>
                  <a:schemeClr val="bg1"/>
                </a:solidFill>
              </a:rPr>
              <a:t>A</a:t>
            </a:r>
          </a:p>
        </p:txBody>
      </p:sp>
      <p:sp>
        <p:nvSpPr>
          <p:cNvPr id="7" name="CaixaDeTexto 6"/>
          <p:cNvSpPr txBox="1"/>
          <p:nvPr/>
        </p:nvSpPr>
        <p:spPr>
          <a:xfrm>
            <a:off x="357158" y="2214554"/>
            <a:ext cx="4357718" cy="4401205"/>
          </a:xfrm>
          <a:prstGeom prst="rect">
            <a:avLst/>
          </a:prstGeom>
          <a:noFill/>
        </p:spPr>
        <p:txBody>
          <a:bodyPr wrap="square" rtlCol="0">
            <a:spAutoFit/>
          </a:bodyPr>
          <a:lstStyle/>
          <a:p>
            <a:r>
              <a:rPr lang="pt-BR" sz="2800" dirty="0"/>
              <a:t>Qual é a duração do ciclo de venda típico?</a:t>
            </a:r>
          </a:p>
          <a:p>
            <a:endParaRPr lang="pt-BR" sz="2800" dirty="0"/>
          </a:p>
          <a:p>
            <a:r>
              <a:rPr lang="pt-BR" sz="2800" dirty="0"/>
              <a:t>Quanto custa obter um cliente pagante?</a:t>
            </a:r>
          </a:p>
          <a:p>
            <a:endParaRPr lang="pt-BR" sz="2800" dirty="0"/>
          </a:p>
          <a:p>
            <a:r>
              <a:rPr lang="pt-BR" sz="2800" dirty="0"/>
              <a:t>Quais são os obstáculos que podem atrapalhar a venda? (ou o recebimento?)</a:t>
            </a:r>
          </a:p>
        </p:txBody>
      </p:sp>
    </p:spTree>
    <p:extLst>
      <p:ext uri="{BB962C8B-B14F-4D97-AF65-F5344CB8AC3E}">
        <p14:creationId xmlns:p14="http://schemas.microsoft.com/office/powerpoint/2010/main" val="427198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CCF9C-18DD-4F68-B44B-E18625C92284}"/>
              </a:ext>
            </a:extLst>
          </p:cNvPr>
          <p:cNvSpPr>
            <a:spLocks noGrp="1"/>
          </p:cNvSpPr>
          <p:nvPr>
            <p:ph type="title"/>
          </p:nvPr>
        </p:nvSpPr>
        <p:spPr/>
        <p:txBody>
          <a:bodyPr/>
          <a:lstStyle/>
          <a:p>
            <a:r>
              <a:rPr lang="pt-BR" dirty="0"/>
              <a:t>Mapeando o processo de compra</a:t>
            </a:r>
          </a:p>
        </p:txBody>
      </p:sp>
      <p:sp>
        <p:nvSpPr>
          <p:cNvPr id="3" name="Espaço Reservado para Conteúdo 2">
            <a:extLst>
              <a:ext uri="{FF2B5EF4-FFF2-40B4-BE49-F238E27FC236}">
                <a16:creationId xmlns:a16="http://schemas.microsoft.com/office/drawing/2014/main" id="{DFE8B6BB-064C-4108-A535-7A737C3F70B0}"/>
              </a:ext>
            </a:extLst>
          </p:cNvPr>
          <p:cNvSpPr>
            <a:spLocks noGrp="1"/>
          </p:cNvSpPr>
          <p:nvPr>
            <p:ph idx="1"/>
          </p:nvPr>
        </p:nvSpPr>
        <p:spPr>
          <a:xfrm>
            <a:off x="142844" y="2222286"/>
            <a:ext cx="8821645" cy="4421423"/>
          </a:xfrm>
        </p:spPr>
        <p:txBody>
          <a:bodyPr>
            <a:normAutofit lnSpcReduction="10000"/>
          </a:bodyPr>
          <a:lstStyle/>
          <a:p>
            <a:pPr>
              <a:buFont typeface="Arial" pitchFamily="34" charset="0"/>
              <a:buChar char="•"/>
            </a:pPr>
            <a:r>
              <a:rPr lang="en-US" sz="2400" dirty="0"/>
              <a:t>Como </a:t>
            </a:r>
            <a:r>
              <a:rPr lang="en-US" sz="2400" dirty="0" err="1"/>
              <a:t>os</a:t>
            </a:r>
            <a:r>
              <a:rPr lang="en-US" sz="2400" dirty="0"/>
              <a:t> </a:t>
            </a:r>
            <a:r>
              <a:rPr lang="en-US" sz="2400" dirty="0" err="1"/>
              <a:t>clientes</a:t>
            </a:r>
            <a:r>
              <a:rPr lang="en-US" sz="2400" dirty="0"/>
              <a:t> </a:t>
            </a:r>
            <a:r>
              <a:rPr lang="en-US" sz="2400" dirty="0" err="1"/>
              <a:t>determinam</a:t>
            </a:r>
            <a:r>
              <a:rPr lang="en-US" sz="2400" dirty="0"/>
              <a:t> </a:t>
            </a:r>
            <a:r>
              <a:rPr lang="en-US" sz="2400" dirty="0" err="1"/>
              <a:t>que</a:t>
            </a:r>
            <a:r>
              <a:rPr lang="en-US" sz="2400" dirty="0"/>
              <a:t> </a:t>
            </a:r>
            <a:r>
              <a:rPr lang="en-US" sz="2400" dirty="0" err="1"/>
              <a:t>precisam</a:t>
            </a:r>
            <a:r>
              <a:rPr lang="en-US" sz="2400" dirty="0"/>
              <a:t> (</a:t>
            </a:r>
            <a:r>
              <a:rPr lang="en-US" sz="2400" dirty="0" err="1"/>
              <a:t>ou</a:t>
            </a:r>
            <a:r>
              <a:rPr lang="en-US" sz="2400" dirty="0"/>
              <a:t> </a:t>
            </a:r>
            <a:r>
              <a:rPr lang="en-US" sz="2400" dirty="0" err="1"/>
              <a:t>sentem</a:t>
            </a:r>
            <a:r>
              <a:rPr lang="en-US" sz="2400" dirty="0"/>
              <a:t> </a:t>
            </a:r>
            <a:r>
              <a:rPr lang="en-US" sz="2400" dirty="0" err="1"/>
              <a:t>uma</a:t>
            </a:r>
            <a:r>
              <a:rPr lang="en-US" sz="2400" dirty="0"/>
              <a:t> </a:t>
            </a:r>
            <a:r>
              <a:rPr lang="en-US" sz="2400" dirty="0" err="1"/>
              <a:t>oportunidade</a:t>
            </a:r>
            <a:r>
              <a:rPr lang="en-US" sz="2400" dirty="0"/>
              <a:t> </a:t>
            </a:r>
            <a:r>
              <a:rPr lang="en-US" sz="2400" dirty="0" err="1"/>
              <a:t>para</a:t>
            </a:r>
            <a:r>
              <a:rPr lang="en-US" sz="2400" dirty="0"/>
              <a:t>) </a:t>
            </a:r>
            <a:r>
              <a:rPr lang="en-US" sz="2400" dirty="0" err="1"/>
              <a:t>abandonar</a:t>
            </a:r>
            <a:r>
              <a:rPr lang="en-US" sz="2400" dirty="0"/>
              <a:t> o </a:t>
            </a:r>
            <a:r>
              <a:rPr lang="en-US" sz="2400" dirty="0" err="1"/>
              <a:t>fornecedor</a:t>
            </a:r>
            <a:r>
              <a:rPr lang="en-US" sz="2400" dirty="0"/>
              <a:t> </a:t>
            </a:r>
            <a:r>
              <a:rPr lang="en-US" sz="2400" dirty="0" err="1"/>
              <a:t>atual</a:t>
            </a:r>
            <a:r>
              <a:rPr lang="en-US" sz="2400" dirty="0"/>
              <a:t> (</a:t>
            </a:r>
            <a:r>
              <a:rPr lang="en-US" sz="2400" dirty="0" err="1"/>
              <a:t>incumbente</a:t>
            </a:r>
            <a:r>
              <a:rPr lang="en-US" sz="2400" dirty="0"/>
              <a:t>)?</a:t>
            </a:r>
          </a:p>
          <a:p>
            <a:pPr>
              <a:buFont typeface="Arial" pitchFamily="34" charset="0"/>
              <a:buChar char="•"/>
            </a:pPr>
            <a:r>
              <a:rPr lang="en-US" sz="2400" dirty="0"/>
              <a:t> Como </a:t>
            </a:r>
            <a:r>
              <a:rPr lang="en-US" sz="2400" dirty="0" err="1"/>
              <a:t>ativar</a:t>
            </a:r>
            <a:r>
              <a:rPr lang="en-US" sz="2400" dirty="0"/>
              <a:t> </a:t>
            </a:r>
            <a:r>
              <a:rPr lang="en-US" sz="2400" dirty="0" err="1"/>
              <a:t>os</a:t>
            </a:r>
            <a:r>
              <a:rPr lang="en-US" sz="2400" dirty="0"/>
              <a:t> </a:t>
            </a:r>
            <a:r>
              <a:rPr lang="en-US" sz="2400" dirty="0" err="1"/>
              <a:t>clientes</a:t>
            </a:r>
            <a:r>
              <a:rPr lang="en-US" sz="2400" dirty="0"/>
              <a:t> </a:t>
            </a:r>
            <a:r>
              <a:rPr lang="en-US" sz="2400" dirty="0" err="1"/>
              <a:t>para</a:t>
            </a:r>
            <a:r>
              <a:rPr lang="en-US" sz="2400" dirty="0"/>
              <a:t> </a:t>
            </a:r>
            <a:r>
              <a:rPr lang="en-US" sz="2400" dirty="0" err="1"/>
              <a:t>que</a:t>
            </a:r>
            <a:r>
              <a:rPr lang="en-US" sz="2400" dirty="0"/>
              <a:t> </a:t>
            </a:r>
            <a:r>
              <a:rPr lang="en-US" sz="2400" dirty="0" err="1"/>
              <a:t>sintam</a:t>
            </a:r>
            <a:r>
              <a:rPr lang="en-US" sz="2400" dirty="0"/>
              <a:t> </a:t>
            </a:r>
            <a:r>
              <a:rPr lang="en-US" sz="2400" dirty="0" err="1"/>
              <a:t>que</a:t>
            </a:r>
            <a:r>
              <a:rPr lang="en-US" sz="2400" dirty="0"/>
              <a:t> </a:t>
            </a:r>
            <a:r>
              <a:rPr lang="en-US" sz="2400" dirty="0" err="1"/>
              <a:t>precisam</a:t>
            </a:r>
            <a:r>
              <a:rPr lang="en-US" sz="2400" dirty="0"/>
              <a:t> </a:t>
            </a:r>
            <a:r>
              <a:rPr lang="en-US" sz="2400" dirty="0" err="1"/>
              <a:t>fazer</a:t>
            </a:r>
            <a:r>
              <a:rPr lang="en-US" sz="2400" dirty="0"/>
              <a:t> </a:t>
            </a:r>
            <a:r>
              <a:rPr lang="en-US" sz="2400" dirty="0" err="1"/>
              <a:t>algo</a:t>
            </a:r>
            <a:r>
              <a:rPr lang="en-US" sz="2400" dirty="0"/>
              <a:t> </a:t>
            </a:r>
            <a:r>
              <a:rPr lang="en-US" sz="2400" dirty="0" err="1"/>
              <a:t>diferente</a:t>
            </a:r>
            <a:r>
              <a:rPr lang="en-US" sz="2400" dirty="0"/>
              <a:t> (</a:t>
            </a:r>
            <a:r>
              <a:rPr lang="en-US" sz="2400" dirty="0" err="1"/>
              <a:t>comprar</a:t>
            </a:r>
            <a:r>
              <a:rPr lang="en-US" sz="2400" dirty="0"/>
              <a:t> o </a:t>
            </a:r>
            <a:r>
              <a:rPr lang="en-US" sz="2400" u="sng" dirty="0" err="1"/>
              <a:t>seu</a:t>
            </a:r>
            <a:r>
              <a:rPr lang="en-US" sz="2400" dirty="0"/>
              <a:t> </a:t>
            </a:r>
            <a:r>
              <a:rPr lang="en-US" sz="2400" dirty="0" err="1"/>
              <a:t>produto</a:t>
            </a:r>
            <a:r>
              <a:rPr lang="en-US" sz="2400" dirty="0"/>
              <a:t>)?</a:t>
            </a:r>
          </a:p>
          <a:p>
            <a:pPr>
              <a:buFont typeface="Arial" pitchFamily="34" charset="0"/>
              <a:buChar char="•"/>
            </a:pPr>
            <a:r>
              <a:rPr lang="en-US" sz="2400" dirty="0"/>
              <a:t>Como </a:t>
            </a:r>
            <a:r>
              <a:rPr lang="en-US" sz="2400" dirty="0" err="1"/>
              <a:t>irão</a:t>
            </a:r>
            <a:r>
              <a:rPr lang="en-US" sz="2400" dirty="0"/>
              <a:t> saber a </a:t>
            </a:r>
            <a:r>
              <a:rPr lang="en-US" sz="2400" dirty="0" err="1"/>
              <a:t>respeito</a:t>
            </a:r>
            <a:r>
              <a:rPr lang="en-US" sz="2400" dirty="0"/>
              <a:t> dele?</a:t>
            </a:r>
          </a:p>
          <a:p>
            <a:pPr>
              <a:buFont typeface="Arial" pitchFamily="34" charset="0"/>
              <a:buChar char="•"/>
            </a:pPr>
            <a:r>
              <a:rPr lang="en-US" sz="2400" dirty="0"/>
              <a:t>Como </a:t>
            </a:r>
            <a:r>
              <a:rPr lang="en-US" sz="2400" dirty="0" err="1"/>
              <a:t>irão</a:t>
            </a:r>
            <a:r>
              <a:rPr lang="en-US" sz="2400" dirty="0"/>
              <a:t> </a:t>
            </a:r>
            <a:r>
              <a:rPr lang="en-US" sz="2400" dirty="0" err="1"/>
              <a:t>analisá</a:t>
            </a:r>
            <a:r>
              <a:rPr lang="en-US" sz="2400" dirty="0"/>
              <a:t>-lo?</a:t>
            </a:r>
          </a:p>
          <a:p>
            <a:pPr>
              <a:buFont typeface="Arial" pitchFamily="34" charset="0"/>
              <a:buChar char="•"/>
            </a:pPr>
            <a:r>
              <a:rPr lang="en-US" sz="2400" dirty="0"/>
              <a:t>Como </a:t>
            </a:r>
            <a:r>
              <a:rPr lang="en-US" sz="2400" dirty="0" err="1"/>
              <a:t>irão</a:t>
            </a:r>
            <a:r>
              <a:rPr lang="en-US" sz="2400" dirty="0"/>
              <a:t> </a:t>
            </a:r>
            <a:r>
              <a:rPr lang="en-US" sz="2400" dirty="0" err="1"/>
              <a:t>adquiri</a:t>
            </a:r>
            <a:r>
              <a:rPr lang="en-US" sz="2400" dirty="0"/>
              <a:t>-lo?</a:t>
            </a:r>
          </a:p>
          <a:p>
            <a:pPr>
              <a:buFont typeface="Arial" pitchFamily="34" charset="0"/>
              <a:buChar char="•"/>
            </a:pPr>
            <a:r>
              <a:rPr lang="en-US" sz="2400" dirty="0"/>
              <a:t>Como </a:t>
            </a:r>
            <a:r>
              <a:rPr lang="en-US" sz="2400" dirty="0" err="1"/>
              <a:t>irão</a:t>
            </a:r>
            <a:r>
              <a:rPr lang="en-US" sz="2400" dirty="0"/>
              <a:t> </a:t>
            </a:r>
            <a:r>
              <a:rPr lang="en-US" sz="2400" dirty="0" err="1"/>
              <a:t>instalá</a:t>
            </a:r>
            <a:r>
              <a:rPr lang="en-US" sz="2400" dirty="0"/>
              <a:t>-lo?</a:t>
            </a:r>
          </a:p>
          <a:p>
            <a:pPr>
              <a:buFont typeface="Arial" pitchFamily="34" charset="0"/>
              <a:buChar char="•"/>
            </a:pPr>
            <a:r>
              <a:rPr lang="en-US" sz="2400" dirty="0"/>
              <a:t>Como </a:t>
            </a:r>
            <a:r>
              <a:rPr lang="en-US" sz="2400" dirty="0" err="1"/>
              <a:t>irão</a:t>
            </a:r>
            <a:r>
              <a:rPr lang="en-US" sz="2400" dirty="0"/>
              <a:t> </a:t>
            </a:r>
            <a:r>
              <a:rPr lang="en-US" sz="2400" dirty="0" err="1"/>
              <a:t>pagar</a:t>
            </a:r>
            <a:r>
              <a:rPr lang="en-US" sz="2400" dirty="0"/>
              <a:t> </a:t>
            </a:r>
            <a:r>
              <a:rPr lang="en-US" sz="2400" dirty="0" err="1"/>
              <a:t>por</a:t>
            </a:r>
            <a:r>
              <a:rPr lang="en-US" sz="2400" dirty="0"/>
              <a:t> </a:t>
            </a:r>
            <a:r>
              <a:rPr lang="en-US" sz="2400" dirty="0" err="1"/>
              <a:t>ele</a:t>
            </a:r>
            <a:r>
              <a:rPr lang="en-US" sz="2400" dirty="0"/>
              <a:t>?</a:t>
            </a:r>
          </a:p>
          <a:p>
            <a:pPr marL="0" indent="0">
              <a:buNone/>
            </a:pPr>
            <a:endParaRPr lang="pt-BR" dirty="0"/>
          </a:p>
        </p:txBody>
      </p:sp>
    </p:spTree>
    <p:extLst>
      <p:ext uri="{BB962C8B-B14F-4D97-AF65-F5344CB8AC3E}">
        <p14:creationId xmlns:p14="http://schemas.microsoft.com/office/powerpoint/2010/main" val="332685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CCF9C-18DD-4F68-B44B-E18625C92284}"/>
              </a:ext>
            </a:extLst>
          </p:cNvPr>
          <p:cNvSpPr>
            <a:spLocks noGrp="1"/>
          </p:cNvSpPr>
          <p:nvPr>
            <p:ph type="title"/>
          </p:nvPr>
        </p:nvSpPr>
        <p:spPr>
          <a:xfrm>
            <a:off x="142844" y="714356"/>
            <a:ext cx="9001156" cy="1012958"/>
          </a:xfrm>
        </p:spPr>
        <p:txBody>
          <a:bodyPr/>
          <a:lstStyle/>
          <a:p>
            <a:r>
              <a:rPr lang="pt-BR" sz="2800" dirty="0"/>
              <a:t>Componentes mais comuns no processo de venda</a:t>
            </a:r>
          </a:p>
        </p:txBody>
      </p:sp>
      <p:sp>
        <p:nvSpPr>
          <p:cNvPr id="3" name="Espaço Reservado para Conteúdo 2">
            <a:extLst>
              <a:ext uri="{FF2B5EF4-FFF2-40B4-BE49-F238E27FC236}">
                <a16:creationId xmlns:a16="http://schemas.microsoft.com/office/drawing/2014/main" id="{DFE8B6BB-064C-4108-A535-7A737C3F70B0}"/>
              </a:ext>
            </a:extLst>
          </p:cNvPr>
          <p:cNvSpPr>
            <a:spLocks noGrp="1"/>
          </p:cNvSpPr>
          <p:nvPr>
            <p:ph idx="1"/>
          </p:nvPr>
        </p:nvSpPr>
        <p:spPr>
          <a:xfrm>
            <a:off x="539553" y="2222287"/>
            <a:ext cx="8424936" cy="3636510"/>
          </a:xfrm>
        </p:spPr>
        <p:txBody>
          <a:bodyPr>
            <a:normAutofit fontScale="85000" lnSpcReduction="10000"/>
          </a:bodyPr>
          <a:lstStyle/>
          <a:p>
            <a:pPr marL="0" indent="0">
              <a:buNone/>
            </a:pPr>
            <a:r>
              <a:rPr lang="pt-BR" sz="2800" dirty="0"/>
              <a:t>Geração de leads</a:t>
            </a:r>
          </a:p>
          <a:p>
            <a:pPr marL="0" indent="0">
              <a:buNone/>
            </a:pPr>
            <a:r>
              <a:rPr lang="en-US" sz="2800" dirty="0" err="1"/>
              <a:t>Acesso</a:t>
            </a:r>
            <a:r>
              <a:rPr lang="en-US" sz="2800" dirty="0"/>
              <a:t> a </a:t>
            </a:r>
            <a:r>
              <a:rPr lang="en-US" sz="2800" dirty="0" err="1"/>
              <a:t>influenciadores</a:t>
            </a:r>
            <a:endParaRPr lang="en-US" sz="2800" dirty="0"/>
          </a:p>
          <a:p>
            <a:pPr marL="0" indent="0">
              <a:buNone/>
            </a:pPr>
            <a:r>
              <a:rPr lang="en-US" sz="2800" dirty="0" err="1"/>
              <a:t>Planejamento</a:t>
            </a:r>
            <a:r>
              <a:rPr lang="en-US" sz="2800" dirty="0"/>
              <a:t> </a:t>
            </a:r>
            <a:r>
              <a:rPr lang="en-US" sz="2800" dirty="0" err="1"/>
              <a:t>pré-compra</a:t>
            </a:r>
            <a:endParaRPr lang="en-US" sz="2800" dirty="0"/>
          </a:p>
          <a:p>
            <a:pPr marL="0" indent="0">
              <a:buNone/>
            </a:pPr>
            <a:r>
              <a:rPr lang="en-US" sz="2800" dirty="0" err="1"/>
              <a:t>Compra</a:t>
            </a:r>
            <a:endParaRPr lang="en-US" sz="2800" dirty="0"/>
          </a:p>
          <a:p>
            <a:pPr marL="0" indent="0">
              <a:buNone/>
            </a:pPr>
            <a:r>
              <a:rPr lang="en-US" sz="2800" dirty="0" err="1"/>
              <a:t>Instalação</a:t>
            </a:r>
            <a:endParaRPr lang="en-US" sz="2800" dirty="0"/>
          </a:p>
          <a:p>
            <a:pPr marL="0" indent="0">
              <a:buNone/>
            </a:pPr>
            <a:endParaRPr lang="en-US" sz="2800" dirty="0"/>
          </a:p>
          <a:p>
            <a:pPr marL="0" indent="0">
              <a:buNone/>
            </a:pPr>
            <a:r>
              <a:rPr lang="en-US" sz="2800" dirty="0" err="1"/>
              <a:t>Empreendedores</a:t>
            </a:r>
            <a:r>
              <a:rPr lang="en-US" sz="2800" dirty="0"/>
              <a:t> </a:t>
            </a:r>
            <a:r>
              <a:rPr lang="en-US" sz="2800" dirty="0" err="1"/>
              <a:t>geralmente</a:t>
            </a:r>
            <a:r>
              <a:rPr lang="en-US" sz="2800" dirty="0"/>
              <a:t> </a:t>
            </a:r>
            <a:r>
              <a:rPr lang="en-US" sz="2800" dirty="0" err="1"/>
              <a:t>erram</a:t>
            </a:r>
            <a:r>
              <a:rPr lang="en-US" sz="2800" dirty="0"/>
              <a:t> </a:t>
            </a:r>
            <a:r>
              <a:rPr lang="en-US" sz="2800" dirty="0" err="1"/>
              <a:t>quando</a:t>
            </a:r>
            <a:r>
              <a:rPr lang="en-US" sz="2800" dirty="0"/>
              <a:t> </a:t>
            </a:r>
            <a:r>
              <a:rPr lang="en-US" sz="2800" dirty="0" err="1"/>
              <a:t>tentam</a:t>
            </a:r>
            <a:r>
              <a:rPr lang="en-US" sz="2800" dirty="0"/>
              <a:t> </a:t>
            </a:r>
            <a:r>
              <a:rPr lang="en-US" sz="2800" dirty="0" err="1"/>
              <a:t>prever</a:t>
            </a:r>
            <a:r>
              <a:rPr lang="en-US" sz="2800" dirty="0"/>
              <a:t> o tempo </a:t>
            </a:r>
            <a:r>
              <a:rPr lang="en-US" sz="2800" dirty="0" err="1"/>
              <a:t>necessário</a:t>
            </a:r>
            <a:r>
              <a:rPr lang="en-US" sz="2800" dirty="0"/>
              <a:t> </a:t>
            </a:r>
            <a:r>
              <a:rPr lang="en-US" sz="2800" dirty="0" err="1"/>
              <a:t>para</a:t>
            </a:r>
            <a:r>
              <a:rPr lang="en-US" sz="2800" dirty="0"/>
              <a:t> </a:t>
            </a:r>
            <a:r>
              <a:rPr lang="en-US" sz="2800" dirty="0" err="1"/>
              <a:t>levantar</a:t>
            </a:r>
            <a:r>
              <a:rPr lang="en-US" sz="2800" dirty="0"/>
              <a:t> o </a:t>
            </a:r>
            <a:r>
              <a:rPr lang="en-US" sz="2800" dirty="0" err="1"/>
              <a:t>processo</a:t>
            </a:r>
            <a:endParaRPr lang="en-US" sz="2800" dirty="0"/>
          </a:p>
        </p:txBody>
      </p:sp>
    </p:spTree>
    <p:extLst>
      <p:ext uri="{BB962C8B-B14F-4D97-AF65-F5344CB8AC3E}">
        <p14:creationId xmlns:p14="http://schemas.microsoft.com/office/powerpoint/2010/main" val="422205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E13C5C-5CB5-464F-953E-A8DE80E788AE}"/>
              </a:ext>
            </a:extLst>
          </p:cNvPr>
          <p:cNvSpPr>
            <a:spLocks noGrp="1"/>
          </p:cNvSpPr>
          <p:nvPr>
            <p:ph type="title"/>
          </p:nvPr>
        </p:nvSpPr>
        <p:spPr/>
        <p:txBody>
          <a:bodyPr/>
          <a:lstStyle/>
          <a:p>
            <a:r>
              <a:rPr lang="pt-BR" dirty="0"/>
              <a:t>B2B v B2C</a:t>
            </a:r>
          </a:p>
        </p:txBody>
      </p:sp>
      <p:sp>
        <p:nvSpPr>
          <p:cNvPr id="3" name="Espaço Reservado para Conteúdo 2">
            <a:extLst>
              <a:ext uri="{FF2B5EF4-FFF2-40B4-BE49-F238E27FC236}">
                <a16:creationId xmlns:a16="http://schemas.microsoft.com/office/drawing/2014/main" id="{3C1C75D7-C2BA-48C2-BEB3-73DD96842F02}"/>
              </a:ext>
            </a:extLst>
          </p:cNvPr>
          <p:cNvSpPr>
            <a:spLocks noGrp="1"/>
          </p:cNvSpPr>
          <p:nvPr>
            <p:ph idx="1"/>
          </p:nvPr>
        </p:nvSpPr>
        <p:spPr>
          <a:xfrm>
            <a:off x="179513" y="2222287"/>
            <a:ext cx="8856984" cy="3636510"/>
          </a:xfrm>
        </p:spPr>
        <p:txBody>
          <a:bodyPr/>
          <a:lstStyle/>
          <a:p>
            <a:pPr>
              <a:buFont typeface="Arial" panose="020B0604020202020204" pitchFamily="34" charset="0"/>
              <a:buChar char="•"/>
            </a:pPr>
            <a:r>
              <a:rPr lang="pt-BR" dirty="0"/>
              <a:t>1-</a:t>
            </a:r>
            <a:r>
              <a:rPr lang="pt-BR" dirty="0" err="1"/>
              <a:t>click</a:t>
            </a:r>
            <a:r>
              <a:rPr lang="pt-BR" dirty="0"/>
              <a:t> da </a:t>
            </a:r>
            <a:r>
              <a:rPr lang="pt-BR" dirty="0" err="1"/>
              <a:t>Amazon</a:t>
            </a:r>
            <a:endParaRPr lang="pt-BR" dirty="0"/>
          </a:p>
        </p:txBody>
      </p:sp>
    </p:spTree>
    <p:extLst>
      <p:ext uri="{BB962C8B-B14F-4D97-AF65-F5344CB8AC3E}">
        <p14:creationId xmlns:p14="http://schemas.microsoft.com/office/powerpoint/2010/main" val="356087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0AE4A-FC60-438B-9219-D852BDA638A3}"/>
              </a:ext>
            </a:extLst>
          </p:cNvPr>
          <p:cNvSpPr>
            <a:spLocks noGrp="1"/>
          </p:cNvSpPr>
          <p:nvPr>
            <p:ph type="title"/>
          </p:nvPr>
        </p:nvSpPr>
        <p:spPr>
          <a:xfrm>
            <a:off x="17131" y="1247153"/>
            <a:ext cx="9017187" cy="648072"/>
          </a:xfrm>
        </p:spPr>
        <p:txBody>
          <a:bodyPr/>
          <a:lstStyle/>
          <a:p>
            <a:r>
              <a:rPr lang="pt-BR" dirty="0"/>
              <a:t>Exemplo: Sistemas mecânicos de filtragem de água</a:t>
            </a:r>
          </a:p>
        </p:txBody>
      </p:sp>
      <p:pic>
        <p:nvPicPr>
          <p:cNvPr id="7" name="Espaço Reservado para Conteúdo 6" descr="Captura de Tela (19).png"/>
          <p:cNvPicPr>
            <a:picLocks noGrp="1" noChangeAspect="1"/>
          </p:cNvPicPr>
          <p:nvPr>
            <p:ph idx="1"/>
          </p:nvPr>
        </p:nvPicPr>
        <p:blipFill>
          <a:blip r:embed="rId2"/>
          <a:srcRect l="22378" t="15495" r="22378" b="9864"/>
          <a:stretch>
            <a:fillRect/>
          </a:stretch>
        </p:blipFill>
        <p:spPr>
          <a:xfrm>
            <a:off x="1000132" y="1928802"/>
            <a:ext cx="6485786" cy="4929198"/>
          </a:xfrm>
        </p:spPr>
      </p:pic>
      <p:sp>
        <p:nvSpPr>
          <p:cNvPr id="15362" name="AutoShape 2" descr="ms-local-stream://EpubReader_D7C16EB465294047B9CC5792B46588DF/Content/OEBPS/images/f155-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96270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627895"/>
            <a:ext cx="8858311" cy="989034"/>
          </a:xfrm>
        </p:spPr>
        <p:txBody>
          <a:bodyPr/>
          <a:lstStyle/>
          <a:p>
            <a:r>
              <a:rPr lang="pt-BR" sz="3200" dirty="0"/>
              <a:t>Passo 14: Calcular o tamanho total do mercado endereçável para os mercados </a:t>
            </a:r>
            <a:r>
              <a:rPr lang="pt-BR" sz="3200" dirty="0" err="1"/>
              <a:t>subsequentes</a:t>
            </a:r>
            <a:endParaRPr lang="pt-BR" sz="3200" dirty="0"/>
          </a:p>
        </p:txBody>
      </p:sp>
      <p:sp>
        <p:nvSpPr>
          <p:cNvPr id="3" name="Espaço Reservado para Conteúdo 2"/>
          <p:cNvSpPr>
            <a:spLocks noGrp="1"/>
          </p:cNvSpPr>
          <p:nvPr>
            <p:ph idx="1"/>
          </p:nvPr>
        </p:nvSpPr>
        <p:spPr>
          <a:xfrm>
            <a:off x="357158" y="2222287"/>
            <a:ext cx="8572559" cy="3636510"/>
          </a:xfrm>
        </p:spPr>
        <p:txBody>
          <a:bodyPr/>
          <a:lstStyle/>
          <a:p>
            <a:pPr>
              <a:buNone/>
            </a:pPr>
            <a:r>
              <a:rPr lang="pt-BR" sz="2800" dirty="0"/>
              <a:t>Neste passo você irá:</a:t>
            </a:r>
          </a:p>
          <a:p>
            <a:pPr>
              <a:buFont typeface="Arial" pitchFamily="34" charset="0"/>
              <a:buChar char="•"/>
            </a:pPr>
            <a:r>
              <a:rPr lang="en-US" sz="2800" dirty="0" err="1"/>
              <a:t>Obter</a:t>
            </a:r>
            <a:r>
              <a:rPr lang="en-US" sz="2800" dirty="0"/>
              <a:t> </a:t>
            </a:r>
            <a:r>
              <a:rPr lang="en-US" sz="2800" dirty="0" err="1"/>
              <a:t>uma</a:t>
            </a:r>
            <a:r>
              <a:rPr lang="en-US" sz="2800" dirty="0"/>
              <a:t> </a:t>
            </a:r>
            <a:r>
              <a:rPr lang="en-US" sz="2800" dirty="0" err="1"/>
              <a:t>primeira</a:t>
            </a:r>
            <a:r>
              <a:rPr lang="en-US" sz="2800" dirty="0"/>
              <a:t> </a:t>
            </a:r>
            <a:r>
              <a:rPr lang="en-US" sz="2800" dirty="0" err="1"/>
              <a:t>aproximação</a:t>
            </a:r>
            <a:r>
              <a:rPr lang="en-US" sz="2800" dirty="0"/>
              <a:t> a </a:t>
            </a:r>
            <a:r>
              <a:rPr lang="en-US" sz="2800" dirty="0" err="1"/>
              <a:t>respeito</a:t>
            </a:r>
            <a:r>
              <a:rPr lang="en-US" sz="2800" dirty="0"/>
              <a:t> de </a:t>
            </a:r>
            <a:r>
              <a:rPr lang="en-US" sz="2800" dirty="0" err="1"/>
              <a:t>quais</a:t>
            </a:r>
            <a:r>
              <a:rPr lang="en-US" sz="2800" dirty="0"/>
              <a:t> </a:t>
            </a:r>
            <a:r>
              <a:rPr lang="en-US" sz="2800" dirty="0" err="1"/>
              <a:t>serão</a:t>
            </a:r>
            <a:r>
              <a:rPr lang="en-US" sz="2800" dirty="0"/>
              <a:t> </a:t>
            </a:r>
            <a:r>
              <a:rPr lang="en-US" sz="2800" dirty="0" err="1"/>
              <a:t>os</a:t>
            </a:r>
            <a:r>
              <a:rPr lang="en-US" sz="2800" dirty="0"/>
              <a:t> </a:t>
            </a:r>
            <a:r>
              <a:rPr lang="en-US" sz="2800" dirty="0" err="1"/>
              <a:t>mercados</a:t>
            </a:r>
            <a:r>
              <a:rPr lang="en-US" sz="2800" dirty="0"/>
              <a:t> </a:t>
            </a:r>
            <a:r>
              <a:rPr lang="en-US" sz="2800" dirty="0" err="1"/>
              <a:t>subsequentes</a:t>
            </a:r>
            <a:r>
              <a:rPr lang="en-US" sz="2800" dirty="0"/>
              <a:t> </a:t>
            </a:r>
            <a:r>
              <a:rPr lang="en-US" sz="2800" dirty="0" err="1"/>
              <a:t>para</a:t>
            </a:r>
            <a:r>
              <a:rPr lang="en-US" sz="2800" dirty="0"/>
              <a:t> </a:t>
            </a:r>
            <a:r>
              <a:rPr lang="en-US" sz="2800" dirty="0" err="1"/>
              <a:t>os</a:t>
            </a:r>
            <a:r>
              <a:rPr lang="en-US" sz="2800" dirty="0"/>
              <a:t> </a:t>
            </a:r>
            <a:r>
              <a:rPr lang="en-US" sz="2800" dirty="0" err="1"/>
              <a:t>quais</a:t>
            </a:r>
            <a:r>
              <a:rPr lang="en-US" sz="2800" dirty="0"/>
              <a:t> </a:t>
            </a:r>
            <a:r>
              <a:rPr lang="en-US" sz="2800" dirty="0" err="1"/>
              <a:t>você</a:t>
            </a:r>
            <a:r>
              <a:rPr lang="en-US" sz="2800" dirty="0"/>
              <a:t> </a:t>
            </a:r>
            <a:r>
              <a:rPr lang="en-US" sz="2800" dirty="0" err="1"/>
              <a:t>irá</a:t>
            </a:r>
            <a:r>
              <a:rPr lang="en-US" sz="2800" dirty="0"/>
              <a:t> </a:t>
            </a:r>
            <a:r>
              <a:rPr lang="en-US" sz="2800" dirty="0" err="1"/>
              <a:t>expandir</a:t>
            </a:r>
            <a:r>
              <a:rPr lang="en-US" sz="2800" dirty="0"/>
              <a:t> </a:t>
            </a:r>
            <a:r>
              <a:rPr lang="en-US" sz="2800" dirty="0" err="1"/>
              <a:t>após</a:t>
            </a:r>
            <a:r>
              <a:rPr lang="en-US" sz="2800" dirty="0"/>
              <a:t> </a:t>
            </a:r>
            <a:r>
              <a:rPr lang="en-US" sz="2800" dirty="0" err="1"/>
              <a:t>ter</a:t>
            </a:r>
            <a:r>
              <a:rPr lang="en-US" sz="2800" dirty="0"/>
              <a:t> </a:t>
            </a:r>
            <a:r>
              <a:rPr lang="en-US" sz="2800" dirty="0" err="1"/>
              <a:t>dominado</a:t>
            </a:r>
            <a:r>
              <a:rPr lang="en-US" sz="2800" dirty="0"/>
              <a:t> o </a:t>
            </a:r>
            <a:r>
              <a:rPr lang="en-US" sz="2800" dirty="0" err="1"/>
              <a:t>seu</a:t>
            </a:r>
            <a:r>
              <a:rPr lang="en-US" sz="2800" dirty="0"/>
              <a:t> </a:t>
            </a:r>
            <a:r>
              <a:rPr lang="en-US" sz="2800" dirty="0" err="1"/>
              <a:t>mercado</a:t>
            </a:r>
            <a:r>
              <a:rPr lang="en-US" sz="2800" dirty="0"/>
              <a:t> </a:t>
            </a:r>
            <a:r>
              <a:rPr lang="en-US" sz="2800" dirty="0" err="1"/>
              <a:t>piloto</a:t>
            </a:r>
            <a:r>
              <a:rPr lang="en-US" sz="2800" dirty="0"/>
              <a:t>.</a:t>
            </a:r>
          </a:p>
          <a:p>
            <a:pPr>
              <a:buFont typeface="Arial" pitchFamily="34" charset="0"/>
              <a:buChar char="•"/>
            </a:pPr>
            <a:r>
              <a:rPr lang="en-US" sz="2800" dirty="0" err="1"/>
              <a:t>Calcular</a:t>
            </a:r>
            <a:r>
              <a:rPr lang="en-US" sz="2800" dirty="0"/>
              <a:t> o </a:t>
            </a:r>
            <a:r>
              <a:rPr lang="en-US" sz="2800" dirty="0" err="1"/>
              <a:t>tamanho</a:t>
            </a:r>
            <a:r>
              <a:rPr lang="en-US" sz="2800" dirty="0"/>
              <a:t> de </a:t>
            </a:r>
            <a:r>
              <a:rPr lang="en-US" sz="2800" dirty="0" err="1"/>
              <a:t>tais</a:t>
            </a:r>
            <a:r>
              <a:rPr lang="en-US" sz="2800" dirty="0"/>
              <a:t> </a:t>
            </a:r>
            <a:r>
              <a:rPr lang="en-US" sz="2800" dirty="0" err="1"/>
              <a:t>mercados</a:t>
            </a:r>
            <a:r>
              <a:rPr lang="en-US" sz="2800" dirty="0"/>
              <a:t> </a:t>
            </a:r>
            <a:r>
              <a:rPr lang="en-US" sz="2800" dirty="0" err="1"/>
              <a:t>subsequentes</a:t>
            </a:r>
            <a:r>
              <a:rPr lang="en-US" sz="2800" dirty="0"/>
              <a:t>.</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Os mercados </a:t>
            </a:r>
            <a:r>
              <a:rPr lang="pt-BR" dirty="0" err="1"/>
              <a:t>subsequentes</a:t>
            </a:r>
            <a:endParaRPr lang="pt-BR" dirty="0"/>
          </a:p>
        </p:txBody>
      </p:sp>
      <p:pic>
        <p:nvPicPr>
          <p:cNvPr id="4" name="Espaço Reservado para Conteúdo 3" descr="Captura de Tela (20).png"/>
          <p:cNvPicPr>
            <a:picLocks noGrp="1" noChangeAspect="1"/>
          </p:cNvPicPr>
          <p:nvPr>
            <p:ph idx="1"/>
          </p:nvPr>
        </p:nvPicPr>
        <p:blipFill>
          <a:blip r:embed="rId2"/>
          <a:srcRect l="8015" t="15495" r="8015" b="11829"/>
          <a:stretch>
            <a:fillRect/>
          </a:stretch>
        </p:blipFill>
        <p:spPr>
          <a:xfrm>
            <a:off x="142844" y="2428868"/>
            <a:ext cx="8833212" cy="430038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aptura de Tela (21).png"/>
          <p:cNvPicPr>
            <a:picLocks noGrp="1" noChangeAspect="1"/>
          </p:cNvPicPr>
          <p:nvPr>
            <p:ph idx="1"/>
          </p:nvPr>
        </p:nvPicPr>
        <p:blipFill>
          <a:blip r:embed="rId2"/>
          <a:srcRect l="25672" t="16000" r="25578" b="10666"/>
          <a:stretch>
            <a:fillRect/>
          </a:stretch>
        </p:blipFill>
        <p:spPr>
          <a:xfrm>
            <a:off x="428596" y="170304"/>
            <a:ext cx="7903640" cy="668769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Exemplo: </a:t>
            </a:r>
            <a:r>
              <a:rPr lang="pt-BR" dirty="0" err="1"/>
              <a:t>Smart</a:t>
            </a:r>
            <a:r>
              <a:rPr lang="pt-BR" dirty="0"/>
              <a:t> </a:t>
            </a:r>
            <a:r>
              <a:rPr lang="pt-BR" dirty="0" err="1"/>
              <a:t>Skin</a:t>
            </a:r>
            <a:r>
              <a:rPr lang="pt-BR" dirty="0"/>
              <a:t> </a:t>
            </a:r>
            <a:r>
              <a:rPr lang="pt-BR" dirty="0" err="1"/>
              <a:t>Care</a:t>
            </a:r>
            <a:endParaRPr lang="pt-BR" dirty="0"/>
          </a:p>
        </p:txBody>
      </p:sp>
      <p:pic>
        <p:nvPicPr>
          <p:cNvPr id="4" name="Espaço Reservado para Conteúdo 3" descr="Captura de Tela (22).png"/>
          <p:cNvPicPr>
            <a:picLocks noGrp="1" noChangeAspect="1"/>
          </p:cNvPicPr>
          <p:nvPr>
            <p:ph idx="1"/>
          </p:nvPr>
        </p:nvPicPr>
        <p:blipFill>
          <a:blip r:embed="rId2"/>
          <a:srcRect l="8015" t="26369" r="51105" b="17721"/>
          <a:stretch>
            <a:fillRect/>
          </a:stretch>
        </p:blipFill>
        <p:spPr>
          <a:xfrm>
            <a:off x="1214414" y="1648497"/>
            <a:ext cx="6643734" cy="511105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182E0-1FDF-4DE1-91A3-E8CC3F3B1D2F}"/>
              </a:ext>
            </a:extLst>
          </p:cNvPr>
          <p:cNvSpPr>
            <a:spLocks noGrp="1"/>
          </p:cNvSpPr>
          <p:nvPr>
            <p:ph type="title"/>
          </p:nvPr>
        </p:nvSpPr>
        <p:spPr>
          <a:xfrm>
            <a:off x="809250" y="188640"/>
            <a:ext cx="7524003" cy="648072"/>
          </a:xfrm>
        </p:spPr>
        <p:txBody>
          <a:bodyPr/>
          <a:lstStyle/>
          <a:p>
            <a:r>
              <a:rPr lang="pt-BR" dirty="0"/>
              <a:t>Programação das aulas</a:t>
            </a:r>
          </a:p>
        </p:txBody>
      </p:sp>
      <p:graphicFrame>
        <p:nvGraphicFramePr>
          <p:cNvPr id="4" name="Espaço Reservado para Conteúdo 3">
            <a:extLst>
              <a:ext uri="{FF2B5EF4-FFF2-40B4-BE49-F238E27FC236}">
                <a16:creationId xmlns:a16="http://schemas.microsoft.com/office/drawing/2014/main" id="{DCAD86CC-0BB6-42DB-B055-3BA837431695}"/>
              </a:ext>
            </a:extLst>
          </p:cNvPr>
          <p:cNvGraphicFramePr>
            <a:graphicFrameLocks noGrp="1"/>
          </p:cNvGraphicFramePr>
          <p:nvPr>
            <p:ph idx="1"/>
            <p:extLst>
              <p:ext uri="{D42A27DB-BD31-4B8C-83A1-F6EECF244321}">
                <p14:modId xmlns:p14="http://schemas.microsoft.com/office/powerpoint/2010/main" val="2160265991"/>
              </p:ext>
            </p:extLst>
          </p:nvPr>
        </p:nvGraphicFramePr>
        <p:xfrm>
          <a:off x="26930" y="108348"/>
          <a:ext cx="9009565" cy="6921052"/>
        </p:xfrm>
        <a:graphic>
          <a:graphicData uri="http://schemas.openxmlformats.org/drawingml/2006/table">
            <a:tbl>
              <a:tblPr firstRow="1" bandRow="1">
                <a:tableStyleId>{073A0DAA-6AF3-43AB-8588-CEC1D06C72B9}</a:tableStyleId>
              </a:tblPr>
              <a:tblGrid>
                <a:gridCol w="492818">
                  <a:extLst>
                    <a:ext uri="{9D8B030D-6E8A-4147-A177-3AD203B41FA5}">
                      <a16:colId xmlns:a16="http://schemas.microsoft.com/office/drawing/2014/main" val="953225803"/>
                    </a:ext>
                  </a:extLst>
                </a:gridCol>
                <a:gridCol w="797746">
                  <a:extLst>
                    <a:ext uri="{9D8B030D-6E8A-4147-A177-3AD203B41FA5}">
                      <a16:colId xmlns:a16="http://schemas.microsoft.com/office/drawing/2014/main" val="3339344552"/>
                    </a:ext>
                  </a:extLst>
                </a:gridCol>
                <a:gridCol w="7719001">
                  <a:extLst>
                    <a:ext uri="{9D8B030D-6E8A-4147-A177-3AD203B41FA5}">
                      <a16:colId xmlns:a16="http://schemas.microsoft.com/office/drawing/2014/main" val="4288614767"/>
                    </a:ext>
                  </a:extLst>
                </a:gridCol>
              </a:tblGrid>
              <a:tr h="369369">
                <a:tc>
                  <a:txBody>
                    <a:bodyPr/>
                    <a:lstStyle/>
                    <a:p>
                      <a:endParaRPr lang="pt-BR" dirty="0"/>
                    </a:p>
                  </a:txBody>
                  <a:tcPr/>
                </a:tc>
                <a:tc>
                  <a:txBody>
                    <a:bodyPr/>
                    <a:lstStyle/>
                    <a:p>
                      <a:r>
                        <a:rPr lang="pt-BR" dirty="0"/>
                        <a:t>Data</a:t>
                      </a:r>
                    </a:p>
                  </a:txBody>
                  <a:tcPr/>
                </a:tc>
                <a:tc>
                  <a:txBody>
                    <a:bodyPr/>
                    <a:lstStyle/>
                    <a:p>
                      <a:r>
                        <a:rPr lang="pt-BR" dirty="0"/>
                        <a:t>Programação das aulas</a:t>
                      </a:r>
                    </a:p>
                  </a:txBody>
                  <a:tcPr/>
                </a:tc>
                <a:extLst>
                  <a:ext uri="{0D108BD9-81ED-4DB2-BD59-A6C34878D82A}">
                    <a16:rowId xmlns:a16="http://schemas.microsoft.com/office/drawing/2014/main" val="2348584515"/>
                  </a:ext>
                </a:extLst>
              </a:tr>
              <a:tr h="369369">
                <a:tc>
                  <a:txBody>
                    <a:bodyPr/>
                    <a:lstStyle/>
                    <a:p>
                      <a:r>
                        <a:rPr lang="pt-BR" sz="1200" dirty="0"/>
                        <a:t>1</a:t>
                      </a:r>
                    </a:p>
                  </a:txBody>
                  <a:tcPr/>
                </a:tc>
                <a:tc>
                  <a:txBody>
                    <a:bodyPr/>
                    <a:lstStyle/>
                    <a:p>
                      <a:r>
                        <a:rPr lang="pt-BR" sz="1200" dirty="0"/>
                        <a:t>07/08</a:t>
                      </a:r>
                    </a:p>
                  </a:txBody>
                  <a:tcPr/>
                </a:tc>
                <a:tc>
                  <a:txBody>
                    <a:bodyPr/>
                    <a:lstStyle/>
                    <a:p>
                      <a:r>
                        <a:rPr lang="pt-BR" sz="1200" dirty="0"/>
                        <a:t>Introdução geral – passo 0. Qual é a sua </a:t>
                      </a:r>
                      <a:r>
                        <a:rPr lang="pt-BR" sz="1200" dirty="0" err="1"/>
                        <a:t>motivavação</a:t>
                      </a:r>
                      <a:r>
                        <a:rPr lang="pt-BR" sz="1200" baseline="0" dirty="0"/>
                        <a:t> </a:t>
                      </a:r>
                      <a:r>
                        <a:rPr lang="pt-BR" sz="1200" dirty="0"/>
                        <a:t>para empreender?</a:t>
                      </a:r>
                    </a:p>
                  </a:txBody>
                  <a:tcPr/>
                </a:tc>
                <a:extLst>
                  <a:ext uri="{0D108BD9-81ED-4DB2-BD59-A6C34878D82A}">
                    <a16:rowId xmlns:a16="http://schemas.microsoft.com/office/drawing/2014/main" val="3924135163"/>
                  </a:ext>
                </a:extLst>
              </a:tr>
              <a:tr h="455387">
                <a:tc>
                  <a:txBody>
                    <a:bodyPr/>
                    <a:lstStyle/>
                    <a:p>
                      <a:r>
                        <a:rPr lang="pt-BR" sz="1200" dirty="0"/>
                        <a:t>2</a:t>
                      </a:r>
                    </a:p>
                  </a:txBody>
                  <a:tcPr/>
                </a:tc>
                <a:tc>
                  <a:txBody>
                    <a:bodyPr/>
                    <a:lstStyle/>
                    <a:p>
                      <a:r>
                        <a:rPr lang="pt-BR" sz="1200" dirty="0"/>
                        <a:t>14/08</a:t>
                      </a:r>
                    </a:p>
                  </a:txBody>
                  <a:tcPr/>
                </a:tc>
                <a:tc>
                  <a:txBody>
                    <a:bodyPr/>
                    <a:lstStyle/>
                    <a:p>
                      <a:r>
                        <a:rPr lang="pt-BR" sz="1200" dirty="0"/>
                        <a:t>1.</a:t>
                      </a:r>
                      <a:r>
                        <a:rPr lang="pt-BR" sz="1200" baseline="0" dirty="0"/>
                        <a:t> Segmentação do mercado; 2. Seleção de um setor para conseguir entrar no mercado</a:t>
                      </a:r>
                      <a:endParaRPr lang="pt-BR" sz="1200" dirty="0"/>
                    </a:p>
                  </a:txBody>
                  <a:tcPr/>
                </a:tc>
                <a:extLst>
                  <a:ext uri="{0D108BD9-81ED-4DB2-BD59-A6C34878D82A}">
                    <a16:rowId xmlns:a16="http://schemas.microsoft.com/office/drawing/2014/main" val="1014547908"/>
                  </a:ext>
                </a:extLst>
              </a:tr>
              <a:tr h="455387">
                <a:tc>
                  <a:txBody>
                    <a:bodyPr/>
                    <a:lstStyle/>
                    <a:p>
                      <a:r>
                        <a:rPr lang="pt-BR" sz="1200" dirty="0"/>
                        <a:t>3</a:t>
                      </a:r>
                    </a:p>
                  </a:txBody>
                  <a:tcPr/>
                </a:tc>
                <a:tc>
                  <a:txBody>
                    <a:bodyPr/>
                    <a:lstStyle/>
                    <a:p>
                      <a:r>
                        <a:rPr lang="pt-BR" sz="1200" dirty="0"/>
                        <a:t>21/08</a:t>
                      </a:r>
                    </a:p>
                  </a:txBody>
                  <a:tcPr/>
                </a:tc>
                <a:tc>
                  <a:txBody>
                    <a:bodyPr/>
                    <a:lstStyle/>
                    <a:p>
                      <a:r>
                        <a:rPr lang="pt-BR" sz="1200" dirty="0"/>
                        <a:t>3. Descrição de um perfil para o usuário; 4. Cálculo do TAM (total </a:t>
                      </a:r>
                      <a:r>
                        <a:rPr lang="pt-BR" sz="1200" dirty="0" err="1"/>
                        <a:t>addressable</a:t>
                      </a:r>
                      <a:r>
                        <a:rPr lang="pt-BR" sz="1200" dirty="0"/>
                        <a:t> </a:t>
                      </a:r>
                      <a:r>
                        <a:rPr lang="pt-BR" sz="1200" dirty="0" err="1"/>
                        <a:t>market</a:t>
                      </a:r>
                      <a:r>
                        <a:rPr lang="pt-BR" sz="1200" dirty="0"/>
                        <a:t>) para o mercado piloto</a:t>
                      </a:r>
                    </a:p>
                  </a:txBody>
                  <a:tcPr/>
                </a:tc>
                <a:extLst>
                  <a:ext uri="{0D108BD9-81ED-4DB2-BD59-A6C34878D82A}">
                    <a16:rowId xmlns:a16="http://schemas.microsoft.com/office/drawing/2014/main" val="3749755630"/>
                  </a:ext>
                </a:extLst>
              </a:tr>
              <a:tr h="455387">
                <a:tc>
                  <a:txBody>
                    <a:bodyPr/>
                    <a:lstStyle/>
                    <a:p>
                      <a:r>
                        <a:rPr lang="pt-BR" sz="1200" dirty="0"/>
                        <a:t>4</a:t>
                      </a:r>
                    </a:p>
                  </a:txBody>
                  <a:tcPr/>
                </a:tc>
                <a:tc>
                  <a:txBody>
                    <a:bodyPr/>
                    <a:lstStyle/>
                    <a:p>
                      <a:r>
                        <a:rPr lang="pt-BR" sz="1200" dirty="0"/>
                        <a:t>28/08</a:t>
                      </a:r>
                    </a:p>
                  </a:txBody>
                  <a:tcPr/>
                </a:tc>
                <a:tc>
                  <a:txBody>
                    <a:bodyPr/>
                    <a:lstStyle/>
                    <a:p>
                      <a:r>
                        <a:rPr lang="pt-BR" sz="1200" dirty="0"/>
                        <a:t>5. Detalhamento de um representante real da persona;  6. Execução de um caso de uso de um ciclo de vida completo</a:t>
                      </a:r>
                    </a:p>
                  </a:txBody>
                  <a:tcPr/>
                </a:tc>
                <a:extLst>
                  <a:ext uri="{0D108BD9-81ED-4DB2-BD59-A6C34878D82A}">
                    <a16:rowId xmlns:a16="http://schemas.microsoft.com/office/drawing/2014/main" val="3140740114"/>
                  </a:ext>
                </a:extLst>
              </a:tr>
              <a:tr h="369369">
                <a:tc>
                  <a:txBody>
                    <a:bodyPr/>
                    <a:lstStyle/>
                    <a:p>
                      <a:r>
                        <a:rPr lang="pt-BR" sz="1200" dirty="0"/>
                        <a:t>5</a:t>
                      </a:r>
                    </a:p>
                  </a:txBody>
                  <a:tcPr/>
                </a:tc>
                <a:tc>
                  <a:txBody>
                    <a:bodyPr/>
                    <a:lstStyle/>
                    <a:p>
                      <a:r>
                        <a:rPr lang="pt-BR" sz="1200" dirty="0"/>
                        <a:t>11/09</a:t>
                      </a:r>
                    </a:p>
                  </a:txBody>
                  <a:tcPr/>
                </a:tc>
                <a:tc>
                  <a:txBody>
                    <a:bodyPr/>
                    <a:lstStyle/>
                    <a:p>
                      <a:r>
                        <a:rPr lang="pt-BR" sz="1200" dirty="0"/>
                        <a:t>7. Especificação de alto nível do produto; 8. Quantificação da proposta de valor</a:t>
                      </a:r>
                    </a:p>
                  </a:txBody>
                  <a:tcPr/>
                </a:tc>
                <a:extLst>
                  <a:ext uri="{0D108BD9-81ED-4DB2-BD59-A6C34878D82A}">
                    <a16:rowId xmlns:a16="http://schemas.microsoft.com/office/drawing/2014/main" val="346733841"/>
                  </a:ext>
                </a:extLst>
              </a:tr>
              <a:tr h="369369">
                <a:tc>
                  <a:txBody>
                    <a:bodyPr/>
                    <a:lstStyle/>
                    <a:p>
                      <a:r>
                        <a:rPr lang="pt-BR" sz="1200" dirty="0"/>
                        <a:t>6</a:t>
                      </a:r>
                    </a:p>
                  </a:txBody>
                  <a:tcPr/>
                </a:tc>
                <a:tc>
                  <a:txBody>
                    <a:bodyPr/>
                    <a:lstStyle/>
                    <a:p>
                      <a:r>
                        <a:rPr lang="pt-BR" sz="1200" dirty="0"/>
                        <a:t>18/09</a:t>
                      </a:r>
                    </a:p>
                  </a:txBody>
                  <a:tcPr/>
                </a:tc>
                <a:tc>
                  <a:txBody>
                    <a:bodyPr/>
                    <a:lstStyle/>
                    <a:p>
                      <a:r>
                        <a:rPr lang="pt-BR" sz="1200" dirty="0"/>
                        <a:t>9. Identificação de dez clientes em potencial; 10: identificação do seu núcleo</a:t>
                      </a:r>
                    </a:p>
                  </a:txBody>
                  <a:tcPr/>
                </a:tc>
                <a:extLst>
                  <a:ext uri="{0D108BD9-81ED-4DB2-BD59-A6C34878D82A}">
                    <a16:rowId xmlns:a16="http://schemas.microsoft.com/office/drawing/2014/main" val="91344092"/>
                  </a:ext>
                </a:extLst>
              </a:tr>
              <a:tr h="460796">
                <a:tc>
                  <a:txBody>
                    <a:bodyPr/>
                    <a:lstStyle/>
                    <a:p>
                      <a:r>
                        <a:rPr lang="pt-BR" sz="1200" dirty="0"/>
                        <a:t>7</a:t>
                      </a:r>
                    </a:p>
                  </a:txBody>
                  <a:tcPr/>
                </a:tc>
                <a:tc>
                  <a:txBody>
                    <a:bodyPr/>
                    <a:lstStyle/>
                    <a:p>
                      <a:r>
                        <a:rPr lang="pt-BR" sz="1200" dirty="0"/>
                        <a:t>25/09</a:t>
                      </a:r>
                    </a:p>
                  </a:txBody>
                  <a:tcPr/>
                </a:tc>
                <a:tc>
                  <a:txBody>
                    <a:bodyPr/>
                    <a:lstStyle/>
                    <a:p>
                      <a:r>
                        <a:rPr lang="pt-BR" sz="1200" dirty="0"/>
                        <a:t>11. Levantamento da sua posição competitiva. 12. Descoberta de qual seria a unidade ou setor que toma a decisão de compra pelo cliente</a:t>
                      </a:r>
                    </a:p>
                  </a:txBody>
                  <a:tcPr/>
                </a:tc>
                <a:extLst>
                  <a:ext uri="{0D108BD9-81ED-4DB2-BD59-A6C34878D82A}">
                    <a16:rowId xmlns:a16="http://schemas.microsoft.com/office/drawing/2014/main" val="3459322865"/>
                  </a:ext>
                </a:extLst>
              </a:tr>
              <a:tr h="425028">
                <a:tc>
                  <a:txBody>
                    <a:bodyPr/>
                    <a:lstStyle/>
                    <a:p>
                      <a:r>
                        <a:rPr lang="pt-BR" sz="1800" dirty="0"/>
                        <a:t>8</a:t>
                      </a:r>
                    </a:p>
                  </a:txBody>
                  <a:tcPr/>
                </a:tc>
                <a:tc>
                  <a:txBody>
                    <a:bodyPr/>
                    <a:lstStyle/>
                    <a:p>
                      <a:r>
                        <a:rPr lang="pt-BR" sz="1800" dirty="0"/>
                        <a:t>02/10</a:t>
                      </a:r>
                    </a:p>
                  </a:txBody>
                  <a:tcPr/>
                </a:tc>
                <a:tc>
                  <a:txBody>
                    <a:bodyPr/>
                    <a:lstStyle/>
                    <a:p>
                      <a:r>
                        <a:rPr lang="pt-BR" sz="1800" dirty="0"/>
                        <a:t>13. Mapeamento do processo para conseguir um cliente pagante. 14. Cálculo do tamanho total do mercado endereçável para os mercados </a:t>
                      </a:r>
                      <a:r>
                        <a:rPr lang="pt-BR" sz="1800" dirty="0" err="1"/>
                        <a:t>subsequentes</a:t>
                      </a:r>
                      <a:endParaRPr lang="pt-BR" sz="1800" dirty="0"/>
                    </a:p>
                  </a:txBody>
                  <a:tcPr/>
                </a:tc>
                <a:extLst>
                  <a:ext uri="{0D108BD9-81ED-4DB2-BD59-A6C34878D82A}">
                    <a16:rowId xmlns:a16="http://schemas.microsoft.com/office/drawing/2014/main" val="1130593907"/>
                  </a:ext>
                </a:extLst>
              </a:tr>
              <a:tr h="369369">
                <a:tc>
                  <a:txBody>
                    <a:bodyPr/>
                    <a:lstStyle/>
                    <a:p>
                      <a:r>
                        <a:rPr lang="pt-BR" sz="1100" dirty="0"/>
                        <a:t>9</a:t>
                      </a:r>
                    </a:p>
                  </a:txBody>
                  <a:tcPr/>
                </a:tc>
                <a:tc>
                  <a:txBody>
                    <a:bodyPr/>
                    <a:lstStyle/>
                    <a:p>
                      <a:r>
                        <a:rPr lang="pt-BR" sz="1100" dirty="0"/>
                        <a:t>09/10</a:t>
                      </a:r>
                    </a:p>
                  </a:txBody>
                  <a:tcPr/>
                </a:tc>
                <a:tc>
                  <a:txBody>
                    <a:bodyPr/>
                    <a:lstStyle/>
                    <a:p>
                      <a:r>
                        <a:rPr lang="pt-BR" sz="1100" dirty="0"/>
                        <a:t>15. Concepção do modelo de negócio. 16. Definição do esquema de precificação</a:t>
                      </a:r>
                    </a:p>
                  </a:txBody>
                  <a:tcPr/>
                </a:tc>
                <a:extLst>
                  <a:ext uri="{0D108BD9-81ED-4DB2-BD59-A6C34878D82A}">
                    <a16:rowId xmlns:a16="http://schemas.microsoft.com/office/drawing/2014/main" val="2139450948"/>
                  </a:ext>
                </a:extLst>
              </a:tr>
              <a:tr h="425028">
                <a:tc>
                  <a:txBody>
                    <a:bodyPr/>
                    <a:lstStyle/>
                    <a:p>
                      <a:r>
                        <a:rPr lang="pt-BR" sz="1100" dirty="0"/>
                        <a:t>10</a:t>
                      </a:r>
                    </a:p>
                  </a:txBody>
                  <a:tcPr/>
                </a:tc>
                <a:tc>
                  <a:txBody>
                    <a:bodyPr/>
                    <a:lstStyle/>
                    <a:p>
                      <a:r>
                        <a:rPr lang="pt-BR" sz="1100" dirty="0"/>
                        <a:t>16/10</a:t>
                      </a:r>
                    </a:p>
                  </a:txBody>
                  <a:tcPr/>
                </a:tc>
                <a:tc>
                  <a:txBody>
                    <a:bodyPr/>
                    <a:lstStyle/>
                    <a:p>
                      <a:r>
                        <a:rPr lang="pt-BR" sz="1100" dirty="0"/>
                        <a:t>17. Calculo do </a:t>
                      </a:r>
                      <a:r>
                        <a:rPr lang="pt-BR" sz="1100" dirty="0" err="1"/>
                        <a:t>lifetime</a:t>
                      </a:r>
                      <a:r>
                        <a:rPr lang="pt-BR" sz="1100" dirty="0"/>
                        <a:t> </a:t>
                      </a:r>
                      <a:r>
                        <a:rPr lang="pt-BR" sz="1100" dirty="0" err="1"/>
                        <a:t>value</a:t>
                      </a:r>
                      <a:r>
                        <a:rPr lang="pt-BR" sz="1100" dirty="0"/>
                        <a:t> (LTV) de um cliente conquistado. 18. Mapeamento do processo de vendas para conquistar um cliente</a:t>
                      </a:r>
                    </a:p>
                  </a:txBody>
                  <a:tcPr/>
                </a:tc>
                <a:extLst>
                  <a:ext uri="{0D108BD9-81ED-4DB2-BD59-A6C34878D82A}">
                    <a16:rowId xmlns:a16="http://schemas.microsoft.com/office/drawing/2014/main" val="1431399067"/>
                  </a:ext>
                </a:extLst>
              </a:tr>
              <a:tr h="369369">
                <a:tc>
                  <a:txBody>
                    <a:bodyPr/>
                    <a:lstStyle/>
                    <a:p>
                      <a:r>
                        <a:rPr lang="pt-BR" sz="1100" dirty="0"/>
                        <a:t>11</a:t>
                      </a:r>
                    </a:p>
                  </a:txBody>
                  <a:tcPr/>
                </a:tc>
                <a:tc>
                  <a:txBody>
                    <a:bodyPr/>
                    <a:lstStyle/>
                    <a:p>
                      <a:r>
                        <a:rPr lang="pt-BR" sz="1100" dirty="0"/>
                        <a:t>23/10</a:t>
                      </a:r>
                    </a:p>
                  </a:txBody>
                  <a:tcPr/>
                </a:tc>
                <a:tc>
                  <a:txBody>
                    <a:bodyPr/>
                    <a:lstStyle/>
                    <a:p>
                      <a:r>
                        <a:rPr lang="pt-BR" sz="1100" dirty="0"/>
                        <a:t>19. Calculo do custo de aquisição de um cliente. 20. identificação das premissas essenciais</a:t>
                      </a:r>
                    </a:p>
                  </a:txBody>
                  <a:tcPr/>
                </a:tc>
                <a:extLst>
                  <a:ext uri="{0D108BD9-81ED-4DB2-BD59-A6C34878D82A}">
                    <a16:rowId xmlns:a16="http://schemas.microsoft.com/office/drawing/2014/main" val="2986647599"/>
                  </a:ext>
                </a:extLst>
              </a:tr>
              <a:tr h="425028">
                <a:tc>
                  <a:txBody>
                    <a:bodyPr/>
                    <a:lstStyle/>
                    <a:p>
                      <a:r>
                        <a:rPr lang="pt-BR" sz="1100" dirty="0"/>
                        <a:t>12</a:t>
                      </a:r>
                    </a:p>
                  </a:txBody>
                  <a:tcPr/>
                </a:tc>
                <a:tc>
                  <a:txBody>
                    <a:bodyPr/>
                    <a:lstStyle/>
                    <a:p>
                      <a:r>
                        <a:rPr lang="pt-BR" sz="1100" dirty="0"/>
                        <a:t>30/10</a:t>
                      </a:r>
                    </a:p>
                  </a:txBody>
                  <a:tcPr/>
                </a:tc>
                <a:tc>
                  <a:txBody>
                    <a:bodyPr/>
                    <a:lstStyle/>
                    <a:p>
                      <a:r>
                        <a:rPr lang="pt-BR" sz="1100" dirty="0"/>
                        <a:t>21. Teste das premissas essenciais. 22. Definição do produto minimamente viável do negócio (MVBP)</a:t>
                      </a:r>
                    </a:p>
                  </a:txBody>
                  <a:tcPr/>
                </a:tc>
                <a:extLst>
                  <a:ext uri="{0D108BD9-81ED-4DB2-BD59-A6C34878D82A}">
                    <a16:rowId xmlns:a16="http://schemas.microsoft.com/office/drawing/2014/main" val="389694896"/>
                  </a:ext>
                </a:extLst>
              </a:tr>
              <a:tr h="369369">
                <a:tc>
                  <a:txBody>
                    <a:bodyPr/>
                    <a:lstStyle/>
                    <a:p>
                      <a:r>
                        <a:rPr lang="pt-BR" sz="1100" dirty="0"/>
                        <a:t>13</a:t>
                      </a:r>
                    </a:p>
                  </a:txBody>
                  <a:tcPr/>
                </a:tc>
                <a:tc>
                  <a:txBody>
                    <a:bodyPr/>
                    <a:lstStyle/>
                    <a:p>
                      <a:r>
                        <a:rPr lang="pt-BR" sz="1100" dirty="0"/>
                        <a:t>06/11</a:t>
                      </a:r>
                    </a:p>
                  </a:txBody>
                  <a:tcPr/>
                </a:tc>
                <a:tc>
                  <a:txBody>
                    <a:bodyPr/>
                    <a:lstStyle/>
                    <a:p>
                      <a:r>
                        <a:rPr lang="pt-BR" sz="1100" dirty="0"/>
                        <a:t>23. Avaliação do produto pelo cliente. 24. Desenvolvimento de um plano de produto</a:t>
                      </a:r>
                    </a:p>
                  </a:txBody>
                  <a:tcPr/>
                </a:tc>
                <a:extLst>
                  <a:ext uri="{0D108BD9-81ED-4DB2-BD59-A6C34878D82A}">
                    <a16:rowId xmlns:a16="http://schemas.microsoft.com/office/drawing/2014/main" val="2227577163"/>
                  </a:ext>
                </a:extLst>
              </a:tr>
              <a:tr h="369369">
                <a:tc>
                  <a:txBody>
                    <a:bodyPr/>
                    <a:lstStyle/>
                    <a:p>
                      <a:r>
                        <a:rPr lang="pt-BR" sz="1200" dirty="0"/>
                        <a:t>14</a:t>
                      </a:r>
                    </a:p>
                  </a:txBody>
                  <a:tcPr/>
                </a:tc>
                <a:tc>
                  <a:txBody>
                    <a:bodyPr/>
                    <a:lstStyle/>
                    <a:p>
                      <a:r>
                        <a:rPr lang="pt-BR" sz="1200" dirty="0"/>
                        <a:t>13/11</a:t>
                      </a:r>
                    </a:p>
                  </a:txBody>
                  <a:tcPr/>
                </a:tc>
                <a:tc>
                  <a:txBody>
                    <a:bodyPr/>
                    <a:lstStyle/>
                    <a:p>
                      <a:r>
                        <a:rPr lang="pt-BR" sz="1200" dirty="0"/>
                        <a:t>Palestra por Sandra </a:t>
                      </a:r>
                      <a:r>
                        <a:rPr lang="pt-BR" sz="1200" dirty="0" err="1"/>
                        <a:t>Ralston</a:t>
                      </a:r>
                      <a:r>
                        <a:rPr lang="pt-BR" sz="1200" dirty="0"/>
                        <a:t> e Hélio Cerqueira, da C+R</a:t>
                      </a:r>
                      <a:r>
                        <a:rPr lang="pt-BR" sz="1200" baseline="0" dirty="0"/>
                        <a:t> Real </a:t>
                      </a:r>
                      <a:r>
                        <a:rPr lang="pt-BR" sz="1200" baseline="0" dirty="0" err="1"/>
                        <a:t>Estate</a:t>
                      </a:r>
                      <a:endParaRPr lang="pt-BR" sz="1200" dirty="0"/>
                    </a:p>
                  </a:txBody>
                  <a:tcPr/>
                </a:tc>
                <a:extLst>
                  <a:ext uri="{0D108BD9-81ED-4DB2-BD59-A6C34878D82A}">
                    <a16:rowId xmlns:a16="http://schemas.microsoft.com/office/drawing/2014/main" val="3091312840"/>
                  </a:ext>
                </a:extLst>
              </a:tr>
              <a:tr h="369369">
                <a:tc>
                  <a:txBody>
                    <a:bodyPr/>
                    <a:lstStyle/>
                    <a:p>
                      <a:r>
                        <a:rPr lang="pt-BR" sz="1200" dirty="0"/>
                        <a:t>15</a:t>
                      </a:r>
                    </a:p>
                  </a:txBody>
                  <a:tcPr/>
                </a:tc>
                <a:tc>
                  <a:txBody>
                    <a:bodyPr/>
                    <a:lstStyle/>
                    <a:p>
                      <a:r>
                        <a:rPr lang="pt-BR" sz="1200" dirty="0"/>
                        <a:t>27/11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Apresentações finais dos modelos de negócio</a:t>
                      </a:r>
                    </a:p>
                  </a:txBody>
                  <a:tcPr/>
                </a:tc>
                <a:extLst>
                  <a:ext uri="{0D108BD9-81ED-4DB2-BD59-A6C34878D82A}">
                    <a16:rowId xmlns:a16="http://schemas.microsoft.com/office/drawing/2014/main" val="1719177703"/>
                  </a:ext>
                </a:extLst>
              </a:tr>
            </a:tbl>
          </a:graphicData>
        </a:graphic>
      </p:graphicFrame>
    </p:spTree>
    <p:extLst>
      <p:ext uri="{BB962C8B-B14F-4D97-AF65-F5344CB8AC3E}">
        <p14:creationId xmlns:p14="http://schemas.microsoft.com/office/powerpoint/2010/main" val="102137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5" y="447188"/>
            <a:ext cx="8858312" cy="970450"/>
          </a:xfrm>
        </p:spPr>
        <p:txBody>
          <a:bodyPr/>
          <a:lstStyle/>
          <a:p>
            <a:r>
              <a:rPr lang="pt-BR" sz="3200" dirty="0"/>
              <a:t>Passo 15: crie um modelo de negócio</a:t>
            </a:r>
            <a:br>
              <a:rPr lang="pt-BR" sz="3200" dirty="0"/>
            </a:br>
            <a:r>
              <a:rPr lang="pt-BR" sz="3200" dirty="0"/>
              <a:t>Passo 16: defina o seu esquema de preço</a:t>
            </a:r>
          </a:p>
        </p:txBody>
      </p:sp>
      <p:pic>
        <p:nvPicPr>
          <p:cNvPr id="4" name="Espaço Reservado para Conteúdo 3" descr="Captura de Tela (23).png"/>
          <p:cNvPicPr>
            <a:picLocks noGrp="1" noChangeAspect="1"/>
          </p:cNvPicPr>
          <p:nvPr>
            <p:ph idx="1"/>
          </p:nvPr>
        </p:nvPicPr>
        <p:blipFill>
          <a:blip r:embed="rId2"/>
          <a:srcRect l="30112" t="15495" r="30112" b="11829"/>
          <a:stretch>
            <a:fillRect/>
          </a:stretch>
        </p:blipFill>
        <p:spPr>
          <a:xfrm>
            <a:off x="4143372" y="1867286"/>
            <a:ext cx="4720724" cy="485185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00034" y="1218476"/>
            <a:ext cx="2614354" cy="4421050"/>
          </a:xfrm>
          <a:effectLst/>
        </p:spPr>
        <p:txBody>
          <a:bodyPr anchor="ctr">
            <a:normAutofit/>
          </a:bodyPr>
          <a:lstStyle/>
          <a:p>
            <a:pPr algn="r"/>
            <a:r>
              <a:rPr lang="pt-BR" sz="2800" dirty="0">
                <a:solidFill>
                  <a:schemeClr val="tx1"/>
                </a:solidFill>
              </a:rPr>
              <a:t>Fim da aula 8 </a:t>
            </a:r>
          </a:p>
        </p:txBody>
      </p:sp>
      <p:cxnSp>
        <p:nvCxnSpPr>
          <p:cNvPr id="10"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860063" y="1218475"/>
            <a:ext cx="4560037" cy="4421051"/>
          </a:xfrm>
          <a:effectLst/>
        </p:spPr>
        <p:txBody>
          <a:bodyPr>
            <a:normAutofit/>
          </a:bodyPr>
          <a:lstStyle/>
          <a:p>
            <a:pPr marL="0" indent="0">
              <a:buNone/>
            </a:pPr>
            <a:r>
              <a:rPr lang="pt-BR" sz="1400"/>
              <a:t>Obrigado!</a:t>
            </a:r>
          </a:p>
          <a:p>
            <a:pPr marL="0" indent="0">
              <a:buNone/>
            </a:pPr>
            <a:r>
              <a:rPr lang="pt-BR" sz="1400"/>
              <a:t>José Antonio Lerosa</a:t>
            </a:r>
          </a:p>
          <a:p>
            <a:pPr marL="0" indent="0">
              <a:buNone/>
            </a:pPr>
            <a:endParaRPr lang="pt-BR" sz="1400"/>
          </a:p>
          <a:p>
            <a:pPr marL="0" indent="0">
              <a:buNone/>
            </a:pPr>
            <a:r>
              <a:rPr lang="pt-BR" sz="1400"/>
              <a:t>jals@usp.br</a:t>
            </a:r>
          </a:p>
        </p:txBody>
      </p:sp>
    </p:spTree>
    <p:extLst>
      <p:ext uri="{BB962C8B-B14F-4D97-AF65-F5344CB8AC3E}">
        <p14:creationId xmlns:p14="http://schemas.microsoft.com/office/powerpoint/2010/main" val="239570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7F4B8-0862-4AC4-9B1E-C66E1D16E1C8}"/>
              </a:ext>
            </a:extLst>
          </p:cNvPr>
          <p:cNvSpPr>
            <a:spLocks noGrp="1"/>
          </p:cNvSpPr>
          <p:nvPr>
            <p:ph type="title"/>
          </p:nvPr>
        </p:nvSpPr>
        <p:spPr>
          <a:xfrm>
            <a:off x="1" y="901667"/>
            <a:ext cx="9143999" cy="970450"/>
          </a:xfrm>
        </p:spPr>
        <p:txBody>
          <a:bodyPr/>
          <a:lstStyle/>
          <a:p>
            <a:r>
              <a:rPr lang="pt-BR" sz="2800" dirty="0"/>
              <a:t>Visão geral dos modelos de negócio</a:t>
            </a:r>
          </a:p>
        </p:txBody>
      </p:sp>
      <p:sp>
        <p:nvSpPr>
          <p:cNvPr id="6" name="Espaço Reservado para Conteúdo 5"/>
          <p:cNvSpPr>
            <a:spLocks noGrp="1"/>
          </p:cNvSpPr>
          <p:nvPr>
            <p:ph idx="1"/>
          </p:nvPr>
        </p:nvSpPr>
        <p:spPr/>
        <p:txBody>
          <a:bodyPr>
            <a:normAutofit/>
          </a:bodyPr>
          <a:lstStyle/>
          <a:p>
            <a:r>
              <a:rPr lang="pt-BR" sz="2000" dirty="0"/>
              <a:t>Qual é o modelo de negócio que sua startup está usando?</a:t>
            </a:r>
          </a:p>
          <a:p>
            <a:r>
              <a:rPr lang="pt-BR" sz="2000" dirty="0"/>
              <a:t>Qual é o valor que ele está gerando?</a:t>
            </a:r>
          </a:p>
          <a:p>
            <a:r>
              <a:rPr lang="pt-BR" sz="2000" dirty="0"/>
              <a:t>Qual é o valor que ele está capturando?</a:t>
            </a:r>
          </a:p>
          <a:p>
            <a:r>
              <a:rPr lang="pt-BR" sz="2000" dirty="0"/>
              <a:t>Um modelo de negócio não é precificação</a:t>
            </a:r>
          </a:p>
          <a:p>
            <a:r>
              <a:rPr lang="pt-BR" sz="2000" dirty="0"/>
              <a:t>Cada startup pode desenvolver o seu próprio modelo de negócio</a:t>
            </a:r>
          </a:p>
        </p:txBody>
      </p:sp>
    </p:spTree>
    <p:extLst>
      <p:ext uri="{BB962C8B-B14F-4D97-AF65-F5344CB8AC3E}">
        <p14:creationId xmlns:p14="http://schemas.microsoft.com/office/powerpoint/2010/main" val="5724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56F9A-2B7F-420B-B886-BC66D077197D}"/>
              </a:ext>
            </a:extLst>
          </p:cNvPr>
          <p:cNvSpPr>
            <a:spLocks noGrp="1"/>
          </p:cNvSpPr>
          <p:nvPr>
            <p:ph type="title"/>
          </p:nvPr>
        </p:nvSpPr>
        <p:spPr>
          <a:xfrm>
            <a:off x="809997" y="447188"/>
            <a:ext cx="8226499" cy="970450"/>
          </a:xfrm>
        </p:spPr>
        <p:txBody>
          <a:bodyPr/>
          <a:lstStyle/>
          <a:p>
            <a:r>
              <a:rPr lang="pt-BR" dirty="0"/>
              <a:t>Principais fatores que afetam o modelo de negócio possível</a:t>
            </a:r>
          </a:p>
        </p:txBody>
      </p:sp>
      <p:sp>
        <p:nvSpPr>
          <p:cNvPr id="3" name="Espaço Reservado para Conteúdo 2">
            <a:extLst>
              <a:ext uri="{FF2B5EF4-FFF2-40B4-BE49-F238E27FC236}">
                <a16:creationId xmlns:a16="http://schemas.microsoft.com/office/drawing/2014/main" id="{64C2766F-67EE-4452-8732-5857926AFBB9}"/>
              </a:ext>
            </a:extLst>
          </p:cNvPr>
          <p:cNvSpPr>
            <a:spLocks noGrp="1"/>
          </p:cNvSpPr>
          <p:nvPr>
            <p:ph idx="1"/>
          </p:nvPr>
        </p:nvSpPr>
        <p:spPr>
          <a:xfrm>
            <a:off x="251520" y="2222286"/>
            <a:ext cx="8640959" cy="4375065"/>
          </a:xfrm>
        </p:spPr>
        <p:txBody>
          <a:bodyPr>
            <a:normAutofit lnSpcReduction="10000"/>
          </a:bodyPr>
          <a:lstStyle/>
          <a:p>
            <a:r>
              <a:rPr lang="pt-BR" sz="2400" dirty="0"/>
              <a:t>Cliente – descubra o que o cliente está disposto a fazer.</a:t>
            </a:r>
          </a:p>
          <a:p>
            <a:r>
              <a:rPr lang="pt-BR" sz="2400" dirty="0"/>
              <a:t>Criação de valor – avalie o quantum de valor que o seu produto gera para o cliente e quando.</a:t>
            </a:r>
          </a:p>
          <a:p>
            <a:r>
              <a:rPr lang="pt-BR" sz="2400" dirty="0"/>
              <a:t>Captação de valor – determine as possíveis formas de capturar valor de volta.</a:t>
            </a:r>
          </a:p>
          <a:p>
            <a:r>
              <a:rPr lang="pt-BR" sz="2400" dirty="0"/>
              <a:t>Concorrência – examine como a concorrência está agindo.</a:t>
            </a:r>
          </a:p>
          <a:p>
            <a:r>
              <a:rPr lang="pt-BR" sz="2400" dirty="0"/>
              <a:t>Distribuição – assegure-se de que o seu canal de distribuição tenha os incentivos necessários para vender o seu produto.</a:t>
            </a:r>
          </a:p>
        </p:txBody>
      </p:sp>
    </p:spTree>
    <p:extLst>
      <p:ext uri="{BB962C8B-B14F-4D97-AF65-F5344CB8AC3E}">
        <p14:creationId xmlns:p14="http://schemas.microsoft.com/office/powerpoint/2010/main" val="22740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ABF17-0A97-4680-901E-BC1AB7D52913}"/>
              </a:ext>
            </a:extLst>
          </p:cNvPr>
          <p:cNvSpPr>
            <a:spLocks noGrp="1"/>
          </p:cNvSpPr>
          <p:nvPr>
            <p:ph type="title"/>
          </p:nvPr>
        </p:nvSpPr>
        <p:spPr>
          <a:xfrm>
            <a:off x="251520" y="447188"/>
            <a:ext cx="8712967" cy="970450"/>
          </a:xfrm>
        </p:spPr>
        <p:txBody>
          <a:bodyPr/>
          <a:lstStyle/>
          <a:p>
            <a:r>
              <a:rPr lang="pt-BR" sz="3600" dirty="0"/>
              <a:t>Grátis não é um modelo de negócio</a:t>
            </a:r>
            <a:br>
              <a:rPr lang="pt-BR" sz="3600" dirty="0"/>
            </a:br>
            <a:r>
              <a:rPr lang="pt-BR" sz="3600" dirty="0"/>
              <a:t>Dois modelos comuns na web:</a:t>
            </a:r>
          </a:p>
        </p:txBody>
      </p:sp>
      <p:sp>
        <p:nvSpPr>
          <p:cNvPr id="3" name="Espaço Reservado para Conteúdo 2">
            <a:extLst>
              <a:ext uri="{FF2B5EF4-FFF2-40B4-BE49-F238E27FC236}">
                <a16:creationId xmlns:a16="http://schemas.microsoft.com/office/drawing/2014/main" id="{849ED1FA-902C-4F97-8505-3752F827925A}"/>
              </a:ext>
            </a:extLst>
          </p:cNvPr>
          <p:cNvSpPr>
            <a:spLocks noGrp="1"/>
          </p:cNvSpPr>
          <p:nvPr>
            <p:ph idx="1"/>
          </p:nvPr>
        </p:nvSpPr>
        <p:spPr>
          <a:xfrm>
            <a:off x="395537" y="2222287"/>
            <a:ext cx="8424936" cy="3636510"/>
          </a:xfrm>
        </p:spPr>
        <p:txBody>
          <a:bodyPr>
            <a:normAutofit fontScale="92500" lnSpcReduction="20000"/>
          </a:bodyPr>
          <a:lstStyle/>
          <a:p>
            <a:r>
              <a:rPr lang="pt-BR" sz="2400" dirty="0"/>
              <a:t>Modelo </a:t>
            </a:r>
            <a:r>
              <a:rPr lang="pt-BR" sz="2400" dirty="0" err="1"/>
              <a:t>Freemium</a:t>
            </a:r>
            <a:r>
              <a:rPr lang="pt-BR" sz="2400" dirty="0"/>
              <a:t> – o cliente recebe o básico de graça, mas paga para obter mais funcionalidades.</a:t>
            </a:r>
          </a:p>
          <a:p>
            <a:r>
              <a:rPr lang="pt-BR" sz="2400" dirty="0"/>
              <a:t>Modelo “mais tarde descobriremos um jeito de monetizar o nosso site”</a:t>
            </a:r>
          </a:p>
          <a:p>
            <a:pPr marL="0" indent="0">
              <a:buNone/>
            </a:pPr>
            <a:endParaRPr lang="pt-BR" sz="2400" dirty="0"/>
          </a:p>
          <a:p>
            <a:pPr marL="0" indent="0">
              <a:buNone/>
            </a:pPr>
            <a:r>
              <a:rPr lang="pt-BR" sz="2400" dirty="0"/>
              <a:t>Um modelo de negócio sempre apresenta um </a:t>
            </a:r>
            <a:r>
              <a:rPr lang="pt-BR" sz="2400" b="1" dirty="0"/>
              <a:t>plano de monetização </a:t>
            </a:r>
            <a:r>
              <a:rPr lang="pt-BR" sz="2400" dirty="0"/>
              <a:t>(de gerar receita para se sustentar financeiramente)</a:t>
            </a:r>
          </a:p>
          <a:p>
            <a:pPr marL="0" indent="0">
              <a:buNone/>
            </a:pPr>
            <a:endParaRPr lang="pt-BR" sz="2400" dirty="0"/>
          </a:p>
          <a:p>
            <a:pPr marL="0" indent="0">
              <a:buNone/>
            </a:pPr>
            <a:r>
              <a:rPr lang="pt-BR" sz="2400" dirty="0"/>
              <a:t>Se não há um cliente pagante, não é um negócio.</a:t>
            </a:r>
          </a:p>
        </p:txBody>
      </p:sp>
    </p:spTree>
    <p:extLst>
      <p:ext uri="{BB962C8B-B14F-4D97-AF65-F5344CB8AC3E}">
        <p14:creationId xmlns:p14="http://schemas.microsoft.com/office/powerpoint/2010/main" val="237902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D16A0-E1EA-4858-9E82-CC496D384818}"/>
              </a:ext>
            </a:extLst>
          </p:cNvPr>
          <p:cNvSpPr>
            <a:spLocks noGrp="1"/>
          </p:cNvSpPr>
          <p:nvPr>
            <p:ph type="title"/>
          </p:nvPr>
        </p:nvSpPr>
        <p:spPr>
          <a:xfrm>
            <a:off x="215514" y="799210"/>
            <a:ext cx="8712968" cy="970450"/>
          </a:xfrm>
        </p:spPr>
        <p:txBody>
          <a:bodyPr/>
          <a:lstStyle/>
          <a:p>
            <a:r>
              <a:rPr lang="pt-BR" sz="3200" dirty="0"/>
              <a:t>Categorias gerais  de modelos de negócio</a:t>
            </a:r>
            <a:br>
              <a:rPr lang="pt-BR" dirty="0"/>
            </a:br>
            <a:r>
              <a:rPr lang="pt-BR" sz="3200" dirty="0"/>
              <a:t>1. uma cobrança à vista mais manutenção</a:t>
            </a:r>
            <a:endParaRPr lang="pt-BR" dirty="0"/>
          </a:p>
        </p:txBody>
      </p:sp>
      <p:sp>
        <p:nvSpPr>
          <p:cNvPr id="3" name="Espaço Reservado para Conteúdo 2">
            <a:extLst>
              <a:ext uri="{FF2B5EF4-FFF2-40B4-BE49-F238E27FC236}">
                <a16:creationId xmlns:a16="http://schemas.microsoft.com/office/drawing/2014/main" id="{F77FE245-C2DD-4134-A3C3-6D922DB661C6}"/>
              </a:ext>
            </a:extLst>
          </p:cNvPr>
          <p:cNvSpPr>
            <a:spLocks noGrp="1"/>
          </p:cNvSpPr>
          <p:nvPr>
            <p:ph idx="1"/>
          </p:nvPr>
        </p:nvSpPr>
        <p:spPr/>
        <p:txBody>
          <a:bodyPr/>
          <a:lstStyle/>
          <a:p>
            <a:pPr marL="0" indent="0">
              <a:buNone/>
            </a:pPr>
            <a:r>
              <a:rPr lang="pt-BR" dirty="0"/>
              <a:t>- Modelo de negócio mais comum</a:t>
            </a:r>
          </a:p>
        </p:txBody>
      </p:sp>
    </p:spTree>
    <p:extLst>
      <p:ext uri="{BB962C8B-B14F-4D97-AF65-F5344CB8AC3E}">
        <p14:creationId xmlns:p14="http://schemas.microsoft.com/office/powerpoint/2010/main" val="20232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D16A0-E1EA-4858-9E82-CC496D384818}"/>
              </a:ext>
            </a:extLst>
          </p:cNvPr>
          <p:cNvSpPr>
            <a:spLocks noGrp="1"/>
          </p:cNvSpPr>
          <p:nvPr>
            <p:ph type="title"/>
          </p:nvPr>
        </p:nvSpPr>
        <p:spPr>
          <a:xfrm>
            <a:off x="215514" y="799210"/>
            <a:ext cx="8712968" cy="970450"/>
          </a:xfrm>
        </p:spPr>
        <p:txBody>
          <a:bodyPr/>
          <a:lstStyle/>
          <a:p>
            <a:r>
              <a:rPr lang="pt-BR" sz="3200" dirty="0"/>
              <a:t>Categorias gerais  de modelos de negócio</a:t>
            </a:r>
            <a:br>
              <a:rPr lang="pt-BR" dirty="0"/>
            </a:br>
            <a:r>
              <a:rPr lang="pt-BR" sz="3200" dirty="0"/>
              <a:t>2. </a:t>
            </a:r>
            <a:r>
              <a:rPr lang="pt-BR" sz="3200" dirty="0" err="1"/>
              <a:t>Cost</a:t>
            </a:r>
            <a:r>
              <a:rPr lang="pt-BR" sz="3200" dirty="0"/>
              <a:t> Plus</a:t>
            </a:r>
            <a:endParaRPr lang="pt-BR" dirty="0"/>
          </a:p>
        </p:txBody>
      </p:sp>
      <p:sp>
        <p:nvSpPr>
          <p:cNvPr id="3" name="Espaço Reservado para Conteúdo 2">
            <a:extLst>
              <a:ext uri="{FF2B5EF4-FFF2-40B4-BE49-F238E27FC236}">
                <a16:creationId xmlns:a16="http://schemas.microsoft.com/office/drawing/2014/main" id="{F77FE245-C2DD-4134-A3C3-6D922DB661C6}"/>
              </a:ext>
            </a:extLst>
          </p:cNvPr>
          <p:cNvSpPr>
            <a:spLocks noGrp="1"/>
          </p:cNvSpPr>
          <p:nvPr>
            <p:ph idx="1"/>
          </p:nvPr>
        </p:nvSpPr>
        <p:spPr/>
        <p:txBody>
          <a:bodyPr>
            <a:normAutofit lnSpcReduction="10000"/>
          </a:bodyPr>
          <a:lstStyle/>
          <a:p>
            <a:pPr>
              <a:buFontTx/>
              <a:buChar char="-"/>
            </a:pPr>
            <a:r>
              <a:rPr lang="pt-BR" dirty="0"/>
              <a:t>O cliente paga uma porcentagem definida sobre o custo de produzir o produto.</a:t>
            </a:r>
          </a:p>
          <a:p>
            <a:pPr>
              <a:buFontTx/>
              <a:buChar char="-"/>
            </a:pPr>
            <a:r>
              <a:rPr lang="pt-BR" dirty="0"/>
              <a:t>Modelo comum em contrato com o governo.</a:t>
            </a:r>
          </a:p>
          <a:p>
            <a:pPr>
              <a:buFontTx/>
              <a:buChar char="-"/>
            </a:pPr>
            <a:r>
              <a:rPr lang="pt-BR" dirty="0"/>
              <a:t>Usado também quando você e o cliente querem repartir o risco de produzir o produto.</a:t>
            </a:r>
          </a:p>
          <a:p>
            <a:pPr>
              <a:buFontTx/>
              <a:buChar char="-"/>
            </a:pPr>
            <a:r>
              <a:rPr lang="pt-BR" dirty="0"/>
              <a:t>Funciona somente quando há muita confiança entre ambos ou quando há um sistema de governança muito transparente.</a:t>
            </a:r>
          </a:p>
          <a:p>
            <a:pPr>
              <a:buFontTx/>
              <a:buChar char="-"/>
            </a:pPr>
            <a:r>
              <a:rPr lang="pt-BR" dirty="0"/>
              <a:t>É um modelo interessante para ser usado quando o seu produto ainda é imaturo. Os requisitos do produto sofrerão alteração ao longo do projeto.</a:t>
            </a:r>
          </a:p>
          <a:p>
            <a:pPr>
              <a:buFontTx/>
              <a:buChar char="-"/>
            </a:pPr>
            <a:r>
              <a:rPr lang="pt-BR" dirty="0"/>
              <a:t>Defeito: tende a recompensar a atividade e não o progresso.</a:t>
            </a:r>
          </a:p>
        </p:txBody>
      </p:sp>
    </p:spTree>
    <p:extLst>
      <p:ext uri="{BB962C8B-B14F-4D97-AF65-F5344CB8AC3E}">
        <p14:creationId xmlns:p14="http://schemas.microsoft.com/office/powerpoint/2010/main" val="22953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D16A0-E1EA-4858-9E82-CC496D384818}"/>
              </a:ext>
            </a:extLst>
          </p:cNvPr>
          <p:cNvSpPr>
            <a:spLocks noGrp="1"/>
          </p:cNvSpPr>
          <p:nvPr>
            <p:ph type="title"/>
          </p:nvPr>
        </p:nvSpPr>
        <p:spPr>
          <a:xfrm>
            <a:off x="215514" y="799210"/>
            <a:ext cx="8712968" cy="970450"/>
          </a:xfrm>
        </p:spPr>
        <p:txBody>
          <a:bodyPr/>
          <a:lstStyle/>
          <a:p>
            <a:r>
              <a:rPr lang="pt-BR" sz="3200" dirty="0"/>
              <a:t>Categorias gerais  de modelos de negócio</a:t>
            </a:r>
            <a:br>
              <a:rPr lang="pt-BR" dirty="0"/>
            </a:br>
            <a:r>
              <a:rPr lang="pt-BR" sz="3200" dirty="0"/>
              <a:t>3. Por horas apropriadas ao projeto</a:t>
            </a:r>
            <a:endParaRPr lang="pt-BR" dirty="0"/>
          </a:p>
        </p:txBody>
      </p:sp>
      <p:sp>
        <p:nvSpPr>
          <p:cNvPr id="3" name="Espaço Reservado para Conteúdo 2">
            <a:extLst>
              <a:ext uri="{FF2B5EF4-FFF2-40B4-BE49-F238E27FC236}">
                <a16:creationId xmlns:a16="http://schemas.microsoft.com/office/drawing/2014/main" id="{F77FE245-C2DD-4134-A3C3-6D922DB661C6}"/>
              </a:ext>
            </a:extLst>
          </p:cNvPr>
          <p:cNvSpPr>
            <a:spLocks noGrp="1"/>
          </p:cNvSpPr>
          <p:nvPr>
            <p:ph idx="1"/>
          </p:nvPr>
        </p:nvSpPr>
        <p:spPr/>
        <p:txBody>
          <a:bodyPr>
            <a:normAutofit/>
          </a:bodyPr>
          <a:lstStyle/>
          <a:p>
            <a:pPr>
              <a:buFontTx/>
              <a:buChar char="-"/>
            </a:pPr>
            <a:r>
              <a:rPr lang="pt-BR" dirty="0"/>
              <a:t>Este modelo também tende a recompensar a atividade e não o progresso.</a:t>
            </a:r>
          </a:p>
          <a:p>
            <a:pPr>
              <a:buFontTx/>
              <a:buChar char="-"/>
            </a:pPr>
            <a:r>
              <a:rPr lang="pt-BR" dirty="0"/>
              <a:t>Para um projeto mal definido, este é o modelo de negócio mais apropriado.</a:t>
            </a:r>
          </a:p>
          <a:p>
            <a:pPr>
              <a:buFontTx/>
              <a:buChar char="-"/>
            </a:pPr>
            <a:r>
              <a:rPr lang="pt-BR" dirty="0"/>
              <a:t>Custo-hora é definido pelo mercado.</a:t>
            </a:r>
          </a:p>
          <a:p>
            <a:pPr>
              <a:buFontTx/>
              <a:buChar char="-"/>
            </a:pPr>
            <a:r>
              <a:rPr lang="pt-BR" dirty="0"/>
              <a:t>É um modelo de negócio usado por empresas que prestam serviços.</a:t>
            </a:r>
          </a:p>
          <a:p>
            <a:pPr>
              <a:buFontTx/>
              <a:buChar char="-"/>
            </a:pPr>
            <a:endParaRPr lang="pt-BR" dirty="0"/>
          </a:p>
        </p:txBody>
      </p:sp>
    </p:spTree>
    <p:extLst>
      <p:ext uri="{BB962C8B-B14F-4D97-AF65-F5344CB8AC3E}">
        <p14:creationId xmlns:p14="http://schemas.microsoft.com/office/powerpoint/2010/main" val="29201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D16A0-E1EA-4858-9E82-CC496D384818}"/>
              </a:ext>
            </a:extLst>
          </p:cNvPr>
          <p:cNvSpPr>
            <a:spLocks noGrp="1"/>
          </p:cNvSpPr>
          <p:nvPr>
            <p:ph type="title"/>
          </p:nvPr>
        </p:nvSpPr>
        <p:spPr>
          <a:xfrm>
            <a:off x="215514" y="799210"/>
            <a:ext cx="8712968" cy="970450"/>
          </a:xfrm>
        </p:spPr>
        <p:txBody>
          <a:bodyPr/>
          <a:lstStyle/>
          <a:p>
            <a:r>
              <a:rPr lang="pt-BR" sz="3200" dirty="0"/>
              <a:t>Categorias gerais  de modelos de negócio</a:t>
            </a:r>
            <a:br>
              <a:rPr lang="pt-BR" dirty="0"/>
            </a:br>
            <a:r>
              <a:rPr lang="pt-BR" sz="3200" dirty="0"/>
              <a:t>4. Modelo por assinatura ou leasing</a:t>
            </a:r>
            <a:endParaRPr lang="pt-BR" dirty="0"/>
          </a:p>
        </p:txBody>
      </p:sp>
      <p:sp>
        <p:nvSpPr>
          <p:cNvPr id="3" name="Espaço Reservado para Conteúdo 2">
            <a:extLst>
              <a:ext uri="{FF2B5EF4-FFF2-40B4-BE49-F238E27FC236}">
                <a16:creationId xmlns:a16="http://schemas.microsoft.com/office/drawing/2014/main" id="{F77FE245-C2DD-4134-A3C3-6D922DB661C6}"/>
              </a:ext>
            </a:extLst>
          </p:cNvPr>
          <p:cNvSpPr>
            <a:spLocks noGrp="1"/>
          </p:cNvSpPr>
          <p:nvPr>
            <p:ph idx="1"/>
          </p:nvPr>
        </p:nvSpPr>
        <p:spPr/>
        <p:txBody>
          <a:bodyPr>
            <a:normAutofit/>
          </a:bodyPr>
          <a:lstStyle/>
          <a:p>
            <a:pPr>
              <a:buFontTx/>
              <a:buChar char="-"/>
            </a:pPr>
            <a:r>
              <a:rPr lang="pt-BR" dirty="0"/>
              <a:t>O cliente paga um valor fixo mensal.</a:t>
            </a:r>
          </a:p>
        </p:txBody>
      </p:sp>
    </p:spTree>
    <p:extLst>
      <p:ext uri="{BB962C8B-B14F-4D97-AF65-F5344CB8AC3E}">
        <p14:creationId xmlns:p14="http://schemas.microsoft.com/office/powerpoint/2010/main" val="34248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vel">
  <a:themeElements>
    <a:clrScheme name="Citável">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ável">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vel">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1340</Words>
  <Application>Microsoft Office PowerPoint</Application>
  <PresentationFormat>Apresentação na tela (4:3)</PresentationFormat>
  <Paragraphs>145</Paragraphs>
  <Slides>21</Slides>
  <Notes>11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Arial</vt:lpstr>
      <vt:lpstr>Calibri</vt:lpstr>
      <vt:lpstr>Century Gothic</vt:lpstr>
      <vt:lpstr>Trebuchet MS</vt:lpstr>
      <vt:lpstr>Wingdings 2</vt:lpstr>
      <vt:lpstr>Citável</vt:lpstr>
      <vt:lpstr>PEF3111 – aula 8 2 de outubro, 2018</vt:lpstr>
      <vt:lpstr>Programação das aulas</vt:lpstr>
      <vt:lpstr>Visão geral dos modelos de negócio</vt:lpstr>
      <vt:lpstr>Principais fatores que afetam o modelo de negócio possível</vt:lpstr>
      <vt:lpstr>Grátis não é um modelo de negócio Dois modelos comuns na web:</vt:lpstr>
      <vt:lpstr>Categorias gerais  de modelos de negócio 1. uma cobrança à vista mais manutenção</vt:lpstr>
      <vt:lpstr>Categorias gerais  de modelos de negócio 2. Cost Plus</vt:lpstr>
      <vt:lpstr>Categorias gerais  de modelos de negócio 3. Por horas apropriadas ao projeto</vt:lpstr>
      <vt:lpstr>Categorias gerais  de modelos de negócio 4. Modelo por assinatura ou leasing</vt:lpstr>
      <vt:lpstr>Passo 13: Mapear o processo de aquisição de um cliente pagante – neste passo você irá: </vt:lpstr>
      <vt:lpstr>Depois de descobrir quem toma a decisão, é necessário saber como a decisão é tomada.</vt:lpstr>
      <vt:lpstr>Mapeando o processo de compra</vt:lpstr>
      <vt:lpstr>Componentes mais comuns no processo de venda</vt:lpstr>
      <vt:lpstr>B2B v B2C</vt:lpstr>
      <vt:lpstr>Exemplo: Sistemas mecânicos de filtragem de água</vt:lpstr>
      <vt:lpstr>Passo 14: Calcular o tamanho total do mercado endereçável para os mercados subsequentes</vt:lpstr>
      <vt:lpstr>Os mercados subsequentes</vt:lpstr>
      <vt:lpstr>Apresentação do PowerPoint</vt:lpstr>
      <vt:lpstr>Exemplo: Smart Skin Care</vt:lpstr>
      <vt:lpstr>Passo 15: crie um modelo de negócio Passo 16: defina o seu esquema de preço</vt:lpstr>
      <vt:lpstr>Fim da aula 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PEF3111 – aula 7 25 set 2018</dc:title>
  <dc:creator>Jose Siqueira</dc:creator>
  <cp:lastModifiedBy>Jose Siqueira</cp:lastModifiedBy>
  <cp:revision>12</cp:revision>
  <dcterms:created xsi:type="dcterms:W3CDTF">2018-09-24T19:41:29Z</dcterms:created>
  <dcterms:modified xsi:type="dcterms:W3CDTF">2018-10-09T13:54:06Z</dcterms:modified>
</cp:coreProperties>
</file>