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77" r:id="rId5"/>
    <p:sldId id="285" r:id="rId6"/>
    <p:sldId id="260" r:id="rId7"/>
    <p:sldId id="261" r:id="rId8"/>
    <p:sldId id="284" r:id="rId9"/>
    <p:sldId id="264" r:id="rId10"/>
    <p:sldId id="288" r:id="rId11"/>
    <p:sldId id="265" r:id="rId12"/>
    <p:sldId id="263" r:id="rId13"/>
    <p:sldId id="268" r:id="rId14"/>
    <p:sldId id="269" r:id="rId15"/>
    <p:sldId id="270" r:id="rId16"/>
    <p:sldId id="271" r:id="rId17"/>
    <p:sldId id="273" r:id="rId18"/>
    <p:sldId id="286" r:id="rId19"/>
    <p:sldId id="287" r:id="rId20"/>
    <p:sldId id="267" r:id="rId21"/>
    <p:sldId id="266" r:id="rId22"/>
    <p:sldId id="262" r:id="rId23"/>
    <p:sldId id="289" r:id="rId24"/>
    <p:sldId id="279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2331-B884-4420-9F44-78E1C35129F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FAF59-2547-441A-B622-7F664C37F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1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AF59-2547-441A-B622-7F664C37FA9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7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19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65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21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7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1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64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7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0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051-B0F2-4838-B1FA-26B7F169609F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384A-6645-46E1-919E-657BB90E7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Berlin Sans FB Demi" panose="020E0802020502020306" pitchFamily="34" charset="0"/>
              </a:rPr>
              <a:t>EXPERIMENTO DE </a:t>
            </a:r>
            <a:br>
              <a:rPr lang="pt-BR" sz="4800" dirty="0" smtClean="0">
                <a:latin typeface="Berlin Sans FB Demi" panose="020E0802020502020306" pitchFamily="34" charset="0"/>
              </a:rPr>
            </a:br>
            <a:r>
              <a:rPr lang="pt-BR" sz="4800" dirty="0" smtClean="0">
                <a:latin typeface="Berlin Sans FB Demi" panose="020E0802020502020306" pitchFamily="34" charset="0"/>
              </a:rPr>
              <a:t>FRANCK-HERTZ</a:t>
            </a:r>
            <a:endParaRPr lang="pt-BR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5656" y="4869160"/>
            <a:ext cx="6400800" cy="17526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Física Experimental V</a:t>
            </a:r>
          </a:p>
          <a:p>
            <a:pPr algn="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Rosangela </a:t>
            </a:r>
            <a:r>
              <a:rPr lang="pt-B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Itri</a:t>
            </a:r>
          </a:p>
          <a:p>
            <a:pPr algn="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Juliana Sakamoto 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Yoneda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Resultado de imagem para instituto de fis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1440160" cy="15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17" y="404946"/>
            <a:ext cx="1868511" cy="10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80728"/>
            <a:ext cx="458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 smtClean="0"/>
              <a:t>Experiência </a:t>
            </a:r>
            <a:r>
              <a:rPr lang="pt-BR" sz="3200" i="1" dirty="0" err="1" smtClean="0"/>
              <a:t>Franck</a:t>
            </a:r>
            <a:r>
              <a:rPr lang="pt-BR" sz="3200" i="1" dirty="0" smtClean="0"/>
              <a:t>-Hertz</a:t>
            </a:r>
            <a:endParaRPr lang="pt-BR" sz="3200" i="1" dirty="0"/>
          </a:p>
        </p:txBody>
      </p:sp>
      <p:sp>
        <p:nvSpPr>
          <p:cNvPr id="3" name="Retângulo 2"/>
          <p:cNvSpPr/>
          <p:nvPr/>
        </p:nvSpPr>
        <p:spPr>
          <a:xfrm>
            <a:off x="597349" y="301350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Confirmação </a:t>
            </a:r>
            <a:r>
              <a:rPr lang="pt-BR" sz="2400" dirty="0"/>
              <a:t>direta que os estados de energia internos de um átomo são </a:t>
            </a:r>
            <a:r>
              <a:rPr lang="pt-BR" sz="2400" dirty="0" smtClean="0"/>
              <a:t>quantizados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40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62170"/>
            <a:ext cx="458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CC"/>
                </a:solidFill>
              </a:rPr>
              <a:t>Arranjo Experimental</a:t>
            </a:r>
            <a:endParaRPr lang="pt-BR" sz="3200" b="1" dirty="0">
              <a:solidFill>
                <a:srgbClr val="0000CC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40382" y="3337828"/>
            <a:ext cx="458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/>
              <a:t>Experiência </a:t>
            </a:r>
            <a:r>
              <a:rPr lang="pt-BR" sz="2800" i="1" dirty="0" err="1" smtClean="0"/>
              <a:t>Franck</a:t>
            </a:r>
            <a:r>
              <a:rPr lang="pt-BR" sz="2800" i="1" dirty="0" smtClean="0"/>
              <a:t>-Hertz</a:t>
            </a:r>
            <a:endParaRPr lang="pt-BR" sz="2800" i="1" dirty="0"/>
          </a:p>
        </p:txBody>
      </p:sp>
      <p:pic>
        <p:nvPicPr>
          <p:cNvPr id="10242" name="Picture 2" descr="Resultado de imagem para experimento franck he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2" y="2158034"/>
            <a:ext cx="31718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.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788759"/>
            <a:ext cx="4320480" cy="34163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5" name="fig.1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7173" y="980728"/>
            <a:ext cx="3744416" cy="561662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1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wing showing three circles, each with a label &quot;Hg&quot; inside. The top circle is labeled &quot;elastic collision&quot;. It is next to two arrows of equal length, one pointing towards the circle, and one pointing away. The middle circle is labeled &quot;inelastic collision&quot;, and has a longer arrow pointing towards it, and a shorter arrow leading away. The lowest circle is labeled &quot;light emission&quot;, and is next to a squiggly arrow that points awa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6"/>
          <a:stretch/>
        </p:blipFill>
        <p:spPr bwMode="auto">
          <a:xfrm>
            <a:off x="5796136" y="671275"/>
            <a:ext cx="2251323" cy="1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g.1.png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864" y="1060198"/>
            <a:ext cx="2160240" cy="416900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cxnSp>
        <p:nvCxnSpPr>
          <p:cNvPr id="5" name="Conector de seta reta 4"/>
          <p:cNvCxnSpPr/>
          <p:nvPr/>
        </p:nvCxnSpPr>
        <p:spPr>
          <a:xfrm flipV="1">
            <a:off x="2015000" y="2644374"/>
            <a:ext cx="1728192" cy="500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743192" y="2356342"/>
            <a:ext cx="1404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Mercúrio </a:t>
            </a:r>
          </a:p>
          <a:p>
            <a:pPr algn="ctr"/>
            <a:r>
              <a:rPr lang="pt-BR" sz="2400" dirty="0" smtClean="0"/>
              <a:t>Hg</a:t>
            </a:r>
            <a:endParaRPr lang="pt-BR" sz="2400" dirty="0"/>
          </a:p>
        </p:txBody>
      </p:sp>
      <p:pic>
        <p:nvPicPr>
          <p:cNvPr id="1026" name="Picture 2" descr="Resultado de imagem para excitação átomo por colisã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7" b="13662"/>
          <a:stretch/>
        </p:blipFill>
        <p:spPr bwMode="auto">
          <a:xfrm>
            <a:off x="3739633" y="4510166"/>
            <a:ext cx="1944216" cy="18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rawing showing three circles, each with a label &quot;Hg&quot; inside. The top circle is labeled &quot;elastic collision&quot;. It is next to two arrows of equal length, one pointing towards the circle, and one pointing away. The middle circle is labeled &quot;inelastic collision&quot;, and has a longer arrow pointing towards it, and a shorter arrow leading away. The lowest circle is labeled &quot;light emission&quot;, and is next to a squiggly arrow that points awa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/>
          <a:stretch/>
        </p:blipFill>
        <p:spPr bwMode="auto">
          <a:xfrm>
            <a:off x="5796136" y="2356342"/>
            <a:ext cx="2251323" cy="30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59832" y="2276872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1s</a:t>
            </a:r>
            <a:r>
              <a:rPr lang="pt-BR" sz="2800" baseline="30000" dirty="0"/>
              <a:t>2</a:t>
            </a:r>
            <a:endParaRPr lang="pt-BR" sz="2800" dirty="0"/>
          </a:p>
          <a:p>
            <a:r>
              <a:rPr lang="pt-BR" sz="2800" dirty="0"/>
              <a:t>2s</a:t>
            </a:r>
            <a:r>
              <a:rPr lang="pt-BR" sz="2800" baseline="30000" dirty="0"/>
              <a:t>2</a:t>
            </a:r>
            <a:r>
              <a:rPr lang="pt-BR" sz="2800" dirty="0"/>
              <a:t> 2p</a:t>
            </a:r>
            <a:r>
              <a:rPr lang="pt-BR" sz="2800" baseline="30000" dirty="0"/>
              <a:t>6</a:t>
            </a:r>
            <a:endParaRPr lang="pt-BR" sz="2800" dirty="0"/>
          </a:p>
          <a:p>
            <a:r>
              <a:rPr lang="pt-BR" sz="2800" dirty="0"/>
              <a:t>3s</a:t>
            </a:r>
            <a:r>
              <a:rPr lang="pt-BR" sz="2800" baseline="30000" dirty="0"/>
              <a:t>2</a:t>
            </a:r>
            <a:r>
              <a:rPr lang="pt-BR" sz="2800" dirty="0"/>
              <a:t> 3p</a:t>
            </a:r>
            <a:r>
              <a:rPr lang="pt-BR" sz="2800" baseline="30000" dirty="0"/>
              <a:t>6</a:t>
            </a:r>
            <a:r>
              <a:rPr lang="pt-BR" sz="2800" dirty="0"/>
              <a:t> 3d</a:t>
            </a:r>
            <a:r>
              <a:rPr lang="pt-BR" sz="2800" baseline="30000" dirty="0"/>
              <a:t>10</a:t>
            </a:r>
            <a:endParaRPr lang="pt-BR" sz="2800" dirty="0"/>
          </a:p>
          <a:p>
            <a:r>
              <a:rPr lang="pt-BR" sz="2800" dirty="0"/>
              <a:t>4s</a:t>
            </a:r>
            <a:r>
              <a:rPr lang="pt-BR" sz="2800" baseline="30000" dirty="0"/>
              <a:t>2</a:t>
            </a:r>
            <a:r>
              <a:rPr lang="pt-BR" sz="2800" dirty="0"/>
              <a:t> 4p</a:t>
            </a:r>
            <a:r>
              <a:rPr lang="pt-BR" sz="2800" baseline="30000" dirty="0"/>
              <a:t>6</a:t>
            </a:r>
            <a:r>
              <a:rPr lang="pt-BR" sz="2800" dirty="0"/>
              <a:t> 4d</a:t>
            </a:r>
            <a:r>
              <a:rPr lang="pt-BR" sz="2800" baseline="30000" dirty="0"/>
              <a:t>10</a:t>
            </a:r>
            <a:r>
              <a:rPr lang="pt-BR" sz="2800" dirty="0"/>
              <a:t> 4f</a:t>
            </a:r>
            <a:r>
              <a:rPr lang="pt-BR" sz="2800" baseline="30000" dirty="0"/>
              <a:t>14</a:t>
            </a:r>
            <a:endParaRPr lang="pt-BR" sz="2800" dirty="0"/>
          </a:p>
          <a:p>
            <a:r>
              <a:rPr lang="pt-BR" sz="2800" dirty="0"/>
              <a:t>5s</a:t>
            </a:r>
            <a:r>
              <a:rPr lang="pt-BR" sz="2800" baseline="30000" dirty="0"/>
              <a:t>2</a:t>
            </a:r>
            <a:r>
              <a:rPr lang="pt-BR" sz="2800" dirty="0"/>
              <a:t> 5p</a:t>
            </a:r>
            <a:r>
              <a:rPr lang="pt-BR" sz="2800" baseline="30000" dirty="0"/>
              <a:t>6</a:t>
            </a:r>
            <a:r>
              <a:rPr lang="pt-BR" sz="2800" dirty="0"/>
              <a:t> 5p</a:t>
            </a:r>
            <a:r>
              <a:rPr lang="pt-BR" sz="2800" baseline="30000" dirty="0"/>
              <a:t>10</a:t>
            </a:r>
            <a:r>
              <a:rPr lang="pt-BR" sz="2800" dirty="0"/>
              <a:t> 5f</a:t>
            </a:r>
            <a:r>
              <a:rPr lang="pt-BR" sz="2800" baseline="30000" dirty="0"/>
              <a:t>14</a:t>
            </a:r>
            <a:endParaRPr lang="pt-BR" sz="2800" dirty="0"/>
          </a:p>
          <a:p>
            <a:r>
              <a:rPr lang="pt-BR" sz="2800" dirty="0"/>
              <a:t>6s</a:t>
            </a:r>
            <a:r>
              <a:rPr lang="pt-BR" sz="2800" baseline="30000" dirty="0"/>
              <a:t>2</a:t>
            </a:r>
            <a:endParaRPr lang="pt-BR" sz="2800" dirty="0"/>
          </a:p>
        </p:txBody>
      </p:sp>
      <p:pic>
        <p:nvPicPr>
          <p:cNvPr id="8194" name="Picture 2" descr="Resultado de imagem para mercurio tabela perio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836710"/>
            <a:ext cx="15773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4211960" y="562391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S - spin total</a:t>
            </a:r>
          </a:p>
          <a:p>
            <a:r>
              <a:rPr lang="pt-BR" sz="2000" dirty="0" smtClean="0"/>
              <a:t>L - momento angular orbital  total </a:t>
            </a:r>
          </a:p>
          <a:p>
            <a:r>
              <a:rPr lang="pt-BR" sz="2000" dirty="0" smtClean="0"/>
              <a:t>J - momento angular total.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67160" y="2504720"/>
            <a:ext cx="3582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Os níveis  </a:t>
            </a:r>
            <a:r>
              <a:rPr lang="pt-BR" sz="2000" baseline="30000" dirty="0" smtClean="0"/>
              <a:t>1</a:t>
            </a:r>
            <a:r>
              <a:rPr lang="pt-BR" sz="2000" dirty="0" smtClean="0"/>
              <a:t>P</a:t>
            </a:r>
            <a:r>
              <a:rPr lang="pt-BR" sz="2000" baseline="-25000" dirty="0" smtClean="0"/>
              <a:t>1</a:t>
            </a:r>
            <a:r>
              <a:rPr lang="pt-BR" sz="2000" dirty="0" smtClean="0"/>
              <a:t>  e 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P</a:t>
            </a:r>
            <a:r>
              <a:rPr lang="pt-BR" sz="2000" baseline="-25000" dirty="0" smtClean="0"/>
              <a:t>1</a:t>
            </a:r>
            <a:r>
              <a:rPr lang="pt-BR" sz="2000" dirty="0" smtClean="0"/>
              <a:t> são estáveis e um elétron nesse nível possui um tempo de vida da ordem de 10</a:t>
            </a:r>
            <a:r>
              <a:rPr lang="pt-BR" sz="2000" baseline="30000" dirty="0" smtClean="0"/>
              <a:t>-8</a:t>
            </a:r>
            <a:r>
              <a:rPr lang="pt-BR" sz="2000" dirty="0" smtClean="0"/>
              <a:t> s antes de decair para o nível fundamental  </a:t>
            </a:r>
            <a:r>
              <a:rPr lang="pt-BR" sz="2000" baseline="30000" dirty="0" smtClean="0"/>
              <a:t>1</a:t>
            </a:r>
            <a:r>
              <a:rPr lang="pt-BR" sz="2000" dirty="0" smtClean="0"/>
              <a:t>S</a:t>
            </a:r>
            <a:r>
              <a:rPr lang="pt-BR" sz="2000" baseline="-25000" dirty="0" smtClean="0"/>
              <a:t>0 </a:t>
            </a:r>
            <a:r>
              <a:rPr lang="pt-BR" sz="2000" dirty="0" smtClean="0"/>
              <a:t> com a emissão de um fóton.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485594" y="4789601"/>
            <a:ext cx="3582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Os níveis </a:t>
            </a:r>
            <a:r>
              <a:rPr lang="pt-BR" sz="2000" baseline="30000" dirty="0" smtClean="0"/>
              <a:t> 3</a:t>
            </a:r>
            <a:r>
              <a:rPr lang="pt-BR" sz="2000" dirty="0" smtClean="0"/>
              <a:t>P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 e 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P</a:t>
            </a:r>
            <a:r>
              <a:rPr lang="pt-BR" sz="2000" baseline="-25000" dirty="0" smtClean="0"/>
              <a:t>0 </a:t>
            </a:r>
            <a:r>
              <a:rPr lang="pt-BR" sz="2000" dirty="0" smtClean="0"/>
              <a:t> são metaestáveis com tempo de vida da ordem de 10</a:t>
            </a:r>
            <a:r>
              <a:rPr lang="pt-BR" sz="2000" baseline="30000" dirty="0" smtClean="0"/>
              <a:t>-3 </a:t>
            </a:r>
            <a:r>
              <a:rPr lang="pt-BR" sz="2000" dirty="0" smtClean="0"/>
              <a:t>s. </a:t>
            </a:r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42" y="1884343"/>
            <a:ext cx="4265114" cy="47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7308304" y="4077072"/>
            <a:ext cx="595033" cy="1715417"/>
            <a:chOff x="7308304" y="4077072"/>
            <a:chExt cx="595033" cy="1715417"/>
          </a:xfrm>
        </p:grpSpPr>
        <p:cxnSp>
          <p:nvCxnSpPr>
            <p:cNvPr id="7" name="Conector de seta reta 6"/>
            <p:cNvCxnSpPr/>
            <p:nvPr/>
          </p:nvCxnSpPr>
          <p:spPr>
            <a:xfrm flipH="1" flipV="1">
              <a:off x="7687313" y="5330824"/>
              <a:ext cx="216024" cy="46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/>
            <p:cNvSpPr/>
            <p:nvPr/>
          </p:nvSpPr>
          <p:spPr>
            <a:xfrm>
              <a:off x="7308304" y="4077072"/>
              <a:ext cx="595033" cy="12537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262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040" y="1201885"/>
            <a:ext cx="3672408" cy="263520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3" name="Grupo 2"/>
          <p:cNvGrpSpPr/>
          <p:nvPr/>
        </p:nvGrpSpPr>
        <p:grpSpPr>
          <a:xfrm>
            <a:off x="5220072" y="4260458"/>
            <a:ext cx="3456384" cy="533673"/>
            <a:chOff x="2843808" y="4725144"/>
            <a:chExt cx="3456384" cy="533673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2843808" y="4725144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CaixaDeTexto 4"/>
            <p:cNvSpPr txBox="1"/>
            <p:nvPr/>
          </p:nvSpPr>
          <p:spPr>
            <a:xfrm>
              <a:off x="4314270" y="4797152"/>
              <a:ext cx="537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VA</a:t>
              </a:r>
              <a:endParaRPr lang="pt-BR" sz="2400" b="1" dirty="0"/>
            </a:p>
          </p:txBody>
        </p:sp>
      </p:grpSp>
      <p:pic>
        <p:nvPicPr>
          <p:cNvPr id="6" name="Picture 2" descr="Drawing showing three circles, each with a label &quot;Hg&quot; inside. The top circle is labeled &quot;elastic collision&quot;. It is next to two arrows of equal length, one pointing towards the circle, and one pointing away. The middle circle is labeled &quot;inelastic collision&quot;, and has a longer arrow pointing towards it, and a shorter arrow leading away. The lowest circle is labeled &quot;light emission&quot;, and is next to a squiggly arrow that points aw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0"/>
          <a:stretch/>
        </p:blipFill>
        <p:spPr bwMode="auto">
          <a:xfrm>
            <a:off x="-108521" y="4660851"/>
            <a:ext cx="2251323" cy="13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rawing showing three circles, each with a label &quot;Hg&quot; inside. The top circle is labeled &quot;elastic collision&quot;. It is next to two arrows of equal length, one pointing towards the circle, and one pointing away. The middle circle is labeled &quot;inelastic collision&quot;, and has a longer arrow pointing towards it, and a shorter arrow leading away. The lowest circle is labeled &quot;light emission&quot;, and is next to a squiggly arrow that points aw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/>
          <a:stretch/>
        </p:blipFill>
        <p:spPr bwMode="auto">
          <a:xfrm>
            <a:off x="2411760" y="3718211"/>
            <a:ext cx="2251323" cy="30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ig.4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2" y="1185639"/>
            <a:ext cx="3208191" cy="242413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70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2789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</a:rPr>
              <a:t>Livre caminho médio</a:t>
            </a:r>
            <a:endParaRPr lang="pt-BR" sz="2400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05461" y="141277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distância média que a partícula percorre entre uma colisão e outra</a:t>
            </a:r>
            <a:endParaRPr lang="pt-BR" sz="2000" dirty="0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461" y="2276872"/>
            <a:ext cx="1869977" cy="6812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/>
        </p:nvSpPr>
        <p:spPr>
          <a:xfrm>
            <a:off x="3563888" y="21456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/>
              <a:t>Onde: R</a:t>
            </a:r>
            <a:r>
              <a:rPr lang="pt-BR" sz="2000" baseline="-25000" dirty="0" smtClean="0"/>
              <a:t>0</a:t>
            </a:r>
            <a:r>
              <a:rPr lang="pt-BR" sz="2000" dirty="0" smtClean="0"/>
              <a:t> é o raio do átomo de mercúrio que é aproximadamente igual a 0,15 </a:t>
            </a:r>
            <a:r>
              <a:rPr lang="pt-BR" sz="2000" dirty="0" err="1" smtClean="0"/>
              <a:t>nm</a:t>
            </a:r>
            <a:r>
              <a:rPr lang="pt-BR" sz="2000" dirty="0" smtClean="0"/>
              <a:t> e n é o numero de moléculas por unidade de volume.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629816" y="3862789"/>
            <a:ext cx="288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00CC"/>
                </a:solidFill>
              </a:rPr>
              <a:t>Potencial de contato: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9632" y="4582869"/>
            <a:ext cx="6822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Função trabalho que está relacionada com a energia mínima necessária para arrancar o elétron do metal. </a:t>
            </a:r>
            <a:r>
              <a:rPr lang="pt-BR" sz="2000" dirty="0"/>
              <a:t>Essa energia é da ordem de </a:t>
            </a:r>
            <a:r>
              <a:rPr lang="pt-BR" sz="2000" dirty="0">
                <a:solidFill>
                  <a:srgbClr val="000000"/>
                </a:solidFill>
              </a:rPr>
              <a:t>2 </a:t>
            </a:r>
            <a:r>
              <a:rPr lang="pt-BR" sz="2000" dirty="0" err="1">
                <a:solidFill>
                  <a:srgbClr val="000000"/>
                </a:solidFill>
              </a:rPr>
              <a:t>eV</a:t>
            </a:r>
            <a:r>
              <a:rPr lang="pt-BR" sz="2000" dirty="0"/>
              <a:t> e ela deve provocar um deslocamento no primeiro pico da curva característica do tubo</a:t>
            </a:r>
          </a:p>
        </p:txBody>
      </p:sp>
    </p:spTree>
    <p:extLst>
      <p:ext uri="{BB962C8B-B14F-4D97-AF65-F5344CB8AC3E}">
        <p14:creationId xmlns:p14="http://schemas.microsoft.com/office/powerpoint/2010/main" val="28311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6085" y="22048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Para </a:t>
            </a:r>
            <a:r>
              <a:rPr lang="pt-BR" sz="2000" dirty="0"/>
              <a:t>uma </a:t>
            </a:r>
            <a:r>
              <a:rPr lang="pt-BR" sz="2000" dirty="0" smtClean="0"/>
              <a:t>Temperatura ambiente </a:t>
            </a:r>
            <a:r>
              <a:rPr lang="pt-BR" sz="2000" dirty="0"/>
              <a:t>os elétrons não possuem energia suficiente para vencer a função </a:t>
            </a:r>
            <a:r>
              <a:rPr lang="pt-BR" sz="2000" dirty="0" smtClean="0"/>
              <a:t>trabalho.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/>
              <a:t>P</a:t>
            </a:r>
            <a:r>
              <a:rPr lang="pt-BR" sz="2000" dirty="0" smtClean="0"/>
              <a:t>ara </a:t>
            </a:r>
            <a:r>
              <a:rPr lang="pt-BR" sz="2000" dirty="0"/>
              <a:t>uma temperatura </a:t>
            </a:r>
            <a:r>
              <a:rPr lang="pt-BR" sz="2000" dirty="0" smtClean="0"/>
              <a:t>alta – os elétrons </a:t>
            </a:r>
            <a:r>
              <a:rPr lang="pt-BR" sz="2000" dirty="0"/>
              <a:t>possuem energia suficiente para deixar a superfície do metal.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39552" y="980728"/>
            <a:ext cx="26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</a:rPr>
              <a:t>Emissão termiônica</a:t>
            </a:r>
            <a:endParaRPr lang="pt-BR" sz="24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Resultado de imagem para emissão termi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381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08720"/>
            <a:ext cx="8527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Antes </a:t>
            </a:r>
            <a:r>
              <a:rPr lang="pt-BR" sz="2000" dirty="0"/>
              <a:t>que um elétron possa fazer sua primeira colisão inelástica, ele deve superar o potencial de contato que é de cerca de 2 </a:t>
            </a:r>
            <a:r>
              <a:rPr lang="pt-BR" sz="2000" dirty="0" err="1" smtClean="0"/>
              <a:t>eV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3" name="pasted-image.tif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60" y="3826990"/>
            <a:ext cx="4675394" cy="265802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4" name="Retângulo 3"/>
          <p:cNvSpPr/>
          <p:nvPr/>
        </p:nvSpPr>
        <p:spPr>
          <a:xfrm>
            <a:off x="251519" y="1988840"/>
            <a:ext cx="8527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VA dever ser ligeiramente inferior (0,2 a 0,3 </a:t>
            </a:r>
            <a:r>
              <a:rPr lang="pt-BR" sz="2000" dirty="0" err="1"/>
              <a:t>eV</a:t>
            </a:r>
            <a:r>
              <a:rPr lang="pt-BR" sz="2000" dirty="0"/>
              <a:t>) devido a energia cinética inicial de elétrons emitidos </a:t>
            </a:r>
            <a:r>
              <a:rPr lang="pt-BR" sz="2000" dirty="0" err="1"/>
              <a:t>termionicamente</a:t>
            </a:r>
            <a:r>
              <a:rPr lang="pt-BR" sz="2000" dirty="0"/>
              <a:t>. Observe que o potencial de contato e a energia cinética inicial só afetam o valor de VA necessário para a primeira colisão </a:t>
            </a:r>
            <a:r>
              <a:rPr lang="pt-BR" sz="2000" dirty="0" smtClean="0"/>
              <a:t>inelástica. </a:t>
            </a:r>
            <a:r>
              <a:rPr lang="pt-BR" sz="2000" dirty="0"/>
              <a:t>Os picos sucessivos serão separados por </a:t>
            </a:r>
            <a:r>
              <a:rPr lang="pt-BR" sz="2000" dirty="0">
                <a:sym typeface="Symbol"/>
              </a:rPr>
              <a:t> </a:t>
            </a:r>
            <a:r>
              <a:rPr lang="pt-BR" sz="2000" dirty="0"/>
              <a:t>4,86 ​​</a:t>
            </a:r>
            <a:r>
              <a:rPr lang="pt-BR" sz="2000" dirty="0" err="1"/>
              <a:t>eV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47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031" y="3138595"/>
            <a:ext cx="4064001" cy="29547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5" name="Retângulo 4"/>
          <p:cNvSpPr/>
          <p:nvPr/>
        </p:nvSpPr>
        <p:spPr>
          <a:xfrm>
            <a:off x="466113" y="374201"/>
            <a:ext cx="4068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A Experiência de </a:t>
            </a:r>
            <a:r>
              <a:rPr lang="pt-BR" sz="2400" dirty="0" err="1" smtClean="0"/>
              <a:t>Franck</a:t>
            </a:r>
            <a:r>
              <a:rPr lang="pt-BR" sz="2400" dirty="0" smtClean="0"/>
              <a:t>-Hertz: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20229" y="1258334"/>
            <a:ext cx="8544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Verificar a natureza quântica dos níveis de energia de um átomo.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728842" y="198884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1914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5508100" y="4474302"/>
            <a:ext cx="309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Premio Nobel de Física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843808" y="1897544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U</a:t>
            </a:r>
            <a:r>
              <a:rPr lang="pt-BR" sz="2000" dirty="0" smtClean="0"/>
              <a:t>m ano após Bohr propor seus postulados para explicar o comportamento do átomo de hidrogênio.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6524235" y="4038751"/>
            <a:ext cx="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1925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631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.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79512" y="872716"/>
            <a:ext cx="2952328" cy="216024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3" name="Grupo 22"/>
          <p:cNvGrpSpPr/>
          <p:nvPr/>
        </p:nvGrpSpPr>
        <p:grpSpPr>
          <a:xfrm>
            <a:off x="1259632" y="87015"/>
            <a:ext cx="7250685" cy="6138515"/>
            <a:chOff x="1259632" y="87015"/>
            <a:chExt cx="7250685" cy="6138515"/>
          </a:xfrm>
        </p:grpSpPr>
        <p:pic>
          <p:nvPicPr>
            <p:cNvPr id="3" name="Imagem 2" descr="C:\Users\Juliana\Desktop\20170310_144913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2264" r="7809" b="14550"/>
            <a:stretch/>
          </p:blipFill>
          <p:spPr bwMode="auto">
            <a:xfrm>
              <a:off x="3491880" y="836712"/>
              <a:ext cx="3202722" cy="538881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Conector de seta reta 5"/>
            <p:cNvCxnSpPr/>
            <p:nvPr/>
          </p:nvCxnSpPr>
          <p:spPr>
            <a:xfrm flipH="1" flipV="1">
              <a:off x="2627784" y="3981012"/>
              <a:ext cx="2016224" cy="42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1259632" y="3636316"/>
              <a:ext cx="1465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70C0"/>
                  </a:solidFill>
                </a:rPr>
                <a:t>Filamento</a:t>
              </a:r>
            </a:p>
            <a:p>
              <a:r>
                <a:rPr lang="pt-BR" sz="2400" b="1" dirty="0" smtClean="0">
                  <a:solidFill>
                    <a:srgbClr val="0070C0"/>
                  </a:solidFill>
                </a:rPr>
                <a:t>Cátodo</a:t>
              </a:r>
              <a:endParaRPr lang="pt-BR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V="1">
              <a:off x="5796136" y="3356992"/>
              <a:ext cx="1440160" cy="2793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381444" y="3127322"/>
              <a:ext cx="1078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accent6"/>
                  </a:solidFill>
                </a:rPr>
                <a:t>Grade</a:t>
              </a:r>
              <a:endParaRPr lang="pt-BR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3" name="Conector de seta reta 12"/>
            <p:cNvCxnSpPr/>
            <p:nvPr/>
          </p:nvCxnSpPr>
          <p:spPr>
            <a:xfrm flipV="1">
              <a:off x="5220072" y="1556793"/>
              <a:ext cx="1728192" cy="1368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7092280" y="1095127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rgbClr val="FF0000"/>
                  </a:solidFill>
                </a:rPr>
                <a:t>Ânodo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5004048" y="404664"/>
              <a:ext cx="927511" cy="18934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6106454" y="87015"/>
              <a:ext cx="2403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>
                  <a:solidFill>
                    <a:srgbClr val="00B050"/>
                  </a:solidFill>
                </a:rPr>
                <a:t>Picoamperímetro</a:t>
              </a:r>
              <a:endParaRPr lang="pt-BR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9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Juliana\Desktop\20170310_1449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2264" r="7809" b="14550"/>
          <a:stretch/>
        </p:blipFill>
        <p:spPr bwMode="auto">
          <a:xfrm>
            <a:off x="827584" y="764704"/>
            <a:ext cx="3202722" cy="538881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7506"/>
            <a:ext cx="3615055" cy="5767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9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Juliana\Desktop\20170310_14491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" t="2264" r="7809" b="14550"/>
          <a:stretch/>
        </p:blipFill>
        <p:spPr bwMode="auto">
          <a:xfrm>
            <a:off x="5940152" y="989121"/>
            <a:ext cx="3024336" cy="467212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539552" y="773096"/>
            <a:ext cx="5142562" cy="1143736"/>
            <a:chOff x="539552" y="773096"/>
            <a:chExt cx="5142562" cy="1143736"/>
          </a:xfrm>
        </p:grpSpPr>
        <p:sp>
          <p:nvSpPr>
            <p:cNvPr id="4" name="Retângulo 3"/>
            <p:cNvSpPr/>
            <p:nvPr/>
          </p:nvSpPr>
          <p:spPr>
            <a:xfrm>
              <a:off x="539552" y="851520"/>
              <a:ext cx="5142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- VA é aplicado entre o cátodo e a grade</a:t>
              </a:r>
              <a:endParaRPr lang="pt-BR" sz="2400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15616" y="1384828"/>
              <a:ext cx="2399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aceleração dos elétrons</a:t>
              </a:r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903574" y="1349565"/>
              <a:ext cx="1007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err="1" smtClean="0"/>
                <a:t>Ec</a:t>
              </a:r>
              <a:r>
                <a:rPr lang="pt-BR" dirty="0" smtClean="0"/>
                <a:t> = </a:t>
              </a:r>
              <a:r>
                <a:rPr lang="pt-BR" dirty="0" err="1" smtClean="0"/>
                <a:t>eVA</a:t>
              </a:r>
              <a:endParaRPr lang="pt-BR" dirty="0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39552" y="773096"/>
              <a:ext cx="5142562" cy="11437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39552" y="2348880"/>
            <a:ext cx="5142562" cy="1150387"/>
            <a:chOff x="539552" y="2348880"/>
            <a:chExt cx="5142562" cy="1150387"/>
          </a:xfrm>
        </p:grpSpPr>
        <p:sp>
          <p:nvSpPr>
            <p:cNvPr id="8" name="Retângulo 7"/>
            <p:cNvSpPr/>
            <p:nvPr/>
          </p:nvSpPr>
          <p:spPr>
            <a:xfrm>
              <a:off x="539552" y="2348880"/>
              <a:ext cx="5083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- VR é aplicado entre a grade e o ânodo</a:t>
              </a:r>
              <a:endParaRPr lang="pt-BR" sz="24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971600" y="2852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dirty="0" smtClean="0"/>
                <a:t>somente os elétrons com energia cinética </a:t>
              </a:r>
              <a:r>
                <a:rPr lang="pt-BR" dirty="0"/>
                <a:t> suficiente </a:t>
              </a:r>
              <a:r>
                <a:rPr lang="pt-BR" dirty="0" smtClean="0"/>
                <a:t>atingem o ânodo</a:t>
              </a:r>
              <a:endParaRPr lang="pt-BR" dirty="0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539552" y="2353785"/>
              <a:ext cx="5142562" cy="11437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93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Juliana\Desktop\20170310_14491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" t="2264" r="7809" b="14550"/>
          <a:stretch/>
        </p:blipFill>
        <p:spPr bwMode="auto">
          <a:xfrm>
            <a:off x="5940152" y="989121"/>
            <a:ext cx="3024336" cy="467212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77477" y="5153416"/>
            <a:ext cx="5549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ym typeface="Symbol"/>
              </a:rPr>
              <a:t> </a:t>
            </a:r>
            <a:r>
              <a:rPr lang="pt-BR" sz="2000" dirty="0" smtClean="0"/>
              <a:t>VR &gt; VA - nenhum elétron chegará ao ânodo e portanto a corrente será nula. 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404772" y="4005352"/>
            <a:ext cx="5462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ym typeface="Symbol"/>
              </a:rPr>
              <a:t> </a:t>
            </a:r>
            <a:r>
              <a:rPr lang="pt-BR" sz="2000" dirty="0" smtClean="0"/>
              <a:t>VA&gt;VR - a maioria dos elétrons atingirá o ânodo com uma energia igual a: </a:t>
            </a:r>
            <a:r>
              <a:rPr lang="pt-BR" sz="2000" dirty="0" err="1" smtClean="0"/>
              <a:t>Ec</a:t>
            </a:r>
            <a:r>
              <a:rPr lang="pt-BR" sz="2000" dirty="0" smtClean="0"/>
              <a:t> = e (VA-VR) produzindo uma corrente</a:t>
            </a:r>
            <a:endParaRPr lang="pt-BR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539552" y="773096"/>
            <a:ext cx="5142562" cy="1143736"/>
            <a:chOff x="539552" y="773096"/>
            <a:chExt cx="5142562" cy="1143736"/>
          </a:xfrm>
        </p:grpSpPr>
        <p:sp>
          <p:nvSpPr>
            <p:cNvPr id="4" name="Retângulo 3"/>
            <p:cNvSpPr/>
            <p:nvPr/>
          </p:nvSpPr>
          <p:spPr>
            <a:xfrm>
              <a:off x="539552" y="851520"/>
              <a:ext cx="5142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- VA é aplicado entre o cátodo e a grade</a:t>
              </a:r>
              <a:endParaRPr lang="pt-BR" sz="2400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15616" y="1384828"/>
              <a:ext cx="2399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aceleração dos elétrons</a:t>
              </a:r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903574" y="1349565"/>
              <a:ext cx="1007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err="1" smtClean="0"/>
                <a:t>Ec</a:t>
              </a:r>
              <a:r>
                <a:rPr lang="pt-BR" dirty="0" smtClean="0"/>
                <a:t> = </a:t>
              </a:r>
              <a:r>
                <a:rPr lang="pt-BR" dirty="0" err="1" smtClean="0"/>
                <a:t>eVA</a:t>
              </a:r>
              <a:endParaRPr lang="pt-BR" dirty="0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539552" y="773096"/>
              <a:ext cx="5142562" cy="11437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39552" y="2348880"/>
            <a:ext cx="5142562" cy="1150387"/>
            <a:chOff x="539552" y="2348880"/>
            <a:chExt cx="5142562" cy="1150387"/>
          </a:xfrm>
        </p:grpSpPr>
        <p:sp>
          <p:nvSpPr>
            <p:cNvPr id="8" name="Retângulo 7"/>
            <p:cNvSpPr/>
            <p:nvPr/>
          </p:nvSpPr>
          <p:spPr>
            <a:xfrm>
              <a:off x="539552" y="2348880"/>
              <a:ext cx="5083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- VR é aplicado entre a grade e o ânodo</a:t>
              </a:r>
              <a:endParaRPr lang="pt-BR" sz="24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971600" y="2852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dirty="0" smtClean="0"/>
                <a:t>somente os elétrons com energia cinética </a:t>
              </a:r>
              <a:r>
                <a:rPr lang="pt-BR" dirty="0"/>
                <a:t> suficiente </a:t>
              </a:r>
              <a:r>
                <a:rPr lang="pt-BR" dirty="0" smtClean="0"/>
                <a:t>atingem o ânodo</a:t>
              </a:r>
              <a:endParaRPr lang="pt-BR" dirty="0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539552" y="2353785"/>
              <a:ext cx="5142562" cy="11437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755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pt-BR" sz="2400" b="1" dirty="0">
                <a:solidFill>
                  <a:srgbClr val="00B050"/>
                </a:solidFill>
              </a:rPr>
              <a:t>Procedimento </a:t>
            </a:r>
            <a:r>
              <a:rPr lang="pt-BR" sz="2400" b="1" dirty="0" smtClean="0">
                <a:solidFill>
                  <a:srgbClr val="00B050"/>
                </a:solidFill>
              </a:rPr>
              <a:t>experimental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5388" y="1340768"/>
            <a:ext cx="800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pt-BR" dirty="0" smtClean="0"/>
              <a:t>Ligar o forno – Regular o botão para aquecer – aproximadamente 180°C</a:t>
            </a:r>
          </a:p>
          <a:p>
            <a:pPr hangingPunct="0"/>
            <a:r>
              <a:rPr lang="pt-BR" dirty="0" smtClean="0"/>
              <a:t>Cuidado para não se queimar!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5388" y="2204864"/>
            <a:ext cx="7142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pt-BR" dirty="0"/>
              <a:t>Fazer as ligações dos cabos:</a:t>
            </a:r>
          </a:p>
          <a:p>
            <a:pPr hangingPunct="0"/>
            <a:r>
              <a:rPr lang="pt-BR" dirty="0" smtClean="0">
                <a:sym typeface="Symbol"/>
              </a:rPr>
              <a:t> </a:t>
            </a:r>
            <a:r>
              <a:rPr lang="pt-BR" dirty="0" smtClean="0"/>
              <a:t>Filamento </a:t>
            </a:r>
            <a:r>
              <a:rPr lang="pt-BR" dirty="0"/>
              <a:t>- 6,2 V – deixar a outra ponta solta</a:t>
            </a:r>
          </a:p>
          <a:p>
            <a:pPr hangingPunct="0"/>
            <a:r>
              <a:rPr lang="pt-BR" dirty="0" smtClean="0">
                <a:sym typeface="Symbol"/>
              </a:rPr>
              <a:t>  </a:t>
            </a:r>
            <a:r>
              <a:rPr lang="pt-BR" dirty="0" smtClean="0"/>
              <a:t>Conectar </a:t>
            </a:r>
            <a:r>
              <a:rPr lang="pt-BR" dirty="0"/>
              <a:t>a grade no VA+</a:t>
            </a:r>
          </a:p>
          <a:p>
            <a:pPr hangingPunct="0"/>
            <a:r>
              <a:rPr lang="pt-BR" dirty="0" smtClean="0">
                <a:sym typeface="Symbol"/>
              </a:rPr>
              <a:t>  </a:t>
            </a:r>
            <a:r>
              <a:rPr lang="pt-BR" dirty="0" smtClean="0"/>
              <a:t>Conectar </a:t>
            </a:r>
            <a:r>
              <a:rPr lang="pt-BR" dirty="0"/>
              <a:t>o catodo no VA- </a:t>
            </a:r>
          </a:p>
          <a:p>
            <a:r>
              <a:rPr lang="pt-BR" dirty="0"/>
              <a:t>	ADC – já estará ligado (diminuição proporcional de tensão para o digitalizador receber o sinal: de 0 a 50V para 0 a 5V)</a:t>
            </a:r>
          </a:p>
          <a:p>
            <a:r>
              <a:rPr lang="pt-BR" dirty="0" smtClean="0">
                <a:sym typeface="Symbol"/>
              </a:rPr>
              <a:t> </a:t>
            </a:r>
            <a:r>
              <a:rPr lang="pt-BR" dirty="0" smtClean="0"/>
              <a:t>Conectar </a:t>
            </a:r>
            <a:r>
              <a:rPr lang="pt-BR" dirty="0"/>
              <a:t>o Anodo no VR+</a:t>
            </a:r>
          </a:p>
          <a:p>
            <a:r>
              <a:rPr lang="pt-BR" dirty="0" smtClean="0">
                <a:sym typeface="Symbol"/>
              </a:rPr>
              <a:t> </a:t>
            </a:r>
            <a:r>
              <a:rPr lang="pt-BR" dirty="0" smtClean="0"/>
              <a:t>Liga </a:t>
            </a:r>
            <a:r>
              <a:rPr lang="pt-BR" dirty="0"/>
              <a:t>a outra </a:t>
            </a:r>
            <a:r>
              <a:rPr lang="pt-BR" dirty="0" smtClean="0"/>
              <a:t>extremidade </a:t>
            </a:r>
            <a:r>
              <a:rPr lang="pt-BR" dirty="0"/>
              <a:t>do filamento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4644" y="4869160"/>
            <a:ext cx="4203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Ligue o multímetro e deixe-o no modo de medição de tensão.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2709" y="5589240"/>
            <a:ext cx="326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Ligue o digitalizador de sinais.</a:t>
            </a:r>
          </a:p>
        </p:txBody>
      </p:sp>
      <p:pic>
        <p:nvPicPr>
          <p:cNvPr id="7" name="fig.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4088" y="4005064"/>
            <a:ext cx="3364919" cy="256228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98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Ligue o </a:t>
            </a:r>
            <a:r>
              <a:rPr lang="pt-BR" dirty="0" err="1"/>
              <a:t>picoamperímetro</a:t>
            </a:r>
            <a:r>
              <a:rPr lang="pt-BR" dirty="0"/>
              <a:t> e se certifique que a chave está na posição (-).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05273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Medir a tensão de retardo VR e se certifique que ela é de 1,5 V.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1628800"/>
            <a:ext cx="7389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Medir a tensão acelerador VA com a chave de modos no modo normal.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2204864"/>
            <a:ext cx="656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Ligue o computador e entre no usuário Grupo X.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2780928"/>
            <a:ext cx="750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Entre no programa FH32 </a:t>
            </a:r>
            <a:r>
              <a:rPr lang="pt-BR" dirty="0" smtClean="0"/>
              <a:t>(há </a:t>
            </a:r>
            <a:r>
              <a:rPr lang="pt-BR" dirty="0"/>
              <a:t>um atalho no desktop do computador).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3284984"/>
            <a:ext cx="7432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No programa FH32 faça a calibração dos canais de tensão e corrente.  Ao acionar o comando “calibrar” aparecerá uma tela pequena de calibração de voltagem. Aperte a tecla CAD e introduza, manualmente o valor da tensão VA registrada pelo voltímetro. Entre com o valor de corrente igual a 1 </a:t>
            </a:r>
            <a:r>
              <a:rPr lang="pt-BR" dirty="0" err="1"/>
              <a:t>nA</a:t>
            </a:r>
            <a:r>
              <a:rPr lang="pt-BR" dirty="0"/>
              <a:t> e acione a tecla calibra e depois a tecla Ok.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8182" y="4941168"/>
            <a:ext cx="647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Coloque a chave central seletora de modos no modo rampa.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8182" y="5517232"/>
            <a:ext cx="791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Coloque o potenciômetro que regula a tensão aceleradora no valor máximo.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552" y="6093296"/>
            <a:ext cx="4193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Acione a tecla parte no programa FH32.</a:t>
            </a:r>
          </a:p>
        </p:txBody>
      </p:sp>
    </p:spTree>
    <p:extLst>
      <p:ext uri="{BB962C8B-B14F-4D97-AF65-F5344CB8AC3E}">
        <p14:creationId xmlns:p14="http://schemas.microsoft.com/office/powerpoint/2010/main" val="36595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194" y="1331475"/>
            <a:ext cx="6549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Acione o botão vermelho parte na fonte de alimentação.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7030" y="1907540"/>
            <a:ext cx="738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Uma vez registrado os picos acione a tecla termina no programa FH32.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7030" y="2555612"/>
            <a:ext cx="810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 Não esqueça de registrar a temperatura do forno durante o processo de medição.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7565" y="3139213"/>
            <a:ext cx="385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Salve o arquivo com a extensão .</a:t>
            </a:r>
            <a:r>
              <a:rPr lang="pt-BR" dirty="0" err="1"/>
              <a:t>csv</a:t>
            </a:r>
            <a:r>
              <a:rPr lang="pt-BR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8968" y="3707740"/>
            <a:ext cx="735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Ao terminar todas as medidas desligue todos os equipamentos.</a:t>
            </a:r>
          </a:p>
        </p:txBody>
      </p:sp>
    </p:spTree>
    <p:extLst>
      <p:ext uri="{BB962C8B-B14F-4D97-AF65-F5344CB8AC3E}">
        <p14:creationId xmlns:p14="http://schemas.microsoft.com/office/powerpoint/2010/main" val="3605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052736"/>
            <a:ext cx="117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I </a:t>
            </a:r>
            <a:r>
              <a:rPr lang="pt-BR" sz="2400" b="1" i="1" dirty="0" smtClean="0"/>
              <a:t>vs</a:t>
            </a:r>
            <a:r>
              <a:rPr lang="pt-BR" sz="2400" b="1" dirty="0" smtClean="0"/>
              <a:t>. VA </a:t>
            </a:r>
            <a:endParaRPr lang="pt-BR" sz="2400" b="1" dirty="0"/>
          </a:p>
        </p:txBody>
      </p:sp>
      <p:pic>
        <p:nvPicPr>
          <p:cNvPr id="4" name="pasted-image.tif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388" y="1700808"/>
            <a:ext cx="4675394" cy="32832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74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976" y="3727485"/>
            <a:ext cx="4335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Estimar o </a:t>
            </a:r>
            <a:r>
              <a:rPr lang="pt-BR" sz="2400" dirty="0"/>
              <a:t>potencial de contato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9592" y="4335487"/>
            <a:ext cx="640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pt-BR" sz="2400" dirty="0"/>
              <a:t>Medição do comprimento de onda da </a:t>
            </a:r>
            <a:r>
              <a:rPr lang="pt-BR" sz="2400" dirty="0" smtClean="0"/>
              <a:t>transição</a:t>
            </a:r>
            <a:endParaRPr lang="pt-BR" sz="24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1022202"/>
            <a:ext cx="3888432" cy="966638"/>
            <a:chOff x="4716016" y="1022202"/>
            <a:chExt cx="3888432" cy="966638"/>
          </a:xfrm>
        </p:grpSpPr>
        <p:sp>
          <p:nvSpPr>
            <p:cNvPr id="3" name="CaixaDeTexto 2"/>
            <p:cNvSpPr txBox="1"/>
            <p:nvPr/>
          </p:nvSpPr>
          <p:spPr>
            <a:xfrm>
              <a:off x="4967870" y="1157843"/>
              <a:ext cx="3276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ctr">
                <a:buFont typeface="Symbol"/>
                <a:buChar char="®"/>
              </a:pPr>
              <a:r>
                <a:rPr lang="pt-BR" sz="2400" dirty="0" smtClean="0"/>
                <a:t>Variação do Potencial </a:t>
              </a:r>
            </a:p>
            <a:p>
              <a:pPr algn="ctr"/>
              <a:r>
                <a:rPr lang="pt-BR" sz="2400" dirty="0" smtClean="0"/>
                <a:t>de Retardo </a:t>
              </a:r>
              <a:endParaRPr lang="pt-BR" sz="2400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4716016" y="1022202"/>
              <a:ext cx="3888432" cy="9666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7544" y="1008014"/>
            <a:ext cx="3956024" cy="966638"/>
            <a:chOff x="467544" y="1008014"/>
            <a:chExt cx="3956024" cy="966638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268760"/>
              <a:ext cx="3667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ym typeface="Symbol"/>
                </a:rPr>
                <a:t> </a:t>
              </a:r>
              <a:r>
                <a:rPr lang="pt-BR" sz="2400" dirty="0" smtClean="0"/>
                <a:t>Variação da Temperatura</a:t>
              </a:r>
              <a:endParaRPr lang="pt-BR" sz="2400" dirty="0"/>
            </a:p>
          </p:txBody>
        </p:sp>
        <p:sp>
          <p:nvSpPr>
            <p:cNvPr id="8" name="Elipse 7"/>
            <p:cNvSpPr/>
            <p:nvPr/>
          </p:nvSpPr>
          <p:spPr>
            <a:xfrm>
              <a:off x="467544" y="1008014"/>
              <a:ext cx="3956024" cy="9666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899592" y="3111351"/>
            <a:ext cx="484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Medição do potencial de </a:t>
            </a:r>
            <a:r>
              <a:rPr lang="pt-BR" sz="2400" dirty="0" smtClean="0"/>
              <a:t>excitação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1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79081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sz="2000" dirty="0" smtClean="0"/>
              <a:t>1- Diferença </a:t>
            </a:r>
            <a:r>
              <a:rPr lang="pt-BR" sz="2000" dirty="0"/>
              <a:t>entre os </a:t>
            </a:r>
            <a:r>
              <a:rPr lang="pt-BR" sz="2000" dirty="0" smtClean="0"/>
              <a:t>picos. </a:t>
            </a:r>
            <a:r>
              <a:rPr lang="pt-BR" sz="2000" dirty="0"/>
              <a:t>Calcule o valor médio para essa grandeza e a sua respectiva incerteza</a:t>
            </a:r>
            <a:r>
              <a:rPr lang="pt-BR" sz="2000" dirty="0" smtClean="0"/>
              <a:t>.</a:t>
            </a:r>
          </a:p>
          <a:p>
            <a:pPr hangingPunct="0"/>
            <a:endParaRPr lang="pt-BR" sz="2000" dirty="0"/>
          </a:p>
          <a:p>
            <a:pPr hangingPunct="0"/>
            <a:r>
              <a:rPr lang="pt-BR" sz="2000" dirty="0" smtClean="0"/>
              <a:t>2- Posição </a:t>
            </a:r>
            <a:r>
              <a:rPr lang="pt-BR" sz="2000" dirty="0"/>
              <a:t>dos picos obtida com o cursor e o potencial de excitação obtido através do ajuste linear. </a:t>
            </a:r>
            <a:r>
              <a:rPr lang="pt-BR" sz="2000" dirty="0" smtClean="0"/>
              <a:t>Lembrar da incerteza associada.</a:t>
            </a:r>
          </a:p>
          <a:p>
            <a:endParaRPr lang="pt-BR" sz="2000" dirty="0"/>
          </a:p>
          <a:p>
            <a:r>
              <a:rPr lang="pt-BR" sz="2000" dirty="0" smtClean="0"/>
              <a:t>3- Posição </a:t>
            </a:r>
            <a:r>
              <a:rPr lang="pt-BR" sz="2000" dirty="0"/>
              <a:t>dos picos obtida através do ajuste </a:t>
            </a:r>
            <a:r>
              <a:rPr lang="pt-BR" sz="2000" dirty="0" smtClean="0"/>
              <a:t>quadrático</a:t>
            </a:r>
            <a:r>
              <a:rPr lang="pt-BR" sz="2000" dirty="0"/>
              <a:t> e o potencial de excitação obtido através do ajuste linear. Lembrar da incerteza associada.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692696"/>
            <a:ext cx="6580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ym typeface="Symbol"/>
              </a:rPr>
              <a:t> </a:t>
            </a:r>
            <a:r>
              <a:rPr lang="pt-BR" sz="2000" b="1" dirty="0" smtClean="0"/>
              <a:t>Determinação do potencial de excitação por três métodos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75926" y="4985703"/>
            <a:ext cx="24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 comparar os métodos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4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m para O modelo de Ruther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8016"/>
            <a:ext cx="3456384" cy="28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30352" y="185161"/>
            <a:ext cx="1944216" cy="2452448"/>
            <a:chOff x="2987824" y="761989"/>
            <a:chExt cx="1944216" cy="2452448"/>
          </a:xfrm>
        </p:grpSpPr>
        <p:pic>
          <p:nvPicPr>
            <p:cNvPr id="1028" name="Picture 4" descr="Resultado de imagem para Rutherf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474" y="842711"/>
              <a:ext cx="1733550" cy="23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2987824" y="761989"/>
              <a:ext cx="19442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Rutherford </a:t>
              </a:r>
              <a:r>
                <a:rPr lang="pt-BR" dirty="0"/>
                <a:t>(1911)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5698836" y="4366845"/>
            <a:ext cx="290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Elétrons viajando em orbitas circulares ao redor do núcleo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729264" y="4365104"/>
            <a:ext cx="269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Núcleo pequeno, denso e positivo</a:t>
            </a:r>
          </a:p>
        </p:txBody>
      </p:sp>
    </p:spTree>
    <p:extLst>
      <p:ext uri="{BB962C8B-B14F-4D97-AF65-F5344CB8AC3E}">
        <p14:creationId xmlns:p14="http://schemas.microsoft.com/office/powerpoint/2010/main" val="13606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88840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e-  </a:t>
            </a:r>
            <a:r>
              <a:rPr lang="pt-BR" sz="2400" dirty="0" smtClean="0">
                <a:sym typeface="Symbol"/>
              </a:rPr>
              <a:t> </a:t>
            </a:r>
            <a:r>
              <a:rPr lang="pt-BR" sz="2400" dirty="0" smtClean="0"/>
              <a:t>órbitas circulares: constantemente acelerado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Se existe aceleração: elétron deveria emitir radiação eletromagnética e consequentemente perder energia e em um tempo finito ele deveria cair no núcleo.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S</a:t>
            </a:r>
            <a:r>
              <a:rPr lang="pt-BR" sz="2400" dirty="0" smtClean="0"/>
              <a:t>egundo a teoria clássica, o modelo de Rutherford é instável</a:t>
            </a:r>
            <a:endParaRPr lang="pt-BR" sz="2400" dirty="0"/>
          </a:p>
        </p:txBody>
      </p:sp>
      <p:pic>
        <p:nvPicPr>
          <p:cNvPr id="3" name="Rutherford Experiment Electron Plop.jpeg" descr="Rutherford Experiment Electron Plo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4748" y="2348880"/>
            <a:ext cx="2468762" cy="230006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4" name="CaixaDeTexto 3"/>
          <p:cNvSpPr txBox="1"/>
          <p:nvPr/>
        </p:nvSpPr>
        <p:spPr>
          <a:xfrm>
            <a:off x="683568" y="692696"/>
            <a:ext cx="672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ym typeface="Symbol"/>
              </a:rPr>
              <a:t> </a:t>
            </a:r>
            <a:r>
              <a:rPr lang="pt-BR" sz="2800" b="1" dirty="0" smtClean="0"/>
              <a:t>Inconsistências do modelo de Rutherford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341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niels bo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58" y="0"/>
            <a:ext cx="1647514" cy="21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63688" y="610972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Modelo Atômico de Bohr 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m para modelo de bo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138777" cy="44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niels bo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527"/>
            <a:ext cx="1647514" cy="21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87438" y="824727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Modelo Atômico de Bohr 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1699" y="2156801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smtClean="0"/>
              <a:t>Postulados</a:t>
            </a:r>
            <a:endParaRPr lang="pt-BR" sz="2400" i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305675" y="3573016"/>
            <a:ext cx="8532440" cy="1440159"/>
            <a:chOff x="504056" y="2277802"/>
            <a:chExt cx="8532440" cy="1440159"/>
          </a:xfrm>
        </p:grpSpPr>
        <p:sp>
          <p:nvSpPr>
            <p:cNvPr id="2" name="Retângulo 1"/>
            <p:cNvSpPr/>
            <p:nvPr/>
          </p:nvSpPr>
          <p:spPr>
            <a:xfrm>
              <a:off x="720080" y="2405922"/>
              <a:ext cx="83164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 smtClean="0"/>
                <a:t>- Um elétron em um átomo se move em uma órbita circular em torno do núcleo sob influência da atração </a:t>
              </a:r>
              <a:r>
                <a:rPr lang="pt-BR" sz="2400" dirty="0" err="1" smtClean="0"/>
                <a:t>coulombiana</a:t>
              </a:r>
              <a:r>
                <a:rPr lang="pt-BR" sz="2400" dirty="0" smtClean="0"/>
                <a:t> entre o elétron e o núcleo, obedecendo às leis da mecânica clássica.</a:t>
              </a:r>
              <a:endParaRPr lang="pt-BR" sz="2400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504056" y="2277802"/>
              <a:ext cx="8316416" cy="14401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851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23528" y="4077072"/>
            <a:ext cx="8627830" cy="1778133"/>
            <a:chOff x="409569" y="1340768"/>
            <a:chExt cx="8627830" cy="1778133"/>
          </a:xfrm>
        </p:grpSpPr>
        <p:sp>
          <p:nvSpPr>
            <p:cNvPr id="16" name="CaixaDeTexto 15"/>
            <p:cNvSpPr txBox="1"/>
            <p:nvPr/>
          </p:nvSpPr>
          <p:spPr>
            <a:xfrm>
              <a:off x="683568" y="1549241"/>
              <a:ext cx="80356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 smtClean="0"/>
                <a:t>- Apesar de estar constantemente acelerado, um elétron que se move em uma dessas órbitas possíveis  não emite radiação eletromagnética. Portanto sua energia total E permanece constante 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09569" y="1340768"/>
              <a:ext cx="8627830" cy="177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23528" y="260648"/>
            <a:ext cx="8627830" cy="3168352"/>
            <a:chOff x="323528" y="260648"/>
            <a:chExt cx="8627830" cy="3168352"/>
          </a:xfrm>
        </p:grpSpPr>
        <p:grpSp>
          <p:nvGrpSpPr>
            <p:cNvPr id="18" name="Grupo 17"/>
            <p:cNvGrpSpPr/>
            <p:nvPr/>
          </p:nvGrpSpPr>
          <p:grpSpPr>
            <a:xfrm>
              <a:off x="323528" y="260648"/>
              <a:ext cx="8627830" cy="3168352"/>
              <a:chOff x="516170" y="4098134"/>
              <a:chExt cx="8627830" cy="3168352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683568" y="4149080"/>
                <a:ext cx="792088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pt-BR" sz="2400" dirty="0" smtClean="0"/>
                  <a:t>Ao invés da infinidade de órbitas que seriam possíveis segundo a mecânica clássica, um elétron só pode se mover em um órbita na qual seu momento angular orbital L é um múltiplo inteiro  de </a:t>
                </a:r>
                <a:r>
                  <a:rPr lang="pt-BR" sz="2400" dirty="0"/>
                  <a:t> </a:t>
                </a:r>
                <a:r>
                  <a:rPr lang="pt-BR" sz="2400" dirty="0" smtClean="0"/>
                  <a:t>ħ (a constante de Planck dividida por 2</a:t>
                </a:r>
                <a:r>
                  <a:rPr lang="pt-BR" sz="2400" dirty="0" smtClean="0">
                    <a:sym typeface="Symbol"/>
                  </a:rPr>
                  <a:t>).</a:t>
                </a:r>
                <a:endParaRPr lang="pt-BR" sz="2400" dirty="0"/>
              </a:p>
            </p:txBody>
          </p:sp>
          <p:sp>
            <p:nvSpPr>
              <p:cNvPr id="20" name="Retângulo de cantos arredondados 19"/>
              <p:cNvSpPr/>
              <p:nvPr/>
            </p:nvSpPr>
            <p:spPr>
              <a:xfrm>
                <a:off x="516170" y="4098134"/>
                <a:ext cx="8627830" cy="316835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CaixaDeTexto 20"/>
            <p:cNvSpPr txBox="1"/>
            <p:nvPr/>
          </p:nvSpPr>
          <p:spPr>
            <a:xfrm>
              <a:off x="3900574" y="1963725"/>
              <a:ext cx="1284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L= n </a:t>
              </a:r>
              <a:r>
                <a:rPr lang="pt-BR" sz="2400" dirty="0"/>
                <a:t>.  ħ  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899592" y="2577098"/>
              <a:ext cx="76328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/>
                <a:t>onde n = 1; 2; </a:t>
              </a:r>
              <a:r>
                <a:rPr lang="pt-BR" sz="2000" dirty="0" smtClean="0"/>
                <a:t>... é </a:t>
              </a:r>
              <a:r>
                <a:rPr lang="pt-BR" sz="2000" dirty="0"/>
                <a:t>chamado de número quântico </a:t>
              </a:r>
              <a:r>
                <a:rPr lang="pt-BR" sz="2000" dirty="0" smtClean="0"/>
                <a:t>principal e </a:t>
              </a:r>
              <a:r>
                <a:rPr lang="pt-BR" sz="2000" dirty="0"/>
                <a:t>h é a constante de Planck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6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1521" y="332656"/>
            <a:ext cx="8712968" cy="3568355"/>
            <a:chOff x="484003" y="2020885"/>
            <a:chExt cx="8476577" cy="3568355"/>
          </a:xfrm>
        </p:grpSpPr>
        <p:grpSp>
          <p:nvGrpSpPr>
            <p:cNvPr id="2" name="Grupo 1"/>
            <p:cNvGrpSpPr/>
            <p:nvPr/>
          </p:nvGrpSpPr>
          <p:grpSpPr>
            <a:xfrm>
              <a:off x="484003" y="2020885"/>
              <a:ext cx="8476577" cy="3568355"/>
              <a:chOff x="513268" y="2996952"/>
              <a:chExt cx="8476577" cy="3568355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593812" y="3140968"/>
                <a:ext cx="622434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 smtClean="0"/>
                  <a:t>- Para </a:t>
                </a:r>
                <a:r>
                  <a:rPr lang="pt-BR" sz="2400" dirty="0"/>
                  <a:t>mudar de órbita o elétron precisa ganhar ou </a:t>
                </a:r>
                <a:r>
                  <a:rPr lang="pt-BR" sz="2400" dirty="0" smtClean="0"/>
                  <a:t>perder energia </a:t>
                </a:r>
                <a:r>
                  <a:rPr lang="pt-BR" sz="2400" dirty="0"/>
                  <a:t>através da absorção ou emissão da energia de </a:t>
                </a:r>
                <a:r>
                  <a:rPr lang="pt-BR" sz="2400" dirty="0" smtClean="0"/>
                  <a:t>um fóton</a:t>
                </a:r>
                <a:r>
                  <a:rPr lang="pt-BR" sz="2400" dirty="0"/>
                  <a:t>, respectivamente. A energia absorvida ou </a:t>
                </a:r>
                <a:r>
                  <a:rPr lang="pt-BR" sz="2400" dirty="0" smtClean="0"/>
                  <a:t>emitida é </a:t>
                </a:r>
                <a:r>
                  <a:rPr lang="pt-BR" sz="2400" dirty="0"/>
                  <a:t>igual a diferença de energia dos estados envolvidos </a:t>
                </a:r>
                <a:r>
                  <a:rPr lang="pt-BR" sz="2400" dirty="0" smtClean="0"/>
                  <a:t>e é </a:t>
                </a:r>
                <a:r>
                  <a:rPr lang="pt-BR" sz="2400" dirty="0"/>
                  <a:t>dada pela relação de Planck</a:t>
                </a:r>
                <a:r>
                  <a:rPr lang="pt-BR" sz="2400" dirty="0" smtClean="0"/>
                  <a:t>,</a:t>
                </a:r>
              </a:p>
              <a:p>
                <a:pPr algn="just"/>
                <a:endParaRPr lang="pt-BR" sz="2400" dirty="0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3245387" y="5456603"/>
                <a:ext cx="20292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/>
                  <a:t>E = E2 </a:t>
                </a:r>
                <a:r>
                  <a:rPr lang="pt-BR" sz="2400" dirty="0" smtClean="0"/>
                  <a:t>- E1 </a:t>
                </a:r>
                <a:r>
                  <a:rPr lang="pt-BR" sz="2400" dirty="0"/>
                  <a:t>= </a:t>
                </a:r>
                <a:r>
                  <a:rPr lang="pt-BR" sz="2400" dirty="0" smtClean="0"/>
                  <a:t>h</a:t>
                </a:r>
                <a:r>
                  <a:rPr lang="pt-BR" sz="2400" dirty="0" smtClean="0">
                    <a:sym typeface="Symbol"/>
                  </a:rPr>
                  <a:t></a:t>
                </a:r>
                <a:endParaRPr lang="pt-BR" sz="2400" dirty="0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825756" y="5981218"/>
                <a:ext cx="76036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dirty="0"/>
                  <a:t>onde h é a constante de Planck </a:t>
                </a:r>
                <a:r>
                  <a:rPr lang="pt-BR" sz="2000" dirty="0" smtClean="0"/>
                  <a:t>e </a:t>
                </a:r>
                <a:r>
                  <a:rPr lang="pt-BR" sz="2000" dirty="0" smtClean="0">
                    <a:sym typeface="Symbol"/>
                  </a:rPr>
                  <a:t></a:t>
                </a:r>
                <a:r>
                  <a:rPr lang="pt-BR" sz="2000" dirty="0" smtClean="0"/>
                  <a:t> </a:t>
                </a:r>
                <a:r>
                  <a:rPr lang="pt-BR" sz="2000" dirty="0"/>
                  <a:t>é </a:t>
                </a:r>
                <a:r>
                  <a:rPr lang="pt-BR" sz="2000" dirty="0" smtClean="0"/>
                  <a:t>a frequência da radiação </a:t>
                </a:r>
                <a:r>
                  <a:rPr lang="pt-BR" sz="2000" dirty="0"/>
                  <a:t>emitida.</a:t>
                </a:r>
              </a:p>
            </p:txBody>
          </p:sp>
          <p:sp>
            <p:nvSpPr>
              <p:cNvPr id="6" name="Retângulo de cantos arredondados 5"/>
              <p:cNvSpPr/>
              <p:nvPr/>
            </p:nvSpPr>
            <p:spPr>
              <a:xfrm>
                <a:off x="513268" y="2996952"/>
                <a:ext cx="8476577" cy="356835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</p:grpSp>
        <p:pic>
          <p:nvPicPr>
            <p:cNvPr id="10" name="Picture 2" descr="Resultado de imagem para modelo de boh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678" y="2452933"/>
              <a:ext cx="2327902" cy="202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251521" y="4149079"/>
            <a:ext cx="8712968" cy="2364071"/>
            <a:chOff x="251521" y="4149079"/>
            <a:chExt cx="8712968" cy="236407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725144"/>
              <a:ext cx="2952328" cy="101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tângulo 14"/>
            <p:cNvSpPr/>
            <p:nvPr/>
          </p:nvSpPr>
          <p:spPr>
            <a:xfrm>
              <a:off x="611560" y="4293096"/>
              <a:ext cx="5873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- A </a:t>
              </a:r>
              <a:r>
                <a:rPr lang="pt-BR" sz="2400" dirty="0"/>
                <a:t>energia </a:t>
              </a:r>
              <a:r>
                <a:rPr lang="pt-BR" sz="2400" dirty="0" smtClean="0"/>
                <a:t>de </a:t>
              </a:r>
              <a:r>
                <a:rPr lang="pt-BR" sz="2400" dirty="0"/>
                <a:t>um estado atômico é dada por: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11561" y="5805264"/>
              <a:ext cx="79208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/>
                <a:t>onde m é a massa do elétron, </a:t>
              </a:r>
              <a:r>
                <a:rPr lang="pt-BR" sz="2000" dirty="0" smtClean="0">
                  <a:sym typeface="Symbol"/>
                </a:rPr>
                <a:t></a:t>
              </a:r>
              <a:r>
                <a:rPr lang="pt-BR" sz="2000" baseline="-25000" dirty="0" smtClean="0">
                  <a:sym typeface="Symbol"/>
                </a:rPr>
                <a:t>0</a:t>
              </a:r>
              <a:r>
                <a:rPr lang="pt-BR" sz="2000" dirty="0" smtClean="0"/>
                <a:t>é </a:t>
              </a:r>
              <a:r>
                <a:rPr lang="pt-BR" sz="2000" dirty="0"/>
                <a:t>a </a:t>
              </a:r>
              <a:r>
                <a:rPr lang="pt-BR" sz="2000" dirty="0" smtClean="0"/>
                <a:t>permissividade elétrica </a:t>
              </a:r>
              <a:r>
                <a:rPr lang="pt-BR" sz="2000" dirty="0"/>
                <a:t>do vácuo e Z é o número atômico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251521" y="4149079"/>
              <a:ext cx="8712968" cy="23640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</p:grpSp>
    </p:spTree>
    <p:extLst>
      <p:ext uri="{BB962C8B-B14F-4D97-AF65-F5344CB8AC3E}">
        <p14:creationId xmlns:p14="http://schemas.microsoft.com/office/powerpoint/2010/main" val="11295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O </a:t>
            </a:r>
            <a:r>
              <a:rPr lang="pt-BR" sz="2400" dirty="0">
                <a:solidFill>
                  <a:srgbClr val="FF0000"/>
                </a:solidFill>
              </a:rPr>
              <a:t>modelo de Bohr teve sucesso em explicar as linhas de </a:t>
            </a:r>
            <a:r>
              <a:rPr lang="pt-BR" sz="2400" dirty="0" smtClean="0">
                <a:solidFill>
                  <a:srgbClr val="FF0000"/>
                </a:solidFill>
              </a:rPr>
              <a:t>emissão </a:t>
            </a:r>
            <a:r>
              <a:rPr lang="pt-BR" sz="2400" dirty="0">
                <a:solidFill>
                  <a:srgbClr val="FF0000"/>
                </a:solidFill>
              </a:rPr>
              <a:t>do átomo de hidrogênio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6287" y="1772816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CC"/>
                </a:solidFill>
              </a:rPr>
              <a:t>Hidrogênio </a:t>
            </a:r>
          </a:p>
          <a:p>
            <a:pPr algn="just"/>
            <a:endParaRPr lang="pt-BR" sz="2000" dirty="0"/>
          </a:p>
          <a:p>
            <a:pPr algn="just"/>
            <a:r>
              <a:rPr lang="pt-BR" sz="2400" dirty="0" smtClean="0"/>
              <a:t>- Temperatura ambiente:  não emite luz</a:t>
            </a:r>
          </a:p>
          <a:p>
            <a:pPr algn="just"/>
            <a:r>
              <a:rPr lang="pt-BR" sz="2400" dirty="0" smtClean="0"/>
              <a:t>- Altas temperaturas : emite luz na região do visível.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ym typeface="Symbol"/>
              </a:rPr>
              <a:t> </a:t>
            </a:r>
            <a:r>
              <a:rPr lang="pt-BR" sz="2400" dirty="0" smtClean="0"/>
              <a:t>Distintas linhas espectrais são observadas ao invés da emissão contínua prevista pela teoria clássica.</a:t>
            </a:r>
          </a:p>
          <a:p>
            <a:pPr algn="just"/>
            <a:endParaRPr lang="pt-BR" sz="2000" dirty="0" smtClean="0"/>
          </a:p>
        </p:txBody>
      </p:sp>
      <p:pic>
        <p:nvPicPr>
          <p:cNvPr id="4" name="Hydrogen Spectrum 1.png" descr="Hydrogen Spectru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680" y="4500835"/>
            <a:ext cx="5943600" cy="2168525"/>
          </a:xfrm>
          <a:prstGeom prst="rect">
            <a:avLst/>
          </a:prstGeom>
          <a:ln w="25400">
            <a:solidFill>
              <a:schemeClr val="tx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2377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1233</Words>
  <Application>Microsoft Office PowerPoint</Application>
  <PresentationFormat>Apresentação na tela (4:3)</PresentationFormat>
  <Paragraphs>129</Paragraphs>
  <Slides>29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EXPERIMENTO DE  FRANCK-HERTZ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EXPERIMENTO DE  FRANCK-HERTZ</dc:title>
  <dc:creator>Juliana</dc:creator>
  <cp:lastModifiedBy>Ro Itri</cp:lastModifiedBy>
  <cp:revision>49</cp:revision>
  <dcterms:created xsi:type="dcterms:W3CDTF">2017-03-13T14:35:52Z</dcterms:created>
  <dcterms:modified xsi:type="dcterms:W3CDTF">2018-03-14T10:50:18Z</dcterms:modified>
</cp:coreProperties>
</file>