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handoutMasterIdLst>
    <p:handoutMasterId r:id="rId34"/>
  </p:handoutMasterIdLst>
  <p:sldIdLst>
    <p:sldId id="257" r:id="rId6"/>
    <p:sldId id="295" r:id="rId7"/>
    <p:sldId id="347" r:id="rId8"/>
    <p:sldId id="294" r:id="rId9"/>
    <p:sldId id="339" r:id="rId10"/>
    <p:sldId id="355" r:id="rId11"/>
    <p:sldId id="335" r:id="rId12"/>
    <p:sldId id="336" r:id="rId13"/>
    <p:sldId id="348" r:id="rId14"/>
    <p:sldId id="350" r:id="rId15"/>
    <p:sldId id="337" r:id="rId16"/>
    <p:sldId id="349" r:id="rId17"/>
    <p:sldId id="351" r:id="rId18"/>
    <p:sldId id="340" r:id="rId19"/>
    <p:sldId id="352" r:id="rId20"/>
    <p:sldId id="341" r:id="rId21"/>
    <p:sldId id="354" r:id="rId22"/>
    <p:sldId id="342" r:id="rId23"/>
    <p:sldId id="343" r:id="rId24"/>
    <p:sldId id="344" r:id="rId25"/>
    <p:sldId id="356" r:id="rId26"/>
    <p:sldId id="345" r:id="rId27"/>
    <p:sldId id="263" r:id="rId28"/>
    <p:sldId id="264" r:id="rId29"/>
    <p:sldId id="265" r:id="rId30"/>
    <p:sldId id="266" r:id="rId31"/>
    <p:sldId id="357" r:id="rId32"/>
  </p:sldIdLst>
  <p:sldSz cx="9144000" cy="6858000" type="screen4x3"/>
  <p:notesSz cx="9144000" cy="6858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29"/>
  </p:normalViewPr>
  <p:slideViewPr>
    <p:cSldViewPr>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04DF0-8DB9-4BCC-8CD8-CBD8FAD4F5A7}" type="doc">
      <dgm:prSet loTypeId="urn:microsoft.com/office/officeart/2005/8/layout/vList2" loCatId="list" qsTypeId="urn:microsoft.com/office/officeart/2005/8/quickstyle/3d2#4" qsCatId="3D" csTypeId="urn:microsoft.com/office/officeart/2005/8/colors/accent2_3" csCatId="accent2" phldr="1"/>
      <dgm:spPr/>
      <dgm:t>
        <a:bodyPr/>
        <a:lstStyle/>
        <a:p>
          <a:endParaRPr lang="pt-BR"/>
        </a:p>
      </dgm:t>
    </dgm:pt>
    <dgm:pt modelId="{1F5C8897-9047-4639-BFBF-E43C34128300}">
      <dgm:prSet custT="1">
        <dgm:style>
          <a:lnRef idx="2">
            <a:schemeClr val="dk1"/>
          </a:lnRef>
          <a:fillRef idx="1">
            <a:schemeClr val="lt1"/>
          </a:fillRef>
          <a:effectRef idx="0">
            <a:schemeClr val="dk1"/>
          </a:effectRef>
          <a:fontRef idx="minor">
            <a:schemeClr val="dk1"/>
          </a:fontRef>
        </dgm:style>
      </dgm:prSet>
      <dgm:spPr/>
      <dgm:t>
        <a:bodyPr/>
        <a:lstStyle/>
        <a:p>
          <a:r>
            <a:rPr lang="pt-BR" sz="4400" b="1" dirty="0"/>
            <a:t>“Títulos de Crédito em Espécie”</a:t>
          </a:r>
        </a:p>
      </dgm:t>
    </dgm:pt>
    <dgm:pt modelId="{88D78E4F-A78F-44BE-B39F-F19912168C36}" type="parTrans" cxnId="{3D6F7539-F4A6-4D91-92E9-C63855B41778}">
      <dgm:prSet/>
      <dgm:spPr/>
      <dgm:t>
        <a:bodyPr/>
        <a:lstStyle/>
        <a:p>
          <a:endParaRPr lang="pt-BR"/>
        </a:p>
      </dgm:t>
    </dgm:pt>
    <dgm:pt modelId="{DECF20AD-CFCC-413E-9737-2C6AE199CC7B}" type="sibTrans" cxnId="{3D6F7539-F4A6-4D91-92E9-C63855B41778}">
      <dgm:prSet/>
      <dgm:spPr/>
      <dgm:t>
        <a:bodyPr/>
        <a:lstStyle/>
        <a:p>
          <a:endParaRPr lang="pt-BR"/>
        </a:p>
      </dgm:t>
    </dgm:pt>
    <dgm:pt modelId="{94007EF8-9614-4585-ABCD-C2838A553D6D}" type="pres">
      <dgm:prSet presAssocID="{AAC04DF0-8DB9-4BCC-8CD8-CBD8FAD4F5A7}" presName="linear" presStyleCnt="0">
        <dgm:presLayoutVars>
          <dgm:animLvl val="lvl"/>
          <dgm:resizeHandles val="exact"/>
        </dgm:presLayoutVars>
      </dgm:prSet>
      <dgm:spPr/>
    </dgm:pt>
    <dgm:pt modelId="{EF692136-60DC-4C4A-BCD0-ECB22F65C7BB}" type="pres">
      <dgm:prSet presAssocID="{1F5C8897-9047-4639-BFBF-E43C34128300}" presName="parentText" presStyleLbl="node1" presStyleIdx="0" presStyleCnt="1" custScaleY="262263">
        <dgm:presLayoutVars>
          <dgm:chMax val="0"/>
          <dgm:bulletEnabled val="1"/>
        </dgm:presLayoutVars>
      </dgm:prSet>
      <dgm:spPr/>
    </dgm:pt>
  </dgm:ptLst>
  <dgm:cxnLst>
    <dgm:cxn modelId="{3D6F7539-F4A6-4D91-92E9-C63855B41778}" srcId="{AAC04DF0-8DB9-4BCC-8CD8-CBD8FAD4F5A7}" destId="{1F5C8897-9047-4639-BFBF-E43C34128300}" srcOrd="0" destOrd="0" parTransId="{88D78E4F-A78F-44BE-B39F-F19912168C36}" sibTransId="{DECF20AD-CFCC-413E-9737-2C6AE199CC7B}"/>
    <dgm:cxn modelId="{60CC7667-0957-4D8F-9976-87FDAD0677F4}" type="presOf" srcId="{AAC04DF0-8DB9-4BCC-8CD8-CBD8FAD4F5A7}" destId="{94007EF8-9614-4585-ABCD-C2838A553D6D}" srcOrd="0" destOrd="0" presId="urn:microsoft.com/office/officeart/2005/8/layout/vList2"/>
    <dgm:cxn modelId="{315DC7D7-0324-4CB1-97C0-BEA6E891949B}" type="presOf" srcId="{1F5C8897-9047-4639-BFBF-E43C34128300}" destId="{EF692136-60DC-4C4A-BCD0-ECB22F65C7BB}" srcOrd="0" destOrd="0" presId="urn:microsoft.com/office/officeart/2005/8/layout/vList2"/>
    <dgm:cxn modelId="{819A390B-4BCF-49C3-9ED3-2BEC4BE2EE53}" type="presParOf" srcId="{94007EF8-9614-4585-ABCD-C2838A553D6D}" destId="{EF692136-60DC-4C4A-BCD0-ECB22F65C7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92136-60DC-4C4A-BCD0-ECB22F65C7BB}">
      <dsp:nvSpPr>
        <dsp:cNvPr id="0" name=""/>
        <dsp:cNvSpPr/>
      </dsp:nvSpPr>
      <dsp:spPr>
        <a:xfrm>
          <a:off x="0" y="316631"/>
          <a:ext cx="8064896" cy="1195537"/>
        </a:xfrm>
        <a:prstGeom prst="roundRect">
          <a:avLst/>
        </a:prstGeom>
        <a:solidFill>
          <a:schemeClr val="lt1"/>
        </a:solidFill>
        <a:ln w="25400" cap="flat" cmpd="sng" algn="ctr">
          <a:solidFill>
            <a:schemeClr val="dk1"/>
          </a:solidFill>
          <a:prstDash val="solid"/>
        </a:ln>
        <a:effectLst/>
        <a:scene3d>
          <a:camera prst="orthographicFront"/>
          <a:lightRig rig="threePt" dir="t">
            <a:rot lat="0" lon="0" rev="75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pt-BR" sz="4400" b="1" kern="1200" dirty="0"/>
            <a:t>“Títulos de Crédito em Espécie”</a:t>
          </a:r>
        </a:p>
      </dsp:txBody>
      <dsp:txXfrm>
        <a:off x="58361" y="374992"/>
        <a:ext cx="7948174" cy="1078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4D8B06EB-B706-0043-8E55-9C6E9A2FA53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pt-BR"/>
          </a:p>
        </p:txBody>
      </p:sp>
      <p:sp>
        <p:nvSpPr>
          <p:cNvPr id="3" name="Espaço Reservado para Data 2">
            <a:extLst>
              <a:ext uri="{FF2B5EF4-FFF2-40B4-BE49-F238E27FC236}">
                <a16:creationId xmlns:a16="http://schemas.microsoft.com/office/drawing/2014/main" id="{58DE0130-2AA9-7342-BB37-C35EDEF63C1B}"/>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5803C4C-C3CE-EA47-86B1-19FE86839D85}" type="datetimeFigureOut">
              <a:rPr lang="pt-BR"/>
              <a:pPr>
                <a:defRPr/>
              </a:pPr>
              <a:t>23/10/2023</a:t>
            </a:fld>
            <a:endParaRPr lang="pt-BR"/>
          </a:p>
        </p:txBody>
      </p:sp>
      <p:sp>
        <p:nvSpPr>
          <p:cNvPr id="4" name="Espaço Reservado para Rodapé 3">
            <a:extLst>
              <a:ext uri="{FF2B5EF4-FFF2-40B4-BE49-F238E27FC236}">
                <a16:creationId xmlns:a16="http://schemas.microsoft.com/office/drawing/2014/main" id="{2FF99D39-2141-2E42-A8E5-19797AF0D291}"/>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pt-BR"/>
          </a:p>
        </p:txBody>
      </p:sp>
      <p:sp>
        <p:nvSpPr>
          <p:cNvPr id="5" name="Espaço Reservado para Número de Slide 4">
            <a:extLst>
              <a:ext uri="{FF2B5EF4-FFF2-40B4-BE49-F238E27FC236}">
                <a16:creationId xmlns:a16="http://schemas.microsoft.com/office/drawing/2014/main" id="{3BC20148-EC53-304A-A013-99F99B9E4A8D}"/>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FB360E8-460C-214C-AA96-9A6264749F5C}" type="slidenum">
              <a:rPr lang="pt-BR" altLang="pt-BR"/>
              <a:pPr/>
              <a:t>‹nº›</a:t>
            </a:fld>
            <a:endParaRPr lang="pt-BR"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107B2BFE-E6BA-B34E-A4C6-E9712CE791C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pt-BR"/>
          </a:p>
        </p:txBody>
      </p:sp>
      <p:sp>
        <p:nvSpPr>
          <p:cNvPr id="3" name="Espaço Reservado para Data 2">
            <a:extLst>
              <a:ext uri="{FF2B5EF4-FFF2-40B4-BE49-F238E27FC236}">
                <a16:creationId xmlns:a16="http://schemas.microsoft.com/office/drawing/2014/main" id="{250A7795-7600-DB4D-9AAE-112E2EACAC6F}"/>
              </a:ext>
            </a:extLst>
          </p:cNvPr>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97CAEA4-D1F2-2A4F-918A-89E0597C42E8}" type="datetimeFigureOut">
              <a:rPr lang="pt-BR"/>
              <a:pPr>
                <a:defRPr/>
              </a:pPr>
              <a:t>23/10/2023</a:t>
            </a:fld>
            <a:endParaRPr lang="pt-BR"/>
          </a:p>
        </p:txBody>
      </p:sp>
      <p:sp>
        <p:nvSpPr>
          <p:cNvPr id="4" name="Espaço Reservado para Imagem de Slide 3">
            <a:extLst>
              <a:ext uri="{FF2B5EF4-FFF2-40B4-BE49-F238E27FC236}">
                <a16:creationId xmlns:a16="http://schemas.microsoft.com/office/drawing/2014/main" id="{E1B8FDDD-D1D5-BE4A-865E-13DE23D7AA03}"/>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19258CA1-66AE-024D-B899-6234B9B019B3}"/>
              </a:ext>
            </a:extLst>
          </p:cNvPr>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7E0236BB-0DDD-094A-9AF8-906F70EF4987}"/>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pt-BR"/>
          </a:p>
        </p:txBody>
      </p:sp>
      <p:sp>
        <p:nvSpPr>
          <p:cNvPr id="7" name="Espaço Reservado para Número de Slide 6">
            <a:extLst>
              <a:ext uri="{FF2B5EF4-FFF2-40B4-BE49-F238E27FC236}">
                <a16:creationId xmlns:a16="http://schemas.microsoft.com/office/drawing/2014/main" id="{C8CFCBF2-B3C0-2944-82BF-855E1EA99BFA}"/>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7AF32EA-1A99-1442-9DC5-27032DCDC405}"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8B5B483-A88D-6847-AFD7-C06B51CF8F3C}"/>
              </a:ext>
            </a:extLst>
          </p:cNvPr>
          <p:cNvSpPr>
            <a:spLocks noGrp="1"/>
          </p:cNvSpPr>
          <p:nvPr>
            <p:ph type="dt" sz="half" idx="10"/>
          </p:nvPr>
        </p:nvSpPr>
        <p:spPr/>
        <p:txBody>
          <a:bodyPr/>
          <a:lstStyle>
            <a:lvl1pPr>
              <a:defRPr/>
            </a:lvl1pPr>
          </a:lstStyle>
          <a:p>
            <a:pPr>
              <a:defRPr/>
            </a:pPr>
            <a:fld id="{01A84994-BB09-5F40-8C6D-F0B2DDF9D974}"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7E7D6CCB-9D89-DB4F-B5B3-58A60BD411B9}"/>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D35408E9-46CF-2F40-92DC-6B5E417C7EB3}"/>
              </a:ext>
            </a:extLst>
          </p:cNvPr>
          <p:cNvSpPr>
            <a:spLocks noGrp="1"/>
          </p:cNvSpPr>
          <p:nvPr>
            <p:ph type="sldNum" sz="quarter" idx="12"/>
          </p:nvPr>
        </p:nvSpPr>
        <p:spPr/>
        <p:txBody>
          <a:bodyPr/>
          <a:lstStyle>
            <a:lvl1pPr>
              <a:defRPr/>
            </a:lvl1pPr>
          </a:lstStyle>
          <a:p>
            <a:fld id="{C3F545E9-1E7A-C743-85CA-7B2D69021C60}" type="slidenum">
              <a:rPr lang="pt-BR" altLang="pt-BR"/>
              <a:pPr/>
              <a:t>‹nº›</a:t>
            </a:fld>
            <a:endParaRPr lang="pt-BR" altLang="pt-BR"/>
          </a:p>
        </p:txBody>
      </p:sp>
    </p:spTree>
    <p:extLst>
      <p:ext uri="{BB962C8B-B14F-4D97-AF65-F5344CB8AC3E}">
        <p14:creationId xmlns:p14="http://schemas.microsoft.com/office/powerpoint/2010/main" val="389072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B427A6B-7083-A542-B986-F19BBF68CBE4}"/>
              </a:ext>
            </a:extLst>
          </p:cNvPr>
          <p:cNvSpPr>
            <a:spLocks noGrp="1"/>
          </p:cNvSpPr>
          <p:nvPr>
            <p:ph type="dt" sz="half" idx="10"/>
          </p:nvPr>
        </p:nvSpPr>
        <p:spPr/>
        <p:txBody>
          <a:bodyPr/>
          <a:lstStyle>
            <a:lvl1pPr>
              <a:defRPr/>
            </a:lvl1pPr>
          </a:lstStyle>
          <a:p>
            <a:pPr>
              <a:defRPr/>
            </a:pPr>
            <a:fld id="{58AA954B-F034-9848-9253-7A1EDBE7762D}"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2A100112-7925-AA46-8A10-9B7AF5CA0191}"/>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71CF5C18-0A69-B144-8991-DE94DDF2A5C3}"/>
              </a:ext>
            </a:extLst>
          </p:cNvPr>
          <p:cNvSpPr>
            <a:spLocks noGrp="1"/>
          </p:cNvSpPr>
          <p:nvPr>
            <p:ph type="sldNum" sz="quarter" idx="12"/>
          </p:nvPr>
        </p:nvSpPr>
        <p:spPr/>
        <p:txBody>
          <a:bodyPr/>
          <a:lstStyle>
            <a:lvl1pPr>
              <a:defRPr/>
            </a:lvl1pPr>
          </a:lstStyle>
          <a:p>
            <a:fld id="{FD08CE1C-C645-BD45-9DE1-72E5B7C69159}" type="slidenum">
              <a:rPr lang="pt-BR" altLang="pt-BR"/>
              <a:pPr/>
              <a:t>‹nº›</a:t>
            </a:fld>
            <a:endParaRPr lang="pt-BR" altLang="pt-BR"/>
          </a:p>
        </p:txBody>
      </p:sp>
    </p:spTree>
    <p:extLst>
      <p:ext uri="{BB962C8B-B14F-4D97-AF65-F5344CB8AC3E}">
        <p14:creationId xmlns:p14="http://schemas.microsoft.com/office/powerpoint/2010/main" val="226739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EC4A579-0FE7-1B48-B6BF-33BF1E3E6EA5}"/>
              </a:ext>
            </a:extLst>
          </p:cNvPr>
          <p:cNvSpPr>
            <a:spLocks noGrp="1"/>
          </p:cNvSpPr>
          <p:nvPr>
            <p:ph type="dt" sz="half" idx="10"/>
          </p:nvPr>
        </p:nvSpPr>
        <p:spPr/>
        <p:txBody>
          <a:bodyPr/>
          <a:lstStyle>
            <a:lvl1pPr>
              <a:defRPr/>
            </a:lvl1pPr>
          </a:lstStyle>
          <a:p>
            <a:pPr>
              <a:defRPr/>
            </a:pPr>
            <a:fld id="{741B3B40-F583-8147-8AFD-43EFD429A936}"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3643057A-6FFA-984D-9064-8C17372500E1}"/>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DEB63039-8044-2E46-A82E-695837C3ACFA}"/>
              </a:ext>
            </a:extLst>
          </p:cNvPr>
          <p:cNvSpPr>
            <a:spLocks noGrp="1"/>
          </p:cNvSpPr>
          <p:nvPr>
            <p:ph type="sldNum" sz="quarter" idx="12"/>
          </p:nvPr>
        </p:nvSpPr>
        <p:spPr/>
        <p:txBody>
          <a:bodyPr/>
          <a:lstStyle>
            <a:lvl1pPr>
              <a:defRPr/>
            </a:lvl1pPr>
          </a:lstStyle>
          <a:p>
            <a:fld id="{D236DE22-2DC7-634E-BABF-79BE564002C3}" type="slidenum">
              <a:rPr lang="pt-BR" altLang="pt-BR"/>
              <a:pPr/>
              <a:t>‹nº›</a:t>
            </a:fld>
            <a:endParaRPr lang="pt-BR" altLang="pt-BR"/>
          </a:p>
        </p:txBody>
      </p:sp>
    </p:spTree>
    <p:extLst>
      <p:ext uri="{BB962C8B-B14F-4D97-AF65-F5344CB8AC3E}">
        <p14:creationId xmlns:p14="http://schemas.microsoft.com/office/powerpoint/2010/main" val="29050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3E03DB-5459-AF42-ABF2-DAEDB1E90956}"/>
              </a:ext>
            </a:extLst>
          </p:cNvPr>
          <p:cNvSpPr>
            <a:spLocks noGrp="1"/>
          </p:cNvSpPr>
          <p:nvPr>
            <p:ph type="dt" sz="half" idx="10"/>
          </p:nvPr>
        </p:nvSpPr>
        <p:spPr/>
        <p:txBody>
          <a:bodyPr/>
          <a:lstStyle>
            <a:lvl1pPr>
              <a:defRPr/>
            </a:lvl1pPr>
          </a:lstStyle>
          <a:p>
            <a:pPr>
              <a:defRPr/>
            </a:pPr>
            <a:fld id="{68B42D6D-9BE9-8745-A26B-0D1160A2154F}"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F6B2C4D9-2BAC-B341-8266-1514BB98835D}"/>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35BEAC83-B58B-5543-A39F-280777BDF065}"/>
              </a:ext>
            </a:extLst>
          </p:cNvPr>
          <p:cNvSpPr>
            <a:spLocks noGrp="1"/>
          </p:cNvSpPr>
          <p:nvPr>
            <p:ph type="sldNum" sz="quarter" idx="12"/>
          </p:nvPr>
        </p:nvSpPr>
        <p:spPr/>
        <p:txBody>
          <a:bodyPr/>
          <a:lstStyle>
            <a:lvl1pPr>
              <a:defRPr/>
            </a:lvl1pPr>
          </a:lstStyle>
          <a:p>
            <a:fld id="{34001A34-EC1D-874D-8674-E5ABDCC0D02A}" type="slidenum">
              <a:rPr lang="pt-BR" altLang="pt-BR"/>
              <a:pPr/>
              <a:t>‹nº›</a:t>
            </a:fld>
            <a:endParaRPr lang="pt-BR" altLang="pt-BR"/>
          </a:p>
        </p:txBody>
      </p:sp>
    </p:spTree>
    <p:extLst>
      <p:ext uri="{BB962C8B-B14F-4D97-AF65-F5344CB8AC3E}">
        <p14:creationId xmlns:p14="http://schemas.microsoft.com/office/powerpoint/2010/main" val="356356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D44F6889-282C-BE4E-86CC-17CF5B8F9AEA}"/>
              </a:ext>
            </a:extLst>
          </p:cNvPr>
          <p:cNvSpPr>
            <a:spLocks noGrp="1"/>
          </p:cNvSpPr>
          <p:nvPr>
            <p:ph type="dt" sz="half" idx="10"/>
          </p:nvPr>
        </p:nvSpPr>
        <p:spPr/>
        <p:txBody>
          <a:bodyPr/>
          <a:lstStyle>
            <a:lvl1pPr>
              <a:defRPr/>
            </a:lvl1pPr>
          </a:lstStyle>
          <a:p>
            <a:pPr>
              <a:defRPr/>
            </a:pPr>
            <a:fld id="{D8794828-6F40-A046-9848-4E246FC5DB8B}"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41F46064-924D-4540-A270-0A35F9E35085}"/>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BC8E683D-FA2D-BA48-9987-F4E5325D0BD0}"/>
              </a:ext>
            </a:extLst>
          </p:cNvPr>
          <p:cNvSpPr>
            <a:spLocks noGrp="1"/>
          </p:cNvSpPr>
          <p:nvPr>
            <p:ph type="sldNum" sz="quarter" idx="12"/>
          </p:nvPr>
        </p:nvSpPr>
        <p:spPr/>
        <p:txBody>
          <a:bodyPr/>
          <a:lstStyle>
            <a:lvl1pPr>
              <a:defRPr/>
            </a:lvl1pPr>
          </a:lstStyle>
          <a:p>
            <a:fld id="{6E76BB85-E99D-0443-9CB1-8978809093C7}" type="slidenum">
              <a:rPr lang="pt-BR" altLang="pt-BR"/>
              <a:pPr/>
              <a:t>‹nº›</a:t>
            </a:fld>
            <a:endParaRPr lang="pt-BR" altLang="pt-BR"/>
          </a:p>
        </p:txBody>
      </p:sp>
    </p:spTree>
    <p:extLst>
      <p:ext uri="{BB962C8B-B14F-4D97-AF65-F5344CB8AC3E}">
        <p14:creationId xmlns:p14="http://schemas.microsoft.com/office/powerpoint/2010/main" val="313069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E1C3CCCC-2E80-3443-964F-14C9EBAB5BE3}"/>
              </a:ext>
            </a:extLst>
          </p:cNvPr>
          <p:cNvSpPr>
            <a:spLocks noGrp="1"/>
          </p:cNvSpPr>
          <p:nvPr>
            <p:ph type="dt" sz="half" idx="10"/>
          </p:nvPr>
        </p:nvSpPr>
        <p:spPr/>
        <p:txBody>
          <a:bodyPr/>
          <a:lstStyle>
            <a:lvl1pPr>
              <a:defRPr/>
            </a:lvl1pPr>
          </a:lstStyle>
          <a:p>
            <a:pPr>
              <a:defRPr/>
            </a:pPr>
            <a:fld id="{65D0EA42-B6A1-4544-8041-4F6B624A3D4A}" type="datetimeFigureOut">
              <a:rPr lang="pt-BR"/>
              <a:pPr>
                <a:defRPr/>
              </a:pPr>
              <a:t>23/10/2023</a:t>
            </a:fld>
            <a:endParaRPr lang="pt-BR"/>
          </a:p>
        </p:txBody>
      </p:sp>
      <p:sp>
        <p:nvSpPr>
          <p:cNvPr id="6" name="Espaço Reservado para Rodapé 4">
            <a:extLst>
              <a:ext uri="{FF2B5EF4-FFF2-40B4-BE49-F238E27FC236}">
                <a16:creationId xmlns:a16="http://schemas.microsoft.com/office/drawing/2014/main" id="{AEF3E568-D778-BE44-805D-510E3DDBF9F5}"/>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23746432-3371-4340-9FF4-E8B2139A95B5}"/>
              </a:ext>
            </a:extLst>
          </p:cNvPr>
          <p:cNvSpPr>
            <a:spLocks noGrp="1"/>
          </p:cNvSpPr>
          <p:nvPr>
            <p:ph type="sldNum" sz="quarter" idx="12"/>
          </p:nvPr>
        </p:nvSpPr>
        <p:spPr/>
        <p:txBody>
          <a:bodyPr/>
          <a:lstStyle>
            <a:lvl1pPr>
              <a:defRPr/>
            </a:lvl1pPr>
          </a:lstStyle>
          <a:p>
            <a:fld id="{D654A2D2-CC4F-1B4E-9CF5-68D3892BE9DB}" type="slidenum">
              <a:rPr lang="pt-BR" altLang="pt-BR"/>
              <a:pPr/>
              <a:t>‹nº›</a:t>
            </a:fld>
            <a:endParaRPr lang="pt-BR" altLang="pt-BR"/>
          </a:p>
        </p:txBody>
      </p:sp>
    </p:spTree>
    <p:extLst>
      <p:ext uri="{BB962C8B-B14F-4D97-AF65-F5344CB8AC3E}">
        <p14:creationId xmlns:p14="http://schemas.microsoft.com/office/powerpoint/2010/main" val="245041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8F637AF1-90F0-674E-BB4B-A9F5BE787951}"/>
              </a:ext>
            </a:extLst>
          </p:cNvPr>
          <p:cNvSpPr>
            <a:spLocks noGrp="1"/>
          </p:cNvSpPr>
          <p:nvPr>
            <p:ph type="dt" sz="half" idx="10"/>
          </p:nvPr>
        </p:nvSpPr>
        <p:spPr/>
        <p:txBody>
          <a:bodyPr/>
          <a:lstStyle>
            <a:lvl1pPr>
              <a:defRPr/>
            </a:lvl1pPr>
          </a:lstStyle>
          <a:p>
            <a:pPr>
              <a:defRPr/>
            </a:pPr>
            <a:fld id="{4D0757B5-7BBC-E545-A148-23BA0433AA28}" type="datetimeFigureOut">
              <a:rPr lang="pt-BR"/>
              <a:pPr>
                <a:defRPr/>
              </a:pPr>
              <a:t>23/10/2023</a:t>
            </a:fld>
            <a:endParaRPr lang="pt-BR"/>
          </a:p>
        </p:txBody>
      </p:sp>
      <p:sp>
        <p:nvSpPr>
          <p:cNvPr id="8" name="Espaço Reservado para Rodapé 4">
            <a:extLst>
              <a:ext uri="{FF2B5EF4-FFF2-40B4-BE49-F238E27FC236}">
                <a16:creationId xmlns:a16="http://schemas.microsoft.com/office/drawing/2014/main" id="{99DE472B-30EB-B84A-9607-258B3E82CF74}"/>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DD1919BC-01BC-7744-8A88-6201223DCDB9}"/>
              </a:ext>
            </a:extLst>
          </p:cNvPr>
          <p:cNvSpPr>
            <a:spLocks noGrp="1"/>
          </p:cNvSpPr>
          <p:nvPr>
            <p:ph type="sldNum" sz="quarter" idx="12"/>
          </p:nvPr>
        </p:nvSpPr>
        <p:spPr/>
        <p:txBody>
          <a:bodyPr/>
          <a:lstStyle>
            <a:lvl1pPr>
              <a:defRPr/>
            </a:lvl1pPr>
          </a:lstStyle>
          <a:p>
            <a:fld id="{A847F486-7A73-214C-B563-CF335028E1E6}" type="slidenum">
              <a:rPr lang="pt-BR" altLang="pt-BR"/>
              <a:pPr/>
              <a:t>‹nº›</a:t>
            </a:fld>
            <a:endParaRPr lang="pt-BR" altLang="pt-BR"/>
          </a:p>
        </p:txBody>
      </p:sp>
    </p:spTree>
    <p:extLst>
      <p:ext uri="{BB962C8B-B14F-4D97-AF65-F5344CB8AC3E}">
        <p14:creationId xmlns:p14="http://schemas.microsoft.com/office/powerpoint/2010/main" val="69856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449F2465-A2B5-EB45-A7AF-F31AF0B28585}"/>
              </a:ext>
            </a:extLst>
          </p:cNvPr>
          <p:cNvSpPr>
            <a:spLocks noGrp="1"/>
          </p:cNvSpPr>
          <p:nvPr>
            <p:ph type="dt" sz="half" idx="10"/>
          </p:nvPr>
        </p:nvSpPr>
        <p:spPr/>
        <p:txBody>
          <a:bodyPr/>
          <a:lstStyle>
            <a:lvl1pPr>
              <a:defRPr/>
            </a:lvl1pPr>
          </a:lstStyle>
          <a:p>
            <a:pPr>
              <a:defRPr/>
            </a:pPr>
            <a:fld id="{544CFEAA-70EA-2D40-9EBB-37ED324A82D7}" type="datetimeFigureOut">
              <a:rPr lang="pt-BR"/>
              <a:pPr>
                <a:defRPr/>
              </a:pPr>
              <a:t>23/10/2023</a:t>
            </a:fld>
            <a:endParaRPr lang="pt-BR"/>
          </a:p>
        </p:txBody>
      </p:sp>
      <p:sp>
        <p:nvSpPr>
          <p:cNvPr id="4" name="Espaço Reservado para Rodapé 4">
            <a:extLst>
              <a:ext uri="{FF2B5EF4-FFF2-40B4-BE49-F238E27FC236}">
                <a16:creationId xmlns:a16="http://schemas.microsoft.com/office/drawing/2014/main" id="{D9B84C7E-415E-774F-8FA2-B973504E23C0}"/>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1394B437-7F85-1749-961F-E342A45912AD}"/>
              </a:ext>
            </a:extLst>
          </p:cNvPr>
          <p:cNvSpPr>
            <a:spLocks noGrp="1"/>
          </p:cNvSpPr>
          <p:nvPr>
            <p:ph type="sldNum" sz="quarter" idx="12"/>
          </p:nvPr>
        </p:nvSpPr>
        <p:spPr/>
        <p:txBody>
          <a:bodyPr/>
          <a:lstStyle>
            <a:lvl1pPr>
              <a:defRPr/>
            </a:lvl1pPr>
          </a:lstStyle>
          <a:p>
            <a:fld id="{3F5F5B7E-7CA5-3F4F-9F13-E952AD268FA4}" type="slidenum">
              <a:rPr lang="pt-BR" altLang="pt-BR"/>
              <a:pPr/>
              <a:t>‹nº›</a:t>
            </a:fld>
            <a:endParaRPr lang="pt-BR" altLang="pt-BR"/>
          </a:p>
        </p:txBody>
      </p:sp>
    </p:spTree>
    <p:extLst>
      <p:ext uri="{BB962C8B-B14F-4D97-AF65-F5344CB8AC3E}">
        <p14:creationId xmlns:p14="http://schemas.microsoft.com/office/powerpoint/2010/main" val="147567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0EFFECB2-60A8-0747-A079-2A400944D0E1}"/>
              </a:ext>
            </a:extLst>
          </p:cNvPr>
          <p:cNvSpPr>
            <a:spLocks noGrp="1"/>
          </p:cNvSpPr>
          <p:nvPr>
            <p:ph type="dt" sz="half" idx="10"/>
          </p:nvPr>
        </p:nvSpPr>
        <p:spPr/>
        <p:txBody>
          <a:bodyPr/>
          <a:lstStyle>
            <a:lvl1pPr>
              <a:defRPr/>
            </a:lvl1pPr>
          </a:lstStyle>
          <a:p>
            <a:pPr>
              <a:defRPr/>
            </a:pPr>
            <a:fld id="{CF784C62-4B44-9A4F-A802-9FE6829288EC}" type="datetimeFigureOut">
              <a:rPr lang="pt-BR"/>
              <a:pPr>
                <a:defRPr/>
              </a:pPr>
              <a:t>23/10/2023</a:t>
            </a:fld>
            <a:endParaRPr lang="pt-BR"/>
          </a:p>
        </p:txBody>
      </p:sp>
      <p:sp>
        <p:nvSpPr>
          <p:cNvPr id="3" name="Espaço Reservado para Rodapé 4">
            <a:extLst>
              <a:ext uri="{FF2B5EF4-FFF2-40B4-BE49-F238E27FC236}">
                <a16:creationId xmlns:a16="http://schemas.microsoft.com/office/drawing/2014/main" id="{A09A4793-87A2-844C-A79F-0BF56D86476C}"/>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F594EBD4-9A55-0742-9066-61F92C5E3C15}"/>
              </a:ext>
            </a:extLst>
          </p:cNvPr>
          <p:cNvSpPr>
            <a:spLocks noGrp="1"/>
          </p:cNvSpPr>
          <p:nvPr>
            <p:ph type="sldNum" sz="quarter" idx="12"/>
          </p:nvPr>
        </p:nvSpPr>
        <p:spPr/>
        <p:txBody>
          <a:bodyPr/>
          <a:lstStyle>
            <a:lvl1pPr>
              <a:defRPr/>
            </a:lvl1pPr>
          </a:lstStyle>
          <a:p>
            <a:fld id="{F1D95043-B531-DD41-8948-D2D399A7BC0C}" type="slidenum">
              <a:rPr lang="pt-BR" altLang="pt-BR"/>
              <a:pPr/>
              <a:t>‹nº›</a:t>
            </a:fld>
            <a:endParaRPr lang="pt-BR" altLang="pt-BR"/>
          </a:p>
        </p:txBody>
      </p:sp>
    </p:spTree>
    <p:extLst>
      <p:ext uri="{BB962C8B-B14F-4D97-AF65-F5344CB8AC3E}">
        <p14:creationId xmlns:p14="http://schemas.microsoft.com/office/powerpoint/2010/main" val="54365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A1958A2F-12FA-2243-A105-55BF2B9CB28F}"/>
              </a:ext>
            </a:extLst>
          </p:cNvPr>
          <p:cNvSpPr>
            <a:spLocks noGrp="1"/>
          </p:cNvSpPr>
          <p:nvPr>
            <p:ph type="dt" sz="half" idx="10"/>
          </p:nvPr>
        </p:nvSpPr>
        <p:spPr/>
        <p:txBody>
          <a:bodyPr/>
          <a:lstStyle>
            <a:lvl1pPr>
              <a:defRPr/>
            </a:lvl1pPr>
          </a:lstStyle>
          <a:p>
            <a:pPr>
              <a:defRPr/>
            </a:pPr>
            <a:fld id="{BB58F063-6C4F-CA44-AFF6-86BD3C36BCCB}" type="datetimeFigureOut">
              <a:rPr lang="pt-BR"/>
              <a:pPr>
                <a:defRPr/>
              </a:pPr>
              <a:t>23/10/2023</a:t>
            </a:fld>
            <a:endParaRPr lang="pt-BR"/>
          </a:p>
        </p:txBody>
      </p:sp>
      <p:sp>
        <p:nvSpPr>
          <p:cNvPr id="6" name="Espaço Reservado para Rodapé 4">
            <a:extLst>
              <a:ext uri="{FF2B5EF4-FFF2-40B4-BE49-F238E27FC236}">
                <a16:creationId xmlns:a16="http://schemas.microsoft.com/office/drawing/2014/main" id="{78664FCE-BC2E-3140-AB9B-8E94104262DB}"/>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A42B6CF3-A1EB-D54B-921A-DFBD55ACC5D6}"/>
              </a:ext>
            </a:extLst>
          </p:cNvPr>
          <p:cNvSpPr>
            <a:spLocks noGrp="1"/>
          </p:cNvSpPr>
          <p:nvPr>
            <p:ph type="sldNum" sz="quarter" idx="12"/>
          </p:nvPr>
        </p:nvSpPr>
        <p:spPr/>
        <p:txBody>
          <a:bodyPr/>
          <a:lstStyle>
            <a:lvl1pPr>
              <a:defRPr/>
            </a:lvl1pPr>
          </a:lstStyle>
          <a:p>
            <a:fld id="{4015F57C-AB37-414B-89D7-478A0150D4CE}" type="slidenum">
              <a:rPr lang="pt-BR" altLang="pt-BR"/>
              <a:pPr/>
              <a:t>‹nº›</a:t>
            </a:fld>
            <a:endParaRPr lang="pt-BR" altLang="pt-BR"/>
          </a:p>
        </p:txBody>
      </p:sp>
    </p:spTree>
    <p:extLst>
      <p:ext uri="{BB962C8B-B14F-4D97-AF65-F5344CB8AC3E}">
        <p14:creationId xmlns:p14="http://schemas.microsoft.com/office/powerpoint/2010/main" val="422249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70874871-9517-194B-9BB3-B8D801801356}"/>
              </a:ext>
            </a:extLst>
          </p:cNvPr>
          <p:cNvSpPr>
            <a:spLocks noGrp="1"/>
          </p:cNvSpPr>
          <p:nvPr>
            <p:ph type="dt" sz="half" idx="10"/>
          </p:nvPr>
        </p:nvSpPr>
        <p:spPr/>
        <p:txBody>
          <a:bodyPr/>
          <a:lstStyle>
            <a:lvl1pPr>
              <a:defRPr/>
            </a:lvl1pPr>
          </a:lstStyle>
          <a:p>
            <a:pPr>
              <a:defRPr/>
            </a:pPr>
            <a:fld id="{A450BE29-F0AB-8F44-8DA2-0836F4FCBFB3}" type="datetimeFigureOut">
              <a:rPr lang="pt-BR"/>
              <a:pPr>
                <a:defRPr/>
              </a:pPr>
              <a:t>23/10/2023</a:t>
            </a:fld>
            <a:endParaRPr lang="pt-BR"/>
          </a:p>
        </p:txBody>
      </p:sp>
      <p:sp>
        <p:nvSpPr>
          <p:cNvPr id="6" name="Espaço Reservado para Rodapé 4">
            <a:extLst>
              <a:ext uri="{FF2B5EF4-FFF2-40B4-BE49-F238E27FC236}">
                <a16:creationId xmlns:a16="http://schemas.microsoft.com/office/drawing/2014/main" id="{93759D1F-AF20-1B45-A54A-ACEC0C31170D}"/>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D7EA739D-7651-314D-9219-FA8AC7862EA7}"/>
              </a:ext>
            </a:extLst>
          </p:cNvPr>
          <p:cNvSpPr>
            <a:spLocks noGrp="1"/>
          </p:cNvSpPr>
          <p:nvPr>
            <p:ph type="sldNum" sz="quarter" idx="12"/>
          </p:nvPr>
        </p:nvSpPr>
        <p:spPr/>
        <p:txBody>
          <a:bodyPr/>
          <a:lstStyle>
            <a:lvl1pPr>
              <a:defRPr/>
            </a:lvl1pPr>
          </a:lstStyle>
          <a:p>
            <a:fld id="{D4325985-3F10-B643-BF6A-BB7627F695C8}" type="slidenum">
              <a:rPr lang="pt-BR" altLang="pt-BR"/>
              <a:pPr/>
              <a:t>‹nº›</a:t>
            </a:fld>
            <a:endParaRPr lang="pt-BR" altLang="pt-BR"/>
          </a:p>
        </p:txBody>
      </p:sp>
    </p:spTree>
    <p:extLst>
      <p:ext uri="{BB962C8B-B14F-4D97-AF65-F5344CB8AC3E}">
        <p14:creationId xmlns:p14="http://schemas.microsoft.com/office/powerpoint/2010/main" val="120937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43E5B28D-D722-1849-BA3F-AC529028F76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FE1953F8-3C63-2E4F-A3C2-F285599B0D9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890AE3ED-82AD-2A45-AC31-338CCAB1308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4D99CDE-6736-B34B-8919-928A920CF842}" type="datetimeFigureOut">
              <a:rPr lang="pt-BR"/>
              <a:pPr>
                <a:defRPr/>
              </a:pPr>
              <a:t>23/10/2023</a:t>
            </a:fld>
            <a:endParaRPr lang="pt-BR"/>
          </a:p>
        </p:txBody>
      </p:sp>
      <p:sp>
        <p:nvSpPr>
          <p:cNvPr id="5" name="Espaço Reservado para Rodapé 4">
            <a:extLst>
              <a:ext uri="{FF2B5EF4-FFF2-40B4-BE49-F238E27FC236}">
                <a16:creationId xmlns:a16="http://schemas.microsoft.com/office/drawing/2014/main" id="{A49A63B0-C264-E240-92F8-9B79CE104AF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id="{CC0597B4-9327-9740-8C02-20B71379CC2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182CF64-37E6-1343-8DCC-0FB5CF43DFCC}"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planalto.gov.br/ccivil_03/_Ato2019-2022/2020/Lei/L13986.htm#art4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88537312-C814-BA46-A19C-98FEB126DF0A}"/>
              </a:ext>
            </a:extLst>
          </p:cNvPr>
          <p:cNvGraphicFramePr/>
          <p:nvPr>
            <p:extLst>
              <p:ext uri="{D42A27DB-BD31-4B8C-83A1-F6EECF244321}">
                <p14:modId xmlns:p14="http://schemas.microsoft.com/office/powerpoint/2010/main" val="2410221717"/>
              </p:ext>
            </p:extLst>
          </p:nvPr>
        </p:nvGraphicFramePr>
        <p:xfrm>
          <a:off x="611560" y="2752328"/>
          <a:ext cx="8064896"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1" name="Subtítulo 1">
            <a:extLst>
              <a:ext uri="{FF2B5EF4-FFF2-40B4-BE49-F238E27FC236}">
                <a16:creationId xmlns:a16="http://schemas.microsoft.com/office/drawing/2014/main" id="{52631D33-777C-7B46-A016-2AE5B8F94683}"/>
              </a:ext>
            </a:extLst>
          </p:cNvPr>
          <p:cNvSpPr>
            <a:spLocks noGrp="1"/>
          </p:cNvSpPr>
          <p:nvPr>
            <p:ph type="subTitle" idx="1"/>
          </p:nvPr>
        </p:nvSpPr>
        <p:spPr>
          <a:xfrm>
            <a:off x="1331913" y="4941888"/>
            <a:ext cx="6913562" cy="1008062"/>
          </a:xfrm>
        </p:spPr>
        <p:txBody>
          <a:bodyPr/>
          <a:lstStyle/>
          <a:p>
            <a:pPr eaLnBrk="1" hangingPunct="1"/>
            <a:endParaRPr lang="pt-BR" altLang="pt-BR" sz="230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r>
              <a:rPr lang="pt-BR" altLang="pt-BR" sz="230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rPr>
              <a:t>Professor Doutor Ruy Pereira Camilo Júnior</a:t>
            </a:r>
            <a:endParaRPr lang="pt-BR" altLang="pt-BR" sz="1000" dirty="0">
              <a:solidFill>
                <a:schemeClr val="tx1"/>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r>
              <a:rPr lang="pt-BR" altLang="pt-BR" sz="1000" dirty="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rPr>
              <a:t> </a:t>
            </a:r>
          </a:p>
          <a:p>
            <a:pPr eaLnBrk="1" hangingPunct="1"/>
            <a:endParaRPr lang="pt-BR" altLang="pt-BR" sz="2600" dirty="0">
              <a:solidFill>
                <a:srgbClr val="898989"/>
              </a:solidFill>
              <a:ea typeface="Arial Unicode MS" panose="020B0604020202020204" pitchFamily="34" charset="-128"/>
              <a:cs typeface="Arial Unicode MS" panose="020B0604020202020204" pitchFamily="34" charset="-128"/>
            </a:endParaRPr>
          </a:p>
        </p:txBody>
      </p:sp>
      <p:pic>
        <p:nvPicPr>
          <p:cNvPr id="2052" name="Picture 2">
            <a:extLst>
              <a:ext uri="{FF2B5EF4-FFF2-40B4-BE49-F238E27FC236}">
                <a16:creationId xmlns:a16="http://schemas.microsoft.com/office/drawing/2014/main" id="{FBF36549-1B74-8A44-9377-ED32D63D64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800" y="333375"/>
            <a:ext cx="1754188"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Subtítulo 1">
            <a:extLst>
              <a:ext uri="{FF2B5EF4-FFF2-40B4-BE49-F238E27FC236}">
                <a16:creationId xmlns:a16="http://schemas.microsoft.com/office/drawing/2014/main" id="{EB665059-1F91-0648-93B2-F95D2182426F}"/>
              </a:ext>
            </a:extLst>
          </p:cNvPr>
          <p:cNvSpPr txBox="1">
            <a:spLocks/>
          </p:cNvSpPr>
          <p:nvPr/>
        </p:nvSpPr>
        <p:spPr bwMode="auto">
          <a:xfrm>
            <a:off x="2484438" y="3333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r>
              <a:rPr lang="pt-BR" altLang="pt-BR" sz="1000">
                <a:latin typeface="Times New Roman" panose="02020603050405020304" pitchFamily="18" charset="0"/>
                <a:ea typeface="Arial Unicode MS" panose="020B0604020202020204" pitchFamily="34" charset="-128"/>
                <a:cs typeface="Arial Unicode MS" panose="020B0604020202020204" pitchFamily="34" charset="-128"/>
              </a:rPr>
              <a:t> </a:t>
            </a:r>
          </a:p>
          <a:p>
            <a:pPr algn="ctr" eaLnBrk="1" hangingPunct="1">
              <a:spcBef>
                <a:spcPct val="20000"/>
              </a:spcBef>
              <a:buFont typeface="Arial" panose="020B0604020202020204" pitchFamily="34" charset="0"/>
              <a:buNone/>
            </a:pPr>
            <a:r>
              <a:rPr lang="pt-BR" altLang="pt-BR" sz="3200" b="1">
                <a:solidFill>
                  <a:srgbClr val="DE0000"/>
                </a:solidFill>
                <a:latin typeface="Times New Roman" panose="02020603050405020304" pitchFamily="18" charset="0"/>
                <a:ea typeface="Arial Unicode MS" panose="020B0604020202020204" pitchFamily="34" charset="-128"/>
                <a:cs typeface="Arial Unicode MS" panose="020B0604020202020204" pitchFamily="34" charset="-128"/>
              </a:rPr>
              <a:t>Faculdade de Direito</a:t>
            </a:r>
          </a:p>
          <a:p>
            <a:pPr algn="ctr" eaLnBrk="1" hangingPunct="1">
              <a:spcBef>
                <a:spcPct val="20000"/>
              </a:spcBef>
              <a:buFont typeface="Arial" panose="020B0604020202020204" pitchFamily="34" charset="0"/>
              <a:buNone/>
            </a:pPr>
            <a:r>
              <a:rPr lang="pt-BR" altLang="pt-BR" sz="3200" b="1">
                <a:solidFill>
                  <a:srgbClr val="DE0000"/>
                </a:solidFill>
                <a:latin typeface="Times New Roman" panose="02020603050405020304" pitchFamily="18" charset="0"/>
                <a:ea typeface="Arial Unicode MS" panose="020B0604020202020204" pitchFamily="34" charset="-128"/>
                <a:cs typeface="Arial Unicode MS" panose="020B0604020202020204" pitchFamily="34" charset="-128"/>
              </a:rPr>
              <a:t>Universidade de São Paulo</a:t>
            </a:r>
          </a:p>
          <a:p>
            <a:pPr algn="ctr" eaLnBrk="1" hangingPunct="1">
              <a:spcBef>
                <a:spcPct val="20000"/>
              </a:spcBef>
              <a:buFont typeface="Arial" panose="020B0604020202020204" pitchFamily="34" charset="0"/>
              <a:buNone/>
            </a:pPr>
            <a:endParaRPr lang="pt-BR" altLang="pt-BR" sz="2600">
              <a:solidFill>
                <a:srgbClr val="898989"/>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75CA6734-B7AE-6A46-8D41-217D0A681CD4}"/>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fontAlgn="auto">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pic>
        <p:nvPicPr>
          <p:cNvPr id="11267" name="Picture 2">
            <a:extLst>
              <a:ext uri="{FF2B5EF4-FFF2-40B4-BE49-F238E27FC236}">
                <a16:creationId xmlns:a16="http://schemas.microsoft.com/office/drawing/2014/main" id="{56A14533-96F4-E54C-ABDC-515C9675C0B0}"/>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75FB8CF4-3B82-8245-9F56-C7178E6A813A}"/>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11269" name="Title 9">
            <a:extLst>
              <a:ext uri="{FF2B5EF4-FFF2-40B4-BE49-F238E27FC236}">
                <a16:creationId xmlns:a16="http://schemas.microsoft.com/office/drawing/2014/main" id="{80831FDD-EC9E-EF48-B1BD-4D925F43C7B7}"/>
              </a:ext>
            </a:extLst>
          </p:cNvPr>
          <p:cNvSpPr txBox="1">
            <a:spLocks/>
          </p:cNvSpPr>
          <p:nvPr/>
        </p:nvSpPr>
        <p:spPr bwMode="auto">
          <a:xfrm>
            <a:off x="468313" y="130175"/>
            <a:ext cx="84248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pt-BR" altLang="pt-BR" sz="3000" b="1" i="1">
                <a:solidFill>
                  <a:srgbClr val="DE0000"/>
                </a:solidFill>
                <a:latin typeface="Gill Sans MT" panose="020B0502020104020203" pitchFamily="34" charset="77"/>
              </a:rPr>
              <a:t>Títulos de Crédito – DUPLICATA MERCANTIL </a:t>
            </a:r>
            <a:endParaRPr lang="en-US" altLang="pt-BR" sz="3000">
              <a:solidFill>
                <a:srgbClr val="DE0000"/>
              </a:solidFill>
              <a:latin typeface="Century" panose="02040604050505020304" pitchFamily="18" charset="0"/>
            </a:endParaRPr>
          </a:p>
        </p:txBody>
      </p:sp>
      <p:pic>
        <p:nvPicPr>
          <p:cNvPr id="11270" name="Picture 2">
            <a:extLst>
              <a:ext uri="{FF2B5EF4-FFF2-40B4-BE49-F238E27FC236}">
                <a16:creationId xmlns:a16="http://schemas.microsoft.com/office/drawing/2014/main" id="{F9D32458-3570-FF4A-8C7A-9BD5210A72DD}"/>
              </a:ext>
            </a:extLst>
          </p:cNvPr>
          <p:cNvPicPr>
            <a:picLocks noChangeAspect="1" noChangeArrowheads="1"/>
          </p:cNvPicPr>
          <p:nvPr/>
        </p:nvPicPr>
        <p:blipFill>
          <a:blip r:embed="rId3">
            <a:lum bright="-10000" contrast="8000"/>
            <a:extLst>
              <a:ext uri="{28A0092B-C50C-407E-A947-70E740481C1C}">
                <a14:useLocalDpi xmlns:a14="http://schemas.microsoft.com/office/drawing/2010/main" val="0"/>
              </a:ext>
            </a:extLst>
          </a:blip>
          <a:srcRect/>
          <a:stretch>
            <a:fillRect/>
          </a:stretch>
        </p:blipFill>
        <p:spPr bwMode="auto">
          <a:xfrm>
            <a:off x="2771775" y="836613"/>
            <a:ext cx="4035425" cy="39084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 name="Subtítulo 5">
            <a:extLst>
              <a:ext uri="{FF2B5EF4-FFF2-40B4-BE49-F238E27FC236}">
                <a16:creationId xmlns:a16="http://schemas.microsoft.com/office/drawing/2014/main" id="{08CA29DC-2E7E-AA4F-90FB-EA543864E6A2}"/>
              </a:ext>
            </a:extLst>
          </p:cNvPr>
          <p:cNvSpPr txBox="1">
            <a:spLocks/>
          </p:cNvSpPr>
          <p:nvPr/>
        </p:nvSpPr>
        <p:spPr bwMode="auto">
          <a:xfrm>
            <a:off x="539750" y="2420938"/>
            <a:ext cx="2016125" cy="503237"/>
          </a:xfrm>
          <a:prstGeom prst="rect">
            <a:avLst/>
          </a:prstGeom>
          <a:noFill/>
          <a:ln w="25400">
            <a:solidFill>
              <a:srgbClr val="FF0000"/>
            </a:solidFill>
            <a:miter lim="800000"/>
            <a:headEnd/>
            <a:tailEnd/>
          </a:ln>
        </p:spPr>
        <p:txBody>
          <a:bodyPr>
            <a:normAutofit fontScale="92500" lnSpcReduction="10000"/>
          </a:bodyPr>
          <a:lstStyle/>
          <a:p>
            <a:pPr algn="ctr">
              <a:spcBef>
                <a:spcPct val="20000"/>
              </a:spcBef>
              <a:buFont typeface="Arial" charset="0"/>
              <a:buNone/>
              <a:defRPr/>
            </a:pPr>
            <a:r>
              <a:rPr lang="pt-BR" sz="3200" b="1" i="1" dirty="0">
                <a:latin typeface="+mn-lt"/>
                <a:ea typeface="+mn-ea"/>
              </a:rPr>
              <a:t>Nota Fiscal</a:t>
            </a:r>
          </a:p>
        </p:txBody>
      </p:sp>
      <p:pic>
        <p:nvPicPr>
          <p:cNvPr id="11272" name="Picture 3">
            <a:extLst>
              <a:ext uri="{FF2B5EF4-FFF2-40B4-BE49-F238E27FC236}">
                <a16:creationId xmlns:a16="http://schemas.microsoft.com/office/drawing/2014/main" id="{0E11E9EA-DAFE-5546-B0D8-73E758C0939B}"/>
              </a:ext>
            </a:extLst>
          </p:cNvPr>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a:stretch>
            <a:fillRect/>
          </a:stretch>
        </p:blipFill>
        <p:spPr bwMode="auto">
          <a:xfrm>
            <a:off x="134938" y="5387975"/>
            <a:ext cx="8137525" cy="8207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Subtítulo 5">
            <a:extLst>
              <a:ext uri="{FF2B5EF4-FFF2-40B4-BE49-F238E27FC236}">
                <a16:creationId xmlns:a16="http://schemas.microsoft.com/office/drawing/2014/main" id="{5A59A02A-C334-B14F-AB85-A0268782A7B6}"/>
              </a:ext>
            </a:extLst>
          </p:cNvPr>
          <p:cNvSpPr txBox="1">
            <a:spLocks/>
          </p:cNvSpPr>
          <p:nvPr/>
        </p:nvSpPr>
        <p:spPr bwMode="auto">
          <a:xfrm>
            <a:off x="3513138" y="4924425"/>
            <a:ext cx="4752975" cy="361950"/>
          </a:xfrm>
          <a:prstGeom prst="rect">
            <a:avLst/>
          </a:prstGeom>
          <a:noFill/>
          <a:ln w="25400">
            <a:solidFill>
              <a:srgbClr val="FF0000"/>
            </a:solidFill>
            <a:miter lim="800000"/>
            <a:headEnd/>
            <a:tailEnd/>
          </a:ln>
        </p:spPr>
        <p:txBody>
          <a:bodyPr/>
          <a:lstStyle/>
          <a:p>
            <a:pPr algn="ctr">
              <a:spcBef>
                <a:spcPct val="20000"/>
              </a:spcBef>
              <a:buFont typeface="Arial" charset="0"/>
              <a:buNone/>
              <a:defRPr/>
            </a:pPr>
            <a:r>
              <a:rPr lang="pt-BR" sz="2100" b="1" i="1" dirty="0">
                <a:latin typeface="+mn-lt"/>
                <a:ea typeface="+mn-ea"/>
              </a:rPr>
              <a:t>Canhoto – comprovante de recebimento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a:extLst>
              <a:ext uri="{FF2B5EF4-FFF2-40B4-BE49-F238E27FC236}">
                <a16:creationId xmlns:a16="http://schemas.microsoft.com/office/drawing/2014/main" id="{9491A80B-DC48-B649-9987-CC7BC4967EE6}"/>
              </a:ext>
            </a:extLst>
          </p:cNvPr>
          <p:cNvSpPr>
            <a:spLocks noGrp="1"/>
          </p:cNvSpPr>
          <p:nvPr>
            <p:ph type="title"/>
          </p:nvPr>
        </p:nvSpPr>
        <p:spPr>
          <a:xfrm>
            <a:off x="468313" y="260350"/>
            <a:ext cx="8229600" cy="720725"/>
          </a:xfrm>
        </p:spPr>
        <p:txBody>
          <a:bodyPr/>
          <a:lstStyle/>
          <a:p>
            <a:r>
              <a:rPr lang="pt-BR" altLang="pt-BR" b="1">
                <a:solidFill>
                  <a:srgbClr val="FF0000"/>
                </a:solidFill>
                <a:ea typeface="ＭＳ Ｐゴシック" panose="020B0600070205080204" pitchFamily="34" charset="-128"/>
              </a:rPr>
              <a:t>Duplicatas Mercantis</a:t>
            </a:r>
          </a:p>
        </p:txBody>
      </p:sp>
      <p:sp>
        <p:nvSpPr>
          <p:cNvPr id="4" name="Subtítulo 2">
            <a:extLst>
              <a:ext uri="{FF2B5EF4-FFF2-40B4-BE49-F238E27FC236}">
                <a16:creationId xmlns:a16="http://schemas.microsoft.com/office/drawing/2014/main" id="{59DE92A2-B351-064D-950F-AE76F31AA81C}"/>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12292" name="Picture 2">
            <a:extLst>
              <a:ext uri="{FF2B5EF4-FFF2-40B4-BE49-F238E27FC236}">
                <a16:creationId xmlns:a16="http://schemas.microsoft.com/office/drawing/2014/main" id="{9F948030-D8D5-474A-8C13-E7ECEE2EC62F}"/>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 name="Rectangle 1">
            <a:extLst>
              <a:ext uri="{FF2B5EF4-FFF2-40B4-BE49-F238E27FC236}">
                <a16:creationId xmlns:a16="http://schemas.microsoft.com/office/drawing/2014/main" id="{FE82A6FE-A175-1E47-A406-F95294D76D77}"/>
              </a:ext>
            </a:extLst>
          </p:cNvPr>
          <p:cNvSpPr>
            <a:spLocks noGrp="1" noChangeArrowheads="1"/>
          </p:cNvSpPr>
          <p:nvPr>
            <p:ph idx="1"/>
          </p:nvPr>
        </p:nvSpPr>
        <p:spPr>
          <a:xfrm>
            <a:off x="468313" y="1284288"/>
            <a:ext cx="8280400" cy="4924425"/>
          </a:xfrm>
        </p:spPr>
        <p:txBody>
          <a:bodyPr anchor="ctr">
            <a:spAutoFit/>
          </a:bodyPr>
          <a:lstStyle/>
          <a:p>
            <a:pPr marL="0" indent="0" algn="just">
              <a:spcBef>
                <a:spcPct val="0"/>
              </a:spcBef>
              <a:buClr>
                <a:srgbClr val="FF0000"/>
              </a:buClr>
              <a:defRPr/>
            </a:pPr>
            <a:r>
              <a:rPr lang="pt-BR" sz="2500" dirty="0">
                <a:latin typeface="Arial" pitchFamily="34" charset="0"/>
                <a:ea typeface="ＭＳ Ｐゴシック" pitchFamily="34" charset="-128"/>
              </a:rPr>
              <a:t>  </a:t>
            </a:r>
            <a:r>
              <a:rPr lang="pt-BR" sz="2500" b="1" u="sng" dirty="0">
                <a:ea typeface="ＭＳ Ｐゴシック" pitchFamily="34" charset="-128"/>
              </a:rPr>
              <a:t>Título de crédito causal</a:t>
            </a:r>
            <a:r>
              <a:rPr lang="pt-BR" sz="2500" b="1" dirty="0">
                <a:ea typeface="ＭＳ Ｐゴシック" pitchFamily="34" charset="-128"/>
              </a:rPr>
              <a:t> </a:t>
            </a:r>
            <a:r>
              <a:rPr lang="pt-BR" sz="2500" dirty="0">
                <a:ea typeface="ＭＳ Ｐゴシック" pitchFamily="34" charset="-128"/>
              </a:rPr>
              <a:t>derivado de compra e venda a prazo.</a:t>
            </a:r>
          </a:p>
          <a:p>
            <a:pPr marL="0" indent="0" algn="just">
              <a:spcBef>
                <a:spcPct val="0"/>
              </a:spcBef>
              <a:defRPr/>
            </a:pPr>
            <a:endParaRPr lang="pt-BR" sz="1000" dirty="0">
              <a:ea typeface="ＭＳ Ｐゴシック" pitchFamily="34" charset="-128"/>
            </a:endParaRPr>
          </a:p>
          <a:p>
            <a:pPr marL="0" indent="0" algn="just">
              <a:spcBef>
                <a:spcPct val="0"/>
              </a:spcBef>
              <a:buClr>
                <a:srgbClr val="FF0000"/>
              </a:buClr>
              <a:defRPr/>
            </a:pPr>
            <a:r>
              <a:rPr lang="pt-BR" sz="2500" dirty="0">
                <a:ea typeface="ＭＳ Ｐゴシック" pitchFamily="34" charset="-128"/>
              </a:rPr>
              <a:t>  </a:t>
            </a:r>
            <a:r>
              <a:rPr lang="pt-BR" sz="2500" i="1" dirty="0">
                <a:ea typeface="ＭＳ Ｐゴシック" pitchFamily="34" charset="-128"/>
              </a:rPr>
              <a:t>“Título Príncipe do Direito Brasileiro”. </a:t>
            </a:r>
            <a:r>
              <a:rPr lang="pt-BR" sz="2500" dirty="0" err="1">
                <a:ea typeface="ＭＳ Ｐゴシック" pitchFamily="34" charset="-128"/>
              </a:rPr>
              <a:t>Ascarelli</a:t>
            </a:r>
            <a:endParaRPr lang="pt-BR" sz="2500" dirty="0">
              <a:ea typeface="ＭＳ Ｐゴシック" pitchFamily="34" charset="-128"/>
            </a:endParaRPr>
          </a:p>
          <a:p>
            <a:pPr marL="0" indent="0" algn="just">
              <a:spcBef>
                <a:spcPct val="0"/>
              </a:spcBef>
              <a:buFont typeface="Arial" panose="020B0604020202020204" pitchFamily="34" charset="0"/>
              <a:buNone/>
              <a:defRPr/>
            </a:pPr>
            <a:endParaRPr lang="pt-BR" sz="1000" dirty="0">
              <a:ea typeface="ＭＳ Ｐゴシック" pitchFamily="34" charset="-128"/>
            </a:endParaRPr>
          </a:p>
          <a:p>
            <a:pPr marL="265113" indent="-265113" algn="just">
              <a:spcBef>
                <a:spcPct val="0"/>
              </a:spcBef>
              <a:buClr>
                <a:srgbClr val="FF0000"/>
              </a:buClr>
              <a:defRPr/>
            </a:pPr>
            <a:r>
              <a:rPr lang="pt-BR" sz="2500" u="sng" dirty="0">
                <a:ea typeface="ＭＳ Ｐゴシック" pitchFamily="34" charset="-128"/>
              </a:rPr>
              <a:t>Função Essencial</a:t>
            </a:r>
            <a:r>
              <a:rPr lang="pt-BR" sz="2500" dirty="0">
                <a:ea typeface="ＭＳ Ｐゴシック" pitchFamily="34" charset="-128"/>
              </a:rPr>
              <a:t>: Cobrança e obtenção de crédito comercial por desconto;</a:t>
            </a:r>
          </a:p>
          <a:p>
            <a:pPr marL="0" indent="0" algn="just">
              <a:spcBef>
                <a:spcPct val="0"/>
              </a:spcBef>
              <a:defRPr/>
            </a:pPr>
            <a:endParaRPr lang="pt-BR" sz="1000" dirty="0">
              <a:ea typeface="ＭＳ Ｐゴシック" pitchFamily="34" charset="-128"/>
            </a:endParaRPr>
          </a:p>
          <a:p>
            <a:pPr algn="just">
              <a:buClr>
                <a:srgbClr val="FF0000"/>
              </a:buClr>
              <a:defRPr/>
            </a:pPr>
            <a:r>
              <a:rPr lang="pt-BR" sz="2500" dirty="0">
                <a:cs typeface="Arial" pitchFamily="34" charset="0"/>
              </a:rPr>
              <a:t>Protesto por indicação.  Para fins de execução, suprimento do aceite pela prova da entrega da mercadoria (canhoto);</a:t>
            </a:r>
          </a:p>
          <a:p>
            <a:pPr algn="just">
              <a:defRPr/>
            </a:pPr>
            <a:endParaRPr lang="pt-BR" sz="1000" dirty="0">
              <a:cs typeface="Arial" pitchFamily="34" charset="0"/>
            </a:endParaRPr>
          </a:p>
          <a:p>
            <a:pPr algn="just">
              <a:buClr>
                <a:srgbClr val="FF0000"/>
              </a:buClr>
              <a:defRPr/>
            </a:pPr>
            <a:r>
              <a:rPr lang="pt-BR" sz="2500" dirty="0">
                <a:cs typeface="Arial" pitchFamily="34" charset="0"/>
              </a:rPr>
              <a:t>A questão do aceite e da devolução. Duplicata virtual;</a:t>
            </a:r>
          </a:p>
          <a:p>
            <a:pPr algn="just">
              <a:defRPr/>
            </a:pPr>
            <a:endParaRPr lang="pt-BR" sz="1000" dirty="0">
              <a:cs typeface="Arial" pitchFamily="34" charset="0"/>
            </a:endParaRPr>
          </a:p>
          <a:p>
            <a:pPr marL="265113" indent="-265113" algn="just">
              <a:spcBef>
                <a:spcPct val="0"/>
              </a:spcBef>
              <a:buClr>
                <a:srgbClr val="FF0000"/>
              </a:buClr>
              <a:defRPr/>
            </a:pPr>
            <a:r>
              <a:rPr lang="pt-BR" sz="2500" dirty="0">
                <a:ea typeface="ＭＳ Ｐゴシック" pitchFamily="34" charset="-128"/>
              </a:rPr>
              <a:t>  A exigência de escrituração especial (livro de registro de duplicatas).</a:t>
            </a:r>
            <a:endParaRPr lang="pt-BR" sz="1800" dirty="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D860BB59-2C96-9047-928E-C2682EE93F6B}"/>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fontAlgn="auto">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pic>
        <p:nvPicPr>
          <p:cNvPr id="13315" name="Picture 2">
            <a:extLst>
              <a:ext uri="{FF2B5EF4-FFF2-40B4-BE49-F238E27FC236}">
                <a16:creationId xmlns:a16="http://schemas.microsoft.com/office/drawing/2014/main" id="{805738E5-3A31-454C-B636-7BBC36B3E404}"/>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098E271D-117B-AB4D-9636-40EA63AFCE90}"/>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13317" name="Title 9">
            <a:extLst>
              <a:ext uri="{FF2B5EF4-FFF2-40B4-BE49-F238E27FC236}">
                <a16:creationId xmlns:a16="http://schemas.microsoft.com/office/drawing/2014/main" id="{A0BBB80E-9AC9-7A41-9F97-0C6EDB44E8FE}"/>
              </a:ext>
            </a:extLst>
          </p:cNvPr>
          <p:cNvSpPr txBox="1">
            <a:spLocks/>
          </p:cNvSpPr>
          <p:nvPr/>
        </p:nvSpPr>
        <p:spPr bwMode="auto">
          <a:xfrm>
            <a:off x="323850" y="138113"/>
            <a:ext cx="85693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pt-BR" altLang="pt-BR" sz="3000" b="1" i="1">
                <a:solidFill>
                  <a:srgbClr val="DE0000"/>
                </a:solidFill>
                <a:latin typeface="Gill Sans MT" panose="020B0502020104020203" pitchFamily="34" charset="77"/>
              </a:rPr>
              <a:t>Títulos de Crédito – DUPLICATA DE SERVIÇO </a:t>
            </a:r>
            <a:endParaRPr lang="en-US" altLang="pt-BR" sz="3000">
              <a:solidFill>
                <a:srgbClr val="DE0000"/>
              </a:solidFill>
              <a:latin typeface="Century" panose="02040604050505020304" pitchFamily="18" charset="0"/>
            </a:endParaRPr>
          </a:p>
        </p:txBody>
      </p:sp>
      <p:pic>
        <p:nvPicPr>
          <p:cNvPr id="13318" name="Picture 5">
            <a:extLst>
              <a:ext uri="{FF2B5EF4-FFF2-40B4-BE49-F238E27FC236}">
                <a16:creationId xmlns:a16="http://schemas.microsoft.com/office/drawing/2014/main" id="{F458379D-A15D-4145-A8C5-2DC5F8BEE742}"/>
              </a:ext>
            </a:extLst>
          </p:cNvPr>
          <p:cNvPicPr>
            <a:picLocks noChangeAspect="1" noChangeArrowheads="1"/>
          </p:cNvPicPr>
          <p:nvPr/>
        </p:nvPicPr>
        <p:blipFill>
          <a:blip r:embed="rId3">
            <a:lum bright="-6000" contrast="4000"/>
            <a:extLst>
              <a:ext uri="{28A0092B-C50C-407E-A947-70E740481C1C}">
                <a14:useLocalDpi xmlns:a14="http://schemas.microsoft.com/office/drawing/2010/main" val="0"/>
              </a:ext>
            </a:extLst>
          </a:blip>
          <a:srcRect/>
          <a:stretch>
            <a:fillRect/>
          </a:stretch>
        </p:blipFill>
        <p:spPr bwMode="auto">
          <a:xfrm>
            <a:off x="755650" y="908050"/>
            <a:ext cx="7246938" cy="52593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2" name="Conector reto 11">
            <a:extLst>
              <a:ext uri="{FF2B5EF4-FFF2-40B4-BE49-F238E27FC236}">
                <a16:creationId xmlns:a16="http://schemas.microsoft.com/office/drawing/2014/main" id="{69C29EC6-C070-E241-87BF-A1D5D9DE03A0}"/>
              </a:ext>
            </a:extLst>
          </p:cNvPr>
          <p:cNvCxnSpPr/>
          <p:nvPr/>
        </p:nvCxnSpPr>
        <p:spPr>
          <a:xfrm>
            <a:off x="3635375" y="1571625"/>
            <a:ext cx="1223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A1DC1541-631A-4B41-8C97-93D2E1776C40}"/>
              </a:ext>
            </a:extLst>
          </p:cNvPr>
          <p:cNvCxnSpPr/>
          <p:nvPr/>
        </p:nvCxnSpPr>
        <p:spPr>
          <a:xfrm>
            <a:off x="3787775" y="1709738"/>
            <a:ext cx="1223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23E8416F-422D-8346-BA9D-F29E8FA730AD}"/>
              </a:ext>
            </a:extLst>
          </p:cNvPr>
          <p:cNvCxnSpPr/>
          <p:nvPr/>
        </p:nvCxnSpPr>
        <p:spPr>
          <a:xfrm>
            <a:off x="3563938" y="1844675"/>
            <a:ext cx="27368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D28BA417-ADE1-6640-82B5-B5F701444339}"/>
              </a:ext>
            </a:extLst>
          </p:cNvPr>
          <p:cNvCxnSpPr/>
          <p:nvPr/>
        </p:nvCxnSpPr>
        <p:spPr>
          <a:xfrm>
            <a:off x="3276600" y="1989138"/>
            <a:ext cx="1223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99378A56-3670-9148-B5B4-9673AA6E080A}"/>
              </a:ext>
            </a:extLst>
          </p:cNvPr>
          <p:cNvCxnSpPr/>
          <p:nvPr/>
        </p:nvCxnSpPr>
        <p:spPr>
          <a:xfrm>
            <a:off x="3276600" y="1441450"/>
            <a:ext cx="24479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324" name="Picture 6">
            <a:extLst>
              <a:ext uri="{FF2B5EF4-FFF2-40B4-BE49-F238E27FC236}">
                <a16:creationId xmlns:a16="http://schemas.microsoft.com/office/drawing/2014/main" id="{0518EE33-1CDA-6044-8AED-C5A03C53FDBE}"/>
              </a:ext>
            </a:extLst>
          </p:cNvPr>
          <p:cNvPicPr>
            <a:picLocks noChangeAspect="1" noChangeArrowheads="1"/>
          </p:cNvPicPr>
          <p:nvPr/>
        </p:nvPicPr>
        <p:blipFill>
          <a:blip r:embed="rId4">
            <a:lum bright="-6000" contrast="4000"/>
            <a:extLst>
              <a:ext uri="{28A0092B-C50C-407E-A947-70E740481C1C}">
                <a14:useLocalDpi xmlns:a14="http://schemas.microsoft.com/office/drawing/2010/main" val="0"/>
              </a:ext>
            </a:extLst>
          </a:blip>
          <a:srcRect/>
          <a:stretch>
            <a:fillRect/>
          </a:stretch>
        </p:blipFill>
        <p:spPr bwMode="auto">
          <a:xfrm>
            <a:off x="3536950" y="4868863"/>
            <a:ext cx="4214813" cy="39846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22" name="Conector reto 21">
            <a:extLst>
              <a:ext uri="{FF2B5EF4-FFF2-40B4-BE49-F238E27FC236}">
                <a16:creationId xmlns:a16="http://schemas.microsoft.com/office/drawing/2014/main" id="{6CA2373F-6430-8547-B785-0522DFB611BE}"/>
              </a:ext>
            </a:extLst>
          </p:cNvPr>
          <p:cNvCxnSpPr/>
          <p:nvPr/>
        </p:nvCxnSpPr>
        <p:spPr>
          <a:xfrm>
            <a:off x="3262313" y="5430838"/>
            <a:ext cx="1727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9F9EA27C-4C4E-2442-ADAA-93CFC30997A3}"/>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fontAlgn="auto">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pic>
        <p:nvPicPr>
          <p:cNvPr id="14339" name="Picture 2">
            <a:extLst>
              <a:ext uri="{FF2B5EF4-FFF2-40B4-BE49-F238E27FC236}">
                <a16:creationId xmlns:a16="http://schemas.microsoft.com/office/drawing/2014/main" id="{C263F56A-9983-1149-B719-FF9FEB04D1E5}"/>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9E1382EC-6C7C-7049-BE3E-C18ED013315F}"/>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14341" name="Title 9">
            <a:extLst>
              <a:ext uri="{FF2B5EF4-FFF2-40B4-BE49-F238E27FC236}">
                <a16:creationId xmlns:a16="http://schemas.microsoft.com/office/drawing/2014/main" id="{966FD1DE-6C5C-894D-A462-003EC1F89725}"/>
              </a:ext>
            </a:extLst>
          </p:cNvPr>
          <p:cNvSpPr txBox="1">
            <a:spLocks/>
          </p:cNvSpPr>
          <p:nvPr/>
        </p:nvSpPr>
        <p:spPr bwMode="auto">
          <a:xfrm>
            <a:off x="323850" y="138113"/>
            <a:ext cx="85693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pt-BR" altLang="pt-BR" sz="3000" b="1" i="1">
                <a:solidFill>
                  <a:srgbClr val="DE0000"/>
                </a:solidFill>
                <a:latin typeface="Gill Sans MT" panose="020B0502020104020203" pitchFamily="34" charset="77"/>
              </a:rPr>
              <a:t>Títulos de Crédito – DUPLICATA DE SERVIÇO </a:t>
            </a:r>
            <a:endParaRPr lang="en-US" altLang="pt-BR" sz="3000">
              <a:solidFill>
                <a:srgbClr val="DE0000"/>
              </a:solidFill>
              <a:latin typeface="Century" panose="02040604050505020304" pitchFamily="18" charset="0"/>
            </a:endParaRPr>
          </a:p>
        </p:txBody>
      </p:sp>
      <p:pic>
        <p:nvPicPr>
          <p:cNvPr id="14342" name="Picture 4">
            <a:extLst>
              <a:ext uri="{FF2B5EF4-FFF2-40B4-BE49-F238E27FC236}">
                <a16:creationId xmlns:a16="http://schemas.microsoft.com/office/drawing/2014/main" id="{818BA61A-6460-3B43-8922-D5E4751C52D3}"/>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rot="-284732">
            <a:off x="854075" y="954088"/>
            <a:ext cx="4665663" cy="258127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6">
            <a:extLst>
              <a:ext uri="{FF2B5EF4-FFF2-40B4-BE49-F238E27FC236}">
                <a16:creationId xmlns:a16="http://schemas.microsoft.com/office/drawing/2014/main" id="{F925F2C2-BCDA-3C40-A51B-9F669F97F8ED}"/>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rot="-523663">
            <a:off x="1049338" y="3030538"/>
            <a:ext cx="4481512" cy="3275012"/>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Subtítulo 5">
            <a:extLst>
              <a:ext uri="{FF2B5EF4-FFF2-40B4-BE49-F238E27FC236}">
                <a16:creationId xmlns:a16="http://schemas.microsoft.com/office/drawing/2014/main" id="{2C06FB9F-6421-C54B-B455-716299B7F453}"/>
              </a:ext>
            </a:extLst>
          </p:cNvPr>
          <p:cNvSpPr txBox="1">
            <a:spLocks/>
          </p:cNvSpPr>
          <p:nvPr/>
        </p:nvSpPr>
        <p:spPr bwMode="auto">
          <a:xfrm>
            <a:off x="5940425" y="2781300"/>
            <a:ext cx="2808288" cy="1368425"/>
          </a:xfrm>
          <a:prstGeom prst="rect">
            <a:avLst/>
          </a:prstGeom>
          <a:noFill/>
          <a:ln w="25400">
            <a:solidFill>
              <a:srgbClr val="FF0000"/>
            </a:solidFill>
            <a:miter lim="800000"/>
            <a:headEnd/>
            <a:tailEnd/>
          </a:ln>
        </p:spPr>
        <p:txBody>
          <a:bodyPr>
            <a:normAutofit fontScale="92500" lnSpcReduction="10000"/>
          </a:bodyPr>
          <a:lstStyle/>
          <a:p>
            <a:pPr algn="ctr">
              <a:spcBef>
                <a:spcPct val="20000"/>
              </a:spcBef>
              <a:buFont typeface="Arial" charset="0"/>
              <a:buNone/>
              <a:defRPr/>
            </a:pPr>
            <a:r>
              <a:rPr lang="pt-BR" sz="3200" b="1" i="1" dirty="0">
                <a:latin typeface="+mn-lt"/>
                <a:ea typeface="+mn-ea"/>
              </a:rPr>
              <a:t>Contrato de Prestação de Serviços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a:extLst>
              <a:ext uri="{FF2B5EF4-FFF2-40B4-BE49-F238E27FC236}">
                <a16:creationId xmlns:a16="http://schemas.microsoft.com/office/drawing/2014/main" id="{E091122E-941D-5E49-A7F3-9630D695A4E5}"/>
              </a:ext>
            </a:extLst>
          </p:cNvPr>
          <p:cNvSpPr>
            <a:spLocks noGrp="1"/>
          </p:cNvSpPr>
          <p:nvPr>
            <p:ph type="title"/>
          </p:nvPr>
        </p:nvSpPr>
        <p:spPr>
          <a:xfrm>
            <a:off x="468313" y="260350"/>
            <a:ext cx="8229600" cy="1223963"/>
          </a:xfrm>
        </p:spPr>
        <p:txBody>
          <a:bodyPr/>
          <a:lstStyle/>
          <a:p>
            <a:r>
              <a:rPr lang="pt-BR" altLang="pt-BR" b="1">
                <a:solidFill>
                  <a:srgbClr val="FF0000"/>
                </a:solidFill>
                <a:ea typeface="ＭＳ Ｐゴシック" panose="020B0600070205080204" pitchFamily="34" charset="-128"/>
              </a:rPr>
              <a:t>Diferenças da Duplicata de Prestação de Serviços</a:t>
            </a:r>
          </a:p>
        </p:txBody>
      </p:sp>
      <p:sp>
        <p:nvSpPr>
          <p:cNvPr id="4" name="Subtítulo 2">
            <a:extLst>
              <a:ext uri="{FF2B5EF4-FFF2-40B4-BE49-F238E27FC236}">
                <a16:creationId xmlns:a16="http://schemas.microsoft.com/office/drawing/2014/main" id="{EEEB6475-945D-6F42-9094-79718886469A}"/>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15364" name="Picture 2">
            <a:extLst>
              <a:ext uri="{FF2B5EF4-FFF2-40B4-BE49-F238E27FC236}">
                <a16:creationId xmlns:a16="http://schemas.microsoft.com/office/drawing/2014/main" id="{30246689-4784-FC43-A366-0C14B1A07ECC}"/>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
            <a:extLst>
              <a:ext uri="{FF2B5EF4-FFF2-40B4-BE49-F238E27FC236}">
                <a16:creationId xmlns:a16="http://schemas.microsoft.com/office/drawing/2014/main" id="{899E7FA2-3744-DC43-97D7-4DDACD5246AA}"/>
              </a:ext>
            </a:extLst>
          </p:cNvPr>
          <p:cNvSpPr>
            <a:spLocks noGrp="1" noChangeArrowheads="1"/>
          </p:cNvSpPr>
          <p:nvPr>
            <p:ph idx="1"/>
          </p:nvPr>
        </p:nvSpPr>
        <p:spPr>
          <a:xfrm>
            <a:off x="468313" y="1928813"/>
            <a:ext cx="8280400" cy="3636962"/>
          </a:xfrm>
        </p:spPr>
        <p:txBody>
          <a:bodyPr anchor="ctr">
            <a:spAutoFit/>
          </a:bodyPr>
          <a:lstStyle/>
          <a:p>
            <a:pPr algn="just">
              <a:buClr>
                <a:srgbClr val="FF0000"/>
              </a:buClr>
            </a:pPr>
            <a:r>
              <a:rPr lang="pt-BR" altLang="pt-BR" sz="3600">
                <a:ea typeface="ＭＳ Ｐゴシック" panose="020B0600070205080204" pitchFamily="34" charset="-128"/>
                <a:cs typeface="Arial" panose="020B0604020202020204" pitchFamily="34" charset="0"/>
              </a:rPr>
              <a:t>Ampliação do campo;</a:t>
            </a:r>
          </a:p>
          <a:p>
            <a:pPr algn="just">
              <a:buFont typeface="Arial" panose="020B0604020202020204" pitchFamily="34" charset="0"/>
              <a:buNone/>
            </a:pPr>
            <a:endParaRPr lang="pt-BR" altLang="pt-BR" sz="3000">
              <a:ea typeface="ＭＳ Ｐゴシック" panose="020B0600070205080204" pitchFamily="34" charset="-128"/>
              <a:cs typeface="Arial" panose="020B0604020202020204" pitchFamily="34" charset="0"/>
            </a:endParaRPr>
          </a:p>
          <a:p>
            <a:pPr algn="just">
              <a:buClr>
                <a:srgbClr val="FF0000"/>
              </a:buClr>
            </a:pPr>
            <a:r>
              <a:rPr lang="pt-BR" altLang="pt-BR" sz="3600">
                <a:ea typeface="ＭＳ Ｐゴシック" panose="020B0600070205080204" pitchFamily="34" charset="-128"/>
                <a:cs typeface="Arial" panose="020B0604020202020204" pitchFamily="34" charset="0"/>
              </a:rPr>
              <a:t>Exigência de prova de vínculo contratual;</a:t>
            </a:r>
          </a:p>
          <a:p>
            <a:pPr algn="just">
              <a:buFont typeface="Arial" panose="020B0604020202020204" pitchFamily="34" charset="0"/>
              <a:buNone/>
            </a:pPr>
            <a:endParaRPr lang="pt-BR" altLang="pt-BR" sz="3000">
              <a:ea typeface="ＭＳ Ｐゴシック" panose="020B0600070205080204" pitchFamily="34" charset="-128"/>
              <a:cs typeface="Arial" panose="020B0604020202020204" pitchFamily="34" charset="0"/>
            </a:endParaRPr>
          </a:p>
          <a:p>
            <a:pPr algn="just">
              <a:buClr>
                <a:srgbClr val="FF0000"/>
              </a:buClr>
            </a:pPr>
            <a:r>
              <a:rPr lang="pt-BR" altLang="pt-BR" sz="3600">
                <a:ea typeface="ＭＳ Ｐゴシック" panose="020B0600070205080204" pitchFamily="34" charset="-128"/>
                <a:cs typeface="Arial" panose="020B0604020202020204" pitchFamily="34" charset="0"/>
              </a:rPr>
              <a:t>A questão dos profissionais liberais (artigo 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a:extLst>
              <a:ext uri="{FF2B5EF4-FFF2-40B4-BE49-F238E27FC236}">
                <a16:creationId xmlns:a16="http://schemas.microsoft.com/office/drawing/2014/main" id="{1EB4EDE4-7692-C74C-888E-6F6EC66E56FB}"/>
              </a:ext>
            </a:extLst>
          </p:cNvPr>
          <p:cNvSpPr>
            <a:spLocks noGrp="1"/>
          </p:cNvSpPr>
          <p:nvPr>
            <p:ph type="title"/>
          </p:nvPr>
        </p:nvSpPr>
        <p:spPr>
          <a:xfrm>
            <a:off x="395288" y="549275"/>
            <a:ext cx="8229600" cy="719138"/>
          </a:xfrm>
        </p:spPr>
        <p:txBody>
          <a:bodyPr/>
          <a:lstStyle/>
          <a:p>
            <a:r>
              <a:rPr lang="pt-BR" altLang="pt-BR" b="1">
                <a:solidFill>
                  <a:srgbClr val="FF0000"/>
                </a:solidFill>
                <a:ea typeface="ＭＳ Ｐゴシック" panose="020B0600070205080204" pitchFamily="34" charset="-128"/>
              </a:rPr>
              <a:t>Duplicatas – continuação</a:t>
            </a:r>
          </a:p>
        </p:txBody>
      </p:sp>
      <p:sp>
        <p:nvSpPr>
          <p:cNvPr id="4" name="Subtítulo 2">
            <a:extLst>
              <a:ext uri="{FF2B5EF4-FFF2-40B4-BE49-F238E27FC236}">
                <a16:creationId xmlns:a16="http://schemas.microsoft.com/office/drawing/2014/main" id="{961C5420-2C2C-C145-BB15-B15ABE2EA179}"/>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16388" name="Picture 2">
            <a:extLst>
              <a:ext uri="{FF2B5EF4-FFF2-40B4-BE49-F238E27FC236}">
                <a16:creationId xmlns:a16="http://schemas.microsoft.com/office/drawing/2014/main" id="{021A75A0-50C1-354C-8749-2D3BFC8C1F28}"/>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 name="Rectangle 1">
            <a:extLst>
              <a:ext uri="{FF2B5EF4-FFF2-40B4-BE49-F238E27FC236}">
                <a16:creationId xmlns:a16="http://schemas.microsoft.com/office/drawing/2014/main" id="{5C42A646-78FC-4747-95EA-EDE6D599275A}"/>
              </a:ext>
            </a:extLst>
          </p:cNvPr>
          <p:cNvSpPr>
            <a:spLocks noGrp="1" noChangeArrowheads="1"/>
          </p:cNvSpPr>
          <p:nvPr>
            <p:ph idx="1"/>
          </p:nvPr>
        </p:nvSpPr>
        <p:spPr>
          <a:xfrm>
            <a:off x="395288" y="1738313"/>
            <a:ext cx="8280400" cy="3786187"/>
          </a:xfrm>
        </p:spPr>
        <p:txBody>
          <a:bodyPr anchor="ctr">
            <a:spAutoFit/>
          </a:bodyPr>
          <a:lstStyle/>
          <a:p>
            <a:pPr indent="20638" algn="just">
              <a:buClr>
                <a:srgbClr val="FF0000"/>
              </a:buClr>
              <a:buFont typeface="Arial" panose="020B0604020202020204" pitchFamily="34" charset="0"/>
              <a:buNone/>
              <a:tabLst>
                <a:tab pos="265113" algn="l"/>
              </a:tabLst>
              <a:defRPr/>
            </a:pPr>
            <a:r>
              <a:rPr lang="pt-BR" sz="4000" b="1" dirty="0"/>
              <a:t>PERGUNTA</a:t>
            </a:r>
            <a:r>
              <a:rPr lang="pt-BR" sz="4000" dirty="0"/>
              <a:t>:</a:t>
            </a:r>
          </a:p>
          <a:p>
            <a:pPr algn="just">
              <a:buClr>
                <a:srgbClr val="FF0000"/>
              </a:buClr>
              <a:buFont typeface="Arial" panose="020B0604020202020204" pitchFamily="34" charset="0"/>
              <a:buNone/>
              <a:tabLst>
                <a:tab pos="265113" algn="l"/>
              </a:tabLst>
              <a:defRPr/>
            </a:pPr>
            <a:endParaRPr lang="pt-BR" sz="2500" dirty="0"/>
          </a:p>
          <a:p>
            <a:pPr indent="20638" algn="just">
              <a:buClr>
                <a:srgbClr val="FF0000"/>
              </a:buClr>
              <a:buFont typeface="Arial" panose="020B0604020202020204" pitchFamily="34" charset="0"/>
              <a:buNone/>
              <a:tabLst>
                <a:tab pos="261938" algn="l"/>
                <a:tab pos="265113" algn="l"/>
              </a:tabLst>
              <a:defRPr/>
            </a:pPr>
            <a:r>
              <a:rPr lang="pt-BR" sz="4000" dirty="0"/>
              <a:t>O Banco responde ter enviado duplicata fraudulenta à protesto que lhe foi endossada por cliente?</a:t>
            </a:r>
          </a:p>
          <a:p>
            <a:pPr algn="just">
              <a:buClr>
                <a:srgbClr val="FF0000"/>
              </a:buClr>
              <a:buFont typeface="Arial" panose="020B0604020202020204" pitchFamily="34" charset="0"/>
              <a:buNone/>
              <a:tabLst>
                <a:tab pos="265113" algn="l"/>
              </a:tabLst>
              <a:defRPr/>
            </a:pPr>
            <a:endParaRPr lang="pt-BR" sz="3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a:extLst>
              <a:ext uri="{FF2B5EF4-FFF2-40B4-BE49-F238E27FC236}">
                <a16:creationId xmlns:a16="http://schemas.microsoft.com/office/drawing/2014/main" id="{BF41554A-48FC-BA40-B260-ED821D7B1C88}"/>
              </a:ext>
            </a:extLst>
          </p:cNvPr>
          <p:cNvSpPr>
            <a:spLocks noGrp="1"/>
          </p:cNvSpPr>
          <p:nvPr>
            <p:ph type="title"/>
          </p:nvPr>
        </p:nvSpPr>
        <p:spPr>
          <a:xfrm>
            <a:off x="395288" y="549275"/>
            <a:ext cx="8229600" cy="719138"/>
          </a:xfrm>
        </p:spPr>
        <p:txBody>
          <a:bodyPr/>
          <a:lstStyle/>
          <a:p>
            <a:r>
              <a:rPr lang="pt-BR" altLang="pt-BR" b="1">
                <a:solidFill>
                  <a:srgbClr val="FF0000"/>
                </a:solidFill>
                <a:ea typeface="ＭＳ Ｐゴシック" panose="020B0600070205080204" pitchFamily="34" charset="-128"/>
              </a:rPr>
              <a:t>Duplicatas – continuação</a:t>
            </a:r>
          </a:p>
        </p:txBody>
      </p:sp>
      <p:sp>
        <p:nvSpPr>
          <p:cNvPr id="4" name="Subtítulo 2">
            <a:extLst>
              <a:ext uri="{FF2B5EF4-FFF2-40B4-BE49-F238E27FC236}">
                <a16:creationId xmlns:a16="http://schemas.microsoft.com/office/drawing/2014/main" id="{80035422-405F-5B4E-86A5-0215A6F9D983}"/>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17412" name="Picture 2">
            <a:extLst>
              <a:ext uri="{FF2B5EF4-FFF2-40B4-BE49-F238E27FC236}">
                <a16:creationId xmlns:a16="http://schemas.microsoft.com/office/drawing/2014/main" id="{65CE3127-70CA-EB48-BEBF-287B8AC9D355}"/>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a:extLst>
              <a:ext uri="{FF2B5EF4-FFF2-40B4-BE49-F238E27FC236}">
                <a16:creationId xmlns:a16="http://schemas.microsoft.com/office/drawing/2014/main" id="{16D24533-E4E6-9744-8E77-DEF0FA440D1A}"/>
              </a:ext>
            </a:extLst>
          </p:cNvPr>
          <p:cNvSpPr>
            <a:spLocks noGrp="1" noChangeArrowheads="1"/>
          </p:cNvSpPr>
          <p:nvPr>
            <p:ph idx="1"/>
          </p:nvPr>
        </p:nvSpPr>
        <p:spPr>
          <a:xfrm>
            <a:off x="468313" y="1692275"/>
            <a:ext cx="8280400" cy="4110038"/>
          </a:xfrm>
        </p:spPr>
        <p:txBody>
          <a:bodyPr anchor="ctr">
            <a:spAutoFit/>
          </a:bodyPr>
          <a:lstStyle/>
          <a:p>
            <a:pPr algn="just">
              <a:buClr>
                <a:srgbClr val="FF0000"/>
              </a:buClr>
              <a:tabLst>
                <a:tab pos="265113" algn="l"/>
              </a:tabLst>
            </a:pPr>
            <a:r>
              <a:rPr lang="pt-BR" altLang="pt-BR" sz="3500">
                <a:ea typeface="ＭＳ Ｐゴシック" panose="020B0600070205080204" pitchFamily="34" charset="-128"/>
              </a:rPr>
              <a:t>Responsabilidade pelo Protesto Indevido na Cobrança Bancária.</a:t>
            </a:r>
          </a:p>
          <a:p>
            <a:pPr algn="just">
              <a:buFont typeface="Arial" panose="020B0604020202020204" pitchFamily="34" charset="0"/>
              <a:buNone/>
              <a:tabLst>
                <a:tab pos="265113" algn="l"/>
              </a:tabLst>
            </a:pPr>
            <a:endParaRPr lang="pt-BR" altLang="pt-BR" sz="3000">
              <a:ea typeface="ＭＳ Ｐゴシック" panose="020B0600070205080204" pitchFamily="34" charset="-128"/>
            </a:endParaRPr>
          </a:p>
          <a:p>
            <a:pPr algn="just">
              <a:buClr>
                <a:srgbClr val="FF0000"/>
              </a:buClr>
              <a:tabLst>
                <a:tab pos="265113" algn="l"/>
              </a:tabLst>
            </a:pPr>
            <a:r>
              <a:rPr lang="pt-BR" altLang="pt-BR" sz="3500" u="sng">
                <a:ea typeface="ＭＳ Ｐゴシック" panose="020B0600070205080204" pitchFamily="34" charset="-128"/>
              </a:rPr>
              <a:t>Endosso mandato</a:t>
            </a:r>
            <a:r>
              <a:rPr lang="pt-BR" altLang="pt-BR" sz="3500">
                <a:ea typeface="ＭＳ Ｐゴシック" panose="020B0600070205080204" pitchFamily="34" charset="-128"/>
              </a:rPr>
              <a:t>: Exige-se culpa ou prévia </a:t>
            </a:r>
            <a:r>
              <a:rPr lang="pt-BR" altLang="pt-BR" sz="3500">
                <a:ea typeface="ＭＳ Ｐゴシック" panose="020B0600070205080204" pitchFamily="34" charset="-128"/>
                <a:cs typeface="Arial" panose="020B0604020202020204" pitchFamily="34" charset="0"/>
              </a:rPr>
              <a:t>notificação</a:t>
            </a:r>
            <a:r>
              <a:rPr lang="pt-BR" altLang="pt-BR" sz="3500">
                <a:ea typeface="ＭＳ Ｐゴシック" panose="020B0600070205080204" pitchFamily="34" charset="-128"/>
              </a:rPr>
              <a:t> da instituição bancária.</a:t>
            </a:r>
          </a:p>
          <a:p>
            <a:pPr algn="just">
              <a:tabLst>
                <a:tab pos="265113" algn="l"/>
              </a:tabLst>
            </a:pPr>
            <a:endParaRPr lang="pt-BR" altLang="pt-BR" sz="3000">
              <a:ea typeface="ＭＳ Ｐゴシック" panose="020B0600070205080204" pitchFamily="34" charset="-128"/>
            </a:endParaRPr>
          </a:p>
          <a:p>
            <a:pPr algn="just">
              <a:buClr>
                <a:srgbClr val="FF0000"/>
              </a:buClr>
              <a:tabLst>
                <a:tab pos="265113" algn="l"/>
              </a:tabLst>
            </a:pPr>
            <a:r>
              <a:rPr lang="pt-BR" altLang="pt-BR" sz="3500" u="sng">
                <a:ea typeface="ＭＳ Ｐゴシック" panose="020B0600070205080204" pitchFamily="34" charset="-128"/>
              </a:rPr>
              <a:t>Endosso translativo</a:t>
            </a:r>
            <a:r>
              <a:rPr lang="pt-BR" altLang="pt-BR" sz="3500">
                <a:ea typeface="ＭＳ Ｐゴシック" panose="020B0600070205080204" pitchFamily="34" charset="-128"/>
              </a:rPr>
              <a:t>: Responsabilidade.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a:extLst>
              <a:ext uri="{FF2B5EF4-FFF2-40B4-BE49-F238E27FC236}">
                <a16:creationId xmlns:a16="http://schemas.microsoft.com/office/drawing/2014/main" id="{7FFD8E15-E5A8-FA42-81F7-1FC8F3E7B1A6}"/>
              </a:ext>
            </a:extLst>
          </p:cNvPr>
          <p:cNvSpPr>
            <a:spLocks noGrp="1"/>
          </p:cNvSpPr>
          <p:nvPr>
            <p:ph type="title"/>
          </p:nvPr>
        </p:nvSpPr>
        <p:spPr>
          <a:xfrm>
            <a:off x="395288" y="260350"/>
            <a:ext cx="8229600" cy="720725"/>
          </a:xfrm>
        </p:spPr>
        <p:txBody>
          <a:bodyPr/>
          <a:lstStyle/>
          <a:p>
            <a:r>
              <a:rPr lang="pt-BR" altLang="pt-BR" b="1">
                <a:solidFill>
                  <a:srgbClr val="FF0000"/>
                </a:solidFill>
                <a:ea typeface="ＭＳ Ｐゴシック" panose="020B0600070205080204" pitchFamily="34" charset="-128"/>
              </a:rPr>
              <a:t>Duplicatas – continuação</a:t>
            </a:r>
          </a:p>
        </p:txBody>
      </p:sp>
      <p:sp>
        <p:nvSpPr>
          <p:cNvPr id="4" name="Subtítulo 2">
            <a:extLst>
              <a:ext uri="{FF2B5EF4-FFF2-40B4-BE49-F238E27FC236}">
                <a16:creationId xmlns:a16="http://schemas.microsoft.com/office/drawing/2014/main" id="{95354972-4EB0-2D43-A1AC-D20D4C553F8A}"/>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18436" name="Picture 2">
            <a:extLst>
              <a:ext uri="{FF2B5EF4-FFF2-40B4-BE49-F238E27FC236}">
                <a16:creationId xmlns:a16="http://schemas.microsoft.com/office/drawing/2014/main" id="{3475FBAE-61E1-0945-8CD1-255CDAF8AC41}"/>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a:extLst>
              <a:ext uri="{FF2B5EF4-FFF2-40B4-BE49-F238E27FC236}">
                <a16:creationId xmlns:a16="http://schemas.microsoft.com/office/drawing/2014/main" id="{4413CE89-E0CB-9C41-B5AA-ED1BEC9E7079}"/>
              </a:ext>
            </a:extLst>
          </p:cNvPr>
          <p:cNvSpPr>
            <a:spLocks noGrp="1" noChangeArrowheads="1"/>
          </p:cNvSpPr>
          <p:nvPr>
            <p:ph idx="1"/>
          </p:nvPr>
        </p:nvSpPr>
        <p:spPr>
          <a:xfrm>
            <a:off x="395288" y="874713"/>
            <a:ext cx="8280400" cy="5502275"/>
          </a:xfrm>
        </p:spPr>
        <p:txBody>
          <a:bodyPr anchor="ctr">
            <a:spAutoFit/>
          </a:bodyPr>
          <a:lstStyle/>
          <a:p>
            <a:pPr marL="0" indent="20638" algn="just">
              <a:buClr>
                <a:srgbClr val="FF0000"/>
              </a:buClr>
              <a:buFont typeface="Arial" panose="020B0604020202020204" pitchFamily="34" charset="0"/>
              <a:buNone/>
            </a:pPr>
            <a:r>
              <a:rPr lang="pt-BR" altLang="pt-BR" sz="2300" i="1">
                <a:ea typeface="ＭＳ Ｐゴシック" panose="020B0600070205080204" pitchFamily="34" charset="-128"/>
              </a:rPr>
              <a:t>“[...] </a:t>
            </a:r>
            <a:r>
              <a:rPr lang="pt-BR" altLang="pt-BR" sz="2300" b="1" i="1">
                <a:ea typeface="ＭＳ Ｐゴシック" panose="020B0600070205080204" pitchFamily="34" charset="-128"/>
              </a:rPr>
              <a:t>Sumula º 476 do STJ: </a:t>
            </a:r>
            <a:r>
              <a:rPr lang="pt-BR" altLang="pt-BR" sz="2300" u="sng">
                <a:ea typeface="ＭＳ Ｐゴシック" panose="020B0600070205080204" pitchFamily="34" charset="-128"/>
              </a:rPr>
              <a:t>‘o endossatário de título de crédito por endosso-mandato só responde por danos decorrentes de protesto indevido se extrapolar os poderes de mandatário’ </a:t>
            </a:r>
            <a:r>
              <a:rPr lang="pt-BR" altLang="pt-BR" sz="2300" i="1">
                <a:ea typeface="ＭＳ Ｐゴシック" panose="020B0600070205080204" pitchFamily="34" charset="-128"/>
              </a:rPr>
              <a:t>(Dje 19/06/2012).</a:t>
            </a:r>
          </a:p>
          <a:p>
            <a:pPr marL="0" indent="20638" algn="just">
              <a:buClr>
                <a:srgbClr val="FF0000"/>
              </a:buClr>
              <a:buFont typeface="Arial" panose="020B0604020202020204" pitchFamily="34" charset="0"/>
              <a:buNone/>
            </a:pPr>
            <a:endParaRPr lang="pt-BR" altLang="pt-BR" sz="1000" i="1">
              <a:ea typeface="ＭＳ Ｐゴシック" panose="020B0600070205080204" pitchFamily="34" charset="-128"/>
            </a:endParaRPr>
          </a:p>
          <a:p>
            <a:pPr marL="0" indent="20638" algn="just">
              <a:buClr>
                <a:srgbClr val="FF0000"/>
              </a:buClr>
              <a:buFont typeface="Arial" panose="020B0604020202020204" pitchFamily="34" charset="0"/>
              <a:buNone/>
            </a:pPr>
            <a:r>
              <a:rPr lang="pt-BR" altLang="pt-BR" sz="2300" i="1">
                <a:ea typeface="ＭＳ Ｐゴシック" panose="020B0600070205080204" pitchFamily="34" charset="-128"/>
              </a:rPr>
              <a:t>Nesse sentido, para efeito do art. 543-C do CPC, a 2ª Seção daquela corte superior decidira que </a:t>
            </a:r>
            <a:r>
              <a:rPr lang="pt-BR" altLang="pt-BR" sz="2300" b="1" u="sng">
                <a:ea typeface="ＭＳ Ｐゴシック" panose="020B0600070205080204" pitchFamily="34" charset="-128"/>
              </a:rPr>
              <a:t>‘só responde por danos materiais e morais o endossatário que recebe título de crédito por endosso-mandato e o leva a protesto se extrapola os poderes de mandatário ou em razão de ato culposo próprio, como no caso de apontamento depois da ciência acerca do pagamento anterior ou da falta de higidez da cártula</a:t>
            </a:r>
            <a:r>
              <a:rPr lang="pt-BR" altLang="pt-BR" sz="2300" b="1">
                <a:ea typeface="ＭＳ Ｐゴシック" panose="020B0600070205080204" pitchFamily="34" charset="-128"/>
              </a:rPr>
              <a:t>’</a:t>
            </a:r>
            <a:r>
              <a:rPr lang="pt-BR" altLang="pt-BR" sz="2300" b="1" i="1">
                <a:ea typeface="ＭＳ Ｐゴシック" panose="020B0600070205080204" pitchFamily="34" charset="-128"/>
              </a:rPr>
              <a:t> </a:t>
            </a:r>
            <a:r>
              <a:rPr lang="pt-BR" altLang="pt-BR" sz="2300" i="1">
                <a:ea typeface="ＭＳ Ｐゴシック" panose="020B0600070205080204" pitchFamily="34" charset="-128"/>
              </a:rPr>
              <a:t>(REsp nº 1.063.474-RS Rel. Min. Luis Felipe Salomão, Dje de 17/11/2011</a:t>
            </a:r>
            <a:r>
              <a:rPr lang="pt-BR" altLang="pt-BR" sz="2100" i="1">
                <a:ea typeface="ＭＳ Ｐゴシック" panose="020B0600070205080204" pitchFamily="34" charset="-128"/>
              </a:rPr>
              <a:t>).” </a:t>
            </a:r>
          </a:p>
          <a:p>
            <a:pPr marL="0" indent="20638" algn="just">
              <a:buClr>
                <a:srgbClr val="FF0000"/>
              </a:buClr>
              <a:buFont typeface="Arial" panose="020B0604020202020204" pitchFamily="34" charset="0"/>
              <a:buNone/>
            </a:pPr>
            <a:endParaRPr lang="pt-BR" altLang="pt-BR" sz="1500" i="1">
              <a:ea typeface="ＭＳ Ｐゴシック" panose="020B0600070205080204" pitchFamily="34" charset="-128"/>
            </a:endParaRPr>
          </a:p>
          <a:p>
            <a:pPr marL="0" indent="20638" algn="just">
              <a:buClr>
                <a:srgbClr val="FF0000"/>
              </a:buClr>
              <a:buFont typeface="Arial" panose="020B0604020202020204" pitchFamily="34" charset="0"/>
              <a:buNone/>
            </a:pPr>
            <a:r>
              <a:rPr lang="pt-BR" altLang="pt-BR" sz="2000" b="1">
                <a:ea typeface="ＭＳ Ｐゴシック" panose="020B0600070205080204" pitchFamily="34" charset="-128"/>
              </a:rPr>
              <a:t>(</a:t>
            </a:r>
            <a:r>
              <a:rPr lang="pt-BR" altLang="pt-BR" sz="2000" b="1" u="sng">
                <a:ea typeface="ＭＳ Ｐゴシック" panose="020B0600070205080204" pitchFamily="34" charset="-128"/>
              </a:rPr>
              <a:t>TRECHO DO VOTO</a:t>
            </a:r>
            <a:r>
              <a:rPr lang="pt-BR" altLang="pt-BR" sz="2000" b="1">
                <a:ea typeface="ＭＳ Ｐゴシック" panose="020B0600070205080204" pitchFamily="34" charset="-128"/>
              </a:rPr>
              <a:t>: Apelação nº 0009148.68.1992.8.26.0114, 22ª Câmara de Direito Privado do E.TJSP, Rel. Matheus Fontes, j. 14.11.2013, v.u.) – </a:t>
            </a:r>
            <a:r>
              <a:rPr lang="pt-BR" altLang="pt-BR" sz="2000" u="sng">
                <a:ea typeface="ＭＳ Ｐゴシック" panose="020B0600070205080204" pitchFamily="34" charset="-128"/>
              </a:rPr>
              <a:t>fonte</a:t>
            </a:r>
            <a:r>
              <a:rPr lang="pt-BR" altLang="pt-BR" sz="2000" b="1">
                <a:ea typeface="ＭＳ Ｐゴシック" panose="020B0600070205080204" pitchFamily="34" charset="-128"/>
              </a:rPr>
              <a:t>: </a:t>
            </a:r>
            <a:r>
              <a:rPr lang="pt-BR" altLang="pt-BR" sz="2000" u="sng">
                <a:ea typeface="ＭＳ Ｐゴシック" panose="020B0600070205080204" pitchFamily="34" charset="-128"/>
              </a:rPr>
              <a:t>Boletim AASP nº 2928 – 16 a 22 de fevereiro de 2015.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a:extLst>
              <a:ext uri="{FF2B5EF4-FFF2-40B4-BE49-F238E27FC236}">
                <a16:creationId xmlns:a16="http://schemas.microsoft.com/office/drawing/2014/main" id="{013137FA-58CC-D842-AC4F-0BFB00F65879}"/>
              </a:ext>
            </a:extLst>
          </p:cNvPr>
          <p:cNvSpPr>
            <a:spLocks noGrp="1"/>
          </p:cNvSpPr>
          <p:nvPr>
            <p:ph type="title"/>
          </p:nvPr>
        </p:nvSpPr>
        <p:spPr>
          <a:xfrm>
            <a:off x="323850" y="187325"/>
            <a:ext cx="8569325" cy="719138"/>
          </a:xfrm>
        </p:spPr>
        <p:txBody>
          <a:bodyPr/>
          <a:lstStyle/>
          <a:p>
            <a:r>
              <a:rPr lang="pt-BR" altLang="pt-BR" sz="4200" b="1">
                <a:solidFill>
                  <a:srgbClr val="FF0000"/>
                </a:solidFill>
                <a:ea typeface="ＭＳ Ｐゴシック" panose="020B0600070205080204" pitchFamily="34" charset="-128"/>
              </a:rPr>
              <a:t>Conhecimento de Depósito e Warrant</a:t>
            </a:r>
          </a:p>
        </p:txBody>
      </p:sp>
      <p:sp>
        <p:nvSpPr>
          <p:cNvPr id="4" name="Subtítulo 2">
            <a:extLst>
              <a:ext uri="{FF2B5EF4-FFF2-40B4-BE49-F238E27FC236}">
                <a16:creationId xmlns:a16="http://schemas.microsoft.com/office/drawing/2014/main" id="{1FA6CFD1-BE7E-B847-B2C0-E816A79DE3A6}"/>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19460" name="Picture 2">
            <a:extLst>
              <a:ext uri="{FF2B5EF4-FFF2-40B4-BE49-F238E27FC236}">
                <a16:creationId xmlns:a16="http://schemas.microsoft.com/office/drawing/2014/main" id="{9E98A9A6-4BA7-B244-A9E7-624189E92023}"/>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 name="Rectangle 1">
            <a:extLst>
              <a:ext uri="{FF2B5EF4-FFF2-40B4-BE49-F238E27FC236}">
                <a16:creationId xmlns:a16="http://schemas.microsoft.com/office/drawing/2014/main" id="{08FBA0CF-6BC7-D648-93A4-A91D944DA3CC}"/>
              </a:ext>
            </a:extLst>
          </p:cNvPr>
          <p:cNvSpPr>
            <a:spLocks noGrp="1" noChangeArrowheads="1"/>
          </p:cNvSpPr>
          <p:nvPr>
            <p:ph idx="1"/>
          </p:nvPr>
        </p:nvSpPr>
        <p:spPr>
          <a:xfrm>
            <a:off x="250825" y="887413"/>
            <a:ext cx="8497888" cy="5754687"/>
          </a:xfrm>
        </p:spPr>
        <p:txBody>
          <a:bodyPr anchor="ctr">
            <a:spAutoFit/>
          </a:bodyPr>
          <a:lstStyle/>
          <a:p>
            <a:pPr marL="265113" indent="-265113" algn="just">
              <a:spcBef>
                <a:spcPct val="0"/>
              </a:spcBef>
              <a:buClr>
                <a:srgbClr val="FF0000"/>
              </a:buClr>
              <a:defRPr/>
            </a:pPr>
            <a:r>
              <a:rPr lang="pt-BR" sz="2300" b="1" u="sng" dirty="0"/>
              <a:t>Fundamento Legal</a:t>
            </a:r>
            <a:r>
              <a:rPr lang="pt-BR" sz="2300" dirty="0"/>
              <a:t>: Decreto 1102, de 1903, que regulamentou os Armazéns Gerais (participação de Carvalho de Mendonça). </a:t>
            </a:r>
          </a:p>
          <a:p>
            <a:pPr marL="0" indent="0" algn="just">
              <a:spcBef>
                <a:spcPct val="0"/>
              </a:spcBef>
              <a:buClr>
                <a:srgbClr val="FF0000"/>
              </a:buClr>
              <a:buFont typeface="Arial" panose="020B0604020202020204" pitchFamily="34" charset="0"/>
              <a:buNone/>
              <a:defRPr/>
            </a:pPr>
            <a:endParaRPr lang="pt-BR" sz="1500" dirty="0"/>
          </a:p>
          <a:p>
            <a:pPr marL="265113" indent="-265113" algn="just">
              <a:spcBef>
                <a:spcPct val="0"/>
              </a:spcBef>
              <a:buClr>
                <a:srgbClr val="FF0000"/>
              </a:buClr>
              <a:defRPr/>
            </a:pPr>
            <a:r>
              <a:rPr lang="pt-BR" sz="2300" dirty="0"/>
              <a:t>Ao receber mercadorias, o Armazém pode emitir dois títulos unidos (</a:t>
            </a:r>
            <a:r>
              <a:rPr lang="pt-BR" sz="2300" dirty="0">
                <a:latin typeface="Times New Roman" pitchFamily="18" charset="0"/>
                <a:cs typeface="Times New Roman" pitchFamily="18" charset="0"/>
              </a:rPr>
              <a:t>Waldemar Ferreira chamava-os </a:t>
            </a:r>
            <a:r>
              <a:rPr lang="pt-BR" sz="2300" dirty="0" err="1">
                <a:latin typeface="Times New Roman" pitchFamily="18" charset="0"/>
                <a:cs typeface="Times New Roman" pitchFamily="18" charset="0"/>
              </a:rPr>
              <a:t>xipófagos</a:t>
            </a:r>
            <a:r>
              <a:rPr lang="pt-BR" sz="2300" dirty="0"/>
              <a:t>), mas separáveis, mediante os quais o depositante pode vender (</a:t>
            </a:r>
            <a:r>
              <a:rPr lang="pt-BR" sz="2300" b="1" u="sng" dirty="0"/>
              <a:t>Conhecimento de depósito</a:t>
            </a:r>
            <a:r>
              <a:rPr lang="pt-BR" sz="2300" dirty="0"/>
              <a:t>) ou dar em garantia (</a:t>
            </a:r>
            <a:r>
              <a:rPr lang="pt-BR" sz="2300" b="1" u="sng" dirty="0"/>
              <a:t>warrant</a:t>
            </a:r>
            <a:r>
              <a:rPr lang="pt-BR" sz="2300" dirty="0"/>
              <a:t>) as mercadorias. O warrant confere direito de penhor sobre as mercadorias. O prazo para o depósito das mercadorias deve ser determinado.</a:t>
            </a:r>
          </a:p>
          <a:p>
            <a:pPr marL="265113" indent="-265113" algn="just">
              <a:spcBef>
                <a:spcPct val="0"/>
              </a:spcBef>
              <a:buClr>
                <a:srgbClr val="FF0000"/>
              </a:buClr>
              <a:defRPr/>
            </a:pPr>
            <a:endParaRPr lang="pt-BR" sz="1500" dirty="0">
              <a:latin typeface="Arial" pitchFamily="34" charset="0"/>
              <a:ea typeface="ＭＳ Ｐゴシック" pitchFamily="34" charset="-128"/>
            </a:endParaRPr>
          </a:p>
          <a:p>
            <a:pPr marL="265113" indent="-265113" algn="just">
              <a:spcBef>
                <a:spcPct val="0"/>
              </a:spcBef>
              <a:buClr>
                <a:srgbClr val="FF0000"/>
              </a:buClr>
              <a:defRPr/>
            </a:pPr>
            <a:r>
              <a:rPr lang="pt-BR" sz="2400" b="1" u="sng" dirty="0"/>
              <a:t>Títulos à ordem</a:t>
            </a:r>
            <a:r>
              <a:rPr lang="pt-BR" sz="2400" dirty="0"/>
              <a:t>: circulam por endosso. Para retirar mercadorias, devem ser apresentados ambos os títulos. Se forem separados – endossando-se warrant em garantia de alguma dívida-, o valor garantido deve ser declarado no warrant e transcrito no conhecimento. O adquirente do conhecimento deverá pagar a dívida e receber o warrant para a retirada.</a:t>
            </a:r>
            <a:endParaRPr lang="pt-BR" sz="2300" dirty="0">
              <a:ea typeface="ＭＳ Ｐゴシック" pitchFamily="34" charset="-128"/>
            </a:endParaRPr>
          </a:p>
          <a:p>
            <a:pPr marL="0" indent="0" algn="just">
              <a:spcBef>
                <a:spcPct val="0"/>
              </a:spcBef>
              <a:defRPr/>
            </a:pPr>
            <a:endParaRPr lang="pt-BR" sz="1000" dirty="0">
              <a:latin typeface="Arial" pitchFamily="34" charset="0"/>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id="{5FEA4BDB-83E2-D641-AD8C-D456BA840E9F}"/>
              </a:ext>
            </a:extLst>
          </p:cNvPr>
          <p:cNvSpPr>
            <a:spLocks noGrp="1"/>
          </p:cNvSpPr>
          <p:nvPr>
            <p:ph type="title"/>
          </p:nvPr>
        </p:nvSpPr>
        <p:spPr>
          <a:xfrm>
            <a:off x="323850" y="260350"/>
            <a:ext cx="8569325" cy="1008063"/>
          </a:xfrm>
        </p:spPr>
        <p:txBody>
          <a:bodyPr/>
          <a:lstStyle/>
          <a:p>
            <a:pPr algn="l"/>
            <a:r>
              <a:rPr lang="pt-BR" altLang="pt-BR" sz="3500" b="1" dirty="0">
                <a:solidFill>
                  <a:srgbClr val="FF0000"/>
                </a:solidFill>
                <a:ea typeface="ＭＳ Ｐゴシック" panose="020B0600070205080204" pitchFamily="34" charset="-128"/>
              </a:rPr>
              <a:t>Conhecimento de Depósito e Warrant – continuação 1</a:t>
            </a:r>
          </a:p>
        </p:txBody>
      </p:sp>
      <p:sp>
        <p:nvSpPr>
          <p:cNvPr id="4" name="Subtítulo 2">
            <a:extLst>
              <a:ext uri="{FF2B5EF4-FFF2-40B4-BE49-F238E27FC236}">
                <a16:creationId xmlns:a16="http://schemas.microsoft.com/office/drawing/2014/main" id="{193F43D0-E9BF-2346-8912-09FE6737ABD0}"/>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20484" name="Picture 2">
            <a:extLst>
              <a:ext uri="{FF2B5EF4-FFF2-40B4-BE49-F238E27FC236}">
                <a16:creationId xmlns:a16="http://schemas.microsoft.com/office/drawing/2014/main" id="{E3DE0A46-930A-CF4E-8D13-3E9693AB9225}"/>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
            <a:extLst>
              <a:ext uri="{FF2B5EF4-FFF2-40B4-BE49-F238E27FC236}">
                <a16:creationId xmlns:a16="http://schemas.microsoft.com/office/drawing/2014/main" id="{34D788AF-3FF7-3649-AC50-92AB9E056DC9}"/>
              </a:ext>
            </a:extLst>
          </p:cNvPr>
          <p:cNvSpPr>
            <a:spLocks noGrp="1" noChangeArrowheads="1"/>
          </p:cNvSpPr>
          <p:nvPr>
            <p:ph idx="1"/>
          </p:nvPr>
        </p:nvSpPr>
        <p:spPr>
          <a:xfrm>
            <a:off x="250825" y="1585913"/>
            <a:ext cx="8497888" cy="4710112"/>
          </a:xfrm>
        </p:spPr>
        <p:txBody>
          <a:bodyPr anchor="ctr">
            <a:spAutoFit/>
          </a:bodyPr>
          <a:lstStyle/>
          <a:p>
            <a:pPr marL="265113" indent="-265113" algn="just">
              <a:spcBef>
                <a:spcPct val="0"/>
              </a:spcBef>
              <a:buClr>
                <a:srgbClr val="FF0000"/>
              </a:buClr>
            </a:pPr>
            <a:r>
              <a:rPr lang="pt-BR" altLang="pt-BR" sz="2500">
                <a:ea typeface="ＭＳ Ｐゴシック" panose="020B0600070205080204" pitchFamily="34" charset="-128"/>
              </a:rPr>
              <a:t> Natureza da relação entre endossante e endossatário é matéria estranha ao depositário (REsp 73.700).</a:t>
            </a:r>
          </a:p>
          <a:p>
            <a:pPr marL="265113" indent="-265113" algn="just">
              <a:spcBef>
                <a:spcPct val="0"/>
              </a:spcBef>
              <a:buClr>
                <a:srgbClr val="FF0000"/>
              </a:buClr>
            </a:pPr>
            <a:endParaRPr lang="pt-BR" altLang="pt-BR" sz="2000">
              <a:ea typeface="ＭＳ Ｐゴシック" panose="020B0600070205080204" pitchFamily="34" charset="-128"/>
            </a:endParaRPr>
          </a:p>
          <a:p>
            <a:pPr marL="265113" indent="-265113" algn="just">
              <a:spcBef>
                <a:spcPct val="0"/>
              </a:spcBef>
              <a:buClr>
                <a:srgbClr val="FF0000"/>
              </a:buClr>
            </a:pPr>
            <a:r>
              <a:rPr lang="pt-BR" altLang="pt-BR" sz="2500">
                <a:ea typeface="ＭＳ Ｐゴシック" panose="020B0600070205080204" pitchFamily="34" charset="-128"/>
              </a:rPr>
              <a:t> Se o prazo de vencimento do depósito for anterior ao vencimento do warrant,  para proceder à retirada dos bens, o adquirente do conhecimento deverá depositar a importância garantida perante o Armazém. Se o prazo do warrant for inferior ao do contrato de depósito, uma vez vencido o primeiro, o credor procurará o primeiro endossante do conhecimento. Se não receber a dívida, protestará o titulo – para se assegurar contra os outros endossantes. O protesto permite a venda das mercadorias em leilão.</a:t>
            </a:r>
            <a:endParaRPr lang="pt-BR" altLang="pt-BR" sz="2500">
              <a:latin typeface="Arial" panose="020B0604020202020204" pitchFamily="34" charset="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5EA98679-250A-784B-9D2A-6243C28DB966}"/>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fontAlgn="auto">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sp>
        <p:nvSpPr>
          <p:cNvPr id="3075" name="Retângulo 7">
            <a:extLst>
              <a:ext uri="{FF2B5EF4-FFF2-40B4-BE49-F238E27FC236}">
                <a16:creationId xmlns:a16="http://schemas.microsoft.com/office/drawing/2014/main" id="{88BC419B-3FA8-C941-89B3-E5C7AF0F3A6C}"/>
              </a:ext>
            </a:extLst>
          </p:cNvPr>
          <p:cNvSpPr>
            <a:spLocks noChangeArrowheads="1"/>
          </p:cNvSpPr>
          <p:nvPr/>
        </p:nvSpPr>
        <p:spPr bwMode="auto">
          <a:xfrm>
            <a:off x="179388" y="1052513"/>
            <a:ext cx="8785225" cy="5016758"/>
          </a:xfrm>
          <a:prstGeom prst="rect">
            <a:avLst/>
          </a:prstGeom>
          <a:noFill/>
          <a:ln w="9525">
            <a:noFill/>
            <a:miter lim="800000"/>
            <a:headEnd/>
            <a:tailEnd/>
          </a:ln>
        </p:spPr>
        <p:txBody>
          <a:bodyPr>
            <a:spAutoFit/>
          </a:bodyPr>
          <a:lstStyle/>
          <a:p>
            <a:pPr marL="742950" indent="-742950">
              <a:buClr>
                <a:srgbClr val="CC0000"/>
              </a:buClr>
              <a:buFont typeface="Wingdings" pitchFamily="2" charset="2"/>
              <a:buChar char="ü"/>
              <a:defRPr/>
            </a:pPr>
            <a:r>
              <a:rPr lang="pt-BR" sz="3200" b="1" dirty="0">
                <a:latin typeface="Calibri" pitchFamily="34" charset="0"/>
              </a:rPr>
              <a:t>CHEQUES;</a:t>
            </a:r>
          </a:p>
          <a:p>
            <a:pPr marL="742950" indent="-742950">
              <a:buClr>
                <a:srgbClr val="CC0000"/>
              </a:buClr>
              <a:buFont typeface="+mj-lt"/>
              <a:buAutoNum type="arabicPeriod"/>
              <a:defRPr/>
            </a:pPr>
            <a:endParaRPr lang="pt-BR" sz="3200" b="1" dirty="0">
              <a:latin typeface="Calibri" pitchFamily="34" charset="0"/>
            </a:endParaRPr>
          </a:p>
          <a:p>
            <a:pPr marL="742950" indent="-742950">
              <a:buClr>
                <a:srgbClr val="CC0000"/>
              </a:buClr>
              <a:buFont typeface="Wingdings" pitchFamily="2" charset="2"/>
              <a:buChar char="ü"/>
              <a:defRPr/>
            </a:pPr>
            <a:r>
              <a:rPr lang="pt-BR" sz="3200" b="1" dirty="0">
                <a:latin typeface="Calibri" pitchFamily="34" charset="0"/>
              </a:rPr>
              <a:t>DUPLICATA MERCANTIL/DUPLICATA DE SERVIÇOS;</a:t>
            </a:r>
          </a:p>
          <a:p>
            <a:pPr marL="609600" indent="-609600">
              <a:buClr>
                <a:srgbClr val="CC0000"/>
              </a:buClr>
              <a:buFont typeface="Wingdings" pitchFamily="2" charset="2"/>
              <a:buChar char="ü"/>
              <a:defRPr/>
            </a:pPr>
            <a:endParaRPr lang="pt-BR" sz="3200" b="1" dirty="0">
              <a:latin typeface="Calibri" pitchFamily="34" charset="0"/>
            </a:endParaRPr>
          </a:p>
          <a:p>
            <a:pPr marL="609600" indent="-609600">
              <a:buClr>
                <a:srgbClr val="CC0000"/>
              </a:buClr>
              <a:buFont typeface="Wingdings" pitchFamily="2" charset="2"/>
              <a:buChar char="ü"/>
              <a:defRPr/>
            </a:pPr>
            <a:r>
              <a:rPr lang="pt-BR" sz="3200" b="1" dirty="0">
                <a:latin typeface="Calibri" pitchFamily="34" charset="0"/>
              </a:rPr>
              <a:t>CONHECIMENTO DE DEPÓSITO E WARRANT;</a:t>
            </a:r>
          </a:p>
          <a:p>
            <a:pPr marL="609600" indent="-609600">
              <a:buClr>
                <a:srgbClr val="CC0000"/>
              </a:buClr>
              <a:buFont typeface="Wingdings" pitchFamily="2" charset="2"/>
              <a:buChar char="ü"/>
              <a:defRPr/>
            </a:pPr>
            <a:endParaRPr lang="pt-BR" sz="3200" b="1" dirty="0">
              <a:latin typeface="Calibri" pitchFamily="34" charset="0"/>
            </a:endParaRPr>
          </a:p>
          <a:p>
            <a:pPr marL="609600" indent="-609600">
              <a:buClr>
                <a:srgbClr val="CC0000"/>
              </a:buClr>
              <a:buFont typeface="Wingdings" pitchFamily="2" charset="2"/>
              <a:buChar char="ü"/>
              <a:defRPr/>
            </a:pPr>
            <a:r>
              <a:rPr lang="pt-BR" sz="3200" b="1" dirty="0">
                <a:latin typeface="Calibri" pitchFamily="34" charset="0"/>
              </a:rPr>
              <a:t>CONHECIMENTO DE TRANSPORTE</a:t>
            </a:r>
          </a:p>
          <a:p>
            <a:pPr>
              <a:buClr>
                <a:srgbClr val="CC0000"/>
              </a:buClr>
              <a:defRPr/>
            </a:pPr>
            <a:endParaRPr lang="pt-BR" sz="3200" b="1" dirty="0">
              <a:latin typeface="Calibri" pitchFamily="34" charset="0"/>
            </a:endParaRPr>
          </a:p>
          <a:p>
            <a:pPr marL="609600" indent="-609600">
              <a:buClr>
                <a:srgbClr val="CC0000"/>
              </a:buClr>
              <a:buFont typeface="Wingdings" pitchFamily="2" charset="2"/>
              <a:buChar char="ü"/>
              <a:defRPr/>
            </a:pPr>
            <a:r>
              <a:rPr lang="pt-BR" sz="3200" b="1" dirty="0">
                <a:latin typeface="Calibri" pitchFamily="34" charset="0"/>
              </a:rPr>
              <a:t>CÉDULA DE CRÉDITO BANCÁRIO</a:t>
            </a:r>
          </a:p>
        </p:txBody>
      </p:sp>
      <p:pic>
        <p:nvPicPr>
          <p:cNvPr id="3076" name="Picture 2">
            <a:extLst>
              <a:ext uri="{FF2B5EF4-FFF2-40B4-BE49-F238E27FC236}">
                <a16:creationId xmlns:a16="http://schemas.microsoft.com/office/drawing/2014/main" id="{A2468A72-BC45-3843-B080-4D4F97EC458D}"/>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40117648-ABE0-AD4B-9A89-6160131B8FBE}"/>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3078" name="Title 9">
            <a:extLst>
              <a:ext uri="{FF2B5EF4-FFF2-40B4-BE49-F238E27FC236}">
                <a16:creationId xmlns:a16="http://schemas.microsoft.com/office/drawing/2014/main" id="{F027440E-0B78-E64C-9776-EF98C54D6EA7}"/>
              </a:ext>
            </a:extLst>
          </p:cNvPr>
          <p:cNvSpPr txBox="1">
            <a:spLocks/>
          </p:cNvSpPr>
          <p:nvPr/>
        </p:nvSpPr>
        <p:spPr bwMode="auto">
          <a:xfrm>
            <a:off x="492125" y="15875"/>
            <a:ext cx="84248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pt-BR" altLang="pt-BR" sz="3200" b="1" i="1">
                <a:solidFill>
                  <a:srgbClr val="DE0000"/>
                </a:solidFill>
                <a:latin typeface="Gill Sans MT" panose="020B0502020104020203" pitchFamily="34" charset="77"/>
              </a:rPr>
              <a:t>Títulos de Crédito</a:t>
            </a:r>
            <a:endParaRPr lang="en-US" altLang="pt-BR" sz="3200">
              <a:solidFill>
                <a:srgbClr val="DE0000"/>
              </a:solidFill>
              <a:latin typeface="Century" panose="020406040505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a:extLst>
              <a:ext uri="{FF2B5EF4-FFF2-40B4-BE49-F238E27FC236}">
                <a16:creationId xmlns:a16="http://schemas.microsoft.com/office/drawing/2014/main" id="{5DF55719-895D-8144-AC8C-B4A987AA5A25}"/>
              </a:ext>
            </a:extLst>
          </p:cNvPr>
          <p:cNvSpPr>
            <a:spLocks noGrp="1"/>
          </p:cNvSpPr>
          <p:nvPr>
            <p:ph type="title"/>
          </p:nvPr>
        </p:nvSpPr>
        <p:spPr>
          <a:xfrm>
            <a:off x="323850" y="549275"/>
            <a:ext cx="8569325" cy="1008063"/>
          </a:xfrm>
        </p:spPr>
        <p:txBody>
          <a:bodyPr/>
          <a:lstStyle/>
          <a:p>
            <a:pPr algn="l"/>
            <a:r>
              <a:rPr lang="pt-BR" altLang="pt-BR" sz="3500" b="1">
                <a:solidFill>
                  <a:srgbClr val="FF0000"/>
                </a:solidFill>
                <a:ea typeface="ＭＳ Ｐゴシック" panose="020B0600070205080204" pitchFamily="34" charset="-128"/>
              </a:rPr>
              <a:t>Conhecimento de Depósito e Warrant – continuação 2</a:t>
            </a:r>
          </a:p>
        </p:txBody>
      </p:sp>
      <p:sp>
        <p:nvSpPr>
          <p:cNvPr id="4" name="Subtítulo 2">
            <a:extLst>
              <a:ext uri="{FF2B5EF4-FFF2-40B4-BE49-F238E27FC236}">
                <a16:creationId xmlns:a16="http://schemas.microsoft.com/office/drawing/2014/main" id="{EAE5F02C-69B1-3D40-9676-6CAAEEF3D62F}"/>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21508" name="Picture 2">
            <a:extLst>
              <a:ext uri="{FF2B5EF4-FFF2-40B4-BE49-F238E27FC236}">
                <a16:creationId xmlns:a16="http://schemas.microsoft.com/office/drawing/2014/main" id="{6CC004AE-70B8-7143-A16E-54851B919D09}"/>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 name="Rectangle 1">
            <a:extLst>
              <a:ext uri="{FF2B5EF4-FFF2-40B4-BE49-F238E27FC236}">
                <a16:creationId xmlns:a16="http://schemas.microsoft.com/office/drawing/2014/main" id="{444837D4-754C-F74F-9898-9623A2AEBB45}"/>
              </a:ext>
            </a:extLst>
          </p:cNvPr>
          <p:cNvSpPr>
            <a:spLocks noGrp="1" noChangeArrowheads="1"/>
          </p:cNvSpPr>
          <p:nvPr>
            <p:ph idx="1"/>
          </p:nvPr>
        </p:nvSpPr>
        <p:spPr>
          <a:xfrm>
            <a:off x="250825" y="1981200"/>
            <a:ext cx="8497888" cy="3800475"/>
          </a:xfrm>
        </p:spPr>
        <p:txBody>
          <a:bodyPr anchor="ctr">
            <a:spAutoFit/>
          </a:bodyPr>
          <a:lstStyle/>
          <a:p>
            <a:pPr marL="1976438" indent="-1976438" defTabSz="1062038">
              <a:buFont typeface="Arial" panose="020B0604020202020204" pitchFamily="34" charset="0"/>
              <a:buNone/>
              <a:defRPr/>
            </a:pPr>
            <a:r>
              <a:rPr lang="pt-BR" sz="2500" dirty="0"/>
              <a:t> </a:t>
            </a:r>
            <a:r>
              <a:rPr lang="pt-BR" sz="2800" u="sng" dirty="0"/>
              <a:t>Observação</a:t>
            </a:r>
            <a:r>
              <a:rPr lang="pt-BR" sz="2800" dirty="0"/>
              <a:t>: </a:t>
            </a:r>
            <a:r>
              <a:rPr lang="pt-BR" sz="2900" dirty="0"/>
              <a:t>Conhecimento de Depósito Agropecuário e Warrant Agropecuário.</a:t>
            </a:r>
          </a:p>
          <a:p>
            <a:pPr marL="1976438" indent="-1976438" defTabSz="1062038">
              <a:buFont typeface="Arial" panose="020B0604020202020204" pitchFamily="34" charset="0"/>
              <a:buNone/>
              <a:defRPr/>
            </a:pPr>
            <a:endParaRPr lang="pt-BR" sz="2800" dirty="0"/>
          </a:p>
          <a:p>
            <a:pPr marL="636588" indent="-636588" algn="just">
              <a:buClr>
                <a:srgbClr val="FF0000"/>
              </a:buClr>
              <a:buFont typeface="Wingdings" pitchFamily="2" charset="2"/>
              <a:buChar char="ü"/>
              <a:defRPr/>
            </a:pPr>
            <a:r>
              <a:rPr lang="pt-BR" sz="2900" dirty="0"/>
              <a:t>Criados pela lei 11.076/04, são “</a:t>
            </a:r>
            <a:r>
              <a:rPr lang="pt-BR" sz="2900" dirty="0" err="1"/>
              <a:t>cetipados</a:t>
            </a:r>
            <a:r>
              <a:rPr lang="pt-BR" sz="2900" dirty="0"/>
              <a:t>” e negociados em bolsa e mercado de balcão como ativos financeiros.</a:t>
            </a:r>
          </a:p>
          <a:p>
            <a:pPr>
              <a:defRPr/>
            </a:pPr>
            <a:endParaRPr lang="pt-BR" sz="2800" dirty="0"/>
          </a:p>
          <a:p>
            <a:pPr marL="265113" indent="-265113" algn="just">
              <a:spcBef>
                <a:spcPct val="0"/>
              </a:spcBef>
              <a:buClr>
                <a:srgbClr val="FF0000"/>
              </a:buClr>
              <a:defRPr/>
            </a:pPr>
            <a:endParaRPr lang="pt-BR" sz="2500" dirty="0">
              <a:latin typeface="Arial" pitchFamily="34" charset="0"/>
              <a:ea typeface="ＭＳ Ｐゴシック"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B88263C8-8968-104E-A5E1-E505CAFC95F1}"/>
              </a:ext>
            </a:extLst>
          </p:cNvPr>
          <p:cNvSpPr>
            <a:spLocks noGrp="1"/>
          </p:cNvSpPr>
          <p:nvPr>
            <p:ph type="title"/>
          </p:nvPr>
        </p:nvSpPr>
        <p:spPr>
          <a:xfrm>
            <a:off x="395288" y="157163"/>
            <a:ext cx="8229600" cy="649287"/>
          </a:xfrm>
        </p:spPr>
        <p:txBody>
          <a:bodyPr/>
          <a:lstStyle/>
          <a:p>
            <a:r>
              <a:rPr lang="pt-BR" altLang="pt-BR" sz="3900" b="1">
                <a:solidFill>
                  <a:srgbClr val="FF0000"/>
                </a:solidFill>
                <a:ea typeface="ＭＳ Ｐゴシック" panose="020B0600070205080204" pitchFamily="34" charset="-128"/>
              </a:rPr>
              <a:t>Conhecimento de Transporte</a:t>
            </a:r>
          </a:p>
        </p:txBody>
      </p:sp>
      <p:sp>
        <p:nvSpPr>
          <p:cNvPr id="4" name="Subtítulo 2">
            <a:extLst>
              <a:ext uri="{FF2B5EF4-FFF2-40B4-BE49-F238E27FC236}">
                <a16:creationId xmlns:a16="http://schemas.microsoft.com/office/drawing/2014/main" id="{02F21BCF-FC7F-DA42-98DD-5CF448B52071}"/>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22532" name="Picture 2">
            <a:extLst>
              <a:ext uri="{FF2B5EF4-FFF2-40B4-BE49-F238E27FC236}">
                <a16:creationId xmlns:a16="http://schemas.microsoft.com/office/drawing/2014/main" id="{899E2B5B-213E-6543-B65A-1D05A17302A4}"/>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a:extLst>
              <a:ext uri="{FF2B5EF4-FFF2-40B4-BE49-F238E27FC236}">
                <a16:creationId xmlns:a16="http://schemas.microsoft.com/office/drawing/2014/main" id="{C1FFF036-B77A-B94B-9B97-334ED28FF926}"/>
              </a:ext>
            </a:extLst>
          </p:cNvPr>
          <p:cNvPicPr>
            <a:picLocks noChangeAspect="1" noChangeArrowheads="1"/>
          </p:cNvPicPr>
          <p:nvPr/>
        </p:nvPicPr>
        <p:blipFill>
          <a:blip r:embed="rId3">
            <a:lum bright="-8000" contrast="8000"/>
            <a:extLst>
              <a:ext uri="{28A0092B-C50C-407E-A947-70E740481C1C}">
                <a14:useLocalDpi xmlns:a14="http://schemas.microsoft.com/office/drawing/2010/main" val="0"/>
              </a:ext>
            </a:extLst>
          </a:blip>
          <a:srcRect/>
          <a:stretch>
            <a:fillRect/>
          </a:stretch>
        </p:blipFill>
        <p:spPr bwMode="auto">
          <a:xfrm>
            <a:off x="288925" y="908050"/>
            <a:ext cx="3808413" cy="5113338"/>
          </a:xfrm>
          <a:prstGeom prst="rect">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2534" name="Picture 4">
            <a:extLst>
              <a:ext uri="{FF2B5EF4-FFF2-40B4-BE49-F238E27FC236}">
                <a16:creationId xmlns:a16="http://schemas.microsoft.com/office/drawing/2014/main" id="{144841FB-AC4F-FB49-B6C3-271749E62490}"/>
              </a:ext>
            </a:extLst>
          </p:cNvPr>
          <p:cNvPicPr>
            <a:picLocks noChangeAspect="1" noChangeArrowheads="1"/>
          </p:cNvPicPr>
          <p:nvPr/>
        </p:nvPicPr>
        <p:blipFill>
          <a:blip r:embed="rId4">
            <a:lum bright="-8000" contrast="8000"/>
            <a:extLst>
              <a:ext uri="{28A0092B-C50C-407E-A947-70E740481C1C}">
                <a14:useLocalDpi xmlns:a14="http://schemas.microsoft.com/office/drawing/2010/main" val="0"/>
              </a:ext>
            </a:extLst>
          </a:blip>
          <a:srcRect/>
          <a:stretch>
            <a:fillRect/>
          </a:stretch>
        </p:blipFill>
        <p:spPr bwMode="auto">
          <a:xfrm>
            <a:off x="4340225" y="765175"/>
            <a:ext cx="4102100" cy="5376863"/>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a16="http://schemas.microsoft.com/office/drawing/2014/main" id="{4A57D361-D68D-A540-88D3-BEF1E8C32B8D}"/>
              </a:ext>
            </a:extLst>
          </p:cNvPr>
          <p:cNvSpPr>
            <a:spLocks noGrp="1"/>
          </p:cNvSpPr>
          <p:nvPr>
            <p:ph type="title"/>
          </p:nvPr>
        </p:nvSpPr>
        <p:spPr>
          <a:xfrm>
            <a:off x="323850" y="171450"/>
            <a:ext cx="8569325" cy="593725"/>
          </a:xfrm>
        </p:spPr>
        <p:txBody>
          <a:bodyPr/>
          <a:lstStyle/>
          <a:p>
            <a:r>
              <a:rPr lang="pt-BR" altLang="pt-BR" sz="3600" b="1">
                <a:solidFill>
                  <a:srgbClr val="FF0000"/>
                </a:solidFill>
                <a:ea typeface="ＭＳ Ｐゴシック" panose="020B0600070205080204" pitchFamily="34" charset="-128"/>
              </a:rPr>
              <a:t>Conhecimento de Transporte</a:t>
            </a:r>
            <a:endParaRPr lang="pt-BR" altLang="pt-BR" sz="3500" b="1">
              <a:solidFill>
                <a:srgbClr val="FF0000"/>
              </a:solidFill>
              <a:ea typeface="ＭＳ Ｐゴシック" panose="020B0600070205080204" pitchFamily="34" charset="-128"/>
            </a:endParaRPr>
          </a:p>
        </p:txBody>
      </p:sp>
      <p:sp>
        <p:nvSpPr>
          <p:cNvPr id="4" name="Subtítulo 2">
            <a:extLst>
              <a:ext uri="{FF2B5EF4-FFF2-40B4-BE49-F238E27FC236}">
                <a16:creationId xmlns:a16="http://schemas.microsoft.com/office/drawing/2014/main" id="{62767396-E8C1-8A42-BDE5-7AF2392353A9}"/>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23556" name="Picture 2">
            <a:extLst>
              <a:ext uri="{FF2B5EF4-FFF2-40B4-BE49-F238E27FC236}">
                <a16:creationId xmlns:a16="http://schemas.microsoft.com/office/drawing/2014/main" id="{E6B2DF97-56A5-594A-94B1-E907B08085BB}"/>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 name="Rectangle 1">
            <a:extLst>
              <a:ext uri="{FF2B5EF4-FFF2-40B4-BE49-F238E27FC236}">
                <a16:creationId xmlns:a16="http://schemas.microsoft.com/office/drawing/2014/main" id="{6723C488-C6A2-0144-AB37-878D7F360C92}"/>
              </a:ext>
            </a:extLst>
          </p:cNvPr>
          <p:cNvSpPr>
            <a:spLocks noGrp="1" noChangeArrowheads="1"/>
          </p:cNvSpPr>
          <p:nvPr>
            <p:ph idx="1"/>
          </p:nvPr>
        </p:nvSpPr>
        <p:spPr>
          <a:xfrm>
            <a:off x="250825" y="803275"/>
            <a:ext cx="8497888" cy="5684838"/>
          </a:xfrm>
        </p:spPr>
        <p:txBody>
          <a:bodyPr anchor="ctr">
            <a:spAutoFit/>
          </a:bodyPr>
          <a:lstStyle/>
          <a:p>
            <a:pPr marL="369888" indent="-369888" algn="just" defTabSz="1062038">
              <a:buClr>
                <a:srgbClr val="FF0000"/>
              </a:buClr>
              <a:defRPr/>
            </a:pPr>
            <a:r>
              <a:rPr lang="pt-BR" sz="2300" b="1" dirty="0"/>
              <a:t>Fundamento Legal</a:t>
            </a:r>
            <a:r>
              <a:rPr lang="pt-BR" sz="2300" dirty="0"/>
              <a:t>: Decreto 19.473/30. </a:t>
            </a:r>
          </a:p>
          <a:p>
            <a:pPr marL="369888" indent="-369888" algn="just" defTabSz="1062038">
              <a:buClr>
                <a:srgbClr val="FF0000"/>
              </a:buClr>
              <a:defRPr/>
            </a:pPr>
            <a:r>
              <a:rPr lang="pt-BR" sz="2300" dirty="0"/>
              <a:t>Documento probatório do recebimento de mercadorias para entrega em local determinado, com base em contrato de transporte, e título representativo dessas mercadorias. Título à ordem ou ao portador. </a:t>
            </a:r>
          </a:p>
          <a:p>
            <a:pPr marL="369888" indent="-369888" algn="just" defTabSz="1062038">
              <a:buClr>
                <a:srgbClr val="FF0000"/>
              </a:buClr>
              <a:defRPr/>
            </a:pPr>
            <a:r>
              <a:rPr lang="pt-BR" sz="2300" dirty="0"/>
              <a:t>Com a exibição do conhecimento, pode-se exigir desembarque da mercadoria em trânsito, arcando com as despesas adicionais. </a:t>
            </a:r>
          </a:p>
          <a:p>
            <a:pPr marL="369888" indent="-369888" algn="just" defTabSz="1062038">
              <a:buClr>
                <a:srgbClr val="FF0000"/>
              </a:buClr>
              <a:defRPr/>
            </a:pPr>
            <a:r>
              <a:rPr lang="pt-BR" sz="2300" dirty="0"/>
              <a:t>A emissão do conhecimento de transporte impede penhora ou constrição sobre as mercadorias transportadas, embora o título possa ser objeto do ato. </a:t>
            </a:r>
          </a:p>
          <a:p>
            <a:pPr marL="1695450" indent="-1606550" algn="just" defTabSz="1062038">
              <a:buFont typeface="Arial" panose="020B0604020202020204" pitchFamily="34" charset="0"/>
              <a:buNone/>
              <a:defRPr/>
            </a:pPr>
            <a:r>
              <a:rPr lang="pt-BR" sz="2000" b="1" u="sng" dirty="0"/>
              <a:t>Observação</a:t>
            </a:r>
            <a:r>
              <a:rPr lang="pt-BR" sz="2300" dirty="0"/>
              <a:t>: Conhecimentos de transporte marítimo, aéreo e multimodal de cargas. No transporte ferroviário, é só título de legitimação, embora, curiosamente, a praxe de emissão dos conhecimentos tenha surgido no transporte ferroviário do Estado de São Paulo.</a:t>
            </a:r>
            <a:endParaRPr lang="pt-BR" sz="2500" dirty="0">
              <a:latin typeface="Arial" pitchFamily="34" charset="0"/>
              <a:ea typeface="ＭＳ Ｐゴシック"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45A6A-D7E8-BF4B-B8C9-27D35F086A11}"/>
              </a:ext>
            </a:extLst>
          </p:cNvPr>
          <p:cNvSpPr>
            <a:spLocks noGrp="1"/>
          </p:cNvSpPr>
          <p:nvPr>
            <p:ph type="title"/>
          </p:nvPr>
        </p:nvSpPr>
        <p:spPr>
          <a:xfrm>
            <a:off x="630936" y="1471093"/>
            <a:ext cx="2491738" cy="2231907"/>
          </a:xfrm>
        </p:spPr>
        <p:txBody>
          <a:bodyPr vert="horz" wrap="square" lIns="68580" tIns="34290" rIns="68580" bIns="34290" numCol="1" rtlCol="0" anchor="b" anchorCtr="0" compatLnSpc="1">
            <a:prstTxWarp prst="textNoShape">
              <a:avLst/>
            </a:prstTxWarp>
            <a:normAutofit fontScale="90000"/>
          </a:bodyPr>
          <a:lstStyle/>
          <a:p>
            <a:r>
              <a:rPr lang="en-US" sz="3075" dirty="0">
                <a:ea typeface="+mj-ea"/>
                <a:cs typeface="+mj-cs"/>
              </a:rPr>
              <a:t>Cédula de </a:t>
            </a:r>
            <a:r>
              <a:rPr lang="en-US" sz="3075" dirty="0" err="1">
                <a:ea typeface="+mj-ea"/>
                <a:cs typeface="+mj-cs"/>
              </a:rPr>
              <a:t>Crédito</a:t>
            </a:r>
            <a:r>
              <a:rPr lang="en-US" sz="3075" dirty="0">
                <a:ea typeface="+mj-ea"/>
                <a:cs typeface="+mj-cs"/>
              </a:rPr>
              <a:t> </a:t>
            </a:r>
            <a:r>
              <a:rPr lang="en-US" sz="3075" dirty="0" err="1">
                <a:ea typeface="+mj-ea"/>
                <a:cs typeface="+mj-cs"/>
              </a:rPr>
              <a:t>Bancário</a:t>
            </a:r>
            <a:r>
              <a:rPr lang="en-US" sz="3075" dirty="0">
                <a:ea typeface="+mj-ea"/>
                <a:cs typeface="+mj-cs"/>
              </a:rPr>
              <a:t> (Lei 10.931, de 2004)</a:t>
            </a:r>
          </a:p>
        </p:txBody>
      </p:sp>
      <p:pic>
        <p:nvPicPr>
          <p:cNvPr id="4" name="Espaço Reservado para Conteúdo 3">
            <a:extLst>
              <a:ext uri="{FF2B5EF4-FFF2-40B4-BE49-F238E27FC236}">
                <a16:creationId xmlns:a16="http://schemas.microsoft.com/office/drawing/2014/main" id="{6333A5BA-FCD4-1744-AEC0-68D8F934A606}"/>
              </a:ext>
            </a:extLst>
          </p:cNvPr>
          <p:cNvPicPr>
            <a:picLocks noGrp="1" noChangeAspect="1"/>
          </p:cNvPicPr>
          <p:nvPr>
            <p:ph idx="1"/>
          </p:nvPr>
        </p:nvPicPr>
        <p:blipFill>
          <a:blip r:embed="rId2"/>
          <a:stretch>
            <a:fillRect/>
          </a:stretch>
        </p:blipFill>
        <p:spPr>
          <a:xfrm>
            <a:off x="4458338" y="1282437"/>
            <a:ext cx="3927753" cy="4293126"/>
          </a:xfrm>
          <a:prstGeom prst="rect">
            <a:avLst/>
          </a:prstGeom>
        </p:spPr>
      </p:pic>
    </p:spTree>
    <p:extLst>
      <p:ext uri="{BB962C8B-B14F-4D97-AF65-F5344CB8AC3E}">
        <p14:creationId xmlns:p14="http://schemas.microsoft.com/office/powerpoint/2010/main" val="2496050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AA0D0-00CF-6A4E-8DD4-79708A3B792E}"/>
              </a:ext>
            </a:extLst>
          </p:cNvPr>
          <p:cNvSpPr>
            <a:spLocks noGrp="1"/>
          </p:cNvSpPr>
          <p:nvPr>
            <p:ph type="title"/>
          </p:nvPr>
        </p:nvSpPr>
        <p:spPr>
          <a:xfrm>
            <a:off x="628650" y="1131094"/>
            <a:ext cx="7886700" cy="994172"/>
          </a:xfrm>
        </p:spPr>
        <p:txBody>
          <a:bodyPr>
            <a:normAutofit fontScale="90000"/>
          </a:bodyPr>
          <a:lstStyle/>
          <a:p>
            <a:r>
              <a:rPr lang="pt-BR" sz="2100"/>
              <a:t>Qualquer operação, qualquer garantia, segurança jurídica acrescida pela solução, na lei, das principais controvérsias jurisprudenciais anteriores</a:t>
            </a:r>
            <a:endParaRPr lang="pt-BR" sz="2100" dirty="0"/>
          </a:p>
        </p:txBody>
      </p:sp>
      <p:sp>
        <p:nvSpPr>
          <p:cNvPr id="76" name="Espaço Reservado para Conteúdo 2">
            <a:extLst>
              <a:ext uri="{FF2B5EF4-FFF2-40B4-BE49-F238E27FC236}">
                <a16:creationId xmlns:a16="http://schemas.microsoft.com/office/drawing/2014/main" id="{1F160525-C04E-9740-90C0-000EA0DE5EBC}"/>
              </a:ext>
            </a:extLst>
          </p:cNvPr>
          <p:cNvSpPr>
            <a:spLocks noGrp="1"/>
          </p:cNvSpPr>
          <p:nvPr>
            <p:ph idx="1"/>
          </p:nvPr>
        </p:nvSpPr>
        <p:spPr>
          <a:xfrm>
            <a:off x="628650" y="2304288"/>
            <a:ext cx="7886700" cy="3188970"/>
          </a:xfrm>
        </p:spPr>
        <p:txBody>
          <a:bodyPr>
            <a:normAutofit/>
          </a:bodyPr>
          <a:lstStyle/>
          <a:p>
            <a:pPr marL="0" indent="0">
              <a:buNone/>
            </a:pPr>
            <a:r>
              <a:rPr lang="pt-BR" sz="1425" dirty="0"/>
              <a:t>Art. 26. A Cédula de Crédito Bancário é </a:t>
            </a:r>
            <a:r>
              <a:rPr lang="pt-BR" sz="1425" b="1" dirty="0"/>
              <a:t>título de crédito </a:t>
            </a:r>
            <a:r>
              <a:rPr lang="pt-BR" sz="1425" dirty="0"/>
              <a:t>emitido, por pessoa física ou jurídica, em favor de instituição financeira ou de entidade a esta equiparada, representando promessa de pagamento em dinheiro, decorrente de </a:t>
            </a:r>
            <a:r>
              <a:rPr lang="pt-BR" sz="1425" b="1" u="sng" dirty="0"/>
              <a:t>operação de crédito, de qualquer modalidade.</a:t>
            </a:r>
          </a:p>
          <a:p>
            <a:pPr marL="0" indent="0">
              <a:buNone/>
            </a:pPr>
            <a:endParaRPr lang="pt-BR" sz="1425" b="1" u="sng" dirty="0"/>
          </a:p>
          <a:p>
            <a:pPr marL="0" indent="0">
              <a:buNone/>
            </a:pPr>
            <a:r>
              <a:rPr lang="pt-BR" sz="1425" dirty="0"/>
              <a:t>Art. 27. A Cédula de Crédito Bancário poderá ser emitida, com ou sem </a:t>
            </a:r>
            <a:r>
              <a:rPr lang="pt-BR" sz="1425" b="1" dirty="0"/>
              <a:t>garantia, real ou fidejussória, </a:t>
            </a:r>
            <a:r>
              <a:rPr lang="pt-BR" sz="1425" b="1" dirty="0" err="1"/>
              <a:t>cedularmente</a:t>
            </a:r>
            <a:r>
              <a:rPr lang="pt-BR" sz="1425" b="1" dirty="0"/>
              <a:t> constituída (GARANTIAS CEDULARES, INCLUSIVE FIDUCIÁRIA)</a:t>
            </a:r>
          </a:p>
          <a:p>
            <a:pPr marL="0" indent="0">
              <a:buNone/>
            </a:pPr>
            <a:endParaRPr lang="pt-BR" sz="1425" dirty="0"/>
          </a:p>
          <a:p>
            <a:pPr marL="0" indent="0">
              <a:buNone/>
            </a:pPr>
            <a:r>
              <a:rPr lang="pt-BR" sz="1425" dirty="0"/>
              <a:t>Art. 27-A. A Cédula de Crédito Bancário poderá ser emitida sob a forma escritural, por meio do lançamento em sistema eletrônico de escrituração.         </a:t>
            </a:r>
            <a:r>
              <a:rPr lang="pt-BR" sz="1425" dirty="0">
                <a:hlinkClick r:id="rId2"/>
              </a:rPr>
              <a:t>(Incluído pela Lei nº 13.986, de 2020)</a:t>
            </a:r>
            <a:r>
              <a:rPr lang="pt-BR" sz="1425" dirty="0"/>
              <a:t>.</a:t>
            </a:r>
          </a:p>
          <a:p>
            <a:pPr marL="0" indent="0">
              <a:buNone/>
            </a:pPr>
            <a:endParaRPr lang="pt-BR" sz="1425" b="1" dirty="0"/>
          </a:p>
          <a:p>
            <a:pPr marL="0" indent="0">
              <a:buNone/>
            </a:pPr>
            <a:r>
              <a:rPr lang="pt-BR" sz="1425" b="1" dirty="0"/>
              <a:t>TC: Fácil para assumir obrigação, fácil de circular. Exemplo de </a:t>
            </a:r>
            <a:r>
              <a:rPr lang="pt-BR" sz="1425" b="1" dirty="0" err="1"/>
              <a:t>Magarino</a:t>
            </a:r>
            <a:r>
              <a:rPr lang="pt-BR" sz="1425" b="1" dirty="0"/>
              <a:t> </a:t>
            </a:r>
            <a:r>
              <a:rPr lang="pt-BR" sz="1425" b="1" dirty="0" err="1"/>
              <a:t>Torres.A</a:t>
            </a:r>
            <a:r>
              <a:rPr lang="pt-BR" sz="1425" b="1" dirty="0"/>
              <a:t> Lei especial cuida das formalidades do título</a:t>
            </a:r>
          </a:p>
          <a:p>
            <a:pPr marL="0" indent="0">
              <a:buNone/>
            </a:pPr>
            <a:endParaRPr lang="pt-BR" sz="1650" dirty="0"/>
          </a:p>
        </p:txBody>
      </p:sp>
    </p:spTree>
    <p:extLst>
      <p:ext uri="{BB962C8B-B14F-4D97-AF65-F5344CB8AC3E}">
        <p14:creationId xmlns:p14="http://schemas.microsoft.com/office/powerpoint/2010/main" val="1977310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84233-A53A-0F43-926F-F08EF1F5B00A}"/>
              </a:ext>
            </a:extLst>
          </p:cNvPr>
          <p:cNvSpPr>
            <a:spLocks noGrp="1"/>
          </p:cNvSpPr>
          <p:nvPr>
            <p:ph type="title"/>
          </p:nvPr>
        </p:nvSpPr>
        <p:spPr>
          <a:xfrm>
            <a:off x="628650" y="1131094"/>
            <a:ext cx="7886700" cy="994172"/>
          </a:xfrm>
        </p:spPr>
        <p:txBody>
          <a:bodyPr>
            <a:normAutofit fontScale="90000"/>
          </a:bodyPr>
          <a:lstStyle/>
          <a:p>
            <a:r>
              <a:rPr lang="pt-BR" sz="4050" dirty="0"/>
              <a:t>Título executivo, sendo permitida capitalização de juros</a:t>
            </a:r>
          </a:p>
        </p:txBody>
      </p:sp>
      <p:sp>
        <p:nvSpPr>
          <p:cNvPr id="3" name="Espaço Reservado para Conteúdo 2">
            <a:extLst>
              <a:ext uri="{FF2B5EF4-FFF2-40B4-BE49-F238E27FC236}">
                <a16:creationId xmlns:a16="http://schemas.microsoft.com/office/drawing/2014/main" id="{33CC9FAD-D380-FB47-957F-FF6180318A2A}"/>
              </a:ext>
            </a:extLst>
          </p:cNvPr>
          <p:cNvSpPr>
            <a:spLocks noGrp="1"/>
          </p:cNvSpPr>
          <p:nvPr>
            <p:ph idx="1"/>
          </p:nvPr>
        </p:nvSpPr>
        <p:spPr>
          <a:xfrm>
            <a:off x="628650" y="2304288"/>
            <a:ext cx="7886700" cy="3188970"/>
          </a:xfrm>
        </p:spPr>
        <p:txBody>
          <a:bodyPr>
            <a:noAutofit/>
          </a:bodyPr>
          <a:lstStyle/>
          <a:p>
            <a:pPr marL="0" indent="0">
              <a:buNone/>
            </a:pPr>
            <a:r>
              <a:rPr lang="pt-BR" sz="1200" dirty="0"/>
              <a:t>Art. 28. A Cédula de Crédito Bancário é título executivo extrajudicial e representa dívida em dinheiro, certa, líquida e exigível, seja pela soma nela indicada, seja pelo saldo devedor demonstrado em planilha de cálculo, ou nos extratos da conta corrente, elaborados conforme previsto no § 2º .</a:t>
            </a:r>
          </a:p>
          <a:p>
            <a:pPr marL="0" indent="0">
              <a:buNone/>
            </a:pPr>
            <a:r>
              <a:rPr lang="pt-BR" sz="1200" dirty="0"/>
              <a:t>§ 1º Na Cédula de Crédito Bancário poderão ser pactuados:</a:t>
            </a:r>
          </a:p>
          <a:p>
            <a:pPr marL="0" indent="0">
              <a:buNone/>
            </a:pPr>
            <a:r>
              <a:rPr lang="pt-BR" sz="1200" dirty="0" err="1"/>
              <a:t>I</a:t>
            </a:r>
            <a:r>
              <a:rPr lang="pt-BR" sz="1200" dirty="0"/>
              <a:t> - </a:t>
            </a:r>
            <a:r>
              <a:rPr lang="pt-BR" sz="1200" b="1" dirty="0"/>
              <a:t>os juros sobre a dívida, capitalizados ou não, os critérios de sua incidência e, se for o caso, a periodicidade de sua capitalização, bem como as despesas e os demais encargos decorrentes da obrigação;</a:t>
            </a:r>
          </a:p>
          <a:p>
            <a:pPr marL="0" indent="0">
              <a:buNone/>
            </a:pPr>
            <a:r>
              <a:rPr lang="pt-BR" sz="1200" b="1" dirty="0"/>
              <a:t>II - o</a:t>
            </a:r>
            <a:r>
              <a:rPr lang="pt-BR" sz="1200" dirty="0"/>
              <a:t>s critérios de atualização monetária ou de variação cambial como permitido em lei;</a:t>
            </a:r>
          </a:p>
          <a:p>
            <a:pPr marL="0" indent="0">
              <a:buNone/>
            </a:pPr>
            <a:r>
              <a:rPr lang="pt-BR" sz="1200" dirty="0"/>
              <a:t>III - os casos de ocorrência de mora e de incidência das multas e penalidades contratuais, bem como as hipóteses de vencimento antecipado da dívida;</a:t>
            </a:r>
          </a:p>
          <a:p>
            <a:pPr marL="0" indent="0">
              <a:buNone/>
            </a:pPr>
            <a:r>
              <a:rPr lang="pt-BR" sz="1200" dirty="0"/>
              <a:t>IV - os critérios de apuração e de ressarcimento, pelo emitente ou por terceiro garantidor, das despesas de cobrança da dívida e </a:t>
            </a:r>
            <a:r>
              <a:rPr lang="pt-BR" sz="1200" b="1" dirty="0"/>
              <a:t>dos honorários advocatícios, judiciais ou extrajudiciais, sendo que os honorários advocatícios extrajudiciais não poderão superar o limite de dez por cento do valor total devido</a:t>
            </a:r>
            <a:r>
              <a:rPr lang="pt-BR" sz="1200" dirty="0"/>
              <a:t>;</a:t>
            </a:r>
          </a:p>
          <a:p>
            <a:pPr marL="0" indent="0">
              <a:buNone/>
            </a:pPr>
            <a:r>
              <a:rPr lang="pt-BR" sz="1200" dirty="0"/>
              <a:t>V - quando for o caso, a </a:t>
            </a:r>
            <a:r>
              <a:rPr lang="pt-BR" sz="1200" b="1" dirty="0"/>
              <a:t>modalidade de garantia da dívida, sua extensão e as hipóteses de substituição de tal garantia</a:t>
            </a:r>
            <a:r>
              <a:rPr lang="pt-BR" sz="1200" dirty="0"/>
              <a:t>;</a:t>
            </a:r>
          </a:p>
          <a:p>
            <a:pPr marL="0" indent="0">
              <a:buNone/>
            </a:pPr>
            <a:r>
              <a:rPr lang="pt-BR" sz="1200" dirty="0"/>
              <a:t>VI - as obrigações a serem cumpridas pelo credor;</a:t>
            </a:r>
          </a:p>
          <a:p>
            <a:pPr marL="0" indent="0">
              <a:buNone/>
            </a:pPr>
            <a:r>
              <a:rPr lang="pt-BR" sz="1200" dirty="0"/>
              <a:t>VII - a obrigação do credor de emitir extratos da conta corrente ou planilhas de cálculo da dívida, ou de seu saldo devedor, de acordo com os critérios estabelecidos na própria Cédula de Crédito Bancário, observado o disposto no § 2º ; e</a:t>
            </a:r>
          </a:p>
          <a:p>
            <a:pPr marL="0" indent="0">
              <a:buNone/>
            </a:pPr>
            <a:r>
              <a:rPr lang="pt-BR" sz="1200" dirty="0"/>
              <a:t>VIII - outras condições de concessão do crédito, suas garantias ou liquidação, obrigações adicionais do emitente ou do terceiro garantidor da obrigação, desde que não contrariem as disposições desta Lei.</a:t>
            </a:r>
          </a:p>
        </p:txBody>
      </p:sp>
    </p:spTree>
    <p:extLst>
      <p:ext uri="{BB962C8B-B14F-4D97-AF65-F5344CB8AC3E}">
        <p14:creationId xmlns:p14="http://schemas.microsoft.com/office/powerpoint/2010/main" val="765049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813F5-1F2A-CF4E-9504-171F0BCE1BCE}"/>
              </a:ext>
            </a:extLst>
          </p:cNvPr>
          <p:cNvSpPr>
            <a:spLocks noGrp="1"/>
          </p:cNvSpPr>
          <p:nvPr>
            <p:ph type="title"/>
          </p:nvPr>
        </p:nvSpPr>
        <p:spPr>
          <a:xfrm>
            <a:off x="628650" y="1131094"/>
            <a:ext cx="7886700" cy="994172"/>
          </a:xfrm>
        </p:spPr>
        <p:txBody>
          <a:bodyPr>
            <a:normAutofit fontScale="90000"/>
          </a:bodyPr>
          <a:lstStyle/>
          <a:p>
            <a:r>
              <a:rPr lang="pt-BR" sz="3150"/>
              <a:t>Dívida líquida: mas se banco cobrar em excesso, paga diferença em dobro</a:t>
            </a:r>
          </a:p>
        </p:txBody>
      </p:sp>
      <p:sp>
        <p:nvSpPr>
          <p:cNvPr id="3" name="Espaço Reservado para Conteúdo 2">
            <a:extLst>
              <a:ext uri="{FF2B5EF4-FFF2-40B4-BE49-F238E27FC236}">
                <a16:creationId xmlns:a16="http://schemas.microsoft.com/office/drawing/2014/main" id="{847A908A-5F59-1F4D-89CB-03BEA10F57B3}"/>
              </a:ext>
            </a:extLst>
          </p:cNvPr>
          <p:cNvSpPr>
            <a:spLocks noGrp="1"/>
          </p:cNvSpPr>
          <p:nvPr>
            <p:ph idx="1"/>
          </p:nvPr>
        </p:nvSpPr>
        <p:spPr>
          <a:xfrm>
            <a:off x="628650" y="2304288"/>
            <a:ext cx="7886700" cy="3188970"/>
          </a:xfrm>
        </p:spPr>
        <p:txBody>
          <a:bodyPr>
            <a:normAutofit lnSpcReduction="10000"/>
          </a:bodyPr>
          <a:lstStyle/>
          <a:p>
            <a:pPr marL="0" indent="0">
              <a:buNone/>
            </a:pPr>
            <a:r>
              <a:rPr lang="pt-BR" sz="1275" dirty="0"/>
              <a:t>§ 2º Sempre que necessário, a apuração do valor exato da obrigação, ou de seu saldo devedor, representado pela Cédula de Crédito Bancário, </a:t>
            </a:r>
            <a:r>
              <a:rPr lang="pt-BR" sz="1275" b="1" dirty="0"/>
              <a:t>será feita pelo credor, por meio de planilha de cálculo </a:t>
            </a:r>
            <a:r>
              <a:rPr lang="pt-BR" sz="1275" dirty="0"/>
              <a:t>e, quando for o caso, de extrato emitido pela instituição financeira, em favor da qual a Cédula de Crédito Bancário foi originalmente emitida, documentos esses que integrarão a Cédula, observado que:</a:t>
            </a:r>
          </a:p>
          <a:p>
            <a:pPr marL="0" indent="0">
              <a:buNone/>
            </a:pPr>
            <a:r>
              <a:rPr lang="pt-BR" sz="1275" dirty="0" err="1"/>
              <a:t>I</a:t>
            </a:r>
            <a:r>
              <a:rPr lang="pt-BR" sz="1275" dirty="0"/>
              <a:t> - os cálculos realizados deverão evidenciar de </a:t>
            </a:r>
            <a:r>
              <a:rPr lang="pt-BR" sz="1275" b="1" dirty="0"/>
              <a:t>modo claro, preciso e de fácil entendimento </a:t>
            </a:r>
            <a:r>
              <a:rPr lang="pt-BR" sz="1275" dirty="0"/>
              <a:t>e compreensão, o valor principal da dívida, seus encargos e despesas contratuais devidos, a parcela de juros e os critérios de sua incidência, a parcela de atualização monetária ou cambial, a parcela correspondente a multas e demais penalidades contratuais, as despesas de cobrança e de honorários advocatícios devidos até a data do cálculo e, por fim, o valor total da dívida; e</a:t>
            </a:r>
          </a:p>
          <a:p>
            <a:pPr marL="0" indent="0">
              <a:buNone/>
            </a:pPr>
            <a:r>
              <a:rPr lang="pt-BR" sz="1275" dirty="0"/>
              <a:t>II - a Cédula de Crédito Bancário representativa de dívida oriunda de contrato de abertura de crédito bancário em conta corrente </a:t>
            </a:r>
            <a:r>
              <a:rPr lang="pt-BR" sz="1275" b="1" dirty="0"/>
              <a:t>será emitida pelo valor total do crédito posto à disposição do emitente, competindo ao credor, nos termos deste parágrafo, discriminar nos extratos da conta corrente ou nas planilhas de cálculo, que serão anexados à Cédula, as parcelas utilizadas do crédito aberto, os aumentos do limite do crédito inicialmente concedido, as eventuais amortizações da dívida e a incidência dos encargos nos vários períodos de utilização do crédito aberto.</a:t>
            </a:r>
          </a:p>
          <a:p>
            <a:pPr marL="0" indent="0">
              <a:buNone/>
            </a:pPr>
            <a:r>
              <a:rPr lang="pt-BR" sz="1275" dirty="0"/>
              <a:t>§ 3º O credor que, em ação judicial, cobrar o valor do crédito </a:t>
            </a:r>
            <a:r>
              <a:rPr lang="pt-BR" sz="1275" dirty="0" err="1"/>
              <a:t>exeqüendo</a:t>
            </a:r>
            <a:r>
              <a:rPr lang="pt-BR" sz="1275" dirty="0"/>
              <a:t> em desacordo com o expresso na Cédula de Crédito Bancário, fica obrigado a </a:t>
            </a:r>
            <a:r>
              <a:rPr lang="pt-BR" sz="1275" b="1" dirty="0"/>
              <a:t>pagar ao devedor o dobro do cobrado </a:t>
            </a:r>
            <a:r>
              <a:rPr lang="pt-BR" sz="1275" dirty="0"/>
              <a:t>a maior, que poderá ser compensado na própria ação, sem prejuízo da responsabilidade por perdas e danos.</a:t>
            </a:r>
          </a:p>
          <a:p>
            <a:endParaRPr lang="pt-BR" sz="1275" dirty="0"/>
          </a:p>
          <a:p>
            <a:pPr marL="0" indent="0">
              <a:buNone/>
            </a:pPr>
            <a:endParaRPr lang="pt-BR" sz="1275" dirty="0"/>
          </a:p>
        </p:txBody>
      </p:sp>
    </p:spTree>
    <p:extLst>
      <p:ext uri="{BB962C8B-B14F-4D97-AF65-F5344CB8AC3E}">
        <p14:creationId xmlns:p14="http://schemas.microsoft.com/office/powerpoint/2010/main" val="1604177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a:extLst>
              <a:ext uri="{FF2B5EF4-FFF2-40B4-BE49-F238E27FC236}">
                <a16:creationId xmlns:a16="http://schemas.microsoft.com/office/drawing/2014/main" id="{3FE31EB6-4B15-B44D-8A61-72D78D163486}"/>
              </a:ext>
            </a:extLst>
          </p:cNvPr>
          <p:cNvPicPr>
            <a:picLocks noGrp="1" noChangeAspect="1"/>
          </p:cNvPicPr>
          <p:nvPr>
            <p:ph idx="1"/>
          </p:nvPr>
        </p:nvPicPr>
        <p:blipFill>
          <a:blip r:embed="rId2"/>
          <a:stretch>
            <a:fillRect/>
          </a:stretch>
        </p:blipFill>
        <p:spPr>
          <a:xfrm>
            <a:off x="1632123" y="643467"/>
            <a:ext cx="5879753" cy="5571066"/>
          </a:xfrm>
          <a:prstGeom prst="rect">
            <a:avLst/>
          </a:prstGeom>
        </p:spPr>
      </p:pic>
    </p:spTree>
    <p:extLst>
      <p:ext uri="{BB962C8B-B14F-4D97-AF65-F5344CB8AC3E}">
        <p14:creationId xmlns:p14="http://schemas.microsoft.com/office/powerpoint/2010/main" val="287650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EDD2E5D2-8B47-FA4C-A799-BDA8CEFEF37C}"/>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fontAlgn="auto">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pic>
        <p:nvPicPr>
          <p:cNvPr id="4099" name="Picture 2">
            <a:extLst>
              <a:ext uri="{FF2B5EF4-FFF2-40B4-BE49-F238E27FC236}">
                <a16:creationId xmlns:a16="http://schemas.microsoft.com/office/drawing/2014/main" id="{67B7F515-AAD8-9346-A254-A36503575C72}"/>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76B28C30-4020-774F-98EB-8F317BE6C8AF}"/>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4101" name="Title 9">
            <a:extLst>
              <a:ext uri="{FF2B5EF4-FFF2-40B4-BE49-F238E27FC236}">
                <a16:creationId xmlns:a16="http://schemas.microsoft.com/office/drawing/2014/main" id="{7315CAEF-2B65-054D-9029-87E22701F3A2}"/>
              </a:ext>
            </a:extLst>
          </p:cNvPr>
          <p:cNvSpPr txBox="1">
            <a:spLocks/>
          </p:cNvSpPr>
          <p:nvPr/>
        </p:nvSpPr>
        <p:spPr bwMode="auto">
          <a:xfrm>
            <a:off x="468313" y="260350"/>
            <a:ext cx="84248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pt-BR" altLang="pt-BR" sz="3200" b="1" i="1">
                <a:solidFill>
                  <a:srgbClr val="DE0000"/>
                </a:solidFill>
                <a:latin typeface="Gill Sans MT" panose="020B0502020104020203" pitchFamily="34" charset="77"/>
              </a:rPr>
              <a:t>Títulos de Crédito – CHEQUE </a:t>
            </a:r>
            <a:endParaRPr lang="en-US" altLang="pt-BR" sz="3200">
              <a:solidFill>
                <a:srgbClr val="DE0000"/>
              </a:solidFill>
              <a:latin typeface="Century" panose="02040604050505020304" pitchFamily="18" charset="0"/>
            </a:endParaRPr>
          </a:p>
        </p:txBody>
      </p:sp>
      <p:pic>
        <p:nvPicPr>
          <p:cNvPr id="4102" name="Picture 2">
            <a:extLst>
              <a:ext uri="{FF2B5EF4-FFF2-40B4-BE49-F238E27FC236}">
                <a16:creationId xmlns:a16="http://schemas.microsoft.com/office/drawing/2014/main" id="{C0DC28EF-8B20-5040-989A-D96E6B157F9B}"/>
              </a:ext>
            </a:extLst>
          </p:cNvPr>
          <p:cNvPicPr>
            <a:picLocks noChangeAspect="1" noChangeArrowheads="1"/>
          </p:cNvPicPr>
          <p:nvPr/>
        </p:nvPicPr>
        <p:blipFill>
          <a:blip r:embed="rId3">
            <a:lum bright="-6000" contrast="4000"/>
            <a:extLst>
              <a:ext uri="{28A0092B-C50C-407E-A947-70E740481C1C}">
                <a14:useLocalDpi xmlns:a14="http://schemas.microsoft.com/office/drawing/2010/main" val="0"/>
              </a:ext>
            </a:extLst>
          </a:blip>
          <a:srcRect/>
          <a:stretch>
            <a:fillRect/>
          </a:stretch>
        </p:blipFill>
        <p:spPr bwMode="auto">
          <a:xfrm>
            <a:off x="415925" y="2133600"/>
            <a:ext cx="8305800" cy="35972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a:extLst>
              <a:ext uri="{FF2B5EF4-FFF2-40B4-BE49-F238E27FC236}">
                <a16:creationId xmlns:a16="http://schemas.microsoft.com/office/drawing/2014/main" id="{8EF1E0AB-D46A-2543-8E73-F23C9D40A5AE}"/>
              </a:ext>
            </a:extLst>
          </p:cNvPr>
          <p:cNvSpPr>
            <a:spLocks noGrp="1"/>
          </p:cNvSpPr>
          <p:nvPr>
            <p:ph type="title"/>
          </p:nvPr>
        </p:nvSpPr>
        <p:spPr>
          <a:xfrm>
            <a:off x="457200" y="192088"/>
            <a:ext cx="8229600" cy="1004887"/>
          </a:xfrm>
        </p:spPr>
        <p:txBody>
          <a:bodyPr/>
          <a:lstStyle/>
          <a:p>
            <a:r>
              <a:rPr lang="pt-BR" altLang="pt-BR" b="1">
                <a:solidFill>
                  <a:srgbClr val="FF0000"/>
                </a:solidFill>
                <a:ea typeface="ＭＳ Ｐゴシック" panose="020B0600070205080204" pitchFamily="34" charset="-128"/>
              </a:rPr>
              <a:t>Cheques - Conceito e Lei aplicável</a:t>
            </a:r>
          </a:p>
        </p:txBody>
      </p:sp>
      <p:sp>
        <p:nvSpPr>
          <p:cNvPr id="5123" name="Espaço Reservado para Conteúdo 2">
            <a:extLst>
              <a:ext uri="{FF2B5EF4-FFF2-40B4-BE49-F238E27FC236}">
                <a16:creationId xmlns:a16="http://schemas.microsoft.com/office/drawing/2014/main" id="{5141DC72-1AAC-1042-8D10-6F38F71CF4F5}"/>
              </a:ext>
            </a:extLst>
          </p:cNvPr>
          <p:cNvSpPr>
            <a:spLocks noGrp="1"/>
          </p:cNvSpPr>
          <p:nvPr>
            <p:ph idx="1"/>
          </p:nvPr>
        </p:nvSpPr>
        <p:spPr>
          <a:xfrm>
            <a:off x="468313" y="1257300"/>
            <a:ext cx="8229600" cy="4979988"/>
          </a:xfrm>
        </p:spPr>
        <p:txBody>
          <a:bodyPr/>
          <a:lstStyle/>
          <a:p>
            <a:pPr algn="just">
              <a:buClr>
                <a:srgbClr val="FF0000"/>
              </a:buClr>
            </a:pPr>
            <a:r>
              <a:rPr lang="pt-BR" altLang="pt-BR" sz="2400" b="1" i="1" u="sng">
                <a:ea typeface="ＭＳ Ｐゴシック" panose="020B0600070205080204" pitchFamily="34" charset="-128"/>
              </a:rPr>
              <a:t>Conceito</a:t>
            </a:r>
            <a:r>
              <a:rPr lang="pt-BR" altLang="pt-BR" sz="2400" b="1" i="1">
                <a:ea typeface="ＭＳ Ｐゴシック" panose="020B0600070205080204" pitchFamily="34" charset="-128"/>
              </a:rPr>
              <a:t>: </a:t>
            </a:r>
            <a:r>
              <a:rPr lang="pt-BR" altLang="pt-BR" sz="2400">
                <a:ea typeface="ＭＳ Ｐゴシック" panose="020B0600070205080204" pitchFamily="34" charset="-128"/>
              </a:rPr>
              <a:t>Ordem de pagamento à vista emitida contra um banco.</a:t>
            </a:r>
          </a:p>
          <a:p>
            <a:pPr algn="just"/>
            <a:endParaRPr lang="pt-BR" altLang="pt-BR" sz="1000">
              <a:ea typeface="ＭＳ Ｐゴシック" panose="020B0600070205080204" pitchFamily="34" charset="-128"/>
            </a:endParaRPr>
          </a:p>
          <a:p>
            <a:pPr algn="just">
              <a:buClr>
                <a:srgbClr val="FF0000"/>
              </a:buClr>
            </a:pPr>
            <a:r>
              <a:rPr lang="pt-BR" altLang="pt-BR" sz="2400" b="1" u="sng">
                <a:ea typeface="ＭＳ Ｐゴシック" panose="020B0600070205080204" pitchFamily="34" charset="-128"/>
              </a:rPr>
              <a:t>É um meio de pagamento</a:t>
            </a:r>
            <a:r>
              <a:rPr lang="pt-BR" altLang="pt-BR" sz="2400" i="1">
                <a:ea typeface="ＭＳ Ｐゴシック" panose="020B0600070205080204" pitchFamily="34" charset="-128"/>
              </a:rPr>
              <a:t>. “Receber ou recusar cheque é opção do comerciante. Não há lei que determine curso forçado dessa forma de pagamento”. </a:t>
            </a:r>
            <a:r>
              <a:rPr lang="pt-BR" altLang="pt-BR" sz="2400">
                <a:ea typeface="ＭＳ Ｐゴシック" panose="020B0600070205080204" pitchFamily="34" charset="-128"/>
              </a:rPr>
              <a:t>(REsp. 831.336).</a:t>
            </a:r>
          </a:p>
          <a:p>
            <a:pPr algn="just"/>
            <a:endParaRPr lang="pt-BR" altLang="pt-BR" sz="1000">
              <a:ea typeface="ＭＳ Ｐゴシック" panose="020B0600070205080204" pitchFamily="34" charset="-128"/>
            </a:endParaRPr>
          </a:p>
          <a:p>
            <a:pPr algn="just">
              <a:buClr>
                <a:srgbClr val="FF0000"/>
              </a:buClr>
            </a:pPr>
            <a:r>
              <a:rPr lang="pt-BR" altLang="pt-BR" sz="2400" b="1">
                <a:ea typeface="ＭＳ Ｐゴシック" panose="020B0600070205080204" pitchFamily="34" charset="-128"/>
              </a:rPr>
              <a:t>Cheque “pré”: </a:t>
            </a:r>
            <a:r>
              <a:rPr lang="pt-BR" altLang="pt-BR" sz="2400">
                <a:ea typeface="ＭＳ Ｐゴシック" panose="020B0600070205080204" pitchFamily="34" charset="-128"/>
              </a:rPr>
              <a:t>estende o prazo de apresentação e prescrição, mas não obsta apresentação imediata.  A esse respeito, atentar para a </a:t>
            </a:r>
            <a:r>
              <a:rPr lang="pt-BR" altLang="pt-BR" sz="2400" b="1">
                <a:ea typeface="ＭＳ Ｐゴシック" panose="020B0600070205080204" pitchFamily="34" charset="-128"/>
              </a:rPr>
              <a:t>Súmula 370 STJ</a:t>
            </a:r>
            <a:r>
              <a:rPr lang="pt-BR" altLang="pt-BR" sz="2400">
                <a:ea typeface="ＭＳ Ｐゴシック" panose="020B0600070205080204" pitchFamily="34" charset="-128"/>
              </a:rPr>
              <a:t>, que concede dano moral se houver depósito antecipado.</a:t>
            </a:r>
          </a:p>
          <a:p>
            <a:pPr algn="just"/>
            <a:endParaRPr lang="pt-BR" altLang="pt-BR" sz="1000">
              <a:ea typeface="ＭＳ Ｐゴシック" panose="020B0600070205080204" pitchFamily="34" charset="-128"/>
            </a:endParaRPr>
          </a:p>
          <a:p>
            <a:pPr algn="just">
              <a:buClr>
                <a:srgbClr val="FF0000"/>
              </a:buClr>
            </a:pPr>
            <a:r>
              <a:rPr lang="pt-BR" altLang="pt-BR" sz="2400" b="1">
                <a:ea typeface="ＭＳ Ｐゴシック" panose="020B0600070205080204" pitchFamily="34" charset="-128"/>
              </a:rPr>
              <a:t>Legislação aplicável</a:t>
            </a:r>
            <a:r>
              <a:rPr lang="pt-BR" altLang="pt-BR" sz="2400">
                <a:ea typeface="ＭＳ Ｐゴシック" panose="020B0600070205080204" pitchFamily="34" charset="-128"/>
              </a:rPr>
              <a:t>:  Lei 7357/1985 (“Lei do Cheque”). Lei cambial só se aplica por analogia.</a:t>
            </a:r>
            <a:r>
              <a:rPr lang="pt-BR" altLang="pt-BR" sz="2000">
                <a:ea typeface="ＭＳ Ｐゴシック" panose="020B0600070205080204" pitchFamily="34" charset="-128"/>
              </a:rPr>
              <a:t> </a:t>
            </a:r>
          </a:p>
          <a:p>
            <a:endParaRPr lang="pt-BR" altLang="pt-BR" sz="2400">
              <a:ea typeface="ＭＳ Ｐゴシック" panose="020B0600070205080204" pitchFamily="34" charset="-128"/>
            </a:endParaRPr>
          </a:p>
          <a:p>
            <a:pPr>
              <a:buFont typeface="Arial" panose="020B0604020202020204" pitchFamily="34" charset="0"/>
              <a:buNone/>
            </a:pPr>
            <a:endParaRPr lang="pt-BR" altLang="pt-BR">
              <a:ea typeface="ＭＳ Ｐゴシック" panose="020B0600070205080204" pitchFamily="34" charset="-128"/>
            </a:endParaRPr>
          </a:p>
        </p:txBody>
      </p:sp>
      <p:sp>
        <p:nvSpPr>
          <p:cNvPr id="4" name="Subtítulo 2">
            <a:extLst>
              <a:ext uri="{FF2B5EF4-FFF2-40B4-BE49-F238E27FC236}">
                <a16:creationId xmlns:a16="http://schemas.microsoft.com/office/drawing/2014/main" id="{F1A72957-91A5-B844-A05E-5E2A6CD9B2D0}"/>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5125" name="Picture 2">
            <a:extLst>
              <a:ext uri="{FF2B5EF4-FFF2-40B4-BE49-F238E27FC236}">
                <a16:creationId xmlns:a16="http://schemas.microsoft.com/office/drawing/2014/main" id="{06033CB6-D6C1-854D-9A81-B9F73DBD5C15}"/>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77136B43-AAB2-9840-95DC-3FFA6C190312}"/>
              </a:ext>
            </a:extLst>
          </p:cNvPr>
          <p:cNvSpPr>
            <a:spLocks noGrp="1"/>
          </p:cNvSpPr>
          <p:nvPr>
            <p:ph type="title"/>
          </p:nvPr>
        </p:nvSpPr>
        <p:spPr>
          <a:xfrm>
            <a:off x="395288" y="200025"/>
            <a:ext cx="8424862" cy="647700"/>
          </a:xfrm>
        </p:spPr>
        <p:txBody>
          <a:bodyPr/>
          <a:lstStyle/>
          <a:p>
            <a:r>
              <a:rPr lang="pt-BR" altLang="pt-BR" sz="3500" b="1">
                <a:solidFill>
                  <a:srgbClr val="FF0000"/>
                </a:solidFill>
                <a:ea typeface="ＭＳ Ｐゴシック" panose="020B0600070205080204" pitchFamily="34" charset="-128"/>
              </a:rPr>
              <a:t>Cheques</a:t>
            </a:r>
            <a:r>
              <a:rPr lang="pt-BR" altLang="pt-BR" sz="3000" b="1">
                <a:solidFill>
                  <a:srgbClr val="FF0000"/>
                </a:solidFill>
                <a:ea typeface="ＭＳ Ｐゴシック" panose="020B0600070205080204" pitchFamily="34" charset="-128"/>
              </a:rPr>
              <a:t> – Diferença em relação à Letra de Câmbio</a:t>
            </a:r>
          </a:p>
        </p:txBody>
      </p:sp>
      <p:sp>
        <p:nvSpPr>
          <p:cNvPr id="5123" name="Espaço Reservado para Conteúdo 2">
            <a:extLst>
              <a:ext uri="{FF2B5EF4-FFF2-40B4-BE49-F238E27FC236}">
                <a16:creationId xmlns:a16="http://schemas.microsoft.com/office/drawing/2014/main" id="{D5886D9D-849C-054A-9289-6ABC087B7CA6}"/>
              </a:ext>
            </a:extLst>
          </p:cNvPr>
          <p:cNvSpPr>
            <a:spLocks noGrp="1"/>
          </p:cNvSpPr>
          <p:nvPr>
            <p:ph idx="1"/>
          </p:nvPr>
        </p:nvSpPr>
        <p:spPr>
          <a:xfrm>
            <a:off x="250825" y="844550"/>
            <a:ext cx="8713788" cy="5537200"/>
          </a:xfrm>
        </p:spPr>
        <p:txBody>
          <a:bodyPr/>
          <a:lstStyle/>
          <a:p>
            <a:pPr marL="3175" indent="11113" algn="just">
              <a:buFont typeface="Arial" panose="020B0604020202020204" pitchFamily="34" charset="0"/>
              <a:buNone/>
              <a:defRPr/>
            </a:pPr>
            <a:r>
              <a:rPr lang="pt-BR" sz="2200" dirty="0">
                <a:ea typeface="ＭＳ Ｐゴシック" pitchFamily="34" charset="-128"/>
              </a:rPr>
              <a:t>Embora o Direito inglês considere o cheque letra de cambio a vista, </a:t>
            </a:r>
            <a:r>
              <a:rPr lang="pt-BR" sz="2200" b="1" dirty="0">
                <a:ea typeface="ＭＳ Ｐゴシック" pitchFamily="34" charset="-128"/>
              </a:rPr>
              <a:t>no</a:t>
            </a:r>
            <a:r>
              <a:rPr lang="pt-BR" sz="2200" dirty="0">
                <a:ea typeface="ＭＳ Ｐゴシック" pitchFamily="34" charset="-128"/>
              </a:rPr>
              <a:t> </a:t>
            </a:r>
            <a:r>
              <a:rPr lang="pt-BR" sz="2200" b="1" dirty="0">
                <a:ea typeface="ＭＳ Ｐゴシック" pitchFamily="34" charset="-128"/>
              </a:rPr>
              <a:t>Brasil </a:t>
            </a:r>
            <a:r>
              <a:rPr lang="pt-BR" sz="2200" b="1" u="sng" dirty="0">
                <a:ea typeface="ＭＳ Ｐゴシック" pitchFamily="34" charset="-128"/>
              </a:rPr>
              <a:t>há diferenças relevantes em relação à cambial</a:t>
            </a:r>
            <a:r>
              <a:rPr lang="pt-BR" sz="2200" b="1" dirty="0">
                <a:ea typeface="ＭＳ Ｐゴシック" pitchFamily="34" charset="-128"/>
              </a:rPr>
              <a:t>:</a:t>
            </a:r>
          </a:p>
          <a:p>
            <a:pPr>
              <a:buFont typeface="Arial" panose="020B0604020202020204" pitchFamily="34" charset="0"/>
              <a:buNone/>
              <a:defRPr/>
            </a:pPr>
            <a:endParaRPr lang="pt-BR" sz="1500" dirty="0">
              <a:ea typeface="ＭＳ Ｐゴシック" pitchFamily="34" charset="-128"/>
            </a:endParaRPr>
          </a:p>
          <a:p>
            <a:pPr>
              <a:buClr>
                <a:srgbClr val="FF0000"/>
              </a:buClr>
              <a:defRPr/>
            </a:pPr>
            <a:r>
              <a:rPr lang="pt-BR" sz="2300" dirty="0">
                <a:ea typeface="ＭＳ Ｐゴシック" pitchFamily="34" charset="-128"/>
              </a:rPr>
              <a:t>O cheque é meio de pagamento à vista, não instrumento de crédito (apesar do uso do cheque “pré”);</a:t>
            </a:r>
          </a:p>
          <a:p>
            <a:pPr>
              <a:buClr>
                <a:srgbClr val="FF0000"/>
              </a:buClr>
              <a:defRPr/>
            </a:pPr>
            <a:r>
              <a:rPr lang="pt-BR" sz="2300" dirty="0">
                <a:ea typeface="ＭＳ Ｐゴシック" pitchFamily="34" charset="-128"/>
              </a:rPr>
              <a:t>Não admite aceite (embora permita endosso e aval);</a:t>
            </a:r>
          </a:p>
          <a:p>
            <a:pPr>
              <a:buClr>
                <a:srgbClr val="FF0000"/>
              </a:buClr>
              <a:defRPr/>
            </a:pPr>
            <a:r>
              <a:rPr lang="pt-BR" sz="2300" dirty="0">
                <a:ea typeface="ＭＳ Ｐゴシック" pitchFamily="34" charset="-128"/>
              </a:rPr>
              <a:t>Endosso ao sacado (banco) implica quitação do cheque;</a:t>
            </a:r>
          </a:p>
          <a:p>
            <a:pPr>
              <a:buClr>
                <a:srgbClr val="FF0000"/>
              </a:buClr>
              <a:defRPr/>
            </a:pPr>
            <a:r>
              <a:rPr lang="pt-BR" sz="2300" dirty="0">
                <a:ea typeface="ＭＳ Ｐゴシック" pitchFamily="34" charset="-128"/>
              </a:rPr>
              <a:t>Exige-se disponibilidade de fundos (provisão ou abertura de créditos), sob pena de caracterização de estelionato;</a:t>
            </a:r>
          </a:p>
          <a:p>
            <a:pPr>
              <a:buClr>
                <a:srgbClr val="FF0000"/>
              </a:buClr>
              <a:defRPr/>
            </a:pPr>
            <a:r>
              <a:rPr lang="pt-BR" sz="2300" dirty="0">
                <a:ea typeface="ＭＳ Ｐゴシック" pitchFamily="34" charset="-128"/>
              </a:rPr>
              <a:t>Exige contrato prévio com entre sacador e instituição – abertura de conta;</a:t>
            </a:r>
          </a:p>
          <a:p>
            <a:pPr>
              <a:buClr>
                <a:srgbClr val="FF0000"/>
              </a:buClr>
              <a:defRPr/>
            </a:pPr>
            <a:r>
              <a:rPr lang="pt-BR" sz="2300" dirty="0">
                <a:ea typeface="ＭＳ Ｐゴシック" pitchFamily="34" charset="-128"/>
              </a:rPr>
              <a:t>Prazos mais curtos para apresentação e prescrição.</a:t>
            </a:r>
          </a:p>
        </p:txBody>
      </p:sp>
      <p:sp>
        <p:nvSpPr>
          <p:cNvPr id="4" name="Subtítulo 2">
            <a:extLst>
              <a:ext uri="{FF2B5EF4-FFF2-40B4-BE49-F238E27FC236}">
                <a16:creationId xmlns:a16="http://schemas.microsoft.com/office/drawing/2014/main" id="{5A3DE4EA-342B-C64D-A71F-05D7A5402BA2}"/>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6149" name="Picture 2">
            <a:extLst>
              <a:ext uri="{FF2B5EF4-FFF2-40B4-BE49-F238E27FC236}">
                <a16:creationId xmlns:a16="http://schemas.microsoft.com/office/drawing/2014/main" id="{4AED64E8-3079-684A-A81D-E6DBC204E918}"/>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a:extLst>
              <a:ext uri="{FF2B5EF4-FFF2-40B4-BE49-F238E27FC236}">
                <a16:creationId xmlns:a16="http://schemas.microsoft.com/office/drawing/2014/main" id="{D7782BED-3F67-4640-8674-BED826EC5E2D}"/>
              </a:ext>
            </a:extLst>
          </p:cNvPr>
          <p:cNvSpPr>
            <a:spLocks noGrp="1"/>
          </p:cNvSpPr>
          <p:nvPr>
            <p:ph type="title"/>
          </p:nvPr>
        </p:nvSpPr>
        <p:spPr>
          <a:xfrm>
            <a:off x="395288" y="549275"/>
            <a:ext cx="8229600" cy="719138"/>
          </a:xfrm>
        </p:spPr>
        <p:txBody>
          <a:bodyPr/>
          <a:lstStyle/>
          <a:p>
            <a:r>
              <a:rPr lang="pt-BR" altLang="pt-BR" b="1">
                <a:solidFill>
                  <a:srgbClr val="FF0000"/>
                </a:solidFill>
                <a:ea typeface="ＭＳ Ｐゴシック" panose="020B0600070205080204" pitchFamily="34" charset="-128"/>
              </a:rPr>
              <a:t>Cheque – Prazos</a:t>
            </a:r>
          </a:p>
        </p:txBody>
      </p:sp>
      <p:sp>
        <p:nvSpPr>
          <p:cNvPr id="4" name="Subtítulo 2">
            <a:extLst>
              <a:ext uri="{FF2B5EF4-FFF2-40B4-BE49-F238E27FC236}">
                <a16:creationId xmlns:a16="http://schemas.microsoft.com/office/drawing/2014/main" id="{2B4977CF-5A5D-544B-9D9D-5E1C2741C592}"/>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7172" name="Picture 2">
            <a:extLst>
              <a:ext uri="{FF2B5EF4-FFF2-40B4-BE49-F238E27FC236}">
                <a16:creationId xmlns:a16="http://schemas.microsoft.com/office/drawing/2014/main" id="{EF581382-C82D-BD4C-A9AB-5D58BEBB0D98}"/>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880F7761-32E8-F844-81DC-8276ED575B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100" y="2079625"/>
            <a:ext cx="8799513" cy="2514600"/>
          </a:xfrm>
          <a:noFill/>
          <a:ln>
            <a:solidFill>
              <a:schemeClr val="tx1"/>
            </a:solidFill>
            <a:miter lim="800000"/>
            <a:headEnd/>
            <a:tailEnd/>
          </a:ln>
        </p:spPr>
      </p:pic>
      <p:sp>
        <p:nvSpPr>
          <p:cNvPr id="7" name="Espaço Reservado para Conteúdo 2">
            <a:extLst>
              <a:ext uri="{FF2B5EF4-FFF2-40B4-BE49-F238E27FC236}">
                <a16:creationId xmlns:a16="http://schemas.microsoft.com/office/drawing/2014/main" id="{1F81DA41-DD4B-5F40-8D78-174D6A37A1CC}"/>
              </a:ext>
            </a:extLst>
          </p:cNvPr>
          <p:cNvSpPr txBox="1">
            <a:spLocks/>
          </p:cNvSpPr>
          <p:nvPr/>
        </p:nvSpPr>
        <p:spPr bwMode="auto">
          <a:xfrm>
            <a:off x="250825" y="4652963"/>
            <a:ext cx="8642350" cy="863600"/>
          </a:xfrm>
          <a:prstGeom prst="rect">
            <a:avLst/>
          </a:prstGeom>
          <a:noFill/>
          <a:ln w="9525">
            <a:noFill/>
            <a:miter lim="800000"/>
            <a:headEnd/>
            <a:tailEnd/>
          </a:ln>
        </p:spPr>
        <p:txBody>
          <a:bodyPr/>
          <a:lstStyle/>
          <a:p>
            <a:pPr indent="20638" algn="just" eaLnBrk="0" hangingPunct="0">
              <a:spcBef>
                <a:spcPct val="20000"/>
              </a:spcBef>
              <a:buFont typeface="Arial" pitchFamily="34" charset="0"/>
              <a:buNone/>
              <a:defRPr/>
            </a:pPr>
            <a:r>
              <a:rPr lang="pt-BR" sz="1500" b="1" u="sng" dirty="0">
                <a:latin typeface="+mn-lt"/>
                <a:cs typeface="ＭＳ Ｐゴシック" charset="0"/>
              </a:rPr>
              <a:t>Fonte</a:t>
            </a:r>
            <a:r>
              <a:rPr lang="pt-BR" sz="1500" b="1" dirty="0">
                <a:latin typeface="+mn-lt"/>
                <a:cs typeface="ＭＳ Ｐゴシック" charset="0"/>
              </a:rPr>
              <a:t>: </a:t>
            </a:r>
            <a:r>
              <a:rPr lang="pt-BR" sz="1500" dirty="0">
                <a:latin typeface="+mn-lt"/>
                <a:cs typeface="ＭＳ Ｐゴシック" charset="0"/>
              </a:rPr>
              <a:t>(quadro: Esquema sobre prazos)  </a:t>
            </a:r>
          </a:p>
          <a:p>
            <a:pPr indent="20638" algn="just" eaLnBrk="0" hangingPunct="0">
              <a:spcBef>
                <a:spcPct val="20000"/>
              </a:spcBef>
              <a:buFont typeface="Arial" pitchFamily="34" charset="0"/>
              <a:buNone/>
              <a:defRPr/>
            </a:pPr>
            <a:r>
              <a:rPr lang="pt-BR" sz="1500" dirty="0">
                <a:latin typeface="+mn-lt"/>
                <a:cs typeface="ＭＳ Ｐゴシック" charset="0"/>
              </a:rPr>
              <a:t>ROSA Jr., Luiz </a:t>
            </a:r>
            <a:r>
              <a:rPr lang="pt-BR" sz="1500" dirty="0" err="1">
                <a:latin typeface="+mn-lt"/>
                <a:cs typeface="ＭＳ Ｐゴシック" charset="0"/>
              </a:rPr>
              <a:t>Emygdio</a:t>
            </a:r>
            <a:r>
              <a:rPr lang="pt-BR" sz="1500" dirty="0">
                <a:latin typeface="+mn-lt"/>
                <a:cs typeface="ＭＳ Ｐゴシック" charset="0"/>
              </a:rPr>
              <a:t> F. da: </a:t>
            </a:r>
            <a:r>
              <a:rPr lang="pt-BR" sz="1500" b="1" i="1" dirty="0">
                <a:latin typeface="+mn-lt"/>
                <a:cs typeface="ＭＳ Ｐゴシック" charset="0"/>
              </a:rPr>
              <a:t>“Títulos de Crédito – Jurisprudência Atualizada Esquemas Explicativos” </a:t>
            </a:r>
            <a:r>
              <a:rPr lang="pt-BR" sz="1500" dirty="0">
                <a:latin typeface="+mn-lt"/>
                <a:cs typeface="ＭＳ Ｐゴシック" charset="0"/>
              </a:rPr>
              <a:t>– 7ª edição - Rio de Janeiro: Renovar, 2011, pág. 539.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a:extLst>
              <a:ext uri="{FF2B5EF4-FFF2-40B4-BE49-F238E27FC236}">
                <a16:creationId xmlns:a16="http://schemas.microsoft.com/office/drawing/2014/main" id="{FF00AE81-42E6-1B4B-8B72-06B47A700123}"/>
              </a:ext>
            </a:extLst>
          </p:cNvPr>
          <p:cNvSpPr>
            <a:spLocks noGrp="1"/>
          </p:cNvSpPr>
          <p:nvPr>
            <p:ph type="title"/>
          </p:nvPr>
        </p:nvSpPr>
        <p:spPr>
          <a:xfrm>
            <a:off x="457200" y="192088"/>
            <a:ext cx="8229600" cy="860425"/>
          </a:xfrm>
        </p:spPr>
        <p:txBody>
          <a:bodyPr/>
          <a:lstStyle/>
          <a:p>
            <a:r>
              <a:rPr lang="pt-BR" altLang="pt-BR" b="1">
                <a:solidFill>
                  <a:srgbClr val="FF0000"/>
                </a:solidFill>
                <a:ea typeface="ＭＳ Ｐゴシック" panose="020B0600070205080204" pitchFamily="34" charset="-128"/>
              </a:rPr>
              <a:t>Cheques – Prazo de Apresentação</a:t>
            </a:r>
          </a:p>
        </p:txBody>
      </p:sp>
      <p:sp>
        <p:nvSpPr>
          <p:cNvPr id="8195" name="Espaço Reservado para Conteúdo 2">
            <a:extLst>
              <a:ext uri="{FF2B5EF4-FFF2-40B4-BE49-F238E27FC236}">
                <a16:creationId xmlns:a16="http://schemas.microsoft.com/office/drawing/2014/main" id="{3612A138-D0C9-A74E-AE18-82C1F837B795}"/>
              </a:ext>
            </a:extLst>
          </p:cNvPr>
          <p:cNvSpPr>
            <a:spLocks noGrp="1"/>
          </p:cNvSpPr>
          <p:nvPr>
            <p:ph idx="1"/>
          </p:nvPr>
        </p:nvSpPr>
        <p:spPr>
          <a:xfrm>
            <a:off x="468313" y="1125538"/>
            <a:ext cx="8229600" cy="5111750"/>
          </a:xfrm>
        </p:spPr>
        <p:txBody>
          <a:bodyPr/>
          <a:lstStyle/>
          <a:p>
            <a:pPr algn="just"/>
            <a:r>
              <a:rPr lang="pt-BR" altLang="pt-BR" sz="2500" b="1">
                <a:ea typeface="ＭＳ Ｐゴシック" panose="020B0600070205080204" pitchFamily="34" charset="-128"/>
              </a:rPr>
              <a:t>endosso</a:t>
            </a:r>
            <a:r>
              <a:rPr lang="pt-BR" altLang="pt-BR" sz="2500">
                <a:ea typeface="ＭＳ Ｐゴシック" panose="020B0600070205080204" pitchFamily="34" charset="-128"/>
              </a:rPr>
              <a:t> só pode ocorrer no seu decurso; depois disso, endosso “póstumo”;</a:t>
            </a:r>
          </a:p>
          <a:p>
            <a:pPr algn="just"/>
            <a:endParaRPr lang="pt-BR" altLang="pt-BR" sz="500">
              <a:ea typeface="ＭＳ Ｐゴシック" panose="020B0600070205080204" pitchFamily="34" charset="-128"/>
            </a:endParaRPr>
          </a:p>
          <a:p>
            <a:pPr algn="just"/>
            <a:r>
              <a:rPr lang="pt-BR" altLang="pt-BR" sz="2500" b="1">
                <a:ea typeface="ＭＳ Ｐゴシック" panose="020B0600070205080204" pitchFamily="34" charset="-128"/>
              </a:rPr>
              <a:t>protesto</a:t>
            </a:r>
            <a:r>
              <a:rPr lang="pt-BR" altLang="pt-BR" sz="2500">
                <a:ea typeface="ＭＳ Ｐゴシック" panose="020B0600070205080204" pitchFamily="34" charset="-128"/>
              </a:rPr>
              <a:t> para assegurar direito de regresso contra endossantes;</a:t>
            </a:r>
          </a:p>
          <a:p>
            <a:pPr algn="just">
              <a:buFont typeface="Arial" panose="020B0604020202020204" pitchFamily="34" charset="0"/>
              <a:buNone/>
            </a:pPr>
            <a:endParaRPr lang="pt-BR" altLang="pt-BR" sz="500">
              <a:ea typeface="ＭＳ Ｐゴシック" panose="020B0600070205080204" pitchFamily="34" charset="-128"/>
            </a:endParaRPr>
          </a:p>
          <a:p>
            <a:pPr algn="just"/>
            <a:r>
              <a:rPr lang="pt-BR" altLang="pt-BR" sz="2500" b="1">
                <a:ea typeface="ＭＳ Ｐゴシック" panose="020B0600070205080204" pitchFamily="34" charset="-128"/>
              </a:rPr>
              <a:t>contra-ordem</a:t>
            </a:r>
            <a:r>
              <a:rPr lang="pt-BR" altLang="pt-BR" sz="2500">
                <a:ea typeface="ＭＳ Ｐゴシック" panose="020B0600070205080204" pitchFamily="34" charset="-128"/>
              </a:rPr>
              <a:t> só produz efeitos após seu término (embora a sustação do cheque seja possível antes e depois – conforme artigo 36 –, mas exigindo relevante razão de direito, que não pode ser questionada pelo banco);</a:t>
            </a:r>
          </a:p>
          <a:p>
            <a:pPr algn="just">
              <a:buFont typeface="Arial" panose="020B0604020202020204" pitchFamily="34" charset="0"/>
              <a:buNone/>
            </a:pPr>
            <a:endParaRPr lang="pt-BR" altLang="pt-BR" sz="500">
              <a:ea typeface="ＭＳ Ｐゴシック" panose="020B0600070205080204" pitchFamily="34" charset="-128"/>
            </a:endParaRPr>
          </a:p>
          <a:p>
            <a:pPr algn="just"/>
            <a:r>
              <a:rPr lang="pt-BR" altLang="pt-BR" sz="2500" b="1">
                <a:ea typeface="ＭＳ Ｐゴシック" panose="020B0600070205080204" pitchFamily="34" charset="-128"/>
              </a:rPr>
              <a:t>perda do direito de execução contra emitente</a:t>
            </a:r>
            <a:r>
              <a:rPr lang="pt-BR" altLang="pt-BR" sz="2500">
                <a:ea typeface="ＭＳ Ｐゴシック" panose="020B0600070205080204" pitchFamily="34" charset="-128"/>
              </a:rPr>
              <a:t>, se este tinha fundos disponíveis, e,  decorrido prazo de apresentação, deixa de os ter por  motivo alheio a sua vontade (por ex., liquidação do banco): artigo 47, par. 3, Lei do Cheque).</a:t>
            </a:r>
            <a:endParaRPr lang="pt-BR" altLang="pt-BR">
              <a:ea typeface="ＭＳ Ｐゴシック" panose="020B0600070205080204" pitchFamily="34" charset="-128"/>
            </a:endParaRPr>
          </a:p>
        </p:txBody>
      </p:sp>
      <p:sp>
        <p:nvSpPr>
          <p:cNvPr id="4" name="Subtítulo 2">
            <a:extLst>
              <a:ext uri="{FF2B5EF4-FFF2-40B4-BE49-F238E27FC236}">
                <a16:creationId xmlns:a16="http://schemas.microsoft.com/office/drawing/2014/main" id="{6843F62B-2188-6647-BC76-2233D893EE52}"/>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8197" name="Picture 2">
            <a:extLst>
              <a:ext uri="{FF2B5EF4-FFF2-40B4-BE49-F238E27FC236}">
                <a16:creationId xmlns:a16="http://schemas.microsoft.com/office/drawing/2014/main" id="{02300E1A-EF33-184E-93EF-B91C69F2A9B7}"/>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406E7284-A428-6149-80AE-5E056B8AD9D0}"/>
              </a:ext>
            </a:extLst>
          </p:cNvPr>
          <p:cNvSpPr>
            <a:spLocks noGrp="1"/>
          </p:cNvSpPr>
          <p:nvPr>
            <p:ph type="title"/>
          </p:nvPr>
        </p:nvSpPr>
        <p:spPr>
          <a:xfrm>
            <a:off x="457200" y="192088"/>
            <a:ext cx="8229600" cy="644525"/>
          </a:xfrm>
        </p:spPr>
        <p:txBody>
          <a:bodyPr/>
          <a:lstStyle/>
          <a:p>
            <a:r>
              <a:rPr lang="pt-BR" altLang="pt-BR" b="1">
                <a:solidFill>
                  <a:srgbClr val="FF0000"/>
                </a:solidFill>
                <a:ea typeface="ＭＳ Ｐゴシック" panose="020B0600070205080204" pitchFamily="34" charset="-128"/>
              </a:rPr>
              <a:t>Cheques – Cobrança Judicial</a:t>
            </a:r>
          </a:p>
        </p:txBody>
      </p:sp>
      <p:sp>
        <p:nvSpPr>
          <p:cNvPr id="7171" name="Espaço Reservado para Conteúdo 2">
            <a:extLst>
              <a:ext uri="{FF2B5EF4-FFF2-40B4-BE49-F238E27FC236}">
                <a16:creationId xmlns:a16="http://schemas.microsoft.com/office/drawing/2014/main" id="{6ADE03A3-1D3C-C345-B63F-5C6B20300F59}"/>
              </a:ext>
            </a:extLst>
          </p:cNvPr>
          <p:cNvSpPr>
            <a:spLocks noGrp="1"/>
          </p:cNvSpPr>
          <p:nvPr>
            <p:ph idx="1"/>
          </p:nvPr>
        </p:nvSpPr>
        <p:spPr>
          <a:xfrm>
            <a:off x="395288" y="908050"/>
            <a:ext cx="8424862" cy="5400675"/>
          </a:xfrm>
        </p:spPr>
        <p:txBody>
          <a:bodyPr/>
          <a:lstStyle/>
          <a:p>
            <a:pPr marL="1257300" indent="-1257300" algn="just">
              <a:buFont typeface="Arial" panose="020B0604020202020204" pitchFamily="34" charset="0"/>
              <a:buNone/>
              <a:defRPr/>
            </a:pPr>
            <a:r>
              <a:rPr lang="pt-BR" sz="2400" b="1" u="sng" dirty="0">
                <a:ea typeface="ＭＳ Ｐゴシック" pitchFamily="34" charset="-128"/>
              </a:rPr>
              <a:t>Atenção</a:t>
            </a:r>
            <a:r>
              <a:rPr lang="pt-BR" sz="2400" b="1" dirty="0">
                <a:ea typeface="ＭＳ Ｐゴシック" pitchFamily="34" charset="-128"/>
              </a:rPr>
              <a:t>: </a:t>
            </a:r>
            <a:r>
              <a:rPr lang="pt-BR" sz="2400" dirty="0">
                <a:ea typeface="ＭＳ Ｐゴシック" pitchFamily="34" charset="-128"/>
              </a:rPr>
              <a:t>O </a:t>
            </a:r>
            <a:r>
              <a:rPr lang="pt-BR" sz="2400" dirty="0" err="1">
                <a:ea typeface="ＭＳ Ｐゴシック" pitchFamily="34" charset="-128"/>
              </a:rPr>
              <a:t>co-titular</a:t>
            </a:r>
            <a:r>
              <a:rPr lang="pt-BR" sz="2400" dirty="0">
                <a:ea typeface="ＭＳ Ｐゴシック" pitchFamily="34" charset="-128"/>
              </a:rPr>
              <a:t> de conta conjunta tem solidariedade ativa dos créditos junto à instituição, mas não é responsável pela emissão de cheques por outro correntista.</a:t>
            </a:r>
          </a:p>
          <a:p>
            <a:pPr algn="just">
              <a:buFont typeface="Arial" panose="020B0604020202020204" pitchFamily="34" charset="0"/>
              <a:buNone/>
              <a:defRPr/>
            </a:pPr>
            <a:endParaRPr lang="pt-BR" sz="1000" dirty="0">
              <a:ea typeface="ＭＳ Ｐゴシック" pitchFamily="34" charset="-128"/>
            </a:endParaRPr>
          </a:p>
          <a:p>
            <a:pPr marL="457200" indent="-457200" algn="just">
              <a:buClr>
                <a:srgbClr val="FF0000"/>
              </a:buClr>
              <a:buFont typeface="Arial" panose="020B0604020202020204" pitchFamily="34" charset="0"/>
              <a:buAutoNum type="alphaUcParenR"/>
              <a:defRPr/>
            </a:pPr>
            <a:r>
              <a:rPr lang="pt-BR" sz="2400" b="1" dirty="0">
                <a:ea typeface="ＭＳ Ｐゴシック" pitchFamily="34" charset="-128"/>
              </a:rPr>
              <a:t>Execução (artigo 585, I, CPC)</a:t>
            </a:r>
          </a:p>
          <a:p>
            <a:pPr marL="457200" indent="-457200" algn="just">
              <a:buClr>
                <a:srgbClr val="FF0000"/>
              </a:buClr>
              <a:buFont typeface="Arial" panose="020B0604020202020204" pitchFamily="34" charset="0"/>
              <a:buAutoNum type="alphaUcParenR"/>
              <a:defRPr/>
            </a:pPr>
            <a:endParaRPr lang="pt-BR" sz="1000" b="1" dirty="0">
              <a:ea typeface="ＭＳ Ｐゴシック" pitchFamily="34" charset="-128"/>
            </a:endParaRPr>
          </a:p>
          <a:p>
            <a:pPr marL="457200" indent="-457200" algn="just">
              <a:buClr>
                <a:srgbClr val="FF0000"/>
              </a:buClr>
              <a:buFont typeface="Arial" panose="020B0604020202020204" pitchFamily="34" charset="0"/>
              <a:buAutoNum type="alphaUcParenR"/>
              <a:defRPr/>
            </a:pPr>
            <a:r>
              <a:rPr lang="pt-BR" sz="2400" b="1" dirty="0">
                <a:ea typeface="ＭＳ Ｐゴシック" pitchFamily="34" charset="-128"/>
              </a:rPr>
              <a:t>Ação de Enriquecimento Indevido </a:t>
            </a:r>
          </a:p>
          <a:p>
            <a:pPr marL="725488">
              <a:defRPr/>
            </a:pPr>
            <a:r>
              <a:rPr lang="pt-BR" sz="2400" dirty="0">
                <a:ea typeface="ＭＳ Ｐゴシック" pitchFamily="34" charset="-128"/>
              </a:rPr>
              <a:t>Contra emitente ou outros obrigados que tenham se locupletado. </a:t>
            </a:r>
            <a:endParaRPr lang="pt-BR" sz="1000" dirty="0">
              <a:ea typeface="ＭＳ Ｐゴシック" pitchFamily="34" charset="-128"/>
            </a:endParaRPr>
          </a:p>
          <a:p>
            <a:pPr marL="725488">
              <a:defRPr/>
            </a:pPr>
            <a:r>
              <a:rPr lang="pt-BR" sz="2400" dirty="0">
                <a:ea typeface="ＭＳ Ｐゴシック" pitchFamily="34" charset="-128"/>
              </a:rPr>
              <a:t>Prazo Prescricional: 2 anos, a contar da prescrição da ação executiva. </a:t>
            </a:r>
          </a:p>
          <a:p>
            <a:pPr>
              <a:defRPr/>
            </a:pPr>
            <a:endParaRPr lang="pt-BR" sz="1000" dirty="0">
              <a:ea typeface="ＭＳ Ｐゴシック" pitchFamily="34" charset="-128"/>
            </a:endParaRPr>
          </a:p>
          <a:p>
            <a:pPr marL="446088" indent="-446088">
              <a:buFont typeface="Arial" panose="020B0604020202020204" pitchFamily="34" charset="0"/>
              <a:buNone/>
              <a:defRPr/>
            </a:pPr>
            <a:r>
              <a:rPr lang="pt-BR" sz="2400" b="1" dirty="0">
                <a:solidFill>
                  <a:srgbClr val="FF0000"/>
                </a:solidFill>
                <a:ea typeface="ＭＳ Ｐゴシック" pitchFamily="34" charset="-128"/>
              </a:rPr>
              <a:t>C)  </a:t>
            </a:r>
            <a:r>
              <a:rPr lang="pt-BR" sz="2400" b="1" dirty="0">
                <a:ea typeface="ＭＳ Ｐゴシック" pitchFamily="34" charset="-128"/>
              </a:rPr>
              <a:t>Ação Monitória de Cheque Prescrito</a:t>
            </a:r>
            <a:endParaRPr lang="pt-BR" sz="1000" b="1" dirty="0">
              <a:ea typeface="ＭＳ Ｐゴシック" pitchFamily="34" charset="-128"/>
            </a:endParaRPr>
          </a:p>
          <a:p>
            <a:pPr marL="725488">
              <a:defRPr/>
            </a:pPr>
            <a:r>
              <a:rPr lang="pt-BR" sz="2400" dirty="0">
                <a:ea typeface="ＭＳ Ｐゴシック" pitchFamily="34" charset="-128"/>
              </a:rPr>
              <a:t>Desnecessidade de indicação da </a:t>
            </a:r>
            <a:r>
              <a:rPr lang="pt-BR" sz="2400" i="1" dirty="0">
                <a:ea typeface="ＭＳ Ｐゴシック" pitchFamily="34" charset="-128"/>
              </a:rPr>
              <a:t>causa </a:t>
            </a:r>
            <a:r>
              <a:rPr lang="pt-BR" sz="2400" i="1" dirty="0" err="1">
                <a:ea typeface="ＭＳ Ｐゴシック" pitchFamily="34" charset="-128"/>
              </a:rPr>
              <a:t>debendi</a:t>
            </a:r>
            <a:r>
              <a:rPr lang="pt-BR" sz="2400" i="1" dirty="0">
                <a:ea typeface="ＭＳ Ｐゴシック" pitchFamily="34" charset="-128"/>
              </a:rPr>
              <a:t> </a:t>
            </a:r>
            <a:r>
              <a:rPr lang="pt-BR" sz="2400" dirty="0">
                <a:ea typeface="ＭＳ Ｐゴシック" pitchFamily="34" charset="-128"/>
              </a:rPr>
              <a:t>(</a:t>
            </a:r>
            <a:r>
              <a:rPr lang="pt-BR" sz="2400" dirty="0" err="1">
                <a:ea typeface="ＭＳ Ｐゴシック" pitchFamily="34" charset="-128"/>
              </a:rPr>
              <a:t>Resp</a:t>
            </a:r>
            <a:r>
              <a:rPr lang="pt-BR" sz="2400" dirty="0">
                <a:ea typeface="ＭＳ Ｐゴシック" pitchFamily="34" charset="-128"/>
              </a:rPr>
              <a:t> 1.018.177).</a:t>
            </a:r>
          </a:p>
          <a:p>
            <a:pPr>
              <a:buFont typeface="Arial" panose="020B0604020202020204" pitchFamily="34" charset="0"/>
              <a:buNone/>
              <a:defRPr/>
            </a:pPr>
            <a:endParaRPr lang="pt-BR" dirty="0">
              <a:ea typeface="ＭＳ Ｐゴシック" pitchFamily="34" charset="-128"/>
            </a:endParaRPr>
          </a:p>
        </p:txBody>
      </p:sp>
      <p:sp>
        <p:nvSpPr>
          <p:cNvPr id="4" name="Subtítulo 2">
            <a:extLst>
              <a:ext uri="{FF2B5EF4-FFF2-40B4-BE49-F238E27FC236}">
                <a16:creationId xmlns:a16="http://schemas.microsoft.com/office/drawing/2014/main" id="{5CF706D9-212E-8748-ADC3-319AE5589BC8}"/>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pic>
        <p:nvPicPr>
          <p:cNvPr id="9221" name="Picture 2">
            <a:extLst>
              <a:ext uri="{FF2B5EF4-FFF2-40B4-BE49-F238E27FC236}">
                <a16:creationId xmlns:a16="http://schemas.microsoft.com/office/drawing/2014/main" id="{F49A3196-9C4B-F043-8E08-ACEBC51BA72B}"/>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072D44B1-573F-544F-B1BD-57C6C45DD1C9}"/>
              </a:ext>
            </a:extLst>
          </p:cNvPr>
          <p:cNvSpPr txBox="1">
            <a:spLocks/>
          </p:cNvSpPr>
          <p:nvPr/>
        </p:nvSpPr>
        <p:spPr>
          <a:xfrm>
            <a:off x="468313" y="404813"/>
            <a:ext cx="8135937" cy="741362"/>
          </a:xfrm>
          <a:prstGeom prst="rect">
            <a:avLst/>
          </a:prstGeom>
        </p:spPr>
        <p:txBody>
          <a:bodyPr anchor="ctr">
            <a:normAutofit fontScale="92500" lnSpcReduction="20000"/>
          </a:bodyPr>
          <a:lstStyle/>
          <a:p>
            <a:pPr marL="685800" indent="-685800" algn="r" fontAlgn="auto">
              <a:spcAft>
                <a:spcPts val="0"/>
              </a:spcAft>
              <a:defRPr/>
            </a:pPr>
            <a:br>
              <a:rPr lang="pt-BR" sz="3300" b="1" i="1" dirty="0">
                <a:solidFill>
                  <a:srgbClr val="C00000"/>
                </a:solidFill>
                <a:latin typeface="Gill Sans MT" pitchFamily="34" charset="0"/>
                <a:ea typeface="+mj-ea"/>
                <a:cs typeface="+mj-cs"/>
              </a:rPr>
            </a:br>
            <a:endParaRPr lang="en-US" sz="2200" dirty="0">
              <a:solidFill>
                <a:srgbClr val="C00000"/>
              </a:solidFill>
              <a:latin typeface="Century" pitchFamily="18" charset="0"/>
              <a:ea typeface="+mj-ea"/>
              <a:cs typeface="+mj-cs"/>
            </a:endParaRPr>
          </a:p>
        </p:txBody>
      </p:sp>
      <p:pic>
        <p:nvPicPr>
          <p:cNvPr id="10243" name="Picture 2">
            <a:extLst>
              <a:ext uri="{FF2B5EF4-FFF2-40B4-BE49-F238E27FC236}">
                <a16:creationId xmlns:a16="http://schemas.microsoft.com/office/drawing/2014/main" id="{16E9197B-EA93-8E40-BB4C-2D1FD3EDBB9C}"/>
              </a:ext>
            </a:extLst>
          </p:cNvPr>
          <p:cNvPicPr>
            <a:picLocks noChangeAspect="1" noChangeArrowheads="1"/>
          </p:cNvPicPr>
          <p:nvPr/>
        </p:nvPicPr>
        <p:blipFill>
          <a:blip r:embed="rId2">
            <a:lum bright="-2000" contrast="2000"/>
            <a:extLst>
              <a:ext uri="{28A0092B-C50C-407E-A947-70E740481C1C}">
                <a14:useLocalDpi xmlns:a14="http://schemas.microsoft.com/office/drawing/2010/main" val="0"/>
              </a:ext>
            </a:extLst>
          </a:blip>
          <a:srcRect/>
          <a:stretch>
            <a:fillRect/>
          </a:stretch>
        </p:blipFill>
        <p:spPr bwMode="auto">
          <a:xfrm>
            <a:off x="8243888" y="6165850"/>
            <a:ext cx="6207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ítulo 2">
            <a:extLst>
              <a:ext uri="{FF2B5EF4-FFF2-40B4-BE49-F238E27FC236}">
                <a16:creationId xmlns:a16="http://schemas.microsoft.com/office/drawing/2014/main" id="{3FEB6F72-34E8-3A46-B7F3-22DBC26F45A5}"/>
              </a:ext>
            </a:extLst>
          </p:cNvPr>
          <p:cNvSpPr txBox="1">
            <a:spLocks/>
          </p:cNvSpPr>
          <p:nvPr/>
        </p:nvSpPr>
        <p:spPr>
          <a:xfrm>
            <a:off x="4298950" y="6345238"/>
            <a:ext cx="3960813" cy="287337"/>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pt-BR" sz="1700" dirty="0">
                <a:solidFill>
                  <a:srgbClr val="DE0000"/>
                </a:solidFill>
                <a:latin typeface="Times New Roman" pitchFamily="18" charset="0"/>
                <a:ea typeface="Arial Unicode MS" pitchFamily="34" charset="-128"/>
                <a:cs typeface="Times New Roman" pitchFamily="18" charset="0"/>
              </a:rPr>
              <a:t>Faculdade de Direito da Universidade de São Paulo</a:t>
            </a:r>
          </a:p>
          <a:p>
            <a:pPr algn="ctr" fontAlgn="auto">
              <a:spcBef>
                <a:spcPct val="20000"/>
              </a:spcBef>
              <a:spcAft>
                <a:spcPts val="0"/>
              </a:spcAft>
              <a:buFont typeface="Arial" pitchFamily="34" charset="0"/>
              <a:buNone/>
              <a:defRPr/>
            </a:pPr>
            <a:endParaRPr lang="pt-BR" sz="3200" dirty="0">
              <a:solidFill>
                <a:schemeClr val="tx1">
                  <a:tint val="75000"/>
                </a:schemeClr>
              </a:solidFill>
              <a:latin typeface="+mn-lt"/>
              <a:ea typeface="+mn-ea"/>
            </a:endParaRPr>
          </a:p>
        </p:txBody>
      </p:sp>
      <p:sp>
        <p:nvSpPr>
          <p:cNvPr id="10245" name="Title 9">
            <a:extLst>
              <a:ext uri="{FF2B5EF4-FFF2-40B4-BE49-F238E27FC236}">
                <a16:creationId xmlns:a16="http://schemas.microsoft.com/office/drawing/2014/main" id="{EF1A0AEB-8D0E-4145-837B-A40AA0E67837}"/>
              </a:ext>
            </a:extLst>
          </p:cNvPr>
          <p:cNvSpPr txBox="1">
            <a:spLocks/>
          </p:cNvSpPr>
          <p:nvPr/>
        </p:nvSpPr>
        <p:spPr bwMode="auto">
          <a:xfrm>
            <a:off x="468313" y="138113"/>
            <a:ext cx="84248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685800" indent="-685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pt-BR" altLang="pt-BR" sz="3000" b="1" i="1">
                <a:solidFill>
                  <a:srgbClr val="DE0000"/>
                </a:solidFill>
                <a:latin typeface="Gill Sans MT" panose="020B0502020104020203" pitchFamily="34" charset="77"/>
              </a:rPr>
              <a:t>Títulos de Crédito – DUPLICATA MERCANTIL </a:t>
            </a:r>
            <a:endParaRPr lang="en-US" altLang="pt-BR" sz="3000">
              <a:solidFill>
                <a:srgbClr val="DE0000"/>
              </a:solidFill>
              <a:latin typeface="Century" panose="02040604050505020304" pitchFamily="18" charset="0"/>
            </a:endParaRPr>
          </a:p>
        </p:txBody>
      </p:sp>
      <p:pic>
        <p:nvPicPr>
          <p:cNvPr id="10246" name="Picture 6">
            <a:extLst>
              <a:ext uri="{FF2B5EF4-FFF2-40B4-BE49-F238E27FC236}">
                <a16:creationId xmlns:a16="http://schemas.microsoft.com/office/drawing/2014/main" id="{DF741CE9-6124-E14C-B7EF-9E7EA0CC2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976313"/>
            <a:ext cx="79343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ector reto 11">
            <a:extLst>
              <a:ext uri="{FF2B5EF4-FFF2-40B4-BE49-F238E27FC236}">
                <a16:creationId xmlns:a16="http://schemas.microsoft.com/office/drawing/2014/main" id="{80D2850C-4000-2443-AC1E-DDBEB3890513}"/>
              </a:ext>
            </a:extLst>
          </p:cNvPr>
          <p:cNvCxnSpPr/>
          <p:nvPr/>
        </p:nvCxnSpPr>
        <p:spPr>
          <a:xfrm>
            <a:off x="5219700" y="1368425"/>
            <a:ext cx="18002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723DF3C6-D5D4-444C-8DF5-E3A6D8331C3E}"/>
              </a:ext>
            </a:extLst>
          </p:cNvPr>
          <p:cNvCxnSpPr/>
          <p:nvPr/>
        </p:nvCxnSpPr>
        <p:spPr>
          <a:xfrm flipV="1">
            <a:off x="5372100" y="1527175"/>
            <a:ext cx="1144588" cy="79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439AABAE-773E-D04D-8451-91707B9AC5D5}"/>
              </a:ext>
            </a:extLst>
          </p:cNvPr>
          <p:cNvCxnSpPr/>
          <p:nvPr/>
        </p:nvCxnSpPr>
        <p:spPr>
          <a:xfrm flipV="1">
            <a:off x="5524500" y="1685925"/>
            <a:ext cx="1495425" cy="174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7D214573-FC92-6345-84C9-000C06AE184E}"/>
              </a:ext>
            </a:extLst>
          </p:cNvPr>
          <p:cNvCxnSpPr/>
          <p:nvPr/>
        </p:nvCxnSpPr>
        <p:spPr>
          <a:xfrm flipV="1">
            <a:off x="5618163" y="1844675"/>
            <a:ext cx="2090737" cy="111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685C0E7F-2099-A249-8ABB-77A9DCDBECE5}"/>
              </a:ext>
            </a:extLst>
          </p:cNvPr>
          <p:cNvCxnSpPr/>
          <p:nvPr/>
        </p:nvCxnSpPr>
        <p:spPr>
          <a:xfrm>
            <a:off x="3419475" y="4740275"/>
            <a:ext cx="18002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52" name="Picture 7">
            <a:extLst>
              <a:ext uri="{FF2B5EF4-FFF2-40B4-BE49-F238E27FC236}">
                <a16:creationId xmlns:a16="http://schemas.microsoft.com/office/drawing/2014/main" id="{E923E08B-D204-6142-8656-6A59AFDEE92C}"/>
              </a:ext>
            </a:extLst>
          </p:cNvPr>
          <p:cNvPicPr>
            <a:picLocks noChangeAspect="1" noChangeArrowheads="1"/>
          </p:cNvPicPr>
          <p:nvPr/>
        </p:nvPicPr>
        <p:blipFill>
          <a:blip r:embed="rId4">
            <a:lum bright="-8000" contrast="10000"/>
            <a:extLst>
              <a:ext uri="{28A0092B-C50C-407E-A947-70E740481C1C}">
                <a14:useLocalDpi xmlns:a14="http://schemas.microsoft.com/office/drawing/2010/main" val="0"/>
              </a:ext>
            </a:extLst>
          </a:blip>
          <a:srcRect/>
          <a:stretch>
            <a:fillRect/>
          </a:stretch>
        </p:blipFill>
        <p:spPr bwMode="auto">
          <a:xfrm>
            <a:off x="468313" y="4868863"/>
            <a:ext cx="8283575" cy="628650"/>
          </a:xfrm>
          <a:prstGeom prst="rect">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6" ma:contentTypeDescription="Crie um novo documento." ma:contentTypeScope="" ma:versionID="66f9a464c5f8b2bbfe198461755c292d">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039b16e6fac43b79a128687017738e6c"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6408C11E-B370-47FF-AD61-988C03A949EA}">
  <ds:schemaRefs>
    <ds:schemaRef ds:uri="http://schemas.microsoft.com/sharepoint/v3/contenttype/forms"/>
  </ds:schemaRefs>
</ds:datastoreItem>
</file>

<file path=customXml/itemProps2.xml><?xml version="1.0" encoding="utf-8"?>
<ds:datastoreItem xmlns:ds="http://schemas.openxmlformats.org/officeDocument/2006/customXml" ds:itemID="{5BA6006C-004F-4069-8DC9-0A96098D9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16A6C9-0AD6-4793-B57D-54B1A37E39BB}">
  <ds:schemaRefs>
    <ds:schemaRef ds:uri="4c414ac8-549e-4ca5-81e3-16b3f3eb5c24"/>
    <ds:schemaRef ds:uri="http://schemas.microsoft.com/office/infopath/2007/PartnerControls"/>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ebba5f7d-3b76-4a58-9735-74f0064eafba"/>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41A28EFC-722F-42FF-8783-6498BD67D17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TotalTime>
  <Words>2335</Words>
  <Application>Microsoft Macintosh PowerPoint</Application>
  <PresentationFormat>Apresentação na tela (4:3)</PresentationFormat>
  <Paragraphs>171</Paragraphs>
  <Slides>27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27</vt:i4>
      </vt:variant>
    </vt:vector>
  </HeadingPairs>
  <TitlesOfParts>
    <vt:vector size="34" baseType="lpstr">
      <vt:lpstr>Arial</vt:lpstr>
      <vt:lpstr>Calibri</vt:lpstr>
      <vt:lpstr>Century</vt:lpstr>
      <vt:lpstr>Gill Sans MT</vt:lpstr>
      <vt:lpstr>Times New Roman</vt:lpstr>
      <vt:lpstr>Wingdings</vt:lpstr>
      <vt:lpstr>Tema do Office</vt:lpstr>
      <vt:lpstr>Apresentação do PowerPoint</vt:lpstr>
      <vt:lpstr>Apresentação do PowerPoint</vt:lpstr>
      <vt:lpstr>Apresentação do PowerPoint</vt:lpstr>
      <vt:lpstr>Cheques - Conceito e Lei aplicável</vt:lpstr>
      <vt:lpstr>Cheques – Diferença em relação à Letra de Câmbio</vt:lpstr>
      <vt:lpstr>Cheque – Prazos</vt:lpstr>
      <vt:lpstr>Cheques – Prazo de Apresentação</vt:lpstr>
      <vt:lpstr>Cheques – Cobrança Judicial</vt:lpstr>
      <vt:lpstr>Apresentação do PowerPoint</vt:lpstr>
      <vt:lpstr>Apresentação do PowerPoint</vt:lpstr>
      <vt:lpstr>Duplicatas Mercantis</vt:lpstr>
      <vt:lpstr>Apresentação do PowerPoint</vt:lpstr>
      <vt:lpstr>Apresentação do PowerPoint</vt:lpstr>
      <vt:lpstr>Diferenças da Duplicata de Prestação de Serviços</vt:lpstr>
      <vt:lpstr>Duplicatas – continuação</vt:lpstr>
      <vt:lpstr>Duplicatas – continuação</vt:lpstr>
      <vt:lpstr>Duplicatas – continuação</vt:lpstr>
      <vt:lpstr>Conhecimento de Depósito e Warrant</vt:lpstr>
      <vt:lpstr>Conhecimento de Depósito e Warrant – continuação 1</vt:lpstr>
      <vt:lpstr>Conhecimento de Depósito e Warrant – continuação 2</vt:lpstr>
      <vt:lpstr>Conhecimento de Transporte</vt:lpstr>
      <vt:lpstr>Conhecimento de Transporte</vt:lpstr>
      <vt:lpstr>Cédula de Crédito Bancário (Lei 10.931, de 2004)</vt:lpstr>
      <vt:lpstr>Qualquer operação, qualquer garantia, segurança jurídica acrescida pela solução, na lei, das principais controvérsias jurisprudenciais anteriores</vt:lpstr>
      <vt:lpstr>Título executivo, sendo permitida capitalização de juros</vt:lpstr>
      <vt:lpstr>Dívida líquida: mas se banco cobrar em excesso, paga diferença em dobro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Ruy Pereira Camilo Junior</dc:creator>
  <cp:lastModifiedBy>Ruy Camilo</cp:lastModifiedBy>
  <cp:revision>2</cp:revision>
  <dcterms:created xsi:type="dcterms:W3CDTF">2022-08-23T02:11:22Z</dcterms:created>
  <dcterms:modified xsi:type="dcterms:W3CDTF">2023-10-24T01:50:54Z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ies>
</file>