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7" r:id="rId6"/>
    <p:sldId id="281" r:id="rId7"/>
    <p:sldId id="279" r:id="rId8"/>
    <p:sldId id="280" r:id="rId9"/>
    <p:sldId id="260" r:id="rId10"/>
    <p:sldId id="271" r:id="rId11"/>
    <p:sldId id="272" r:id="rId12"/>
    <p:sldId id="273" r:id="rId13"/>
    <p:sldId id="261" r:id="rId14"/>
    <p:sldId id="266" r:id="rId15"/>
    <p:sldId id="262" r:id="rId16"/>
    <p:sldId id="282" r:id="rId17"/>
    <p:sldId id="267" r:id="rId18"/>
    <p:sldId id="263" r:id="rId19"/>
    <p:sldId id="283" r:id="rId20"/>
    <p:sldId id="268" r:id="rId21"/>
    <p:sldId id="264" r:id="rId22"/>
    <p:sldId id="284" r:id="rId23"/>
    <p:sldId id="270" r:id="rId24"/>
    <p:sldId id="286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t>11/01/2021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t>11/01/2021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t>11/01/2021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t>11/01/2021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t>11/01/2021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2DA1-B2F9-47F6-B7F6-A1666E3FA233}" type="datetimeFigureOut">
              <a:rPr lang="pt-BR" smtClean="0"/>
              <a:t>11/01/2021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195D-367E-498E-B610-1D3EB10B9F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17B2DA1-B2F9-47F6-B7F6-A1666E3FA233}" type="datetimeFigureOut">
              <a:rPr lang="pt-BR" smtClean="0"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858195D-367E-498E-B610-1D3EB10B9F6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Paralisia cerebral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66010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Caso clínico</a:t>
            </a:r>
          </a:p>
          <a:p>
            <a:r>
              <a:rPr lang="pt-BR" dirty="0"/>
              <a:t>Prezados alunos:</a:t>
            </a:r>
          </a:p>
          <a:p>
            <a:r>
              <a:rPr lang="pt-BR" dirty="0"/>
              <a:t>Forneceremos dados da avaliação, apontaremos os problemas funcionais, fatores </a:t>
            </a:r>
            <a:r>
              <a:rPr lang="pt-BR" dirty="0" err="1"/>
              <a:t>neuromotores</a:t>
            </a:r>
            <a:r>
              <a:rPr lang="pt-BR" dirty="0"/>
              <a:t> e </a:t>
            </a:r>
            <a:r>
              <a:rPr lang="pt-BR" dirty="0" err="1"/>
              <a:t>músculo-esqueléticos</a:t>
            </a:r>
            <a:r>
              <a:rPr lang="pt-BR" dirty="0"/>
              <a:t> relacionados para facilitar a tarefa de vocês que será de ELABORAR AS CONDUTAS.</a:t>
            </a:r>
          </a:p>
          <a:p>
            <a:r>
              <a:rPr lang="pt-BR" dirty="0"/>
              <a:t>Um bom trabalho a todos!</a:t>
            </a:r>
          </a:p>
        </p:txBody>
      </p:sp>
    </p:spTree>
    <p:extLst>
      <p:ext uri="{BB962C8B-B14F-4D97-AF65-F5344CB8AC3E}">
        <p14:creationId xmlns:p14="http://schemas.microsoft.com/office/powerpoint/2010/main" val="24514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funcionais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2818656" cy="38450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2. Mantem a posição sentada cifótica e apenas com apoio dos membros superiores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5136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funcionais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4876800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3. Não passa para a posição em pé, mesmo com apoio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4. Não mantem a posição em pé sem apoiar membros  superiores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6146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funcionais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556792"/>
            <a:ext cx="3178696" cy="4876800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5. Não troca passos/ seu meio de  locomoção é o rolar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945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4690864" cy="990600"/>
          </a:xfrm>
        </p:spPr>
        <p:txBody>
          <a:bodyPr/>
          <a:lstStyle/>
          <a:p>
            <a:r>
              <a:rPr lang="pt-BR" dirty="0"/>
              <a:t>Fatores relacionados 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539552" y="2132856"/>
            <a:ext cx="3849568" cy="360040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Músculo- esqueléticos/biomecânicos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539552" y="2636912"/>
            <a:ext cx="3960440" cy="3752776"/>
          </a:xfrm>
        </p:spPr>
        <p:txBody>
          <a:bodyPr/>
          <a:lstStyle/>
          <a:p>
            <a:r>
              <a:rPr lang="pt-BR" dirty="0" err="1"/>
              <a:t>hipomobilidade</a:t>
            </a:r>
            <a:r>
              <a:rPr lang="pt-BR" dirty="0"/>
              <a:t> pélvica</a:t>
            </a:r>
          </a:p>
          <a:p>
            <a:r>
              <a:rPr lang="pt-BR" dirty="0"/>
              <a:t>encurtamento dos grupos musculares </a:t>
            </a:r>
            <a:r>
              <a:rPr lang="pt-BR" dirty="0" err="1"/>
              <a:t>biarticulares</a:t>
            </a:r>
            <a:r>
              <a:rPr lang="pt-BR" dirty="0"/>
              <a:t> flexores de quadril e extensores de joelho</a:t>
            </a:r>
          </a:p>
          <a:p>
            <a:r>
              <a:rPr lang="pt-BR" dirty="0"/>
              <a:t>fraqueza abdominal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837232" y="2132856"/>
            <a:ext cx="3849568" cy="360040"/>
          </a:xfrm>
        </p:spPr>
        <p:txBody>
          <a:bodyPr>
            <a:normAutofit fontScale="92500" lnSpcReduction="10000"/>
          </a:bodyPr>
          <a:lstStyle/>
          <a:p>
            <a:r>
              <a:rPr lang="pt-BR" dirty="0" err="1"/>
              <a:t>Neuromotores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176464" cy="3752776"/>
          </a:xfrm>
        </p:spPr>
        <p:txBody>
          <a:bodyPr/>
          <a:lstStyle/>
          <a:p>
            <a:r>
              <a:rPr lang="pt-BR" dirty="0"/>
              <a:t>reações </a:t>
            </a:r>
            <a:r>
              <a:rPr lang="pt-BR" dirty="0" err="1"/>
              <a:t>endireitamento</a:t>
            </a:r>
            <a:r>
              <a:rPr lang="pt-BR" dirty="0"/>
              <a:t> e proteção incompletas</a:t>
            </a:r>
          </a:p>
          <a:p>
            <a:r>
              <a:rPr lang="pt-BR" dirty="0"/>
              <a:t>sinergia em massa das cinturas pélvica e escapular</a:t>
            </a:r>
          </a:p>
          <a:p>
            <a:r>
              <a:rPr lang="pt-BR" dirty="0"/>
              <a:t>hipertonia dos grupos musculares extensores de joelhos (</a:t>
            </a:r>
            <a:r>
              <a:rPr lang="pt-BR" dirty="0" err="1"/>
              <a:t>Ashworth</a:t>
            </a:r>
            <a:r>
              <a:rPr lang="pt-BR" dirty="0"/>
              <a:t> 1+)</a:t>
            </a:r>
          </a:p>
        </p:txBody>
      </p:sp>
      <p:sp>
        <p:nvSpPr>
          <p:cNvPr id="9" name="Retângulo 8"/>
          <p:cNvSpPr/>
          <p:nvPr/>
        </p:nvSpPr>
        <p:spPr>
          <a:xfrm>
            <a:off x="5508104" y="620688"/>
            <a:ext cx="3168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Problema funcional 1: </a:t>
            </a:r>
            <a:r>
              <a:rPr lang="pt-BR" dirty="0"/>
              <a:t>Não passa para posição sentada a partir do decúbito dorsal ou ventral</a:t>
            </a:r>
          </a:p>
        </p:txBody>
      </p:sp>
    </p:spTree>
    <p:extLst>
      <p:ext uri="{BB962C8B-B14F-4D97-AF65-F5344CB8AC3E}">
        <p14:creationId xmlns:p14="http://schemas.microsoft.com/office/powerpoint/2010/main" val="1825666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Aumentar independência para rolar, adotar a posição sentada dissociando a cintura pélvica da escapular</a:t>
            </a:r>
          </a:p>
        </p:txBody>
      </p:sp>
      <p:sp>
        <p:nvSpPr>
          <p:cNvPr id="9" name="Retângulo 8"/>
          <p:cNvSpPr/>
          <p:nvPr/>
        </p:nvSpPr>
        <p:spPr>
          <a:xfrm>
            <a:off x="4283968" y="620688"/>
            <a:ext cx="439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Problema funcional  zero e 1</a:t>
            </a:r>
            <a:r>
              <a:rPr lang="pt-BR" dirty="0"/>
              <a:t>:  rola em bloco e não passa para posição sentada a partir do decúbito dorsal ou ventral</a:t>
            </a:r>
          </a:p>
        </p:txBody>
      </p:sp>
    </p:spTree>
    <p:extLst>
      <p:ext uri="{BB962C8B-B14F-4D97-AF65-F5344CB8AC3E}">
        <p14:creationId xmlns:p14="http://schemas.microsoft.com/office/powerpoint/2010/main" val="404391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4834880" cy="990600"/>
          </a:xfrm>
        </p:spPr>
        <p:txBody>
          <a:bodyPr/>
          <a:lstStyle/>
          <a:p>
            <a:r>
              <a:rPr lang="pt-BR" dirty="0"/>
              <a:t>Fatores relacionados 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539552" y="2132856"/>
            <a:ext cx="3849568" cy="360040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Músculo- esqueléticos/biomecânicos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539552" y="2636912"/>
            <a:ext cx="3849568" cy="3752776"/>
          </a:xfrm>
        </p:spPr>
        <p:txBody>
          <a:bodyPr/>
          <a:lstStyle/>
          <a:p>
            <a:r>
              <a:rPr lang="pt-BR" dirty="0" err="1"/>
              <a:t>Hipercifose</a:t>
            </a:r>
            <a:r>
              <a:rPr lang="pt-BR" dirty="0"/>
              <a:t> global, apoio sacro</a:t>
            </a:r>
          </a:p>
          <a:p>
            <a:r>
              <a:rPr lang="pt-BR" dirty="0"/>
              <a:t>Encurtamento dos grupos musculares flexores de joelho</a:t>
            </a:r>
          </a:p>
          <a:p>
            <a:r>
              <a:rPr lang="pt-BR" dirty="0"/>
              <a:t>Fraqueza abdominal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837232" y="2132856"/>
            <a:ext cx="3849568" cy="36004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Neuromotores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837232" y="2636912"/>
            <a:ext cx="3849568" cy="3752776"/>
          </a:xfrm>
        </p:spPr>
        <p:txBody>
          <a:bodyPr/>
          <a:lstStyle/>
          <a:p>
            <a:r>
              <a:rPr lang="pt-BR" dirty="0"/>
              <a:t>Reação de proteção incompleta (apenas reação anterior+) </a:t>
            </a:r>
          </a:p>
          <a:p>
            <a:r>
              <a:rPr lang="pt-BR" dirty="0"/>
              <a:t>Hipotonia axial</a:t>
            </a:r>
          </a:p>
          <a:p>
            <a:r>
              <a:rPr lang="pt-BR" dirty="0"/>
              <a:t>Hipertonia do grupo muscular dos extensores de joelhos (</a:t>
            </a:r>
            <a:r>
              <a:rPr lang="pt-BR" dirty="0" err="1"/>
              <a:t>Ashworth</a:t>
            </a:r>
            <a:r>
              <a:rPr lang="pt-BR" dirty="0"/>
              <a:t> 1+)</a:t>
            </a:r>
          </a:p>
        </p:txBody>
      </p:sp>
      <p:sp>
        <p:nvSpPr>
          <p:cNvPr id="9" name="Retângulo 8"/>
          <p:cNvSpPr/>
          <p:nvPr/>
        </p:nvSpPr>
        <p:spPr>
          <a:xfrm>
            <a:off x="5292080" y="620688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Problema Funcional 2: </a:t>
            </a:r>
            <a:r>
              <a:rPr lang="pt-BR" dirty="0"/>
              <a:t>Mantem a posição sentada apenas com apoio dos membros superiores</a:t>
            </a:r>
          </a:p>
        </p:txBody>
      </p:sp>
    </p:spTree>
    <p:extLst>
      <p:ext uri="{BB962C8B-B14F-4D97-AF65-F5344CB8AC3E}">
        <p14:creationId xmlns:p14="http://schemas.microsoft.com/office/powerpoint/2010/main" val="149319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Aumentar controle postural de tronco (ênfase no “tronco inferior) :</a:t>
            </a:r>
          </a:p>
          <a:p>
            <a:pPr lvl="1"/>
            <a:r>
              <a:rPr lang="pt-BR" dirty="0"/>
              <a:t>Incluir manutenção de posturas seletivas (dissociadas)</a:t>
            </a:r>
          </a:p>
          <a:p>
            <a:pPr lvl="1"/>
            <a:r>
              <a:rPr lang="pt-BR" dirty="0"/>
              <a:t>Promover alinhamento de tronco e apoio isquiático</a:t>
            </a:r>
          </a:p>
          <a:p>
            <a:r>
              <a:rPr lang="pt-BR" dirty="0"/>
              <a:t>Liberar os membros superiores para alcance e exploração do ambiente na posição sentada:</a:t>
            </a:r>
          </a:p>
          <a:p>
            <a:pPr lvl="1"/>
            <a:r>
              <a:rPr lang="pt-BR" dirty="0"/>
              <a:t>Facilitar desenvolvimento de todas as reações de proteção</a:t>
            </a:r>
          </a:p>
          <a:p>
            <a:pPr lvl="1"/>
            <a:r>
              <a:rPr lang="pt-BR" dirty="0"/>
              <a:t>Estimular controle da cintura pélvica sobre a escapular</a:t>
            </a:r>
          </a:p>
          <a:p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292080" y="620688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Problema Funcional 2: </a:t>
            </a:r>
            <a:r>
              <a:rPr lang="pt-BR" dirty="0"/>
              <a:t>Mantém a posição sentada apenas com apoio dos membros superiores</a:t>
            </a:r>
          </a:p>
        </p:txBody>
      </p:sp>
    </p:spTree>
    <p:extLst>
      <p:ext uri="{BB962C8B-B14F-4D97-AF65-F5344CB8AC3E}">
        <p14:creationId xmlns:p14="http://schemas.microsoft.com/office/powerpoint/2010/main" val="2278803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Condutas 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half" idx="2"/>
          </p:nvPr>
        </p:nvSpPr>
        <p:spPr>
          <a:xfrm>
            <a:off x="457200" y="2130552"/>
            <a:ext cx="2314600" cy="4243615"/>
          </a:xfrm>
        </p:spPr>
        <p:txBody>
          <a:bodyPr>
            <a:normAutofit/>
          </a:bodyPr>
          <a:lstStyle/>
          <a:p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Para problema funcional  zero, 1 e 2 :</a:t>
            </a:r>
          </a:p>
          <a:p>
            <a:r>
              <a:rPr lang="pt-BR" dirty="0">
                <a:highlight>
                  <a:srgbClr val="FFFF00"/>
                </a:highlight>
              </a:rPr>
              <a:t>ELABORAR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9267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4834880" cy="990600"/>
          </a:xfrm>
        </p:spPr>
        <p:txBody>
          <a:bodyPr/>
          <a:lstStyle/>
          <a:p>
            <a:r>
              <a:rPr lang="pt-BR" dirty="0"/>
              <a:t>Fatores relacionados 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539552" y="2132856"/>
            <a:ext cx="3849568" cy="360040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Músculo- esqueléticos/biomecânicos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395536" y="2636912"/>
            <a:ext cx="4176464" cy="3752776"/>
          </a:xfrm>
        </p:spPr>
        <p:txBody>
          <a:bodyPr>
            <a:normAutofit/>
          </a:bodyPr>
          <a:lstStyle/>
          <a:p>
            <a:r>
              <a:rPr lang="pt-BR" dirty="0" err="1"/>
              <a:t>Hipomobilidade</a:t>
            </a:r>
            <a:r>
              <a:rPr lang="pt-BR" dirty="0"/>
              <a:t> pélvica</a:t>
            </a:r>
          </a:p>
          <a:p>
            <a:r>
              <a:rPr lang="pt-BR" dirty="0"/>
              <a:t>Encurtamentos musculares </a:t>
            </a:r>
          </a:p>
          <a:p>
            <a:pPr lvl="1"/>
            <a:r>
              <a:rPr lang="pt-BR" dirty="0"/>
              <a:t>flexores de quadril</a:t>
            </a:r>
          </a:p>
          <a:p>
            <a:pPr lvl="1"/>
            <a:r>
              <a:rPr lang="pt-BR" dirty="0"/>
              <a:t>flexores plantares</a:t>
            </a:r>
          </a:p>
          <a:p>
            <a:r>
              <a:rPr lang="pt-BR" dirty="0"/>
              <a:t>Fraqueza muscular</a:t>
            </a:r>
          </a:p>
          <a:p>
            <a:pPr lvl="1"/>
            <a:r>
              <a:rPr lang="pt-BR" dirty="0"/>
              <a:t>extensores de quadril</a:t>
            </a:r>
          </a:p>
          <a:p>
            <a:pPr lvl="1"/>
            <a:r>
              <a:rPr lang="pt-BR" dirty="0"/>
              <a:t>abdutores de quadril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837232" y="2132856"/>
            <a:ext cx="3849568" cy="36004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Neuromotores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572000" y="2636912"/>
            <a:ext cx="4114800" cy="3752776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Reações posturais deficitárias </a:t>
            </a:r>
          </a:p>
          <a:p>
            <a:r>
              <a:rPr lang="pt-BR" dirty="0"/>
              <a:t>Persistência de reflexos e reações primitivas:</a:t>
            </a:r>
          </a:p>
          <a:p>
            <a:pPr lvl="1"/>
            <a:r>
              <a:rPr lang="pt-BR" dirty="0"/>
              <a:t>reação positiva de suporte</a:t>
            </a:r>
          </a:p>
          <a:p>
            <a:pPr lvl="1"/>
            <a:r>
              <a:rPr lang="pt-BR" dirty="0"/>
              <a:t>RTCS</a:t>
            </a:r>
          </a:p>
          <a:p>
            <a:r>
              <a:rPr lang="pt-BR" dirty="0"/>
              <a:t>Pobre seletividade muscular de cintura pélvica e MI</a:t>
            </a:r>
          </a:p>
          <a:p>
            <a:r>
              <a:rPr lang="pt-BR" dirty="0"/>
              <a:t>Hipotonia axial</a:t>
            </a:r>
          </a:p>
          <a:p>
            <a:r>
              <a:rPr lang="pt-BR" dirty="0"/>
              <a:t>Hipertonia dos músculos flexores plantares (</a:t>
            </a:r>
            <a:r>
              <a:rPr lang="pt-BR" dirty="0" err="1"/>
              <a:t>Ashworth</a:t>
            </a:r>
            <a:r>
              <a:rPr lang="pt-BR" dirty="0"/>
              <a:t> 2) e flexores de quadril (</a:t>
            </a:r>
            <a:r>
              <a:rPr lang="pt-BR" dirty="0" err="1"/>
              <a:t>Ashworth</a:t>
            </a:r>
            <a:r>
              <a:rPr lang="pt-BR" dirty="0"/>
              <a:t> 1)</a:t>
            </a:r>
          </a:p>
        </p:txBody>
      </p:sp>
      <p:sp>
        <p:nvSpPr>
          <p:cNvPr id="9" name="Retângulo 8"/>
          <p:cNvSpPr/>
          <p:nvPr/>
        </p:nvSpPr>
        <p:spPr>
          <a:xfrm>
            <a:off x="5148064" y="620688"/>
            <a:ext cx="35283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Problema Funcional 3 e 4:</a:t>
            </a:r>
            <a:r>
              <a:rPr lang="pt-BR" dirty="0"/>
              <a:t> </a:t>
            </a:r>
          </a:p>
          <a:p>
            <a:r>
              <a:rPr lang="pt-BR" dirty="0"/>
              <a:t>Não passa para </a:t>
            </a:r>
            <a:r>
              <a:rPr lang="pt-BR" dirty="0" err="1"/>
              <a:t>ortostatismo</a:t>
            </a:r>
            <a:r>
              <a:rPr lang="pt-BR" dirty="0"/>
              <a:t> Não mantem </a:t>
            </a:r>
            <a:r>
              <a:rPr lang="pt-BR" dirty="0" err="1"/>
              <a:t>ortostatismo</a:t>
            </a:r>
            <a:r>
              <a:rPr lang="pt-BR" dirty="0"/>
              <a:t> sem apoio externo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6634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2098016"/>
            <a:ext cx="8229600" cy="4378984"/>
          </a:xfrm>
        </p:spPr>
        <p:txBody>
          <a:bodyPr/>
          <a:lstStyle/>
          <a:p>
            <a:r>
              <a:rPr lang="pt-BR" dirty="0"/>
              <a:t>Facilitar aquisição da habilidade de </a:t>
            </a:r>
            <a:r>
              <a:rPr lang="pt-BR" dirty="0">
                <a:solidFill>
                  <a:srgbClr val="FF0000"/>
                </a:solidFill>
              </a:rPr>
              <a:t>adotar</a:t>
            </a:r>
            <a:r>
              <a:rPr lang="pt-BR" dirty="0"/>
              <a:t> e </a:t>
            </a:r>
            <a:r>
              <a:rPr lang="pt-BR" dirty="0">
                <a:solidFill>
                  <a:srgbClr val="FF0000"/>
                </a:solidFill>
              </a:rPr>
              <a:t>manter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posição em pé </a:t>
            </a:r>
            <a:r>
              <a:rPr lang="pt-BR" dirty="0"/>
              <a:t>com maior independência possível</a:t>
            </a:r>
          </a:p>
          <a:p>
            <a:pPr lvl="1"/>
            <a:r>
              <a:rPr lang="pt-BR" dirty="0"/>
              <a:t>treinar controle de posturas e movimentos seletivos de tronco e membros inferiores</a:t>
            </a:r>
          </a:p>
          <a:p>
            <a:pPr lvl="1"/>
            <a:r>
              <a:rPr lang="pt-BR" dirty="0"/>
              <a:t>estimular alinhamento ativo de tronco, reações de </a:t>
            </a:r>
            <a:r>
              <a:rPr lang="pt-BR" dirty="0" err="1"/>
              <a:t>endireitamento</a:t>
            </a:r>
            <a:r>
              <a:rPr lang="pt-BR" dirty="0"/>
              <a:t> corporal e equilíbrio em pé </a:t>
            </a:r>
          </a:p>
          <a:p>
            <a:r>
              <a:rPr lang="pt-BR" dirty="0"/>
              <a:t>Liberar  gradativamente os membros superiores para alcance e exploração do ambiente na posição em pé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148064" y="620688"/>
            <a:ext cx="35283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Problema Funcional 3 e 4:</a:t>
            </a:r>
            <a:r>
              <a:rPr lang="pt-BR" dirty="0"/>
              <a:t> </a:t>
            </a:r>
          </a:p>
          <a:p>
            <a:r>
              <a:rPr lang="pt-BR" dirty="0"/>
              <a:t>Não passa para </a:t>
            </a:r>
            <a:r>
              <a:rPr lang="pt-BR" dirty="0" err="1"/>
              <a:t>ortostatismo</a:t>
            </a:r>
            <a:r>
              <a:rPr lang="pt-BR" dirty="0"/>
              <a:t> Não mantem </a:t>
            </a:r>
            <a:r>
              <a:rPr lang="pt-BR" dirty="0" err="1"/>
              <a:t>ortostatismo</a:t>
            </a:r>
            <a:r>
              <a:rPr lang="pt-BR" dirty="0"/>
              <a:t> sem apoio externo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140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Caso clínico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Paciente:  JFS,  registro HC  1452806G, DN 26/09/17</a:t>
            </a:r>
          </a:p>
          <a:p>
            <a:r>
              <a:rPr lang="pt-BR" dirty="0"/>
              <a:t>Idade:  1 ano e 4  meses</a:t>
            </a:r>
          </a:p>
          <a:p>
            <a:r>
              <a:rPr lang="pt-BR" dirty="0"/>
              <a:t>Diagnóstico médico: </a:t>
            </a:r>
            <a:r>
              <a:rPr lang="pt-BR" dirty="0" err="1"/>
              <a:t>leucomalácia</a:t>
            </a:r>
            <a:r>
              <a:rPr lang="pt-BR" dirty="0"/>
              <a:t> </a:t>
            </a:r>
            <a:r>
              <a:rPr lang="pt-BR" dirty="0" err="1"/>
              <a:t>periventricular</a:t>
            </a:r>
            <a:r>
              <a:rPr lang="pt-BR" dirty="0"/>
              <a:t> e </a:t>
            </a:r>
            <a:r>
              <a:rPr lang="pt-BR" dirty="0" err="1"/>
              <a:t>anóxia</a:t>
            </a:r>
            <a:r>
              <a:rPr lang="pt-BR" dirty="0"/>
              <a:t> neonatal</a:t>
            </a:r>
          </a:p>
          <a:p>
            <a:r>
              <a:rPr lang="pt-BR" dirty="0"/>
              <a:t> Queixa principal (mãe): mãe quer que a criança fique mais firme e ande.</a:t>
            </a:r>
          </a:p>
        </p:txBody>
      </p:sp>
    </p:spTree>
    <p:extLst>
      <p:ext uri="{BB962C8B-B14F-4D97-AF65-F5344CB8AC3E}">
        <p14:creationId xmlns:p14="http://schemas.microsoft.com/office/powerpoint/2010/main" val="1890201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Condutas 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t-BR" dirty="0"/>
              <a:t> Para problema funcional 3 e 4</a:t>
            </a:r>
            <a:endParaRPr lang="pt-BR" b="1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22CD76B-F775-42D5-BE1E-47230A2CF5DD}"/>
              </a:ext>
            </a:extLst>
          </p:cNvPr>
          <p:cNvSpPr txBox="1"/>
          <p:nvPr/>
        </p:nvSpPr>
        <p:spPr>
          <a:xfrm>
            <a:off x="455995" y="3095014"/>
            <a:ext cx="2139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ELABORAR</a:t>
            </a:r>
          </a:p>
        </p:txBody>
      </p:sp>
    </p:spTree>
    <p:extLst>
      <p:ext uri="{BB962C8B-B14F-4D97-AF65-F5344CB8AC3E}">
        <p14:creationId xmlns:p14="http://schemas.microsoft.com/office/powerpoint/2010/main" val="1654271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4834880" cy="990600"/>
          </a:xfrm>
        </p:spPr>
        <p:txBody>
          <a:bodyPr/>
          <a:lstStyle/>
          <a:p>
            <a:r>
              <a:rPr lang="pt-BR" dirty="0"/>
              <a:t>Fatores relacionados 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529208" y="1700808"/>
            <a:ext cx="3849568" cy="360040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Músculo- esqueléticos/biomecânicos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31540" y="2132856"/>
            <a:ext cx="4032448" cy="3752776"/>
          </a:xfrm>
        </p:spPr>
        <p:txBody>
          <a:bodyPr>
            <a:normAutofit/>
          </a:bodyPr>
          <a:lstStyle/>
          <a:p>
            <a:r>
              <a:rPr lang="pt-BR" sz="2000" dirty="0" err="1"/>
              <a:t>Hipomobilidade</a:t>
            </a:r>
            <a:r>
              <a:rPr lang="pt-BR" sz="2000" dirty="0"/>
              <a:t> pélvica e de MI</a:t>
            </a:r>
          </a:p>
          <a:p>
            <a:r>
              <a:rPr lang="pt-BR" sz="2000" dirty="0"/>
              <a:t>Encurtamentos musculares </a:t>
            </a:r>
          </a:p>
          <a:p>
            <a:pPr lvl="1"/>
            <a:r>
              <a:rPr lang="pt-BR" dirty="0"/>
              <a:t>flexores de quadril</a:t>
            </a:r>
          </a:p>
          <a:p>
            <a:pPr lvl="1"/>
            <a:r>
              <a:rPr lang="pt-BR" dirty="0"/>
              <a:t>flexores plantares</a:t>
            </a:r>
          </a:p>
          <a:p>
            <a:r>
              <a:rPr lang="pt-BR" sz="2000" dirty="0"/>
              <a:t>Fraqueza muscular</a:t>
            </a:r>
          </a:p>
          <a:p>
            <a:pPr lvl="1"/>
            <a:r>
              <a:rPr lang="pt-BR" dirty="0"/>
              <a:t>extensores de quadril</a:t>
            </a:r>
          </a:p>
          <a:p>
            <a:pPr lvl="1"/>
            <a:r>
              <a:rPr lang="pt-BR" dirty="0"/>
              <a:t>abdutores de quadril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826888" y="1700808"/>
            <a:ext cx="3849568" cy="36004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Neuromotores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608004" y="2132856"/>
            <a:ext cx="4114800" cy="3752776"/>
          </a:xfrm>
        </p:spPr>
        <p:txBody>
          <a:bodyPr>
            <a:noAutofit/>
          </a:bodyPr>
          <a:lstStyle/>
          <a:p>
            <a:r>
              <a:rPr lang="pt-BR" sz="2000" dirty="0"/>
              <a:t>Requisitos da marcha* pouco desenvolvidos</a:t>
            </a:r>
          </a:p>
          <a:p>
            <a:r>
              <a:rPr lang="pt-BR" sz="2000" dirty="0"/>
              <a:t> Persistência da r</a:t>
            </a:r>
            <a:r>
              <a:rPr lang="pt-BR" dirty="0"/>
              <a:t>eação positiva de suporte e RTCS</a:t>
            </a:r>
          </a:p>
          <a:p>
            <a:r>
              <a:rPr lang="pt-BR" sz="2000" dirty="0"/>
              <a:t>Pobre seletividade muscular e excessiva </a:t>
            </a:r>
            <a:r>
              <a:rPr lang="pt-BR" sz="2000" dirty="0" err="1"/>
              <a:t>co-contração</a:t>
            </a:r>
            <a:r>
              <a:rPr lang="pt-BR" sz="2000" dirty="0"/>
              <a:t> de cintura pélvica e MI </a:t>
            </a:r>
          </a:p>
          <a:p>
            <a:r>
              <a:rPr lang="pt-BR" sz="2000" dirty="0"/>
              <a:t>Hipotonia axial</a:t>
            </a:r>
          </a:p>
          <a:p>
            <a:r>
              <a:rPr lang="pt-BR" sz="2000" dirty="0"/>
              <a:t>Hipertonia dos músculos flexores plantares (</a:t>
            </a:r>
            <a:r>
              <a:rPr lang="pt-BR" sz="2000" dirty="0" err="1"/>
              <a:t>Ashworth</a:t>
            </a:r>
            <a:r>
              <a:rPr lang="pt-BR" sz="2000" dirty="0"/>
              <a:t> 2) e flexores de quadril (Ashworth1)</a:t>
            </a:r>
          </a:p>
        </p:txBody>
      </p:sp>
      <p:sp>
        <p:nvSpPr>
          <p:cNvPr id="9" name="Retângulo 8"/>
          <p:cNvSpPr/>
          <p:nvPr/>
        </p:nvSpPr>
        <p:spPr>
          <a:xfrm>
            <a:off x="5076056" y="620688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Problema Funcional 5: </a:t>
            </a:r>
            <a:r>
              <a:rPr lang="pt-BR" dirty="0"/>
              <a:t>Não troca passos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323529" y="6309320"/>
            <a:ext cx="8352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93A299"/>
              </a:buClr>
              <a:buSzPct val="85000"/>
            </a:pPr>
            <a:r>
              <a:rPr lang="pt-BR" sz="1200" dirty="0">
                <a:solidFill>
                  <a:srgbClr val="292934"/>
                </a:solidFill>
              </a:rPr>
              <a:t>* apoio </a:t>
            </a:r>
            <a:r>
              <a:rPr lang="pt-BR" sz="1200" dirty="0" err="1">
                <a:solidFill>
                  <a:srgbClr val="292934"/>
                </a:solidFill>
              </a:rPr>
              <a:t>antigravidade</a:t>
            </a:r>
            <a:r>
              <a:rPr lang="pt-BR" sz="1200" dirty="0">
                <a:solidFill>
                  <a:srgbClr val="292934"/>
                </a:solidFill>
              </a:rPr>
              <a:t>, estabilização pélvica na vertical (contrapeso),  controle do deslocamento anteroposterior, lateral, reações de proteção</a:t>
            </a:r>
          </a:p>
        </p:txBody>
      </p:sp>
    </p:spTree>
    <p:extLst>
      <p:ext uri="{BB962C8B-B14F-4D97-AF65-F5344CB8AC3E}">
        <p14:creationId xmlns:p14="http://schemas.microsoft.com/office/powerpoint/2010/main" val="2012599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2818656" cy="990600"/>
          </a:xfrm>
        </p:spPr>
        <p:txBody>
          <a:bodyPr/>
          <a:lstStyle/>
          <a:p>
            <a:r>
              <a:rPr lang="pt-BR" dirty="0"/>
              <a:t>Objetivo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curto prazo: </a:t>
            </a:r>
          </a:p>
          <a:p>
            <a:r>
              <a:rPr lang="pt-BR" dirty="0"/>
              <a:t>facilitar  pequenos deslocamentos ,troca de passos com marcha lateral apoiada</a:t>
            </a:r>
          </a:p>
          <a:p>
            <a:r>
              <a:rPr lang="pt-BR" dirty="0"/>
              <a:t>estimular passos reativos – marcha anterior apoiada</a:t>
            </a:r>
          </a:p>
          <a:p>
            <a:r>
              <a:rPr lang="pt-BR" dirty="0"/>
              <a:t>promover experiência de movimentos recíprocos rítmicos de  membros inferiores  (triciclo, esteira)</a:t>
            </a:r>
          </a:p>
          <a:p>
            <a:r>
              <a:rPr lang="pt-BR" dirty="0"/>
              <a:t>No médio e longo prazo</a:t>
            </a:r>
          </a:p>
          <a:p>
            <a:r>
              <a:rPr lang="pt-BR" dirty="0"/>
              <a:t>Facilitar troca de passos com e sem dispositivo auxiliar</a:t>
            </a:r>
          </a:p>
        </p:txBody>
      </p:sp>
      <p:sp>
        <p:nvSpPr>
          <p:cNvPr id="9" name="Retângulo 8"/>
          <p:cNvSpPr/>
          <p:nvPr/>
        </p:nvSpPr>
        <p:spPr>
          <a:xfrm>
            <a:off x="5076056" y="620688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Problema Funcional 5: </a:t>
            </a:r>
            <a:r>
              <a:rPr lang="pt-BR" dirty="0"/>
              <a:t>Não troca passos </a:t>
            </a:r>
          </a:p>
        </p:txBody>
      </p:sp>
    </p:spTree>
    <p:extLst>
      <p:ext uri="{BB962C8B-B14F-4D97-AF65-F5344CB8AC3E}">
        <p14:creationId xmlns:p14="http://schemas.microsoft.com/office/powerpoint/2010/main" val="1231058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Condutas 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Para problema funcional 5</a:t>
            </a:r>
          </a:p>
          <a:p>
            <a:r>
              <a:rPr lang="pt-BR" dirty="0">
                <a:highlight>
                  <a:srgbClr val="FFFF00"/>
                </a:highlight>
              </a:rPr>
              <a:t>Elaborar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4229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Bibliográficas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/>
          </a:p>
          <a:p>
            <a:r>
              <a:rPr lang="en-US" sz="1800" dirty="0"/>
              <a:t>CAMPBELL, S. Decision Making in pediatric neurologic physical therapy, Churchill Livingstone. 31-83 p, 1999.</a:t>
            </a:r>
          </a:p>
          <a:p>
            <a:r>
              <a:rPr lang="pt-BR" sz="1800" dirty="0"/>
              <a:t>LEVITT, S. O tratamento da paralisia cerebral e do retardo motor. Manole. 2001. </a:t>
            </a:r>
          </a:p>
          <a:p>
            <a:r>
              <a:rPr lang="pt-BR" sz="1800" dirty="0"/>
              <a:t>MARTIN, S; KESSLER, M. </a:t>
            </a:r>
            <a:r>
              <a:rPr lang="pt-BR" sz="1800" dirty="0" err="1"/>
              <a:t>Neurologic</a:t>
            </a:r>
            <a:r>
              <a:rPr lang="pt-BR" sz="1800" dirty="0"/>
              <a:t> </a:t>
            </a:r>
            <a:r>
              <a:rPr lang="pt-BR" sz="1800" dirty="0" err="1"/>
              <a:t>Intervention</a:t>
            </a:r>
            <a:r>
              <a:rPr lang="pt-BR" sz="1800" dirty="0"/>
              <a:t> for </a:t>
            </a:r>
            <a:r>
              <a:rPr lang="pt-BR" sz="1800" dirty="0" err="1"/>
              <a:t>Physical</a:t>
            </a:r>
            <a:r>
              <a:rPr lang="pt-BR" sz="1800" dirty="0"/>
              <a:t> </a:t>
            </a:r>
            <a:r>
              <a:rPr lang="pt-BR" sz="1800" dirty="0" err="1"/>
              <a:t>Therapist</a:t>
            </a:r>
            <a:r>
              <a:rPr lang="pt-BR" sz="1800" dirty="0"/>
              <a:t> </a:t>
            </a:r>
            <a:r>
              <a:rPr lang="pt-BR" sz="1800" dirty="0" err="1"/>
              <a:t>Assistants</a:t>
            </a:r>
            <a:r>
              <a:rPr lang="pt-BR" sz="1800" dirty="0"/>
              <a:t>. WB. </a:t>
            </a:r>
            <a:r>
              <a:rPr lang="pt-BR" sz="1800" dirty="0" err="1"/>
              <a:t>Saunders</a:t>
            </a:r>
            <a:r>
              <a:rPr lang="pt-BR" sz="1800" dirty="0"/>
              <a:t>. 1</a:t>
            </a:r>
            <a:r>
              <a:rPr lang="pt-BR" sz="1800" baseline="30000" dirty="0"/>
              <a:t>st</a:t>
            </a:r>
            <a:r>
              <a:rPr lang="pt-BR" sz="1800" dirty="0"/>
              <a:t>. Ed.2000.</a:t>
            </a:r>
          </a:p>
          <a:p>
            <a:r>
              <a:rPr lang="en-US" sz="1800" dirty="0"/>
              <a:t>BISI MC, STAGNI R. Evaluation of toddler different strategies during the first six-months of independent walking: A longitudinal study. Gait &amp; Posture, Volume 41, Issue 2, 2015, pp. </a:t>
            </a:r>
            <a:r>
              <a:rPr lang="en-US" sz="1800"/>
              <a:t>574-579.</a:t>
            </a:r>
          </a:p>
          <a:p>
            <a:r>
              <a:rPr lang="pt-BR" sz="1800"/>
              <a:t>PRICE </a:t>
            </a:r>
            <a:r>
              <a:rPr lang="pt-BR" sz="1800" dirty="0"/>
              <a:t>C, MORRISON SC, HASHMI F, PHETHEAN J, NESTER C. </a:t>
            </a:r>
            <a:r>
              <a:rPr lang="en-US" sz="1800" dirty="0"/>
              <a:t>Biomechanics of the infant foot during the transition to independent walking: A narrative review. Gait &amp; Posture, Volume 59, 2018, pp. 140-146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0627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História pregressa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RNPT 28 semanas,  </a:t>
            </a:r>
            <a:r>
              <a:rPr lang="pt-BR" dirty="0" err="1"/>
              <a:t>gemelar</a:t>
            </a:r>
            <a:r>
              <a:rPr lang="pt-BR" dirty="0"/>
              <a:t> (óbito do irmão)</a:t>
            </a:r>
          </a:p>
          <a:p>
            <a:r>
              <a:rPr lang="pt-BR" dirty="0"/>
              <a:t>Parto </a:t>
            </a:r>
            <a:r>
              <a:rPr lang="pt-BR" dirty="0" err="1"/>
              <a:t>cesária</a:t>
            </a:r>
            <a:endParaRPr lang="pt-BR" dirty="0"/>
          </a:p>
          <a:p>
            <a:r>
              <a:rPr lang="pt-BR" dirty="0" err="1"/>
              <a:t>Apgar</a:t>
            </a:r>
            <a:r>
              <a:rPr lang="pt-BR" dirty="0"/>
              <a:t> 2/5</a:t>
            </a:r>
          </a:p>
          <a:p>
            <a:r>
              <a:rPr lang="pt-BR" dirty="0"/>
              <a:t>Detectado em US </a:t>
            </a:r>
            <a:r>
              <a:rPr lang="pt-BR" dirty="0" err="1"/>
              <a:t>leucomalácia</a:t>
            </a:r>
            <a:r>
              <a:rPr lang="pt-BR" dirty="0"/>
              <a:t> </a:t>
            </a:r>
            <a:r>
              <a:rPr lang="pt-BR" dirty="0" err="1"/>
              <a:t>periventricular</a:t>
            </a:r>
            <a:r>
              <a:rPr lang="pt-BR" dirty="0"/>
              <a:t> e  hemorragia </a:t>
            </a:r>
            <a:r>
              <a:rPr lang="pt-BR" dirty="0" err="1"/>
              <a:t>periventricular</a:t>
            </a:r>
            <a:r>
              <a:rPr lang="pt-BR" dirty="0"/>
              <a:t> grau II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323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História da moléstia atual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876800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dirty="0"/>
              <a:t> AIMS = 28 pontos </a:t>
            </a:r>
          </a:p>
          <a:p>
            <a:pPr marL="0" indent="0">
              <a:buNone/>
            </a:pPr>
            <a:r>
              <a:rPr lang="pt-BR" dirty="0"/>
              <a:t>(&lt; percentil 5%)</a:t>
            </a:r>
          </a:p>
        </p:txBody>
      </p:sp>
      <p:pic>
        <p:nvPicPr>
          <p:cNvPr id="1026" name="Picture 2" descr="Alberta Infant Motor Scale (AIMS) centile ranks grap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40768"/>
            <a:ext cx="4021597" cy="534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to 4"/>
          <p:cNvCxnSpPr/>
          <p:nvPr/>
        </p:nvCxnSpPr>
        <p:spPr>
          <a:xfrm flipH="1">
            <a:off x="7884368" y="4015287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flipV="1">
            <a:off x="7884368" y="4015287"/>
            <a:ext cx="0" cy="22034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8688337" y="3748390"/>
            <a:ext cx="420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FF0000"/>
                </a:solidFill>
              </a:rPr>
              <a:t>28</a:t>
            </a:r>
          </a:p>
        </p:txBody>
      </p:sp>
      <p:cxnSp>
        <p:nvCxnSpPr>
          <p:cNvPr id="13" name="Conector de seta reta 12"/>
          <p:cNvCxnSpPr/>
          <p:nvPr/>
        </p:nvCxnSpPr>
        <p:spPr>
          <a:xfrm flipH="1">
            <a:off x="8460432" y="3956139"/>
            <a:ext cx="144015" cy="692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58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Exame físico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83568" y="1844824"/>
            <a:ext cx="5760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Decúbito ventral – mantem a postura com controle deficitário, peso corporal projetado na torácica e ausência de estabilidade pélvica, não se locomove (arrastar ou engatinhar). </a:t>
            </a:r>
          </a:p>
          <a:p>
            <a:endParaRPr lang="pt-BR" dirty="0"/>
          </a:p>
          <a:p>
            <a:r>
              <a:rPr lang="pt-BR" dirty="0"/>
              <a:t>Alcances, preensões  em decúbito ventral: controle deficitário, ausência de contrapeso, não eleva tórax e abdome da superfície</a:t>
            </a:r>
          </a:p>
        </p:txBody>
      </p:sp>
    </p:spTree>
    <p:extLst>
      <p:ext uri="{BB962C8B-B14F-4D97-AF65-F5344CB8AC3E}">
        <p14:creationId xmlns:p14="http://schemas.microsoft.com/office/powerpoint/2010/main" val="1398967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Exame físico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1560" y="1916832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Tônus:</a:t>
            </a:r>
          </a:p>
          <a:p>
            <a:r>
              <a:rPr lang="pt-BR" dirty="0"/>
              <a:t>Decúbito dorsal : hipertonia espástica  de adutores de quadril (</a:t>
            </a:r>
            <a:r>
              <a:rPr lang="pt-BR" dirty="0" err="1"/>
              <a:t>Ashworth</a:t>
            </a:r>
            <a:r>
              <a:rPr lang="pt-BR" dirty="0"/>
              <a:t> 1);  extensores de joelho (</a:t>
            </a:r>
            <a:r>
              <a:rPr lang="pt-BR" dirty="0" err="1"/>
              <a:t>Ashworth</a:t>
            </a:r>
            <a:r>
              <a:rPr lang="pt-BR" dirty="0"/>
              <a:t> 1+) e flexores plantares (</a:t>
            </a:r>
            <a:r>
              <a:rPr lang="pt-BR" dirty="0" err="1"/>
              <a:t>Ashworth</a:t>
            </a:r>
            <a:r>
              <a:rPr lang="pt-BR" dirty="0"/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333535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Exame físico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75071" y="2204864"/>
            <a:ext cx="76253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POSTURA E MOVIMENTO</a:t>
            </a:r>
          </a:p>
          <a:p>
            <a:endParaRPr lang="pt-BR" dirty="0"/>
          </a:p>
          <a:p>
            <a:r>
              <a:rPr lang="pt-BR" dirty="0"/>
              <a:t>Decúbito dorsal: adota e mantém com simetria axial e assimetria apendicular leve, RTCA esporádico</a:t>
            </a:r>
          </a:p>
          <a:p>
            <a:endParaRPr lang="pt-BR" dirty="0"/>
          </a:p>
          <a:p>
            <a:r>
              <a:rPr lang="pt-BR" dirty="0"/>
              <a:t>Alcance em decúbito dorsal: presente e multidirecional, porém coordenação buco-manual influenciada pelo RTCA, dificuldade para supinação de antebraço, movimento seletivo de punho e dedos (faz preensão palmar grosseira) </a:t>
            </a:r>
          </a:p>
          <a:p>
            <a:endParaRPr lang="pt-BR" dirty="0"/>
          </a:p>
          <a:p>
            <a:r>
              <a:rPr lang="pt-BR" dirty="0"/>
              <a:t>Decúbito dorsal: mantem a posição com RTCA e  rola usando movimento em massa, sem dissociar cinturas pélvica e escapular.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0150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Exame físico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55576" y="2228671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Sentada – não adota a postura ;  mantem a postura com excessiva cifose global e apoio sacro</a:t>
            </a:r>
          </a:p>
          <a:p>
            <a:r>
              <a:rPr lang="pt-BR" dirty="0"/>
              <a:t>Reações de proteção anterior esboçando;</a:t>
            </a:r>
          </a:p>
          <a:p>
            <a:r>
              <a:rPr lang="pt-BR" dirty="0" err="1"/>
              <a:t>Reaçoes</a:t>
            </a:r>
            <a:r>
              <a:rPr lang="pt-BR" dirty="0"/>
              <a:t> de proteção lateral e posterior ausentes</a:t>
            </a:r>
          </a:p>
          <a:p>
            <a:r>
              <a:rPr lang="pt-BR" dirty="0"/>
              <a:t>Reação de paraquedas -; </a:t>
            </a:r>
          </a:p>
          <a:p>
            <a:r>
              <a:rPr lang="pt-BR" dirty="0"/>
              <a:t>Reação positiva de apoio +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165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funcionais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853136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0. Rola em bloco</a:t>
            </a:r>
          </a:p>
          <a:p>
            <a:pPr marL="0" indent="0">
              <a:buNone/>
            </a:pPr>
            <a:r>
              <a:rPr lang="pt-BR" dirty="0"/>
              <a:t>1. Não passa para posição sentada a partir do decúbito dorsal ou ventral</a:t>
            </a:r>
          </a:p>
        </p:txBody>
      </p:sp>
    </p:spTree>
    <p:extLst>
      <p:ext uri="{BB962C8B-B14F-4D97-AF65-F5344CB8AC3E}">
        <p14:creationId xmlns:p14="http://schemas.microsoft.com/office/powerpoint/2010/main" val="1599635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609</TotalTime>
  <Words>1124</Words>
  <Application>Microsoft Office PowerPoint</Application>
  <PresentationFormat>Apresentação na tela (4:3)</PresentationFormat>
  <Paragraphs>153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6" baseType="lpstr">
      <vt:lpstr>Arial</vt:lpstr>
      <vt:lpstr>Brilho</vt:lpstr>
      <vt:lpstr>Paralisia cerebral</vt:lpstr>
      <vt:lpstr>Caso clínico </vt:lpstr>
      <vt:lpstr>História pregressa</vt:lpstr>
      <vt:lpstr>História da moléstia atual </vt:lpstr>
      <vt:lpstr>Exame físico </vt:lpstr>
      <vt:lpstr>Exame físico </vt:lpstr>
      <vt:lpstr>Exame físico </vt:lpstr>
      <vt:lpstr>Exame físico </vt:lpstr>
      <vt:lpstr>Problemas funcionais</vt:lpstr>
      <vt:lpstr>Problemas funcionais</vt:lpstr>
      <vt:lpstr>Problemas funcionais</vt:lpstr>
      <vt:lpstr>Problemas funcionais</vt:lpstr>
      <vt:lpstr>Fatores relacionados </vt:lpstr>
      <vt:lpstr>Objetivos </vt:lpstr>
      <vt:lpstr>Fatores relacionados </vt:lpstr>
      <vt:lpstr>Objetivo</vt:lpstr>
      <vt:lpstr>Condutas </vt:lpstr>
      <vt:lpstr>Fatores relacionados </vt:lpstr>
      <vt:lpstr>Objetivo</vt:lpstr>
      <vt:lpstr>Condutas </vt:lpstr>
      <vt:lpstr>Fatores relacionados </vt:lpstr>
      <vt:lpstr>Objetivo</vt:lpstr>
      <vt:lpstr>Condutas </vt:lpstr>
      <vt:lpstr>Referências Bibliográficas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Paralisia cerebral</dc:title>
  <dc:creator>Lab</dc:creator>
  <cp:lastModifiedBy>Álvaro</cp:lastModifiedBy>
  <cp:revision>52</cp:revision>
  <dcterms:created xsi:type="dcterms:W3CDTF">2019-03-07T12:36:51Z</dcterms:created>
  <dcterms:modified xsi:type="dcterms:W3CDTF">2021-01-11T14:21:24Z</dcterms:modified>
</cp:coreProperties>
</file>