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852" r:id="rId3"/>
  </p:sldMasterIdLst>
  <p:notesMasterIdLst>
    <p:notesMasterId r:id="rId13"/>
  </p:notesMasterIdLst>
  <p:handoutMasterIdLst>
    <p:handoutMasterId r:id="rId14"/>
  </p:handoutMasterIdLst>
  <p:sldIdLst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 autoAdjust="0"/>
    <p:restoredTop sz="94694" autoAdjust="0"/>
  </p:normalViewPr>
  <p:slideViewPr>
    <p:cSldViewPr>
      <p:cViewPr varScale="1">
        <p:scale>
          <a:sx n="117" d="100"/>
          <a:sy n="117" d="100"/>
        </p:scale>
        <p:origin x="2096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230AABB-010D-3F20-5B76-EC511E3278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27FA31-067E-5EB9-0EC6-D13E397B861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07A47DA-0C9A-C9DB-6EF5-CE7481A3E0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D1A3F8B-E134-C95A-1DC6-8D8855E8BC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B4EDD4DC-2A4A-7F45-B25D-5835324D4F3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3E45642-0406-CAE8-F430-87BD705AA6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10A9024-D11B-4A18-7272-3D1FC08F9F2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D4E6C0B-EC21-EF0C-DA47-121364E8DF5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4F64C1F-3CEF-45E9-F9D4-CA19D94AEA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0BFDBD02-1AF1-65F5-0A0C-618FFED8E6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BF86ADD-7015-A235-C7E0-9FF06FEFFD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20E96D42-9BDF-884D-B989-5982A58A5F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13ACF87F-96AF-A581-6CE0-00A5CA5AFBAB}"/>
              </a:ext>
            </a:extLst>
          </p:cNvPr>
          <p:cNvCxnSpPr/>
          <p:nvPr/>
        </p:nvCxnSpPr>
        <p:spPr>
          <a:xfrm>
            <a:off x="2395538" y="3529013"/>
            <a:ext cx="5619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/>
          <a:lstStyle>
            <a:lvl1pPr algn="l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88EF92-5B47-FB1A-6F2F-D59D898F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04F8C0-871C-0AAE-3B9B-0EFE89F6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5538" y="328613"/>
            <a:ext cx="3087687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3CCA61-0E05-1D6D-26DD-E73EBA1E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5100" y="798513"/>
            <a:ext cx="801688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19D8-2320-C44F-AAEA-B49668FD70B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610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>
            <a:extLst>
              <a:ext uri="{FF2B5EF4-FFF2-40B4-BE49-F238E27FC236}">
                <a16:creationId xmlns:a16="http://schemas.microsoft.com/office/drawing/2014/main" id="{4C68F85E-522B-7928-CBEE-CEC6503329DA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4F87DB-7C0C-F6DD-74A8-89255DD2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46E354-1CDA-3A8A-B513-D6C441F8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2FA70B-05DA-CC08-355E-E1051C2A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0EA9-218F-8543-AF2F-E5BB9B4A3FC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2142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27272DAB-61D3-A93C-1B61-A96F0CA8DF4A}"/>
              </a:ext>
            </a:extLst>
          </p:cNvPr>
          <p:cNvCxnSpPr/>
          <p:nvPr/>
        </p:nvCxnSpPr>
        <p:spPr>
          <a:xfrm>
            <a:off x="691832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BF080A-A3F9-893D-4728-164F384F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126DA3-C128-0D4E-1ED4-FF9FB7F2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738827-31AA-8272-501A-3A61F692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09CE3-09FA-E14D-B758-E6E47D6B3A1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3680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>
            <a:extLst>
              <a:ext uri="{FF2B5EF4-FFF2-40B4-BE49-F238E27FC236}">
                <a16:creationId xmlns:a16="http://schemas.microsoft.com/office/drawing/2014/main" id="{2F73F49A-315B-7900-CE19-AA3F33FA5598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35478F-837F-5414-0575-E391B884D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D7B88C-D5F1-42AB-0E5A-4DFDCF30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6CFEA4-2262-3F50-81A4-C486F226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A514-6EF1-8347-A993-FABCCFFFE39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9492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D7F2D4C0-1394-905C-D0D8-FE0BE1464B83}"/>
              </a:ext>
            </a:extLst>
          </p:cNvPr>
          <p:cNvCxnSpPr/>
          <p:nvPr/>
        </p:nvCxnSpPr>
        <p:spPr>
          <a:xfrm>
            <a:off x="1443038" y="3805238"/>
            <a:ext cx="561816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D6DAD8-CE9C-9DA1-2FFF-3AC09A25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F5141B-8871-3C91-2CF4-C27570E11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8ACD18-29EE-5C10-6AB0-094BB19A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57F2-5ED7-8C4C-B644-AC9CF602AE9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9172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32">
            <a:extLst>
              <a:ext uri="{FF2B5EF4-FFF2-40B4-BE49-F238E27FC236}">
                <a16:creationId xmlns:a16="http://schemas.microsoft.com/office/drawing/2014/main" id="{5129798C-A2A4-1A17-6B6D-32F0D1285AD0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A912F72-AF99-0AF4-1AEA-33681CF1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16764C6-070A-BAF6-64E9-23CCE32DD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7DE00F-5C16-26E3-4B69-8A6235FF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3A05-1105-D445-A080-B7287DE9648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7369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35">
            <a:extLst>
              <a:ext uri="{FF2B5EF4-FFF2-40B4-BE49-F238E27FC236}">
                <a16:creationId xmlns:a16="http://schemas.microsoft.com/office/drawing/2014/main" id="{6E2BFBCD-A8EF-7EA3-DF40-04A2F29C8EFB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5A5FE5C-AED3-4D3F-8CE2-B634E710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56C68D65-7071-2E2E-F513-8BD196241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648E96B-941F-5889-3D99-0984909B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6F08-808B-2C49-8268-F80BB1F6BEC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1989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1">
            <a:extLst>
              <a:ext uri="{FF2B5EF4-FFF2-40B4-BE49-F238E27FC236}">
                <a16:creationId xmlns:a16="http://schemas.microsoft.com/office/drawing/2014/main" id="{B576CBA0-C4F2-EF0E-8CFC-FE8DF273BAD2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5F5FE07D-5D18-1EF8-14B9-E87AF84D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07567FC-FABF-2D27-7FC6-110108F59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83D3D70-3F60-5B65-2526-C60098347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F024-74A8-DD43-8D2A-80B75ECE67F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2262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824213-3F9D-C4DD-096B-3D27D34C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E0E7DC-5A71-0CBE-79A5-2E59436A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3FDA9E-2E2A-93B3-9120-E661A511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98DA1-F4D7-0C4C-94E5-BCC3267CCDA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6507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76DBFAD6-968E-FB69-E746-C692B75FBA07}"/>
              </a:ext>
            </a:extLst>
          </p:cNvPr>
          <p:cNvCxnSpPr/>
          <p:nvPr/>
        </p:nvCxnSpPr>
        <p:spPr>
          <a:xfrm>
            <a:off x="1441450" y="3205163"/>
            <a:ext cx="24241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666C96F-138C-40FF-DA5B-D5C835F6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4BFB11C-DC86-C5D1-9758-1B6D37E40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C9273CD-31BF-B3F8-9243-09E4319D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04C19-3CC6-6D42-B9D2-A9C62A5A34B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5623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>
            <a:extLst>
              <a:ext uri="{FF2B5EF4-FFF2-40B4-BE49-F238E27FC236}">
                <a16:creationId xmlns:a16="http://schemas.microsoft.com/office/drawing/2014/main" id="{A4491F5C-AB81-AB3D-3489-7D5BBBE97CE1}"/>
              </a:ext>
            </a:extLst>
          </p:cNvPr>
          <p:cNvGrpSpPr>
            <a:grpSpLocks/>
          </p:cNvGrpSpPr>
          <p:nvPr/>
        </p:nvGrpSpPr>
        <p:grpSpPr bwMode="auto">
          <a:xfrm>
            <a:off x="4995863" y="482600"/>
            <a:ext cx="3511550" cy="5148263"/>
            <a:chOff x="6852919" y="583365"/>
            <a:chExt cx="4681849" cy="5181928"/>
          </a:xfrm>
        </p:grpSpPr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3511BF81-5DED-0B20-28BA-87297A976B17}"/>
                </a:ext>
              </a:extLst>
            </p:cNvPr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D0707C67-07AE-5913-C18F-E7C8E1ADA732}"/>
                </a:ext>
              </a:extLst>
            </p:cNvPr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30">
            <a:extLst>
              <a:ext uri="{FF2B5EF4-FFF2-40B4-BE49-F238E27FC236}">
                <a16:creationId xmlns:a16="http://schemas.microsoft.com/office/drawing/2014/main" id="{AAC20BFF-BD0D-FB90-A97D-D39B64D5674F}"/>
              </a:ext>
            </a:extLst>
          </p:cNvPr>
          <p:cNvCxnSpPr/>
          <p:nvPr/>
        </p:nvCxnSpPr>
        <p:spPr>
          <a:xfrm>
            <a:off x="1441450" y="3143250"/>
            <a:ext cx="3241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58FD63D9-462E-1602-1945-1A2AECE37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6688" y="5470525"/>
            <a:ext cx="3252787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482ACE17-C159-BE16-984A-23B2B82A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8275" y="319088"/>
            <a:ext cx="3251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9C935A1-444B-7479-62F6-93DAC16A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7F8F1-9A13-3A4D-A3F4-422FF349978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9953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82B092E-FDB6-9079-A328-1182AD4B5674}"/>
              </a:ext>
            </a:extLst>
          </p:cNvPr>
          <p:cNvSpPr/>
          <p:nvPr/>
        </p:nvSpPr>
        <p:spPr>
          <a:xfrm>
            <a:off x="0" y="2016125"/>
            <a:ext cx="9144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F7BF0303-8D57-C6E6-4460-360E55974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 bwMode="auto">
          <a:xfrm>
            <a:off x="0" y="6096000"/>
            <a:ext cx="9144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4FCE9E1-3BD2-59EF-F00B-49FFAD31608E}"/>
              </a:ext>
            </a:extLst>
          </p:cNvPr>
          <p:cNvCxnSpPr/>
          <p:nvPr/>
        </p:nvCxnSpPr>
        <p:spPr>
          <a:xfrm>
            <a:off x="0" y="610076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467A2-D6FB-2507-44A1-8812557D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F7390E9B-708E-021B-FAF3-74D92065A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3038" y="2016125"/>
            <a:ext cx="657225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de texto Mestres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655C5-6AC2-AB57-1E84-E5D66EBF7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46738" y="330200"/>
            <a:ext cx="2368550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113AC-F07D-566A-56D5-F1E59B716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3038" y="328613"/>
            <a:ext cx="4033837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FFBB0-826A-8B82-B0F4-D0363E39B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7363" y="798513"/>
            <a:ext cx="795337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4E7DD412-6BC3-4F43-906E-23DFEFE1DEC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pic>
        <p:nvPicPr>
          <p:cNvPr id="1034" name="Picture 7">
            <a:extLst>
              <a:ext uri="{FF2B5EF4-FFF2-40B4-BE49-F238E27FC236}">
                <a16:creationId xmlns:a16="http://schemas.microsoft.com/office/drawing/2014/main" id="{4F861AE4-199F-C0DF-4C88-000009C66D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895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77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77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77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77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77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77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77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77"/>
        </a:defRPr>
      </a:lvl9pPr>
    </p:titleStyle>
    <p:bodyStyle>
      <a:lvl1pPr marL="228600" indent="-228600" algn="l" defTabSz="685800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6513.htm#art3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#art24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061EE47-DF59-2812-036B-02886BE6DAED}"/>
              </a:ext>
            </a:extLst>
          </p:cNvPr>
          <p:cNvSpPr/>
          <p:nvPr/>
        </p:nvSpPr>
        <p:spPr>
          <a:xfrm>
            <a:off x="755650" y="1989138"/>
            <a:ext cx="7488238" cy="4094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b="1" i="1" cap="small" dirty="0">
              <a:latin typeface="Times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i="1" cap="small" dirty="0">
                <a:latin typeface="Times" charset="0"/>
              </a:rPr>
              <a:t>Ação Popular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i="1" cap="small" dirty="0">
              <a:latin typeface="Times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i="1" cap="small" dirty="0">
              <a:latin typeface="Times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i="1" cap="small" dirty="0">
              <a:latin typeface="Times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i="1" cap="small" dirty="0">
              <a:latin typeface="Times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i="1" dirty="0">
                <a:latin typeface="Times" charset="0"/>
              </a:rPr>
              <a:t>Profa. Susana Henriques da Costa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i="1" dirty="0">
                <a:latin typeface="Times" charset="0"/>
              </a:rPr>
              <a:t>19/10/2023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i="1" cap="small" dirty="0">
              <a:latin typeface="Times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i="1" cap="small" dirty="0">
              <a:latin typeface="Times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i="1" cap="small" dirty="0">
              <a:latin typeface="Times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Times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439C334-3A7E-0755-0CE8-D15EE7951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>
                <a:latin typeface="Times New Roman" panose="02020603050405020304" pitchFamily="18" charset="0"/>
              </a:rPr>
              <a:t>Ação Popular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B15D437-3834-1F6E-9256-AB041F47C6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t-BR" altLang="pt-BR" sz="2400" dirty="0">
                <a:latin typeface="Times New Roman" panose="02020603050405020304" pitchFamily="18" charset="0"/>
              </a:rPr>
              <a:t>Art. 1º, LAP.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altLang="pt-BR" sz="2400" dirty="0">
                <a:latin typeface="Times New Roman" panose="02020603050405020304" pitchFamily="18" charset="0"/>
              </a:rPr>
              <a:t>        § 1º - Consideram-se patrimônio público para os fins referidos neste artigo, os bens e direitos de valor econômico, artístico, estético, histórico ou turístico.</a:t>
            </a:r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hlinkClick r:id="rId2"/>
              </a:rPr>
              <a:t>(Redação dada pela Lei nº 6.513, de 1977)</a:t>
            </a:r>
            <a:endParaRPr lang="pt-BR" altLang="pt-BR" sz="24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altLang="pt-BR" sz="24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t-BR" altLang="pt-BR" sz="2400" dirty="0">
                <a:latin typeface="Times New Roman" panose="02020603050405020304" pitchFamily="18" charset="0"/>
              </a:rPr>
              <a:t>Art. 5, LXXIII, CF - qualquer cidadão é parte legítima para propor ação popular que vise a anular ato lesivo ao patrimônio público ou de entidade de que o Estado participe, à moralidade administrativa, ao meio ambiente e ao patrimônio histórico e cultural, ficando o autor, salvo comprovada má-fé, isento de custas judiciais e do ônus da sucumbência;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C3AFEC2-AF04-AB32-2C18-FE53DDC53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/>
              <a:t>Objeto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4EFB829-D97E-A356-B460-FA0A416CAF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/>
              <a:t>Objeto mediato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altLang="pt-BR"/>
              <a:t> O patrimônio público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altLang="pt-BR"/>
              <a:t> A moralidade administrativa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altLang="pt-BR"/>
              <a:t> O meio-ambiente e outros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pt-BR" altLang="pt-BR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/>
              <a:t>Objeto imediato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altLang="pt-BR"/>
              <a:t>    Art. 11, LAP. A sentença que, julgando procedente a ação popular, decretar a invalidade do ato impugnado, condenará ao pagamento de perdas e danos os responsáveis pela sua prática e os beneficiários dele, ressalvada a ação regressiva contra os funcionários causadores de dano, quando incorrerem em culpa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5CA3D3D-A1BA-1E3B-7083-0EE0E55A5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/>
              <a:t>Legitimidade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CFFEE4C5-F03E-545A-7A33-6F16F85489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>
                <a:latin typeface="Times New Roman" panose="02020603050405020304" pitchFamily="18" charset="0"/>
              </a:rPr>
              <a:t>Ativa </a:t>
            </a:r>
          </a:p>
          <a:p>
            <a:pPr lvl="1" eaLnBrk="1" hangingPunct="1"/>
            <a:r>
              <a:rPr lang="pt-BR" altLang="pt-BR">
                <a:latin typeface="Times New Roman" panose="02020603050405020304" pitchFamily="18" charset="0"/>
              </a:rPr>
              <a:t>Cidadão</a:t>
            </a:r>
          </a:p>
          <a:p>
            <a:pPr lvl="1" eaLnBrk="1" hangingPunct="1"/>
            <a:r>
              <a:rPr lang="pt-BR" altLang="pt-BR">
                <a:latin typeface="Times New Roman" panose="02020603050405020304" pitchFamily="18" charset="0"/>
              </a:rPr>
              <a:t>Ministério Público: ulterior (desistência ou abandono)</a:t>
            </a:r>
          </a:p>
          <a:p>
            <a:pPr eaLnBrk="1" hangingPunct="1"/>
            <a:r>
              <a:rPr lang="pt-BR" altLang="pt-BR">
                <a:latin typeface="Times New Roman" panose="02020603050405020304" pitchFamily="18" charset="0"/>
              </a:rPr>
              <a:t>Passiva – litisconsórcio necessário</a:t>
            </a:r>
          </a:p>
          <a:p>
            <a:pPr lvl="1" eaLnBrk="1" hangingPunct="1"/>
            <a:r>
              <a:rPr lang="pt-BR" altLang="pt-BR">
                <a:latin typeface="Times New Roman" panose="02020603050405020304" pitchFamily="18" charset="0"/>
              </a:rPr>
              <a:t>Agente público</a:t>
            </a:r>
          </a:p>
          <a:p>
            <a:pPr lvl="1" eaLnBrk="1" hangingPunct="1"/>
            <a:r>
              <a:rPr lang="pt-BR" altLang="pt-BR">
                <a:latin typeface="Times New Roman" panose="02020603050405020304" pitchFamily="18" charset="0"/>
              </a:rPr>
              <a:t>beneficiários</a:t>
            </a:r>
          </a:p>
          <a:p>
            <a:pPr eaLnBrk="1" hangingPunct="1"/>
            <a:r>
              <a:rPr lang="pt-BR" altLang="pt-BR">
                <a:latin typeface="Times New Roman" panose="02020603050405020304" pitchFamily="18" charset="0"/>
              </a:rPr>
              <a:t>A pessoa jurídica de direito público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B03C2C3-920E-E351-FE0A-D30325356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>
                <a:latin typeface="Times New Roman" panose="02020603050405020304" pitchFamily="18" charset="0"/>
              </a:rPr>
              <a:t>Competência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0ADD16DA-A98C-0E97-DBDA-6B335ABFF5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3038" y="1703388"/>
            <a:ext cx="6572250" cy="3451225"/>
          </a:xfrm>
        </p:spPr>
        <p:txBody>
          <a:bodyPr/>
          <a:lstStyle/>
          <a:p>
            <a:pPr lvl="1" eaLnBrk="1" hangingPunct="1">
              <a:buFontTx/>
              <a:buChar char="•"/>
            </a:pPr>
            <a:r>
              <a:rPr lang="pt-BR" altLang="pt-BR">
                <a:latin typeface="Times New Roman" panose="02020603050405020304" pitchFamily="18" charset="0"/>
              </a:rPr>
              <a:t>Aplicação do CPC</a:t>
            </a:r>
          </a:p>
          <a:p>
            <a:pPr algn="just" eaLnBrk="1" hangingPunct="1"/>
            <a:r>
              <a:rPr lang="pt-BR" altLang="pt-BR" sz="1600">
                <a:latin typeface="Times New Roman" panose="02020603050405020304" pitchFamily="18" charset="0"/>
              </a:rPr>
              <a:t>Art. 53. É competente o foro:</a:t>
            </a:r>
          </a:p>
          <a:p>
            <a:pPr lvl="1" algn="just" eaLnBrk="1" hangingPunct="1"/>
            <a:r>
              <a:rPr lang="pt-BR" altLang="pt-BR" sz="1200">
                <a:latin typeface="Times New Roman" panose="02020603050405020304" pitchFamily="18" charset="0"/>
              </a:rPr>
              <a:t>III - do lugar: a) onde está a sede, para a ação em que for ré pessoa jurídica;</a:t>
            </a:r>
          </a:p>
          <a:p>
            <a:pPr lvl="1" algn="just" eaLnBrk="1" hangingPunct="1"/>
            <a:r>
              <a:rPr lang="pt-BR" altLang="pt-BR" sz="1200">
                <a:latin typeface="Times New Roman" panose="02020603050405020304" pitchFamily="18" charset="0"/>
              </a:rPr>
              <a:t>IV - do lugar do ato ou fato para a ação:a) de reparação de dano;</a:t>
            </a:r>
            <a:endParaRPr lang="pt-BR" altLang="pt-BR">
              <a:latin typeface="Times New Roman" panose="02020603050405020304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pt-BR" altLang="pt-BR">
                <a:latin typeface="Times New Roman" panose="02020603050405020304" pitchFamily="18" charset="0"/>
              </a:rPr>
              <a:t>Regras sobre conexão e continência</a:t>
            </a:r>
          </a:p>
          <a:p>
            <a:pPr lvl="2" algn="just" eaLnBrk="1" hangingPunct="1">
              <a:buFont typeface="Arial" panose="020B0604020202020204" pitchFamily="34" charset="0"/>
              <a:buChar char="–"/>
            </a:pPr>
            <a:r>
              <a:rPr lang="pt-BR" altLang="pt-BR">
                <a:latin typeface="Times New Roman" panose="02020603050405020304" pitchFamily="18" charset="0"/>
              </a:rPr>
              <a:t> Art. 5º § 3º, LAP. A propositura da ação prevenirá a jurisdição do juízo para todas as ações, que forem posteriormente intentadas contra as mesmas partes e sob os mesmos fundamentos.</a:t>
            </a:r>
          </a:p>
          <a:p>
            <a:pPr lvl="2" algn="just" eaLnBrk="1" hangingPunct="1">
              <a:buFont typeface="Arial" panose="020B0604020202020204" pitchFamily="34" charset="0"/>
              <a:buChar char="–"/>
            </a:pPr>
            <a:r>
              <a:rPr lang="pt-BR" altLang="pt-BR">
                <a:latin typeface="Times New Roman" panose="02020603050405020304" pitchFamily="18" charset="0"/>
              </a:rPr>
              <a:t>Art. 312, CPC. Considera-se proposta a ação quando a petição inicial for protocolada, todavia, a propositura da ação só produz quanto ao réu os efeitos mencionados no </a:t>
            </a:r>
            <a:r>
              <a:rPr lang="pt-BR" altLang="pt-BR">
                <a:latin typeface="Times New Roman" panose="02020603050405020304" pitchFamily="18" charset="0"/>
                <a:hlinkClick r:id="rId2"/>
              </a:rPr>
              <a:t>art. 240 </a:t>
            </a:r>
            <a:r>
              <a:rPr lang="pt-BR" altLang="pt-BR">
                <a:latin typeface="Times New Roman" panose="02020603050405020304" pitchFamily="18" charset="0"/>
              </a:rPr>
              <a:t>depois que for validamente citado.</a:t>
            </a:r>
          </a:p>
          <a:p>
            <a:pPr lvl="1" eaLnBrk="1" hangingPunct="1">
              <a:buFontTx/>
              <a:buNone/>
            </a:pPr>
            <a:endParaRPr lang="pt-BR" altLang="pt-B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28844B4-6D5B-171F-0C5F-7425486E7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>
                <a:latin typeface="Times New Roman" panose="02020603050405020304" pitchFamily="18" charset="0"/>
              </a:rPr>
              <a:t>Coisa Julgada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610493F3-DB4E-CC77-D4B7-B6C9AD7E36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>
                <a:latin typeface="Times New Roman" panose="02020603050405020304" pitchFamily="18" charset="0"/>
              </a:rPr>
              <a:t>  Art. 18, LAP. A sentença terá eficácia de coisa julgada oponível "erga omnes", exceto no caso de haver sido a ação julgada improcedente por deficiência de prova; neste caso, qualquer cidadão poderá intentar outra ação com idêntico fundamento, valendo-se de nova prova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CE3C674-2747-AB89-5CD9-E68B88FD9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>
                <a:latin typeface="Times New Roman" panose="02020603050405020304" pitchFamily="18" charset="0"/>
              </a:rPr>
              <a:t>Recursos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054ACB5-6AA4-BFA6-9352-866341BB2E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2800" dirty="0"/>
              <a:t> </a:t>
            </a:r>
            <a:r>
              <a:rPr lang="pt-BR" altLang="pt-BR" sz="2800" dirty="0">
                <a:latin typeface="Times New Roman" panose="02020603050405020304" pitchFamily="18" charset="0"/>
              </a:rPr>
              <a:t>      Art. 19, LAP. A sentença que concluir pela carência ou pela improcedência da ação está sujeita ao duplo grau de jurisdição, não produzindo efeito senão depois de confirmada pelo tribunal; da que julgar a ação procedente caberá apelação, com efeito suspensivo. 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altLang="pt-BR" sz="2800" dirty="0">
                <a:latin typeface="Times New Roman" panose="02020603050405020304" pitchFamily="18" charset="0"/>
              </a:rPr>
              <a:t>   § 1º Das decisões interlocutórias cabe agravo de instrumento. 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altLang="pt-BR" sz="2800" dirty="0">
                <a:latin typeface="Times New Roman" panose="02020603050405020304" pitchFamily="18" charset="0"/>
              </a:rPr>
              <a:t>        § 2º Das sentenças e decisões proferidas contra o autor da ação e suscetíveis de recurso, poderá recorrer qualquer cidadão e também o Ministério Público.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7705A4F-936B-82CE-B756-DB36DA1B2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>
                <a:latin typeface="Times New Roman" panose="02020603050405020304" pitchFamily="18" charset="0"/>
              </a:rPr>
              <a:t>Execução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74442A8-B7FC-0697-0BA6-FA05347C94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t-BR" altLang="pt-BR" sz="2800" dirty="0">
                <a:latin typeface="Times New Roman" panose="02020603050405020304" pitchFamily="18" charset="0"/>
              </a:rPr>
              <a:t>Art. 16, LAP. Caso decorridos 60 (sessenta) dias da publicação da sentença condenatória de segunda instância, sem que o autor ou terceiro promova a respectiva execução. o representante do Ministério Público a promoverá nos 30 (trinta) dias seguintes, sob pena de falta grave.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t-BR" altLang="pt-BR" sz="2800" dirty="0">
                <a:latin typeface="Times New Roman" panose="02020603050405020304" pitchFamily="18" charset="0"/>
              </a:rPr>
              <a:t>Art. 17, LAP. É sempre permitida às pessoas ou entidades referidas no art. 1º, ainda que hajam contestado a ação, promover, em qualquer tempo, e no que as beneficiar a execução da sentença contra os demais réus.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329AAB8-DEA0-8957-B7DD-5B97FBAB8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dirty="0">
                <a:latin typeface="Times New Roman" panose="02020603050405020304" pitchFamily="18" charset="0"/>
              </a:rPr>
              <a:t>Tutelas PROVISÓRIAS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417E398F-D6B0-CF97-2EFD-33DE2A869F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>
                <a:latin typeface="Times New Roman" panose="02020603050405020304" pitchFamily="18" charset="0"/>
              </a:rPr>
              <a:t>Art. 5º . § 4º, LAP Na defesa do patrimônio público caberá a suspensão liminar do ato lesivo impugnado.</a:t>
            </a:r>
          </a:p>
          <a:p>
            <a:pPr eaLnBrk="1" hangingPunct="1">
              <a:buFontTx/>
              <a:buNone/>
            </a:pPr>
            <a:endParaRPr lang="pt-BR" altLang="pt-BR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pt-BR" altLang="pt-BR" dirty="0">
                <a:latin typeface="Times New Roman" panose="02020603050405020304" pitchFamily="18" charset="0"/>
              </a:rPr>
              <a:t>O princípio da proteção integral do interesse metaindividual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873F99EE569F4A908AC2DB9EF31A6F" ma:contentTypeVersion="11" ma:contentTypeDescription="Create a new document." ma:contentTypeScope="" ma:versionID="dbd9ecbf795d25c9fe3d7029915ca6bb">
  <xsd:schema xmlns:xsd="http://www.w3.org/2001/XMLSchema" xmlns:xs="http://www.w3.org/2001/XMLSchema" xmlns:p="http://schemas.microsoft.com/office/2006/metadata/properties" xmlns:ns3="7f8f6bc7-b2f0-4aba-82e7-56aa54f3f6fc" xmlns:ns4="a42403de-3eef-4ece-b1d4-90944f58751b" targetNamespace="http://schemas.microsoft.com/office/2006/metadata/properties" ma:root="true" ma:fieldsID="28e438a0cfcb50f325b9101594053fd5" ns3:_="" ns4:_="">
    <xsd:import namespace="7f8f6bc7-b2f0-4aba-82e7-56aa54f3f6fc"/>
    <xsd:import namespace="a42403de-3eef-4ece-b1d4-90944f5875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f6bc7-b2f0-4aba-82e7-56aa54f3f6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403de-3eef-4ece-b1d4-90944f5875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D2CFA9-7AED-4E78-913A-0DFF0E80AC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8876EA-2177-43E3-ADFE-3ACB2F0870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8f6bc7-b2f0-4aba-82e7-56aa54f3f6fc"/>
    <ds:schemaRef ds:uri="a42403de-3eef-4ece-b1d4-90944f5875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{600298E3-0517-824C-9A36-096DC597C463}tf10001119</Template>
  <TotalTime>11505</TotalTime>
  <Words>636</Words>
  <Application>Microsoft Macintosh PowerPoint</Application>
  <PresentationFormat>Apresentação na tela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Gill Sans MT</vt:lpstr>
      <vt:lpstr>Arial</vt:lpstr>
      <vt:lpstr>Times</vt:lpstr>
      <vt:lpstr>Calibri</vt:lpstr>
      <vt:lpstr>Times New Roman</vt:lpstr>
      <vt:lpstr>Galeria</vt:lpstr>
      <vt:lpstr>Apresentação do PowerPoint</vt:lpstr>
      <vt:lpstr>Ação Popular</vt:lpstr>
      <vt:lpstr>Objeto</vt:lpstr>
      <vt:lpstr>Legitimidade</vt:lpstr>
      <vt:lpstr>Competência</vt:lpstr>
      <vt:lpstr>Coisa Julgada</vt:lpstr>
      <vt:lpstr>Recursos</vt:lpstr>
      <vt:lpstr>Execução</vt:lpstr>
      <vt:lpstr>Tutelas PROVISÓRIAS</vt:lpstr>
    </vt:vector>
  </TitlesOfParts>
  <Company>閈]水ꀡ䒸뿿_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Filipe Negrão</dc:creator>
  <cp:lastModifiedBy>Susana Henriques da Costa</cp:lastModifiedBy>
  <cp:revision>34</cp:revision>
  <dcterms:created xsi:type="dcterms:W3CDTF">2006-02-21T18:07:15Z</dcterms:created>
  <dcterms:modified xsi:type="dcterms:W3CDTF">2023-10-19T11:47:01Z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0x01010006873F99EE569F4A908AC2DB9EF31A6F</vt:lpwstr>
  </property>
</Properties>
</file>