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70" r:id="rId6"/>
    <p:sldId id="271" r:id="rId7"/>
    <p:sldId id="268" r:id="rId8"/>
    <p:sldId id="285" r:id="rId9"/>
    <p:sldId id="272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6" r:id="rId22"/>
    <p:sldId id="261" r:id="rId23"/>
    <p:sldId id="262" r:id="rId24"/>
    <p:sldId id="26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7"/>
    <p:restoredTop sz="90394"/>
  </p:normalViewPr>
  <p:slideViewPr>
    <p:cSldViewPr snapToGrid="0" snapToObjects="1">
      <p:cViewPr varScale="1">
        <p:scale>
          <a:sx n="93" d="100"/>
          <a:sy n="93" d="100"/>
        </p:scale>
        <p:origin x="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2B1C1-46BE-D34F-94BA-BA20D5BDD04F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8B9AC-974E-9F40-BE1C-2AFD5B446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02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8B9AC-974E-9F40-BE1C-2AFD5B4464D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53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www.youtube.com/watch?v=EOX0dWICd3o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/>
              <a:t>Ecossistemas</a:t>
            </a:r>
            <a:r>
              <a:rPr lang="en-US" b="1" dirty="0"/>
              <a:t> de </a:t>
            </a:r>
            <a:r>
              <a:rPr lang="en-US" b="1" dirty="0" err="1"/>
              <a:t>empreendedorismo</a:t>
            </a:r>
            <a:r>
              <a:rPr lang="en-US" b="1" dirty="0"/>
              <a:t> e </a:t>
            </a:r>
            <a:r>
              <a:rPr lang="en-US" b="1" dirty="0" err="1"/>
              <a:t>investimentos</a:t>
            </a:r>
            <a:endParaRPr lang="pt-BR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Pro3582</a:t>
            </a:r>
          </a:p>
          <a:p>
            <a:r>
              <a:rPr lang="pt-BR" dirty="0" err="1"/>
              <a:t>pROF.</a:t>
            </a:r>
            <a:r>
              <a:rPr lang="pt-BR" dirty="0"/>
              <a:t> DR. GUILHERME ARY PLONSKI</a:t>
            </a:r>
          </a:p>
          <a:p>
            <a:r>
              <a:rPr lang="pt-BR" dirty="0"/>
              <a:t>ARTUR VILAS BOAS</a:t>
            </a:r>
          </a:p>
        </p:txBody>
      </p:sp>
    </p:spTree>
    <p:extLst>
      <p:ext uri="{BB962C8B-B14F-4D97-AF65-F5344CB8AC3E}">
        <p14:creationId xmlns:p14="http://schemas.microsoft.com/office/powerpoint/2010/main" val="1177896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: Unilever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7559" y="2423766"/>
            <a:ext cx="6164237" cy="3636511"/>
          </a:xfrm>
        </p:spPr>
        <p:txBody>
          <a:bodyPr>
            <a:normAutofit/>
          </a:bodyPr>
          <a:lstStyle/>
          <a:p>
            <a:r>
              <a:rPr lang="pt-BR" dirty="0"/>
              <a:t>Foco em resolver seus desafios por meio das startups</a:t>
            </a:r>
          </a:p>
          <a:p>
            <a:r>
              <a:rPr lang="pt-BR" dirty="0"/>
              <a:t>Unilever Ventures (550 </a:t>
            </a:r>
            <a:r>
              <a:rPr lang="pt-BR" dirty="0" err="1"/>
              <a:t>milh</a:t>
            </a:r>
            <a:r>
              <a:rPr lang="en-US" dirty="0" err="1"/>
              <a:t>ões</a:t>
            </a:r>
            <a:r>
              <a:rPr lang="en-US" dirty="0"/>
              <a:t> de euros)</a:t>
            </a:r>
          </a:p>
          <a:p>
            <a:r>
              <a:rPr lang="en-US" dirty="0"/>
              <a:t>Unilever foundry (mentoria, </a:t>
            </a:r>
            <a:r>
              <a:rPr lang="en-US" dirty="0" err="1"/>
              <a:t>contatos</a:t>
            </a:r>
            <a:r>
              <a:rPr lang="en-US" dirty="0"/>
              <a:t> e </a:t>
            </a:r>
            <a:r>
              <a:rPr lang="en-US" dirty="0" err="1"/>
              <a:t>suporte</a:t>
            </a:r>
            <a:r>
              <a:rPr lang="en-US" dirty="0"/>
              <a:t> para </a:t>
            </a:r>
            <a:r>
              <a:rPr lang="en-US" dirty="0" err="1"/>
              <a:t>escala</a:t>
            </a:r>
            <a:r>
              <a:rPr lang="en-US" dirty="0"/>
              <a:t>)</a:t>
            </a:r>
          </a:p>
          <a:p>
            <a:r>
              <a:rPr lang="en-US" dirty="0"/>
              <a:t>Unilever Procurement (</a:t>
            </a:r>
            <a:r>
              <a:rPr lang="en-US" dirty="0" err="1"/>
              <a:t>contratação</a:t>
            </a:r>
            <a:r>
              <a:rPr lang="en-US" dirty="0"/>
              <a:t> e </a:t>
            </a:r>
            <a:r>
              <a:rPr lang="en-US" dirty="0" err="1"/>
              <a:t>prestação</a:t>
            </a:r>
            <a:r>
              <a:rPr lang="en-US" dirty="0"/>
              <a:t> de </a:t>
            </a:r>
            <a:r>
              <a:rPr lang="en-US" dirty="0" err="1"/>
              <a:t>serviços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parte das startups para a Unilever)</a:t>
            </a:r>
          </a:p>
          <a:p>
            <a:r>
              <a:rPr lang="en-US" dirty="0"/>
              <a:t>Grande </a:t>
            </a:r>
            <a:r>
              <a:rPr lang="en-US" dirty="0" err="1"/>
              <a:t>caso</a:t>
            </a:r>
            <a:r>
              <a:rPr lang="en-US" dirty="0"/>
              <a:t>: Dollar Shave Club (1 </a:t>
            </a:r>
            <a:r>
              <a:rPr lang="en-US" dirty="0" err="1"/>
              <a:t>bilhão</a:t>
            </a:r>
            <a:r>
              <a:rPr lang="en-US" dirty="0"/>
              <a:t> de </a:t>
            </a:r>
            <a:r>
              <a:rPr lang="en-US" dirty="0" err="1"/>
              <a:t>dólares</a:t>
            </a:r>
            <a:r>
              <a:rPr lang="en-US" dirty="0"/>
              <a:t>) -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=ZUG9qYTJMsI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796" y="2423766"/>
            <a:ext cx="5771568" cy="35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05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: IBM e Samsung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3282" y="2206788"/>
            <a:ext cx="5566590" cy="4395489"/>
          </a:xfrm>
        </p:spPr>
        <p:txBody>
          <a:bodyPr/>
          <a:lstStyle/>
          <a:p>
            <a:r>
              <a:rPr lang="pt-BR" dirty="0"/>
              <a:t>Foco em desenvolver o ecossistema de </a:t>
            </a:r>
            <a:r>
              <a:rPr lang="pt-BR" dirty="0" err="1"/>
              <a:t>solu</a:t>
            </a:r>
            <a:r>
              <a:rPr lang="en-US" dirty="0" err="1"/>
              <a:t>ções</a:t>
            </a:r>
            <a:r>
              <a:rPr lang="en-US" dirty="0"/>
              <a:t> da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empresa</a:t>
            </a:r>
            <a:r>
              <a:rPr lang="en-US" dirty="0"/>
              <a:t> (IBM </a:t>
            </a:r>
            <a:r>
              <a:rPr lang="en-US" dirty="0" err="1"/>
              <a:t>Bluemix</a:t>
            </a:r>
            <a:r>
              <a:rPr lang="en-US" dirty="0"/>
              <a:t> e </a:t>
            </a:r>
            <a:r>
              <a:rPr lang="en-US" dirty="0" err="1"/>
              <a:t>aplicações</a:t>
            </a:r>
            <a:r>
              <a:rPr lang="en-US" dirty="0"/>
              <a:t> para Samsung)</a:t>
            </a:r>
          </a:p>
          <a:p>
            <a:r>
              <a:rPr lang="en-US" dirty="0"/>
              <a:t>Samsung Ocean </a:t>
            </a:r>
            <a:r>
              <a:rPr lang="en-US" dirty="0" err="1"/>
              <a:t>como</a:t>
            </a:r>
            <a:r>
              <a:rPr lang="en-US" dirty="0"/>
              <a:t> um </a:t>
            </a:r>
            <a:r>
              <a:rPr lang="en-US" dirty="0" err="1"/>
              <a:t>espaço</a:t>
            </a:r>
            <a:r>
              <a:rPr lang="en-US" dirty="0"/>
              <a:t> para </a:t>
            </a:r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dispositivos</a:t>
            </a:r>
            <a:r>
              <a:rPr lang="en-US" dirty="0"/>
              <a:t> Samsung</a:t>
            </a:r>
          </a:p>
          <a:p>
            <a:r>
              <a:rPr lang="en-US" dirty="0"/>
              <a:t>IBM </a:t>
            </a:r>
            <a:r>
              <a:rPr lang="en-US" dirty="0" err="1"/>
              <a:t>oferecendo</a:t>
            </a:r>
            <a:r>
              <a:rPr lang="en-US" dirty="0"/>
              <a:t> API`s para </a:t>
            </a:r>
            <a:r>
              <a:rPr lang="en-US" dirty="0" err="1"/>
              <a:t>desenvolvedores</a:t>
            </a:r>
            <a:r>
              <a:rPr lang="en-US" dirty="0"/>
              <a:t> </a:t>
            </a:r>
            <a:r>
              <a:rPr lang="en-US" dirty="0" err="1"/>
              <a:t>construírem</a:t>
            </a:r>
            <a:r>
              <a:rPr lang="en-US" dirty="0"/>
              <a:t> </a:t>
            </a:r>
            <a:r>
              <a:rPr lang="en-US" dirty="0" err="1"/>
              <a:t>seus</a:t>
            </a:r>
            <a:r>
              <a:rPr lang="en-US" dirty="0"/>
              <a:t> MVPs </a:t>
            </a:r>
            <a:r>
              <a:rPr lang="en-US" dirty="0" err="1"/>
              <a:t>em</a:t>
            </a:r>
            <a:r>
              <a:rPr lang="en-US" dirty="0"/>
              <a:t> IBM</a:t>
            </a:r>
          </a:p>
          <a:p>
            <a:r>
              <a:rPr lang="en-US" dirty="0" err="1"/>
              <a:t>Programa</a:t>
            </a:r>
            <a:r>
              <a:rPr lang="en-US" dirty="0"/>
              <a:t> de </a:t>
            </a:r>
            <a:r>
              <a:rPr lang="en-US" dirty="0" err="1"/>
              <a:t>aceleração</a:t>
            </a:r>
            <a:r>
              <a:rPr lang="en-US" dirty="0"/>
              <a:t> IBM e Startup Farm</a:t>
            </a:r>
          </a:p>
          <a:p>
            <a:r>
              <a:rPr lang="en-US" dirty="0" err="1"/>
              <a:t>Hackathons</a:t>
            </a:r>
            <a:r>
              <a:rPr lang="en-US" dirty="0"/>
              <a:t> e </a:t>
            </a:r>
            <a:r>
              <a:rPr lang="en-US" dirty="0" err="1"/>
              <a:t>eventos</a:t>
            </a:r>
            <a:r>
              <a:rPr lang="en-US" dirty="0"/>
              <a:t> </a:t>
            </a:r>
            <a:r>
              <a:rPr lang="en-US" dirty="0" err="1"/>
              <a:t>diversos</a:t>
            </a:r>
            <a:endParaRPr lang="en-US" dirty="0"/>
          </a:p>
          <a:p>
            <a:r>
              <a:rPr lang="en-US" dirty="0" err="1"/>
              <a:t>Atenção</a:t>
            </a:r>
            <a:r>
              <a:rPr lang="en-US" dirty="0"/>
              <a:t> da Samsung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densidade</a:t>
            </a:r>
            <a:r>
              <a:rPr lang="en-US" dirty="0"/>
              <a:t> </a:t>
            </a:r>
            <a:r>
              <a:rPr lang="en-US" dirty="0" err="1"/>
              <a:t>tecnológica</a:t>
            </a:r>
            <a:r>
              <a:rPr lang="en-US" dirty="0"/>
              <a:t> das </a:t>
            </a:r>
            <a:r>
              <a:rPr lang="en-US" dirty="0" err="1"/>
              <a:t>empresas</a:t>
            </a:r>
            <a:r>
              <a:rPr lang="en-US" dirty="0"/>
              <a:t> </a:t>
            </a:r>
            <a:r>
              <a:rPr lang="en-US" dirty="0" err="1"/>
              <a:t>brasileiras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824" y="2030277"/>
            <a:ext cx="6008176" cy="450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9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: </a:t>
            </a:r>
            <a:r>
              <a:rPr lang="en-US" dirty="0" err="1"/>
              <a:t>Itaú</a:t>
            </a:r>
            <a:r>
              <a:rPr lang="en-US" dirty="0"/>
              <a:t> e Google	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10000" y="2247254"/>
            <a:ext cx="6427708" cy="4610746"/>
          </a:xfrm>
        </p:spPr>
        <p:txBody>
          <a:bodyPr>
            <a:normAutofit/>
          </a:bodyPr>
          <a:lstStyle/>
          <a:p>
            <a:r>
              <a:rPr lang="pt-BR" dirty="0"/>
              <a:t>Ita</a:t>
            </a:r>
            <a:r>
              <a:rPr lang="en-US" dirty="0" err="1"/>
              <a:t>ú</a:t>
            </a:r>
            <a:r>
              <a:rPr lang="en-US" dirty="0"/>
              <a:t> e Google </a:t>
            </a:r>
            <a:r>
              <a:rPr lang="en-US" dirty="0" err="1"/>
              <a:t>oferecendo</a:t>
            </a:r>
            <a:r>
              <a:rPr lang="en-US" dirty="0"/>
              <a:t> um co-working (</a:t>
            </a:r>
            <a:r>
              <a:rPr lang="en-US" dirty="0" err="1"/>
              <a:t>Cubo</a:t>
            </a:r>
            <a:r>
              <a:rPr lang="en-US" dirty="0"/>
              <a:t> e Google Campus)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elemento</a:t>
            </a:r>
            <a:r>
              <a:rPr lang="en-US" dirty="0"/>
              <a:t> de </a:t>
            </a:r>
            <a:r>
              <a:rPr lang="en-US" dirty="0" err="1"/>
              <a:t>atração</a:t>
            </a:r>
            <a:r>
              <a:rPr lang="en-US" dirty="0"/>
              <a:t> de </a:t>
            </a:r>
            <a:r>
              <a:rPr lang="en-US" dirty="0" err="1"/>
              <a:t>pessoas</a:t>
            </a:r>
            <a:r>
              <a:rPr lang="en-US" dirty="0"/>
              <a:t> e </a:t>
            </a:r>
            <a:r>
              <a:rPr lang="en-US" dirty="0" err="1"/>
              <a:t>aproximação</a:t>
            </a:r>
            <a:r>
              <a:rPr lang="en-US" dirty="0"/>
              <a:t> de </a:t>
            </a:r>
            <a:r>
              <a:rPr lang="en-US" dirty="0" err="1"/>
              <a:t>agentes</a:t>
            </a:r>
            <a:r>
              <a:rPr lang="en-US" dirty="0"/>
              <a:t> do </a:t>
            </a:r>
            <a:r>
              <a:rPr lang="en-US" dirty="0" err="1"/>
              <a:t>ecossistema</a:t>
            </a:r>
            <a:r>
              <a:rPr lang="en-US" dirty="0"/>
              <a:t>;</a:t>
            </a:r>
          </a:p>
          <a:p>
            <a:r>
              <a:rPr lang="en-US" dirty="0" err="1"/>
              <a:t>Atividades</a:t>
            </a:r>
            <a:r>
              <a:rPr lang="en-US" dirty="0"/>
              <a:t>, </a:t>
            </a:r>
            <a:r>
              <a:rPr lang="en-US" dirty="0" err="1"/>
              <a:t>eventos</a:t>
            </a:r>
            <a:r>
              <a:rPr lang="en-US" dirty="0"/>
              <a:t>, </a:t>
            </a:r>
            <a:r>
              <a:rPr lang="en-US" dirty="0" err="1"/>
              <a:t>atmosfera</a:t>
            </a:r>
            <a:r>
              <a:rPr lang="en-US" dirty="0"/>
              <a:t> </a:t>
            </a:r>
            <a:r>
              <a:rPr lang="en-US" dirty="0" err="1"/>
              <a:t>vibrante</a:t>
            </a:r>
            <a:r>
              <a:rPr lang="en-US" dirty="0"/>
              <a:t> e </a:t>
            </a:r>
            <a:r>
              <a:rPr lang="en-US" dirty="0" err="1"/>
              <a:t>contatos</a:t>
            </a:r>
            <a:r>
              <a:rPr lang="en-US" dirty="0"/>
              <a:t>;</a:t>
            </a:r>
          </a:p>
          <a:p>
            <a:r>
              <a:rPr lang="en-US" dirty="0"/>
              <a:t>Google campus com um </a:t>
            </a:r>
            <a:r>
              <a:rPr lang="en-US" dirty="0" err="1"/>
              <a:t>espaço</a:t>
            </a:r>
            <a:r>
              <a:rPr lang="en-US" dirty="0"/>
              <a:t> </a:t>
            </a:r>
            <a:r>
              <a:rPr lang="en-US" dirty="0" err="1"/>
              <a:t>aberto</a:t>
            </a:r>
            <a:r>
              <a:rPr lang="en-US" dirty="0"/>
              <a:t> e um </a:t>
            </a:r>
            <a:r>
              <a:rPr lang="en-US" dirty="0" err="1"/>
              <a:t>espaço</a:t>
            </a:r>
            <a:r>
              <a:rPr lang="en-US" dirty="0"/>
              <a:t> para </a:t>
            </a:r>
            <a:r>
              <a:rPr lang="en-US" dirty="0" err="1"/>
              <a:t>empresas</a:t>
            </a:r>
            <a:r>
              <a:rPr lang="en-US" dirty="0"/>
              <a:t> </a:t>
            </a:r>
            <a:r>
              <a:rPr lang="en-US" dirty="0" err="1"/>
              <a:t>residentes</a:t>
            </a:r>
            <a:r>
              <a:rPr lang="en-US" dirty="0"/>
              <a:t> </a:t>
            </a:r>
            <a:r>
              <a:rPr lang="en-US" dirty="0" err="1"/>
              <a:t>apoiadas</a:t>
            </a:r>
            <a:r>
              <a:rPr lang="en-US" dirty="0"/>
              <a:t> com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intensidade</a:t>
            </a:r>
            <a:r>
              <a:rPr lang="en-US" dirty="0"/>
              <a:t>;</a:t>
            </a:r>
          </a:p>
          <a:p>
            <a:r>
              <a:rPr lang="en-US" dirty="0"/>
              <a:t> </a:t>
            </a:r>
            <a:r>
              <a:rPr lang="en-US" dirty="0" err="1"/>
              <a:t>Conexão</a:t>
            </a:r>
            <a:r>
              <a:rPr lang="en-US" dirty="0"/>
              <a:t> com outros </a:t>
            </a:r>
            <a:r>
              <a:rPr lang="en-US" dirty="0" err="1"/>
              <a:t>programas</a:t>
            </a:r>
            <a:r>
              <a:rPr lang="en-US" dirty="0"/>
              <a:t> das </a:t>
            </a:r>
            <a:r>
              <a:rPr lang="en-US" dirty="0" err="1"/>
              <a:t>empresas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aceleração</a:t>
            </a:r>
            <a:r>
              <a:rPr lang="en-US" dirty="0"/>
              <a:t>, </a:t>
            </a:r>
            <a:r>
              <a:rPr lang="en-US" dirty="0" err="1"/>
              <a:t>investimentos</a:t>
            </a:r>
            <a:r>
              <a:rPr lang="en-US" dirty="0"/>
              <a:t>, </a:t>
            </a:r>
            <a:r>
              <a:rPr lang="en-US" dirty="0" err="1"/>
              <a:t>parcerias</a:t>
            </a:r>
            <a:r>
              <a:rPr lang="en-US" dirty="0"/>
              <a:t> etc.</a:t>
            </a:r>
          </a:p>
          <a:p>
            <a:r>
              <a:rPr lang="en-US" dirty="0"/>
              <a:t>Google Ventures: Design Sprint -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=qvdO0G4uQgc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620" y="1918885"/>
            <a:ext cx="4148380" cy="27098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620" y="4688347"/>
            <a:ext cx="4148380" cy="216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54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: </a:t>
            </a:r>
            <a:r>
              <a:rPr lang="en-US" dirty="0" err="1"/>
              <a:t>Braskem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453" y="1972905"/>
            <a:ext cx="5969546" cy="4364493"/>
          </a:xfrm>
        </p:spPr>
        <p:txBody>
          <a:bodyPr>
            <a:normAutofit/>
          </a:bodyPr>
          <a:lstStyle/>
          <a:p>
            <a:r>
              <a:rPr lang="pt-BR" dirty="0"/>
              <a:t>Parceria com a </a:t>
            </a:r>
            <a:r>
              <a:rPr lang="pt-BR" dirty="0" err="1"/>
              <a:t>Endeavor</a:t>
            </a:r>
            <a:r>
              <a:rPr lang="pt-BR" dirty="0"/>
              <a:t> para sele</a:t>
            </a:r>
            <a:r>
              <a:rPr lang="en-US" dirty="0" err="1"/>
              <a:t>ção</a:t>
            </a:r>
            <a:r>
              <a:rPr lang="en-US" dirty="0"/>
              <a:t> e </a:t>
            </a:r>
            <a:r>
              <a:rPr lang="en-US" dirty="0" err="1"/>
              <a:t>apoio</a:t>
            </a:r>
            <a:r>
              <a:rPr lang="en-US" dirty="0"/>
              <a:t>/</a:t>
            </a:r>
            <a:r>
              <a:rPr lang="en-US" dirty="0" err="1"/>
              <a:t>aceleração</a:t>
            </a:r>
            <a:r>
              <a:rPr lang="en-US" dirty="0"/>
              <a:t> de startups;</a:t>
            </a:r>
          </a:p>
          <a:p>
            <a:r>
              <a:rPr lang="en-US" dirty="0" err="1"/>
              <a:t>Aproximação</a:t>
            </a:r>
            <a:r>
              <a:rPr lang="en-US" dirty="0"/>
              <a:t> com </a:t>
            </a:r>
            <a:r>
              <a:rPr lang="en-US" dirty="0" err="1"/>
              <a:t>universidades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meio</a:t>
            </a:r>
            <a:r>
              <a:rPr lang="en-US" dirty="0"/>
              <a:t> de </a:t>
            </a:r>
            <a:r>
              <a:rPr lang="en-US" dirty="0" err="1"/>
              <a:t>competições</a:t>
            </a:r>
            <a:r>
              <a:rPr lang="en-US" dirty="0"/>
              <a:t> e </a:t>
            </a:r>
            <a:r>
              <a:rPr lang="en-US" dirty="0" err="1"/>
              <a:t>apoio</a:t>
            </a:r>
            <a:r>
              <a:rPr lang="en-US" dirty="0"/>
              <a:t>;</a:t>
            </a:r>
          </a:p>
          <a:p>
            <a:r>
              <a:rPr lang="pt-BR" dirty="0"/>
              <a:t>Programa de </a:t>
            </a:r>
            <a:r>
              <a:rPr lang="pt-BR" dirty="0" err="1"/>
              <a:t>Mentorias</a:t>
            </a:r>
            <a:r>
              <a:rPr lang="pt-BR" dirty="0"/>
              <a:t> e Apoio Braskem </a:t>
            </a:r>
            <a:r>
              <a:rPr lang="pt-BR" dirty="0" err="1"/>
              <a:t>Labs</a:t>
            </a:r>
            <a:r>
              <a:rPr lang="pt-BR" dirty="0"/>
              <a:t>;</a:t>
            </a:r>
          </a:p>
          <a:p>
            <a:r>
              <a:rPr lang="pt-BR" dirty="0"/>
              <a:t>Oferta de recursos </a:t>
            </a:r>
            <a:r>
              <a:rPr lang="pt-BR" dirty="0" err="1"/>
              <a:t>qu</a:t>
            </a:r>
            <a:r>
              <a:rPr lang="en-US" dirty="0" err="1"/>
              <a:t>ímicos</a:t>
            </a:r>
            <a:r>
              <a:rPr lang="en-US" dirty="0"/>
              <a:t> (</a:t>
            </a:r>
            <a:r>
              <a:rPr lang="en-US" dirty="0" err="1"/>
              <a:t>resinas</a:t>
            </a:r>
            <a:r>
              <a:rPr lang="en-US" dirty="0"/>
              <a:t>);</a:t>
            </a:r>
          </a:p>
          <a:p>
            <a:r>
              <a:rPr lang="en-US" dirty="0" err="1"/>
              <a:t>Apoio</a:t>
            </a:r>
            <a:r>
              <a:rPr lang="en-US" dirty="0"/>
              <a:t> no </a:t>
            </a:r>
            <a:r>
              <a:rPr lang="en-US" dirty="0" err="1"/>
              <a:t>desenvolvimento</a:t>
            </a:r>
            <a:r>
              <a:rPr lang="en-US" dirty="0"/>
              <a:t> da </a:t>
            </a:r>
            <a:r>
              <a:rPr lang="en-US" dirty="0" err="1"/>
              <a:t>solução</a:t>
            </a:r>
            <a:r>
              <a:rPr lang="en-US" dirty="0"/>
              <a:t>;</a:t>
            </a:r>
          </a:p>
          <a:p>
            <a:r>
              <a:rPr lang="en-US" dirty="0" err="1"/>
              <a:t>Aproximar</a:t>
            </a:r>
            <a:r>
              <a:rPr lang="en-US" dirty="0"/>
              <a:t>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/>
              <a:t>nascentes</a:t>
            </a:r>
            <a:r>
              <a:rPr lang="en-US" dirty="0"/>
              <a:t> para o </a:t>
            </a:r>
            <a:r>
              <a:rPr lang="en-US" dirty="0" err="1"/>
              <a:t>fluxo</a:t>
            </a:r>
            <a:r>
              <a:rPr lang="en-US" dirty="0"/>
              <a:t> de </a:t>
            </a:r>
            <a:r>
              <a:rPr lang="en-US" dirty="0" err="1"/>
              <a:t>inovação</a:t>
            </a:r>
            <a:r>
              <a:rPr lang="en-US" dirty="0"/>
              <a:t> da </a:t>
            </a:r>
            <a:r>
              <a:rPr lang="en-US" dirty="0" err="1"/>
              <a:t>empresa</a:t>
            </a:r>
            <a:r>
              <a:rPr lang="en-US" dirty="0"/>
              <a:t>;</a:t>
            </a:r>
          </a:p>
          <a:p>
            <a:r>
              <a:rPr lang="en-US" dirty="0" err="1"/>
              <a:t>Suporte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dúvidas</a:t>
            </a:r>
            <a:r>
              <a:rPr lang="en-US" dirty="0"/>
              <a:t> </a:t>
            </a:r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propriedade</a:t>
            </a:r>
            <a:r>
              <a:rPr lang="en-US" dirty="0"/>
              <a:t> </a:t>
            </a:r>
            <a:r>
              <a:rPr lang="en-US" dirty="0" err="1"/>
              <a:t>intelectual</a:t>
            </a:r>
            <a:r>
              <a:rPr lang="en-US" dirty="0"/>
              <a:t>, </a:t>
            </a:r>
            <a:r>
              <a:rPr lang="en-US" dirty="0" err="1"/>
              <a:t>questões</a:t>
            </a:r>
            <a:r>
              <a:rPr lang="en-US" dirty="0"/>
              <a:t> </a:t>
            </a:r>
            <a:r>
              <a:rPr lang="en-US" dirty="0" err="1"/>
              <a:t>legais</a:t>
            </a:r>
            <a:r>
              <a:rPr lang="en-US" dirty="0"/>
              <a:t> e </a:t>
            </a:r>
            <a:r>
              <a:rPr lang="en-US" dirty="0" err="1"/>
              <a:t>comerciais</a:t>
            </a:r>
            <a:r>
              <a:rPr lang="en-US" dirty="0"/>
              <a:t>.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6263" r="6809"/>
          <a:stretch/>
        </p:blipFill>
        <p:spPr>
          <a:xfrm>
            <a:off x="6519621" y="1972905"/>
            <a:ext cx="5672379" cy="43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5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: Accenture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6272" y="2385659"/>
            <a:ext cx="4264732" cy="3636511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Articula</a:t>
            </a:r>
            <a:r>
              <a:rPr lang="en-US" dirty="0" err="1"/>
              <a:t>ção</a:t>
            </a:r>
            <a:r>
              <a:rPr lang="en-US" dirty="0"/>
              <a:t> com </a:t>
            </a:r>
            <a:r>
              <a:rPr lang="en-US" dirty="0" err="1"/>
              <a:t>aceleradoras</a:t>
            </a:r>
            <a:r>
              <a:rPr lang="en-US" dirty="0"/>
              <a:t>, </a:t>
            </a:r>
            <a:r>
              <a:rPr lang="en-US" dirty="0" err="1"/>
              <a:t>incubadoras</a:t>
            </a:r>
            <a:r>
              <a:rPr lang="en-US" dirty="0"/>
              <a:t> e outros </a:t>
            </a:r>
            <a:r>
              <a:rPr lang="en-US" dirty="0" err="1"/>
              <a:t>agentes</a:t>
            </a:r>
            <a:r>
              <a:rPr lang="en-US" dirty="0"/>
              <a:t> para </a:t>
            </a:r>
            <a:r>
              <a:rPr lang="en-US" dirty="0" err="1"/>
              <a:t>aproximação</a:t>
            </a:r>
            <a:r>
              <a:rPr lang="en-US" dirty="0"/>
              <a:t>;</a:t>
            </a:r>
          </a:p>
          <a:p>
            <a:r>
              <a:rPr lang="pt-BR" dirty="0" err="1"/>
              <a:t>Conex</a:t>
            </a:r>
            <a:r>
              <a:rPr lang="en-US" dirty="0" err="1"/>
              <a:t>ão</a:t>
            </a:r>
            <a:r>
              <a:rPr lang="en-US" dirty="0"/>
              <a:t> de startups com </a:t>
            </a:r>
            <a:r>
              <a:rPr lang="en-US" dirty="0" err="1"/>
              <a:t>demandas</a:t>
            </a:r>
            <a:r>
              <a:rPr lang="en-US" dirty="0"/>
              <a:t> do </a:t>
            </a:r>
            <a:r>
              <a:rPr lang="en-US" dirty="0" err="1"/>
              <a:t>mercado</a:t>
            </a:r>
            <a:r>
              <a:rPr lang="en-US" dirty="0"/>
              <a:t>;</a:t>
            </a:r>
          </a:p>
          <a:p>
            <a:r>
              <a:rPr lang="pt-BR" dirty="0"/>
              <a:t>Programa de desenvolvimento de startups com dura</a:t>
            </a:r>
            <a:r>
              <a:rPr lang="en-US" dirty="0" err="1"/>
              <a:t>ção</a:t>
            </a:r>
            <a:r>
              <a:rPr lang="en-US" dirty="0"/>
              <a:t> de 5 </a:t>
            </a:r>
            <a:r>
              <a:rPr lang="en-US" dirty="0" err="1"/>
              <a:t>meses</a:t>
            </a:r>
            <a:r>
              <a:rPr lang="en-US" dirty="0"/>
              <a:t> – </a:t>
            </a:r>
            <a:r>
              <a:rPr lang="en-US" dirty="0" err="1"/>
              <a:t>contato</a:t>
            </a:r>
            <a:r>
              <a:rPr lang="en-US" dirty="0"/>
              <a:t> com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executivos</a:t>
            </a:r>
            <a:r>
              <a:rPr lang="en-US" dirty="0"/>
              <a:t>, mentoria, </a:t>
            </a:r>
            <a:r>
              <a:rPr lang="en-US" dirty="0" err="1"/>
              <a:t>participação</a:t>
            </a:r>
            <a:r>
              <a:rPr lang="en-US" dirty="0"/>
              <a:t> de </a:t>
            </a:r>
            <a:r>
              <a:rPr lang="en-US" dirty="0" err="1"/>
              <a:t>eventos</a:t>
            </a:r>
            <a:r>
              <a:rPr lang="en-US" dirty="0"/>
              <a:t>, workshops e </a:t>
            </a:r>
            <a:r>
              <a:rPr lang="en-US" dirty="0" err="1"/>
              <a:t>melhoria</a:t>
            </a:r>
            <a:r>
              <a:rPr lang="en-US" dirty="0"/>
              <a:t> da </a:t>
            </a:r>
            <a:r>
              <a:rPr lang="en-US" dirty="0" err="1"/>
              <a:t>solução</a:t>
            </a:r>
            <a:r>
              <a:rPr lang="en-US" dirty="0"/>
              <a:t>.</a:t>
            </a:r>
          </a:p>
          <a:p>
            <a:r>
              <a:rPr lang="en-US" dirty="0" err="1"/>
              <a:t>Foco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Open Innovation (</a:t>
            </a:r>
            <a:r>
              <a:rPr lang="en-US" dirty="0" err="1"/>
              <a:t>atrair</a:t>
            </a:r>
            <a:r>
              <a:rPr lang="en-US" dirty="0"/>
              <a:t> </a:t>
            </a:r>
            <a:r>
              <a:rPr lang="en-US" dirty="0" err="1"/>
              <a:t>soluções</a:t>
            </a:r>
            <a:r>
              <a:rPr lang="en-US" dirty="0"/>
              <a:t> para </a:t>
            </a:r>
            <a:r>
              <a:rPr lang="en-US" dirty="0" err="1"/>
              <a:t>dentro</a:t>
            </a:r>
            <a:r>
              <a:rPr lang="en-US" dirty="0"/>
              <a:t> do </a:t>
            </a:r>
            <a:r>
              <a:rPr lang="en-US" dirty="0" err="1"/>
              <a:t>ambiente</a:t>
            </a:r>
            <a:r>
              <a:rPr lang="en-US" dirty="0"/>
              <a:t> Accenture)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719" r="615"/>
          <a:stretch/>
        </p:blipFill>
        <p:spPr>
          <a:xfrm>
            <a:off x="4541004" y="1737360"/>
            <a:ext cx="745468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43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: Telefonica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6919" y="2439262"/>
            <a:ext cx="6233366" cy="4480730"/>
          </a:xfrm>
        </p:spPr>
        <p:txBody>
          <a:bodyPr>
            <a:normAutofit/>
          </a:bodyPr>
          <a:lstStyle/>
          <a:p>
            <a:r>
              <a:rPr lang="pt-BR" dirty="0"/>
              <a:t>Aproxima</a:t>
            </a:r>
            <a:r>
              <a:rPr lang="en-US" dirty="0" err="1"/>
              <a:t>ção</a:t>
            </a:r>
            <a:r>
              <a:rPr lang="en-US" dirty="0"/>
              <a:t> da </a:t>
            </a:r>
            <a:r>
              <a:rPr lang="en-US" dirty="0" err="1"/>
              <a:t>Universidade</a:t>
            </a:r>
            <a:r>
              <a:rPr lang="en-US" dirty="0"/>
              <a:t>: Telefonica, Ericsson e </a:t>
            </a:r>
            <a:r>
              <a:rPr lang="en-US" dirty="0" err="1"/>
              <a:t>Inatel</a:t>
            </a:r>
            <a:r>
              <a:rPr lang="en-US" dirty="0"/>
              <a:t> (Vale da </a:t>
            </a:r>
            <a:r>
              <a:rPr lang="en-US" dirty="0" err="1"/>
              <a:t>Eletrônica</a:t>
            </a:r>
            <a:r>
              <a:rPr lang="en-US" dirty="0"/>
              <a:t>). </a:t>
            </a:r>
            <a:br>
              <a:rPr lang="en-US" dirty="0"/>
            </a:br>
            <a:endParaRPr lang="pt-BR" dirty="0"/>
          </a:p>
          <a:p>
            <a:r>
              <a:rPr lang="pt-BR" dirty="0"/>
              <a:t>Vis</a:t>
            </a:r>
            <a:r>
              <a:rPr lang="en-US" dirty="0" err="1"/>
              <a:t>ão</a:t>
            </a:r>
            <a:r>
              <a:rPr lang="en-US" dirty="0"/>
              <a:t> </a:t>
            </a:r>
            <a:r>
              <a:rPr lang="en-US" dirty="0" err="1"/>
              <a:t>completa</a:t>
            </a:r>
            <a:r>
              <a:rPr lang="en-US" dirty="0"/>
              <a:t>, </a:t>
            </a:r>
            <a:r>
              <a:rPr lang="en-US" dirty="0" err="1"/>
              <a:t>baseada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estágios</a:t>
            </a:r>
            <a:r>
              <a:rPr lang="en-US" dirty="0"/>
              <a:t> e </a:t>
            </a:r>
            <a:r>
              <a:rPr lang="en-US" dirty="0" err="1"/>
              <a:t>avanço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maturidade</a:t>
            </a:r>
            <a:r>
              <a:rPr lang="en-US" dirty="0"/>
              <a:t> das startups: </a:t>
            </a:r>
            <a:r>
              <a:rPr lang="en-US" dirty="0" err="1"/>
              <a:t>Plataforma</a:t>
            </a:r>
            <a:r>
              <a:rPr lang="en-US" dirty="0"/>
              <a:t> Telefonica Open Future – 673 </a:t>
            </a:r>
            <a:r>
              <a:rPr lang="en-US" dirty="0" err="1"/>
              <a:t>investidas</a:t>
            </a:r>
            <a:r>
              <a:rPr lang="en-US" dirty="0"/>
              <a:t>, 1361 </a:t>
            </a:r>
            <a:r>
              <a:rPr lang="en-US" dirty="0" err="1"/>
              <a:t>aceleradas</a:t>
            </a:r>
            <a:r>
              <a:rPr lang="en-US" dirty="0"/>
              <a:t>, +R$1 bi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investimentos</a:t>
            </a:r>
            <a:r>
              <a:rPr lang="en-US" dirty="0"/>
              <a:t>.</a:t>
            </a:r>
          </a:p>
          <a:p>
            <a:pPr>
              <a:buAutoNum type="arabicPeriod"/>
            </a:pPr>
            <a:r>
              <a:rPr lang="en-US" dirty="0" err="1"/>
              <a:t>Encorajar</a:t>
            </a:r>
            <a:r>
              <a:rPr lang="en-US" dirty="0"/>
              <a:t> </a:t>
            </a:r>
            <a:r>
              <a:rPr lang="en-US" dirty="0" err="1"/>
              <a:t>talentos</a:t>
            </a:r>
            <a:r>
              <a:rPr lang="en-US" dirty="0"/>
              <a:t> (</a:t>
            </a:r>
            <a:r>
              <a:rPr lang="en-US" dirty="0" err="1"/>
              <a:t>programas</a:t>
            </a:r>
            <a:r>
              <a:rPr lang="en-US" dirty="0"/>
              <a:t> de </a:t>
            </a:r>
            <a:r>
              <a:rPr lang="en-US" dirty="0" err="1"/>
              <a:t>inspiração</a:t>
            </a:r>
            <a:r>
              <a:rPr lang="en-US" dirty="0"/>
              <a:t> e </a:t>
            </a:r>
            <a:r>
              <a:rPr lang="en-US" dirty="0" err="1"/>
              <a:t>bolsas</a:t>
            </a:r>
            <a:r>
              <a:rPr lang="en-US" dirty="0"/>
              <a:t> de </a:t>
            </a:r>
            <a:r>
              <a:rPr lang="en-US" dirty="0" err="1"/>
              <a:t>estudo</a:t>
            </a:r>
            <a:r>
              <a:rPr lang="en-US" dirty="0"/>
              <a:t>);</a:t>
            </a:r>
          </a:p>
          <a:p>
            <a:pPr>
              <a:buAutoNum type="arabicPeriod"/>
            </a:pPr>
            <a:r>
              <a:rPr lang="en-US" dirty="0"/>
              <a:t> </a:t>
            </a:r>
            <a:r>
              <a:rPr lang="en-US" dirty="0" err="1"/>
              <a:t>Acelerar</a:t>
            </a:r>
            <a:r>
              <a:rPr lang="en-US" dirty="0"/>
              <a:t>  e </a:t>
            </a:r>
            <a:r>
              <a:rPr lang="en-US" dirty="0" err="1"/>
              <a:t>apoiar</a:t>
            </a:r>
            <a:r>
              <a:rPr lang="en-US" dirty="0"/>
              <a:t> startups (</a:t>
            </a:r>
            <a:r>
              <a:rPr lang="en-US" dirty="0" err="1"/>
              <a:t>coworking</a:t>
            </a:r>
            <a:r>
              <a:rPr lang="en-US" dirty="0"/>
              <a:t> e </a:t>
            </a:r>
            <a:r>
              <a:rPr lang="en-US" dirty="0" err="1"/>
              <a:t>aceleradora</a:t>
            </a:r>
            <a:r>
              <a:rPr lang="en-US" dirty="0"/>
              <a:t> </a:t>
            </a:r>
            <a:r>
              <a:rPr lang="en-US" dirty="0" err="1"/>
              <a:t>Wayra</a:t>
            </a:r>
            <a:r>
              <a:rPr lang="en-US" dirty="0"/>
              <a:t>);</a:t>
            </a:r>
          </a:p>
          <a:p>
            <a:pPr>
              <a:buAutoNum type="arabicPeriod"/>
            </a:pPr>
            <a:r>
              <a:rPr lang="en-US" dirty="0" err="1"/>
              <a:t>Investir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companhias</a:t>
            </a:r>
            <a:r>
              <a:rPr lang="en-US" dirty="0"/>
              <a:t> (</a:t>
            </a:r>
            <a:r>
              <a:rPr lang="en-US" dirty="0" err="1"/>
              <a:t>telefonica</a:t>
            </a:r>
            <a:r>
              <a:rPr lang="en-US" dirty="0"/>
              <a:t> ventures, </a:t>
            </a:r>
            <a:r>
              <a:rPr lang="en-US" dirty="0" err="1"/>
              <a:t>amerigo</a:t>
            </a:r>
            <a:r>
              <a:rPr lang="en-US" dirty="0"/>
              <a:t> e </a:t>
            </a:r>
            <a:r>
              <a:rPr lang="en-US" dirty="0" err="1"/>
              <a:t>participações</a:t>
            </a:r>
            <a:r>
              <a:rPr lang="en-US" dirty="0"/>
              <a:t> </a:t>
            </a:r>
            <a:r>
              <a:rPr lang="en-US" dirty="0" err="1"/>
              <a:t>telefonica</a:t>
            </a:r>
            <a:r>
              <a:rPr lang="en-US" dirty="0"/>
              <a:t>);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6829" r="7585"/>
          <a:stretch/>
        </p:blipFill>
        <p:spPr>
          <a:xfrm>
            <a:off x="6865749" y="1916981"/>
            <a:ext cx="5326251" cy="494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3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: AES </a:t>
            </a:r>
            <a:r>
              <a:rPr lang="en-US" dirty="0" err="1"/>
              <a:t>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18711" y="2253283"/>
            <a:ext cx="11130481" cy="2427205"/>
          </a:xfrm>
        </p:spPr>
        <p:txBody>
          <a:bodyPr>
            <a:normAutofit lnSpcReduction="10000"/>
          </a:bodyPr>
          <a:lstStyle/>
          <a:p>
            <a:r>
              <a:rPr lang="pt-BR" dirty="0"/>
              <a:t>Utiliza</a:t>
            </a:r>
            <a:r>
              <a:rPr lang="en-US" dirty="0" err="1"/>
              <a:t>ção</a:t>
            </a:r>
            <a:r>
              <a:rPr lang="en-US" dirty="0"/>
              <a:t> do P&amp;D </a:t>
            </a:r>
            <a:r>
              <a:rPr lang="en-US" dirty="0" err="1"/>
              <a:t>Aneel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maneira</a:t>
            </a:r>
            <a:r>
              <a:rPr lang="en-US" dirty="0"/>
              <a:t> de </a:t>
            </a:r>
            <a:r>
              <a:rPr lang="en-US" dirty="0" err="1"/>
              <a:t>incentivar</a:t>
            </a:r>
            <a:r>
              <a:rPr lang="en-US" dirty="0"/>
              <a:t> startups;</a:t>
            </a:r>
          </a:p>
          <a:p>
            <a:r>
              <a:rPr lang="en-US" dirty="0" err="1"/>
              <a:t>Programa</a:t>
            </a:r>
            <a:r>
              <a:rPr lang="en-US" dirty="0"/>
              <a:t> de </a:t>
            </a:r>
            <a:r>
              <a:rPr lang="en-US" dirty="0" err="1"/>
              <a:t>aceleração</a:t>
            </a:r>
            <a:r>
              <a:rPr lang="en-US" dirty="0"/>
              <a:t>, com 500 mil reais </a:t>
            </a:r>
            <a:r>
              <a:rPr lang="en-US" dirty="0" err="1"/>
              <a:t>sem</a:t>
            </a:r>
            <a:r>
              <a:rPr lang="en-US" dirty="0"/>
              <a:t> equity – </a:t>
            </a:r>
            <a:r>
              <a:rPr lang="en-US" dirty="0" err="1"/>
              <a:t>foco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aproximar</a:t>
            </a:r>
            <a:r>
              <a:rPr lang="en-US" dirty="0"/>
              <a:t> do </a:t>
            </a:r>
            <a:r>
              <a:rPr lang="en-US" dirty="0" err="1"/>
              <a:t>modelo</a:t>
            </a:r>
            <a:r>
              <a:rPr lang="en-US" dirty="0"/>
              <a:t> de </a:t>
            </a:r>
            <a:r>
              <a:rPr lang="en-US" dirty="0" err="1"/>
              <a:t>negócios</a:t>
            </a:r>
            <a:r>
              <a:rPr lang="en-US" dirty="0"/>
              <a:t> AES, </a:t>
            </a:r>
            <a:r>
              <a:rPr lang="en-US" dirty="0" err="1"/>
              <a:t>prioridade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investimentos</a:t>
            </a:r>
            <a:r>
              <a:rPr lang="en-US" dirty="0"/>
              <a:t> e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fornecimento</a:t>
            </a:r>
            <a:r>
              <a:rPr lang="en-US" dirty="0"/>
              <a:t>;</a:t>
            </a:r>
          </a:p>
          <a:p>
            <a:r>
              <a:rPr lang="en-US" dirty="0" err="1"/>
              <a:t>Oferece</a:t>
            </a:r>
            <a:r>
              <a:rPr lang="en-US" dirty="0"/>
              <a:t> </a:t>
            </a:r>
            <a:r>
              <a:rPr lang="en-US" dirty="0" err="1"/>
              <a:t>acesso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mercado</a:t>
            </a:r>
            <a:r>
              <a:rPr lang="en-US" dirty="0"/>
              <a:t>, </a:t>
            </a:r>
            <a:r>
              <a:rPr lang="en-US" dirty="0" err="1"/>
              <a:t>suporte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P&amp;D, infra-</a:t>
            </a:r>
            <a:r>
              <a:rPr lang="en-US" dirty="0" err="1"/>
              <a:t>estrutura</a:t>
            </a:r>
            <a:r>
              <a:rPr lang="en-US" dirty="0"/>
              <a:t> laboratorial, </a:t>
            </a:r>
            <a:r>
              <a:rPr lang="en-US" dirty="0" err="1"/>
              <a:t>escritório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SP e </a:t>
            </a:r>
            <a:r>
              <a:rPr lang="en-US" dirty="0" err="1"/>
              <a:t>contato</a:t>
            </a:r>
            <a:r>
              <a:rPr lang="en-US" dirty="0"/>
              <a:t> com </a:t>
            </a:r>
            <a:r>
              <a:rPr lang="en-US" dirty="0" err="1"/>
              <a:t>parceiros</a:t>
            </a:r>
            <a:r>
              <a:rPr lang="en-US" dirty="0"/>
              <a:t>; </a:t>
            </a:r>
          </a:p>
          <a:p>
            <a:r>
              <a:rPr lang="en-US" dirty="0" err="1"/>
              <a:t>Desenhou</a:t>
            </a:r>
            <a:r>
              <a:rPr lang="en-US" dirty="0"/>
              <a:t>-se as </a:t>
            </a:r>
            <a:r>
              <a:rPr lang="en-US" dirty="0" err="1"/>
              <a:t>áreas</a:t>
            </a:r>
            <a:r>
              <a:rPr lang="en-US" dirty="0"/>
              <a:t> de </a:t>
            </a:r>
            <a:r>
              <a:rPr lang="en-US" dirty="0" err="1"/>
              <a:t>interesse</a:t>
            </a:r>
            <a:r>
              <a:rPr lang="en-US" dirty="0"/>
              <a:t>: internet das </a:t>
            </a:r>
            <a:r>
              <a:rPr lang="en-US" dirty="0" err="1"/>
              <a:t>coisas</a:t>
            </a:r>
            <a:r>
              <a:rPr lang="en-US" dirty="0"/>
              <a:t>, energy storage, </a:t>
            </a:r>
            <a:r>
              <a:rPr lang="en-US" dirty="0" err="1"/>
              <a:t>eficiência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, </a:t>
            </a:r>
            <a:r>
              <a:rPr lang="en-US" dirty="0" err="1"/>
              <a:t>geração</a:t>
            </a:r>
            <a:r>
              <a:rPr lang="en-US" dirty="0"/>
              <a:t> </a:t>
            </a:r>
            <a:r>
              <a:rPr lang="en-US" dirty="0" err="1"/>
              <a:t>distribuída</a:t>
            </a:r>
            <a:r>
              <a:rPr lang="en-US" dirty="0"/>
              <a:t> e </a:t>
            </a:r>
            <a:r>
              <a:rPr lang="en-US" dirty="0" err="1"/>
              <a:t>veículos</a:t>
            </a:r>
            <a:r>
              <a:rPr lang="en-US" dirty="0"/>
              <a:t> </a:t>
            </a:r>
            <a:r>
              <a:rPr lang="en-US" dirty="0" err="1"/>
              <a:t>elétricos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389" y="4737243"/>
            <a:ext cx="5623220" cy="21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6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Cases </a:t>
            </a:r>
            <a:r>
              <a:rPr lang="en-US" dirty="0" err="1"/>
              <a:t>interessantes</a:t>
            </a:r>
            <a:r>
              <a:rPr lang="en-US" dirty="0"/>
              <a:t>: </a:t>
            </a:r>
            <a:r>
              <a:rPr lang="en-US" dirty="0" err="1"/>
              <a:t>Ambev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10001" y="2516755"/>
            <a:ext cx="5993756" cy="3636511"/>
          </a:xfrm>
        </p:spPr>
        <p:txBody>
          <a:bodyPr/>
          <a:lstStyle/>
          <a:p>
            <a:r>
              <a:rPr lang="pt-BR" dirty="0"/>
              <a:t>Fundo de investimentos em startups (ZX Ventures) e aceleradora (</a:t>
            </a:r>
            <a:r>
              <a:rPr lang="pt-BR" dirty="0" err="1"/>
              <a:t>ZXlerator</a:t>
            </a:r>
            <a:r>
              <a:rPr lang="pt-BR" dirty="0"/>
              <a:t>) - </a:t>
            </a:r>
            <a:r>
              <a:rPr lang="pt-BR" dirty="0">
                <a:hlinkClick r:id="rId2"/>
              </a:rPr>
              <a:t>https://www.youtube.com/watch?v=EOX0dWICd3o</a:t>
            </a:r>
            <a:endParaRPr lang="pt-BR" dirty="0"/>
          </a:p>
          <a:p>
            <a:r>
              <a:rPr lang="pt-BR" dirty="0" err="1"/>
              <a:t>Escrit</a:t>
            </a:r>
            <a:r>
              <a:rPr lang="en-US" dirty="0" err="1"/>
              <a:t>ório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 </a:t>
            </a:r>
            <a:r>
              <a:rPr lang="en-US" dirty="0" err="1"/>
              <a:t>Unidos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estratégia</a:t>
            </a:r>
            <a:r>
              <a:rPr lang="en-US" dirty="0"/>
              <a:t> de </a:t>
            </a:r>
            <a:r>
              <a:rPr lang="en-US" dirty="0" err="1"/>
              <a:t>atração</a:t>
            </a:r>
            <a:r>
              <a:rPr lang="en-US" dirty="0"/>
              <a:t> de </a:t>
            </a:r>
            <a:r>
              <a:rPr lang="en-US" dirty="0" err="1"/>
              <a:t>bons</a:t>
            </a:r>
            <a:r>
              <a:rPr lang="en-US" dirty="0"/>
              <a:t> </a:t>
            </a:r>
            <a:r>
              <a:rPr lang="en-US" dirty="0" err="1"/>
              <a:t>projetos</a:t>
            </a:r>
            <a:r>
              <a:rPr lang="en-US" dirty="0"/>
              <a:t> e </a:t>
            </a:r>
            <a:r>
              <a:rPr lang="en-US" dirty="0" err="1"/>
              <a:t>atratividade</a:t>
            </a:r>
            <a:r>
              <a:rPr lang="en-US" dirty="0"/>
              <a:t> para </a:t>
            </a:r>
            <a:r>
              <a:rPr lang="en-US" dirty="0" err="1"/>
              <a:t>projetos</a:t>
            </a:r>
            <a:r>
              <a:rPr lang="en-US" dirty="0"/>
              <a:t> </a:t>
            </a:r>
            <a:r>
              <a:rPr lang="en-US" dirty="0" err="1"/>
              <a:t>brasileiros</a:t>
            </a:r>
            <a:r>
              <a:rPr lang="en-US" dirty="0"/>
              <a:t>;</a:t>
            </a:r>
          </a:p>
          <a:p>
            <a:r>
              <a:rPr lang="en-US" dirty="0" err="1"/>
              <a:t>Hackathons</a:t>
            </a:r>
            <a:r>
              <a:rPr lang="en-US" dirty="0"/>
              <a:t> e </a:t>
            </a:r>
            <a:r>
              <a:rPr lang="en-US" dirty="0" err="1"/>
              <a:t>aproximação</a:t>
            </a:r>
            <a:r>
              <a:rPr lang="en-US" dirty="0"/>
              <a:t> de </a:t>
            </a:r>
            <a:r>
              <a:rPr lang="en-US" dirty="0" err="1"/>
              <a:t>universidades</a:t>
            </a:r>
            <a:r>
              <a:rPr lang="en-US" dirty="0"/>
              <a:t> </a:t>
            </a:r>
            <a:r>
              <a:rPr lang="en-US" dirty="0" err="1"/>
              <a:t>brasileiras</a:t>
            </a:r>
            <a:r>
              <a:rPr lang="en-US" dirty="0"/>
              <a:t>;</a:t>
            </a:r>
          </a:p>
          <a:p>
            <a:r>
              <a:rPr lang="en-US" dirty="0" err="1"/>
              <a:t>Contratação</a:t>
            </a:r>
            <a:r>
              <a:rPr lang="en-US" dirty="0"/>
              <a:t> de startups e </a:t>
            </a:r>
            <a:r>
              <a:rPr lang="en-US" dirty="0" err="1"/>
              <a:t>abertura</a:t>
            </a:r>
            <a:r>
              <a:rPr lang="en-US" dirty="0"/>
              <a:t> para testes </a:t>
            </a:r>
            <a:r>
              <a:rPr lang="en-US" dirty="0" err="1"/>
              <a:t>pilotos</a:t>
            </a:r>
            <a:r>
              <a:rPr lang="en-US" dirty="0"/>
              <a:t>;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790" y="1890793"/>
            <a:ext cx="4936210" cy="496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1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Cases </a:t>
            </a:r>
            <a:r>
              <a:rPr lang="en-US" dirty="0" err="1"/>
              <a:t>interessantes</a:t>
            </a:r>
            <a:r>
              <a:rPr lang="en-US" dirty="0"/>
              <a:t>: Porto </a:t>
            </a:r>
            <a:r>
              <a:rPr lang="en-US" dirty="0" err="1"/>
              <a:t>Seguro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0549" y="2409233"/>
            <a:ext cx="6062535" cy="4279252"/>
          </a:xfrm>
        </p:spPr>
        <p:txBody>
          <a:bodyPr>
            <a:normAutofit/>
          </a:bodyPr>
          <a:lstStyle/>
          <a:p>
            <a:r>
              <a:rPr lang="pt-BR" dirty="0"/>
              <a:t>Aproxima</a:t>
            </a:r>
            <a:r>
              <a:rPr lang="en-US" dirty="0" err="1"/>
              <a:t>ção</a:t>
            </a:r>
            <a:r>
              <a:rPr lang="en-US" dirty="0"/>
              <a:t> da </a:t>
            </a:r>
            <a:r>
              <a:rPr lang="en-US" dirty="0" err="1"/>
              <a:t>Universidade</a:t>
            </a:r>
            <a:r>
              <a:rPr lang="en-US" dirty="0"/>
              <a:t> e </a:t>
            </a:r>
            <a:r>
              <a:rPr lang="en-US" dirty="0" err="1"/>
              <a:t>participação</a:t>
            </a:r>
            <a:r>
              <a:rPr lang="en-US" dirty="0"/>
              <a:t> de </a:t>
            </a:r>
            <a:r>
              <a:rPr lang="en-US" dirty="0" err="1"/>
              <a:t>eventos</a:t>
            </a:r>
            <a:r>
              <a:rPr lang="en-US" dirty="0"/>
              <a:t>, </a:t>
            </a:r>
            <a:r>
              <a:rPr lang="en-US" dirty="0" err="1"/>
              <a:t>atividades</a:t>
            </a:r>
            <a:r>
              <a:rPr lang="en-US" dirty="0"/>
              <a:t> e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disciplinas</a:t>
            </a:r>
            <a:r>
              <a:rPr lang="en-US" dirty="0"/>
              <a:t>;</a:t>
            </a:r>
          </a:p>
          <a:p>
            <a:r>
              <a:rPr lang="en-US" dirty="0" err="1"/>
              <a:t>Coworking</a:t>
            </a:r>
            <a:r>
              <a:rPr lang="en-US" dirty="0"/>
              <a:t> e </a:t>
            </a:r>
            <a:r>
              <a:rPr lang="en-US" dirty="0" err="1"/>
              <a:t>aceleradora</a:t>
            </a:r>
            <a:r>
              <a:rPr lang="en-US" dirty="0"/>
              <a:t> (</a:t>
            </a:r>
            <a:r>
              <a:rPr lang="en-US" dirty="0" err="1"/>
              <a:t>Oxigênio</a:t>
            </a:r>
            <a:r>
              <a:rPr lang="en-US" dirty="0"/>
              <a:t>);</a:t>
            </a:r>
          </a:p>
          <a:p>
            <a:r>
              <a:rPr lang="en-US" dirty="0" err="1"/>
              <a:t>Abertura</a:t>
            </a:r>
            <a:r>
              <a:rPr lang="en-US" dirty="0"/>
              <a:t> para </a:t>
            </a:r>
            <a:r>
              <a:rPr lang="en-US" dirty="0" err="1"/>
              <a:t>funcionários</a:t>
            </a:r>
            <a:r>
              <a:rPr lang="en-US" dirty="0"/>
              <a:t> </a:t>
            </a:r>
            <a:r>
              <a:rPr lang="en-US" dirty="0" err="1"/>
              <a:t>desenvolverem</a:t>
            </a:r>
            <a:r>
              <a:rPr lang="en-US" dirty="0"/>
              <a:t> </a:t>
            </a:r>
            <a:r>
              <a:rPr lang="en-US" dirty="0" err="1"/>
              <a:t>suas</a:t>
            </a:r>
            <a:r>
              <a:rPr lang="en-US" dirty="0"/>
              <a:t> startups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aceleradora</a:t>
            </a:r>
            <a:r>
              <a:rPr lang="en-US" dirty="0"/>
              <a:t>;</a:t>
            </a:r>
          </a:p>
          <a:p>
            <a:r>
              <a:rPr lang="en-US" dirty="0" err="1"/>
              <a:t>Diálogo</a:t>
            </a:r>
            <a:r>
              <a:rPr lang="en-US" dirty="0"/>
              <a:t> </a:t>
            </a:r>
            <a:r>
              <a:rPr lang="en-US" dirty="0" err="1"/>
              <a:t>constante</a:t>
            </a:r>
            <a:r>
              <a:rPr lang="en-US" dirty="0"/>
              <a:t> de </a:t>
            </a:r>
            <a:r>
              <a:rPr lang="en-US" dirty="0" err="1"/>
              <a:t>executivos</a:t>
            </a:r>
            <a:r>
              <a:rPr lang="en-US" dirty="0"/>
              <a:t> com startups para </a:t>
            </a:r>
            <a:r>
              <a:rPr lang="en-US" dirty="0" err="1"/>
              <a:t>reflexão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mercado</a:t>
            </a:r>
            <a:r>
              <a:rPr lang="en-US" dirty="0"/>
              <a:t> e </a:t>
            </a:r>
            <a:r>
              <a:rPr lang="en-US" dirty="0" err="1"/>
              <a:t>futuro</a:t>
            </a:r>
            <a:r>
              <a:rPr lang="en-US" dirty="0"/>
              <a:t>;</a:t>
            </a:r>
          </a:p>
          <a:p>
            <a:r>
              <a:rPr lang="en-US" dirty="0" err="1"/>
              <a:t>Imersão</a:t>
            </a:r>
            <a:r>
              <a:rPr lang="en-US" dirty="0"/>
              <a:t> de </a:t>
            </a:r>
            <a:r>
              <a:rPr lang="en-US" dirty="0" err="1"/>
              <a:t>executivos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ecossistemas</a:t>
            </a:r>
            <a:r>
              <a:rPr lang="en-US" dirty="0"/>
              <a:t> </a:t>
            </a:r>
            <a:r>
              <a:rPr lang="en-US" dirty="0" err="1"/>
              <a:t>internacionais</a:t>
            </a:r>
            <a:r>
              <a:rPr lang="en-US" dirty="0"/>
              <a:t>;</a:t>
            </a:r>
          </a:p>
          <a:p>
            <a:r>
              <a:rPr lang="en-US" dirty="0"/>
              <a:t>Startups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estratégia</a:t>
            </a:r>
            <a:r>
              <a:rPr lang="en-US" dirty="0"/>
              <a:t> de </a:t>
            </a:r>
            <a:r>
              <a:rPr lang="en-US" dirty="0" err="1"/>
              <a:t>expansão</a:t>
            </a:r>
            <a:r>
              <a:rPr lang="en-US" dirty="0"/>
              <a:t> de </a:t>
            </a:r>
            <a:r>
              <a:rPr lang="en-US" dirty="0" err="1"/>
              <a:t>mercado</a:t>
            </a:r>
            <a:r>
              <a:rPr lang="en-US" dirty="0"/>
              <a:t> e </a:t>
            </a:r>
            <a:r>
              <a:rPr lang="en-US" dirty="0" err="1"/>
              <a:t>observar</a:t>
            </a:r>
            <a:r>
              <a:rPr lang="en-US" dirty="0"/>
              <a:t> a </a:t>
            </a:r>
            <a:r>
              <a:rPr lang="en-US" dirty="0" err="1"/>
              <a:t>cauda</a:t>
            </a:r>
            <a:r>
              <a:rPr lang="en-US" dirty="0"/>
              <a:t> longa.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037" y="2727702"/>
            <a:ext cx="5334249" cy="35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1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o seu objetivo no ecossistema?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6350000" cy="49657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608520" y="2112992"/>
            <a:ext cx="47734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Gerar inova</a:t>
            </a:r>
            <a:r>
              <a:rPr lang="en-US" dirty="0" err="1"/>
              <a:t>ções</a:t>
            </a:r>
            <a:r>
              <a:rPr lang="en-US" dirty="0"/>
              <a:t>? </a:t>
            </a:r>
            <a:r>
              <a:rPr lang="en-US" dirty="0" err="1"/>
              <a:t>Ênfase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acompanhar</a:t>
            </a:r>
            <a:r>
              <a:rPr lang="en-US" dirty="0"/>
              <a:t> e </a:t>
            </a:r>
            <a:r>
              <a:rPr lang="en-US" dirty="0" err="1"/>
              <a:t>apoiar</a:t>
            </a:r>
            <a:r>
              <a:rPr lang="en-US" dirty="0"/>
              <a:t> </a:t>
            </a:r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avançando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Fortalecer</a:t>
            </a:r>
            <a:r>
              <a:rPr lang="en-US" dirty="0"/>
              <a:t> a </a:t>
            </a:r>
            <a:r>
              <a:rPr lang="en-US" dirty="0" err="1"/>
              <a:t>cultura</a:t>
            </a:r>
            <a:r>
              <a:rPr lang="en-US" dirty="0"/>
              <a:t> de </a:t>
            </a:r>
            <a:r>
              <a:rPr lang="en-US" dirty="0" err="1"/>
              <a:t>inovação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empresa</a:t>
            </a:r>
            <a:r>
              <a:rPr lang="en-US" dirty="0"/>
              <a:t>? </a:t>
            </a:r>
            <a:r>
              <a:rPr lang="en-US" dirty="0" err="1"/>
              <a:t>Ênfase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aproximação</a:t>
            </a:r>
            <a:r>
              <a:rPr lang="en-US" dirty="0"/>
              <a:t> e </a:t>
            </a:r>
            <a:r>
              <a:rPr lang="en-US" dirty="0" err="1"/>
              <a:t>eventos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Explorar</a:t>
            </a:r>
            <a:r>
              <a:rPr lang="en-US" dirty="0"/>
              <a:t> </a:t>
            </a:r>
            <a:r>
              <a:rPr lang="en-US" dirty="0" err="1"/>
              <a:t>novos</a:t>
            </a:r>
            <a:r>
              <a:rPr lang="en-US" dirty="0"/>
              <a:t> </a:t>
            </a:r>
            <a:r>
              <a:rPr lang="en-US" dirty="0" err="1"/>
              <a:t>mercados</a:t>
            </a:r>
            <a:r>
              <a:rPr lang="en-US" dirty="0"/>
              <a:t>? </a:t>
            </a:r>
            <a:r>
              <a:rPr lang="en-US" dirty="0" err="1"/>
              <a:t>Ênfase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aportes</a:t>
            </a:r>
            <a:r>
              <a:rPr lang="en-US" dirty="0"/>
              <a:t> e </a:t>
            </a:r>
            <a:r>
              <a:rPr lang="en-US" dirty="0" err="1"/>
              <a:t>aquisições</a:t>
            </a:r>
            <a:r>
              <a:rPr lang="en-US" dirty="0"/>
              <a:t> (*</a:t>
            </a:r>
            <a:r>
              <a:rPr lang="en-US" dirty="0" err="1"/>
              <a:t>contratos</a:t>
            </a:r>
            <a:r>
              <a:rPr lang="en-US" dirty="0"/>
              <a:t>).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Melhorar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plataforma</a:t>
            </a:r>
            <a:r>
              <a:rPr lang="en-US" dirty="0"/>
              <a:t>? </a:t>
            </a:r>
            <a:r>
              <a:rPr lang="en-US" dirty="0" err="1"/>
              <a:t>Ênfase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aproximação</a:t>
            </a:r>
            <a:r>
              <a:rPr lang="en-US" dirty="0"/>
              <a:t> e </a:t>
            </a:r>
            <a:r>
              <a:rPr lang="en-US" dirty="0" err="1"/>
              <a:t>suporte</a:t>
            </a:r>
            <a:r>
              <a:rPr lang="en-US" dirty="0"/>
              <a:t> </a:t>
            </a:r>
            <a:r>
              <a:rPr lang="en-US" dirty="0" err="1"/>
              <a:t>direto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Resolver </a:t>
            </a:r>
            <a:r>
              <a:rPr lang="en-US" dirty="0" err="1"/>
              <a:t>problemas</a:t>
            </a:r>
            <a:r>
              <a:rPr lang="en-US" dirty="0"/>
              <a:t>? </a:t>
            </a:r>
            <a:r>
              <a:rPr lang="en-US" dirty="0" err="1"/>
              <a:t>Ênfase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participação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negócios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7306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88305" y="3429000"/>
            <a:ext cx="4297680" cy="1450757"/>
          </a:xfrm>
        </p:spPr>
        <p:txBody>
          <a:bodyPr>
            <a:noAutofit/>
          </a:bodyPr>
          <a:lstStyle/>
          <a:p>
            <a:r>
              <a:rPr lang="pt-BR" sz="6000" b="1" dirty="0"/>
              <a:t>Por que perdemos ele?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71527" cy="6858000"/>
          </a:xfrm>
        </p:spPr>
      </p:pic>
    </p:spTree>
    <p:extLst>
      <p:ext uri="{BB962C8B-B14F-4D97-AF65-F5344CB8AC3E}">
        <p14:creationId xmlns:p14="http://schemas.microsoft.com/office/powerpoint/2010/main" val="1756349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o melhor caminho para come</a:t>
            </a:r>
            <a:r>
              <a:rPr lang="en-US" dirty="0" err="1"/>
              <a:t>çar</a:t>
            </a:r>
            <a:r>
              <a:rPr lang="en-US" dirty="0"/>
              <a:t>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6036" y="1986760"/>
            <a:ext cx="11220888" cy="4441984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pt-BR" dirty="0"/>
              <a:t>Convide startups para te ajudar a desenhar em conjunto;</a:t>
            </a:r>
          </a:p>
          <a:p>
            <a:pPr>
              <a:buAutoNum type="arabicPeriod"/>
            </a:pPr>
            <a:r>
              <a:rPr lang="pt-BR" dirty="0"/>
              <a:t>Pense nos 3 pontos da corpora</a:t>
            </a:r>
            <a:r>
              <a:rPr lang="en-US" dirty="0" err="1"/>
              <a:t>ção</a:t>
            </a:r>
            <a:r>
              <a:rPr lang="pt-BR" dirty="0"/>
              <a:t>: objetivos, recursos e </a:t>
            </a:r>
            <a:r>
              <a:rPr lang="pt-BR" i="1" dirty="0"/>
              <a:t>time frame.</a:t>
            </a:r>
            <a:endParaRPr lang="pt-BR" dirty="0"/>
          </a:p>
          <a:p>
            <a:pPr>
              <a:buAutoNum type="arabicPeriod"/>
            </a:pPr>
            <a:r>
              <a:rPr lang="pt-BR" dirty="0"/>
              <a:t>Compreenda que velocidade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. A </a:t>
            </a:r>
            <a:r>
              <a:rPr lang="en-US" dirty="0" err="1"/>
              <a:t>falta</a:t>
            </a:r>
            <a:r>
              <a:rPr lang="en-US" dirty="0"/>
              <a:t> de </a:t>
            </a:r>
            <a:r>
              <a:rPr lang="en-US" dirty="0" err="1"/>
              <a:t>reponsividade</a:t>
            </a:r>
            <a:r>
              <a:rPr lang="en-US" dirty="0"/>
              <a:t> com </a:t>
            </a:r>
            <a:r>
              <a:rPr lang="en-US" i="1" dirty="0"/>
              <a:t>startups</a:t>
            </a:r>
            <a:r>
              <a:rPr lang="en-US" dirty="0"/>
              <a:t>,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rápidas</a:t>
            </a:r>
            <a:r>
              <a:rPr lang="en-US" dirty="0"/>
              <a:t>,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um </a:t>
            </a:r>
            <a:r>
              <a:rPr lang="en-US" dirty="0" err="1"/>
              <a:t>tiro</a:t>
            </a:r>
            <a:r>
              <a:rPr lang="en-US" dirty="0"/>
              <a:t> pela </a:t>
            </a:r>
            <a:r>
              <a:rPr lang="en-US" dirty="0" err="1"/>
              <a:t>culatra</a:t>
            </a:r>
            <a:r>
              <a:rPr lang="en-US" dirty="0"/>
              <a:t>.</a:t>
            </a:r>
          </a:p>
          <a:p>
            <a:pPr>
              <a:buAutoNum type="arabicPeriod"/>
            </a:pPr>
            <a:r>
              <a:rPr lang="en-US" dirty="0"/>
              <a:t>Procure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parceiros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possam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apoiar</a:t>
            </a:r>
            <a:r>
              <a:rPr lang="en-US" dirty="0"/>
              <a:t> e </a:t>
            </a:r>
            <a:r>
              <a:rPr lang="en-US" dirty="0" err="1"/>
              <a:t>direcionar</a:t>
            </a:r>
            <a:r>
              <a:rPr lang="en-US" dirty="0"/>
              <a:t>.</a:t>
            </a:r>
          </a:p>
          <a:p>
            <a:pPr>
              <a:buAutoNum type="arabicPeriod"/>
            </a:pPr>
            <a:r>
              <a:rPr lang="en-US" dirty="0" err="1"/>
              <a:t>Lembre</a:t>
            </a:r>
            <a:r>
              <a:rPr lang="en-US" dirty="0"/>
              <a:t>-se da </a:t>
            </a:r>
            <a:r>
              <a:rPr lang="en-US" dirty="0" err="1"/>
              <a:t>Visão</a:t>
            </a:r>
            <a:r>
              <a:rPr lang="en-US" dirty="0"/>
              <a:t> </a:t>
            </a:r>
            <a:r>
              <a:rPr lang="en-US" dirty="0" err="1"/>
              <a:t>Baseada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– </a:t>
            </a:r>
            <a:r>
              <a:rPr lang="en-US" dirty="0" err="1"/>
              <a:t>corporações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oferecer</a:t>
            </a:r>
            <a:r>
              <a:rPr lang="en-US" dirty="0"/>
              <a:t> </a:t>
            </a:r>
            <a:r>
              <a:rPr lang="en-US" dirty="0" err="1"/>
              <a:t>credibilidade</a:t>
            </a:r>
            <a:r>
              <a:rPr lang="en-US" dirty="0"/>
              <a:t>, </a:t>
            </a:r>
            <a:r>
              <a:rPr lang="en-US" i="1" dirty="0"/>
              <a:t>branding</a:t>
            </a:r>
            <a:r>
              <a:rPr lang="en-US" dirty="0"/>
              <a:t>, </a:t>
            </a:r>
            <a:r>
              <a:rPr lang="en-US" dirty="0" err="1"/>
              <a:t>mídia</a:t>
            </a:r>
            <a:r>
              <a:rPr lang="en-US" dirty="0"/>
              <a:t>, </a:t>
            </a:r>
            <a:r>
              <a:rPr lang="en-US" i="1" dirty="0"/>
              <a:t>early adoption</a:t>
            </a:r>
            <a:r>
              <a:rPr lang="en-US" dirty="0"/>
              <a:t>, </a:t>
            </a:r>
            <a:r>
              <a:rPr lang="en-US" dirty="0" err="1"/>
              <a:t>canais</a:t>
            </a:r>
            <a:r>
              <a:rPr lang="en-US" dirty="0"/>
              <a:t>/</a:t>
            </a:r>
            <a:r>
              <a:rPr lang="en-US" dirty="0" err="1"/>
              <a:t>fornecedores</a:t>
            </a:r>
            <a:r>
              <a:rPr lang="en-US" dirty="0"/>
              <a:t>, </a:t>
            </a:r>
            <a:r>
              <a:rPr lang="en-US" dirty="0" err="1"/>
              <a:t>investimentos</a:t>
            </a:r>
            <a:r>
              <a:rPr lang="en-US" dirty="0"/>
              <a:t>, feedback, infra-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física</a:t>
            </a:r>
            <a:r>
              <a:rPr lang="en-US" dirty="0"/>
              <a:t> e laboratorial, </a:t>
            </a:r>
            <a:r>
              <a:rPr lang="en-US" dirty="0" err="1"/>
              <a:t>senso</a:t>
            </a:r>
            <a:r>
              <a:rPr lang="en-US" dirty="0"/>
              <a:t> de </a:t>
            </a:r>
            <a:r>
              <a:rPr lang="en-US" dirty="0" err="1"/>
              <a:t>pertencimento</a:t>
            </a:r>
            <a:r>
              <a:rPr lang="en-US" dirty="0"/>
              <a:t>, </a:t>
            </a:r>
            <a:r>
              <a:rPr lang="en-US" dirty="0" err="1"/>
              <a:t>acesso</a:t>
            </a:r>
            <a:r>
              <a:rPr lang="en-US" dirty="0"/>
              <a:t> a </a:t>
            </a:r>
            <a:r>
              <a:rPr lang="en-US" dirty="0" err="1"/>
              <a:t>clientes</a:t>
            </a:r>
            <a:r>
              <a:rPr lang="en-US" dirty="0"/>
              <a:t> e </a:t>
            </a:r>
            <a:r>
              <a:rPr lang="en-US" dirty="0" err="1"/>
              <a:t>serviços</a:t>
            </a:r>
            <a:r>
              <a:rPr lang="en-US" dirty="0"/>
              <a:t>.</a:t>
            </a:r>
          </a:p>
          <a:p>
            <a:pPr>
              <a:buAutoNum type="arabicPeriod"/>
            </a:pP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indicado</a:t>
            </a:r>
            <a:r>
              <a:rPr lang="en-US" dirty="0"/>
              <a:t> </a:t>
            </a:r>
            <a:r>
              <a:rPr lang="en-US" dirty="0" err="1"/>
              <a:t>evoluir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3 </a:t>
            </a:r>
            <a:r>
              <a:rPr lang="en-US" dirty="0" err="1"/>
              <a:t>passos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(a) </a:t>
            </a:r>
            <a:r>
              <a:rPr lang="en-US" dirty="0" err="1"/>
              <a:t>aproximação</a:t>
            </a:r>
            <a:r>
              <a:rPr lang="en-US" dirty="0"/>
              <a:t>/</a:t>
            </a:r>
            <a:r>
              <a:rPr lang="en-US" dirty="0" err="1"/>
              <a:t>aprendizado</a:t>
            </a:r>
            <a:r>
              <a:rPr lang="en-US" dirty="0"/>
              <a:t> (</a:t>
            </a:r>
            <a:r>
              <a:rPr lang="en-US" dirty="0" err="1"/>
              <a:t>apoio</a:t>
            </a:r>
            <a:r>
              <a:rPr lang="en-US" dirty="0"/>
              <a:t>, </a:t>
            </a:r>
            <a:r>
              <a:rPr lang="en-US" dirty="0" err="1"/>
              <a:t>eventos</a:t>
            </a:r>
            <a:r>
              <a:rPr lang="en-US" dirty="0"/>
              <a:t>, </a:t>
            </a:r>
            <a:r>
              <a:rPr lang="en-US" dirty="0" err="1"/>
              <a:t>diálogo</a:t>
            </a:r>
            <a:r>
              <a:rPr lang="en-US" dirty="0"/>
              <a:t>, feedbacks </a:t>
            </a:r>
            <a:r>
              <a:rPr lang="en-US" dirty="0" err="1"/>
              <a:t>etc</a:t>
            </a:r>
            <a:r>
              <a:rPr lang="en-US" dirty="0"/>
              <a:t>);</a:t>
            </a:r>
            <a:br>
              <a:rPr lang="en-US" dirty="0"/>
            </a:br>
            <a:r>
              <a:rPr lang="en-US" dirty="0"/>
              <a:t>(b) </a:t>
            </a:r>
            <a:r>
              <a:rPr lang="en-US" dirty="0" err="1"/>
              <a:t>parcerias</a:t>
            </a:r>
            <a:r>
              <a:rPr lang="en-US" dirty="0"/>
              <a:t>/</a:t>
            </a:r>
            <a:r>
              <a:rPr lang="en-US" dirty="0" err="1"/>
              <a:t>engajamento</a:t>
            </a:r>
            <a:r>
              <a:rPr lang="en-US" dirty="0"/>
              <a:t> (</a:t>
            </a:r>
            <a:r>
              <a:rPr lang="en-US" dirty="0" err="1"/>
              <a:t>aceleração</a:t>
            </a:r>
            <a:r>
              <a:rPr lang="en-US" dirty="0"/>
              <a:t>, </a:t>
            </a:r>
            <a:r>
              <a:rPr lang="en-US" dirty="0" err="1"/>
              <a:t>programas</a:t>
            </a:r>
            <a:r>
              <a:rPr lang="en-US" dirty="0"/>
              <a:t> </a:t>
            </a:r>
            <a:r>
              <a:rPr lang="en-US" dirty="0" err="1"/>
              <a:t>internos</a:t>
            </a:r>
            <a:r>
              <a:rPr lang="en-US" dirty="0"/>
              <a:t> e </a:t>
            </a:r>
            <a:r>
              <a:rPr lang="en-US" dirty="0" err="1"/>
              <a:t>externos</a:t>
            </a:r>
            <a:r>
              <a:rPr lang="en-US" dirty="0"/>
              <a:t>, infra-</a:t>
            </a:r>
            <a:r>
              <a:rPr lang="en-US" dirty="0" err="1"/>
              <a:t>estrutura</a:t>
            </a:r>
            <a:r>
              <a:rPr lang="en-US" dirty="0"/>
              <a:t>, </a:t>
            </a:r>
            <a:r>
              <a:rPr lang="en-US" dirty="0" err="1"/>
              <a:t>serviços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);</a:t>
            </a:r>
            <a:br>
              <a:rPr lang="en-US" dirty="0"/>
            </a:br>
            <a:r>
              <a:rPr lang="en-US" dirty="0"/>
              <a:t>(c) </a:t>
            </a:r>
            <a:r>
              <a:rPr lang="en-US" dirty="0" err="1"/>
              <a:t>atuação</a:t>
            </a:r>
            <a:r>
              <a:rPr lang="en-US" dirty="0"/>
              <a:t> </a:t>
            </a:r>
            <a:r>
              <a:rPr lang="en-US" dirty="0" err="1"/>
              <a:t>proprietária</a:t>
            </a:r>
            <a:r>
              <a:rPr lang="en-US" dirty="0"/>
              <a:t> (</a:t>
            </a:r>
            <a:r>
              <a:rPr lang="en-US" dirty="0" err="1"/>
              <a:t>investimentos</a:t>
            </a:r>
            <a:r>
              <a:rPr lang="en-US" dirty="0"/>
              <a:t>, </a:t>
            </a:r>
            <a:r>
              <a:rPr lang="en-US" dirty="0" err="1"/>
              <a:t>aquisições</a:t>
            </a:r>
            <a:r>
              <a:rPr lang="en-US" dirty="0"/>
              <a:t>, </a:t>
            </a:r>
            <a:r>
              <a:rPr lang="en-US" dirty="0" err="1"/>
              <a:t>programas</a:t>
            </a:r>
            <a:r>
              <a:rPr lang="en-US" dirty="0"/>
              <a:t> </a:t>
            </a:r>
            <a:r>
              <a:rPr lang="en-US" dirty="0" err="1"/>
              <a:t>maiores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3164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29C17-3BAB-DF41-BE7D-566B7758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78243"/>
            <a:ext cx="10058400" cy="1450757"/>
          </a:xfrm>
        </p:spPr>
        <p:txBody>
          <a:bodyPr>
            <a:normAutofit/>
          </a:bodyPr>
          <a:lstStyle/>
          <a:p>
            <a:r>
              <a:rPr lang="pt-BR" sz="8000" b="1" dirty="0"/>
              <a:t>Pausa de 5 min</a:t>
            </a:r>
          </a:p>
        </p:txBody>
      </p:sp>
    </p:spTree>
    <p:extLst>
      <p:ext uri="{BB962C8B-B14F-4D97-AF65-F5344CB8AC3E}">
        <p14:creationId xmlns:p14="http://schemas.microsoft.com/office/powerpoint/2010/main" val="382468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 como se dá a jornada de </a:t>
            </a:r>
            <a:r>
              <a:rPr lang="pt-BR" b="1" dirty="0" err="1"/>
              <a:t>funding</a:t>
            </a:r>
            <a:r>
              <a:rPr lang="pt-BR" b="1" dirty="0"/>
              <a:t>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52282" y="1912171"/>
            <a:ext cx="9703398" cy="460965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-Em paralelo aos processos de criação da empresa, entram as rodadas de investimento em formato de ”</a:t>
            </a:r>
            <a:r>
              <a:rPr lang="pt-BR" dirty="0" err="1"/>
              <a:t>stage</a:t>
            </a:r>
            <a:r>
              <a:rPr lang="pt-BR" dirty="0"/>
              <a:t> </a:t>
            </a:r>
            <a:r>
              <a:rPr lang="pt-BR" dirty="0" err="1"/>
              <a:t>funding</a:t>
            </a:r>
            <a:r>
              <a:rPr lang="pt-BR" dirty="0"/>
              <a:t>”. Os estágios vão aumentando de acordo com o processo de validação e amadurecimento do modelo de negócios e base de clientes. </a:t>
            </a:r>
          </a:p>
          <a:p>
            <a:r>
              <a:rPr lang="pt-BR" dirty="0"/>
              <a:t>-As fases geralmente são: zero-</a:t>
            </a:r>
            <a:r>
              <a:rPr lang="pt-BR" dirty="0" err="1"/>
              <a:t>stage</a:t>
            </a:r>
            <a:r>
              <a:rPr lang="pt-BR" dirty="0"/>
              <a:t> &gt; </a:t>
            </a:r>
            <a:r>
              <a:rPr lang="pt-BR" dirty="0" err="1"/>
              <a:t>seed</a:t>
            </a:r>
            <a:r>
              <a:rPr lang="pt-BR" dirty="0"/>
              <a:t> &gt; series A &gt; B,C,D... &gt; evento de liquidez. No evento de liquidez (venda da empresa, IPO etc.) é no qual geralmente se ”recupera” as apostas feitas.</a:t>
            </a:r>
          </a:p>
          <a:p>
            <a:r>
              <a:rPr lang="pt-BR" dirty="0"/>
              <a:t>-Existe um caminho ”</a:t>
            </a:r>
            <a:r>
              <a:rPr lang="pt-BR" dirty="0" err="1"/>
              <a:t>equity</a:t>
            </a:r>
            <a:r>
              <a:rPr lang="pt-BR" dirty="0"/>
              <a:t> </a:t>
            </a:r>
            <a:r>
              <a:rPr lang="pt-BR" dirty="0" err="1"/>
              <a:t>free</a:t>
            </a:r>
            <a:r>
              <a:rPr lang="pt-BR" dirty="0"/>
              <a:t>”, mas é mais delicado (</a:t>
            </a:r>
            <a:r>
              <a:rPr lang="pt-BR" dirty="0" err="1"/>
              <a:t>bootstrapping</a:t>
            </a:r>
            <a:r>
              <a:rPr lang="pt-BR" dirty="0"/>
              <a:t>, como TFG). Exemplo da MVISIA: AWC &gt; Premiações &gt; </a:t>
            </a:r>
            <a:r>
              <a:rPr lang="pt-BR" dirty="0" err="1"/>
              <a:t>Pipe</a:t>
            </a:r>
            <a:r>
              <a:rPr lang="pt-BR" dirty="0"/>
              <a:t> FAPESP &gt; </a:t>
            </a:r>
            <a:r>
              <a:rPr lang="pt-BR" dirty="0" err="1"/>
              <a:t>Bootstrapping</a:t>
            </a:r>
            <a:r>
              <a:rPr lang="pt-BR" dirty="0"/>
              <a:t>. </a:t>
            </a:r>
          </a:p>
          <a:p>
            <a:r>
              <a:rPr lang="pt-BR" dirty="0"/>
              <a:t>”Startups are a </a:t>
            </a:r>
            <a:r>
              <a:rPr lang="pt-BR" dirty="0" err="1"/>
              <a:t>lot</a:t>
            </a:r>
            <a:r>
              <a:rPr lang="pt-BR" dirty="0"/>
              <a:t> </a:t>
            </a:r>
            <a:r>
              <a:rPr lang="pt-BR" dirty="0" err="1"/>
              <a:t>like</a:t>
            </a:r>
            <a:r>
              <a:rPr lang="pt-BR" dirty="0"/>
              <a:t> </a:t>
            </a:r>
            <a:r>
              <a:rPr lang="pt-BR" dirty="0" err="1"/>
              <a:t>sports</a:t>
            </a:r>
            <a:r>
              <a:rPr lang="pt-BR" dirty="0"/>
              <a:t>: </a:t>
            </a:r>
            <a:r>
              <a:rPr lang="pt-BR" dirty="0" err="1"/>
              <a:t>owners</a:t>
            </a:r>
            <a:r>
              <a:rPr lang="pt-BR" dirty="0"/>
              <a:t> = </a:t>
            </a:r>
            <a:r>
              <a:rPr lang="pt-BR" dirty="0" err="1"/>
              <a:t>LP’s</a:t>
            </a:r>
            <a:r>
              <a:rPr lang="pt-BR" dirty="0"/>
              <a:t>, </a:t>
            </a:r>
            <a:r>
              <a:rPr lang="pt-BR" dirty="0" err="1"/>
              <a:t>coaches</a:t>
            </a:r>
            <a:r>
              <a:rPr lang="pt-BR" dirty="0"/>
              <a:t> = </a:t>
            </a:r>
            <a:r>
              <a:rPr lang="pt-BR" dirty="0" err="1"/>
              <a:t>VC’s</a:t>
            </a:r>
            <a:r>
              <a:rPr lang="pt-BR" dirty="0"/>
              <a:t> &amp; </a:t>
            </a:r>
            <a:r>
              <a:rPr lang="pt-BR" dirty="0" err="1"/>
              <a:t>Angles</a:t>
            </a:r>
            <a:r>
              <a:rPr lang="pt-BR" dirty="0"/>
              <a:t>, </a:t>
            </a:r>
            <a:r>
              <a:rPr lang="pt-BR" dirty="0" err="1"/>
              <a:t>Personal</a:t>
            </a:r>
            <a:r>
              <a:rPr lang="pt-BR" dirty="0"/>
              <a:t> </a:t>
            </a:r>
            <a:r>
              <a:rPr lang="pt-BR" dirty="0" err="1"/>
              <a:t>Trainers</a:t>
            </a:r>
            <a:r>
              <a:rPr lang="pt-BR" dirty="0"/>
              <a:t> = </a:t>
            </a:r>
            <a:r>
              <a:rPr lang="pt-BR" dirty="0" err="1"/>
              <a:t>advisors</a:t>
            </a:r>
            <a:r>
              <a:rPr lang="pt-BR" dirty="0"/>
              <a:t>, training </a:t>
            </a:r>
            <a:r>
              <a:rPr lang="pt-BR" dirty="0" err="1"/>
              <a:t>camps</a:t>
            </a:r>
            <a:r>
              <a:rPr lang="pt-BR" dirty="0"/>
              <a:t> = </a:t>
            </a:r>
            <a:r>
              <a:rPr lang="pt-BR" dirty="0" err="1"/>
              <a:t>accelerators</a:t>
            </a:r>
            <a:r>
              <a:rPr lang="pt-BR" dirty="0"/>
              <a:t>, </a:t>
            </a:r>
            <a:r>
              <a:rPr lang="pt-BR" dirty="0" err="1"/>
              <a:t>captains</a:t>
            </a:r>
            <a:r>
              <a:rPr lang="pt-BR" dirty="0"/>
              <a:t> = </a:t>
            </a:r>
            <a:r>
              <a:rPr lang="pt-BR" dirty="0" err="1"/>
              <a:t>founders</a:t>
            </a:r>
            <a:r>
              <a:rPr lang="pt-BR" dirty="0"/>
              <a:t>, players = </a:t>
            </a:r>
            <a:r>
              <a:rPr lang="pt-BR" dirty="0" err="1"/>
              <a:t>employess</a:t>
            </a:r>
            <a:r>
              <a:rPr lang="pt-BR" dirty="0"/>
              <a:t>, referees = </a:t>
            </a:r>
            <a:r>
              <a:rPr lang="pt-BR" dirty="0" err="1"/>
              <a:t>press</a:t>
            </a:r>
            <a:r>
              <a:rPr lang="pt-BR" dirty="0"/>
              <a:t>, </a:t>
            </a:r>
            <a:r>
              <a:rPr lang="pt-BR" dirty="0" err="1"/>
              <a:t>fans</a:t>
            </a:r>
            <a:r>
              <a:rPr lang="pt-BR" dirty="0"/>
              <a:t> = </a:t>
            </a:r>
            <a:r>
              <a:rPr lang="pt-BR" dirty="0" err="1"/>
              <a:t>super</a:t>
            </a:r>
            <a:r>
              <a:rPr lang="pt-BR" dirty="0"/>
              <a:t> </a:t>
            </a:r>
            <a:r>
              <a:rPr lang="pt-BR" dirty="0" err="1"/>
              <a:t>users</a:t>
            </a:r>
            <a:r>
              <a:rPr lang="pt-BR" dirty="0"/>
              <a:t>.” </a:t>
            </a:r>
            <a:br>
              <a:rPr lang="pt-BR" dirty="0"/>
            </a:br>
            <a:endParaRPr lang="pt-BR" dirty="0"/>
          </a:p>
          <a:p>
            <a:r>
              <a:rPr lang="pt-BR" dirty="0"/>
              <a:t>-Fontes importantes: Livro Venture </a:t>
            </a:r>
            <a:r>
              <a:rPr lang="pt-BR" dirty="0" err="1"/>
              <a:t>Deals</a:t>
            </a:r>
            <a:r>
              <a:rPr lang="pt-BR" dirty="0"/>
              <a:t> (Brad </a:t>
            </a:r>
            <a:r>
              <a:rPr lang="pt-BR" dirty="0" err="1"/>
              <a:t>Feld</a:t>
            </a:r>
            <a:r>
              <a:rPr lang="pt-BR" dirty="0"/>
              <a:t>) + HTAHT; Both </a:t>
            </a:r>
            <a:r>
              <a:rPr lang="pt-BR" dirty="0" err="1"/>
              <a:t>Sides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The </a:t>
            </a:r>
            <a:r>
              <a:rPr lang="pt-BR" dirty="0" err="1"/>
              <a:t>Table</a:t>
            </a:r>
            <a:r>
              <a:rPr lang="pt-BR" dirty="0"/>
              <a:t>; Blog da </a:t>
            </a:r>
            <a:r>
              <a:rPr lang="pt-BR" dirty="0" err="1"/>
              <a:t>Y</a:t>
            </a:r>
            <a:r>
              <a:rPr lang="pt-BR" dirty="0"/>
              <a:t> </a:t>
            </a:r>
            <a:r>
              <a:rPr lang="pt-BR" dirty="0" err="1"/>
              <a:t>Combinator</a:t>
            </a:r>
            <a:r>
              <a:rPr lang="pt-BR" dirty="0"/>
              <a:t>; Blog da </a:t>
            </a:r>
            <a:r>
              <a:rPr lang="pt-BR" dirty="0" err="1"/>
              <a:t>First</a:t>
            </a:r>
            <a:r>
              <a:rPr lang="pt-BR" dirty="0"/>
              <a:t> Round Capital; AVC; </a:t>
            </a:r>
            <a:r>
              <a:rPr lang="pt-BR" dirty="0" err="1"/>
              <a:t>Youtube</a:t>
            </a:r>
            <a:r>
              <a:rPr lang="pt-BR" dirty="0"/>
              <a:t> – 140Mba, segunda temporada.</a:t>
            </a:r>
          </a:p>
        </p:txBody>
      </p:sp>
    </p:spTree>
    <p:extLst>
      <p:ext uri="{BB962C8B-B14F-4D97-AF65-F5344CB8AC3E}">
        <p14:creationId xmlns:p14="http://schemas.microsoft.com/office/powerpoint/2010/main" val="199507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 b="2657"/>
          <a:stretch/>
        </p:blipFill>
        <p:spPr>
          <a:xfrm>
            <a:off x="0" y="0"/>
            <a:ext cx="7799294" cy="6887506"/>
          </a:xfrm>
        </p:spPr>
      </p:pic>
      <p:sp>
        <p:nvSpPr>
          <p:cNvPr id="9" name="Retângulo 8"/>
          <p:cNvSpPr/>
          <p:nvPr/>
        </p:nvSpPr>
        <p:spPr>
          <a:xfrm>
            <a:off x="7933764" y="168269"/>
            <a:ext cx="425823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-Zero </a:t>
            </a:r>
            <a:r>
              <a:rPr lang="pt-BR" dirty="0" err="1"/>
              <a:t>stage</a:t>
            </a:r>
            <a:r>
              <a:rPr lang="pt-BR" dirty="0"/>
              <a:t> </a:t>
            </a:r>
            <a:r>
              <a:rPr lang="pt-BR" dirty="0" err="1"/>
              <a:t>funding</a:t>
            </a:r>
            <a:r>
              <a:rPr lang="pt-BR" dirty="0"/>
              <a:t>/3 </a:t>
            </a:r>
            <a:r>
              <a:rPr lang="pt-BR" dirty="0" err="1"/>
              <a:t>F’s</a:t>
            </a:r>
            <a:r>
              <a:rPr lang="pt-BR" dirty="0"/>
              <a:t>/anjo: primeiros estágios, aposta inicial e suporte grande de </a:t>
            </a:r>
            <a:r>
              <a:rPr lang="pt-BR" dirty="0" err="1"/>
              <a:t>smart</a:t>
            </a:r>
            <a:r>
              <a:rPr lang="pt-BR" dirty="0"/>
              <a:t> </a:t>
            </a:r>
            <a:r>
              <a:rPr lang="pt-BR" dirty="0" err="1"/>
              <a:t>money</a:t>
            </a:r>
            <a:r>
              <a:rPr lang="pt-BR" dirty="0"/>
              <a:t> (especialmente no caso de investidores anjo). Foco em primeiras validações. (No Brasil, entre 10K e 100K)</a:t>
            </a:r>
          </a:p>
          <a:p>
            <a:endParaRPr lang="pt-BR" dirty="0"/>
          </a:p>
          <a:p>
            <a:r>
              <a:rPr lang="pt-BR" dirty="0"/>
              <a:t>-</a:t>
            </a:r>
            <a:r>
              <a:rPr lang="pt-BR" dirty="0" err="1"/>
              <a:t>Seed</a:t>
            </a:r>
            <a:r>
              <a:rPr lang="pt-BR" dirty="0"/>
              <a:t> </a:t>
            </a:r>
            <a:r>
              <a:rPr lang="pt-BR" dirty="0" err="1"/>
              <a:t>funding</a:t>
            </a:r>
            <a:r>
              <a:rPr lang="pt-BR" dirty="0"/>
              <a:t>: rodada mais profissional, mas ainda estruturada no sonho e nas capacidades do time de fundadores. Foco em validação, estruturação de um modelo de negócio redondo e construção de um time mais sólido. (entre 100k e 1,5MM).</a:t>
            </a:r>
          </a:p>
          <a:p>
            <a:endParaRPr lang="pt-BR" dirty="0"/>
          </a:p>
          <a:p>
            <a:r>
              <a:rPr lang="pt-BR" dirty="0"/>
              <a:t>-Series A: com modelo de negócios já provado e resultados demonstrados, começa-se um investimento pesado em </a:t>
            </a:r>
            <a:r>
              <a:rPr lang="pt-BR" dirty="0" err="1"/>
              <a:t>growth</a:t>
            </a:r>
            <a:r>
              <a:rPr lang="pt-BR" dirty="0"/>
              <a:t>. </a:t>
            </a:r>
          </a:p>
          <a:p>
            <a:endParaRPr lang="pt-BR" dirty="0"/>
          </a:p>
          <a:p>
            <a:r>
              <a:rPr lang="pt-BR" b="1" dirty="0"/>
              <a:t>Fundos brasileiros relevantes: </a:t>
            </a:r>
            <a:r>
              <a:rPr lang="pt-BR" dirty="0" err="1"/>
              <a:t>Monashees</a:t>
            </a:r>
            <a:r>
              <a:rPr lang="pt-BR" dirty="0"/>
              <a:t>, </a:t>
            </a:r>
            <a:r>
              <a:rPr lang="pt-BR" dirty="0" err="1"/>
              <a:t>Canary</a:t>
            </a:r>
            <a:r>
              <a:rPr lang="pt-BR" dirty="0"/>
              <a:t>, </a:t>
            </a:r>
            <a:r>
              <a:rPr lang="pt-BR" dirty="0" err="1"/>
              <a:t>Astella</a:t>
            </a:r>
            <a:r>
              <a:rPr lang="pt-BR" dirty="0"/>
              <a:t>, </a:t>
            </a:r>
            <a:r>
              <a:rPr lang="pt-BR" dirty="0" err="1"/>
              <a:t>RedPoint</a:t>
            </a:r>
            <a:r>
              <a:rPr lang="pt-BR" dirty="0"/>
              <a:t> e-ventures, Fundo Pitanga, </a:t>
            </a:r>
            <a:r>
              <a:rPr lang="pt-BR" dirty="0" err="1"/>
              <a:t>Mindset</a:t>
            </a:r>
            <a:r>
              <a:rPr lang="pt-BR" dirty="0"/>
              <a:t>, </a:t>
            </a:r>
            <a:r>
              <a:rPr lang="pt-BR" dirty="0" err="1"/>
              <a:t>Performa</a:t>
            </a:r>
            <a:r>
              <a:rPr lang="pt-BR" dirty="0"/>
              <a:t>. </a:t>
            </a:r>
            <a:r>
              <a:rPr lang="pt-BR" b="1" dirty="0"/>
              <a:t>Associações de anjos:</a:t>
            </a:r>
            <a:r>
              <a:rPr lang="pt-BR" dirty="0"/>
              <a:t> Harvard, GV, Anjos do Brasil etc.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36811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Os conselhos </a:t>
            </a:r>
            <a:r>
              <a:rPr lang="pt-BR" b="1" i="1" dirty="0"/>
              <a:t>real-</a:t>
            </a:r>
            <a:r>
              <a:rPr lang="pt-BR" b="1" i="1" dirty="0" err="1"/>
              <a:t>life</a:t>
            </a:r>
            <a:r>
              <a:rPr lang="pt-BR" b="1" i="1" dirty="0"/>
              <a:t> </a:t>
            </a:r>
            <a:r>
              <a:rPr lang="pt-BR" b="1" dirty="0"/>
              <a:t>que ninguém conta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92624" y="1936376"/>
            <a:ext cx="9964270" cy="4289612"/>
          </a:xfrm>
        </p:spPr>
        <p:txBody>
          <a:bodyPr>
            <a:normAutofit/>
          </a:bodyPr>
          <a:lstStyle/>
          <a:p>
            <a:r>
              <a:rPr lang="pt-BR" dirty="0"/>
              <a:t>-Muito, muito, muito cuidado com aceleradoras, </a:t>
            </a:r>
            <a:r>
              <a:rPr lang="pt-BR" i="1" dirty="0"/>
              <a:t>venture </a:t>
            </a:r>
            <a:r>
              <a:rPr lang="pt-BR" i="1" dirty="0" err="1"/>
              <a:t>builders</a:t>
            </a:r>
            <a:r>
              <a:rPr lang="pt-BR" dirty="0"/>
              <a:t> e outras figuras que fazem aporte em estágio inicial. Geralmente captura-se muito </a:t>
            </a:r>
            <a:r>
              <a:rPr lang="pt-BR" dirty="0" err="1"/>
              <a:t>equity</a:t>
            </a:r>
            <a:r>
              <a:rPr lang="pt-BR" dirty="0"/>
              <a:t> e isso mata as rodadas seguintes. Além de tudo, te jogam em ambientes com muito ruído e distração. Alguns programas </a:t>
            </a:r>
            <a:r>
              <a:rPr lang="pt-BR" dirty="0" err="1"/>
              <a:t>corporate</a:t>
            </a:r>
            <a:r>
              <a:rPr lang="pt-BR" dirty="0"/>
              <a:t> valem a pena por geralmente ser menos </a:t>
            </a:r>
            <a:r>
              <a:rPr lang="pt-BR" dirty="0" err="1"/>
              <a:t>equity</a:t>
            </a:r>
            <a:r>
              <a:rPr lang="pt-BR" dirty="0"/>
              <a:t> e mais oportunidade.</a:t>
            </a:r>
          </a:p>
          <a:p>
            <a:r>
              <a:rPr lang="pt-BR" dirty="0"/>
              <a:t>-Atenção ao </a:t>
            </a:r>
            <a:r>
              <a:rPr lang="pt-BR" dirty="0" err="1"/>
              <a:t>cap</a:t>
            </a:r>
            <a:r>
              <a:rPr lang="pt-BR" dirty="0"/>
              <a:t> </a:t>
            </a:r>
            <a:r>
              <a:rPr lang="pt-BR" dirty="0" err="1"/>
              <a:t>table</a:t>
            </a:r>
            <a:r>
              <a:rPr lang="pt-BR" dirty="0"/>
              <a:t>: excesso de pessoas no </a:t>
            </a:r>
            <a:r>
              <a:rPr lang="pt-BR" dirty="0" err="1"/>
              <a:t>cap</a:t>
            </a:r>
            <a:r>
              <a:rPr lang="pt-BR" dirty="0"/>
              <a:t> </a:t>
            </a:r>
            <a:r>
              <a:rPr lang="pt-BR" dirty="0" err="1"/>
              <a:t>table</a:t>
            </a:r>
            <a:r>
              <a:rPr lang="pt-BR" dirty="0"/>
              <a:t>; investimentos públicos; </a:t>
            </a:r>
            <a:r>
              <a:rPr lang="pt-BR" dirty="0" err="1"/>
              <a:t>equity</a:t>
            </a:r>
            <a:r>
              <a:rPr lang="pt-BR" dirty="0"/>
              <a:t>; </a:t>
            </a:r>
            <a:r>
              <a:rPr lang="pt-BR" dirty="0" err="1"/>
              <a:t>board</a:t>
            </a:r>
            <a:r>
              <a:rPr lang="pt-BR" dirty="0"/>
              <a:t>.</a:t>
            </a:r>
          </a:p>
          <a:p>
            <a:r>
              <a:rPr lang="pt-BR" dirty="0"/>
              <a:t>-Startups consideradas como muito promissoras (foco das grandes </a:t>
            </a:r>
            <a:r>
              <a:rPr lang="pt-BR" dirty="0" err="1"/>
              <a:t>VC’s</a:t>
            </a:r>
            <a:r>
              <a:rPr lang="pt-BR" dirty="0"/>
              <a:t>): no máximo uma rodada de estágio inicial (geralmente de investidores conhecidos); fonte de receita sólida na casa das centenas de milhares. Foco aqui é para um aporte de US$2MM a 3MM por cerca de 20% a 30%. O benefício é que o fundo profissionaliza a operação e ajuda em </a:t>
            </a:r>
            <a:r>
              <a:rPr lang="pt-BR" i="1" dirty="0" err="1"/>
              <a:t>follow</a:t>
            </a:r>
            <a:r>
              <a:rPr lang="pt-BR" i="1" dirty="0"/>
              <a:t> ons</a:t>
            </a:r>
            <a:r>
              <a:rPr lang="pt-BR" dirty="0"/>
              <a:t>.</a:t>
            </a:r>
            <a:br>
              <a:rPr lang="pt-BR" dirty="0"/>
            </a:br>
            <a:r>
              <a:rPr lang="pt-BR" b="1" dirty="0"/>
              <a:t>*Há tantas exceções aqui que isso não pode ser considerado uma regra!</a:t>
            </a:r>
          </a:p>
          <a:p>
            <a:r>
              <a:rPr lang="pt-BR" dirty="0"/>
              <a:t>-Entenda que é um jogo de interesses e é a entrada de um sócio. Importante se atentar que geralmente o processo acontece em um período de 6 meses, então é preciso observar o fluxo de caixa na programação do </a:t>
            </a:r>
            <a:r>
              <a:rPr lang="pt-BR" dirty="0" err="1"/>
              <a:t>road</a:t>
            </a:r>
            <a:r>
              <a:rPr lang="pt-BR" dirty="0"/>
              <a:t> show. Muitos jogam com isso de maneira nociva.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191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205"/>
          </a:xfrm>
        </p:spPr>
      </p:pic>
    </p:spTree>
    <p:extLst>
      <p:ext uri="{BB962C8B-B14F-4D97-AF65-F5344CB8AC3E}">
        <p14:creationId xmlns:p14="http://schemas.microsoft.com/office/powerpoint/2010/main" val="1191898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11235" y="286603"/>
            <a:ext cx="2850777" cy="1450757"/>
          </a:xfrm>
        </p:spPr>
        <p:txBody>
          <a:bodyPr>
            <a:normAutofit/>
          </a:bodyPr>
          <a:lstStyle/>
          <a:p>
            <a:r>
              <a:rPr lang="pt-BR" sz="4000" b="1" dirty="0" err="1"/>
              <a:t>It’s</a:t>
            </a:r>
            <a:r>
              <a:rPr lang="pt-BR" sz="4000" b="1" dirty="0"/>
              <a:t> </a:t>
            </a:r>
            <a:r>
              <a:rPr lang="pt-BR" sz="4000" b="1" dirty="0" err="1"/>
              <a:t>all</a:t>
            </a:r>
            <a:r>
              <a:rPr lang="pt-BR" sz="4000" b="1" dirty="0"/>
              <a:t> </a:t>
            </a:r>
            <a:r>
              <a:rPr lang="pt-BR" sz="4000" b="1" dirty="0" err="1"/>
              <a:t>about</a:t>
            </a:r>
            <a:r>
              <a:rPr lang="pt-BR" sz="4000" b="1" dirty="0"/>
              <a:t> </a:t>
            </a:r>
            <a:r>
              <a:rPr lang="pt-BR" sz="4000" b="1" dirty="0" err="1"/>
              <a:t>ecosystem</a:t>
            </a:r>
            <a:r>
              <a:rPr lang="pt-BR" sz="4000" b="1" dirty="0"/>
              <a:t>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278470" y="2245659"/>
            <a:ext cx="2850777" cy="3953436"/>
          </a:xfrm>
        </p:spPr>
        <p:txBody>
          <a:bodyPr/>
          <a:lstStyle/>
          <a:p>
            <a:r>
              <a:rPr lang="pt-BR" dirty="0"/>
              <a:t>-Análogo à biologia, defende que empresas emergem a partir de uma trama de atores interagindo entre si.</a:t>
            </a:r>
          </a:p>
          <a:p>
            <a:endParaRPr lang="pt-BR" dirty="0"/>
          </a:p>
          <a:p>
            <a:r>
              <a:rPr lang="pt-BR" dirty="0"/>
              <a:t>-Importante se atentar que há ”ecossistemas locais” também (USP tem o seu ecossistema), bem como individuais.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355" r="2731"/>
          <a:stretch/>
        </p:blipFill>
        <p:spPr>
          <a:xfrm>
            <a:off x="0" y="0"/>
            <a:ext cx="9211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8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3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206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0"/>
            <a:ext cx="864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4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1144" b="11317"/>
          <a:stretch/>
        </p:blipFill>
        <p:spPr>
          <a:xfrm>
            <a:off x="201480" y="-1"/>
            <a:ext cx="117804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8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57568" y="255398"/>
            <a:ext cx="292659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Ecossistemas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precisam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vistos</a:t>
            </a:r>
            <a:r>
              <a:rPr lang="en-US" dirty="0">
                <a:solidFill>
                  <a:schemeClr val="bg1"/>
                </a:solidFill>
              </a:rPr>
              <a:t> sob a </a:t>
            </a:r>
            <a:r>
              <a:rPr lang="en-US" dirty="0" err="1">
                <a:solidFill>
                  <a:schemeClr val="bg1"/>
                </a:solidFill>
              </a:rPr>
              <a:t>ótica</a:t>
            </a:r>
            <a:r>
              <a:rPr lang="en-US" dirty="0">
                <a:solidFill>
                  <a:schemeClr val="bg1"/>
                </a:solidFill>
              </a:rPr>
              <a:t> dos </a:t>
            </a:r>
            <a:r>
              <a:rPr lang="en-US" dirty="0" err="1">
                <a:solidFill>
                  <a:schemeClr val="bg1"/>
                </a:solidFill>
              </a:rPr>
              <a:t>Modelos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Maturidade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1.Nascente</a:t>
            </a:r>
          </a:p>
          <a:p>
            <a:r>
              <a:rPr lang="en-US" dirty="0">
                <a:solidFill>
                  <a:schemeClr val="bg1"/>
                </a:solidFill>
              </a:rPr>
              <a:t>2.Em </a:t>
            </a:r>
            <a:r>
              <a:rPr lang="en-US" dirty="0" err="1">
                <a:solidFill>
                  <a:schemeClr val="bg1"/>
                </a:solidFill>
              </a:rPr>
              <a:t>organização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3. </a:t>
            </a:r>
            <a:r>
              <a:rPr lang="en-US" dirty="0" err="1">
                <a:solidFill>
                  <a:schemeClr val="bg1"/>
                </a:solidFill>
              </a:rPr>
              <a:t>Sólido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4. Auto-</a:t>
            </a:r>
            <a:r>
              <a:rPr lang="en-US" dirty="0" err="1">
                <a:solidFill>
                  <a:schemeClr val="bg1"/>
                </a:solidFill>
              </a:rPr>
              <a:t>sustentável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Indicadores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.Exits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.Global startups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en-US" dirty="0" err="1">
                <a:solidFill>
                  <a:schemeClr val="bg1"/>
                </a:solidFill>
              </a:rPr>
              <a:t>Densidade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tecnológica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en-US" dirty="0" err="1">
                <a:solidFill>
                  <a:schemeClr val="bg1"/>
                </a:solidFill>
              </a:rPr>
              <a:t>Universidades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.Volume de startups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.Volume de </a:t>
            </a:r>
            <a:r>
              <a:rPr lang="en-US" dirty="0" err="1">
                <a:solidFill>
                  <a:schemeClr val="bg1"/>
                </a:solidFill>
              </a:rPr>
              <a:t>eventos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.Funding </a:t>
            </a:r>
            <a:r>
              <a:rPr lang="en-US" dirty="0" err="1">
                <a:solidFill>
                  <a:schemeClr val="bg1"/>
                </a:solidFill>
              </a:rPr>
              <a:t>internacional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.Volume de deals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en-US" dirty="0" err="1">
                <a:solidFill>
                  <a:schemeClr val="bg1"/>
                </a:solidFill>
              </a:rPr>
              <a:t>Qualidade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mentorias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.Ranking de </a:t>
            </a:r>
            <a:r>
              <a:rPr lang="en-US" dirty="0" err="1">
                <a:solidFill>
                  <a:schemeClr val="bg1"/>
                </a:solidFill>
              </a:rPr>
              <a:t>impostos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en-US" dirty="0" err="1">
                <a:solidFill>
                  <a:schemeClr val="bg1"/>
                </a:solidFill>
              </a:rPr>
              <a:t>Agentes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suporte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en-US" dirty="0" err="1">
                <a:solidFill>
                  <a:schemeClr val="bg1"/>
                </a:solidFill>
              </a:rPr>
              <a:t>Presença</a:t>
            </a:r>
            <a:r>
              <a:rPr lang="en-US" dirty="0">
                <a:solidFill>
                  <a:schemeClr val="bg1"/>
                </a:solidFill>
              </a:rPr>
              <a:t> de corporate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en-US" dirty="0" err="1">
                <a:solidFill>
                  <a:schemeClr val="bg1"/>
                </a:solidFill>
              </a:rPr>
              <a:t>Mídia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especializada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83" y="0"/>
            <a:ext cx="8700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87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D63CF2-8E23-7B4F-8C48-74FB1BE4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Pausa de 5 min!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AA7E12-F0B6-BF44-8BC0-EBBD97AA5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3200" dirty="0"/>
              <a:t>Antes, responda no chat (privado): Quem foi Carlos </a:t>
            </a:r>
            <a:r>
              <a:rPr lang="pt-BR" sz="3200" dirty="0" err="1"/>
              <a:t>Guestrin</a:t>
            </a:r>
            <a:r>
              <a:rPr lang="pt-BR" sz="3200" dirty="0"/>
              <a:t>?</a:t>
            </a:r>
          </a:p>
          <a:p>
            <a:r>
              <a:rPr lang="pt-BR" sz="3200" dirty="0"/>
              <a:t>a) Empreendedor politécnico com </a:t>
            </a:r>
            <a:r>
              <a:rPr lang="pt-BR" sz="3200" dirty="0" err="1"/>
              <a:t>exit</a:t>
            </a:r>
            <a:r>
              <a:rPr lang="pt-BR" sz="3200" dirty="0"/>
              <a:t> pra Apple (atual chefe de AI da empresa);</a:t>
            </a:r>
          </a:p>
          <a:p>
            <a:r>
              <a:rPr lang="pt-BR" sz="3200" dirty="0" err="1"/>
              <a:t>b</a:t>
            </a:r>
            <a:r>
              <a:rPr lang="pt-BR" sz="3200" dirty="0"/>
              <a:t>) Fundador de uma startup unicórnio que empregou mais de 300.000 pessoas no Brasil;</a:t>
            </a:r>
          </a:p>
          <a:p>
            <a:r>
              <a:rPr lang="pt-BR" sz="3200" dirty="0" err="1"/>
              <a:t>c</a:t>
            </a:r>
            <a:r>
              <a:rPr lang="pt-BR" sz="3200" dirty="0"/>
              <a:t>) Professor americano que criou o termo “ecossistemas”</a:t>
            </a:r>
          </a:p>
          <a:p>
            <a:r>
              <a:rPr lang="pt-BR" sz="3200" dirty="0" err="1"/>
              <a:t>d</a:t>
            </a:r>
            <a:r>
              <a:rPr lang="pt-BR" sz="3200" dirty="0"/>
              <a:t>) Jornalista que analisou ecossistemas do mundo todo</a:t>
            </a:r>
          </a:p>
        </p:txBody>
      </p:sp>
    </p:spTree>
    <p:extLst>
      <p:ext uri="{BB962C8B-B14F-4D97-AF65-F5344CB8AC3E}">
        <p14:creationId xmlns:p14="http://schemas.microsoft.com/office/powerpoint/2010/main" val="350376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	A participa</a:t>
            </a:r>
            <a:r>
              <a:rPr lang="en-US" dirty="0" err="1"/>
              <a:t>ção</a:t>
            </a:r>
            <a:r>
              <a:rPr lang="en-US" dirty="0"/>
              <a:t> das </a:t>
            </a:r>
            <a:r>
              <a:rPr lang="en-US" dirty="0" err="1"/>
              <a:t>corporações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8316" y="2346267"/>
            <a:ext cx="5240776" cy="3636511"/>
          </a:xfrm>
        </p:spPr>
        <p:txBody>
          <a:bodyPr/>
          <a:lstStyle/>
          <a:p>
            <a:pPr>
              <a:buAutoNum type="arabicPeriod"/>
            </a:pPr>
            <a:r>
              <a:rPr lang="pt-BR" dirty="0"/>
              <a:t>61.7% dos </a:t>
            </a:r>
            <a:r>
              <a:rPr lang="pt-BR" dirty="0" err="1"/>
              <a:t>unic</a:t>
            </a:r>
            <a:r>
              <a:rPr lang="en-US" dirty="0" err="1"/>
              <a:t>órnios</a:t>
            </a:r>
            <a:r>
              <a:rPr lang="en-US" dirty="0"/>
              <a:t> </a:t>
            </a:r>
            <a:r>
              <a:rPr lang="en-US" dirty="0" err="1"/>
              <a:t>receberam</a:t>
            </a:r>
            <a:r>
              <a:rPr lang="en-US" dirty="0"/>
              <a:t> </a:t>
            </a:r>
            <a:r>
              <a:rPr lang="en-US" dirty="0" err="1"/>
              <a:t>aporte</a:t>
            </a:r>
            <a:r>
              <a:rPr lang="en-US" dirty="0"/>
              <a:t> de corporate</a:t>
            </a:r>
          </a:p>
          <a:p>
            <a:pPr>
              <a:buAutoNum type="arabicPeriod"/>
            </a:pPr>
            <a:r>
              <a:rPr lang="en-US" dirty="0"/>
              <a:t>9 a </a:t>
            </a:r>
            <a:r>
              <a:rPr lang="en-US" dirty="0" err="1"/>
              <a:t>cada</a:t>
            </a:r>
            <a:r>
              <a:rPr lang="en-US" dirty="0"/>
              <a:t> 10 </a:t>
            </a:r>
            <a:r>
              <a:rPr lang="en-US" dirty="0" err="1"/>
              <a:t>intensivas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P&amp;D </a:t>
            </a:r>
            <a:r>
              <a:rPr lang="en-US" dirty="0" err="1"/>
              <a:t>investem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startups</a:t>
            </a:r>
          </a:p>
          <a:p>
            <a:pPr>
              <a:buAutoNum type="arabicPeriod"/>
            </a:pPr>
            <a:r>
              <a:rPr lang="en-US" dirty="0"/>
              <a:t>23 das 25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corporações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França</a:t>
            </a:r>
            <a:r>
              <a:rPr lang="en-US" dirty="0"/>
              <a:t> </a:t>
            </a:r>
            <a:r>
              <a:rPr lang="en-US" dirty="0" err="1"/>
              <a:t>investem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startups</a:t>
            </a:r>
          </a:p>
          <a:p>
            <a:pPr>
              <a:buAutoNum type="arabicPeriod"/>
            </a:pPr>
            <a:r>
              <a:rPr lang="en-US" dirty="0"/>
              <a:t>68% das 500 da Forbes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engajada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atividades</a:t>
            </a:r>
            <a:r>
              <a:rPr lang="en-US" dirty="0"/>
              <a:t> com startups</a:t>
            </a:r>
          </a:p>
          <a:p>
            <a:pPr>
              <a:buAutoNum type="arabicPeriod"/>
            </a:pPr>
            <a:r>
              <a:rPr lang="en-US" dirty="0" err="1"/>
              <a:t>Coca-cola</a:t>
            </a:r>
            <a:r>
              <a:rPr lang="en-US" dirty="0"/>
              <a:t>, J&amp;J, Softbank, CIA, Monsanto &amp; </a:t>
            </a:r>
            <a:r>
              <a:rPr lang="en-US" dirty="0" err="1"/>
              <a:t>Singenta</a:t>
            </a:r>
            <a:r>
              <a:rPr lang="en-US" dirty="0"/>
              <a:t> e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gigantes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3922"/>
            <a:ext cx="6128197" cy="35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994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o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Retrospectiva</Template>
  <TotalTime>3115</TotalTime>
  <Words>1465</Words>
  <Application>Microsoft Macintosh PowerPoint</Application>
  <PresentationFormat>Widescreen</PresentationFormat>
  <Paragraphs>115</Paragraphs>
  <Slides>24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7" baseType="lpstr">
      <vt:lpstr>Calibri</vt:lpstr>
      <vt:lpstr>Calibri Light</vt:lpstr>
      <vt:lpstr>Retrospecto</vt:lpstr>
      <vt:lpstr>Ecossistemas de empreendedorismo e investimentos</vt:lpstr>
      <vt:lpstr>Por que perdemos ele?</vt:lpstr>
      <vt:lpstr>Apresentação do PowerPoint</vt:lpstr>
      <vt:lpstr>It’s all about ecosystem.</vt:lpstr>
      <vt:lpstr>Apresentação do PowerPoint</vt:lpstr>
      <vt:lpstr>Apresentação do PowerPoint</vt:lpstr>
      <vt:lpstr>Apresentação do PowerPoint</vt:lpstr>
      <vt:lpstr>Pausa de 5 min!</vt:lpstr>
      <vt:lpstr> A participação das corporações</vt:lpstr>
      <vt:lpstr>Casos interessantes: Unilever</vt:lpstr>
      <vt:lpstr>Casos interessantes: IBM e Samsung</vt:lpstr>
      <vt:lpstr>Casos interessantes: Itaú e Google  </vt:lpstr>
      <vt:lpstr>Casos interessantes: Braskem</vt:lpstr>
      <vt:lpstr>Casos interessantes: Accenture</vt:lpstr>
      <vt:lpstr>Casos interessantes: Telefonica </vt:lpstr>
      <vt:lpstr>Casos interessantes: AES Brasil</vt:lpstr>
      <vt:lpstr>Cases interessantes: Ambev</vt:lpstr>
      <vt:lpstr>Cases interessantes: Porto Seguro</vt:lpstr>
      <vt:lpstr>Qual o seu objetivo no ecossistema?</vt:lpstr>
      <vt:lpstr>Qual o melhor caminho para começar?</vt:lpstr>
      <vt:lpstr>Pausa de 5 min</vt:lpstr>
      <vt:lpstr>E como se dá a jornada de funding?</vt:lpstr>
      <vt:lpstr>Apresentação do PowerPoint</vt:lpstr>
      <vt:lpstr>Os conselhos real-life que ninguém conta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Produto e Operações</dc:title>
  <dc:creator>Artur Tavares</dc:creator>
  <cp:lastModifiedBy>Artur Vilas Boas</cp:lastModifiedBy>
  <cp:revision>48</cp:revision>
  <dcterms:created xsi:type="dcterms:W3CDTF">2017-05-24T12:59:55Z</dcterms:created>
  <dcterms:modified xsi:type="dcterms:W3CDTF">2020-06-10T21:25:40Z</dcterms:modified>
</cp:coreProperties>
</file>