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72" r:id="rId2"/>
    <p:sldId id="273" r:id="rId3"/>
    <p:sldId id="274" r:id="rId4"/>
    <p:sldId id="275" r:id="rId5"/>
    <p:sldId id="280" r:id="rId6"/>
    <p:sldId id="277" r:id="rId7"/>
    <p:sldId id="278" r:id="rId8"/>
    <p:sldId id="281" r:id="rId9"/>
    <p:sldId id="283" r:id="rId10"/>
    <p:sldId id="284" r:id="rId11"/>
    <p:sldId id="298" r:id="rId12"/>
    <p:sldId id="282" r:id="rId13"/>
    <p:sldId id="286" r:id="rId14"/>
    <p:sldId id="287" r:id="rId15"/>
    <p:sldId id="288" r:id="rId16"/>
    <p:sldId id="296" r:id="rId17"/>
    <p:sldId id="295" r:id="rId18"/>
    <p:sldId id="293" r:id="rId19"/>
    <p:sldId id="297" r:id="rId20"/>
    <p:sldId id="290" r:id="rId21"/>
    <p:sldId id="289" r:id="rId22"/>
    <p:sldId id="267" r:id="rId23"/>
    <p:sldId id="299" r:id="rId24"/>
    <p:sldId id="300" r:id="rId25"/>
    <p:sldId id="301" r:id="rId26"/>
    <p:sldId id="302" r:id="rId27"/>
    <p:sldId id="268" r:id="rId28"/>
    <p:sldId id="269" r:id="rId29"/>
    <p:sldId id="270" r:id="rId30"/>
    <p:sldId id="285" r:id="rId31"/>
  </p:sldIdLst>
  <p:sldSz cx="9144000" cy="6858000" type="screen4x3"/>
  <p:notesSz cx="6858000" cy="97234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52AB6E-F9D2-4E51-81A3-67631BB4637D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53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647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603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741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092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33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997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459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752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376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00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2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Saúde da Criança no contexto das políticas públicas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/>
            <a:endParaRPr lang="pt-BR" altLang="pt-BR" smtClean="0"/>
          </a:p>
          <a:p>
            <a:pPr lvl="2"/>
            <a:endParaRPr lang="pt-BR" altLang="pt-BR" smtClean="0"/>
          </a:p>
          <a:p>
            <a:pPr lvl="2"/>
            <a:endParaRPr lang="pt-BR" altLang="pt-BR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direct.com/science/journal/07493797/39/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179388" y="908050"/>
            <a:ext cx="87487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600" b="1" dirty="0"/>
              <a:t>Adolescência e Principais problemas de saúde na puberdade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 </a:t>
            </a:r>
            <a:r>
              <a:rPr lang="pt-BR" altLang="pt-BR" sz="2400" i="1" dirty="0"/>
              <a:t>História,  Conceitos e Características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</p:txBody>
      </p:sp>
      <p:sp>
        <p:nvSpPr>
          <p:cNvPr id="3075" name="CaixaDeTexto 2"/>
          <p:cNvSpPr txBox="1">
            <a:spLocks noChangeArrowheads="1"/>
          </p:cNvSpPr>
          <p:nvPr/>
        </p:nvSpPr>
        <p:spPr bwMode="auto">
          <a:xfrm>
            <a:off x="2195736" y="5013176"/>
            <a:ext cx="3913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DISCIPLINA HSM-130 CICLO DA VIDA II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Graduação em Nutrição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   </a:t>
            </a:r>
            <a:r>
              <a:rPr lang="pt-BR" altLang="pt-BR" sz="1600" dirty="0" smtClean="0"/>
              <a:t>Faculdade </a:t>
            </a:r>
            <a:r>
              <a:rPr lang="pt-BR" altLang="pt-BR" sz="1600" dirty="0"/>
              <a:t>de Saúde Pública / USP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Principais questões da Saúde de adolescentes e jovens:</a:t>
            </a:r>
            <a:br>
              <a:rPr lang="pt-BR" altLang="pt-BR" sz="2800" dirty="0" smtClean="0"/>
            </a:br>
            <a:r>
              <a:rPr lang="pt-BR" altLang="pt-BR" sz="2800" dirty="0" smtClean="0"/>
              <a:t>O impacto da violência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6701150" cy="52723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50194" y="6273225"/>
            <a:ext cx="66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Diretrizes Nacionais para a Atenção Integral a Saúde de Adolescentes e Jovens na </a:t>
            </a:r>
            <a:br>
              <a:rPr lang="pt-BR" sz="1400" dirty="0" smtClean="0"/>
            </a:br>
            <a:r>
              <a:rPr lang="pt-BR" sz="1400" dirty="0" smtClean="0"/>
              <a:t>Promoção, Proteção e Recuperação da saúde. Ministério da Saúde. 2010.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8653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b="1" dirty="0" smtClean="0"/>
              <a:t>Principais questões da Saúde de adolescentes e jovens:</a:t>
            </a:r>
            <a:br>
              <a:rPr lang="pt-BR" altLang="pt-BR" sz="2800" b="1" dirty="0" smtClean="0"/>
            </a:br>
            <a:r>
              <a:rPr lang="pt-BR" altLang="pt-BR" sz="2800" b="1" dirty="0" smtClean="0"/>
              <a:t>O impacto da violência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6093296"/>
            <a:ext cx="4403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Fonte:Barth</a:t>
            </a:r>
            <a:r>
              <a:rPr lang="pt-BR" sz="1400" dirty="0" smtClean="0"/>
              <a:t> e cols. </a:t>
            </a:r>
            <a:r>
              <a:rPr lang="en-US" sz="1400" dirty="0" err="1"/>
              <a:t>Int</a:t>
            </a:r>
            <a:r>
              <a:rPr lang="en-US" sz="1400" dirty="0"/>
              <a:t> J Public Health (2013) 58:469–483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988840"/>
            <a:ext cx="72918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revisão</a:t>
            </a:r>
            <a:r>
              <a:rPr lang="en-US" dirty="0" smtClean="0"/>
              <a:t> </a:t>
            </a:r>
            <a:r>
              <a:rPr lang="en-US" dirty="0" err="1" smtClean="0"/>
              <a:t>sistemática</a:t>
            </a:r>
            <a:r>
              <a:rPr lang="en-US" dirty="0"/>
              <a:t> </a:t>
            </a:r>
            <a:r>
              <a:rPr lang="en-US" dirty="0" smtClean="0"/>
              <a:t>com 55 </a:t>
            </a:r>
            <a:r>
              <a:rPr lang="en-US" dirty="0" err="1" smtClean="0"/>
              <a:t>estudos</a:t>
            </a:r>
            <a:r>
              <a:rPr lang="en-US" dirty="0" smtClean="0"/>
              <a:t> de </a:t>
            </a:r>
            <a:r>
              <a:rPr lang="en-US" dirty="0"/>
              <a:t>24 </a:t>
            </a:r>
            <a:r>
              <a:rPr lang="en-US" dirty="0" err="1" smtClean="0"/>
              <a:t>países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abuso</a:t>
            </a:r>
            <a:r>
              <a:rPr lang="en-US" dirty="0" smtClean="0"/>
              <a:t> </a:t>
            </a:r>
            <a:r>
              <a:rPr lang="en-US" dirty="0"/>
              <a:t>sexual </a:t>
            </a:r>
            <a:r>
              <a:rPr lang="en-US" dirty="0" err="1" smtClean="0"/>
              <a:t>até</a:t>
            </a:r>
            <a:r>
              <a:rPr lang="en-US" dirty="0" smtClean="0"/>
              <a:t> 18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:</a:t>
            </a:r>
          </a:p>
          <a:p>
            <a:pPr marL="342900" indent="-342900">
              <a:buFontTx/>
              <a:buChar char="•"/>
            </a:pP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/>
              <a:t>8 </a:t>
            </a:r>
            <a:r>
              <a:rPr lang="en-US" dirty="0" smtClean="0"/>
              <a:t>a </a:t>
            </a:r>
            <a:r>
              <a:rPr lang="en-US" dirty="0"/>
              <a:t>31 % </a:t>
            </a:r>
            <a:r>
              <a:rPr lang="en-US" dirty="0" err="1" smtClean="0"/>
              <a:t>para</a:t>
            </a:r>
            <a:r>
              <a:rPr lang="en-US" dirty="0" smtClean="0"/>
              <a:t> as </a:t>
            </a:r>
            <a:r>
              <a:rPr lang="en-US" dirty="0" err="1" smtClean="0"/>
              <a:t>meninas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de 3 a 17 </a:t>
            </a:r>
            <a:r>
              <a:rPr lang="en-US" dirty="0"/>
              <a:t>%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meninos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en-US" dirty="0" err="1" smtClean="0"/>
              <a:t>meninas</a:t>
            </a:r>
            <a:r>
              <a:rPr lang="en-US" dirty="0" smtClean="0"/>
              <a:t> e </a:t>
            </a:r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meninos</a:t>
            </a:r>
            <a:r>
              <a:rPr lang="en-US" dirty="0" smtClean="0"/>
              <a:t> a </a:t>
            </a:r>
            <a:r>
              <a:rPr lang="en-US" dirty="0" err="1" smtClean="0"/>
              <a:t>cada</a:t>
            </a:r>
            <a:r>
              <a:rPr lang="en-US" dirty="0" smtClean="0"/>
              <a:t> 100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forçadas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                                            a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sexo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7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b="1" dirty="0" smtClean="0"/>
              <a:t>Principais questões da Saúde de adolescentes e jovens:</a:t>
            </a:r>
            <a:br>
              <a:rPr lang="pt-BR" altLang="pt-BR" sz="2800" b="1" dirty="0" smtClean="0"/>
            </a:br>
            <a:r>
              <a:rPr lang="pt-BR" altLang="pt-BR" sz="2800" b="1" dirty="0" smtClean="0"/>
              <a:t>O impacto da violência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6093296"/>
            <a:ext cx="66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Diretrizes Nacionais para a Atenção Integral a Saúde de Adolescentes e Jovens na </a:t>
            </a:r>
            <a:br>
              <a:rPr lang="pt-BR" sz="1400" dirty="0" smtClean="0"/>
            </a:br>
            <a:r>
              <a:rPr lang="pt-BR" sz="1400" dirty="0" smtClean="0"/>
              <a:t>Promoção, Proteção e Recuperação da saúde. Ministério da Saúde. 2010.</a:t>
            </a:r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51" y="1806354"/>
            <a:ext cx="8629371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3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Principais questões da Saúde de adolescentes e jovens:</a:t>
            </a:r>
            <a:br>
              <a:rPr lang="pt-BR" altLang="pt-BR" sz="2800" dirty="0" smtClean="0"/>
            </a:br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r>
              <a:rPr lang="pt-BR" altLang="pt-BR" sz="2800" dirty="0"/>
              <a:t/>
            </a:r>
            <a:br>
              <a:rPr lang="pt-BR" altLang="pt-BR" sz="2800" dirty="0"/>
            </a:br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r>
              <a:rPr lang="pt-BR" altLang="pt-BR" sz="2800" dirty="0" smtClean="0"/>
              <a:t>Sexualidade e Reprodução</a:t>
            </a:r>
          </a:p>
        </p:txBody>
      </p:sp>
    </p:spTree>
    <p:extLst>
      <p:ext uri="{BB962C8B-B14F-4D97-AF65-F5344CB8AC3E}">
        <p14:creationId xmlns:p14="http://schemas.microsoft.com/office/powerpoint/2010/main" val="229106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Principais questões da Saúde de adolescentes e jovens:</a:t>
            </a:r>
            <a:br>
              <a:rPr lang="pt-BR" altLang="pt-BR" sz="2800" dirty="0" smtClean="0"/>
            </a:br>
            <a:r>
              <a:rPr lang="pt-BR" altLang="pt-BR" sz="2800" dirty="0" smtClean="0"/>
              <a:t>Álcool e outras drogas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6093296"/>
            <a:ext cx="66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Diretrizes Nacionais para a Atenção Integral a Saúde de Adolescentes e Jovens na </a:t>
            </a:r>
            <a:br>
              <a:rPr lang="pt-BR" sz="1400" dirty="0" smtClean="0"/>
            </a:br>
            <a:r>
              <a:rPr lang="pt-BR" sz="1400" dirty="0" smtClean="0"/>
              <a:t>Promoção, Proteção e Recuperação da saúde. Ministério da Saúde. 2010.</a:t>
            </a:r>
            <a:endParaRPr lang="pt-BR" sz="1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988840"/>
            <a:ext cx="733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Início aos 13,9 anos de idade (jovens entre 14 a 17 anos)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76550" y="2960998"/>
            <a:ext cx="733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Início aos 15,3 anos de idade (jovens entre 18 a 25 anos)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03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b="1" dirty="0" smtClean="0"/>
              <a:t>Principais questões da Saúde de adolescentes e jovens:</a:t>
            </a:r>
            <a:br>
              <a:rPr lang="pt-BR" altLang="pt-BR" sz="2800" b="1" dirty="0" smtClean="0"/>
            </a:br>
            <a:r>
              <a:rPr lang="pt-BR" altLang="pt-BR" sz="2800" b="1" dirty="0" smtClean="0"/>
              <a:t>Álcool e outras drogas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6093296"/>
            <a:ext cx="4336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Fontes: </a:t>
            </a:r>
            <a:r>
              <a:rPr lang="pt-BR" sz="1400" dirty="0"/>
              <a:t>Nunes JM, et al. / </a:t>
            </a:r>
            <a:r>
              <a:rPr lang="pt-BR" sz="1400" dirty="0" err="1"/>
              <a:t>Rev</a:t>
            </a:r>
            <a:r>
              <a:rPr lang="pt-BR" sz="1400" dirty="0"/>
              <a:t> </a:t>
            </a:r>
            <a:r>
              <a:rPr lang="pt-BR" sz="1400" dirty="0" err="1"/>
              <a:t>Psiq</a:t>
            </a:r>
            <a:r>
              <a:rPr lang="pt-BR" sz="1400" dirty="0"/>
              <a:t> Clín. 2012;39(3):94-9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8067" y="1124744"/>
            <a:ext cx="8550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i="1" dirty="0" err="1" smtClean="0"/>
              <a:t>Binge</a:t>
            </a:r>
            <a:r>
              <a:rPr lang="pt-BR" i="1" dirty="0" smtClean="0"/>
              <a:t> </a:t>
            </a:r>
            <a:r>
              <a:rPr lang="pt-BR" i="1" dirty="0" err="1" smtClean="0"/>
              <a:t>drinking</a:t>
            </a:r>
            <a:r>
              <a:rPr lang="pt-BR" i="1" dirty="0" smtClean="0"/>
              <a:t> - </a:t>
            </a:r>
            <a:r>
              <a:rPr lang="pt-PT" dirty="0" smtClean="0"/>
              <a:t>um padrão de consumo que eleva a concentração </a:t>
            </a:r>
            <a:br>
              <a:rPr lang="pt-PT" dirty="0" smtClean="0"/>
            </a:br>
            <a:r>
              <a:rPr lang="pt-PT" dirty="0" smtClean="0"/>
              <a:t>de álcool no sangue a níveis de 0,08 g / dL. </a:t>
            </a:r>
            <a:br>
              <a:rPr lang="pt-PT" dirty="0" smtClean="0"/>
            </a:br>
            <a:r>
              <a:rPr lang="pt-PT" dirty="0" smtClean="0"/>
              <a:t>Isso normalmente ocorre depois de quatro doses para mulheres e </a:t>
            </a:r>
            <a:br>
              <a:rPr lang="pt-PT" dirty="0" smtClean="0"/>
            </a:br>
            <a:r>
              <a:rPr lang="pt-PT" dirty="0" smtClean="0"/>
              <a:t>cinco doses para homens-em cerca de 2 horas</a:t>
            </a:r>
            <a:r>
              <a:rPr lang="pt-BR" i="1" dirty="0" smtClean="0"/>
              <a:t> </a:t>
            </a:r>
            <a:endParaRPr lang="pt-BR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0825" y="4797152"/>
            <a:ext cx="9008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dirty="0" smtClean="0"/>
              <a:t>A </a:t>
            </a:r>
            <a:r>
              <a:rPr lang="pt-BR" dirty="0"/>
              <a:t>prevalência do consumo de bebidas alcoólicas entre </a:t>
            </a:r>
            <a:r>
              <a:rPr lang="pt-BR" dirty="0" smtClean="0"/>
              <a:t>universitários </a:t>
            </a:r>
            <a:br>
              <a:rPr lang="pt-BR" dirty="0" smtClean="0"/>
            </a:br>
            <a:r>
              <a:rPr lang="pt-BR" dirty="0" smtClean="0"/>
              <a:t>em saúde </a:t>
            </a:r>
            <a:r>
              <a:rPr lang="pt-BR" dirty="0"/>
              <a:t>foi de 71,5% </a:t>
            </a:r>
            <a:endParaRPr lang="pt-BR" dirty="0" smtClean="0"/>
          </a:p>
          <a:p>
            <a:pPr marL="342900" indent="-342900">
              <a:buFontTx/>
              <a:buChar char="-"/>
            </a:pPr>
            <a:r>
              <a:rPr lang="pt-BR" dirty="0" smtClean="0"/>
              <a:t>Prática </a:t>
            </a:r>
            <a:r>
              <a:rPr lang="pt-BR" dirty="0"/>
              <a:t>do </a:t>
            </a:r>
            <a:r>
              <a:rPr lang="pt-BR" dirty="0" err="1"/>
              <a:t>binge</a:t>
            </a:r>
            <a:r>
              <a:rPr lang="pt-BR" dirty="0"/>
              <a:t> </a:t>
            </a:r>
            <a:r>
              <a:rPr lang="pt-BR" dirty="0" err="1"/>
              <a:t>drinking</a:t>
            </a:r>
            <a:r>
              <a:rPr lang="pt-BR" dirty="0"/>
              <a:t> apresentou prevalência de 15,6</a:t>
            </a:r>
            <a:r>
              <a:rPr lang="pt-BR" dirty="0" smtClean="0"/>
              <a:t>%</a:t>
            </a:r>
            <a:endParaRPr lang="pt-BR" dirty="0"/>
          </a:p>
        </p:txBody>
      </p:sp>
      <p:pic>
        <p:nvPicPr>
          <p:cNvPr id="27652" name="Picture 4" descr="http://www.avalieseuconsumo.ufop.br/wp-content/uploads/2013/01/dosepadrc3a3o-1024x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90393"/>
            <a:ext cx="6152400" cy="22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8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8136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4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b="1" dirty="0" smtClean="0"/>
              <a:t>Principais questões da Saúde de adolescentes e jovens:</a:t>
            </a:r>
            <a:br>
              <a:rPr lang="pt-BR" altLang="pt-BR" sz="2800" b="1" dirty="0" smtClean="0"/>
            </a:br>
            <a:r>
              <a:rPr lang="pt-BR" altLang="pt-BR" sz="2800" b="1" dirty="0" smtClean="0"/>
              <a:t>Tabagismo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19872" y="6381328"/>
            <a:ext cx="5414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Fontes: </a:t>
            </a:r>
            <a:r>
              <a:rPr lang="pt-BR" sz="1400" dirty="0"/>
              <a:t>BARBOSA </a:t>
            </a:r>
            <a:r>
              <a:rPr lang="pt-BR" sz="1400" dirty="0" smtClean="0"/>
              <a:t>FILHO e cols. Rev</a:t>
            </a:r>
            <a:r>
              <a:rPr lang="pt-BR" sz="1400" dirty="0"/>
              <a:t>. Saúde </a:t>
            </a:r>
            <a:r>
              <a:rPr lang="pt-BR" sz="1400" dirty="0" smtClean="0"/>
              <a:t>Pública. </a:t>
            </a:r>
            <a:r>
              <a:rPr lang="pt-BR" sz="1400" dirty="0"/>
              <a:t>2012, vol.46, n.</a:t>
            </a:r>
            <a:r>
              <a:rPr lang="pt-BR" sz="1400" dirty="0" smtClean="0"/>
              <a:t>5</a:t>
            </a:r>
            <a:endParaRPr lang="pt-BR" sz="1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68067" y="1124744"/>
            <a:ext cx="86759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i="1" dirty="0" smtClean="0"/>
              <a:t>Hábito do Tabagismo – </a:t>
            </a:r>
            <a:r>
              <a:rPr lang="pt-BR" dirty="0" smtClean="0"/>
              <a:t>uso</a:t>
            </a:r>
            <a:r>
              <a:rPr lang="pt-BR" i="1" dirty="0" smtClean="0"/>
              <a:t> </a:t>
            </a:r>
            <a:r>
              <a:rPr lang="pt-BR" dirty="0" smtClean="0"/>
              <a:t>frequente como uso semanal ou seis ou</a:t>
            </a:r>
            <a:br>
              <a:rPr lang="pt-BR" dirty="0" smtClean="0"/>
            </a:br>
            <a:r>
              <a:rPr lang="pt-BR" dirty="0" smtClean="0"/>
              <a:t>                                                                          mais cigarros por mês</a:t>
            </a:r>
          </a:p>
          <a:p>
            <a:r>
              <a:rPr lang="pt-BR" i="1" dirty="0"/>
              <a:t> </a:t>
            </a:r>
            <a:r>
              <a:rPr lang="pt-BR" i="1" dirty="0" smtClean="0"/>
              <a:t>                                     - </a:t>
            </a:r>
            <a:r>
              <a:rPr lang="pt-BR" dirty="0" smtClean="0"/>
              <a:t>uso </a:t>
            </a:r>
            <a:r>
              <a:rPr lang="pt-BR" dirty="0"/>
              <a:t>pesado definido </a:t>
            </a:r>
            <a:r>
              <a:rPr lang="pt-BR" dirty="0" smtClean="0"/>
              <a:t>como 1 </a:t>
            </a:r>
            <a:r>
              <a:rPr lang="pt-BR" dirty="0"/>
              <a:t>ou mais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                                                                   cigarros </a:t>
            </a:r>
            <a:r>
              <a:rPr lang="pt-BR" dirty="0"/>
              <a:t>por dia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2780928"/>
            <a:ext cx="95590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A prevalência de uso frequente tabaco foi de 0,5% a </a:t>
            </a:r>
            <a:r>
              <a:rPr lang="pt-BR" dirty="0"/>
              <a:t>35.6%</a:t>
            </a:r>
            <a:r>
              <a:rPr lang="pt-BR" dirty="0" smtClean="0"/>
              <a:t>.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 smtClean="0"/>
          </a:p>
          <a:p>
            <a:r>
              <a:rPr lang="pt-BR" dirty="0" smtClean="0"/>
              <a:t>- A maioria dos estudos (68,7</a:t>
            </a:r>
            <a:r>
              <a:rPr lang="pt-BR" dirty="0"/>
              <a:t>%) </a:t>
            </a:r>
            <a:r>
              <a:rPr lang="pt-BR" dirty="0" smtClean="0"/>
              <a:t>descreveu prevalências de menos de </a:t>
            </a:r>
            <a:r>
              <a:rPr lang="pt-BR" dirty="0"/>
              <a:t>10</a:t>
            </a:r>
            <a:r>
              <a:rPr lang="pt-BR" dirty="0" smtClean="0"/>
              <a:t>%</a:t>
            </a:r>
          </a:p>
          <a:p>
            <a:r>
              <a:rPr lang="pt-BR" dirty="0" smtClean="0"/>
              <a:t> Contudo, houve prevalências maiores que </a:t>
            </a:r>
            <a:r>
              <a:rPr lang="pt-BR" dirty="0"/>
              <a:t>15</a:t>
            </a:r>
            <a:r>
              <a:rPr lang="pt-BR" dirty="0" smtClean="0"/>
              <a:t>%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22920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Uso pesado de tabaco variou de 0,9% a 15,7%. </a:t>
            </a:r>
            <a:br>
              <a:rPr lang="pt-BR" dirty="0" smtClean="0"/>
            </a:br>
            <a:r>
              <a:rPr lang="pt-BR" dirty="0" smtClean="0"/>
              <a:t>As prevalências mais comumente ficaram abaixo de de 5%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0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7848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b="1" dirty="0" smtClean="0"/>
              <a:t>Revisão sistemática de Intervenções </a:t>
            </a:r>
            <a:br>
              <a:rPr lang="pt-BR" b="1" dirty="0" smtClean="0"/>
            </a:br>
            <a:r>
              <a:rPr lang="pt-BR" b="1" dirty="0" smtClean="0"/>
              <a:t>para cessar uso de tabaco entre jovens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Há evidências limitadas acerca de intervenções entre jovens dos EUA. </a:t>
            </a:r>
          </a:p>
          <a:p>
            <a:r>
              <a:rPr lang="pt-BR" dirty="0" smtClean="0"/>
              <a:t>Parecem promissoras as intervenções breves com suporte posterior via telefone e mídia eletrônica mídia. </a:t>
            </a:r>
          </a:p>
          <a:p>
            <a:r>
              <a:rPr lang="pt-BR" i="1" dirty="0" err="1" smtClean="0"/>
              <a:t>Further</a:t>
            </a:r>
            <a:r>
              <a:rPr lang="pt-BR" i="1" dirty="0" smtClean="0"/>
              <a:t> high-</a:t>
            </a:r>
            <a:r>
              <a:rPr lang="pt-BR" i="1" dirty="0" err="1" smtClean="0"/>
              <a:t>quality</a:t>
            </a:r>
            <a:r>
              <a:rPr lang="pt-BR" i="1" dirty="0" smtClean="0"/>
              <a:t> studies are </a:t>
            </a:r>
            <a:r>
              <a:rPr lang="pt-BR" i="1" dirty="0" err="1" smtClean="0"/>
              <a:t>needed</a:t>
            </a:r>
            <a:endParaRPr lang="pt-BR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093296"/>
            <a:ext cx="6552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</a:t>
            </a:r>
            <a:r>
              <a:rPr lang="en-US" sz="1400" dirty="0" err="1" smtClean="0"/>
              <a:t>Villanti</a:t>
            </a:r>
            <a:r>
              <a:rPr lang="en-US" sz="1400" dirty="0" smtClean="0"/>
              <a:t> e </a:t>
            </a:r>
            <a:r>
              <a:rPr lang="en-US" sz="1400" dirty="0"/>
              <a:t>cols. American Journal of Preventive </a:t>
            </a:r>
            <a:r>
              <a:rPr lang="en-US" sz="1400" dirty="0" smtClean="0"/>
              <a:t>Medicine </a:t>
            </a:r>
            <a:r>
              <a:rPr lang="en-US" sz="1400" dirty="0" smtClean="0">
                <a:hlinkClick r:id="rId2" tooltip="Go to table of contents for this volume/issue"/>
              </a:rPr>
              <a:t> 39 (6</a:t>
            </a:r>
            <a:r>
              <a:rPr lang="en-US" sz="1400" dirty="0" smtClean="0"/>
              <a:t>), 2010</a:t>
            </a:r>
            <a:r>
              <a:rPr lang="en-US" sz="1400" dirty="0"/>
              <a:t>, </a:t>
            </a:r>
            <a:r>
              <a:rPr lang="en-US" sz="1400" dirty="0" smtClean="0"/>
              <a:t>564</a:t>
            </a:r>
            <a:r>
              <a:rPr lang="en-US" sz="1400" dirty="0"/>
              <a:t>–574 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793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/>
          <p:cNvSpPr txBox="1">
            <a:spLocks noChangeArrowheads="1"/>
          </p:cNvSpPr>
          <p:nvPr/>
        </p:nvSpPr>
        <p:spPr bwMode="auto">
          <a:xfrm>
            <a:off x="755650" y="2708275"/>
            <a:ext cx="6389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Há diferenças entre a Adolescência e a Juventude?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388" y="908050"/>
            <a:ext cx="8748712" cy="1231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600" b="1" dirty="0"/>
              <a:t>Adolescência e Principais problemas de saúde na puberdade</a:t>
            </a:r>
          </a:p>
          <a:p>
            <a:pPr eaLnBrk="1" hangingPunct="1">
              <a:defRPr/>
            </a:pPr>
            <a:r>
              <a:rPr lang="pt-BR" dirty="0"/>
              <a:t> </a:t>
            </a:r>
            <a:r>
              <a:rPr lang="pt-BR" b="1" i="1" dirty="0"/>
              <a:t>História</a:t>
            </a:r>
            <a:r>
              <a:rPr lang="pt-BR" i="1" dirty="0"/>
              <a:t>,  </a:t>
            </a:r>
            <a:r>
              <a:rPr lang="pt-BR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Conceitos e Características</a:t>
            </a:r>
          </a:p>
          <a:p>
            <a:pPr eaLnBrk="1" hangingPunct="1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b="1" dirty="0" smtClean="0"/>
              <a:t>Principais questões da Saúde de adolescentes e jovens:</a:t>
            </a:r>
            <a:br>
              <a:rPr lang="pt-BR" altLang="pt-BR" sz="2800" b="1" dirty="0" smtClean="0"/>
            </a:br>
            <a:r>
              <a:rPr lang="pt-BR" altLang="pt-BR" sz="2800" b="1" dirty="0" smtClean="0"/>
              <a:t>Álcool e outras drogas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6093296"/>
            <a:ext cx="3764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Fontes: (Malta e cols. 2010); (Bastos e </a:t>
            </a:r>
            <a:r>
              <a:rPr lang="pt-BR" sz="1400" dirty="0" err="1" smtClean="0"/>
              <a:t>cols</a:t>
            </a:r>
            <a:r>
              <a:rPr lang="pt-BR" sz="1400" dirty="0" smtClean="0"/>
              <a:t> 2008)</a:t>
            </a:r>
            <a:endParaRPr lang="pt-BR" sz="1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79512" y="1772816"/>
            <a:ext cx="8818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dirty="0"/>
              <a:t>Pesquisa de base populacional indica 8,7% do estudantes brasileiros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já </a:t>
            </a:r>
            <a:r>
              <a:rPr lang="pt-BR" dirty="0"/>
              <a:t>experimentaram droga ilícita alguma vez na vida, com uso mais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frequente </a:t>
            </a:r>
            <a:r>
              <a:rPr lang="pt-BR" dirty="0"/>
              <a:t>entre meninos e frequentadores de escolas públicas</a:t>
            </a:r>
            <a:r>
              <a:rPr lang="pt-BR" dirty="0" smtClean="0"/>
              <a:t>. </a:t>
            </a:r>
            <a:endParaRPr lang="pt-BR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3933056"/>
            <a:ext cx="880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dirty="0" smtClean="0"/>
              <a:t>Ao longo da última década, observou-se a diminuição do consumo </a:t>
            </a:r>
            <a:br>
              <a:rPr lang="pt-BR" dirty="0" smtClean="0"/>
            </a:br>
            <a:r>
              <a:rPr lang="pt-BR" dirty="0" smtClean="0"/>
              <a:t>de cocaína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0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Principais questões da Saúde de adolescentes e jovens:</a:t>
            </a:r>
            <a:br>
              <a:rPr lang="pt-BR" altLang="pt-BR" sz="2800" dirty="0" smtClean="0"/>
            </a:br>
            <a:r>
              <a:rPr lang="pt-BR" altLang="pt-BR" sz="2800" dirty="0" smtClean="0"/>
              <a:t>Crescimento na Adolescência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6093296"/>
            <a:ext cx="66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Diretrizes Nacionais para a Atenção Integral a Saúde de Adolescentes e Jovens na </a:t>
            </a:r>
            <a:br>
              <a:rPr lang="pt-BR" sz="1400" dirty="0" smtClean="0"/>
            </a:br>
            <a:r>
              <a:rPr lang="pt-BR" sz="1400" dirty="0" smtClean="0"/>
              <a:t>Promoção, Proteção e Recuperação da saúde. Ministério da Saúde. 2010.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8567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12800" y="342900"/>
            <a:ext cx="77200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>
                <a:solidFill>
                  <a:srgbClr val="000099"/>
                </a:solidFill>
              </a:rPr>
              <a:t>Características do crescimento físico de  adolescentes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696913" y="1485900"/>
            <a:ext cx="10261601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pt-BR" altLang="pt-BR" sz="1700" dirty="0">
              <a:latin typeface="Verdan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pt-BR" altLang="pt-BR" sz="1700" dirty="0">
                <a:latin typeface="Verdana" panose="020B0604030504040204" pitchFamily="34" charset="0"/>
              </a:rPr>
              <a:t> </a:t>
            </a:r>
            <a:r>
              <a:rPr lang="pt-BR" altLang="pt-BR" sz="1700" b="1" i="1" dirty="0">
                <a:latin typeface="Verdana" panose="020B0604030504040204" pitchFamily="34" charset="0"/>
              </a:rPr>
              <a:t>O que há de peculiar  no crescimento humano?</a:t>
            </a:r>
          </a:p>
          <a:p>
            <a:pPr lvl="2" eaLnBrk="1" hangingPunct="1">
              <a:spcBef>
                <a:spcPct val="50000"/>
              </a:spcBef>
            </a:pPr>
            <a:endParaRPr lang="pt-BR" altLang="pt-BR" sz="1700" b="1" i="1" dirty="0">
              <a:latin typeface="Verdan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pt-BR" altLang="pt-BR" sz="1700" b="1" dirty="0">
                <a:latin typeface="Verdana" panose="020B0604030504040204" pitchFamily="34" charset="0"/>
              </a:rPr>
              <a:t> Há continuidade/descontinuidade com outros primatas</a:t>
            </a:r>
          </a:p>
          <a:p>
            <a:pPr lvl="2" eaLnBrk="1" hangingPunct="1">
              <a:spcBef>
                <a:spcPct val="50000"/>
              </a:spcBef>
            </a:pPr>
            <a:endParaRPr lang="pt-BR" altLang="pt-BR" sz="1700" b="1" dirty="0">
              <a:latin typeface="Verdan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pt-BR" altLang="pt-BR" sz="1700" b="1" dirty="0">
                <a:latin typeface="Verdana" panose="020B0604030504040204" pitchFamily="34" charset="0"/>
              </a:rPr>
              <a:t>  É fenotípico, assim é simultaneamente histórico e social</a:t>
            </a:r>
          </a:p>
          <a:p>
            <a:pPr lvl="2" eaLnBrk="1" hangingPunct="1">
              <a:spcBef>
                <a:spcPct val="50000"/>
              </a:spcBef>
            </a:pPr>
            <a:endParaRPr lang="pt-BR" altLang="pt-BR" sz="1700" b="1" dirty="0">
              <a:latin typeface="Verdan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  <a:buNone/>
            </a:pPr>
            <a:endParaRPr lang="pt-BR" altLang="pt-BR" sz="1700" b="1" dirty="0">
              <a:latin typeface="Verdan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endParaRPr lang="pt-BR" altLang="pt-BR" sz="17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1520" y="332656"/>
            <a:ext cx="244827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 dirty="0">
                <a:solidFill>
                  <a:srgbClr val="000099"/>
                </a:solidFill>
              </a:rPr>
              <a:t>Características do 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>desenvolvimento </a:t>
            </a:r>
            <a:r>
              <a:rPr lang="pt-BR" altLang="pt-BR" sz="2600" b="1" i="1" dirty="0" err="1" smtClean="0">
                <a:solidFill>
                  <a:srgbClr val="000099"/>
                </a:solidFill>
              </a:rPr>
              <a:t>pubertário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/>
            </a:r>
            <a:br>
              <a:rPr lang="pt-BR" altLang="pt-BR" sz="2600" b="1" i="1" dirty="0" smtClean="0">
                <a:solidFill>
                  <a:srgbClr val="000099"/>
                </a:solidFill>
              </a:rPr>
            </a:br>
            <a:r>
              <a:rPr lang="pt-BR" altLang="pt-BR" sz="2600" b="1" i="1" dirty="0" smtClean="0">
                <a:solidFill>
                  <a:srgbClr val="000099"/>
                </a:solidFill>
              </a:rPr>
              <a:t>de  adolescentes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600" b="1" i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 dirty="0" smtClean="0">
                <a:solidFill>
                  <a:srgbClr val="000099"/>
                </a:solidFill>
              </a:rPr>
              <a:t>Avaliação da maturação masculina - genital</a:t>
            </a:r>
            <a:endParaRPr lang="pt-BR" altLang="pt-BR" sz="2600" b="1" i="1" dirty="0">
              <a:solidFill>
                <a:srgbClr val="000099"/>
              </a:solidFill>
            </a:endParaRPr>
          </a:p>
        </p:txBody>
      </p:sp>
      <p:pic>
        <p:nvPicPr>
          <p:cNvPr id="5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14546"/>
            <a:ext cx="5059680" cy="68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3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1520" y="332656"/>
            <a:ext cx="244827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 dirty="0">
                <a:solidFill>
                  <a:srgbClr val="000099"/>
                </a:solidFill>
              </a:rPr>
              <a:t>Características do 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>desenvolvimento </a:t>
            </a:r>
            <a:r>
              <a:rPr lang="pt-BR" altLang="pt-BR" sz="2600" b="1" i="1" dirty="0" err="1" smtClean="0">
                <a:solidFill>
                  <a:srgbClr val="000099"/>
                </a:solidFill>
              </a:rPr>
              <a:t>pubertário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/>
            </a:r>
            <a:br>
              <a:rPr lang="pt-BR" altLang="pt-BR" sz="2600" b="1" i="1" dirty="0" smtClean="0">
                <a:solidFill>
                  <a:srgbClr val="000099"/>
                </a:solidFill>
              </a:rPr>
            </a:br>
            <a:r>
              <a:rPr lang="pt-BR" altLang="pt-BR" sz="2600" b="1" i="1" dirty="0" smtClean="0">
                <a:solidFill>
                  <a:srgbClr val="000099"/>
                </a:solidFill>
              </a:rPr>
              <a:t>de  adolescentes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600" b="1" i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 dirty="0" smtClean="0">
                <a:solidFill>
                  <a:srgbClr val="000099"/>
                </a:solidFill>
              </a:rPr>
              <a:t>Avaliação da maturação masculina - </a:t>
            </a:r>
            <a:r>
              <a:rPr lang="pt-BR" altLang="pt-BR" sz="2600" b="1" i="1" dirty="0" err="1" smtClean="0">
                <a:solidFill>
                  <a:srgbClr val="000099"/>
                </a:solidFill>
              </a:rPr>
              <a:t>pilificação</a:t>
            </a:r>
            <a:endParaRPr lang="pt-BR" altLang="pt-BR" sz="2600" b="1" i="1" dirty="0">
              <a:solidFill>
                <a:srgbClr val="000099"/>
              </a:solidFill>
            </a:endParaRPr>
          </a:p>
        </p:txBody>
      </p:sp>
      <p:pic>
        <p:nvPicPr>
          <p:cNvPr id="4" name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-35694"/>
            <a:ext cx="4892294" cy="66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2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1520" y="332656"/>
            <a:ext cx="244827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 dirty="0">
                <a:solidFill>
                  <a:srgbClr val="000099"/>
                </a:solidFill>
              </a:rPr>
              <a:t>Características do 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>desenvolvimento </a:t>
            </a:r>
            <a:r>
              <a:rPr lang="pt-BR" altLang="pt-BR" sz="2600" b="1" i="1" dirty="0" err="1" smtClean="0">
                <a:solidFill>
                  <a:srgbClr val="000099"/>
                </a:solidFill>
              </a:rPr>
              <a:t>pubertário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/>
            </a:r>
            <a:br>
              <a:rPr lang="pt-BR" altLang="pt-BR" sz="2600" b="1" i="1" dirty="0" smtClean="0">
                <a:solidFill>
                  <a:srgbClr val="000099"/>
                </a:solidFill>
              </a:rPr>
            </a:br>
            <a:r>
              <a:rPr lang="pt-BR" altLang="pt-BR" sz="2600" b="1" i="1" dirty="0" smtClean="0">
                <a:solidFill>
                  <a:srgbClr val="000099"/>
                </a:solidFill>
              </a:rPr>
              <a:t>de  adolescentes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600" b="1" i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 dirty="0" smtClean="0">
                <a:solidFill>
                  <a:srgbClr val="000099"/>
                </a:solidFill>
              </a:rPr>
              <a:t>Avaliação da maturação feminina - mamas</a:t>
            </a:r>
            <a:endParaRPr lang="pt-BR" altLang="pt-BR" sz="2600" b="1" i="1" dirty="0">
              <a:solidFill>
                <a:srgbClr val="000099"/>
              </a:solidFill>
            </a:endParaRPr>
          </a:p>
        </p:txBody>
      </p:sp>
      <p:pic>
        <p:nvPicPr>
          <p:cNvPr id="4" name="imag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269852" cy="66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3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1520" y="332656"/>
            <a:ext cx="244827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 dirty="0">
                <a:solidFill>
                  <a:srgbClr val="000099"/>
                </a:solidFill>
              </a:rPr>
              <a:t>Características do 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>desenvolvimento </a:t>
            </a:r>
            <a:r>
              <a:rPr lang="pt-BR" altLang="pt-BR" sz="2600" b="1" i="1" dirty="0" err="1" smtClean="0">
                <a:solidFill>
                  <a:srgbClr val="000099"/>
                </a:solidFill>
              </a:rPr>
              <a:t>pubertário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/>
            </a:r>
            <a:br>
              <a:rPr lang="pt-BR" altLang="pt-BR" sz="2600" b="1" i="1" dirty="0" smtClean="0">
                <a:solidFill>
                  <a:srgbClr val="000099"/>
                </a:solidFill>
              </a:rPr>
            </a:br>
            <a:r>
              <a:rPr lang="pt-BR" altLang="pt-BR" sz="2600" b="1" i="1" dirty="0" smtClean="0">
                <a:solidFill>
                  <a:srgbClr val="000099"/>
                </a:solidFill>
              </a:rPr>
              <a:t>de  adolescentes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600" b="1" i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 dirty="0" smtClean="0">
                <a:solidFill>
                  <a:srgbClr val="000099"/>
                </a:solidFill>
              </a:rPr>
              <a:t>Avaliação da maturação feminina - </a:t>
            </a:r>
            <a:r>
              <a:rPr lang="pt-BR" altLang="pt-BR" sz="2600" b="1" i="1" dirty="0" err="1" smtClean="0">
                <a:solidFill>
                  <a:srgbClr val="000099"/>
                </a:solidFill>
              </a:rPr>
              <a:t>pilificação</a:t>
            </a:r>
            <a:endParaRPr lang="pt-BR" altLang="pt-BR" sz="2600" b="1" i="1" dirty="0">
              <a:solidFill>
                <a:srgbClr val="000099"/>
              </a:solidFill>
            </a:endParaRPr>
          </a:p>
        </p:txBody>
      </p:sp>
      <p:pic>
        <p:nvPicPr>
          <p:cNvPr id="5" name="imag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-14779"/>
            <a:ext cx="505508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2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79375" y="1358900"/>
            <a:ext cx="8956675" cy="3867150"/>
            <a:chOff x="50" y="856"/>
            <a:chExt cx="5642" cy="2436"/>
          </a:xfrm>
        </p:grpSpPr>
        <p:pic>
          <p:nvPicPr>
            <p:cNvPr id="1229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856"/>
              <a:ext cx="5642" cy="2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2880" y="860"/>
              <a:ext cx="1679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812800" y="342900"/>
            <a:ext cx="772001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 dirty="0" smtClean="0">
                <a:solidFill>
                  <a:srgbClr val="000099"/>
                </a:solidFill>
              </a:rPr>
              <a:t>Características singulares do </a:t>
            </a:r>
            <a:r>
              <a:rPr lang="pt-BR" altLang="pt-BR" sz="2600" b="1" i="1" dirty="0">
                <a:solidFill>
                  <a:srgbClr val="000099"/>
                </a:solidFill>
              </a:rPr>
              <a:t>crescimento  físico 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/>
            </a:r>
            <a:br>
              <a:rPr lang="pt-BR" altLang="pt-BR" sz="2600" b="1" i="1" dirty="0" smtClean="0">
                <a:solidFill>
                  <a:srgbClr val="000099"/>
                </a:solidFill>
              </a:rPr>
            </a:br>
            <a:r>
              <a:rPr lang="pt-BR" altLang="pt-BR" sz="2600" b="1" i="1" dirty="0" smtClean="0">
                <a:solidFill>
                  <a:srgbClr val="000099"/>
                </a:solidFill>
              </a:rPr>
              <a:t>de  humanos</a:t>
            </a:r>
            <a:endParaRPr lang="pt-BR" altLang="pt-BR" sz="26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488238" cy="373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950913" y="5707063"/>
            <a:ext cx="5681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/>
              <a:t>Fonte: Bogin, B.. Yearbook Physical Anthropology 40:63–89, 1997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i="1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12800" y="342900"/>
            <a:ext cx="77200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>
                <a:solidFill>
                  <a:srgbClr val="000099"/>
                </a:solidFill>
              </a:rPr>
              <a:t>Características do crescimento físico de  adolescentes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411288" y="5872163"/>
            <a:ext cx="5681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/>
              <a:t>Fonte: Bogin, B.. Yearbook Physical Anthropology 40:63–89, 1997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i="1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664450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12800" y="342900"/>
            <a:ext cx="77200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>
                <a:solidFill>
                  <a:srgbClr val="000099"/>
                </a:solidFill>
              </a:rPr>
              <a:t>Características do crescimento físico de  adolescentes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>
          <a:xfrm>
            <a:off x="-71438" y="-674688"/>
            <a:ext cx="9396413" cy="2087563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Adolescência ou Juventude?</a:t>
            </a:r>
          </a:p>
        </p:txBody>
      </p:sp>
      <p:sp>
        <p:nvSpPr>
          <p:cNvPr id="5123" name="CaixaDeTexto 10"/>
          <p:cNvSpPr txBox="1">
            <a:spLocks noChangeArrowheads="1"/>
          </p:cNvSpPr>
          <p:nvPr/>
        </p:nvSpPr>
        <p:spPr bwMode="auto">
          <a:xfrm>
            <a:off x="395536" y="4221088"/>
            <a:ext cx="81359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Lei no 12.852, de 5 de agosto de 2013 - </a:t>
            </a:r>
            <a:r>
              <a:rPr lang="pt-PT" altLang="pt-BR" sz="1800" b="1" dirty="0"/>
              <a:t>Estatuto da Juventude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 dirty="0"/>
              <a:t>§ 1</a:t>
            </a:r>
            <a:r>
              <a:rPr lang="pt-PT" altLang="pt-BR" sz="1800" u="sng" baseline="30000" dirty="0"/>
              <a:t>o</a:t>
            </a:r>
            <a:r>
              <a:rPr lang="pt-PT" altLang="pt-BR" sz="1800" dirty="0"/>
              <a:t>  Para os efeitos desta Lei, são consideradas jovens as pessoas com idade entre 15 </a:t>
            </a:r>
            <a:br>
              <a:rPr lang="pt-PT" altLang="pt-BR" sz="1800" dirty="0"/>
            </a:br>
            <a:r>
              <a:rPr lang="pt-PT" altLang="pt-BR" sz="1800" dirty="0"/>
              <a:t>(quinze) e  29 (vinte e nove) anos de idade.</a:t>
            </a:r>
            <a:endParaRPr lang="pt-BR" altLang="pt-BR" sz="1800" dirty="0"/>
          </a:p>
        </p:txBody>
      </p:sp>
      <p:sp>
        <p:nvSpPr>
          <p:cNvPr id="5124" name="CaixaDeTexto 12"/>
          <p:cNvSpPr txBox="1">
            <a:spLocks noChangeArrowheads="1"/>
          </p:cNvSpPr>
          <p:nvPr/>
        </p:nvSpPr>
        <p:spPr bwMode="auto">
          <a:xfrm>
            <a:off x="251520" y="2636912"/>
            <a:ext cx="82137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 Lei no 8.069, de 13 de julho de 1990 - </a:t>
            </a:r>
            <a:r>
              <a:rPr lang="pt-BR" altLang="pt-BR" sz="1800" b="1" dirty="0"/>
              <a:t>Estatuto da Criança e do Adolescente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Art. 2º Considera-se criança, para os efeitos desta Lei, a pessoa até doze anos de idade </a:t>
            </a:r>
            <a:br>
              <a:rPr lang="pt-BR" altLang="pt-BR" sz="1800" dirty="0"/>
            </a:br>
            <a:r>
              <a:rPr lang="pt-BR" altLang="pt-BR" sz="1800" dirty="0"/>
              <a:t>incompletos, e adolescente aquela entre doze e dezoito anos de idade.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19113" y="1934686"/>
            <a:ext cx="59105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/>
              <a:t>Código de Menores (Lei No 6.697, de 10 de outubro de 1979)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3573016"/>
            <a:ext cx="7888287" cy="178911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Participação Juvenil</a:t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Equidade de Gêneros</a:t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Direitos Sexuais e Direitos Reprodutivos</a:t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Projeto de Vida</a:t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Cultura de Paz</a:t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Ética e Cidadania</a:t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Igualdade Racial e Étnica</a:t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Direito à alimentação saudável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683568" y="21382"/>
            <a:ext cx="7888287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2200" b="1" dirty="0" smtClean="0"/>
              <a:t>Temas Estruturantes para a Atenção Integral à Saúde de Adolescentes e de Jovens</a:t>
            </a:r>
            <a:br>
              <a:rPr lang="pt-BR" sz="2200" b="1" dirty="0" smtClean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endParaRPr lang="pt-BR" sz="1650" dirty="0" smtClean="0"/>
          </a:p>
        </p:txBody>
      </p:sp>
    </p:spTree>
    <p:extLst>
      <p:ext uri="{BB962C8B-B14F-4D97-AF65-F5344CB8AC3E}">
        <p14:creationId xmlns:p14="http://schemas.microsoft.com/office/powerpoint/2010/main" val="404496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755650" y="1589088"/>
            <a:ext cx="6178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Adolescência é um processo natural e universal?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388" y="441325"/>
            <a:ext cx="8748712" cy="1231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600" b="1" dirty="0"/>
              <a:t>Adolescência e Principais problemas de saúde na puberdade</a:t>
            </a:r>
          </a:p>
          <a:p>
            <a:pPr eaLnBrk="1" hangingPunct="1">
              <a:defRPr/>
            </a:pPr>
            <a:r>
              <a:rPr lang="pt-BR" dirty="0"/>
              <a:t> </a:t>
            </a:r>
            <a:r>
              <a:rPr lang="pt-BR" b="1" i="1" dirty="0"/>
              <a:t>História</a:t>
            </a:r>
            <a:r>
              <a:rPr lang="pt-BR" i="1" dirty="0"/>
              <a:t>,  </a:t>
            </a:r>
            <a:r>
              <a:rPr lang="pt-BR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Conceitos e Características</a:t>
            </a:r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90550" y="4514850"/>
            <a:ext cx="8626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 dirty="0"/>
              <a:t>A adolescência como a juventude podem ser entendidas como um </a:t>
            </a:r>
            <a:br>
              <a:rPr lang="pt-BR" altLang="pt-BR" sz="2400" i="1" dirty="0"/>
            </a:br>
            <a:r>
              <a:rPr lang="pt-BR" altLang="pt-BR" sz="2400" i="1" dirty="0"/>
              <a:t>período da vida em que há importantes transformações </a:t>
            </a:r>
            <a:br>
              <a:rPr lang="pt-BR" altLang="pt-BR" sz="2400" i="1" dirty="0"/>
            </a:br>
            <a:r>
              <a:rPr lang="pt-BR" altLang="pt-BR" sz="2400" i="1" dirty="0"/>
              <a:t>físicas e mentais articuladas, em nossas sociedades, a um </a:t>
            </a:r>
            <a:br>
              <a:rPr lang="pt-BR" altLang="pt-BR" sz="2400" i="1" dirty="0"/>
            </a:br>
            <a:r>
              <a:rPr lang="pt-BR" altLang="pt-BR" sz="2400" i="1" dirty="0"/>
              <a:t>amplo redimensionamento de identidades de papéis sociais.</a:t>
            </a:r>
            <a:r>
              <a:rPr lang="pt-BR" altLang="pt-BR" sz="2400" dirty="0"/>
              <a:t>”</a:t>
            </a:r>
            <a:br>
              <a:rPr lang="pt-BR" altLang="pt-BR" sz="2400" dirty="0"/>
            </a:br>
            <a:r>
              <a:rPr lang="pt-BR" altLang="pt-BR" sz="2400" dirty="0"/>
              <a:t>                                                               </a:t>
            </a:r>
            <a:r>
              <a:rPr lang="pt-BR" altLang="pt-BR" sz="2400" i="1" dirty="0"/>
              <a:t>(Ayres e França-Junior 1995)</a:t>
            </a:r>
            <a:endParaRPr lang="pt-BR" altLang="pt-BR" sz="2400" dirty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92100" y="2241550"/>
            <a:ext cx="8958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Hall (1904) entendia a adolescência </a:t>
            </a:r>
            <a:r>
              <a:rPr lang="pt-PT" altLang="pt-BR" sz="2400" dirty="0"/>
              <a:t>como um período filogenético </a:t>
            </a:r>
            <a:br>
              <a:rPr lang="pt-PT" altLang="pt-BR" sz="2400" dirty="0"/>
            </a:br>
            <a:r>
              <a:rPr lang="pt-PT" altLang="pt-BR" sz="2400" dirty="0"/>
              <a:t>herdado de nossos ancestrais quando estes passaram de um estado </a:t>
            </a:r>
            <a:br>
              <a:rPr lang="pt-PT" altLang="pt-BR" sz="2400" dirty="0"/>
            </a:br>
            <a:r>
              <a:rPr lang="pt-PT" altLang="pt-BR" sz="2400" dirty="0"/>
              <a:t>bestial para a condição civilizada.  Hall dizia ainda que a adolescência </a:t>
            </a:r>
            <a:br>
              <a:rPr lang="pt-PT" altLang="pt-BR" sz="2400" dirty="0"/>
            </a:br>
            <a:r>
              <a:rPr lang="pt-PT" altLang="pt-BR" sz="2400" dirty="0"/>
              <a:t>era um período de tempestade e  </a:t>
            </a:r>
            <a:r>
              <a:rPr lang="pt-PT" altLang="pt-BR" sz="2400" dirty="0" err="1"/>
              <a:t>estresse</a:t>
            </a:r>
            <a:r>
              <a:rPr lang="pt-PT" altLang="pt-BR" sz="2400"/>
              <a:t>, um tempo de universal e </a:t>
            </a:r>
            <a:br>
              <a:rPr lang="pt-PT" altLang="pt-BR" sz="2400"/>
            </a:br>
            <a:r>
              <a:rPr lang="pt-PT" altLang="pt-BR" sz="2400"/>
              <a:t>                                                                                  inevitável </a:t>
            </a:r>
            <a:r>
              <a:rPr lang="pt-BR" altLang="pt-BR" sz="2400"/>
              <a:t>agitação</a:t>
            </a:r>
            <a:r>
              <a:rPr lang="pt-PT" altLang="pt-BR" sz="2400"/>
              <a:t>. </a:t>
            </a:r>
            <a:br>
              <a:rPr lang="pt-PT" altLang="pt-BR" sz="2400"/>
            </a:br>
            <a:r>
              <a:rPr lang="pt-PT" altLang="pt-BR" sz="2400"/>
              <a:t>                                                                        </a:t>
            </a:r>
            <a:r>
              <a:rPr lang="pt-BR" altLang="pt-BR" sz="2400"/>
              <a:t>(Steinberg, Lerner 2004)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0912" y="1556792"/>
            <a:ext cx="7650088" cy="2387600"/>
          </a:xfrm>
        </p:spPr>
        <p:txBody>
          <a:bodyPr/>
          <a:lstStyle/>
          <a:p>
            <a:r>
              <a:rPr lang="pt-BR" dirty="0" smtClean="0"/>
              <a:t>Como está a travessia entre a infância e a vida adulta </a:t>
            </a:r>
            <a:r>
              <a:rPr lang="pt-BR" dirty="0" smtClean="0"/>
              <a:t>no Brasil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240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3000" smtClean="0"/>
              <a:t>Principais questões da Saúde de adolescentes e jovens</a:t>
            </a:r>
          </a:p>
        </p:txBody>
      </p:sp>
      <p:pic>
        <p:nvPicPr>
          <p:cNvPr id="819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4188"/>
            <a:ext cx="6931025" cy="44862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3000" smtClean="0"/>
              <a:t>Principais questões da Saúde de adolescentes e jovens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922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1125538"/>
            <a:ext cx="10525125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3000" smtClean="0"/>
              <a:t>Principais questões da Saúde de adolescentes e jovens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534981" cy="43204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50194" y="6273225"/>
            <a:ext cx="754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Diretrizes Nacionais para a Atenção Integral a Saúde de Adolescentes e Jovens na </a:t>
            </a:r>
            <a:br>
              <a:rPr lang="pt-BR" sz="1600" dirty="0" smtClean="0"/>
            </a:br>
            <a:r>
              <a:rPr lang="pt-BR" sz="1600" dirty="0" smtClean="0"/>
              <a:t>Promoção, Proteção e Recuperação da saúde. Ministério da Saúde. 2010.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8635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Principais questões da Saúde de adolescentes e jovens:</a:t>
            </a:r>
            <a:br>
              <a:rPr lang="pt-BR" altLang="pt-BR" sz="2800" dirty="0" smtClean="0"/>
            </a:br>
            <a:r>
              <a:rPr lang="pt-BR" altLang="pt-BR" sz="2800" dirty="0" smtClean="0"/>
              <a:t>O impacto da violência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50194" y="6273225"/>
            <a:ext cx="4151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Pesquisa Agenda Juventude Brasil. 2013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57" y="1556792"/>
            <a:ext cx="7104463" cy="39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0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799</Words>
  <Application>Microsoft Macintosh PowerPoint</Application>
  <PresentationFormat>On-screen Show (4:3)</PresentationFormat>
  <Paragraphs>98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Estrutura padrão</vt:lpstr>
      <vt:lpstr>PowerPoint Presentation</vt:lpstr>
      <vt:lpstr>PowerPoint Presentation</vt:lpstr>
      <vt:lpstr>Adolescência ou Juventude?</vt:lpstr>
      <vt:lpstr>PowerPoint Presentation</vt:lpstr>
      <vt:lpstr>Como está a travessia entre a infância e a vida adulta no Brasil?</vt:lpstr>
      <vt:lpstr>Principais questões da Saúde de adolescentes e jovens</vt:lpstr>
      <vt:lpstr>Principais questões da Saúde de adolescentes e jovens</vt:lpstr>
      <vt:lpstr>Principais questões da Saúde de adolescentes e jovens</vt:lpstr>
      <vt:lpstr>Principais questões da Saúde de adolescentes e jovens: O impacto da violência</vt:lpstr>
      <vt:lpstr>Principais questões da Saúde de adolescentes e jovens: O impacto da violência</vt:lpstr>
      <vt:lpstr>Principais questões da Saúde de adolescentes e jovens: O impacto da violência</vt:lpstr>
      <vt:lpstr>Principais questões da Saúde de adolescentes e jovens: O impacto da violência</vt:lpstr>
      <vt:lpstr>Principais questões da Saúde de adolescentes e jovens:    Sexualidade e Reprodução</vt:lpstr>
      <vt:lpstr>Principais questões da Saúde de adolescentes e jovens: Álcool e outras drogas</vt:lpstr>
      <vt:lpstr>Principais questões da Saúde de adolescentes e jovens: Álcool e outras drogas</vt:lpstr>
      <vt:lpstr>PowerPoint Presentation</vt:lpstr>
      <vt:lpstr>Principais questões da Saúde de adolescentes e jovens: Tabagismo</vt:lpstr>
      <vt:lpstr>PowerPoint Presentation</vt:lpstr>
      <vt:lpstr>Revisão sistemática de Intervenções  para cessar uso de tabaco entre jovens</vt:lpstr>
      <vt:lpstr>Principais questões da Saúde de adolescentes e jovens: Álcool e outras drogas</vt:lpstr>
      <vt:lpstr>Principais questões da Saúde de adolescentes e jovens: Crescimento na Adolescência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Participação Juvenil  Equidade de Gêneros  Direitos Sexuais e Direitos Reprodutivos  Projeto de Vida  Cultura de Paz  Ética e Cidadania  Igualdade Racial e Étnica  Direito à alimentação saudável</vt:lpstr>
    </vt:vector>
  </TitlesOfParts>
  <Company>Faculdade de Saude Publica - 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 Franca Junior</dc:creator>
  <cp:lastModifiedBy>Ivan Franca Junior</cp:lastModifiedBy>
  <cp:revision>135</cp:revision>
  <dcterms:created xsi:type="dcterms:W3CDTF">2002-06-07T12:44:37Z</dcterms:created>
  <dcterms:modified xsi:type="dcterms:W3CDTF">2015-03-25T08:56:36Z</dcterms:modified>
</cp:coreProperties>
</file>