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256" r:id="rId2"/>
    <p:sldId id="298" r:id="rId3"/>
    <p:sldId id="272" r:id="rId4"/>
    <p:sldId id="294" r:id="rId5"/>
    <p:sldId id="292" r:id="rId6"/>
    <p:sldId id="299" r:id="rId7"/>
    <p:sldId id="257" r:id="rId8"/>
    <p:sldId id="296" r:id="rId9"/>
    <p:sldId id="29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301" r:id="rId25"/>
    <p:sldId id="300" r:id="rId26"/>
    <p:sldId id="273" r:id="rId27"/>
    <p:sldId id="274" r:id="rId28"/>
    <p:sldId id="302" r:id="rId29"/>
    <p:sldId id="275" r:id="rId30"/>
    <p:sldId id="303" r:id="rId31"/>
    <p:sldId id="304" r:id="rId32"/>
    <p:sldId id="305" r:id="rId33"/>
    <p:sldId id="306" r:id="rId34"/>
    <p:sldId id="307" r:id="rId35"/>
    <p:sldId id="277" r:id="rId36"/>
    <p:sldId id="278" r:id="rId37"/>
    <p:sldId id="279" r:id="rId38"/>
    <p:sldId id="308" r:id="rId39"/>
    <p:sldId id="309" r:id="rId40"/>
    <p:sldId id="280" r:id="rId41"/>
    <p:sldId id="310" r:id="rId42"/>
    <p:sldId id="281" r:id="rId43"/>
    <p:sldId id="311" r:id="rId44"/>
    <p:sldId id="313" r:id="rId45"/>
    <p:sldId id="314" r:id="rId46"/>
    <p:sldId id="287" r:id="rId47"/>
    <p:sldId id="288" r:id="rId48"/>
    <p:sldId id="289" r:id="rId49"/>
    <p:sldId id="290" r:id="rId50"/>
    <p:sldId id="312" r:id="rId51"/>
    <p:sldId id="291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4F4C6-808F-488B-9FEF-B324D44EF442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pt-BR"/>
        </a:p>
      </dgm:t>
    </dgm:pt>
    <dgm:pt modelId="{945ED303-7368-47DD-AA26-8AEA1999DF3A}">
      <dgm:prSet custT="1"/>
      <dgm:spPr/>
      <dgm:t>
        <a:bodyPr/>
        <a:lstStyle/>
        <a:p>
          <a:pPr rtl="0"/>
          <a:r>
            <a:rPr lang="pt-BR" sz="2400" dirty="0" smtClean="0"/>
            <a:t>De acordo com a Febraban e ABBI (2004), a missão do </a:t>
          </a:r>
          <a:r>
            <a:rPr lang="pt-BR" sz="2400" i="1" dirty="0" smtClean="0"/>
            <a:t>compliance</a:t>
          </a:r>
          <a:r>
            <a:rPr lang="pt-BR" sz="2400" dirty="0" smtClean="0"/>
            <a:t> é:</a:t>
          </a:r>
          <a:endParaRPr lang="pt-BR" sz="2400" dirty="0"/>
        </a:p>
      </dgm:t>
    </dgm:pt>
    <dgm:pt modelId="{DC43D0CF-1690-4150-92CA-7FFE9E92A96D}" type="parTrans" cxnId="{8D7F44E1-7C1C-40E0-A00E-44655C8BB8F3}">
      <dgm:prSet/>
      <dgm:spPr/>
      <dgm:t>
        <a:bodyPr/>
        <a:lstStyle/>
        <a:p>
          <a:endParaRPr lang="pt-BR"/>
        </a:p>
      </dgm:t>
    </dgm:pt>
    <dgm:pt modelId="{8D73982B-B750-4E55-AD37-0AD7528F7A68}" type="sibTrans" cxnId="{8D7F44E1-7C1C-40E0-A00E-44655C8BB8F3}">
      <dgm:prSet/>
      <dgm:spPr/>
      <dgm:t>
        <a:bodyPr/>
        <a:lstStyle/>
        <a:p>
          <a:endParaRPr lang="pt-BR"/>
        </a:p>
      </dgm:t>
    </dgm:pt>
    <dgm:pt modelId="{5CE671C7-36D7-44B0-AEE4-34A946BBEF18}">
      <dgm:prSet/>
      <dgm:spPr/>
      <dgm:t>
        <a:bodyPr/>
        <a:lstStyle/>
        <a:p>
          <a:pPr rtl="0"/>
          <a:r>
            <a:rPr lang="pt-BR" dirty="0" smtClean="0"/>
            <a:t>“Assegurar, em conjunto com as demais áreas, a adequação, o fortalecimento e o funcionamento do Sistemas de Controles Internos da Instituição, procurando mitigar os riscos de acordo com a complexidade de seus negócios, bem como disseminar a cultura de controles para assegurar o cumprimento de leis e regulamentos existentes”.</a:t>
          </a:r>
          <a:endParaRPr lang="pt-BR" dirty="0"/>
        </a:p>
      </dgm:t>
    </dgm:pt>
    <dgm:pt modelId="{181690B7-762A-4B56-97A0-6893D3A29285}" type="parTrans" cxnId="{CF24F85B-D355-4BEE-8C32-322B4DC48768}">
      <dgm:prSet/>
      <dgm:spPr/>
      <dgm:t>
        <a:bodyPr/>
        <a:lstStyle/>
        <a:p>
          <a:endParaRPr lang="pt-BR"/>
        </a:p>
      </dgm:t>
    </dgm:pt>
    <dgm:pt modelId="{DF3DBC56-D500-414D-B41D-3A9A1023A96F}" type="sibTrans" cxnId="{CF24F85B-D355-4BEE-8C32-322B4DC48768}">
      <dgm:prSet/>
      <dgm:spPr/>
      <dgm:t>
        <a:bodyPr/>
        <a:lstStyle/>
        <a:p>
          <a:endParaRPr lang="pt-BR"/>
        </a:p>
      </dgm:t>
    </dgm:pt>
    <dgm:pt modelId="{6DFC05BC-05E8-43F3-8D73-D9E441895C09}">
      <dgm:prSet custT="1"/>
      <dgm:spPr/>
      <dgm:t>
        <a:bodyPr/>
        <a:lstStyle/>
        <a:p>
          <a:pPr rtl="0"/>
          <a:r>
            <a:rPr lang="pt-BR" sz="2800" smtClean="0"/>
            <a:t>Silveira (2015)</a:t>
          </a:r>
          <a:endParaRPr lang="pt-BR" sz="2800"/>
        </a:p>
      </dgm:t>
    </dgm:pt>
    <dgm:pt modelId="{5CC7DE49-DCC3-4852-84F4-56F96C8BA74F}" type="parTrans" cxnId="{89FE2219-C8B9-4ED3-892E-F6218E5E7176}">
      <dgm:prSet/>
      <dgm:spPr/>
      <dgm:t>
        <a:bodyPr/>
        <a:lstStyle/>
        <a:p>
          <a:endParaRPr lang="pt-BR"/>
        </a:p>
      </dgm:t>
    </dgm:pt>
    <dgm:pt modelId="{BEE4B72E-496F-4780-B538-673392E4B4BD}" type="sibTrans" cxnId="{89FE2219-C8B9-4ED3-892E-F6218E5E7176}">
      <dgm:prSet/>
      <dgm:spPr/>
      <dgm:t>
        <a:bodyPr/>
        <a:lstStyle/>
        <a:p>
          <a:endParaRPr lang="pt-BR"/>
        </a:p>
      </dgm:t>
    </dgm:pt>
    <dgm:pt modelId="{70CF8930-7D9D-4708-AA70-3C2FDA7BD7BA}">
      <dgm:prSet/>
      <dgm:spPr/>
      <dgm:t>
        <a:bodyPr/>
        <a:lstStyle/>
        <a:p>
          <a:pPr rtl="0"/>
          <a:r>
            <a:rPr lang="pt-BR" dirty="0" smtClean="0"/>
            <a:t>O </a:t>
          </a:r>
          <a:r>
            <a:rPr lang="pt-BR" i="1" dirty="0" smtClean="0"/>
            <a:t>compliance </a:t>
          </a:r>
          <a:r>
            <a:rPr lang="pt-BR" dirty="0" smtClean="0"/>
            <a:t>representa a conformidade da companhia com as normas externas e internas, tais como leis, regulamentações e políticas corporativas.</a:t>
          </a:r>
          <a:endParaRPr lang="pt-BR" dirty="0"/>
        </a:p>
      </dgm:t>
    </dgm:pt>
    <dgm:pt modelId="{FECA9CE2-3B05-45FB-A2EA-0EE8B13F96E6}" type="parTrans" cxnId="{C1B41C71-9A2C-4497-845E-6D106F329522}">
      <dgm:prSet/>
      <dgm:spPr/>
      <dgm:t>
        <a:bodyPr/>
        <a:lstStyle/>
        <a:p>
          <a:endParaRPr lang="pt-BR"/>
        </a:p>
      </dgm:t>
    </dgm:pt>
    <dgm:pt modelId="{6B126374-FCC2-47F3-94D5-7656D8FF38BF}" type="sibTrans" cxnId="{C1B41C71-9A2C-4497-845E-6D106F329522}">
      <dgm:prSet/>
      <dgm:spPr/>
      <dgm:t>
        <a:bodyPr/>
        <a:lstStyle/>
        <a:p>
          <a:endParaRPr lang="pt-BR"/>
        </a:p>
      </dgm:t>
    </dgm:pt>
    <dgm:pt modelId="{707B770A-8690-43B6-9220-A8279455854D}" type="pres">
      <dgm:prSet presAssocID="{A314F4C6-808F-488B-9FEF-B324D44EF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3F132E-72F1-4043-813F-597F56D38CDC}" type="pres">
      <dgm:prSet presAssocID="{945ED303-7368-47DD-AA26-8AEA1999DF3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12B02F-C538-452D-A51D-EC4D5CBB81F5}" type="pres">
      <dgm:prSet presAssocID="{945ED303-7368-47DD-AA26-8AEA1999DF3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48E3B-E11E-434A-A1E2-22C3BB5B1302}" type="pres">
      <dgm:prSet presAssocID="{6DFC05BC-05E8-43F3-8D73-D9E441895C0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ABF3D4-CB7C-479E-8B46-02B5E8981144}" type="pres">
      <dgm:prSet presAssocID="{6DFC05BC-05E8-43F3-8D73-D9E441895C0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E060AC-61AB-4783-92E6-4B029C634832}" type="presOf" srcId="{70CF8930-7D9D-4708-AA70-3C2FDA7BD7BA}" destId="{2EABF3D4-CB7C-479E-8B46-02B5E8981144}" srcOrd="0" destOrd="0" presId="urn:microsoft.com/office/officeart/2005/8/layout/vList2"/>
    <dgm:cxn modelId="{CF24F85B-D355-4BEE-8C32-322B4DC48768}" srcId="{945ED303-7368-47DD-AA26-8AEA1999DF3A}" destId="{5CE671C7-36D7-44B0-AEE4-34A946BBEF18}" srcOrd="0" destOrd="0" parTransId="{181690B7-762A-4B56-97A0-6893D3A29285}" sibTransId="{DF3DBC56-D500-414D-B41D-3A9A1023A96F}"/>
    <dgm:cxn modelId="{43117B10-3DB7-4CB6-A47B-DF4008F5BA24}" type="presOf" srcId="{A314F4C6-808F-488B-9FEF-B324D44EF442}" destId="{707B770A-8690-43B6-9220-A8279455854D}" srcOrd="0" destOrd="0" presId="urn:microsoft.com/office/officeart/2005/8/layout/vList2"/>
    <dgm:cxn modelId="{96918CC8-A715-4BC4-A304-9B9B909C4C5D}" type="presOf" srcId="{6DFC05BC-05E8-43F3-8D73-D9E441895C09}" destId="{DA248E3B-E11E-434A-A1E2-22C3BB5B1302}" srcOrd="0" destOrd="0" presId="urn:microsoft.com/office/officeart/2005/8/layout/vList2"/>
    <dgm:cxn modelId="{92E09952-96D3-4474-83FE-891EE95BF03E}" type="presOf" srcId="{5CE671C7-36D7-44B0-AEE4-34A946BBEF18}" destId="{7412B02F-C538-452D-A51D-EC4D5CBB81F5}" srcOrd="0" destOrd="0" presId="urn:microsoft.com/office/officeart/2005/8/layout/vList2"/>
    <dgm:cxn modelId="{C1B41C71-9A2C-4497-845E-6D106F329522}" srcId="{6DFC05BC-05E8-43F3-8D73-D9E441895C09}" destId="{70CF8930-7D9D-4708-AA70-3C2FDA7BD7BA}" srcOrd="0" destOrd="0" parTransId="{FECA9CE2-3B05-45FB-A2EA-0EE8B13F96E6}" sibTransId="{6B126374-FCC2-47F3-94D5-7656D8FF38BF}"/>
    <dgm:cxn modelId="{89FE2219-C8B9-4ED3-892E-F6218E5E7176}" srcId="{A314F4C6-808F-488B-9FEF-B324D44EF442}" destId="{6DFC05BC-05E8-43F3-8D73-D9E441895C09}" srcOrd="1" destOrd="0" parTransId="{5CC7DE49-DCC3-4852-84F4-56F96C8BA74F}" sibTransId="{BEE4B72E-496F-4780-B538-673392E4B4BD}"/>
    <dgm:cxn modelId="{8D7F44E1-7C1C-40E0-A00E-44655C8BB8F3}" srcId="{A314F4C6-808F-488B-9FEF-B324D44EF442}" destId="{945ED303-7368-47DD-AA26-8AEA1999DF3A}" srcOrd="0" destOrd="0" parTransId="{DC43D0CF-1690-4150-92CA-7FFE9E92A96D}" sibTransId="{8D73982B-B750-4E55-AD37-0AD7528F7A68}"/>
    <dgm:cxn modelId="{4E017FB4-28F8-42F5-8C39-B1989126A6A0}" type="presOf" srcId="{945ED303-7368-47DD-AA26-8AEA1999DF3A}" destId="{213F132E-72F1-4043-813F-597F56D38CDC}" srcOrd="0" destOrd="0" presId="urn:microsoft.com/office/officeart/2005/8/layout/vList2"/>
    <dgm:cxn modelId="{6C5C1AAF-6DB8-4E1B-8C76-DFE0A23E2C18}" type="presParOf" srcId="{707B770A-8690-43B6-9220-A8279455854D}" destId="{213F132E-72F1-4043-813F-597F56D38CDC}" srcOrd="0" destOrd="0" presId="urn:microsoft.com/office/officeart/2005/8/layout/vList2"/>
    <dgm:cxn modelId="{D050501B-C76C-4DEC-8B72-095EE82CCB8C}" type="presParOf" srcId="{707B770A-8690-43B6-9220-A8279455854D}" destId="{7412B02F-C538-452D-A51D-EC4D5CBB81F5}" srcOrd="1" destOrd="0" presId="urn:microsoft.com/office/officeart/2005/8/layout/vList2"/>
    <dgm:cxn modelId="{8BC5C591-7102-4150-9D0B-918B06A4EA79}" type="presParOf" srcId="{707B770A-8690-43B6-9220-A8279455854D}" destId="{DA248E3B-E11E-434A-A1E2-22C3BB5B1302}" srcOrd="2" destOrd="0" presId="urn:microsoft.com/office/officeart/2005/8/layout/vList2"/>
    <dgm:cxn modelId="{9CFF1F6D-030C-4B29-BD3D-6DB44D85000A}" type="presParOf" srcId="{707B770A-8690-43B6-9220-A8279455854D}" destId="{2EABF3D4-CB7C-479E-8B46-02B5E89811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0025B8-C395-44AA-B07D-F54B33759400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pt-BR"/>
        </a:p>
      </dgm:t>
    </dgm:pt>
    <dgm:pt modelId="{03FC58BF-2DC5-4AC4-8DAF-3D7552DF3D08}">
      <dgm:prSet/>
      <dgm:spPr/>
      <dgm:t>
        <a:bodyPr/>
        <a:lstStyle/>
        <a:p>
          <a:pPr rtl="0"/>
          <a:r>
            <a:rPr lang="pt-BR" smtClean="0"/>
            <a:t>O que importa  é a governança para valer, praticada no dia a dia, e não aquela para inglês ver, baseada em formalismos. </a:t>
          </a:r>
          <a:endParaRPr lang="pt-BR"/>
        </a:p>
      </dgm:t>
    </dgm:pt>
    <dgm:pt modelId="{F73E7796-6787-4A57-8D3A-FEACEC122754}" type="parTrans" cxnId="{43F6FF08-D220-4AAE-935A-9F133CED1594}">
      <dgm:prSet/>
      <dgm:spPr/>
      <dgm:t>
        <a:bodyPr/>
        <a:lstStyle/>
        <a:p>
          <a:endParaRPr lang="pt-BR"/>
        </a:p>
      </dgm:t>
    </dgm:pt>
    <dgm:pt modelId="{4A2EC91C-0107-419E-B4AC-50006675147F}" type="sibTrans" cxnId="{43F6FF08-D220-4AAE-935A-9F133CED1594}">
      <dgm:prSet/>
      <dgm:spPr/>
      <dgm:t>
        <a:bodyPr/>
        <a:lstStyle/>
        <a:p>
          <a:endParaRPr lang="pt-BR"/>
        </a:p>
      </dgm:t>
    </dgm:pt>
    <dgm:pt modelId="{54890E77-257F-4846-82E2-3D48E086DF46}" type="pres">
      <dgm:prSet presAssocID="{000025B8-C395-44AA-B07D-F54B337594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E531C8-B09E-48F2-BA1E-37B8FA27C7DD}" type="pres">
      <dgm:prSet presAssocID="{03FC58BF-2DC5-4AC4-8DAF-3D7552DF3D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9A6E99-5A9C-4A35-96D2-CD5E003EDD5E}" type="presOf" srcId="{03FC58BF-2DC5-4AC4-8DAF-3D7552DF3D08}" destId="{9FE531C8-B09E-48F2-BA1E-37B8FA27C7DD}" srcOrd="0" destOrd="0" presId="urn:microsoft.com/office/officeart/2005/8/layout/vList2"/>
    <dgm:cxn modelId="{BE86279F-EE17-4030-86BE-D559928649E7}" type="presOf" srcId="{000025B8-C395-44AA-B07D-F54B33759400}" destId="{54890E77-257F-4846-82E2-3D48E086DF46}" srcOrd="0" destOrd="0" presId="urn:microsoft.com/office/officeart/2005/8/layout/vList2"/>
    <dgm:cxn modelId="{43F6FF08-D220-4AAE-935A-9F133CED1594}" srcId="{000025B8-C395-44AA-B07D-F54B33759400}" destId="{03FC58BF-2DC5-4AC4-8DAF-3D7552DF3D08}" srcOrd="0" destOrd="0" parTransId="{F73E7796-6787-4A57-8D3A-FEACEC122754}" sibTransId="{4A2EC91C-0107-419E-B4AC-50006675147F}"/>
    <dgm:cxn modelId="{99B7D617-18FD-476E-9DCD-729623D0084F}" type="presParOf" srcId="{54890E77-257F-4846-82E2-3D48E086DF46}" destId="{9FE531C8-B09E-48F2-BA1E-37B8FA27C7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A7AB8-C779-4C21-A226-F981E4075016}" type="doc">
      <dgm:prSet loTypeId="urn:microsoft.com/office/officeart/2005/8/layout/hList1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pt-BR"/>
        </a:p>
      </dgm:t>
    </dgm:pt>
    <dgm:pt modelId="{77F51D17-88FE-49BE-957B-43477B932C32}">
      <dgm:prSet/>
      <dgm:spPr/>
      <dgm:t>
        <a:bodyPr/>
        <a:lstStyle/>
        <a:p>
          <a:pPr rtl="0"/>
          <a:r>
            <a:rPr lang="pt-BR" dirty="0" smtClean="0"/>
            <a:t>Aprovação da Lei 12.846, em 2013, conhecida como lei anticorrupção </a:t>
          </a:r>
          <a:endParaRPr lang="pt-BR" dirty="0"/>
        </a:p>
      </dgm:t>
    </dgm:pt>
    <dgm:pt modelId="{1607F431-1DA8-442F-985F-4BDE594725DF}" type="parTrans" cxnId="{083D4F50-AB66-4259-B210-FAC114755D07}">
      <dgm:prSet/>
      <dgm:spPr/>
      <dgm:t>
        <a:bodyPr/>
        <a:lstStyle/>
        <a:p>
          <a:endParaRPr lang="pt-BR"/>
        </a:p>
      </dgm:t>
    </dgm:pt>
    <dgm:pt modelId="{A97B98A8-F721-4E7F-B583-B7EC31A07BFC}" type="sibTrans" cxnId="{083D4F50-AB66-4259-B210-FAC114755D07}">
      <dgm:prSet/>
      <dgm:spPr/>
      <dgm:t>
        <a:bodyPr/>
        <a:lstStyle/>
        <a:p>
          <a:endParaRPr lang="pt-BR"/>
        </a:p>
      </dgm:t>
    </dgm:pt>
    <dgm:pt modelId="{D22BC7D4-7C0C-4843-9FEA-D7868759526C}">
      <dgm:prSet/>
      <dgm:spPr/>
      <dgm:t>
        <a:bodyPr/>
        <a:lstStyle/>
        <a:p>
          <a:pPr rtl="0"/>
          <a:r>
            <a:rPr lang="pt-BR" dirty="0" smtClean="0"/>
            <a:t>Importância a estruturação das atividades de ética e </a:t>
          </a:r>
          <a:r>
            <a:rPr lang="pt-BR" i="1" dirty="0" smtClean="0"/>
            <a:t>compliance </a:t>
          </a:r>
          <a:r>
            <a:rPr lang="pt-BR" dirty="0" smtClean="0"/>
            <a:t>na forma de reduzir passivos legais.</a:t>
          </a:r>
          <a:endParaRPr lang="pt-BR" dirty="0"/>
        </a:p>
      </dgm:t>
    </dgm:pt>
    <dgm:pt modelId="{DAC3C2B1-D4EB-44AB-9ECB-9576E2386773}" type="parTrans" cxnId="{74160DFD-494A-4358-AFB8-19396957D9E5}">
      <dgm:prSet/>
      <dgm:spPr/>
      <dgm:t>
        <a:bodyPr/>
        <a:lstStyle/>
        <a:p>
          <a:endParaRPr lang="pt-BR"/>
        </a:p>
      </dgm:t>
    </dgm:pt>
    <dgm:pt modelId="{1D19866E-E1DD-48FD-8D1B-2FD7EB8DDA40}" type="sibTrans" cxnId="{74160DFD-494A-4358-AFB8-19396957D9E5}">
      <dgm:prSet/>
      <dgm:spPr/>
      <dgm:t>
        <a:bodyPr/>
        <a:lstStyle/>
        <a:p>
          <a:endParaRPr lang="pt-BR"/>
        </a:p>
      </dgm:t>
    </dgm:pt>
    <dgm:pt modelId="{84AFBD2A-B25D-44E0-BD86-C4E9ECF8F159}">
      <dgm:prSet/>
      <dgm:spPr/>
      <dgm:t>
        <a:bodyPr/>
        <a:lstStyle/>
        <a:p>
          <a:pPr rtl="0"/>
          <a:r>
            <a:rPr lang="pt-BR" dirty="0" smtClean="0"/>
            <a:t>Determina companhias passem a ser responsáveis objetivamente por atividades ilícitas, respondendo legalmente mesmo que a violação tenha ocorrido sem intenção ou conhecimento de sua cúpula administrativa. </a:t>
          </a:r>
          <a:endParaRPr lang="pt-BR" dirty="0"/>
        </a:p>
      </dgm:t>
    </dgm:pt>
    <dgm:pt modelId="{679F0A13-3031-4BE6-8C2F-30DABF92E134}" type="parTrans" cxnId="{B7049688-57FE-4201-A19B-2273B1F00C46}">
      <dgm:prSet/>
      <dgm:spPr/>
      <dgm:t>
        <a:bodyPr/>
        <a:lstStyle/>
        <a:p>
          <a:endParaRPr lang="pt-BR"/>
        </a:p>
      </dgm:t>
    </dgm:pt>
    <dgm:pt modelId="{6FF71DBD-11B3-4E7B-BEC8-8AE9C1A5F2E8}" type="sibTrans" cxnId="{B7049688-57FE-4201-A19B-2273B1F00C46}">
      <dgm:prSet/>
      <dgm:spPr/>
      <dgm:t>
        <a:bodyPr/>
        <a:lstStyle/>
        <a:p>
          <a:endParaRPr lang="pt-BR"/>
        </a:p>
      </dgm:t>
    </dgm:pt>
    <dgm:pt modelId="{B5D65826-6998-4D6A-94AB-A1F58F9EE4DB}">
      <dgm:prSet/>
      <dgm:spPr/>
      <dgm:t>
        <a:bodyPr/>
        <a:lstStyle/>
        <a:p>
          <a:pPr rtl="0"/>
          <a:r>
            <a:rPr lang="pt-BR" smtClean="0"/>
            <a:t>A lei prevê ainda que a existência de programas internos a fim de assegurar conformidade da companhia às normas seja levada em consideração para fins de redução das penas</a:t>
          </a:r>
          <a:endParaRPr lang="pt-BR"/>
        </a:p>
      </dgm:t>
    </dgm:pt>
    <dgm:pt modelId="{7C659FF4-8331-409B-8211-0F8450206804}" type="parTrans" cxnId="{E8A1450D-2882-41CC-B5B7-3CD327057C12}">
      <dgm:prSet/>
      <dgm:spPr/>
      <dgm:t>
        <a:bodyPr/>
        <a:lstStyle/>
        <a:p>
          <a:endParaRPr lang="pt-BR"/>
        </a:p>
      </dgm:t>
    </dgm:pt>
    <dgm:pt modelId="{5719A8E9-9FA0-43CD-B275-D6415EF6E7A2}" type="sibTrans" cxnId="{E8A1450D-2882-41CC-B5B7-3CD327057C12}">
      <dgm:prSet/>
      <dgm:spPr/>
      <dgm:t>
        <a:bodyPr/>
        <a:lstStyle/>
        <a:p>
          <a:endParaRPr lang="pt-BR"/>
        </a:p>
      </dgm:t>
    </dgm:pt>
    <dgm:pt modelId="{EB95CF39-CC22-46AE-BA12-D771BBBFEAAD}" type="pres">
      <dgm:prSet presAssocID="{D08A7AB8-C779-4C21-A226-F981E40750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8B3392-A880-494B-8E86-319B12126835}" type="pres">
      <dgm:prSet presAssocID="{77F51D17-88FE-49BE-957B-43477B932C32}" presName="composite" presStyleCnt="0"/>
      <dgm:spPr/>
      <dgm:t>
        <a:bodyPr/>
        <a:lstStyle/>
        <a:p>
          <a:endParaRPr lang="pt-BR"/>
        </a:p>
      </dgm:t>
    </dgm:pt>
    <dgm:pt modelId="{9E387954-936B-4FA2-95CE-7C309A6EFD63}" type="pres">
      <dgm:prSet presAssocID="{77F51D17-88FE-49BE-957B-43477B932C3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911998-5E10-43B1-897E-5B35FB9CA2A8}" type="pres">
      <dgm:prSet presAssocID="{77F51D17-88FE-49BE-957B-43477B932C3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3D4F50-AB66-4259-B210-FAC114755D07}" srcId="{D08A7AB8-C779-4C21-A226-F981E4075016}" destId="{77F51D17-88FE-49BE-957B-43477B932C32}" srcOrd="0" destOrd="0" parTransId="{1607F431-1DA8-442F-985F-4BDE594725DF}" sibTransId="{A97B98A8-F721-4E7F-B583-B7EC31A07BFC}"/>
    <dgm:cxn modelId="{9662EB54-8229-4318-ACF5-CB40865155C9}" type="presOf" srcId="{84AFBD2A-B25D-44E0-BD86-C4E9ECF8F159}" destId="{FB911998-5E10-43B1-897E-5B35FB9CA2A8}" srcOrd="0" destOrd="1" presId="urn:microsoft.com/office/officeart/2005/8/layout/hList1"/>
    <dgm:cxn modelId="{E8A1450D-2882-41CC-B5B7-3CD327057C12}" srcId="{77F51D17-88FE-49BE-957B-43477B932C32}" destId="{B5D65826-6998-4D6A-94AB-A1F58F9EE4DB}" srcOrd="2" destOrd="0" parTransId="{7C659FF4-8331-409B-8211-0F8450206804}" sibTransId="{5719A8E9-9FA0-43CD-B275-D6415EF6E7A2}"/>
    <dgm:cxn modelId="{7FCC8E9F-0C40-421A-AE52-2993818D84E2}" type="presOf" srcId="{D08A7AB8-C779-4C21-A226-F981E4075016}" destId="{EB95CF39-CC22-46AE-BA12-D771BBBFEAAD}" srcOrd="0" destOrd="0" presId="urn:microsoft.com/office/officeart/2005/8/layout/hList1"/>
    <dgm:cxn modelId="{74160DFD-494A-4358-AFB8-19396957D9E5}" srcId="{77F51D17-88FE-49BE-957B-43477B932C32}" destId="{D22BC7D4-7C0C-4843-9FEA-D7868759526C}" srcOrd="0" destOrd="0" parTransId="{DAC3C2B1-D4EB-44AB-9ECB-9576E2386773}" sibTransId="{1D19866E-E1DD-48FD-8D1B-2FD7EB8DDA40}"/>
    <dgm:cxn modelId="{B7049688-57FE-4201-A19B-2273B1F00C46}" srcId="{77F51D17-88FE-49BE-957B-43477B932C32}" destId="{84AFBD2A-B25D-44E0-BD86-C4E9ECF8F159}" srcOrd="1" destOrd="0" parTransId="{679F0A13-3031-4BE6-8C2F-30DABF92E134}" sibTransId="{6FF71DBD-11B3-4E7B-BEC8-8AE9C1A5F2E8}"/>
    <dgm:cxn modelId="{509FEEF2-F873-405E-B9CF-CCAC7ED2B552}" type="presOf" srcId="{77F51D17-88FE-49BE-957B-43477B932C32}" destId="{9E387954-936B-4FA2-95CE-7C309A6EFD63}" srcOrd="0" destOrd="0" presId="urn:microsoft.com/office/officeart/2005/8/layout/hList1"/>
    <dgm:cxn modelId="{2B3E78D6-E8AE-4E34-BA13-B8B49B2D37C6}" type="presOf" srcId="{D22BC7D4-7C0C-4843-9FEA-D7868759526C}" destId="{FB911998-5E10-43B1-897E-5B35FB9CA2A8}" srcOrd="0" destOrd="0" presId="urn:microsoft.com/office/officeart/2005/8/layout/hList1"/>
    <dgm:cxn modelId="{8E23B48C-8E19-4C8E-91A7-0A180C32B710}" type="presOf" srcId="{B5D65826-6998-4D6A-94AB-A1F58F9EE4DB}" destId="{FB911998-5E10-43B1-897E-5B35FB9CA2A8}" srcOrd="0" destOrd="2" presId="urn:microsoft.com/office/officeart/2005/8/layout/hList1"/>
    <dgm:cxn modelId="{32902E39-E9CF-4E7F-9EE6-F8FDC2C7BA6B}" type="presParOf" srcId="{EB95CF39-CC22-46AE-BA12-D771BBBFEAAD}" destId="{F08B3392-A880-494B-8E86-319B12126835}" srcOrd="0" destOrd="0" presId="urn:microsoft.com/office/officeart/2005/8/layout/hList1"/>
    <dgm:cxn modelId="{6E8EB5A9-95CC-410C-95A2-7401BDBB64DE}" type="presParOf" srcId="{F08B3392-A880-494B-8E86-319B12126835}" destId="{9E387954-936B-4FA2-95CE-7C309A6EFD63}" srcOrd="0" destOrd="0" presId="urn:microsoft.com/office/officeart/2005/8/layout/hList1"/>
    <dgm:cxn modelId="{D72466A5-9D4D-402B-9076-AA8414E893D3}" type="presParOf" srcId="{F08B3392-A880-494B-8E86-319B12126835}" destId="{FB911998-5E10-43B1-897E-5B35FB9CA2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F456D-06AA-4853-A3B0-595189BDB909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pt-BR"/>
        </a:p>
      </dgm:t>
    </dgm:pt>
    <dgm:pt modelId="{323EFD34-76CD-48DF-A6E8-1A7C1D09BE00}">
      <dgm:prSet/>
      <dgm:spPr/>
      <dgm:t>
        <a:bodyPr/>
        <a:lstStyle/>
        <a:p>
          <a:pPr rtl="0"/>
          <a:r>
            <a:rPr lang="pt-BR" smtClean="0"/>
            <a:t>Auditoria</a:t>
          </a:r>
          <a:endParaRPr lang="pt-BR"/>
        </a:p>
      </dgm:t>
    </dgm:pt>
    <dgm:pt modelId="{D861EEE5-8A35-4B81-992F-8E112A251DF4}" type="parTrans" cxnId="{4BF7B241-B4D6-4D08-BDA7-4E248DF05767}">
      <dgm:prSet/>
      <dgm:spPr/>
      <dgm:t>
        <a:bodyPr/>
        <a:lstStyle/>
        <a:p>
          <a:endParaRPr lang="pt-BR"/>
        </a:p>
      </dgm:t>
    </dgm:pt>
    <dgm:pt modelId="{04D26592-D6C8-43FC-8778-86929B9778DE}" type="sibTrans" cxnId="{4BF7B241-B4D6-4D08-BDA7-4E248DF05767}">
      <dgm:prSet/>
      <dgm:spPr/>
      <dgm:t>
        <a:bodyPr/>
        <a:lstStyle/>
        <a:p>
          <a:endParaRPr lang="pt-BR"/>
        </a:p>
      </dgm:t>
    </dgm:pt>
    <dgm:pt modelId="{E60DC868-0100-4932-89C9-CB719A8C503F}">
      <dgm:prSet/>
      <dgm:spPr/>
      <dgm:t>
        <a:bodyPr/>
        <a:lstStyle/>
        <a:p>
          <a:pPr rtl="0"/>
          <a:r>
            <a:rPr lang="pt-BR" smtClean="0"/>
            <a:t>Atividades realizadas de forma aleatória, temporal e por amostragem</a:t>
          </a:r>
          <a:endParaRPr lang="pt-BR"/>
        </a:p>
      </dgm:t>
    </dgm:pt>
    <dgm:pt modelId="{CECFA2CE-4FEB-47AB-9B0D-3F42D7737955}" type="parTrans" cxnId="{AF1F5388-ED02-4BDB-BB4C-E9266CFC391E}">
      <dgm:prSet/>
      <dgm:spPr/>
      <dgm:t>
        <a:bodyPr/>
        <a:lstStyle/>
        <a:p>
          <a:endParaRPr lang="pt-BR"/>
        </a:p>
      </dgm:t>
    </dgm:pt>
    <dgm:pt modelId="{0AE11596-C18A-4E64-AB3D-920268FF2BB7}" type="sibTrans" cxnId="{AF1F5388-ED02-4BDB-BB4C-E9266CFC391E}">
      <dgm:prSet/>
      <dgm:spPr/>
      <dgm:t>
        <a:bodyPr/>
        <a:lstStyle/>
        <a:p>
          <a:endParaRPr lang="pt-BR"/>
        </a:p>
      </dgm:t>
    </dgm:pt>
    <dgm:pt modelId="{E7E0D3C3-1371-4382-BD3F-0325FF35EBDC}">
      <dgm:prSet/>
      <dgm:spPr/>
      <dgm:t>
        <a:bodyPr/>
        <a:lstStyle/>
        <a:p>
          <a:pPr rtl="0"/>
          <a:r>
            <a:rPr lang="pt-BR" smtClean="0"/>
            <a:t>Avaliação objetiva, sistemática e disciplinada</a:t>
          </a:r>
          <a:endParaRPr lang="pt-BR"/>
        </a:p>
      </dgm:t>
    </dgm:pt>
    <dgm:pt modelId="{D63D5F79-81BA-4CB0-A3C1-8EA03BB6018E}" type="parTrans" cxnId="{D3FE1087-3A5C-4ED9-B3E9-50DA7DD419C3}">
      <dgm:prSet/>
      <dgm:spPr/>
      <dgm:t>
        <a:bodyPr/>
        <a:lstStyle/>
        <a:p>
          <a:endParaRPr lang="pt-BR"/>
        </a:p>
      </dgm:t>
    </dgm:pt>
    <dgm:pt modelId="{C0E2EBE7-AF58-4CA4-9508-EBD2E5D72641}" type="sibTrans" cxnId="{D3FE1087-3A5C-4ED9-B3E9-50DA7DD419C3}">
      <dgm:prSet/>
      <dgm:spPr/>
      <dgm:t>
        <a:bodyPr/>
        <a:lstStyle/>
        <a:p>
          <a:endParaRPr lang="pt-BR"/>
        </a:p>
      </dgm:t>
    </dgm:pt>
    <dgm:pt modelId="{701DCD83-3E80-48AF-BB67-0C4465D85A85}">
      <dgm:prSet/>
      <dgm:spPr/>
      <dgm:t>
        <a:bodyPr/>
        <a:lstStyle/>
        <a:p>
          <a:pPr rtl="0"/>
          <a:r>
            <a:rPr lang="pt-BR" smtClean="0"/>
            <a:t>Atua na certificação do cumprimento das normas e processos</a:t>
          </a:r>
          <a:endParaRPr lang="pt-BR"/>
        </a:p>
      </dgm:t>
    </dgm:pt>
    <dgm:pt modelId="{CFAB8604-2737-42C7-B139-CE5DA9B5665B}" type="parTrans" cxnId="{AD7D310E-E934-4653-A577-DEAB8682224C}">
      <dgm:prSet/>
      <dgm:spPr/>
      <dgm:t>
        <a:bodyPr/>
        <a:lstStyle/>
        <a:p>
          <a:endParaRPr lang="pt-BR"/>
        </a:p>
      </dgm:t>
    </dgm:pt>
    <dgm:pt modelId="{CBE3EC1D-03AE-4507-A95B-99CEB2A0C979}" type="sibTrans" cxnId="{AD7D310E-E934-4653-A577-DEAB8682224C}">
      <dgm:prSet/>
      <dgm:spPr/>
      <dgm:t>
        <a:bodyPr/>
        <a:lstStyle/>
        <a:p>
          <a:endParaRPr lang="pt-BR"/>
        </a:p>
      </dgm:t>
    </dgm:pt>
    <dgm:pt modelId="{0E7A570E-0010-4ADE-A5A9-B2352320F469}">
      <dgm:prSet/>
      <dgm:spPr/>
      <dgm:t>
        <a:bodyPr/>
        <a:lstStyle/>
        <a:p>
          <a:pPr rtl="0"/>
          <a:r>
            <a:rPr lang="pt-BR" smtClean="0"/>
            <a:t>Tem atividades de consultoria</a:t>
          </a:r>
          <a:endParaRPr lang="pt-BR"/>
        </a:p>
      </dgm:t>
    </dgm:pt>
    <dgm:pt modelId="{8EE71608-7FC4-446D-9267-291EDFFD846A}" type="parTrans" cxnId="{A51CA572-ADFB-4189-A711-D46957B9672C}">
      <dgm:prSet/>
      <dgm:spPr/>
      <dgm:t>
        <a:bodyPr/>
        <a:lstStyle/>
        <a:p>
          <a:endParaRPr lang="pt-BR"/>
        </a:p>
      </dgm:t>
    </dgm:pt>
    <dgm:pt modelId="{4C3B6C06-0739-4C24-91A3-E978E511CC41}" type="sibTrans" cxnId="{A51CA572-ADFB-4189-A711-D46957B9672C}">
      <dgm:prSet/>
      <dgm:spPr/>
      <dgm:t>
        <a:bodyPr/>
        <a:lstStyle/>
        <a:p>
          <a:endParaRPr lang="pt-BR"/>
        </a:p>
      </dgm:t>
    </dgm:pt>
    <dgm:pt modelId="{6AAD1634-7139-41B6-9A97-599780B825CD}">
      <dgm:prSet/>
      <dgm:spPr/>
      <dgm:t>
        <a:bodyPr/>
        <a:lstStyle/>
        <a:p>
          <a:pPr rtl="0"/>
          <a:r>
            <a:rPr lang="pt-BR" smtClean="0"/>
            <a:t>Age de forma a recomendar</a:t>
          </a:r>
          <a:endParaRPr lang="pt-BR"/>
        </a:p>
      </dgm:t>
    </dgm:pt>
    <dgm:pt modelId="{DD7CBC2B-4688-434C-AFCE-9730B7805DF7}" type="parTrans" cxnId="{D1D20218-9CA2-4481-948C-03E55EC936C3}">
      <dgm:prSet/>
      <dgm:spPr/>
      <dgm:t>
        <a:bodyPr/>
        <a:lstStyle/>
        <a:p>
          <a:endParaRPr lang="pt-BR"/>
        </a:p>
      </dgm:t>
    </dgm:pt>
    <dgm:pt modelId="{AD5A1980-2236-4FEB-9E56-B458C0FCF941}" type="sibTrans" cxnId="{D1D20218-9CA2-4481-948C-03E55EC936C3}">
      <dgm:prSet/>
      <dgm:spPr/>
      <dgm:t>
        <a:bodyPr/>
        <a:lstStyle/>
        <a:p>
          <a:endParaRPr lang="pt-BR"/>
        </a:p>
      </dgm:t>
    </dgm:pt>
    <dgm:pt modelId="{97DA99A5-CB94-4FE8-94EF-42F864AADE39}">
      <dgm:prSet/>
      <dgm:spPr/>
      <dgm:t>
        <a:bodyPr/>
        <a:lstStyle/>
        <a:p>
          <a:pPr rtl="0"/>
          <a:r>
            <a:rPr lang="pt-BR" i="1" dirty="0" smtClean="0"/>
            <a:t>Compliance</a:t>
          </a:r>
          <a:endParaRPr lang="pt-BR" i="1" dirty="0"/>
        </a:p>
      </dgm:t>
    </dgm:pt>
    <dgm:pt modelId="{35CDE3F0-5C5E-4E83-9BF8-B25AFF05AA84}" type="parTrans" cxnId="{288420BF-AB28-450E-AE39-5A864220BDE0}">
      <dgm:prSet/>
      <dgm:spPr/>
      <dgm:t>
        <a:bodyPr/>
        <a:lstStyle/>
        <a:p>
          <a:endParaRPr lang="pt-BR"/>
        </a:p>
      </dgm:t>
    </dgm:pt>
    <dgm:pt modelId="{ADF76D62-3FFA-427E-A89A-E0F5F39CF59E}" type="sibTrans" cxnId="{288420BF-AB28-450E-AE39-5A864220BDE0}">
      <dgm:prSet/>
      <dgm:spPr/>
      <dgm:t>
        <a:bodyPr/>
        <a:lstStyle/>
        <a:p>
          <a:endParaRPr lang="pt-BR"/>
        </a:p>
      </dgm:t>
    </dgm:pt>
    <dgm:pt modelId="{AD76DD4C-F5C3-4A4E-B94A-8E7CC23B3600}">
      <dgm:prSet/>
      <dgm:spPr/>
      <dgm:t>
        <a:bodyPr/>
        <a:lstStyle/>
        <a:p>
          <a:pPr rtl="0"/>
          <a:r>
            <a:rPr lang="pt-BR" smtClean="0"/>
            <a:t>Atividades realizadas de forma rotineira e permanente e em todas as áreas da organização</a:t>
          </a:r>
          <a:endParaRPr lang="pt-BR"/>
        </a:p>
      </dgm:t>
    </dgm:pt>
    <dgm:pt modelId="{26B62AFC-2F72-43A6-83F9-FEBB60A7E823}" type="parTrans" cxnId="{21432697-19D2-4F9E-8DE8-285DFD57768F}">
      <dgm:prSet/>
      <dgm:spPr/>
      <dgm:t>
        <a:bodyPr/>
        <a:lstStyle/>
        <a:p>
          <a:endParaRPr lang="pt-BR"/>
        </a:p>
      </dgm:t>
    </dgm:pt>
    <dgm:pt modelId="{890FE880-66E1-4C54-A380-EDCCA207A666}" type="sibTrans" cxnId="{21432697-19D2-4F9E-8DE8-285DFD57768F}">
      <dgm:prSet/>
      <dgm:spPr/>
      <dgm:t>
        <a:bodyPr/>
        <a:lstStyle/>
        <a:p>
          <a:endParaRPr lang="pt-BR"/>
        </a:p>
      </dgm:t>
    </dgm:pt>
    <dgm:pt modelId="{0D39A2D3-5F7B-40B8-A317-49832F851AC0}">
      <dgm:prSet/>
      <dgm:spPr/>
      <dgm:t>
        <a:bodyPr/>
        <a:lstStyle/>
        <a:p>
          <a:pPr rtl="0"/>
          <a:r>
            <a:rPr lang="pt-BR" smtClean="0"/>
            <a:t>Realiza verificação e monitoramento</a:t>
          </a:r>
          <a:endParaRPr lang="pt-BR"/>
        </a:p>
      </dgm:t>
    </dgm:pt>
    <dgm:pt modelId="{0E788FE8-94E5-45F0-B939-67D6DCB5B23F}" type="parTrans" cxnId="{4961AB60-7FD1-4DBB-A0D5-739BD8FB91B5}">
      <dgm:prSet/>
      <dgm:spPr/>
      <dgm:t>
        <a:bodyPr/>
        <a:lstStyle/>
        <a:p>
          <a:endParaRPr lang="pt-BR"/>
        </a:p>
      </dgm:t>
    </dgm:pt>
    <dgm:pt modelId="{A3931AAB-D0B3-40C4-9196-EE8DB1D59D5A}" type="sibTrans" cxnId="{4961AB60-7FD1-4DBB-A0D5-739BD8FB91B5}">
      <dgm:prSet/>
      <dgm:spPr/>
      <dgm:t>
        <a:bodyPr/>
        <a:lstStyle/>
        <a:p>
          <a:endParaRPr lang="pt-BR"/>
        </a:p>
      </dgm:t>
    </dgm:pt>
    <dgm:pt modelId="{9BFCD144-DF34-41DB-8DC7-1433FB77F32A}">
      <dgm:prSet/>
      <dgm:spPr/>
      <dgm:t>
        <a:bodyPr/>
        <a:lstStyle/>
        <a:p>
          <a:pPr rtl="0"/>
          <a:r>
            <a:rPr lang="pt-BR" smtClean="0"/>
            <a:t>Atua na prevenção e controle de riscos, de forma tempestiva, assegurando que todas as áreas estão cumprindo normas e procedimentos instituídos pela alta administração</a:t>
          </a:r>
          <a:endParaRPr lang="pt-BR"/>
        </a:p>
      </dgm:t>
    </dgm:pt>
    <dgm:pt modelId="{C2C8FFC8-55FD-47E4-B619-DCED2BD50F27}" type="parTrans" cxnId="{9AB1BCAE-7AD5-4938-B56C-8A40BC9FF3A6}">
      <dgm:prSet/>
      <dgm:spPr/>
      <dgm:t>
        <a:bodyPr/>
        <a:lstStyle/>
        <a:p>
          <a:endParaRPr lang="pt-BR"/>
        </a:p>
      </dgm:t>
    </dgm:pt>
    <dgm:pt modelId="{5642FFDE-661A-4D55-9B5B-DFABA7836336}" type="sibTrans" cxnId="{9AB1BCAE-7AD5-4938-B56C-8A40BC9FF3A6}">
      <dgm:prSet/>
      <dgm:spPr/>
      <dgm:t>
        <a:bodyPr/>
        <a:lstStyle/>
        <a:p>
          <a:endParaRPr lang="pt-BR"/>
        </a:p>
      </dgm:t>
    </dgm:pt>
    <dgm:pt modelId="{7964DD61-2F59-4C70-A3B7-E9572F38E538}" type="pres">
      <dgm:prSet presAssocID="{BE1F456D-06AA-4853-A3B0-595189BDB9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AE6925-0723-4765-A2B9-8F860786C5EB}" type="pres">
      <dgm:prSet presAssocID="{323EFD34-76CD-48DF-A6E8-1A7C1D09BE00}" presName="composite" presStyleCnt="0"/>
      <dgm:spPr/>
    </dgm:pt>
    <dgm:pt modelId="{881B193D-3061-4531-8669-8DBF0B40CA23}" type="pres">
      <dgm:prSet presAssocID="{323EFD34-76CD-48DF-A6E8-1A7C1D09BE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0702BA-EAD0-42DB-93F1-70FB07285922}" type="pres">
      <dgm:prSet presAssocID="{323EFD34-76CD-48DF-A6E8-1A7C1D09BE0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CA924F-595E-498D-B5DD-27D74517EF05}" type="pres">
      <dgm:prSet presAssocID="{04D26592-D6C8-43FC-8778-86929B9778DE}" presName="space" presStyleCnt="0"/>
      <dgm:spPr/>
    </dgm:pt>
    <dgm:pt modelId="{7EDA277E-44BF-4FB7-90FE-97122A60A465}" type="pres">
      <dgm:prSet presAssocID="{97DA99A5-CB94-4FE8-94EF-42F864AADE39}" presName="composite" presStyleCnt="0"/>
      <dgm:spPr/>
    </dgm:pt>
    <dgm:pt modelId="{2DDF4D18-50AE-4280-9BDB-D9A260181FF5}" type="pres">
      <dgm:prSet presAssocID="{97DA99A5-CB94-4FE8-94EF-42F864AADE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5B9A69-AD13-4749-92A0-E34500765B53}" type="pres">
      <dgm:prSet presAssocID="{97DA99A5-CB94-4FE8-94EF-42F864AADE3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B1BCAE-7AD5-4938-B56C-8A40BC9FF3A6}" srcId="{97DA99A5-CB94-4FE8-94EF-42F864AADE39}" destId="{9BFCD144-DF34-41DB-8DC7-1433FB77F32A}" srcOrd="2" destOrd="0" parTransId="{C2C8FFC8-55FD-47E4-B619-DCED2BD50F27}" sibTransId="{5642FFDE-661A-4D55-9B5B-DFABA7836336}"/>
    <dgm:cxn modelId="{C9AA5A26-E66F-4494-B327-4117447825A0}" type="presOf" srcId="{E60DC868-0100-4932-89C9-CB719A8C503F}" destId="{3E0702BA-EAD0-42DB-93F1-70FB07285922}" srcOrd="0" destOrd="0" presId="urn:microsoft.com/office/officeart/2005/8/layout/hList1"/>
    <dgm:cxn modelId="{D1D20218-9CA2-4481-948C-03E55EC936C3}" srcId="{323EFD34-76CD-48DF-A6E8-1A7C1D09BE00}" destId="{6AAD1634-7139-41B6-9A97-599780B825CD}" srcOrd="4" destOrd="0" parTransId="{DD7CBC2B-4688-434C-AFCE-9730B7805DF7}" sibTransId="{AD5A1980-2236-4FEB-9E56-B458C0FCF941}"/>
    <dgm:cxn modelId="{C2C73C6F-C8BF-4102-8354-E37FE3CC1BBB}" type="presOf" srcId="{701DCD83-3E80-48AF-BB67-0C4465D85A85}" destId="{3E0702BA-EAD0-42DB-93F1-70FB07285922}" srcOrd="0" destOrd="2" presId="urn:microsoft.com/office/officeart/2005/8/layout/hList1"/>
    <dgm:cxn modelId="{4BF7B241-B4D6-4D08-BDA7-4E248DF05767}" srcId="{BE1F456D-06AA-4853-A3B0-595189BDB909}" destId="{323EFD34-76CD-48DF-A6E8-1A7C1D09BE00}" srcOrd="0" destOrd="0" parTransId="{D861EEE5-8A35-4B81-992F-8E112A251DF4}" sibTransId="{04D26592-D6C8-43FC-8778-86929B9778DE}"/>
    <dgm:cxn modelId="{83187DB6-2BB5-4AAC-8072-EE47B04B6B00}" type="presOf" srcId="{0E7A570E-0010-4ADE-A5A9-B2352320F469}" destId="{3E0702BA-EAD0-42DB-93F1-70FB07285922}" srcOrd="0" destOrd="3" presId="urn:microsoft.com/office/officeart/2005/8/layout/hList1"/>
    <dgm:cxn modelId="{9193C54D-3BA1-4A1B-A536-7D1ED91A6984}" type="presOf" srcId="{6AAD1634-7139-41B6-9A97-599780B825CD}" destId="{3E0702BA-EAD0-42DB-93F1-70FB07285922}" srcOrd="0" destOrd="4" presId="urn:microsoft.com/office/officeart/2005/8/layout/hList1"/>
    <dgm:cxn modelId="{D60CFDF9-F617-44C5-9043-61D276ECD1AC}" type="presOf" srcId="{E7E0D3C3-1371-4382-BD3F-0325FF35EBDC}" destId="{3E0702BA-EAD0-42DB-93F1-70FB07285922}" srcOrd="0" destOrd="1" presId="urn:microsoft.com/office/officeart/2005/8/layout/hList1"/>
    <dgm:cxn modelId="{9EF8E898-14CD-44C0-869A-EDD3AF5C660D}" type="presOf" srcId="{97DA99A5-CB94-4FE8-94EF-42F864AADE39}" destId="{2DDF4D18-50AE-4280-9BDB-D9A260181FF5}" srcOrd="0" destOrd="0" presId="urn:microsoft.com/office/officeart/2005/8/layout/hList1"/>
    <dgm:cxn modelId="{AD7D310E-E934-4653-A577-DEAB8682224C}" srcId="{323EFD34-76CD-48DF-A6E8-1A7C1D09BE00}" destId="{701DCD83-3E80-48AF-BB67-0C4465D85A85}" srcOrd="2" destOrd="0" parTransId="{CFAB8604-2737-42C7-B139-CE5DA9B5665B}" sibTransId="{CBE3EC1D-03AE-4507-A95B-99CEB2A0C979}"/>
    <dgm:cxn modelId="{A057F71E-11FB-44D6-9A74-BE6F493BBBDC}" type="presOf" srcId="{0D39A2D3-5F7B-40B8-A317-49832F851AC0}" destId="{CA5B9A69-AD13-4749-92A0-E34500765B53}" srcOrd="0" destOrd="1" presId="urn:microsoft.com/office/officeart/2005/8/layout/hList1"/>
    <dgm:cxn modelId="{09600211-347D-4280-8518-FEE5B7C2EE18}" type="presOf" srcId="{323EFD34-76CD-48DF-A6E8-1A7C1D09BE00}" destId="{881B193D-3061-4531-8669-8DBF0B40CA23}" srcOrd="0" destOrd="0" presId="urn:microsoft.com/office/officeart/2005/8/layout/hList1"/>
    <dgm:cxn modelId="{AF1F5388-ED02-4BDB-BB4C-E9266CFC391E}" srcId="{323EFD34-76CD-48DF-A6E8-1A7C1D09BE00}" destId="{E60DC868-0100-4932-89C9-CB719A8C503F}" srcOrd="0" destOrd="0" parTransId="{CECFA2CE-4FEB-47AB-9B0D-3F42D7737955}" sibTransId="{0AE11596-C18A-4E64-AB3D-920268FF2BB7}"/>
    <dgm:cxn modelId="{4961AB60-7FD1-4DBB-A0D5-739BD8FB91B5}" srcId="{97DA99A5-CB94-4FE8-94EF-42F864AADE39}" destId="{0D39A2D3-5F7B-40B8-A317-49832F851AC0}" srcOrd="1" destOrd="0" parTransId="{0E788FE8-94E5-45F0-B939-67D6DCB5B23F}" sibTransId="{A3931AAB-D0B3-40C4-9196-EE8DB1D59D5A}"/>
    <dgm:cxn modelId="{D3FE1087-3A5C-4ED9-B3E9-50DA7DD419C3}" srcId="{323EFD34-76CD-48DF-A6E8-1A7C1D09BE00}" destId="{E7E0D3C3-1371-4382-BD3F-0325FF35EBDC}" srcOrd="1" destOrd="0" parTransId="{D63D5F79-81BA-4CB0-A3C1-8EA03BB6018E}" sibTransId="{C0E2EBE7-AF58-4CA4-9508-EBD2E5D72641}"/>
    <dgm:cxn modelId="{288420BF-AB28-450E-AE39-5A864220BDE0}" srcId="{BE1F456D-06AA-4853-A3B0-595189BDB909}" destId="{97DA99A5-CB94-4FE8-94EF-42F864AADE39}" srcOrd="1" destOrd="0" parTransId="{35CDE3F0-5C5E-4E83-9BF8-B25AFF05AA84}" sibTransId="{ADF76D62-3FFA-427E-A89A-E0F5F39CF59E}"/>
    <dgm:cxn modelId="{21432697-19D2-4F9E-8DE8-285DFD57768F}" srcId="{97DA99A5-CB94-4FE8-94EF-42F864AADE39}" destId="{AD76DD4C-F5C3-4A4E-B94A-8E7CC23B3600}" srcOrd="0" destOrd="0" parTransId="{26B62AFC-2F72-43A6-83F9-FEBB60A7E823}" sibTransId="{890FE880-66E1-4C54-A380-EDCCA207A666}"/>
    <dgm:cxn modelId="{4380E17B-0CAC-4A91-8DE9-BCBFBE855910}" type="presOf" srcId="{BE1F456D-06AA-4853-A3B0-595189BDB909}" destId="{7964DD61-2F59-4C70-A3B7-E9572F38E538}" srcOrd="0" destOrd="0" presId="urn:microsoft.com/office/officeart/2005/8/layout/hList1"/>
    <dgm:cxn modelId="{61EBB1E3-F1E7-4940-885E-AB2C7E6F4579}" type="presOf" srcId="{AD76DD4C-F5C3-4A4E-B94A-8E7CC23B3600}" destId="{CA5B9A69-AD13-4749-92A0-E34500765B53}" srcOrd="0" destOrd="0" presId="urn:microsoft.com/office/officeart/2005/8/layout/hList1"/>
    <dgm:cxn modelId="{A51CA572-ADFB-4189-A711-D46957B9672C}" srcId="{323EFD34-76CD-48DF-A6E8-1A7C1D09BE00}" destId="{0E7A570E-0010-4ADE-A5A9-B2352320F469}" srcOrd="3" destOrd="0" parTransId="{8EE71608-7FC4-446D-9267-291EDFFD846A}" sibTransId="{4C3B6C06-0739-4C24-91A3-E978E511CC41}"/>
    <dgm:cxn modelId="{4C2078F2-90C7-4EEA-B483-11D84E748CAD}" type="presOf" srcId="{9BFCD144-DF34-41DB-8DC7-1433FB77F32A}" destId="{CA5B9A69-AD13-4749-92A0-E34500765B53}" srcOrd="0" destOrd="2" presId="urn:microsoft.com/office/officeart/2005/8/layout/hList1"/>
    <dgm:cxn modelId="{AB5D8657-922D-4D02-947C-B5082CA0EE7C}" type="presParOf" srcId="{7964DD61-2F59-4C70-A3B7-E9572F38E538}" destId="{9EAE6925-0723-4765-A2B9-8F860786C5EB}" srcOrd="0" destOrd="0" presId="urn:microsoft.com/office/officeart/2005/8/layout/hList1"/>
    <dgm:cxn modelId="{2F2EC4FC-720B-4832-8BDE-EC9A9A1DAA57}" type="presParOf" srcId="{9EAE6925-0723-4765-A2B9-8F860786C5EB}" destId="{881B193D-3061-4531-8669-8DBF0B40CA23}" srcOrd="0" destOrd="0" presId="urn:microsoft.com/office/officeart/2005/8/layout/hList1"/>
    <dgm:cxn modelId="{BDBBA17D-D8DA-474F-B35B-43C4E4DD8058}" type="presParOf" srcId="{9EAE6925-0723-4765-A2B9-8F860786C5EB}" destId="{3E0702BA-EAD0-42DB-93F1-70FB07285922}" srcOrd="1" destOrd="0" presId="urn:microsoft.com/office/officeart/2005/8/layout/hList1"/>
    <dgm:cxn modelId="{EDC5BAC7-8EFA-4D49-86AF-70050FB6D12B}" type="presParOf" srcId="{7964DD61-2F59-4C70-A3B7-E9572F38E538}" destId="{F8CA924F-595E-498D-B5DD-27D74517EF05}" srcOrd="1" destOrd="0" presId="urn:microsoft.com/office/officeart/2005/8/layout/hList1"/>
    <dgm:cxn modelId="{0DAED94B-53CD-4500-9A95-89E810DD39D4}" type="presParOf" srcId="{7964DD61-2F59-4C70-A3B7-E9572F38E538}" destId="{7EDA277E-44BF-4FB7-90FE-97122A60A465}" srcOrd="2" destOrd="0" presId="urn:microsoft.com/office/officeart/2005/8/layout/hList1"/>
    <dgm:cxn modelId="{65B176F0-C2DC-49B9-9560-D9D234999568}" type="presParOf" srcId="{7EDA277E-44BF-4FB7-90FE-97122A60A465}" destId="{2DDF4D18-50AE-4280-9BDB-D9A260181FF5}" srcOrd="0" destOrd="0" presId="urn:microsoft.com/office/officeart/2005/8/layout/hList1"/>
    <dgm:cxn modelId="{ACE925CF-E1DD-4E49-85FF-47F7E68F374F}" type="presParOf" srcId="{7EDA277E-44BF-4FB7-90FE-97122A60A465}" destId="{CA5B9A69-AD13-4749-92A0-E34500765B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BB71E-779E-470A-9864-9718A6F36EBA}" type="doc">
      <dgm:prSet loTypeId="urn:microsoft.com/office/officeart/2005/8/layout/vList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730D4BC2-4291-47F8-852E-78DA472C35E2}">
      <dgm:prSet/>
      <dgm:spPr/>
      <dgm:t>
        <a:bodyPr/>
        <a:lstStyle/>
        <a:p>
          <a:pPr algn="ctr" rtl="0"/>
          <a:r>
            <a:rPr lang="pt-BR" dirty="0" smtClean="0"/>
            <a:t>Apesar de sua importância, ainda são raras as empresas não financeiras que contam com um programa estruturado de </a:t>
          </a:r>
          <a:r>
            <a:rPr lang="pt-BR" i="1" dirty="0" smtClean="0"/>
            <a:t>compliance </a:t>
          </a:r>
          <a:r>
            <a:rPr lang="pt-BR" dirty="0" smtClean="0"/>
            <a:t>que contemple ações de aculturamento e mecanismos de prevenção, detecção e solução de não conformidades</a:t>
          </a:r>
          <a:endParaRPr lang="pt-BR" dirty="0"/>
        </a:p>
      </dgm:t>
    </dgm:pt>
    <dgm:pt modelId="{359892CB-8A53-47FF-89F1-0D249133D1E4}" type="parTrans" cxnId="{E3670C90-1C97-4805-9AB1-7BDC1C8E2ACD}">
      <dgm:prSet/>
      <dgm:spPr/>
      <dgm:t>
        <a:bodyPr/>
        <a:lstStyle/>
        <a:p>
          <a:endParaRPr lang="pt-BR"/>
        </a:p>
      </dgm:t>
    </dgm:pt>
    <dgm:pt modelId="{5011683E-7CBA-4996-A165-5555A2480555}" type="sibTrans" cxnId="{E3670C90-1C97-4805-9AB1-7BDC1C8E2ACD}">
      <dgm:prSet/>
      <dgm:spPr/>
      <dgm:t>
        <a:bodyPr/>
        <a:lstStyle/>
        <a:p>
          <a:endParaRPr lang="pt-BR"/>
        </a:p>
      </dgm:t>
    </dgm:pt>
    <dgm:pt modelId="{A334B9D6-691A-43A2-91E0-E349E30C2F74}">
      <dgm:prSet/>
      <dgm:spPr/>
      <dgm:t>
        <a:bodyPr/>
        <a:lstStyle/>
        <a:p>
          <a:pPr algn="ctr" rtl="0"/>
          <a:r>
            <a:rPr lang="pt-BR" dirty="0" smtClean="0"/>
            <a:t>as instituições financeiras tendem a ser mais avançadas em função de exigências do Banco Central.</a:t>
          </a:r>
          <a:endParaRPr lang="pt-BR" dirty="0"/>
        </a:p>
      </dgm:t>
    </dgm:pt>
    <dgm:pt modelId="{8073A4B0-C1CE-48DD-9DF5-2979733B8FA0}" type="parTrans" cxnId="{9ABF5BE3-1673-460E-8EFD-D55482BFCCE8}">
      <dgm:prSet/>
      <dgm:spPr/>
      <dgm:t>
        <a:bodyPr/>
        <a:lstStyle/>
        <a:p>
          <a:endParaRPr lang="pt-BR"/>
        </a:p>
      </dgm:t>
    </dgm:pt>
    <dgm:pt modelId="{7D72BC6E-1FBC-45B2-AE2E-1A922ED003F5}" type="sibTrans" cxnId="{9ABF5BE3-1673-460E-8EFD-D55482BFCCE8}">
      <dgm:prSet/>
      <dgm:spPr/>
      <dgm:t>
        <a:bodyPr/>
        <a:lstStyle/>
        <a:p>
          <a:endParaRPr lang="pt-BR"/>
        </a:p>
      </dgm:t>
    </dgm:pt>
    <dgm:pt modelId="{7E04C360-BC03-4848-ACED-58D98BEE4590}" type="pres">
      <dgm:prSet presAssocID="{BFABB71E-779E-470A-9864-9718A6F36E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88A0A4B-5B12-42C5-A3E9-AB55255FF266}" type="pres">
      <dgm:prSet presAssocID="{730D4BC2-4291-47F8-852E-78DA472C35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998B47-4717-4D44-9F7C-BF8CD7D23CEF}" type="pres">
      <dgm:prSet presAssocID="{730D4BC2-4291-47F8-852E-78DA472C35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BF5BE3-1673-460E-8EFD-D55482BFCCE8}" srcId="{730D4BC2-4291-47F8-852E-78DA472C35E2}" destId="{A334B9D6-691A-43A2-91E0-E349E30C2F74}" srcOrd="0" destOrd="0" parTransId="{8073A4B0-C1CE-48DD-9DF5-2979733B8FA0}" sibTransId="{7D72BC6E-1FBC-45B2-AE2E-1A922ED003F5}"/>
    <dgm:cxn modelId="{AB68CEF0-9FAA-4559-860A-799343438439}" type="presOf" srcId="{BFABB71E-779E-470A-9864-9718A6F36EBA}" destId="{7E04C360-BC03-4848-ACED-58D98BEE4590}" srcOrd="0" destOrd="0" presId="urn:microsoft.com/office/officeart/2005/8/layout/vList2"/>
    <dgm:cxn modelId="{E3670C90-1C97-4805-9AB1-7BDC1C8E2ACD}" srcId="{BFABB71E-779E-470A-9864-9718A6F36EBA}" destId="{730D4BC2-4291-47F8-852E-78DA472C35E2}" srcOrd="0" destOrd="0" parTransId="{359892CB-8A53-47FF-89F1-0D249133D1E4}" sibTransId="{5011683E-7CBA-4996-A165-5555A2480555}"/>
    <dgm:cxn modelId="{20D0FAEA-F258-41C9-AB02-BA64E955364C}" type="presOf" srcId="{730D4BC2-4291-47F8-852E-78DA472C35E2}" destId="{088A0A4B-5B12-42C5-A3E9-AB55255FF266}" srcOrd="0" destOrd="0" presId="urn:microsoft.com/office/officeart/2005/8/layout/vList2"/>
    <dgm:cxn modelId="{641A9170-DC55-47EE-ABEE-70ACE8D7AA25}" type="presOf" srcId="{A334B9D6-691A-43A2-91E0-E349E30C2F74}" destId="{A0998B47-4717-4D44-9F7C-BF8CD7D23CEF}" srcOrd="0" destOrd="0" presId="urn:microsoft.com/office/officeart/2005/8/layout/vList2"/>
    <dgm:cxn modelId="{DD8C729A-8448-4059-AC17-D9582E110FB6}" type="presParOf" srcId="{7E04C360-BC03-4848-ACED-58D98BEE4590}" destId="{088A0A4B-5B12-42C5-A3E9-AB55255FF266}" srcOrd="0" destOrd="0" presId="urn:microsoft.com/office/officeart/2005/8/layout/vList2"/>
    <dgm:cxn modelId="{47839A4B-7641-4A08-8928-D36A1DFC88AE}" type="presParOf" srcId="{7E04C360-BC03-4848-ACED-58D98BEE4590}" destId="{A0998B47-4717-4D44-9F7C-BF8CD7D23CE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6F754-78DE-4394-A4F3-5E7868F77B40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87948779-A636-407D-9BAD-802815AF4F35}">
      <dgm:prSet/>
      <dgm:spPr/>
      <dgm:t>
        <a:bodyPr/>
        <a:lstStyle/>
        <a:p>
          <a:pPr rtl="0"/>
          <a:r>
            <a:rPr lang="pt-BR" smtClean="0"/>
            <a:t>Meados de 2007</a:t>
          </a:r>
          <a:endParaRPr lang="pt-BR"/>
        </a:p>
      </dgm:t>
    </dgm:pt>
    <dgm:pt modelId="{5BA0CBFD-2756-4112-BC8F-D80289D55DA7}" type="parTrans" cxnId="{5D478957-53A0-4B3D-BC7E-C259C04C0499}">
      <dgm:prSet/>
      <dgm:spPr/>
      <dgm:t>
        <a:bodyPr/>
        <a:lstStyle/>
        <a:p>
          <a:endParaRPr lang="pt-BR"/>
        </a:p>
      </dgm:t>
    </dgm:pt>
    <dgm:pt modelId="{89F564D5-9C54-4ACB-B511-19C1621CCFAF}" type="sibTrans" cxnId="{5D478957-53A0-4B3D-BC7E-C259C04C0499}">
      <dgm:prSet/>
      <dgm:spPr/>
      <dgm:t>
        <a:bodyPr/>
        <a:lstStyle/>
        <a:p>
          <a:endParaRPr lang="pt-BR"/>
        </a:p>
      </dgm:t>
    </dgm:pt>
    <dgm:pt modelId="{0D746E5C-F95B-4641-A42B-3C80723E53E2}">
      <dgm:prSet/>
      <dgm:spPr/>
      <dgm:t>
        <a:bodyPr/>
        <a:lstStyle/>
        <a:p>
          <a:pPr rtl="0"/>
          <a:r>
            <a:rPr lang="pt-BR" smtClean="0"/>
            <a:t>alguns bancos passam a oferecer contratos de derivativos de dólar com sistema de banda cambial e risco de exposição dobrada caso o dólar ultrapassasse determinado teto estabelecido</a:t>
          </a:r>
          <a:endParaRPr lang="pt-BR"/>
        </a:p>
      </dgm:t>
    </dgm:pt>
    <dgm:pt modelId="{2702A7BC-6BE2-4BEE-9C67-0DF2F5746EB2}" type="parTrans" cxnId="{6A01F787-A17A-448C-AB54-C85FA87B0FDD}">
      <dgm:prSet/>
      <dgm:spPr/>
      <dgm:t>
        <a:bodyPr/>
        <a:lstStyle/>
        <a:p>
          <a:endParaRPr lang="pt-BR"/>
        </a:p>
      </dgm:t>
    </dgm:pt>
    <dgm:pt modelId="{1D45390A-1E7D-42E7-8C83-29E81750CF37}" type="sibTrans" cxnId="{6A01F787-A17A-448C-AB54-C85FA87B0FDD}">
      <dgm:prSet/>
      <dgm:spPr/>
      <dgm:t>
        <a:bodyPr/>
        <a:lstStyle/>
        <a:p>
          <a:endParaRPr lang="pt-BR"/>
        </a:p>
      </dgm:t>
    </dgm:pt>
    <dgm:pt modelId="{DDDA2F66-8894-4DC4-AC75-EE58ECBD11CF}">
      <dgm:prSet/>
      <dgm:spPr/>
      <dgm:t>
        <a:bodyPr/>
        <a:lstStyle/>
        <a:p>
          <a:pPr rtl="0"/>
          <a:r>
            <a:rPr lang="pt-BR" smtClean="0"/>
            <a:t>19/08/2008 </a:t>
          </a:r>
          <a:endParaRPr lang="pt-BR"/>
        </a:p>
      </dgm:t>
    </dgm:pt>
    <dgm:pt modelId="{7AA8EB01-B82F-4A34-91C2-9B3B8FF05392}" type="parTrans" cxnId="{04B9B459-D29D-4DF0-B9EF-E0E8230506D3}">
      <dgm:prSet/>
      <dgm:spPr/>
      <dgm:t>
        <a:bodyPr/>
        <a:lstStyle/>
        <a:p>
          <a:endParaRPr lang="pt-BR"/>
        </a:p>
      </dgm:t>
    </dgm:pt>
    <dgm:pt modelId="{62BB5DE1-CC83-4968-B3C0-BA73714B51B4}" type="sibTrans" cxnId="{04B9B459-D29D-4DF0-B9EF-E0E8230506D3}">
      <dgm:prSet/>
      <dgm:spPr/>
      <dgm:t>
        <a:bodyPr/>
        <a:lstStyle/>
        <a:p>
          <a:endParaRPr lang="pt-BR"/>
        </a:p>
      </dgm:t>
    </dgm:pt>
    <dgm:pt modelId="{5DFC4998-1A0E-4980-827F-700A1A96573C}">
      <dgm:prSet/>
      <dgm:spPr/>
      <dgm:t>
        <a:bodyPr/>
        <a:lstStyle/>
        <a:p>
          <a:pPr rtl="0"/>
          <a:r>
            <a:rPr lang="pt-BR" smtClean="0"/>
            <a:t>Comunicações por email entre funcionários da área financeira sobre desenquadramento das operações de câmbio. Funcionários acordam que não devem desfazer posições por ser uma “situação passageira”</a:t>
          </a:r>
          <a:endParaRPr lang="pt-BR"/>
        </a:p>
      </dgm:t>
    </dgm:pt>
    <dgm:pt modelId="{9D4D95B2-424D-41E1-83E6-C55B80702DC8}" type="parTrans" cxnId="{6AC3A651-AA4A-4BB5-B750-AC0D1578B9E6}">
      <dgm:prSet/>
      <dgm:spPr/>
      <dgm:t>
        <a:bodyPr/>
        <a:lstStyle/>
        <a:p>
          <a:endParaRPr lang="pt-BR"/>
        </a:p>
      </dgm:t>
    </dgm:pt>
    <dgm:pt modelId="{4ABC7EEF-057B-4471-B065-FE4B08B03C1B}" type="sibTrans" cxnId="{6AC3A651-AA4A-4BB5-B750-AC0D1578B9E6}">
      <dgm:prSet/>
      <dgm:spPr/>
      <dgm:t>
        <a:bodyPr/>
        <a:lstStyle/>
        <a:p>
          <a:endParaRPr lang="pt-BR"/>
        </a:p>
      </dgm:t>
    </dgm:pt>
    <dgm:pt modelId="{065EC77A-AE6F-4138-BD81-672B9F3B1B43}" type="pres">
      <dgm:prSet presAssocID="{28A6F754-78DE-4394-A4F3-5E7868F77B4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E6470C0-7AD8-403F-89C8-3EF015334E35}" type="pres">
      <dgm:prSet presAssocID="{87948779-A636-407D-9BAD-802815AF4F35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5BA3EB-0733-4128-88A6-9401643B9774}" type="pres">
      <dgm:prSet presAssocID="{87948779-A636-407D-9BAD-802815AF4F35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C1EFF-C211-41A0-BC85-37DC7ECD61CB}" type="pres">
      <dgm:prSet presAssocID="{DDDA2F66-8894-4DC4-AC75-EE58ECBD11CF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D505AA-1345-41AA-B6A2-BEC57AEFAB77}" type="pres">
      <dgm:prSet presAssocID="{DDDA2F66-8894-4DC4-AC75-EE58ECBD11CF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01F787-A17A-448C-AB54-C85FA87B0FDD}" srcId="{87948779-A636-407D-9BAD-802815AF4F35}" destId="{0D746E5C-F95B-4641-A42B-3C80723E53E2}" srcOrd="0" destOrd="0" parTransId="{2702A7BC-6BE2-4BEE-9C67-0DF2F5746EB2}" sibTransId="{1D45390A-1E7D-42E7-8C83-29E81750CF37}"/>
    <dgm:cxn modelId="{D8A59294-BAC0-41FB-B169-B452DD330C50}" type="presOf" srcId="{28A6F754-78DE-4394-A4F3-5E7868F77B40}" destId="{065EC77A-AE6F-4138-BD81-672B9F3B1B43}" srcOrd="0" destOrd="0" presId="urn:microsoft.com/office/officeart/2009/3/layout/IncreasingArrowsProcess"/>
    <dgm:cxn modelId="{383CFB03-BC4D-4124-B245-02500E559355}" type="presOf" srcId="{87948779-A636-407D-9BAD-802815AF4F35}" destId="{2E6470C0-7AD8-403F-89C8-3EF015334E35}" srcOrd="0" destOrd="0" presId="urn:microsoft.com/office/officeart/2009/3/layout/IncreasingArrowsProcess"/>
    <dgm:cxn modelId="{D4A1F4B6-D0FB-4020-B989-29D1F1CBD308}" type="presOf" srcId="{0D746E5C-F95B-4641-A42B-3C80723E53E2}" destId="{965BA3EB-0733-4128-88A6-9401643B9774}" srcOrd="0" destOrd="0" presId="urn:microsoft.com/office/officeart/2009/3/layout/IncreasingArrowsProcess"/>
    <dgm:cxn modelId="{04B9B459-D29D-4DF0-B9EF-E0E8230506D3}" srcId="{28A6F754-78DE-4394-A4F3-5E7868F77B40}" destId="{DDDA2F66-8894-4DC4-AC75-EE58ECBD11CF}" srcOrd="1" destOrd="0" parTransId="{7AA8EB01-B82F-4A34-91C2-9B3B8FF05392}" sibTransId="{62BB5DE1-CC83-4968-B3C0-BA73714B51B4}"/>
    <dgm:cxn modelId="{6AC3A651-AA4A-4BB5-B750-AC0D1578B9E6}" srcId="{DDDA2F66-8894-4DC4-AC75-EE58ECBD11CF}" destId="{5DFC4998-1A0E-4980-827F-700A1A96573C}" srcOrd="0" destOrd="0" parTransId="{9D4D95B2-424D-41E1-83E6-C55B80702DC8}" sibTransId="{4ABC7EEF-057B-4471-B065-FE4B08B03C1B}"/>
    <dgm:cxn modelId="{AB3B3D0D-42D3-492D-A5DC-FF94FB8CCE75}" type="presOf" srcId="{5DFC4998-1A0E-4980-827F-700A1A96573C}" destId="{96D505AA-1345-41AA-B6A2-BEC57AEFAB77}" srcOrd="0" destOrd="0" presId="urn:microsoft.com/office/officeart/2009/3/layout/IncreasingArrowsProcess"/>
    <dgm:cxn modelId="{5D478957-53A0-4B3D-BC7E-C259C04C0499}" srcId="{28A6F754-78DE-4394-A4F3-5E7868F77B40}" destId="{87948779-A636-407D-9BAD-802815AF4F35}" srcOrd="0" destOrd="0" parTransId="{5BA0CBFD-2756-4112-BC8F-D80289D55DA7}" sibTransId="{89F564D5-9C54-4ACB-B511-19C1621CCFAF}"/>
    <dgm:cxn modelId="{BDAACF2E-D0AC-4438-8D66-695452DDD43D}" type="presOf" srcId="{DDDA2F66-8894-4DC4-AC75-EE58ECBD11CF}" destId="{E56C1EFF-C211-41A0-BC85-37DC7ECD61CB}" srcOrd="0" destOrd="0" presId="urn:microsoft.com/office/officeart/2009/3/layout/IncreasingArrowsProcess"/>
    <dgm:cxn modelId="{F171DD36-9B0D-4213-8519-4058707871BC}" type="presParOf" srcId="{065EC77A-AE6F-4138-BD81-672B9F3B1B43}" destId="{2E6470C0-7AD8-403F-89C8-3EF015334E35}" srcOrd="0" destOrd="0" presId="urn:microsoft.com/office/officeart/2009/3/layout/IncreasingArrowsProcess"/>
    <dgm:cxn modelId="{AE0EF090-190F-4720-A126-310BE4321212}" type="presParOf" srcId="{065EC77A-AE6F-4138-BD81-672B9F3B1B43}" destId="{965BA3EB-0733-4128-88A6-9401643B9774}" srcOrd="1" destOrd="0" presId="urn:microsoft.com/office/officeart/2009/3/layout/IncreasingArrowsProcess"/>
    <dgm:cxn modelId="{763AB00C-2DAD-4D7C-8668-DF723CCDA09C}" type="presParOf" srcId="{065EC77A-AE6F-4138-BD81-672B9F3B1B43}" destId="{E56C1EFF-C211-41A0-BC85-37DC7ECD61CB}" srcOrd="2" destOrd="0" presId="urn:microsoft.com/office/officeart/2009/3/layout/IncreasingArrowsProcess"/>
    <dgm:cxn modelId="{2860FAA1-1326-45F3-9577-C975504C48BF}" type="presParOf" srcId="{065EC77A-AE6F-4138-BD81-672B9F3B1B43}" destId="{96D505AA-1345-41AA-B6A2-BEC57AEFAB7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CBD13-1553-4E5A-B84A-195937B6A0C3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3_3" csCatId="accent3"/>
      <dgm:spPr/>
      <dgm:t>
        <a:bodyPr/>
        <a:lstStyle/>
        <a:p>
          <a:endParaRPr lang="pt-BR"/>
        </a:p>
      </dgm:t>
    </dgm:pt>
    <dgm:pt modelId="{7C90F589-83EE-46F7-A324-BD3FBDA793A4}">
      <dgm:prSet/>
      <dgm:spPr/>
      <dgm:t>
        <a:bodyPr/>
        <a:lstStyle/>
        <a:p>
          <a:pPr rtl="0"/>
          <a:r>
            <a:rPr lang="pt-BR" smtClean="0"/>
            <a:t>01/09/2008</a:t>
          </a:r>
          <a:endParaRPr lang="pt-BR"/>
        </a:p>
      </dgm:t>
    </dgm:pt>
    <dgm:pt modelId="{1F765122-F4C0-40DB-9071-244F82D45803}" type="parTrans" cxnId="{9BD55A58-2258-4C11-99BF-10DDFC1BDB58}">
      <dgm:prSet/>
      <dgm:spPr/>
      <dgm:t>
        <a:bodyPr/>
        <a:lstStyle/>
        <a:p>
          <a:endParaRPr lang="pt-BR"/>
        </a:p>
      </dgm:t>
    </dgm:pt>
    <dgm:pt modelId="{34B699F7-3ABE-46B0-8C2F-40FA3CC49F03}" type="sibTrans" cxnId="{9BD55A58-2258-4C11-99BF-10DDFC1BDB58}">
      <dgm:prSet/>
      <dgm:spPr/>
      <dgm:t>
        <a:bodyPr/>
        <a:lstStyle/>
        <a:p>
          <a:endParaRPr lang="pt-BR"/>
        </a:p>
      </dgm:t>
    </dgm:pt>
    <dgm:pt modelId="{E30BFAF3-75F5-4831-BBF5-8A9871338724}">
      <dgm:prSet/>
      <dgm:spPr/>
      <dgm:t>
        <a:bodyPr/>
        <a:lstStyle/>
        <a:p>
          <a:pPr rtl="0"/>
          <a:r>
            <a:rPr lang="pt-BR" smtClean="0"/>
            <a:t>Revalidação da Política Financeira pelo CA</a:t>
          </a:r>
          <a:endParaRPr lang="pt-BR"/>
        </a:p>
      </dgm:t>
    </dgm:pt>
    <dgm:pt modelId="{53E91C9C-B5DB-4ADE-9017-0AF75A3404C1}" type="parTrans" cxnId="{80C14F4C-788C-40E6-9CD6-30F00093E2D6}">
      <dgm:prSet/>
      <dgm:spPr/>
      <dgm:t>
        <a:bodyPr/>
        <a:lstStyle/>
        <a:p>
          <a:endParaRPr lang="pt-BR"/>
        </a:p>
      </dgm:t>
    </dgm:pt>
    <dgm:pt modelId="{B5A2B454-A063-4909-A3C1-DB39643E2993}" type="sibTrans" cxnId="{80C14F4C-788C-40E6-9CD6-30F00093E2D6}">
      <dgm:prSet/>
      <dgm:spPr/>
      <dgm:t>
        <a:bodyPr/>
        <a:lstStyle/>
        <a:p>
          <a:endParaRPr lang="pt-BR"/>
        </a:p>
      </dgm:t>
    </dgm:pt>
    <dgm:pt modelId="{A836F4DF-072E-43C5-BA2F-C837E2557383}">
      <dgm:prSet/>
      <dgm:spPr/>
      <dgm:t>
        <a:bodyPr/>
        <a:lstStyle/>
        <a:p>
          <a:pPr rtl="0"/>
          <a:r>
            <a:rPr lang="pt-BR" smtClean="0"/>
            <a:t>03/09/2008 </a:t>
          </a:r>
          <a:endParaRPr lang="pt-BR"/>
        </a:p>
      </dgm:t>
    </dgm:pt>
    <dgm:pt modelId="{82BDA6E4-0774-4B99-9B17-3449EBB0DF26}" type="parTrans" cxnId="{B793234C-B3CD-4D88-969C-3F0D9E59D1C5}">
      <dgm:prSet/>
      <dgm:spPr/>
      <dgm:t>
        <a:bodyPr/>
        <a:lstStyle/>
        <a:p>
          <a:endParaRPr lang="pt-BR"/>
        </a:p>
      </dgm:t>
    </dgm:pt>
    <dgm:pt modelId="{EAAE5AF6-244D-4AA4-935F-44F3C02696A3}" type="sibTrans" cxnId="{B793234C-B3CD-4D88-969C-3F0D9E59D1C5}">
      <dgm:prSet/>
      <dgm:spPr/>
      <dgm:t>
        <a:bodyPr/>
        <a:lstStyle/>
        <a:p>
          <a:endParaRPr lang="pt-BR"/>
        </a:p>
      </dgm:t>
    </dgm:pt>
    <dgm:pt modelId="{76949459-61C1-4D35-BE3D-3DFD46953C22}">
      <dgm:prSet/>
      <dgm:spPr/>
      <dgm:t>
        <a:bodyPr/>
        <a:lstStyle/>
        <a:p>
          <a:pPr rtl="0"/>
          <a:r>
            <a:rPr lang="pt-BR" smtClean="0"/>
            <a:t>Data na qual o CFO Adriano Ferreira afirma ter constatado o desenquadramento, em função da necessidade excessiva de recursos para atender às chamadas de margem das operações com derivativos</a:t>
          </a:r>
          <a:endParaRPr lang="pt-BR"/>
        </a:p>
      </dgm:t>
    </dgm:pt>
    <dgm:pt modelId="{039AD5C4-B877-441E-9DA5-3AA29D01E3AA}" type="parTrans" cxnId="{9122CF4B-CFF6-443A-BE96-A1C0C0262489}">
      <dgm:prSet/>
      <dgm:spPr/>
      <dgm:t>
        <a:bodyPr/>
        <a:lstStyle/>
        <a:p>
          <a:endParaRPr lang="pt-BR"/>
        </a:p>
      </dgm:t>
    </dgm:pt>
    <dgm:pt modelId="{00CCF1E4-15E9-4332-8760-9FB700CFC20F}" type="sibTrans" cxnId="{9122CF4B-CFF6-443A-BE96-A1C0C0262489}">
      <dgm:prSet/>
      <dgm:spPr/>
      <dgm:t>
        <a:bodyPr/>
        <a:lstStyle/>
        <a:p>
          <a:endParaRPr lang="pt-BR"/>
        </a:p>
      </dgm:t>
    </dgm:pt>
    <dgm:pt modelId="{376A8040-9181-4FAB-ACD3-CE64DB626A40}" type="pres">
      <dgm:prSet presAssocID="{A91CBD13-1553-4E5A-B84A-195937B6A0C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5365E27-5928-4376-8B1C-57C3FF95B3E4}" type="pres">
      <dgm:prSet presAssocID="{7C90F589-83EE-46F7-A324-BD3FBDA793A4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1A7A88-7F0B-4BE3-B63D-B065A3AB6FB5}" type="pres">
      <dgm:prSet presAssocID="{7C90F589-83EE-46F7-A324-BD3FBDA793A4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BD442C-FC80-4A6C-9E17-7E1D1D2F8719}" type="pres">
      <dgm:prSet presAssocID="{A836F4DF-072E-43C5-BA2F-C837E2557383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9A1549-8922-4616-9927-DD2CA6764C38}" type="pres">
      <dgm:prSet presAssocID="{A836F4DF-072E-43C5-BA2F-C837E2557383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D55A58-2258-4C11-99BF-10DDFC1BDB58}" srcId="{A91CBD13-1553-4E5A-B84A-195937B6A0C3}" destId="{7C90F589-83EE-46F7-A324-BD3FBDA793A4}" srcOrd="0" destOrd="0" parTransId="{1F765122-F4C0-40DB-9071-244F82D45803}" sibTransId="{34B699F7-3ABE-46B0-8C2F-40FA3CC49F03}"/>
    <dgm:cxn modelId="{E8A98D32-71F4-4D71-83C1-E560234A3CA3}" type="presOf" srcId="{A836F4DF-072E-43C5-BA2F-C837E2557383}" destId="{E5BD442C-FC80-4A6C-9E17-7E1D1D2F8719}" srcOrd="0" destOrd="0" presId="urn:microsoft.com/office/officeart/2009/3/layout/IncreasingArrowsProcess"/>
    <dgm:cxn modelId="{B9812E5F-6936-4839-B9D0-700052197F56}" type="presOf" srcId="{E30BFAF3-75F5-4831-BBF5-8A9871338724}" destId="{E81A7A88-7F0B-4BE3-B63D-B065A3AB6FB5}" srcOrd="0" destOrd="0" presId="urn:microsoft.com/office/officeart/2009/3/layout/IncreasingArrowsProcess"/>
    <dgm:cxn modelId="{6A5DC518-475B-4093-A5C9-032C454CC453}" type="presOf" srcId="{A91CBD13-1553-4E5A-B84A-195937B6A0C3}" destId="{376A8040-9181-4FAB-ACD3-CE64DB626A40}" srcOrd="0" destOrd="0" presId="urn:microsoft.com/office/officeart/2009/3/layout/IncreasingArrowsProcess"/>
    <dgm:cxn modelId="{9122CF4B-CFF6-443A-BE96-A1C0C0262489}" srcId="{A836F4DF-072E-43C5-BA2F-C837E2557383}" destId="{76949459-61C1-4D35-BE3D-3DFD46953C22}" srcOrd="0" destOrd="0" parTransId="{039AD5C4-B877-441E-9DA5-3AA29D01E3AA}" sibTransId="{00CCF1E4-15E9-4332-8760-9FB700CFC20F}"/>
    <dgm:cxn modelId="{28DF816D-3FA5-476D-A991-612B62B99128}" type="presOf" srcId="{76949459-61C1-4D35-BE3D-3DFD46953C22}" destId="{E59A1549-8922-4616-9927-DD2CA6764C38}" srcOrd="0" destOrd="0" presId="urn:microsoft.com/office/officeart/2009/3/layout/IncreasingArrowsProcess"/>
    <dgm:cxn modelId="{B793234C-B3CD-4D88-969C-3F0D9E59D1C5}" srcId="{A91CBD13-1553-4E5A-B84A-195937B6A0C3}" destId="{A836F4DF-072E-43C5-BA2F-C837E2557383}" srcOrd="1" destOrd="0" parTransId="{82BDA6E4-0774-4B99-9B17-3449EBB0DF26}" sibTransId="{EAAE5AF6-244D-4AA4-935F-44F3C02696A3}"/>
    <dgm:cxn modelId="{6DB27EA7-A48F-4613-841D-7FAD4EC2F3CA}" type="presOf" srcId="{7C90F589-83EE-46F7-A324-BD3FBDA793A4}" destId="{75365E27-5928-4376-8B1C-57C3FF95B3E4}" srcOrd="0" destOrd="0" presId="urn:microsoft.com/office/officeart/2009/3/layout/IncreasingArrowsProcess"/>
    <dgm:cxn modelId="{80C14F4C-788C-40E6-9CD6-30F00093E2D6}" srcId="{7C90F589-83EE-46F7-A324-BD3FBDA793A4}" destId="{E30BFAF3-75F5-4831-BBF5-8A9871338724}" srcOrd="0" destOrd="0" parTransId="{53E91C9C-B5DB-4ADE-9017-0AF75A3404C1}" sibTransId="{B5A2B454-A063-4909-A3C1-DB39643E2993}"/>
    <dgm:cxn modelId="{714BC2AA-1650-43D4-9E73-22516ADA4AEE}" type="presParOf" srcId="{376A8040-9181-4FAB-ACD3-CE64DB626A40}" destId="{75365E27-5928-4376-8B1C-57C3FF95B3E4}" srcOrd="0" destOrd="0" presId="urn:microsoft.com/office/officeart/2009/3/layout/IncreasingArrowsProcess"/>
    <dgm:cxn modelId="{406054BF-12C2-4895-AB8C-3E5B3B410CDD}" type="presParOf" srcId="{376A8040-9181-4FAB-ACD3-CE64DB626A40}" destId="{E81A7A88-7F0B-4BE3-B63D-B065A3AB6FB5}" srcOrd="1" destOrd="0" presId="urn:microsoft.com/office/officeart/2009/3/layout/IncreasingArrowsProcess"/>
    <dgm:cxn modelId="{D249F909-2795-4F5E-9B88-16952A8ADC48}" type="presParOf" srcId="{376A8040-9181-4FAB-ACD3-CE64DB626A40}" destId="{E5BD442C-FC80-4A6C-9E17-7E1D1D2F8719}" srcOrd="2" destOrd="0" presId="urn:microsoft.com/office/officeart/2009/3/layout/IncreasingArrowsProcess"/>
    <dgm:cxn modelId="{D996E4D5-F632-41B6-98C9-A8B6A82FD845}" type="presParOf" srcId="{376A8040-9181-4FAB-ACD3-CE64DB626A40}" destId="{E59A1549-8922-4616-9927-DD2CA6764C3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D25992-4684-4320-B51E-6FE558D2812D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F130EC9-0651-4BF4-A1D6-5A39AE16FAB9}">
      <dgm:prSet/>
      <dgm:spPr/>
      <dgm:t>
        <a:bodyPr/>
        <a:lstStyle/>
        <a:p>
          <a:pPr rtl="0"/>
          <a:r>
            <a:rPr lang="pt-BR" dirty="0" smtClean="0"/>
            <a:t>25/09/2008</a:t>
          </a:r>
          <a:endParaRPr lang="pt-BR" dirty="0"/>
        </a:p>
      </dgm:t>
    </dgm:pt>
    <dgm:pt modelId="{D14DF459-5885-42CB-8C9F-9E5CD80BAF10}" type="parTrans" cxnId="{194F019F-7811-4078-8EE7-3A3FBD69A354}">
      <dgm:prSet/>
      <dgm:spPr/>
      <dgm:t>
        <a:bodyPr/>
        <a:lstStyle/>
        <a:p>
          <a:endParaRPr lang="pt-BR"/>
        </a:p>
      </dgm:t>
    </dgm:pt>
    <dgm:pt modelId="{0B53568F-BF67-459D-87D7-6A8C8DF5348D}" type="sibTrans" cxnId="{194F019F-7811-4078-8EE7-3A3FBD69A354}">
      <dgm:prSet/>
      <dgm:spPr/>
      <dgm:t>
        <a:bodyPr/>
        <a:lstStyle/>
        <a:p>
          <a:endParaRPr lang="pt-BR"/>
        </a:p>
      </dgm:t>
    </dgm:pt>
    <dgm:pt modelId="{B4D71C56-A76C-4372-8BA5-A729E47BEBF6}">
      <dgm:prSet/>
      <dgm:spPr/>
      <dgm:t>
        <a:bodyPr/>
        <a:lstStyle/>
        <a:p>
          <a:pPr rtl="0"/>
          <a:r>
            <a:rPr lang="pt-BR" dirty="0" smtClean="0"/>
            <a:t>26/09/2008</a:t>
          </a:r>
          <a:endParaRPr lang="pt-BR" dirty="0"/>
        </a:p>
      </dgm:t>
    </dgm:pt>
    <dgm:pt modelId="{481BF31E-C4D2-4AB0-8AE6-80265085C234}" type="parTrans" cxnId="{56009402-B20F-400D-A796-902CF4B07567}">
      <dgm:prSet/>
      <dgm:spPr/>
      <dgm:t>
        <a:bodyPr/>
        <a:lstStyle/>
        <a:p>
          <a:endParaRPr lang="pt-BR"/>
        </a:p>
      </dgm:t>
    </dgm:pt>
    <dgm:pt modelId="{05DF52F6-83A0-41FE-AF8E-A47A87B0E1B6}" type="sibTrans" cxnId="{56009402-B20F-400D-A796-902CF4B07567}">
      <dgm:prSet/>
      <dgm:spPr/>
      <dgm:t>
        <a:bodyPr/>
        <a:lstStyle/>
        <a:p>
          <a:endParaRPr lang="pt-BR"/>
        </a:p>
      </dgm:t>
    </dgm:pt>
    <dgm:pt modelId="{93EBA74F-3896-4373-B067-77630F23C75A}">
      <dgm:prSet/>
      <dgm:spPr/>
      <dgm:t>
        <a:bodyPr/>
        <a:lstStyle/>
        <a:p>
          <a:pPr rtl="0"/>
          <a:r>
            <a:rPr lang="pt-BR" dirty="0" smtClean="0"/>
            <a:t>3/11/2008</a:t>
          </a:r>
          <a:endParaRPr lang="pt-BR" dirty="0"/>
        </a:p>
      </dgm:t>
    </dgm:pt>
    <dgm:pt modelId="{5ED29DAC-ADC3-4A4C-9C0E-5DB985EA17A2}" type="parTrans" cxnId="{F3ECBCA6-9DCD-4509-AB90-B3043A605CE1}">
      <dgm:prSet/>
      <dgm:spPr/>
      <dgm:t>
        <a:bodyPr/>
        <a:lstStyle/>
        <a:p>
          <a:endParaRPr lang="pt-BR"/>
        </a:p>
      </dgm:t>
    </dgm:pt>
    <dgm:pt modelId="{D94CAF31-A3BB-4B73-AFA7-B09A19A85B08}" type="sibTrans" cxnId="{F3ECBCA6-9DCD-4509-AB90-B3043A605CE1}">
      <dgm:prSet/>
      <dgm:spPr/>
      <dgm:t>
        <a:bodyPr/>
        <a:lstStyle/>
        <a:p>
          <a:endParaRPr lang="pt-BR"/>
        </a:p>
      </dgm:t>
    </dgm:pt>
    <dgm:pt modelId="{D5A72252-90AC-4404-A589-6A9F1D384689}">
      <dgm:prSet/>
      <dgm:spPr/>
      <dgm:t>
        <a:bodyPr/>
        <a:lstStyle/>
        <a:p>
          <a:pPr rtl="0"/>
          <a:r>
            <a:rPr lang="pt-BR" dirty="0" smtClean="0"/>
            <a:t>27/01/2009</a:t>
          </a:r>
          <a:endParaRPr lang="pt-BR" dirty="0"/>
        </a:p>
      </dgm:t>
    </dgm:pt>
    <dgm:pt modelId="{FAFDAB6C-0CE8-4B88-A17B-AAB4BCB917C8}" type="parTrans" cxnId="{875214DF-4DAA-4EF6-B138-CF15853CA17D}">
      <dgm:prSet/>
      <dgm:spPr/>
      <dgm:t>
        <a:bodyPr/>
        <a:lstStyle/>
        <a:p>
          <a:endParaRPr lang="pt-BR"/>
        </a:p>
      </dgm:t>
    </dgm:pt>
    <dgm:pt modelId="{4D22DA08-8AA7-4125-89E2-95E474294D7B}" type="sibTrans" cxnId="{875214DF-4DAA-4EF6-B138-CF15853CA17D}">
      <dgm:prSet/>
      <dgm:spPr/>
      <dgm:t>
        <a:bodyPr/>
        <a:lstStyle/>
        <a:p>
          <a:endParaRPr lang="pt-BR"/>
        </a:p>
      </dgm:t>
    </dgm:pt>
    <dgm:pt modelId="{C8AF4315-BF10-44A9-A949-E4E1C1FFC2B7}">
      <dgm:prSet/>
      <dgm:spPr/>
      <dgm:t>
        <a:bodyPr/>
        <a:lstStyle/>
        <a:p>
          <a:pPr rtl="0"/>
          <a:r>
            <a:rPr lang="pt-BR" dirty="0" smtClean="0"/>
            <a:t>Divulgação ao mercado do Fato Relevante com anúncio de prejuízo de R$ 760 milhões. Demissão do Diretor Financeiro pelo Conselho de Administração</a:t>
          </a:r>
          <a:endParaRPr lang="pt-BR" dirty="0"/>
        </a:p>
      </dgm:t>
    </dgm:pt>
    <dgm:pt modelId="{40D62EC5-59A7-4701-B503-83EC91DE4AB6}" type="parTrans" cxnId="{90AE4E66-3A87-4E83-A6DB-50F4476F99E6}">
      <dgm:prSet/>
      <dgm:spPr/>
      <dgm:t>
        <a:bodyPr/>
        <a:lstStyle/>
        <a:p>
          <a:endParaRPr lang="pt-BR"/>
        </a:p>
      </dgm:t>
    </dgm:pt>
    <dgm:pt modelId="{8857FE8A-B63C-46F6-B230-E42A373DCF66}" type="sibTrans" cxnId="{90AE4E66-3A87-4E83-A6DB-50F4476F99E6}">
      <dgm:prSet/>
      <dgm:spPr/>
      <dgm:t>
        <a:bodyPr/>
        <a:lstStyle/>
        <a:p>
          <a:endParaRPr lang="pt-BR"/>
        </a:p>
      </dgm:t>
    </dgm:pt>
    <dgm:pt modelId="{A847A3ED-FB3E-4C3E-9B3B-5BDE5067FC44}">
      <dgm:prSet/>
      <dgm:spPr/>
      <dgm:t>
        <a:bodyPr/>
        <a:lstStyle/>
        <a:p>
          <a:pPr rtl="0"/>
          <a:r>
            <a:rPr lang="pt-BR" smtClean="0"/>
            <a:t>Ações </a:t>
          </a:r>
          <a:r>
            <a:rPr lang="pt-BR" dirty="0" smtClean="0"/>
            <a:t>caem 35,5%</a:t>
          </a:r>
          <a:endParaRPr lang="pt-BR" dirty="0"/>
        </a:p>
      </dgm:t>
    </dgm:pt>
    <dgm:pt modelId="{4262D27F-2254-4F6F-9D54-B28D530711EB}" type="parTrans" cxnId="{E0EA9600-2913-47A8-A84F-465DB134A224}">
      <dgm:prSet/>
      <dgm:spPr/>
      <dgm:t>
        <a:bodyPr/>
        <a:lstStyle/>
        <a:p>
          <a:endParaRPr lang="pt-BR"/>
        </a:p>
      </dgm:t>
    </dgm:pt>
    <dgm:pt modelId="{0DD42F15-E51C-4814-A56E-8840059F117C}" type="sibTrans" cxnId="{E0EA9600-2913-47A8-A84F-465DB134A224}">
      <dgm:prSet/>
      <dgm:spPr/>
      <dgm:t>
        <a:bodyPr/>
        <a:lstStyle/>
        <a:p>
          <a:endParaRPr lang="pt-BR"/>
        </a:p>
      </dgm:t>
    </dgm:pt>
    <dgm:pt modelId="{C6EC1C5B-D039-4C6F-91BF-08EC57B7BAD7}">
      <dgm:prSet/>
      <dgm:spPr/>
      <dgm:t>
        <a:bodyPr/>
        <a:lstStyle/>
        <a:p>
          <a:pPr rtl="0"/>
          <a:r>
            <a:rPr lang="pt-BR" smtClean="0"/>
            <a:t>Conselho </a:t>
          </a:r>
          <a:r>
            <a:rPr lang="pt-BR" dirty="0" smtClean="0"/>
            <a:t>aprova contratação de auditoria externa (BDO) para avaliar estrago dos derivativos</a:t>
          </a:r>
          <a:endParaRPr lang="pt-BR" dirty="0"/>
        </a:p>
      </dgm:t>
    </dgm:pt>
    <dgm:pt modelId="{28E6DE75-FB32-421D-A875-AB6F190BA472}" type="parTrans" cxnId="{39AB1876-1A87-4ABB-88AB-21773BB4BFED}">
      <dgm:prSet/>
      <dgm:spPr/>
      <dgm:t>
        <a:bodyPr/>
        <a:lstStyle/>
        <a:p>
          <a:endParaRPr lang="pt-BR"/>
        </a:p>
      </dgm:t>
    </dgm:pt>
    <dgm:pt modelId="{F3FFC99B-62F8-436F-84A9-8957C890FB84}" type="sibTrans" cxnId="{39AB1876-1A87-4ABB-88AB-21773BB4BFED}">
      <dgm:prSet/>
      <dgm:spPr/>
      <dgm:t>
        <a:bodyPr/>
        <a:lstStyle/>
        <a:p>
          <a:endParaRPr lang="pt-BR"/>
        </a:p>
      </dgm:t>
    </dgm:pt>
    <dgm:pt modelId="{A487ED6A-7962-429B-9BFB-A8B96927A439}">
      <dgm:prSet/>
      <dgm:spPr/>
      <dgm:t>
        <a:bodyPr/>
        <a:lstStyle/>
        <a:p>
          <a:pPr rtl="0"/>
          <a:r>
            <a:rPr lang="pt-BR" smtClean="0"/>
            <a:t>Merril </a:t>
          </a:r>
          <a:r>
            <a:rPr lang="pt-BR" dirty="0" smtClean="0"/>
            <a:t>Lynch anuncia que Sadia poderia ficar insolvente em junho </a:t>
          </a:r>
          <a:endParaRPr lang="pt-BR" dirty="0"/>
        </a:p>
      </dgm:t>
    </dgm:pt>
    <dgm:pt modelId="{B23DC13C-21BB-4DDE-B8BD-59AA8B03F5AB}" type="parTrans" cxnId="{C4D9741F-2EEC-402E-918F-AA3AFA5488EA}">
      <dgm:prSet/>
      <dgm:spPr/>
      <dgm:t>
        <a:bodyPr/>
        <a:lstStyle/>
        <a:p>
          <a:endParaRPr lang="pt-BR"/>
        </a:p>
      </dgm:t>
    </dgm:pt>
    <dgm:pt modelId="{CB35FDA2-5AF6-47A7-9A7D-35B9A5F1E030}" type="sibTrans" cxnId="{C4D9741F-2EEC-402E-918F-AA3AFA5488EA}">
      <dgm:prSet/>
      <dgm:spPr/>
      <dgm:t>
        <a:bodyPr/>
        <a:lstStyle/>
        <a:p>
          <a:endParaRPr lang="pt-BR"/>
        </a:p>
      </dgm:t>
    </dgm:pt>
    <dgm:pt modelId="{EFE9ADBD-9CB5-4D74-9DF0-36E40472B2D0}" type="pres">
      <dgm:prSet presAssocID="{ACD25992-4684-4320-B51E-6FE558D2812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1D3283CE-DC6A-4ABE-9BDD-A71A753825EB}" type="pres">
      <dgm:prSet presAssocID="{3F130EC9-0651-4BF4-A1D6-5A39AE16FAB9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A40800-AB9B-48A4-9DE8-F3F9782F7B31}" type="pres">
      <dgm:prSet presAssocID="{3F130EC9-0651-4BF4-A1D6-5A39AE16FAB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E8C56A-0AD9-4DA4-91C8-EB223B82CCF1}" type="pres">
      <dgm:prSet presAssocID="{B4D71C56-A76C-4372-8BA5-A729E47BEBF6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304BD0-48B0-4454-923D-C075C97AD949}" type="pres">
      <dgm:prSet presAssocID="{B4D71C56-A76C-4372-8BA5-A729E47BEBF6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5C5438-E1CB-494C-B91A-17B93A23905A}" type="pres">
      <dgm:prSet presAssocID="{93EBA74F-3896-4373-B067-77630F23C75A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53CFA4-CEEB-4D9F-97D4-870A177A11C4}" type="pres">
      <dgm:prSet presAssocID="{93EBA74F-3896-4373-B067-77630F23C75A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8A2BC3-26E6-4AE8-9248-401A409DD50E}" type="pres">
      <dgm:prSet presAssocID="{D5A72252-90AC-4404-A589-6A9F1D384689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9362AD-BCDF-4473-943E-06D5CCDB0C78}" type="pres">
      <dgm:prSet presAssocID="{D5A72252-90AC-4404-A589-6A9F1D384689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15ACDB-3B42-4DCC-9037-79F554683526}" type="presOf" srcId="{C8AF4315-BF10-44A9-A949-E4E1C1FFC2B7}" destId="{31A40800-AB9B-48A4-9DE8-F3F9782F7B31}" srcOrd="0" destOrd="0" presId="urn:microsoft.com/office/officeart/2009/3/layout/IncreasingArrowsProcess"/>
    <dgm:cxn modelId="{2E2066E5-5CAB-4E63-84B5-825A484264BE}" type="presOf" srcId="{3F130EC9-0651-4BF4-A1D6-5A39AE16FAB9}" destId="{1D3283CE-DC6A-4ABE-9BDD-A71A753825EB}" srcOrd="0" destOrd="0" presId="urn:microsoft.com/office/officeart/2009/3/layout/IncreasingArrowsProcess"/>
    <dgm:cxn modelId="{C4D9741F-2EEC-402E-918F-AA3AFA5488EA}" srcId="{D5A72252-90AC-4404-A589-6A9F1D384689}" destId="{A487ED6A-7962-429B-9BFB-A8B96927A439}" srcOrd="0" destOrd="0" parTransId="{B23DC13C-21BB-4DDE-B8BD-59AA8B03F5AB}" sibTransId="{CB35FDA2-5AF6-47A7-9A7D-35B9A5F1E030}"/>
    <dgm:cxn modelId="{E0EA9600-2913-47A8-A84F-465DB134A224}" srcId="{B4D71C56-A76C-4372-8BA5-A729E47BEBF6}" destId="{A847A3ED-FB3E-4C3E-9B3B-5BDE5067FC44}" srcOrd="0" destOrd="0" parTransId="{4262D27F-2254-4F6F-9D54-B28D530711EB}" sibTransId="{0DD42F15-E51C-4814-A56E-8840059F117C}"/>
    <dgm:cxn modelId="{90AE4E66-3A87-4E83-A6DB-50F4476F99E6}" srcId="{3F130EC9-0651-4BF4-A1D6-5A39AE16FAB9}" destId="{C8AF4315-BF10-44A9-A949-E4E1C1FFC2B7}" srcOrd="0" destOrd="0" parTransId="{40D62EC5-59A7-4701-B503-83EC91DE4AB6}" sibTransId="{8857FE8A-B63C-46F6-B230-E42A373DCF66}"/>
    <dgm:cxn modelId="{56009402-B20F-400D-A796-902CF4B07567}" srcId="{ACD25992-4684-4320-B51E-6FE558D2812D}" destId="{B4D71C56-A76C-4372-8BA5-A729E47BEBF6}" srcOrd="1" destOrd="0" parTransId="{481BF31E-C4D2-4AB0-8AE6-80265085C234}" sibTransId="{05DF52F6-83A0-41FE-AF8E-A47A87B0E1B6}"/>
    <dgm:cxn modelId="{3C134F37-C4A7-4393-947D-9E429FF35046}" type="presOf" srcId="{ACD25992-4684-4320-B51E-6FE558D2812D}" destId="{EFE9ADBD-9CB5-4D74-9DF0-36E40472B2D0}" srcOrd="0" destOrd="0" presId="urn:microsoft.com/office/officeart/2009/3/layout/IncreasingArrowsProcess"/>
    <dgm:cxn modelId="{194F019F-7811-4078-8EE7-3A3FBD69A354}" srcId="{ACD25992-4684-4320-B51E-6FE558D2812D}" destId="{3F130EC9-0651-4BF4-A1D6-5A39AE16FAB9}" srcOrd="0" destOrd="0" parTransId="{D14DF459-5885-42CB-8C9F-9E5CD80BAF10}" sibTransId="{0B53568F-BF67-459D-87D7-6A8C8DF5348D}"/>
    <dgm:cxn modelId="{A5AA11D9-DB61-417A-A941-BCB997F9739C}" type="presOf" srcId="{D5A72252-90AC-4404-A589-6A9F1D384689}" destId="{8E8A2BC3-26E6-4AE8-9248-401A409DD50E}" srcOrd="0" destOrd="0" presId="urn:microsoft.com/office/officeart/2009/3/layout/IncreasingArrowsProcess"/>
    <dgm:cxn modelId="{46838CFA-802D-483B-8348-0B14747030B6}" type="presOf" srcId="{93EBA74F-3896-4373-B067-77630F23C75A}" destId="{4A5C5438-E1CB-494C-B91A-17B93A23905A}" srcOrd="0" destOrd="0" presId="urn:microsoft.com/office/officeart/2009/3/layout/IncreasingArrowsProcess"/>
    <dgm:cxn modelId="{92B0494D-7DC3-48CE-97C6-C2182C2719FD}" type="presOf" srcId="{B4D71C56-A76C-4372-8BA5-A729E47BEBF6}" destId="{C6E8C56A-0AD9-4DA4-91C8-EB223B82CCF1}" srcOrd="0" destOrd="0" presId="urn:microsoft.com/office/officeart/2009/3/layout/IncreasingArrowsProcess"/>
    <dgm:cxn modelId="{542602A4-0DD4-4CD3-94E3-ACBC329F8554}" type="presOf" srcId="{A487ED6A-7962-429B-9BFB-A8B96927A439}" destId="{7E9362AD-BCDF-4473-943E-06D5CCDB0C78}" srcOrd="0" destOrd="0" presId="urn:microsoft.com/office/officeart/2009/3/layout/IncreasingArrowsProcess"/>
    <dgm:cxn modelId="{636D5B07-3F21-4208-8742-27EFB109546D}" type="presOf" srcId="{C6EC1C5B-D039-4C6F-91BF-08EC57B7BAD7}" destId="{2453CFA4-CEEB-4D9F-97D4-870A177A11C4}" srcOrd="0" destOrd="0" presId="urn:microsoft.com/office/officeart/2009/3/layout/IncreasingArrowsProcess"/>
    <dgm:cxn modelId="{C797AAF1-6152-4953-8829-DCFF1383D9EC}" type="presOf" srcId="{A847A3ED-FB3E-4C3E-9B3B-5BDE5067FC44}" destId="{A4304BD0-48B0-4454-923D-C075C97AD949}" srcOrd="0" destOrd="0" presId="urn:microsoft.com/office/officeart/2009/3/layout/IncreasingArrowsProcess"/>
    <dgm:cxn modelId="{875214DF-4DAA-4EF6-B138-CF15853CA17D}" srcId="{ACD25992-4684-4320-B51E-6FE558D2812D}" destId="{D5A72252-90AC-4404-A589-6A9F1D384689}" srcOrd="3" destOrd="0" parTransId="{FAFDAB6C-0CE8-4B88-A17B-AAB4BCB917C8}" sibTransId="{4D22DA08-8AA7-4125-89E2-95E474294D7B}"/>
    <dgm:cxn modelId="{F3ECBCA6-9DCD-4509-AB90-B3043A605CE1}" srcId="{ACD25992-4684-4320-B51E-6FE558D2812D}" destId="{93EBA74F-3896-4373-B067-77630F23C75A}" srcOrd="2" destOrd="0" parTransId="{5ED29DAC-ADC3-4A4C-9C0E-5DB985EA17A2}" sibTransId="{D94CAF31-A3BB-4B73-AFA7-B09A19A85B08}"/>
    <dgm:cxn modelId="{39AB1876-1A87-4ABB-88AB-21773BB4BFED}" srcId="{93EBA74F-3896-4373-B067-77630F23C75A}" destId="{C6EC1C5B-D039-4C6F-91BF-08EC57B7BAD7}" srcOrd="0" destOrd="0" parTransId="{28E6DE75-FB32-421D-A875-AB6F190BA472}" sibTransId="{F3FFC99B-62F8-436F-84A9-8957C890FB84}"/>
    <dgm:cxn modelId="{4D95925F-30DC-415C-8C3D-2908502802C9}" type="presParOf" srcId="{EFE9ADBD-9CB5-4D74-9DF0-36E40472B2D0}" destId="{1D3283CE-DC6A-4ABE-9BDD-A71A753825EB}" srcOrd="0" destOrd="0" presId="urn:microsoft.com/office/officeart/2009/3/layout/IncreasingArrowsProcess"/>
    <dgm:cxn modelId="{5F47D50F-590E-4221-9CC6-03C235FD9F64}" type="presParOf" srcId="{EFE9ADBD-9CB5-4D74-9DF0-36E40472B2D0}" destId="{31A40800-AB9B-48A4-9DE8-F3F9782F7B31}" srcOrd="1" destOrd="0" presId="urn:microsoft.com/office/officeart/2009/3/layout/IncreasingArrowsProcess"/>
    <dgm:cxn modelId="{1863B18E-A247-4EC4-A08F-3F811A9BE4CF}" type="presParOf" srcId="{EFE9ADBD-9CB5-4D74-9DF0-36E40472B2D0}" destId="{C6E8C56A-0AD9-4DA4-91C8-EB223B82CCF1}" srcOrd="2" destOrd="0" presId="urn:microsoft.com/office/officeart/2009/3/layout/IncreasingArrowsProcess"/>
    <dgm:cxn modelId="{A5C1687D-17D5-444E-B6D1-1D4A856BBB8E}" type="presParOf" srcId="{EFE9ADBD-9CB5-4D74-9DF0-36E40472B2D0}" destId="{A4304BD0-48B0-4454-923D-C075C97AD949}" srcOrd="3" destOrd="0" presId="urn:microsoft.com/office/officeart/2009/3/layout/IncreasingArrowsProcess"/>
    <dgm:cxn modelId="{C7137689-F2CB-4BA4-A788-9663ABE45397}" type="presParOf" srcId="{EFE9ADBD-9CB5-4D74-9DF0-36E40472B2D0}" destId="{4A5C5438-E1CB-494C-B91A-17B93A23905A}" srcOrd="4" destOrd="0" presId="urn:microsoft.com/office/officeart/2009/3/layout/IncreasingArrowsProcess"/>
    <dgm:cxn modelId="{8D3B3DB7-EB4F-482B-A050-D253B02A7142}" type="presParOf" srcId="{EFE9ADBD-9CB5-4D74-9DF0-36E40472B2D0}" destId="{2453CFA4-CEEB-4D9F-97D4-870A177A11C4}" srcOrd="5" destOrd="0" presId="urn:microsoft.com/office/officeart/2009/3/layout/IncreasingArrowsProcess"/>
    <dgm:cxn modelId="{3AD4E656-C644-4254-9C0E-C7A9658935A2}" type="presParOf" srcId="{EFE9ADBD-9CB5-4D74-9DF0-36E40472B2D0}" destId="{8E8A2BC3-26E6-4AE8-9248-401A409DD50E}" srcOrd="6" destOrd="0" presId="urn:microsoft.com/office/officeart/2009/3/layout/IncreasingArrowsProcess"/>
    <dgm:cxn modelId="{9511D567-46D6-4177-8183-3D1B21267CA1}" type="presParOf" srcId="{EFE9ADBD-9CB5-4D74-9DF0-36E40472B2D0}" destId="{7E9362AD-BCDF-4473-943E-06D5CCDB0C78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F12C7A-164F-4609-8CCE-2D17BAE06078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E6AEDC25-5CAE-49F1-BF04-100E3689F6ED}">
      <dgm:prSet/>
      <dgm:spPr/>
      <dgm:t>
        <a:bodyPr/>
        <a:lstStyle/>
        <a:p>
          <a:pPr rtl="0"/>
          <a:r>
            <a:rPr lang="pt-BR" dirty="0" smtClean="0"/>
            <a:t>27/03/2009</a:t>
          </a:r>
          <a:endParaRPr lang="pt-BR" dirty="0"/>
        </a:p>
      </dgm:t>
    </dgm:pt>
    <dgm:pt modelId="{E11A4D5C-259E-4FC2-9603-8C91D5EB8A8B}" type="parTrans" cxnId="{FD75D407-71E2-4C81-A5CB-32D730C41C13}">
      <dgm:prSet/>
      <dgm:spPr/>
      <dgm:t>
        <a:bodyPr/>
        <a:lstStyle/>
        <a:p>
          <a:endParaRPr lang="pt-BR"/>
        </a:p>
      </dgm:t>
    </dgm:pt>
    <dgm:pt modelId="{E913334C-B676-4BEA-89D4-A6E30BCB2077}" type="sibTrans" cxnId="{FD75D407-71E2-4C81-A5CB-32D730C41C13}">
      <dgm:prSet/>
      <dgm:spPr/>
      <dgm:t>
        <a:bodyPr/>
        <a:lstStyle/>
        <a:p>
          <a:endParaRPr lang="pt-BR"/>
        </a:p>
      </dgm:t>
    </dgm:pt>
    <dgm:pt modelId="{E195623C-78D1-44EC-82F3-6D274790C998}">
      <dgm:prSet/>
      <dgm:spPr/>
      <dgm:t>
        <a:bodyPr/>
        <a:lstStyle/>
        <a:p>
          <a:pPr rtl="0"/>
          <a:r>
            <a:rPr lang="pt-BR" dirty="0" smtClean="0"/>
            <a:t>Sadia anuncia prejuízo de R$ 2,5 bilhões em 2008, seu primeiro em 64 anos. </a:t>
          </a:r>
        </a:p>
        <a:p>
          <a:pPr rtl="0"/>
          <a:r>
            <a:rPr lang="pt-BR" dirty="0" smtClean="0"/>
            <a:t>Despesas financeiras com operações com derivativos chegam a R$ 3,8 bi</a:t>
          </a:r>
          <a:endParaRPr lang="pt-BR" dirty="0"/>
        </a:p>
      </dgm:t>
    </dgm:pt>
    <dgm:pt modelId="{539EA17F-DB49-4A0F-BCB7-FA102773FD89}" type="parTrans" cxnId="{4CDC7A9A-69DB-4DE5-ACA0-614C5512EC43}">
      <dgm:prSet/>
      <dgm:spPr/>
      <dgm:t>
        <a:bodyPr/>
        <a:lstStyle/>
        <a:p>
          <a:endParaRPr lang="pt-BR"/>
        </a:p>
      </dgm:t>
    </dgm:pt>
    <dgm:pt modelId="{907F873F-C4DB-415E-B301-65CD8B05455E}" type="sibTrans" cxnId="{4CDC7A9A-69DB-4DE5-ACA0-614C5512EC43}">
      <dgm:prSet/>
      <dgm:spPr/>
      <dgm:t>
        <a:bodyPr/>
        <a:lstStyle/>
        <a:p>
          <a:endParaRPr lang="pt-BR"/>
        </a:p>
      </dgm:t>
    </dgm:pt>
    <dgm:pt modelId="{FCB50BBC-6A0B-4EC2-A110-03A75B176975}">
      <dgm:prSet/>
      <dgm:spPr/>
      <dgm:t>
        <a:bodyPr/>
        <a:lstStyle/>
        <a:p>
          <a:pPr rtl="0"/>
          <a:r>
            <a:rPr lang="pt-BR" dirty="0" smtClean="0"/>
            <a:t>06/04/2009</a:t>
          </a:r>
          <a:endParaRPr lang="pt-BR" dirty="0"/>
        </a:p>
      </dgm:t>
    </dgm:pt>
    <dgm:pt modelId="{8521847B-0AC3-41AE-8735-AE6A841ADF38}" type="parTrans" cxnId="{A33636F8-F811-4964-B2EF-7D66AE096FF9}">
      <dgm:prSet/>
      <dgm:spPr/>
      <dgm:t>
        <a:bodyPr/>
        <a:lstStyle/>
        <a:p>
          <a:endParaRPr lang="pt-BR"/>
        </a:p>
      </dgm:t>
    </dgm:pt>
    <dgm:pt modelId="{ED3F2D54-AF45-4B83-9E6B-112B7C4FBED5}" type="sibTrans" cxnId="{A33636F8-F811-4964-B2EF-7D66AE096FF9}">
      <dgm:prSet/>
      <dgm:spPr/>
      <dgm:t>
        <a:bodyPr/>
        <a:lstStyle/>
        <a:p>
          <a:endParaRPr lang="pt-BR"/>
        </a:p>
      </dgm:t>
    </dgm:pt>
    <dgm:pt modelId="{0E9B21FA-A073-4A3A-8EC8-ABC64F4F4A71}">
      <dgm:prSet/>
      <dgm:spPr/>
      <dgm:t>
        <a:bodyPr/>
        <a:lstStyle/>
        <a:p>
          <a:pPr rtl="0"/>
          <a:r>
            <a:rPr lang="pt-BR" smtClean="0"/>
            <a:t>Empresa decide processar ex-CFO Adriano Ferreira</a:t>
          </a:r>
          <a:endParaRPr lang="pt-BR"/>
        </a:p>
      </dgm:t>
    </dgm:pt>
    <dgm:pt modelId="{6C950353-5436-472D-89D1-8453EFC401C8}" type="parTrans" cxnId="{F898844E-E3CC-4264-9E59-B7B1542DC423}">
      <dgm:prSet/>
      <dgm:spPr/>
      <dgm:t>
        <a:bodyPr/>
        <a:lstStyle/>
        <a:p>
          <a:endParaRPr lang="pt-BR"/>
        </a:p>
      </dgm:t>
    </dgm:pt>
    <dgm:pt modelId="{89F4878F-17A8-489F-99CB-ADEAE31E9ACF}" type="sibTrans" cxnId="{F898844E-E3CC-4264-9E59-B7B1542DC423}">
      <dgm:prSet/>
      <dgm:spPr/>
      <dgm:t>
        <a:bodyPr/>
        <a:lstStyle/>
        <a:p>
          <a:endParaRPr lang="pt-BR"/>
        </a:p>
      </dgm:t>
    </dgm:pt>
    <dgm:pt modelId="{A1D7F58D-0B0A-4E03-B2C7-50502D581B29}">
      <dgm:prSet/>
      <dgm:spPr/>
      <dgm:t>
        <a:bodyPr/>
        <a:lstStyle/>
        <a:p>
          <a:pPr rtl="0"/>
          <a:r>
            <a:rPr lang="pt-BR" dirty="0" smtClean="0"/>
            <a:t>13/05/2009</a:t>
          </a:r>
          <a:endParaRPr lang="pt-BR" dirty="0"/>
        </a:p>
      </dgm:t>
    </dgm:pt>
    <dgm:pt modelId="{22E738FE-5C45-4B43-A6A9-EBF56DE0334D}" type="parTrans" cxnId="{B8D8681B-E50D-4D44-903A-F7F3516D9853}">
      <dgm:prSet/>
      <dgm:spPr/>
      <dgm:t>
        <a:bodyPr/>
        <a:lstStyle/>
        <a:p>
          <a:endParaRPr lang="pt-BR"/>
        </a:p>
      </dgm:t>
    </dgm:pt>
    <dgm:pt modelId="{EF760274-6532-4E38-8B34-3CCBA01D2475}" type="sibTrans" cxnId="{B8D8681B-E50D-4D44-903A-F7F3516D9853}">
      <dgm:prSet/>
      <dgm:spPr/>
      <dgm:t>
        <a:bodyPr/>
        <a:lstStyle/>
        <a:p>
          <a:endParaRPr lang="pt-BR"/>
        </a:p>
      </dgm:t>
    </dgm:pt>
    <dgm:pt modelId="{802FC24D-8428-4306-A93E-B57A4A0404E6}">
      <dgm:prSet/>
      <dgm:spPr/>
      <dgm:t>
        <a:bodyPr/>
        <a:lstStyle/>
        <a:p>
          <a:pPr rtl="0"/>
          <a:r>
            <a:rPr lang="pt-BR" dirty="0" smtClean="0"/>
            <a:t>Perdigão e Sadia anunciam a criação da BRF </a:t>
          </a:r>
          <a:r>
            <a:rPr lang="pt-BR" dirty="0" err="1" smtClean="0"/>
            <a:t>Foods</a:t>
          </a:r>
          <a:r>
            <a:rPr lang="pt-BR" dirty="0" smtClean="0"/>
            <a:t>. </a:t>
          </a:r>
        </a:p>
        <a:p>
          <a:pPr rtl="0"/>
          <a:r>
            <a:rPr lang="pt-BR" dirty="0" smtClean="0"/>
            <a:t>Sadia fica com 32% da nova companhia</a:t>
          </a:r>
          <a:endParaRPr lang="pt-BR" dirty="0"/>
        </a:p>
      </dgm:t>
    </dgm:pt>
    <dgm:pt modelId="{3DB56763-4DE1-4A15-BE21-3FA1AA84B89F}" type="parTrans" cxnId="{97ADE818-F7AF-4EFA-8316-2D3AF5A56574}">
      <dgm:prSet/>
      <dgm:spPr/>
      <dgm:t>
        <a:bodyPr/>
        <a:lstStyle/>
        <a:p>
          <a:endParaRPr lang="pt-BR"/>
        </a:p>
      </dgm:t>
    </dgm:pt>
    <dgm:pt modelId="{CD54E611-32BD-497B-8217-89373415FCE0}" type="sibTrans" cxnId="{97ADE818-F7AF-4EFA-8316-2D3AF5A56574}">
      <dgm:prSet/>
      <dgm:spPr/>
      <dgm:t>
        <a:bodyPr/>
        <a:lstStyle/>
        <a:p>
          <a:endParaRPr lang="pt-BR"/>
        </a:p>
      </dgm:t>
    </dgm:pt>
    <dgm:pt modelId="{E08553B1-3993-4D0E-8A37-CE4F9FE2F433}" type="pres">
      <dgm:prSet presAssocID="{56F12C7A-164F-4609-8CCE-2D17BAE060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B173AAC-C0FB-4D24-ACF5-53CB6B034C5E}" type="pres">
      <dgm:prSet presAssocID="{E6AEDC25-5CAE-49F1-BF04-100E3689F6E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A8E88-A0AC-499E-BB84-4C057F88A9FE}" type="pres">
      <dgm:prSet presAssocID="{E6AEDC25-5CAE-49F1-BF04-100E3689F6E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3BA9C8-6130-4625-A7EE-750EA79A211E}" type="pres">
      <dgm:prSet presAssocID="{FCB50BBC-6A0B-4EC2-A110-03A75B17697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9486B-DC6A-4256-8EA4-357833A26EF9}" type="pres">
      <dgm:prSet presAssocID="{FCB50BBC-6A0B-4EC2-A110-03A75B17697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0346EB-C971-46A6-9688-D7917237F2D1}" type="pres">
      <dgm:prSet presAssocID="{A1D7F58D-0B0A-4E03-B2C7-50502D581B2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3A4528-DA74-47BA-8E05-D719C28F1C72}" type="pres">
      <dgm:prSet presAssocID="{A1D7F58D-0B0A-4E03-B2C7-50502D581B2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75D407-71E2-4C81-A5CB-32D730C41C13}" srcId="{56F12C7A-164F-4609-8CCE-2D17BAE06078}" destId="{E6AEDC25-5CAE-49F1-BF04-100E3689F6ED}" srcOrd="0" destOrd="0" parTransId="{E11A4D5C-259E-4FC2-9603-8C91D5EB8A8B}" sibTransId="{E913334C-B676-4BEA-89D4-A6E30BCB2077}"/>
    <dgm:cxn modelId="{4CDC7A9A-69DB-4DE5-ACA0-614C5512EC43}" srcId="{E6AEDC25-5CAE-49F1-BF04-100E3689F6ED}" destId="{E195623C-78D1-44EC-82F3-6D274790C998}" srcOrd="0" destOrd="0" parTransId="{539EA17F-DB49-4A0F-BCB7-FA102773FD89}" sibTransId="{907F873F-C4DB-415E-B301-65CD8B05455E}"/>
    <dgm:cxn modelId="{A0876A3C-2DFA-4047-9C00-13C7504096DE}" type="presOf" srcId="{0E9B21FA-A073-4A3A-8EC8-ABC64F4F4A71}" destId="{D939486B-DC6A-4256-8EA4-357833A26EF9}" srcOrd="0" destOrd="0" presId="urn:microsoft.com/office/officeart/2009/3/layout/IncreasingArrowsProcess"/>
    <dgm:cxn modelId="{AD431188-F264-4491-96B0-02803D073980}" type="presOf" srcId="{FCB50BBC-6A0B-4EC2-A110-03A75B176975}" destId="{B43BA9C8-6130-4625-A7EE-750EA79A211E}" srcOrd="0" destOrd="0" presId="urn:microsoft.com/office/officeart/2009/3/layout/IncreasingArrowsProcess"/>
    <dgm:cxn modelId="{AE6CBB98-D962-4230-B96D-E95C73353069}" type="presOf" srcId="{E195623C-78D1-44EC-82F3-6D274790C998}" destId="{302A8E88-A0AC-499E-BB84-4C057F88A9FE}" srcOrd="0" destOrd="0" presId="urn:microsoft.com/office/officeart/2009/3/layout/IncreasingArrowsProcess"/>
    <dgm:cxn modelId="{A408BB82-D0EE-4898-B885-D1B49B87809B}" type="presOf" srcId="{56F12C7A-164F-4609-8CCE-2D17BAE06078}" destId="{E08553B1-3993-4D0E-8A37-CE4F9FE2F433}" srcOrd="0" destOrd="0" presId="urn:microsoft.com/office/officeart/2009/3/layout/IncreasingArrowsProcess"/>
    <dgm:cxn modelId="{B8D8681B-E50D-4D44-903A-F7F3516D9853}" srcId="{56F12C7A-164F-4609-8CCE-2D17BAE06078}" destId="{A1D7F58D-0B0A-4E03-B2C7-50502D581B29}" srcOrd="2" destOrd="0" parTransId="{22E738FE-5C45-4B43-A6A9-EBF56DE0334D}" sibTransId="{EF760274-6532-4E38-8B34-3CCBA01D2475}"/>
    <dgm:cxn modelId="{F898844E-E3CC-4264-9E59-B7B1542DC423}" srcId="{FCB50BBC-6A0B-4EC2-A110-03A75B176975}" destId="{0E9B21FA-A073-4A3A-8EC8-ABC64F4F4A71}" srcOrd="0" destOrd="0" parTransId="{6C950353-5436-472D-89D1-8453EFC401C8}" sibTransId="{89F4878F-17A8-489F-99CB-ADEAE31E9ACF}"/>
    <dgm:cxn modelId="{97ADE818-F7AF-4EFA-8316-2D3AF5A56574}" srcId="{A1D7F58D-0B0A-4E03-B2C7-50502D581B29}" destId="{802FC24D-8428-4306-A93E-B57A4A0404E6}" srcOrd="0" destOrd="0" parTransId="{3DB56763-4DE1-4A15-BE21-3FA1AA84B89F}" sibTransId="{CD54E611-32BD-497B-8217-89373415FCE0}"/>
    <dgm:cxn modelId="{79C4D557-EE8E-4142-88B2-51A4D02D93F2}" type="presOf" srcId="{A1D7F58D-0B0A-4E03-B2C7-50502D581B29}" destId="{BC0346EB-C971-46A6-9688-D7917237F2D1}" srcOrd="0" destOrd="0" presId="urn:microsoft.com/office/officeart/2009/3/layout/IncreasingArrowsProcess"/>
    <dgm:cxn modelId="{90175DFA-4F10-4EEC-A3CC-FD0D8EE8CB8B}" type="presOf" srcId="{802FC24D-8428-4306-A93E-B57A4A0404E6}" destId="{503A4528-DA74-47BA-8E05-D719C28F1C72}" srcOrd="0" destOrd="0" presId="urn:microsoft.com/office/officeart/2009/3/layout/IncreasingArrowsProcess"/>
    <dgm:cxn modelId="{A33636F8-F811-4964-B2EF-7D66AE096FF9}" srcId="{56F12C7A-164F-4609-8CCE-2D17BAE06078}" destId="{FCB50BBC-6A0B-4EC2-A110-03A75B176975}" srcOrd="1" destOrd="0" parTransId="{8521847B-0AC3-41AE-8735-AE6A841ADF38}" sibTransId="{ED3F2D54-AF45-4B83-9E6B-112B7C4FBED5}"/>
    <dgm:cxn modelId="{C7FC3989-56D2-4BE5-A484-95A7705FF92F}" type="presOf" srcId="{E6AEDC25-5CAE-49F1-BF04-100E3689F6ED}" destId="{FB173AAC-C0FB-4D24-ACF5-53CB6B034C5E}" srcOrd="0" destOrd="0" presId="urn:microsoft.com/office/officeart/2009/3/layout/IncreasingArrowsProcess"/>
    <dgm:cxn modelId="{77BED4CC-1E90-4887-A059-45E43D3FA289}" type="presParOf" srcId="{E08553B1-3993-4D0E-8A37-CE4F9FE2F433}" destId="{FB173AAC-C0FB-4D24-ACF5-53CB6B034C5E}" srcOrd="0" destOrd="0" presId="urn:microsoft.com/office/officeart/2009/3/layout/IncreasingArrowsProcess"/>
    <dgm:cxn modelId="{6C14FB98-1317-4E22-B408-6B93DEDA7B91}" type="presParOf" srcId="{E08553B1-3993-4D0E-8A37-CE4F9FE2F433}" destId="{302A8E88-A0AC-499E-BB84-4C057F88A9FE}" srcOrd="1" destOrd="0" presId="urn:microsoft.com/office/officeart/2009/3/layout/IncreasingArrowsProcess"/>
    <dgm:cxn modelId="{6DBD04B6-998F-4252-AC70-1B085B9FACCC}" type="presParOf" srcId="{E08553B1-3993-4D0E-8A37-CE4F9FE2F433}" destId="{B43BA9C8-6130-4625-A7EE-750EA79A211E}" srcOrd="2" destOrd="0" presId="urn:microsoft.com/office/officeart/2009/3/layout/IncreasingArrowsProcess"/>
    <dgm:cxn modelId="{99D91FEF-6220-4D62-919D-025B9F01DA63}" type="presParOf" srcId="{E08553B1-3993-4D0E-8A37-CE4F9FE2F433}" destId="{D939486B-DC6A-4256-8EA4-357833A26EF9}" srcOrd="3" destOrd="0" presId="urn:microsoft.com/office/officeart/2009/3/layout/IncreasingArrowsProcess"/>
    <dgm:cxn modelId="{56A7A4C5-AEA4-45A1-BEC8-1D993F038C57}" type="presParOf" srcId="{E08553B1-3993-4D0E-8A37-CE4F9FE2F433}" destId="{BC0346EB-C971-46A6-9688-D7917237F2D1}" srcOrd="4" destOrd="0" presId="urn:microsoft.com/office/officeart/2009/3/layout/IncreasingArrowsProcess"/>
    <dgm:cxn modelId="{1B0A6854-9F9F-4B8B-A840-DC7137EDD322}" type="presParOf" srcId="{E08553B1-3993-4D0E-8A37-CE4F9FE2F433}" destId="{503A4528-DA74-47BA-8E05-D719C28F1C7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DF1F04-EB9B-4927-A807-56DF13548B99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65962FC-74E1-4C51-B4AC-4757F01245CB}">
      <dgm:prSet/>
      <dgm:spPr/>
      <dgm:t>
        <a:bodyPr/>
        <a:lstStyle/>
        <a:p>
          <a:pPr rtl="0"/>
          <a:r>
            <a:rPr lang="pt-BR" dirty="0" smtClean="0"/>
            <a:t>22/set/2009</a:t>
          </a:r>
          <a:endParaRPr lang="pt-BR" dirty="0"/>
        </a:p>
      </dgm:t>
    </dgm:pt>
    <dgm:pt modelId="{4832E59D-F6AC-431A-89A0-AA7107A0EAB1}" type="parTrans" cxnId="{DD2D96D9-90E5-4B43-9A67-727BC623A1E6}">
      <dgm:prSet/>
      <dgm:spPr/>
      <dgm:t>
        <a:bodyPr/>
        <a:lstStyle/>
        <a:p>
          <a:endParaRPr lang="pt-BR"/>
        </a:p>
      </dgm:t>
    </dgm:pt>
    <dgm:pt modelId="{2C6A81C2-2DD5-44A6-89C6-885958149259}" type="sibTrans" cxnId="{DD2D96D9-90E5-4B43-9A67-727BC623A1E6}">
      <dgm:prSet/>
      <dgm:spPr/>
      <dgm:t>
        <a:bodyPr/>
        <a:lstStyle/>
        <a:p>
          <a:endParaRPr lang="pt-BR"/>
        </a:p>
      </dgm:t>
    </dgm:pt>
    <dgm:pt modelId="{18935191-585F-4D55-B0BF-E459B76C2E82}">
      <dgm:prSet/>
      <dgm:spPr/>
      <dgm:t>
        <a:bodyPr/>
        <a:lstStyle/>
        <a:p>
          <a:pPr rtl="0"/>
          <a:r>
            <a:rPr lang="pt-BR" dirty="0" smtClean="0"/>
            <a:t>14/dez/2009</a:t>
          </a:r>
          <a:endParaRPr lang="pt-BR" dirty="0"/>
        </a:p>
      </dgm:t>
    </dgm:pt>
    <dgm:pt modelId="{80722E2B-5654-4196-8232-7D3B666ECD9E}" type="parTrans" cxnId="{783CB57C-1174-4266-80CC-9F3F8C47FB26}">
      <dgm:prSet/>
      <dgm:spPr/>
      <dgm:t>
        <a:bodyPr/>
        <a:lstStyle/>
        <a:p>
          <a:endParaRPr lang="pt-BR"/>
        </a:p>
      </dgm:t>
    </dgm:pt>
    <dgm:pt modelId="{846A9FB5-7266-43AA-8E48-89DAC8AA2C86}" type="sibTrans" cxnId="{783CB57C-1174-4266-80CC-9F3F8C47FB26}">
      <dgm:prSet/>
      <dgm:spPr/>
      <dgm:t>
        <a:bodyPr/>
        <a:lstStyle/>
        <a:p>
          <a:endParaRPr lang="pt-BR"/>
        </a:p>
      </dgm:t>
    </dgm:pt>
    <dgm:pt modelId="{5EEEB672-37DE-4A19-9D29-C767ABA03E6D}">
      <dgm:prSet/>
      <dgm:spPr/>
      <dgm:t>
        <a:bodyPr/>
        <a:lstStyle/>
        <a:p>
          <a:pPr rtl="0"/>
          <a:r>
            <a:rPr lang="pt-BR" smtClean="0"/>
            <a:t>Ação da BRF </a:t>
          </a:r>
          <a:r>
            <a:rPr lang="pt-BR" dirty="0" err="1" smtClean="0"/>
            <a:t>Foods</a:t>
          </a:r>
          <a:r>
            <a:rPr lang="pt-BR" dirty="0" smtClean="0"/>
            <a:t> </a:t>
          </a:r>
          <a:r>
            <a:rPr lang="pt-BR" dirty="0" err="1" smtClean="0"/>
            <a:t>estréia</a:t>
          </a:r>
          <a:r>
            <a:rPr lang="pt-BR" dirty="0" smtClean="0"/>
            <a:t> na bolsa de valores</a:t>
          </a:r>
          <a:endParaRPr lang="pt-BR" dirty="0"/>
        </a:p>
      </dgm:t>
    </dgm:pt>
    <dgm:pt modelId="{10E5B559-BA5D-4B4B-B721-B0445ACB1EC0}" type="parTrans" cxnId="{9A002BB6-9BF8-4D79-840D-DF3E2339FAA7}">
      <dgm:prSet/>
      <dgm:spPr/>
      <dgm:t>
        <a:bodyPr/>
        <a:lstStyle/>
        <a:p>
          <a:endParaRPr lang="pt-BR"/>
        </a:p>
      </dgm:t>
    </dgm:pt>
    <dgm:pt modelId="{C6CE7B92-11E8-41EC-85BD-81F181E6AB54}" type="sibTrans" cxnId="{9A002BB6-9BF8-4D79-840D-DF3E2339FAA7}">
      <dgm:prSet/>
      <dgm:spPr/>
      <dgm:t>
        <a:bodyPr/>
        <a:lstStyle/>
        <a:p>
          <a:endParaRPr lang="pt-BR"/>
        </a:p>
      </dgm:t>
    </dgm:pt>
    <dgm:pt modelId="{7AA8C728-3250-41AB-9222-1266B9AF0BE2}">
      <dgm:prSet/>
      <dgm:spPr/>
      <dgm:t>
        <a:bodyPr/>
        <a:lstStyle/>
        <a:p>
          <a:pPr rtl="0"/>
          <a:r>
            <a:rPr lang="pt-BR" smtClean="0"/>
            <a:t>CVM aplica multas a conselheiros por descumprimento do Dever de Diligência e inabilita o ex-Diretor Financeiro por três anos</a:t>
          </a:r>
          <a:endParaRPr lang="pt-BR"/>
        </a:p>
      </dgm:t>
    </dgm:pt>
    <dgm:pt modelId="{E4FE5053-44E0-4D11-966E-34F2D7274129}" type="parTrans" cxnId="{E799CF02-156B-4D6B-A161-374D842DE30D}">
      <dgm:prSet/>
      <dgm:spPr/>
      <dgm:t>
        <a:bodyPr/>
        <a:lstStyle/>
        <a:p>
          <a:endParaRPr lang="pt-BR"/>
        </a:p>
      </dgm:t>
    </dgm:pt>
    <dgm:pt modelId="{16BEBD45-CA28-4C13-A879-386D50F6376B}" type="sibTrans" cxnId="{E799CF02-156B-4D6B-A161-374D842DE30D}">
      <dgm:prSet/>
      <dgm:spPr/>
      <dgm:t>
        <a:bodyPr/>
        <a:lstStyle/>
        <a:p>
          <a:endParaRPr lang="pt-BR"/>
        </a:p>
      </dgm:t>
    </dgm:pt>
    <dgm:pt modelId="{B74D8554-7B8B-44DB-90A8-E5AC35115AD8}" type="pres">
      <dgm:prSet presAssocID="{86DF1F04-EB9B-4927-A807-56DF13548B9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6144FB3-FCDC-406A-8D4B-E6CA183830EB}" type="pres">
      <dgm:prSet presAssocID="{165962FC-74E1-4C51-B4AC-4757F01245CB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B8C5B8-E0B4-4FEC-8417-EFBEA8926AB6}" type="pres">
      <dgm:prSet presAssocID="{165962FC-74E1-4C51-B4AC-4757F01245CB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D46F2F-C66E-4345-888C-B532563AB12C}" type="pres">
      <dgm:prSet presAssocID="{18935191-585F-4D55-B0BF-E459B76C2E82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E47B6-8E97-4170-B84B-2A47E306740C}" type="pres">
      <dgm:prSet presAssocID="{18935191-585F-4D55-B0BF-E459B76C2E82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002BB6-9BF8-4D79-840D-DF3E2339FAA7}" srcId="{165962FC-74E1-4C51-B4AC-4757F01245CB}" destId="{5EEEB672-37DE-4A19-9D29-C767ABA03E6D}" srcOrd="0" destOrd="0" parTransId="{10E5B559-BA5D-4B4B-B721-B0445ACB1EC0}" sibTransId="{C6CE7B92-11E8-41EC-85BD-81F181E6AB54}"/>
    <dgm:cxn modelId="{712B71A9-0E28-4ED9-80CC-65CD5F3425D8}" type="presOf" srcId="{7AA8C728-3250-41AB-9222-1266B9AF0BE2}" destId="{867E47B6-8E97-4170-B84B-2A47E306740C}" srcOrd="0" destOrd="0" presId="urn:microsoft.com/office/officeart/2009/3/layout/IncreasingArrowsProcess"/>
    <dgm:cxn modelId="{885C7E59-F521-4E46-A889-A9EF003BE2FC}" type="presOf" srcId="{18935191-585F-4D55-B0BF-E459B76C2E82}" destId="{63D46F2F-C66E-4345-888C-B532563AB12C}" srcOrd="0" destOrd="0" presId="urn:microsoft.com/office/officeart/2009/3/layout/IncreasingArrowsProcess"/>
    <dgm:cxn modelId="{8F36627A-D7F5-41B7-A9FD-EDBC3BF9E16C}" type="presOf" srcId="{5EEEB672-37DE-4A19-9D29-C767ABA03E6D}" destId="{F8B8C5B8-E0B4-4FEC-8417-EFBEA8926AB6}" srcOrd="0" destOrd="0" presId="urn:microsoft.com/office/officeart/2009/3/layout/IncreasingArrowsProcess"/>
    <dgm:cxn modelId="{C2B02F5A-7566-4174-9C26-6E0C194D5F3B}" type="presOf" srcId="{86DF1F04-EB9B-4927-A807-56DF13548B99}" destId="{B74D8554-7B8B-44DB-90A8-E5AC35115AD8}" srcOrd="0" destOrd="0" presId="urn:microsoft.com/office/officeart/2009/3/layout/IncreasingArrowsProcess"/>
    <dgm:cxn modelId="{783CB57C-1174-4266-80CC-9F3F8C47FB26}" srcId="{86DF1F04-EB9B-4927-A807-56DF13548B99}" destId="{18935191-585F-4D55-B0BF-E459B76C2E82}" srcOrd="1" destOrd="0" parTransId="{80722E2B-5654-4196-8232-7D3B666ECD9E}" sibTransId="{846A9FB5-7266-43AA-8E48-89DAC8AA2C86}"/>
    <dgm:cxn modelId="{E799CF02-156B-4D6B-A161-374D842DE30D}" srcId="{18935191-585F-4D55-B0BF-E459B76C2E82}" destId="{7AA8C728-3250-41AB-9222-1266B9AF0BE2}" srcOrd="0" destOrd="0" parTransId="{E4FE5053-44E0-4D11-966E-34F2D7274129}" sibTransId="{16BEBD45-CA28-4C13-A879-386D50F6376B}"/>
    <dgm:cxn modelId="{DC494348-8C12-465A-9DE7-16F20741520F}" type="presOf" srcId="{165962FC-74E1-4C51-B4AC-4757F01245CB}" destId="{A6144FB3-FCDC-406A-8D4B-E6CA183830EB}" srcOrd="0" destOrd="0" presId="urn:microsoft.com/office/officeart/2009/3/layout/IncreasingArrowsProcess"/>
    <dgm:cxn modelId="{DD2D96D9-90E5-4B43-9A67-727BC623A1E6}" srcId="{86DF1F04-EB9B-4927-A807-56DF13548B99}" destId="{165962FC-74E1-4C51-B4AC-4757F01245CB}" srcOrd="0" destOrd="0" parTransId="{4832E59D-F6AC-431A-89A0-AA7107A0EAB1}" sibTransId="{2C6A81C2-2DD5-44A6-89C6-885958149259}"/>
    <dgm:cxn modelId="{C344CEC3-75B2-40CC-996C-7A4E998CF946}" type="presParOf" srcId="{B74D8554-7B8B-44DB-90A8-E5AC35115AD8}" destId="{A6144FB3-FCDC-406A-8D4B-E6CA183830EB}" srcOrd="0" destOrd="0" presId="urn:microsoft.com/office/officeart/2009/3/layout/IncreasingArrowsProcess"/>
    <dgm:cxn modelId="{8B8A0F40-1FEF-4ADB-8767-E8147BC1B825}" type="presParOf" srcId="{B74D8554-7B8B-44DB-90A8-E5AC35115AD8}" destId="{F8B8C5B8-E0B4-4FEC-8417-EFBEA8926AB6}" srcOrd="1" destOrd="0" presId="urn:microsoft.com/office/officeart/2009/3/layout/IncreasingArrowsProcess"/>
    <dgm:cxn modelId="{96293632-7943-4D1E-AB1B-AFFFB62A7D5F}" type="presParOf" srcId="{B74D8554-7B8B-44DB-90A8-E5AC35115AD8}" destId="{63D46F2F-C66E-4345-888C-B532563AB12C}" srcOrd="2" destOrd="0" presId="urn:microsoft.com/office/officeart/2009/3/layout/IncreasingArrowsProcess"/>
    <dgm:cxn modelId="{B9AD4AE7-860A-42AC-87F2-1C7604C82EC5}" type="presParOf" srcId="{B74D8554-7B8B-44DB-90A8-E5AC35115AD8}" destId="{867E47B6-8E97-4170-B84B-2A47E306740C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F132E-72F1-4043-813F-597F56D38CDC}">
      <dsp:nvSpPr>
        <dsp:cNvPr id="0" name=""/>
        <dsp:cNvSpPr/>
      </dsp:nvSpPr>
      <dsp:spPr>
        <a:xfrm>
          <a:off x="0" y="143679"/>
          <a:ext cx="10515600" cy="6756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 acordo com a Febraban e ABBI (2004), a missão do </a:t>
          </a:r>
          <a:r>
            <a:rPr lang="pt-BR" sz="2400" i="1" kern="1200" dirty="0" smtClean="0"/>
            <a:t>compliance</a:t>
          </a:r>
          <a:r>
            <a:rPr lang="pt-BR" sz="2400" kern="1200" dirty="0" smtClean="0"/>
            <a:t> é:</a:t>
          </a:r>
          <a:endParaRPr lang="pt-BR" sz="2400" kern="1200" dirty="0"/>
        </a:p>
      </dsp:txBody>
      <dsp:txXfrm>
        <a:off x="32984" y="176663"/>
        <a:ext cx="10449632" cy="609707"/>
      </dsp:txXfrm>
    </dsp:sp>
    <dsp:sp modelId="{7412B02F-C538-452D-A51D-EC4D5CBB81F5}">
      <dsp:nvSpPr>
        <dsp:cNvPr id="0" name=""/>
        <dsp:cNvSpPr/>
      </dsp:nvSpPr>
      <dsp:spPr>
        <a:xfrm>
          <a:off x="0" y="819354"/>
          <a:ext cx="10515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600" kern="1200" dirty="0" smtClean="0"/>
            <a:t>“Assegurar, em conjunto com as demais áreas, a adequação, o fortalecimento e o funcionamento do Sistemas de Controles Internos da Instituição, procurando mitigar os riscos de acordo com a complexidade de seus negócios, bem como disseminar a cultura de controles para assegurar o cumprimento de leis e regulamentos existentes”.</a:t>
          </a:r>
          <a:endParaRPr lang="pt-BR" sz="2600" kern="1200" dirty="0"/>
        </a:p>
      </dsp:txBody>
      <dsp:txXfrm>
        <a:off x="0" y="819354"/>
        <a:ext cx="10515600" cy="1912680"/>
      </dsp:txXfrm>
    </dsp:sp>
    <dsp:sp modelId="{DA248E3B-E11E-434A-A1E2-22C3BB5B1302}">
      <dsp:nvSpPr>
        <dsp:cNvPr id="0" name=""/>
        <dsp:cNvSpPr/>
      </dsp:nvSpPr>
      <dsp:spPr>
        <a:xfrm>
          <a:off x="0" y="2732034"/>
          <a:ext cx="10515600" cy="6756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/>
            <a:t>Silveira (2015)</a:t>
          </a:r>
          <a:endParaRPr lang="pt-BR" sz="2800" kern="1200"/>
        </a:p>
      </dsp:txBody>
      <dsp:txXfrm>
        <a:off x="32984" y="2765018"/>
        <a:ext cx="10449632" cy="609707"/>
      </dsp:txXfrm>
    </dsp:sp>
    <dsp:sp modelId="{2EABF3D4-CB7C-479E-8B46-02B5E8981144}">
      <dsp:nvSpPr>
        <dsp:cNvPr id="0" name=""/>
        <dsp:cNvSpPr/>
      </dsp:nvSpPr>
      <dsp:spPr>
        <a:xfrm>
          <a:off x="0" y="3407709"/>
          <a:ext cx="10515600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600" kern="1200" dirty="0" smtClean="0"/>
            <a:t>O </a:t>
          </a:r>
          <a:r>
            <a:rPr lang="pt-BR" sz="2600" i="1" kern="1200" dirty="0" smtClean="0"/>
            <a:t>compliance </a:t>
          </a:r>
          <a:r>
            <a:rPr lang="pt-BR" sz="2600" kern="1200" dirty="0" smtClean="0"/>
            <a:t>representa a conformidade da companhia com as normas externas e internas, tais como leis, regulamentações e políticas corporativas.</a:t>
          </a:r>
          <a:endParaRPr lang="pt-BR" sz="2600" kern="1200" dirty="0"/>
        </a:p>
      </dsp:txBody>
      <dsp:txXfrm>
        <a:off x="0" y="3407709"/>
        <a:ext cx="10515600" cy="1195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87954-936B-4FA2-95CE-7C309A6EFD63}">
      <dsp:nvSpPr>
        <dsp:cNvPr id="0" name=""/>
        <dsp:cNvSpPr/>
      </dsp:nvSpPr>
      <dsp:spPr>
        <a:xfrm>
          <a:off x="0" y="252105"/>
          <a:ext cx="10058399" cy="720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Aprovação da Lei 12.846, em 2013, conhecida como lei anticorrupção </a:t>
          </a:r>
          <a:endParaRPr lang="pt-BR" sz="2500" kern="1200" dirty="0"/>
        </a:p>
      </dsp:txBody>
      <dsp:txXfrm>
        <a:off x="0" y="252105"/>
        <a:ext cx="10058399" cy="720000"/>
      </dsp:txXfrm>
    </dsp:sp>
    <dsp:sp modelId="{FB911998-5E10-43B1-897E-5B35FB9CA2A8}">
      <dsp:nvSpPr>
        <dsp:cNvPr id="0" name=""/>
        <dsp:cNvSpPr/>
      </dsp:nvSpPr>
      <dsp:spPr>
        <a:xfrm>
          <a:off x="0" y="972105"/>
          <a:ext cx="10058399" cy="329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Importância a estruturação das atividades de ética e </a:t>
          </a:r>
          <a:r>
            <a:rPr lang="pt-BR" sz="2500" i="1" kern="1200" dirty="0" smtClean="0"/>
            <a:t>compliance </a:t>
          </a:r>
          <a:r>
            <a:rPr lang="pt-BR" sz="2500" kern="1200" dirty="0" smtClean="0"/>
            <a:t>na forma de reduzir passivos legais.</a:t>
          </a:r>
          <a:endParaRPr lang="pt-B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dirty="0" smtClean="0"/>
            <a:t>Determina companhias passem a ser responsáveis objetivamente por atividades ilícitas, respondendo legalmente mesmo que a violação tenha ocorrido sem intenção ou conhecimento de sua cúpula administrativa. </a:t>
          </a:r>
          <a:endParaRPr lang="pt-B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500" kern="1200" smtClean="0"/>
            <a:t>A lei prevê ainda que a existência de programas internos a fim de assegurar conformidade da companhia às normas seja levada em consideração para fins de redução das penas</a:t>
          </a:r>
          <a:endParaRPr lang="pt-BR" sz="2500" kern="1200"/>
        </a:p>
      </dsp:txBody>
      <dsp:txXfrm>
        <a:off x="0" y="972105"/>
        <a:ext cx="10058399" cy="329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193D-3061-4531-8669-8DBF0B40CA23}">
      <dsp:nvSpPr>
        <dsp:cNvPr id="0" name=""/>
        <dsp:cNvSpPr/>
      </dsp:nvSpPr>
      <dsp:spPr>
        <a:xfrm>
          <a:off x="49" y="108163"/>
          <a:ext cx="4700141" cy="633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Auditoria</a:t>
          </a:r>
          <a:endParaRPr lang="pt-BR" sz="2200" kern="1200"/>
        </a:p>
      </dsp:txBody>
      <dsp:txXfrm>
        <a:off x="49" y="108163"/>
        <a:ext cx="4700141" cy="633600"/>
      </dsp:txXfrm>
    </dsp:sp>
    <dsp:sp modelId="{3E0702BA-EAD0-42DB-93F1-70FB07285922}">
      <dsp:nvSpPr>
        <dsp:cNvPr id="0" name=""/>
        <dsp:cNvSpPr/>
      </dsp:nvSpPr>
      <dsp:spPr>
        <a:xfrm>
          <a:off x="49" y="741763"/>
          <a:ext cx="4700141" cy="36234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Atividades realizadas de forma aleatória, temporal e por amostragem</a:t>
          </a:r>
          <a:endParaRPr lang="pt-BR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Avaliação objetiva, sistemática e disciplinada</a:t>
          </a:r>
          <a:endParaRPr lang="pt-BR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Atua na certificação do cumprimento das normas e processos</a:t>
          </a:r>
          <a:endParaRPr lang="pt-BR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Tem atividades de consultoria</a:t>
          </a:r>
          <a:endParaRPr lang="pt-BR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Age de forma a recomendar</a:t>
          </a:r>
          <a:endParaRPr lang="pt-BR" sz="2200" kern="1200"/>
        </a:p>
      </dsp:txBody>
      <dsp:txXfrm>
        <a:off x="49" y="741763"/>
        <a:ext cx="4700141" cy="3623400"/>
      </dsp:txXfrm>
    </dsp:sp>
    <dsp:sp modelId="{2DDF4D18-50AE-4280-9BDB-D9A260181FF5}">
      <dsp:nvSpPr>
        <dsp:cNvPr id="0" name=""/>
        <dsp:cNvSpPr/>
      </dsp:nvSpPr>
      <dsp:spPr>
        <a:xfrm>
          <a:off x="5358209" y="108163"/>
          <a:ext cx="4700141" cy="633600"/>
        </a:xfrm>
        <a:prstGeom prst="rect">
          <a:avLst/>
        </a:prstGeom>
        <a:gradFill rotWithShape="0">
          <a:gsLst>
            <a:gs pos="0">
              <a:schemeClr val="accent4">
                <a:hueOff val="20423036"/>
                <a:satOff val="-23986"/>
                <a:lumOff val="9216"/>
                <a:alphaOff val="0"/>
                <a:shade val="85000"/>
                <a:satMod val="130000"/>
              </a:schemeClr>
            </a:gs>
            <a:gs pos="34000">
              <a:schemeClr val="accent4">
                <a:hueOff val="20423036"/>
                <a:satOff val="-23986"/>
                <a:lumOff val="9216"/>
                <a:alphaOff val="0"/>
                <a:shade val="87000"/>
                <a:satMod val="125000"/>
              </a:schemeClr>
            </a:gs>
            <a:gs pos="70000">
              <a:schemeClr val="accent4">
                <a:hueOff val="20423036"/>
                <a:satOff val="-23986"/>
                <a:lumOff val="921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20423036"/>
                <a:satOff val="-23986"/>
                <a:lumOff val="921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i="1" kern="1200" dirty="0" smtClean="0"/>
            <a:t>Compliance</a:t>
          </a:r>
          <a:endParaRPr lang="pt-BR" sz="2200" i="1" kern="1200" dirty="0"/>
        </a:p>
      </dsp:txBody>
      <dsp:txXfrm>
        <a:off x="5358209" y="108163"/>
        <a:ext cx="4700141" cy="633600"/>
      </dsp:txXfrm>
    </dsp:sp>
    <dsp:sp modelId="{CA5B9A69-AD13-4749-92A0-E34500765B53}">
      <dsp:nvSpPr>
        <dsp:cNvPr id="0" name=""/>
        <dsp:cNvSpPr/>
      </dsp:nvSpPr>
      <dsp:spPr>
        <a:xfrm>
          <a:off x="5358209" y="741763"/>
          <a:ext cx="4700141" cy="3623400"/>
        </a:xfrm>
        <a:prstGeom prst="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Atividades realizadas de forma rotineira e permanente e em todas as áreas da organização</a:t>
          </a:r>
          <a:endParaRPr lang="pt-BR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Realiza verificação e monitoramento</a:t>
          </a:r>
          <a:endParaRPr lang="pt-BR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smtClean="0"/>
            <a:t>Atua na prevenção e controle de riscos, de forma tempestiva, assegurando que todas as áreas estão cumprindo normas e procedimentos instituídos pela alta administração</a:t>
          </a:r>
          <a:endParaRPr lang="pt-BR" sz="2200" kern="1200"/>
        </a:p>
      </dsp:txBody>
      <dsp:txXfrm>
        <a:off x="5358209" y="741763"/>
        <a:ext cx="4700141" cy="362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12D09-A307-47E2-9ACC-7D7E3593EA8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08F6-6395-4666-B92D-D98AA97B7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64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5776"/>
            <a:ext cx="5033085" cy="4111751"/>
          </a:xfrm>
          <a:noFill/>
          <a:ln w="9525"/>
        </p:spPr>
        <p:txBody>
          <a:bodyPr/>
          <a:lstStyle/>
          <a:p>
            <a:pPr defTabSz="844083">
              <a:lnSpc>
                <a:spcPct val="90000"/>
              </a:lnSpc>
              <a:spcBef>
                <a:spcPct val="4000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5461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5776"/>
            <a:ext cx="5033085" cy="4111751"/>
          </a:xfrm>
          <a:noFill/>
          <a:ln w="9525"/>
        </p:spPr>
        <p:txBody>
          <a:bodyPr/>
          <a:lstStyle/>
          <a:p>
            <a:pPr defTabSz="844083">
              <a:lnSpc>
                <a:spcPct val="90000"/>
              </a:lnSpc>
              <a:spcBef>
                <a:spcPct val="40000"/>
              </a:spcBef>
              <a:defRPr/>
            </a:pPr>
            <a:endParaRPr lang="pt-BR" sz="1200" kern="1200" dirty="0" smtClean="0">
              <a:solidFill>
                <a:schemeClr val="tx1"/>
              </a:solidFill>
              <a:latin typeface="Arial" pitchFamily="-105" charset="-18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48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3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55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SzPct val="96000"/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6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3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59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07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0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4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54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90151"/>
            <a:ext cx="10058400" cy="44733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04D92F-4890-45D7-9A35-71AD657F3C1D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19462C-93C2-4B74-A622-1D13F0C77F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533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705504"/>
            <a:ext cx="9144000" cy="1405684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pt-BR" sz="8000" b="1" i="1" dirty="0" smtClean="0">
                <a:solidFill>
                  <a:schemeClr val="tx1"/>
                </a:solidFill>
                <a:latin typeface="+mn-lt"/>
              </a:rPr>
              <a:t>Compliance </a:t>
            </a:r>
            <a:endParaRPr lang="pt-BR" sz="8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2406888"/>
            <a:ext cx="9144000" cy="231289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Em  conformidade com as regras do jogo</a:t>
            </a:r>
            <a:r>
              <a:rPr lang="pt-BR" sz="1800" dirty="0" smtClean="0">
                <a:solidFill>
                  <a:schemeClr val="tx1"/>
                </a:solidFill>
              </a:rPr>
              <a:t/>
            </a:r>
            <a:br>
              <a:rPr lang="pt-BR" sz="1800" dirty="0" smtClean="0">
                <a:solidFill>
                  <a:schemeClr val="tx1"/>
                </a:solidFill>
              </a:rPr>
            </a:br>
            <a:endParaRPr lang="pt-BR" sz="1800" dirty="0" smtClean="0">
              <a:solidFill>
                <a:schemeClr val="tx1"/>
              </a:solidFill>
            </a:endParaRPr>
          </a:p>
          <a:p>
            <a:pPr algn="ctr"/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m para sa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9" y="3254324"/>
            <a:ext cx="3569260" cy="2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27702" y="5862918"/>
            <a:ext cx="293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Letícia Ap. Origuela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02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</a:t>
            </a:r>
            <a:r>
              <a:rPr lang="pt-BR" i="1" dirty="0" smtClean="0"/>
              <a:t>Siemens</a:t>
            </a:r>
            <a:r>
              <a:rPr lang="pt-BR" dirty="0" smtClean="0"/>
              <a:t> </a:t>
            </a:r>
            <a:r>
              <a:rPr lang="pt-BR" sz="2800" dirty="0" smtClean="0"/>
              <a:t>(SILVEIRA, 2015)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901082" cy="4683217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Em 2008, a Siemens </a:t>
            </a:r>
            <a:r>
              <a:rPr lang="pt-BR" dirty="0" smtClean="0"/>
              <a:t>foi </a:t>
            </a:r>
            <a:r>
              <a:rPr lang="pt-BR" dirty="0"/>
              <a:t>acionada pelo Departamento de Justiça norte-americano por infringir a lei contra corrupção de agentes governamentais estrangeiros (FCPA – </a:t>
            </a:r>
            <a:r>
              <a:rPr lang="pt-BR" i="1" dirty="0" err="1"/>
              <a:t>Foreign</a:t>
            </a:r>
            <a:r>
              <a:rPr lang="pt-BR" i="1" dirty="0"/>
              <a:t> </a:t>
            </a:r>
            <a:r>
              <a:rPr lang="pt-BR" i="1" dirty="0" err="1"/>
              <a:t>Corrupt</a:t>
            </a:r>
            <a:r>
              <a:rPr lang="pt-BR" i="1" dirty="0"/>
              <a:t> </a:t>
            </a:r>
            <a:r>
              <a:rPr lang="pt-BR" i="1" dirty="0" err="1"/>
              <a:t>Practices</a:t>
            </a:r>
            <a:r>
              <a:rPr lang="pt-BR" i="1" dirty="0"/>
              <a:t> </a:t>
            </a:r>
            <a:r>
              <a:rPr lang="pt-BR" i="1" dirty="0" err="1"/>
              <a:t>Act</a:t>
            </a:r>
            <a:r>
              <a:rPr lang="pt-BR" dirty="0"/>
              <a:t>). </a:t>
            </a:r>
            <a:endParaRPr lang="pt-BR" dirty="0" smtClean="0"/>
          </a:p>
          <a:p>
            <a:pPr algn="just"/>
            <a:r>
              <a:rPr lang="pt-BR" dirty="0" smtClean="0"/>
              <a:t>Obtinha </a:t>
            </a:r>
            <a:r>
              <a:rPr lang="pt-BR" dirty="0"/>
              <a:t>contratos públicos em países emergentes por meio do pagamento de propinas, financiadas por fundos fantasmas não </a:t>
            </a:r>
            <a:r>
              <a:rPr lang="pt-BR" dirty="0" smtClean="0"/>
              <a:t>contabilizados.</a:t>
            </a:r>
          </a:p>
          <a:p>
            <a:pPr algn="just"/>
            <a:r>
              <a:rPr lang="pt-BR" dirty="0" smtClean="0"/>
              <a:t>Estima-se </a:t>
            </a:r>
            <a:r>
              <a:rPr lang="pt-BR" dirty="0"/>
              <a:t>que, entre 2001 e 2008, a Siemens desembolsou cerca de US$  1,4 bilhão para  ganhar contratos ilegalmente em todo o </a:t>
            </a:r>
            <a:r>
              <a:rPr lang="pt-BR" dirty="0" smtClean="0"/>
              <a:t>mundo, </a:t>
            </a:r>
          </a:p>
          <a:p>
            <a:pPr lvl="1" algn="just"/>
            <a:r>
              <a:rPr lang="pt-BR" dirty="0" smtClean="0"/>
              <a:t>incluindo </a:t>
            </a:r>
            <a:r>
              <a:rPr lang="pt-BR" dirty="0"/>
              <a:t>licitações para obras do metrô no estado de São Paulo, </a:t>
            </a:r>
            <a:r>
              <a:rPr lang="pt-BR" dirty="0" smtClean="0"/>
              <a:t>divulgado </a:t>
            </a:r>
            <a:r>
              <a:rPr lang="pt-BR" dirty="0"/>
              <a:t>em </a:t>
            </a:r>
            <a:r>
              <a:rPr lang="pt-BR" dirty="0" smtClean="0"/>
              <a:t>2013.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pagamento de </a:t>
            </a:r>
            <a:r>
              <a:rPr lang="pt-BR" dirty="0" smtClean="0"/>
              <a:t>propina era </a:t>
            </a:r>
            <a:r>
              <a:rPr lang="pt-BR" dirty="0"/>
              <a:t>visto como parte integrante de seu modelo de </a:t>
            </a:r>
            <a:r>
              <a:rPr lang="pt-BR" dirty="0" smtClean="0"/>
              <a:t>negócios</a:t>
            </a:r>
          </a:p>
          <a:p>
            <a:pPr lvl="1" algn="just"/>
            <a:r>
              <a:rPr lang="pt-BR" dirty="0" smtClean="0"/>
              <a:t>não </a:t>
            </a:r>
            <a:r>
              <a:rPr lang="pt-BR" dirty="0"/>
              <a:t>apenas tolerado, </a:t>
            </a:r>
            <a:r>
              <a:rPr lang="pt-BR" dirty="0" smtClean="0"/>
              <a:t>mas </a:t>
            </a:r>
            <a:r>
              <a:rPr lang="pt-BR" dirty="0"/>
              <a:t>incentivado.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</a:t>
            </a:r>
            <a:r>
              <a:rPr lang="pt-BR" i="1" dirty="0"/>
              <a:t>Siemens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Ao final, a Siemens pagou multas </a:t>
            </a:r>
            <a:r>
              <a:rPr lang="pt-BR" dirty="0" smtClean="0"/>
              <a:t>no valor de </a:t>
            </a:r>
            <a:r>
              <a:rPr lang="pt-BR" dirty="0"/>
              <a:t>US$ 1,6 bilhão aos reguladores </a:t>
            </a:r>
            <a:r>
              <a:rPr lang="pt-BR" dirty="0" smtClean="0"/>
              <a:t>norte-americanos </a:t>
            </a:r>
            <a:r>
              <a:rPr lang="pt-BR" dirty="0"/>
              <a:t>e alemães.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empresa também se comprometeu a promover mudanças estruturais, incluindo: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substituição de todos os seus </a:t>
            </a:r>
            <a:r>
              <a:rPr lang="pt-BR" dirty="0" smtClean="0"/>
              <a:t>executivos-chave; 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realização de investigações internas independentes; </a:t>
            </a:r>
            <a:endParaRPr lang="pt-BR" dirty="0" smtClean="0"/>
          </a:p>
          <a:p>
            <a:pPr lvl="1"/>
            <a:r>
              <a:rPr lang="pt-BR" dirty="0" smtClean="0"/>
              <a:t>e </a:t>
            </a:r>
            <a:r>
              <a:rPr lang="pt-BR" dirty="0"/>
              <a:t>a criação de um programa amplo de </a:t>
            </a:r>
            <a:r>
              <a:rPr lang="pt-BR" i="1" dirty="0" smtClean="0"/>
              <a:t>compliance</a:t>
            </a:r>
            <a:endParaRPr lang="pt-BR" dirty="0"/>
          </a:p>
          <a:p>
            <a:pPr lvl="1"/>
            <a:endParaRPr lang="pt-BR" dirty="0" smtClean="0"/>
          </a:p>
          <a:p>
            <a:r>
              <a:rPr lang="pt-BR" dirty="0" smtClean="0"/>
              <a:t>Totalizando </a:t>
            </a:r>
            <a:r>
              <a:rPr lang="pt-BR" dirty="0"/>
              <a:t>cerca de US$ 1 bilhão adicionais em custos associados diretamente ao escândalo.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</a:t>
            </a:r>
            <a:r>
              <a:rPr lang="pt-BR" i="1" dirty="0"/>
              <a:t>Siemens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8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O que era mau exemplo se tornou padrão de referência. </a:t>
            </a:r>
          </a:p>
          <a:p>
            <a:pPr algn="just"/>
            <a:r>
              <a:rPr lang="pt-BR" dirty="0" smtClean="0"/>
              <a:t>Atualmente</a:t>
            </a:r>
            <a:r>
              <a:rPr lang="pt-BR" dirty="0"/>
              <a:t>, a Siemens tem cerca  de 600 funcionários dedicados em tempo integral ao </a:t>
            </a:r>
            <a:r>
              <a:rPr lang="pt-BR" i="1" dirty="0"/>
              <a:t>compliance</a:t>
            </a:r>
            <a:r>
              <a:rPr lang="pt-BR" dirty="0"/>
              <a:t>, subordinados a um diretor- executivo de </a:t>
            </a:r>
            <a:r>
              <a:rPr lang="pt-BR" i="1" dirty="0"/>
              <a:t>compliance </a:t>
            </a:r>
            <a:r>
              <a:rPr lang="pt-BR" dirty="0"/>
              <a:t>(</a:t>
            </a:r>
            <a:r>
              <a:rPr lang="pt-BR" i="1" dirty="0" err="1"/>
              <a:t>chief</a:t>
            </a:r>
            <a:r>
              <a:rPr lang="pt-BR" i="1" dirty="0"/>
              <a:t> compliance </a:t>
            </a:r>
            <a:r>
              <a:rPr lang="pt-BR" i="1" dirty="0" err="1"/>
              <a:t>officer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Um </a:t>
            </a:r>
            <a:r>
              <a:rPr lang="pt-BR" dirty="0"/>
              <a:t>programa com base no tripé prevenir-detectar-solucionar foi </a:t>
            </a:r>
            <a:r>
              <a:rPr lang="pt-BR" dirty="0" smtClean="0"/>
              <a:t>implantado</a:t>
            </a:r>
            <a:r>
              <a:rPr lang="pt-BR" dirty="0"/>
              <a:t>.</a:t>
            </a:r>
            <a:endParaRPr lang="pt-BR" dirty="0" smtClean="0"/>
          </a:p>
          <a:p>
            <a:pPr algn="just"/>
            <a:r>
              <a:rPr lang="pt-BR" dirty="0" smtClean="0"/>
              <a:t>Métricas </a:t>
            </a:r>
            <a:r>
              <a:rPr lang="pt-BR" dirty="0"/>
              <a:t>relativas ao </a:t>
            </a:r>
            <a:r>
              <a:rPr lang="pt-BR" i="1" dirty="0"/>
              <a:t>compliance </a:t>
            </a:r>
            <a:r>
              <a:rPr lang="pt-BR" dirty="0"/>
              <a:t>foram incluídas na política de remuneração variável dos principais executivos. </a:t>
            </a:r>
            <a:endParaRPr lang="pt-BR" dirty="0" smtClean="0"/>
          </a:p>
          <a:p>
            <a:pPr algn="just"/>
            <a:r>
              <a:rPr lang="pt-BR" dirty="0" smtClean="0"/>
              <a:t>E, </a:t>
            </a:r>
            <a:r>
              <a:rPr lang="pt-BR" dirty="0"/>
              <a:t>mais importante que tudo, o assunto passou a ser o foco central do novo diretor- presidente.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delação premiada da companhia junto aos reguladores brasileiros em 2013 – sobre sua participação em um cartel para obras do metrô paulista – pode ser resultado do processo interno de renovação de suas práticas de negócio e atividades de </a:t>
            </a:r>
            <a:r>
              <a:rPr lang="pt-BR" i="1" dirty="0"/>
              <a:t>compliance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5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713514"/>
              </p:ext>
            </p:extLst>
          </p:nvPr>
        </p:nvGraphicFramePr>
        <p:xfrm>
          <a:off x="1097280" y="1490151"/>
          <a:ext cx="10058400" cy="447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Dez etapas para </a:t>
            </a:r>
            <a:r>
              <a:rPr lang="pt-BR" dirty="0" smtClean="0"/>
              <a:t>implantar um </a:t>
            </a:r>
            <a:r>
              <a:rPr lang="pt-BR" dirty="0"/>
              <a:t>programa efetivo de ética </a:t>
            </a:r>
            <a:r>
              <a:rPr lang="pt-BR" dirty="0" smtClean="0"/>
              <a:t>e </a:t>
            </a:r>
            <a:r>
              <a:rPr lang="pt-BR" i="1" dirty="0" smtClean="0"/>
              <a:t>compliance </a:t>
            </a:r>
            <a:r>
              <a:rPr lang="pt-BR" sz="3100" dirty="0" smtClean="0"/>
              <a:t>(SILVEIRA, 2015)</a:t>
            </a:r>
            <a:endParaRPr lang="pt-BR" sz="31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17574"/>
              </p:ext>
            </p:extLst>
          </p:nvPr>
        </p:nvGraphicFramePr>
        <p:xfrm>
          <a:off x="629770" y="2272339"/>
          <a:ext cx="11174505" cy="307959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12319"/>
                <a:gridCol w="2288616"/>
                <a:gridCol w="8173570"/>
              </a:tblGrid>
              <a:tr h="3923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 smtClean="0">
                          <a:effectLst/>
                        </a:rPr>
                        <a:t>Etapa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effectLst/>
                        </a:rPr>
                        <a:t>Descrição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3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Identificação dos principais regramentos aplicáveis.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Seleção das regulamentações externas a serem cumpridas pelo programa de compliance. Por exemplo, normas  do Bacen e  CVM, lei </a:t>
                      </a:r>
                      <a:r>
                        <a:rPr lang="pt-BR" sz="2000" u="none" strike="noStrike" dirty="0" err="1">
                          <a:effectLst/>
                        </a:rPr>
                        <a:t>Sarbanes-Oxley</a:t>
                      </a:r>
                      <a:r>
                        <a:rPr lang="pt-BR" sz="2000" u="none" strike="noStrike" dirty="0">
                          <a:effectLst/>
                        </a:rPr>
                        <a:t>, Lei 12.846/2013 (anticorrupção</a:t>
                      </a:r>
                      <a:r>
                        <a:rPr lang="pt-BR" sz="2000" u="none" strike="noStrike" dirty="0" smtClean="0">
                          <a:effectLst/>
                        </a:rPr>
                        <a:t>).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53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Elaboração das diretrizes, políticas e normas internas.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Criação ou ajuste das diretrizes e políticas. Inclui desde a criação de  documentos abrangentes </a:t>
                      </a:r>
                      <a:r>
                        <a:rPr lang="pt-BR" sz="2000" u="none" strike="noStrike" dirty="0" smtClean="0">
                          <a:effectLst/>
                        </a:rPr>
                        <a:t>até </a:t>
                      </a:r>
                      <a:r>
                        <a:rPr lang="pt-BR" sz="2000" u="none" strike="noStrike" dirty="0">
                          <a:effectLst/>
                        </a:rPr>
                        <a:t>políticas  com exemplos de atitudes esperadas em situações </a:t>
                      </a:r>
                      <a:r>
                        <a:rPr lang="pt-BR" sz="2000" u="none" strike="noStrike" dirty="0" smtClean="0">
                          <a:effectLst/>
                        </a:rPr>
                        <a:t>do cotidiano.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901883"/>
              </p:ext>
            </p:extLst>
          </p:nvPr>
        </p:nvGraphicFramePr>
        <p:xfrm>
          <a:off x="673698" y="2010569"/>
          <a:ext cx="10905564" cy="356996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95175"/>
                <a:gridCol w="2795185"/>
                <a:gridCol w="7415204"/>
              </a:tblGrid>
              <a:tr h="249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Estruturação organizacional da área de compliance.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spc="-15" dirty="0">
                          <a:effectLst/>
                        </a:rPr>
                        <a:t>Definição do executivo responsável pela centralização das atividades de conformidade.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Inclui </a:t>
                      </a:r>
                      <a:r>
                        <a:rPr lang="pt-BR" sz="2000" u="none" strike="noStrike" spc="-15" dirty="0">
                          <a:effectLst/>
                        </a:rPr>
                        <a:t>também a definição da composição, o funcionamento e as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atribuições </a:t>
                      </a:r>
                      <a:r>
                        <a:rPr lang="pt-BR" sz="2000" u="none" strike="noStrike" spc="-15" dirty="0">
                          <a:effectLst/>
                        </a:rPr>
                        <a:t>do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comitê de compliance, </a:t>
                      </a:r>
                      <a:r>
                        <a:rPr lang="pt-BR" sz="2000" u="none" strike="noStrike" spc="-15" dirty="0">
                          <a:effectLst/>
                        </a:rPr>
                        <a:t>bem como o modo de prestação de contas e reporte do gestor de  compliance e do comitê  à diretoria  e conselho. É fundamental que sejam alocados recursos humanos, financeiros e tecnológicos  compatíveis  com a importância  do tema para a empresa.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75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spc="-25">
                          <a:effectLst/>
                        </a:rPr>
                        <a:t>Avaliação dos principais  riscos e  ameaças de não conformidade.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spc="-15" dirty="0">
                          <a:effectLst/>
                        </a:rPr>
                        <a:t>Identificação das áreas, funções e unidades sujeitas a riscos mais relevantes de não conformidade, levando em consideração a probabilidade  de  ocorrência  e os impactos  para a organização.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Dez etapas para </a:t>
            </a:r>
            <a:r>
              <a:rPr lang="pt-BR" dirty="0" smtClean="0"/>
              <a:t>implantar um </a:t>
            </a:r>
            <a:r>
              <a:rPr lang="pt-BR" dirty="0"/>
              <a:t>programa efetivo de ética </a:t>
            </a:r>
            <a:r>
              <a:rPr lang="pt-BR" dirty="0" smtClean="0"/>
              <a:t>e </a:t>
            </a:r>
            <a:r>
              <a:rPr lang="pt-BR" i="1" dirty="0" smtClean="0"/>
              <a:t>compliance </a:t>
            </a:r>
            <a:r>
              <a:rPr lang="pt-BR" sz="3100" dirty="0" smtClean="0"/>
              <a:t>(SILVEIRA, 2015)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26291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63349"/>
              </p:ext>
            </p:extLst>
          </p:nvPr>
        </p:nvGraphicFramePr>
        <p:xfrm>
          <a:off x="514575" y="1512298"/>
          <a:ext cx="11223810" cy="464645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15461"/>
                <a:gridCol w="2876754"/>
                <a:gridCol w="7631595"/>
              </a:tblGrid>
              <a:tr h="19883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Implantação de ações de treinamento, conscientização e comunicação.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spc="-15" dirty="0">
                          <a:effectLst/>
                        </a:rPr>
                        <a:t>Realização de treinamentos para executivos e colaboradores visando assegurar o entendimento das políticas  vigentes, importância  para  o sucesso de  longo prazo da  organização, penalidades  em caso de  descumprimento e relação com os  valores  da empresa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. </a:t>
                      </a:r>
                    </a:p>
                    <a:p>
                      <a:pPr algn="l" fontAlgn="ctr"/>
                      <a:r>
                        <a:rPr lang="pt-BR" sz="2000" u="none" strike="noStrike" spc="-15" dirty="0" smtClean="0">
                          <a:effectLst/>
                        </a:rPr>
                        <a:t>Estruturar </a:t>
                      </a:r>
                      <a:r>
                        <a:rPr lang="pt-BR" sz="2000" u="none" strike="noStrike" spc="-15" dirty="0">
                          <a:effectLst/>
                        </a:rPr>
                        <a:t>um canal de comunicação para esclarecimento contínuo de 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dúvidas </a:t>
                      </a:r>
                      <a:r>
                        <a:rPr lang="pt-BR" sz="2000" u="none" strike="noStrike" spc="-15" dirty="0">
                          <a:effectLst/>
                        </a:rPr>
                        <a:t>sobre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políticas corporativas </a:t>
                      </a:r>
                      <a:r>
                        <a:rPr lang="pt-BR" sz="2000" u="none" strike="noStrike" spc="-15" dirty="0">
                          <a:effectLst/>
                        </a:rPr>
                        <a:t>e comportamentos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desejados.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587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6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Criação de canal de denúncias para reporte de violações por funcionários e outros stakeholders.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Criação de  mecanismos para reporte de  violações por funcionários canal de e outras partes </a:t>
                      </a:r>
                      <a:r>
                        <a:rPr lang="pt-BR" sz="2000" u="none" strike="noStrike" dirty="0" smtClean="0">
                          <a:effectLst/>
                        </a:rPr>
                        <a:t>interessadas. Deve-se </a:t>
                      </a:r>
                      <a:r>
                        <a:rPr lang="pt-BR" sz="2000" u="none" strike="noStrike" dirty="0">
                          <a:effectLst/>
                        </a:rPr>
                        <a:t>também estruturar uma ouvidoria independente </a:t>
                      </a:r>
                      <a:r>
                        <a:rPr lang="pt-BR" sz="2000" u="none" strike="noStrike" dirty="0" smtClean="0">
                          <a:effectLst/>
                        </a:rPr>
                        <a:t>e</a:t>
                      </a:r>
                      <a:r>
                        <a:rPr lang="pt-BR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2000" u="none" strike="noStrike" dirty="0" smtClean="0">
                          <a:effectLst/>
                        </a:rPr>
                        <a:t>criar </a:t>
                      </a:r>
                      <a:r>
                        <a:rPr lang="pt-BR" sz="2000" u="none" strike="noStrike" dirty="0">
                          <a:effectLst/>
                        </a:rPr>
                        <a:t>mecanismos para divulgar voluntariamente  aos reguladores  as eventuais não conformidades  relevantes identificadas.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99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Monitoramento </a:t>
                      </a:r>
                      <a:r>
                        <a:rPr lang="pt-BR" sz="2000" u="none" strike="noStrike" dirty="0" smtClean="0">
                          <a:effectLst/>
                        </a:rPr>
                        <a:t>periódico  </a:t>
                      </a:r>
                      <a:r>
                        <a:rPr lang="pt-BR" sz="2000" u="none" strike="noStrike" dirty="0">
                          <a:effectLst/>
                        </a:rPr>
                        <a:t>e independente das práticas adotadas.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Realização de auditorias e </a:t>
                      </a:r>
                      <a:r>
                        <a:rPr lang="pt-BR" sz="2000" i="1" u="none" strike="noStrike" dirty="0" err="1">
                          <a:effectLst/>
                        </a:rPr>
                        <a:t>due</a:t>
                      </a:r>
                      <a:r>
                        <a:rPr lang="pt-BR" sz="2000" i="1" u="none" strike="noStrike" dirty="0">
                          <a:effectLst/>
                        </a:rPr>
                        <a:t> </a:t>
                      </a:r>
                      <a:r>
                        <a:rPr lang="pt-BR" sz="2000" i="1" u="none" strike="noStrike" dirty="0" err="1">
                          <a:effectLst/>
                        </a:rPr>
                        <a:t>diligence</a:t>
                      </a:r>
                      <a:r>
                        <a:rPr lang="pt-BR" sz="2000" i="1" u="none" strike="noStrike" dirty="0">
                          <a:effectLst/>
                        </a:rPr>
                        <a:t> </a:t>
                      </a:r>
                      <a:r>
                        <a:rPr lang="pt-BR" sz="2000" u="none" strike="noStrike" dirty="0">
                          <a:effectLst/>
                        </a:rPr>
                        <a:t>de </a:t>
                      </a:r>
                      <a:r>
                        <a:rPr lang="pt-BR" sz="2000" i="1" u="none" strike="noStrike" dirty="0">
                          <a:effectLst/>
                        </a:rPr>
                        <a:t>compliance </a:t>
                      </a:r>
                      <a:r>
                        <a:rPr lang="pt-BR" sz="2000" u="none" strike="noStrike" dirty="0">
                          <a:effectLst/>
                        </a:rPr>
                        <a:t>independentes, principalmente nas atividades  </a:t>
                      </a:r>
                      <a:r>
                        <a:rPr lang="pt-BR" sz="2000" u="none" strike="noStrike" dirty="0" smtClean="0">
                          <a:effectLst/>
                        </a:rPr>
                        <a:t>consideradas </a:t>
                      </a:r>
                      <a:r>
                        <a:rPr lang="pt-BR" sz="2000" u="none" strike="noStrike" dirty="0">
                          <a:effectLst/>
                        </a:rPr>
                        <a:t>de </a:t>
                      </a:r>
                      <a:r>
                        <a:rPr lang="pt-BR" sz="2000" u="none" strike="noStrike" dirty="0" smtClean="0">
                          <a:effectLst/>
                        </a:rPr>
                        <a:t>maior </a:t>
                      </a:r>
                      <a:r>
                        <a:rPr lang="pt-BR" sz="2000" u="none" strike="noStrike" dirty="0">
                          <a:effectLst/>
                        </a:rPr>
                        <a:t>risco.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Dez etapas para </a:t>
            </a:r>
            <a:r>
              <a:rPr lang="pt-BR" dirty="0" smtClean="0"/>
              <a:t>implantar um </a:t>
            </a:r>
            <a:r>
              <a:rPr lang="pt-BR" dirty="0"/>
              <a:t>programa efetivo de ética </a:t>
            </a:r>
            <a:r>
              <a:rPr lang="pt-BR" dirty="0" smtClean="0"/>
              <a:t>e </a:t>
            </a:r>
            <a:r>
              <a:rPr lang="pt-BR" i="1" dirty="0" smtClean="0"/>
              <a:t>compliance </a:t>
            </a:r>
            <a:r>
              <a:rPr lang="pt-BR" sz="3100" dirty="0" smtClean="0"/>
              <a:t>(SILVEIRA, 2015)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23050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68762"/>
              </p:ext>
            </p:extLst>
          </p:nvPr>
        </p:nvGraphicFramePr>
        <p:xfrm>
          <a:off x="532503" y="1775012"/>
          <a:ext cx="11187953" cy="411479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13176"/>
                <a:gridCol w="2867563"/>
                <a:gridCol w="7607214"/>
              </a:tblGrid>
              <a:tr h="1866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Documentação de todas as atividades de </a:t>
                      </a:r>
                      <a:r>
                        <a:rPr lang="pt-BR" sz="2000" u="none" strike="noStrike" dirty="0" smtClean="0">
                          <a:effectLst/>
                        </a:rPr>
                        <a:t>compliance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spc="-15" dirty="0">
                          <a:effectLst/>
                        </a:rPr>
                        <a:t>Registro e armazenamento da documentação referente às atividades de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compliance.</a:t>
                      </a:r>
                      <a:r>
                        <a:rPr lang="pt-BR" sz="2000" u="none" strike="noStrike" spc="-15" baseline="0" dirty="0" smtClean="0">
                          <a:effectLst/>
                        </a:rPr>
                        <a:t> Inclui </a:t>
                      </a:r>
                      <a:r>
                        <a:rPr lang="pt-BR" sz="2000" u="none" strike="noStrike" spc="-15" dirty="0" smtClean="0">
                          <a:effectLst/>
                        </a:rPr>
                        <a:t>também </a:t>
                      </a:r>
                      <a:r>
                        <a:rPr lang="pt-BR" sz="2000" u="none" strike="noStrike" spc="-15" dirty="0">
                          <a:effectLst/>
                        </a:rPr>
                        <a:t>o gerenciamento de  todas as normas  e políticas  em um repositório central  que permita  rápido envio aos envolvidos  em caso de  atualização de  normas, políticas  ou regulamentos.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24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Incorporação do compliance na avaliação dos  executivos.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Integração de questões relativas ao compliance no processo de avaliação de desempenho dos executivos, com impactos potenciais sobre  a remuneração e promoção na  carreira.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24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Criação de indicadores para avaliação do programa de compliance.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Elaboração de relatórios com base em medidas objetivas a fim de permitir que a diretoria e o conselho monitorem o desempenho do </a:t>
                      </a:r>
                      <a:r>
                        <a:rPr lang="pt-BR" sz="2000" u="none" strike="noStrike" dirty="0" smtClean="0">
                          <a:effectLst/>
                        </a:rPr>
                        <a:t>programa de </a:t>
                      </a:r>
                      <a:r>
                        <a:rPr lang="pt-BR" sz="2000" u="none" strike="noStrike" dirty="0">
                          <a:effectLst/>
                        </a:rPr>
                        <a:t>compliance.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Dez etapas para </a:t>
            </a:r>
            <a:r>
              <a:rPr lang="pt-BR" dirty="0" smtClean="0"/>
              <a:t>implantar um </a:t>
            </a:r>
            <a:r>
              <a:rPr lang="pt-BR" dirty="0"/>
              <a:t>programa efetivo de ética </a:t>
            </a:r>
            <a:r>
              <a:rPr lang="pt-BR" dirty="0" smtClean="0"/>
              <a:t>e </a:t>
            </a:r>
            <a:r>
              <a:rPr lang="pt-BR" i="1" dirty="0" smtClean="0"/>
              <a:t>compliance </a:t>
            </a:r>
            <a:r>
              <a:rPr lang="pt-BR" sz="3100" dirty="0" smtClean="0"/>
              <a:t>(SILVEIRA, 2015)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1141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61565"/>
            <a:ext cx="10058400" cy="4201913"/>
          </a:xfrm>
        </p:spPr>
        <p:txBody>
          <a:bodyPr/>
          <a:lstStyle/>
          <a:p>
            <a:r>
              <a:rPr lang="pt-BR" dirty="0" smtClean="0"/>
              <a:t>Pouco </a:t>
            </a:r>
            <a:r>
              <a:rPr lang="pt-BR" dirty="0"/>
              <a:t>valerá o investimento nessas dez etapas se as empresas interpretarem o </a:t>
            </a:r>
            <a:r>
              <a:rPr lang="pt-BR" i="1" dirty="0"/>
              <a:t>compliance </a:t>
            </a:r>
            <a:r>
              <a:rPr lang="pt-BR" dirty="0"/>
              <a:t>como um conjunto de regramentos frios  e distantes  do dia a dia, a serem mantidos sob cuidado de escalões inferiores.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chave para o sucesso, na verdade, é implantar uma cultura de confiança e integridade com o engajamento direto da alta gestão, notadamente do diretor-presidente e das demais lideranças.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</p:spTree>
    <p:extLst>
      <p:ext uri="{BB962C8B-B14F-4D97-AF65-F5344CB8AC3E}">
        <p14:creationId xmlns:p14="http://schemas.microsoft.com/office/powerpoint/2010/main" val="17223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01906"/>
            <a:ext cx="10058400" cy="4161572"/>
          </a:xfrm>
        </p:spPr>
        <p:txBody>
          <a:bodyPr/>
          <a:lstStyle/>
          <a:p>
            <a:r>
              <a:rPr lang="pt-BR" dirty="0"/>
              <a:t>Cabe às principais lideranças enviar mensagens diretas e claras sobre a importância do </a:t>
            </a:r>
            <a:r>
              <a:rPr lang="pt-BR" i="1" dirty="0"/>
              <a:t>compliance</a:t>
            </a:r>
            <a:r>
              <a:rPr lang="pt-BR" dirty="0"/>
              <a:t>, de maneira que se entenda que o cumprimento das políticas é parte do negócio e que os desvios não serão tolerados. </a:t>
            </a:r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/>
              <a:t>os colaboradores observarem esse comportamento na hierarquia, compreenderão que a necessidade de seguir as regras é real, e não apenas para satisfazer a reguladores da porta para fora.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</p:spTree>
    <p:extLst>
      <p:ext uri="{BB962C8B-B14F-4D97-AF65-F5344CB8AC3E}">
        <p14:creationId xmlns:p14="http://schemas.microsoft.com/office/powerpoint/2010/main" val="42785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88458"/>
            <a:ext cx="10058400" cy="4175019"/>
          </a:xfrm>
        </p:spPr>
        <p:txBody>
          <a:bodyPr/>
          <a:lstStyle/>
          <a:p>
            <a:r>
              <a:rPr lang="pt-BR" dirty="0" smtClean="0"/>
              <a:t>Nos </a:t>
            </a:r>
            <a:r>
              <a:rPr lang="pt-BR" dirty="0"/>
              <a:t>últimos anos muitas empresas buscaram promover uma cultura ética </a:t>
            </a:r>
            <a:r>
              <a:rPr lang="pt-BR" dirty="0" smtClean="0"/>
              <a:t>organizacional </a:t>
            </a:r>
          </a:p>
          <a:p>
            <a:pPr lvl="1"/>
            <a:r>
              <a:rPr lang="pt-BR" dirty="0" smtClean="0"/>
              <a:t>ajuda </a:t>
            </a:r>
            <a:r>
              <a:rPr lang="pt-BR" dirty="0"/>
              <a:t>na </a:t>
            </a:r>
            <a:r>
              <a:rPr lang="pt-BR" dirty="0" smtClean="0"/>
              <a:t>atração </a:t>
            </a:r>
            <a:r>
              <a:rPr lang="pt-BR" dirty="0"/>
              <a:t>e retenção de talentos, </a:t>
            </a:r>
            <a:endParaRPr lang="pt-BR" dirty="0" smtClean="0"/>
          </a:p>
          <a:p>
            <a:pPr lvl="1"/>
            <a:r>
              <a:rPr lang="pt-BR" dirty="0" smtClean="0"/>
              <a:t>fortalece </a:t>
            </a:r>
            <a:r>
              <a:rPr lang="pt-BR" dirty="0"/>
              <a:t>o relacionamento com os </a:t>
            </a:r>
            <a:r>
              <a:rPr lang="pt-BR" i="1" dirty="0" err="1"/>
              <a:t>stakeholders</a:t>
            </a:r>
            <a:r>
              <a:rPr lang="pt-BR" dirty="0"/>
              <a:t>, </a:t>
            </a:r>
            <a:endParaRPr lang="pt-BR" dirty="0" smtClean="0"/>
          </a:p>
          <a:p>
            <a:pPr lvl="1"/>
            <a:r>
              <a:rPr lang="pt-BR" dirty="0" smtClean="0"/>
              <a:t>reduz </a:t>
            </a:r>
            <a:r>
              <a:rPr lang="pt-BR" dirty="0"/>
              <a:t>a incidência de fraudes e de crimes financeiros </a:t>
            </a:r>
            <a:endParaRPr lang="pt-BR" dirty="0" smtClean="0"/>
          </a:p>
          <a:p>
            <a:pPr lvl="2"/>
            <a:r>
              <a:rPr lang="pt-BR" dirty="0" smtClean="0"/>
              <a:t>promovendo </a:t>
            </a:r>
            <a:r>
              <a:rPr lang="pt-BR" dirty="0"/>
              <a:t>relações comerciais mais éticas </a:t>
            </a:r>
            <a:endParaRPr lang="pt-BR" dirty="0" smtClean="0"/>
          </a:p>
          <a:p>
            <a:pPr lvl="2"/>
            <a:r>
              <a:rPr lang="pt-BR" dirty="0" smtClean="0"/>
              <a:t>fortalecendo </a:t>
            </a:r>
            <a:r>
              <a:rPr lang="pt-BR" dirty="0"/>
              <a:t>a imagem da empresa no </a:t>
            </a:r>
            <a:r>
              <a:rPr lang="pt-BR" dirty="0" smtClean="0"/>
              <a:t>mercado.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0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82588"/>
            <a:ext cx="10058400" cy="4080890"/>
          </a:xfrm>
        </p:spPr>
        <p:txBody>
          <a:bodyPr/>
          <a:lstStyle/>
          <a:p>
            <a:r>
              <a:rPr lang="pt-BR" dirty="0"/>
              <a:t>Outro ponto essencial é a formação de uma cultura de responsabilização pelas decisões tomadas.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conformidade da empresa para com as regras precisa ser vista como responsabilidade de cada um, e não da área de </a:t>
            </a:r>
            <a:r>
              <a:rPr lang="pt-BR" i="1" dirty="0"/>
              <a:t>compliance</a:t>
            </a:r>
            <a:r>
              <a:rPr lang="pt-BR" dirty="0"/>
              <a:t>, a qual deverá servir basicamente para proporcionar orientação sobre o tema, centralizar informações e levar essa  agenda  adiante na organização.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</p:spTree>
    <p:extLst>
      <p:ext uri="{BB962C8B-B14F-4D97-AF65-F5344CB8AC3E}">
        <p14:creationId xmlns:p14="http://schemas.microsoft.com/office/powerpoint/2010/main" val="1277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55694"/>
            <a:ext cx="10058400" cy="4107784"/>
          </a:xfrm>
        </p:spPr>
        <p:txBody>
          <a:bodyPr/>
          <a:lstStyle/>
          <a:p>
            <a:r>
              <a:rPr lang="pt-BR" dirty="0"/>
              <a:t>O papel do conselho de administração em todo esse processo é fundamental, uma vez que é o responsável em última instância pela aderência da empresa às leis e demais normas. </a:t>
            </a:r>
            <a:endParaRPr lang="pt-BR" dirty="0" smtClean="0"/>
          </a:p>
          <a:p>
            <a:r>
              <a:rPr lang="pt-BR" dirty="0" smtClean="0"/>
              <a:t>Entre </a:t>
            </a:r>
            <a:r>
              <a:rPr lang="pt-BR" dirty="0"/>
              <a:t>outras tarefas, o conselho deve aprovar e revisar as políticas corporativas relativas ao </a:t>
            </a:r>
            <a:r>
              <a:rPr lang="pt-BR" i="1" dirty="0"/>
              <a:t>compliance</a:t>
            </a:r>
            <a:r>
              <a:rPr lang="pt-BR" dirty="0"/>
              <a:t>, interagir direta e periodicamente com o responsável pela área e monitorar o cumprimento do programa por meio de relatórios com indicadores objetivos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</p:spTree>
    <p:extLst>
      <p:ext uri="{BB962C8B-B14F-4D97-AF65-F5344CB8AC3E}">
        <p14:creationId xmlns:p14="http://schemas.microsoft.com/office/powerpoint/2010/main" val="22982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55694"/>
            <a:ext cx="10058400" cy="4107784"/>
          </a:xfrm>
        </p:spPr>
        <p:txBody>
          <a:bodyPr/>
          <a:lstStyle/>
          <a:p>
            <a:r>
              <a:rPr lang="pt-BR" dirty="0"/>
              <a:t>Nenhum programa de </a:t>
            </a:r>
            <a:r>
              <a:rPr lang="pt-BR" i="1" dirty="0"/>
              <a:t>compliance </a:t>
            </a:r>
            <a:r>
              <a:rPr lang="pt-BR" dirty="0"/>
              <a:t>será efetivo, portanto, sem o comprometimento pessoal da alta gestão, particularmente do conselho de administração e da diretoria executiva. </a:t>
            </a:r>
            <a:endParaRPr lang="pt-BR" dirty="0" smtClean="0"/>
          </a:p>
          <a:p>
            <a:r>
              <a:rPr lang="pt-BR" dirty="0" smtClean="0"/>
              <a:t>Apesar </a:t>
            </a:r>
            <a:r>
              <a:rPr lang="pt-BR" dirty="0"/>
              <a:t>de constituir um grande desafio, a construção de um sistema eficaz de </a:t>
            </a:r>
            <a:r>
              <a:rPr lang="pt-BR" i="1" dirty="0"/>
              <a:t>compliance </a:t>
            </a:r>
            <a:r>
              <a:rPr lang="pt-BR" dirty="0"/>
              <a:t>deve ser vista como uma oportunidade da organização assegurar um padrão de excelência operacional, diminuir o risco de problemas </a:t>
            </a:r>
            <a:r>
              <a:rPr lang="pt-BR" dirty="0" err="1"/>
              <a:t>reputacionais</a:t>
            </a:r>
            <a:r>
              <a:rPr lang="pt-BR" dirty="0"/>
              <a:t>, mitigar passivos legais e promover seus valores.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</p:spTree>
    <p:extLst>
      <p:ext uri="{BB962C8B-B14F-4D97-AF65-F5344CB8AC3E}">
        <p14:creationId xmlns:p14="http://schemas.microsoft.com/office/powerpoint/2010/main" val="35875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22929"/>
            <a:ext cx="10058400" cy="4040549"/>
          </a:xfrm>
        </p:spPr>
        <p:txBody>
          <a:bodyPr>
            <a:normAutofit/>
          </a:bodyPr>
          <a:lstStyle/>
          <a:p>
            <a:r>
              <a:rPr lang="pt-BR" dirty="0"/>
              <a:t>Diferentemente de várias ações de marketing social, frequentes atualmente, porém em muitos casos vazias em substância, é a estruturação de um programa de conformidade efetivo que representa um exemplo concreto do exercício da responsabilidade corporativa. </a:t>
            </a:r>
            <a:endParaRPr lang="pt-BR" dirty="0" smtClean="0"/>
          </a:p>
          <a:p>
            <a:r>
              <a:rPr lang="pt-BR" dirty="0" smtClean="0"/>
              <a:t>Afinal</a:t>
            </a:r>
            <a:r>
              <a:rPr lang="pt-BR" dirty="0"/>
              <a:t>, se as empresas seguirem as regras de verdade, haverá um desincentivo a infrações (evasão fiscal, corrupção e lavagem de dinheiro, por exemplo) e, consequentemente, o resultado será uma sociedade mais </a:t>
            </a:r>
            <a:r>
              <a:rPr lang="pt-BR" dirty="0" err="1"/>
              <a:t>meritocrática</a:t>
            </a:r>
            <a:r>
              <a:rPr lang="pt-BR" dirty="0"/>
              <a:t> e desenvolvida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</p:spTree>
    <p:extLst>
      <p:ext uri="{BB962C8B-B14F-4D97-AF65-F5344CB8AC3E}">
        <p14:creationId xmlns:p14="http://schemas.microsoft.com/office/powerpoint/2010/main" val="20945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/>
              <a:t>O caso Sadia e a responsabilidade dos administradores</a:t>
            </a:r>
            <a:endParaRPr lang="pt-BR" sz="6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Resultado de imagem para sa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82" y="1678692"/>
            <a:ext cx="3569260" cy="2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76718"/>
            <a:ext cx="10058400" cy="3986760"/>
          </a:xfrm>
        </p:spPr>
        <p:txBody>
          <a:bodyPr>
            <a:normAutofit/>
          </a:bodyPr>
          <a:lstStyle/>
          <a:p>
            <a:r>
              <a:rPr lang="pt-BR" dirty="0"/>
              <a:t>Líder brasileiro em alimentos industrializados </a:t>
            </a:r>
            <a:r>
              <a:rPr lang="pt-BR" dirty="0" smtClean="0"/>
              <a:t>e sexta </a:t>
            </a:r>
            <a:r>
              <a:rPr lang="pt-BR" dirty="0"/>
              <a:t>maior exportadora do país em 2008.</a:t>
            </a:r>
          </a:p>
          <a:p>
            <a:r>
              <a:rPr lang="pt-BR" dirty="0" smtClean="0"/>
              <a:t>Seu </a:t>
            </a:r>
            <a:r>
              <a:rPr lang="pt-BR" dirty="0"/>
              <a:t>portfólio de produtos reunia cerca de 700 itens.</a:t>
            </a:r>
          </a:p>
          <a:p>
            <a:r>
              <a:rPr lang="pt-BR" dirty="0" smtClean="0"/>
              <a:t>Desde </a:t>
            </a:r>
            <a:r>
              <a:rPr lang="pt-BR" dirty="0"/>
              <a:t>2001, a Sadia era marca brasileira </a:t>
            </a:r>
            <a:r>
              <a:rPr lang="pt-BR" dirty="0" smtClean="0"/>
              <a:t>mais valiosa </a:t>
            </a:r>
            <a:r>
              <a:rPr lang="pt-BR" dirty="0"/>
              <a:t>do setor de alimentos (segundo estudo </a:t>
            </a:r>
            <a:r>
              <a:rPr lang="pt-BR" dirty="0" smtClean="0"/>
              <a:t>da consultoria </a:t>
            </a:r>
            <a:r>
              <a:rPr lang="pt-BR" dirty="0"/>
              <a:t>britânica </a:t>
            </a:r>
            <a:r>
              <a:rPr lang="pt-BR" dirty="0" err="1"/>
              <a:t>Interbrand</a:t>
            </a:r>
            <a:r>
              <a:rPr lang="pt-BR" dirty="0"/>
              <a:t>).</a:t>
            </a:r>
          </a:p>
          <a:p>
            <a:r>
              <a:rPr lang="pt-BR" dirty="0" smtClean="0"/>
              <a:t>Foi </a:t>
            </a:r>
            <a:r>
              <a:rPr lang="pt-BR" dirty="0"/>
              <a:t>eleita a quinta marca de maior prestígio e </a:t>
            </a:r>
            <a:r>
              <a:rPr lang="pt-BR" dirty="0" smtClean="0"/>
              <a:t>valor do </a:t>
            </a:r>
            <a:r>
              <a:rPr lang="pt-BR" dirty="0"/>
              <a:t>Brasil pelos consumidores (segundo a </a:t>
            </a:r>
            <a:r>
              <a:rPr lang="pt-BR" dirty="0" smtClean="0"/>
              <a:t>revista Época </a:t>
            </a:r>
            <a:r>
              <a:rPr lang="pt-BR" dirty="0"/>
              <a:t>Negócios).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Sadia em 2008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Investimento atraente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76718"/>
            <a:ext cx="10058400" cy="4309490"/>
          </a:xfrm>
        </p:spPr>
        <p:txBody>
          <a:bodyPr/>
          <a:lstStyle/>
          <a:p>
            <a:r>
              <a:rPr lang="pt-BR" dirty="0"/>
              <a:t>A Sadia aparentava ser uma opção de investimento muito atraente. </a:t>
            </a:r>
            <a:endParaRPr lang="pt-BR" dirty="0" smtClean="0"/>
          </a:p>
          <a:p>
            <a:r>
              <a:rPr lang="pt-BR" dirty="0" smtClean="0"/>
              <a:t>Era </a:t>
            </a:r>
            <a:r>
              <a:rPr lang="pt-BR" dirty="0"/>
              <a:t>uma companhia de grande porte tradicional, muito bem posicionada em um setor com forte crescimento no Brasil  e exterior, e rentável </a:t>
            </a:r>
          </a:p>
          <a:p>
            <a:pPr lvl="1"/>
            <a:r>
              <a:rPr lang="pt-BR" dirty="0" smtClean="0"/>
              <a:t>retorno </a:t>
            </a:r>
            <a:r>
              <a:rPr lang="pt-BR" dirty="0"/>
              <a:t>sobre o patrimônio líquido da ordem de 25% nos quatro exercícios anteriores à quebra, em setembro de 2008, e </a:t>
            </a:r>
            <a:endParaRPr lang="pt-BR" dirty="0" smtClean="0"/>
          </a:p>
          <a:p>
            <a:pPr lvl="1"/>
            <a:r>
              <a:rPr lang="pt-BR" dirty="0" smtClean="0"/>
              <a:t>lucros </a:t>
            </a:r>
            <a:r>
              <a:rPr lang="pt-BR" dirty="0"/>
              <a:t>em todos os seus 64 anos de história.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Modelo de governança exemplar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82588"/>
            <a:ext cx="10058400" cy="4080890"/>
          </a:xfrm>
        </p:spPr>
        <p:txBody>
          <a:bodyPr>
            <a:normAutofit/>
          </a:bodyPr>
          <a:lstStyle/>
          <a:p>
            <a:r>
              <a:rPr lang="pt-BR" dirty="0" smtClean="0"/>
              <a:t>Era </a:t>
            </a:r>
            <a:r>
              <a:rPr lang="pt-BR" dirty="0"/>
              <a:t>listada no Nível </a:t>
            </a:r>
            <a:r>
              <a:rPr lang="pt-BR" dirty="0" smtClean="0"/>
              <a:t>1 da </a:t>
            </a:r>
            <a:r>
              <a:rPr lang="pt-BR" dirty="0" err="1" smtClean="0"/>
              <a:t>BM&amp;FBovespa</a:t>
            </a:r>
            <a:r>
              <a:rPr lang="pt-BR" dirty="0" smtClean="0"/>
              <a:t>;</a:t>
            </a:r>
          </a:p>
          <a:p>
            <a:r>
              <a:rPr lang="pt-BR" dirty="0"/>
              <a:t>T</a:t>
            </a:r>
            <a:r>
              <a:rPr lang="pt-BR" dirty="0" smtClean="0"/>
              <a:t>inha </a:t>
            </a:r>
            <a:r>
              <a:rPr lang="pt-BR" dirty="0"/>
              <a:t>ADRs na bolsa de Nova York desde </a:t>
            </a:r>
            <a:r>
              <a:rPr lang="pt-BR" dirty="0" smtClean="0"/>
              <a:t>2001 </a:t>
            </a:r>
          </a:p>
          <a:p>
            <a:pPr lvl="1"/>
            <a:r>
              <a:rPr lang="pt-BR" dirty="0" smtClean="0"/>
              <a:t>submetendo-se </a:t>
            </a:r>
            <a:r>
              <a:rPr lang="pt-BR" dirty="0"/>
              <a:t>aos requisitos da </a:t>
            </a:r>
            <a:r>
              <a:rPr lang="pt-BR" dirty="0" smtClean="0"/>
              <a:t>lei </a:t>
            </a:r>
            <a:r>
              <a:rPr lang="pt-BR" dirty="0" err="1" smtClean="0"/>
              <a:t>Sarbanes-Oxley</a:t>
            </a:r>
            <a:r>
              <a:rPr lang="pt-BR" dirty="0" smtClean="0"/>
              <a:t> </a:t>
            </a:r>
          </a:p>
          <a:p>
            <a:r>
              <a:rPr lang="pt-BR" dirty="0" smtClean="0"/>
              <a:t>Conselho </a:t>
            </a:r>
            <a:r>
              <a:rPr lang="pt-BR" dirty="0"/>
              <a:t>de administração </a:t>
            </a:r>
            <a:r>
              <a:rPr lang="pt-BR" dirty="0" smtClean="0"/>
              <a:t>criado </a:t>
            </a:r>
            <a:r>
              <a:rPr lang="pt-BR" dirty="0"/>
              <a:t>em 1964 </a:t>
            </a:r>
            <a:endParaRPr lang="pt-BR" dirty="0" smtClean="0"/>
          </a:p>
          <a:p>
            <a:pPr lvl="1"/>
            <a:r>
              <a:rPr lang="pt-BR" dirty="0" smtClean="0"/>
              <a:t>comitê </a:t>
            </a:r>
            <a:r>
              <a:rPr lang="pt-BR" dirty="0"/>
              <a:t>de auditoria </a:t>
            </a:r>
            <a:r>
              <a:rPr lang="pt-BR" dirty="0" smtClean="0"/>
              <a:t>desde 1994</a:t>
            </a:r>
            <a:endParaRPr lang="pt-BR" dirty="0"/>
          </a:p>
          <a:p>
            <a:r>
              <a:rPr lang="pt-BR" dirty="0" smtClean="0"/>
              <a:t>Família </a:t>
            </a:r>
            <a:r>
              <a:rPr lang="pt-BR" dirty="0"/>
              <a:t>controladora </a:t>
            </a:r>
            <a:r>
              <a:rPr lang="pt-BR" dirty="0" smtClean="0"/>
              <a:t>separada </a:t>
            </a:r>
            <a:r>
              <a:rPr lang="pt-BR" dirty="0"/>
              <a:t>da gestão diária </a:t>
            </a:r>
            <a:r>
              <a:rPr lang="pt-BR" dirty="0" smtClean="0"/>
              <a:t>desde </a:t>
            </a:r>
            <a:r>
              <a:rPr lang="pt-BR" dirty="0"/>
              <a:t>2004. </a:t>
            </a: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48277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Modelo de governança exemplar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09482"/>
            <a:ext cx="10058400" cy="405399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Era uma das raras companhias a classificar como independentes a maioria de seus conselheiros</a:t>
            </a:r>
          </a:p>
          <a:p>
            <a:pPr lvl="1"/>
            <a:r>
              <a:rPr lang="pt-BR" dirty="0"/>
              <a:t>ex-presidentes dos maiores bancos nacionais e da CVM, </a:t>
            </a:r>
          </a:p>
          <a:p>
            <a:pPr lvl="1"/>
            <a:r>
              <a:rPr lang="pt-BR" dirty="0"/>
              <a:t>um CEO de empresa do Novo Mercado, e </a:t>
            </a:r>
          </a:p>
          <a:p>
            <a:pPr lvl="1"/>
            <a:r>
              <a:rPr lang="pt-BR" dirty="0"/>
              <a:t>um dos maiores consultores de gestão do país. </a:t>
            </a:r>
          </a:p>
          <a:p>
            <a:r>
              <a:rPr lang="pt-BR" dirty="0"/>
              <a:t>Havia um conselho fiscal permanente e quatro comitês no conselho:</a:t>
            </a:r>
          </a:p>
          <a:p>
            <a:pPr lvl="1"/>
            <a:r>
              <a:rPr lang="pt-BR" dirty="0"/>
              <a:t>auditoria, finanças, tributário e de recursos humanos. </a:t>
            </a:r>
            <a:endParaRPr lang="pt-BR" dirty="0" smtClean="0"/>
          </a:p>
          <a:p>
            <a:r>
              <a:rPr lang="pt-BR" dirty="0"/>
              <a:t>Comitês de gestão dedicados às questões </a:t>
            </a:r>
            <a:r>
              <a:rPr lang="pt-BR" dirty="0" smtClean="0"/>
              <a:t>de finanças </a:t>
            </a:r>
            <a:r>
              <a:rPr lang="pt-BR" dirty="0"/>
              <a:t>e </a:t>
            </a:r>
            <a:r>
              <a:rPr lang="pt-BR" dirty="0" smtClean="0"/>
              <a:t>risco.</a:t>
            </a:r>
          </a:p>
          <a:p>
            <a:r>
              <a:rPr lang="pt-BR" dirty="0" smtClean="0"/>
              <a:t>Política </a:t>
            </a:r>
            <a:r>
              <a:rPr lang="pt-BR" dirty="0"/>
              <a:t>Financeira contemplando Gestão de </a:t>
            </a:r>
            <a:r>
              <a:rPr lang="pt-BR" dirty="0" smtClean="0"/>
              <a:t>Riscos aprovada </a:t>
            </a:r>
            <a:r>
              <a:rPr lang="pt-BR" dirty="0"/>
              <a:t>pelo Conselho de Administração.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48277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aconteceu?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grande exportadora, a Sadia necessitava proteger sua receita em moeda estrangeira contra variações cambiais. </a:t>
            </a:r>
            <a:endParaRPr lang="pt-BR" dirty="0" smtClean="0"/>
          </a:p>
          <a:p>
            <a:r>
              <a:rPr lang="pt-BR" dirty="0" smtClean="0"/>
              <a:t>Ao apostar na </a:t>
            </a:r>
            <a:r>
              <a:rPr lang="pt-BR" dirty="0"/>
              <a:t>continuidade da tendência de apreciação do real, a companhia passou a operar com derivativos cada vez mais exóticos, </a:t>
            </a:r>
            <a:r>
              <a:rPr lang="pt-BR" dirty="0" smtClean="0"/>
              <a:t>passando a </a:t>
            </a:r>
            <a:r>
              <a:rPr lang="pt-BR" dirty="0"/>
              <a:t>especular no mercado de câmbio. </a:t>
            </a:r>
            <a:endParaRPr lang="pt-BR" dirty="0" smtClean="0"/>
          </a:p>
          <a:p>
            <a:r>
              <a:rPr lang="pt-BR" dirty="0" smtClean="0"/>
              <a:t>Com </a:t>
            </a:r>
            <a:r>
              <a:rPr lang="pt-BR" dirty="0"/>
              <a:t>a </a:t>
            </a:r>
            <a:r>
              <a:rPr lang="pt-BR" dirty="0" smtClean="0"/>
              <a:t>crise </a:t>
            </a:r>
            <a:r>
              <a:rPr lang="pt-BR" dirty="0"/>
              <a:t>financeira de 2008 e a disparada do dólar, as decisões </a:t>
            </a:r>
            <a:r>
              <a:rPr lang="pt-BR" dirty="0" smtClean="0"/>
              <a:t>da alta </a:t>
            </a:r>
            <a:r>
              <a:rPr lang="pt-BR" dirty="0"/>
              <a:t>administração deixaram a Sadia com um enorme prejuízo financeiro de cerca de R$ 3,8 bilhões.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Compliance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 err="1" smtClean="0"/>
              <a:t>To</a:t>
            </a:r>
            <a:r>
              <a:rPr lang="pt-BR" i="1" dirty="0" smtClean="0"/>
              <a:t> </a:t>
            </a:r>
            <a:r>
              <a:rPr lang="pt-BR" i="1" dirty="0" err="1" smtClean="0"/>
              <a:t>comply</a:t>
            </a:r>
            <a:endParaRPr lang="pt-BR" i="1" dirty="0" smtClean="0"/>
          </a:p>
          <a:p>
            <a:pPr lvl="1" algn="just"/>
            <a:r>
              <a:rPr lang="pt-BR" i="1" dirty="0" smtClean="0"/>
              <a:t>Cumprir, executar, satisfazer, realizar o que lhe foi imposto.</a:t>
            </a:r>
          </a:p>
          <a:p>
            <a:pPr lvl="1" algn="just"/>
            <a:endParaRPr lang="pt-BR" i="1" dirty="0"/>
          </a:p>
          <a:p>
            <a:pPr lvl="1" algn="just"/>
            <a:r>
              <a:rPr lang="pt-BR" dirty="0" smtClean="0"/>
              <a:t>Dever de cumprir, de estar em conformidade e fazer cumprir regulamentos internos e externos impostos às atividades das organizações.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resultados das ações de </a:t>
            </a:r>
            <a:r>
              <a:rPr lang="pt-BR" i="1" dirty="0" smtClean="0"/>
              <a:t>compliance</a:t>
            </a:r>
            <a:r>
              <a:rPr lang="pt-BR" dirty="0" smtClean="0"/>
              <a:t> mostram o quanto a organização está aderente às políticas, diretrizes, normas, regulamentos, legislação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2516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Cronologia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397258"/>
              </p:ext>
            </p:extLst>
          </p:nvPr>
        </p:nvGraphicFramePr>
        <p:xfrm>
          <a:off x="899608" y="1380512"/>
          <a:ext cx="10453744" cy="458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8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485816"/>
              </p:ext>
            </p:extLst>
          </p:nvPr>
        </p:nvGraphicFramePr>
        <p:xfrm>
          <a:off x="1097279" y="1667435"/>
          <a:ext cx="10346167" cy="429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0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37853"/>
              </p:ext>
            </p:extLst>
          </p:nvPr>
        </p:nvGraphicFramePr>
        <p:xfrm>
          <a:off x="1097279" y="1156447"/>
          <a:ext cx="10238591" cy="480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636902"/>
              </p:ext>
            </p:extLst>
          </p:nvPr>
        </p:nvGraphicFramePr>
        <p:xfrm>
          <a:off x="1097280" y="1490151"/>
          <a:ext cx="10058400" cy="447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7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Cronologia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506416"/>
              </p:ext>
            </p:extLst>
          </p:nvPr>
        </p:nvGraphicFramePr>
        <p:xfrm>
          <a:off x="1097280" y="1490151"/>
          <a:ext cx="10058400" cy="447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1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134678"/>
          </a:xfrm>
        </p:spPr>
        <p:txBody>
          <a:bodyPr>
            <a:normAutofit/>
          </a:bodyPr>
          <a:lstStyle/>
          <a:p>
            <a:r>
              <a:rPr lang="pt-BR" i="1" dirty="0" smtClean="0"/>
              <a:t>1 Modelo de governança</a:t>
            </a:r>
          </a:p>
          <a:p>
            <a:pPr lvl="1"/>
            <a:r>
              <a:rPr lang="pt-BR" dirty="0" smtClean="0"/>
              <a:t>A  companhia apresentava uma estrutura organizacional </a:t>
            </a:r>
            <a:r>
              <a:rPr lang="pt-BR" dirty="0"/>
              <a:t>disfuncional que contribuiu substancialmente para os problemas. </a:t>
            </a:r>
            <a:endParaRPr lang="pt-BR" dirty="0" smtClean="0"/>
          </a:p>
          <a:p>
            <a:pPr lvl="2"/>
            <a:r>
              <a:rPr lang="pt-BR" b="1" dirty="0" smtClean="0"/>
              <a:t>Primeiro</a:t>
            </a:r>
            <a:r>
              <a:rPr lang="pt-BR" b="1" dirty="0"/>
              <a:t>: </a:t>
            </a:r>
            <a:r>
              <a:rPr lang="pt-BR" dirty="0"/>
              <a:t>o diretor financeiro era </a:t>
            </a:r>
            <a:r>
              <a:rPr lang="pt-BR" dirty="0" smtClean="0"/>
              <a:t> simultaneamente </a:t>
            </a:r>
            <a:r>
              <a:rPr lang="pt-BR" dirty="0"/>
              <a:t>responsável por tomar risco e por realizar seu controle, uma vez que a gerência de riscos da companhia se reportava a ele. </a:t>
            </a:r>
            <a:r>
              <a:rPr lang="pt-BR" b="1" dirty="0" smtClean="0"/>
              <a:t>Segundo</a:t>
            </a:r>
            <a:r>
              <a:rPr lang="pt-BR" b="1" dirty="0"/>
              <a:t>: </a:t>
            </a:r>
            <a:r>
              <a:rPr lang="pt-BR" dirty="0"/>
              <a:t>o diretor financeiro não se reportava ao diretor-presidente, como é de praxe, mas, sim, ao presidente do conselho de administração, deixando o CEO desinformado acerca de suas atividades.</a:t>
            </a:r>
          </a:p>
          <a:p>
            <a:pPr lvl="2"/>
            <a:r>
              <a:rPr lang="pt-BR" b="1" dirty="0" smtClean="0"/>
              <a:t>Terceiro: </a:t>
            </a:r>
            <a:r>
              <a:rPr lang="pt-BR" dirty="0"/>
              <a:t>o presidente do conselho de administração tinha um papel confuso. Em vez de atuar de maneira colegiada com os demais conselheiros, gozava de poderes especiais de gestão individualmente, inclusive com direito a expediente diário na empresa.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01906"/>
            <a:ext cx="10058400" cy="4424082"/>
          </a:xfrm>
        </p:spPr>
        <p:txBody>
          <a:bodyPr>
            <a:normAutofit/>
          </a:bodyPr>
          <a:lstStyle/>
          <a:p>
            <a:pPr lvl="0"/>
            <a:r>
              <a:rPr lang="pt-BR" sz="2400" i="1" dirty="0" smtClean="0"/>
              <a:t>2 Efetividade </a:t>
            </a:r>
            <a:r>
              <a:rPr lang="pt-BR" sz="2400" i="1" dirty="0"/>
              <a:t>dos comitês do </a:t>
            </a:r>
            <a:r>
              <a:rPr lang="pt-BR" sz="2400" i="1" dirty="0" smtClean="0"/>
              <a:t>conselho</a:t>
            </a:r>
          </a:p>
          <a:p>
            <a:pPr lvl="1"/>
            <a:r>
              <a:rPr lang="pt-BR" sz="2100" dirty="0" smtClean="0"/>
              <a:t>Os </a:t>
            </a:r>
            <a:r>
              <a:rPr lang="pt-BR" sz="2100" dirty="0"/>
              <a:t>comitês do conselho que tinham a função de monitorar os riscos aos quais a companhia estava exposta não funcionaram adequadamente. </a:t>
            </a:r>
            <a:endParaRPr lang="pt-BR" sz="2100" dirty="0" smtClean="0"/>
          </a:p>
          <a:p>
            <a:pPr lvl="1"/>
            <a:r>
              <a:rPr lang="pt-BR" sz="2100" dirty="0" smtClean="0"/>
              <a:t>O </a:t>
            </a:r>
            <a:r>
              <a:rPr lang="pt-BR" sz="2100" dirty="0"/>
              <a:t>comitê de finanças, que deveria atuar mensalmente,  ficou  sem  se reunir desde o fim de abril de 2008 até o início de setembro do mesmo ano, cerca de um terço de seu mandato. </a:t>
            </a:r>
            <a:endParaRPr lang="pt-BR" sz="2100" dirty="0" smtClean="0"/>
          </a:p>
          <a:p>
            <a:pPr lvl="1"/>
            <a:r>
              <a:rPr lang="pt-BR" sz="2100" dirty="0" smtClean="0"/>
              <a:t>O </a:t>
            </a:r>
            <a:r>
              <a:rPr lang="pt-BR" sz="2100" dirty="0"/>
              <a:t>comitê de auditoria, por sua vez, recebeu um material com a descrição das problemáticas operações “2 × 1” com derivativos em março de 2008, quase seis meses antes do colapso. </a:t>
            </a:r>
            <a:endParaRPr lang="pt-BR" sz="2100" dirty="0" smtClean="0"/>
          </a:p>
          <a:p>
            <a:pPr lvl="1"/>
            <a:r>
              <a:rPr lang="pt-BR" sz="2100" dirty="0" smtClean="0"/>
              <a:t>O especialista </a:t>
            </a:r>
            <a:r>
              <a:rPr lang="pt-BR" sz="2100" dirty="0"/>
              <a:t>em controladoria da Sadia que havia preparado </a:t>
            </a:r>
            <a:r>
              <a:rPr lang="pt-BR" sz="2100" dirty="0" smtClean="0"/>
              <a:t>o material </a:t>
            </a:r>
            <a:r>
              <a:rPr lang="pt-BR" sz="2100" dirty="0"/>
              <a:t>para realizar uma demonstração sobre a contabilização dos instrumentos de </a:t>
            </a:r>
            <a:r>
              <a:rPr lang="pt-BR" sz="2100" i="1" dirty="0"/>
              <a:t>hedge</a:t>
            </a:r>
            <a:r>
              <a:rPr lang="pt-BR" sz="2100" dirty="0"/>
              <a:t> afirmou que “na reunião do comitê de </a:t>
            </a:r>
            <a:r>
              <a:rPr lang="pt-BR" sz="2100" dirty="0" smtClean="0"/>
              <a:t>auditoria, </a:t>
            </a:r>
            <a:r>
              <a:rPr lang="pt-BR" sz="2100" u="sng" dirty="0"/>
              <a:t>não houve </a:t>
            </a:r>
            <a:r>
              <a:rPr lang="pt-BR" sz="2100" u="sng" dirty="0" smtClean="0"/>
              <a:t>tempo</a:t>
            </a:r>
            <a:r>
              <a:rPr lang="pt-BR" sz="2100" dirty="0" smtClean="0"/>
              <a:t>, assim, </a:t>
            </a:r>
            <a:r>
              <a:rPr lang="pt-BR" sz="2100" dirty="0"/>
              <a:t>foi definido que a apresentação seria feita em uma reunião futura, o que nunca ocorreu”.</a:t>
            </a:r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8444"/>
          </a:xfrm>
        </p:spPr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36377"/>
            <a:ext cx="10058400" cy="4027102"/>
          </a:xfrm>
        </p:spPr>
        <p:txBody>
          <a:bodyPr>
            <a:normAutofit/>
          </a:bodyPr>
          <a:lstStyle/>
          <a:p>
            <a:pPr lvl="0"/>
            <a:r>
              <a:rPr lang="pt-BR" i="1" dirty="0" smtClean="0"/>
              <a:t>3 Diligência </a:t>
            </a:r>
            <a:r>
              <a:rPr lang="pt-BR" i="1" dirty="0"/>
              <a:t>dos membros do conselho de </a:t>
            </a:r>
            <a:r>
              <a:rPr lang="pt-BR" i="1" dirty="0" smtClean="0"/>
              <a:t>administração</a:t>
            </a:r>
          </a:p>
          <a:p>
            <a:pPr lvl="1"/>
            <a:r>
              <a:rPr lang="pt-BR" dirty="0" smtClean="0"/>
              <a:t>Apesar </a:t>
            </a:r>
            <a:r>
              <a:rPr lang="pt-BR" dirty="0"/>
              <a:t>de terem revalidado a política financeira da companhia em janeiro de 2008, os conselheiros desconheciam um aspecto crítico de seu teor: </a:t>
            </a:r>
            <a:endParaRPr lang="pt-BR" dirty="0" smtClean="0"/>
          </a:p>
          <a:p>
            <a:pPr lvl="2"/>
            <a:r>
              <a:rPr lang="pt-BR" dirty="0" smtClean="0"/>
              <a:t>o </a:t>
            </a:r>
            <a:r>
              <a:rPr lang="pt-BR" dirty="0"/>
              <a:t>responsável pelo acompanhamento das alçadas relativas às </a:t>
            </a:r>
            <a:r>
              <a:rPr lang="pt-BR" dirty="0" smtClean="0"/>
              <a:t>operações financeiras </a:t>
            </a:r>
            <a:r>
              <a:rPr lang="pt-BR" dirty="0"/>
              <a:t>contratadas. </a:t>
            </a:r>
            <a:endParaRPr lang="pt-BR" dirty="0" smtClean="0"/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2" y="3675529"/>
            <a:ext cx="2607329" cy="26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6974" y="1638069"/>
            <a:ext cx="5532120" cy="4473327"/>
          </a:xfrm>
        </p:spPr>
        <p:txBody>
          <a:bodyPr>
            <a:normAutofit/>
          </a:bodyPr>
          <a:lstStyle/>
          <a:p>
            <a:pPr lvl="1"/>
            <a:r>
              <a:rPr lang="en-US" sz="2200" dirty="0" err="1"/>
              <a:t>Quando</a:t>
            </a:r>
            <a:r>
              <a:rPr lang="en-US" sz="2200" dirty="0"/>
              <a:t> </a:t>
            </a:r>
            <a:r>
              <a:rPr lang="en-US" sz="2200" dirty="0" err="1"/>
              <a:t>interrogados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essa</a:t>
            </a:r>
            <a:r>
              <a:rPr lang="en-US" sz="2200" dirty="0"/>
              <a:t> </a:t>
            </a:r>
            <a:r>
              <a:rPr lang="en-US" sz="2200" dirty="0" err="1"/>
              <a:t>questão</a:t>
            </a:r>
            <a:r>
              <a:rPr lang="en-US" sz="2200" dirty="0"/>
              <a:t>, </a:t>
            </a:r>
            <a:r>
              <a:rPr lang="en-US" sz="2200" dirty="0" err="1"/>
              <a:t>os</a:t>
            </a:r>
            <a:r>
              <a:rPr lang="pt-BR" sz="2200" dirty="0"/>
              <a:t>  conselheiros forneceram respostas tão desencontradas que levaram a CVM a elaborar a matriz com os nomes dos conselheiros e as respectivas áreas individualmente apontadas por eles como responsáveis. </a:t>
            </a:r>
          </a:p>
          <a:p>
            <a:pPr lvl="1"/>
            <a:r>
              <a:rPr lang="pt-BR" sz="2200" dirty="0"/>
              <a:t>No total, nove órgãos ou personagens diferentes foram apontados pelos </a:t>
            </a:r>
            <a:r>
              <a:rPr lang="pt-BR" sz="2200" dirty="0" smtClean="0"/>
              <a:t>conselheiros </a:t>
            </a:r>
          </a:p>
          <a:p>
            <a:pPr lvl="2"/>
            <a:r>
              <a:rPr lang="pt-BR" sz="1800" dirty="0" smtClean="0"/>
              <a:t>um deles </a:t>
            </a:r>
            <a:r>
              <a:rPr lang="pt-BR" sz="1800" dirty="0"/>
              <a:t>afirmou que a responsabilidade era de um </a:t>
            </a:r>
            <a:r>
              <a:rPr lang="pt-BR" sz="1800" dirty="0" smtClean="0"/>
              <a:t>“</a:t>
            </a:r>
            <a:r>
              <a:rPr lang="pt-BR" sz="1800" dirty="0"/>
              <a:t>sistema de informática”...</a:t>
            </a:r>
          </a:p>
          <a:p>
            <a:pPr algn="just"/>
            <a:endParaRPr lang="pt-B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012" y="391205"/>
            <a:ext cx="5444313" cy="572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59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43953"/>
            <a:ext cx="10058400" cy="3919525"/>
          </a:xfrm>
        </p:spPr>
        <p:txBody>
          <a:bodyPr/>
          <a:lstStyle/>
          <a:p>
            <a:pPr marL="265113" lvl="1" indent="-265113">
              <a:spcBef>
                <a:spcPts val="1200"/>
              </a:spcBef>
              <a:spcAft>
                <a:spcPts val="200"/>
              </a:spcAft>
              <a:buSzPct val="96000"/>
              <a:buFont typeface="Courier New" panose="02070309020205020404" pitchFamily="49" charset="0"/>
              <a:buChar char="o"/>
            </a:pPr>
            <a:r>
              <a:rPr lang="pt-BR" dirty="0"/>
              <a:t>A CVM não encontrou registros de discussão sobre operações de </a:t>
            </a:r>
            <a:r>
              <a:rPr lang="pt-BR" i="1" dirty="0"/>
              <a:t>hedge</a:t>
            </a:r>
            <a:r>
              <a:rPr lang="pt-BR" dirty="0"/>
              <a:t> ou assuntos ligados ao controle das operações financeiras nas atas de reunião do conselho no  segundo semestre de </a:t>
            </a:r>
            <a:r>
              <a:rPr lang="pt-BR" dirty="0" smtClean="0"/>
              <a:t>2007</a:t>
            </a:r>
          </a:p>
          <a:p>
            <a:pPr marL="447993" lvl="2" indent="-265113">
              <a:spcBef>
                <a:spcPts val="1200"/>
              </a:spcBef>
              <a:spcAft>
                <a:spcPts val="200"/>
              </a:spcAft>
              <a:buSzPct val="96000"/>
              <a:buFont typeface="Courier New" panose="02070309020205020404" pitchFamily="49" charset="0"/>
              <a:buChar char="o"/>
            </a:pPr>
            <a:r>
              <a:rPr lang="pt-BR" dirty="0" smtClean="0"/>
              <a:t>contribuiu </a:t>
            </a:r>
            <a:r>
              <a:rPr lang="pt-BR" dirty="0"/>
              <a:t>para a posterior punição de vários conselheiros por descumprimento do dever de diligência.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Compliance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402457"/>
              </p:ext>
            </p:extLst>
          </p:nvPr>
        </p:nvGraphicFramePr>
        <p:xfrm>
          <a:off x="838200" y="1586752"/>
          <a:ext cx="10515600" cy="474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9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15353"/>
            <a:ext cx="10058400" cy="4148125"/>
          </a:xfrm>
        </p:spPr>
        <p:txBody>
          <a:bodyPr>
            <a:normAutofit/>
          </a:bodyPr>
          <a:lstStyle/>
          <a:p>
            <a:pPr lvl="0"/>
            <a:r>
              <a:rPr lang="pt-BR" i="1" dirty="0"/>
              <a:t>4</a:t>
            </a:r>
            <a:r>
              <a:rPr lang="pt-BR" i="1" dirty="0" smtClean="0"/>
              <a:t> Política financeira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política financeira da companhia não era clara em vários aspectos-chave, como os responsáveis pela realização dos testes de cenários de estresse  e de limitação de perdas (</a:t>
            </a:r>
            <a:r>
              <a:rPr lang="pt-BR" i="1" dirty="0"/>
              <a:t>stop </a:t>
            </a:r>
            <a:r>
              <a:rPr lang="pt-BR" i="1" dirty="0" err="1"/>
              <a:t>loss</a:t>
            </a:r>
            <a:r>
              <a:rPr lang="pt-BR" dirty="0"/>
              <a:t>).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responsável pelo cumprimento da política seria o “diretor de administração, finanças e relações com investidores”, cargo que simplesmente não existia no período analisado pela CVM.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134678"/>
          </a:xfrm>
        </p:spPr>
        <p:txBody>
          <a:bodyPr/>
          <a:lstStyle/>
          <a:p>
            <a:pPr lvl="0"/>
            <a:r>
              <a:rPr lang="pt-BR" i="1" dirty="0"/>
              <a:t>5 Mecanismos de </a:t>
            </a:r>
            <a:r>
              <a:rPr lang="pt-BR" i="1" dirty="0" smtClean="0"/>
              <a:t>Compliance</a:t>
            </a:r>
          </a:p>
          <a:p>
            <a:pPr lvl="1"/>
            <a:r>
              <a:rPr lang="pt-BR" dirty="0" smtClean="0"/>
              <a:t>Mesmo </a:t>
            </a:r>
            <a:r>
              <a:rPr lang="pt-BR" dirty="0"/>
              <a:t>que a política fosse bem formulada, a companhia não dispunha de controles internos efetivos que assegurassem seu cumprimento.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relatório de uma auditoria independente contratada para avaliar o caso concluiu que “não foram encontradas evidências consistentes de aplicação e reporte dos efeitos de cenários de estresse, embora a política financeira fizesse referência a sua utilização, no mínimo, em bases semestrais”.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aconteceu?</a:t>
            </a:r>
            <a:br>
              <a:rPr lang="pt-BR" dirty="0"/>
            </a:br>
            <a:r>
              <a:rPr lang="pt-BR" dirty="0"/>
              <a:t>Fatores internos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82588"/>
            <a:ext cx="10058400" cy="4080890"/>
          </a:xfrm>
        </p:spPr>
        <p:txBody>
          <a:bodyPr>
            <a:normAutofit/>
          </a:bodyPr>
          <a:lstStyle/>
          <a:p>
            <a:pPr lvl="0"/>
            <a:r>
              <a:rPr lang="pt-BR" i="1" dirty="0" smtClean="0"/>
              <a:t>6 Resultados </a:t>
            </a:r>
            <a:r>
              <a:rPr lang="pt-BR" i="1" dirty="0"/>
              <a:t>das operações com derivativos sobre a remuneração variável dos </a:t>
            </a:r>
            <a:r>
              <a:rPr lang="pt-BR" i="1" dirty="0" smtClean="0"/>
              <a:t>gestores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sistema de remuneração dos executivos da área financeira </a:t>
            </a:r>
            <a:r>
              <a:rPr lang="pt-BR" dirty="0" smtClean="0"/>
              <a:t>tinha </a:t>
            </a:r>
            <a:r>
              <a:rPr lang="pt-BR" dirty="0"/>
              <a:t>um componente variável associado aos ganhos financeiros em operações com </a:t>
            </a:r>
            <a:r>
              <a:rPr lang="pt-BR" dirty="0" smtClean="0"/>
              <a:t>derivativos</a:t>
            </a:r>
          </a:p>
          <a:p>
            <a:pPr lvl="2"/>
            <a:r>
              <a:rPr lang="pt-BR" dirty="0" smtClean="0"/>
              <a:t>o </a:t>
            </a:r>
            <a:r>
              <a:rPr lang="pt-BR" dirty="0"/>
              <a:t>que pode ter induzido os executivos a assumirem um comportamento mais propenso a riscos.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Por que </a:t>
            </a:r>
            <a:r>
              <a:rPr lang="pt-BR" dirty="0" smtClean="0"/>
              <a:t>aconteceu?</a:t>
            </a:r>
            <a:br>
              <a:rPr lang="pt-BR" dirty="0" smtClean="0"/>
            </a:br>
            <a:r>
              <a:rPr lang="pt-BR" dirty="0" smtClean="0"/>
              <a:t>Fatores internos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i="1" dirty="0"/>
              <a:t>7 </a:t>
            </a:r>
            <a:r>
              <a:rPr lang="pt-BR" i="1" dirty="0" smtClean="0"/>
              <a:t>Transparência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derivativos poderiam ter sido apresentados de modo muito mais transparente aos investidores.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companhia optava por alocar parte substancial dos ganhos com derivativos não como receita financeira, mas como operacional. </a:t>
            </a:r>
            <a:endParaRPr lang="pt-BR" dirty="0" smtClean="0"/>
          </a:p>
          <a:p>
            <a:pPr lvl="1"/>
            <a:r>
              <a:rPr lang="pt-BR" dirty="0" smtClean="0"/>
              <a:t>Além </a:t>
            </a:r>
            <a:r>
              <a:rPr lang="pt-BR" dirty="0"/>
              <a:t>disso, optava por mostrar no balanço apenas os resultados realizados, deixando para as notas explicativas o valor de mercado de ganhos ou perdas ainda não realizados.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adoção do regime de caixa em vez de competência para as operações com derivativos era permitida à época em razão de uma regulação relativamente frouxa sobre a contabilização de derivativos.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27847" y="1628800"/>
            <a:ext cx="9991165" cy="48245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800" noProof="1" smtClean="0"/>
              <a:t>1. Regulador </a:t>
            </a:r>
            <a:r>
              <a:rPr lang="pt-BR" sz="2800" noProof="1"/>
              <a:t>/ CVM:</a:t>
            </a:r>
          </a:p>
          <a:p>
            <a:pPr marL="749808" lvl="3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pt-BR" sz="2400" noProof="1"/>
              <a:t>Presença de regulação frouxa sobre a contabilização de derivativos até 2008 permitiu opacidade das operações</a:t>
            </a:r>
          </a:p>
          <a:p>
            <a:pPr marL="749808" lvl="3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pt-BR" sz="2400" noProof="1"/>
              <a:t>Única regulação existente (235/95) não exigia padronização da forma de reporte de derivativos </a:t>
            </a:r>
          </a:p>
          <a:p>
            <a:pPr marL="749808" lvl="3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pt-BR" sz="2400" noProof="1"/>
              <a:t>Após episódio, emitiu Instrução 475 exigindo quadro de análise de sensibilidade das operações com derivativos</a:t>
            </a:r>
          </a:p>
          <a:p>
            <a:pPr marL="265113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800" noProof="1" smtClean="0"/>
              <a:t>2. Auditores</a:t>
            </a:r>
            <a:endParaRPr lang="pt-BR" sz="2800" noProof="1"/>
          </a:p>
          <a:p>
            <a:pPr marL="749808" lvl="3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pt-BR" sz="2400" noProof="1"/>
              <a:t>No PAS nº RJ2010/7631, auditoria foi acusada pela CVM de descumprir várias normas técnicas em seus trabalhos</a:t>
            </a:r>
          </a:p>
        </p:txBody>
      </p:sp>
      <p:sp>
        <p:nvSpPr>
          <p:cNvPr id="7" name="Espaço Reservado para Número de Slide 3"/>
          <p:cNvSpPr txBox="1">
            <a:spLocks noGrp="1"/>
          </p:cNvSpPr>
          <p:nvPr/>
        </p:nvSpPr>
        <p:spPr bwMode="auto">
          <a:xfrm>
            <a:off x="10103296" y="6629400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fld id="{7ED94C9A-6CB0-4030-91D5-95C2996466A5}" type="slidenum">
              <a:rPr lang="pt-BR" sz="1000">
                <a:solidFill>
                  <a:srgbClr val="000000"/>
                </a:solidFill>
              </a:rPr>
              <a:pPr algn="r">
                <a:lnSpc>
                  <a:spcPct val="90000"/>
                </a:lnSpc>
              </a:pPr>
              <a:t>44</a:t>
            </a:fld>
            <a:endParaRPr lang="pt-BR" sz="1400" dirty="0"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97280" y="286603"/>
            <a:ext cx="10058400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/>
              <a:t>Por que aconteceu?</a:t>
            </a:r>
            <a:br>
              <a:rPr lang="pt-BR" sz="2800" b="1" smtClean="0"/>
            </a:br>
            <a:r>
              <a:rPr lang="pt-BR" sz="2800" b="1" smtClean="0"/>
              <a:t>Atuação dos guardiões externos da boa governança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297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14400" y="1640540"/>
            <a:ext cx="10394576" cy="459677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/>
          <a:p>
            <a:pPr marL="265113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800" noProof="1"/>
              <a:t>3</a:t>
            </a:r>
            <a:r>
              <a:rPr lang="pt-BR" sz="2800" noProof="1" smtClean="0"/>
              <a:t>. Bancos </a:t>
            </a:r>
            <a:r>
              <a:rPr lang="pt-BR" sz="2800" noProof="1"/>
              <a:t>de </a:t>
            </a:r>
            <a:r>
              <a:rPr lang="pt-BR" sz="2800" noProof="1" smtClean="0"/>
              <a:t>Investimento:</a:t>
            </a:r>
          </a:p>
          <a:p>
            <a:pPr marL="722313" lvl="1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200" noProof="1" smtClean="0"/>
              <a:t>Ao </a:t>
            </a:r>
            <a:r>
              <a:rPr lang="pt-BR" sz="2200" noProof="1"/>
              <a:t>proporem instrumentos com excessiva complexidade e caráter especulativo, atuaram mais como predadores do que como parceiros de longo prazo – conduta </a:t>
            </a:r>
            <a:r>
              <a:rPr lang="pt-BR" sz="2200" noProof="1" smtClean="0"/>
              <a:t>amoral</a:t>
            </a:r>
            <a:endParaRPr lang="pt-BR" sz="2200" noProof="1"/>
          </a:p>
          <a:p>
            <a:pPr marL="265113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800" noProof="1" smtClean="0"/>
              <a:t>4. Analistas </a:t>
            </a:r>
            <a:r>
              <a:rPr lang="pt-BR" sz="2800" noProof="1"/>
              <a:t>de </a:t>
            </a:r>
            <a:r>
              <a:rPr lang="pt-BR" sz="2800" noProof="1" smtClean="0"/>
              <a:t>ações: </a:t>
            </a:r>
          </a:p>
          <a:p>
            <a:pPr marL="722313" lvl="1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200" noProof="1" smtClean="0"/>
              <a:t>Foram </a:t>
            </a:r>
            <a:r>
              <a:rPr lang="pt-BR" sz="2200" noProof="1"/>
              <a:t>surpreendidos – dúvidas: examinaram com cuidado as demonstrações financeira? questionaram sobre os riscos aos quais estava exposta nas apresentações de resultados?</a:t>
            </a:r>
          </a:p>
          <a:p>
            <a:pPr marL="265113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800" noProof="1" smtClean="0"/>
              <a:t>5. Agências </a:t>
            </a:r>
            <a:r>
              <a:rPr lang="pt-BR" sz="2800" noProof="1"/>
              <a:t>de classificação de risco de crédito </a:t>
            </a:r>
            <a:r>
              <a:rPr lang="pt-BR" sz="2800" noProof="1" smtClean="0"/>
              <a:t>:</a:t>
            </a:r>
          </a:p>
          <a:p>
            <a:pPr marL="722313" lvl="1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200" noProof="1" smtClean="0"/>
              <a:t>Poderiam </a:t>
            </a:r>
            <a:r>
              <a:rPr lang="pt-BR" sz="2200" noProof="1"/>
              <a:t>ter oferecido sinais de alerta aos </a:t>
            </a:r>
            <a:r>
              <a:rPr lang="pt-BR" sz="2200" noProof="1" smtClean="0"/>
              <a:t>investidores</a:t>
            </a:r>
          </a:p>
          <a:p>
            <a:pPr marL="722313" lvl="1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6000"/>
              <a:buFont typeface="Courier New" panose="02070309020205020404" pitchFamily="49" charset="0"/>
              <a:buChar char="o"/>
            </a:pPr>
            <a:r>
              <a:rPr lang="pt-BR" sz="2200" noProof="1" smtClean="0"/>
              <a:t>Rating </a:t>
            </a:r>
            <a:r>
              <a:rPr lang="pt-BR" sz="2200" noProof="1"/>
              <a:t>elevado para BB+ em jun/2008, sob argumento de que Sadia teria “maior estabilidade” das margens, incluindo as medidas tomadas para proteger seu fluxo de caixa</a:t>
            </a:r>
            <a:endParaRPr lang="en-US" sz="2200" noProof="1"/>
          </a:p>
        </p:txBody>
      </p:sp>
      <p:sp>
        <p:nvSpPr>
          <p:cNvPr id="7" name="Espaço Reservado para Número de Slide 3"/>
          <p:cNvSpPr txBox="1">
            <a:spLocks noGrp="1"/>
          </p:cNvSpPr>
          <p:nvPr/>
        </p:nvSpPr>
        <p:spPr bwMode="auto">
          <a:xfrm>
            <a:off x="10103296" y="6629400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fld id="{7ED94C9A-6CB0-4030-91D5-95C2996466A5}" type="slidenum">
              <a:rPr lang="pt-BR" sz="1000">
                <a:solidFill>
                  <a:srgbClr val="000000"/>
                </a:solidFill>
              </a:rPr>
              <a:pPr algn="r">
                <a:lnSpc>
                  <a:spcPct val="90000"/>
                </a:lnSpc>
              </a:pPr>
              <a:t>45</a:t>
            </a:fld>
            <a:endParaRPr lang="pt-BR" sz="1400" dirty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097280" y="286603"/>
            <a:ext cx="10058400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/>
              <a:t>Por que aconteceu?</a:t>
            </a:r>
            <a:br>
              <a:rPr lang="pt-BR" sz="2800" b="1" smtClean="0"/>
            </a:br>
            <a:r>
              <a:rPr lang="pt-BR" sz="2800" b="1" smtClean="0"/>
              <a:t>Atuação dos guardiões externos da boa governança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08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651515"/>
            <a:ext cx="10058400" cy="4473327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r>
              <a:rPr lang="pt-BR" noProof="1"/>
              <a:t>Prejuízo enorme para acionistas: </a:t>
            </a:r>
            <a:endParaRPr lang="pt-BR" noProof="1" smtClean="0"/>
          </a:p>
          <a:p>
            <a:pPr lvl="1"/>
            <a:r>
              <a:rPr lang="pt-BR" noProof="1" smtClean="0"/>
              <a:t>enorme </a:t>
            </a:r>
            <a:r>
              <a:rPr lang="pt-BR" noProof="1"/>
              <a:t>perda de patrimônio (R$ 3,8 bi ou 60% do valor de mercado) apenas nos 15 dias ao redor do anúncio das perdas</a:t>
            </a:r>
          </a:p>
          <a:p>
            <a:r>
              <a:rPr lang="pt-BR" noProof="1"/>
              <a:t>Diretor Financeiro: </a:t>
            </a:r>
            <a:endParaRPr lang="pt-BR" noProof="1" smtClean="0"/>
          </a:p>
          <a:p>
            <a:pPr lvl="1"/>
            <a:r>
              <a:rPr lang="pt-BR" noProof="1" smtClean="0"/>
              <a:t>inabilitado </a:t>
            </a:r>
            <a:r>
              <a:rPr lang="pt-BR" noProof="1"/>
              <a:t>por três anos para atuação como administrador de companhia aberta</a:t>
            </a:r>
          </a:p>
          <a:p>
            <a:r>
              <a:rPr lang="pt-BR" noProof="1"/>
              <a:t>Auditores: </a:t>
            </a:r>
            <a:endParaRPr lang="pt-BR" noProof="1" smtClean="0"/>
          </a:p>
          <a:p>
            <a:pPr lvl="1"/>
            <a:r>
              <a:rPr lang="pt-BR" noProof="1" smtClean="0"/>
              <a:t>termo </a:t>
            </a:r>
            <a:r>
              <a:rPr lang="pt-BR" noProof="1"/>
              <a:t>de compromisso no valor de R$ 1,5 milhão com CVM</a:t>
            </a:r>
          </a:p>
          <a:p>
            <a:r>
              <a:rPr lang="pt-BR" noProof="1"/>
              <a:t>Conselheiros: </a:t>
            </a:r>
          </a:p>
          <a:p>
            <a:pPr lvl="1"/>
            <a:r>
              <a:rPr lang="pt-BR" noProof="1"/>
              <a:t>Quatro multados em R$ 400 mil e cinco multados em R$ 200 mil por </a:t>
            </a:r>
            <a:r>
              <a:rPr lang="pt-BR" noProof="1" smtClean="0"/>
              <a:t>descumprimento </a:t>
            </a:r>
            <a:r>
              <a:rPr lang="pt-BR" noProof="1"/>
              <a:t>do dever de diligência</a:t>
            </a:r>
          </a:p>
          <a:p>
            <a:pPr lvl="1"/>
            <a:r>
              <a:rPr lang="pt-BR" noProof="1"/>
              <a:t>Quatro absolvidos em função do curto tempo no cargo</a:t>
            </a:r>
          </a:p>
          <a:p>
            <a:pPr lvl="1"/>
            <a:r>
              <a:rPr lang="pt-BR" noProof="1"/>
              <a:t>Atualmente, ex-presidente do CA é considerado conselheiro independente da BRF Foods...</a:t>
            </a:r>
          </a:p>
          <a:p>
            <a:pPr lvl="1"/>
            <a:endParaRPr lang="pt-BR" noProof="1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pt-BR" sz="4000" dirty="0" smtClean="0"/>
              <a:t>Consequências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427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Lições Aprendidas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75012"/>
            <a:ext cx="10058400" cy="4188466"/>
          </a:xfrm>
        </p:spPr>
        <p:txBody>
          <a:bodyPr>
            <a:normAutofit/>
          </a:bodyPr>
          <a:lstStyle/>
          <a:p>
            <a:r>
              <a:rPr lang="pt-BR" b="1" dirty="0" smtClean="0"/>
              <a:t>1. </a:t>
            </a:r>
            <a:r>
              <a:rPr lang="pt-BR" dirty="0" smtClean="0"/>
              <a:t>A qualidade </a:t>
            </a:r>
            <a:r>
              <a:rPr lang="pt-BR" dirty="0"/>
              <a:t>da governança corporativa deve ser vista como algo contínuo e não estático. </a:t>
            </a:r>
            <a:endParaRPr lang="pt-BR" dirty="0" smtClean="0"/>
          </a:p>
          <a:p>
            <a:pPr lvl="1"/>
            <a:r>
              <a:rPr lang="pt-BR" dirty="0" smtClean="0"/>
              <a:t>Empresas </a:t>
            </a:r>
            <a:r>
              <a:rPr lang="pt-BR" dirty="0"/>
              <a:t>consideradas caso de sucesso em determinado momento podem </a:t>
            </a:r>
            <a:r>
              <a:rPr lang="pt-BR" dirty="0" err="1"/>
              <a:t>involuir</a:t>
            </a:r>
            <a:r>
              <a:rPr lang="pt-BR" dirty="0"/>
              <a:t> em suas práticas de governança.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fator-chave para a manutenção do êxito é perenizar o tema como prioridade de suas lideranças.</a:t>
            </a:r>
          </a:p>
          <a:p>
            <a:r>
              <a:rPr lang="pt-BR" b="1" dirty="0"/>
              <a:t>2</a:t>
            </a:r>
            <a:r>
              <a:rPr lang="pt-BR" b="1" dirty="0" smtClean="0"/>
              <a:t>. </a:t>
            </a:r>
            <a:r>
              <a:rPr lang="pt-BR" dirty="0" smtClean="0"/>
              <a:t>O </a:t>
            </a:r>
            <a:r>
              <a:rPr lang="pt-BR" dirty="0"/>
              <a:t>funcionamento do sistema de governança é muito mais importante que a mera composição dos órgãos de administração.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caso deixa claro que conselhos compostos de “figurões” de mercado e comitês ornamentais não asseguram as melhores práticas.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Lições Aprendidas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82588"/>
            <a:ext cx="10058400" cy="4080890"/>
          </a:xfrm>
        </p:spPr>
        <p:txBody>
          <a:bodyPr>
            <a:normAutofit/>
          </a:bodyPr>
          <a:lstStyle/>
          <a:p>
            <a:r>
              <a:rPr lang="pt-BR" b="1" dirty="0"/>
              <a:t>3</a:t>
            </a:r>
            <a:r>
              <a:rPr lang="pt-BR" b="1" dirty="0" smtClean="0"/>
              <a:t>. </a:t>
            </a:r>
            <a:r>
              <a:rPr lang="pt-BR" dirty="0" smtClean="0"/>
              <a:t>Os </a:t>
            </a:r>
            <a:r>
              <a:rPr lang="pt-BR" dirty="0"/>
              <a:t>conselheiros devem fazer os questionamentos corretos e procurar ativamente as informações a fim de agir de modo diligente. </a:t>
            </a:r>
            <a:endParaRPr lang="pt-BR" dirty="0" smtClean="0"/>
          </a:p>
          <a:p>
            <a:pPr lvl="1"/>
            <a:r>
              <a:rPr lang="pt-BR" dirty="0" smtClean="0"/>
              <a:t>Saber </a:t>
            </a:r>
            <a:r>
              <a:rPr lang="pt-BR" dirty="0"/>
              <a:t>fazer as perguntas que podem agregar ou evitar destruição significativa de valor é papel essencial dos conselheiros. </a:t>
            </a:r>
            <a:endParaRPr lang="pt-BR" dirty="0" smtClean="0"/>
          </a:p>
          <a:p>
            <a:pPr lvl="1"/>
            <a:r>
              <a:rPr lang="pt-BR" dirty="0" smtClean="0"/>
              <a:t>Não </a:t>
            </a:r>
            <a:r>
              <a:rPr lang="pt-BR" dirty="0"/>
              <a:t>devem confiar cegamente em informações prestadas por fontes </a:t>
            </a:r>
            <a:r>
              <a:rPr lang="pt-BR" dirty="0" smtClean="0"/>
              <a:t>isoladas.</a:t>
            </a:r>
          </a:p>
          <a:p>
            <a:pPr lvl="1"/>
            <a:r>
              <a:rPr lang="pt-BR" dirty="0" smtClean="0"/>
              <a:t>“</a:t>
            </a:r>
            <a:r>
              <a:rPr lang="pt-BR" dirty="0"/>
              <a:t>Se não receberam nenhuma informação, deveriam ter procurado por alguma. Se as informações eram insuficientes, deveriam ter buscado por mais</a:t>
            </a:r>
            <a:r>
              <a:rPr lang="pt-BR" dirty="0" smtClean="0"/>
              <a:t>...”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Lições Aprendidas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21224"/>
            <a:ext cx="10058400" cy="4242254"/>
          </a:xfrm>
        </p:spPr>
        <p:txBody>
          <a:bodyPr>
            <a:normAutofit/>
          </a:bodyPr>
          <a:lstStyle/>
          <a:p>
            <a:r>
              <a:rPr lang="pt-BR" b="1" dirty="0" smtClean="0"/>
              <a:t>4. </a:t>
            </a:r>
            <a:r>
              <a:rPr lang="pt-BR" dirty="0" smtClean="0"/>
              <a:t>O </a:t>
            </a:r>
            <a:r>
              <a:rPr lang="pt-BR" dirty="0"/>
              <a:t>cumprimento das políticas corporativas por meio de controles internos eficazes deve ser pauta-chave da agenda do conselho de administração. </a:t>
            </a:r>
            <a:endParaRPr lang="pt-BR" dirty="0" smtClean="0"/>
          </a:p>
          <a:p>
            <a:pPr lvl="1"/>
            <a:r>
              <a:rPr lang="pt-BR" dirty="0" smtClean="0"/>
              <a:t>Não </a:t>
            </a:r>
            <a:r>
              <a:rPr lang="pt-BR" dirty="0"/>
              <a:t>basta ao conselho apenas aprovar e revalidar políticas; é preciso, principalmente, solicitar a presença de um programa efetivo de </a:t>
            </a:r>
            <a:r>
              <a:rPr lang="pt-BR" i="1" dirty="0"/>
              <a:t>compliance </a:t>
            </a:r>
            <a:r>
              <a:rPr lang="pt-BR" dirty="0"/>
              <a:t>que contemple mecanismos de aferição do cumprimento dos regramentos da organização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3235" y="341125"/>
            <a:ext cx="7705167" cy="58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15353"/>
            <a:ext cx="10058400" cy="4148125"/>
          </a:xfrm>
        </p:spPr>
        <p:txBody>
          <a:bodyPr/>
          <a:lstStyle/>
          <a:p>
            <a:r>
              <a:rPr lang="pt-BR" b="1" dirty="0" smtClean="0"/>
              <a:t>5. </a:t>
            </a:r>
            <a:r>
              <a:rPr lang="pt-BR" dirty="0" smtClean="0"/>
              <a:t>A boa </a:t>
            </a:r>
            <a:r>
              <a:rPr lang="pt-BR" dirty="0"/>
              <a:t>governança deve se refletir na vontade de </a:t>
            </a:r>
            <a:r>
              <a:rPr lang="pt-BR" b="1" u="sng" dirty="0"/>
              <a:t>prestar contas</a:t>
            </a:r>
            <a:r>
              <a:rPr lang="pt-BR" dirty="0"/>
              <a:t> ao investidor, de modo </a:t>
            </a:r>
            <a:r>
              <a:rPr lang="pt-BR" b="1" u="sng" dirty="0"/>
              <a:t>transparente</a:t>
            </a:r>
            <a:r>
              <a:rPr lang="pt-BR" dirty="0"/>
              <a:t>, a respeito dos resultados e riscos reais incorridos pela empresa. </a:t>
            </a:r>
            <a:endParaRPr lang="pt-BR" dirty="0" smtClean="0"/>
          </a:p>
          <a:p>
            <a:pPr lvl="1"/>
            <a:r>
              <a:rPr lang="pt-BR" dirty="0" smtClean="0"/>
              <a:t>Apesar </a:t>
            </a:r>
            <a:r>
              <a:rPr lang="pt-BR" dirty="0"/>
              <a:t>de atuar dentro da legalidade, a companhia deixou de lado esse </a:t>
            </a:r>
            <a:r>
              <a:rPr lang="pt-BR" dirty="0" smtClean="0"/>
              <a:t>princípio</a:t>
            </a:r>
          </a:p>
          <a:p>
            <a:pPr lvl="2"/>
            <a:r>
              <a:rPr lang="pt-BR" dirty="0" smtClean="0"/>
              <a:t>poderia </a:t>
            </a:r>
            <a:r>
              <a:rPr lang="pt-BR" dirty="0"/>
              <a:t>ter apresentado com mais transparência suas operações com derivativos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7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977" y="169488"/>
            <a:ext cx="1916486" cy="2619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Lições Aprendidas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996682"/>
              </p:ext>
            </p:extLst>
          </p:nvPr>
        </p:nvGraphicFramePr>
        <p:xfrm>
          <a:off x="1097280" y="1490151"/>
          <a:ext cx="10058400" cy="447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7042" y="334830"/>
            <a:ext cx="2007534" cy="9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Compliance</a:t>
            </a:r>
            <a:r>
              <a:rPr lang="pt-BR" dirty="0"/>
              <a:t> </a:t>
            </a:r>
            <a:r>
              <a:rPr lang="pt-BR" sz="2800" dirty="0"/>
              <a:t>(SILVEIRA, 2015)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tema ganhou maior relevância com o advento da lei </a:t>
            </a:r>
            <a:r>
              <a:rPr lang="pt-BR" dirty="0" err="1"/>
              <a:t>sarbanes-oxley</a:t>
            </a:r>
            <a:r>
              <a:rPr lang="pt-BR" dirty="0"/>
              <a:t> nos estados unidos, em 2002. </a:t>
            </a:r>
          </a:p>
          <a:p>
            <a:r>
              <a:rPr lang="pt-BR" dirty="0"/>
              <a:t>A partir daí, várias companhias globais passaram a criar áreas e procedimentos para cumprir os requisitos da legislação. </a:t>
            </a:r>
            <a:endParaRPr lang="pt-BR" dirty="0" smtClean="0"/>
          </a:p>
          <a:p>
            <a:r>
              <a:rPr lang="pt-BR" dirty="0" smtClean="0"/>
              <a:t>Com </a:t>
            </a:r>
            <a:r>
              <a:rPr lang="pt-BR" dirty="0"/>
              <a:t>o tempo, outras regulamentações nacionais e internacionais começaram  a exigir programas específicos para seu cumprimento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Corrupção</a:t>
            </a:r>
          </a:p>
          <a:p>
            <a:pPr lvl="1"/>
            <a:r>
              <a:rPr lang="pt-BR" dirty="0" smtClean="0"/>
              <a:t>lavagem  </a:t>
            </a:r>
            <a:r>
              <a:rPr lang="pt-BR" dirty="0"/>
              <a:t>de </a:t>
            </a:r>
            <a:r>
              <a:rPr lang="pt-BR" dirty="0" smtClean="0"/>
              <a:t>dinheiro</a:t>
            </a:r>
          </a:p>
          <a:p>
            <a:pPr lvl="1"/>
            <a:r>
              <a:rPr lang="pt-BR" dirty="0" smtClean="0"/>
              <a:t>meio ambiente</a:t>
            </a:r>
          </a:p>
          <a:p>
            <a:pPr lvl="1"/>
            <a:r>
              <a:rPr lang="pt-BR" i="1" dirty="0" err="1" smtClean="0"/>
              <a:t>insider</a:t>
            </a:r>
            <a:r>
              <a:rPr lang="pt-BR" i="1" dirty="0" smtClean="0"/>
              <a:t> trading</a:t>
            </a:r>
            <a:endParaRPr lang="pt-BR" dirty="0"/>
          </a:p>
          <a:p>
            <a:pPr lvl="1"/>
            <a:r>
              <a:rPr lang="pt-BR" dirty="0" smtClean="0"/>
              <a:t>impostos </a:t>
            </a:r>
            <a:r>
              <a:rPr lang="pt-BR" i="1" dirty="0"/>
              <a:t>etc</a:t>
            </a:r>
            <a:r>
              <a:rPr lang="pt-BR" i="1" dirty="0" smtClean="0"/>
              <a:t>.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6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anticorrupção </a:t>
            </a:r>
            <a:r>
              <a:rPr lang="pt-BR" sz="2800" dirty="0" smtClean="0"/>
              <a:t>(SILVEIRA</a:t>
            </a:r>
            <a:r>
              <a:rPr lang="pt-BR" sz="2800" dirty="0"/>
              <a:t>, 2015)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04450"/>
              </p:ext>
            </p:extLst>
          </p:nvPr>
        </p:nvGraphicFramePr>
        <p:xfrm>
          <a:off x="1096963" y="1573306"/>
          <a:ext cx="10058400" cy="451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Compliance</a:t>
            </a:r>
            <a:r>
              <a:rPr lang="pt-BR" dirty="0" smtClean="0"/>
              <a:t> e controles internos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21224"/>
            <a:ext cx="10058400" cy="4242254"/>
          </a:xfrm>
        </p:spPr>
        <p:txBody>
          <a:bodyPr/>
          <a:lstStyle/>
          <a:p>
            <a:r>
              <a:rPr lang="pt-BR" dirty="0" smtClean="0"/>
              <a:t>Os controles internos são essenciais para o sucesso de qualquer organização. </a:t>
            </a:r>
          </a:p>
          <a:p>
            <a:pPr lvl="1"/>
            <a:r>
              <a:rPr lang="pt-BR" dirty="0" smtClean="0"/>
              <a:t>O </a:t>
            </a:r>
            <a:r>
              <a:rPr lang="pt-BR" i="1" dirty="0" smtClean="0"/>
              <a:t>compliance</a:t>
            </a:r>
            <a:r>
              <a:rPr lang="pt-BR" dirty="0" smtClean="0"/>
              <a:t> é o mecanismo de observação do cumprimento desses controles.</a:t>
            </a:r>
          </a:p>
          <a:p>
            <a:r>
              <a:rPr lang="pt-BR" dirty="0" smtClean="0"/>
              <a:t>Além da avaliação da conformidade, o trabalho da área de </a:t>
            </a:r>
            <a:r>
              <a:rPr lang="pt-BR" i="1" dirty="0" smtClean="0"/>
              <a:t>compliance</a:t>
            </a:r>
            <a:r>
              <a:rPr lang="pt-BR" dirty="0" smtClean="0"/>
              <a:t> também verifica a conformidade dos controles internos, que visa assegurar que os riscos inerentes às diversas atividades organizacionais e seus processos sejam reconhecidos e gerenciados adequadamente.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6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4000" i="1" dirty="0" smtClean="0"/>
              <a:t>Compliance</a:t>
            </a:r>
            <a:r>
              <a:rPr lang="pt-BR" sz="4000" dirty="0" smtClean="0"/>
              <a:t> e auditoria – são complementares?</a:t>
            </a: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199788"/>
              </p:ext>
            </p:extLst>
          </p:nvPr>
        </p:nvGraphicFramePr>
        <p:xfrm>
          <a:off x="1097280" y="1490151"/>
          <a:ext cx="10058400" cy="447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3548</TotalTime>
  <Words>3903</Words>
  <Application>Microsoft Office PowerPoint</Application>
  <PresentationFormat>Personalizar</PresentationFormat>
  <Paragraphs>282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Retrospectiva</vt:lpstr>
      <vt:lpstr>Compliance </vt:lpstr>
      <vt:lpstr>Introdução</vt:lpstr>
      <vt:lpstr>Compliance</vt:lpstr>
      <vt:lpstr>Compliance</vt:lpstr>
      <vt:lpstr>Apresentação do PowerPoint</vt:lpstr>
      <vt:lpstr>Compliance (SILVEIRA, 2015)</vt:lpstr>
      <vt:lpstr>Lei anticorrupção (SILVEIRA, 2015)</vt:lpstr>
      <vt:lpstr>Compliance e controles internos</vt:lpstr>
      <vt:lpstr>Compliance e auditoria – são complementares?</vt:lpstr>
      <vt:lpstr>Exemplo Siemens (SILVEIRA, 2015)</vt:lpstr>
      <vt:lpstr>Exemplo Siemens (SILVEIRA, 2015)</vt:lpstr>
      <vt:lpstr>Exemplo Siemens (SILVEIRA, 2015)</vt:lpstr>
      <vt:lpstr>Compliance (SILVEIRA, 2015)</vt:lpstr>
      <vt:lpstr>Dez etapas para implantar um programa efetivo de ética e compliance (SILVEIRA, 2015)</vt:lpstr>
      <vt:lpstr>Dez etapas para implantar um programa efetivo de ética e compliance (SILVEIRA, 2015)</vt:lpstr>
      <vt:lpstr>Dez etapas para implantar um programa efetivo de ética e compliance (SILVEIRA, 2015)</vt:lpstr>
      <vt:lpstr>Dez etapas para implantar um programa efetivo de ética e compliance (SILVEIRA, 2015)</vt:lpstr>
      <vt:lpstr>Compliance (SILVEIRA, 2015)</vt:lpstr>
      <vt:lpstr>Compliance (SILVEIRA, 2015)</vt:lpstr>
      <vt:lpstr>Compliance (SILVEIRA, 2015)</vt:lpstr>
      <vt:lpstr>Compliance (SILVEIRA, 2015)</vt:lpstr>
      <vt:lpstr>Compliance (SILVEIRA, 2015)</vt:lpstr>
      <vt:lpstr>Compliance (SILVEIRA, 2015)</vt:lpstr>
      <vt:lpstr>O caso Sadia e a responsabilidade dos administradores</vt:lpstr>
      <vt:lpstr>A Sadia em 2008</vt:lpstr>
      <vt:lpstr>Investimento atraente</vt:lpstr>
      <vt:lpstr>Modelo de governança exemplar</vt:lpstr>
      <vt:lpstr>Modelo de governança exemplar</vt:lpstr>
      <vt:lpstr>O que aconteceu?</vt:lpstr>
      <vt:lpstr>Cronologia</vt:lpstr>
      <vt:lpstr>Cronologia</vt:lpstr>
      <vt:lpstr>Cronologia</vt:lpstr>
      <vt:lpstr>Cronologia</vt:lpstr>
      <vt:lpstr>Cronologia</vt:lpstr>
      <vt:lpstr>Por que aconteceu? Fatores internos</vt:lpstr>
      <vt:lpstr>Por que aconteceu? Fatores internos</vt:lpstr>
      <vt:lpstr>Por que aconteceu? Fatores internos</vt:lpstr>
      <vt:lpstr>Por que aconteceu? Fatores internos</vt:lpstr>
      <vt:lpstr> Por que aconteceu? Fatores internos</vt:lpstr>
      <vt:lpstr>Por que aconteceu? Fatores internos</vt:lpstr>
      <vt:lpstr>Por que aconteceu? Fatores internos</vt:lpstr>
      <vt:lpstr>Por que aconteceu? Fatores internos</vt:lpstr>
      <vt:lpstr>Por que aconteceu? Fatores internos</vt:lpstr>
      <vt:lpstr>Apresentação do PowerPoint</vt:lpstr>
      <vt:lpstr>Apresentação do PowerPoint</vt:lpstr>
      <vt:lpstr>Consequências</vt:lpstr>
      <vt:lpstr>Lições Aprendidas</vt:lpstr>
      <vt:lpstr>Lições Aprendidas</vt:lpstr>
      <vt:lpstr>Lições Aprendidas</vt:lpstr>
      <vt:lpstr>Apresentação do PowerPoint</vt:lpstr>
      <vt:lpstr>Lições Aprendidas</vt:lpstr>
    </vt:vector>
  </TitlesOfParts>
  <Company>Letícia Origuela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</dc:title>
  <dc:creator>Letícia Origuela</dc:creator>
  <cp:lastModifiedBy>Elizabeth Krauter</cp:lastModifiedBy>
  <cp:revision>244</cp:revision>
  <dcterms:created xsi:type="dcterms:W3CDTF">2017-03-30T19:43:22Z</dcterms:created>
  <dcterms:modified xsi:type="dcterms:W3CDTF">2017-04-08T19:16:55Z</dcterms:modified>
</cp:coreProperties>
</file>