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1" r:id="rId6"/>
    <p:sldId id="263" r:id="rId7"/>
    <p:sldId id="264" r:id="rId8"/>
    <p:sldId id="265" r:id="rId9"/>
    <p:sldId id="266" r:id="rId10"/>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pt-B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E3E9F4CB-CEFB-44C7-B62B-863C64A90A6C}" type="datetimeFigureOut">
              <a:rPr lang="pt-BR" smtClean="0"/>
              <a:t>15/11/2020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672ECF2-58F5-409E-84F6-526D0E3884EE}" type="slidenum">
              <a:rPr lang="pt-BR" smtClean="0"/>
              <a:t>‹nº›</a:t>
            </a:fld>
            <a:endParaRPr lang="pt-BR"/>
          </a:p>
        </p:txBody>
      </p:sp>
    </p:spTree>
    <p:extLst>
      <p:ext uri="{BB962C8B-B14F-4D97-AF65-F5344CB8AC3E}">
        <p14:creationId xmlns:p14="http://schemas.microsoft.com/office/powerpoint/2010/main" val="990480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E3E9F4CB-CEFB-44C7-B62B-863C64A90A6C}" type="datetimeFigureOut">
              <a:rPr lang="pt-BR" smtClean="0"/>
              <a:t>15/11/2020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672ECF2-58F5-409E-84F6-526D0E3884EE}" type="slidenum">
              <a:rPr lang="pt-BR" smtClean="0"/>
              <a:t>‹nº›</a:t>
            </a:fld>
            <a:endParaRPr lang="pt-BR"/>
          </a:p>
        </p:txBody>
      </p:sp>
    </p:spTree>
    <p:extLst>
      <p:ext uri="{BB962C8B-B14F-4D97-AF65-F5344CB8AC3E}">
        <p14:creationId xmlns:p14="http://schemas.microsoft.com/office/powerpoint/2010/main" val="701199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E3E9F4CB-CEFB-44C7-B62B-863C64A90A6C}" type="datetimeFigureOut">
              <a:rPr lang="pt-BR" smtClean="0"/>
              <a:t>15/11/2020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672ECF2-58F5-409E-84F6-526D0E3884EE}" type="slidenum">
              <a:rPr lang="pt-BR" smtClean="0"/>
              <a:t>‹nº›</a:t>
            </a:fld>
            <a:endParaRPr lang="pt-BR"/>
          </a:p>
        </p:txBody>
      </p:sp>
    </p:spTree>
    <p:extLst>
      <p:ext uri="{BB962C8B-B14F-4D97-AF65-F5344CB8AC3E}">
        <p14:creationId xmlns:p14="http://schemas.microsoft.com/office/powerpoint/2010/main" val="81593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E3E9F4CB-CEFB-44C7-B62B-863C64A90A6C}" type="datetimeFigureOut">
              <a:rPr lang="pt-BR" smtClean="0"/>
              <a:t>15/11/2020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672ECF2-58F5-409E-84F6-526D0E3884EE}" type="slidenum">
              <a:rPr lang="pt-BR" smtClean="0"/>
              <a:t>‹nº›</a:t>
            </a:fld>
            <a:endParaRPr lang="pt-BR"/>
          </a:p>
        </p:txBody>
      </p:sp>
    </p:spTree>
    <p:extLst>
      <p:ext uri="{BB962C8B-B14F-4D97-AF65-F5344CB8AC3E}">
        <p14:creationId xmlns:p14="http://schemas.microsoft.com/office/powerpoint/2010/main" val="2497195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E3E9F4CB-CEFB-44C7-B62B-863C64A90A6C}" type="datetimeFigureOut">
              <a:rPr lang="pt-BR" smtClean="0"/>
              <a:t>15/11/2020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672ECF2-58F5-409E-84F6-526D0E3884EE}" type="slidenum">
              <a:rPr lang="pt-BR" smtClean="0"/>
              <a:t>‹nº›</a:t>
            </a:fld>
            <a:endParaRPr lang="pt-BR"/>
          </a:p>
        </p:txBody>
      </p:sp>
    </p:spTree>
    <p:extLst>
      <p:ext uri="{BB962C8B-B14F-4D97-AF65-F5344CB8AC3E}">
        <p14:creationId xmlns:p14="http://schemas.microsoft.com/office/powerpoint/2010/main" val="477192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E3E9F4CB-CEFB-44C7-B62B-863C64A90A6C}" type="datetimeFigureOut">
              <a:rPr lang="pt-BR" smtClean="0"/>
              <a:t>15/11/2020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672ECF2-58F5-409E-84F6-526D0E3884EE}" type="slidenum">
              <a:rPr lang="pt-BR" smtClean="0"/>
              <a:t>‹nº›</a:t>
            </a:fld>
            <a:endParaRPr lang="pt-BR"/>
          </a:p>
        </p:txBody>
      </p:sp>
    </p:spTree>
    <p:extLst>
      <p:ext uri="{BB962C8B-B14F-4D97-AF65-F5344CB8AC3E}">
        <p14:creationId xmlns:p14="http://schemas.microsoft.com/office/powerpoint/2010/main" val="2997405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E3E9F4CB-CEFB-44C7-B62B-863C64A90A6C}" type="datetimeFigureOut">
              <a:rPr lang="pt-BR" smtClean="0"/>
              <a:t>15/11/2020</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0672ECF2-58F5-409E-84F6-526D0E3884EE}" type="slidenum">
              <a:rPr lang="pt-BR" smtClean="0"/>
              <a:t>‹nº›</a:t>
            </a:fld>
            <a:endParaRPr lang="pt-BR"/>
          </a:p>
        </p:txBody>
      </p:sp>
    </p:spTree>
    <p:extLst>
      <p:ext uri="{BB962C8B-B14F-4D97-AF65-F5344CB8AC3E}">
        <p14:creationId xmlns:p14="http://schemas.microsoft.com/office/powerpoint/2010/main" val="1403472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E3E9F4CB-CEFB-44C7-B62B-863C64A90A6C}" type="datetimeFigureOut">
              <a:rPr lang="pt-BR" smtClean="0"/>
              <a:t>15/11/2020</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0672ECF2-58F5-409E-84F6-526D0E3884EE}" type="slidenum">
              <a:rPr lang="pt-BR" smtClean="0"/>
              <a:t>‹nº›</a:t>
            </a:fld>
            <a:endParaRPr lang="pt-BR"/>
          </a:p>
        </p:txBody>
      </p:sp>
    </p:spTree>
    <p:extLst>
      <p:ext uri="{BB962C8B-B14F-4D97-AF65-F5344CB8AC3E}">
        <p14:creationId xmlns:p14="http://schemas.microsoft.com/office/powerpoint/2010/main" val="2907035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E3E9F4CB-CEFB-44C7-B62B-863C64A90A6C}" type="datetimeFigureOut">
              <a:rPr lang="pt-BR" smtClean="0"/>
              <a:t>15/11/2020</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0672ECF2-58F5-409E-84F6-526D0E3884EE}" type="slidenum">
              <a:rPr lang="pt-BR" smtClean="0"/>
              <a:t>‹nº›</a:t>
            </a:fld>
            <a:endParaRPr lang="pt-BR"/>
          </a:p>
        </p:txBody>
      </p:sp>
    </p:spTree>
    <p:extLst>
      <p:ext uri="{BB962C8B-B14F-4D97-AF65-F5344CB8AC3E}">
        <p14:creationId xmlns:p14="http://schemas.microsoft.com/office/powerpoint/2010/main" val="2120512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E3E9F4CB-CEFB-44C7-B62B-863C64A90A6C}" type="datetimeFigureOut">
              <a:rPr lang="pt-BR" smtClean="0"/>
              <a:t>15/11/2020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672ECF2-58F5-409E-84F6-526D0E3884EE}" type="slidenum">
              <a:rPr lang="pt-BR" smtClean="0"/>
              <a:t>‹nº›</a:t>
            </a:fld>
            <a:endParaRPr lang="pt-BR"/>
          </a:p>
        </p:txBody>
      </p:sp>
    </p:spTree>
    <p:extLst>
      <p:ext uri="{BB962C8B-B14F-4D97-AF65-F5344CB8AC3E}">
        <p14:creationId xmlns:p14="http://schemas.microsoft.com/office/powerpoint/2010/main" val="2084479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E3E9F4CB-CEFB-44C7-B62B-863C64A90A6C}" type="datetimeFigureOut">
              <a:rPr lang="pt-BR" smtClean="0"/>
              <a:t>15/11/2020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672ECF2-58F5-409E-84F6-526D0E3884EE}" type="slidenum">
              <a:rPr lang="pt-BR" smtClean="0"/>
              <a:t>‹nº›</a:t>
            </a:fld>
            <a:endParaRPr lang="pt-BR"/>
          </a:p>
        </p:txBody>
      </p:sp>
    </p:spTree>
    <p:extLst>
      <p:ext uri="{BB962C8B-B14F-4D97-AF65-F5344CB8AC3E}">
        <p14:creationId xmlns:p14="http://schemas.microsoft.com/office/powerpoint/2010/main" val="3854473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E9F4CB-CEFB-44C7-B62B-863C64A90A6C}" type="datetimeFigureOut">
              <a:rPr lang="pt-BR" smtClean="0"/>
              <a:t>15/11/2020</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72ECF2-58F5-409E-84F6-526D0E3884EE}" type="slidenum">
              <a:rPr lang="pt-BR" smtClean="0"/>
              <a:t>‹nº›</a:t>
            </a:fld>
            <a:endParaRPr lang="pt-BR"/>
          </a:p>
        </p:txBody>
      </p:sp>
    </p:spTree>
    <p:extLst>
      <p:ext uri="{BB962C8B-B14F-4D97-AF65-F5344CB8AC3E}">
        <p14:creationId xmlns:p14="http://schemas.microsoft.com/office/powerpoint/2010/main" val="3516447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03032"/>
            <a:ext cx="9144000" cy="759854"/>
          </a:xfrm>
        </p:spPr>
        <p:txBody>
          <a:bodyPr>
            <a:normAutofit fontScale="90000"/>
          </a:bodyPr>
          <a:lstStyle/>
          <a:p>
            <a:r>
              <a:rPr lang="pt-BR" dirty="0" err="1" smtClean="0"/>
              <a:t>Poesía</a:t>
            </a:r>
            <a:r>
              <a:rPr lang="pt-BR" dirty="0" smtClean="0"/>
              <a:t> gauchesca</a:t>
            </a:r>
            <a:endParaRPr lang="pt-BR" dirty="0"/>
          </a:p>
        </p:txBody>
      </p:sp>
      <p:sp>
        <p:nvSpPr>
          <p:cNvPr id="3" name="Subtítulo 2"/>
          <p:cNvSpPr>
            <a:spLocks noGrp="1"/>
          </p:cNvSpPr>
          <p:nvPr>
            <p:ph type="subTitle" idx="1"/>
          </p:nvPr>
        </p:nvSpPr>
        <p:spPr>
          <a:xfrm>
            <a:off x="605307" y="746975"/>
            <a:ext cx="11178862" cy="5653825"/>
          </a:xfrm>
        </p:spPr>
        <p:txBody>
          <a:bodyPr>
            <a:normAutofit fontScale="92500"/>
          </a:bodyPr>
          <a:lstStyle/>
          <a:p>
            <a:pPr algn="l"/>
            <a:endParaRPr lang="pt-BR" dirty="0" smtClean="0"/>
          </a:p>
          <a:p>
            <a:pPr marL="342900" indent="-342900" algn="l">
              <a:buFontTx/>
              <a:buChar char="-"/>
            </a:pPr>
            <a:r>
              <a:rPr lang="pt-BR" dirty="0" smtClean="0"/>
              <a:t>Rama, Angel “El sistema </a:t>
            </a:r>
            <a:r>
              <a:rPr lang="pt-BR" dirty="0" err="1" smtClean="0"/>
              <a:t>literario</a:t>
            </a:r>
            <a:r>
              <a:rPr lang="pt-BR" dirty="0" smtClean="0"/>
              <a:t> de </a:t>
            </a:r>
            <a:r>
              <a:rPr lang="pt-BR" dirty="0" err="1" smtClean="0"/>
              <a:t>la</a:t>
            </a:r>
            <a:r>
              <a:rPr lang="pt-BR" dirty="0" smtClean="0"/>
              <a:t> </a:t>
            </a:r>
            <a:r>
              <a:rPr lang="pt-BR" dirty="0" err="1" smtClean="0"/>
              <a:t>poesía</a:t>
            </a:r>
            <a:r>
              <a:rPr lang="pt-BR" dirty="0" smtClean="0"/>
              <a:t> gauchesca”. </a:t>
            </a:r>
            <a:r>
              <a:rPr lang="pt-BR" i="1" dirty="0" err="1" smtClean="0"/>
              <a:t>Poesía</a:t>
            </a:r>
            <a:r>
              <a:rPr lang="pt-BR" i="1" dirty="0" smtClean="0"/>
              <a:t> gauchesca</a:t>
            </a:r>
            <a:r>
              <a:rPr lang="pt-BR" dirty="0" smtClean="0"/>
              <a:t>. Caracas, Biblioteca </a:t>
            </a:r>
            <a:r>
              <a:rPr lang="pt-BR" dirty="0" err="1" smtClean="0"/>
              <a:t>Ayacucho</a:t>
            </a:r>
            <a:r>
              <a:rPr lang="pt-BR" dirty="0" smtClean="0"/>
              <a:t>, 1977.</a:t>
            </a:r>
          </a:p>
          <a:p>
            <a:pPr algn="l"/>
            <a:endParaRPr lang="pt-BR" dirty="0" smtClean="0"/>
          </a:p>
          <a:p>
            <a:pPr marL="342900" indent="-342900" algn="l">
              <a:buFontTx/>
              <a:buChar char="-"/>
            </a:pPr>
            <a:r>
              <a:rPr lang="es-ES" dirty="0" err="1" smtClean="0"/>
              <a:t>Ludmer</a:t>
            </a:r>
            <a:r>
              <a:rPr lang="es-ES" dirty="0" smtClean="0"/>
              <a:t>, Josefina. </a:t>
            </a:r>
            <a:r>
              <a:rPr lang="es-ES" i="1" dirty="0" smtClean="0"/>
              <a:t>El género gauchesco. Un tratado sobre la patria</a:t>
            </a:r>
            <a:r>
              <a:rPr lang="es-ES" dirty="0" smtClean="0"/>
              <a:t>. Buenos Aires, perfil, 1988.</a:t>
            </a:r>
          </a:p>
          <a:p>
            <a:pPr marL="342900" indent="-342900" algn="l">
              <a:buFontTx/>
              <a:buChar char="-"/>
            </a:pPr>
            <a:endParaRPr lang="pt-BR" dirty="0" smtClean="0"/>
          </a:p>
          <a:p>
            <a:pPr algn="l"/>
            <a:r>
              <a:rPr lang="pt-BR" dirty="0" smtClean="0"/>
              <a:t>- AA.VV. </a:t>
            </a:r>
            <a:r>
              <a:rPr lang="pt-BR" i="1" dirty="0" err="1" smtClean="0"/>
              <a:t>Trayectoria</a:t>
            </a:r>
            <a:r>
              <a:rPr lang="pt-BR" i="1" dirty="0" smtClean="0"/>
              <a:t> de </a:t>
            </a:r>
            <a:r>
              <a:rPr lang="pt-BR" i="1" dirty="0" err="1" smtClean="0"/>
              <a:t>la</a:t>
            </a:r>
            <a:r>
              <a:rPr lang="pt-BR" i="1" dirty="0" smtClean="0"/>
              <a:t> </a:t>
            </a:r>
            <a:r>
              <a:rPr lang="pt-BR" i="1" dirty="0" err="1" smtClean="0"/>
              <a:t>poesía</a:t>
            </a:r>
            <a:r>
              <a:rPr lang="pt-BR" i="1" dirty="0" smtClean="0"/>
              <a:t> gauchesca</a:t>
            </a:r>
            <a:r>
              <a:rPr lang="pt-BR" dirty="0" smtClean="0"/>
              <a:t>. Plus Ultra, Buenos Aires, 1977.</a:t>
            </a:r>
          </a:p>
          <a:p>
            <a:pPr marL="342900" indent="-342900" algn="l">
              <a:buFontTx/>
              <a:buChar char="-"/>
            </a:pPr>
            <a:r>
              <a:rPr lang="pt-BR" dirty="0" smtClean="0"/>
              <a:t>Rama, </a:t>
            </a:r>
            <a:r>
              <a:rPr lang="pt-BR" dirty="0" err="1" smtClean="0"/>
              <a:t>Ángel</a:t>
            </a:r>
            <a:r>
              <a:rPr lang="pt-BR" dirty="0" smtClean="0"/>
              <a:t>. </a:t>
            </a:r>
            <a:r>
              <a:rPr lang="pt-BR" i="1" dirty="0" smtClean="0"/>
              <a:t>Los </a:t>
            </a:r>
            <a:r>
              <a:rPr lang="pt-BR" i="1" dirty="0" err="1" smtClean="0"/>
              <a:t>gauchipolíticos</a:t>
            </a:r>
            <a:r>
              <a:rPr lang="pt-BR" i="1" dirty="0" smtClean="0"/>
              <a:t> </a:t>
            </a:r>
            <a:r>
              <a:rPr lang="pt-BR" i="1" dirty="0" err="1" smtClean="0"/>
              <a:t>rioplatenses</a:t>
            </a:r>
            <a:r>
              <a:rPr lang="pt-BR" dirty="0" smtClean="0"/>
              <a:t>. Buenos Aires, </a:t>
            </a:r>
            <a:r>
              <a:rPr lang="pt-BR" dirty="0" err="1" smtClean="0"/>
              <a:t>Calicanto</a:t>
            </a:r>
            <a:r>
              <a:rPr lang="pt-BR" dirty="0" smtClean="0"/>
              <a:t>, 1976.</a:t>
            </a:r>
          </a:p>
          <a:p>
            <a:pPr marL="342900" indent="-342900" algn="l">
              <a:buFontTx/>
              <a:buChar char="-"/>
            </a:pPr>
            <a:endParaRPr lang="pt-BR" dirty="0" smtClean="0"/>
          </a:p>
          <a:p>
            <a:pPr marL="342900" indent="-342900" algn="l">
              <a:buFontTx/>
              <a:buChar char="-"/>
            </a:pPr>
            <a:r>
              <a:rPr lang="pt-BR" dirty="0" smtClean="0"/>
              <a:t>Borges, J.L. "La </a:t>
            </a:r>
            <a:r>
              <a:rPr lang="pt-BR" dirty="0" err="1" smtClean="0"/>
              <a:t>poesía</a:t>
            </a:r>
            <a:r>
              <a:rPr lang="pt-BR" dirty="0" smtClean="0"/>
              <a:t> gauchesca" </a:t>
            </a:r>
            <a:r>
              <a:rPr lang="pt-BR" dirty="0" err="1" smtClean="0"/>
              <a:t>en</a:t>
            </a:r>
            <a:r>
              <a:rPr lang="pt-BR" dirty="0" smtClean="0"/>
              <a:t> </a:t>
            </a:r>
            <a:r>
              <a:rPr lang="pt-BR" i="1" dirty="0" err="1" smtClean="0"/>
              <a:t>Discusión</a:t>
            </a:r>
            <a:r>
              <a:rPr lang="pt-BR" dirty="0" smtClean="0"/>
              <a:t>. Obras completas I, Buenos Aires, </a:t>
            </a:r>
            <a:r>
              <a:rPr lang="pt-BR" dirty="0" err="1" smtClean="0"/>
              <a:t>Emecé</a:t>
            </a:r>
            <a:r>
              <a:rPr lang="pt-BR" dirty="0" smtClean="0"/>
              <a:t>, 1996.</a:t>
            </a:r>
          </a:p>
          <a:p>
            <a:pPr marL="342900" indent="-342900" algn="l">
              <a:buFontTx/>
              <a:buChar char="-"/>
            </a:pPr>
            <a:endParaRPr lang="pt-BR" dirty="0" smtClean="0"/>
          </a:p>
          <a:p>
            <a:pPr algn="l"/>
            <a:r>
              <a:rPr lang="pt-BR" dirty="0" smtClean="0"/>
              <a:t>- </a:t>
            </a:r>
            <a:r>
              <a:rPr lang="pt-BR" dirty="0" err="1" smtClean="0"/>
              <a:t>Monteleone</a:t>
            </a:r>
            <a:r>
              <a:rPr lang="pt-BR" dirty="0" smtClean="0"/>
              <a:t>, Jorge. “Ritmo, </a:t>
            </a:r>
            <a:r>
              <a:rPr lang="pt-BR" dirty="0" err="1" smtClean="0"/>
              <a:t>sujeto</a:t>
            </a:r>
            <a:r>
              <a:rPr lang="pt-BR" dirty="0" smtClean="0"/>
              <a:t>, poema” </a:t>
            </a:r>
            <a:r>
              <a:rPr lang="pt-BR" dirty="0" err="1" smtClean="0"/>
              <a:t>en</a:t>
            </a:r>
            <a:r>
              <a:rPr lang="pt-BR" dirty="0" smtClean="0"/>
              <a:t> CELEHIS-Revista </a:t>
            </a:r>
            <a:r>
              <a:rPr lang="pt-BR" dirty="0" err="1" smtClean="0"/>
              <a:t>del</a:t>
            </a:r>
            <a:r>
              <a:rPr lang="pt-BR" dirty="0" smtClean="0"/>
              <a:t> Centro de Letras </a:t>
            </a:r>
            <a:r>
              <a:rPr lang="pt-BR" dirty="0" err="1" smtClean="0"/>
              <a:t>Hispanoamericanas</a:t>
            </a:r>
            <a:r>
              <a:rPr lang="pt-BR" dirty="0" smtClean="0"/>
              <a:t>. </a:t>
            </a:r>
            <a:r>
              <a:rPr lang="pt-BR" dirty="0" err="1" smtClean="0"/>
              <a:t>Año</a:t>
            </a:r>
            <a:r>
              <a:rPr lang="pt-BR" dirty="0" smtClean="0"/>
              <a:t> 13, no. 16, Mar </a:t>
            </a:r>
            <a:r>
              <a:rPr lang="pt-BR" dirty="0" err="1" smtClean="0"/>
              <a:t>del</a:t>
            </a:r>
            <a:r>
              <a:rPr lang="pt-BR" dirty="0" smtClean="0"/>
              <a:t> Plata, 2004; pp. 249-271.</a:t>
            </a:r>
            <a:endParaRPr lang="pt-BR" dirty="0"/>
          </a:p>
        </p:txBody>
      </p:sp>
    </p:spTree>
    <p:extLst>
      <p:ext uri="{BB962C8B-B14F-4D97-AF65-F5344CB8AC3E}">
        <p14:creationId xmlns:p14="http://schemas.microsoft.com/office/powerpoint/2010/main" val="2370863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175788"/>
          </a:xfrm>
        </p:spPr>
        <p:txBody>
          <a:bodyPr>
            <a:normAutofit fontScale="90000"/>
          </a:bodyPr>
          <a:lstStyle/>
          <a:p>
            <a:r>
              <a:rPr lang="pt-BR" dirty="0" smtClean="0"/>
              <a:t/>
            </a:r>
            <a:br>
              <a:rPr lang="pt-BR" dirty="0" smtClean="0"/>
            </a:br>
            <a:endParaRPr lang="pt-BR" dirty="0"/>
          </a:p>
        </p:txBody>
      </p:sp>
      <p:sp>
        <p:nvSpPr>
          <p:cNvPr id="3" name="Espaço Reservado para Conteúdo 2"/>
          <p:cNvSpPr>
            <a:spLocks noGrp="1"/>
          </p:cNvSpPr>
          <p:nvPr>
            <p:ph idx="1"/>
          </p:nvPr>
        </p:nvSpPr>
        <p:spPr>
          <a:xfrm>
            <a:off x="838200" y="540914"/>
            <a:ext cx="10515600" cy="5636049"/>
          </a:xfrm>
        </p:spPr>
        <p:txBody>
          <a:bodyPr>
            <a:normAutofit/>
          </a:bodyPr>
          <a:lstStyle/>
          <a:p>
            <a:r>
              <a:rPr lang="pt-BR" dirty="0" err="1" smtClean="0"/>
              <a:t>Bartolomé</a:t>
            </a:r>
            <a:r>
              <a:rPr lang="pt-BR" dirty="0" smtClean="0"/>
              <a:t> Hidalgo (1788-1822) – </a:t>
            </a:r>
            <a:r>
              <a:rPr lang="pt-BR" i="1" dirty="0" err="1" smtClean="0"/>
              <a:t>Cielitos</a:t>
            </a:r>
            <a:r>
              <a:rPr lang="pt-BR" i="1" dirty="0" smtClean="0"/>
              <a:t> y diálogos patrióticos</a:t>
            </a:r>
            <a:r>
              <a:rPr lang="pt-BR" dirty="0" smtClean="0"/>
              <a:t> </a:t>
            </a:r>
          </a:p>
          <a:p>
            <a:pPr marL="0" indent="0">
              <a:buNone/>
            </a:pPr>
            <a:r>
              <a:rPr lang="pt-BR" dirty="0" smtClean="0"/>
              <a:t>                                                              sitio de Montevideo (1812-1815)</a:t>
            </a:r>
          </a:p>
          <a:p>
            <a:endParaRPr lang="pt-BR" dirty="0"/>
          </a:p>
          <a:p>
            <a:r>
              <a:rPr lang="pt-BR" dirty="0" err="1" smtClean="0"/>
              <a:t>Hilario</a:t>
            </a:r>
            <a:r>
              <a:rPr lang="pt-BR" dirty="0" smtClean="0"/>
              <a:t> </a:t>
            </a:r>
            <a:r>
              <a:rPr lang="pt-BR" dirty="0" err="1" smtClean="0"/>
              <a:t>Ascasubi</a:t>
            </a:r>
            <a:r>
              <a:rPr lang="pt-BR" dirty="0" smtClean="0"/>
              <a:t> (1807-1875) – “La </a:t>
            </a:r>
            <a:r>
              <a:rPr lang="pt-BR" dirty="0" err="1" smtClean="0"/>
              <a:t>refalosa</a:t>
            </a:r>
            <a:r>
              <a:rPr lang="pt-BR" dirty="0" smtClean="0"/>
              <a:t>” (1843)</a:t>
            </a:r>
          </a:p>
          <a:p>
            <a:endParaRPr lang="pt-BR" dirty="0"/>
          </a:p>
          <a:p>
            <a:endParaRPr lang="pt-BR" dirty="0" smtClean="0"/>
          </a:p>
          <a:p>
            <a:r>
              <a:rPr lang="pt-BR" dirty="0" err="1" smtClean="0"/>
              <a:t>Estanislao</a:t>
            </a:r>
            <a:r>
              <a:rPr lang="pt-BR" dirty="0" smtClean="0"/>
              <a:t> </a:t>
            </a:r>
            <a:r>
              <a:rPr lang="pt-BR" dirty="0" err="1" smtClean="0"/>
              <a:t>del</a:t>
            </a:r>
            <a:r>
              <a:rPr lang="pt-BR" dirty="0" smtClean="0"/>
              <a:t> Campo (1834-1880) – “</a:t>
            </a:r>
            <a:r>
              <a:rPr lang="es-ES" dirty="0" smtClean="0"/>
              <a:t>Carta de Anastasio el Pollo” (1857) </a:t>
            </a:r>
            <a:endParaRPr lang="pt-BR" dirty="0" smtClean="0"/>
          </a:p>
          <a:p>
            <a:endParaRPr lang="pt-BR" dirty="0"/>
          </a:p>
          <a:p>
            <a:r>
              <a:rPr lang="pt-BR" dirty="0" smtClean="0"/>
              <a:t>José Hernández                          - </a:t>
            </a:r>
            <a:r>
              <a:rPr lang="pt-BR" i="1" dirty="0" smtClean="0"/>
              <a:t>Martín </a:t>
            </a:r>
            <a:r>
              <a:rPr lang="pt-BR" i="1" dirty="0" err="1" smtClean="0"/>
              <a:t>Fierro</a:t>
            </a:r>
            <a:r>
              <a:rPr lang="pt-BR" i="1" dirty="0" smtClean="0"/>
              <a:t> </a:t>
            </a:r>
            <a:r>
              <a:rPr lang="pt-BR" dirty="0" smtClean="0"/>
              <a:t>(1872)</a:t>
            </a:r>
          </a:p>
          <a:p>
            <a:pPr marL="0" indent="0">
              <a:buNone/>
            </a:pPr>
            <a:r>
              <a:rPr lang="pt-BR" dirty="0"/>
              <a:t> </a:t>
            </a:r>
            <a:r>
              <a:rPr lang="pt-BR" dirty="0" smtClean="0"/>
              <a:t>                                                       - </a:t>
            </a:r>
            <a:r>
              <a:rPr lang="pt-BR" i="1" dirty="0" smtClean="0"/>
              <a:t>La </a:t>
            </a:r>
            <a:r>
              <a:rPr lang="pt-BR" i="1" dirty="0" err="1" smtClean="0"/>
              <a:t>vuelta</a:t>
            </a:r>
            <a:r>
              <a:rPr lang="pt-BR" i="1" dirty="0" smtClean="0"/>
              <a:t> de Martín </a:t>
            </a:r>
            <a:r>
              <a:rPr lang="pt-BR" i="1" dirty="0" err="1" smtClean="0"/>
              <a:t>Fierro</a:t>
            </a:r>
            <a:r>
              <a:rPr lang="pt-BR" i="1" dirty="0" smtClean="0"/>
              <a:t> </a:t>
            </a:r>
            <a:r>
              <a:rPr lang="pt-BR" dirty="0" smtClean="0"/>
              <a:t>(1879)</a:t>
            </a:r>
          </a:p>
          <a:p>
            <a:endParaRPr lang="pt-BR" dirty="0"/>
          </a:p>
          <a:p>
            <a:endParaRPr lang="pt-BR" dirty="0"/>
          </a:p>
          <a:p>
            <a:endParaRPr lang="pt-BR" dirty="0"/>
          </a:p>
        </p:txBody>
      </p:sp>
    </p:spTree>
    <p:extLst>
      <p:ext uri="{BB962C8B-B14F-4D97-AF65-F5344CB8AC3E}">
        <p14:creationId xmlns:p14="http://schemas.microsoft.com/office/powerpoint/2010/main" val="3011399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6"/>
            <a:ext cx="10515600" cy="832610"/>
          </a:xfrm>
        </p:spPr>
        <p:txBody>
          <a:bodyPr/>
          <a:lstStyle/>
          <a:p>
            <a:r>
              <a:rPr lang="pt-BR" dirty="0" err="1" smtClean="0"/>
              <a:t>Bartolomé</a:t>
            </a:r>
            <a:r>
              <a:rPr lang="pt-BR" dirty="0" smtClean="0"/>
              <a:t> Hidalgo</a:t>
            </a:r>
            <a:endParaRPr lang="pt-BR" dirty="0"/>
          </a:p>
        </p:txBody>
      </p:sp>
      <p:sp>
        <p:nvSpPr>
          <p:cNvPr id="3" name="Espaço Reservado para Texto 2"/>
          <p:cNvSpPr>
            <a:spLocks noGrp="1"/>
          </p:cNvSpPr>
          <p:nvPr>
            <p:ph type="body" idx="1"/>
          </p:nvPr>
        </p:nvSpPr>
        <p:spPr>
          <a:xfrm>
            <a:off x="839788" y="1681163"/>
            <a:ext cx="5157787" cy="443851"/>
          </a:xfrm>
        </p:spPr>
        <p:txBody>
          <a:bodyPr/>
          <a:lstStyle/>
          <a:p>
            <a:r>
              <a:rPr lang="pt-BR" dirty="0"/>
              <a:t>(</a:t>
            </a:r>
            <a:r>
              <a:rPr lang="pt-BR" dirty="0" smtClean="0"/>
              <a:t>1812)</a:t>
            </a:r>
            <a:endParaRPr lang="pt-BR" dirty="0"/>
          </a:p>
        </p:txBody>
      </p:sp>
      <p:sp>
        <p:nvSpPr>
          <p:cNvPr id="4" name="Espaço Reservado para Conteúdo 3"/>
          <p:cNvSpPr>
            <a:spLocks noGrp="1"/>
          </p:cNvSpPr>
          <p:nvPr>
            <p:ph sz="half" idx="2"/>
          </p:nvPr>
        </p:nvSpPr>
        <p:spPr/>
        <p:txBody>
          <a:bodyPr>
            <a:normAutofit fontScale="85000" lnSpcReduction="20000"/>
          </a:bodyPr>
          <a:lstStyle/>
          <a:p>
            <a:pPr marL="0" indent="0">
              <a:buNone/>
            </a:pPr>
            <a:r>
              <a:rPr lang="es-ES" dirty="0" smtClean="0"/>
              <a:t>Los chanchos que </a:t>
            </a:r>
            <a:r>
              <a:rPr lang="es-ES" dirty="0" err="1" smtClean="0"/>
              <a:t>Vigodet</a:t>
            </a:r>
            <a:endParaRPr lang="es-ES" dirty="0" smtClean="0"/>
          </a:p>
          <a:p>
            <a:pPr marL="0" indent="0">
              <a:buNone/>
            </a:pPr>
            <a:r>
              <a:rPr lang="es-ES" dirty="0" smtClean="0"/>
              <a:t>Ha encerrado en su chiquero</a:t>
            </a:r>
          </a:p>
          <a:p>
            <a:pPr marL="0" indent="0">
              <a:buNone/>
            </a:pPr>
            <a:r>
              <a:rPr lang="es-ES" dirty="0" smtClean="0"/>
              <a:t>Marchan al son de una gaita</a:t>
            </a:r>
          </a:p>
          <a:p>
            <a:pPr marL="0" indent="0">
              <a:buNone/>
            </a:pPr>
            <a:r>
              <a:rPr lang="es-ES" dirty="0" smtClean="0"/>
              <a:t>Echando al hombro un </a:t>
            </a:r>
            <a:r>
              <a:rPr lang="es-ES" dirty="0" err="1" smtClean="0"/>
              <a:t>fungeiro</a:t>
            </a:r>
            <a:r>
              <a:rPr lang="es-ES" dirty="0" smtClean="0"/>
              <a:t>.</a:t>
            </a:r>
          </a:p>
          <a:p>
            <a:pPr marL="0" indent="0">
              <a:buNone/>
            </a:pPr>
            <a:endParaRPr lang="es-ES" dirty="0" smtClean="0"/>
          </a:p>
          <a:p>
            <a:pPr marL="0" indent="0">
              <a:buNone/>
            </a:pPr>
            <a:r>
              <a:rPr lang="es-ES" dirty="0" err="1" smtClean="0"/>
              <a:t>Vigodet</a:t>
            </a:r>
            <a:r>
              <a:rPr lang="es-ES" dirty="0" smtClean="0"/>
              <a:t> en su corral</a:t>
            </a:r>
          </a:p>
          <a:p>
            <a:pPr marL="0" indent="0">
              <a:buNone/>
            </a:pPr>
            <a:r>
              <a:rPr lang="es-ES" dirty="0" smtClean="0"/>
              <a:t>Se encerró con sus gallegos,</a:t>
            </a:r>
          </a:p>
          <a:p>
            <a:pPr marL="0" indent="0">
              <a:buNone/>
            </a:pPr>
            <a:r>
              <a:rPr lang="es-ES" dirty="0" smtClean="0"/>
              <a:t>Y temiendo que le pialen</a:t>
            </a:r>
          </a:p>
          <a:p>
            <a:pPr marL="0" indent="0">
              <a:buNone/>
            </a:pPr>
            <a:r>
              <a:rPr lang="es-ES" dirty="0" smtClean="0"/>
              <a:t>Se anda haciendo el chancho rengo. </a:t>
            </a:r>
          </a:p>
          <a:p>
            <a:endParaRPr lang="pt-BR" dirty="0"/>
          </a:p>
        </p:txBody>
      </p:sp>
      <p:sp>
        <p:nvSpPr>
          <p:cNvPr id="5" name="Espaço Reservado para Texto 4"/>
          <p:cNvSpPr>
            <a:spLocks noGrp="1"/>
          </p:cNvSpPr>
          <p:nvPr>
            <p:ph type="body" sz="quarter" idx="3"/>
          </p:nvPr>
        </p:nvSpPr>
        <p:spPr>
          <a:xfrm>
            <a:off x="6172200" y="1681163"/>
            <a:ext cx="5183188" cy="443851"/>
          </a:xfrm>
        </p:spPr>
        <p:txBody>
          <a:bodyPr/>
          <a:lstStyle/>
          <a:p>
            <a:r>
              <a:rPr lang="pt-BR" dirty="0" err="1" smtClean="0"/>
              <a:t>Cielito</a:t>
            </a:r>
            <a:r>
              <a:rPr lang="pt-BR" dirty="0" smtClean="0"/>
              <a:t> Oriental (1816)</a:t>
            </a:r>
            <a:endParaRPr lang="pt-BR" dirty="0"/>
          </a:p>
        </p:txBody>
      </p:sp>
      <p:sp>
        <p:nvSpPr>
          <p:cNvPr id="6" name="Espaço Reservado para Conteúdo 5"/>
          <p:cNvSpPr>
            <a:spLocks noGrp="1"/>
          </p:cNvSpPr>
          <p:nvPr>
            <p:ph sz="quarter" idx="4"/>
          </p:nvPr>
        </p:nvSpPr>
        <p:spPr>
          <a:xfrm>
            <a:off x="6172200" y="2505075"/>
            <a:ext cx="5183188" cy="3684588"/>
          </a:xfrm>
        </p:spPr>
        <p:txBody>
          <a:bodyPr>
            <a:normAutofit fontScale="92500" lnSpcReduction="20000"/>
          </a:bodyPr>
          <a:lstStyle/>
          <a:p>
            <a:pPr marL="0" indent="0">
              <a:buNone/>
            </a:pPr>
            <a:r>
              <a:rPr lang="es-ES" dirty="0" smtClean="0"/>
              <a:t>El Portugués con afán</a:t>
            </a:r>
          </a:p>
          <a:p>
            <a:pPr marL="0" indent="0">
              <a:buNone/>
            </a:pPr>
            <a:r>
              <a:rPr lang="es-ES" dirty="0" smtClean="0"/>
              <a:t>Dicen que viene bufando;</a:t>
            </a:r>
          </a:p>
          <a:p>
            <a:pPr marL="0" indent="0">
              <a:buNone/>
            </a:pPr>
            <a:r>
              <a:rPr lang="es-ES" dirty="0" smtClean="0"/>
              <a:t>Saldrá con la suya cuando</a:t>
            </a:r>
          </a:p>
          <a:p>
            <a:pPr marL="0" indent="0">
              <a:buNone/>
            </a:pPr>
            <a:r>
              <a:rPr lang="es-ES" dirty="0" err="1" smtClean="0"/>
              <a:t>Veña</a:t>
            </a:r>
            <a:r>
              <a:rPr lang="es-ES" dirty="0" smtClean="0"/>
              <a:t> </a:t>
            </a:r>
            <a:r>
              <a:rPr lang="es-ES" dirty="0" err="1" smtClean="0"/>
              <a:t>ó</a:t>
            </a:r>
            <a:r>
              <a:rPr lang="es-ES" dirty="0" smtClean="0"/>
              <a:t> Rey </a:t>
            </a:r>
            <a:r>
              <a:rPr lang="es-ES" dirty="0" err="1" smtClean="0"/>
              <a:t>Dom</a:t>
            </a:r>
            <a:r>
              <a:rPr lang="es-ES" dirty="0" smtClean="0"/>
              <a:t> Sebastián.</a:t>
            </a:r>
          </a:p>
          <a:p>
            <a:pPr marL="0" indent="0">
              <a:buNone/>
            </a:pPr>
            <a:endParaRPr lang="es-ES" dirty="0" smtClean="0"/>
          </a:p>
          <a:p>
            <a:pPr marL="0" indent="0">
              <a:buNone/>
            </a:pPr>
            <a:r>
              <a:rPr lang="es-ES" dirty="0" smtClean="0"/>
              <a:t>Cielito, cielo que sí,</a:t>
            </a:r>
          </a:p>
          <a:p>
            <a:pPr marL="0" indent="0">
              <a:buNone/>
            </a:pPr>
            <a:r>
              <a:rPr lang="es-ES" dirty="0" smtClean="0"/>
              <a:t>Cielito locos están;</a:t>
            </a:r>
          </a:p>
          <a:p>
            <a:pPr marL="0" indent="0">
              <a:buNone/>
            </a:pPr>
            <a:r>
              <a:rPr lang="es-ES" dirty="0" smtClean="0"/>
              <a:t>Ellos vienen reventando,</a:t>
            </a:r>
          </a:p>
          <a:p>
            <a:pPr marL="0" indent="0">
              <a:buNone/>
            </a:pPr>
            <a:r>
              <a:rPr lang="es-ES" dirty="0" smtClean="0"/>
              <a:t>¡quién sabe si volverán! </a:t>
            </a:r>
          </a:p>
          <a:p>
            <a:endParaRPr lang="pt-BR" dirty="0"/>
          </a:p>
        </p:txBody>
      </p:sp>
    </p:spTree>
    <p:extLst>
      <p:ext uri="{BB962C8B-B14F-4D97-AF65-F5344CB8AC3E}">
        <p14:creationId xmlns:p14="http://schemas.microsoft.com/office/powerpoint/2010/main" val="13792561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0"/>
            <a:ext cx="10515600" cy="334852"/>
          </a:xfrm>
        </p:spPr>
        <p:txBody>
          <a:bodyPr>
            <a:normAutofit fontScale="90000"/>
          </a:bodyPr>
          <a:lstStyle/>
          <a:p>
            <a:pPr algn="ctr"/>
            <a:r>
              <a:rPr lang="pt-BR" sz="2400" b="1" dirty="0" smtClean="0"/>
              <a:t>Hernández, José. Martín </a:t>
            </a:r>
            <a:r>
              <a:rPr lang="pt-BR" sz="2400" b="1" dirty="0" err="1" smtClean="0"/>
              <a:t>Fierro</a:t>
            </a:r>
            <a:r>
              <a:rPr lang="pt-BR" sz="2400" b="1" dirty="0" smtClean="0"/>
              <a:t> (prólogo)</a:t>
            </a:r>
            <a:endParaRPr lang="pt-BR" sz="2400" b="1" dirty="0"/>
          </a:p>
        </p:txBody>
      </p:sp>
      <p:sp>
        <p:nvSpPr>
          <p:cNvPr id="3" name="Espaço Reservado para Conteúdo 2"/>
          <p:cNvSpPr>
            <a:spLocks noGrp="1"/>
          </p:cNvSpPr>
          <p:nvPr>
            <p:ph idx="1"/>
          </p:nvPr>
        </p:nvSpPr>
        <p:spPr>
          <a:xfrm>
            <a:off x="257577" y="193183"/>
            <a:ext cx="11822806" cy="6529589"/>
          </a:xfrm>
        </p:spPr>
        <p:txBody>
          <a:bodyPr>
            <a:noAutofit/>
          </a:bodyPr>
          <a:lstStyle/>
          <a:p>
            <a:pPr marL="0" indent="0">
              <a:buNone/>
            </a:pPr>
            <a:r>
              <a:rPr lang="es-ES" sz="1600" dirty="0" smtClean="0"/>
              <a:t>Señor D. José Zoilo Miguens. </a:t>
            </a:r>
          </a:p>
          <a:p>
            <a:pPr marL="0" indent="0">
              <a:buNone/>
            </a:pPr>
            <a:r>
              <a:rPr lang="es-ES" sz="1600" dirty="0" smtClean="0"/>
              <a:t>Querido amigo: </a:t>
            </a:r>
          </a:p>
          <a:p>
            <a:pPr marL="0" indent="0">
              <a:buNone/>
            </a:pPr>
            <a:r>
              <a:rPr lang="es-ES" sz="1600" dirty="0" smtClean="0"/>
              <a:t>Al fin me he decidido a que mi pobre Martín Fierro, que me ha ayudado algunos momentos a alejar el fastidio de la vida del hotel, salga a conocer el mundo, y allá va acogido al amparo de su nombre. </a:t>
            </a:r>
          </a:p>
          <a:p>
            <a:pPr marL="0" indent="0">
              <a:buNone/>
            </a:pPr>
            <a:r>
              <a:rPr lang="es-ES" sz="1600" dirty="0" smtClean="0"/>
              <a:t>No le niegue su protección, </a:t>
            </a:r>
            <a:r>
              <a:rPr lang="es-ES" sz="1600" dirty="0" smtClean="0">
                <a:solidFill>
                  <a:srgbClr val="FF0000"/>
                </a:solidFill>
              </a:rPr>
              <a:t>usted que conoce bien todos los abusos y todas las desgracias de que es víctima esa clase desheredada de nuestro país. </a:t>
            </a:r>
          </a:p>
          <a:p>
            <a:pPr marL="0" indent="0">
              <a:buNone/>
            </a:pPr>
            <a:r>
              <a:rPr lang="es-ES" sz="1600" dirty="0" smtClean="0"/>
              <a:t>Es un pobre gaucho, </a:t>
            </a:r>
            <a:r>
              <a:rPr lang="es-ES" sz="1600" dirty="0" smtClean="0">
                <a:solidFill>
                  <a:srgbClr val="FF0000"/>
                </a:solidFill>
              </a:rPr>
              <a:t>con todas las imperfecciones de forma que el arte tiene todavía entre ellos, y con toda la falta de enlace en sus ideas, en las que no existe siempre una sucesión lógica, descubriéndose frecuentemente entre ellas apenas una relación oculta y remota.</a:t>
            </a:r>
            <a:r>
              <a:rPr lang="es-ES" sz="1600" dirty="0" smtClean="0"/>
              <a:t> </a:t>
            </a:r>
          </a:p>
          <a:p>
            <a:pPr marL="0" indent="0">
              <a:buNone/>
            </a:pPr>
            <a:r>
              <a:rPr lang="es-ES" sz="1600" dirty="0" smtClean="0"/>
              <a:t>Me he esforzado, sin presumir haberlo conseguido, en presentar un tipo que personificara el carácter de nuestros gauchos, concentrando el modo de ser, de sentir, de pensar y de expresarse que les es peculiar, dotándolo con todos los juegos de su imaginación llena de imágenes y de colorido, con todos los arranques de su altivez, inmoderados hasta el crimen, y con todos los impulsos y arrebatos</a:t>
            </a:r>
            <a:r>
              <a:rPr lang="es-ES" sz="1600" dirty="0" smtClean="0">
                <a:solidFill>
                  <a:srgbClr val="FF0000"/>
                </a:solidFill>
              </a:rPr>
              <a:t>, hijos de una naturaleza que la educación no ha pulido y suavizado. </a:t>
            </a:r>
          </a:p>
          <a:p>
            <a:pPr marL="0" indent="0">
              <a:buNone/>
            </a:pPr>
            <a:r>
              <a:rPr lang="es-ES" sz="1600" dirty="0" smtClean="0"/>
              <a:t>Cuantos conozcan con propiedad el original podrán juzgar si hay o no semejanza en la </a:t>
            </a:r>
            <a:r>
              <a:rPr lang="es-ES" sz="1600" dirty="0" smtClean="0">
                <a:solidFill>
                  <a:schemeClr val="accent5"/>
                </a:solidFill>
              </a:rPr>
              <a:t>copia.</a:t>
            </a:r>
            <a:r>
              <a:rPr lang="es-ES" sz="1600" dirty="0" smtClean="0"/>
              <a:t> </a:t>
            </a:r>
          </a:p>
          <a:p>
            <a:pPr marL="0" indent="0">
              <a:buNone/>
            </a:pPr>
            <a:r>
              <a:rPr lang="es-ES" sz="1600" dirty="0" smtClean="0"/>
              <a:t>Quizá la empresa habría sido para mí más fácil, y de mejor éxito, si sólo me hubiera propuesto hacer reír a costa de su ignorancia, como se halla autorizado por el uso en este género de composiciones; pero mi objeto ha sido dibujar a grandes rasgos, aunque fielmente, sus costumbres, sus trabajos, sus hábitos de vida, su índole, sus vicios y sus virtudes; ese conjunto que constituye el cuadro de su fisonomía moral, y los accidentes de su existencia llena de peligros, de inquietudes, de inseguridad, de aventuras y de agitaciones constantes.</a:t>
            </a:r>
          </a:p>
          <a:p>
            <a:pPr marL="0" indent="0">
              <a:buNone/>
            </a:pPr>
            <a:r>
              <a:rPr lang="es-ES" sz="1600" dirty="0" smtClean="0"/>
              <a:t> Y he deseado todo esto, empeñándome </a:t>
            </a:r>
            <a:r>
              <a:rPr lang="es-ES" sz="1600" dirty="0" smtClean="0">
                <a:solidFill>
                  <a:srgbClr val="FF0000"/>
                </a:solidFill>
              </a:rPr>
              <a:t>en imitar ese estilo abundante en metáforas</a:t>
            </a:r>
            <a:r>
              <a:rPr lang="es-ES" sz="1600" dirty="0" smtClean="0"/>
              <a:t>, que el gaucho usa sin conocer y sin valorar, y su empleo constante de comparaciones tan extrañas como frecuentes; </a:t>
            </a:r>
            <a:r>
              <a:rPr lang="es-ES" sz="1600" dirty="0" smtClean="0">
                <a:solidFill>
                  <a:schemeClr val="accent5"/>
                </a:solidFill>
              </a:rPr>
              <a:t>en copiar </a:t>
            </a:r>
            <a:r>
              <a:rPr lang="es-ES" sz="1600" dirty="0" smtClean="0"/>
              <a:t>sus reflexiones con el sello de la originalidad que las distingue y el tinte sombrío de que jamás carecen, revelándose en ellas esa especie de filosofía propia que, </a:t>
            </a:r>
            <a:r>
              <a:rPr lang="es-ES" sz="1600" dirty="0" smtClean="0">
                <a:solidFill>
                  <a:srgbClr val="FF0000"/>
                </a:solidFill>
              </a:rPr>
              <a:t>sin estudiar, aprende en la misma naturaleza</a:t>
            </a:r>
            <a:r>
              <a:rPr lang="es-ES" sz="1600" dirty="0" smtClean="0"/>
              <a:t>; en respetar la superstición y sus preocupaciones, nacidas y fomentadas por su misma </a:t>
            </a:r>
            <a:r>
              <a:rPr lang="es-ES" sz="1600" dirty="0" smtClean="0">
                <a:solidFill>
                  <a:srgbClr val="FF0000"/>
                </a:solidFill>
              </a:rPr>
              <a:t>ignorancia</a:t>
            </a:r>
            <a:r>
              <a:rPr lang="es-ES" sz="1600" dirty="0" smtClean="0"/>
              <a:t>; en dibujar el orden de sus impresiones y de sus afectos, que él encubre y </a:t>
            </a:r>
            <a:r>
              <a:rPr lang="es-ES" sz="1600" dirty="0" smtClean="0">
                <a:solidFill>
                  <a:srgbClr val="FF0000"/>
                </a:solidFill>
              </a:rPr>
              <a:t>disimula</a:t>
            </a:r>
            <a:r>
              <a:rPr lang="es-ES" sz="1600" dirty="0" smtClean="0"/>
              <a:t> estudiosamente; sus desencantos, producidos por su misma condición social, y esa </a:t>
            </a:r>
            <a:r>
              <a:rPr lang="es-ES" sz="1600" dirty="0" smtClean="0">
                <a:solidFill>
                  <a:srgbClr val="FF0000"/>
                </a:solidFill>
              </a:rPr>
              <a:t>indolencia</a:t>
            </a:r>
            <a:r>
              <a:rPr lang="es-ES" sz="1600" dirty="0" smtClean="0"/>
              <a:t> que le es habitual, hasta llegar a constituir una de las condiciones de su espíritu; </a:t>
            </a:r>
            <a:r>
              <a:rPr lang="es-ES" sz="1600" dirty="0" smtClean="0">
                <a:solidFill>
                  <a:schemeClr val="accent5">
                    <a:lumMod val="50000"/>
                  </a:schemeClr>
                </a:solidFill>
              </a:rPr>
              <a:t>en retratar</a:t>
            </a:r>
            <a:r>
              <a:rPr lang="es-ES" sz="1600" dirty="0" smtClean="0"/>
              <a:t>, en fin, lo más fielmente que me fuera posible, con todas sus especialidades propias, ese tipo original de nuestras pampas, tan poco conocido por lo mismo que es difícil estudiarlo, </a:t>
            </a:r>
            <a:r>
              <a:rPr lang="es-ES" sz="1600" dirty="0" smtClean="0">
                <a:solidFill>
                  <a:srgbClr val="FF0000"/>
                </a:solidFill>
              </a:rPr>
              <a:t>tan erróneamente juzgado muchas veces</a:t>
            </a:r>
            <a:r>
              <a:rPr lang="es-ES" sz="1600" dirty="0" smtClean="0"/>
              <a:t>, y que, al paso que avanzan las conquistas de la civilización, va perdiéndose casi por completo.</a:t>
            </a:r>
          </a:p>
          <a:p>
            <a:pPr marL="0" indent="0">
              <a:buNone/>
            </a:pPr>
            <a:r>
              <a:rPr lang="es-ES" sz="1600" dirty="0" smtClean="0"/>
              <a:t> </a:t>
            </a:r>
            <a:endParaRPr lang="pt-BR" sz="1600" dirty="0"/>
          </a:p>
        </p:txBody>
      </p:sp>
    </p:spTree>
    <p:extLst>
      <p:ext uri="{BB962C8B-B14F-4D97-AF65-F5344CB8AC3E}">
        <p14:creationId xmlns:p14="http://schemas.microsoft.com/office/powerpoint/2010/main" val="2778926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587912"/>
          </a:xfrm>
        </p:spPr>
        <p:txBody>
          <a:bodyPr>
            <a:normAutofit/>
          </a:bodyPr>
          <a:lstStyle/>
          <a:p>
            <a:pPr algn="ctr"/>
            <a:r>
              <a:rPr lang="es-ES" sz="2800" dirty="0" smtClean="0"/>
              <a:t>Hernández, José. Martín Fierro (prólogo)</a:t>
            </a:r>
            <a:endParaRPr lang="pt-BR" sz="2800" dirty="0"/>
          </a:p>
        </p:txBody>
      </p:sp>
      <p:sp>
        <p:nvSpPr>
          <p:cNvPr id="3" name="Espaço Reservado para Conteúdo 2"/>
          <p:cNvSpPr>
            <a:spLocks noGrp="1"/>
          </p:cNvSpPr>
          <p:nvPr>
            <p:ph idx="1"/>
          </p:nvPr>
        </p:nvSpPr>
        <p:spPr>
          <a:xfrm>
            <a:off x="838200" y="953038"/>
            <a:ext cx="10515600" cy="5223925"/>
          </a:xfrm>
        </p:spPr>
        <p:txBody>
          <a:bodyPr>
            <a:normAutofit/>
          </a:bodyPr>
          <a:lstStyle/>
          <a:p>
            <a:pPr marL="0" lvl="0" indent="0">
              <a:buNone/>
            </a:pPr>
            <a:r>
              <a:rPr lang="es-ES" sz="2000" dirty="0">
                <a:solidFill>
                  <a:prstClr val="black"/>
                </a:solidFill>
              </a:rPr>
              <a:t>Sin duda que todo esto ha sido demasiado desear para tan pocas páginas, pero no se me puede hacer un cargo por el deseo, sino por no haberlo conseguido</a:t>
            </a:r>
            <a:r>
              <a:rPr lang="es-ES" sz="2000" dirty="0" smtClean="0">
                <a:solidFill>
                  <a:prstClr val="black"/>
                </a:solidFill>
              </a:rPr>
              <a:t>.</a:t>
            </a:r>
          </a:p>
          <a:p>
            <a:pPr marL="0" lvl="0" indent="0">
              <a:buNone/>
            </a:pPr>
            <a:r>
              <a:rPr lang="es-ES" sz="2000" dirty="0" smtClean="0">
                <a:solidFill>
                  <a:prstClr val="black"/>
                </a:solidFill>
              </a:rPr>
              <a:t> </a:t>
            </a:r>
            <a:r>
              <a:rPr lang="es-ES" sz="2000" dirty="0">
                <a:solidFill>
                  <a:prstClr val="black"/>
                </a:solidFill>
              </a:rPr>
              <a:t>Una palabra más, destinada a disculpar sus defectos. Páselos usted por alto porque quizá no lo sean todos los que a primera vista puedan parecerlo, pues no pocos se encuentran allí como </a:t>
            </a:r>
            <a:r>
              <a:rPr lang="es-ES" sz="2000" dirty="0">
                <a:solidFill>
                  <a:schemeClr val="accent5">
                    <a:lumMod val="50000"/>
                  </a:schemeClr>
                </a:solidFill>
              </a:rPr>
              <a:t>copia o imitación de los que lo son realmente. </a:t>
            </a:r>
            <a:endParaRPr lang="es-ES" sz="2000" dirty="0" smtClean="0">
              <a:solidFill>
                <a:schemeClr val="accent5">
                  <a:lumMod val="50000"/>
                </a:schemeClr>
              </a:solidFill>
            </a:endParaRPr>
          </a:p>
          <a:p>
            <a:pPr marL="0" lvl="0" indent="0">
              <a:buNone/>
            </a:pPr>
            <a:r>
              <a:rPr lang="es-ES" sz="2000" dirty="0" smtClean="0">
                <a:solidFill>
                  <a:prstClr val="black"/>
                </a:solidFill>
              </a:rPr>
              <a:t>Por </a:t>
            </a:r>
            <a:r>
              <a:rPr lang="es-ES" sz="2000" dirty="0">
                <a:solidFill>
                  <a:prstClr val="black"/>
                </a:solidFill>
              </a:rPr>
              <a:t>lo demás, espero, mi amigo, que usted lo juzgará con benignidad, siquiera sea porque Martín Fierro no va de la ciudad a referir a sus compañeros lo que ha visto y 2 admirado en un 25 de Mayo u otra función semejante, referencias algunas de las cuales, como el Fausto y varias otras, son de mucho mérito ciertamente, sino que cuenta sus trabajos, sus desgracias, los azares de su vida de gaucho, y usted no desconoce que el asunto es más difícil de lo que muchos se imaginarán</a:t>
            </a:r>
            <a:r>
              <a:rPr lang="es-ES" sz="2000" dirty="0" smtClean="0">
                <a:solidFill>
                  <a:prstClr val="black"/>
                </a:solidFill>
              </a:rPr>
              <a:t>.</a:t>
            </a:r>
          </a:p>
          <a:p>
            <a:pPr marL="0" lvl="0" indent="0">
              <a:buNone/>
            </a:pPr>
            <a:r>
              <a:rPr lang="es-ES" sz="2000" dirty="0" smtClean="0">
                <a:solidFill>
                  <a:prstClr val="black"/>
                </a:solidFill>
              </a:rPr>
              <a:t> </a:t>
            </a:r>
            <a:r>
              <a:rPr lang="es-ES" sz="2000" dirty="0">
                <a:solidFill>
                  <a:prstClr val="black"/>
                </a:solidFill>
              </a:rPr>
              <a:t>Y con lo dicho basta para preámbulo, pues ni Martín Fierro exige más, ni usted gusta mucho de ellos, ni son de la predilección del público, ni se avienen con el carácter de Su verdadero amigo</a:t>
            </a:r>
            <a:r>
              <a:rPr lang="es-ES" sz="2000" dirty="0" smtClean="0">
                <a:solidFill>
                  <a:prstClr val="black"/>
                </a:solidFill>
              </a:rPr>
              <a:t>,</a:t>
            </a:r>
          </a:p>
          <a:p>
            <a:pPr marL="0" lvl="0" indent="0">
              <a:buNone/>
            </a:pPr>
            <a:r>
              <a:rPr lang="es-ES" sz="2000" dirty="0" smtClean="0">
                <a:solidFill>
                  <a:prstClr val="black"/>
                </a:solidFill>
              </a:rPr>
              <a:t> </a:t>
            </a:r>
            <a:r>
              <a:rPr lang="es-ES" sz="2000" dirty="0">
                <a:solidFill>
                  <a:prstClr val="black"/>
                </a:solidFill>
              </a:rPr>
              <a:t>JOSÉ HERNÁNDEZ </a:t>
            </a:r>
            <a:endParaRPr lang="pt-BR" sz="2000" dirty="0">
              <a:solidFill>
                <a:prstClr val="black"/>
              </a:solidFill>
            </a:endParaRPr>
          </a:p>
        </p:txBody>
      </p:sp>
    </p:spTree>
    <p:extLst>
      <p:ext uri="{BB962C8B-B14F-4D97-AF65-F5344CB8AC3E}">
        <p14:creationId xmlns:p14="http://schemas.microsoft.com/office/powerpoint/2010/main" val="1285480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793974"/>
          </a:xfrm>
        </p:spPr>
        <p:txBody>
          <a:bodyPr>
            <a:normAutofit/>
          </a:bodyPr>
          <a:lstStyle/>
          <a:p>
            <a:pPr algn="ctr"/>
            <a:r>
              <a:rPr lang="pt-BR" sz="2800" b="1" i="1" dirty="0" smtClean="0"/>
              <a:t>Martín </a:t>
            </a:r>
            <a:r>
              <a:rPr lang="pt-BR" sz="2800" b="1" i="1" dirty="0" err="1" smtClean="0"/>
              <a:t>Fierro</a:t>
            </a:r>
            <a:r>
              <a:rPr lang="pt-BR" sz="2800" b="1" i="1" dirty="0" smtClean="0"/>
              <a:t> </a:t>
            </a:r>
            <a:r>
              <a:rPr lang="pt-BR" sz="2800" b="1" dirty="0" smtClean="0"/>
              <a:t>(fragmentos) (José Hernandez, Martín </a:t>
            </a:r>
            <a:r>
              <a:rPr lang="pt-BR" sz="2800" b="1" dirty="0" err="1" smtClean="0"/>
              <a:t>Fierro</a:t>
            </a:r>
            <a:r>
              <a:rPr lang="pt-BR" sz="2800" b="1" dirty="0" smtClean="0"/>
              <a:t>, 1872)</a:t>
            </a:r>
            <a:endParaRPr lang="pt-BR" sz="2800" b="1" dirty="0"/>
          </a:p>
        </p:txBody>
      </p:sp>
      <p:sp>
        <p:nvSpPr>
          <p:cNvPr id="3" name="Espaço Reservado para Conteúdo 2"/>
          <p:cNvSpPr>
            <a:spLocks noGrp="1"/>
          </p:cNvSpPr>
          <p:nvPr>
            <p:ph sz="half" idx="1"/>
          </p:nvPr>
        </p:nvSpPr>
        <p:spPr/>
        <p:txBody>
          <a:bodyPr/>
          <a:lstStyle/>
          <a:p>
            <a:pPr marL="0" indent="0">
              <a:buNone/>
            </a:pPr>
            <a:r>
              <a:rPr lang="es-ES" dirty="0" smtClean="0"/>
              <a:t>(1-5)</a:t>
            </a:r>
          </a:p>
          <a:p>
            <a:pPr marL="0" indent="0">
              <a:buNone/>
            </a:pPr>
            <a:r>
              <a:rPr lang="es-ES" dirty="0" smtClean="0"/>
              <a:t>Aquí me pongo a cantar</a:t>
            </a:r>
          </a:p>
          <a:p>
            <a:pPr marL="0" indent="0">
              <a:buNone/>
            </a:pPr>
            <a:r>
              <a:rPr lang="es-ES" dirty="0" smtClean="0"/>
              <a:t>al compas de la </a:t>
            </a:r>
            <a:r>
              <a:rPr lang="es-ES" dirty="0" err="1" smtClean="0"/>
              <a:t>vigüela</a:t>
            </a:r>
            <a:endParaRPr lang="es-ES" dirty="0" smtClean="0"/>
          </a:p>
          <a:p>
            <a:pPr marL="0" indent="0">
              <a:buNone/>
            </a:pPr>
            <a:r>
              <a:rPr lang="es-ES" dirty="0" smtClean="0"/>
              <a:t>que el hombre que lo desvela</a:t>
            </a:r>
          </a:p>
          <a:p>
            <a:pPr marL="0" indent="0">
              <a:buNone/>
            </a:pPr>
            <a:r>
              <a:rPr lang="es-ES" dirty="0" smtClean="0"/>
              <a:t>una pena </a:t>
            </a:r>
            <a:r>
              <a:rPr lang="es-ES" dirty="0" err="1" smtClean="0"/>
              <a:t>estrordinaria</a:t>
            </a:r>
            <a:r>
              <a:rPr lang="es-ES" dirty="0" smtClean="0"/>
              <a:t>, </a:t>
            </a:r>
          </a:p>
          <a:p>
            <a:pPr marL="0" indent="0">
              <a:buNone/>
            </a:pPr>
            <a:r>
              <a:rPr lang="es-ES" dirty="0" smtClean="0"/>
              <a:t>como la ave solitaria</a:t>
            </a:r>
          </a:p>
          <a:p>
            <a:pPr marL="0" indent="0">
              <a:buNone/>
            </a:pPr>
            <a:r>
              <a:rPr lang="es-ES" dirty="0" smtClean="0"/>
              <a:t>con el cantar se consuela.</a:t>
            </a:r>
            <a:endParaRPr lang="es-ES" dirty="0"/>
          </a:p>
        </p:txBody>
      </p:sp>
      <p:sp>
        <p:nvSpPr>
          <p:cNvPr id="4" name="Espaço Reservado para Conteúdo 3"/>
          <p:cNvSpPr>
            <a:spLocks noGrp="1"/>
          </p:cNvSpPr>
          <p:nvPr>
            <p:ph sz="half" idx="2"/>
          </p:nvPr>
        </p:nvSpPr>
        <p:spPr/>
        <p:txBody>
          <a:bodyPr/>
          <a:lstStyle/>
          <a:p>
            <a:pPr marL="0" indent="0">
              <a:buNone/>
            </a:pPr>
            <a:r>
              <a:rPr lang="es-ES" dirty="0" smtClean="0"/>
              <a:t>(133-138)</a:t>
            </a:r>
          </a:p>
          <a:p>
            <a:pPr marL="0" indent="0">
              <a:buNone/>
            </a:pPr>
            <a:r>
              <a:rPr lang="es-ES" dirty="0" smtClean="0"/>
              <a:t>Yo he conocido esta tierra</a:t>
            </a:r>
          </a:p>
          <a:p>
            <a:pPr marL="0" indent="0">
              <a:buNone/>
            </a:pPr>
            <a:r>
              <a:rPr lang="es-ES" dirty="0" smtClean="0"/>
              <a:t>en que el paisano vivía</a:t>
            </a:r>
          </a:p>
          <a:p>
            <a:pPr marL="0" indent="0">
              <a:buNone/>
            </a:pPr>
            <a:r>
              <a:rPr lang="es-ES" dirty="0" smtClean="0"/>
              <a:t>y su ranchito tenía</a:t>
            </a:r>
          </a:p>
          <a:p>
            <a:pPr marL="0" indent="0">
              <a:buNone/>
            </a:pPr>
            <a:r>
              <a:rPr lang="es-ES" dirty="0" smtClean="0"/>
              <a:t>y sus hijos y mujer...</a:t>
            </a:r>
          </a:p>
          <a:p>
            <a:pPr marL="0" indent="0">
              <a:buNone/>
            </a:pPr>
            <a:r>
              <a:rPr lang="es-ES" dirty="0" smtClean="0"/>
              <a:t>Era una delicia el ver</a:t>
            </a:r>
          </a:p>
          <a:p>
            <a:pPr marL="0" indent="0">
              <a:buNone/>
            </a:pPr>
            <a:r>
              <a:rPr lang="es-ES" dirty="0" smtClean="0"/>
              <a:t>cómo pasaba sus días.</a:t>
            </a:r>
          </a:p>
          <a:p>
            <a:endParaRPr lang="pt-BR" dirty="0"/>
          </a:p>
        </p:txBody>
      </p:sp>
    </p:spTree>
    <p:extLst>
      <p:ext uri="{BB962C8B-B14F-4D97-AF65-F5344CB8AC3E}">
        <p14:creationId xmlns:p14="http://schemas.microsoft.com/office/powerpoint/2010/main" val="3449339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03821"/>
          </a:xfrm>
        </p:spPr>
        <p:txBody>
          <a:bodyPr>
            <a:normAutofit/>
          </a:bodyPr>
          <a:lstStyle/>
          <a:p>
            <a:r>
              <a:rPr lang="pt-BR" sz="2800" b="1" i="1" dirty="0" smtClean="0"/>
              <a:t>Martín </a:t>
            </a:r>
            <a:r>
              <a:rPr lang="pt-BR" sz="2800" b="1" i="1" dirty="0" err="1" smtClean="0"/>
              <a:t>Fierro</a:t>
            </a:r>
            <a:r>
              <a:rPr lang="pt-BR" sz="2800" b="1" i="1" dirty="0" smtClean="0"/>
              <a:t> </a:t>
            </a:r>
            <a:r>
              <a:rPr lang="pt-BR" sz="2800" b="1" dirty="0" smtClean="0"/>
              <a:t>(fragmentos) (José Hernandez, Martín </a:t>
            </a:r>
            <a:r>
              <a:rPr lang="pt-BR" sz="2800" b="1" dirty="0" err="1" smtClean="0"/>
              <a:t>Fierro</a:t>
            </a:r>
            <a:r>
              <a:rPr lang="pt-BR" sz="2800" b="1" dirty="0" smtClean="0"/>
              <a:t>, 1872)</a:t>
            </a:r>
            <a:endParaRPr lang="pt-BR" sz="2800" b="1" dirty="0"/>
          </a:p>
        </p:txBody>
      </p:sp>
      <p:sp>
        <p:nvSpPr>
          <p:cNvPr id="3" name="Espaço Reservado para Conteúdo 2"/>
          <p:cNvSpPr>
            <a:spLocks noGrp="1"/>
          </p:cNvSpPr>
          <p:nvPr>
            <p:ph sz="half" idx="1"/>
          </p:nvPr>
        </p:nvSpPr>
        <p:spPr>
          <a:xfrm>
            <a:off x="838200" y="1068946"/>
            <a:ext cx="5181600" cy="5108017"/>
          </a:xfrm>
        </p:spPr>
        <p:txBody>
          <a:bodyPr>
            <a:normAutofit/>
          </a:bodyPr>
          <a:lstStyle/>
          <a:p>
            <a:pPr marL="0" indent="0">
              <a:buNone/>
            </a:pPr>
            <a:r>
              <a:rPr lang="es-ES" dirty="0" smtClean="0"/>
              <a:t>(1123-1138)</a:t>
            </a:r>
          </a:p>
          <a:p>
            <a:pPr marL="0" indent="0">
              <a:buNone/>
            </a:pPr>
            <a:r>
              <a:rPr lang="es-ES" dirty="0" smtClean="0"/>
              <a:t>De carta de más me vía</a:t>
            </a:r>
          </a:p>
          <a:p>
            <a:pPr marL="0" indent="0">
              <a:buNone/>
            </a:pPr>
            <a:r>
              <a:rPr lang="es-ES" dirty="0" smtClean="0"/>
              <a:t>sin saber a donde </a:t>
            </a:r>
            <a:r>
              <a:rPr lang="es-ES" dirty="0" err="1" smtClean="0"/>
              <a:t>dirme</a:t>
            </a:r>
            <a:r>
              <a:rPr lang="es-ES" dirty="0" smtClean="0"/>
              <a:t>;</a:t>
            </a:r>
          </a:p>
          <a:p>
            <a:pPr marL="0" indent="0">
              <a:buNone/>
            </a:pPr>
            <a:r>
              <a:rPr lang="es-ES" dirty="0" smtClean="0"/>
              <a:t>mas dijeron que era vago</a:t>
            </a:r>
          </a:p>
          <a:p>
            <a:pPr marL="0" indent="0">
              <a:buNone/>
            </a:pPr>
            <a:r>
              <a:rPr lang="es-ES" dirty="0" smtClean="0"/>
              <a:t>y entraron a perseguirme.</a:t>
            </a:r>
          </a:p>
          <a:p>
            <a:endParaRPr lang="es-ES" dirty="0" smtClean="0"/>
          </a:p>
          <a:p>
            <a:pPr marL="0" indent="0">
              <a:buNone/>
            </a:pPr>
            <a:r>
              <a:rPr lang="es-ES" dirty="0" smtClean="0"/>
              <a:t>Nunca se achican los males,</a:t>
            </a:r>
          </a:p>
          <a:p>
            <a:pPr marL="0" indent="0">
              <a:buNone/>
            </a:pPr>
            <a:r>
              <a:rPr lang="es-ES" dirty="0" smtClean="0"/>
              <a:t>van poco a poco creciendo,</a:t>
            </a:r>
          </a:p>
          <a:p>
            <a:pPr marL="0" indent="0">
              <a:buNone/>
            </a:pPr>
            <a:r>
              <a:rPr lang="es-ES" dirty="0" smtClean="0"/>
              <a:t>y </a:t>
            </a:r>
            <a:r>
              <a:rPr lang="es-ES" dirty="0" err="1" smtClean="0"/>
              <a:t>ansina</a:t>
            </a:r>
            <a:r>
              <a:rPr lang="es-ES" dirty="0" smtClean="0"/>
              <a:t> me </a:t>
            </a:r>
            <a:r>
              <a:rPr lang="es-ES" dirty="0" err="1" smtClean="0"/>
              <a:t>vide</a:t>
            </a:r>
            <a:r>
              <a:rPr lang="es-ES" dirty="0" smtClean="0"/>
              <a:t> pronto</a:t>
            </a:r>
          </a:p>
          <a:p>
            <a:pPr marL="0" indent="0">
              <a:buNone/>
            </a:pPr>
            <a:r>
              <a:rPr lang="es-ES" dirty="0" err="1" smtClean="0"/>
              <a:t>obligao</a:t>
            </a:r>
            <a:r>
              <a:rPr lang="es-ES" dirty="0" smtClean="0"/>
              <a:t> a andar </a:t>
            </a:r>
            <a:r>
              <a:rPr lang="es-ES" dirty="0" err="1" smtClean="0"/>
              <a:t>juyendo</a:t>
            </a:r>
            <a:r>
              <a:rPr lang="es-ES" dirty="0" smtClean="0"/>
              <a:t>.</a:t>
            </a:r>
          </a:p>
          <a:p>
            <a:endParaRPr lang="es-ES" dirty="0" smtClean="0"/>
          </a:p>
          <a:p>
            <a:endParaRPr lang="pt-BR" dirty="0"/>
          </a:p>
        </p:txBody>
      </p:sp>
      <p:sp>
        <p:nvSpPr>
          <p:cNvPr id="4" name="Espaço Reservado para Conteúdo 3"/>
          <p:cNvSpPr>
            <a:spLocks noGrp="1"/>
          </p:cNvSpPr>
          <p:nvPr>
            <p:ph sz="half" idx="2"/>
          </p:nvPr>
        </p:nvSpPr>
        <p:spPr>
          <a:xfrm>
            <a:off x="6172200" y="1068946"/>
            <a:ext cx="5181600" cy="5108017"/>
          </a:xfrm>
        </p:spPr>
        <p:txBody>
          <a:bodyPr>
            <a:normAutofit/>
          </a:bodyPr>
          <a:lstStyle/>
          <a:p>
            <a:endParaRPr lang="es-ES" dirty="0" smtClean="0"/>
          </a:p>
          <a:p>
            <a:pPr marL="0" indent="0">
              <a:buNone/>
            </a:pPr>
            <a:r>
              <a:rPr lang="es-ES" dirty="0" smtClean="0"/>
              <a:t>No tenía </a:t>
            </a:r>
            <a:r>
              <a:rPr lang="es-ES" dirty="0" err="1" smtClean="0"/>
              <a:t>muger</a:t>
            </a:r>
            <a:r>
              <a:rPr lang="es-ES" dirty="0" smtClean="0"/>
              <a:t> ni rancho,</a:t>
            </a:r>
          </a:p>
          <a:p>
            <a:pPr marL="0" indent="0">
              <a:buNone/>
            </a:pPr>
            <a:r>
              <a:rPr lang="es-ES" dirty="0" smtClean="0"/>
              <a:t>y a más era </a:t>
            </a:r>
            <a:r>
              <a:rPr lang="es-ES" dirty="0" err="1" smtClean="0"/>
              <a:t>resertor</a:t>
            </a:r>
            <a:r>
              <a:rPr lang="es-ES" dirty="0" smtClean="0"/>
              <a:t>;</a:t>
            </a:r>
          </a:p>
          <a:p>
            <a:pPr marL="0" indent="0">
              <a:buNone/>
            </a:pPr>
            <a:r>
              <a:rPr lang="es-ES" dirty="0" smtClean="0"/>
              <a:t>no tenía una prenda </a:t>
            </a:r>
            <a:r>
              <a:rPr lang="es-ES" dirty="0" err="1" smtClean="0"/>
              <a:t>güena</a:t>
            </a:r>
            <a:endParaRPr lang="es-ES" dirty="0" smtClean="0"/>
          </a:p>
          <a:p>
            <a:pPr marL="0" indent="0">
              <a:buNone/>
            </a:pPr>
            <a:r>
              <a:rPr lang="es-ES" dirty="0" smtClean="0"/>
              <a:t>Ni un peso en el tirador.</a:t>
            </a:r>
          </a:p>
          <a:p>
            <a:endParaRPr lang="es-ES" dirty="0" smtClean="0"/>
          </a:p>
          <a:p>
            <a:pPr marL="0" indent="0">
              <a:buNone/>
            </a:pPr>
            <a:r>
              <a:rPr lang="es-ES" dirty="0" smtClean="0"/>
              <a:t>A mis hijos infelices,</a:t>
            </a:r>
          </a:p>
          <a:p>
            <a:pPr marL="0" indent="0">
              <a:buNone/>
            </a:pPr>
            <a:r>
              <a:rPr lang="es-ES" dirty="0" smtClean="0"/>
              <a:t>pensé volveros a hallar,</a:t>
            </a:r>
          </a:p>
          <a:p>
            <a:pPr marL="0" indent="0">
              <a:buNone/>
            </a:pPr>
            <a:r>
              <a:rPr lang="es-ES" dirty="0" smtClean="0"/>
              <a:t>y andaba de un lao al </a:t>
            </a:r>
            <a:r>
              <a:rPr lang="es-ES" dirty="0" err="1" smtClean="0"/>
              <a:t>outro</a:t>
            </a:r>
            <a:endParaRPr lang="es-ES" dirty="0" smtClean="0"/>
          </a:p>
          <a:p>
            <a:pPr marL="0" indent="0">
              <a:buNone/>
            </a:pPr>
            <a:r>
              <a:rPr lang="es-ES" dirty="0" smtClean="0"/>
              <a:t>sin tener ni qué pitar.</a:t>
            </a:r>
          </a:p>
          <a:p>
            <a:endParaRPr lang="pt-BR" dirty="0"/>
          </a:p>
        </p:txBody>
      </p:sp>
    </p:spTree>
    <p:extLst>
      <p:ext uri="{BB962C8B-B14F-4D97-AF65-F5344CB8AC3E}">
        <p14:creationId xmlns:p14="http://schemas.microsoft.com/office/powerpoint/2010/main" val="2556973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0"/>
            <a:ext cx="10515600" cy="772732"/>
          </a:xfrm>
        </p:spPr>
        <p:txBody>
          <a:bodyPr>
            <a:normAutofit/>
          </a:bodyPr>
          <a:lstStyle/>
          <a:p>
            <a:pPr algn="ctr"/>
            <a:r>
              <a:rPr lang="es-ES" sz="3200" b="1" dirty="0" smtClean="0"/>
              <a:t>Yo persigo una forma… (</a:t>
            </a:r>
            <a:r>
              <a:rPr lang="es-ES" sz="3200" b="1" dirty="0" err="1" smtClean="0"/>
              <a:t>Ruben</a:t>
            </a:r>
            <a:r>
              <a:rPr lang="es-ES" sz="3200" b="1" dirty="0" smtClean="0"/>
              <a:t> Darío. </a:t>
            </a:r>
            <a:r>
              <a:rPr lang="es-ES" sz="3200" b="1" i="1" dirty="0" smtClean="0"/>
              <a:t>Prosas profanas</a:t>
            </a:r>
            <a:r>
              <a:rPr lang="es-ES" sz="3200" b="1" dirty="0" smtClean="0"/>
              <a:t>, 1896).</a:t>
            </a:r>
            <a:endParaRPr lang="pt-BR" sz="3200" b="1" dirty="0"/>
          </a:p>
        </p:txBody>
      </p:sp>
      <p:sp>
        <p:nvSpPr>
          <p:cNvPr id="3" name="Espaço Reservado para Conteúdo 2"/>
          <p:cNvSpPr>
            <a:spLocks noGrp="1"/>
          </p:cNvSpPr>
          <p:nvPr>
            <p:ph idx="1"/>
          </p:nvPr>
        </p:nvSpPr>
        <p:spPr>
          <a:xfrm>
            <a:off x="838200" y="682580"/>
            <a:ext cx="10515600" cy="6175420"/>
          </a:xfrm>
        </p:spPr>
        <p:txBody>
          <a:bodyPr>
            <a:normAutofit fontScale="77500" lnSpcReduction="20000"/>
          </a:bodyPr>
          <a:lstStyle/>
          <a:p>
            <a:pPr marL="0" indent="0">
              <a:buNone/>
            </a:pPr>
            <a:r>
              <a:rPr lang="es-ES" dirty="0" smtClean="0"/>
              <a:t>Yo persigo una forma que no encuentra mi estilo, </a:t>
            </a:r>
          </a:p>
          <a:p>
            <a:pPr marL="0" indent="0">
              <a:buNone/>
            </a:pPr>
            <a:r>
              <a:rPr lang="es-ES" dirty="0" smtClean="0"/>
              <a:t>botón de pensamiento que busca ser la rosa; </a:t>
            </a:r>
          </a:p>
          <a:p>
            <a:pPr marL="0" indent="0">
              <a:buNone/>
            </a:pPr>
            <a:r>
              <a:rPr lang="es-ES" dirty="0" smtClean="0"/>
              <a:t>se anuncia con un beso que en mis labios se posa </a:t>
            </a:r>
          </a:p>
          <a:p>
            <a:pPr marL="0" indent="0">
              <a:buNone/>
            </a:pPr>
            <a:r>
              <a:rPr lang="es-ES" dirty="0" smtClean="0"/>
              <a:t>el abrazo imposible de la Venus de Milo. </a:t>
            </a:r>
          </a:p>
          <a:p>
            <a:pPr marL="0" indent="0">
              <a:buNone/>
            </a:pPr>
            <a:endParaRPr lang="es-ES" dirty="0" smtClean="0"/>
          </a:p>
          <a:p>
            <a:pPr marL="0" indent="0">
              <a:buNone/>
            </a:pPr>
            <a:r>
              <a:rPr lang="es-ES" dirty="0" smtClean="0"/>
              <a:t>Adornan verdes palmas el blanco peristilo; </a:t>
            </a:r>
          </a:p>
          <a:p>
            <a:pPr marL="0" indent="0">
              <a:buNone/>
            </a:pPr>
            <a:r>
              <a:rPr lang="es-ES" dirty="0" smtClean="0"/>
              <a:t>los astros me han predicho la visión de la Diosa; </a:t>
            </a:r>
          </a:p>
          <a:p>
            <a:pPr marL="0" indent="0">
              <a:buNone/>
            </a:pPr>
            <a:r>
              <a:rPr lang="es-ES" dirty="0" smtClean="0"/>
              <a:t>y en mi alma reposa la luz como reposa </a:t>
            </a:r>
          </a:p>
          <a:p>
            <a:pPr marL="0" indent="0">
              <a:buNone/>
            </a:pPr>
            <a:r>
              <a:rPr lang="es-ES" dirty="0" smtClean="0"/>
              <a:t>el ave de la luna sobre un lago tranquilo. </a:t>
            </a:r>
          </a:p>
          <a:p>
            <a:pPr marL="0" indent="0">
              <a:buNone/>
            </a:pPr>
            <a:endParaRPr lang="es-ES" dirty="0" smtClean="0"/>
          </a:p>
          <a:p>
            <a:pPr marL="0" indent="0">
              <a:buNone/>
            </a:pPr>
            <a:r>
              <a:rPr lang="es-ES" dirty="0" smtClean="0"/>
              <a:t>Y no hallo sino la palabra que huye, </a:t>
            </a:r>
          </a:p>
          <a:p>
            <a:pPr marL="0" indent="0">
              <a:buNone/>
            </a:pPr>
            <a:r>
              <a:rPr lang="es-ES" dirty="0" smtClean="0"/>
              <a:t>la iniciación melódica que de la flauta fluye </a:t>
            </a:r>
          </a:p>
          <a:p>
            <a:pPr marL="0" indent="0">
              <a:buNone/>
            </a:pPr>
            <a:r>
              <a:rPr lang="es-ES" dirty="0" smtClean="0"/>
              <a:t>y la barca del sueño que en el espacio boga; </a:t>
            </a:r>
          </a:p>
          <a:p>
            <a:pPr marL="0" indent="0">
              <a:buNone/>
            </a:pPr>
            <a:endParaRPr lang="es-ES" dirty="0" smtClean="0"/>
          </a:p>
          <a:p>
            <a:pPr marL="0" indent="0">
              <a:buNone/>
            </a:pPr>
            <a:r>
              <a:rPr lang="es-ES" dirty="0" smtClean="0"/>
              <a:t>y bajo la ventana de mi Bella-Durmiente, </a:t>
            </a:r>
          </a:p>
          <a:p>
            <a:pPr marL="0" indent="0">
              <a:buNone/>
            </a:pPr>
            <a:r>
              <a:rPr lang="es-ES" dirty="0" smtClean="0"/>
              <a:t>el sollozo continuo del chorro de la fuente </a:t>
            </a:r>
          </a:p>
          <a:p>
            <a:pPr marL="0" indent="0">
              <a:buNone/>
            </a:pPr>
            <a:r>
              <a:rPr lang="es-ES" dirty="0" smtClean="0"/>
              <a:t>y el cuello del gran cisne blanco que me interroga.</a:t>
            </a:r>
          </a:p>
          <a:p>
            <a:endParaRPr lang="pt-BR" dirty="0"/>
          </a:p>
        </p:txBody>
      </p:sp>
    </p:spTree>
    <p:extLst>
      <p:ext uri="{BB962C8B-B14F-4D97-AF65-F5344CB8AC3E}">
        <p14:creationId xmlns:p14="http://schemas.microsoft.com/office/powerpoint/2010/main" val="39413616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678064"/>
          </a:xfrm>
        </p:spPr>
        <p:txBody>
          <a:bodyPr>
            <a:normAutofit fontScale="90000"/>
          </a:bodyPr>
          <a:lstStyle/>
          <a:p>
            <a:r>
              <a:rPr lang="pt-BR" dirty="0" smtClean="0"/>
              <a:t>Aspectos para comparar estas diferentes poéticas</a:t>
            </a:r>
            <a:endParaRPr lang="pt-BR" dirty="0"/>
          </a:p>
        </p:txBody>
      </p:sp>
      <p:sp>
        <p:nvSpPr>
          <p:cNvPr id="3" name="Espaço Reservado para Conteúdo 2"/>
          <p:cNvSpPr>
            <a:spLocks noGrp="1"/>
          </p:cNvSpPr>
          <p:nvPr>
            <p:ph idx="1"/>
          </p:nvPr>
        </p:nvSpPr>
        <p:spPr>
          <a:xfrm>
            <a:off x="838200" y="1043190"/>
            <a:ext cx="10515600" cy="5133773"/>
          </a:xfrm>
        </p:spPr>
        <p:txBody>
          <a:bodyPr/>
          <a:lstStyle/>
          <a:p>
            <a:pPr>
              <a:buFontTx/>
              <a:buChar char="-"/>
            </a:pPr>
            <a:endParaRPr lang="pt-BR" dirty="0" smtClean="0"/>
          </a:p>
          <a:p>
            <a:pPr>
              <a:buFontTx/>
              <a:buChar char="-"/>
            </a:pPr>
            <a:endParaRPr lang="pt-BR" dirty="0"/>
          </a:p>
          <a:p>
            <a:pPr>
              <a:buFontTx/>
              <a:buChar char="-"/>
            </a:pPr>
            <a:r>
              <a:rPr lang="pt-BR" dirty="0" smtClean="0"/>
              <a:t>Metro</a:t>
            </a:r>
            <a:endParaRPr lang="pt-BR" dirty="0"/>
          </a:p>
          <a:p>
            <a:pPr>
              <a:buFontTx/>
              <a:buChar char="-"/>
            </a:pPr>
            <a:r>
              <a:rPr lang="pt-BR" dirty="0" err="1" smtClean="0"/>
              <a:t>Lengua</a:t>
            </a:r>
            <a:endParaRPr lang="pt-BR" dirty="0" smtClean="0"/>
          </a:p>
          <a:p>
            <a:pPr marL="0" indent="0">
              <a:buNone/>
            </a:pPr>
            <a:r>
              <a:rPr lang="pt-BR" dirty="0" smtClean="0"/>
              <a:t>- </a:t>
            </a:r>
            <a:r>
              <a:rPr lang="pt-BR" dirty="0" err="1" smtClean="0"/>
              <a:t>Quién</a:t>
            </a:r>
            <a:r>
              <a:rPr lang="pt-BR" dirty="0" smtClean="0"/>
              <a:t> </a:t>
            </a:r>
            <a:r>
              <a:rPr lang="pt-BR" dirty="0" err="1" smtClean="0"/>
              <a:t>habla</a:t>
            </a:r>
            <a:r>
              <a:rPr lang="pt-BR" dirty="0" smtClean="0"/>
              <a:t>? (</a:t>
            </a:r>
            <a:r>
              <a:rPr lang="pt-BR" dirty="0" err="1" smtClean="0"/>
              <a:t>sujeto</a:t>
            </a:r>
            <a:r>
              <a:rPr lang="pt-BR" dirty="0" smtClean="0"/>
              <a:t> </a:t>
            </a:r>
            <a:r>
              <a:rPr lang="pt-BR" dirty="0" err="1" smtClean="0"/>
              <a:t>del</a:t>
            </a:r>
            <a:r>
              <a:rPr lang="pt-BR" dirty="0" smtClean="0"/>
              <a:t> poema)</a:t>
            </a:r>
          </a:p>
          <a:p>
            <a:pPr marL="0" indent="0">
              <a:buNone/>
            </a:pPr>
            <a:r>
              <a:rPr lang="pt-BR" dirty="0"/>
              <a:t> </a:t>
            </a:r>
            <a:r>
              <a:rPr lang="pt-BR" dirty="0" smtClean="0"/>
              <a:t>  Para </a:t>
            </a:r>
            <a:r>
              <a:rPr lang="pt-BR" dirty="0" err="1" smtClean="0"/>
              <a:t>qué</a:t>
            </a:r>
            <a:r>
              <a:rPr lang="pt-BR" dirty="0" smtClean="0"/>
              <a:t>?</a:t>
            </a:r>
          </a:p>
          <a:p>
            <a:pPr marL="0" indent="0">
              <a:buNone/>
            </a:pPr>
            <a:r>
              <a:rPr lang="pt-BR" dirty="0" smtClean="0"/>
              <a:t>- </a:t>
            </a:r>
            <a:r>
              <a:rPr lang="pt-BR" dirty="0" err="1" smtClean="0"/>
              <a:t>Tiempo</a:t>
            </a:r>
            <a:endParaRPr lang="pt-BR" dirty="0" smtClean="0"/>
          </a:p>
          <a:p>
            <a:pPr marL="0" indent="0">
              <a:buNone/>
            </a:pPr>
            <a:r>
              <a:rPr lang="pt-BR" dirty="0" smtClean="0"/>
              <a:t>- </a:t>
            </a:r>
            <a:r>
              <a:rPr lang="pt-BR" dirty="0" err="1" smtClean="0"/>
              <a:t>Espacio</a:t>
            </a:r>
            <a:endParaRPr lang="pt-BR" dirty="0" smtClean="0"/>
          </a:p>
          <a:p>
            <a:pPr marL="0" indent="0">
              <a:buNone/>
            </a:pPr>
            <a:endParaRPr lang="pt-BR" dirty="0"/>
          </a:p>
        </p:txBody>
      </p:sp>
    </p:spTree>
    <p:extLst>
      <p:ext uri="{BB962C8B-B14F-4D97-AF65-F5344CB8AC3E}">
        <p14:creationId xmlns:p14="http://schemas.microsoft.com/office/powerpoint/2010/main" val="173427591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TotalTime>
  <Words>1449</Words>
  <Application>Microsoft Office PowerPoint</Application>
  <PresentationFormat>Widescreen</PresentationFormat>
  <Paragraphs>125</Paragraphs>
  <Slides>9</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9</vt:i4>
      </vt:variant>
    </vt:vector>
  </HeadingPairs>
  <TitlesOfParts>
    <vt:vector size="13" baseType="lpstr">
      <vt:lpstr>Arial</vt:lpstr>
      <vt:lpstr>Calibri</vt:lpstr>
      <vt:lpstr>Calibri Light</vt:lpstr>
      <vt:lpstr>Tema do Office</vt:lpstr>
      <vt:lpstr>Poesía gauchesca</vt:lpstr>
      <vt:lpstr> </vt:lpstr>
      <vt:lpstr>Bartolomé Hidalgo</vt:lpstr>
      <vt:lpstr>Hernández, José. Martín Fierro (prólogo)</vt:lpstr>
      <vt:lpstr>Hernández, José. Martín Fierro (prólogo)</vt:lpstr>
      <vt:lpstr>Martín Fierro (fragmentos) (José Hernandez, Martín Fierro, 1872)</vt:lpstr>
      <vt:lpstr>Martín Fierro (fragmentos) (José Hernandez, Martín Fierro, 1872)</vt:lpstr>
      <vt:lpstr>Yo persigo una forma… (Ruben Darío. Prosas profanas, 1896).</vt:lpstr>
      <vt:lpstr>Aspectos para comparar estas diferentes poéticas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Conta da Microsoft</dc:creator>
  <cp:lastModifiedBy>Conta da Microsoft</cp:lastModifiedBy>
  <cp:revision>15</cp:revision>
  <dcterms:created xsi:type="dcterms:W3CDTF">2020-11-15T14:59:51Z</dcterms:created>
  <dcterms:modified xsi:type="dcterms:W3CDTF">2020-11-15T18:18:47Z</dcterms:modified>
</cp:coreProperties>
</file>