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D564B-E001-4BC5-B5FC-22565BD1169C}" type="doc">
      <dgm:prSet loTypeId="urn:microsoft.com/office/officeart/2005/8/layout/hierarchy1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pt-BR"/>
        </a:p>
      </dgm:t>
    </dgm:pt>
    <dgm:pt modelId="{253AC67B-7A38-40F9-801B-C62C33A5BDD4}">
      <dgm:prSet phldrT="[Texto]" custT="1"/>
      <dgm:spPr/>
      <dgm:t>
        <a:bodyPr/>
        <a:lstStyle/>
        <a:p>
          <a:r>
            <a:rPr lang="pt-BR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Simbioses fúngicas</a:t>
          </a:r>
          <a:endParaRPr lang="pt-BR" sz="3200" dirty="0"/>
        </a:p>
      </dgm:t>
    </dgm:pt>
    <dgm:pt modelId="{0B0328CA-4C96-4BD4-B075-B79E85F43256}" cxnId="{B1BF1710-CA83-4D12-84EE-9059341E1192}" type="parTrans">
      <dgm:prSet/>
      <dgm:spPr/>
      <dgm:t>
        <a:bodyPr/>
        <a:lstStyle/>
        <a:p>
          <a:endParaRPr lang="pt-BR"/>
        </a:p>
      </dgm:t>
    </dgm:pt>
    <dgm:pt modelId="{6F75D17C-7346-455F-A17B-52E70E696F45}" cxnId="{B1BF1710-CA83-4D12-84EE-9059341E1192}" type="sibTrans">
      <dgm:prSet/>
      <dgm:spPr/>
      <dgm:t>
        <a:bodyPr/>
        <a:lstStyle/>
        <a:p>
          <a:endParaRPr lang="pt-BR"/>
        </a:p>
      </dgm:t>
    </dgm:pt>
    <dgm:pt modelId="{E0FA7B3F-0591-48DD-8D78-4041C49B48F1}">
      <dgm:prSet phldrT="[Texto]"/>
      <dgm:spPr/>
      <dgm:t>
        <a:bodyPr/>
        <a:lstStyle/>
        <a:p>
          <a:r>
            <a:rPr lang="pt-BR" dirty="0"/>
            <a:t>Líquens</a:t>
          </a:r>
        </a:p>
      </dgm:t>
    </dgm:pt>
    <dgm:pt modelId="{0AACF577-0B19-4482-B12D-177DAF3190E0}" cxnId="{560FF912-70ED-4E96-A5E2-CB7CF37721B3}" type="parTrans">
      <dgm:prSet/>
      <dgm:spPr/>
      <dgm:t>
        <a:bodyPr/>
        <a:lstStyle/>
        <a:p>
          <a:endParaRPr lang="pt-BR"/>
        </a:p>
      </dgm:t>
    </dgm:pt>
    <dgm:pt modelId="{BED5AA23-A439-43BD-9E87-35BF4B7B9CCA}" cxnId="{560FF912-70ED-4E96-A5E2-CB7CF37721B3}" type="sibTrans">
      <dgm:prSet/>
      <dgm:spPr/>
      <dgm:t>
        <a:bodyPr/>
        <a:lstStyle/>
        <a:p>
          <a:endParaRPr lang="pt-BR"/>
        </a:p>
      </dgm:t>
    </dgm:pt>
    <dgm:pt modelId="{3E100604-7C78-49DC-8927-4746743A1A46}">
      <dgm:prSet/>
      <dgm:spPr/>
      <dgm:t>
        <a:bodyPr/>
        <a:lstStyle/>
        <a:p>
          <a:r>
            <a:rPr lang="pt-BR" dirty="0" err="1"/>
            <a:t>Micorrizas</a:t>
          </a:r>
          <a:endParaRPr lang="pt-BR" dirty="0"/>
        </a:p>
      </dgm:t>
    </dgm:pt>
    <dgm:pt modelId="{9C11AC32-6169-4B1E-B3E5-B2F11EE55A98}" cxnId="{F7887802-FBF6-4E32-AA5E-7F4368B4C6B4}" type="parTrans">
      <dgm:prSet/>
      <dgm:spPr/>
      <dgm:t>
        <a:bodyPr/>
        <a:lstStyle/>
        <a:p>
          <a:endParaRPr lang="pt-BR"/>
        </a:p>
      </dgm:t>
    </dgm:pt>
    <dgm:pt modelId="{3FC68ECB-FFB8-4B57-B155-F9CFC7BC6D9F}" cxnId="{F7887802-FBF6-4E32-AA5E-7F4368B4C6B4}" type="sibTrans">
      <dgm:prSet/>
      <dgm:spPr/>
      <dgm:t>
        <a:bodyPr/>
        <a:lstStyle/>
        <a:p>
          <a:endParaRPr lang="pt-BR"/>
        </a:p>
      </dgm:t>
    </dgm:pt>
    <dgm:pt modelId="{1F11E776-3CC7-4ED2-8C62-B4261E7ED2BC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pt-BR" dirty="0"/>
            <a:t>Fungos + </a:t>
          </a:r>
          <a:r>
            <a:rPr lang="pt-BR" dirty="0" err="1"/>
            <a:t>cianobactérias</a:t>
          </a:r>
          <a:r>
            <a:rPr lang="pt-BR" dirty="0"/>
            <a:t> ou  algas verdes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C3E57919-4753-457A-A7C3-15038E5B82DD}" cxnId="{16CB68DD-BE7A-4451-BCFC-60F76085FACD}" type="parTrans">
      <dgm:prSet/>
      <dgm:spPr/>
      <dgm:t>
        <a:bodyPr/>
        <a:lstStyle/>
        <a:p>
          <a:endParaRPr lang="pt-BR"/>
        </a:p>
      </dgm:t>
    </dgm:pt>
    <dgm:pt modelId="{668425AE-0B51-4E3F-9C2A-245CE1360DFC}" cxnId="{16CB68DD-BE7A-4451-BCFC-60F76085FACD}" type="sibTrans">
      <dgm:prSet/>
      <dgm:spPr/>
      <dgm:t>
        <a:bodyPr/>
        <a:lstStyle/>
        <a:p>
          <a:endParaRPr lang="pt-BR"/>
        </a:p>
      </dgm:t>
    </dgm:pt>
    <dgm:pt modelId="{E815F5F0-D7CE-4841-8E05-828A58D73AA0}">
      <dgm:prSet/>
      <dgm:spPr/>
      <dgm:t>
        <a:bodyPr/>
        <a:lstStyle/>
        <a:p>
          <a:r>
            <a:rPr lang="pt-BR" dirty="0"/>
            <a:t>Fungos + </a:t>
          </a:r>
        </a:p>
        <a:p>
          <a:r>
            <a:rPr lang="pt-BR" dirty="0"/>
            <a:t>raízes de plantas</a:t>
          </a:r>
        </a:p>
      </dgm:t>
    </dgm:pt>
    <dgm:pt modelId="{134D9215-7B6D-4A0C-B84E-AE673CD5AAC9}" cxnId="{A1A84DFD-8A14-4B17-8E1B-CF835E2D1AD4}" type="parTrans">
      <dgm:prSet/>
      <dgm:spPr/>
      <dgm:t>
        <a:bodyPr/>
        <a:lstStyle/>
        <a:p>
          <a:endParaRPr lang="pt-BR"/>
        </a:p>
      </dgm:t>
    </dgm:pt>
    <dgm:pt modelId="{9A07D602-0A23-422B-8FA7-8677E006BC0C}" cxnId="{A1A84DFD-8A14-4B17-8E1B-CF835E2D1AD4}" type="sibTrans">
      <dgm:prSet/>
      <dgm:spPr/>
      <dgm:t>
        <a:bodyPr/>
        <a:lstStyle/>
        <a:p>
          <a:endParaRPr lang="pt-BR"/>
        </a:p>
      </dgm:t>
    </dgm:pt>
    <dgm:pt modelId="{61E7B535-80BA-4905-9C6D-1356453FFE41}" type="pres">
      <dgm:prSet presAssocID="{A26D564B-E001-4BC5-B5FC-22565BD116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711C76-D705-45BE-91C4-2B003743FD24}" type="pres">
      <dgm:prSet presAssocID="{253AC67B-7A38-40F9-801B-C62C33A5BDD4}" presName="hierRoot1" presStyleCnt="0"/>
      <dgm:spPr/>
    </dgm:pt>
    <dgm:pt modelId="{9704942E-5D8C-41F2-800A-F19044F83469}" type="pres">
      <dgm:prSet presAssocID="{253AC67B-7A38-40F9-801B-C62C33A5BDD4}" presName="composite" presStyleCnt="0"/>
      <dgm:spPr/>
    </dgm:pt>
    <dgm:pt modelId="{3AC55063-0C55-459B-BF87-FF6F7F27D276}" type="pres">
      <dgm:prSet presAssocID="{253AC67B-7A38-40F9-801B-C62C33A5BDD4}" presName="background" presStyleLbl="node0" presStyleIdx="0" presStyleCnt="1"/>
      <dgm:spPr/>
    </dgm:pt>
    <dgm:pt modelId="{251D197B-134F-47F5-A25C-45D85E110BE0}" type="pres">
      <dgm:prSet presAssocID="{253AC67B-7A38-40F9-801B-C62C33A5BDD4}" presName="text" presStyleLbl="fgAcc0" presStyleIdx="0" presStyleCnt="1" custScaleX="170791" custLinFactNeighborX="4942" custLinFactNeighborY="-57854">
        <dgm:presLayoutVars>
          <dgm:chPref val="3"/>
        </dgm:presLayoutVars>
      </dgm:prSet>
      <dgm:spPr/>
    </dgm:pt>
    <dgm:pt modelId="{9BC7A074-5B3D-4BBF-B58E-8396E0A9311A}" type="pres">
      <dgm:prSet presAssocID="{253AC67B-7A38-40F9-801B-C62C33A5BDD4}" presName="hierChild2" presStyleCnt="0"/>
      <dgm:spPr/>
    </dgm:pt>
    <dgm:pt modelId="{D0E39E47-4A0B-4C25-84C4-8D528F6ED6C1}" type="pres">
      <dgm:prSet presAssocID="{0AACF577-0B19-4482-B12D-177DAF3190E0}" presName="Name10" presStyleLbl="parChTrans1D2" presStyleIdx="0" presStyleCnt="2"/>
      <dgm:spPr/>
    </dgm:pt>
    <dgm:pt modelId="{12D46424-7CF3-41F7-86E6-2FB078C1919A}" type="pres">
      <dgm:prSet presAssocID="{E0FA7B3F-0591-48DD-8D78-4041C49B48F1}" presName="hierRoot2" presStyleCnt="0"/>
      <dgm:spPr/>
    </dgm:pt>
    <dgm:pt modelId="{6C289B45-C4CF-4C92-8F16-EA268D42C379}" type="pres">
      <dgm:prSet presAssocID="{E0FA7B3F-0591-48DD-8D78-4041C49B48F1}" presName="composite2" presStyleCnt="0"/>
      <dgm:spPr/>
    </dgm:pt>
    <dgm:pt modelId="{D4989FF4-3CBA-431B-80C4-C2024B002F3B}" type="pres">
      <dgm:prSet presAssocID="{E0FA7B3F-0591-48DD-8D78-4041C49B48F1}" presName="background2" presStyleLbl="node2" presStyleIdx="0" presStyleCnt="2"/>
      <dgm:spPr/>
    </dgm:pt>
    <dgm:pt modelId="{D31506B2-8F9D-4ED7-868F-1118D355881A}" type="pres">
      <dgm:prSet presAssocID="{E0FA7B3F-0591-48DD-8D78-4041C49B48F1}" presName="text2" presStyleLbl="fgAcc2" presStyleIdx="0" presStyleCnt="2" custScaleY="49679">
        <dgm:presLayoutVars>
          <dgm:chPref val="3"/>
        </dgm:presLayoutVars>
      </dgm:prSet>
      <dgm:spPr/>
    </dgm:pt>
    <dgm:pt modelId="{7247B849-5BB4-4618-8901-5D18D583C443}" type="pres">
      <dgm:prSet presAssocID="{E0FA7B3F-0591-48DD-8D78-4041C49B48F1}" presName="hierChild3" presStyleCnt="0"/>
      <dgm:spPr/>
    </dgm:pt>
    <dgm:pt modelId="{FF0FE53E-2299-4A35-B427-B0C1EBB74C47}" type="pres">
      <dgm:prSet presAssocID="{C3E57919-4753-457A-A7C3-15038E5B82DD}" presName="Name17" presStyleLbl="parChTrans1D3" presStyleIdx="0" presStyleCnt="2"/>
      <dgm:spPr/>
    </dgm:pt>
    <dgm:pt modelId="{B21E940E-AA6B-412D-A1B3-1A07A8DB7338}" type="pres">
      <dgm:prSet presAssocID="{1F11E776-3CC7-4ED2-8C62-B4261E7ED2BC}" presName="hierRoot3" presStyleCnt="0"/>
      <dgm:spPr/>
    </dgm:pt>
    <dgm:pt modelId="{58C67166-DDE3-4C70-B1D6-63B35768C49A}" type="pres">
      <dgm:prSet presAssocID="{1F11E776-3CC7-4ED2-8C62-B4261E7ED2BC}" presName="composite3" presStyleCnt="0"/>
      <dgm:spPr/>
    </dgm:pt>
    <dgm:pt modelId="{F939670F-0727-49E7-8082-761307CD60B7}" type="pres">
      <dgm:prSet presAssocID="{1F11E776-3CC7-4ED2-8C62-B4261E7ED2BC}" presName="background3" presStyleLbl="node3" presStyleIdx="0" presStyleCnt="2"/>
      <dgm:spPr/>
    </dgm:pt>
    <dgm:pt modelId="{55AB301C-5825-46A2-A972-E994B5CBB368}" type="pres">
      <dgm:prSet presAssocID="{1F11E776-3CC7-4ED2-8C62-B4261E7ED2BC}" presName="text3" presStyleLbl="fgAcc3" presStyleIdx="0" presStyleCnt="2">
        <dgm:presLayoutVars>
          <dgm:chPref val="3"/>
        </dgm:presLayoutVars>
      </dgm:prSet>
      <dgm:spPr/>
    </dgm:pt>
    <dgm:pt modelId="{D28CD93F-3D92-4CC9-82DE-6463DA902F3B}" type="pres">
      <dgm:prSet presAssocID="{1F11E776-3CC7-4ED2-8C62-B4261E7ED2BC}" presName="hierChild4" presStyleCnt="0"/>
      <dgm:spPr/>
    </dgm:pt>
    <dgm:pt modelId="{C272B50A-8066-4021-868F-94FF9A1B3790}" type="pres">
      <dgm:prSet presAssocID="{9C11AC32-6169-4B1E-B3E5-B2F11EE55A98}" presName="Name10" presStyleLbl="parChTrans1D2" presStyleIdx="1" presStyleCnt="2"/>
      <dgm:spPr/>
    </dgm:pt>
    <dgm:pt modelId="{31574742-8C77-4465-B18E-817E633D8C27}" type="pres">
      <dgm:prSet presAssocID="{3E100604-7C78-49DC-8927-4746743A1A46}" presName="hierRoot2" presStyleCnt="0"/>
      <dgm:spPr/>
    </dgm:pt>
    <dgm:pt modelId="{19C8D3B0-EF79-4156-8C1D-97FF2852200A}" type="pres">
      <dgm:prSet presAssocID="{3E100604-7C78-49DC-8927-4746743A1A46}" presName="composite2" presStyleCnt="0"/>
      <dgm:spPr/>
    </dgm:pt>
    <dgm:pt modelId="{F830CF1E-4D2E-4FAD-8552-9CDC96569C00}" type="pres">
      <dgm:prSet presAssocID="{3E100604-7C78-49DC-8927-4746743A1A46}" presName="background2" presStyleLbl="node2" presStyleIdx="1" presStyleCnt="2"/>
      <dgm:spPr/>
    </dgm:pt>
    <dgm:pt modelId="{49619076-6B4D-439E-9445-B420A344A812}" type="pres">
      <dgm:prSet presAssocID="{3E100604-7C78-49DC-8927-4746743A1A46}" presName="text2" presStyleLbl="fgAcc2" presStyleIdx="1" presStyleCnt="2" custScaleY="52047">
        <dgm:presLayoutVars>
          <dgm:chPref val="3"/>
        </dgm:presLayoutVars>
      </dgm:prSet>
      <dgm:spPr/>
    </dgm:pt>
    <dgm:pt modelId="{8E75BC43-788F-4528-8E65-735E0764A98D}" type="pres">
      <dgm:prSet presAssocID="{3E100604-7C78-49DC-8927-4746743A1A46}" presName="hierChild3" presStyleCnt="0"/>
      <dgm:spPr/>
    </dgm:pt>
    <dgm:pt modelId="{9F34C861-EAEE-44B1-ACB9-42C3DD19E4D0}" type="pres">
      <dgm:prSet presAssocID="{134D9215-7B6D-4A0C-B84E-AE673CD5AAC9}" presName="Name17" presStyleLbl="parChTrans1D3" presStyleIdx="1" presStyleCnt="2"/>
      <dgm:spPr/>
    </dgm:pt>
    <dgm:pt modelId="{25E9B585-FF7E-4DCF-BEE9-68ED0C69725F}" type="pres">
      <dgm:prSet presAssocID="{E815F5F0-D7CE-4841-8E05-828A58D73AA0}" presName="hierRoot3" presStyleCnt="0"/>
      <dgm:spPr/>
    </dgm:pt>
    <dgm:pt modelId="{03A59819-C7C9-43B8-884E-19442806992B}" type="pres">
      <dgm:prSet presAssocID="{E815F5F0-D7CE-4841-8E05-828A58D73AA0}" presName="composite3" presStyleCnt="0"/>
      <dgm:spPr/>
    </dgm:pt>
    <dgm:pt modelId="{F25621C3-F96A-4952-A3F1-4BF40E370F28}" type="pres">
      <dgm:prSet presAssocID="{E815F5F0-D7CE-4841-8E05-828A58D73AA0}" presName="background3" presStyleLbl="node3" presStyleIdx="1" presStyleCnt="2"/>
      <dgm:spPr/>
    </dgm:pt>
    <dgm:pt modelId="{F26B9F08-63FA-4443-8B2F-1CFA9C37D4D8}" type="pres">
      <dgm:prSet presAssocID="{E815F5F0-D7CE-4841-8E05-828A58D73AA0}" presName="text3" presStyleLbl="fgAcc3" presStyleIdx="1" presStyleCnt="2">
        <dgm:presLayoutVars>
          <dgm:chPref val="3"/>
        </dgm:presLayoutVars>
      </dgm:prSet>
      <dgm:spPr/>
    </dgm:pt>
    <dgm:pt modelId="{FF0109B0-89B2-48BA-982B-F82153D2A79A}" type="pres">
      <dgm:prSet presAssocID="{E815F5F0-D7CE-4841-8E05-828A58D73AA0}" presName="hierChild4" presStyleCnt="0"/>
      <dgm:spPr/>
    </dgm:pt>
  </dgm:ptLst>
  <dgm:cxnLst>
    <dgm:cxn modelId="{F7887802-FBF6-4E32-AA5E-7F4368B4C6B4}" srcId="{253AC67B-7A38-40F9-801B-C62C33A5BDD4}" destId="{3E100604-7C78-49DC-8927-4746743A1A46}" srcOrd="1" destOrd="0" parTransId="{9C11AC32-6169-4B1E-B3E5-B2F11EE55A98}" sibTransId="{3FC68ECB-FFB8-4B57-B155-F9CFC7BC6D9F}"/>
    <dgm:cxn modelId="{B1BF1710-CA83-4D12-84EE-9059341E1192}" srcId="{A26D564B-E001-4BC5-B5FC-22565BD1169C}" destId="{253AC67B-7A38-40F9-801B-C62C33A5BDD4}" srcOrd="0" destOrd="0" parTransId="{0B0328CA-4C96-4BD4-B075-B79E85F43256}" sibTransId="{6F75D17C-7346-455F-A17B-52E70E696F45}"/>
    <dgm:cxn modelId="{5776DF12-E458-48F2-8E85-14B9F7A14409}" type="presOf" srcId="{1F11E776-3CC7-4ED2-8C62-B4261E7ED2BC}" destId="{55AB301C-5825-46A2-A972-E994B5CBB368}" srcOrd="0" destOrd="0" presId="urn:microsoft.com/office/officeart/2005/8/layout/hierarchy1"/>
    <dgm:cxn modelId="{560FF912-70ED-4E96-A5E2-CB7CF37721B3}" srcId="{253AC67B-7A38-40F9-801B-C62C33A5BDD4}" destId="{E0FA7B3F-0591-48DD-8D78-4041C49B48F1}" srcOrd="0" destOrd="0" parTransId="{0AACF577-0B19-4482-B12D-177DAF3190E0}" sibTransId="{BED5AA23-A439-43BD-9E87-35BF4B7B9CCA}"/>
    <dgm:cxn modelId="{DACB5226-E25A-46C1-B395-5C08E05C6198}" type="presOf" srcId="{E815F5F0-D7CE-4841-8E05-828A58D73AA0}" destId="{F26B9F08-63FA-4443-8B2F-1CFA9C37D4D8}" srcOrd="0" destOrd="0" presId="urn:microsoft.com/office/officeart/2005/8/layout/hierarchy1"/>
    <dgm:cxn modelId="{2CA24931-A090-4F0A-8519-08C4EA1C16B3}" type="presOf" srcId="{0AACF577-0B19-4482-B12D-177DAF3190E0}" destId="{D0E39E47-4A0B-4C25-84C4-8D528F6ED6C1}" srcOrd="0" destOrd="0" presId="urn:microsoft.com/office/officeart/2005/8/layout/hierarchy1"/>
    <dgm:cxn modelId="{E4CB7742-5FC8-47DD-B29C-26A304EECBB9}" type="presOf" srcId="{134D9215-7B6D-4A0C-B84E-AE673CD5AAC9}" destId="{9F34C861-EAEE-44B1-ACB9-42C3DD19E4D0}" srcOrd="0" destOrd="0" presId="urn:microsoft.com/office/officeart/2005/8/layout/hierarchy1"/>
    <dgm:cxn modelId="{AC145949-4001-41C2-A00D-A47626336B36}" type="presOf" srcId="{253AC67B-7A38-40F9-801B-C62C33A5BDD4}" destId="{251D197B-134F-47F5-A25C-45D85E110BE0}" srcOrd="0" destOrd="0" presId="urn:microsoft.com/office/officeart/2005/8/layout/hierarchy1"/>
    <dgm:cxn modelId="{069F264C-61AA-4916-A6F7-B6FD929481F5}" type="presOf" srcId="{E0FA7B3F-0591-48DD-8D78-4041C49B48F1}" destId="{D31506B2-8F9D-4ED7-868F-1118D355881A}" srcOrd="0" destOrd="0" presId="urn:microsoft.com/office/officeart/2005/8/layout/hierarchy1"/>
    <dgm:cxn modelId="{54D81F71-1D67-4C4D-AF2C-667B79576C79}" type="presOf" srcId="{3E100604-7C78-49DC-8927-4746743A1A46}" destId="{49619076-6B4D-439E-9445-B420A344A812}" srcOrd="0" destOrd="0" presId="urn:microsoft.com/office/officeart/2005/8/layout/hierarchy1"/>
    <dgm:cxn modelId="{84BBCA72-5D33-4F51-9468-0FD0F85C09DA}" type="presOf" srcId="{9C11AC32-6169-4B1E-B3E5-B2F11EE55A98}" destId="{C272B50A-8066-4021-868F-94FF9A1B3790}" srcOrd="0" destOrd="0" presId="urn:microsoft.com/office/officeart/2005/8/layout/hierarchy1"/>
    <dgm:cxn modelId="{408AA195-5C70-4281-9E8C-A64E2543AE5A}" type="presOf" srcId="{A26D564B-E001-4BC5-B5FC-22565BD1169C}" destId="{61E7B535-80BA-4905-9C6D-1356453FFE41}" srcOrd="0" destOrd="0" presId="urn:microsoft.com/office/officeart/2005/8/layout/hierarchy1"/>
    <dgm:cxn modelId="{1214CDB0-B268-49C0-939B-D8E51010265F}" type="presOf" srcId="{C3E57919-4753-457A-A7C3-15038E5B82DD}" destId="{FF0FE53E-2299-4A35-B427-B0C1EBB74C47}" srcOrd="0" destOrd="0" presId="urn:microsoft.com/office/officeart/2005/8/layout/hierarchy1"/>
    <dgm:cxn modelId="{16CB68DD-BE7A-4451-BCFC-60F76085FACD}" srcId="{E0FA7B3F-0591-48DD-8D78-4041C49B48F1}" destId="{1F11E776-3CC7-4ED2-8C62-B4261E7ED2BC}" srcOrd="0" destOrd="0" parTransId="{C3E57919-4753-457A-A7C3-15038E5B82DD}" sibTransId="{668425AE-0B51-4E3F-9C2A-245CE1360DFC}"/>
    <dgm:cxn modelId="{A1A84DFD-8A14-4B17-8E1B-CF835E2D1AD4}" srcId="{3E100604-7C78-49DC-8927-4746743A1A46}" destId="{E815F5F0-D7CE-4841-8E05-828A58D73AA0}" srcOrd="0" destOrd="0" parTransId="{134D9215-7B6D-4A0C-B84E-AE673CD5AAC9}" sibTransId="{9A07D602-0A23-422B-8FA7-8677E006BC0C}"/>
    <dgm:cxn modelId="{8D1555C7-35D6-4DED-906D-2FAD0C11ECC5}" type="presParOf" srcId="{61E7B535-80BA-4905-9C6D-1356453FFE41}" destId="{BA711C76-D705-45BE-91C4-2B003743FD24}" srcOrd="0" destOrd="0" presId="urn:microsoft.com/office/officeart/2005/8/layout/hierarchy1"/>
    <dgm:cxn modelId="{F5E07EED-0CDA-4757-A8CA-076FAC913A50}" type="presParOf" srcId="{BA711C76-D705-45BE-91C4-2B003743FD24}" destId="{9704942E-5D8C-41F2-800A-F19044F83469}" srcOrd="0" destOrd="0" presId="urn:microsoft.com/office/officeart/2005/8/layout/hierarchy1"/>
    <dgm:cxn modelId="{FD518A36-F14C-48D0-A654-FF010EE7EC66}" type="presParOf" srcId="{9704942E-5D8C-41F2-800A-F19044F83469}" destId="{3AC55063-0C55-459B-BF87-FF6F7F27D276}" srcOrd="0" destOrd="0" presId="urn:microsoft.com/office/officeart/2005/8/layout/hierarchy1"/>
    <dgm:cxn modelId="{7680A8BA-88FA-4C72-8151-6CE680A26EF0}" type="presParOf" srcId="{9704942E-5D8C-41F2-800A-F19044F83469}" destId="{251D197B-134F-47F5-A25C-45D85E110BE0}" srcOrd="1" destOrd="0" presId="urn:microsoft.com/office/officeart/2005/8/layout/hierarchy1"/>
    <dgm:cxn modelId="{0E877511-61CE-4ECF-A80E-9E60087FC10E}" type="presParOf" srcId="{BA711C76-D705-45BE-91C4-2B003743FD24}" destId="{9BC7A074-5B3D-4BBF-B58E-8396E0A9311A}" srcOrd="1" destOrd="0" presId="urn:microsoft.com/office/officeart/2005/8/layout/hierarchy1"/>
    <dgm:cxn modelId="{AA5951FA-600E-4C7E-9994-E1FFEA525359}" type="presParOf" srcId="{9BC7A074-5B3D-4BBF-B58E-8396E0A9311A}" destId="{D0E39E47-4A0B-4C25-84C4-8D528F6ED6C1}" srcOrd="0" destOrd="0" presId="urn:microsoft.com/office/officeart/2005/8/layout/hierarchy1"/>
    <dgm:cxn modelId="{15FAB67B-FA16-45D2-A94A-96CD92BA9E7A}" type="presParOf" srcId="{9BC7A074-5B3D-4BBF-B58E-8396E0A9311A}" destId="{12D46424-7CF3-41F7-86E6-2FB078C1919A}" srcOrd="1" destOrd="0" presId="urn:microsoft.com/office/officeart/2005/8/layout/hierarchy1"/>
    <dgm:cxn modelId="{40F4EAE7-02AA-4E0E-99E3-2E510B7C9346}" type="presParOf" srcId="{12D46424-7CF3-41F7-86E6-2FB078C1919A}" destId="{6C289B45-C4CF-4C92-8F16-EA268D42C379}" srcOrd="0" destOrd="0" presId="urn:microsoft.com/office/officeart/2005/8/layout/hierarchy1"/>
    <dgm:cxn modelId="{BC265EE0-E785-4640-9C4B-B9CE48CB1781}" type="presParOf" srcId="{6C289B45-C4CF-4C92-8F16-EA268D42C379}" destId="{D4989FF4-3CBA-431B-80C4-C2024B002F3B}" srcOrd="0" destOrd="0" presId="urn:microsoft.com/office/officeart/2005/8/layout/hierarchy1"/>
    <dgm:cxn modelId="{782B6C30-74B7-4895-A94B-CC458E29B3C1}" type="presParOf" srcId="{6C289B45-C4CF-4C92-8F16-EA268D42C379}" destId="{D31506B2-8F9D-4ED7-868F-1118D355881A}" srcOrd="1" destOrd="0" presId="urn:microsoft.com/office/officeart/2005/8/layout/hierarchy1"/>
    <dgm:cxn modelId="{2E605EF2-1675-429A-AC6F-9E8FDD6BB7A5}" type="presParOf" srcId="{12D46424-7CF3-41F7-86E6-2FB078C1919A}" destId="{7247B849-5BB4-4618-8901-5D18D583C443}" srcOrd="1" destOrd="0" presId="urn:microsoft.com/office/officeart/2005/8/layout/hierarchy1"/>
    <dgm:cxn modelId="{56C6419B-9E9C-4893-9324-27E584EA2BBB}" type="presParOf" srcId="{7247B849-5BB4-4618-8901-5D18D583C443}" destId="{FF0FE53E-2299-4A35-B427-B0C1EBB74C47}" srcOrd="0" destOrd="0" presId="urn:microsoft.com/office/officeart/2005/8/layout/hierarchy1"/>
    <dgm:cxn modelId="{C9F222B6-05C5-4F1F-9955-71CC664F1F9E}" type="presParOf" srcId="{7247B849-5BB4-4618-8901-5D18D583C443}" destId="{B21E940E-AA6B-412D-A1B3-1A07A8DB7338}" srcOrd="1" destOrd="0" presId="urn:microsoft.com/office/officeart/2005/8/layout/hierarchy1"/>
    <dgm:cxn modelId="{C44812F4-7A2C-444C-897E-CD21C8BD2EAA}" type="presParOf" srcId="{B21E940E-AA6B-412D-A1B3-1A07A8DB7338}" destId="{58C67166-DDE3-4C70-B1D6-63B35768C49A}" srcOrd="0" destOrd="0" presId="urn:microsoft.com/office/officeart/2005/8/layout/hierarchy1"/>
    <dgm:cxn modelId="{02E7E690-F5C9-45EF-8726-4566DB9281DE}" type="presParOf" srcId="{58C67166-DDE3-4C70-B1D6-63B35768C49A}" destId="{F939670F-0727-49E7-8082-761307CD60B7}" srcOrd="0" destOrd="0" presId="urn:microsoft.com/office/officeart/2005/8/layout/hierarchy1"/>
    <dgm:cxn modelId="{5697A88C-9413-44C4-AAFF-D08A3389FEDB}" type="presParOf" srcId="{58C67166-DDE3-4C70-B1D6-63B35768C49A}" destId="{55AB301C-5825-46A2-A972-E994B5CBB368}" srcOrd="1" destOrd="0" presId="urn:microsoft.com/office/officeart/2005/8/layout/hierarchy1"/>
    <dgm:cxn modelId="{54F296AD-FA34-4975-B838-07184967E901}" type="presParOf" srcId="{B21E940E-AA6B-412D-A1B3-1A07A8DB7338}" destId="{D28CD93F-3D92-4CC9-82DE-6463DA902F3B}" srcOrd="1" destOrd="0" presId="urn:microsoft.com/office/officeart/2005/8/layout/hierarchy1"/>
    <dgm:cxn modelId="{6BE827ED-FECA-4E6D-A2BD-C3DB42733FE7}" type="presParOf" srcId="{9BC7A074-5B3D-4BBF-B58E-8396E0A9311A}" destId="{C272B50A-8066-4021-868F-94FF9A1B3790}" srcOrd="2" destOrd="0" presId="urn:microsoft.com/office/officeart/2005/8/layout/hierarchy1"/>
    <dgm:cxn modelId="{3C6EE5E2-3000-47D1-BECB-188FC4B50C64}" type="presParOf" srcId="{9BC7A074-5B3D-4BBF-B58E-8396E0A9311A}" destId="{31574742-8C77-4465-B18E-817E633D8C27}" srcOrd="3" destOrd="0" presId="urn:microsoft.com/office/officeart/2005/8/layout/hierarchy1"/>
    <dgm:cxn modelId="{05D7401F-EF1A-436F-8A71-010C813B5198}" type="presParOf" srcId="{31574742-8C77-4465-B18E-817E633D8C27}" destId="{19C8D3B0-EF79-4156-8C1D-97FF2852200A}" srcOrd="0" destOrd="0" presId="urn:microsoft.com/office/officeart/2005/8/layout/hierarchy1"/>
    <dgm:cxn modelId="{719C197B-5B67-4B36-9E65-8377DAC19FD4}" type="presParOf" srcId="{19C8D3B0-EF79-4156-8C1D-97FF2852200A}" destId="{F830CF1E-4D2E-4FAD-8552-9CDC96569C00}" srcOrd="0" destOrd="0" presId="urn:microsoft.com/office/officeart/2005/8/layout/hierarchy1"/>
    <dgm:cxn modelId="{D74DE3E9-2BE2-41FE-A8F6-DD01A7F04C0D}" type="presParOf" srcId="{19C8D3B0-EF79-4156-8C1D-97FF2852200A}" destId="{49619076-6B4D-439E-9445-B420A344A812}" srcOrd="1" destOrd="0" presId="urn:microsoft.com/office/officeart/2005/8/layout/hierarchy1"/>
    <dgm:cxn modelId="{D882A2E2-100C-4B92-8BDE-B15179B6FCD6}" type="presParOf" srcId="{31574742-8C77-4465-B18E-817E633D8C27}" destId="{8E75BC43-788F-4528-8E65-735E0764A98D}" srcOrd="1" destOrd="0" presId="urn:microsoft.com/office/officeart/2005/8/layout/hierarchy1"/>
    <dgm:cxn modelId="{B758B222-AADA-40AF-9A4E-2D76F94A6E31}" type="presParOf" srcId="{8E75BC43-788F-4528-8E65-735E0764A98D}" destId="{9F34C861-EAEE-44B1-ACB9-42C3DD19E4D0}" srcOrd="0" destOrd="0" presId="urn:microsoft.com/office/officeart/2005/8/layout/hierarchy1"/>
    <dgm:cxn modelId="{8A29AFEA-65A5-411A-A55F-4510E9125115}" type="presParOf" srcId="{8E75BC43-788F-4528-8E65-735E0764A98D}" destId="{25E9B585-FF7E-4DCF-BEE9-68ED0C69725F}" srcOrd="1" destOrd="0" presId="urn:microsoft.com/office/officeart/2005/8/layout/hierarchy1"/>
    <dgm:cxn modelId="{DB6A1495-3A97-4D0C-A83F-AFA806481A84}" type="presParOf" srcId="{25E9B585-FF7E-4DCF-BEE9-68ED0C69725F}" destId="{03A59819-C7C9-43B8-884E-19442806992B}" srcOrd="0" destOrd="0" presId="urn:microsoft.com/office/officeart/2005/8/layout/hierarchy1"/>
    <dgm:cxn modelId="{62620C1C-F79F-49A2-B675-082F79D369EF}" type="presParOf" srcId="{03A59819-C7C9-43B8-884E-19442806992B}" destId="{F25621C3-F96A-4952-A3F1-4BF40E370F28}" srcOrd="0" destOrd="0" presId="urn:microsoft.com/office/officeart/2005/8/layout/hierarchy1"/>
    <dgm:cxn modelId="{BDC7DA5A-17E7-4A1D-B069-DC23F273088D}" type="presParOf" srcId="{03A59819-C7C9-43B8-884E-19442806992B}" destId="{F26B9F08-63FA-4443-8B2F-1CFA9C37D4D8}" srcOrd="1" destOrd="0" presId="urn:microsoft.com/office/officeart/2005/8/layout/hierarchy1"/>
    <dgm:cxn modelId="{6F4D5A68-6886-4A47-9D9C-0DC16F8057AD}" type="presParOf" srcId="{25E9B585-FF7E-4DCF-BEE9-68ED0C69725F}" destId="{FF0109B0-89B2-48BA-982B-F82153D2A7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4C861-EAEE-44B1-ACB9-42C3DD19E4D0}">
      <dsp:nvSpPr>
        <dsp:cNvPr id="0" name=""/>
        <dsp:cNvSpPr/>
      </dsp:nvSpPr>
      <dsp:spPr>
        <a:xfrm>
          <a:off x="4355127" y="3061966"/>
          <a:ext cx="91440" cy="708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215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2B50A-8066-4021-868F-94FF9A1B3790}">
      <dsp:nvSpPr>
        <dsp:cNvPr id="0" name=""/>
        <dsp:cNvSpPr/>
      </dsp:nvSpPr>
      <dsp:spPr>
        <a:xfrm>
          <a:off x="3033059" y="1289263"/>
          <a:ext cx="1367788" cy="967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309"/>
              </a:lnTo>
              <a:lnTo>
                <a:pt x="1367788" y="742309"/>
              </a:lnTo>
              <a:lnTo>
                <a:pt x="1367788" y="96789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FE53E-2299-4A35-B427-B0C1EBB74C47}">
      <dsp:nvSpPr>
        <dsp:cNvPr id="0" name=""/>
        <dsp:cNvSpPr/>
      </dsp:nvSpPr>
      <dsp:spPr>
        <a:xfrm>
          <a:off x="1378862" y="3025349"/>
          <a:ext cx="91440" cy="708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8215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39E47-4A0B-4C25-84C4-8D528F6ED6C1}">
      <dsp:nvSpPr>
        <dsp:cNvPr id="0" name=""/>
        <dsp:cNvSpPr/>
      </dsp:nvSpPr>
      <dsp:spPr>
        <a:xfrm>
          <a:off x="1424582" y="1289263"/>
          <a:ext cx="1608476" cy="967897"/>
        </a:xfrm>
        <a:custGeom>
          <a:avLst/>
          <a:gdLst/>
          <a:ahLst/>
          <a:cxnLst/>
          <a:rect l="0" t="0" r="0" b="0"/>
          <a:pathLst>
            <a:path>
              <a:moveTo>
                <a:pt x="1608476" y="0"/>
              </a:moveTo>
              <a:lnTo>
                <a:pt x="1608476" y="742309"/>
              </a:lnTo>
              <a:lnTo>
                <a:pt x="0" y="742309"/>
              </a:lnTo>
              <a:lnTo>
                <a:pt x="0" y="96789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55063-0C55-459B-BF87-FF6F7F27D276}">
      <dsp:nvSpPr>
        <dsp:cNvPr id="0" name=""/>
        <dsp:cNvSpPr/>
      </dsp:nvSpPr>
      <dsp:spPr>
        <a:xfrm>
          <a:off x="953571" y="-257041"/>
          <a:ext cx="4158975" cy="1546304"/>
        </a:xfrm>
        <a:prstGeom prst="roundRect">
          <a:avLst>
            <a:gd name="adj" fmla="val 10000"/>
          </a:avLst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D197B-134F-47F5-A25C-45D85E110BE0}">
      <dsp:nvSpPr>
        <dsp:cNvPr id="0" name=""/>
        <dsp:cNvSpPr/>
      </dsp:nvSpPr>
      <dsp:spPr>
        <a:xfrm>
          <a:off x="1224140" y="0"/>
          <a:ext cx="4158975" cy="1546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Simbioses fúngicas</a:t>
          </a:r>
          <a:endParaRPr lang="pt-BR" sz="3200" kern="1200" dirty="0"/>
        </a:p>
      </dsp:txBody>
      <dsp:txXfrm>
        <a:off x="1269430" y="45290"/>
        <a:ext cx="4068395" cy="1455724"/>
      </dsp:txXfrm>
    </dsp:sp>
    <dsp:sp modelId="{D4989FF4-3CBA-431B-80C4-C2024B002F3B}">
      <dsp:nvSpPr>
        <dsp:cNvPr id="0" name=""/>
        <dsp:cNvSpPr/>
      </dsp:nvSpPr>
      <dsp:spPr>
        <a:xfrm>
          <a:off x="207019" y="2257160"/>
          <a:ext cx="2435125" cy="768188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506B2-8F9D-4ED7-868F-1118D355881A}">
      <dsp:nvSpPr>
        <dsp:cNvPr id="0" name=""/>
        <dsp:cNvSpPr/>
      </dsp:nvSpPr>
      <dsp:spPr>
        <a:xfrm>
          <a:off x="477589" y="2514201"/>
          <a:ext cx="2435125" cy="76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Líquens</a:t>
          </a:r>
        </a:p>
      </dsp:txBody>
      <dsp:txXfrm>
        <a:off x="500088" y="2536700"/>
        <a:ext cx="2390127" cy="723190"/>
      </dsp:txXfrm>
    </dsp:sp>
    <dsp:sp modelId="{F939670F-0727-49E7-8082-761307CD60B7}">
      <dsp:nvSpPr>
        <dsp:cNvPr id="0" name=""/>
        <dsp:cNvSpPr/>
      </dsp:nvSpPr>
      <dsp:spPr>
        <a:xfrm>
          <a:off x="207019" y="3733565"/>
          <a:ext cx="2435125" cy="1546304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301C-5825-46A2-A972-E994B5CBB368}">
      <dsp:nvSpPr>
        <dsp:cNvPr id="0" name=""/>
        <dsp:cNvSpPr/>
      </dsp:nvSpPr>
      <dsp:spPr>
        <a:xfrm>
          <a:off x="477589" y="3990606"/>
          <a:ext cx="2435125" cy="1546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100" kern="1200" dirty="0"/>
            <a:t>Fungos + </a:t>
          </a:r>
          <a:r>
            <a:rPr lang="pt-BR" sz="2100" kern="1200" dirty="0" err="1"/>
            <a:t>cianobactérias</a:t>
          </a:r>
          <a:r>
            <a:rPr lang="pt-BR" sz="2100" kern="1200" dirty="0"/>
            <a:t> ou  algas verdes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100" kern="1200" dirty="0"/>
        </a:p>
      </dsp:txBody>
      <dsp:txXfrm>
        <a:off x="522879" y="4035896"/>
        <a:ext cx="2344545" cy="1455724"/>
      </dsp:txXfrm>
    </dsp:sp>
    <dsp:sp modelId="{F830CF1E-4D2E-4FAD-8552-9CDC96569C00}">
      <dsp:nvSpPr>
        <dsp:cNvPr id="0" name=""/>
        <dsp:cNvSpPr/>
      </dsp:nvSpPr>
      <dsp:spPr>
        <a:xfrm>
          <a:off x="3183284" y="2257160"/>
          <a:ext cx="2435125" cy="804805"/>
        </a:xfrm>
        <a:prstGeom prst="roundRect">
          <a:avLst>
            <a:gd name="adj" fmla="val 10000"/>
          </a:avLst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19076-6B4D-439E-9445-B420A344A812}">
      <dsp:nvSpPr>
        <dsp:cNvPr id="0" name=""/>
        <dsp:cNvSpPr/>
      </dsp:nvSpPr>
      <dsp:spPr>
        <a:xfrm>
          <a:off x="3453854" y="2514201"/>
          <a:ext cx="2435125" cy="804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 err="1"/>
            <a:t>Micorrizas</a:t>
          </a:r>
          <a:endParaRPr lang="pt-BR" sz="2100" kern="1200" dirty="0"/>
        </a:p>
      </dsp:txBody>
      <dsp:txXfrm>
        <a:off x="3477426" y="2537773"/>
        <a:ext cx="2387981" cy="757661"/>
      </dsp:txXfrm>
    </dsp:sp>
    <dsp:sp modelId="{F25621C3-F96A-4952-A3F1-4BF40E370F28}">
      <dsp:nvSpPr>
        <dsp:cNvPr id="0" name=""/>
        <dsp:cNvSpPr/>
      </dsp:nvSpPr>
      <dsp:spPr>
        <a:xfrm>
          <a:off x="3183284" y="3770181"/>
          <a:ext cx="2435125" cy="1546304"/>
        </a:xfrm>
        <a:prstGeom prst="roundRect">
          <a:avLst>
            <a:gd name="adj" fmla="val 10000"/>
          </a:avLst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B9F08-63FA-4443-8B2F-1CFA9C37D4D8}">
      <dsp:nvSpPr>
        <dsp:cNvPr id="0" name=""/>
        <dsp:cNvSpPr/>
      </dsp:nvSpPr>
      <dsp:spPr>
        <a:xfrm>
          <a:off x="3453854" y="4027222"/>
          <a:ext cx="2435125" cy="1546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Fungos +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raízes de plantas</a:t>
          </a:r>
        </a:p>
      </dsp:txBody>
      <dsp:txXfrm>
        <a:off x="3499144" y="4072512"/>
        <a:ext cx="2344545" cy="145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hyperlink" Target="http://www.google.com.br/url?sa=i&amp;rct=j&amp;q=&amp;esrc=s&amp;frm=1&amp;source=images&amp;cd=&amp;cad=rja&amp;docid=zoSKAV5yuO-jGM&amp;tbnid=1VNpvhmwucUdmM:&amp;ved=0CAUQjRw&amp;url=http://www.infoescola.com/doencas/criptococose/&amp;ei=UwNTUuigBZD94APo64GoDA&amp;bvm=bv.53537100,d.eWU&amp;psig=AFQjCNGCOHa290KoqKOH-pF2SSpED9ZOIA&amp;ust=1381258444738547" TargetMode="Externa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hyperlink" Target="http://www.google.com.br/url?sa=i&amp;rct=j&amp;q=&amp;esrc=s&amp;frm=1&amp;source=images&amp;cd=&amp;cad=rja&amp;docid=Mo9ppQyeMe1nWM&amp;tbnid=035_2OcVAVdL5M:&amp;ved=0CAUQjRw&amp;url=http://www.bmolchem.wisc.edu/labs/hull/research.html&amp;ei=bANTUourPMbc4AOHzoGYDA&amp;bvm=bv.53537100,d.eWU&amp;psig=AFQjCNGCOHa290KoqKOH-pF2SSpED9ZOIA&amp;ust=138125844473854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1" Type="http://schemas.openxmlformats.org/officeDocument/2006/relationships/hyperlink" Target="http://www.google.com.br/url?sa=i&amp;rct=j&amp;q=&amp;esrc=s&amp;frm=1&amp;source=images&amp;cd=&amp;cad=rja&amp;docid=ituumBaOrfOePM&amp;tbnid=eFM-KsvEGSiVlM:&amp;ved=0CAUQjRw&amp;url=http://www.cdc.gov/fungal/histoplasmosis/causes.html&amp;ei=rgVTUtnDN7P_4AOCu4GYDg&amp;bvm=bv.53537100,d.eWU&amp;psig=AFQjCNEgUzxNXNsDn6ly0RW5FHB2jf1jvQ&amp;ust=1381259038506632" TargetMode="Externa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hyperlink" Target="http://www.google.com.br/url?sa=i&amp;rct=j&amp;q=&amp;esrc=s&amp;frm=1&amp;source=images&amp;cd=&amp;cad=rja&amp;docid=1fB-JZ91W8NuYM&amp;tbnid=Nn7mhjqDD57k5M:&amp;ved=0CAUQjRw&amp;url=http://www.sosfelinos.org.br/esporotricose.htm&amp;ei=qwJTUuXsBvaj4AOk5IDwBA&amp;bvm=bv.53537100,d.eWU&amp;psig=AFQjCNH2GOQ9tUO7CbgdR3uI1CA6MQu96w&amp;ust=1381258041237252" TargetMode="External"/><Relationship Id="rId1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92835"/>
            <a:ext cx="9144000" cy="1261110"/>
          </a:xfrm>
        </p:spPr>
        <p:txBody>
          <a:bodyPr/>
          <a:p>
            <a:r>
              <a:rPr lang="pt-BR" altLang="en-US" sz="4800" b="1"/>
              <a:t>Fungos, continuação</a:t>
            </a:r>
            <a:endParaRPr lang="pt-BR" altLang="en-US" sz="48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/>
          <p:nvPr/>
        </p:nvGrpSpPr>
        <p:grpSpPr bwMode="auto">
          <a:xfrm>
            <a:off x="2063750" y="836613"/>
            <a:ext cx="8389938" cy="5849937"/>
            <a:chOff x="285720" y="285728"/>
            <a:chExt cx="8643977" cy="6403138"/>
          </a:xfrm>
        </p:grpSpPr>
        <p:pic>
          <p:nvPicPr>
            <p:cNvPr id="4" name="Imagem 3" descr="Fungus-Amanita_muscaria.jp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85720" y="2999894"/>
              <a:ext cx="2589105" cy="34526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m 4" descr="Fungus-Amanita_muscaria hast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806" y="4214492"/>
              <a:ext cx="3213891" cy="24118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Imagem 2" descr="Fungus-Amanita_muscaria jove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015" y="310055"/>
              <a:ext cx="2286524" cy="30477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agem 7" descr="Fungus-Amanita_muscaria lamelas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8370" y="4499462"/>
              <a:ext cx="3312025" cy="1786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71093" y="285728"/>
              <a:ext cx="4787307" cy="3845358"/>
            </a:xfrm>
            <a:prstGeom prst="rect">
              <a:avLst/>
            </a:prstGeom>
            <a:noFill/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1514" name="CaixaDeTexto 6"/>
            <p:cNvSpPr txBox="1">
              <a:spLocks noChangeArrowheads="1"/>
            </p:cNvSpPr>
            <p:nvPr/>
          </p:nvSpPr>
          <p:spPr bwMode="auto">
            <a:xfrm>
              <a:off x="3000763" y="285728"/>
              <a:ext cx="3213891" cy="6387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1600">
                  <a:latin typeface="Calibri" panose="020F0502020204030204" charset="0"/>
                </a:rPr>
                <a:t>Ciclo de vida de um cogumelo típico (repr. sexual)</a:t>
              </a:r>
              <a:endParaRPr lang="pt-BR" sz="1600">
                <a:latin typeface="Calibri" panose="020F0502020204030204" charset="0"/>
              </a:endParaRPr>
            </a:p>
          </p:txBody>
        </p:sp>
        <p:sp>
          <p:nvSpPr>
            <p:cNvPr id="21515" name="CaixaDeTexto 8"/>
            <p:cNvSpPr txBox="1">
              <a:spLocks noChangeArrowheads="1"/>
            </p:cNvSpPr>
            <p:nvPr/>
          </p:nvSpPr>
          <p:spPr bwMode="auto">
            <a:xfrm>
              <a:off x="2714539" y="6285738"/>
              <a:ext cx="2929302" cy="4031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pt-BR" dirty="0">
                  <a:latin typeface="Calibri" panose="020F0502020204030204" charset="0"/>
                </a:rPr>
                <a:t>Fotos: </a:t>
              </a:r>
              <a:r>
                <a:rPr lang="pt-BR" i="1" dirty="0">
                  <a:latin typeface="Calibri" panose="020F0502020204030204" charset="0"/>
                </a:rPr>
                <a:t>Amanita </a:t>
              </a:r>
              <a:r>
                <a:rPr lang="pt-BR" i="1" dirty="0" err="1">
                  <a:latin typeface="Calibri" panose="020F0502020204030204" charset="0"/>
                </a:rPr>
                <a:t>muscaria</a:t>
              </a:r>
              <a:endParaRPr lang="pt-BR" i="1" dirty="0">
                <a:latin typeface="Calibri" panose="020F0502020204030204" charset="0"/>
              </a:endParaRPr>
            </a:p>
          </p:txBody>
        </p:sp>
      </p:grp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827213" y="177800"/>
            <a:ext cx="1984375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Ciclo de vida</a:t>
            </a:r>
            <a:endParaRPr lang="en-US" sz="2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1508" name="CaixaDeTexto 10"/>
          <p:cNvSpPr txBox="1">
            <a:spLocks noChangeArrowheads="1"/>
          </p:cNvSpPr>
          <p:nvPr/>
        </p:nvSpPr>
        <p:spPr bwMode="auto">
          <a:xfrm>
            <a:off x="7824788" y="908050"/>
            <a:ext cx="169735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pt-BR" sz="1400"/>
              <a:t>Corpo de frutificação</a:t>
            </a:r>
            <a:endParaRPr lang="pt-BR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735960" y="0"/>
            <a:ext cx="4556125" cy="6858000"/>
            <a:chOff x="1445" y="0"/>
            <a:chExt cx="2870" cy="432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5" y="0"/>
              <a:ext cx="28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pt-BR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" y="0"/>
              <a:ext cx="2876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31504" y="2946400"/>
            <a:ext cx="3960440" cy="766862"/>
            <a:chOff x="1310" y="1856"/>
            <a:chExt cx="3140" cy="608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0" y="1856"/>
              <a:ext cx="314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pt-BR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" y="1856"/>
              <a:ext cx="3146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3806" y="1340768"/>
            <a:ext cx="7604387" cy="469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071664" y="332656"/>
            <a:ext cx="63811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 econômica de leveduras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3023" y="2721114"/>
            <a:ext cx="41402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Simbioses </a:t>
            </a:r>
            <a:r>
              <a:rPr lang="pt-BR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fúngicas</a:t>
            </a:r>
            <a:endParaRPr lang="pt-BR" sz="4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608168" y="692696"/>
            <a:ext cx="27718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maioria das plantas depende dos fungos para facilitar sua captação de minerais a partir do solo</a:t>
            </a:r>
            <a:endParaRPr lang="pt-BR" dirty="0"/>
          </a:p>
        </p:txBody>
      </p:sp>
      <p:graphicFrame>
        <p:nvGraphicFramePr>
          <p:cNvPr id="6" name="Diagrama 5"/>
          <p:cNvGraphicFramePr/>
          <p:nvPr/>
        </p:nvGraphicFramePr>
        <p:xfrm>
          <a:off x="2063552" y="404664"/>
          <a:ext cx="609600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Liquens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847850" y="765175"/>
            <a:ext cx="4679950" cy="5354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Combinação de alga verde (ou cianobactéria) com fungos;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Relação mutualística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Quando crescem separados são muito diferentes e podem habitar áreas onde nem fungos ou algas sozinhos poderiam sobreviver sozinhos.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Secretam ácidos orgânicos que desgastam as rochas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Crescimento lento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r>
              <a:rPr lang="pt-BR">
                <a:latin typeface="Verdana" panose="020B0604030504040204" pitchFamily="34" charset="0"/>
              </a:rPr>
              <a:t>Telhados, árvores, estruturas de cimento</a:t>
            </a: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pt-BR">
              <a:latin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>
              <a:latin typeface="Verdana" panose="020B0604030504040204" pitchFamily="34" charset="0"/>
            </a:endParaRPr>
          </a:p>
        </p:txBody>
      </p:sp>
      <p:grpSp>
        <p:nvGrpSpPr>
          <p:cNvPr id="8195" name="Group 3"/>
          <p:cNvGrpSpPr>
            <a:grpSpLocks noChangeAspect="1"/>
          </p:cNvGrpSpPr>
          <p:nvPr/>
        </p:nvGrpSpPr>
        <p:grpSpPr bwMode="auto">
          <a:xfrm>
            <a:off x="5951538" y="928688"/>
            <a:ext cx="4311650" cy="5021262"/>
            <a:chOff x="2789" y="585"/>
            <a:chExt cx="2716" cy="3163"/>
          </a:xfrm>
        </p:grpSpPr>
        <p:sp>
          <p:nvSpPr>
            <p:cNvPr id="8194" name="AutoShape 2"/>
            <p:cNvSpPr>
              <a:spLocks noChangeAspect="1" noChangeArrowheads="1" noTextEdit="1"/>
            </p:cNvSpPr>
            <p:nvPr/>
          </p:nvSpPr>
          <p:spPr bwMode="auto">
            <a:xfrm>
              <a:off x="2789" y="585"/>
              <a:ext cx="2716" cy="31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t-BR"/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789" y="585"/>
              <a:ext cx="2722" cy="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Liquens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6096000" y="2060575"/>
            <a:ext cx="4392613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/>
            <a:r>
              <a:rPr lang="pt-BR" b="1" dirty="0">
                <a:solidFill>
                  <a:srgbClr val="006600"/>
                </a:solidFill>
                <a:latin typeface="Verdana" panose="020B0604030504040204" pitchFamily="34" charset="0"/>
              </a:rPr>
              <a:t>3 </a:t>
            </a:r>
            <a:r>
              <a:rPr lang="pt-BR" b="1" dirty="0" err="1">
                <a:solidFill>
                  <a:srgbClr val="006600"/>
                </a:solidFill>
                <a:latin typeface="Verdana" panose="020B0604030504040204" pitchFamily="34" charset="0"/>
              </a:rPr>
              <a:t>caracterísitcas</a:t>
            </a:r>
            <a:r>
              <a:rPr lang="pt-BR" b="1" dirty="0">
                <a:solidFill>
                  <a:srgbClr val="006600"/>
                </a:solidFill>
                <a:latin typeface="Verdana" panose="020B0604030504040204" pitchFamily="34" charset="0"/>
              </a:rPr>
              <a:t> </a:t>
            </a:r>
            <a:r>
              <a:rPr lang="pt-BR" b="1" dirty="0" err="1">
                <a:solidFill>
                  <a:srgbClr val="006600"/>
                </a:solidFill>
                <a:latin typeface="Verdana" panose="020B0604030504040204" pitchFamily="34" charset="0"/>
              </a:rPr>
              <a:t>morfol</a:t>
            </a:r>
            <a:r>
              <a:rPr lang="en-US" b="1" dirty="0" err="1">
                <a:solidFill>
                  <a:srgbClr val="006600"/>
                </a:solidFill>
                <a:latin typeface="Verdana" panose="020B0604030504040204" pitchFamily="34" charset="0"/>
              </a:rPr>
              <a:t>ógicas</a:t>
            </a:r>
            <a:r>
              <a:rPr lang="pt-BR" b="1" dirty="0">
                <a:solidFill>
                  <a:srgbClr val="006600"/>
                </a:solidFill>
                <a:latin typeface="Verdana" panose="020B0604030504040204" pitchFamily="34" charset="0"/>
              </a:rPr>
              <a:t>:</a:t>
            </a:r>
            <a:endParaRPr lang="pt-BR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marL="342900" indent="-342900"/>
            <a:endParaRPr lang="pt-BR" b="1" dirty="0">
              <a:solidFill>
                <a:srgbClr val="006600"/>
              </a:solidFill>
              <a:latin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t-BR" dirty="0">
                <a:latin typeface="Verdana" panose="020B0604030504040204" pitchFamily="34" charset="0"/>
              </a:rPr>
              <a:t>Liquens </a:t>
            </a:r>
            <a:r>
              <a:rPr lang="pt-BR" dirty="0" err="1">
                <a:latin typeface="Verdana" panose="020B0604030504040204" pitchFamily="34" charset="0"/>
              </a:rPr>
              <a:t>crustosos</a:t>
            </a:r>
            <a:r>
              <a:rPr lang="pt-BR" dirty="0">
                <a:latin typeface="Verdana" panose="020B0604030504040204" pitchFamily="34" charset="0"/>
              </a:rPr>
              <a:t> – crescidos </a:t>
            </a:r>
            <a:r>
              <a:rPr lang="pt-BR" dirty="0" err="1">
                <a:latin typeface="Verdana" panose="020B0604030504040204" pitchFamily="34" charset="0"/>
              </a:rPr>
              <a:t>encrustados</a:t>
            </a:r>
            <a:r>
              <a:rPr lang="pt-BR" dirty="0">
                <a:latin typeface="Verdana" panose="020B0604030504040204" pitchFamily="34" charset="0"/>
              </a:rPr>
              <a:t>;</a:t>
            </a:r>
            <a:endParaRPr lang="pt-BR" dirty="0">
              <a:latin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t-BR" dirty="0">
                <a:latin typeface="Verdana" panose="020B0604030504040204" pitchFamily="34" charset="0"/>
              </a:rPr>
              <a:t>Liquens </a:t>
            </a:r>
            <a:r>
              <a:rPr lang="pt-BR" dirty="0" err="1">
                <a:latin typeface="Verdana" panose="020B0604030504040204" pitchFamily="34" charset="0"/>
              </a:rPr>
              <a:t>foliosos</a:t>
            </a:r>
            <a:r>
              <a:rPr lang="pt-BR" dirty="0">
                <a:latin typeface="Verdana" panose="020B0604030504040204" pitchFamily="34" charset="0"/>
              </a:rPr>
              <a:t>  - parecidos com folhas;</a:t>
            </a:r>
            <a:endParaRPr lang="pt-BR" dirty="0">
              <a:latin typeface="Verdana" panose="020B060403050404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pt-BR" dirty="0">
                <a:latin typeface="Verdana" panose="020B0604030504040204" pitchFamily="34" charset="0"/>
              </a:rPr>
              <a:t>Liquens fruticosos – projeções do tipo dedos</a:t>
            </a:r>
            <a:endParaRPr lang="en-US" dirty="0">
              <a:latin typeface="Verdana" panose="020B0604030504040204" pitchFamily="34" charset="0"/>
            </a:endParaRPr>
          </a:p>
        </p:txBody>
      </p:sp>
      <p:grpSp>
        <p:nvGrpSpPr>
          <p:cNvPr id="6147" name="Group 3"/>
          <p:cNvGrpSpPr>
            <a:grpSpLocks noChangeAspect="1"/>
          </p:cNvGrpSpPr>
          <p:nvPr/>
        </p:nvGrpSpPr>
        <p:grpSpPr bwMode="auto">
          <a:xfrm>
            <a:off x="1774825" y="1628775"/>
            <a:ext cx="4130675" cy="4949825"/>
            <a:chOff x="158" y="1026"/>
            <a:chExt cx="2602" cy="3118"/>
          </a:xfrm>
        </p:grpSpPr>
        <p:sp>
          <p:nvSpPr>
            <p:cNvPr id="6146" name="AutoShape 2"/>
            <p:cNvSpPr>
              <a:spLocks noChangeAspect="1" noChangeArrowheads="1" noTextEdit="1"/>
            </p:cNvSpPr>
            <p:nvPr/>
          </p:nvSpPr>
          <p:spPr bwMode="auto">
            <a:xfrm>
              <a:off x="158" y="1026"/>
              <a:ext cx="2602" cy="31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pt-BR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158" y="1026"/>
              <a:ext cx="2608" cy="3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B5C35-F066-431F-9810-B186B67741B5}" type="slidenum">
              <a:rPr lang="pt-BR"/>
            </a:fld>
            <a:endParaRPr lang="pt-BR"/>
          </a:p>
        </p:txBody>
      </p:sp>
      <p:sp>
        <p:nvSpPr>
          <p:cNvPr id="37892" name="CaixaDeTexto 5"/>
          <p:cNvSpPr txBox="1">
            <a:spLocks noChangeArrowheads="1"/>
          </p:cNvSpPr>
          <p:nvPr/>
        </p:nvSpPr>
        <p:spPr bwMode="auto">
          <a:xfrm>
            <a:off x="2309813" y="5926138"/>
            <a:ext cx="757237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anose="020F0502020204030204" charset="0"/>
              </a:rPr>
              <a:t>Liquens</a:t>
            </a:r>
            <a:r>
              <a:rPr lang="pt-BR">
                <a:latin typeface="Calibri" panose="020F0502020204030204" charset="0"/>
              </a:rPr>
              <a:t>. (a) liquen folhoso, (b) </a:t>
            </a:r>
            <a:r>
              <a:rPr lang="pt-BR" i="1">
                <a:latin typeface="Calibri" panose="020F0502020204030204" charset="0"/>
              </a:rPr>
              <a:t>Calpoplaca crenularia, </a:t>
            </a:r>
            <a:r>
              <a:rPr lang="pt-BR">
                <a:latin typeface="Calibri" panose="020F0502020204030204" charset="0"/>
              </a:rPr>
              <a:t>(c) </a:t>
            </a:r>
            <a:r>
              <a:rPr lang="pt-BR" i="1">
                <a:latin typeface="Calibri" panose="020F0502020204030204" charset="0"/>
              </a:rPr>
              <a:t>Usnea</a:t>
            </a:r>
            <a:r>
              <a:rPr lang="pt-BR">
                <a:latin typeface="Calibri" panose="020F0502020204030204" charset="0"/>
              </a:rPr>
              <a:t> sp crescendo em um galho de uma árvore, (d) </a:t>
            </a:r>
            <a:r>
              <a:rPr lang="pt-BR" i="1">
                <a:latin typeface="Calibri" panose="020F0502020204030204" charset="0"/>
              </a:rPr>
              <a:t>Cladonia</a:t>
            </a:r>
            <a:r>
              <a:rPr lang="pt-BR">
                <a:latin typeface="Calibri" panose="020F0502020204030204" charset="0"/>
              </a:rPr>
              <a:t> sp.</a:t>
            </a:r>
            <a:endParaRPr lang="pt-BR">
              <a:latin typeface="Calibri" panose="020F0502020204030204" charset="0"/>
            </a:endParaRPr>
          </a:p>
        </p:txBody>
      </p:sp>
      <p:grpSp>
        <p:nvGrpSpPr>
          <p:cNvPr id="3" name="Grupo 15"/>
          <p:cNvGrpSpPr/>
          <p:nvPr/>
        </p:nvGrpSpPr>
        <p:grpSpPr bwMode="auto">
          <a:xfrm>
            <a:off x="2595563" y="696913"/>
            <a:ext cx="7000875" cy="5232400"/>
            <a:chOff x="1071538" y="571480"/>
            <a:chExt cx="7000924" cy="5231803"/>
          </a:xfrm>
        </p:grpSpPr>
        <p:grpSp>
          <p:nvGrpSpPr>
            <p:cNvPr id="4" name="Grupo 10"/>
            <p:cNvGrpSpPr/>
            <p:nvPr/>
          </p:nvGrpSpPr>
          <p:grpSpPr bwMode="auto">
            <a:xfrm>
              <a:off x="1071538" y="571480"/>
              <a:ext cx="7000924" cy="5231803"/>
              <a:chOff x="761994" y="785794"/>
              <a:chExt cx="7650789" cy="5660431"/>
            </a:xfrm>
          </p:grpSpPr>
          <p:pic>
            <p:nvPicPr>
              <p:cNvPr id="37899" name="Imagem 6" descr="Usnea_liquen.jpg"/>
              <p:cNvPicPr>
                <a:picLocks noChangeAspect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809885" y="3688485"/>
                <a:ext cx="3654548" cy="2740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0" name="Imagem 7" descr="Lichen-Caloplaca_crenularia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63482" y="820499"/>
                <a:ext cx="3690966" cy="2768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1" name="Imagem 8" descr="Lichen-Cladonia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98030" y="3660160"/>
                <a:ext cx="3714753" cy="2786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2" name="Imagem 9" descr="Lichen-CR9-06-02-06.jp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1994" y="785794"/>
                <a:ext cx="3810005" cy="2857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895" name="CaixaDeTexto 11"/>
            <p:cNvSpPr txBox="1">
              <a:spLocks noChangeArrowheads="1"/>
            </p:cNvSpPr>
            <p:nvPr/>
          </p:nvSpPr>
          <p:spPr bwMode="auto">
            <a:xfrm>
              <a:off x="1142976" y="2786058"/>
              <a:ext cx="500066" cy="3682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alibri" panose="020F0502020204030204" charset="0"/>
                </a:rPr>
                <a:t>(a)</a:t>
              </a:r>
              <a:endParaRPr lang="pt-BR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7896" name="CaixaDeTexto 12"/>
            <p:cNvSpPr txBox="1">
              <a:spLocks noChangeArrowheads="1"/>
            </p:cNvSpPr>
            <p:nvPr/>
          </p:nvSpPr>
          <p:spPr bwMode="auto">
            <a:xfrm>
              <a:off x="4786314" y="2786058"/>
              <a:ext cx="500066" cy="3682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alibri" panose="020F0502020204030204" charset="0"/>
                </a:rPr>
                <a:t>(b)</a:t>
              </a:r>
              <a:endParaRPr lang="pt-BR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7897" name="CaixaDeTexto 13"/>
            <p:cNvSpPr txBox="1">
              <a:spLocks noChangeArrowheads="1"/>
            </p:cNvSpPr>
            <p:nvPr/>
          </p:nvSpPr>
          <p:spPr bwMode="auto">
            <a:xfrm>
              <a:off x="1142976" y="5357826"/>
              <a:ext cx="500066" cy="3682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alibri" panose="020F0502020204030204" charset="0"/>
                </a:rPr>
                <a:t>(c)</a:t>
              </a:r>
              <a:endParaRPr lang="pt-BR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7898" name="CaixaDeTexto 14"/>
            <p:cNvSpPr txBox="1">
              <a:spLocks noChangeArrowheads="1"/>
            </p:cNvSpPr>
            <p:nvPr/>
          </p:nvSpPr>
          <p:spPr bwMode="auto">
            <a:xfrm>
              <a:off x="4786314" y="5357826"/>
              <a:ext cx="500066" cy="3682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alibri" panose="020F0502020204030204" charset="0"/>
                </a:rPr>
                <a:t>(d)</a:t>
              </a:r>
              <a:endParaRPr lang="pt-BR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Liquens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85764" y="1124744"/>
            <a:ext cx="8820472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Importância Econômica</a:t>
            </a:r>
            <a:endParaRPr lang="pt-BR" dirty="0"/>
          </a:p>
          <a:p>
            <a:endParaRPr lang="pt-BR" dirty="0"/>
          </a:p>
          <a:p>
            <a:r>
              <a:rPr lang="pt-BR" dirty="0"/>
              <a:t>Os liquens produzem </a:t>
            </a:r>
            <a:r>
              <a:rPr lang="pt-BR" b="1" dirty="0"/>
              <a:t>ácidos que degradam rochas e ajudam na formação do solo</a:t>
            </a:r>
            <a:r>
              <a:rPr lang="pt-BR" dirty="0"/>
              <a:t>, tornando-se organismos pioneiros em diversos ambientes. Esses ácidos também possuem ação citotóxica e antibiótica.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Quando a associação é com uma </a:t>
            </a:r>
            <a:r>
              <a:rPr lang="pt-BR" b="1" dirty="0" err="1">
                <a:solidFill>
                  <a:schemeClr val="accent2"/>
                </a:solidFill>
              </a:rPr>
              <a:t>cianobactéria</a:t>
            </a:r>
            <a:r>
              <a:rPr lang="pt-BR" b="1" dirty="0">
                <a:solidFill>
                  <a:schemeClr val="accent2"/>
                </a:solidFill>
              </a:rPr>
              <a:t>, os liquens são fixadores de nitrogênio</a:t>
            </a:r>
            <a:r>
              <a:rPr lang="pt-BR" dirty="0"/>
              <a:t>, sendo importantes fontes de nitrogênio para o solo.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Os liquens são extremamente </a:t>
            </a:r>
            <a:r>
              <a:rPr lang="pt-BR" b="1" dirty="0">
                <a:solidFill>
                  <a:schemeClr val="accent3"/>
                </a:solidFill>
              </a:rPr>
              <a:t>sensíveis à poluição, sobrevivendo de </a:t>
            </a:r>
            <a:r>
              <a:rPr lang="pt-BR" dirty="0">
                <a:solidFill>
                  <a:schemeClr val="accent3"/>
                </a:solidFill>
              </a:rPr>
              <a:t>bioindicadores de poluição</a:t>
            </a:r>
            <a:r>
              <a:rPr lang="pt-BR" dirty="0"/>
              <a:t>, podendo indicar a qualidade do ar e até quantidade de metais pesados em áreas industriais.</a:t>
            </a:r>
            <a:br>
              <a:rPr lang="pt-BR" dirty="0"/>
            </a:br>
            <a:br>
              <a:rPr lang="pt-BR" dirty="0"/>
            </a:br>
            <a:r>
              <a:rPr lang="pt-BR" dirty="0"/>
              <a:t>Algumas espécies são comestíveis, servindo de alimento para muitos animais.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Liquens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/>
          <p:cNvSpPr>
            <a:spLocks noChangeArrowheads="1"/>
          </p:cNvSpPr>
          <p:nvPr/>
        </p:nvSpPr>
        <p:spPr bwMode="auto">
          <a:xfrm>
            <a:off x="2027238" y="692150"/>
            <a:ext cx="8137525" cy="549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/>
              <a:t>Micorriza</a:t>
            </a:r>
            <a:r>
              <a:rPr lang="pt-PT" dirty="0"/>
              <a:t> ou </a:t>
            </a:r>
            <a:r>
              <a:rPr lang="pt-PT" b="1" i="1" dirty="0"/>
              <a:t>Micorrhyzum</a:t>
            </a:r>
            <a:r>
              <a:rPr lang="pt-PT" dirty="0"/>
              <a:t> </a:t>
            </a: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Associação mutualística do tipo simbiótico, existente entre certos fungos e raízes de algumas plantas.</a:t>
            </a:r>
            <a:endParaRPr lang="pt-PT" dirty="0"/>
          </a:p>
          <a:p>
            <a:pPr>
              <a:lnSpc>
                <a:spcPct val="150000"/>
              </a:lnSpc>
            </a:pPr>
            <a:endParaRPr lang="pt-PT" dirty="0"/>
          </a:p>
          <a:p>
            <a:pPr>
              <a:lnSpc>
                <a:spcPct val="150000"/>
              </a:lnSpc>
            </a:pPr>
            <a:r>
              <a:rPr lang="pt-PT" dirty="0"/>
              <a:t>Formam-se quando as hifas de um fungo invadem as raízes de uma planta. </a:t>
            </a:r>
            <a:endParaRPr lang="pt-PT" dirty="0"/>
          </a:p>
          <a:p>
            <a:pPr algn="just"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dirty="0"/>
              <a:t>As hifas vão auxiliar as raízes da planta na função de absorção de água e sais minerais do solo, já que aumentam a superficie de absorção ou rizosfera. Deste modo as plantas podem absorver mais água e adaptar-se a climas mais secos. </a:t>
            </a:r>
            <a:endParaRPr lang="pt-PT" dirty="0"/>
          </a:p>
          <a:p>
            <a:pPr>
              <a:lnSpc>
                <a:spcPct val="150000"/>
              </a:lnSpc>
            </a:pPr>
            <a:endParaRPr lang="pt-PT" dirty="0"/>
          </a:p>
          <a:p>
            <a:pPr algn="just">
              <a:lnSpc>
                <a:spcPct val="150000"/>
              </a:lnSpc>
            </a:pPr>
            <a:r>
              <a:rPr lang="pt-PT" dirty="0"/>
              <a:t>Os fungos, como "pagamento" dos seus serviços, recebem da planta os fotoassimilados (carboidratos), que necessitam para a sua sobrevivência e que não conseguem sintetizar, pois não possuem clorofila.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Micorrizas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03712" y="620688"/>
            <a:ext cx="6673033" cy="4291757"/>
          </a:xfrm>
          <a:prstGeom prst="rect">
            <a:avLst/>
          </a:prstGeom>
          <a:noFill/>
        </p:spPr>
      </p:pic>
      <p:sp>
        <p:nvSpPr>
          <p:cNvPr id="9" name="Retângulo de cantos arredondados 8"/>
          <p:cNvSpPr/>
          <p:nvPr/>
        </p:nvSpPr>
        <p:spPr>
          <a:xfrm>
            <a:off x="6816080" y="4869160"/>
            <a:ext cx="3707904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03512" y="116632"/>
            <a:ext cx="36131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Filogenia dos fungos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47728" y="1916832"/>
            <a:ext cx="6768752" cy="275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/>
              <a:t> </a:t>
            </a:r>
            <a:r>
              <a:rPr lang="pt-BR" sz="1200" dirty="0" err="1"/>
              <a:t>Basidiomicetos</a:t>
            </a:r>
            <a:r>
              <a:rPr lang="pt-BR" sz="1200" dirty="0"/>
              <a:t>    Ascomicetos    </a:t>
            </a:r>
            <a:r>
              <a:rPr lang="pt-BR" sz="1200" dirty="0" err="1"/>
              <a:t>Glomeromicetos</a:t>
            </a:r>
            <a:r>
              <a:rPr lang="pt-BR" sz="1200" dirty="0"/>
              <a:t>       </a:t>
            </a:r>
            <a:r>
              <a:rPr lang="pt-BR" sz="1200" dirty="0" err="1"/>
              <a:t>Zigomicetos</a:t>
            </a:r>
            <a:r>
              <a:rPr lang="pt-BR" sz="1200" dirty="0"/>
              <a:t>        </a:t>
            </a:r>
            <a:r>
              <a:rPr lang="pt-BR" sz="1200" dirty="0" err="1"/>
              <a:t>Quitridiomicetos</a:t>
            </a:r>
            <a:r>
              <a:rPr lang="pt-BR" sz="1200" dirty="0"/>
              <a:t>      Animais</a:t>
            </a:r>
            <a:endParaRPr lang="pt-BR" sz="1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47528" y="4077072"/>
            <a:ext cx="4464496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Compartilham com os animais um ancestral comum mais recente do que com qualquer outro grupo de organismos eucarióticos</a:t>
            </a:r>
            <a:endParaRPr lang="pt-BR" dirty="0"/>
          </a:p>
          <a:p>
            <a:endParaRPr lang="pt-BR" dirty="0"/>
          </a:p>
          <a:p>
            <a:r>
              <a:rPr lang="pt-BR" dirty="0"/>
              <a:t>Grupos irmãos que divergiram há ~1,5 bilhões de anos</a:t>
            </a:r>
            <a:endParaRPr lang="pt-BR" dirty="0"/>
          </a:p>
          <a:p>
            <a:endParaRPr lang="pt-BR" dirty="0"/>
          </a:p>
          <a:p>
            <a:r>
              <a:rPr lang="pt-BR" dirty="0"/>
              <a:t>Linhagem mais antiga = </a:t>
            </a:r>
            <a:r>
              <a:rPr lang="pt-BR" dirty="0" err="1"/>
              <a:t>quitridiomicetos</a:t>
            </a:r>
            <a:r>
              <a:rPr lang="pt-BR" dirty="0"/>
              <a:t> com esporos flagelados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096000" y="6642556"/>
            <a:ext cx="4572000" cy="213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800" dirty="0"/>
              <a:t>http://cnx.org/contents/db89c8f8-a27c-4685-ad2a-19d11a2a7e2e@19.2:72</a:t>
            </a:r>
            <a:endParaRPr lang="pt-BR" sz="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51576" y="5013176"/>
            <a:ext cx="367240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Ausência de flagelos na maioria dos fungos indica que a </a:t>
            </a:r>
            <a:r>
              <a:rPr lang="pt-BR" dirty="0" err="1"/>
              <a:t>motilidade</a:t>
            </a:r>
            <a:r>
              <a:rPr lang="pt-BR" dirty="0"/>
              <a:t> é uma característica que foi perdida em épocas diferentes nas várias linhagens </a:t>
            </a:r>
            <a:r>
              <a:rPr lang="pt-BR" dirty="0" err="1"/>
              <a:t>fúngicas</a:t>
            </a:r>
            <a:r>
              <a:rPr lang="pt-BR" dirty="0"/>
              <a:t>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88088" y="404664"/>
            <a:ext cx="3563888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Árvore filogenética baseada no sequenciamento do gene do  </a:t>
            </a:r>
            <a:r>
              <a:rPr lang="pt-BR" sz="900" dirty="0" err="1"/>
              <a:t>rRNA</a:t>
            </a:r>
            <a:r>
              <a:rPr lang="pt-BR" sz="900" dirty="0"/>
              <a:t> 18S</a:t>
            </a:r>
            <a:endParaRPr lang="pt-B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Micorrizas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26CA9-D100-4F25-A59E-E63217BA287D}" type="slidenum">
              <a:rPr lang="pt-BR"/>
            </a:fld>
            <a:endParaRPr lang="pt-BR"/>
          </a:p>
        </p:txBody>
      </p:sp>
      <p:sp>
        <p:nvSpPr>
          <p:cNvPr id="39940" name="CaixaDeTexto 5"/>
          <p:cNvSpPr txBox="1">
            <a:spLocks noChangeArrowheads="1"/>
          </p:cNvSpPr>
          <p:nvPr/>
        </p:nvSpPr>
        <p:spPr bwMode="auto">
          <a:xfrm>
            <a:off x="1952625" y="4889500"/>
            <a:ext cx="8215313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rgbClr val="C00000"/>
                </a:solidFill>
                <a:latin typeface="Calibri" panose="020F0502020204030204" charset="0"/>
              </a:rPr>
              <a:t>Micorrizas. </a:t>
            </a:r>
            <a:r>
              <a:rPr lang="pt-BR">
                <a:latin typeface="Calibri" panose="020F0502020204030204" charset="0"/>
              </a:rPr>
              <a:t>(a) Raiz do </a:t>
            </a:r>
            <a:r>
              <a:rPr lang="pt-BR" i="1">
                <a:latin typeface="Calibri" panose="020F0502020204030204" charset="0"/>
              </a:rPr>
              <a:t>pinheiro Pinus rigida </a:t>
            </a:r>
            <a:r>
              <a:rPr lang="pt-BR">
                <a:latin typeface="Calibri" panose="020F0502020204030204" charset="0"/>
              </a:rPr>
              <a:t>que apresenta uma típica ectomicorriza, com rizomorfos do fungo </a:t>
            </a:r>
            <a:r>
              <a:rPr lang="pt-BR" i="1">
                <a:latin typeface="Calibri" panose="020F0502020204030204" charset="0"/>
              </a:rPr>
              <a:t>Thelophora terrestris</a:t>
            </a:r>
            <a:r>
              <a:rPr lang="pt-BR">
                <a:latin typeface="Calibri" panose="020F0502020204030204" charset="0"/>
              </a:rPr>
              <a:t>. (b) Muda de </a:t>
            </a:r>
            <a:r>
              <a:rPr lang="pt-BR" i="1">
                <a:latin typeface="Calibri" panose="020F0502020204030204" charset="0"/>
              </a:rPr>
              <a:t>Pinus contorta </a:t>
            </a:r>
            <a:r>
              <a:rPr lang="pt-BR">
                <a:latin typeface="Calibri" panose="020F0502020204030204" charset="0"/>
              </a:rPr>
              <a:t>(um tipo de pinheiro), que revela o extenso desenvolvimento do micélio de absorção de seu fungo associado, </a:t>
            </a:r>
            <a:r>
              <a:rPr lang="pt-BR" i="1">
                <a:latin typeface="Calibri" panose="020F0502020204030204" charset="0"/>
              </a:rPr>
              <a:t>Suillus bovinus</a:t>
            </a:r>
            <a:r>
              <a:rPr lang="pt-BR">
                <a:latin typeface="Calibri" panose="020F0502020204030204" charset="0"/>
              </a:rPr>
              <a:t>. Este cresce a partir das raízes da ectomicorriza, originando uma formação em leque responsável pela captação de nutrientes presentes no solo.</a:t>
            </a:r>
            <a:endParaRPr lang="pt-BR">
              <a:latin typeface="Calibri" panose="020F0502020204030204" charset="0"/>
            </a:endParaRP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09875" y="857250"/>
            <a:ext cx="65976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Micorrizas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95505-6E0F-4821-B791-742B1437624D}" type="slidenum">
              <a:rPr lang="pt-BR"/>
            </a:fld>
            <a:endParaRPr lang="pt-BR"/>
          </a:p>
        </p:txBody>
      </p:sp>
      <p:sp>
        <p:nvSpPr>
          <p:cNvPr id="40964" name="CaixaDeTexto 5"/>
          <p:cNvSpPr txBox="1">
            <a:spLocks noChangeArrowheads="1"/>
          </p:cNvSpPr>
          <p:nvPr/>
        </p:nvSpPr>
        <p:spPr bwMode="auto">
          <a:xfrm>
            <a:off x="2309813" y="2428875"/>
            <a:ext cx="3357562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pt-BR" sz="2000">
                <a:latin typeface="Calibri" panose="020F0502020204030204" charset="0"/>
              </a:rPr>
              <a:t>Mudas de seis meses de pinheiro de Monterey (</a:t>
            </a:r>
            <a:r>
              <a:rPr lang="pt-BR" sz="2000" i="1">
                <a:latin typeface="Calibri" panose="020F0502020204030204" charset="0"/>
              </a:rPr>
              <a:t>Pinus radiata</a:t>
            </a:r>
            <a:r>
              <a:rPr lang="pt-BR" sz="2000">
                <a:latin typeface="Calibri" panose="020F0502020204030204" charset="0"/>
              </a:rPr>
              <a:t>) crescendo em solo de pradarias: à esquerda, desprovida de micorriza; à direita, com micorriza.</a:t>
            </a:r>
            <a:endParaRPr lang="pt-BR" sz="2000">
              <a:latin typeface="Calibri" panose="020F0502020204030204" charset="0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21375" y="673100"/>
            <a:ext cx="453231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SC04435"/>
          <p:cNvPicPr>
            <a:picLocks noChangeAspect="1" noChangeArrowheads="1"/>
          </p:cNvPicPr>
          <p:nvPr/>
        </p:nvPicPr>
        <p:blipFill>
          <a:blip r:embed="rId1" cstate="print"/>
          <a:srcRect b="16240"/>
          <a:stretch>
            <a:fillRect/>
          </a:stretch>
        </p:blipFill>
        <p:spPr bwMode="auto">
          <a:xfrm>
            <a:off x="1766871" y="188640"/>
            <a:ext cx="6400012" cy="401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766871" y="4293096"/>
            <a:ext cx="1313180" cy="275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pt-BR" sz="1200" b="1" dirty="0" err="1">
                <a:latin typeface="Tahoma" panose="020B0604030504040204" pitchFamily="34" charset="0"/>
              </a:rPr>
              <a:t>Ilana</a:t>
            </a:r>
            <a:r>
              <a:rPr lang="pt-BR" sz="1200" b="1" dirty="0">
                <a:latin typeface="Tahoma" panose="020B0604030504040204" pitchFamily="34" charset="0"/>
              </a:rPr>
              <a:t> Camargo</a:t>
            </a:r>
            <a:endParaRPr lang="en-US" sz="1200" b="1" dirty="0">
              <a:latin typeface="Tahoma" panose="020B060403050404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50427" y="5091881"/>
            <a:ext cx="658114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É difícil determinar o número exato de microrganismo em um local!!!</a:t>
            </a:r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Nem todos os microrganismos crescem em meios de cultura!!!</a:t>
            </a:r>
            <a:endParaRPr lang="pt-BR" dirty="0"/>
          </a:p>
          <a:p>
            <a:pPr algn="ctr"/>
            <a:r>
              <a:rPr lang="pt-BR" dirty="0"/>
              <a:t>Nem todos os microrganismos crescem no mesmo meio de cultura!!!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5202758" y="2698155"/>
            <a:ext cx="5465242" cy="23069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400" b="1" dirty="0">
                <a:latin typeface="Calibri" panose="020F0502020204030204" charset="0"/>
              </a:rPr>
              <a:t>30 milhões de organismos vivos  </a:t>
            </a:r>
            <a:endParaRPr lang="pt-BR" sz="2400" b="1" dirty="0">
              <a:latin typeface="Calibri" panose="020F0502020204030204" charset="0"/>
            </a:endParaRPr>
          </a:p>
          <a:p>
            <a:pPr algn="ctr">
              <a:lnSpc>
                <a:spcPct val="200000"/>
              </a:lnSpc>
            </a:pPr>
            <a:r>
              <a:rPr lang="pt-BR" sz="2400" b="1" dirty="0">
                <a:latin typeface="Calibri" panose="020F0502020204030204" charset="0"/>
              </a:rPr>
              <a:t>10% foram descobertos, menos ainda foram classificados e identificados</a:t>
            </a:r>
            <a:endParaRPr lang="en-US" sz="2400" b="1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Bibliografia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1987" name="Retângulo 1"/>
          <p:cNvSpPr>
            <a:spLocks noChangeArrowheads="1"/>
          </p:cNvSpPr>
          <p:nvPr/>
        </p:nvSpPr>
        <p:spPr bwMode="auto">
          <a:xfrm>
            <a:off x="2166938" y="1143000"/>
            <a:ext cx="785812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sz="3200" dirty="0" err="1">
                <a:latin typeface="Calibri" panose="020F0502020204030204" charset="0"/>
              </a:rPr>
              <a:t>Madigan</a:t>
            </a:r>
            <a:r>
              <a:rPr lang="pt-BR" sz="3200" dirty="0">
                <a:latin typeface="Calibri" panose="020F0502020204030204" charset="0"/>
              </a:rPr>
              <a:t> et al., </a:t>
            </a:r>
            <a:r>
              <a:rPr lang="pt-BR" sz="3200" b="1" dirty="0">
                <a:latin typeface="Calibri" panose="020F0502020204030204" charset="0"/>
              </a:rPr>
              <a:t>Microbiologia de </a:t>
            </a:r>
            <a:r>
              <a:rPr lang="pt-BR" sz="3200" b="1" dirty="0" err="1">
                <a:latin typeface="Calibri" panose="020F0502020204030204" charset="0"/>
              </a:rPr>
              <a:t>Brock</a:t>
            </a:r>
            <a:r>
              <a:rPr lang="pt-BR" sz="3200" dirty="0">
                <a:latin typeface="Calibri" panose="020F0502020204030204" charset="0"/>
              </a:rPr>
              <a:t>. Ed. </a:t>
            </a:r>
            <a:r>
              <a:rPr lang="pt-BR" sz="3200" dirty="0" err="1">
                <a:latin typeface="Calibri" panose="020F0502020204030204" charset="0"/>
              </a:rPr>
              <a:t>ArtMed</a:t>
            </a:r>
            <a:r>
              <a:rPr lang="pt-BR" sz="3200" dirty="0">
                <a:latin typeface="Calibri" panose="020F0502020204030204" charset="0"/>
              </a:rPr>
              <a:t>, Porto Alegre, 14ª ed., 2016. </a:t>
            </a:r>
            <a:r>
              <a:rPr lang="pt-BR" sz="3200" dirty="0">
                <a:solidFill>
                  <a:srgbClr val="FF0000"/>
                </a:solidFill>
                <a:latin typeface="Calibri" panose="020F0502020204030204" charset="0"/>
              </a:rPr>
              <a:t>(Capítulo 17 – Fungos (Parte IV); Cap. 27-Parte III)</a:t>
            </a:r>
            <a:endParaRPr lang="pt-BR" sz="3200" dirty="0">
              <a:latin typeface="Calibri" panose="020F050202020403020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5E4BC-CB30-42CA-9EA0-54C99EBC08BB}" type="slidenum">
              <a:rPr lang="pt-BR"/>
            </a:fld>
            <a:endParaRPr lang="pt-BR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1952625" y="1908175"/>
            <a:ext cx="8286750" cy="180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Verdana" panose="020B0604030504040204" pitchFamily="34" charset="0"/>
              </a:rPr>
              <a:t> </a:t>
            </a:r>
            <a:r>
              <a:rPr lang="pt-BR" sz="2000" u="sng">
                <a:latin typeface="Verdana" panose="020B0604030504040204" pitchFamily="34" charset="0"/>
              </a:rPr>
              <a:t>Micose</a:t>
            </a:r>
            <a:r>
              <a:rPr lang="pt-BR" sz="2000">
                <a:latin typeface="Verdana" panose="020B0604030504040204" pitchFamily="34" charset="0"/>
              </a:rPr>
              <a:t>: qualquer infecção de origem fúngica.</a:t>
            </a:r>
            <a:endParaRPr lang="pt-BR" sz="2000">
              <a:latin typeface="Verdana" panose="020B0604030504040204" pitchFamily="34" charset="0"/>
            </a:endParaRPr>
          </a:p>
          <a:p>
            <a:pPr>
              <a:spcBef>
                <a:spcPts val="7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Verdana" panose="020B0604030504040204" pitchFamily="34" charset="0"/>
              </a:rPr>
              <a:t> Segundo </a:t>
            </a:r>
            <a:r>
              <a:rPr lang="pt-BR" sz="2000" u="sng">
                <a:latin typeface="Verdana" panose="020B0604030504040204" pitchFamily="34" charset="0"/>
              </a:rPr>
              <a:t>grau de envolvimento no tecido </a:t>
            </a:r>
            <a:r>
              <a:rPr lang="pt-BR" sz="2000">
                <a:latin typeface="Verdana" panose="020B0604030504040204" pitchFamily="34" charset="0"/>
              </a:rPr>
              <a:t>e </a:t>
            </a:r>
            <a:r>
              <a:rPr lang="pt-BR" sz="2000" u="sng">
                <a:latin typeface="Verdana" panose="020B0604030504040204" pitchFamily="34" charset="0"/>
              </a:rPr>
              <a:t>modo de entrada</a:t>
            </a:r>
            <a:r>
              <a:rPr lang="pt-BR" sz="2000">
                <a:latin typeface="Verdana" panose="020B0604030504040204" pitchFamily="34" charset="0"/>
              </a:rPr>
              <a:t>, podem ser:</a:t>
            </a:r>
            <a:endParaRPr lang="pt-BR" sz="2000">
              <a:latin typeface="Verdana" panose="020B0604030504040204" pitchFamily="34" charset="0"/>
            </a:endParaRPr>
          </a:p>
          <a:p>
            <a:pPr lvl="1">
              <a:spcBef>
                <a:spcPts val="7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Verdana" panose="020B0604030504040204" pitchFamily="34" charset="0"/>
              </a:rPr>
              <a:t> sistêmica, subcutânea, cutânea ou oportunista.</a:t>
            </a:r>
            <a:endParaRPr lang="pt-BR"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" cstate="print"/>
          <a:srcRect l="15825" t="21000" r="15191" b="8441"/>
          <a:stretch>
            <a:fillRect/>
          </a:stretch>
        </p:blipFill>
        <p:spPr bwMode="auto">
          <a:xfrm>
            <a:off x="1524000" y="764704"/>
            <a:ext cx="92616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www.infoescola.com/wp-content/uploads/2010/04/Cryptococcus-neoform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83268" y="989604"/>
            <a:ext cx="3552182" cy="2382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bmolchem.wisc.edu/labs/hull/images/figure1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306083"/>
            <a:ext cx="7056784" cy="4245833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91744" y="6309320"/>
            <a:ext cx="4572000" cy="2298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900" dirty="0"/>
              <a:t>http://www.bmolchem.wisc.edu/labs/hull/research.html</a:t>
            </a:r>
            <a:endParaRPr lang="pt-BR" sz="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47528" y="5157192"/>
            <a:ext cx="34156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 err="1"/>
              <a:t>Cryptococcus</a:t>
            </a:r>
            <a:r>
              <a:rPr lang="pt-BR" sz="2400" b="1" i="1" dirty="0"/>
              <a:t> </a:t>
            </a:r>
            <a:r>
              <a:rPr lang="pt-BR" sz="2400" b="1" i="1" dirty="0" err="1"/>
              <a:t>neoformans</a:t>
            </a:r>
            <a:endParaRPr lang="pt-BR" sz="2400" b="1" i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8544272" y="4149080"/>
            <a:ext cx="19196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Meningoencefalite</a:t>
            </a:r>
            <a:endParaRPr lang="pt-B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cdc.gov/fungal/images/histoplasmosis-lifecycle-sm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753129"/>
            <a:ext cx="7056784" cy="529554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91544" y="692696"/>
            <a:ext cx="3656707" cy="3987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i="1" dirty="0" err="1">
                <a:solidFill>
                  <a:prstClr val="black"/>
                </a:solidFill>
              </a:rPr>
              <a:t>Histoplasma</a:t>
            </a:r>
            <a:r>
              <a:rPr lang="pt-BR" sz="2000" b="1" i="1" dirty="0">
                <a:solidFill>
                  <a:prstClr val="black"/>
                </a:solidFill>
              </a:rPr>
              <a:t> </a:t>
            </a:r>
            <a:r>
              <a:rPr lang="pt-BR" sz="2000" b="1" i="1" dirty="0" err="1">
                <a:solidFill>
                  <a:prstClr val="black"/>
                </a:solidFill>
              </a:rPr>
              <a:t>capsulatum</a:t>
            </a:r>
            <a:endParaRPr lang="pt-BR" sz="2000" b="1" dirty="0"/>
          </a:p>
        </p:txBody>
      </p:sp>
      <p:sp>
        <p:nvSpPr>
          <p:cNvPr id="5" name="Retângulo 4"/>
          <p:cNvSpPr/>
          <p:nvPr/>
        </p:nvSpPr>
        <p:spPr>
          <a:xfrm>
            <a:off x="1811016" y="6021288"/>
            <a:ext cx="885698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 </a:t>
            </a:r>
            <a:r>
              <a:rPr lang="pt-BR" b="1" dirty="0" err="1"/>
              <a:t>histoplasmose</a:t>
            </a:r>
            <a:r>
              <a:rPr lang="pt-BR" dirty="0"/>
              <a:t> é uma micose sistêmica que afeta órgãos internos. Ela é uma zoonose, transmitida por aves e morcegos.</a:t>
            </a:r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627" name="CaixaDeTexto 2"/>
          <p:cNvSpPr txBox="1">
            <a:spLocks noChangeArrowheads="1"/>
          </p:cNvSpPr>
          <p:nvPr/>
        </p:nvSpPr>
        <p:spPr bwMode="auto">
          <a:xfrm>
            <a:off x="1952625" y="857250"/>
            <a:ext cx="8286750" cy="2168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</a:t>
            </a:r>
            <a:r>
              <a:rPr lang="pt-BR" sz="2000" u="sng">
                <a:latin typeface="Calibri" panose="020F0502020204030204" charset="0"/>
              </a:rPr>
              <a:t>Subcutâneas</a:t>
            </a:r>
            <a:r>
              <a:rPr lang="pt-BR" sz="2000">
                <a:latin typeface="Calibri" panose="020F0502020204030204" charset="0"/>
              </a:rPr>
              <a:t>: infecções localizadas abaixo da pele.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causada por fungos saprofíticos que vivem no solo e na vegetação;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Esporotricose (</a:t>
            </a:r>
            <a:r>
              <a:rPr lang="pt-BR" sz="2000" i="1">
                <a:latin typeface="Calibri" panose="020F0502020204030204" charset="0"/>
              </a:rPr>
              <a:t>Sporothrix schenkii</a:t>
            </a:r>
            <a:r>
              <a:rPr lang="pt-BR" sz="2000">
                <a:latin typeface="Calibri" panose="020F0502020204030204" charset="0"/>
              </a:rPr>
              <a:t>): comum em jardineiros e pessoas que trabalham com a terra. Esporos ou micélio entram por lesões da pele.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Ulcerações nas mãos e áreas atingidas.</a:t>
            </a:r>
            <a:endParaRPr lang="pt-BR" sz="2000">
              <a:latin typeface="Calibri" panose="020F0502020204030204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09750" y="3284538"/>
            <a:ext cx="2779839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CaixaDeTexto 2"/>
          <p:cNvSpPr txBox="1">
            <a:spLocks noChangeArrowheads="1"/>
          </p:cNvSpPr>
          <p:nvPr/>
        </p:nvSpPr>
        <p:spPr bwMode="auto">
          <a:xfrm>
            <a:off x="6384032" y="3717032"/>
            <a:ext cx="414337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pt-BR" sz="2400" dirty="0" err="1">
                <a:latin typeface="Calibri" panose="020F0502020204030204" charset="0"/>
              </a:rPr>
              <a:t>Esporotricose</a:t>
            </a:r>
            <a:r>
              <a:rPr lang="pt-BR" sz="2400" dirty="0">
                <a:latin typeface="Calibri" panose="020F0502020204030204" charset="0"/>
              </a:rPr>
              <a:t>, uma infecção subcutânea, causada por </a:t>
            </a:r>
            <a:r>
              <a:rPr lang="pt-BR" sz="2400" i="1" dirty="0" err="1">
                <a:latin typeface="Calibri" panose="020F0502020204030204" charset="0"/>
              </a:rPr>
              <a:t>Sporothrix</a:t>
            </a:r>
            <a:r>
              <a:rPr lang="pt-BR" sz="2400" i="1" dirty="0">
                <a:latin typeface="Calibri" panose="020F0502020204030204" charset="0"/>
              </a:rPr>
              <a:t> </a:t>
            </a:r>
            <a:r>
              <a:rPr lang="pt-BR" sz="2400" i="1" dirty="0" err="1">
                <a:latin typeface="Calibri" panose="020F0502020204030204" charset="0"/>
              </a:rPr>
              <a:t>schenckii</a:t>
            </a:r>
            <a:r>
              <a:rPr lang="pt-BR" sz="2400" dirty="0">
                <a:latin typeface="Calibri" panose="020F0502020204030204" charset="0"/>
              </a:rPr>
              <a:t>.</a:t>
            </a:r>
            <a:endParaRPr lang="pt-BR" sz="2400" dirty="0">
              <a:latin typeface="Calibri" panose="020F0502020204030204" charset="0"/>
            </a:endParaRPr>
          </a:p>
        </p:txBody>
      </p:sp>
      <p:pic>
        <p:nvPicPr>
          <p:cNvPr id="16386" name="Picture 2" descr="http://www.sosfelinos.org.br/images/esporo20Fumacinh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1784" y="443711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1" name="CaixaDeTexto 2"/>
          <p:cNvSpPr txBox="1">
            <a:spLocks noChangeArrowheads="1"/>
          </p:cNvSpPr>
          <p:nvPr/>
        </p:nvSpPr>
        <p:spPr bwMode="auto">
          <a:xfrm>
            <a:off x="1952625" y="857250"/>
            <a:ext cx="8286750" cy="3451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u="sng">
                <a:latin typeface="Calibri" panose="020F0502020204030204" charset="0"/>
              </a:rPr>
              <a:t> Cutâneas</a:t>
            </a:r>
            <a:r>
              <a:rPr lang="pt-BR" sz="2000">
                <a:latin typeface="Calibri" panose="020F0502020204030204" charset="0"/>
              </a:rPr>
              <a:t>: infecções localizadas na camada externa da epiderme (estrato córneo), pêlos, cabelo e unhas.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fungos são chamados de </a:t>
            </a:r>
            <a:r>
              <a:rPr lang="pt-BR" sz="2000" b="1">
                <a:latin typeface="Calibri" panose="020F0502020204030204" charset="0"/>
              </a:rPr>
              <a:t>dermatófitos</a:t>
            </a:r>
            <a:r>
              <a:rPr lang="pt-BR" sz="2000">
                <a:latin typeface="Calibri" panose="020F0502020204030204" charset="0"/>
              </a:rPr>
              <a:t>; dermatomicoses (“tinha” ou “tínea”);.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fungos favorecidos pelo calor e umidade; secretam queratinases.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transmitidas entre indivíduos ou entre animais e indivíduo.</a:t>
            </a:r>
            <a:endParaRPr lang="pt-BR" sz="200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>
                <a:latin typeface="Calibri" panose="020F0502020204030204" charset="0"/>
              </a:rPr>
              <a:t>  pé-de-atleta, onicomicose (unha). </a:t>
            </a:r>
            <a:endParaRPr lang="pt-BR" sz="2000">
              <a:latin typeface="Calibri" panose="020F0502020204030204" charset="0"/>
            </a:endParaRPr>
          </a:p>
          <a:p>
            <a:pPr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endParaRPr lang="pt-BR" sz="2000">
              <a:latin typeface="Calibri" panose="020F050202020403020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08138" y="3840163"/>
            <a:ext cx="448786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CaixaDeTexto 2"/>
          <p:cNvSpPr txBox="1">
            <a:spLocks noChangeArrowheads="1"/>
          </p:cNvSpPr>
          <p:nvPr/>
        </p:nvSpPr>
        <p:spPr bwMode="auto">
          <a:xfrm>
            <a:off x="6096000" y="4930775"/>
            <a:ext cx="42148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latin typeface="Calibri" panose="020F0502020204030204" charset="0"/>
              </a:rPr>
              <a:t>Micose superficial localizada no pé (pé-de-atleta), decorrente de uma infecção por </a:t>
            </a:r>
            <a:r>
              <a:rPr lang="pt-BR" sz="2400" i="1">
                <a:latin typeface="Calibri" panose="020F0502020204030204" charset="0"/>
              </a:rPr>
              <a:t>Trichophyton rubrum</a:t>
            </a:r>
            <a:r>
              <a:rPr lang="pt-BR" sz="2400">
                <a:latin typeface="Calibri" panose="020F0502020204030204" charset="0"/>
              </a:rPr>
              <a:t>. </a:t>
            </a:r>
            <a:endParaRPr lang="pt-BR" sz="240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3512" y="188640"/>
            <a:ext cx="30194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Quitridiomicetos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3503712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19537" y="2780928"/>
            <a:ext cx="777686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Denominação refere-se à estrutura do corpo de frutificação  (“pequeno pote”) que tem zoósporos (</a:t>
            </a:r>
            <a:r>
              <a:rPr lang="pt-BR" dirty="0">
                <a:solidFill>
                  <a:srgbClr val="FF0000"/>
                </a:solidFill>
              </a:rPr>
              <a:t>esporos móveis com flagelos</a:t>
            </a:r>
            <a:r>
              <a:rPr lang="pt-BR" dirty="0"/>
              <a:t>)</a:t>
            </a:r>
            <a:endParaRPr lang="pt-BR" dirty="0"/>
          </a:p>
          <a:p>
            <a:endParaRPr lang="pt-BR" dirty="0"/>
          </a:p>
          <a:p>
            <a:r>
              <a:rPr lang="pt-BR" dirty="0"/>
              <a:t>Comumente encontrados em água doce e solos úmidos;</a:t>
            </a:r>
            <a:endParaRPr lang="pt-BR" dirty="0"/>
          </a:p>
          <a:p>
            <a:endParaRPr lang="pt-BR" dirty="0"/>
          </a:p>
          <a:p>
            <a:r>
              <a:rPr lang="pt-BR" dirty="0"/>
              <a:t>Células únicas ou formam colônias com hifas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47928" y="908720"/>
            <a:ext cx="453390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Principais Gêneros:</a:t>
            </a:r>
            <a:endParaRPr lang="pt-BR" b="1" dirty="0"/>
          </a:p>
          <a:p>
            <a:r>
              <a:rPr lang="pt-BR" b="1" i="1" dirty="0" err="1">
                <a:solidFill>
                  <a:schemeClr val="accent3"/>
                </a:solidFill>
              </a:rPr>
              <a:t>Allomyces</a:t>
            </a:r>
            <a:r>
              <a:rPr lang="pt-BR" b="1" i="1" dirty="0">
                <a:solidFill>
                  <a:schemeClr val="accent3"/>
                </a:solidFill>
              </a:rPr>
              <a:t> </a:t>
            </a:r>
            <a:r>
              <a:rPr lang="pt-BR" b="1" dirty="0">
                <a:solidFill>
                  <a:schemeClr val="accent3"/>
                </a:solidFill>
              </a:rPr>
              <a:t>– de vida livre</a:t>
            </a:r>
            <a:endParaRPr lang="pt-BR" b="1" dirty="0">
              <a:solidFill>
                <a:schemeClr val="accent3"/>
              </a:solidFill>
            </a:endParaRPr>
          </a:p>
          <a:p>
            <a:r>
              <a:rPr lang="pt-BR" b="1" i="1" dirty="0" err="1">
                <a:solidFill>
                  <a:schemeClr val="accent3"/>
                </a:solidFill>
              </a:rPr>
              <a:t>Batrachochytrium</a:t>
            </a:r>
            <a:r>
              <a:rPr lang="pt-BR" b="1" i="1" dirty="0">
                <a:solidFill>
                  <a:schemeClr val="accent3"/>
                </a:solidFill>
              </a:rPr>
              <a:t> – </a:t>
            </a:r>
            <a:r>
              <a:rPr lang="pt-BR" b="1" dirty="0" err="1">
                <a:solidFill>
                  <a:schemeClr val="accent3"/>
                </a:solidFill>
              </a:rPr>
              <a:t>quitridiomicose</a:t>
            </a:r>
            <a:r>
              <a:rPr lang="pt-BR" b="1" dirty="0">
                <a:solidFill>
                  <a:schemeClr val="accent3"/>
                </a:solidFill>
              </a:rPr>
              <a:t> em sapos</a:t>
            </a:r>
            <a:endParaRPr lang="pt-BR" b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006"/>
          <a:stretch>
            <a:fillRect/>
          </a:stretch>
        </p:blipFill>
        <p:spPr bwMode="auto">
          <a:xfrm>
            <a:off x="6488035" y="3905672"/>
            <a:ext cx="41799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775520" y="5373216"/>
            <a:ext cx="45707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Ao infectar a pele do sapo, impede a respiração</a:t>
            </a:r>
            <a:endParaRPr lang="pt-BR" dirty="0"/>
          </a:p>
          <a:p>
            <a:r>
              <a:rPr lang="pt-BR" dirty="0" err="1"/>
              <a:t>Casusa</a:t>
            </a:r>
            <a:r>
              <a:rPr lang="pt-BR" dirty="0"/>
              <a:t> morte!!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Doenças causadas por fungos</a:t>
            </a:r>
            <a:endParaRPr lang="pt-BR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675" name="CaixaDeTexto 2"/>
          <p:cNvSpPr txBox="1">
            <a:spLocks noChangeArrowheads="1"/>
          </p:cNvSpPr>
          <p:nvPr/>
        </p:nvSpPr>
        <p:spPr bwMode="auto">
          <a:xfrm>
            <a:off x="1952625" y="892175"/>
            <a:ext cx="8286750" cy="296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charset="0"/>
              </a:rPr>
              <a:t> </a:t>
            </a:r>
            <a:r>
              <a:rPr lang="pt-BR" sz="2000" u="sng" dirty="0">
                <a:latin typeface="Calibri" panose="020F0502020204030204" charset="0"/>
              </a:rPr>
              <a:t>Oportunistas</a:t>
            </a:r>
            <a:r>
              <a:rPr lang="pt-BR" sz="2000" dirty="0">
                <a:latin typeface="Calibri" panose="020F0502020204030204" charset="0"/>
              </a:rPr>
              <a:t>: causadas por fungos que não induzem doença na maioria das pessoas mas podem fazê-lo nas imunocomprometidas.</a:t>
            </a:r>
            <a:endParaRPr lang="pt-BR" sz="2000" dirty="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charset="0"/>
              </a:rPr>
              <a:t> Mais comum: </a:t>
            </a:r>
            <a:r>
              <a:rPr lang="pt-BR" sz="2000" b="1" dirty="0">
                <a:latin typeface="Calibri" panose="020F0502020204030204" charset="0"/>
              </a:rPr>
              <a:t>Candidíase</a:t>
            </a:r>
            <a:endParaRPr lang="pt-BR" sz="2000" b="1" dirty="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charset="0"/>
              </a:rPr>
              <a:t> </a:t>
            </a:r>
            <a:r>
              <a:rPr lang="pt-BR" sz="2000" i="1" dirty="0" err="1">
                <a:latin typeface="Calibri" panose="020F0502020204030204" charset="0"/>
              </a:rPr>
              <a:t>Candida</a:t>
            </a:r>
            <a:r>
              <a:rPr lang="pt-BR" sz="2000" i="1" dirty="0">
                <a:latin typeface="Calibri" panose="020F0502020204030204" charset="0"/>
              </a:rPr>
              <a:t> </a:t>
            </a:r>
            <a:r>
              <a:rPr lang="pt-BR" sz="2000" i="1" dirty="0" err="1">
                <a:latin typeface="Calibri" panose="020F0502020204030204" charset="0"/>
              </a:rPr>
              <a:t>albicans</a:t>
            </a:r>
            <a:r>
              <a:rPr lang="pt-BR" sz="2000" dirty="0">
                <a:latin typeface="Calibri" panose="020F0502020204030204" charset="0"/>
              </a:rPr>
              <a:t>, faz parte da microbiota normal das mucosas dos tratos respiratório superior, gastrointestinal e genital feminino.</a:t>
            </a:r>
            <a:endParaRPr lang="pt-BR" sz="2000" dirty="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charset="0"/>
              </a:rPr>
              <a:t> Sapinho, vaginite.</a:t>
            </a:r>
            <a:endParaRPr lang="pt-BR" sz="2000" dirty="0">
              <a:latin typeface="Calibri" panose="020F0502020204030204" charset="0"/>
            </a:endParaRPr>
          </a:p>
          <a:p>
            <a:pPr lvl="1">
              <a:spcBef>
                <a:spcPts val="700"/>
              </a:spcBef>
              <a:spcAft>
                <a:spcPts val="700"/>
              </a:spcAft>
              <a:buFont typeface="Courier New" panose="02070309020205020404" pitchFamily="49" charset="0"/>
              <a:buChar char="o"/>
            </a:pPr>
            <a:r>
              <a:rPr lang="pt-BR" sz="2000" dirty="0">
                <a:latin typeface="Calibri" panose="020F0502020204030204" charset="0"/>
              </a:rPr>
              <a:t> Candidíase pode se tornar sistêmica em indivíduos imunodeprimidos.</a:t>
            </a:r>
            <a:endParaRPr lang="pt-BR" sz="2000" dirty="0">
              <a:latin typeface="Calibri" panose="020F0502020204030204" charset="0"/>
            </a:endParaRPr>
          </a:p>
        </p:txBody>
      </p:sp>
      <p:pic>
        <p:nvPicPr>
          <p:cNvPr id="28676" name="Imagem 4" descr="candidiase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4813" y="4071938"/>
            <a:ext cx="37623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/>
          <p:cNvSpPr txBox="1">
            <a:spLocks noChangeArrowheads="1"/>
          </p:cNvSpPr>
          <p:nvPr/>
        </p:nvSpPr>
        <p:spPr bwMode="auto">
          <a:xfrm>
            <a:off x="1065530" y="4786630"/>
            <a:ext cx="10431780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  <a:latin typeface="Calibri" panose="020F0502020204030204" charset="0"/>
              </a:rPr>
              <a:t>Doenças </a:t>
            </a:r>
            <a:r>
              <a:rPr lang="pt-BR" b="1" dirty="0" err="1">
                <a:solidFill>
                  <a:srgbClr val="C00000"/>
                </a:solidFill>
                <a:latin typeface="Calibri" panose="020F0502020204030204" charset="0"/>
              </a:rPr>
              <a:t>fúngicas</a:t>
            </a:r>
            <a:r>
              <a:rPr lang="pt-BR" b="1" dirty="0">
                <a:solidFill>
                  <a:srgbClr val="C00000"/>
                </a:solidFill>
                <a:latin typeface="Calibri" panose="020F0502020204030204" charset="0"/>
              </a:rPr>
              <a:t> associadas a casos da Síndrome da Imunodeficiência Adquirida (AIDS). </a:t>
            </a:r>
            <a:endParaRPr lang="pt-BR" b="1" dirty="0">
              <a:solidFill>
                <a:srgbClr val="C00000"/>
              </a:solidFill>
              <a:latin typeface="Calibri" panose="020F0502020204030204" charset="0"/>
            </a:endParaRPr>
          </a:p>
          <a:p>
            <a:pPr algn="just"/>
            <a:r>
              <a:rPr lang="pt-BR" dirty="0">
                <a:latin typeface="Calibri" panose="020F0502020204030204" charset="0"/>
              </a:rPr>
              <a:t>(a) </a:t>
            </a:r>
            <a:r>
              <a:rPr lang="pt-BR" i="1" dirty="0" err="1">
                <a:latin typeface="Calibri" panose="020F0502020204030204" charset="0"/>
              </a:rPr>
              <a:t>Candida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i="1" dirty="0" err="1">
                <a:latin typeface="Calibri" panose="020F0502020204030204" charset="0"/>
              </a:rPr>
              <a:t>albicans</a:t>
            </a:r>
            <a:r>
              <a:rPr lang="pt-BR" dirty="0">
                <a:latin typeface="Calibri" panose="020F0502020204030204" charset="0"/>
              </a:rPr>
              <a:t> em tecido cardíaco de paciente com infecção sistêmica por </a:t>
            </a:r>
            <a:r>
              <a:rPr lang="pt-BR" i="1" dirty="0" err="1">
                <a:latin typeface="Calibri" panose="020F0502020204030204" charset="0"/>
              </a:rPr>
              <a:t>Candida</a:t>
            </a:r>
            <a:r>
              <a:rPr lang="pt-BR" dirty="0">
                <a:latin typeface="Calibri" panose="020F0502020204030204" charset="0"/>
              </a:rPr>
              <a:t>. (b) </a:t>
            </a:r>
            <a:r>
              <a:rPr lang="pt-BR" i="1" dirty="0" err="1">
                <a:latin typeface="Calibri" panose="020F0502020204030204" charset="0"/>
              </a:rPr>
              <a:t>Cryptococcus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i="1" dirty="0" err="1">
                <a:latin typeface="Calibri" panose="020F0502020204030204" charset="0"/>
              </a:rPr>
              <a:t>neoformans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dirty="0">
                <a:latin typeface="Calibri" panose="020F0502020204030204" charset="0"/>
              </a:rPr>
              <a:t>em tecido hepático de um paciente com </a:t>
            </a:r>
            <a:r>
              <a:rPr lang="pt-BR" dirty="0" err="1">
                <a:latin typeface="Calibri" panose="020F0502020204030204" charset="0"/>
              </a:rPr>
              <a:t>criptococose</a:t>
            </a:r>
            <a:r>
              <a:rPr lang="pt-BR" dirty="0">
                <a:latin typeface="Calibri" panose="020F0502020204030204" charset="0"/>
              </a:rPr>
              <a:t>. (c) </a:t>
            </a:r>
            <a:r>
              <a:rPr lang="pt-BR" i="1" dirty="0" err="1">
                <a:latin typeface="Calibri" panose="020F0502020204030204" charset="0"/>
              </a:rPr>
              <a:t>Histoplasma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i="1" dirty="0" err="1">
                <a:latin typeface="Calibri" panose="020F0502020204030204" charset="0"/>
              </a:rPr>
              <a:t>capsulatum</a:t>
            </a:r>
            <a:r>
              <a:rPr lang="pt-BR" dirty="0">
                <a:latin typeface="Calibri" panose="020F0502020204030204" charset="0"/>
              </a:rPr>
              <a:t> em tecido hepático de paciente com </a:t>
            </a:r>
            <a:r>
              <a:rPr lang="pt-BR" dirty="0" err="1">
                <a:latin typeface="Calibri" panose="020F0502020204030204" charset="0"/>
              </a:rPr>
              <a:t>histoplasmose</a:t>
            </a:r>
            <a:r>
              <a:rPr lang="pt-BR" dirty="0">
                <a:latin typeface="Calibri" panose="020F0502020204030204" charset="0"/>
              </a:rPr>
              <a:t>. (d</a:t>
            </a:r>
            <a:r>
              <a:rPr lang="pt-BR" i="1" dirty="0">
                <a:latin typeface="Calibri" panose="020F0502020204030204" charset="0"/>
              </a:rPr>
              <a:t>) </a:t>
            </a:r>
            <a:r>
              <a:rPr lang="pt-BR" i="1" dirty="0" err="1">
                <a:latin typeface="Calibri" panose="020F0502020204030204" charset="0"/>
              </a:rPr>
              <a:t>Pneumocystis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i="1" dirty="0" err="1">
                <a:latin typeface="Calibri" panose="020F0502020204030204" charset="0"/>
              </a:rPr>
              <a:t>carinii</a:t>
            </a:r>
            <a:r>
              <a:rPr lang="pt-BR" i="1" dirty="0">
                <a:latin typeface="Calibri" panose="020F0502020204030204" charset="0"/>
              </a:rPr>
              <a:t> </a:t>
            </a:r>
            <a:r>
              <a:rPr lang="pt-BR" dirty="0">
                <a:latin typeface="Calibri" panose="020F0502020204030204" charset="0"/>
              </a:rPr>
              <a:t>em paciente com </a:t>
            </a:r>
            <a:r>
              <a:rPr lang="pt-BR" dirty="0" err="1">
                <a:latin typeface="Calibri" panose="020F0502020204030204" charset="0"/>
              </a:rPr>
              <a:t>pneumocistose</a:t>
            </a:r>
            <a:r>
              <a:rPr lang="pt-BR" dirty="0">
                <a:latin typeface="Calibri" panose="020F0502020204030204" charset="0"/>
              </a:rPr>
              <a:t> pulmonar. (e) </a:t>
            </a:r>
            <a:r>
              <a:rPr lang="pt-BR" i="1" dirty="0" err="1">
                <a:latin typeface="Calibri" panose="020F0502020204030204" charset="0"/>
              </a:rPr>
              <a:t>Cryptosporidium</a:t>
            </a:r>
            <a:r>
              <a:rPr lang="pt-BR" dirty="0">
                <a:latin typeface="Calibri" panose="020F0502020204030204" charset="0"/>
              </a:rPr>
              <a:t> </a:t>
            </a:r>
            <a:r>
              <a:rPr lang="pt-BR" dirty="0" err="1">
                <a:latin typeface="Calibri" panose="020F0502020204030204" charset="0"/>
              </a:rPr>
              <a:t>sp</a:t>
            </a:r>
            <a:r>
              <a:rPr lang="pt-BR" dirty="0">
                <a:latin typeface="Calibri" panose="020F0502020204030204" charset="0"/>
              </a:rPr>
              <a:t>, oriundo do intestino delgado de um paciente com </a:t>
            </a:r>
            <a:r>
              <a:rPr lang="pt-BR" dirty="0" err="1">
                <a:latin typeface="Calibri" panose="020F0502020204030204" charset="0"/>
              </a:rPr>
              <a:t>criptosporidiose</a:t>
            </a:r>
            <a:r>
              <a:rPr lang="pt-BR" dirty="0">
                <a:latin typeface="Calibri" panose="020F0502020204030204" charset="0"/>
              </a:rPr>
              <a:t>. </a:t>
            </a:r>
            <a:endParaRPr lang="pt-BR" dirty="0">
              <a:latin typeface="Calibri" panose="020F0502020204030204" charset="0"/>
            </a:endParaRPr>
          </a:p>
        </p:txBody>
      </p:sp>
      <p:grpSp>
        <p:nvGrpSpPr>
          <p:cNvPr id="2" name="Grupo 9"/>
          <p:cNvGrpSpPr/>
          <p:nvPr/>
        </p:nvGrpSpPr>
        <p:grpSpPr bwMode="auto">
          <a:xfrm>
            <a:off x="1524000" y="285750"/>
            <a:ext cx="9144000" cy="4405563"/>
            <a:chOff x="0" y="285728"/>
            <a:chExt cx="9144000" cy="4405985"/>
          </a:xfrm>
        </p:grpSpPr>
        <p:pic>
          <p:nvPicPr>
            <p:cNvPr id="29700" name="Imagem 3" descr="doencas_fungos.jp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0" y="285728"/>
              <a:ext cx="9144000" cy="435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CaixaDeTexto 4"/>
            <p:cNvSpPr txBox="1">
              <a:spLocks noChangeArrowheads="1"/>
            </p:cNvSpPr>
            <p:nvPr/>
          </p:nvSpPr>
          <p:spPr bwMode="auto">
            <a:xfrm>
              <a:off x="132394" y="2112622"/>
              <a:ext cx="2071702" cy="337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1600" i="1">
                  <a:latin typeface="Calibri" panose="020F0502020204030204" charset="0"/>
                </a:rPr>
                <a:t>Candida albicans</a:t>
              </a:r>
              <a:endParaRPr lang="pt-BR" sz="1600" i="1">
                <a:latin typeface="Calibri" panose="020F0502020204030204" charset="0"/>
              </a:endParaRPr>
            </a:p>
          </p:txBody>
        </p:sp>
        <p:sp>
          <p:nvSpPr>
            <p:cNvPr id="29702" name="CaixaDeTexto 5"/>
            <p:cNvSpPr txBox="1">
              <a:spLocks noChangeArrowheads="1"/>
            </p:cNvSpPr>
            <p:nvPr/>
          </p:nvSpPr>
          <p:spPr bwMode="auto">
            <a:xfrm>
              <a:off x="3349130" y="2126270"/>
              <a:ext cx="2678926" cy="337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sz="1600" i="1">
                  <a:latin typeface="Calibri" panose="020F0502020204030204" charset="0"/>
                </a:rPr>
                <a:t>Cryptococcus neoformans</a:t>
              </a:r>
              <a:endParaRPr lang="pt-BR" sz="1600" i="1">
                <a:latin typeface="Calibri" panose="020F0502020204030204" charset="0"/>
              </a:endParaRPr>
            </a:p>
          </p:txBody>
        </p:sp>
        <p:sp>
          <p:nvSpPr>
            <p:cNvPr id="29703" name="CaixaDeTexto 6"/>
            <p:cNvSpPr txBox="1">
              <a:spLocks noChangeArrowheads="1"/>
            </p:cNvSpPr>
            <p:nvPr/>
          </p:nvSpPr>
          <p:spPr bwMode="auto">
            <a:xfrm>
              <a:off x="6415740" y="2129468"/>
              <a:ext cx="2500330" cy="337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i="1">
                  <a:latin typeface="Calibri" panose="020F0502020204030204" charset="0"/>
                </a:rPr>
                <a:t>Histoplasma capsulatum</a:t>
              </a:r>
              <a:endParaRPr lang="pt-BR" sz="1600" i="1">
                <a:latin typeface="Calibri" panose="020F0502020204030204" charset="0"/>
              </a:endParaRPr>
            </a:p>
          </p:txBody>
        </p:sp>
        <p:sp>
          <p:nvSpPr>
            <p:cNvPr id="29704" name="CaixaDeTexto 7"/>
            <p:cNvSpPr txBox="1">
              <a:spLocks noChangeArrowheads="1"/>
            </p:cNvSpPr>
            <p:nvPr/>
          </p:nvSpPr>
          <p:spPr bwMode="auto">
            <a:xfrm>
              <a:off x="16814" y="4344046"/>
              <a:ext cx="2143140" cy="337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i="1">
                  <a:latin typeface="Calibri" panose="020F0502020204030204" charset="0"/>
                </a:rPr>
                <a:t>Pneumocystis carinii</a:t>
              </a:r>
              <a:endParaRPr lang="pt-BR" sz="1600" i="1">
                <a:latin typeface="Calibri" panose="020F0502020204030204" charset="0"/>
              </a:endParaRPr>
            </a:p>
          </p:txBody>
        </p:sp>
        <p:sp>
          <p:nvSpPr>
            <p:cNvPr id="29705" name="CaixaDeTexto 8"/>
            <p:cNvSpPr txBox="1">
              <a:spLocks noChangeArrowheads="1"/>
            </p:cNvSpPr>
            <p:nvPr/>
          </p:nvSpPr>
          <p:spPr bwMode="auto">
            <a:xfrm>
              <a:off x="3000364" y="4354496"/>
              <a:ext cx="2500330" cy="3372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pt-BR" sz="1600" i="1">
                  <a:latin typeface="Calibri" panose="020F0502020204030204" charset="0"/>
                </a:rPr>
                <a:t>Cryptosporidium</a:t>
              </a:r>
              <a:r>
                <a:rPr lang="pt-BR" sz="1600">
                  <a:latin typeface="Calibri" panose="020F0502020204030204" charset="0"/>
                </a:rPr>
                <a:t> sp</a:t>
              </a:r>
              <a:endParaRPr lang="pt-BR" sz="1600" i="1">
                <a:latin typeface="Calibri" panose="020F050202020403020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66875" y="142875"/>
            <a:ext cx="8358188" cy="583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Drogas </a:t>
            </a:r>
            <a:r>
              <a:rPr lang="pt-BR" sz="32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anti-fúngicas</a:t>
            </a:r>
            <a:endParaRPr lang="pt-BR" sz="3200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3A28-A9CF-4178-AA82-31E8FFC63B50}" type="slidenum">
              <a:rPr lang="pt-BR"/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09750" y="1212850"/>
          <a:ext cx="8500745" cy="479425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00375"/>
                <a:gridCol w="2499995"/>
                <a:gridCol w="1928495"/>
                <a:gridCol w="1071880"/>
              </a:tblGrid>
              <a:tr h="693915">
                <a:tc>
                  <a:txBody>
                    <a:bodyPr/>
                    <a:lstStyle/>
                    <a:p>
                      <a:r>
                        <a:rPr lang="pt-BR" sz="2000" dirty="0"/>
                        <a:t>Categoria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Alvo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Exemplos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Uso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  <a:tr h="700984">
                <a:tc>
                  <a:txBody>
                    <a:bodyPr/>
                    <a:lstStyle/>
                    <a:p>
                      <a:r>
                        <a:rPr lang="pt-BR" sz="2000" dirty="0" err="1"/>
                        <a:t>Polienos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Integridade  do ergosterol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Anfotericina</a:t>
                      </a:r>
                      <a:r>
                        <a:rPr lang="pt-BR" sz="2000" dirty="0"/>
                        <a:t> B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  <a:tr h="693915">
                <a:tc>
                  <a:txBody>
                    <a:bodyPr/>
                    <a:lstStyle/>
                    <a:p>
                      <a:r>
                        <a:rPr lang="pt-BR" sz="2000" dirty="0"/>
                        <a:t>Análogos de ácido nucléico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Síntese de DNA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5-</a:t>
                      </a:r>
                      <a:r>
                        <a:rPr lang="pt-BR" sz="2000" dirty="0" err="1"/>
                        <a:t>fluorocitosina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  <a:tr h="700984">
                <a:tc>
                  <a:txBody>
                    <a:bodyPr/>
                    <a:lstStyle/>
                    <a:p>
                      <a:r>
                        <a:rPr lang="pt-BR" sz="2000" dirty="0" err="1"/>
                        <a:t>Polioxinas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Síntese de quitina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Polioxina</a:t>
                      </a:r>
                      <a:r>
                        <a:rPr lang="pt-BR" sz="2000" dirty="0"/>
                        <a:t> A</a:t>
                      </a:r>
                      <a:endParaRPr lang="pt-BR" sz="2000" dirty="0"/>
                    </a:p>
                    <a:p>
                      <a:r>
                        <a:rPr lang="pt-BR" sz="2000" dirty="0" err="1"/>
                        <a:t>Polioxina</a:t>
                      </a:r>
                      <a:r>
                        <a:rPr lang="pt-BR" sz="2000" dirty="0"/>
                        <a:t> B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Agrícola</a:t>
                      </a:r>
                      <a:endParaRPr lang="pt-BR" sz="2000" dirty="0"/>
                    </a:p>
                    <a:p>
                      <a:r>
                        <a:rPr lang="pt-BR" sz="2000" dirty="0"/>
                        <a:t>Agrícola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  <a:tr h="1310536">
                <a:tc>
                  <a:txBody>
                    <a:bodyPr/>
                    <a:lstStyle/>
                    <a:p>
                      <a:r>
                        <a:rPr lang="pt-BR" sz="2000" dirty="0" err="1"/>
                        <a:t>Azóis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Síntese de ergosterol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b="1" dirty="0" err="1"/>
                        <a:t>Fluconazol</a:t>
                      </a:r>
                      <a:endParaRPr lang="pt-BR" sz="2000" b="1" dirty="0"/>
                    </a:p>
                    <a:p>
                      <a:r>
                        <a:rPr lang="pt-BR" sz="2000" dirty="0" err="1"/>
                        <a:t>Itraconazol</a:t>
                      </a:r>
                      <a:endParaRPr lang="pt-BR" sz="2000" dirty="0"/>
                    </a:p>
                    <a:p>
                      <a:r>
                        <a:rPr lang="pt-BR" sz="2000" dirty="0" err="1"/>
                        <a:t>Cetoconazol</a:t>
                      </a:r>
                      <a:endParaRPr lang="pt-BR" sz="2000" dirty="0"/>
                    </a:p>
                    <a:p>
                      <a:r>
                        <a:rPr lang="pt-BR" sz="2000" dirty="0" err="1"/>
                        <a:t>Miconazol</a:t>
                      </a:r>
                      <a:r>
                        <a:rPr lang="pt-BR" sz="2000" dirty="0"/>
                        <a:t>...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  <a:p>
                      <a:r>
                        <a:rPr lang="pt-BR" sz="2000" dirty="0"/>
                        <a:t>Tópico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  <a:tr h="693915">
                <a:tc>
                  <a:txBody>
                    <a:bodyPr/>
                    <a:lstStyle/>
                    <a:p>
                      <a:r>
                        <a:rPr lang="pt-BR" sz="2000" dirty="0" err="1"/>
                        <a:t>Alilaminas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Síntese de ergosterol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 err="1"/>
                        <a:t>Terbenafina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Oral</a:t>
                      </a:r>
                      <a:endParaRPr lang="pt-BR" sz="2000" dirty="0"/>
                    </a:p>
                  </a:txBody>
                  <a:tcPr marL="91439" marR="91439" marT="45716" marB="45716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1544" y="188640"/>
            <a:ext cx="22021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3071664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47928" y="908720"/>
            <a:ext cx="48245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Principais Gêneros:</a:t>
            </a:r>
            <a:endParaRPr lang="pt-BR" b="1" dirty="0"/>
          </a:p>
          <a:p>
            <a:r>
              <a:rPr lang="pt-BR" b="1" i="1" dirty="0" err="1">
                <a:solidFill>
                  <a:schemeClr val="accent3"/>
                </a:solidFill>
              </a:rPr>
              <a:t>Rhizopus</a:t>
            </a:r>
            <a:endParaRPr lang="pt-BR" b="1" i="1" dirty="0">
              <a:solidFill>
                <a:schemeClr val="accent3"/>
              </a:solidFill>
            </a:endParaRPr>
          </a:p>
          <a:p>
            <a:r>
              <a:rPr lang="pt-BR" b="1" i="1" dirty="0" err="1">
                <a:solidFill>
                  <a:schemeClr val="accent3"/>
                </a:solidFill>
              </a:rPr>
              <a:t>Encephalitozoon</a:t>
            </a:r>
            <a:r>
              <a:rPr lang="pt-BR" b="1" i="1" dirty="0">
                <a:solidFill>
                  <a:schemeClr val="accent3"/>
                </a:solidFill>
              </a:rPr>
              <a:t> </a:t>
            </a:r>
            <a:r>
              <a:rPr lang="pt-BR" b="1" dirty="0">
                <a:solidFill>
                  <a:schemeClr val="accent3"/>
                </a:solidFill>
              </a:rPr>
              <a:t>– fungo parasita desprovido de 		organelas!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91544" y="2564904"/>
            <a:ext cx="712533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Papel de deterioração de alimentos</a:t>
            </a:r>
            <a:endParaRPr lang="pt-BR" dirty="0"/>
          </a:p>
          <a:p>
            <a:r>
              <a:rPr lang="pt-BR" dirty="0"/>
              <a:t>Comumente encontrados em solo e em matéria vegetal em decomposição;</a:t>
            </a:r>
            <a:endParaRPr lang="pt-BR" dirty="0"/>
          </a:p>
          <a:p>
            <a:r>
              <a:rPr lang="pt-BR" dirty="0"/>
              <a:t>Todos são cenocíticos;</a:t>
            </a:r>
            <a:endParaRPr lang="pt-BR" dirty="0"/>
          </a:p>
          <a:p>
            <a:r>
              <a:rPr lang="pt-BR" dirty="0"/>
              <a:t>Todos formam </a:t>
            </a:r>
            <a:r>
              <a:rPr lang="pt-BR" dirty="0" err="1"/>
              <a:t>zigósporos</a:t>
            </a:r>
            <a:endParaRPr lang="pt-BR" dirty="0"/>
          </a:p>
        </p:txBody>
      </p:sp>
      <p:pic>
        <p:nvPicPr>
          <p:cNvPr id="76802" name="Picture 2" descr="http://radioalo.com.br/wp-content/uploads/2012/12/Pao_Mo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571" y="4437112"/>
            <a:ext cx="3283293" cy="2185442"/>
          </a:xfrm>
          <a:prstGeom prst="rect">
            <a:avLst/>
          </a:prstGeom>
          <a:noFill/>
        </p:spPr>
      </p:pic>
      <p:pic>
        <p:nvPicPr>
          <p:cNvPr id="76804" name="Picture 4" descr="http://media-2.web.britannica.com/eb-media/23/59223-004-8654DD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4437112"/>
            <a:ext cx="2016224" cy="2064393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4151784" y="6673334"/>
            <a:ext cx="4572000" cy="1835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600" dirty="0"/>
              <a:t>http://www.britannica.com/EBchecked/media/37096/Rhizopus-stolonifer-a-species-of-bread-mold-produces-sporangia-that</a:t>
            </a:r>
            <a:endParaRPr lang="pt-BR" sz="600" dirty="0"/>
          </a:p>
        </p:txBody>
      </p:sp>
      <p:grpSp>
        <p:nvGrpSpPr>
          <p:cNvPr id="10" name="Group 6"/>
          <p:cNvGrpSpPr>
            <a:grpSpLocks noChangeAspect="1"/>
          </p:cNvGrpSpPr>
          <p:nvPr/>
        </p:nvGrpSpPr>
        <p:grpSpPr bwMode="auto">
          <a:xfrm>
            <a:off x="7176120" y="3429000"/>
            <a:ext cx="6535312" cy="4868664"/>
            <a:chOff x="249" y="307"/>
            <a:chExt cx="5227" cy="3894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9" y="307"/>
              <a:ext cx="5227" cy="389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pt-BR"/>
            </a:p>
          </p:txBody>
        </p:sp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r="49713" b="35025"/>
            <a:stretch>
              <a:fillRect/>
            </a:stretch>
          </p:blipFill>
          <p:spPr bwMode="auto">
            <a:xfrm>
              <a:off x="249" y="307"/>
              <a:ext cx="2631" cy="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188640"/>
            <a:ext cx="29724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Glomeromicetos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2639616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47928" y="908720"/>
            <a:ext cx="4824536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Grupo pequeno de fungos com grande importância ecológica</a:t>
            </a:r>
            <a:endParaRPr lang="pt-BR" b="1" dirty="0"/>
          </a:p>
          <a:p>
            <a:r>
              <a:rPr lang="pt-BR" b="1" dirty="0"/>
              <a:t>Cerca de 160 espécies conhecidas</a:t>
            </a:r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63552" y="2780928"/>
            <a:ext cx="8064896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Formam </a:t>
            </a:r>
            <a:r>
              <a:rPr lang="pt-BR" dirty="0" err="1"/>
              <a:t>endomicorrizas</a:t>
            </a:r>
            <a:r>
              <a:rPr lang="pt-BR" dirty="0"/>
              <a:t> / </a:t>
            </a:r>
            <a:r>
              <a:rPr lang="pt-BR" b="1" dirty="0" err="1"/>
              <a:t>micorrizas</a:t>
            </a:r>
            <a:r>
              <a:rPr lang="pt-BR" dirty="0"/>
              <a:t> </a:t>
            </a:r>
            <a:r>
              <a:rPr lang="pt-BR" dirty="0" err="1"/>
              <a:t>arbusculares</a:t>
            </a:r>
            <a:r>
              <a:rPr lang="pt-BR" dirty="0"/>
              <a:t> na maioria com raízes de plantas herbáceas</a:t>
            </a:r>
            <a:endParaRPr lang="pt-BR" dirty="0"/>
          </a:p>
          <a:p>
            <a:endParaRPr lang="pt-BR" dirty="0"/>
          </a:p>
          <a:p>
            <a:r>
              <a:rPr lang="pt-BR" dirty="0"/>
              <a:t>VER MICORRIZAS no final da aula!!!</a:t>
            </a:r>
            <a:endParaRPr lang="pt-BR" dirty="0"/>
          </a:p>
          <a:p>
            <a:endParaRPr lang="pt-BR" dirty="0"/>
          </a:p>
          <a:p>
            <a:r>
              <a:rPr lang="pt-BR" dirty="0"/>
              <a:t>No papel de simbiontes de plantas, desempenharam importante papel na capacidade de plantas vasculares  primitivas colonizarem o solo.</a:t>
            </a:r>
            <a:endParaRPr lang="pt-BR" dirty="0"/>
          </a:p>
          <a:p>
            <a:r>
              <a:rPr lang="pt-BR" dirty="0"/>
              <a:t>Nenhum foi cultivado independente de uma planta;</a:t>
            </a:r>
            <a:endParaRPr lang="pt-BR" dirty="0"/>
          </a:p>
          <a:p>
            <a:endParaRPr lang="pt-BR" dirty="0"/>
          </a:p>
          <a:p>
            <a:r>
              <a:rPr lang="pt-BR" dirty="0"/>
              <a:t>Reprodução assexuada;</a:t>
            </a:r>
            <a:endParaRPr lang="pt-BR" dirty="0"/>
          </a:p>
          <a:p>
            <a:endParaRPr lang="pt-BR" dirty="0"/>
          </a:p>
          <a:p>
            <a:r>
              <a:rPr lang="pt-BR" dirty="0"/>
              <a:t>Morfologia cenocítica.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19536" y="2636912"/>
            <a:ext cx="8568952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Ascomycetes</a:t>
            </a:r>
            <a:r>
              <a:rPr lang="pt-BR" dirty="0"/>
              <a:t> constituem um grupo grande e altamente diverso de fungos, que variam desde espécies unicelulares, como a </a:t>
            </a:r>
            <a:r>
              <a:rPr lang="pt-BR" dirty="0">
                <a:solidFill>
                  <a:srgbClr val="FF0000"/>
                </a:solidFill>
              </a:rPr>
              <a:t>levedura de padaria </a:t>
            </a:r>
            <a:r>
              <a:rPr lang="pt-BR" i="1" dirty="0">
                <a:solidFill>
                  <a:srgbClr val="FF0000"/>
                </a:solidFill>
              </a:rPr>
              <a:t>Saccharomyces</a:t>
            </a:r>
            <a:r>
              <a:rPr lang="pt-BR" dirty="0"/>
              <a:t>, até as espécies que crescem na forma de </a:t>
            </a:r>
            <a:r>
              <a:rPr lang="pt-BR" dirty="0">
                <a:solidFill>
                  <a:srgbClr val="FF0000"/>
                </a:solidFill>
              </a:rPr>
              <a:t>filamentos, como o bolor comum </a:t>
            </a:r>
            <a:r>
              <a:rPr lang="pt-BR" i="1" dirty="0" err="1">
                <a:solidFill>
                  <a:srgbClr val="FF0000"/>
                </a:solidFill>
              </a:rPr>
              <a:t>Aspergillus</a:t>
            </a:r>
            <a:r>
              <a:rPr lang="pt-BR" i="1" dirty="0"/>
              <a:t>.</a:t>
            </a:r>
            <a:endParaRPr lang="pt-BR" i="1" dirty="0"/>
          </a:p>
          <a:p>
            <a:endParaRPr lang="pt-BR" i="1" dirty="0"/>
          </a:p>
          <a:p>
            <a:r>
              <a:rPr lang="pt-BR" dirty="0"/>
              <a:t>Representantes: em ambientes aquáticos e terrestres, recebe </a:t>
            </a:r>
            <a:r>
              <a:rPr lang="pt-BR" dirty="0">
                <a:solidFill>
                  <a:srgbClr val="FF0000"/>
                </a:solidFill>
              </a:rPr>
              <a:t>essa denominação</a:t>
            </a:r>
            <a:endParaRPr lang="pt-BR" dirty="0">
              <a:solidFill>
                <a:srgbClr val="FF0000"/>
              </a:solidFill>
            </a:endParaRPr>
          </a:p>
          <a:p>
            <a:r>
              <a:rPr lang="pt-BR" dirty="0"/>
              <a:t>em </a:t>
            </a:r>
            <a:r>
              <a:rPr lang="pt-BR" dirty="0">
                <a:solidFill>
                  <a:srgbClr val="FF0000"/>
                </a:solidFill>
              </a:rPr>
              <a:t>virtude da produção de ascos</a:t>
            </a:r>
            <a:r>
              <a:rPr lang="pt-BR" dirty="0"/>
              <a:t>, células onde dois núcleos haploides, provenientes de diferentes tipos de linhagens sexuais, unem-se para formar o núcleo diploide que eventualmente sofre meiose originando os ascósporos haploides.</a:t>
            </a:r>
            <a:endParaRPr lang="pt-BR" dirty="0"/>
          </a:p>
          <a:p>
            <a:endParaRPr lang="pt-BR" dirty="0"/>
          </a:p>
          <a:p>
            <a:r>
              <a:rPr lang="pt-BR" dirty="0"/>
              <a:t>Em adição aos ascósporos, os ascomicetos reproduzem-se assexuadamente pela produção de conídios que se formam por mitose nas extremidades de hifas especializadas, denominadas </a:t>
            </a:r>
            <a:r>
              <a:rPr lang="pt-BR" i="1" dirty="0"/>
              <a:t>conidióforos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47528" y="188640"/>
            <a:ext cx="2296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5" name="Elipse 4"/>
          <p:cNvSpPr/>
          <p:nvPr/>
        </p:nvSpPr>
        <p:spPr>
          <a:xfrm>
            <a:off x="2135560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096000" y="174625"/>
            <a:ext cx="4186238" cy="2370138"/>
            <a:chOff x="2880" y="110"/>
            <a:chExt cx="2637" cy="149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0" y="110"/>
              <a:ext cx="2637" cy="1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pt-B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10"/>
              <a:ext cx="2643" cy="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aixaDeTexto 8"/>
          <p:cNvSpPr txBox="1"/>
          <p:nvPr/>
        </p:nvSpPr>
        <p:spPr>
          <a:xfrm>
            <a:off x="8544272" y="495418"/>
            <a:ext cx="1286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Conidióforo</a:t>
            </a:r>
            <a:endParaRPr lang="pt-BR" dirty="0"/>
          </a:p>
          <a:p>
            <a:pPr algn="r"/>
            <a:r>
              <a:rPr lang="pt-BR" dirty="0"/>
              <a:t>Conídios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481027"/>
            <a:ext cx="1733550" cy="16478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977" y="5575197"/>
            <a:ext cx="1012523" cy="1140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188640"/>
            <a:ext cx="2296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2135560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47928" y="908720"/>
            <a:ext cx="482453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Principais gêneros:</a:t>
            </a:r>
            <a:endParaRPr lang="pt-BR" b="1" dirty="0"/>
          </a:p>
          <a:p>
            <a:r>
              <a:rPr lang="pt-BR" b="1" i="1" dirty="0" err="1">
                <a:solidFill>
                  <a:schemeClr val="accent3"/>
                </a:solidFill>
              </a:rPr>
              <a:t>Saccharomyces</a:t>
            </a:r>
            <a:endParaRPr lang="pt-BR" b="1" i="1" dirty="0">
              <a:solidFill>
                <a:schemeClr val="accent3"/>
              </a:solidFill>
            </a:endParaRPr>
          </a:p>
          <a:p>
            <a:r>
              <a:rPr lang="pt-BR" b="1" i="1" dirty="0" err="1">
                <a:solidFill>
                  <a:schemeClr val="accent3"/>
                </a:solidFill>
              </a:rPr>
              <a:t>Candida</a:t>
            </a:r>
            <a:endParaRPr lang="pt-BR" b="1" i="1" dirty="0">
              <a:solidFill>
                <a:schemeClr val="accent3"/>
              </a:solidFill>
            </a:endParaRPr>
          </a:p>
          <a:p>
            <a:r>
              <a:rPr lang="pt-BR" b="1" i="1" dirty="0">
                <a:solidFill>
                  <a:schemeClr val="accent3"/>
                </a:solidFill>
              </a:rPr>
              <a:t>           </a:t>
            </a:r>
            <a:r>
              <a:rPr lang="pt-BR" b="1" i="1" dirty="0" err="1">
                <a:solidFill>
                  <a:schemeClr val="accent3"/>
                </a:solidFill>
              </a:rPr>
              <a:t>Neurospora</a:t>
            </a:r>
            <a:endParaRPr lang="pt-BR" b="1" i="1" dirty="0">
              <a:solidFill>
                <a:schemeClr val="accent3"/>
              </a:solidFill>
            </a:endParaRP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78850" name="Picture 2" descr="https://web.stanford.edu/group/neurospora/PhotoSeriesIntroGIF/Fig10.PlatePerith.DJ8831.gif"/>
          <p:cNvPicPr>
            <a:picLocks noChangeAspect="1" noChangeArrowheads="1"/>
          </p:cNvPicPr>
          <p:nvPr/>
        </p:nvPicPr>
        <p:blipFill>
          <a:blip r:embed="rId2" cstate="print"/>
          <a:srcRect l="10488" r="2985"/>
          <a:stretch>
            <a:fillRect/>
          </a:stretch>
        </p:blipFill>
        <p:spPr bwMode="auto">
          <a:xfrm>
            <a:off x="7536160" y="1844824"/>
            <a:ext cx="2376264" cy="205970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231904" y="2636912"/>
            <a:ext cx="26562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Leveduras ou filamentosos</a:t>
            </a:r>
            <a:endParaRPr lang="pt-BR" dirty="0"/>
          </a:p>
        </p:txBody>
      </p:sp>
      <p:sp>
        <p:nvSpPr>
          <p:cNvPr id="8" name="Seta em curva para baixo 7"/>
          <p:cNvSpPr/>
          <p:nvPr/>
        </p:nvSpPr>
        <p:spPr>
          <a:xfrm rot="2732058">
            <a:off x="7412914" y="1731366"/>
            <a:ext cx="1216152" cy="770406"/>
          </a:xfrm>
          <a:prstGeom prst="curvedDownArrow">
            <a:avLst>
              <a:gd name="adj1" fmla="val 25000"/>
              <a:gd name="adj2" fmla="val 29798"/>
              <a:gd name="adj3" fmla="val 16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em curva para baixo 8"/>
          <p:cNvSpPr/>
          <p:nvPr/>
        </p:nvSpPr>
        <p:spPr>
          <a:xfrm rot="5215882" flipV="1">
            <a:off x="4276930" y="1895891"/>
            <a:ext cx="1510589" cy="560215"/>
          </a:xfrm>
          <a:prstGeom prst="curvedDownArrow">
            <a:avLst>
              <a:gd name="adj1" fmla="val 25000"/>
              <a:gd name="adj2" fmla="val 29798"/>
              <a:gd name="adj3" fmla="val 160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312024" y="3933056"/>
            <a:ext cx="4572000" cy="213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/>
              <a:t>https://web.stanford.edu/group/neurospora/PhotoSeriesIntroGIF/SingleSlides/Slide10.html</a:t>
            </a:r>
            <a:endParaRPr lang="pt-BR" sz="800" dirty="0"/>
          </a:p>
        </p:txBody>
      </p:sp>
      <p:pic>
        <p:nvPicPr>
          <p:cNvPr id="78854" name="Picture 6" descr="http://www.uwyo.edu/virtual_edge/lab13/images/ascomycot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616" y="2453152"/>
            <a:ext cx="2602260" cy="195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6" name="Picture 8" descr="http://www.panificadorabompao.com.br/adm/fotop/04_MHG_060904_senior_pa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3592" y="4581128"/>
            <a:ext cx="3041576" cy="194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8" name="Picture 10" descr="http://static.newworldencyclopedia.org/thumb/1/13/Mouldy_bread.jpg/200px-Mouldy_bre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4365104"/>
            <a:ext cx="1905000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7528" y="188640"/>
            <a:ext cx="22961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4" name="Elipse 3"/>
          <p:cNvSpPr/>
          <p:nvPr/>
        </p:nvSpPr>
        <p:spPr>
          <a:xfrm>
            <a:off x="2135560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847528" y="2852936"/>
            <a:ext cx="86409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Ambientes aquáticos ou terrestres</a:t>
            </a:r>
            <a:endParaRPr lang="pt-BR" dirty="0"/>
          </a:p>
          <a:p>
            <a:endParaRPr lang="pt-BR" dirty="0"/>
          </a:p>
          <a:p>
            <a:r>
              <a:rPr lang="pt-BR" dirty="0"/>
              <a:t>Produzem ascos – células onde dois núcleos </a:t>
            </a:r>
            <a:r>
              <a:rPr lang="pt-BR" dirty="0" err="1"/>
              <a:t>haplóides</a:t>
            </a:r>
            <a:r>
              <a:rPr lang="pt-BR" dirty="0"/>
              <a:t> de acasalamentos distintos formam um núcleo diploide o qual sofre meiose originando ascósporos </a:t>
            </a:r>
            <a:r>
              <a:rPr lang="pt-BR" dirty="0" err="1"/>
              <a:t>haplóides</a:t>
            </a:r>
            <a:endParaRPr lang="pt-BR" dirty="0"/>
          </a:p>
          <a:p>
            <a:endParaRPr lang="pt-BR" dirty="0"/>
          </a:p>
          <a:p>
            <a:r>
              <a:rPr lang="pt-BR" dirty="0"/>
              <a:t>Em alguns ascomicetos, os ascos são formados por mitose nas extremidades de hifas especializadas – conidióforos.</a:t>
            </a:r>
            <a:endParaRPr lang="pt-BR" dirty="0"/>
          </a:p>
          <a:p>
            <a:endParaRPr lang="pt-BR" dirty="0"/>
          </a:p>
          <a:p>
            <a:r>
              <a:rPr lang="pt-BR" dirty="0"/>
              <a:t>Papel ecológico – decomposição de matéria vegetal morta</a:t>
            </a:r>
            <a:endParaRPr lang="pt-BR" dirty="0"/>
          </a:p>
          <a:p>
            <a:endParaRPr lang="pt-BR" dirty="0"/>
          </a:p>
          <a:p>
            <a:r>
              <a:rPr lang="pt-BR" dirty="0"/>
              <a:t>		</a:t>
            </a:r>
            <a:r>
              <a:rPr lang="pt-B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formam </a:t>
            </a:r>
            <a:r>
              <a:rPr lang="pt-B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ectomicorrizas</a:t>
            </a:r>
            <a:r>
              <a:rPr lang="pt-B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 árvores florestais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vários fazem simbioses em </a:t>
            </a:r>
            <a:r>
              <a:rPr lang="pt-B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líquens</a:t>
            </a:r>
            <a:endParaRPr lang="pt-B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2" name="Picture 2" descr="http://estudandoabiologia.files.wordpress.com/2012/10/ascc3b3po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22411"/>
            <a:ext cx="3563630" cy="3406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http://azarius.net/images/resize/large/fly_agari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0" y="3789039"/>
            <a:ext cx="3672408" cy="2972607"/>
          </a:xfrm>
          <a:prstGeom prst="rect">
            <a:avLst/>
          </a:prstGeom>
          <a:noFill/>
        </p:spPr>
      </p:pic>
      <p:pic>
        <p:nvPicPr>
          <p:cNvPr id="80898" name="Picture 2" descr="http://upload.wikimedia.org/wikipedia/commons/e/e3/Agaricus_bisporus_5112261430_8556037af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3789040"/>
            <a:ext cx="3840427" cy="288032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263701" y="601549"/>
            <a:ext cx="235648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Principais Gêneros:</a:t>
            </a:r>
            <a:endParaRPr lang="pt-BR" b="1" dirty="0"/>
          </a:p>
          <a:p>
            <a:r>
              <a:rPr lang="pt-BR" b="1" i="1" dirty="0" err="1">
                <a:solidFill>
                  <a:schemeClr val="accent3"/>
                </a:solidFill>
              </a:rPr>
              <a:t>Agaricus</a:t>
            </a:r>
            <a:r>
              <a:rPr lang="pt-BR" b="1" i="1" dirty="0">
                <a:solidFill>
                  <a:schemeClr val="accent3"/>
                </a:solidFill>
              </a:rPr>
              <a:t> - </a:t>
            </a:r>
            <a:r>
              <a:rPr lang="pt-BR" b="1" dirty="0">
                <a:solidFill>
                  <a:schemeClr val="accent3"/>
                </a:solidFill>
              </a:rPr>
              <a:t>comestível</a:t>
            </a:r>
            <a:endParaRPr lang="pt-BR" b="1" dirty="0">
              <a:solidFill>
                <a:schemeClr val="accent3"/>
              </a:solidFill>
            </a:endParaRPr>
          </a:p>
          <a:p>
            <a:r>
              <a:rPr lang="pt-BR" b="1" i="1" dirty="0">
                <a:solidFill>
                  <a:schemeClr val="accent3"/>
                </a:solidFill>
              </a:rPr>
              <a:t>Amanita – </a:t>
            </a:r>
            <a:r>
              <a:rPr lang="pt-BR" b="1" dirty="0">
                <a:solidFill>
                  <a:schemeClr val="accent3"/>
                </a:solidFill>
              </a:rPr>
              <a:t>venenoso!!!</a:t>
            </a:r>
            <a:endParaRPr lang="pt-BR" b="1" dirty="0">
              <a:solidFill>
                <a:schemeClr val="accent3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8640"/>
            <a:ext cx="27279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Basidiomicetos</a:t>
            </a:r>
            <a:endParaRPr lang="pt-BR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cnx.org/resources/d06e199a62026be9815a5d13784aaa93/fungi%20phyloge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692696"/>
            <a:ext cx="2736304" cy="1759852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>
          <a:xfrm>
            <a:off x="1703512" y="69269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159896" y="1546944"/>
            <a:ext cx="50888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Grande grupo com mais de 30.000 espécies descritas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6100" y="2605554"/>
            <a:ext cx="4981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Muitos correspondem aos reconhecidos Cogumelos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143672" y="3933056"/>
            <a:ext cx="1872208" cy="3600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Comestíveis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96000" y="3861048"/>
            <a:ext cx="1872208" cy="3600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Venenosos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5720" y="4581128"/>
            <a:ext cx="965835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/>
              <a:t>Agaricus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96000" y="4509120"/>
            <a:ext cx="96266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Amanita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9345</Words>
  <Application>WPS Presentation</Application>
  <PresentationFormat>Widescreen</PresentationFormat>
  <Paragraphs>342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Verdana</vt:lpstr>
      <vt:lpstr>Tahoma</vt:lpstr>
      <vt:lpstr>Courier New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Thiemann</dc:creator>
  <cp:lastModifiedBy>Thiemann</cp:lastModifiedBy>
  <cp:revision>2</cp:revision>
  <dcterms:created xsi:type="dcterms:W3CDTF">2020-11-16T18:46:00Z</dcterms:created>
  <dcterms:modified xsi:type="dcterms:W3CDTF">2020-11-23T20:17:32Z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1046-11.2.0.9747</vt:lpwstr>
  </property>
</Properties>
</file>