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41" r:id="rId3"/>
    <p:sldId id="362" r:id="rId4"/>
    <p:sldId id="267" r:id="rId5"/>
    <p:sldId id="393" r:id="rId6"/>
    <p:sldId id="394" r:id="rId7"/>
    <p:sldId id="395" r:id="rId8"/>
    <p:sldId id="396" r:id="rId9"/>
    <p:sldId id="392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11" r:id="rId21"/>
    <p:sldId id="412" r:id="rId22"/>
    <p:sldId id="421" r:id="rId23"/>
    <p:sldId id="422" r:id="rId24"/>
    <p:sldId id="423" r:id="rId25"/>
    <p:sldId id="424" r:id="rId26"/>
    <p:sldId id="413" r:id="rId27"/>
    <p:sldId id="415" r:id="rId28"/>
    <p:sldId id="425" r:id="rId29"/>
    <p:sldId id="414" r:id="rId30"/>
    <p:sldId id="416" r:id="rId31"/>
    <p:sldId id="407" r:id="rId32"/>
    <p:sldId id="408" r:id="rId33"/>
    <p:sldId id="409" r:id="rId34"/>
    <p:sldId id="418" r:id="rId35"/>
    <p:sldId id="410" r:id="rId36"/>
    <p:sldId id="417" r:id="rId37"/>
    <p:sldId id="419" r:id="rId38"/>
    <p:sldId id="420" r:id="rId39"/>
    <p:sldId id="36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6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27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5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.png"/><Relationship Id="rId7" Type="http://schemas.openxmlformats.org/officeDocument/2006/relationships/image" Target="../media/image9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03.png"/><Relationship Id="rId3" Type="http://schemas.openxmlformats.org/officeDocument/2006/relationships/image" Target="../media/image6.png"/><Relationship Id="rId7" Type="http://schemas.openxmlformats.org/officeDocument/2006/relationships/image" Target="../media/image98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5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5" Type="http://schemas.openxmlformats.org/officeDocument/2006/relationships/image" Target="../media/image72.png"/><Relationship Id="rId15" Type="http://schemas.openxmlformats.org/officeDocument/2006/relationships/image" Target="../media/image105.png"/><Relationship Id="rId10" Type="http://schemas.openxmlformats.org/officeDocument/2006/relationships/image" Target="../media/image99.png"/><Relationship Id="rId4" Type="http://schemas.openxmlformats.org/officeDocument/2006/relationships/image" Target="../media/image71.png"/><Relationship Id="rId9" Type="http://schemas.openxmlformats.org/officeDocument/2006/relationships/image" Target="../media/image96.png"/><Relationship Id="rId1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6.png"/><Relationship Id="rId7" Type="http://schemas.openxmlformats.org/officeDocument/2006/relationships/image" Target="../media/image9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11" Type="http://schemas.openxmlformats.org/officeDocument/2006/relationships/image" Target="../media/image111.png"/><Relationship Id="rId5" Type="http://schemas.openxmlformats.org/officeDocument/2006/relationships/image" Target="../media/image72.png"/><Relationship Id="rId10" Type="http://schemas.openxmlformats.org/officeDocument/2006/relationships/image" Target="../media/image110.png"/><Relationship Id="rId4" Type="http://schemas.openxmlformats.org/officeDocument/2006/relationships/image" Target="../media/image900.png"/><Relationship Id="rId9" Type="http://schemas.openxmlformats.org/officeDocument/2006/relationships/image" Target="../media/image9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020.png"/><Relationship Id="rId4" Type="http://schemas.openxmlformats.org/officeDocument/2006/relationships/image" Target="../media/image10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3" Type="http://schemas.openxmlformats.org/officeDocument/2006/relationships/image" Target="../media/image6.png"/><Relationship Id="rId7" Type="http://schemas.openxmlformats.org/officeDocument/2006/relationships/image" Target="../media/image10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5" Type="http://schemas.openxmlformats.org/officeDocument/2006/relationships/image" Target="../media/image116.png"/><Relationship Id="rId4" Type="http://schemas.openxmlformats.org/officeDocument/2006/relationships/image" Target="../media/image10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6.png"/><Relationship Id="rId7" Type="http://schemas.openxmlformats.org/officeDocument/2006/relationships/image" Target="../media/image10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0.png"/><Relationship Id="rId5" Type="http://schemas.openxmlformats.org/officeDocument/2006/relationships/image" Target="../media/image1060.png"/><Relationship Id="rId4" Type="http://schemas.openxmlformats.org/officeDocument/2006/relationships/image" Target="../media/image10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6.png"/><Relationship Id="rId7" Type="http://schemas.openxmlformats.org/officeDocument/2006/relationships/image" Target="../media/image1130.png"/><Relationship Id="rId12" Type="http://schemas.openxmlformats.org/officeDocument/2006/relationships/image" Target="../media/image11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11" Type="http://schemas.openxmlformats.org/officeDocument/2006/relationships/image" Target="../media/image1170.png"/><Relationship Id="rId5" Type="http://schemas.openxmlformats.org/officeDocument/2006/relationships/image" Target="../media/image1110.png"/><Relationship Id="rId10" Type="http://schemas.openxmlformats.org/officeDocument/2006/relationships/image" Target="../media/image1160.png"/><Relationship Id="rId4" Type="http://schemas.openxmlformats.org/officeDocument/2006/relationships/image" Target="../media/image118.png"/><Relationship Id="rId9" Type="http://schemas.openxmlformats.org/officeDocument/2006/relationships/image" Target="../media/image11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6.png"/><Relationship Id="rId7" Type="http://schemas.openxmlformats.org/officeDocument/2006/relationships/image" Target="../media/image1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0.png"/><Relationship Id="rId10" Type="http://schemas.openxmlformats.org/officeDocument/2006/relationships/image" Target="../media/image125.png"/><Relationship Id="rId4" Type="http://schemas.openxmlformats.org/officeDocument/2006/relationships/image" Target="../media/image118.png"/><Relationship Id="rId9" Type="http://schemas.openxmlformats.org/officeDocument/2006/relationships/image" Target="../media/image1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99515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Parâmetros do círculo: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1F5B2F43-8759-42D3-B21E-C9368BA8A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641" y="1560326"/>
            <a:ext cx="3439158" cy="3627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0A70741-31E5-49F7-84AA-F7C6EAAD2F9A}"/>
                  </a:ext>
                </a:extLst>
              </p:cNvPr>
              <p:cNvSpPr txBox="1"/>
              <p:nvPr/>
            </p:nvSpPr>
            <p:spPr>
              <a:xfrm>
                <a:off x="910921" y="2291231"/>
                <a:ext cx="1516160" cy="855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0A70741-31E5-49F7-84AA-F7C6EAAD2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21" y="2291231"/>
                <a:ext cx="1516160" cy="855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41883FF-C5C7-4812-B456-BCF267A16D9E}"/>
                  </a:ext>
                </a:extLst>
              </p:cNvPr>
              <p:cNvSpPr txBox="1"/>
              <p:nvPr/>
            </p:nvSpPr>
            <p:spPr>
              <a:xfrm>
                <a:off x="1287558" y="3279017"/>
                <a:ext cx="856919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41883FF-C5C7-4812-B456-BCF267A16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558" y="3279017"/>
                <a:ext cx="856919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72D2DD8-32A6-43DD-A939-97BF4C78DC21}"/>
                  </a:ext>
                </a:extLst>
              </p:cNvPr>
              <p:cNvSpPr txBox="1"/>
              <p:nvPr/>
            </p:nvSpPr>
            <p:spPr>
              <a:xfrm>
                <a:off x="910921" y="4068323"/>
                <a:ext cx="2614599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72D2DD8-32A6-43DD-A939-97BF4C78D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21" y="4068323"/>
                <a:ext cx="2614599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6CBD926-0018-4E76-AC44-9AAF86D60794}"/>
                  </a:ext>
                </a:extLst>
              </p:cNvPr>
              <p:cNvSpPr txBox="1"/>
              <p:nvPr/>
            </p:nvSpPr>
            <p:spPr>
              <a:xfrm>
                <a:off x="4013062" y="2291231"/>
                <a:ext cx="2573959" cy="889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50−10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pt-BR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MPa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6CBD926-0018-4E76-AC44-9AAF86D60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062" y="2291231"/>
                <a:ext cx="2573959" cy="8899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7E7F222-10A4-4236-8F13-5B56472156F2}"/>
                  </a:ext>
                </a:extLst>
              </p:cNvPr>
              <p:cNvSpPr txBox="1"/>
              <p:nvPr/>
            </p:nvSpPr>
            <p:spPr>
              <a:xfrm>
                <a:off x="4013062" y="4068322"/>
                <a:ext cx="3667898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50+</m:t>
                                      </m:r>
                                      <m:r>
                                        <a:rPr lang="pt-B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=50 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7E7F222-10A4-4236-8F13-5B5647215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062" y="4068322"/>
                <a:ext cx="3667898" cy="910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21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99515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Círculo de Mohr: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2B6E872-C7F1-4BE6-AC0B-21972BFC8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124" y="1569543"/>
            <a:ext cx="4160215" cy="40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699515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Pontos marcados: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1C2CDC48-BD53-4153-BCF4-38AE0F3E2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100" y="1571211"/>
            <a:ext cx="2459698" cy="25946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7125A55-C805-4F6F-B7F6-E1CF5CB27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51966"/>
            <a:ext cx="3128287" cy="1913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B8E9B6-3E29-4EB8-9717-812C62886503}"/>
                  </a:ext>
                </a:extLst>
              </p:cNvPr>
              <p:cNvSpPr txBox="1"/>
              <p:nvPr/>
            </p:nvSpPr>
            <p:spPr>
              <a:xfrm>
                <a:off x="391160" y="4373014"/>
                <a:ext cx="4278900" cy="544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B8E9B6-3E29-4EB8-9717-812C62886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0" y="4373014"/>
                <a:ext cx="4278900" cy="544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06A0C02-A820-4986-BAB4-5E07E2D8A1AD}"/>
                  </a:ext>
                </a:extLst>
              </p:cNvPr>
              <p:cNvSpPr txBox="1"/>
              <p:nvPr/>
            </p:nvSpPr>
            <p:spPr>
              <a:xfrm>
                <a:off x="787400" y="5104989"/>
                <a:ext cx="3486420" cy="51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06A0C02-A820-4986-BAB4-5E07E2D8A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0" y="5104989"/>
                <a:ext cx="3486420" cy="517449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E981EDF1-C445-4172-9694-01D221E791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0862" y="1531012"/>
            <a:ext cx="3859326" cy="37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Equivalência analítico x gráfico (rotação)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F68007C-AAE3-45F1-9816-F5B8B3491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20282"/>
            <a:ext cx="5368948" cy="34951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69179E8-6831-4DD1-BC4D-7FEB14C1C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120282"/>
            <a:ext cx="5368948" cy="349510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7348D22-DF2B-4987-8AA4-486559E4F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749" y="2120282"/>
            <a:ext cx="3003525" cy="279020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950EF45-3269-4195-B7B7-26B53C69F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8749" y="2120282"/>
            <a:ext cx="2991423" cy="29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Equivalência analítico x gráfico</a:t>
            </a:r>
            <a:r>
              <a:rPr lang="pt-BR" sz="2400" dirty="0">
                <a:solidFill>
                  <a:prstClr val="black"/>
                </a:solidFill>
              </a:rPr>
              <a:t> (rotação)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469179E8-6831-4DD1-BC4D-7FEB14C1C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102599"/>
            <a:ext cx="5368948" cy="3495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376F88-7A83-4B33-8944-A95E90795F9C}"/>
                  </a:ext>
                </a:extLst>
              </p:cNvPr>
              <p:cNvSpPr txBox="1"/>
              <p:nvPr/>
            </p:nvSpPr>
            <p:spPr>
              <a:xfrm>
                <a:off x="7314757" y="2102599"/>
                <a:ext cx="284480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376F88-7A83-4B33-8944-A95E90795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757" y="2102599"/>
                <a:ext cx="2844800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5C8E6D82-B0DF-4A49-9096-2D912042EC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997" y="2102599"/>
            <a:ext cx="5784799" cy="34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Equivalência analítico x gráfico</a:t>
            </a:r>
            <a:r>
              <a:rPr lang="pt-BR" sz="2400" dirty="0">
                <a:solidFill>
                  <a:prstClr val="black"/>
                </a:solidFill>
              </a:rPr>
              <a:t> (rotação)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4774405E-1685-40ED-BABE-5DFC461F0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520" y="2026280"/>
            <a:ext cx="5169284" cy="3495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51F7D3-5CA2-4FDB-8013-58562D714CAE}"/>
                  </a:ext>
                </a:extLst>
              </p:cNvPr>
              <p:cNvSpPr txBox="1"/>
              <p:nvPr/>
            </p:nvSpPr>
            <p:spPr>
              <a:xfrm>
                <a:off x="1246062" y="2324075"/>
                <a:ext cx="133096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51F7D3-5CA2-4FDB-8013-58562D714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062" y="2324075"/>
                <a:ext cx="1330960" cy="424283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499F383-9542-4EA1-B6EB-FF95D4FD6331}"/>
                  </a:ext>
                </a:extLst>
              </p:cNvPr>
              <p:cNvSpPr txBox="1"/>
              <p:nvPr/>
            </p:nvSpPr>
            <p:spPr>
              <a:xfrm>
                <a:off x="1304513" y="2886489"/>
                <a:ext cx="1214058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499F383-9542-4EA1-B6EB-FF95D4FD6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13" y="2886489"/>
                <a:ext cx="1214058" cy="424283"/>
              </a:xfrm>
              <a:prstGeom prst="rect">
                <a:avLst/>
              </a:prstGeom>
              <a:blipFill>
                <a:blip r:embed="rId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54D9FB90-1ABC-49C3-897D-ABBD8EC96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1753" y="2026280"/>
            <a:ext cx="2587991" cy="250508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239713D-309B-4F4A-BC97-822FA4755F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7919" y="2032247"/>
            <a:ext cx="2581826" cy="24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8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Equivalência analítico x gráfico</a:t>
            </a:r>
            <a:r>
              <a:rPr lang="pt-BR" sz="2400" dirty="0">
                <a:solidFill>
                  <a:prstClr val="black"/>
                </a:solidFill>
              </a:rPr>
              <a:t> (rotação)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F239713D-309B-4F4A-BC97-822FA4755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71472"/>
            <a:ext cx="2581826" cy="24991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3C8CD9C-46FF-4522-A843-6AACC335C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934" y="2171472"/>
            <a:ext cx="5028119" cy="33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Valores extremos (analítico x gráfico</a:t>
            </a:r>
            <a:r>
              <a:rPr lang="pt-BR" sz="2400" dirty="0">
                <a:solidFill>
                  <a:prstClr val="black"/>
                </a:solidFill>
              </a:rPr>
              <a:t>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1E02D88-891F-47B5-8455-CE70FBAAA362}"/>
                  </a:ext>
                </a:extLst>
              </p:cNvPr>
              <p:cNvSpPr txBox="1"/>
              <p:nvPr/>
            </p:nvSpPr>
            <p:spPr>
              <a:xfrm>
                <a:off x="7086600" y="2024072"/>
                <a:ext cx="3855720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1E02D88-891F-47B5-8455-CE70FBAA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024072"/>
                <a:ext cx="385572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D9BB0CE-4E8C-4BEF-A69D-649435A1F16B}"/>
                  </a:ext>
                </a:extLst>
              </p:cNvPr>
              <p:cNvSpPr txBox="1"/>
              <p:nvPr/>
            </p:nvSpPr>
            <p:spPr>
              <a:xfrm>
                <a:off x="7335086" y="3120002"/>
                <a:ext cx="3525086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D9BB0CE-4E8C-4BEF-A69D-649435A1F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086" y="3120002"/>
                <a:ext cx="3525086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>
            <a:extLst>
              <a:ext uri="{FF2B5EF4-FFF2-40B4-BE49-F238E27FC236}">
                <a16:creationId xmlns:a16="http://schemas.microsoft.com/office/drawing/2014/main" id="{F6DFDC39-F7D1-479E-B778-768817D31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026280"/>
            <a:ext cx="5784799" cy="34951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BCE57B8-C237-4145-BC59-AC0EF6342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024072"/>
            <a:ext cx="5784798" cy="35628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91E0EAF-E257-4F07-8F10-21E4995C1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99" y="2024072"/>
            <a:ext cx="5784798" cy="36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Ângulos “extremos” (analítico x gráfico</a:t>
            </a:r>
            <a:r>
              <a:rPr lang="pt-BR" sz="2400" dirty="0">
                <a:solidFill>
                  <a:prstClr val="black"/>
                </a:solidFill>
              </a:rPr>
              <a:t>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636B9AF-44A1-40E4-8FD9-FAB7945FC2C8}"/>
                  </a:ext>
                </a:extLst>
              </p:cNvPr>
              <p:cNvSpPr txBox="1"/>
              <p:nvPr/>
            </p:nvSpPr>
            <p:spPr>
              <a:xfrm>
                <a:off x="7283005" y="2221920"/>
                <a:ext cx="2171721" cy="69807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636B9AF-44A1-40E4-8FD9-FAB7945FC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005" y="2221920"/>
                <a:ext cx="2171721" cy="6980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C8B795D-C433-4784-BBC8-34776080EA2F}"/>
                  </a:ext>
                </a:extLst>
              </p:cNvPr>
              <p:cNvSpPr txBox="1"/>
              <p:nvPr/>
            </p:nvSpPr>
            <p:spPr>
              <a:xfrm>
                <a:off x="7067648" y="3217743"/>
                <a:ext cx="2602434" cy="720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tan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C8B795D-C433-4784-BBC8-34776080E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648" y="3217743"/>
                <a:ext cx="2602434" cy="720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7AEE4E6A-75AC-417B-8D4E-A7A2591EB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736" y="2069872"/>
            <a:ext cx="5437977" cy="34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(5.5)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1F5B2F43-8759-42D3-B21E-C9368BA8A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606270"/>
            <a:ext cx="2243220" cy="23662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495F403-8500-4BA8-A92D-7389C772C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463" y="1606270"/>
            <a:ext cx="4270965" cy="411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074E690-4005-4063-9EB3-77038FED9236}"/>
                  </a:ext>
                </a:extLst>
              </p:cNvPr>
              <p:cNvSpPr txBox="1"/>
              <p:nvPr/>
            </p:nvSpPr>
            <p:spPr>
              <a:xfrm>
                <a:off x="8635291" y="1606270"/>
                <a:ext cx="222488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70 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074E690-4005-4063-9EB3-77038FED9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291" y="1606270"/>
                <a:ext cx="22248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E4D367F-0CBF-4450-B80F-E63EA8C240FD}"/>
                  </a:ext>
                </a:extLst>
              </p:cNvPr>
              <p:cNvSpPr txBox="1"/>
              <p:nvPr/>
            </p:nvSpPr>
            <p:spPr>
              <a:xfrm>
                <a:off x="8563737" y="2101990"/>
                <a:ext cx="2367990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−30 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E4D367F-0CBF-4450-B80F-E63EA8C24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737" y="2101990"/>
                <a:ext cx="236799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5B687417-3D77-4650-BCFA-9AB09344B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4570" y="1606270"/>
            <a:ext cx="4642750" cy="411980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40DE518-7E5B-4DBA-8927-FCFEF82731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4570" y="1604442"/>
            <a:ext cx="4642749" cy="4119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91BE8A2-EF9E-498E-899B-C5D5EDCFC7D3}"/>
                  </a:ext>
                </a:extLst>
              </p:cNvPr>
              <p:cNvSpPr txBox="1"/>
              <p:nvPr/>
            </p:nvSpPr>
            <p:spPr>
              <a:xfrm>
                <a:off x="9126299" y="3581812"/>
                <a:ext cx="1331597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26,6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91BE8A2-EF9E-498E-899B-C5D5EDCF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299" y="3581812"/>
                <a:ext cx="1331597" cy="390748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C3EC128-381F-494D-888A-46C6F39061B5}"/>
                  </a:ext>
                </a:extLst>
              </p:cNvPr>
              <p:cNvSpPr txBox="1"/>
              <p:nvPr/>
            </p:nvSpPr>
            <p:spPr>
              <a:xfrm>
                <a:off x="9037484" y="4075586"/>
                <a:ext cx="1509225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pt-BR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6,6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C3EC128-381F-494D-888A-46C6F3906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484" y="4075586"/>
                <a:ext cx="1509225" cy="390748"/>
              </a:xfrm>
              <a:prstGeom prst="rect">
                <a:avLst/>
              </a:prstGeom>
              <a:blipFill>
                <a:blip r:embed="rId11"/>
                <a:stretch>
                  <a:fillRect b="-312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B22BD77-DA14-416E-87B6-3736AB13B6A3}"/>
                  </a:ext>
                </a:extLst>
              </p:cNvPr>
              <p:cNvSpPr txBox="1"/>
              <p:nvPr/>
            </p:nvSpPr>
            <p:spPr>
              <a:xfrm>
                <a:off x="8563737" y="2752107"/>
                <a:ext cx="2367990" cy="38151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50 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𝑀𝑃𝑎</m:t>
                      </m:r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2B22BD77-DA14-416E-87B6-3736AB13B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737" y="2752107"/>
                <a:ext cx="2367990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m 22">
            <a:extLst>
              <a:ext uri="{FF2B5EF4-FFF2-40B4-BE49-F238E27FC236}">
                <a16:creationId xmlns:a16="http://schemas.microsoft.com/office/drawing/2014/main" id="{56DB23BB-59C5-462E-9A3F-5F803BC438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4569" y="1602613"/>
            <a:ext cx="4642750" cy="411980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CFD63E2-FAF6-49F9-9304-DB177ACF5C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8717" y="1604630"/>
            <a:ext cx="4640473" cy="4117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63D7433-A9B6-4870-BC9F-ADCB1840B3C1}"/>
                  </a:ext>
                </a:extLst>
              </p:cNvPr>
              <p:cNvSpPr txBox="1"/>
              <p:nvPr/>
            </p:nvSpPr>
            <p:spPr>
              <a:xfrm>
                <a:off x="8978716" y="4776802"/>
                <a:ext cx="15380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−18,4</m:t>
                      </m:r>
                      <m:r>
                        <a:rPr lang="en-US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63D7433-A9B6-4870-BC9F-ADCB1840B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716" y="4776802"/>
                <a:ext cx="153803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799728F-FEF4-48AA-88FF-348A32B14363}"/>
                  </a:ext>
                </a:extLst>
              </p:cNvPr>
              <p:cNvSpPr txBox="1"/>
              <p:nvPr/>
            </p:nvSpPr>
            <p:spPr>
              <a:xfrm>
                <a:off x="9064814" y="5282818"/>
                <a:ext cx="13658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71,6</m:t>
                      </m:r>
                      <m:r>
                        <a:rPr lang="en-US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799728F-FEF4-48AA-88FF-348A32B1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814" y="5282818"/>
                <a:ext cx="136583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BAEBAD3B-012F-4DBA-B4D2-BCCC2714B8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22698" y="1606267"/>
            <a:ext cx="4640473" cy="4117783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ADA1C736-DB93-4630-A396-963FBE6906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28717" y="1598953"/>
            <a:ext cx="4642749" cy="41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11)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5.6. Cisalhamento máximo absoluto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Traçar o círculo de Mohr e verificar os valores extremos para os seguintes estados planos: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(a) 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(b) cisalhamento puro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(c) pressão hidrostática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3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(a) uniaxial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BD01E3D-2AE2-4096-8B56-D8BBBCD45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79203"/>
            <a:ext cx="2311400" cy="1582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2A1451-F113-4CA9-A124-9E1527B29FEE}"/>
                  </a:ext>
                </a:extLst>
              </p:cNvPr>
              <p:cNvSpPr txBox="1"/>
              <p:nvPr/>
            </p:nvSpPr>
            <p:spPr>
              <a:xfrm>
                <a:off x="1089238" y="3847650"/>
                <a:ext cx="1516160" cy="855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2A1451-F113-4CA9-A124-9E1527B2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847650"/>
                <a:ext cx="1516160" cy="855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02B9B8C-EC7D-4BA5-BBFE-E1B50D56FA4C}"/>
                  </a:ext>
                </a:extLst>
              </p:cNvPr>
              <p:cNvSpPr txBox="1"/>
              <p:nvPr/>
            </p:nvSpPr>
            <p:spPr>
              <a:xfrm>
                <a:off x="1190604" y="4840233"/>
                <a:ext cx="2614599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02B9B8C-EC7D-4BA5-BBFE-E1B50D56F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04" y="4840233"/>
                <a:ext cx="2614599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E8BE877-F9E2-4A0F-8265-546FF070D61A}"/>
                  </a:ext>
                </a:extLst>
              </p:cNvPr>
              <p:cNvSpPr txBox="1"/>
              <p:nvPr/>
            </p:nvSpPr>
            <p:spPr>
              <a:xfrm>
                <a:off x="3644056" y="1936710"/>
                <a:ext cx="1104522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0,5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E8BE877-F9E2-4A0F-8265-546FF070D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056" y="1936710"/>
                <a:ext cx="1104522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AC2BEDC-92BF-43F6-95CB-9D5218BE704F}"/>
                  </a:ext>
                </a:extLst>
              </p:cNvPr>
              <p:cNvSpPr txBox="1"/>
              <p:nvPr/>
            </p:nvSpPr>
            <p:spPr>
              <a:xfrm>
                <a:off x="3644056" y="2644827"/>
                <a:ext cx="1104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AC2BEDC-92BF-43F6-95CB-9D5218BE7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056" y="2644827"/>
                <a:ext cx="11045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724A6F24-8611-495F-8317-6D00D6E47B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9147" y="1411366"/>
            <a:ext cx="4367271" cy="4189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662DB69-DE57-4C19-929A-431BE6E6A21C}"/>
                  </a:ext>
                </a:extLst>
              </p:cNvPr>
              <p:cNvSpPr txBox="1"/>
              <p:nvPr/>
            </p:nvSpPr>
            <p:spPr>
              <a:xfrm>
                <a:off x="2856434" y="4115001"/>
                <a:ext cx="1137920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662DB69-DE57-4C19-929A-431BE6E6A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434" y="4115001"/>
                <a:ext cx="1137920" cy="411010"/>
              </a:xfrm>
              <a:prstGeom prst="rect">
                <a:avLst/>
              </a:prstGeom>
              <a:blipFill>
                <a:blip r:embed="rId10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BD86FF2-BFAF-4CEF-9030-3E46BBA18163}"/>
                  </a:ext>
                </a:extLst>
              </p:cNvPr>
              <p:cNvSpPr txBox="1"/>
              <p:nvPr/>
            </p:nvSpPr>
            <p:spPr>
              <a:xfrm>
                <a:off x="4786738" y="3520711"/>
                <a:ext cx="1091277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BD86FF2-BFAF-4CEF-9030-3E46BBA18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738" y="3520711"/>
                <a:ext cx="1091277" cy="390748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5C96ADA-5AFC-4F02-8412-BC88C6204AE8}"/>
                  </a:ext>
                </a:extLst>
              </p:cNvPr>
              <p:cNvSpPr txBox="1"/>
              <p:nvPr/>
            </p:nvSpPr>
            <p:spPr>
              <a:xfrm>
                <a:off x="4775988" y="4036440"/>
                <a:ext cx="1226931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5C96ADA-5AFC-4F02-8412-BC88C6204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988" y="4036440"/>
                <a:ext cx="1226931" cy="390748"/>
              </a:xfrm>
              <a:prstGeom prst="rect">
                <a:avLst/>
              </a:prstGeom>
              <a:blipFill>
                <a:blip r:embed="rId12"/>
                <a:stretch>
                  <a:fillRect b="-468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F11F24E-4B84-454B-94A6-0C4A4EDEB6D9}"/>
                  </a:ext>
                </a:extLst>
              </p:cNvPr>
              <p:cNvSpPr txBox="1"/>
              <p:nvPr/>
            </p:nvSpPr>
            <p:spPr>
              <a:xfrm>
                <a:off x="4771211" y="4765606"/>
                <a:ext cx="1226931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F11F24E-4B84-454B-94A6-0C4A4EDEB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11" y="4765606"/>
                <a:ext cx="122693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9EC6016-C7DF-41D8-8B0B-75CD82A93615}"/>
                  </a:ext>
                </a:extLst>
              </p:cNvPr>
              <p:cNvSpPr txBox="1"/>
              <p:nvPr/>
            </p:nvSpPr>
            <p:spPr>
              <a:xfrm>
                <a:off x="4786738" y="5232821"/>
                <a:ext cx="1327941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−45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9EC6016-C7DF-41D8-8B0B-75CD82A93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738" y="5232821"/>
                <a:ext cx="132794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0775AF16-0949-4DCC-8746-19DBE99E3210}"/>
                  </a:ext>
                </a:extLst>
              </p:cNvPr>
              <p:cNvSpPr txBox="1"/>
              <p:nvPr/>
            </p:nvSpPr>
            <p:spPr>
              <a:xfrm>
                <a:off x="5233046" y="1428879"/>
                <a:ext cx="870262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0775AF16-0949-4DCC-8746-19DBE99E3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046" y="1428879"/>
                <a:ext cx="870262" cy="5078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DCA9244-F78C-4904-9142-E080789CE146}"/>
                  </a:ext>
                </a:extLst>
              </p:cNvPr>
              <p:cNvSpPr txBox="1"/>
              <p:nvPr/>
            </p:nvSpPr>
            <p:spPr>
              <a:xfrm>
                <a:off x="5233046" y="2038406"/>
                <a:ext cx="870262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DCA9244-F78C-4904-9142-E080789CE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046" y="2038406"/>
                <a:ext cx="870262" cy="5078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0979E92-A800-4D7E-8178-FE3ED1062B36}"/>
                  </a:ext>
                </a:extLst>
              </p:cNvPr>
              <p:cNvSpPr txBox="1"/>
              <p:nvPr/>
            </p:nvSpPr>
            <p:spPr>
              <a:xfrm>
                <a:off x="5014291" y="2722976"/>
                <a:ext cx="1319143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0,5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0979E92-A800-4D7E-8178-FE3ED1062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291" y="2722976"/>
                <a:ext cx="1319143" cy="5078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3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(a) 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>
                <a:cs typeface="Times New Roman" panose="02020603050405020304" pitchFamily="18" charset="0"/>
              </a:rPr>
              <a:t> Linhas (ou bandas) de </a:t>
            </a:r>
            <a:r>
              <a:rPr lang="pt-BR" altLang="pt-BR" sz="2000" dirty="0" err="1">
                <a:cs typeface="Times New Roman" panose="02020603050405020304" pitchFamily="18" charset="0"/>
              </a:rPr>
              <a:t>Lüder</a:t>
            </a:r>
            <a:endParaRPr lang="pt-BR" alt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ritérios de Falha">
            <a:extLst>
              <a:ext uri="{FF2B5EF4-FFF2-40B4-BE49-F238E27FC236}">
                <a16:creationId xmlns:a16="http://schemas.microsoft.com/office/drawing/2014/main" id="{3B4094FD-75C4-4538-AA7B-63D01474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77" y="1692215"/>
            <a:ext cx="2747835" cy="368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4A0FD36-8E74-4CAE-8E7E-62015CAA7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203" y="1692215"/>
            <a:ext cx="1784850" cy="36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1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Linhas (ou bandas) de </a:t>
            </a:r>
            <a:r>
              <a:rPr lang="pt-BR" altLang="pt-BR" sz="2200" dirty="0" err="1">
                <a:cs typeface="Times New Roman" panose="02020603050405020304" pitchFamily="18" charset="0"/>
              </a:rPr>
              <a:t>Lüder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F6B4FA3-A341-48A3-80A0-3BB3BAEAA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67842"/>
            <a:ext cx="1939924" cy="34414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8B8C759-A15F-4E69-B9CE-707B2D65D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890" y="2167842"/>
            <a:ext cx="1921566" cy="344144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3890726-EF4E-4429-8410-682909ABC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421" y="2167842"/>
            <a:ext cx="1921566" cy="350436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19D77BC-1916-475A-B004-E619562A0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1048" y="2167842"/>
            <a:ext cx="1955005" cy="35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Linhas (ou bandas) de </a:t>
            </a:r>
            <a:r>
              <a:rPr lang="pt-BR" altLang="pt-BR" sz="2200" dirty="0" err="1">
                <a:cs typeface="Times New Roman" panose="02020603050405020304" pitchFamily="18" charset="0"/>
              </a:rPr>
              <a:t>Lüder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EEE5809-DCB6-49FF-A299-18064D8A6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19679"/>
            <a:ext cx="3514725" cy="24669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5F94EE2-8ED3-43DC-B126-1FAAE184F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556" y="2219678"/>
            <a:ext cx="2856497" cy="24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Simulação (MEF - FEAP)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6911D32-DC7E-4720-85D7-83688F999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22182"/>
            <a:ext cx="5067300" cy="29622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51E3AF9-BE29-4840-BC82-C7784E39E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234" y="2222182"/>
            <a:ext cx="4854564" cy="29622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0A31B17-F8BE-4EBF-B1F6-6D2504ACA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784" y="1701000"/>
            <a:ext cx="4874014" cy="369728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DD4B84C-0188-4AC1-A7E0-B65E093CE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887" y="2222182"/>
            <a:ext cx="4763912" cy="293481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A059930-8D54-48F8-81E3-3BA96FCA20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6714" y="2274647"/>
            <a:ext cx="5159889" cy="25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(b) cisalhamento puro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2A1451-F113-4CA9-A124-9E1527B29FEE}"/>
                  </a:ext>
                </a:extLst>
              </p:cNvPr>
              <p:cNvSpPr txBox="1"/>
              <p:nvPr/>
            </p:nvSpPr>
            <p:spPr>
              <a:xfrm>
                <a:off x="1089238" y="3847650"/>
                <a:ext cx="1516160" cy="855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2A1451-F113-4CA9-A124-9E1527B2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847650"/>
                <a:ext cx="1516160" cy="855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02B9B8C-EC7D-4BA5-BBFE-E1B50D56FA4C}"/>
                  </a:ext>
                </a:extLst>
              </p:cNvPr>
              <p:cNvSpPr txBox="1"/>
              <p:nvPr/>
            </p:nvSpPr>
            <p:spPr>
              <a:xfrm>
                <a:off x="1190604" y="4840233"/>
                <a:ext cx="2614599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02B9B8C-EC7D-4BA5-BBFE-E1B50D56F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04" y="4840233"/>
                <a:ext cx="2614599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E8BE877-F9E2-4A0F-8265-546FF070D61A}"/>
                  </a:ext>
                </a:extLst>
              </p:cNvPr>
              <p:cNvSpPr txBox="1"/>
              <p:nvPr/>
            </p:nvSpPr>
            <p:spPr>
              <a:xfrm>
                <a:off x="3669442" y="2017767"/>
                <a:ext cx="870262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E8BE877-F9E2-4A0F-8265-546FF070D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42" y="2017767"/>
                <a:ext cx="870262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AC2BEDC-92BF-43F6-95CB-9D5218BE704F}"/>
                  </a:ext>
                </a:extLst>
              </p:cNvPr>
              <p:cNvSpPr txBox="1"/>
              <p:nvPr/>
            </p:nvSpPr>
            <p:spPr>
              <a:xfrm>
                <a:off x="3669442" y="2725884"/>
                <a:ext cx="8702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AC2BEDC-92BF-43F6-95CB-9D5218BE7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42" y="2725884"/>
                <a:ext cx="8702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662DB69-DE57-4C19-929A-431BE6E6A21C}"/>
                  </a:ext>
                </a:extLst>
              </p:cNvPr>
              <p:cNvSpPr txBox="1"/>
              <p:nvPr/>
            </p:nvSpPr>
            <p:spPr>
              <a:xfrm>
                <a:off x="2856434" y="4115001"/>
                <a:ext cx="1137920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662DB69-DE57-4C19-929A-431BE6E6A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434" y="4115001"/>
                <a:ext cx="1137920" cy="411010"/>
              </a:xfrm>
              <a:prstGeom prst="rect">
                <a:avLst/>
              </a:prstGeom>
              <a:blipFill>
                <a:blip r:embed="rId8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85CD2539-5844-4303-9F32-382357C516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238" y="2017767"/>
            <a:ext cx="1849014" cy="180543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EB21098-1A42-4596-A302-C7A78404E4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6825" y="1453708"/>
            <a:ext cx="4370027" cy="4191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E6D2A04-2150-4A50-8285-23E4ED1ECA67}"/>
                  </a:ext>
                </a:extLst>
              </p:cNvPr>
              <p:cNvSpPr txBox="1"/>
              <p:nvPr/>
            </p:nvSpPr>
            <p:spPr>
              <a:xfrm>
                <a:off x="4572831" y="3646126"/>
                <a:ext cx="1226931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E6D2A04-2150-4A50-8285-23E4ED1EC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831" y="3646126"/>
                <a:ext cx="1226931" cy="390748"/>
              </a:xfrm>
              <a:prstGeom prst="rect">
                <a:avLst/>
              </a:prstGeom>
              <a:blipFill>
                <a:blip r:embed="rId11"/>
                <a:stretch>
                  <a:fillRect b="-781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CE710CE-1FCE-460A-AEBB-9CA33D7CC9A8}"/>
                  </a:ext>
                </a:extLst>
              </p:cNvPr>
              <p:cNvSpPr txBox="1"/>
              <p:nvPr/>
            </p:nvSpPr>
            <p:spPr>
              <a:xfrm>
                <a:off x="4562081" y="4161855"/>
                <a:ext cx="1338691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−45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CE710CE-1FCE-460A-AEBB-9CA33D7CC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081" y="4161855"/>
                <a:ext cx="1338691" cy="390748"/>
              </a:xfrm>
              <a:prstGeom prst="rect">
                <a:avLst/>
              </a:prstGeom>
              <a:blipFill>
                <a:blip r:embed="rId12"/>
                <a:stretch>
                  <a:fillRect b="-312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B314263-860B-43BE-BA33-D3EDF6DB7712}"/>
                  </a:ext>
                </a:extLst>
              </p:cNvPr>
              <p:cNvSpPr txBox="1"/>
              <p:nvPr/>
            </p:nvSpPr>
            <p:spPr>
              <a:xfrm>
                <a:off x="4582368" y="4809033"/>
                <a:ext cx="1155263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B314263-860B-43BE-BA33-D3EDF6DB7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68" y="4809033"/>
                <a:ext cx="115526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6F6252D-2218-4044-B7B2-4888021F9B6E}"/>
                  </a:ext>
                </a:extLst>
              </p:cNvPr>
              <p:cNvSpPr txBox="1"/>
              <p:nvPr/>
            </p:nvSpPr>
            <p:spPr>
              <a:xfrm>
                <a:off x="4582367" y="5276248"/>
                <a:ext cx="1155264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6F6252D-2218-4044-B7B2-4888021F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67" y="5276248"/>
                <a:ext cx="115526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C3E2B62-37FB-40B8-9A8A-F56FBCE23B16}"/>
                  </a:ext>
                </a:extLst>
              </p:cNvPr>
              <p:cNvSpPr txBox="1"/>
              <p:nvPr/>
            </p:nvSpPr>
            <p:spPr>
              <a:xfrm>
                <a:off x="5173767" y="1610632"/>
                <a:ext cx="870262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C3E2B62-37FB-40B8-9A8A-F56FBCE2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767" y="1610632"/>
                <a:ext cx="870262" cy="5078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98F65BD-012E-4444-B51C-6342889E1BA8}"/>
                  </a:ext>
                </a:extLst>
              </p:cNvPr>
              <p:cNvSpPr txBox="1"/>
              <p:nvPr/>
            </p:nvSpPr>
            <p:spPr>
              <a:xfrm>
                <a:off x="5084599" y="2256594"/>
                <a:ext cx="1048596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98F65BD-012E-4444-B51C-6342889E1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599" y="2256594"/>
                <a:ext cx="1048596" cy="5078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C57774B-D806-4177-855A-197A99DF254D}"/>
                  </a:ext>
                </a:extLst>
              </p:cNvPr>
              <p:cNvSpPr txBox="1"/>
              <p:nvPr/>
            </p:nvSpPr>
            <p:spPr>
              <a:xfrm>
                <a:off x="4995432" y="2915304"/>
                <a:ext cx="1226931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C57774B-D806-4177-855A-197A99DF2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432" y="2915304"/>
                <a:ext cx="1226931" cy="5078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6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(b) cisalhamento puro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BEB21098-1A42-4596-A302-C7A78404E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091684"/>
            <a:ext cx="3708775" cy="35575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F5C9BAC-9FE5-4D45-A72E-FC7AC0653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080" y="1476119"/>
            <a:ext cx="3927973" cy="42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Fratura frágil sob cisalhamento (torção)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FA4F9ED-E90B-41B0-BD1A-37389CD8F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99693"/>
            <a:ext cx="3216773" cy="3216773"/>
          </a:xfrm>
          <a:prstGeom prst="rect">
            <a:avLst/>
          </a:prstGeom>
        </p:spPr>
      </p:pic>
      <p:pic>
        <p:nvPicPr>
          <p:cNvPr id="2050" name="Picture 2" descr="Critérios de Falha">
            <a:extLst>
              <a:ext uri="{FF2B5EF4-FFF2-40B4-BE49-F238E27FC236}">
                <a16:creationId xmlns:a16="http://schemas.microsoft.com/office/drawing/2014/main" id="{BC765782-0263-4CD0-9FAD-CEF2A0EC5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80" y="1489900"/>
            <a:ext cx="3216773" cy="41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(c) pressão hidrostática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2A1451-F113-4CA9-A124-9E1527B29FEE}"/>
                  </a:ext>
                </a:extLst>
              </p:cNvPr>
              <p:cNvSpPr txBox="1"/>
              <p:nvPr/>
            </p:nvSpPr>
            <p:spPr>
              <a:xfrm>
                <a:off x="1089238" y="3990228"/>
                <a:ext cx="1516160" cy="855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32A1451-F113-4CA9-A124-9E1527B2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990228"/>
                <a:ext cx="1516160" cy="855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02B9B8C-EC7D-4BA5-BBFE-E1B50D56FA4C}"/>
                  </a:ext>
                </a:extLst>
              </p:cNvPr>
              <p:cNvSpPr txBox="1"/>
              <p:nvPr/>
            </p:nvSpPr>
            <p:spPr>
              <a:xfrm>
                <a:off x="1190604" y="4840233"/>
                <a:ext cx="2614599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02B9B8C-EC7D-4BA5-BBFE-E1B50D56F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04" y="4840233"/>
                <a:ext cx="2614599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E8BE877-F9E2-4A0F-8265-546FF070D61A}"/>
                  </a:ext>
                </a:extLst>
              </p:cNvPr>
              <p:cNvSpPr txBox="1"/>
              <p:nvPr/>
            </p:nvSpPr>
            <p:spPr>
              <a:xfrm>
                <a:off x="4761181" y="2001011"/>
                <a:ext cx="1104522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E8BE877-F9E2-4A0F-8265-546FF070D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81" y="2001011"/>
                <a:ext cx="1104522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AC2BEDC-92BF-43F6-95CB-9D5218BE704F}"/>
                  </a:ext>
                </a:extLst>
              </p:cNvPr>
              <p:cNvSpPr txBox="1"/>
              <p:nvPr/>
            </p:nvSpPr>
            <p:spPr>
              <a:xfrm>
                <a:off x="4761181" y="2709128"/>
                <a:ext cx="1104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AC2BEDC-92BF-43F6-95CB-9D5218BE7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81" y="2709128"/>
                <a:ext cx="11045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662DB69-DE57-4C19-929A-431BE6E6A21C}"/>
                  </a:ext>
                </a:extLst>
              </p:cNvPr>
              <p:cNvSpPr txBox="1"/>
              <p:nvPr/>
            </p:nvSpPr>
            <p:spPr>
              <a:xfrm>
                <a:off x="2856434" y="4257579"/>
                <a:ext cx="1137920" cy="411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662DB69-DE57-4C19-929A-431BE6E6A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434" y="4257579"/>
                <a:ext cx="1137920" cy="411010"/>
              </a:xfrm>
              <a:prstGeom prst="rect">
                <a:avLst/>
              </a:prstGeom>
              <a:blipFill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BD86FF2-BFAF-4CEF-9030-3E46BBA18163}"/>
                  </a:ext>
                </a:extLst>
              </p:cNvPr>
              <p:cNvSpPr txBox="1"/>
              <p:nvPr/>
            </p:nvSpPr>
            <p:spPr>
              <a:xfrm>
                <a:off x="4774426" y="3469123"/>
                <a:ext cx="1091277" cy="3907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pt-BR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BD86FF2-BFAF-4CEF-9030-3E46BBA18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26" y="3469123"/>
                <a:ext cx="1091277" cy="390748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1FBFB88A-97F8-4D10-A9C1-80840F9DE6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238" y="2001011"/>
            <a:ext cx="2121322" cy="202997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C7B04DFA-0D53-44EF-9BE1-5F8873DA59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0028" y="1460445"/>
            <a:ext cx="4522828" cy="42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12.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5.6. Cisalhamento máximo absoluto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43699"/>
            <a:ext cx="10515598" cy="440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(c) pressão hidrostática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m 26">
            <a:extLst>
              <a:ext uri="{FF2B5EF4-FFF2-40B4-BE49-F238E27FC236}">
                <a16:creationId xmlns:a16="http://schemas.microsoft.com/office/drawing/2014/main" id="{C7B04DFA-0D53-44EF-9BE1-5F8873DA5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32619"/>
            <a:ext cx="3831524" cy="36183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2DE1192-892C-4D59-9F82-B3BBA28E1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240" y="1487177"/>
            <a:ext cx="3917813" cy="42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5.6. Cisalhamento máximo absoluto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Estados de tensão: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Biaxial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Triaxial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F61DFF6-385A-4A97-8113-D042005D1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102" y="2190469"/>
            <a:ext cx="2867538" cy="27258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86E3E70-8C73-4CAA-BC22-5FA974F81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102" y="2190468"/>
            <a:ext cx="2867538" cy="272587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033D7B7-CC19-49BC-A833-C8237676D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830" y="2190466"/>
            <a:ext cx="3475929" cy="30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Cisalhamento máximo no plano </a:t>
            </a:r>
            <a:r>
              <a:rPr lang="pt-BR" sz="2400" i="1" dirty="0" err="1"/>
              <a:t>xy</a:t>
            </a:r>
            <a:endParaRPr lang="en-US" sz="2000" i="1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1E02D88-891F-47B5-8455-CE70FBAAA362}"/>
                  </a:ext>
                </a:extLst>
              </p:cNvPr>
              <p:cNvSpPr txBox="1"/>
              <p:nvPr/>
            </p:nvSpPr>
            <p:spPr>
              <a:xfrm>
                <a:off x="7266279" y="1568722"/>
                <a:ext cx="3855720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1E02D88-891F-47B5-8455-CE70FBAA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279" y="1568722"/>
                <a:ext cx="385572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D9BB0CE-4E8C-4BEF-A69D-649435A1F16B}"/>
                  </a:ext>
                </a:extLst>
              </p:cNvPr>
              <p:cNvSpPr txBox="1"/>
              <p:nvPr/>
            </p:nvSpPr>
            <p:spPr>
              <a:xfrm>
                <a:off x="7486206" y="2615402"/>
                <a:ext cx="3415866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D9BB0CE-4E8C-4BEF-A69D-649435A1F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206" y="2615402"/>
                <a:ext cx="3415866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D91E0EAF-E257-4F07-8F10-21E4995C1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001" y="2024072"/>
            <a:ext cx="5784798" cy="3684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/>
              <p:nvPr/>
            </p:nvSpPr>
            <p:spPr>
              <a:xfrm>
                <a:off x="7226108" y="3998405"/>
                <a:ext cx="3936061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b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108" y="3998405"/>
                <a:ext cx="3936061" cy="640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8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3"/>
            <a:ext cx="10515600" cy="4277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Cisalhamento máximo absoluto (estado triaxial)</a:t>
            </a:r>
            <a:endParaRPr lang="en-US" sz="2000" i="1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/>
              <p:nvPr/>
            </p:nvSpPr>
            <p:spPr>
              <a:xfrm>
                <a:off x="6265615" y="2306809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5" y="2306809"/>
                <a:ext cx="2119494" cy="64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0B06E313-DF4A-4B1B-A5C3-ED6D02DA0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237" y="2312478"/>
            <a:ext cx="3490403" cy="3209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18572F0-A1D4-43B3-BA3C-F02002E54FBB}"/>
                  </a:ext>
                </a:extLst>
              </p:cNvPr>
              <p:cNvSpPr txBox="1"/>
              <p:nvPr/>
            </p:nvSpPr>
            <p:spPr>
              <a:xfrm>
                <a:off x="6265614" y="3147206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18572F0-A1D4-43B3-BA3C-F02002E54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4" y="3147206"/>
                <a:ext cx="2119494" cy="640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D21B27F-F8A1-425C-9E41-54119E3A9137}"/>
                  </a:ext>
                </a:extLst>
              </p:cNvPr>
              <p:cNvSpPr txBox="1"/>
              <p:nvPr/>
            </p:nvSpPr>
            <p:spPr>
              <a:xfrm>
                <a:off x="6265614" y="3987603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D21B27F-F8A1-425C-9E41-54119E3A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4" y="3987603"/>
                <a:ext cx="2119494" cy="640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C4FF91-E7C1-49C0-B6BC-52795502AC24}"/>
                  </a:ext>
                </a:extLst>
              </p:cNvPr>
              <p:cNvSpPr txBox="1"/>
              <p:nvPr/>
            </p:nvSpPr>
            <p:spPr>
              <a:xfrm>
                <a:off x="5344162" y="5082581"/>
                <a:ext cx="3962400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p>
                      </m:sSubSup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</m:sup>
                          </m:sSubSup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𝒙𝒛</m:t>
                              </m:r>
                            </m:sup>
                          </m:sSubSup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C4FF91-E7C1-49C0-B6BC-52795502A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2" y="5082581"/>
                <a:ext cx="3962400" cy="4397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4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3"/>
            <a:ext cx="10515600" cy="4277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Cisalhamento máximo absoluto (estado triaxial)</a:t>
            </a:r>
            <a:endParaRPr lang="en-US" sz="2000" i="1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/>
              <p:nvPr/>
            </p:nvSpPr>
            <p:spPr>
              <a:xfrm>
                <a:off x="6265615" y="2306809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5" y="2306809"/>
                <a:ext cx="2119494" cy="64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18572F0-A1D4-43B3-BA3C-F02002E54FBB}"/>
                  </a:ext>
                </a:extLst>
              </p:cNvPr>
              <p:cNvSpPr txBox="1"/>
              <p:nvPr/>
            </p:nvSpPr>
            <p:spPr>
              <a:xfrm>
                <a:off x="6265614" y="3147206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18572F0-A1D4-43B3-BA3C-F02002E54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4" y="3147206"/>
                <a:ext cx="2119494" cy="640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D21B27F-F8A1-425C-9E41-54119E3A9137}"/>
                  </a:ext>
                </a:extLst>
              </p:cNvPr>
              <p:cNvSpPr txBox="1"/>
              <p:nvPr/>
            </p:nvSpPr>
            <p:spPr>
              <a:xfrm>
                <a:off x="6265614" y="3987603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D21B27F-F8A1-425C-9E41-54119E3A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4" y="3987603"/>
                <a:ext cx="2119494" cy="640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C4FF91-E7C1-49C0-B6BC-52795502AC24}"/>
                  </a:ext>
                </a:extLst>
              </p:cNvPr>
              <p:cNvSpPr txBox="1"/>
              <p:nvPr/>
            </p:nvSpPr>
            <p:spPr>
              <a:xfrm>
                <a:off x="5344162" y="5082581"/>
                <a:ext cx="3962400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𝝉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𝒎𝒂𝒙</m:t>
                          </m:r>
                        </m:sub>
                        <m:sup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𝒂𝒃𝒔</m:t>
                          </m:r>
                        </m:sup>
                      </m:sSubSup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𝒎𝒂𝒙</m:t>
                      </m:r>
                      <m:d>
                        <m:d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𝒙𝒚</m:t>
                              </m:r>
                            </m:sup>
                          </m:sSub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𝒙𝒛</m:t>
                              </m:r>
                            </m:sup>
                          </m:sSub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C4FF91-E7C1-49C0-B6BC-52795502A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2" y="5082581"/>
                <a:ext cx="3962400" cy="4397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F35CD5FF-3276-4D32-990C-D78CA332C6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9001" y="2306809"/>
            <a:ext cx="3501784" cy="322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5.7.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17803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EPT da figura, determinar o cisalhamento máximo absoluto.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74637CF-B0A8-40E6-962C-FC67E3688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241" y="1806366"/>
            <a:ext cx="3083558" cy="2764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6FEAAFD-C87E-4B37-8A84-0A41FAFD9364}"/>
                  </a:ext>
                </a:extLst>
              </p:cNvPr>
              <p:cNvSpPr txBox="1"/>
              <p:nvPr/>
            </p:nvSpPr>
            <p:spPr>
              <a:xfrm>
                <a:off x="1233997" y="2895812"/>
                <a:ext cx="15110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6FEAAFD-C87E-4B37-8A84-0A41FAFD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895812"/>
                <a:ext cx="151107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2A9D7E3-90B4-4745-BA13-722442EA4818}"/>
                  </a:ext>
                </a:extLst>
              </p:cNvPr>
              <p:cNvSpPr txBox="1"/>
              <p:nvPr/>
            </p:nvSpPr>
            <p:spPr>
              <a:xfrm>
                <a:off x="1233997" y="3434053"/>
                <a:ext cx="1511079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2A9D7E3-90B4-4745-BA13-722442EA4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434053"/>
                <a:ext cx="1511079" cy="424283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87B45E3-3F43-41A1-A4F6-072FAC7E6BCD}"/>
                  </a:ext>
                </a:extLst>
              </p:cNvPr>
              <p:cNvSpPr txBox="1"/>
              <p:nvPr/>
            </p:nvSpPr>
            <p:spPr>
              <a:xfrm>
                <a:off x="1233997" y="3996467"/>
                <a:ext cx="1511079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87B45E3-3F43-41A1-A4F6-072FAC7E6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996467"/>
                <a:ext cx="1511079" cy="424283"/>
              </a:xfrm>
              <a:prstGeom prst="rect">
                <a:avLst/>
              </a:prstGeom>
              <a:blipFill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17AB44D-A29D-416A-ACA5-84C034B0A93D}"/>
                  </a:ext>
                </a:extLst>
              </p:cNvPr>
              <p:cNvSpPr txBox="1"/>
              <p:nvPr/>
            </p:nvSpPr>
            <p:spPr>
              <a:xfrm>
                <a:off x="3756660" y="2898944"/>
                <a:ext cx="3855720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17AB44D-A29D-416A-ACA5-84C034B0A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660" y="2898944"/>
                <a:ext cx="3855720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8BF18A7-F748-4A88-AD6F-256C9C3FB680}"/>
                  </a:ext>
                </a:extLst>
              </p:cNvPr>
              <p:cNvSpPr txBox="1"/>
              <p:nvPr/>
            </p:nvSpPr>
            <p:spPr>
              <a:xfrm>
                <a:off x="4066761" y="4032261"/>
                <a:ext cx="19479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8BF18A7-F748-4A88-AD6F-256C9C3FB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61" y="4032261"/>
                <a:ext cx="194795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5943BE9-0FC8-4252-AE6F-444C6B6B905B}"/>
                  </a:ext>
                </a:extLst>
              </p:cNvPr>
              <p:cNvSpPr txBox="1"/>
              <p:nvPr/>
            </p:nvSpPr>
            <p:spPr>
              <a:xfrm>
                <a:off x="4066761" y="4570935"/>
                <a:ext cx="19479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5943BE9-0FC8-4252-AE6F-444C6B6B9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61" y="4570935"/>
                <a:ext cx="1947959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F8C45E4-2899-4E62-A458-4BDC32B3E61C}"/>
                  </a:ext>
                </a:extLst>
              </p:cNvPr>
              <p:cNvSpPr txBox="1"/>
              <p:nvPr/>
            </p:nvSpPr>
            <p:spPr>
              <a:xfrm>
                <a:off x="4333459" y="5076114"/>
                <a:ext cx="14145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0" lang="en-US" sz="2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F8C45E4-2899-4E62-A458-4BDC32B3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459" y="5076114"/>
                <a:ext cx="1414559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447ADCEE-596D-4FE4-90FE-7614762121BF}"/>
                  </a:ext>
                </a:extLst>
              </p:cNvPr>
              <p:cNvSpPr txBox="1"/>
              <p:nvPr/>
            </p:nvSpPr>
            <p:spPr>
              <a:xfrm>
                <a:off x="820582" y="4747130"/>
                <a:ext cx="2331337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447ADCEE-596D-4FE4-90FE-761476212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82" y="4747130"/>
                <a:ext cx="2331337" cy="424283"/>
              </a:xfrm>
              <a:prstGeom prst="rect">
                <a:avLst/>
              </a:prstGeom>
              <a:blipFill>
                <a:blip r:embed="rId12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5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 animBg="1"/>
      <p:bldP spid="21" grpId="0"/>
      <p:bldP spid="22" grpId="0"/>
      <p:bldP spid="23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5.7.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Observação: estado completo de tensão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0B9DEB64-BE1E-4757-843F-E6EC7EFA1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336" y="2128578"/>
            <a:ext cx="3911328" cy="33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5.7.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17803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Cisalhamento máximo absoluto: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74637CF-B0A8-40E6-962C-FC67E3688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241" y="1806366"/>
            <a:ext cx="3083558" cy="2764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FB0A1EB-F982-4E1E-8B3D-A8C02988412F}"/>
                  </a:ext>
                </a:extLst>
              </p:cNvPr>
              <p:cNvSpPr txBox="1"/>
              <p:nvPr/>
            </p:nvSpPr>
            <p:spPr>
              <a:xfrm>
                <a:off x="3507962" y="2378714"/>
                <a:ext cx="3156998" cy="77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55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FB0A1EB-F982-4E1E-8B3D-A8C029884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62" y="2378714"/>
                <a:ext cx="3156998" cy="777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68598B7-B468-4EF6-B1CE-3E6C82C0D04D}"/>
                  </a:ext>
                </a:extLst>
              </p:cNvPr>
              <p:cNvSpPr txBox="1"/>
              <p:nvPr/>
            </p:nvSpPr>
            <p:spPr>
              <a:xfrm>
                <a:off x="3511907" y="3229767"/>
                <a:ext cx="3350038" cy="77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55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=27,5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68598B7-B468-4EF6-B1CE-3E6C82C0D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907" y="3229767"/>
                <a:ext cx="3350038" cy="777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F891A16-48F2-4A88-BEFE-D0520479D260}"/>
                  </a:ext>
                </a:extLst>
              </p:cNvPr>
              <p:cNvSpPr txBox="1"/>
              <p:nvPr/>
            </p:nvSpPr>
            <p:spPr>
              <a:xfrm>
                <a:off x="3507962" y="4084843"/>
                <a:ext cx="3075719" cy="77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=2,5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F891A16-48F2-4A88-BEFE-D0520479D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62" y="4084843"/>
                <a:ext cx="3075719" cy="777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3688B0B-64C3-4593-94E6-668AB83CC705}"/>
                  </a:ext>
                </a:extLst>
              </p:cNvPr>
              <p:cNvSpPr txBox="1"/>
              <p:nvPr/>
            </p:nvSpPr>
            <p:spPr>
              <a:xfrm>
                <a:off x="3507962" y="5167947"/>
                <a:ext cx="2435639" cy="411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𝒂𝒃𝒔</m:t>
                          </m:r>
                        </m:sup>
                      </m:sSubSup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𝐌𝐏𝐚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3688B0B-64C3-4593-94E6-668AB83CC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62" y="5167947"/>
                <a:ext cx="2435639" cy="4117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6256441-4617-4A7A-A0A2-381EAF05EED9}"/>
                  </a:ext>
                </a:extLst>
              </p:cNvPr>
              <p:cNvSpPr txBox="1"/>
              <p:nvPr/>
            </p:nvSpPr>
            <p:spPr>
              <a:xfrm>
                <a:off x="947201" y="2602400"/>
                <a:ext cx="17959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6256441-4617-4A7A-A0A2-381EAF05E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01" y="2602400"/>
                <a:ext cx="179599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0BDADBB-D35E-4029-9B12-70CD5A47070C}"/>
                  </a:ext>
                </a:extLst>
              </p:cNvPr>
              <p:cNvSpPr txBox="1"/>
              <p:nvPr/>
            </p:nvSpPr>
            <p:spPr>
              <a:xfrm>
                <a:off x="947201" y="3219162"/>
                <a:ext cx="16877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0BDADBB-D35E-4029-9B12-70CD5A470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01" y="3219162"/>
                <a:ext cx="168771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AE440CA-262D-4DFB-A407-FA203611BD6F}"/>
                  </a:ext>
                </a:extLst>
              </p:cNvPr>
              <p:cNvSpPr txBox="1"/>
              <p:nvPr/>
            </p:nvSpPr>
            <p:spPr>
              <a:xfrm>
                <a:off x="950101" y="3835924"/>
                <a:ext cx="9705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sz="20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AE440CA-262D-4DFB-A407-FA203611B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01" y="3835924"/>
                <a:ext cx="97050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2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5" grpId="0"/>
      <p:bldP spid="26" grpId="0"/>
      <p:bldP spid="27" grpId="0"/>
      <p:bldP spid="28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5.7.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3"/>
            <a:ext cx="717803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Cisalhamento máximo absoluto: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6256441-4617-4A7A-A0A2-381EAF05EED9}"/>
                  </a:ext>
                </a:extLst>
              </p:cNvPr>
              <p:cNvSpPr txBox="1"/>
              <p:nvPr/>
            </p:nvSpPr>
            <p:spPr>
              <a:xfrm>
                <a:off x="1669001" y="2332717"/>
                <a:ext cx="17959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6256441-4617-4A7A-A0A2-381EAF05E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32717"/>
                <a:ext cx="179599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0BDADBB-D35E-4029-9B12-70CD5A47070C}"/>
                  </a:ext>
                </a:extLst>
              </p:cNvPr>
              <p:cNvSpPr txBox="1"/>
              <p:nvPr/>
            </p:nvSpPr>
            <p:spPr>
              <a:xfrm>
                <a:off x="1669001" y="2949479"/>
                <a:ext cx="16877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0BDADBB-D35E-4029-9B12-70CD5A470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949479"/>
                <a:ext cx="1687718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AE440CA-262D-4DFB-A407-FA203611BD6F}"/>
                  </a:ext>
                </a:extLst>
              </p:cNvPr>
              <p:cNvSpPr txBox="1"/>
              <p:nvPr/>
            </p:nvSpPr>
            <p:spPr>
              <a:xfrm>
                <a:off x="1671901" y="3566241"/>
                <a:ext cx="9705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AE440CA-262D-4DFB-A407-FA203611B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01" y="3566241"/>
                <a:ext cx="97050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4C42323E-FF37-4EF8-B026-A6DA3E8B8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1840" y="1339460"/>
            <a:ext cx="4688259" cy="44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6. Estado Plano de Deformação (EPD)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3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12. Estado Plano de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método gráfico do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estado triaxial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Determinar o cisalhamento máximo absoluto (3D)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Cálculo analítico: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Direções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Ângulos correspondentes a </a:t>
            </a:r>
            <a:r>
              <a:rPr lang="pt-BR" sz="2000" i="1" dirty="0"/>
              <a:t>τ</a:t>
            </a:r>
            <a:r>
              <a:rPr lang="pt-BR" sz="2000" baseline="-25000" dirty="0"/>
              <a:t>max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C616149-50CD-4844-82D9-A092DEB6279F}"/>
                  </a:ext>
                </a:extLst>
              </p:cNvPr>
              <p:cNvSpPr txBox="1"/>
              <p:nvPr/>
            </p:nvSpPr>
            <p:spPr>
              <a:xfrm>
                <a:off x="6069863" y="1461300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C616149-50CD-4844-82D9-A092DEB62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863" y="1461300"/>
                <a:ext cx="4678680" cy="60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82704E6-5ED3-46D8-A70C-105705248F1E}"/>
                  </a:ext>
                </a:extLst>
              </p:cNvPr>
              <p:cNvSpPr txBox="1"/>
              <p:nvPr/>
            </p:nvSpPr>
            <p:spPr>
              <a:xfrm>
                <a:off x="6481343" y="2255220"/>
                <a:ext cx="3855720" cy="570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82704E6-5ED3-46D8-A70C-105705248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343" y="2255220"/>
                <a:ext cx="3855720" cy="5705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8A4152B-47F5-4572-8D4C-2240B9164D63}"/>
                  </a:ext>
                </a:extLst>
              </p:cNvPr>
              <p:cNvSpPr txBox="1"/>
              <p:nvPr/>
            </p:nvSpPr>
            <p:spPr>
              <a:xfrm>
                <a:off x="5158740" y="3352480"/>
                <a:ext cx="3855720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8A4152B-47F5-4572-8D4C-2240B916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740" y="3352480"/>
                <a:ext cx="3855720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DB8F7A-01F8-4382-9800-C7440708505F}"/>
                  </a:ext>
                </a:extLst>
              </p:cNvPr>
              <p:cNvSpPr txBox="1"/>
              <p:nvPr/>
            </p:nvSpPr>
            <p:spPr>
              <a:xfrm>
                <a:off x="9182079" y="3458791"/>
                <a:ext cx="2171721" cy="69807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DB8F7A-01F8-4382-9800-C74407085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079" y="3458791"/>
                <a:ext cx="2171721" cy="6980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9B1ACF0-C99C-42B0-B032-3E07B3E0A427}"/>
                  </a:ext>
                </a:extLst>
              </p:cNvPr>
              <p:cNvSpPr txBox="1"/>
              <p:nvPr/>
            </p:nvSpPr>
            <p:spPr>
              <a:xfrm>
                <a:off x="5158740" y="4600530"/>
                <a:ext cx="3525086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9B1ACF0-C99C-42B0-B032-3E07B3E0A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740" y="4600530"/>
                <a:ext cx="3525086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DE8F0B-9497-46CC-9B94-CB661A2BEB4F}"/>
                  </a:ext>
                </a:extLst>
              </p:cNvPr>
              <p:cNvSpPr txBox="1"/>
              <p:nvPr/>
            </p:nvSpPr>
            <p:spPr>
              <a:xfrm>
                <a:off x="8751366" y="4732271"/>
                <a:ext cx="2602434" cy="720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DE8F0B-9497-46CC-9B94-CB661A2BE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366" y="4732271"/>
                <a:ext cx="2602434" cy="7202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5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Otto Mohr (1835 – 1918)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625ECD6-C549-4A3E-8B68-2227AC336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917" y="2419995"/>
            <a:ext cx="1741604" cy="2400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C571D-2703-4E61-A95A-8F490C6290F3}"/>
                  </a:ext>
                </a:extLst>
              </p:cNvPr>
              <p:cNvSpPr txBox="1"/>
              <p:nvPr/>
            </p:nvSpPr>
            <p:spPr>
              <a:xfrm>
                <a:off x="3615238" y="2419995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C571D-2703-4E61-A95A-8F490C629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38" y="2419995"/>
                <a:ext cx="4678680" cy="601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029616F-C159-43ED-9757-512D0957CBF4}"/>
                  </a:ext>
                </a:extLst>
              </p:cNvPr>
              <p:cNvSpPr txBox="1"/>
              <p:nvPr/>
            </p:nvSpPr>
            <p:spPr>
              <a:xfrm>
                <a:off x="3615238" y="4249647"/>
                <a:ext cx="3855720" cy="570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029616F-C159-43ED-9757-512D0957C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38" y="4249647"/>
                <a:ext cx="3855720" cy="570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2B33326-6F82-471A-8C92-9D14C5B5077E}"/>
                  </a:ext>
                </a:extLst>
              </p:cNvPr>
              <p:cNvSpPr txBox="1"/>
              <p:nvPr/>
            </p:nvSpPr>
            <p:spPr>
              <a:xfrm>
                <a:off x="4415801" y="3304153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2B33326-6F82-471A-8C92-9D14C5B50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01" y="3304153"/>
                <a:ext cx="4678680" cy="6012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411"/>
            <a:ext cx="10515600" cy="43495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Eliminação do ângulo de rotação </a:t>
            </a:r>
            <a:r>
              <a:rPr lang="el-GR" sz="2400" dirty="0"/>
              <a:t>θ</a:t>
            </a:r>
            <a:r>
              <a:rPr lang="pt-BR" sz="2400" dirty="0"/>
              <a:t>: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89EE64D-211A-4EF5-92C4-AACCF539EDFC}"/>
                  </a:ext>
                </a:extLst>
              </p:cNvPr>
              <p:cNvSpPr txBox="1"/>
              <p:nvPr/>
            </p:nvSpPr>
            <p:spPr>
              <a:xfrm>
                <a:off x="1089238" y="2061849"/>
                <a:ext cx="10264562" cy="665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  <m:sup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box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89EE64D-211A-4EF5-92C4-AACCF539E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061849"/>
                <a:ext cx="10264562" cy="6652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B4019C2-913D-4852-B8E8-52CD40A180A2}"/>
                  </a:ext>
                </a:extLst>
              </p:cNvPr>
              <p:cNvSpPr txBox="1"/>
              <p:nvPr/>
            </p:nvSpPr>
            <p:spPr>
              <a:xfrm>
                <a:off x="3003217" y="3045428"/>
                <a:ext cx="7353079" cy="636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xy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B4019C2-913D-4852-B8E8-52CD40A18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217" y="3045428"/>
                <a:ext cx="7353079" cy="636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5A4DBEA-A220-4E1D-A974-34B8D2448026}"/>
                  </a:ext>
                </a:extLst>
              </p:cNvPr>
              <p:cNvSpPr txBox="1"/>
              <p:nvPr/>
            </p:nvSpPr>
            <p:spPr>
              <a:xfrm>
                <a:off x="2974414" y="4000601"/>
                <a:ext cx="7181639" cy="636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5A4DBEA-A220-4E1D-A974-34B8D2448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414" y="4000601"/>
                <a:ext cx="7181639" cy="636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F120E77-21DA-47B6-96BF-A640D7CA6839}"/>
              </a:ext>
            </a:extLst>
          </p:cNvPr>
          <p:cNvCxnSpPr/>
          <p:nvPr/>
        </p:nvCxnSpPr>
        <p:spPr>
          <a:xfrm flipV="1">
            <a:off x="5344160" y="3103880"/>
            <a:ext cx="3098800" cy="6756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BA79E5F1-C1FD-4660-B61A-EEF3E214FAEF}"/>
              </a:ext>
            </a:extLst>
          </p:cNvPr>
          <p:cNvCxnSpPr/>
          <p:nvPr/>
        </p:nvCxnSpPr>
        <p:spPr>
          <a:xfrm flipV="1">
            <a:off x="5344160" y="3961802"/>
            <a:ext cx="3098800" cy="6756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96818846-D58C-496B-A30D-D81CA576692D}"/>
              </a:ext>
            </a:extLst>
          </p:cNvPr>
          <p:cNvSpPr/>
          <p:nvPr/>
        </p:nvSpPr>
        <p:spPr>
          <a:xfrm>
            <a:off x="3003217" y="3045428"/>
            <a:ext cx="2147903" cy="159201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7483DF2-B5FF-4200-92AC-94BC667F53F1}"/>
              </a:ext>
            </a:extLst>
          </p:cNvPr>
          <p:cNvSpPr/>
          <p:nvPr/>
        </p:nvSpPr>
        <p:spPr>
          <a:xfrm>
            <a:off x="8630699" y="3064447"/>
            <a:ext cx="1427702" cy="159201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0211D7A-9508-4DE3-9262-D0C0899DC938}"/>
                  </a:ext>
                </a:extLst>
              </p:cNvPr>
              <p:cNvSpPr txBox="1"/>
              <p:nvPr/>
            </p:nvSpPr>
            <p:spPr>
              <a:xfrm>
                <a:off x="3003217" y="4955774"/>
                <a:ext cx="4886960" cy="776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sub>
                              </m:sSub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r>
                                    <a:rPr lang="en-U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sub>
                          </m:sSub>
                        </m:e>
                        <m:sup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r>
                                    <a:rPr lang="en-U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</m:sub>
                          </m:sSub>
                        </m:e>
                        <m:sup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0211D7A-9508-4DE3-9262-D0C0899D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217" y="4955774"/>
                <a:ext cx="4886960" cy="7764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8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10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Círculo de Mohr</a:t>
            </a:r>
            <a:endParaRPr lang="en-US" sz="2000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0211D7A-9508-4DE3-9262-D0C0899DC938}"/>
                  </a:ext>
                </a:extLst>
              </p:cNvPr>
              <p:cNvSpPr txBox="1"/>
              <p:nvPr/>
            </p:nvSpPr>
            <p:spPr>
              <a:xfrm>
                <a:off x="838198" y="2031341"/>
                <a:ext cx="4998721" cy="726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200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200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sub>
                          </m:sSub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200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200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0211D7A-9508-4DE3-9262-D0C0899D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2031341"/>
                <a:ext cx="4998721" cy="7269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D59158D-BE61-4D4E-9BCF-CA57313B26F6}"/>
                  </a:ext>
                </a:extLst>
              </p:cNvPr>
              <p:cNvSpPr txBox="1"/>
              <p:nvPr/>
            </p:nvSpPr>
            <p:spPr>
              <a:xfrm>
                <a:off x="1605279" y="2895408"/>
                <a:ext cx="34645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D59158D-BE61-4D4E-9BCF-CA57313B2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79" y="2895408"/>
                <a:ext cx="3464560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2F8A9E2-D3B9-4833-B1FE-D616CE5A40BF}"/>
                  </a:ext>
                </a:extLst>
              </p:cNvPr>
              <p:cNvSpPr txBox="1"/>
              <p:nvPr/>
            </p:nvSpPr>
            <p:spPr>
              <a:xfrm>
                <a:off x="838199" y="4032829"/>
                <a:ext cx="107696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2F8A9E2-D3B9-4833-B1FE-D616CE5A4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032829"/>
                <a:ext cx="107696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305967C-178F-4373-B1F4-5BA2D120AAE5}"/>
                  </a:ext>
                </a:extLst>
              </p:cNvPr>
              <p:cNvSpPr txBox="1"/>
              <p:nvPr/>
            </p:nvSpPr>
            <p:spPr>
              <a:xfrm>
                <a:off x="2616559" y="3429000"/>
                <a:ext cx="1615442" cy="1271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305967C-178F-4373-B1F4-5BA2D120A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559" y="3429000"/>
                <a:ext cx="1615442" cy="1271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1DF8921-70AF-4360-9B6A-66DC669DD407}"/>
                  </a:ext>
                </a:extLst>
              </p:cNvPr>
              <p:cNvSpPr txBox="1"/>
              <p:nvPr/>
            </p:nvSpPr>
            <p:spPr>
              <a:xfrm>
                <a:off x="1946000" y="4780326"/>
                <a:ext cx="2956560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1DF8921-70AF-4360-9B6A-66DC669DD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000" y="4780326"/>
                <a:ext cx="2956560" cy="1001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554AE427-EEC6-4876-893E-14D9430661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9882" y="1424958"/>
            <a:ext cx="5373918" cy="35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19" grpId="0"/>
      <p:bldP spid="2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5.5. Círculo de Mohr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99515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EPT do Exemplo 5.3, traçar o círculo de Mohr e marcar os pontos referentes à rotação do sistema de 30 em 30 graus.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1F5B2F43-8759-42D3-B21E-C9368BA8A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641" y="1560326"/>
            <a:ext cx="3439158" cy="36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8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5394</TotalTime>
  <Words>1649</Words>
  <Application>Microsoft Office PowerPoint</Application>
  <PresentationFormat>Widescreen</PresentationFormat>
  <Paragraphs>243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Semana passada (Aula 11)</vt:lpstr>
      <vt:lpstr>Aula 12. EPT</vt:lpstr>
      <vt:lpstr>Aula 12. Estado Plano de Tensão</vt:lpstr>
      <vt:lpstr>5.5. Círculo de Mohr</vt:lpstr>
      <vt:lpstr>5.5. Círculo de Mohr</vt:lpstr>
      <vt:lpstr>5.5. Círculo de Mohr</vt:lpstr>
      <vt:lpstr>5.5. Círculo de Mohr</vt:lpstr>
      <vt:lpstr>Exemplo 5.5. Círculo de Mohr</vt:lpstr>
      <vt:lpstr>Exemplo 5.5. Círculo de Mohr</vt:lpstr>
      <vt:lpstr>Exemplo 5.5. Círculo de Mohr</vt:lpstr>
      <vt:lpstr>Exemplo 5.5. Círculo de Mohr</vt:lpstr>
      <vt:lpstr>5.5. Círculo de Mohr</vt:lpstr>
      <vt:lpstr>5.5. Círculo de Mohr</vt:lpstr>
      <vt:lpstr>5.5. Círculo de Mohr</vt:lpstr>
      <vt:lpstr>5.5. Círculo de Mohr</vt:lpstr>
      <vt:lpstr>5.5. Círculo de Mohr</vt:lpstr>
      <vt:lpstr>5.5. Círculo de Mohr</vt:lpstr>
      <vt:lpstr>Exemplo 5.3. (5.5)</vt:lpstr>
      <vt:lpstr>Exemplo 5.6. Círculo de Mohr</vt:lpstr>
      <vt:lpstr>Exemplo 5.6. Círculo de Mohr</vt:lpstr>
      <vt:lpstr>Exemplo 5.6. Círculo de Mohr</vt:lpstr>
      <vt:lpstr>Exemplo 5.6. Círculo de Mohr</vt:lpstr>
      <vt:lpstr>Exemplo 5.6. Círculo de Mohr</vt:lpstr>
      <vt:lpstr>Exemplo 5.6. Círculo de Mohr</vt:lpstr>
      <vt:lpstr>Exemplo 5.6. Círculo de Mohr</vt:lpstr>
      <vt:lpstr>Exemplo 5.6. Círculo de Mohr</vt:lpstr>
      <vt:lpstr>Exemplo 5.6. Círculo de Mohr</vt:lpstr>
      <vt:lpstr>Exemplo 5.6. Círculo de Mohr</vt:lpstr>
      <vt:lpstr>Exemplo 5.6. Círculo de Mohr</vt:lpstr>
      <vt:lpstr>5.6. Cisalhamento máximo absoluto</vt:lpstr>
      <vt:lpstr>5.5. Círculo de Mohr</vt:lpstr>
      <vt:lpstr>5.5. Círculo de Mohr</vt:lpstr>
      <vt:lpstr>5.5. Círculo de Mohr</vt:lpstr>
      <vt:lpstr>Exemplo 5.7. Cisalhamento máximo absoluto</vt:lpstr>
      <vt:lpstr>Exemplo 5.7. Cisalhamento máximo absoluto</vt:lpstr>
      <vt:lpstr>Exemplo 5.7. Cisalhamento máximo absoluto</vt:lpstr>
      <vt:lpstr>Exemplo 5.7. Cisalhamento máximo absoluto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1126</cp:revision>
  <dcterms:created xsi:type="dcterms:W3CDTF">2021-04-12T22:54:59Z</dcterms:created>
  <dcterms:modified xsi:type="dcterms:W3CDTF">2021-11-17T20:22:38Z</dcterms:modified>
</cp:coreProperties>
</file>