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A0F8-92A0-431A-9B55-A1AD27F256A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C79-BE7B-4022-9498-80E3EF8103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5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A0F8-92A0-431A-9B55-A1AD27F256A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C79-BE7B-4022-9498-80E3EF8103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A0F8-92A0-431A-9B55-A1AD27F256A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C79-BE7B-4022-9498-80E3EF8103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7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A0F8-92A0-431A-9B55-A1AD27F256A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C79-BE7B-4022-9498-80E3EF8103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3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A0F8-92A0-431A-9B55-A1AD27F256A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C79-BE7B-4022-9498-80E3EF8103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A0F8-92A0-431A-9B55-A1AD27F256A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C79-BE7B-4022-9498-80E3EF8103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5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A0F8-92A0-431A-9B55-A1AD27F256A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C79-BE7B-4022-9498-80E3EF8103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8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A0F8-92A0-431A-9B55-A1AD27F256A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C79-BE7B-4022-9498-80E3EF8103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2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A0F8-92A0-431A-9B55-A1AD27F256A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C79-BE7B-4022-9498-80E3EF8103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5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A0F8-92A0-431A-9B55-A1AD27F256A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C79-BE7B-4022-9498-80E3EF8103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A0F8-92A0-431A-9B55-A1AD27F256A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4C79-BE7B-4022-9498-80E3EF8103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9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A0F8-92A0-431A-9B55-A1AD27F256A7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4C79-BE7B-4022-9498-80E3EF8103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5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eFzeNAHEh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Dever de obediência ao direito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Rafael Mafei</a:t>
            </a:r>
          </a:p>
          <a:p>
            <a:r>
              <a:rPr lang="pt-BR" dirty="0" smtClean="0"/>
              <a:t>MED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Direito perverso (</a:t>
            </a:r>
            <a:r>
              <a:rPr lang="pt-BR" i="1" dirty="0" err="1" smtClean="0"/>
              <a:t>wicked</a:t>
            </a:r>
            <a:r>
              <a:rPr lang="pt-BR" dirty="0" smtClean="0"/>
              <a:t>)</a:t>
            </a:r>
            <a:endParaRPr lang="en-US" dirty="0"/>
          </a:p>
        </p:txBody>
      </p:sp>
      <p:pic>
        <p:nvPicPr>
          <p:cNvPr id="1026" name="Picture 2" descr="Image result for martin luther king j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53" y="1849506"/>
            <a:ext cx="3753687" cy="434790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64394" y="1849506"/>
            <a:ext cx="732315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“Como vocês podem advogar a violação de certas leis e a obediência a outras?” A resposta está no fato de que existem dois tipos de leis: as justas e as injustas. Eu seria o primeiro a advogar a obediência a leis justas. Tem-se uma responsabilidade não só legal como também moral de obedecer a leis justas. De modo contrário, tem-se uma responsabilidade moral de desobedecer a leis injustas. Concordaria com Santo Agostinho em que “uma lei injusta simplesmente não é lei”.</a:t>
            </a:r>
            <a:endParaRPr lang="en-US" dirty="0"/>
          </a:p>
          <a:p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964394" y="4166082"/>
            <a:ext cx="7076661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</a:rPr>
              <a:t>O direito existe de modo independente de sua qualidade moral. Mas a obrigação moral de obedecê-lo depende de ele atender a padrões mínimos de justiça.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70C0"/>
                </a:solidFill>
              </a:rPr>
              <a:t>O direito deriva da justiça. O Estado não tem autoridade para fazer leis injustas. Se o fizer, não serão direito.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70C0"/>
                </a:solidFill>
              </a:rPr>
              <a:t>Variação: mesmo leis injustas são direito, desde que a injustiça não seja insuportavelmente grande.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64395" y="1853632"/>
            <a:ext cx="732315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“Como vocês podem advogar a violação de certas leis e a obediência a outras?” A resposta está no fato de que existem </a:t>
            </a:r>
            <a:r>
              <a:rPr lang="pt-BR" b="1" dirty="0"/>
              <a:t>dois tipos </a:t>
            </a:r>
            <a:r>
              <a:rPr lang="pt-BR" dirty="0"/>
              <a:t>de leis: as </a:t>
            </a:r>
            <a:r>
              <a:rPr lang="pt-BR" b="1" dirty="0"/>
              <a:t>justas e as injustas</a:t>
            </a:r>
            <a:r>
              <a:rPr lang="pt-BR" dirty="0"/>
              <a:t>. Eu seria o primeiro a advogar a obediência a leis justas. Tem-se uma </a:t>
            </a:r>
            <a:r>
              <a:rPr lang="pt-BR" b="1" dirty="0">
                <a:solidFill>
                  <a:srgbClr val="FF0000"/>
                </a:solidFill>
              </a:rPr>
              <a:t>responsabilidade não só legal como também moral de obedecer a leis justas</a:t>
            </a:r>
            <a:r>
              <a:rPr lang="pt-BR" dirty="0"/>
              <a:t>. De modo contrário, tem-se uma </a:t>
            </a:r>
            <a:r>
              <a:rPr lang="pt-BR" b="1" dirty="0">
                <a:solidFill>
                  <a:srgbClr val="FF0000"/>
                </a:solidFill>
              </a:rPr>
              <a:t>responsabilidade moral de desobedecer a leis injustas</a:t>
            </a:r>
            <a:r>
              <a:rPr lang="pt-BR" dirty="0"/>
              <a:t>. Concordaria com Santo Agostinho em que “</a:t>
            </a:r>
            <a:r>
              <a:rPr lang="pt-BR" b="1" dirty="0">
                <a:solidFill>
                  <a:srgbClr val="0070C0"/>
                </a:solidFill>
              </a:rPr>
              <a:t>uma lei injusta simplesmente não é lei</a:t>
            </a:r>
            <a:r>
              <a:rPr lang="pt-BR" dirty="0"/>
              <a:t>”.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pt-BR" dirty="0" smtClean="0"/>
              <a:t>Justiça e leis: critério substantivo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04730"/>
            <a:ext cx="7232374" cy="4772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“Como </a:t>
            </a:r>
            <a:r>
              <a:rPr lang="pt-BR" dirty="0"/>
              <a:t>se pode determinar se uma lei é justa ou injusta? Uma lei justa é um código produzido pelo homem que se ajusta à lei moral ou à lei de Deus. Uma lei injusta é um código que está em desacordo com a lei moral. </a:t>
            </a:r>
            <a:r>
              <a:rPr lang="pt-BR" dirty="0" smtClean="0"/>
              <a:t>[...] Qualquer </a:t>
            </a:r>
            <a:r>
              <a:rPr lang="pt-BR" dirty="0"/>
              <a:t>lei que eleve a personalidade humana é justa. Qualquer lei que degrade a personalidade humana é injusta. Todos os estatutos segregacionistas são injustos porque a segregação desfigura a alma e danifica a </a:t>
            </a:r>
            <a:r>
              <a:rPr lang="pt-BR" dirty="0" smtClean="0"/>
              <a:t>personalidade.”</a:t>
            </a:r>
            <a:endParaRPr lang="en-US" dirty="0"/>
          </a:p>
        </p:txBody>
      </p:sp>
      <p:pic>
        <p:nvPicPr>
          <p:cNvPr id="2050" name="Picture 2" descr="Image result for segregation south afr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976" y="1404730"/>
            <a:ext cx="2364824" cy="402866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39523" y="1398104"/>
            <a:ext cx="7232374" cy="47722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>Uma lei justa é um código produzido pelo homem que se ajusta à </a:t>
            </a:r>
            <a:r>
              <a:rPr lang="pt-BR" b="1" dirty="0" smtClean="0">
                <a:solidFill>
                  <a:srgbClr val="FF0000"/>
                </a:solidFill>
              </a:rPr>
              <a:t>lei moral ou à lei de Deus</a:t>
            </a:r>
            <a:r>
              <a:rPr lang="pt-BR" dirty="0" smtClean="0"/>
              <a:t>. Uma lei injusta é um código que está em desacordo com a lei moral.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>Qualquer lei que </a:t>
            </a:r>
            <a:r>
              <a:rPr lang="pt-BR" b="1" dirty="0" smtClean="0">
                <a:solidFill>
                  <a:srgbClr val="FF0000"/>
                </a:solidFill>
              </a:rPr>
              <a:t>eleve a personalidade humana </a:t>
            </a:r>
            <a:r>
              <a:rPr lang="pt-BR" dirty="0" smtClean="0"/>
              <a:t>é justa. Qualquer lei que degrade a personalidade humana é injusta.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 smtClean="0"/>
              <a:t>Todos os estatutos segregacionistas são injustos porque a </a:t>
            </a:r>
            <a:r>
              <a:rPr lang="pt-BR" b="1" dirty="0" smtClean="0">
                <a:solidFill>
                  <a:srgbClr val="FF0000"/>
                </a:solidFill>
              </a:rPr>
              <a:t>segregação desfigura a alma e danifica a personalidade</a:t>
            </a:r>
            <a:r>
              <a:rPr lang="pt-BR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8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Justiça e direito: critério formal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4441" y="2048261"/>
            <a:ext cx="7152861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“Uma </a:t>
            </a:r>
            <a:r>
              <a:rPr lang="pt-BR" dirty="0"/>
              <a:t>lei injusta é um código que um grupo majoritário em termos de poder ou de número </a:t>
            </a:r>
            <a:r>
              <a:rPr lang="pt-BR" b="1" dirty="0">
                <a:solidFill>
                  <a:srgbClr val="FF0000"/>
                </a:solidFill>
              </a:rPr>
              <a:t>compele um grupo minoritário a obedecer, mas ao qual não se sujeita</a:t>
            </a:r>
            <a:r>
              <a:rPr lang="pt-BR" dirty="0"/>
              <a:t>. Isso é a diferença tornada legal. Pela mesma razão, uma lei justa é </a:t>
            </a:r>
            <a:r>
              <a:rPr lang="pt-BR" b="1" dirty="0">
                <a:solidFill>
                  <a:srgbClr val="0070C0"/>
                </a:solidFill>
              </a:rPr>
              <a:t>um código que uma maioria compele uma minoria a seguir e que ela própria está disposta a seguir</a:t>
            </a:r>
            <a:r>
              <a:rPr lang="pt-BR" dirty="0"/>
              <a:t>. Isso é a igualdade tornada legal</a:t>
            </a:r>
            <a:r>
              <a:rPr lang="pt-BR" dirty="0" smtClean="0"/>
              <a:t>.”</a:t>
            </a:r>
            <a:endParaRPr lang="en-US" dirty="0"/>
          </a:p>
        </p:txBody>
      </p:sp>
      <p:pic>
        <p:nvPicPr>
          <p:cNvPr id="3074" name="Picture 2" descr="Image result for kant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367" y="3072641"/>
            <a:ext cx="2364459" cy="310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retangular com cantos arredondados 4"/>
          <p:cNvSpPr/>
          <p:nvPr/>
        </p:nvSpPr>
        <p:spPr>
          <a:xfrm>
            <a:off x="8759687" y="821635"/>
            <a:ext cx="2809461" cy="188180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8913412" y="898497"/>
            <a:ext cx="24649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Age somente, segundo uma máxima tal, que possas querer ao mesmo tempo que se torne lei </a:t>
            </a:r>
            <a:r>
              <a:rPr lang="pt-BR" sz="1600" dirty="0" smtClean="0"/>
              <a:t>universal</a:t>
            </a:r>
          </a:p>
          <a:p>
            <a:r>
              <a:rPr lang="pt-BR" sz="1400" dirty="0" smtClean="0"/>
              <a:t>(Fundamentação da Metafísica dos Costumes, 1785)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Democracia e direito: critério formal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3169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“</a:t>
            </a:r>
            <a:r>
              <a:rPr lang="pt-BR" dirty="0"/>
              <a:t>Por todo o Alabama, todos os tipos de métodos tortuosos foram usados para impedir os negros de tornarem-se eleitores registrados, e há alguns municípios em que, </a:t>
            </a:r>
            <a:r>
              <a:rPr lang="pt-BR" b="1" dirty="0">
                <a:solidFill>
                  <a:srgbClr val="FF0000"/>
                </a:solidFill>
              </a:rPr>
              <a:t>embora os negros componham a maioria da população, um negro sequer está registrado</a:t>
            </a:r>
            <a:r>
              <a:rPr lang="pt-BR" dirty="0"/>
              <a:t>. Qualquer lei decretada sob essas circunstâncias pode ser considerada democraticamente estruturada</a:t>
            </a:r>
            <a:r>
              <a:rPr lang="pt-BR" dirty="0" smtClean="0"/>
              <a:t>?”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838200" y="4587902"/>
            <a:ext cx="1025718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Legitimação pelo processo: a lei é tanto mais democrática quanto mais a população que será governada por essa lei puder genuinamente participar no processo de sua elaboração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39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cidadão respeitoso e lei injusta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“</a:t>
            </a:r>
            <a:r>
              <a:rPr lang="pt-BR" dirty="0"/>
              <a:t>De modo algum, defendo a evasão e o desafio à lei, como faria o segregacionista furioso. Isso levaria à anarquia. Alguém que viole uma lei injusta tem de fazê-lo </a:t>
            </a:r>
            <a:r>
              <a:rPr lang="pt-BR" b="1" dirty="0">
                <a:solidFill>
                  <a:srgbClr val="FF0000"/>
                </a:solidFill>
              </a:rPr>
              <a:t>abertamente, amorosamente, e com disposição para aceitar a pena</a:t>
            </a:r>
            <a:r>
              <a:rPr lang="pt-BR" dirty="0"/>
              <a:t>. Argumento que um indivíduo que viola uma lei que a consciência lhe diz que é injusta, e que aceita de bom grado a pena de prisão a fim de despertar a consciência da comunidade quanto à sua injustiça, está na verdade exprimindo o mais elevado respeito à lei</a:t>
            </a:r>
            <a:r>
              <a:rPr lang="pt-BR" dirty="0" smtClean="0"/>
              <a:t>.”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Desobediência civil</a:t>
            </a:r>
            <a:endParaRPr lang="en-US" dirty="0"/>
          </a:p>
        </p:txBody>
      </p:sp>
      <p:pic>
        <p:nvPicPr>
          <p:cNvPr id="4098" name="Picture 2" descr="Image result for john raw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346" y="1825625"/>
            <a:ext cx="3295291" cy="43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825625"/>
            <a:ext cx="7486816" cy="4351338"/>
          </a:xfrm>
        </p:spPr>
        <p:txBody>
          <a:bodyPr/>
          <a:lstStyle/>
          <a:p>
            <a:r>
              <a:rPr lang="en-US" dirty="0" err="1" smtClean="0"/>
              <a:t>Aberta</a:t>
            </a:r>
            <a:r>
              <a:rPr lang="en-US" dirty="0" smtClean="0"/>
              <a:t>;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violenta</a:t>
            </a:r>
            <a:r>
              <a:rPr lang="en-US" dirty="0" smtClean="0"/>
              <a:t>; </a:t>
            </a:r>
            <a:r>
              <a:rPr lang="en-US" dirty="0" err="1" smtClean="0"/>
              <a:t>politicamente</a:t>
            </a:r>
            <a:r>
              <a:rPr lang="en-US" dirty="0" smtClean="0"/>
              <a:t> </a:t>
            </a:r>
            <a:r>
              <a:rPr lang="en-US" dirty="0" err="1" smtClean="0"/>
              <a:t>motivada</a:t>
            </a:r>
            <a:r>
              <a:rPr lang="en-US" dirty="0" smtClean="0"/>
              <a:t>; </a:t>
            </a:r>
            <a:r>
              <a:rPr lang="en-US" dirty="0" err="1" smtClean="0"/>
              <a:t>voltada</a:t>
            </a:r>
            <a:r>
              <a:rPr lang="en-US" dirty="0" smtClean="0"/>
              <a:t> à </a:t>
            </a:r>
            <a:r>
              <a:rPr lang="en-US" dirty="0" err="1" smtClean="0"/>
              <a:t>mudança</a:t>
            </a:r>
            <a:r>
              <a:rPr lang="en-US" dirty="0" smtClean="0"/>
              <a:t> das leis </a:t>
            </a:r>
            <a:r>
              <a:rPr lang="en-US" dirty="0" err="1" smtClean="0"/>
              <a:t>vigentes</a:t>
            </a:r>
            <a:r>
              <a:rPr lang="en-US" dirty="0" smtClean="0"/>
              <a:t>.</a:t>
            </a:r>
          </a:p>
          <a:p>
            <a:r>
              <a:rPr lang="pt-BR" dirty="0" smtClean="0"/>
              <a:t>Aceitável quando:</a:t>
            </a:r>
          </a:p>
          <a:p>
            <a:pPr lvl="1"/>
            <a:r>
              <a:rPr lang="pt-BR" dirty="0" smtClean="0"/>
              <a:t>Mecanismos formais não sejam efetivos;</a:t>
            </a:r>
          </a:p>
          <a:p>
            <a:pPr lvl="1"/>
            <a:r>
              <a:rPr lang="pt-BR" dirty="0" smtClean="0"/>
              <a:t>Dirigidos a injustiças flagrantes;</a:t>
            </a:r>
          </a:p>
          <a:p>
            <a:pPr lvl="1"/>
            <a:r>
              <a:rPr lang="pt-BR" dirty="0" smtClean="0"/>
              <a:t>Aceitação de que terceiros submetidos à mesma injustiça poderiam desobedecer da mesma forma;</a:t>
            </a:r>
          </a:p>
          <a:p>
            <a:pPr lvl="1"/>
            <a:r>
              <a:rPr lang="pt-BR" dirty="0" smtClean="0"/>
              <a:t>Prognóstico de efetividade.</a:t>
            </a:r>
          </a:p>
          <a:p>
            <a:r>
              <a:rPr lang="pt-BR" dirty="0" smtClean="0"/>
              <a:t>Estabilização social pela justiça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Limites: aceitação das consequências</a:t>
            </a:r>
            <a:endParaRPr lang="en-US" dirty="0"/>
          </a:p>
        </p:txBody>
      </p:sp>
      <p:pic>
        <p:nvPicPr>
          <p:cNvPr id="6" name="YeFzeNAHEh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7619" y="1690688"/>
            <a:ext cx="7496238" cy="421663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997619" y="6019137"/>
            <a:ext cx="749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“Homem-tanque” (Pequim, Praça </a:t>
            </a:r>
            <a:r>
              <a:rPr lang="pt-BR" sz="1400" dirty="0" err="1" smtClean="0"/>
              <a:t>Tiananmen</a:t>
            </a:r>
            <a:r>
              <a:rPr lang="pt-BR" sz="1400" dirty="0" smtClean="0"/>
              <a:t>, 5 de junho de 1989)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531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Limites: violência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670896" cy="4351338"/>
          </a:xfrm>
        </p:spPr>
        <p:txBody>
          <a:bodyPr>
            <a:normAutofit/>
          </a:bodyPr>
          <a:lstStyle/>
          <a:p>
            <a:r>
              <a:rPr lang="pt-BR" dirty="0" smtClean="0"/>
              <a:t>Qual violência?</a:t>
            </a:r>
          </a:p>
          <a:p>
            <a:r>
              <a:rPr lang="pt-BR" dirty="0" smtClean="0"/>
              <a:t>Violência ou dano?</a:t>
            </a:r>
          </a:p>
          <a:p>
            <a:r>
              <a:rPr lang="pt-BR" dirty="0" smtClean="0"/>
              <a:t>Violência ou prejuízo?</a:t>
            </a:r>
            <a:endParaRPr lang="en-US" dirty="0" smtClean="0"/>
          </a:p>
        </p:txBody>
      </p:sp>
      <p:pic>
        <p:nvPicPr>
          <p:cNvPr id="5126" name="Picture 6" descr="Image result for PM ferido junho 2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21" y="4741325"/>
            <a:ext cx="2859618" cy="17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rotestos junho 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352" y="2928378"/>
            <a:ext cx="2711260" cy="167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mandela new york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666" y="178403"/>
            <a:ext cx="1731946" cy="236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ontgomery.jp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14" y="394056"/>
            <a:ext cx="1821271" cy="239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38200" y="4141160"/>
            <a:ext cx="4974203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i="1" dirty="0" smtClean="0"/>
              <a:t>“Violência limitada utilizada para atingir um objetivo específico pode aumentar a qualidade comunicativa do ato ao chamar atenção para a causa do dissidente e para enfatizar sua seriedade e descontentamento” </a:t>
            </a:r>
            <a:r>
              <a:rPr lang="en-US" i="1" dirty="0" smtClean="0"/>
              <a:t>(K. Brownlee)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857</Words>
  <Application>Microsoft Office PowerPoint</Application>
  <PresentationFormat>Widescreen</PresentationFormat>
  <Paragraphs>38</Paragraphs>
  <Slides>9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Dever de obediência ao direito</vt:lpstr>
      <vt:lpstr>Direito perverso (wicked)</vt:lpstr>
      <vt:lpstr>Justiça e leis: critério substantivo</vt:lpstr>
      <vt:lpstr>Justiça e direito: critério formal</vt:lpstr>
      <vt:lpstr>Democracia e direito: critério formal</vt:lpstr>
      <vt:lpstr>O cidadão respeitoso e lei injusta</vt:lpstr>
      <vt:lpstr>Desobediência civil</vt:lpstr>
      <vt:lpstr>Limites: aceitação das consequências</vt:lpstr>
      <vt:lpstr>Limites: violência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Dever de obediência ao direito</dc:title>
  <dc:creator>Rafael Mafei</dc:creator>
  <cp:lastModifiedBy>Rafael Mafei</cp:lastModifiedBy>
  <cp:revision>19</cp:revision>
  <dcterms:created xsi:type="dcterms:W3CDTF">2018-06-08T12:18:09Z</dcterms:created>
  <dcterms:modified xsi:type="dcterms:W3CDTF">2018-06-08T21:16:10Z</dcterms:modified>
</cp:coreProperties>
</file>