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media/image1.jpeg" ContentType="image/jpeg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</p:sldIdLst>
  <p:sldSz cx="10287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1pPr>
    <a:lvl2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2pPr>
    <a:lvl3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3pPr>
    <a:lvl4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4pPr>
    <a:lvl5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D8CC"/>
          </a:solidFill>
        </a:fill>
      </a:tcStyle>
    </a:wholeTbl>
    <a:band2H>
      <a:tcTxStyle b="def" i="def"/>
      <a:tcStyle>
        <a:tcBdr/>
        <a:fill>
          <a:solidFill>
            <a:srgbClr val="E7EDE7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D8CC"/>
          </a:solidFill>
        </a:fill>
      </a:tcStyle>
    </a:wholeTbl>
    <a:band2H>
      <a:tcTxStyle b="def" i="def"/>
      <a:tcStyle>
        <a:tcBdr/>
        <a:fill>
          <a:solidFill>
            <a:srgbClr val="E7EDE7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 b="def" i="def"/>
      <a:tcStyle>
        <a:tcBdr/>
        <a:fill>
          <a:solidFill>
            <a:srgbClr val="EFF3E9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 b="def" i="def"/>
      <a:tcStyle>
        <a:tcBdr/>
        <a:fill>
          <a:solidFill>
            <a:srgbClr val="FDEE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Relationship Id="rId24" Type="http://schemas.openxmlformats.org/officeDocument/2006/relationships/slide" Target="slides/slide17.xml"/><Relationship Id="rId25" Type="http://schemas.openxmlformats.org/officeDocument/2006/relationships/slide" Target="slides/slide18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61" name="Shape 61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n-lt"/>
        <a:ea typeface="+mn-ea"/>
        <a:cs typeface="+mn-cs"/>
        <a:sym typeface="Calibri"/>
      </a:defRPr>
    </a:lvl1pPr>
    <a:lvl2pPr indent="228600" latinLnBrk="0">
      <a:defRPr sz="1200">
        <a:latin typeface="+mn-lt"/>
        <a:ea typeface="+mn-ea"/>
        <a:cs typeface="+mn-cs"/>
        <a:sym typeface="Calibri"/>
      </a:defRPr>
    </a:lvl2pPr>
    <a:lvl3pPr indent="457200" latinLnBrk="0">
      <a:defRPr sz="1200">
        <a:latin typeface="+mn-lt"/>
        <a:ea typeface="+mn-ea"/>
        <a:cs typeface="+mn-cs"/>
        <a:sym typeface="Calibri"/>
      </a:defRPr>
    </a:lvl3pPr>
    <a:lvl4pPr indent="685800" latinLnBrk="0">
      <a:defRPr sz="1200">
        <a:latin typeface="+mn-lt"/>
        <a:ea typeface="+mn-ea"/>
        <a:cs typeface="+mn-cs"/>
        <a:sym typeface="Calibri"/>
      </a:defRPr>
    </a:lvl4pPr>
    <a:lvl5pPr indent="914400" latinLnBrk="0">
      <a:defRPr sz="1200">
        <a:latin typeface="+mn-lt"/>
        <a:ea typeface="+mn-ea"/>
        <a:cs typeface="+mn-cs"/>
        <a:sym typeface="Calibri"/>
      </a:defRPr>
    </a:lvl5pPr>
    <a:lvl6pPr indent="1143000" latinLnBrk="0">
      <a:defRPr sz="1200">
        <a:latin typeface="+mn-lt"/>
        <a:ea typeface="+mn-ea"/>
        <a:cs typeface="+mn-cs"/>
        <a:sym typeface="Calibri"/>
      </a:defRPr>
    </a:lvl6pPr>
    <a:lvl7pPr indent="1371600" latinLnBrk="0">
      <a:defRPr sz="1200">
        <a:latin typeface="+mn-lt"/>
        <a:ea typeface="+mn-ea"/>
        <a:cs typeface="+mn-cs"/>
        <a:sym typeface="Calibri"/>
      </a:defRPr>
    </a:lvl7pPr>
    <a:lvl8pPr indent="1600200" latinLnBrk="0">
      <a:defRPr sz="1200">
        <a:latin typeface="+mn-lt"/>
        <a:ea typeface="+mn-ea"/>
        <a:cs typeface="+mn-cs"/>
        <a:sym typeface="Calibri"/>
      </a:defRPr>
    </a:lvl8pPr>
    <a:lvl9pPr indent="1828800" latinLnBrk="0">
      <a:defRPr sz="1200">
        <a:latin typeface="+mn-lt"/>
        <a:ea typeface="+mn-ea"/>
        <a:cs typeface="+mn-cs"/>
        <a:sym typeface="Calibri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1.jpeg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0" showMasterPhAnim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7"/>
          <p:cNvSpPr/>
          <p:nvPr/>
        </p:nvSpPr>
        <p:spPr>
          <a:xfrm>
            <a:off x="-1" y="6444558"/>
            <a:ext cx="8380008" cy="440828"/>
          </a:xfrm>
          <a:prstGeom prst="rect">
            <a:avLst/>
          </a:prstGeom>
          <a:solidFill>
            <a:srgbClr val="358E61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pic>
        <p:nvPicPr>
          <p:cNvPr id="17" name="Picture 18" descr="Picture 18"/>
          <p:cNvPicPr>
            <a:picLocks noChangeAspect="1"/>
          </p:cNvPicPr>
          <p:nvPr/>
        </p:nvPicPr>
        <p:blipFill>
          <a:blip r:embed="rId2">
            <a:extLst/>
          </a:blip>
          <a:srcRect l="22716" t="13237" r="26804" b="14270"/>
          <a:stretch>
            <a:fillRect/>
          </a:stretch>
        </p:blipFill>
        <p:spPr>
          <a:xfrm>
            <a:off x="8380006" y="4724415"/>
            <a:ext cx="1906996" cy="2221727"/>
          </a:xfrm>
          <a:prstGeom prst="rect">
            <a:avLst/>
          </a:prstGeom>
          <a:ln w="12700">
            <a:miter lim="400000"/>
          </a:ln>
        </p:spPr>
      </p:pic>
      <p:pic>
        <p:nvPicPr>
          <p:cNvPr id="18" name="Picture 19" descr="Picture 19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-24686" y="-2696"/>
            <a:ext cx="3385990" cy="1027639"/>
          </a:xfrm>
          <a:prstGeom prst="rect">
            <a:avLst/>
          </a:prstGeom>
          <a:ln w="12700">
            <a:miter lim="400000"/>
          </a:ln>
        </p:spPr>
      </p:pic>
      <p:sp>
        <p:nvSpPr>
          <p:cNvPr id="19" name="Texto do Título"/>
          <p:cNvSpPr txBox="1"/>
          <p:nvPr>
            <p:ph type="title"/>
          </p:nvPr>
        </p:nvSpPr>
        <p:spPr>
          <a:xfrm>
            <a:off x="2148676" y="1886979"/>
            <a:ext cx="7531329" cy="1470027"/>
          </a:xfrm>
          <a:prstGeom prst="rect">
            <a:avLst/>
          </a:prstGeom>
        </p:spPr>
        <p:txBody>
          <a:bodyPr/>
          <a:lstStyle>
            <a:lvl1pPr>
              <a:defRPr sz="4400"/>
            </a:lvl1pPr>
          </a:lstStyle>
          <a:p>
            <a:pPr/>
            <a:r>
              <a:t>Texto do Título</a:t>
            </a:r>
          </a:p>
        </p:txBody>
      </p:sp>
      <p:pic>
        <p:nvPicPr>
          <p:cNvPr id="20" name="Picture 6" descr="Picture 6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8929050" y="3645024"/>
            <a:ext cx="1318024" cy="950914"/>
          </a:xfrm>
          <a:prstGeom prst="rect">
            <a:avLst/>
          </a:prstGeom>
          <a:ln w="12700">
            <a:miter lim="400000"/>
          </a:ln>
        </p:spPr>
      </p:pic>
      <p:pic>
        <p:nvPicPr>
          <p:cNvPr id="21" name="Picture 7" descr="Picture 7"/>
          <p:cNvPicPr>
            <a:picLocks noChangeAspect="1"/>
          </p:cNvPicPr>
          <p:nvPr/>
        </p:nvPicPr>
        <p:blipFill>
          <a:blip r:embed="rId5">
            <a:extLst/>
          </a:blip>
          <a:srcRect l="0" t="0" r="75580" b="0"/>
          <a:stretch>
            <a:fillRect/>
          </a:stretch>
        </p:blipFill>
        <p:spPr>
          <a:xfrm>
            <a:off x="8602278" y="2921813"/>
            <a:ext cx="1668067" cy="662975"/>
          </a:xfrm>
          <a:prstGeom prst="rect">
            <a:avLst/>
          </a:prstGeom>
          <a:ln w="12700">
            <a:miter lim="400000"/>
          </a:ln>
        </p:spPr>
      </p:pic>
      <p:sp>
        <p:nvSpPr>
          <p:cNvPr id="22" name="Nível de Corpo Um…"/>
          <p:cNvSpPr txBox="1"/>
          <p:nvPr>
            <p:ph type="body" sz="quarter" idx="1"/>
          </p:nvPr>
        </p:nvSpPr>
        <p:spPr>
          <a:xfrm>
            <a:off x="3361301" y="3454151"/>
            <a:ext cx="5508614" cy="982962"/>
          </a:xfrm>
          <a:prstGeom prst="rect">
            <a:avLst/>
          </a:prstGeom>
        </p:spPr>
        <p:txBody>
          <a:bodyPr/>
          <a:lstStyle>
            <a:lvl1pPr marL="0" indent="0" algn="ctr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1pPr>
            <a:lvl2pPr marL="0" indent="0" algn="ctr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2pPr>
            <a:lvl3pPr marL="0" indent="0" algn="ctr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3pPr>
            <a:lvl4pPr marL="0" indent="0" algn="ctr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4pPr>
            <a:lvl5pPr marL="0" indent="0" algn="ctr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5pPr>
          </a:lstStyle>
          <a:p>
            <a:pPr/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23" name="Número do Slid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xto do Título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Texto do Título</a:t>
            </a:r>
          </a:p>
        </p:txBody>
      </p:sp>
      <p:sp>
        <p:nvSpPr>
          <p:cNvPr id="31" name="Nível de Corpo Um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32" name="Número do Slid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Rectangle 17"/>
          <p:cNvSpPr/>
          <p:nvPr/>
        </p:nvSpPr>
        <p:spPr>
          <a:xfrm>
            <a:off x="-1" y="6444558"/>
            <a:ext cx="8380008" cy="440828"/>
          </a:xfrm>
          <a:prstGeom prst="rect">
            <a:avLst/>
          </a:prstGeom>
          <a:solidFill>
            <a:srgbClr val="358E61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pic>
        <p:nvPicPr>
          <p:cNvPr id="40" name="Picture 18" descr="Picture 18"/>
          <p:cNvPicPr>
            <a:picLocks noChangeAspect="1"/>
          </p:cNvPicPr>
          <p:nvPr/>
        </p:nvPicPr>
        <p:blipFill>
          <a:blip r:embed="rId2">
            <a:extLst/>
          </a:blip>
          <a:srcRect l="22716" t="13237" r="26805" b="14270"/>
          <a:stretch>
            <a:fillRect/>
          </a:stretch>
        </p:blipFill>
        <p:spPr>
          <a:xfrm>
            <a:off x="8380006" y="4724415"/>
            <a:ext cx="1906996" cy="2221727"/>
          </a:xfrm>
          <a:prstGeom prst="rect">
            <a:avLst/>
          </a:prstGeom>
          <a:ln w="12700">
            <a:miter lim="400000"/>
          </a:ln>
        </p:spPr>
      </p:pic>
      <p:pic>
        <p:nvPicPr>
          <p:cNvPr id="41" name="Picture 19" descr="Picture 19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-24686" y="-2696"/>
            <a:ext cx="3385990" cy="1027639"/>
          </a:xfrm>
          <a:prstGeom prst="rect">
            <a:avLst/>
          </a:prstGeom>
          <a:ln w="12700">
            <a:miter lim="400000"/>
          </a:ln>
        </p:spPr>
      </p:pic>
      <p:sp>
        <p:nvSpPr>
          <p:cNvPr id="42" name="Texto do Título"/>
          <p:cNvSpPr txBox="1"/>
          <p:nvPr>
            <p:ph type="title"/>
          </p:nvPr>
        </p:nvSpPr>
        <p:spPr>
          <a:xfrm>
            <a:off x="4364265" y="8"/>
            <a:ext cx="5819796" cy="692693"/>
          </a:xfrm>
          <a:prstGeom prst="rect">
            <a:avLst/>
          </a:prstGeom>
        </p:spPr>
        <p:txBody>
          <a:bodyPr lIns="45699" tIns="45699" rIns="45699" bIns="45699"/>
          <a:lstStyle/>
          <a:p>
            <a:pPr/>
            <a:r>
              <a:t>Texto do Título</a:t>
            </a:r>
          </a:p>
        </p:txBody>
      </p:sp>
      <p:sp>
        <p:nvSpPr>
          <p:cNvPr id="43" name="Nível de Corpo Um…"/>
          <p:cNvSpPr txBox="1"/>
          <p:nvPr>
            <p:ph type="body" sz="half" idx="1"/>
          </p:nvPr>
        </p:nvSpPr>
        <p:spPr>
          <a:xfrm>
            <a:off x="318965" y="1340770"/>
            <a:ext cx="4034098" cy="4497362"/>
          </a:xfrm>
          <a:prstGeom prst="rect">
            <a:avLst/>
          </a:prstGeom>
        </p:spPr>
        <p:txBody>
          <a:bodyPr lIns="45699" tIns="45699" rIns="45699" bIns="45699"/>
          <a:lstStyle>
            <a:lvl1pPr>
              <a:spcBef>
                <a:spcPts val="600"/>
              </a:spcBef>
              <a:defRPr sz="2700"/>
            </a:lvl1pPr>
            <a:lvl2pPr marL="792644" indent="-335444">
              <a:spcBef>
                <a:spcPts val="600"/>
              </a:spcBef>
              <a:defRPr sz="2700"/>
            </a:lvl2pPr>
            <a:lvl3pPr marL="1239251" indent="-324851">
              <a:spcBef>
                <a:spcPts val="600"/>
              </a:spcBef>
              <a:defRPr sz="2700"/>
            </a:lvl3pPr>
            <a:lvl4pPr marL="1734670" indent="-363069">
              <a:spcBef>
                <a:spcPts val="600"/>
              </a:spcBef>
              <a:defRPr sz="2700"/>
            </a:lvl4pPr>
            <a:lvl5pPr marL="2191870" indent="-363070">
              <a:spcBef>
                <a:spcPts val="600"/>
              </a:spcBef>
              <a:defRPr sz="2700"/>
            </a:lvl5pPr>
          </a:lstStyle>
          <a:p>
            <a:pPr/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44" name="Número do Slide"/>
          <p:cNvSpPr txBox="1"/>
          <p:nvPr>
            <p:ph type="sldNum" sz="quarter" idx="2"/>
          </p:nvPr>
        </p:nvSpPr>
        <p:spPr>
          <a:xfrm>
            <a:off x="9706570" y="6478994"/>
            <a:ext cx="335824" cy="370799"/>
          </a:xfrm>
          <a:prstGeom prst="rect">
            <a:avLst/>
          </a:prstGeom>
        </p:spPr>
        <p:txBody>
          <a:bodyPr lIns="45699" tIns="45699" rIns="45699" bIns="45699"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Rectangle 17"/>
          <p:cNvSpPr/>
          <p:nvPr/>
        </p:nvSpPr>
        <p:spPr>
          <a:xfrm>
            <a:off x="-1" y="6444558"/>
            <a:ext cx="8380008" cy="440828"/>
          </a:xfrm>
          <a:prstGeom prst="rect">
            <a:avLst/>
          </a:prstGeom>
          <a:solidFill>
            <a:srgbClr val="358E61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pic>
        <p:nvPicPr>
          <p:cNvPr id="52" name="Picture 18" descr="Picture 18"/>
          <p:cNvPicPr>
            <a:picLocks noChangeAspect="1"/>
          </p:cNvPicPr>
          <p:nvPr/>
        </p:nvPicPr>
        <p:blipFill>
          <a:blip r:embed="rId2">
            <a:extLst/>
          </a:blip>
          <a:srcRect l="22716" t="13237" r="26804" b="14270"/>
          <a:stretch>
            <a:fillRect/>
          </a:stretch>
        </p:blipFill>
        <p:spPr>
          <a:xfrm>
            <a:off x="8380006" y="4724415"/>
            <a:ext cx="1906996" cy="2221727"/>
          </a:xfrm>
          <a:prstGeom prst="rect">
            <a:avLst/>
          </a:prstGeom>
          <a:ln w="12700">
            <a:miter lim="400000"/>
          </a:ln>
        </p:spPr>
      </p:pic>
      <p:pic>
        <p:nvPicPr>
          <p:cNvPr id="53" name="Picture 19" descr="Picture 19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-24686" y="-2696"/>
            <a:ext cx="3385990" cy="1027639"/>
          </a:xfrm>
          <a:prstGeom prst="rect">
            <a:avLst/>
          </a:prstGeom>
          <a:ln w="12700">
            <a:miter lim="400000"/>
          </a:ln>
        </p:spPr>
      </p:pic>
      <p:sp>
        <p:nvSpPr>
          <p:cNvPr id="54" name="Número do Slide"/>
          <p:cNvSpPr txBox="1"/>
          <p:nvPr>
            <p:ph type="sldNum" sz="quarter" idx="2"/>
          </p:nvPr>
        </p:nvSpPr>
        <p:spPr>
          <a:xfrm>
            <a:off x="7372350" y="6356350"/>
            <a:ext cx="335864" cy="370838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slideLayout" Target="../slideLayouts/slideLayout1.xml"/><Relationship Id="rId5" Type="http://schemas.openxmlformats.org/officeDocument/2006/relationships/slideLayout" Target="../slideLayouts/slideLayout2.xml"/><Relationship Id="rId6" Type="http://schemas.openxmlformats.org/officeDocument/2006/relationships/slideLayout" Target="../slideLayouts/slideLayout3.xml"/><Relationship Id="rId7" Type="http://schemas.openxmlformats.org/officeDocument/2006/relationships/slideLayout" Target="../slideLayouts/slideLayout4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Rectangle 17"/>
          <p:cNvGrpSpPr/>
          <p:nvPr/>
        </p:nvGrpSpPr>
        <p:grpSpPr>
          <a:xfrm>
            <a:off x="-2" y="6444558"/>
            <a:ext cx="8380010" cy="440829"/>
            <a:chOff x="0" y="0"/>
            <a:chExt cx="8380009" cy="440827"/>
          </a:xfrm>
        </p:grpSpPr>
        <p:sp>
          <p:nvSpPr>
            <p:cNvPr id="2" name="Retângulo"/>
            <p:cNvSpPr/>
            <p:nvPr/>
          </p:nvSpPr>
          <p:spPr>
            <a:xfrm>
              <a:off x="-1" y="0"/>
              <a:ext cx="8380010" cy="440829"/>
            </a:xfrm>
            <a:prstGeom prst="rect">
              <a:avLst/>
            </a:prstGeom>
            <a:solidFill>
              <a:srgbClr val="358E61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3" name="Aula – FEARP – 29/08/2018"/>
            <p:cNvSpPr txBox="1"/>
            <p:nvPr/>
          </p:nvSpPr>
          <p:spPr>
            <a:xfrm>
              <a:off x="-1" y="34993"/>
              <a:ext cx="8380010" cy="37083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8" tIns="45718" rIns="45718" bIns="45718" numCol="1" anchor="ctr">
              <a:spAutoFit/>
            </a:bodyPr>
            <a:lstStyle>
              <a:lvl1pPr algn="ctr">
                <a:defRPr>
                  <a:solidFill>
                    <a:srgbClr val="FFFFFF"/>
                  </a:solidFill>
                </a:defRPr>
              </a:lvl1pPr>
            </a:lstStyle>
            <a:p>
              <a:pPr/>
              <a:r>
                <a:t>Aula – FEARP – 29/08/2018</a:t>
              </a:r>
            </a:p>
          </p:txBody>
        </p:sp>
      </p:grpSp>
      <p:pic>
        <p:nvPicPr>
          <p:cNvPr id="5" name="Picture 18" descr="Picture 18"/>
          <p:cNvPicPr>
            <a:picLocks noChangeAspect="1"/>
          </p:cNvPicPr>
          <p:nvPr/>
        </p:nvPicPr>
        <p:blipFill>
          <a:blip r:embed="rId2">
            <a:extLst/>
          </a:blip>
          <a:srcRect l="22716" t="13237" r="26804" b="14270"/>
          <a:stretch>
            <a:fillRect/>
          </a:stretch>
        </p:blipFill>
        <p:spPr>
          <a:xfrm>
            <a:off x="8380006" y="4724415"/>
            <a:ext cx="1906996" cy="2221727"/>
          </a:xfrm>
          <a:prstGeom prst="rect">
            <a:avLst/>
          </a:prstGeom>
          <a:ln w="12700">
            <a:miter lim="400000"/>
          </a:ln>
        </p:spPr>
      </p:pic>
      <p:pic>
        <p:nvPicPr>
          <p:cNvPr id="6" name="Picture 19" descr="Picture 19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-24686" y="-2696"/>
            <a:ext cx="3385990" cy="1027639"/>
          </a:xfrm>
          <a:prstGeom prst="rect">
            <a:avLst/>
          </a:prstGeom>
          <a:ln w="12700">
            <a:miter lim="400000"/>
          </a:ln>
        </p:spPr>
      </p:pic>
      <p:sp>
        <p:nvSpPr>
          <p:cNvPr id="7" name="Texto do Título"/>
          <p:cNvSpPr txBox="1"/>
          <p:nvPr>
            <p:ph type="title"/>
          </p:nvPr>
        </p:nvSpPr>
        <p:spPr>
          <a:xfrm>
            <a:off x="3199283" y="44622"/>
            <a:ext cx="6912769" cy="6480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normAutofit fontScale="100000" lnSpcReduction="0"/>
          </a:bodyPr>
          <a:lstStyle/>
          <a:p>
            <a:pPr/>
            <a:r>
              <a:t>Texto do Título</a:t>
            </a:r>
          </a:p>
        </p:txBody>
      </p:sp>
      <p:sp>
        <p:nvSpPr>
          <p:cNvPr id="8" name="Nível de Corpo Um…"/>
          <p:cNvSpPr txBox="1"/>
          <p:nvPr>
            <p:ph type="body" idx="1"/>
          </p:nvPr>
        </p:nvSpPr>
        <p:spPr>
          <a:xfrm>
            <a:off x="1660922" y="1593850"/>
            <a:ext cx="8192097" cy="43449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normAutofit fontScale="100000" lnSpcReduction="0"/>
          </a:bodyPr>
          <a:lstStyle/>
          <a:p>
            <a:pPr/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9" name="Número do Slide"/>
          <p:cNvSpPr txBox="1"/>
          <p:nvPr>
            <p:ph type="sldNum" sz="quarter" idx="2"/>
          </p:nvPr>
        </p:nvSpPr>
        <p:spPr>
          <a:xfrm>
            <a:off x="9679781" y="6294453"/>
            <a:ext cx="335864" cy="370839"/>
          </a:xfrm>
          <a:prstGeom prst="rect">
            <a:avLst/>
          </a:prstGeom>
          <a:ln w="12700">
            <a:miter lim="400000"/>
          </a:ln>
        </p:spPr>
        <p:txBody>
          <a:bodyPr wrap="none" lIns="45718" tIns="45718" rIns="45718" bIns="45718">
            <a:spAutoFit/>
          </a:bodyPr>
          <a:lstStyle/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4"/>
    <p:sldLayoutId id="2147483650" r:id="rId5"/>
    <p:sldLayoutId id="2147483651" r:id="rId6"/>
    <p:sldLayoutId id="2147483652" r:id="rId7"/>
  </p:sldLayoutIdLst>
  <p:transition xmlns:p14="http://schemas.microsoft.com/office/powerpoint/2010/main" spd="med" advClick="1"/>
  <p:txStyles>
    <p:titleStyle>
      <a:lvl1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2800" u="none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1pPr>
      <a:lvl2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2800" u="none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2pPr>
      <a:lvl3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2800" u="none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3pPr>
      <a:lvl4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2800" u="none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4pPr>
      <a:lvl5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2800" u="none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5pPr>
      <a:lvl6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2800" u="none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6pPr>
      <a:lvl7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2800" u="none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7pPr>
      <a:lvl8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2800" u="none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8pPr>
      <a:lvl9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2800" u="none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9pPr>
    </p:titleStyle>
    <p:bodyStyle>
      <a:lvl1pPr marL="342900" marR="0" indent="-3429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1pPr>
      <a:lvl2pPr marL="783771" marR="0" indent="-326571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2pPr>
      <a:lvl3pPr marL="1219200" marR="0" indent="-3048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3pPr>
      <a:lvl4pPr marL="17373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4pPr>
      <a:lvl5pPr marL="21945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»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5pPr>
      <a:lvl6pPr marL="26517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6pPr>
      <a:lvl7pPr marL="31089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7pPr>
      <a:lvl8pPr marL="3566159" marR="0" indent="-365759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8pPr>
      <a:lvl9pPr marL="4023359" marR="0" indent="-365759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9pPr>
    </p:bodyStyle>
    <p:otherStyle>
      <a:lvl1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7.png"/><Relationship Id="rId3" Type="http://schemas.openxmlformats.org/officeDocument/2006/relationships/image" Target="../media/image8.png"/></Relationships>
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9.png"/><Relationship Id="rId3" Type="http://schemas.openxmlformats.org/officeDocument/2006/relationships/image" Target="../media/image10.png"/></Relationships>
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1.png"/></Relationships>
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4.png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5.png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6.png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Title 1"/>
          <p:cNvSpPr txBox="1"/>
          <p:nvPr>
            <p:ph type="ctrTitle"/>
          </p:nvPr>
        </p:nvSpPr>
        <p:spPr>
          <a:xfrm>
            <a:off x="2148676" y="1886979"/>
            <a:ext cx="7531329" cy="1470028"/>
          </a:xfrm>
          <a:prstGeom prst="rect">
            <a:avLst/>
          </a:prstGeom>
        </p:spPr>
        <p:txBody>
          <a:bodyPr/>
          <a:lstStyle>
            <a:lvl1pPr>
              <a:defRPr sz="3600"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/>
            <a:r>
              <a:t>Trabalho - Probabilidade e Estatística I</a:t>
            </a:r>
          </a:p>
        </p:txBody>
      </p:sp>
      <p:sp>
        <p:nvSpPr>
          <p:cNvPr id="64" name="DAVI ROGÉRIO DE MOURA COSTA"/>
          <p:cNvSpPr txBox="1"/>
          <p:nvPr>
            <p:ph type="subTitle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DAVI ROGÉRIO DE MOURA COSTA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Distribuição Conjunta - Frequências"/>
          <p:cNvSpPr txBox="1"/>
          <p:nvPr/>
        </p:nvSpPr>
        <p:spPr>
          <a:xfrm>
            <a:off x="4882058" y="144779"/>
            <a:ext cx="5120284" cy="4216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2100"/>
            </a:lvl1pPr>
          </a:lstStyle>
          <a:p>
            <a:pPr/>
            <a:r>
              <a:t>Distribuição Conjunta - Frequências</a:t>
            </a:r>
          </a:p>
        </p:txBody>
      </p:sp>
      <p:graphicFrame>
        <p:nvGraphicFramePr>
          <p:cNvPr id="110" name="Tabela"/>
          <p:cNvGraphicFramePr/>
          <p:nvPr/>
        </p:nvGraphicFramePr>
        <p:xfrm>
          <a:off x="618256" y="1913776"/>
          <a:ext cx="9050482" cy="3030445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1" rtl="0">
                <a:tableStyleId>{4C3C2611-4C71-4FC5-86AE-919BDF0F9419}</a:tableStyleId>
              </a:tblPr>
              <a:tblGrid>
                <a:gridCol w="1292926"/>
                <a:gridCol w="1292926"/>
                <a:gridCol w="1292926"/>
                <a:gridCol w="1292926"/>
                <a:gridCol w="1292926"/>
                <a:gridCol w="1292926"/>
                <a:gridCol w="1292926"/>
              </a:tblGrid>
              <a:tr h="535208">
                <a:tc>
                  <a:txBody>
                    <a:bodyPr/>
                    <a:lstStyle/>
                    <a:p>
                      <a:pPr algn="ctr">
                        <a:defRPr sz="1900"/>
                      </a:pPr>
                    </a:p>
                  </a:txBody>
                  <a:tcPr marL="0" marR="0" marT="0" marB="0" anchor="ctr" anchorCtr="0" horzOverflow="overflow">
                    <a:lnL w="12700">
                      <a:solidFill>
                        <a:srgbClr val="000000"/>
                      </a:solidFill>
                    </a:lnL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 defTabSz="457200"/>
                      <a:r>
                        <a:rPr b="1" sz="1900">
                          <a:latin typeface="Arial"/>
                          <a:ea typeface="Arial"/>
                          <a:cs typeface="Arial"/>
                          <a:sym typeface="Arial"/>
                        </a:rPr>
                        <a:t>Nordeste</a:t>
                      </a:r>
                    </a:p>
                  </a:txBody>
                  <a:tcPr marL="0" marR="0" marT="0" marB="0" anchor="ctr" anchorCtr="0" horzOverflow="overflow"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 defTabSz="457200"/>
                      <a:r>
                        <a:rPr b="1" sz="1900">
                          <a:latin typeface="Arial"/>
                          <a:ea typeface="Arial"/>
                          <a:cs typeface="Arial"/>
                          <a:sym typeface="Arial"/>
                        </a:rPr>
                        <a:t>Norte</a:t>
                      </a:r>
                    </a:p>
                  </a:txBody>
                  <a:tcPr marL="0" marR="0" marT="0" marB="0" anchor="ctr" anchorCtr="0" horzOverflow="overflow"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 defTabSz="457200"/>
                      <a:r>
                        <a:rPr b="1" sz="1900">
                          <a:latin typeface="Arial"/>
                          <a:ea typeface="Arial"/>
                          <a:cs typeface="Arial"/>
                          <a:sym typeface="Arial"/>
                        </a:rPr>
                        <a:t>Centro</a:t>
                      </a:r>
                    </a:p>
                  </a:txBody>
                  <a:tcPr marL="0" marR="0" marT="0" marB="0" anchor="ctr" anchorCtr="0" horzOverflow="overflow"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 defTabSz="457200"/>
                      <a:r>
                        <a:rPr b="1" sz="1900">
                          <a:latin typeface="Arial"/>
                          <a:ea typeface="Arial"/>
                          <a:cs typeface="Arial"/>
                          <a:sym typeface="Arial"/>
                        </a:rPr>
                        <a:t>Sudeste</a:t>
                      </a:r>
                    </a:p>
                  </a:txBody>
                  <a:tcPr marL="0" marR="0" marT="0" marB="0" anchor="ctr" anchorCtr="0" horzOverflow="overflow"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 defTabSz="457200"/>
                      <a:r>
                        <a:rPr b="1" sz="1900">
                          <a:latin typeface="Arial"/>
                          <a:ea typeface="Arial"/>
                          <a:cs typeface="Arial"/>
                          <a:sym typeface="Arial"/>
                        </a:rPr>
                        <a:t>Sul</a:t>
                      </a:r>
                    </a:p>
                  </a:txBody>
                  <a:tcPr marL="0" marR="0" marT="0" marB="0" anchor="ctr" anchorCtr="0" horzOverflow="overflow"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 defTabSz="457200"/>
                      <a:r>
                        <a:rPr b="1" sz="1900">
                          <a:latin typeface="Arial"/>
                          <a:ea typeface="Arial"/>
                          <a:cs typeface="Arial"/>
                          <a:sym typeface="Arial"/>
                        </a:rPr>
                        <a:t>Brasil</a:t>
                      </a:r>
                    </a:p>
                  </a:txBody>
                  <a:tcPr marL="0" marR="0" marT="0" marB="0" anchor="ctr" anchorCtr="0" horzOverflow="overflow"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</a:tcPr>
                </a:tc>
              </a:tr>
              <a:tr h="499047">
                <a:tc>
                  <a:txBody>
                    <a:bodyPr/>
                    <a:lstStyle/>
                    <a:p>
                      <a:pPr defTabSz="457200"/>
                      <a:r>
                        <a:rPr b="1" sz="1900">
                          <a:latin typeface="Arial"/>
                          <a:ea typeface="Arial"/>
                          <a:cs typeface="Arial"/>
                          <a:sym typeface="Arial"/>
                        </a:rPr>
                        <a:t>Micro</a:t>
                      </a:r>
                    </a:p>
                  </a:txBody>
                  <a:tcPr marL="0" marR="0" marT="0" marB="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T w="12700">
                      <a:solidFill>
                        <a:srgbClr val="000000"/>
                      </a:solidFill>
                    </a:lnT>
                  </a:tcPr>
                </a:tc>
                <a:tc>
                  <a:txBody>
                    <a:bodyPr/>
                    <a:lstStyle/>
                    <a:p>
                      <a:pPr algn="r" defTabSz="457200"/>
                      <a:r>
                        <a:rPr sz="1600">
                          <a:latin typeface="Arial"/>
                          <a:ea typeface="Arial"/>
                          <a:cs typeface="Arial"/>
                          <a:sym typeface="Arial"/>
                        </a:rPr>
                        <a:t>7,7%</a:t>
                      </a:r>
                    </a:p>
                  </a:txBody>
                  <a:tcPr marL="0" marR="0" marT="0" marB="0" anchor="ctr" anchorCtr="0" horzOverflow="overflow">
                    <a:lnT w="12700">
                      <a:solidFill>
                        <a:srgbClr val="000000"/>
                      </a:solidFill>
                    </a:lnT>
                  </a:tcPr>
                </a:tc>
                <a:tc>
                  <a:txBody>
                    <a:bodyPr/>
                    <a:lstStyle/>
                    <a:p>
                      <a:pPr algn="r" defTabSz="457200"/>
                      <a:r>
                        <a:rPr sz="1600">
                          <a:latin typeface="Arial"/>
                          <a:ea typeface="Arial"/>
                          <a:cs typeface="Arial"/>
                          <a:sym typeface="Arial"/>
                        </a:rPr>
                        <a:t>11,3%</a:t>
                      </a:r>
                    </a:p>
                  </a:txBody>
                  <a:tcPr marL="0" marR="0" marT="0" marB="0" anchor="ctr" anchorCtr="0" horzOverflow="overflow">
                    <a:lnT w="12700">
                      <a:solidFill>
                        <a:srgbClr val="000000"/>
                      </a:solidFill>
                    </a:lnT>
                  </a:tcPr>
                </a:tc>
                <a:tc>
                  <a:txBody>
                    <a:bodyPr/>
                    <a:lstStyle/>
                    <a:p>
                      <a:pPr algn="r" defTabSz="457200"/>
                      <a:r>
                        <a:rPr sz="1600">
                          <a:latin typeface="Arial"/>
                          <a:ea typeface="Arial"/>
                          <a:cs typeface="Arial"/>
                          <a:sym typeface="Arial"/>
                        </a:rPr>
                        <a:t>9,9%</a:t>
                      </a:r>
                    </a:p>
                  </a:txBody>
                  <a:tcPr marL="0" marR="0" marT="0" marB="0" anchor="ctr" anchorCtr="0" horzOverflow="overflow">
                    <a:lnT w="12700">
                      <a:solidFill>
                        <a:srgbClr val="000000"/>
                      </a:solidFill>
                    </a:lnT>
                  </a:tcPr>
                </a:tc>
                <a:tc>
                  <a:txBody>
                    <a:bodyPr/>
                    <a:lstStyle/>
                    <a:p>
                      <a:pPr algn="r" defTabSz="457200"/>
                      <a:r>
                        <a:rPr sz="1600">
                          <a:latin typeface="Arial"/>
                          <a:ea typeface="Arial"/>
                          <a:cs typeface="Arial"/>
                          <a:sym typeface="Arial"/>
                        </a:rPr>
                        <a:t>9,7%</a:t>
                      </a:r>
                    </a:p>
                  </a:txBody>
                  <a:tcPr marL="0" marR="0" marT="0" marB="0" anchor="ctr" anchorCtr="0" horzOverflow="overflow">
                    <a:lnT w="12700">
                      <a:solidFill>
                        <a:srgbClr val="000000"/>
                      </a:solidFill>
                    </a:lnT>
                  </a:tcPr>
                </a:tc>
                <a:tc>
                  <a:txBody>
                    <a:bodyPr/>
                    <a:lstStyle/>
                    <a:p>
                      <a:pPr algn="r" defTabSz="457200"/>
                      <a:r>
                        <a:rPr sz="1600">
                          <a:latin typeface="Arial"/>
                          <a:ea typeface="Arial"/>
                          <a:cs typeface="Arial"/>
                          <a:sym typeface="Arial"/>
                        </a:rPr>
                        <a:t>34,0%</a:t>
                      </a:r>
                    </a:p>
                  </a:txBody>
                  <a:tcPr marL="0" marR="0" marT="0" marB="0" anchor="ctr" anchorCtr="0" horzOverflow="overflow">
                    <a:lnT w="12700">
                      <a:solidFill>
                        <a:srgbClr val="000000"/>
                      </a:solidFill>
                    </a:lnT>
                  </a:tcPr>
                </a:tc>
                <a:tc>
                  <a:txBody>
                    <a:bodyPr/>
                    <a:lstStyle/>
                    <a:p>
                      <a:pPr algn="r" defTabSz="457200"/>
                      <a:r>
                        <a:rPr sz="1600">
                          <a:latin typeface="Arial"/>
                          <a:ea typeface="Arial"/>
                          <a:cs typeface="Arial"/>
                          <a:sym typeface="Arial"/>
                        </a:rPr>
                        <a:t>21,6%</a:t>
                      </a:r>
                    </a:p>
                  </a:txBody>
                  <a:tcPr marL="0" marR="0" marT="0" marB="0" anchor="ctr" anchorCtr="0" horzOverflow="overflow"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</a:lnT>
                  </a:tcPr>
                </a:tc>
              </a:tr>
              <a:tr h="499047">
                <a:tc>
                  <a:txBody>
                    <a:bodyPr/>
                    <a:lstStyle/>
                    <a:p>
                      <a:pPr defTabSz="457200"/>
                      <a:r>
                        <a:rPr b="1" sz="1900">
                          <a:latin typeface="Arial"/>
                          <a:ea typeface="Arial"/>
                          <a:cs typeface="Arial"/>
                          <a:sym typeface="Arial"/>
                        </a:rPr>
                        <a:t>Pequena</a:t>
                      </a:r>
                    </a:p>
                  </a:txBody>
                  <a:tcPr marL="0" marR="0" marT="0" marB="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</a:tcPr>
                </a:tc>
                <a:tc>
                  <a:txBody>
                    <a:bodyPr/>
                    <a:lstStyle/>
                    <a:p>
                      <a:pPr algn="r" defTabSz="457200"/>
                      <a:r>
                        <a:rPr sz="1600">
                          <a:latin typeface="Arial"/>
                          <a:ea typeface="Arial"/>
                          <a:cs typeface="Arial"/>
                          <a:sym typeface="Arial"/>
                        </a:rPr>
                        <a:t>29,3%</a:t>
                      </a:r>
                    </a:p>
                  </a:txBody>
                  <a:tcPr marL="0" marR="0" marT="0" marB="0" anchor="ctr" anchorCtr="0" horzOverflow="overflow"/>
                </a:tc>
                <a:tc>
                  <a:txBody>
                    <a:bodyPr/>
                    <a:lstStyle/>
                    <a:p>
                      <a:pPr algn="r" defTabSz="457200"/>
                      <a:r>
                        <a:rPr sz="1600">
                          <a:latin typeface="Arial"/>
                          <a:ea typeface="Arial"/>
                          <a:cs typeface="Arial"/>
                          <a:sym typeface="Arial"/>
                        </a:rPr>
                        <a:t>36,7%</a:t>
                      </a:r>
                    </a:p>
                  </a:txBody>
                  <a:tcPr marL="0" marR="0" marT="0" marB="0" anchor="ctr" anchorCtr="0" horzOverflow="overflow"/>
                </a:tc>
                <a:tc>
                  <a:txBody>
                    <a:bodyPr/>
                    <a:lstStyle/>
                    <a:p>
                      <a:pPr algn="r" defTabSz="457200"/>
                      <a:r>
                        <a:rPr sz="1600">
                          <a:latin typeface="Arial"/>
                          <a:ea typeface="Arial"/>
                          <a:cs typeface="Arial"/>
                          <a:sym typeface="Arial"/>
                        </a:rPr>
                        <a:t>50,7%</a:t>
                      </a:r>
                    </a:p>
                  </a:txBody>
                  <a:tcPr marL="0" marR="0" marT="0" marB="0" anchor="ctr" anchorCtr="0" horzOverflow="overflow"/>
                </a:tc>
                <a:tc>
                  <a:txBody>
                    <a:bodyPr/>
                    <a:lstStyle/>
                    <a:p>
                      <a:pPr algn="r" defTabSz="457200"/>
                      <a:r>
                        <a:rPr sz="1600">
                          <a:latin typeface="Arial"/>
                          <a:ea typeface="Arial"/>
                          <a:cs typeface="Arial"/>
                          <a:sym typeface="Arial"/>
                        </a:rPr>
                        <a:t>36,8%</a:t>
                      </a:r>
                    </a:p>
                  </a:txBody>
                  <a:tcPr marL="0" marR="0" marT="0" marB="0" anchor="ctr" anchorCtr="0" horzOverflow="overflow"/>
                </a:tc>
                <a:tc>
                  <a:txBody>
                    <a:bodyPr/>
                    <a:lstStyle/>
                    <a:p>
                      <a:pPr algn="r" defTabSz="457200"/>
                      <a:r>
                        <a:rPr sz="1600">
                          <a:latin typeface="Arial"/>
                          <a:ea typeface="Arial"/>
                          <a:cs typeface="Arial"/>
                          <a:sym typeface="Arial"/>
                        </a:rPr>
                        <a:t>6,6%</a:t>
                      </a:r>
                    </a:p>
                  </a:txBody>
                  <a:tcPr marL="0" marR="0" marT="0" marB="0" anchor="ctr" anchorCtr="0" horzOverflow="overflow"/>
                </a:tc>
                <a:tc>
                  <a:txBody>
                    <a:bodyPr/>
                    <a:lstStyle/>
                    <a:p>
                      <a:pPr algn="r" defTabSz="457200"/>
                      <a:r>
                        <a:rPr sz="1600">
                          <a:latin typeface="Arial"/>
                          <a:ea typeface="Arial"/>
                          <a:cs typeface="Arial"/>
                          <a:sym typeface="Arial"/>
                        </a:rPr>
                        <a:t>22,3%</a:t>
                      </a:r>
                    </a:p>
                  </a:txBody>
                  <a:tcPr marL="0" marR="0" marT="0" marB="0" anchor="ctr" anchorCtr="0" horzOverflow="overflow">
                    <a:lnR w="12700">
                      <a:solidFill>
                        <a:srgbClr val="000000"/>
                      </a:solidFill>
                      <a:miter lim="400000"/>
                    </a:lnR>
                  </a:tcPr>
                </a:tc>
              </a:tr>
              <a:tr h="499047">
                <a:tc>
                  <a:txBody>
                    <a:bodyPr/>
                    <a:lstStyle/>
                    <a:p>
                      <a:pPr defTabSz="457200"/>
                      <a:r>
                        <a:rPr b="1" sz="1900">
                          <a:latin typeface="Arial"/>
                          <a:ea typeface="Arial"/>
                          <a:cs typeface="Arial"/>
                          <a:sym typeface="Arial"/>
                        </a:rPr>
                        <a:t>Media</a:t>
                      </a:r>
                    </a:p>
                  </a:txBody>
                  <a:tcPr marL="0" marR="0" marT="0" marB="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</a:tcPr>
                </a:tc>
                <a:tc>
                  <a:txBody>
                    <a:bodyPr/>
                    <a:lstStyle/>
                    <a:p>
                      <a:pPr algn="r" defTabSz="457200"/>
                      <a:r>
                        <a:rPr sz="1600">
                          <a:latin typeface="Arial"/>
                          <a:ea typeface="Arial"/>
                          <a:cs typeface="Arial"/>
                          <a:sym typeface="Arial"/>
                        </a:rPr>
                        <a:t>23,7%</a:t>
                      </a:r>
                    </a:p>
                  </a:txBody>
                  <a:tcPr marL="0" marR="0" marT="0" marB="0" anchor="ctr" anchorCtr="0" horzOverflow="overflow"/>
                </a:tc>
                <a:tc>
                  <a:txBody>
                    <a:bodyPr/>
                    <a:lstStyle/>
                    <a:p>
                      <a:pPr algn="r" defTabSz="457200"/>
                      <a:r>
                        <a:rPr sz="1600">
                          <a:latin typeface="Arial"/>
                          <a:ea typeface="Arial"/>
                          <a:cs typeface="Arial"/>
                          <a:sym typeface="Arial"/>
                        </a:rPr>
                        <a:t>52,0%</a:t>
                      </a:r>
                    </a:p>
                  </a:txBody>
                  <a:tcPr marL="0" marR="0" marT="0" marB="0" anchor="ctr" anchorCtr="0" horzOverflow="overflow"/>
                </a:tc>
                <a:tc>
                  <a:txBody>
                    <a:bodyPr/>
                    <a:lstStyle/>
                    <a:p>
                      <a:pPr algn="r" defTabSz="457200"/>
                      <a:r>
                        <a:rPr sz="1600">
                          <a:latin typeface="Arial"/>
                          <a:ea typeface="Arial"/>
                          <a:cs typeface="Arial"/>
                          <a:sym typeface="Arial"/>
                        </a:rPr>
                        <a:t>23,7%</a:t>
                      </a:r>
                    </a:p>
                  </a:txBody>
                  <a:tcPr marL="0" marR="0" marT="0" marB="0" anchor="ctr" anchorCtr="0" horzOverflow="overflow"/>
                </a:tc>
                <a:tc>
                  <a:txBody>
                    <a:bodyPr/>
                    <a:lstStyle/>
                    <a:p>
                      <a:pPr algn="r" defTabSz="457200"/>
                      <a:r>
                        <a:rPr sz="1600">
                          <a:latin typeface="Arial"/>
                          <a:ea typeface="Arial"/>
                          <a:cs typeface="Arial"/>
                          <a:sym typeface="Arial"/>
                        </a:rPr>
                        <a:t>35,9%</a:t>
                      </a:r>
                    </a:p>
                  </a:txBody>
                  <a:tcPr marL="0" marR="0" marT="0" marB="0" anchor="ctr" anchorCtr="0" horzOverflow="overflow"/>
                </a:tc>
                <a:tc>
                  <a:txBody>
                    <a:bodyPr/>
                    <a:lstStyle/>
                    <a:p>
                      <a:pPr algn="r" defTabSz="457200"/>
                      <a:r>
                        <a:rPr sz="1600">
                          <a:latin typeface="Arial"/>
                          <a:ea typeface="Arial"/>
                          <a:cs typeface="Arial"/>
                          <a:sym typeface="Arial"/>
                        </a:rPr>
                        <a:t>23,8%</a:t>
                      </a:r>
                    </a:p>
                  </a:txBody>
                  <a:tcPr marL="0" marR="0" marT="0" marB="0" anchor="ctr" anchorCtr="0" horzOverflow="overflow"/>
                </a:tc>
                <a:tc>
                  <a:txBody>
                    <a:bodyPr/>
                    <a:lstStyle/>
                    <a:p>
                      <a:pPr algn="r" defTabSz="457200"/>
                      <a:r>
                        <a:rPr sz="1600">
                          <a:latin typeface="Arial"/>
                          <a:ea typeface="Arial"/>
                          <a:cs typeface="Arial"/>
                          <a:sym typeface="Arial"/>
                        </a:rPr>
                        <a:t>28,5%</a:t>
                      </a:r>
                    </a:p>
                  </a:txBody>
                  <a:tcPr marL="0" marR="0" marT="0" marB="0" anchor="ctr" anchorCtr="0" horzOverflow="overflow">
                    <a:lnR w="12700">
                      <a:solidFill>
                        <a:srgbClr val="000000"/>
                      </a:solidFill>
                      <a:miter lim="400000"/>
                    </a:lnR>
                  </a:tcPr>
                </a:tc>
              </a:tr>
              <a:tr h="499047">
                <a:tc>
                  <a:txBody>
                    <a:bodyPr/>
                    <a:lstStyle/>
                    <a:p>
                      <a:pPr defTabSz="457200"/>
                      <a:r>
                        <a:rPr b="1" sz="1900">
                          <a:latin typeface="Arial"/>
                          <a:ea typeface="Arial"/>
                          <a:cs typeface="Arial"/>
                          <a:sym typeface="Arial"/>
                        </a:rPr>
                        <a:t>Grande</a:t>
                      </a:r>
                    </a:p>
                  </a:txBody>
                  <a:tcPr marL="0" marR="0" marT="0" marB="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</a:tcPr>
                </a:tc>
                <a:tc>
                  <a:txBody>
                    <a:bodyPr/>
                    <a:lstStyle/>
                    <a:p>
                      <a:pPr algn="r" defTabSz="457200"/>
                      <a:r>
                        <a:rPr sz="1600">
                          <a:latin typeface="Arial"/>
                          <a:ea typeface="Arial"/>
                          <a:cs typeface="Arial"/>
                          <a:sym typeface="Arial"/>
                        </a:rPr>
                        <a:t>39,3%</a:t>
                      </a:r>
                    </a:p>
                  </a:txBody>
                  <a:tcPr marL="0" marR="0" marT="0" marB="0" anchor="ctr" anchorCtr="0" horzOverflow="overflow"/>
                </a:tc>
                <a:tc>
                  <a:txBody>
                    <a:bodyPr/>
                    <a:lstStyle/>
                    <a:p>
                      <a:pPr algn="r" defTabSz="457200"/>
                      <a:r>
                        <a:rPr sz="1600">
                          <a:latin typeface="Arial"/>
                          <a:ea typeface="Arial"/>
                          <a:cs typeface="Arial"/>
                          <a:sym typeface="Arial"/>
                        </a:rPr>
                        <a:t>0,0%</a:t>
                      </a:r>
                    </a:p>
                  </a:txBody>
                  <a:tcPr marL="0" marR="0" marT="0" marB="0" anchor="ctr" anchorCtr="0" horzOverflow="overflow"/>
                </a:tc>
                <a:tc>
                  <a:txBody>
                    <a:bodyPr/>
                    <a:lstStyle/>
                    <a:p>
                      <a:pPr algn="r" defTabSz="457200"/>
                      <a:r>
                        <a:rPr sz="1600">
                          <a:latin typeface="Arial"/>
                          <a:ea typeface="Arial"/>
                          <a:cs typeface="Arial"/>
                          <a:sym typeface="Arial"/>
                        </a:rPr>
                        <a:t>15,7%</a:t>
                      </a:r>
                    </a:p>
                  </a:txBody>
                  <a:tcPr marL="0" marR="0" marT="0" marB="0" anchor="ctr" anchorCtr="0" horzOverflow="overflow"/>
                </a:tc>
                <a:tc>
                  <a:txBody>
                    <a:bodyPr/>
                    <a:lstStyle/>
                    <a:p>
                      <a:pPr algn="r" defTabSz="457200"/>
                      <a:r>
                        <a:rPr sz="1600">
                          <a:latin typeface="Arial"/>
                          <a:ea typeface="Arial"/>
                          <a:cs typeface="Arial"/>
                          <a:sym typeface="Arial"/>
                        </a:rPr>
                        <a:t>17,6%</a:t>
                      </a:r>
                    </a:p>
                  </a:txBody>
                  <a:tcPr marL="0" marR="0" marT="0" marB="0" anchor="ctr" anchorCtr="0" horzOverflow="overflow"/>
                </a:tc>
                <a:tc>
                  <a:txBody>
                    <a:bodyPr/>
                    <a:lstStyle/>
                    <a:p>
                      <a:pPr algn="r" defTabSz="457200"/>
                      <a:r>
                        <a:rPr sz="1600">
                          <a:latin typeface="Arial"/>
                          <a:ea typeface="Arial"/>
                          <a:cs typeface="Arial"/>
                          <a:sym typeface="Arial"/>
                        </a:rPr>
                        <a:t>35,6%</a:t>
                      </a:r>
                    </a:p>
                  </a:txBody>
                  <a:tcPr marL="0" marR="0" marT="0" marB="0" anchor="ctr" anchorCtr="0" horzOverflow="overflow"/>
                </a:tc>
                <a:tc>
                  <a:txBody>
                    <a:bodyPr/>
                    <a:lstStyle/>
                    <a:p>
                      <a:pPr algn="r" defTabSz="457200"/>
                      <a:r>
                        <a:rPr sz="1600">
                          <a:latin typeface="Arial"/>
                          <a:ea typeface="Arial"/>
                          <a:cs typeface="Arial"/>
                          <a:sym typeface="Arial"/>
                        </a:rPr>
                        <a:t>27,6%</a:t>
                      </a:r>
                    </a:p>
                  </a:txBody>
                  <a:tcPr marL="0" marR="0" marT="0" marB="0" anchor="ctr" anchorCtr="0" horzOverflow="overflow">
                    <a:lnR w="12700">
                      <a:solidFill>
                        <a:srgbClr val="000000"/>
                      </a:solidFill>
                      <a:miter lim="400000"/>
                    </a:lnR>
                  </a:tcPr>
                </a:tc>
              </a:tr>
              <a:tr h="499047">
                <a:tc>
                  <a:txBody>
                    <a:bodyPr/>
                    <a:lstStyle/>
                    <a:p>
                      <a:pPr defTabSz="457200"/>
                      <a:r>
                        <a:rPr b="1" sz="1900">
                          <a:latin typeface="Arial"/>
                          <a:ea typeface="Arial"/>
                          <a:cs typeface="Arial"/>
                          <a:sym typeface="Arial"/>
                        </a:rPr>
                        <a:t>Total</a:t>
                      </a:r>
                    </a:p>
                  </a:txBody>
                  <a:tcPr marL="0" marR="0" marT="0" marB="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chemeClr val="accent3">
                        <a:satOff val="-6373"/>
                        <a:lumOff val="-10823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defTabSz="457200"/>
                      <a:r>
                        <a:rPr sz="1600">
                          <a:latin typeface="Arial"/>
                          <a:ea typeface="Arial"/>
                          <a:cs typeface="Arial"/>
                          <a:sym typeface="Arial"/>
                        </a:rPr>
                        <a:t>100,0%</a:t>
                      </a:r>
                    </a:p>
                  </a:txBody>
                  <a:tcPr marL="0" marR="0" marT="0" marB="0" anchor="ctr" anchorCtr="0" horzOverflow="overflow"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chemeClr val="accent3">
                        <a:satOff val="-6373"/>
                        <a:lumOff val="-10823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defTabSz="457200"/>
                      <a:r>
                        <a:rPr sz="1600">
                          <a:latin typeface="Arial"/>
                          <a:ea typeface="Arial"/>
                          <a:cs typeface="Arial"/>
                          <a:sym typeface="Arial"/>
                        </a:rPr>
                        <a:t>100,0%</a:t>
                      </a:r>
                    </a:p>
                  </a:txBody>
                  <a:tcPr marL="0" marR="0" marT="0" marB="0" anchor="ctr" anchorCtr="0" horzOverflow="overflow"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chemeClr val="accent3">
                        <a:satOff val="-6373"/>
                        <a:lumOff val="-10823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defTabSz="457200"/>
                      <a:r>
                        <a:rPr sz="1600">
                          <a:latin typeface="Arial"/>
                          <a:ea typeface="Arial"/>
                          <a:cs typeface="Arial"/>
                          <a:sym typeface="Arial"/>
                        </a:rPr>
                        <a:t>100,0%</a:t>
                      </a:r>
                    </a:p>
                  </a:txBody>
                  <a:tcPr marL="0" marR="0" marT="0" marB="0" anchor="ctr" anchorCtr="0" horzOverflow="overflow"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chemeClr val="accent3">
                        <a:satOff val="-6373"/>
                        <a:lumOff val="-10823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defTabSz="457200"/>
                      <a:r>
                        <a:rPr sz="1600">
                          <a:latin typeface="Arial"/>
                          <a:ea typeface="Arial"/>
                          <a:cs typeface="Arial"/>
                          <a:sym typeface="Arial"/>
                        </a:rPr>
                        <a:t>100,0%</a:t>
                      </a:r>
                    </a:p>
                  </a:txBody>
                  <a:tcPr marL="0" marR="0" marT="0" marB="0" anchor="ctr" anchorCtr="0" horzOverflow="overflow"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chemeClr val="accent3">
                        <a:satOff val="-6373"/>
                        <a:lumOff val="-10823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defTabSz="457200"/>
                      <a:r>
                        <a:rPr sz="1600">
                          <a:latin typeface="Arial"/>
                          <a:ea typeface="Arial"/>
                          <a:cs typeface="Arial"/>
                          <a:sym typeface="Arial"/>
                        </a:rPr>
                        <a:t>100,0%</a:t>
                      </a:r>
                    </a:p>
                  </a:txBody>
                  <a:tcPr marL="0" marR="0" marT="0" marB="0" anchor="ctr" anchorCtr="0" horzOverflow="overflow"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chemeClr val="accent3">
                        <a:satOff val="-6373"/>
                        <a:lumOff val="-10823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defTabSz="457200"/>
                      <a:r>
                        <a:rPr sz="1600">
                          <a:latin typeface="Arial"/>
                          <a:ea typeface="Arial"/>
                          <a:cs typeface="Arial"/>
                          <a:sym typeface="Arial"/>
                        </a:rPr>
                        <a:t>100,0%</a:t>
                      </a:r>
                    </a:p>
                  </a:txBody>
                  <a:tcPr marL="0" marR="0" marT="0" marB="0" anchor="ctr" anchorCtr="0" horzOverflow="overflow">
                    <a:lnR w="12700">
                      <a:solidFill>
                        <a:srgbClr val="000000"/>
                      </a:solidFill>
                      <a:miter lim="400000"/>
                    </a:lnR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chemeClr val="accent3">
                        <a:satOff val="-6373"/>
                        <a:lumOff val="-10823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11" name="Dist. Conjunta das proporções (em porcentagem) e, relação ao total das Colunas."/>
          <p:cNvSpPr txBox="1"/>
          <p:nvPr/>
        </p:nvSpPr>
        <p:spPr>
          <a:xfrm>
            <a:off x="799165" y="1280765"/>
            <a:ext cx="7581747" cy="3708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/>
            <a:r>
              <a:t>Dist. Conjunta das proporções (em porcentagem) e, relação ao total das Colunas.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Distribuição Conjunta - Frequências"/>
          <p:cNvSpPr txBox="1"/>
          <p:nvPr/>
        </p:nvSpPr>
        <p:spPr>
          <a:xfrm>
            <a:off x="4882058" y="144779"/>
            <a:ext cx="5120284" cy="4216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2100"/>
            </a:lvl1pPr>
          </a:lstStyle>
          <a:p>
            <a:pPr/>
            <a:r>
              <a:t>Distribuição Conjunta - Frequências</a:t>
            </a:r>
          </a:p>
        </p:txBody>
      </p:sp>
      <p:graphicFrame>
        <p:nvGraphicFramePr>
          <p:cNvPr id="114" name="Tabela"/>
          <p:cNvGraphicFramePr/>
          <p:nvPr/>
        </p:nvGraphicFramePr>
        <p:xfrm>
          <a:off x="707156" y="1907427"/>
          <a:ext cx="9050482" cy="3030445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1" rtl="0">
                <a:tableStyleId>{4C3C2611-4C71-4FC5-86AE-919BDF0F9419}</a:tableStyleId>
              </a:tblPr>
              <a:tblGrid>
                <a:gridCol w="1292926"/>
                <a:gridCol w="1292926"/>
                <a:gridCol w="1292926"/>
                <a:gridCol w="1292926"/>
                <a:gridCol w="1292926"/>
                <a:gridCol w="1292926"/>
                <a:gridCol w="1292926"/>
              </a:tblGrid>
              <a:tr h="535208">
                <a:tc>
                  <a:txBody>
                    <a:bodyPr/>
                    <a:lstStyle/>
                    <a:p>
                      <a:pPr algn="ctr">
                        <a:defRPr sz="1900"/>
                      </a:pPr>
                    </a:p>
                  </a:txBody>
                  <a:tcPr marL="0" marR="0" marT="0" marB="0" anchor="ctr" anchorCtr="0" horzOverflow="overflow">
                    <a:lnL w="12700">
                      <a:solidFill>
                        <a:srgbClr val="000000"/>
                      </a:solidFill>
                    </a:lnL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 defTabSz="457200"/>
                      <a:r>
                        <a:rPr b="1" sz="1900">
                          <a:latin typeface="Arial"/>
                          <a:ea typeface="Arial"/>
                          <a:cs typeface="Arial"/>
                          <a:sym typeface="Arial"/>
                        </a:rPr>
                        <a:t>Nordeste</a:t>
                      </a:r>
                    </a:p>
                  </a:txBody>
                  <a:tcPr marL="0" marR="0" marT="0" marB="0" anchor="ctr" anchorCtr="0" horzOverflow="overflow"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 defTabSz="457200"/>
                      <a:r>
                        <a:rPr b="1" sz="1900">
                          <a:latin typeface="Arial"/>
                          <a:ea typeface="Arial"/>
                          <a:cs typeface="Arial"/>
                          <a:sym typeface="Arial"/>
                        </a:rPr>
                        <a:t>Norte</a:t>
                      </a:r>
                    </a:p>
                  </a:txBody>
                  <a:tcPr marL="0" marR="0" marT="0" marB="0" anchor="ctr" anchorCtr="0" horzOverflow="overflow"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 defTabSz="457200"/>
                      <a:r>
                        <a:rPr b="1" sz="1900">
                          <a:latin typeface="Arial"/>
                          <a:ea typeface="Arial"/>
                          <a:cs typeface="Arial"/>
                          <a:sym typeface="Arial"/>
                        </a:rPr>
                        <a:t>Centro</a:t>
                      </a:r>
                    </a:p>
                  </a:txBody>
                  <a:tcPr marL="0" marR="0" marT="0" marB="0" anchor="ctr" anchorCtr="0" horzOverflow="overflow"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 defTabSz="457200"/>
                      <a:r>
                        <a:rPr b="1" sz="1900">
                          <a:latin typeface="Arial"/>
                          <a:ea typeface="Arial"/>
                          <a:cs typeface="Arial"/>
                          <a:sym typeface="Arial"/>
                        </a:rPr>
                        <a:t>Sudeste</a:t>
                      </a:r>
                    </a:p>
                  </a:txBody>
                  <a:tcPr marL="0" marR="0" marT="0" marB="0" anchor="ctr" anchorCtr="0" horzOverflow="overflow"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 defTabSz="457200"/>
                      <a:r>
                        <a:rPr b="1" sz="1900">
                          <a:latin typeface="Arial"/>
                          <a:ea typeface="Arial"/>
                          <a:cs typeface="Arial"/>
                          <a:sym typeface="Arial"/>
                        </a:rPr>
                        <a:t>Sul</a:t>
                      </a:r>
                    </a:p>
                  </a:txBody>
                  <a:tcPr marL="0" marR="0" marT="0" marB="0" anchor="ctr" anchorCtr="0" horzOverflow="overflow"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 defTabSz="457200"/>
                      <a:r>
                        <a:rPr b="1" sz="1900">
                          <a:latin typeface="Arial"/>
                          <a:ea typeface="Arial"/>
                          <a:cs typeface="Arial"/>
                          <a:sym typeface="Arial"/>
                        </a:rPr>
                        <a:t>Brasil</a:t>
                      </a:r>
                    </a:p>
                  </a:txBody>
                  <a:tcPr marL="0" marR="0" marT="0" marB="0" anchor="ctr" anchorCtr="0" horzOverflow="overflow"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</a:tcPr>
                </a:tc>
              </a:tr>
              <a:tr h="499047">
                <a:tc>
                  <a:txBody>
                    <a:bodyPr/>
                    <a:lstStyle/>
                    <a:p>
                      <a:pPr defTabSz="457200"/>
                      <a:r>
                        <a:rPr b="1" sz="1900">
                          <a:latin typeface="Arial"/>
                          <a:ea typeface="Arial"/>
                          <a:cs typeface="Arial"/>
                          <a:sym typeface="Arial"/>
                        </a:rPr>
                        <a:t>Micro</a:t>
                      </a:r>
                    </a:p>
                  </a:txBody>
                  <a:tcPr marL="0" marR="0" marT="0" marB="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T w="12700">
                      <a:solidFill>
                        <a:srgbClr val="000000"/>
                      </a:solidFill>
                    </a:lnT>
                  </a:tcPr>
                </a:tc>
                <a:tc>
                  <a:txBody>
                    <a:bodyPr/>
                    <a:lstStyle/>
                    <a:p>
                      <a:pPr algn="r" defTabSz="457200"/>
                      <a:r>
                        <a:rPr sz="1600">
                          <a:latin typeface="Arial"/>
                          <a:ea typeface="Arial"/>
                          <a:cs typeface="Arial"/>
                          <a:sym typeface="Arial"/>
                        </a:rPr>
                        <a:t>2,8%</a:t>
                      </a:r>
                    </a:p>
                  </a:txBody>
                  <a:tcPr marL="0" marR="0" marT="0" marB="0" anchor="ctr" anchorCtr="0" horzOverflow="overflow">
                    <a:lnT w="12700">
                      <a:solidFill>
                        <a:srgbClr val="000000"/>
                      </a:solidFill>
                    </a:lnT>
                  </a:tcPr>
                </a:tc>
                <a:tc>
                  <a:txBody>
                    <a:bodyPr/>
                    <a:lstStyle/>
                    <a:p>
                      <a:pPr algn="r" defTabSz="457200"/>
                      <a:r>
                        <a:rPr sz="1600">
                          <a:latin typeface="Arial"/>
                          <a:ea typeface="Arial"/>
                          <a:cs typeface="Arial"/>
                          <a:sym typeface="Arial"/>
                        </a:rPr>
                        <a:t>1,4%</a:t>
                      </a:r>
                    </a:p>
                  </a:txBody>
                  <a:tcPr marL="0" marR="0" marT="0" marB="0" anchor="ctr" anchorCtr="0" horzOverflow="overflow">
                    <a:lnT w="12700">
                      <a:solidFill>
                        <a:srgbClr val="000000"/>
                      </a:solidFill>
                    </a:lnT>
                  </a:tcPr>
                </a:tc>
                <a:tc>
                  <a:txBody>
                    <a:bodyPr/>
                    <a:lstStyle/>
                    <a:p>
                      <a:pPr algn="r" defTabSz="457200"/>
                      <a:r>
                        <a:rPr sz="1600">
                          <a:latin typeface="Arial"/>
                          <a:ea typeface="Arial"/>
                          <a:cs typeface="Arial"/>
                          <a:sym typeface="Arial"/>
                        </a:rPr>
                        <a:t>3,4%</a:t>
                      </a:r>
                    </a:p>
                  </a:txBody>
                  <a:tcPr marL="0" marR="0" marT="0" marB="0" anchor="ctr" anchorCtr="0" horzOverflow="overflow">
                    <a:lnT w="12700">
                      <a:solidFill>
                        <a:srgbClr val="000000"/>
                      </a:solidFill>
                    </a:lnT>
                  </a:tcPr>
                </a:tc>
                <a:tc>
                  <a:txBody>
                    <a:bodyPr/>
                    <a:lstStyle/>
                    <a:p>
                      <a:pPr algn="r" defTabSz="457200"/>
                      <a:r>
                        <a:rPr sz="1600">
                          <a:latin typeface="Arial"/>
                          <a:ea typeface="Arial"/>
                          <a:cs typeface="Arial"/>
                          <a:sym typeface="Arial"/>
                        </a:rPr>
                        <a:t>14,6%</a:t>
                      </a:r>
                    </a:p>
                  </a:txBody>
                  <a:tcPr marL="0" marR="0" marT="0" marB="0" anchor="ctr" anchorCtr="0" horzOverflow="overflow">
                    <a:lnT w="12700">
                      <a:solidFill>
                        <a:srgbClr val="000000"/>
                      </a:solidFill>
                    </a:lnT>
                  </a:tcPr>
                </a:tc>
                <a:tc>
                  <a:txBody>
                    <a:bodyPr/>
                    <a:lstStyle/>
                    <a:p>
                      <a:pPr algn="r" defTabSz="457200"/>
                      <a:r>
                        <a:rPr sz="1600">
                          <a:latin typeface="Arial"/>
                          <a:ea typeface="Arial"/>
                          <a:cs typeface="Arial"/>
                          <a:sym typeface="Arial"/>
                        </a:rPr>
                        <a:t>77,7%</a:t>
                      </a:r>
                    </a:p>
                  </a:txBody>
                  <a:tcPr marL="0" marR="0" marT="0" marB="0" anchor="ctr" anchorCtr="0" horzOverflow="overflow">
                    <a:lnT w="12700">
                      <a:solidFill>
                        <a:srgbClr val="000000"/>
                      </a:solidFill>
                    </a:lnT>
                  </a:tcPr>
                </a:tc>
                <a:tc>
                  <a:txBody>
                    <a:bodyPr/>
                    <a:lstStyle/>
                    <a:p>
                      <a:pPr algn="r" defTabSz="457200"/>
                      <a:r>
                        <a:rPr sz="1600">
                          <a:latin typeface="Arial"/>
                          <a:ea typeface="Arial"/>
                          <a:cs typeface="Arial"/>
                          <a:sym typeface="Arial"/>
                        </a:rPr>
                        <a:t>100,0%</a:t>
                      </a:r>
                    </a:p>
                  </a:txBody>
                  <a:tcPr marL="0" marR="0" marT="0" marB="0" anchor="ctr" anchorCtr="0" horzOverflow="overflow"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</a:lnT>
                  </a:tcPr>
                </a:tc>
              </a:tr>
              <a:tr h="499047">
                <a:tc>
                  <a:txBody>
                    <a:bodyPr/>
                    <a:lstStyle/>
                    <a:p>
                      <a:pPr defTabSz="457200"/>
                      <a:r>
                        <a:rPr b="1" sz="1900">
                          <a:latin typeface="Arial"/>
                          <a:ea typeface="Arial"/>
                          <a:cs typeface="Arial"/>
                          <a:sym typeface="Arial"/>
                        </a:rPr>
                        <a:t>Pequena</a:t>
                      </a:r>
                    </a:p>
                  </a:txBody>
                  <a:tcPr marL="0" marR="0" marT="0" marB="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</a:tcPr>
                </a:tc>
                <a:tc>
                  <a:txBody>
                    <a:bodyPr/>
                    <a:lstStyle/>
                    <a:p>
                      <a:pPr algn="r" defTabSz="457200"/>
                      <a:r>
                        <a:rPr sz="1600">
                          <a:latin typeface="Arial"/>
                          <a:ea typeface="Arial"/>
                          <a:cs typeface="Arial"/>
                          <a:sym typeface="Arial"/>
                        </a:rPr>
                        <a:t>10,4%</a:t>
                      </a:r>
                    </a:p>
                  </a:txBody>
                  <a:tcPr marL="0" marR="0" marT="0" marB="0" anchor="ctr" anchorCtr="0" horzOverflow="overflow"/>
                </a:tc>
                <a:tc>
                  <a:txBody>
                    <a:bodyPr/>
                    <a:lstStyle/>
                    <a:p>
                      <a:pPr algn="r" defTabSz="457200"/>
                      <a:r>
                        <a:rPr sz="1600">
                          <a:latin typeface="Arial"/>
                          <a:ea typeface="Arial"/>
                          <a:cs typeface="Arial"/>
                          <a:sym typeface="Arial"/>
                        </a:rPr>
                        <a:t>4,4%</a:t>
                      </a:r>
                    </a:p>
                  </a:txBody>
                  <a:tcPr marL="0" marR="0" marT="0" marB="0" anchor="ctr" anchorCtr="0" horzOverflow="overflow"/>
                </a:tc>
                <a:tc>
                  <a:txBody>
                    <a:bodyPr/>
                    <a:lstStyle/>
                    <a:p>
                      <a:pPr algn="r" defTabSz="457200"/>
                      <a:r>
                        <a:rPr sz="1600">
                          <a:latin typeface="Arial"/>
                          <a:ea typeface="Arial"/>
                          <a:cs typeface="Arial"/>
                          <a:sym typeface="Arial"/>
                        </a:rPr>
                        <a:t>16,8%</a:t>
                      </a:r>
                    </a:p>
                  </a:txBody>
                  <a:tcPr marL="0" marR="0" marT="0" marB="0" anchor="ctr" anchorCtr="0" horzOverflow="overflow"/>
                </a:tc>
                <a:tc>
                  <a:txBody>
                    <a:bodyPr/>
                    <a:lstStyle/>
                    <a:p>
                      <a:pPr algn="r" defTabSz="457200"/>
                      <a:r>
                        <a:rPr sz="1600">
                          <a:latin typeface="Arial"/>
                          <a:ea typeface="Arial"/>
                          <a:cs typeface="Arial"/>
                          <a:sym typeface="Arial"/>
                        </a:rPr>
                        <a:t>53,7%</a:t>
                      </a:r>
                    </a:p>
                  </a:txBody>
                  <a:tcPr marL="0" marR="0" marT="0" marB="0" anchor="ctr" anchorCtr="0" horzOverflow="overflow"/>
                </a:tc>
                <a:tc>
                  <a:txBody>
                    <a:bodyPr/>
                    <a:lstStyle/>
                    <a:p>
                      <a:pPr algn="r" defTabSz="457200"/>
                      <a:r>
                        <a:rPr sz="1600">
                          <a:latin typeface="Arial"/>
                          <a:ea typeface="Arial"/>
                          <a:cs typeface="Arial"/>
                          <a:sym typeface="Arial"/>
                        </a:rPr>
                        <a:t>14,7%</a:t>
                      </a:r>
                    </a:p>
                  </a:txBody>
                  <a:tcPr marL="0" marR="0" marT="0" marB="0" anchor="ctr" anchorCtr="0" horzOverflow="overflow"/>
                </a:tc>
                <a:tc>
                  <a:txBody>
                    <a:bodyPr/>
                    <a:lstStyle/>
                    <a:p>
                      <a:pPr algn="r" defTabSz="457200"/>
                      <a:r>
                        <a:rPr sz="1600">
                          <a:latin typeface="Arial"/>
                          <a:ea typeface="Arial"/>
                          <a:cs typeface="Arial"/>
                          <a:sym typeface="Arial"/>
                        </a:rPr>
                        <a:t>100,0%</a:t>
                      </a:r>
                    </a:p>
                  </a:txBody>
                  <a:tcPr marL="0" marR="0" marT="0" marB="0" anchor="ctr" anchorCtr="0" horzOverflow="overflow">
                    <a:lnR w="12700">
                      <a:solidFill>
                        <a:srgbClr val="000000"/>
                      </a:solidFill>
                      <a:miter lim="400000"/>
                    </a:lnR>
                  </a:tcPr>
                </a:tc>
              </a:tr>
              <a:tr h="499047">
                <a:tc>
                  <a:txBody>
                    <a:bodyPr/>
                    <a:lstStyle/>
                    <a:p>
                      <a:pPr defTabSz="457200"/>
                      <a:r>
                        <a:rPr b="1" sz="1900">
                          <a:latin typeface="Arial"/>
                          <a:ea typeface="Arial"/>
                          <a:cs typeface="Arial"/>
                          <a:sym typeface="Arial"/>
                        </a:rPr>
                        <a:t>Media</a:t>
                      </a:r>
                    </a:p>
                  </a:txBody>
                  <a:tcPr marL="0" marR="0" marT="0" marB="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</a:tcPr>
                </a:tc>
                <a:tc>
                  <a:txBody>
                    <a:bodyPr/>
                    <a:lstStyle/>
                    <a:p>
                      <a:pPr algn="r" defTabSz="457200"/>
                      <a:r>
                        <a:rPr sz="1600">
                          <a:latin typeface="Arial"/>
                          <a:ea typeface="Arial"/>
                          <a:cs typeface="Arial"/>
                          <a:sym typeface="Arial"/>
                        </a:rPr>
                        <a:t>6,6%</a:t>
                      </a:r>
                    </a:p>
                  </a:txBody>
                  <a:tcPr marL="0" marR="0" marT="0" marB="0" anchor="ctr" anchorCtr="0" horzOverflow="overflow"/>
                </a:tc>
                <a:tc>
                  <a:txBody>
                    <a:bodyPr/>
                    <a:lstStyle/>
                    <a:p>
                      <a:pPr algn="r" defTabSz="457200"/>
                      <a:r>
                        <a:rPr sz="1600">
                          <a:latin typeface="Arial"/>
                          <a:ea typeface="Arial"/>
                          <a:cs typeface="Arial"/>
                          <a:sym typeface="Arial"/>
                        </a:rPr>
                        <a:t>4,9%</a:t>
                      </a:r>
                    </a:p>
                  </a:txBody>
                  <a:tcPr marL="0" marR="0" marT="0" marB="0" anchor="ctr" anchorCtr="0" horzOverflow="overflow"/>
                </a:tc>
                <a:tc>
                  <a:txBody>
                    <a:bodyPr/>
                    <a:lstStyle/>
                    <a:p>
                      <a:pPr algn="r" defTabSz="457200"/>
                      <a:r>
                        <a:rPr sz="1600">
                          <a:latin typeface="Arial"/>
                          <a:ea typeface="Arial"/>
                          <a:cs typeface="Arial"/>
                          <a:sym typeface="Arial"/>
                        </a:rPr>
                        <a:t>6,2%</a:t>
                      </a:r>
                    </a:p>
                  </a:txBody>
                  <a:tcPr marL="0" marR="0" marT="0" marB="0" anchor="ctr" anchorCtr="0" horzOverflow="overflow"/>
                </a:tc>
                <a:tc>
                  <a:txBody>
                    <a:bodyPr/>
                    <a:lstStyle/>
                    <a:p>
                      <a:pPr algn="r" defTabSz="457200"/>
                      <a:r>
                        <a:rPr sz="1600">
                          <a:latin typeface="Arial"/>
                          <a:ea typeface="Arial"/>
                          <a:cs typeface="Arial"/>
                          <a:sym typeface="Arial"/>
                        </a:rPr>
                        <a:t>41,1%</a:t>
                      </a:r>
                    </a:p>
                  </a:txBody>
                  <a:tcPr marL="0" marR="0" marT="0" marB="0" anchor="ctr" anchorCtr="0" horzOverflow="overflow"/>
                </a:tc>
                <a:tc>
                  <a:txBody>
                    <a:bodyPr/>
                    <a:lstStyle/>
                    <a:p>
                      <a:pPr algn="r" defTabSz="457200"/>
                      <a:r>
                        <a:rPr sz="1600">
                          <a:latin typeface="Arial"/>
                          <a:ea typeface="Arial"/>
                          <a:cs typeface="Arial"/>
                          <a:sym typeface="Arial"/>
                        </a:rPr>
                        <a:t>41,3%</a:t>
                      </a:r>
                    </a:p>
                  </a:txBody>
                  <a:tcPr marL="0" marR="0" marT="0" marB="0" anchor="ctr" anchorCtr="0" horzOverflow="overflow"/>
                </a:tc>
                <a:tc>
                  <a:txBody>
                    <a:bodyPr/>
                    <a:lstStyle/>
                    <a:p>
                      <a:pPr algn="r" defTabSz="457200"/>
                      <a:r>
                        <a:rPr sz="1600">
                          <a:latin typeface="Arial"/>
                          <a:ea typeface="Arial"/>
                          <a:cs typeface="Arial"/>
                          <a:sym typeface="Arial"/>
                        </a:rPr>
                        <a:t>100,0%</a:t>
                      </a:r>
                    </a:p>
                  </a:txBody>
                  <a:tcPr marL="0" marR="0" marT="0" marB="0" anchor="ctr" anchorCtr="0" horzOverflow="overflow">
                    <a:lnR w="12700">
                      <a:solidFill>
                        <a:srgbClr val="000000"/>
                      </a:solidFill>
                      <a:miter lim="400000"/>
                    </a:lnR>
                  </a:tcPr>
                </a:tc>
              </a:tr>
              <a:tr h="499047">
                <a:tc>
                  <a:txBody>
                    <a:bodyPr/>
                    <a:lstStyle/>
                    <a:p>
                      <a:pPr defTabSz="457200"/>
                      <a:r>
                        <a:rPr b="1" sz="1900">
                          <a:latin typeface="Arial"/>
                          <a:ea typeface="Arial"/>
                          <a:cs typeface="Arial"/>
                          <a:sym typeface="Arial"/>
                        </a:rPr>
                        <a:t>Grande</a:t>
                      </a:r>
                    </a:p>
                  </a:txBody>
                  <a:tcPr marL="0" marR="0" marT="0" marB="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</a:tcPr>
                </a:tc>
                <a:tc>
                  <a:txBody>
                    <a:bodyPr/>
                    <a:lstStyle/>
                    <a:p>
                      <a:pPr algn="r" defTabSz="457200"/>
                      <a:r>
                        <a:rPr sz="1600">
                          <a:latin typeface="Arial"/>
                          <a:ea typeface="Arial"/>
                          <a:cs typeface="Arial"/>
                          <a:sym typeface="Arial"/>
                        </a:rPr>
                        <a:t>11,3%</a:t>
                      </a:r>
                    </a:p>
                  </a:txBody>
                  <a:tcPr marL="0" marR="0" marT="0" marB="0" anchor="ctr" anchorCtr="0" horzOverflow="overflow"/>
                </a:tc>
                <a:tc>
                  <a:txBody>
                    <a:bodyPr/>
                    <a:lstStyle/>
                    <a:p>
                      <a:pPr algn="r" defTabSz="457200"/>
                      <a:r>
                        <a:rPr sz="1600">
                          <a:latin typeface="Arial"/>
                          <a:ea typeface="Arial"/>
                          <a:cs typeface="Arial"/>
                          <a:sym typeface="Arial"/>
                        </a:rPr>
                        <a:t>0,0%</a:t>
                      </a:r>
                    </a:p>
                  </a:txBody>
                  <a:tcPr marL="0" marR="0" marT="0" marB="0" anchor="ctr" anchorCtr="0" horzOverflow="overflow"/>
                </a:tc>
                <a:tc>
                  <a:txBody>
                    <a:bodyPr/>
                    <a:lstStyle/>
                    <a:p>
                      <a:pPr algn="r" defTabSz="457200"/>
                      <a:r>
                        <a:rPr sz="1600">
                          <a:latin typeface="Arial"/>
                          <a:ea typeface="Arial"/>
                          <a:cs typeface="Arial"/>
                          <a:sym typeface="Arial"/>
                        </a:rPr>
                        <a:t>4,2%</a:t>
                      </a:r>
                    </a:p>
                  </a:txBody>
                  <a:tcPr marL="0" marR="0" marT="0" marB="0" anchor="ctr" anchorCtr="0" horzOverflow="overflow"/>
                </a:tc>
                <a:tc>
                  <a:txBody>
                    <a:bodyPr/>
                    <a:lstStyle/>
                    <a:p>
                      <a:pPr algn="r" defTabSz="457200"/>
                      <a:r>
                        <a:rPr sz="1600">
                          <a:latin typeface="Arial"/>
                          <a:ea typeface="Arial"/>
                          <a:cs typeface="Arial"/>
                          <a:sym typeface="Arial"/>
                        </a:rPr>
                        <a:t>20,7%</a:t>
                      </a:r>
                    </a:p>
                  </a:txBody>
                  <a:tcPr marL="0" marR="0" marT="0" marB="0" anchor="ctr" anchorCtr="0" horzOverflow="overflow"/>
                </a:tc>
                <a:tc>
                  <a:txBody>
                    <a:bodyPr/>
                    <a:lstStyle/>
                    <a:p>
                      <a:pPr algn="r" defTabSz="457200"/>
                      <a:r>
                        <a:rPr sz="1600">
                          <a:latin typeface="Arial"/>
                          <a:ea typeface="Arial"/>
                          <a:cs typeface="Arial"/>
                          <a:sym typeface="Arial"/>
                        </a:rPr>
                        <a:t>63,8%</a:t>
                      </a:r>
                    </a:p>
                  </a:txBody>
                  <a:tcPr marL="0" marR="0" marT="0" marB="0" anchor="ctr" anchorCtr="0" horzOverflow="overflow"/>
                </a:tc>
                <a:tc>
                  <a:txBody>
                    <a:bodyPr/>
                    <a:lstStyle/>
                    <a:p>
                      <a:pPr algn="r" defTabSz="457200"/>
                      <a:r>
                        <a:rPr sz="1600">
                          <a:latin typeface="Arial"/>
                          <a:ea typeface="Arial"/>
                          <a:cs typeface="Arial"/>
                          <a:sym typeface="Arial"/>
                        </a:rPr>
                        <a:t>100,0%</a:t>
                      </a:r>
                    </a:p>
                  </a:txBody>
                  <a:tcPr marL="0" marR="0" marT="0" marB="0" anchor="ctr" anchorCtr="0" horzOverflow="overflow">
                    <a:lnR w="12700">
                      <a:solidFill>
                        <a:srgbClr val="000000"/>
                      </a:solidFill>
                      <a:miter lim="400000"/>
                    </a:lnR>
                  </a:tcPr>
                </a:tc>
              </a:tr>
              <a:tr h="499047">
                <a:tc>
                  <a:txBody>
                    <a:bodyPr/>
                    <a:lstStyle/>
                    <a:p>
                      <a:pPr defTabSz="457200"/>
                      <a:r>
                        <a:rPr b="1" sz="1900">
                          <a:latin typeface="Arial"/>
                          <a:ea typeface="Arial"/>
                          <a:cs typeface="Arial"/>
                          <a:sym typeface="Arial"/>
                        </a:rPr>
                        <a:t>Total</a:t>
                      </a:r>
                    </a:p>
                  </a:txBody>
                  <a:tcPr marL="0" marR="0" marT="0" marB="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chemeClr val="accent3">
                        <a:satOff val="-6373"/>
                        <a:lumOff val="-10823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defTabSz="457200"/>
                      <a:r>
                        <a:rPr sz="1600">
                          <a:latin typeface="Arial"/>
                          <a:ea typeface="Arial"/>
                          <a:cs typeface="Arial"/>
                          <a:sym typeface="Arial"/>
                        </a:rPr>
                        <a:t>7,9%</a:t>
                      </a:r>
                    </a:p>
                  </a:txBody>
                  <a:tcPr marL="0" marR="0" marT="0" marB="0" anchor="ctr" anchorCtr="0" horzOverflow="overflow"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chemeClr val="accent3">
                        <a:satOff val="-6373"/>
                        <a:lumOff val="-10823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defTabSz="457200"/>
                      <a:r>
                        <a:rPr sz="1600">
                          <a:latin typeface="Arial"/>
                          <a:ea typeface="Arial"/>
                          <a:cs typeface="Arial"/>
                          <a:sym typeface="Arial"/>
                        </a:rPr>
                        <a:t>2,7%</a:t>
                      </a:r>
                    </a:p>
                  </a:txBody>
                  <a:tcPr marL="0" marR="0" marT="0" marB="0" anchor="ctr" anchorCtr="0" horzOverflow="overflow"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chemeClr val="accent3">
                        <a:satOff val="-6373"/>
                        <a:lumOff val="-10823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defTabSz="457200"/>
                      <a:r>
                        <a:rPr sz="1600">
                          <a:latin typeface="Arial"/>
                          <a:ea typeface="Arial"/>
                          <a:cs typeface="Arial"/>
                          <a:sym typeface="Arial"/>
                        </a:rPr>
                        <a:t>7,4%</a:t>
                      </a:r>
                    </a:p>
                  </a:txBody>
                  <a:tcPr marL="0" marR="0" marT="0" marB="0" anchor="ctr" anchorCtr="0" horzOverflow="overflow"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chemeClr val="accent3">
                        <a:satOff val="-6373"/>
                        <a:lumOff val="-10823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defTabSz="457200"/>
                      <a:r>
                        <a:rPr sz="1600">
                          <a:latin typeface="Arial"/>
                          <a:ea typeface="Arial"/>
                          <a:cs typeface="Arial"/>
                          <a:sym typeface="Arial"/>
                        </a:rPr>
                        <a:t>32,6%</a:t>
                      </a:r>
                    </a:p>
                  </a:txBody>
                  <a:tcPr marL="0" marR="0" marT="0" marB="0" anchor="ctr" anchorCtr="0" horzOverflow="overflow"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chemeClr val="accent3">
                        <a:satOff val="-6373"/>
                        <a:lumOff val="-10823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defTabSz="457200"/>
                      <a:r>
                        <a:rPr sz="1600">
                          <a:latin typeface="Arial"/>
                          <a:ea typeface="Arial"/>
                          <a:cs typeface="Arial"/>
                          <a:sym typeface="Arial"/>
                        </a:rPr>
                        <a:t>49,4%</a:t>
                      </a:r>
                    </a:p>
                  </a:txBody>
                  <a:tcPr marL="0" marR="0" marT="0" marB="0" anchor="ctr" anchorCtr="0" horzOverflow="overflow"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chemeClr val="accent3">
                        <a:satOff val="-6373"/>
                        <a:lumOff val="-10823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defTabSz="457200"/>
                      <a:r>
                        <a:rPr sz="1600">
                          <a:latin typeface="Arial"/>
                          <a:ea typeface="Arial"/>
                          <a:cs typeface="Arial"/>
                          <a:sym typeface="Arial"/>
                        </a:rPr>
                        <a:t>100,0%</a:t>
                      </a:r>
                    </a:p>
                  </a:txBody>
                  <a:tcPr marL="0" marR="0" marT="0" marB="0" anchor="ctr" anchorCtr="0" horzOverflow="overflow">
                    <a:lnR w="12700">
                      <a:solidFill>
                        <a:srgbClr val="000000"/>
                      </a:solidFill>
                      <a:miter lim="400000"/>
                    </a:lnR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chemeClr val="accent3">
                        <a:satOff val="-6373"/>
                        <a:lumOff val="-10823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15" name="Dist. Conjunta das proporções (em porcentagem) e, relação ao total das Linhas."/>
          <p:cNvSpPr txBox="1"/>
          <p:nvPr/>
        </p:nvSpPr>
        <p:spPr>
          <a:xfrm>
            <a:off x="824564" y="1280765"/>
            <a:ext cx="7435413" cy="3708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/>
            <a:r>
              <a:t>Dist. Conjunta das proporções (em porcentagem) e, relação ao total das Linhas.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Distribuição Conjunta - Frequências"/>
          <p:cNvSpPr txBox="1"/>
          <p:nvPr/>
        </p:nvSpPr>
        <p:spPr>
          <a:xfrm>
            <a:off x="4882058" y="144778"/>
            <a:ext cx="5120283" cy="4216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2100"/>
            </a:lvl1pPr>
          </a:lstStyle>
          <a:p>
            <a:pPr/>
            <a:r>
              <a:t>Distribuição Conjunta - Frequências</a:t>
            </a:r>
          </a:p>
        </p:txBody>
      </p:sp>
      <p:graphicFrame>
        <p:nvGraphicFramePr>
          <p:cNvPr id="118" name="Tabela"/>
          <p:cNvGraphicFramePr/>
          <p:nvPr/>
        </p:nvGraphicFramePr>
        <p:xfrm>
          <a:off x="945293" y="1870327"/>
          <a:ext cx="8409114" cy="3126882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1" rtl="0">
                <a:tableStyleId>{4C3C2611-4C71-4FC5-86AE-919BDF0F9419}</a:tableStyleId>
              </a:tblPr>
              <a:tblGrid>
                <a:gridCol w="1334834"/>
                <a:gridCol w="1357967"/>
                <a:gridCol w="887009"/>
                <a:gridCol w="1804611"/>
                <a:gridCol w="1161870"/>
                <a:gridCol w="1850119"/>
              </a:tblGrid>
              <a:tr h="668547">
                <a:tc>
                  <a:txBody>
                    <a:bodyPr/>
                    <a:lstStyle/>
                    <a:p>
                      <a:pPr algn="ctr">
                        <a:defRPr sz="1900"/>
                      </a:pPr>
                    </a:p>
                  </a:txBody>
                  <a:tcPr marL="0" marR="0" marT="0" marB="0" anchor="ctr" anchorCtr="0" horzOverflow="overflow">
                    <a:lnL w="12700">
                      <a:solidFill>
                        <a:srgbClr val="000000"/>
                      </a:solidFill>
                    </a:lnL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 defTabSz="457200"/>
                      <a:r>
                        <a:rPr b="1" sz="1900">
                          <a:latin typeface="Arial"/>
                          <a:ea typeface="Arial"/>
                          <a:cs typeface="Arial"/>
                          <a:sym typeface="Arial"/>
                        </a:rPr>
                        <a:t>Consumo</a:t>
                      </a:r>
                    </a:p>
                  </a:txBody>
                  <a:tcPr marL="0" marR="0" marT="0" marB="0" anchor="ctr" anchorCtr="0" horzOverflow="overflow"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 defTabSz="457200"/>
                      <a:r>
                        <a:rPr b="1" sz="1900">
                          <a:latin typeface="Arial"/>
                          <a:ea typeface="Arial"/>
                          <a:cs typeface="Arial"/>
                          <a:sym typeface="Arial"/>
                        </a:rPr>
                        <a:t>Agro</a:t>
                      </a:r>
                    </a:p>
                  </a:txBody>
                  <a:tcPr marL="0" marR="0" marT="0" marB="0" anchor="ctr" anchorCtr="0" horzOverflow="overflow"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 defTabSz="457200"/>
                      <a:r>
                        <a:rPr b="1" sz="1900">
                          <a:latin typeface="Arial"/>
                          <a:ea typeface="Arial"/>
                          <a:cs typeface="Arial"/>
                          <a:sym typeface="Arial"/>
                        </a:rPr>
                        <a:t>Educacional</a:t>
                      </a:r>
                    </a:p>
                  </a:txBody>
                  <a:tcPr marL="0" marR="0" marT="0" marB="0" anchor="ctr" anchorCtr="0" horzOverflow="overflow"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 defTabSz="457200"/>
                      <a:r>
                        <a:rPr b="1" sz="1900">
                          <a:latin typeface="Arial"/>
                          <a:ea typeface="Arial"/>
                          <a:cs typeface="Arial"/>
                          <a:sym typeface="Arial"/>
                        </a:rPr>
                        <a:t>Outras</a:t>
                      </a:r>
                    </a:p>
                  </a:txBody>
                  <a:tcPr marL="0" marR="0" marT="0" marB="0" anchor="ctr" anchorCtr="0" horzOverflow="overflow"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 defTabSz="457200"/>
                      <a:r>
                        <a:rPr b="1" sz="1900">
                          <a:latin typeface="Arial"/>
                          <a:ea typeface="Arial"/>
                          <a:cs typeface="Arial"/>
                          <a:sym typeface="Arial"/>
                        </a:rPr>
                        <a:t>Brasil</a:t>
                      </a:r>
                    </a:p>
                  </a:txBody>
                  <a:tcPr marL="0" marR="0" marT="0" marB="0" anchor="ctr" anchorCtr="0" horzOverflow="overflow"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</a:tcPr>
                </a:tc>
              </a:tr>
              <a:tr h="623377">
                <a:tc>
                  <a:txBody>
                    <a:bodyPr/>
                    <a:lstStyle/>
                    <a:p>
                      <a:pPr defTabSz="457200"/>
                      <a:r>
                        <a:rPr b="1" sz="1900">
                          <a:latin typeface="Arial"/>
                          <a:ea typeface="Arial"/>
                          <a:cs typeface="Arial"/>
                          <a:sym typeface="Arial"/>
                        </a:rPr>
                        <a:t>SP</a:t>
                      </a:r>
                    </a:p>
                  </a:txBody>
                  <a:tcPr marL="0" marR="0" marT="0" marB="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T w="12700">
                      <a:solidFill>
                        <a:srgbClr val="000000"/>
                      </a:solidFill>
                    </a:lnT>
                  </a:tcPr>
                </a:tc>
                <a:tc>
                  <a:txBody>
                    <a:bodyPr/>
                    <a:lstStyle/>
                    <a:p>
                      <a:pPr algn="ctr" defTabSz="457200">
                        <a:defRPr sz="16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t>214 </a:t>
                      </a:r>
                    </a:p>
                    <a:p>
                      <a:pPr algn="ctr" defTabSz="457200">
                        <a:defRPr sz="16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t>(33%)</a:t>
                      </a:r>
                    </a:p>
                  </a:txBody>
                  <a:tcPr marL="0" marR="0" marT="0" marB="0" anchor="ctr" anchorCtr="0" horzOverflow="overflow">
                    <a:lnT w="12700">
                      <a:solidFill>
                        <a:srgbClr val="000000"/>
                      </a:solidFill>
                    </a:lnT>
                  </a:tcPr>
                </a:tc>
                <a:tc>
                  <a:txBody>
                    <a:bodyPr/>
                    <a:lstStyle/>
                    <a:p>
                      <a:pPr algn="ctr" defTabSz="457200">
                        <a:defRPr sz="16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t>237 </a:t>
                      </a:r>
                    </a:p>
                    <a:p>
                      <a:pPr algn="ctr" defTabSz="457200">
                        <a:defRPr sz="16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t>(37%)</a:t>
                      </a:r>
                    </a:p>
                  </a:txBody>
                  <a:tcPr marL="0" marR="0" marT="0" marB="0" anchor="ctr" anchorCtr="0" horzOverflow="overflow">
                    <a:lnT w="12700">
                      <a:solidFill>
                        <a:srgbClr val="000000"/>
                      </a:solidFill>
                    </a:lnT>
                  </a:tcPr>
                </a:tc>
                <a:tc>
                  <a:txBody>
                    <a:bodyPr/>
                    <a:lstStyle/>
                    <a:p>
                      <a:pPr algn="ctr" defTabSz="457200">
                        <a:defRPr sz="16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t>78 </a:t>
                      </a:r>
                    </a:p>
                    <a:p>
                      <a:pPr algn="ctr" defTabSz="457200">
                        <a:defRPr sz="16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t>(12%)</a:t>
                      </a:r>
                    </a:p>
                  </a:txBody>
                  <a:tcPr marL="0" marR="0" marT="0" marB="0" anchor="ctr" anchorCtr="0" horzOverflow="overflow">
                    <a:lnT w="12700">
                      <a:solidFill>
                        <a:srgbClr val="000000"/>
                      </a:solidFill>
                    </a:lnT>
                  </a:tcPr>
                </a:tc>
                <a:tc>
                  <a:txBody>
                    <a:bodyPr/>
                    <a:lstStyle/>
                    <a:p>
                      <a:pPr algn="ctr" defTabSz="457200">
                        <a:defRPr sz="16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t>119 </a:t>
                      </a:r>
                    </a:p>
                    <a:p>
                      <a:pPr algn="ctr" defTabSz="457200">
                        <a:defRPr sz="16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t>(18%)</a:t>
                      </a:r>
                    </a:p>
                  </a:txBody>
                  <a:tcPr marL="0" marR="0" marT="0" marB="0" anchor="ctr" anchorCtr="0" horzOverflow="overflow">
                    <a:lnT w="12700">
                      <a:solidFill>
                        <a:srgbClr val="000000"/>
                      </a:solidFill>
                    </a:lnT>
                  </a:tcPr>
                </a:tc>
                <a:tc>
                  <a:txBody>
                    <a:bodyPr/>
                    <a:lstStyle/>
                    <a:p>
                      <a:pPr algn="ctr" defTabSz="457200">
                        <a:defRPr sz="16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t>684 </a:t>
                      </a:r>
                    </a:p>
                    <a:p>
                      <a:pPr algn="ctr" defTabSz="457200">
                        <a:defRPr sz="16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t>(100%)</a:t>
                      </a:r>
                    </a:p>
                  </a:txBody>
                  <a:tcPr marL="0" marR="0" marT="0" marB="0" anchor="ctr" anchorCtr="0" horzOverflow="overflow"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</a:lnT>
                  </a:tcPr>
                </a:tc>
              </a:tr>
              <a:tr h="578665">
                <a:tc>
                  <a:txBody>
                    <a:bodyPr/>
                    <a:lstStyle/>
                    <a:p>
                      <a:pPr defTabSz="457200"/>
                      <a:r>
                        <a:rPr b="1" sz="1900">
                          <a:latin typeface="Arial"/>
                          <a:ea typeface="Arial"/>
                          <a:cs typeface="Arial"/>
                          <a:sym typeface="Arial"/>
                        </a:rPr>
                        <a:t>PR</a:t>
                      </a:r>
                    </a:p>
                  </a:txBody>
                  <a:tcPr marL="0" marR="0" marT="0" marB="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</a:tcPr>
                </a:tc>
                <a:tc>
                  <a:txBody>
                    <a:bodyPr/>
                    <a:lstStyle/>
                    <a:p>
                      <a:pPr algn="ctr" defTabSz="457200">
                        <a:defRPr sz="16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t>51 </a:t>
                      </a:r>
                    </a:p>
                    <a:p>
                      <a:pPr algn="ctr" defTabSz="457200">
                        <a:defRPr sz="16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t>(17%)</a:t>
                      </a:r>
                    </a:p>
                  </a:txBody>
                  <a:tcPr marL="0" marR="0" marT="0" marB="0" anchor="ctr" anchorCtr="0" horzOverflow="overflow"/>
                </a:tc>
                <a:tc>
                  <a:txBody>
                    <a:bodyPr/>
                    <a:lstStyle/>
                    <a:p>
                      <a:pPr algn="ctr" defTabSz="457200">
                        <a:defRPr sz="16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t>102 </a:t>
                      </a:r>
                    </a:p>
                    <a:p>
                      <a:pPr algn="ctr" defTabSz="457200">
                        <a:defRPr sz="16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t>(34%)</a:t>
                      </a:r>
                    </a:p>
                  </a:txBody>
                  <a:tcPr marL="0" marR="0" marT="0" marB="0" anchor="ctr" anchorCtr="0" horzOverflow="overflow"/>
                </a:tc>
                <a:tc>
                  <a:txBody>
                    <a:bodyPr/>
                    <a:lstStyle/>
                    <a:p>
                      <a:pPr algn="ctr" defTabSz="457200">
                        <a:defRPr sz="16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t>126</a:t>
                      </a:r>
                    </a:p>
                    <a:p>
                      <a:pPr algn="ctr" defTabSz="457200">
                        <a:defRPr sz="16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t> (42%)</a:t>
                      </a:r>
                    </a:p>
                  </a:txBody>
                  <a:tcPr marL="0" marR="0" marT="0" marB="0" anchor="ctr" anchorCtr="0" horzOverflow="overflow"/>
                </a:tc>
                <a:tc>
                  <a:txBody>
                    <a:bodyPr/>
                    <a:lstStyle/>
                    <a:p>
                      <a:pPr algn="ctr" defTabSz="457200">
                        <a:defRPr sz="16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t>22 </a:t>
                      </a:r>
                    </a:p>
                    <a:p>
                      <a:pPr algn="ctr" defTabSz="457200">
                        <a:defRPr sz="16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t>(7%)</a:t>
                      </a:r>
                    </a:p>
                  </a:txBody>
                  <a:tcPr marL="0" marR="0" marT="0" marB="0" anchor="ctr" anchorCtr="0" horzOverflow="overflow"/>
                </a:tc>
                <a:tc>
                  <a:txBody>
                    <a:bodyPr/>
                    <a:lstStyle/>
                    <a:p>
                      <a:pPr algn="ctr" defTabSz="457200">
                        <a:defRPr sz="16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t>301 </a:t>
                      </a:r>
                    </a:p>
                    <a:p>
                      <a:pPr algn="ctr" defTabSz="457200">
                        <a:defRPr sz="16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t>(100%)</a:t>
                      </a:r>
                    </a:p>
                  </a:txBody>
                  <a:tcPr marL="0" marR="0" marT="0" marB="0" anchor="ctr" anchorCtr="0" horzOverflow="overflow">
                    <a:lnR w="12700">
                      <a:solidFill>
                        <a:srgbClr val="000000"/>
                      </a:solidFill>
                      <a:miter lim="400000"/>
                    </a:lnR>
                  </a:tcPr>
                </a:tc>
              </a:tr>
              <a:tr h="623377">
                <a:tc>
                  <a:txBody>
                    <a:bodyPr/>
                    <a:lstStyle/>
                    <a:p>
                      <a:pPr defTabSz="457200"/>
                      <a:r>
                        <a:rPr b="1" sz="1900">
                          <a:latin typeface="Arial"/>
                          <a:ea typeface="Arial"/>
                          <a:cs typeface="Arial"/>
                          <a:sym typeface="Arial"/>
                        </a:rPr>
                        <a:t>RS</a:t>
                      </a:r>
                    </a:p>
                  </a:txBody>
                  <a:tcPr marL="0" marR="0" marT="0" marB="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</a:tcPr>
                </a:tc>
                <a:tc>
                  <a:txBody>
                    <a:bodyPr/>
                    <a:lstStyle/>
                    <a:p>
                      <a:pPr algn="ctr" defTabSz="457200">
                        <a:defRPr sz="16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t>111 </a:t>
                      </a:r>
                    </a:p>
                    <a:p>
                      <a:pPr algn="ctr" defTabSz="457200">
                        <a:defRPr sz="16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t>(18%)</a:t>
                      </a:r>
                    </a:p>
                  </a:txBody>
                  <a:tcPr marL="0" marR="0" marT="0" marB="0" anchor="ctr" anchorCtr="0" horzOverflow="overflow"/>
                </a:tc>
                <a:tc>
                  <a:txBody>
                    <a:bodyPr/>
                    <a:lstStyle/>
                    <a:p>
                      <a:pPr algn="ctr" defTabSz="457200">
                        <a:defRPr sz="16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t>304 </a:t>
                      </a:r>
                    </a:p>
                    <a:p>
                      <a:pPr algn="ctr" defTabSz="457200">
                        <a:defRPr sz="16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t>(51%)</a:t>
                      </a:r>
                    </a:p>
                  </a:txBody>
                  <a:tcPr marL="0" marR="0" marT="0" marB="0" anchor="ctr" anchorCtr="0" horzOverflow="overflow"/>
                </a:tc>
                <a:tc>
                  <a:txBody>
                    <a:bodyPr/>
                    <a:lstStyle/>
                    <a:p>
                      <a:pPr algn="ctr" defTabSz="457200">
                        <a:defRPr sz="16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t>139 </a:t>
                      </a:r>
                    </a:p>
                    <a:p>
                      <a:pPr algn="ctr" defTabSz="457200">
                        <a:defRPr sz="16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t>(23%)</a:t>
                      </a:r>
                    </a:p>
                  </a:txBody>
                  <a:tcPr marL="0" marR="0" marT="0" marB="0" anchor="ctr" anchorCtr="0" horzOverflow="overflow"/>
                </a:tc>
                <a:tc>
                  <a:txBody>
                    <a:bodyPr/>
                    <a:lstStyle/>
                    <a:p>
                      <a:pPr algn="ctr" defTabSz="457200">
                        <a:defRPr sz="16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t>48 </a:t>
                      </a:r>
                    </a:p>
                    <a:p>
                      <a:pPr algn="ctr" defTabSz="457200">
                        <a:defRPr sz="16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t>(8%)</a:t>
                      </a:r>
                    </a:p>
                  </a:txBody>
                  <a:tcPr marL="0" marR="0" marT="0" marB="0" anchor="ctr" anchorCtr="0" horzOverflow="overflow"/>
                </a:tc>
                <a:tc>
                  <a:txBody>
                    <a:bodyPr/>
                    <a:lstStyle/>
                    <a:p>
                      <a:pPr algn="ctr" defTabSz="457200">
                        <a:defRPr sz="16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t>602</a:t>
                      </a:r>
                    </a:p>
                    <a:p>
                      <a:pPr algn="ctr" defTabSz="457200">
                        <a:defRPr sz="16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t> (100%)</a:t>
                      </a:r>
                    </a:p>
                  </a:txBody>
                  <a:tcPr marL="0" marR="0" marT="0" marB="0" anchor="ctr" anchorCtr="0" horzOverflow="overflow">
                    <a:lnR w="12700">
                      <a:solidFill>
                        <a:srgbClr val="000000"/>
                      </a:solidFill>
                      <a:miter lim="400000"/>
                    </a:lnR>
                  </a:tcPr>
                </a:tc>
              </a:tr>
              <a:tr h="623377">
                <a:tc>
                  <a:txBody>
                    <a:bodyPr/>
                    <a:lstStyle/>
                    <a:p>
                      <a:pPr defTabSz="457200"/>
                      <a:r>
                        <a:rPr b="1" sz="1900">
                          <a:latin typeface="Arial"/>
                          <a:ea typeface="Arial"/>
                          <a:cs typeface="Arial"/>
                          <a:sym typeface="Arial"/>
                        </a:rPr>
                        <a:t>Total</a:t>
                      </a:r>
                    </a:p>
                  </a:txBody>
                  <a:tcPr marL="0" marR="0" marT="0" marB="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chemeClr val="accent3">
                        <a:satOff val="-6373"/>
                        <a:lumOff val="-10823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457200">
                        <a:defRPr sz="16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t>376 </a:t>
                      </a:r>
                    </a:p>
                    <a:p>
                      <a:pPr algn="ctr" defTabSz="457200">
                        <a:defRPr sz="16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t>(24%)</a:t>
                      </a:r>
                    </a:p>
                  </a:txBody>
                  <a:tcPr marL="0" marR="0" marT="0" marB="0" anchor="ctr" anchorCtr="0" horzOverflow="overflow"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chemeClr val="accent3">
                        <a:satOff val="-6373"/>
                        <a:lumOff val="-10823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457200"/>
                      <a:r>
                        <a:rPr sz="1600">
                          <a:latin typeface="Arial"/>
                          <a:ea typeface="Arial"/>
                          <a:cs typeface="Arial"/>
                          <a:sym typeface="Arial"/>
                        </a:rPr>
                        <a:t>643 (42%)</a:t>
                      </a:r>
                    </a:p>
                  </a:txBody>
                  <a:tcPr marL="0" marR="0" marT="0" marB="0" anchor="ctr" anchorCtr="0" horzOverflow="overflow"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chemeClr val="accent3">
                        <a:satOff val="-6373"/>
                        <a:lumOff val="-10823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457200">
                        <a:defRPr sz="16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t>343 </a:t>
                      </a:r>
                    </a:p>
                    <a:p>
                      <a:pPr algn="ctr" defTabSz="457200">
                        <a:defRPr sz="16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t>(22%)</a:t>
                      </a:r>
                    </a:p>
                  </a:txBody>
                  <a:tcPr marL="0" marR="0" marT="0" marB="0" anchor="ctr" anchorCtr="0" horzOverflow="overflow"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chemeClr val="accent3">
                        <a:satOff val="-6373"/>
                        <a:lumOff val="-10823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457200">
                        <a:defRPr sz="16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t>189 </a:t>
                      </a:r>
                    </a:p>
                    <a:p>
                      <a:pPr algn="ctr" defTabSz="457200">
                        <a:defRPr sz="16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t>(12%)</a:t>
                      </a:r>
                    </a:p>
                  </a:txBody>
                  <a:tcPr marL="0" marR="0" marT="0" marB="0" anchor="ctr" anchorCtr="0" horzOverflow="overflow"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chemeClr val="accent3">
                        <a:satOff val="-6373"/>
                        <a:lumOff val="-10823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457200">
                        <a:defRPr sz="16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t>1551</a:t>
                      </a:r>
                    </a:p>
                    <a:p>
                      <a:pPr algn="ctr" defTabSz="457200">
                        <a:defRPr sz="16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t>(100%)</a:t>
                      </a:r>
                    </a:p>
                  </a:txBody>
                  <a:tcPr marL="0" marR="0" marT="0" marB="0" anchor="ctr" anchorCtr="0" horzOverflow="overflow">
                    <a:lnR w="12700">
                      <a:solidFill>
                        <a:srgbClr val="000000"/>
                      </a:solidFill>
                      <a:miter lim="400000"/>
                    </a:lnR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chemeClr val="accent3">
                        <a:satOff val="-6373"/>
                        <a:lumOff val="-10823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19" name="Distribuição das cooperativas, considerando o tamanho e a região"/>
          <p:cNvSpPr txBox="1"/>
          <p:nvPr/>
        </p:nvSpPr>
        <p:spPr>
          <a:xfrm>
            <a:off x="824564" y="1280765"/>
            <a:ext cx="6196642" cy="3708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/>
            <a:r>
              <a:t>Distribuição das cooperativas, considerando o tamanho e a região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Distribuição Conjunta - Frequências"/>
          <p:cNvSpPr txBox="1"/>
          <p:nvPr/>
        </p:nvSpPr>
        <p:spPr>
          <a:xfrm>
            <a:off x="4882058" y="144779"/>
            <a:ext cx="5120284" cy="4216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2100"/>
            </a:lvl1pPr>
          </a:lstStyle>
          <a:p>
            <a:pPr/>
            <a:r>
              <a:t>Distribuição Conjunta - Frequências</a:t>
            </a:r>
          </a:p>
        </p:txBody>
      </p:sp>
      <p:sp>
        <p:nvSpPr>
          <p:cNvPr id="122" name="Valores esperados, caso não haja relação entre região e tamanho"/>
          <p:cNvSpPr txBox="1"/>
          <p:nvPr/>
        </p:nvSpPr>
        <p:spPr>
          <a:xfrm>
            <a:off x="697564" y="1026765"/>
            <a:ext cx="6121744" cy="3708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/>
            <a:r>
              <a:t>Valores esperados, caso não haja relação entre região e tamanho</a:t>
            </a:r>
          </a:p>
        </p:txBody>
      </p:sp>
      <p:sp>
        <p:nvSpPr>
          <p:cNvPr id="123" name="Equação"/>
          <p:cNvSpPr txBox="1"/>
          <p:nvPr/>
        </p:nvSpPr>
        <p:spPr>
          <a:xfrm>
            <a:off x="7385316" y="2656614"/>
            <a:ext cx="2280518" cy="947007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latinLnBrk="1"/>
            <a14:m>
              <m:oMathPara>
                <m:oMathParaPr>
                  <m:jc m:val="centerGroup"/>
                </m:oMathParaPr>
                <m:oMath>
                  <m:sSup>
                    <m:e>
                      <m:r>
                        <a:rPr xmlns:a="http://schemas.openxmlformats.org/drawingml/2006/main" sz="1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χ</m:t>
                      </m:r>
                    </m:e>
                    <m:sup>
                      <m:r>
                        <a:rPr xmlns:a="http://schemas.openxmlformats.org/drawingml/2006/main" sz="1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</m:sup>
                  </m:sSup>
                  <m:r>
                    <a:rPr xmlns:a="http://schemas.openxmlformats.org/drawingml/2006/main" sz="18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limUpp>
                    <m:e>
                      <m:limLow>
                        <m:e>
                          <m:r>
                            <a:rPr xmlns:a="http://schemas.openxmlformats.org/drawingml/2006/main" sz="1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∑</m:t>
                          </m:r>
                        </m:e>
                        <m:lim>
                          <m:r>
                            <a:rPr xmlns:a="http://schemas.openxmlformats.org/drawingml/2006/main" sz="1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i</m:t>
                          </m:r>
                          <m:r>
                            <a:rPr xmlns:a="http://schemas.openxmlformats.org/drawingml/2006/main" sz="1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xmlns:a="http://schemas.openxmlformats.org/drawingml/2006/main" sz="1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lim>
                      </m:limLow>
                    </m:e>
                    <m:lim>
                      <m:r>
                        <a:rPr xmlns:a="http://schemas.openxmlformats.org/drawingml/2006/main" sz="1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r</m:t>
                      </m:r>
                    </m:lim>
                  </m:limUpp>
                  <m:limUpp>
                    <m:e>
                      <m:limLow>
                        <m:e>
                          <m:r>
                            <a:rPr xmlns:a="http://schemas.openxmlformats.org/drawingml/2006/main" sz="1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∑</m:t>
                          </m:r>
                        </m:e>
                        <m:lim>
                          <m:r>
                            <a:rPr xmlns:a="http://schemas.openxmlformats.org/drawingml/2006/main" sz="1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j</m:t>
                          </m:r>
                          <m:r>
                            <a:rPr xmlns:a="http://schemas.openxmlformats.org/drawingml/2006/main" sz="1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xmlns:a="http://schemas.openxmlformats.org/drawingml/2006/main" sz="1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lim>
                      </m:limLow>
                    </m:e>
                    <m:lim>
                      <m:r>
                        <a:rPr xmlns:a="http://schemas.openxmlformats.org/drawingml/2006/main" sz="1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s</m:t>
                      </m:r>
                    </m:lim>
                  </m:limUpp>
                  <m:f>
                    <m:fPr>
                      <m:ctrlPr>
                        <a:rPr xmlns:a="http://schemas.openxmlformats.org/drawingml/2006/main" sz="1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</m:ctrlPr>
                      <m:type m:val="bar"/>
                    </m:fPr>
                    <m:num>
                      <m:r>
                        <a:rPr xmlns:a="http://schemas.openxmlformats.org/drawingml/2006/main" sz="1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sSub>
                        <m:e>
                          <m:r>
                            <a:rPr xmlns:a="http://schemas.openxmlformats.org/drawingml/2006/main" sz="1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Z</m:t>
                          </m:r>
                        </m:e>
                        <m:sub>
                          <m:r>
                            <a:rPr xmlns:a="http://schemas.openxmlformats.org/drawingml/2006/main" sz="1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i</m:t>
                          </m:r>
                          <m:r>
                            <a:rPr xmlns:a="http://schemas.openxmlformats.org/drawingml/2006/main" sz="1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xmlns:a="http://schemas.openxmlformats.org/drawingml/2006/main" sz="1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j</m:t>
                          </m:r>
                        </m:sub>
                      </m:sSub>
                      <m:r>
                        <a:rPr xmlns:a="http://schemas.openxmlformats.org/drawingml/2006/main" sz="1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-</m:t>
                      </m:r>
                      <m:sSub>
                        <m:e>
                          <m:limUpp>
                            <m:e>
                              <m:r>
                                <a:rPr xmlns:a="http://schemas.openxmlformats.org/drawingml/2006/main" sz="1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Z</m:t>
                              </m:r>
                            </m:e>
                            <m:lim>
                              <m:r>
                                <a:rPr xmlns:a="http://schemas.openxmlformats.org/drawingml/2006/main" sz="1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˜</m:t>
                              </m:r>
                            </m:lim>
                          </m:limUpp>
                        </m:e>
                        <m:sub>
                          <m:r>
                            <a:rPr xmlns:a="http://schemas.openxmlformats.org/drawingml/2006/main" sz="1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i</m:t>
                          </m:r>
                          <m:r>
                            <a:rPr xmlns:a="http://schemas.openxmlformats.org/drawingml/2006/main" sz="1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xmlns:a="http://schemas.openxmlformats.org/drawingml/2006/main" sz="1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j</m:t>
                          </m:r>
                        </m:sub>
                      </m:sSub>
                      <m:sSup>
                        <m:e>
                          <m:r>
                            <a:rPr xmlns:a="http://schemas.openxmlformats.org/drawingml/2006/main" sz="1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xmlns:a="http://schemas.openxmlformats.org/drawingml/2006/main" sz="1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num>
                    <m:den>
                      <m:sSub>
                        <m:e>
                          <m:limUpp>
                            <m:e>
                              <m:r>
                                <a:rPr xmlns:a="http://schemas.openxmlformats.org/drawingml/2006/main" sz="1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Z</m:t>
                              </m:r>
                            </m:e>
                            <m:lim>
                              <m:r>
                                <a:rPr xmlns:a="http://schemas.openxmlformats.org/drawingml/2006/main" sz="1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˜</m:t>
                              </m:r>
                            </m:lim>
                          </m:limUpp>
                        </m:e>
                        <m:sub>
                          <m:r>
                            <a:rPr xmlns:a="http://schemas.openxmlformats.org/drawingml/2006/main" sz="1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i</m:t>
                          </m:r>
                          <m:r>
                            <a:rPr xmlns:a="http://schemas.openxmlformats.org/drawingml/2006/main" sz="1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xmlns:a="http://schemas.openxmlformats.org/drawingml/2006/main" sz="1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j</m:t>
                          </m:r>
                        </m:sub>
                      </m:sSub>
                    </m:den>
                  </m:f>
                </m:oMath>
              </m:oMathPara>
            </a14:m>
          </a:p>
        </p:txBody>
      </p:sp>
      <p:graphicFrame>
        <p:nvGraphicFramePr>
          <p:cNvPr id="124" name="Tabela"/>
          <p:cNvGraphicFramePr/>
          <p:nvPr/>
        </p:nvGraphicFramePr>
        <p:xfrm>
          <a:off x="719856" y="1386727"/>
          <a:ext cx="6175083" cy="1996556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1" rtl="0">
                <a:tableStyleId>{4C3C2611-4C71-4FC5-86AE-919BDF0F9419}</a:tableStyleId>
              </a:tblPr>
              <a:tblGrid>
                <a:gridCol w="1259142"/>
                <a:gridCol w="1280963"/>
                <a:gridCol w="836711"/>
                <a:gridCol w="1702280"/>
                <a:gridCol w="1095986"/>
              </a:tblGrid>
              <a:tr h="535208">
                <a:tc>
                  <a:txBody>
                    <a:bodyPr/>
                    <a:lstStyle/>
                    <a:p>
                      <a:pPr algn="ctr">
                        <a:defRPr sz="1900"/>
                      </a:pPr>
                    </a:p>
                  </a:txBody>
                  <a:tcPr marL="0" marR="0" marT="0" marB="0" anchor="ctr" anchorCtr="0" horzOverflow="overflow">
                    <a:lnL w="12700">
                      <a:solidFill>
                        <a:srgbClr val="000000"/>
                      </a:solidFill>
                    </a:lnL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 defTabSz="457200"/>
                      <a:r>
                        <a:rPr b="1" sz="1900">
                          <a:latin typeface="Arial"/>
                          <a:ea typeface="Arial"/>
                          <a:cs typeface="Arial"/>
                          <a:sym typeface="Arial"/>
                        </a:rPr>
                        <a:t>Consumo</a:t>
                      </a:r>
                    </a:p>
                  </a:txBody>
                  <a:tcPr marL="0" marR="0" marT="0" marB="0" anchor="ctr" anchorCtr="0" horzOverflow="overflow"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 defTabSz="457200"/>
                      <a:r>
                        <a:rPr b="1" sz="1900">
                          <a:latin typeface="Arial"/>
                          <a:ea typeface="Arial"/>
                          <a:cs typeface="Arial"/>
                          <a:sym typeface="Arial"/>
                        </a:rPr>
                        <a:t>Agro</a:t>
                      </a:r>
                    </a:p>
                  </a:txBody>
                  <a:tcPr marL="0" marR="0" marT="0" marB="0" anchor="ctr" anchorCtr="0" horzOverflow="overflow"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 defTabSz="457200"/>
                      <a:r>
                        <a:rPr b="1" sz="1900">
                          <a:latin typeface="Arial"/>
                          <a:ea typeface="Arial"/>
                          <a:cs typeface="Arial"/>
                          <a:sym typeface="Arial"/>
                        </a:rPr>
                        <a:t>Educacional</a:t>
                      </a:r>
                    </a:p>
                  </a:txBody>
                  <a:tcPr marL="0" marR="0" marT="0" marB="0" anchor="ctr" anchorCtr="0" horzOverflow="overflow"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 defTabSz="457200"/>
                      <a:r>
                        <a:rPr b="1" sz="1900">
                          <a:latin typeface="Arial"/>
                          <a:ea typeface="Arial"/>
                          <a:cs typeface="Arial"/>
                          <a:sym typeface="Arial"/>
                        </a:rPr>
                        <a:t>Outras</a:t>
                      </a:r>
                    </a:p>
                  </a:txBody>
                  <a:tcPr marL="0" marR="0" marT="0" marB="0" anchor="ctr" anchorCtr="0" horzOverflow="overflow"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</a:tcPr>
                </a:tc>
              </a:tr>
              <a:tr h="499047">
                <a:tc>
                  <a:txBody>
                    <a:bodyPr/>
                    <a:lstStyle/>
                    <a:p>
                      <a:pPr defTabSz="457200"/>
                      <a:r>
                        <a:rPr b="1" sz="1900">
                          <a:latin typeface="Arial"/>
                          <a:ea typeface="Arial"/>
                          <a:cs typeface="Arial"/>
                          <a:sym typeface="Arial"/>
                        </a:rPr>
                        <a:t>SP</a:t>
                      </a:r>
                    </a:p>
                  </a:txBody>
                  <a:tcPr marL="0" marR="0" marT="0" marB="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T w="12700">
                      <a:solidFill>
                        <a:srgbClr val="000000"/>
                      </a:solidFill>
                    </a:lnT>
                  </a:tcPr>
                </a:tc>
                <a:tc>
                  <a:txBody>
                    <a:bodyPr/>
                    <a:lstStyle/>
                    <a:p>
                      <a:pPr algn="ctr" defTabSz="457200"/>
                      <a:r>
                        <a:rPr sz="1600">
                          <a:latin typeface="Arial"/>
                          <a:ea typeface="Arial"/>
                          <a:cs typeface="Arial"/>
                          <a:sym typeface="Arial"/>
                        </a:rPr>
                        <a:t>156</a:t>
                      </a:r>
                    </a:p>
                  </a:txBody>
                  <a:tcPr marL="0" marR="0" marT="0" marB="0" anchor="ctr" anchorCtr="0" horzOverflow="overflow">
                    <a:lnT w="12700">
                      <a:solidFill>
                        <a:srgbClr val="000000"/>
                      </a:solidFill>
                    </a:lnT>
                  </a:tcPr>
                </a:tc>
                <a:tc>
                  <a:txBody>
                    <a:bodyPr/>
                    <a:lstStyle/>
                    <a:p>
                      <a:pPr algn="r" defTabSz="457200"/>
                      <a:r>
                        <a:rPr sz="1600">
                          <a:latin typeface="Arial"/>
                          <a:ea typeface="Arial"/>
                          <a:cs typeface="Arial"/>
                          <a:sym typeface="Arial"/>
                        </a:rPr>
                        <a:t>272</a:t>
                      </a:r>
                    </a:p>
                  </a:txBody>
                  <a:tcPr marL="0" marR="0" marT="0" marB="0" anchor="ctr" anchorCtr="0" horzOverflow="overflow">
                    <a:lnT w="12700">
                      <a:solidFill>
                        <a:srgbClr val="000000"/>
                      </a:solidFill>
                    </a:lnT>
                  </a:tcPr>
                </a:tc>
                <a:tc>
                  <a:txBody>
                    <a:bodyPr/>
                    <a:lstStyle/>
                    <a:p>
                      <a:pPr algn="r" defTabSz="457200"/>
                      <a:r>
                        <a:rPr sz="1600">
                          <a:latin typeface="Arial"/>
                          <a:ea typeface="Arial"/>
                          <a:cs typeface="Arial"/>
                          <a:sym typeface="Arial"/>
                        </a:rPr>
                        <a:t>143</a:t>
                      </a:r>
                    </a:p>
                  </a:txBody>
                  <a:tcPr marL="0" marR="0" marT="0" marB="0" anchor="ctr" anchorCtr="0" horzOverflow="overflow">
                    <a:lnT w="12700">
                      <a:solidFill>
                        <a:srgbClr val="000000"/>
                      </a:solidFill>
                    </a:lnT>
                  </a:tcPr>
                </a:tc>
                <a:tc>
                  <a:txBody>
                    <a:bodyPr/>
                    <a:lstStyle/>
                    <a:p>
                      <a:pPr algn="r" defTabSz="457200"/>
                      <a:r>
                        <a:rPr sz="1600">
                          <a:latin typeface="Arial"/>
                          <a:ea typeface="Arial"/>
                          <a:cs typeface="Arial"/>
                          <a:sym typeface="Arial"/>
                        </a:rPr>
                        <a:t>78</a:t>
                      </a:r>
                    </a:p>
                  </a:txBody>
                  <a:tcPr marL="0" marR="0" marT="0" marB="0" anchor="ctr" anchorCtr="0" horzOverflow="overflow"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</a:lnT>
                  </a:tcPr>
                </a:tc>
              </a:tr>
              <a:tr h="463252">
                <a:tc>
                  <a:txBody>
                    <a:bodyPr/>
                    <a:lstStyle/>
                    <a:p>
                      <a:pPr defTabSz="457200"/>
                      <a:r>
                        <a:rPr b="1" sz="1900">
                          <a:latin typeface="Arial"/>
                          <a:ea typeface="Arial"/>
                          <a:cs typeface="Arial"/>
                          <a:sym typeface="Arial"/>
                        </a:rPr>
                        <a:t>PR</a:t>
                      </a:r>
                    </a:p>
                  </a:txBody>
                  <a:tcPr marL="0" marR="0" marT="0" marB="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</a:tcPr>
                </a:tc>
                <a:tc>
                  <a:txBody>
                    <a:bodyPr/>
                    <a:lstStyle/>
                    <a:p>
                      <a:pPr algn="ctr" defTabSz="457200"/>
                      <a:r>
                        <a:rPr sz="1600">
                          <a:latin typeface="Arial"/>
                          <a:ea typeface="Arial"/>
                          <a:cs typeface="Arial"/>
                          <a:sym typeface="Arial"/>
                        </a:rPr>
                        <a:t>72</a:t>
                      </a:r>
                    </a:p>
                  </a:txBody>
                  <a:tcPr marL="0" marR="0" marT="0" marB="0" anchor="ctr" anchorCtr="0" horzOverflow="overflow"/>
                </a:tc>
                <a:tc>
                  <a:txBody>
                    <a:bodyPr/>
                    <a:lstStyle/>
                    <a:p>
                      <a:pPr algn="r" defTabSz="457200"/>
                      <a:r>
                        <a:rPr sz="1600">
                          <a:latin typeface="Arial"/>
                          <a:ea typeface="Arial"/>
                          <a:cs typeface="Arial"/>
                          <a:sym typeface="Arial"/>
                        </a:rPr>
                        <a:t>126</a:t>
                      </a:r>
                    </a:p>
                  </a:txBody>
                  <a:tcPr marL="0" marR="0" marT="0" marB="0" anchor="ctr" anchorCtr="0" horzOverflow="overflow"/>
                </a:tc>
                <a:tc>
                  <a:txBody>
                    <a:bodyPr/>
                    <a:lstStyle/>
                    <a:p>
                      <a:pPr algn="r" defTabSz="457200"/>
                      <a:r>
                        <a:rPr sz="1600">
                          <a:latin typeface="Arial"/>
                          <a:ea typeface="Arial"/>
                          <a:cs typeface="Arial"/>
                          <a:sym typeface="Arial"/>
                        </a:rPr>
                        <a:t>66</a:t>
                      </a:r>
                    </a:p>
                  </a:txBody>
                  <a:tcPr marL="0" marR="0" marT="0" marB="0" anchor="ctr" anchorCtr="0" horzOverflow="overflow"/>
                </a:tc>
                <a:tc>
                  <a:txBody>
                    <a:bodyPr/>
                    <a:lstStyle/>
                    <a:p>
                      <a:pPr algn="r" defTabSz="457200"/>
                      <a:r>
                        <a:rPr sz="1600">
                          <a:latin typeface="Arial"/>
                          <a:ea typeface="Arial"/>
                          <a:cs typeface="Arial"/>
                          <a:sym typeface="Arial"/>
                        </a:rPr>
                        <a:t>36</a:t>
                      </a:r>
                    </a:p>
                  </a:txBody>
                  <a:tcPr marL="0" marR="0" marT="0" marB="0" anchor="ctr" anchorCtr="0" horzOverflow="overflow">
                    <a:lnR w="12700">
                      <a:solidFill>
                        <a:srgbClr val="000000"/>
                      </a:solidFill>
                      <a:miter lim="400000"/>
                    </a:lnR>
                  </a:tcPr>
                </a:tc>
              </a:tr>
              <a:tr h="499047">
                <a:tc>
                  <a:txBody>
                    <a:bodyPr/>
                    <a:lstStyle/>
                    <a:p>
                      <a:pPr defTabSz="457200"/>
                      <a:r>
                        <a:rPr b="1" sz="1900">
                          <a:latin typeface="Arial"/>
                          <a:ea typeface="Arial"/>
                          <a:cs typeface="Arial"/>
                          <a:sym typeface="Arial"/>
                        </a:rPr>
                        <a:t>RS</a:t>
                      </a:r>
                    </a:p>
                  </a:txBody>
                  <a:tcPr marL="0" marR="0" marT="0" marB="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ctr" defTabSz="457200"/>
                      <a:r>
                        <a:rPr sz="1600">
                          <a:latin typeface="Arial"/>
                          <a:ea typeface="Arial"/>
                          <a:cs typeface="Arial"/>
                          <a:sym typeface="Arial"/>
                        </a:rPr>
                        <a:t>144</a:t>
                      </a:r>
                    </a:p>
                  </a:txBody>
                  <a:tcPr marL="0" marR="0" marT="0" marB="0" anchor="ctr" anchorCtr="0" horzOverflow="overflow"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r" defTabSz="457200"/>
                      <a:r>
                        <a:rPr sz="1600">
                          <a:latin typeface="Arial"/>
                          <a:ea typeface="Arial"/>
                          <a:cs typeface="Arial"/>
                          <a:sym typeface="Arial"/>
                        </a:rPr>
                        <a:t>253</a:t>
                      </a:r>
                    </a:p>
                  </a:txBody>
                  <a:tcPr marL="0" marR="0" marT="0" marB="0" anchor="ctr" anchorCtr="0" horzOverflow="overflow"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r" defTabSz="457200"/>
                      <a:r>
                        <a:rPr sz="1600">
                          <a:latin typeface="Arial"/>
                          <a:ea typeface="Arial"/>
                          <a:cs typeface="Arial"/>
                          <a:sym typeface="Arial"/>
                        </a:rPr>
                        <a:t>132</a:t>
                      </a:r>
                    </a:p>
                  </a:txBody>
                  <a:tcPr marL="0" marR="0" marT="0" marB="0" anchor="ctr" anchorCtr="0" horzOverflow="overflow"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r" defTabSz="457200"/>
                      <a:r>
                        <a:rPr sz="1600">
                          <a:latin typeface="Arial"/>
                          <a:ea typeface="Arial"/>
                          <a:cs typeface="Arial"/>
                          <a:sym typeface="Arial"/>
                        </a:rPr>
                        <a:t>72</a:t>
                      </a:r>
                    </a:p>
                  </a:txBody>
                  <a:tcPr marL="0" marR="0" marT="0" marB="0" anchor="ctr" anchorCtr="0" horzOverflow="overflow">
                    <a:lnR w="12700">
                      <a:solidFill>
                        <a:srgbClr val="000000"/>
                      </a:solidFill>
                      <a:miter lim="400000"/>
                    </a:lnR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</a:tr>
            </a:tbl>
          </a:graphicData>
        </a:graphic>
      </p:graphicFrame>
      <p:sp>
        <p:nvSpPr>
          <p:cNvPr id="125" name="Desvios absolutos e Relativos"/>
          <p:cNvSpPr txBox="1"/>
          <p:nvPr/>
        </p:nvSpPr>
        <p:spPr>
          <a:xfrm>
            <a:off x="799164" y="3625653"/>
            <a:ext cx="2808049" cy="3708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/>
            <a:r>
              <a:t>Desvios absolutos e Relativos</a:t>
            </a:r>
          </a:p>
        </p:txBody>
      </p:sp>
      <p:graphicFrame>
        <p:nvGraphicFramePr>
          <p:cNvPr id="126" name="Tabela"/>
          <p:cNvGraphicFramePr/>
          <p:nvPr/>
        </p:nvGraphicFramePr>
        <p:xfrm>
          <a:off x="821455" y="4112616"/>
          <a:ext cx="7300505" cy="1996555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1" rtl="0">
                <a:tableStyleId>{4C3C2611-4C71-4FC5-86AE-919BDF0F9419}</a:tableStyleId>
              </a:tblPr>
              <a:tblGrid>
                <a:gridCol w="1259142"/>
                <a:gridCol w="589012"/>
                <a:gridCol w="823862"/>
                <a:gridCol w="600273"/>
                <a:gridCol w="908744"/>
                <a:gridCol w="633793"/>
                <a:gridCol w="1021044"/>
                <a:gridCol w="816933"/>
                <a:gridCol w="647700"/>
              </a:tblGrid>
              <a:tr h="535208">
                <a:tc>
                  <a:txBody>
                    <a:bodyPr/>
                    <a:lstStyle/>
                    <a:p>
                      <a:pPr algn="ctr">
                        <a:defRPr sz="1900"/>
                      </a:pPr>
                    </a:p>
                  </a:txBody>
                  <a:tcPr marL="0" marR="0" marT="0" marB="0" anchor="ctr" anchorCtr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miter lim="400000"/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defTabSz="457200"/>
                      <a:r>
                        <a:rPr b="1" sz="1900">
                          <a:latin typeface="Arial"/>
                          <a:ea typeface="Arial"/>
                          <a:cs typeface="Arial"/>
                          <a:sym typeface="Arial"/>
                        </a:rPr>
                        <a:t>Consumo</a:t>
                      </a:r>
                    </a:p>
                  </a:txBody>
                  <a:tcPr marL="0" marR="0" marT="0" marB="0" anchor="ctr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</a:tcPr>
                </a:tc>
                <a:tc hMerge="1">
                  <a:tcPr/>
                </a:tc>
                <a:tc gridSpan="2">
                  <a:txBody>
                    <a:bodyPr/>
                    <a:lstStyle/>
                    <a:p>
                      <a:pPr algn="ctr" defTabSz="457200"/>
                      <a:r>
                        <a:rPr b="1" sz="1900">
                          <a:latin typeface="Arial"/>
                          <a:ea typeface="Arial"/>
                          <a:cs typeface="Arial"/>
                          <a:sym typeface="Arial"/>
                        </a:rPr>
                        <a:t>Agro</a:t>
                      </a:r>
                    </a:p>
                  </a:txBody>
                  <a:tcPr marL="0" marR="0" marT="0" marB="0" anchor="ctr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</a:tcPr>
                </a:tc>
                <a:tc hMerge="1">
                  <a:tcPr/>
                </a:tc>
                <a:tc gridSpan="2">
                  <a:txBody>
                    <a:bodyPr/>
                    <a:lstStyle/>
                    <a:p>
                      <a:pPr algn="ctr" defTabSz="457200"/>
                      <a:r>
                        <a:rPr b="1" sz="1900">
                          <a:latin typeface="Arial"/>
                          <a:ea typeface="Arial"/>
                          <a:cs typeface="Arial"/>
                          <a:sym typeface="Arial"/>
                        </a:rPr>
                        <a:t>Educacional</a:t>
                      </a:r>
                    </a:p>
                  </a:txBody>
                  <a:tcPr marL="0" marR="0" marT="0" marB="0" anchor="ctr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</a:tcPr>
                </a:tc>
                <a:tc hMerge="1">
                  <a:tcPr/>
                </a:tc>
                <a:tc gridSpan="2">
                  <a:txBody>
                    <a:bodyPr/>
                    <a:lstStyle/>
                    <a:p>
                      <a:pPr algn="ctr" defTabSz="457200"/>
                      <a:r>
                        <a:rPr b="1" sz="1900">
                          <a:latin typeface="Arial"/>
                          <a:ea typeface="Arial"/>
                          <a:cs typeface="Arial"/>
                          <a:sym typeface="Arial"/>
                        </a:rPr>
                        <a:t>Outras</a:t>
                      </a:r>
                    </a:p>
                  </a:txBody>
                  <a:tcPr marL="0" marR="0" marT="0" marB="0" anchor="ctr" anchorCtr="0" horzOverflow="overflow">
                    <a:lnL w="12700"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</a:tcPr>
                </a:tc>
                <a:tc hMerge="1">
                  <a:tcPr/>
                </a:tc>
              </a:tr>
              <a:tr h="499047">
                <a:tc>
                  <a:txBody>
                    <a:bodyPr/>
                    <a:lstStyle/>
                    <a:p>
                      <a:pPr defTabSz="457200"/>
                      <a:r>
                        <a:rPr b="1" sz="1900">
                          <a:latin typeface="Arial"/>
                          <a:ea typeface="Arial"/>
                          <a:cs typeface="Arial"/>
                          <a:sym typeface="Arial"/>
                        </a:rPr>
                        <a:t>SP</a:t>
                      </a:r>
                    </a:p>
                  </a:txBody>
                  <a:tcPr marL="0" marR="0" marT="0" marB="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miter lim="400000"/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ctr" defTabSz="457200"/>
                      <a:r>
                        <a:rPr sz="1600">
                          <a:latin typeface="Arial"/>
                          <a:ea typeface="Arial"/>
                          <a:cs typeface="Arial"/>
                          <a:sym typeface="Arial"/>
                        </a:rPr>
                        <a:t>58</a:t>
                      </a:r>
                    </a:p>
                  </a:txBody>
                  <a:tcPr marL="0" marR="0" marT="0" marB="0" anchor="ctr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r" defTabSz="457200"/>
                      <a:r>
                        <a:rPr sz="1600">
                          <a:latin typeface="Arial"/>
                          <a:ea typeface="Arial"/>
                          <a:cs typeface="Arial"/>
                          <a:sym typeface="Arial"/>
                        </a:rPr>
                        <a:t>21,99</a:t>
                      </a:r>
                    </a:p>
                  </a:txBody>
                  <a:tcPr marL="0" marR="0" marT="0" marB="0" anchor="ctr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r" defTabSz="457200"/>
                      <a:r>
                        <a:rPr sz="1600">
                          <a:latin typeface="Arial"/>
                          <a:ea typeface="Arial"/>
                          <a:cs typeface="Arial"/>
                          <a:sym typeface="Arial"/>
                        </a:rPr>
                        <a:t>-35</a:t>
                      </a:r>
                    </a:p>
                  </a:txBody>
                  <a:tcPr marL="0" marR="0" marT="0" marB="0" anchor="ctr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r" defTabSz="457200"/>
                      <a:r>
                        <a:rPr sz="1600">
                          <a:latin typeface="Arial"/>
                          <a:ea typeface="Arial"/>
                          <a:cs typeface="Arial"/>
                          <a:sym typeface="Arial"/>
                        </a:rPr>
                        <a:t>4,54</a:t>
                      </a:r>
                    </a:p>
                  </a:txBody>
                  <a:tcPr marL="0" marR="0" marT="0" marB="0" anchor="ctr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r" defTabSz="457200"/>
                      <a:r>
                        <a:rPr sz="1600">
                          <a:latin typeface="Arial"/>
                          <a:ea typeface="Arial"/>
                          <a:cs typeface="Arial"/>
                          <a:sym typeface="Arial"/>
                        </a:rPr>
                        <a:t>-65</a:t>
                      </a:r>
                    </a:p>
                  </a:txBody>
                  <a:tcPr marL="0" marR="0" marT="0" marB="0" anchor="ctr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r" defTabSz="457200"/>
                      <a:r>
                        <a:rPr sz="1600">
                          <a:latin typeface="Arial"/>
                          <a:ea typeface="Arial"/>
                          <a:cs typeface="Arial"/>
                          <a:sym typeface="Arial"/>
                        </a:rPr>
                        <a:t>29,24</a:t>
                      </a:r>
                    </a:p>
                  </a:txBody>
                  <a:tcPr marL="0" marR="0" marT="0" marB="0" anchor="ctr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r" defTabSz="457200"/>
                      <a:r>
                        <a:rPr sz="1600">
                          <a:latin typeface="Arial"/>
                          <a:ea typeface="Arial"/>
                          <a:cs typeface="Arial"/>
                          <a:sym typeface="Arial"/>
                        </a:rPr>
                        <a:t>41</a:t>
                      </a:r>
                    </a:p>
                  </a:txBody>
                  <a:tcPr marL="0" marR="0" marT="0" marB="0" anchor="ctr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r" defTabSz="457200"/>
                      <a:r>
                        <a:rPr sz="1600">
                          <a:latin typeface="Arial"/>
                          <a:ea typeface="Arial"/>
                          <a:cs typeface="Arial"/>
                          <a:sym typeface="Arial"/>
                        </a:rPr>
                        <a:t>21,87</a:t>
                      </a:r>
                    </a:p>
                  </a:txBody>
                  <a:tcPr marL="0" marR="0" marT="0" marB="0" anchor="ctr" anchorCtr="0" horzOverflow="overflow">
                    <a:lnL w="12700"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miter lim="400000"/>
                    </a:lnB>
                  </a:tcPr>
                </a:tc>
              </a:tr>
              <a:tr h="463252">
                <a:tc>
                  <a:txBody>
                    <a:bodyPr/>
                    <a:lstStyle/>
                    <a:p>
                      <a:pPr defTabSz="457200"/>
                      <a:r>
                        <a:rPr b="1" sz="1900">
                          <a:latin typeface="Arial"/>
                          <a:ea typeface="Arial"/>
                          <a:cs typeface="Arial"/>
                          <a:sym typeface="Arial"/>
                        </a:rPr>
                        <a:t>PR</a:t>
                      </a:r>
                    </a:p>
                  </a:txBody>
                  <a:tcPr marL="0" marR="0" marT="0" marB="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ctr" defTabSz="457200"/>
                      <a:r>
                        <a:rPr sz="1600">
                          <a:latin typeface="Arial"/>
                          <a:ea typeface="Arial"/>
                          <a:cs typeface="Arial"/>
                          <a:sym typeface="Arial"/>
                        </a:rPr>
                        <a:t>-21</a:t>
                      </a:r>
                    </a:p>
                  </a:txBody>
                  <a:tcPr marL="0" marR="0" marT="0" marB="0" anchor="ctr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r" defTabSz="457200"/>
                      <a:r>
                        <a:rPr sz="1600">
                          <a:latin typeface="Arial"/>
                          <a:ea typeface="Arial"/>
                          <a:cs typeface="Arial"/>
                          <a:sym typeface="Arial"/>
                        </a:rPr>
                        <a:t>6,24</a:t>
                      </a:r>
                    </a:p>
                  </a:txBody>
                  <a:tcPr marL="0" marR="0" marT="0" marB="0" anchor="ctr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r" defTabSz="457200"/>
                      <a:r>
                        <a:rPr sz="1600">
                          <a:latin typeface="Arial"/>
                          <a:ea typeface="Arial"/>
                          <a:cs typeface="Arial"/>
                          <a:sym typeface="Arial"/>
                        </a:rPr>
                        <a:t>-24</a:t>
                      </a:r>
                    </a:p>
                  </a:txBody>
                  <a:tcPr marL="0" marR="0" marT="0" marB="0" anchor="ctr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r" defTabSz="457200"/>
                      <a:r>
                        <a:rPr sz="1600">
                          <a:latin typeface="Arial"/>
                          <a:ea typeface="Arial"/>
                          <a:cs typeface="Arial"/>
                          <a:sym typeface="Arial"/>
                        </a:rPr>
                        <a:t>4,72</a:t>
                      </a:r>
                    </a:p>
                  </a:txBody>
                  <a:tcPr marL="0" marR="0" marT="0" marB="0" anchor="ctr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r" defTabSz="457200"/>
                      <a:r>
                        <a:rPr sz="1600">
                          <a:latin typeface="Arial"/>
                          <a:ea typeface="Arial"/>
                          <a:cs typeface="Arial"/>
                          <a:sym typeface="Arial"/>
                        </a:rPr>
                        <a:t>60</a:t>
                      </a:r>
                    </a:p>
                  </a:txBody>
                  <a:tcPr marL="0" marR="0" marT="0" marB="0" anchor="ctr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r" defTabSz="457200"/>
                      <a:r>
                        <a:rPr sz="1600">
                          <a:latin typeface="Arial"/>
                          <a:ea typeface="Arial"/>
                          <a:cs typeface="Arial"/>
                          <a:sym typeface="Arial"/>
                        </a:rPr>
                        <a:t>53,97</a:t>
                      </a:r>
                    </a:p>
                  </a:txBody>
                  <a:tcPr marL="0" marR="0" marT="0" marB="0" anchor="ctr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r" defTabSz="457200"/>
                      <a:r>
                        <a:rPr sz="1600">
                          <a:latin typeface="Arial"/>
                          <a:ea typeface="Arial"/>
                          <a:cs typeface="Arial"/>
                          <a:sym typeface="Arial"/>
                        </a:rPr>
                        <a:t>-14</a:t>
                      </a:r>
                    </a:p>
                  </a:txBody>
                  <a:tcPr marL="0" marR="0" marT="0" marB="0" anchor="ctr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r" defTabSz="457200"/>
                      <a:r>
                        <a:rPr sz="1600">
                          <a:latin typeface="Arial"/>
                          <a:ea typeface="Arial"/>
                          <a:cs typeface="Arial"/>
                          <a:sym typeface="Arial"/>
                        </a:rPr>
                        <a:t>5,52</a:t>
                      </a:r>
                    </a:p>
                  </a:txBody>
                  <a:tcPr marL="0" marR="0" marT="0" marB="0" anchor="ctr" anchorCtr="0" horzOverflow="overflow">
                    <a:lnL w="12700"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</a:tr>
              <a:tr h="499047">
                <a:tc>
                  <a:txBody>
                    <a:bodyPr/>
                    <a:lstStyle/>
                    <a:p>
                      <a:pPr defTabSz="457200"/>
                      <a:r>
                        <a:rPr b="1" sz="1900">
                          <a:latin typeface="Arial"/>
                          <a:ea typeface="Arial"/>
                          <a:cs typeface="Arial"/>
                          <a:sym typeface="Arial"/>
                        </a:rPr>
                        <a:t>RS</a:t>
                      </a:r>
                    </a:p>
                  </a:txBody>
                  <a:tcPr marL="0" marR="0" marT="0" marB="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ctr" defTabSz="457200"/>
                      <a:r>
                        <a:rPr sz="1600">
                          <a:latin typeface="Arial"/>
                          <a:ea typeface="Arial"/>
                          <a:cs typeface="Arial"/>
                          <a:sym typeface="Arial"/>
                        </a:rPr>
                        <a:t>-33</a:t>
                      </a:r>
                    </a:p>
                  </a:txBody>
                  <a:tcPr marL="0" marR="0" marT="0" marB="0" anchor="ctr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r" defTabSz="457200"/>
                      <a:r>
                        <a:rPr sz="1600">
                          <a:latin typeface="Arial"/>
                          <a:ea typeface="Arial"/>
                          <a:cs typeface="Arial"/>
                          <a:sym typeface="Arial"/>
                        </a:rPr>
                        <a:t>7,76</a:t>
                      </a:r>
                    </a:p>
                  </a:txBody>
                  <a:tcPr marL="0" marR="0" marT="0" marB="0" anchor="ctr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r" defTabSz="457200"/>
                      <a:r>
                        <a:rPr sz="1600">
                          <a:latin typeface="Arial"/>
                          <a:ea typeface="Arial"/>
                          <a:cs typeface="Arial"/>
                          <a:sym typeface="Arial"/>
                        </a:rPr>
                        <a:t>51</a:t>
                      </a:r>
                    </a:p>
                  </a:txBody>
                  <a:tcPr marL="0" marR="0" marT="0" marB="0" anchor="ctr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r" defTabSz="457200"/>
                      <a:r>
                        <a:rPr sz="1600">
                          <a:latin typeface="Arial"/>
                          <a:ea typeface="Arial"/>
                          <a:cs typeface="Arial"/>
                          <a:sym typeface="Arial"/>
                        </a:rPr>
                        <a:t>10,35</a:t>
                      </a:r>
                    </a:p>
                  </a:txBody>
                  <a:tcPr marL="0" marR="0" marT="0" marB="0" anchor="ctr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r" defTabSz="457200"/>
                      <a:r>
                        <a:rPr sz="1600">
                          <a:latin typeface="Arial"/>
                          <a:ea typeface="Arial"/>
                          <a:cs typeface="Arial"/>
                          <a:sym typeface="Arial"/>
                        </a:rPr>
                        <a:t>7</a:t>
                      </a:r>
                    </a:p>
                  </a:txBody>
                  <a:tcPr marL="0" marR="0" marT="0" marB="0" anchor="ctr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r" defTabSz="457200"/>
                      <a:r>
                        <a:rPr sz="1600">
                          <a:latin typeface="Arial"/>
                          <a:ea typeface="Arial"/>
                          <a:cs typeface="Arial"/>
                          <a:sym typeface="Arial"/>
                        </a:rPr>
                        <a:t>0,32</a:t>
                      </a:r>
                    </a:p>
                  </a:txBody>
                  <a:tcPr marL="0" marR="0" marT="0" marB="0" anchor="ctr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r" defTabSz="457200"/>
                      <a:r>
                        <a:rPr sz="1600">
                          <a:latin typeface="Arial"/>
                          <a:ea typeface="Arial"/>
                          <a:cs typeface="Arial"/>
                          <a:sym typeface="Arial"/>
                        </a:rPr>
                        <a:t>-24</a:t>
                      </a:r>
                    </a:p>
                  </a:txBody>
                  <a:tcPr marL="0" marR="0" marT="0" marB="0" anchor="ctr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r" defTabSz="457200"/>
                      <a:r>
                        <a:rPr sz="1600">
                          <a:latin typeface="Arial"/>
                          <a:ea typeface="Arial"/>
                          <a:cs typeface="Arial"/>
                          <a:sym typeface="Arial"/>
                        </a:rPr>
                        <a:t>8,13</a:t>
                      </a:r>
                    </a:p>
                  </a:txBody>
                  <a:tcPr marL="0" marR="0" marT="0" marB="0" anchor="ctr" anchorCtr="0" horzOverflow="overflow">
                    <a:lnL w="12700"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</a:tr>
            </a:tbl>
          </a:graphicData>
        </a:graphic>
      </p:graphicFrame>
      <p:sp>
        <p:nvSpPr>
          <p:cNvPr id="127" name="Equação"/>
          <p:cNvSpPr txBox="1"/>
          <p:nvPr/>
        </p:nvSpPr>
        <p:spPr>
          <a:xfrm>
            <a:off x="8147318" y="751615"/>
            <a:ext cx="1267558" cy="430098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latinLnBrk="1"/>
            <a14:m>
              <m:oMathPara>
                <m:oMathParaPr>
                  <m:jc m:val="centerGroup"/>
                </m:oMathParaPr>
                <m:oMath>
                  <m:r>
                    <a:rPr xmlns:a="http://schemas.openxmlformats.org/drawingml/2006/main" sz="18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D</m:t>
                  </m:r>
                  <m:r>
                    <a:rPr xmlns:a="http://schemas.openxmlformats.org/drawingml/2006/main" sz="18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sSub>
                    <m:e>
                      <m:r>
                        <a:rPr xmlns:a="http://schemas.openxmlformats.org/drawingml/2006/main" sz="1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Z</m:t>
                      </m:r>
                    </m:e>
                    <m:sub>
                      <m:r>
                        <a:rPr xmlns:a="http://schemas.openxmlformats.org/drawingml/2006/main" sz="1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i</m:t>
                      </m:r>
                      <m:r>
                        <a:rPr xmlns:a="http://schemas.openxmlformats.org/drawingml/2006/main" sz="1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xmlns:a="http://schemas.openxmlformats.org/drawingml/2006/main" sz="1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j</m:t>
                      </m:r>
                    </m:sub>
                  </m:sSub>
                  <m:r>
                    <a:rPr xmlns:a="http://schemas.openxmlformats.org/drawingml/2006/main" sz="18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-</m:t>
                  </m:r>
                  <m:sSub>
                    <m:e>
                      <m:limUpp>
                        <m:e>
                          <m:r>
                            <a:rPr xmlns:a="http://schemas.openxmlformats.org/drawingml/2006/main" sz="1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Z</m:t>
                          </m:r>
                        </m:e>
                        <m:lim>
                          <m:r>
                            <a:rPr xmlns:a="http://schemas.openxmlformats.org/drawingml/2006/main" sz="1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˜</m:t>
                          </m:r>
                        </m:lim>
                      </m:limUpp>
                    </m:e>
                    <m:sub>
                      <m:r>
                        <a:rPr xmlns:a="http://schemas.openxmlformats.org/drawingml/2006/main" sz="1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i</m:t>
                      </m:r>
                      <m:r>
                        <a:rPr xmlns:a="http://schemas.openxmlformats.org/drawingml/2006/main" sz="1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xmlns:a="http://schemas.openxmlformats.org/drawingml/2006/main" sz="1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j</m:t>
                      </m:r>
                    </m:sub>
                  </m:sSub>
                </m:oMath>
              </m:oMathPara>
            </a14:m>
          </a:p>
        </p:txBody>
      </p:sp>
      <p:sp>
        <p:nvSpPr>
          <p:cNvPr id="128" name="Equação"/>
          <p:cNvSpPr txBox="1"/>
          <p:nvPr/>
        </p:nvSpPr>
        <p:spPr>
          <a:xfrm>
            <a:off x="7982218" y="1622309"/>
            <a:ext cx="1326110" cy="947006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latinLnBrk="1"/>
            <a14:m>
              <m:oMathPara>
                <m:oMathParaPr>
                  <m:jc m:val="centerGroup"/>
                </m:oMathParaPr>
                <m:oMath>
                  <m:r>
                    <a:rPr xmlns:a="http://schemas.openxmlformats.org/drawingml/2006/main" sz="18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D</m:t>
                  </m:r>
                  <m:r>
                    <a:rPr xmlns:a="http://schemas.openxmlformats.org/drawingml/2006/main" sz="18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f>
                    <m:fPr>
                      <m:ctrlPr>
                        <a:rPr xmlns:a="http://schemas.openxmlformats.org/drawingml/2006/main" sz="1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</m:ctrlPr>
                      <m:type m:val="bar"/>
                    </m:fPr>
                    <m:num>
                      <m:sSub>
                        <m:e>
                          <m:r>
                            <a:rPr xmlns:a="http://schemas.openxmlformats.org/drawingml/2006/main" sz="1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Z</m:t>
                          </m:r>
                        </m:e>
                        <m:sub>
                          <m:r>
                            <a:rPr xmlns:a="http://schemas.openxmlformats.org/drawingml/2006/main" sz="1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i</m:t>
                          </m:r>
                          <m:r>
                            <a:rPr xmlns:a="http://schemas.openxmlformats.org/drawingml/2006/main" sz="1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xmlns:a="http://schemas.openxmlformats.org/drawingml/2006/main" sz="1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j</m:t>
                          </m:r>
                        </m:sub>
                      </m:sSub>
                      <m:r>
                        <a:rPr xmlns:a="http://schemas.openxmlformats.org/drawingml/2006/main" sz="1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-</m:t>
                      </m:r>
                      <m:sSub>
                        <m:e>
                          <m:limUpp>
                            <m:e>
                              <m:r>
                                <a:rPr xmlns:a="http://schemas.openxmlformats.org/drawingml/2006/main" sz="1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Z</m:t>
                              </m:r>
                            </m:e>
                            <m:lim>
                              <m:r>
                                <a:rPr xmlns:a="http://schemas.openxmlformats.org/drawingml/2006/main" sz="1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˜</m:t>
                              </m:r>
                            </m:lim>
                          </m:limUpp>
                        </m:e>
                        <m:sub>
                          <m:r>
                            <a:rPr xmlns:a="http://schemas.openxmlformats.org/drawingml/2006/main" sz="1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i</m:t>
                          </m:r>
                          <m:r>
                            <a:rPr xmlns:a="http://schemas.openxmlformats.org/drawingml/2006/main" sz="1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xmlns:a="http://schemas.openxmlformats.org/drawingml/2006/main" sz="1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j</m:t>
                          </m:r>
                        </m:sub>
                      </m:sSub>
                    </m:num>
                    <m:den>
                      <m:sSub>
                        <m:e>
                          <m:limUpp>
                            <m:e>
                              <m:r>
                                <a:rPr xmlns:a="http://schemas.openxmlformats.org/drawingml/2006/main" sz="1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Z</m:t>
                              </m:r>
                            </m:e>
                            <m:lim>
                              <m:r>
                                <a:rPr xmlns:a="http://schemas.openxmlformats.org/drawingml/2006/main" sz="1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˜</m:t>
                              </m:r>
                            </m:lim>
                          </m:limUpp>
                        </m:e>
                        <m:sub>
                          <m:r>
                            <a:rPr xmlns:a="http://schemas.openxmlformats.org/drawingml/2006/main" sz="1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i</m:t>
                          </m:r>
                          <m:r>
                            <a:rPr xmlns:a="http://schemas.openxmlformats.org/drawingml/2006/main" sz="1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xmlns:a="http://schemas.openxmlformats.org/drawingml/2006/main" sz="1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j</m:t>
                          </m:r>
                        </m:sub>
                      </m:sSub>
                    </m:den>
                  </m:f>
                </m:oMath>
              </m:oMathPara>
            </a14:m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0" name="Imagem" descr="Imagem"/>
          <p:cNvPicPr>
            <a:picLocks noChangeAspect="1"/>
          </p:cNvPicPr>
          <p:nvPr/>
        </p:nvPicPr>
        <p:blipFill>
          <a:blip r:embed="rId2">
            <a:extLst/>
          </a:blip>
          <a:srcRect l="1501" t="1501" r="2063" b="2063"/>
          <a:stretch>
            <a:fillRect/>
          </a:stretch>
        </p:blipFill>
        <p:spPr>
          <a:xfrm>
            <a:off x="4739279" y="1046184"/>
            <a:ext cx="5873157" cy="3754688"/>
          </a:xfrm>
          <a:prstGeom prst="rect">
            <a:avLst/>
          </a:prstGeom>
          <a:ln w="12700">
            <a:miter lim="400000"/>
          </a:ln>
        </p:spPr>
      </p:pic>
      <p:pic>
        <p:nvPicPr>
          <p:cNvPr id="131" name="Imagem" descr="Imagem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512367" y="5256726"/>
            <a:ext cx="3717665" cy="527856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" name="Imagem" descr="Imagem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803360" y="99133"/>
            <a:ext cx="7383611" cy="3846581"/>
          </a:xfrm>
          <a:prstGeom prst="rect">
            <a:avLst/>
          </a:prstGeom>
          <a:ln w="12700">
            <a:miter lim="400000"/>
          </a:ln>
        </p:spPr>
      </p:pic>
      <p:pic>
        <p:nvPicPr>
          <p:cNvPr id="134" name="Imagem" descr="Imagem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4378126" y="5791689"/>
            <a:ext cx="3322901" cy="494115"/>
          </a:xfrm>
          <a:prstGeom prst="rect">
            <a:avLst/>
          </a:prstGeom>
          <a:ln w="12700">
            <a:miter lim="400000"/>
          </a:ln>
        </p:spPr>
      </p:pic>
      <p:sp>
        <p:nvSpPr>
          <p:cNvPr id="135" name="Etapas para seu cálculo:…"/>
          <p:cNvSpPr txBox="1"/>
          <p:nvPr/>
        </p:nvSpPr>
        <p:spPr>
          <a:xfrm>
            <a:off x="119064" y="1097281"/>
            <a:ext cx="3209638" cy="28854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/>
            <a:r>
              <a:t>Etapas para seu cálculo:</a:t>
            </a:r>
          </a:p>
          <a:p>
            <a:pPr marL="240631" indent="-240631">
              <a:buSzPct val="100000"/>
              <a:buAutoNum type="arabicPeriod" startAt="1"/>
            </a:pPr>
            <a:r>
              <a:t>Encontrar média de X</a:t>
            </a:r>
          </a:p>
          <a:p>
            <a:pPr marL="240631" indent="-240631">
              <a:buSzPct val="100000"/>
              <a:buAutoNum type="arabicPeriod" startAt="1"/>
            </a:pPr>
            <a:r>
              <a:t>Mensurar os desvios da média</a:t>
            </a:r>
          </a:p>
          <a:p>
            <a:pPr marL="240631" indent="-240631">
              <a:buSzPct val="100000"/>
              <a:buAutoNum type="arabicPeriod" startAt="1"/>
            </a:pPr>
            <a:r>
              <a:t>Encontrar Var(X) </a:t>
            </a:r>
          </a:p>
          <a:p>
            <a:pPr marL="240631" indent="-240631">
              <a:buSzPct val="100000"/>
              <a:buAutoNum type="arabicPeriod" startAt="1"/>
            </a:pPr>
            <a:r>
              <a:t>Gerar Zx </a:t>
            </a:r>
          </a:p>
          <a:p>
            <a:pPr marL="240631" indent="-240631">
              <a:buSzPct val="100000"/>
              <a:buAutoNum type="arabicPeriod" startAt="1"/>
            </a:pPr>
            <a:r>
              <a:t>Encontrar média de Y</a:t>
            </a:r>
          </a:p>
          <a:p>
            <a:pPr marL="240631" indent="-240631">
              <a:buSzPct val="100000"/>
              <a:buAutoNum type="arabicPeriod" startAt="1"/>
            </a:pPr>
            <a:r>
              <a:t>Mensurar os desvios da média</a:t>
            </a:r>
          </a:p>
          <a:p>
            <a:pPr marL="240631" indent="-240631">
              <a:buSzPct val="100000"/>
              <a:buAutoNum type="arabicPeriod" startAt="1"/>
            </a:pPr>
            <a:r>
              <a:t>Encontrar Var(Y)</a:t>
            </a:r>
          </a:p>
          <a:p>
            <a:pPr marL="240631" indent="-240631">
              <a:buSzPct val="100000"/>
              <a:buAutoNum type="arabicPeriod" startAt="1"/>
            </a:pPr>
            <a:r>
              <a:t>Gerar Zy</a:t>
            </a:r>
          </a:p>
          <a:p>
            <a:pPr marL="240631" indent="-240631">
              <a:buSzPct val="100000"/>
              <a:buAutoNum type="arabicPeriod" startAt="1"/>
            </a:pPr>
            <a:r>
              <a:t>Estimar (ZxZy) = Corr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Distribuição Conjunta - Frequências"/>
          <p:cNvSpPr txBox="1"/>
          <p:nvPr/>
        </p:nvSpPr>
        <p:spPr>
          <a:xfrm>
            <a:off x="4882058" y="144779"/>
            <a:ext cx="5120284" cy="7518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2100"/>
            </a:lvl1pPr>
          </a:lstStyle>
          <a:p>
            <a:pPr/>
            <a:r>
              <a:t>Associação entre variável qualitativa e quantitativa</a:t>
            </a:r>
          </a:p>
        </p:txBody>
      </p:sp>
      <p:graphicFrame>
        <p:nvGraphicFramePr>
          <p:cNvPr id="138" name="Tabela"/>
          <p:cNvGraphicFramePr/>
          <p:nvPr/>
        </p:nvGraphicFramePr>
        <p:xfrm>
          <a:off x="1150460" y="2030507"/>
          <a:ext cx="8179247" cy="3419736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1" rtl="0">
                <a:tableStyleId>{4C3C2611-4C71-4FC5-86AE-919BDF0F9419}</a:tableStyleId>
              </a:tblPr>
              <a:tblGrid>
                <a:gridCol w="2497782"/>
                <a:gridCol w="703808"/>
                <a:gridCol w="703808"/>
                <a:gridCol w="553094"/>
                <a:gridCol w="609794"/>
                <a:gridCol w="672048"/>
                <a:gridCol w="655231"/>
                <a:gridCol w="762436"/>
                <a:gridCol w="919996"/>
                <a:gridCol w="1059497"/>
              </a:tblGrid>
              <a:tr h="590457">
                <a:tc>
                  <a:txBody>
                    <a:bodyPr/>
                    <a:lstStyle/>
                    <a:p>
                      <a:pPr defTabSz="457200"/>
                      <a:r>
                        <a:rPr b="1" sz="1900">
                          <a:latin typeface="Arial"/>
                          <a:ea typeface="Arial"/>
                          <a:cs typeface="Arial"/>
                          <a:sym typeface="Arial"/>
                        </a:rPr>
                        <a:t>Grau de Instrução</a:t>
                      </a:r>
                    </a:p>
                  </a:txBody>
                  <a:tcPr marL="0" marR="0" marT="0" marB="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T w="12700">
                      <a:solidFill>
                        <a:srgbClr val="000000"/>
                      </a:solidFill>
                    </a:lnT>
                  </a:tcPr>
                </a:tc>
                <a:tc>
                  <a:txBody>
                    <a:bodyPr/>
                    <a:lstStyle/>
                    <a:p>
                      <a:pPr algn="ctr" defTabSz="457200"/>
                      <a:r>
                        <a:rPr b="1" sz="1900">
                          <a:latin typeface="Arial"/>
                          <a:ea typeface="Arial"/>
                          <a:cs typeface="Arial"/>
                          <a:sym typeface="Arial"/>
                        </a:rPr>
                        <a:t>(n)</a:t>
                      </a:r>
                    </a:p>
                  </a:txBody>
                  <a:tcPr marL="0" marR="0" marT="0" marB="0" anchor="ctr" anchorCtr="0" horzOverflow="overflow"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 defTabSz="457200">
                        <a:defRPr b="1" sz="19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</a:p>
                  </a:txBody>
                  <a:tcPr marL="0" marR="0" marT="0" marB="0" anchor="ctr" anchorCtr="0" horzOverflow="overflow"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 defTabSz="457200">
                        <a:defRPr b="1" sz="19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</a:p>
                  </a:txBody>
                  <a:tcPr marL="0" marR="0" marT="0" marB="0" anchor="ctr" anchorCtr="0" horzOverflow="overflow"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 defTabSz="457200">
                        <a:defRPr b="1" sz="19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</a:p>
                  </a:txBody>
                  <a:tcPr marL="0" marR="0" marT="0" marB="0" anchor="ctr" anchorCtr="0" horzOverflow="overflow"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 defTabSz="457200">
                        <a:defRPr b="1" sz="19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</a:p>
                  </a:txBody>
                  <a:tcPr marL="0" marR="0" marT="0" marB="0" anchor="ctr" anchorCtr="0" horzOverflow="overflow"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 defTabSz="457200">
                        <a:defRPr b="1" sz="19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</a:p>
                  </a:txBody>
                  <a:tcPr marL="0" marR="0" marT="0" marB="0" anchor="ctr" anchorCtr="0" horzOverflow="overflow"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 defTabSz="457200">
                        <a:defRPr b="1" sz="19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</a:p>
                  </a:txBody>
                  <a:tcPr marL="0" marR="0" marT="0" marB="0" anchor="ctr" anchorCtr="0" horzOverflow="overflow"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 defTabSz="457200">
                        <a:defRPr b="1" sz="19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</a:p>
                  </a:txBody>
                  <a:tcPr marL="0" marR="0" marT="0" marB="0" anchor="ctr" anchorCtr="0" horzOverflow="overflow"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 defTabSz="457200">
                        <a:defRPr b="1" sz="19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</a:p>
                  </a:txBody>
                  <a:tcPr marL="0" marR="0" marT="0" marB="0" anchor="ctr" anchorCtr="0" horzOverflow="overflow"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</a:tcPr>
                </a:tc>
              </a:tr>
              <a:tr h="563605">
                <a:tc>
                  <a:txBody>
                    <a:bodyPr/>
                    <a:lstStyle/>
                    <a:p>
                      <a:pPr defTabSz="457200"/>
                      <a:r>
                        <a:rPr b="1" sz="1900">
                          <a:latin typeface="Arial"/>
                          <a:ea typeface="Arial"/>
                          <a:cs typeface="Arial"/>
                          <a:sym typeface="Arial"/>
                        </a:rPr>
                        <a:t>Fundamental</a:t>
                      </a:r>
                    </a:p>
                  </a:txBody>
                  <a:tcPr marL="0" marR="0" marT="0" marB="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</a:tcPr>
                </a:tc>
                <a:tc>
                  <a:txBody>
                    <a:bodyPr/>
                    <a:lstStyle/>
                    <a:p>
                      <a:pPr algn="ctr" defTabSz="457200"/>
                      <a:r>
                        <a:rPr>
                          <a:latin typeface="Arial"/>
                          <a:ea typeface="Arial"/>
                          <a:cs typeface="Arial"/>
                          <a:sym typeface="Arial"/>
                        </a:rPr>
                        <a:t>12</a:t>
                      </a:r>
                    </a:p>
                  </a:txBody>
                  <a:tcPr marL="0" marR="0" marT="0" marB="0" anchor="ctr" anchorCtr="0" horzOverflow="overflow">
                    <a:lnT w="12700">
                      <a:solidFill>
                        <a:srgbClr val="000000"/>
                      </a:solidFill>
                    </a:lnT>
                  </a:tcPr>
                </a:tc>
                <a:tc>
                  <a:txBody>
                    <a:bodyPr/>
                    <a:lstStyle/>
                    <a:p>
                      <a:pPr indent="457200" algn="ctr"/>
                      <a:r>
                        <a:t>7,84</a:t>
                      </a:r>
                    </a:p>
                  </a:txBody>
                  <a:tcPr marL="0" marR="0" marT="0" marB="0" anchor="ctr" anchorCtr="0" horzOverflow="overflow">
                    <a:lnT w="12700">
                      <a:solidFill>
                        <a:srgbClr val="000000"/>
                      </a:solidFill>
                    </a:lnT>
                  </a:tcPr>
                </a:tc>
                <a:tc>
                  <a:txBody>
                    <a:bodyPr/>
                    <a:lstStyle/>
                    <a:p>
                      <a:pPr indent="457200" algn="ctr"/>
                      <a:r>
                        <a:t>7,77</a:t>
                      </a:r>
                    </a:p>
                  </a:txBody>
                  <a:tcPr marL="0" marR="0" marT="0" marB="0" anchor="ctr" anchorCtr="0" horzOverflow="overflow">
                    <a:lnT w="12700">
                      <a:solidFill>
                        <a:srgbClr val="000000"/>
                      </a:solidFill>
                    </a:lnT>
                  </a:tcPr>
                </a:tc>
                <a:tc>
                  <a:txBody>
                    <a:bodyPr/>
                    <a:lstStyle/>
                    <a:p>
                      <a:pPr algn="ctr" defTabSz="457200"/>
                      <a:r>
                        <a:rPr>
                          <a:latin typeface="Arial"/>
                          <a:ea typeface="Arial"/>
                          <a:cs typeface="Arial"/>
                          <a:sym typeface="Arial"/>
                        </a:rPr>
                        <a:t>2,79</a:t>
                      </a:r>
                    </a:p>
                  </a:txBody>
                  <a:tcPr marL="0" marR="0" marT="0" marB="0" anchor="ctr" anchorCtr="0" horzOverflow="overflow">
                    <a:lnT w="12700">
                      <a:solidFill>
                        <a:srgbClr val="000000"/>
                      </a:solidFill>
                    </a:lnT>
                  </a:tcPr>
                </a:tc>
                <a:tc>
                  <a:txBody>
                    <a:bodyPr/>
                    <a:lstStyle/>
                    <a:p>
                      <a:pPr algn="ctr" defTabSz="457200"/>
                      <a:r>
                        <a:rPr>
                          <a:latin typeface="Arial"/>
                          <a:ea typeface="Arial"/>
                          <a:cs typeface="Arial"/>
                          <a:sym typeface="Arial"/>
                        </a:rPr>
                        <a:t>4</a:t>
                      </a:r>
                    </a:p>
                  </a:txBody>
                  <a:tcPr marL="0" marR="0" marT="0" marB="0" anchor="ctr" anchorCtr="0" horzOverflow="overflow">
                    <a:lnT w="12700">
                      <a:solidFill>
                        <a:srgbClr val="000000"/>
                      </a:solidFill>
                    </a:lnT>
                  </a:tcPr>
                </a:tc>
                <a:tc>
                  <a:txBody>
                    <a:bodyPr/>
                    <a:lstStyle/>
                    <a:p>
                      <a:pPr algn="ctr" defTabSz="457200"/>
                      <a:r>
                        <a:rPr>
                          <a:latin typeface="Arial"/>
                          <a:ea typeface="Arial"/>
                          <a:cs typeface="Arial"/>
                          <a:sym typeface="Arial"/>
                        </a:rPr>
                        <a:t>6,01</a:t>
                      </a:r>
                    </a:p>
                  </a:txBody>
                  <a:tcPr marL="0" marR="0" marT="0" marB="0" anchor="ctr" anchorCtr="0" horzOverflow="overflow">
                    <a:lnT w="12700">
                      <a:solidFill>
                        <a:srgbClr val="000000"/>
                      </a:solidFill>
                    </a:lnT>
                  </a:tcPr>
                </a:tc>
                <a:tc>
                  <a:txBody>
                    <a:bodyPr/>
                    <a:lstStyle/>
                    <a:p>
                      <a:pPr algn="ctr" defTabSz="457200"/>
                      <a:r>
                        <a:rPr>
                          <a:latin typeface="Arial"/>
                          <a:ea typeface="Arial"/>
                          <a:cs typeface="Arial"/>
                          <a:sym typeface="Arial"/>
                        </a:rPr>
                        <a:t>7,13</a:t>
                      </a:r>
                    </a:p>
                  </a:txBody>
                  <a:tcPr marL="0" marR="0" marT="0" marB="0" anchor="ctr" anchorCtr="0" horzOverflow="overflow">
                    <a:lnT w="12700">
                      <a:solidFill>
                        <a:srgbClr val="000000"/>
                      </a:solidFill>
                    </a:lnT>
                  </a:tcPr>
                </a:tc>
                <a:tc>
                  <a:txBody>
                    <a:bodyPr/>
                    <a:lstStyle/>
                    <a:p>
                      <a:pPr algn="ctr" defTabSz="457200"/>
                      <a:r>
                        <a:rPr>
                          <a:latin typeface="Arial"/>
                          <a:ea typeface="Arial"/>
                          <a:cs typeface="Arial"/>
                          <a:sym typeface="Arial"/>
                        </a:rPr>
                        <a:t>9,16</a:t>
                      </a:r>
                    </a:p>
                  </a:txBody>
                  <a:tcPr marL="0" marR="0" marT="0" marB="0" anchor="ctr" anchorCtr="0" horzOverflow="overflow">
                    <a:lnT w="12700">
                      <a:solidFill>
                        <a:srgbClr val="000000"/>
                      </a:solidFill>
                    </a:lnT>
                  </a:tcPr>
                </a:tc>
                <a:tc>
                  <a:txBody>
                    <a:bodyPr/>
                    <a:lstStyle/>
                    <a:p>
                      <a:pPr algn="ctr" defTabSz="457200"/>
                      <a:r>
                        <a:rPr>
                          <a:latin typeface="Arial"/>
                          <a:ea typeface="Arial"/>
                          <a:cs typeface="Arial"/>
                          <a:sym typeface="Arial"/>
                        </a:rPr>
                        <a:t>13,65</a:t>
                      </a:r>
                    </a:p>
                  </a:txBody>
                  <a:tcPr marL="0" marR="0" marT="0" marB="0" anchor="ctr" anchorCtr="0" horzOverflow="overflow">
                    <a:lnT w="12700">
                      <a:solidFill>
                        <a:srgbClr val="000000"/>
                      </a:solidFill>
                    </a:lnT>
                  </a:tcPr>
                </a:tc>
              </a:tr>
              <a:tr h="563605">
                <a:tc>
                  <a:txBody>
                    <a:bodyPr/>
                    <a:lstStyle/>
                    <a:p>
                      <a:pPr defTabSz="457200"/>
                      <a:r>
                        <a:rPr b="1" sz="1900">
                          <a:latin typeface="Arial"/>
                          <a:ea typeface="Arial"/>
                          <a:cs typeface="Arial"/>
                          <a:sym typeface="Arial"/>
                        </a:rPr>
                        <a:t>Médio</a:t>
                      </a:r>
                    </a:p>
                  </a:txBody>
                  <a:tcPr marL="0" marR="0" marT="0" marB="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</a:tcPr>
                </a:tc>
                <a:tc>
                  <a:txBody>
                    <a:bodyPr/>
                    <a:lstStyle/>
                    <a:p>
                      <a:pPr algn="ctr" defTabSz="457200"/>
                      <a:r>
                        <a:rPr>
                          <a:latin typeface="Arial"/>
                          <a:ea typeface="Arial"/>
                          <a:cs typeface="Arial"/>
                          <a:sym typeface="Arial"/>
                        </a:rPr>
                        <a:t>18</a:t>
                      </a:r>
                    </a:p>
                  </a:txBody>
                  <a:tcPr marL="0" marR="0" marT="0" marB="0" anchor="ctr" anchorCtr="0" horzOverflow="overflow"/>
                </a:tc>
                <a:tc>
                  <a:txBody>
                    <a:bodyPr/>
                    <a:lstStyle/>
                    <a:p>
                      <a:pPr indent="457200" algn="ctr"/>
                      <a:r>
                        <a:t>11,54</a:t>
                      </a:r>
                    </a:p>
                  </a:txBody>
                  <a:tcPr marL="0" marR="0" marT="0" marB="0" anchor="ctr" anchorCtr="0" horzOverflow="overflow"/>
                </a:tc>
                <a:tc>
                  <a:txBody>
                    <a:bodyPr/>
                    <a:lstStyle/>
                    <a:p>
                      <a:pPr indent="457200" algn="ctr"/>
                      <a:r>
                        <a:t>13,1</a:t>
                      </a:r>
                    </a:p>
                  </a:txBody>
                  <a:tcPr marL="0" marR="0" marT="0" marB="0" anchor="ctr" anchorCtr="0" horzOverflow="overflow"/>
                </a:tc>
                <a:tc>
                  <a:txBody>
                    <a:bodyPr/>
                    <a:lstStyle/>
                    <a:p>
                      <a:pPr algn="ctr" defTabSz="457200"/>
                      <a:r>
                        <a:rPr>
                          <a:latin typeface="Arial"/>
                          <a:ea typeface="Arial"/>
                          <a:cs typeface="Arial"/>
                          <a:sym typeface="Arial"/>
                        </a:rPr>
                        <a:t>3,62</a:t>
                      </a:r>
                    </a:p>
                  </a:txBody>
                  <a:tcPr marL="0" marR="0" marT="0" marB="0" anchor="ctr" anchorCtr="0" horzOverflow="overflow"/>
                </a:tc>
                <a:tc>
                  <a:txBody>
                    <a:bodyPr/>
                    <a:lstStyle/>
                    <a:p>
                      <a:pPr algn="ctr" defTabSz="457200"/>
                      <a:r>
                        <a:rPr>
                          <a:latin typeface="Arial"/>
                          <a:ea typeface="Arial"/>
                          <a:cs typeface="Arial"/>
                          <a:sym typeface="Arial"/>
                        </a:rPr>
                        <a:t>5,73</a:t>
                      </a:r>
                    </a:p>
                  </a:txBody>
                  <a:tcPr marL="0" marR="0" marT="0" marB="0" anchor="ctr" anchorCtr="0" horzOverflow="overflow"/>
                </a:tc>
                <a:tc>
                  <a:txBody>
                    <a:bodyPr/>
                    <a:lstStyle/>
                    <a:p>
                      <a:pPr algn="ctr" defTabSz="457200"/>
                      <a:r>
                        <a:rPr>
                          <a:latin typeface="Arial"/>
                          <a:ea typeface="Arial"/>
                          <a:cs typeface="Arial"/>
                          <a:sym typeface="Arial"/>
                        </a:rPr>
                        <a:t>8,84</a:t>
                      </a:r>
                    </a:p>
                  </a:txBody>
                  <a:tcPr marL="0" marR="0" marT="0" marB="0" anchor="ctr" anchorCtr="0" horzOverflow="overflow"/>
                </a:tc>
                <a:tc>
                  <a:txBody>
                    <a:bodyPr/>
                    <a:lstStyle/>
                    <a:p>
                      <a:pPr algn="ctr" defTabSz="457200"/>
                      <a:r>
                        <a:rPr>
                          <a:latin typeface="Arial"/>
                          <a:ea typeface="Arial"/>
                          <a:cs typeface="Arial"/>
                          <a:sym typeface="Arial"/>
                        </a:rPr>
                        <a:t>10,91</a:t>
                      </a:r>
                    </a:p>
                  </a:txBody>
                  <a:tcPr marL="0" marR="0" marT="0" marB="0" anchor="ctr" anchorCtr="0" horzOverflow="overflow"/>
                </a:tc>
                <a:tc>
                  <a:txBody>
                    <a:bodyPr/>
                    <a:lstStyle/>
                    <a:p>
                      <a:pPr algn="ctr" defTabSz="457200"/>
                      <a:r>
                        <a:rPr>
                          <a:latin typeface="Arial"/>
                          <a:ea typeface="Arial"/>
                          <a:cs typeface="Arial"/>
                          <a:sym typeface="Arial"/>
                        </a:rPr>
                        <a:t>14,48</a:t>
                      </a:r>
                    </a:p>
                  </a:txBody>
                  <a:tcPr marL="0" marR="0" marT="0" marB="0" anchor="ctr" anchorCtr="0" horzOverflow="overflow"/>
                </a:tc>
                <a:tc>
                  <a:txBody>
                    <a:bodyPr/>
                    <a:lstStyle/>
                    <a:p>
                      <a:pPr algn="ctr" defTabSz="457200"/>
                      <a:r>
                        <a:rPr>
                          <a:latin typeface="Arial"/>
                          <a:ea typeface="Arial"/>
                          <a:cs typeface="Arial"/>
                          <a:sym typeface="Arial"/>
                        </a:rPr>
                        <a:t>19,40</a:t>
                      </a:r>
                    </a:p>
                  </a:txBody>
                  <a:tcPr marL="0" marR="0" marT="0" marB="0" anchor="ctr" anchorCtr="0" horzOverflow="overflow"/>
                </a:tc>
              </a:tr>
              <a:tr h="563605">
                <a:tc>
                  <a:txBody>
                    <a:bodyPr/>
                    <a:lstStyle/>
                    <a:p>
                      <a:pPr defTabSz="457200"/>
                      <a:r>
                        <a:rPr b="1" sz="1900">
                          <a:latin typeface="Arial"/>
                          <a:ea typeface="Arial"/>
                          <a:cs typeface="Arial"/>
                          <a:sym typeface="Arial"/>
                        </a:rPr>
                        <a:t>Superior</a:t>
                      </a:r>
                    </a:p>
                  </a:txBody>
                  <a:tcPr marL="0" marR="0" marT="0" marB="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</a:tcPr>
                </a:tc>
                <a:tc>
                  <a:txBody>
                    <a:bodyPr/>
                    <a:lstStyle/>
                    <a:p>
                      <a:pPr algn="ctr" defTabSz="457200"/>
                      <a:r>
                        <a:rPr>
                          <a:latin typeface="Arial"/>
                          <a:ea typeface="Arial"/>
                          <a:cs typeface="Arial"/>
                          <a:sym typeface="Arial"/>
                        </a:rPr>
                        <a:t>6</a:t>
                      </a:r>
                    </a:p>
                  </a:txBody>
                  <a:tcPr marL="0" marR="0" marT="0" marB="0" anchor="ctr" anchorCtr="0" horzOverflow="overflow"/>
                </a:tc>
                <a:tc>
                  <a:txBody>
                    <a:bodyPr/>
                    <a:lstStyle/>
                    <a:p>
                      <a:pPr indent="457200" algn="ctr"/>
                      <a:r>
                        <a:t>16,48</a:t>
                      </a:r>
                    </a:p>
                  </a:txBody>
                  <a:tcPr marL="0" marR="0" marT="0" marB="0" anchor="ctr" anchorCtr="0" horzOverflow="overflow"/>
                </a:tc>
                <a:tc>
                  <a:txBody>
                    <a:bodyPr/>
                    <a:lstStyle/>
                    <a:p>
                      <a:pPr indent="457200" algn="ctr"/>
                      <a:r>
                        <a:t>16,89</a:t>
                      </a:r>
                    </a:p>
                  </a:txBody>
                  <a:tcPr marL="0" marR="0" marT="0" marB="0" anchor="ctr" anchorCtr="0" horzOverflow="overflow"/>
                </a:tc>
                <a:tc>
                  <a:txBody>
                    <a:bodyPr/>
                    <a:lstStyle/>
                    <a:p>
                      <a:pPr algn="ctr" defTabSz="457200"/>
                      <a:r>
                        <a:rPr>
                          <a:latin typeface="Arial"/>
                          <a:ea typeface="Arial"/>
                          <a:cs typeface="Arial"/>
                          <a:sym typeface="Arial"/>
                        </a:rPr>
                        <a:t>4,11</a:t>
                      </a:r>
                    </a:p>
                  </a:txBody>
                  <a:tcPr marL="0" marR="0" marT="0" marB="0" anchor="ctr" anchorCtr="0" horzOverflow="overflow"/>
                </a:tc>
                <a:tc>
                  <a:txBody>
                    <a:bodyPr/>
                    <a:lstStyle/>
                    <a:p>
                      <a:pPr algn="ctr" defTabSz="457200"/>
                      <a:r>
                        <a:rPr>
                          <a:latin typeface="Arial"/>
                          <a:ea typeface="Arial"/>
                          <a:cs typeface="Arial"/>
                          <a:sym typeface="Arial"/>
                        </a:rPr>
                        <a:t>10,53</a:t>
                      </a:r>
                    </a:p>
                  </a:txBody>
                  <a:tcPr marL="0" marR="0" marT="0" marB="0" anchor="ctr" anchorCtr="0" horzOverflow="overflow"/>
                </a:tc>
                <a:tc>
                  <a:txBody>
                    <a:bodyPr/>
                    <a:lstStyle/>
                    <a:p>
                      <a:pPr algn="ctr" defTabSz="457200"/>
                      <a:r>
                        <a:rPr>
                          <a:latin typeface="Arial"/>
                          <a:ea typeface="Arial"/>
                          <a:cs typeface="Arial"/>
                          <a:sym typeface="Arial"/>
                        </a:rPr>
                        <a:t>13,65</a:t>
                      </a:r>
                    </a:p>
                  </a:txBody>
                  <a:tcPr marL="0" marR="0" marT="0" marB="0" anchor="ctr" anchorCtr="0" horzOverflow="overflow"/>
                </a:tc>
                <a:tc>
                  <a:txBody>
                    <a:bodyPr/>
                    <a:lstStyle/>
                    <a:p>
                      <a:pPr algn="ctr" defTabSz="457200"/>
                      <a:r>
                        <a:rPr>
                          <a:latin typeface="Arial"/>
                          <a:ea typeface="Arial"/>
                          <a:cs typeface="Arial"/>
                          <a:sym typeface="Arial"/>
                        </a:rPr>
                        <a:t>16,74</a:t>
                      </a:r>
                    </a:p>
                  </a:txBody>
                  <a:tcPr marL="0" marR="0" marT="0" marB="0" anchor="ctr" anchorCtr="0" horzOverflow="overflow"/>
                </a:tc>
                <a:tc>
                  <a:txBody>
                    <a:bodyPr/>
                    <a:lstStyle/>
                    <a:p>
                      <a:pPr algn="ctr" defTabSz="457200"/>
                      <a:r>
                        <a:rPr>
                          <a:latin typeface="Arial"/>
                          <a:ea typeface="Arial"/>
                          <a:cs typeface="Arial"/>
                          <a:sym typeface="Arial"/>
                        </a:rPr>
                        <a:t>18,38</a:t>
                      </a:r>
                    </a:p>
                  </a:txBody>
                  <a:tcPr marL="0" marR="0" marT="0" marB="0" anchor="ctr" anchorCtr="0" horzOverflow="overflow"/>
                </a:tc>
                <a:tc>
                  <a:txBody>
                    <a:bodyPr/>
                    <a:lstStyle/>
                    <a:p>
                      <a:pPr algn="ctr" defTabSz="457200"/>
                      <a:r>
                        <a:rPr>
                          <a:latin typeface="Arial"/>
                          <a:ea typeface="Arial"/>
                          <a:cs typeface="Arial"/>
                          <a:sym typeface="Arial"/>
                        </a:rPr>
                        <a:t>23,30</a:t>
                      </a:r>
                    </a:p>
                  </a:txBody>
                  <a:tcPr marL="0" marR="0" marT="0" marB="0" anchor="ctr" anchorCtr="0" horzOverflow="overflow"/>
                </a:tc>
              </a:tr>
              <a:tr h="563605">
                <a:tc>
                  <a:txBody>
                    <a:bodyPr/>
                    <a:lstStyle/>
                    <a:p>
                      <a:pPr defTabSz="457200"/>
                      <a:r>
                        <a:rPr b="1" sz="1900">
                          <a:latin typeface="Arial"/>
                          <a:ea typeface="Arial"/>
                          <a:cs typeface="Arial"/>
                          <a:sym typeface="Arial"/>
                        </a:rPr>
                        <a:t>Total</a:t>
                      </a:r>
                    </a:p>
                  </a:txBody>
                  <a:tcPr marL="0" marR="0" marT="0" marB="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chemeClr val="accent3">
                        <a:satOff val="-6373"/>
                        <a:lumOff val="-10823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457200"/>
                      <a:r>
                        <a:rPr>
                          <a:latin typeface="Arial"/>
                          <a:ea typeface="Arial"/>
                          <a:cs typeface="Arial"/>
                          <a:sym typeface="Arial"/>
                        </a:rPr>
                        <a:t>36</a:t>
                      </a:r>
                    </a:p>
                  </a:txBody>
                  <a:tcPr marL="0" marR="0" marT="0" marB="0" anchor="ctr" anchorCtr="0" horzOverflow="overflow"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chemeClr val="accent3">
                        <a:satOff val="-6373"/>
                        <a:lumOff val="-10823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7200" algn="ctr"/>
                      <a:r>
                        <a:t>11,12</a:t>
                      </a:r>
                    </a:p>
                  </a:txBody>
                  <a:tcPr marL="0" marR="0" marT="0" marB="0" anchor="ctr" anchorCtr="0" horzOverflow="overflow"/>
                </a:tc>
                <a:tc>
                  <a:txBody>
                    <a:bodyPr/>
                    <a:lstStyle/>
                    <a:p>
                      <a:pPr indent="457200" algn="ctr"/>
                      <a:r>
                        <a:t>20,46</a:t>
                      </a:r>
                    </a:p>
                  </a:txBody>
                  <a:tcPr marL="0" marR="0" marT="0" marB="0" anchor="ctr" anchorCtr="0" horzOverflow="overflow"/>
                </a:tc>
                <a:tc>
                  <a:txBody>
                    <a:bodyPr/>
                    <a:lstStyle/>
                    <a:p>
                      <a:pPr algn="ctr" defTabSz="457200"/>
                      <a:r>
                        <a:rPr>
                          <a:latin typeface="Arial"/>
                          <a:ea typeface="Arial"/>
                          <a:cs typeface="Arial"/>
                          <a:sym typeface="Arial"/>
                        </a:rPr>
                        <a:t>4,52</a:t>
                      </a:r>
                    </a:p>
                  </a:txBody>
                  <a:tcPr marL="0" marR="0" marT="0" marB="0" anchor="ctr" anchorCtr="0" horzOverflow="overflow"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chemeClr val="accent3">
                        <a:satOff val="-6373"/>
                        <a:lumOff val="-10823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457200"/>
                      <a:r>
                        <a:rPr>
                          <a:latin typeface="Arial"/>
                          <a:ea typeface="Arial"/>
                          <a:cs typeface="Arial"/>
                          <a:sym typeface="Arial"/>
                        </a:rPr>
                        <a:t>4</a:t>
                      </a:r>
                    </a:p>
                  </a:txBody>
                  <a:tcPr marL="0" marR="0" marT="0" marB="0" anchor="ctr" anchorCtr="0" horzOverflow="overflow"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chemeClr val="accent3">
                        <a:satOff val="-6373"/>
                        <a:lumOff val="-10823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457200"/>
                      <a:r>
                        <a:rPr>
                          <a:latin typeface="Arial"/>
                          <a:ea typeface="Arial"/>
                          <a:cs typeface="Arial"/>
                          <a:sym typeface="Arial"/>
                        </a:rPr>
                        <a:t>7,55</a:t>
                      </a:r>
                    </a:p>
                  </a:txBody>
                  <a:tcPr marL="0" marR="0" marT="0" marB="0" anchor="ctr" anchorCtr="0" horzOverflow="overflow"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chemeClr val="accent3">
                        <a:satOff val="-6373"/>
                        <a:lumOff val="-10823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457200"/>
                      <a:r>
                        <a:rPr>
                          <a:latin typeface="Arial"/>
                          <a:ea typeface="Arial"/>
                          <a:cs typeface="Arial"/>
                          <a:sym typeface="Arial"/>
                        </a:rPr>
                        <a:t>10,17</a:t>
                      </a:r>
                    </a:p>
                  </a:txBody>
                  <a:tcPr marL="0" marR="0" marT="0" marB="0" anchor="ctr" anchorCtr="0" horzOverflow="overflow"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chemeClr val="accent3">
                        <a:satOff val="-6373"/>
                        <a:lumOff val="-10823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457200"/>
                      <a:r>
                        <a:rPr>
                          <a:latin typeface="Arial"/>
                          <a:ea typeface="Arial"/>
                          <a:cs typeface="Arial"/>
                          <a:sym typeface="Arial"/>
                        </a:rPr>
                        <a:t>14,06</a:t>
                      </a:r>
                    </a:p>
                  </a:txBody>
                  <a:tcPr marL="0" marR="0" marT="0" marB="0" anchor="ctr" anchorCtr="0" horzOverflow="overflow"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chemeClr val="accent3">
                        <a:satOff val="-6373"/>
                        <a:lumOff val="-10823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457200"/>
                      <a:r>
                        <a:rPr>
                          <a:latin typeface="Arial"/>
                          <a:ea typeface="Arial"/>
                          <a:cs typeface="Arial"/>
                          <a:sym typeface="Arial"/>
                        </a:rPr>
                        <a:t>23,30</a:t>
                      </a:r>
                    </a:p>
                  </a:txBody>
                  <a:tcPr marL="0" marR="0" marT="0" marB="0" anchor="ctr" anchorCtr="0" horzOverflow="overflow"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chemeClr val="accent3">
                        <a:satOff val="-6373"/>
                        <a:lumOff val="-10823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39" name="Distribuição Conjunta das Frequências das Variáveis Região de Localização (Y) e Tamanho da…"/>
          <p:cNvSpPr txBox="1"/>
          <p:nvPr/>
        </p:nvSpPr>
        <p:spPr>
          <a:xfrm>
            <a:off x="1173162" y="1530375"/>
            <a:ext cx="7361073" cy="3708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/>
            <a:r>
              <a:t>Comportamento de cada variável quantitativa dentro dos grupos (qualitativos)</a:t>
            </a:r>
          </a:p>
        </p:txBody>
      </p:sp>
      <p:sp>
        <p:nvSpPr>
          <p:cNvPr id="140" name="Equação"/>
          <p:cNvSpPr txBox="1"/>
          <p:nvPr/>
        </p:nvSpPr>
        <p:spPr>
          <a:xfrm>
            <a:off x="4646922" y="2202817"/>
            <a:ext cx="168073" cy="276378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latinLnBrk="1"/>
            <a14:m>
              <m:oMathPara>
                <m:oMathParaPr>
                  <m:jc m:val="centerGroup"/>
                </m:oMathParaPr>
                <m:oMath>
                  <m:bar>
                    <m:barPr>
                      <m:ctrlPr>
                        <a:rPr xmlns:a="http://schemas.openxmlformats.org/drawingml/2006/main" sz="26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</m:ctrlPr>
                      <m:pos m:val="top"/>
                    </m:barPr>
                    <m:e>
                      <m:r>
                        <a:rPr xmlns:a="http://schemas.openxmlformats.org/drawingml/2006/main" sz="26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S</m:t>
                      </m:r>
                    </m:e>
                  </m:bar>
                </m:oMath>
              </m:oMathPara>
            </a14:m>
            <a:endParaRPr sz="2600"/>
          </a:p>
        </p:txBody>
      </p:sp>
      <p:sp>
        <p:nvSpPr>
          <p:cNvPr id="141" name="Equação"/>
          <p:cNvSpPr txBox="1"/>
          <p:nvPr/>
        </p:nvSpPr>
        <p:spPr>
          <a:xfrm>
            <a:off x="5140295" y="2147388"/>
            <a:ext cx="338682" cy="436968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latinLnBrk="1"/>
            <a14:m>
              <m:oMathPara>
                <m:oMathParaPr>
                  <m:jc m:val="centerGroup"/>
                </m:oMathParaPr>
                <m:oMath>
                  <m:sSubSup>
                    <m:e>
                      <m:r>
                        <a:rPr xmlns:a="http://schemas.openxmlformats.org/drawingml/2006/main" sz="31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σ</m:t>
                      </m:r>
                    </m:e>
                    <m:sub>
                      <m:r>
                        <a:rPr xmlns:a="http://schemas.openxmlformats.org/drawingml/2006/main" sz="31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s</m:t>
                      </m:r>
                    </m:sub>
                    <m:sup>
                      <m:r>
                        <a:rPr xmlns:a="http://schemas.openxmlformats.org/drawingml/2006/main" sz="31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</m:sup>
                  </m:sSubSup>
                </m:oMath>
              </m:oMathPara>
            </a14:m>
            <a:endParaRPr sz="3100"/>
          </a:p>
        </p:txBody>
      </p:sp>
      <p:sp>
        <p:nvSpPr>
          <p:cNvPr id="142" name="Equação"/>
          <p:cNvSpPr txBox="1"/>
          <p:nvPr/>
        </p:nvSpPr>
        <p:spPr>
          <a:xfrm>
            <a:off x="5804278" y="2230450"/>
            <a:ext cx="274187" cy="270843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latinLnBrk="1"/>
            <a14:m>
              <m:oMathPara>
                <m:oMathParaPr>
                  <m:jc m:val="centerGroup"/>
                </m:oMathParaPr>
                <m:oMath>
                  <m:sSub>
                    <m:e>
                      <m:r>
                        <a:rPr xmlns:a="http://schemas.openxmlformats.org/drawingml/2006/main" sz="31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σ</m:t>
                      </m:r>
                    </m:e>
                    <m:sub>
                      <m:r>
                        <a:rPr xmlns:a="http://schemas.openxmlformats.org/drawingml/2006/main" sz="31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s</m:t>
                      </m:r>
                    </m:sub>
                  </m:sSub>
                </m:oMath>
              </m:oMathPara>
            </a14:m>
            <a:endParaRPr sz="3100"/>
          </a:p>
        </p:txBody>
      </p:sp>
      <p:sp>
        <p:nvSpPr>
          <p:cNvPr id="143" name="Equação"/>
          <p:cNvSpPr txBox="1"/>
          <p:nvPr/>
        </p:nvSpPr>
        <p:spPr>
          <a:xfrm>
            <a:off x="7067748" y="2229708"/>
            <a:ext cx="283589" cy="272328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latinLnBrk="1"/>
            <a14:m>
              <m:oMathPara>
                <m:oMathParaPr>
                  <m:jc m:val="centerGroup"/>
                </m:oMathParaPr>
                <m:oMath>
                  <m:sSub>
                    <m:e>
                      <m:r>
                        <a:rPr xmlns:a="http://schemas.openxmlformats.org/drawingml/2006/main" sz="31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q</m:t>
                      </m:r>
                    </m:e>
                    <m:sub>
                      <m:r>
                        <a:rPr xmlns:a="http://schemas.openxmlformats.org/drawingml/2006/main" sz="31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sub>
                  </m:sSub>
                </m:oMath>
              </m:oMathPara>
            </a14:m>
            <a:endParaRPr sz="3100"/>
          </a:p>
        </p:txBody>
      </p:sp>
      <p:sp>
        <p:nvSpPr>
          <p:cNvPr id="144" name="Equação"/>
          <p:cNvSpPr txBox="1"/>
          <p:nvPr/>
        </p:nvSpPr>
        <p:spPr>
          <a:xfrm>
            <a:off x="7776648" y="2204773"/>
            <a:ext cx="305951" cy="272328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latinLnBrk="1"/>
            <a14:m>
              <m:oMathPara>
                <m:oMathParaPr>
                  <m:jc m:val="centerGroup"/>
                </m:oMathParaPr>
                <m:oMath>
                  <m:sSub>
                    <m:e>
                      <m:r>
                        <a:rPr xmlns:a="http://schemas.openxmlformats.org/drawingml/2006/main" sz="31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q</m:t>
                      </m:r>
                    </m:e>
                    <m:sub>
                      <m:r>
                        <a:rPr xmlns:a="http://schemas.openxmlformats.org/drawingml/2006/main" sz="31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</m:sub>
                  </m:sSub>
                </m:oMath>
              </m:oMathPara>
            </a14:m>
            <a:endParaRPr sz="3100"/>
          </a:p>
        </p:txBody>
      </p:sp>
      <p:sp>
        <p:nvSpPr>
          <p:cNvPr id="145" name="Equação"/>
          <p:cNvSpPr txBox="1"/>
          <p:nvPr/>
        </p:nvSpPr>
        <p:spPr>
          <a:xfrm>
            <a:off x="8629919" y="2202817"/>
            <a:ext cx="293931" cy="276240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latinLnBrk="1"/>
            <a14:m>
              <m:oMathPara>
                <m:oMathParaPr>
                  <m:jc m:val="centerGroup"/>
                </m:oMathParaPr>
                <m:oMath>
                  <m:sSub>
                    <m:e>
                      <m:r>
                        <a:rPr xmlns:a="http://schemas.openxmlformats.org/drawingml/2006/main" sz="31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q</m:t>
                      </m:r>
                    </m:e>
                    <m:sub>
                      <m:r>
                        <a:rPr xmlns:a="http://schemas.openxmlformats.org/drawingml/2006/main" sz="31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</m:sub>
                  </m:sSub>
                </m:oMath>
              </m:oMathPara>
            </a14:m>
            <a:endParaRPr sz="3100"/>
          </a:p>
        </p:txBody>
      </p:sp>
      <p:sp>
        <p:nvSpPr>
          <p:cNvPr id="146" name="Equação"/>
          <p:cNvSpPr txBox="1"/>
          <p:nvPr/>
        </p:nvSpPr>
        <p:spPr>
          <a:xfrm>
            <a:off x="6430914" y="2204773"/>
            <a:ext cx="445810" cy="322198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latinLnBrk="1"/>
            <a14:m>
              <m:oMathPara>
                <m:oMathParaPr>
                  <m:jc m:val="centerGroup"/>
                </m:oMathParaPr>
                <m:oMath>
                  <m:sSub>
                    <m:e>
                      <m:r>
                        <a:rPr xmlns:a="http://schemas.openxmlformats.org/drawingml/2006/main" sz="31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s</m:t>
                      </m:r>
                    </m:e>
                    <m:sub>
                      <m:r>
                        <a:rPr xmlns:a="http://schemas.openxmlformats.org/drawingml/2006/main" sz="31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xmlns:a="http://schemas.openxmlformats.org/drawingml/2006/main" sz="31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xmlns:a="http://schemas.openxmlformats.org/drawingml/2006/main" sz="31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sub>
                  </m:sSub>
                </m:oMath>
              </m:oMathPara>
            </a14:m>
            <a:endParaRPr sz="3100"/>
          </a:p>
        </p:txBody>
      </p:sp>
      <p:sp>
        <p:nvSpPr>
          <p:cNvPr id="147" name="Equação"/>
          <p:cNvSpPr txBox="1"/>
          <p:nvPr/>
        </p:nvSpPr>
        <p:spPr>
          <a:xfrm>
            <a:off x="9604090" y="2204773"/>
            <a:ext cx="445809" cy="322198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latinLnBrk="1"/>
            <a14:m>
              <m:oMathPara>
                <m:oMathParaPr>
                  <m:jc m:val="centerGroup"/>
                </m:oMathParaPr>
                <m:oMath>
                  <m:sSub>
                    <m:e>
                      <m:r>
                        <a:rPr xmlns:a="http://schemas.openxmlformats.org/drawingml/2006/main" sz="31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s</m:t>
                      </m:r>
                    </m:e>
                    <m:sub>
                      <m:r>
                        <a:rPr xmlns:a="http://schemas.openxmlformats.org/drawingml/2006/main" sz="31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xmlns:a="http://schemas.openxmlformats.org/drawingml/2006/main" sz="31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n</m:t>
                      </m:r>
                      <m:r>
                        <a:rPr xmlns:a="http://schemas.openxmlformats.org/drawingml/2006/main" sz="31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sub>
                  </m:sSub>
                </m:oMath>
              </m:oMathPara>
            </a14:m>
            <a:endParaRPr sz="3100"/>
          </a:p>
        </p:txBody>
      </p:sp>
      <p:sp>
        <p:nvSpPr>
          <p:cNvPr id="148" name="Salário aumenta com grau de instrução"/>
          <p:cNvSpPr txBox="1"/>
          <p:nvPr/>
        </p:nvSpPr>
        <p:spPr>
          <a:xfrm>
            <a:off x="233364" y="4970781"/>
            <a:ext cx="3775245" cy="3708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/>
            <a:r>
              <a:t>Salário aumenta com grau de instrução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0" name="Imagem" descr="Imagem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363479" y="369290"/>
            <a:ext cx="6165780" cy="4301536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Distribuição Conjunta - Frequências"/>
          <p:cNvSpPr txBox="1"/>
          <p:nvPr/>
        </p:nvSpPr>
        <p:spPr>
          <a:xfrm>
            <a:off x="4882058" y="144779"/>
            <a:ext cx="5120284" cy="4216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2100"/>
            </a:lvl1pPr>
          </a:lstStyle>
          <a:p>
            <a:pPr/>
            <a:r>
              <a:t>Distribuição Conjunta - Frequências</a:t>
            </a:r>
          </a:p>
        </p:txBody>
      </p:sp>
      <p:graphicFrame>
        <p:nvGraphicFramePr>
          <p:cNvPr id="153" name="Tabela"/>
          <p:cNvGraphicFramePr/>
          <p:nvPr/>
        </p:nvGraphicFramePr>
        <p:xfrm>
          <a:off x="1150460" y="2030507"/>
          <a:ext cx="8179247" cy="3419736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1" rtl="0">
                <a:tableStyleId>{4C3C2611-4C71-4FC5-86AE-919BDF0F9419}</a:tableStyleId>
              </a:tblPr>
              <a:tblGrid>
                <a:gridCol w="1119981"/>
                <a:gridCol w="1101080"/>
                <a:gridCol w="1135310"/>
                <a:gridCol w="553094"/>
                <a:gridCol w="609794"/>
                <a:gridCol w="672048"/>
                <a:gridCol w="655231"/>
                <a:gridCol w="762436"/>
                <a:gridCol w="919996"/>
                <a:gridCol w="1059497"/>
              </a:tblGrid>
              <a:tr h="590457">
                <a:tc>
                  <a:txBody>
                    <a:bodyPr/>
                    <a:lstStyle/>
                    <a:p>
                      <a:pPr algn="ctr">
                        <a:defRPr sz="1900"/>
                      </a:pPr>
                    </a:p>
                  </a:txBody>
                  <a:tcPr marL="0" marR="0" marT="0" marB="0" anchor="ctr" anchorCtr="0" horzOverflow="overflow">
                    <a:lnL w="12700">
                      <a:solidFill>
                        <a:srgbClr val="000000"/>
                      </a:solidFill>
                    </a:lnL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 defTabSz="457200"/>
                      <a:r>
                        <a:rPr b="1" sz="1900">
                          <a:latin typeface="Arial"/>
                          <a:ea typeface="Arial"/>
                          <a:cs typeface="Arial"/>
                          <a:sym typeface="Arial"/>
                        </a:rPr>
                        <a:t>Brasil
(n)</a:t>
                      </a:r>
                    </a:p>
                  </a:txBody>
                  <a:tcPr marL="0" marR="0" marT="0" marB="0" anchor="ctr" anchorCtr="0" horzOverflow="overflow"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 defTabSz="457200">
                        <a:defRPr b="1" sz="19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</a:p>
                    <a:p>
                      <a:pPr algn="ctr" defTabSz="457200">
                        <a:defRPr b="1" sz="16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t>(R$)</a:t>
                      </a:r>
                    </a:p>
                  </a:txBody>
                  <a:tcPr marL="0" marR="0" marT="0" marB="0" anchor="ctr" anchorCtr="0" horzOverflow="overflow"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 defTabSz="457200">
                        <a:defRPr b="1" sz="19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</a:p>
                  </a:txBody>
                  <a:tcPr marL="0" marR="0" marT="0" marB="0" anchor="ctr" anchorCtr="0" horzOverflow="overflow"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 defTabSz="457200">
                        <a:defRPr b="1" sz="19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</a:p>
                  </a:txBody>
                  <a:tcPr marL="0" marR="0" marT="0" marB="0" anchor="ctr" anchorCtr="0" horzOverflow="overflow"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 defTabSz="457200">
                        <a:defRPr b="1" sz="19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</a:p>
                  </a:txBody>
                  <a:tcPr marL="0" marR="0" marT="0" marB="0" anchor="ctr" anchorCtr="0" horzOverflow="overflow"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 defTabSz="457200">
                        <a:defRPr b="1" sz="19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</a:p>
                  </a:txBody>
                  <a:tcPr marL="0" marR="0" marT="0" marB="0" anchor="ctr" anchorCtr="0" horzOverflow="overflow"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 defTabSz="457200">
                        <a:defRPr b="1" sz="19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</a:p>
                  </a:txBody>
                  <a:tcPr marL="0" marR="0" marT="0" marB="0" anchor="ctr" anchorCtr="0" horzOverflow="overflow"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 defTabSz="457200">
                        <a:defRPr b="1" sz="19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</a:p>
                  </a:txBody>
                  <a:tcPr marL="0" marR="0" marT="0" marB="0" anchor="ctr" anchorCtr="0" horzOverflow="overflow"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 defTabSz="457200">
                        <a:defRPr b="1" sz="19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</a:p>
                  </a:txBody>
                  <a:tcPr marL="0" marR="0" marT="0" marB="0" anchor="ctr" anchorCtr="0" horzOverflow="overflow"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</a:tcPr>
                </a:tc>
              </a:tr>
              <a:tr h="563605">
                <a:tc>
                  <a:txBody>
                    <a:bodyPr/>
                    <a:lstStyle/>
                    <a:p>
                      <a:pPr defTabSz="457200"/>
                      <a:r>
                        <a:rPr b="1" sz="1900">
                          <a:latin typeface="Arial"/>
                          <a:ea typeface="Arial"/>
                          <a:cs typeface="Arial"/>
                          <a:sym typeface="Arial"/>
                        </a:rPr>
                        <a:t>Micro</a:t>
                      </a:r>
                    </a:p>
                  </a:txBody>
                  <a:tcPr marL="0" marR="0" marT="0" marB="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T w="12700">
                      <a:solidFill>
                        <a:srgbClr val="000000"/>
                      </a:solidFill>
                    </a:lnT>
                  </a:tcPr>
                </a:tc>
                <a:tc>
                  <a:txBody>
                    <a:bodyPr/>
                    <a:lstStyle/>
                    <a:p>
                      <a:pPr algn="r" defTabSz="457200"/>
                      <a:r>
                        <a:rPr sz="1900">
                          <a:latin typeface="Arial"/>
                          <a:ea typeface="Arial"/>
                          <a:cs typeface="Arial"/>
                          <a:sym typeface="Arial"/>
                        </a:rPr>
                        <a:t>84.781</a:t>
                      </a:r>
                    </a:p>
                  </a:txBody>
                  <a:tcPr marL="0" marR="0" marT="0" marB="0" anchor="ctr" anchorCtr="0" horzOverflow="overflow"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</a:lnT>
                  </a:tcPr>
                </a:tc>
                <a:tc>
                  <a:txBody>
                    <a:bodyPr/>
                    <a:lstStyle/>
                    <a:p>
                      <a:pPr algn="r" defTabSz="457200"/>
                      <a:r>
                        <a:rPr sz="1900">
                          <a:latin typeface="Arial"/>
                          <a:ea typeface="Arial"/>
                          <a:cs typeface="Arial"/>
                          <a:sym typeface="Arial"/>
                        </a:rPr>
                        <a:t>2.459,00</a:t>
                      </a:r>
                    </a:p>
                  </a:txBody>
                  <a:tcPr marL="0" marR="0" marT="0" marB="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T w="12700">
                      <a:solidFill>
                        <a:srgbClr val="000000"/>
                      </a:solidFill>
                    </a:lnT>
                  </a:tcPr>
                </a:tc>
                <a:tc>
                  <a:txBody>
                    <a:bodyPr/>
                    <a:lstStyle/>
                    <a:p>
                      <a:pPr algn="r" defTabSz="457200">
                        <a:defRPr sz="19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</a:p>
                  </a:txBody>
                  <a:tcPr marL="0" marR="0" marT="0" marB="0" anchor="ctr" anchorCtr="0" horzOverflow="overflow">
                    <a:lnT w="12700">
                      <a:solidFill>
                        <a:srgbClr val="000000"/>
                      </a:solidFill>
                    </a:lnT>
                  </a:tcPr>
                </a:tc>
                <a:tc>
                  <a:txBody>
                    <a:bodyPr/>
                    <a:lstStyle/>
                    <a:p>
                      <a:pPr algn="r" defTabSz="457200">
                        <a:defRPr sz="19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</a:p>
                  </a:txBody>
                  <a:tcPr marL="0" marR="0" marT="0" marB="0" anchor="ctr" anchorCtr="0" horzOverflow="overflow">
                    <a:lnT w="12700">
                      <a:solidFill>
                        <a:srgbClr val="000000"/>
                      </a:solidFill>
                    </a:lnT>
                  </a:tcPr>
                </a:tc>
                <a:tc>
                  <a:txBody>
                    <a:bodyPr/>
                    <a:lstStyle/>
                    <a:p>
                      <a:pPr algn="r" defTabSz="457200">
                        <a:defRPr sz="19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</a:p>
                  </a:txBody>
                  <a:tcPr marL="0" marR="0" marT="0" marB="0" anchor="ctr" anchorCtr="0" horzOverflow="overflow">
                    <a:lnT w="12700">
                      <a:solidFill>
                        <a:srgbClr val="000000"/>
                      </a:solidFill>
                    </a:lnT>
                  </a:tcPr>
                </a:tc>
                <a:tc>
                  <a:txBody>
                    <a:bodyPr/>
                    <a:lstStyle/>
                    <a:p>
                      <a:pPr algn="r" defTabSz="457200">
                        <a:defRPr sz="19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</a:p>
                  </a:txBody>
                  <a:tcPr marL="0" marR="0" marT="0" marB="0" anchor="ctr" anchorCtr="0" horzOverflow="overflow">
                    <a:lnT w="12700">
                      <a:solidFill>
                        <a:srgbClr val="000000"/>
                      </a:solidFill>
                    </a:lnT>
                  </a:tcPr>
                </a:tc>
                <a:tc>
                  <a:txBody>
                    <a:bodyPr/>
                    <a:lstStyle/>
                    <a:p>
                      <a:pPr algn="r" defTabSz="457200">
                        <a:defRPr sz="19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</a:p>
                  </a:txBody>
                  <a:tcPr marL="0" marR="0" marT="0" marB="0" anchor="ctr" anchorCtr="0" horzOverflow="overflow">
                    <a:lnT w="12700">
                      <a:solidFill>
                        <a:srgbClr val="000000"/>
                      </a:solidFill>
                    </a:lnT>
                  </a:tcPr>
                </a:tc>
                <a:tc>
                  <a:txBody>
                    <a:bodyPr/>
                    <a:lstStyle/>
                    <a:p>
                      <a:pPr algn="r" defTabSz="457200">
                        <a:defRPr sz="19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</a:p>
                  </a:txBody>
                  <a:tcPr marL="0" marR="0" marT="0" marB="0" anchor="ctr" anchorCtr="0" horzOverflow="overflow">
                    <a:lnT w="12700">
                      <a:solidFill>
                        <a:srgbClr val="000000"/>
                      </a:solidFill>
                    </a:lnT>
                  </a:tcPr>
                </a:tc>
                <a:tc>
                  <a:txBody>
                    <a:bodyPr/>
                    <a:lstStyle/>
                    <a:p>
                      <a:pPr algn="r" defTabSz="457200">
                        <a:defRPr sz="19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</a:p>
                  </a:txBody>
                  <a:tcPr marL="0" marR="0" marT="0" marB="0" anchor="ctr" anchorCtr="0" horzOverflow="overflow">
                    <a:lnT w="12700">
                      <a:solidFill>
                        <a:srgbClr val="000000"/>
                      </a:solidFill>
                    </a:lnT>
                  </a:tcPr>
                </a:tc>
              </a:tr>
              <a:tr h="563605">
                <a:tc>
                  <a:txBody>
                    <a:bodyPr/>
                    <a:lstStyle/>
                    <a:p>
                      <a:pPr defTabSz="457200"/>
                      <a:r>
                        <a:rPr b="1" sz="1900">
                          <a:latin typeface="Arial"/>
                          <a:ea typeface="Arial"/>
                          <a:cs typeface="Arial"/>
                          <a:sym typeface="Arial"/>
                        </a:rPr>
                        <a:t>Pequena</a:t>
                      </a:r>
                    </a:p>
                  </a:txBody>
                  <a:tcPr marL="0" marR="0" marT="0" marB="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</a:tcPr>
                </a:tc>
                <a:tc>
                  <a:txBody>
                    <a:bodyPr/>
                    <a:lstStyle/>
                    <a:p>
                      <a:pPr algn="r" defTabSz="457200"/>
                      <a:r>
                        <a:rPr sz="1900">
                          <a:latin typeface="Arial"/>
                          <a:ea typeface="Arial"/>
                          <a:cs typeface="Arial"/>
                          <a:sym typeface="Arial"/>
                        </a:rPr>
                        <a:t>87.707</a:t>
                      </a:r>
                    </a:p>
                  </a:txBody>
                  <a:tcPr marL="0" marR="0" marT="0" marB="0" anchor="ctr" anchorCtr="0" horzOverflow="overflow">
                    <a:lnR w="12700">
                      <a:solidFill>
                        <a:srgbClr val="000000"/>
                      </a:solidFill>
                      <a:miter lim="400000"/>
                    </a:lnR>
                  </a:tcPr>
                </a:tc>
                <a:tc>
                  <a:txBody>
                    <a:bodyPr/>
                    <a:lstStyle/>
                    <a:p>
                      <a:pPr algn="r" defTabSz="457200"/>
                      <a:r>
                        <a:rPr sz="1900">
                          <a:latin typeface="Arial"/>
                          <a:ea typeface="Arial"/>
                          <a:cs typeface="Arial"/>
                          <a:sym typeface="Arial"/>
                        </a:rPr>
                        <a:t>2.724,00</a:t>
                      </a:r>
                    </a:p>
                  </a:txBody>
                  <a:tcPr marL="0" marR="0" marT="0" marB="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</a:tcPr>
                </a:tc>
                <a:tc>
                  <a:txBody>
                    <a:bodyPr/>
                    <a:lstStyle/>
                    <a:p>
                      <a:pPr algn="r" defTabSz="457200">
                        <a:defRPr sz="19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</a:p>
                  </a:txBody>
                  <a:tcPr marL="0" marR="0" marT="0" marB="0" anchor="ctr" anchorCtr="0" horzOverflow="overflow"/>
                </a:tc>
                <a:tc>
                  <a:txBody>
                    <a:bodyPr/>
                    <a:lstStyle/>
                    <a:p>
                      <a:pPr algn="r" defTabSz="457200">
                        <a:defRPr sz="19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</a:p>
                  </a:txBody>
                  <a:tcPr marL="0" marR="0" marT="0" marB="0" anchor="ctr" anchorCtr="0" horzOverflow="overflow"/>
                </a:tc>
                <a:tc>
                  <a:txBody>
                    <a:bodyPr/>
                    <a:lstStyle/>
                    <a:p>
                      <a:pPr algn="r" defTabSz="457200">
                        <a:defRPr sz="19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</a:p>
                  </a:txBody>
                  <a:tcPr marL="0" marR="0" marT="0" marB="0" anchor="ctr" anchorCtr="0" horzOverflow="overflow"/>
                </a:tc>
                <a:tc>
                  <a:txBody>
                    <a:bodyPr/>
                    <a:lstStyle/>
                    <a:p>
                      <a:pPr algn="r" defTabSz="457200">
                        <a:defRPr sz="19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</a:p>
                  </a:txBody>
                  <a:tcPr marL="0" marR="0" marT="0" marB="0" anchor="ctr" anchorCtr="0" horzOverflow="overflow"/>
                </a:tc>
                <a:tc>
                  <a:txBody>
                    <a:bodyPr/>
                    <a:lstStyle/>
                    <a:p>
                      <a:pPr algn="r" defTabSz="457200">
                        <a:defRPr sz="19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</a:p>
                  </a:txBody>
                  <a:tcPr marL="0" marR="0" marT="0" marB="0" anchor="ctr" anchorCtr="0" horzOverflow="overflow"/>
                </a:tc>
                <a:tc>
                  <a:txBody>
                    <a:bodyPr/>
                    <a:lstStyle/>
                    <a:p>
                      <a:pPr algn="r" defTabSz="457200">
                        <a:defRPr sz="19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</a:p>
                  </a:txBody>
                  <a:tcPr marL="0" marR="0" marT="0" marB="0" anchor="ctr" anchorCtr="0" horzOverflow="overflow"/>
                </a:tc>
                <a:tc>
                  <a:txBody>
                    <a:bodyPr/>
                    <a:lstStyle/>
                    <a:p>
                      <a:pPr algn="r" defTabSz="457200">
                        <a:defRPr sz="19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</a:p>
                  </a:txBody>
                  <a:tcPr marL="0" marR="0" marT="0" marB="0" anchor="ctr" anchorCtr="0" horzOverflow="overflow"/>
                </a:tc>
              </a:tr>
              <a:tr h="563605">
                <a:tc>
                  <a:txBody>
                    <a:bodyPr/>
                    <a:lstStyle/>
                    <a:p>
                      <a:pPr defTabSz="457200"/>
                      <a:r>
                        <a:rPr b="1" sz="1900">
                          <a:latin typeface="Arial"/>
                          <a:ea typeface="Arial"/>
                          <a:cs typeface="Arial"/>
                          <a:sym typeface="Arial"/>
                        </a:rPr>
                        <a:t>Media</a:t>
                      </a:r>
                    </a:p>
                  </a:txBody>
                  <a:tcPr marL="0" marR="0" marT="0" marB="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</a:tcPr>
                </a:tc>
                <a:tc>
                  <a:txBody>
                    <a:bodyPr/>
                    <a:lstStyle/>
                    <a:p>
                      <a:pPr algn="r" defTabSz="457200"/>
                      <a:r>
                        <a:rPr sz="1900">
                          <a:latin typeface="Arial"/>
                          <a:ea typeface="Arial"/>
                          <a:cs typeface="Arial"/>
                          <a:sym typeface="Arial"/>
                        </a:rPr>
                        <a:t>112.020</a:t>
                      </a:r>
                    </a:p>
                  </a:txBody>
                  <a:tcPr marL="0" marR="0" marT="0" marB="0" anchor="ctr" anchorCtr="0" horzOverflow="overflow">
                    <a:lnR w="12700">
                      <a:solidFill>
                        <a:srgbClr val="000000"/>
                      </a:solidFill>
                      <a:miter lim="400000"/>
                    </a:lnR>
                  </a:tcPr>
                </a:tc>
                <a:tc>
                  <a:txBody>
                    <a:bodyPr/>
                    <a:lstStyle/>
                    <a:p>
                      <a:pPr algn="r" defTabSz="457200"/>
                      <a:r>
                        <a:rPr sz="1900">
                          <a:latin typeface="Arial"/>
                          <a:ea typeface="Arial"/>
                          <a:cs typeface="Arial"/>
                          <a:sym typeface="Arial"/>
                        </a:rPr>
                        <a:t>2.807,00</a:t>
                      </a:r>
                    </a:p>
                  </a:txBody>
                  <a:tcPr marL="0" marR="0" marT="0" marB="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</a:tcPr>
                </a:tc>
                <a:tc>
                  <a:txBody>
                    <a:bodyPr/>
                    <a:lstStyle/>
                    <a:p>
                      <a:pPr algn="r" defTabSz="457200">
                        <a:defRPr sz="19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</a:p>
                  </a:txBody>
                  <a:tcPr marL="0" marR="0" marT="0" marB="0" anchor="ctr" anchorCtr="0" horzOverflow="overflow"/>
                </a:tc>
                <a:tc>
                  <a:txBody>
                    <a:bodyPr/>
                    <a:lstStyle/>
                    <a:p>
                      <a:pPr algn="r" defTabSz="457200">
                        <a:defRPr sz="19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</a:p>
                  </a:txBody>
                  <a:tcPr marL="0" marR="0" marT="0" marB="0" anchor="ctr" anchorCtr="0" horzOverflow="overflow"/>
                </a:tc>
                <a:tc>
                  <a:txBody>
                    <a:bodyPr/>
                    <a:lstStyle/>
                    <a:p>
                      <a:pPr algn="r" defTabSz="457200">
                        <a:defRPr sz="19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</a:p>
                  </a:txBody>
                  <a:tcPr marL="0" marR="0" marT="0" marB="0" anchor="ctr" anchorCtr="0" horzOverflow="overflow"/>
                </a:tc>
                <a:tc>
                  <a:txBody>
                    <a:bodyPr/>
                    <a:lstStyle/>
                    <a:p>
                      <a:pPr algn="r" defTabSz="457200">
                        <a:defRPr sz="19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</a:p>
                  </a:txBody>
                  <a:tcPr marL="0" marR="0" marT="0" marB="0" anchor="ctr" anchorCtr="0" horzOverflow="overflow"/>
                </a:tc>
                <a:tc>
                  <a:txBody>
                    <a:bodyPr/>
                    <a:lstStyle/>
                    <a:p>
                      <a:pPr algn="r" defTabSz="457200">
                        <a:defRPr sz="19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</a:p>
                  </a:txBody>
                  <a:tcPr marL="0" marR="0" marT="0" marB="0" anchor="ctr" anchorCtr="0" horzOverflow="overflow"/>
                </a:tc>
                <a:tc>
                  <a:txBody>
                    <a:bodyPr/>
                    <a:lstStyle/>
                    <a:p>
                      <a:pPr algn="r" defTabSz="457200">
                        <a:defRPr sz="19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</a:p>
                  </a:txBody>
                  <a:tcPr marL="0" marR="0" marT="0" marB="0" anchor="ctr" anchorCtr="0" horzOverflow="overflow"/>
                </a:tc>
                <a:tc>
                  <a:txBody>
                    <a:bodyPr/>
                    <a:lstStyle/>
                    <a:p>
                      <a:pPr algn="r" defTabSz="457200">
                        <a:defRPr sz="19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</a:p>
                  </a:txBody>
                  <a:tcPr marL="0" marR="0" marT="0" marB="0" anchor="ctr" anchorCtr="0" horzOverflow="overflow"/>
                </a:tc>
              </a:tr>
              <a:tr h="563605">
                <a:tc>
                  <a:txBody>
                    <a:bodyPr/>
                    <a:lstStyle/>
                    <a:p>
                      <a:pPr defTabSz="457200"/>
                      <a:r>
                        <a:rPr b="1" sz="1900">
                          <a:latin typeface="Arial"/>
                          <a:ea typeface="Arial"/>
                          <a:cs typeface="Arial"/>
                          <a:sym typeface="Arial"/>
                        </a:rPr>
                        <a:t>Grande</a:t>
                      </a:r>
                    </a:p>
                  </a:txBody>
                  <a:tcPr marL="0" marR="0" marT="0" marB="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</a:tcPr>
                </a:tc>
                <a:tc>
                  <a:txBody>
                    <a:bodyPr/>
                    <a:lstStyle/>
                    <a:p>
                      <a:pPr algn="r" defTabSz="457200"/>
                      <a:r>
                        <a:rPr sz="1900">
                          <a:latin typeface="Arial"/>
                          <a:ea typeface="Arial"/>
                          <a:cs typeface="Arial"/>
                          <a:sym typeface="Arial"/>
                        </a:rPr>
                        <a:t>108.396</a:t>
                      </a:r>
                    </a:p>
                  </a:txBody>
                  <a:tcPr marL="0" marR="0" marT="0" marB="0" anchor="ctr" anchorCtr="0" horzOverflow="overflow">
                    <a:lnR w="12700">
                      <a:solidFill>
                        <a:srgbClr val="000000"/>
                      </a:solidFill>
                      <a:miter lim="400000"/>
                    </a:lnR>
                  </a:tcPr>
                </a:tc>
                <a:tc>
                  <a:txBody>
                    <a:bodyPr/>
                    <a:lstStyle/>
                    <a:p>
                      <a:pPr algn="r" defTabSz="457200"/>
                      <a:r>
                        <a:rPr sz="1900">
                          <a:latin typeface="Arial"/>
                          <a:ea typeface="Arial"/>
                          <a:cs typeface="Arial"/>
                          <a:sym typeface="Arial"/>
                        </a:rPr>
                        <a:t>1.914,00</a:t>
                      </a:r>
                    </a:p>
                  </a:txBody>
                  <a:tcPr marL="0" marR="0" marT="0" marB="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</a:tcPr>
                </a:tc>
                <a:tc>
                  <a:txBody>
                    <a:bodyPr/>
                    <a:lstStyle/>
                    <a:p>
                      <a:pPr algn="r" defTabSz="457200">
                        <a:defRPr sz="19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</a:p>
                  </a:txBody>
                  <a:tcPr marL="0" marR="0" marT="0" marB="0" anchor="ctr" anchorCtr="0" horzOverflow="overflow"/>
                </a:tc>
                <a:tc>
                  <a:txBody>
                    <a:bodyPr/>
                    <a:lstStyle/>
                    <a:p>
                      <a:pPr algn="r" defTabSz="457200">
                        <a:defRPr sz="19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</a:p>
                  </a:txBody>
                  <a:tcPr marL="0" marR="0" marT="0" marB="0" anchor="ctr" anchorCtr="0" horzOverflow="overflow"/>
                </a:tc>
                <a:tc>
                  <a:txBody>
                    <a:bodyPr/>
                    <a:lstStyle/>
                    <a:p>
                      <a:pPr algn="r" defTabSz="457200">
                        <a:defRPr sz="19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</a:p>
                  </a:txBody>
                  <a:tcPr marL="0" marR="0" marT="0" marB="0" anchor="ctr" anchorCtr="0" horzOverflow="overflow"/>
                </a:tc>
                <a:tc>
                  <a:txBody>
                    <a:bodyPr/>
                    <a:lstStyle/>
                    <a:p>
                      <a:pPr algn="r" defTabSz="457200">
                        <a:defRPr sz="19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</a:p>
                  </a:txBody>
                  <a:tcPr marL="0" marR="0" marT="0" marB="0" anchor="ctr" anchorCtr="0" horzOverflow="overflow"/>
                </a:tc>
                <a:tc>
                  <a:txBody>
                    <a:bodyPr/>
                    <a:lstStyle/>
                    <a:p>
                      <a:pPr algn="r" defTabSz="457200">
                        <a:defRPr sz="19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</a:p>
                  </a:txBody>
                  <a:tcPr marL="0" marR="0" marT="0" marB="0" anchor="ctr" anchorCtr="0" horzOverflow="overflow"/>
                </a:tc>
                <a:tc>
                  <a:txBody>
                    <a:bodyPr/>
                    <a:lstStyle/>
                    <a:p>
                      <a:pPr algn="r" defTabSz="457200">
                        <a:defRPr sz="19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</a:p>
                  </a:txBody>
                  <a:tcPr marL="0" marR="0" marT="0" marB="0" anchor="ctr" anchorCtr="0" horzOverflow="overflow"/>
                </a:tc>
                <a:tc>
                  <a:txBody>
                    <a:bodyPr/>
                    <a:lstStyle/>
                    <a:p>
                      <a:pPr algn="r" defTabSz="457200">
                        <a:defRPr sz="19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</a:p>
                  </a:txBody>
                  <a:tcPr marL="0" marR="0" marT="0" marB="0" anchor="ctr" anchorCtr="0" horzOverflow="overflow"/>
                </a:tc>
              </a:tr>
              <a:tr h="563605">
                <a:tc>
                  <a:txBody>
                    <a:bodyPr/>
                    <a:lstStyle/>
                    <a:p>
                      <a:pPr defTabSz="457200"/>
                      <a:r>
                        <a:rPr b="1" sz="1900">
                          <a:latin typeface="Arial"/>
                          <a:ea typeface="Arial"/>
                          <a:cs typeface="Arial"/>
                          <a:sym typeface="Arial"/>
                        </a:rPr>
                        <a:t>Total</a:t>
                      </a:r>
                    </a:p>
                  </a:txBody>
                  <a:tcPr marL="0" marR="0" marT="0" marB="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chemeClr val="accent3">
                        <a:satOff val="-6373"/>
                        <a:lumOff val="-10823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defTabSz="457200"/>
                      <a:r>
                        <a:rPr sz="1900">
                          <a:latin typeface="Arial"/>
                          <a:ea typeface="Arial"/>
                          <a:cs typeface="Arial"/>
                          <a:sym typeface="Arial"/>
                        </a:rPr>
                        <a:t>392.904</a:t>
                      </a:r>
                    </a:p>
                  </a:txBody>
                  <a:tcPr marL="0" marR="0" marT="0" marB="0" anchor="ctr" anchorCtr="0" horzOverflow="overflow">
                    <a:lnR w="12700">
                      <a:solidFill>
                        <a:srgbClr val="000000"/>
                      </a:solidFill>
                      <a:miter lim="400000"/>
                    </a:lnR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chemeClr val="accent3">
                        <a:satOff val="-6373"/>
                        <a:lumOff val="-10823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defTabSz="457200"/>
                      <a:r>
                        <a:rPr sz="1900">
                          <a:latin typeface="Arial"/>
                          <a:ea typeface="Arial"/>
                          <a:cs typeface="Arial"/>
                          <a:sym typeface="Arial"/>
                        </a:rPr>
                        <a:t>2.476,00</a:t>
                      </a:r>
                    </a:p>
                  </a:txBody>
                  <a:tcPr marL="0" marR="0" marT="0" marB="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chemeClr val="accent3">
                        <a:satOff val="-6373"/>
                        <a:lumOff val="-10823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defTabSz="457200">
                        <a:defRPr sz="19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</a:p>
                  </a:txBody>
                  <a:tcPr marL="0" marR="0" marT="0" marB="0" anchor="ctr" anchorCtr="0" horzOverflow="overflow"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chemeClr val="accent3">
                        <a:satOff val="-6373"/>
                        <a:lumOff val="-10823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defTabSz="457200">
                        <a:defRPr sz="19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</a:p>
                  </a:txBody>
                  <a:tcPr marL="0" marR="0" marT="0" marB="0" anchor="ctr" anchorCtr="0" horzOverflow="overflow"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chemeClr val="accent3">
                        <a:satOff val="-6373"/>
                        <a:lumOff val="-10823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defTabSz="457200">
                        <a:defRPr sz="19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</a:p>
                  </a:txBody>
                  <a:tcPr marL="0" marR="0" marT="0" marB="0" anchor="ctr" anchorCtr="0" horzOverflow="overflow"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chemeClr val="accent3">
                        <a:satOff val="-6373"/>
                        <a:lumOff val="-10823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defTabSz="457200">
                        <a:defRPr sz="19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</a:p>
                  </a:txBody>
                  <a:tcPr marL="0" marR="0" marT="0" marB="0" anchor="ctr" anchorCtr="0" horzOverflow="overflow"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chemeClr val="accent3">
                        <a:satOff val="-6373"/>
                        <a:lumOff val="-10823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defTabSz="457200">
                        <a:defRPr sz="19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</a:p>
                  </a:txBody>
                  <a:tcPr marL="0" marR="0" marT="0" marB="0" anchor="ctr" anchorCtr="0" horzOverflow="overflow"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chemeClr val="accent3">
                        <a:satOff val="-6373"/>
                        <a:lumOff val="-10823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defTabSz="457200">
                        <a:defRPr sz="19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</a:p>
                  </a:txBody>
                  <a:tcPr marL="0" marR="0" marT="0" marB="0" anchor="ctr" anchorCtr="0" horzOverflow="overflow"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chemeClr val="accent3">
                        <a:satOff val="-6373"/>
                        <a:lumOff val="-10823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defTabSz="457200">
                        <a:defRPr sz="19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</a:p>
                  </a:txBody>
                  <a:tcPr marL="0" marR="0" marT="0" marB="0" anchor="ctr" anchorCtr="0" horzOverflow="overflow"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chemeClr val="accent3">
                        <a:satOff val="-6373"/>
                        <a:lumOff val="-10823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54" name="Distribuição Conjunta das Frequências das Variáveis Região de Localização (Y) e Tamanho da…"/>
          <p:cNvSpPr txBox="1"/>
          <p:nvPr/>
        </p:nvSpPr>
        <p:spPr>
          <a:xfrm>
            <a:off x="627062" y="1060475"/>
            <a:ext cx="8702759" cy="6502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/>
            <a:r>
              <a:t>Distribuição Conjunta das Frequências das Variáveis Região de Localização (Y) e Tamanho da </a:t>
            </a:r>
          </a:p>
          <a:p>
            <a:pPr/>
            <a:r>
              <a:t>Cooperativa (X)</a:t>
            </a:r>
          </a:p>
        </p:txBody>
      </p:sp>
      <p:sp>
        <p:nvSpPr>
          <p:cNvPr id="155" name="Equação"/>
          <p:cNvSpPr txBox="1"/>
          <p:nvPr/>
        </p:nvSpPr>
        <p:spPr>
          <a:xfrm>
            <a:off x="3866432" y="2025650"/>
            <a:ext cx="168073" cy="276378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latinLnBrk="1"/>
            <a14:m>
              <m:oMathPara>
                <m:oMathParaPr>
                  <m:jc m:val="centerGroup"/>
                </m:oMathParaPr>
                <m:oMath>
                  <m:bar>
                    <m:barPr>
                      <m:ctrlPr>
                        <a:rPr xmlns:a="http://schemas.openxmlformats.org/drawingml/2006/main" sz="26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</m:ctrlPr>
                      <m:pos m:val="top"/>
                    </m:barPr>
                    <m:e>
                      <m:r>
                        <a:rPr xmlns:a="http://schemas.openxmlformats.org/drawingml/2006/main" sz="26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S</m:t>
                      </m:r>
                    </m:e>
                  </m:bar>
                </m:oMath>
              </m:oMathPara>
            </a14:m>
            <a:endParaRPr sz="2600"/>
          </a:p>
        </p:txBody>
      </p:sp>
      <p:sp>
        <p:nvSpPr>
          <p:cNvPr id="156" name="Equação"/>
          <p:cNvSpPr txBox="1"/>
          <p:nvPr/>
        </p:nvSpPr>
        <p:spPr>
          <a:xfrm>
            <a:off x="4639762" y="2076450"/>
            <a:ext cx="338682" cy="436968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latinLnBrk="1"/>
            <a14:m>
              <m:oMathPara>
                <m:oMathParaPr>
                  <m:jc m:val="centerGroup"/>
                </m:oMathParaPr>
                <m:oMath>
                  <m:sSubSup>
                    <m:e>
                      <m:r>
                        <a:rPr xmlns:a="http://schemas.openxmlformats.org/drawingml/2006/main" sz="31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σ</m:t>
                      </m:r>
                    </m:e>
                    <m:sub>
                      <m:r>
                        <a:rPr xmlns:a="http://schemas.openxmlformats.org/drawingml/2006/main" sz="31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s</m:t>
                      </m:r>
                    </m:sub>
                    <m:sup>
                      <m:r>
                        <a:rPr xmlns:a="http://schemas.openxmlformats.org/drawingml/2006/main" sz="31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</m:sup>
                  </m:sSubSup>
                </m:oMath>
              </m:oMathPara>
            </a14:m>
            <a:endParaRPr sz="3100"/>
          </a:p>
        </p:txBody>
      </p:sp>
      <p:sp>
        <p:nvSpPr>
          <p:cNvPr id="157" name="Equação"/>
          <p:cNvSpPr txBox="1"/>
          <p:nvPr/>
        </p:nvSpPr>
        <p:spPr>
          <a:xfrm>
            <a:off x="5256803" y="2205515"/>
            <a:ext cx="274187" cy="270843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latinLnBrk="1"/>
            <a14:m>
              <m:oMathPara>
                <m:oMathParaPr>
                  <m:jc m:val="centerGroup"/>
                </m:oMathParaPr>
                <m:oMath>
                  <m:sSub>
                    <m:e>
                      <m:r>
                        <a:rPr xmlns:a="http://schemas.openxmlformats.org/drawingml/2006/main" sz="31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σ</m:t>
                      </m:r>
                    </m:e>
                    <m:sub>
                      <m:r>
                        <a:rPr xmlns:a="http://schemas.openxmlformats.org/drawingml/2006/main" sz="31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s</m:t>
                      </m:r>
                    </m:sub>
                  </m:sSub>
                </m:oMath>
              </m:oMathPara>
            </a14:m>
            <a:endParaRPr sz="3100"/>
          </a:p>
        </p:txBody>
      </p:sp>
      <p:sp>
        <p:nvSpPr>
          <p:cNvPr id="158" name="Equação"/>
          <p:cNvSpPr txBox="1"/>
          <p:nvPr/>
        </p:nvSpPr>
        <p:spPr>
          <a:xfrm>
            <a:off x="6580662" y="2204773"/>
            <a:ext cx="283589" cy="272328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latinLnBrk="1"/>
            <a14:m>
              <m:oMathPara>
                <m:oMathParaPr>
                  <m:jc m:val="centerGroup"/>
                </m:oMathParaPr>
                <m:oMath>
                  <m:sSub>
                    <m:e>
                      <m:r>
                        <a:rPr xmlns:a="http://schemas.openxmlformats.org/drawingml/2006/main" sz="31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q</m:t>
                      </m:r>
                    </m:e>
                    <m:sub>
                      <m:r>
                        <a:rPr xmlns:a="http://schemas.openxmlformats.org/drawingml/2006/main" sz="31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sub>
                  </m:sSub>
                </m:oMath>
              </m:oMathPara>
            </a14:m>
            <a:endParaRPr sz="3100"/>
          </a:p>
        </p:txBody>
      </p:sp>
      <p:sp>
        <p:nvSpPr>
          <p:cNvPr id="159" name="Equação"/>
          <p:cNvSpPr txBox="1"/>
          <p:nvPr/>
        </p:nvSpPr>
        <p:spPr>
          <a:xfrm>
            <a:off x="7289224" y="2204773"/>
            <a:ext cx="305951" cy="272328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latinLnBrk="1"/>
            <a14:m>
              <m:oMathPara>
                <m:oMathParaPr>
                  <m:jc m:val="centerGroup"/>
                </m:oMathParaPr>
                <m:oMath>
                  <m:sSub>
                    <m:e>
                      <m:r>
                        <a:rPr xmlns:a="http://schemas.openxmlformats.org/drawingml/2006/main" sz="31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q</m:t>
                      </m:r>
                    </m:e>
                    <m:sub>
                      <m:r>
                        <a:rPr xmlns:a="http://schemas.openxmlformats.org/drawingml/2006/main" sz="31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</m:sub>
                  </m:sSub>
                </m:oMath>
              </m:oMathPara>
            </a14:m>
            <a:endParaRPr sz="3100"/>
          </a:p>
        </p:txBody>
      </p:sp>
      <p:sp>
        <p:nvSpPr>
          <p:cNvPr id="160" name="Equação"/>
          <p:cNvSpPr txBox="1"/>
          <p:nvPr/>
        </p:nvSpPr>
        <p:spPr>
          <a:xfrm>
            <a:off x="8147867" y="2204773"/>
            <a:ext cx="293932" cy="276241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latinLnBrk="1"/>
            <a14:m>
              <m:oMathPara>
                <m:oMathParaPr>
                  <m:jc m:val="centerGroup"/>
                </m:oMathParaPr>
                <m:oMath>
                  <m:sSub>
                    <m:e>
                      <m:r>
                        <a:rPr xmlns:a="http://schemas.openxmlformats.org/drawingml/2006/main" sz="31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q</m:t>
                      </m:r>
                    </m:e>
                    <m:sub>
                      <m:r>
                        <a:rPr xmlns:a="http://schemas.openxmlformats.org/drawingml/2006/main" sz="31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</m:sub>
                  </m:sSub>
                </m:oMath>
              </m:oMathPara>
            </a14:m>
            <a:endParaRPr sz="3100"/>
          </a:p>
        </p:txBody>
      </p:sp>
      <p:sp>
        <p:nvSpPr>
          <p:cNvPr id="161" name="Equação"/>
          <p:cNvSpPr txBox="1"/>
          <p:nvPr/>
        </p:nvSpPr>
        <p:spPr>
          <a:xfrm>
            <a:off x="5809348" y="2204773"/>
            <a:ext cx="445809" cy="322198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latinLnBrk="1"/>
            <a14:m>
              <m:oMathPara>
                <m:oMathParaPr>
                  <m:jc m:val="centerGroup"/>
                </m:oMathParaPr>
                <m:oMath>
                  <m:sSub>
                    <m:e>
                      <m:r>
                        <a:rPr xmlns:a="http://schemas.openxmlformats.org/drawingml/2006/main" sz="31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s</m:t>
                      </m:r>
                    </m:e>
                    <m:sub>
                      <m:r>
                        <a:rPr xmlns:a="http://schemas.openxmlformats.org/drawingml/2006/main" sz="31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xmlns:a="http://schemas.openxmlformats.org/drawingml/2006/main" sz="31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xmlns:a="http://schemas.openxmlformats.org/drawingml/2006/main" sz="31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sub>
                  </m:sSub>
                </m:oMath>
              </m:oMathPara>
            </a14:m>
            <a:endParaRPr sz="3100"/>
          </a:p>
        </p:txBody>
      </p:sp>
      <p:sp>
        <p:nvSpPr>
          <p:cNvPr id="162" name="Equação"/>
          <p:cNvSpPr txBox="1"/>
          <p:nvPr/>
        </p:nvSpPr>
        <p:spPr>
          <a:xfrm>
            <a:off x="8994490" y="2204773"/>
            <a:ext cx="445809" cy="322198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latinLnBrk="1"/>
            <a14:m>
              <m:oMathPara>
                <m:oMathParaPr>
                  <m:jc m:val="centerGroup"/>
                </m:oMathParaPr>
                <m:oMath>
                  <m:sSub>
                    <m:e>
                      <m:r>
                        <a:rPr xmlns:a="http://schemas.openxmlformats.org/drawingml/2006/main" sz="31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s</m:t>
                      </m:r>
                    </m:e>
                    <m:sub>
                      <m:r>
                        <a:rPr xmlns:a="http://schemas.openxmlformats.org/drawingml/2006/main" sz="31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xmlns:a="http://schemas.openxmlformats.org/drawingml/2006/main" sz="31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n</m:t>
                      </m:r>
                      <m:r>
                        <a:rPr xmlns:a="http://schemas.openxmlformats.org/drawingml/2006/main" sz="31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sub>
                  </m:sSub>
                </m:oMath>
              </m:oMathPara>
            </a14:m>
            <a:endParaRPr sz="3100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Title 1"/>
          <p:cNvSpPr txBox="1"/>
          <p:nvPr>
            <p:ph type="title"/>
          </p:nvPr>
        </p:nvSpPr>
        <p:spPr>
          <a:xfrm>
            <a:off x="5359524" y="44622"/>
            <a:ext cx="4968553" cy="648076"/>
          </a:xfrm>
          <a:prstGeom prst="rect">
            <a:avLst/>
          </a:prstGeom>
        </p:spPr>
        <p:txBody>
          <a:bodyPr/>
          <a:lstStyle/>
          <a:p>
            <a:pPr/>
            <a:r>
              <a:t>Agenda</a:t>
            </a:r>
          </a:p>
        </p:txBody>
      </p:sp>
      <p:sp>
        <p:nvSpPr>
          <p:cNvPr id="67" name="Content Placeholder 2"/>
          <p:cNvSpPr txBox="1"/>
          <p:nvPr>
            <p:ph type="body" idx="1"/>
          </p:nvPr>
        </p:nvSpPr>
        <p:spPr>
          <a:xfrm>
            <a:off x="246955" y="980728"/>
            <a:ext cx="8192097" cy="434499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50000"/>
              </a:lnSpc>
              <a:spcBef>
                <a:spcPts val="500"/>
              </a:spcBef>
              <a:buChar char="➢"/>
              <a:defRPr sz="2400"/>
            </a:pPr>
            <a:r>
              <a:t>Criação do Indicador</a:t>
            </a:r>
          </a:p>
          <a:p>
            <a:pPr>
              <a:lnSpc>
                <a:spcPct val="150000"/>
              </a:lnSpc>
              <a:spcBef>
                <a:spcPts val="500"/>
              </a:spcBef>
              <a:buChar char="➢"/>
              <a:defRPr sz="2400"/>
            </a:pPr>
            <a:r>
              <a:t>Criação dos grupos</a:t>
            </a:r>
          </a:p>
          <a:p>
            <a:pPr>
              <a:lnSpc>
                <a:spcPct val="150000"/>
              </a:lnSpc>
              <a:spcBef>
                <a:spcPts val="500"/>
              </a:spcBef>
              <a:buChar char="➢"/>
              <a:defRPr sz="2400"/>
            </a:pPr>
            <a:r>
              <a:t>Gráficos e análises</a:t>
            </a:r>
          </a:p>
          <a:p>
            <a:pPr lvl="1" marL="800100" indent="-342900">
              <a:lnSpc>
                <a:spcPct val="150000"/>
              </a:lnSpc>
              <a:spcBef>
                <a:spcPts val="500"/>
              </a:spcBef>
              <a:buChar char="➢"/>
              <a:defRPr sz="2400"/>
            </a:pPr>
            <a:r>
              <a:t>Estado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Title 1"/>
          <p:cNvSpPr txBox="1"/>
          <p:nvPr>
            <p:ph type="title"/>
          </p:nvPr>
        </p:nvSpPr>
        <p:spPr>
          <a:xfrm>
            <a:off x="6043988" y="50477"/>
            <a:ext cx="4182737" cy="605630"/>
          </a:xfrm>
          <a:prstGeom prst="rect">
            <a:avLst/>
          </a:prstGeom>
        </p:spPr>
        <p:txBody>
          <a:bodyPr/>
          <a:lstStyle/>
          <a:p>
            <a:pPr/>
            <a:r>
              <a:t>Indicadores</a:t>
            </a:r>
          </a:p>
        </p:txBody>
      </p:sp>
      <p:sp>
        <p:nvSpPr>
          <p:cNvPr id="70" name="Equação"/>
          <p:cNvSpPr txBox="1"/>
          <p:nvPr/>
        </p:nvSpPr>
        <p:spPr>
          <a:xfrm>
            <a:off x="675641" y="1924761"/>
            <a:ext cx="4440879" cy="569406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latinLnBrk="1"/>
            <a14:m>
              <m:oMathPara>
                <m:oMathParaPr>
                  <m:jc m:val="centerGroup"/>
                </m:oMathParaPr>
                <m:oMath>
                  <m:r>
                    <a:rPr xmlns:a="http://schemas.openxmlformats.org/drawingml/2006/main" sz="21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C</m:t>
                  </m:r>
                  <m:r>
                    <a:rPr xmlns:a="http://schemas.openxmlformats.org/drawingml/2006/main" sz="21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o</m:t>
                  </m:r>
                  <m:r>
                    <a:rPr xmlns:a="http://schemas.openxmlformats.org/drawingml/2006/main" sz="21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o</m:t>
                  </m:r>
                  <m:sSub>
                    <m:e>
                      <m:r>
                        <a:rPr xmlns:a="http://schemas.openxmlformats.org/drawingml/2006/main" sz="21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p</m:t>
                      </m:r>
                    </m:e>
                    <m:sub>
                      <m:r>
                        <a:rPr xmlns:a="http://schemas.openxmlformats.org/drawingml/2006/main" sz="21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i</m:t>
                      </m:r>
                    </m:sub>
                  </m:sSub>
                  <m:r>
                    <a:rPr xmlns:a="http://schemas.openxmlformats.org/drawingml/2006/main" sz="21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f>
                    <m:fPr>
                      <m:ctrlPr>
                        <a:rPr xmlns:a="http://schemas.openxmlformats.org/drawingml/2006/main" sz="21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</m:ctrlPr>
                      <m:type m:val="bar"/>
                    </m:fPr>
                    <m:num>
                      <m:r>
                        <a:rPr xmlns:a="http://schemas.openxmlformats.org/drawingml/2006/main" sz="21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E</m:t>
                      </m:r>
                      <m:r>
                        <a:rPr xmlns:a="http://schemas.openxmlformats.org/drawingml/2006/main" sz="21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s</m:t>
                      </m:r>
                      <m:r>
                        <a:rPr xmlns:a="http://schemas.openxmlformats.org/drawingml/2006/main" sz="21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t</m:t>
                      </m:r>
                      <m:r>
                        <a:rPr xmlns:a="http://schemas.openxmlformats.org/drawingml/2006/main" sz="21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V</m:t>
                      </m:r>
                      <m:r>
                        <a:rPr xmlns:a="http://schemas.openxmlformats.org/drawingml/2006/main" sz="21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i</m:t>
                      </m:r>
                      <m:r>
                        <a:rPr xmlns:a="http://schemas.openxmlformats.org/drawingml/2006/main" sz="21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n</m:t>
                      </m:r>
                      <m:r>
                        <a:rPr xmlns:a="http://schemas.openxmlformats.org/drawingml/2006/main" sz="21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C</m:t>
                      </m:r>
                      <m:r>
                        <a:rPr xmlns:a="http://schemas.openxmlformats.org/drawingml/2006/main" sz="21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o</m:t>
                      </m:r>
                      <m:r>
                        <a:rPr xmlns:a="http://schemas.openxmlformats.org/drawingml/2006/main" sz="21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o</m:t>
                      </m:r>
                      <m:r>
                        <a:rPr xmlns:a="http://schemas.openxmlformats.org/drawingml/2006/main" sz="21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p</m:t>
                      </m:r>
                      <m:r>
                        <a:rPr xmlns:a="http://schemas.openxmlformats.org/drawingml/2006/main" sz="21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xmlns:a="http://schemas.openxmlformats.org/drawingml/2006/main" sz="21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E</m:t>
                      </m:r>
                      <m:r>
                        <a:rPr xmlns:a="http://schemas.openxmlformats.org/drawingml/2006/main" sz="21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s</m:t>
                      </m:r>
                      <m:r>
                        <a:rPr xmlns:a="http://schemas.openxmlformats.org/drawingml/2006/main" sz="21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t</m:t>
                      </m:r>
                      <m:r>
                        <a:rPr xmlns:a="http://schemas.openxmlformats.org/drawingml/2006/main" sz="21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V</m:t>
                      </m:r>
                      <m:r>
                        <a:rPr xmlns:a="http://schemas.openxmlformats.org/drawingml/2006/main" sz="21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i</m:t>
                      </m:r>
                      <m:r>
                        <a:rPr xmlns:a="http://schemas.openxmlformats.org/drawingml/2006/main" sz="21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n</m:t>
                      </m:r>
                      <m:r>
                        <a:rPr xmlns:a="http://schemas.openxmlformats.org/drawingml/2006/main" sz="21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c</m:t>
                      </m:r>
                      <m:r>
                        <a:rPr xmlns:a="http://schemas.openxmlformats.org/drawingml/2006/main" sz="21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E</m:t>
                      </m:r>
                      <m:r>
                        <a:rPr xmlns:a="http://schemas.openxmlformats.org/drawingml/2006/main" sz="21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n</m:t>
                      </m:r>
                      <m:r>
                        <a:rPr xmlns:a="http://schemas.openxmlformats.org/drawingml/2006/main" sz="21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t</m:t>
                      </m:r>
                      <m:r>
                        <a:rPr xmlns:a="http://schemas.openxmlformats.org/drawingml/2006/main" sz="21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C</m:t>
                      </m:r>
                      <m:r>
                        <a:rPr xmlns:a="http://schemas.openxmlformats.org/drawingml/2006/main" sz="21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o</m:t>
                      </m:r>
                      <m:r>
                        <a:rPr xmlns:a="http://schemas.openxmlformats.org/drawingml/2006/main" sz="21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o</m:t>
                      </m:r>
                      <m:r>
                        <a:rPr xmlns:a="http://schemas.openxmlformats.org/drawingml/2006/main" sz="21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p</m:t>
                      </m:r>
                    </m:num>
                    <m:den>
                      <m:r>
                        <a:rPr xmlns:a="http://schemas.openxmlformats.org/drawingml/2006/main" sz="21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T</m:t>
                      </m:r>
                      <m:r>
                        <a:rPr xmlns:a="http://schemas.openxmlformats.org/drawingml/2006/main" sz="21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o</m:t>
                      </m:r>
                      <m:r>
                        <a:rPr xmlns:a="http://schemas.openxmlformats.org/drawingml/2006/main" sz="21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t</m:t>
                      </m:r>
                      <m:r>
                        <a:rPr xmlns:a="http://schemas.openxmlformats.org/drawingml/2006/main" sz="21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E</m:t>
                      </m:r>
                      <m:r>
                        <a:rPr xmlns:a="http://schemas.openxmlformats.org/drawingml/2006/main" sz="21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s</m:t>
                      </m:r>
                      <m:r>
                        <a:rPr xmlns:a="http://schemas.openxmlformats.org/drawingml/2006/main" sz="21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t</m:t>
                      </m:r>
                    </m:den>
                  </m:f>
                </m:oMath>
              </m:oMathPara>
            </a14:m>
            <a:endParaRPr sz="2100"/>
          </a:p>
        </p:txBody>
      </p:sp>
      <p:sp>
        <p:nvSpPr>
          <p:cNvPr id="71" name="Para cada município"/>
          <p:cNvSpPr txBox="1"/>
          <p:nvPr/>
        </p:nvSpPr>
        <p:spPr>
          <a:xfrm>
            <a:off x="6062662" y="2024044"/>
            <a:ext cx="1966091" cy="3708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/>
            <a:r>
              <a:t>Para cada município</a:t>
            </a:r>
          </a:p>
        </p:txBody>
      </p:sp>
      <p:sp>
        <p:nvSpPr>
          <p:cNvPr id="72" name="Agregar municípios por Estado"/>
          <p:cNvSpPr txBox="1"/>
          <p:nvPr/>
        </p:nvSpPr>
        <p:spPr>
          <a:xfrm>
            <a:off x="436562" y="3066730"/>
            <a:ext cx="2931725" cy="3708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/>
            <a:r>
              <a:t>Agregar municípios por Estado</a:t>
            </a:r>
          </a:p>
        </p:txBody>
      </p:sp>
      <p:sp>
        <p:nvSpPr>
          <p:cNvPr id="73" name="Equação"/>
          <p:cNvSpPr txBox="1"/>
          <p:nvPr/>
        </p:nvSpPr>
        <p:spPr>
          <a:xfrm>
            <a:off x="4422140" y="2894221"/>
            <a:ext cx="2021525" cy="715858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latinLnBrk="1"/>
            <a14:m>
              <m:oMathPara>
                <m:oMathParaPr>
                  <m:jc m:val="centerGroup"/>
                </m:oMathParaPr>
                <m:oMath>
                  <m:r>
                    <a:rPr xmlns:a="http://schemas.openxmlformats.org/drawingml/2006/main" sz="21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C</m:t>
                  </m:r>
                  <m:r>
                    <a:rPr xmlns:a="http://schemas.openxmlformats.org/drawingml/2006/main" sz="21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o</m:t>
                  </m:r>
                  <m:r>
                    <a:rPr xmlns:a="http://schemas.openxmlformats.org/drawingml/2006/main" sz="21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o</m:t>
                  </m:r>
                  <m:sSub>
                    <m:e>
                      <m:r>
                        <a:rPr xmlns:a="http://schemas.openxmlformats.org/drawingml/2006/main" sz="21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p</m:t>
                      </m:r>
                    </m:e>
                    <m:sub>
                      <m:r>
                        <a:rPr xmlns:a="http://schemas.openxmlformats.org/drawingml/2006/main" sz="21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E</m:t>
                      </m:r>
                    </m:sub>
                  </m:sSub>
                  <m:r>
                    <a:rPr xmlns:a="http://schemas.openxmlformats.org/drawingml/2006/main" sz="21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limUpp>
                    <m:e>
                      <m:limLow>
                        <m:e>
                          <m:r>
                            <a:rPr xmlns:a="http://schemas.openxmlformats.org/drawingml/2006/main" sz="21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∑</m:t>
                          </m:r>
                        </m:e>
                        <m:lim>
                          <m:r>
                            <a:rPr xmlns:a="http://schemas.openxmlformats.org/drawingml/2006/main" sz="21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i</m:t>
                          </m:r>
                          <m:r>
                            <a:rPr xmlns:a="http://schemas.openxmlformats.org/drawingml/2006/main" sz="21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xmlns:a="http://schemas.openxmlformats.org/drawingml/2006/main" sz="21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lim>
                      </m:limLow>
                    </m:e>
                    <m:lim>
                      <m:r>
                        <a:rPr xmlns:a="http://schemas.openxmlformats.org/drawingml/2006/main" sz="21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n</m:t>
                      </m:r>
                    </m:lim>
                  </m:limUpp>
                  <m:r>
                    <a:rPr xmlns:a="http://schemas.openxmlformats.org/drawingml/2006/main" sz="21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C</m:t>
                  </m:r>
                  <m:r>
                    <a:rPr xmlns:a="http://schemas.openxmlformats.org/drawingml/2006/main" sz="21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o</m:t>
                  </m:r>
                  <m:r>
                    <a:rPr xmlns:a="http://schemas.openxmlformats.org/drawingml/2006/main" sz="21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o</m:t>
                  </m:r>
                  <m:sSub>
                    <m:e>
                      <m:r>
                        <a:rPr xmlns:a="http://schemas.openxmlformats.org/drawingml/2006/main" sz="21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p</m:t>
                      </m:r>
                    </m:e>
                    <m:sub>
                      <m:r>
                        <a:rPr xmlns:a="http://schemas.openxmlformats.org/drawingml/2006/main" sz="21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i</m:t>
                      </m:r>
                    </m:sub>
                  </m:sSub>
                </m:oMath>
              </m:oMathPara>
            </a14:m>
            <a:endParaRPr sz="2100"/>
          </a:p>
        </p:txBody>
      </p:sp>
      <p:sp>
        <p:nvSpPr>
          <p:cNvPr id="74" name="Equação"/>
          <p:cNvSpPr txBox="1"/>
          <p:nvPr/>
        </p:nvSpPr>
        <p:spPr>
          <a:xfrm>
            <a:off x="4422140" y="4010133"/>
            <a:ext cx="2087144" cy="759600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latinLnBrk="1"/>
            <a14:m>
              <m:oMathPara>
                <m:oMathParaPr>
                  <m:jc m:val="centerGroup"/>
                </m:oMathParaPr>
                <m:oMath>
                  <m:r>
                    <a:rPr xmlns:a="http://schemas.openxmlformats.org/drawingml/2006/main" sz="21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C</m:t>
                  </m:r>
                  <m:r>
                    <a:rPr xmlns:a="http://schemas.openxmlformats.org/drawingml/2006/main" sz="21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o</m:t>
                  </m:r>
                  <m:r>
                    <a:rPr xmlns:a="http://schemas.openxmlformats.org/drawingml/2006/main" sz="21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o</m:t>
                  </m:r>
                  <m:sSub>
                    <m:e>
                      <m:r>
                        <a:rPr xmlns:a="http://schemas.openxmlformats.org/drawingml/2006/main" sz="21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p</m:t>
                      </m:r>
                    </m:e>
                    <m:sub>
                      <m:r>
                        <a:rPr xmlns:a="http://schemas.openxmlformats.org/drawingml/2006/main" sz="21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R</m:t>
                      </m:r>
                    </m:sub>
                  </m:sSub>
                  <m:r>
                    <a:rPr xmlns:a="http://schemas.openxmlformats.org/drawingml/2006/main" sz="21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limUpp>
                    <m:e>
                      <m:limLow>
                        <m:e>
                          <m:r>
                            <a:rPr xmlns:a="http://schemas.openxmlformats.org/drawingml/2006/main" sz="21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∑</m:t>
                          </m:r>
                        </m:e>
                        <m:lim>
                          <m:r>
                            <a:rPr xmlns:a="http://schemas.openxmlformats.org/drawingml/2006/main" sz="21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E</m:t>
                          </m:r>
                          <m:r>
                            <a:rPr xmlns:a="http://schemas.openxmlformats.org/drawingml/2006/main" sz="21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xmlns:a="http://schemas.openxmlformats.org/drawingml/2006/main" sz="21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lim>
                      </m:limLow>
                    </m:e>
                    <m:lim>
                      <m:r>
                        <a:rPr xmlns:a="http://schemas.openxmlformats.org/drawingml/2006/main" sz="21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k</m:t>
                      </m:r>
                    </m:lim>
                  </m:limUpp>
                  <m:r>
                    <a:rPr xmlns:a="http://schemas.openxmlformats.org/drawingml/2006/main" sz="21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C</m:t>
                  </m:r>
                  <m:r>
                    <a:rPr xmlns:a="http://schemas.openxmlformats.org/drawingml/2006/main" sz="21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o</m:t>
                  </m:r>
                  <m:r>
                    <a:rPr xmlns:a="http://schemas.openxmlformats.org/drawingml/2006/main" sz="21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o</m:t>
                  </m:r>
                  <m:sSub>
                    <m:e>
                      <m:r>
                        <a:rPr xmlns:a="http://schemas.openxmlformats.org/drawingml/2006/main" sz="21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p</m:t>
                      </m:r>
                    </m:e>
                    <m:sub>
                      <m:r>
                        <a:rPr xmlns:a="http://schemas.openxmlformats.org/drawingml/2006/main" sz="21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E</m:t>
                      </m:r>
                    </m:sub>
                  </m:sSub>
                </m:oMath>
              </m:oMathPara>
            </a14:m>
            <a:endParaRPr sz="2100"/>
          </a:p>
        </p:txBody>
      </p:sp>
      <p:sp>
        <p:nvSpPr>
          <p:cNvPr id="75" name="Agregar municípios por Região"/>
          <p:cNvSpPr txBox="1"/>
          <p:nvPr/>
        </p:nvSpPr>
        <p:spPr>
          <a:xfrm>
            <a:off x="334963" y="4010133"/>
            <a:ext cx="2933287" cy="3708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/>
            <a:r>
              <a:t>Agregar municípios por Região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ráficos - Freq Absoluta"/>
          <p:cNvSpPr txBox="1"/>
          <p:nvPr>
            <p:ph type="title"/>
          </p:nvPr>
        </p:nvSpPr>
        <p:spPr>
          <a:xfrm>
            <a:off x="5805218" y="8"/>
            <a:ext cx="4378844" cy="599726"/>
          </a:xfrm>
          <a:prstGeom prst="rect">
            <a:avLst/>
          </a:prstGeom>
        </p:spPr>
        <p:txBody>
          <a:bodyPr/>
          <a:lstStyle/>
          <a:p>
            <a:pPr/>
            <a:r>
              <a:t>Gráficos - Freq Absoluta</a:t>
            </a:r>
          </a:p>
        </p:txBody>
      </p:sp>
      <p:sp>
        <p:nvSpPr>
          <p:cNvPr id="78" name="Texto"/>
          <p:cNvSpPr txBox="1"/>
          <p:nvPr/>
        </p:nvSpPr>
        <p:spPr>
          <a:xfrm>
            <a:off x="114300" y="-457200"/>
            <a:ext cx="142238" cy="41401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 defTabSz="457200">
              <a:lnSpc>
                <a:spcPts val="2800"/>
              </a:lnSpc>
              <a:defRPr sz="1200">
                <a:latin typeface="Times"/>
                <a:ea typeface="Times"/>
                <a:cs typeface="Times"/>
                <a:sym typeface="Times"/>
              </a:defRPr>
            </a:lvl1pPr>
          </a:lstStyle>
          <a:p>
            <a:pPr/>
            <a:r>
              <a:t> </a:t>
            </a:r>
          </a:p>
        </p:txBody>
      </p:sp>
      <p:pic>
        <p:nvPicPr>
          <p:cNvPr id="79" name="FreqAbs_Estado.png" descr="FreqAbs_Estado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01735" y="671944"/>
            <a:ext cx="9923797" cy="6114529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ráficos - Freq Relativa"/>
          <p:cNvSpPr txBox="1"/>
          <p:nvPr>
            <p:ph type="title" idx="4294967295"/>
          </p:nvPr>
        </p:nvSpPr>
        <p:spPr>
          <a:xfrm>
            <a:off x="5805218" y="8"/>
            <a:ext cx="4378844" cy="599726"/>
          </a:xfrm>
          <a:prstGeom prst="rect">
            <a:avLst/>
          </a:prstGeom>
        </p:spPr>
        <p:txBody>
          <a:bodyPr lIns="45699" tIns="45699" rIns="45699" bIns="45699"/>
          <a:lstStyle/>
          <a:p>
            <a:pPr/>
            <a:r>
              <a:t>Gráficos - Freq Relativa</a:t>
            </a:r>
          </a:p>
        </p:txBody>
      </p:sp>
      <p:pic>
        <p:nvPicPr>
          <p:cNvPr id="82" name="FreqRel_Estado.png" descr="FreqRel_Estado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22502" y="701367"/>
            <a:ext cx="10013534" cy="6134458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Title 1"/>
          <p:cNvSpPr txBox="1"/>
          <p:nvPr>
            <p:ph type="title"/>
          </p:nvPr>
        </p:nvSpPr>
        <p:spPr>
          <a:xfrm>
            <a:off x="6043988" y="50477"/>
            <a:ext cx="4182737" cy="605630"/>
          </a:xfrm>
          <a:prstGeom prst="rect">
            <a:avLst/>
          </a:prstGeom>
        </p:spPr>
        <p:txBody>
          <a:bodyPr/>
          <a:lstStyle/>
          <a:p>
            <a:pPr/>
            <a:r>
              <a:t>Criação dos Grupos</a:t>
            </a:r>
          </a:p>
        </p:txBody>
      </p:sp>
      <p:sp>
        <p:nvSpPr>
          <p:cNvPr id="85" name="Agrupamentos considerando o indicador"/>
          <p:cNvSpPr txBox="1"/>
          <p:nvPr/>
        </p:nvSpPr>
        <p:spPr>
          <a:xfrm>
            <a:off x="335744" y="1149029"/>
            <a:ext cx="3873807" cy="3708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/>
            <a:r>
              <a:t>Agrupamentos considerando o indicador</a:t>
            </a:r>
          </a:p>
        </p:txBody>
      </p:sp>
      <p:sp>
        <p:nvSpPr>
          <p:cNvPr id="86" name="Equação"/>
          <p:cNvSpPr txBox="1"/>
          <p:nvPr/>
        </p:nvSpPr>
        <p:spPr>
          <a:xfrm>
            <a:off x="4511040" y="1211165"/>
            <a:ext cx="607040" cy="246570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latinLnBrk="1"/>
            <a14:m>
              <m:oMathPara>
                <m:oMathParaPr>
                  <m:jc m:val="centerGroup"/>
                </m:oMathParaPr>
                <m:oMath>
                  <m:r>
                    <a:rPr xmlns:a="http://schemas.openxmlformats.org/drawingml/2006/main" sz="21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C</m:t>
                  </m:r>
                  <m:r>
                    <a:rPr xmlns:a="http://schemas.openxmlformats.org/drawingml/2006/main" sz="21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o</m:t>
                  </m:r>
                  <m:r>
                    <a:rPr xmlns:a="http://schemas.openxmlformats.org/drawingml/2006/main" sz="21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o</m:t>
                  </m:r>
                  <m:sSub>
                    <m:e>
                      <m:r>
                        <a:rPr xmlns:a="http://schemas.openxmlformats.org/drawingml/2006/main" sz="21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p</m:t>
                      </m:r>
                    </m:e>
                    <m:sub>
                      <m:r>
                        <a:rPr xmlns:a="http://schemas.openxmlformats.org/drawingml/2006/main" sz="21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i</m:t>
                      </m:r>
                    </m:sub>
                  </m:sSub>
                </m:oMath>
              </m:oMathPara>
            </a14:m>
            <a:endParaRPr sz="2100"/>
          </a:p>
        </p:txBody>
      </p:sp>
      <p:sp>
        <p:nvSpPr>
          <p:cNvPr id="87" name="Equação"/>
          <p:cNvSpPr txBox="1"/>
          <p:nvPr/>
        </p:nvSpPr>
        <p:spPr>
          <a:xfrm>
            <a:off x="2009140" y="1652777"/>
            <a:ext cx="1585506" cy="328309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latinLnBrk="1"/>
            <a14:m>
              <m:oMathPara>
                <m:oMathParaPr>
                  <m:jc m:val="centerGroup"/>
                </m:oMathParaPr>
                <m:oMath>
                  <m:r>
                    <a:rPr xmlns:a="http://schemas.openxmlformats.org/drawingml/2006/main" sz="21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C</m:t>
                  </m:r>
                  <m:r>
                    <a:rPr xmlns:a="http://schemas.openxmlformats.org/drawingml/2006/main" sz="21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o</m:t>
                  </m:r>
                  <m:r>
                    <a:rPr xmlns:a="http://schemas.openxmlformats.org/drawingml/2006/main" sz="21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o</m:t>
                  </m:r>
                  <m:sSub>
                    <m:e>
                      <m:r>
                        <a:rPr xmlns:a="http://schemas.openxmlformats.org/drawingml/2006/main" sz="21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p</m:t>
                      </m:r>
                    </m:e>
                    <m:sub>
                      <m:r>
                        <a:rPr xmlns:a="http://schemas.openxmlformats.org/drawingml/2006/main" sz="21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i</m:t>
                      </m:r>
                    </m:sub>
                  </m:sSub>
                  <m:r>
                    <a:rPr xmlns:a="http://schemas.openxmlformats.org/drawingml/2006/main" sz="21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∈</m:t>
                  </m:r>
                  <m:d>
                    <m:dPr>
                      <m:ctrlPr>
                        <a:rPr xmlns:a="http://schemas.openxmlformats.org/drawingml/2006/main" sz="21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</m:ctrlPr>
                      <m:begChr m:val="["/>
                    </m:dPr>
                    <m:e>
                      <m:r>
                        <a:rPr xmlns:a="http://schemas.openxmlformats.org/drawingml/2006/main" sz="21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0,10</m:t>
                      </m:r>
                    </m:e>
                  </m:d>
                </m:oMath>
              </m:oMathPara>
            </a14:m>
            <a:endParaRPr sz="2100"/>
          </a:p>
        </p:txBody>
      </p:sp>
      <p:sp>
        <p:nvSpPr>
          <p:cNvPr id="88" name="Grupo 1"/>
          <p:cNvSpPr txBox="1"/>
          <p:nvPr/>
        </p:nvSpPr>
        <p:spPr>
          <a:xfrm>
            <a:off x="385762" y="1643957"/>
            <a:ext cx="908035" cy="3708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/>
            <a:r>
              <a:t>Grupo 1 </a:t>
            </a:r>
          </a:p>
        </p:txBody>
      </p:sp>
      <p:sp>
        <p:nvSpPr>
          <p:cNvPr id="89" name="Grupo 2"/>
          <p:cNvSpPr txBox="1"/>
          <p:nvPr/>
        </p:nvSpPr>
        <p:spPr>
          <a:xfrm>
            <a:off x="385762" y="2138884"/>
            <a:ext cx="908035" cy="3708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/>
            <a:r>
              <a:t>Grupo 2 </a:t>
            </a:r>
          </a:p>
        </p:txBody>
      </p:sp>
      <p:sp>
        <p:nvSpPr>
          <p:cNvPr id="90" name="Grupo 3"/>
          <p:cNvSpPr txBox="1"/>
          <p:nvPr/>
        </p:nvSpPr>
        <p:spPr>
          <a:xfrm>
            <a:off x="385762" y="2633813"/>
            <a:ext cx="908035" cy="3708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/>
            <a:r>
              <a:t>Grupo 3 </a:t>
            </a:r>
          </a:p>
        </p:txBody>
      </p:sp>
      <p:sp>
        <p:nvSpPr>
          <p:cNvPr id="91" name="Grupo 4"/>
          <p:cNvSpPr txBox="1"/>
          <p:nvPr/>
        </p:nvSpPr>
        <p:spPr>
          <a:xfrm>
            <a:off x="385762" y="3128741"/>
            <a:ext cx="908035" cy="3708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/>
            <a:r>
              <a:t>Grupo 4 </a:t>
            </a:r>
          </a:p>
        </p:txBody>
      </p:sp>
      <p:sp>
        <p:nvSpPr>
          <p:cNvPr id="92" name="Grupo 5"/>
          <p:cNvSpPr txBox="1"/>
          <p:nvPr/>
        </p:nvSpPr>
        <p:spPr>
          <a:xfrm>
            <a:off x="385762" y="3623667"/>
            <a:ext cx="908035" cy="3708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/>
            <a:r>
              <a:t>Grupo 5 </a:t>
            </a:r>
          </a:p>
        </p:txBody>
      </p:sp>
      <p:sp>
        <p:nvSpPr>
          <p:cNvPr id="93" name="Equação"/>
          <p:cNvSpPr txBox="1"/>
          <p:nvPr/>
        </p:nvSpPr>
        <p:spPr>
          <a:xfrm>
            <a:off x="2009140" y="2160152"/>
            <a:ext cx="1718855" cy="328308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latinLnBrk="1"/>
            <a14:m>
              <m:oMathPara>
                <m:oMathParaPr>
                  <m:jc m:val="centerGroup"/>
                </m:oMathParaPr>
                <m:oMath>
                  <m:r>
                    <a:rPr xmlns:a="http://schemas.openxmlformats.org/drawingml/2006/main" sz="21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C</m:t>
                  </m:r>
                  <m:r>
                    <a:rPr xmlns:a="http://schemas.openxmlformats.org/drawingml/2006/main" sz="21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o</m:t>
                  </m:r>
                  <m:r>
                    <a:rPr xmlns:a="http://schemas.openxmlformats.org/drawingml/2006/main" sz="21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o</m:t>
                  </m:r>
                  <m:sSub>
                    <m:e>
                      <m:r>
                        <a:rPr xmlns:a="http://schemas.openxmlformats.org/drawingml/2006/main" sz="21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p</m:t>
                      </m:r>
                    </m:e>
                    <m:sub>
                      <m:r>
                        <a:rPr xmlns:a="http://schemas.openxmlformats.org/drawingml/2006/main" sz="21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i</m:t>
                      </m:r>
                    </m:sub>
                  </m:sSub>
                  <m:r>
                    <a:rPr xmlns:a="http://schemas.openxmlformats.org/drawingml/2006/main" sz="21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∈</m:t>
                  </m:r>
                  <m:d>
                    <m:dPr>
                      <m:ctrlPr>
                        <a:rPr xmlns:a="http://schemas.openxmlformats.org/drawingml/2006/main" sz="21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</m:ctrlPr>
                      <m:begChr m:val="["/>
                    </m:dPr>
                    <m:e>
                      <m:r>
                        <a:rPr xmlns:a="http://schemas.openxmlformats.org/drawingml/2006/main" sz="21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10,20</m:t>
                      </m:r>
                    </m:e>
                  </m:d>
                </m:oMath>
              </m:oMathPara>
            </a14:m>
            <a:endParaRPr sz="2100"/>
          </a:p>
        </p:txBody>
      </p:sp>
      <p:sp>
        <p:nvSpPr>
          <p:cNvPr id="94" name="Equação"/>
          <p:cNvSpPr txBox="1"/>
          <p:nvPr/>
        </p:nvSpPr>
        <p:spPr>
          <a:xfrm>
            <a:off x="2009140" y="2655079"/>
            <a:ext cx="1718855" cy="328308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latinLnBrk="1"/>
            <a14:m>
              <m:oMathPara>
                <m:oMathParaPr>
                  <m:jc m:val="centerGroup"/>
                </m:oMathParaPr>
                <m:oMath>
                  <m:r>
                    <a:rPr xmlns:a="http://schemas.openxmlformats.org/drawingml/2006/main" sz="21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C</m:t>
                  </m:r>
                  <m:r>
                    <a:rPr xmlns:a="http://schemas.openxmlformats.org/drawingml/2006/main" sz="21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o</m:t>
                  </m:r>
                  <m:r>
                    <a:rPr xmlns:a="http://schemas.openxmlformats.org/drawingml/2006/main" sz="21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o</m:t>
                  </m:r>
                  <m:sSub>
                    <m:e>
                      <m:r>
                        <a:rPr xmlns:a="http://schemas.openxmlformats.org/drawingml/2006/main" sz="21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p</m:t>
                      </m:r>
                    </m:e>
                    <m:sub>
                      <m:r>
                        <a:rPr xmlns:a="http://schemas.openxmlformats.org/drawingml/2006/main" sz="21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i</m:t>
                      </m:r>
                    </m:sub>
                  </m:sSub>
                  <m:r>
                    <a:rPr xmlns:a="http://schemas.openxmlformats.org/drawingml/2006/main" sz="21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∈</m:t>
                  </m:r>
                  <m:d>
                    <m:dPr>
                      <m:ctrlPr>
                        <a:rPr xmlns:a="http://schemas.openxmlformats.org/drawingml/2006/main" sz="21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</m:ctrlPr>
                      <m:begChr m:val="["/>
                    </m:dPr>
                    <m:e>
                      <m:r>
                        <a:rPr xmlns:a="http://schemas.openxmlformats.org/drawingml/2006/main" sz="21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20,30</m:t>
                      </m:r>
                    </m:e>
                  </m:d>
                </m:oMath>
              </m:oMathPara>
            </a14:m>
            <a:endParaRPr sz="2100"/>
          </a:p>
        </p:txBody>
      </p:sp>
      <p:sp>
        <p:nvSpPr>
          <p:cNvPr id="95" name="Equação"/>
          <p:cNvSpPr txBox="1"/>
          <p:nvPr/>
        </p:nvSpPr>
        <p:spPr>
          <a:xfrm>
            <a:off x="2009140" y="3150006"/>
            <a:ext cx="1718855" cy="328309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latinLnBrk="1"/>
            <a14:m>
              <m:oMathPara>
                <m:oMathParaPr>
                  <m:jc m:val="centerGroup"/>
                </m:oMathParaPr>
                <m:oMath>
                  <m:r>
                    <a:rPr xmlns:a="http://schemas.openxmlformats.org/drawingml/2006/main" sz="21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C</m:t>
                  </m:r>
                  <m:r>
                    <a:rPr xmlns:a="http://schemas.openxmlformats.org/drawingml/2006/main" sz="21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o</m:t>
                  </m:r>
                  <m:r>
                    <a:rPr xmlns:a="http://schemas.openxmlformats.org/drawingml/2006/main" sz="21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o</m:t>
                  </m:r>
                  <m:sSub>
                    <m:e>
                      <m:r>
                        <a:rPr xmlns:a="http://schemas.openxmlformats.org/drawingml/2006/main" sz="21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p</m:t>
                      </m:r>
                    </m:e>
                    <m:sub>
                      <m:r>
                        <a:rPr xmlns:a="http://schemas.openxmlformats.org/drawingml/2006/main" sz="21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i</m:t>
                      </m:r>
                    </m:sub>
                  </m:sSub>
                  <m:r>
                    <a:rPr xmlns:a="http://schemas.openxmlformats.org/drawingml/2006/main" sz="21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∈</m:t>
                  </m:r>
                  <m:d>
                    <m:dPr>
                      <m:ctrlPr>
                        <a:rPr xmlns:a="http://schemas.openxmlformats.org/drawingml/2006/main" sz="21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</m:ctrlPr>
                      <m:begChr m:val="["/>
                    </m:dPr>
                    <m:e>
                      <m:r>
                        <a:rPr xmlns:a="http://schemas.openxmlformats.org/drawingml/2006/main" sz="21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30,40</m:t>
                      </m:r>
                    </m:e>
                  </m:d>
                </m:oMath>
              </m:oMathPara>
            </a14:m>
            <a:endParaRPr sz="2100"/>
          </a:p>
        </p:txBody>
      </p:sp>
      <p:sp>
        <p:nvSpPr>
          <p:cNvPr id="96" name="Equação"/>
          <p:cNvSpPr txBox="1"/>
          <p:nvPr/>
        </p:nvSpPr>
        <p:spPr>
          <a:xfrm>
            <a:off x="1920240" y="3644934"/>
            <a:ext cx="1200924" cy="249237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latinLnBrk="1"/>
            <a14:m>
              <m:oMathPara>
                <m:oMathParaPr>
                  <m:jc m:val="centerGroup"/>
                </m:oMathParaPr>
                <m:oMath>
                  <m:r>
                    <a:rPr xmlns:a="http://schemas.openxmlformats.org/drawingml/2006/main" sz="21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C</m:t>
                  </m:r>
                  <m:r>
                    <a:rPr xmlns:a="http://schemas.openxmlformats.org/drawingml/2006/main" sz="21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o</m:t>
                  </m:r>
                  <m:r>
                    <a:rPr xmlns:a="http://schemas.openxmlformats.org/drawingml/2006/main" sz="21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o</m:t>
                  </m:r>
                  <m:sSub>
                    <m:e>
                      <m:r>
                        <a:rPr xmlns:a="http://schemas.openxmlformats.org/drawingml/2006/main" sz="21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p</m:t>
                      </m:r>
                    </m:e>
                    <m:sub>
                      <m:r>
                        <a:rPr xmlns:a="http://schemas.openxmlformats.org/drawingml/2006/main" sz="21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i</m:t>
                      </m:r>
                    </m:sub>
                  </m:sSub>
                  <m:r>
                    <a:rPr xmlns:a="http://schemas.openxmlformats.org/drawingml/2006/main" sz="21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≥</m:t>
                  </m:r>
                  <m:r>
                    <a:rPr xmlns:a="http://schemas.openxmlformats.org/drawingml/2006/main" sz="21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40</m:t>
                  </m:r>
                </m:oMath>
              </m:oMathPara>
            </a14:m>
            <a:endParaRPr sz="2100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ráficos - Histograma"/>
          <p:cNvSpPr txBox="1"/>
          <p:nvPr>
            <p:ph type="title" idx="4294967295"/>
          </p:nvPr>
        </p:nvSpPr>
        <p:spPr>
          <a:xfrm>
            <a:off x="5805218" y="8"/>
            <a:ext cx="4378844" cy="599726"/>
          </a:xfrm>
          <a:prstGeom prst="rect">
            <a:avLst/>
          </a:prstGeom>
        </p:spPr>
        <p:txBody>
          <a:bodyPr lIns="45699" tIns="45699" rIns="45699" bIns="45699"/>
          <a:lstStyle/>
          <a:p>
            <a:pPr/>
            <a:r>
              <a:t>Gráficos - Histograma</a:t>
            </a:r>
          </a:p>
        </p:txBody>
      </p:sp>
      <p:pic>
        <p:nvPicPr>
          <p:cNvPr id="99" name="Hist_PartMun-Grupo.png" descr="Hist_PartMun-Grupo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84150" y="1054100"/>
            <a:ext cx="8036250" cy="5660184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Distribuição Conjunta - Frequências"/>
          <p:cNvSpPr txBox="1"/>
          <p:nvPr/>
        </p:nvSpPr>
        <p:spPr>
          <a:xfrm>
            <a:off x="4882058" y="144779"/>
            <a:ext cx="5120284" cy="4216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2100"/>
            </a:lvl1pPr>
          </a:lstStyle>
          <a:p>
            <a:pPr/>
            <a:r>
              <a:t>Distribuição Conjunta - Frequências</a:t>
            </a:r>
          </a:p>
        </p:txBody>
      </p:sp>
      <p:graphicFrame>
        <p:nvGraphicFramePr>
          <p:cNvPr id="102" name="Tabela"/>
          <p:cNvGraphicFramePr/>
          <p:nvPr/>
        </p:nvGraphicFramePr>
        <p:xfrm>
          <a:off x="660400" y="1663700"/>
          <a:ext cx="9050482" cy="3030444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1" rtl="0">
                <a:tableStyleId>{4C3C2611-4C71-4FC5-86AE-919BDF0F9419}</a:tableStyleId>
              </a:tblPr>
              <a:tblGrid>
                <a:gridCol w="1292926"/>
                <a:gridCol w="1292926"/>
                <a:gridCol w="1292926"/>
                <a:gridCol w="1292926"/>
                <a:gridCol w="1292926"/>
                <a:gridCol w="1292926"/>
                <a:gridCol w="1292926"/>
              </a:tblGrid>
              <a:tr h="535208">
                <a:tc>
                  <a:txBody>
                    <a:bodyPr/>
                    <a:lstStyle/>
                    <a:p>
                      <a:pPr algn="ctr">
                        <a:defRPr sz="1900"/>
                      </a:pPr>
                    </a:p>
                  </a:txBody>
                  <a:tcPr marL="0" marR="0" marT="0" marB="0" anchor="ctr" anchorCtr="0" horzOverflow="overflow">
                    <a:lnL w="12700">
                      <a:solidFill>
                        <a:srgbClr val="000000"/>
                      </a:solidFill>
                    </a:lnL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 defTabSz="457200"/>
                      <a:r>
                        <a:rPr b="1" sz="1900">
                          <a:latin typeface="Arial"/>
                          <a:ea typeface="Arial"/>
                          <a:cs typeface="Arial"/>
                          <a:sym typeface="Arial"/>
                        </a:rPr>
                        <a:t>Nordeste</a:t>
                      </a:r>
                    </a:p>
                  </a:txBody>
                  <a:tcPr marL="0" marR="0" marT="0" marB="0" anchor="ctr" anchorCtr="0" horzOverflow="overflow"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 defTabSz="457200"/>
                      <a:r>
                        <a:rPr b="1" sz="1900">
                          <a:latin typeface="Arial"/>
                          <a:ea typeface="Arial"/>
                          <a:cs typeface="Arial"/>
                          <a:sym typeface="Arial"/>
                        </a:rPr>
                        <a:t>Norte</a:t>
                      </a:r>
                    </a:p>
                  </a:txBody>
                  <a:tcPr marL="0" marR="0" marT="0" marB="0" anchor="ctr" anchorCtr="0" horzOverflow="overflow"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 defTabSz="457200"/>
                      <a:r>
                        <a:rPr b="1" sz="1900">
                          <a:latin typeface="Arial"/>
                          <a:ea typeface="Arial"/>
                          <a:cs typeface="Arial"/>
                          <a:sym typeface="Arial"/>
                        </a:rPr>
                        <a:t>Centro</a:t>
                      </a:r>
                    </a:p>
                  </a:txBody>
                  <a:tcPr marL="0" marR="0" marT="0" marB="0" anchor="ctr" anchorCtr="0" horzOverflow="overflow"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 defTabSz="457200"/>
                      <a:r>
                        <a:rPr b="1" sz="1900">
                          <a:latin typeface="Arial"/>
                          <a:ea typeface="Arial"/>
                          <a:cs typeface="Arial"/>
                          <a:sym typeface="Arial"/>
                        </a:rPr>
                        <a:t>Sudeste</a:t>
                      </a:r>
                    </a:p>
                  </a:txBody>
                  <a:tcPr marL="0" marR="0" marT="0" marB="0" anchor="ctr" anchorCtr="0" horzOverflow="overflow"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 defTabSz="457200"/>
                      <a:r>
                        <a:rPr b="1" sz="1900">
                          <a:latin typeface="Arial"/>
                          <a:ea typeface="Arial"/>
                          <a:cs typeface="Arial"/>
                          <a:sym typeface="Arial"/>
                        </a:rPr>
                        <a:t>Sul</a:t>
                      </a:r>
                    </a:p>
                  </a:txBody>
                  <a:tcPr marL="0" marR="0" marT="0" marB="0" anchor="ctr" anchorCtr="0" horzOverflow="overflow"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 defTabSz="457200"/>
                      <a:r>
                        <a:rPr b="1" sz="1900">
                          <a:latin typeface="Arial"/>
                          <a:ea typeface="Arial"/>
                          <a:cs typeface="Arial"/>
                          <a:sym typeface="Arial"/>
                        </a:rPr>
                        <a:t>Brasil</a:t>
                      </a:r>
                    </a:p>
                  </a:txBody>
                  <a:tcPr marL="0" marR="0" marT="0" marB="0" anchor="ctr" anchorCtr="0" horzOverflow="overflow"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</a:tcPr>
                </a:tc>
              </a:tr>
              <a:tr h="499047">
                <a:tc>
                  <a:txBody>
                    <a:bodyPr/>
                    <a:lstStyle/>
                    <a:p>
                      <a:pPr defTabSz="457200"/>
                      <a:r>
                        <a:rPr b="1" sz="1900">
                          <a:latin typeface="Arial"/>
                          <a:ea typeface="Arial"/>
                          <a:cs typeface="Arial"/>
                          <a:sym typeface="Arial"/>
                        </a:rPr>
                        <a:t>Micro</a:t>
                      </a:r>
                    </a:p>
                  </a:txBody>
                  <a:tcPr marL="0" marR="0" marT="0" marB="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T w="12700">
                      <a:solidFill>
                        <a:srgbClr val="000000"/>
                      </a:solidFill>
                    </a:lnT>
                  </a:tcPr>
                </a:tc>
                <a:tc>
                  <a:txBody>
                    <a:bodyPr/>
                    <a:lstStyle/>
                    <a:p>
                      <a:pPr algn="r" defTabSz="457200"/>
                      <a:r>
                        <a:rPr sz="1900">
                          <a:latin typeface="Arial"/>
                          <a:ea typeface="Arial"/>
                          <a:cs typeface="Arial"/>
                          <a:sym typeface="Arial"/>
                        </a:rPr>
                        <a:t>2.406</a:t>
                      </a:r>
                    </a:p>
                  </a:txBody>
                  <a:tcPr marL="0" marR="0" marT="0" marB="0" anchor="ctr" anchorCtr="0" horzOverflow="overflow">
                    <a:lnT w="12700">
                      <a:solidFill>
                        <a:srgbClr val="000000"/>
                      </a:solidFill>
                    </a:lnT>
                  </a:tcPr>
                </a:tc>
                <a:tc>
                  <a:txBody>
                    <a:bodyPr/>
                    <a:lstStyle/>
                    <a:p>
                      <a:pPr algn="r" defTabSz="457200"/>
                      <a:r>
                        <a:rPr sz="1900">
                          <a:latin typeface="Arial"/>
                          <a:ea typeface="Arial"/>
                          <a:cs typeface="Arial"/>
                          <a:sym typeface="Arial"/>
                        </a:rPr>
                        <a:t>1.199</a:t>
                      </a:r>
                    </a:p>
                  </a:txBody>
                  <a:tcPr marL="0" marR="0" marT="0" marB="0" anchor="ctr" anchorCtr="0" horzOverflow="overflow">
                    <a:lnT w="12700">
                      <a:solidFill>
                        <a:srgbClr val="000000"/>
                      </a:solidFill>
                    </a:lnT>
                  </a:tcPr>
                </a:tc>
                <a:tc>
                  <a:txBody>
                    <a:bodyPr/>
                    <a:lstStyle/>
                    <a:p>
                      <a:pPr algn="r" defTabSz="457200"/>
                      <a:r>
                        <a:rPr sz="1900">
                          <a:latin typeface="Arial"/>
                          <a:ea typeface="Arial"/>
                          <a:cs typeface="Arial"/>
                          <a:sym typeface="Arial"/>
                        </a:rPr>
                        <a:t>2.888</a:t>
                      </a:r>
                    </a:p>
                  </a:txBody>
                  <a:tcPr marL="0" marR="0" marT="0" marB="0" anchor="ctr" anchorCtr="0" horzOverflow="overflow">
                    <a:lnT w="12700">
                      <a:solidFill>
                        <a:srgbClr val="000000"/>
                      </a:solidFill>
                    </a:lnT>
                  </a:tcPr>
                </a:tc>
                <a:tc>
                  <a:txBody>
                    <a:bodyPr/>
                    <a:lstStyle/>
                    <a:p>
                      <a:pPr algn="r" defTabSz="457200"/>
                      <a:r>
                        <a:rPr sz="1900">
                          <a:latin typeface="Arial"/>
                          <a:ea typeface="Arial"/>
                          <a:cs typeface="Arial"/>
                          <a:sym typeface="Arial"/>
                        </a:rPr>
                        <a:t>12.387</a:t>
                      </a:r>
                    </a:p>
                  </a:txBody>
                  <a:tcPr marL="0" marR="0" marT="0" marB="0" anchor="ctr" anchorCtr="0" horzOverflow="overflow">
                    <a:lnT w="12700">
                      <a:solidFill>
                        <a:srgbClr val="000000"/>
                      </a:solidFill>
                    </a:lnT>
                  </a:tcPr>
                </a:tc>
                <a:tc>
                  <a:txBody>
                    <a:bodyPr/>
                    <a:lstStyle/>
                    <a:p>
                      <a:pPr algn="r" defTabSz="457200"/>
                      <a:r>
                        <a:rPr sz="1900">
                          <a:latin typeface="Arial"/>
                          <a:ea typeface="Arial"/>
                          <a:cs typeface="Arial"/>
                          <a:sym typeface="Arial"/>
                        </a:rPr>
                        <a:t>65.901</a:t>
                      </a:r>
                    </a:p>
                  </a:txBody>
                  <a:tcPr marL="0" marR="0" marT="0" marB="0" anchor="ctr" anchorCtr="0" horzOverflow="overflow">
                    <a:lnT w="12700">
                      <a:solidFill>
                        <a:srgbClr val="000000"/>
                      </a:solidFill>
                    </a:lnT>
                  </a:tcPr>
                </a:tc>
                <a:tc>
                  <a:txBody>
                    <a:bodyPr/>
                    <a:lstStyle/>
                    <a:p>
                      <a:pPr algn="r" defTabSz="457200"/>
                      <a:r>
                        <a:rPr sz="1900">
                          <a:latin typeface="Arial"/>
                          <a:ea typeface="Arial"/>
                          <a:cs typeface="Arial"/>
                          <a:sym typeface="Arial"/>
                        </a:rPr>
                        <a:t>84.781</a:t>
                      </a:r>
                    </a:p>
                  </a:txBody>
                  <a:tcPr marL="0" marR="0" marT="0" marB="0" anchor="ctr" anchorCtr="0" horzOverflow="overflow"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</a:lnT>
                    <a:solidFill>
                      <a:schemeClr val="accent3">
                        <a:satOff val="-6373"/>
                        <a:lumOff val="-10823"/>
                      </a:schemeClr>
                    </a:solidFill>
                  </a:tcPr>
                </a:tc>
              </a:tr>
              <a:tr h="499047">
                <a:tc>
                  <a:txBody>
                    <a:bodyPr/>
                    <a:lstStyle/>
                    <a:p>
                      <a:pPr defTabSz="457200"/>
                      <a:r>
                        <a:rPr b="1" sz="1900">
                          <a:latin typeface="Arial"/>
                          <a:ea typeface="Arial"/>
                          <a:cs typeface="Arial"/>
                          <a:sym typeface="Arial"/>
                        </a:rPr>
                        <a:t>Pequena</a:t>
                      </a:r>
                    </a:p>
                  </a:txBody>
                  <a:tcPr marL="0" marR="0" marT="0" marB="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</a:tcPr>
                </a:tc>
                <a:tc>
                  <a:txBody>
                    <a:bodyPr/>
                    <a:lstStyle/>
                    <a:p>
                      <a:pPr algn="r" defTabSz="457200"/>
                      <a:r>
                        <a:rPr sz="1900">
                          <a:latin typeface="Arial"/>
                          <a:ea typeface="Arial"/>
                          <a:cs typeface="Arial"/>
                          <a:sym typeface="Arial"/>
                        </a:rPr>
                        <a:t>9.128</a:t>
                      </a:r>
                    </a:p>
                  </a:txBody>
                  <a:tcPr marL="0" marR="0" marT="0" marB="0" anchor="ctr" anchorCtr="0" horzOverflow="overflow"/>
                </a:tc>
                <a:tc>
                  <a:txBody>
                    <a:bodyPr/>
                    <a:lstStyle/>
                    <a:p>
                      <a:pPr algn="r" defTabSz="457200"/>
                      <a:r>
                        <a:rPr sz="1900">
                          <a:latin typeface="Arial"/>
                          <a:ea typeface="Arial"/>
                          <a:cs typeface="Arial"/>
                          <a:sym typeface="Arial"/>
                        </a:rPr>
                        <a:t>3.881</a:t>
                      </a:r>
                    </a:p>
                  </a:txBody>
                  <a:tcPr marL="0" marR="0" marT="0" marB="0" anchor="ctr" anchorCtr="0" horzOverflow="overflow"/>
                </a:tc>
                <a:tc>
                  <a:txBody>
                    <a:bodyPr/>
                    <a:lstStyle/>
                    <a:p>
                      <a:pPr algn="r" defTabSz="457200"/>
                      <a:r>
                        <a:rPr sz="1900">
                          <a:latin typeface="Arial"/>
                          <a:ea typeface="Arial"/>
                          <a:cs typeface="Arial"/>
                          <a:sym typeface="Arial"/>
                        </a:rPr>
                        <a:t>14.738</a:t>
                      </a:r>
                    </a:p>
                  </a:txBody>
                  <a:tcPr marL="0" marR="0" marT="0" marB="0" anchor="ctr" anchorCtr="0" horzOverflow="overflow"/>
                </a:tc>
                <a:tc>
                  <a:txBody>
                    <a:bodyPr/>
                    <a:lstStyle/>
                    <a:p>
                      <a:pPr algn="r" defTabSz="457200"/>
                      <a:r>
                        <a:rPr sz="1900">
                          <a:latin typeface="Arial"/>
                          <a:ea typeface="Arial"/>
                          <a:cs typeface="Arial"/>
                          <a:sym typeface="Arial"/>
                        </a:rPr>
                        <a:t>47.099</a:t>
                      </a:r>
                    </a:p>
                  </a:txBody>
                  <a:tcPr marL="0" marR="0" marT="0" marB="0" anchor="ctr" anchorCtr="0" horzOverflow="overflow"/>
                </a:tc>
                <a:tc>
                  <a:txBody>
                    <a:bodyPr/>
                    <a:lstStyle/>
                    <a:p>
                      <a:pPr algn="r" defTabSz="457200"/>
                      <a:r>
                        <a:rPr sz="1900">
                          <a:latin typeface="Arial"/>
                          <a:ea typeface="Arial"/>
                          <a:cs typeface="Arial"/>
                          <a:sym typeface="Arial"/>
                        </a:rPr>
                        <a:t>12.861</a:t>
                      </a:r>
                    </a:p>
                  </a:txBody>
                  <a:tcPr marL="0" marR="0" marT="0" marB="0" anchor="ctr" anchorCtr="0" horzOverflow="overflow"/>
                </a:tc>
                <a:tc>
                  <a:txBody>
                    <a:bodyPr/>
                    <a:lstStyle/>
                    <a:p>
                      <a:pPr algn="r" defTabSz="457200"/>
                      <a:r>
                        <a:rPr sz="1900">
                          <a:latin typeface="Arial"/>
                          <a:ea typeface="Arial"/>
                          <a:cs typeface="Arial"/>
                          <a:sym typeface="Arial"/>
                        </a:rPr>
                        <a:t>87.707</a:t>
                      </a:r>
                    </a:p>
                  </a:txBody>
                  <a:tcPr marL="0" marR="0" marT="0" marB="0" anchor="ctr" anchorCtr="0" horzOverflow="overflow">
                    <a:lnR w="12700">
                      <a:solidFill>
                        <a:srgbClr val="000000"/>
                      </a:solidFill>
                      <a:miter lim="400000"/>
                    </a:lnR>
                    <a:solidFill>
                      <a:schemeClr val="accent3">
                        <a:satOff val="-6373"/>
                        <a:lumOff val="-10823"/>
                      </a:schemeClr>
                    </a:solidFill>
                  </a:tcPr>
                </a:tc>
              </a:tr>
              <a:tr h="499047">
                <a:tc>
                  <a:txBody>
                    <a:bodyPr/>
                    <a:lstStyle/>
                    <a:p>
                      <a:pPr defTabSz="457200"/>
                      <a:r>
                        <a:rPr b="1" sz="1900">
                          <a:latin typeface="Arial"/>
                          <a:ea typeface="Arial"/>
                          <a:cs typeface="Arial"/>
                          <a:sym typeface="Arial"/>
                        </a:rPr>
                        <a:t>Media</a:t>
                      </a:r>
                    </a:p>
                  </a:txBody>
                  <a:tcPr marL="0" marR="0" marT="0" marB="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</a:tcPr>
                </a:tc>
                <a:tc>
                  <a:txBody>
                    <a:bodyPr/>
                    <a:lstStyle/>
                    <a:p>
                      <a:pPr algn="r" defTabSz="457200"/>
                      <a:r>
                        <a:rPr sz="1900">
                          <a:latin typeface="Arial"/>
                          <a:ea typeface="Arial"/>
                          <a:cs typeface="Arial"/>
                          <a:sym typeface="Arial"/>
                        </a:rPr>
                        <a:t>7.387</a:t>
                      </a:r>
                    </a:p>
                  </a:txBody>
                  <a:tcPr marL="0" marR="0" marT="0" marB="0" anchor="ctr" anchorCtr="0" horzOverflow="overflow"/>
                </a:tc>
                <a:tc>
                  <a:txBody>
                    <a:bodyPr/>
                    <a:lstStyle/>
                    <a:p>
                      <a:pPr algn="r" defTabSz="457200"/>
                      <a:r>
                        <a:rPr sz="1900">
                          <a:latin typeface="Arial"/>
                          <a:ea typeface="Arial"/>
                          <a:cs typeface="Arial"/>
                          <a:sym typeface="Arial"/>
                        </a:rPr>
                        <a:t>5.502</a:t>
                      </a:r>
                    </a:p>
                  </a:txBody>
                  <a:tcPr marL="0" marR="0" marT="0" marB="0" anchor="ctr" anchorCtr="0" horzOverflow="overflow"/>
                </a:tc>
                <a:tc>
                  <a:txBody>
                    <a:bodyPr/>
                    <a:lstStyle/>
                    <a:p>
                      <a:pPr algn="r" defTabSz="457200"/>
                      <a:r>
                        <a:rPr sz="1900">
                          <a:latin typeface="Arial"/>
                          <a:ea typeface="Arial"/>
                          <a:cs typeface="Arial"/>
                          <a:sym typeface="Arial"/>
                        </a:rPr>
                        <a:t>6.901</a:t>
                      </a:r>
                    </a:p>
                  </a:txBody>
                  <a:tcPr marL="0" marR="0" marT="0" marB="0" anchor="ctr" anchorCtr="0" horzOverflow="overflow"/>
                </a:tc>
                <a:tc>
                  <a:txBody>
                    <a:bodyPr/>
                    <a:lstStyle/>
                    <a:p>
                      <a:pPr algn="r" defTabSz="457200"/>
                      <a:r>
                        <a:rPr sz="1900">
                          <a:latin typeface="Arial"/>
                          <a:ea typeface="Arial"/>
                          <a:cs typeface="Arial"/>
                          <a:sym typeface="Arial"/>
                        </a:rPr>
                        <a:t>46.007</a:t>
                      </a:r>
                    </a:p>
                  </a:txBody>
                  <a:tcPr marL="0" marR="0" marT="0" marB="0" anchor="ctr" anchorCtr="0" horzOverflow="overflow"/>
                </a:tc>
                <a:tc>
                  <a:txBody>
                    <a:bodyPr/>
                    <a:lstStyle/>
                    <a:p>
                      <a:pPr algn="r" defTabSz="457200"/>
                      <a:r>
                        <a:rPr sz="1900">
                          <a:latin typeface="Arial"/>
                          <a:ea typeface="Arial"/>
                          <a:cs typeface="Arial"/>
                          <a:sym typeface="Arial"/>
                        </a:rPr>
                        <a:t>46.223</a:t>
                      </a:r>
                    </a:p>
                  </a:txBody>
                  <a:tcPr marL="0" marR="0" marT="0" marB="0" anchor="ctr" anchorCtr="0" horzOverflow="overflow"/>
                </a:tc>
                <a:tc>
                  <a:txBody>
                    <a:bodyPr/>
                    <a:lstStyle/>
                    <a:p>
                      <a:pPr algn="r" defTabSz="457200"/>
                      <a:r>
                        <a:rPr sz="1900">
                          <a:latin typeface="Arial"/>
                          <a:ea typeface="Arial"/>
                          <a:cs typeface="Arial"/>
                          <a:sym typeface="Arial"/>
                        </a:rPr>
                        <a:t>112.020</a:t>
                      </a:r>
                    </a:p>
                  </a:txBody>
                  <a:tcPr marL="0" marR="0" marT="0" marB="0" anchor="ctr" anchorCtr="0" horzOverflow="overflow">
                    <a:lnR w="12700">
                      <a:solidFill>
                        <a:srgbClr val="000000"/>
                      </a:solidFill>
                      <a:miter lim="400000"/>
                    </a:lnR>
                    <a:solidFill>
                      <a:schemeClr val="accent3">
                        <a:satOff val="-6373"/>
                        <a:lumOff val="-10823"/>
                      </a:schemeClr>
                    </a:solidFill>
                  </a:tcPr>
                </a:tc>
              </a:tr>
              <a:tr h="499047">
                <a:tc>
                  <a:txBody>
                    <a:bodyPr/>
                    <a:lstStyle/>
                    <a:p>
                      <a:pPr defTabSz="457200"/>
                      <a:r>
                        <a:rPr b="1" sz="1900">
                          <a:latin typeface="Arial"/>
                          <a:ea typeface="Arial"/>
                          <a:cs typeface="Arial"/>
                          <a:sym typeface="Arial"/>
                        </a:rPr>
                        <a:t>Grande</a:t>
                      </a:r>
                    </a:p>
                  </a:txBody>
                  <a:tcPr marL="0" marR="0" marT="0" marB="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</a:tcPr>
                </a:tc>
                <a:tc>
                  <a:txBody>
                    <a:bodyPr/>
                    <a:lstStyle/>
                    <a:p>
                      <a:pPr algn="r" defTabSz="457200"/>
                      <a:r>
                        <a:rPr sz="1900">
                          <a:latin typeface="Arial"/>
                          <a:ea typeface="Arial"/>
                          <a:cs typeface="Arial"/>
                          <a:sym typeface="Arial"/>
                        </a:rPr>
                        <a:t>12.227</a:t>
                      </a:r>
                    </a:p>
                  </a:txBody>
                  <a:tcPr marL="0" marR="0" marT="0" marB="0" anchor="ctr" anchorCtr="0" horzOverflow="overflow"/>
                </a:tc>
                <a:tc>
                  <a:txBody>
                    <a:bodyPr/>
                    <a:lstStyle/>
                    <a:p>
                      <a:pPr algn="r" defTabSz="457200"/>
                      <a:r>
                        <a:rPr sz="1900">
                          <a:latin typeface="Arial"/>
                          <a:ea typeface="Arial"/>
                          <a:cs typeface="Arial"/>
                          <a:sym typeface="Arial"/>
                        </a:rPr>
                        <a:t>-</a:t>
                      </a:r>
                    </a:p>
                  </a:txBody>
                  <a:tcPr marL="0" marR="0" marT="0" marB="0" anchor="ctr" anchorCtr="0" horzOverflow="overflow"/>
                </a:tc>
                <a:tc>
                  <a:txBody>
                    <a:bodyPr/>
                    <a:lstStyle/>
                    <a:p>
                      <a:pPr algn="r" defTabSz="457200"/>
                      <a:r>
                        <a:rPr sz="1900">
                          <a:latin typeface="Arial"/>
                          <a:ea typeface="Arial"/>
                          <a:cs typeface="Arial"/>
                          <a:sym typeface="Arial"/>
                        </a:rPr>
                        <a:t>4.556</a:t>
                      </a:r>
                    </a:p>
                  </a:txBody>
                  <a:tcPr marL="0" marR="0" marT="0" marB="0" anchor="ctr" anchorCtr="0" horzOverflow="overflow"/>
                </a:tc>
                <a:tc>
                  <a:txBody>
                    <a:bodyPr/>
                    <a:lstStyle/>
                    <a:p>
                      <a:pPr algn="r" defTabSz="457200"/>
                      <a:r>
                        <a:rPr sz="1900">
                          <a:latin typeface="Arial"/>
                          <a:ea typeface="Arial"/>
                          <a:cs typeface="Arial"/>
                          <a:sym typeface="Arial"/>
                        </a:rPr>
                        <a:t>22.489</a:t>
                      </a:r>
                    </a:p>
                  </a:txBody>
                  <a:tcPr marL="0" marR="0" marT="0" marB="0" anchor="ctr" anchorCtr="0" horzOverflow="overflow"/>
                </a:tc>
                <a:tc>
                  <a:txBody>
                    <a:bodyPr/>
                    <a:lstStyle/>
                    <a:p>
                      <a:pPr algn="r" defTabSz="457200"/>
                      <a:r>
                        <a:rPr sz="1900">
                          <a:latin typeface="Arial"/>
                          <a:ea typeface="Arial"/>
                          <a:cs typeface="Arial"/>
                          <a:sym typeface="Arial"/>
                        </a:rPr>
                        <a:t>69.124</a:t>
                      </a:r>
                    </a:p>
                  </a:txBody>
                  <a:tcPr marL="0" marR="0" marT="0" marB="0" anchor="ctr" anchorCtr="0" horzOverflow="overflow"/>
                </a:tc>
                <a:tc>
                  <a:txBody>
                    <a:bodyPr/>
                    <a:lstStyle/>
                    <a:p>
                      <a:pPr algn="r" defTabSz="457200"/>
                      <a:r>
                        <a:rPr sz="1900">
                          <a:latin typeface="Arial"/>
                          <a:ea typeface="Arial"/>
                          <a:cs typeface="Arial"/>
                          <a:sym typeface="Arial"/>
                        </a:rPr>
                        <a:t>108.396</a:t>
                      </a:r>
                    </a:p>
                  </a:txBody>
                  <a:tcPr marL="0" marR="0" marT="0" marB="0" anchor="ctr" anchorCtr="0" horzOverflow="overflow">
                    <a:lnR w="12700">
                      <a:solidFill>
                        <a:srgbClr val="000000"/>
                      </a:solidFill>
                      <a:miter lim="400000"/>
                    </a:lnR>
                    <a:solidFill>
                      <a:schemeClr val="accent3">
                        <a:satOff val="-6373"/>
                        <a:lumOff val="-10823"/>
                      </a:schemeClr>
                    </a:solidFill>
                  </a:tcPr>
                </a:tc>
              </a:tr>
              <a:tr h="499047">
                <a:tc>
                  <a:txBody>
                    <a:bodyPr/>
                    <a:lstStyle/>
                    <a:p>
                      <a:pPr defTabSz="457200"/>
                      <a:r>
                        <a:rPr b="1" sz="1900">
                          <a:latin typeface="Arial"/>
                          <a:ea typeface="Arial"/>
                          <a:cs typeface="Arial"/>
                          <a:sym typeface="Arial"/>
                        </a:rPr>
                        <a:t>Total</a:t>
                      </a:r>
                    </a:p>
                  </a:txBody>
                  <a:tcPr marL="0" marR="0" marT="0" marB="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chemeClr val="accent3">
                        <a:satOff val="-6373"/>
                        <a:lumOff val="-10823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defTabSz="457200"/>
                      <a:r>
                        <a:rPr sz="1900">
                          <a:latin typeface="Arial"/>
                          <a:ea typeface="Arial"/>
                          <a:cs typeface="Arial"/>
                          <a:sym typeface="Arial"/>
                        </a:rPr>
                        <a:t>31.148</a:t>
                      </a:r>
                    </a:p>
                  </a:txBody>
                  <a:tcPr marL="0" marR="0" marT="0" marB="0" anchor="ctr" anchorCtr="0" horzOverflow="overflow"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chemeClr val="accent3">
                        <a:satOff val="-6373"/>
                        <a:lumOff val="-10823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defTabSz="457200"/>
                      <a:r>
                        <a:rPr sz="1900">
                          <a:latin typeface="Arial"/>
                          <a:ea typeface="Arial"/>
                          <a:cs typeface="Arial"/>
                          <a:sym typeface="Arial"/>
                        </a:rPr>
                        <a:t>10.582</a:t>
                      </a:r>
                    </a:p>
                  </a:txBody>
                  <a:tcPr marL="0" marR="0" marT="0" marB="0" anchor="ctr" anchorCtr="0" horzOverflow="overflow"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chemeClr val="accent3">
                        <a:satOff val="-6373"/>
                        <a:lumOff val="-10823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defTabSz="457200"/>
                      <a:r>
                        <a:rPr sz="1900">
                          <a:latin typeface="Arial"/>
                          <a:ea typeface="Arial"/>
                          <a:cs typeface="Arial"/>
                          <a:sym typeface="Arial"/>
                        </a:rPr>
                        <a:t>29.083</a:t>
                      </a:r>
                    </a:p>
                  </a:txBody>
                  <a:tcPr marL="0" marR="0" marT="0" marB="0" anchor="ctr" anchorCtr="0" horzOverflow="overflow"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chemeClr val="accent3">
                        <a:satOff val="-6373"/>
                        <a:lumOff val="-10823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defTabSz="457200"/>
                      <a:r>
                        <a:rPr sz="1900">
                          <a:latin typeface="Arial"/>
                          <a:ea typeface="Arial"/>
                          <a:cs typeface="Arial"/>
                          <a:sym typeface="Arial"/>
                        </a:rPr>
                        <a:t>127.982</a:t>
                      </a:r>
                    </a:p>
                  </a:txBody>
                  <a:tcPr marL="0" marR="0" marT="0" marB="0" anchor="ctr" anchorCtr="0" horzOverflow="overflow"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chemeClr val="accent3">
                        <a:satOff val="-6373"/>
                        <a:lumOff val="-10823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defTabSz="457200"/>
                      <a:r>
                        <a:rPr sz="1900">
                          <a:latin typeface="Arial"/>
                          <a:ea typeface="Arial"/>
                          <a:cs typeface="Arial"/>
                          <a:sym typeface="Arial"/>
                        </a:rPr>
                        <a:t>194.109</a:t>
                      </a:r>
                    </a:p>
                  </a:txBody>
                  <a:tcPr marL="0" marR="0" marT="0" marB="0" anchor="ctr" anchorCtr="0" horzOverflow="overflow"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chemeClr val="accent3">
                        <a:satOff val="-6373"/>
                        <a:lumOff val="-10823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defTabSz="457200"/>
                      <a:r>
                        <a:rPr sz="1900">
                          <a:latin typeface="Arial"/>
                          <a:ea typeface="Arial"/>
                          <a:cs typeface="Arial"/>
                          <a:sym typeface="Arial"/>
                        </a:rPr>
                        <a:t>392.904</a:t>
                      </a:r>
                    </a:p>
                  </a:txBody>
                  <a:tcPr marL="0" marR="0" marT="0" marB="0" anchor="ctr" anchorCtr="0" horzOverflow="overflow">
                    <a:lnR w="12700">
                      <a:solidFill>
                        <a:srgbClr val="000000"/>
                      </a:solidFill>
                      <a:miter lim="400000"/>
                    </a:lnR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chemeClr val="accent3">
                        <a:satOff val="-6373"/>
                        <a:lumOff val="-10823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03" name="Distribuição Conjunta das Frequências das Variáveis Região de Localização (Y) e Tamanho da…"/>
          <p:cNvSpPr txBox="1"/>
          <p:nvPr/>
        </p:nvSpPr>
        <p:spPr>
          <a:xfrm>
            <a:off x="627062" y="1060475"/>
            <a:ext cx="8702759" cy="6502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/>
            <a:r>
              <a:t>Distribuição Conjunta das Frequências das Variáveis Região de Localização (Y) e Tamanho da </a:t>
            </a:r>
          </a:p>
          <a:p>
            <a:pPr/>
            <a:r>
              <a:t>Cooperativa (X)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Distribuição Conjunta - Frequências"/>
          <p:cNvSpPr txBox="1"/>
          <p:nvPr/>
        </p:nvSpPr>
        <p:spPr>
          <a:xfrm>
            <a:off x="4882058" y="144779"/>
            <a:ext cx="5120284" cy="4216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2100"/>
            </a:lvl1pPr>
          </a:lstStyle>
          <a:p>
            <a:pPr/>
            <a:r>
              <a:t>Distribuição Conjunta - Frequências</a:t>
            </a:r>
          </a:p>
        </p:txBody>
      </p:sp>
      <p:graphicFrame>
        <p:nvGraphicFramePr>
          <p:cNvPr id="106" name="Tabela"/>
          <p:cNvGraphicFramePr/>
          <p:nvPr/>
        </p:nvGraphicFramePr>
        <p:xfrm>
          <a:off x="618256" y="1990267"/>
          <a:ext cx="9050482" cy="3030444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1" rtl="0">
                <a:tableStyleId>{4C3C2611-4C71-4FC5-86AE-919BDF0F9419}</a:tableStyleId>
              </a:tblPr>
              <a:tblGrid>
                <a:gridCol w="1292926"/>
                <a:gridCol w="1292926"/>
                <a:gridCol w="1292926"/>
                <a:gridCol w="1292926"/>
                <a:gridCol w="1292926"/>
                <a:gridCol w="1292926"/>
                <a:gridCol w="1292926"/>
              </a:tblGrid>
              <a:tr h="535208">
                <a:tc>
                  <a:txBody>
                    <a:bodyPr/>
                    <a:lstStyle/>
                    <a:p>
                      <a:pPr algn="ctr">
                        <a:defRPr sz="1900"/>
                      </a:pPr>
                    </a:p>
                  </a:txBody>
                  <a:tcPr marL="0" marR="0" marT="0" marB="0" anchor="ctr" anchorCtr="0" horzOverflow="overflow">
                    <a:lnL w="12700">
                      <a:solidFill>
                        <a:srgbClr val="000000"/>
                      </a:solidFill>
                    </a:lnL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 defTabSz="457200"/>
                      <a:r>
                        <a:rPr b="1" sz="1900">
                          <a:latin typeface="Arial"/>
                          <a:ea typeface="Arial"/>
                          <a:cs typeface="Arial"/>
                          <a:sym typeface="Arial"/>
                        </a:rPr>
                        <a:t>Nordeste</a:t>
                      </a:r>
                    </a:p>
                  </a:txBody>
                  <a:tcPr marL="0" marR="0" marT="0" marB="0" anchor="ctr" anchorCtr="0" horzOverflow="overflow"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 defTabSz="457200"/>
                      <a:r>
                        <a:rPr b="1" sz="1900">
                          <a:latin typeface="Arial"/>
                          <a:ea typeface="Arial"/>
                          <a:cs typeface="Arial"/>
                          <a:sym typeface="Arial"/>
                        </a:rPr>
                        <a:t>Norte</a:t>
                      </a:r>
                    </a:p>
                  </a:txBody>
                  <a:tcPr marL="0" marR="0" marT="0" marB="0" anchor="ctr" anchorCtr="0" horzOverflow="overflow"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 defTabSz="457200"/>
                      <a:r>
                        <a:rPr b="1" sz="1900">
                          <a:latin typeface="Arial"/>
                          <a:ea typeface="Arial"/>
                          <a:cs typeface="Arial"/>
                          <a:sym typeface="Arial"/>
                        </a:rPr>
                        <a:t>Centro</a:t>
                      </a:r>
                    </a:p>
                  </a:txBody>
                  <a:tcPr marL="0" marR="0" marT="0" marB="0" anchor="ctr" anchorCtr="0" horzOverflow="overflow"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 defTabSz="457200"/>
                      <a:r>
                        <a:rPr b="1" sz="1900">
                          <a:latin typeface="Arial"/>
                          <a:ea typeface="Arial"/>
                          <a:cs typeface="Arial"/>
                          <a:sym typeface="Arial"/>
                        </a:rPr>
                        <a:t>Sudeste</a:t>
                      </a:r>
                    </a:p>
                  </a:txBody>
                  <a:tcPr marL="0" marR="0" marT="0" marB="0" anchor="ctr" anchorCtr="0" horzOverflow="overflow"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 defTabSz="457200"/>
                      <a:r>
                        <a:rPr b="1" sz="1900">
                          <a:latin typeface="Arial"/>
                          <a:ea typeface="Arial"/>
                          <a:cs typeface="Arial"/>
                          <a:sym typeface="Arial"/>
                        </a:rPr>
                        <a:t>Sul</a:t>
                      </a:r>
                    </a:p>
                  </a:txBody>
                  <a:tcPr marL="0" marR="0" marT="0" marB="0" anchor="ctr" anchorCtr="0" horzOverflow="overflow"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 defTabSz="457200"/>
                      <a:r>
                        <a:rPr b="1" sz="1900">
                          <a:latin typeface="Arial"/>
                          <a:ea typeface="Arial"/>
                          <a:cs typeface="Arial"/>
                          <a:sym typeface="Arial"/>
                        </a:rPr>
                        <a:t>Brasil</a:t>
                      </a:r>
                    </a:p>
                  </a:txBody>
                  <a:tcPr marL="0" marR="0" marT="0" marB="0" anchor="ctr" anchorCtr="0" horzOverflow="overflow"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</a:tcPr>
                </a:tc>
              </a:tr>
              <a:tr h="499047">
                <a:tc>
                  <a:txBody>
                    <a:bodyPr/>
                    <a:lstStyle/>
                    <a:p>
                      <a:pPr defTabSz="457200"/>
                      <a:r>
                        <a:rPr b="1" sz="1900">
                          <a:latin typeface="Arial"/>
                          <a:ea typeface="Arial"/>
                          <a:cs typeface="Arial"/>
                          <a:sym typeface="Arial"/>
                        </a:rPr>
                        <a:t>Micro</a:t>
                      </a:r>
                    </a:p>
                  </a:txBody>
                  <a:tcPr marL="0" marR="0" marT="0" marB="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T w="12700">
                      <a:solidFill>
                        <a:srgbClr val="000000"/>
                      </a:solidFill>
                    </a:lnT>
                  </a:tcPr>
                </a:tc>
                <a:tc>
                  <a:txBody>
                    <a:bodyPr/>
                    <a:lstStyle/>
                    <a:p>
                      <a:pPr algn="ctr" defTabSz="457200"/>
                      <a:r>
                        <a:rPr sz="1600">
                          <a:latin typeface="Arial"/>
                          <a:ea typeface="Arial"/>
                          <a:cs typeface="Arial"/>
                          <a:sym typeface="Arial"/>
                        </a:rPr>
                        <a:t>0,6%</a:t>
                      </a:r>
                    </a:p>
                  </a:txBody>
                  <a:tcPr marL="0" marR="0" marT="0" marB="0" anchor="ctr" anchorCtr="0" horzOverflow="overflow">
                    <a:lnT w="12700">
                      <a:solidFill>
                        <a:srgbClr val="000000"/>
                      </a:solidFill>
                    </a:lnT>
                  </a:tcPr>
                </a:tc>
                <a:tc>
                  <a:txBody>
                    <a:bodyPr/>
                    <a:lstStyle/>
                    <a:p>
                      <a:pPr algn="ctr" defTabSz="457200"/>
                      <a:r>
                        <a:rPr sz="1600">
                          <a:latin typeface="Arial"/>
                          <a:ea typeface="Arial"/>
                          <a:cs typeface="Arial"/>
                          <a:sym typeface="Arial"/>
                        </a:rPr>
                        <a:t>0,3%</a:t>
                      </a:r>
                    </a:p>
                  </a:txBody>
                  <a:tcPr marL="0" marR="0" marT="0" marB="0" anchor="ctr" anchorCtr="0" horzOverflow="overflow">
                    <a:lnT w="12700">
                      <a:solidFill>
                        <a:srgbClr val="000000"/>
                      </a:solidFill>
                    </a:lnT>
                  </a:tcPr>
                </a:tc>
                <a:tc>
                  <a:txBody>
                    <a:bodyPr/>
                    <a:lstStyle/>
                    <a:p>
                      <a:pPr algn="ctr" defTabSz="457200"/>
                      <a:r>
                        <a:rPr sz="1600">
                          <a:latin typeface="Arial"/>
                          <a:ea typeface="Arial"/>
                          <a:cs typeface="Arial"/>
                          <a:sym typeface="Arial"/>
                        </a:rPr>
                        <a:t>0,7%</a:t>
                      </a:r>
                    </a:p>
                  </a:txBody>
                  <a:tcPr marL="0" marR="0" marT="0" marB="0" anchor="ctr" anchorCtr="0" horzOverflow="overflow">
                    <a:lnT w="12700">
                      <a:solidFill>
                        <a:srgbClr val="000000"/>
                      </a:solidFill>
                    </a:lnT>
                  </a:tcPr>
                </a:tc>
                <a:tc>
                  <a:txBody>
                    <a:bodyPr/>
                    <a:lstStyle/>
                    <a:p>
                      <a:pPr algn="ctr" defTabSz="457200"/>
                      <a:r>
                        <a:rPr sz="1600">
                          <a:latin typeface="Arial"/>
                          <a:ea typeface="Arial"/>
                          <a:cs typeface="Arial"/>
                          <a:sym typeface="Arial"/>
                        </a:rPr>
                        <a:t>3,2%</a:t>
                      </a:r>
                    </a:p>
                  </a:txBody>
                  <a:tcPr marL="0" marR="0" marT="0" marB="0" anchor="ctr" anchorCtr="0" horzOverflow="overflow">
                    <a:lnT w="12700">
                      <a:solidFill>
                        <a:srgbClr val="000000"/>
                      </a:solidFill>
                    </a:lnT>
                  </a:tcPr>
                </a:tc>
                <a:tc>
                  <a:txBody>
                    <a:bodyPr/>
                    <a:lstStyle/>
                    <a:p>
                      <a:pPr algn="ctr" defTabSz="457200"/>
                      <a:r>
                        <a:rPr sz="1600">
                          <a:latin typeface="Arial"/>
                          <a:ea typeface="Arial"/>
                          <a:cs typeface="Arial"/>
                          <a:sym typeface="Arial"/>
                        </a:rPr>
                        <a:t>16,8%</a:t>
                      </a:r>
                    </a:p>
                  </a:txBody>
                  <a:tcPr marL="0" marR="0" marT="0" marB="0" anchor="ctr" anchorCtr="0" horzOverflow="overflow">
                    <a:lnT w="12700">
                      <a:solidFill>
                        <a:srgbClr val="000000"/>
                      </a:solidFill>
                    </a:lnT>
                  </a:tcPr>
                </a:tc>
                <a:tc>
                  <a:txBody>
                    <a:bodyPr/>
                    <a:lstStyle/>
                    <a:p>
                      <a:pPr algn="ctr" defTabSz="457200"/>
                      <a:r>
                        <a:rPr sz="1600">
                          <a:latin typeface="Arial"/>
                          <a:ea typeface="Arial"/>
                          <a:cs typeface="Arial"/>
                          <a:sym typeface="Arial"/>
                        </a:rPr>
                        <a:t>21,6%</a:t>
                      </a:r>
                    </a:p>
                  </a:txBody>
                  <a:tcPr marL="0" marR="0" marT="0" marB="0" anchor="ctr" anchorCtr="0" horzOverflow="overflow"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</a:lnT>
                  </a:tcPr>
                </a:tc>
              </a:tr>
              <a:tr h="499047">
                <a:tc>
                  <a:txBody>
                    <a:bodyPr/>
                    <a:lstStyle/>
                    <a:p>
                      <a:pPr defTabSz="457200"/>
                      <a:r>
                        <a:rPr b="1" sz="1900">
                          <a:latin typeface="Arial"/>
                          <a:ea typeface="Arial"/>
                          <a:cs typeface="Arial"/>
                          <a:sym typeface="Arial"/>
                        </a:rPr>
                        <a:t>Pequena</a:t>
                      </a:r>
                    </a:p>
                  </a:txBody>
                  <a:tcPr marL="0" marR="0" marT="0" marB="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</a:tcPr>
                </a:tc>
                <a:tc>
                  <a:txBody>
                    <a:bodyPr/>
                    <a:lstStyle/>
                    <a:p>
                      <a:pPr algn="ctr" defTabSz="457200"/>
                      <a:r>
                        <a:rPr sz="1600">
                          <a:latin typeface="Arial"/>
                          <a:ea typeface="Arial"/>
                          <a:cs typeface="Arial"/>
                          <a:sym typeface="Arial"/>
                        </a:rPr>
                        <a:t>2,3%</a:t>
                      </a:r>
                    </a:p>
                  </a:txBody>
                  <a:tcPr marL="0" marR="0" marT="0" marB="0" anchor="ctr" anchorCtr="0" horzOverflow="overflow"/>
                </a:tc>
                <a:tc>
                  <a:txBody>
                    <a:bodyPr/>
                    <a:lstStyle/>
                    <a:p>
                      <a:pPr algn="ctr" defTabSz="457200"/>
                      <a:r>
                        <a:rPr sz="1600">
                          <a:latin typeface="Arial"/>
                          <a:ea typeface="Arial"/>
                          <a:cs typeface="Arial"/>
                          <a:sym typeface="Arial"/>
                        </a:rPr>
                        <a:t>1,0%</a:t>
                      </a:r>
                    </a:p>
                  </a:txBody>
                  <a:tcPr marL="0" marR="0" marT="0" marB="0" anchor="ctr" anchorCtr="0" horzOverflow="overflow"/>
                </a:tc>
                <a:tc>
                  <a:txBody>
                    <a:bodyPr/>
                    <a:lstStyle/>
                    <a:p>
                      <a:pPr algn="ctr" defTabSz="457200"/>
                      <a:r>
                        <a:rPr sz="1600">
                          <a:latin typeface="Arial"/>
                          <a:ea typeface="Arial"/>
                          <a:cs typeface="Arial"/>
                          <a:sym typeface="Arial"/>
                        </a:rPr>
                        <a:t>3,8%</a:t>
                      </a:r>
                    </a:p>
                  </a:txBody>
                  <a:tcPr marL="0" marR="0" marT="0" marB="0" anchor="ctr" anchorCtr="0" horzOverflow="overflow"/>
                </a:tc>
                <a:tc>
                  <a:txBody>
                    <a:bodyPr/>
                    <a:lstStyle/>
                    <a:p>
                      <a:pPr algn="ctr" defTabSz="457200"/>
                      <a:r>
                        <a:rPr sz="1600">
                          <a:latin typeface="Arial"/>
                          <a:ea typeface="Arial"/>
                          <a:cs typeface="Arial"/>
                          <a:sym typeface="Arial"/>
                        </a:rPr>
                        <a:t>12,0%</a:t>
                      </a:r>
                    </a:p>
                  </a:txBody>
                  <a:tcPr marL="0" marR="0" marT="0" marB="0" anchor="ctr" anchorCtr="0" horzOverflow="overflow"/>
                </a:tc>
                <a:tc>
                  <a:txBody>
                    <a:bodyPr/>
                    <a:lstStyle/>
                    <a:p>
                      <a:pPr algn="ctr" defTabSz="457200"/>
                      <a:r>
                        <a:rPr sz="1600">
                          <a:latin typeface="Arial"/>
                          <a:ea typeface="Arial"/>
                          <a:cs typeface="Arial"/>
                          <a:sym typeface="Arial"/>
                        </a:rPr>
                        <a:t>3,3%</a:t>
                      </a:r>
                    </a:p>
                  </a:txBody>
                  <a:tcPr marL="0" marR="0" marT="0" marB="0" anchor="ctr" anchorCtr="0" horzOverflow="overflow"/>
                </a:tc>
                <a:tc>
                  <a:txBody>
                    <a:bodyPr/>
                    <a:lstStyle/>
                    <a:p>
                      <a:pPr algn="ctr" defTabSz="457200"/>
                      <a:r>
                        <a:rPr sz="1600">
                          <a:latin typeface="Arial"/>
                          <a:ea typeface="Arial"/>
                          <a:cs typeface="Arial"/>
                          <a:sym typeface="Arial"/>
                        </a:rPr>
                        <a:t>22,3%</a:t>
                      </a:r>
                    </a:p>
                  </a:txBody>
                  <a:tcPr marL="0" marR="0" marT="0" marB="0" anchor="ctr" anchorCtr="0" horzOverflow="overflow">
                    <a:lnR w="12700">
                      <a:solidFill>
                        <a:srgbClr val="000000"/>
                      </a:solidFill>
                      <a:miter lim="400000"/>
                    </a:lnR>
                  </a:tcPr>
                </a:tc>
              </a:tr>
              <a:tr h="499047">
                <a:tc>
                  <a:txBody>
                    <a:bodyPr/>
                    <a:lstStyle/>
                    <a:p>
                      <a:pPr defTabSz="457200"/>
                      <a:r>
                        <a:rPr b="1" sz="1900">
                          <a:latin typeface="Arial"/>
                          <a:ea typeface="Arial"/>
                          <a:cs typeface="Arial"/>
                          <a:sym typeface="Arial"/>
                        </a:rPr>
                        <a:t>Media</a:t>
                      </a:r>
                    </a:p>
                  </a:txBody>
                  <a:tcPr marL="0" marR="0" marT="0" marB="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</a:tcPr>
                </a:tc>
                <a:tc>
                  <a:txBody>
                    <a:bodyPr/>
                    <a:lstStyle/>
                    <a:p>
                      <a:pPr algn="ctr" defTabSz="457200"/>
                      <a:r>
                        <a:rPr sz="1600">
                          <a:latin typeface="Arial"/>
                          <a:ea typeface="Arial"/>
                          <a:cs typeface="Arial"/>
                          <a:sym typeface="Arial"/>
                        </a:rPr>
                        <a:t>1,9%</a:t>
                      </a:r>
                    </a:p>
                  </a:txBody>
                  <a:tcPr marL="0" marR="0" marT="0" marB="0" anchor="ctr" anchorCtr="0" horzOverflow="overflow"/>
                </a:tc>
                <a:tc>
                  <a:txBody>
                    <a:bodyPr/>
                    <a:lstStyle/>
                    <a:p>
                      <a:pPr algn="ctr" defTabSz="457200"/>
                      <a:r>
                        <a:rPr sz="1600">
                          <a:latin typeface="Arial"/>
                          <a:ea typeface="Arial"/>
                          <a:cs typeface="Arial"/>
                          <a:sym typeface="Arial"/>
                        </a:rPr>
                        <a:t>1,4%</a:t>
                      </a:r>
                    </a:p>
                  </a:txBody>
                  <a:tcPr marL="0" marR="0" marT="0" marB="0" anchor="ctr" anchorCtr="0" horzOverflow="overflow"/>
                </a:tc>
                <a:tc>
                  <a:txBody>
                    <a:bodyPr/>
                    <a:lstStyle/>
                    <a:p>
                      <a:pPr algn="ctr" defTabSz="457200"/>
                      <a:r>
                        <a:rPr sz="1600">
                          <a:latin typeface="Arial"/>
                          <a:ea typeface="Arial"/>
                          <a:cs typeface="Arial"/>
                          <a:sym typeface="Arial"/>
                        </a:rPr>
                        <a:t>1,8%</a:t>
                      </a:r>
                    </a:p>
                  </a:txBody>
                  <a:tcPr marL="0" marR="0" marT="0" marB="0" anchor="ctr" anchorCtr="0" horzOverflow="overflow"/>
                </a:tc>
                <a:tc>
                  <a:txBody>
                    <a:bodyPr/>
                    <a:lstStyle/>
                    <a:p>
                      <a:pPr algn="ctr" defTabSz="457200"/>
                      <a:r>
                        <a:rPr sz="1600">
                          <a:latin typeface="Arial"/>
                          <a:ea typeface="Arial"/>
                          <a:cs typeface="Arial"/>
                          <a:sym typeface="Arial"/>
                        </a:rPr>
                        <a:t>11,7%</a:t>
                      </a:r>
                    </a:p>
                  </a:txBody>
                  <a:tcPr marL="0" marR="0" marT="0" marB="0" anchor="ctr" anchorCtr="0" horzOverflow="overflow"/>
                </a:tc>
                <a:tc>
                  <a:txBody>
                    <a:bodyPr/>
                    <a:lstStyle/>
                    <a:p>
                      <a:pPr algn="ctr" defTabSz="457200"/>
                      <a:r>
                        <a:rPr sz="1600">
                          <a:latin typeface="Arial"/>
                          <a:ea typeface="Arial"/>
                          <a:cs typeface="Arial"/>
                          <a:sym typeface="Arial"/>
                        </a:rPr>
                        <a:t>11,8%</a:t>
                      </a:r>
                    </a:p>
                  </a:txBody>
                  <a:tcPr marL="0" marR="0" marT="0" marB="0" anchor="ctr" anchorCtr="0" horzOverflow="overflow"/>
                </a:tc>
                <a:tc>
                  <a:txBody>
                    <a:bodyPr/>
                    <a:lstStyle/>
                    <a:p>
                      <a:pPr algn="ctr" defTabSz="457200"/>
                      <a:r>
                        <a:rPr sz="1600">
                          <a:latin typeface="Arial"/>
                          <a:ea typeface="Arial"/>
                          <a:cs typeface="Arial"/>
                          <a:sym typeface="Arial"/>
                        </a:rPr>
                        <a:t>28,5%</a:t>
                      </a:r>
                    </a:p>
                  </a:txBody>
                  <a:tcPr marL="0" marR="0" marT="0" marB="0" anchor="ctr" anchorCtr="0" horzOverflow="overflow">
                    <a:lnR w="12700">
                      <a:solidFill>
                        <a:srgbClr val="000000"/>
                      </a:solidFill>
                      <a:miter lim="400000"/>
                    </a:lnR>
                  </a:tcPr>
                </a:tc>
              </a:tr>
              <a:tr h="499047">
                <a:tc>
                  <a:txBody>
                    <a:bodyPr/>
                    <a:lstStyle/>
                    <a:p>
                      <a:pPr defTabSz="457200"/>
                      <a:r>
                        <a:rPr b="1" sz="1900">
                          <a:latin typeface="Arial"/>
                          <a:ea typeface="Arial"/>
                          <a:cs typeface="Arial"/>
                          <a:sym typeface="Arial"/>
                        </a:rPr>
                        <a:t>Grande</a:t>
                      </a:r>
                    </a:p>
                  </a:txBody>
                  <a:tcPr marL="0" marR="0" marT="0" marB="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</a:tcPr>
                </a:tc>
                <a:tc>
                  <a:txBody>
                    <a:bodyPr/>
                    <a:lstStyle/>
                    <a:p>
                      <a:pPr algn="ctr" defTabSz="457200"/>
                      <a:r>
                        <a:rPr sz="1600">
                          <a:latin typeface="Arial"/>
                          <a:ea typeface="Arial"/>
                          <a:cs typeface="Arial"/>
                          <a:sym typeface="Arial"/>
                        </a:rPr>
                        <a:t>3,1%</a:t>
                      </a:r>
                    </a:p>
                  </a:txBody>
                  <a:tcPr marL="0" marR="0" marT="0" marB="0" anchor="ctr" anchorCtr="0" horzOverflow="overflow"/>
                </a:tc>
                <a:tc>
                  <a:txBody>
                    <a:bodyPr/>
                    <a:lstStyle/>
                    <a:p>
                      <a:pPr algn="ctr" defTabSz="457200"/>
                      <a:r>
                        <a:rPr sz="1600">
                          <a:latin typeface="Arial"/>
                          <a:ea typeface="Arial"/>
                          <a:cs typeface="Arial"/>
                          <a:sym typeface="Arial"/>
                        </a:rPr>
                        <a:t>0,0%</a:t>
                      </a:r>
                    </a:p>
                  </a:txBody>
                  <a:tcPr marL="0" marR="0" marT="0" marB="0" anchor="ctr" anchorCtr="0" horzOverflow="overflow"/>
                </a:tc>
                <a:tc>
                  <a:txBody>
                    <a:bodyPr/>
                    <a:lstStyle/>
                    <a:p>
                      <a:pPr algn="ctr" defTabSz="457200"/>
                      <a:r>
                        <a:rPr sz="1600">
                          <a:latin typeface="Arial"/>
                          <a:ea typeface="Arial"/>
                          <a:cs typeface="Arial"/>
                          <a:sym typeface="Arial"/>
                        </a:rPr>
                        <a:t>1,2%</a:t>
                      </a:r>
                    </a:p>
                  </a:txBody>
                  <a:tcPr marL="0" marR="0" marT="0" marB="0" anchor="ctr" anchorCtr="0" horzOverflow="overflow"/>
                </a:tc>
                <a:tc>
                  <a:txBody>
                    <a:bodyPr/>
                    <a:lstStyle/>
                    <a:p>
                      <a:pPr algn="ctr" defTabSz="457200"/>
                      <a:r>
                        <a:rPr sz="1600">
                          <a:latin typeface="Arial"/>
                          <a:ea typeface="Arial"/>
                          <a:cs typeface="Arial"/>
                          <a:sym typeface="Arial"/>
                        </a:rPr>
                        <a:t>5,7%</a:t>
                      </a:r>
                    </a:p>
                  </a:txBody>
                  <a:tcPr marL="0" marR="0" marT="0" marB="0" anchor="ctr" anchorCtr="0" horzOverflow="overflow"/>
                </a:tc>
                <a:tc>
                  <a:txBody>
                    <a:bodyPr/>
                    <a:lstStyle/>
                    <a:p>
                      <a:pPr algn="ctr" defTabSz="457200"/>
                      <a:r>
                        <a:rPr sz="1600">
                          <a:latin typeface="Arial"/>
                          <a:ea typeface="Arial"/>
                          <a:cs typeface="Arial"/>
                          <a:sym typeface="Arial"/>
                        </a:rPr>
                        <a:t>17,6%</a:t>
                      </a:r>
                    </a:p>
                  </a:txBody>
                  <a:tcPr marL="0" marR="0" marT="0" marB="0" anchor="ctr" anchorCtr="0" horzOverflow="overflow"/>
                </a:tc>
                <a:tc>
                  <a:txBody>
                    <a:bodyPr/>
                    <a:lstStyle/>
                    <a:p>
                      <a:pPr algn="ctr" defTabSz="457200"/>
                      <a:r>
                        <a:rPr sz="1600">
                          <a:latin typeface="Arial"/>
                          <a:ea typeface="Arial"/>
                          <a:cs typeface="Arial"/>
                          <a:sym typeface="Arial"/>
                        </a:rPr>
                        <a:t>27,6%</a:t>
                      </a:r>
                    </a:p>
                  </a:txBody>
                  <a:tcPr marL="0" marR="0" marT="0" marB="0" anchor="ctr" anchorCtr="0" horzOverflow="overflow">
                    <a:lnR w="12700">
                      <a:solidFill>
                        <a:srgbClr val="000000"/>
                      </a:solidFill>
                      <a:miter lim="400000"/>
                    </a:lnR>
                  </a:tcPr>
                </a:tc>
              </a:tr>
              <a:tr h="499047">
                <a:tc>
                  <a:txBody>
                    <a:bodyPr/>
                    <a:lstStyle/>
                    <a:p>
                      <a:pPr defTabSz="457200"/>
                      <a:r>
                        <a:rPr b="1" sz="1900">
                          <a:latin typeface="Arial"/>
                          <a:ea typeface="Arial"/>
                          <a:cs typeface="Arial"/>
                          <a:sym typeface="Arial"/>
                        </a:rPr>
                        <a:t>Total</a:t>
                      </a:r>
                    </a:p>
                  </a:txBody>
                  <a:tcPr marL="0" marR="0" marT="0" marB="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chemeClr val="accent3">
                        <a:satOff val="-6373"/>
                        <a:lumOff val="-10823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457200"/>
                      <a:r>
                        <a:rPr sz="1600">
                          <a:latin typeface="Arial"/>
                          <a:ea typeface="Arial"/>
                          <a:cs typeface="Arial"/>
                          <a:sym typeface="Arial"/>
                        </a:rPr>
                        <a:t>7,9%</a:t>
                      </a:r>
                    </a:p>
                  </a:txBody>
                  <a:tcPr marL="0" marR="0" marT="0" marB="0" anchor="ctr" anchorCtr="0" horzOverflow="overflow"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chemeClr val="accent3">
                        <a:satOff val="-6373"/>
                        <a:lumOff val="-10823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457200"/>
                      <a:r>
                        <a:rPr sz="1600">
                          <a:latin typeface="Arial"/>
                          <a:ea typeface="Arial"/>
                          <a:cs typeface="Arial"/>
                          <a:sym typeface="Arial"/>
                        </a:rPr>
                        <a:t>2,7%</a:t>
                      </a:r>
                    </a:p>
                  </a:txBody>
                  <a:tcPr marL="0" marR="0" marT="0" marB="0" anchor="ctr" anchorCtr="0" horzOverflow="overflow"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chemeClr val="accent3">
                        <a:satOff val="-6373"/>
                        <a:lumOff val="-10823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457200"/>
                      <a:r>
                        <a:rPr sz="1600">
                          <a:latin typeface="Arial"/>
                          <a:ea typeface="Arial"/>
                          <a:cs typeface="Arial"/>
                          <a:sym typeface="Arial"/>
                        </a:rPr>
                        <a:t>7,4%</a:t>
                      </a:r>
                    </a:p>
                  </a:txBody>
                  <a:tcPr marL="0" marR="0" marT="0" marB="0" anchor="ctr" anchorCtr="0" horzOverflow="overflow"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chemeClr val="accent3">
                        <a:satOff val="-6373"/>
                        <a:lumOff val="-10823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457200"/>
                      <a:r>
                        <a:rPr sz="1600">
                          <a:latin typeface="Arial"/>
                          <a:ea typeface="Arial"/>
                          <a:cs typeface="Arial"/>
                          <a:sym typeface="Arial"/>
                        </a:rPr>
                        <a:t>32,6%</a:t>
                      </a:r>
                    </a:p>
                  </a:txBody>
                  <a:tcPr marL="0" marR="0" marT="0" marB="0" anchor="ctr" anchorCtr="0" horzOverflow="overflow"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chemeClr val="accent3">
                        <a:satOff val="-6373"/>
                        <a:lumOff val="-10823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457200"/>
                      <a:r>
                        <a:rPr sz="1600">
                          <a:latin typeface="Arial"/>
                          <a:ea typeface="Arial"/>
                          <a:cs typeface="Arial"/>
                          <a:sym typeface="Arial"/>
                        </a:rPr>
                        <a:t>49,4%</a:t>
                      </a:r>
                    </a:p>
                  </a:txBody>
                  <a:tcPr marL="0" marR="0" marT="0" marB="0" anchor="ctr" anchorCtr="0" horzOverflow="overflow"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chemeClr val="accent3">
                        <a:satOff val="-6373"/>
                        <a:lumOff val="-10823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457200"/>
                      <a:r>
                        <a:rPr sz="1600">
                          <a:latin typeface="Arial"/>
                          <a:ea typeface="Arial"/>
                          <a:cs typeface="Arial"/>
                          <a:sym typeface="Arial"/>
                        </a:rPr>
                        <a:t>100,0%</a:t>
                      </a:r>
                    </a:p>
                  </a:txBody>
                  <a:tcPr marL="0" marR="0" marT="0" marB="0" anchor="ctr" anchorCtr="0" horzOverflow="overflow">
                    <a:lnR w="12700">
                      <a:solidFill>
                        <a:srgbClr val="000000"/>
                      </a:solidFill>
                      <a:miter lim="400000"/>
                    </a:lnR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chemeClr val="accent3">
                        <a:satOff val="-6373"/>
                        <a:lumOff val="-10823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07" name="Dist. Conjunta das proporções (em porcentagem) e, relação ao total geral das variáveis Y e X."/>
          <p:cNvSpPr txBox="1"/>
          <p:nvPr/>
        </p:nvSpPr>
        <p:spPr>
          <a:xfrm>
            <a:off x="646764" y="1485925"/>
            <a:ext cx="8658557" cy="3708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/>
            <a:r>
              <a:t>Dist. Conjunta das proporções (em porcentagem) e, relação ao total geral das variáveis Y e X.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1_Tema do Office">
  <a:themeElements>
    <a:clrScheme name="1_Tema do 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168633"/>
      </a:accent1>
      <a:accent2>
        <a:srgbClr val="009900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1_Tema do Offic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1_Tema do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8" tIns="45718" rIns="45718" bIns="45718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1_Tema do Office">
  <a:themeElements>
    <a:clrScheme name="1_Tema do 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168633"/>
      </a:accent1>
      <a:accent2>
        <a:srgbClr val="009900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1_Tema do Offic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1_Tema do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8" tIns="45718" rIns="45718" bIns="45718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