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05D2E-B89C-4343-8F13-0C64A142BF1D}" type="datetimeFigureOut">
              <a:rPr lang="en-US" smtClean="0"/>
              <a:t>19/05/15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77180-0760-A540-AADD-90676DEEC88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0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34A7A-0488-6C4D-BDEE-E1FF864EC109}" type="datetimeFigureOut">
              <a:rPr lang="en-US" smtClean="0"/>
              <a:t>19/05/15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0E76-E126-D740-9272-973DCDFB499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39490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42CF530-23B3-4B47-82D7-A70FCDC13C74}" type="datetime4">
              <a:rPr lang="pt-BR" smtClean="0"/>
              <a:t>May 19, 2015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34A6D-297E-4945-AE60-DF37291DF82E}" type="datetime4">
              <a:rPr lang="pt-BR" smtClean="0"/>
              <a:t>May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803-83D3-A345-B139-5CEAA342041B}" type="datetime4">
              <a:rPr lang="pt-BR" smtClean="0"/>
              <a:t>May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9639-A107-8843-86CD-A14DB439E326}" type="datetime4">
              <a:rPr lang="pt-BR" smtClean="0"/>
              <a:t>May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CB34A-7A57-B84B-9AB0-3FC8097E2853}" type="datetime4">
              <a:rPr lang="pt-BR" smtClean="0"/>
              <a:t>May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0BFF1-F280-E947-8952-894472DD2AD4}" type="datetime4">
              <a:rPr lang="pt-BR" smtClean="0"/>
              <a:t>May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DD09D-1B25-2D49-9B1E-8C1E17E36CAB}" type="datetime4">
              <a:rPr lang="pt-BR" smtClean="0"/>
              <a:t>May 19,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01F4-41D2-F54E-8ADE-000B3B3361A3}" type="datetime4">
              <a:rPr lang="pt-BR" smtClean="0"/>
              <a:t>May 19,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1A8A7-F182-8A40-B51A-94B6BB7E4478}" type="datetime4">
              <a:rPr lang="pt-BR" smtClean="0"/>
              <a:t>May 19,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79F5-A0AE-6E44-BE18-4C457F78BD8B}" type="datetime4">
              <a:rPr lang="pt-BR" smtClean="0"/>
              <a:t>May 19, 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9713-3BFC-414F-A6E6-32C1FAD9D19B}" type="datetime4">
              <a:rPr lang="pt-BR" smtClean="0"/>
              <a:t>May 19,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EDE65ED-DF58-2048-8DCC-959972ACD09F}" type="datetime4">
              <a:rPr lang="pt-BR" smtClean="0"/>
              <a:t>May 19,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quartetos de cordas de Villa-Lobos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Paulo de Tarso Salles</a:t>
            </a:r>
          </a:p>
          <a:p>
            <a:r>
              <a:rPr lang="pt-BR" dirty="0" smtClean="0"/>
              <a:t>PPGMUS- ECA/USP</a:t>
            </a:r>
          </a:p>
          <a:p>
            <a:r>
              <a:rPr lang="pt-BR" dirty="0" smtClean="0"/>
              <a:t>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9796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smtClean="0"/>
              <a:t>“Scherzo” villalobiano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Car</a:t>
            </a:r>
            <a:r>
              <a:rPr lang="pt-BR" dirty="0" smtClean="0"/>
              <a:t>áter humorístico/jocoso</a:t>
            </a:r>
          </a:p>
          <a:p>
            <a:r>
              <a:rPr lang="pt-BR" dirty="0" smtClean="0"/>
              <a:t>Virtuosidade</a:t>
            </a:r>
          </a:p>
          <a:p>
            <a:r>
              <a:rPr lang="pt-BR" dirty="0" smtClean="0"/>
              <a:t>Forma seccionada, eventual uso de </a:t>
            </a:r>
            <a:r>
              <a:rPr lang="pt-BR" i="1" dirty="0" err="1" smtClean="0"/>
              <a:t>ritornello</a:t>
            </a:r>
            <a:endParaRPr lang="pt-BR" dirty="0" smtClean="0"/>
          </a:p>
          <a:p>
            <a:r>
              <a:rPr lang="pt-BR" dirty="0" smtClean="0"/>
              <a:t>Grande contraste textural</a:t>
            </a:r>
          </a:p>
          <a:p>
            <a:r>
              <a:rPr lang="pt-BR" dirty="0" smtClean="0"/>
              <a:t>Variedade de timbre: pizzicato, trinado, trêmulo, </a:t>
            </a:r>
            <a:r>
              <a:rPr lang="pt-BR" dirty="0" err="1" smtClean="0"/>
              <a:t>glissando</a:t>
            </a:r>
            <a:r>
              <a:rPr lang="pt-BR" dirty="0" smtClean="0"/>
              <a:t>, etc.</a:t>
            </a:r>
          </a:p>
          <a:p>
            <a:r>
              <a:rPr lang="pt-BR" dirty="0" smtClean="0"/>
              <a:t>Maior ousadia harmônica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9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err="1" smtClean="0"/>
              <a:t>Finale</a:t>
            </a:r>
            <a:r>
              <a:rPr lang="pt-BR" dirty="0" smtClean="0"/>
              <a:t> villalobiano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Eventual car</a:t>
            </a:r>
            <a:r>
              <a:rPr lang="pt-BR" dirty="0" smtClean="0"/>
              <a:t>áter de dança</a:t>
            </a:r>
          </a:p>
          <a:p>
            <a:r>
              <a:rPr lang="pt-BR" dirty="0" smtClean="0"/>
              <a:t>Forma: livre, com eventual emprego da forma sonata</a:t>
            </a:r>
          </a:p>
          <a:p>
            <a:r>
              <a:rPr lang="pt-BR" dirty="0" smtClean="0"/>
              <a:t>Textura em geral menos densa que a do Allegro inicial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2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Elementos de identidade nacional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categorias de Mario de Andrade no </a:t>
            </a:r>
            <a:r>
              <a:rPr lang="pt-BR" i="1" dirty="0" smtClean="0"/>
              <a:t>Ensaio sobre a m</a:t>
            </a:r>
            <a:r>
              <a:rPr lang="pt-BR" i="1" dirty="0" smtClean="0"/>
              <a:t>úsica brasileira</a:t>
            </a:r>
            <a:r>
              <a:rPr lang="pt-BR" dirty="0" smtClean="0"/>
              <a:t> (1928)</a:t>
            </a:r>
          </a:p>
          <a:p>
            <a:r>
              <a:rPr lang="pt-BR" dirty="0" smtClean="0"/>
              <a:t>A teoria dos tópicos musicais</a:t>
            </a:r>
          </a:p>
          <a:p>
            <a:pPr lvl="1"/>
            <a:r>
              <a:rPr lang="pt-BR" dirty="0" smtClean="0"/>
              <a:t>Ratner, Monelle, Hatten, Tarasti, Agawu</a:t>
            </a:r>
          </a:p>
          <a:p>
            <a:r>
              <a:rPr lang="pt-BR" dirty="0" smtClean="0"/>
              <a:t>Tópicos musicais latino-americanos e brasileiros</a:t>
            </a:r>
          </a:p>
          <a:p>
            <a:pPr lvl="1"/>
            <a:r>
              <a:rPr lang="pt-BR" dirty="0" smtClean="0"/>
              <a:t>Melanie Plesch, Acácio Piedade, Gabriel Moreira, Norton Dudeque, Daniel Zanella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1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Cronologia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1915: nº1; nº2</a:t>
            </a:r>
          </a:p>
          <a:p>
            <a:r>
              <a:rPr lang="pt-BR" dirty="0"/>
              <a:t>1916: nº3</a:t>
            </a:r>
          </a:p>
          <a:p>
            <a:r>
              <a:rPr lang="pt-BR" dirty="0"/>
              <a:t>1917/1949: nº4</a:t>
            </a:r>
          </a:p>
          <a:p>
            <a:r>
              <a:rPr lang="pt-BR" dirty="0"/>
              <a:t>1931: nº5</a:t>
            </a:r>
          </a:p>
          <a:p>
            <a:r>
              <a:rPr lang="pt-BR" dirty="0" smtClean="0"/>
              <a:t>1938: </a:t>
            </a:r>
            <a:r>
              <a:rPr lang="pt-BR" dirty="0"/>
              <a:t>nº6</a:t>
            </a:r>
          </a:p>
          <a:p>
            <a:r>
              <a:rPr lang="pt-BR" dirty="0"/>
              <a:t>1942: nº7</a:t>
            </a:r>
          </a:p>
          <a:p>
            <a:r>
              <a:rPr lang="pt-BR" dirty="0"/>
              <a:t>1944: nº8</a:t>
            </a:r>
          </a:p>
          <a:p>
            <a:r>
              <a:rPr lang="pt-BR" dirty="0"/>
              <a:t>1945: </a:t>
            </a:r>
            <a:r>
              <a:rPr lang="pt-BR" dirty="0" smtClean="0"/>
              <a:t>nº9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1946: nº10</a:t>
            </a:r>
          </a:p>
          <a:p>
            <a:r>
              <a:rPr lang="pt-BR" dirty="0" smtClean="0"/>
              <a:t>1947: </a:t>
            </a:r>
            <a:r>
              <a:rPr lang="pt-BR" dirty="0"/>
              <a:t>nº11</a:t>
            </a:r>
          </a:p>
          <a:p>
            <a:r>
              <a:rPr lang="pt-BR" dirty="0" smtClean="0"/>
              <a:t>1950: nº12</a:t>
            </a:r>
          </a:p>
          <a:p>
            <a:r>
              <a:rPr lang="pt-BR" dirty="0" smtClean="0"/>
              <a:t>1951: nº13</a:t>
            </a:r>
          </a:p>
          <a:p>
            <a:r>
              <a:rPr lang="pt-BR" dirty="0" smtClean="0"/>
              <a:t>1953: nº14</a:t>
            </a:r>
          </a:p>
          <a:p>
            <a:r>
              <a:rPr lang="pt-BR" dirty="0" smtClean="0"/>
              <a:t>1954: nº15</a:t>
            </a:r>
          </a:p>
          <a:p>
            <a:r>
              <a:rPr lang="pt-BR" dirty="0" smtClean="0"/>
              <a:t>1955: nº16</a:t>
            </a:r>
          </a:p>
          <a:p>
            <a:r>
              <a:rPr lang="pt-BR" dirty="0" smtClean="0"/>
              <a:t>1957: nº17</a:t>
            </a: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156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Influ</a:t>
            </a:r>
            <a:r>
              <a:rPr lang="pt-BR" dirty="0" smtClean="0"/>
              <a:t>ências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Vincent d</a:t>
            </a:r>
            <a:r>
              <a:rPr lang="pt-BR" dirty="0" smtClean="0"/>
              <a:t>’Indy</a:t>
            </a:r>
          </a:p>
          <a:p>
            <a:r>
              <a:rPr lang="pt-BR" dirty="0" smtClean="0"/>
              <a:t>Joseph Haydn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69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</a:t>
            </a:r>
            <a:r>
              <a:rPr lang="pt-BR" dirty="0" smtClean="0"/>
              <a:t>ção do ciclo sonata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Quatro movimentos:</a:t>
            </a:r>
          </a:p>
          <a:p>
            <a:pPr lvl="1"/>
            <a:r>
              <a:rPr lang="pt-BR" dirty="0" smtClean="0"/>
              <a:t>I. Allegro (forma sonata); II. Andante; III. Scherzo; IV. Allegro</a:t>
            </a:r>
          </a:p>
          <a:p>
            <a:pPr lvl="1"/>
            <a:r>
              <a:rPr lang="pt-BR" dirty="0" smtClean="0"/>
              <a:t>I. Allegro (</a:t>
            </a:r>
            <a:r>
              <a:rPr lang="pt-BR" dirty="0"/>
              <a:t>forma sonata)</a:t>
            </a:r>
            <a:r>
              <a:rPr lang="pt-BR" dirty="0" smtClean="0"/>
              <a:t>; II. Scherzo; III. Andante; IV. Allegro</a:t>
            </a:r>
          </a:p>
          <a:p>
            <a:r>
              <a:rPr lang="pt-BR" dirty="0" smtClean="0"/>
              <a:t>Exce</a:t>
            </a:r>
            <a:r>
              <a:rPr lang="pt-BR" dirty="0" smtClean="0"/>
              <a:t>ções: </a:t>
            </a:r>
          </a:p>
          <a:p>
            <a:r>
              <a:rPr lang="pt-BR" dirty="0" smtClean="0"/>
              <a:t>QC1, com 6 movimentos.</a:t>
            </a:r>
          </a:p>
          <a:p>
            <a:r>
              <a:rPr lang="pt-BR" dirty="0" smtClean="0"/>
              <a:t>QC5, cujo 1º movimento não é em forma sonata.</a:t>
            </a:r>
          </a:p>
          <a:p>
            <a:r>
              <a:rPr lang="pt-BR" dirty="0" smtClean="0"/>
              <a:t>A forma “variação” não é empregada.</a:t>
            </a:r>
          </a:p>
          <a:p>
            <a:pPr marL="68580" indent="0">
              <a:buNone/>
            </a:pP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05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Estilos 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Forma </a:t>
            </a:r>
            <a:r>
              <a:rPr lang="pt-BR" dirty="0" smtClean="0"/>
              <a:t>“cíclica”(derivada de César Franck): QC2 e 3.</a:t>
            </a:r>
          </a:p>
          <a:p>
            <a:r>
              <a:rPr lang="pt-BR" dirty="0" smtClean="0"/>
              <a:t>Rapsódia: QC5</a:t>
            </a:r>
          </a:p>
          <a:p>
            <a:r>
              <a:rPr lang="pt-BR" dirty="0" smtClean="0"/>
              <a:t>Caráter nacional: QC5 e 6</a:t>
            </a:r>
          </a:p>
          <a:p>
            <a:r>
              <a:rPr lang="pt-BR" dirty="0" smtClean="0"/>
              <a:t>Forma sonata “clássica”(derivada de Haydn): especialmente a partir do QC6.</a:t>
            </a:r>
          </a:p>
          <a:p>
            <a:pPr lvl="1"/>
            <a:r>
              <a:rPr lang="pt-BR" dirty="0" smtClean="0"/>
              <a:t>Monotematismo</a:t>
            </a:r>
          </a:p>
          <a:p>
            <a:pPr lvl="1"/>
            <a:r>
              <a:rPr lang="pt-BR" dirty="0" smtClean="0"/>
              <a:t>“Variação em desenvolvimento” [</a:t>
            </a:r>
            <a:r>
              <a:rPr lang="pt-BR" i="1" dirty="0" err="1" smtClean="0"/>
              <a:t>developing</a:t>
            </a:r>
            <a:r>
              <a:rPr lang="pt-BR" i="1" dirty="0" smtClean="0"/>
              <a:t> </a:t>
            </a:r>
            <a:r>
              <a:rPr lang="pt-BR" i="1" dirty="0" err="1" smtClean="0"/>
              <a:t>variation</a:t>
            </a:r>
            <a:r>
              <a:rPr lang="pt-BR" dirty="0" smtClean="0"/>
              <a:t>]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3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Haydn (1732-1809)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Esquecido no s</a:t>
            </a:r>
            <a:r>
              <a:rPr lang="pt-BR" dirty="0" smtClean="0"/>
              <a:t>éculo XIX</a:t>
            </a:r>
          </a:p>
          <a:p>
            <a:r>
              <a:rPr lang="pt-BR" dirty="0" smtClean="0"/>
              <a:t>Recuperado por: d’Indy (1909), Schenker, Geiringer (1932)</a:t>
            </a:r>
          </a:p>
          <a:p>
            <a:r>
              <a:rPr lang="pt-BR" dirty="0" smtClean="0"/>
              <a:t>Desprezado no Brasil: Mario de Andrade, Otto Maria Carpeaux</a:t>
            </a:r>
          </a:p>
          <a:p>
            <a:r>
              <a:rPr lang="pt-BR" dirty="0" smtClean="0"/>
              <a:t>Assumido por Villa-Lobos como inspiração, segundo Arnaldo Estrella (1970). Estrella refuta essa ideia.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03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Teorias da forma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Sonata no s</a:t>
            </a:r>
            <a:r>
              <a:rPr lang="pt-BR" dirty="0" smtClean="0"/>
              <a:t>éculo XVIII</a:t>
            </a:r>
          </a:p>
          <a:p>
            <a:pPr lvl="1"/>
            <a:r>
              <a:rPr lang="pt-BR" dirty="0" smtClean="0"/>
              <a:t>Época: Albrechtsberger</a:t>
            </a:r>
          </a:p>
          <a:p>
            <a:pPr lvl="1"/>
            <a:r>
              <a:rPr lang="pt-BR" dirty="0" smtClean="0"/>
              <a:t>D’Indy, Tovey, Ratner, Rosen</a:t>
            </a:r>
          </a:p>
          <a:p>
            <a:r>
              <a:rPr lang="pt-BR" dirty="0" smtClean="0"/>
              <a:t>Sonata no século XIX</a:t>
            </a:r>
          </a:p>
          <a:p>
            <a:pPr lvl="1"/>
            <a:r>
              <a:rPr lang="pt-BR" dirty="0" err="1" smtClean="0"/>
              <a:t>Czerny</a:t>
            </a:r>
            <a:r>
              <a:rPr lang="pt-BR" dirty="0" smtClean="0"/>
              <a:t>, A.B. Marx, </a:t>
            </a:r>
          </a:p>
          <a:p>
            <a:r>
              <a:rPr lang="pt-BR" dirty="0" smtClean="0"/>
              <a:t>Século XX: “teoria de sonata”[</a:t>
            </a:r>
            <a:r>
              <a:rPr lang="pt-BR" i="1" dirty="0" smtClean="0"/>
              <a:t>sonata </a:t>
            </a:r>
            <a:r>
              <a:rPr lang="pt-BR" i="1" dirty="0" err="1" smtClean="0"/>
              <a:t>theory</a:t>
            </a:r>
            <a:r>
              <a:rPr lang="pt-BR" dirty="0" smtClean="0"/>
              <a:t>]: </a:t>
            </a:r>
          </a:p>
          <a:p>
            <a:pPr lvl="1"/>
            <a:r>
              <a:rPr lang="pt-BR" dirty="0" smtClean="0"/>
              <a:t>Schenker, Caplin, Hepokoski, Darcy, </a:t>
            </a:r>
            <a:r>
              <a:rPr lang="pt-BR" dirty="0" err="1" smtClean="0"/>
              <a:t>vande</a:t>
            </a:r>
            <a:r>
              <a:rPr lang="pt-BR" dirty="0" smtClean="0"/>
              <a:t> </a:t>
            </a:r>
            <a:r>
              <a:rPr lang="pt-BR" dirty="0" err="1" smtClean="0"/>
              <a:t>Moortele</a:t>
            </a:r>
            <a:endParaRPr lang="pt-B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473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 </a:t>
            </a:r>
            <a:r>
              <a:rPr lang="pt-BR" dirty="0" smtClean="0"/>
              <a:t>“Allegro” em forma sonata villalobiano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Exposi</a:t>
            </a:r>
            <a:r>
              <a:rPr lang="pt-BR" dirty="0" smtClean="0"/>
              <a:t>ção: </a:t>
            </a:r>
          </a:p>
          <a:p>
            <a:pPr lvl="1"/>
            <a:r>
              <a:rPr lang="pt-BR" dirty="0"/>
              <a:t>M</a:t>
            </a:r>
            <a:r>
              <a:rPr lang="pt-BR" dirty="0" smtClean="0"/>
              <a:t>udanças texturais delimitando áreas temáticas</a:t>
            </a:r>
          </a:p>
          <a:p>
            <a:pPr lvl="1"/>
            <a:r>
              <a:rPr lang="pt-BR" dirty="0" smtClean="0"/>
              <a:t>Cadências: simetria</a:t>
            </a:r>
          </a:p>
          <a:p>
            <a:pPr lvl="1"/>
            <a:r>
              <a:rPr lang="pt-BR" dirty="0" smtClean="0"/>
              <a:t>Aus</a:t>
            </a:r>
            <a:r>
              <a:rPr lang="pt-BR" dirty="0" smtClean="0"/>
              <a:t>ência do </a:t>
            </a:r>
            <a:r>
              <a:rPr lang="pt-BR" i="1" dirty="0" err="1" smtClean="0"/>
              <a:t>ritornello</a:t>
            </a:r>
            <a:endParaRPr lang="pt-BR" i="1" dirty="0" smtClean="0"/>
          </a:p>
          <a:p>
            <a:pPr lvl="1"/>
            <a:r>
              <a:rPr lang="pt-BR" dirty="0" smtClean="0"/>
              <a:t>Alternância entre monotematismo, </a:t>
            </a:r>
            <a:r>
              <a:rPr lang="pt-BR" dirty="0" err="1" smtClean="0"/>
              <a:t>bitematismo</a:t>
            </a:r>
            <a:r>
              <a:rPr lang="pt-BR" dirty="0" smtClean="0"/>
              <a:t> e </a:t>
            </a:r>
            <a:r>
              <a:rPr lang="pt-BR" dirty="0" err="1" smtClean="0"/>
              <a:t>politematismo</a:t>
            </a:r>
            <a:r>
              <a:rPr lang="pt-BR" dirty="0" smtClean="0"/>
              <a:t> (grupos temáticos com vários temas)</a:t>
            </a:r>
          </a:p>
          <a:p>
            <a:r>
              <a:rPr lang="pt-BR" dirty="0" smtClean="0"/>
              <a:t>Desenvolvimento:</a:t>
            </a:r>
          </a:p>
          <a:p>
            <a:pPr lvl="1"/>
            <a:r>
              <a:rPr lang="pt-BR" dirty="0" smtClean="0"/>
              <a:t>Contraponto imitativo</a:t>
            </a:r>
          </a:p>
          <a:p>
            <a:pPr lvl="1"/>
            <a:r>
              <a:rPr lang="pt-BR" i="1" dirty="0" err="1" smtClean="0"/>
              <a:t>Developing</a:t>
            </a:r>
            <a:r>
              <a:rPr lang="pt-BR" i="1" dirty="0" smtClean="0"/>
              <a:t> </a:t>
            </a:r>
            <a:r>
              <a:rPr lang="pt-BR" i="1" dirty="0" err="1" smtClean="0"/>
              <a:t>variation</a:t>
            </a:r>
            <a:endParaRPr lang="pt-BR" i="1" dirty="0" smtClean="0"/>
          </a:p>
          <a:p>
            <a:r>
              <a:rPr lang="pt-BR" dirty="0" smtClean="0"/>
              <a:t>Recapitulação</a:t>
            </a:r>
          </a:p>
          <a:p>
            <a:pPr lvl="1"/>
            <a:r>
              <a:rPr lang="pt-BR" dirty="0" smtClean="0"/>
              <a:t>Transposição da Exposição</a:t>
            </a:r>
          </a:p>
          <a:p>
            <a:pPr lvl="1"/>
            <a:r>
              <a:rPr lang="pt-BR" dirty="0" smtClean="0"/>
              <a:t>Transformações temáticas (inversão, retrogradação, etc.)</a:t>
            </a:r>
          </a:p>
          <a:p>
            <a:pPr lvl="1"/>
            <a:r>
              <a:rPr lang="pt-BR" dirty="0" smtClean="0"/>
              <a:t>Eventual retomada do desenvolvimento na coda (à maneira de Beethoven)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6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</a:t>
            </a:r>
            <a:r>
              <a:rPr lang="pt-BR" dirty="0" smtClean="0"/>
              <a:t>“Andante” villalobiano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Cromatismo</a:t>
            </a:r>
          </a:p>
          <a:p>
            <a:r>
              <a:rPr lang="pt-BR" dirty="0" smtClean="0"/>
              <a:t>Melodia extensa e expressiva</a:t>
            </a:r>
          </a:p>
          <a:p>
            <a:r>
              <a:rPr lang="pt-BR" dirty="0" smtClean="0"/>
              <a:t>Estilos</a:t>
            </a:r>
          </a:p>
          <a:p>
            <a:pPr lvl="1"/>
            <a:r>
              <a:rPr lang="pt-BR" dirty="0" smtClean="0"/>
              <a:t>Modinha (</a:t>
            </a:r>
            <a:r>
              <a:rPr lang="pt-BR" dirty="0" smtClean="0"/>
              <a:t>“nacionalista”)</a:t>
            </a:r>
            <a:endParaRPr lang="pt-BR" dirty="0" smtClean="0"/>
          </a:p>
          <a:p>
            <a:pPr lvl="1"/>
            <a:r>
              <a:rPr lang="pt-BR" dirty="0" smtClean="0"/>
              <a:t>Expressionismo (Wagner, Berg)</a:t>
            </a:r>
          </a:p>
          <a:p>
            <a:r>
              <a:rPr lang="pt-BR" dirty="0" smtClean="0"/>
              <a:t>Forma A-B-A</a:t>
            </a:r>
          </a:p>
          <a:p>
            <a:pPr lvl="1"/>
            <a:r>
              <a:rPr lang="pt-BR" dirty="0" smtClean="0"/>
              <a:t>Eventual uso da forma sonata (com ou sem desenvolvimento), ou rond</a:t>
            </a:r>
            <a:r>
              <a:rPr lang="pt-BR" dirty="0" smtClean="0"/>
              <a:t>ó</a:t>
            </a:r>
          </a:p>
          <a:p>
            <a:pPr lvl="1"/>
            <a:r>
              <a:rPr lang="pt-BR" dirty="0" smtClean="0"/>
              <a:t>Simetrias na apresentação dos temas: relações tonais e instrumentais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91</TotalTime>
  <Words>555</Words>
  <Application>Microsoft Macintosh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Os quartetos de cordas de Villa-Lobos</vt:lpstr>
      <vt:lpstr>Cronologia</vt:lpstr>
      <vt:lpstr>Influências </vt:lpstr>
      <vt:lpstr>Organização do ciclo sonata</vt:lpstr>
      <vt:lpstr>Estilos </vt:lpstr>
      <vt:lpstr>Haydn (1732-1809)</vt:lpstr>
      <vt:lpstr>Teorias da forma</vt:lpstr>
      <vt:lpstr>O “Allegro” em forma sonata villalobiano</vt:lpstr>
      <vt:lpstr>O “Andante” villalobiano</vt:lpstr>
      <vt:lpstr>O “Scherzo” villalobiano</vt:lpstr>
      <vt:lpstr>O Finale villalobiano</vt:lpstr>
      <vt:lpstr>Elementos de identidade nacional</vt:lpstr>
    </vt:vector>
  </TitlesOfParts>
  <Company>CMU-ECA/USP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quartetos de cordas de Villa-Lobos</dc:title>
  <dc:creator>Paulo de Tarso Salles</dc:creator>
  <cp:lastModifiedBy>Paulo de Tarso Salles</cp:lastModifiedBy>
  <cp:revision>17</cp:revision>
  <dcterms:created xsi:type="dcterms:W3CDTF">2015-05-19T22:53:15Z</dcterms:created>
  <dcterms:modified xsi:type="dcterms:W3CDTF">2015-05-20T00:25:11Z</dcterms:modified>
</cp:coreProperties>
</file>