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16E6-39B4-4AA2-86E2-4BA34A082504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3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19D-9276-4477-883D-80B5150A15CD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6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19D-9276-4477-883D-80B5150A15CD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5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19D-9276-4477-883D-80B5150A15CD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2200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234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19D-9276-4477-883D-80B5150A15CD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11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19D-9276-4477-883D-80B5150A15CD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1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19D-9276-4477-883D-80B5150A15CD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5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0396-488E-4CC6-9B05-D21B1AB944BB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16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18EA3-7289-476F-93E7-A3BFBDC8B030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18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Online 2"/>
          <p:cNvSpPr>
            <a:spLocks noGrp="1"/>
          </p:cNvSpPr>
          <p:nvPr>
            <p:ph type="clipArt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342104B-25D6-4C9F-84CF-BC2C7BC63154}" type="slidenum">
              <a:rPr lang="pt-BR" altLang="pt-BR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12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Imagem Online 3"/>
          <p:cNvSpPr>
            <a:spLocks noGrp="1"/>
          </p:cNvSpPr>
          <p:nvPr>
            <p:ph type="clipArt"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F82AE94B-B31B-42DC-8ED6-61B7A1536A09}" type="slidenum">
              <a:rPr lang="pt-BR" altLang="pt-BR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7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64EA-7A03-44D4-AED0-89A5EC255267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E4C26-DD9F-482B-897F-462AE19E2811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1CAD-4B32-4A20-9CCF-5545B230EEA5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64B4-D27B-4A58-BE7B-584AE90A652D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5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C77F-470A-4B9A-A292-5F155BDA5DD6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1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AF50F-F368-4058-83C7-ED75832EB98C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EF477-277C-4546-8909-84EDEC4E4573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1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10CC-4F0A-4CC7-8A58-0B5568A0253C}" type="slidenum">
              <a:rPr lang="pt-BR" alt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 altLang="pt-BR" sz="140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9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pt-BR" altLang="pt-BR">
              <a:solidFill>
                <a:prstClr val="white">
                  <a:tint val="75000"/>
                  <a:alpha val="6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pt-BR" altLang="pt-BR">
              <a:solidFill>
                <a:prstClr val="white">
                  <a:tint val="75000"/>
                  <a:alpha val="6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B1619D-9276-4477-883D-80B5150A15CD}" type="slidenum">
              <a:rPr kumimoji="1" lang="pt-BR" altLang="pt-BR" smtClean="0">
                <a:solidFill>
                  <a:prstClr val="white">
                    <a:tint val="75000"/>
                  </a:prstClr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kumimoji="1" lang="pt-BR" altLang="pt-BR" sz="1400">
              <a:solidFill>
                <a:prstClr val="white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7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00056" y="2834979"/>
            <a:ext cx="3240360" cy="3329581"/>
          </a:xfrm>
        </p:spPr>
        <p:txBody>
          <a:bodyPr/>
          <a:lstStyle/>
          <a:p>
            <a:pPr algn="ctr"/>
            <a:r>
              <a:rPr lang="pt-BR" altLang="pt-BR" sz="4000" b="1" dirty="0"/>
              <a:t>ATENÇÃO À MULHER NO PUERPÉRIO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870148"/>
            <a:ext cx="3960440" cy="529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6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Imagem Online 2"/>
          <p:cNvPicPr>
            <a:picLocks noGrp="1" noChangeAspect="1"/>
          </p:cNvPicPr>
          <p:nvPr>
            <p:ph type="clipArt" sz="half" idx="1"/>
          </p:nvPr>
        </p:nvPicPr>
        <p:blipFill>
          <a:blip r:embed="rId2"/>
          <a:stretch>
            <a:fillRect/>
          </a:stretch>
        </p:blipFill>
        <p:spPr>
          <a:xfrm>
            <a:off x="3006836" y="476672"/>
            <a:ext cx="5981032" cy="3033856"/>
          </a:xfrm>
          <a:prstGeom prst="rect">
            <a:avLst/>
          </a:prstGeom>
        </p:spPr>
      </p:pic>
      <p:sp>
        <p:nvSpPr>
          <p:cNvPr id="569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351584" y="3861048"/>
            <a:ext cx="7291536" cy="27015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altLang="pt-BR" sz="2400" b="1" u="sng">
                <a:solidFill>
                  <a:srgbClr val="A50021"/>
                </a:solidFill>
              </a:rPr>
              <a:t>Puerpério</a:t>
            </a:r>
            <a:r>
              <a:rPr lang="pt-BR" altLang="pt-BR" sz="2400"/>
              <a:t>: </a:t>
            </a:r>
            <a:r>
              <a:rPr lang="pt-BR" altLang="pt-BR" sz="2400" b="1"/>
              <a:t>período do ciclo gravídico puerperal em que as modificações locais e sistêmicas, provocadas pela gravidez e parto no organismo da mulher, retornam à situação do estado </a:t>
            </a:r>
            <a:r>
              <a:rPr lang="pt-BR" altLang="pt-BR" sz="2400" b="1" dirty="0" err="1"/>
              <a:t>pré</a:t>
            </a:r>
            <a:r>
              <a:rPr lang="pt-BR" altLang="pt-BR" sz="2400" b="1" dirty="0"/>
              <a:t>-gravídico.</a:t>
            </a:r>
          </a:p>
          <a:p>
            <a:pPr>
              <a:lnSpc>
                <a:spcPct val="90000"/>
              </a:lnSpc>
            </a:pPr>
            <a:r>
              <a:rPr lang="pt-BR" altLang="pt-BR" sz="2400" b="1" dirty="0" err="1">
                <a:solidFill>
                  <a:schemeClr val="tx2"/>
                </a:solidFill>
              </a:rPr>
              <a:t>Inicía-se</a:t>
            </a:r>
            <a:r>
              <a:rPr lang="pt-BR" altLang="pt-BR" sz="2400" b="1" dirty="0">
                <a:solidFill>
                  <a:schemeClr val="tx2"/>
                </a:solidFill>
              </a:rPr>
              <a:t> uma a duas horas após a saída da placenta e tem término imprevisto, dependendo do período de </a:t>
            </a:r>
            <a:r>
              <a:rPr lang="pt-BR" altLang="pt-BR" sz="2400" b="1" dirty="0" err="1">
                <a:solidFill>
                  <a:schemeClr val="tx2"/>
                </a:solidFill>
              </a:rPr>
              <a:t>lactância</a:t>
            </a:r>
            <a:r>
              <a:rPr lang="pt-BR" altLang="pt-BR" sz="2400" b="1" dirty="0">
                <a:solidFill>
                  <a:schemeClr val="tx2"/>
                </a:solidFill>
              </a:rPr>
              <a:t> e do retorno dos ciclos menstruais.</a:t>
            </a:r>
          </a:p>
        </p:txBody>
      </p:sp>
    </p:spTree>
    <p:extLst>
      <p:ext uri="{BB962C8B-B14F-4D97-AF65-F5344CB8AC3E}">
        <p14:creationId xmlns:p14="http://schemas.microsoft.com/office/powerpoint/2010/main" val="396277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3861048"/>
            <a:ext cx="7249616" cy="235560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altLang="pt-BR" sz="2400" b="1" dirty="0">
                <a:solidFill>
                  <a:schemeClr val="tx2"/>
                </a:solidFill>
              </a:rPr>
              <a:t>A mulher no puerpério passa por uma série de transformações, devendo ser vista integralmente, no seu lado endócrino, genital e psíquico</a:t>
            </a:r>
            <a:r>
              <a:rPr lang="pt-BR" altLang="pt-BR" sz="2400" dirty="0"/>
              <a:t>. </a:t>
            </a:r>
          </a:p>
          <a:p>
            <a:pPr>
              <a:lnSpc>
                <a:spcPct val="90000"/>
              </a:lnSpc>
            </a:pPr>
            <a:r>
              <a:rPr lang="pt-BR" altLang="pt-BR" sz="2400" b="1" dirty="0">
                <a:solidFill>
                  <a:srgbClr val="143909"/>
                </a:solidFill>
              </a:rPr>
              <a:t>É comum que a mulher se sinta insegura, experimente sentimentos contraditórios. Cabe à equipe estar disponível para perceber a necessidade de cada mulher, na medida do possível.</a:t>
            </a:r>
          </a:p>
        </p:txBody>
      </p:sp>
      <p:pic>
        <p:nvPicPr>
          <p:cNvPr id="3" name="Espaço Reservado para Imagem Online 2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3791744" y="404665"/>
            <a:ext cx="4824536" cy="329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143000"/>
            <a:ext cx="7772400" cy="50736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altLang="pt-BR" sz="2800" b="1" u="sng"/>
              <a:t>Puerpério Imediato</a:t>
            </a:r>
            <a:r>
              <a:rPr lang="pt-BR" altLang="pt-BR" sz="2800"/>
              <a:t>: 1° ao 10° dia</a:t>
            </a:r>
          </a:p>
          <a:p>
            <a:pPr>
              <a:lnSpc>
                <a:spcPct val="90000"/>
              </a:lnSpc>
            </a:pPr>
            <a:r>
              <a:rPr lang="pt-BR" altLang="pt-BR" sz="2800" b="1" u="sng">
                <a:solidFill>
                  <a:schemeClr val="tx2"/>
                </a:solidFill>
              </a:rPr>
              <a:t>Puerpério Tardio</a:t>
            </a:r>
            <a:r>
              <a:rPr lang="pt-BR" altLang="pt-BR" sz="2800"/>
              <a:t>: 11° ao 42° dia</a:t>
            </a:r>
          </a:p>
          <a:p>
            <a:pPr>
              <a:lnSpc>
                <a:spcPct val="90000"/>
              </a:lnSpc>
            </a:pPr>
            <a:r>
              <a:rPr lang="pt-BR" altLang="pt-BR" sz="2800" b="1" u="sng">
                <a:solidFill>
                  <a:srgbClr val="143909"/>
                </a:solidFill>
              </a:rPr>
              <a:t>Puerpério Remoto</a:t>
            </a:r>
            <a:r>
              <a:rPr lang="pt-BR" altLang="pt-BR" sz="2800"/>
              <a:t>: a partir do 43° dia</a:t>
            </a:r>
          </a:p>
          <a:p>
            <a:pPr>
              <a:lnSpc>
                <a:spcPct val="90000"/>
              </a:lnSpc>
            </a:pPr>
            <a:endParaRPr lang="pt-BR" altLang="pt-BR" sz="2800"/>
          </a:p>
          <a:p>
            <a:pPr>
              <a:lnSpc>
                <a:spcPct val="90000"/>
              </a:lnSpc>
            </a:pPr>
            <a:r>
              <a:rPr lang="pt-BR" altLang="pt-BR" sz="2800"/>
              <a:t>As primeiras duas horas correspondem ao chamado </a:t>
            </a:r>
            <a:r>
              <a:rPr lang="pt-BR" altLang="pt-BR" sz="2800">
                <a:solidFill>
                  <a:srgbClr val="A50021"/>
                </a:solidFill>
              </a:rPr>
              <a:t>Quarto Período do parto</a:t>
            </a:r>
            <a:r>
              <a:rPr lang="pt-BR" altLang="pt-BR" sz="2800"/>
              <a:t>. Período de risco de hemorragias onde a mulher deve ser acompanhada ou no próprio centro obstétrico ou em enfermaria com suporte clínico. Estabilizada hemodinamicamente e formado o globo de segurança de Pinard, deverá ser encaminhada ao alojamento conjunto.</a:t>
            </a:r>
          </a:p>
        </p:txBody>
      </p:sp>
    </p:spTree>
    <p:extLst>
      <p:ext uri="{BB962C8B-B14F-4D97-AF65-F5344CB8AC3E}">
        <p14:creationId xmlns:p14="http://schemas.microsoft.com/office/powerpoint/2010/main" val="208959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838200"/>
            <a:ext cx="7772400" cy="53784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altLang="pt-BR" sz="2800">
                <a:solidFill>
                  <a:schemeClr val="tx2"/>
                </a:solidFill>
              </a:rPr>
              <a:t>A recuperação do endométrio inicia-se em torno do 25° dia pós-parto. Logo após o parto o colo fica edemaciado e pode apresentar lacerações. Em torno do 10° dia estará fechado.</a:t>
            </a:r>
          </a:p>
          <a:p>
            <a:pPr>
              <a:lnSpc>
                <a:spcPct val="90000"/>
              </a:lnSpc>
            </a:pPr>
            <a:r>
              <a:rPr lang="pt-BR" altLang="pt-BR" sz="2800">
                <a:solidFill>
                  <a:srgbClr val="143909"/>
                </a:solidFill>
              </a:rPr>
              <a:t>A vagina apresenta-se edemaciada, congesta e atrófica, iniciando sua recuperação após o 25° dia.</a:t>
            </a:r>
          </a:p>
          <a:p>
            <a:pPr>
              <a:lnSpc>
                <a:spcPct val="90000"/>
              </a:lnSpc>
            </a:pPr>
            <a:r>
              <a:rPr lang="pt-BR" altLang="pt-BR" sz="2800">
                <a:solidFill>
                  <a:srgbClr val="D71501"/>
                </a:solidFill>
              </a:rPr>
              <a:t>A vulva e o assoalho pélvico sofrem também modificações.</a:t>
            </a:r>
          </a:p>
          <a:p>
            <a:pPr>
              <a:lnSpc>
                <a:spcPct val="90000"/>
              </a:lnSpc>
            </a:pPr>
            <a:r>
              <a:rPr lang="pt-BR" altLang="pt-BR" sz="2800">
                <a:solidFill>
                  <a:srgbClr val="EC8304"/>
                </a:solidFill>
              </a:rPr>
              <a:t>Deve-se atentar para as alterações de humor, com labilidade emocional que podem sinalizar apatia ou psicose puerperal.</a:t>
            </a:r>
          </a:p>
          <a:p>
            <a:pPr>
              <a:lnSpc>
                <a:spcPct val="90000"/>
              </a:lnSpc>
            </a:pPr>
            <a:r>
              <a:rPr lang="pt-BR" altLang="pt-BR" sz="2800"/>
              <a:t>Mulheres que tiveram óbito fetal ou malformados devem ter uma atenção especial.</a:t>
            </a:r>
          </a:p>
        </p:txBody>
      </p:sp>
    </p:spTree>
    <p:extLst>
      <p:ext uri="{BB962C8B-B14F-4D97-AF65-F5344CB8AC3E}">
        <p14:creationId xmlns:p14="http://schemas.microsoft.com/office/powerpoint/2010/main" val="3064428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Íon</vt:lpstr>
      <vt:lpstr>ATENÇÃO À MULHER NO PUERPÉRIO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À MULHER NO PUERPÉRIO</dc:title>
  <dc:creator>simone</dc:creator>
  <cp:lastModifiedBy>simone</cp:lastModifiedBy>
  <cp:revision>1</cp:revision>
  <dcterms:created xsi:type="dcterms:W3CDTF">2015-09-01T21:06:07Z</dcterms:created>
  <dcterms:modified xsi:type="dcterms:W3CDTF">2015-09-01T21:06:36Z</dcterms:modified>
</cp:coreProperties>
</file>