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9" r:id="rId10"/>
    <p:sldId id="261" r:id="rId11"/>
    <p:sldId id="262" r:id="rId12"/>
    <p:sldId id="271" r:id="rId13"/>
    <p:sldId id="270" r:id="rId14"/>
    <p:sldId id="268" r:id="rId15"/>
    <p:sldId id="267" r:id="rId16"/>
    <p:sldId id="263" r:id="rId17"/>
    <p:sldId id="272" r:id="rId18"/>
    <p:sldId id="273" r:id="rId19"/>
    <p:sldId id="265" r:id="rId20"/>
    <p:sldId id="26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C5209-D555-9242-9B96-DF92E4BB2925}" v="10" dt="2023-04-28T05:35:17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19163-35C0-4510-89CE-FFF07EA9FE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498139-AC0E-42CB-B18B-D95B632BC7CF}">
      <dgm:prSet/>
      <dgm:spPr/>
      <dgm:t>
        <a:bodyPr/>
        <a:lstStyle/>
        <a:p>
          <a:r>
            <a:rPr lang="pt-BR"/>
            <a:t>Custo Fixo</a:t>
          </a:r>
          <a:endParaRPr lang="en-US"/>
        </a:p>
      </dgm:t>
    </dgm:pt>
    <dgm:pt modelId="{E6101F2E-64B6-4AB7-8AD1-528AE8E06989}" type="parTrans" cxnId="{2FD4F08C-FBD0-4358-8A1E-55A2C1B304BF}">
      <dgm:prSet/>
      <dgm:spPr/>
      <dgm:t>
        <a:bodyPr/>
        <a:lstStyle/>
        <a:p>
          <a:endParaRPr lang="en-US"/>
        </a:p>
      </dgm:t>
    </dgm:pt>
    <dgm:pt modelId="{E8C4C423-26BA-4F08-9F3C-A7FD5CFFA016}" type="sibTrans" cxnId="{2FD4F08C-FBD0-4358-8A1E-55A2C1B304BF}">
      <dgm:prSet/>
      <dgm:spPr/>
      <dgm:t>
        <a:bodyPr/>
        <a:lstStyle/>
        <a:p>
          <a:endParaRPr lang="en-US"/>
        </a:p>
      </dgm:t>
    </dgm:pt>
    <dgm:pt modelId="{C38A579A-2076-4CFE-B8C5-D2BF64DC3E89}">
      <dgm:prSet/>
      <dgm:spPr/>
      <dgm:t>
        <a:bodyPr/>
        <a:lstStyle/>
        <a:p>
          <a:r>
            <a:rPr lang="pt-BR"/>
            <a:t>Custo Variável</a:t>
          </a:r>
          <a:endParaRPr lang="en-US"/>
        </a:p>
      </dgm:t>
    </dgm:pt>
    <dgm:pt modelId="{79B0C26C-AE73-4F9C-B502-DF2831A07D80}" type="parTrans" cxnId="{EE6592F7-DC2B-41EA-90C9-DD6E90D41974}">
      <dgm:prSet/>
      <dgm:spPr/>
      <dgm:t>
        <a:bodyPr/>
        <a:lstStyle/>
        <a:p>
          <a:endParaRPr lang="en-US"/>
        </a:p>
      </dgm:t>
    </dgm:pt>
    <dgm:pt modelId="{65CF7577-B68B-4AB3-AE21-28CC3F6EAA34}" type="sibTrans" cxnId="{EE6592F7-DC2B-41EA-90C9-DD6E90D41974}">
      <dgm:prSet/>
      <dgm:spPr/>
      <dgm:t>
        <a:bodyPr/>
        <a:lstStyle/>
        <a:p>
          <a:endParaRPr lang="en-US"/>
        </a:p>
      </dgm:t>
    </dgm:pt>
    <dgm:pt modelId="{B21151B7-7385-4996-893D-2AAF3B48D30F}">
      <dgm:prSet/>
      <dgm:spPr/>
      <dgm:t>
        <a:bodyPr/>
        <a:lstStyle/>
        <a:p>
          <a:r>
            <a:rPr lang="pt-BR"/>
            <a:t>Custo Total</a:t>
          </a:r>
          <a:endParaRPr lang="en-US"/>
        </a:p>
      </dgm:t>
    </dgm:pt>
    <dgm:pt modelId="{E81F9605-190D-443A-BDCF-DE2D46FB2BB9}" type="parTrans" cxnId="{C1F75E48-9DCE-4AA1-810D-C83BA6D36550}">
      <dgm:prSet/>
      <dgm:spPr/>
      <dgm:t>
        <a:bodyPr/>
        <a:lstStyle/>
        <a:p>
          <a:endParaRPr lang="en-US"/>
        </a:p>
      </dgm:t>
    </dgm:pt>
    <dgm:pt modelId="{06496722-11B4-4DB1-939B-3224D843CEBD}" type="sibTrans" cxnId="{C1F75E48-9DCE-4AA1-810D-C83BA6D36550}">
      <dgm:prSet/>
      <dgm:spPr/>
      <dgm:t>
        <a:bodyPr/>
        <a:lstStyle/>
        <a:p>
          <a:endParaRPr lang="en-US"/>
        </a:p>
      </dgm:t>
    </dgm:pt>
    <dgm:pt modelId="{3110EDBF-C951-4AD6-8AC9-91B489FB2C49}">
      <dgm:prSet/>
      <dgm:spPr/>
      <dgm:t>
        <a:bodyPr/>
        <a:lstStyle/>
        <a:p>
          <a:r>
            <a:rPr lang="pt-BR"/>
            <a:t>Custo Unitário Médio</a:t>
          </a:r>
          <a:endParaRPr lang="en-US"/>
        </a:p>
      </dgm:t>
    </dgm:pt>
    <dgm:pt modelId="{1A1EB912-DBB8-41E3-BC9D-39EB26F98184}" type="parTrans" cxnId="{A5E7433B-C3D9-4267-BA80-4A335211936F}">
      <dgm:prSet/>
      <dgm:spPr/>
      <dgm:t>
        <a:bodyPr/>
        <a:lstStyle/>
        <a:p>
          <a:endParaRPr lang="en-US"/>
        </a:p>
      </dgm:t>
    </dgm:pt>
    <dgm:pt modelId="{FDF8DCF0-D91D-4511-9348-AF1C050B0753}" type="sibTrans" cxnId="{A5E7433B-C3D9-4267-BA80-4A335211936F}">
      <dgm:prSet/>
      <dgm:spPr/>
      <dgm:t>
        <a:bodyPr/>
        <a:lstStyle/>
        <a:p>
          <a:endParaRPr lang="en-US"/>
        </a:p>
      </dgm:t>
    </dgm:pt>
    <dgm:pt modelId="{A7AFE797-101A-486E-966D-6AA9CE617F44}">
      <dgm:prSet/>
      <dgm:spPr/>
      <dgm:t>
        <a:bodyPr/>
        <a:lstStyle/>
        <a:p>
          <a:r>
            <a:rPr lang="pt-BR"/>
            <a:t>Custo Marginal</a:t>
          </a:r>
          <a:endParaRPr lang="en-US"/>
        </a:p>
      </dgm:t>
    </dgm:pt>
    <dgm:pt modelId="{B881C92A-A00F-4876-A25B-0D4A4B4EDBE0}" type="parTrans" cxnId="{7D85CB34-4A59-4BEF-839B-5365BBDC8F75}">
      <dgm:prSet/>
      <dgm:spPr/>
      <dgm:t>
        <a:bodyPr/>
        <a:lstStyle/>
        <a:p>
          <a:endParaRPr lang="en-US"/>
        </a:p>
      </dgm:t>
    </dgm:pt>
    <dgm:pt modelId="{4A9F29F6-906B-4CF1-9EF4-905D0E5BC7AD}" type="sibTrans" cxnId="{7D85CB34-4A59-4BEF-839B-5365BBDC8F75}">
      <dgm:prSet/>
      <dgm:spPr/>
      <dgm:t>
        <a:bodyPr/>
        <a:lstStyle/>
        <a:p>
          <a:endParaRPr lang="en-US"/>
        </a:p>
      </dgm:t>
    </dgm:pt>
    <dgm:pt modelId="{574EB349-6B71-0145-BDA6-27155DB28BC6}" type="pres">
      <dgm:prSet presAssocID="{A5F19163-35C0-4510-89CE-FFF07EA9FEA3}" presName="linear" presStyleCnt="0">
        <dgm:presLayoutVars>
          <dgm:animLvl val="lvl"/>
          <dgm:resizeHandles val="exact"/>
        </dgm:presLayoutVars>
      </dgm:prSet>
      <dgm:spPr/>
    </dgm:pt>
    <dgm:pt modelId="{0D4C9CF6-CEBC-2441-92ED-59D2E6B6743B}" type="pres">
      <dgm:prSet presAssocID="{0F498139-AC0E-42CB-B18B-D95B632BC7C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748016-E3CA-9F4A-A10C-22F090A85C10}" type="pres">
      <dgm:prSet presAssocID="{E8C4C423-26BA-4F08-9F3C-A7FD5CFFA016}" presName="spacer" presStyleCnt="0"/>
      <dgm:spPr/>
    </dgm:pt>
    <dgm:pt modelId="{0CB6210F-E201-2A4C-8776-C7FA3D1F00A4}" type="pres">
      <dgm:prSet presAssocID="{C38A579A-2076-4CFE-B8C5-D2BF64DC3E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F3636D-22BD-C941-BDAB-0E35ADFD8614}" type="pres">
      <dgm:prSet presAssocID="{65CF7577-B68B-4AB3-AE21-28CC3F6EAA34}" presName="spacer" presStyleCnt="0"/>
      <dgm:spPr/>
    </dgm:pt>
    <dgm:pt modelId="{978E9236-08AA-2148-A2F5-A39AEAD12A53}" type="pres">
      <dgm:prSet presAssocID="{B21151B7-7385-4996-893D-2AAF3B48D3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766C2E-D7B5-D147-9A90-70BD6D08447F}" type="pres">
      <dgm:prSet presAssocID="{06496722-11B4-4DB1-939B-3224D843CEBD}" presName="spacer" presStyleCnt="0"/>
      <dgm:spPr/>
    </dgm:pt>
    <dgm:pt modelId="{AC795311-59DB-AB4B-8C4F-522798E1AAE0}" type="pres">
      <dgm:prSet presAssocID="{3110EDBF-C951-4AD6-8AC9-91B489FB2C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967C9F-5071-044F-8A09-8B84110BA766}" type="pres">
      <dgm:prSet presAssocID="{FDF8DCF0-D91D-4511-9348-AF1C050B0753}" presName="spacer" presStyleCnt="0"/>
      <dgm:spPr/>
    </dgm:pt>
    <dgm:pt modelId="{40845CD8-5D37-3844-963F-2FEC24214353}" type="pres">
      <dgm:prSet presAssocID="{A7AFE797-101A-486E-966D-6AA9CE617F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2173E13-7A87-4E4D-8626-D6AC0A14FF96}" type="presOf" srcId="{A5F19163-35C0-4510-89CE-FFF07EA9FEA3}" destId="{574EB349-6B71-0145-BDA6-27155DB28BC6}" srcOrd="0" destOrd="0" presId="urn:microsoft.com/office/officeart/2005/8/layout/vList2"/>
    <dgm:cxn modelId="{7D85CB34-4A59-4BEF-839B-5365BBDC8F75}" srcId="{A5F19163-35C0-4510-89CE-FFF07EA9FEA3}" destId="{A7AFE797-101A-486E-966D-6AA9CE617F44}" srcOrd="4" destOrd="0" parTransId="{B881C92A-A00F-4876-A25B-0D4A4B4EDBE0}" sibTransId="{4A9F29F6-906B-4CF1-9EF4-905D0E5BC7AD}"/>
    <dgm:cxn modelId="{A5E7433B-C3D9-4267-BA80-4A335211936F}" srcId="{A5F19163-35C0-4510-89CE-FFF07EA9FEA3}" destId="{3110EDBF-C951-4AD6-8AC9-91B489FB2C49}" srcOrd="3" destOrd="0" parTransId="{1A1EB912-DBB8-41E3-BC9D-39EB26F98184}" sibTransId="{FDF8DCF0-D91D-4511-9348-AF1C050B0753}"/>
    <dgm:cxn modelId="{C1F75E48-9DCE-4AA1-810D-C83BA6D36550}" srcId="{A5F19163-35C0-4510-89CE-FFF07EA9FEA3}" destId="{B21151B7-7385-4996-893D-2AAF3B48D30F}" srcOrd="2" destOrd="0" parTransId="{E81F9605-190D-443A-BDCF-DE2D46FB2BB9}" sibTransId="{06496722-11B4-4DB1-939B-3224D843CEBD}"/>
    <dgm:cxn modelId="{2FD4F08C-FBD0-4358-8A1E-55A2C1B304BF}" srcId="{A5F19163-35C0-4510-89CE-FFF07EA9FEA3}" destId="{0F498139-AC0E-42CB-B18B-D95B632BC7CF}" srcOrd="0" destOrd="0" parTransId="{E6101F2E-64B6-4AB7-8AD1-528AE8E06989}" sibTransId="{E8C4C423-26BA-4F08-9F3C-A7FD5CFFA016}"/>
    <dgm:cxn modelId="{F5403C93-CAD8-A245-9354-58B42625D0D9}" type="presOf" srcId="{B21151B7-7385-4996-893D-2AAF3B48D30F}" destId="{978E9236-08AA-2148-A2F5-A39AEAD12A53}" srcOrd="0" destOrd="0" presId="urn:microsoft.com/office/officeart/2005/8/layout/vList2"/>
    <dgm:cxn modelId="{4294D697-BC2B-DE44-8329-1376F7BA1063}" type="presOf" srcId="{3110EDBF-C951-4AD6-8AC9-91B489FB2C49}" destId="{AC795311-59DB-AB4B-8C4F-522798E1AAE0}" srcOrd="0" destOrd="0" presId="urn:microsoft.com/office/officeart/2005/8/layout/vList2"/>
    <dgm:cxn modelId="{6CB289AB-2873-D34C-BA5E-B9C71700F7AC}" type="presOf" srcId="{0F498139-AC0E-42CB-B18B-D95B632BC7CF}" destId="{0D4C9CF6-CEBC-2441-92ED-59D2E6B6743B}" srcOrd="0" destOrd="0" presId="urn:microsoft.com/office/officeart/2005/8/layout/vList2"/>
    <dgm:cxn modelId="{BB2B91D4-7644-1540-ADE5-6B64CF7AC98A}" type="presOf" srcId="{C38A579A-2076-4CFE-B8C5-D2BF64DC3E89}" destId="{0CB6210F-E201-2A4C-8776-C7FA3D1F00A4}" srcOrd="0" destOrd="0" presId="urn:microsoft.com/office/officeart/2005/8/layout/vList2"/>
    <dgm:cxn modelId="{EE6592F7-DC2B-41EA-90C9-DD6E90D41974}" srcId="{A5F19163-35C0-4510-89CE-FFF07EA9FEA3}" destId="{C38A579A-2076-4CFE-B8C5-D2BF64DC3E89}" srcOrd="1" destOrd="0" parTransId="{79B0C26C-AE73-4F9C-B502-DF2831A07D80}" sibTransId="{65CF7577-B68B-4AB3-AE21-28CC3F6EAA34}"/>
    <dgm:cxn modelId="{A98A21FA-F7E0-1946-BE84-46215D51CF94}" type="presOf" srcId="{A7AFE797-101A-486E-966D-6AA9CE617F44}" destId="{40845CD8-5D37-3844-963F-2FEC24214353}" srcOrd="0" destOrd="0" presId="urn:microsoft.com/office/officeart/2005/8/layout/vList2"/>
    <dgm:cxn modelId="{D3416C6D-3210-3B41-86E3-B174C79A63F7}" type="presParOf" srcId="{574EB349-6B71-0145-BDA6-27155DB28BC6}" destId="{0D4C9CF6-CEBC-2441-92ED-59D2E6B6743B}" srcOrd="0" destOrd="0" presId="urn:microsoft.com/office/officeart/2005/8/layout/vList2"/>
    <dgm:cxn modelId="{46D4E3B3-F9C3-9642-AF43-FEE141850104}" type="presParOf" srcId="{574EB349-6B71-0145-BDA6-27155DB28BC6}" destId="{25748016-E3CA-9F4A-A10C-22F090A85C10}" srcOrd="1" destOrd="0" presId="urn:microsoft.com/office/officeart/2005/8/layout/vList2"/>
    <dgm:cxn modelId="{3880A659-EEE0-004E-83CD-C7C896546619}" type="presParOf" srcId="{574EB349-6B71-0145-BDA6-27155DB28BC6}" destId="{0CB6210F-E201-2A4C-8776-C7FA3D1F00A4}" srcOrd="2" destOrd="0" presId="urn:microsoft.com/office/officeart/2005/8/layout/vList2"/>
    <dgm:cxn modelId="{3B2209FB-10D9-6D4D-AE56-C5D5DA7F1572}" type="presParOf" srcId="{574EB349-6B71-0145-BDA6-27155DB28BC6}" destId="{A6F3636D-22BD-C941-BDAB-0E35ADFD8614}" srcOrd="3" destOrd="0" presId="urn:microsoft.com/office/officeart/2005/8/layout/vList2"/>
    <dgm:cxn modelId="{22E6E566-6781-4147-B68C-890FD94D0223}" type="presParOf" srcId="{574EB349-6B71-0145-BDA6-27155DB28BC6}" destId="{978E9236-08AA-2148-A2F5-A39AEAD12A53}" srcOrd="4" destOrd="0" presId="urn:microsoft.com/office/officeart/2005/8/layout/vList2"/>
    <dgm:cxn modelId="{F97CD85A-EE22-AE41-A7DA-76DDC71E9C69}" type="presParOf" srcId="{574EB349-6B71-0145-BDA6-27155DB28BC6}" destId="{C3766C2E-D7B5-D147-9A90-70BD6D08447F}" srcOrd="5" destOrd="0" presId="urn:microsoft.com/office/officeart/2005/8/layout/vList2"/>
    <dgm:cxn modelId="{32E56D6F-EDCB-A14F-9470-66D6CB5ED12B}" type="presParOf" srcId="{574EB349-6B71-0145-BDA6-27155DB28BC6}" destId="{AC795311-59DB-AB4B-8C4F-522798E1AAE0}" srcOrd="6" destOrd="0" presId="urn:microsoft.com/office/officeart/2005/8/layout/vList2"/>
    <dgm:cxn modelId="{CF81D5BB-3706-8349-B052-4618D0EA7B66}" type="presParOf" srcId="{574EB349-6B71-0145-BDA6-27155DB28BC6}" destId="{C2967C9F-5071-044F-8A09-8B84110BA766}" srcOrd="7" destOrd="0" presId="urn:microsoft.com/office/officeart/2005/8/layout/vList2"/>
    <dgm:cxn modelId="{E42028BD-E133-A24F-8B69-E64174EBA5BC}" type="presParOf" srcId="{574EB349-6B71-0145-BDA6-27155DB28BC6}" destId="{40845CD8-5D37-3844-963F-2FEC242143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9CF6-CEBC-2441-92ED-59D2E6B6743B}">
      <dsp:nvSpPr>
        <dsp:cNvPr id="0" name=""/>
        <dsp:cNvSpPr/>
      </dsp:nvSpPr>
      <dsp:spPr>
        <a:xfrm>
          <a:off x="0" y="58818"/>
          <a:ext cx="6589260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Custo Fixo</a:t>
          </a:r>
          <a:endParaRPr lang="en-US" sz="3900" kern="1200"/>
        </a:p>
      </dsp:txBody>
      <dsp:txXfrm>
        <a:off x="45663" y="104481"/>
        <a:ext cx="6497934" cy="844089"/>
      </dsp:txXfrm>
    </dsp:sp>
    <dsp:sp modelId="{0CB6210F-E201-2A4C-8776-C7FA3D1F00A4}">
      <dsp:nvSpPr>
        <dsp:cNvPr id="0" name=""/>
        <dsp:cNvSpPr/>
      </dsp:nvSpPr>
      <dsp:spPr>
        <a:xfrm>
          <a:off x="0" y="1106553"/>
          <a:ext cx="6589260" cy="93541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Custo Variável</a:t>
          </a:r>
          <a:endParaRPr lang="en-US" sz="3900" kern="1200"/>
        </a:p>
      </dsp:txBody>
      <dsp:txXfrm>
        <a:off x="45663" y="1152216"/>
        <a:ext cx="6497934" cy="844089"/>
      </dsp:txXfrm>
    </dsp:sp>
    <dsp:sp modelId="{978E9236-08AA-2148-A2F5-A39AEAD12A53}">
      <dsp:nvSpPr>
        <dsp:cNvPr id="0" name=""/>
        <dsp:cNvSpPr/>
      </dsp:nvSpPr>
      <dsp:spPr>
        <a:xfrm>
          <a:off x="0" y="2154288"/>
          <a:ext cx="6589260" cy="9354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Custo Total</a:t>
          </a:r>
          <a:endParaRPr lang="en-US" sz="3900" kern="1200"/>
        </a:p>
      </dsp:txBody>
      <dsp:txXfrm>
        <a:off x="45663" y="2199951"/>
        <a:ext cx="6497934" cy="844089"/>
      </dsp:txXfrm>
    </dsp:sp>
    <dsp:sp modelId="{AC795311-59DB-AB4B-8C4F-522798E1AAE0}">
      <dsp:nvSpPr>
        <dsp:cNvPr id="0" name=""/>
        <dsp:cNvSpPr/>
      </dsp:nvSpPr>
      <dsp:spPr>
        <a:xfrm>
          <a:off x="0" y="3202023"/>
          <a:ext cx="6589260" cy="93541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Custo Unitário Médio</a:t>
          </a:r>
          <a:endParaRPr lang="en-US" sz="3900" kern="1200"/>
        </a:p>
      </dsp:txBody>
      <dsp:txXfrm>
        <a:off x="45663" y="3247686"/>
        <a:ext cx="6497934" cy="844089"/>
      </dsp:txXfrm>
    </dsp:sp>
    <dsp:sp modelId="{40845CD8-5D37-3844-963F-2FEC24214353}">
      <dsp:nvSpPr>
        <dsp:cNvPr id="0" name=""/>
        <dsp:cNvSpPr/>
      </dsp:nvSpPr>
      <dsp:spPr>
        <a:xfrm>
          <a:off x="0" y="4249759"/>
          <a:ext cx="6589260" cy="9354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Custo Marginal</a:t>
          </a:r>
          <a:endParaRPr lang="en-US" sz="3900" kern="1200"/>
        </a:p>
      </dsp:txBody>
      <dsp:txXfrm>
        <a:off x="45663" y="4295422"/>
        <a:ext cx="649793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60B74-A625-1041-B810-DF4604666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9D164-1501-5848-9171-A6FA0D545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A761F9-5478-274B-8C16-8D5099B5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878C0-ED9F-F643-B6D0-CBE7D47E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653693-6BC4-0147-A697-6AAA2FFD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76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776B8-437D-024A-AA59-91EA48E7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A602BC-6D46-F34D-85B9-1334ABF8E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5D6D0-7B08-C44B-8EE0-1D282043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39BAFD-2EB5-5347-B630-711A47AB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95D5FB-22CA-8A48-AF8E-3E67B9E6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03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45430F-8412-9A49-8CD2-069EDCB8A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8C8480-9D4F-7F42-AE82-69E6DF803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C26E5D-4FC4-9A4B-9D48-C2A82C9D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3465E-959B-A94F-8043-729FE7C3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45C102-1CE6-1E45-962A-8B9A5756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7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33E8E-7BCA-0049-A650-C901F4C9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15FF12-BF56-9147-8087-5871C5B6C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1684BB-AEAE-F24D-AAAB-53A1B024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4E4539-8B11-F345-B89C-48E87D82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F7D91E-294A-D64B-A58F-AC86C0BF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99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4FFBC-0FA1-1B41-81DF-93691158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977AA5-2798-B74E-B37E-6CEF858B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7D29F-1ABA-E943-81B1-8F363C95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960EA9-FC2D-1E4B-B805-8D54A954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375EAE-A0C5-AF47-860A-A0B4EC9D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3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1C421-74CF-E145-AB53-DE15A29C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52CF5-0ACB-8347-880A-403398503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1375E2-D3EB-F645-A66A-CB15BC261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F241DE-0787-F047-9025-7C0ADD73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1DA5D8-9ECD-654D-8552-20AC3858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CDD36C-FB75-4944-9829-CD0D13E0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EB3FC-967B-E54C-BBD8-59E0CA0A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2FC56C-6D3F-3548-AA01-D92C4A75F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DF6217-07B9-E14C-9061-F7C5151DB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10C080-8B26-3F4A-9553-20E90C56D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46C772-03E5-874C-AEAE-06C761781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BE782A-A288-F34C-8A73-C071EC65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980979E-672C-234E-97B9-F7B9D575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0677D5-9F47-1348-A59B-CF979C8B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15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8950C-B4DB-FA42-96FD-1B56DE8A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3BB820-1FD1-A843-B4FD-447E3EDC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4BCFA1-565F-8D42-87DD-5426B866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40BF1B-784A-B94F-B100-5EA5394C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66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E0FA40-73B7-0747-A204-3EAC6FC4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C6D3F3-E414-8740-87E5-FCF6E379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7BF368-9B8A-E043-8544-4F2D7013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2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8550B-006C-8148-A098-F9AB68FD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72056-B67A-0949-86A9-2C4D30C7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F0207B-E490-334C-A351-6365D23F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5FE72D-BF1C-134F-B973-C5F25A88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B68502-E552-6747-AC55-0AE097FC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75DE24-A66A-5245-8588-BDDA5FEC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6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04AFC-FE85-734F-9C57-D6CD5FD5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5A52E3-02B8-1B47-BD30-FEAB2DE2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5F58A6-69D6-DB46-A168-75C893554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1D7429-06FB-8B4E-85C8-1A8220DB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206445-EAB1-4C4B-B5DE-11C52463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CB597-C36C-B44F-BE16-9F8C9B43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9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70749-E0E8-6345-9545-ADC04F26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7AEC5-1FB3-F74B-AA2A-DE9B136C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92D7E8-B2C7-4144-A8DB-526FE262D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7917-0F76-A34F-8D40-D99A69701656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87AF29-B87D-C349-B4A6-060FC93ED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A67D9-EC83-F34F-BE5F-067563AF5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CA9B-5580-7147-891F-55D00FDA4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15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B7813D-B76D-400E-BFDE-AA4BA0BFA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178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9AB94B-D431-8948-AAFD-B91C159F6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6"/>
            <a:ext cx="10512552" cy="3360625"/>
          </a:xfrm>
        </p:spPr>
        <p:txBody>
          <a:bodyPr>
            <a:normAutofit fontScale="90000"/>
          </a:bodyPr>
          <a:lstStyle/>
          <a:p>
            <a:pPr algn="l"/>
            <a:r>
              <a:rPr lang="pt-BR" sz="3900" b="1" dirty="0">
                <a:solidFill>
                  <a:schemeClr val="bg1"/>
                </a:solidFill>
              </a:rPr>
              <a:t>Consumidores e Produtores.</a:t>
            </a:r>
            <a:br>
              <a:rPr lang="pt-BR" sz="3900" dirty="0">
                <a:solidFill>
                  <a:schemeClr val="bg1"/>
                </a:solidFill>
              </a:rPr>
            </a:br>
            <a:br>
              <a:rPr lang="pt-BR" sz="3900" dirty="0">
                <a:solidFill>
                  <a:schemeClr val="bg1"/>
                </a:solidFill>
              </a:rPr>
            </a:br>
            <a:r>
              <a:rPr lang="pt-BR" sz="3900" dirty="0">
                <a:solidFill>
                  <a:schemeClr val="bg1"/>
                </a:solidFill>
              </a:rPr>
              <a:t>A função de consumo e a curva de indiferença. Restrição orçamentária. A função de produção. Conceito de custos: Fixo, Variável, Médio e Marginal.</a:t>
            </a:r>
            <a:br>
              <a:rPr lang="pt-BR" sz="3900" dirty="0">
                <a:solidFill>
                  <a:schemeClr val="bg1"/>
                </a:solidFill>
              </a:rPr>
            </a:br>
            <a:endParaRPr lang="pt-BR" sz="39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F903A1-A859-9145-BFE8-7382F3B05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119928"/>
            <a:ext cx="10494264" cy="1366472"/>
          </a:xfrm>
        </p:spPr>
        <p:txBody>
          <a:bodyPr>
            <a:normAutofit/>
          </a:bodyPr>
          <a:lstStyle/>
          <a:p>
            <a:pPr algn="l"/>
            <a:r>
              <a:rPr lang="pt-BR" sz="2800">
                <a:solidFill>
                  <a:schemeClr val="bg1"/>
                </a:solidFill>
              </a:rPr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109801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9000F8-5EEF-8A49-A344-B181A4F8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Entendendo o conceito de custo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F9700A7-31D3-6D43-9CA2-A816CFE39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800634"/>
            <a:ext cx="7225748" cy="5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20DC9E-43FF-7F4C-A496-B6749943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5400"/>
              <a:t>Custos Marginais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F84878-2058-8F4A-B020-9E52751C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Lei da produtividade marginal decrescente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Ricardo explicou que, à medida que mobilizamos mais fatores, precisamos usar recursos menos produtivos (exemplo: começamos a plantar pela melhor terra).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Lucro marginal vai caindo até desaparecer (retornos decrescentes)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5B7A5A-5038-6D4E-AC15-ED1F47F5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57884"/>
            <a:ext cx="6903720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70BDDC-5F3B-8C40-8483-7ECC14DA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pt-BR" sz="2800"/>
              <a:t>Por que há ganhos de escala na produção?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43A21-F576-F04E-872B-69E22479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pt-BR" sz="1700"/>
              <a:t>Por que uma pequena indústria pode ter dificuldades de competir com uma grande?</a:t>
            </a:r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7C86D6-AA81-6E43-957A-FA734550F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6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381142-765D-524C-AD12-AF932A9D7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3" r="13038" b="2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1BCAAB-A6B6-3444-A98B-3183FF11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Custo fixo unitário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F421E-6646-C24D-BAFB-7C460880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 diferença entre custo total e custo unitário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E7B4817E-701B-454A-B7A2-4FD49961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09" y="2427541"/>
            <a:ext cx="103164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8DD35-7983-F24A-A37E-34319717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normalmente se relacionam as curvas de custos?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D752DFE-2358-5B45-A1A3-90569D10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581" y="1825625"/>
            <a:ext cx="55028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9FB08-33D5-734B-95AC-E44D3303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Monopólio Natural é falha de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AD3E4-95A9-A34F-9535-3FF858AD4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Num setor que seja monopólio natural, os custos fixos predominam; os variáveis são quase irrelevantes. Assim, à medida em que a produção cresce, caem o custo médio e o marginal, a ponto de que fica impossível para uma segunda empresa entrar nesse mercado.</a:t>
            </a:r>
          </a:p>
          <a:p>
            <a:endParaRPr lang="pt-BR" dirty="0"/>
          </a:p>
          <a:p>
            <a:r>
              <a:rPr lang="pt-BR" dirty="0"/>
              <a:t>Uma única empresa consegue suprir todo o mercado. Não é eficiente duplicar a infraestrutura.</a:t>
            </a:r>
          </a:p>
        </p:txBody>
      </p:sp>
    </p:spTree>
    <p:extLst>
      <p:ext uri="{BB962C8B-B14F-4D97-AF65-F5344CB8AC3E}">
        <p14:creationId xmlns:p14="http://schemas.microsoft.com/office/powerpoint/2010/main" val="343781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01B402-9F0D-D646-8B5F-D1E7BE66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O Problema do Monopólio Natural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4F0BCE-5772-CD4D-9262-90DD30E2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1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A0ECE-2731-5643-95B0-A5FB9F09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92500" lnSpcReduction="10000"/>
          </a:bodyPr>
          <a:lstStyle/>
          <a:p>
            <a:r>
              <a:rPr lang="pt-BR" sz="2200" dirty="0"/>
              <a:t>No monopólio natural, por causa do tipo de tecnologia, há retornos crescentes de escala: os custos marginal e médio da firma continuam a cair. Com isso, uma única empresa consegue suprir todo o mercado, com custo menor do que o de 2 empresas, caso um concorrente montasse uma estrutura paralela.</a:t>
            </a:r>
          </a:p>
          <a:p>
            <a:r>
              <a:rPr lang="pt-BR" sz="2200" dirty="0"/>
              <a:t>Nesse caso, sem competição viável: REGULAÇÃO</a:t>
            </a:r>
          </a:p>
        </p:txBody>
      </p:sp>
    </p:spTree>
    <p:extLst>
      <p:ext uri="{BB962C8B-B14F-4D97-AF65-F5344CB8AC3E}">
        <p14:creationId xmlns:p14="http://schemas.microsoft.com/office/powerpoint/2010/main" val="7376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8575321-F201-0241-AFC9-04981466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2EABAC-C07B-8A41-9BC4-48D4F69C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Um exemplo: transmissão e distribuição e energia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2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7939BB-D6EA-FD42-95D8-2C445A78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Função de Consumo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F148FF-02FB-B243-A5E7-015BBD245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960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275F0-E393-1E4C-BC43-D5ACC1AC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/>
              <a:t>A utilidade marginal descrescente explica porque as churrascarias em sistema rodízio não vão inexoravelmente à falência.</a:t>
            </a:r>
          </a:p>
        </p:txBody>
      </p:sp>
    </p:spTree>
    <p:extLst>
      <p:ext uri="{BB962C8B-B14F-4D97-AF65-F5344CB8AC3E}">
        <p14:creationId xmlns:p14="http://schemas.microsoft.com/office/powerpoint/2010/main" val="49846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18261-6332-E54D-973B-396ABE78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Pressupostos sobre a preferência do consumidor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8AC928-BFDB-204E-AB8A-3B8E8291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Axiomas: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lphaLcParenR"/>
            </a:pPr>
            <a:r>
              <a:rPr lang="pt-BR" dirty="0"/>
              <a:t>Preferência é completa: consumidor consegue comparar 2 cestas qualquer de produtos, e dizer qual prefere, ou afirmar que são indiferentes.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lphaLcParenR"/>
            </a:pPr>
            <a:r>
              <a:rPr lang="pt-BR" dirty="0"/>
              <a:t>Preferências são transitivas: se prefiro A a </a:t>
            </a:r>
            <a:r>
              <a:rPr lang="pt-BR" dirty="0" err="1"/>
              <a:t>B</a:t>
            </a:r>
            <a:r>
              <a:rPr lang="pt-BR" dirty="0"/>
              <a:t>, e </a:t>
            </a:r>
            <a:r>
              <a:rPr lang="pt-BR" dirty="0" err="1"/>
              <a:t>B</a:t>
            </a:r>
            <a:r>
              <a:rPr lang="pt-BR" dirty="0"/>
              <a:t> a C, prefira A a C.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Problematizando: isso vale para a política?</a:t>
            </a:r>
          </a:p>
        </p:txBody>
      </p:sp>
    </p:spTree>
    <p:extLst>
      <p:ext uri="{BB962C8B-B14F-4D97-AF65-F5344CB8AC3E}">
        <p14:creationId xmlns:p14="http://schemas.microsoft.com/office/powerpoint/2010/main" val="58053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CC207D10-D28A-4E84-940A-15770F8C8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2B7D12-8C41-F640-8572-35058C96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Curva de indiferença do consumidor e cestas de 2 produtos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105B2B-918C-5A44-AC4A-36DB22C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8" r="4611"/>
          <a:stretch/>
        </p:blipFill>
        <p:spPr>
          <a:xfrm>
            <a:off x="955548" y="2516777"/>
            <a:ext cx="5254752" cy="383479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91D86E-D703-D548-AFEA-B87086C1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 lnSpcReduction="10000"/>
          </a:bodyPr>
          <a:lstStyle/>
          <a:p>
            <a:r>
              <a:rPr lang="pt-BR" sz="2200" dirty="0"/>
              <a:t>Em cada curva, a combinação entre o bem cuja quantidade é indicado no eixo </a:t>
            </a:r>
            <a:r>
              <a:rPr lang="pt-BR" sz="2200" dirty="0" err="1"/>
              <a:t>Y</a:t>
            </a:r>
            <a:r>
              <a:rPr lang="pt-BR" sz="2200" dirty="0"/>
              <a:t> e no eixo </a:t>
            </a:r>
            <a:r>
              <a:rPr lang="pt-BR" sz="2200" dirty="0" err="1"/>
              <a:t>X</a:t>
            </a:r>
            <a:r>
              <a:rPr lang="pt-BR" sz="2200" dirty="0"/>
              <a:t> gera a mesma utilidade. Curvas mais afastadas do eixo são melhores, por permitirem maior quantidade</a:t>
            </a:r>
          </a:p>
          <a:p>
            <a:r>
              <a:rPr lang="pt-BR" sz="2200" dirty="0"/>
              <a:t>Exemplo. </a:t>
            </a:r>
            <a:r>
              <a:rPr lang="pt-BR" sz="2200" dirty="0" err="1"/>
              <a:t>Refeiçoes</a:t>
            </a:r>
            <a:r>
              <a:rPr lang="pt-BR" sz="2200" dirty="0"/>
              <a:t> </a:t>
            </a:r>
            <a:r>
              <a:rPr lang="pt-BR" sz="2200" dirty="0" err="1"/>
              <a:t>vs</a:t>
            </a:r>
            <a:r>
              <a:rPr lang="pt-BR" sz="2200" dirty="0"/>
              <a:t> estadias em bons hotéis em viagem para a Europa</a:t>
            </a:r>
          </a:p>
          <a:p>
            <a:r>
              <a:rPr lang="pt-BR" sz="2200" dirty="0"/>
              <a:t>Taxa marginal de substituição varia ao longo da curva, segundo utilidade marginal decrescente de cada produto</a:t>
            </a:r>
          </a:p>
        </p:txBody>
      </p:sp>
    </p:spTree>
    <p:extLst>
      <p:ext uri="{BB962C8B-B14F-4D97-AF65-F5344CB8AC3E}">
        <p14:creationId xmlns:p14="http://schemas.microsoft.com/office/powerpoint/2010/main" val="385390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207D10-D28A-4E84-940A-15770F8C8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B8FBB-D947-284B-BC84-8E79E13F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Restrição orçamentária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6090D8-6CA5-4A4A-B9D8-76C298320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6" r="2" b="2"/>
          <a:stretch/>
        </p:blipFill>
        <p:spPr>
          <a:xfrm>
            <a:off x="841248" y="2516777"/>
            <a:ext cx="5015484" cy="366018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E08702-134D-D843-BCD2-CB16DE12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/>
          </a:bodyPr>
          <a:lstStyle/>
          <a:p>
            <a:r>
              <a:rPr lang="pt-BR" sz="2200" dirty="0"/>
              <a:t>Variações na renda deslocam a curva da restrição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239759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430D4A-AE4F-D44F-B670-0233627B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 dirty="0"/>
              <a:t>No ponto de consumo ótimo...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CF0B60-41E5-F8F8-9455-5032B9B6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No </a:t>
            </a:r>
            <a:r>
              <a:rPr lang="en-US" sz="2200" dirty="0" err="1"/>
              <a:t>ponto</a:t>
            </a:r>
            <a:r>
              <a:rPr lang="en-US" sz="2200" dirty="0"/>
              <a:t> A, o </a:t>
            </a:r>
            <a:r>
              <a:rPr lang="en-US" sz="2200" dirty="0" err="1"/>
              <a:t>consumidor</a:t>
            </a:r>
            <a:r>
              <a:rPr lang="en-US" sz="2200" dirty="0"/>
              <a:t> </a:t>
            </a:r>
            <a:r>
              <a:rPr lang="en-US" sz="2200" dirty="0" err="1"/>
              <a:t>nao</a:t>
            </a:r>
            <a:r>
              <a:rPr lang="en-US" sz="2200" dirty="0"/>
              <a:t> </a:t>
            </a:r>
            <a:r>
              <a:rPr lang="en-US" sz="2200" dirty="0" err="1"/>
              <a:t>gasta</a:t>
            </a:r>
            <a:r>
              <a:rPr lang="en-US" sz="2200" dirty="0"/>
              <a:t> </a:t>
            </a:r>
            <a:r>
              <a:rPr lang="en-US" sz="2200" dirty="0" err="1"/>
              <a:t>todo</a:t>
            </a:r>
            <a:r>
              <a:rPr lang="en-US" sz="2200" dirty="0"/>
              <a:t> o </a:t>
            </a:r>
            <a:r>
              <a:rPr lang="en-US" sz="2200" dirty="0" err="1"/>
              <a:t>seu</a:t>
            </a:r>
            <a:r>
              <a:rPr lang="en-US" sz="2200" dirty="0"/>
              <a:t> </a:t>
            </a:r>
            <a:r>
              <a:rPr lang="en-US" sz="2200" dirty="0" err="1"/>
              <a:t>orçamento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O </a:t>
            </a:r>
            <a:r>
              <a:rPr lang="en-US" sz="2200" dirty="0" err="1"/>
              <a:t>ponto</a:t>
            </a:r>
            <a:r>
              <a:rPr lang="en-US" sz="2200" dirty="0"/>
              <a:t> </a:t>
            </a:r>
            <a:r>
              <a:rPr lang="en-US" sz="2200" dirty="0" err="1"/>
              <a:t>ótimo</a:t>
            </a:r>
            <a:r>
              <a:rPr lang="en-US" sz="2200" dirty="0"/>
              <a:t>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aquele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que a </a:t>
            </a:r>
            <a:r>
              <a:rPr lang="en-US" sz="2200" dirty="0" err="1"/>
              <a:t>restriçao</a:t>
            </a:r>
            <a:r>
              <a:rPr lang="en-US" sz="2200" dirty="0"/>
              <a:t> </a:t>
            </a:r>
            <a:r>
              <a:rPr lang="en-US" sz="2200" dirty="0" err="1"/>
              <a:t>orçamentaria</a:t>
            </a:r>
            <a:r>
              <a:rPr lang="en-US" sz="2200" dirty="0"/>
              <a:t> </a:t>
            </a:r>
            <a:r>
              <a:rPr lang="en-US" sz="2200" dirty="0" err="1"/>
              <a:t>tangencia</a:t>
            </a:r>
            <a:r>
              <a:rPr lang="en-US" sz="2200" dirty="0"/>
              <a:t> a </a:t>
            </a:r>
            <a:r>
              <a:rPr lang="en-US" sz="2200" dirty="0" err="1"/>
              <a:t>curva</a:t>
            </a:r>
            <a:r>
              <a:rPr lang="en-US" sz="2200" dirty="0"/>
              <a:t> de </a:t>
            </a:r>
            <a:r>
              <a:rPr lang="en-US" sz="2200" dirty="0" err="1"/>
              <a:t>indiferença</a:t>
            </a:r>
            <a:r>
              <a:rPr lang="en-US" sz="2200" dirty="0"/>
              <a:t>, e </a:t>
            </a:r>
            <a:r>
              <a:rPr lang="en-US" sz="2200" dirty="0" err="1"/>
              <a:t>fica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afastada</a:t>
            </a:r>
            <a:r>
              <a:rPr lang="en-US" sz="2200" dirty="0"/>
              <a:t> do </a:t>
            </a:r>
            <a:r>
              <a:rPr lang="en-US" sz="2200" dirty="0" err="1"/>
              <a:t>centro</a:t>
            </a:r>
            <a:r>
              <a:rPr lang="en-US" sz="2200" dirty="0"/>
              <a:t>, </a:t>
            </a:r>
            <a:r>
              <a:rPr lang="en-US" sz="2200" dirty="0" err="1"/>
              <a:t>permitindo</a:t>
            </a:r>
            <a:r>
              <a:rPr lang="en-US" sz="2200" dirty="0"/>
              <a:t> a </a:t>
            </a:r>
            <a:r>
              <a:rPr lang="en-US" sz="2200" dirty="0" err="1"/>
              <a:t>combinaçao</a:t>
            </a:r>
            <a:r>
              <a:rPr lang="en-US" sz="2200" dirty="0"/>
              <a:t> que </a:t>
            </a:r>
            <a:r>
              <a:rPr lang="en-US" sz="2200" dirty="0" err="1"/>
              <a:t>dá</a:t>
            </a:r>
            <a:r>
              <a:rPr lang="en-US" sz="2200" dirty="0"/>
              <a:t> </a:t>
            </a:r>
            <a:r>
              <a:rPr lang="en-US" sz="2200" dirty="0" err="1"/>
              <a:t>maior</a:t>
            </a:r>
            <a:r>
              <a:rPr lang="en-US" sz="2200" dirty="0"/>
              <a:t> </a:t>
            </a:r>
            <a:r>
              <a:rPr lang="en-US" sz="2200" dirty="0" err="1"/>
              <a:t>bem</a:t>
            </a:r>
            <a:r>
              <a:rPr lang="en-US" sz="2200" dirty="0"/>
              <a:t> </a:t>
            </a:r>
            <a:r>
              <a:rPr lang="en-US" sz="2200" dirty="0" err="1"/>
              <a:t>estar</a:t>
            </a:r>
            <a:r>
              <a:rPr lang="en-US" sz="2200" dirty="0"/>
              <a:t>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consumidor</a:t>
            </a:r>
            <a:r>
              <a:rPr lang="en-US" sz="2200" dirty="0"/>
              <a:t>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2497F3E-EB10-3C46-BFE9-8E8096B6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3" r="2317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9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DA3AE2-D45B-1649-8C6A-C5F3273E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Consumo ótimo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75945DF-0435-5441-8511-7FF093C3C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519" y="961812"/>
            <a:ext cx="5970361" cy="49309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8A207C-503B-A14B-BF82-704FC225B5D4}"/>
              </a:ext>
            </a:extLst>
          </p:cNvPr>
          <p:cNvSpPr txBox="1"/>
          <p:nvPr/>
        </p:nvSpPr>
        <p:spPr>
          <a:xfrm>
            <a:off x="2414588" y="5715000"/>
            <a:ext cx="8842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Neste ponto, a taxa marginal de substituição entre dois produtos é igual </a:t>
            </a:r>
            <a:r>
              <a:rPr lang="pt-BR" dirty="0" err="1"/>
              <a:t>è</a:t>
            </a:r>
            <a:r>
              <a:rPr lang="pt-BR" dirty="0"/>
              <a:t> relação entre seus</a:t>
            </a:r>
          </a:p>
          <a:p>
            <a:r>
              <a:rPr lang="pt-BR" dirty="0"/>
              <a:t>preços</a:t>
            </a:r>
          </a:p>
        </p:txBody>
      </p:sp>
    </p:spTree>
    <p:extLst>
      <p:ext uri="{BB962C8B-B14F-4D97-AF65-F5344CB8AC3E}">
        <p14:creationId xmlns:p14="http://schemas.microsoft.com/office/powerpoint/2010/main" val="261587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78618-76F2-9D4D-9F37-DB4F0842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Função de produção.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C9288-DE55-144D-A907-C376CDFF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QUAIS SÃO OS CUSTOS DE UMA ATIVIDADE? COMO ELES VARIAM, NA MEDIDA EM QUE ELA SE INTENSIFICA?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nside amazon's chaotic storage warehouses (6)">
            <a:extLst>
              <a:ext uri="{FF2B5EF4-FFF2-40B4-BE49-F238E27FC236}">
                <a16:creationId xmlns:a16="http://schemas.microsoft.com/office/drawing/2014/main" id="{64A2206C-6D00-AA4C-B795-FF7D6CC04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5204" b="-1"/>
          <a:stretch/>
        </p:blipFill>
        <p:spPr bwMode="auto">
          <a:xfrm>
            <a:off x="20" y="14298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dicas para montar uma papelaria de sucesso - Pequenas Empresas Grandes  Negócios | Feira do Empreendedor SP">
            <a:extLst>
              <a:ext uri="{FF2B5EF4-FFF2-40B4-BE49-F238E27FC236}">
                <a16:creationId xmlns:a16="http://schemas.microsoft.com/office/drawing/2014/main" id="{5A9E7A03-10FF-C84D-B6DA-7353282BB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r="2962" b="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2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A25AA-6D76-1645-8726-C601D3DC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pt-BR" dirty="0"/>
              <a:t>O que são  custos?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9C4A4EE-7436-6745-8322-BD4233593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370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434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333B8D27-282D-4496-8069-E3BFB962C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60C12F-675F-4946-B58A-4A2BE64E2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3AC27F-B1D6-43DF-A760-45D3CD16D302}">
  <ds:schemaRefs>
    <ds:schemaRef ds:uri="http://purl.org/dc/dcmitype/"/>
    <ds:schemaRef ds:uri="ebba5f7d-3b76-4a58-9735-74f0064eafba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4c414ac8-549e-4ca5-81e3-16b3f3eb5c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565</Words>
  <Application>Microsoft Macintosh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Consumidores e Produtores.  A função de consumo e a curva de indiferença. Restrição orçamentária. A função de produção. Conceito de custos: Fixo, Variável, Médio e Marginal. </vt:lpstr>
      <vt:lpstr>Função de Consumo</vt:lpstr>
      <vt:lpstr>Pressupostos sobre a preferência do consumidor</vt:lpstr>
      <vt:lpstr>Curva de indiferença do consumidor e cestas de 2 produtos</vt:lpstr>
      <vt:lpstr>Restrição orçamentária</vt:lpstr>
      <vt:lpstr>No ponto de consumo ótimo...</vt:lpstr>
      <vt:lpstr>Consumo ótimo</vt:lpstr>
      <vt:lpstr>Função de produção. </vt:lpstr>
      <vt:lpstr>O que são  custos?</vt:lpstr>
      <vt:lpstr>Entendendo o conceito de custo</vt:lpstr>
      <vt:lpstr>Custos Marginais</vt:lpstr>
      <vt:lpstr>Por que há ganhos de escala na produção?</vt:lpstr>
      <vt:lpstr>Custo fixo unitário</vt:lpstr>
      <vt:lpstr>Como normalmente se relacionam as curvas de custos?</vt:lpstr>
      <vt:lpstr>Monopólio Natural é falha de mercado</vt:lpstr>
      <vt:lpstr>O Problema do Monopólio Natural</vt:lpstr>
      <vt:lpstr>Um exemplo: transmissão e distribuição e energia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Consumidores e Produtores.  A função de consumo e a curva de indiferença. Restrição orçamentária. A função de produção. Conceito de custos: Fixo, Variável, Médio e Marginal. </dc:title>
  <dc:creator>Ruy Pereira Camilo Junior</dc:creator>
  <cp:lastModifiedBy>Ruy Camilo</cp:lastModifiedBy>
  <cp:revision>1</cp:revision>
  <dcterms:created xsi:type="dcterms:W3CDTF">2023-04-28T05:52:45Z</dcterms:created>
  <dcterms:modified xsi:type="dcterms:W3CDTF">2023-04-28T05:59:35Z</dcterms:modified>
</cp:coreProperties>
</file>