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7" r:id="rId9"/>
    <p:sldId id="264" r:id="rId10"/>
    <p:sldId id="270" r:id="rId11"/>
    <p:sldId id="275" r:id="rId12"/>
    <p:sldId id="271" r:id="rId13"/>
    <p:sldId id="272" r:id="rId14"/>
    <p:sldId id="268" r:id="rId15"/>
    <p:sldId id="273" r:id="rId16"/>
    <p:sldId id="269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0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27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89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5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1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73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72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30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83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1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9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14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37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28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D558-98B2-47D6-BBB2-D7005E41210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B75FF9E-3705-4435-B192-C242AC3F1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4180D-748A-1345-123E-6C7DBFC45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Comunicação e  Educação em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BB39952-9ED0-5A6B-FFDE-2550E9ECD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9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ED17F1-C694-B798-3BC3-32C34937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dialógico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78C021-1082-1964-64D6-A19753B4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6044"/>
            <a:ext cx="8915400" cy="4315178"/>
          </a:xfrm>
        </p:spPr>
        <p:txBody>
          <a:bodyPr>
            <a:normAutofit/>
          </a:bodyPr>
          <a:lstStyle/>
          <a:p>
            <a:r>
              <a:rPr lang="pt-BR" sz="2800" dirty="0"/>
              <a:t>Segue a linha </a:t>
            </a:r>
            <a:r>
              <a:rPr lang="pt-BR" sz="2800" dirty="0" err="1"/>
              <a:t>freireana</a:t>
            </a:r>
            <a:r>
              <a:rPr lang="pt-BR" sz="2800" dirty="0"/>
              <a:t>. Critica a comunicação unidirecional, que seria uma “invasão cultural” realizada pelos educadores/profissionais de saúde, que impõem sua cultura e saber sem considerar a do outro</a:t>
            </a:r>
          </a:p>
          <a:p>
            <a:r>
              <a:rPr lang="pt-BR" sz="2800" dirty="0"/>
              <a:t>Espaço de diálogo e negociação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61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2D31571-713B-850E-DD4F-94B2AE3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77" y="443458"/>
            <a:ext cx="7367954" cy="353034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8107B4E-C18E-61AF-75CA-3A770D138D30}"/>
              </a:ext>
            </a:extLst>
          </p:cNvPr>
          <p:cNvSpPr txBox="1"/>
          <p:nvPr/>
        </p:nvSpPr>
        <p:spPr>
          <a:xfrm>
            <a:off x="2198077" y="4906108"/>
            <a:ext cx="801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Ambos são emissores e receptores, codificam e decodificam, escolhem os meios e recursos comunicacionais,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3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650CA-5C87-81D4-D0AB-BA8040E0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274320"/>
            <a:ext cx="8911687" cy="1280890"/>
          </a:xfrm>
        </p:spPr>
        <p:txBody>
          <a:bodyPr/>
          <a:lstStyle/>
          <a:p>
            <a:r>
              <a:rPr lang="pt-BR" dirty="0"/>
              <a:t>Modelo estrutural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DA2093-D185-1389-651E-45CB9984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22" y="1540188"/>
            <a:ext cx="9795903" cy="5043492"/>
          </a:xfrm>
        </p:spPr>
        <p:txBody>
          <a:bodyPr>
            <a:normAutofit/>
          </a:bodyPr>
          <a:lstStyle/>
          <a:p>
            <a:r>
              <a:rPr lang="pt-BR" sz="2800" dirty="0"/>
              <a:t>Questiona a participação do sujeito nos processos de produção de sentido nas trocas comunicacionais </a:t>
            </a:r>
            <a:r>
              <a:rPr lang="pt-BR" sz="2000" dirty="0"/>
              <a:t>(Teixeira, 1979)</a:t>
            </a:r>
          </a:p>
          <a:p>
            <a:r>
              <a:rPr lang="en-US" sz="2800" dirty="0"/>
              <a:t>O receptor </a:t>
            </a:r>
            <a:r>
              <a:rPr lang="en-US" sz="2800" dirty="0" err="1"/>
              <a:t>transforma</a:t>
            </a:r>
            <a:r>
              <a:rPr lang="en-US" sz="2800" dirty="0"/>
              <a:t> a </a:t>
            </a:r>
            <a:r>
              <a:rPr lang="en-US" sz="2800" dirty="0" err="1"/>
              <a:t>mensagem</a:t>
            </a:r>
            <a:r>
              <a:rPr lang="en-US" sz="2800" dirty="0"/>
              <a:t> </a:t>
            </a:r>
            <a:r>
              <a:rPr lang="en-US" sz="2800" dirty="0" err="1"/>
              <a:t>recebida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significá</a:t>
            </a:r>
            <a:r>
              <a:rPr lang="en-US" sz="2800" dirty="0"/>
              <a:t>-la</a:t>
            </a:r>
          </a:p>
          <a:p>
            <a:r>
              <a:rPr lang="en-US" sz="2800" dirty="0" err="1"/>
              <a:t>Receber</a:t>
            </a:r>
            <a:r>
              <a:rPr lang="en-US" sz="2800" dirty="0"/>
              <a:t> a </a:t>
            </a:r>
            <a:r>
              <a:rPr lang="en-US" sz="2800" dirty="0" err="1"/>
              <a:t>mensagem</a:t>
            </a:r>
            <a:r>
              <a:rPr lang="en-US" sz="2800" dirty="0"/>
              <a:t> </a:t>
            </a:r>
            <a:r>
              <a:rPr lang="en-US" sz="2800" dirty="0" err="1"/>
              <a:t>implica</a:t>
            </a:r>
            <a:r>
              <a:rPr lang="en-US" sz="2800" dirty="0"/>
              <a:t> 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leitura</a:t>
            </a:r>
            <a:r>
              <a:rPr lang="en-US" sz="2800" dirty="0"/>
              <a:t> e </a:t>
            </a:r>
            <a:r>
              <a:rPr lang="en-US" sz="2800" dirty="0" err="1"/>
              <a:t>interpretação</a:t>
            </a:r>
            <a:r>
              <a:rPr lang="en-US" sz="2800" dirty="0"/>
              <a:t> particular do </a:t>
            </a:r>
            <a:r>
              <a:rPr lang="en-US" sz="2800" dirty="0" err="1"/>
              <a:t>leitor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a </a:t>
            </a:r>
            <a:r>
              <a:rPr lang="en-US" sz="2800" dirty="0" err="1"/>
              <a:t>mesma</a:t>
            </a:r>
            <a:endParaRPr lang="en-US" sz="2800" dirty="0"/>
          </a:p>
          <a:p>
            <a:r>
              <a:rPr lang="en-US" sz="2800" dirty="0"/>
              <a:t>Receptor é um </a:t>
            </a:r>
            <a:r>
              <a:rPr lang="en-US" sz="2800" dirty="0" err="1"/>
              <a:t>elemento</a:t>
            </a:r>
            <a:r>
              <a:rPr lang="en-US" sz="2800" dirty="0"/>
              <a:t> </a:t>
            </a:r>
            <a:r>
              <a:rPr lang="en-US" sz="2800" dirty="0" err="1"/>
              <a:t>ativo</a:t>
            </a:r>
            <a:r>
              <a:rPr lang="en-US" sz="2800" dirty="0"/>
              <a:t> e </a:t>
            </a:r>
            <a:r>
              <a:rPr lang="en-US" sz="2800" dirty="0" err="1"/>
              <a:t>criador</a:t>
            </a:r>
            <a:r>
              <a:rPr lang="en-US" sz="2800" dirty="0"/>
              <a:t> de </a:t>
            </a:r>
            <a:r>
              <a:rPr lang="en-US" sz="2800" dirty="0" err="1"/>
              <a:t>sentidos</a:t>
            </a:r>
            <a:endParaRPr lang="en-US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6E1900D-12B6-4C60-B408-7906B264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885" y="-34313"/>
            <a:ext cx="3860396" cy="15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A7978B-4B6C-E753-8957-8C7589D0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estrutural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F0CFC1-6C2B-2775-29A9-114A8E20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7" y="1418705"/>
            <a:ext cx="10490459" cy="4649586"/>
          </a:xfrm>
        </p:spPr>
        <p:txBody>
          <a:bodyPr>
            <a:noAutofit/>
          </a:bodyPr>
          <a:lstStyle/>
          <a:p>
            <a:r>
              <a:rPr lang="pt-BR" sz="3200" b="0" i="0" dirty="0">
                <a:solidFill>
                  <a:srgbClr val="403D39"/>
                </a:solidFill>
                <a:effectLst/>
              </a:rPr>
              <a:t>Depende de regras de codificação e decodificação que estão inscritas nos próprios </a:t>
            </a:r>
            <a:r>
              <a:rPr lang="pt-BR" sz="3200" b="0" i="1" dirty="0">
                <a:solidFill>
                  <a:srgbClr val="403D39"/>
                </a:solidFill>
                <a:effectLst/>
              </a:rPr>
              <a:t>meios</a:t>
            </a:r>
            <a:r>
              <a:rPr lang="pt-BR" sz="3200" dirty="0">
                <a:solidFill>
                  <a:srgbClr val="403D39"/>
                </a:solidFill>
              </a:rPr>
              <a:t>, entendendo por meios as mídias, o meio ambiente  (ou contexto)</a:t>
            </a:r>
          </a:p>
          <a:p>
            <a:r>
              <a:rPr lang="pt-BR" sz="3200" b="0" i="0" dirty="0">
                <a:solidFill>
                  <a:srgbClr val="403D39"/>
                </a:solidFill>
                <a:effectLst/>
              </a:rPr>
              <a:t>emissores e receptores são vistos - pelo menos por referência ao processo de produção de sentidos - principalmente como "objetos" de uma rede de relações e trocas "estruturada"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24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E9D59C-97B8-8213-ECF8-1DEA1690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Literacia em saúde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24FE85-8287-BB9D-E47E-8B258734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02080"/>
            <a:ext cx="11078307" cy="3777622"/>
          </a:xfrm>
        </p:spPr>
        <p:txBody>
          <a:bodyPr>
            <a:noAutofit/>
          </a:bodyPr>
          <a:lstStyle/>
          <a:p>
            <a:r>
              <a:rPr lang="pt-BR" sz="2600" b="0" i="0" dirty="0">
                <a:effectLst/>
              </a:rPr>
              <a:t>comunicação é um fator chave na literacia em saúde </a:t>
            </a:r>
          </a:p>
          <a:p>
            <a:r>
              <a:rPr lang="pt-BR" sz="2800" b="0" i="0" dirty="0">
                <a:solidFill>
                  <a:srgbClr val="333333"/>
                </a:solidFill>
                <a:effectLst/>
              </a:rPr>
              <a:t>conjunto de competências cognitivas e sociais e a capacidade da pessoa para aceder, compreender, avaliar e utilizar informação de forma a promover e manter uma boa saúde, tomar decisões no cotidiano sobre cuidados de saúde, prevenção de doenças e promoção da saúde, mantendo ou melhorando a sua qualidade de vida durante todo o ciclo de vida. A promoção da literacia em saúde, junto das pessoas, das comunidades e das organizações, constitui-se como uma importante oportunidade e desafio da saúde pública (WHO, 1998).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917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5BF7B2-91B1-FD19-E138-BA3A4933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Literacia em saúde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35EC0A-095F-386A-EA25-A3B628C2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542" y="2133600"/>
            <a:ext cx="9975070" cy="3777622"/>
          </a:xfrm>
        </p:spPr>
        <p:txBody>
          <a:bodyPr>
            <a:noAutofit/>
          </a:bodyPr>
          <a:lstStyle/>
          <a:p>
            <a:r>
              <a:rPr lang="pt-BR" sz="2400" b="0" i="0" dirty="0">
                <a:solidFill>
                  <a:srgbClr val="4D4D4D"/>
                </a:solidFill>
                <a:effectLst/>
              </a:rPr>
              <a:t>A literacia em saúde não se limita à capacidade de ler, escrever e usar a matemática, não tem a ver com nível de </a:t>
            </a:r>
            <a:r>
              <a:rPr lang="pt-BR" sz="2400" dirty="0">
                <a:solidFill>
                  <a:srgbClr val="4D4D4D"/>
                </a:solidFill>
              </a:rPr>
              <a:t>educação formal. </a:t>
            </a:r>
            <a:r>
              <a:rPr lang="pt-BR" sz="2400" b="0" i="0" dirty="0">
                <a:solidFill>
                  <a:srgbClr val="4D4D4D"/>
                </a:solidFill>
                <a:effectLst/>
              </a:rPr>
              <a:t>Abrange também a aptidão para falar, ouvir, identificar conteúdos adequados, bem como ser capaz de lutar por direitos pessoais, da coletividade e no sistema de saúde</a:t>
            </a:r>
          </a:p>
        </p:txBody>
      </p:sp>
    </p:spTree>
    <p:extLst>
      <p:ext uri="{BB962C8B-B14F-4D97-AF65-F5344CB8AC3E}">
        <p14:creationId xmlns:p14="http://schemas.microsoft.com/office/powerpoint/2010/main" val="42738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79E697-CB25-2A45-D4EC-526EA00C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44" y="113273"/>
            <a:ext cx="10022101" cy="1280890"/>
          </a:xfrm>
        </p:spPr>
        <p:txBody>
          <a:bodyPr/>
          <a:lstStyle/>
          <a:p>
            <a:r>
              <a:rPr lang="pt-BR" dirty="0"/>
              <a:t>Falta de literacia pode ter como consequências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BC0625-3A22-8701-B6C6-67A7BC6F3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0408" y="1905000"/>
            <a:ext cx="5409384" cy="3558837"/>
          </a:xfrm>
        </p:spPr>
        <p:txBody>
          <a:bodyPr>
            <a:noAutofit/>
          </a:bodyPr>
          <a:lstStyle/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Uso inadequado de medicamentos</a:t>
            </a:r>
          </a:p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 Falta de adesão às orientações médicas</a:t>
            </a:r>
          </a:p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Adoção de medidas inadequadas no controle de doenças crônicas</a:t>
            </a:r>
          </a:p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Busca por serviços de emergência sem nece</a:t>
            </a:r>
            <a:r>
              <a:rPr lang="pt-BR" sz="2800" dirty="0">
                <a:solidFill>
                  <a:srgbClr val="4D4D4D"/>
                </a:solidFill>
                <a:latin typeface="Dosis" pitchFamily="2" charset="0"/>
              </a:rPr>
              <a:t>ssidade</a:t>
            </a:r>
          </a:p>
          <a:p>
            <a:endParaRPr lang="pt-BR" sz="2800" b="0" i="0" dirty="0">
              <a:solidFill>
                <a:srgbClr val="4D4D4D"/>
              </a:solidFill>
              <a:effectLst/>
              <a:latin typeface="Dosis" pitchFamily="2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51AF62D-A800-F77C-A5CF-3330A69EA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72569" y="1905000"/>
            <a:ext cx="4549264" cy="3873896"/>
          </a:xfrm>
        </p:spPr>
        <p:txBody>
          <a:bodyPr>
            <a:noAutofit/>
          </a:bodyPr>
          <a:lstStyle/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Menor resposta a estratégias de saúde pública, inclusive emergenciais (como a vacinação contra a COVID)</a:t>
            </a:r>
          </a:p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Acreditar em fake </a:t>
            </a:r>
            <a:r>
              <a:rPr lang="pt-BR" sz="2800" b="0" i="0" dirty="0" err="1">
                <a:solidFill>
                  <a:srgbClr val="4D4D4D"/>
                </a:solidFill>
                <a:effectLst/>
                <a:latin typeface="Dosis" pitchFamily="2" charset="0"/>
              </a:rPr>
              <a:t>news</a:t>
            </a:r>
            <a:endParaRPr lang="pt-BR" sz="2800" b="0" i="0" dirty="0">
              <a:solidFill>
                <a:srgbClr val="4D4D4D"/>
              </a:solidFill>
              <a:effectLst/>
              <a:latin typeface="Dosis" pitchFamily="2" charset="0"/>
            </a:endParaRPr>
          </a:p>
          <a:p>
            <a:r>
              <a:rPr lang="pt-BR" sz="2800" b="0" i="0" dirty="0">
                <a:solidFill>
                  <a:srgbClr val="4D4D4D"/>
                </a:solidFill>
                <a:effectLst/>
                <a:latin typeface="Dosis" pitchFamily="2" charset="0"/>
              </a:rPr>
              <a:t>Negar evidências científicas</a:t>
            </a:r>
          </a:p>
        </p:txBody>
      </p:sp>
    </p:spTree>
    <p:extLst>
      <p:ext uri="{BB962C8B-B14F-4D97-AF65-F5344CB8AC3E}">
        <p14:creationId xmlns:p14="http://schemas.microsoft.com/office/powerpoint/2010/main" val="30377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0ACC643F-DAFA-33CA-17D9-BE6A75F0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os profissionais de saúde podem contribuir para a literacia em saúde?</a:t>
            </a:r>
            <a:endParaRPr lang="en-US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4244AA69-4CCA-8DBA-3810-1B5F9A31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924" y="2133600"/>
            <a:ext cx="9725688" cy="3777622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/>
              <a:t>Desenvolvimento de habilidades em comunicação, diálogo, uso de linguagem clara  e culturalmente adequada, negociação e resolução de conflitos</a:t>
            </a:r>
          </a:p>
          <a:p>
            <a:r>
              <a:rPr lang="pt-BR" sz="2800" dirty="0"/>
              <a:t>Conhecer crenças, hábitos,  cultura e valores do indivíduo, família e comunidade</a:t>
            </a:r>
          </a:p>
          <a:p>
            <a:r>
              <a:rPr lang="pt-BR" sz="2800" dirty="0"/>
              <a:t>Reconhecer a decisão participativa e focado nos interesses dos utentes</a:t>
            </a:r>
          </a:p>
          <a:p>
            <a:r>
              <a:rPr lang="pt-BR" sz="2800" dirty="0"/>
              <a:t>Reconhecer a importância do marketing em saúde e do marketing social</a:t>
            </a:r>
          </a:p>
          <a:p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52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E9BE1F-2A52-4F00-DC32-2FFA380B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Nossas experiências de educação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E50E59-E3E3-BB89-84CC-2A1E4A86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554" y="2133600"/>
            <a:ext cx="9623058" cy="3777622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Em grupo, elaborem um cartaz sobres suas experiências de aprendizado ao longo de suas vidas</a:t>
            </a:r>
          </a:p>
          <a:p>
            <a:r>
              <a:rPr lang="pt-BR" sz="2800" dirty="0"/>
              <a:t>O que aprenderam? </a:t>
            </a:r>
          </a:p>
          <a:p>
            <a:r>
              <a:rPr lang="pt-BR" sz="2800" dirty="0"/>
              <a:t>Com quem aprenderam?</a:t>
            </a:r>
          </a:p>
          <a:p>
            <a:r>
              <a:rPr lang="pt-BR" sz="2800" dirty="0"/>
              <a:t>Como aprenderam?</a:t>
            </a:r>
          </a:p>
          <a:p>
            <a:r>
              <a:rPr lang="pt-BR" sz="2800" dirty="0"/>
              <a:t>Que facilitadores e obstáculos encontraram em seu caminho?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5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841778-39ED-F9F7-839E-F5D00AA4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B0733C1-AB73-36C9-3E30-EF708BC6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>
                <a:solidFill>
                  <a:srgbClr val="1D2125"/>
                </a:solidFill>
                <a:latin typeface="-apple-system"/>
              </a:rPr>
              <a:t>Freitas FV, Rezende Filho LA. Modelos de comunicação e uso de impressos na educação em saúde: uma pesquisa bibliográfica. Interface (Botucatu), 2011. 15(36: 243-55</a:t>
            </a:r>
            <a:endParaRPr lang="en-US" sz="2800" dirty="0"/>
          </a:p>
          <a:p>
            <a:r>
              <a:rPr lang="pt-BR" sz="2800" dirty="0">
                <a:solidFill>
                  <a:srgbClr val="1D2125"/>
                </a:solidFill>
                <a:latin typeface="-apple-system"/>
              </a:rPr>
              <a:t>Santos J, </a:t>
            </a:r>
            <a:r>
              <a:rPr lang="pt-BR" sz="2800" dirty="0" err="1">
                <a:solidFill>
                  <a:srgbClr val="1D2125"/>
                </a:solidFill>
                <a:latin typeface="-apple-system"/>
              </a:rPr>
              <a:t>Westphal</a:t>
            </a:r>
            <a:r>
              <a:rPr lang="pt-BR" sz="2800" dirty="0">
                <a:solidFill>
                  <a:srgbClr val="1D2125"/>
                </a:solidFill>
                <a:latin typeface="-apple-system"/>
              </a:rPr>
              <a:t> MF. Práticas emergentes de um novo paradigma em saúde: o papel da universidade. Est Avançados, 1999. </a:t>
            </a:r>
            <a:r>
              <a:rPr lang="pt-BR" sz="2800">
                <a:solidFill>
                  <a:srgbClr val="1D2125"/>
                </a:solidFill>
                <a:latin typeface="-apple-system"/>
              </a:rPr>
              <a:t>13(35:71-88</a:t>
            </a:r>
          </a:p>
          <a:p>
            <a:r>
              <a:rPr lang="pt-BR" sz="2800">
                <a:solidFill>
                  <a:srgbClr val="1D2125"/>
                </a:solidFill>
                <a:latin typeface="-apple-system"/>
              </a:rPr>
              <a:t>Teixeira </a:t>
            </a:r>
            <a:r>
              <a:rPr lang="pt-BR" sz="2800" dirty="0">
                <a:solidFill>
                  <a:srgbClr val="1D2125"/>
                </a:solidFill>
                <a:latin typeface="-apple-system"/>
              </a:rPr>
              <a:t>RR. Modelos comunicacionais e práticas de saúde. Interface: </a:t>
            </a:r>
            <a:r>
              <a:rPr lang="pt-BR" sz="2800" dirty="0" err="1">
                <a:solidFill>
                  <a:srgbClr val="1D2125"/>
                </a:solidFill>
                <a:latin typeface="-apple-system"/>
              </a:rPr>
              <a:t>comunic</a:t>
            </a:r>
            <a:r>
              <a:rPr lang="pt-BR" sz="2800" dirty="0">
                <a:solidFill>
                  <a:srgbClr val="1D2125"/>
                </a:solidFill>
                <a:latin typeface="-apple-system"/>
              </a:rPr>
              <a:t> , Saúde, </a:t>
            </a:r>
            <a:r>
              <a:rPr lang="pt-BR" sz="2800" dirty="0" err="1">
                <a:solidFill>
                  <a:srgbClr val="1D2125"/>
                </a:solidFill>
                <a:latin typeface="-apple-system"/>
              </a:rPr>
              <a:t>Educ</a:t>
            </a:r>
            <a:r>
              <a:rPr lang="pt-BR" sz="2800" dirty="0">
                <a:solidFill>
                  <a:srgbClr val="1D2125"/>
                </a:solidFill>
                <a:latin typeface="-apple-system"/>
              </a:rPr>
              <a:t> 1 (1): 7-40. 1997.</a:t>
            </a:r>
          </a:p>
          <a:p>
            <a:endParaRPr lang="pt-BR" sz="2800" dirty="0">
              <a:solidFill>
                <a:srgbClr val="1D2125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320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004094-C2EF-9006-0000-0B80818B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83204CB-4589-AC86-7E33-CADA85B8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O que é comunicação?</a:t>
            </a:r>
          </a:p>
          <a:p>
            <a:r>
              <a:rPr lang="pt-BR" sz="2800" dirty="0"/>
              <a:t>Como nos comunicamos?</a:t>
            </a:r>
          </a:p>
          <a:p>
            <a:r>
              <a:rPr lang="pt-BR" sz="2800" dirty="0"/>
              <a:t>Por que nos comunicamos?</a:t>
            </a:r>
          </a:p>
          <a:p>
            <a:r>
              <a:rPr lang="pt-BR" sz="2800" dirty="0"/>
              <a:t>O que comunicamos?</a:t>
            </a:r>
          </a:p>
          <a:p>
            <a:r>
              <a:rPr lang="pt-BR" sz="2800" dirty="0"/>
              <a:t>Em que contextos nos comunicamos?</a:t>
            </a:r>
          </a:p>
        </p:txBody>
      </p:sp>
    </p:spTree>
    <p:extLst>
      <p:ext uri="{BB962C8B-B14F-4D97-AF65-F5344CB8AC3E}">
        <p14:creationId xmlns:p14="http://schemas.microsoft.com/office/powerpoint/2010/main" val="4444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Locais para visita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Ponto de economia solidara do Butantã - </a:t>
            </a:r>
            <a:r>
              <a:rPr lang="pt-BR" dirty="0" err="1" smtClean="0"/>
              <a:t>Sâmia</a:t>
            </a:r>
            <a:endParaRPr lang="pt-BR" dirty="0" smtClean="0"/>
          </a:p>
          <a:p>
            <a:r>
              <a:rPr lang="pt-BR" dirty="0" smtClean="0"/>
              <a:t>CECCO Bacuri - Carla</a:t>
            </a:r>
          </a:p>
          <a:p>
            <a:r>
              <a:rPr lang="pt-BR" dirty="0" smtClean="0"/>
              <a:t>CECCO Previdência - Sophia</a:t>
            </a:r>
          </a:p>
          <a:p>
            <a:r>
              <a:rPr lang="pt-BR" dirty="0" smtClean="0"/>
              <a:t>Horta d Centro Cultural (domingo) -Vinicius</a:t>
            </a:r>
          </a:p>
          <a:p>
            <a:r>
              <a:rPr lang="pt-BR" dirty="0" smtClean="0"/>
              <a:t>Casa de parto </a:t>
            </a:r>
            <a:r>
              <a:rPr lang="pt-BR" dirty="0" err="1" smtClean="0"/>
              <a:t>Jd</a:t>
            </a:r>
            <a:r>
              <a:rPr lang="pt-BR" dirty="0" smtClean="0"/>
              <a:t> Ângela - Larissa</a:t>
            </a:r>
          </a:p>
          <a:p>
            <a:r>
              <a:rPr lang="pt-BR" dirty="0" smtClean="0"/>
              <a:t>Bom Prato -  Giovanni</a:t>
            </a:r>
          </a:p>
          <a:p>
            <a:r>
              <a:rPr lang="pt-BR" dirty="0" smtClean="0"/>
              <a:t>HC?   Ou UBS (Lapa)- Eduarda</a:t>
            </a:r>
          </a:p>
          <a:p>
            <a:r>
              <a:rPr lang="pt-BR" dirty="0" smtClean="0"/>
              <a:t>Educandário – Amauri</a:t>
            </a:r>
          </a:p>
          <a:p>
            <a:r>
              <a:rPr lang="pt-BR" dirty="0"/>
              <a:t>loja orgânica do Movimento Sem Terra (MST), o Armazém do Campo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9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6505E50E-1E55-48B5-BA45-24473534860A}"/>
              </a:ext>
            </a:extLst>
          </p:cNvPr>
          <p:cNvSpPr/>
          <p:nvPr/>
        </p:nvSpPr>
        <p:spPr>
          <a:xfrm>
            <a:off x="745588" y="2363372"/>
            <a:ext cx="3287151" cy="17725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AE0DA13-3F4E-27FA-E1E8-1E6875ABDEFD}"/>
              </a:ext>
            </a:extLst>
          </p:cNvPr>
          <p:cNvSpPr txBox="1"/>
          <p:nvPr/>
        </p:nvSpPr>
        <p:spPr>
          <a:xfrm>
            <a:off x="1580271" y="2637582"/>
            <a:ext cx="10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Emissor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164E31EC-F3FE-1643-0727-E25CBBDB4486}"/>
              </a:ext>
            </a:extLst>
          </p:cNvPr>
          <p:cNvSpPr/>
          <p:nvPr/>
        </p:nvSpPr>
        <p:spPr>
          <a:xfrm>
            <a:off x="4459457" y="2938307"/>
            <a:ext cx="3488787" cy="5996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BBDD21E-E681-F1BB-6C68-499DE7CF58F7}"/>
              </a:ext>
            </a:extLst>
          </p:cNvPr>
          <p:cNvSpPr txBox="1"/>
          <p:nvPr/>
        </p:nvSpPr>
        <p:spPr>
          <a:xfrm>
            <a:off x="5623559" y="3045601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mensagem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7459EFB2-31E0-CC72-D425-074288503428}"/>
              </a:ext>
            </a:extLst>
          </p:cNvPr>
          <p:cNvSpPr/>
          <p:nvPr/>
        </p:nvSpPr>
        <p:spPr>
          <a:xfrm>
            <a:off x="8480473" y="2363372"/>
            <a:ext cx="3111305" cy="1344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2F4914A-E2EF-BD22-515A-1CBDE3065454}"/>
              </a:ext>
            </a:extLst>
          </p:cNvPr>
          <p:cNvSpPr txBox="1"/>
          <p:nvPr/>
        </p:nvSpPr>
        <p:spPr>
          <a:xfrm>
            <a:off x="9196433" y="2548038"/>
            <a:ext cx="12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Receptor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874F27B-AFDA-917D-8007-71F594B21ADA}"/>
              </a:ext>
            </a:extLst>
          </p:cNvPr>
          <p:cNvSpPr txBox="1"/>
          <p:nvPr/>
        </p:nvSpPr>
        <p:spPr>
          <a:xfrm>
            <a:off x="739729" y="3220189"/>
            <a:ext cx="318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Conceito    Codificação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FFD397D1-5FDA-9B41-B3B4-0DBF12C06CB2}"/>
              </a:ext>
            </a:extLst>
          </p:cNvPr>
          <p:cNvSpPr/>
          <p:nvPr/>
        </p:nvSpPr>
        <p:spPr>
          <a:xfrm>
            <a:off x="1961804" y="3300605"/>
            <a:ext cx="182879" cy="237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4A4108D-8284-C03E-0604-21EDECDC0B66}"/>
              </a:ext>
            </a:extLst>
          </p:cNvPr>
          <p:cNvSpPr txBox="1"/>
          <p:nvPr/>
        </p:nvSpPr>
        <p:spPr>
          <a:xfrm>
            <a:off x="8388820" y="2916972"/>
            <a:ext cx="328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Decodificação    Conceito</a:t>
            </a:r>
          </a:p>
        </p:txBody>
      </p:sp>
      <p:cxnSp>
        <p:nvCxnSpPr>
          <p:cNvPr id="3" name="Conector: Curvo 2">
            <a:extLst>
              <a:ext uri="{FF2B5EF4-FFF2-40B4-BE49-F238E27FC236}">
                <a16:creationId xmlns:a16="http://schemas.microsoft.com/office/drawing/2014/main" xmlns="" id="{F1C81005-B9F5-0482-5490-201B1CE04904}"/>
              </a:ext>
            </a:extLst>
          </p:cNvPr>
          <p:cNvCxnSpPr/>
          <p:nvPr/>
        </p:nvCxnSpPr>
        <p:spPr>
          <a:xfrm rot="10800000" flipV="1">
            <a:off x="7099070" y="3840480"/>
            <a:ext cx="2579503" cy="1230284"/>
          </a:xfrm>
          <a:prstGeom prst="curvedConnector3">
            <a:avLst>
              <a:gd name="adj1" fmla="val 16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xmlns="" id="{35F8307A-7BD3-EB8A-2B4A-1E50C2E0DECE}"/>
              </a:ext>
            </a:extLst>
          </p:cNvPr>
          <p:cNvCxnSpPr/>
          <p:nvPr/>
        </p:nvCxnSpPr>
        <p:spPr>
          <a:xfrm>
            <a:off x="2360815" y="4189615"/>
            <a:ext cx="2732116" cy="881150"/>
          </a:xfrm>
          <a:prstGeom prst="curvedConnector3">
            <a:avLst>
              <a:gd name="adj1" fmla="val 1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CDE0326-F621-59DA-7DB4-6B76F9F2D52C}"/>
              </a:ext>
            </a:extLst>
          </p:cNvPr>
          <p:cNvSpPr txBox="1"/>
          <p:nvPr/>
        </p:nvSpPr>
        <p:spPr>
          <a:xfrm>
            <a:off x="5370022" y="4954385"/>
            <a:ext cx="172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Reação</a:t>
            </a:r>
            <a:endParaRPr lang="en-US" dirty="0"/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xmlns="" id="{D9CDCD68-DD47-AD45-CEFC-A8955738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Elementos da comunicação</a:t>
            </a:r>
            <a:endParaRPr lang="en-US" dirty="0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xmlns="" id="{F8D93C5C-1AB3-2F11-EA3E-027ACC932F2D}"/>
              </a:ext>
            </a:extLst>
          </p:cNvPr>
          <p:cNvSpPr/>
          <p:nvPr/>
        </p:nvSpPr>
        <p:spPr>
          <a:xfrm>
            <a:off x="10276448" y="2992902"/>
            <a:ext cx="182879" cy="237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30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39A396B-5BF1-0F87-D325-21D8D379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para refletirmos</a:t>
            </a: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4DE33FE-FBB5-B0CF-8418-83D7EF32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2" y="1507761"/>
            <a:ext cx="9426430" cy="3777622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/>
              <a:t>Como a comunicação se concretiza?</a:t>
            </a:r>
          </a:p>
          <a:p>
            <a:pPr lvl="1"/>
            <a:r>
              <a:rPr lang="pt-BR" sz="2600" dirty="0"/>
              <a:t>A comunicação somente se define integralmente quando incorpora as dimensões não dadas do evento comunicacionais, se dá “em uso”</a:t>
            </a:r>
          </a:p>
          <a:p>
            <a:r>
              <a:rPr lang="en-US" sz="2800" dirty="0" err="1"/>
              <a:t>Quais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 </a:t>
            </a:r>
            <a:r>
              <a:rPr lang="en-US" sz="2800" dirty="0" err="1"/>
              <a:t>meios</a:t>
            </a:r>
            <a:r>
              <a:rPr lang="en-US" sz="2800" dirty="0"/>
              <a:t> e </a:t>
            </a:r>
            <a:r>
              <a:rPr lang="en-US" sz="2800" dirty="0" err="1"/>
              <a:t>usos</a:t>
            </a:r>
            <a:r>
              <a:rPr lang="en-US" sz="2800" dirty="0"/>
              <a:t> que dela </a:t>
            </a:r>
            <a:r>
              <a:rPr lang="en-US" sz="2800" dirty="0" err="1"/>
              <a:t>fazemos</a:t>
            </a:r>
            <a:r>
              <a:rPr lang="en-US" sz="2800" dirty="0"/>
              <a:t>?</a:t>
            </a:r>
          </a:p>
          <a:p>
            <a:r>
              <a:rPr lang="en-US" sz="2800" dirty="0"/>
              <a:t>Nos </a:t>
            </a:r>
            <a:r>
              <a:rPr lang="en-US" sz="2800" dirty="0" err="1"/>
              <a:t>comunicamos</a:t>
            </a:r>
            <a:r>
              <a:rPr lang="en-US" sz="2800" dirty="0"/>
              <a:t> para </a:t>
            </a:r>
            <a:r>
              <a:rPr lang="en-US" sz="2800" dirty="0" err="1"/>
              <a:t>além</a:t>
            </a:r>
            <a:r>
              <a:rPr lang="en-US" sz="2800" dirty="0"/>
              <a:t> do que é </a:t>
            </a:r>
            <a:r>
              <a:rPr lang="en-US" sz="2800" dirty="0" err="1"/>
              <a:t>verbalizado</a:t>
            </a:r>
            <a:r>
              <a:rPr lang="en-US" sz="2800" dirty="0"/>
              <a:t>?</a:t>
            </a:r>
          </a:p>
          <a:p>
            <a:r>
              <a:rPr lang="en-US" sz="2800" dirty="0"/>
              <a:t>O que é “</a:t>
            </a:r>
            <a:r>
              <a:rPr lang="en-US" sz="2800" dirty="0" err="1"/>
              <a:t>transmitido</a:t>
            </a:r>
            <a:r>
              <a:rPr lang="en-US" sz="2800" dirty="0"/>
              <a:t>” é o que o receptor </a:t>
            </a:r>
            <a:r>
              <a:rPr lang="en-US" sz="2800" dirty="0" err="1"/>
              <a:t>decodifica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Ruídos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comunicação</a:t>
            </a:r>
            <a:endParaRPr lang="en-US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0500FDD-14E9-6F63-59E6-FC7DCE01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553" y="4529542"/>
            <a:ext cx="4581264" cy="23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2359F-0F4E-8EB6-626B-1E5E070A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comunicacionais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D1D8207-72C0-EB3B-E89C-F26CA8E7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Segundo Teixeira (1997), temos 4 modelos comunicacionais</a:t>
            </a:r>
          </a:p>
          <a:p>
            <a:r>
              <a:rPr lang="pt-BR" sz="2800" dirty="0"/>
              <a:t>Nesta aula trataremos dos 3 primeiros por se aplicarem melhor à educação em saúde</a:t>
            </a:r>
          </a:p>
          <a:p>
            <a:pPr lvl="1"/>
            <a:r>
              <a:rPr lang="pt-BR" sz="2600" dirty="0"/>
              <a:t>Unilinear</a:t>
            </a:r>
          </a:p>
          <a:p>
            <a:pPr lvl="1"/>
            <a:r>
              <a:rPr lang="pt-BR" sz="2600" dirty="0"/>
              <a:t>Dialógico</a:t>
            </a:r>
          </a:p>
          <a:p>
            <a:pPr lvl="1"/>
            <a:r>
              <a:rPr lang="pt-BR" sz="2600" dirty="0"/>
              <a:t>Estrutural</a:t>
            </a:r>
          </a:p>
          <a:p>
            <a:pPr lvl="1"/>
            <a:r>
              <a:rPr lang="pt-BR" sz="2600" dirty="0"/>
              <a:t>Diagramático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516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C3B5D8-04DF-EA07-6511-7462996C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Unilinear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1B6029-B2F4-5305-BB06-DC5AA7D3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Relação entre emissor e receptor, em que emissor emite certos estímulos e obtém do receptor certas respostas</a:t>
            </a:r>
          </a:p>
          <a:p>
            <a:r>
              <a:rPr lang="pt-BR" sz="2800" dirty="0"/>
              <a:t>Neste modelo a comunicação se dá  em uma única direção: do emissor para o receptor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5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82EF1F-3324-DE17-9A61-B23C0917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uni linear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51ADD0-5B39-70E5-EAFC-1934DB0E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094" y="357621"/>
            <a:ext cx="4913209" cy="20530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9318C1A-0176-BB0D-DB75-F9B80C8A8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82" y="1524001"/>
            <a:ext cx="700173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C553C18-FF37-B205-00BD-F2E18C130B88}"/>
              </a:ext>
            </a:extLst>
          </p:cNvPr>
          <p:cNvSpPr txBox="1"/>
          <p:nvPr/>
        </p:nvSpPr>
        <p:spPr>
          <a:xfrm>
            <a:off x="492643" y="2863702"/>
            <a:ext cx="3341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Emissor</a:t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Eu sou a fonte</a:t>
            </a:r>
          </a:p>
          <a:p>
            <a:r>
              <a:rPr lang="pt-BR" dirty="0">
                <a:solidFill>
                  <a:schemeClr val="bg1"/>
                </a:solidFill>
              </a:rPr>
              <a:t>Escolho o conteúdo das mensagens</a:t>
            </a:r>
          </a:p>
          <a:p>
            <a:r>
              <a:rPr lang="pt-BR" dirty="0">
                <a:solidFill>
                  <a:schemeClr val="bg1"/>
                </a:solidFill>
              </a:rPr>
              <a:t>Identifico os ruídos de comunicação</a:t>
            </a:r>
          </a:p>
          <a:p>
            <a:r>
              <a:rPr lang="pt-BR" dirty="0">
                <a:solidFill>
                  <a:schemeClr val="bg1"/>
                </a:solidFill>
              </a:rPr>
              <a:t>Escolho meios e recursos e comunico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90A54CDF-072D-CE88-CCD1-3D014E48012A}"/>
              </a:ext>
            </a:extLst>
          </p:cNvPr>
          <p:cNvSpPr/>
          <p:nvPr/>
        </p:nvSpPr>
        <p:spPr>
          <a:xfrm>
            <a:off x="6887094" y="3429000"/>
            <a:ext cx="1658390" cy="727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Mensagem</a:t>
            </a:r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07F7A76-2114-2872-20BC-63FB684E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618" y="2776933"/>
            <a:ext cx="4117354" cy="28346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301FF8F-7D52-FF76-E06A-CD42A11E21C6}"/>
              </a:ext>
            </a:extLst>
          </p:cNvPr>
          <p:cNvSpPr txBox="1"/>
          <p:nvPr/>
        </p:nvSpPr>
        <p:spPr>
          <a:xfrm>
            <a:off x="8854618" y="5187526"/>
            <a:ext cx="325481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Depositários das mensagens</a:t>
            </a:r>
          </a:p>
          <a:p>
            <a:r>
              <a:rPr lang="pt-BR" dirty="0"/>
              <a:t>Absorvem informações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1821EE-B0DC-F323-81AD-DBB4232C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unilinear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621D377-F5E6-F78E-5BBF-E1BCD9AFE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246" y="1546167"/>
            <a:ext cx="9271366" cy="4960141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As ações do emissor  causam reações mais ou menos previsíveis no receptor</a:t>
            </a:r>
          </a:p>
          <a:p>
            <a:r>
              <a:rPr lang="pt-BR" sz="2800" dirty="0"/>
              <a:t>Prática hegemônica nas práticas de comunicação e educação em saúde</a:t>
            </a:r>
          </a:p>
          <a:p>
            <a:r>
              <a:rPr lang="pt-BR" sz="2800" dirty="0"/>
              <a:t>Na saúde, valoriza o saber médico para fomentar hábitos e práticas de saúde.</a:t>
            </a:r>
          </a:p>
          <a:p>
            <a:r>
              <a:rPr lang="pt-BR" sz="2800" dirty="0"/>
              <a:t>Mudança de comportamento = vida mais saudável</a:t>
            </a:r>
          </a:p>
          <a:p>
            <a:r>
              <a:rPr lang="pt-BR" sz="2800" dirty="0"/>
              <a:t>Perspectiva controladora e adaptativa, de estratégia de controle social. Dita normas e conduta moral, social e higiênica </a:t>
            </a:r>
            <a:r>
              <a:rPr lang="pt-BR" sz="2000" dirty="0"/>
              <a:t>(Santos e </a:t>
            </a:r>
            <a:r>
              <a:rPr lang="pt-BR" sz="2000" dirty="0" err="1"/>
              <a:t>Westphal</a:t>
            </a:r>
            <a:r>
              <a:rPr lang="pt-BR" sz="2000" dirty="0"/>
              <a:t>, 1999)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A413CC-6C75-AE70-1E35-A7D18AAC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712384" cy="1280890"/>
          </a:xfrm>
        </p:spPr>
        <p:txBody>
          <a:bodyPr>
            <a:normAutofit/>
          </a:bodyPr>
          <a:lstStyle/>
          <a:p>
            <a:r>
              <a:rPr lang="pt-BR" dirty="0"/>
              <a:t>Modelos dialógico e estrutural</a:t>
            </a: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FCC2E8C-D193-6B4F-2F59-FA4A3D77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05495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/>
              <a:t>Questionam a eticidade e  a validade ou eficiência do modelo unilinear</a:t>
            </a:r>
          </a:p>
          <a:p>
            <a:r>
              <a:rPr lang="pt-BR" sz="2800" dirty="0"/>
              <a:t>A comunicação se dá enquanto processo de potencialização de transformações da realidade  por meio do diálogo, das trocas bidirecionais e democráticas </a:t>
            </a:r>
            <a:r>
              <a:rPr lang="pt-BR" sz="2000" dirty="0"/>
              <a:t>(Freitas e Rezende Filho, 2011)</a:t>
            </a:r>
          </a:p>
          <a:p>
            <a:endParaRPr lang="en-US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7B629A-9C9F-55F4-01AC-004366F2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025" y="4538749"/>
            <a:ext cx="5985603" cy="24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409</TotalTime>
  <Words>909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Century Gothic</vt:lpstr>
      <vt:lpstr>Dosis</vt:lpstr>
      <vt:lpstr>Wingdings 3</vt:lpstr>
      <vt:lpstr>Cacho</vt:lpstr>
      <vt:lpstr>Comunicação e  Educação em saúde</vt:lpstr>
      <vt:lpstr>Comunicação</vt:lpstr>
      <vt:lpstr>Elementos da comunicação</vt:lpstr>
      <vt:lpstr>Questões para refletirmos</vt:lpstr>
      <vt:lpstr>Modelos comunicacionais</vt:lpstr>
      <vt:lpstr>Modelo Unilinear</vt:lpstr>
      <vt:lpstr>Modelo uni linear</vt:lpstr>
      <vt:lpstr>Modelo unilinear</vt:lpstr>
      <vt:lpstr>Modelos dialógico e estrutural</vt:lpstr>
      <vt:lpstr>Modelo dialógico</vt:lpstr>
      <vt:lpstr>Apresentação do PowerPoint</vt:lpstr>
      <vt:lpstr>Modelo estrutural</vt:lpstr>
      <vt:lpstr>Modelo estrutural</vt:lpstr>
      <vt:lpstr>Literacia em saúde</vt:lpstr>
      <vt:lpstr>Literacia em saúde</vt:lpstr>
      <vt:lpstr>Falta de literacia pode ter como consequências </vt:lpstr>
      <vt:lpstr>Como os profissionais de saúde podem contribuir para a literacia em saúde?</vt:lpstr>
      <vt:lpstr>Nossas experiências de educação</vt:lpstr>
      <vt:lpstr>Referências bibliográficas</vt:lpstr>
      <vt:lpstr>Locais para visita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 e comunicação em saúde</dc:title>
  <dc:creator>Helena Akemi Wada</dc:creator>
  <cp:lastModifiedBy>Sala Borges Vieira</cp:lastModifiedBy>
  <cp:revision>9</cp:revision>
  <dcterms:created xsi:type="dcterms:W3CDTF">2022-09-19T23:55:41Z</dcterms:created>
  <dcterms:modified xsi:type="dcterms:W3CDTF">2022-09-20T14:48:20Z</dcterms:modified>
</cp:coreProperties>
</file>