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8" r:id="rId1"/>
  </p:sldMasterIdLst>
  <p:notesMasterIdLst>
    <p:notesMasterId r:id="rId55"/>
  </p:notesMasterIdLst>
  <p:sldIdLst>
    <p:sldId id="306" r:id="rId2"/>
    <p:sldId id="324" r:id="rId3"/>
    <p:sldId id="396" r:id="rId4"/>
    <p:sldId id="404" r:id="rId5"/>
    <p:sldId id="408" r:id="rId6"/>
    <p:sldId id="298" r:id="rId7"/>
    <p:sldId id="409" r:id="rId8"/>
    <p:sldId id="417" r:id="rId9"/>
    <p:sldId id="433" r:id="rId10"/>
    <p:sldId id="432" r:id="rId11"/>
    <p:sldId id="438" r:id="rId12"/>
    <p:sldId id="443" r:id="rId13"/>
    <p:sldId id="406" r:id="rId14"/>
    <p:sldId id="410" r:id="rId15"/>
    <p:sldId id="418" r:id="rId16"/>
    <p:sldId id="407" r:id="rId17"/>
    <p:sldId id="411" r:id="rId18"/>
    <p:sldId id="419" r:id="rId19"/>
    <p:sldId id="446" r:id="rId20"/>
    <p:sldId id="299" r:id="rId21"/>
    <p:sldId id="416" r:id="rId22"/>
    <p:sldId id="431" r:id="rId23"/>
    <p:sldId id="412" r:id="rId24"/>
    <p:sldId id="434" r:id="rId25"/>
    <p:sldId id="405" r:id="rId26"/>
    <p:sldId id="435" r:id="rId27"/>
    <p:sldId id="456" r:id="rId28"/>
    <p:sldId id="458" r:id="rId29"/>
    <p:sldId id="459" r:id="rId30"/>
    <p:sldId id="441" r:id="rId31"/>
    <p:sldId id="316" r:id="rId32"/>
    <p:sldId id="414" r:id="rId33"/>
    <p:sldId id="420" r:id="rId34"/>
    <p:sldId id="421" r:id="rId35"/>
    <p:sldId id="424" r:id="rId36"/>
    <p:sldId id="422" r:id="rId37"/>
    <p:sldId id="442" r:id="rId38"/>
    <p:sldId id="303" r:id="rId39"/>
    <p:sldId id="415" r:id="rId40"/>
    <p:sldId id="425" r:id="rId41"/>
    <p:sldId id="426" r:id="rId42"/>
    <p:sldId id="427" r:id="rId43"/>
    <p:sldId id="428" r:id="rId44"/>
    <p:sldId id="429" r:id="rId45"/>
    <p:sldId id="450" r:id="rId46"/>
    <p:sldId id="437" r:id="rId47"/>
    <p:sldId id="455" r:id="rId48"/>
    <p:sldId id="462" r:id="rId49"/>
    <p:sldId id="464" r:id="rId50"/>
    <p:sldId id="465" r:id="rId51"/>
    <p:sldId id="460" r:id="rId52"/>
    <p:sldId id="461" r:id="rId53"/>
    <p:sldId id="463" r:id="rId54"/>
  </p:sldIdLst>
  <p:sldSz cx="9144000" cy="6858000" type="screen4x3"/>
  <p:notesSz cx="6858000" cy="9144000"/>
  <p:defaultTextStyle>
    <a:defPPr>
      <a:defRPr lang="en-US"/>
    </a:defPPr>
    <a:lvl1pPr algn="ctr" rtl="0" eaLnBrk="0" fontAlgn="base" hangingPunct="0">
      <a:spcBef>
        <a:spcPct val="0"/>
      </a:spcBef>
      <a:spcAft>
        <a:spcPct val="0"/>
      </a:spcAft>
      <a:defRPr sz="3200" kern="1200">
        <a:solidFill>
          <a:schemeClr val="tx1"/>
        </a:solidFill>
        <a:latin typeface="Times New Roman" charset="0"/>
        <a:ea typeface="+mn-ea"/>
        <a:cs typeface="+mn-cs"/>
      </a:defRPr>
    </a:lvl1pPr>
    <a:lvl2pPr marL="457200" algn="ctr" rtl="0" eaLnBrk="0" fontAlgn="base" hangingPunct="0">
      <a:spcBef>
        <a:spcPct val="0"/>
      </a:spcBef>
      <a:spcAft>
        <a:spcPct val="0"/>
      </a:spcAft>
      <a:defRPr sz="3200" kern="1200">
        <a:solidFill>
          <a:schemeClr val="tx1"/>
        </a:solidFill>
        <a:latin typeface="Times New Roman" charset="0"/>
        <a:ea typeface="+mn-ea"/>
        <a:cs typeface="+mn-cs"/>
      </a:defRPr>
    </a:lvl2pPr>
    <a:lvl3pPr marL="914400" algn="ctr" rtl="0" eaLnBrk="0" fontAlgn="base" hangingPunct="0">
      <a:spcBef>
        <a:spcPct val="0"/>
      </a:spcBef>
      <a:spcAft>
        <a:spcPct val="0"/>
      </a:spcAft>
      <a:defRPr sz="3200" kern="1200">
        <a:solidFill>
          <a:schemeClr val="tx1"/>
        </a:solidFill>
        <a:latin typeface="Times New Roman" charset="0"/>
        <a:ea typeface="+mn-ea"/>
        <a:cs typeface="+mn-cs"/>
      </a:defRPr>
    </a:lvl3pPr>
    <a:lvl4pPr marL="1371600" algn="ctr" rtl="0" eaLnBrk="0" fontAlgn="base" hangingPunct="0">
      <a:spcBef>
        <a:spcPct val="0"/>
      </a:spcBef>
      <a:spcAft>
        <a:spcPct val="0"/>
      </a:spcAft>
      <a:defRPr sz="3200" kern="1200">
        <a:solidFill>
          <a:schemeClr val="tx1"/>
        </a:solidFill>
        <a:latin typeface="Times New Roman" charset="0"/>
        <a:ea typeface="+mn-ea"/>
        <a:cs typeface="+mn-cs"/>
      </a:defRPr>
    </a:lvl4pPr>
    <a:lvl5pPr marL="1828800" algn="ctr" rtl="0" eaLnBrk="0" fontAlgn="base" hangingPunct="0">
      <a:spcBef>
        <a:spcPct val="0"/>
      </a:spcBef>
      <a:spcAft>
        <a:spcPct val="0"/>
      </a:spcAft>
      <a:defRPr sz="3200" kern="1200">
        <a:solidFill>
          <a:schemeClr val="tx1"/>
        </a:solidFill>
        <a:latin typeface="Times New Roman" charset="0"/>
        <a:ea typeface="+mn-ea"/>
        <a:cs typeface="+mn-cs"/>
      </a:defRPr>
    </a:lvl5pPr>
    <a:lvl6pPr marL="2286000" algn="l" defTabSz="914400" rtl="0" eaLnBrk="1" latinLnBrk="0" hangingPunct="1">
      <a:defRPr sz="3200" kern="1200">
        <a:solidFill>
          <a:schemeClr val="tx1"/>
        </a:solidFill>
        <a:latin typeface="Times New Roman" charset="0"/>
        <a:ea typeface="+mn-ea"/>
        <a:cs typeface="+mn-cs"/>
      </a:defRPr>
    </a:lvl6pPr>
    <a:lvl7pPr marL="2743200" algn="l" defTabSz="914400" rtl="0" eaLnBrk="1" latinLnBrk="0" hangingPunct="1">
      <a:defRPr sz="3200" kern="1200">
        <a:solidFill>
          <a:schemeClr val="tx1"/>
        </a:solidFill>
        <a:latin typeface="Times New Roman" charset="0"/>
        <a:ea typeface="+mn-ea"/>
        <a:cs typeface="+mn-cs"/>
      </a:defRPr>
    </a:lvl7pPr>
    <a:lvl8pPr marL="3200400" algn="l" defTabSz="914400" rtl="0" eaLnBrk="1" latinLnBrk="0" hangingPunct="1">
      <a:defRPr sz="3200" kern="1200">
        <a:solidFill>
          <a:schemeClr val="tx1"/>
        </a:solidFill>
        <a:latin typeface="Times New Roman" charset="0"/>
        <a:ea typeface="+mn-ea"/>
        <a:cs typeface="+mn-cs"/>
      </a:defRPr>
    </a:lvl8pPr>
    <a:lvl9pPr marL="3657600" algn="l" defTabSz="914400" rtl="0" eaLnBrk="1" latinLnBrk="0" hangingPunct="1">
      <a:defRPr sz="3200" kern="1200">
        <a:solidFill>
          <a:schemeClr val="tx1"/>
        </a:solidFill>
        <a:latin typeface="Times New Roman" charset="0"/>
        <a:ea typeface="+mn-ea"/>
        <a:cs typeface="+mn-cs"/>
      </a:defRPr>
    </a:lvl9pPr>
  </p:defaultTextStyle>
  <p:extLst>
    <p:ext uri="{EFAFB233-063F-42B5-8137-9DF3F51BA10A}">
      <p15:sldGuideLst xmlns="" xmlns:p15="http://schemas.microsoft.com/office/powerpoint/2012/main">
        <p15:guide id="1" orient="horz" pos="24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800080"/>
    <a:srgbClr val="CC3300"/>
    <a:srgbClr val="003300"/>
    <a:srgbClr val="FFCC00"/>
    <a:srgbClr val="00CC00"/>
    <a:srgbClr val="3333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355" autoAdjust="0"/>
  </p:normalViewPr>
  <p:slideViewPr>
    <p:cSldViewPr>
      <p:cViewPr varScale="1">
        <p:scale>
          <a:sx n="79" d="100"/>
          <a:sy n="79" d="100"/>
        </p:scale>
        <p:origin x="-786" y="-84"/>
      </p:cViewPr>
      <p:guideLst>
        <p:guide orient="horz" pos="24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2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5B8210-82D7-4D35-9327-09EA459FF89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pt-BR"/>
        </a:p>
      </dgm:t>
    </dgm:pt>
    <dgm:pt modelId="{C76669D4-E832-444D-898F-67EB4AA62A48}">
      <dgm:prSet phldrT="[Texto]"/>
      <dgm:spPr/>
      <dgm:t>
        <a:bodyPr/>
        <a:lstStyle/>
        <a:p>
          <a:r>
            <a:rPr lang="pt-BR" b="1" dirty="0" smtClean="0"/>
            <a:t>Músculos potentes que impulsionam o salto</a:t>
          </a:r>
          <a:endParaRPr lang="pt-BR" b="1" dirty="0"/>
        </a:p>
      </dgm:t>
    </dgm:pt>
    <dgm:pt modelId="{10BB1F33-B6B3-45B6-A262-93E023DC1E2B}" type="parTrans" cxnId="{62C69B28-6771-4611-A321-C4987536B541}">
      <dgm:prSet/>
      <dgm:spPr/>
      <dgm:t>
        <a:bodyPr/>
        <a:lstStyle/>
        <a:p>
          <a:endParaRPr lang="pt-BR" b="1"/>
        </a:p>
      </dgm:t>
    </dgm:pt>
    <dgm:pt modelId="{870404B5-ED45-45F1-AF00-E94E78CE3AA5}" type="sibTrans" cxnId="{62C69B28-6771-4611-A321-C4987536B541}">
      <dgm:prSet/>
      <dgm:spPr/>
      <dgm:t>
        <a:bodyPr/>
        <a:lstStyle/>
        <a:p>
          <a:endParaRPr lang="pt-BR" b="1"/>
        </a:p>
      </dgm:t>
    </dgm:pt>
    <dgm:pt modelId="{FCD96CCA-A001-40D6-B2BE-C5FF8FD691BB}">
      <dgm:prSet phldrT="[Texto]"/>
      <dgm:spPr/>
      <dgm:t>
        <a:bodyPr/>
        <a:lstStyle/>
        <a:p>
          <a:r>
            <a:rPr lang="pt-BR" b="1" dirty="0" smtClean="0"/>
            <a:t>Potência: força e velocidade</a:t>
          </a:r>
          <a:endParaRPr lang="pt-BR" b="1" dirty="0"/>
        </a:p>
      </dgm:t>
    </dgm:pt>
    <dgm:pt modelId="{A16E91A1-B1DA-4B44-B7F7-A28FECA512DE}" type="parTrans" cxnId="{113050E7-1023-40E7-B90D-7644B5F8F1C7}">
      <dgm:prSet/>
      <dgm:spPr/>
      <dgm:t>
        <a:bodyPr/>
        <a:lstStyle/>
        <a:p>
          <a:endParaRPr lang="pt-BR" b="1"/>
        </a:p>
      </dgm:t>
    </dgm:pt>
    <dgm:pt modelId="{77C2DE72-93A7-4FEE-A56E-06089ED32964}" type="sibTrans" cxnId="{113050E7-1023-40E7-B90D-7644B5F8F1C7}">
      <dgm:prSet/>
      <dgm:spPr/>
      <dgm:t>
        <a:bodyPr/>
        <a:lstStyle/>
        <a:p>
          <a:endParaRPr lang="pt-BR" b="1"/>
        </a:p>
      </dgm:t>
    </dgm:pt>
    <dgm:pt modelId="{A5D24639-E8B0-4AC9-B258-C7CA3F49B9A4}">
      <dgm:prSet phldrT="[Texto]"/>
      <dgm:spPr/>
      <dgm:t>
        <a:bodyPr/>
        <a:lstStyle/>
        <a:p>
          <a:r>
            <a:rPr lang="pt-BR" b="1" dirty="0" smtClean="0"/>
            <a:t>Desenvolver força e velocidade dos músculos envolvidos</a:t>
          </a:r>
          <a:endParaRPr lang="pt-BR" b="1" dirty="0"/>
        </a:p>
      </dgm:t>
    </dgm:pt>
    <dgm:pt modelId="{D5F4E595-7B32-48C5-9D50-B328E56A2373}" type="parTrans" cxnId="{26EBFAD9-B7D9-4D8F-9AF5-8C7BA66A6814}">
      <dgm:prSet/>
      <dgm:spPr/>
      <dgm:t>
        <a:bodyPr/>
        <a:lstStyle/>
        <a:p>
          <a:endParaRPr lang="pt-BR" b="1"/>
        </a:p>
      </dgm:t>
    </dgm:pt>
    <dgm:pt modelId="{7130A572-A34D-4A3A-992D-BC1081B2D70D}" type="sibTrans" cxnId="{26EBFAD9-B7D9-4D8F-9AF5-8C7BA66A6814}">
      <dgm:prSet/>
      <dgm:spPr/>
      <dgm:t>
        <a:bodyPr/>
        <a:lstStyle/>
        <a:p>
          <a:endParaRPr lang="pt-BR" b="1"/>
        </a:p>
      </dgm:t>
    </dgm:pt>
    <dgm:pt modelId="{92397CD7-DBE9-4FFB-96C9-EC900884C180}">
      <dgm:prSet phldrT="[Texto]"/>
      <dgm:spPr/>
      <dgm:t>
        <a:bodyPr/>
        <a:lstStyle/>
        <a:p>
          <a:r>
            <a:rPr lang="pt-BR" b="1" dirty="0" smtClean="0"/>
            <a:t>Corpo rígido</a:t>
          </a:r>
          <a:endParaRPr lang="pt-BR" b="1" dirty="0"/>
        </a:p>
      </dgm:t>
    </dgm:pt>
    <dgm:pt modelId="{4EC3312D-B04B-4662-BFD0-DEB528BECFEC}" type="parTrans" cxnId="{4F742508-B895-4764-BE4B-369309267AB3}">
      <dgm:prSet/>
      <dgm:spPr/>
      <dgm:t>
        <a:bodyPr/>
        <a:lstStyle/>
        <a:p>
          <a:endParaRPr lang="pt-BR" b="1"/>
        </a:p>
      </dgm:t>
    </dgm:pt>
    <dgm:pt modelId="{F6F34E80-12F2-4163-8F1E-DE35D02CADE5}" type="sibTrans" cxnId="{4F742508-B895-4764-BE4B-369309267AB3}">
      <dgm:prSet/>
      <dgm:spPr/>
      <dgm:t>
        <a:bodyPr/>
        <a:lstStyle/>
        <a:p>
          <a:endParaRPr lang="pt-BR" b="1"/>
        </a:p>
      </dgm:t>
    </dgm:pt>
    <dgm:pt modelId="{1DC1FAFB-7B66-4B3E-B81D-E1656C350D8E}">
      <dgm:prSet phldrT="[Texto]"/>
      <dgm:spPr/>
      <dgm:t>
        <a:bodyPr/>
        <a:lstStyle/>
        <a:p>
          <a:r>
            <a:rPr lang="pt-BR" b="1" dirty="0" smtClean="0"/>
            <a:t>A força gerada é utilizada para impulsionar o corpo</a:t>
          </a:r>
          <a:endParaRPr lang="pt-BR" b="1" dirty="0"/>
        </a:p>
      </dgm:t>
    </dgm:pt>
    <dgm:pt modelId="{E7DCCB3D-F223-4DBD-8BD7-E422D255BDA0}" type="parTrans" cxnId="{5DAF6456-E3BC-4F98-AE29-2CFDD2B469B9}">
      <dgm:prSet/>
      <dgm:spPr/>
      <dgm:t>
        <a:bodyPr/>
        <a:lstStyle/>
        <a:p>
          <a:endParaRPr lang="pt-BR" b="1"/>
        </a:p>
      </dgm:t>
    </dgm:pt>
    <dgm:pt modelId="{4F63034E-9E88-4A7C-9339-0483A0E139EB}" type="sibTrans" cxnId="{5DAF6456-E3BC-4F98-AE29-2CFDD2B469B9}">
      <dgm:prSet/>
      <dgm:spPr/>
      <dgm:t>
        <a:bodyPr/>
        <a:lstStyle/>
        <a:p>
          <a:endParaRPr lang="pt-BR" b="1"/>
        </a:p>
      </dgm:t>
    </dgm:pt>
    <dgm:pt modelId="{B91E63C4-2BC9-49CE-A739-B34BE8101854}">
      <dgm:prSet phldrT="[Texto]"/>
      <dgm:spPr/>
      <dgm:t>
        <a:bodyPr/>
        <a:lstStyle/>
        <a:p>
          <a:r>
            <a:rPr lang="pt-BR" b="1" dirty="0" smtClean="0"/>
            <a:t>Sem corpo rígido, a força é absorvida pelo corpo</a:t>
          </a:r>
          <a:endParaRPr lang="pt-BR" b="1" dirty="0"/>
        </a:p>
      </dgm:t>
    </dgm:pt>
    <dgm:pt modelId="{B60458F7-C2FD-49F5-87FE-FCE79164A0D0}" type="parTrans" cxnId="{F0223214-B8E1-45A4-8E80-D1481CBB2537}">
      <dgm:prSet/>
      <dgm:spPr/>
      <dgm:t>
        <a:bodyPr/>
        <a:lstStyle/>
        <a:p>
          <a:endParaRPr lang="pt-BR" b="1"/>
        </a:p>
      </dgm:t>
    </dgm:pt>
    <dgm:pt modelId="{AA7B0EC4-2AF6-45B0-BAC3-C1DDBAAAA685}" type="sibTrans" cxnId="{F0223214-B8E1-45A4-8E80-D1481CBB2537}">
      <dgm:prSet/>
      <dgm:spPr/>
      <dgm:t>
        <a:bodyPr/>
        <a:lstStyle/>
        <a:p>
          <a:endParaRPr lang="pt-BR" b="1"/>
        </a:p>
      </dgm:t>
    </dgm:pt>
    <dgm:pt modelId="{99F88502-CEA5-4902-8C8D-D60876A5937F}">
      <dgm:prSet phldrT="[Texto]"/>
      <dgm:spPr/>
      <dgm:t>
        <a:bodyPr/>
        <a:lstStyle/>
        <a:p>
          <a:r>
            <a:rPr lang="pt-BR" b="1" dirty="0" smtClean="0"/>
            <a:t>Membros não impulsionadores para aumentar a força</a:t>
          </a:r>
          <a:endParaRPr lang="pt-BR" b="1" dirty="0"/>
        </a:p>
      </dgm:t>
    </dgm:pt>
    <dgm:pt modelId="{FD3D5ED0-134A-4ECD-B134-AFC973C4D9E3}" type="parTrans" cxnId="{2500AD99-92AB-4E7E-A94B-0FD9D08955F8}">
      <dgm:prSet/>
      <dgm:spPr/>
      <dgm:t>
        <a:bodyPr/>
        <a:lstStyle/>
        <a:p>
          <a:endParaRPr lang="pt-BR" b="1"/>
        </a:p>
      </dgm:t>
    </dgm:pt>
    <dgm:pt modelId="{1320D4C5-7B7B-4E1F-BDAA-BE539F5B9EAD}" type="sibTrans" cxnId="{2500AD99-92AB-4E7E-A94B-0FD9D08955F8}">
      <dgm:prSet/>
      <dgm:spPr/>
      <dgm:t>
        <a:bodyPr/>
        <a:lstStyle/>
        <a:p>
          <a:endParaRPr lang="pt-BR" b="1"/>
        </a:p>
      </dgm:t>
    </dgm:pt>
    <dgm:pt modelId="{BF493F92-A113-4553-A255-058FBD97A462}">
      <dgm:prSet phldrT="[Texto]"/>
      <dgm:spPr/>
      <dgm:t>
        <a:bodyPr/>
        <a:lstStyle/>
        <a:p>
          <a:r>
            <a:rPr lang="pt-BR" b="1" dirty="0" smtClean="0"/>
            <a:t>Membros que não estão em contato direto, auxiliam indiretamente na força</a:t>
          </a:r>
          <a:endParaRPr lang="pt-BR" b="1" dirty="0"/>
        </a:p>
      </dgm:t>
    </dgm:pt>
    <dgm:pt modelId="{C4CA0132-CC32-46BB-BB89-DC267A95BDCB}" type="parTrans" cxnId="{AA310EB0-F5E0-40DC-B19C-DAEFFA869B06}">
      <dgm:prSet/>
      <dgm:spPr/>
      <dgm:t>
        <a:bodyPr/>
        <a:lstStyle/>
        <a:p>
          <a:endParaRPr lang="pt-BR" b="1"/>
        </a:p>
      </dgm:t>
    </dgm:pt>
    <dgm:pt modelId="{AC47A349-843B-41BA-9544-782F71539DB1}" type="sibTrans" cxnId="{AA310EB0-F5E0-40DC-B19C-DAEFFA869B06}">
      <dgm:prSet/>
      <dgm:spPr/>
      <dgm:t>
        <a:bodyPr/>
        <a:lstStyle/>
        <a:p>
          <a:endParaRPr lang="pt-BR" b="1"/>
        </a:p>
      </dgm:t>
    </dgm:pt>
    <dgm:pt modelId="{ADA8B58D-CA99-4A5D-A780-E14529F6D1F9}">
      <dgm:prSet phldrT="[Texto]" phldr="1"/>
      <dgm:spPr/>
      <dgm:t>
        <a:bodyPr/>
        <a:lstStyle/>
        <a:p>
          <a:endParaRPr lang="pt-BR" b="1"/>
        </a:p>
      </dgm:t>
    </dgm:pt>
    <dgm:pt modelId="{23E10FA1-BE39-4C8B-BC0E-440D19E7D6E3}" type="parTrans" cxnId="{CB9DE797-A973-4032-957A-F8A7A5202BDF}">
      <dgm:prSet/>
      <dgm:spPr/>
      <dgm:t>
        <a:bodyPr/>
        <a:lstStyle/>
        <a:p>
          <a:endParaRPr lang="pt-BR" b="1"/>
        </a:p>
      </dgm:t>
    </dgm:pt>
    <dgm:pt modelId="{DF12F14A-C830-4BBC-8F96-EB00AF0054A4}" type="sibTrans" cxnId="{CB9DE797-A973-4032-957A-F8A7A5202BDF}">
      <dgm:prSet/>
      <dgm:spPr/>
      <dgm:t>
        <a:bodyPr/>
        <a:lstStyle/>
        <a:p>
          <a:endParaRPr lang="pt-BR" b="1"/>
        </a:p>
      </dgm:t>
    </dgm:pt>
    <dgm:pt modelId="{D22610FB-EB1B-4A9D-A725-47FF339F0F3F}" type="pres">
      <dgm:prSet presAssocID="{545B8210-82D7-4D35-9327-09EA459FF89C}" presName="Name0" presStyleCnt="0">
        <dgm:presLayoutVars>
          <dgm:dir/>
          <dgm:animLvl val="lvl"/>
          <dgm:resizeHandles val="exact"/>
        </dgm:presLayoutVars>
      </dgm:prSet>
      <dgm:spPr/>
    </dgm:pt>
    <dgm:pt modelId="{D2976DF1-5993-432F-86A5-506636A698AB}" type="pres">
      <dgm:prSet presAssocID="{C76669D4-E832-444D-898F-67EB4AA62A48}" presName="linNode" presStyleCnt="0"/>
      <dgm:spPr/>
    </dgm:pt>
    <dgm:pt modelId="{5159AD1B-280D-4270-9275-1480CBFF24DC}" type="pres">
      <dgm:prSet presAssocID="{C76669D4-E832-444D-898F-67EB4AA62A48}" presName="parentText" presStyleLbl="node1" presStyleIdx="0" presStyleCnt="3">
        <dgm:presLayoutVars>
          <dgm:chMax val="1"/>
          <dgm:bulletEnabled val="1"/>
        </dgm:presLayoutVars>
      </dgm:prSet>
      <dgm:spPr/>
      <dgm:t>
        <a:bodyPr/>
        <a:lstStyle/>
        <a:p>
          <a:endParaRPr lang="pt-BR"/>
        </a:p>
      </dgm:t>
    </dgm:pt>
    <dgm:pt modelId="{88483975-A74A-400D-9C72-EE7000ACF97B}" type="pres">
      <dgm:prSet presAssocID="{C76669D4-E832-444D-898F-67EB4AA62A48}" presName="descendantText" presStyleLbl="alignAccFollowNode1" presStyleIdx="0" presStyleCnt="3">
        <dgm:presLayoutVars>
          <dgm:bulletEnabled val="1"/>
        </dgm:presLayoutVars>
      </dgm:prSet>
      <dgm:spPr/>
      <dgm:t>
        <a:bodyPr/>
        <a:lstStyle/>
        <a:p>
          <a:endParaRPr lang="pt-BR"/>
        </a:p>
      </dgm:t>
    </dgm:pt>
    <dgm:pt modelId="{0D0F2A3B-E928-45A6-B3CE-4EAC9C9C921B}" type="pres">
      <dgm:prSet presAssocID="{870404B5-ED45-45F1-AF00-E94E78CE3AA5}" presName="sp" presStyleCnt="0"/>
      <dgm:spPr/>
    </dgm:pt>
    <dgm:pt modelId="{D905EDBB-AD80-4632-B9F9-73EC17D0A2ED}" type="pres">
      <dgm:prSet presAssocID="{92397CD7-DBE9-4FFB-96C9-EC900884C180}" presName="linNode" presStyleCnt="0"/>
      <dgm:spPr/>
    </dgm:pt>
    <dgm:pt modelId="{F5A3B208-631F-4F2A-BD45-FEC1B8D5006C}" type="pres">
      <dgm:prSet presAssocID="{92397CD7-DBE9-4FFB-96C9-EC900884C180}" presName="parentText" presStyleLbl="node1" presStyleIdx="1" presStyleCnt="3">
        <dgm:presLayoutVars>
          <dgm:chMax val="1"/>
          <dgm:bulletEnabled val="1"/>
        </dgm:presLayoutVars>
      </dgm:prSet>
      <dgm:spPr/>
    </dgm:pt>
    <dgm:pt modelId="{2C0EDCE8-5C40-4F2E-B46A-6E78C2E89A91}" type="pres">
      <dgm:prSet presAssocID="{92397CD7-DBE9-4FFB-96C9-EC900884C180}" presName="descendantText" presStyleLbl="alignAccFollowNode1" presStyleIdx="1" presStyleCnt="3">
        <dgm:presLayoutVars>
          <dgm:bulletEnabled val="1"/>
        </dgm:presLayoutVars>
      </dgm:prSet>
      <dgm:spPr/>
    </dgm:pt>
    <dgm:pt modelId="{8DCBEB99-27FB-4C6C-8E17-2006E222929C}" type="pres">
      <dgm:prSet presAssocID="{F6F34E80-12F2-4163-8F1E-DE35D02CADE5}" presName="sp" presStyleCnt="0"/>
      <dgm:spPr/>
    </dgm:pt>
    <dgm:pt modelId="{41958973-6C9A-4E94-9E0C-EAC7E9113BE8}" type="pres">
      <dgm:prSet presAssocID="{99F88502-CEA5-4902-8C8D-D60876A5937F}" presName="linNode" presStyleCnt="0"/>
      <dgm:spPr/>
    </dgm:pt>
    <dgm:pt modelId="{0FD50F27-C0D2-4135-A8BC-5E438FE6AA40}" type="pres">
      <dgm:prSet presAssocID="{99F88502-CEA5-4902-8C8D-D60876A5937F}" presName="parentText" presStyleLbl="node1" presStyleIdx="2" presStyleCnt="3">
        <dgm:presLayoutVars>
          <dgm:chMax val="1"/>
          <dgm:bulletEnabled val="1"/>
        </dgm:presLayoutVars>
      </dgm:prSet>
      <dgm:spPr/>
    </dgm:pt>
    <dgm:pt modelId="{CBF3A169-18A4-4056-B399-0EB8C57A7B9A}" type="pres">
      <dgm:prSet presAssocID="{99F88502-CEA5-4902-8C8D-D60876A5937F}" presName="descendantText" presStyleLbl="alignAccFollowNode1" presStyleIdx="2" presStyleCnt="3">
        <dgm:presLayoutVars>
          <dgm:bulletEnabled val="1"/>
        </dgm:presLayoutVars>
      </dgm:prSet>
      <dgm:spPr/>
      <dgm:t>
        <a:bodyPr/>
        <a:lstStyle/>
        <a:p>
          <a:endParaRPr lang="pt-BR"/>
        </a:p>
      </dgm:t>
    </dgm:pt>
  </dgm:ptLst>
  <dgm:cxnLst>
    <dgm:cxn modelId="{D6030E8C-889A-4D70-B97D-9957CDB4F408}" type="presOf" srcId="{ADA8B58D-CA99-4A5D-A780-E14529F6D1F9}" destId="{CBF3A169-18A4-4056-B399-0EB8C57A7B9A}" srcOrd="0" destOrd="1" presId="urn:microsoft.com/office/officeart/2005/8/layout/vList5"/>
    <dgm:cxn modelId="{26EBFAD9-B7D9-4D8F-9AF5-8C7BA66A6814}" srcId="{C76669D4-E832-444D-898F-67EB4AA62A48}" destId="{A5D24639-E8B0-4AC9-B258-C7CA3F49B9A4}" srcOrd="1" destOrd="0" parTransId="{D5F4E595-7B32-48C5-9D50-B328E56A2373}" sibTransId="{7130A572-A34D-4A3A-992D-BC1081B2D70D}"/>
    <dgm:cxn modelId="{AB3F3F2F-399E-4DE0-9DF7-18AE5E1D952C}" type="presOf" srcId="{B91E63C4-2BC9-49CE-A739-B34BE8101854}" destId="{2C0EDCE8-5C40-4F2E-B46A-6E78C2E89A91}" srcOrd="0" destOrd="1" presId="urn:microsoft.com/office/officeart/2005/8/layout/vList5"/>
    <dgm:cxn modelId="{5DAF6456-E3BC-4F98-AE29-2CFDD2B469B9}" srcId="{92397CD7-DBE9-4FFB-96C9-EC900884C180}" destId="{1DC1FAFB-7B66-4B3E-B81D-E1656C350D8E}" srcOrd="0" destOrd="0" parTransId="{E7DCCB3D-F223-4DBD-8BD7-E422D255BDA0}" sibTransId="{4F63034E-9E88-4A7C-9339-0483A0E139EB}"/>
    <dgm:cxn modelId="{AA310EB0-F5E0-40DC-B19C-DAEFFA869B06}" srcId="{99F88502-CEA5-4902-8C8D-D60876A5937F}" destId="{BF493F92-A113-4553-A255-058FBD97A462}" srcOrd="0" destOrd="0" parTransId="{C4CA0132-CC32-46BB-BB89-DC267A95BDCB}" sibTransId="{AC47A349-843B-41BA-9544-782F71539DB1}"/>
    <dgm:cxn modelId="{4F742508-B895-4764-BE4B-369309267AB3}" srcId="{545B8210-82D7-4D35-9327-09EA459FF89C}" destId="{92397CD7-DBE9-4FFB-96C9-EC900884C180}" srcOrd="1" destOrd="0" parTransId="{4EC3312D-B04B-4662-BFD0-DEB528BECFEC}" sibTransId="{F6F34E80-12F2-4163-8F1E-DE35D02CADE5}"/>
    <dgm:cxn modelId="{2A4D6804-A89E-4C1F-85F4-2DD07B90EF1A}" type="presOf" srcId="{FCD96CCA-A001-40D6-B2BE-C5FF8FD691BB}" destId="{88483975-A74A-400D-9C72-EE7000ACF97B}" srcOrd="0" destOrd="0" presId="urn:microsoft.com/office/officeart/2005/8/layout/vList5"/>
    <dgm:cxn modelId="{CB9DE797-A973-4032-957A-F8A7A5202BDF}" srcId="{99F88502-CEA5-4902-8C8D-D60876A5937F}" destId="{ADA8B58D-CA99-4A5D-A780-E14529F6D1F9}" srcOrd="1" destOrd="0" parTransId="{23E10FA1-BE39-4C8B-BC0E-440D19E7D6E3}" sibTransId="{DF12F14A-C830-4BBC-8F96-EB00AF0054A4}"/>
    <dgm:cxn modelId="{2500AD99-92AB-4E7E-A94B-0FD9D08955F8}" srcId="{545B8210-82D7-4D35-9327-09EA459FF89C}" destId="{99F88502-CEA5-4902-8C8D-D60876A5937F}" srcOrd="2" destOrd="0" parTransId="{FD3D5ED0-134A-4ECD-B134-AFC973C4D9E3}" sibTransId="{1320D4C5-7B7B-4E1F-BDAA-BE539F5B9EAD}"/>
    <dgm:cxn modelId="{1F78F03C-48AF-428B-98A0-6A12E2F79DE2}" type="presOf" srcId="{545B8210-82D7-4D35-9327-09EA459FF89C}" destId="{D22610FB-EB1B-4A9D-A725-47FF339F0F3F}" srcOrd="0" destOrd="0" presId="urn:microsoft.com/office/officeart/2005/8/layout/vList5"/>
    <dgm:cxn modelId="{F0223214-B8E1-45A4-8E80-D1481CBB2537}" srcId="{92397CD7-DBE9-4FFB-96C9-EC900884C180}" destId="{B91E63C4-2BC9-49CE-A739-B34BE8101854}" srcOrd="1" destOrd="0" parTransId="{B60458F7-C2FD-49F5-87FE-FCE79164A0D0}" sibTransId="{AA7B0EC4-2AF6-45B0-BAC3-C1DDBAAAA685}"/>
    <dgm:cxn modelId="{0644EB93-A2A2-4423-BF36-DE691B87CFB3}" type="presOf" srcId="{A5D24639-E8B0-4AC9-B258-C7CA3F49B9A4}" destId="{88483975-A74A-400D-9C72-EE7000ACF97B}" srcOrd="0" destOrd="1" presId="urn:microsoft.com/office/officeart/2005/8/layout/vList5"/>
    <dgm:cxn modelId="{D485E390-1A0B-4907-9809-64FD50DB9BDB}" type="presOf" srcId="{1DC1FAFB-7B66-4B3E-B81D-E1656C350D8E}" destId="{2C0EDCE8-5C40-4F2E-B46A-6E78C2E89A91}" srcOrd="0" destOrd="0" presId="urn:microsoft.com/office/officeart/2005/8/layout/vList5"/>
    <dgm:cxn modelId="{23230D9B-927C-4B90-8776-A4D860CF5512}" type="presOf" srcId="{BF493F92-A113-4553-A255-058FBD97A462}" destId="{CBF3A169-18A4-4056-B399-0EB8C57A7B9A}" srcOrd="0" destOrd="0" presId="urn:microsoft.com/office/officeart/2005/8/layout/vList5"/>
    <dgm:cxn modelId="{8EEC741B-5770-458C-8C49-EAA1B8E6D24E}" type="presOf" srcId="{C76669D4-E832-444D-898F-67EB4AA62A48}" destId="{5159AD1B-280D-4270-9275-1480CBFF24DC}" srcOrd="0" destOrd="0" presId="urn:microsoft.com/office/officeart/2005/8/layout/vList5"/>
    <dgm:cxn modelId="{D31BFE64-77B9-45B3-811C-3B0F74CB777E}" type="presOf" srcId="{99F88502-CEA5-4902-8C8D-D60876A5937F}" destId="{0FD50F27-C0D2-4135-A8BC-5E438FE6AA40}" srcOrd="0" destOrd="0" presId="urn:microsoft.com/office/officeart/2005/8/layout/vList5"/>
    <dgm:cxn modelId="{62C69B28-6771-4611-A321-C4987536B541}" srcId="{545B8210-82D7-4D35-9327-09EA459FF89C}" destId="{C76669D4-E832-444D-898F-67EB4AA62A48}" srcOrd="0" destOrd="0" parTransId="{10BB1F33-B6B3-45B6-A262-93E023DC1E2B}" sibTransId="{870404B5-ED45-45F1-AF00-E94E78CE3AA5}"/>
    <dgm:cxn modelId="{113050E7-1023-40E7-B90D-7644B5F8F1C7}" srcId="{C76669D4-E832-444D-898F-67EB4AA62A48}" destId="{FCD96CCA-A001-40D6-B2BE-C5FF8FD691BB}" srcOrd="0" destOrd="0" parTransId="{A16E91A1-B1DA-4B44-B7F7-A28FECA512DE}" sibTransId="{77C2DE72-93A7-4FEE-A56E-06089ED32964}"/>
    <dgm:cxn modelId="{885CA613-17E5-41C3-8F0F-72AE359189AC}" type="presOf" srcId="{92397CD7-DBE9-4FFB-96C9-EC900884C180}" destId="{F5A3B208-631F-4F2A-BD45-FEC1B8D5006C}" srcOrd="0" destOrd="0" presId="urn:microsoft.com/office/officeart/2005/8/layout/vList5"/>
    <dgm:cxn modelId="{3B6BC63A-ABDF-4083-9542-44B973FAADC9}" type="presParOf" srcId="{D22610FB-EB1B-4A9D-A725-47FF339F0F3F}" destId="{D2976DF1-5993-432F-86A5-506636A698AB}" srcOrd="0" destOrd="0" presId="urn:microsoft.com/office/officeart/2005/8/layout/vList5"/>
    <dgm:cxn modelId="{FD9B425E-E0F5-4089-BF0C-8BDECB7F77C9}" type="presParOf" srcId="{D2976DF1-5993-432F-86A5-506636A698AB}" destId="{5159AD1B-280D-4270-9275-1480CBFF24DC}" srcOrd="0" destOrd="0" presId="urn:microsoft.com/office/officeart/2005/8/layout/vList5"/>
    <dgm:cxn modelId="{4FA52DD7-DB0A-49F3-9F80-B76AD3E77512}" type="presParOf" srcId="{D2976DF1-5993-432F-86A5-506636A698AB}" destId="{88483975-A74A-400D-9C72-EE7000ACF97B}" srcOrd="1" destOrd="0" presId="urn:microsoft.com/office/officeart/2005/8/layout/vList5"/>
    <dgm:cxn modelId="{B4701688-1726-4021-BAD1-909A20510945}" type="presParOf" srcId="{D22610FB-EB1B-4A9D-A725-47FF339F0F3F}" destId="{0D0F2A3B-E928-45A6-B3CE-4EAC9C9C921B}" srcOrd="1" destOrd="0" presId="urn:microsoft.com/office/officeart/2005/8/layout/vList5"/>
    <dgm:cxn modelId="{173BB6CF-0442-4CF1-99B3-11DF86D93945}" type="presParOf" srcId="{D22610FB-EB1B-4A9D-A725-47FF339F0F3F}" destId="{D905EDBB-AD80-4632-B9F9-73EC17D0A2ED}" srcOrd="2" destOrd="0" presId="urn:microsoft.com/office/officeart/2005/8/layout/vList5"/>
    <dgm:cxn modelId="{171C7F7B-7D90-4D5F-90B7-C8795BAB818F}" type="presParOf" srcId="{D905EDBB-AD80-4632-B9F9-73EC17D0A2ED}" destId="{F5A3B208-631F-4F2A-BD45-FEC1B8D5006C}" srcOrd="0" destOrd="0" presId="urn:microsoft.com/office/officeart/2005/8/layout/vList5"/>
    <dgm:cxn modelId="{F0BB6949-8463-402F-9886-4D1F85F51213}" type="presParOf" srcId="{D905EDBB-AD80-4632-B9F9-73EC17D0A2ED}" destId="{2C0EDCE8-5C40-4F2E-B46A-6E78C2E89A91}" srcOrd="1" destOrd="0" presId="urn:microsoft.com/office/officeart/2005/8/layout/vList5"/>
    <dgm:cxn modelId="{CBDDCD81-CBDF-4CF3-B7D0-3190B3A14B11}" type="presParOf" srcId="{D22610FB-EB1B-4A9D-A725-47FF339F0F3F}" destId="{8DCBEB99-27FB-4C6C-8E17-2006E222929C}" srcOrd="3" destOrd="0" presId="urn:microsoft.com/office/officeart/2005/8/layout/vList5"/>
    <dgm:cxn modelId="{B61712FA-4207-40A6-9F91-1AFA648277A5}" type="presParOf" srcId="{D22610FB-EB1B-4A9D-A725-47FF339F0F3F}" destId="{41958973-6C9A-4E94-9E0C-EAC7E9113BE8}" srcOrd="4" destOrd="0" presId="urn:microsoft.com/office/officeart/2005/8/layout/vList5"/>
    <dgm:cxn modelId="{C1B1CF4B-DF6F-48F6-AE4D-4A50D58E1093}" type="presParOf" srcId="{41958973-6C9A-4E94-9E0C-EAC7E9113BE8}" destId="{0FD50F27-C0D2-4135-A8BC-5E438FE6AA40}" srcOrd="0" destOrd="0" presId="urn:microsoft.com/office/officeart/2005/8/layout/vList5"/>
    <dgm:cxn modelId="{980E1C54-6CB5-4333-A3ED-175D7F628B34}" type="presParOf" srcId="{41958973-6C9A-4E94-9E0C-EAC7E9113BE8}" destId="{CBF3A169-18A4-4056-B399-0EB8C57A7B9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83975-A74A-400D-9C72-EE7000ACF97B}">
      <dsp:nvSpPr>
        <dsp:cNvPr id="0" name=""/>
        <dsp:cNvSpPr/>
      </dsp:nvSpPr>
      <dsp:spPr>
        <a:xfrm rot="5400000">
          <a:off x="5128328" y="-2003032"/>
          <a:ext cx="1047750" cy="53197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pt-BR" sz="1900" b="1" kern="1200" dirty="0" smtClean="0"/>
            <a:t>Potência: força e velocidade</a:t>
          </a:r>
          <a:endParaRPr lang="pt-BR" sz="1900" b="1" kern="1200" dirty="0"/>
        </a:p>
        <a:p>
          <a:pPr marL="171450" lvl="1" indent="-171450" algn="l" defTabSz="844550">
            <a:lnSpc>
              <a:spcPct val="90000"/>
            </a:lnSpc>
            <a:spcBef>
              <a:spcPct val="0"/>
            </a:spcBef>
            <a:spcAft>
              <a:spcPct val="15000"/>
            </a:spcAft>
            <a:buChar char="••"/>
          </a:pPr>
          <a:r>
            <a:rPr lang="pt-BR" sz="1900" b="1" kern="1200" dirty="0" smtClean="0"/>
            <a:t>Desenvolver força e velocidade dos músculos envolvidos</a:t>
          </a:r>
          <a:endParaRPr lang="pt-BR" sz="1900" b="1" kern="1200" dirty="0"/>
        </a:p>
      </dsp:txBody>
      <dsp:txXfrm rot="-5400000">
        <a:off x="2992344" y="184099"/>
        <a:ext cx="5268573" cy="945456"/>
      </dsp:txXfrm>
    </dsp:sp>
    <dsp:sp modelId="{5159AD1B-280D-4270-9275-1480CBFF24DC}">
      <dsp:nvSpPr>
        <dsp:cNvPr id="0" name=""/>
        <dsp:cNvSpPr/>
      </dsp:nvSpPr>
      <dsp:spPr>
        <a:xfrm>
          <a:off x="0" y="1984"/>
          <a:ext cx="2992343" cy="13096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pt-BR" sz="2300" b="1" kern="1200" dirty="0" smtClean="0"/>
            <a:t>Músculos potentes que impulsionam o salto</a:t>
          </a:r>
          <a:endParaRPr lang="pt-BR" sz="2300" b="1" kern="1200" dirty="0"/>
        </a:p>
      </dsp:txBody>
      <dsp:txXfrm>
        <a:off x="63934" y="65918"/>
        <a:ext cx="2864475" cy="1181819"/>
      </dsp:txXfrm>
    </dsp:sp>
    <dsp:sp modelId="{2C0EDCE8-5C40-4F2E-B46A-6E78C2E89A91}">
      <dsp:nvSpPr>
        <dsp:cNvPr id="0" name=""/>
        <dsp:cNvSpPr/>
      </dsp:nvSpPr>
      <dsp:spPr>
        <a:xfrm rot="5400000">
          <a:off x="5128328" y="-627860"/>
          <a:ext cx="1047750" cy="53197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pt-BR" sz="1900" b="1" kern="1200" dirty="0" smtClean="0"/>
            <a:t>A força gerada é utilizada para impulsionar o corpo</a:t>
          </a:r>
          <a:endParaRPr lang="pt-BR" sz="1900" b="1" kern="1200" dirty="0"/>
        </a:p>
        <a:p>
          <a:pPr marL="171450" lvl="1" indent="-171450" algn="l" defTabSz="844550">
            <a:lnSpc>
              <a:spcPct val="90000"/>
            </a:lnSpc>
            <a:spcBef>
              <a:spcPct val="0"/>
            </a:spcBef>
            <a:spcAft>
              <a:spcPct val="15000"/>
            </a:spcAft>
            <a:buChar char="••"/>
          </a:pPr>
          <a:r>
            <a:rPr lang="pt-BR" sz="1900" b="1" kern="1200" dirty="0" smtClean="0"/>
            <a:t>Sem corpo rígido, a força é absorvida pelo corpo</a:t>
          </a:r>
          <a:endParaRPr lang="pt-BR" sz="1900" b="1" kern="1200" dirty="0"/>
        </a:p>
      </dsp:txBody>
      <dsp:txXfrm rot="-5400000">
        <a:off x="2992344" y="1559271"/>
        <a:ext cx="5268573" cy="945456"/>
      </dsp:txXfrm>
    </dsp:sp>
    <dsp:sp modelId="{F5A3B208-631F-4F2A-BD45-FEC1B8D5006C}">
      <dsp:nvSpPr>
        <dsp:cNvPr id="0" name=""/>
        <dsp:cNvSpPr/>
      </dsp:nvSpPr>
      <dsp:spPr>
        <a:xfrm>
          <a:off x="0" y="1377156"/>
          <a:ext cx="2992343" cy="13096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pt-BR" sz="2300" b="1" kern="1200" dirty="0" smtClean="0"/>
            <a:t>Corpo rígido</a:t>
          </a:r>
          <a:endParaRPr lang="pt-BR" sz="2300" b="1" kern="1200" dirty="0"/>
        </a:p>
      </dsp:txBody>
      <dsp:txXfrm>
        <a:off x="63934" y="1441090"/>
        <a:ext cx="2864475" cy="1181819"/>
      </dsp:txXfrm>
    </dsp:sp>
    <dsp:sp modelId="{CBF3A169-18A4-4056-B399-0EB8C57A7B9A}">
      <dsp:nvSpPr>
        <dsp:cNvPr id="0" name=""/>
        <dsp:cNvSpPr/>
      </dsp:nvSpPr>
      <dsp:spPr>
        <a:xfrm rot="5400000">
          <a:off x="5128328" y="747311"/>
          <a:ext cx="1047750" cy="531972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pt-BR" sz="1900" b="1" kern="1200" dirty="0" smtClean="0"/>
            <a:t>Membros que não estão em contato direto, auxiliam indiretamente na força</a:t>
          </a:r>
          <a:endParaRPr lang="pt-BR" sz="1900" b="1" kern="1200" dirty="0"/>
        </a:p>
        <a:p>
          <a:pPr marL="171450" lvl="1" indent="-171450" algn="l" defTabSz="844550">
            <a:lnSpc>
              <a:spcPct val="90000"/>
            </a:lnSpc>
            <a:spcBef>
              <a:spcPct val="0"/>
            </a:spcBef>
            <a:spcAft>
              <a:spcPct val="15000"/>
            </a:spcAft>
            <a:buChar char="••"/>
          </a:pPr>
          <a:endParaRPr lang="pt-BR" sz="1900" b="1" kern="1200"/>
        </a:p>
      </dsp:txBody>
      <dsp:txXfrm rot="-5400000">
        <a:off x="2992344" y="2934443"/>
        <a:ext cx="5268573" cy="945456"/>
      </dsp:txXfrm>
    </dsp:sp>
    <dsp:sp modelId="{0FD50F27-C0D2-4135-A8BC-5E438FE6AA40}">
      <dsp:nvSpPr>
        <dsp:cNvPr id="0" name=""/>
        <dsp:cNvSpPr/>
      </dsp:nvSpPr>
      <dsp:spPr>
        <a:xfrm>
          <a:off x="0" y="2752328"/>
          <a:ext cx="2992343" cy="13096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pt-BR" sz="2300" b="1" kern="1200" dirty="0" smtClean="0"/>
            <a:t>Membros não impulsionadores para aumentar a força</a:t>
          </a:r>
          <a:endParaRPr lang="pt-BR" sz="2300" b="1" kern="1200" dirty="0"/>
        </a:p>
      </dsp:txBody>
      <dsp:txXfrm>
        <a:off x="63934" y="2816262"/>
        <a:ext cx="2864475" cy="118181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200"/>
            </a:lvl1pPr>
          </a:lstStyle>
          <a:p>
            <a:endParaRPr lang="pt-BR"/>
          </a:p>
        </p:txBody>
      </p:sp>
      <p:sp>
        <p:nvSpPr>
          <p:cNvPr id="2051" name="Rectangle 3"/>
          <p:cNvSpPr>
            <a:spLocks noGrp="1" noChangeArrowheads="1"/>
          </p:cNvSpPr>
          <p:nvPr>
            <p:ph type="dt" idx="1"/>
          </p:nvPr>
        </p:nvSpPr>
        <p:spPr bwMode="auto">
          <a:xfrm>
            <a:off x="388620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endParaRPr lang="pt-BR"/>
          </a:p>
        </p:txBody>
      </p:sp>
      <p:sp>
        <p:nvSpPr>
          <p:cNvPr id="604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914400" y="4343400"/>
            <a:ext cx="50292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Clique para editar os estilos do texto mestre</a:t>
            </a:r>
          </a:p>
          <a:p>
            <a:pPr lvl="1"/>
            <a:r>
              <a:rPr lang="en-US" noProof="0" smtClean="0"/>
              <a:t>Segundo nível</a:t>
            </a:r>
          </a:p>
          <a:p>
            <a:pPr lvl="2"/>
            <a:r>
              <a:rPr lang="en-US" noProof="0" smtClean="0"/>
              <a:t>Terceiro nível</a:t>
            </a:r>
          </a:p>
          <a:p>
            <a:pPr lvl="3"/>
            <a:r>
              <a:rPr lang="en-US" noProof="0" smtClean="0"/>
              <a:t>Quarto nível</a:t>
            </a:r>
          </a:p>
          <a:p>
            <a:pPr lvl="4"/>
            <a:r>
              <a:rPr lang="en-US" noProof="0" smtClean="0"/>
              <a:t>Quinto nível</a:t>
            </a:r>
          </a:p>
        </p:txBody>
      </p:sp>
      <p:sp>
        <p:nvSpPr>
          <p:cNvPr id="2054" name="Rectangle 6"/>
          <p:cNvSpPr>
            <a:spLocks noGrp="1" noChangeArrowheads="1"/>
          </p:cNvSpPr>
          <p:nvPr>
            <p:ph type="ftr" sz="quarter" idx="4"/>
          </p:nvPr>
        </p:nvSpPr>
        <p:spPr bwMode="auto">
          <a:xfrm>
            <a:off x="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defRPr sz="1200"/>
            </a:lvl1pPr>
          </a:lstStyle>
          <a:p>
            <a:endParaRPr lang="pt-BR"/>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fld id="{BEDA6090-DCC9-487B-95D8-DB02A1383D05}" type="slidenum">
              <a:rPr lang="en-US"/>
              <a:pPr/>
              <a:t>‹nº›</a:t>
            </a:fld>
            <a:endParaRPr lang="en-US"/>
          </a:p>
        </p:txBody>
      </p:sp>
    </p:spTree>
    <p:extLst>
      <p:ext uri="{BB962C8B-B14F-4D97-AF65-F5344CB8AC3E}">
        <p14:creationId xmlns:p14="http://schemas.microsoft.com/office/powerpoint/2010/main" val="42011456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62A638B-F759-48D5-AC4F-9C0CF7C69473}" type="slidenum">
              <a:rPr lang="en-US" smtClean="0"/>
              <a:pPr/>
              <a:t>‹nº›</a:t>
            </a:fld>
            <a:endParaRPr lang="en-US"/>
          </a:p>
        </p:txBody>
      </p:sp>
    </p:spTree>
    <p:extLst>
      <p:ext uri="{BB962C8B-B14F-4D97-AF65-F5344CB8AC3E}">
        <p14:creationId xmlns:p14="http://schemas.microsoft.com/office/powerpoint/2010/main" val="133028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E031D80-5CC9-4338-A111-CD5D6E325DD2}" type="slidenum">
              <a:rPr lang="en-US" smtClean="0"/>
              <a:pPr/>
              <a:t>‹nº›</a:t>
            </a:fld>
            <a:endParaRPr lang="en-US"/>
          </a:p>
        </p:txBody>
      </p:sp>
    </p:spTree>
    <p:extLst>
      <p:ext uri="{BB962C8B-B14F-4D97-AF65-F5344CB8AC3E}">
        <p14:creationId xmlns:p14="http://schemas.microsoft.com/office/powerpoint/2010/main" val="358788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B67CEDC-263A-421A-8509-3D9EC5E828EC}" type="slidenum">
              <a:rPr lang="en-US" smtClean="0"/>
              <a:pPr/>
              <a:t>‹nº›</a:t>
            </a:fld>
            <a:endParaRPr lang="en-US"/>
          </a:p>
        </p:txBody>
      </p:sp>
    </p:spTree>
    <p:extLst>
      <p:ext uri="{BB962C8B-B14F-4D97-AF65-F5344CB8AC3E}">
        <p14:creationId xmlns:p14="http://schemas.microsoft.com/office/powerpoint/2010/main" val="244969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FAEA42-5B79-4179-AD0A-020B0FC282AD}" type="slidenum">
              <a:rPr lang="en-US" smtClean="0"/>
              <a:pPr/>
              <a:t>‹nº›</a:t>
            </a:fld>
            <a:endParaRPr lang="en-US"/>
          </a:p>
        </p:txBody>
      </p:sp>
    </p:spTree>
    <p:extLst>
      <p:ext uri="{BB962C8B-B14F-4D97-AF65-F5344CB8AC3E}">
        <p14:creationId xmlns:p14="http://schemas.microsoft.com/office/powerpoint/2010/main" val="2412520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933AE3A-CF9A-4996-BD5E-A2C62DDEB13C}" type="slidenum">
              <a:rPr lang="en-US" smtClean="0"/>
              <a:pPr/>
              <a:t>‹nº›</a:t>
            </a:fld>
            <a:endParaRPr lang="en-US"/>
          </a:p>
        </p:txBody>
      </p:sp>
    </p:spTree>
    <p:extLst>
      <p:ext uri="{BB962C8B-B14F-4D97-AF65-F5344CB8AC3E}">
        <p14:creationId xmlns:p14="http://schemas.microsoft.com/office/powerpoint/2010/main" val="3461835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3A2AC63-7BAB-43E7-864F-F258A905633A}" type="slidenum">
              <a:rPr lang="en-US" smtClean="0"/>
              <a:pPr/>
              <a:t>‹nº›</a:t>
            </a:fld>
            <a:endParaRPr lang="en-US"/>
          </a:p>
        </p:txBody>
      </p:sp>
    </p:spTree>
    <p:extLst>
      <p:ext uri="{BB962C8B-B14F-4D97-AF65-F5344CB8AC3E}">
        <p14:creationId xmlns:p14="http://schemas.microsoft.com/office/powerpoint/2010/main" val="396146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C3DC387E-F766-4F95-A0D1-8E0226DDF5F5}" type="slidenum">
              <a:rPr lang="en-US" smtClean="0"/>
              <a:pPr/>
              <a:t>‹nº›</a:t>
            </a:fld>
            <a:endParaRPr lang="en-US"/>
          </a:p>
        </p:txBody>
      </p:sp>
    </p:spTree>
    <p:extLst>
      <p:ext uri="{BB962C8B-B14F-4D97-AF65-F5344CB8AC3E}">
        <p14:creationId xmlns:p14="http://schemas.microsoft.com/office/powerpoint/2010/main" val="72076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3AC43E4-8C3D-4380-869B-30DBAE6C80BE}" type="slidenum">
              <a:rPr lang="en-US" smtClean="0"/>
              <a:pPr/>
              <a:t>‹nº›</a:t>
            </a:fld>
            <a:endParaRPr lang="en-US"/>
          </a:p>
        </p:txBody>
      </p:sp>
    </p:spTree>
    <p:extLst>
      <p:ext uri="{BB962C8B-B14F-4D97-AF65-F5344CB8AC3E}">
        <p14:creationId xmlns:p14="http://schemas.microsoft.com/office/powerpoint/2010/main" val="35597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A197C40-1527-4722-A123-DC5407882B05}" type="slidenum">
              <a:rPr lang="en-US" smtClean="0"/>
              <a:pPr/>
              <a:t>‹nº›</a:t>
            </a:fld>
            <a:endParaRPr lang="en-US"/>
          </a:p>
        </p:txBody>
      </p:sp>
    </p:spTree>
    <p:extLst>
      <p:ext uri="{BB962C8B-B14F-4D97-AF65-F5344CB8AC3E}">
        <p14:creationId xmlns:p14="http://schemas.microsoft.com/office/powerpoint/2010/main" val="3339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B76FC14-8774-4930-A81F-45E8BA6355ED}" type="slidenum">
              <a:rPr lang="en-US" smtClean="0"/>
              <a:pPr/>
              <a:t>‹nº›</a:t>
            </a:fld>
            <a:endParaRPr lang="en-US"/>
          </a:p>
        </p:txBody>
      </p:sp>
    </p:spTree>
    <p:extLst>
      <p:ext uri="{BB962C8B-B14F-4D97-AF65-F5344CB8AC3E}">
        <p14:creationId xmlns:p14="http://schemas.microsoft.com/office/powerpoint/2010/main" val="3589961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0506701-CC35-4715-8D7E-F419D98BDE72}" type="slidenum">
              <a:rPr lang="en-US" smtClean="0"/>
              <a:pPr/>
              <a:t>‹nº›</a:t>
            </a:fld>
            <a:endParaRPr lang="en-US"/>
          </a:p>
        </p:txBody>
      </p:sp>
    </p:spTree>
    <p:extLst>
      <p:ext uri="{BB962C8B-B14F-4D97-AF65-F5344CB8AC3E}">
        <p14:creationId xmlns:p14="http://schemas.microsoft.com/office/powerpoint/2010/main" val="69894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5B198-B80D-4B08-9D92-D20C384D9A3A}" type="slidenum">
              <a:rPr lang="en-US" smtClean="0"/>
              <a:pPr/>
              <a:t>‹nº›</a:t>
            </a:fld>
            <a:endParaRPr lang="en-US"/>
          </a:p>
        </p:txBody>
      </p:sp>
    </p:spTree>
    <p:extLst>
      <p:ext uri="{BB962C8B-B14F-4D97-AF65-F5344CB8AC3E}">
        <p14:creationId xmlns:p14="http://schemas.microsoft.com/office/powerpoint/2010/main" val="34918257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P9UgEv-S8gk" TargetMode="External"/><Relationship Id="rId2" Type="http://schemas.openxmlformats.org/officeDocument/2006/relationships/hyperlink" Target="https://www.youtube.com/watch?v=32YGj-asMv0" TargetMode="External"/><Relationship Id="rId1" Type="http://schemas.openxmlformats.org/officeDocument/2006/relationships/slideLayout" Target="../slideLayouts/slideLayout7.xml"/><Relationship Id="rId5" Type="http://schemas.openxmlformats.org/officeDocument/2006/relationships/hyperlink" Target="https://www.youtube.com/watch?v=qVB1iNwjy1U" TargetMode="External"/><Relationship Id="rId4" Type="http://schemas.openxmlformats.org/officeDocument/2006/relationships/hyperlink" Target="https://www.youtube.com/watch?v=-_fbKADcRAA"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watch?v=I0TM2sOnvyI"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demotu.org/o-salto-duplo-twist-carpado-por-daiane-do-santos/" TargetMode="External"/><Relationship Id="rId2" Type="http://schemas.openxmlformats.org/officeDocument/2006/relationships/hyperlink" Target="https://vodeocatalog.com/ru/video/ex0Suj4w-x8" TargetMode="External"/><Relationship Id="rId1" Type="http://schemas.openxmlformats.org/officeDocument/2006/relationships/slideLayout" Target="../slideLayouts/slideLayout7.xml"/><Relationship Id="rId4" Type="http://schemas.openxmlformats.org/officeDocument/2006/relationships/hyperlink" Target="https://www.youtube.com/watch?v=_UgxNUAuXUM" TargetMode="External"/></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x_zqx-YHAbU"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331913" y="188913"/>
            <a:ext cx="6553200" cy="1322387"/>
          </a:xfrm>
          <a:prstGeom prst="rect">
            <a:avLst/>
          </a:prstGeom>
          <a:noFill/>
          <a:ln w="9525">
            <a:noFill/>
            <a:miter lim="800000"/>
            <a:headEnd/>
            <a:tailEnd/>
          </a:ln>
        </p:spPr>
        <p:txBody>
          <a:bodyPr>
            <a:spAutoFit/>
          </a:bodyPr>
          <a:lstStyle/>
          <a:p>
            <a:r>
              <a:rPr lang="pt-BR" sz="4000" b="1" dirty="0">
                <a:solidFill>
                  <a:srgbClr val="800080"/>
                </a:solidFill>
                <a:latin typeface="Arial" charset="0"/>
                <a:cs typeface="Arial" charset="0"/>
              </a:rPr>
              <a:t>Fundamentos da </a:t>
            </a:r>
          </a:p>
          <a:p>
            <a:r>
              <a:rPr lang="pt-BR" sz="4000" b="1">
                <a:solidFill>
                  <a:srgbClr val="800080"/>
                </a:solidFill>
                <a:latin typeface="Arial" charset="0"/>
                <a:cs typeface="Arial" charset="0"/>
              </a:rPr>
              <a:t>Ginástica Artística</a:t>
            </a:r>
          </a:p>
        </p:txBody>
      </p:sp>
      <p:pic>
        <p:nvPicPr>
          <p:cNvPr id="2051" name="Imagem 1"/>
          <p:cNvPicPr>
            <a:picLocks noChangeAspect="1"/>
          </p:cNvPicPr>
          <p:nvPr/>
        </p:nvPicPr>
        <p:blipFill>
          <a:blip r:embed="rId2"/>
          <a:srcRect/>
          <a:stretch>
            <a:fillRect/>
          </a:stretch>
        </p:blipFill>
        <p:spPr bwMode="auto">
          <a:xfrm>
            <a:off x="611188" y="1700213"/>
            <a:ext cx="3724275" cy="2446337"/>
          </a:xfrm>
          <a:prstGeom prst="rect">
            <a:avLst/>
          </a:prstGeom>
          <a:noFill/>
          <a:ln w="9525">
            <a:noFill/>
            <a:miter lim="800000"/>
            <a:headEnd/>
            <a:tailEnd/>
          </a:ln>
        </p:spPr>
      </p:pic>
      <p:pic>
        <p:nvPicPr>
          <p:cNvPr id="2052" name="Imagem 2"/>
          <p:cNvPicPr>
            <a:picLocks noChangeAspect="1"/>
          </p:cNvPicPr>
          <p:nvPr/>
        </p:nvPicPr>
        <p:blipFill>
          <a:blip r:embed="rId3"/>
          <a:srcRect/>
          <a:stretch>
            <a:fillRect/>
          </a:stretch>
        </p:blipFill>
        <p:spPr bwMode="auto">
          <a:xfrm>
            <a:off x="5076825" y="2708275"/>
            <a:ext cx="3289300" cy="2508250"/>
          </a:xfrm>
          <a:prstGeom prst="rect">
            <a:avLst/>
          </a:prstGeom>
          <a:noFill/>
          <a:ln w="9525">
            <a:noFill/>
            <a:miter lim="800000"/>
            <a:headEnd/>
            <a:tailEnd/>
          </a:ln>
        </p:spPr>
      </p:pic>
      <p:pic>
        <p:nvPicPr>
          <p:cNvPr id="2053" name="Imagem 5"/>
          <p:cNvPicPr>
            <a:picLocks noChangeAspect="1"/>
          </p:cNvPicPr>
          <p:nvPr/>
        </p:nvPicPr>
        <p:blipFill>
          <a:blip r:embed="rId4"/>
          <a:srcRect/>
          <a:stretch>
            <a:fillRect/>
          </a:stretch>
        </p:blipFill>
        <p:spPr bwMode="auto">
          <a:xfrm>
            <a:off x="889000" y="4316413"/>
            <a:ext cx="3168650" cy="227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m 2"/>
          <p:cNvPicPr>
            <a:picLocks noChangeAspect="1"/>
          </p:cNvPicPr>
          <p:nvPr/>
        </p:nvPicPr>
        <p:blipFill>
          <a:blip r:embed="rId2"/>
          <a:srcRect/>
          <a:stretch>
            <a:fillRect/>
          </a:stretch>
        </p:blipFill>
        <p:spPr bwMode="auto">
          <a:xfrm>
            <a:off x="3424238" y="0"/>
            <a:ext cx="2295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agem relacionada"/>
          <p:cNvPicPr>
            <a:picLocks noChangeAspect="1" noChangeArrowheads="1"/>
          </p:cNvPicPr>
          <p:nvPr/>
        </p:nvPicPr>
        <p:blipFill>
          <a:blip r:embed="rId2"/>
          <a:srcRect/>
          <a:stretch>
            <a:fillRect/>
          </a:stretch>
        </p:blipFill>
        <p:spPr bwMode="auto">
          <a:xfrm>
            <a:off x="500034" y="785794"/>
            <a:ext cx="2786082" cy="2786082"/>
          </a:xfrm>
          <a:prstGeom prst="rect">
            <a:avLst/>
          </a:prstGeom>
          <a:noFill/>
        </p:spPr>
      </p:pic>
      <p:pic>
        <p:nvPicPr>
          <p:cNvPr id="34820" name="Picture 4" descr="Resultado de imagem para artistic gymnastics landings"/>
          <p:cNvPicPr>
            <a:picLocks noChangeAspect="1" noChangeArrowheads="1"/>
          </p:cNvPicPr>
          <p:nvPr/>
        </p:nvPicPr>
        <p:blipFill>
          <a:blip r:embed="rId3" cstate="print"/>
          <a:srcRect/>
          <a:stretch>
            <a:fillRect/>
          </a:stretch>
        </p:blipFill>
        <p:spPr bwMode="auto">
          <a:xfrm>
            <a:off x="6000760" y="2571745"/>
            <a:ext cx="2857488" cy="1944990"/>
          </a:xfrm>
          <a:prstGeom prst="rect">
            <a:avLst/>
          </a:prstGeom>
          <a:noFill/>
        </p:spPr>
      </p:pic>
      <p:pic>
        <p:nvPicPr>
          <p:cNvPr id="34822" name="Picture 6" descr="Resultado de imagem para artistic gymnastics landings"/>
          <p:cNvPicPr>
            <a:picLocks noChangeAspect="1" noChangeArrowheads="1"/>
          </p:cNvPicPr>
          <p:nvPr/>
        </p:nvPicPr>
        <p:blipFill>
          <a:blip r:embed="rId4"/>
          <a:srcRect/>
          <a:stretch>
            <a:fillRect/>
          </a:stretch>
        </p:blipFill>
        <p:spPr bwMode="auto">
          <a:xfrm>
            <a:off x="3857620" y="1714488"/>
            <a:ext cx="1714512" cy="2571769"/>
          </a:xfrm>
          <a:prstGeom prst="rect">
            <a:avLst/>
          </a:prstGeom>
          <a:noFill/>
        </p:spPr>
      </p:pic>
      <p:pic>
        <p:nvPicPr>
          <p:cNvPr id="34824" name="Picture 8" descr="Imagem relacionada"/>
          <p:cNvPicPr>
            <a:picLocks noChangeAspect="1" noChangeArrowheads="1"/>
          </p:cNvPicPr>
          <p:nvPr/>
        </p:nvPicPr>
        <p:blipFill>
          <a:blip r:embed="rId5" cstate="print"/>
          <a:srcRect/>
          <a:stretch>
            <a:fillRect/>
          </a:stretch>
        </p:blipFill>
        <p:spPr bwMode="auto">
          <a:xfrm>
            <a:off x="6357950" y="285728"/>
            <a:ext cx="1725674" cy="1961255"/>
          </a:xfrm>
          <a:prstGeom prst="rect">
            <a:avLst/>
          </a:prstGeom>
          <a:noFill/>
        </p:spPr>
      </p:pic>
      <p:pic>
        <p:nvPicPr>
          <p:cNvPr id="34826" name="Picture 10" descr="Resultado de imagem para artistic gymnastics landings"/>
          <p:cNvPicPr>
            <a:picLocks noChangeAspect="1" noChangeArrowheads="1"/>
          </p:cNvPicPr>
          <p:nvPr/>
        </p:nvPicPr>
        <p:blipFill>
          <a:blip r:embed="rId6"/>
          <a:srcRect/>
          <a:stretch>
            <a:fillRect/>
          </a:stretch>
        </p:blipFill>
        <p:spPr bwMode="auto">
          <a:xfrm>
            <a:off x="6072198" y="4774065"/>
            <a:ext cx="2786082" cy="1798207"/>
          </a:xfrm>
          <a:prstGeom prst="rect">
            <a:avLst/>
          </a:prstGeom>
          <a:noFill/>
        </p:spPr>
      </p:pic>
      <p:pic>
        <p:nvPicPr>
          <p:cNvPr id="34828" name="Picture 12" descr="Resultado de imagem para artistic gymnastics landings"/>
          <p:cNvPicPr>
            <a:picLocks noChangeAspect="1" noChangeArrowheads="1"/>
          </p:cNvPicPr>
          <p:nvPr/>
        </p:nvPicPr>
        <p:blipFill>
          <a:blip r:embed="rId7" cstate="print"/>
          <a:srcRect/>
          <a:stretch>
            <a:fillRect/>
          </a:stretch>
        </p:blipFill>
        <p:spPr bwMode="auto">
          <a:xfrm>
            <a:off x="2500298" y="4786322"/>
            <a:ext cx="3357586" cy="188864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42910" y="2132856"/>
            <a:ext cx="7858180" cy="523220"/>
          </a:xfrm>
          <a:prstGeom prst="rect">
            <a:avLst/>
          </a:prstGeom>
        </p:spPr>
        <p:txBody>
          <a:bodyPr wrap="square">
            <a:spAutoFit/>
          </a:bodyPr>
          <a:lstStyle/>
          <a:p>
            <a:pPr algn="l"/>
            <a:r>
              <a:rPr lang="pt-BR" sz="2800" dirty="0">
                <a:hlinkClick r:id="rId2"/>
              </a:rPr>
              <a:t>https://www.youtube.com/watch?v=32YGj-asMv0</a:t>
            </a:r>
            <a:endParaRPr lang="pt-BR" sz="2800" dirty="0"/>
          </a:p>
        </p:txBody>
      </p:sp>
      <p:sp>
        <p:nvSpPr>
          <p:cNvPr id="3" name="Retângulo 2"/>
          <p:cNvSpPr/>
          <p:nvPr/>
        </p:nvSpPr>
        <p:spPr>
          <a:xfrm>
            <a:off x="642910" y="836712"/>
            <a:ext cx="7643866" cy="954107"/>
          </a:xfrm>
          <a:prstGeom prst="rect">
            <a:avLst/>
          </a:prstGeom>
        </p:spPr>
        <p:txBody>
          <a:bodyPr wrap="square">
            <a:spAutoFit/>
          </a:bodyPr>
          <a:lstStyle/>
          <a:p>
            <a:pPr algn="l"/>
            <a:r>
              <a:rPr lang="pt-BR" sz="2800" b="1" dirty="0" err="1" smtClean="0"/>
              <a:t>How</a:t>
            </a:r>
            <a:r>
              <a:rPr lang="pt-BR" sz="2800" b="1" dirty="0" smtClean="0"/>
              <a:t> to </a:t>
            </a:r>
            <a:r>
              <a:rPr lang="pt-BR" sz="2800" b="1" dirty="0" err="1" smtClean="0"/>
              <a:t>stick</a:t>
            </a:r>
            <a:endParaRPr lang="pt-BR" sz="2800" b="1" dirty="0" smtClean="0"/>
          </a:p>
          <a:p>
            <a:pPr algn="l"/>
            <a:r>
              <a:rPr lang="pt-BR" sz="2800" dirty="0" smtClean="0"/>
              <a:t>https://www.youtube.com/watch?v=R38UhOxgl5c</a:t>
            </a:r>
            <a:endParaRPr lang="pt-BR" sz="2800" dirty="0"/>
          </a:p>
        </p:txBody>
      </p:sp>
      <p:sp>
        <p:nvSpPr>
          <p:cNvPr id="4" name="Retângulo 3"/>
          <p:cNvSpPr/>
          <p:nvPr/>
        </p:nvSpPr>
        <p:spPr>
          <a:xfrm>
            <a:off x="642910" y="3140968"/>
            <a:ext cx="7358114" cy="954107"/>
          </a:xfrm>
          <a:prstGeom prst="rect">
            <a:avLst/>
          </a:prstGeom>
        </p:spPr>
        <p:txBody>
          <a:bodyPr wrap="square">
            <a:spAutoFit/>
          </a:bodyPr>
          <a:lstStyle/>
          <a:p>
            <a:pPr algn="l"/>
            <a:r>
              <a:rPr lang="pt-BR" sz="2800" b="1" dirty="0" err="1" smtClean="0"/>
              <a:t>Stick</a:t>
            </a:r>
            <a:r>
              <a:rPr lang="pt-BR" sz="2800" b="1" dirty="0" smtClean="0"/>
              <a:t> </a:t>
            </a:r>
            <a:r>
              <a:rPr lang="pt-BR" sz="2800" b="1" dirty="0" err="1" smtClean="0"/>
              <a:t>Your</a:t>
            </a:r>
            <a:r>
              <a:rPr lang="pt-BR" sz="2800" b="1" dirty="0" smtClean="0"/>
              <a:t> </a:t>
            </a:r>
            <a:r>
              <a:rPr lang="pt-BR" sz="2800" b="1" dirty="0" err="1" smtClean="0"/>
              <a:t>Landing</a:t>
            </a:r>
            <a:endParaRPr lang="pt-BR" sz="2800" b="1" dirty="0" smtClean="0"/>
          </a:p>
          <a:p>
            <a:pPr algn="l"/>
            <a:r>
              <a:rPr lang="pt-BR" sz="2800" dirty="0" smtClean="0"/>
              <a:t>https://www.youtube.com/watch?v=sGzc99vLrkU</a:t>
            </a:r>
            <a:endParaRPr lang="pt-BR" sz="2800" dirty="0"/>
          </a:p>
        </p:txBody>
      </p:sp>
      <p:sp>
        <p:nvSpPr>
          <p:cNvPr id="5" name="Retângulo 4"/>
          <p:cNvSpPr/>
          <p:nvPr/>
        </p:nvSpPr>
        <p:spPr>
          <a:xfrm>
            <a:off x="714348" y="4437112"/>
            <a:ext cx="8072494" cy="2246769"/>
          </a:xfrm>
          <a:prstGeom prst="rect">
            <a:avLst/>
          </a:prstGeom>
        </p:spPr>
        <p:txBody>
          <a:bodyPr wrap="square">
            <a:spAutoFit/>
          </a:bodyPr>
          <a:lstStyle/>
          <a:p>
            <a:pPr algn="l"/>
            <a:r>
              <a:rPr lang="pt-BR" sz="2800" b="1" dirty="0" err="1" smtClean="0"/>
              <a:t>Landings</a:t>
            </a:r>
            <a:r>
              <a:rPr lang="pt-BR" sz="2800" b="1" dirty="0" smtClean="0"/>
              <a:t> </a:t>
            </a:r>
            <a:r>
              <a:rPr lang="pt-BR" sz="2800" b="1" dirty="0" err="1" smtClean="0"/>
              <a:t>deductions</a:t>
            </a:r>
            <a:endParaRPr lang="pt-BR" sz="2800" b="1" dirty="0" smtClean="0"/>
          </a:p>
          <a:p>
            <a:pPr algn="l"/>
            <a:r>
              <a:rPr lang="pt-BR" sz="2800" dirty="0" smtClean="0">
                <a:hlinkClick r:id="rId3"/>
              </a:rPr>
              <a:t>https://www.youtube.com/watch?v=P9UgEv-S8gk</a:t>
            </a:r>
            <a:endParaRPr lang="pt-BR" sz="2800" dirty="0" smtClean="0"/>
          </a:p>
          <a:p>
            <a:pPr algn="l"/>
            <a:r>
              <a:rPr lang="pt-BR" sz="2800" dirty="0">
                <a:hlinkClick r:id="rId4"/>
              </a:rPr>
              <a:t>https://www.youtube.com/watch?v=-_</a:t>
            </a:r>
            <a:r>
              <a:rPr lang="pt-BR" sz="2800" dirty="0" smtClean="0">
                <a:hlinkClick r:id="rId4"/>
              </a:rPr>
              <a:t>fbKADcRAA</a:t>
            </a:r>
            <a:endParaRPr lang="pt-BR" sz="2800" dirty="0" smtClean="0"/>
          </a:p>
          <a:p>
            <a:pPr algn="l"/>
            <a:r>
              <a:rPr lang="pt-BR" sz="2800" dirty="0">
                <a:hlinkClick r:id="rId5"/>
              </a:rPr>
              <a:t>https://</a:t>
            </a:r>
            <a:r>
              <a:rPr lang="pt-BR" sz="2800" dirty="0" smtClean="0">
                <a:hlinkClick r:id="rId5"/>
              </a:rPr>
              <a:t>www.youtube.com/watch?v=qVB1iNwjy1U</a:t>
            </a:r>
            <a:endParaRPr lang="pt-BR" sz="2800" dirty="0" smtClean="0"/>
          </a:p>
          <a:p>
            <a:pPr algn="l"/>
            <a:endParaRPr lang="pt-BR"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rrowheads="1"/>
          </p:cNvPicPr>
          <p:nvPr/>
        </p:nvPicPr>
        <p:blipFill>
          <a:blip r:embed="rId2"/>
          <a:srcRect/>
          <a:stretch>
            <a:fillRect/>
          </a:stretch>
        </p:blipFill>
        <p:spPr bwMode="auto">
          <a:xfrm>
            <a:off x="250825" y="1143000"/>
            <a:ext cx="4267200" cy="1524000"/>
          </a:xfrm>
          <a:prstGeom prst="rect">
            <a:avLst/>
          </a:prstGeom>
          <a:noFill/>
          <a:ln w="12700">
            <a:noFill/>
            <a:miter lim="800000"/>
            <a:headEnd/>
            <a:tailEnd/>
          </a:ln>
        </p:spPr>
      </p:pic>
      <p:sp>
        <p:nvSpPr>
          <p:cNvPr id="20483" name="Text Box 3"/>
          <p:cNvSpPr txBox="1">
            <a:spLocks noChangeArrowheads="1"/>
          </p:cNvSpPr>
          <p:nvPr/>
        </p:nvSpPr>
        <p:spPr bwMode="auto">
          <a:xfrm>
            <a:off x="4429125" y="285750"/>
            <a:ext cx="4357688" cy="769938"/>
          </a:xfrm>
          <a:prstGeom prst="rect">
            <a:avLst/>
          </a:prstGeom>
          <a:noFill/>
          <a:ln w="9525">
            <a:noFill/>
            <a:miter lim="800000"/>
            <a:headEnd/>
            <a:tailEnd/>
          </a:ln>
        </p:spPr>
        <p:txBody>
          <a:bodyPr wrap="none">
            <a:spAutoFit/>
          </a:bodyPr>
          <a:lstStyle/>
          <a:p>
            <a:pPr algn="l"/>
            <a:r>
              <a:rPr lang="pt-BR" sz="4400" b="1">
                <a:solidFill>
                  <a:srgbClr val="800080"/>
                </a:solidFill>
                <a:latin typeface="Arial" charset="0"/>
                <a:cs typeface="Arial" charset="0"/>
              </a:rPr>
              <a:t>Deslocamentos</a:t>
            </a:r>
          </a:p>
        </p:txBody>
      </p:sp>
      <p:sp>
        <p:nvSpPr>
          <p:cNvPr id="20484" name="Retângulo 5"/>
          <p:cNvSpPr>
            <a:spLocks noChangeArrowheads="1"/>
          </p:cNvSpPr>
          <p:nvPr/>
        </p:nvSpPr>
        <p:spPr bwMode="auto">
          <a:xfrm>
            <a:off x="214313" y="2976563"/>
            <a:ext cx="8572500" cy="523875"/>
          </a:xfrm>
          <a:prstGeom prst="rect">
            <a:avLst/>
          </a:prstGeom>
          <a:noFill/>
          <a:ln w="9525">
            <a:noFill/>
            <a:miter lim="800000"/>
            <a:headEnd/>
            <a:tailEnd/>
          </a:ln>
        </p:spPr>
        <p:txBody>
          <a:bodyPr>
            <a:spAutoFit/>
          </a:bodyPr>
          <a:lstStyle/>
          <a:p>
            <a:pPr marL="457200" indent="-457200">
              <a:spcBef>
                <a:spcPts val="1200"/>
              </a:spcBef>
              <a:buFont typeface="Wingdings" pitchFamily="2" charset="2"/>
              <a:buChar char="v"/>
            </a:pPr>
            <a:r>
              <a:rPr lang="pt-BR" sz="2800" dirty="0">
                <a:solidFill>
                  <a:srgbClr val="C00000"/>
                </a:solidFill>
                <a:latin typeface="Arial" charset="0"/>
                <a:cs typeface="Arial" charset="0"/>
              </a:rPr>
              <a:t>Centro de Massa desloca repetidamente</a:t>
            </a:r>
          </a:p>
        </p:txBody>
      </p:sp>
      <p:sp>
        <p:nvSpPr>
          <p:cNvPr id="20485" name="Retângulo 6"/>
          <p:cNvSpPr>
            <a:spLocks noChangeArrowheads="1"/>
          </p:cNvSpPr>
          <p:nvPr/>
        </p:nvSpPr>
        <p:spPr bwMode="auto">
          <a:xfrm>
            <a:off x="285750" y="4430713"/>
            <a:ext cx="8572500" cy="1570037"/>
          </a:xfrm>
          <a:prstGeom prst="rect">
            <a:avLst/>
          </a:prstGeom>
          <a:noFill/>
          <a:ln w="9525">
            <a:noFill/>
            <a:miter lim="800000"/>
            <a:headEnd/>
            <a:tailEnd/>
          </a:ln>
        </p:spPr>
        <p:txBody>
          <a:bodyPr>
            <a:spAutoFit/>
          </a:bodyPr>
          <a:lstStyle/>
          <a:p>
            <a:pPr marL="457200" indent="-457200">
              <a:spcBef>
                <a:spcPts val="1200"/>
              </a:spcBef>
            </a:pPr>
            <a:r>
              <a:rPr lang="pt-BR" dirty="0">
                <a:solidFill>
                  <a:srgbClr val="C00000"/>
                </a:solidFill>
                <a:latin typeface="Arial" charset="0"/>
                <a:cs typeface="Arial" charset="0"/>
              </a:rPr>
              <a:t>Aplicar a </a:t>
            </a:r>
            <a:r>
              <a:rPr lang="pt-BR" b="1" u="sng" dirty="0">
                <a:solidFill>
                  <a:srgbClr val="C00000"/>
                </a:solidFill>
                <a:latin typeface="Arial" charset="0"/>
                <a:cs typeface="Arial" charset="0"/>
              </a:rPr>
              <a:t>força diretamente ao CM</a:t>
            </a:r>
            <a:r>
              <a:rPr lang="pt-BR" dirty="0">
                <a:solidFill>
                  <a:srgbClr val="C00000"/>
                </a:solidFill>
                <a:latin typeface="Arial" charset="0"/>
                <a:cs typeface="Arial" charset="0"/>
              </a:rPr>
              <a:t> e desenvolver a potência dos músculos para aumentar força e manter corpo rígido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4606925" y="1579563"/>
            <a:ext cx="4357688" cy="769937"/>
          </a:xfrm>
          <a:prstGeom prst="rect">
            <a:avLst/>
          </a:prstGeom>
          <a:noFill/>
          <a:ln w="9525">
            <a:noFill/>
            <a:miter lim="800000"/>
            <a:headEnd/>
            <a:tailEnd/>
          </a:ln>
        </p:spPr>
        <p:txBody>
          <a:bodyPr wrap="none">
            <a:spAutoFit/>
          </a:bodyPr>
          <a:lstStyle/>
          <a:p>
            <a:pPr algn="l"/>
            <a:r>
              <a:rPr lang="pt-BR" sz="4400" b="1">
                <a:solidFill>
                  <a:srgbClr val="800080"/>
                </a:solidFill>
                <a:latin typeface="Arial" charset="0"/>
                <a:cs typeface="Arial" charset="0"/>
              </a:rPr>
              <a:t>Deslocamentos</a:t>
            </a:r>
          </a:p>
        </p:txBody>
      </p:sp>
      <p:sp>
        <p:nvSpPr>
          <p:cNvPr id="21507" name="Text Box 4"/>
          <p:cNvSpPr txBox="1">
            <a:spLocks noChangeArrowheads="1"/>
          </p:cNvSpPr>
          <p:nvPr/>
        </p:nvSpPr>
        <p:spPr bwMode="auto">
          <a:xfrm>
            <a:off x="244475" y="4357688"/>
            <a:ext cx="3986213" cy="2246312"/>
          </a:xfrm>
          <a:prstGeom prst="rect">
            <a:avLst/>
          </a:prstGeom>
          <a:noFill/>
          <a:ln w="9525">
            <a:noFill/>
            <a:miter lim="800000"/>
            <a:headEnd/>
            <a:tailEnd/>
          </a:ln>
        </p:spPr>
        <p:txBody>
          <a:bodyPr wrap="none">
            <a:spAutoFit/>
          </a:bodyPr>
          <a:lstStyle/>
          <a:p>
            <a:r>
              <a:rPr lang="pt-BR" sz="2800">
                <a:latin typeface="Arial" charset="0"/>
                <a:cs typeface="Arial" charset="0"/>
              </a:rPr>
              <a:t>Sobre os pés</a:t>
            </a:r>
          </a:p>
          <a:p>
            <a:r>
              <a:rPr lang="pt-BR" sz="2800">
                <a:latin typeface="Arial" charset="0"/>
                <a:cs typeface="Arial" charset="0"/>
              </a:rPr>
              <a:t>Em apoio</a:t>
            </a:r>
          </a:p>
          <a:p>
            <a:r>
              <a:rPr lang="pt-BR" sz="2800">
                <a:latin typeface="Arial" charset="0"/>
                <a:cs typeface="Arial" charset="0"/>
              </a:rPr>
              <a:t>Sobre os equipamentos</a:t>
            </a:r>
          </a:p>
          <a:p>
            <a:r>
              <a:rPr lang="pt-BR" sz="2800">
                <a:latin typeface="Arial" charset="0"/>
                <a:cs typeface="Arial" charset="0"/>
              </a:rPr>
              <a:t>Em suspensão</a:t>
            </a:r>
          </a:p>
          <a:p>
            <a:r>
              <a:rPr lang="pt-BR" sz="2800">
                <a:latin typeface="Arial" charset="0"/>
                <a:cs typeface="Arial" charset="0"/>
              </a:rPr>
              <a:t>Em outros PBMs</a:t>
            </a:r>
          </a:p>
        </p:txBody>
      </p:sp>
      <p:sp>
        <p:nvSpPr>
          <p:cNvPr id="21508" name="Text Box 5"/>
          <p:cNvSpPr txBox="1">
            <a:spLocks noChangeArrowheads="1"/>
          </p:cNvSpPr>
          <p:nvPr/>
        </p:nvSpPr>
        <p:spPr bwMode="auto">
          <a:xfrm>
            <a:off x="4398963" y="3965575"/>
            <a:ext cx="4524375" cy="2678113"/>
          </a:xfrm>
          <a:prstGeom prst="rect">
            <a:avLst/>
          </a:prstGeom>
          <a:noFill/>
          <a:ln w="9525">
            <a:noFill/>
            <a:miter lim="800000"/>
            <a:headEnd/>
            <a:tailEnd/>
          </a:ln>
        </p:spPr>
        <p:txBody>
          <a:bodyPr wrap="none">
            <a:spAutoFit/>
          </a:bodyPr>
          <a:lstStyle/>
          <a:p>
            <a:r>
              <a:rPr lang="pt-BR" sz="2800">
                <a:latin typeface="Arial" charset="0"/>
                <a:cs typeface="Arial" charset="0"/>
              </a:rPr>
              <a:t>Direções</a:t>
            </a:r>
          </a:p>
          <a:p>
            <a:r>
              <a:rPr lang="pt-BR" sz="2800">
                <a:latin typeface="Arial" charset="0"/>
                <a:cs typeface="Arial" charset="0"/>
              </a:rPr>
              <a:t>Trajetórias</a:t>
            </a:r>
          </a:p>
          <a:p>
            <a:r>
              <a:rPr lang="pt-BR" sz="2800">
                <a:latin typeface="Arial" charset="0"/>
                <a:cs typeface="Arial" charset="0"/>
              </a:rPr>
              <a:t>Níveis</a:t>
            </a:r>
          </a:p>
          <a:p>
            <a:r>
              <a:rPr lang="pt-BR" sz="2800">
                <a:latin typeface="Arial" charset="0"/>
                <a:cs typeface="Arial" charset="0"/>
              </a:rPr>
              <a:t>Ritmo</a:t>
            </a:r>
          </a:p>
          <a:p>
            <a:r>
              <a:rPr lang="pt-BR" sz="2800">
                <a:latin typeface="Arial" charset="0"/>
                <a:cs typeface="Arial" charset="0"/>
              </a:rPr>
              <a:t>Equipamentos</a:t>
            </a:r>
          </a:p>
          <a:p>
            <a:r>
              <a:rPr lang="pt-BR" sz="2800">
                <a:latin typeface="Arial" charset="0"/>
                <a:cs typeface="Arial" charset="0"/>
              </a:rPr>
              <a:t>Partes do corpo para apoio</a:t>
            </a:r>
          </a:p>
        </p:txBody>
      </p:sp>
      <p:pic>
        <p:nvPicPr>
          <p:cNvPr id="21509" name="Imagem 1"/>
          <p:cNvPicPr>
            <a:picLocks noChangeAspect="1"/>
          </p:cNvPicPr>
          <p:nvPr/>
        </p:nvPicPr>
        <p:blipFill>
          <a:blip r:embed="rId2"/>
          <a:srcRect/>
          <a:stretch>
            <a:fillRect/>
          </a:stretch>
        </p:blipFill>
        <p:spPr bwMode="auto">
          <a:xfrm>
            <a:off x="244475" y="298450"/>
            <a:ext cx="4221163" cy="3667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1"/>
          <p:cNvPicPr>
            <a:picLocks noChangeAspect="1"/>
          </p:cNvPicPr>
          <p:nvPr/>
        </p:nvPicPr>
        <p:blipFill>
          <a:blip r:embed="rId2"/>
          <a:srcRect/>
          <a:stretch>
            <a:fillRect/>
          </a:stretch>
        </p:blipFill>
        <p:spPr bwMode="auto">
          <a:xfrm>
            <a:off x="3292475" y="0"/>
            <a:ext cx="2559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rrowheads="1"/>
          </p:cNvPicPr>
          <p:nvPr/>
        </p:nvPicPr>
        <p:blipFill>
          <a:blip r:embed="rId2"/>
          <a:srcRect/>
          <a:stretch>
            <a:fillRect/>
          </a:stretch>
        </p:blipFill>
        <p:spPr bwMode="auto">
          <a:xfrm>
            <a:off x="395288" y="928688"/>
            <a:ext cx="4248150" cy="1447800"/>
          </a:xfrm>
          <a:prstGeom prst="rect">
            <a:avLst/>
          </a:prstGeom>
          <a:noFill/>
          <a:ln w="12700">
            <a:noFill/>
            <a:miter lim="800000"/>
            <a:headEnd/>
            <a:tailEnd/>
          </a:ln>
        </p:spPr>
      </p:pic>
      <p:sp>
        <p:nvSpPr>
          <p:cNvPr id="23555" name="Text Box 3"/>
          <p:cNvSpPr txBox="1">
            <a:spLocks noChangeArrowheads="1"/>
          </p:cNvSpPr>
          <p:nvPr/>
        </p:nvSpPr>
        <p:spPr bwMode="auto">
          <a:xfrm>
            <a:off x="6335713" y="571500"/>
            <a:ext cx="1879600" cy="769938"/>
          </a:xfrm>
          <a:prstGeom prst="rect">
            <a:avLst/>
          </a:prstGeom>
          <a:noFill/>
          <a:ln w="9525">
            <a:noFill/>
            <a:miter lim="800000"/>
            <a:headEnd/>
            <a:tailEnd/>
          </a:ln>
        </p:spPr>
        <p:txBody>
          <a:bodyPr wrap="none">
            <a:spAutoFit/>
          </a:bodyPr>
          <a:lstStyle/>
          <a:p>
            <a:pPr algn="l"/>
            <a:r>
              <a:rPr lang="pt-BR" sz="4400" b="1">
                <a:solidFill>
                  <a:srgbClr val="800080"/>
                </a:solidFill>
                <a:latin typeface="Arial" charset="0"/>
                <a:cs typeface="Arial" charset="0"/>
              </a:rPr>
              <a:t>Saltos</a:t>
            </a:r>
          </a:p>
        </p:txBody>
      </p:sp>
      <p:sp>
        <p:nvSpPr>
          <p:cNvPr id="23556" name="Text Box 4"/>
          <p:cNvSpPr txBox="1">
            <a:spLocks noChangeArrowheads="1"/>
          </p:cNvSpPr>
          <p:nvPr/>
        </p:nvSpPr>
        <p:spPr bwMode="auto">
          <a:xfrm>
            <a:off x="500063" y="4429125"/>
            <a:ext cx="8062912" cy="2062163"/>
          </a:xfrm>
          <a:prstGeom prst="rect">
            <a:avLst/>
          </a:prstGeom>
          <a:noFill/>
          <a:ln w="9525">
            <a:noFill/>
            <a:miter lim="800000"/>
            <a:headEnd/>
            <a:tailEnd/>
          </a:ln>
        </p:spPr>
        <p:txBody>
          <a:bodyPr wrap="none">
            <a:spAutoFit/>
          </a:bodyPr>
          <a:lstStyle/>
          <a:p>
            <a:r>
              <a:rPr lang="pt-BR" dirty="0">
                <a:solidFill>
                  <a:srgbClr val="C00000"/>
                </a:solidFill>
                <a:latin typeface="Arial" charset="0"/>
                <a:cs typeface="Arial" charset="0"/>
              </a:rPr>
              <a:t>Aplicar </a:t>
            </a:r>
            <a:r>
              <a:rPr lang="pt-BR" b="1" u="sng" dirty="0">
                <a:solidFill>
                  <a:srgbClr val="C00000"/>
                </a:solidFill>
                <a:latin typeface="Arial" charset="0"/>
                <a:cs typeface="Arial" charset="0"/>
              </a:rPr>
              <a:t>força diretamente no CM</a:t>
            </a:r>
            <a:r>
              <a:rPr lang="pt-BR" dirty="0">
                <a:solidFill>
                  <a:srgbClr val="C00000"/>
                </a:solidFill>
                <a:latin typeface="Arial" charset="0"/>
                <a:cs typeface="Arial" charset="0"/>
              </a:rPr>
              <a:t> para </a:t>
            </a:r>
          </a:p>
          <a:p>
            <a:r>
              <a:rPr lang="pt-BR" dirty="0">
                <a:solidFill>
                  <a:srgbClr val="C00000"/>
                </a:solidFill>
                <a:latin typeface="Arial" charset="0"/>
                <a:cs typeface="Arial" charset="0"/>
              </a:rPr>
              <a:t>provocar movimento linear explosivo e </a:t>
            </a:r>
          </a:p>
          <a:p>
            <a:r>
              <a:rPr lang="pt-BR" dirty="0">
                <a:solidFill>
                  <a:srgbClr val="C00000"/>
                </a:solidFill>
                <a:latin typeface="Arial" charset="0"/>
                <a:cs typeface="Arial" charset="0"/>
              </a:rPr>
              <a:t>desenvolver a potência dos músculos para </a:t>
            </a:r>
          </a:p>
          <a:p>
            <a:r>
              <a:rPr lang="pt-BR" dirty="0">
                <a:solidFill>
                  <a:srgbClr val="C00000"/>
                </a:solidFill>
                <a:latin typeface="Arial" charset="0"/>
                <a:cs typeface="Arial" charset="0"/>
              </a:rPr>
              <a:t>aumentar força e manter corpo rígido</a:t>
            </a:r>
          </a:p>
        </p:txBody>
      </p:sp>
      <p:sp>
        <p:nvSpPr>
          <p:cNvPr id="23557" name="Retângulo 5"/>
          <p:cNvSpPr>
            <a:spLocks noChangeArrowheads="1"/>
          </p:cNvSpPr>
          <p:nvPr/>
        </p:nvSpPr>
        <p:spPr bwMode="auto">
          <a:xfrm>
            <a:off x="285750" y="3190875"/>
            <a:ext cx="8501063" cy="523875"/>
          </a:xfrm>
          <a:prstGeom prst="rect">
            <a:avLst/>
          </a:prstGeom>
          <a:noFill/>
          <a:ln w="9525">
            <a:noFill/>
            <a:miter lim="800000"/>
            <a:headEnd/>
            <a:tailEnd/>
          </a:ln>
        </p:spPr>
        <p:txBody>
          <a:bodyPr>
            <a:spAutoFit/>
          </a:bodyPr>
          <a:lstStyle/>
          <a:p>
            <a:pPr marL="457200" indent="-457200">
              <a:spcBef>
                <a:spcPts val="1200"/>
              </a:spcBef>
              <a:buFont typeface="Wingdings" pitchFamily="2" charset="2"/>
              <a:buChar char="v"/>
            </a:pPr>
            <a:r>
              <a:rPr lang="pt-BR" sz="2800">
                <a:solidFill>
                  <a:srgbClr val="C00000"/>
                </a:solidFill>
                <a:latin typeface="Arial" charset="0"/>
                <a:cs typeface="Arial" charset="0"/>
              </a:rPr>
              <a:t>Centro de Massa desloca rapidamente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6550025" y="1722438"/>
            <a:ext cx="1879600" cy="769937"/>
          </a:xfrm>
          <a:prstGeom prst="rect">
            <a:avLst/>
          </a:prstGeom>
          <a:noFill/>
          <a:ln w="9525">
            <a:noFill/>
            <a:miter lim="800000"/>
            <a:headEnd/>
            <a:tailEnd/>
          </a:ln>
        </p:spPr>
        <p:txBody>
          <a:bodyPr wrap="none">
            <a:spAutoFit/>
          </a:bodyPr>
          <a:lstStyle/>
          <a:p>
            <a:pPr algn="l"/>
            <a:r>
              <a:rPr lang="pt-BR" sz="4400" b="1">
                <a:solidFill>
                  <a:srgbClr val="800080"/>
                </a:solidFill>
                <a:latin typeface="Arial" charset="0"/>
                <a:cs typeface="Arial" charset="0"/>
              </a:rPr>
              <a:t>Saltos</a:t>
            </a:r>
          </a:p>
        </p:txBody>
      </p:sp>
      <p:sp>
        <p:nvSpPr>
          <p:cNvPr id="24579" name="Text Box 4"/>
          <p:cNvSpPr txBox="1">
            <a:spLocks noChangeArrowheads="1"/>
          </p:cNvSpPr>
          <p:nvPr/>
        </p:nvSpPr>
        <p:spPr bwMode="auto">
          <a:xfrm>
            <a:off x="250825" y="4852988"/>
            <a:ext cx="2605088" cy="1816100"/>
          </a:xfrm>
          <a:prstGeom prst="rect">
            <a:avLst/>
          </a:prstGeom>
          <a:noFill/>
          <a:ln w="9525">
            <a:noFill/>
            <a:miter lim="800000"/>
            <a:headEnd/>
            <a:tailEnd/>
          </a:ln>
        </p:spPr>
        <p:txBody>
          <a:bodyPr wrap="none">
            <a:spAutoFit/>
          </a:bodyPr>
          <a:lstStyle/>
          <a:p>
            <a:r>
              <a:rPr lang="pt-BR" sz="2800">
                <a:latin typeface="Arial" charset="0"/>
                <a:cs typeface="Arial" charset="0"/>
              </a:rPr>
              <a:t>De um pé</a:t>
            </a:r>
          </a:p>
          <a:p>
            <a:r>
              <a:rPr lang="pt-BR" sz="2800">
                <a:latin typeface="Arial" charset="0"/>
                <a:cs typeface="Arial" charset="0"/>
              </a:rPr>
              <a:t>Dos pés</a:t>
            </a:r>
          </a:p>
          <a:p>
            <a:r>
              <a:rPr lang="pt-BR" sz="2800">
                <a:latin typeface="Arial" charset="0"/>
                <a:cs typeface="Arial" charset="0"/>
              </a:rPr>
              <a:t>Das mãos</a:t>
            </a:r>
          </a:p>
          <a:p>
            <a:r>
              <a:rPr lang="pt-BR" sz="2800">
                <a:latin typeface="Arial" charset="0"/>
                <a:cs typeface="Arial" charset="0"/>
              </a:rPr>
              <a:t>De pés e mãos</a:t>
            </a:r>
          </a:p>
        </p:txBody>
      </p:sp>
      <p:sp>
        <p:nvSpPr>
          <p:cNvPr id="24580" name="Text Box 6"/>
          <p:cNvSpPr txBox="1">
            <a:spLocks noChangeArrowheads="1"/>
          </p:cNvSpPr>
          <p:nvPr/>
        </p:nvSpPr>
        <p:spPr bwMode="auto">
          <a:xfrm>
            <a:off x="3978275" y="5143500"/>
            <a:ext cx="4808538" cy="1384300"/>
          </a:xfrm>
          <a:prstGeom prst="rect">
            <a:avLst/>
          </a:prstGeom>
          <a:noFill/>
          <a:ln w="9525">
            <a:noFill/>
            <a:miter lim="800000"/>
            <a:headEnd/>
            <a:tailEnd/>
          </a:ln>
        </p:spPr>
        <p:txBody>
          <a:bodyPr wrap="none">
            <a:spAutoFit/>
          </a:bodyPr>
          <a:lstStyle/>
          <a:p>
            <a:r>
              <a:rPr lang="pt-BR" sz="2800">
                <a:latin typeface="Arial" charset="0"/>
                <a:cs typeface="Arial" charset="0"/>
              </a:rPr>
              <a:t>Configuração</a:t>
            </a:r>
          </a:p>
          <a:p>
            <a:r>
              <a:rPr lang="pt-BR" sz="2800">
                <a:latin typeface="Arial" charset="0"/>
                <a:cs typeface="Arial" charset="0"/>
              </a:rPr>
              <a:t>Equipamento para propulsão</a:t>
            </a:r>
          </a:p>
          <a:p>
            <a:r>
              <a:rPr lang="pt-BR" sz="2800">
                <a:latin typeface="Arial" charset="0"/>
                <a:cs typeface="Arial" charset="0"/>
              </a:rPr>
              <a:t>Equipamento</a:t>
            </a:r>
          </a:p>
        </p:txBody>
      </p:sp>
      <p:pic>
        <p:nvPicPr>
          <p:cNvPr id="24581" name="Imagem 1"/>
          <p:cNvPicPr>
            <a:picLocks noChangeAspect="1"/>
          </p:cNvPicPr>
          <p:nvPr/>
        </p:nvPicPr>
        <p:blipFill>
          <a:blip r:embed="rId2"/>
          <a:srcRect/>
          <a:stretch>
            <a:fillRect/>
          </a:stretch>
        </p:blipFill>
        <p:spPr bwMode="auto">
          <a:xfrm>
            <a:off x="250825" y="260350"/>
            <a:ext cx="5400675" cy="4291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m 1"/>
          <p:cNvPicPr>
            <a:picLocks noChangeAspect="1"/>
          </p:cNvPicPr>
          <p:nvPr/>
        </p:nvPicPr>
        <p:blipFill>
          <a:blip r:embed="rId2"/>
          <a:srcRect/>
          <a:stretch>
            <a:fillRect/>
          </a:stretch>
        </p:blipFill>
        <p:spPr bwMode="auto">
          <a:xfrm>
            <a:off x="1231900" y="0"/>
            <a:ext cx="2332038" cy="6858000"/>
          </a:xfrm>
          <a:prstGeom prst="rect">
            <a:avLst/>
          </a:prstGeom>
          <a:noFill/>
          <a:ln w="9525">
            <a:noFill/>
            <a:miter lim="800000"/>
            <a:headEnd/>
            <a:tailEnd/>
          </a:ln>
        </p:spPr>
      </p:pic>
      <p:pic>
        <p:nvPicPr>
          <p:cNvPr id="25603" name="Imagem 2"/>
          <p:cNvPicPr>
            <a:picLocks noChangeAspect="1"/>
          </p:cNvPicPr>
          <p:nvPr/>
        </p:nvPicPr>
        <p:blipFill>
          <a:blip r:embed="rId3"/>
          <a:srcRect/>
          <a:stretch>
            <a:fillRect/>
          </a:stretch>
        </p:blipFill>
        <p:spPr bwMode="auto">
          <a:xfrm>
            <a:off x="5364163" y="26988"/>
            <a:ext cx="25336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42910" y="928670"/>
            <a:ext cx="8001056" cy="954107"/>
          </a:xfrm>
          <a:prstGeom prst="rect">
            <a:avLst/>
          </a:prstGeom>
        </p:spPr>
        <p:txBody>
          <a:bodyPr wrap="square">
            <a:spAutoFit/>
          </a:bodyPr>
          <a:lstStyle/>
          <a:p>
            <a:pPr algn="l"/>
            <a:r>
              <a:rPr lang="pt-BR" sz="2800" b="1" dirty="0" smtClean="0"/>
              <a:t>Kenzo</a:t>
            </a:r>
          </a:p>
          <a:p>
            <a:pPr algn="l"/>
            <a:r>
              <a:rPr lang="pt-BR" sz="2800" dirty="0" smtClean="0"/>
              <a:t>https://www.youtube.com/watch?v=2gdSqvvmFpw</a:t>
            </a:r>
          </a:p>
        </p:txBody>
      </p:sp>
      <p:sp>
        <p:nvSpPr>
          <p:cNvPr id="3" name="Retângulo 2"/>
          <p:cNvSpPr/>
          <p:nvPr/>
        </p:nvSpPr>
        <p:spPr>
          <a:xfrm>
            <a:off x="714348" y="2890391"/>
            <a:ext cx="7786742" cy="954107"/>
          </a:xfrm>
          <a:prstGeom prst="rect">
            <a:avLst/>
          </a:prstGeom>
        </p:spPr>
        <p:txBody>
          <a:bodyPr wrap="square">
            <a:spAutoFit/>
          </a:bodyPr>
          <a:lstStyle/>
          <a:p>
            <a:pPr algn="l"/>
            <a:r>
              <a:rPr lang="pt-BR" sz="2800" b="1" dirty="0" err="1" smtClean="0"/>
              <a:t>Montage</a:t>
            </a:r>
            <a:endParaRPr lang="pt-BR" sz="2800" b="1" dirty="0" smtClean="0"/>
          </a:p>
          <a:p>
            <a:pPr algn="l"/>
            <a:r>
              <a:rPr lang="pt-BR" sz="2800" dirty="0" smtClean="0"/>
              <a:t>https://www.youtube.com/watch?v=f0zkkDWJOSY</a:t>
            </a:r>
            <a:endParaRPr lang="pt-BR"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1899494" y="285728"/>
            <a:ext cx="5373587" cy="830997"/>
          </a:xfrm>
          <a:prstGeom prst="rect">
            <a:avLst/>
          </a:prstGeom>
          <a:noFill/>
          <a:ln w="9525">
            <a:noFill/>
            <a:miter lim="800000"/>
            <a:headEnd/>
            <a:tailEnd/>
          </a:ln>
        </p:spPr>
        <p:txBody>
          <a:bodyPr wrap="none">
            <a:spAutoFit/>
          </a:bodyPr>
          <a:lstStyle/>
          <a:p>
            <a:r>
              <a:rPr lang="pt-BR" sz="4800" b="1" dirty="0">
                <a:solidFill>
                  <a:srgbClr val="800080"/>
                </a:solidFill>
                <a:latin typeface="Arial Narrow" panose="020B0606020202030204" pitchFamily="34" charset="0"/>
                <a:cs typeface="Arial" charset="0"/>
              </a:rPr>
              <a:t>Filosofia Educacional</a:t>
            </a:r>
          </a:p>
        </p:txBody>
      </p:sp>
      <p:pic>
        <p:nvPicPr>
          <p:cNvPr id="9219" name="Imagem 1"/>
          <p:cNvPicPr>
            <a:picLocks noChangeAspect="1"/>
          </p:cNvPicPr>
          <p:nvPr/>
        </p:nvPicPr>
        <p:blipFill>
          <a:blip r:embed="rId2"/>
          <a:srcRect/>
          <a:stretch>
            <a:fillRect/>
          </a:stretch>
        </p:blipFill>
        <p:spPr bwMode="auto">
          <a:xfrm>
            <a:off x="1000100" y="1701360"/>
            <a:ext cx="7103712" cy="4887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142875" y="1214438"/>
            <a:ext cx="3532188" cy="1714500"/>
          </a:xfrm>
          <a:prstGeom prst="rect">
            <a:avLst/>
          </a:prstGeom>
          <a:noFill/>
          <a:ln w="9525">
            <a:noFill/>
            <a:miter lim="800000"/>
            <a:headEnd/>
            <a:tailEnd/>
          </a:ln>
        </p:spPr>
      </p:pic>
      <p:sp>
        <p:nvSpPr>
          <p:cNvPr id="26627" name="Text Box 3"/>
          <p:cNvSpPr txBox="1">
            <a:spLocks noChangeArrowheads="1"/>
          </p:cNvSpPr>
          <p:nvPr/>
        </p:nvSpPr>
        <p:spPr bwMode="auto">
          <a:xfrm>
            <a:off x="3343275" y="974676"/>
            <a:ext cx="5586413" cy="1446212"/>
          </a:xfrm>
          <a:prstGeom prst="rect">
            <a:avLst/>
          </a:prstGeom>
          <a:noFill/>
          <a:ln w="9525">
            <a:noFill/>
            <a:miter lim="800000"/>
            <a:headEnd/>
            <a:tailEnd/>
          </a:ln>
        </p:spPr>
        <p:txBody>
          <a:bodyPr>
            <a:spAutoFit/>
          </a:bodyPr>
          <a:lstStyle/>
          <a:p>
            <a:r>
              <a:rPr lang="pt-BR" sz="4400" b="1" dirty="0">
                <a:solidFill>
                  <a:srgbClr val="800080"/>
                </a:solidFill>
                <a:latin typeface="Arial" charset="0"/>
                <a:cs typeface="Arial" charset="0"/>
              </a:rPr>
              <a:t>Posições </a:t>
            </a:r>
            <a:r>
              <a:rPr lang="pt-BR" sz="4400" b="1" dirty="0" smtClean="0">
                <a:solidFill>
                  <a:srgbClr val="800080"/>
                </a:solidFill>
                <a:latin typeface="Arial" charset="0"/>
                <a:cs typeface="Arial" charset="0"/>
              </a:rPr>
              <a:t>estacionárias</a:t>
            </a:r>
            <a:endParaRPr lang="pt-BR" sz="4400" b="1" dirty="0">
              <a:solidFill>
                <a:srgbClr val="800080"/>
              </a:solidFill>
              <a:latin typeface="Arial" charset="0"/>
              <a:cs typeface="Arial" charset="0"/>
            </a:endParaRPr>
          </a:p>
        </p:txBody>
      </p:sp>
      <p:sp>
        <p:nvSpPr>
          <p:cNvPr id="26628" name="Text Box 4"/>
          <p:cNvSpPr txBox="1">
            <a:spLocks noChangeArrowheads="1"/>
          </p:cNvSpPr>
          <p:nvPr/>
        </p:nvSpPr>
        <p:spPr bwMode="auto">
          <a:xfrm>
            <a:off x="500091" y="4572000"/>
            <a:ext cx="8215313" cy="1938992"/>
          </a:xfrm>
          <a:prstGeom prst="rect">
            <a:avLst/>
          </a:prstGeom>
          <a:noFill/>
          <a:ln w="9525">
            <a:noFill/>
            <a:miter lim="800000"/>
            <a:headEnd/>
            <a:tailEnd/>
          </a:ln>
        </p:spPr>
        <p:txBody>
          <a:bodyPr>
            <a:spAutoFit/>
          </a:bodyPr>
          <a:lstStyle/>
          <a:p>
            <a:r>
              <a:rPr lang="pt-BR" sz="3000" b="1" u="sng" dirty="0">
                <a:latin typeface="Arial" charset="0"/>
                <a:cs typeface="Arial" charset="0"/>
              </a:rPr>
              <a:t>Centro de Massa</a:t>
            </a:r>
            <a:r>
              <a:rPr lang="pt-BR" sz="3000" b="1" dirty="0">
                <a:latin typeface="Arial" charset="0"/>
                <a:cs typeface="Arial" charset="0"/>
              </a:rPr>
              <a:t> </a:t>
            </a:r>
            <a:r>
              <a:rPr lang="pt-BR" sz="3000" dirty="0">
                <a:latin typeface="Arial" charset="0"/>
                <a:cs typeface="Arial" charset="0"/>
              </a:rPr>
              <a:t>sempre permanece </a:t>
            </a:r>
          </a:p>
          <a:p>
            <a:r>
              <a:rPr lang="pt-BR" sz="3000" b="1" u="sng" dirty="0">
                <a:latin typeface="Arial" charset="0"/>
                <a:cs typeface="Arial" charset="0"/>
              </a:rPr>
              <a:t>dentro da base de </a:t>
            </a:r>
            <a:r>
              <a:rPr lang="pt-BR" sz="3000" b="1" u="sng" dirty="0" smtClean="0">
                <a:latin typeface="Arial" charset="0"/>
                <a:cs typeface="Arial" charset="0"/>
              </a:rPr>
              <a:t>apoio.</a:t>
            </a:r>
          </a:p>
          <a:p>
            <a:r>
              <a:rPr lang="pt-BR" sz="3000" dirty="0" smtClean="0">
                <a:latin typeface="Arial" charset="0"/>
                <a:cs typeface="Arial" charset="0"/>
              </a:rPr>
              <a:t>Para aumentar </a:t>
            </a:r>
            <a:r>
              <a:rPr lang="pt-BR" sz="3000" dirty="0">
                <a:latin typeface="Arial" charset="0"/>
                <a:cs typeface="Arial" charset="0"/>
              </a:rPr>
              <a:t>a </a:t>
            </a:r>
            <a:r>
              <a:rPr lang="pt-BR" sz="3000" dirty="0" smtClean="0">
                <a:latin typeface="Arial" charset="0"/>
                <a:cs typeface="Arial" charset="0"/>
              </a:rPr>
              <a:t>estabilidade, </a:t>
            </a:r>
            <a:r>
              <a:rPr lang="pt-BR" sz="3000" dirty="0">
                <a:latin typeface="Arial" charset="0"/>
                <a:cs typeface="Arial" charset="0"/>
              </a:rPr>
              <a:t>abaixar o CM, manter o corpo </a:t>
            </a:r>
            <a:r>
              <a:rPr lang="pt-BR" sz="3000" dirty="0" smtClean="0">
                <a:latin typeface="Arial" charset="0"/>
                <a:cs typeface="Arial" charset="0"/>
              </a:rPr>
              <a:t>rígido</a:t>
            </a:r>
            <a:r>
              <a:rPr lang="pt-BR" sz="3000" dirty="0">
                <a:latin typeface="Arial" charset="0"/>
                <a:cs typeface="Arial" charset="0"/>
              </a:rPr>
              <a:t>, ampliar a BA</a:t>
            </a:r>
          </a:p>
        </p:txBody>
      </p:sp>
      <p:sp>
        <p:nvSpPr>
          <p:cNvPr id="26629" name="Retângulo 5"/>
          <p:cNvSpPr>
            <a:spLocks noChangeArrowheads="1"/>
          </p:cNvSpPr>
          <p:nvPr/>
        </p:nvSpPr>
        <p:spPr bwMode="auto">
          <a:xfrm>
            <a:off x="285750" y="3500438"/>
            <a:ext cx="8572500" cy="523875"/>
          </a:xfrm>
          <a:prstGeom prst="rect">
            <a:avLst/>
          </a:prstGeom>
          <a:noFill/>
          <a:ln w="9525">
            <a:noFill/>
            <a:miter lim="800000"/>
            <a:headEnd/>
            <a:tailEnd/>
          </a:ln>
        </p:spPr>
        <p:txBody>
          <a:bodyPr>
            <a:spAutoFit/>
          </a:bodyPr>
          <a:lstStyle/>
          <a:p>
            <a:pPr marL="457200" indent="-457200">
              <a:spcBef>
                <a:spcPts val="1200"/>
              </a:spcBef>
              <a:buFont typeface="Wingdings" pitchFamily="2" charset="2"/>
              <a:buChar char="v"/>
            </a:pPr>
            <a:r>
              <a:rPr lang="pt-BR" sz="2800" dirty="0">
                <a:latin typeface="Arial" charset="0"/>
                <a:cs typeface="Arial" charset="0"/>
              </a:rPr>
              <a:t>Centro de Massa permanece dentro da Base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4286248" y="268276"/>
            <a:ext cx="4694262" cy="1446212"/>
          </a:xfrm>
          <a:prstGeom prst="rect">
            <a:avLst/>
          </a:prstGeom>
          <a:noFill/>
          <a:ln w="9525">
            <a:noFill/>
            <a:miter lim="800000"/>
            <a:headEnd/>
            <a:tailEnd/>
          </a:ln>
        </p:spPr>
        <p:txBody>
          <a:bodyPr wrap="square">
            <a:spAutoFit/>
          </a:bodyPr>
          <a:lstStyle/>
          <a:p>
            <a:r>
              <a:rPr lang="pt-BR" sz="4400" b="1" dirty="0">
                <a:solidFill>
                  <a:srgbClr val="800080"/>
                </a:solidFill>
                <a:latin typeface="Arial" charset="0"/>
                <a:cs typeface="Arial" charset="0"/>
              </a:rPr>
              <a:t>Posições </a:t>
            </a:r>
            <a:r>
              <a:rPr lang="pt-BR" sz="4400" b="1" dirty="0" smtClean="0">
                <a:solidFill>
                  <a:srgbClr val="800080"/>
                </a:solidFill>
                <a:latin typeface="Arial" charset="0"/>
                <a:cs typeface="Arial" charset="0"/>
              </a:rPr>
              <a:t>estacionárias</a:t>
            </a:r>
            <a:endParaRPr lang="pt-BR" sz="4400" b="1" dirty="0">
              <a:solidFill>
                <a:srgbClr val="800080"/>
              </a:solidFill>
              <a:latin typeface="Arial" charset="0"/>
              <a:cs typeface="Arial" charset="0"/>
            </a:endParaRPr>
          </a:p>
        </p:txBody>
      </p:sp>
      <p:sp>
        <p:nvSpPr>
          <p:cNvPr id="27651" name="Text Box 4"/>
          <p:cNvSpPr txBox="1">
            <a:spLocks noChangeArrowheads="1"/>
          </p:cNvSpPr>
          <p:nvPr/>
        </p:nvSpPr>
        <p:spPr bwMode="auto">
          <a:xfrm>
            <a:off x="250825" y="5284788"/>
            <a:ext cx="2163763" cy="1384300"/>
          </a:xfrm>
          <a:prstGeom prst="rect">
            <a:avLst/>
          </a:prstGeom>
          <a:noFill/>
          <a:ln w="9525">
            <a:noFill/>
            <a:miter lim="800000"/>
            <a:headEnd/>
            <a:tailEnd/>
          </a:ln>
        </p:spPr>
        <p:txBody>
          <a:bodyPr wrap="none">
            <a:spAutoFit/>
          </a:bodyPr>
          <a:lstStyle/>
          <a:p>
            <a:r>
              <a:rPr lang="pt-BR" sz="2800">
                <a:latin typeface="Arial" charset="0"/>
                <a:cs typeface="Arial" charset="0"/>
              </a:rPr>
              <a:t>Equilíbrios</a:t>
            </a:r>
          </a:p>
          <a:p>
            <a:r>
              <a:rPr lang="pt-BR" sz="2800">
                <a:latin typeface="Arial" charset="0"/>
                <a:cs typeface="Arial" charset="0"/>
              </a:rPr>
              <a:t>Apoios</a:t>
            </a:r>
          </a:p>
          <a:p>
            <a:r>
              <a:rPr lang="pt-BR" sz="2800">
                <a:latin typeface="Arial" charset="0"/>
                <a:cs typeface="Arial" charset="0"/>
              </a:rPr>
              <a:t>Suspensões</a:t>
            </a:r>
          </a:p>
        </p:txBody>
      </p:sp>
      <p:sp>
        <p:nvSpPr>
          <p:cNvPr id="27652" name="Text Box 5"/>
          <p:cNvSpPr txBox="1">
            <a:spLocks noChangeArrowheads="1"/>
          </p:cNvSpPr>
          <p:nvPr/>
        </p:nvSpPr>
        <p:spPr bwMode="auto">
          <a:xfrm>
            <a:off x="6096000" y="5213350"/>
            <a:ext cx="2724150" cy="1384300"/>
          </a:xfrm>
          <a:prstGeom prst="rect">
            <a:avLst/>
          </a:prstGeom>
          <a:noFill/>
          <a:ln w="9525">
            <a:noFill/>
            <a:miter lim="800000"/>
            <a:headEnd/>
            <a:tailEnd/>
          </a:ln>
        </p:spPr>
        <p:txBody>
          <a:bodyPr wrap="none">
            <a:spAutoFit/>
          </a:bodyPr>
          <a:lstStyle/>
          <a:p>
            <a:r>
              <a:rPr lang="pt-BR" sz="2800">
                <a:latin typeface="Arial" charset="0"/>
                <a:cs typeface="Arial" charset="0"/>
              </a:rPr>
              <a:t>Equipamentos</a:t>
            </a:r>
          </a:p>
          <a:p>
            <a:r>
              <a:rPr lang="pt-BR" sz="2800">
                <a:latin typeface="Arial" charset="0"/>
                <a:cs typeface="Arial" charset="0"/>
              </a:rPr>
              <a:t>Partes do corpo</a:t>
            </a:r>
          </a:p>
          <a:p>
            <a:r>
              <a:rPr lang="pt-BR" sz="2800">
                <a:latin typeface="Arial" charset="0"/>
                <a:cs typeface="Arial" charset="0"/>
              </a:rPr>
              <a:t>Configurações</a:t>
            </a:r>
          </a:p>
        </p:txBody>
      </p:sp>
      <p:pic>
        <p:nvPicPr>
          <p:cNvPr id="27653" name="Imagem 1"/>
          <p:cNvPicPr>
            <a:picLocks noChangeAspect="1"/>
          </p:cNvPicPr>
          <p:nvPr/>
        </p:nvPicPr>
        <p:blipFill>
          <a:blip r:embed="rId2"/>
          <a:srcRect/>
          <a:stretch>
            <a:fillRect/>
          </a:stretch>
        </p:blipFill>
        <p:spPr bwMode="auto">
          <a:xfrm>
            <a:off x="250825" y="1804988"/>
            <a:ext cx="4835525"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m 2" descr="Stationary.bmp"/>
          <p:cNvPicPr>
            <a:picLocks noChangeAspect="1"/>
          </p:cNvPicPr>
          <p:nvPr/>
        </p:nvPicPr>
        <p:blipFill>
          <a:blip r:embed="rId2"/>
          <a:srcRect/>
          <a:stretch>
            <a:fillRect/>
          </a:stretch>
        </p:blipFill>
        <p:spPr bwMode="auto">
          <a:xfrm>
            <a:off x="1357313" y="214313"/>
            <a:ext cx="6429375" cy="6445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m 1" descr="BS and CM.bmp"/>
          <p:cNvPicPr>
            <a:picLocks noChangeAspect="1"/>
          </p:cNvPicPr>
          <p:nvPr/>
        </p:nvPicPr>
        <p:blipFill>
          <a:blip r:embed="rId2"/>
          <a:srcRect/>
          <a:stretch>
            <a:fillRect/>
          </a:stretch>
        </p:blipFill>
        <p:spPr bwMode="auto">
          <a:xfrm>
            <a:off x="1143000" y="357188"/>
            <a:ext cx="2581275" cy="5934075"/>
          </a:xfrm>
          <a:prstGeom prst="rect">
            <a:avLst/>
          </a:prstGeom>
          <a:noFill/>
          <a:ln w="9525">
            <a:noFill/>
            <a:miter lim="800000"/>
            <a:headEnd/>
            <a:tailEnd/>
          </a:ln>
        </p:spPr>
      </p:pic>
      <p:pic>
        <p:nvPicPr>
          <p:cNvPr id="29699" name="Imagem 2" descr="BS and CM 01.bmp"/>
          <p:cNvPicPr>
            <a:picLocks noChangeAspect="1"/>
          </p:cNvPicPr>
          <p:nvPr/>
        </p:nvPicPr>
        <p:blipFill>
          <a:blip r:embed="rId3"/>
          <a:srcRect/>
          <a:stretch>
            <a:fillRect/>
          </a:stretch>
        </p:blipFill>
        <p:spPr bwMode="auto">
          <a:xfrm>
            <a:off x="5786438" y="285750"/>
            <a:ext cx="2200275"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m 1"/>
          <p:cNvPicPr>
            <a:picLocks noChangeAspect="1"/>
          </p:cNvPicPr>
          <p:nvPr/>
        </p:nvPicPr>
        <p:blipFill>
          <a:blip r:embed="rId2"/>
          <a:srcRect/>
          <a:stretch>
            <a:fillRect/>
          </a:stretch>
        </p:blipFill>
        <p:spPr bwMode="auto">
          <a:xfrm>
            <a:off x="3305175" y="0"/>
            <a:ext cx="25336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m 1"/>
          <p:cNvPicPr>
            <a:picLocks noChangeAspect="1"/>
          </p:cNvPicPr>
          <p:nvPr/>
        </p:nvPicPr>
        <p:blipFill>
          <a:blip r:embed="rId2"/>
          <a:srcRect/>
          <a:stretch>
            <a:fillRect/>
          </a:stretch>
        </p:blipFill>
        <p:spPr bwMode="auto">
          <a:xfrm>
            <a:off x="1403350" y="522288"/>
            <a:ext cx="6192838" cy="5672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m 2" descr="Hangs.bmp"/>
          <p:cNvPicPr>
            <a:picLocks noChangeAspect="1"/>
          </p:cNvPicPr>
          <p:nvPr/>
        </p:nvPicPr>
        <p:blipFill>
          <a:blip r:embed="rId2"/>
          <a:srcRect/>
          <a:stretch>
            <a:fillRect/>
          </a:stretch>
        </p:blipFill>
        <p:spPr bwMode="auto">
          <a:xfrm>
            <a:off x="892175" y="1193800"/>
            <a:ext cx="3824288" cy="4395788"/>
          </a:xfrm>
          <a:prstGeom prst="rect">
            <a:avLst/>
          </a:prstGeom>
          <a:noFill/>
          <a:ln w="9525">
            <a:noFill/>
            <a:miter lim="800000"/>
            <a:headEnd/>
            <a:tailEnd/>
          </a:ln>
        </p:spPr>
      </p:pic>
      <p:pic>
        <p:nvPicPr>
          <p:cNvPr id="32771" name="Imagem 2"/>
          <p:cNvPicPr>
            <a:picLocks noChangeAspect="1"/>
          </p:cNvPicPr>
          <p:nvPr/>
        </p:nvPicPr>
        <p:blipFill>
          <a:blip r:embed="rId3"/>
          <a:srcRect/>
          <a:stretch>
            <a:fillRect/>
          </a:stretch>
        </p:blipFill>
        <p:spPr bwMode="auto">
          <a:xfrm>
            <a:off x="5691188" y="0"/>
            <a:ext cx="269716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640883" y="-72008"/>
            <a:ext cx="5564681" cy="7245424"/>
          </a:xfrm>
          <a:prstGeom prst="rect">
            <a:avLst/>
          </a:prstGeom>
        </p:spPr>
      </p:pic>
    </p:spTree>
    <p:extLst>
      <p:ext uri="{BB962C8B-B14F-4D97-AF65-F5344CB8AC3E}">
        <p14:creationId xmlns:p14="http://schemas.microsoft.com/office/powerpoint/2010/main" val="544995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Mnunomura\Meus documentos\Myrian figuras\Fitness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928813"/>
            <a:ext cx="385921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1428750" y="654050"/>
            <a:ext cx="6545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pt-BR" altLang="pt-BR" sz="4000" b="1" dirty="0">
                <a:solidFill>
                  <a:srgbClr val="FF0000"/>
                </a:solidFill>
                <a:latin typeface="Arial Narrow" panose="020B0606020202030204" pitchFamily="34" charset="0"/>
              </a:rPr>
              <a:t>Postura e Alinhamento corporal</a:t>
            </a:r>
          </a:p>
        </p:txBody>
      </p:sp>
    </p:spTree>
    <p:extLst>
      <p:ext uri="{BB962C8B-B14F-4D97-AF65-F5344CB8AC3E}">
        <p14:creationId xmlns:p14="http://schemas.microsoft.com/office/powerpoint/2010/main" val="2005800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500063"/>
            <a:ext cx="5132388"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tângulo 2"/>
          <p:cNvSpPr>
            <a:spLocks noChangeArrowheads="1"/>
          </p:cNvSpPr>
          <p:nvPr/>
        </p:nvSpPr>
        <p:spPr bwMode="auto">
          <a:xfrm>
            <a:off x="285750" y="6172200"/>
            <a:ext cx="8501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a:r>
              <a:rPr lang="pt-BR" altLang="pt-BR" sz="2000">
                <a:latin typeface="Arial Narrow" panose="020B0606020202030204" pitchFamily="34" charset="0"/>
              </a:rPr>
              <a:t>https://www.usagym.org/pages/home/publications/technique/1996/8/strength.pdf</a:t>
            </a:r>
          </a:p>
        </p:txBody>
      </p:sp>
      <p:sp>
        <p:nvSpPr>
          <p:cNvPr id="10244" name="Retângulo 3"/>
          <p:cNvSpPr>
            <a:spLocks noChangeArrowheads="1"/>
          </p:cNvSpPr>
          <p:nvPr/>
        </p:nvSpPr>
        <p:spPr bwMode="auto">
          <a:xfrm>
            <a:off x="785813" y="5538788"/>
            <a:ext cx="800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a:r>
              <a:rPr lang="pt-BR" altLang="pt-BR" sz="2000" dirty="0">
                <a:latin typeface="Arial Narrow" panose="020B0606020202030204" pitchFamily="34" charset="0"/>
              </a:rPr>
              <a:t>https://www.youtube.com/watch?v=szKrE4TnltM</a:t>
            </a:r>
          </a:p>
        </p:txBody>
      </p:sp>
      <p:sp>
        <p:nvSpPr>
          <p:cNvPr id="10245" name="Retângulo 4"/>
          <p:cNvSpPr>
            <a:spLocks noChangeArrowheads="1"/>
          </p:cNvSpPr>
          <p:nvPr/>
        </p:nvSpPr>
        <p:spPr bwMode="auto">
          <a:xfrm>
            <a:off x="785813" y="4967288"/>
            <a:ext cx="785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a:r>
              <a:rPr lang="pt-BR" altLang="pt-BR" sz="2000" dirty="0">
                <a:latin typeface="Arial Narrow" panose="020B0606020202030204" pitchFamily="34" charset="0"/>
              </a:rPr>
              <a:t>https://www.youtube.com/watch?v=QlLIE9v4a-I</a:t>
            </a:r>
          </a:p>
        </p:txBody>
      </p:sp>
    </p:spTree>
    <p:extLst>
      <p:ext uri="{BB962C8B-B14F-4D97-AF65-F5344CB8AC3E}">
        <p14:creationId xmlns:p14="http://schemas.microsoft.com/office/powerpoint/2010/main" val="3829078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79388" y="2349500"/>
            <a:ext cx="5689600" cy="3232150"/>
          </a:xfrm>
          <a:prstGeom prst="rect">
            <a:avLst/>
          </a:prstGeom>
          <a:noFill/>
          <a:ln w="9525">
            <a:noFill/>
            <a:miter lim="800000"/>
            <a:headEnd/>
            <a:tailEnd/>
          </a:ln>
        </p:spPr>
        <p:txBody>
          <a:bodyPr>
            <a:spAutoFit/>
          </a:bodyPr>
          <a:lstStyle/>
          <a:p>
            <a:pPr algn="l"/>
            <a:r>
              <a:rPr lang="pt-BR" b="1">
                <a:solidFill>
                  <a:srgbClr val="800080"/>
                </a:solidFill>
                <a:latin typeface="Arial" charset="0"/>
                <a:cs typeface="Arial" charset="0"/>
              </a:rPr>
              <a:t>Prazer</a:t>
            </a:r>
          </a:p>
          <a:p>
            <a:pPr algn="l">
              <a:buFont typeface="Wingdings" pitchFamily="2" charset="2"/>
              <a:buChar char="v"/>
            </a:pPr>
            <a:r>
              <a:rPr lang="pt-BR" sz="2400">
                <a:latin typeface="Arial" charset="0"/>
                <a:cs typeface="Arial" charset="0"/>
              </a:rPr>
              <a:t>Permanência na atividade</a:t>
            </a:r>
          </a:p>
          <a:p>
            <a:pPr algn="l">
              <a:buFont typeface="Wingdings" pitchFamily="2" charset="2"/>
              <a:buChar char="v"/>
            </a:pPr>
            <a:r>
              <a:rPr lang="pt-BR" sz="2400">
                <a:latin typeface="Arial" charset="0"/>
                <a:cs typeface="Arial" charset="0"/>
              </a:rPr>
              <a:t>Sucesso</a:t>
            </a:r>
          </a:p>
          <a:p>
            <a:pPr algn="l">
              <a:buFont typeface="Wingdings" pitchFamily="2" charset="2"/>
              <a:buChar char="v"/>
            </a:pPr>
            <a:r>
              <a:rPr lang="pt-BR" sz="2400">
                <a:latin typeface="Arial" charset="0"/>
                <a:cs typeface="Arial" charset="0"/>
              </a:rPr>
              <a:t>Desafio</a:t>
            </a:r>
          </a:p>
          <a:p>
            <a:pPr algn="l">
              <a:buFont typeface="Wingdings" pitchFamily="2" charset="2"/>
              <a:buChar char="v"/>
            </a:pPr>
            <a:r>
              <a:rPr lang="pt-BR" sz="2400">
                <a:latin typeface="Arial" charset="0"/>
                <a:cs typeface="Arial" charset="0"/>
              </a:rPr>
              <a:t>Motivação</a:t>
            </a:r>
          </a:p>
          <a:p>
            <a:pPr algn="l">
              <a:buFont typeface="Wingdings" pitchFamily="2" charset="2"/>
              <a:buChar char="v"/>
            </a:pPr>
            <a:r>
              <a:rPr lang="pt-BR" sz="2400">
                <a:latin typeface="Arial" charset="0"/>
                <a:cs typeface="Arial" charset="0"/>
              </a:rPr>
              <a:t>Variedade de estilos de ensino</a:t>
            </a:r>
          </a:p>
          <a:p>
            <a:pPr algn="l">
              <a:buFont typeface="Wingdings" pitchFamily="2" charset="2"/>
              <a:buChar char="v"/>
            </a:pPr>
            <a:r>
              <a:rPr lang="pt-BR" sz="2400">
                <a:latin typeface="Arial" charset="0"/>
                <a:cs typeface="Arial" charset="0"/>
              </a:rPr>
              <a:t>Variedade de experiências</a:t>
            </a:r>
          </a:p>
          <a:p>
            <a:pPr algn="l">
              <a:buFont typeface="Wingdings" pitchFamily="2" charset="2"/>
              <a:buChar char="v"/>
            </a:pPr>
            <a:endParaRPr lang="pt-BR" sz="2800">
              <a:solidFill>
                <a:srgbClr val="800080"/>
              </a:solidFill>
              <a:latin typeface="Arial" charset="0"/>
              <a:cs typeface="Arial" charset="0"/>
            </a:endParaRPr>
          </a:p>
        </p:txBody>
      </p:sp>
      <p:sp>
        <p:nvSpPr>
          <p:cNvPr id="11267" name="Text Box 2"/>
          <p:cNvSpPr txBox="1">
            <a:spLocks noChangeArrowheads="1"/>
          </p:cNvSpPr>
          <p:nvPr/>
        </p:nvSpPr>
        <p:spPr bwMode="auto">
          <a:xfrm>
            <a:off x="5141913" y="115888"/>
            <a:ext cx="3894137" cy="2800767"/>
          </a:xfrm>
          <a:prstGeom prst="rect">
            <a:avLst/>
          </a:prstGeom>
          <a:noFill/>
          <a:ln w="9525">
            <a:noFill/>
            <a:miter lim="800000"/>
            <a:headEnd/>
            <a:tailEnd/>
          </a:ln>
        </p:spPr>
        <p:txBody>
          <a:bodyPr>
            <a:spAutoFit/>
          </a:bodyPr>
          <a:lstStyle/>
          <a:p>
            <a:pPr algn="l"/>
            <a:r>
              <a:rPr lang="pt-BR" b="1" dirty="0" smtClean="0">
                <a:solidFill>
                  <a:srgbClr val="800080"/>
                </a:solidFill>
                <a:latin typeface="Arial" charset="0"/>
                <a:cs typeface="Arial" charset="0"/>
              </a:rPr>
              <a:t>Aptidão Física</a:t>
            </a:r>
            <a:endParaRPr lang="pt-BR" b="1" dirty="0">
              <a:solidFill>
                <a:srgbClr val="800080"/>
              </a:solidFill>
              <a:latin typeface="Arial" charset="0"/>
              <a:cs typeface="Arial" charset="0"/>
            </a:endParaRPr>
          </a:p>
          <a:p>
            <a:pPr algn="l">
              <a:buFont typeface="Wingdings" pitchFamily="2" charset="2"/>
              <a:buChar char="v"/>
            </a:pPr>
            <a:r>
              <a:rPr lang="pt-BR" sz="2400" dirty="0">
                <a:latin typeface="Arial" charset="0"/>
                <a:cs typeface="Arial" charset="0"/>
              </a:rPr>
              <a:t>Flexibilidade</a:t>
            </a:r>
          </a:p>
          <a:p>
            <a:pPr algn="l">
              <a:buFont typeface="Wingdings" pitchFamily="2" charset="2"/>
              <a:buChar char="v"/>
            </a:pPr>
            <a:r>
              <a:rPr lang="pt-BR" sz="2400" dirty="0">
                <a:latin typeface="Arial" charset="0"/>
                <a:cs typeface="Arial" charset="0"/>
              </a:rPr>
              <a:t>Força</a:t>
            </a:r>
          </a:p>
          <a:p>
            <a:pPr algn="l">
              <a:buFont typeface="Wingdings" pitchFamily="2" charset="2"/>
              <a:buChar char="v"/>
            </a:pPr>
            <a:r>
              <a:rPr lang="pt-BR" sz="2400" dirty="0">
                <a:latin typeface="Arial" charset="0"/>
                <a:cs typeface="Arial" charset="0"/>
              </a:rPr>
              <a:t>Potência</a:t>
            </a:r>
          </a:p>
          <a:p>
            <a:pPr algn="l">
              <a:buFont typeface="Wingdings" pitchFamily="2" charset="2"/>
              <a:buChar char="v"/>
            </a:pPr>
            <a:r>
              <a:rPr lang="pt-BR" sz="2400" dirty="0">
                <a:latin typeface="Arial" charset="0"/>
                <a:cs typeface="Arial" charset="0"/>
              </a:rPr>
              <a:t>Resistência</a:t>
            </a:r>
          </a:p>
          <a:p>
            <a:pPr algn="l">
              <a:buFont typeface="Wingdings" pitchFamily="2" charset="2"/>
              <a:buChar char="v"/>
            </a:pPr>
            <a:r>
              <a:rPr lang="pt-BR" sz="2400" dirty="0">
                <a:latin typeface="Arial" charset="0"/>
                <a:cs typeface="Arial" charset="0"/>
              </a:rPr>
              <a:t>Orientação Espacial</a:t>
            </a:r>
          </a:p>
          <a:p>
            <a:pPr algn="l">
              <a:buFont typeface="Wingdings" pitchFamily="2" charset="2"/>
              <a:buChar char="v"/>
            </a:pPr>
            <a:r>
              <a:rPr lang="pt-BR" sz="2400" dirty="0">
                <a:latin typeface="Arial" charset="0"/>
                <a:cs typeface="Arial" charset="0"/>
              </a:rPr>
              <a:t>Equilíbrio</a:t>
            </a:r>
          </a:p>
        </p:txBody>
      </p:sp>
      <p:sp>
        <p:nvSpPr>
          <p:cNvPr id="5" name="Text Box 2"/>
          <p:cNvSpPr txBox="1">
            <a:spLocks noChangeArrowheads="1"/>
          </p:cNvSpPr>
          <p:nvPr/>
        </p:nvSpPr>
        <p:spPr bwMode="auto">
          <a:xfrm>
            <a:off x="3276600" y="5653088"/>
            <a:ext cx="4978400" cy="954087"/>
          </a:xfrm>
          <a:prstGeom prst="rect">
            <a:avLst/>
          </a:prstGeom>
          <a:noFill/>
          <a:ln>
            <a:noFill/>
          </a:ln>
          <a:effectLst/>
          <a:extLst/>
        </p:spPr>
        <p:txBody>
          <a:bodyPr wrap="none">
            <a:spAutoFit/>
          </a:bodyPr>
          <a:lstStyle/>
          <a:p>
            <a:pPr algn="l">
              <a:defRPr/>
            </a:pPr>
            <a:r>
              <a:rPr lang="pt-BR" b="1" dirty="0">
                <a:solidFill>
                  <a:srgbClr val="800080"/>
                </a:solidFill>
                <a:latin typeface="Arial" pitchFamily="34" charset="0"/>
                <a:cs typeface="Arial" pitchFamily="34" charset="0"/>
              </a:rPr>
              <a:t>Fundamentos</a:t>
            </a:r>
          </a:p>
          <a:p>
            <a:pPr marL="457200" indent="-457200" algn="l">
              <a:buFont typeface="Wingdings" pitchFamily="2" charset="2"/>
              <a:buChar char="v"/>
              <a:defRPr/>
            </a:pPr>
            <a:r>
              <a:rPr lang="pt-BR" sz="2400" dirty="0">
                <a:latin typeface="Arial" pitchFamily="34" charset="0"/>
                <a:cs typeface="Arial" pitchFamily="34" charset="0"/>
              </a:rPr>
              <a:t>Padrões Básicos de Movimento</a:t>
            </a:r>
          </a:p>
        </p:txBody>
      </p:sp>
      <p:pic>
        <p:nvPicPr>
          <p:cNvPr id="11269" name="Picture 7" descr="A:\novo-1.jpg"/>
          <p:cNvPicPr>
            <a:picLocks noChangeAspect="1" noChangeArrowheads="1"/>
          </p:cNvPicPr>
          <p:nvPr/>
        </p:nvPicPr>
        <p:blipFill>
          <a:blip r:embed="rId2"/>
          <a:srcRect/>
          <a:stretch>
            <a:fillRect/>
          </a:stretch>
        </p:blipFill>
        <p:spPr bwMode="auto">
          <a:xfrm>
            <a:off x="1619250" y="333375"/>
            <a:ext cx="2232025" cy="1844675"/>
          </a:xfrm>
          <a:prstGeom prst="rect">
            <a:avLst/>
          </a:prstGeom>
          <a:noFill/>
          <a:ln w="9525">
            <a:noFill/>
            <a:miter lim="800000"/>
            <a:headEnd/>
            <a:tailEnd/>
          </a:ln>
        </p:spPr>
      </p:pic>
      <p:pic>
        <p:nvPicPr>
          <p:cNvPr id="11270" name="Picture 5" descr="A:\Deslocamento.jpg"/>
          <p:cNvPicPr>
            <a:picLocks noChangeAspect="1" noChangeArrowheads="1"/>
          </p:cNvPicPr>
          <p:nvPr/>
        </p:nvPicPr>
        <p:blipFill>
          <a:blip r:embed="rId3"/>
          <a:srcRect/>
          <a:stretch>
            <a:fillRect/>
          </a:stretch>
        </p:blipFill>
        <p:spPr bwMode="auto">
          <a:xfrm>
            <a:off x="6300788" y="3573463"/>
            <a:ext cx="2209800" cy="1914525"/>
          </a:xfrm>
          <a:prstGeom prst="rect">
            <a:avLst/>
          </a:prstGeom>
          <a:noFill/>
          <a:ln w="9525">
            <a:noFill/>
            <a:miter lim="800000"/>
            <a:headEnd/>
            <a:tailEnd/>
          </a:ln>
        </p:spPr>
      </p:pic>
      <p:pic>
        <p:nvPicPr>
          <p:cNvPr id="11271" name="Picture 10" descr="A:\Sapinho.jpg"/>
          <p:cNvPicPr>
            <a:picLocks noChangeAspect="1" noChangeArrowheads="1"/>
          </p:cNvPicPr>
          <p:nvPr/>
        </p:nvPicPr>
        <p:blipFill>
          <a:blip r:embed="rId4"/>
          <a:srcRect/>
          <a:stretch>
            <a:fillRect/>
          </a:stretch>
        </p:blipFill>
        <p:spPr bwMode="auto">
          <a:xfrm>
            <a:off x="782638" y="5216525"/>
            <a:ext cx="1946275" cy="164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14348" y="1071546"/>
            <a:ext cx="7786742" cy="954107"/>
          </a:xfrm>
          <a:prstGeom prst="rect">
            <a:avLst/>
          </a:prstGeom>
        </p:spPr>
        <p:txBody>
          <a:bodyPr wrap="square">
            <a:spAutoFit/>
          </a:bodyPr>
          <a:lstStyle/>
          <a:p>
            <a:pPr algn="l"/>
            <a:r>
              <a:rPr lang="pt-BR" sz="2800" b="1" dirty="0" smtClean="0"/>
              <a:t>Trave de equilíbrio</a:t>
            </a:r>
          </a:p>
          <a:p>
            <a:pPr algn="l"/>
            <a:r>
              <a:rPr lang="pt-BR" sz="2800" dirty="0" smtClean="0"/>
              <a:t>https://www.youtube.com/watch?v=X8yAM6HecI8</a:t>
            </a:r>
            <a:endParaRPr lang="pt-BR" sz="2800" dirty="0"/>
          </a:p>
        </p:txBody>
      </p:sp>
      <p:sp>
        <p:nvSpPr>
          <p:cNvPr id="3" name="Retângulo 2"/>
          <p:cNvSpPr/>
          <p:nvPr/>
        </p:nvSpPr>
        <p:spPr>
          <a:xfrm>
            <a:off x="785786" y="2890391"/>
            <a:ext cx="7858180" cy="954107"/>
          </a:xfrm>
          <a:prstGeom prst="rect">
            <a:avLst/>
          </a:prstGeom>
        </p:spPr>
        <p:txBody>
          <a:bodyPr wrap="square">
            <a:spAutoFit/>
          </a:bodyPr>
          <a:lstStyle/>
          <a:p>
            <a:pPr algn="l"/>
            <a:r>
              <a:rPr lang="pt-BR" sz="2800" b="1" dirty="0" err="1" smtClean="0"/>
              <a:t>Rings</a:t>
            </a:r>
            <a:endParaRPr lang="pt-BR" sz="2800" b="1" dirty="0" smtClean="0"/>
          </a:p>
          <a:p>
            <a:pPr algn="l"/>
            <a:r>
              <a:rPr lang="pt-BR" sz="2800" dirty="0" smtClean="0"/>
              <a:t>https://www.youtube.com/watch?v=1neOPN1aKAo</a:t>
            </a:r>
            <a:endParaRPr lang="pt-BR"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rrowheads="1"/>
          </p:cNvPicPr>
          <p:nvPr/>
        </p:nvPicPr>
        <p:blipFill>
          <a:blip r:embed="rId2"/>
          <a:srcRect/>
          <a:stretch>
            <a:fillRect/>
          </a:stretch>
        </p:blipFill>
        <p:spPr bwMode="auto">
          <a:xfrm>
            <a:off x="323850" y="428625"/>
            <a:ext cx="4103688" cy="1447800"/>
          </a:xfrm>
          <a:prstGeom prst="rect">
            <a:avLst/>
          </a:prstGeom>
          <a:noFill/>
          <a:ln w="9525">
            <a:noFill/>
            <a:miter lim="800000"/>
            <a:headEnd/>
            <a:tailEnd/>
          </a:ln>
        </p:spPr>
      </p:pic>
      <p:sp>
        <p:nvSpPr>
          <p:cNvPr id="33795" name="Text Box 3"/>
          <p:cNvSpPr txBox="1">
            <a:spLocks noChangeArrowheads="1"/>
          </p:cNvSpPr>
          <p:nvPr/>
        </p:nvSpPr>
        <p:spPr bwMode="auto">
          <a:xfrm>
            <a:off x="5876925" y="357188"/>
            <a:ext cx="2695575" cy="769937"/>
          </a:xfrm>
          <a:prstGeom prst="rect">
            <a:avLst/>
          </a:prstGeom>
          <a:noFill/>
          <a:ln w="9525">
            <a:noFill/>
            <a:miter lim="800000"/>
            <a:headEnd/>
            <a:tailEnd/>
          </a:ln>
        </p:spPr>
        <p:txBody>
          <a:bodyPr wrap="none">
            <a:spAutoFit/>
          </a:bodyPr>
          <a:lstStyle/>
          <a:p>
            <a:pPr algn="l"/>
            <a:r>
              <a:rPr lang="pt-BR" sz="4400" b="1">
                <a:solidFill>
                  <a:srgbClr val="800080"/>
                </a:solidFill>
                <a:latin typeface="Arial" charset="0"/>
                <a:cs typeface="Arial" charset="0"/>
              </a:rPr>
              <a:t>Balanços</a:t>
            </a:r>
          </a:p>
        </p:txBody>
      </p:sp>
      <p:sp>
        <p:nvSpPr>
          <p:cNvPr id="33796" name="Text Box 5"/>
          <p:cNvSpPr txBox="1">
            <a:spLocks noChangeArrowheads="1"/>
          </p:cNvSpPr>
          <p:nvPr/>
        </p:nvSpPr>
        <p:spPr bwMode="auto">
          <a:xfrm>
            <a:off x="285750" y="4643438"/>
            <a:ext cx="8501063" cy="1077912"/>
          </a:xfrm>
          <a:prstGeom prst="rect">
            <a:avLst/>
          </a:prstGeom>
          <a:noFill/>
          <a:ln w="9525">
            <a:noFill/>
            <a:miter lim="800000"/>
            <a:headEnd/>
            <a:tailEnd/>
          </a:ln>
        </p:spPr>
        <p:txBody>
          <a:bodyPr>
            <a:spAutoFit/>
          </a:bodyPr>
          <a:lstStyle/>
          <a:p>
            <a:r>
              <a:rPr lang="pt-BR">
                <a:solidFill>
                  <a:srgbClr val="C00000"/>
                </a:solidFill>
                <a:latin typeface="Arial" charset="0"/>
                <a:cs typeface="Arial" charset="0"/>
              </a:rPr>
              <a:t>Mover o CM perto/longe do eixo na fase ascendente/descendente </a:t>
            </a:r>
          </a:p>
        </p:txBody>
      </p:sp>
      <p:sp>
        <p:nvSpPr>
          <p:cNvPr id="33797" name="Retângulo 5"/>
          <p:cNvSpPr>
            <a:spLocks noChangeArrowheads="1"/>
          </p:cNvSpPr>
          <p:nvPr/>
        </p:nvSpPr>
        <p:spPr bwMode="auto">
          <a:xfrm>
            <a:off x="214313" y="2428875"/>
            <a:ext cx="8643937" cy="954088"/>
          </a:xfrm>
          <a:prstGeom prst="rect">
            <a:avLst/>
          </a:prstGeom>
          <a:noFill/>
          <a:ln w="9525">
            <a:noFill/>
            <a:miter lim="800000"/>
            <a:headEnd/>
            <a:tailEnd/>
          </a:ln>
        </p:spPr>
        <p:txBody>
          <a:bodyPr>
            <a:spAutoFit/>
          </a:bodyPr>
          <a:lstStyle/>
          <a:p>
            <a:pPr marL="457200" indent="-457200">
              <a:spcBef>
                <a:spcPts val="1200"/>
              </a:spcBef>
              <a:buFont typeface="Wingdings" pitchFamily="2" charset="2"/>
              <a:buChar char="v"/>
            </a:pPr>
            <a:r>
              <a:rPr lang="pt-BR" sz="2800">
                <a:solidFill>
                  <a:srgbClr val="C00000"/>
                </a:solidFill>
                <a:latin typeface="Arial" charset="0"/>
                <a:cs typeface="Arial" charset="0"/>
              </a:rPr>
              <a:t>Centro de Massa gira em torno de um eixo externo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5724525" y="1074738"/>
            <a:ext cx="2695575" cy="769937"/>
          </a:xfrm>
          <a:prstGeom prst="rect">
            <a:avLst/>
          </a:prstGeom>
          <a:noFill/>
          <a:ln w="9525">
            <a:noFill/>
            <a:miter lim="800000"/>
            <a:headEnd/>
            <a:tailEnd/>
          </a:ln>
        </p:spPr>
        <p:txBody>
          <a:bodyPr wrap="none">
            <a:spAutoFit/>
          </a:bodyPr>
          <a:lstStyle/>
          <a:p>
            <a:pPr algn="l"/>
            <a:r>
              <a:rPr lang="pt-BR" sz="4400" b="1">
                <a:solidFill>
                  <a:srgbClr val="800080"/>
                </a:solidFill>
                <a:latin typeface="Arial" charset="0"/>
                <a:cs typeface="Arial" charset="0"/>
              </a:rPr>
              <a:t>Balanços</a:t>
            </a:r>
          </a:p>
        </p:txBody>
      </p:sp>
      <p:sp>
        <p:nvSpPr>
          <p:cNvPr id="34819" name="Text Box 5"/>
          <p:cNvSpPr txBox="1">
            <a:spLocks noChangeArrowheads="1"/>
          </p:cNvSpPr>
          <p:nvPr/>
        </p:nvSpPr>
        <p:spPr bwMode="auto">
          <a:xfrm>
            <a:off x="323850" y="5213350"/>
            <a:ext cx="2386013" cy="1384300"/>
          </a:xfrm>
          <a:prstGeom prst="rect">
            <a:avLst/>
          </a:prstGeom>
          <a:noFill/>
          <a:ln w="9525">
            <a:noFill/>
            <a:miter lim="800000"/>
            <a:headEnd/>
            <a:tailEnd/>
          </a:ln>
        </p:spPr>
        <p:txBody>
          <a:bodyPr wrap="none">
            <a:spAutoFit/>
          </a:bodyPr>
          <a:lstStyle/>
          <a:p>
            <a:r>
              <a:rPr lang="pt-BR" sz="2800">
                <a:latin typeface="Arial" charset="0"/>
                <a:cs typeface="Arial" charset="0"/>
              </a:rPr>
              <a:t>Suspensão</a:t>
            </a:r>
          </a:p>
          <a:p>
            <a:r>
              <a:rPr lang="pt-BR" sz="2800">
                <a:latin typeface="Arial" charset="0"/>
                <a:cs typeface="Arial" charset="0"/>
              </a:rPr>
              <a:t>Apoio</a:t>
            </a:r>
          </a:p>
          <a:p>
            <a:r>
              <a:rPr lang="pt-BR" sz="2800">
                <a:latin typeface="Arial" charset="0"/>
                <a:cs typeface="Arial" charset="0"/>
              </a:rPr>
              <a:t>Combinações</a:t>
            </a:r>
          </a:p>
        </p:txBody>
      </p:sp>
      <p:sp>
        <p:nvSpPr>
          <p:cNvPr id="34820" name="Text Box 6"/>
          <p:cNvSpPr txBox="1">
            <a:spLocks noChangeArrowheads="1"/>
          </p:cNvSpPr>
          <p:nvPr/>
        </p:nvSpPr>
        <p:spPr bwMode="auto">
          <a:xfrm>
            <a:off x="4219575" y="3862388"/>
            <a:ext cx="4745038" cy="2806700"/>
          </a:xfrm>
          <a:prstGeom prst="rect">
            <a:avLst/>
          </a:prstGeom>
          <a:noFill/>
          <a:ln w="9525">
            <a:noFill/>
            <a:miter lim="800000"/>
            <a:headEnd/>
            <a:tailEnd/>
          </a:ln>
        </p:spPr>
        <p:txBody>
          <a:bodyPr wrap="none">
            <a:spAutoFit/>
          </a:bodyPr>
          <a:lstStyle/>
          <a:p>
            <a:pPr>
              <a:lnSpc>
                <a:spcPct val="90000"/>
              </a:lnSpc>
            </a:pPr>
            <a:r>
              <a:rPr lang="pt-BR" sz="2800">
                <a:latin typeface="Arial" charset="0"/>
                <a:cs typeface="Arial" charset="0"/>
              </a:rPr>
              <a:t>Empunhaduras</a:t>
            </a:r>
          </a:p>
          <a:p>
            <a:pPr>
              <a:lnSpc>
                <a:spcPct val="90000"/>
              </a:lnSpc>
            </a:pPr>
            <a:r>
              <a:rPr lang="pt-BR" sz="2800">
                <a:latin typeface="Arial" charset="0"/>
                <a:cs typeface="Arial" charset="0"/>
              </a:rPr>
              <a:t>Posição das partes do corpo</a:t>
            </a:r>
          </a:p>
          <a:p>
            <a:pPr>
              <a:lnSpc>
                <a:spcPct val="90000"/>
              </a:lnSpc>
            </a:pPr>
            <a:r>
              <a:rPr lang="pt-BR" sz="2800">
                <a:latin typeface="Arial" charset="0"/>
                <a:cs typeface="Arial" charset="0"/>
              </a:rPr>
              <a:t>Configurações</a:t>
            </a:r>
          </a:p>
          <a:p>
            <a:pPr>
              <a:lnSpc>
                <a:spcPct val="90000"/>
              </a:lnSpc>
            </a:pPr>
            <a:r>
              <a:rPr lang="pt-BR" sz="2800">
                <a:latin typeface="Arial" charset="0"/>
                <a:cs typeface="Arial" charset="0"/>
              </a:rPr>
              <a:t>Equipamentos</a:t>
            </a:r>
          </a:p>
          <a:p>
            <a:pPr>
              <a:lnSpc>
                <a:spcPct val="90000"/>
              </a:lnSpc>
            </a:pPr>
            <a:r>
              <a:rPr lang="pt-BR" sz="2800">
                <a:latin typeface="Arial" charset="0"/>
                <a:cs typeface="Arial" charset="0"/>
              </a:rPr>
              <a:t>Altura</a:t>
            </a:r>
          </a:p>
          <a:p>
            <a:pPr>
              <a:lnSpc>
                <a:spcPct val="90000"/>
              </a:lnSpc>
            </a:pPr>
            <a:r>
              <a:rPr lang="pt-BR" sz="2800">
                <a:latin typeface="Arial" charset="0"/>
                <a:cs typeface="Arial" charset="0"/>
              </a:rPr>
              <a:t>Partes do corpo para apoio</a:t>
            </a:r>
          </a:p>
          <a:p>
            <a:pPr>
              <a:lnSpc>
                <a:spcPct val="90000"/>
              </a:lnSpc>
            </a:pPr>
            <a:r>
              <a:rPr lang="pt-BR" sz="2800">
                <a:latin typeface="Arial" charset="0"/>
                <a:cs typeface="Arial" charset="0"/>
              </a:rPr>
              <a:t>Amplitude</a:t>
            </a:r>
          </a:p>
        </p:txBody>
      </p:sp>
      <p:pic>
        <p:nvPicPr>
          <p:cNvPr id="34821" name="Imagem 1"/>
          <p:cNvPicPr>
            <a:picLocks noChangeAspect="1"/>
          </p:cNvPicPr>
          <p:nvPr/>
        </p:nvPicPr>
        <p:blipFill>
          <a:blip r:embed="rId2"/>
          <a:srcRect/>
          <a:stretch>
            <a:fillRect/>
          </a:stretch>
        </p:blipFill>
        <p:spPr bwMode="auto">
          <a:xfrm>
            <a:off x="250825" y="261938"/>
            <a:ext cx="4392613" cy="3494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agem 1"/>
          <p:cNvPicPr>
            <a:picLocks noChangeAspect="1"/>
          </p:cNvPicPr>
          <p:nvPr/>
        </p:nvPicPr>
        <p:blipFill>
          <a:blip r:embed="rId2"/>
          <a:srcRect/>
          <a:stretch>
            <a:fillRect/>
          </a:stretch>
        </p:blipFill>
        <p:spPr bwMode="auto">
          <a:xfrm>
            <a:off x="810031" y="785794"/>
            <a:ext cx="7476745" cy="52863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m 1"/>
          <p:cNvPicPr>
            <a:picLocks noChangeAspect="1"/>
          </p:cNvPicPr>
          <p:nvPr/>
        </p:nvPicPr>
        <p:blipFill>
          <a:blip r:embed="rId2"/>
          <a:srcRect/>
          <a:stretch>
            <a:fillRect/>
          </a:stretch>
        </p:blipFill>
        <p:spPr bwMode="auto">
          <a:xfrm>
            <a:off x="571472" y="1415073"/>
            <a:ext cx="4357718" cy="3657001"/>
          </a:xfrm>
          <a:prstGeom prst="rect">
            <a:avLst/>
          </a:prstGeom>
          <a:noFill/>
          <a:ln w="9525">
            <a:noFill/>
            <a:miter lim="800000"/>
            <a:headEnd/>
            <a:tailEnd/>
          </a:ln>
        </p:spPr>
      </p:pic>
      <p:pic>
        <p:nvPicPr>
          <p:cNvPr id="36867" name="Imagem 3"/>
          <p:cNvPicPr>
            <a:picLocks noChangeAspect="1"/>
          </p:cNvPicPr>
          <p:nvPr/>
        </p:nvPicPr>
        <p:blipFill>
          <a:blip r:embed="rId3"/>
          <a:srcRect/>
          <a:stretch>
            <a:fillRect/>
          </a:stretch>
        </p:blipFill>
        <p:spPr bwMode="auto">
          <a:xfrm>
            <a:off x="5686450" y="0"/>
            <a:ext cx="25288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agem 1"/>
          <p:cNvPicPr>
            <a:picLocks noChangeAspect="1"/>
          </p:cNvPicPr>
          <p:nvPr/>
        </p:nvPicPr>
        <p:blipFill>
          <a:blip r:embed="rId2"/>
          <a:srcRect/>
          <a:stretch>
            <a:fillRect/>
          </a:stretch>
        </p:blipFill>
        <p:spPr bwMode="auto">
          <a:xfrm>
            <a:off x="2916238" y="0"/>
            <a:ext cx="298926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m 1"/>
          <p:cNvPicPr>
            <a:picLocks noChangeAspect="1"/>
          </p:cNvPicPr>
          <p:nvPr/>
        </p:nvPicPr>
        <p:blipFill>
          <a:blip r:embed="rId2"/>
          <a:srcRect/>
          <a:stretch>
            <a:fillRect/>
          </a:stretch>
        </p:blipFill>
        <p:spPr bwMode="auto">
          <a:xfrm>
            <a:off x="1500188" y="1268413"/>
            <a:ext cx="6143625" cy="434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28596" y="1071546"/>
            <a:ext cx="8358246" cy="1384995"/>
          </a:xfrm>
          <a:prstGeom prst="rect">
            <a:avLst/>
          </a:prstGeom>
        </p:spPr>
        <p:txBody>
          <a:bodyPr wrap="square">
            <a:spAutoFit/>
          </a:bodyPr>
          <a:lstStyle/>
          <a:p>
            <a:pPr algn="l"/>
            <a:r>
              <a:rPr lang="pt-BR" sz="2800" b="1" dirty="0" smtClean="0"/>
              <a:t>Barra fixa</a:t>
            </a:r>
          </a:p>
          <a:p>
            <a:pPr algn="l"/>
            <a:r>
              <a:rPr lang="pt-BR" sz="2800" dirty="0" smtClean="0">
                <a:hlinkClick r:id="rId2"/>
              </a:rPr>
              <a:t>https://www.youtube.com/watch?v=I0TM2sOnvyI</a:t>
            </a:r>
            <a:endParaRPr lang="pt-BR" sz="2800" dirty="0" smtClean="0"/>
          </a:p>
          <a:p>
            <a:pPr algn="l"/>
            <a:r>
              <a:rPr lang="pt-BR" sz="2800" dirty="0" smtClean="0"/>
              <a:t>https://www.youtube.com/watch?v=wFThHAFrJSU</a:t>
            </a:r>
            <a:endParaRPr lang="pt-BR" sz="2800" dirty="0"/>
          </a:p>
        </p:txBody>
      </p:sp>
      <p:sp>
        <p:nvSpPr>
          <p:cNvPr id="3" name="Retângulo 2"/>
          <p:cNvSpPr/>
          <p:nvPr/>
        </p:nvSpPr>
        <p:spPr>
          <a:xfrm>
            <a:off x="428596" y="2890391"/>
            <a:ext cx="8429684" cy="954107"/>
          </a:xfrm>
          <a:prstGeom prst="rect">
            <a:avLst/>
          </a:prstGeom>
        </p:spPr>
        <p:txBody>
          <a:bodyPr wrap="square">
            <a:spAutoFit/>
          </a:bodyPr>
          <a:lstStyle/>
          <a:p>
            <a:pPr algn="l"/>
            <a:r>
              <a:rPr lang="pt-BR" sz="2800" b="1" dirty="0" smtClean="0"/>
              <a:t>Cavalo com alças</a:t>
            </a:r>
          </a:p>
          <a:p>
            <a:pPr algn="l"/>
            <a:r>
              <a:rPr lang="pt-BR" sz="2800" dirty="0" smtClean="0"/>
              <a:t>https://www.youtube.com/watch?v=Le6fNx5IWRI</a:t>
            </a:r>
            <a:endParaRPr lang="pt-BR" sz="2800" dirty="0"/>
          </a:p>
        </p:txBody>
      </p:sp>
      <p:sp>
        <p:nvSpPr>
          <p:cNvPr id="4" name="Retângulo 3"/>
          <p:cNvSpPr/>
          <p:nvPr/>
        </p:nvSpPr>
        <p:spPr>
          <a:xfrm>
            <a:off x="500034" y="4403719"/>
            <a:ext cx="7572428" cy="954107"/>
          </a:xfrm>
          <a:prstGeom prst="rect">
            <a:avLst/>
          </a:prstGeom>
        </p:spPr>
        <p:txBody>
          <a:bodyPr wrap="square">
            <a:spAutoFit/>
          </a:bodyPr>
          <a:lstStyle/>
          <a:p>
            <a:pPr algn="l"/>
            <a:r>
              <a:rPr lang="pt-BR" sz="2800" b="1" dirty="0" smtClean="0"/>
              <a:t>Paralelas</a:t>
            </a:r>
          </a:p>
          <a:p>
            <a:pPr algn="l"/>
            <a:r>
              <a:rPr lang="pt-BR" sz="2800" dirty="0" smtClean="0"/>
              <a:t>https://www.youtube.com/watch?v=mqoaZ88FSsY</a:t>
            </a:r>
            <a:endParaRPr lang="pt-BR"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304800" y="714375"/>
            <a:ext cx="4446588" cy="1525588"/>
          </a:xfrm>
          <a:prstGeom prst="rect">
            <a:avLst/>
          </a:prstGeom>
          <a:noFill/>
          <a:ln w="9525">
            <a:noFill/>
            <a:miter lim="800000"/>
            <a:headEnd/>
            <a:tailEnd/>
          </a:ln>
        </p:spPr>
      </p:pic>
      <p:sp>
        <p:nvSpPr>
          <p:cNvPr id="39939" name="Text Box 4"/>
          <p:cNvSpPr txBox="1">
            <a:spLocks noChangeArrowheads="1"/>
          </p:cNvSpPr>
          <p:nvPr/>
        </p:nvSpPr>
        <p:spPr bwMode="auto">
          <a:xfrm>
            <a:off x="6061075" y="285750"/>
            <a:ext cx="2725738" cy="769938"/>
          </a:xfrm>
          <a:prstGeom prst="rect">
            <a:avLst/>
          </a:prstGeom>
          <a:noFill/>
          <a:ln w="9525">
            <a:noFill/>
            <a:miter lim="800000"/>
            <a:headEnd/>
            <a:tailEnd/>
          </a:ln>
        </p:spPr>
        <p:txBody>
          <a:bodyPr wrap="none">
            <a:spAutoFit/>
          </a:bodyPr>
          <a:lstStyle/>
          <a:p>
            <a:pPr algn="l"/>
            <a:r>
              <a:rPr lang="pt-BR" sz="4400" b="1">
                <a:solidFill>
                  <a:srgbClr val="800080"/>
                </a:solidFill>
                <a:latin typeface="Arial" charset="0"/>
                <a:cs typeface="Arial" charset="0"/>
              </a:rPr>
              <a:t>Rotações</a:t>
            </a:r>
          </a:p>
        </p:txBody>
      </p:sp>
      <p:sp>
        <p:nvSpPr>
          <p:cNvPr id="39940" name="Text Box 6"/>
          <p:cNvSpPr txBox="1">
            <a:spLocks noChangeArrowheads="1"/>
          </p:cNvSpPr>
          <p:nvPr/>
        </p:nvSpPr>
        <p:spPr bwMode="auto">
          <a:xfrm>
            <a:off x="240600" y="4643438"/>
            <a:ext cx="8617680" cy="1477328"/>
          </a:xfrm>
          <a:prstGeom prst="rect">
            <a:avLst/>
          </a:prstGeom>
          <a:noFill/>
          <a:ln w="9525">
            <a:noFill/>
            <a:miter lim="800000"/>
            <a:headEnd/>
            <a:tailEnd/>
          </a:ln>
        </p:spPr>
        <p:txBody>
          <a:bodyPr wrap="none">
            <a:spAutoFit/>
          </a:bodyPr>
          <a:lstStyle/>
          <a:p>
            <a:r>
              <a:rPr lang="pt-BR" sz="3000" dirty="0">
                <a:solidFill>
                  <a:srgbClr val="C00000"/>
                </a:solidFill>
                <a:latin typeface="Arial" charset="0"/>
                <a:cs typeface="Arial" charset="0"/>
              </a:rPr>
              <a:t>Gerar efeito de giro fora do centro </a:t>
            </a:r>
          </a:p>
          <a:p>
            <a:r>
              <a:rPr lang="pt-BR" sz="3000" dirty="0">
                <a:solidFill>
                  <a:srgbClr val="C00000"/>
                </a:solidFill>
                <a:latin typeface="Arial" charset="0"/>
                <a:cs typeface="Arial" charset="0"/>
              </a:rPr>
              <a:t>(ou forças duplas) e para alterar a rotação variar </a:t>
            </a:r>
          </a:p>
          <a:p>
            <a:r>
              <a:rPr lang="pt-BR" sz="3000" dirty="0">
                <a:solidFill>
                  <a:srgbClr val="C00000"/>
                </a:solidFill>
                <a:latin typeface="Arial" charset="0"/>
                <a:cs typeface="Arial" charset="0"/>
              </a:rPr>
              <a:t>A distribuição da massa corporal ao redor do eixo</a:t>
            </a:r>
          </a:p>
        </p:txBody>
      </p:sp>
      <p:sp>
        <p:nvSpPr>
          <p:cNvPr id="39941" name="Retângulo 5"/>
          <p:cNvSpPr>
            <a:spLocks noChangeArrowheads="1"/>
          </p:cNvSpPr>
          <p:nvPr/>
        </p:nvSpPr>
        <p:spPr bwMode="auto">
          <a:xfrm>
            <a:off x="214313" y="2903538"/>
            <a:ext cx="8572500" cy="954087"/>
          </a:xfrm>
          <a:prstGeom prst="rect">
            <a:avLst/>
          </a:prstGeom>
          <a:noFill/>
          <a:ln w="9525">
            <a:noFill/>
            <a:miter lim="800000"/>
            <a:headEnd/>
            <a:tailEnd/>
          </a:ln>
        </p:spPr>
        <p:txBody>
          <a:bodyPr>
            <a:spAutoFit/>
          </a:bodyPr>
          <a:lstStyle/>
          <a:p>
            <a:pPr marL="457200" indent="-457200">
              <a:spcBef>
                <a:spcPts val="1200"/>
              </a:spcBef>
              <a:buFont typeface="Wingdings" pitchFamily="2" charset="2"/>
              <a:buChar char="v"/>
            </a:pPr>
            <a:r>
              <a:rPr lang="pt-BR" sz="2800">
                <a:solidFill>
                  <a:srgbClr val="C00000"/>
                </a:solidFill>
                <a:latin typeface="Arial" charset="0"/>
                <a:cs typeface="Arial" charset="0"/>
              </a:rPr>
              <a:t>Corpo gira em torno do Centro de Massa (eixo interno)</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6310313" y="1290638"/>
            <a:ext cx="2725737" cy="769937"/>
          </a:xfrm>
          <a:prstGeom prst="rect">
            <a:avLst/>
          </a:prstGeom>
          <a:noFill/>
          <a:ln w="9525">
            <a:noFill/>
            <a:miter lim="800000"/>
            <a:headEnd/>
            <a:tailEnd/>
          </a:ln>
        </p:spPr>
        <p:txBody>
          <a:bodyPr wrap="none">
            <a:spAutoFit/>
          </a:bodyPr>
          <a:lstStyle/>
          <a:p>
            <a:pPr algn="l"/>
            <a:r>
              <a:rPr lang="pt-BR" sz="4400" b="1">
                <a:solidFill>
                  <a:srgbClr val="800080"/>
                </a:solidFill>
                <a:latin typeface="Arial" charset="0"/>
                <a:cs typeface="Arial" charset="0"/>
              </a:rPr>
              <a:t>Rotações</a:t>
            </a:r>
          </a:p>
        </p:txBody>
      </p:sp>
      <p:sp>
        <p:nvSpPr>
          <p:cNvPr id="40963" name="Text Box 5"/>
          <p:cNvSpPr txBox="1">
            <a:spLocks noChangeArrowheads="1"/>
          </p:cNvSpPr>
          <p:nvPr/>
        </p:nvSpPr>
        <p:spPr bwMode="auto">
          <a:xfrm>
            <a:off x="357188" y="4708525"/>
            <a:ext cx="3524250" cy="1816100"/>
          </a:xfrm>
          <a:prstGeom prst="rect">
            <a:avLst/>
          </a:prstGeom>
          <a:noFill/>
          <a:ln w="9525">
            <a:noFill/>
            <a:miter lim="800000"/>
            <a:headEnd/>
            <a:tailEnd/>
          </a:ln>
        </p:spPr>
        <p:txBody>
          <a:bodyPr wrap="none">
            <a:spAutoFit/>
          </a:bodyPr>
          <a:lstStyle/>
          <a:p>
            <a:r>
              <a:rPr lang="pt-BR" sz="2800">
                <a:latin typeface="Arial" charset="0"/>
                <a:cs typeface="Arial" charset="0"/>
              </a:rPr>
              <a:t>Eixo longitudinal</a:t>
            </a:r>
          </a:p>
          <a:p>
            <a:r>
              <a:rPr lang="pt-BR" sz="2800">
                <a:latin typeface="Arial" charset="0"/>
                <a:cs typeface="Arial" charset="0"/>
              </a:rPr>
              <a:t>Eixo transversal</a:t>
            </a:r>
          </a:p>
          <a:p>
            <a:r>
              <a:rPr lang="pt-BR" sz="2800">
                <a:latin typeface="Arial" charset="0"/>
                <a:cs typeface="Arial" charset="0"/>
              </a:rPr>
              <a:t>Eixo ântero-posterior</a:t>
            </a:r>
          </a:p>
          <a:p>
            <a:r>
              <a:rPr lang="pt-BR" sz="2800">
                <a:latin typeface="Arial" charset="0"/>
                <a:cs typeface="Arial" charset="0"/>
              </a:rPr>
              <a:t>Combinações</a:t>
            </a:r>
          </a:p>
        </p:txBody>
      </p:sp>
      <p:sp>
        <p:nvSpPr>
          <p:cNvPr id="40964" name="Text Box 6"/>
          <p:cNvSpPr txBox="1">
            <a:spLocks noChangeArrowheads="1"/>
          </p:cNvSpPr>
          <p:nvPr/>
        </p:nvSpPr>
        <p:spPr bwMode="auto">
          <a:xfrm>
            <a:off x="5118100" y="5213350"/>
            <a:ext cx="3702050" cy="1384300"/>
          </a:xfrm>
          <a:prstGeom prst="rect">
            <a:avLst/>
          </a:prstGeom>
          <a:noFill/>
          <a:ln w="9525">
            <a:noFill/>
            <a:miter lim="800000"/>
            <a:headEnd/>
            <a:tailEnd/>
          </a:ln>
        </p:spPr>
        <p:txBody>
          <a:bodyPr wrap="none">
            <a:spAutoFit/>
          </a:bodyPr>
          <a:lstStyle/>
          <a:p>
            <a:r>
              <a:rPr lang="pt-BR" sz="2800">
                <a:latin typeface="Arial" charset="0"/>
                <a:cs typeface="Arial" charset="0"/>
              </a:rPr>
              <a:t>Posições inicial e final</a:t>
            </a:r>
          </a:p>
          <a:p>
            <a:r>
              <a:rPr lang="pt-BR" sz="2800">
                <a:latin typeface="Arial" charset="0"/>
                <a:cs typeface="Arial" charset="0"/>
              </a:rPr>
              <a:t>Equipamento</a:t>
            </a:r>
          </a:p>
          <a:p>
            <a:r>
              <a:rPr lang="pt-BR" sz="2800">
                <a:latin typeface="Arial" charset="0"/>
                <a:cs typeface="Arial" charset="0"/>
              </a:rPr>
              <a:t>Configurações</a:t>
            </a:r>
          </a:p>
        </p:txBody>
      </p:sp>
      <p:pic>
        <p:nvPicPr>
          <p:cNvPr id="40965" name="Imagem 1"/>
          <p:cNvPicPr>
            <a:picLocks noChangeAspect="1"/>
          </p:cNvPicPr>
          <p:nvPr/>
        </p:nvPicPr>
        <p:blipFill>
          <a:blip r:embed="rId2"/>
          <a:srcRect/>
          <a:stretch>
            <a:fillRect/>
          </a:stretch>
        </p:blipFill>
        <p:spPr bwMode="auto">
          <a:xfrm>
            <a:off x="250825" y="188913"/>
            <a:ext cx="5811838" cy="360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tângulo 1"/>
          <p:cNvSpPr>
            <a:spLocks noChangeArrowheads="1"/>
          </p:cNvSpPr>
          <p:nvPr/>
        </p:nvSpPr>
        <p:spPr bwMode="auto">
          <a:xfrm>
            <a:off x="367300" y="801675"/>
            <a:ext cx="4561890" cy="769441"/>
          </a:xfrm>
          <a:prstGeom prst="rect">
            <a:avLst/>
          </a:prstGeom>
          <a:noFill/>
          <a:ln w="9525">
            <a:noFill/>
            <a:miter lim="800000"/>
            <a:headEnd/>
            <a:tailEnd/>
          </a:ln>
        </p:spPr>
        <p:txBody>
          <a:bodyPr wrap="none">
            <a:spAutoFit/>
          </a:bodyPr>
          <a:lstStyle/>
          <a:p>
            <a:pPr algn="l"/>
            <a:r>
              <a:rPr lang="pt-BR" sz="4400" b="1" dirty="0">
                <a:solidFill>
                  <a:srgbClr val="800080"/>
                </a:solidFill>
                <a:latin typeface="Arial" pitchFamily="34" charset="0"/>
                <a:cs typeface="Arial" pitchFamily="34" charset="0"/>
              </a:rPr>
              <a:t>FUNDAMENTOS</a:t>
            </a:r>
          </a:p>
        </p:txBody>
      </p:sp>
      <p:pic>
        <p:nvPicPr>
          <p:cNvPr id="13315" name="Imagem 1"/>
          <p:cNvPicPr>
            <a:picLocks noChangeAspect="1"/>
          </p:cNvPicPr>
          <p:nvPr/>
        </p:nvPicPr>
        <p:blipFill>
          <a:blip r:embed="rId2"/>
          <a:srcRect/>
          <a:stretch>
            <a:fillRect/>
          </a:stretch>
        </p:blipFill>
        <p:spPr bwMode="auto">
          <a:xfrm>
            <a:off x="6000760" y="71438"/>
            <a:ext cx="2638704" cy="6715148"/>
          </a:xfrm>
          <a:prstGeom prst="rect">
            <a:avLst/>
          </a:prstGeom>
          <a:noFill/>
          <a:ln w="9525">
            <a:noFill/>
            <a:miter lim="800000"/>
            <a:headEnd/>
            <a:tailEnd/>
          </a:ln>
        </p:spPr>
      </p:pic>
      <p:pic>
        <p:nvPicPr>
          <p:cNvPr id="13316" name="Imagem 3"/>
          <p:cNvPicPr>
            <a:picLocks noChangeAspect="1"/>
          </p:cNvPicPr>
          <p:nvPr/>
        </p:nvPicPr>
        <p:blipFill>
          <a:blip r:embed="rId3"/>
          <a:srcRect/>
          <a:stretch>
            <a:fillRect/>
          </a:stretch>
        </p:blipFill>
        <p:spPr bwMode="auto">
          <a:xfrm>
            <a:off x="1835696" y="2452693"/>
            <a:ext cx="1681163" cy="1690687"/>
          </a:xfrm>
          <a:prstGeom prst="rect">
            <a:avLst/>
          </a:prstGeom>
          <a:noFill/>
          <a:ln w="9525">
            <a:noFill/>
            <a:miter lim="800000"/>
            <a:headEnd/>
            <a:tailEnd/>
          </a:ln>
        </p:spPr>
      </p:pic>
      <p:sp>
        <p:nvSpPr>
          <p:cNvPr id="13317" name="CaixaDeTexto 4"/>
          <p:cNvSpPr txBox="1">
            <a:spLocks noChangeArrowheads="1"/>
          </p:cNvSpPr>
          <p:nvPr/>
        </p:nvSpPr>
        <p:spPr bwMode="auto">
          <a:xfrm>
            <a:off x="1331640" y="4833951"/>
            <a:ext cx="3108544" cy="646331"/>
          </a:xfrm>
          <a:prstGeom prst="rect">
            <a:avLst/>
          </a:prstGeom>
          <a:noFill/>
          <a:ln w="9525">
            <a:noFill/>
            <a:miter lim="800000"/>
            <a:headEnd/>
            <a:tailEnd/>
          </a:ln>
        </p:spPr>
        <p:txBody>
          <a:bodyPr wrap="none">
            <a:spAutoFit/>
          </a:bodyPr>
          <a:lstStyle/>
          <a:p>
            <a:r>
              <a:rPr lang="pt-BR" sz="3600" b="1" dirty="0">
                <a:latin typeface="Arial" pitchFamily="34" charset="0"/>
                <a:cs typeface="Arial" pitchFamily="34" charset="0"/>
              </a:rPr>
              <a:t>Keith Russell</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m 1"/>
          <p:cNvPicPr>
            <a:picLocks noChangeAspect="1"/>
          </p:cNvPicPr>
          <p:nvPr/>
        </p:nvPicPr>
        <p:blipFill>
          <a:blip r:embed="rId2"/>
          <a:srcRect/>
          <a:stretch>
            <a:fillRect/>
          </a:stretch>
        </p:blipFill>
        <p:spPr bwMode="auto">
          <a:xfrm>
            <a:off x="992125" y="1127123"/>
            <a:ext cx="7080337" cy="45164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m 1"/>
          <p:cNvPicPr>
            <a:picLocks noChangeAspect="1"/>
          </p:cNvPicPr>
          <p:nvPr/>
        </p:nvPicPr>
        <p:blipFill>
          <a:blip r:embed="rId2"/>
          <a:srcRect/>
          <a:stretch>
            <a:fillRect/>
          </a:stretch>
        </p:blipFill>
        <p:spPr bwMode="auto">
          <a:xfrm>
            <a:off x="855663" y="373063"/>
            <a:ext cx="3571875" cy="6224587"/>
          </a:xfrm>
          <a:prstGeom prst="rect">
            <a:avLst/>
          </a:prstGeom>
          <a:noFill/>
          <a:ln w="9525">
            <a:noFill/>
            <a:miter lim="800000"/>
            <a:headEnd/>
            <a:tailEnd/>
          </a:ln>
        </p:spPr>
      </p:pic>
      <p:pic>
        <p:nvPicPr>
          <p:cNvPr id="43011" name="Imagem 3"/>
          <p:cNvPicPr>
            <a:picLocks noChangeAspect="1"/>
          </p:cNvPicPr>
          <p:nvPr/>
        </p:nvPicPr>
        <p:blipFill>
          <a:blip r:embed="rId3"/>
          <a:srcRect/>
          <a:stretch>
            <a:fillRect/>
          </a:stretch>
        </p:blipFill>
        <p:spPr bwMode="auto">
          <a:xfrm>
            <a:off x="5716588" y="0"/>
            <a:ext cx="25273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agem 1"/>
          <p:cNvPicPr>
            <a:picLocks noChangeAspect="1"/>
          </p:cNvPicPr>
          <p:nvPr/>
        </p:nvPicPr>
        <p:blipFill>
          <a:blip r:embed="rId2"/>
          <a:srcRect/>
          <a:stretch>
            <a:fillRect/>
          </a:stretch>
        </p:blipFill>
        <p:spPr bwMode="auto">
          <a:xfrm>
            <a:off x="3467100" y="0"/>
            <a:ext cx="2209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m 1"/>
          <p:cNvPicPr>
            <a:picLocks noChangeAspect="1"/>
          </p:cNvPicPr>
          <p:nvPr/>
        </p:nvPicPr>
        <p:blipFill>
          <a:blip r:embed="rId2"/>
          <a:srcRect/>
          <a:stretch>
            <a:fillRect/>
          </a:stretch>
        </p:blipFill>
        <p:spPr bwMode="auto">
          <a:xfrm>
            <a:off x="3365500" y="0"/>
            <a:ext cx="2413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m 3"/>
          <p:cNvPicPr>
            <a:picLocks noChangeAspect="1"/>
          </p:cNvPicPr>
          <p:nvPr/>
        </p:nvPicPr>
        <p:blipFill>
          <a:blip r:embed="rId2"/>
          <a:srcRect/>
          <a:stretch>
            <a:fillRect/>
          </a:stretch>
        </p:blipFill>
        <p:spPr bwMode="auto">
          <a:xfrm>
            <a:off x="3051175" y="195263"/>
            <a:ext cx="3041650" cy="646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14348" y="2890391"/>
            <a:ext cx="7929618" cy="954107"/>
          </a:xfrm>
          <a:prstGeom prst="rect">
            <a:avLst/>
          </a:prstGeom>
        </p:spPr>
        <p:txBody>
          <a:bodyPr wrap="square">
            <a:spAutoFit/>
          </a:bodyPr>
          <a:lstStyle/>
          <a:p>
            <a:pPr algn="l"/>
            <a:r>
              <a:rPr lang="pt-BR" sz="2800" b="1" dirty="0" smtClean="0"/>
              <a:t>Solo</a:t>
            </a:r>
          </a:p>
          <a:p>
            <a:pPr algn="l"/>
            <a:r>
              <a:rPr lang="pt-BR" sz="2800" dirty="0" smtClean="0"/>
              <a:t>https://www.youtube.com/watch?v=Ya_L5FkSZhA</a:t>
            </a:r>
            <a:endParaRPr lang="pt-BR" sz="2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059832" y="692150"/>
            <a:ext cx="3116687" cy="1477328"/>
          </a:xfrm>
          <a:prstGeom prst="rect">
            <a:avLst/>
          </a:prstGeom>
          <a:noFill/>
          <a:ln w="9525">
            <a:noFill/>
            <a:miter lim="800000"/>
            <a:headEnd/>
            <a:tailEnd/>
          </a:ln>
        </p:spPr>
        <p:txBody>
          <a:bodyPr wrap="none">
            <a:spAutoFit/>
          </a:bodyPr>
          <a:lstStyle/>
          <a:p>
            <a:pPr>
              <a:lnSpc>
                <a:spcPct val="150000"/>
              </a:lnSpc>
            </a:pPr>
            <a:r>
              <a:rPr lang="pt-BR" sz="5400" b="1" dirty="0" smtClean="0">
                <a:solidFill>
                  <a:srgbClr val="C00000"/>
                </a:solidFill>
                <a:latin typeface="Arial" charset="0"/>
                <a:cs typeface="Arial" charset="0"/>
              </a:rPr>
              <a:t>TAREFA</a:t>
            </a:r>
            <a:r>
              <a:rPr lang="pt-BR" sz="6000" b="1" dirty="0" smtClean="0">
                <a:solidFill>
                  <a:srgbClr val="C00000"/>
                </a:solidFill>
                <a:latin typeface="Arial" charset="0"/>
                <a:cs typeface="Arial" charset="0"/>
              </a:rPr>
              <a:t> </a:t>
            </a:r>
            <a:endParaRPr lang="pt-BR" sz="6000" b="1" dirty="0">
              <a:solidFill>
                <a:srgbClr val="C00000"/>
              </a:solidFill>
              <a:latin typeface="Arial" charset="0"/>
              <a:cs typeface="Arial" charset="0"/>
            </a:endParaRPr>
          </a:p>
        </p:txBody>
      </p:sp>
      <p:sp>
        <p:nvSpPr>
          <p:cNvPr id="3" name="Text Box 1026"/>
          <p:cNvSpPr txBox="1">
            <a:spLocks noChangeArrowheads="1"/>
          </p:cNvSpPr>
          <p:nvPr/>
        </p:nvSpPr>
        <p:spPr bwMode="auto">
          <a:xfrm>
            <a:off x="617578" y="2804735"/>
            <a:ext cx="8024954" cy="1200329"/>
          </a:xfrm>
          <a:prstGeom prst="rect">
            <a:avLst/>
          </a:prstGeom>
          <a:noFill/>
          <a:ln w="9525">
            <a:noFill/>
            <a:miter lim="800000"/>
            <a:headEnd/>
            <a:tailEnd/>
          </a:ln>
        </p:spPr>
        <p:txBody>
          <a:bodyPr wrap="none">
            <a:spAutoFit/>
          </a:bodyPr>
          <a:lstStyle/>
          <a:p>
            <a:r>
              <a:rPr lang="pt-BR" sz="3600" b="1" dirty="0" smtClean="0">
                <a:latin typeface="Arial Narrow" panose="020B0606020202030204" pitchFamily="34" charset="0"/>
                <a:cs typeface="Arial" charset="0"/>
              </a:rPr>
              <a:t>Existe </a:t>
            </a:r>
            <a:r>
              <a:rPr lang="pt-BR" sz="3600" b="1" dirty="0">
                <a:latin typeface="Arial Narrow" panose="020B0606020202030204" pitchFamily="34" charset="0"/>
                <a:cs typeface="Arial" charset="0"/>
              </a:rPr>
              <a:t>uma ordem cronológica </a:t>
            </a:r>
          </a:p>
          <a:p>
            <a:pPr algn="l"/>
            <a:r>
              <a:rPr lang="pt-BR" sz="3600" b="1" dirty="0">
                <a:latin typeface="Arial Narrow" panose="020B0606020202030204" pitchFamily="34" charset="0"/>
                <a:cs typeface="Arial" charset="0"/>
              </a:rPr>
              <a:t>para o ensino dos </a:t>
            </a:r>
            <a:r>
              <a:rPr lang="pt-BR" sz="3600" b="1" dirty="0" smtClean="0">
                <a:latin typeface="Arial Narrow" panose="020B0606020202030204" pitchFamily="34" charset="0"/>
                <a:cs typeface="Arial" charset="0"/>
              </a:rPr>
              <a:t>Fundamentos? Explique.</a:t>
            </a:r>
            <a:endParaRPr lang="pt-BR" sz="3600" b="1" dirty="0">
              <a:latin typeface="Arial Narrow" panose="020B0606020202030204" pitchFamily="34" charset="0"/>
              <a:cs typeface="Arial"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139147" y="476672"/>
            <a:ext cx="2903487" cy="1184876"/>
          </a:xfrm>
          <a:prstGeom prst="rect">
            <a:avLst/>
          </a:prstGeom>
          <a:noFill/>
          <a:ln w="9525">
            <a:noFill/>
            <a:miter lim="800000"/>
            <a:headEnd/>
            <a:tailEnd/>
          </a:ln>
        </p:spPr>
        <p:txBody>
          <a:bodyPr wrap="none">
            <a:spAutoFit/>
          </a:bodyPr>
          <a:lstStyle/>
          <a:p>
            <a:pPr>
              <a:lnSpc>
                <a:spcPct val="150000"/>
              </a:lnSpc>
            </a:pPr>
            <a:r>
              <a:rPr lang="pt-BR" sz="5400" b="1" dirty="0" smtClean="0">
                <a:solidFill>
                  <a:srgbClr val="C00000"/>
                </a:solidFill>
                <a:latin typeface="Arial" charset="0"/>
                <a:cs typeface="Arial" charset="0"/>
              </a:rPr>
              <a:t>TAREFA</a:t>
            </a:r>
            <a:endParaRPr lang="pt-BR" sz="5400" b="1" dirty="0">
              <a:solidFill>
                <a:srgbClr val="C00000"/>
              </a:solidFill>
              <a:latin typeface="Arial" charset="0"/>
              <a:cs typeface="Arial" charset="0"/>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189" y="2411929"/>
            <a:ext cx="5044083" cy="3969399"/>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523701"/>
            <a:ext cx="8208912" cy="6001643"/>
          </a:xfrm>
          <a:prstGeom prst="rect">
            <a:avLst/>
          </a:prstGeom>
        </p:spPr>
        <p:txBody>
          <a:bodyPr wrap="square">
            <a:spAutoFit/>
          </a:bodyPr>
          <a:lstStyle/>
          <a:p>
            <a:pPr algn="just"/>
            <a:r>
              <a:rPr lang="en-GB" sz="2400" dirty="0"/>
              <a:t>The short answer </a:t>
            </a:r>
            <a:r>
              <a:rPr lang="en-GB" sz="2400" dirty="0" smtClean="0"/>
              <a:t>is: Limbs </a:t>
            </a:r>
            <a:r>
              <a:rPr lang="en-GB" sz="2400" dirty="0"/>
              <a:t>that are </a:t>
            </a:r>
            <a:r>
              <a:rPr lang="en-GB" sz="2400" b="1" dirty="0">
                <a:solidFill>
                  <a:srgbClr val="FF0000"/>
                </a:solidFill>
              </a:rPr>
              <a:t>in contact</a:t>
            </a:r>
            <a:r>
              <a:rPr lang="en-GB" sz="2400" dirty="0"/>
              <a:t> with the ground (or apparatus) exert a “</a:t>
            </a:r>
            <a:r>
              <a:rPr lang="en-GB" sz="2400" b="1" dirty="0">
                <a:solidFill>
                  <a:srgbClr val="FF0000"/>
                </a:solidFill>
              </a:rPr>
              <a:t>direct</a:t>
            </a:r>
            <a:r>
              <a:rPr lang="en-GB" sz="2400" dirty="0"/>
              <a:t>” ACTION that results in an equal and opposite REACTION </a:t>
            </a:r>
            <a:r>
              <a:rPr lang="en-GB" sz="2400" dirty="0" smtClean="0"/>
              <a:t>force …(</a:t>
            </a:r>
            <a:r>
              <a:rPr lang="en-GB" sz="2400" dirty="0"/>
              <a:t>Newton’s 3rd Law)  </a:t>
            </a:r>
            <a:endParaRPr lang="pt-BR" sz="2400" dirty="0"/>
          </a:p>
          <a:p>
            <a:pPr algn="just"/>
            <a:r>
              <a:rPr lang="en-GB" sz="2400" dirty="0"/>
              <a:t> </a:t>
            </a:r>
            <a:endParaRPr lang="pt-BR" sz="2400" dirty="0"/>
          </a:p>
          <a:p>
            <a:pPr algn="just"/>
            <a:r>
              <a:rPr lang="en-GB" sz="2400" dirty="0"/>
              <a:t>But, the limbs that are </a:t>
            </a:r>
            <a:r>
              <a:rPr lang="en-GB" sz="2400" b="1" dirty="0">
                <a:solidFill>
                  <a:srgbClr val="FF0000"/>
                </a:solidFill>
              </a:rPr>
              <a:t>NOT in contact</a:t>
            </a:r>
            <a:r>
              <a:rPr lang="en-GB" sz="2400" dirty="0"/>
              <a:t> with earth (or apparatus) also can do ACTIONS, that will have REACTIONS. These reactions are what I call </a:t>
            </a:r>
            <a:r>
              <a:rPr lang="en-GB" sz="2400" b="1" u="sng" dirty="0">
                <a:solidFill>
                  <a:srgbClr val="FF0000"/>
                </a:solidFill>
              </a:rPr>
              <a:t>indirect</a:t>
            </a:r>
            <a:r>
              <a:rPr lang="en-GB" sz="2400" dirty="0"/>
              <a:t> because they are not directly in contact. </a:t>
            </a:r>
            <a:endParaRPr lang="pt-BR" sz="2400" dirty="0"/>
          </a:p>
          <a:p>
            <a:pPr algn="just"/>
            <a:r>
              <a:rPr lang="en-GB" sz="2400" dirty="0"/>
              <a:t> </a:t>
            </a:r>
            <a:endParaRPr lang="pt-BR" sz="2400" dirty="0"/>
          </a:p>
          <a:p>
            <a:pPr algn="just"/>
            <a:r>
              <a:rPr lang="en-GB" sz="2400" dirty="0"/>
              <a:t>When standing, </a:t>
            </a:r>
            <a:r>
              <a:rPr lang="en-GB" sz="2400" b="1" dirty="0">
                <a:solidFill>
                  <a:srgbClr val="FF0000"/>
                </a:solidFill>
              </a:rPr>
              <a:t>Arms up</a:t>
            </a:r>
            <a:r>
              <a:rPr lang="en-GB" sz="2400" dirty="0">
                <a:solidFill>
                  <a:srgbClr val="FF0000"/>
                </a:solidFill>
              </a:rPr>
              <a:t> </a:t>
            </a:r>
            <a:r>
              <a:rPr lang="en-GB" sz="2400" dirty="0"/>
              <a:t>(ACTION) = body moving downward (opposite, equal REACTION</a:t>
            </a:r>
            <a:r>
              <a:rPr lang="en-GB" sz="2400" dirty="0" smtClean="0"/>
              <a:t>). This </a:t>
            </a:r>
            <a:r>
              <a:rPr lang="en-GB" sz="2400" dirty="0"/>
              <a:t>force can be seen if you stand on the weight scale. Thus, the downward force is indirectly the result of arms moving upwards. THAT downward force is added to the legs ACTION of legs pushing directly downward and you have a REACTION force made up of the leg push (direct) AND the arms raising (indirect)</a:t>
            </a:r>
            <a:endParaRPr lang="pt-BR" sz="2400" dirty="0"/>
          </a:p>
        </p:txBody>
      </p:sp>
    </p:spTree>
    <p:extLst>
      <p:ext uri="{BB962C8B-B14F-4D97-AF65-F5344CB8AC3E}">
        <p14:creationId xmlns:p14="http://schemas.microsoft.com/office/powerpoint/2010/main" val="4122859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424194" y="404664"/>
            <a:ext cx="4211409" cy="646331"/>
          </a:xfrm>
          <a:prstGeom prst="rect">
            <a:avLst/>
          </a:prstGeom>
          <a:noFill/>
        </p:spPr>
        <p:txBody>
          <a:bodyPr wrap="none" rtlCol="0">
            <a:spAutoFit/>
          </a:bodyPr>
          <a:lstStyle/>
          <a:p>
            <a:r>
              <a:rPr lang="pt-BR" sz="3600" b="1" dirty="0" smtClean="0">
                <a:solidFill>
                  <a:srgbClr val="C00000"/>
                </a:solidFill>
                <a:latin typeface="Arial" panose="020B0604020202020204" pitchFamily="34" charset="0"/>
                <a:cs typeface="Arial" panose="020B0604020202020204" pitchFamily="34" charset="0"/>
              </a:rPr>
              <a:t>Mecânica do Salto</a:t>
            </a:r>
            <a:endParaRPr lang="pt-BR" sz="3600" b="1" dirty="0">
              <a:solidFill>
                <a:srgbClr val="C00000"/>
              </a:solidFill>
              <a:latin typeface="Arial" panose="020B0604020202020204" pitchFamily="34" charset="0"/>
              <a:cs typeface="Arial" panose="020B0604020202020204" pitchFamily="34" charset="0"/>
            </a:endParaRPr>
          </a:p>
        </p:txBody>
      </p:sp>
      <p:sp>
        <p:nvSpPr>
          <p:cNvPr id="3" name="CaixaDeTexto 2"/>
          <p:cNvSpPr txBox="1"/>
          <p:nvPr/>
        </p:nvSpPr>
        <p:spPr>
          <a:xfrm>
            <a:off x="1920685" y="1268760"/>
            <a:ext cx="5343002" cy="830997"/>
          </a:xfrm>
          <a:prstGeom prst="rect">
            <a:avLst/>
          </a:prstGeom>
          <a:noFill/>
        </p:spPr>
        <p:txBody>
          <a:bodyPr wrap="none" rtlCol="0">
            <a:spAutoFit/>
          </a:bodyPr>
          <a:lstStyle/>
          <a:p>
            <a:r>
              <a:rPr lang="pt-BR" sz="2400" b="1" dirty="0" smtClean="0"/>
              <a:t>A técnica apropriada do Salto depende </a:t>
            </a:r>
          </a:p>
          <a:p>
            <a:r>
              <a:rPr lang="pt-BR" sz="2400" b="1" dirty="0" smtClean="0"/>
              <a:t>de três condições mecânicas:</a:t>
            </a:r>
          </a:p>
        </p:txBody>
      </p:sp>
      <p:graphicFrame>
        <p:nvGraphicFramePr>
          <p:cNvPr id="4" name="Diagrama 3"/>
          <p:cNvGraphicFramePr/>
          <p:nvPr>
            <p:extLst>
              <p:ext uri="{D42A27DB-BD31-4B8C-83A1-F6EECF244321}">
                <p14:modId xmlns:p14="http://schemas.microsoft.com/office/powerpoint/2010/main" val="1362093745"/>
              </p:ext>
            </p:extLst>
          </p:nvPr>
        </p:nvGraphicFramePr>
        <p:xfrm>
          <a:off x="467544" y="2492896"/>
          <a:ext cx="831206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1227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tângulo 1"/>
          <p:cNvSpPr>
            <a:spLocks noChangeArrowheads="1"/>
          </p:cNvSpPr>
          <p:nvPr/>
        </p:nvSpPr>
        <p:spPr bwMode="auto">
          <a:xfrm>
            <a:off x="531842" y="639748"/>
            <a:ext cx="8255000" cy="646112"/>
          </a:xfrm>
          <a:prstGeom prst="rect">
            <a:avLst/>
          </a:prstGeom>
          <a:noFill/>
          <a:ln w="9525">
            <a:noFill/>
            <a:miter lim="800000"/>
            <a:headEnd/>
            <a:tailEnd/>
          </a:ln>
        </p:spPr>
        <p:txBody>
          <a:bodyPr wrap="none">
            <a:spAutoFit/>
          </a:bodyPr>
          <a:lstStyle/>
          <a:p>
            <a:pPr algn="l"/>
            <a:r>
              <a:rPr lang="pt-BR" sz="3600" b="1" dirty="0">
                <a:solidFill>
                  <a:srgbClr val="800080"/>
                </a:solidFill>
                <a:latin typeface="Arial" charset="0"/>
                <a:cs typeface="Arial" charset="0"/>
              </a:rPr>
              <a:t>ANÁLISE MECÂNICA DA GINÁSTICA</a:t>
            </a:r>
          </a:p>
        </p:txBody>
      </p:sp>
      <p:sp>
        <p:nvSpPr>
          <p:cNvPr id="14339" name="Text Box 2"/>
          <p:cNvSpPr txBox="1">
            <a:spLocks noChangeArrowheads="1"/>
          </p:cNvSpPr>
          <p:nvPr/>
        </p:nvSpPr>
        <p:spPr bwMode="auto">
          <a:xfrm>
            <a:off x="714348" y="2205055"/>
            <a:ext cx="7750199" cy="3724096"/>
          </a:xfrm>
          <a:prstGeom prst="rect">
            <a:avLst/>
          </a:prstGeom>
          <a:noFill/>
          <a:ln w="9525">
            <a:noFill/>
            <a:miter lim="800000"/>
            <a:headEnd/>
            <a:tailEnd/>
          </a:ln>
        </p:spPr>
        <p:txBody>
          <a:bodyPr wrap="square">
            <a:spAutoFit/>
          </a:bodyPr>
          <a:lstStyle/>
          <a:p>
            <a:pPr algn="l">
              <a:spcBef>
                <a:spcPts val="1200"/>
              </a:spcBef>
            </a:pPr>
            <a:r>
              <a:rPr lang="pt-BR" b="1" dirty="0" smtClean="0">
                <a:solidFill>
                  <a:srgbClr val="800080"/>
                </a:solidFill>
                <a:latin typeface="Arial" charset="0"/>
                <a:cs typeface="Arial" charset="0"/>
              </a:rPr>
              <a:t>Fundamentos:</a:t>
            </a:r>
            <a:endParaRPr lang="pt-BR" b="1" dirty="0">
              <a:solidFill>
                <a:srgbClr val="800080"/>
              </a:solidFill>
              <a:latin typeface="Arial" charset="0"/>
              <a:cs typeface="Arial" charset="0"/>
            </a:endParaRPr>
          </a:p>
          <a:p>
            <a:pPr algn="l">
              <a:spcBef>
                <a:spcPts val="1200"/>
              </a:spcBef>
              <a:buFont typeface="Wingdings" pitchFamily="2" charset="2"/>
              <a:buChar char="v"/>
            </a:pPr>
            <a:r>
              <a:rPr lang="pt-BR" sz="2400" dirty="0" smtClean="0">
                <a:latin typeface="Arial" charset="0"/>
                <a:cs typeface="Arial" charset="0"/>
              </a:rPr>
              <a:t> Centro de Massa desacelera com segurança</a:t>
            </a:r>
          </a:p>
          <a:p>
            <a:pPr algn="l">
              <a:spcBef>
                <a:spcPts val="1200"/>
              </a:spcBef>
              <a:buFont typeface="Wingdings" pitchFamily="2" charset="2"/>
              <a:buChar char="v"/>
            </a:pPr>
            <a:r>
              <a:rPr lang="pt-BR" sz="2400" dirty="0" smtClean="0">
                <a:latin typeface="Arial" charset="0"/>
                <a:cs typeface="Arial" charset="0"/>
              </a:rPr>
              <a:t> Centro </a:t>
            </a:r>
            <a:r>
              <a:rPr lang="pt-BR" sz="2400" dirty="0">
                <a:latin typeface="Arial" charset="0"/>
                <a:cs typeface="Arial" charset="0"/>
              </a:rPr>
              <a:t>de Massa permanece dentro da Base</a:t>
            </a:r>
          </a:p>
          <a:p>
            <a:pPr algn="l">
              <a:spcBef>
                <a:spcPts val="1200"/>
              </a:spcBef>
              <a:buFont typeface="Wingdings" pitchFamily="2" charset="2"/>
              <a:buChar char="v"/>
            </a:pPr>
            <a:r>
              <a:rPr lang="pt-BR" sz="2400" dirty="0" smtClean="0">
                <a:latin typeface="Arial" charset="0"/>
                <a:cs typeface="Arial" charset="0"/>
              </a:rPr>
              <a:t> Centro </a:t>
            </a:r>
            <a:r>
              <a:rPr lang="pt-BR" sz="2400" dirty="0">
                <a:latin typeface="Arial" charset="0"/>
                <a:cs typeface="Arial" charset="0"/>
              </a:rPr>
              <a:t>de Massa desloca rapidamente</a:t>
            </a:r>
          </a:p>
          <a:p>
            <a:pPr algn="l">
              <a:spcBef>
                <a:spcPts val="1200"/>
              </a:spcBef>
              <a:buFont typeface="Wingdings" pitchFamily="2" charset="2"/>
              <a:buChar char="v"/>
            </a:pPr>
            <a:r>
              <a:rPr lang="pt-BR" sz="2400" dirty="0" smtClean="0">
                <a:latin typeface="Arial" charset="0"/>
                <a:cs typeface="Arial" charset="0"/>
              </a:rPr>
              <a:t> Centro </a:t>
            </a:r>
            <a:r>
              <a:rPr lang="pt-BR" sz="2400" dirty="0">
                <a:latin typeface="Arial" charset="0"/>
                <a:cs typeface="Arial" charset="0"/>
              </a:rPr>
              <a:t>de Massa desloca repetidamente</a:t>
            </a:r>
          </a:p>
          <a:p>
            <a:pPr algn="l">
              <a:spcBef>
                <a:spcPts val="1200"/>
              </a:spcBef>
              <a:buFont typeface="Wingdings" pitchFamily="2" charset="2"/>
              <a:buChar char="v"/>
            </a:pPr>
            <a:r>
              <a:rPr lang="pt-BR" sz="2400" dirty="0" smtClean="0">
                <a:latin typeface="Arial" charset="0"/>
                <a:cs typeface="Arial" charset="0"/>
              </a:rPr>
              <a:t> Corpo </a:t>
            </a:r>
            <a:r>
              <a:rPr lang="pt-BR" sz="2400" dirty="0">
                <a:latin typeface="Arial" charset="0"/>
                <a:cs typeface="Arial" charset="0"/>
              </a:rPr>
              <a:t>gira em torno do </a:t>
            </a:r>
            <a:r>
              <a:rPr lang="pt-BR" sz="2400" dirty="0" smtClean="0">
                <a:latin typeface="Arial" charset="0"/>
                <a:cs typeface="Arial" charset="0"/>
              </a:rPr>
              <a:t>eixo interno (CM)</a:t>
            </a:r>
            <a:endParaRPr lang="pt-BR" sz="2400" dirty="0">
              <a:latin typeface="Arial" charset="0"/>
              <a:cs typeface="Arial" charset="0"/>
            </a:endParaRPr>
          </a:p>
          <a:p>
            <a:pPr algn="l">
              <a:spcBef>
                <a:spcPts val="1200"/>
              </a:spcBef>
              <a:buFont typeface="Wingdings" pitchFamily="2" charset="2"/>
              <a:buChar char="v"/>
            </a:pPr>
            <a:r>
              <a:rPr lang="pt-BR" sz="2400" dirty="0" smtClean="0">
                <a:latin typeface="Arial" charset="0"/>
                <a:cs typeface="Arial" charset="0"/>
              </a:rPr>
              <a:t> Centro </a:t>
            </a:r>
            <a:r>
              <a:rPr lang="pt-BR" sz="2400" dirty="0">
                <a:latin typeface="Arial" charset="0"/>
                <a:cs typeface="Arial" charset="0"/>
              </a:rPr>
              <a:t>de Massa gira em torno de um eixo </a:t>
            </a:r>
            <a:r>
              <a:rPr lang="pt-BR" sz="2400" dirty="0" smtClean="0">
                <a:latin typeface="Arial" charset="0"/>
                <a:cs typeface="Arial" charset="0"/>
              </a:rPr>
              <a:t>externo</a:t>
            </a:r>
            <a:endParaRPr lang="pt-BR" sz="2400" dirty="0">
              <a:latin typeface="Arial" charset="0"/>
              <a:cs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95536" y="908720"/>
            <a:ext cx="8352928" cy="2308324"/>
          </a:xfrm>
          <a:prstGeom prst="rect">
            <a:avLst/>
          </a:prstGeom>
        </p:spPr>
        <p:txBody>
          <a:bodyPr wrap="square">
            <a:spAutoFit/>
          </a:bodyPr>
          <a:lstStyle/>
          <a:p>
            <a:pPr algn="l"/>
            <a:r>
              <a:rPr lang="pt-BR" dirty="0" smtClean="0">
                <a:hlinkClick r:id="rId2"/>
              </a:rPr>
              <a:t>Duplo Twist </a:t>
            </a:r>
            <a:r>
              <a:rPr lang="pt-BR" dirty="0" err="1" smtClean="0">
                <a:hlinkClick r:id="rId2"/>
              </a:rPr>
              <a:t>Carpado</a:t>
            </a:r>
            <a:endParaRPr lang="pt-BR" dirty="0" smtClean="0">
              <a:hlinkClick r:id="rId2"/>
            </a:endParaRPr>
          </a:p>
          <a:p>
            <a:pPr algn="l"/>
            <a:r>
              <a:rPr lang="pt-BR" sz="2800" dirty="0" smtClean="0">
                <a:hlinkClick r:id="rId2"/>
              </a:rPr>
              <a:t>https</a:t>
            </a:r>
            <a:r>
              <a:rPr lang="pt-BR" sz="2800" dirty="0">
                <a:hlinkClick r:id="rId2"/>
              </a:rPr>
              <a:t>://</a:t>
            </a:r>
            <a:r>
              <a:rPr lang="pt-BR" sz="2800" dirty="0" smtClean="0">
                <a:hlinkClick r:id="rId2"/>
              </a:rPr>
              <a:t>vodeocatalog.com/ru/video/ex0Suj4w-x8</a:t>
            </a:r>
            <a:endParaRPr lang="pt-BR" sz="2800" dirty="0" smtClean="0"/>
          </a:p>
          <a:p>
            <a:pPr algn="l"/>
            <a:endParaRPr lang="pt-BR" sz="2800" dirty="0" smtClean="0">
              <a:hlinkClick r:id="rId3"/>
            </a:endParaRPr>
          </a:p>
          <a:p>
            <a:pPr algn="l"/>
            <a:r>
              <a:rPr lang="pt-BR" sz="2800" dirty="0" smtClean="0">
                <a:hlinkClick r:id="rId3"/>
              </a:rPr>
              <a:t>http</a:t>
            </a:r>
            <a:r>
              <a:rPr lang="pt-BR" sz="2800" dirty="0">
                <a:hlinkClick r:id="rId3"/>
              </a:rPr>
              <a:t>://demotu.org/o-salto-duplo-twist-carpado-por-daiane-do-santos/</a:t>
            </a:r>
            <a:endParaRPr lang="pt-BR" sz="2800" dirty="0"/>
          </a:p>
        </p:txBody>
      </p:sp>
      <p:sp>
        <p:nvSpPr>
          <p:cNvPr id="3" name="Retângulo 2"/>
          <p:cNvSpPr/>
          <p:nvPr/>
        </p:nvSpPr>
        <p:spPr>
          <a:xfrm>
            <a:off x="395536" y="3349441"/>
            <a:ext cx="7992888" cy="1015663"/>
          </a:xfrm>
          <a:prstGeom prst="rect">
            <a:avLst/>
          </a:prstGeom>
        </p:spPr>
        <p:txBody>
          <a:bodyPr wrap="square">
            <a:spAutoFit/>
          </a:bodyPr>
          <a:lstStyle/>
          <a:p>
            <a:pPr algn="just"/>
            <a:r>
              <a:rPr lang="pt-BR" dirty="0" smtClean="0">
                <a:hlinkClick r:id="rId4"/>
              </a:rPr>
              <a:t>Mortal quase impossível</a:t>
            </a:r>
          </a:p>
          <a:p>
            <a:pPr algn="just"/>
            <a:r>
              <a:rPr lang="pt-BR" sz="2800" dirty="0" smtClean="0">
                <a:hlinkClick r:id="rId4"/>
              </a:rPr>
              <a:t>https</a:t>
            </a:r>
            <a:r>
              <a:rPr lang="pt-BR" sz="2800" dirty="0">
                <a:hlinkClick r:id="rId4"/>
              </a:rPr>
              <a:t>://www.youtube.com/watch?v=_UgxNUAuXUM</a:t>
            </a:r>
            <a:endParaRPr lang="pt-BR" sz="2800" dirty="0"/>
          </a:p>
        </p:txBody>
      </p:sp>
    </p:spTree>
    <p:extLst>
      <p:ext uri="{BB962C8B-B14F-4D97-AF65-F5344CB8AC3E}">
        <p14:creationId xmlns:p14="http://schemas.microsoft.com/office/powerpoint/2010/main" val="15664590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83568" y="2890391"/>
            <a:ext cx="8352928" cy="523220"/>
          </a:xfrm>
          <a:prstGeom prst="rect">
            <a:avLst/>
          </a:prstGeom>
        </p:spPr>
        <p:txBody>
          <a:bodyPr wrap="square">
            <a:spAutoFit/>
          </a:bodyPr>
          <a:lstStyle/>
          <a:p>
            <a:pPr algn="l"/>
            <a:r>
              <a:rPr lang="pt-BR" sz="2800" dirty="0">
                <a:hlinkClick r:id="rId2"/>
              </a:rPr>
              <a:t>https://www.youtube.com/watch?v=x_zqx-YHAbU</a:t>
            </a:r>
            <a:endParaRPr lang="pt-BR" sz="2800" dirty="0"/>
          </a:p>
        </p:txBody>
      </p:sp>
      <p:sp>
        <p:nvSpPr>
          <p:cNvPr id="3" name="CaixaDeTexto 2"/>
          <p:cNvSpPr txBox="1"/>
          <p:nvPr/>
        </p:nvSpPr>
        <p:spPr>
          <a:xfrm>
            <a:off x="2650215" y="908720"/>
            <a:ext cx="3945311" cy="769441"/>
          </a:xfrm>
          <a:prstGeom prst="rect">
            <a:avLst/>
          </a:prstGeom>
          <a:noFill/>
        </p:spPr>
        <p:txBody>
          <a:bodyPr wrap="none" rtlCol="0">
            <a:spAutoFit/>
          </a:bodyPr>
          <a:lstStyle/>
          <a:p>
            <a:r>
              <a:rPr lang="pt-BR" sz="4400" b="1" dirty="0" smtClean="0">
                <a:solidFill>
                  <a:srgbClr val="C00000"/>
                </a:solidFill>
                <a:latin typeface="Arial" panose="020B0604020202020204" pitchFamily="34" charset="0"/>
                <a:cs typeface="Arial" panose="020B0604020202020204" pitchFamily="34" charset="0"/>
              </a:rPr>
              <a:t>MADE IN USA</a:t>
            </a:r>
            <a:endParaRPr lang="pt-BR" sz="4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753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975625" y="620688"/>
            <a:ext cx="3108543" cy="923330"/>
          </a:xfrm>
          <a:prstGeom prst="rect">
            <a:avLst/>
          </a:prstGeom>
          <a:noFill/>
        </p:spPr>
        <p:txBody>
          <a:bodyPr wrap="none" rtlCol="0">
            <a:spAutoFit/>
          </a:bodyPr>
          <a:lstStyle/>
          <a:p>
            <a:r>
              <a:rPr lang="pt-BR" sz="5400" b="1" dirty="0" smtClean="0">
                <a:solidFill>
                  <a:srgbClr val="C00000"/>
                </a:solidFill>
                <a:latin typeface="Arial" panose="020B0604020202020204" pitchFamily="34" charset="0"/>
                <a:cs typeface="Arial" panose="020B0604020202020204" pitchFamily="34" charset="0"/>
              </a:rPr>
              <a:t>GINÁSIO</a:t>
            </a:r>
            <a:endParaRPr lang="pt-BR" sz="5400" b="1" dirty="0">
              <a:solidFill>
                <a:srgbClr val="C00000"/>
              </a:solidFill>
              <a:latin typeface="Arial" panose="020B0604020202020204" pitchFamily="34" charset="0"/>
              <a:cs typeface="Arial" panose="020B0604020202020204" pitchFamily="34" charset="0"/>
            </a:endParaRPr>
          </a:p>
        </p:txBody>
      </p:sp>
      <p:sp>
        <p:nvSpPr>
          <p:cNvPr id="3" name="CaixaDeTexto 2"/>
          <p:cNvSpPr txBox="1"/>
          <p:nvPr/>
        </p:nvSpPr>
        <p:spPr>
          <a:xfrm>
            <a:off x="323528" y="2708920"/>
            <a:ext cx="8432117" cy="584775"/>
          </a:xfrm>
          <a:prstGeom prst="rect">
            <a:avLst/>
          </a:prstGeom>
          <a:noFill/>
        </p:spPr>
        <p:txBody>
          <a:bodyPr wrap="none" rtlCol="0">
            <a:spAutoFit/>
          </a:bodyPr>
          <a:lstStyle/>
          <a:p>
            <a:r>
              <a:rPr lang="pt-BR" dirty="0" smtClean="0"/>
              <a:t>Observar e analisar a Mecânica dos Fundamentos </a:t>
            </a:r>
            <a:endParaRPr lang="pt-BR" dirty="0"/>
          </a:p>
        </p:txBody>
      </p:sp>
    </p:spTree>
    <p:extLst>
      <p:ext uri="{BB962C8B-B14F-4D97-AF65-F5344CB8AC3E}">
        <p14:creationId xmlns:p14="http://schemas.microsoft.com/office/powerpoint/2010/main" val="3946250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60040" y="476672"/>
            <a:ext cx="8676456" cy="6217087"/>
          </a:xfrm>
          <a:prstGeom prst="rect">
            <a:avLst/>
          </a:prstGeom>
        </p:spPr>
        <p:txBody>
          <a:bodyPr wrap="square">
            <a:spAutoFit/>
          </a:bodyPr>
          <a:lstStyle/>
          <a:p>
            <a:pPr algn="l"/>
            <a:r>
              <a:rPr lang="pt-BR" sz="2400" b="1" dirty="0">
                <a:solidFill>
                  <a:srgbClr val="006600"/>
                </a:solidFill>
              </a:rPr>
              <a:t>Fazer pesquisa sobre competição, regras e avaliação na </a:t>
            </a:r>
            <a:r>
              <a:rPr lang="pt-BR" sz="2400" b="1" dirty="0" smtClean="0">
                <a:solidFill>
                  <a:srgbClr val="006600"/>
                </a:solidFill>
              </a:rPr>
              <a:t>GA</a:t>
            </a:r>
            <a:r>
              <a:rPr lang="pt-BR" sz="2400" dirty="0" smtClean="0">
                <a:solidFill>
                  <a:srgbClr val="006600"/>
                </a:solidFill>
              </a:rPr>
              <a:t>:</a:t>
            </a:r>
          </a:p>
          <a:p>
            <a:pPr algn="l"/>
            <a:endParaRPr lang="pt-BR" sz="2400" dirty="0"/>
          </a:p>
          <a:p>
            <a:pPr algn="l"/>
            <a:r>
              <a:rPr lang="pt-BR" sz="2400" dirty="0"/>
              <a:t>Busca em material bibliográfico; sites oficiais da Confederação Brasileira de Ginástica e Federação Internacional de Ginástica; entrevista com profissionais e atletas; etc.</a:t>
            </a:r>
          </a:p>
          <a:p>
            <a:pPr lvl="0" algn="l"/>
            <a:r>
              <a:rPr lang="pt-BR" sz="2400" dirty="0"/>
              <a:t>Pontos a pesquisar (em competições oficiais, Jogos Olímpicos):</a:t>
            </a:r>
          </a:p>
          <a:p>
            <a:pPr lvl="0" algn="l"/>
            <a:r>
              <a:rPr lang="pt-BR" sz="2400" dirty="0" smtClean="0"/>
              <a:t>	</a:t>
            </a:r>
            <a:r>
              <a:rPr lang="pt-BR" sz="2300" dirty="0" smtClean="0"/>
              <a:t>- Tipos </a:t>
            </a:r>
            <a:r>
              <a:rPr lang="pt-BR" sz="2300" dirty="0"/>
              <a:t>de competições</a:t>
            </a:r>
          </a:p>
          <a:p>
            <a:pPr lvl="0" algn="l"/>
            <a:r>
              <a:rPr lang="pt-BR" sz="2300" dirty="0" smtClean="0"/>
              <a:t>	- Formação </a:t>
            </a:r>
            <a:r>
              <a:rPr lang="pt-BR" sz="2300" dirty="0"/>
              <a:t>das equipes</a:t>
            </a:r>
          </a:p>
          <a:p>
            <a:pPr lvl="0" algn="l"/>
            <a:r>
              <a:rPr lang="pt-BR" sz="2300" dirty="0" smtClean="0"/>
              <a:t>	- Critérios </a:t>
            </a:r>
            <a:r>
              <a:rPr lang="pt-BR" sz="2300" dirty="0"/>
              <a:t>de classificação para as finais</a:t>
            </a:r>
          </a:p>
          <a:p>
            <a:pPr lvl="0" algn="l"/>
            <a:r>
              <a:rPr lang="pt-BR" sz="2300" dirty="0" smtClean="0"/>
              <a:t>	- Provas </a:t>
            </a:r>
            <a:r>
              <a:rPr lang="pt-BR" sz="2300" dirty="0"/>
              <a:t>masculinas e femininas</a:t>
            </a:r>
          </a:p>
          <a:p>
            <a:pPr lvl="0" algn="l"/>
            <a:r>
              <a:rPr lang="pt-BR" sz="2300" dirty="0" smtClean="0"/>
              <a:t>	- Sequencia/Rodízio </a:t>
            </a:r>
            <a:r>
              <a:rPr lang="pt-BR" sz="2300" dirty="0"/>
              <a:t>de apresentação nos aparelhos </a:t>
            </a:r>
            <a:r>
              <a:rPr lang="pt-BR" sz="2300" dirty="0" err="1" smtClean="0"/>
              <a:t>Masc</a:t>
            </a:r>
            <a:r>
              <a:rPr lang="pt-BR" sz="2300" dirty="0" smtClean="0"/>
              <a:t> e </a:t>
            </a:r>
            <a:r>
              <a:rPr lang="pt-BR" sz="2300" dirty="0" err="1" smtClean="0"/>
              <a:t>Fem</a:t>
            </a:r>
            <a:endParaRPr lang="pt-BR" sz="2300" dirty="0"/>
          </a:p>
          <a:p>
            <a:pPr lvl="0" algn="l"/>
            <a:r>
              <a:rPr lang="pt-BR" sz="2300" dirty="0" smtClean="0"/>
              <a:t>	- Processo </a:t>
            </a:r>
            <a:r>
              <a:rPr lang="pt-BR" sz="2300" dirty="0"/>
              <a:t>de premiação</a:t>
            </a:r>
          </a:p>
          <a:p>
            <a:pPr lvl="0" algn="l"/>
            <a:r>
              <a:rPr lang="pt-BR" sz="2300" dirty="0" smtClean="0"/>
              <a:t>	- Formação </a:t>
            </a:r>
            <a:r>
              <a:rPr lang="pt-BR" sz="2300" dirty="0"/>
              <a:t>da Banca de Arbitragem</a:t>
            </a:r>
          </a:p>
          <a:p>
            <a:pPr lvl="0" algn="l"/>
            <a:r>
              <a:rPr lang="pt-BR" sz="2300" dirty="0" smtClean="0"/>
              <a:t>	- Regras </a:t>
            </a:r>
            <a:r>
              <a:rPr lang="pt-BR" sz="2300" dirty="0"/>
              <a:t>gerais e critérios de avaliação </a:t>
            </a:r>
            <a:r>
              <a:rPr lang="pt-BR" sz="2300" dirty="0" smtClean="0"/>
              <a:t>(escolher </a:t>
            </a:r>
            <a:r>
              <a:rPr lang="pt-BR" sz="2300" dirty="0"/>
              <a:t>um </a:t>
            </a:r>
            <a:r>
              <a:rPr lang="pt-BR" sz="2300" dirty="0" smtClean="0"/>
              <a:t>aparelho M e F)</a:t>
            </a:r>
            <a:endParaRPr lang="pt-BR" sz="2300" dirty="0"/>
          </a:p>
          <a:p>
            <a:pPr lvl="0" algn="l"/>
            <a:r>
              <a:rPr lang="pt-BR" sz="2300" dirty="0" smtClean="0"/>
              <a:t>	- Composição </a:t>
            </a:r>
            <a:r>
              <a:rPr lang="pt-BR" sz="2300" dirty="0"/>
              <a:t>e cálculo da nota final</a:t>
            </a:r>
          </a:p>
          <a:p>
            <a:pPr lvl="0" algn="l"/>
            <a:r>
              <a:rPr lang="pt-BR" sz="2300" dirty="0"/>
              <a:t> </a:t>
            </a:r>
            <a:r>
              <a:rPr lang="pt-BR" sz="2300" dirty="0" smtClean="0"/>
              <a:t>	- Número </a:t>
            </a:r>
            <a:r>
              <a:rPr lang="pt-BR" sz="2300" dirty="0"/>
              <a:t>máximo de medalhas por atleta </a:t>
            </a:r>
            <a:r>
              <a:rPr lang="pt-BR" sz="2300" dirty="0" err="1" smtClean="0"/>
              <a:t>Masc</a:t>
            </a:r>
            <a:r>
              <a:rPr lang="pt-BR" sz="2300" dirty="0" smtClean="0"/>
              <a:t> e </a:t>
            </a:r>
            <a:r>
              <a:rPr lang="pt-BR" sz="2300" dirty="0" err="1" smtClean="0"/>
              <a:t>Fem</a:t>
            </a:r>
            <a:endParaRPr lang="pt-BR" sz="2300" dirty="0"/>
          </a:p>
        </p:txBody>
      </p:sp>
    </p:spTree>
    <p:extLst>
      <p:ext uri="{BB962C8B-B14F-4D97-AF65-F5344CB8AC3E}">
        <p14:creationId xmlns:p14="http://schemas.microsoft.com/office/powerpoint/2010/main" val="1883964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6"/>
          <p:cNvPicPr>
            <a:picLocks noChangeArrowheads="1"/>
          </p:cNvPicPr>
          <p:nvPr/>
        </p:nvPicPr>
        <p:blipFill>
          <a:blip r:embed="rId2"/>
          <a:srcRect/>
          <a:stretch>
            <a:fillRect/>
          </a:stretch>
        </p:blipFill>
        <p:spPr bwMode="auto">
          <a:xfrm>
            <a:off x="500063" y="357188"/>
            <a:ext cx="2168525" cy="2514600"/>
          </a:xfrm>
          <a:prstGeom prst="rect">
            <a:avLst/>
          </a:prstGeom>
          <a:noFill/>
          <a:ln w="12700">
            <a:noFill/>
            <a:miter lim="800000"/>
            <a:headEnd/>
            <a:tailEnd/>
          </a:ln>
        </p:spPr>
      </p:pic>
      <p:sp>
        <p:nvSpPr>
          <p:cNvPr id="15363" name="Text Box 1027"/>
          <p:cNvSpPr txBox="1">
            <a:spLocks noChangeArrowheads="1"/>
          </p:cNvSpPr>
          <p:nvPr/>
        </p:nvSpPr>
        <p:spPr bwMode="auto">
          <a:xfrm>
            <a:off x="4622800" y="500063"/>
            <a:ext cx="3949700" cy="769937"/>
          </a:xfrm>
          <a:prstGeom prst="rect">
            <a:avLst/>
          </a:prstGeom>
          <a:noFill/>
          <a:ln w="9525">
            <a:noFill/>
            <a:miter lim="800000"/>
            <a:headEnd/>
            <a:tailEnd/>
          </a:ln>
        </p:spPr>
        <p:txBody>
          <a:bodyPr wrap="none">
            <a:spAutoFit/>
          </a:bodyPr>
          <a:lstStyle/>
          <a:p>
            <a:pPr algn="l"/>
            <a:r>
              <a:rPr lang="pt-BR" sz="4400" b="1">
                <a:solidFill>
                  <a:srgbClr val="800080"/>
                </a:solidFill>
                <a:latin typeface="Arial" charset="0"/>
                <a:cs typeface="Arial" charset="0"/>
              </a:rPr>
              <a:t>Aterrissagens</a:t>
            </a:r>
          </a:p>
        </p:txBody>
      </p:sp>
      <p:sp>
        <p:nvSpPr>
          <p:cNvPr id="15364" name="Retângulo 5"/>
          <p:cNvSpPr>
            <a:spLocks noChangeArrowheads="1"/>
          </p:cNvSpPr>
          <p:nvPr/>
        </p:nvSpPr>
        <p:spPr bwMode="auto">
          <a:xfrm>
            <a:off x="428625" y="3214688"/>
            <a:ext cx="8286750" cy="523875"/>
          </a:xfrm>
          <a:prstGeom prst="rect">
            <a:avLst/>
          </a:prstGeom>
          <a:noFill/>
          <a:ln w="9525">
            <a:noFill/>
            <a:miter lim="800000"/>
            <a:headEnd/>
            <a:tailEnd/>
          </a:ln>
        </p:spPr>
        <p:txBody>
          <a:bodyPr>
            <a:spAutoFit/>
          </a:bodyPr>
          <a:lstStyle/>
          <a:p>
            <a:pPr marL="457200" indent="-457200">
              <a:spcBef>
                <a:spcPts val="1200"/>
              </a:spcBef>
              <a:buFont typeface="Wingdings" pitchFamily="2" charset="2"/>
              <a:buChar char="v"/>
            </a:pPr>
            <a:r>
              <a:rPr lang="pt-BR" sz="2800">
                <a:solidFill>
                  <a:srgbClr val="C00000"/>
                </a:solidFill>
                <a:latin typeface="Arial" charset="0"/>
                <a:cs typeface="Arial" charset="0"/>
              </a:rPr>
              <a:t>Centro de Massa desacelera com segurança</a:t>
            </a:r>
          </a:p>
        </p:txBody>
      </p:sp>
      <p:sp>
        <p:nvSpPr>
          <p:cNvPr id="15365" name="Retângulo 6"/>
          <p:cNvSpPr>
            <a:spLocks noChangeArrowheads="1"/>
          </p:cNvSpPr>
          <p:nvPr/>
        </p:nvSpPr>
        <p:spPr bwMode="auto">
          <a:xfrm>
            <a:off x="571500" y="4699000"/>
            <a:ext cx="8001000" cy="1230313"/>
          </a:xfrm>
          <a:prstGeom prst="rect">
            <a:avLst/>
          </a:prstGeom>
          <a:noFill/>
          <a:ln w="9525">
            <a:noFill/>
            <a:miter lim="800000"/>
            <a:headEnd/>
            <a:tailEnd/>
          </a:ln>
        </p:spPr>
        <p:txBody>
          <a:bodyPr>
            <a:spAutoFit/>
          </a:bodyPr>
          <a:lstStyle/>
          <a:p>
            <a:pPr marL="457200" indent="-457200">
              <a:spcBef>
                <a:spcPts val="1200"/>
              </a:spcBef>
            </a:pPr>
            <a:r>
              <a:rPr lang="pt-BR" dirty="0">
                <a:solidFill>
                  <a:srgbClr val="C00000"/>
                </a:solidFill>
                <a:latin typeface="Arial" charset="0"/>
                <a:cs typeface="Arial" charset="0"/>
              </a:rPr>
              <a:t>Atenuar a força das aterrissagens: </a:t>
            </a:r>
          </a:p>
          <a:p>
            <a:pPr marL="457200" indent="-457200">
              <a:spcBef>
                <a:spcPts val="1200"/>
              </a:spcBef>
            </a:pPr>
            <a:r>
              <a:rPr lang="pt-BR" dirty="0">
                <a:solidFill>
                  <a:srgbClr val="C00000"/>
                </a:solidFill>
                <a:latin typeface="Arial" charset="0"/>
                <a:cs typeface="Arial" charset="0"/>
              </a:rPr>
              <a:t>ampliar </a:t>
            </a:r>
            <a:r>
              <a:rPr lang="pt-BR" b="1" u="sng" dirty="0">
                <a:solidFill>
                  <a:srgbClr val="C00000"/>
                </a:solidFill>
                <a:latin typeface="Arial" charset="0"/>
                <a:cs typeface="Arial" charset="0"/>
              </a:rPr>
              <a:t>tempo</a:t>
            </a:r>
            <a:r>
              <a:rPr lang="pt-BR" dirty="0">
                <a:solidFill>
                  <a:srgbClr val="C00000"/>
                </a:solidFill>
                <a:latin typeface="Arial" charset="0"/>
                <a:cs typeface="Arial" charset="0"/>
              </a:rPr>
              <a:t> e </a:t>
            </a:r>
            <a:r>
              <a:rPr lang="pt-BR" b="1" u="sng" dirty="0">
                <a:solidFill>
                  <a:srgbClr val="C00000"/>
                </a:solidFill>
                <a:latin typeface="Arial" charset="0"/>
                <a:cs typeface="Arial" charset="0"/>
              </a:rPr>
              <a:t>superfície</a:t>
            </a:r>
            <a:r>
              <a:rPr lang="pt-BR" dirty="0">
                <a:solidFill>
                  <a:srgbClr val="C00000"/>
                </a:solidFill>
                <a:latin typeface="Arial" charset="0"/>
                <a:cs typeface="Arial" charset="0"/>
              </a:rPr>
              <a:t> de contato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027"/>
          <p:cNvSpPr txBox="1">
            <a:spLocks noChangeArrowheads="1"/>
          </p:cNvSpPr>
          <p:nvPr/>
        </p:nvSpPr>
        <p:spPr bwMode="auto">
          <a:xfrm>
            <a:off x="4870450" y="260350"/>
            <a:ext cx="3949700" cy="769938"/>
          </a:xfrm>
          <a:prstGeom prst="rect">
            <a:avLst/>
          </a:prstGeom>
          <a:noFill/>
          <a:ln w="9525">
            <a:noFill/>
            <a:miter lim="800000"/>
            <a:headEnd/>
            <a:tailEnd/>
          </a:ln>
        </p:spPr>
        <p:txBody>
          <a:bodyPr wrap="none">
            <a:spAutoFit/>
          </a:bodyPr>
          <a:lstStyle/>
          <a:p>
            <a:pPr algn="l"/>
            <a:r>
              <a:rPr lang="pt-BR" sz="4400" b="1">
                <a:solidFill>
                  <a:srgbClr val="800080"/>
                </a:solidFill>
                <a:latin typeface="Arial" charset="0"/>
                <a:cs typeface="Arial" charset="0"/>
              </a:rPr>
              <a:t>Aterrissagens</a:t>
            </a:r>
          </a:p>
        </p:txBody>
      </p:sp>
      <p:sp>
        <p:nvSpPr>
          <p:cNvPr id="16387" name="Text Box 1029"/>
          <p:cNvSpPr txBox="1">
            <a:spLocks noChangeArrowheads="1"/>
          </p:cNvSpPr>
          <p:nvPr/>
        </p:nvSpPr>
        <p:spPr bwMode="auto">
          <a:xfrm>
            <a:off x="179388" y="4926013"/>
            <a:ext cx="2763837" cy="1816100"/>
          </a:xfrm>
          <a:prstGeom prst="rect">
            <a:avLst/>
          </a:prstGeom>
          <a:noFill/>
          <a:ln w="9525">
            <a:noFill/>
            <a:miter lim="800000"/>
            <a:headEnd/>
            <a:tailEnd/>
          </a:ln>
        </p:spPr>
        <p:txBody>
          <a:bodyPr wrap="none">
            <a:spAutoFit/>
          </a:bodyPr>
          <a:lstStyle/>
          <a:p>
            <a:r>
              <a:rPr lang="pt-BR" sz="2800">
                <a:latin typeface="Arial" charset="0"/>
                <a:cs typeface="Arial" charset="0"/>
              </a:rPr>
              <a:t>Sobre os pés</a:t>
            </a:r>
          </a:p>
          <a:p>
            <a:r>
              <a:rPr lang="pt-BR" sz="2800">
                <a:latin typeface="Arial" charset="0"/>
                <a:cs typeface="Arial" charset="0"/>
              </a:rPr>
              <a:t>Sobre as mãos</a:t>
            </a:r>
          </a:p>
          <a:p>
            <a:r>
              <a:rPr lang="pt-BR" sz="2800">
                <a:latin typeface="Arial" charset="0"/>
                <a:cs typeface="Arial" charset="0"/>
              </a:rPr>
              <a:t>Sobre as costas</a:t>
            </a:r>
          </a:p>
          <a:p>
            <a:r>
              <a:rPr lang="pt-BR" sz="2800">
                <a:latin typeface="Arial" charset="0"/>
                <a:cs typeface="Arial" charset="0"/>
              </a:rPr>
              <a:t>Em rotação</a:t>
            </a:r>
          </a:p>
        </p:txBody>
      </p:sp>
      <p:sp>
        <p:nvSpPr>
          <p:cNvPr id="16388" name="Text Box 1030"/>
          <p:cNvSpPr txBox="1">
            <a:spLocks noChangeArrowheads="1"/>
          </p:cNvSpPr>
          <p:nvPr/>
        </p:nvSpPr>
        <p:spPr bwMode="auto">
          <a:xfrm>
            <a:off x="6459538" y="4422775"/>
            <a:ext cx="2505075" cy="2246313"/>
          </a:xfrm>
          <a:prstGeom prst="rect">
            <a:avLst/>
          </a:prstGeom>
          <a:noFill/>
          <a:ln w="9525">
            <a:noFill/>
            <a:miter lim="800000"/>
            <a:headEnd/>
            <a:tailEnd/>
          </a:ln>
        </p:spPr>
        <p:txBody>
          <a:bodyPr wrap="none">
            <a:spAutoFit/>
          </a:bodyPr>
          <a:lstStyle/>
          <a:p>
            <a:r>
              <a:rPr lang="pt-BR" sz="2800">
                <a:latin typeface="Arial" charset="0"/>
                <a:cs typeface="Arial" charset="0"/>
              </a:rPr>
              <a:t>Altura</a:t>
            </a:r>
          </a:p>
          <a:p>
            <a:r>
              <a:rPr lang="pt-BR" sz="2800">
                <a:latin typeface="Arial" charset="0"/>
                <a:cs typeface="Arial" charset="0"/>
              </a:rPr>
              <a:t>Direções</a:t>
            </a:r>
          </a:p>
          <a:p>
            <a:r>
              <a:rPr lang="pt-BR" sz="2800">
                <a:latin typeface="Arial" charset="0"/>
                <a:cs typeface="Arial" charset="0"/>
              </a:rPr>
              <a:t>Configurações</a:t>
            </a:r>
          </a:p>
          <a:p>
            <a:r>
              <a:rPr lang="pt-BR" sz="2800">
                <a:latin typeface="Arial" charset="0"/>
                <a:cs typeface="Arial" charset="0"/>
              </a:rPr>
              <a:t>Superfícies</a:t>
            </a:r>
          </a:p>
          <a:p>
            <a:r>
              <a:rPr lang="pt-BR" sz="2800">
                <a:latin typeface="Arial" charset="0"/>
                <a:cs typeface="Arial" charset="0"/>
              </a:rPr>
              <a:t>Equipamentos</a:t>
            </a:r>
          </a:p>
        </p:txBody>
      </p:sp>
      <p:pic>
        <p:nvPicPr>
          <p:cNvPr id="16389" name="Imagem 5"/>
          <p:cNvPicPr>
            <a:picLocks noChangeAspect="1"/>
          </p:cNvPicPr>
          <p:nvPr/>
        </p:nvPicPr>
        <p:blipFill>
          <a:blip r:embed="rId2"/>
          <a:srcRect/>
          <a:stretch>
            <a:fillRect/>
          </a:stretch>
        </p:blipFill>
        <p:spPr bwMode="auto">
          <a:xfrm>
            <a:off x="611188" y="1168400"/>
            <a:ext cx="5857875" cy="354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m 2"/>
          <p:cNvPicPr>
            <a:picLocks noChangeAspect="1"/>
          </p:cNvPicPr>
          <p:nvPr/>
        </p:nvPicPr>
        <p:blipFill>
          <a:blip r:embed="rId2"/>
          <a:srcRect/>
          <a:stretch>
            <a:fillRect/>
          </a:stretch>
        </p:blipFill>
        <p:spPr bwMode="auto">
          <a:xfrm>
            <a:off x="3351213" y="0"/>
            <a:ext cx="24415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m 1"/>
          <p:cNvPicPr>
            <a:picLocks noChangeAspect="1"/>
          </p:cNvPicPr>
          <p:nvPr/>
        </p:nvPicPr>
        <p:blipFill>
          <a:blip r:embed="rId2"/>
          <a:srcRect/>
          <a:stretch>
            <a:fillRect/>
          </a:stretch>
        </p:blipFill>
        <p:spPr bwMode="auto">
          <a:xfrm>
            <a:off x="900113" y="188913"/>
            <a:ext cx="3690937" cy="6437312"/>
          </a:xfrm>
          <a:prstGeom prst="rect">
            <a:avLst/>
          </a:prstGeom>
          <a:noFill/>
          <a:ln w="9525">
            <a:noFill/>
            <a:miter lim="800000"/>
            <a:headEnd/>
            <a:tailEnd/>
          </a:ln>
        </p:spPr>
      </p:pic>
      <p:pic>
        <p:nvPicPr>
          <p:cNvPr id="18435" name="Imagem 3"/>
          <p:cNvPicPr>
            <a:picLocks noChangeAspect="1"/>
          </p:cNvPicPr>
          <p:nvPr/>
        </p:nvPicPr>
        <p:blipFill>
          <a:blip r:embed="rId3"/>
          <a:srcRect/>
          <a:stretch>
            <a:fillRect/>
          </a:stretch>
        </p:blipFill>
        <p:spPr bwMode="auto">
          <a:xfrm>
            <a:off x="5359400" y="2416175"/>
            <a:ext cx="3316288" cy="216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1995</TotalTime>
  <Words>619</Words>
  <Application>Microsoft Office PowerPoint</Application>
  <PresentationFormat>Apresentação na tela (4:3)</PresentationFormat>
  <Paragraphs>185</Paragraphs>
  <Slides>53</Slides>
  <Notes>0</Notes>
  <HiddenSlides>0</HiddenSlides>
  <MMClips>0</MMClips>
  <ScaleCrop>false</ScaleCrop>
  <HeadingPairs>
    <vt:vector size="4" baseType="variant">
      <vt:variant>
        <vt:lpstr>Tema</vt:lpstr>
      </vt:variant>
      <vt:variant>
        <vt:i4>1</vt:i4>
      </vt:variant>
      <vt:variant>
        <vt:lpstr>Títulos de slides</vt:lpstr>
      </vt:variant>
      <vt:variant>
        <vt:i4>53</vt:i4>
      </vt:variant>
    </vt:vector>
  </HeadingPairs>
  <TitlesOfParts>
    <vt:vector size="54"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Organização não conhecida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sem título</dc:title>
  <dc:creator>NESC</dc:creator>
  <cp:lastModifiedBy>Myrian Nunomura</cp:lastModifiedBy>
  <cp:revision>203</cp:revision>
  <dcterms:created xsi:type="dcterms:W3CDTF">2002-06-06T23:32:09Z</dcterms:created>
  <dcterms:modified xsi:type="dcterms:W3CDTF">2019-09-17T21:02:09Z</dcterms:modified>
</cp:coreProperties>
</file>