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0" r:id="rId5"/>
    <p:sldId id="316" r:id="rId6"/>
    <p:sldId id="263" r:id="rId7"/>
    <p:sldId id="260" r:id="rId8"/>
    <p:sldId id="315" r:id="rId9"/>
    <p:sldId id="317" r:id="rId10"/>
    <p:sldId id="318" r:id="rId11"/>
    <p:sldId id="319" r:id="rId12"/>
    <p:sldId id="321" r:id="rId13"/>
    <p:sldId id="322" r:id="rId14"/>
    <p:sldId id="323" r:id="rId15"/>
    <p:sldId id="324" r:id="rId16"/>
    <p:sldId id="313" r:id="rId17"/>
    <p:sldId id="268" r:id="rId18"/>
    <p:sldId id="325" r:id="rId19"/>
    <p:sldId id="326" r:id="rId20"/>
    <p:sldId id="327" r:id="rId21"/>
    <p:sldId id="358" r:id="rId22"/>
    <p:sldId id="360" r:id="rId23"/>
    <p:sldId id="361" r:id="rId24"/>
    <p:sldId id="359" r:id="rId25"/>
    <p:sldId id="314" r:id="rId26"/>
    <p:sldId id="329" r:id="rId27"/>
    <p:sldId id="330" r:id="rId28"/>
    <p:sldId id="331" r:id="rId29"/>
    <p:sldId id="332" r:id="rId30"/>
    <p:sldId id="333" r:id="rId31"/>
    <p:sldId id="336" r:id="rId32"/>
    <p:sldId id="334" r:id="rId33"/>
    <p:sldId id="340" r:id="rId34"/>
    <p:sldId id="363" r:id="rId35"/>
    <p:sldId id="347" r:id="rId36"/>
    <p:sldId id="351" r:id="rId37"/>
    <p:sldId id="345" r:id="rId38"/>
    <p:sldId id="350" r:id="rId39"/>
    <p:sldId id="355" r:id="rId40"/>
    <p:sldId id="335" r:id="rId41"/>
    <p:sldId id="338" r:id="rId42"/>
    <p:sldId id="337" r:id="rId43"/>
    <p:sldId id="341" r:id="rId44"/>
    <p:sldId id="364" r:id="rId45"/>
    <p:sldId id="352" r:id="rId46"/>
    <p:sldId id="354" r:id="rId47"/>
    <p:sldId id="346" r:id="rId48"/>
    <p:sldId id="356" r:id="rId49"/>
    <p:sldId id="357" r:id="rId50"/>
    <p:sldId id="328" r:id="rId51"/>
    <p:sldId id="270" r:id="rId52"/>
    <p:sldId id="342" r:id="rId53"/>
    <p:sldId id="343" r:id="rId54"/>
    <p:sldId id="344" r:id="rId55"/>
    <p:sldId id="365" r:id="rId56"/>
    <p:sldId id="311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/>
              <a:t>Prof. Fernando Campos Mendonça</a:t>
            </a:r>
            <a:endParaRPr lang="pt-BR" dirty="0"/>
          </a:p>
        </p:txBody>
      </p:sp>
      <p:pic>
        <p:nvPicPr>
          <p:cNvPr id="9" name="Imagem 8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B787C7-C997-6140-11ED-58F530D8A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32677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4AB93-C48F-3A7D-A2B3-E614C8A90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C1CBF8-018F-0258-656F-053FC072C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031979-2F42-62E7-EC26-553A94E659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2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9D841F-B9EA-26BA-9251-F5B93D2D4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E1049B-45E7-6647-ACFA-9E0C91E08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D3C1B6-3DAB-8F97-6A75-A16208D56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B52E4F-063E-A9E2-4F82-BC02AC77F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6E5A97-2D65-F6B7-A075-DBBD13FD7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E53E-271B-44FE-A694-3BA8CF40F47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1.wmf"/><Relationship Id="rId5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1.wmf"/><Relationship Id="rId5" Type="http://schemas.openxmlformats.org/officeDocument/2006/relationships/image" Target="../media/image2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mendonca@usp.b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04510"/>
            <a:ext cx="9144000" cy="1050725"/>
          </a:xfrm>
        </p:spPr>
        <p:txBody>
          <a:bodyPr anchor="ctr">
            <a:normAutofit/>
          </a:bodyPr>
          <a:lstStyle/>
          <a:p>
            <a:r>
              <a:rPr lang="pt-BR" sz="5000" b="1" dirty="0">
                <a:solidFill>
                  <a:srgbClr val="0000FF"/>
                </a:solidFill>
              </a:rPr>
              <a:t>CONDUTOS FORÇADOS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235" y="6169347"/>
            <a:ext cx="9144000" cy="486006"/>
          </a:xfrm>
        </p:spPr>
        <p:txBody>
          <a:bodyPr>
            <a:normAutofit/>
          </a:bodyPr>
          <a:lstStyle/>
          <a:p>
            <a:r>
              <a:rPr lang="pt-BR" sz="2000" dirty="0"/>
              <a:t>Prof. Dr. Fernando Campos Mendonça – LEB – ESALQ/USP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04696" y="0"/>
            <a:ext cx="10009111" cy="1537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ESCOLA SUPERIOR DE AGRICULTURA “LUIZ DE QUEIROZ”</a:t>
            </a:r>
            <a:br>
              <a:rPr lang="pt-BR" sz="3200" dirty="0">
                <a:latin typeface="+mj-lt"/>
                <a:ea typeface="+mj-ea"/>
                <a:cs typeface="+mj-cs"/>
              </a:rPr>
            </a:br>
            <a:endParaRPr lang="pt-BR" sz="1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LEB 0472 – HIDRÁULICA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1654" b="6095"/>
          <a:stretch/>
        </p:blipFill>
        <p:spPr>
          <a:xfrm>
            <a:off x="490331" y="3106262"/>
            <a:ext cx="3968401" cy="2427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732624" y="3788749"/>
                <a:ext cx="2753254" cy="1062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624" y="3788749"/>
                <a:ext cx="2753254" cy="10629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85" y="3106262"/>
            <a:ext cx="2148055" cy="24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76765" cy="1351722"/>
          </a:xfrm>
        </p:spPr>
        <p:txBody>
          <a:bodyPr/>
          <a:lstStyle/>
          <a:p>
            <a:pPr algn="ctr"/>
            <a:r>
              <a:rPr lang="pt-BR" dirty="0"/>
              <a:t>Experimento de Osborne Reynolds </a:t>
            </a:r>
            <a:br>
              <a:rPr lang="pt-BR" dirty="0"/>
            </a:br>
            <a:r>
              <a:rPr lang="pt-BR" sz="3200" dirty="0"/>
              <a:t>(Irlanda do Norte e Inglaterra, 1883)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2052" name="Picture 4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12" y="1585727"/>
            <a:ext cx="1547839" cy="17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26095" y="1351722"/>
                <a:ext cx="8566043" cy="4946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6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Observações de Reynolds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357188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Diâmetro: 	D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Turbulência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D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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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Turbulência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642938" indent="-285750">
                  <a:lnSpc>
                    <a:spcPct val="150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Viscosidade cinemática (</a:t>
                </a:r>
                <a:r>
                  <a:rPr lang="pt-BR" sz="26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n</a:t>
                </a:r>
                <a:r>
                  <a:rPr lang="pt-BR" sz="2600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,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pt-BR" sz="2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”):	</a:t>
                </a:r>
              </a:p>
              <a:p>
                <a:pPr marL="357188">
                  <a:spcAft>
                    <a:spcPts val="0"/>
                  </a:spcAft>
                </a:pPr>
                <a:r>
                  <a:rPr lang="pt-BR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pt-BR" sz="26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n</a:t>
                </a:r>
                <a:r>
                  <a:rPr lang="pt-BR" sz="2600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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Turbulência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pt-BR" sz="26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n</a:t>
                </a:r>
                <a:r>
                  <a:rPr lang="pt-BR" sz="2600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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Turbulência</a:t>
                </a:r>
              </a:p>
              <a:p>
                <a:pPr>
                  <a:spcAft>
                    <a:spcPts val="0"/>
                  </a:spcAft>
                </a:pPr>
                <a:endParaRPr lang="pt-BR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BR" sz="26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Número de Reynolds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Re</m:t>
                    </m:r>
                    <m: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– velocidade de escoamento, m/s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D – diâmetro do conduto, m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0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				n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viscosidade cinemática do líquido, m</a:t>
                </a:r>
                <a:r>
                  <a:rPr lang="pt-BR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95" y="1351722"/>
                <a:ext cx="8566043" cy="4946482"/>
              </a:xfrm>
              <a:prstGeom prst="rect">
                <a:avLst/>
              </a:prstGeom>
              <a:blipFill rotWithShape="0">
                <a:blip r:embed="rId6"/>
                <a:stretch>
                  <a:fillRect l="-1281" t="-1233" b="-13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08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76765" cy="1351722"/>
          </a:xfrm>
        </p:spPr>
        <p:txBody>
          <a:bodyPr/>
          <a:lstStyle/>
          <a:p>
            <a:pPr algn="ctr"/>
            <a:r>
              <a:rPr lang="pt-BR" dirty="0"/>
              <a:t>Experimento de Osborne Reynolds </a:t>
            </a:r>
            <a:br>
              <a:rPr lang="pt-BR" dirty="0"/>
            </a:br>
            <a:r>
              <a:rPr lang="pt-BR" sz="3200" dirty="0"/>
              <a:t>(Irlanda do Norte e Inglaterra, 1883)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2052" name="Picture 4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12" y="1585727"/>
            <a:ext cx="1547839" cy="17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26095" y="1570090"/>
                <a:ext cx="8566043" cy="4500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6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Número de Reynolds</a:t>
                </a: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Re</m:t>
                    </m:r>
                    <m: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  <m:r>
                          <a:rPr lang="pt-BR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– velocidade de escoamento, m/s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D – diâmetro do conduto, m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0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				n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viscosidade cinemática do líquido, m</a:t>
                </a:r>
                <a:r>
                  <a:rPr lang="pt-BR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/s</a:t>
                </a:r>
              </a:p>
              <a:p>
                <a:pPr>
                  <a:spcAft>
                    <a:spcPts val="0"/>
                  </a:spcAft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BR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Tipo de escoamento: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Escoamento laminar: 	Re ≤ 2000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Transição:			2000 &lt; Re ≤ 4000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Escoamento turbulento:	Re &gt; 4000</a:t>
                </a:r>
              </a:p>
              <a:p>
                <a:pPr>
                  <a:spcAft>
                    <a:spcPts val="0"/>
                  </a:spcAft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95" y="1570090"/>
                <a:ext cx="8566043" cy="4500206"/>
              </a:xfrm>
              <a:prstGeom prst="rect">
                <a:avLst/>
              </a:prstGeom>
              <a:blipFill rotWithShape="0">
                <a:blip r:embed="rId6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92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17579"/>
          </a:xfrm>
        </p:spPr>
        <p:txBody>
          <a:bodyPr/>
          <a:lstStyle/>
          <a:p>
            <a:pPr algn="ctr"/>
            <a:r>
              <a:rPr lang="pt-BR" dirty="0"/>
              <a:t>Exemplo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64651" y="1586204"/>
                <a:ext cx="10515600" cy="4590759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pt-BR" sz="2600" dirty="0"/>
                  <a:t>Qual o número de Reynolds para o escoamento de água a 20</a:t>
                </a:r>
                <a:r>
                  <a:rPr lang="pt-BR" sz="2600" baseline="30000" dirty="0"/>
                  <a:t>o</a:t>
                </a:r>
                <a:r>
                  <a:rPr lang="pt-BR" sz="2600" dirty="0"/>
                  <a:t>C num tubo de 50 mm de diâmetro com velocidade de escoamento de 1 m s</a:t>
                </a:r>
                <a:r>
                  <a:rPr lang="pt-BR" sz="2600" baseline="30000" dirty="0"/>
                  <a:t>-1</a:t>
                </a:r>
                <a:r>
                  <a:rPr lang="pt-BR" sz="2600" dirty="0"/>
                  <a:t>?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pt-BR" sz="2600" dirty="0"/>
                  <a:t>Dados: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pt-BR" sz="2600" dirty="0"/>
                  <a:t>D = 50 mm = 0,05 m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pt-BR" sz="2600" dirty="0"/>
                  <a:t>V = 1 m/s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pt-BR" sz="2600" dirty="0"/>
                  <a:t>T = 20</a:t>
                </a:r>
                <a:r>
                  <a:rPr lang="pt-BR" sz="2600" baseline="30000" dirty="0"/>
                  <a:t>o</a:t>
                </a:r>
                <a:r>
                  <a:rPr lang="pt-BR" sz="2600" dirty="0"/>
                  <a:t>C </a:t>
                </a:r>
                <a:r>
                  <a:rPr lang="pt-BR" sz="2600" dirty="0">
                    <a:sym typeface="Symbol" panose="05050102010706020507" pitchFamily="18" charset="2"/>
                  </a:rPr>
                  <a:t></a:t>
                </a:r>
                <a:r>
                  <a:rPr lang="pt-BR" sz="2600" dirty="0"/>
                  <a:t> viscosidade cinemática da água (Tabela): </a:t>
                </a:r>
                <a:r>
                  <a:rPr lang="pt-BR" sz="2600" i="1" dirty="0"/>
                  <a:t>n</a:t>
                </a:r>
                <a:r>
                  <a:rPr lang="pt-BR" sz="2600" dirty="0"/>
                  <a:t> = 10</a:t>
                </a:r>
                <a:r>
                  <a:rPr lang="pt-BR" sz="2600" baseline="30000" dirty="0"/>
                  <a:t>-6</a:t>
                </a:r>
                <a:r>
                  <a:rPr lang="pt-BR" sz="2600" dirty="0"/>
                  <a:t> m</a:t>
                </a:r>
                <a:r>
                  <a:rPr lang="pt-BR" sz="2600" baseline="30000" dirty="0"/>
                  <a:t>2</a:t>
                </a:r>
                <a:r>
                  <a:rPr lang="pt-BR" sz="2600" dirty="0"/>
                  <a:t>/s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pt-BR" sz="1400" dirty="0"/>
              </a:p>
              <a:p>
                <a:pPr algn="just"/>
                <a:r>
                  <a:rPr lang="pt-BR" dirty="0"/>
                  <a:t>Cálculo:</a:t>
                </a:r>
                <a:r>
                  <a:rPr lang="pt-BR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Re</m:t>
                    </m:r>
                    <m:r>
                      <a:rPr lang="pt-BR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 0,05</m:t>
                        </m:r>
                        <m:r>
                          <a:rPr lang="pt-B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rgbClr val="0000FF"/>
                    </a:solidFill>
                  </a:rPr>
                  <a:t>  =  50000  (Escoamento turbulento)</a:t>
                </a:r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651" y="1586204"/>
                <a:ext cx="10515600" cy="4590759"/>
              </a:xfrm>
              <a:blipFill rotWithShape="0">
                <a:blip r:embed="rId5"/>
                <a:stretch>
                  <a:fillRect l="-1043" t="-1992" r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8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17579"/>
          </a:xfrm>
        </p:spPr>
        <p:txBody>
          <a:bodyPr/>
          <a:lstStyle/>
          <a:p>
            <a:pPr algn="ctr"/>
            <a:r>
              <a:rPr lang="pt-BR" dirty="0"/>
              <a:t>Exemplo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64651" y="1586204"/>
                <a:ext cx="10515600" cy="4590759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pt-BR" sz="2600" dirty="0"/>
                  <a:t>Qual deveria ser a velocidade de escoamento do exemplo anterior para que o regime se tornasse laminar?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pt-BR" sz="1400" dirty="0"/>
              </a:p>
              <a:p>
                <a:pPr marL="0" indent="0">
                  <a:buNone/>
                </a:pPr>
                <a:r>
                  <a:rPr lang="pt-BR" dirty="0"/>
                  <a:t>Regime laminar: Re ≤ 2000</a:t>
                </a:r>
              </a:p>
              <a:p>
                <a:pPr marL="0" indent="0">
                  <a:buNone/>
                  <a:tabLst>
                    <a:tab pos="723900" algn="l"/>
                  </a:tabLst>
                </a:pPr>
                <a:r>
                  <a:rPr lang="pt-BR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Re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ν</m:t>
                        </m:r>
                      </m:den>
                    </m:f>
                  </m:oMath>
                </a14:m>
                <a:r>
                  <a:rPr lang="pt-BR" dirty="0"/>
                  <a:t>	</a:t>
                </a:r>
                <a:r>
                  <a:rPr lang="pt-BR" dirty="0">
                    <a:sym typeface="Symbol" panose="05050102010706020507" pitchFamily="18" charset="2"/>
                  </a:rPr>
                  <a:t></a:t>
                </a:r>
                <a:r>
                  <a:rPr lang="pt-BR" dirty="0"/>
                  <a:t>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2000=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× 0,05 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	</a:t>
                </a:r>
                <a:r>
                  <a:rPr lang="pt-BR" dirty="0">
                    <a:sym typeface="Symbol" panose="05050102010706020507" pitchFamily="18" charset="2"/>
                  </a:rPr>
                  <a:t></a:t>
                </a:r>
                <a:r>
                  <a:rPr lang="pt-BR" dirty="0"/>
                  <a:t>	V = 0,04 m/s</a:t>
                </a:r>
              </a:p>
              <a:p>
                <a:pPr algn="just"/>
                <a:endParaRPr lang="pt-BR" dirty="0">
                  <a:solidFill>
                    <a:srgbClr val="0000FF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dirty="0"/>
                  <a:t>Obs.: </a:t>
                </a:r>
                <a:r>
                  <a:rPr lang="pt-BR" dirty="0">
                    <a:solidFill>
                      <a:srgbClr val="FF0000"/>
                    </a:solidFill>
                  </a:rPr>
                  <a:t>Regime laminar</a:t>
                </a:r>
                <a:r>
                  <a:rPr lang="pt-BR" dirty="0"/>
                  <a:t> ocorre quando</a:t>
                </a:r>
              </a:p>
              <a:p>
                <a:pPr lvl="3"/>
                <a:r>
                  <a:rPr lang="pt-BR" sz="2400" dirty="0">
                    <a:solidFill>
                      <a:srgbClr val="FF0000"/>
                    </a:solidFill>
                  </a:rPr>
                  <a:t>V</a:t>
                </a:r>
                <a:r>
                  <a:rPr lang="pt-BR" sz="2400" dirty="0"/>
                  <a:t> é muito </a:t>
                </a:r>
                <a:r>
                  <a:rPr lang="pt-BR" sz="2400" dirty="0">
                    <a:solidFill>
                      <a:srgbClr val="FF0000"/>
                    </a:solidFill>
                  </a:rPr>
                  <a:t>baixa</a:t>
                </a:r>
              </a:p>
              <a:p>
                <a:pPr lvl="3"/>
                <a:r>
                  <a:rPr lang="pt-BR" sz="2400" dirty="0">
                    <a:solidFill>
                      <a:srgbClr val="FF0000"/>
                    </a:solidFill>
                  </a:rPr>
                  <a:t>D</a:t>
                </a:r>
                <a:r>
                  <a:rPr lang="pt-BR" sz="2400" dirty="0"/>
                  <a:t> é muito </a:t>
                </a:r>
                <a:r>
                  <a:rPr lang="pt-BR" sz="2400" dirty="0">
                    <a:solidFill>
                      <a:srgbClr val="FF0000"/>
                    </a:solidFill>
                  </a:rPr>
                  <a:t>pequeno</a:t>
                </a:r>
              </a:p>
              <a:p>
                <a:pPr lvl="3"/>
                <a:r>
                  <a:rPr lang="pt-BR" sz="2400" i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pt-BR" sz="2400" dirty="0"/>
                  <a:t> é muito </a:t>
                </a:r>
                <a:r>
                  <a:rPr lang="pt-BR" sz="2400" dirty="0">
                    <a:solidFill>
                      <a:srgbClr val="FF0000"/>
                    </a:solidFill>
                  </a:rPr>
                  <a:t>alta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651" y="1586204"/>
                <a:ext cx="10515600" cy="4590759"/>
              </a:xfrm>
              <a:blipFill rotWithShape="0">
                <a:blip r:embed="rId5"/>
                <a:stretch>
                  <a:fillRect l="-1159" t="-1992" b="-2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714699" y="5049671"/>
            <a:ext cx="51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Maioria dos casos: </a:t>
            </a:r>
          </a:p>
          <a:p>
            <a:pPr algn="just"/>
            <a:r>
              <a:rPr lang="pt-BR" sz="2400" dirty="0"/>
              <a:t>regime de </a:t>
            </a:r>
            <a:r>
              <a:rPr lang="pt-BR" sz="2400" dirty="0">
                <a:solidFill>
                  <a:srgbClr val="0000FF"/>
                </a:solidFill>
              </a:rPr>
              <a:t>ESCOAMENTO TURBULENTO.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0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17579"/>
          </a:xfrm>
        </p:spPr>
        <p:txBody>
          <a:bodyPr/>
          <a:lstStyle/>
          <a:p>
            <a:pPr algn="ctr"/>
            <a:r>
              <a:rPr lang="pt-BR" dirty="0"/>
              <a:t>Distribuição de Velocidade em Tubos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0" y="136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0" y="230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7172" name="Grupo 7171"/>
          <p:cNvGrpSpPr/>
          <p:nvPr/>
        </p:nvGrpSpPr>
        <p:grpSpPr>
          <a:xfrm>
            <a:off x="354838" y="2115797"/>
            <a:ext cx="5647642" cy="3353675"/>
            <a:chOff x="450374" y="1883789"/>
            <a:chExt cx="5459106" cy="3353675"/>
          </a:xfrm>
        </p:grpSpPr>
        <p:grpSp>
          <p:nvGrpSpPr>
            <p:cNvPr id="30" name="Grupo 29"/>
            <p:cNvGrpSpPr/>
            <p:nvPr/>
          </p:nvGrpSpPr>
          <p:grpSpPr>
            <a:xfrm>
              <a:off x="450374" y="1883789"/>
              <a:ext cx="5459106" cy="2009069"/>
              <a:chOff x="1407259" y="2401949"/>
              <a:chExt cx="3345613" cy="1107433"/>
            </a:xfrm>
          </p:grpSpPr>
          <p:pic>
            <p:nvPicPr>
              <p:cNvPr id="7190" name="Imagem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1" t="12904" r="6099" b="34624"/>
              <a:stretch>
                <a:fillRect/>
              </a:stretch>
            </p:blipFill>
            <p:spPr bwMode="auto">
              <a:xfrm>
                <a:off x="1407259" y="2401949"/>
                <a:ext cx="3345613" cy="1107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2741929" y="2523725"/>
                <a:ext cx="1826260" cy="906234"/>
                <a:chOff x="3179" y="12926"/>
                <a:chExt cx="2876" cy="1782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79" y="12926"/>
                  <a:ext cx="687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 = 0</a:t>
                  </a:r>
                  <a:endParaRPr kumimoji="0" lang="pt-BR" altLang="pt-BR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16" y="13810"/>
                  <a:ext cx="561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</a:t>
                  </a:r>
                  <a:r>
                    <a:rPr kumimoji="0" lang="pt-BR" altLang="pt-BR" b="0" i="0" u="none" strike="noStrike" cap="none" normalizeH="0" baseline="-3000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máx</a:t>
                  </a:r>
                  <a:endParaRPr kumimoji="0" lang="pt-BR" altLang="pt-BR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07" y="14390"/>
                  <a:ext cx="1748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7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Camada aderente</a:t>
                  </a:r>
                  <a:endParaRPr kumimoji="0" lang="pt-BR" altLang="pt-BR" sz="1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" name="Retângulo 30"/>
            <p:cNvSpPr/>
            <p:nvPr/>
          </p:nvSpPr>
          <p:spPr>
            <a:xfrm>
              <a:off x="2039230" y="4067913"/>
              <a:ext cx="228139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Escoamento laminar</a:t>
              </a:r>
            </a:p>
            <a:p>
              <a:pPr algn="ctr">
                <a:spcAft>
                  <a:spcPts val="600"/>
                </a:spcAft>
              </a:pPr>
              <a:r>
                <a:rPr lang="pt-B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 algn="ctr"/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0,5 </a:t>
              </a:r>
              <a:r>
                <a:rPr lang="pt-B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máx</a:t>
              </a:r>
              <a:endPara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71" name="Grupo 7170"/>
          <p:cNvGrpSpPr/>
          <p:nvPr/>
        </p:nvGrpSpPr>
        <p:grpSpPr>
          <a:xfrm>
            <a:off x="6357318" y="2115797"/>
            <a:ext cx="5570823" cy="3324272"/>
            <a:chOff x="6608676" y="1883789"/>
            <a:chExt cx="5415001" cy="3324272"/>
          </a:xfrm>
        </p:grpSpPr>
        <p:grpSp>
          <p:nvGrpSpPr>
            <p:cNvPr id="7168" name="Grupo 7167"/>
            <p:cNvGrpSpPr/>
            <p:nvPr/>
          </p:nvGrpSpPr>
          <p:grpSpPr>
            <a:xfrm>
              <a:off x="6608676" y="1883789"/>
              <a:ext cx="5415001" cy="2033118"/>
              <a:chOff x="3489101" y="1883789"/>
              <a:chExt cx="3316787" cy="1120689"/>
            </a:xfrm>
          </p:grpSpPr>
          <p:pic>
            <p:nvPicPr>
              <p:cNvPr id="7189" name="Imagem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6" t="24916" r="3128" b="20979"/>
              <a:stretch>
                <a:fillRect/>
              </a:stretch>
            </p:blipFill>
            <p:spPr bwMode="auto">
              <a:xfrm>
                <a:off x="3489101" y="1883789"/>
                <a:ext cx="3316787" cy="1120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7"/>
              <p:cNvGrpSpPr>
                <a:grpSpLocks/>
              </p:cNvGrpSpPr>
              <p:nvPr/>
            </p:nvGrpSpPr>
            <p:grpSpPr bwMode="auto">
              <a:xfrm>
                <a:off x="4754245" y="2021805"/>
                <a:ext cx="1658620" cy="890189"/>
                <a:chOff x="3304" y="12778"/>
                <a:chExt cx="2612" cy="1698"/>
              </a:xfrm>
            </p:grpSpPr>
            <p:sp>
              <p:nvSpPr>
                <p:cNvPr id="2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04" y="12778"/>
                  <a:ext cx="621" cy="2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 = 0</a:t>
                  </a:r>
                  <a:endParaRPr kumimoji="0" lang="pt-BR" altLang="pt-BR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22" y="13622"/>
                  <a:ext cx="528" cy="3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</a:t>
                  </a:r>
                  <a:r>
                    <a:rPr kumimoji="0" lang="pt-BR" altLang="pt-BR" b="0" i="0" u="none" strike="noStrike" cap="none" normalizeH="0" baseline="-3000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máx</a:t>
                  </a:r>
                  <a:endParaRPr kumimoji="0" lang="pt-BR" altLang="pt-BR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89" y="14128"/>
                  <a:ext cx="182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Camada aderente</a:t>
                  </a:r>
                  <a:endParaRPr kumimoji="0" lang="pt-BR" altLang="pt-BR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" name="Retângulo 36"/>
            <p:cNvSpPr/>
            <p:nvPr/>
          </p:nvSpPr>
          <p:spPr>
            <a:xfrm>
              <a:off x="7855355" y="4038510"/>
              <a:ext cx="255230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Escoamento turbulento</a:t>
              </a:r>
            </a:p>
            <a:p>
              <a:pPr algn="ctr">
                <a:spcAft>
                  <a:spcPts val="600"/>
                </a:spcAft>
              </a:pPr>
              <a:r>
                <a:rPr lang="pt-B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1,1 a 1,25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 algn="ctr"/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0,8 a 0,9 </a:t>
              </a:r>
              <a:r>
                <a:rPr lang="pt-B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máx</a:t>
              </a:r>
              <a:endPara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3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Escoamento de Líquidos</a:t>
            </a:r>
            <a:br>
              <a:rPr lang="pt-BR" dirty="0"/>
            </a:br>
            <a:r>
              <a:rPr lang="pt-BR" sz="3200" dirty="0"/>
              <a:t>Limites de Velocidade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149" y="1586204"/>
            <a:ext cx="11218459" cy="459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/>
              <a:t>LIMITES</a:t>
            </a:r>
          </a:p>
          <a:p>
            <a:r>
              <a:rPr lang="pt-BR" dirty="0"/>
              <a:t>Mínimo: evita sedimentação de partículas (movimento laminar)</a:t>
            </a:r>
          </a:p>
          <a:p>
            <a:pPr marL="1077913"/>
            <a:r>
              <a:rPr lang="pt-BR" dirty="0"/>
              <a:t>Água não tratada: 	0,4 m/s</a:t>
            </a:r>
          </a:p>
          <a:p>
            <a:pPr marL="1077913"/>
            <a:r>
              <a:rPr lang="pt-BR" dirty="0"/>
              <a:t>Esgoto:			0,6 m/s</a:t>
            </a:r>
          </a:p>
          <a:p>
            <a:pPr marL="1077913"/>
            <a:r>
              <a:rPr lang="pt-BR" dirty="0"/>
              <a:t>Água tratada: sem limite mínimo </a:t>
            </a:r>
          </a:p>
          <a:p>
            <a:endParaRPr lang="pt-BR" sz="1800" dirty="0"/>
          </a:p>
          <a:p>
            <a:r>
              <a:rPr lang="pt-BR" dirty="0"/>
              <a:t>Máximo: evita perda de carga excessiva e desgaste prematuro de condutos</a:t>
            </a:r>
          </a:p>
          <a:p>
            <a:pPr marL="1077913"/>
            <a:r>
              <a:rPr lang="pt-BR" dirty="0"/>
              <a:t>V ≤ 2,5 m/s</a:t>
            </a:r>
          </a:p>
          <a:p>
            <a:pPr marL="1077913"/>
            <a:r>
              <a:rPr lang="pt-BR" dirty="0">
                <a:solidFill>
                  <a:srgbClr val="0000FF"/>
                </a:solidFill>
              </a:rPr>
              <a:t>Medida prática:</a:t>
            </a:r>
            <a:r>
              <a:rPr lang="pt-BR" sz="3200" dirty="0">
                <a:solidFill>
                  <a:srgbClr val="0000FF"/>
                </a:solidFill>
              </a:rPr>
              <a:t> </a:t>
            </a:r>
            <a:r>
              <a:rPr lang="pt-BR" sz="3600" b="1" dirty="0" err="1">
                <a:solidFill>
                  <a:srgbClr val="0000FF"/>
                </a:solidFill>
              </a:rPr>
              <a:t>V</a:t>
            </a:r>
            <a:r>
              <a:rPr lang="pt-BR" sz="3600" b="1" baseline="-25000" dirty="0" err="1">
                <a:solidFill>
                  <a:srgbClr val="0000FF"/>
                </a:solidFill>
              </a:rPr>
              <a:t>max</a:t>
            </a:r>
            <a:r>
              <a:rPr lang="pt-BR" sz="3600" b="1" dirty="0">
                <a:solidFill>
                  <a:srgbClr val="0000FF"/>
                </a:solidFill>
              </a:rPr>
              <a:t> = 2,0 m/s</a:t>
            </a:r>
            <a:r>
              <a:rPr lang="pt-BR" sz="3200" dirty="0">
                <a:solidFill>
                  <a:srgbClr val="0000FF"/>
                </a:solidFill>
              </a:rPr>
              <a:t> </a:t>
            </a:r>
            <a:r>
              <a:rPr lang="pt-BR" dirty="0">
                <a:solidFill>
                  <a:srgbClr val="0000FF"/>
                </a:solidFill>
              </a:rPr>
              <a:t>(Tubos de PVC e Polietileno)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0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525" y="1013392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Perda de Carga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28" y="2365114"/>
            <a:ext cx="6352655" cy="35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Perda de Carga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8630" y="1310417"/>
                <a:ext cx="10222174" cy="508479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AutoNum type="arabicParenR"/>
                  <a:tabLst>
                    <a:tab pos="3135313" algn="l"/>
                    <a:tab pos="3948113" algn="l"/>
                  </a:tabLst>
                </a:pPr>
                <a:r>
                  <a:rPr lang="pt-BR" b="1" dirty="0"/>
                  <a:t>Conceito</a:t>
                </a:r>
              </a:p>
              <a:p>
                <a:pPr lvl="0">
                  <a:spcBef>
                    <a:spcPts val="600"/>
                  </a:spcBef>
                  <a:spcAft>
                    <a:spcPts val="1800"/>
                  </a:spcAft>
                </a:pPr>
                <a:r>
                  <a:rPr lang="pt-BR" dirty="0"/>
                  <a:t>Teorema de Bernoulli: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800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dirty="0"/>
                  <a:t>Perda de energia = </a:t>
                </a:r>
                <a:r>
                  <a:rPr lang="pt-BR" dirty="0">
                    <a:solidFill>
                      <a:srgbClr val="0000FF"/>
                    </a:solidFill>
                  </a:rPr>
                  <a:t>PERDA DE CARGA</a:t>
                </a:r>
                <a:r>
                  <a:rPr lang="pt-BR" dirty="0"/>
                  <a:t> (</a:t>
                </a:r>
                <a:r>
                  <a:rPr lang="pt-BR" dirty="0">
                    <a:solidFill>
                      <a:srgbClr val="0000FF"/>
                    </a:solidFill>
                  </a:rPr>
                  <a:t>hf</a:t>
                </a:r>
                <a:r>
                  <a:rPr lang="pt-BR" dirty="0"/>
                  <a:t> – </a:t>
                </a:r>
                <a:r>
                  <a:rPr lang="en-US" i="1" dirty="0"/>
                  <a:t>head loss friction</a:t>
                </a:r>
                <a:r>
                  <a:rPr lang="pt-BR" dirty="0"/>
                  <a:t>)</a:t>
                </a:r>
                <a:endParaRPr lang="pt-BR" sz="1600" dirty="0"/>
              </a:p>
              <a:p>
                <a:pPr lvl="0"/>
                <a:r>
                  <a:rPr lang="pt-BR" dirty="0"/>
                  <a:t>Movimento laminar: 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  <a:tabLst>
                    <a:tab pos="1255713" algn="l"/>
                  </a:tabLst>
                </a:pPr>
                <a:r>
                  <a:rPr lang="pt-BR" dirty="0"/>
                  <a:t>hf	</a:t>
                </a:r>
                <a:r>
                  <a:rPr lang="pt-BR" dirty="0">
                    <a:sym typeface="Symbol" panose="05050102010706020507" pitchFamily="18" charset="2"/>
                  </a:rPr>
                  <a:t>	</a:t>
                </a:r>
                <a:r>
                  <a:rPr lang="pt-BR" dirty="0"/>
                  <a:t>viscosidade (atrito interno)</a:t>
                </a:r>
                <a:endParaRPr lang="pt-BR" sz="1400" dirty="0"/>
              </a:p>
              <a:p>
                <a:pPr lvl="0"/>
                <a:r>
                  <a:rPr lang="pt-BR" dirty="0"/>
                  <a:t>Movimento turbulento: 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  <a:tabLst>
                    <a:tab pos="1255713" algn="l"/>
                  </a:tabLst>
                </a:pPr>
                <a:r>
                  <a:rPr lang="pt-BR" dirty="0"/>
                  <a:t>hf	</a:t>
                </a:r>
                <a:r>
                  <a:rPr lang="pt-BR" dirty="0">
                    <a:sym typeface="Symbol" panose="05050102010706020507" pitchFamily="18" charset="2"/>
                  </a:rPr>
                  <a:t>	</a:t>
                </a:r>
                <a:r>
                  <a:rPr lang="pt-BR" dirty="0"/>
                  <a:t>viscosidade + inércia (atrito interno e externo)</a:t>
                </a:r>
                <a:endParaRPr lang="pt-BR" sz="1400" dirty="0"/>
              </a:p>
              <a:p>
                <a:r>
                  <a:rPr lang="pt-BR" dirty="0"/>
                  <a:t>Princípio de Lavoisier: 	</a:t>
                </a:r>
                <a:r>
                  <a:rPr lang="pt-BR" dirty="0">
                    <a:solidFill>
                      <a:srgbClr val="FF0000"/>
                    </a:solidFill>
                  </a:rPr>
                  <a:t>hf</a:t>
                </a:r>
                <a:r>
                  <a:rPr lang="pt-BR" dirty="0"/>
                  <a:t> = </a:t>
                </a:r>
                <a:r>
                  <a:rPr lang="pt-BR" dirty="0">
                    <a:solidFill>
                      <a:srgbClr val="FF0000"/>
                    </a:solidFill>
                  </a:rPr>
                  <a:t>energia</a:t>
                </a:r>
                <a:r>
                  <a:rPr lang="pt-BR" dirty="0"/>
                  <a:t> transformada em </a:t>
                </a:r>
                <a:r>
                  <a:rPr lang="pt-BR" dirty="0">
                    <a:solidFill>
                      <a:srgbClr val="FF0000"/>
                    </a:solidFill>
                  </a:rPr>
                  <a:t>calor</a:t>
                </a:r>
                <a:endParaRPr lang="pt-BR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630" y="1310417"/>
                <a:ext cx="10222174" cy="5084794"/>
              </a:xfrm>
              <a:blipFill>
                <a:blip r:embed="rId3"/>
                <a:stretch>
                  <a:fillRect l="-1252" t="-13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1815184-9832-26C0-7390-330C0232CE81}"/>
                  </a:ext>
                </a:extLst>
              </p:cNvPr>
              <p:cNvSpPr txBox="1"/>
              <p:nvPr/>
            </p:nvSpPr>
            <p:spPr>
              <a:xfrm>
                <a:off x="4380930" y="1842451"/>
                <a:ext cx="5950425" cy="822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1815184-9832-26C0-7390-330C0232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30" y="1842451"/>
                <a:ext cx="5950425" cy="822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13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03931"/>
          </a:xfrm>
        </p:spPr>
        <p:txBody>
          <a:bodyPr/>
          <a:lstStyle/>
          <a:p>
            <a:pPr algn="ctr"/>
            <a:r>
              <a:rPr lang="pt-BR" dirty="0"/>
              <a:t>Perdas de Carga - Classificação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608254"/>
            <a:ext cx="10789693" cy="1716554"/>
          </a:xfrm>
        </p:spPr>
        <p:txBody>
          <a:bodyPr>
            <a:noAutofit/>
          </a:bodyPr>
          <a:lstStyle/>
          <a:p>
            <a:pPr marL="2286000" lvl="5" indent="0">
              <a:buNone/>
            </a:pPr>
            <a:r>
              <a:rPr lang="pt-BR" sz="3200" dirty="0"/>
              <a:t>	</a:t>
            </a:r>
            <a:r>
              <a:rPr lang="pt-BR" sz="3200" dirty="0">
                <a:solidFill>
                  <a:srgbClr val="0000FF"/>
                </a:solidFill>
              </a:rPr>
              <a:t>Distribuídas</a:t>
            </a:r>
            <a:r>
              <a:rPr lang="pt-BR" sz="3200" dirty="0"/>
              <a:t> – Ao longo da canalização</a:t>
            </a:r>
          </a:p>
          <a:p>
            <a:r>
              <a:rPr lang="pt-BR" sz="3200" dirty="0"/>
              <a:t>Classificação</a:t>
            </a:r>
          </a:p>
          <a:p>
            <a:pPr marL="2743200" lvl="6" indent="0">
              <a:buNone/>
            </a:pPr>
            <a:r>
              <a:rPr lang="pt-BR" sz="3200" dirty="0">
                <a:solidFill>
                  <a:srgbClr val="008000"/>
                </a:solidFill>
              </a:rPr>
              <a:t>Localizadas</a:t>
            </a:r>
            <a:r>
              <a:rPr lang="pt-BR" sz="3200" dirty="0"/>
              <a:t> – </a:t>
            </a:r>
            <a:r>
              <a:rPr lang="pt-BR" sz="3200" dirty="0">
                <a:solidFill>
                  <a:srgbClr val="008000"/>
                </a:solidFill>
              </a:rPr>
              <a:t>Peças</a:t>
            </a:r>
            <a:r>
              <a:rPr lang="pt-BR" sz="3200" dirty="0"/>
              <a:t> e </a:t>
            </a:r>
            <a:r>
              <a:rPr lang="pt-BR" sz="3200" dirty="0">
                <a:solidFill>
                  <a:srgbClr val="008000"/>
                </a:solidFill>
              </a:rPr>
              <a:t>acessórios</a:t>
            </a:r>
            <a:r>
              <a:rPr lang="pt-BR" sz="3200" dirty="0"/>
              <a:t> da canalização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3289112" y="2594606"/>
            <a:ext cx="423080" cy="1581608"/>
          </a:xfrm>
          <a:prstGeom prst="leftBrace">
            <a:avLst>
              <a:gd name="adj1" fmla="val 8333"/>
              <a:gd name="adj2" fmla="val 509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519379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46466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4850" y="42481"/>
            <a:ext cx="8202300" cy="61049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Perdas de Carga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5480358"/>
            <a:ext cx="5813945" cy="1287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hf</a:t>
            </a:r>
            <a:r>
              <a:rPr lang="pt-BR" sz="2000" baseline="-25000" dirty="0"/>
              <a:t>1-P</a:t>
            </a:r>
            <a:r>
              <a:rPr lang="pt-BR" sz="2000" dirty="0"/>
              <a:t> – perda de carga no tubo (do ponto 1 até a peça)</a:t>
            </a:r>
          </a:p>
          <a:p>
            <a:pPr marL="0" indent="0">
              <a:buNone/>
            </a:pPr>
            <a:r>
              <a:rPr lang="pt-BR" sz="2000" dirty="0" err="1"/>
              <a:t>hf</a:t>
            </a:r>
            <a:r>
              <a:rPr lang="pt-BR" sz="2000" baseline="-25000" dirty="0" err="1"/>
              <a:t>P</a:t>
            </a:r>
            <a:r>
              <a:rPr lang="pt-BR" sz="2000" dirty="0"/>
              <a:t> – perda de carga na peça</a:t>
            </a:r>
          </a:p>
          <a:p>
            <a:pPr marL="0" indent="0">
              <a:buNone/>
            </a:pPr>
            <a:r>
              <a:rPr lang="pt-BR" sz="2000" dirty="0"/>
              <a:t>hf</a:t>
            </a:r>
            <a:r>
              <a:rPr lang="pt-BR" sz="2000" baseline="-25000" dirty="0"/>
              <a:t>P-2</a:t>
            </a:r>
            <a:r>
              <a:rPr lang="pt-BR" sz="2000" dirty="0"/>
              <a:t> – perda de carga no tubo (da peça até o ponto 2)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665027" y="584736"/>
            <a:ext cx="8871045" cy="4997197"/>
            <a:chOff x="2336041" y="995629"/>
            <a:chExt cx="6899624" cy="4135930"/>
          </a:xfrm>
        </p:grpSpPr>
        <p:pic>
          <p:nvPicPr>
            <p:cNvPr id="5" name="Imagem 4"/>
            <p:cNvPicPr/>
            <p:nvPr/>
          </p:nvPicPr>
          <p:blipFill rotWithShape="1">
            <a:blip r:embed="rId3" cstate="print"/>
            <a:srcRect l="10401" t="3154" r="18160" b="9236"/>
            <a:stretch/>
          </p:blipFill>
          <p:spPr bwMode="auto">
            <a:xfrm>
              <a:off x="2497541" y="995629"/>
              <a:ext cx="6332561" cy="413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o 15"/>
            <p:cNvGrpSpPr/>
            <p:nvPr/>
          </p:nvGrpSpPr>
          <p:grpSpPr>
            <a:xfrm>
              <a:off x="8185696" y="1433015"/>
              <a:ext cx="1049969" cy="2631284"/>
              <a:chOff x="8185696" y="1433015"/>
              <a:chExt cx="1049969" cy="2631284"/>
            </a:xfrm>
          </p:grpSpPr>
          <p:sp>
            <p:nvSpPr>
              <p:cNvPr id="7" name="CaixaDeTexto 6"/>
              <p:cNvSpPr txBox="1"/>
              <p:nvPr/>
            </p:nvSpPr>
            <p:spPr>
              <a:xfrm>
                <a:off x="8215952" y="1433015"/>
                <a:ext cx="7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hf</a:t>
                </a:r>
                <a:r>
                  <a:rPr lang="pt-BR" sz="2000" baseline="-25000" dirty="0"/>
                  <a:t>1-P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8218224" y="2240511"/>
                <a:ext cx="7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err="1"/>
                  <a:t>hf</a:t>
                </a:r>
                <a:r>
                  <a:rPr lang="pt-BR" sz="2000" baseline="-25000" dirty="0" err="1"/>
                  <a:t>P</a:t>
                </a:r>
                <a:endParaRPr lang="pt-BR" sz="2000" baseline="-25000" dirty="0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8231872" y="2827367"/>
                <a:ext cx="7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hf</a:t>
                </a:r>
                <a:r>
                  <a:rPr lang="pt-BR" sz="2000" baseline="-25000" dirty="0"/>
                  <a:t>P-2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8185696" y="1878729"/>
                <a:ext cx="1020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V</a:t>
                </a:r>
                <a:r>
                  <a:rPr lang="pt-BR" sz="2000" baseline="-25000" dirty="0"/>
                  <a:t>1</a:t>
                </a:r>
                <a:r>
                  <a:rPr lang="pt-BR" sz="2000" baseline="30000" dirty="0"/>
                  <a:t>2</a:t>
                </a:r>
                <a:r>
                  <a:rPr lang="pt-BR" sz="2000" dirty="0"/>
                  <a:t>/2g</a:t>
                </a:r>
                <a:endParaRPr lang="pt-BR" sz="2000" baseline="-25000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215264" y="3245778"/>
                <a:ext cx="1020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V</a:t>
                </a:r>
                <a:r>
                  <a:rPr lang="pt-BR" sz="2000" baseline="-25000" dirty="0"/>
                  <a:t>2</a:t>
                </a:r>
                <a:r>
                  <a:rPr lang="pt-BR" sz="2000" baseline="30000" dirty="0"/>
                  <a:t>2</a:t>
                </a:r>
                <a:r>
                  <a:rPr lang="pt-BR" sz="2000" dirty="0"/>
                  <a:t>/2g</a:t>
                </a:r>
                <a:endParaRPr lang="pt-BR" sz="2000" baseline="-25000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284192" y="3664189"/>
                <a:ext cx="79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P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/</a:t>
                </a:r>
                <a:r>
                  <a:rPr lang="pt-BR" sz="2000" dirty="0">
                    <a:latin typeface="Symbol" panose="05050102010706020507" pitchFamily="18" charset="2"/>
                  </a:rPr>
                  <a:t>g</a:t>
                </a:r>
                <a:endParaRPr lang="pt-BR" sz="2000" baseline="-250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2336041" y="1286697"/>
              <a:ext cx="1020401" cy="1740725"/>
              <a:chOff x="2336041" y="1286697"/>
              <a:chExt cx="1020401" cy="1740725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2497541" y="2627312"/>
                <a:ext cx="79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P</a:t>
                </a:r>
                <a:r>
                  <a:rPr lang="pt-BR" sz="2000" baseline="-25000" dirty="0"/>
                  <a:t>1</a:t>
                </a:r>
                <a:r>
                  <a:rPr lang="pt-BR" sz="2000" dirty="0"/>
                  <a:t>/</a:t>
                </a:r>
                <a:r>
                  <a:rPr lang="pt-BR" sz="2000" dirty="0">
                    <a:latin typeface="Symbol" panose="05050102010706020507" pitchFamily="18" charset="2"/>
                  </a:rPr>
                  <a:t>g</a:t>
                </a:r>
                <a:endParaRPr lang="pt-BR" sz="2000" baseline="-25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336041" y="1286697"/>
                <a:ext cx="1020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V</a:t>
                </a:r>
                <a:r>
                  <a:rPr lang="pt-BR" sz="2000" baseline="-25000" dirty="0"/>
                  <a:t>1</a:t>
                </a:r>
                <a:r>
                  <a:rPr lang="pt-BR" sz="2000" baseline="30000" dirty="0"/>
                  <a:t>2</a:t>
                </a:r>
                <a:r>
                  <a:rPr lang="pt-BR" sz="2000" dirty="0"/>
                  <a:t>/2g</a:t>
                </a:r>
                <a:endParaRPr lang="pt-BR" sz="2000" baseline="-25000" dirty="0"/>
              </a:p>
            </p:txBody>
          </p:sp>
        </p:grpSp>
      </p:grpSp>
      <p:sp>
        <p:nvSpPr>
          <p:cNvPr id="19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BE6246-4018-E001-010E-D97645E3E682}"/>
              </a:ext>
            </a:extLst>
          </p:cNvPr>
          <p:cNvSpPr txBox="1"/>
          <p:nvPr/>
        </p:nvSpPr>
        <p:spPr>
          <a:xfrm>
            <a:off x="9219110" y="1117009"/>
            <a:ext cx="91246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0000FF"/>
                </a:solidFill>
              </a:rPr>
              <a:t>hf</a:t>
            </a:r>
            <a:r>
              <a:rPr lang="pt-BR" sz="2600" b="1" baseline="-25000" dirty="0">
                <a:solidFill>
                  <a:srgbClr val="0000FF"/>
                </a:solidFill>
              </a:rPr>
              <a:t>1-P</a:t>
            </a:r>
            <a:endParaRPr lang="pt-BR" sz="2600" b="1" dirty="0">
              <a:solidFill>
                <a:srgbClr val="0000F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519D2B-6ABD-014F-909D-3367D8927B64}"/>
              </a:ext>
            </a:extLst>
          </p:cNvPr>
          <p:cNvSpPr txBox="1"/>
          <p:nvPr/>
        </p:nvSpPr>
        <p:spPr>
          <a:xfrm>
            <a:off x="9221390" y="2060981"/>
            <a:ext cx="91246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600" b="1" dirty="0" err="1">
                <a:solidFill>
                  <a:srgbClr val="0000FF"/>
                </a:solidFill>
              </a:rPr>
              <a:t>hf</a:t>
            </a:r>
            <a:r>
              <a:rPr lang="pt-BR" sz="2600" b="1" baseline="-25000" dirty="0" err="1">
                <a:solidFill>
                  <a:srgbClr val="0000FF"/>
                </a:solidFill>
              </a:rPr>
              <a:t>P</a:t>
            </a:r>
            <a:endParaRPr lang="pt-BR" sz="2600" b="1" dirty="0">
              <a:solidFill>
                <a:srgbClr val="0000FF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734C4A-4762-3977-D522-D096489E908F}"/>
              </a:ext>
            </a:extLst>
          </p:cNvPr>
          <p:cNvSpPr txBox="1"/>
          <p:nvPr/>
        </p:nvSpPr>
        <p:spPr>
          <a:xfrm>
            <a:off x="9227919" y="2763503"/>
            <a:ext cx="91246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0000FF"/>
                </a:solidFill>
              </a:rPr>
              <a:t>hf</a:t>
            </a:r>
            <a:r>
              <a:rPr lang="pt-BR" sz="2600" b="1" baseline="-25000" dirty="0">
                <a:solidFill>
                  <a:srgbClr val="0000FF"/>
                </a:solidFill>
              </a:rPr>
              <a:t>P-2</a:t>
            </a:r>
            <a:endParaRPr lang="pt-BR" sz="26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0"/>
            <a:ext cx="10235822" cy="914400"/>
          </a:xfrm>
        </p:spPr>
        <p:txBody>
          <a:bodyPr/>
          <a:lstStyle/>
          <a:p>
            <a:pPr algn="ctr"/>
            <a:r>
              <a:rPr lang="pt-BR" b="1" dirty="0"/>
              <a:t>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442" y="1021798"/>
            <a:ext cx="8023623" cy="536367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Conceitos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Experiência de Reynolds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Perda de carga em canalizações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Desenvolvimento teórico</a:t>
            </a:r>
          </a:p>
          <a:p>
            <a:r>
              <a:rPr lang="pt-BR" dirty="0"/>
              <a:t>Perda de carga distribuída</a:t>
            </a:r>
          </a:p>
          <a:p>
            <a:pPr lvl="1">
              <a:spcBef>
                <a:spcPts val="600"/>
              </a:spcBef>
            </a:pPr>
            <a:r>
              <a:rPr lang="pt-BR" dirty="0"/>
              <a:t>Fórmulas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Hazen-Williams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Flamant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Perda de carga localizada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Métodos de cálculo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136478"/>
            <a:ext cx="9689912" cy="1132764"/>
          </a:xfrm>
        </p:spPr>
        <p:txBody>
          <a:bodyPr/>
          <a:lstStyle/>
          <a:p>
            <a:r>
              <a:rPr lang="pt-BR" dirty="0"/>
              <a:t>Perda de carga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922" y="1383518"/>
            <a:ext cx="10959153" cy="4995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600" dirty="0">
                <a:solidFill>
                  <a:srgbClr val="0000FF"/>
                </a:solidFill>
              </a:rPr>
              <a:t>INDEPENDENTE</a:t>
            </a:r>
            <a:r>
              <a:rPr lang="pt-BR" sz="2600" dirty="0"/>
              <a:t> do material da tubulação no </a:t>
            </a:r>
            <a:r>
              <a:rPr lang="pt-BR" sz="2600" dirty="0">
                <a:solidFill>
                  <a:srgbClr val="0000FF"/>
                </a:solidFill>
              </a:rPr>
              <a:t>ESCOAMENTO LAMINAR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600" dirty="0">
                <a:solidFill>
                  <a:srgbClr val="0000FF"/>
                </a:solidFill>
              </a:rPr>
              <a:t>							</a:t>
            </a:r>
            <a:r>
              <a:rPr lang="pt-BR" sz="2200" dirty="0">
                <a:solidFill>
                  <a:srgbClr val="0000FF"/>
                </a:solidFill>
              </a:rPr>
              <a:t>Atrito interno (Viscosidade)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6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6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0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FF0000"/>
                </a:solidFill>
              </a:rPr>
              <a:t>DEPENDENTE</a:t>
            </a:r>
            <a:r>
              <a:rPr lang="pt-BR" sz="2600" dirty="0"/>
              <a:t> do material da tubulação no </a:t>
            </a:r>
            <a:r>
              <a:rPr lang="pt-BR" sz="2600" dirty="0">
                <a:solidFill>
                  <a:srgbClr val="FF0000"/>
                </a:solidFill>
              </a:rPr>
              <a:t>ESCOAMENTO TURBULENTO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600" dirty="0">
                <a:solidFill>
                  <a:srgbClr val="0000FF"/>
                </a:solidFill>
              </a:rPr>
              <a:t>						</a:t>
            </a:r>
            <a:r>
              <a:rPr lang="pt-BR" sz="2200" dirty="0">
                <a:solidFill>
                  <a:srgbClr val="0000FF"/>
                </a:solidFill>
              </a:rPr>
              <a:t>Atrito interno + externo (Viscosidade + Inércia)</a:t>
            </a:r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3EC300-6FA7-4C42-1E46-3C1793719B69}"/>
              </a:ext>
            </a:extLst>
          </p:cNvPr>
          <p:cNvPicPr/>
          <p:nvPr/>
        </p:nvPicPr>
        <p:blipFill rotWithShape="1">
          <a:blip r:embed="rId3" cstate="print"/>
          <a:srcRect l="11585" r="24101" b="53129"/>
          <a:stretch/>
        </p:blipFill>
        <p:spPr bwMode="auto">
          <a:xfrm>
            <a:off x="2073012" y="1924929"/>
            <a:ext cx="4805460" cy="18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5C892C-49F5-48C5-C4E2-9660282D145B}"/>
              </a:ext>
            </a:extLst>
          </p:cNvPr>
          <p:cNvPicPr/>
          <p:nvPr/>
        </p:nvPicPr>
        <p:blipFill rotWithShape="1">
          <a:blip r:embed="rId3" cstate="print"/>
          <a:srcRect l="11585" t="55698" r="24101" b="3238"/>
          <a:stretch/>
        </p:blipFill>
        <p:spPr bwMode="auto">
          <a:xfrm>
            <a:off x="2073012" y="4496122"/>
            <a:ext cx="5641741" cy="1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8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136478"/>
            <a:ext cx="9689912" cy="1132764"/>
          </a:xfrm>
        </p:spPr>
        <p:txBody>
          <a:bodyPr/>
          <a:lstStyle/>
          <a:p>
            <a:r>
              <a:rPr lang="pt-BR" dirty="0"/>
              <a:t>Perda de carga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7101" y="1383518"/>
            <a:ext cx="10822679" cy="4995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>
                <a:tab pos="6810375" algn="l"/>
              </a:tabLst>
            </a:pPr>
            <a:r>
              <a:rPr lang="pt-BR" sz="2600" dirty="0">
                <a:solidFill>
                  <a:srgbClr val="0000FF"/>
                </a:solidFill>
              </a:rPr>
              <a:t>DIRETAMENTE</a:t>
            </a:r>
            <a:r>
              <a:rPr lang="pt-BR" sz="2600" dirty="0"/>
              <a:t> proporcional a</a:t>
            </a:r>
            <a:r>
              <a:rPr lang="pt-BR" sz="2600" dirty="0">
                <a:solidFill>
                  <a:srgbClr val="0000FF"/>
                </a:solidFill>
              </a:rPr>
              <a:t> V</a:t>
            </a:r>
            <a:r>
              <a:rPr lang="pt-BR" sz="2600" baseline="30000" dirty="0">
                <a:solidFill>
                  <a:srgbClr val="0000FF"/>
                </a:solidFill>
              </a:rPr>
              <a:t>m</a:t>
            </a:r>
            <a:r>
              <a:rPr lang="pt-BR" sz="2600" dirty="0"/>
              <a:t> (ou </a:t>
            </a:r>
            <a:r>
              <a:rPr lang="pt-BR" sz="2600" dirty="0">
                <a:solidFill>
                  <a:srgbClr val="0000FF"/>
                </a:solidFill>
              </a:rPr>
              <a:t>Q</a:t>
            </a:r>
            <a:r>
              <a:rPr lang="pt-BR" sz="2600" baseline="30000" dirty="0">
                <a:solidFill>
                  <a:srgbClr val="0000FF"/>
                </a:solidFill>
              </a:rPr>
              <a:t>m</a:t>
            </a:r>
            <a:r>
              <a:rPr lang="pt-BR" sz="2600" dirty="0"/>
              <a:t>)	</a:t>
            </a:r>
            <a:r>
              <a:rPr lang="pt-BR" sz="2400" dirty="0"/>
              <a:t>m = expoente da fórmula de hf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600" dirty="0">
                <a:solidFill>
                  <a:srgbClr val="FF0000"/>
                </a:solidFill>
              </a:rPr>
              <a:t>	</a:t>
            </a:r>
            <a:r>
              <a:rPr lang="pt-BR" sz="3200" dirty="0"/>
              <a:t>V		Q		hf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0000FF"/>
                </a:solidFill>
              </a:rPr>
              <a:t>DIRETAMENTE</a:t>
            </a:r>
            <a:r>
              <a:rPr lang="pt-BR" sz="2600" dirty="0"/>
              <a:t> proporcional a</a:t>
            </a:r>
            <a:r>
              <a:rPr lang="pt-BR" sz="2600" dirty="0">
                <a:solidFill>
                  <a:srgbClr val="00B050"/>
                </a:solidFill>
              </a:rPr>
              <a:t> </a:t>
            </a:r>
            <a:r>
              <a:rPr lang="pt-BR" sz="2600" dirty="0">
                <a:solidFill>
                  <a:srgbClr val="0000FF"/>
                </a:solidFill>
              </a:rPr>
              <a:t>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600" dirty="0">
                <a:solidFill>
                  <a:srgbClr val="FF0000"/>
                </a:solidFill>
              </a:rPr>
              <a:t>	</a:t>
            </a:r>
            <a:r>
              <a:rPr lang="pt-BR" dirty="0"/>
              <a:t> </a:t>
            </a:r>
            <a:r>
              <a:rPr lang="pt-BR" sz="3200" dirty="0"/>
              <a:t>L				hf</a:t>
            </a:r>
            <a:endParaRPr lang="pt-BR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6810375" algn="l"/>
              </a:tabLst>
            </a:pPr>
            <a:r>
              <a:rPr lang="pt-BR" sz="2600" dirty="0">
                <a:solidFill>
                  <a:srgbClr val="FF0000"/>
                </a:solidFill>
              </a:rPr>
              <a:t>INVERSAMENTE</a:t>
            </a:r>
            <a:r>
              <a:rPr lang="pt-BR" sz="2600" dirty="0"/>
              <a:t> proporcional a </a:t>
            </a:r>
            <a:r>
              <a:rPr lang="pt-BR" sz="2600" dirty="0">
                <a:solidFill>
                  <a:srgbClr val="FF0000"/>
                </a:solidFill>
              </a:rPr>
              <a:t>D</a:t>
            </a:r>
            <a:r>
              <a:rPr lang="pt-BR" sz="2600" baseline="30000" dirty="0">
                <a:solidFill>
                  <a:srgbClr val="FF0000"/>
                </a:solidFill>
              </a:rPr>
              <a:t>n</a:t>
            </a:r>
            <a:r>
              <a:rPr lang="pt-BR" sz="2600" dirty="0"/>
              <a:t>	</a:t>
            </a:r>
            <a:r>
              <a:rPr lang="pt-BR" sz="2400" dirty="0"/>
              <a:t>n = expoente da fórmula de hf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900113" algn="l"/>
                <a:tab pos="4572000" algn="l"/>
              </a:tabLst>
            </a:pPr>
            <a:r>
              <a:rPr lang="pt-BR" sz="3200" dirty="0"/>
              <a:t>	D	hf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BD0A5E1-CAB7-E6B7-60E7-AECA441A5013}"/>
              </a:ext>
            </a:extLst>
          </p:cNvPr>
          <p:cNvSpPr/>
          <p:nvPr/>
        </p:nvSpPr>
        <p:spPr>
          <a:xfrm rot="16200000">
            <a:off x="2063674" y="2100024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9735BA6-F07D-65A5-1AF8-6548E37F62E5}"/>
              </a:ext>
            </a:extLst>
          </p:cNvPr>
          <p:cNvSpPr/>
          <p:nvPr/>
        </p:nvSpPr>
        <p:spPr>
          <a:xfrm rot="16200000">
            <a:off x="3922045" y="2100025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5192BF3-59B5-D00E-8B23-E06607C97619}"/>
              </a:ext>
            </a:extLst>
          </p:cNvPr>
          <p:cNvSpPr/>
          <p:nvPr/>
        </p:nvSpPr>
        <p:spPr>
          <a:xfrm rot="16200000">
            <a:off x="5830458" y="2100024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7242938-6713-2F44-D7E0-E19EA55B4E89}"/>
              </a:ext>
            </a:extLst>
          </p:cNvPr>
          <p:cNvSpPr/>
          <p:nvPr/>
        </p:nvSpPr>
        <p:spPr>
          <a:xfrm rot="16200000">
            <a:off x="2063674" y="3710463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08C64BB-7565-0718-0DE8-7817F1AE1B66}"/>
              </a:ext>
            </a:extLst>
          </p:cNvPr>
          <p:cNvSpPr/>
          <p:nvPr/>
        </p:nvSpPr>
        <p:spPr>
          <a:xfrm rot="16200000">
            <a:off x="5830458" y="3710463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CD5B28E2-2563-5918-1342-A1143C11308C}"/>
              </a:ext>
            </a:extLst>
          </p:cNvPr>
          <p:cNvSpPr/>
          <p:nvPr/>
        </p:nvSpPr>
        <p:spPr>
          <a:xfrm rot="16200000">
            <a:off x="2063675" y="5492338"/>
            <a:ext cx="709684" cy="365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895FBB6-DE83-9456-71B1-AD4069B58E73}"/>
              </a:ext>
            </a:extLst>
          </p:cNvPr>
          <p:cNvSpPr/>
          <p:nvPr/>
        </p:nvSpPr>
        <p:spPr>
          <a:xfrm rot="5400000">
            <a:off x="5830459" y="5492338"/>
            <a:ext cx="709684" cy="365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2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136478"/>
            <a:ext cx="9689912" cy="1132764"/>
          </a:xfrm>
        </p:spPr>
        <p:txBody>
          <a:bodyPr/>
          <a:lstStyle/>
          <a:p>
            <a:r>
              <a:rPr lang="pt-BR" dirty="0"/>
              <a:t>Perda de carga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9190" y="1269242"/>
            <a:ext cx="10822679" cy="5090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600" dirty="0">
                <a:solidFill>
                  <a:srgbClr val="FF0000"/>
                </a:solidFill>
              </a:rPr>
              <a:t>INDEPENDENTE</a:t>
            </a:r>
            <a:r>
              <a:rPr lang="pt-BR" sz="2600" dirty="0">
                <a:solidFill>
                  <a:srgbClr val="0000FF"/>
                </a:solidFill>
              </a:rPr>
              <a:t> </a:t>
            </a:r>
            <a:r>
              <a:rPr lang="pt-BR" sz="2600" dirty="0"/>
              <a:t>da </a:t>
            </a:r>
            <a:r>
              <a:rPr lang="pt-BR" sz="2600" dirty="0">
                <a:solidFill>
                  <a:srgbClr val="FF0000"/>
                </a:solidFill>
              </a:rPr>
              <a:t>POSIÇÃO</a:t>
            </a:r>
            <a:r>
              <a:rPr lang="pt-BR" sz="2600" dirty="0"/>
              <a:t> da canalização (no escoamento permanente)</a:t>
            </a:r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1200"/>
              </a:spcAft>
            </a:pPr>
            <a:endParaRPr lang="pt-BR" sz="26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6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pt-BR" sz="2600" dirty="0">
              <a:solidFill>
                <a:srgbClr val="0000FF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4AC6DB9-DFD8-CC74-D4D0-1EAD1AE81EAD}"/>
              </a:ext>
            </a:extLst>
          </p:cNvPr>
          <p:cNvGrpSpPr/>
          <p:nvPr/>
        </p:nvGrpSpPr>
        <p:grpSpPr>
          <a:xfrm>
            <a:off x="1698355" y="2088105"/>
            <a:ext cx="4597159" cy="1340893"/>
            <a:chOff x="1698355" y="2088105"/>
            <a:chExt cx="4597159" cy="1340893"/>
          </a:xfrm>
        </p:grpSpPr>
        <p:pic>
          <p:nvPicPr>
            <p:cNvPr id="1026" name="Picture 2" descr="HIDRÁULICA">
              <a:extLst>
                <a:ext uri="{FF2B5EF4-FFF2-40B4-BE49-F238E27FC236}">
                  <a16:creationId xmlns:a16="http://schemas.microsoft.com/office/drawing/2014/main" id="{D2AF4FA3-CCEC-24C6-8717-22D6EE38A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39" y="2088105"/>
              <a:ext cx="3994502" cy="134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4AE70CC6-63DA-F327-3CEA-390A4D138B4F}"/>
                </a:ext>
              </a:extLst>
            </p:cNvPr>
            <p:cNvCxnSpPr>
              <a:cxnSpLocks/>
            </p:cNvCxnSpPr>
            <p:nvPr/>
          </p:nvCxnSpPr>
          <p:spPr>
            <a:xfrm>
              <a:off x="1698355" y="3111689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72440D5F-DA8C-7AE2-08E1-ABFC86EB43EB}"/>
                </a:ext>
              </a:extLst>
            </p:cNvPr>
            <p:cNvCxnSpPr>
              <a:cxnSpLocks/>
            </p:cNvCxnSpPr>
            <p:nvPr/>
          </p:nvCxnSpPr>
          <p:spPr>
            <a:xfrm>
              <a:off x="5683514" y="3220873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F30E49E-DBC1-31CB-170D-650F6F92CE19}"/>
              </a:ext>
            </a:extLst>
          </p:cNvPr>
          <p:cNvGrpSpPr/>
          <p:nvPr/>
        </p:nvGrpSpPr>
        <p:grpSpPr>
          <a:xfrm rot="16200000">
            <a:off x="6921469" y="3397376"/>
            <a:ext cx="4583511" cy="1340893"/>
            <a:chOff x="1698355" y="2088105"/>
            <a:chExt cx="4583511" cy="1340893"/>
          </a:xfrm>
        </p:grpSpPr>
        <p:pic>
          <p:nvPicPr>
            <p:cNvPr id="20" name="Picture 2" descr="HIDRÁULICA">
              <a:extLst>
                <a:ext uri="{FF2B5EF4-FFF2-40B4-BE49-F238E27FC236}">
                  <a16:creationId xmlns:a16="http://schemas.microsoft.com/office/drawing/2014/main" id="{C6E7FF91-5F6A-41BD-5237-037DF0DC8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39" y="2088105"/>
              <a:ext cx="3994502" cy="134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AA05AB40-46EF-A2B7-4815-A11A5CA62912}"/>
                </a:ext>
              </a:extLst>
            </p:cNvPr>
            <p:cNvCxnSpPr>
              <a:cxnSpLocks/>
            </p:cNvCxnSpPr>
            <p:nvPr/>
          </p:nvCxnSpPr>
          <p:spPr>
            <a:xfrm>
              <a:off x="1698355" y="3111689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FE8215FE-9BE9-36C3-084D-B7965C600500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6" y="3220873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3EE84C4-7C00-AEA2-8FFE-2A390CA1564F}"/>
              </a:ext>
            </a:extLst>
          </p:cNvPr>
          <p:cNvGrpSpPr/>
          <p:nvPr/>
        </p:nvGrpSpPr>
        <p:grpSpPr>
          <a:xfrm rot="18978564">
            <a:off x="131895" y="4305238"/>
            <a:ext cx="4081694" cy="1130774"/>
            <a:chOff x="1698355" y="2088105"/>
            <a:chExt cx="4610807" cy="1340893"/>
          </a:xfrm>
        </p:grpSpPr>
        <p:pic>
          <p:nvPicPr>
            <p:cNvPr id="24" name="Picture 2" descr="HIDRÁULICA">
              <a:extLst>
                <a:ext uri="{FF2B5EF4-FFF2-40B4-BE49-F238E27FC236}">
                  <a16:creationId xmlns:a16="http://schemas.microsoft.com/office/drawing/2014/main" id="{CC66D529-4E33-1AB6-11AE-E876AEF4C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39" y="2088105"/>
              <a:ext cx="3994502" cy="134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FA5FD12-34E4-E8D1-B75E-BB9755E27C99}"/>
                </a:ext>
              </a:extLst>
            </p:cNvPr>
            <p:cNvCxnSpPr>
              <a:cxnSpLocks/>
            </p:cNvCxnSpPr>
            <p:nvPr/>
          </p:nvCxnSpPr>
          <p:spPr>
            <a:xfrm>
              <a:off x="1698355" y="3111689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9285EB73-7C59-3732-949E-84B943B7F9AB}"/>
                </a:ext>
              </a:extLst>
            </p:cNvPr>
            <p:cNvCxnSpPr>
              <a:cxnSpLocks/>
            </p:cNvCxnSpPr>
            <p:nvPr/>
          </p:nvCxnSpPr>
          <p:spPr>
            <a:xfrm>
              <a:off x="5697162" y="3193577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E9833EE-19CD-B33B-663E-E2FAA5279F1B}"/>
              </a:ext>
            </a:extLst>
          </p:cNvPr>
          <p:cNvGrpSpPr/>
          <p:nvPr/>
        </p:nvGrpSpPr>
        <p:grpSpPr>
          <a:xfrm rot="2778564">
            <a:off x="3842133" y="4439855"/>
            <a:ext cx="4081694" cy="1130774"/>
            <a:chOff x="1698355" y="2088105"/>
            <a:chExt cx="4610807" cy="1340893"/>
          </a:xfrm>
        </p:grpSpPr>
        <p:pic>
          <p:nvPicPr>
            <p:cNvPr id="28" name="Picture 2" descr="HIDRÁULICA">
              <a:extLst>
                <a:ext uri="{FF2B5EF4-FFF2-40B4-BE49-F238E27FC236}">
                  <a16:creationId xmlns:a16="http://schemas.microsoft.com/office/drawing/2014/main" id="{EADAF736-7773-CF7C-9DAF-DC0071DD3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39" y="2088105"/>
              <a:ext cx="3994502" cy="134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A0CBD329-F69E-66CC-0571-99D93E2894E2}"/>
                </a:ext>
              </a:extLst>
            </p:cNvPr>
            <p:cNvCxnSpPr>
              <a:cxnSpLocks/>
            </p:cNvCxnSpPr>
            <p:nvPr/>
          </p:nvCxnSpPr>
          <p:spPr>
            <a:xfrm>
              <a:off x="1698355" y="3111689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BECA94DD-2203-3452-F6CC-36853CBDF05C}"/>
                </a:ext>
              </a:extLst>
            </p:cNvPr>
            <p:cNvCxnSpPr>
              <a:cxnSpLocks/>
            </p:cNvCxnSpPr>
            <p:nvPr/>
          </p:nvCxnSpPr>
          <p:spPr>
            <a:xfrm>
              <a:off x="5697162" y="3193577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E01710B-43C7-FBE5-B9F6-DAD1D3DF7160}"/>
              </a:ext>
            </a:extLst>
          </p:cNvPr>
          <p:cNvGrpSpPr/>
          <p:nvPr/>
        </p:nvGrpSpPr>
        <p:grpSpPr>
          <a:xfrm rot="5400000">
            <a:off x="8732119" y="3386212"/>
            <a:ext cx="4583511" cy="1340893"/>
            <a:chOff x="1698355" y="2088105"/>
            <a:chExt cx="4583511" cy="1340893"/>
          </a:xfrm>
        </p:grpSpPr>
        <p:pic>
          <p:nvPicPr>
            <p:cNvPr id="32" name="Picture 2" descr="HIDRÁULICA">
              <a:extLst>
                <a:ext uri="{FF2B5EF4-FFF2-40B4-BE49-F238E27FC236}">
                  <a16:creationId xmlns:a16="http://schemas.microsoft.com/office/drawing/2014/main" id="{ACEA0EC4-0D45-FF22-D55B-D87E21258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39" y="2088105"/>
              <a:ext cx="3994502" cy="134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810D6994-BE2F-4F1E-1406-72D5F90FB311}"/>
                </a:ext>
              </a:extLst>
            </p:cNvPr>
            <p:cNvCxnSpPr>
              <a:cxnSpLocks/>
            </p:cNvCxnSpPr>
            <p:nvPr/>
          </p:nvCxnSpPr>
          <p:spPr>
            <a:xfrm>
              <a:off x="1698355" y="3111689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071ACE18-52FF-9806-A34D-601FABE80F6B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6" y="3220873"/>
              <a:ext cx="61200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97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136478"/>
            <a:ext cx="9689912" cy="1132764"/>
          </a:xfrm>
        </p:spPr>
        <p:txBody>
          <a:bodyPr/>
          <a:lstStyle/>
          <a:p>
            <a:r>
              <a:rPr lang="pt-BR" dirty="0"/>
              <a:t>Perda de carga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9190" y="1269242"/>
            <a:ext cx="10822679" cy="5090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600" dirty="0">
                <a:solidFill>
                  <a:srgbClr val="0000FF"/>
                </a:solidFill>
              </a:rPr>
              <a:t>INDEPENDENTE </a:t>
            </a:r>
            <a:r>
              <a:rPr lang="pt-BR" sz="2600" dirty="0"/>
              <a:t>da </a:t>
            </a:r>
            <a:r>
              <a:rPr lang="pt-BR" sz="2600" dirty="0">
                <a:solidFill>
                  <a:srgbClr val="0000FF"/>
                </a:solidFill>
              </a:rPr>
              <a:t>PRESSÃO</a:t>
            </a:r>
            <a:r>
              <a:rPr lang="pt-BR" sz="2600" dirty="0"/>
              <a:t> sob a qual o líquido escoa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028" name="Picture 4" descr="Quinze dicas naturais para reduzir a pressão alta - Dentalis">
            <a:extLst>
              <a:ext uri="{FF2B5EF4-FFF2-40B4-BE49-F238E27FC236}">
                <a16:creationId xmlns:a16="http://schemas.microsoft.com/office/drawing/2014/main" id="{6EE360B0-B083-ACE2-F2F0-8315483C6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10232" r="17777" b="6019"/>
          <a:stretch/>
        </p:blipFill>
        <p:spPr bwMode="auto">
          <a:xfrm>
            <a:off x="1528023" y="2540399"/>
            <a:ext cx="3258906" cy="35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spt manômetro hidráulico, medidor de pressão baixa, 50mm 0 15 psi 0 1 bar  para combustível, óleo, gás e água|Medidores de pressão| - AliExpress">
            <a:extLst>
              <a:ext uri="{FF2B5EF4-FFF2-40B4-BE49-F238E27FC236}">
                <a16:creationId xmlns:a16="http://schemas.microsoft.com/office/drawing/2014/main" id="{972393A7-2FA3-A185-B191-79503D188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7268" r="27048" b="5324"/>
          <a:stretch/>
        </p:blipFill>
        <p:spPr bwMode="auto">
          <a:xfrm>
            <a:off x="7191423" y="2454760"/>
            <a:ext cx="3007654" cy="37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1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136478"/>
            <a:ext cx="9689912" cy="1132764"/>
          </a:xfrm>
        </p:spPr>
        <p:txBody>
          <a:bodyPr/>
          <a:lstStyle/>
          <a:p>
            <a:r>
              <a:rPr lang="pt-BR" dirty="0"/>
              <a:t>Perda de carga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96" y="1383518"/>
            <a:ext cx="10822679" cy="4995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600" dirty="0">
                <a:solidFill>
                  <a:srgbClr val="0000FF"/>
                </a:solidFill>
              </a:rPr>
              <a:t>INDEPENDENTE</a:t>
            </a:r>
            <a:r>
              <a:rPr lang="pt-BR" sz="2600" dirty="0"/>
              <a:t> do material da tubulação no </a:t>
            </a:r>
            <a:r>
              <a:rPr lang="pt-BR" sz="2600" dirty="0">
                <a:solidFill>
                  <a:srgbClr val="0000FF"/>
                </a:solidFill>
              </a:rPr>
              <a:t>ESCOAMENTO LAMINAR</a:t>
            </a:r>
            <a:endParaRPr lang="pt-BR" sz="2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FF0000"/>
                </a:solidFill>
              </a:rPr>
              <a:t>DEPENDENTE</a:t>
            </a:r>
            <a:r>
              <a:rPr lang="pt-BR" sz="2600" dirty="0"/>
              <a:t> do material da tubulação no </a:t>
            </a:r>
            <a:r>
              <a:rPr lang="pt-BR" sz="2600" dirty="0">
                <a:solidFill>
                  <a:srgbClr val="FF0000"/>
                </a:solidFill>
              </a:rPr>
              <a:t>ESCOAMENTO TURBULENTO</a:t>
            </a:r>
            <a:endParaRPr lang="pt-BR" sz="2600" dirty="0"/>
          </a:p>
          <a:p>
            <a:pPr>
              <a:spcBef>
                <a:spcPts val="1800"/>
              </a:spcBef>
              <a:spcAft>
                <a:spcPts val="1200"/>
              </a:spcAft>
              <a:tabLst>
                <a:tab pos="6810375" algn="l"/>
              </a:tabLst>
            </a:pPr>
            <a:r>
              <a:rPr lang="pt-BR" sz="2600" dirty="0">
                <a:solidFill>
                  <a:srgbClr val="0000FF"/>
                </a:solidFill>
              </a:rPr>
              <a:t>DIRETAMENTE</a:t>
            </a:r>
            <a:r>
              <a:rPr lang="pt-BR" sz="2600" dirty="0"/>
              <a:t> proporcional a</a:t>
            </a:r>
            <a:r>
              <a:rPr lang="pt-BR" sz="2600" dirty="0">
                <a:solidFill>
                  <a:srgbClr val="0000FF"/>
                </a:solidFill>
              </a:rPr>
              <a:t> V</a:t>
            </a:r>
            <a:r>
              <a:rPr lang="pt-BR" sz="2600" baseline="30000" dirty="0">
                <a:solidFill>
                  <a:srgbClr val="0000FF"/>
                </a:solidFill>
              </a:rPr>
              <a:t>m</a:t>
            </a:r>
            <a:r>
              <a:rPr lang="pt-BR" sz="2600" dirty="0"/>
              <a:t> (ou </a:t>
            </a:r>
            <a:r>
              <a:rPr lang="pt-BR" sz="2600" dirty="0">
                <a:solidFill>
                  <a:srgbClr val="0000FF"/>
                </a:solidFill>
              </a:rPr>
              <a:t>Q</a:t>
            </a:r>
            <a:r>
              <a:rPr lang="pt-BR" sz="2600" baseline="30000" dirty="0">
                <a:solidFill>
                  <a:srgbClr val="0000FF"/>
                </a:solidFill>
              </a:rPr>
              <a:t>m</a:t>
            </a:r>
            <a:r>
              <a:rPr lang="pt-BR" sz="2600" dirty="0"/>
              <a:t>)	</a:t>
            </a:r>
            <a:r>
              <a:rPr lang="pt-BR" sz="2400" dirty="0"/>
              <a:t>m = expoente da fórmula de hf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FF0000"/>
                </a:solidFill>
              </a:rPr>
              <a:t>DIRETAMENTE</a:t>
            </a:r>
            <a:r>
              <a:rPr lang="pt-BR" sz="2600" dirty="0"/>
              <a:t> proporcional a</a:t>
            </a:r>
            <a:r>
              <a:rPr lang="pt-BR" sz="2600" dirty="0">
                <a:solidFill>
                  <a:srgbClr val="00B050"/>
                </a:solidFill>
              </a:rPr>
              <a:t> </a:t>
            </a:r>
            <a:r>
              <a:rPr lang="pt-BR" sz="2600" dirty="0">
                <a:solidFill>
                  <a:srgbClr val="FF0000"/>
                </a:solidFill>
              </a:rPr>
              <a:t>L</a:t>
            </a:r>
          </a:p>
          <a:p>
            <a:pPr>
              <a:spcBef>
                <a:spcPts val="1800"/>
              </a:spcBef>
              <a:spcAft>
                <a:spcPts val="1200"/>
              </a:spcAft>
              <a:tabLst>
                <a:tab pos="6810375" algn="l"/>
              </a:tabLst>
            </a:pPr>
            <a:r>
              <a:rPr lang="pt-BR" sz="2600" dirty="0">
                <a:solidFill>
                  <a:srgbClr val="0000FF"/>
                </a:solidFill>
              </a:rPr>
              <a:t>INVERSAMENTE</a:t>
            </a:r>
            <a:r>
              <a:rPr lang="pt-BR" sz="2600" dirty="0"/>
              <a:t> proporcional a </a:t>
            </a:r>
            <a:r>
              <a:rPr lang="pt-BR" sz="2600" dirty="0">
                <a:solidFill>
                  <a:srgbClr val="0000FF"/>
                </a:solidFill>
              </a:rPr>
              <a:t>D</a:t>
            </a:r>
            <a:r>
              <a:rPr lang="pt-BR" sz="2600" baseline="30000" dirty="0">
                <a:solidFill>
                  <a:srgbClr val="0000FF"/>
                </a:solidFill>
              </a:rPr>
              <a:t>n</a:t>
            </a:r>
            <a:r>
              <a:rPr lang="pt-BR" sz="2600" dirty="0"/>
              <a:t>	</a:t>
            </a:r>
            <a:r>
              <a:rPr lang="pt-BR" sz="2400" dirty="0"/>
              <a:t>n = expoente da fórmula de hf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FF0000"/>
                </a:solidFill>
              </a:rPr>
              <a:t>INDEPENDENTE</a:t>
            </a:r>
            <a:r>
              <a:rPr lang="pt-BR" sz="2600" dirty="0">
                <a:solidFill>
                  <a:srgbClr val="0000FF"/>
                </a:solidFill>
              </a:rPr>
              <a:t> </a:t>
            </a:r>
            <a:r>
              <a:rPr lang="pt-BR" sz="2600" dirty="0"/>
              <a:t>da </a:t>
            </a:r>
            <a:r>
              <a:rPr lang="pt-BR" sz="2600" dirty="0">
                <a:solidFill>
                  <a:srgbClr val="FF0000"/>
                </a:solidFill>
              </a:rPr>
              <a:t>POSIÇÃO</a:t>
            </a:r>
            <a:r>
              <a:rPr lang="pt-BR" sz="2600" dirty="0"/>
              <a:t> da canalização (no escoamento permanente)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sz="2600" dirty="0">
                <a:solidFill>
                  <a:srgbClr val="0000FF"/>
                </a:solidFill>
              </a:rPr>
              <a:t>INDEPENDENTE </a:t>
            </a:r>
            <a:r>
              <a:rPr lang="pt-BR" sz="2600" dirty="0"/>
              <a:t>da </a:t>
            </a:r>
            <a:r>
              <a:rPr lang="pt-BR" sz="2600" dirty="0">
                <a:solidFill>
                  <a:srgbClr val="0000FF"/>
                </a:solidFill>
              </a:rPr>
              <a:t>PRESSÃO</a:t>
            </a:r>
            <a:r>
              <a:rPr lang="pt-BR" sz="2600" dirty="0"/>
              <a:t> sob a qual o líquido escoa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5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Perda de Carga Distribuída (hf)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1508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Perda de Carga Distribuída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pt-BR" dirty="0"/>
                  <a:t>Fórmula Geral (Darcy, 1857)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200" dirty="0"/>
                  <a:t>	hf – perda de carga ocorrida ao longo da tubulação, m</a:t>
                </a:r>
              </a:p>
              <a:p>
                <a:pPr marL="0" indent="0">
                  <a:buNone/>
                </a:pPr>
                <a:r>
                  <a:rPr lang="pt-BR" sz="2200" dirty="0"/>
                  <a:t>	K – coeficiente que representa a natureza do material da canalização</a:t>
                </a:r>
              </a:p>
              <a:p>
                <a:pPr marL="0" indent="0">
                  <a:buNone/>
                </a:pPr>
                <a:r>
                  <a:rPr lang="pt-BR" sz="2200" dirty="0"/>
                  <a:t>	V – velocidade do escoamento, m s</a:t>
                </a:r>
                <a:r>
                  <a:rPr lang="pt-BR" sz="2200" baseline="30000" dirty="0"/>
                  <a:t>-1</a:t>
                </a:r>
              </a:p>
              <a:p>
                <a:pPr marL="0" indent="0">
                  <a:buNone/>
                </a:pPr>
                <a:r>
                  <a:rPr lang="pt-BR" sz="2200" dirty="0"/>
                  <a:t>	L – comprimento da canalização, m</a:t>
                </a:r>
              </a:p>
              <a:p>
                <a:pPr marL="0" indent="0">
                  <a:buNone/>
                </a:pPr>
                <a:r>
                  <a:rPr lang="pt-BR" sz="2200" dirty="0"/>
                  <a:t>	D – diâmetro, m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3877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Perda de Carga Distribuída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pt-BR" dirty="0"/>
                  <a:t>Perda de carga unitária (J): perda a cada unidade de comprimento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200" dirty="0"/>
                  <a:t>	J – perda de carga unitária, m m</a:t>
                </a:r>
                <a:r>
                  <a:rPr lang="pt-BR" sz="2200" baseline="30000" dirty="0"/>
                  <a:t>-1</a:t>
                </a:r>
              </a:p>
              <a:p>
                <a:pPr marL="0" indent="0">
                  <a:buNone/>
                </a:pPr>
                <a:r>
                  <a:rPr lang="pt-BR" sz="2200" dirty="0"/>
                  <a:t>	K – coeficiente que representa a natureza do material da canalização</a:t>
                </a:r>
              </a:p>
              <a:p>
                <a:pPr marL="0" indent="0">
                  <a:buNone/>
                </a:pPr>
                <a:r>
                  <a:rPr lang="pt-BR" sz="2200" dirty="0"/>
                  <a:t>	V – velocidade do escoamento, m s</a:t>
                </a:r>
                <a:r>
                  <a:rPr lang="pt-BR" sz="2200" baseline="30000" dirty="0"/>
                  <a:t>-1</a:t>
                </a:r>
              </a:p>
              <a:p>
                <a:pPr marL="0" indent="0">
                  <a:buNone/>
                </a:pPr>
                <a:r>
                  <a:rPr lang="pt-BR" sz="2200" dirty="0"/>
                  <a:t>	D – diâmetro, m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5449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Fórmulas de Perda de Carga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Empíricas: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Hazen-Williams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Flamant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Semi-empírica: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2800" dirty="0"/>
              <a:t>Darcy-Weisbach (Fórmula Universal)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112136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Perda de Carga – Fórmulas Empíricas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512" y="1501254"/>
            <a:ext cx="10699845" cy="4858603"/>
          </a:xfrm>
        </p:spPr>
        <p:txBody>
          <a:bodyPr numCol="2">
            <a:normAutofit/>
          </a:bodyPr>
          <a:lstStyle/>
          <a:p>
            <a:r>
              <a:rPr lang="pt-BR" dirty="0"/>
              <a:t>Obtidas em laboratório</a:t>
            </a:r>
          </a:p>
          <a:p>
            <a:r>
              <a:rPr lang="pt-BR" dirty="0"/>
              <a:t>Válidas em condições específicas: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Grupo de materiais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Tipo de líquido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Temperatura do líquido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Faixa de diâmetros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Geralmente escoamento turbulento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pt-BR" sz="2600" dirty="0"/>
          </a:p>
          <a:p>
            <a:r>
              <a:rPr lang="pt-BR" u="sng" dirty="0"/>
              <a:t>Componentes</a:t>
            </a:r>
            <a:r>
              <a:rPr lang="pt-BR" dirty="0"/>
              <a:t>:</a:t>
            </a:r>
            <a:endParaRPr lang="pt-BR" sz="1800" dirty="0"/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hf – perda de carga, mca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Q – vazão, m</a:t>
            </a:r>
            <a:r>
              <a:rPr lang="pt-BR" sz="2600" baseline="30000" dirty="0"/>
              <a:t>3</a:t>
            </a:r>
            <a:r>
              <a:rPr lang="pt-BR" sz="2600" dirty="0"/>
              <a:t> s</a:t>
            </a:r>
            <a:r>
              <a:rPr lang="pt-BR" sz="2600" baseline="30000" dirty="0"/>
              <a:t>-1</a:t>
            </a:r>
            <a:r>
              <a:rPr lang="pt-BR" sz="2600" dirty="0"/>
              <a:t> 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V – velocidade, m s</a:t>
            </a:r>
            <a:r>
              <a:rPr lang="pt-BR" sz="2600" baseline="30000" dirty="0"/>
              <a:t>-1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L – comprimento, m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pt-BR" sz="2600" dirty="0"/>
              <a:t>D – diâmetro, 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8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CONCEITO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53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1185818"/>
          </a:xfrm>
        </p:spPr>
        <p:txBody>
          <a:bodyPr/>
          <a:lstStyle/>
          <a:p>
            <a:pPr algn="ctr"/>
            <a:r>
              <a:rPr lang="pt-BR" dirty="0"/>
              <a:t>Fórmula de Hazen-Williams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481"/>
                <a:ext cx="10515600" cy="4894073"/>
              </a:xfrm>
            </p:spPr>
            <p:txBody>
              <a:bodyPr>
                <a:normAutofit/>
              </a:bodyPr>
              <a:lstStyle/>
              <a:p>
                <a:r>
                  <a:rPr lang="de-CH" dirty="0"/>
                  <a:t>Allan Hazen e Gardner Williams (USA, 1920)</a:t>
                </a:r>
                <a:endParaRPr lang="pt-B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dirty="0"/>
                  <a:t>Aplicação: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600" dirty="0"/>
                  <a:t>Todos os materiais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600" dirty="0"/>
                  <a:t>Diâmetro: 2” a 1200” (50 a 3000 mm) e V ≤ 3 m/s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=10,65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1,852</m:t>
                          </m:r>
                        </m:sup>
                      </m:sSup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4000" dirty="0"/>
                  <a:t>		</a:t>
                </a:r>
                <a:r>
                  <a:rPr lang="pt-BR" dirty="0"/>
                  <a:t>C – fator de atrito (depende do material)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481"/>
                <a:ext cx="10515600" cy="4894073"/>
              </a:xfrm>
              <a:blipFill rotWithShape="0">
                <a:blip r:embed="rId4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5070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817327"/>
          </a:xfrm>
        </p:spPr>
        <p:txBody>
          <a:bodyPr/>
          <a:lstStyle/>
          <a:p>
            <a:pPr algn="ctr"/>
            <a:r>
              <a:rPr lang="pt-BR" dirty="0"/>
              <a:t>Fórmula de Hazen-Williams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09148"/>
              </p:ext>
            </p:extLst>
          </p:nvPr>
        </p:nvGraphicFramePr>
        <p:xfrm>
          <a:off x="814319" y="1449255"/>
          <a:ext cx="10429624" cy="4986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6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Plástico, polietileno (PE), 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Latão, cobre, chumbo, estanho, chapas de ferro estanhado novos, cimento amianto, mangueiras de tecido revestidas de borracha de boa qualidade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Alumínio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Aço galvanizado, concreto de acabamento liso, ferro fundido e aço revestidos de cimento liso novos, ferro fundido novo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Ferro galvanizado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Alumínio c/ juntas de acoplamento rápido, Manilha de argila comum p/ drenos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Manilhas de ferro para esgoto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917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Alvenaria de tijolos revestido de cimento liso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Tubos corrugados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89621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1185818"/>
          </a:xfrm>
        </p:spPr>
        <p:txBody>
          <a:bodyPr/>
          <a:lstStyle/>
          <a:p>
            <a:pPr algn="ctr"/>
            <a:r>
              <a:rPr lang="pt-BR" dirty="0"/>
              <a:t>Fórmula de Hazen-Williams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52293" y="1045934"/>
                <a:ext cx="11101168" cy="534161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600" b="0" dirty="0"/>
                  <a:t> </a:t>
                </a:r>
                <a14:m>
                  <m:oMath xmlns:m="http://schemas.openxmlformats.org/officeDocument/2006/math"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=10,65</m:t>
                    </m:r>
                    <m:sSup>
                      <m:sSupPr>
                        <m:ctrlPr>
                          <a:rPr lang="pt-B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1,852</m:t>
                        </m:r>
                      </m:sup>
                    </m:sSup>
                    <m:f>
                      <m:fPr>
                        <m:ctrlPr>
                          <a:rPr lang="pt-B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b="0" dirty="0"/>
                  <a:t>	</a:t>
                </a: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b="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600" b="0" dirty="0"/>
                  <a:t> </a:t>
                </a:r>
                <a14:m>
                  <m:oMath xmlns:m="http://schemas.openxmlformats.org/officeDocument/2006/math"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600" b="0" dirty="0"/>
                  <a:t>	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10,65 ∙ 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4,87  </m:t>
                            </m:r>
                          </m:sup>
                        </m:sSup>
                      </m:den>
                    </m:f>
                  </m:oMath>
                </a14:m>
                <a:endParaRPr lang="pt-BR" sz="2600" b="0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0,2788 ∙ 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 	ou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0,2788 ∙ 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600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0,355 ∙ 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0,63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 	ou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0,355 ∙ 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0,63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600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1,625 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pt-BR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0,205</m:t>
                        </m:r>
                      </m:sup>
                    </m:sSup>
                  </m:oMath>
                </a14:m>
                <a:r>
                  <a:rPr lang="pt-BR" sz="2600" dirty="0"/>
                  <a:t>	ou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1,625 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pt-B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0,205</m:t>
                            </m:r>
                          </m:sup>
                        </m:sSup>
                        <m:r>
                          <a:rPr lang="pt-B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2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293" y="1045934"/>
                <a:ext cx="11101168" cy="53416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0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ctr"/>
            <a:r>
              <a:rPr lang="pt-BR" dirty="0"/>
              <a:t>Exemplo 1 - Hazen-Williams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3386" y="4042903"/>
            <a:ext cx="10885227" cy="26185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Considerando o esquema da figura, pede-se:</a:t>
            </a:r>
          </a:p>
          <a:p>
            <a:pPr marL="514350" indent="-336550">
              <a:buAutoNum type="alphaLcParenR"/>
            </a:pPr>
            <a:r>
              <a:rPr lang="pt-BR" dirty="0"/>
              <a:t>Diâmetro teórico para vazão de 25 L/s;</a:t>
            </a:r>
          </a:p>
          <a:p>
            <a:pPr marL="514350" indent="-336550">
              <a:buAutoNum type="alphaLcParenR"/>
            </a:pPr>
            <a:r>
              <a:rPr lang="pt-BR" dirty="0"/>
              <a:t>O diâmetro comercial adotado (disponível para compra);</a:t>
            </a:r>
          </a:p>
          <a:p>
            <a:pPr marL="514350" indent="-336550">
              <a:buAutoNum type="alphaLcParenR"/>
            </a:pPr>
            <a:r>
              <a:rPr lang="pt-BR" dirty="0"/>
              <a:t>A vazão efetiva (sem controle) com o diâmetro comercial adotado (item b);</a:t>
            </a:r>
          </a:p>
          <a:p>
            <a:pPr marL="514350" indent="-336550">
              <a:buAutoNum type="alphaLcParenR"/>
            </a:pPr>
            <a:r>
              <a:rPr lang="pt-BR" dirty="0"/>
              <a:t>A perda de carga localizada necessária para manter Q = 25 L/s (c/ controle).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130479" y="1013100"/>
            <a:ext cx="5931040" cy="3029803"/>
            <a:chOff x="3130479" y="1119116"/>
            <a:chExt cx="5931040" cy="302980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3130479" y="1119116"/>
              <a:ext cx="5931040" cy="302980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481850" y="2195751"/>
              <a:ext cx="19106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L = 100 m</a:t>
              </a:r>
            </a:p>
            <a:p>
              <a:r>
                <a:rPr lang="pt-BR" dirty="0"/>
                <a:t>PVC  C = 150</a:t>
              </a:r>
            </a:p>
          </p:txBody>
        </p:sp>
      </p:grpSp>
      <p:sp>
        <p:nvSpPr>
          <p:cNvPr id="7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7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817327"/>
          </a:xfrm>
        </p:spPr>
        <p:txBody>
          <a:bodyPr/>
          <a:lstStyle/>
          <a:p>
            <a:pPr algn="ctr"/>
            <a:r>
              <a:rPr lang="pt-BR" dirty="0"/>
              <a:t>Tubos de PVC – Diâmetros Comerciais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8FE1941-6DD7-925E-8504-4D64CEECB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45637"/>
              </p:ext>
            </p:extLst>
          </p:nvPr>
        </p:nvGraphicFramePr>
        <p:xfrm>
          <a:off x="1384112" y="1149184"/>
          <a:ext cx="4368062" cy="2322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 PN40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Qmáx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50,5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48,1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3,63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75,5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72,5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8,26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101,6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97,6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14,96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C0AEFA0D-EF45-5C82-47C3-1CD407997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717185"/>
              </p:ext>
            </p:extLst>
          </p:nvPr>
        </p:nvGraphicFramePr>
        <p:xfrm>
          <a:off x="5985682" y="1149184"/>
          <a:ext cx="4368062" cy="232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– PN60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Qmáx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47,7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3,57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75,5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71,3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7,99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101,6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96,0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14,48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CD846CAD-8074-F639-50B2-F14F09ECD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895760"/>
              </p:ext>
            </p:extLst>
          </p:nvPr>
        </p:nvGraphicFramePr>
        <p:xfrm>
          <a:off x="3801651" y="3760759"/>
          <a:ext cx="4368062" cy="232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– PN80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Qmáx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46,7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3,43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75,5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7,81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101,6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94,4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14,00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8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846433"/>
          </a:xfrm>
        </p:spPr>
        <p:txBody>
          <a:bodyPr/>
          <a:lstStyle/>
          <a:p>
            <a:pPr algn="just"/>
            <a:r>
              <a:rPr lang="pt-BR" dirty="0"/>
              <a:t>	Exemplo 1 –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53386" y="1603513"/>
                <a:ext cx="11029098" cy="5163972"/>
              </a:xfrm>
            </p:spPr>
            <p:txBody>
              <a:bodyPr numCol="2"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pt-BR" u="sng" dirty="0"/>
                  <a:t>Dados</a:t>
                </a:r>
                <a:r>
                  <a:rPr lang="pt-BR" dirty="0"/>
                  <a:t>:		</a:t>
                </a:r>
              </a:p>
              <a:p>
                <a:pPr marL="265113" indent="0">
                  <a:buNone/>
                </a:pPr>
                <a:r>
                  <a:rPr lang="pt-BR" dirty="0"/>
                  <a:t>C = 150	</a:t>
                </a:r>
              </a:p>
              <a:p>
                <a:pPr marL="265113" indent="0">
                  <a:buNone/>
                </a:pPr>
                <a:r>
                  <a:rPr lang="pt-BR" dirty="0"/>
                  <a:t>Q = 25 L/s = 0,025 m</a:t>
                </a:r>
                <a:r>
                  <a:rPr lang="pt-BR" baseline="30000" dirty="0"/>
                  <a:t>3</a:t>
                </a:r>
                <a:r>
                  <a:rPr lang="pt-BR" dirty="0"/>
                  <a:t>/s</a:t>
                </a:r>
              </a:p>
              <a:p>
                <a:pPr marL="265113" indent="0">
                  <a:buNone/>
                </a:pPr>
                <a:r>
                  <a:rPr lang="pt-BR" dirty="0"/>
                  <a:t>L = 100 m</a:t>
                </a:r>
              </a:p>
              <a:p>
                <a:pPr marL="265113" indent="0">
                  <a:buNone/>
                </a:pPr>
                <a:r>
                  <a:rPr lang="pt-BR" dirty="0">
                    <a:latin typeface="Symbol" panose="05050102010706020507" pitchFamily="18" charset="2"/>
                  </a:rPr>
                  <a:t>D</a:t>
                </a:r>
                <a:r>
                  <a:rPr lang="pt-BR" dirty="0"/>
                  <a:t>z = 10 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pt-BR" u="sng" dirty="0"/>
                  <a:t>Cálculos iniciais</a:t>
                </a:r>
                <a:r>
                  <a:rPr lang="pt-BR" dirty="0"/>
                  <a:t>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hf = </a:t>
                </a:r>
                <a:r>
                  <a:rPr lang="pt-BR" dirty="0">
                    <a:latin typeface="Symbol" panose="05050102010706020507" pitchFamily="18" charset="2"/>
                  </a:rPr>
                  <a:t>D</a:t>
                </a:r>
                <a:r>
                  <a:rPr lang="pt-BR" dirty="0"/>
                  <a:t>z = 10 mca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u="sng" dirty="0"/>
                  <a:t>Cálculos</a:t>
                </a:r>
                <a:r>
                  <a:rPr lang="pt-BR" dirty="0"/>
                  <a:t>:</a:t>
                </a:r>
              </a:p>
              <a:p>
                <a:pPr marL="0" indent="0">
                  <a:buNone/>
                </a:pPr>
                <a:r>
                  <a:rPr lang="pt-BR" dirty="0"/>
                  <a:t>a)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>
                        <a:latin typeface="Cambria Math" panose="02040503050406030204" pitchFamily="18" charset="0"/>
                      </a:rPr>
                      <m:t>=1,625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dirty="0"/>
              </a:p>
              <a:p>
                <a:pPr marL="357188" indent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>
                        <a:latin typeface="Cambria Math" panose="02040503050406030204" pitchFamily="18" charset="0"/>
                      </a:rPr>
                      <m:t>=1,625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0,025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dirty="0"/>
              </a:p>
              <a:p>
                <a:pPr marL="357188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r>
                  <a:rPr lang="pt-BR" dirty="0"/>
                  <a:t> </a:t>
                </a:r>
                <a:r>
                  <a:rPr lang="pt-BR" dirty="0" err="1"/>
                  <a:t>D</a:t>
                </a:r>
                <a:r>
                  <a:rPr lang="pt-BR" baseline="-25000" dirty="0" err="1"/>
                  <a:t>t</a:t>
                </a:r>
                <a:r>
                  <a:rPr lang="pt-BR" dirty="0"/>
                  <a:t> = 0,0955 m ou  95,5 mm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  <a:tabLst>
                    <a:tab pos="2333625" algn="l"/>
                  </a:tabLst>
                </a:pPr>
                <a:r>
                  <a:rPr lang="pt-BR" dirty="0"/>
                  <a:t> b) Dc = 100 mm	DI = 97,6 mm (0,0976 m)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pt-BR" sz="2600" dirty="0"/>
                  <a:t>Obs.: Tabelas de diâmetro interno dos fabricantes mostram valores diferentes, de acordo com a classe de pressão.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386" y="1603513"/>
                <a:ext cx="11029098" cy="5163972"/>
              </a:xfrm>
              <a:blipFill>
                <a:blip r:embed="rId3"/>
                <a:stretch>
                  <a:fillRect l="-829" t="-2243" r="-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7448118" y="90515"/>
            <a:ext cx="2729948" cy="1463674"/>
            <a:chOff x="3130479" y="1119116"/>
            <a:chExt cx="5931040" cy="302980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3130479" y="1119116"/>
              <a:ext cx="5931040" cy="302980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481851" y="2195751"/>
              <a:ext cx="1910687" cy="828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L = 100 m</a:t>
              </a:r>
            </a:p>
            <a:p>
              <a:r>
                <a:rPr lang="pt-BR" sz="1000" dirty="0"/>
                <a:t>PVC  C = 150</a:t>
              </a:r>
            </a:p>
          </p:txBody>
        </p:sp>
      </p:grpSp>
      <p:sp>
        <p:nvSpPr>
          <p:cNvPr id="7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846433"/>
          </a:xfrm>
        </p:spPr>
        <p:txBody>
          <a:bodyPr/>
          <a:lstStyle/>
          <a:p>
            <a:pPr algn="just"/>
            <a:r>
              <a:rPr lang="pt-BR" dirty="0"/>
              <a:t>	Exemplo 1 –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18615" y="1603513"/>
                <a:ext cx="11355333" cy="5163972"/>
              </a:xfrm>
            </p:spPr>
            <p:txBody>
              <a:bodyPr numCol="2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t-BR" sz="3000" u="sng" dirty="0"/>
                  <a:t>Cálculos</a:t>
                </a:r>
                <a:r>
                  <a:rPr lang="pt-BR" sz="3000" dirty="0"/>
                  <a:t>:</a:t>
                </a:r>
              </a:p>
              <a:p>
                <a:pPr marL="514350" indent="-514350">
                  <a:buAutoNum type="alphaLcParenR" startAt="3"/>
                </a:pPr>
                <a:r>
                  <a:rPr lang="pt-BR" sz="2600" dirty="0"/>
                  <a:t>Vazão efetiva (sem controle)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pt-BR" sz="260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2600">
                        <a:latin typeface="Cambria Math" panose="02040503050406030204" pitchFamily="18" charset="0"/>
                      </a:rPr>
                      <m:t>=0,2788 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b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600" dirty="0"/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2600">
                        <a:latin typeface="Cambria Math" panose="02040503050406030204" pitchFamily="18" charset="0"/>
                      </a:rPr>
                      <m:t>=0,2788 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0,0976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600" dirty="0"/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Q = 0,02652 m</a:t>
                </a:r>
                <a:r>
                  <a:rPr lang="pt-BR" sz="2600" baseline="30000" dirty="0"/>
                  <a:t>3</a:t>
                </a:r>
                <a:r>
                  <a:rPr lang="pt-BR" sz="2600" dirty="0"/>
                  <a:t>/s ou 26,52 L/s </a:t>
                </a:r>
              </a:p>
              <a:p>
                <a:pPr marL="0" indent="0">
                  <a:buNone/>
                </a:pPr>
                <a:endParaRPr lang="pt-BR" sz="2600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d) hf</a:t>
                </a:r>
                <a:r>
                  <a:rPr lang="pt-BR" baseline="-25000" dirty="0"/>
                  <a:t>L</a:t>
                </a:r>
                <a:r>
                  <a:rPr lang="pt-BR" dirty="0"/>
                  <a:t> com Q controlada por registro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pt-BR" dirty="0"/>
                  <a:t>	</a:t>
                </a:r>
                <a:r>
                  <a:rPr lang="pt-BR" sz="2600" dirty="0"/>
                  <a:t>Q = 0,025 m</a:t>
                </a:r>
                <a:r>
                  <a:rPr lang="pt-BR" sz="2600" baseline="30000" dirty="0"/>
                  <a:t>3</a:t>
                </a:r>
                <a:r>
                  <a:rPr lang="pt-BR" sz="2600" dirty="0"/>
                  <a:t>/s; 	hf</a:t>
                </a:r>
                <a:r>
                  <a:rPr lang="pt-BR" sz="2600" baseline="-25000" dirty="0"/>
                  <a:t>Total</a:t>
                </a:r>
                <a:r>
                  <a:rPr lang="pt-BR" sz="2600" dirty="0"/>
                  <a:t> = 10 mca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  <a:tabLst>
                    <a:tab pos="357188" algn="l"/>
                  </a:tabLst>
                </a:pPr>
                <a:r>
                  <a:rPr lang="pt-BR" sz="2600" dirty="0"/>
                  <a:t>	Perda distribuída: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7188" algn="l"/>
                  </a:tabLst>
                </a:pPr>
                <a:r>
                  <a:rPr lang="pt-BR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hf</m:t>
                    </m:r>
                    <m:r>
                      <a:rPr lang="pt-BR" sz="2600">
                        <a:latin typeface="Cambria Math" panose="02040503050406030204" pitchFamily="18" charset="0"/>
                      </a:rPr>
                      <m:t>=10,65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1,852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2600" dirty="0"/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hf</m:t>
                    </m:r>
                    <m:r>
                      <a:rPr lang="pt-BR" sz="2600">
                        <a:latin typeface="Cambria Math" panose="02040503050406030204" pitchFamily="18" charset="0"/>
                      </a:rPr>
                      <m:t>=10,65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0,025</m:t>
                                </m:r>
                              </m:num>
                              <m:den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1,852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0,0967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2600" dirty="0"/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hf = 9,36 mca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hf</a:t>
                </a:r>
                <a:r>
                  <a:rPr lang="pt-BR" sz="2600" baseline="-25000" dirty="0"/>
                  <a:t>L</a:t>
                </a:r>
                <a:r>
                  <a:rPr lang="pt-BR" sz="2600" dirty="0"/>
                  <a:t> = hf</a:t>
                </a:r>
                <a:r>
                  <a:rPr lang="pt-BR" sz="2600" baseline="-25000" dirty="0"/>
                  <a:t>Total</a:t>
                </a:r>
                <a:r>
                  <a:rPr lang="pt-BR" sz="2600" dirty="0"/>
                  <a:t> – hf = 10 – 9,36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2600" dirty="0"/>
                  <a:t>	hf</a:t>
                </a:r>
                <a:r>
                  <a:rPr lang="pt-BR" sz="2600" baseline="-25000" dirty="0"/>
                  <a:t>L</a:t>
                </a:r>
                <a:r>
                  <a:rPr lang="pt-BR" sz="2600" dirty="0"/>
                  <a:t> = 0,64 mca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615" y="1603513"/>
                <a:ext cx="11355333" cy="5163972"/>
              </a:xfrm>
              <a:blipFill>
                <a:blip r:embed="rId2"/>
                <a:stretch>
                  <a:fillRect l="-1074" t="-25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8348870" y="42481"/>
            <a:ext cx="2729948" cy="1463674"/>
            <a:chOff x="3130479" y="1119116"/>
            <a:chExt cx="5931040" cy="302980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3130479" y="1119116"/>
              <a:ext cx="5931040" cy="302980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481851" y="2195751"/>
              <a:ext cx="1910687" cy="828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L = 100 m</a:t>
              </a:r>
            </a:p>
            <a:p>
              <a:r>
                <a:rPr lang="pt-BR" sz="1000" dirty="0"/>
                <a:t>PVC  C = 150</a:t>
              </a:r>
            </a:p>
          </p:txBody>
        </p:sp>
      </p:grpSp>
      <p:sp>
        <p:nvSpPr>
          <p:cNvPr id="7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0603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ctr"/>
            <a:r>
              <a:rPr lang="pt-BR" dirty="0"/>
              <a:t>Exemplo 2 - Hazen-Williams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4901" y="1546658"/>
            <a:ext cx="5645425" cy="439873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Uma bomba instalada na cota 200 m recalca 30 L/s através de uma tubulação de PVC (tubos novos) com 150 mm de diâmetro e 800 m de comprimento, para um reservatório cujo nível d’água (N.A.) situa-se na cota 250 m. 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Determinar a pressão do conduto distante 600 m da bomba e tendo cota igual a 240 m. (Usar a Fórmula de Hazen-Williams e adotar C = 150).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323334" y="1546658"/>
            <a:ext cx="5760118" cy="3277135"/>
            <a:chOff x="6270326" y="1546658"/>
            <a:chExt cx="5760118" cy="3277135"/>
          </a:xfrm>
        </p:grpSpPr>
        <p:grpSp>
          <p:nvGrpSpPr>
            <p:cNvPr id="16" name="Grupo 15"/>
            <p:cNvGrpSpPr/>
            <p:nvPr/>
          </p:nvGrpSpPr>
          <p:grpSpPr>
            <a:xfrm>
              <a:off x="6270326" y="1546658"/>
              <a:ext cx="5760118" cy="3277135"/>
              <a:chOff x="6301406" y="1546658"/>
              <a:chExt cx="5760118" cy="3277135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6301406" y="1546658"/>
                <a:ext cx="5760118" cy="3277135"/>
                <a:chOff x="6301406" y="1546658"/>
                <a:chExt cx="5760118" cy="3277135"/>
              </a:xfrm>
            </p:grpSpPr>
            <p:grpSp>
              <p:nvGrpSpPr>
                <p:cNvPr id="10" name="Grupo 9"/>
                <p:cNvGrpSpPr/>
                <p:nvPr/>
              </p:nvGrpSpPr>
              <p:grpSpPr>
                <a:xfrm>
                  <a:off x="6612833" y="1546658"/>
                  <a:ext cx="5448691" cy="3277135"/>
                  <a:chOff x="6743309" y="1440640"/>
                  <a:chExt cx="5448691" cy="3277135"/>
                </a:xfrm>
              </p:grpSpPr>
              <p:pic>
                <p:nvPicPr>
                  <p:cNvPr id="6" name="Espaço Reservado para Conteúdo 4"/>
                  <p:cNvPicPr>
                    <a:picLocks/>
                  </p:cNvPicPr>
                  <p:nvPr/>
                </p:nvPicPr>
                <p:blipFill rotWithShape="1">
                  <a:blip r:embed="rId3" cstate="print"/>
                  <a:srcRect l="14514" t="2343" r="9143" b="1874"/>
                  <a:stretch/>
                </p:blipFill>
                <p:spPr bwMode="auto">
                  <a:xfrm>
                    <a:off x="6743309" y="1756469"/>
                    <a:ext cx="5402304" cy="2961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11299519" y="1925030"/>
                    <a:ext cx="50358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dirty="0"/>
                      <a:t>R</a:t>
                    </a:r>
                  </a:p>
                </p:txBody>
              </p:sp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11429995" y="1440640"/>
                    <a:ext cx="76200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dirty="0"/>
                      <a:t>N.A.</a:t>
                    </a:r>
                  </a:p>
                </p:txBody>
              </p:sp>
              <p:sp>
                <p:nvSpPr>
                  <p:cNvPr id="9" name="Seta dobrada para cima 8"/>
                  <p:cNvSpPr/>
                  <p:nvPr/>
                </p:nvSpPr>
                <p:spPr>
                  <a:xfrm rot="10800000">
                    <a:off x="11383367" y="1757358"/>
                    <a:ext cx="326719" cy="189408"/>
                  </a:xfrm>
                  <a:prstGeom prst="bentUpArrow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" name="CaixaDeTexto 10"/>
                <p:cNvSpPr txBox="1"/>
                <p:nvPr/>
              </p:nvSpPr>
              <p:spPr>
                <a:xfrm>
                  <a:off x="9965635" y="1662432"/>
                  <a:ext cx="12639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Cota 250 m</a:t>
                  </a:r>
                </a:p>
              </p:txBody>
            </p:sp>
            <p:sp>
              <p:nvSpPr>
                <p:cNvPr id="12" name="CaixaDeTexto 11"/>
                <p:cNvSpPr txBox="1"/>
                <p:nvPr/>
              </p:nvSpPr>
              <p:spPr>
                <a:xfrm>
                  <a:off x="6301406" y="3693016"/>
                  <a:ext cx="12523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Cota 200 m</a:t>
                  </a:r>
                </a:p>
              </p:txBody>
            </p:sp>
            <p:sp>
              <p:nvSpPr>
                <p:cNvPr id="13" name="CaixaDeTexto 12"/>
                <p:cNvSpPr txBox="1"/>
                <p:nvPr/>
              </p:nvSpPr>
              <p:spPr>
                <a:xfrm>
                  <a:off x="8991600" y="2246492"/>
                  <a:ext cx="12639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Cota 240 m</a:t>
                  </a:r>
                </a:p>
              </p:txBody>
            </p:sp>
          </p:grpSp>
          <p:sp>
            <p:nvSpPr>
              <p:cNvPr id="14" name="Elipse 13"/>
              <p:cNvSpPr/>
              <p:nvPr/>
            </p:nvSpPr>
            <p:spPr>
              <a:xfrm>
                <a:off x="10268793" y="2443546"/>
                <a:ext cx="107659" cy="1593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7929529" y="4062348"/>
              <a:ext cx="345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0237713" y="2645307"/>
              <a:ext cx="345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</p:grpSp>
      <p:sp>
        <p:nvSpPr>
          <p:cNvPr id="20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just"/>
            <a:r>
              <a:rPr lang="pt-BR" dirty="0"/>
              <a:t>	Exemplo 2 -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743739" y="1462395"/>
                <a:ext cx="8183217" cy="4999916"/>
              </a:xfrm>
            </p:spPr>
            <p:txBody>
              <a:bodyPr numCol="2"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600" dirty="0"/>
                  <a:t>Cálculos:</a:t>
                </a:r>
              </a:p>
              <a:p>
                <a:pPr marL="185738" indent="0" algn="just">
                  <a:buNone/>
                </a:pPr>
                <a:r>
                  <a:rPr lang="pt-BR" sz="2400" dirty="0"/>
                  <a:t>Desníveis</a:t>
                </a:r>
              </a:p>
              <a:p>
                <a:pPr marL="185738" indent="0" algn="just">
                  <a:buNone/>
                </a:pPr>
                <a:r>
                  <a:rPr lang="pt-BR" sz="2400" dirty="0" err="1">
                    <a:latin typeface="Symbol" panose="05050102010706020507" pitchFamily="18" charset="2"/>
                  </a:rPr>
                  <a:t>D</a:t>
                </a:r>
                <a:r>
                  <a:rPr lang="pt-BR" sz="2400" dirty="0" err="1"/>
                  <a:t>z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-R</a:t>
                </a:r>
                <a:r>
                  <a:rPr lang="pt-BR" sz="2400" dirty="0"/>
                  <a:t> = 250 – 200 = 50 m</a:t>
                </a:r>
              </a:p>
              <a:p>
                <a:pPr marL="185738" indent="0" algn="just">
                  <a:buNone/>
                </a:pPr>
                <a:r>
                  <a:rPr lang="pt-BR" sz="2400" dirty="0" err="1">
                    <a:latin typeface="Symbol" panose="05050102010706020507" pitchFamily="18" charset="2"/>
                  </a:rPr>
                  <a:t>D</a:t>
                </a:r>
                <a:r>
                  <a:rPr lang="pt-BR" sz="2400" dirty="0" err="1"/>
                  <a:t>z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-C</a:t>
                </a:r>
                <a:r>
                  <a:rPr lang="pt-BR" sz="2400" dirty="0"/>
                  <a:t> = 240 – 200 = 40 m</a:t>
                </a:r>
              </a:p>
              <a:p>
                <a:pPr marL="185738" indent="0" algn="just">
                  <a:spcBef>
                    <a:spcPts val="1800"/>
                  </a:spcBef>
                  <a:buNone/>
                </a:pPr>
                <a:r>
                  <a:rPr lang="pt-BR" sz="2400" dirty="0"/>
                  <a:t>Perda de carga unitária:</a:t>
                </a:r>
              </a:p>
              <a:p>
                <a:pPr marL="185738" indent="0" algn="just"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 10,65 ∙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4,87  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/>
              </a:p>
              <a:p>
                <a:pPr marL="185738" indent="0" algn="just">
                  <a:spcBef>
                    <a:spcPts val="2400"/>
                  </a:spcBef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 10,65 ∙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0,03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0,15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4,87  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/>
              </a:p>
              <a:p>
                <a:pPr marL="185738" indent="0" algn="just">
                  <a:spcBef>
                    <a:spcPts val="2400"/>
                  </a:spcBef>
                  <a:buNone/>
                </a:pPr>
                <a:r>
                  <a:rPr lang="pt-BR" sz="2400" dirty="0"/>
                  <a:t>J = 0,0155 m/m</a:t>
                </a:r>
              </a:p>
              <a:p>
                <a:pPr marL="185738" indent="0" algn="just">
                  <a:buNone/>
                </a:pPr>
                <a:endParaRPr lang="pt-BR" sz="2400" dirty="0"/>
              </a:p>
              <a:p>
                <a:pPr marL="185738" indent="0" algn="just">
                  <a:buNone/>
                </a:pPr>
                <a:endParaRPr lang="pt-BR" sz="2400" dirty="0"/>
              </a:p>
              <a:p>
                <a:pPr marL="185738" indent="0" algn="just">
                  <a:buNone/>
                </a:pPr>
                <a:r>
                  <a:rPr lang="pt-BR" sz="2400" dirty="0"/>
                  <a:t>Perda de carga (B-R):</a:t>
                </a:r>
              </a:p>
              <a:p>
                <a:pPr marL="185738" indent="0" algn="just"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-R</a:t>
                </a:r>
                <a:r>
                  <a:rPr lang="pt-BR" sz="2400" dirty="0"/>
                  <a:t> = J x L</a:t>
                </a:r>
                <a:r>
                  <a:rPr lang="pt-BR" sz="2400" baseline="-25000" dirty="0"/>
                  <a:t>B-R</a:t>
                </a:r>
                <a:endParaRPr lang="pt-BR" sz="2400" dirty="0"/>
              </a:p>
              <a:p>
                <a:pPr marL="185738" indent="0" algn="just"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-R</a:t>
                </a:r>
                <a:r>
                  <a:rPr lang="pt-BR" sz="2400" dirty="0"/>
                  <a:t> = 0,0155 x 800</a:t>
                </a:r>
              </a:p>
              <a:p>
                <a:pPr marL="185738" indent="0" algn="just"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-R</a:t>
                </a:r>
                <a:r>
                  <a:rPr lang="pt-BR" sz="2400" dirty="0"/>
                  <a:t> = 12,37 mca</a:t>
                </a:r>
              </a:p>
              <a:p>
                <a:pPr marL="185738" indent="0" algn="just">
                  <a:spcBef>
                    <a:spcPts val="0"/>
                  </a:spcBef>
                  <a:buNone/>
                </a:pPr>
                <a:endParaRPr lang="pt-BR" sz="1200" dirty="0"/>
              </a:p>
              <a:p>
                <a:pPr marL="185738" indent="0" algn="just">
                  <a:spcBef>
                    <a:spcPts val="1800"/>
                  </a:spcBef>
                  <a:buNone/>
                </a:pPr>
                <a:r>
                  <a:rPr lang="pt-BR" sz="2400" dirty="0"/>
                  <a:t>Perda de carga (B-C):</a:t>
                </a:r>
              </a:p>
              <a:p>
                <a:pPr marL="185738" indent="0" algn="just">
                  <a:spcBef>
                    <a:spcPts val="1200"/>
                  </a:spcBef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-C</a:t>
                </a:r>
                <a:r>
                  <a:rPr lang="pt-BR" sz="2400" dirty="0"/>
                  <a:t> = J x L</a:t>
                </a:r>
                <a:r>
                  <a:rPr lang="pt-BR" sz="2400" baseline="-25000" dirty="0"/>
                  <a:t>B-C</a:t>
                </a:r>
              </a:p>
              <a:p>
                <a:pPr marL="185738" indent="0" algn="just"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-C</a:t>
                </a:r>
                <a:r>
                  <a:rPr lang="pt-BR" sz="2400" dirty="0"/>
                  <a:t> = 0,0155 x 600</a:t>
                </a:r>
              </a:p>
              <a:p>
                <a:pPr marL="185738" indent="0" algn="just">
                  <a:buNone/>
                </a:pPr>
                <a:r>
                  <a:rPr lang="pt-BR" sz="2400" dirty="0" err="1"/>
                  <a:t>hf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-C</a:t>
                </a:r>
                <a:r>
                  <a:rPr lang="pt-BR" sz="2400" dirty="0"/>
                  <a:t> = 9,28 mca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3739" y="1462395"/>
                <a:ext cx="8183217" cy="4999916"/>
              </a:xfrm>
              <a:blipFill rotWithShape="0">
                <a:blip r:embed="rId5"/>
                <a:stretch>
                  <a:fillRect l="-1340" t="-18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7946585" y="67204"/>
            <a:ext cx="3081267" cy="1734227"/>
            <a:chOff x="6113219" y="1345354"/>
            <a:chExt cx="5948305" cy="3478439"/>
          </a:xfrm>
        </p:grpSpPr>
        <p:grpSp>
          <p:nvGrpSpPr>
            <p:cNvPr id="15" name="Grupo 14"/>
            <p:cNvGrpSpPr/>
            <p:nvPr/>
          </p:nvGrpSpPr>
          <p:grpSpPr>
            <a:xfrm>
              <a:off x="6113219" y="1345354"/>
              <a:ext cx="5948305" cy="3478439"/>
              <a:chOff x="6113219" y="1345354"/>
              <a:chExt cx="5948305" cy="347843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6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853815" y="1345354"/>
                <a:ext cx="1628723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250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113219" y="3328412"/>
                <a:ext cx="1456564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200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953228" y="2097702"/>
                <a:ext cx="1505159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240</a:t>
                </a:r>
              </a:p>
            </p:txBody>
          </p:sp>
        </p:grpSp>
        <p:sp>
          <p:nvSpPr>
            <p:cNvPr id="14" name="Elipse 13"/>
            <p:cNvSpPr/>
            <p:nvPr/>
          </p:nvSpPr>
          <p:spPr>
            <a:xfrm>
              <a:off x="10268793" y="2443546"/>
              <a:ext cx="107659" cy="1593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24535" y="1462395"/>
            <a:ext cx="3019204" cy="499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/>
              <a:t>Dados: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B</a:t>
            </a:r>
            <a:r>
              <a:rPr lang="pt-BR" sz="2400" dirty="0"/>
              <a:t> = 200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R</a:t>
            </a:r>
            <a:r>
              <a:rPr lang="pt-BR" sz="2400" dirty="0"/>
              <a:t> = 250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C</a:t>
            </a:r>
            <a:r>
              <a:rPr lang="pt-BR" sz="2400" dirty="0"/>
              <a:t> = 240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 = 150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Q = 30 L/s</a:t>
            </a:r>
          </a:p>
          <a:p>
            <a:pPr marL="185738" indent="0" algn="just">
              <a:buFont typeface="Arial" panose="020B0604020202020204" pitchFamily="34" charset="0"/>
              <a:buNone/>
              <a:tabLst>
                <a:tab pos="715963" algn="l"/>
              </a:tabLst>
            </a:pPr>
            <a:r>
              <a:rPr lang="pt-BR" sz="2400" dirty="0"/>
              <a:t>	0,03 m</a:t>
            </a:r>
            <a:r>
              <a:rPr lang="pt-BR" sz="2400" baseline="30000" dirty="0"/>
              <a:t>3</a:t>
            </a:r>
            <a:r>
              <a:rPr lang="pt-BR" sz="2400" dirty="0"/>
              <a:t>/s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D = 150 mm</a:t>
            </a:r>
          </a:p>
          <a:p>
            <a:pPr marL="185738" indent="0" algn="just">
              <a:buFont typeface="Arial" panose="020B0604020202020204" pitchFamily="34" charset="0"/>
              <a:buNone/>
              <a:tabLst>
                <a:tab pos="715963" algn="l"/>
              </a:tabLst>
            </a:pPr>
            <a:r>
              <a:rPr lang="pt-BR" sz="2400" dirty="0"/>
              <a:t>	0,15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L</a:t>
            </a:r>
            <a:r>
              <a:rPr lang="pt-BR" sz="2400" baseline="-25000" dirty="0"/>
              <a:t>B-R</a:t>
            </a:r>
            <a:r>
              <a:rPr lang="pt-BR" sz="2400" dirty="0"/>
              <a:t> = 800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L</a:t>
            </a:r>
            <a:r>
              <a:rPr lang="pt-BR" sz="2400" baseline="-25000" dirty="0"/>
              <a:t>B-C</a:t>
            </a:r>
            <a:r>
              <a:rPr lang="pt-BR" sz="2400" dirty="0"/>
              <a:t> = 600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endParaRPr lang="pt-BR" sz="2400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8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just"/>
            <a:r>
              <a:rPr lang="pt-BR" dirty="0"/>
              <a:t>	Exemplo 2 - 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3855" y="2058741"/>
            <a:ext cx="3419061" cy="3202372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2600" dirty="0"/>
              <a:t>Cálculos (cont.):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Pressão na bomba (P</a:t>
            </a:r>
            <a:r>
              <a:rPr lang="pt-BR" sz="2400" baseline="-25000" dirty="0"/>
              <a:t>B</a:t>
            </a:r>
            <a:r>
              <a:rPr lang="pt-BR" sz="2400" dirty="0"/>
              <a:t>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</a:t>
            </a: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+ </a:t>
            </a:r>
            <a:r>
              <a:rPr lang="pt-BR" sz="2400" dirty="0" err="1">
                <a:latin typeface="Symbol" panose="05050102010706020507" pitchFamily="18" charset="2"/>
              </a:rPr>
              <a:t>D</a:t>
            </a:r>
            <a:r>
              <a:rPr lang="pt-BR" sz="2400" dirty="0" err="1"/>
              <a:t>z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endParaRPr lang="pt-BR" sz="2400" dirty="0"/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12,37 + 50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62,37 mca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332436" y="450440"/>
            <a:ext cx="3081267" cy="1734227"/>
            <a:chOff x="6113219" y="1345354"/>
            <a:chExt cx="5948305" cy="3478439"/>
          </a:xfrm>
        </p:grpSpPr>
        <p:grpSp>
          <p:nvGrpSpPr>
            <p:cNvPr id="15" name="Grupo 14"/>
            <p:cNvGrpSpPr/>
            <p:nvPr/>
          </p:nvGrpSpPr>
          <p:grpSpPr>
            <a:xfrm>
              <a:off x="6113219" y="1345354"/>
              <a:ext cx="5948305" cy="3478439"/>
              <a:chOff x="6113219" y="1345354"/>
              <a:chExt cx="5948305" cy="347843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3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853815" y="1345354"/>
                <a:ext cx="1628723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250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113219" y="3328412"/>
                <a:ext cx="1456564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200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953228" y="2097702"/>
                <a:ext cx="1505159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240</a:t>
                </a:r>
              </a:p>
            </p:txBody>
          </p:sp>
        </p:grpSp>
        <p:sp>
          <p:nvSpPr>
            <p:cNvPr id="14" name="Elipse 13"/>
            <p:cNvSpPr/>
            <p:nvPr/>
          </p:nvSpPr>
          <p:spPr>
            <a:xfrm>
              <a:off x="10268793" y="2443546"/>
              <a:ext cx="107659" cy="1593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11283" y="2058741"/>
            <a:ext cx="3019204" cy="4050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600" dirty="0"/>
              <a:t>Dados: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>
                <a:latin typeface="Symbol" panose="05050102010706020507" pitchFamily="18" charset="2"/>
              </a:rPr>
              <a:t>D</a:t>
            </a:r>
            <a:r>
              <a:rPr lang="pt-BR" sz="2600" dirty="0" err="1"/>
              <a:t>z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-R</a:t>
            </a:r>
            <a:r>
              <a:rPr lang="pt-BR" sz="2600" dirty="0"/>
              <a:t> = 50 m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/>
              <a:t>hf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-R</a:t>
            </a:r>
            <a:r>
              <a:rPr lang="pt-BR" sz="2600" dirty="0"/>
              <a:t> = 12,37 mca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>
                <a:latin typeface="Symbol" panose="05050102010706020507" pitchFamily="18" charset="2"/>
              </a:rPr>
              <a:t>D</a:t>
            </a:r>
            <a:r>
              <a:rPr lang="pt-BR" sz="2600" dirty="0" err="1"/>
              <a:t>z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-C</a:t>
            </a:r>
            <a:r>
              <a:rPr lang="pt-BR" sz="2600" dirty="0"/>
              <a:t> = 40 m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/>
              <a:t>hf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-C</a:t>
            </a:r>
            <a:r>
              <a:rPr lang="pt-BR" sz="2600" dirty="0"/>
              <a:t> = 9,28 mca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600" dirty="0"/>
              <a:t>L</a:t>
            </a:r>
            <a:r>
              <a:rPr lang="pt-BR" sz="2600" baseline="-25000" dirty="0"/>
              <a:t>B-R</a:t>
            </a:r>
            <a:r>
              <a:rPr lang="pt-BR" sz="2600" dirty="0"/>
              <a:t> = 800 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600" dirty="0"/>
              <a:t>L</a:t>
            </a:r>
            <a:r>
              <a:rPr lang="pt-BR" sz="2600" baseline="-25000" dirty="0"/>
              <a:t>B-C</a:t>
            </a:r>
            <a:r>
              <a:rPr lang="pt-BR" sz="2600" dirty="0"/>
              <a:t> = 600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7095312" y="2602081"/>
            <a:ext cx="425859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Pressão no conduto (Ponto C):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P</a:t>
            </a:r>
            <a:r>
              <a:rPr lang="pt-BR" sz="2400" baseline="-25000" dirty="0"/>
              <a:t>B</a:t>
            </a:r>
            <a:r>
              <a:rPr lang="pt-BR" sz="2400" dirty="0"/>
              <a:t> - </a:t>
            </a:r>
            <a:r>
              <a:rPr lang="pt-BR" sz="2400" dirty="0" err="1">
                <a:latin typeface="Symbol" panose="05050102010706020507" pitchFamily="18" charset="2"/>
              </a:rPr>
              <a:t>D</a:t>
            </a:r>
            <a:r>
              <a:rPr lang="pt-BR" sz="2400" dirty="0" err="1"/>
              <a:t>z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- </a:t>
            </a: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</a:t>
            </a:r>
            <a:endParaRPr lang="pt-BR" sz="2400" baseline="-25000" dirty="0"/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62,37 - 40 – 9,28 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13,09 mca</a:t>
            </a:r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4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90413" cy="1351722"/>
          </a:xfrm>
        </p:spPr>
        <p:txBody>
          <a:bodyPr/>
          <a:lstStyle/>
          <a:p>
            <a:pPr algn="ctr"/>
            <a:r>
              <a:rPr lang="pt-BR" dirty="0"/>
              <a:t>Condutos Forçados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928" y="1420754"/>
            <a:ext cx="10515600" cy="482524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Canalizações em que o escoamento ocorre a P </a:t>
            </a:r>
            <a:r>
              <a:rPr lang="pt-BR" dirty="0">
                <a:sym typeface="Symbol" panose="05050102010706020507" pitchFamily="18" charset="2"/>
              </a:rPr>
              <a:t></a:t>
            </a:r>
            <a:r>
              <a:rPr lang="pt-BR" dirty="0"/>
              <a:t> P</a:t>
            </a:r>
            <a:r>
              <a:rPr lang="pt-BR" baseline="-25000" dirty="0"/>
              <a:t>atm</a:t>
            </a:r>
            <a:endParaRPr lang="pt-BR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Condutos sempre fechados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Seção completamente cheia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Escoamento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Por gravidade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Com bombeamento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3" cstate="print"/>
          <a:srcRect l="38616" t="49782" r="40212" b="10909"/>
          <a:stretch/>
        </p:blipFill>
        <p:spPr bwMode="auto">
          <a:xfrm>
            <a:off x="6714696" y="1849941"/>
            <a:ext cx="2174129" cy="19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4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1185818"/>
          </a:xfrm>
        </p:spPr>
        <p:txBody>
          <a:bodyPr/>
          <a:lstStyle/>
          <a:p>
            <a:pPr algn="ctr"/>
            <a:r>
              <a:rPr lang="pt-BR" dirty="0"/>
              <a:t>Fórmula de Flamant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481"/>
                <a:ext cx="10515600" cy="4894073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Alfred-Aimé Flamant (França, 1883)</a:t>
                </a:r>
              </a:p>
              <a:p>
                <a:r>
                  <a:rPr lang="pt-BR" dirty="0"/>
                  <a:t>Aplicação: </a:t>
                </a:r>
              </a:p>
              <a:p>
                <a:pPr lvl="1"/>
                <a:r>
                  <a:rPr lang="pt-BR" dirty="0"/>
                  <a:t>Irrigação localizada</a:t>
                </a:r>
              </a:p>
              <a:p>
                <a:pPr lvl="1"/>
                <a:r>
                  <a:rPr lang="pt-BR" dirty="0"/>
                  <a:t>Diâmetro inferior a 2” (50mm)</a:t>
                </a:r>
                <a:endParaRPr lang="pt-BR" sz="22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= 6,107 ∙ 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 ∙</m:t>
                          </m:r>
                          <m:sSup>
                            <m:sSup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1,75</m:t>
                              </m:r>
                            </m:sup>
                          </m:sSup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sSup>
                            <m:sSup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4,7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600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4000" dirty="0"/>
                  <a:t>		</a:t>
                </a:r>
                <a:r>
                  <a:rPr lang="pt-BR" dirty="0"/>
                  <a:t>b – fator de atrito (depende do material)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481"/>
                <a:ext cx="10515600" cy="4894073"/>
              </a:xfrm>
              <a:blipFill rotWithShape="0">
                <a:blip r:embed="rId5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817327"/>
          </a:xfrm>
        </p:spPr>
        <p:txBody>
          <a:bodyPr/>
          <a:lstStyle/>
          <a:p>
            <a:pPr algn="ctr"/>
            <a:r>
              <a:rPr lang="pt-BR" dirty="0"/>
              <a:t>Fórmula de Flamant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576522"/>
              </p:ext>
            </p:extLst>
          </p:nvPr>
        </p:nvGraphicFramePr>
        <p:xfrm>
          <a:off x="1160060" y="1501253"/>
          <a:ext cx="10020191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Coeficiente</a:t>
                      </a:r>
                      <a:r>
                        <a:rPr lang="pt-BR" sz="2800" baseline="0" dirty="0"/>
                        <a:t> b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Ferro ou aço usado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0,00023</a:t>
                      </a:r>
                      <a:endParaRPr lang="pt-BR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/>
                        <a:t>Ferro ou aço novo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0,000185</a:t>
                      </a:r>
                      <a:endParaRPr lang="pt-BR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/>
                        <a:t>Concreto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0,000185</a:t>
                      </a:r>
                      <a:endParaRPr lang="pt-BR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/>
                        <a:t>PVC e Polietileno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0,000135</a:t>
                      </a:r>
                      <a:endParaRPr lang="pt-BR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0"/>
                        <a:t>Chumbo</a:t>
                      </a:r>
                      <a:endParaRPr lang="pt-BR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0,000140</a:t>
                      </a:r>
                      <a:endParaRPr lang="pt-BR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25132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2"/>
            <a:ext cx="10168502" cy="118581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Fórmula de Flamant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00501" y="1337481"/>
                <a:ext cx="11245756" cy="48940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6,107 ∙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∙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4,75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b="0" dirty="0"/>
                  <a:t>	</a:t>
                </a: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b="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b="0" dirty="0"/>
                  <a:t>	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6,107 ∙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∙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4,76  </m:t>
                            </m:r>
                          </m:sup>
                        </m:sSup>
                      </m:den>
                    </m:f>
                  </m:oMath>
                </a14:m>
                <a:endParaRPr lang="pt-BR" b="0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5922963" algn="l"/>
                    <a:tab pos="6905625" algn="l"/>
                  </a:tabLst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	ou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5922963" algn="l"/>
                    <a:tab pos="6905625" algn="l"/>
                  </a:tabLst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0,453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0,714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	ou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0,453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0,714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</m:oMath>
                </a14:m>
                <a:endParaRPr lang="pt-BR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1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5922963" algn="l"/>
                    <a:tab pos="6905625" algn="l"/>
                  </a:tabLst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1,464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0,368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</m:oMath>
                </a14:m>
                <a:r>
                  <a:rPr lang="pt-BR" dirty="0"/>
                  <a:t>	ou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1,464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0,368 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0,21 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501" y="1337481"/>
                <a:ext cx="11245756" cy="4894073"/>
              </a:xfrm>
              <a:blipFill rotWithShape="0">
                <a:blip r:embed="rId5"/>
                <a:stretch>
                  <a:fillRect b="-2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2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ctr"/>
            <a:r>
              <a:rPr lang="pt-BR" dirty="0"/>
              <a:t>Exemplo 1 - Flamant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3386" y="4148919"/>
            <a:ext cx="10885227" cy="26185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Considerando o esquema da figura, pede-se:</a:t>
            </a:r>
          </a:p>
          <a:p>
            <a:pPr marL="514350" indent="-336550">
              <a:buAutoNum type="alphaLcParenR"/>
            </a:pPr>
            <a:r>
              <a:rPr lang="pt-BR" dirty="0"/>
              <a:t>Diâmetro teórico para uma vazão Q = 3,5 L/s;</a:t>
            </a:r>
          </a:p>
          <a:p>
            <a:pPr marL="514350" indent="-336550">
              <a:buAutoNum type="alphaLcParenR"/>
            </a:pPr>
            <a:r>
              <a:rPr lang="pt-BR" dirty="0"/>
              <a:t>O diâmetro comercial adotado (disponível para compra);</a:t>
            </a:r>
          </a:p>
          <a:p>
            <a:pPr marL="514350" indent="-336550">
              <a:buAutoNum type="alphaLcParenR"/>
            </a:pPr>
            <a:r>
              <a:rPr lang="pt-BR" dirty="0"/>
              <a:t>A vazão efetiva (sem controle) com o diâmetro comercial adotado (item b)</a:t>
            </a:r>
          </a:p>
          <a:p>
            <a:pPr marL="514350" indent="-336550">
              <a:buAutoNum type="alphaLcParenR"/>
            </a:pPr>
            <a:r>
              <a:rPr lang="pt-BR" dirty="0"/>
              <a:t>A perda de carga localizada necessária para manter Q = 3,5 L/s (c/ controle).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30479" y="1079360"/>
            <a:ext cx="5931040" cy="3029803"/>
          </a:xfrm>
          <a:prstGeom prst="rect">
            <a:avLst/>
          </a:prstGeom>
        </p:spPr>
      </p:pic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26899"/>
            <a:ext cx="10168502" cy="817327"/>
          </a:xfrm>
        </p:spPr>
        <p:txBody>
          <a:bodyPr/>
          <a:lstStyle/>
          <a:p>
            <a:pPr algn="ctr"/>
            <a:r>
              <a:rPr lang="pt-BR" dirty="0"/>
              <a:t>Tubos de PVC – Diâmetros Comerciais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8FE1941-6DD7-925E-8504-4D64CEECB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4112" y="1149184"/>
          <a:ext cx="4368062" cy="2322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 PN40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Qmáx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50,5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48,1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3,63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75,5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72,5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8,26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101,6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97,6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14,96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C0AEFA0D-EF45-5C82-47C3-1CD407997EF3}"/>
              </a:ext>
            </a:extLst>
          </p:cNvPr>
          <p:cNvGraphicFramePr>
            <a:graphicFrameLocks/>
          </p:cNvGraphicFramePr>
          <p:nvPr/>
        </p:nvGraphicFramePr>
        <p:xfrm>
          <a:off x="5985682" y="1149184"/>
          <a:ext cx="4368062" cy="232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– PN60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Qmáx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50,5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47,7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3,57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75,5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71,3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7,99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101,6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96,0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14,48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CD846CAD-8074-F639-50B2-F14F09ECDA55}"/>
              </a:ext>
            </a:extLst>
          </p:cNvPr>
          <p:cNvGraphicFramePr>
            <a:graphicFrameLocks/>
          </p:cNvGraphicFramePr>
          <p:nvPr/>
        </p:nvGraphicFramePr>
        <p:xfrm>
          <a:off x="3801651" y="3760759"/>
          <a:ext cx="4368062" cy="232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753">
                  <a:extLst>
                    <a:ext uri="{9D8B030D-6E8A-4147-A177-3AD203B41FA5}">
                      <a16:colId xmlns:a16="http://schemas.microsoft.com/office/drawing/2014/main" val="2576580964"/>
                    </a:ext>
                  </a:extLst>
                </a:gridCol>
                <a:gridCol w="1005869">
                  <a:extLst>
                    <a:ext uri="{9D8B030D-6E8A-4147-A177-3AD203B41FA5}">
                      <a16:colId xmlns:a16="http://schemas.microsoft.com/office/drawing/2014/main" val="523617866"/>
                    </a:ext>
                  </a:extLst>
                </a:gridCol>
                <a:gridCol w="1367778">
                  <a:extLst>
                    <a:ext uri="{9D8B030D-6E8A-4147-A177-3AD203B41FA5}">
                      <a16:colId xmlns:a16="http://schemas.microsoft.com/office/drawing/2014/main" val="2142648480"/>
                    </a:ext>
                  </a:extLst>
                </a:gridCol>
                <a:gridCol w="1074713">
                  <a:extLst>
                    <a:ext uri="{9D8B030D-6E8A-4147-A177-3AD203B41FA5}">
                      <a16:colId xmlns:a16="http://schemas.microsoft.com/office/drawing/2014/main" val="2386318548"/>
                    </a:ext>
                  </a:extLst>
                </a:gridCol>
                <a:gridCol w="27949">
                  <a:extLst>
                    <a:ext uri="{9D8B030D-6E8A-4147-A177-3AD203B41FA5}">
                      <a16:colId xmlns:a16="http://schemas.microsoft.com/office/drawing/2014/main" val="3888509884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 Tubo PVC Linha Fixa </a:t>
                      </a:r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– PN80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5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DN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DE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DI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Qmáx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419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------------ (mm) ------------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(L/s)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50,5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46,7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3,43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75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75,5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70,5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7,81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6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100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101,6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94,4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14,00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4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846433"/>
          </a:xfrm>
        </p:spPr>
        <p:txBody>
          <a:bodyPr/>
          <a:lstStyle/>
          <a:p>
            <a:pPr algn="just"/>
            <a:r>
              <a:rPr lang="pt-BR" dirty="0"/>
              <a:t>	Exemplo 1 – 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035" y="1746077"/>
            <a:ext cx="4028661" cy="489326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u="sng" dirty="0"/>
              <a:t>Dados</a:t>
            </a:r>
            <a:r>
              <a:rPr lang="pt-BR" dirty="0"/>
              <a:t>:		</a:t>
            </a:r>
          </a:p>
          <a:p>
            <a:pPr marL="265113" indent="0">
              <a:buNone/>
            </a:pPr>
            <a:r>
              <a:rPr lang="pt-BR" sz="2600" dirty="0"/>
              <a:t>b = 0,000135	</a:t>
            </a:r>
          </a:p>
          <a:p>
            <a:pPr marL="265113" indent="0">
              <a:buNone/>
            </a:pPr>
            <a:r>
              <a:rPr lang="pt-BR" sz="2600" dirty="0"/>
              <a:t>Q = 3,5 L/s = 0,0035 m</a:t>
            </a:r>
            <a:r>
              <a:rPr lang="pt-BR" sz="2600" baseline="30000" dirty="0"/>
              <a:t>3</a:t>
            </a:r>
            <a:r>
              <a:rPr lang="pt-BR" sz="2600" dirty="0"/>
              <a:t>/s</a:t>
            </a:r>
          </a:p>
          <a:p>
            <a:pPr marL="265113" indent="0">
              <a:buNone/>
            </a:pPr>
            <a:r>
              <a:rPr lang="pt-BR" sz="2600" dirty="0"/>
              <a:t>L = 100 m</a:t>
            </a:r>
          </a:p>
          <a:p>
            <a:pPr marL="265113" indent="0">
              <a:buNone/>
            </a:pPr>
            <a:r>
              <a:rPr lang="pt-BR" sz="2600" dirty="0">
                <a:latin typeface="Symbol" panose="05050102010706020507" pitchFamily="18" charset="2"/>
              </a:rPr>
              <a:t>D</a:t>
            </a:r>
            <a:r>
              <a:rPr lang="pt-BR" sz="2600" dirty="0"/>
              <a:t>z = 10 m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pt-BR" sz="2600" u="sng" dirty="0"/>
              <a:t>Escoamento por gravidade</a:t>
            </a:r>
            <a:r>
              <a:rPr lang="pt-BR" sz="2600" dirty="0"/>
              <a:t>: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600" dirty="0"/>
              <a:t>hf = </a:t>
            </a:r>
            <a:r>
              <a:rPr lang="pt-BR" sz="2600" dirty="0">
                <a:latin typeface="Symbol" panose="05050102010706020507" pitchFamily="18" charset="2"/>
              </a:rPr>
              <a:t>D</a:t>
            </a:r>
            <a:r>
              <a:rPr lang="pt-BR" sz="2600" dirty="0"/>
              <a:t>z = 10 mca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845349" y="0"/>
            <a:ext cx="3334902" cy="1703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452794" y="1746077"/>
                <a:ext cx="7540426" cy="4967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u="sng" dirty="0"/>
                  <a:t>Cálculos</a:t>
                </a:r>
                <a:r>
                  <a:rPr lang="pt-BR" sz="2800" dirty="0"/>
                  <a:t>:</a:t>
                </a:r>
              </a:p>
              <a:p>
                <a:r>
                  <a:rPr lang="pt-BR" sz="2600" dirty="0"/>
                  <a:t>a)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 1,464 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0,368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</m:oMath>
                </a14:m>
                <a:endParaRPr lang="pt-BR" sz="2600" dirty="0"/>
              </a:p>
              <a:p>
                <a:pPr marL="357188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r>
                  <a:rPr lang="pt-BR" sz="2600" dirty="0"/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=1,464∙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0,000135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0,0035</m:t>
                        </m:r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0,368</m:t>
                        </m:r>
                      </m:sup>
                    </m:sSup>
                    <m:r>
                      <a:rPr lang="pt-BR" sz="2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0,21</m:t>
                        </m:r>
                      </m:sup>
                    </m:sSup>
                  </m:oMath>
                </a14:m>
                <a:endParaRPr lang="pt-BR" sz="2600" dirty="0"/>
              </a:p>
              <a:p>
                <a:pPr marL="357188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r>
                  <a:rPr lang="pt-BR" sz="2600" dirty="0"/>
                  <a:t> </a:t>
                </a:r>
                <a:r>
                  <a:rPr lang="pt-BR" sz="2600" dirty="0" err="1"/>
                  <a:t>D</a:t>
                </a:r>
                <a:r>
                  <a:rPr lang="pt-BR" sz="2600" baseline="-25000" dirty="0" err="1"/>
                  <a:t>t</a:t>
                </a:r>
                <a:r>
                  <a:rPr lang="pt-BR" sz="2600" dirty="0"/>
                  <a:t> = 0,0456 m ou  45,6 mm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2600" dirty="0"/>
                  <a:t> b) Dc = 50 mm	DI = 48,1 mm (0,0481 m)</a:t>
                </a:r>
              </a:p>
              <a:p>
                <a:pPr algn="just">
                  <a:lnSpc>
                    <a:spcPct val="110000"/>
                  </a:lnSpc>
                  <a:spcBef>
                    <a:spcPts val="1800"/>
                  </a:spcBef>
                </a:pPr>
                <a:r>
                  <a:rPr lang="pt-BR" sz="2200" dirty="0"/>
                  <a:t>Obs.: Tabelas de diâmetro interno dos fabricantes mostram </a:t>
                </a:r>
                <a:br>
                  <a:rPr lang="pt-BR" sz="2200" dirty="0"/>
                </a:br>
                <a:r>
                  <a:rPr lang="pt-BR" sz="2200" dirty="0"/>
                  <a:t>            valores diferentes, de acordo com a classe de pressão.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94" y="1746077"/>
                <a:ext cx="7540426" cy="4967578"/>
              </a:xfrm>
              <a:prstGeom prst="rect">
                <a:avLst/>
              </a:prstGeom>
              <a:blipFill>
                <a:blip r:embed="rId4"/>
                <a:stretch>
                  <a:fillRect l="-1617" t="-1104" r="-10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1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233315" y="105788"/>
            <a:ext cx="3398294" cy="1818546"/>
            <a:chOff x="3130479" y="1119116"/>
            <a:chExt cx="5931040" cy="302980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3130479" y="1119116"/>
              <a:ext cx="5931040" cy="302980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481851" y="2195751"/>
              <a:ext cx="1910687" cy="828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L = 100 m</a:t>
              </a:r>
            </a:p>
            <a:p>
              <a:r>
                <a:rPr lang="pt-BR" sz="1000" dirty="0"/>
                <a:t>PVC  C = 150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846433"/>
          </a:xfrm>
        </p:spPr>
        <p:txBody>
          <a:bodyPr/>
          <a:lstStyle/>
          <a:p>
            <a:pPr algn="just"/>
            <a:r>
              <a:rPr lang="pt-BR" dirty="0"/>
              <a:t>	Exemplo 1 –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62490" y="1465211"/>
                <a:ext cx="11220562" cy="5163972"/>
              </a:xfrm>
            </p:spPr>
            <p:txBody>
              <a:bodyPr numCol="2">
                <a:normAutofit fontScale="77500" lnSpcReduction="20000"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1800"/>
                  </a:spcAft>
                  <a:buNone/>
                </a:pPr>
                <a:r>
                  <a:rPr lang="pt-BR" sz="3600" u="sng" dirty="0"/>
                  <a:t>Cálculos</a:t>
                </a:r>
                <a:r>
                  <a:rPr lang="pt-BR" sz="3600" dirty="0"/>
                  <a:t>:</a:t>
                </a:r>
              </a:p>
              <a:p>
                <a:pPr marL="357188" indent="-357188">
                  <a:spcBef>
                    <a:spcPts val="600"/>
                  </a:spcBef>
                  <a:spcAft>
                    <a:spcPts val="1800"/>
                  </a:spcAft>
                  <a:buAutoNum type="alphaLcParenR" startAt="3"/>
                </a:pPr>
                <a:r>
                  <a:rPr lang="pt-BR" sz="3100" dirty="0"/>
                  <a:t>Vazão efetiva (sem controle)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pt-BR" sz="3100" dirty="0"/>
                  <a:t> 	</a:t>
                </a:r>
                <a14:m>
                  <m:oMath xmlns:m="http://schemas.openxmlformats.org/officeDocument/2006/math">
                    <m:r>
                      <a:rPr lang="pt-BR" sz="3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sz="31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3100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sz="3100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3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100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sz="31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</m:oMath>
                </a14:m>
                <a:endParaRPr lang="pt-BR" sz="3100" dirty="0"/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0,000135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0,0481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0,57</m:t>
                        </m:r>
                      </m:sup>
                    </m:sSup>
                  </m:oMath>
                </a14:m>
                <a:endParaRPr lang="pt-BR" dirty="0"/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Q = 0,00408 m</a:t>
                </a:r>
                <a:r>
                  <a:rPr lang="pt-BR" sz="3100" baseline="30000" dirty="0"/>
                  <a:t>3</a:t>
                </a:r>
                <a:r>
                  <a:rPr lang="pt-BR" sz="3100" dirty="0"/>
                  <a:t>/s ou 4,08 L/s </a:t>
                </a:r>
              </a:p>
              <a:p>
                <a:pPr marL="0" indent="0">
                  <a:buNone/>
                </a:pPr>
                <a:endParaRPr lang="pt-BR" sz="3100" dirty="0"/>
              </a:p>
              <a:p>
                <a:pPr marL="0" indent="0">
                  <a:buNone/>
                </a:pPr>
                <a:endParaRPr lang="pt-BR" sz="3100" dirty="0"/>
              </a:p>
              <a:p>
                <a:pPr marL="0" indent="0">
                  <a:buNone/>
                </a:pPr>
                <a:endParaRPr lang="pt-BR" sz="3100" dirty="0"/>
              </a:p>
              <a:p>
                <a:pPr marL="0" indent="0">
                  <a:buNone/>
                </a:pPr>
                <a:endParaRPr lang="pt-BR" sz="3100" dirty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pt-BR" sz="3100" dirty="0"/>
              </a:p>
              <a:p>
                <a:pPr marL="0" indent="0">
                  <a:spcBef>
                    <a:spcPts val="600"/>
                  </a:spcBef>
                  <a:spcAft>
                    <a:spcPts val="1800"/>
                  </a:spcAft>
                  <a:buNone/>
                </a:pPr>
                <a:r>
                  <a:rPr lang="pt-BR" sz="3100" dirty="0"/>
                  <a:t>d) hf</a:t>
                </a:r>
                <a:r>
                  <a:rPr lang="pt-BR" sz="3100" baseline="-25000" dirty="0"/>
                  <a:t>L</a:t>
                </a:r>
                <a:r>
                  <a:rPr lang="pt-BR" sz="3100" dirty="0"/>
                  <a:t> com Q controlada por registro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pt-BR" sz="3100" dirty="0"/>
                  <a:t>	Q = 0,0035 m</a:t>
                </a:r>
                <a:r>
                  <a:rPr lang="pt-BR" sz="3100" baseline="30000" dirty="0"/>
                  <a:t>3</a:t>
                </a:r>
                <a:r>
                  <a:rPr lang="pt-BR" sz="3100" dirty="0"/>
                  <a:t>/s; 	hf</a:t>
                </a:r>
                <a:r>
                  <a:rPr lang="pt-BR" sz="3100" baseline="-25000" dirty="0"/>
                  <a:t>Total</a:t>
                </a:r>
                <a:r>
                  <a:rPr lang="pt-BR" sz="3100" dirty="0"/>
                  <a:t> = 10 mca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  <a:tabLst>
                    <a:tab pos="357188" algn="l"/>
                  </a:tabLst>
                </a:pPr>
                <a:r>
                  <a:rPr lang="pt-BR" sz="3100" dirty="0"/>
                  <a:t>	Perda distribuída: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7188" algn="l"/>
                  </a:tabLst>
                </a:pPr>
                <a:r>
                  <a:rPr lang="pt-BR" sz="3100" dirty="0"/>
                  <a:t>	</a:t>
                </a:r>
                <a14:m>
                  <m:oMath xmlns:m="http://schemas.openxmlformats.org/officeDocument/2006/math">
                    <m:r>
                      <a:rPr lang="pt-BR" sz="3100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3100" i="1">
                        <a:latin typeface="Cambria Math" panose="02040503050406030204" pitchFamily="18" charset="0"/>
                      </a:rPr>
                      <m:t>= 6,107 ∙ </m:t>
                    </m:r>
                    <m:r>
                      <a:rPr lang="pt-BR" sz="31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3100" i="1">
                        <a:latin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pt-BR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 ∙</m:t>
                        </m:r>
                        <m:sSup>
                          <m:sSup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4,75</m:t>
                            </m:r>
                          </m:sup>
                        </m:sSup>
                      </m:den>
                    </m:f>
                  </m:oMath>
                </a14:m>
                <a:endParaRPr lang="pt-BR" sz="3100" dirty="0"/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</a:t>
                </a:r>
                <a14:m>
                  <m:oMath xmlns:m="http://schemas.openxmlformats.org/officeDocument/2006/math">
                    <m:r>
                      <a:rPr lang="pt-BR" sz="3100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3100" i="1">
                        <a:latin typeface="Cambria Math" panose="02040503050406030204" pitchFamily="18" charset="0"/>
                      </a:rPr>
                      <m:t>= 6,107 ∙0,000135∙ </m:t>
                    </m:r>
                    <m:f>
                      <m:fPr>
                        <m:ctrlPr>
                          <a:rPr lang="pt-BR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31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100" b="0" i="1" smtClean="0">
                                <a:latin typeface="Cambria Math" panose="02040503050406030204" pitchFamily="18" charset="0"/>
                              </a:rPr>
                              <m:t>0,0035</m:t>
                            </m:r>
                          </m:e>
                          <m:sup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3100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pt-BR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100" b="0" i="1" smtClean="0">
                                <a:latin typeface="Cambria Math" panose="02040503050406030204" pitchFamily="18" charset="0"/>
                              </a:rPr>
                              <m:t>0,0481</m:t>
                            </m:r>
                          </m:e>
                          <m:sup>
                            <m:r>
                              <a:rPr lang="pt-BR" sz="3100" i="1">
                                <a:latin typeface="Cambria Math" panose="02040503050406030204" pitchFamily="18" charset="0"/>
                              </a:rPr>
                              <m:t>4,75</m:t>
                            </m:r>
                          </m:sup>
                        </m:sSup>
                      </m:den>
                    </m:f>
                  </m:oMath>
                </a14:m>
                <a:endParaRPr lang="pt-BR" sz="3100" dirty="0"/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hf = 7,55 mca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hf</a:t>
                </a:r>
                <a:r>
                  <a:rPr lang="pt-BR" sz="3100" baseline="-25000" dirty="0"/>
                  <a:t>L</a:t>
                </a:r>
                <a:r>
                  <a:rPr lang="pt-BR" sz="3100" dirty="0"/>
                  <a:t> = hf</a:t>
                </a:r>
                <a:r>
                  <a:rPr lang="pt-BR" sz="3100" baseline="-25000" dirty="0"/>
                  <a:t>Total</a:t>
                </a:r>
                <a:r>
                  <a:rPr lang="pt-BR" sz="3100" dirty="0"/>
                  <a:t> – hf = 10 – 7,55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357188" algn="l"/>
                  </a:tabLst>
                </a:pPr>
                <a:r>
                  <a:rPr lang="pt-BR" sz="3100" dirty="0"/>
                  <a:t>	hf</a:t>
                </a:r>
                <a:r>
                  <a:rPr lang="pt-BR" sz="3100" baseline="-25000" dirty="0"/>
                  <a:t>L</a:t>
                </a:r>
                <a:r>
                  <a:rPr lang="pt-BR" sz="3100" dirty="0"/>
                  <a:t> = 2,45 mca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490" y="1465211"/>
                <a:ext cx="11220562" cy="5163972"/>
              </a:xfrm>
              <a:blipFill>
                <a:blip r:embed="rId4"/>
                <a:stretch>
                  <a:fillRect l="-1141" t="-3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8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ctr"/>
            <a:r>
              <a:rPr lang="pt-BR" dirty="0"/>
              <a:t>Exemplo 2 - Flamant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4901" y="1546658"/>
            <a:ext cx="5645425" cy="439873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Uma bomba instalada na cota 200 m recalca 2,5 L/s através de uma tubulação de PVC (tubos novos) com 50 mm de diâmetro e 800 m de comprimento, para um reservatório cujo nível d’água (N.A.) situa-se na cota 250 m. 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Determinar a pressão do conduto distante 600 m da bomba e tendo cota igual a 240 m. (Usar a Fórmula de Flamant e adotar b = 0,000135).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301406" y="1546658"/>
            <a:ext cx="5760118" cy="3277135"/>
            <a:chOff x="6301406" y="1546658"/>
            <a:chExt cx="5760118" cy="3277135"/>
          </a:xfrm>
        </p:grpSpPr>
        <p:grpSp>
          <p:nvGrpSpPr>
            <p:cNvPr id="15" name="Grupo 14"/>
            <p:cNvGrpSpPr/>
            <p:nvPr/>
          </p:nvGrpSpPr>
          <p:grpSpPr>
            <a:xfrm>
              <a:off x="6301406" y="1546658"/>
              <a:ext cx="5760118" cy="3277135"/>
              <a:chOff x="6301406" y="1546658"/>
              <a:chExt cx="5760118" cy="3277135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3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965635" y="1662432"/>
                <a:ext cx="1263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Cota 250 m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301406" y="3693016"/>
                <a:ext cx="1252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Cota 200 m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991600" y="2246492"/>
                <a:ext cx="1263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Cota 240 m</a:t>
                </a:r>
              </a:p>
            </p:txBody>
          </p:sp>
        </p:grpSp>
        <p:sp>
          <p:nvSpPr>
            <p:cNvPr id="14" name="Elipse 13"/>
            <p:cNvSpPr/>
            <p:nvPr/>
          </p:nvSpPr>
          <p:spPr>
            <a:xfrm>
              <a:off x="10268793" y="2443546"/>
              <a:ext cx="107659" cy="1593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just"/>
            <a:r>
              <a:rPr lang="pt-BR" dirty="0"/>
              <a:t>	Exemplo 2 -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74506" y="1520060"/>
                <a:ext cx="4982817" cy="4999916"/>
              </a:xfrm>
            </p:spPr>
            <p:txBody>
              <a:bodyPr numCol="1"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600" dirty="0"/>
                  <a:t>Cálculos:</a:t>
                </a:r>
              </a:p>
              <a:p>
                <a:pPr marL="185738" indent="0" algn="just">
                  <a:buNone/>
                </a:pPr>
                <a:r>
                  <a:rPr lang="pt-BR" sz="2400" dirty="0"/>
                  <a:t>Desníveis</a:t>
                </a:r>
              </a:p>
              <a:p>
                <a:pPr marL="185738" indent="0" algn="just">
                  <a:buNone/>
                </a:pPr>
                <a:r>
                  <a:rPr lang="pt-BR" sz="2400" dirty="0" err="1">
                    <a:latin typeface="Symbol" panose="05050102010706020507" pitchFamily="18" charset="2"/>
                  </a:rPr>
                  <a:t>D</a:t>
                </a:r>
                <a:r>
                  <a:rPr lang="pt-BR" sz="2400" dirty="0" err="1"/>
                  <a:t>z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-R</a:t>
                </a:r>
                <a:r>
                  <a:rPr lang="pt-BR" sz="2400" dirty="0"/>
                  <a:t> = 250 – 200 = 50 m</a:t>
                </a:r>
              </a:p>
              <a:p>
                <a:pPr marL="185738" indent="0" algn="just">
                  <a:buNone/>
                </a:pPr>
                <a:r>
                  <a:rPr lang="pt-BR" sz="2400" dirty="0" err="1">
                    <a:latin typeface="Symbol" panose="05050102010706020507" pitchFamily="18" charset="2"/>
                  </a:rPr>
                  <a:t>D</a:t>
                </a:r>
                <a:r>
                  <a:rPr lang="pt-BR" sz="2400" dirty="0" err="1"/>
                  <a:t>z</a:t>
                </a:r>
                <a:r>
                  <a:rPr lang="pt-BR" sz="2400" baseline="-25000" dirty="0" err="1"/>
                  <a:t>B</a:t>
                </a:r>
                <a:r>
                  <a:rPr lang="pt-BR" sz="2400" baseline="-25000" dirty="0"/>
                  <a:t>-C</a:t>
                </a:r>
                <a:r>
                  <a:rPr lang="pt-BR" sz="2400" dirty="0"/>
                  <a:t> = 240 – 200 = 40 m</a:t>
                </a:r>
              </a:p>
              <a:p>
                <a:pPr marL="185738" indent="0" algn="just">
                  <a:spcBef>
                    <a:spcPts val="3000"/>
                  </a:spcBef>
                  <a:buNone/>
                </a:pPr>
                <a:r>
                  <a:rPr lang="pt-BR" sz="2400" dirty="0"/>
                  <a:t>Perda de carga unitária:</a:t>
                </a:r>
              </a:p>
              <a:p>
                <a:pPr marL="185738" indent="0" algn="just"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 6,107 ∙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4,76  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/>
              </a:p>
              <a:p>
                <a:pPr marL="185738" indent="0" algn="just">
                  <a:spcBef>
                    <a:spcPts val="2400"/>
                  </a:spcBef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 6,107 ∙0,000135 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0,0025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4,76  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/>
              </a:p>
              <a:p>
                <a:pPr marL="185738" indent="0" algn="just">
                  <a:spcBef>
                    <a:spcPts val="2400"/>
                  </a:spcBef>
                  <a:buNone/>
                </a:pPr>
                <a:r>
                  <a:rPr lang="pt-BR" sz="2400" dirty="0"/>
                  <a:t>J = 0,03487 m/m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4506" y="1520060"/>
                <a:ext cx="4982817" cy="4999916"/>
              </a:xfrm>
              <a:blipFill rotWithShape="0">
                <a:blip r:embed="rId5"/>
                <a:stretch>
                  <a:fillRect l="-2200" t="-18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7946585" y="67204"/>
            <a:ext cx="3081267" cy="1734227"/>
            <a:chOff x="6113219" y="1345354"/>
            <a:chExt cx="5948305" cy="3478439"/>
          </a:xfrm>
        </p:grpSpPr>
        <p:grpSp>
          <p:nvGrpSpPr>
            <p:cNvPr id="15" name="Grupo 14"/>
            <p:cNvGrpSpPr/>
            <p:nvPr/>
          </p:nvGrpSpPr>
          <p:grpSpPr>
            <a:xfrm>
              <a:off x="6113219" y="1345354"/>
              <a:ext cx="5948305" cy="3478439"/>
              <a:chOff x="6113219" y="1345354"/>
              <a:chExt cx="5948305" cy="347843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6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853815" y="1345354"/>
                <a:ext cx="1628723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250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113219" y="3328412"/>
                <a:ext cx="1456564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200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953228" y="2097702"/>
                <a:ext cx="1505159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240</a:t>
                </a:r>
              </a:p>
            </p:txBody>
          </p:sp>
        </p:grpSp>
        <p:sp>
          <p:nvSpPr>
            <p:cNvPr id="14" name="Elipse 13"/>
            <p:cNvSpPr/>
            <p:nvPr/>
          </p:nvSpPr>
          <p:spPr>
            <a:xfrm>
              <a:off x="10268793" y="2443546"/>
              <a:ext cx="107659" cy="1593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26970" y="1528657"/>
            <a:ext cx="2694526" cy="499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/>
              <a:t>Dados: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B</a:t>
            </a:r>
            <a:r>
              <a:rPr lang="pt-BR" sz="2400" dirty="0"/>
              <a:t> = 200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R</a:t>
            </a:r>
            <a:r>
              <a:rPr lang="pt-BR" sz="2400" dirty="0"/>
              <a:t> = 250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Cota</a:t>
            </a:r>
            <a:r>
              <a:rPr lang="pt-BR" sz="2400" baseline="-25000" dirty="0"/>
              <a:t>C</a:t>
            </a:r>
            <a:r>
              <a:rPr lang="pt-BR" sz="2400" dirty="0"/>
              <a:t> = 240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b = 0,000135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Q = 2,5 L/s</a:t>
            </a:r>
          </a:p>
          <a:p>
            <a:pPr marL="185738" indent="0" algn="just">
              <a:buFont typeface="Arial" panose="020B0604020202020204" pitchFamily="34" charset="0"/>
              <a:buNone/>
              <a:tabLst>
                <a:tab pos="715963" algn="l"/>
              </a:tabLst>
            </a:pPr>
            <a:r>
              <a:rPr lang="pt-BR" sz="2400" dirty="0"/>
              <a:t>	0,0025 m</a:t>
            </a:r>
            <a:r>
              <a:rPr lang="pt-BR" sz="2400" baseline="30000" dirty="0"/>
              <a:t>3</a:t>
            </a:r>
            <a:r>
              <a:rPr lang="pt-BR" sz="2400" dirty="0"/>
              <a:t>/s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D = 50 mm</a:t>
            </a:r>
          </a:p>
          <a:p>
            <a:pPr marL="185738" indent="0" algn="just">
              <a:buFont typeface="Arial" panose="020B0604020202020204" pitchFamily="34" charset="0"/>
              <a:buNone/>
              <a:tabLst>
                <a:tab pos="715963" algn="l"/>
              </a:tabLst>
            </a:pPr>
            <a:r>
              <a:rPr lang="pt-BR" sz="2400" dirty="0"/>
              <a:t>	0,05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L</a:t>
            </a:r>
            <a:r>
              <a:rPr lang="pt-BR" sz="2400" baseline="-25000" dirty="0"/>
              <a:t>B-R</a:t>
            </a:r>
            <a:r>
              <a:rPr lang="pt-BR" sz="2400" dirty="0"/>
              <a:t> = 800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400" dirty="0"/>
              <a:t>L</a:t>
            </a:r>
            <a:r>
              <a:rPr lang="pt-BR" sz="2400" baseline="-25000" dirty="0"/>
              <a:t>B-C</a:t>
            </a:r>
            <a:r>
              <a:rPr lang="pt-BR" sz="2400" dirty="0"/>
              <a:t> = 600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110333" y="1979817"/>
            <a:ext cx="369531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/>
              <a:t>Perda de carga (B-R):</a:t>
            </a:r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= J x L</a:t>
            </a:r>
            <a:r>
              <a:rPr lang="pt-BR" sz="2400" baseline="-25000" dirty="0"/>
              <a:t>B-R</a:t>
            </a:r>
            <a:endParaRPr lang="pt-BR" sz="2400" dirty="0"/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= 0,03487 x 800</a:t>
            </a:r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= 27,90 mca</a:t>
            </a:r>
          </a:p>
          <a:p>
            <a:pPr marL="185738" indent="0" algn="just">
              <a:spcAft>
                <a:spcPts val="1200"/>
              </a:spcAft>
              <a:buNone/>
            </a:pPr>
            <a:endParaRPr lang="pt-BR" sz="1200" dirty="0"/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/>
              <a:t>Perda de carga </a:t>
            </a:r>
            <a:r>
              <a:rPr lang="pt-BR" sz="2400"/>
              <a:t>(B-C):</a:t>
            </a:r>
            <a:endParaRPr lang="pt-BR" sz="2400" dirty="0"/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= J x L</a:t>
            </a:r>
            <a:r>
              <a:rPr lang="pt-BR" sz="2400" baseline="-25000" dirty="0"/>
              <a:t>B-C</a:t>
            </a:r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= 0,003487 x 600</a:t>
            </a:r>
          </a:p>
          <a:p>
            <a:pPr marL="185738" indent="0" algn="just">
              <a:spcAft>
                <a:spcPts val="1200"/>
              </a:spcAft>
              <a:buNone/>
            </a:pP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= 20,92 mca</a:t>
            </a:r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2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4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076635"/>
          </a:xfrm>
        </p:spPr>
        <p:txBody>
          <a:bodyPr/>
          <a:lstStyle/>
          <a:p>
            <a:pPr algn="just"/>
            <a:r>
              <a:rPr lang="pt-BR" dirty="0"/>
              <a:t>	Exemplo 2 - 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87" y="2058741"/>
            <a:ext cx="8468139" cy="3202372"/>
          </a:xfrm>
        </p:spPr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pt-BR" sz="2600" dirty="0"/>
              <a:t>Cálculos (cont.):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Pressão na bomba (P</a:t>
            </a:r>
            <a:r>
              <a:rPr lang="pt-BR" sz="2400" baseline="-25000" dirty="0"/>
              <a:t>B</a:t>
            </a:r>
            <a:r>
              <a:rPr lang="pt-BR" sz="2400" dirty="0"/>
              <a:t>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</a:t>
            </a: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+ </a:t>
            </a:r>
            <a:r>
              <a:rPr lang="pt-BR" sz="2400" dirty="0" err="1">
                <a:latin typeface="Symbol" panose="05050102010706020507" pitchFamily="18" charset="2"/>
              </a:rPr>
              <a:t>D</a:t>
            </a:r>
            <a:r>
              <a:rPr lang="pt-BR" sz="2400" dirty="0" err="1"/>
              <a:t>z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endParaRPr lang="pt-BR" sz="2400" dirty="0"/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27,9 + 50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B</a:t>
            </a:r>
            <a:r>
              <a:rPr lang="pt-BR" sz="2400" dirty="0"/>
              <a:t> = 77,9 mca</a:t>
            </a:r>
          </a:p>
          <a:p>
            <a:pPr marL="185738" indent="0" algn="just">
              <a:spcBef>
                <a:spcPts val="1800"/>
              </a:spcBef>
              <a:buNone/>
            </a:pPr>
            <a:endParaRPr lang="pt-BR" sz="2600" dirty="0"/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Pressão no conduto (Ponto C):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P</a:t>
            </a:r>
            <a:r>
              <a:rPr lang="pt-BR" sz="2400" baseline="-25000" dirty="0"/>
              <a:t>B</a:t>
            </a:r>
            <a:r>
              <a:rPr lang="pt-BR" sz="2400" dirty="0"/>
              <a:t> - </a:t>
            </a:r>
            <a:r>
              <a:rPr lang="pt-BR" sz="2400" dirty="0" err="1">
                <a:latin typeface="Symbol" panose="05050102010706020507" pitchFamily="18" charset="2"/>
              </a:rPr>
              <a:t>D</a:t>
            </a:r>
            <a:r>
              <a:rPr lang="pt-BR" sz="2400" dirty="0" err="1"/>
              <a:t>z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- </a:t>
            </a:r>
            <a:r>
              <a:rPr lang="pt-BR" sz="2400" dirty="0" err="1"/>
              <a:t>hf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-C</a:t>
            </a:r>
            <a:r>
              <a:rPr lang="pt-BR" sz="2400" dirty="0"/>
              <a:t> </a:t>
            </a:r>
            <a:endParaRPr lang="pt-BR" sz="2400" baseline="-25000" dirty="0"/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77,9 - 40 – 20,92 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P</a:t>
            </a:r>
            <a:r>
              <a:rPr lang="pt-BR" sz="2400" baseline="-25000" dirty="0"/>
              <a:t>C</a:t>
            </a:r>
            <a:r>
              <a:rPr lang="pt-BR" sz="2400" dirty="0"/>
              <a:t> = 16,98 mca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318788" y="324514"/>
            <a:ext cx="3081267" cy="1734227"/>
            <a:chOff x="6113219" y="1345354"/>
            <a:chExt cx="5948305" cy="3478439"/>
          </a:xfrm>
        </p:grpSpPr>
        <p:grpSp>
          <p:nvGrpSpPr>
            <p:cNvPr id="15" name="Grupo 14"/>
            <p:cNvGrpSpPr/>
            <p:nvPr/>
          </p:nvGrpSpPr>
          <p:grpSpPr>
            <a:xfrm>
              <a:off x="6113219" y="1345354"/>
              <a:ext cx="5948305" cy="3478439"/>
              <a:chOff x="6113219" y="1345354"/>
              <a:chExt cx="5948305" cy="347843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3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9853815" y="1345354"/>
                <a:ext cx="1628723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250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113219" y="3328412"/>
                <a:ext cx="1456564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200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953228" y="2097702"/>
                <a:ext cx="1505159" cy="55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Cota 240</a:t>
                </a:r>
              </a:p>
            </p:txBody>
          </p:sp>
        </p:grpSp>
        <p:sp>
          <p:nvSpPr>
            <p:cNvPr id="14" name="Elipse 13"/>
            <p:cNvSpPr/>
            <p:nvPr/>
          </p:nvSpPr>
          <p:spPr>
            <a:xfrm>
              <a:off x="10268793" y="2443546"/>
              <a:ext cx="107659" cy="1593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11283" y="2058741"/>
            <a:ext cx="3019204" cy="395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600" dirty="0"/>
              <a:t>Dados: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>
                <a:latin typeface="Symbol" panose="05050102010706020507" pitchFamily="18" charset="2"/>
              </a:rPr>
              <a:t>D</a:t>
            </a:r>
            <a:r>
              <a:rPr lang="pt-BR" sz="2600" dirty="0" err="1"/>
              <a:t>z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-R</a:t>
            </a:r>
            <a:r>
              <a:rPr lang="pt-BR" sz="2600" dirty="0"/>
              <a:t> = 50 m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/>
              <a:t>hf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-R</a:t>
            </a:r>
            <a:r>
              <a:rPr lang="pt-BR" sz="2600" dirty="0"/>
              <a:t> = 27,9 mca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>
                <a:latin typeface="Symbol" panose="05050102010706020507" pitchFamily="18" charset="2"/>
              </a:rPr>
              <a:t>D</a:t>
            </a:r>
            <a:r>
              <a:rPr lang="pt-BR" sz="2600" dirty="0" err="1"/>
              <a:t>z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-C</a:t>
            </a:r>
            <a:r>
              <a:rPr lang="pt-BR" sz="2600" dirty="0"/>
              <a:t> = 40 m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600" dirty="0" err="1"/>
              <a:t>hf</a:t>
            </a:r>
            <a:r>
              <a:rPr lang="pt-BR" sz="2600" baseline="-25000" dirty="0" err="1"/>
              <a:t>B</a:t>
            </a:r>
            <a:r>
              <a:rPr lang="pt-BR" sz="2600" baseline="-25000" dirty="0"/>
              <a:t>-C</a:t>
            </a:r>
            <a:r>
              <a:rPr lang="pt-BR" sz="2600" dirty="0"/>
              <a:t> = 20,92 mca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600" dirty="0"/>
              <a:t>L</a:t>
            </a:r>
            <a:r>
              <a:rPr lang="pt-BR" sz="2600" baseline="-25000" dirty="0"/>
              <a:t>B-R</a:t>
            </a:r>
            <a:r>
              <a:rPr lang="pt-BR" sz="2600" dirty="0"/>
              <a:t> = 800 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600" dirty="0"/>
              <a:t>L</a:t>
            </a:r>
            <a:r>
              <a:rPr lang="pt-BR" sz="2600" baseline="-25000" dirty="0"/>
              <a:t>B-C</a:t>
            </a:r>
            <a:r>
              <a:rPr lang="pt-BR" sz="2600" dirty="0"/>
              <a:t> = 600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90413" cy="1351722"/>
          </a:xfrm>
        </p:spPr>
        <p:txBody>
          <a:bodyPr/>
          <a:lstStyle/>
          <a:p>
            <a:pPr algn="ctr"/>
            <a:r>
              <a:rPr lang="pt-BR" dirty="0"/>
              <a:t>Condutos Forçados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2" y="1325218"/>
            <a:ext cx="4804013" cy="583095"/>
          </a:xfrm>
        </p:spPr>
        <p:txBody>
          <a:bodyPr numCol="1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/>
              <a:t>CONDUTOS FORÇADOS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1" name="Imagem 10"/>
          <p:cNvPicPr/>
          <p:nvPr/>
        </p:nvPicPr>
        <p:blipFill>
          <a:blip r:embed="rId3" cstate="print"/>
          <a:srcRect l="38616" t="3117" r="40212" b="10909"/>
          <a:stretch>
            <a:fillRect/>
          </a:stretch>
        </p:blipFill>
        <p:spPr bwMode="auto">
          <a:xfrm>
            <a:off x="2498145" y="2039731"/>
            <a:ext cx="1448629" cy="27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/>
          <p:nvPr/>
        </p:nvPicPr>
        <p:blipFill>
          <a:blip r:embed="rId4" cstate="print"/>
          <a:srcRect l="21572" r="33288"/>
          <a:stretch>
            <a:fillRect/>
          </a:stretch>
        </p:blipFill>
        <p:spPr bwMode="auto">
          <a:xfrm>
            <a:off x="7275443" y="2039731"/>
            <a:ext cx="2372140" cy="27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16158" y="4977088"/>
            <a:ext cx="2047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PRESSÃO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ESCOAMENTO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ENERGIA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98145" y="4977087"/>
            <a:ext cx="2368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≠ P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atm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Seção plena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Bomba ou gravidade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759355" y="1325218"/>
            <a:ext cx="4804013" cy="58309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CONDUTOS LIVRES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926725" y="4977087"/>
            <a:ext cx="172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= P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atm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Seção parcial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Gravidade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4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Perda de Carga Localizada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0844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351722"/>
          </a:xfrm>
        </p:spPr>
        <p:txBody>
          <a:bodyPr/>
          <a:lstStyle/>
          <a:p>
            <a:pPr algn="ctr"/>
            <a:r>
              <a:rPr lang="pt-BR" dirty="0"/>
              <a:t>Perdas de Carga Localizadas</a:t>
            </a:r>
            <a:endParaRPr lang="pt-BR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983" y="1393479"/>
            <a:ext cx="10154825" cy="5099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Cada peça instalada na tubulação causa perda de carga</a:t>
            </a:r>
          </a:p>
          <a:p>
            <a:pPr>
              <a:lnSpc>
                <a:spcPct val="150000"/>
              </a:lnSpc>
            </a:pPr>
            <a:r>
              <a:rPr lang="pt-BR" dirty="0"/>
              <a:t>Perda que ocorre na peça = hf</a:t>
            </a:r>
            <a:r>
              <a:rPr lang="pt-BR" baseline="-25000" dirty="0"/>
              <a:t>L</a:t>
            </a:r>
            <a:r>
              <a:rPr lang="pt-BR" dirty="0"/>
              <a:t> </a:t>
            </a:r>
          </a:p>
          <a:p>
            <a:pPr>
              <a:lnSpc>
                <a:spcPct val="150000"/>
              </a:lnSpc>
            </a:pPr>
            <a:r>
              <a:rPr lang="pt-BR" dirty="0"/>
              <a:t>Importância: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Sistemas de bombeamento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Canalizações curtas com muitas conexões (instalações prediais)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Cabeçal de controle (irrigação localizada)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7547" y="1393479"/>
                <a:ext cx="11750722" cy="5099396"/>
              </a:xfrm>
            </p:spPr>
            <p:txBody>
              <a:bodyPr numCol="2">
                <a:normAutofit fontScale="92500" lnSpcReduction="20000"/>
              </a:bodyPr>
              <a:lstStyle/>
              <a:p>
                <a:pPr marL="514350" lvl="0" indent="-514350">
                  <a:lnSpc>
                    <a:spcPct val="150000"/>
                  </a:lnSpc>
                  <a:buAutoNum type="arabicParenR"/>
                </a:pPr>
                <a:r>
                  <a:rPr lang="pt-BR" dirty="0"/>
                  <a:t>Método dos Coeficientes (K</a:t>
                </a:r>
                <a:r>
                  <a:rPr lang="pt-BR" baseline="-25000" dirty="0"/>
                  <a:t>P</a:t>
                </a:r>
                <a:r>
                  <a:rPr lang="pt-BR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Cada peça tem um coeficiente K</a:t>
                </a:r>
                <a:r>
                  <a:rPr lang="pt-BR" sz="2600" baseline="-25000" dirty="0"/>
                  <a:t>P</a:t>
                </a:r>
                <a:endParaRPr lang="pt-B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6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30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3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600" dirty="0"/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Coeficientes tabelados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500" dirty="0"/>
                  <a:t>2</a:t>
                </a:r>
                <a:r>
                  <a:rPr lang="pt-BR" dirty="0"/>
                  <a:t>) Método dos Comprimentos Equivalentes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600" dirty="0"/>
                  <a:t>Acréscimo de comprimento à tubulação devido a cada peça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L: Comprimento da tubulação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Le: Comprimento equivalente às peças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600" dirty="0"/>
                  <a:t>Comprimento total: L</a:t>
                </a:r>
                <a:r>
                  <a:rPr lang="pt-BR" sz="2600" baseline="-25000" dirty="0"/>
                  <a:t>T</a:t>
                </a:r>
                <a:r>
                  <a:rPr lang="pt-BR" sz="2600" dirty="0"/>
                  <a:t> = L + 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600" dirty="0"/>
                  <a:t> 	</a:t>
                </a:r>
                <a14:m>
                  <m:oMath xmlns:m="http://schemas.openxmlformats.org/officeDocument/2006/math">
                    <m:r>
                      <a:rPr lang="pt-BR" sz="3000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sz="3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sz="3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7" y="1393479"/>
                <a:ext cx="11750722" cy="5099396"/>
              </a:xfrm>
              <a:blipFill>
                <a:blip r:embed="rId3"/>
                <a:stretch>
                  <a:fillRect l="-986" r="-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351722"/>
          </a:xfrm>
        </p:spPr>
        <p:txBody>
          <a:bodyPr/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2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214994"/>
          </a:xfrm>
        </p:spPr>
        <p:txBody>
          <a:bodyPr/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  <a:br>
              <a:rPr lang="pt-BR" dirty="0"/>
            </a:br>
            <a:r>
              <a:rPr lang="pt-BR" sz="3200" dirty="0"/>
              <a:t>Método dos Coeficientes</a:t>
            </a:r>
            <a:endParaRPr lang="pt-BR" sz="3200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8928" y="1255938"/>
            <a:ext cx="6147821" cy="528259"/>
          </a:xfrm>
        </p:spPr>
        <p:txBody>
          <a:bodyPr numCol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t-BR" dirty="0"/>
              <a:t>Tabela de K</a:t>
            </a:r>
            <a:r>
              <a:rPr lang="pt-BR" baseline="-25000" dirty="0"/>
              <a:t>P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-2751" t="1607" r="-1407" b="-1588"/>
          <a:stretch/>
        </p:blipFill>
        <p:spPr>
          <a:xfrm>
            <a:off x="1978928" y="1719766"/>
            <a:ext cx="6600821" cy="4732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458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522" t="14475" r="13804" b="25496"/>
          <a:stretch/>
        </p:blipFill>
        <p:spPr>
          <a:xfrm>
            <a:off x="0" y="1278008"/>
            <a:ext cx="12241531" cy="55326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0" y="19877"/>
            <a:ext cx="10235821" cy="118989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  <a:br>
              <a:rPr lang="pt-BR" baseline="-25000" dirty="0"/>
            </a:br>
            <a:r>
              <a:rPr lang="pt-BR" sz="3200" dirty="0"/>
              <a:t>Método dos Comprimentos Equivalentes</a:t>
            </a:r>
            <a:endParaRPr lang="pt-BR" sz="3200" baseline="-25000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060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Tarefa (Exercícios)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716695"/>
            <a:ext cx="10515600" cy="755375"/>
          </a:xfrm>
        </p:spPr>
        <p:txBody>
          <a:bodyPr/>
          <a:lstStyle/>
          <a:p>
            <a:pPr marL="0" indent="0" algn="just">
              <a:buNone/>
              <a:tabLst>
                <a:tab pos="1073150" algn="l"/>
                <a:tab pos="4041775" algn="l"/>
                <a:tab pos="4837113" algn="l"/>
              </a:tabLst>
            </a:pPr>
            <a:r>
              <a:rPr lang="pt-BR" dirty="0"/>
              <a:t>	e-Disciplinas USP	</a:t>
            </a:r>
            <a:r>
              <a:rPr lang="pt-BR" dirty="0">
                <a:sym typeface="Symbol" panose="05050102010706020507" pitchFamily="18" charset="2"/>
              </a:rPr>
              <a:t></a:t>
            </a:r>
            <a:r>
              <a:rPr lang="pt-BR" dirty="0"/>
              <a:t>	Aula 7 – Exercícios (Tarefa)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5557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41444" y="148093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6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pt-BR" sz="7600" b="1" dirty="0">
                <a:solidFill>
                  <a:srgbClr val="0000FF"/>
                </a:solidFill>
              </a:rPr>
              <a:t>OBRIGADO!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600" dirty="0"/>
              <a:t>Prof. Fernando Campos Mendonça</a:t>
            </a:r>
          </a:p>
          <a:p>
            <a:pPr marL="0" indent="0" algn="ctr">
              <a:buNone/>
            </a:pPr>
            <a:r>
              <a:rPr lang="pt-BR" sz="2200" dirty="0"/>
              <a:t>Depto. de Engenharia de Biossistemas - ESALQ/USP</a:t>
            </a:r>
          </a:p>
          <a:p>
            <a:pPr marL="0" indent="0" algn="ctr">
              <a:buNone/>
            </a:pPr>
            <a:r>
              <a:rPr lang="pt-BR" sz="2200" dirty="0">
                <a:hlinkClick r:id="rId2"/>
              </a:rPr>
              <a:t>fernando.mendonca@usp.br</a:t>
            </a:r>
            <a:r>
              <a:rPr lang="pt-B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A Experiência de Reynolds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6" name="Picture 4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57" y="1179443"/>
            <a:ext cx="4446117" cy="5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76765" cy="1202494"/>
          </a:xfrm>
        </p:spPr>
        <p:txBody>
          <a:bodyPr/>
          <a:lstStyle/>
          <a:p>
            <a:pPr algn="ctr"/>
            <a:r>
              <a:rPr lang="pt-BR" dirty="0"/>
              <a:t>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2" y="1470991"/>
            <a:ext cx="10799336" cy="5021883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800" b="1" dirty="0"/>
              <a:t>ESCOAMENTO DE LÍQUIDOS EM CONDUTOS FORÇADOS</a:t>
            </a:r>
            <a:endParaRPr lang="pt-BR" sz="2800" dirty="0"/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pt-BR" dirty="0"/>
              <a:t>Perdas de carga são proporcionais à velocidade de escoamento (V)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CH" dirty="0"/>
              <a:t>Gotthilf Heinrich Ludwig </a:t>
            </a:r>
            <a:r>
              <a:rPr lang="de-CH" b="1" dirty="0"/>
              <a:t>HAGEN</a:t>
            </a:r>
            <a:r>
              <a:rPr lang="de-CH" dirty="0"/>
              <a:t> (Prússia, 1830): 		hf 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de-CH" dirty="0"/>
              <a:t>  V</a:t>
            </a:r>
            <a:endParaRPr lang="pt-BR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dirty="0"/>
              <a:t>Jean-Louis-Marie </a:t>
            </a:r>
            <a:r>
              <a:rPr lang="fr-FR" b="1" dirty="0"/>
              <a:t>POISEUILLE</a:t>
            </a:r>
            <a:r>
              <a:rPr lang="fr-FR" dirty="0"/>
              <a:t> (França, 1840):		hf 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fr-FR" dirty="0"/>
              <a:t>  V</a:t>
            </a:r>
            <a:r>
              <a:rPr lang="fr-FR" baseline="30000" dirty="0"/>
              <a:t>n</a:t>
            </a:r>
            <a:r>
              <a:rPr lang="fr-FR" dirty="0"/>
              <a:t>;  n </a:t>
            </a:r>
            <a:r>
              <a:rPr lang="pt-BR" dirty="0">
                <a:sym typeface="Symbol" panose="05050102010706020507" pitchFamily="18" charset="2"/>
              </a:rPr>
              <a:t></a:t>
            </a:r>
            <a:r>
              <a:rPr lang="fr-FR" dirty="0"/>
              <a:t> 2</a:t>
            </a:r>
            <a:endParaRPr lang="pt-BR" dirty="0"/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4306888" algn="l"/>
                <a:tab pos="5022850" algn="l"/>
              </a:tabLst>
            </a:pPr>
            <a:endParaRPr lang="pt-BR" dirty="0">
              <a:sym typeface="Symbol" panose="05050102010706020507" pitchFamily="18" charset="2"/>
            </a:endParaRP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0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76765" cy="1351722"/>
          </a:xfrm>
        </p:spPr>
        <p:txBody>
          <a:bodyPr/>
          <a:lstStyle/>
          <a:p>
            <a:pPr algn="ctr"/>
            <a:r>
              <a:rPr lang="pt-BR" dirty="0"/>
              <a:t>Experimento de Osborne Reynolds </a:t>
            </a:r>
            <a:br>
              <a:rPr lang="pt-BR" dirty="0"/>
            </a:br>
            <a:r>
              <a:rPr lang="pt-BR" sz="3200" dirty="0"/>
              <a:t>(Irlanda do Norte e Inglaterra, 1883)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104" y="1351721"/>
            <a:ext cx="11118574" cy="51411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4306888" algn="l"/>
                <a:tab pos="5022850" algn="l"/>
              </a:tabLst>
            </a:pPr>
            <a:r>
              <a:rPr lang="pt-BR" dirty="0">
                <a:sym typeface="Symbol" panose="05050102010706020507" pitchFamily="18" charset="2"/>
              </a:rPr>
              <a:t>Bancada de testes de escoamento</a:t>
            </a:r>
          </a:p>
          <a:p>
            <a:pPr>
              <a:lnSpc>
                <a:spcPct val="150000"/>
              </a:lnSpc>
              <a:tabLst>
                <a:tab pos="4306888" algn="l"/>
                <a:tab pos="5022850" algn="l"/>
              </a:tabLst>
            </a:pPr>
            <a:r>
              <a:rPr lang="pt-BR" dirty="0">
                <a:sym typeface="Symbol" panose="05050102010706020507" pitchFamily="18" charset="2"/>
              </a:rPr>
              <a:t>Água + Líquido indicador (escuro)</a:t>
            </a:r>
          </a:p>
          <a:p>
            <a:pPr>
              <a:lnSpc>
                <a:spcPct val="150000"/>
              </a:lnSpc>
              <a:tabLst>
                <a:tab pos="4306888" algn="l"/>
                <a:tab pos="5022850" algn="l"/>
              </a:tabLst>
            </a:pPr>
            <a:r>
              <a:rPr lang="pt-BR" dirty="0">
                <a:sym typeface="Symbol" panose="05050102010706020507" pitchFamily="18" charset="2"/>
              </a:rPr>
              <a:t>Controle de V do escoamento c/ válvula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2052" name="Picture 4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3" y="1772339"/>
            <a:ext cx="4176447" cy="47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5915608" y="2537927"/>
            <a:ext cx="1884784" cy="242595"/>
          </a:xfrm>
          <a:prstGeom prst="straightConnector1">
            <a:avLst/>
          </a:prstGeom>
          <a:ln w="66675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783356" y="3471466"/>
            <a:ext cx="4077477" cy="2574771"/>
          </a:xfrm>
          <a:prstGeom prst="straightConnector1">
            <a:avLst/>
          </a:prstGeom>
          <a:ln w="66675">
            <a:solidFill>
              <a:srgbClr val="0000FF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9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76765" cy="1351722"/>
          </a:xfrm>
        </p:spPr>
        <p:txBody>
          <a:bodyPr/>
          <a:lstStyle/>
          <a:p>
            <a:pPr algn="ctr"/>
            <a:r>
              <a:rPr lang="pt-BR" dirty="0"/>
              <a:t>Experimento de Osborne Reynolds </a:t>
            </a:r>
            <a:br>
              <a:rPr lang="pt-BR" dirty="0"/>
            </a:br>
            <a:r>
              <a:rPr lang="pt-BR" sz="3200" dirty="0"/>
              <a:t>(Irlanda do Norte e Inglaterra, 1883)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2052" name="Picture 4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663" y="1499688"/>
            <a:ext cx="1547839" cy="17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08235" y="1351722"/>
            <a:ext cx="9677710" cy="2279083"/>
            <a:chOff x="708235" y="1351722"/>
            <a:chExt cx="9677710" cy="2279083"/>
          </a:xfrm>
        </p:grpSpPr>
        <p:grpSp>
          <p:nvGrpSpPr>
            <p:cNvPr id="14" name="Grupo 13"/>
            <p:cNvGrpSpPr/>
            <p:nvPr/>
          </p:nvGrpSpPr>
          <p:grpSpPr>
            <a:xfrm>
              <a:off x="708235" y="1351722"/>
              <a:ext cx="5641741" cy="2279083"/>
              <a:chOff x="2864582" y="1378517"/>
              <a:chExt cx="5641741" cy="2279083"/>
            </a:xfrm>
          </p:grpSpPr>
          <p:pic>
            <p:nvPicPr>
              <p:cNvPr id="9" name="Imagem 8"/>
              <p:cNvPicPr/>
              <p:nvPr/>
            </p:nvPicPr>
            <p:blipFill rotWithShape="1">
              <a:blip r:embed="rId4" cstate="print"/>
              <a:srcRect l="11585" r="24101" b="53129"/>
              <a:stretch/>
            </p:blipFill>
            <p:spPr bwMode="auto">
              <a:xfrm>
                <a:off x="2864582" y="1378517"/>
                <a:ext cx="5641741" cy="2279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tângulo 3"/>
              <p:cNvSpPr/>
              <p:nvPr/>
            </p:nvSpPr>
            <p:spPr>
              <a:xfrm>
                <a:off x="4419598" y="2952802"/>
                <a:ext cx="25317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&lt; </a:t>
                </a:r>
                <a:r>
                  <a:rPr lang="pt-BR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pt-BR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crítica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(V baixa)</a:t>
                </a:r>
                <a:endParaRPr lang="pt-BR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Escoamento laminar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CaixaDeTexto 14"/>
            <p:cNvSpPr txBox="1"/>
            <p:nvPr/>
          </p:nvSpPr>
          <p:spPr>
            <a:xfrm>
              <a:off x="6349972" y="1617730"/>
              <a:ext cx="40359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dirty="0"/>
                <a:t>Corante retilíneo</a:t>
              </a:r>
            </a:p>
            <a:p>
              <a:pPr>
                <a:lnSpc>
                  <a:spcPct val="150000"/>
                </a:lnSpc>
              </a:pPr>
              <a:r>
                <a:rPr lang="pt-BR" dirty="0"/>
                <a:t>Movimento ordenado</a:t>
              </a:r>
            </a:p>
            <a:p>
              <a:pPr>
                <a:lnSpc>
                  <a:spcPct val="150000"/>
                </a:lnSpc>
              </a:pPr>
              <a:r>
                <a:rPr lang="pt-BR" dirty="0"/>
                <a:t>Não se mistura ao líquido</a:t>
              </a:r>
            </a:p>
            <a:p>
              <a:pPr>
                <a:lnSpc>
                  <a:spcPct val="150000"/>
                </a:lnSpc>
              </a:pPr>
              <a:r>
                <a:rPr lang="pt-BR" dirty="0"/>
                <a:t>Trajetórias das partículas: bem definidas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08235" y="4060013"/>
            <a:ext cx="9882428" cy="2280121"/>
            <a:chOff x="708235" y="4060013"/>
            <a:chExt cx="9882428" cy="2280121"/>
          </a:xfrm>
        </p:grpSpPr>
        <p:grpSp>
          <p:nvGrpSpPr>
            <p:cNvPr id="12" name="Grupo 11"/>
            <p:cNvGrpSpPr/>
            <p:nvPr/>
          </p:nvGrpSpPr>
          <p:grpSpPr>
            <a:xfrm>
              <a:off x="708235" y="4060013"/>
              <a:ext cx="5641741" cy="2280121"/>
              <a:chOff x="2864582" y="4086808"/>
              <a:chExt cx="5641741" cy="2280121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4484913" y="5720598"/>
                <a:ext cx="24010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it-IT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&gt; V</a:t>
                </a:r>
                <a:r>
                  <a:rPr lang="it-IT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</a:t>
                </a:r>
                <a:r>
                  <a:rPr lang="it-IT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(V alta)</a:t>
                </a:r>
                <a:endParaRPr lang="pt-BR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Escoamento turbulento</a:t>
                </a:r>
                <a:endParaRPr lang="pt-BR" dirty="0"/>
              </a:p>
            </p:txBody>
          </p:sp>
          <p:pic>
            <p:nvPicPr>
              <p:cNvPr id="13" name="Imagem 12"/>
              <p:cNvPicPr/>
              <p:nvPr/>
            </p:nvPicPr>
            <p:blipFill rotWithShape="1">
              <a:blip r:embed="rId4" cstate="print"/>
              <a:srcRect l="11585" t="55698" r="24101" b="3238"/>
              <a:stretch/>
            </p:blipFill>
            <p:spPr bwMode="auto">
              <a:xfrm>
                <a:off x="2864582" y="4086808"/>
                <a:ext cx="5641741" cy="199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CaixaDeTexto 17"/>
            <p:cNvSpPr txBox="1"/>
            <p:nvPr/>
          </p:nvSpPr>
          <p:spPr>
            <a:xfrm>
              <a:off x="6349973" y="4388975"/>
              <a:ext cx="424069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dirty="0"/>
                <a:t>Corante se mistura ao líquido</a:t>
              </a:r>
            </a:p>
            <a:p>
              <a:pPr>
                <a:lnSpc>
                  <a:spcPct val="150000"/>
                </a:lnSpc>
              </a:pPr>
              <a:r>
                <a:rPr lang="pt-BR" dirty="0"/>
                <a:t>Movimento desordenado</a:t>
              </a:r>
            </a:p>
            <a:p>
              <a:pPr>
                <a:lnSpc>
                  <a:spcPct val="150000"/>
                </a:lnSpc>
              </a:pPr>
              <a:r>
                <a:rPr lang="pt-BR" dirty="0"/>
                <a:t>Trajetórias das partículas: desordenadas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97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|2.2|5.1|4.8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5|6.9|27.1|1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4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|11.2|11.4|7.1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8.6|13.5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0.5|1.6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6.5|24.6|10.7|27|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6.5|24.6|10.7|27|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6.5|24.6|10.7|27|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6.5|24.6|10.7|27|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6.5|24.6|10.7|27|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7|2.9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3|2.8|3.1|2.3|4.5|6.4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5|18.1|35.7|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|9.5|25.2|2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3.8|6.4|2.1|3.2|1|16.8|1.5|11.5|12.3|11.8|4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2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1.4|2.2|8|11.8|14.1|15.3|15.5|5.8|17|9.7|20.9|26.5|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4.2|0.9|32.3|9|7.5|34.3|14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2.7|20.7|15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8|12.6|18.2|5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.5|10.7|6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8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20.7|8.8|1.2|12.9|14.2|9.2|1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7.6|9.7|22.1|7.1|7|3.2|7.8|26.7|11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0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5.8|2.5|2.2|1.2|2.3|11.7|7.8|7.7|7.5|5.9|7.6|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.8|0.9|10.2|6.1|7|11.7|1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3.6|10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0.8|30.3|7|41.4|13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8|1.9|4.5|8.3|12.7|0.9|15.7|16|4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8|1.9|4.5|8.3|12.7|0.9|15.7|1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5.9|5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.1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1.9|5.5|1.1|6.1|7.8|2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1.2|6.9|1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8|1.9|5.5|2.8|8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3918</TotalTime>
  <Words>3816</Words>
  <Application>Microsoft Office PowerPoint</Application>
  <PresentationFormat>Widescreen</PresentationFormat>
  <Paragraphs>727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CONDUTOS FORÇADOS</vt:lpstr>
      <vt:lpstr>Tópicos</vt:lpstr>
      <vt:lpstr>CONCEITO</vt:lpstr>
      <vt:lpstr>Condutos Forçados</vt:lpstr>
      <vt:lpstr>Condutos Forçados</vt:lpstr>
      <vt:lpstr>A Experiência de Reynolds</vt:lpstr>
      <vt:lpstr>HISTÓRICO</vt:lpstr>
      <vt:lpstr>Experimento de Osborne Reynolds  (Irlanda do Norte e Inglaterra, 1883)</vt:lpstr>
      <vt:lpstr>Experimento de Osborne Reynolds  (Irlanda do Norte e Inglaterra, 1883)</vt:lpstr>
      <vt:lpstr>Experimento de Osborne Reynolds  (Irlanda do Norte e Inglaterra, 1883)</vt:lpstr>
      <vt:lpstr>Experimento de Osborne Reynolds  (Irlanda do Norte e Inglaterra, 1883)</vt:lpstr>
      <vt:lpstr>Exemplo 1</vt:lpstr>
      <vt:lpstr>Exemplo 2</vt:lpstr>
      <vt:lpstr>Distribuição de Velocidade em Tubos</vt:lpstr>
      <vt:lpstr>Escoamento de Líquidos Limites de Velocidade</vt:lpstr>
      <vt:lpstr>Perda de Carga</vt:lpstr>
      <vt:lpstr>Perda de Carga</vt:lpstr>
      <vt:lpstr>Perdas de Carga - Classificação</vt:lpstr>
      <vt:lpstr>Perdas de Carga</vt:lpstr>
      <vt:lpstr>Perda de carga é:</vt:lpstr>
      <vt:lpstr>Perda de carga é:</vt:lpstr>
      <vt:lpstr>Perda de carga é:</vt:lpstr>
      <vt:lpstr>Perda de carga é:</vt:lpstr>
      <vt:lpstr>Perda de carga é:</vt:lpstr>
      <vt:lpstr>Perda de Carga Distribuída (hf)</vt:lpstr>
      <vt:lpstr>Perda de Carga Distribuída</vt:lpstr>
      <vt:lpstr>Perda de Carga Distribuída</vt:lpstr>
      <vt:lpstr>Fórmulas de Perda de Carga</vt:lpstr>
      <vt:lpstr>Perda de Carga – Fórmulas Empíricas</vt:lpstr>
      <vt:lpstr>Fórmula de Hazen-Williams</vt:lpstr>
      <vt:lpstr>Fórmula de Hazen-Williams</vt:lpstr>
      <vt:lpstr>Fórmula de Hazen-Williams</vt:lpstr>
      <vt:lpstr>Exemplo 1 - Hazen-Williams</vt:lpstr>
      <vt:lpstr>Tubos de PVC – Diâmetros Comerciais</vt:lpstr>
      <vt:lpstr> Exemplo 1 – Solução</vt:lpstr>
      <vt:lpstr> Exemplo 1 – Solução</vt:lpstr>
      <vt:lpstr>Exemplo 2 - Hazen-Williams</vt:lpstr>
      <vt:lpstr> Exemplo 2 - Solução</vt:lpstr>
      <vt:lpstr> Exemplo 2 - Solução</vt:lpstr>
      <vt:lpstr>Fórmula de Flamant</vt:lpstr>
      <vt:lpstr>Fórmula de Flamant</vt:lpstr>
      <vt:lpstr>Fórmula de Flamant</vt:lpstr>
      <vt:lpstr>Exemplo 1 - Flamant</vt:lpstr>
      <vt:lpstr>Tubos de PVC – Diâmetros Comerciais</vt:lpstr>
      <vt:lpstr> Exemplo 1 – Solução</vt:lpstr>
      <vt:lpstr> Exemplo 1 – Solução</vt:lpstr>
      <vt:lpstr>Exemplo 2 - Flamant</vt:lpstr>
      <vt:lpstr> Exemplo 2 - Solução</vt:lpstr>
      <vt:lpstr> Exemplo 2 - Solução</vt:lpstr>
      <vt:lpstr>Perda de Carga Localizada</vt:lpstr>
      <vt:lpstr>Perdas de Carga Localizadas</vt:lpstr>
      <vt:lpstr>Cálculo de hfL</vt:lpstr>
      <vt:lpstr>Cálculo de hfL Método dos Coeficientes</vt:lpstr>
      <vt:lpstr>Cálculo de hfL Método dos Comprimentos Equivalentes</vt:lpstr>
      <vt:lpstr>Tarefa (Exercícios)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Fernando Campos Mendonça</cp:lastModifiedBy>
  <cp:revision>334</cp:revision>
  <dcterms:created xsi:type="dcterms:W3CDTF">2020-09-20T01:08:23Z</dcterms:created>
  <dcterms:modified xsi:type="dcterms:W3CDTF">2023-09-27T00:58:56Z</dcterms:modified>
</cp:coreProperties>
</file>