
<file path=[Content_Types].xml><?xml version="1.0" encoding="utf-8"?>
<Types xmlns="http://schemas.openxmlformats.org/package/2006/content-types">
  <Default Extension="jpeg" ContentType="image/jpeg"/>
  <Default Extension="jpg" ContentType="image/jp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3"/>
  </p:notesMasterIdLst>
  <p:sldIdLst>
    <p:sldId id="256" r:id="rId5"/>
    <p:sldId id="372" r:id="rId6"/>
    <p:sldId id="257" r:id="rId7"/>
    <p:sldId id="347" r:id="rId8"/>
    <p:sldId id="364" r:id="rId9"/>
    <p:sldId id="365" r:id="rId10"/>
    <p:sldId id="360" r:id="rId11"/>
    <p:sldId id="348" r:id="rId12"/>
    <p:sldId id="363" r:id="rId13"/>
    <p:sldId id="371" r:id="rId14"/>
    <p:sldId id="259" r:id="rId15"/>
    <p:sldId id="258" r:id="rId16"/>
    <p:sldId id="260" r:id="rId17"/>
    <p:sldId id="261" r:id="rId18"/>
    <p:sldId id="370" r:id="rId19"/>
    <p:sldId id="369" r:id="rId20"/>
    <p:sldId id="262" r:id="rId21"/>
    <p:sldId id="263" r:id="rId22"/>
    <p:sldId id="366" r:id="rId23"/>
    <p:sldId id="264" r:id="rId24"/>
    <p:sldId id="374" r:id="rId25"/>
    <p:sldId id="375" r:id="rId26"/>
    <p:sldId id="367" r:id="rId27"/>
    <p:sldId id="376" r:id="rId28"/>
    <p:sldId id="368" r:id="rId29"/>
    <p:sldId id="265" r:id="rId30"/>
    <p:sldId id="283" r:id="rId31"/>
    <p:sldId id="284" r:id="rId32"/>
    <p:sldId id="285" r:id="rId33"/>
    <p:sldId id="270" r:id="rId34"/>
    <p:sldId id="373" r:id="rId35"/>
    <p:sldId id="271" r:id="rId36"/>
    <p:sldId id="272" r:id="rId37"/>
    <p:sldId id="266" r:id="rId38"/>
    <p:sldId id="273" r:id="rId39"/>
    <p:sldId id="282" r:id="rId40"/>
    <p:sldId id="267" r:id="rId41"/>
    <p:sldId id="268" r:id="rId4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D3415C-2BF7-0145-B836-E92F9FD623EA}" v="4" dt="2023-03-23T22:05:22.8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45"/>
  </p:normalViewPr>
  <p:slideViewPr>
    <p:cSldViewPr snapToGrid="0" snapToObjects="1">
      <p:cViewPr varScale="1">
        <p:scale>
          <a:sx n="107" d="100"/>
          <a:sy n="107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F078E2-DB13-4044-905B-823549548058}" type="datetimeFigureOut">
              <a:rPr lang="pt-BR" smtClean="0"/>
              <a:t>23/03/2023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17D7D6-9907-C047-AF48-86494C24E8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3303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E59DD22B-59AB-314D-AF55-45ABDAE983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5666421-2A09-8E45-B5A3-57B25A1CBBEB}" type="slidenum">
              <a:rPr lang="en-US" altLang="pt-BR" smtClean="0"/>
              <a:pPr>
                <a:spcBef>
                  <a:spcPct val="0"/>
                </a:spcBef>
              </a:pPr>
              <a:t>4</a:t>
            </a:fld>
            <a:endParaRPr lang="en-US" altLang="pt-BR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6E88E5CE-8C96-6947-B8F0-972CF8D839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7850" y="795338"/>
            <a:ext cx="5702300" cy="3208337"/>
          </a:xfrm>
          <a:ln w="12700">
            <a:solidFill>
              <a:schemeClr val="tx1"/>
            </a:solidFill>
          </a:ln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4FD794EA-7C3F-454B-AB39-830EA1FF33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3859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36" tIns="46849" rIns="92136" bIns="46849"/>
          <a:lstStyle/>
          <a:p>
            <a:pPr defTabSz="949325"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119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0C8E363E-6D5E-4F4E-953F-7358C838A1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EDC4B72-D0D7-524E-A045-E06C02C683E5}" type="slidenum">
              <a:rPr lang="en-US" altLang="pt-BR" smtClean="0"/>
              <a:pPr>
                <a:spcBef>
                  <a:spcPct val="0"/>
                </a:spcBef>
              </a:pPr>
              <a:t>5</a:t>
            </a:fld>
            <a:endParaRPr lang="en-US" altLang="pt-BR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FE075F53-50D4-1D4E-BEEA-15FF3FF0C0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7850" y="795338"/>
            <a:ext cx="5702300" cy="3208337"/>
          </a:xfrm>
          <a:ln w="12700">
            <a:solidFill>
              <a:schemeClr val="tx1"/>
            </a:solidFill>
          </a:ln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A38DCC0D-E8C3-5B49-AFBF-0CBEB3334C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3859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36" tIns="46849" rIns="92136" bIns="46849"/>
          <a:lstStyle/>
          <a:p>
            <a:pPr defTabSz="949325"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044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878204DF-4C2F-0546-855B-3F192722F2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6DDAD03-B43A-9C47-9459-1ECBA6817E87}" type="slidenum">
              <a:rPr lang="en-US" altLang="pt-BR" smtClean="0"/>
              <a:pPr>
                <a:spcBef>
                  <a:spcPct val="0"/>
                </a:spcBef>
              </a:pPr>
              <a:t>6</a:t>
            </a:fld>
            <a:endParaRPr lang="en-US" altLang="pt-BR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42E06ED8-ED71-4343-A62B-C88E07F30F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7850" y="795338"/>
            <a:ext cx="5702300" cy="3208337"/>
          </a:xfrm>
          <a:ln w="12700">
            <a:solidFill>
              <a:schemeClr val="tx1"/>
            </a:solidFill>
          </a:ln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53000129-F2B7-3C4B-9FE2-082A635352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3859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36" tIns="46849" rIns="92136" bIns="46849"/>
          <a:lstStyle/>
          <a:p>
            <a:pPr defTabSz="949325"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449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EBE03328-211C-9F4C-B727-9230D16D72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EDD16C-713C-B64C-A1AF-94C68B352AB0}" type="slidenum">
              <a:rPr lang="en-US" altLang="pt-BR" smtClean="0"/>
              <a:pPr>
                <a:spcBef>
                  <a:spcPct val="0"/>
                </a:spcBef>
              </a:pPr>
              <a:t>7</a:t>
            </a:fld>
            <a:endParaRPr lang="en-US" altLang="pt-BR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8F02B513-9631-2F44-90D2-CEF28B2C5F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7850" y="795338"/>
            <a:ext cx="5702300" cy="3208337"/>
          </a:xfrm>
          <a:ln w="12700">
            <a:solidFill>
              <a:schemeClr val="tx1"/>
            </a:solidFill>
          </a:ln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CE3029A5-D836-FA43-BEB3-18C2E9F917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3859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36" tIns="46849" rIns="92136" bIns="46849"/>
          <a:lstStyle/>
          <a:p>
            <a:pPr defTabSz="949325"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947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9B664B4E-FB74-5047-B3A9-9F54751B7C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198EE5-DDC2-604D-AB8A-ACB06F01F4EF}" type="slidenum">
              <a:rPr lang="en-US" altLang="pt-BR" smtClean="0"/>
              <a:pPr>
                <a:spcBef>
                  <a:spcPct val="0"/>
                </a:spcBef>
              </a:pPr>
              <a:t>8</a:t>
            </a:fld>
            <a:endParaRPr lang="en-US" altLang="pt-BR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EFAB6445-4B41-C74B-A62C-BBF7542843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7850" y="795338"/>
            <a:ext cx="5702300" cy="3208337"/>
          </a:xfrm>
          <a:ln w="12700">
            <a:solidFill>
              <a:schemeClr val="tx1"/>
            </a:solidFill>
          </a:ln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2B36B028-E585-E34D-9547-117D5562D3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3859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36" tIns="46849" rIns="92136" bIns="46849"/>
          <a:lstStyle/>
          <a:p>
            <a:pPr defTabSz="949325"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506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7EB90EB9-75A3-AD4E-BA4A-9A9019A75A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EB8E4F-03B1-E044-A43A-77A733A02F09}" type="slidenum">
              <a:rPr lang="en-US" altLang="pt-BR" smtClean="0"/>
              <a:pPr>
                <a:spcBef>
                  <a:spcPct val="0"/>
                </a:spcBef>
              </a:pPr>
              <a:t>9</a:t>
            </a:fld>
            <a:endParaRPr lang="en-US" altLang="pt-BR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054920C8-FBFA-5A44-9C96-B21ACF408E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7850" y="795338"/>
            <a:ext cx="5702300" cy="3208337"/>
          </a:xfrm>
          <a:ln w="12700">
            <a:solidFill>
              <a:schemeClr val="tx1"/>
            </a:solidFill>
          </a:ln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291E17AF-01F4-0A4B-8028-7D8C616FB9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3859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36" tIns="46849" rIns="92136" bIns="46849"/>
          <a:lstStyle/>
          <a:p>
            <a:pPr defTabSz="949325"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003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F0AFE329-F185-B441-BFF9-6EBDE4A964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4D733DA-F620-2E42-BAB1-F974EC5073A7}" type="slidenum">
              <a:rPr lang="en-US" altLang="pt-BR" smtClean="0"/>
              <a:pPr>
                <a:spcBef>
                  <a:spcPct val="0"/>
                </a:spcBef>
              </a:pPr>
              <a:t>27</a:t>
            </a:fld>
            <a:endParaRPr lang="en-US" altLang="pt-BR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602EA18D-E26B-E048-AD70-15379DB9D8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7850" y="795338"/>
            <a:ext cx="5702300" cy="3208337"/>
          </a:xfrm>
          <a:ln w="12700">
            <a:solidFill>
              <a:schemeClr val="tx1"/>
            </a:solidFill>
          </a:ln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A76C152D-1051-1F4D-B81B-875995346F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3859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36" tIns="46849" rIns="92136" bIns="46849"/>
          <a:lstStyle/>
          <a:p>
            <a:pPr defTabSz="949325"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059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09741B6E-5773-7A4D-B060-6083133AFF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5ED752-8352-5F41-9F75-B38CF789A127}" type="slidenum">
              <a:rPr lang="en-US" altLang="pt-BR" smtClean="0"/>
              <a:pPr>
                <a:spcBef>
                  <a:spcPct val="0"/>
                </a:spcBef>
              </a:pPr>
              <a:t>28</a:t>
            </a:fld>
            <a:endParaRPr lang="en-US" altLang="pt-BR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430A7231-37DB-A64C-AE58-2BAECCFC02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7850" y="795338"/>
            <a:ext cx="5702300" cy="3208337"/>
          </a:xfrm>
          <a:ln w="12700">
            <a:solidFill>
              <a:schemeClr val="tx1"/>
            </a:solidFill>
          </a:ln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91A02441-33D6-8846-8C94-1AE26F318D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3859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36" tIns="46849" rIns="92136" bIns="46849"/>
          <a:lstStyle/>
          <a:p>
            <a:pPr defTabSz="949325"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114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B7BB0E11-30C0-A447-A9F3-21663D67F2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4D17FFC-1589-ED4A-AF13-535AA97713D9}" type="slidenum">
              <a:rPr lang="en-US" altLang="pt-BR" smtClean="0"/>
              <a:pPr>
                <a:spcBef>
                  <a:spcPct val="0"/>
                </a:spcBef>
              </a:pPr>
              <a:t>29</a:t>
            </a:fld>
            <a:endParaRPr lang="en-US" altLang="pt-BR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06FA578C-C571-5243-8058-ECA27C81AD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7850" y="795338"/>
            <a:ext cx="5702300" cy="3208337"/>
          </a:xfrm>
          <a:ln w="12700">
            <a:solidFill>
              <a:schemeClr val="tx1"/>
            </a:solidFill>
          </a:ln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41A8470B-12AF-E645-9CCC-7DE4934371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3859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36" tIns="46849" rIns="92136" bIns="46849"/>
          <a:lstStyle/>
          <a:p>
            <a:pPr defTabSz="949325"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049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B3A1F6-6F57-774F-B1EC-73EB686FA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599DA9-36D2-C641-A33D-9F7C85E11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27FB9AF-16C4-3E47-A844-B950A7037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FD34-02F8-1746-BDB1-ED1D8C6185B1}" type="datetimeFigureOut">
              <a:rPr lang="pt-BR" smtClean="0"/>
              <a:t>23/03/2023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D19061-047F-0947-9B75-9C89926E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BADD32F-64A7-3147-9B1B-5BA635C65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B9E3-E2A0-8940-B4B1-758C2E855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3582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1724C3-B8BD-844E-8B3F-82FDEB209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1101FF1-A420-FA48-8FE2-E8F7657EEF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72E1EBD-91E1-1144-9AF3-D4767D3EB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FD34-02F8-1746-BDB1-ED1D8C6185B1}" type="datetimeFigureOut">
              <a:rPr lang="pt-BR" smtClean="0"/>
              <a:t>23/03/2023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3D1A9C8-E89E-3640-8287-7D3B4A543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018A638-01F2-2340-83E0-06B7F1A46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B9E3-E2A0-8940-B4B1-758C2E855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9308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166BBF3-431A-A34B-8BBF-0BF0FEC4E5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91DCB94-37DE-C646-8254-0030B0848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5128A85-E086-9A43-BC86-F429C6259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FD34-02F8-1746-BDB1-ED1D8C6185B1}" type="datetimeFigureOut">
              <a:rPr lang="pt-BR" smtClean="0"/>
              <a:t>23/03/2023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90C5D5D-75A3-D741-BF96-DA4984AE2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598D2A2-D271-BA4D-9155-835ABD86B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B9E3-E2A0-8940-B4B1-758C2E855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0474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92DB6D-6C8C-134A-A249-1B61958CE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54C1C1-40B7-DE44-9CCF-D3A195A92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DE5EB1-2098-444B-BEEE-7A006033D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FD34-02F8-1746-BDB1-ED1D8C6185B1}" type="datetimeFigureOut">
              <a:rPr lang="pt-BR" smtClean="0"/>
              <a:t>23/03/2023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CC4B94-D668-3F4C-87A2-29DEAB126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2D082E-28EF-794C-B4AD-5A2754AA0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B9E3-E2A0-8940-B4B1-758C2E855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3413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44F154-08C2-5640-9314-8A368061C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F21532-8B33-294F-9B60-87BCE64D3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ADD80F0-3808-CC45-857D-190674B18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FD34-02F8-1746-BDB1-ED1D8C6185B1}" type="datetimeFigureOut">
              <a:rPr lang="pt-BR" smtClean="0"/>
              <a:t>23/03/2023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06A2084-0B51-F146-824D-76F05686E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1959923-807F-8842-831E-CB25763C4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B9E3-E2A0-8940-B4B1-758C2E855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2619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05595B-DE38-1B44-9866-5FE97B96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1D0DF2-79B5-FE4A-A299-1DBA07DBD7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5CA6B2B-214B-B248-BC42-B439CF706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759F9EA-D816-2346-ACE8-3CE683386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FD34-02F8-1746-BDB1-ED1D8C6185B1}" type="datetimeFigureOut">
              <a:rPr lang="pt-BR" smtClean="0"/>
              <a:t>23/03/2023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43A476D-788E-F54D-AE92-6F91DD11C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CCE7773-AE0A-D34F-958B-E257E68A6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B9E3-E2A0-8940-B4B1-758C2E855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148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8491D4-8097-1541-AC0C-D86C629D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4E9058-E1E0-A64B-B187-E87088F00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3E187B0-5569-5444-A0DF-D9E1C65E0A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5F36DC7-2A00-2F44-A3A2-52BB90C617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67C1B9D-59A6-A44C-B9C5-FB78047B1D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E5DA3F3-823C-7741-BBDF-6C8304856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FD34-02F8-1746-BDB1-ED1D8C6185B1}" type="datetimeFigureOut">
              <a:rPr lang="pt-BR" smtClean="0"/>
              <a:t>23/03/2023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DEE7343-CB42-384B-89C1-2B53439AD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EC8964F-A88C-1A48-B2FC-68123462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B9E3-E2A0-8940-B4B1-758C2E855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1379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9465DC-D12A-814C-879F-16766552D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1B9700A-2C05-B644-8CDD-EED62E647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FD34-02F8-1746-BDB1-ED1D8C6185B1}" type="datetimeFigureOut">
              <a:rPr lang="pt-BR" smtClean="0"/>
              <a:t>23/03/2023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C8CCEB6-0D87-C84E-8918-0CC081931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C4ACFD0-A450-B249-9037-E0EDF46C4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B9E3-E2A0-8940-B4B1-758C2E855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688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47D6B4E-3E63-6B4F-886E-7630AB4A4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FD34-02F8-1746-BDB1-ED1D8C6185B1}" type="datetimeFigureOut">
              <a:rPr lang="pt-BR" smtClean="0"/>
              <a:t>23/03/2023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6629A22-CD98-884A-AC10-0F3BBC26E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004CF37-D4E7-5142-B23B-308798433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B9E3-E2A0-8940-B4B1-758C2E855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3394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2B4F26-EC47-8A41-880F-43DF5E367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66BFD6D-52E1-4D4A-8CD9-00053CE80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7306A8E-87B0-674E-B54E-71C01BB06A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C3B7BB4-3E3D-AF4F-9782-CEA1A657C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FD34-02F8-1746-BDB1-ED1D8C6185B1}" type="datetimeFigureOut">
              <a:rPr lang="pt-BR" smtClean="0"/>
              <a:t>23/03/2023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5B40F5D-BA03-6644-B6DD-E8CB91AE6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1C12C46-AAD5-2F45-8DEF-8C7F1D25E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B9E3-E2A0-8940-B4B1-758C2E855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0146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09109D-EB90-5E44-997C-34958CE40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A4CF0B9-1FD9-8541-9080-B3334C3251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D401FFA-918A-034C-A904-416BD8849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8849EE0-E1CC-7C48-832E-44061FBBC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FD34-02F8-1746-BDB1-ED1D8C6185B1}" type="datetimeFigureOut">
              <a:rPr lang="pt-BR" smtClean="0"/>
              <a:t>23/03/2023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8E05612-DBBA-4246-86AE-BED36A026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B8E1B4B-4FC6-EC43-B494-C6250659A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B9E3-E2A0-8940-B4B1-758C2E855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6716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B2C3A64-0633-794E-90A1-010359CDD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21955A3-CB34-6E42-A803-F2E959CD2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8B35D3-F3B0-0344-8020-5110F8F859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DFD34-02F8-1746-BDB1-ED1D8C6185B1}" type="datetimeFigureOut">
              <a:rPr lang="pt-BR" smtClean="0"/>
              <a:t>23/03/2023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B74A7BC-14FB-1746-9F4D-107F7E155A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245F657-91FE-5245-A6CA-C65934301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6B9E3-E2A0-8940-B4B1-758C2E855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198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alto.gov.br/ccivil_03/LEIS/LCP/Lcp126.htm#art3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usep.gov.br/menu/atos-normativos/condicoes-contratuais-padronizadas-1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B946D7-1CA4-446E-8795-007CACFD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416F2-BC84-4D7C-80C6-6296C10C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95338" y="981075"/>
            <a:ext cx="10601325" cy="4552949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449F628-14D2-F849-9A75-C40FE6970E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097" y="1428750"/>
            <a:ext cx="9117807" cy="2105026"/>
          </a:xfrm>
        </p:spPr>
        <p:txBody>
          <a:bodyPr>
            <a:normAutofit/>
          </a:bodyPr>
          <a:lstStyle/>
          <a:p>
            <a:r>
              <a:rPr lang="pt-BR" sz="4700"/>
              <a:t>Regulação do Mercado de Seguros</a:t>
            </a:r>
            <a:br>
              <a:rPr lang="pt-BR" sz="4700"/>
            </a:br>
            <a:r>
              <a:rPr lang="pt-BR" sz="4700"/>
              <a:t>Regime Jurídico das Seguradoras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042F475-A9A9-D04E-A002-C520AE80A3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7097" y="3960557"/>
            <a:ext cx="9117807" cy="1097215"/>
          </a:xfrm>
        </p:spPr>
        <p:txBody>
          <a:bodyPr>
            <a:normAutofit/>
          </a:bodyPr>
          <a:lstStyle/>
          <a:p>
            <a:r>
              <a:rPr lang="pt-BR" dirty="0"/>
              <a:t>Professor Doutor Ruy Pereira Camilo Junior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30623A-AB89-4E04-AC9A-2BAFBF85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3771366"/>
            <a:ext cx="5486400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4408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7DC3267-6242-DB43-986F-701339249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pt-BR" sz="4600"/>
              <a:t>Efeitos econômicos do seguro (conforme Cláudio Contador, Economia dos Seguros)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8A22B3-4FED-5E47-8AE6-0153B1954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algn="just"/>
            <a:r>
              <a:rPr lang="pt-BR" sz="2200" dirty="0"/>
              <a:t>R</a:t>
            </a:r>
            <a:r>
              <a:rPr lang="pt-BR" dirty="0"/>
              <a:t>eduz a volatilidade esperada dos fluxos de retornos e rendas das famílias e empresas, permitindo estabilidade do consumo e dando segurança para investimentos. </a:t>
            </a:r>
          </a:p>
          <a:p>
            <a:pPr marL="0" indent="0" algn="just">
              <a:buNone/>
            </a:pPr>
            <a:endParaRPr lang="pt-BR" dirty="0"/>
          </a:p>
          <a:p>
            <a:pPr algn="just"/>
            <a:r>
              <a:rPr lang="pt-BR" dirty="0"/>
              <a:t>Reservas técnicas acumuladas fortalecem mercado de </a:t>
            </a:r>
            <a:r>
              <a:rPr lang="pt-BR"/>
              <a:t>capitais.</a:t>
            </a:r>
          </a:p>
          <a:p>
            <a:pPr marL="0" indent="0" algn="just">
              <a:buNone/>
            </a:pPr>
            <a:endParaRPr lang="pt-BR" dirty="0"/>
          </a:p>
          <a:p>
            <a:pPr algn="just"/>
            <a:r>
              <a:rPr lang="pt-BR" dirty="0"/>
              <a:t>Contribuem para a eficiência das empresas, pois esta é refletida em menores prêmios.</a:t>
            </a:r>
          </a:p>
        </p:txBody>
      </p:sp>
    </p:spTree>
    <p:extLst>
      <p:ext uri="{BB962C8B-B14F-4D97-AF65-F5344CB8AC3E}">
        <p14:creationId xmlns:p14="http://schemas.microsoft.com/office/powerpoint/2010/main" val="3744047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AD0735B-5F37-2642-96B5-80EC4D88E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57225"/>
            <a:ext cx="3312269" cy="518178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Por que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é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necessária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regulação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supervisão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pública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dos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seguros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Assimetria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informacional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recíproca</a:t>
            </a: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Seleção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adversa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Mecanismos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para lidar com o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risco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moral (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assunção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riscos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depois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da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contrataçao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)</a:t>
            </a: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Proteçao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consumidor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Quanto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menor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participaçao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estatal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direta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no mercado,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mais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importante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regulação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68A1357-7C96-4C41-80D4-B36A5BACA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1396758"/>
            <a:ext cx="7225748" cy="406448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8B51532-51DF-1B44-886C-7065ECECB7F0}"/>
              </a:ext>
            </a:extLst>
          </p:cNvPr>
          <p:cNvSpPr txBox="1"/>
          <p:nvPr/>
        </p:nvSpPr>
        <p:spPr>
          <a:xfrm>
            <a:off x="5072063" y="6000750"/>
            <a:ext cx="3954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¨Market for </a:t>
            </a:r>
            <a:r>
              <a:rPr lang="pt-BR" dirty="0" err="1"/>
              <a:t>Lemons</a:t>
            </a:r>
            <a:r>
              <a:rPr lang="pt-BR" dirty="0"/>
              <a:t>¨, de George Akerlof</a:t>
            </a:r>
          </a:p>
        </p:txBody>
      </p:sp>
    </p:spTree>
    <p:extLst>
      <p:ext uri="{BB962C8B-B14F-4D97-AF65-F5344CB8AC3E}">
        <p14:creationId xmlns:p14="http://schemas.microsoft.com/office/powerpoint/2010/main" val="710371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D5C440-015B-A34A-9633-A89AD628F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é regulação?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A6E760-48EB-B743-B411-335148401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C2BEE09-ED90-8F43-8041-DD5E0F8B3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12192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89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D104CC-97FA-3C4D-B5A3-49AF1170E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Quem regula? O Sistema Nacional de Seguros Privados (DL 73, de 1976)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32C9792-7D71-E34F-944B-0D20087C67FE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E533E78-CB2D-A445-A337-7A202B9824DA}"/>
              </a:ext>
            </a:extLst>
          </p:cNvPr>
          <p:cNvSpPr txBox="1"/>
          <p:nvPr/>
        </p:nvSpPr>
        <p:spPr>
          <a:xfrm>
            <a:off x="414338" y="2600325"/>
            <a:ext cx="36317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CNSP composto por representantes</a:t>
            </a:r>
          </a:p>
          <a:p>
            <a:r>
              <a:rPr lang="pt-BR" dirty="0"/>
              <a:t>de ministérios, CVM, SUSEP e BACEN</a:t>
            </a:r>
          </a:p>
          <a:p>
            <a:endParaRPr lang="pt-BR" dirty="0"/>
          </a:p>
          <a:p>
            <a:r>
              <a:rPr lang="pt-BR" dirty="0"/>
              <a:t>CNSP regula</a:t>
            </a:r>
          </a:p>
          <a:p>
            <a:r>
              <a:rPr lang="pt-BR" dirty="0"/>
              <a:t>SUSEP fiscaliza e faz cumprir</a:t>
            </a:r>
          </a:p>
        </p:txBody>
      </p:sp>
    </p:spTree>
    <p:extLst>
      <p:ext uri="{BB962C8B-B14F-4D97-AF65-F5344CB8AC3E}">
        <p14:creationId xmlns:p14="http://schemas.microsoft.com/office/powerpoint/2010/main" val="3311316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7AD291-EED0-FA44-B044-BB4C083D2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é regulado? Uma visão do mercado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82E5B9B2-B8D5-8C47-85DB-A31AD8827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1923" y="1852549"/>
            <a:ext cx="9097488" cy="35050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indent="0">
              <a:buNone/>
            </a:pPr>
            <a:r>
              <a:rPr lang="pt-BR" dirty="0" err="1"/>
              <a:t>n</a:t>
            </a:r>
            <a:r>
              <a:rPr lang="pt-BR" dirty="0"/>
              <a:t>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E4DE6B9-5FA1-794B-B63A-B97E197198AA}"/>
              </a:ext>
            </a:extLst>
          </p:cNvPr>
          <p:cNvSpPr txBox="1"/>
          <p:nvPr/>
        </p:nvSpPr>
        <p:spPr>
          <a:xfrm>
            <a:off x="2446316" y="5519425"/>
            <a:ext cx="11542883" cy="1164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8195" marR="8255" algn="just">
              <a:lnSpc>
                <a:spcPct val="122700"/>
              </a:lnSpc>
            </a:pPr>
            <a:r>
              <a:rPr lang="pt-BR" sz="2400" spc="10" dirty="0">
                <a:solidFill>
                  <a:srgbClr val="0000FF"/>
                </a:solidFill>
                <a:latin typeface="Carlito"/>
                <a:cs typeface="Carlito"/>
              </a:rPr>
              <a:t>mercado concentrado</a:t>
            </a:r>
            <a:r>
              <a:rPr lang="pt-BR" spc="10" dirty="0">
                <a:latin typeface="Carlito"/>
                <a:cs typeface="Carlito"/>
              </a:rPr>
              <a:t>: 10 </a:t>
            </a:r>
            <a:r>
              <a:rPr lang="pt-BR" spc="15" dirty="0">
                <a:latin typeface="Carlito"/>
                <a:cs typeface="Carlito"/>
              </a:rPr>
              <a:t>maiores </a:t>
            </a:r>
            <a:r>
              <a:rPr lang="pt-BR" spc="10" dirty="0">
                <a:latin typeface="Carlito"/>
                <a:cs typeface="Carlito"/>
              </a:rPr>
              <a:t>representam 80% do </a:t>
            </a:r>
            <a:r>
              <a:rPr lang="pt-BR" spc="15" dirty="0">
                <a:latin typeface="Carlito"/>
                <a:cs typeface="Carlito"/>
              </a:rPr>
              <a:t>mercado; </a:t>
            </a:r>
          </a:p>
          <a:p>
            <a:pPr marL="798195" marR="8255" algn="just">
              <a:lnSpc>
                <a:spcPct val="122700"/>
              </a:lnSpc>
            </a:pPr>
            <a:r>
              <a:rPr lang="pt-BR" dirty="0">
                <a:latin typeface="Carlito"/>
                <a:cs typeface="Carlito"/>
              </a:rPr>
              <a:t>7 </a:t>
            </a:r>
            <a:r>
              <a:rPr lang="pt-BR" spc="10" dirty="0">
                <a:latin typeface="Carlito"/>
                <a:cs typeface="Carlito"/>
              </a:rPr>
              <a:t>seguradores </a:t>
            </a:r>
            <a:r>
              <a:rPr lang="pt-BR" spc="5" dirty="0">
                <a:latin typeface="Carlito"/>
                <a:cs typeface="Carlito"/>
              </a:rPr>
              <a:t>integram  </a:t>
            </a:r>
            <a:r>
              <a:rPr lang="pt-BR" spc="15" dirty="0">
                <a:latin typeface="Carlito"/>
                <a:cs typeface="Carlito"/>
              </a:rPr>
              <a:t>conglomerados</a:t>
            </a:r>
            <a:r>
              <a:rPr lang="pt-BR" spc="20" dirty="0">
                <a:latin typeface="Carlito"/>
                <a:cs typeface="Carlito"/>
              </a:rPr>
              <a:t> </a:t>
            </a:r>
            <a:r>
              <a:rPr lang="pt-BR" spc="10" dirty="0">
                <a:latin typeface="Carlito"/>
                <a:cs typeface="Carlito"/>
              </a:rPr>
              <a:t>financeiros.</a:t>
            </a:r>
            <a:endParaRPr lang="pt-BR" dirty="0">
              <a:latin typeface="Carlito"/>
              <a:cs typeface="Carlito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2261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AE1BAEE-AC38-864D-916C-0454D5C21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pt-BR" sz="5400"/>
              <a:t>Mercado regulado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839B4B-9A3B-D149-B64E-E18237050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pt-BR" sz="2200" dirty="0"/>
              <a:t>Ativos garantidos de </a:t>
            </a:r>
            <a:r>
              <a:rPr lang="pt-BR" sz="2200" dirty="0" err="1"/>
              <a:t>R</a:t>
            </a:r>
            <a:r>
              <a:rPr lang="pt-BR" sz="2200" dirty="0"/>
              <a:t>$ 1,5 trilhão</a:t>
            </a:r>
          </a:p>
          <a:p>
            <a:pPr marL="0" indent="0">
              <a:buNone/>
            </a:pPr>
            <a:endParaRPr lang="pt-BR" sz="2200" dirty="0"/>
          </a:p>
          <a:p>
            <a:r>
              <a:rPr lang="pt-BR" sz="2200" dirty="0"/>
              <a:t>Prêmios anuais equivalentes a 6,7% do PIB (2021)</a:t>
            </a:r>
          </a:p>
          <a:p>
            <a:endParaRPr lang="pt-BR" sz="2200" dirty="0"/>
          </a:p>
          <a:p>
            <a:r>
              <a:rPr lang="pt-BR" sz="2200" dirty="0"/>
              <a:t>MUITO ESPAÇO PARA CRESCER</a:t>
            </a:r>
          </a:p>
          <a:p>
            <a:pPr marL="0" indent="0">
              <a:buNone/>
            </a:pPr>
            <a:endParaRPr lang="pt-BR" sz="22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C70C750-E935-B541-BBB1-98C221B26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798" y="640080"/>
            <a:ext cx="4350715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97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9D108D6-B099-8140-81FE-9B101C52D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pt-BR" sz="3800" dirty="0"/>
              <a:t>Regula-se a atividade (e o mercado),  regulando-se a empresa seguradora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63D5408-2C43-7946-BF8C-837D895A7D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70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A09019-D159-F24F-BEFB-B844F9E5B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/>
              <a:t>É o que eu chamei de regulação por instrumentos societários </a:t>
            </a:r>
          </a:p>
        </p:txBody>
      </p:sp>
    </p:spTree>
    <p:extLst>
      <p:ext uri="{BB962C8B-B14F-4D97-AF65-F5344CB8AC3E}">
        <p14:creationId xmlns:p14="http://schemas.microsoft.com/office/powerpoint/2010/main" val="4001031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3A4C224-4A7B-214D-8A35-852DA6E91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pt-BR" sz="5000"/>
              <a:t>Quais são os instrumentos de regulação?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0F426FB-F00A-8345-AAB2-6152DA7EF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pt-BR" sz="2200" dirty="0"/>
              <a:t>Regulação de acesso: exigências jurídicas e econômicas  prévias para a atuação nos mercados</a:t>
            </a:r>
          </a:p>
          <a:p>
            <a:r>
              <a:rPr lang="pt-BR" sz="2200" dirty="0"/>
              <a:t>Regulação da Atividade: planos de seguros e manutenção da higidez financeira</a:t>
            </a:r>
          </a:p>
          <a:p>
            <a:r>
              <a:rPr lang="pt-BR" sz="2200" dirty="0"/>
              <a:t>Regulação da insolvência: a exclusão do mercado e a resolução dos passivos</a:t>
            </a:r>
          </a:p>
          <a:p>
            <a:pPr marL="0" indent="0">
              <a:buNone/>
            </a:pPr>
            <a:r>
              <a:rPr lang="pt-BR" sz="2200" dirty="0"/>
              <a:t>Controles prévios e Sanções </a:t>
            </a:r>
            <a:r>
              <a:rPr lang="pt-BR" sz="2200" dirty="0" err="1"/>
              <a:t>ex</a:t>
            </a:r>
            <a:r>
              <a:rPr lang="pt-BR" sz="2200" dirty="0"/>
              <a:t> post.</a:t>
            </a:r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endParaRPr lang="pt-BR" sz="22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9ADEF04-F474-EB40-A520-25EB1B09CC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88" r="29491" b="-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D56B2D3-070D-F349-9DDA-BDBFA890C7C5}"/>
              </a:ext>
            </a:extLst>
          </p:cNvPr>
          <p:cNvSpPr txBox="1"/>
          <p:nvPr/>
        </p:nvSpPr>
        <p:spPr>
          <a:xfrm>
            <a:off x="1300163" y="4743450"/>
            <a:ext cx="4024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Uma festa como metáfora do mercado....</a:t>
            </a:r>
          </a:p>
        </p:txBody>
      </p:sp>
    </p:spTree>
    <p:extLst>
      <p:ext uri="{BB962C8B-B14F-4D97-AF65-F5344CB8AC3E}">
        <p14:creationId xmlns:p14="http://schemas.microsoft.com/office/powerpoint/2010/main" val="2554870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AECEA02-6E23-DF4A-B850-3ECAC80EB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sz="4200"/>
              <a:t>Condições de Acesso: Imposição de Tipo Societário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DFD198-4C8E-A34C-B59B-753D4FC03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9595" marR="5080" indent="0">
              <a:buNone/>
            </a:pPr>
            <a:r>
              <a:rPr lang="pt-BR" sz="19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todos os ramos, segurados têm de se organizar necessariamente como SOCIEDADES ANÔNIMAS (</a:t>
            </a:r>
            <a:r>
              <a:rPr lang="pt-BR" sz="1900" i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r>
              <a:rPr lang="pt-BR" sz="19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19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 </a:t>
            </a:r>
            <a:r>
              <a:rPr lang="pt-BR" sz="1900" spc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pt-BR" sz="19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19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73/1966, </a:t>
            </a:r>
            <a:r>
              <a:rPr lang="pt-BR" sz="19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art. 24; </a:t>
            </a:r>
            <a:r>
              <a:rPr lang="pt-BR" sz="19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Lei </a:t>
            </a:r>
            <a:r>
              <a:rPr lang="pt-BR" sz="1900" spc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pt-BR" sz="19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19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9.656/1998, </a:t>
            </a:r>
            <a:r>
              <a:rPr lang="pt-BR" sz="19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art. 1º, </a:t>
            </a:r>
            <a:r>
              <a:rPr lang="pt-B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II; </a:t>
            </a:r>
            <a:r>
              <a:rPr lang="pt-BR" sz="19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Lei </a:t>
            </a:r>
            <a:r>
              <a:rPr lang="pt-BR" sz="1900" spc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pt-BR" sz="19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19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10.185/2001, </a:t>
            </a:r>
            <a:r>
              <a:rPr lang="pt-BR" sz="19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art. 1º, </a:t>
            </a:r>
            <a:r>
              <a:rPr lang="pt-BR" sz="1900" spc="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pars</a:t>
            </a:r>
            <a:r>
              <a:rPr lang="pt-BR" sz="19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19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1º </a:t>
            </a:r>
            <a:r>
              <a:rPr lang="pt-B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pt-BR" sz="19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2º);</a:t>
            </a:r>
          </a:p>
          <a:p>
            <a:pPr marL="569595" marR="5080" indent="0">
              <a:buNone/>
            </a:pPr>
            <a:endParaRPr lang="pt-BR" sz="1900" spc="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9595" marR="5080" indent="0">
              <a:buNone/>
            </a:pPr>
            <a:r>
              <a:rPr lang="pt-B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9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ramo agrícola, excepcionalmente pode ser adotada </a:t>
            </a:r>
            <a:r>
              <a:rPr lang="pt-BR" sz="1900" spc="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tambem</a:t>
            </a:r>
            <a:r>
              <a:rPr lang="pt-BR" sz="19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forma de cooperativa.</a:t>
            </a:r>
          </a:p>
          <a:p>
            <a:pPr marL="569595" marR="5080" indent="0">
              <a:buNone/>
            </a:pPr>
            <a:endParaRPr lang="pt-BR" sz="1900" spc="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9595" marR="5080" indent="0">
              <a:buNone/>
            </a:pPr>
            <a:r>
              <a:rPr lang="pt-BR" sz="19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Seguradoras de saúde também podiam, pela lei adotar a forma de cooperativa, mas a ANS proibiu.</a:t>
            </a:r>
            <a:endParaRPr lang="pt-BR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1900" dirty="0"/>
          </a:p>
          <a:p>
            <a:pPr marL="0" indent="0" algn="ctr">
              <a:buNone/>
            </a:pPr>
            <a:r>
              <a:rPr lang="pt-BR" sz="2400" dirty="0"/>
              <a:t>Por que sociedade anônima?</a:t>
            </a:r>
          </a:p>
        </p:txBody>
      </p:sp>
    </p:spTree>
    <p:extLst>
      <p:ext uri="{BB962C8B-B14F-4D97-AF65-F5344CB8AC3E}">
        <p14:creationId xmlns:p14="http://schemas.microsoft.com/office/powerpoint/2010/main" val="2901956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2E6D38-4542-2540-9C00-C627DE3ED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Estrutura administrativa (regulador determina o design da organização)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5B0CED-883E-E24C-A788-42327FCC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/>
              <a:t>Art. 3º As supervisionadas deverão designar: </a:t>
            </a:r>
          </a:p>
          <a:p>
            <a:pPr marL="0" indent="0">
              <a:buNone/>
            </a:pPr>
            <a:r>
              <a:rPr lang="pt-BR" dirty="0" err="1"/>
              <a:t>I</a:t>
            </a:r>
            <a:r>
              <a:rPr lang="pt-BR" dirty="0"/>
              <a:t> - atuário responsável técnico: pessoa natural ou jurídica responsável pelo cálculo das provisões técnicas, pelas notas técnicas atuariais elaboradas em cumprimento ao disposto nesta norma e pelas informações atuariais apresentadas pelas supervisionadas à Susep, além de outras atribuições previstas em normas específicas; </a:t>
            </a:r>
          </a:p>
          <a:p>
            <a:pPr marL="0" indent="0">
              <a:buNone/>
            </a:pPr>
            <a:r>
              <a:rPr lang="pt-BR" dirty="0"/>
              <a:t> II - diretor responsável técnico: pessoa natural responsável por responder junto à Susep pelo acompanhamento, supervisão e cumprimento dos procedimentos atuariais previstos nas normas em vigor, além de outras atribuições previstas em normas específicas; e </a:t>
            </a:r>
          </a:p>
          <a:p>
            <a:pPr marL="0" indent="0">
              <a:buNone/>
            </a:pPr>
            <a:r>
              <a:rPr lang="pt-BR" dirty="0"/>
              <a:t>III - diretor responsável pela contabilidade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5476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2DFB473D-BD2C-BC43-AB7D-10ABA6E77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pt-BR" sz="3600">
                <a:solidFill>
                  <a:schemeClr val="tx2"/>
                </a:solidFill>
              </a:rPr>
              <a:t>O que é regulação?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22E6F79-C78F-AA48-BCD9-DB17DA2BC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pt-BR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pt-BR" sz="3200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pt-BR" sz="3200" dirty="0">
                <a:solidFill>
                  <a:schemeClr val="tx2"/>
                </a:solidFill>
              </a:rPr>
              <a:t>Quais devem ser os objetivos da regulação do setor securitário?</a:t>
            </a:r>
          </a:p>
        </p:txBody>
      </p:sp>
    </p:spTree>
    <p:extLst>
      <p:ext uri="{BB962C8B-B14F-4D97-AF65-F5344CB8AC3E}">
        <p14:creationId xmlns:p14="http://schemas.microsoft.com/office/powerpoint/2010/main" val="3081066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54DC3E3-CA34-D44B-A965-B8DF06779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sz="4200"/>
              <a:t>Condições de Acesso: Capital Social Mínimo e Regras de Formação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8A4DFF9-5ED1-BF4E-BF0D-3CD85818B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fontScale="92500" lnSpcReduction="10000"/>
          </a:bodyPr>
          <a:lstStyle/>
          <a:p>
            <a:pPr marL="569595" marR="8255" indent="0">
              <a:buNone/>
            </a:pPr>
            <a:r>
              <a:rPr lang="pt-BR" sz="2200" spc="10" dirty="0">
                <a:latin typeface="Carlito"/>
                <a:cs typeface="Carlito"/>
              </a:rPr>
              <a:t>Competência do CNSP para definir capital social </a:t>
            </a:r>
            <a:r>
              <a:rPr lang="pt-BR" sz="2200" spc="15" dirty="0">
                <a:latin typeface="Carlito"/>
                <a:cs typeface="Carlito"/>
              </a:rPr>
              <a:t>mínimo das </a:t>
            </a:r>
            <a:r>
              <a:rPr lang="pt-BR" sz="2200" spc="10" dirty="0">
                <a:latin typeface="Carlito"/>
                <a:cs typeface="Carlito"/>
              </a:rPr>
              <a:t>seguradoras</a:t>
            </a:r>
          </a:p>
          <a:p>
            <a:pPr marL="569595" marR="5080" indent="0">
              <a:buNone/>
            </a:pPr>
            <a:endParaRPr lang="pt-BR" sz="2400" dirty="0"/>
          </a:p>
          <a:p>
            <a:pPr marL="569595" marR="5080" indent="0">
              <a:buNone/>
            </a:pPr>
            <a:r>
              <a:rPr lang="pt-BR" sz="2400" dirty="0" err="1"/>
              <a:t>Resoluçao</a:t>
            </a:r>
            <a:r>
              <a:rPr lang="pt-BR" sz="2400" dirty="0"/>
              <a:t> 432, de 2021, exige que se atinjam determinados:</a:t>
            </a:r>
          </a:p>
          <a:p>
            <a:pPr marL="569595" marR="5080" indent="0">
              <a:buNone/>
            </a:pPr>
            <a:endParaRPr lang="pt-BR" sz="2400" dirty="0"/>
          </a:p>
          <a:p>
            <a:pPr marL="912495" marR="5080" indent="-342900"/>
            <a:r>
              <a:rPr lang="pt-BR" sz="2400" dirty="0"/>
              <a:t> patrimônio líquido ajustado (PLA)</a:t>
            </a:r>
          </a:p>
          <a:p>
            <a:pPr marL="912495" marR="5080" indent="-342900"/>
            <a:r>
              <a:rPr lang="pt-BR" sz="2400" dirty="0"/>
              <a:t>capital base: montante fixo de capital que a supervisionada deverá manter, a qualquer tempo, </a:t>
            </a:r>
          </a:p>
          <a:p>
            <a:pPr marL="912495" marR="5080" indent="-342900"/>
            <a:r>
              <a:rPr lang="pt-BR" sz="2400" dirty="0"/>
              <a:t>capital de risco (CR): montante variável de capital que a supervisionada deverá manter, a qualquer tempo.</a:t>
            </a:r>
          </a:p>
          <a:p>
            <a:pPr marL="912495" marR="5080" indent="-342900"/>
            <a:r>
              <a:rPr lang="pt-BR" sz="2400" dirty="0"/>
              <a:t> capital mínimo requerido (CMR)</a:t>
            </a:r>
          </a:p>
          <a:p>
            <a:pPr marL="912495" marR="5080" indent="-342900"/>
            <a:r>
              <a:rPr lang="pt-BR" sz="2400" dirty="0"/>
              <a:t>ativos garantidores</a:t>
            </a:r>
          </a:p>
          <a:p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3949573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7F2AB19-BE0E-F848-B469-E0EF86252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anchor="t">
            <a:normAutofit/>
          </a:bodyPr>
          <a:lstStyle/>
          <a:p>
            <a:r>
              <a:rPr lang="pt-BR" sz="4000">
                <a:solidFill>
                  <a:schemeClr val="bg1"/>
                </a:solidFill>
              </a:rPr>
              <a:t>Como você organizaria o setor?</a:t>
            </a:r>
          </a:p>
        </p:txBody>
      </p:sp>
      <p:pic>
        <p:nvPicPr>
          <p:cNvPr id="5" name="Picture 4" descr="Uma ferrovia que se estende pelo deserto">
            <a:extLst>
              <a:ext uri="{FF2B5EF4-FFF2-40B4-BE49-F238E27FC236}">
                <a16:creationId xmlns:a16="http://schemas.microsoft.com/office/drawing/2014/main" id="{62C63441-92BD-5872-4742-82BD1AB1E9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24" r="-3" b="-3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A9592B-77D8-624A-983B-0FD8589CC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6" y="3146400"/>
            <a:ext cx="4391024" cy="2682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2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pt-BR" sz="22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pt-BR" sz="22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pt-BR" sz="2200" dirty="0">
                <a:solidFill>
                  <a:schemeClr val="bg1">
                    <a:alpha val="80000"/>
                  </a:schemeClr>
                </a:solidFill>
              </a:rPr>
              <a:t>As exigências de capital devem ser as mesmas, independentemente do Estado de atuação e do tamanho da empresa regulada?</a:t>
            </a:r>
          </a:p>
        </p:txBody>
      </p:sp>
    </p:spTree>
    <p:extLst>
      <p:ext uri="{BB962C8B-B14F-4D97-AF65-F5344CB8AC3E}">
        <p14:creationId xmlns:p14="http://schemas.microsoft.com/office/powerpoint/2010/main" val="60408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A40AD2-0E4E-274D-81A7-864C6C91C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Segmentaçao</a:t>
            </a:r>
            <a:r>
              <a:rPr lang="pt-BR" dirty="0"/>
              <a:t> prudencial por porte da empresa.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4BBF88-F735-894F-97DF-0A0E3FCB3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br>
              <a:rPr lang="pt-BR" b="0" i="0" u="none" strike="noStrike" dirty="0">
                <a:solidFill>
                  <a:srgbClr val="212529"/>
                </a:solidFill>
                <a:effectLst/>
                <a:latin typeface="system-ui"/>
              </a:rPr>
            </a:br>
            <a:r>
              <a:rPr lang="pt-BR" b="0" i="0" u="none" strike="noStrike" dirty="0">
                <a:solidFill>
                  <a:srgbClr val="212529"/>
                </a:solidFill>
                <a:effectLst/>
                <a:latin typeface="system-ui"/>
              </a:rPr>
              <a:t>As seguradoras supervisionadas são divididas em quatro segmentos: S1(Segmento 1); S2; S3 ou S4.</a:t>
            </a:r>
            <a:br>
              <a:rPr lang="pt-BR" b="0" i="0" u="none" strike="noStrike" dirty="0">
                <a:solidFill>
                  <a:srgbClr val="212529"/>
                </a:solidFill>
                <a:effectLst/>
                <a:latin typeface="system-ui"/>
              </a:rPr>
            </a:br>
            <a:br>
              <a:rPr lang="pt-BR" b="0" i="0" u="none" strike="noStrike" dirty="0">
                <a:solidFill>
                  <a:srgbClr val="212529"/>
                </a:solidFill>
                <a:effectLst/>
                <a:latin typeface="system-ui"/>
              </a:rPr>
            </a:br>
            <a:r>
              <a:rPr lang="pt-BR" b="0" i="0" u="none" strike="noStrike" dirty="0">
                <a:solidFill>
                  <a:srgbClr val="212529"/>
                </a:solidFill>
                <a:effectLst/>
                <a:latin typeface="system-ui"/>
              </a:rPr>
              <a:t>O S1 </a:t>
            </a:r>
            <a:r>
              <a:rPr lang="pt-BR" b="0" i="0" u="none" strike="noStrike" dirty="0" err="1">
                <a:solidFill>
                  <a:srgbClr val="212529"/>
                </a:solidFill>
                <a:effectLst/>
                <a:latin typeface="system-ui"/>
              </a:rPr>
              <a:t>reune</a:t>
            </a:r>
            <a:r>
              <a:rPr lang="pt-BR" b="0" i="0" u="none" strike="noStrike" dirty="0">
                <a:solidFill>
                  <a:srgbClr val="212529"/>
                </a:solidFill>
                <a:effectLst/>
                <a:latin typeface="system-ui"/>
              </a:rPr>
              <a:t> as maiores empresas:  provisões técnicas iguais ou superiores a 6% do total do mercado e prêmios iguais ou superiores a 9% da soma global de prêmios do setor.</a:t>
            </a:r>
            <a:br>
              <a:rPr lang="pt-BR" b="0" i="0" u="none" strike="noStrike" dirty="0">
                <a:solidFill>
                  <a:srgbClr val="212529"/>
                </a:solidFill>
                <a:effectLst/>
                <a:latin typeface="system-ui"/>
              </a:rPr>
            </a:br>
            <a:br>
              <a:rPr lang="pt-BR" b="0" i="0" u="none" strike="noStrike" dirty="0">
                <a:solidFill>
                  <a:srgbClr val="212529"/>
                </a:solidFill>
                <a:effectLst/>
                <a:latin typeface="system-ui"/>
              </a:rPr>
            </a:br>
            <a:r>
              <a:rPr lang="pt-BR" b="0" i="0" u="none" strike="noStrike" dirty="0">
                <a:solidFill>
                  <a:srgbClr val="212529"/>
                </a:solidFill>
                <a:effectLst/>
                <a:latin typeface="system-ui"/>
              </a:rPr>
              <a:t>O S2 engloba empresas com provisões técnicas iguais ou superiores a 0,2% do total do mercado e prêmios iguais ou superiores a 0,9%.</a:t>
            </a:r>
            <a:br>
              <a:rPr lang="pt-BR" b="0" i="0" u="none" strike="noStrike" dirty="0">
                <a:solidFill>
                  <a:srgbClr val="212529"/>
                </a:solidFill>
                <a:effectLst/>
                <a:latin typeface="system-ui"/>
              </a:rPr>
            </a:br>
            <a:br>
              <a:rPr lang="pt-BR" b="0" i="0" u="none" strike="noStrike" dirty="0">
                <a:solidFill>
                  <a:srgbClr val="212529"/>
                </a:solidFill>
                <a:effectLst/>
                <a:latin typeface="system-ui"/>
              </a:rPr>
            </a:br>
            <a:r>
              <a:rPr lang="pt-BR" b="0" i="0" u="none" strike="noStrike" dirty="0">
                <a:solidFill>
                  <a:srgbClr val="212529"/>
                </a:solidFill>
                <a:effectLst/>
                <a:latin typeface="system-ui"/>
              </a:rPr>
              <a:t>Já o S3 será composto pelas empresas de menor porte, cujas provisões técnicas sejam inferiores a 0,2% e os prêmios fiquem abaixo de 09% do total do mercado.</a:t>
            </a:r>
            <a:br>
              <a:rPr lang="pt-BR" b="0" i="0" u="none" strike="noStrike" dirty="0">
                <a:solidFill>
                  <a:srgbClr val="212529"/>
                </a:solidFill>
                <a:effectLst/>
                <a:latin typeface="system-ui"/>
              </a:rPr>
            </a:br>
            <a:br>
              <a:rPr lang="pt-BR" b="0" i="0" u="none" strike="noStrike" dirty="0">
                <a:solidFill>
                  <a:srgbClr val="212529"/>
                </a:solidFill>
                <a:effectLst/>
                <a:latin typeface="system-ui"/>
              </a:rPr>
            </a:br>
            <a:r>
              <a:rPr lang="pt-BR" b="0" i="0" u="none" strike="noStrike" dirty="0">
                <a:solidFill>
                  <a:srgbClr val="212529"/>
                </a:solidFill>
                <a:effectLst/>
                <a:latin typeface="system-ui"/>
              </a:rPr>
              <a:t>Por fim, o S4 será integrado por companhias que possuem apenas investimentos, exceto pelos valores mantidos em conta corrente, dinheiro em caixa e imóveis de uso próprio e que atuem apenas em </a:t>
            </a:r>
            <a:r>
              <a:rPr lang="pt-BR" b="0" i="0" u="none" strike="noStrike" dirty="0" err="1">
                <a:solidFill>
                  <a:srgbClr val="212529"/>
                </a:solidFill>
                <a:effectLst/>
                <a:latin typeface="system-ui"/>
              </a:rPr>
              <a:t>microsseguros</a:t>
            </a:r>
            <a:r>
              <a:rPr lang="pt-BR" b="0" i="0" u="none" strike="noStrike" dirty="0">
                <a:solidFill>
                  <a:srgbClr val="212529"/>
                </a:solidFill>
                <a:effectLst/>
                <a:latin typeface="system-ui"/>
              </a:rPr>
              <a:t>, seguros de veículos ou habitacionais (com vigência não superior a um ano); patrimoniais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5098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3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DE60C8B-A288-924D-AF5F-4C5A9F885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4020" y="643467"/>
            <a:ext cx="932395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33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2CE830D-A785-C947-BEB6-420615551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Anexo da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resolução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432: capital base 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variável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CEDDF688-1565-0E47-BE3D-296CE630E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791838"/>
            <a:ext cx="6780700" cy="527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68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5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70DF9D5-9885-164D-8C3F-BE46536A1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995" y="643467"/>
            <a:ext cx="880800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55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52D2577-5F9E-C242-ACED-6B5D1A7EE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sz="4200"/>
              <a:t>Condições de Funcionamento: a Higidez da Seguradora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2E1F39-75E6-8C44-8AB8-EFC183EBE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822960" lvl="1" indent="-418465">
              <a:buFont typeface="Carlito"/>
              <a:buAutoNum type="alphaUcPeriod"/>
              <a:tabLst>
                <a:tab pos="823594" algn="l"/>
              </a:tabLst>
            </a:pP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Patrimônio </a:t>
            </a:r>
            <a:r>
              <a:rPr lang="pt-BR" sz="1500" spc="15">
                <a:latin typeface="Arial" panose="020B0604020202020204" pitchFamily="34" charset="0"/>
                <a:cs typeface="Arial" panose="020B0604020202020204" pitchFamily="34" charset="0"/>
              </a:rPr>
              <a:t>líquido mínimo </a:t>
            </a: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margem de</a:t>
            </a:r>
            <a:r>
              <a:rPr lang="pt-BR" sz="1500" spc="19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solvência.</a:t>
            </a:r>
          </a:p>
          <a:p>
            <a:pPr marL="404495" lvl="1" indent="0">
              <a:buNone/>
              <a:tabLst>
                <a:tab pos="823594" algn="l"/>
              </a:tabLst>
            </a:pPr>
            <a:endParaRPr lang="pt-BR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55"/>
              </a:spcBef>
              <a:buFont typeface="Carlito"/>
              <a:buAutoNum type="alphaUcPeriod"/>
            </a:pPr>
            <a:endParaRPr lang="pt-BR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5130" marR="9525" lvl="1">
              <a:buFont typeface="Carlito"/>
              <a:buAutoNum type="alphaUcPeriod"/>
              <a:tabLst>
                <a:tab pos="830580" algn="l"/>
              </a:tabLst>
            </a:pP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Limite técnico </a:t>
            </a:r>
            <a:r>
              <a:rPr lang="pt-BR" sz="1500" spc="5">
                <a:latin typeface="Arial" panose="020B0604020202020204" pitchFamily="34" charset="0"/>
                <a:cs typeface="Arial" panose="020B0604020202020204" pitchFamily="34" charset="0"/>
              </a:rPr>
              <a:t>(valores </a:t>
            </a:r>
            <a:r>
              <a:rPr lang="pt-BR" sz="1500" spc="15">
                <a:latin typeface="Arial" panose="020B0604020202020204" pitchFamily="34" charset="0"/>
                <a:cs typeface="Arial" panose="020B0604020202020204" pitchFamily="34" charset="0"/>
              </a:rPr>
              <a:t>máximos </a:t>
            </a: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500" spc="15">
                <a:latin typeface="Arial" panose="020B0604020202020204" pitchFamily="34" charset="0"/>
                <a:cs typeface="Arial" panose="020B0604020202020204" pitchFamily="34" charset="0"/>
              </a:rPr>
              <a:t>responsabilidades que </a:t>
            </a: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as seguradoras poderão </a:t>
            </a:r>
            <a:r>
              <a:rPr lang="pt-BR" sz="1500" spc="5">
                <a:latin typeface="Arial" panose="020B0604020202020204" pitchFamily="34" charset="0"/>
                <a:cs typeface="Arial" panose="020B0604020202020204" pitchFamily="34" charset="0"/>
              </a:rPr>
              <a:t>reter </a:t>
            </a: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em cada </a:t>
            </a:r>
            <a:r>
              <a:rPr lang="pt-BR" sz="1500" spc="5">
                <a:latin typeface="Arial" panose="020B0604020202020204" pitchFamily="34" charset="0"/>
                <a:cs typeface="Arial" panose="020B0604020202020204" pitchFamily="34" charset="0"/>
              </a:rPr>
              <a:t>risco </a:t>
            </a:r>
            <a:r>
              <a:rPr lang="pt-BR" sz="1500" spc="34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500" spc="15">
                <a:latin typeface="Arial" panose="020B0604020202020204" pitchFamily="34" charset="0"/>
                <a:cs typeface="Arial" panose="020B0604020202020204" pitchFamily="34" charset="0"/>
              </a:rPr>
              <a:t>isolado).</a:t>
            </a: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t-BR" sz="1500" spc="15">
                <a:latin typeface="Arial" panose="020B0604020202020204" pitchFamily="34" charset="0"/>
                <a:cs typeface="Arial" panose="020B0604020202020204" pitchFamily="34" charset="0"/>
              </a:rPr>
              <a:t>DL </a:t>
            </a: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pt-BR" sz="1500" spc="15">
                <a:latin typeface="Arial" panose="020B0604020202020204" pitchFamily="34" charset="0"/>
                <a:cs typeface="Arial" panose="020B0604020202020204" pitchFamily="34" charset="0"/>
              </a:rPr>
              <a:t>73/1966, </a:t>
            </a: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art. 79 </a:t>
            </a: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t-BR" sz="1500" spc="5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500" b="1" i="1" spc="5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t-BR" sz="1500" spc="5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é </a:t>
            </a:r>
            <a:r>
              <a:rPr lang="pt-BR" sz="1500" spc="15">
                <a:latin typeface="Arial" panose="020B0604020202020204" pitchFamily="34" charset="0"/>
                <a:cs typeface="Arial" panose="020B0604020202020204" pitchFamily="34" charset="0"/>
              </a:rPr>
              <a:t>vedado </a:t>
            </a: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segurador </a:t>
            </a:r>
            <a:r>
              <a:rPr lang="pt-BR" sz="1500" spc="5">
                <a:latin typeface="Arial" panose="020B0604020202020204" pitchFamily="34" charset="0"/>
                <a:cs typeface="Arial" panose="020B0604020202020204" pitchFamily="34" charset="0"/>
              </a:rPr>
              <a:t>“reter </a:t>
            </a:r>
            <a:r>
              <a:rPr lang="pt-BR" sz="1500" spc="15">
                <a:latin typeface="Arial" panose="020B0604020202020204" pitchFamily="34" charset="0"/>
                <a:cs typeface="Arial" panose="020B0604020202020204" pitchFamily="34" charset="0"/>
              </a:rPr>
              <a:t>responsabilidades  </a:t>
            </a: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cujo valor ultrapasse os limites técnicos fixados </a:t>
            </a:r>
            <a:r>
              <a:rPr lang="pt-BR" sz="1500" spc="15">
                <a:latin typeface="Arial" panose="020B0604020202020204" pitchFamily="34" charset="0"/>
                <a:cs typeface="Arial" panose="020B0604020202020204" pitchFamily="34" charset="0"/>
              </a:rPr>
              <a:t>pela </a:t>
            </a:r>
            <a:r>
              <a:rPr lang="pt-BR" sz="1500" spc="-20">
                <a:latin typeface="Arial" panose="020B0604020202020204" pitchFamily="34" charset="0"/>
                <a:cs typeface="Arial" panose="020B0604020202020204" pitchFamily="34" charset="0"/>
              </a:rPr>
              <a:t>SUSEP, </a:t>
            </a: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de acordo com as </a:t>
            </a:r>
            <a:r>
              <a:rPr lang="pt-BR" sz="1500" spc="15">
                <a:latin typeface="Arial" panose="020B0604020202020204" pitchFamily="34" charset="0"/>
                <a:cs typeface="Arial" panose="020B0604020202020204" pitchFamily="34" charset="0"/>
              </a:rPr>
              <a:t>normas </a:t>
            </a: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aprovadas </a:t>
            </a:r>
            <a:r>
              <a:rPr lang="pt-BR" sz="1500" spc="15">
                <a:latin typeface="Arial" panose="020B0604020202020204" pitchFamily="34" charset="0"/>
                <a:cs typeface="Arial" panose="020B0604020202020204" pitchFamily="34" charset="0"/>
              </a:rPr>
              <a:t>pelo  </a:t>
            </a:r>
            <a:r>
              <a:rPr lang="pt-BR" sz="1500" spc="20">
                <a:latin typeface="Arial" panose="020B0604020202020204" pitchFamily="34" charset="0"/>
                <a:cs typeface="Arial" panose="020B0604020202020204" pitchFamily="34" charset="0"/>
              </a:rPr>
              <a:t>CNSP”; </a:t>
            </a: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1500" spc="5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500" b="1" i="1" spc="5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pt-BR" sz="1500" spc="5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segurador </a:t>
            </a: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é </a:t>
            </a: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obrigado </a:t>
            </a: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ressegurar ou cossegurar </a:t>
            </a:r>
            <a:r>
              <a:rPr lang="pt-BR" sz="1500" spc="15">
                <a:latin typeface="Arial" panose="020B0604020202020204" pitchFamily="34" charset="0"/>
                <a:cs typeface="Arial" panose="020B0604020202020204" pitchFamily="34" charset="0"/>
              </a:rPr>
              <a:t>responsabilidades </a:t>
            </a: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excedentes </a:t>
            </a:r>
            <a:r>
              <a:rPr lang="pt-BR" sz="1500" spc="15">
                <a:latin typeface="Arial" panose="020B0604020202020204" pitchFamily="34" charset="0"/>
                <a:cs typeface="Arial" panose="020B0604020202020204" pitchFamily="34" charset="0"/>
              </a:rPr>
              <a:t>aos </a:t>
            </a: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limites  técnicos.</a:t>
            </a:r>
          </a:p>
          <a:p>
            <a:pPr marL="0" indent="0">
              <a:buNone/>
            </a:pPr>
            <a:endParaRPr lang="pt-BR" sz="1500" spc="1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t">
              <a:buNone/>
            </a:pP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Disciplina do CNSP : (</a:t>
            </a:r>
            <a:r>
              <a:rPr lang="pt-BR" sz="1500" b="1" i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) valores máximos por risco isolado, “limites técnicos”, são calculados a partir do</a:t>
            </a:r>
          </a:p>
          <a:p>
            <a:pPr marL="0" indent="0" fontAlgn="t">
              <a:buNone/>
            </a:pP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PLA – patrimônio líquido ajustado; (</a:t>
            </a:r>
            <a:r>
              <a:rPr lang="pt-BR" sz="1500" b="1" i="1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) limites técnicos deverão estar compreendidos entre 0,3% e 3% do</a:t>
            </a:r>
          </a:p>
          <a:p>
            <a:pPr marL="0" indent="0" fontAlgn="t">
              <a:buNone/>
            </a:pP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PLA (ou seja, risco técnico &lt; 3% do PLA), sendo que o excedente dever ser ressegurado ou cossegurado;</a:t>
            </a:r>
          </a:p>
          <a:p>
            <a:pPr marL="0" indent="0" fontAlgn="t">
              <a:buNone/>
            </a:pP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e (</a:t>
            </a:r>
            <a:r>
              <a:rPr lang="pt-BR" sz="1500" b="1" i="1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) cada seguradora precisa 2 vezes ao ano efetuar tecnicamente cálculo de “limites de retenção” para</a:t>
            </a:r>
          </a:p>
          <a:p>
            <a:pPr marL="0" indent="0" fontAlgn="t">
              <a:buNone/>
            </a:pP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cada ramo de seguro operado e submeter à homologação da SUSEP (que pode rever os cálculos e definir</a:t>
            </a:r>
          </a:p>
          <a:p>
            <a:pPr marL="0" indent="0" fontAlgn="t">
              <a:buNone/>
            </a:pP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os valores).</a:t>
            </a:r>
          </a:p>
          <a:p>
            <a:pPr marL="0" indent="0">
              <a:buNone/>
            </a:pPr>
            <a:endParaRPr lang="pt-BR" sz="1500">
              <a:latin typeface="Carlito"/>
              <a:cs typeface="Carlito"/>
            </a:endParaRPr>
          </a:p>
          <a:p>
            <a:pPr marL="0" indent="0">
              <a:buNone/>
            </a:pPr>
            <a:endParaRPr lang="pt-BR" sz="1500"/>
          </a:p>
        </p:txBody>
      </p:sp>
    </p:spTree>
    <p:extLst>
      <p:ext uri="{BB962C8B-B14F-4D97-AF65-F5344CB8AC3E}">
        <p14:creationId xmlns:p14="http://schemas.microsoft.com/office/powerpoint/2010/main" val="1182365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7AA67FC6-C27F-E547-A74E-39BFA39971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r>
              <a:rPr lang="en-US" altLang="pt-BR" sz="3200" b="1">
                <a:solidFill>
                  <a:srgbClr val="FFFF99"/>
                </a:solidFill>
              </a:rPr>
              <a:t>Seguradora- Capacidade de retenção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7B5B8A24-DDAF-3E4C-BAF5-47524D54C4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43138" y="1196975"/>
            <a:ext cx="7772400" cy="4464050"/>
          </a:xfrm>
        </p:spPr>
        <p:txBody>
          <a:bodyPr vert="horz" lIns="92075" tIns="46038" rIns="92075" bIns="46038" rtlCol="0">
            <a:normAutofit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pt-BR" sz="2000" dirty="0">
                <a:ea typeface="Arial Unicode MS" pitchFamily="34" charset="-128"/>
              </a:rPr>
              <a:t>LO → por </a:t>
            </a:r>
            <a:r>
              <a:rPr lang="en-US" altLang="pt-BR" sz="2000" dirty="0" err="1">
                <a:ea typeface="Arial Unicode MS" pitchFamily="34" charset="-128"/>
              </a:rPr>
              <a:t>Ramo</a:t>
            </a:r>
            <a:endParaRPr lang="en-US" altLang="pt-BR" sz="2000" dirty="0">
              <a:ea typeface="Arial Unicode MS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pt-BR" sz="2000" dirty="0">
                <a:ea typeface="Arial Unicode MS" pitchFamily="34" charset="-128"/>
              </a:rPr>
              <a:t>LT → por </a:t>
            </a:r>
            <a:r>
              <a:rPr lang="en-US" altLang="pt-BR" sz="2000" dirty="0" err="1">
                <a:ea typeface="Arial Unicode MS" pitchFamily="34" charset="-128"/>
              </a:rPr>
              <a:t>Risco</a:t>
            </a:r>
            <a:r>
              <a:rPr lang="en-US" altLang="pt-BR" sz="2000" dirty="0">
                <a:ea typeface="Arial Unicode MS" pitchFamily="34" charset="-128"/>
              </a:rPr>
              <a:t> </a:t>
            </a:r>
            <a:r>
              <a:rPr lang="en-US" altLang="pt-BR" sz="2000" dirty="0" err="1">
                <a:ea typeface="Arial Unicode MS" pitchFamily="34" charset="-128"/>
              </a:rPr>
              <a:t>Isolado</a:t>
            </a:r>
            <a:endParaRPr lang="en-US" altLang="pt-BR" sz="2000" dirty="0">
              <a:ea typeface="Arial Unicode MS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pt-BR" sz="2000" dirty="0">
                <a:ea typeface="Arial Unicode MS" pitchFamily="34" charset="-128"/>
              </a:rPr>
              <a:t>LMI </a:t>
            </a:r>
            <a:r>
              <a:rPr lang="en-US" altLang="pt-BR" sz="2000" dirty="0" err="1">
                <a:ea typeface="Arial Unicode MS" pitchFamily="34" charset="-128"/>
              </a:rPr>
              <a:t>ou</a:t>
            </a:r>
            <a:r>
              <a:rPr lang="en-US" altLang="pt-BR" sz="2000" dirty="0">
                <a:ea typeface="Arial Unicode MS" pitchFamily="34" charset="-128"/>
              </a:rPr>
              <a:t> IS → por </a:t>
            </a:r>
            <a:r>
              <a:rPr lang="en-US" altLang="pt-BR" sz="2000" dirty="0" err="1">
                <a:ea typeface="Arial Unicode MS" pitchFamily="34" charset="-128"/>
              </a:rPr>
              <a:t>Ap</a:t>
            </a:r>
            <a:r>
              <a:rPr lang="en-US" altLang="pt-BR" sz="2000" dirty="0" err="1">
                <a:latin typeface="Times New Roman" panose="02020603050405020304" pitchFamily="18" charset="0"/>
                <a:ea typeface="Arial Unicode MS" pitchFamily="34" charset="-128"/>
              </a:rPr>
              <a:t>ó</a:t>
            </a:r>
            <a:r>
              <a:rPr lang="en-US" altLang="pt-BR" sz="2000" dirty="0" err="1">
                <a:ea typeface="Arial Unicode MS" pitchFamily="34" charset="-128"/>
              </a:rPr>
              <a:t>lice</a:t>
            </a:r>
            <a:endParaRPr lang="en-US" altLang="pt-BR" sz="2000" dirty="0">
              <a:ea typeface="Arial Unicode MS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en-US" altLang="pt-BR" sz="2000" dirty="0">
              <a:ea typeface="Arial Unicode MS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pt-BR" sz="2000" dirty="0" err="1">
                <a:ea typeface="Arial Unicode MS" pitchFamily="34" charset="-128"/>
              </a:rPr>
              <a:t>Obrigatoriedade</a:t>
            </a:r>
            <a:r>
              <a:rPr lang="en-US" altLang="pt-BR" sz="2000" dirty="0">
                <a:ea typeface="Arial Unicode MS" pitchFamily="34" charset="-128"/>
              </a:rPr>
              <a:t> de </a:t>
            </a:r>
            <a:r>
              <a:rPr lang="en-US" altLang="pt-BR" sz="2000" dirty="0" err="1">
                <a:ea typeface="Arial Unicode MS" pitchFamily="34" charset="-128"/>
              </a:rPr>
              <a:t>Ressegurar</a:t>
            </a:r>
            <a:r>
              <a:rPr lang="en-US" altLang="pt-BR" sz="2000" dirty="0">
                <a:ea typeface="Arial Unicode MS" pitchFamily="34" charset="-128"/>
              </a:rPr>
              <a:t> =  LMI </a:t>
            </a:r>
            <a:r>
              <a:rPr lang="en-US" altLang="pt-BR" sz="2000" dirty="0" err="1">
                <a:ea typeface="Arial Unicode MS" pitchFamily="34" charset="-128"/>
              </a:rPr>
              <a:t>ou</a:t>
            </a:r>
            <a:r>
              <a:rPr lang="en-US" altLang="pt-BR" sz="2000" dirty="0">
                <a:ea typeface="Arial Unicode MS" pitchFamily="34" charset="-128"/>
              </a:rPr>
              <a:t> IS &lt; LT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pt-BR" sz="2000" dirty="0">
              <a:ea typeface="Arial Unicode MS" pitchFamily="34" charset="-128"/>
            </a:endParaRPr>
          </a:p>
          <a:p>
            <a:pPr lvl="2" eaLnBrk="1" hangingPunct="1">
              <a:lnSpc>
                <a:spcPct val="80000"/>
              </a:lnSpc>
              <a:buFontTx/>
              <a:buNone/>
              <a:defRPr/>
            </a:pPr>
            <a:endParaRPr lang="en-US" altLang="pt-BR" dirty="0">
              <a:solidFill>
                <a:srgbClr val="33CC33"/>
              </a:solidFill>
              <a:ea typeface="Arial Unicode MS" pitchFamily="34" charset="-128"/>
            </a:endParaRPr>
          </a:p>
          <a:p>
            <a:pPr lvl="2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pt-BR" sz="1400" b="1" dirty="0">
                <a:solidFill>
                  <a:schemeClr val="accent2"/>
                </a:solidFill>
                <a:ea typeface="Arial Unicode MS" pitchFamily="34" charset="-128"/>
              </a:rPr>
              <a:t>LO = </a:t>
            </a:r>
            <a:r>
              <a:rPr lang="en-US" altLang="pt-BR" sz="1400" b="1" dirty="0" err="1">
                <a:solidFill>
                  <a:schemeClr val="accent2"/>
                </a:solidFill>
                <a:ea typeface="Arial Unicode MS" pitchFamily="34" charset="-128"/>
              </a:rPr>
              <a:t>Limite</a:t>
            </a:r>
            <a:r>
              <a:rPr lang="en-US" altLang="pt-BR" sz="1400" b="1" dirty="0">
                <a:solidFill>
                  <a:schemeClr val="accent2"/>
                </a:solidFill>
                <a:ea typeface="Arial Unicode MS" pitchFamily="34" charset="-128"/>
              </a:rPr>
              <a:t> </a:t>
            </a:r>
            <a:r>
              <a:rPr lang="en-US" altLang="pt-BR" sz="1400" b="1" dirty="0" err="1">
                <a:solidFill>
                  <a:schemeClr val="accent2"/>
                </a:solidFill>
                <a:ea typeface="Arial Unicode MS" pitchFamily="34" charset="-128"/>
              </a:rPr>
              <a:t>Operacional</a:t>
            </a:r>
            <a:endParaRPr lang="en-US" altLang="pt-BR" sz="1400" b="1" dirty="0">
              <a:solidFill>
                <a:schemeClr val="accent2"/>
              </a:solidFill>
              <a:ea typeface="Arial Unicode MS" pitchFamily="34" charset="-128"/>
            </a:endParaRPr>
          </a:p>
          <a:p>
            <a:pPr lvl="2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pt-BR" sz="1400" b="1" dirty="0">
                <a:solidFill>
                  <a:schemeClr val="accent2"/>
                </a:solidFill>
                <a:ea typeface="Arial Unicode MS" pitchFamily="34" charset="-128"/>
              </a:rPr>
              <a:t>LT = </a:t>
            </a:r>
            <a:r>
              <a:rPr lang="en-US" altLang="pt-BR" sz="1400" b="1" dirty="0" err="1">
                <a:solidFill>
                  <a:schemeClr val="accent2"/>
                </a:solidFill>
                <a:ea typeface="Arial Unicode MS" pitchFamily="34" charset="-128"/>
              </a:rPr>
              <a:t>Limite</a:t>
            </a:r>
            <a:r>
              <a:rPr lang="en-US" altLang="pt-BR" sz="1400" b="1" dirty="0">
                <a:solidFill>
                  <a:schemeClr val="accent2"/>
                </a:solidFill>
                <a:ea typeface="Arial Unicode MS" pitchFamily="34" charset="-128"/>
              </a:rPr>
              <a:t> T</a:t>
            </a:r>
            <a:r>
              <a:rPr lang="en-US" altLang="pt-BR" sz="1400" b="1" dirty="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rPr>
              <a:t>é</a:t>
            </a:r>
            <a:r>
              <a:rPr lang="en-US" altLang="pt-BR" sz="1400" b="1" dirty="0">
                <a:solidFill>
                  <a:schemeClr val="accent2"/>
                </a:solidFill>
                <a:ea typeface="Arial Unicode MS" pitchFamily="34" charset="-128"/>
              </a:rPr>
              <a:t>cnico</a:t>
            </a:r>
          </a:p>
          <a:p>
            <a:pPr lvl="2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pt-BR" sz="1400" b="1" dirty="0">
                <a:solidFill>
                  <a:schemeClr val="accent2"/>
                </a:solidFill>
                <a:ea typeface="Arial Unicode MS" pitchFamily="34" charset="-128"/>
              </a:rPr>
              <a:t>LMI = </a:t>
            </a:r>
            <a:r>
              <a:rPr lang="en-US" altLang="pt-BR" sz="1400" b="1" dirty="0" err="1">
                <a:solidFill>
                  <a:schemeClr val="accent2"/>
                </a:solidFill>
                <a:ea typeface="Arial Unicode MS" pitchFamily="34" charset="-128"/>
              </a:rPr>
              <a:t>Limite</a:t>
            </a:r>
            <a:r>
              <a:rPr lang="en-US" altLang="pt-BR" sz="1400" b="1" dirty="0">
                <a:solidFill>
                  <a:schemeClr val="accent2"/>
                </a:solidFill>
                <a:ea typeface="Arial Unicode MS" pitchFamily="34" charset="-128"/>
              </a:rPr>
              <a:t> </a:t>
            </a:r>
            <a:r>
              <a:rPr lang="en-US" altLang="pt-BR" sz="1400" b="1" dirty="0" err="1">
                <a:solidFill>
                  <a:schemeClr val="accent2"/>
                </a:solidFill>
                <a:ea typeface="Arial Unicode MS" pitchFamily="34" charset="-128"/>
              </a:rPr>
              <a:t>M</a:t>
            </a:r>
            <a:r>
              <a:rPr lang="en-US" altLang="pt-BR" sz="1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rPr>
              <a:t>á</a:t>
            </a:r>
            <a:r>
              <a:rPr lang="en-US" altLang="pt-BR" sz="1400" b="1" dirty="0" err="1">
                <a:solidFill>
                  <a:schemeClr val="accent2"/>
                </a:solidFill>
                <a:ea typeface="Arial Unicode MS" pitchFamily="34" charset="-128"/>
              </a:rPr>
              <a:t>ximo</a:t>
            </a:r>
            <a:r>
              <a:rPr lang="en-US" altLang="pt-BR" sz="1400" b="1" dirty="0">
                <a:solidFill>
                  <a:schemeClr val="accent2"/>
                </a:solidFill>
                <a:ea typeface="Arial Unicode MS" pitchFamily="34" charset="-128"/>
              </a:rPr>
              <a:t> de </a:t>
            </a:r>
            <a:r>
              <a:rPr lang="en-US" altLang="pt-BR" sz="1400" b="1" dirty="0" err="1">
                <a:solidFill>
                  <a:schemeClr val="accent2"/>
                </a:solidFill>
                <a:ea typeface="Arial Unicode MS" pitchFamily="34" charset="-128"/>
              </a:rPr>
              <a:t>Indeniza</a:t>
            </a:r>
            <a:r>
              <a:rPr lang="en-US" altLang="pt-BR" sz="1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rPr>
              <a:t>ç</a:t>
            </a:r>
            <a:r>
              <a:rPr lang="en-US" altLang="pt-BR" sz="1400" b="1" dirty="0" err="1">
                <a:solidFill>
                  <a:schemeClr val="accent2"/>
                </a:solidFill>
                <a:ea typeface="Arial Unicode MS" pitchFamily="34" charset="-128"/>
              </a:rPr>
              <a:t>ão</a:t>
            </a:r>
            <a:endParaRPr lang="en-US" altLang="pt-BR" sz="1400" b="1" dirty="0">
              <a:solidFill>
                <a:schemeClr val="accent2"/>
              </a:solidFill>
              <a:ea typeface="Arial Unicode MS" pitchFamily="34" charset="-128"/>
            </a:endParaRPr>
          </a:p>
          <a:p>
            <a:pPr lvl="2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pt-BR" sz="1400" b="1" dirty="0">
                <a:solidFill>
                  <a:schemeClr val="accent2"/>
                </a:solidFill>
                <a:ea typeface="Arial Unicode MS" pitchFamily="34" charset="-128"/>
              </a:rPr>
              <a:t>IS = </a:t>
            </a:r>
            <a:r>
              <a:rPr lang="en-US" altLang="pt-BR" sz="1400" b="1" dirty="0" err="1">
                <a:solidFill>
                  <a:schemeClr val="accent2"/>
                </a:solidFill>
                <a:ea typeface="Arial Unicode MS" pitchFamily="34" charset="-128"/>
              </a:rPr>
              <a:t>Importância</a:t>
            </a:r>
            <a:r>
              <a:rPr lang="en-US" altLang="pt-BR" sz="1400" b="1" dirty="0">
                <a:solidFill>
                  <a:schemeClr val="accent2"/>
                </a:solidFill>
                <a:ea typeface="Arial Unicode MS" pitchFamily="34" charset="-128"/>
              </a:rPr>
              <a:t> </a:t>
            </a:r>
            <a:r>
              <a:rPr lang="en-US" altLang="pt-BR" sz="1400" b="1" dirty="0" err="1">
                <a:solidFill>
                  <a:schemeClr val="accent2"/>
                </a:solidFill>
                <a:ea typeface="Arial Unicode MS" pitchFamily="34" charset="-128"/>
              </a:rPr>
              <a:t>Segurada</a:t>
            </a:r>
            <a:endParaRPr lang="en-US" altLang="pt-BR" sz="1400" b="1" dirty="0">
              <a:solidFill>
                <a:schemeClr val="accent2"/>
              </a:solidFill>
              <a:ea typeface="Arial Unicode MS" pitchFamily="34" charset="-128"/>
            </a:endParaRPr>
          </a:p>
          <a:p>
            <a:pPr lvl="2" eaLnBrk="1" hangingPunct="1">
              <a:lnSpc>
                <a:spcPct val="80000"/>
              </a:lnSpc>
              <a:buFontTx/>
              <a:buNone/>
              <a:defRPr/>
            </a:pPr>
            <a:endParaRPr lang="en-US" altLang="pt-BR" sz="1400" b="1" dirty="0">
              <a:solidFill>
                <a:schemeClr val="accent2"/>
              </a:solidFill>
              <a:ea typeface="Arial Unicode MS" pitchFamily="34" charset="-128"/>
            </a:endParaRPr>
          </a:p>
          <a:p>
            <a:pPr lvl="2" eaLnBrk="1" hangingPunct="1">
              <a:lnSpc>
                <a:spcPct val="150000"/>
              </a:lnSpc>
              <a:buFontTx/>
              <a:buNone/>
              <a:defRPr/>
            </a:pPr>
            <a:r>
              <a:rPr lang="en-US" altLang="pt-BR" sz="1600" b="1" dirty="0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	</a:t>
            </a:r>
            <a:r>
              <a:rPr lang="en-US" altLang="pt-B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Flexibilização</a:t>
            </a:r>
            <a:r>
              <a:rPr lang="en-US" altLang="pt-BR" sz="1600" b="1" dirty="0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 </a:t>
            </a:r>
            <a:r>
              <a:rPr lang="en-US" altLang="pt-B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recente</a:t>
            </a:r>
            <a:r>
              <a:rPr lang="en-US" altLang="pt-BR" sz="1600" b="1" dirty="0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: SUSEP </a:t>
            </a:r>
            <a:r>
              <a:rPr lang="en-US" altLang="pt-B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passou</a:t>
            </a:r>
            <a:r>
              <a:rPr lang="en-US" altLang="pt-BR" sz="1600" b="1" dirty="0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 a </a:t>
            </a:r>
            <a:r>
              <a:rPr lang="en-US" altLang="pt-B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tratar</a:t>
            </a:r>
            <a:r>
              <a:rPr lang="en-US" altLang="pt-BR" sz="1600" b="1" dirty="0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 do </a:t>
            </a:r>
            <a:r>
              <a:rPr lang="en-US" altLang="pt-B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tema</a:t>
            </a:r>
            <a:r>
              <a:rPr lang="en-US" altLang="pt-BR" sz="1600" b="1" dirty="0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, no </a:t>
            </a:r>
            <a:r>
              <a:rPr lang="en-US" altLang="pt-B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plano</a:t>
            </a:r>
            <a:r>
              <a:rPr lang="en-US" altLang="pt-BR" sz="1600" b="1" dirty="0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 </a:t>
            </a:r>
            <a:r>
              <a:rPr lang="en-US" altLang="pt-B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regulamentar</a:t>
            </a:r>
            <a:r>
              <a:rPr lang="en-US" altLang="pt-BR" sz="1600" b="1" dirty="0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, </a:t>
            </a:r>
            <a:r>
              <a:rPr lang="en-US" altLang="pt-B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referindo</a:t>
            </a:r>
            <a:r>
              <a:rPr lang="en-US" altLang="pt-BR" sz="1600" b="1" dirty="0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-se </a:t>
            </a:r>
            <a:r>
              <a:rPr lang="en-US" altLang="pt-B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apenas</a:t>
            </a:r>
            <a:r>
              <a:rPr lang="en-US" altLang="pt-BR" sz="1600" b="1" dirty="0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 a </a:t>
            </a:r>
            <a:r>
              <a:rPr lang="en-US" altLang="pt-B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Limite</a:t>
            </a:r>
            <a:r>
              <a:rPr lang="en-US" altLang="pt-BR" sz="1600" b="1" dirty="0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 de </a:t>
            </a:r>
            <a:r>
              <a:rPr lang="en-US" altLang="pt-B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Retenção</a:t>
            </a:r>
            <a:r>
              <a:rPr lang="en-US" altLang="pt-BR" sz="1600" b="1" dirty="0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 (por </a:t>
            </a:r>
            <a:r>
              <a:rPr lang="en-US" altLang="pt-B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risco</a:t>
            </a:r>
            <a:r>
              <a:rPr lang="en-US" altLang="pt-BR" sz="1600" b="1" dirty="0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)</a:t>
            </a:r>
          </a:p>
        </p:txBody>
      </p:sp>
      <p:grpSp>
        <p:nvGrpSpPr>
          <p:cNvPr id="29699" name="Group 4">
            <a:extLst>
              <a:ext uri="{FF2B5EF4-FFF2-40B4-BE49-F238E27FC236}">
                <a16:creationId xmlns:a16="http://schemas.microsoft.com/office/drawing/2014/main" id="{2E6C8289-80FD-2548-9683-BF6C141EAB54}"/>
              </a:ext>
            </a:extLst>
          </p:cNvPr>
          <p:cNvGrpSpPr>
            <a:grpSpLocks/>
          </p:cNvGrpSpPr>
          <p:nvPr/>
        </p:nvGrpSpPr>
        <p:grpSpPr bwMode="auto">
          <a:xfrm>
            <a:off x="7175500" y="2349501"/>
            <a:ext cx="1944688" cy="576263"/>
            <a:chOff x="2245" y="2205"/>
            <a:chExt cx="1315" cy="454"/>
          </a:xfrm>
        </p:grpSpPr>
        <p:sp>
          <p:nvSpPr>
            <p:cNvPr id="29700" name="Rectangle 5">
              <a:extLst>
                <a:ext uri="{FF2B5EF4-FFF2-40B4-BE49-F238E27FC236}">
                  <a16:creationId xmlns:a16="http://schemas.microsoft.com/office/drawing/2014/main" id="{AF135533-14C2-1541-8031-39B7F2FCC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5" y="2205"/>
              <a:ext cx="1315" cy="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pt-BR" altLang="pt-BR" sz="1800">
                <a:solidFill>
                  <a:schemeClr val="tx1"/>
                </a:solidFill>
              </a:endParaRPr>
            </a:p>
          </p:txBody>
        </p:sp>
        <p:sp>
          <p:nvSpPr>
            <p:cNvPr id="29701" name="Line 6">
              <a:extLst>
                <a:ext uri="{FF2B5EF4-FFF2-40B4-BE49-F238E27FC236}">
                  <a16:creationId xmlns:a16="http://schemas.microsoft.com/office/drawing/2014/main" id="{4A81E13A-33DE-0A4B-B3B0-29069060C9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2205"/>
              <a:ext cx="131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702" name="Line 7">
              <a:extLst>
                <a:ext uri="{FF2B5EF4-FFF2-40B4-BE49-F238E27FC236}">
                  <a16:creationId xmlns:a16="http://schemas.microsoft.com/office/drawing/2014/main" id="{C2864B1F-C443-764A-AEFC-8814832F4B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2659"/>
              <a:ext cx="131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703" name="Line 8">
              <a:extLst>
                <a:ext uri="{FF2B5EF4-FFF2-40B4-BE49-F238E27FC236}">
                  <a16:creationId xmlns:a16="http://schemas.microsoft.com/office/drawing/2014/main" id="{50C18A91-BE3A-6C4C-8D92-788F1421B0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2205"/>
              <a:ext cx="0" cy="4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704" name="Line 9">
              <a:extLst>
                <a:ext uri="{FF2B5EF4-FFF2-40B4-BE49-F238E27FC236}">
                  <a16:creationId xmlns:a16="http://schemas.microsoft.com/office/drawing/2014/main" id="{B8DC8760-979B-8647-BDAF-7A637C8F44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60" y="2205"/>
              <a:ext cx="0" cy="4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6008089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664B0380-5EF0-5443-B3C5-8DCC6176A7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r>
              <a:rPr lang="en-US" altLang="pt-BR" sz="3200"/>
              <a:t>Seguradora - Capacidade de Retenção</a:t>
            </a: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A7C70840-BC45-2642-AAC2-70143306BB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8213" y="1341439"/>
            <a:ext cx="7772400" cy="4535487"/>
          </a:xfrm>
          <a:noFill/>
        </p:spPr>
        <p:txBody>
          <a:bodyPr vert="horz" lIns="92075" tIns="46038" rIns="92075" bIns="46038" rtlCol="0">
            <a:normAutofit lnSpcReduction="10000"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pt-BR" sz="2400"/>
              <a:t>	DL 73/66 (“Lei de Seguros”)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pt-BR" sz="1600" b="1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pt-BR" sz="1600"/>
              <a:t>	</a:t>
            </a:r>
            <a:r>
              <a:rPr lang="pt-BR" altLang="pt-BR" sz="1800"/>
              <a:t>Art 79. É vedado às Sociedades Seguradoras reter responsabilidades cujo valor ultrapasse os limites técnico, fixados pela SUSEP de acôrdo com as normas aprovadas pelo CNSP, e que levarão em conta: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altLang="pt-BR" sz="1800"/>
              <a:t>        a) a situação econômico-financeira das Sociedades Seguradoras;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altLang="pt-BR" sz="1800"/>
              <a:t>        b) as condições técnicas das respectivas carteiras;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altLang="pt-BR" sz="1800"/>
              <a:t>        c) o resultado de suas operações com o IRB. </a:t>
            </a:r>
            <a:r>
              <a:rPr lang="pt-BR" altLang="pt-BR" sz="1800">
                <a:hlinkClick r:id="rId3"/>
              </a:rPr>
              <a:t>(Revogado pela Lei Complementar nº 126, de 2007)</a:t>
            </a:r>
            <a:endParaRPr lang="pt-BR" altLang="pt-BR" sz="18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altLang="pt-BR" sz="1800"/>
              <a:t>        § 1º As Sociedades Seguradoras são obrigadas a ressegurar no IRB as responsabilidades excedentes de seu limite técnico em cada ramo de operações e, em caso de cosseguro, a cota que fôr fixada pelo CNSP. </a:t>
            </a:r>
            <a:r>
              <a:rPr lang="pt-BR" altLang="pt-BR" sz="1800">
                <a:hlinkClick r:id="rId3"/>
              </a:rPr>
              <a:t>(Revogado pela Lei Complementar nº 126, de 2007)</a:t>
            </a:r>
            <a:endParaRPr lang="pt-BR" altLang="pt-BR" sz="18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altLang="pt-BR" sz="1800"/>
              <a:t>        § 2º Não haverá cobertura de resseguro para as responsabilidades assumidas pelas Sociedades Seguradoras em desacôrdo com as normas e instruções em vigor.</a:t>
            </a:r>
          </a:p>
        </p:txBody>
      </p:sp>
    </p:spTree>
    <p:extLst>
      <p:ext uri="{BB962C8B-B14F-4D97-AF65-F5344CB8AC3E}">
        <p14:creationId xmlns:p14="http://schemas.microsoft.com/office/powerpoint/2010/main" val="4203731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847" name="Rectangle 35846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1" name="Rectangle 2">
            <a:extLst>
              <a:ext uri="{FF2B5EF4-FFF2-40B4-BE49-F238E27FC236}">
                <a16:creationId xmlns:a16="http://schemas.microsoft.com/office/drawing/2014/main" id="{B9868B55-A831-0A44-8A3F-6AFF2C7EDA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2075" tIns="46038" rIns="92075" bIns="46038" rtlCol="0">
            <a:normAutofit/>
          </a:bodyPr>
          <a:lstStyle/>
          <a:p>
            <a:r>
              <a:rPr lang="en-US" altLang="pt-BR" sz="5000"/>
              <a:t>Seguradora -</a:t>
            </a:r>
            <a:r>
              <a:rPr lang="en-US" altLang="pt-BR" sz="50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C</a:t>
            </a:r>
            <a:r>
              <a:rPr lang="en-US" altLang="pt-BR" sz="5000">
                <a:ea typeface="Arial Unicode MS" panose="020B0604020202020204" pitchFamily="34" charset="-128"/>
                <a:cs typeface="Arial Unicode MS" panose="020B0604020202020204" pitchFamily="34" charset="-128"/>
              </a:rPr>
              <a:t>apacidade de Reten</a:t>
            </a:r>
            <a:r>
              <a:rPr lang="en-US" altLang="pt-BR" sz="500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ç</a:t>
            </a:r>
            <a:r>
              <a:rPr lang="en-US" altLang="pt-BR" sz="5000">
                <a:ea typeface="Arial Unicode MS" panose="020B0604020202020204" pitchFamily="34" charset="-128"/>
                <a:cs typeface="Arial Unicode MS" panose="020B0604020202020204" pitchFamily="34" charset="-128"/>
              </a:rPr>
              <a:t>ão</a:t>
            </a:r>
            <a:endParaRPr lang="en-US" altLang="pt-BR" sz="5000" b="1"/>
          </a:p>
        </p:txBody>
      </p:sp>
      <p:sp>
        <p:nvSpPr>
          <p:cNvPr id="35849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0F4AC6F4-ACDF-A743-A15E-6617A090F0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929384"/>
            <a:ext cx="10515600" cy="4251960"/>
          </a:xfrm>
        </p:spPr>
        <p:txBody>
          <a:bodyPr vert="horz" lIns="92075" tIns="46038" rIns="92075" bIns="46038" rtlCol="0">
            <a:normAutofit/>
          </a:bodyPr>
          <a:lstStyle/>
          <a:p>
            <a:pPr eaLnBrk="1" hangingPunct="1">
              <a:buFontTx/>
              <a:buNone/>
            </a:pPr>
            <a:r>
              <a:rPr lang="en-US" altLang="pt-BR" sz="2200"/>
              <a:t>	Lei Complementar 126/2007</a:t>
            </a:r>
          </a:p>
          <a:p>
            <a:pPr eaLnBrk="1" hangingPunct="1">
              <a:buFontTx/>
              <a:buNone/>
            </a:pPr>
            <a:endParaRPr lang="en-US" altLang="pt-BR" sz="2200"/>
          </a:p>
          <a:p>
            <a:pPr lvl="1" eaLnBrk="1" hangingPunct="1">
              <a:buFontTx/>
              <a:buNone/>
            </a:pPr>
            <a:r>
              <a:rPr lang="pt-BR" altLang="pt-BR" sz="2200"/>
              <a:t>	Art. 9º.  A transferência de risco somente será realizada em operações:</a:t>
            </a:r>
          </a:p>
          <a:p>
            <a:pPr lvl="1" eaLnBrk="1" hangingPunct="1">
              <a:buFontTx/>
              <a:buNone/>
            </a:pPr>
            <a:r>
              <a:rPr lang="pt-BR" altLang="pt-BR" sz="2200"/>
              <a:t>	I - de resseguro com resseguradores locais, admitidos ou eventuais; e </a:t>
            </a:r>
          </a:p>
          <a:p>
            <a:pPr lvl="1" eaLnBrk="1" hangingPunct="1">
              <a:buFontTx/>
              <a:buNone/>
            </a:pPr>
            <a:r>
              <a:rPr lang="pt-BR" altLang="pt-BR" sz="2200"/>
              <a:t>	II - de retrocessão com resseguradores locais, admitidos ou eventuais, ou sociedades seguradoras locais.</a:t>
            </a:r>
          </a:p>
          <a:p>
            <a:pPr lvl="1" eaLnBrk="1" hangingPunct="1">
              <a:buFontTx/>
              <a:buNone/>
            </a:pPr>
            <a:r>
              <a:rPr lang="pt-BR" altLang="pt-BR" sz="2200"/>
              <a:t>	§ 1º. As operações de resseguro relativas a seguro de vida por sobrevivência e previdência complementar são exclusivas de resseguradores locais.</a:t>
            </a:r>
          </a:p>
          <a:p>
            <a:pPr lvl="1" eaLnBrk="1" hangingPunct="1">
              <a:buFontTx/>
              <a:buNone/>
            </a:pPr>
            <a:r>
              <a:rPr lang="pt-BR" altLang="pt-BR" sz="2200"/>
              <a:t>	§ 2º. O órgão regulador de seguros poderá estabelecer limites e condições para a retrocessão de riscos referentes às operações mencionadas no § 1</a:t>
            </a:r>
            <a:r>
              <a:rPr lang="pt-BR" altLang="pt-BR" sz="2200" u="sng"/>
              <a:t>o</a:t>
            </a:r>
            <a:r>
              <a:rPr lang="pt-BR" altLang="pt-BR" sz="2200"/>
              <a:t> deste artigo.</a:t>
            </a:r>
            <a:endParaRPr lang="en-US" altLang="pt-BR" sz="2200"/>
          </a:p>
        </p:txBody>
      </p:sp>
    </p:spTree>
    <p:extLst>
      <p:ext uri="{BB962C8B-B14F-4D97-AF65-F5344CB8AC3E}">
        <p14:creationId xmlns:p14="http://schemas.microsoft.com/office/powerpoint/2010/main" val="1432754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8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72F0ED6-3E3D-DB40-8981-865649223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Contrato</a:t>
            </a:r>
            <a:r>
              <a:rPr lang="en-US" sz="3600" dirty="0">
                <a:solidFill>
                  <a:srgbClr val="FFFFFF"/>
                </a:solidFill>
              </a:rPr>
              <a:t> de </a:t>
            </a:r>
            <a:r>
              <a:rPr lang="en-US" sz="3600">
                <a:solidFill>
                  <a:srgbClr val="FFFFFF"/>
                </a:solidFill>
              </a:rPr>
              <a:t>Seguros</a:t>
            </a:r>
            <a:r>
              <a:rPr lang="en-US" sz="3600" dirty="0">
                <a:solidFill>
                  <a:srgbClr val="FFFFFF"/>
                </a:solidFill>
              </a:rPr>
              <a:t> e Mercado de </a:t>
            </a:r>
            <a:r>
              <a:rPr lang="en-US" sz="3600">
                <a:solidFill>
                  <a:srgbClr val="FFFFFF"/>
                </a:solidFill>
              </a:rPr>
              <a:t>Seguros</a:t>
            </a:r>
            <a:br>
              <a:rPr lang="en-US" sz="3600" dirty="0">
                <a:solidFill>
                  <a:srgbClr val="FFFFFF"/>
                </a:solidFill>
              </a:rPr>
            </a:b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>
                <a:solidFill>
                  <a:srgbClr val="FFFFFF"/>
                </a:solidFill>
              </a:rPr>
              <a:t>Atividade</a:t>
            </a:r>
            <a:r>
              <a:rPr lang="en-US" sz="3600" dirty="0">
                <a:solidFill>
                  <a:srgbClr val="FFFFFF"/>
                </a:solidFill>
              </a:rPr>
              <a:t> de Massa</a:t>
            </a:r>
            <a:br>
              <a:rPr lang="en-US" sz="3600" dirty="0">
                <a:solidFill>
                  <a:srgbClr val="FFFFFF"/>
                </a:solidFill>
              </a:rPr>
            </a:b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 descr="Vista aérea de um campo verde&#10;&#10;Descrição gerada automaticamente">
            <a:extLst>
              <a:ext uri="{FF2B5EF4-FFF2-40B4-BE49-F238E27FC236}">
                <a16:creationId xmlns:a16="http://schemas.microsoft.com/office/drawing/2014/main" id="{2539E45A-CA92-B44C-B1C1-04D34B13D4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889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954745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52D2577-5F9E-C242-ACED-6B5D1A7EE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sz="4200"/>
              <a:t>Condições de Funcionamento: a Higidez da Seguradora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2E1F39-75E6-8C44-8AB8-EFC183EBE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176530" indent="0">
              <a:buNone/>
            </a:pPr>
            <a:endParaRPr lang="pt-BR" sz="1500" spc="5" dirty="0">
              <a:latin typeface="Carlito"/>
              <a:cs typeface="Carlito"/>
            </a:endParaRPr>
          </a:p>
          <a:p>
            <a:pPr marL="0" indent="0">
              <a:spcBef>
                <a:spcPts val="35"/>
              </a:spcBef>
              <a:buNone/>
            </a:pPr>
            <a:r>
              <a:rPr lang="pt-BR" sz="1500" dirty="0">
                <a:latin typeface="Carlito"/>
                <a:cs typeface="Carlito"/>
              </a:rPr>
              <a:t>Ainda sobre as provisões.</a:t>
            </a:r>
          </a:p>
          <a:p>
            <a:pPr marL="0" indent="0">
              <a:spcBef>
                <a:spcPts val="35"/>
              </a:spcBef>
              <a:buNone/>
            </a:pPr>
            <a:endParaRPr lang="pt-BR" sz="1500" dirty="0">
              <a:latin typeface="Carlito"/>
              <a:cs typeface="Carlito"/>
            </a:endParaRPr>
          </a:p>
          <a:p>
            <a:pPr marL="798195" marR="7620"/>
            <a:r>
              <a:rPr lang="pt-BR" sz="1500" dirty="0">
                <a:latin typeface="Carlito"/>
                <a:cs typeface="Carlito"/>
              </a:rPr>
              <a:t>a </a:t>
            </a:r>
            <a:r>
              <a:rPr lang="pt-BR" sz="1500" spc="10" dirty="0">
                <a:latin typeface="Carlito"/>
                <a:cs typeface="Carlito"/>
              </a:rPr>
              <a:t>seguradora deve estabelecer os </a:t>
            </a:r>
            <a:r>
              <a:rPr lang="pt-BR" sz="1500" spc="15" dirty="0">
                <a:latin typeface="Carlito"/>
                <a:cs typeface="Carlito"/>
              </a:rPr>
              <a:t>métodos </a:t>
            </a:r>
            <a:r>
              <a:rPr lang="pt-BR" sz="1500" spc="10" dirty="0">
                <a:latin typeface="Carlito"/>
                <a:cs typeface="Carlito"/>
              </a:rPr>
              <a:t>de cálculos de suas provisões </a:t>
            </a:r>
            <a:r>
              <a:rPr lang="pt-BR" sz="1500" dirty="0">
                <a:latin typeface="Carlito"/>
                <a:cs typeface="Carlito"/>
              </a:rPr>
              <a:t>– a  </a:t>
            </a:r>
            <a:r>
              <a:rPr lang="pt-BR" sz="1500" spc="10" dirty="0">
                <a:latin typeface="Carlito"/>
                <a:cs typeface="Carlito"/>
              </a:rPr>
              <a:t>resolução do </a:t>
            </a:r>
            <a:r>
              <a:rPr lang="pt-BR" sz="1500" spc="15" dirty="0">
                <a:latin typeface="Carlito"/>
                <a:cs typeface="Carlito"/>
              </a:rPr>
              <a:t>CNSP apenas </a:t>
            </a:r>
            <a:r>
              <a:rPr lang="pt-BR" sz="1500" dirty="0">
                <a:latin typeface="Carlito"/>
                <a:cs typeface="Carlito"/>
              </a:rPr>
              <a:t>fixa </a:t>
            </a:r>
            <a:r>
              <a:rPr lang="pt-BR" sz="1500" spc="10" dirty="0">
                <a:latin typeface="Carlito"/>
                <a:cs typeface="Carlito"/>
              </a:rPr>
              <a:t>as </a:t>
            </a:r>
            <a:r>
              <a:rPr lang="pt-BR" sz="1500" spc="5" dirty="0">
                <a:latin typeface="Carlito"/>
                <a:cs typeface="Carlito"/>
              </a:rPr>
              <a:t>diretrizes, </a:t>
            </a:r>
            <a:r>
              <a:rPr lang="pt-BR" sz="1500" spc="10" dirty="0">
                <a:latin typeface="Carlito"/>
                <a:cs typeface="Carlito"/>
              </a:rPr>
              <a:t>com </a:t>
            </a:r>
            <a:r>
              <a:rPr lang="pt-BR" sz="1500" spc="15" dirty="0">
                <a:latin typeface="Carlito"/>
                <a:cs typeface="Carlito"/>
              </a:rPr>
              <a:t>base nas quais </a:t>
            </a:r>
            <a:r>
              <a:rPr lang="pt-BR" sz="1500" dirty="0">
                <a:latin typeface="Carlito"/>
                <a:cs typeface="Carlito"/>
              </a:rPr>
              <a:t>a </a:t>
            </a:r>
            <a:r>
              <a:rPr lang="pt-BR" sz="1500" spc="10" dirty="0">
                <a:latin typeface="Carlito"/>
                <a:cs typeface="Carlito"/>
              </a:rPr>
              <a:t>seguradora elabora sua nota técnica  atuarial </a:t>
            </a:r>
            <a:r>
              <a:rPr lang="pt-BR" sz="1500" dirty="0">
                <a:latin typeface="Carlito"/>
                <a:cs typeface="Carlito"/>
              </a:rPr>
              <a:t>e </a:t>
            </a:r>
            <a:r>
              <a:rPr lang="pt-BR" sz="1500" spc="15" dirty="0">
                <a:latin typeface="Carlito"/>
                <a:cs typeface="Carlito"/>
              </a:rPr>
              <a:t>submete </a:t>
            </a:r>
            <a:r>
              <a:rPr lang="pt-BR" sz="1500" dirty="0">
                <a:latin typeface="Carlito"/>
                <a:cs typeface="Carlito"/>
              </a:rPr>
              <a:t>à </a:t>
            </a:r>
            <a:r>
              <a:rPr lang="pt-BR" sz="1500" spc="5" dirty="0">
                <a:latin typeface="Carlito"/>
                <a:cs typeface="Carlito"/>
              </a:rPr>
              <a:t>aprovação </a:t>
            </a:r>
            <a:r>
              <a:rPr lang="pt-BR" sz="1500" spc="10" dirty="0">
                <a:latin typeface="Carlito"/>
                <a:cs typeface="Carlito"/>
              </a:rPr>
              <a:t>prévia da SUSEP (DISCUTIREMOS AS ESPÉCIES E FINS DAS PROVISOES EM UMA AULA FUTURA)</a:t>
            </a:r>
            <a:endParaRPr lang="pt-BR" sz="1500" dirty="0">
              <a:latin typeface="Carlito"/>
              <a:cs typeface="Carlito"/>
            </a:endParaRPr>
          </a:p>
          <a:p>
            <a:pPr marL="569595" marR="7620" indent="0">
              <a:buNone/>
            </a:pPr>
            <a:endParaRPr lang="pt-BR" sz="1500" spc="15" dirty="0">
              <a:latin typeface="Carlito"/>
              <a:cs typeface="Carlito"/>
            </a:endParaRPr>
          </a:p>
          <a:p>
            <a:pPr marL="569595" marR="7620" indent="0">
              <a:buNone/>
            </a:pPr>
            <a:r>
              <a:rPr lang="pt-BR" sz="1500" spc="15" dirty="0">
                <a:latin typeface="Carlito"/>
                <a:cs typeface="Carlito"/>
              </a:rPr>
              <a:t>Sobre a Manutenção </a:t>
            </a:r>
            <a:r>
              <a:rPr lang="pt-BR" sz="1500" dirty="0">
                <a:latin typeface="Carlito"/>
                <a:cs typeface="Carlito"/>
              </a:rPr>
              <a:t>e </a:t>
            </a:r>
            <a:r>
              <a:rPr lang="pt-BR" sz="1500" spc="10" dirty="0">
                <a:latin typeface="Carlito"/>
                <a:cs typeface="Carlito"/>
              </a:rPr>
              <a:t>aplicação </a:t>
            </a:r>
            <a:r>
              <a:rPr lang="pt-BR" sz="1500" spc="15" dirty="0">
                <a:latin typeface="Carlito"/>
                <a:cs typeface="Carlito"/>
              </a:rPr>
              <a:t>das </a:t>
            </a:r>
            <a:r>
              <a:rPr lang="pt-BR" sz="1500" spc="10" dirty="0">
                <a:latin typeface="Carlito"/>
                <a:cs typeface="Carlito"/>
              </a:rPr>
              <a:t>provisões</a:t>
            </a:r>
            <a:r>
              <a:rPr lang="pt-BR" sz="1500" spc="155" dirty="0">
                <a:latin typeface="Carlito"/>
                <a:cs typeface="Carlito"/>
              </a:rPr>
              <a:t> </a:t>
            </a:r>
            <a:r>
              <a:rPr lang="pt-BR" sz="1500" spc="10" dirty="0">
                <a:latin typeface="Carlito"/>
                <a:cs typeface="Carlito"/>
              </a:rPr>
              <a:t>técnicas:</a:t>
            </a:r>
            <a:endParaRPr lang="pt-BR" sz="1500" dirty="0">
              <a:latin typeface="Carlito"/>
              <a:cs typeface="Carlito"/>
            </a:endParaRPr>
          </a:p>
          <a:p>
            <a:endParaRPr lang="pt-BR" sz="1500" dirty="0">
              <a:latin typeface="Carlito"/>
              <a:cs typeface="Carlito"/>
            </a:endParaRPr>
          </a:p>
          <a:p>
            <a:pPr marL="798195" marR="8255"/>
            <a:r>
              <a:rPr lang="pt-BR" sz="1500" spc="10" dirty="0">
                <a:latin typeface="Carlito"/>
                <a:cs typeface="Carlito"/>
              </a:rPr>
              <a:t>aplicação (</a:t>
            </a:r>
            <a:r>
              <a:rPr lang="pt-BR" sz="1500" i="1" spc="10" dirty="0">
                <a:latin typeface="Carlito"/>
                <a:cs typeface="Carlito"/>
              </a:rPr>
              <a:t>cf</a:t>
            </a:r>
            <a:r>
              <a:rPr lang="pt-BR" sz="1500" spc="10" dirty="0">
                <a:latin typeface="Carlito"/>
                <a:cs typeface="Carlito"/>
              </a:rPr>
              <a:t>. </a:t>
            </a:r>
            <a:r>
              <a:rPr lang="pt-BR" sz="1500" spc="15" dirty="0">
                <a:latin typeface="Carlito"/>
                <a:cs typeface="Carlito"/>
              </a:rPr>
              <a:t>DL </a:t>
            </a:r>
            <a:r>
              <a:rPr lang="pt-BR" sz="1500" spc="10" dirty="0" err="1">
                <a:latin typeface="Carlito"/>
                <a:cs typeface="Carlito"/>
              </a:rPr>
              <a:t>n</a:t>
            </a:r>
            <a:r>
              <a:rPr lang="pt-BR" sz="1500" spc="10" dirty="0">
                <a:latin typeface="Carlito"/>
                <a:cs typeface="Carlito"/>
              </a:rPr>
              <a:t>. </a:t>
            </a:r>
            <a:r>
              <a:rPr lang="pt-BR" sz="1500" spc="15" dirty="0">
                <a:latin typeface="Carlito"/>
                <a:cs typeface="Carlito"/>
              </a:rPr>
              <a:t>73/1966, </a:t>
            </a:r>
            <a:r>
              <a:rPr lang="pt-BR" sz="1500" spc="10" dirty="0">
                <a:latin typeface="Carlito"/>
                <a:cs typeface="Carlito"/>
              </a:rPr>
              <a:t>art. 28): </a:t>
            </a:r>
            <a:r>
              <a:rPr lang="pt-BR" sz="1500" spc="15" dirty="0">
                <a:latin typeface="Carlito"/>
                <a:cs typeface="Carlito"/>
              </a:rPr>
              <a:t>segundo </a:t>
            </a:r>
            <a:r>
              <a:rPr lang="pt-BR" sz="1500" spc="5" dirty="0">
                <a:latin typeface="Carlito"/>
                <a:cs typeface="Carlito"/>
              </a:rPr>
              <a:t>diretrizes </a:t>
            </a:r>
            <a:r>
              <a:rPr lang="pt-BR" sz="1500" spc="10" dirty="0">
                <a:latin typeface="Carlito"/>
                <a:cs typeface="Carlito"/>
              </a:rPr>
              <a:t>fixadas </a:t>
            </a:r>
            <a:r>
              <a:rPr lang="pt-BR" sz="1500" spc="15" dirty="0">
                <a:latin typeface="Carlito"/>
                <a:cs typeface="Carlito"/>
              </a:rPr>
              <a:t>pelo </a:t>
            </a:r>
            <a:r>
              <a:rPr lang="pt-BR" sz="1500" spc="20" dirty="0">
                <a:latin typeface="Carlito"/>
                <a:cs typeface="Carlito"/>
              </a:rPr>
              <a:t>CMN </a:t>
            </a:r>
            <a:r>
              <a:rPr lang="pt-BR" sz="1500" dirty="0">
                <a:latin typeface="Carlito"/>
                <a:cs typeface="Carlito"/>
              </a:rPr>
              <a:t>– </a:t>
            </a:r>
            <a:r>
              <a:rPr lang="pt-BR" sz="1500" spc="15" dirty="0">
                <a:latin typeface="Carlito"/>
                <a:cs typeface="Carlito"/>
              </a:rPr>
              <a:t>Conselho </a:t>
            </a:r>
            <a:r>
              <a:rPr lang="pt-BR" sz="1500" spc="10" dirty="0">
                <a:latin typeface="Carlito"/>
                <a:cs typeface="Carlito"/>
              </a:rPr>
              <a:t>Monetário  </a:t>
            </a:r>
            <a:r>
              <a:rPr lang="pt-BR" sz="1500" spc="15" dirty="0">
                <a:latin typeface="Carlito"/>
                <a:cs typeface="Carlito"/>
              </a:rPr>
              <a:t>Nacional;</a:t>
            </a:r>
            <a:r>
              <a:rPr lang="pt-BR" sz="1500" spc="30" dirty="0">
                <a:latin typeface="Carlito"/>
                <a:cs typeface="Carlito"/>
              </a:rPr>
              <a:t> </a:t>
            </a:r>
            <a:r>
              <a:rPr lang="pt-BR" sz="1500" dirty="0">
                <a:latin typeface="Carlito"/>
                <a:cs typeface="Carlito"/>
              </a:rPr>
              <a:t>a</a:t>
            </a:r>
            <a:r>
              <a:rPr lang="pt-BR" sz="1500" spc="35" dirty="0">
                <a:latin typeface="Carlito"/>
                <a:cs typeface="Carlito"/>
              </a:rPr>
              <a:t> </a:t>
            </a:r>
            <a:r>
              <a:rPr lang="pt-BR" sz="1500" spc="20" dirty="0">
                <a:latin typeface="Carlito"/>
                <a:cs typeface="Carlito"/>
              </a:rPr>
              <a:t>mesma</a:t>
            </a:r>
            <a:r>
              <a:rPr lang="pt-BR" sz="1500" spc="40" dirty="0">
                <a:latin typeface="Carlito"/>
                <a:cs typeface="Carlito"/>
              </a:rPr>
              <a:t> </a:t>
            </a:r>
            <a:r>
              <a:rPr lang="pt-BR" sz="1500" dirty="0">
                <a:latin typeface="Carlito"/>
                <a:cs typeface="Carlito"/>
              </a:rPr>
              <a:t>regra</a:t>
            </a:r>
            <a:r>
              <a:rPr lang="pt-BR" sz="1500" spc="35" dirty="0">
                <a:latin typeface="Carlito"/>
                <a:cs typeface="Carlito"/>
              </a:rPr>
              <a:t> </a:t>
            </a:r>
            <a:r>
              <a:rPr lang="pt-BR" sz="1500" spc="5" dirty="0">
                <a:latin typeface="Carlito"/>
                <a:cs typeface="Carlito"/>
              </a:rPr>
              <a:t>vale</a:t>
            </a:r>
            <a:r>
              <a:rPr lang="pt-BR" sz="1500" spc="40" dirty="0">
                <a:latin typeface="Carlito"/>
                <a:cs typeface="Carlito"/>
              </a:rPr>
              <a:t> </a:t>
            </a:r>
            <a:r>
              <a:rPr lang="pt-BR" sz="1500" spc="5" dirty="0">
                <a:latin typeface="Carlito"/>
                <a:cs typeface="Carlito"/>
              </a:rPr>
              <a:t>para</a:t>
            </a:r>
            <a:r>
              <a:rPr lang="pt-BR" sz="1500" spc="40" dirty="0">
                <a:latin typeface="Carlito"/>
                <a:cs typeface="Carlito"/>
              </a:rPr>
              <a:t> </a:t>
            </a:r>
            <a:r>
              <a:rPr lang="pt-BR" sz="1500" spc="10" dirty="0">
                <a:latin typeface="Carlito"/>
                <a:cs typeface="Carlito"/>
              </a:rPr>
              <a:t>as</a:t>
            </a:r>
            <a:r>
              <a:rPr lang="pt-BR" sz="1500" spc="30" dirty="0">
                <a:latin typeface="Carlito"/>
                <a:cs typeface="Carlito"/>
              </a:rPr>
              <a:t> </a:t>
            </a:r>
            <a:r>
              <a:rPr lang="pt-BR" sz="1500" spc="10" dirty="0">
                <a:latin typeface="Carlito"/>
                <a:cs typeface="Carlito"/>
              </a:rPr>
              <a:t>seguradoras</a:t>
            </a:r>
            <a:r>
              <a:rPr lang="pt-BR" sz="1500" spc="30" dirty="0">
                <a:latin typeface="Carlito"/>
                <a:cs typeface="Carlito"/>
              </a:rPr>
              <a:t> </a:t>
            </a:r>
            <a:r>
              <a:rPr lang="pt-BR" sz="1500" spc="10" dirty="0">
                <a:latin typeface="Carlito"/>
                <a:cs typeface="Carlito"/>
              </a:rPr>
              <a:t>de</a:t>
            </a:r>
            <a:r>
              <a:rPr lang="pt-BR" sz="1500" spc="45" dirty="0">
                <a:latin typeface="Carlito"/>
                <a:cs typeface="Carlito"/>
              </a:rPr>
              <a:t> </a:t>
            </a:r>
            <a:r>
              <a:rPr lang="pt-BR" sz="1500" spc="15" dirty="0">
                <a:latin typeface="Carlito"/>
                <a:cs typeface="Carlito"/>
              </a:rPr>
              <a:t>saúde</a:t>
            </a:r>
            <a:r>
              <a:rPr lang="pt-BR" sz="1500" spc="40" dirty="0">
                <a:latin typeface="Carlito"/>
                <a:cs typeface="Carlito"/>
              </a:rPr>
              <a:t> </a:t>
            </a:r>
            <a:r>
              <a:rPr lang="pt-BR" sz="1500" spc="-15" dirty="0">
                <a:latin typeface="Carlito"/>
                <a:cs typeface="Carlito"/>
              </a:rPr>
              <a:t>(cf.</a:t>
            </a:r>
            <a:r>
              <a:rPr lang="pt-BR" sz="1500" spc="20" dirty="0">
                <a:latin typeface="Carlito"/>
                <a:cs typeface="Carlito"/>
              </a:rPr>
              <a:t> </a:t>
            </a:r>
            <a:r>
              <a:rPr lang="pt-BR" sz="1500" spc="15" dirty="0">
                <a:latin typeface="Carlito"/>
                <a:cs typeface="Carlito"/>
              </a:rPr>
              <a:t>Lei</a:t>
            </a:r>
            <a:r>
              <a:rPr lang="pt-BR" sz="1500" spc="30" dirty="0">
                <a:latin typeface="Carlito"/>
                <a:cs typeface="Carlito"/>
              </a:rPr>
              <a:t> </a:t>
            </a:r>
            <a:r>
              <a:rPr lang="pt-BR" sz="1500" spc="10" dirty="0" err="1">
                <a:latin typeface="Carlito"/>
                <a:cs typeface="Carlito"/>
              </a:rPr>
              <a:t>n</a:t>
            </a:r>
            <a:r>
              <a:rPr lang="pt-BR" sz="1500" spc="10" dirty="0">
                <a:latin typeface="Carlito"/>
                <a:cs typeface="Carlito"/>
              </a:rPr>
              <a:t>.</a:t>
            </a:r>
            <a:r>
              <a:rPr lang="pt-BR" sz="1500" spc="20" dirty="0">
                <a:latin typeface="Carlito"/>
                <a:cs typeface="Carlito"/>
              </a:rPr>
              <a:t> </a:t>
            </a:r>
            <a:r>
              <a:rPr lang="pt-BR" sz="1500" spc="15" dirty="0">
                <a:latin typeface="Carlito"/>
                <a:cs typeface="Carlito"/>
              </a:rPr>
              <a:t>10.185/2001,</a:t>
            </a:r>
            <a:r>
              <a:rPr lang="pt-BR" sz="1500" spc="25" dirty="0">
                <a:latin typeface="Carlito"/>
                <a:cs typeface="Carlito"/>
              </a:rPr>
              <a:t> </a:t>
            </a:r>
            <a:r>
              <a:rPr lang="pt-BR" sz="1500" spc="10" dirty="0">
                <a:latin typeface="Carlito"/>
                <a:cs typeface="Carlito"/>
              </a:rPr>
              <a:t>art.</a:t>
            </a:r>
            <a:r>
              <a:rPr lang="pt-BR" sz="1500" spc="25" dirty="0">
                <a:latin typeface="Carlito"/>
                <a:cs typeface="Carlito"/>
              </a:rPr>
              <a:t> </a:t>
            </a:r>
            <a:r>
              <a:rPr lang="pt-BR" sz="1500" spc="10" dirty="0">
                <a:latin typeface="Carlito"/>
                <a:cs typeface="Carlito"/>
              </a:rPr>
              <a:t>1º,</a:t>
            </a:r>
            <a:r>
              <a:rPr lang="pt-BR" sz="1500" spc="25" dirty="0">
                <a:latin typeface="Carlito"/>
                <a:cs typeface="Carlito"/>
              </a:rPr>
              <a:t> </a:t>
            </a:r>
            <a:r>
              <a:rPr lang="pt-BR" sz="1500" spc="-25" dirty="0">
                <a:latin typeface="Carlito"/>
                <a:cs typeface="Carlito"/>
              </a:rPr>
              <a:t>par.</a:t>
            </a:r>
            <a:r>
              <a:rPr lang="pt-BR" sz="1500" spc="20" dirty="0">
                <a:latin typeface="Carlito"/>
                <a:cs typeface="Carlito"/>
              </a:rPr>
              <a:t> </a:t>
            </a:r>
            <a:r>
              <a:rPr lang="pt-BR" sz="1500" spc="10" dirty="0">
                <a:latin typeface="Carlito"/>
                <a:cs typeface="Carlito"/>
              </a:rPr>
              <a:t>5º).</a:t>
            </a:r>
            <a:endParaRPr lang="pt-BR" sz="1500" dirty="0">
              <a:latin typeface="Carlito"/>
              <a:cs typeface="Carlito"/>
            </a:endParaRPr>
          </a:p>
          <a:p>
            <a:pPr>
              <a:spcBef>
                <a:spcPts val="30"/>
              </a:spcBef>
            </a:pPr>
            <a:endParaRPr lang="pt-BR" sz="1500" dirty="0">
              <a:latin typeface="Carlito"/>
              <a:cs typeface="Carlito"/>
            </a:endParaRPr>
          </a:p>
          <a:p>
            <a:pPr marL="798195" marR="5080"/>
            <a:r>
              <a:rPr lang="pt-BR" sz="1500" spc="5" dirty="0">
                <a:latin typeface="Carlito"/>
                <a:cs typeface="Carlito"/>
              </a:rPr>
              <a:t>diretriz geral </a:t>
            </a:r>
            <a:r>
              <a:rPr lang="pt-BR" sz="1500" spc="10" dirty="0">
                <a:latin typeface="Carlito"/>
                <a:cs typeface="Carlito"/>
              </a:rPr>
              <a:t>(</a:t>
            </a:r>
            <a:r>
              <a:rPr lang="pt-BR" sz="1500" i="1" spc="10" dirty="0">
                <a:latin typeface="Carlito"/>
                <a:cs typeface="Carlito"/>
              </a:rPr>
              <a:t>cf</a:t>
            </a:r>
            <a:r>
              <a:rPr lang="pt-BR" sz="1500" spc="10" dirty="0">
                <a:latin typeface="Carlito"/>
                <a:cs typeface="Carlito"/>
              </a:rPr>
              <a:t>. </a:t>
            </a:r>
            <a:r>
              <a:rPr lang="pt-BR" sz="1500" spc="15" dirty="0">
                <a:latin typeface="Carlito"/>
                <a:cs typeface="Carlito"/>
              </a:rPr>
              <a:t>DL </a:t>
            </a:r>
            <a:r>
              <a:rPr lang="pt-BR" sz="1500" spc="10" dirty="0" err="1">
                <a:latin typeface="Carlito"/>
                <a:cs typeface="Carlito"/>
              </a:rPr>
              <a:t>n</a:t>
            </a:r>
            <a:r>
              <a:rPr lang="pt-BR" sz="1500" spc="10" dirty="0">
                <a:latin typeface="Carlito"/>
                <a:cs typeface="Carlito"/>
              </a:rPr>
              <a:t>. </a:t>
            </a:r>
            <a:r>
              <a:rPr lang="pt-BR" sz="1500" spc="15" dirty="0">
                <a:latin typeface="Carlito"/>
                <a:cs typeface="Carlito"/>
              </a:rPr>
              <a:t>73/1966, </a:t>
            </a:r>
            <a:r>
              <a:rPr lang="pt-BR" sz="1500" spc="10" dirty="0">
                <a:latin typeface="Carlito"/>
                <a:cs typeface="Carlito"/>
              </a:rPr>
              <a:t>art. 29): </a:t>
            </a:r>
            <a:r>
              <a:rPr lang="pt-BR" sz="1500" spc="5" dirty="0">
                <a:latin typeface="Carlito"/>
                <a:cs typeface="Carlito"/>
              </a:rPr>
              <a:t>(</a:t>
            </a:r>
            <a:r>
              <a:rPr lang="pt-BR" sz="1500" b="1" i="1" spc="5" dirty="0" err="1">
                <a:latin typeface="Carlito"/>
                <a:cs typeface="Carlito"/>
              </a:rPr>
              <a:t>i</a:t>
            </a:r>
            <a:r>
              <a:rPr lang="pt-BR" sz="1500" spc="5" dirty="0">
                <a:latin typeface="Carlito"/>
                <a:cs typeface="Carlito"/>
              </a:rPr>
              <a:t>) </a:t>
            </a:r>
            <a:r>
              <a:rPr lang="pt-BR" sz="1500" spc="10" dirty="0">
                <a:latin typeface="Carlito"/>
                <a:cs typeface="Carlito"/>
              </a:rPr>
              <a:t>investimentos </a:t>
            </a:r>
            <a:r>
              <a:rPr lang="pt-BR" sz="1500" spc="15" dirty="0">
                <a:latin typeface="Carlito"/>
                <a:cs typeface="Carlito"/>
              </a:rPr>
              <a:t>compulsórios </a:t>
            </a:r>
            <a:r>
              <a:rPr lang="pt-BR" sz="1500" spc="10" dirty="0">
                <a:latin typeface="Carlito"/>
                <a:cs typeface="Carlito"/>
              </a:rPr>
              <a:t>devem </a:t>
            </a:r>
            <a:r>
              <a:rPr lang="pt-BR" sz="1500" spc="15" dirty="0">
                <a:latin typeface="Carlito"/>
                <a:cs typeface="Carlito"/>
              </a:rPr>
              <a:t>observar </a:t>
            </a:r>
            <a:r>
              <a:rPr lang="pt-BR" sz="1500" spc="10" dirty="0">
                <a:latin typeface="Carlito"/>
                <a:cs typeface="Carlito"/>
              </a:rPr>
              <a:t>critérios </a:t>
            </a:r>
            <a:r>
              <a:rPr lang="pt-BR" sz="1500" spc="25" dirty="0">
                <a:latin typeface="Carlito"/>
                <a:cs typeface="Carlito"/>
              </a:rPr>
              <a:t>que  </a:t>
            </a:r>
            <a:r>
              <a:rPr lang="pt-BR" sz="1500" dirty="0">
                <a:latin typeface="Carlito"/>
                <a:cs typeface="Carlito"/>
              </a:rPr>
              <a:t>garantam </a:t>
            </a:r>
            <a:r>
              <a:rPr lang="pt-BR" sz="1500" spc="10" dirty="0">
                <a:latin typeface="Carlito"/>
                <a:cs typeface="Carlito"/>
              </a:rPr>
              <a:t>(</a:t>
            </a:r>
            <a:r>
              <a:rPr lang="pt-BR" sz="1500" b="1" i="1" spc="10" dirty="0">
                <a:latin typeface="Carlito"/>
                <a:cs typeface="Carlito"/>
              </a:rPr>
              <a:t>a</a:t>
            </a:r>
            <a:r>
              <a:rPr lang="pt-BR" sz="1500" spc="10" dirty="0">
                <a:latin typeface="Carlito"/>
                <a:cs typeface="Carlito"/>
              </a:rPr>
              <a:t>) remuneração </a:t>
            </a:r>
            <a:r>
              <a:rPr lang="pt-BR" sz="1500" spc="20" dirty="0">
                <a:latin typeface="Carlito"/>
                <a:cs typeface="Carlito"/>
              </a:rPr>
              <a:t>adequada, </a:t>
            </a:r>
            <a:r>
              <a:rPr lang="pt-BR" sz="1500" spc="10" dirty="0">
                <a:latin typeface="Carlito"/>
                <a:cs typeface="Carlito"/>
              </a:rPr>
              <a:t>(</a:t>
            </a:r>
            <a:r>
              <a:rPr lang="pt-BR" sz="1500" b="1" i="1" spc="10" dirty="0" err="1">
                <a:latin typeface="Carlito"/>
                <a:cs typeface="Carlito"/>
              </a:rPr>
              <a:t>b</a:t>
            </a:r>
            <a:r>
              <a:rPr lang="pt-BR" sz="1500" spc="10" dirty="0">
                <a:latin typeface="Carlito"/>
                <a:cs typeface="Carlito"/>
              </a:rPr>
              <a:t>) segurança </a:t>
            </a:r>
            <a:r>
              <a:rPr lang="pt-BR" sz="1500" dirty="0">
                <a:latin typeface="Carlito"/>
                <a:cs typeface="Carlito"/>
              </a:rPr>
              <a:t>e </a:t>
            </a:r>
            <a:r>
              <a:rPr lang="pt-BR" sz="1500" spc="10" dirty="0">
                <a:latin typeface="Carlito"/>
                <a:cs typeface="Carlito"/>
              </a:rPr>
              <a:t>(</a:t>
            </a:r>
            <a:r>
              <a:rPr lang="pt-BR" sz="1500" b="1" i="1" spc="10" dirty="0" err="1">
                <a:latin typeface="Carlito"/>
                <a:cs typeface="Carlito"/>
              </a:rPr>
              <a:t>c</a:t>
            </a:r>
            <a:r>
              <a:rPr lang="pt-BR" sz="1500" spc="10" dirty="0">
                <a:latin typeface="Carlito"/>
                <a:cs typeface="Carlito"/>
              </a:rPr>
              <a:t>) </a:t>
            </a:r>
            <a:r>
              <a:rPr lang="pt-BR" sz="1500" spc="15" dirty="0">
                <a:latin typeface="Carlito"/>
                <a:cs typeface="Carlito"/>
              </a:rPr>
              <a:t>liquidez; </a:t>
            </a:r>
            <a:r>
              <a:rPr lang="pt-BR" sz="1500" dirty="0">
                <a:latin typeface="Carlito"/>
                <a:cs typeface="Carlito"/>
              </a:rPr>
              <a:t>e </a:t>
            </a:r>
            <a:r>
              <a:rPr lang="pt-BR" sz="1500" spc="5" dirty="0">
                <a:latin typeface="Carlito"/>
                <a:cs typeface="Carlito"/>
              </a:rPr>
              <a:t>(</a:t>
            </a:r>
            <a:r>
              <a:rPr lang="pt-BR" sz="1500" b="1" i="1" spc="5" dirty="0" err="1">
                <a:latin typeface="Carlito"/>
                <a:cs typeface="Carlito"/>
              </a:rPr>
              <a:t>ii</a:t>
            </a:r>
            <a:r>
              <a:rPr lang="pt-BR" sz="1500" spc="5" dirty="0">
                <a:latin typeface="Carlito"/>
                <a:cs typeface="Carlito"/>
              </a:rPr>
              <a:t>) </a:t>
            </a:r>
            <a:r>
              <a:rPr lang="pt-BR" sz="1500" spc="10" dirty="0">
                <a:latin typeface="Carlito"/>
                <a:cs typeface="Carlito"/>
              </a:rPr>
              <a:t>segurança </a:t>
            </a:r>
            <a:r>
              <a:rPr lang="pt-BR" sz="1500" dirty="0">
                <a:latin typeface="Carlito"/>
                <a:cs typeface="Carlito"/>
              </a:rPr>
              <a:t>é </a:t>
            </a:r>
            <a:r>
              <a:rPr lang="pt-BR" sz="1500" spc="15" dirty="0">
                <a:latin typeface="Carlito"/>
                <a:cs typeface="Carlito"/>
              </a:rPr>
              <a:t>prioridade </a:t>
            </a:r>
            <a:r>
              <a:rPr lang="pt-BR" sz="1500" spc="25" dirty="0">
                <a:latin typeface="Carlito"/>
                <a:cs typeface="Carlito"/>
              </a:rPr>
              <a:t>em  </a:t>
            </a:r>
            <a:r>
              <a:rPr lang="pt-BR" sz="1500" spc="10" dirty="0">
                <a:latin typeface="Carlito"/>
                <a:cs typeface="Carlito"/>
              </a:rPr>
              <a:t>relação </a:t>
            </a:r>
            <a:r>
              <a:rPr lang="pt-BR" sz="1500" dirty="0">
                <a:latin typeface="Carlito"/>
                <a:cs typeface="Carlito"/>
              </a:rPr>
              <a:t>a </a:t>
            </a:r>
            <a:r>
              <a:rPr lang="pt-BR" sz="1500" spc="10" dirty="0">
                <a:latin typeface="Carlito"/>
                <a:cs typeface="Carlito"/>
              </a:rPr>
              <a:t>remuneração </a:t>
            </a:r>
            <a:r>
              <a:rPr lang="pt-BR" sz="1500" dirty="0">
                <a:latin typeface="Carlito"/>
                <a:cs typeface="Carlito"/>
              </a:rPr>
              <a:t>e</a:t>
            </a:r>
            <a:r>
              <a:rPr lang="pt-BR" sz="1500" spc="120" dirty="0">
                <a:latin typeface="Carlito"/>
                <a:cs typeface="Carlito"/>
              </a:rPr>
              <a:t> </a:t>
            </a:r>
            <a:r>
              <a:rPr lang="pt-BR" sz="1500" spc="15" dirty="0">
                <a:latin typeface="Carlito"/>
                <a:cs typeface="Carlito"/>
              </a:rPr>
              <a:t>liquidez.</a:t>
            </a:r>
            <a:endParaRPr lang="pt-BR" sz="1500" dirty="0">
              <a:latin typeface="Carlito"/>
              <a:cs typeface="Carlito"/>
            </a:endParaRPr>
          </a:p>
          <a:p>
            <a:pPr marL="1141095" marR="5080" indent="-571500">
              <a:buAutoNum type="romanLcParenBoth" startAt="3"/>
            </a:pPr>
            <a:endParaRPr lang="pt-BR" sz="1500" dirty="0">
              <a:latin typeface="Carlito"/>
              <a:cs typeface="Carlito"/>
            </a:endParaRPr>
          </a:p>
          <a:p>
            <a:pPr marL="0" indent="0">
              <a:buNone/>
            </a:pPr>
            <a:endParaRPr lang="pt-BR" sz="1500" dirty="0">
              <a:latin typeface="Carlito"/>
              <a:cs typeface="Carlito"/>
            </a:endParaRPr>
          </a:p>
          <a:p>
            <a:pPr marL="0" indent="0">
              <a:buNone/>
            </a:pPr>
            <a:endParaRPr lang="pt-BR" sz="1500" dirty="0"/>
          </a:p>
        </p:txBody>
      </p:sp>
    </p:spTree>
    <p:extLst>
      <p:ext uri="{BB962C8B-B14F-4D97-AF65-F5344CB8AC3E}">
        <p14:creationId xmlns:p14="http://schemas.microsoft.com/office/powerpoint/2010/main" val="28882825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Velhas mãos enrugadas com algumas moedas">
            <a:extLst>
              <a:ext uri="{FF2B5EF4-FFF2-40B4-BE49-F238E27FC236}">
                <a16:creationId xmlns:a16="http://schemas.microsoft.com/office/drawing/2014/main" id="{BA9A6AFA-CC8F-36FC-81E0-865C716F24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D269952-80CC-D14F-88D7-1F4A83BD6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pt-BR" sz="2500"/>
              <a:t>Como vocês acham que devem ser investidos os fundos correspondentes às provisões técnicas das seguradoras?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955772D-190F-CC4E-89AB-8FCB2215C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t-BR" sz="3200" dirty="0"/>
          </a:p>
          <a:p>
            <a:pPr marL="0" indent="0" algn="ctr">
              <a:buNone/>
            </a:pPr>
            <a:endParaRPr lang="pt-BR" sz="3200" dirty="0"/>
          </a:p>
          <a:p>
            <a:pPr marL="0" indent="0" algn="ctr">
              <a:buNone/>
            </a:pPr>
            <a:r>
              <a:rPr lang="pt-BR" sz="3200" dirty="0"/>
              <a:t>Pode aplicar em </a:t>
            </a:r>
            <a:r>
              <a:rPr lang="pt-BR" sz="3200" dirty="0" err="1"/>
              <a:t>bitcoins</a:t>
            </a:r>
            <a:r>
              <a:rPr lang="pt-BR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716087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F1AA59A-77D5-CB4D-AFDF-1DEEC7E00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sz="5400"/>
              <a:t>Aplicação  das provisões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08C4456-8E29-0B4D-9DCD-C35D1ADA1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2200" spc="10" dirty="0">
                <a:latin typeface="Carlito"/>
                <a:cs typeface="Carlito"/>
              </a:rPr>
              <a:t>Atual </a:t>
            </a:r>
            <a:r>
              <a:rPr lang="pt-BR" sz="2200" spc="15" dirty="0">
                <a:latin typeface="Carlito"/>
                <a:cs typeface="Carlito"/>
              </a:rPr>
              <a:t>disciplina </a:t>
            </a:r>
            <a:r>
              <a:rPr lang="pt-BR" sz="2200" spc="10" dirty="0">
                <a:latin typeface="Carlito"/>
                <a:cs typeface="Carlito"/>
              </a:rPr>
              <a:t>do </a:t>
            </a:r>
            <a:r>
              <a:rPr lang="pt-BR" sz="2200" spc="20" dirty="0">
                <a:latin typeface="Carlito"/>
                <a:cs typeface="Carlito"/>
              </a:rPr>
              <a:t>CMN </a:t>
            </a:r>
            <a:r>
              <a:rPr lang="pt-BR" sz="2200" spc="10" dirty="0">
                <a:latin typeface="Carlito"/>
                <a:cs typeface="Carlito"/>
              </a:rPr>
              <a:t>(divulgada </a:t>
            </a:r>
            <a:r>
              <a:rPr lang="pt-BR" sz="2200" spc="15" dirty="0">
                <a:latin typeface="Carlito"/>
                <a:cs typeface="Carlito"/>
              </a:rPr>
              <a:t>pelo </a:t>
            </a:r>
            <a:r>
              <a:rPr lang="pt-BR" sz="2200" spc="10" dirty="0">
                <a:latin typeface="Carlito"/>
                <a:cs typeface="Carlito"/>
              </a:rPr>
              <a:t>BACEN </a:t>
            </a:r>
            <a:r>
              <a:rPr lang="pt-BR" sz="2200" dirty="0">
                <a:latin typeface="Carlito"/>
                <a:cs typeface="Carlito"/>
              </a:rPr>
              <a:t>através </a:t>
            </a:r>
            <a:r>
              <a:rPr lang="pt-BR" sz="2200" spc="10" dirty="0">
                <a:latin typeface="Carlito"/>
                <a:cs typeface="Carlito"/>
              </a:rPr>
              <a:t>da </a:t>
            </a:r>
            <a:r>
              <a:rPr lang="pt-BR" sz="2200" spc="5" dirty="0">
                <a:latin typeface="Carlito"/>
                <a:cs typeface="Carlito"/>
              </a:rPr>
              <a:t>Res. </a:t>
            </a:r>
            <a:r>
              <a:rPr lang="pt-BR" sz="2200" spc="15" dirty="0">
                <a:latin typeface="Carlito"/>
                <a:cs typeface="Carlito"/>
              </a:rPr>
              <a:t>3308 </a:t>
            </a:r>
            <a:r>
              <a:rPr lang="pt-BR" sz="2200" spc="10" dirty="0">
                <a:latin typeface="Carlito"/>
                <a:cs typeface="Carlito"/>
              </a:rPr>
              <a:t>de </a:t>
            </a:r>
            <a:r>
              <a:rPr lang="pt-BR" sz="2200" spc="15" dirty="0">
                <a:latin typeface="Carlito"/>
                <a:cs typeface="Carlito"/>
              </a:rPr>
              <a:t>31.08.2005): </a:t>
            </a:r>
            <a:r>
              <a:rPr lang="pt-BR" sz="2200" spc="5" dirty="0">
                <a:latin typeface="Carlito"/>
                <a:cs typeface="Carlito"/>
              </a:rPr>
              <a:t>(</a:t>
            </a:r>
            <a:r>
              <a:rPr lang="pt-BR" sz="2200" b="1" i="1" spc="5" dirty="0" err="1">
                <a:latin typeface="Carlito"/>
                <a:cs typeface="Carlito"/>
              </a:rPr>
              <a:t>i</a:t>
            </a:r>
            <a:r>
              <a:rPr lang="pt-BR" sz="2200" spc="5" dirty="0">
                <a:latin typeface="Carlito"/>
                <a:cs typeface="Carlito"/>
              </a:rPr>
              <a:t>) </a:t>
            </a:r>
            <a:r>
              <a:rPr lang="pt-BR" sz="2200" spc="15" dirty="0">
                <a:latin typeface="Carlito"/>
                <a:cs typeface="Carlito"/>
              </a:rPr>
              <a:t>segmentos  </a:t>
            </a:r>
            <a:r>
              <a:rPr lang="pt-BR" sz="2200" spc="5" dirty="0">
                <a:latin typeface="Carlito"/>
                <a:cs typeface="Carlito"/>
              </a:rPr>
              <a:t>para </a:t>
            </a:r>
            <a:r>
              <a:rPr lang="pt-BR" sz="2200" spc="10" dirty="0">
                <a:latin typeface="Carlito"/>
                <a:cs typeface="Carlito"/>
              </a:rPr>
              <a:t>aplicações são renda </a:t>
            </a:r>
            <a:r>
              <a:rPr lang="pt-BR" sz="2200" spc="5" dirty="0">
                <a:latin typeface="Carlito"/>
                <a:cs typeface="Carlito"/>
              </a:rPr>
              <a:t>fixa, </a:t>
            </a:r>
            <a:r>
              <a:rPr lang="pt-BR" sz="2200" spc="10" dirty="0">
                <a:latin typeface="Carlito"/>
                <a:cs typeface="Carlito"/>
              </a:rPr>
              <a:t>renda </a:t>
            </a:r>
            <a:r>
              <a:rPr lang="pt-BR" sz="2200" spc="5" dirty="0">
                <a:latin typeface="Carlito"/>
                <a:cs typeface="Carlito"/>
              </a:rPr>
              <a:t>variável </a:t>
            </a:r>
            <a:r>
              <a:rPr lang="pt-BR" sz="2200" dirty="0">
                <a:latin typeface="Carlito"/>
                <a:cs typeface="Carlito"/>
              </a:rPr>
              <a:t>e </a:t>
            </a:r>
            <a:r>
              <a:rPr lang="pt-BR" sz="2200" spc="10" dirty="0">
                <a:latin typeface="Carlito"/>
                <a:cs typeface="Carlito"/>
              </a:rPr>
              <a:t>imóveis (art. 2º); </a:t>
            </a:r>
            <a:r>
              <a:rPr lang="pt-BR" sz="2200" dirty="0">
                <a:latin typeface="Carlito"/>
                <a:cs typeface="Carlito"/>
              </a:rPr>
              <a:t>e </a:t>
            </a:r>
            <a:r>
              <a:rPr lang="pt-BR" sz="2200" spc="5" dirty="0">
                <a:latin typeface="Carlito"/>
                <a:cs typeface="Carlito"/>
              </a:rPr>
              <a:t>(</a:t>
            </a:r>
            <a:r>
              <a:rPr lang="pt-BR" sz="2200" b="1" i="1" spc="5" dirty="0" err="1">
                <a:latin typeface="Carlito"/>
                <a:cs typeface="Carlito"/>
              </a:rPr>
              <a:t>ii</a:t>
            </a:r>
            <a:r>
              <a:rPr lang="pt-BR" sz="2200" spc="5" dirty="0">
                <a:latin typeface="Carlito"/>
                <a:cs typeface="Carlito"/>
              </a:rPr>
              <a:t>) </a:t>
            </a:r>
            <a:r>
              <a:rPr lang="pt-BR" sz="2200" spc="10" dirty="0">
                <a:latin typeface="Carlito"/>
                <a:cs typeface="Carlito"/>
              </a:rPr>
              <a:t>percentuais admissíveis: (</a:t>
            </a:r>
            <a:r>
              <a:rPr lang="pt-BR" sz="2200" b="1" i="1" spc="10" dirty="0">
                <a:latin typeface="Carlito"/>
                <a:cs typeface="Carlito"/>
              </a:rPr>
              <a:t>a</a:t>
            </a:r>
            <a:r>
              <a:rPr lang="pt-BR" sz="2200" spc="10" dirty="0">
                <a:latin typeface="Carlito"/>
                <a:cs typeface="Carlito"/>
              </a:rPr>
              <a:t>) renda  </a:t>
            </a:r>
            <a:r>
              <a:rPr lang="pt-BR" sz="2200" spc="5" dirty="0">
                <a:latin typeface="Carlito"/>
                <a:cs typeface="Carlito"/>
              </a:rPr>
              <a:t>fixa: </a:t>
            </a:r>
            <a:r>
              <a:rPr lang="pt-BR" sz="2200" dirty="0">
                <a:latin typeface="Carlito"/>
                <a:cs typeface="Carlito"/>
              </a:rPr>
              <a:t>até </a:t>
            </a:r>
            <a:r>
              <a:rPr lang="pt-BR" sz="2200" spc="15" dirty="0">
                <a:latin typeface="Carlito"/>
                <a:cs typeface="Carlito"/>
              </a:rPr>
              <a:t>100%, </a:t>
            </a:r>
            <a:r>
              <a:rPr lang="pt-BR" sz="2200" spc="5" dirty="0">
                <a:latin typeface="Carlito"/>
                <a:cs typeface="Carlito"/>
              </a:rPr>
              <a:t>se </a:t>
            </a:r>
            <a:r>
              <a:rPr lang="pt-BR" sz="2200" dirty="0">
                <a:latin typeface="Carlito"/>
                <a:cs typeface="Carlito"/>
              </a:rPr>
              <a:t>forem </a:t>
            </a:r>
            <a:r>
              <a:rPr lang="pt-BR" sz="2200" spc="10" dirty="0">
                <a:latin typeface="Carlito"/>
                <a:cs typeface="Carlito"/>
              </a:rPr>
              <a:t>em títulos </a:t>
            </a:r>
            <a:r>
              <a:rPr lang="pt-BR" sz="2200" spc="15" dirty="0">
                <a:latin typeface="Carlito"/>
                <a:cs typeface="Carlito"/>
              </a:rPr>
              <a:t>públicos, </a:t>
            </a:r>
            <a:r>
              <a:rPr lang="pt-BR" sz="2200" spc="10" dirty="0">
                <a:latin typeface="Carlito"/>
                <a:cs typeface="Carlito"/>
              </a:rPr>
              <a:t>ou </a:t>
            </a:r>
            <a:r>
              <a:rPr lang="pt-BR" sz="2200" dirty="0">
                <a:latin typeface="Carlito"/>
                <a:cs typeface="Carlito"/>
              </a:rPr>
              <a:t>até </a:t>
            </a:r>
            <a:r>
              <a:rPr lang="pt-BR" sz="2200" spc="10" dirty="0">
                <a:latin typeface="Carlito"/>
                <a:cs typeface="Carlito"/>
              </a:rPr>
              <a:t>80% em outros títulos </a:t>
            </a:r>
            <a:r>
              <a:rPr lang="pt-BR" sz="2200" spc="5" dirty="0">
                <a:latin typeface="Carlito"/>
                <a:cs typeface="Carlito"/>
              </a:rPr>
              <a:t>(e </a:t>
            </a:r>
            <a:r>
              <a:rPr lang="pt-BR" sz="2200" dirty="0">
                <a:latin typeface="Carlito"/>
                <a:cs typeface="Carlito"/>
              </a:rPr>
              <a:t>até </a:t>
            </a:r>
            <a:r>
              <a:rPr lang="pt-BR" sz="2200" spc="10" dirty="0">
                <a:latin typeface="Carlito"/>
                <a:cs typeface="Carlito"/>
              </a:rPr>
              <a:t>10% em </a:t>
            </a:r>
            <a:r>
              <a:rPr lang="pt-BR" sz="2200" spc="15" dirty="0">
                <a:latin typeface="Carlito"/>
                <a:cs typeface="Carlito"/>
              </a:rPr>
              <a:t>fundos </a:t>
            </a:r>
            <a:r>
              <a:rPr lang="pt-BR" sz="2200" spc="25" dirty="0">
                <a:latin typeface="Carlito"/>
                <a:cs typeface="Carlito"/>
              </a:rPr>
              <a:t>de  </a:t>
            </a:r>
            <a:r>
              <a:rPr lang="pt-BR" sz="2200" spc="10" dirty="0">
                <a:latin typeface="Carlito"/>
                <a:cs typeface="Carlito"/>
              </a:rPr>
              <a:t>investimentos no exterior) </a:t>
            </a:r>
            <a:r>
              <a:rPr lang="pt-BR" sz="2200" dirty="0">
                <a:latin typeface="Carlito"/>
                <a:cs typeface="Carlito"/>
              </a:rPr>
              <a:t>– e </a:t>
            </a:r>
            <a:r>
              <a:rPr lang="pt-BR" sz="2200" spc="10" dirty="0">
                <a:latin typeface="Carlito"/>
                <a:cs typeface="Carlito"/>
              </a:rPr>
              <a:t>em </a:t>
            </a:r>
            <a:r>
              <a:rPr lang="pt-BR" sz="2200" spc="15" dirty="0">
                <a:latin typeface="Carlito"/>
                <a:cs typeface="Carlito"/>
              </a:rPr>
              <a:t>qualquer </a:t>
            </a:r>
            <a:r>
              <a:rPr lang="pt-BR" sz="2200" spc="10" dirty="0">
                <a:latin typeface="Carlito"/>
                <a:cs typeface="Carlito"/>
              </a:rPr>
              <a:t>caso os </a:t>
            </a:r>
            <a:r>
              <a:rPr lang="pt-BR" sz="2200" spc="5" dirty="0">
                <a:latin typeface="Carlito"/>
                <a:cs typeface="Carlito"/>
              </a:rPr>
              <a:t>valores </a:t>
            </a:r>
            <a:r>
              <a:rPr lang="pt-BR" sz="2200" spc="15" dirty="0">
                <a:latin typeface="Carlito"/>
                <a:cs typeface="Carlito"/>
              </a:rPr>
              <a:t>mobiliários </a:t>
            </a:r>
            <a:r>
              <a:rPr lang="pt-BR" sz="2200" spc="10" dirty="0">
                <a:latin typeface="Carlito"/>
                <a:cs typeface="Carlito"/>
              </a:rPr>
              <a:t>de </a:t>
            </a:r>
            <a:r>
              <a:rPr lang="pt-BR" sz="2200" spc="20" dirty="0">
                <a:latin typeface="Carlito"/>
                <a:cs typeface="Carlito"/>
              </a:rPr>
              <a:t>uma </a:t>
            </a:r>
            <a:r>
              <a:rPr lang="pt-BR" sz="2200" spc="15" dirty="0">
                <a:latin typeface="Carlito"/>
                <a:cs typeface="Carlito"/>
              </a:rPr>
              <a:t>companhia </a:t>
            </a:r>
            <a:r>
              <a:rPr lang="pt-BR" sz="2200" spc="5" dirty="0">
                <a:latin typeface="Carlito"/>
                <a:cs typeface="Carlito"/>
              </a:rPr>
              <a:t>investida </a:t>
            </a:r>
            <a:r>
              <a:rPr lang="pt-BR" sz="2200" spc="15" dirty="0">
                <a:latin typeface="Carlito"/>
                <a:cs typeface="Carlito"/>
              </a:rPr>
              <a:t>não  </a:t>
            </a:r>
            <a:r>
              <a:rPr lang="pt-BR" sz="2200" spc="20" dirty="0">
                <a:latin typeface="Carlito"/>
                <a:cs typeface="Carlito"/>
              </a:rPr>
              <a:t>podem </a:t>
            </a:r>
            <a:r>
              <a:rPr lang="pt-BR" sz="2200" spc="10" dirty="0">
                <a:latin typeface="Carlito"/>
                <a:cs typeface="Carlito"/>
              </a:rPr>
              <a:t>ser </a:t>
            </a:r>
            <a:r>
              <a:rPr lang="pt-BR" sz="2200" dirty="0">
                <a:latin typeface="Carlito"/>
                <a:cs typeface="Carlito"/>
              </a:rPr>
              <a:t>&gt; </a:t>
            </a:r>
            <a:r>
              <a:rPr lang="pt-BR" sz="2200" spc="10" dirty="0">
                <a:latin typeface="Carlito"/>
                <a:cs typeface="Carlito"/>
              </a:rPr>
              <a:t>5% do </a:t>
            </a:r>
            <a:r>
              <a:rPr lang="pt-BR" sz="2200" spc="5" dirty="0">
                <a:latin typeface="Carlito"/>
                <a:cs typeface="Carlito"/>
              </a:rPr>
              <a:t>total </a:t>
            </a:r>
            <a:r>
              <a:rPr lang="pt-BR" sz="2200" spc="15" dirty="0">
                <a:latin typeface="Carlito"/>
                <a:cs typeface="Carlito"/>
              </a:rPr>
              <a:t>dos </a:t>
            </a:r>
            <a:r>
              <a:rPr lang="pt-BR" sz="2200" spc="10" dirty="0">
                <a:latin typeface="Carlito"/>
                <a:cs typeface="Carlito"/>
              </a:rPr>
              <a:t>recursos do segurador; (</a:t>
            </a:r>
            <a:r>
              <a:rPr lang="pt-BR" sz="2200" b="1" i="1" spc="10" dirty="0" err="1">
                <a:latin typeface="Carlito"/>
                <a:cs typeface="Carlito"/>
              </a:rPr>
              <a:t>b</a:t>
            </a:r>
            <a:r>
              <a:rPr lang="pt-BR" sz="2200" spc="10" dirty="0">
                <a:latin typeface="Carlito"/>
                <a:cs typeface="Carlito"/>
              </a:rPr>
              <a:t>) renda </a:t>
            </a:r>
            <a:r>
              <a:rPr lang="pt-BR" sz="2200" spc="5" dirty="0">
                <a:latin typeface="Carlito"/>
                <a:cs typeface="Carlito"/>
              </a:rPr>
              <a:t>variável: </a:t>
            </a:r>
            <a:r>
              <a:rPr lang="pt-BR" sz="2200" dirty="0">
                <a:latin typeface="Carlito"/>
                <a:cs typeface="Carlito"/>
              </a:rPr>
              <a:t>até </a:t>
            </a:r>
            <a:r>
              <a:rPr lang="pt-BR" sz="2200" spc="10" dirty="0">
                <a:latin typeface="Carlito"/>
                <a:cs typeface="Carlito"/>
              </a:rPr>
              <a:t>49% em </a:t>
            </a:r>
            <a:r>
              <a:rPr lang="pt-BR" sz="2200" spc="5" dirty="0">
                <a:latin typeface="Carlito"/>
                <a:cs typeface="Carlito"/>
              </a:rPr>
              <a:t>valores </a:t>
            </a:r>
            <a:r>
              <a:rPr lang="pt-BR" sz="2200" spc="25" dirty="0">
                <a:latin typeface="Carlito"/>
                <a:cs typeface="Carlito"/>
              </a:rPr>
              <a:t>de  </a:t>
            </a:r>
            <a:r>
              <a:rPr lang="pt-BR" sz="2200" spc="15" dirty="0">
                <a:latin typeface="Carlito"/>
                <a:cs typeface="Carlito"/>
              </a:rPr>
              <a:t>companhias </a:t>
            </a:r>
            <a:r>
              <a:rPr lang="pt-BR" sz="2200" spc="10" dirty="0">
                <a:latin typeface="Carlito"/>
                <a:cs typeface="Carlito"/>
              </a:rPr>
              <a:t>do Novo Mercado </a:t>
            </a:r>
            <a:r>
              <a:rPr lang="pt-BR" sz="2200" spc="5" dirty="0">
                <a:latin typeface="Carlito"/>
                <a:cs typeface="Carlito"/>
              </a:rPr>
              <a:t>(e </a:t>
            </a:r>
            <a:r>
              <a:rPr lang="pt-BR" sz="2200" spc="10" dirty="0">
                <a:latin typeface="Carlito"/>
                <a:cs typeface="Carlito"/>
              </a:rPr>
              <a:t>os percentuais </a:t>
            </a:r>
            <a:r>
              <a:rPr lang="pt-BR" sz="2200" spc="15" dirty="0">
                <a:latin typeface="Carlito"/>
                <a:cs typeface="Carlito"/>
              </a:rPr>
              <a:t>decrescem </a:t>
            </a:r>
            <a:r>
              <a:rPr lang="pt-BR" sz="2200" spc="10" dirty="0">
                <a:latin typeface="Carlito"/>
                <a:cs typeface="Carlito"/>
              </a:rPr>
              <a:t>em outros </a:t>
            </a:r>
            <a:r>
              <a:rPr lang="pt-BR" sz="2200" spc="15" dirty="0">
                <a:latin typeface="Carlito"/>
                <a:cs typeface="Carlito"/>
              </a:rPr>
              <a:t>segmentos </a:t>
            </a:r>
            <a:r>
              <a:rPr lang="pt-BR" sz="2200" spc="10" dirty="0">
                <a:latin typeface="Carlito"/>
                <a:cs typeface="Carlito"/>
              </a:rPr>
              <a:t>de listagem, </a:t>
            </a:r>
            <a:r>
              <a:rPr lang="pt-BR" sz="2200" spc="15" dirty="0">
                <a:latin typeface="Carlito"/>
                <a:cs typeface="Carlito"/>
              </a:rPr>
              <a:t>chegando  </a:t>
            </a:r>
            <a:r>
              <a:rPr lang="pt-BR" sz="2200" dirty="0">
                <a:latin typeface="Carlito"/>
                <a:cs typeface="Carlito"/>
              </a:rPr>
              <a:t>até </a:t>
            </a:r>
            <a:r>
              <a:rPr lang="pt-BR" sz="2200" spc="10" dirty="0">
                <a:latin typeface="Carlito"/>
                <a:cs typeface="Carlito"/>
              </a:rPr>
              <a:t>30% </a:t>
            </a:r>
            <a:r>
              <a:rPr lang="pt-BR" sz="2200" spc="5" dirty="0">
                <a:latin typeface="Carlito"/>
                <a:cs typeface="Carlito"/>
              </a:rPr>
              <a:t>para </a:t>
            </a:r>
            <a:r>
              <a:rPr lang="pt-BR" sz="2200" spc="10" dirty="0">
                <a:latin typeface="Carlito"/>
                <a:cs typeface="Carlito"/>
              </a:rPr>
              <a:t>as </a:t>
            </a:r>
            <a:r>
              <a:rPr lang="pt-BR" sz="2200" spc="15" dirty="0">
                <a:latin typeface="Carlito"/>
                <a:cs typeface="Carlito"/>
              </a:rPr>
              <a:t>não </a:t>
            </a:r>
            <a:r>
              <a:rPr lang="pt-BR" sz="2200" spc="5" dirty="0">
                <a:latin typeface="Carlito"/>
                <a:cs typeface="Carlito"/>
              </a:rPr>
              <a:t>listadas) </a:t>
            </a:r>
            <a:r>
              <a:rPr lang="pt-BR" sz="2200" dirty="0">
                <a:latin typeface="Carlito"/>
                <a:cs typeface="Carlito"/>
              </a:rPr>
              <a:t>– </a:t>
            </a:r>
            <a:r>
              <a:rPr lang="pt-BR" sz="2200" spc="15" dirty="0">
                <a:latin typeface="Carlito"/>
                <a:cs typeface="Carlito"/>
              </a:rPr>
              <a:t>sendo que </a:t>
            </a:r>
            <a:r>
              <a:rPr lang="pt-BR" sz="2200" spc="10" dirty="0">
                <a:latin typeface="Carlito"/>
                <a:cs typeface="Carlito"/>
              </a:rPr>
              <a:t>em </a:t>
            </a:r>
            <a:r>
              <a:rPr lang="pt-BR" sz="2200" spc="15" dirty="0">
                <a:latin typeface="Carlito"/>
                <a:cs typeface="Carlito"/>
              </a:rPr>
              <a:t>qualquer </a:t>
            </a:r>
            <a:r>
              <a:rPr lang="pt-BR" sz="2200" spc="10" dirty="0">
                <a:latin typeface="Carlito"/>
                <a:cs typeface="Carlito"/>
              </a:rPr>
              <a:t>caso </a:t>
            </a:r>
            <a:r>
              <a:rPr lang="pt-BR" sz="2200" dirty="0">
                <a:latin typeface="Carlito"/>
                <a:cs typeface="Carlito"/>
              </a:rPr>
              <a:t>tais </a:t>
            </a:r>
            <a:r>
              <a:rPr lang="pt-BR" sz="2200" spc="10" dirty="0">
                <a:latin typeface="Carlito"/>
                <a:cs typeface="Carlito"/>
              </a:rPr>
              <a:t>aplicações </a:t>
            </a:r>
            <a:r>
              <a:rPr lang="pt-BR" sz="2200" spc="15" dirty="0">
                <a:latin typeface="Carlito"/>
                <a:cs typeface="Carlito"/>
              </a:rPr>
              <a:t>não </a:t>
            </a:r>
            <a:r>
              <a:rPr lang="pt-BR" sz="2200" spc="20" dirty="0">
                <a:latin typeface="Carlito"/>
                <a:cs typeface="Carlito"/>
              </a:rPr>
              <a:t>podem </a:t>
            </a:r>
            <a:r>
              <a:rPr lang="pt-BR" sz="2200" spc="10" dirty="0">
                <a:latin typeface="Carlito"/>
                <a:cs typeface="Carlito"/>
              </a:rPr>
              <a:t>ser </a:t>
            </a:r>
            <a:r>
              <a:rPr lang="pt-BR" sz="2200" dirty="0">
                <a:latin typeface="Carlito"/>
                <a:cs typeface="Carlito"/>
              </a:rPr>
              <a:t>&gt; </a:t>
            </a:r>
            <a:r>
              <a:rPr lang="pt-BR" sz="2200" spc="10" dirty="0">
                <a:latin typeface="Carlito"/>
                <a:cs typeface="Carlito"/>
              </a:rPr>
              <a:t>20% </a:t>
            </a:r>
            <a:r>
              <a:rPr lang="pt-BR" sz="2200" spc="25" dirty="0">
                <a:latin typeface="Carlito"/>
                <a:cs typeface="Carlito"/>
              </a:rPr>
              <a:t>do  </a:t>
            </a:r>
            <a:r>
              <a:rPr lang="pt-BR" sz="2200" spc="10" dirty="0">
                <a:latin typeface="Carlito"/>
                <a:cs typeface="Carlito"/>
              </a:rPr>
              <a:t>capital </a:t>
            </a:r>
            <a:r>
              <a:rPr lang="pt-BR" sz="2200" spc="5" dirty="0">
                <a:latin typeface="Carlito"/>
                <a:cs typeface="Carlito"/>
              </a:rPr>
              <a:t>votante </a:t>
            </a:r>
            <a:r>
              <a:rPr lang="pt-BR" sz="2200" spc="10" dirty="0">
                <a:latin typeface="Carlito"/>
                <a:cs typeface="Carlito"/>
              </a:rPr>
              <a:t>da </a:t>
            </a:r>
            <a:r>
              <a:rPr lang="pt-BR" sz="2200" spc="5" dirty="0">
                <a:latin typeface="Carlito"/>
                <a:cs typeface="Carlito"/>
              </a:rPr>
              <a:t>investida </a:t>
            </a:r>
            <a:r>
              <a:rPr lang="pt-BR" sz="2200" spc="15" dirty="0">
                <a:latin typeface="Carlito"/>
                <a:cs typeface="Carlito"/>
              </a:rPr>
              <a:t>nem </a:t>
            </a:r>
            <a:r>
              <a:rPr lang="pt-BR" sz="2200" dirty="0">
                <a:latin typeface="Carlito"/>
                <a:cs typeface="Carlito"/>
              </a:rPr>
              <a:t>&gt; </a:t>
            </a:r>
            <a:r>
              <a:rPr lang="pt-BR" sz="2200" spc="10" dirty="0">
                <a:latin typeface="Carlito"/>
                <a:cs typeface="Carlito"/>
              </a:rPr>
              <a:t>5% do </a:t>
            </a:r>
            <a:r>
              <a:rPr lang="pt-BR" sz="2200" spc="5" dirty="0">
                <a:latin typeface="Carlito"/>
                <a:cs typeface="Carlito"/>
              </a:rPr>
              <a:t>total </a:t>
            </a:r>
            <a:r>
              <a:rPr lang="pt-BR" sz="2200" spc="10" dirty="0">
                <a:latin typeface="Carlito"/>
                <a:cs typeface="Carlito"/>
              </a:rPr>
              <a:t>de recursos do segurador; </a:t>
            </a:r>
            <a:r>
              <a:rPr lang="pt-BR" sz="2200" dirty="0">
                <a:latin typeface="Carlito"/>
                <a:cs typeface="Carlito"/>
              </a:rPr>
              <a:t>e </a:t>
            </a:r>
            <a:r>
              <a:rPr lang="pt-BR" sz="2200" spc="10" dirty="0">
                <a:latin typeface="Carlito"/>
                <a:cs typeface="Carlito"/>
              </a:rPr>
              <a:t>(</a:t>
            </a:r>
            <a:r>
              <a:rPr lang="pt-BR" sz="2200" b="1" i="1" spc="10" dirty="0" err="1">
                <a:latin typeface="Carlito"/>
                <a:cs typeface="Carlito"/>
              </a:rPr>
              <a:t>c</a:t>
            </a:r>
            <a:r>
              <a:rPr lang="pt-BR" sz="2200" spc="10" dirty="0">
                <a:latin typeface="Carlito"/>
                <a:cs typeface="Carlito"/>
              </a:rPr>
              <a:t>) imóveis: 18% </a:t>
            </a:r>
            <a:r>
              <a:rPr lang="pt-BR" sz="2200" spc="15" dirty="0">
                <a:latin typeface="Carlito"/>
                <a:cs typeface="Carlito"/>
              </a:rPr>
              <a:t>dos </a:t>
            </a:r>
            <a:r>
              <a:rPr lang="pt-BR" sz="2200" spc="10" dirty="0">
                <a:latin typeface="Carlito"/>
                <a:cs typeface="Carlito"/>
              </a:rPr>
              <a:t>recursos  do segurador </a:t>
            </a:r>
            <a:r>
              <a:rPr lang="pt-BR" sz="2200" spc="15" dirty="0">
                <a:latin typeface="Carlito"/>
                <a:cs typeface="Carlito"/>
              </a:rPr>
              <a:t>(decrescendo </a:t>
            </a:r>
            <a:r>
              <a:rPr lang="pt-BR" sz="2200" spc="10" dirty="0">
                <a:latin typeface="Carlito"/>
                <a:cs typeface="Carlito"/>
              </a:rPr>
              <a:t>hoje </a:t>
            </a:r>
            <a:r>
              <a:rPr lang="pt-BR" sz="2200" dirty="0">
                <a:latin typeface="Carlito"/>
                <a:cs typeface="Carlito"/>
              </a:rPr>
              <a:t>a</a:t>
            </a:r>
            <a:r>
              <a:rPr lang="pt-BR" sz="2200" spc="130" dirty="0">
                <a:latin typeface="Carlito"/>
                <a:cs typeface="Carlito"/>
              </a:rPr>
              <a:t> </a:t>
            </a:r>
            <a:r>
              <a:rPr lang="pt-BR" sz="2200" spc="15" dirty="0">
                <a:latin typeface="Carlito"/>
                <a:cs typeface="Carlito"/>
              </a:rPr>
              <a:t>8%).</a:t>
            </a:r>
          </a:p>
          <a:p>
            <a:pPr marL="0" indent="0">
              <a:buNone/>
            </a:pPr>
            <a:endParaRPr lang="pt-BR" sz="2200" spc="15" dirty="0">
              <a:latin typeface="Carlito"/>
              <a:cs typeface="Carlito"/>
            </a:endParaRPr>
          </a:p>
          <a:p>
            <a:pPr marL="0" indent="0">
              <a:buNone/>
            </a:pPr>
            <a:r>
              <a:rPr lang="pt-BR" sz="2200" spc="15" dirty="0">
                <a:latin typeface="Carlito"/>
                <a:cs typeface="Carlito"/>
              </a:rPr>
              <a:t>Por que as carteiras </a:t>
            </a:r>
            <a:r>
              <a:rPr lang="pt-BR" sz="2200" spc="15">
                <a:latin typeface="Carlito"/>
                <a:cs typeface="Carlito"/>
              </a:rPr>
              <a:t>são reguladas?</a:t>
            </a:r>
            <a:endParaRPr lang="pt-BR" sz="2200">
              <a:latin typeface="Carlito"/>
              <a:cs typeface="Carlito"/>
            </a:endParaRPr>
          </a:p>
          <a:p>
            <a:pPr marL="0" indent="0">
              <a:buNone/>
            </a:pP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38039043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2E35206-BEB2-0A45-A668-F3333C2FA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sz="2600" spc="5">
                <a:latin typeface="Carlito"/>
                <a:cs typeface="Carlito"/>
              </a:rPr>
              <a:t>Regras </a:t>
            </a:r>
            <a:r>
              <a:rPr lang="pt-BR" sz="2600" spc="10">
                <a:latin typeface="Carlito"/>
                <a:cs typeface="Carlito"/>
              </a:rPr>
              <a:t>contábeis </a:t>
            </a:r>
            <a:r>
              <a:rPr lang="pt-BR" sz="2600">
                <a:latin typeface="Carlito"/>
                <a:cs typeface="Carlito"/>
              </a:rPr>
              <a:t>e </a:t>
            </a:r>
            <a:r>
              <a:rPr lang="pt-BR" sz="2600" spc="5">
                <a:latin typeface="Carlito"/>
                <a:cs typeface="Carlito"/>
              </a:rPr>
              <a:t>prestação </a:t>
            </a:r>
            <a:r>
              <a:rPr lang="pt-BR" sz="2600" spc="10">
                <a:latin typeface="Carlito"/>
                <a:cs typeface="Carlito"/>
              </a:rPr>
              <a:t>de informações</a:t>
            </a:r>
            <a:r>
              <a:rPr lang="pt-BR" sz="2600" spc="195">
                <a:latin typeface="Carlito"/>
                <a:cs typeface="Carlito"/>
              </a:rPr>
              <a:t> </a:t>
            </a:r>
            <a:r>
              <a:rPr lang="pt-BR" sz="2600" spc="15">
                <a:latin typeface="Carlito"/>
                <a:cs typeface="Carlito"/>
              </a:rPr>
              <a:t>econômico-financeiras.</a:t>
            </a:r>
            <a:br>
              <a:rPr lang="pt-BR" sz="2600">
                <a:latin typeface="Carlito"/>
                <a:cs typeface="Carlito"/>
              </a:rPr>
            </a:br>
            <a:endParaRPr lang="pt-BR" sz="26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8AF58A5-C882-B84F-B3F9-AFDFF33C4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>
              <a:spcBef>
                <a:spcPts val="5"/>
              </a:spcBef>
            </a:pPr>
            <a:endParaRPr lang="pt-BR" sz="2200">
              <a:latin typeface="Carlito"/>
              <a:cs typeface="Carlito"/>
            </a:endParaRPr>
          </a:p>
          <a:p>
            <a:pPr marL="798195" marR="5080"/>
            <a:r>
              <a:rPr lang="pt-BR" sz="2200" spc="15">
                <a:latin typeface="Carlito"/>
                <a:cs typeface="Carlito"/>
              </a:rPr>
              <a:t>normais especiais </a:t>
            </a:r>
            <a:r>
              <a:rPr lang="pt-BR" sz="2200" spc="10">
                <a:latin typeface="Carlito"/>
                <a:cs typeface="Carlito"/>
              </a:rPr>
              <a:t>de </a:t>
            </a:r>
            <a:r>
              <a:rPr lang="pt-BR" sz="2200">
                <a:latin typeface="Carlito"/>
                <a:cs typeface="Carlito"/>
              </a:rPr>
              <a:t>registro </a:t>
            </a:r>
            <a:r>
              <a:rPr lang="pt-BR" sz="2200" spc="10">
                <a:latin typeface="Carlito"/>
                <a:cs typeface="Carlito"/>
              </a:rPr>
              <a:t>de suas operações </a:t>
            </a:r>
            <a:r>
              <a:rPr lang="pt-BR" sz="2200">
                <a:latin typeface="Carlito"/>
                <a:cs typeface="Carlito"/>
              </a:rPr>
              <a:t>e </a:t>
            </a:r>
            <a:r>
              <a:rPr lang="pt-BR" sz="2200" spc="10">
                <a:latin typeface="Carlito"/>
                <a:cs typeface="Carlito"/>
              </a:rPr>
              <a:t>elaboração de </a:t>
            </a:r>
            <a:r>
              <a:rPr lang="pt-BR" sz="2200" spc="15">
                <a:latin typeface="Carlito"/>
                <a:cs typeface="Carlito"/>
              </a:rPr>
              <a:t>demonstrações </a:t>
            </a:r>
            <a:r>
              <a:rPr lang="pt-BR" sz="2200" spc="10">
                <a:latin typeface="Carlito"/>
                <a:cs typeface="Carlito"/>
              </a:rPr>
              <a:t>financeiras (</a:t>
            </a:r>
            <a:r>
              <a:rPr lang="pt-BR" sz="2200" i="1" spc="10">
                <a:latin typeface="Carlito"/>
                <a:cs typeface="Carlito"/>
              </a:rPr>
              <a:t>cf</a:t>
            </a:r>
            <a:r>
              <a:rPr lang="pt-BR" sz="2200" spc="10">
                <a:latin typeface="Carlito"/>
                <a:cs typeface="Carlito"/>
              </a:rPr>
              <a:t>.  Circular n. 295 de </a:t>
            </a:r>
            <a:r>
              <a:rPr lang="pt-BR" sz="2200" spc="15">
                <a:latin typeface="Carlito"/>
                <a:cs typeface="Carlito"/>
              </a:rPr>
              <a:t>14.06.2005 </a:t>
            </a:r>
            <a:r>
              <a:rPr lang="pt-BR" sz="2200" spc="10">
                <a:latin typeface="Carlito"/>
                <a:cs typeface="Carlito"/>
              </a:rPr>
              <a:t>da SUSEP); as seguradoras de </a:t>
            </a:r>
            <a:r>
              <a:rPr lang="pt-BR" sz="2200" spc="15">
                <a:latin typeface="Carlito"/>
                <a:cs typeface="Carlito"/>
              </a:rPr>
              <a:t>saúde </a:t>
            </a:r>
            <a:r>
              <a:rPr lang="pt-BR" sz="2200" spc="10">
                <a:latin typeface="Carlito"/>
                <a:cs typeface="Carlito"/>
              </a:rPr>
              <a:t>devem </a:t>
            </a:r>
            <a:r>
              <a:rPr lang="pt-BR" sz="2200" spc="15">
                <a:latin typeface="Carlito"/>
                <a:cs typeface="Carlito"/>
              </a:rPr>
              <a:t>observar </a:t>
            </a:r>
            <a:r>
              <a:rPr lang="pt-BR" sz="2200">
                <a:latin typeface="Carlito"/>
                <a:cs typeface="Carlito"/>
              </a:rPr>
              <a:t>a </a:t>
            </a:r>
            <a:r>
              <a:rPr lang="pt-BR" sz="2200" spc="5">
                <a:latin typeface="Carlito"/>
                <a:cs typeface="Carlito"/>
              </a:rPr>
              <a:t>Res. </a:t>
            </a:r>
            <a:r>
              <a:rPr lang="pt-BR" sz="2200" spc="10">
                <a:latin typeface="Carlito"/>
                <a:cs typeface="Carlito"/>
              </a:rPr>
              <a:t>Normativa </a:t>
            </a:r>
            <a:r>
              <a:rPr lang="pt-BR" sz="2200" spc="20">
                <a:latin typeface="Carlito"/>
                <a:cs typeface="Carlito"/>
              </a:rPr>
              <a:t>28  </a:t>
            </a:r>
            <a:r>
              <a:rPr lang="pt-BR" sz="2200" spc="10">
                <a:latin typeface="Carlito"/>
                <a:cs typeface="Carlito"/>
              </a:rPr>
              <a:t>de </a:t>
            </a:r>
            <a:r>
              <a:rPr lang="pt-BR" sz="2200" spc="15">
                <a:latin typeface="Carlito"/>
                <a:cs typeface="Carlito"/>
              </a:rPr>
              <a:t>01.04.2003 </a:t>
            </a:r>
            <a:r>
              <a:rPr lang="pt-BR" sz="2200" spc="10">
                <a:latin typeface="Carlito"/>
                <a:cs typeface="Carlito"/>
              </a:rPr>
              <a:t>da</a:t>
            </a:r>
            <a:r>
              <a:rPr lang="pt-BR" sz="2200" spc="80">
                <a:latin typeface="Carlito"/>
                <a:cs typeface="Carlito"/>
              </a:rPr>
              <a:t> </a:t>
            </a:r>
            <a:r>
              <a:rPr lang="pt-BR" sz="2200" spc="15">
                <a:latin typeface="Carlito"/>
                <a:cs typeface="Carlito"/>
              </a:rPr>
              <a:t>ANS.</a:t>
            </a:r>
            <a:endParaRPr lang="pt-BR" sz="2200">
              <a:latin typeface="Carlito"/>
              <a:cs typeface="Carlito"/>
            </a:endParaRPr>
          </a:p>
          <a:p>
            <a:endParaRPr lang="pt-BR" sz="2200">
              <a:latin typeface="Carlito"/>
              <a:cs typeface="Carlito"/>
            </a:endParaRPr>
          </a:p>
          <a:p>
            <a:pPr marL="798195" marR="5080"/>
            <a:r>
              <a:rPr lang="pt-BR" sz="2200" spc="15">
                <a:latin typeface="Carlito"/>
                <a:cs typeface="Carlito"/>
              </a:rPr>
              <a:t>normas </a:t>
            </a:r>
            <a:r>
              <a:rPr lang="pt-BR" sz="2200" spc="10">
                <a:latin typeface="Carlito"/>
                <a:cs typeface="Carlito"/>
              </a:rPr>
              <a:t>sobre forma </a:t>
            </a:r>
            <a:r>
              <a:rPr lang="pt-BR" sz="2200">
                <a:latin typeface="Carlito"/>
                <a:cs typeface="Carlito"/>
              </a:rPr>
              <a:t>e </a:t>
            </a:r>
            <a:r>
              <a:rPr lang="pt-BR" sz="2200" spc="15">
                <a:latin typeface="Carlito"/>
                <a:cs typeface="Carlito"/>
              </a:rPr>
              <a:t>periodicidade </a:t>
            </a:r>
            <a:r>
              <a:rPr lang="pt-BR" sz="2200" spc="10">
                <a:latin typeface="Carlito"/>
                <a:cs typeface="Carlito"/>
              </a:rPr>
              <a:t>de </a:t>
            </a:r>
            <a:r>
              <a:rPr lang="pt-BR" sz="2200" spc="5">
                <a:latin typeface="Carlito"/>
                <a:cs typeface="Carlito"/>
              </a:rPr>
              <a:t>prestação </a:t>
            </a:r>
            <a:r>
              <a:rPr lang="pt-BR" sz="2200" spc="10">
                <a:latin typeface="Carlito"/>
                <a:cs typeface="Carlito"/>
              </a:rPr>
              <a:t>de informações econômico-financeiras: </a:t>
            </a:r>
            <a:r>
              <a:rPr lang="pt-BR" sz="2200" spc="5">
                <a:latin typeface="Carlito"/>
                <a:cs typeface="Carlito"/>
              </a:rPr>
              <a:t>(</a:t>
            </a:r>
            <a:r>
              <a:rPr lang="pt-BR" sz="2200" b="1" i="1" spc="5">
                <a:latin typeface="Carlito"/>
                <a:cs typeface="Carlito"/>
              </a:rPr>
              <a:t>i</a:t>
            </a:r>
            <a:r>
              <a:rPr lang="pt-BR" sz="2200" spc="5">
                <a:latin typeface="Carlito"/>
                <a:cs typeface="Carlito"/>
              </a:rPr>
              <a:t>) </a:t>
            </a:r>
            <a:r>
              <a:rPr lang="pt-BR" sz="2200" spc="10">
                <a:latin typeface="Carlito"/>
                <a:cs typeface="Carlito"/>
              </a:rPr>
              <a:t>Circular n.  </a:t>
            </a:r>
            <a:r>
              <a:rPr lang="pt-BR" sz="2200" spc="15">
                <a:latin typeface="Carlito"/>
                <a:cs typeface="Carlito"/>
              </a:rPr>
              <a:t>319, </a:t>
            </a:r>
            <a:r>
              <a:rPr lang="pt-BR" sz="2200" spc="10">
                <a:latin typeface="Carlito"/>
                <a:cs typeface="Carlito"/>
              </a:rPr>
              <a:t>de </a:t>
            </a:r>
            <a:r>
              <a:rPr lang="pt-BR" sz="2200" spc="15">
                <a:latin typeface="Carlito"/>
                <a:cs typeface="Carlito"/>
              </a:rPr>
              <a:t>02.03.2006 </a:t>
            </a:r>
            <a:r>
              <a:rPr lang="pt-BR" sz="2200" spc="10">
                <a:latin typeface="Carlito"/>
                <a:cs typeface="Carlito"/>
              </a:rPr>
              <a:t>da SUSEP; e, </a:t>
            </a:r>
            <a:r>
              <a:rPr lang="pt-BR" sz="2200" spc="5">
                <a:latin typeface="Carlito"/>
                <a:cs typeface="Carlito"/>
              </a:rPr>
              <a:t>para </a:t>
            </a:r>
            <a:r>
              <a:rPr lang="pt-BR" sz="2200" spc="10">
                <a:latin typeface="Carlito"/>
                <a:cs typeface="Carlito"/>
              </a:rPr>
              <a:t>as seguradoras da </a:t>
            </a:r>
            <a:r>
              <a:rPr lang="pt-BR" sz="2200" spc="5">
                <a:latin typeface="Carlito"/>
                <a:cs typeface="Carlito"/>
              </a:rPr>
              <a:t>área </a:t>
            </a:r>
            <a:r>
              <a:rPr lang="pt-BR" sz="2200" spc="10">
                <a:latin typeface="Carlito"/>
                <a:cs typeface="Carlito"/>
              </a:rPr>
              <a:t>de </a:t>
            </a:r>
            <a:r>
              <a:rPr lang="pt-BR" sz="2200" spc="15">
                <a:latin typeface="Carlito"/>
                <a:cs typeface="Carlito"/>
              </a:rPr>
              <a:t>saúde, </a:t>
            </a:r>
            <a:r>
              <a:rPr lang="pt-BR" sz="2200" spc="5">
                <a:latin typeface="Carlito"/>
                <a:cs typeface="Carlito"/>
              </a:rPr>
              <a:t>(</a:t>
            </a:r>
            <a:r>
              <a:rPr lang="pt-BR" sz="2200" b="1" i="1" spc="5">
                <a:latin typeface="Carlito"/>
                <a:cs typeface="Carlito"/>
              </a:rPr>
              <a:t>ii</a:t>
            </a:r>
            <a:r>
              <a:rPr lang="pt-BR" sz="2200" spc="5">
                <a:latin typeface="Carlito"/>
                <a:cs typeface="Carlito"/>
              </a:rPr>
              <a:t>) Res. </a:t>
            </a:r>
            <a:r>
              <a:rPr lang="pt-BR" sz="2200" spc="10">
                <a:latin typeface="Carlito"/>
                <a:cs typeface="Carlito"/>
              </a:rPr>
              <a:t>Normativa n. </a:t>
            </a:r>
            <a:r>
              <a:rPr lang="pt-BR" sz="2200">
                <a:latin typeface="Carlito"/>
                <a:cs typeface="Carlito"/>
              </a:rPr>
              <a:t>6 </a:t>
            </a:r>
            <a:r>
              <a:rPr lang="pt-BR" sz="2200" spc="25">
                <a:latin typeface="Carlito"/>
                <a:cs typeface="Carlito"/>
              </a:rPr>
              <a:t>de  </a:t>
            </a:r>
            <a:r>
              <a:rPr lang="pt-BR" sz="2200" spc="15">
                <a:latin typeface="Carlito"/>
                <a:cs typeface="Carlito"/>
              </a:rPr>
              <a:t>25.04.2002 </a:t>
            </a:r>
            <a:r>
              <a:rPr lang="pt-BR" sz="2200" spc="10">
                <a:latin typeface="Carlito"/>
                <a:cs typeface="Carlito"/>
              </a:rPr>
              <a:t>da</a:t>
            </a:r>
            <a:r>
              <a:rPr lang="pt-BR" sz="2200" spc="50">
                <a:latin typeface="Carlito"/>
                <a:cs typeface="Carlito"/>
              </a:rPr>
              <a:t> </a:t>
            </a:r>
            <a:r>
              <a:rPr lang="pt-BR" sz="2200" spc="15">
                <a:latin typeface="Carlito"/>
                <a:cs typeface="Carlito"/>
              </a:rPr>
              <a:t>ANS.</a:t>
            </a:r>
            <a:endParaRPr lang="pt-BR" sz="2200">
              <a:latin typeface="Carlito"/>
              <a:cs typeface="Carlito"/>
            </a:endParaRPr>
          </a:p>
          <a:p>
            <a:pPr marL="0" indent="0">
              <a:buNone/>
            </a:pPr>
            <a:endParaRPr lang="pt-BR" sz="2200"/>
          </a:p>
        </p:txBody>
      </p:sp>
    </p:spTree>
    <p:extLst>
      <p:ext uri="{BB962C8B-B14F-4D97-AF65-F5344CB8AC3E}">
        <p14:creationId xmlns:p14="http://schemas.microsoft.com/office/powerpoint/2010/main" val="24404018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52D2577-5F9E-C242-ACED-6B5D1A7EE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sz="4200"/>
              <a:t>Condições de Funcionamento: Normas sobre registro e comercialização de planos de seguros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2E1F39-75E6-8C44-8AB8-EFC183EBE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>
              <a:spcBef>
                <a:spcPts val="60"/>
              </a:spcBef>
            </a:pPr>
            <a:endParaRPr lang="pt-BR" sz="2200">
              <a:latin typeface="Carlito"/>
              <a:cs typeface="Carlito"/>
            </a:endParaRPr>
          </a:p>
          <a:p>
            <a:pPr marL="176530" marR="7620" indent="0">
              <a:buNone/>
            </a:pPr>
            <a:r>
              <a:rPr lang="pt-BR" sz="2200" spc="10">
                <a:latin typeface="Carlito"/>
                <a:cs typeface="Carlito"/>
              </a:rPr>
              <a:t>Nota técnica atuarial: </a:t>
            </a:r>
            <a:r>
              <a:rPr lang="pt-BR" sz="2200" spc="5">
                <a:latin typeface="Carlito"/>
                <a:cs typeface="Carlito"/>
              </a:rPr>
              <a:t>(</a:t>
            </a:r>
            <a:r>
              <a:rPr lang="pt-BR" sz="2200" b="1" i="1" spc="5">
                <a:latin typeface="Carlito"/>
                <a:cs typeface="Carlito"/>
              </a:rPr>
              <a:t>i</a:t>
            </a:r>
            <a:r>
              <a:rPr lang="pt-BR" sz="2200" spc="5">
                <a:latin typeface="Carlito"/>
                <a:cs typeface="Carlito"/>
              </a:rPr>
              <a:t>) </a:t>
            </a:r>
            <a:r>
              <a:rPr lang="pt-BR" sz="2200" spc="10">
                <a:latin typeface="Carlito"/>
                <a:cs typeface="Carlito"/>
              </a:rPr>
              <a:t>estimar as receitas </a:t>
            </a:r>
            <a:r>
              <a:rPr lang="pt-BR" sz="2200">
                <a:latin typeface="Carlito"/>
                <a:cs typeface="Carlito"/>
              </a:rPr>
              <a:t>e </a:t>
            </a:r>
            <a:r>
              <a:rPr lang="pt-BR" sz="2200" spc="15">
                <a:latin typeface="Carlito"/>
                <a:cs typeface="Carlito"/>
              </a:rPr>
              <a:t>despesas </a:t>
            </a:r>
            <a:r>
              <a:rPr lang="pt-BR" sz="2200" spc="10">
                <a:latin typeface="Carlito"/>
                <a:cs typeface="Carlito"/>
              </a:rPr>
              <a:t>da </a:t>
            </a:r>
            <a:r>
              <a:rPr lang="pt-BR" sz="2200" spc="5">
                <a:latin typeface="Carlito"/>
                <a:cs typeface="Carlito"/>
              </a:rPr>
              <a:t>carteira; </a:t>
            </a:r>
            <a:r>
              <a:rPr lang="pt-BR" sz="2200">
                <a:latin typeface="Carlito"/>
                <a:cs typeface="Carlito"/>
              </a:rPr>
              <a:t>e </a:t>
            </a:r>
            <a:r>
              <a:rPr lang="pt-BR" sz="2200" spc="5">
                <a:latin typeface="Carlito"/>
                <a:cs typeface="Carlito"/>
              </a:rPr>
              <a:t>(</a:t>
            </a:r>
            <a:r>
              <a:rPr lang="pt-BR" sz="2200" b="1" i="1" spc="5">
                <a:latin typeface="Carlito"/>
                <a:cs typeface="Carlito"/>
              </a:rPr>
              <a:t>ii</a:t>
            </a:r>
            <a:r>
              <a:rPr lang="pt-BR" sz="2200" spc="5">
                <a:latin typeface="Carlito"/>
                <a:cs typeface="Carlito"/>
              </a:rPr>
              <a:t>) </a:t>
            </a:r>
            <a:r>
              <a:rPr lang="pt-BR" sz="2200">
                <a:latin typeface="Carlito"/>
                <a:cs typeface="Carlito"/>
              </a:rPr>
              <a:t>tratar </a:t>
            </a:r>
            <a:r>
              <a:rPr lang="pt-BR" sz="2200" spc="10">
                <a:latin typeface="Carlito"/>
                <a:cs typeface="Carlito"/>
              </a:rPr>
              <a:t>da relação </a:t>
            </a:r>
            <a:r>
              <a:rPr lang="pt-BR" sz="2200" spc="5">
                <a:latin typeface="Carlito"/>
                <a:cs typeface="Carlito"/>
              </a:rPr>
              <a:t>entre </a:t>
            </a:r>
            <a:r>
              <a:rPr lang="pt-BR" sz="2200" spc="20">
                <a:latin typeface="Carlito"/>
                <a:cs typeface="Carlito"/>
              </a:rPr>
              <a:t>ambas </a:t>
            </a:r>
            <a:r>
              <a:rPr lang="pt-BR" sz="2200">
                <a:latin typeface="Carlito"/>
                <a:cs typeface="Carlito"/>
              </a:rPr>
              <a:t>–  </a:t>
            </a:r>
            <a:r>
              <a:rPr lang="pt-BR" sz="2200" spc="15">
                <a:latin typeface="Carlito"/>
                <a:cs typeface="Carlito"/>
              </a:rPr>
              <a:t>sendo que </a:t>
            </a:r>
            <a:r>
              <a:rPr lang="pt-BR" sz="2200">
                <a:latin typeface="Carlito"/>
                <a:cs typeface="Carlito"/>
              </a:rPr>
              <a:t>o </a:t>
            </a:r>
            <a:r>
              <a:rPr lang="pt-BR" sz="2200" spc="10">
                <a:latin typeface="Carlito"/>
                <a:cs typeface="Carlito"/>
              </a:rPr>
              <a:t>seu propósito </a:t>
            </a:r>
            <a:r>
              <a:rPr lang="pt-BR" sz="2200">
                <a:latin typeface="Carlito"/>
                <a:cs typeface="Carlito"/>
              </a:rPr>
              <a:t>é </a:t>
            </a:r>
            <a:r>
              <a:rPr lang="pt-BR" sz="2200" spc="10">
                <a:latin typeface="Carlito"/>
                <a:cs typeface="Carlito"/>
              </a:rPr>
              <a:t>demonstrar </a:t>
            </a:r>
            <a:r>
              <a:rPr lang="pt-BR" sz="2200">
                <a:latin typeface="Carlito"/>
                <a:cs typeface="Carlito"/>
              </a:rPr>
              <a:t>a </a:t>
            </a:r>
            <a:r>
              <a:rPr lang="pt-BR" sz="2200" spc="15">
                <a:latin typeface="Carlito"/>
                <a:cs typeface="Carlito"/>
              </a:rPr>
              <a:t>viabilidade </a:t>
            </a:r>
            <a:r>
              <a:rPr lang="pt-BR" sz="2200" spc="10">
                <a:latin typeface="Carlito"/>
                <a:cs typeface="Carlito"/>
              </a:rPr>
              <a:t>técnica da </a:t>
            </a:r>
            <a:r>
              <a:rPr lang="pt-BR" sz="2200" spc="5">
                <a:latin typeface="Carlito"/>
                <a:cs typeface="Carlito"/>
              </a:rPr>
              <a:t>carteira (= </a:t>
            </a:r>
            <a:r>
              <a:rPr lang="pt-BR" sz="2200" spc="15">
                <a:latin typeface="Carlito"/>
                <a:cs typeface="Carlito"/>
              </a:rPr>
              <a:t>prêmios </a:t>
            </a:r>
            <a:r>
              <a:rPr lang="pt-BR" sz="2200" spc="10">
                <a:latin typeface="Carlito"/>
                <a:cs typeface="Carlito"/>
              </a:rPr>
              <a:t>puros suficientes </a:t>
            </a:r>
            <a:r>
              <a:rPr lang="pt-BR" sz="2200" spc="5">
                <a:latin typeface="Carlito"/>
                <a:cs typeface="Carlito"/>
              </a:rPr>
              <a:t>para  </a:t>
            </a:r>
            <a:r>
              <a:rPr lang="pt-BR" sz="2200" spc="10">
                <a:latin typeface="Carlito"/>
                <a:cs typeface="Carlito"/>
              </a:rPr>
              <a:t>cobrir </a:t>
            </a:r>
            <a:r>
              <a:rPr lang="pt-BR" sz="2200" spc="15">
                <a:latin typeface="Carlito"/>
                <a:cs typeface="Carlito"/>
              </a:rPr>
              <a:t>despesas </a:t>
            </a:r>
            <a:r>
              <a:rPr lang="pt-BR" sz="2200" spc="10">
                <a:latin typeface="Carlito"/>
                <a:cs typeface="Carlito"/>
              </a:rPr>
              <a:t>com</a:t>
            </a:r>
            <a:r>
              <a:rPr lang="pt-BR" sz="2200" spc="75">
                <a:latin typeface="Carlito"/>
                <a:cs typeface="Carlito"/>
              </a:rPr>
              <a:t> </a:t>
            </a:r>
            <a:r>
              <a:rPr lang="pt-BR" sz="2200" spc="5">
                <a:latin typeface="Carlito"/>
                <a:cs typeface="Carlito"/>
              </a:rPr>
              <a:t>sinistros).</a:t>
            </a:r>
            <a:endParaRPr lang="pt-BR" sz="2200">
              <a:latin typeface="Carlito"/>
              <a:cs typeface="Carlito"/>
            </a:endParaRPr>
          </a:p>
          <a:p>
            <a:pPr>
              <a:spcBef>
                <a:spcPts val="30"/>
              </a:spcBef>
            </a:pPr>
            <a:endParaRPr lang="pt-BR" sz="2200">
              <a:latin typeface="Carlito"/>
              <a:cs typeface="Carlito"/>
            </a:endParaRPr>
          </a:p>
          <a:p>
            <a:pPr marL="176530" marR="5080" indent="0">
              <a:buNone/>
            </a:pPr>
            <a:r>
              <a:rPr lang="pt-BR" sz="2200" spc="15">
                <a:latin typeface="Carlito"/>
                <a:cs typeface="Carlito"/>
              </a:rPr>
              <a:t>Condições </a:t>
            </a:r>
            <a:r>
              <a:rPr lang="pt-BR" sz="2200" spc="5">
                <a:latin typeface="Carlito"/>
                <a:cs typeface="Carlito"/>
              </a:rPr>
              <a:t>gerais </a:t>
            </a:r>
            <a:r>
              <a:rPr lang="pt-BR" sz="2200" spc="10">
                <a:latin typeface="Carlito"/>
                <a:cs typeface="Carlito"/>
              </a:rPr>
              <a:t>do seguro </a:t>
            </a:r>
            <a:r>
              <a:rPr lang="pt-BR" sz="2200">
                <a:latin typeface="Carlito"/>
                <a:cs typeface="Carlito"/>
              </a:rPr>
              <a:t>– </a:t>
            </a:r>
            <a:r>
              <a:rPr lang="pt-BR" sz="2200" spc="5">
                <a:latin typeface="Carlito"/>
                <a:cs typeface="Carlito"/>
              </a:rPr>
              <a:t>(</a:t>
            </a:r>
            <a:r>
              <a:rPr lang="pt-BR" sz="2200" b="1" i="1" spc="5">
                <a:latin typeface="Carlito"/>
                <a:cs typeface="Carlito"/>
              </a:rPr>
              <a:t>i</a:t>
            </a:r>
            <a:r>
              <a:rPr lang="pt-BR" sz="2200" spc="5">
                <a:latin typeface="Carlito"/>
                <a:cs typeface="Carlito"/>
              </a:rPr>
              <a:t>) </a:t>
            </a:r>
            <a:r>
              <a:rPr lang="pt-BR" sz="2200" spc="15">
                <a:latin typeface="Carlito"/>
                <a:cs typeface="Carlito"/>
              </a:rPr>
              <a:t>CNSP </a:t>
            </a:r>
            <a:r>
              <a:rPr lang="pt-BR" sz="2200" spc="10">
                <a:latin typeface="Carlito"/>
                <a:cs typeface="Carlito"/>
              </a:rPr>
              <a:t>deve regular as </a:t>
            </a:r>
            <a:r>
              <a:rPr lang="pt-BR" sz="2200" spc="5">
                <a:latin typeface="Carlito"/>
                <a:cs typeface="Carlito"/>
              </a:rPr>
              <a:t>características gerais </a:t>
            </a:r>
            <a:r>
              <a:rPr lang="pt-BR" sz="2200" spc="15">
                <a:latin typeface="Carlito"/>
                <a:cs typeface="Carlito"/>
              </a:rPr>
              <a:t>dos  </a:t>
            </a:r>
            <a:r>
              <a:rPr lang="pt-BR" sz="2200" spc="5">
                <a:latin typeface="Carlito"/>
                <a:cs typeface="Carlito"/>
              </a:rPr>
              <a:t>contratos </a:t>
            </a:r>
            <a:r>
              <a:rPr lang="pt-BR" sz="2200" spc="10">
                <a:latin typeface="Carlito"/>
                <a:cs typeface="Carlito"/>
              </a:rPr>
              <a:t>de seguro </a:t>
            </a:r>
            <a:r>
              <a:rPr lang="pt-BR" sz="2200" spc="15">
                <a:latin typeface="Carlito"/>
                <a:cs typeface="Carlito"/>
              </a:rPr>
              <a:t>(DL. </a:t>
            </a:r>
            <a:r>
              <a:rPr lang="pt-BR" sz="2200" spc="10">
                <a:latin typeface="Carlito"/>
                <a:cs typeface="Carlito"/>
              </a:rPr>
              <a:t>n. </a:t>
            </a:r>
            <a:r>
              <a:rPr lang="pt-BR" sz="2200" spc="15">
                <a:latin typeface="Carlito"/>
                <a:cs typeface="Carlito"/>
              </a:rPr>
              <a:t>73/1966, </a:t>
            </a:r>
            <a:r>
              <a:rPr lang="pt-BR" sz="2200" spc="10">
                <a:latin typeface="Carlito"/>
                <a:cs typeface="Carlito"/>
              </a:rPr>
              <a:t>art. 32, IV); </a:t>
            </a:r>
            <a:r>
              <a:rPr lang="pt-BR" sz="2200" spc="5">
                <a:latin typeface="Carlito"/>
                <a:cs typeface="Carlito"/>
              </a:rPr>
              <a:t>(</a:t>
            </a:r>
            <a:r>
              <a:rPr lang="pt-BR" sz="2200" b="1" i="1" spc="5">
                <a:latin typeface="Carlito"/>
                <a:cs typeface="Carlito"/>
              </a:rPr>
              <a:t>ii</a:t>
            </a:r>
            <a:r>
              <a:rPr lang="pt-BR" sz="2200" spc="5">
                <a:latin typeface="Carlito"/>
                <a:cs typeface="Carlito"/>
              </a:rPr>
              <a:t>) </a:t>
            </a:r>
            <a:r>
              <a:rPr lang="pt-BR" sz="2200" spc="10">
                <a:latin typeface="Carlito"/>
                <a:cs typeface="Carlito"/>
              </a:rPr>
              <a:t>SUSEP deve </a:t>
            </a:r>
            <a:r>
              <a:rPr lang="pt-BR" sz="2200" spc="5">
                <a:latin typeface="Carlito"/>
                <a:cs typeface="Carlito"/>
              </a:rPr>
              <a:t>fixar </a:t>
            </a:r>
            <a:r>
              <a:rPr lang="pt-BR" sz="2200" spc="15">
                <a:latin typeface="Carlito"/>
                <a:cs typeface="Carlito"/>
              </a:rPr>
              <a:t>condições </a:t>
            </a:r>
            <a:r>
              <a:rPr lang="pt-BR" sz="2200" spc="10">
                <a:latin typeface="Carlito"/>
                <a:cs typeface="Carlito"/>
              </a:rPr>
              <a:t>de </a:t>
            </a:r>
            <a:r>
              <a:rPr lang="pt-BR" sz="2200" spc="15">
                <a:latin typeface="Carlito"/>
                <a:cs typeface="Carlito"/>
              </a:rPr>
              <a:t>apólices, planos </a:t>
            </a:r>
            <a:r>
              <a:rPr lang="pt-BR" sz="2200" spc="25">
                <a:latin typeface="Carlito"/>
                <a:cs typeface="Carlito"/>
              </a:rPr>
              <a:t>de  </a:t>
            </a:r>
            <a:r>
              <a:rPr lang="pt-BR" sz="2200" spc="10">
                <a:latin typeface="Carlito"/>
                <a:cs typeface="Carlito"/>
              </a:rPr>
              <a:t>operações </a:t>
            </a:r>
            <a:r>
              <a:rPr lang="pt-BR" sz="2200">
                <a:latin typeface="Carlito"/>
                <a:cs typeface="Carlito"/>
              </a:rPr>
              <a:t>e tarifas </a:t>
            </a:r>
            <a:r>
              <a:rPr lang="pt-BR" sz="2200" spc="15">
                <a:latin typeface="Carlito"/>
                <a:cs typeface="Carlito"/>
              </a:rPr>
              <a:t>(DL </a:t>
            </a:r>
            <a:r>
              <a:rPr lang="pt-BR" sz="2200" spc="10">
                <a:latin typeface="Carlito"/>
                <a:cs typeface="Carlito"/>
              </a:rPr>
              <a:t>n. </a:t>
            </a:r>
            <a:r>
              <a:rPr lang="pt-BR" sz="2200" spc="15">
                <a:latin typeface="Carlito"/>
                <a:cs typeface="Carlito"/>
              </a:rPr>
              <a:t>73/1966, </a:t>
            </a:r>
            <a:r>
              <a:rPr lang="pt-BR" sz="2200" spc="10">
                <a:latin typeface="Carlito"/>
                <a:cs typeface="Carlito"/>
              </a:rPr>
              <a:t>art. 36, al. c); </a:t>
            </a:r>
            <a:r>
              <a:rPr lang="pt-BR" sz="2200" spc="5">
                <a:latin typeface="Carlito"/>
                <a:cs typeface="Carlito"/>
              </a:rPr>
              <a:t>(</a:t>
            </a:r>
            <a:r>
              <a:rPr lang="pt-BR" sz="2200" b="1" i="1" spc="5">
                <a:latin typeface="Carlito"/>
                <a:cs typeface="Carlito"/>
              </a:rPr>
              <a:t>iii</a:t>
            </a:r>
            <a:r>
              <a:rPr lang="pt-BR" sz="2200" spc="5">
                <a:latin typeface="Carlito"/>
                <a:cs typeface="Carlito"/>
              </a:rPr>
              <a:t>) </a:t>
            </a:r>
            <a:r>
              <a:rPr lang="pt-BR" sz="2200" spc="10">
                <a:latin typeface="Carlito"/>
                <a:cs typeface="Carlito"/>
              </a:rPr>
              <a:t>SUSEP deve examinar </a:t>
            </a:r>
            <a:r>
              <a:rPr lang="pt-BR" sz="2200">
                <a:latin typeface="Carlito"/>
                <a:cs typeface="Carlito"/>
              </a:rPr>
              <a:t>e </a:t>
            </a:r>
            <a:r>
              <a:rPr lang="pt-BR" sz="2200" spc="5">
                <a:latin typeface="Carlito"/>
                <a:cs typeface="Carlito"/>
              </a:rPr>
              <a:t>aprovar </a:t>
            </a:r>
            <a:r>
              <a:rPr lang="pt-BR" sz="2200" spc="10">
                <a:latin typeface="Carlito"/>
                <a:cs typeface="Carlito"/>
              </a:rPr>
              <a:t>as </a:t>
            </a:r>
            <a:r>
              <a:rPr lang="pt-BR" sz="2200" spc="15">
                <a:latin typeface="Carlito"/>
                <a:cs typeface="Carlito"/>
              </a:rPr>
              <a:t>condições </a:t>
            </a:r>
            <a:r>
              <a:rPr lang="pt-BR" sz="2200" spc="25">
                <a:latin typeface="Carlito"/>
                <a:cs typeface="Carlito"/>
              </a:rPr>
              <a:t>de  </a:t>
            </a:r>
            <a:r>
              <a:rPr lang="pt-BR" sz="2200" spc="10">
                <a:latin typeface="Carlito"/>
                <a:cs typeface="Carlito"/>
              </a:rPr>
              <a:t>coberturas </a:t>
            </a:r>
            <a:r>
              <a:rPr lang="pt-BR" sz="2200" spc="15">
                <a:latin typeface="Carlito"/>
                <a:cs typeface="Carlito"/>
              </a:rPr>
              <a:t>especiais </a:t>
            </a:r>
            <a:r>
              <a:rPr lang="pt-BR" sz="2200">
                <a:latin typeface="Carlito"/>
                <a:cs typeface="Carlito"/>
              </a:rPr>
              <a:t>e </a:t>
            </a:r>
            <a:r>
              <a:rPr lang="pt-BR" sz="2200" spc="5">
                <a:latin typeface="Carlito"/>
                <a:cs typeface="Carlito"/>
              </a:rPr>
              <a:t>fixar </a:t>
            </a:r>
            <a:r>
              <a:rPr lang="pt-BR" sz="2200" spc="10">
                <a:latin typeface="Carlito"/>
                <a:cs typeface="Carlito"/>
              </a:rPr>
              <a:t>as </a:t>
            </a:r>
            <a:r>
              <a:rPr lang="pt-BR" sz="2200">
                <a:latin typeface="Carlito"/>
                <a:cs typeface="Carlito"/>
              </a:rPr>
              <a:t>taxas </a:t>
            </a:r>
            <a:r>
              <a:rPr lang="pt-BR" sz="2200" spc="5">
                <a:latin typeface="Carlito"/>
                <a:cs typeface="Carlito"/>
              </a:rPr>
              <a:t>aplicáveis </a:t>
            </a:r>
            <a:r>
              <a:rPr lang="pt-BR" sz="2200" spc="15">
                <a:latin typeface="Carlito"/>
                <a:cs typeface="Carlito"/>
              </a:rPr>
              <a:t>(DL. </a:t>
            </a:r>
            <a:r>
              <a:rPr lang="pt-BR" sz="2200" spc="10">
                <a:latin typeface="Carlito"/>
                <a:cs typeface="Carlito"/>
              </a:rPr>
              <a:t>n. </a:t>
            </a:r>
            <a:r>
              <a:rPr lang="pt-BR" sz="2200" spc="15">
                <a:latin typeface="Carlito"/>
                <a:cs typeface="Carlito"/>
              </a:rPr>
              <a:t>73/1966, </a:t>
            </a:r>
            <a:r>
              <a:rPr lang="pt-BR" sz="2200" spc="10">
                <a:latin typeface="Carlito"/>
                <a:cs typeface="Carlito"/>
              </a:rPr>
              <a:t>art. 36, al. c).</a:t>
            </a:r>
            <a:endParaRPr lang="pt-BR" sz="2200">
              <a:latin typeface="Carlito"/>
              <a:cs typeface="Carlito"/>
            </a:endParaRPr>
          </a:p>
          <a:p>
            <a:pPr marL="405130" marR="5080"/>
            <a:endParaRPr lang="pt-BR" sz="2200"/>
          </a:p>
        </p:txBody>
      </p:sp>
    </p:spTree>
    <p:extLst>
      <p:ext uri="{BB962C8B-B14F-4D97-AF65-F5344CB8AC3E}">
        <p14:creationId xmlns:p14="http://schemas.microsoft.com/office/powerpoint/2010/main" val="9077226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52D2577-5F9E-C242-ACED-6B5D1A7EE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sz="4200"/>
              <a:t>Condições de Funcionamento: Normas sobre registro e comercialização de planos de seguros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2E1F39-75E6-8C44-8AB8-EFC183EBE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>
              <a:spcBef>
                <a:spcPts val="60"/>
              </a:spcBef>
            </a:pPr>
            <a:endParaRPr lang="pt-BR" sz="2000">
              <a:latin typeface="Carlito"/>
              <a:cs typeface="Carlito"/>
            </a:endParaRPr>
          </a:p>
          <a:p>
            <a:pPr marL="176530" marR="5715" indent="0">
              <a:buNone/>
            </a:pPr>
            <a:r>
              <a:rPr lang="pt-BR" sz="2000" spc="15">
                <a:latin typeface="Carlito"/>
                <a:cs typeface="Carlito"/>
              </a:rPr>
              <a:t>Disciplina </a:t>
            </a:r>
            <a:r>
              <a:rPr lang="pt-BR" sz="2000" spc="5">
                <a:latin typeface="Carlito"/>
                <a:cs typeface="Carlito"/>
              </a:rPr>
              <a:t>geral para </a:t>
            </a:r>
            <a:r>
              <a:rPr lang="pt-BR" sz="2000" spc="15">
                <a:latin typeface="Carlito"/>
                <a:cs typeface="Carlito"/>
              </a:rPr>
              <a:t>planos não </a:t>
            </a:r>
            <a:r>
              <a:rPr lang="pt-BR" sz="2000" spc="10">
                <a:latin typeface="Carlito"/>
                <a:cs typeface="Carlito"/>
              </a:rPr>
              <a:t>padronizados: </a:t>
            </a:r>
            <a:r>
              <a:rPr lang="pt-BR" sz="2000" spc="15">
                <a:latin typeface="Carlito"/>
                <a:cs typeface="Carlito"/>
              </a:rPr>
              <a:t>Dec. </a:t>
            </a:r>
            <a:r>
              <a:rPr lang="pt-BR" sz="2000" spc="10">
                <a:latin typeface="Carlito"/>
                <a:cs typeface="Carlito"/>
              </a:rPr>
              <a:t>n. 3.633, de </a:t>
            </a:r>
            <a:r>
              <a:rPr lang="pt-BR" sz="2000" spc="15">
                <a:latin typeface="Carlito"/>
                <a:cs typeface="Carlito"/>
              </a:rPr>
              <a:t>18.10.2000 (que deu </a:t>
            </a:r>
            <a:r>
              <a:rPr lang="pt-BR" sz="2000" spc="5">
                <a:latin typeface="Carlito"/>
                <a:cs typeface="Carlito"/>
              </a:rPr>
              <a:t>nova </a:t>
            </a:r>
            <a:r>
              <a:rPr lang="pt-BR" sz="2000" spc="10">
                <a:latin typeface="Carlito"/>
                <a:cs typeface="Carlito"/>
              </a:rPr>
              <a:t>redação ao art.  8º do </a:t>
            </a:r>
            <a:r>
              <a:rPr lang="pt-BR" sz="2000" spc="15">
                <a:latin typeface="Carlito"/>
                <a:cs typeface="Carlito"/>
              </a:rPr>
              <a:t>Dec. </a:t>
            </a:r>
            <a:r>
              <a:rPr lang="pt-BR" sz="2000" spc="10">
                <a:latin typeface="Carlito"/>
                <a:cs typeface="Carlito"/>
              </a:rPr>
              <a:t>n. </a:t>
            </a:r>
            <a:r>
              <a:rPr lang="pt-BR" sz="2000" spc="15">
                <a:latin typeface="Carlito"/>
                <a:cs typeface="Carlito"/>
              </a:rPr>
              <a:t>60.459/1967) </a:t>
            </a:r>
            <a:r>
              <a:rPr lang="pt-BR" sz="2000">
                <a:latin typeface="Carlito"/>
                <a:cs typeface="Carlito"/>
              </a:rPr>
              <a:t>– </a:t>
            </a:r>
            <a:r>
              <a:rPr lang="pt-BR" sz="2000" spc="10">
                <a:latin typeface="Carlito"/>
                <a:cs typeface="Carlito"/>
              </a:rPr>
              <a:t>prevendo </a:t>
            </a:r>
            <a:r>
              <a:rPr lang="pt-BR" sz="2000" spc="15">
                <a:latin typeface="Carlito"/>
                <a:cs typeface="Carlito"/>
              </a:rPr>
              <a:t>que </a:t>
            </a:r>
            <a:r>
              <a:rPr lang="pt-BR" sz="2000" spc="5">
                <a:latin typeface="Carlito"/>
                <a:cs typeface="Carlito"/>
              </a:rPr>
              <a:t>(</a:t>
            </a:r>
            <a:r>
              <a:rPr lang="pt-BR" sz="2000" b="1" i="1" spc="5">
                <a:latin typeface="Carlito"/>
                <a:cs typeface="Carlito"/>
              </a:rPr>
              <a:t>i</a:t>
            </a:r>
            <a:r>
              <a:rPr lang="pt-BR" sz="2000" spc="5">
                <a:latin typeface="Carlito"/>
                <a:cs typeface="Carlito"/>
              </a:rPr>
              <a:t>) </a:t>
            </a:r>
            <a:r>
              <a:rPr lang="pt-BR" sz="2000" spc="10">
                <a:latin typeface="Carlito"/>
                <a:cs typeface="Carlito"/>
              </a:rPr>
              <a:t>as seguradoras devem enviar </a:t>
            </a:r>
            <a:r>
              <a:rPr lang="pt-BR" sz="2000">
                <a:latin typeface="Carlito"/>
                <a:cs typeface="Carlito"/>
              </a:rPr>
              <a:t>à </a:t>
            </a:r>
            <a:r>
              <a:rPr lang="pt-BR" sz="2000" spc="10">
                <a:latin typeface="Carlito"/>
                <a:cs typeface="Carlito"/>
              </a:rPr>
              <a:t>SUSEP </a:t>
            </a:r>
            <a:r>
              <a:rPr lang="pt-BR" sz="2000" spc="5">
                <a:latin typeface="Carlito"/>
                <a:cs typeface="Carlito"/>
              </a:rPr>
              <a:t>para </a:t>
            </a:r>
            <a:r>
              <a:rPr lang="pt-BR" sz="2000" spc="10">
                <a:latin typeface="Carlito"/>
                <a:cs typeface="Carlito"/>
              </a:rPr>
              <a:t>análise </a:t>
            </a:r>
            <a:r>
              <a:rPr lang="pt-BR" sz="2000">
                <a:latin typeface="Carlito"/>
                <a:cs typeface="Carlito"/>
              </a:rPr>
              <a:t>e  </a:t>
            </a:r>
            <a:r>
              <a:rPr lang="pt-BR" sz="2000" spc="10">
                <a:latin typeface="Carlito"/>
                <a:cs typeface="Carlito"/>
              </a:rPr>
              <a:t>arquivamento</a:t>
            </a:r>
            <a:r>
              <a:rPr lang="pt-BR" sz="2000" spc="65">
                <a:latin typeface="Carlito"/>
                <a:cs typeface="Carlito"/>
              </a:rPr>
              <a:t> </a:t>
            </a:r>
            <a:r>
              <a:rPr lang="pt-BR" sz="2000" spc="10">
                <a:latin typeface="Carlito"/>
                <a:cs typeface="Carlito"/>
              </a:rPr>
              <a:t>as</a:t>
            </a:r>
            <a:r>
              <a:rPr lang="pt-BR" sz="2000" spc="60">
                <a:latin typeface="Carlito"/>
                <a:cs typeface="Carlito"/>
              </a:rPr>
              <a:t> </a:t>
            </a:r>
            <a:r>
              <a:rPr lang="pt-BR" sz="2000" spc="5">
                <a:latin typeface="Carlito"/>
                <a:cs typeface="Carlito"/>
              </a:rPr>
              <a:t>regras</a:t>
            </a:r>
            <a:r>
              <a:rPr lang="pt-BR" sz="2000" spc="60">
                <a:latin typeface="Carlito"/>
                <a:cs typeface="Carlito"/>
              </a:rPr>
              <a:t> </a:t>
            </a:r>
            <a:r>
              <a:rPr lang="pt-BR" sz="2000" spc="15">
                <a:latin typeface="Carlito"/>
                <a:cs typeface="Carlito"/>
              </a:rPr>
              <a:t>dos</a:t>
            </a:r>
            <a:r>
              <a:rPr lang="pt-BR" sz="2000" spc="60">
                <a:latin typeface="Carlito"/>
                <a:cs typeface="Carlito"/>
              </a:rPr>
              <a:t> </a:t>
            </a:r>
            <a:r>
              <a:rPr lang="pt-BR" sz="2000" spc="5">
                <a:latin typeface="Carlito"/>
                <a:cs typeface="Carlito"/>
              </a:rPr>
              <a:t>contratos</a:t>
            </a:r>
            <a:r>
              <a:rPr lang="pt-BR" sz="2000" spc="60">
                <a:latin typeface="Carlito"/>
                <a:cs typeface="Carlito"/>
              </a:rPr>
              <a:t> </a:t>
            </a:r>
            <a:r>
              <a:rPr lang="pt-BR" sz="2000" spc="10">
                <a:latin typeface="Carlito"/>
                <a:cs typeface="Carlito"/>
              </a:rPr>
              <a:t>de</a:t>
            </a:r>
            <a:r>
              <a:rPr lang="pt-BR" sz="2000" spc="75">
                <a:latin typeface="Carlito"/>
                <a:cs typeface="Carlito"/>
              </a:rPr>
              <a:t> </a:t>
            </a:r>
            <a:r>
              <a:rPr lang="pt-BR" sz="2000" spc="10">
                <a:latin typeface="Carlito"/>
                <a:cs typeface="Carlito"/>
              </a:rPr>
              <a:t>seguro</a:t>
            </a:r>
            <a:r>
              <a:rPr lang="pt-BR" sz="2000" spc="75">
                <a:latin typeface="Carlito"/>
                <a:cs typeface="Carlito"/>
              </a:rPr>
              <a:t> </a:t>
            </a:r>
            <a:r>
              <a:rPr lang="pt-BR" sz="2000" spc="15">
                <a:latin typeface="Carlito"/>
                <a:cs typeface="Carlito"/>
              </a:rPr>
              <a:t>que</a:t>
            </a:r>
            <a:r>
              <a:rPr lang="pt-BR" sz="2000" spc="75">
                <a:latin typeface="Carlito"/>
                <a:cs typeface="Carlito"/>
              </a:rPr>
              <a:t> </a:t>
            </a:r>
            <a:r>
              <a:rPr lang="pt-BR" sz="2000" spc="10">
                <a:latin typeface="Carlito"/>
                <a:cs typeface="Carlito"/>
              </a:rPr>
              <a:t>comercializem</a:t>
            </a:r>
            <a:r>
              <a:rPr lang="pt-BR" sz="2000" spc="80">
                <a:latin typeface="Carlito"/>
                <a:cs typeface="Carlito"/>
              </a:rPr>
              <a:t> </a:t>
            </a:r>
            <a:r>
              <a:rPr lang="pt-BR" sz="2000">
                <a:latin typeface="Carlito"/>
                <a:cs typeface="Carlito"/>
              </a:rPr>
              <a:t>e</a:t>
            </a:r>
            <a:r>
              <a:rPr lang="pt-BR" sz="2000" spc="75">
                <a:latin typeface="Carlito"/>
                <a:cs typeface="Carlito"/>
              </a:rPr>
              <a:t> </a:t>
            </a:r>
            <a:r>
              <a:rPr lang="pt-BR" sz="2000" spc="10">
                <a:latin typeface="Carlito"/>
                <a:cs typeface="Carlito"/>
              </a:rPr>
              <a:t>as</a:t>
            </a:r>
            <a:r>
              <a:rPr lang="pt-BR" sz="2000" spc="60">
                <a:latin typeface="Carlito"/>
                <a:cs typeface="Carlito"/>
              </a:rPr>
              <a:t> </a:t>
            </a:r>
            <a:r>
              <a:rPr lang="pt-BR" sz="2000" spc="10">
                <a:latin typeface="Carlito"/>
                <a:cs typeface="Carlito"/>
              </a:rPr>
              <a:t>respectivas</a:t>
            </a:r>
            <a:r>
              <a:rPr lang="pt-BR" sz="2000" spc="60">
                <a:latin typeface="Carlito"/>
                <a:cs typeface="Carlito"/>
              </a:rPr>
              <a:t> </a:t>
            </a:r>
            <a:r>
              <a:rPr lang="pt-BR" sz="2000" spc="10">
                <a:latin typeface="Carlito"/>
                <a:cs typeface="Carlito"/>
              </a:rPr>
              <a:t>notas</a:t>
            </a:r>
            <a:r>
              <a:rPr lang="pt-BR" sz="2000" spc="60">
                <a:latin typeface="Carlito"/>
                <a:cs typeface="Carlito"/>
              </a:rPr>
              <a:t> </a:t>
            </a:r>
            <a:r>
              <a:rPr lang="pt-BR" sz="2000" spc="10">
                <a:latin typeface="Carlito"/>
                <a:cs typeface="Carlito"/>
              </a:rPr>
              <a:t>técnicas</a:t>
            </a:r>
            <a:r>
              <a:rPr lang="pt-BR" sz="2000" spc="60">
                <a:latin typeface="Carlito"/>
                <a:cs typeface="Carlito"/>
              </a:rPr>
              <a:t> </a:t>
            </a:r>
            <a:r>
              <a:rPr lang="pt-BR" sz="2000" spc="10">
                <a:latin typeface="Carlito"/>
                <a:cs typeface="Carlito"/>
              </a:rPr>
              <a:t>atuarias;</a:t>
            </a:r>
            <a:r>
              <a:rPr lang="pt-BR" sz="2000" spc="60">
                <a:latin typeface="Carlito"/>
                <a:cs typeface="Carlito"/>
              </a:rPr>
              <a:t> </a:t>
            </a:r>
            <a:r>
              <a:rPr lang="pt-BR" sz="2000">
                <a:latin typeface="Carlito"/>
                <a:cs typeface="Carlito"/>
              </a:rPr>
              <a:t>e</a:t>
            </a:r>
          </a:p>
          <a:p>
            <a:pPr marL="405130">
              <a:spcBef>
                <a:spcPts val="405"/>
              </a:spcBef>
            </a:pPr>
            <a:r>
              <a:rPr lang="pt-BR" sz="2000" spc="5">
                <a:latin typeface="Carlito"/>
                <a:cs typeface="Carlito"/>
              </a:rPr>
              <a:t>(</a:t>
            </a:r>
            <a:r>
              <a:rPr lang="pt-BR" sz="2000" b="1" i="1" spc="5">
                <a:latin typeface="Carlito"/>
                <a:cs typeface="Carlito"/>
              </a:rPr>
              <a:t>ii</a:t>
            </a:r>
            <a:r>
              <a:rPr lang="pt-BR" sz="2000" spc="5">
                <a:latin typeface="Carlito"/>
                <a:cs typeface="Carlito"/>
              </a:rPr>
              <a:t>) </a:t>
            </a:r>
            <a:r>
              <a:rPr lang="pt-BR" sz="2000" spc="10">
                <a:latin typeface="Carlito"/>
                <a:cs typeface="Carlito"/>
              </a:rPr>
              <a:t>SUSEP poderá </a:t>
            </a:r>
            <a:r>
              <a:rPr lang="pt-BR" sz="2000" spc="15">
                <a:latin typeface="Carlito"/>
                <a:cs typeface="Carlito"/>
              </a:rPr>
              <a:t>determinar </a:t>
            </a:r>
            <a:r>
              <a:rPr lang="pt-BR" sz="2000" spc="10">
                <a:latin typeface="Carlito"/>
                <a:cs typeface="Carlito"/>
              </a:rPr>
              <a:t>alterações </a:t>
            </a:r>
            <a:r>
              <a:rPr lang="pt-BR" sz="2000" spc="-15">
                <a:latin typeface="Carlito"/>
                <a:cs typeface="Carlito"/>
              </a:rPr>
              <a:t>(cf. </a:t>
            </a:r>
            <a:r>
              <a:rPr lang="pt-BR" sz="2000" spc="15">
                <a:latin typeface="Carlito"/>
                <a:cs typeface="Carlito"/>
              </a:rPr>
              <a:t>Dec. </a:t>
            </a:r>
            <a:r>
              <a:rPr lang="pt-BR" sz="2000" spc="10">
                <a:latin typeface="Carlito"/>
                <a:cs typeface="Carlito"/>
              </a:rPr>
              <a:t>n. </a:t>
            </a:r>
            <a:r>
              <a:rPr lang="pt-BR" sz="2000" spc="15">
                <a:latin typeface="Carlito"/>
                <a:cs typeface="Carlito"/>
              </a:rPr>
              <a:t>60.459/1967, </a:t>
            </a:r>
            <a:r>
              <a:rPr lang="pt-BR" sz="2000" spc="10">
                <a:latin typeface="Carlito"/>
                <a:cs typeface="Carlito"/>
              </a:rPr>
              <a:t>art. 8º, </a:t>
            </a:r>
            <a:r>
              <a:rPr lang="pt-BR" sz="2000" spc="-25">
                <a:latin typeface="Carlito"/>
                <a:cs typeface="Carlito"/>
              </a:rPr>
              <a:t>par.</a:t>
            </a:r>
            <a:r>
              <a:rPr lang="pt-BR" sz="2000" spc="215">
                <a:latin typeface="Carlito"/>
                <a:cs typeface="Carlito"/>
              </a:rPr>
              <a:t> </a:t>
            </a:r>
            <a:r>
              <a:rPr lang="pt-BR" sz="2000" spc="10">
                <a:latin typeface="Carlito"/>
                <a:cs typeface="Carlito"/>
              </a:rPr>
              <a:t>1º).</a:t>
            </a:r>
            <a:endParaRPr lang="pt-BR" sz="2000">
              <a:latin typeface="Carlito"/>
              <a:cs typeface="Carlito"/>
            </a:endParaRPr>
          </a:p>
          <a:p>
            <a:pPr>
              <a:spcBef>
                <a:spcPts val="20"/>
              </a:spcBef>
            </a:pPr>
            <a:endParaRPr lang="pt-BR" sz="2000">
              <a:latin typeface="Carlito"/>
              <a:cs typeface="Carlito"/>
            </a:endParaRPr>
          </a:p>
          <a:p>
            <a:pPr marL="176530" marR="5080" indent="0">
              <a:spcBef>
                <a:spcPts val="5"/>
              </a:spcBef>
              <a:buNone/>
            </a:pPr>
            <a:r>
              <a:rPr lang="pt-BR" sz="2000" spc="15">
                <a:latin typeface="Carlito"/>
                <a:cs typeface="Carlito"/>
              </a:rPr>
              <a:t>Disciplina </a:t>
            </a:r>
            <a:r>
              <a:rPr lang="pt-BR" sz="2000" spc="5">
                <a:latin typeface="Carlito"/>
                <a:cs typeface="Carlito"/>
              </a:rPr>
              <a:t>geral para </a:t>
            </a:r>
            <a:r>
              <a:rPr lang="pt-BR" sz="2000" spc="15">
                <a:latin typeface="Carlito"/>
                <a:cs typeface="Carlito"/>
              </a:rPr>
              <a:t>planos </a:t>
            </a:r>
            <a:r>
              <a:rPr lang="pt-BR" sz="2000" spc="10">
                <a:latin typeface="Carlito"/>
                <a:cs typeface="Carlito"/>
              </a:rPr>
              <a:t>padronizados </a:t>
            </a:r>
            <a:r>
              <a:rPr lang="pt-BR" sz="2000" spc="15">
                <a:latin typeface="Carlito"/>
                <a:cs typeface="Carlito"/>
              </a:rPr>
              <a:t>pela </a:t>
            </a:r>
            <a:r>
              <a:rPr lang="pt-BR" sz="2000" spc="10">
                <a:latin typeface="Carlito"/>
                <a:cs typeface="Carlito"/>
              </a:rPr>
              <a:t>SUSEP: Circular n. 265 de </a:t>
            </a:r>
            <a:r>
              <a:rPr lang="pt-BR" sz="2000" spc="15">
                <a:latin typeface="Carlito"/>
                <a:cs typeface="Carlito"/>
              </a:rPr>
              <a:t>16.08.2004 </a:t>
            </a:r>
            <a:r>
              <a:rPr lang="pt-BR" sz="2000" spc="10">
                <a:latin typeface="Carlito"/>
                <a:cs typeface="Carlito"/>
              </a:rPr>
              <a:t>da SUSEP </a:t>
            </a:r>
            <a:r>
              <a:rPr lang="pt-BR" sz="2000">
                <a:latin typeface="Carlito"/>
                <a:cs typeface="Carlito"/>
              </a:rPr>
              <a:t>– </a:t>
            </a:r>
            <a:r>
              <a:rPr lang="pt-BR" sz="2000" spc="15">
                <a:latin typeface="Carlito"/>
                <a:cs typeface="Carlito"/>
              </a:rPr>
              <a:t>sendo </a:t>
            </a:r>
            <a:r>
              <a:rPr lang="pt-BR" sz="2000" spc="25">
                <a:latin typeface="Carlito"/>
                <a:cs typeface="Carlito"/>
              </a:rPr>
              <a:t>que  </a:t>
            </a:r>
            <a:r>
              <a:rPr lang="pt-BR" sz="2000" spc="5">
                <a:latin typeface="Carlito"/>
                <a:cs typeface="Carlito"/>
              </a:rPr>
              <a:t>neste</a:t>
            </a:r>
            <a:r>
              <a:rPr lang="pt-BR" sz="2000" spc="345">
                <a:latin typeface="Carlito"/>
                <a:cs typeface="Carlito"/>
              </a:rPr>
              <a:t> </a:t>
            </a:r>
            <a:r>
              <a:rPr lang="pt-BR" sz="2000" spc="10">
                <a:latin typeface="Carlito"/>
                <a:cs typeface="Carlito"/>
              </a:rPr>
              <a:t>caso </a:t>
            </a:r>
            <a:r>
              <a:rPr lang="pt-BR" sz="2000" spc="5">
                <a:latin typeface="Carlito"/>
                <a:cs typeface="Carlito"/>
              </a:rPr>
              <a:t>(</a:t>
            </a:r>
            <a:r>
              <a:rPr lang="pt-BR" sz="2000" b="1" i="1" spc="5">
                <a:latin typeface="Carlito"/>
                <a:cs typeface="Carlito"/>
              </a:rPr>
              <a:t>i</a:t>
            </a:r>
            <a:r>
              <a:rPr lang="pt-BR" sz="2000" spc="5">
                <a:latin typeface="Carlito"/>
                <a:cs typeface="Carlito"/>
              </a:rPr>
              <a:t>) </a:t>
            </a:r>
            <a:r>
              <a:rPr lang="pt-BR" sz="2000" spc="10">
                <a:latin typeface="Carlito"/>
                <a:cs typeface="Carlito"/>
              </a:rPr>
              <a:t>seguradoras </a:t>
            </a:r>
            <a:r>
              <a:rPr lang="pt-BR" sz="2000" spc="15">
                <a:latin typeface="Carlito"/>
                <a:cs typeface="Carlito"/>
              </a:rPr>
              <a:t>não </a:t>
            </a:r>
            <a:r>
              <a:rPr lang="pt-BR" sz="2000" spc="10">
                <a:latin typeface="Carlito"/>
                <a:cs typeface="Carlito"/>
              </a:rPr>
              <a:t>necessitam de </a:t>
            </a:r>
            <a:r>
              <a:rPr lang="pt-BR" sz="2000" spc="5">
                <a:latin typeface="Carlito"/>
                <a:cs typeface="Carlito"/>
              </a:rPr>
              <a:t>aprovação </a:t>
            </a:r>
            <a:r>
              <a:rPr lang="pt-BR" sz="2000" spc="10">
                <a:latin typeface="Carlito"/>
                <a:cs typeface="Carlito"/>
              </a:rPr>
              <a:t>prévia </a:t>
            </a:r>
            <a:r>
              <a:rPr lang="pt-BR" sz="2000" spc="5">
                <a:latin typeface="Carlito"/>
                <a:cs typeface="Carlito"/>
              </a:rPr>
              <a:t>para </a:t>
            </a:r>
            <a:r>
              <a:rPr lang="pt-BR" sz="2000" spc="10">
                <a:latin typeface="Carlito"/>
                <a:cs typeface="Carlito"/>
              </a:rPr>
              <a:t>comercializar </a:t>
            </a:r>
            <a:r>
              <a:rPr lang="pt-BR" sz="2000" spc="15">
                <a:latin typeface="Carlito"/>
                <a:cs typeface="Carlito"/>
              </a:rPr>
              <a:t>plano </a:t>
            </a:r>
            <a:r>
              <a:rPr lang="pt-BR" sz="2000">
                <a:latin typeface="Carlito"/>
                <a:cs typeface="Carlito"/>
              </a:rPr>
              <a:t>e </a:t>
            </a:r>
            <a:r>
              <a:rPr lang="pt-BR" sz="2000" spc="5">
                <a:latin typeface="Carlito"/>
                <a:cs typeface="Carlito"/>
              </a:rPr>
              <a:t>ofertá-lo </a:t>
            </a:r>
            <a:r>
              <a:rPr lang="pt-BR" sz="2000">
                <a:latin typeface="Carlito"/>
                <a:cs typeface="Carlito"/>
              </a:rPr>
              <a:t>a  </a:t>
            </a:r>
            <a:r>
              <a:rPr lang="pt-BR" sz="2000" spc="15">
                <a:latin typeface="Carlito"/>
                <a:cs typeface="Carlito"/>
              </a:rPr>
              <a:t>consumidores; </a:t>
            </a:r>
            <a:r>
              <a:rPr lang="pt-BR" sz="2000" spc="10">
                <a:latin typeface="Carlito"/>
                <a:cs typeface="Carlito"/>
              </a:rPr>
              <a:t>e, </a:t>
            </a:r>
            <a:r>
              <a:rPr lang="pt-BR" sz="2000" spc="5">
                <a:latin typeface="Carlito"/>
                <a:cs typeface="Carlito"/>
              </a:rPr>
              <a:t>portanto, (</a:t>
            </a:r>
            <a:r>
              <a:rPr lang="pt-BR" sz="2000" b="1" i="1" spc="5">
                <a:latin typeface="Carlito"/>
                <a:cs typeface="Carlito"/>
              </a:rPr>
              <a:t>ii</a:t>
            </a:r>
            <a:r>
              <a:rPr lang="pt-BR" sz="2000" spc="5">
                <a:latin typeface="Carlito"/>
                <a:cs typeface="Carlito"/>
              </a:rPr>
              <a:t>) basta </a:t>
            </a:r>
            <a:r>
              <a:rPr lang="pt-BR" sz="2000" spc="15">
                <a:latin typeface="Carlito"/>
                <a:cs typeface="Carlito"/>
              </a:rPr>
              <a:t>encaminhar </a:t>
            </a:r>
            <a:r>
              <a:rPr lang="pt-BR" sz="2000" spc="20">
                <a:latin typeface="Carlito"/>
                <a:cs typeface="Carlito"/>
              </a:rPr>
              <a:t>uma </a:t>
            </a:r>
            <a:r>
              <a:rPr lang="pt-BR" sz="2000" spc="15">
                <a:latin typeface="Carlito"/>
                <a:cs typeface="Carlito"/>
              </a:rPr>
              <a:t>correspondência </a:t>
            </a:r>
            <a:r>
              <a:rPr lang="pt-BR" sz="2000" spc="10">
                <a:latin typeface="Carlito"/>
                <a:cs typeface="Carlito"/>
              </a:rPr>
              <a:t>de </a:t>
            </a:r>
            <a:r>
              <a:rPr lang="pt-BR" sz="2000" spc="15">
                <a:latin typeface="Carlito"/>
                <a:cs typeface="Carlito"/>
              </a:rPr>
              <a:t>comunicação. Vide  </a:t>
            </a:r>
            <a:r>
              <a:rPr lang="pt-BR" sz="2000" spc="10">
                <a:latin typeface="Carlito"/>
                <a:cs typeface="Carl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http://www.susep.gov.br/menu/atos-normativos/condicoes-contratuais-padronizadas-1</a:t>
            </a:r>
            <a:endParaRPr lang="pt-BR" sz="2000">
              <a:latin typeface="Carlito"/>
              <a:cs typeface="Carlito"/>
            </a:endParaRPr>
          </a:p>
          <a:p>
            <a:pPr>
              <a:spcBef>
                <a:spcPts val="25"/>
              </a:spcBef>
            </a:pPr>
            <a:endParaRPr lang="pt-BR" sz="2000">
              <a:latin typeface="Carlito"/>
              <a:cs typeface="Carlito"/>
            </a:endParaRPr>
          </a:p>
          <a:p>
            <a:pPr marL="176530" indent="0">
              <a:buNone/>
            </a:pPr>
            <a:r>
              <a:rPr lang="pt-BR" sz="2000" spc="15">
                <a:latin typeface="Carlito"/>
                <a:cs typeface="Carlito"/>
              </a:rPr>
              <a:t>Planos </a:t>
            </a:r>
            <a:r>
              <a:rPr lang="pt-BR" sz="2000" spc="10">
                <a:latin typeface="Carlito"/>
                <a:cs typeface="Carlito"/>
              </a:rPr>
              <a:t>de </a:t>
            </a:r>
            <a:r>
              <a:rPr lang="pt-BR" sz="2000" spc="15">
                <a:latin typeface="Carlito"/>
                <a:cs typeface="Carlito"/>
              </a:rPr>
              <a:t>saúde </a:t>
            </a:r>
            <a:r>
              <a:rPr lang="pt-BR" sz="2000">
                <a:latin typeface="Carlito"/>
                <a:cs typeface="Carlito"/>
              </a:rPr>
              <a:t>– </a:t>
            </a:r>
            <a:r>
              <a:rPr lang="pt-BR" sz="2000" spc="15">
                <a:latin typeface="Carlito"/>
                <a:cs typeface="Carlito"/>
              </a:rPr>
              <a:t>poderes </a:t>
            </a:r>
            <a:r>
              <a:rPr lang="pt-BR" sz="2000" spc="10">
                <a:latin typeface="Carlito"/>
                <a:cs typeface="Carlito"/>
              </a:rPr>
              <a:t>da </a:t>
            </a:r>
            <a:r>
              <a:rPr lang="pt-BR" sz="2000" spc="15">
                <a:latin typeface="Carlito"/>
                <a:cs typeface="Carlito"/>
              </a:rPr>
              <a:t>ANS definidos </a:t>
            </a:r>
            <a:r>
              <a:rPr lang="pt-BR" sz="2000" spc="10">
                <a:latin typeface="Carlito"/>
                <a:cs typeface="Carlito"/>
              </a:rPr>
              <a:t>no art. 4º da </a:t>
            </a:r>
            <a:r>
              <a:rPr lang="pt-BR" sz="2000" spc="15">
                <a:latin typeface="Carlito"/>
                <a:cs typeface="Carlito"/>
              </a:rPr>
              <a:t>Lei </a:t>
            </a:r>
            <a:r>
              <a:rPr lang="pt-BR" sz="2000" spc="10">
                <a:latin typeface="Carlito"/>
                <a:cs typeface="Carlito"/>
              </a:rPr>
              <a:t>n.</a:t>
            </a:r>
            <a:r>
              <a:rPr lang="pt-BR" sz="2000" spc="330">
                <a:latin typeface="Carlito"/>
                <a:cs typeface="Carlito"/>
              </a:rPr>
              <a:t> </a:t>
            </a:r>
            <a:r>
              <a:rPr lang="pt-BR" sz="2000" spc="15">
                <a:latin typeface="Carlito"/>
                <a:cs typeface="Carlito"/>
              </a:rPr>
              <a:t>9.961/2000.</a:t>
            </a:r>
            <a:endParaRPr lang="pt-BR" sz="2000">
              <a:latin typeface="Carlito"/>
              <a:cs typeface="Carlito"/>
            </a:endParaRPr>
          </a:p>
          <a:p>
            <a:pPr marL="405130" marR="5080"/>
            <a:endParaRPr lang="pt-BR" sz="2000"/>
          </a:p>
        </p:txBody>
      </p:sp>
    </p:spTree>
    <p:extLst>
      <p:ext uri="{BB962C8B-B14F-4D97-AF65-F5344CB8AC3E}">
        <p14:creationId xmlns:p14="http://schemas.microsoft.com/office/powerpoint/2010/main" val="21853679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498D01-D950-FD4D-AA27-A19948AC7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sz="4200"/>
              <a:t>Capital Mínimo e Planos de Regularização de solvência e de liquidez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12C4D9-5BE9-5146-9668-EDCA881FA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900"/>
              <a:t>Art. 65. Considerar-se-ão, para efeitos deste Capítulo: I </a:t>
            </a:r>
            <a:r>
              <a:rPr lang="pt-BR" sz="1900" b="1"/>
              <a:t>– capital base</a:t>
            </a:r>
            <a:r>
              <a:rPr lang="pt-BR" sz="1900"/>
              <a:t>: montante fixo de capital que a supervisionada deverá manter, a qualquer tempo, conforme disposto nos anexos XXIII a XXV; </a:t>
            </a:r>
          </a:p>
          <a:p>
            <a:pPr marL="0" indent="0">
              <a:buNone/>
            </a:pPr>
            <a:r>
              <a:rPr lang="pt-BR" sz="1900"/>
              <a:t> II </a:t>
            </a:r>
            <a:r>
              <a:rPr lang="pt-BR" sz="1900" b="1"/>
              <a:t>– capital de risco </a:t>
            </a:r>
            <a:r>
              <a:rPr lang="pt-BR" sz="1900"/>
              <a:t>(CR): montante variável de capital que a supervisionada deverá manter, a qualquer tempo, para garantir os riscos inerentes à operação, conforme disposto no anexo XXVI; III – </a:t>
            </a:r>
            <a:r>
              <a:rPr lang="pt-BR" sz="1900" b="1"/>
              <a:t>capital mínimo requerido (CMR</a:t>
            </a:r>
            <a:r>
              <a:rPr lang="pt-BR" sz="1900"/>
              <a:t>): capital total que a supervisionada deverá manter para operar, sendo equivalente ao maior valor entre o capital base, definido nos anexos XXIII a XXV e o capital de risco, definido no anexo XXVI; IV – </a:t>
            </a:r>
            <a:r>
              <a:rPr lang="pt-BR" sz="1900" b="1"/>
              <a:t>ativos líquidos</a:t>
            </a:r>
            <a:r>
              <a:rPr lang="pt-BR" sz="1900"/>
              <a:t>: são todos os ativos de renda fixa aceitos pelo Conselho Monetário Nacional em 100% (cem por cento) na cobertura das provisões técnicas das supervisionadas; </a:t>
            </a:r>
          </a:p>
          <a:p>
            <a:pPr marL="0" indent="0">
              <a:buNone/>
            </a:pPr>
            <a:r>
              <a:rPr lang="pt-BR" sz="1900"/>
              <a:t>VI – </a:t>
            </a:r>
            <a:r>
              <a:rPr lang="pt-BR" sz="1900" b="1"/>
              <a:t>plano de regularização de solvência </a:t>
            </a:r>
            <a:r>
              <a:rPr lang="pt-BR" sz="1900"/>
              <a:t>(PRS): plano que deverá ser enviado à Susep pela supervisionada, na forma estabelecida nesta Resolução, visando à recomposição da situação de solvência, quando a insuficiência do PLA em relação ao CMR for de até 50% (cinquenta por cento); VII </a:t>
            </a:r>
            <a:r>
              <a:rPr lang="pt-BR" sz="1900" b="1"/>
              <a:t>– plano de regularização de liquidez </a:t>
            </a:r>
            <a:r>
              <a:rPr lang="pt-BR" sz="1900"/>
              <a:t>(PRL): plano que deverá ser enviado à Susep pela supervisionada, na forma estabelecida nesta Resolução, visando à recomposição da situação de solvência, quando a supervisionada apresentar insuficiência de liquidez em relação ao CR. </a:t>
            </a:r>
          </a:p>
        </p:txBody>
      </p:sp>
    </p:spTree>
    <p:extLst>
      <p:ext uri="{BB962C8B-B14F-4D97-AF65-F5344CB8AC3E}">
        <p14:creationId xmlns:p14="http://schemas.microsoft.com/office/powerpoint/2010/main" val="402432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256CF0E-937A-174D-9907-A839888F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pt-BR" sz="5400"/>
              <a:t>Processo Sancionador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83CC36-6BF9-F740-BA8F-9EBC6DA48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582295" marR="55880" indent="0">
              <a:buNone/>
            </a:pPr>
            <a:r>
              <a:rPr lang="pt-BR" sz="1400" b="1" spc="-20">
                <a:latin typeface="Carlito"/>
                <a:cs typeface="Carlito"/>
              </a:rPr>
              <a:t>Art</a:t>
            </a:r>
            <a:r>
              <a:rPr lang="pt-BR" sz="1400" spc="-20">
                <a:latin typeface="Carlito"/>
                <a:cs typeface="Carlito"/>
              </a:rPr>
              <a:t>. </a:t>
            </a:r>
            <a:r>
              <a:rPr lang="pt-BR" sz="1400" b="1" spc="-15">
                <a:latin typeface="Carlito"/>
                <a:cs typeface="Carlito"/>
              </a:rPr>
              <a:t>108</a:t>
            </a:r>
            <a:r>
              <a:rPr lang="pt-BR" sz="1400" spc="-15">
                <a:latin typeface="Carlito"/>
                <a:cs typeface="Carlito"/>
              </a:rPr>
              <a:t>. </a:t>
            </a:r>
            <a:r>
              <a:rPr lang="pt-BR" sz="1400">
                <a:latin typeface="Carlito"/>
                <a:cs typeface="Carlito"/>
              </a:rPr>
              <a:t>A </a:t>
            </a:r>
            <a:r>
              <a:rPr lang="pt-BR" sz="1400" spc="-25">
                <a:latin typeface="Carlito"/>
                <a:cs typeface="Carlito"/>
              </a:rPr>
              <a:t>infração </a:t>
            </a:r>
            <a:r>
              <a:rPr lang="pt-BR" sz="1400" spc="-15">
                <a:latin typeface="Carlito"/>
                <a:cs typeface="Carlito"/>
              </a:rPr>
              <a:t>às </a:t>
            </a:r>
            <a:r>
              <a:rPr lang="pt-BR" sz="1400" spc="-25">
                <a:latin typeface="Carlito"/>
                <a:cs typeface="Carlito"/>
              </a:rPr>
              <a:t>normas </a:t>
            </a:r>
            <a:r>
              <a:rPr lang="pt-BR" sz="1400" spc="-30">
                <a:latin typeface="Carlito"/>
                <a:cs typeface="Carlito"/>
              </a:rPr>
              <a:t>referentes </a:t>
            </a:r>
            <a:r>
              <a:rPr lang="pt-BR" sz="1400" spc="-15">
                <a:latin typeface="Carlito"/>
                <a:cs typeface="Carlito"/>
              </a:rPr>
              <a:t>às </a:t>
            </a:r>
            <a:r>
              <a:rPr lang="pt-BR" sz="1400" spc="-25">
                <a:latin typeface="Carlito"/>
                <a:cs typeface="Carlito"/>
              </a:rPr>
              <a:t>atividades </a:t>
            </a:r>
            <a:r>
              <a:rPr lang="pt-BR" sz="1400" spc="-15">
                <a:latin typeface="Carlito"/>
                <a:cs typeface="Carlito"/>
              </a:rPr>
              <a:t>de </a:t>
            </a:r>
            <a:r>
              <a:rPr lang="pt-BR" sz="1400" spc="-30">
                <a:latin typeface="Carlito"/>
                <a:cs typeface="Carlito"/>
              </a:rPr>
              <a:t>seguro, </a:t>
            </a:r>
            <a:r>
              <a:rPr lang="pt-BR" sz="1400" spc="-25">
                <a:latin typeface="Carlito"/>
                <a:cs typeface="Carlito"/>
              </a:rPr>
              <a:t>cosseguro, </a:t>
            </a:r>
            <a:r>
              <a:rPr lang="pt-BR" sz="1400" spc="-30">
                <a:latin typeface="Carlito"/>
                <a:cs typeface="Carlito"/>
              </a:rPr>
              <a:t>resseguro, </a:t>
            </a:r>
            <a:r>
              <a:rPr lang="pt-BR" sz="1400" spc="-25">
                <a:latin typeface="Carlito"/>
                <a:cs typeface="Carlito"/>
              </a:rPr>
              <a:t>retrocessão </a:t>
            </a:r>
            <a:r>
              <a:rPr lang="pt-BR" sz="1400">
                <a:latin typeface="Carlito"/>
                <a:cs typeface="Carlito"/>
              </a:rPr>
              <a:t>e  </a:t>
            </a:r>
            <a:r>
              <a:rPr lang="pt-BR" sz="1400" spc="-25">
                <a:latin typeface="Carlito"/>
                <a:cs typeface="Carlito"/>
              </a:rPr>
              <a:t>capitalização </a:t>
            </a:r>
            <a:r>
              <a:rPr lang="pt-BR" sz="1400" spc="-20">
                <a:latin typeface="Carlito"/>
                <a:cs typeface="Carlito"/>
              </a:rPr>
              <a:t>sujeita,</a:t>
            </a:r>
            <a:r>
              <a:rPr lang="pt-BR" sz="1400" spc="295">
                <a:latin typeface="Carlito"/>
                <a:cs typeface="Carlito"/>
              </a:rPr>
              <a:t> </a:t>
            </a:r>
            <a:r>
              <a:rPr lang="pt-BR" sz="1400" spc="-15">
                <a:latin typeface="Carlito"/>
                <a:cs typeface="Carlito"/>
              </a:rPr>
              <a:t>na </a:t>
            </a:r>
            <a:r>
              <a:rPr lang="pt-BR" sz="1400" spc="-25">
                <a:latin typeface="Carlito"/>
                <a:cs typeface="Carlito"/>
              </a:rPr>
              <a:t>forma </a:t>
            </a:r>
            <a:r>
              <a:rPr lang="pt-BR" sz="1400" spc="-20">
                <a:latin typeface="Carlito"/>
                <a:cs typeface="Carlito"/>
              </a:rPr>
              <a:t>definida pelo </a:t>
            </a:r>
            <a:r>
              <a:rPr lang="pt-BR" sz="1400" spc="-30">
                <a:latin typeface="Carlito"/>
                <a:cs typeface="Carlito"/>
              </a:rPr>
              <a:t>órgão </a:t>
            </a:r>
            <a:r>
              <a:rPr lang="pt-BR" sz="1400" spc="-25">
                <a:latin typeface="Carlito"/>
                <a:cs typeface="Carlito"/>
              </a:rPr>
              <a:t>regulador </a:t>
            </a:r>
            <a:r>
              <a:rPr lang="pt-BR" sz="1400" spc="-15">
                <a:latin typeface="Carlito"/>
                <a:cs typeface="Carlito"/>
              </a:rPr>
              <a:t>de </a:t>
            </a:r>
            <a:r>
              <a:rPr lang="pt-BR" sz="1400" spc="-25">
                <a:latin typeface="Carlito"/>
                <a:cs typeface="Carlito"/>
              </a:rPr>
              <a:t>seguros, </a:t>
            </a:r>
            <a:r>
              <a:rPr lang="pt-BR" sz="1400">
                <a:latin typeface="Carlito"/>
                <a:cs typeface="Carlito"/>
              </a:rPr>
              <a:t>a </a:t>
            </a:r>
            <a:r>
              <a:rPr lang="pt-BR" sz="1400" spc="-20">
                <a:latin typeface="Carlito"/>
                <a:cs typeface="Carlito"/>
              </a:rPr>
              <a:t>pessoa </a:t>
            </a:r>
            <a:r>
              <a:rPr lang="pt-BR" sz="1400" spc="-30">
                <a:latin typeface="Carlito"/>
                <a:cs typeface="Carlito"/>
              </a:rPr>
              <a:t>natural </a:t>
            </a:r>
            <a:r>
              <a:rPr lang="pt-BR" sz="1400" spc="-10">
                <a:latin typeface="Carlito"/>
                <a:cs typeface="Carlito"/>
              </a:rPr>
              <a:t>ou </a:t>
            </a:r>
            <a:r>
              <a:rPr lang="pt-BR" sz="1400" spc="-20">
                <a:latin typeface="Carlito"/>
                <a:cs typeface="Carlito"/>
              </a:rPr>
              <a:t>jurídica  </a:t>
            </a:r>
            <a:r>
              <a:rPr lang="pt-BR" sz="1400" spc="-25">
                <a:latin typeface="Carlito"/>
                <a:cs typeface="Carlito"/>
              </a:rPr>
              <a:t>responsável </a:t>
            </a:r>
            <a:r>
              <a:rPr lang="pt-BR" sz="1400" spc="-15">
                <a:latin typeface="Carlito"/>
                <a:cs typeface="Carlito"/>
              </a:rPr>
              <a:t>às </a:t>
            </a:r>
            <a:r>
              <a:rPr lang="pt-BR" sz="1400" spc="-25">
                <a:latin typeface="Carlito"/>
                <a:cs typeface="Carlito"/>
              </a:rPr>
              <a:t>seguintes penalidades administrativas, </a:t>
            </a:r>
            <a:r>
              <a:rPr lang="pt-BR" sz="1400" spc="-20">
                <a:latin typeface="Carlito"/>
                <a:cs typeface="Carlito"/>
              </a:rPr>
              <a:t>aplicadas pelo </a:t>
            </a:r>
            <a:r>
              <a:rPr lang="pt-BR" sz="1400" spc="-30">
                <a:latin typeface="Carlito"/>
                <a:cs typeface="Carlito"/>
              </a:rPr>
              <a:t>órgão </a:t>
            </a:r>
            <a:r>
              <a:rPr lang="pt-BR" sz="1400" spc="-20">
                <a:latin typeface="Carlito"/>
                <a:cs typeface="Carlito"/>
              </a:rPr>
              <a:t>fiscalizador </a:t>
            </a:r>
            <a:r>
              <a:rPr lang="pt-BR" sz="1400" spc="-15">
                <a:latin typeface="Carlito"/>
                <a:cs typeface="Carlito"/>
              </a:rPr>
              <a:t>de</a:t>
            </a:r>
            <a:r>
              <a:rPr lang="pt-BR" sz="1400" spc="-30">
                <a:latin typeface="Carlito"/>
                <a:cs typeface="Carlito"/>
              </a:rPr>
              <a:t> </a:t>
            </a:r>
            <a:r>
              <a:rPr lang="pt-BR" sz="1400" spc="-25">
                <a:latin typeface="Carlito"/>
                <a:cs typeface="Carlito"/>
              </a:rPr>
              <a:t>seguros:</a:t>
            </a:r>
            <a:endParaRPr lang="pt-BR" sz="1400">
              <a:latin typeface="Carlito"/>
              <a:cs typeface="Carlito"/>
            </a:endParaRPr>
          </a:p>
          <a:p>
            <a:pPr marL="810260" lvl="1" indent="0">
              <a:buNone/>
              <a:tabLst>
                <a:tab pos="902969" algn="l"/>
              </a:tabLst>
            </a:pPr>
            <a:r>
              <a:rPr lang="pt-BR" sz="1400">
                <a:latin typeface="Carlito"/>
                <a:cs typeface="Carlito"/>
              </a:rPr>
              <a:t>-</a:t>
            </a:r>
            <a:r>
              <a:rPr lang="pt-BR" sz="1400" spc="-20">
                <a:latin typeface="Carlito"/>
                <a:cs typeface="Carlito"/>
              </a:rPr>
              <a:t> </a:t>
            </a:r>
            <a:r>
              <a:rPr lang="pt-BR" sz="1400" spc="-25">
                <a:latin typeface="Carlito"/>
                <a:cs typeface="Carlito"/>
              </a:rPr>
              <a:t>advertência;</a:t>
            </a:r>
            <a:endParaRPr lang="pt-BR" sz="1400">
              <a:latin typeface="Carlito"/>
              <a:cs typeface="Carlito"/>
            </a:endParaRPr>
          </a:p>
          <a:p>
            <a:pPr marL="582295" marR="58419" lvl="1" indent="0">
              <a:spcBef>
                <a:spcPts val="10"/>
              </a:spcBef>
              <a:buNone/>
              <a:tabLst>
                <a:tab pos="966469" algn="l"/>
              </a:tabLst>
            </a:pPr>
            <a:r>
              <a:rPr lang="pt-BR" sz="1400">
                <a:latin typeface="Carlito"/>
                <a:cs typeface="Carlito"/>
              </a:rPr>
              <a:t>- </a:t>
            </a:r>
            <a:r>
              <a:rPr lang="pt-BR" sz="1400" spc="-20">
                <a:latin typeface="Carlito"/>
                <a:cs typeface="Carlito"/>
              </a:rPr>
              <a:t>suspensão </a:t>
            </a:r>
            <a:r>
              <a:rPr lang="pt-BR" sz="1400" spc="-15">
                <a:latin typeface="Carlito"/>
                <a:cs typeface="Carlito"/>
              </a:rPr>
              <a:t>do </a:t>
            </a:r>
            <a:r>
              <a:rPr lang="pt-BR" sz="1400" spc="-25">
                <a:latin typeface="Carlito"/>
                <a:cs typeface="Carlito"/>
              </a:rPr>
              <a:t>exercício </a:t>
            </a:r>
            <a:r>
              <a:rPr lang="pt-BR" sz="1400" spc="-20">
                <a:latin typeface="Carlito"/>
                <a:cs typeface="Carlito"/>
              </a:rPr>
              <a:t>das </a:t>
            </a:r>
            <a:r>
              <a:rPr lang="pt-BR" sz="1400" spc="-25">
                <a:latin typeface="Carlito"/>
                <a:cs typeface="Carlito"/>
              </a:rPr>
              <a:t>atividades </a:t>
            </a:r>
            <a:r>
              <a:rPr lang="pt-BR" sz="1400" spc="-10">
                <a:latin typeface="Carlito"/>
                <a:cs typeface="Carlito"/>
              </a:rPr>
              <a:t>ou </a:t>
            </a:r>
            <a:r>
              <a:rPr lang="pt-BR" sz="1400" spc="-25">
                <a:latin typeface="Carlito"/>
                <a:cs typeface="Carlito"/>
              </a:rPr>
              <a:t>profissão abrangidas </a:t>
            </a:r>
            <a:r>
              <a:rPr lang="pt-BR" sz="1400" spc="-20">
                <a:latin typeface="Carlito"/>
                <a:cs typeface="Carlito"/>
              </a:rPr>
              <a:t>por este Decreto-Lei pelo </a:t>
            </a:r>
            <a:r>
              <a:rPr lang="pt-BR" sz="1400" spc="-30">
                <a:latin typeface="Carlito"/>
                <a:cs typeface="Carlito"/>
              </a:rPr>
              <a:t>prazo </a:t>
            </a:r>
            <a:r>
              <a:rPr lang="pt-BR" sz="1400" spc="-15">
                <a:latin typeface="Carlito"/>
                <a:cs typeface="Carlito"/>
              </a:rPr>
              <a:t>de </a:t>
            </a:r>
            <a:r>
              <a:rPr lang="pt-BR" sz="1400" spc="-20">
                <a:latin typeface="Carlito"/>
                <a:cs typeface="Carlito"/>
              </a:rPr>
              <a:t>até 180  (cento </a:t>
            </a:r>
            <a:r>
              <a:rPr lang="pt-BR" sz="1400">
                <a:latin typeface="Carlito"/>
                <a:cs typeface="Carlito"/>
              </a:rPr>
              <a:t>e </a:t>
            </a:r>
            <a:r>
              <a:rPr lang="pt-BR" sz="1400" spc="-25">
                <a:latin typeface="Carlito"/>
                <a:cs typeface="Carlito"/>
              </a:rPr>
              <a:t>oitenta)</a:t>
            </a:r>
            <a:r>
              <a:rPr lang="pt-BR" sz="1400" spc="-60">
                <a:latin typeface="Carlito"/>
                <a:cs typeface="Carlito"/>
              </a:rPr>
              <a:t> </a:t>
            </a:r>
            <a:r>
              <a:rPr lang="pt-BR" sz="1400" spc="-20">
                <a:latin typeface="Carlito"/>
                <a:cs typeface="Carlito"/>
              </a:rPr>
              <a:t>dias;</a:t>
            </a:r>
            <a:endParaRPr lang="pt-BR" sz="1400">
              <a:latin typeface="Carlito"/>
              <a:cs typeface="Carlito"/>
            </a:endParaRPr>
          </a:p>
          <a:p>
            <a:pPr marL="582295" marR="56515" lvl="1" indent="0">
              <a:spcBef>
                <a:spcPts val="80"/>
              </a:spcBef>
              <a:buNone/>
              <a:tabLst>
                <a:tab pos="1019810" algn="l"/>
              </a:tabLst>
            </a:pPr>
            <a:r>
              <a:rPr lang="pt-BR" sz="1400">
                <a:latin typeface="Carlito"/>
                <a:cs typeface="Carlito"/>
              </a:rPr>
              <a:t>- </a:t>
            </a:r>
            <a:r>
              <a:rPr lang="pt-BR" sz="1400" spc="-25">
                <a:latin typeface="Carlito"/>
                <a:cs typeface="Carlito"/>
              </a:rPr>
              <a:t>inabilitação, </a:t>
            </a:r>
            <a:r>
              <a:rPr lang="pt-BR" sz="1400" spc="-20">
                <a:latin typeface="Carlito"/>
                <a:cs typeface="Carlito"/>
              </a:rPr>
              <a:t>pelo </a:t>
            </a:r>
            <a:r>
              <a:rPr lang="pt-BR" sz="1400" spc="-30">
                <a:latin typeface="Carlito"/>
                <a:cs typeface="Carlito"/>
              </a:rPr>
              <a:t>prazo </a:t>
            </a:r>
            <a:r>
              <a:rPr lang="pt-BR" sz="1400" spc="-15">
                <a:latin typeface="Carlito"/>
                <a:cs typeface="Carlito"/>
              </a:rPr>
              <a:t>de </a:t>
            </a:r>
            <a:r>
              <a:rPr lang="pt-BR" sz="1400">
                <a:latin typeface="Carlito"/>
                <a:cs typeface="Carlito"/>
              </a:rPr>
              <a:t>2 </a:t>
            </a:r>
            <a:r>
              <a:rPr lang="pt-BR" sz="1400" spc="-20">
                <a:latin typeface="Carlito"/>
                <a:cs typeface="Carlito"/>
              </a:rPr>
              <a:t>(dois) anos </a:t>
            </a:r>
            <a:r>
              <a:rPr lang="pt-BR" sz="1400">
                <a:latin typeface="Carlito"/>
                <a:cs typeface="Carlito"/>
              </a:rPr>
              <a:t>a </a:t>
            </a:r>
            <a:r>
              <a:rPr lang="pt-BR" sz="1400" spc="-10">
                <a:latin typeface="Carlito"/>
                <a:cs typeface="Carlito"/>
              </a:rPr>
              <a:t>10 </a:t>
            </a:r>
            <a:r>
              <a:rPr lang="pt-BR" sz="1400" spc="-20">
                <a:latin typeface="Carlito"/>
                <a:cs typeface="Carlito"/>
              </a:rPr>
              <a:t>(dez) anos, </a:t>
            </a:r>
            <a:r>
              <a:rPr lang="pt-BR" sz="1400" spc="-30">
                <a:latin typeface="Carlito"/>
                <a:cs typeface="Carlito"/>
              </a:rPr>
              <a:t>para </a:t>
            </a:r>
            <a:r>
              <a:rPr lang="pt-BR" sz="1400">
                <a:latin typeface="Carlito"/>
                <a:cs typeface="Carlito"/>
              </a:rPr>
              <a:t>o </a:t>
            </a:r>
            <a:r>
              <a:rPr lang="pt-BR" sz="1400" spc="-25">
                <a:latin typeface="Carlito"/>
                <a:cs typeface="Carlito"/>
              </a:rPr>
              <a:t>exercício </a:t>
            </a:r>
            <a:r>
              <a:rPr lang="pt-BR" sz="1400" spc="-15">
                <a:latin typeface="Carlito"/>
                <a:cs typeface="Carlito"/>
              </a:rPr>
              <a:t>de </a:t>
            </a:r>
            <a:r>
              <a:rPr lang="pt-BR" sz="1400" spc="-25">
                <a:latin typeface="Carlito"/>
                <a:cs typeface="Carlito"/>
              </a:rPr>
              <a:t>cargo </a:t>
            </a:r>
            <a:r>
              <a:rPr lang="pt-BR" sz="1400" spc="-10">
                <a:latin typeface="Carlito"/>
                <a:cs typeface="Carlito"/>
              </a:rPr>
              <a:t>ou </a:t>
            </a:r>
            <a:r>
              <a:rPr lang="pt-BR" sz="1400" spc="-20">
                <a:latin typeface="Carlito"/>
                <a:cs typeface="Carlito"/>
              </a:rPr>
              <a:t>função </a:t>
            </a:r>
            <a:r>
              <a:rPr lang="pt-BR" sz="1400" spc="-15">
                <a:latin typeface="Carlito"/>
                <a:cs typeface="Carlito"/>
              </a:rPr>
              <a:t>no </a:t>
            </a:r>
            <a:r>
              <a:rPr lang="pt-BR" sz="1400" spc="-20">
                <a:latin typeface="Carlito"/>
                <a:cs typeface="Carlito"/>
              </a:rPr>
              <a:t>serviço  </a:t>
            </a:r>
            <a:r>
              <a:rPr lang="pt-BR" sz="1400" spc="-25">
                <a:latin typeface="Carlito"/>
                <a:cs typeface="Carlito"/>
              </a:rPr>
              <a:t>público</a:t>
            </a:r>
            <a:r>
              <a:rPr lang="pt-BR" sz="1400" spc="30">
                <a:latin typeface="Carlito"/>
                <a:cs typeface="Carlito"/>
              </a:rPr>
              <a:t> </a:t>
            </a:r>
            <a:r>
              <a:rPr lang="pt-BR" sz="1400">
                <a:latin typeface="Carlito"/>
                <a:cs typeface="Carlito"/>
              </a:rPr>
              <a:t>e</a:t>
            </a:r>
            <a:r>
              <a:rPr lang="pt-BR" sz="1400" spc="10">
                <a:latin typeface="Carlito"/>
                <a:cs typeface="Carlito"/>
              </a:rPr>
              <a:t> </a:t>
            </a:r>
            <a:r>
              <a:rPr lang="pt-BR" sz="1400" spc="-10">
                <a:latin typeface="Carlito"/>
                <a:cs typeface="Carlito"/>
              </a:rPr>
              <a:t>em</a:t>
            </a:r>
            <a:r>
              <a:rPr lang="pt-BR" sz="1400" spc="10">
                <a:latin typeface="Carlito"/>
                <a:cs typeface="Carlito"/>
              </a:rPr>
              <a:t> </a:t>
            </a:r>
            <a:r>
              <a:rPr lang="pt-BR" sz="1400" spc="-25">
                <a:latin typeface="Carlito"/>
                <a:cs typeface="Carlito"/>
              </a:rPr>
              <a:t>empresas</a:t>
            </a:r>
            <a:r>
              <a:rPr lang="pt-BR" sz="1400" spc="35">
                <a:latin typeface="Carlito"/>
                <a:cs typeface="Carlito"/>
              </a:rPr>
              <a:t> </a:t>
            </a:r>
            <a:r>
              <a:rPr lang="pt-BR" sz="1400" spc="-25">
                <a:latin typeface="Carlito"/>
                <a:cs typeface="Carlito"/>
              </a:rPr>
              <a:t>públicas,</a:t>
            </a:r>
            <a:r>
              <a:rPr lang="pt-BR" sz="1400" spc="40">
                <a:latin typeface="Carlito"/>
                <a:cs typeface="Carlito"/>
              </a:rPr>
              <a:t> </a:t>
            </a:r>
            <a:r>
              <a:rPr lang="pt-BR" sz="1400" spc="-20">
                <a:latin typeface="Carlito"/>
                <a:cs typeface="Carlito"/>
              </a:rPr>
              <a:t>sociedades</a:t>
            </a:r>
            <a:r>
              <a:rPr lang="pt-BR" sz="1400" spc="30">
                <a:latin typeface="Carlito"/>
                <a:cs typeface="Carlito"/>
              </a:rPr>
              <a:t> </a:t>
            </a:r>
            <a:r>
              <a:rPr lang="pt-BR" sz="1400" spc="-15">
                <a:latin typeface="Carlito"/>
                <a:cs typeface="Carlito"/>
              </a:rPr>
              <a:t>de</a:t>
            </a:r>
            <a:r>
              <a:rPr lang="pt-BR" sz="1400" spc="25">
                <a:latin typeface="Carlito"/>
                <a:cs typeface="Carlito"/>
              </a:rPr>
              <a:t> </a:t>
            </a:r>
            <a:r>
              <a:rPr lang="pt-BR" sz="1400" spc="-20">
                <a:latin typeface="Carlito"/>
                <a:cs typeface="Carlito"/>
              </a:rPr>
              <a:t>economia</a:t>
            </a:r>
            <a:r>
              <a:rPr lang="pt-BR" sz="1400" spc="30">
                <a:latin typeface="Carlito"/>
                <a:cs typeface="Carlito"/>
              </a:rPr>
              <a:t> </a:t>
            </a:r>
            <a:r>
              <a:rPr lang="pt-BR" sz="1400" spc="-25">
                <a:latin typeface="Carlito"/>
                <a:cs typeface="Carlito"/>
              </a:rPr>
              <a:t>mista</a:t>
            </a:r>
            <a:r>
              <a:rPr lang="pt-BR" sz="1400" spc="30">
                <a:latin typeface="Carlito"/>
                <a:cs typeface="Carlito"/>
              </a:rPr>
              <a:t> </a:t>
            </a:r>
            <a:r>
              <a:rPr lang="pt-BR" sz="1400">
                <a:latin typeface="Carlito"/>
                <a:cs typeface="Carlito"/>
              </a:rPr>
              <a:t>e</a:t>
            </a:r>
            <a:r>
              <a:rPr lang="pt-BR" sz="1400" spc="10">
                <a:latin typeface="Carlito"/>
                <a:cs typeface="Carlito"/>
              </a:rPr>
              <a:t> </a:t>
            </a:r>
            <a:r>
              <a:rPr lang="pt-BR" sz="1400" spc="-25">
                <a:latin typeface="Carlito"/>
                <a:cs typeface="Carlito"/>
              </a:rPr>
              <a:t>respectivas</a:t>
            </a:r>
            <a:r>
              <a:rPr lang="pt-BR" sz="1400" spc="35">
                <a:latin typeface="Carlito"/>
                <a:cs typeface="Carlito"/>
              </a:rPr>
              <a:t> </a:t>
            </a:r>
            <a:r>
              <a:rPr lang="pt-BR" sz="1400" spc="-25">
                <a:latin typeface="Carlito"/>
                <a:cs typeface="Carlito"/>
              </a:rPr>
              <a:t>subsidiárias,</a:t>
            </a:r>
            <a:r>
              <a:rPr lang="pt-BR" sz="1400" spc="45">
                <a:latin typeface="Carlito"/>
                <a:cs typeface="Carlito"/>
              </a:rPr>
              <a:t> </a:t>
            </a:r>
            <a:r>
              <a:rPr lang="pt-BR" sz="1400" spc="-25">
                <a:latin typeface="Carlito"/>
                <a:cs typeface="Carlito"/>
              </a:rPr>
              <a:t>entidades</a:t>
            </a:r>
            <a:r>
              <a:rPr lang="pt-BR" sz="1400" spc="35">
                <a:latin typeface="Carlito"/>
                <a:cs typeface="Carlito"/>
              </a:rPr>
              <a:t> </a:t>
            </a:r>
            <a:r>
              <a:rPr lang="pt-BR" sz="1400" spc="-30">
                <a:latin typeface="Carlito"/>
                <a:cs typeface="Carlito"/>
              </a:rPr>
              <a:t>de</a:t>
            </a:r>
            <a:endParaRPr lang="pt-BR" sz="1400">
              <a:latin typeface="Carlito"/>
              <a:cs typeface="Carlito"/>
            </a:endParaRPr>
          </a:p>
          <a:p>
            <a:pPr marL="582295" marR="55880" indent="0">
              <a:spcBef>
                <a:spcPts val="105"/>
              </a:spcBef>
              <a:buNone/>
            </a:pPr>
            <a:r>
              <a:rPr lang="pt-BR" sz="1400" spc="-25">
                <a:latin typeface="Carlito"/>
                <a:cs typeface="Carlito"/>
              </a:rPr>
              <a:t>previdência </a:t>
            </a:r>
            <a:r>
              <a:rPr lang="pt-BR" sz="1400" spc="-35">
                <a:latin typeface="Carlito"/>
                <a:cs typeface="Carlito"/>
              </a:rPr>
              <a:t>complementar, </a:t>
            </a:r>
            <a:r>
              <a:rPr lang="pt-BR" sz="1400" spc="-20">
                <a:latin typeface="Carlito"/>
                <a:cs typeface="Carlito"/>
              </a:rPr>
              <a:t>sociedades </a:t>
            </a:r>
            <a:r>
              <a:rPr lang="pt-BR" sz="1400" spc="-15">
                <a:latin typeface="Carlito"/>
                <a:cs typeface="Carlito"/>
              </a:rPr>
              <a:t>de </a:t>
            </a:r>
            <a:r>
              <a:rPr lang="pt-BR" sz="1400" spc="-25">
                <a:latin typeface="Carlito"/>
                <a:cs typeface="Carlito"/>
              </a:rPr>
              <a:t>capitalização, </a:t>
            </a:r>
            <a:r>
              <a:rPr lang="pt-BR" sz="1400" spc="-20">
                <a:latin typeface="Carlito"/>
                <a:cs typeface="Carlito"/>
              </a:rPr>
              <a:t>instituições financeiras, sociedades </a:t>
            </a:r>
            <a:r>
              <a:rPr lang="pt-BR" sz="1400" spc="-30">
                <a:latin typeface="Carlito"/>
                <a:cs typeface="Carlito"/>
              </a:rPr>
              <a:t>seguradoras </a:t>
            </a:r>
            <a:r>
              <a:rPr lang="pt-BR" sz="1400">
                <a:latin typeface="Carlito"/>
                <a:cs typeface="Carlito"/>
              </a:rPr>
              <a:t>e  </a:t>
            </a:r>
            <a:r>
              <a:rPr lang="pt-BR" sz="1400" spc="-25">
                <a:latin typeface="Carlito"/>
                <a:cs typeface="Carlito"/>
              </a:rPr>
              <a:t>resseguradores;</a:t>
            </a:r>
            <a:endParaRPr lang="pt-BR" sz="1400">
              <a:latin typeface="Carlito"/>
              <a:cs typeface="Carlito"/>
            </a:endParaRPr>
          </a:p>
          <a:p>
            <a:pPr marL="810260" lvl="1" indent="0">
              <a:buNone/>
              <a:tabLst>
                <a:tab pos="1012190" algn="l"/>
              </a:tabLst>
            </a:pPr>
            <a:r>
              <a:rPr lang="pt-BR" sz="1400">
                <a:latin typeface="Carlito"/>
                <a:cs typeface="Carlito"/>
              </a:rPr>
              <a:t>- </a:t>
            </a:r>
            <a:r>
              <a:rPr lang="pt-BR" sz="1400" spc="-20">
                <a:latin typeface="Carlito"/>
                <a:cs typeface="Carlito"/>
              </a:rPr>
              <a:t>multa </a:t>
            </a:r>
            <a:r>
              <a:rPr lang="pt-BR" sz="1400" spc="-15">
                <a:latin typeface="Carlito"/>
                <a:cs typeface="Carlito"/>
              </a:rPr>
              <a:t>de </a:t>
            </a:r>
            <a:r>
              <a:rPr lang="pt-BR" sz="1400" spc="-10">
                <a:latin typeface="Carlito"/>
                <a:cs typeface="Carlito"/>
              </a:rPr>
              <a:t>R$ </a:t>
            </a:r>
            <a:r>
              <a:rPr lang="pt-BR" sz="1400" spc="-20">
                <a:latin typeface="Carlito"/>
                <a:cs typeface="Carlito"/>
              </a:rPr>
              <a:t>10.000,00 (dez </a:t>
            </a:r>
            <a:r>
              <a:rPr lang="pt-BR" sz="1400" spc="-15">
                <a:latin typeface="Carlito"/>
                <a:cs typeface="Carlito"/>
              </a:rPr>
              <a:t>mil </a:t>
            </a:r>
            <a:r>
              <a:rPr lang="pt-BR" sz="1400" spc="-20">
                <a:latin typeface="Carlito"/>
                <a:cs typeface="Carlito"/>
              </a:rPr>
              <a:t>reais) </a:t>
            </a:r>
            <a:r>
              <a:rPr lang="pt-BR" sz="1400">
                <a:latin typeface="Carlito"/>
                <a:cs typeface="Carlito"/>
              </a:rPr>
              <a:t>a </a:t>
            </a:r>
            <a:r>
              <a:rPr lang="pt-BR" sz="1400" spc="-10">
                <a:latin typeface="Carlito"/>
                <a:cs typeface="Carlito"/>
              </a:rPr>
              <a:t>R$ </a:t>
            </a:r>
            <a:r>
              <a:rPr lang="pt-BR" sz="1400" spc="-20">
                <a:latin typeface="Carlito"/>
                <a:cs typeface="Carlito"/>
              </a:rPr>
              <a:t>1.000.000,00 </a:t>
            </a:r>
            <a:r>
              <a:rPr lang="pt-BR" sz="1400" spc="-15">
                <a:latin typeface="Carlito"/>
                <a:cs typeface="Carlito"/>
              </a:rPr>
              <a:t>(um </a:t>
            </a:r>
            <a:r>
              <a:rPr lang="pt-BR" sz="1400" spc="-20">
                <a:latin typeface="Carlito"/>
                <a:cs typeface="Carlito"/>
              </a:rPr>
              <a:t>milhão </a:t>
            </a:r>
            <a:r>
              <a:rPr lang="pt-BR" sz="1400" spc="-15">
                <a:latin typeface="Carlito"/>
                <a:cs typeface="Carlito"/>
              </a:rPr>
              <a:t>de </a:t>
            </a:r>
            <a:r>
              <a:rPr lang="pt-BR" sz="1400" spc="-20">
                <a:latin typeface="Carlito"/>
                <a:cs typeface="Carlito"/>
              </a:rPr>
              <a:t>reais);</a:t>
            </a:r>
            <a:r>
              <a:rPr lang="pt-BR" sz="1400" spc="-195">
                <a:latin typeface="Carlito"/>
                <a:cs typeface="Carlito"/>
              </a:rPr>
              <a:t> </a:t>
            </a:r>
            <a:r>
              <a:rPr lang="pt-BR" sz="1400">
                <a:latin typeface="Carlito"/>
                <a:cs typeface="Carlito"/>
              </a:rPr>
              <a:t>e</a:t>
            </a:r>
          </a:p>
          <a:p>
            <a:pPr marL="810260" lvl="1" indent="0">
              <a:buNone/>
              <a:tabLst>
                <a:tab pos="962660" algn="l"/>
              </a:tabLst>
            </a:pPr>
            <a:r>
              <a:rPr lang="pt-BR" sz="1400">
                <a:latin typeface="Carlito"/>
                <a:cs typeface="Carlito"/>
              </a:rPr>
              <a:t>- </a:t>
            </a:r>
            <a:r>
              <a:rPr lang="pt-BR" sz="1400" spc="-20">
                <a:latin typeface="Carlito"/>
                <a:cs typeface="Carlito"/>
              </a:rPr>
              <a:t>suspensão </a:t>
            </a:r>
            <a:r>
              <a:rPr lang="pt-BR" sz="1400" spc="-30">
                <a:latin typeface="Carlito"/>
                <a:cs typeface="Carlito"/>
              </a:rPr>
              <a:t>para </a:t>
            </a:r>
            <a:r>
              <a:rPr lang="pt-BR" sz="1400" spc="-25">
                <a:latin typeface="Carlito"/>
                <a:cs typeface="Carlito"/>
              </a:rPr>
              <a:t>atuação </a:t>
            </a:r>
            <a:r>
              <a:rPr lang="pt-BR" sz="1400" spc="-10">
                <a:latin typeface="Carlito"/>
                <a:cs typeface="Carlito"/>
              </a:rPr>
              <a:t>em </a:t>
            </a:r>
            <a:r>
              <a:rPr lang="pt-BR" sz="1400">
                <a:latin typeface="Carlito"/>
                <a:cs typeface="Carlito"/>
              </a:rPr>
              <a:t>1 </a:t>
            </a:r>
            <a:r>
              <a:rPr lang="pt-BR" sz="1400" spc="-20">
                <a:latin typeface="Carlito"/>
                <a:cs typeface="Carlito"/>
              </a:rPr>
              <a:t>(um) </a:t>
            </a:r>
            <a:r>
              <a:rPr lang="pt-BR" sz="1400" spc="-10">
                <a:latin typeface="Carlito"/>
                <a:cs typeface="Carlito"/>
              </a:rPr>
              <a:t>ou </a:t>
            </a:r>
            <a:r>
              <a:rPr lang="pt-BR" sz="1400" spc="-20">
                <a:latin typeface="Carlito"/>
                <a:cs typeface="Carlito"/>
              </a:rPr>
              <a:t>mais </a:t>
            </a:r>
            <a:r>
              <a:rPr lang="pt-BR" sz="1400" spc="-25">
                <a:latin typeface="Carlito"/>
                <a:cs typeface="Carlito"/>
              </a:rPr>
              <a:t>ramos </a:t>
            </a:r>
            <a:r>
              <a:rPr lang="pt-BR" sz="1400" spc="-15">
                <a:latin typeface="Carlito"/>
                <a:cs typeface="Carlito"/>
              </a:rPr>
              <a:t>de </a:t>
            </a:r>
            <a:r>
              <a:rPr lang="pt-BR" sz="1400" spc="-25">
                <a:latin typeface="Carlito"/>
                <a:cs typeface="Carlito"/>
              </a:rPr>
              <a:t>seguro </a:t>
            </a:r>
            <a:r>
              <a:rPr lang="pt-BR" sz="1400" spc="-10">
                <a:latin typeface="Carlito"/>
                <a:cs typeface="Carlito"/>
              </a:rPr>
              <a:t>ou</a:t>
            </a:r>
            <a:r>
              <a:rPr lang="pt-BR" sz="1400" spc="-160">
                <a:latin typeface="Carlito"/>
                <a:cs typeface="Carlito"/>
              </a:rPr>
              <a:t> </a:t>
            </a:r>
            <a:r>
              <a:rPr lang="pt-BR" sz="1400" spc="-25">
                <a:latin typeface="Carlito"/>
                <a:cs typeface="Carlito"/>
              </a:rPr>
              <a:t>resseguro.</a:t>
            </a:r>
            <a:endParaRPr lang="pt-BR" sz="1400">
              <a:latin typeface="Carlito"/>
              <a:cs typeface="Carlito"/>
            </a:endParaRPr>
          </a:p>
          <a:p>
            <a:pPr marL="810260" lvl="1" indent="0">
              <a:buNone/>
              <a:tabLst>
                <a:tab pos="1012190" algn="l"/>
              </a:tabLst>
            </a:pPr>
            <a:r>
              <a:rPr lang="pt-BR" sz="1400">
                <a:latin typeface="Carlito"/>
                <a:cs typeface="Carlito"/>
              </a:rPr>
              <a:t>a </a:t>
            </a:r>
            <a:r>
              <a:rPr lang="pt-BR" sz="1400" b="1" spc="-10">
                <a:latin typeface="Carlito"/>
                <a:cs typeface="Carlito"/>
              </a:rPr>
              <a:t>IX </a:t>
            </a:r>
            <a:r>
              <a:rPr lang="pt-BR" sz="1400">
                <a:latin typeface="Carlito"/>
                <a:cs typeface="Carlito"/>
              </a:rPr>
              <a:t>- </a:t>
            </a:r>
            <a:r>
              <a:rPr lang="pt-BR" sz="1400" spc="-30">
                <a:latin typeface="Carlito"/>
                <a:cs typeface="Carlito"/>
              </a:rPr>
              <a:t>(revogados)</a:t>
            </a:r>
            <a:r>
              <a:rPr lang="pt-BR" sz="1400" spc="-90">
                <a:latin typeface="Carlito"/>
                <a:cs typeface="Carlito"/>
              </a:rPr>
              <a:t> </a:t>
            </a:r>
            <a:r>
              <a:rPr lang="pt-BR" sz="1400" spc="-15">
                <a:latin typeface="Carlito"/>
                <a:cs typeface="Carlito"/>
              </a:rPr>
              <a:t>(...).</a:t>
            </a:r>
            <a:endParaRPr lang="pt-BR" sz="1400">
              <a:latin typeface="Carlito"/>
              <a:cs typeface="Carlito"/>
            </a:endParaRPr>
          </a:p>
          <a:p>
            <a:pPr marL="582295" marR="56515" indent="0">
              <a:spcBef>
                <a:spcPts val="15"/>
              </a:spcBef>
              <a:buNone/>
              <a:tabLst>
                <a:tab pos="1287145" algn="l"/>
              </a:tabLst>
            </a:pPr>
            <a:r>
              <a:rPr lang="pt-BR" sz="1400" b="1">
                <a:latin typeface="Carlito"/>
                <a:cs typeface="Carlito"/>
              </a:rPr>
              <a:t>§</a:t>
            </a:r>
            <a:r>
              <a:rPr lang="pt-BR" sz="1400" b="1" spc="225">
                <a:latin typeface="Carlito"/>
                <a:cs typeface="Carlito"/>
              </a:rPr>
              <a:t> </a:t>
            </a:r>
            <a:r>
              <a:rPr lang="pt-BR" sz="1400" b="1" spc="-10">
                <a:latin typeface="Carlito"/>
                <a:cs typeface="Carlito"/>
              </a:rPr>
              <a:t>5</a:t>
            </a:r>
            <a:r>
              <a:rPr lang="pt-BR" sz="1400" u="sng" spc="-15" baseline="22222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o</a:t>
            </a:r>
            <a:r>
              <a:rPr lang="pt-BR" sz="1400" spc="-15" baseline="22222">
                <a:latin typeface="Carlito"/>
                <a:cs typeface="Carlito"/>
              </a:rPr>
              <a:t>	</a:t>
            </a:r>
            <a:r>
              <a:rPr lang="pt-BR" sz="1400" spc="-15">
                <a:latin typeface="Carlito"/>
                <a:cs typeface="Carlito"/>
              </a:rPr>
              <a:t>Em </a:t>
            </a:r>
            <a:r>
              <a:rPr lang="pt-BR" sz="1400" spc="-20">
                <a:latin typeface="Carlito"/>
                <a:cs typeface="Carlito"/>
              </a:rPr>
              <a:t>caso </a:t>
            </a:r>
            <a:r>
              <a:rPr lang="pt-BR" sz="1400" spc="-15">
                <a:latin typeface="Carlito"/>
                <a:cs typeface="Carlito"/>
              </a:rPr>
              <a:t>de </a:t>
            </a:r>
            <a:r>
              <a:rPr lang="pt-BR" sz="1400" spc="-20">
                <a:latin typeface="Carlito"/>
                <a:cs typeface="Carlito"/>
              </a:rPr>
              <a:t>reincidência, </a:t>
            </a:r>
            <a:r>
              <a:rPr lang="pt-BR" sz="1400">
                <a:latin typeface="Carlito"/>
                <a:cs typeface="Carlito"/>
              </a:rPr>
              <a:t>a </a:t>
            </a:r>
            <a:r>
              <a:rPr lang="pt-BR" sz="1400" spc="-20">
                <a:latin typeface="Carlito"/>
                <a:cs typeface="Carlito"/>
              </a:rPr>
              <a:t>multa </a:t>
            </a:r>
            <a:r>
              <a:rPr lang="pt-BR" sz="1400" spc="-25">
                <a:latin typeface="Carlito"/>
                <a:cs typeface="Carlito"/>
              </a:rPr>
              <a:t>será </a:t>
            </a:r>
            <a:r>
              <a:rPr lang="pt-BR" sz="1400" spc="-30">
                <a:latin typeface="Carlito"/>
                <a:cs typeface="Carlito"/>
              </a:rPr>
              <a:t>agravada </a:t>
            </a:r>
            <a:r>
              <a:rPr lang="pt-BR" sz="1400" spc="-20">
                <a:latin typeface="Carlito"/>
                <a:cs typeface="Carlito"/>
              </a:rPr>
              <a:t>até </a:t>
            </a:r>
            <a:r>
              <a:rPr lang="pt-BR" sz="1400">
                <a:latin typeface="Carlito"/>
                <a:cs typeface="Carlito"/>
              </a:rPr>
              <a:t>o </a:t>
            </a:r>
            <a:r>
              <a:rPr lang="pt-BR" sz="1400" spc="-25">
                <a:latin typeface="Carlito"/>
                <a:cs typeface="Carlito"/>
              </a:rPr>
              <a:t>dobro </a:t>
            </a:r>
            <a:r>
              <a:rPr lang="pt-BR" sz="1400" spc="-10">
                <a:latin typeface="Carlito"/>
                <a:cs typeface="Carlito"/>
              </a:rPr>
              <a:t>em </a:t>
            </a:r>
            <a:r>
              <a:rPr lang="pt-BR" sz="1400" spc="-20">
                <a:latin typeface="Carlito"/>
                <a:cs typeface="Carlito"/>
              </a:rPr>
              <a:t>relação </a:t>
            </a:r>
            <a:r>
              <a:rPr lang="pt-BR" sz="1400">
                <a:latin typeface="Carlito"/>
                <a:cs typeface="Carlito"/>
              </a:rPr>
              <a:t>à </a:t>
            </a:r>
            <a:r>
              <a:rPr lang="pt-BR" sz="1400" spc="-20">
                <a:latin typeface="Carlito"/>
                <a:cs typeface="Carlito"/>
              </a:rPr>
              <a:t>multa </a:t>
            </a:r>
            <a:r>
              <a:rPr lang="pt-BR" sz="1400" spc="-35">
                <a:latin typeface="Carlito"/>
                <a:cs typeface="Carlito"/>
              </a:rPr>
              <a:t>anterior, </a:t>
            </a:r>
            <a:r>
              <a:rPr lang="pt-BR" sz="1400" spc="-25">
                <a:latin typeface="Carlito"/>
                <a:cs typeface="Carlito"/>
              </a:rPr>
              <a:t>conforme  </a:t>
            </a:r>
            <a:r>
              <a:rPr lang="pt-BR" sz="1400" spc="-20">
                <a:latin typeface="Carlito"/>
                <a:cs typeface="Carlito"/>
              </a:rPr>
              <a:t>critérios </a:t>
            </a:r>
            <a:r>
              <a:rPr lang="pt-BR" sz="1400" spc="-25">
                <a:latin typeface="Carlito"/>
                <a:cs typeface="Carlito"/>
              </a:rPr>
              <a:t>estipulados </a:t>
            </a:r>
            <a:r>
              <a:rPr lang="pt-BR" sz="1400" spc="-20">
                <a:latin typeface="Carlito"/>
                <a:cs typeface="Carlito"/>
              </a:rPr>
              <a:t>pelo </a:t>
            </a:r>
            <a:r>
              <a:rPr lang="pt-BR" sz="1400" spc="-30">
                <a:latin typeface="Carlito"/>
                <a:cs typeface="Carlito"/>
              </a:rPr>
              <a:t>órgão </a:t>
            </a:r>
            <a:r>
              <a:rPr lang="pt-BR" sz="1400" spc="-25">
                <a:latin typeface="Carlito"/>
                <a:cs typeface="Carlito"/>
              </a:rPr>
              <a:t>regulador </a:t>
            </a:r>
            <a:r>
              <a:rPr lang="pt-BR" sz="1400" spc="-15">
                <a:latin typeface="Carlito"/>
                <a:cs typeface="Carlito"/>
              </a:rPr>
              <a:t>de</a:t>
            </a:r>
            <a:r>
              <a:rPr lang="pt-BR" sz="1400" spc="-30">
                <a:latin typeface="Carlito"/>
                <a:cs typeface="Carlito"/>
              </a:rPr>
              <a:t> </a:t>
            </a:r>
            <a:r>
              <a:rPr lang="pt-BR" sz="1400" spc="-25">
                <a:latin typeface="Carlito"/>
                <a:cs typeface="Carlito"/>
              </a:rPr>
              <a:t>seguros</a:t>
            </a:r>
          </a:p>
          <a:p>
            <a:pPr marL="582295" marR="56515" indent="0">
              <a:spcBef>
                <a:spcPts val="15"/>
              </a:spcBef>
              <a:buNone/>
              <a:tabLst>
                <a:tab pos="1287145" algn="l"/>
              </a:tabLst>
            </a:pPr>
            <a:endParaRPr lang="pt-BR" sz="1400" spc="-25">
              <a:latin typeface="Carlito"/>
            </a:endParaRPr>
          </a:p>
          <a:p>
            <a:pPr marL="582295" marR="56515" indent="0">
              <a:spcBef>
                <a:spcPts val="15"/>
              </a:spcBef>
              <a:buNone/>
              <a:tabLst>
                <a:tab pos="1287145" algn="l"/>
              </a:tabLst>
            </a:pPr>
            <a:endParaRPr lang="pt-BR" sz="1400" spc="-25">
              <a:latin typeface="Carlito"/>
            </a:endParaRPr>
          </a:p>
          <a:p>
            <a:pPr marL="582295" marR="56515" indent="0">
              <a:spcBef>
                <a:spcPts val="15"/>
              </a:spcBef>
              <a:buNone/>
              <a:tabLst>
                <a:tab pos="1287145" algn="l"/>
              </a:tabLst>
            </a:pPr>
            <a:r>
              <a:rPr lang="pt-BR" sz="1400" spc="-25">
                <a:latin typeface="Carlito"/>
              </a:rPr>
              <a:t>Também se aplica a quem operar seguros sem autorização </a:t>
            </a:r>
            <a:endParaRPr lang="pt-BR" sz="1400"/>
          </a:p>
        </p:txBody>
      </p:sp>
    </p:spTree>
    <p:extLst>
      <p:ext uri="{BB962C8B-B14F-4D97-AF65-F5344CB8AC3E}">
        <p14:creationId xmlns:p14="http://schemas.microsoft.com/office/powerpoint/2010/main" val="15801927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C689E85-F9CB-9343-AAC4-0EC6344E3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pt-BR" sz="5400" dirty="0"/>
              <a:t>Intervenção e Liquidação extrajudicial</a:t>
            </a:r>
            <a:br>
              <a:rPr lang="pt-BR" sz="5400" dirty="0"/>
            </a:br>
            <a:br>
              <a:rPr lang="pt-BR" sz="5400" dirty="0"/>
            </a:br>
            <a:r>
              <a:rPr lang="pt-BR" sz="5400" dirty="0"/>
              <a:t>POR QUE?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209F44-6DB3-324F-8B33-3DA5333E0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 fontScale="92500" lnSpcReduction="20000"/>
          </a:bodyPr>
          <a:lstStyle/>
          <a:p>
            <a:pPr marL="962660" marR="7620" indent="0">
              <a:buNone/>
            </a:pPr>
            <a:r>
              <a:rPr lang="pt-BR" sz="2200" spc="10" dirty="0">
                <a:latin typeface="Carlito"/>
                <a:cs typeface="Carlito"/>
              </a:rPr>
              <a:t>Encerramento da </a:t>
            </a:r>
            <a:r>
              <a:rPr lang="pt-BR" sz="2200" spc="15" dirty="0">
                <a:latin typeface="Carlito"/>
                <a:cs typeface="Carlito"/>
              </a:rPr>
              <a:t>liquidação </a:t>
            </a:r>
            <a:r>
              <a:rPr lang="pt-BR" sz="2200" spc="10" dirty="0">
                <a:latin typeface="Carlito"/>
                <a:cs typeface="Carlito"/>
              </a:rPr>
              <a:t>extrajudicial: </a:t>
            </a:r>
            <a:r>
              <a:rPr lang="pt-BR" sz="2200" spc="5" dirty="0">
                <a:latin typeface="Carlito"/>
                <a:cs typeface="Carlito"/>
              </a:rPr>
              <a:t>(</a:t>
            </a:r>
            <a:r>
              <a:rPr lang="pt-BR" sz="2200" b="1" i="1" spc="5" dirty="0" err="1">
                <a:latin typeface="Carlito"/>
                <a:cs typeface="Carlito"/>
              </a:rPr>
              <a:t>i</a:t>
            </a:r>
            <a:r>
              <a:rPr lang="pt-BR" sz="2200" spc="5" dirty="0">
                <a:latin typeface="Carlito"/>
                <a:cs typeface="Carlito"/>
              </a:rPr>
              <a:t>) </a:t>
            </a:r>
            <a:r>
              <a:rPr lang="pt-BR" sz="2200" spc="15" dirty="0">
                <a:latin typeface="Carlito"/>
                <a:cs typeface="Carlito"/>
              </a:rPr>
              <a:t>cessação; </a:t>
            </a:r>
            <a:r>
              <a:rPr lang="pt-BR" sz="2200" spc="5" dirty="0">
                <a:latin typeface="Carlito"/>
                <a:cs typeface="Carlito"/>
              </a:rPr>
              <a:t>(</a:t>
            </a:r>
            <a:r>
              <a:rPr lang="pt-BR" sz="2200" b="1" i="1" spc="5" dirty="0" err="1">
                <a:latin typeface="Carlito"/>
                <a:cs typeface="Carlito"/>
              </a:rPr>
              <a:t>ii</a:t>
            </a:r>
            <a:r>
              <a:rPr lang="pt-BR" sz="2200" spc="5" dirty="0">
                <a:latin typeface="Carlito"/>
                <a:cs typeface="Carlito"/>
              </a:rPr>
              <a:t>) </a:t>
            </a:r>
            <a:r>
              <a:rPr lang="pt-BR" sz="2200" spc="10" dirty="0">
                <a:latin typeface="Carlito"/>
                <a:cs typeface="Carlito"/>
              </a:rPr>
              <a:t>decreto de falência ordinária; </a:t>
            </a:r>
            <a:r>
              <a:rPr lang="pt-BR" sz="2200" dirty="0">
                <a:latin typeface="Carlito"/>
                <a:cs typeface="Carlito"/>
              </a:rPr>
              <a:t>e </a:t>
            </a:r>
            <a:r>
              <a:rPr lang="pt-BR" sz="2200" spc="5" dirty="0">
                <a:latin typeface="Carlito"/>
                <a:cs typeface="Carlito"/>
              </a:rPr>
              <a:t>(</a:t>
            </a:r>
            <a:r>
              <a:rPr lang="pt-BR" sz="2200" b="1" i="1" spc="5" dirty="0" err="1">
                <a:latin typeface="Carlito"/>
                <a:cs typeface="Carlito"/>
              </a:rPr>
              <a:t>iii</a:t>
            </a:r>
            <a:r>
              <a:rPr lang="pt-BR" sz="2200" spc="5" dirty="0">
                <a:latin typeface="Carlito"/>
                <a:cs typeface="Carlito"/>
              </a:rPr>
              <a:t>)  conversão </a:t>
            </a:r>
            <a:r>
              <a:rPr lang="pt-BR" sz="2200" spc="10" dirty="0">
                <a:latin typeface="Carlito"/>
                <a:cs typeface="Carlito"/>
              </a:rPr>
              <a:t>de </a:t>
            </a:r>
            <a:r>
              <a:rPr lang="pt-BR" sz="2200" spc="15" dirty="0">
                <a:latin typeface="Carlito"/>
                <a:cs typeface="Carlito"/>
              </a:rPr>
              <a:t>liquidação compulsória </a:t>
            </a:r>
            <a:r>
              <a:rPr lang="pt-BR" sz="2200" spc="10" dirty="0">
                <a:latin typeface="Carlito"/>
                <a:cs typeface="Carlito"/>
              </a:rPr>
              <a:t>em</a:t>
            </a:r>
            <a:r>
              <a:rPr lang="pt-BR" sz="2200" spc="150" dirty="0">
                <a:latin typeface="Carlito"/>
                <a:cs typeface="Carlito"/>
              </a:rPr>
              <a:t> </a:t>
            </a:r>
            <a:r>
              <a:rPr lang="pt-BR" sz="2200" spc="5" dirty="0">
                <a:latin typeface="Carlito"/>
                <a:cs typeface="Carlito"/>
              </a:rPr>
              <a:t>facultativa.</a:t>
            </a:r>
          </a:p>
          <a:p>
            <a:pPr marL="962660" marR="7620" indent="0">
              <a:buNone/>
            </a:pPr>
            <a:endParaRPr lang="pt-BR" sz="2200" dirty="0">
              <a:latin typeface="Carlito"/>
              <a:cs typeface="Carlito"/>
            </a:endParaRPr>
          </a:p>
          <a:p>
            <a:pPr marL="962660" marR="7620" indent="0">
              <a:buNone/>
            </a:pPr>
            <a:endParaRPr lang="pt-BR" sz="2200" dirty="0">
              <a:latin typeface="Carlito"/>
              <a:cs typeface="Carlito"/>
            </a:endParaRPr>
          </a:p>
          <a:p>
            <a:pPr marL="962660" marR="7620" indent="0">
              <a:buNone/>
            </a:pPr>
            <a:r>
              <a:rPr lang="pt-BR" sz="2200" dirty="0">
                <a:latin typeface="Carlito"/>
                <a:cs typeface="Carlito"/>
              </a:rPr>
              <a:t>É possível a falência, mas pedida pelo interventor:</a:t>
            </a:r>
          </a:p>
          <a:p>
            <a:pPr>
              <a:spcBef>
                <a:spcPts val="10"/>
              </a:spcBef>
            </a:pPr>
            <a:endParaRPr lang="pt-BR" sz="2200" dirty="0">
              <a:latin typeface="Carlito"/>
              <a:cs typeface="Carlito"/>
            </a:endParaRPr>
          </a:p>
          <a:p>
            <a:pPr marL="1583690" marR="5080"/>
            <a:r>
              <a:rPr lang="pt-BR" sz="2200" spc="10" dirty="0">
                <a:latin typeface="Carlito"/>
                <a:cs typeface="Carlito"/>
              </a:rPr>
              <a:t>“Falência. </a:t>
            </a:r>
            <a:r>
              <a:rPr lang="pt-BR" sz="2200" spc="15" dirty="0">
                <a:latin typeface="Carlito"/>
                <a:cs typeface="Carlito"/>
              </a:rPr>
              <a:t>Sociedade </a:t>
            </a:r>
            <a:r>
              <a:rPr lang="pt-BR" sz="2200" spc="10" dirty="0">
                <a:latin typeface="Carlito"/>
                <a:cs typeface="Carlito"/>
              </a:rPr>
              <a:t>civil. </a:t>
            </a:r>
            <a:r>
              <a:rPr lang="pt-BR" sz="2200" spc="5" dirty="0">
                <a:latin typeface="Carlito"/>
                <a:cs typeface="Carlito"/>
              </a:rPr>
              <a:t>Corretora </a:t>
            </a:r>
            <a:r>
              <a:rPr lang="pt-BR" sz="2200" spc="10" dirty="0">
                <a:latin typeface="Carlito"/>
                <a:cs typeface="Carlito"/>
              </a:rPr>
              <a:t>de seguros. Possibilidade jurídica do </a:t>
            </a:r>
            <a:r>
              <a:rPr lang="pt-BR" sz="2200" spc="15" dirty="0">
                <a:latin typeface="Carlito"/>
                <a:cs typeface="Carlito"/>
              </a:rPr>
              <a:t>pedido. Observância,  </a:t>
            </a:r>
            <a:r>
              <a:rPr lang="pt-BR" sz="2200" spc="5" dirty="0">
                <a:latin typeface="Carlito"/>
                <a:cs typeface="Carlito"/>
              </a:rPr>
              <a:t>entretanto, </a:t>
            </a:r>
            <a:r>
              <a:rPr lang="pt-BR" sz="2200" spc="10" dirty="0">
                <a:latin typeface="Carlito"/>
                <a:cs typeface="Carlito"/>
              </a:rPr>
              <a:t>de </a:t>
            </a:r>
            <a:r>
              <a:rPr lang="pt-BR" sz="2200" spc="5" dirty="0">
                <a:latin typeface="Carlito"/>
                <a:cs typeface="Carlito"/>
              </a:rPr>
              <a:t>regras </a:t>
            </a:r>
            <a:r>
              <a:rPr lang="pt-BR" sz="2200" spc="15" dirty="0">
                <a:latin typeface="Carlito"/>
                <a:cs typeface="Carlito"/>
              </a:rPr>
              <a:t>especialíssimas que </a:t>
            </a:r>
            <a:r>
              <a:rPr lang="pt-BR" sz="2200" spc="5" dirty="0" err="1">
                <a:latin typeface="Carlito"/>
                <a:cs typeface="Carlito"/>
              </a:rPr>
              <a:t>refogem</a:t>
            </a:r>
            <a:r>
              <a:rPr lang="pt-BR" sz="2200" spc="345" dirty="0">
                <a:latin typeface="Carlito"/>
                <a:cs typeface="Carlito"/>
              </a:rPr>
              <a:t> </a:t>
            </a:r>
            <a:r>
              <a:rPr lang="pt-BR" sz="2200" dirty="0">
                <a:latin typeface="Carlito"/>
                <a:cs typeface="Carlito"/>
              </a:rPr>
              <a:t>à </a:t>
            </a:r>
            <a:r>
              <a:rPr lang="pt-BR" sz="2200" spc="15" dirty="0">
                <a:latin typeface="Carlito"/>
                <a:cs typeface="Carlito"/>
              </a:rPr>
              <a:t>Lei </a:t>
            </a:r>
            <a:r>
              <a:rPr lang="pt-BR" sz="2200" spc="10" dirty="0">
                <a:latin typeface="Carlito"/>
                <a:cs typeface="Carlito"/>
              </a:rPr>
              <a:t>de Quebras. Pedido </a:t>
            </a:r>
            <a:r>
              <a:rPr lang="pt-BR" sz="2200" spc="15" dirty="0">
                <a:latin typeface="Carlito"/>
                <a:cs typeface="Carlito"/>
              </a:rPr>
              <a:t>que </a:t>
            </a:r>
            <a:r>
              <a:rPr lang="pt-BR" sz="2200" dirty="0">
                <a:latin typeface="Carlito"/>
                <a:cs typeface="Carlito"/>
              </a:rPr>
              <a:t>é </a:t>
            </a:r>
            <a:r>
              <a:rPr lang="pt-BR" sz="2200" spc="25" dirty="0">
                <a:latin typeface="Carlito"/>
                <a:cs typeface="Carlito"/>
              </a:rPr>
              <a:t>de  </a:t>
            </a:r>
            <a:r>
              <a:rPr lang="pt-BR" sz="2200" spc="5" dirty="0">
                <a:latin typeface="Carlito"/>
                <a:cs typeface="Carlito"/>
              </a:rPr>
              <a:t>prerrogativa exclusiva </a:t>
            </a:r>
            <a:r>
              <a:rPr lang="pt-BR" sz="2200" spc="10" dirty="0">
                <a:latin typeface="Carlito"/>
                <a:cs typeface="Carlito"/>
              </a:rPr>
              <a:t>do interventor </a:t>
            </a:r>
            <a:r>
              <a:rPr lang="pt-BR" sz="2200" spc="20" dirty="0">
                <a:latin typeface="Carlito"/>
                <a:cs typeface="Carlito"/>
              </a:rPr>
              <a:t>nomeado </a:t>
            </a:r>
            <a:r>
              <a:rPr lang="pt-BR" sz="2200" spc="10" dirty="0">
                <a:latin typeface="Carlito"/>
                <a:cs typeface="Carlito"/>
              </a:rPr>
              <a:t>em eventual </a:t>
            </a:r>
            <a:r>
              <a:rPr lang="pt-BR" sz="2200" spc="15" dirty="0">
                <a:latin typeface="Carlito"/>
                <a:cs typeface="Carlito"/>
              </a:rPr>
              <a:t>liquidação. Ilegitimidade </a:t>
            </a:r>
            <a:r>
              <a:rPr lang="pt-BR" sz="2200" dirty="0">
                <a:latin typeface="Carlito"/>
                <a:cs typeface="Carlito"/>
              </a:rPr>
              <a:t>ativa </a:t>
            </a:r>
            <a:r>
              <a:rPr lang="pt-BR" sz="2200" spc="25" dirty="0">
                <a:latin typeface="Carlito"/>
                <a:cs typeface="Carlito"/>
              </a:rPr>
              <a:t>do  </a:t>
            </a:r>
            <a:r>
              <a:rPr lang="pt-BR" sz="2200" spc="-10" dirty="0">
                <a:latin typeface="Carlito"/>
                <a:cs typeface="Carlito"/>
              </a:rPr>
              <a:t>credor. </a:t>
            </a:r>
            <a:r>
              <a:rPr lang="pt-BR" sz="2200" spc="10" dirty="0">
                <a:latin typeface="Carlito"/>
                <a:cs typeface="Carlito"/>
              </a:rPr>
              <a:t>Inicial indeferida. </a:t>
            </a:r>
            <a:r>
              <a:rPr lang="pt-BR" sz="2200" spc="5" dirty="0">
                <a:latin typeface="Carlito"/>
                <a:cs typeface="Carlito"/>
              </a:rPr>
              <a:t>Recurso </a:t>
            </a:r>
            <a:r>
              <a:rPr lang="pt-BR" sz="2200" spc="15" dirty="0">
                <a:latin typeface="Carlito"/>
                <a:cs typeface="Carlito"/>
              </a:rPr>
              <a:t>não </a:t>
            </a:r>
            <a:r>
              <a:rPr lang="pt-BR" sz="2200" spc="10" dirty="0">
                <a:latin typeface="Carlito"/>
                <a:cs typeface="Carlito"/>
              </a:rPr>
              <a:t>provido” </a:t>
            </a:r>
            <a:r>
              <a:rPr lang="pt-BR" sz="2200" spc="-30" dirty="0">
                <a:latin typeface="Carlito"/>
                <a:cs typeface="Carlito"/>
              </a:rPr>
              <a:t>(TJSP, </a:t>
            </a:r>
            <a:r>
              <a:rPr lang="pt-BR" sz="2200" spc="15" dirty="0">
                <a:latin typeface="Carlito"/>
                <a:cs typeface="Carlito"/>
              </a:rPr>
              <a:t>Ap. 95.284-4, </a:t>
            </a:r>
            <a:r>
              <a:rPr lang="pt-BR" sz="2200" spc="10" dirty="0">
                <a:latin typeface="Carlito"/>
                <a:cs typeface="Carlito"/>
              </a:rPr>
              <a:t>2ª CC., </a:t>
            </a:r>
            <a:r>
              <a:rPr lang="pt-BR" sz="2200" spc="5" dirty="0">
                <a:latin typeface="Carlito"/>
                <a:cs typeface="Carlito"/>
              </a:rPr>
              <a:t>Rel. </a:t>
            </a:r>
            <a:r>
              <a:rPr lang="pt-BR" sz="2200" spc="15" dirty="0">
                <a:latin typeface="Carlito"/>
                <a:cs typeface="Carlito"/>
              </a:rPr>
              <a:t>Des. Linneu  </a:t>
            </a:r>
            <a:r>
              <a:rPr lang="pt-BR" sz="2200" spc="5" dirty="0">
                <a:latin typeface="Carlito"/>
                <a:cs typeface="Carlito"/>
              </a:rPr>
              <a:t>Carvalho, </a:t>
            </a:r>
            <a:r>
              <a:rPr lang="pt-BR" sz="2200" spc="-15" dirty="0" err="1">
                <a:latin typeface="Carlito"/>
                <a:cs typeface="Carlito"/>
              </a:rPr>
              <a:t>v.u</a:t>
            </a:r>
            <a:r>
              <a:rPr lang="pt-BR" sz="2200" spc="-15" dirty="0">
                <a:latin typeface="Carlito"/>
                <a:cs typeface="Carlito"/>
              </a:rPr>
              <a:t>., </a:t>
            </a:r>
            <a:r>
              <a:rPr lang="pt-BR" sz="2200" dirty="0">
                <a:latin typeface="Carlito"/>
                <a:cs typeface="Carlito"/>
              </a:rPr>
              <a:t>j. </a:t>
            </a:r>
            <a:r>
              <a:rPr lang="pt-BR" sz="2200" spc="15" dirty="0">
                <a:latin typeface="Carlito"/>
                <a:cs typeface="Carlito"/>
              </a:rPr>
              <a:t>20.04.1999, </a:t>
            </a:r>
            <a:r>
              <a:rPr lang="pt-BR" sz="2200" spc="5" dirty="0">
                <a:latin typeface="Carlito"/>
                <a:cs typeface="Carlito"/>
              </a:rPr>
              <a:t>RJTJESP</a:t>
            </a:r>
            <a:r>
              <a:rPr lang="pt-BR" sz="2200" spc="114" dirty="0">
                <a:latin typeface="Carlito"/>
                <a:cs typeface="Carlito"/>
              </a:rPr>
              <a:t> </a:t>
            </a:r>
            <a:r>
              <a:rPr lang="pt-BR" sz="2200" spc="15" dirty="0">
                <a:latin typeface="Carlito"/>
                <a:cs typeface="Carlito"/>
              </a:rPr>
              <a:t>219/57).</a:t>
            </a:r>
            <a:endParaRPr lang="pt-BR" sz="2200" dirty="0">
              <a:latin typeface="Carlito"/>
              <a:cs typeface="Carlito"/>
            </a:endParaRPr>
          </a:p>
          <a:p>
            <a:pPr marL="0" indent="0">
              <a:buNone/>
            </a:pP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550251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5" name="Rectangle 17414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09" name="Rectangle 2">
            <a:extLst>
              <a:ext uri="{FF2B5EF4-FFF2-40B4-BE49-F238E27FC236}">
                <a16:creationId xmlns:a16="http://schemas.microsoft.com/office/drawing/2014/main" id="{2DE4B7EF-4617-1D47-871E-E7BAB506C1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2075" tIns="46038" rIns="92075" bIns="46038" rtlCol="0">
            <a:normAutofit/>
          </a:bodyPr>
          <a:lstStyle/>
          <a:p>
            <a:r>
              <a:rPr lang="pt-BR" altLang="pt-BR" sz="5400" b="1"/>
              <a:t>Contrato de Seguro</a:t>
            </a:r>
            <a:endParaRPr lang="en-US" altLang="pt-BR" sz="5400" b="1"/>
          </a:p>
        </p:txBody>
      </p:sp>
      <p:sp>
        <p:nvSpPr>
          <p:cNvPr id="17417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8A8E457D-8075-724C-A559-8E6D75B404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929384"/>
            <a:ext cx="10515600" cy="4251960"/>
          </a:xfrm>
        </p:spPr>
        <p:txBody>
          <a:bodyPr vert="horz" lIns="92075" tIns="46038" rIns="92075" bIns="46038" rtlCol="0">
            <a:normAutofit fontScale="92500" lnSpcReduction="10000"/>
          </a:bodyPr>
          <a:lstStyle/>
          <a:p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É uma </a:t>
            </a:r>
            <a:r>
              <a:rPr lang="pt-BR" altLang="pt-BR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relação contratual comunitária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 estabelecida, segundo a boa técnica, a partir de cálculos matemáticos (estatística e atuária), previamente desenvolvidos e projetados para um contrato-padrão.</a:t>
            </a:r>
          </a:p>
          <a:p>
            <a:pPr>
              <a:buFontTx/>
              <a:buNone/>
            </a:pPr>
            <a:endParaRPr lang="pt-BR" altLang="pt-BR" sz="2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Essa relação é estabelecida entre um </a:t>
            </a:r>
            <a:r>
              <a:rPr lang="pt-BR" altLang="pt-BR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grande número de sujeitos de direito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 (</a:t>
            </a:r>
            <a:r>
              <a:rPr lang="pt-BR" altLang="pt-BR" sz="2200" i="1" dirty="0">
                <a:latin typeface="Garamond" panose="02020404030301010803" pitchFamily="18" charset="0"/>
                <a:cs typeface="Times New Roman" panose="02020603050405020304" pitchFamily="18" charset="0"/>
              </a:rPr>
              <a:t>segurados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) e </a:t>
            </a:r>
            <a:r>
              <a:rPr lang="pt-BR" altLang="pt-BR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uma sociedade empresária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 (</a:t>
            </a:r>
            <a:r>
              <a:rPr lang="pt-BR" altLang="pt-BR" sz="2200" i="1" dirty="0">
                <a:latin typeface="Garamond" panose="02020404030301010803" pitchFamily="18" charset="0"/>
                <a:cs typeface="Times New Roman" panose="02020603050405020304" pitchFamily="18" charset="0"/>
              </a:rPr>
              <a:t>seguradora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buFontTx/>
              <a:buNone/>
            </a:pPr>
            <a:endParaRPr lang="pt-BR" altLang="pt-BR" sz="2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Os segurados, através de </a:t>
            </a:r>
            <a:r>
              <a:rPr lang="pt-BR" altLang="pt-BR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contratos aparentemente desvinculados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 (contratos de seguro), </a:t>
            </a:r>
            <a:r>
              <a:rPr lang="pt-BR" altLang="pt-BR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consensuais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 (não </a:t>
            </a:r>
            <a:r>
              <a:rPr lang="pt-BR" altLang="pt-BR" sz="2200" i="1" dirty="0">
                <a:latin typeface="Garamond" panose="02020404030301010803" pitchFamily="18" charset="0"/>
                <a:cs typeface="Times New Roman" panose="02020603050405020304" pitchFamily="18" charset="0"/>
              </a:rPr>
              <a:t>formais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, não </a:t>
            </a:r>
            <a:r>
              <a:rPr lang="pt-BR" altLang="pt-BR" sz="2200" i="1" dirty="0">
                <a:latin typeface="Garamond" panose="02020404030301010803" pitchFamily="18" charset="0"/>
                <a:cs typeface="Times New Roman" panose="02020603050405020304" pitchFamily="18" charset="0"/>
              </a:rPr>
              <a:t>solenes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) e </a:t>
            </a:r>
            <a:r>
              <a:rPr lang="pt-BR" altLang="pt-BR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comutativos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 (não </a:t>
            </a:r>
            <a:r>
              <a:rPr lang="pt-BR" altLang="pt-BR" sz="2200" i="1" dirty="0">
                <a:latin typeface="Garamond" panose="02020404030301010803" pitchFamily="18" charset="0"/>
                <a:cs typeface="Times New Roman" panose="02020603050405020304" pitchFamily="18" charset="0"/>
              </a:rPr>
              <a:t>aleatórios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), aportam </a:t>
            </a:r>
            <a:r>
              <a:rPr lang="pt-BR" altLang="pt-BR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contribuições individuais proporcionais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 (</a:t>
            </a:r>
            <a:r>
              <a:rPr lang="pt-BR" altLang="pt-BR" sz="2200" i="1" dirty="0">
                <a:latin typeface="Garamond" panose="02020404030301010803" pitchFamily="18" charset="0"/>
                <a:cs typeface="Times New Roman" panose="02020603050405020304" pitchFamily="18" charset="0"/>
              </a:rPr>
              <a:t>prêmios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) para a formação de um </a:t>
            </a:r>
            <a:r>
              <a:rPr lang="pt-BR" altLang="pt-BR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fundo comum 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(</a:t>
            </a:r>
            <a:r>
              <a:rPr lang="pt-BR" altLang="pt-BR" sz="2200" i="1" dirty="0">
                <a:latin typeface="Garamond" panose="02020404030301010803" pitchFamily="18" charset="0"/>
                <a:cs typeface="Times New Roman" panose="02020603050405020304" pitchFamily="18" charset="0"/>
              </a:rPr>
              <a:t>mutualidade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)</a:t>
            </a:r>
            <a:r>
              <a:rPr lang="pt-BR" altLang="pt-BR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a ser </a:t>
            </a:r>
            <a:r>
              <a:rPr lang="pt-BR" altLang="pt-BR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administrado 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pela seguradora</a:t>
            </a:r>
            <a:r>
              <a:rPr lang="pt-BR" altLang="pt-BR" sz="2200" i="1" dirty="0">
                <a:latin typeface="Garamond" panose="02020404030301010803" pitchFamily="18" charset="0"/>
                <a:cs typeface="Times New Roman" panose="02020603050405020304" pitchFamily="18" charset="0"/>
              </a:rPr>
              <a:t>.</a:t>
            </a:r>
          </a:p>
          <a:p>
            <a:endParaRPr lang="pt-BR" altLang="pt-BR" sz="2200" i="1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Com isso fundem-se a tradição anglo-saxônica da compra do risco com a tradição alpino-germânica do mutualismo</a:t>
            </a:r>
          </a:p>
          <a:p>
            <a:pPr lvl="2" eaLnBrk="1" hangingPunct="1">
              <a:buFontTx/>
              <a:buNone/>
            </a:pPr>
            <a:endParaRPr lang="pt-BR" altLang="pt-BR" sz="2200" b="1" dirty="0"/>
          </a:p>
        </p:txBody>
      </p:sp>
    </p:spTree>
    <p:extLst>
      <p:ext uri="{BB962C8B-B14F-4D97-AF65-F5344CB8AC3E}">
        <p14:creationId xmlns:p14="http://schemas.microsoft.com/office/powerpoint/2010/main" val="1057757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3" name="Rectangle 19462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7" name="Rectangle 2">
            <a:extLst>
              <a:ext uri="{FF2B5EF4-FFF2-40B4-BE49-F238E27FC236}">
                <a16:creationId xmlns:a16="http://schemas.microsoft.com/office/drawing/2014/main" id="{5F1AD5EF-C428-C542-A955-2B18E8D65E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2075" tIns="46038" rIns="92075" bIns="46038" rtlCol="0">
            <a:normAutofit/>
          </a:bodyPr>
          <a:lstStyle/>
          <a:p>
            <a:r>
              <a:rPr lang="pt-BR" altLang="pt-BR" sz="5400" b="1"/>
              <a:t>Contrato de Seguro</a:t>
            </a:r>
            <a:endParaRPr lang="en-US" altLang="pt-BR" sz="5400" b="1"/>
          </a:p>
        </p:txBody>
      </p:sp>
      <p:sp>
        <p:nvSpPr>
          <p:cNvPr id="19465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7D9EFF6A-9D7D-A14D-995B-1AB06F0069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929384"/>
            <a:ext cx="10515600" cy="4251960"/>
          </a:xfrm>
        </p:spPr>
        <p:txBody>
          <a:bodyPr vert="horz" lIns="92075" tIns="46038" rIns="92075" bIns="46038" rtlCol="0">
            <a:normAutofit/>
          </a:bodyPr>
          <a:lstStyle/>
          <a:p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O fundo comum tem por objetivo </a:t>
            </a:r>
            <a:r>
              <a:rPr lang="pt-BR" altLang="pt-BR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garantir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 para toda a coletividade de segurados a </a:t>
            </a:r>
            <a:r>
              <a:rPr lang="pt-BR" altLang="pt-BR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reparação de prejuízos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 (</a:t>
            </a:r>
            <a:r>
              <a:rPr lang="pt-BR" altLang="pt-BR" sz="2200" i="1" dirty="0">
                <a:latin typeface="Garamond" panose="02020404030301010803" pitchFamily="18" charset="0"/>
                <a:cs typeface="Times New Roman" panose="02020603050405020304" pitchFamily="18" charset="0"/>
              </a:rPr>
              <a:t>indenizações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) decorrentes da </a:t>
            </a:r>
            <a:r>
              <a:rPr lang="pt-BR" altLang="pt-BR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realização dos riscos 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(</a:t>
            </a:r>
            <a:r>
              <a:rPr lang="pt-BR" altLang="pt-BR" sz="2200" i="1" dirty="0">
                <a:latin typeface="Garamond" panose="02020404030301010803" pitchFamily="18" charset="0"/>
                <a:cs typeface="Times New Roman" panose="02020603050405020304" pitchFamily="18" charset="0"/>
              </a:rPr>
              <a:t>sinistro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) </a:t>
            </a:r>
            <a:r>
              <a:rPr lang="pt-BR" altLang="pt-BR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comuns e homogêneos 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sobre </a:t>
            </a:r>
            <a:r>
              <a:rPr lang="pt-BR" altLang="pt-BR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interesses seguráveis.</a:t>
            </a:r>
          </a:p>
          <a:p>
            <a:pPr>
              <a:buFontTx/>
              <a:buNone/>
            </a:pPr>
            <a:endParaRPr lang="pt-BR" altLang="pt-BR" sz="2200" b="1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As indenizações serão devidas aos segurados ou seus beneficiários (determinados ou indeterminados, na origem).</a:t>
            </a:r>
          </a:p>
          <a:p>
            <a:endParaRPr lang="pt-BR" altLang="pt-BR" sz="2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O setor existe porque as pessoas têm aversão a riscos, e pagam para se precaver.</a:t>
            </a:r>
          </a:p>
          <a:p>
            <a:endParaRPr lang="pt-BR" altLang="pt-BR" sz="2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Escola de Chicago defende que é eficiente atribuir o custo do seguro àquele que melhores condições têm de prevenir ou remediar o dano.</a:t>
            </a:r>
          </a:p>
          <a:p>
            <a:pPr lvl="2" eaLnBrk="1" hangingPunct="1">
              <a:buFontTx/>
              <a:buNone/>
            </a:pPr>
            <a:endParaRPr lang="pt-BR" altLang="pt-BR" sz="2200" b="1" dirty="0"/>
          </a:p>
        </p:txBody>
      </p:sp>
    </p:spTree>
    <p:extLst>
      <p:ext uri="{BB962C8B-B14F-4D97-AF65-F5344CB8AC3E}">
        <p14:creationId xmlns:p14="http://schemas.microsoft.com/office/powerpoint/2010/main" val="820586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0" name="Rectangle 21509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5" name="Rectangle 2">
            <a:extLst>
              <a:ext uri="{FF2B5EF4-FFF2-40B4-BE49-F238E27FC236}">
                <a16:creationId xmlns:a16="http://schemas.microsoft.com/office/drawing/2014/main" id="{EE485B64-BE2F-FA47-A915-759C7817BE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2075" tIns="46038" rIns="92075" bIns="46038" rtlCol="0">
            <a:normAutofit/>
          </a:bodyPr>
          <a:lstStyle/>
          <a:p>
            <a:r>
              <a:rPr lang="pt-BR" altLang="pt-BR" sz="5400" b="1"/>
              <a:t>Contrato de Seguro</a:t>
            </a:r>
            <a:endParaRPr lang="en-US" altLang="pt-BR" sz="5400" b="1"/>
          </a:p>
        </p:txBody>
      </p:sp>
      <p:sp>
        <p:nvSpPr>
          <p:cNvPr id="215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138BE731-E5F3-3746-9791-BA58CDA6AE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929384"/>
            <a:ext cx="10515600" cy="4251960"/>
          </a:xfrm>
        </p:spPr>
        <p:txBody>
          <a:bodyPr vert="horz" lIns="92075" tIns="46038" rIns="92075" bIns="46038" rtlCol="0">
            <a:normAutofit/>
          </a:bodyPr>
          <a:lstStyle/>
          <a:p>
            <a:pPr>
              <a:spcBef>
                <a:spcPts val="0"/>
              </a:spcBef>
              <a:buNone/>
              <a:defRPr/>
            </a:pPr>
            <a:r>
              <a:rPr lang="pt-BR" altLang="pt-BR" sz="2200">
                <a:latin typeface="+mj-lt"/>
              </a:rPr>
              <a:t>Logo, os interessados no contrato de seguro são:</a:t>
            </a:r>
          </a:p>
          <a:p>
            <a:pPr>
              <a:spcBef>
                <a:spcPts val="0"/>
              </a:spcBef>
              <a:buNone/>
              <a:defRPr/>
            </a:pPr>
            <a:endParaRPr lang="pt-BR" altLang="pt-BR" sz="2200">
              <a:latin typeface="+mj-lt"/>
            </a:endParaRPr>
          </a:p>
          <a:p>
            <a:pPr>
              <a:spcBef>
                <a:spcPts val="0"/>
              </a:spcBef>
              <a:buFontTx/>
              <a:buAutoNum type="alphaLcParenR"/>
              <a:defRPr/>
            </a:pPr>
            <a:r>
              <a:rPr lang="pt-BR" altLang="pt-BR" sz="2200">
                <a:latin typeface="+mj-lt"/>
              </a:rPr>
              <a:t>a coletividade de segurados</a:t>
            </a:r>
          </a:p>
          <a:p>
            <a:pPr>
              <a:spcBef>
                <a:spcPts val="0"/>
              </a:spcBef>
              <a:buNone/>
              <a:defRPr/>
            </a:pPr>
            <a:endParaRPr lang="pt-BR" altLang="pt-BR" sz="2200">
              <a:latin typeface="+mj-lt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pt-BR" altLang="pt-BR" sz="2200">
                <a:latin typeface="+mj-lt"/>
              </a:rPr>
              <a:t>b) os segurados</a:t>
            </a:r>
          </a:p>
          <a:p>
            <a:pPr>
              <a:spcBef>
                <a:spcPts val="0"/>
              </a:spcBef>
              <a:buNone/>
              <a:defRPr/>
            </a:pPr>
            <a:endParaRPr lang="pt-BR" altLang="pt-BR" sz="2200">
              <a:latin typeface="+mj-lt"/>
            </a:endParaRPr>
          </a:p>
          <a:p>
            <a:pPr>
              <a:spcBef>
                <a:spcPts val="0"/>
              </a:spcBef>
              <a:buFontTx/>
              <a:buAutoNum type="alphaLcParenR" startAt="3"/>
              <a:defRPr/>
            </a:pPr>
            <a:r>
              <a:rPr lang="pt-BR" altLang="pt-BR" sz="2200">
                <a:latin typeface="+mj-lt"/>
              </a:rPr>
              <a:t>os beneficiários (terceiro vitimado no seguro RC)</a:t>
            </a:r>
          </a:p>
          <a:p>
            <a:pPr>
              <a:spcBef>
                <a:spcPts val="0"/>
              </a:spcBef>
              <a:buFontTx/>
              <a:buAutoNum type="alphaLcParenR" startAt="3"/>
              <a:defRPr/>
            </a:pPr>
            <a:endParaRPr lang="pt-BR" altLang="pt-BR" sz="2200">
              <a:latin typeface="+mj-lt"/>
            </a:endParaRPr>
          </a:p>
          <a:p>
            <a:pPr>
              <a:spcBef>
                <a:spcPts val="0"/>
              </a:spcBef>
              <a:buFontTx/>
              <a:buAutoNum type="alphaLcParenR" startAt="3"/>
              <a:defRPr/>
            </a:pPr>
            <a:r>
              <a:rPr lang="pt-BR" altLang="pt-BR" sz="2200">
                <a:latin typeface="+mj-lt"/>
              </a:rPr>
              <a:t>o estipulante (sentidos técnico e jurídico) e</a:t>
            </a:r>
          </a:p>
          <a:p>
            <a:pPr>
              <a:spcBef>
                <a:spcPts val="0"/>
              </a:spcBef>
              <a:buFontTx/>
              <a:buAutoNum type="alphaLcParenR" startAt="3"/>
              <a:defRPr/>
            </a:pPr>
            <a:endParaRPr lang="pt-BR" altLang="pt-BR" sz="2200">
              <a:latin typeface="+mj-lt"/>
            </a:endParaRPr>
          </a:p>
          <a:p>
            <a:pPr>
              <a:spcBef>
                <a:spcPts val="0"/>
              </a:spcBef>
              <a:buFontTx/>
              <a:buAutoNum type="alphaLcParenR" startAt="3"/>
              <a:defRPr/>
            </a:pPr>
            <a:r>
              <a:rPr lang="pt-BR" altLang="pt-BR" sz="2200">
                <a:latin typeface="+mj-lt"/>
              </a:rPr>
              <a:t>a seguradora.</a:t>
            </a:r>
          </a:p>
          <a:p>
            <a:pPr lvl="2" eaLnBrk="1" hangingPunct="1">
              <a:buFontTx/>
              <a:buNone/>
              <a:defRPr/>
            </a:pPr>
            <a:endParaRPr lang="pt-BR" altLang="pt-BR" sz="2200" b="1"/>
          </a:p>
        </p:txBody>
      </p:sp>
    </p:spTree>
    <p:extLst>
      <p:ext uri="{BB962C8B-B14F-4D97-AF65-F5344CB8AC3E}">
        <p14:creationId xmlns:p14="http://schemas.microsoft.com/office/powerpoint/2010/main" val="1514034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55" name="Rectangle 27654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49" name="Rectangle 2">
            <a:extLst>
              <a:ext uri="{FF2B5EF4-FFF2-40B4-BE49-F238E27FC236}">
                <a16:creationId xmlns:a16="http://schemas.microsoft.com/office/drawing/2014/main" id="{96C3CCB0-887B-0F4C-9089-1052D250B8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2075" tIns="46038" rIns="92075" bIns="46038" rtlCol="0">
            <a:normAutofit/>
          </a:bodyPr>
          <a:lstStyle/>
          <a:p>
            <a:r>
              <a:rPr lang="pt-BR" altLang="pt-BR" sz="4200" b="1"/>
              <a:t>O Risco do Segurador - Desvios e Desequilíbrios</a:t>
            </a:r>
          </a:p>
        </p:txBody>
      </p:sp>
      <p:sp>
        <p:nvSpPr>
          <p:cNvPr id="27657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68F264E8-DE59-9B41-A01E-C08B7243CE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929384"/>
            <a:ext cx="10515600" cy="4251960"/>
          </a:xfrm>
        </p:spPr>
        <p:txBody>
          <a:bodyPr vert="horz" lIns="92075" tIns="46038" rIns="92075" bIns="46038" rtlCol="0">
            <a:normAutofit/>
          </a:bodyPr>
          <a:lstStyle/>
          <a:p>
            <a:pPr eaLnBrk="1" hangingPunct="1">
              <a:buFontTx/>
              <a:buNone/>
            </a:pPr>
            <a:r>
              <a:rPr lang="pt-BR" altLang="pt-BR" sz="1700"/>
              <a:t>	</a:t>
            </a:r>
          </a:p>
          <a:p>
            <a:pPr>
              <a:buFontTx/>
              <a:buNone/>
            </a:pPr>
            <a:endParaRPr lang="pt-BR" altLang="pt-BR" sz="1700"/>
          </a:p>
          <a:p>
            <a:pPr>
              <a:buFontTx/>
              <a:buNone/>
            </a:pPr>
            <a:r>
              <a:rPr lang="pt-BR" altLang="pt-BR" sz="1700"/>
              <a:t>	</a:t>
            </a:r>
            <a:r>
              <a:rPr lang="pt-BR" altLang="pt-BR" sz="1700" b="1"/>
              <a:t>Se o segurador satisfizer as condições probabilísticas do sistema poderá chegar a administrar uma carteira homogênea e compensada, ou seja, poderá </a:t>
            </a:r>
            <a:r>
              <a:rPr lang="pt-BR" altLang="pt-BR" sz="1700" b="1" i="1"/>
              <a:t>presumir</a:t>
            </a:r>
            <a:r>
              <a:rPr lang="pt-BR" altLang="pt-BR" sz="1700" b="1"/>
              <a:t> que atendeu às bases probabilísticas do sistema.</a:t>
            </a:r>
          </a:p>
          <a:p>
            <a:pPr>
              <a:buFontTx/>
              <a:buNone/>
            </a:pPr>
            <a:endParaRPr lang="pt-BR" altLang="pt-BR" sz="1700" b="1"/>
          </a:p>
          <a:p>
            <a:pPr>
              <a:buFontTx/>
              <a:buNone/>
            </a:pPr>
            <a:r>
              <a:rPr lang="pt-BR" altLang="pt-BR" sz="1700" b="1"/>
              <a:t>	Ocorre, porém, que quase nenhuma dessas condições necessárias a seu funcionamento solvável pode um segurador manejar individualmente.</a:t>
            </a:r>
          </a:p>
          <a:p>
            <a:pPr>
              <a:buFontTx/>
              <a:buNone/>
            </a:pPr>
            <a:endParaRPr lang="pt-BR" altLang="pt-BR" sz="1700" b="1"/>
          </a:p>
          <a:p>
            <a:pPr>
              <a:buFontTx/>
              <a:buNone/>
            </a:pPr>
            <a:r>
              <a:rPr lang="pt-BR" altLang="pt-BR" sz="1700" b="1"/>
              <a:t>	Mesmo que pudesse, sobre essas condições ainda influiriam fatores que alterariam o comportamento previsto para cada conjunto de riscos.</a:t>
            </a:r>
          </a:p>
          <a:p>
            <a:pPr>
              <a:buFontTx/>
              <a:buNone/>
            </a:pPr>
            <a:endParaRPr lang="pt-BR" altLang="pt-BR" sz="1700" b="1"/>
          </a:p>
          <a:p>
            <a:pPr>
              <a:buFontTx/>
              <a:buNone/>
            </a:pPr>
            <a:r>
              <a:rPr lang="pt-BR" altLang="pt-BR" sz="1700" b="1"/>
              <a:t>	São os chamados desvios estatísticos e atuarias que produzem desequilíbrios na composição das carteiras que operam o segurador (incêndio, responsabilidade civil</a:t>
            </a:r>
          </a:p>
        </p:txBody>
      </p:sp>
    </p:spTree>
    <p:extLst>
      <p:ext uri="{BB962C8B-B14F-4D97-AF65-F5344CB8AC3E}">
        <p14:creationId xmlns:p14="http://schemas.microsoft.com/office/powerpoint/2010/main" val="2565832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63B4659D-8AB6-B343-B96B-00CA50A522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r>
              <a:rPr lang="pt-BR" altLang="pt-BR" sz="4000" b="1"/>
              <a:t>Seguro – Bases Técnicas</a:t>
            </a:r>
            <a:endParaRPr lang="en-US" altLang="pt-BR" sz="4000" b="1"/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B826788B-F7AE-4E4D-A5B4-3D3AB41046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1484313"/>
            <a:ext cx="7772400" cy="4032250"/>
          </a:xfrm>
          <a:noFill/>
        </p:spPr>
        <p:txBody>
          <a:bodyPr vert="horz" lIns="92075" tIns="46038" rIns="92075" bIns="46038" rtlCol="0">
            <a:normAutofit lnSpcReduction="10000"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pt-BR" altLang="pt-BR" sz="2400" dirty="0"/>
              <a:t>Seguro – Bases Técnicas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pt-BR" altLang="pt-BR" sz="500" dirty="0"/>
          </a:p>
          <a:p>
            <a:pPr>
              <a:buFontTx/>
              <a:buNone/>
            </a:pPr>
            <a:r>
              <a:rPr lang="pt-BR" altLang="pt-BR" sz="1000" dirty="0"/>
              <a:t>	</a:t>
            </a:r>
          </a:p>
          <a:p>
            <a:pPr>
              <a:buFontTx/>
              <a:buNone/>
            </a:pPr>
            <a:r>
              <a:rPr lang="pt-BR" altLang="pt-BR" sz="1000" dirty="0"/>
              <a:t>	</a:t>
            </a:r>
            <a:r>
              <a:rPr lang="pt-BR" altLang="pt-BR" sz="1800" dirty="0">
                <a:solidFill>
                  <a:schemeClr val="accent2"/>
                </a:solidFill>
              </a:rPr>
              <a:t>Previsão</a:t>
            </a:r>
            <a:r>
              <a:rPr lang="pt-BR" altLang="pt-BR" sz="1800" dirty="0">
                <a:solidFill>
                  <a:schemeClr val="accent1"/>
                </a:solidFill>
              </a:rPr>
              <a:t>:</a:t>
            </a:r>
            <a:r>
              <a:rPr lang="pt-BR" altLang="pt-BR" sz="1800" dirty="0"/>
              <a:t> em dada região geográfica, irão incendiar-se 3 de cada 1000 prédios.</a:t>
            </a:r>
          </a:p>
          <a:p>
            <a:pPr>
              <a:lnSpc>
                <a:spcPct val="80000"/>
              </a:lnSpc>
              <a:buFontTx/>
              <a:buNone/>
            </a:pPr>
            <a:endParaRPr lang="pt-BR" altLang="pt-BR" sz="700" dirty="0"/>
          </a:p>
          <a:p>
            <a:pPr>
              <a:lnSpc>
                <a:spcPct val="80000"/>
              </a:lnSpc>
              <a:buFontTx/>
              <a:buNone/>
            </a:pPr>
            <a:r>
              <a:rPr lang="pt-BR" altLang="pt-BR" sz="1800" dirty="0"/>
              <a:t>	</a:t>
            </a:r>
            <a:r>
              <a:rPr lang="pt-BR" altLang="pt-BR" sz="1800" dirty="0">
                <a:solidFill>
                  <a:schemeClr val="accent2"/>
                </a:solidFill>
              </a:rPr>
              <a:t>Condições</a:t>
            </a:r>
            <a:r>
              <a:rPr lang="pt-BR" altLang="pt-BR" sz="1800" dirty="0">
                <a:solidFill>
                  <a:schemeClr val="accent1"/>
                </a:solidFill>
              </a:rPr>
              <a:t>:</a:t>
            </a:r>
          </a:p>
          <a:p>
            <a:pPr>
              <a:lnSpc>
                <a:spcPct val="80000"/>
              </a:lnSpc>
              <a:buFontTx/>
              <a:buNone/>
            </a:pPr>
            <a:endParaRPr lang="pt-BR" altLang="pt-BR" sz="700" dirty="0"/>
          </a:p>
          <a:p>
            <a:pPr lvl="1">
              <a:lnSpc>
                <a:spcPct val="80000"/>
              </a:lnSpc>
              <a:buFontTx/>
              <a:buNone/>
            </a:pPr>
            <a:r>
              <a:rPr lang="pt-BR" altLang="pt-BR" sz="1600" dirty="0"/>
              <a:t>• congregação de uma grande população (segurados)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pt-BR" altLang="pt-BR" sz="1600" dirty="0"/>
              <a:t>• prazo para o seguro suficientemente longo (um ano)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pt-BR" altLang="pt-BR" sz="1600" dirty="0"/>
              <a:t>• obtenção de valores em risco homogêneos (entre $ 50 mil e $ 100 mil)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pt-BR" altLang="pt-BR" sz="1600" dirty="0"/>
              <a:t>• homogeneidade quantos aos bens (mobiliário residencial)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pt-BR" altLang="pt-BR" sz="1600" dirty="0"/>
              <a:t>• identificação de um risco específico (incêndio ou roubo)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pt-BR" altLang="pt-BR" sz="1600" dirty="0"/>
              <a:t>• dispersão física do risco (em cidades diversas)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pt-BR" altLang="pt-BR" sz="1600" dirty="0"/>
          </a:p>
          <a:p>
            <a:pPr lvl="1">
              <a:lnSpc>
                <a:spcPct val="80000"/>
              </a:lnSpc>
              <a:buFontTx/>
              <a:buNone/>
            </a:pPr>
            <a:r>
              <a:rPr lang="pt-BR" altLang="pt-BR" sz="1400" dirty="0">
                <a:solidFill>
                  <a:schemeClr val="accent1"/>
                </a:solidFill>
              </a:rPr>
              <a:t>	</a:t>
            </a:r>
            <a:r>
              <a:rPr lang="pt-BR" altLang="pt-BR" sz="1400" dirty="0">
                <a:solidFill>
                  <a:schemeClr val="accent2"/>
                </a:solidFill>
              </a:rPr>
              <a:t>Essas condições devem, ainda, coincidir com o agrupamento de dados recolhidos pela experiência estatística história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pt-BR" altLang="pt-BR" sz="1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27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F2A9E1F6-201D-0040-BDD7-CF27CEF13C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 vert="horz" lIns="92075" tIns="46038" rIns="92075" bIns="46038" rtlCol="0" anchor="ctr">
            <a:normAutofit/>
          </a:bodyPr>
          <a:lstStyle/>
          <a:p>
            <a:r>
              <a:rPr lang="pt-BR" altLang="pt-BR" sz="4000" b="1"/>
              <a:t>Seguro – Bases Técnicas</a:t>
            </a:r>
            <a:endParaRPr lang="en-US" altLang="pt-BR" sz="4000" b="1"/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89E1B9D6-336C-8F42-91A0-5730C3DBD3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1484313"/>
            <a:ext cx="7772400" cy="4032250"/>
          </a:xfrm>
        </p:spPr>
        <p:txBody>
          <a:bodyPr vert="horz" lIns="92075" tIns="46038" rIns="92075" bIns="46038" rtlCol="0">
            <a:norm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pt-BR" altLang="pt-BR" sz="2400"/>
              <a:t>Seguro moderno - Seguro a prêmio fixo</a:t>
            </a:r>
          </a:p>
          <a:p>
            <a:pPr>
              <a:lnSpc>
                <a:spcPct val="80000"/>
              </a:lnSpc>
              <a:buFontTx/>
              <a:buNone/>
            </a:pPr>
            <a:endParaRPr lang="pt-BR" altLang="pt-BR" sz="1800"/>
          </a:p>
          <a:p>
            <a:pPr>
              <a:lnSpc>
                <a:spcPct val="80000"/>
              </a:lnSpc>
              <a:buFontTx/>
              <a:buNone/>
            </a:pPr>
            <a:r>
              <a:rPr lang="pt-BR" altLang="pt-BR" sz="1800"/>
              <a:t>	</a:t>
            </a:r>
            <a:r>
              <a:rPr lang="pt-BR" altLang="pt-BR" sz="1800">
                <a:solidFill>
                  <a:schemeClr val="accent2"/>
                </a:solidFill>
              </a:rPr>
              <a:t>Lei dos Grandes Números</a:t>
            </a:r>
            <a:r>
              <a:rPr lang="pt-BR" altLang="pt-BR" sz="1800">
                <a:solidFill>
                  <a:schemeClr val="accent1"/>
                </a:solidFill>
              </a:rPr>
              <a:t>:</a:t>
            </a:r>
            <a:r>
              <a:rPr lang="pt-BR" altLang="pt-BR" sz="1800"/>
              <a:t> permite a previsão, dentro de um universo delimitado, composto por pessoas sujeitas a uma mesma espécie de acidente, quantas dentre elas, num dado período, sofrerão as consequências dessa espécie de acidente que lhes é comum, e qual a expressão econômica dos danos correspondente.</a:t>
            </a:r>
          </a:p>
          <a:p>
            <a:pPr>
              <a:lnSpc>
                <a:spcPct val="80000"/>
              </a:lnSpc>
              <a:buFontTx/>
              <a:buNone/>
            </a:pPr>
            <a:endParaRPr lang="pt-BR" altLang="pt-BR" sz="1000"/>
          </a:p>
          <a:p>
            <a:pPr>
              <a:lnSpc>
                <a:spcPct val="80000"/>
              </a:lnSpc>
              <a:buFontTx/>
              <a:buNone/>
            </a:pPr>
            <a:r>
              <a:rPr lang="pt-BR" altLang="pt-BR" sz="1800"/>
              <a:t>	Ou seja, pode-se projetar a </a:t>
            </a:r>
            <a:r>
              <a:rPr lang="pt-BR" altLang="pt-BR" sz="1800">
                <a:solidFill>
                  <a:schemeClr val="accent2"/>
                </a:solidFill>
              </a:rPr>
              <a:t>freqüência</a:t>
            </a:r>
            <a:r>
              <a:rPr lang="pt-BR" altLang="pt-BR" sz="1800"/>
              <a:t> e a </a:t>
            </a:r>
            <a:r>
              <a:rPr lang="pt-BR" altLang="pt-BR" sz="1800">
                <a:solidFill>
                  <a:schemeClr val="accent2"/>
                </a:solidFill>
              </a:rPr>
              <a:t>intensidade</a:t>
            </a:r>
            <a:r>
              <a:rPr lang="pt-BR" altLang="pt-BR" sz="1800"/>
              <a:t> dos sinistros.</a:t>
            </a:r>
          </a:p>
          <a:p>
            <a:pPr>
              <a:lnSpc>
                <a:spcPct val="80000"/>
              </a:lnSpc>
              <a:buFontTx/>
              <a:buNone/>
            </a:pPr>
            <a:endParaRPr lang="pt-BR" altLang="pt-BR" sz="900"/>
          </a:p>
          <a:p>
            <a:pPr>
              <a:lnSpc>
                <a:spcPct val="80000"/>
              </a:lnSpc>
              <a:buFontTx/>
              <a:buNone/>
            </a:pPr>
            <a:r>
              <a:rPr lang="pt-BR" altLang="pt-BR" sz="1800"/>
              <a:t>	Com base nessa projeção é que se estima qual deve ser a contribuição, ou prêmio, a ser recolhida por cada uma dessas pessoas, formando-se um </a:t>
            </a:r>
            <a:r>
              <a:rPr lang="pt-BR" altLang="pt-BR" sz="1800">
                <a:solidFill>
                  <a:schemeClr val="accent2"/>
                </a:solidFill>
              </a:rPr>
              <a:t>fundo de prêmios</a:t>
            </a:r>
            <a:r>
              <a:rPr lang="pt-BR" altLang="pt-BR" sz="1800"/>
              <a:t> ajustado para a indenização das perdas que se verificarem.</a:t>
            </a:r>
          </a:p>
          <a:p>
            <a:pPr lvl="2" eaLnBrk="1" hangingPunct="1">
              <a:lnSpc>
                <a:spcPct val="80000"/>
              </a:lnSpc>
              <a:buFontTx/>
              <a:buNone/>
            </a:pPr>
            <a:endParaRPr lang="pt-BR" altLang="pt-BR" sz="1400" b="1"/>
          </a:p>
        </p:txBody>
      </p:sp>
    </p:spTree>
    <p:extLst>
      <p:ext uri="{BB962C8B-B14F-4D97-AF65-F5344CB8AC3E}">
        <p14:creationId xmlns:p14="http://schemas.microsoft.com/office/powerpoint/2010/main" val="13824401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414ac8-549e-4ca5-81e3-16b3f3eb5c24">
      <Terms xmlns="http://schemas.microsoft.com/office/infopath/2007/PartnerControls"/>
    </lcf76f155ced4ddcb4097134ff3c332f>
    <TaxCatchAll xmlns="ebba5f7d-3b76-4a58-9735-74f0064eafb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5DFEBCE2E50B4B8EF365B1600A6302" ma:contentTypeVersion="15" ma:contentTypeDescription="Crie um novo documento." ma:contentTypeScope="" ma:versionID="0103d65d0e737d692b676c872728f369">
  <xsd:schema xmlns:xsd="http://www.w3.org/2001/XMLSchema" xmlns:xs="http://www.w3.org/2001/XMLSchema" xmlns:p="http://schemas.microsoft.com/office/2006/metadata/properties" xmlns:ns2="4c414ac8-549e-4ca5-81e3-16b3f3eb5c24" xmlns:ns3="ebba5f7d-3b76-4a58-9735-74f0064eafba" targetNamespace="http://schemas.microsoft.com/office/2006/metadata/properties" ma:root="true" ma:fieldsID="7e923275e42780db4afb5e008224c4d8" ns2:_="" ns3:_="">
    <xsd:import namespace="4c414ac8-549e-4ca5-81e3-16b3f3eb5c24"/>
    <xsd:import namespace="ebba5f7d-3b76-4a58-9735-74f0064eaf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14ac8-549e-4ca5-81e3-16b3f3eb5c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eb74ff96-4672-4cf9-94f6-964b0040e3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ba5f7d-3b76-4a58-9735-74f0064eafb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f9f65b9-77c0-44a2-867b-74e860691405}" ma:internalName="TaxCatchAll" ma:showField="CatchAllData" ma:web="ebba5f7d-3b76-4a58-9735-74f0064eaf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BD4E83-07E3-4AD1-B7FA-346EC3AF7F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B39757-E1B8-4901-A589-916C5CA2912B}">
  <ds:schemaRefs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schemas.microsoft.com/office/infopath/2007/PartnerControls"/>
    <ds:schemaRef ds:uri="4c414ac8-549e-4ca5-81e3-16b3f3eb5c24"/>
    <ds:schemaRef ds:uri="ebba5f7d-3b76-4a58-9735-74f0064eafba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9A15A1A-C1DE-4637-928E-222619B363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414ac8-549e-4ca5-81e3-16b3f3eb5c24"/>
    <ds:schemaRef ds:uri="ebba5f7d-3b76-4a58-9735-74f0064eaf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3493</Words>
  <Application>Microsoft Macintosh PowerPoint</Application>
  <PresentationFormat>Widescreen</PresentationFormat>
  <Paragraphs>252</Paragraphs>
  <Slides>38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7" baseType="lpstr">
      <vt:lpstr>Arial Unicode MS</vt:lpstr>
      <vt:lpstr>Arial</vt:lpstr>
      <vt:lpstr>Calibri</vt:lpstr>
      <vt:lpstr>Calibri Light</vt:lpstr>
      <vt:lpstr>Carlito</vt:lpstr>
      <vt:lpstr>Garamond</vt:lpstr>
      <vt:lpstr>system-ui</vt:lpstr>
      <vt:lpstr>Times New Roman</vt:lpstr>
      <vt:lpstr>Tema do Office</vt:lpstr>
      <vt:lpstr>Regulação do Mercado de Seguros Regime Jurídico das Seguradoras</vt:lpstr>
      <vt:lpstr>O que é regulação?</vt:lpstr>
      <vt:lpstr>Contrato de Seguros e Mercado de Seguros  Atividade de Massa </vt:lpstr>
      <vt:lpstr>Contrato de Seguro</vt:lpstr>
      <vt:lpstr>Contrato de Seguro</vt:lpstr>
      <vt:lpstr>Contrato de Seguro</vt:lpstr>
      <vt:lpstr>O Risco do Segurador - Desvios e Desequilíbrios</vt:lpstr>
      <vt:lpstr>Seguro – Bases Técnicas</vt:lpstr>
      <vt:lpstr>Seguro – Bases Técnicas</vt:lpstr>
      <vt:lpstr>Efeitos econômicos do seguro (conforme Cláudio Contador, Economia dos Seguros)</vt:lpstr>
      <vt:lpstr>Por que é necessária regulação e supervisão pública dos seguros?   Assimetria informacional recíproca  Seleção adversa.  Mecanismos para lidar com o risco moral (assunção de riscos depois da contrataçao )  Proteçao do consumidor   Quanto menor a participaçao estatal direta no mercado, mais importante a regulação.</vt:lpstr>
      <vt:lpstr>O que é regulação?</vt:lpstr>
      <vt:lpstr>Quem regula? O Sistema Nacional de Seguros Privados (DL 73, de 1976)</vt:lpstr>
      <vt:lpstr>O que é regulado? Uma visão do mercado</vt:lpstr>
      <vt:lpstr>Mercado regulado</vt:lpstr>
      <vt:lpstr>Regula-se a atividade (e o mercado),  regulando-se a empresa seguradora</vt:lpstr>
      <vt:lpstr>Quais são os instrumentos de regulação?</vt:lpstr>
      <vt:lpstr>Condições de Acesso: Imposição de Tipo Societário</vt:lpstr>
      <vt:lpstr>Estrutura administrativa (regulador determina o design da organização)</vt:lpstr>
      <vt:lpstr>Condições de Acesso: Capital Social Mínimo e Regras de Formação</vt:lpstr>
      <vt:lpstr>Como você organizaria o setor?</vt:lpstr>
      <vt:lpstr>Segmentaçao prudencial por porte da empresa.</vt:lpstr>
      <vt:lpstr>Apresentação do PowerPoint</vt:lpstr>
      <vt:lpstr>Anexo da resolução 432: capital base  variável</vt:lpstr>
      <vt:lpstr>Apresentação do PowerPoint</vt:lpstr>
      <vt:lpstr>Condições de Funcionamento: a Higidez da Seguradora</vt:lpstr>
      <vt:lpstr>Seguradora- Capacidade de retenção</vt:lpstr>
      <vt:lpstr>Seguradora - Capacidade de Retenção</vt:lpstr>
      <vt:lpstr>Seguradora - Capacidade de Retenção</vt:lpstr>
      <vt:lpstr>Condições de Funcionamento: a Higidez da Seguradora</vt:lpstr>
      <vt:lpstr>Como vocês acham que devem ser investidos os fundos correspondentes às provisões técnicas das seguradoras? </vt:lpstr>
      <vt:lpstr>Aplicação  das provisões</vt:lpstr>
      <vt:lpstr>Regras contábeis e prestação de informações econômico-financeiras. </vt:lpstr>
      <vt:lpstr>Condições de Funcionamento: Normas sobre registro e comercialização de planos de seguros</vt:lpstr>
      <vt:lpstr>Condições de Funcionamento: Normas sobre registro e comercialização de planos de seguros</vt:lpstr>
      <vt:lpstr>Capital Mínimo e Planos de Regularização de solvência e de liquidez</vt:lpstr>
      <vt:lpstr>Processo Sancionador</vt:lpstr>
      <vt:lpstr>Intervenção e Liquidação extrajudicial  POR QUE?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Regulação do Mercado de Seguros Regime Jurídico das Seguradoras</dc:title>
  <dc:creator>Ruy Pereira Camilo Junior</dc:creator>
  <cp:lastModifiedBy>Ruy Camilo</cp:lastModifiedBy>
  <cp:revision>2</cp:revision>
  <dcterms:created xsi:type="dcterms:W3CDTF">2023-03-23T22:06:30Z</dcterms:created>
  <dcterms:modified xsi:type="dcterms:W3CDTF">2023-03-24T02:42:48Z</dcterms:modified>
</cp:coreProperties>
</file>