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57" r:id="rId6"/>
    <p:sldId id="260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9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1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7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1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5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3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6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1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2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1B72-6D3E-4072-8F2D-373AF4FB545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A37F-18FF-4FFE-A666-D539315A98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Carbono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s://scontent-gru1-1.xx.fbcdn.net/v/t1.15752-9/73324649_2188139361486040_7545961736084389888_n.jpg?_nc_cat=110&amp;_nc_oc=AQlkXre6iqoikf_mKhIgaETZtVm46GLUh5IcU1UuzEJtuPpWTGFo3YStP3ETcGpt0hZ6RhaOuzXtfdMW6uHPxn5e&amp;_nc_ht=scontent-gru1-1.xx&amp;oh=ea5703b2adcddd10feb260bf1c16707b&amp;oe=5E16772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https://scontent-gru1-1.xx.fbcdn.net/v/t1.15752-9/74847895_566833467191962_4553109845695266816_n.jpg?_nc_cat=111&amp;_nc_oc=AQlNd6481tVIXr77H6kdvCkF1JLEFKg-p8jDZexAPljYWXe9ocgUMdY9NDmFgURPfvldKw-r4pKZtz8YskUFbrQB&amp;_nc_ht=scontent-gru1-1.xx&amp;oh=3cb50ebf0a58cfbf21a62127ec20c6e1&amp;oe=5E6254F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9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s://scontent-gru1-1.xx.fbcdn.net/v/t1.15752-9/74515284_2453724551555406_7558971621520703488_n.jpg?_nc_cat=108&amp;_nc_oc=AQleLjM54FJXAgWLPRmaUqK-8VfXBsrYH74Vzgl3juZ9hxf5gcUHWzEk9UIo7Y1EKYeG7Xy9v8ReIn2PzhxXFJS1&amp;_nc_ht=scontent-gru1-1.xx&amp;oh=bc7c42ec652adf659258e8838596723b&amp;oe=5E46FE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6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54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scontent-gru1-1.xx.fbcdn.net/v/t1.15752-9/74173361_571783810238189_7902804528322314240_n.jpg?_nc_cat=106&amp;_nc_oc=AQnLIT45NYRqq4mI_wjPY-ClmhLZajEXcmPWb1rN9XrHSX3M6PHSUJGuy0WKNfiRPNQK2lOq81tKuUZ9UA2rjTjb&amp;_nc_ht=scontent-gru1-1.xx&amp;oh=2b82d0148bbb7315d478e251396fcec7&amp;oe=5E4F0D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620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s://scontent-gru1-1.xx.fbcdn.net/v/t1.15752-9/75380039_464238897546288_9163458544450666496_n.jpg?_nc_cat=103&amp;_nc_oc=AQnvQiAbRkQPbKZR2rtYKadm6yBM5DiCjQWILsL3zHKcPPQhmuYQspq-s3jB197vaod7rWHhMDKQhfxI-OYkeKkT&amp;_nc_ht=scontent-gru1-1.xx&amp;oh=c7778b87b907de0795981a8ef76bc575&amp;oe=5E19C2A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26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Precificação</a:t>
            </a:r>
            <a:br>
              <a:rPr lang="pt-BR" dirty="0" smtClean="0"/>
            </a:br>
            <a:r>
              <a:rPr lang="pt-BR" dirty="0" smtClean="0"/>
              <a:t>COELBA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Rita de Cássia Torres – Tese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O Acordo de Paris foi um passo importante rumo a transição para uma economia de </a:t>
            </a:r>
            <a:r>
              <a:rPr lang="pt-BR" sz="2400" dirty="0" smtClean="0"/>
              <a:t>baixo carbono</a:t>
            </a:r>
            <a:r>
              <a:rPr lang="pt-BR" sz="2400" dirty="0"/>
              <a:t>. Entretanto, sua aplicação implica em uma mudança no modelo econômico dos </a:t>
            </a:r>
            <a:r>
              <a:rPr lang="pt-BR" sz="2400" dirty="0" smtClean="0"/>
              <a:t>países que </a:t>
            </a:r>
            <a:r>
              <a:rPr lang="pt-BR" sz="2400" dirty="0"/>
              <a:t>ratificaram o acordo. A precificação do carbono é uma das estratégias mais eficientes </a:t>
            </a:r>
            <a:r>
              <a:rPr lang="pt-BR" sz="2400" dirty="0" smtClean="0"/>
              <a:t>para combater </a:t>
            </a:r>
            <a:r>
              <a:rPr lang="pt-BR" sz="2400" dirty="0"/>
              <a:t>as mudanças climáticas e contribuir para a alcance das metas estabelecidas. </a:t>
            </a:r>
            <a:r>
              <a:rPr lang="pt-BR" sz="2400" dirty="0" smtClean="0"/>
              <a:t>A adoção </a:t>
            </a:r>
            <a:r>
              <a:rPr lang="pt-BR" sz="2400" dirty="0"/>
              <a:t>de iniciativas de preços do carbono aumentou aproximadamente cinco vezes </a:t>
            </a:r>
            <a:r>
              <a:rPr lang="pt-BR" sz="2400" dirty="0" smtClean="0"/>
              <a:t>nos últimos </a:t>
            </a:r>
            <a:r>
              <a:rPr lang="pt-BR" sz="2400" dirty="0"/>
              <a:t>quatro anos. Atualmente, 20% das emissões globais de gases de efeito estufa </a:t>
            </a:r>
            <a:r>
              <a:rPr lang="pt-BR" sz="2400" dirty="0" smtClean="0"/>
              <a:t>estão cobertas </a:t>
            </a:r>
            <a:r>
              <a:rPr lang="pt-BR" sz="2400" dirty="0"/>
              <a:t>com uma taxa sobre o carbono, que varia de US$1 a US$ 140/ tCO2e. Já os </a:t>
            </a:r>
            <a:r>
              <a:rPr lang="pt-BR" sz="2400" dirty="0" smtClean="0"/>
              <a:t>preços de </a:t>
            </a:r>
            <a:r>
              <a:rPr lang="pt-BR" sz="2400" dirty="0"/>
              <a:t>carbono adotados internamente por 517 corporações globais no processo de decisão </a:t>
            </a:r>
            <a:r>
              <a:rPr lang="pt-BR" sz="2400" dirty="0" smtClean="0"/>
              <a:t>de investimento </a:t>
            </a:r>
            <a:r>
              <a:rPr lang="pt-BR" sz="2400" dirty="0"/>
              <a:t>variam entre US$1 a US$357 tCO2e. De acordo com o Pacto Global das </a:t>
            </a:r>
            <a:r>
              <a:rPr lang="pt-BR" sz="2400" dirty="0" smtClean="0"/>
              <a:t>Nações Unidas</a:t>
            </a:r>
            <a:r>
              <a:rPr lang="pt-BR" sz="2400" dirty="0"/>
              <a:t>, os preços médios adotados não são suficientes para manter o aquecimento abaixo </a:t>
            </a:r>
            <a:r>
              <a:rPr lang="pt-BR" sz="2400" dirty="0" smtClean="0"/>
              <a:t>de 2º </a:t>
            </a:r>
            <a:r>
              <a:rPr lang="pt-BR" sz="2400" dirty="0"/>
              <a:t>Celsius. A UNGC recomenda a utilização do preço do carbono de US $ 100 / tCO2e.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5527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Premissa 1 - Quando o preço do carbono é de R$ 32,7, o lucro líquido diminui 1%, e</a:t>
            </a:r>
          </a:p>
          <a:p>
            <a:r>
              <a:rPr lang="pt-BR" dirty="0"/>
              <a:t>quando o preço do carbono é de R$ 24,00, a tarifa de energia aumenta em 1%;</a:t>
            </a:r>
          </a:p>
          <a:p>
            <a:r>
              <a:rPr lang="pt-BR" dirty="0"/>
              <a:t>Premissa 2 – Quando o preço do carbono é de RS 2,00, o lucro líquido diminui </a:t>
            </a:r>
            <a:r>
              <a:rPr lang="pt-BR" dirty="0" smtClean="0"/>
              <a:t>em </a:t>
            </a:r>
            <a:r>
              <a:rPr lang="en-GB" dirty="0" smtClean="0"/>
              <a:t>1</a:t>
            </a:r>
            <a:r>
              <a:rPr lang="en-GB" dirty="0"/>
              <a:t>%;</a:t>
            </a:r>
          </a:p>
          <a:p>
            <a:r>
              <a:rPr lang="pt-BR" dirty="0" smtClean="0"/>
              <a:t>Premissa </a:t>
            </a:r>
            <a:r>
              <a:rPr lang="pt-BR" dirty="0"/>
              <a:t>3: Quando o preço do carbono é de R$ 22,50, a tarifa de energia </a:t>
            </a:r>
            <a:r>
              <a:rPr lang="pt-BR" dirty="0" smtClean="0"/>
              <a:t>aumenta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1%.</a:t>
            </a:r>
          </a:p>
        </p:txBody>
      </p:sp>
    </p:spTree>
    <p:extLst>
      <p:ext uri="{BB962C8B-B14F-4D97-AF65-F5344CB8AC3E}">
        <p14:creationId xmlns:p14="http://schemas.microsoft.com/office/powerpoint/2010/main" val="3161946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Carbono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Precificação COELBA</vt:lpstr>
      <vt:lpstr>Resumo</vt:lpstr>
      <vt:lpstr>Resultados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Carbono</dc:title>
  <dc:creator>solange</dc:creator>
  <cp:lastModifiedBy>solange</cp:lastModifiedBy>
  <cp:revision>4</cp:revision>
  <dcterms:created xsi:type="dcterms:W3CDTF">2019-11-05T19:15:41Z</dcterms:created>
  <dcterms:modified xsi:type="dcterms:W3CDTF">2019-11-05T19:28:32Z</dcterms:modified>
</cp:coreProperties>
</file>