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rvo"/>
      <p:regular r:id="rId15"/>
      <p:bold r:id="rId16"/>
      <p:italic r:id="rId17"/>
      <p:boldItalic r:id="rId18"/>
    </p:embeddedFont>
    <p:embeddedFont>
      <p:font typeface="Bitter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-bold.fntdata"/><Relationship Id="rId11" Type="http://schemas.openxmlformats.org/officeDocument/2006/relationships/slide" Target="slides/slide7.xml"/><Relationship Id="rId22" Type="http://schemas.openxmlformats.org/officeDocument/2006/relationships/font" Target="fonts/Bitter-boldItalic.fntdata"/><Relationship Id="rId10" Type="http://schemas.openxmlformats.org/officeDocument/2006/relationships/slide" Target="slides/slide6.xml"/><Relationship Id="rId21" Type="http://schemas.openxmlformats.org/officeDocument/2006/relationships/font" Target="fonts/Bitter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rvo-regular.fntdata"/><Relationship Id="rId14" Type="http://schemas.openxmlformats.org/officeDocument/2006/relationships/slide" Target="slides/slide10.xml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5" Type="http://schemas.openxmlformats.org/officeDocument/2006/relationships/slide" Target="slides/slide1.xml"/><Relationship Id="rId19" Type="http://schemas.openxmlformats.org/officeDocument/2006/relationships/font" Target="fonts/Bitter-regular.fntdata"/><Relationship Id="rId6" Type="http://schemas.openxmlformats.org/officeDocument/2006/relationships/slide" Target="slides/slide2.xml"/><Relationship Id="rId18" Type="http://schemas.openxmlformats.org/officeDocument/2006/relationships/font" Target="fonts/Arv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d265858d5_0_14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d265858d5_0_1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d265858d5_0_15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d265858d5_0_1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d265858d5_0_16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d265858d5_0_1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39e62584b_0_8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39e62584b_0_8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39e62584b_0_25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39e62584b_0_2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39e62584b_0_25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a39e62584b_0_2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39e62584b_0_25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39e62584b_0_2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22700" y="1156500"/>
            <a:ext cx="4704600" cy="2830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12" name="Google Shape;12;p2"/>
          <p:cNvCxnSpPr/>
          <p:nvPr/>
        </p:nvCxnSpPr>
        <p:spPr>
          <a:xfrm>
            <a:off x="2222700" y="1860375"/>
            <a:ext cx="4698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vertical divider">
  <p:cSld name="BLANK_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1"/>
          <p:cNvCxnSpPr/>
          <p:nvPr/>
        </p:nvCxnSpPr>
        <p:spPr>
          <a:xfrm>
            <a:off x="1333200" y="530112"/>
            <a:ext cx="0" cy="407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" name="Google Shape;71;p11"/>
          <p:cNvCxnSpPr/>
          <p:nvPr/>
        </p:nvCxnSpPr>
        <p:spPr>
          <a:xfrm>
            <a:off x="542850" y="1326975"/>
            <a:ext cx="7962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only">
  <p:cSld name="BLANK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007250" y="1990425"/>
            <a:ext cx="7129500" cy="1159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2503150" y="1991850"/>
            <a:ext cx="5633400" cy="11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b="0"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>
            <a:off x="2171400" y="1990437"/>
            <a:ext cx="0" cy="11580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72925" y="928875"/>
            <a:ext cx="7209600" cy="328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2732350" y="940950"/>
            <a:ext cx="36723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D9D9D9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6000">
              <a:solidFill>
                <a:srgbClr val="D9D9D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972920" y="1631775"/>
            <a:ext cx="7209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918075" y="1719025"/>
            <a:ext cx="5307900" cy="217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Char char="■"/>
              <a:defRPr i="1" sz="2000"/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/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 i="1" sz="2000"/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 i="1" sz="2000"/>
            </a:lvl8pPr>
            <a:lvl9pPr indent="-355600" lvl="8" marL="41148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i="1" sz="2000"/>
            </a:lvl9pPr>
          </a:lstStyle>
          <a:p/>
        </p:txBody>
      </p:sp>
      <p:grpSp>
        <p:nvGrpSpPr>
          <p:cNvPr id="24" name="Google Shape;24;p4"/>
          <p:cNvGrpSpPr/>
          <p:nvPr/>
        </p:nvGrpSpPr>
        <p:grpSpPr>
          <a:xfrm>
            <a:off x="4226084" y="928887"/>
            <a:ext cx="691832" cy="699600"/>
            <a:chOff x="4220518" y="928887"/>
            <a:chExt cx="691832" cy="699600"/>
          </a:xfrm>
        </p:grpSpPr>
        <p:cxnSp>
          <p:nvCxnSpPr>
            <p:cNvPr id="25" name="Google Shape;25;p4"/>
            <p:cNvCxnSpPr/>
            <p:nvPr/>
          </p:nvCxnSpPr>
          <p:spPr>
            <a:xfrm>
              <a:off x="4220518" y="928887"/>
              <a:ext cx="0" cy="6996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4"/>
            <p:cNvCxnSpPr/>
            <p:nvPr/>
          </p:nvCxnSpPr>
          <p:spPr>
            <a:xfrm>
              <a:off x="4912350" y="928887"/>
              <a:ext cx="0" cy="69960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6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6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1333200" y="1538075"/>
            <a:ext cx="3232200" cy="27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988461" y="1538075"/>
            <a:ext cx="3232200" cy="27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" name="Google Shape;46;p7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333200" y="1504100"/>
            <a:ext cx="2235600" cy="27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3683438" y="1504100"/>
            <a:ext cx="2235600" cy="27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6033675" y="1504100"/>
            <a:ext cx="2235600" cy="27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" name="Google Shape;55;p8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542850" y="42040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42850" y="4204075"/>
            <a:ext cx="8058300" cy="40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horizontal divider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rotWithShape="0" algn="bl" dir="5400000" dist="952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10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0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3000"/>
              <a:buFont typeface="Bitter"/>
              <a:buChar char="■"/>
              <a:defRPr sz="3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○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●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○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Infecções graves grandes queimados UTI PEDIÁTRICA</a:t>
            </a:r>
            <a:endParaRPr b="1" sz="3100"/>
          </a:p>
        </p:txBody>
      </p:sp>
      <p:grpSp>
        <p:nvGrpSpPr>
          <p:cNvPr id="83" name="Google Shape;83;p14"/>
          <p:cNvGrpSpPr/>
          <p:nvPr/>
        </p:nvGrpSpPr>
        <p:grpSpPr>
          <a:xfrm>
            <a:off x="4371745" y="1319984"/>
            <a:ext cx="400404" cy="379518"/>
            <a:chOff x="5300400" y="3670175"/>
            <a:chExt cx="421300" cy="399325"/>
          </a:xfrm>
        </p:grpSpPr>
        <p:sp>
          <p:nvSpPr>
            <p:cNvPr id="84" name="Google Shape;84;p14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89" name="Google Shape;89;p14"/>
          <p:cNvSpPr txBox="1"/>
          <p:nvPr>
            <p:ph type="ctrTitle"/>
          </p:nvPr>
        </p:nvSpPr>
        <p:spPr>
          <a:xfrm>
            <a:off x="2898250" y="3588975"/>
            <a:ext cx="3347400" cy="37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Priscila Kuroiwa 9394201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 </a:t>
            </a:r>
            <a:endParaRPr/>
          </a:p>
        </p:txBody>
      </p:sp>
      <p:sp>
        <p:nvSpPr>
          <p:cNvPr id="296" name="Google Shape;296;p23"/>
          <p:cNvSpPr txBox="1"/>
          <p:nvPr>
            <p:ph idx="1" type="body"/>
          </p:nvPr>
        </p:nvSpPr>
        <p:spPr>
          <a:xfrm>
            <a:off x="790200" y="1502275"/>
            <a:ext cx="7625100" cy="29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60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Guimarães</a:t>
            </a:r>
            <a:r>
              <a:rPr lang="en" sz="1300"/>
              <a:t>, R. et al. Tratamento pediátrico de grande queimado agudo: Manejo clínico, cirúrgico e uso de matriz de regeneração dérmica. Rev Bras Queimaduras. 2019;18(1):62-6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Piccolo NS, Serra MCVF, Leonardi DF, Lima Jr EM, Novaes FN, Correa MD, Cunha LR, Amaral CER, Prestes MA, Cunha SR, Piccolo MT. Queimaduras: Diagnóstico e Tratamento Inicial. 2008</a:t>
            </a:r>
            <a:endParaRPr sz="1300"/>
          </a:p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Brasil. Ministério da Saúde. Secretaria de Atenção à Saúde. Departamento de Atenção Especializada. Cartilha para tratamento de emergência das queimaduras / Ministério da Saúde, Secretaria de Atenção à Saúde, Departamento de Atenção Especializada. – Brasília : Editora do Ministério da Saúde, 2012. 20 p. : il. – (Série F. Comunicação e Educação em Saúde)</a:t>
            </a:r>
            <a:endParaRPr sz="1300"/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Efeito dos antioxidantes vitamina C e selênio em pacientes queimados: uma revisão bibliográfica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3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98" name="Google Shape;298;p23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300" name="Google Shape;300;p23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Relato de caso </a:t>
            </a:r>
            <a:endParaRPr/>
          </a:p>
        </p:txBody>
      </p:sp>
      <p:grpSp>
        <p:nvGrpSpPr>
          <p:cNvPr id="95" name="Google Shape;95;p15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96" name="Google Shape;96;p1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98" name="Google Shape;98;p15"/>
          <p:cNvSpPr txBox="1"/>
          <p:nvPr/>
        </p:nvSpPr>
        <p:spPr>
          <a:xfrm>
            <a:off x="1194550" y="1431400"/>
            <a:ext cx="7095600" cy="28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33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50"/>
              <a:buFont typeface="Bitter"/>
              <a:buChar char="●"/>
            </a:pP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Paciente D.M.R., </a:t>
            </a:r>
            <a:r>
              <a:rPr b="1"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2 anos e 7 meses</a:t>
            </a: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, masculino</a:t>
            </a:r>
            <a:endParaRPr sz="1650">
              <a:solidFill>
                <a:srgbClr val="383838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-3333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50"/>
              <a:buFont typeface="Bitter"/>
              <a:buChar char="●"/>
            </a:pP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vítima de queimadura por chama direta, </a:t>
            </a:r>
            <a:r>
              <a:rPr b="1"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60% de superfície corporal</a:t>
            </a: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, acometendo face, pescoço, tronco anterior e posterior direito, genitália, membros superior e inferior direito, e coxa esquerda.</a:t>
            </a:r>
            <a:endParaRPr sz="1650">
              <a:solidFill>
                <a:srgbClr val="383838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-3333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50"/>
              <a:buFont typeface="Bitter"/>
              <a:buChar char="●"/>
            </a:pP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Evoluiu com uma piora </a:t>
            </a: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clínica</a:t>
            </a: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 e foi para UTI </a:t>
            </a: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pediátrica</a:t>
            </a: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, por 58 dias</a:t>
            </a:r>
            <a:endParaRPr sz="1650">
              <a:solidFill>
                <a:srgbClr val="383838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-3333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3838"/>
              </a:buClr>
              <a:buSzPts val="1650"/>
              <a:buFont typeface="Bitter"/>
              <a:buChar char="●"/>
            </a:pP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Submetido à </a:t>
            </a:r>
            <a:r>
              <a:rPr b="1"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balneoterapia e escarotomia</a:t>
            </a:r>
            <a:r>
              <a:rPr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 de tronco, com terapia de </a:t>
            </a:r>
            <a:r>
              <a:rPr b="1" lang="en" sz="1650">
                <a:solidFill>
                  <a:srgbClr val="383838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ressuscitação hídrica </a:t>
            </a:r>
            <a:endParaRPr b="1" sz="1650">
              <a:solidFill>
                <a:srgbClr val="383838"/>
              </a:solidFill>
              <a:highlight>
                <a:srgbClr val="FFFFFF"/>
              </a:highlight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16"/>
          <p:cNvSpPr/>
          <p:nvPr/>
        </p:nvSpPr>
        <p:spPr>
          <a:xfrm rot="-1012727">
            <a:off x="7320811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6" name="Google Shape;106;p16"/>
          <p:cNvSpPr/>
          <p:nvPr/>
        </p:nvSpPr>
        <p:spPr>
          <a:xfrm flipH="1" rot="1012727">
            <a:off x="6168866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7" name="Google Shape;107;p16"/>
          <p:cNvSpPr/>
          <p:nvPr/>
        </p:nvSpPr>
        <p:spPr>
          <a:xfrm rot="-1012727">
            <a:off x="5025995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8" name="Google Shape;108;p16"/>
          <p:cNvSpPr/>
          <p:nvPr/>
        </p:nvSpPr>
        <p:spPr>
          <a:xfrm flipH="1" rot="1012727">
            <a:off x="3877358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9" name="Google Shape;109;p16"/>
          <p:cNvSpPr/>
          <p:nvPr/>
        </p:nvSpPr>
        <p:spPr>
          <a:xfrm rot="-1012727">
            <a:off x="2739085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0" name="Google Shape;110;p16"/>
          <p:cNvSpPr/>
          <p:nvPr/>
        </p:nvSpPr>
        <p:spPr>
          <a:xfrm flipH="1" rot="1012727">
            <a:off x="1590435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1" name="Google Shape;111;p16"/>
          <p:cNvSpPr/>
          <p:nvPr/>
        </p:nvSpPr>
        <p:spPr>
          <a:xfrm rot="-1012727">
            <a:off x="452162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112" name="Google Shape;112;p16"/>
          <p:cNvGrpSpPr/>
          <p:nvPr/>
        </p:nvGrpSpPr>
        <p:grpSpPr>
          <a:xfrm>
            <a:off x="1842354" y="2623966"/>
            <a:ext cx="1907434" cy="1410276"/>
            <a:chOff x="2114740" y="2543425"/>
            <a:chExt cx="1712700" cy="1230715"/>
          </a:xfrm>
        </p:grpSpPr>
        <p:sp>
          <p:nvSpPr>
            <p:cNvPr id="113" name="Google Shape;113;p16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D3</a:t>
              </a:r>
              <a:endParaRPr b="1" sz="12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2156218" y="3053516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Primeiro desbridamento e curativo com sulfadiazina de prata 1%, apresentou  edema agudo de pulmão</a:t>
              </a:r>
              <a:endParaRPr sz="10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18" name="Google Shape;118;p16"/>
          <p:cNvGrpSpPr/>
          <p:nvPr/>
        </p:nvGrpSpPr>
        <p:grpSpPr>
          <a:xfrm>
            <a:off x="4125884" y="2623966"/>
            <a:ext cx="1907434" cy="1410276"/>
            <a:chOff x="4165140" y="2543425"/>
            <a:chExt cx="1712700" cy="1230715"/>
          </a:xfrm>
        </p:grpSpPr>
        <p:sp>
          <p:nvSpPr>
            <p:cNvPr id="119" name="Google Shape;119;p16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4665129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Bitter"/>
                  <a:ea typeface="Bitter"/>
                  <a:cs typeface="Bitter"/>
                  <a:sym typeface="Bitter"/>
                </a:rPr>
                <a:t>D5</a:t>
              </a:r>
              <a:endParaRPr b="1" sz="12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41651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4209401" y="306164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latin typeface="Bitter"/>
                  <a:ea typeface="Bitter"/>
                  <a:cs typeface="Bitter"/>
                  <a:sym typeface="Bitter"/>
                </a:rPr>
                <a:t> Curativo realizado com alginato de cálcio (Curatec®) e carvão recortável com prata (Curatec®), assistência ventilatória, em uso de aminas vasoativas</a:t>
              </a:r>
              <a:endParaRPr sz="800"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687063" y="1109238"/>
            <a:ext cx="1907434" cy="1428669"/>
            <a:chOff x="1072790" y="1221557"/>
            <a:chExt cx="1712700" cy="1246766"/>
          </a:xfrm>
        </p:grpSpPr>
        <p:sp>
          <p:nvSpPr>
            <p:cNvPr id="125" name="Google Shape;125;p16"/>
            <p:cNvSpPr/>
            <p:nvPr/>
          </p:nvSpPr>
          <p:spPr>
            <a:xfrm>
              <a:off x="107279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1579860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D0</a:t>
              </a:r>
              <a:endParaRPr b="1" sz="12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1139488" y="1221557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Sonda nasogastrica, evolui com piora =  intubação orotraqueal e assistência ventilatória. Boa diurese</a:t>
              </a:r>
              <a:endParaRPr sz="13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2965409" y="1109252"/>
            <a:ext cx="1907434" cy="1428655"/>
            <a:chOff x="3123140" y="1221570"/>
            <a:chExt cx="1712700" cy="1246754"/>
          </a:xfrm>
        </p:grpSpPr>
        <p:sp>
          <p:nvSpPr>
            <p:cNvPr id="131" name="Google Shape;131;p16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363557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Bitter"/>
                  <a:ea typeface="Bitter"/>
                  <a:cs typeface="Bitter"/>
                  <a:sym typeface="Bitter"/>
                </a:rPr>
                <a:t>D4</a:t>
              </a:r>
              <a:endParaRPr b="1" sz="15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35" name="Google Shape;135;p16"/>
            <p:cNvSpPr txBox="1"/>
            <p:nvPr/>
          </p:nvSpPr>
          <p:spPr>
            <a:xfrm>
              <a:off x="3167390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800">
                  <a:latin typeface="Bitter"/>
                  <a:ea typeface="Bitter"/>
                  <a:cs typeface="Bitter"/>
                  <a:sym typeface="Bitter"/>
                </a:rPr>
                <a:t>UTI PEDIÁTRICA</a:t>
              </a:r>
              <a:r>
                <a:rPr b="1" lang="en" sz="1600">
                  <a:solidFill>
                    <a:srgbClr val="5E5E5E"/>
                  </a:solidFill>
                  <a:latin typeface="Bitter"/>
                  <a:ea typeface="Bitter"/>
                  <a:cs typeface="Bitter"/>
                  <a:sym typeface="Bitter"/>
                </a:rPr>
                <a:t> </a:t>
              </a:r>
              <a:endParaRPr b="1" sz="16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36" name="Google Shape;136;p16"/>
          <p:cNvGrpSpPr/>
          <p:nvPr/>
        </p:nvGrpSpPr>
        <p:grpSpPr>
          <a:xfrm>
            <a:off x="5268042" y="1109252"/>
            <a:ext cx="1907434" cy="1428655"/>
            <a:chOff x="5201245" y="1221570"/>
            <a:chExt cx="1712700" cy="1246754"/>
          </a:xfrm>
        </p:grpSpPr>
        <p:sp>
          <p:nvSpPr>
            <p:cNvPr id="137" name="Google Shape;137;p16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Bitter"/>
                  <a:ea typeface="Bitter"/>
                  <a:cs typeface="Bitter"/>
                  <a:sym typeface="Bitter"/>
                </a:rPr>
                <a:t>D8</a:t>
              </a:r>
              <a:endParaRPr b="1" sz="12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41" name="Google Shape;141;p16"/>
            <p:cNvSpPr txBox="1"/>
            <p:nvPr/>
          </p:nvSpPr>
          <p:spPr>
            <a:xfrm>
              <a:off x="5245495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Bitter"/>
                  <a:ea typeface="Bitter"/>
                  <a:cs typeface="Bitter"/>
                  <a:sym typeface="Bitter"/>
                </a:rPr>
                <a:t> </a:t>
              </a:r>
              <a:r>
                <a:rPr lang="en" sz="900">
                  <a:latin typeface="Bitter"/>
                  <a:ea typeface="Bitter"/>
                  <a:cs typeface="Bitter"/>
                  <a:sym typeface="Bitter"/>
                </a:rPr>
                <a:t>novo curativo com alginato de cálcio e carvão recortável com prata,  broncoscopia, sem alterações importantes</a:t>
              </a:r>
              <a:endParaRPr sz="10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6409420" y="2623966"/>
            <a:ext cx="1907434" cy="1410276"/>
            <a:chOff x="6282830" y="2543425"/>
            <a:chExt cx="1712700" cy="1230715"/>
          </a:xfrm>
        </p:grpSpPr>
        <p:sp>
          <p:nvSpPr>
            <p:cNvPr id="143" name="Google Shape;143;p16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44" name="Google Shape;144;p16"/>
            <p:cNvSpPr txBox="1"/>
            <p:nvPr/>
          </p:nvSpPr>
          <p:spPr>
            <a:xfrm>
              <a:off x="6782819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Bitter"/>
                  <a:ea typeface="Bitter"/>
                  <a:cs typeface="Bitter"/>
                  <a:sym typeface="Bitter"/>
                </a:rPr>
                <a:t>D16</a:t>
              </a:r>
              <a:endParaRPr b="1" sz="12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6327080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latin typeface="Bitter"/>
                  <a:ea typeface="Bitter"/>
                  <a:cs typeface="Bitter"/>
                  <a:sym typeface="Bitter"/>
                </a:rPr>
                <a:t>colocação de matriz de regeneração dérmica da marca Matriderm®</a:t>
              </a:r>
              <a:endParaRPr sz="10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sp>
        <p:nvSpPr>
          <p:cNvPr id="148" name="Google Shape;148;p16"/>
          <p:cNvSpPr txBox="1"/>
          <p:nvPr/>
        </p:nvSpPr>
        <p:spPr>
          <a:xfrm>
            <a:off x="302188" y="447150"/>
            <a:ext cx="26772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itter"/>
              <a:buChar char="●"/>
            </a:pPr>
            <a:r>
              <a:rPr b="1" lang="en" sz="1100">
                <a:latin typeface="Bitter"/>
                <a:ea typeface="Bitter"/>
                <a:cs typeface="Bitter"/>
                <a:sym typeface="Bitter"/>
              </a:rPr>
              <a:t>dopamina 2,6 mcg/kg/min </a:t>
            </a:r>
            <a:endParaRPr b="1" sz="1100">
              <a:latin typeface="Bitter"/>
              <a:ea typeface="Bitter"/>
              <a:cs typeface="Bitter"/>
              <a:sym typeface="Bitter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itter"/>
              <a:buChar char="●"/>
            </a:pPr>
            <a:r>
              <a:rPr b="1" lang="en" sz="1100">
                <a:latin typeface="Bitter"/>
                <a:ea typeface="Bitter"/>
                <a:cs typeface="Bitter"/>
                <a:sym typeface="Bitter"/>
              </a:rPr>
              <a:t>dobutamina 1,3 mcg/kg/min. </a:t>
            </a:r>
            <a:endParaRPr b="1" sz="1100">
              <a:latin typeface="Bitter"/>
              <a:ea typeface="Bitter"/>
              <a:cs typeface="Bitter"/>
              <a:sym typeface="Bitter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Bitter"/>
              <a:buChar char="●"/>
            </a:pPr>
            <a:r>
              <a:rPr b="1" lang="en" sz="1100">
                <a:latin typeface="Bitter"/>
                <a:ea typeface="Bitter"/>
                <a:cs typeface="Bitter"/>
                <a:sym typeface="Bitter"/>
              </a:rPr>
              <a:t>albumina</a:t>
            </a:r>
            <a:endParaRPr b="1" sz="11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8225" y="638700"/>
            <a:ext cx="1212300" cy="12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7"/>
          <p:cNvSpPr/>
          <p:nvPr/>
        </p:nvSpPr>
        <p:spPr>
          <a:xfrm rot="-1012727">
            <a:off x="6235358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6" name="Google Shape;156;p17"/>
          <p:cNvSpPr/>
          <p:nvPr/>
        </p:nvSpPr>
        <p:spPr>
          <a:xfrm flipH="1" rot="1012727">
            <a:off x="5086721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7" name="Google Shape;157;p17"/>
          <p:cNvSpPr/>
          <p:nvPr/>
        </p:nvSpPr>
        <p:spPr>
          <a:xfrm rot="-1012727">
            <a:off x="3948448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8" name="Google Shape;158;p17"/>
          <p:cNvSpPr/>
          <p:nvPr/>
        </p:nvSpPr>
        <p:spPr>
          <a:xfrm flipH="1" rot="1012727">
            <a:off x="2799798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9" name="Google Shape;159;p17"/>
          <p:cNvSpPr/>
          <p:nvPr/>
        </p:nvSpPr>
        <p:spPr>
          <a:xfrm rot="-1012727">
            <a:off x="1661525" y="2553822"/>
            <a:ext cx="1247125" cy="66349"/>
          </a:xfrm>
          <a:prstGeom prst="roundRect">
            <a:avLst>
              <a:gd fmla="val 50000" name="adj"/>
            </a:avLst>
          </a:prstGeom>
          <a:solidFill>
            <a:srgbClr val="A72A1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  <p:grpSp>
        <p:nvGrpSpPr>
          <p:cNvPr id="160" name="Google Shape;160;p17"/>
          <p:cNvGrpSpPr/>
          <p:nvPr/>
        </p:nvGrpSpPr>
        <p:grpSpPr>
          <a:xfrm>
            <a:off x="3051716" y="2623966"/>
            <a:ext cx="1907434" cy="1410276"/>
            <a:chOff x="2114740" y="2543425"/>
            <a:chExt cx="1712700" cy="1230715"/>
          </a:xfrm>
        </p:grpSpPr>
        <p:sp>
          <p:nvSpPr>
            <p:cNvPr id="161" name="Google Shape;161;p17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D62</a:t>
              </a:r>
              <a:endParaRPr b="1" sz="12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b="1" sz="12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2158990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 </a:t>
              </a:r>
              <a:r>
                <a:rPr lang="en" sz="13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alta da UTI pediátrica</a:t>
              </a:r>
              <a:endParaRPr sz="13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66" name="Google Shape;166;p17"/>
          <p:cNvGrpSpPr/>
          <p:nvPr/>
        </p:nvGrpSpPr>
        <p:grpSpPr>
          <a:xfrm>
            <a:off x="5335247" y="2623966"/>
            <a:ext cx="1907434" cy="1410276"/>
            <a:chOff x="4165140" y="2543425"/>
            <a:chExt cx="1712700" cy="1230715"/>
          </a:xfrm>
        </p:grpSpPr>
        <p:sp>
          <p:nvSpPr>
            <p:cNvPr id="167" name="Google Shape;167;p17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68" name="Google Shape;168;p17"/>
            <p:cNvSpPr txBox="1"/>
            <p:nvPr/>
          </p:nvSpPr>
          <p:spPr>
            <a:xfrm>
              <a:off x="4665129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Bitter"/>
                  <a:ea typeface="Bitter"/>
                  <a:cs typeface="Bitter"/>
                  <a:sym typeface="Bitter"/>
                </a:rPr>
                <a:t>D136</a:t>
              </a:r>
              <a:endParaRPr b="1" sz="12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41651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4209401" y="306163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900">
                  <a:latin typeface="Bitter"/>
                  <a:ea typeface="Bitter"/>
                  <a:cs typeface="Bitter"/>
                  <a:sym typeface="Bitter"/>
                </a:rPr>
                <a:t> </a:t>
              </a:r>
              <a:r>
                <a:rPr lang="en" sz="900">
                  <a:latin typeface="Bitter"/>
                  <a:ea typeface="Bitter"/>
                  <a:cs typeface="Bitter"/>
                  <a:sym typeface="Bitter"/>
                </a:rPr>
                <a:t>paciente apresentava 90% da superfície queimada em processo de cicatrização</a:t>
              </a:r>
              <a:endParaRPr sz="900"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>
            <a:off x="1896426" y="1109238"/>
            <a:ext cx="1907434" cy="1428669"/>
            <a:chOff x="1072790" y="1221557"/>
            <a:chExt cx="1712700" cy="1246766"/>
          </a:xfrm>
        </p:grpSpPr>
        <p:sp>
          <p:nvSpPr>
            <p:cNvPr id="173" name="Google Shape;173;p17"/>
            <p:cNvSpPr/>
            <p:nvPr/>
          </p:nvSpPr>
          <p:spPr>
            <a:xfrm>
              <a:off x="107279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1579860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D23</a:t>
              </a:r>
              <a:endParaRPr b="1" sz="12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1139488" y="1221557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 antibioticoterapia para cefepime e vancomicina.</a:t>
              </a:r>
              <a:endParaRPr sz="17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A72A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178" name="Google Shape;178;p17"/>
          <p:cNvGrpSpPr/>
          <p:nvPr/>
        </p:nvGrpSpPr>
        <p:grpSpPr>
          <a:xfrm>
            <a:off x="4174771" y="1109252"/>
            <a:ext cx="1907434" cy="1428655"/>
            <a:chOff x="3123140" y="1221570"/>
            <a:chExt cx="1712700" cy="1246754"/>
          </a:xfrm>
        </p:grpSpPr>
        <p:sp>
          <p:nvSpPr>
            <p:cNvPr id="179" name="Google Shape;179;p17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363557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5E5E5E"/>
                  </a:solidFill>
                  <a:latin typeface="Bitter"/>
                  <a:ea typeface="Bitter"/>
                  <a:cs typeface="Bitter"/>
                  <a:sym typeface="Bitter"/>
                </a:rPr>
                <a:t>D118</a:t>
              </a:r>
              <a:endParaRPr b="1" sz="1500">
                <a:solidFill>
                  <a:srgbClr val="5E5E5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3167390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100">
                  <a:latin typeface="Bitter"/>
                  <a:ea typeface="Bitter"/>
                  <a:cs typeface="Bitter"/>
                  <a:sym typeface="Bitter"/>
                </a:rPr>
                <a:t>iniciou acompanhamento ambulatorial</a:t>
              </a:r>
              <a:endParaRPr b="1" sz="1600"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2775" y="698450"/>
            <a:ext cx="2100775" cy="11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/>
          <p:nvPr/>
        </p:nvSpPr>
        <p:spPr>
          <a:xfrm>
            <a:off x="768225" y="3210050"/>
            <a:ext cx="19074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Bitter"/>
                <a:ea typeface="Bitter"/>
                <a:cs typeface="Bitter"/>
                <a:sym typeface="Bitter"/>
              </a:rPr>
              <a:t>Vancomicina: A dose intravenosa usual é de 10 mg/kg de peso corporal a cada 6 horas, ou 20 mg/kg de peso corporal a cada 12 horas</a:t>
            </a:r>
            <a:endParaRPr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18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Conduta Clínica</a:t>
            </a:r>
            <a:endParaRPr/>
          </a:p>
        </p:txBody>
      </p:sp>
      <p:grpSp>
        <p:nvGrpSpPr>
          <p:cNvPr id="192" name="Google Shape;192;p18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93" name="Google Shape;193;p1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195" name="Google Shape;195;p18"/>
          <p:cNvGrpSpPr/>
          <p:nvPr/>
        </p:nvGrpSpPr>
        <p:grpSpPr>
          <a:xfrm>
            <a:off x="1516747" y="3726655"/>
            <a:ext cx="6110499" cy="736936"/>
            <a:chOff x="1593000" y="2322568"/>
            <a:chExt cx="5957975" cy="643500"/>
          </a:xfrm>
        </p:grpSpPr>
        <p:sp>
          <p:nvSpPr>
            <p:cNvPr id="196" name="Google Shape;196;p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TRANSFUSÃO SANGUÍNEA E DE HEMODERIVADOS</a:t>
              </a:r>
              <a:endParaRPr sz="11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04</a:t>
              </a:r>
              <a:endParaRPr sz="26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Bitter"/>
                <a:buChar char="●"/>
              </a:pPr>
              <a:r>
                <a:rPr lang="en" sz="8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Se albumina &lt; 3g/dl, prescrever albumina humana em crianças acima de 10% de superfície corporal queimada</a:t>
              </a:r>
              <a:endParaRPr sz="8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203" name="Google Shape;203;p18"/>
          <p:cNvGrpSpPr/>
          <p:nvPr/>
        </p:nvGrpSpPr>
        <p:grpSpPr>
          <a:xfrm>
            <a:off x="1516747" y="2976674"/>
            <a:ext cx="6110499" cy="736936"/>
            <a:chOff x="1593000" y="2322568"/>
            <a:chExt cx="5957975" cy="643500"/>
          </a:xfrm>
        </p:grpSpPr>
        <p:sp>
          <p:nvSpPr>
            <p:cNvPr id="204" name="Google Shape;204;p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HIDRATAÇÃO</a:t>
              </a:r>
              <a:endPara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03</a:t>
              </a:r>
              <a:endParaRPr sz="26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Bitter"/>
                <a:buChar char="●"/>
              </a:pPr>
              <a:r>
                <a:rPr lang="en" sz="13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 </a:t>
              </a:r>
              <a:r>
                <a:rPr lang="en" sz="11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evite o uso de coloide, diurético</a:t>
              </a:r>
              <a:r>
                <a:rPr lang="en" sz="13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 </a:t>
              </a:r>
              <a:endParaRPr sz="13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1516747" y="2226662"/>
            <a:ext cx="6110499" cy="736936"/>
            <a:chOff x="1593000" y="2322568"/>
            <a:chExt cx="5957975" cy="643500"/>
          </a:xfrm>
        </p:grpSpPr>
        <p:sp>
          <p:nvSpPr>
            <p:cNvPr id="212" name="Google Shape;212;p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REPOSIÇÃO HIDRO-ELETROLÍTICA</a:t>
              </a:r>
              <a:endPara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02</a:t>
              </a:r>
              <a:endParaRPr sz="26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Bitter"/>
                <a:buChar char="●"/>
              </a:pPr>
              <a:r>
                <a:rPr lang="en" sz="8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fórmula de Parkland: 4 ml/kg de peso corporal/% superfície corporal queimada, de Ringer com lactato.  </a:t>
              </a:r>
              <a:endParaRPr sz="8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-2794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Bitter"/>
                <a:buChar char="●"/>
              </a:pPr>
              <a:r>
                <a:rPr lang="en" sz="8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Grande queimado criança: iniciar 20 ml/kg para correr em 20 minutos.</a:t>
              </a:r>
              <a:endParaRPr sz="4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219" name="Google Shape;219;p18"/>
          <p:cNvGrpSpPr/>
          <p:nvPr/>
        </p:nvGrpSpPr>
        <p:grpSpPr>
          <a:xfrm>
            <a:off x="1516747" y="1476690"/>
            <a:ext cx="6110499" cy="736936"/>
            <a:chOff x="1593000" y="2322568"/>
            <a:chExt cx="5957975" cy="643500"/>
          </a:xfrm>
        </p:grpSpPr>
        <p:sp>
          <p:nvSpPr>
            <p:cNvPr id="220" name="Google Shape;220;p18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21" name="Google Shape;221;p18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22" name="Google Shape;222;p18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DIURESE</a:t>
              </a:r>
              <a:endPara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01</a:t>
              </a:r>
              <a:endParaRPr sz="26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Bitter"/>
                <a:buChar char="●"/>
              </a:pPr>
              <a:r>
                <a:rPr lang="en" sz="8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deve ser controlada de hora em hora</a:t>
              </a:r>
              <a:endParaRPr sz="8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  <a:p>
              <a:pPr indent="-2794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Bitter"/>
                <a:buChar char="●"/>
              </a:pPr>
              <a:r>
                <a:rPr lang="en" sz="8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Durante a fase de ressuscitação, deve ser de 1ml/kg/h em crianças menores de 12 anos.</a:t>
              </a:r>
              <a:endParaRPr sz="8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19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Conduta Clínica</a:t>
            </a:r>
            <a:endParaRPr/>
          </a:p>
        </p:txBody>
      </p:sp>
      <p:grpSp>
        <p:nvGrpSpPr>
          <p:cNvPr id="233" name="Google Shape;233;p19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34" name="Google Shape;234;p1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35" name="Google Shape;235;p1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grpSp>
        <p:nvGrpSpPr>
          <p:cNvPr id="236" name="Google Shape;236;p19"/>
          <p:cNvGrpSpPr/>
          <p:nvPr/>
        </p:nvGrpSpPr>
        <p:grpSpPr>
          <a:xfrm>
            <a:off x="1209315" y="3480460"/>
            <a:ext cx="6725362" cy="985713"/>
            <a:chOff x="1593000" y="2322568"/>
            <a:chExt cx="5957975" cy="643500"/>
          </a:xfrm>
        </p:grpSpPr>
        <p:sp>
          <p:nvSpPr>
            <p:cNvPr id="237" name="Google Shape;237;p1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38" name="Google Shape;238;p1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39" name="Google Shape;239;p1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PRESCRIÇÃO – ITENS GERAIS</a:t>
              </a:r>
              <a:endPara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41" name="Google Shape;241;p1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42" name="Google Shape;242;p1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07</a:t>
              </a:r>
              <a:endParaRPr sz="26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04800" lvl="0" marL="45720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1200"/>
                <a:buFont typeface="Bitter"/>
                <a:buChar char="●"/>
              </a:pPr>
              <a:r>
                <a:rPr lang="en" sz="12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Incluir sempre polivitamínicos e vitamina C</a:t>
              </a:r>
              <a:endParaRPr sz="12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244" name="Google Shape;244;p19"/>
          <p:cNvGrpSpPr/>
          <p:nvPr/>
        </p:nvGrpSpPr>
        <p:grpSpPr>
          <a:xfrm>
            <a:off x="1209315" y="2477268"/>
            <a:ext cx="6725362" cy="985713"/>
            <a:chOff x="1593000" y="2322568"/>
            <a:chExt cx="5957975" cy="643500"/>
          </a:xfrm>
        </p:grpSpPr>
        <p:sp>
          <p:nvSpPr>
            <p:cNvPr id="245" name="Google Shape;245;p1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46" name="Google Shape;246;p1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47" name="Google Shape;247;p1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48" name="Google Shape;248;p1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ANALGESIA</a:t>
              </a:r>
              <a:endPara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06</a:t>
              </a:r>
              <a:endParaRPr sz="26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79400" lvl="0" marL="45720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800"/>
                <a:buFont typeface="Bitter"/>
                <a:buChar char="●"/>
              </a:pPr>
              <a:r>
                <a:rPr lang="en" sz="10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Analgesia com o medicamento e dose necessários para tirar a dor do paciente.</a:t>
              </a:r>
              <a:r>
                <a:rPr lang="en" sz="6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 </a:t>
              </a:r>
              <a:endParaRPr sz="6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1209315" y="1474128"/>
            <a:ext cx="6725362" cy="985713"/>
            <a:chOff x="1593000" y="2322568"/>
            <a:chExt cx="5957975" cy="643500"/>
          </a:xfrm>
        </p:grpSpPr>
        <p:sp>
          <p:nvSpPr>
            <p:cNvPr id="253" name="Google Shape;253;p19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54" name="Google Shape;254;p19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55" name="Google Shape;255;p19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05</a:t>
              </a:r>
              <a:endParaRPr sz="26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4387855" y="2323755"/>
              <a:ext cx="31101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285750" lvl="0" marL="457200" marR="0" rtl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2A1E"/>
                </a:buClr>
                <a:buSzPts val="900"/>
                <a:buFont typeface="Bitter"/>
                <a:buChar char="●"/>
              </a:pPr>
              <a:r>
                <a:rPr lang="en" sz="900">
                  <a:solidFill>
                    <a:srgbClr val="A72A1E"/>
                  </a:solidFill>
                  <a:latin typeface="Bitter"/>
                  <a:ea typeface="Bitter"/>
                  <a:cs typeface="Bitter"/>
                  <a:sym typeface="Bitter"/>
                </a:rPr>
                <a:t>Após fase aguda de ressuscitação, se o paciente apresentar temperatura superior a 39ºC, avaliada a situação e o aspecto da lesão e os exames laboratoriais, pode-se eleger entrar com antibiótico na suspeita ou no diagnóstico de uma infecção. </a:t>
              </a:r>
              <a:endParaRPr sz="900">
                <a:solidFill>
                  <a:srgbClr val="A72A1E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  <p:sp>
          <p:nvSpPr>
            <p:cNvPr id="259" name="Google Shape;259;p19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Bitter"/>
                  <a:ea typeface="Bitter"/>
                  <a:cs typeface="Bitter"/>
                  <a:sym typeface="Bitter"/>
                </a:rPr>
                <a:t>ANTIBIOTICOTERAPIA</a:t>
              </a:r>
              <a:endPara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Farmacoterapia</a:t>
            </a:r>
            <a:endParaRPr/>
          </a:p>
        </p:txBody>
      </p:sp>
      <p:sp>
        <p:nvSpPr>
          <p:cNvPr id="265" name="Google Shape;265;p20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20"/>
          <p:cNvSpPr txBox="1"/>
          <p:nvPr>
            <p:ph idx="4294967295" type="body"/>
          </p:nvPr>
        </p:nvSpPr>
        <p:spPr>
          <a:xfrm>
            <a:off x="470975" y="1165775"/>
            <a:ext cx="8091900" cy="3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0"/>
              <a:buChar char="■"/>
            </a:pPr>
            <a:r>
              <a:rPr b="1" lang="en" sz="1300">
                <a:highlight>
                  <a:srgbClr val="FFFF00"/>
                </a:highlight>
              </a:rPr>
              <a:t>Para dor</a:t>
            </a:r>
            <a:r>
              <a:rPr lang="en" sz="1300"/>
              <a:t>: 	</a:t>
            </a:r>
            <a:endParaRPr sz="1300"/>
          </a:p>
          <a:p>
            <a:pPr indent="-311150" lvl="1" marL="9144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lang="en" sz="1300"/>
              <a:t>Crianças:</a:t>
            </a:r>
            <a:r>
              <a:rPr b="1" lang="en" sz="1300"/>
              <a:t> </a:t>
            </a:r>
            <a:r>
              <a:rPr b="1" lang="en" sz="1300"/>
              <a:t>Dipirona</a:t>
            </a:r>
            <a:r>
              <a:rPr lang="en" sz="1300"/>
              <a:t> = de 15 a 25mg/kg em EV; ou </a:t>
            </a:r>
            <a:r>
              <a:rPr b="1" lang="en" sz="1300"/>
              <a:t>Morfina</a:t>
            </a:r>
            <a:r>
              <a:rPr lang="en" sz="1300"/>
              <a:t> = 10mg diluída em 9ml de SF a 0,9%, considerando-se que cada 1ml é igual a 1mg. Administre de 0,5 a 1mg para cada 10kg de peso. </a:t>
            </a:r>
            <a:endParaRPr sz="1300"/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Antimicrobiano tópico:</a:t>
            </a:r>
            <a:r>
              <a:rPr lang="en" sz="1300"/>
              <a:t> sulfadiazina de prata a 1%</a:t>
            </a:r>
            <a:endParaRPr sz="1300"/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>
                <a:highlight>
                  <a:srgbClr val="FFFF00"/>
                </a:highlight>
              </a:rPr>
              <a:t>Vitamina C</a:t>
            </a:r>
            <a:r>
              <a:rPr b="1" lang="en" sz="1300"/>
              <a:t>:</a:t>
            </a:r>
            <a:r>
              <a:rPr lang="en" sz="1300"/>
              <a:t>  Auxilia na cicatrização, reduz risco de infecção</a:t>
            </a:r>
            <a:endParaRPr sz="1300"/>
          </a:p>
          <a:p>
            <a:pPr indent="-3111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Albumina: </a:t>
            </a:r>
            <a:r>
              <a:rPr lang="en" sz="1300"/>
              <a:t>ajudar na recuperação de pacientes que sofreram queimaduras porque é a principal proteína da nossa corrente sanguínea</a:t>
            </a:r>
            <a:endParaRPr b="1" sz="1300"/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>
                <a:highlight>
                  <a:srgbClr val="FFFF00"/>
                </a:highlight>
              </a:rPr>
              <a:t>Ringer  lactato:</a:t>
            </a:r>
            <a:r>
              <a:rPr lang="en" sz="1300"/>
              <a:t>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00"/>
              <a:t>reidratação e restabelecimento do equilíbrio hidroeletrolítico</a:t>
            </a:r>
            <a:endParaRPr sz="1300"/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Dobutamina:</a:t>
            </a:r>
            <a:r>
              <a:rPr lang="en" sz="1300"/>
              <a:t> atua diretamente nos receptores beta-1 do coração, aumentando a força de contração do músculo cardíaco (efeito inotrópico positivo). Melhora o fluxo sanguíneo coronariano e o consumo de oxigênio pelo miocárdio</a:t>
            </a:r>
            <a:endParaRPr sz="1300"/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Dopamina</a:t>
            </a:r>
            <a:r>
              <a:rPr lang="en" sz="1300"/>
              <a:t>: correção do desequilíbrio hemodinâmico decorrentes de choque de múltiplas etiologias</a:t>
            </a:r>
            <a:endParaRPr sz="1300"/>
          </a:p>
          <a:p>
            <a:pPr indent="-3111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</a:pPr>
            <a:r>
              <a:rPr b="1" lang="en" sz="1300"/>
              <a:t>Cefepime e Vancomicina: </a:t>
            </a:r>
            <a:r>
              <a:rPr lang="en" sz="1300"/>
              <a:t>Infecção bacteriana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20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68" name="Google Shape;268;p20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Matriz de regeneração dérmica</a:t>
            </a:r>
            <a:endParaRPr/>
          </a:p>
        </p:txBody>
      </p:sp>
      <p:sp>
        <p:nvSpPr>
          <p:cNvPr id="275" name="Google Shape;275;p21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21"/>
          <p:cNvSpPr txBox="1"/>
          <p:nvPr>
            <p:ph idx="4294967295" type="body"/>
          </p:nvPr>
        </p:nvSpPr>
        <p:spPr>
          <a:xfrm>
            <a:off x="790200" y="1567950"/>
            <a:ext cx="4560900" cy="28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É uma espécie de tecido feito basicamente de colágeno animal – em geral bovino e porcino. Também é acelular (não contém estrutura celular), o que não causa sua rejeição. O substituto da derme preenche então o tecido original perdido em graves acidentes como as queimaduras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21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78" name="Google Shape;278;p21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280" name="Google Shape;2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1325" y="1710375"/>
            <a:ext cx="2233725" cy="22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 txBox="1"/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Conclusão</a:t>
            </a:r>
            <a:endParaRPr/>
          </a:p>
        </p:txBody>
      </p:sp>
      <p:sp>
        <p:nvSpPr>
          <p:cNvPr id="286" name="Google Shape;286;p22"/>
          <p:cNvSpPr txBox="1"/>
          <p:nvPr>
            <p:ph idx="12" type="sldNum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22"/>
          <p:cNvSpPr txBox="1"/>
          <p:nvPr>
            <p:ph idx="4294967295" type="body"/>
          </p:nvPr>
        </p:nvSpPr>
        <p:spPr>
          <a:xfrm>
            <a:off x="753150" y="1385988"/>
            <a:ext cx="7637700" cy="33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As queimaduras em tórax podem precisar de escarotomia para melhorar a expansão da caixa torácica. </a:t>
            </a:r>
            <a:endParaRPr sz="1100"/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Pacientes vítimas de queimaduras em </a:t>
            </a:r>
            <a:r>
              <a:rPr b="1" lang="en" sz="1100"/>
              <a:t>ambientes fechados</a:t>
            </a:r>
            <a:r>
              <a:rPr lang="en" sz="1100"/>
              <a:t> (casa, automóvel) têm risco de lesão de vias aéreas e inalação de fumaça. Qualquer pessoa que apresentar queimaduras na face ou lábios, com edema, rouquidão, tosse irritativa, dificuldade respiratória, deve ter prioridade de atendimento devido ao </a:t>
            </a:r>
            <a:r>
              <a:rPr b="1" lang="en" sz="1100"/>
              <a:t>risco de obstrução respiratória</a:t>
            </a:r>
            <a:r>
              <a:rPr lang="en" sz="1100"/>
              <a:t>.</a:t>
            </a:r>
            <a:endParaRPr sz="1100"/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Não utiliza antibioticoterapia </a:t>
            </a:r>
            <a:r>
              <a:rPr lang="en" sz="1100"/>
              <a:t>profilática</a:t>
            </a:r>
            <a:r>
              <a:rPr lang="en" sz="1100"/>
              <a:t> </a:t>
            </a:r>
            <a:endParaRPr sz="1100"/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A </a:t>
            </a:r>
            <a:r>
              <a:rPr b="1" lang="en" sz="1100"/>
              <a:t>terapia antioxidante com vitamina C e selênio</a:t>
            </a:r>
            <a:r>
              <a:rPr lang="en" sz="1100"/>
              <a:t> parece promissora em </a:t>
            </a:r>
            <a:r>
              <a:rPr b="1" lang="en" sz="1100"/>
              <a:t>atenuar os efeitos da </a:t>
            </a:r>
            <a:r>
              <a:rPr b="1" lang="en" sz="1100"/>
              <a:t>produção</a:t>
            </a:r>
            <a:r>
              <a:rPr b="1" lang="en" sz="1100"/>
              <a:t> descontrolada de radicais livres</a:t>
            </a:r>
            <a:r>
              <a:rPr lang="en" sz="1100"/>
              <a:t> em pacientes graves, acarretando a possível </a:t>
            </a:r>
            <a:r>
              <a:rPr b="1" lang="en" sz="1100"/>
              <a:t>diminuição</a:t>
            </a:r>
            <a:r>
              <a:rPr b="1" lang="en" sz="1100"/>
              <a:t> do estresse oxidativo</a:t>
            </a:r>
            <a:r>
              <a:rPr lang="en" sz="1100"/>
              <a:t> e, consequentemente, a </a:t>
            </a:r>
            <a:r>
              <a:rPr lang="en" sz="1100"/>
              <a:t>redução</a:t>
            </a:r>
            <a:r>
              <a:rPr lang="en" sz="1100"/>
              <a:t> do risco de </a:t>
            </a:r>
            <a:r>
              <a:rPr lang="en" sz="1100"/>
              <a:t>complicações</a:t>
            </a:r>
            <a:r>
              <a:rPr lang="en" sz="1100"/>
              <a:t> infecciosas, melhor </a:t>
            </a:r>
            <a:r>
              <a:rPr lang="en" sz="1100"/>
              <a:t>cicatrização</a:t>
            </a:r>
            <a:r>
              <a:rPr lang="en" sz="1100"/>
              <a:t>, menor tempo de </a:t>
            </a:r>
            <a:r>
              <a:rPr lang="en" sz="1100"/>
              <a:t>utilização</a:t>
            </a:r>
            <a:r>
              <a:rPr lang="en" sz="1100"/>
              <a:t> de antibioticoterapia, menor agravo das </a:t>
            </a:r>
            <a:r>
              <a:rPr lang="en" sz="1100"/>
              <a:t>lesões</a:t>
            </a:r>
            <a:r>
              <a:rPr lang="en" sz="1100"/>
              <a:t> teciduais, </a:t>
            </a:r>
            <a:r>
              <a:rPr lang="en" sz="1100"/>
              <a:t>redução</a:t>
            </a:r>
            <a:r>
              <a:rPr lang="en" sz="1100"/>
              <a:t> da </a:t>
            </a:r>
            <a:r>
              <a:rPr lang="en" sz="1100"/>
              <a:t>peroxidação</a:t>
            </a:r>
            <a:r>
              <a:rPr lang="en" sz="1100"/>
              <a:t> lipídica, além do menor tempo de permanência hospitalar</a:t>
            </a:r>
            <a:endParaRPr sz="1100"/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Controle da diurese: A incidência de </a:t>
            </a:r>
            <a:r>
              <a:rPr b="1" lang="en" sz="1100"/>
              <a:t>insuficiência renal aguda</a:t>
            </a:r>
            <a:r>
              <a:rPr lang="en" sz="1100"/>
              <a:t> no queimado varia de 0 a 38 % com uma mortalidade associada de 73 a 100 %.</a:t>
            </a:r>
            <a:endParaRPr sz="1100"/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 sz="1100"/>
              <a:t>A </a:t>
            </a:r>
            <a:r>
              <a:rPr b="1" lang="en" sz="1100"/>
              <a:t>insuficiência renal aguda</a:t>
            </a:r>
            <a:r>
              <a:rPr lang="en" sz="1100"/>
              <a:t> é comumente vista após queimaduras e coincide com a </a:t>
            </a:r>
            <a:r>
              <a:rPr b="1" lang="en" sz="1100"/>
              <a:t>falência de outros órgãos</a:t>
            </a:r>
            <a:endParaRPr b="1"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grpSp>
        <p:nvGrpSpPr>
          <p:cNvPr id="288" name="Google Shape;288;p22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289" name="Google Shape;289;p22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ourdain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4EA7EE"/>
      </a:accent1>
      <a:accent2>
        <a:srgbClr val="F7B136"/>
      </a:accent2>
      <a:accent3>
        <a:srgbClr val="B6D869"/>
      </a:accent3>
      <a:accent4>
        <a:srgbClr val="67C7C4"/>
      </a:accent4>
      <a:accent5>
        <a:srgbClr val="8B81D2"/>
      </a:accent5>
      <a:accent6>
        <a:srgbClr val="E74E50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