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63" r:id="rId8"/>
    <p:sldId id="266" r:id="rId9"/>
    <p:sldId id="265" r:id="rId10"/>
    <p:sldId id="262" r:id="rId11"/>
    <p:sldId id="280" r:id="rId12"/>
    <p:sldId id="281" r:id="rId13"/>
    <p:sldId id="282" r:id="rId14"/>
    <p:sldId id="277" r:id="rId15"/>
    <p:sldId id="278" r:id="rId16"/>
    <p:sldId id="272" r:id="rId17"/>
    <p:sldId id="267" r:id="rId18"/>
    <p:sldId id="279" r:id="rId19"/>
    <p:sldId id="27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8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38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3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95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3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3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6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0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1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2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3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0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4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64459-A73D-456B-AD44-327C3C8B817D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ichas.ripsa.org.br/2012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de Saúde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HSP 0141 - </a:t>
            </a:r>
            <a:r>
              <a:rPr lang="pt-BR" dirty="0" smtClean="0"/>
              <a:t>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95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Tipos de indicadores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415" y="1151965"/>
            <a:ext cx="10816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Recursos: </a:t>
            </a:r>
            <a:r>
              <a:rPr lang="pt-BR" dirty="0">
                <a:latin typeface="Arial Rounded MT Bold" panose="020F0704030504030204" pitchFamily="34" charset="0"/>
              </a:rPr>
              <a:t>medem a oferta e a demanda de recursos humanos, físicos e financeiros para atendimento às necessidades básicas de saúde da população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Cobertura: </a:t>
            </a:r>
            <a:r>
              <a:rPr lang="pt-BR" dirty="0">
                <a:latin typeface="Arial Rounded MT Bold" panose="020F0704030504030204" pitchFamily="34" charset="0"/>
              </a:rPr>
              <a:t>medem o grau de utilização dos meios oferecidos pelo setor público e pelo setor privado para atender às necessidades de saúde da população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Mortalidade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pt-BR" dirty="0">
                <a:latin typeface="Arial Rounded MT Bold" panose="020F0704030504030204" pitchFamily="34" charset="0"/>
              </a:rPr>
              <a:t> informam a ocorrência e distribuição das causas de óbito no perfil da mortalidade da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  <a:endParaRPr lang="pt-BR" dirty="0"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Morbidade: </a:t>
            </a:r>
            <a:r>
              <a:rPr lang="pt-BR" dirty="0">
                <a:latin typeface="Arial Rounded MT Bold" panose="020F0704030504030204" pitchFamily="34" charset="0"/>
              </a:rPr>
              <a:t>informam a ocorrência e distribuição de doenças e agravos à saúde na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Fatores de risco e de proteção: </a:t>
            </a:r>
            <a:r>
              <a:rPr lang="pt-BR" dirty="0">
                <a:latin typeface="Arial Rounded MT Bold" panose="020F0704030504030204" pitchFamily="34" charset="0"/>
              </a:rPr>
              <a:t>medem os fatores de risco (por ex. tabaco, álcool), e/ou proteção (por ex. alimentação saudável, atividade física, aleitamento) que predispõe à doenças e agravos ou, protegem das doenças e agravos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Demográficos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pt-BR" dirty="0">
                <a:latin typeface="Arial Rounded MT Bold" panose="020F0704030504030204" pitchFamily="34" charset="0"/>
              </a:rPr>
              <a:t> medem a distribuição de fatores determinantes da situação de saúde relacionados à dinâmica populacional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Socioeconômicos</a:t>
            </a:r>
            <a:r>
              <a:rPr lang="pt-BR" dirty="0">
                <a:latin typeface="Arial Rounded MT Bold" panose="020F0704030504030204" pitchFamily="34" charset="0"/>
              </a:rPr>
              <a:t>: medem a distribuição dos fatores determinantes da situação de saúde relacionados ao perfil econômico e social da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</a:p>
          <a:p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http://fichas.ripsa.org.br/2012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/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5" y="0"/>
            <a:ext cx="11998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19" y="144199"/>
            <a:ext cx="9684901" cy="62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44" y="0"/>
            <a:ext cx="9004051" cy="66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74" y="106899"/>
            <a:ext cx="7076251" cy="63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59" y="0"/>
            <a:ext cx="629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10" y="0"/>
            <a:ext cx="589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01667"/>
              </p:ext>
            </p:extLst>
          </p:nvPr>
        </p:nvGraphicFramePr>
        <p:xfrm>
          <a:off x="491201" y="1443566"/>
          <a:ext cx="10769605" cy="237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01"/>
                <a:gridCol w="2056627"/>
                <a:gridCol w="1635049"/>
                <a:gridCol w="1327941"/>
                <a:gridCol w="1317886"/>
                <a:gridCol w="2108201"/>
              </a:tblGrid>
              <a:tr h="85264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Renda domiciliar per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capita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Rend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med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mulher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dom até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Rpc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½ SM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dom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rpc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até ¼ SM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alfabetizados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R$635,16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R$768,60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22,53%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9,67%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95,78%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5459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R$3.727,36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R$4.642,08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9,17%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7,84%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99,53%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socioeconômicos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33430"/>
              </p:ext>
            </p:extLst>
          </p:nvPr>
        </p:nvGraphicFramePr>
        <p:xfrm>
          <a:off x="491200" y="1067538"/>
          <a:ext cx="10760999" cy="237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34"/>
                <a:gridCol w="1790466"/>
                <a:gridCol w="2273300"/>
                <a:gridCol w="2172647"/>
                <a:gridCol w="1637352"/>
              </a:tblGrid>
              <a:tr h="85264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10-29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mulheres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10-29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Idade média dos responsáveis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crianças de 0-5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14,77%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14,34%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45,75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8,28%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2030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10,74%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10,13%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51,58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4,57%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demográficos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32135"/>
              </p:ext>
            </p:extLst>
          </p:nvPr>
        </p:nvGraphicFramePr>
        <p:xfrm>
          <a:off x="491199" y="3924300"/>
          <a:ext cx="107609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33"/>
                <a:gridCol w="1355077"/>
                <a:gridCol w="1169865"/>
                <a:gridCol w="1399286"/>
                <a:gridCol w="1299337"/>
                <a:gridCol w="1624172"/>
                <a:gridCol w="2098928"/>
              </a:tblGrid>
              <a:tr h="764483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Baixíssima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Muito baixa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Baixa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Média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Alta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Muito alta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39%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25%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</a:rPr>
                        <a:t>19%</a:t>
                      </a:r>
                      <a:endParaRPr lang="pt-BR" sz="1600" b="1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12%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5%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2030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85%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14%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77563" y="3107018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Vulnerabilidade: % população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" y="0"/>
            <a:ext cx="11429101" cy="65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703" y="84438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Pontos de partida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2065" y="1690688"/>
            <a:ext cx="10313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 que saúde estamos falando?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Estimativa de uma dimensão de saúde de uma população-alvo: revelam uma situação de saúde da população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Informação para ação! </a:t>
            </a: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Dados – informação - conhecimento – comunicação – tomada de decisão - 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Definição de metas a serem alcançadas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Usos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9556" y="941045"/>
            <a:ext cx="10313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Descrição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Predição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Explicação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Gestão de sistemas/qualidade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Avaliação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Instrumento de pesquisa: análise e formulação de hipóteses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Instrumento político: redução de desigualdades/iniquidades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*</a:t>
            </a:r>
            <a:r>
              <a:rPr lang="pt-BR" sz="2400" dirty="0" smtClean="0">
                <a:latin typeface="Arial Rounded MT Bold" panose="020F0704030504030204" pitchFamily="34" charset="0"/>
              </a:rPr>
              <a:t>; promoção de causas e prestação de contas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*PROGRESS</a:t>
            </a:r>
            <a:r>
              <a:rPr lang="pt-BR" sz="2400" dirty="0" smtClean="0">
                <a:latin typeface="Arial Rounded MT Bold" panose="020F0704030504030204" pitchFamily="34" charset="0"/>
              </a:rPr>
              <a:t> –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Place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Race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Occupation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Gender</a:t>
            </a:r>
            <a:r>
              <a:rPr lang="pt-BR" sz="2400" dirty="0" smtClean="0">
                <a:latin typeface="Arial Rounded MT Bold" panose="020F0704030504030204" pitchFamily="34" charset="0"/>
              </a:rPr>
              <a:t>,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Religion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Education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Socioeconomic</a:t>
            </a:r>
            <a:r>
              <a:rPr lang="pt-BR" sz="2400" dirty="0" smtClean="0">
                <a:latin typeface="Arial Rounded MT Bold" panose="020F0704030504030204" pitchFamily="34" charset="0"/>
              </a:rPr>
              <a:t> status; Social capital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Diferenças espaciais e temporais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368" y="1581665"/>
            <a:ext cx="5041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Dimensões espaciais: 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Global, nacional, regional, local, comunitário, serviço de saúde; urbano/rural; central/periférico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40627" y="1647568"/>
            <a:ext cx="518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Dimensões temporais: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Efetividade de políticas públicas</a:t>
            </a: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Vulnerabilidade ambiental</a:t>
            </a: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Suscetibilidade a novos sorotipos 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8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Análise da situação de saúde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4269" y="1151965"/>
            <a:ext cx="10313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 Rounded MT Bold" panose="020F0704030504030204" pitchFamily="34" charset="0"/>
              </a:rPr>
              <a:t>P</a:t>
            </a:r>
            <a:r>
              <a:rPr lang="pt-BR" sz="2400" dirty="0" smtClean="0">
                <a:latin typeface="Arial Rounded MT Bold" panose="020F0704030504030204" pitchFamily="34" charset="0"/>
              </a:rPr>
              <a:t>rocesso </a:t>
            </a:r>
            <a:r>
              <a:rPr lang="pt-BR" sz="2400" dirty="0">
                <a:latin typeface="Arial Rounded MT Bold" panose="020F0704030504030204" pitchFamily="34" charset="0"/>
              </a:rPr>
              <a:t>analítico-sintético que permite caracterizar, medir e explicar o perfil de saúde-doença de uma </a:t>
            </a:r>
            <a:r>
              <a:rPr lang="pt-BR" sz="2400" dirty="0" smtClean="0">
                <a:latin typeface="Arial Rounded MT Bold" panose="020F0704030504030204" pitchFamily="34" charset="0"/>
              </a:rPr>
              <a:t>população (agravos </a:t>
            </a:r>
            <a:r>
              <a:rPr lang="pt-BR" sz="2400" dirty="0">
                <a:latin typeface="Arial Rounded MT Bold" panose="020F0704030504030204" pitchFamily="34" charset="0"/>
              </a:rPr>
              <a:t>ou problemas de </a:t>
            </a:r>
            <a:r>
              <a:rPr lang="pt-BR" sz="2400" dirty="0" smtClean="0">
                <a:latin typeface="Arial Rounded MT Bold" panose="020F0704030504030204" pitchFamily="34" charset="0"/>
              </a:rPr>
              <a:t>saúde e </a:t>
            </a:r>
            <a:r>
              <a:rPr lang="pt-BR" sz="2400" dirty="0">
                <a:latin typeface="Arial Rounded MT Bold" panose="020F0704030504030204" pitchFamily="34" charset="0"/>
              </a:rPr>
              <a:t>seus </a:t>
            </a:r>
            <a:r>
              <a:rPr lang="pt-BR" sz="2400" dirty="0" smtClean="0">
                <a:latin typeface="Arial Rounded MT Bold" panose="020F0704030504030204" pitchFamily="34" charset="0"/>
              </a:rPr>
              <a:t>determinantes)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 Rounded MT Bold" panose="020F0704030504030204" pitchFamily="34" charset="0"/>
              </a:rPr>
              <a:t>Facilita a identificação </a:t>
            </a:r>
            <a:r>
              <a:rPr lang="pt-BR" sz="2400" dirty="0" smtClean="0">
                <a:latin typeface="Arial Rounded MT Bold" panose="020F0704030504030204" pitchFamily="34" charset="0"/>
              </a:rPr>
              <a:t>de necessidades, </a:t>
            </a:r>
            <a:r>
              <a:rPr lang="pt-BR" sz="2400" dirty="0">
                <a:latin typeface="Arial Rounded MT Bold" panose="020F0704030504030204" pitchFamily="34" charset="0"/>
              </a:rPr>
              <a:t>prioridades em saúde, </a:t>
            </a:r>
            <a:r>
              <a:rPr lang="pt-BR" sz="2400" dirty="0" smtClean="0">
                <a:latin typeface="Arial Rounded MT Bold" panose="020F0704030504030204" pitchFamily="34" charset="0"/>
              </a:rPr>
              <a:t>intervenções </a:t>
            </a:r>
            <a:r>
              <a:rPr lang="pt-BR" sz="2400" dirty="0">
                <a:latin typeface="Arial Rounded MT Bold" panose="020F0704030504030204" pitchFamily="34" charset="0"/>
              </a:rPr>
              <a:t>e </a:t>
            </a:r>
            <a:r>
              <a:rPr lang="pt-BR" sz="2400" dirty="0" smtClean="0">
                <a:latin typeface="Arial Rounded MT Bold" panose="020F0704030504030204" pitchFamily="34" charset="0"/>
              </a:rPr>
              <a:t>programas </a:t>
            </a:r>
            <a:r>
              <a:rPr lang="pt-BR" sz="2400" dirty="0">
                <a:latin typeface="Arial Rounded MT Bold" panose="020F0704030504030204" pitchFamily="34" charset="0"/>
              </a:rPr>
              <a:t>apropriados, a alocação de recursos e a avaliação de seu </a:t>
            </a:r>
            <a:r>
              <a:rPr lang="pt-BR" sz="2400" dirty="0" smtClean="0">
                <a:latin typeface="Arial Rounded MT Bold" panose="020F0704030504030204" pitchFamily="34" charset="0"/>
              </a:rPr>
              <a:t>impacto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Análise </a:t>
            </a:r>
            <a:r>
              <a:rPr lang="pt-BR" sz="2400" dirty="0">
                <a:latin typeface="Arial Rounded MT Bold" panose="020F0704030504030204" pitchFamily="34" charset="0"/>
              </a:rPr>
              <a:t>do entorno segundo o ponto de vista dos diferentes atores sociais, </a:t>
            </a:r>
            <a:r>
              <a:rPr lang="pt-BR" sz="2400" dirty="0" smtClean="0">
                <a:latin typeface="Arial Rounded MT Bold" panose="020F0704030504030204" pitchFamily="34" charset="0"/>
              </a:rPr>
              <a:t>definição conjunta de prioridades. </a:t>
            </a:r>
            <a:r>
              <a:rPr lang="pt-BR" sz="2400" dirty="0">
                <a:latin typeface="Arial Rounded MT Bold" panose="020F0704030504030204" pitchFamily="34" charset="0"/>
              </a:rPr>
              <a:t>A análise de dados secundários, de forma combinada, oferece vantagens importantes, pela rapidez e detalhamento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 Rounded MT Bold" panose="020F0704030504030204" pitchFamily="34" charset="0"/>
              </a:rPr>
              <a:t>atributos</a:t>
            </a:r>
            <a:endParaRPr lang="pt-BR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9556" y="1402366"/>
            <a:ext cx="10313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Viabilidade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Utilidade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Oportunidade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Validade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Reprodutibilidade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Sustentabilidade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Relevância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Compreensibilidade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Mensurações absolutas e relativas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367" y="1581665"/>
            <a:ext cx="41683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Absolutas:  contagem em populações estáveis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Vigilância do número de casos de um evento (número pequeno e ou inadmissível)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96714" y="1647568"/>
            <a:ext cx="6903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Relativas: necessidade de comparação ao longo do tempo ou do espaço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Razão </a:t>
            </a:r>
            <a:r>
              <a:rPr lang="pt-BR" dirty="0" smtClean="0">
                <a:latin typeface="Arial Rounded MT Bold" panose="020F0704030504030204" pitchFamily="34" charset="0"/>
              </a:rPr>
              <a:t>– numerador e denominador têm naturezas diferentes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Proporção</a:t>
            </a:r>
            <a:r>
              <a:rPr lang="pt-BR" dirty="0" smtClean="0">
                <a:latin typeface="Arial Rounded MT Bold" panose="020F0704030504030204" pitchFamily="34" charset="0"/>
              </a:rPr>
              <a:t> – numerador contido no denominador (%)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Taxa</a:t>
            </a:r>
            <a:r>
              <a:rPr lang="pt-BR" dirty="0" smtClean="0">
                <a:latin typeface="Arial Rounded MT Bold" panose="020F0704030504030204" pitchFamily="34" charset="0"/>
              </a:rPr>
              <a:t> – denominador contém população sob risco de apresentar o evento no numerador</a:t>
            </a:r>
          </a:p>
          <a:p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Odds</a:t>
            </a:r>
            <a:r>
              <a:rPr lang="pt-BR" dirty="0" smtClean="0">
                <a:latin typeface="Arial Rounded MT Bold" panose="020F0704030504030204" pitchFamily="34" charset="0"/>
              </a:rPr>
              <a:t> – probabilidade de evento ocorrer/não ocorrer</a:t>
            </a:r>
          </a:p>
          <a:p>
            <a:r>
              <a:rPr lang="pt-BR" dirty="0" smtClean="0">
                <a:latin typeface="Arial Rounded MT Bold" panose="020F0704030504030204" pitchFamily="34" charset="0"/>
              </a:rPr>
              <a:t>p/(1-p)</a:t>
            </a:r>
          </a:p>
        </p:txBody>
      </p:sp>
    </p:spTree>
    <p:extLst>
      <p:ext uri="{BB962C8B-B14F-4D97-AF65-F5344CB8AC3E}">
        <p14:creationId xmlns:p14="http://schemas.microsoft.com/office/powerpoint/2010/main" val="229263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953" y="92676"/>
            <a:ext cx="10396882" cy="558113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exemplos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20487"/>
              </p:ext>
            </p:extLst>
          </p:nvPr>
        </p:nvGraphicFramePr>
        <p:xfrm>
          <a:off x="1010506" y="650789"/>
          <a:ext cx="1054717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2"/>
                <a:gridCol w="4588476"/>
                <a:gridCol w="43331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Tipo de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mensuração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Nome do indicador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Unidade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Contagem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Número de casos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de sarampo</a:t>
                      </a:r>
                    </a:p>
                    <a:p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Número de árvores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Razão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Densidade demográfica</a:t>
                      </a:r>
                    </a:p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Densidade de leitos hospitalares</a:t>
                      </a:r>
                    </a:p>
                    <a:p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Hab/km</a:t>
                      </a:r>
                      <a:r>
                        <a:rPr lang="pt-BR" sz="1800" baseline="30000" dirty="0" smtClean="0">
                          <a:latin typeface="Arial Rounded MT Bold" panose="020F070403050403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Número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de </a:t>
                      </a:r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leitos/mil habitantes</a:t>
                      </a:r>
                      <a:endParaRPr lang="pt-BR" sz="1800" baseline="30000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Proporção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Proporção da população &lt; 15 anos</a:t>
                      </a:r>
                    </a:p>
                    <a:p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% da população&lt;15 anos/total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da população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Taxa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Taxa de mortalidade por doenças circulatórias</a:t>
                      </a:r>
                    </a:p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Taxa de internações por condições sensíveis à atenção primária 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Óbitos por doenças do aparelho circulatório/população total *10.000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Internações sensíveis à atenção primária/população total*10.000 hab 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7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1"/>
            <a:ext cx="10396882" cy="79907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dimensões de indicadores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415" y="1151965"/>
            <a:ext cx="108162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Determinantes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</a:t>
            </a:r>
            <a:r>
              <a:rPr lang="pt-BR" sz="2400" dirty="0" smtClean="0">
                <a:latin typeface="Arial Rounded MT Bold" panose="020F0704030504030204" pitchFamily="34" charset="0"/>
              </a:rPr>
              <a:t> desde </a:t>
            </a:r>
            <a:r>
              <a:rPr lang="pt-BR" sz="2400" dirty="0">
                <a:latin typeface="Arial Rounded MT Bold" panose="020F0704030504030204" pitchFamily="34" charset="0"/>
              </a:rPr>
              <a:t>fatores socioeconômicos aos </a:t>
            </a:r>
            <a:r>
              <a:rPr lang="pt-BR" sz="2400" dirty="0" smtClean="0">
                <a:latin typeface="Arial Rounded MT Bold" panose="020F0704030504030204" pitchFamily="34" charset="0"/>
              </a:rPr>
              <a:t>biológicos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 serviços 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 </a:t>
            </a:r>
            <a:r>
              <a:rPr lang="pt-BR" sz="2400" dirty="0" smtClean="0">
                <a:latin typeface="Arial Rounded MT Bold" panose="020F0704030504030204" pitchFamily="34" charset="0"/>
              </a:rPr>
              <a:t> devem </a:t>
            </a:r>
            <a:r>
              <a:rPr lang="pt-BR" sz="2400" dirty="0">
                <a:latin typeface="Arial Rounded MT Bold" panose="020F0704030504030204" pitchFamily="34" charset="0"/>
              </a:rPr>
              <a:t>abranger desde os relativos à infraestrutura e recursos financeiros, como também a cobertura e utilização dos serviços, a disponibilidade e a qualidade da </a:t>
            </a:r>
            <a:r>
              <a:rPr lang="pt-BR" sz="2400" dirty="0" smtClean="0">
                <a:latin typeface="Arial Rounded MT Bold" panose="020F0704030504030204" pitchFamily="34" charset="0"/>
              </a:rPr>
              <a:t>informação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Situação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  </a:t>
            </a:r>
            <a:r>
              <a:rPr lang="pt-BR" sz="2400" dirty="0" smtClean="0">
                <a:latin typeface="Arial Rounded MT Bold" panose="020F0704030504030204" pitchFamily="34" charset="0"/>
              </a:rPr>
              <a:t>relacionados </a:t>
            </a:r>
            <a:r>
              <a:rPr lang="pt-BR" sz="2400" dirty="0">
                <a:latin typeface="Arial Rounded MT Bold" panose="020F0704030504030204" pitchFamily="34" charset="0"/>
              </a:rPr>
              <a:t>à mortalidade, à morbidade ou incapacidade e ao estado de saúde e qualidade de </a:t>
            </a:r>
            <a:r>
              <a:rPr lang="pt-BR" sz="2400" dirty="0" smtClean="0">
                <a:latin typeface="Arial Rounded MT Bold" panose="020F0704030504030204" pitchFamily="34" charset="0"/>
              </a:rPr>
              <a:t>vida  </a:t>
            </a:r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331</TotalTime>
  <Words>762</Words>
  <Application>Microsoft Office PowerPoint</Application>
  <PresentationFormat>Personalizar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Evento Principal</vt:lpstr>
      <vt:lpstr>Indicadores de Saúde</vt:lpstr>
      <vt:lpstr>Pontos de partida</vt:lpstr>
      <vt:lpstr>Usos</vt:lpstr>
      <vt:lpstr>Diferenças espaciais e temporais</vt:lpstr>
      <vt:lpstr>Análise da situação de saúde</vt:lpstr>
      <vt:lpstr>atributos</vt:lpstr>
      <vt:lpstr>Mensurações absolutas e relativas</vt:lpstr>
      <vt:lpstr>exemplos</vt:lpstr>
      <vt:lpstr>dimensões de indicadores</vt:lpstr>
      <vt:lpstr>Tipos de indicadores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socioeconômicos</vt:lpstr>
      <vt:lpstr>Indicadores demográficos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Saúde</dc:title>
  <dc:creator>Simone Schenkman</dc:creator>
  <cp:lastModifiedBy>Aylene Emília Moraes Bousquat</cp:lastModifiedBy>
  <cp:revision>55</cp:revision>
  <dcterms:created xsi:type="dcterms:W3CDTF">2020-03-04T13:06:56Z</dcterms:created>
  <dcterms:modified xsi:type="dcterms:W3CDTF">2023-03-14T12:31:30Z</dcterms:modified>
</cp:coreProperties>
</file>