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fe8eeca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efe8eeca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fe8eeca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efe8eeca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fe8eeca4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efe8eeca4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fe8eeca4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efe8eeca4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fe8eeca4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efe8eeca4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efe8eeca4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efe8eeca4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fe8eeca4_1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efe8eeca4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fe8eeca4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efe8eeca4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fe8eeca4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fe8eeca4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fe8eeca4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fe8eeca4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fe8eeca4_1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efe8eeca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fe8eeca4_1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fe8eeca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fe8eeca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efe8eeca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fe8eeca4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efe8eeca4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ytimes.com/2012/10/17/world/europe/spanish-court-opens-trial-over-giant-prestige-oil-spill.html" TargetMode="External"/><Relationship Id="rId4" Type="http://schemas.openxmlformats.org/officeDocument/2006/relationships/hyperlink" Target="https://www.thinkspain.com/news-spain/29791/prestige-catastrophe-compensation-bill-estimated-at-1-57bn" TargetMode="External"/><Relationship Id="rId5" Type="http://schemas.openxmlformats.org/officeDocument/2006/relationships/hyperlink" Target="http://www.ecosystemassessments.net/system/resources/W1siZiIsIjIwMTUvMDUvMTIvMTMvMDAvNDQvOTAwL1NHQU5fQU1fMjAxNF8xMl9FY29fVmFsdWF0aW9uX1ByZXN0aWdlX29pbF9zcGlsbF9wcmVzZW50YXRpb25fTG91cmVpcm8ucGRmIl1d/SGAN%20AM%202014_12_Eco_Valuation_Prestige%20oil%20spill%20presentation_Loureiro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Navio </a:t>
            </a:r>
            <a:r>
              <a:rPr i="1" lang="pt-BR"/>
              <a:t>PRESTIGE</a:t>
            </a:r>
            <a:endParaRPr i="1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Tommaso Crespi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Roberto Silva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Matheus Vasconcellos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Custos</a:t>
            </a:r>
            <a:endParaRPr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1297500" y="1097500"/>
            <a:ext cx="7038900" cy="3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•</a:t>
            </a:r>
            <a:r>
              <a:rPr b="1" lang="pt-BR" sz="1800">
                <a:solidFill>
                  <a:srgbClr val="FFFFFF"/>
                </a:solidFill>
              </a:rPr>
              <a:t>Custos públicos </a:t>
            </a:r>
            <a:r>
              <a:rPr b="1" lang="pt-BR" sz="1800">
                <a:solidFill>
                  <a:srgbClr val="FFFFFF"/>
                </a:solidFill>
              </a:rPr>
              <a:t>envolvidos</a:t>
            </a:r>
            <a:r>
              <a:rPr b="1" lang="pt-BR" sz="1800">
                <a:solidFill>
                  <a:srgbClr val="FFFFFF"/>
                </a:solidFill>
              </a:rPr>
              <a:t> (Espanha):</a:t>
            </a:r>
            <a:endParaRPr b="1" sz="1800">
              <a:solidFill>
                <a:srgbClr val="FFFFFF"/>
              </a:solidFill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•Operação: 450 € milhões;</a:t>
            </a:r>
            <a:endParaRPr sz="1600">
              <a:solidFill>
                <a:srgbClr val="FFFFFF"/>
              </a:solidFill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•Infraestrutura: 30 € milhões;</a:t>
            </a:r>
            <a:endParaRPr sz="1600">
              <a:solidFill>
                <a:srgbClr val="FFFFFF"/>
              </a:solidFill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•Medidas fiscais: 27 € milhões;</a:t>
            </a:r>
            <a:endParaRPr sz="1600">
              <a:solidFill>
                <a:srgbClr val="FFFFFF"/>
              </a:solidFill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•Pagamentos ao setor da pesca: 170 € milhões;</a:t>
            </a:r>
            <a:endParaRPr sz="1600">
              <a:solidFill>
                <a:srgbClr val="FFFFFF"/>
              </a:solidFill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•</a:t>
            </a:r>
            <a:r>
              <a:rPr lang="pt-BR" sz="1600">
                <a:solidFill>
                  <a:srgbClr val="FFFFFF"/>
                </a:solidFill>
              </a:rPr>
              <a:t>Restabelecimento</a:t>
            </a:r>
            <a:r>
              <a:rPr lang="pt-BR" sz="1600">
                <a:solidFill>
                  <a:srgbClr val="FFFFFF"/>
                </a:solidFill>
              </a:rPr>
              <a:t> de padrões de alimentos marinhos: 50 € milhões</a:t>
            </a:r>
            <a:endParaRPr sz="1600">
              <a:solidFill>
                <a:srgbClr val="FFFFFF"/>
              </a:solidFill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•Pesquisas: 15 € milhões</a:t>
            </a:r>
            <a:endParaRPr sz="16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A Espanha estimou, em 2012, que as acusações de indenização giravam em torno de 4,3 € bilhões, contra 1,9 </a:t>
            </a:r>
            <a:r>
              <a:rPr lang="pt-BR" sz="1200">
                <a:solidFill>
                  <a:srgbClr val="FFFFFF"/>
                </a:solidFill>
              </a:rPr>
              <a:t>€ bilhões inicialmente estimados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 tecnologia utilizados</a:t>
            </a:r>
            <a:endParaRPr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409150" y="1540900"/>
            <a:ext cx="4938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Barreiras flutuantes e sistema de bombeamento foram utilizados para tentar controlar o vazamento.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Sikorsky Helicopter S-61 do Resgate Marítimo como o que realizou as tarefas de resgate da tripulação, com capacidade de 30 pessoas.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O Alonso de Chaves, um dos dois rebocadores que intervieram no resgate.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927" y="1036963"/>
            <a:ext cx="3003773" cy="180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925" y="2923527"/>
            <a:ext cx="3003773" cy="203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 tecnologia utilizados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275900" y="1564963"/>
            <a:ext cx="4814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Prestige naufragou </a:t>
            </a:r>
            <a:r>
              <a:rPr lang="pt-BR"/>
              <a:t>com</a:t>
            </a:r>
            <a:r>
              <a:rPr lang="pt-BR"/>
              <a:t> cerca de 13.700 toneladas nos tanques. Este óleo combustível representou um perigo tanto para o derrame ocorrido nas fissuras quanto para novos derramamentos no futuro, após a previsível corrosão do casco.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O Nautile, o submarino  utilizado para os mergulhos, confirmou a partida do combustível dos primeiros mergulhos, alguns deles de grandes dimensões.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025" y="1307850"/>
            <a:ext cx="3211336" cy="34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 tecnologia utilizados</a:t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329200" y="1680450"/>
            <a:ext cx="4752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Nautile geralmente mergulha com uma tripulação de três pessoas para realizar pesquisas subaquáticas e coletar amostras.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 A tripulação tem que trabalhar em uma cabine minúscula de 2,3 metros. Leva oxigênio suficiente por cinco horas embaixo d'água.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É capaz de operar a uma profundidade de 6 km (3,7 milhas).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025" y="1307850"/>
            <a:ext cx="3211336" cy="34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 tecnologia utilizados</a:t>
            </a:r>
            <a:endParaRPr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329200" y="1680450"/>
            <a:ext cx="4601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Governo contratou a Repsol para extrair o combustível de forma segura e definitiva. A operação de limpeza começou em junho de 2004 e foi concluída em outubro.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Para realizar este trabalho, foram projetadas cinco grandes tanques de alumínio extrudado, medindo 23m  por 4,7m e com capacidade de 300 m³.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 operação foi dirigida a partir do navio Polar Prince, apoiado por três robôs submarinos ROV, que manobraram os tanques em quatro buracos que foram abertos no casco e que tinham válvulas de segurança.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450" y="1939925"/>
            <a:ext cx="3908900" cy="21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 tecnologia utilizados</a:t>
            </a:r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435800" y="1538300"/>
            <a:ext cx="4601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Uma vez cheios, subiram flutuando.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Quando chegaram  de 60 m de profundidade, o conteúdo foi bombeado para um outro navio, o petroleiro Odin.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75" y="2816025"/>
            <a:ext cx="4027325" cy="20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649" y="1580063"/>
            <a:ext cx="3274200" cy="23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Pessoal Utilizado</a:t>
            </a:r>
            <a:endParaRPr/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1297500" y="1021475"/>
            <a:ext cx="7038900" cy="3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Uma das imagens mais representativas do desastre do Prestige é o </a:t>
            </a:r>
            <a:r>
              <a:rPr lang="pt-BR" sz="1400">
                <a:solidFill>
                  <a:srgbClr val="4A86E8"/>
                </a:solidFill>
              </a:rPr>
              <a:t>trabalho dos voluntários </a:t>
            </a:r>
            <a:r>
              <a:rPr lang="pt-BR" sz="1400"/>
              <a:t>na limpeza das praias e na recuperação de aves oleadas ao longo de toda a costa afetada. </a:t>
            </a:r>
            <a:endParaRPr sz="14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Estes vieram espontaneamente </a:t>
            </a:r>
            <a:r>
              <a:rPr lang="pt-BR" sz="1400">
                <a:solidFill>
                  <a:srgbClr val="4A86E8"/>
                </a:solidFill>
              </a:rPr>
              <a:t>da Galiza e do resto da Espanha</a:t>
            </a:r>
            <a:r>
              <a:rPr lang="pt-BR" sz="1400"/>
              <a:t>; cerca de 1.000 voluntários eram estrangeiros. Outras fontes elevam o número de voluntários para 200.000  ou até 300.000.</a:t>
            </a:r>
            <a:endParaRPr sz="1400"/>
          </a:p>
          <a:p>
            <a:pPr indent="0" lvl="0" marL="45720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800" y="2675147"/>
            <a:ext cx="3774324" cy="229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1297500" y="180800"/>
            <a:ext cx="70389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Pessoal Utilizado</a:t>
            </a:r>
            <a:endParaRPr/>
          </a:p>
        </p:txBody>
      </p:sp>
      <p:sp>
        <p:nvSpPr>
          <p:cNvPr id="249" name="Google Shape;249;p29"/>
          <p:cNvSpPr txBox="1"/>
          <p:nvPr>
            <p:ph idx="1" type="body"/>
          </p:nvPr>
        </p:nvSpPr>
        <p:spPr>
          <a:xfrm>
            <a:off x="1129950" y="1021475"/>
            <a:ext cx="7502700" cy="3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Também foram utilizados </a:t>
            </a:r>
            <a:r>
              <a:rPr lang="pt-BR" sz="1400">
                <a:solidFill>
                  <a:srgbClr val="4A86E8"/>
                </a:solidFill>
              </a:rPr>
              <a:t>marinheiros e marisqueiros que coletaram uma grande parte do óleo combustível derramado no mar</a:t>
            </a:r>
            <a:r>
              <a:rPr lang="pt-BR" sz="1400"/>
              <a:t>; os </a:t>
            </a:r>
            <a:r>
              <a:rPr lang="pt-BR" sz="1400">
                <a:solidFill>
                  <a:srgbClr val="4A86E8"/>
                </a:solidFill>
              </a:rPr>
              <a:t>militares </a:t>
            </a:r>
            <a:r>
              <a:rPr lang="pt-BR" sz="1400"/>
              <a:t>, cerca de 32.600,  além de participar das tarefas de limpeza, ajudaram os voluntários distribuindo cerca de 25.000 rações para consumo e 8300 cobertores; e os contratados pela TRAGSA (Empresa de Transformação Agrária- desenvolvimento rural e conservação da natureza) para continuar com os trabalhos. </a:t>
            </a:r>
            <a:endParaRPr sz="14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Essa presença maciça de pessoas a todo custo da Galícia passou a ser chamada de </a:t>
            </a:r>
            <a:r>
              <a:rPr lang="pt-BR" sz="1400">
                <a:solidFill>
                  <a:srgbClr val="4A86E8"/>
                </a:solidFill>
              </a:rPr>
              <a:t>"maré branca",</a:t>
            </a:r>
            <a:r>
              <a:rPr lang="pt-BR" sz="1400"/>
              <a:t> em referência ao equipamento de proteção que foi fornecido. Nunca na história da Galiza ou da Espanha se viu essa mobilização solidária. </a:t>
            </a:r>
            <a:endParaRPr sz="1400"/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600" y="3391750"/>
            <a:ext cx="2847449" cy="16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38" y="3431275"/>
            <a:ext cx="2689611" cy="16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257" name="Google Shape;257;p3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https://www.nytimes.com/2012/10/17/world/europe/spanish-court-opens-trial-over-giant-prestige-oil-spill.html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https://www.thinkspain.com/news-spain/29791/prestige-catastrophe-compensation-bill-estimated-at-1-57bn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://www.ecosystemassessments.net/system/resources/W1siZiIsIjIwMTUvMDUvMTIvMTMvMDAvNDQvOTAwL1NHQU5fQU1fMjAxNF8xMl9FY29fVmFsdWF0aW9uX1ByZXN0aWdlX29pbF9zcGlsbF9wcmVzZW50YXRpb25fTG91cmVpcm8ucGRmIl1d/SGAN%20AM%202014_12_Eco_Valuation_Prestige%20oil%20spill%20presentation_Loureiro.pdf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https://www.theguardian.com/world/2013/nov/13/spanish-prestige-oil-tanker-disaster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3126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231500" y="1798500"/>
            <a:ext cx="3934800" cy="30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pt-BR" sz="1200">
                <a:latin typeface="Arial"/>
                <a:ea typeface="Arial"/>
                <a:cs typeface="Arial"/>
                <a:sym typeface="Arial"/>
              </a:rPr>
              <a:t>O Prestige foi um navio petroleiro monocasco, que afundou na costa galega, produzindo uma imensa maré negra, que afetou uma ampla zona entre o norte de Portugal a França, tendo especial incidência na Galiza.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pt-BR" sz="1200">
                <a:latin typeface="Arial"/>
                <a:ea typeface="Arial"/>
                <a:cs typeface="Arial"/>
                <a:sym typeface="Arial"/>
              </a:rPr>
              <a:t>Foi construído em 1976, com um deslocamento de 42 mil toneladas, transportava 77 mil toneladas de óleo combustível pesado.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200" y="178872"/>
            <a:ext cx="4127099" cy="21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4">
            <a:alphaModFix/>
          </a:blip>
          <a:srcRect b="40065" l="0" r="0" t="1290"/>
          <a:stretch/>
        </p:blipFill>
        <p:spPr>
          <a:xfrm>
            <a:off x="4705200" y="2442825"/>
            <a:ext cx="4127098" cy="242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Causas 	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0" y="1495500"/>
            <a:ext cx="4250100" cy="26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No dia 13 de </a:t>
            </a:r>
            <a:r>
              <a:rPr lang="pt-BR" sz="1200"/>
              <a:t>Novembro</a:t>
            </a:r>
            <a:r>
              <a:rPr lang="pt-BR" sz="1200"/>
              <a:t> de 2002, o navio Prestige encontrou uma tormenta nas costas da Galiza. </a:t>
            </a:r>
            <a:endParaRPr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pt-BR"/>
              <a:t>Uma fenda de 35 metros na lateral do petroleiro vazou o petróleo nas águas da costa da Galícia. </a:t>
            </a:r>
            <a:endParaRPr sz="12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Com os governos Francês, Espanhol e Português recusando-se a permitir a atracação do navio, e depois de vários dias de navegação e reboque, ele se partiu pela metade em 19 de Novembro de 2002.</a:t>
            </a:r>
            <a:endParaRPr sz="12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754" y="1379475"/>
            <a:ext cx="4653246" cy="27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1481250" y="4594325"/>
            <a:ext cx="6671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Afundou a 250 quilômetros da costa espanhola liberando 64.000 m3 de petróleo no mar.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Causas</a:t>
            </a:r>
            <a:endParaRPr/>
          </a:p>
        </p:txBody>
      </p:sp>
      <p:sp>
        <p:nvSpPr>
          <p:cNvPr id="157" name="Google Shape;157;p16"/>
          <p:cNvSpPr txBox="1"/>
          <p:nvPr>
            <p:ph idx="2" type="body"/>
          </p:nvPr>
        </p:nvSpPr>
        <p:spPr>
          <a:xfrm>
            <a:off x="803250" y="1552200"/>
            <a:ext cx="6819600" cy="20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Possíveis causas do acidente durante a tormenta:</a:t>
            </a:r>
            <a:endParaRPr/>
          </a:p>
          <a:p>
            <a:pPr indent="-311150" lvl="0" marL="457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Colisão com um objecto a flutuar a pouca profundidade.</a:t>
            </a:r>
            <a:endParaRPr/>
          </a:p>
          <a:p>
            <a:pPr indent="-3111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Corrosão nos tanques de lastro, junto aos radiadores para liquefazer o petróleo.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Acumulação de pequenos danos estruturais no casco devido à utilização como "cisterna intermediária", com diversas barcaças encostadas ao longo da embarcação.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803250" y="3500050"/>
            <a:ext cx="73377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Capitão Mangouras declararia ao juiz, após ser preso, que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"A fissura no lado de estibordo foi causada por um golpe externo, devido a um recipiente ou ao maré" </a:t>
            </a: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Uma fenda de 35 metros na lateral do petroleiro vazou o petróleo nas águas da costa da Galícia.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Zona Atingida pelo desastre</a:t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297500" y="1247450"/>
            <a:ext cx="70389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O Navio afundou na Costa Galega, produzindo uma imensa maré negra que afetou uma ampla Zona compreendida entre o norte de Portugal e as regiões de Landes e Vendéia</a:t>
            </a:r>
            <a:r>
              <a:rPr lang="pt-BR"/>
              <a:t>, na França, tendo especial incidência na Galiza.</a:t>
            </a:r>
            <a:endParaRPr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00" y="2805550"/>
            <a:ext cx="3223299" cy="21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846" y="2412471"/>
            <a:ext cx="4565601" cy="25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Impactos na População, Economia e Meio Ambiente</a:t>
            </a:r>
            <a:endParaRPr/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1297500" y="1247450"/>
            <a:ext cx="70389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Alguns impactos ambientais causados pelo navio Prestige sobre algumas espécies  como o polvo, por exemplo já são conhecidos. No caso desse animal, cujo habitat foi muito prejudicado pelo desastre, a proteção de determinados trechos da costa aceleraria gradualmente a recuperação definitiva da espécie.</a:t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25" y="2458750"/>
            <a:ext cx="3155125" cy="23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750" y="2458750"/>
            <a:ext cx="3486208" cy="23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Impactos na População, Economia e Meio Ambiente</a:t>
            </a:r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297500" y="1307850"/>
            <a:ext cx="70389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Os impactos sofridos pelo meio ambiente também causaram prejuízos em setores econômicos, como a </a:t>
            </a:r>
            <a:r>
              <a:rPr lang="pt-BR">
                <a:solidFill>
                  <a:srgbClr val="4A86E8"/>
                </a:solidFill>
              </a:rPr>
              <a:t>pesca e o turismo.</a:t>
            </a:r>
            <a:r>
              <a:rPr lang="pt-BR"/>
              <a:t> </a:t>
            </a:r>
            <a:endParaRPr/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Os </a:t>
            </a:r>
            <a:r>
              <a:rPr lang="pt-BR">
                <a:solidFill>
                  <a:srgbClr val="4A86E8"/>
                </a:solidFill>
              </a:rPr>
              <a:t>efeitos sobre os organismos marinhos e sobre as comunidades ribeirinhas</a:t>
            </a:r>
            <a:r>
              <a:rPr lang="pt-BR"/>
              <a:t> ao longo da costa afetada foram sentidos por pelo menos uma década, segundo  estudos científicos realizados na área.</a:t>
            </a:r>
            <a:endParaRPr/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 As primeiras estimativas realizadas pela Câmara de Comércio de Pontevedra, na Galícia, relataram perdas de </a:t>
            </a:r>
            <a:r>
              <a:rPr lang="pt-BR">
                <a:solidFill>
                  <a:srgbClr val="4A86E8"/>
                </a:solidFill>
              </a:rPr>
              <a:t>quase 1,4 bilhão de euros no setor pesqueiro </a:t>
            </a:r>
            <a:r>
              <a:rPr lang="pt-BR"/>
              <a:t>e na indústria de transformação galega. </a:t>
            </a:r>
            <a:endParaRPr/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>
                <a:solidFill>
                  <a:srgbClr val="4A86E8"/>
                </a:solidFill>
              </a:rPr>
              <a:t>O setor mais afetado foi o marisqueiro, com uma perda de 90% (54 milhões de euros)</a:t>
            </a:r>
            <a:r>
              <a:rPr lang="pt-BR"/>
              <a:t>.</a:t>
            </a:r>
            <a:endParaRPr/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 UE demanda a proteção do ambiente costeiro afetado pela maré negra, especialmente das áreas onde a riqueza pesqueira e marisqueira é maior, onde a população depende muito destes recursos.</a:t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Quantidades de óleo envolvidas no acidente</a:t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•Derramada: aproximadamente 67.000 m³ (60.000 toneladas)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•Recuperada: aproximadamente 50.000 m³ bbl (45.000 toneladas)</a:t>
            </a:r>
            <a:endParaRPr sz="1800">
              <a:solidFill>
                <a:srgbClr val="FFFFFF"/>
              </a:solidFill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</a:rPr>
              <a:t>•Dessas, aproximadamente 13.000 toneladas foram recuperadas de tanques da proa e da popa</a:t>
            </a:r>
            <a:endParaRPr sz="1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•Dispersada: 15.000 toneladas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Custos</a:t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1297500" y="1075700"/>
            <a:ext cx="7038900" cy="3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 b="3883" l="3657" r="-1189" t="0"/>
          <a:stretch/>
        </p:blipFill>
        <p:spPr>
          <a:xfrm>
            <a:off x="2342300" y="1211150"/>
            <a:ext cx="4949299" cy="32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