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3"/>
  </p:notesMasterIdLst>
  <p:handoutMasterIdLst>
    <p:handoutMasterId r:id="rId44"/>
  </p:handoutMasterIdLst>
  <p:sldIdLst>
    <p:sldId id="256" r:id="rId2"/>
    <p:sldId id="262" r:id="rId3"/>
    <p:sldId id="263" r:id="rId4"/>
    <p:sldId id="361" r:id="rId5"/>
    <p:sldId id="289" r:id="rId6"/>
    <p:sldId id="290" r:id="rId7"/>
    <p:sldId id="268" r:id="rId8"/>
    <p:sldId id="270" r:id="rId9"/>
    <p:sldId id="272" r:id="rId10"/>
    <p:sldId id="273" r:id="rId11"/>
    <p:sldId id="287" r:id="rId12"/>
    <p:sldId id="275" r:id="rId13"/>
    <p:sldId id="277" r:id="rId14"/>
    <p:sldId id="278" r:id="rId15"/>
    <p:sldId id="279" r:id="rId16"/>
    <p:sldId id="281" r:id="rId17"/>
    <p:sldId id="283" r:id="rId18"/>
    <p:sldId id="292" r:id="rId19"/>
    <p:sldId id="293" r:id="rId20"/>
    <p:sldId id="294" r:id="rId21"/>
    <p:sldId id="285" r:id="rId22"/>
    <p:sldId id="265" r:id="rId23"/>
    <p:sldId id="288" r:id="rId24"/>
    <p:sldId id="296" r:id="rId25"/>
    <p:sldId id="365" r:id="rId26"/>
    <p:sldId id="366" r:id="rId27"/>
    <p:sldId id="367" r:id="rId28"/>
    <p:sldId id="368" r:id="rId29"/>
    <p:sldId id="369" r:id="rId30"/>
    <p:sldId id="383" r:id="rId31"/>
    <p:sldId id="370" r:id="rId32"/>
    <p:sldId id="371" r:id="rId33"/>
    <p:sldId id="372" r:id="rId34"/>
    <p:sldId id="373" r:id="rId35"/>
    <p:sldId id="374" r:id="rId36"/>
    <p:sldId id="375" r:id="rId37"/>
    <p:sldId id="376" r:id="rId38"/>
    <p:sldId id="377" r:id="rId39"/>
    <p:sldId id="378" r:id="rId40"/>
    <p:sldId id="379" r:id="rId41"/>
    <p:sldId id="380" r:id="rId4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599"/>
  </p:normalViewPr>
  <p:slideViewPr>
    <p:cSldViewPr snapToGrid="0" snapToObjects="1">
      <p:cViewPr varScale="1">
        <p:scale>
          <a:sx n="106" d="100"/>
          <a:sy n="106" d="100"/>
        </p:scale>
        <p:origin x="1800" y="16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55F7512-D8D1-1D4D-AFB1-9BEFBD81F588}" type="datetimeFigureOut">
              <a:rPr lang="en-US" smtClean="0"/>
              <a:t>9/19/23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C1B2266-2993-F644-BDC6-3D1BDE0408CE}" type="slidenum">
              <a:rPr lang="en-US" smtClean="0"/>
              <a:t>‹nº›</a:t>
            </a:fld>
            <a:endParaRPr lang="en-US"/>
          </a:p>
        </p:txBody>
      </p:sp>
    </p:spTree>
    <p:extLst>
      <p:ext uri="{BB962C8B-B14F-4D97-AF65-F5344CB8AC3E}">
        <p14:creationId xmlns:p14="http://schemas.microsoft.com/office/powerpoint/2010/main" val="280061558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A4FC809-A69F-5648-AE3F-4A3417789240}" type="datetimeFigureOut">
              <a:rPr lang="en-US" smtClean="0"/>
              <a:t>9/19/23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x-none"/>
              <a:t>Click to edit Master text styles</a:t>
            </a:r>
          </a:p>
          <a:p>
            <a:pPr lvl="1"/>
            <a:r>
              <a:rPr lang="x-none"/>
              <a:t>Second level</a:t>
            </a:r>
          </a:p>
          <a:p>
            <a:pPr lvl="2"/>
            <a:r>
              <a:rPr lang="x-none"/>
              <a:t>Third level</a:t>
            </a:r>
          </a:p>
          <a:p>
            <a:pPr lvl="3"/>
            <a:r>
              <a:rPr lang="x-none"/>
              <a:t>Fourth level</a:t>
            </a:r>
          </a:p>
          <a:p>
            <a:pPr lvl="4"/>
            <a:r>
              <a:rPr lang="x-none"/>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9636018-386E-0A4A-BC30-1397B8E9C89B}" type="slidenum">
              <a:rPr lang="en-US" smtClean="0"/>
              <a:t>‹nº›</a:t>
            </a:fld>
            <a:endParaRPr lang="en-US"/>
          </a:p>
        </p:txBody>
      </p:sp>
    </p:spTree>
    <p:extLst>
      <p:ext uri="{BB962C8B-B14F-4D97-AF65-F5344CB8AC3E}">
        <p14:creationId xmlns:p14="http://schemas.microsoft.com/office/powerpoint/2010/main" val="3434602315"/>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x-none"/>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x-none"/>
              <a:t>Click to edit Master subtitle style</a:t>
            </a:r>
            <a:endParaRPr lang="en-US"/>
          </a:p>
        </p:txBody>
      </p:sp>
      <p:sp>
        <p:nvSpPr>
          <p:cNvPr id="4" name="Date Placeholder 3"/>
          <p:cNvSpPr>
            <a:spLocks noGrp="1"/>
          </p:cNvSpPr>
          <p:nvPr>
            <p:ph type="dt" sz="half" idx="10"/>
          </p:nvPr>
        </p:nvSpPr>
        <p:spPr/>
        <p:txBody>
          <a:bodyPr/>
          <a:lstStyle/>
          <a:p>
            <a:fld id="{FCA1EE68-F0AF-2048-ADBD-F3FFFE9855F3}" type="datetime1">
              <a:rPr lang="pt-BR" smtClean="0"/>
              <a:t>19/09/2023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3B9D88-D155-4948-8B72-E5EAA8D0EB4C}" type="slidenum">
              <a:rPr lang="en-US" smtClean="0"/>
              <a:t>‹nº›</a:t>
            </a:fld>
            <a:endParaRPr lang="en-US"/>
          </a:p>
        </p:txBody>
      </p:sp>
    </p:spTree>
    <p:extLst>
      <p:ext uri="{BB962C8B-B14F-4D97-AF65-F5344CB8AC3E}">
        <p14:creationId xmlns:p14="http://schemas.microsoft.com/office/powerpoint/2010/main" val="10015244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x-none"/>
              <a:t>Click to edit Master text styles</a:t>
            </a:r>
          </a:p>
          <a:p>
            <a:pPr lvl="1"/>
            <a:r>
              <a:rPr lang="x-none"/>
              <a:t>Second level</a:t>
            </a:r>
          </a:p>
          <a:p>
            <a:pPr lvl="2"/>
            <a:r>
              <a:rPr lang="x-none"/>
              <a:t>Third level</a:t>
            </a:r>
          </a:p>
          <a:p>
            <a:pPr lvl="3"/>
            <a:r>
              <a:rPr lang="x-none"/>
              <a:t>Fourth level</a:t>
            </a:r>
          </a:p>
          <a:p>
            <a:pPr lvl="4"/>
            <a:r>
              <a:rPr lang="x-none"/>
              <a:t>Fifth level</a:t>
            </a:r>
            <a:endParaRPr lang="en-US"/>
          </a:p>
        </p:txBody>
      </p:sp>
      <p:sp>
        <p:nvSpPr>
          <p:cNvPr id="4" name="Date Placeholder 3"/>
          <p:cNvSpPr>
            <a:spLocks noGrp="1"/>
          </p:cNvSpPr>
          <p:nvPr>
            <p:ph type="dt" sz="half" idx="10"/>
          </p:nvPr>
        </p:nvSpPr>
        <p:spPr/>
        <p:txBody>
          <a:bodyPr/>
          <a:lstStyle/>
          <a:p>
            <a:fld id="{278B3897-7E81-934C-BF0D-FD5204CBAD2C}" type="datetime1">
              <a:rPr lang="pt-BR" smtClean="0"/>
              <a:t>19/09/2023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3B9D88-D155-4948-8B72-E5EAA8D0EB4C}" type="slidenum">
              <a:rPr lang="en-US" smtClean="0"/>
              <a:t>‹nº›</a:t>
            </a:fld>
            <a:endParaRPr lang="en-US"/>
          </a:p>
        </p:txBody>
      </p:sp>
    </p:spTree>
    <p:extLst>
      <p:ext uri="{BB962C8B-B14F-4D97-AF65-F5344CB8AC3E}">
        <p14:creationId xmlns:p14="http://schemas.microsoft.com/office/powerpoint/2010/main" val="26153532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x-none"/>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x-none"/>
              <a:t>Click to edit Master text styles</a:t>
            </a:r>
          </a:p>
          <a:p>
            <a:pPr lvl="1"/>
            <a:r>
              <a:rPr lang="x-none"/>
              <a:t>Second level</a:t>
            </a:r>
          </a:p>
          <a:p>
            <a:pPr lvl="2"/>
            <a:r>
              <a:rPr lang="x-none"/>
              <a:t>Third level</a:t>
            </a:r>
          </a:p>
          <a:p>
            <a:pPr lvl="3"/>
            <a:r>
              <a:rPr lang="x-none"/>
              <a:t>Fourth level</a:t>
            </a:r>
          </a:p>
          <a:p>
            <a:pPr lvl="4"/>
            <a:r>
              <a:rPr lang="x-none"/>
              <a:t>Fifth level</a:t>
            </a:r>
            <a:endParaRPr lang="en-US"/>
          </a:p>
        </p:txBody>
      </p:sp>
      <p:sp>
        <p:nvSpPr>
          <p:cNvPr id="4" name="Date Placeholder 3"/>
          <p:cNvSpPr>
            <a:spLocks noGrp="1"/>
          </p:cNvSpPr>
          <p:nvPr>
            <p:ph type="dt" sz="half" idx="10"/>
          </p:nvPr>
        </p:nvSpPr>
        <p:spPr/>
        <p:txBody>
          <a:bodyPr/>
          <a:lstStyle/>
          <a:p>
            <a:fld id="{300A00CA-BD37-C849-BCB2-885F114AF142}" type="datetime1">
              <a:rPr lang="pt-BR" smtClean="0"/>
              <a:t>19/09/2023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3B9D88-D155-4948-8B72-E5EAA8D0EB4C}" type="slidenum">
              <a:rPr lang="en-US" smtClean="0"/>
              <a:t>‹nº›</a:t>
            </a:fld>
            <a:endParaRPr lang="en-US"/>
          </a:p>
        </p:txBody>
      </p:sp>
    </p:spTree>
    <p:extLst>
      <p:ext uri="{BB962C8B-B14F-4D97-AF65-F5344CB8AC3E}">
        <p14:creationId xmlns:p14="http://schemas.microsoft.com/office/powerpoint/2010/main" val="28663508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a:t>Click to edit Master title style</a:t>
            </a:r>
            <a:endParaRPr lang="en-US"/>
          </a:p>
        </p:txBody>
      </p:sp>
      <p:sp>
        <p:nvSpPr>
          <p:cNvPr id="3" name="Content Placeholder 2"/>
          <p:cNvSpPr>
            <a:spLocks noGrp="1"/>
          </p:cNvSpPr>
          <p:nvPr>
            <p:ph idx="1"/>
          </p:nvPr>
        </p:nvSpPr>
        <p:spPr/>
        <p:txBody>
          <a:bodyPr/>
          <a:lstStyle/>
          <a:p>
            <a:pPr lvl="0"/>
            <a:r>
              <a:rPr lang="x-none"/>
              <a:t>Click to edit Master text styles</a:t>
            </a:r>
          </a:p>
          <a:p>
            <a:pPr lvl="1"/>
            <a:r>
              <a:rPr lang="x-none"/>
              <a:t>Second level</a:t>
            </a:r>
          </a:p>
          <a:p>
            <a:pPr lvl="2"/>
            <a:r>
              <a:rPr lang="x-none"/>
              <a:t>Third level</a:t>
            </a:r>
          </a:p>
          <a:p>
            <a:pPr lvl="3"/>
            <a:r>
              <a:rPr lang="x-none"/>
              <a:t>Fourth level</a:t>
            </a:r>
          </a:p>
          <a:p>
            <a:pPr lvl="4"/>
            <a:r>
              <a:rPr lang="x-none"/>
              <a:t>Fifth level</a:t>
            </a:r>
            <a:endParaRPr lang="en-US"/>
          </a:p>
        </p:txBody>
      </p:sp>
      <p:sp>
        <p:nvSpPr>
          <p:cNvPr id="4" name="Date Placeholder 3"/>
          <p:cNvSpPr>
            <a:spLocks noGrp="1"/>
          </p:cNvSpPr>
          <p:nvPr>
            <p:ph type="dt" sz="half" idx="10"/>
          </p:nvPr>
        </p:nvSpPr>
        <p:spPr/>
        <p:txBody>
          <a:bodyPr/>
          <a:lstStyle/>
          <a:p>
            <a:fld id="{148B8E52-A423-D544-989A-196F8E126CED}" type="datetime1">
              <a:rPr lang="pt-BR" smtClean="0"/>
              <a:t>19/09/2023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3B9D88-D155-4948-8B72-E5EAA8D0EB4C}" type="slidenum">
              <a:rPr lang="en-US" smtClean="0"/>
              <a:t>‹nº›</a:t>
            </a:fld>
            <a:endParaRPr lang="en-US"/>
          </a:p>
        </p:txBody>
      </p:sp>
    </p:spTree>
    <p:extLst>
      <p:ext uri="{BB962C8B-B14F-4D97-AF65-F5344CB8AC3E}">
        <p14:creationId xmlns:p14="http://schemas.microsoft.com/office/powerpoint/2010/main" val="27617079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x-none"/>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x-none"/>
              <a:t>Click to edit Master text styles</a:t>
            </a:r>
          </a:p>
        </p:txBody>
      </p:sp>
      <p:sp>
        <p:nvSpPr>
          <p:cNvPr id="4" name="Date Placeholder 3"/>
          <p:cNvSpPr>
            <a:spLocks noGrp="1"/>
          </p:cNvSpPr>
          <p:nvPr>
            <p:ph type="dt" sz="half" idx="10"/>
          </p:nvPr>
        </p:nvSpPr>
        <p:spPr/>
        <p:txBody>
          <a:bodyPr/>
          <a:lstStyle/>
          <a:p>
            <a:fld id="{892D48CF-561E-EE4F-8C82-56ED95F6E33B}" type="datetime1">
              <a:rPr lang="pt-BR" smtClean="0"/>
              <a:t>19/09/2023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3B9D88-D155-4948-8B72-E5EAA8D0EB4C}" type="slidenum">
              <a:rPr lang="en-US" smtClean="0"/>
              <a:t>‹nº›</a:t>
            </a:fld>
            <a:endParaRPr lang="en-US"/>
          </a:p>
        </p:txBody>
      </p:sp>
    </p:spTree>
    <p:extLst>
      <p:ext uri="{BB962C8B-B14F-4D97-AF65-F5344CB8AC3E}">
        <p14:creationId xmlns:p14="http://schemas.microsoft.com/office/powerpoint/2010/main" val="25885614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x-none"/>
              <a:t>Click to edit Master text styles</a:t>
            </a:r>
          </a:p>
          <a:p>
            <a:pPr lvl="1"/>
            <a:r>
              <a:rPr lang="x-none"/>
              <a:t>Second level</a:t>
            </a:r>
          </a:p>
          <a:p>
            <a:pPr lvl="2"/>
            <a:r>
              <a:rPr lang="x-none"/>
              <a:t>Third level</a:t>
            </a:r>
          </a:p>
          <a:p>
            <a:pPr lvl="3"/>
            <a:r>
              <a:rPr lang="x-none"/>
              <a:t>Fourth level</a:t>
            </a:r>
          </a:p>
          <a:p>
            <a:pPr lvl="4"/>
            <a:r>
              <a:rPr lang="x-none"/>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x-none"/>
              <a:t>Click to edit Master text styles</a:t>
            </a:r>
          </a:p>
          <a:p>
            <a:pPr lvl="1"/>
            <a:r>
              <a:rPr lang="x-none"/>
              <a:t>Second level</a:t>
            </a:r>
          </a:p>
          <a:p>
            <a:pPr lvl="2"/>
            <a:r>
              <a:rPr lang="x-none"/>
              <a:t>Third level</a:t>
            </a:r>
          </a:p>
          <a:p>
            <a:pPr lvl="3"/>
            <a:r>
              <a:rPr lang="x-none"/>
              <a:t>Fourth level</a:t>
            </a:r>
          </a:p>
          <a:p>
            <a:pPr lvl="4"/>
            <a:r>
              <a:rPr lang="x-none"/>
              <a:t>Fifth level</a:t>
            </a:r>
            <a:endParaRPr lang="en-US"/>
          </a:p>
        </p:txBody>
      </p:sp>
      <p:sp>
        <p:nvSpPr>
          <p:cNvPr id="5" name="Date Placeholder 4"/>
          <p:cNvSpPr>
            <a:spLocks noGrp="1"/>
          </p:cNvSpPr>
          <p:nvPr>
            <p:ph type="dt" sz="half" idx="10"/>
          </p:nvPr>
        </p:nvSpPr>
        <p:spPr/>
        <p:txBody>
          <a:bodyPr/>
          <a:lstStyle/>
          <a:p>
            <a:fld id="{22055A5C-DFFE-2844-B800-D0EF503B460F}" type="datetime1">
              <a:rPr lang="pt-BR" smtClean="0"/>
              <a:t>19/09/2023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3B9D88-D155-4948-8B72-E5EAA8D0EB4C}" type="slidenum">
              <a:rPr lang="en-US" smtClean="0"/>
              <a:t>‹nº›</a:t>
            </a:fld>
            <a:endParaRPr lang="en-US"/>
          </a:p>
        </p:txBody>
      </p:sp>
    </p:spTree>
    <p:extLst>
      <p:ext uri="{BB962C8B-B14F-4D97-AF65-F5344CB8AC3E}">
        <p14:creationId xmlns:p14="http://schemas.microsoft.com/office/powerpoint/2010/main" val="8739786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x-none"/>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x-none"/>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x-none"/>
              <a:t>Click to edit Master text styles</a:t>
            </a:r>
          </a:p>
          <a:p>
            <a:pPr lvl="1"/>
            <a:r>
              <a:rPr lang="x-none"/>
              <a:t>Second level</a:t>
            </a:r>
          </a:p>
          <a:p>
            <a:pPr lvl="2"/>
            <a:r>
              <a:rPr lang="x-none"/>
              <a:t>Third level</a:t>
            </a:r>
          </a:p>
          <a:p>
            <a:pPr lvl="3"/>
            <a:r>
              <a:rPr lang="x-none"/>
              <a:t>Fourth level</a:t>
            </a:r>
          </a:p>
          <a:p>
            <a:pPr lvl="4"/>
            <a:r>
              <a:rPr lang="x-none"/>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x-none"/>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x-none"/>
              <a:t>Click to edit Master text styles</a:t>
            </a:r>
          </a:p>
          <a:p>
            <a:pPr lvl="1"/>
            <a:r>
              <a:rPr lang="x-none"/>
              <a:t>Second level</a:t>
            </a:r>
          </a:p>
          <a:p>
            <a:pPr lvl="2"/>
            <a:r>
              <a:rPr lang="x-none"/>
              <a:t>Third level</a:t>
            </a:r>
          </a:p>
          <a:p>
            <a:pPr lvl="3"/>
            <a:r>
              <a:rPr lang="x-none"/>
              <a:t>Fourth level</a:t>
            </a:r>
          </a:p>
          <a:p>
            <a:pPr lvl="4"/>
            <a:r>
              <a:rPr lang="x-none"/>
              <a:t>Fifth level</a:t>
            </a:r>
            <a:endParaRPr lang="en-US"/>
          </a:p>
        </p:txBody>
      </p:sp>
      <p:sp>
        <p:nvSpPr>
          <p:cNvPr id="7" name="Date Placeholder 6"/>
          <p:cNvSpPr>
            <a:spLocks noGrp="1"/>
          </p:cNvSpPr>
          <p:nvPr>
            <p:ph type="dt" sz="half" idx="10"/>
          </p:nvPr>
        </p:nvSpPr>
        <p:spPr/>
        <p:txBody>
          <a:bodyPr/>
          <a:lstStyle/>
          <a:p>
            <a:fld id="{7F25EA7C-B347-C748-A52D-61C8FC91318C}" type="datetime1">
              <a:rPr lang="pt-BR" smtClean="0"/>
              <a:t>19/09/2023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63B9D88-D155-4948-8B72-E5EAA8D0EB4C}" type="slidenum">
              <a:rPr lang="en-US" smtClean="0"/>
              <a:t>‹nº›</a:t>
            </a:fld>
            <a:endParaRPr lang="en-US"/>
          </a:p>
        </p:txBody>
      </p:sp>
    </p:spTree>
    <p:extLst>
      <p:ext uri="{BB962C8B-B14F-4D97-AF65-F5344CB8AC3E}">
        <p14:creationId xmlns:p14="http://schemas.microsoft.com/office/powerpoint/2010/main" val="21179631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a:t>Click to edit Master title style</a:t>
            </a:r>
            <a:endParaRPr lang="en-US"/>
          </a:p>
        </p:txBody>
      </p:sp>
      <p:sp>
        <p:nvSpPr>
          <p:cNvPr id="3" name="Date Placeholder 2"/>
          <p:cNvSpPr>
            <a:spLocks noGrp="1"/>
          </p:cNvSpPr>
          <p:nvPr>
            <p:ph type="dt" sz="half" idx="10"/>
          </p:nvPr>
        </p:nvSpPr>
        <p:spPr/>
        <p:txBody>
          <a:bodyPr/>
          <a:lstStyle/>
          <a:p>
            <a:fld id="{432B2613-5372-7849-A200-1F6FA24E786D}" type="datetime1">
              <a:rPr lang="pt-BR" smtClean="0"/>
              <a:t>19/09/2023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63B9D88-D155-4948-8B72-E5EAA8D0EB4C}" type="slidenum">
              <a:rPr lang="en-US" smtClean="0"/>
              <a:t>‹nº›</a:t>
            </a:fld>
            <a:endParaRPr lang="en-US"/>
          </a:p>
        </p:txBody>
      </p:sp>
    </p:spTree>
    <p:extLst>
      <p:ext uri="{BB962C8B-B14F-4D97-AF65-F5344CB8AC3E}">
        <p14:creationId xmlns:p14="http://schemas.microsoft.com/office/powerpoint/2010/main" val="1164941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06CB23D-1B1B-A844-B919-A276F6CEF2D1}" type="datetime1">
              <a:rPr lang="pt-BR" smtClean="0"/>
              <a:t>19/09/2023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63B9D88-D155-4948-8B72-E5EAA8D0EB4C}" type="slidenum">
              <a:rPr lang="en-US" smtClean="0"/>
              <a:t>‹nº›</a:t>
            </a:fld>
            <a:endParaRPr lang="en-US"/>
          </a:p>
        </p:txBody>
      </p:sp>
    </p:spTree>
    <p:extLst>
      <p:ext uri="{BB962C8B-B14F-4D97-AF65-F5344CB8AC3E}">
        <p14:creationId xmlns:p14="http://schemas.microsoft.com/office/powerpoint/2010/main" val="19723200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x-none"/>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x-none"/>
              <a:t>Click to edit Master text styles</a:t>
            </a:r>
          </a:p>
          <a:p>
            <a:pPr lvl="1"/>
            <a:r>
              <a:rPr lang="x-none"/>
              <a:t>Second level</a:t>
            </a:r>
          </a:p>
          <a:p>
            <a:pPr lvl="2"/>
            <a:r>
              <a:rPr lang="x-none"/>
              <a:t>Third level</a:t>
            </a:r>
          </a:p>
          <a:p>
            <a:pPr lvl="3"/>
            <a:r>
              <a:rPr lang="x-none"/>
              <a:t>Fourth level</a:t>
            </a:r>
          </a:p>
          <a:p>
            <a:pPr lvl="4"/>
            <a:r>
              <a:rPr lang="x-none"/>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x-none"/>
              <a:t>Click to edit Master text styles</a:t>
            </a:r>
          </a:p>
        </p:txBody>
      </p:sp>
      <p:sp>
        <p:nvSpPr>
          <p:cNvPr id="5" name="Date Placeholder 4"/>
          <p:cNvSpPr>
            <a:spLocks noGrp="1"/>
          </p:cNvSpPr>
          <p:nvPr>
            <p:ph type="dt" sz="half" idx="10"/>
          </p:nvPr>
        </p:nvSpPr>
        <p:spPr/>
        <p:txBody>
          <a:bodyPr/>
          <a:lstStyle/>
          <a:p>
            <a:fld id="{C8EC2D41-ED51-904B-BA08-66CFBC4F6008}" type="datetime1">
              <a:rPr lang="pt-BR" smtClean="0"/>
              <a:t>19/09/2023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3B9D88-D155-4948-8B72-E5EAA8D0EB4C}" type="slidenum">
              <a:rPr lang="en-US" smtClean="0"/>
              <a:t>‹nº›</a:t>
            </a:fld>
            <a:endParaRPr lang="en-US"/>
          </a:p>
        </p:txBody>
      </p:sp>
    </p:spTree>
    <p:extLst>
      <p:ext uri="{BB962C8B-B14F-4D97-AF65-F5344CB8AC3E}">
        <p14:creationId xmlns:p14="http://schemas.microsoft.com/office/powerpoint/2010/main" val="39571356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x-none"/>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x-none"/>
              <a:t>Click to edit Master text styles</a:t>
            </a:r>
          </a:p>
        </p:txBody>
      </p:sp>
      <p:sp>
        <p:nvSpPr>
          <p:cNvPr id="5" name="Date Placeholder 4"/>
          <p:cNvSpPr>
            <a:spLocks noGrp="1"/>
          </p:cNvSpPr>
          <p:nvPr>
            <p:ph type="dt" sz="half" idx="10"/>
          </p:nvPr>
        </p:nvSpPr>
        <p:spPr/>
        <p:txBody>
          <a:bodyPr/>
          <a:lstStyle/>
          <a:p>
            <a:fld id="{AC8E340C-1DC9-8242-ABDC-D1939C1CEFDB}" type="datetime1">
              <a:rPr lang="pt-BR" smtClean="0"/>
              <a:t>19/09/2023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3B9D88-D155-4948-8B72-E5EAA8D0EB4C}" type="slidenum">
              <a:rPr lang="en-US" smtClean="0"/>
              <a:t>‹nº›</a:t>
            </a:fld>
            <a:endParaRPr lang="en-US"/>
          </a:p>
        </p:txBody>
      </p:sp>
    </p:spTree>
    <p:extLst>
      <p:ext uri="{BB962C8B-B14F-4D97-AF65-F5344CB8AC3E}">
        <p14:creationId xmlns:p14="http://schemas.microsoft.com/office/powerpoint/2010/main" val="2000026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x-none"/>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x-none"/>
              <a:t>Click to edit Master text styles</a:t>
            </a:r>
          </a:p>
          <a:p>
            <a:pPr lvl="1"/>
            <a:r>
              <a:rPr lang="x-none"/>
              <a:t>Second level</a:t>
            </a:r>
          </a:p>
          <a:p>
            <a:pPr lvl="2"/>
            <a:r>
              <a:rPr lang="x-none"/>
              <a:t>Third level</a:t>
            </a:r>
          </a:p>
          <a:p>
            <a:pPr lvl="3"/>
            <a:r>
              <a:rPr lang="x-none"/>
              <a:t>Fourth level</a:t>
            </a:r>
          </a:p>
          <a:p>
            <a:pPr lvl="4"/>
            <a:r>
              <a:rPr lang="x-none"/>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C3474CD-F2F2-CD4F-B659-75B533EDACD7}" type="datetime1">
              <a:rPr lang="pt-BR" smtClean="0"/>
              <a:t>19/09/2023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3B9D88-D155-4948-8B72-E5EAA8D0EB4C}" type="slidenum">
              <a:rPr lang="en-US" smtClean="0"/>
              <a:t>‹nº›</a:t>
            </a:fld>
            <a:endParaRPr lang="en-US"/>
          </a:p>
        </p:txBody>
      </p:sp>
    </p:spTree>
    <p:extLst>
      <p:ext uri="{BB962C8B-B14F-4D97-AF65-F5344CB8AC3E}">
        <p14:creationId xmlns:p14="http://schemas.microsoft.com/office/powerpoint/2010/main" val="14424045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pt-BR" sz="2800" b="1" dirty="0"/>
              <a:t>PSA-286 - Psicologia do Desenvolvimento II</a:t>
            </a:r>
            <a:r>
              <a:rPr lang="pt-BR" sz="2800" dirty="0"/>
              <a:t> </a:t>
            </a:r>
            <a:r>
              <a:rPr lang="pt-BR" sz="3200" dirty="0"/>
              <a:t> </a:t>
            </a:r>
            <a:br>
              <a:rPr lang="pt-BR" sz="2800" dirty="0"/>
            </a:br>
            <a:r>
              <a:rPr lang="pt-BR" sz="2800" dirty="0"/>
              <a:t>2023</a:t>
            </a:r>
            <a:endParaRPr lang="en-US" sz="2800" dirty="0"/>
          </a:p>
        </p:txBody>
      </p:sp>
      <p:sp>
        <p:nvSpPr>
          <p:cNvPr id="3" name="Subtitle 2"/>
          <p:cNvSpPr>
            <a:spLocks noGrp="1"/>
          </p:cNvSpPr>
          <p:nvPr>
            <p:ph type="subTitle" idx="1"/>
          </p:nvPr>
        </p:nvSpPr>
        <p:spPr/>
        <p:txBody>
          <a:bodyPr>
            <a:normAutofit/>
          </a:bodyPr>
          <a:lstStyle/>
          <a:p>
            <a:r>
              <a:rPr lang="en-US" sz="2000" dirty="0">
                <a:solidFill>
                  <a:schemeClr val="tx1"/>
                </a:solidFill>
              </a:rPr>
              <a:t>Aula 7. A </a:t>
            </a:r>
            <a:r>
              <a:rPr lang="en-US" sz="2000" dirty="0" err="1">
                <a:solidFill>
                  <a:schemeClr val="tx1"/>
                </a:solidFill>
              </a:rPr>
              <a:t>teoria</a:t>
            </a:r>
            <a:r>
              <a:rPr lang="en-US" sz="2000" dirty="0">
                <a:solidFill>
                  <a:schemeClr val="tx1"/>
                </a:solidFill>
              </a:rPr>
              <a:t> do </a:t>
            </a:r>
            <a:r>
              <a:rPr lang="en-US" sz="2000" dirty="0" err="1">
                <a:solidFill>
                  <a:schemeClr val="tx1"/>
                </a:solidFill>
              </a:rPr>
              <a:t>desenvolvimento</a:t>
            </a:r>
            <a:r>
              <a:rPr lang="en-US" sz="2000" dirty="0">
                <a:solidFill>
                  <a:schemeClr val="tx1"/>
                </a:solidFill>
              </a:rPr>
              <a:t> da </a:t>
            </a:r>
            <a:r>
              <a:rPr lang="en-US" sz="2000" dirty="0" err="1">
                <a:solidFill>
                  <a:schemeClr val="tx1"/>
                </a:solidFill>
              </a:rPr>
              <a:t>sexualidade</a:t>
            </a:r>
            <a:r>
              <a:rPr lang="en-US" sz="2000" dirty="0">
                <a:solidFill>
                  <a:schemeClr val="tx1"/>
                </a:solidFill>
              </a:rPr>
              <a:t> </a:t>
            </a:r>
            <a:br>
              <a:rPr lang="en-US" sz="2000" dirty="0">
                <a:solidFill>
                  <a:schemeClr val="tx1"/>
                </a:solidFill>
              </a:rPr>
            </a:br>
            <a:r>
              <a:rPr lang="en-US" sz="2000" dirty="0">
                <a:solidFill>
                  <a:schemeClr val="tx1"/>
                </a:solidFill>
              </a:rPr>
              <a:t>(by Sigmund Freud) </a:t>
            </a:r>
          </a:p>
          <a:p>
            <a:r>
              <a:rPr lang="en-US" sz="2600" i="1" dirty="0">
                <a:solidFill>
                  <a:schemeClr val="tx1"/>
                </a:solidFill>
                <a:latin typeface="Times New Roman" panose="02020603050405020304" pitchFamily="18" charset="0"/>
                <a:cs typeface="Times New Roman" panose="02020603050405020304" pitchFamily="18" charset="0"/>
              </a:rPr>
              <a:t>Leopoldo Fulgencio</a:t>
            </a:r>
          </a:p>
          <a:p>
            <a:endParaRPr lang="en-US" b="1" dirty="0">
              <a:solidFill>
                <a:schemeClr val="tx1"/>
              </a:solidFill>
              <a:latin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12"/>
          </p:nvPr>
        </p:nvSpPr>
        <p:spPr/>
        <p:txBody>
          <a:bodyPr/>
          <a:lstStyle/>
          <a:p>
            <a:fld id="{D63B9D88-D155-4948-8B72-E5EAA8D0EB4C}" type="slidenum">
              <a:rPr lang="en-US" smtClean="0"/>
              <a:t>1</a:t>
            </a:fld>
            <a:endParaRPr lang="en-US"/>
          </a:p>
        </p:txBody>
      </p:sp>
    </p:spTree>
    <p:extLst>
      <p:ext uri="{BB962C8B-B14F-4D97-AF65-F5344CB8AC3E}">
        <p14:creationId xmlns:p14="http://schemas.microsoft.com/office/powerpoint/2010/main" val="32153806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err="1"/>
              <a:t>Os</a:t>
            </a:r>
            <a:r>
              <a:rPr lang="en-US" sz="2800" b="1" dirty="0"/>
              <a:t> </a:t>
            </a:r>
            <a:r>
              <a:rPr lang="en-US" sz="2800" b="1" dirty="0" err="1"/>
              <a:t>modos</a:t>
            </a:r>
            <a:r>
              <a:rPr lang="en-US" sz="2800" b="1" dirty="0"/>
              <a:t> de </a:t>
            </a:r>
            <a:r>
              <a:rPr lang="en-US" sz="2800" b="1" dirty="0" err="1"/>
              <a:t>relação</a:t>
            </a:r>
            <a:r>
              <a:rPr lang="en-US" sz="2800" b="1" dirty="0"/>
              <a:t> com </a:t>
            </a:r>
            <a:r>
              <a:rPr lang="en-US" sz="2800" b="1" dirty="0" err="1"/>
              <a:t>os</a:t>
            </a:r>
            <a:r>
              <a:rPr lang="en-US" sz="2800" b="1" dirty="0"/>
              <a:t> </a:t>
            </a:r>
            <a:r>
              <a:rPr lang="en-US" sz="2800" b="1" dirty="0" err="1"/>
              <a:t>objetos</a:t>
            </a:r>
            <a:br>
              <a:rPr lang="en-US" sz="2800" b="1" dirty="0"/>
            </a:br>
            <a:r>
              <a:rPr lang="en-US" sz="2800" b="1" dirty="0"/>
              <a:t>no </a:t>
            </a:r>
            <a:r>
              <a:rPr lang="en-US" sz="2800" b="1" dirty="0" err="1"/>
              <a:t>desenvolvimento</a:t>
            </a:r>
            <a:r>
              <a:rPr lang="en-US" sz="2800" b="1" dirty="0"/>
              <a:t> da </a:t>
            </a:r>
            <a:r>
              <a:rPr lang="en-US" sz="2800" b="1" dirty="0" err="1"/>
              <a:t>sexualidade</a:t>
            </a:r>
            <a:endParaRPr lang="en-US" sz="2800" b="1" dirty="0"/>
          </a:p>
        </p:txBody>
      </p:sp>
      <p:sp>
        <p:nvSpPr>
          <p:cNvPr id="3" name="Text Placeholder 2"/>
          <p:cNvSpPr>
            <a:spLocks noGrp="1"/>
          </p:cNvSpPr>
          <p:nvPr>
            <p:ph type="body" idx="1"/>
          </p:nvPr>
        </p:nvSpPr>
        <p:spPr/>
        <p:txBody>
          <a:bodyPr/>
          <a:lstStyle/>
          <a:p>
            <a:r>
              <a:rPr lang="en-US" dirty="0" err="1"/>
              <a:t>Fases</a:t>
            </a:r>
            <a:r>
              <a:rPr lang="en-US" dirty="0"/>
              <a:t> </a:t>
            </a:r>
            <a:r>
              <a:rPr lang="en-US" dirty="0" err="1"/>
              <a:t>Prégenitais</a:t>
            </a:r>
            <a:endParaRPr lang="en-US" dirty="0"/>
          </a:p>
        </p:txBody>
      </p:sp>
      <p:sp>
        <p:nvSpPr>
          <p:cNvPr id="4" name="Content Placeholder 3"/>
          <p:cNvSpPr>
            <a:spLocks noGrp="1"/>
          </p:cNvSpPr>
          <p:nvPr>
            <p:ph sz="half" idx="2"/>
          </p:nvPr>
        </p:nvSpPr>
        <p:spPr/>
        <p:txBody>
          <a:bodyPr>
            <a:normAutofit fontScale="40000" lnSpcReduction="20000"/>
          </a:bodyPr>
          <a:lstStyle/>
          <a:p>
            <a:pPr marL="0" indent="0" algn="just">
              <a:lnSpc>
                <a:spcPct val="170000"/>
              </a:lnSpc>
              <a:buNone/>
            </a:pPr>
            <a:r>
              <a:rPr lang="en-US" sz="3000" b="1" dirty="0">
                <a:solidFill>
                  <a:srgbClr val="FF0000"/>
                </a:solidFill>
              </a:rPr>
              <a:t>Oral (0-2 </a:t>
            </a:r>
            <a:r>
              <a:rPr lang="en-US" sz="3000" b="1" dirty="0" err="1">
                <a:solidFill>
                  <a:srgbClr val="FF0000"/>
                </a:solidFill>
              </a:rPr>
              <a:t>anos</a:t>
            </a:r>
            <a:r>
              <a:rPr lang="en-US" sz="3000" b="1" dirty="0">
                <a:solidFill>
                  <a:srgbClr val="FF0000"/>
                </a:solidFill>
              </a:rPr>
              <a:t>)</a:t>
            </a:r>
          </a:p>
          <a:p>
            <a:pPr algn="just">
              <a:lnSpc>
                <a:spcPct val="170000"/>
              </a:lnSpc>
              <a:buFontTx/>
              <a:buChar char="•"/>
            </a:pPr>
            <a:r>
              <a:rPr lang="en-US" dirty="0"/>
              <a:t>O </a:t>
            </a:r>
            <a:r>
              <a:rPr lang="en-US" dirty="0" err="1"/>
              <a:t>prazer</a:t>
            </a:r>
            <a:r>
              <a:rPr lang="en-US" dirty="0"/>
              <a:t> sexual </a:t>
            </a:r>
            <a:r>
              <a:rPr lang="en-US" dirty="0" err="1"/>
              <a:t>está</a:t>
            </a:r>
            <a:r>
              <a:rPr lang="en-US" dirty="0"/>
              <a:t> </a:t>
            </a:r>
            <a:r>
              <a:rPr lang="en-US" dirty="0" err="1"/>
              <a:t>ligado</a:t>
            </a:r>
            <a:r>
              <a:rPr lang="en-US" dirty="0"/>
              <a:t> de </a:t>
            </a:r>
            <a:r>
              <a:rPr lang="en-US" dirty="0" err="1"/>
              <a:t>maneira</a:t>
            </a:r>
            <a:r>
              <a:rPr lang="en-US" dirty="0"/>
              <a:t> </a:t>
            </a:r>
            <a:r>
              <a:rPr lang="en-US" dirty="0" err="1"/>
              <a:t>predominante</a:t>
            </a:r>
            <a:r>
              <a:rPr lang="en-US" dirty="0"/>
              <a:t> </a:t>
            </a:r>
            <a:r>
              <a:rPr lang="en-US" dirty="0" err="1"/>
              <a:t>à</a:t>
            </a:r>
            <a:r>
              <a:rPr lang="en-US" dirty="0"/>
              <a:t> </a:t>
            </a:r>
            <a:r>
              <a:rPr lang="en-US" dirty="0" err="1"/>
              <a:t>excitação</a:t>
            </a:r>
            <a:r>
              <a:rPr lang="en-US" dirty="0"/>
              <a:t> da </a:t>
            </a:r>
            <a:r>
              <a:rPr lang="en-US" dirty="0" err="1"/>
              <a:t>cavidade</a:t>
            </a:r>
            <a:r>
              <a:rPr lang="en-US" dirty="0"/>
              <a:t> </a:t>
            </a:r>
            <a:r>
              <a:rPr lang="en-US" dirty="0" err="1"/>
              <a:t>bucal</a:t>
            </a:r>
            <a:r>
              <a:rPr lang="en-US" dirty="0"/>
              <a:t> e dos </a:t>
            </a:r>
            <a:r>
              <a:rPr lang="en-US" dirty="0" err="1"/>
              <a:t>lábios</a:t>
            </a:r>
            <a:r>
              <a:rPr lang="en-US" dirty="0"/>
              <a:t> </a:t>
            </a:r>
            <a:r>
              <a:rPr lang="en-US" dirty="0" err="1"/>
              <a:t>que</a:t>
            </a:r>
            <a:r>
              <a:rPr lang="en-US" dirty="0"/>
              <a:t> </a:t>
            </a:r>
            <a:r>
              <a:rPr lang="en-US" dirty="0" err="1"/>
              <a:t>acompanham</a:t>
            </a:r>
            <a:r>
              <a:rPr lang="en-US" dirty="0"/>
              <a:t> a </a:t>
            </a:r>
            <a:r>
              <a:rPr lang="en-US" dirty="0" err="1"/>
              <a:t>alimentação</a:t>
            </a:r>
            <a:r>
              <a:rPr lang="en-US" dirty="0"/>
              <a:t>.</a:t>
            </a:r>
          </a:p>
          <a:p>
            <a:pPr algn="just">
              <a:lnSpc>
                <a:spcPct val="170000"/>
              </a:lnSpc>
              <a:buFontTx/>
              <a:buChar char="•"/>
            </a:pPr>
            <a:r>
              <a:rPr lang="en-US" dirty="0"/>
              <a:t>A </a:t>
            </a:r>
            <a:r>
              <a:rPr lang="en-US" dirty="0" err="1"/>
              <a:t>atividade</a:t>
            </a:r>
            <a:r>
              <a:rPr lang="en-US" dirty="0"/>
              <a:t> de </a:t>
            </a:r>
            <a:r>
              <a:rPr lang="en-US" dirty="0" err="1"/>
              <a:t>nutrição</a:t>
            </a:r>
            <a:r>
              <a:rPr lang="en-US" dirty="0"/>
              <a:t> </a:t>
            </a:r>
            <a:r>
              <a:rPr lang="en-US" dirty="0" err="1"/>
              <a:t>fornece</a:t>
            </a:r>
            <a:r>
              <a:rPr lang="en-US" dirty="0"/>
              <a:t> as </a:t>
            </a:r>
            <a:r>
              <a:rPr lang="en-US" dirty="0" err="1"/>
              <a:t>sisgnificações</a:t>
            </a:r>
            <a:r>
              <a:rPr lang="en-US" dirty="0"/>
              <a:t> </a:t>
            </a:r>
            <a:r>
              <a:rPr lang="en-US" dirty="0" err="1"/>
              <a:t>eletivas</a:t>
            </a:r>
            <a:r>
              <a:rPr lang="en-US" dirty="0"/>
              <a:t> </a:t>
            </a:r>
            <a:r>
              <a:rPr lang="en-US" dirty="0" err="1"/>
              <a:t>pelas</a:t>
            </a:r>
            <a:r>
              <a:rPr lang="en-US" dirty="0"/>
              <a:t> </a:t>
            </a:r>
            <a:r>
              <a:rPr lang="en-US" dirty="0" err="1"/>
              <a:t>quais</a:t>
            </a:r>
            <a:r>
              <a:rPr lang="en-US" dirty="0"/>
              <a:t> se </a:t>
            </a:r>
            <a:r>
              <a:rPr lang="en-US" dirty="0" err="1"/>
              <a:t>exprime</a:t>
            </a:r>
            <a:r>
              <a:rPr lang="en-US" dirty="0"/>
              <a:t> e se </a:t>
            </a:r>
            <a:r>
              <a:rPr lang="en-US" dirty="0" err="1"/>
              <a:t>organiza</a:t>
            </a:r>
            <a:r>
              <a:rPr lang="en-US" dirty="0"/>
              <a:t> a </a:t>
            </a:r>
            <a:r>
              <a:rPr lang="en-US" dirty="0" err="1"/>
              <a:t>relação</a:t>
            </a:r>
            <a:r>
              <a:rPr lang="en-US" dirty="0"/>
              <a:t> de </a:t>
            </a:r>
            <a:r>
              <a:rPr lang="en-US" dirty="0" err="1"/>
              <a:t>objeto</a:t>
            </a:r>
            <a:endParaRPr lang="en-US" dirty="0"/>
          </a:p>
          <a:p>
            <a:pPr algn="just">
              <a:lnSpc>
                <a:spcPct val="170000"/>
              </a:lnSpc>
              <a:buFont typeface="Wingdings" charset="0"/>
              <a:buChar char="è"/>
            </a:pPr>
            <a:r>
              <a:rPr lang="en-US" dirty="0">
                <a:sym typeface="Wingdings"/>
              </a:rPr>
              <a:t>COMER/SER-COMIDO</a:t>
            </a:r>
          </a:p>
          <a:p>
            <a:pPr algn="just">
              <a:lnSpc>
                <a:spcPct val="170000"/>
              </a:lnSpc>
              <a:buFontTx/>
              <a:buChar char="•"/>
            </a:pPr>
            <a:r>
              <a:rPr lang="en-US" dirty="0" err="1">
                <a:sym typeface="Wingdings"/>
              </a:rPr>
              <a:t>Protótipo</a:t>
            </a:r>
            <a:r>
              <a:rPr lang="en-US" dirty="0">
                <a:sym typeface="Wingdings"/>
              </a:rPr>
              <a:t>: </a:t>
            </a:r>
            <a:r>
              <a:rPr lang="en-US" dirty="0" err="1">
                <a:sym typeface="Wingdings"/>
              </a:rPr>
              <a:t>chupetaar</a:t>
            </a:r>
            <a:endParaRPr lang="en-US" dirty="0">
              <a:sym typeface="Wingdings"/>
            </a:endParaRPr>
          </a:p>
          <a:p>
            <a:pPr algn="just">
              <a:lnSpc>
                <a:spcPct val="170000"/>
              </a:lnSpc>
              <a:buFontTx/>
              <a:buChar char="•"/>
            </a:pPr>
            <a:r>
              <a:rPr lang="en-US" dirty="0" err="1">
                <a:sym typeface="Wingdings"/>
              </a:rPr>
              <a:t>Nessa</a:t>
            </a:r>
            <a:r>
              <a:rPr lang="en-US" dirty="0">
                <a:sym typeface="Wingdings"/>
              </a:rPr>
              <a:t> </a:t>
            </a:r>
            <a:r>
              <a:rPr lang="en-US" dirty="0" err="1">
                <a:sym typeface="Wingdings"/>
              </a:rPr>
              <a:t>fase</a:t>
            </a:r>
            <a:r>
              <a:rPr lang="en-US" dirty="0">
                <a:sym typeface="Wingdings"/>
              </a:rPr>
              <a:t> </a:t>
            </a:r>
            <a:r>
              <a:rPr lang="en-US" dirty="0" err="1">
                <a:sym typeface="Wingdings"/>
              </a:rPr>
              <a:t>não</a:t>
            </a:r>
            <a:r>
              <a:rPr lang="en-US" dirty="0">
                <a:sym typeface="Wingdings"/>
              </a:rPr>
              <a:t> </a:t>
            </a:r>
            <a:r>
              <a:rPr lang="en-US" dirty="0" err="1">
                <a:sym typeface="Wingdings"/>
              </a:rPr>
              <a:t>há</a:t>
            </a:r>
            <a:r>
              <a:rPr lang="en-US" dirty="0">
                <a:sym typeface="Wingdings"/>
              </a:rPr>
              <a:t> </a:t>
            </a:r>
            <a:r>
              <a:rPr lang="en-US" dirty="0" err="1">
                <a:sym typeface="Wingdings"/>
              </a:rPr>
              <a:t>oposição</a:t>
            </a:r>
            <a:r>
              <a:rPr lang="en-US" dirty="0">
                <a:sym typeface="Wingdings"/>
              </a:rPr>
              <a:t> entre </a:t>
            </a:r>
            <a:r>
              <a:rPr lang="en-US" dirty="0" err="1">
                <a:sym typeface="Wingdings"/>
              </a:rPr>
              <a:t>atividade</a:t>
            </a:r>
            <a:r>
              <a:rPr lang="en-US" dirty="0">
                <a:sym typeface="Wingdings"/>
              </a:rPr>
              <a:t> e </a:t>
            </a:r>
            <a:r>
              <a:rPr lang="en-US" dirty="0" err="1">
                <a:sym typeface="Wingdings"/>
              </a:rPr>
              <a:t>passividade</a:t>
            </a:r>
            <a:endParaRPr lang="en-US" dirty="0">
              <a:sym typeface="Wingdings"/>
            </a:endParaRPr>
          </a:p>
          <a:p>
            <a:pPr marL="0" indent="0" algn="just">
              <a:lnSpc>
                <a:spcPct val="170000"/>
              </a:lnSpc>
              <a:buNone/>
            </a:pPr>
            <a:endParaRPr lang="en-US" dirty="0"/>
          </a:p>
          <a:p>
            <a:pPr marL="0" indent="0" algn="just">
              <a:lnSpc>
                <a:spcPct val="170000"/>
              </a:lnSpc>
              <a:buNone/>
            </a:pPr>
            <a:r>
              <a:rPr lang="en-US" sz="3000" b="1" dirty="0" err="1">
                <a:solidFill>
                  <a:srgbClr val="FF0000"/>
                </a:solidFill>
              </a:rPr>
              <a:t>Sádico</a:t>
            </a:r>
            <a:r>
              <a:rPr lang="en-US" sz="3000" b="1" dirty="0">
                <a:solidFill>
                  <a:srgbClr val="FF0000"/>
                </a:solidFill>
              </a:rPr>
              <a:t>-anal (2 a 4 </a:t>
            </a:r>
            <a:r>
              <a:rPr lang="en-US" sz="3000" b="1" dirty="0" err="1">
                <a:solidFill>
                  <a:srgbClr val="FF0000"/>
                </a:solidFill>
              </a:rPr>
              <a:t>anos</a:t>
            </a:r>
            <a:r>
              <a:rPr lang="en-US" sz="3000" b="1" dirty="0">
                <a:solidFill>
                  <a:srgbClr val="FF0000"/>
                </a:solidFill>
              </a:rPr>
              <a:t>)</a:t>
            </a:r>
          </a:p>
          <a:p>
            <a:pPr algn="just">
              <a:lnSpc>
                <a:spcPct val="170000"/>
              </a:lnSpc>
              <a:buFontTx/>
              <a:buChar char="•"/>
            </a:pPr>
            <a:r>
              <a:rPr lang="en-US" dirty="0" err="1"/>
              <a:t>Caracterizada</a:t>
            </a:r>
            <a:r>
              <a:rPr lang="en-US" dirty="0"/>
              <a:t> </a:t>
            </a:r>
            <a:r>
              <a:rPr lang="en-US" dirty="0" err="1"/>
              <a:t>por</a:t>
            </a:r>
            <a:r>
              <a:rPr lang="en-US" dirty="0"/>
              <a:t> </a:t>
            </a:r>
            <a:r>
              <a:rPr lang="en-US" dirty="0" err="1"/>
              <a:t>uma</a:t>
            </a:r>
            <a:r>
              <a:rPr lang="en-US" dirty="0"/>
              <a:t> </a:t>
            </a:r>
            <a:r>
              <a:rPr lang="en-US" dirty="0" err="1"/>
              <a:t>organização</a:t>
            </a:r>
            <a:r>
              <a:rPr lang="en-US" dirty="0"/>
              <a:t> da libido so a </a:t>
            </a:r>
            <a:r>
              <a:rPr lang="en-US" dirty="0" err="1"/>
              <a:t>primazia</a:t>
            </a:r>
            <a:r>
              <a:rPr lang="en-US" dirty="0"/>
              <a:t> da </a:t>
            </a:r>
            <a:r>
              <a:rPr lang="en-US" dirty="0" err="1"/>
              <a:t>zona</a:t>
            </a:r>
            <a:r>
              <a:rPr lang="en-US" dirty="0"/>
              <a:t> </a:t>
            </a:r>
            <a:r>
              <a:rPr lang="en-US" dirty="0" err="1"/>
              <a:t>erógena</a:t>
            </a:r>
            <a:r>
              <a:rPr lang="en-US" dirty="0"/>
              <a:t> anal</a:t>
            </a:r>
          </a:p>
          <a:p>
            <a:pPr algn="just">
              <a:lnSpc>
                <a:spcPct val="170000"/>
              </a:lnSpc>
              <a:buFont typeface="Wingdings" charset="0"/>
              <a:buChar char="è"/>
            </a:pPr>
            <a:r>
              <a:rPr lang="en-US" dirty="0">
                <a:sym typeface="Wingdings"/>
              </a:rPr>
              <a:t>EXPULSÃO/RETENÇÃO</a:t>
            </a:r>
          </a:p>
          <a:p>
            <a:pPr marL="0" indent="0" algn="just">
              <a:lnSpc>
                <a:spcPct val="170000"/>
              </a:lnSpc>
              <a:buNone/>
            </a:pPr>
            <a:r>
              <a:rPr lang="en-US" dirty="0">
                <a:sym typeface="Wingdings"/>
              </a:rPr>
              <a:t>* </a:t>
            </a:r>
            <a:r>
              <a:rPr lang="en-US" dirty="0" err="1">
                <a:sym typeface="Wingdings"/>
              </a:rPr>
              <a:t>Há</a:t>
            </a:r>
            <a:r>
              <a:rPr lang="en-US" dirty="0">
                <a:sym typeface="Wingdings"/>
              </a:rPr>
              <a:t> </a:t>
            </a:r>
            <a:r>
              <a:rPr lang="en-US" dirty="0" err="1">
                <a:sym typeface="Wingdings"/>
              </a:rPr>
              <a:t>polaridade</a:t>
            </a:r>
            <a:r>
              <a:rPr lang="en-US" dirty="0">
                <a:sym typeface="Wingdings"/>
              </a:rPr>
              <a:t> entre </a:t>
            </a:r>
            <a:r>
              <a:rPr lang="en-US" dirty="0" err="1">
                <a:sym typeface="Wingdings"/>
              </a:rPr>
              <a:t>atividade</a:t>
            </a:r>
            <a:r>
              <a:rPr lang="en-US" dirty="0">
                <a:sym typeface="Wingdings"/>
              </a:rPr>
              <a:t> (</a:t>
            </a:r>
            <a:r>
              <a:rPr lang="en-US" dirty="0" err="1">
                <a:sym typeface="Wingdings"/>
              </a:rPr>
              <a:t>sadismo</a:t>
            </a:r>
            <a:r>
              <a:rPr lang="en-US" dirty="0">
                <a:sym typeface="Wingdings"/>
              </a:rPr>
              <a:t>) e </a:t>
            </a:r>
            <a:r>
              <a:rPr lang="en-US" dirty="0" err="1">
                <a:sym typeface="Wingdings"/>
              </a:rPr>
              <a:t>passividade</a:t>
            </a:r>
            <a:r>
              <a:rPr lang="en-US" dirty="0">
                <a:sym typeface="Wingdings"/>
              </a:rPr>
              <a:t> (</a:t>
            </a:r>
            <a:r>
              <a:rPr lang="en-US" dirty="0" err="1">
                <a:sym typeface="Wingdings"/>
              </a:rPr>
              <a:t>erotismo</a:t>
            </a:r>
            <a:r>
              <a:rPr lang="en-US" dirty="0">
                <a:sym typeface="Wingdings"/>
              </a:rPr>
              <a:t> anal)</a:t>
            </a:r>
            <a:endParaRPr lang="en-US" dirty="0"/>
          </a:p>
        </p:txBody>
      </p:sp>
      <p:sp>
        <p:nvSpPr>
          <p:cNvPr id="5" name="Text Placeholder 4"/>
          <p:cNvSpPr>
            <a:spLocks noGrp="1"/>
          </p:cNvSpPr>
          <p:nvPr>
            <p:ph type="body" sz="quarter" idx="3"/>
          </p:nvPr>
        </p:nvSpPr>
        <p:spPr/>
        <p:txBody>
          <a:bodyPr/>
          <a:lstStyle/>
          <a:p>
            <a:r>
              <a:rPr lang="en-US" dirty="0" err="1"/>
              <a:t>Fases</a:t>
            </a:r>
            <a:r>
              <a:rPr lang="en-US" dirty="0"/>
              <a:t> </a:t>
            </a:r>
            <a:r>
              <a:rPr lang="en-US" dirty="0" err="1"/>
              <a:t>Genitais</a:t>
            </a:r>
            <a:endParaRPr lang="en-US" dirty="0"/>
          </a:p>
        </p:txBody>
      </p:sp>
      <p:sp>
        <p:nvSpPr>
          <p:cNvPr id="6" name="Content Placeholder 5"/>
          <p:cNvSpPr>
            <a:spLocks noGrp="1"/>
          </p:cNvSpPr>
          <p:nvPr>
            <p:ph sz="quarter" idx="4"/>
          </p:nvPr>
        </p:nvSpPr>
        <p:spPr/>
        <p:txBody>
          <a:bodyPr>
            <a:normAutofit fontScale="32500" lnSpcReduction="20000"/>
          </a:bodyPr>
          <a:lstStyle/>
          <a:p>
            <a:pPr marL="0" indent="0" algn="just">
              <a:lnSpc>
                <a:spcPct val="170000"/>
              </a:lnSpc>
              <a:buNone/>
            </a:pPr>
            <a:r>
              <a:rPr lang="en-US" sz="3700" b="1" dirty="0" err="1">
                <a:solidFill>
                  <a:srgbClr val="FF0000"/>
                </a:solidFill>
              </a:rPr>
              <a:t>Fálica</a:t>
            </a:r>
            <a:r>
              <a:rPr lang="en-US" sz="3700" dirty="0">
                <a:solidFill>
                  <a:srgbClr val="FF0000"/>
                </a:solidFill>
              </a:rPr>
              <a:t> </a:t>
            </a:r>
          </a:p>
          <a:p>
            <a:pPr algn="just">
              <a:lnSpc>
                <a:spcPct val="170000"/>
              </a:lnSpc>
              <a:buFontTx/>
              <a:buChar char="•"/>
            </a:pPr>
            <a:r>
              <a:rPr lang="en-US" sz="2800" dirty="0" err="1"/>
              <a:t>Organização</a:t>
            </a:r>
            <a:r>
              <a:rPr lang="en-US" sz="2800" dirty="0"/>
              <a:t> </a:t>
            </a:r>
            <a:r>
              <a:rPr lang="en-US" sz="2800" dirty="0" err="1"/>
              <a:t>infantil</a:t>
            </a:r>
            <a:r>
              <a:rPr lang="en-US" sz="2800" dirty="0"/>
              <a:t> da libido </a:t>
            </a:r>
            <a:r>
              <a:rPr lang="en-US" sz="2800" dirty="0" err="1"/>
              <a:t>caracterizada</a:t>
            </a:r>
            <a:r>
              <a:rPr lang="en-US" sz="2800" dirty="0"/>
              <a:t> </a:t>
            </a:r>
            <a:r>
              <a:rPr lang="en-US" sz="2800" dirty="0" err="1"/>
              <a:t>por</a:t>
            </a:r>
            <a:r>
              <a:rPr lang="en-US" sz="2800" dirty="0"/>
              <a:t> </a:t>
            </a:r>
            <a:r>
              <a:rPr lang="en-US" sz="2800" dirty="0" err="1"/>
              <a:t>uma</a:t>
            </a:r>
            <a:r>
              <a:rPr lang="en-US" sz="2800" dirty="0"/>
              <a:t> </a:t>
            </a:r>
            <a:r>
              <a:rPr lang="en-US" sz="2800" dirty="0" err="1"/>
              <a:t>unificação</a:t>
            </a:r>
            <a:r>
              <a:rPr lang="en-US" sz="2800" dirty="0"/>
              <a:t> das </a:t>
            </a:r>
            <a:r>
              <a:rPr lang="en-US" sz="2800" dirty="0" err="1"/>
              <a:t>pulsões</a:t>
            </a:r>
            <a:r>
              <a:rPr lang="en-US" sz="2800" dirty="0"/>
              <a:t> </a:t>
            </a:r>
            <a:r>
              <a:rPr lang="en-US" sz="2800" dirty="0" err="1"/>
              <a:t>pariciais</a:t>
            </a:r>
            <a:r>
              <a:rPr lang="en-US" sz="2800" dirty="0"/>
              <a:t> sob o </a:t>
            </a:r>
            <a:r>
              <a:rPr lang="en-US" sz="2800" dirty="0" err="1"/>
              <a:t>primado</a:t>
            </a:r>
            <a:r>
              <a:rPr lang="en-US" sz="2800" dirty="0"/>
              <a:t> dos </a:t>
            </a:r>
            <a:r>
              <a:rPr lang="en-US" sz="2800" dirty="0" err="1"/>
              <a:t>órgãos</a:t>
            </a:r>
            <a:r>
              <a:rPr lang="en-US" sz="2800" dirty="0"/>
              <a:t> </a:t>
            </a:r>
            <a:r>
              <a:rPr lang="en-US" sz="2800" dirty="0" err="1"/>
              <a:t>genitais</a:t>
            </a:r>
            <a:endParaRPr lang="en-US" sz="2800" dirty="0"/>
          </a:p>
          <a:p>
            <a:pPr algn="just">
              <a:lnSpc>
                <a:spcPct val="170000"/>
              </a:lnSpc>
              <a:buFontTx/>
              <a:buChar char="•"/>
            </a:pPr>
            <a:r>
              <a:rPr lang="en-US" sz="2800" dirty="0" err="1">
                <a:sym typeface="Wingdings"/>
              </a:rPr>
              <a:t>Há</a:t>
            </a:r>
            <a:r>
              <a:rPr lang="en-US" sz="2800" dirty="0">
                <a:sym typeface="Wingdings"/>
              </a:rPr>
              <a:t> </a:t>
            </a:r>
            <a:r>
              <a:rPr lang="en-US" sz="2800" dirty="0" err="1">
                <a:sym typeface="Wingdings"/>
              </a:rPr>
              <a:t>oposição</a:t>
            </a:r>
            <a:r>
              <a:rPr lang="en-US" sz="2800" dirty="0">
                <a:sym typeface="Wingdings"/>
              </a:rPr>
              <a:t> entre </a:t>
            </a:r>
            <a:r>
              <a:rPr lang="en-US" sz="2800" dirty="0" err="1">
                <a:sym typeface="Wingdings"/>
              </a:rPr>
              <a:t>Fálico</a:t>
            </a:r>
            <a:r>
              <a:rPr lang="en-US" sz="2800" dirty="0">
                <a:sym typeface="Wingdings"/>
              </a:rPr>
              <a:t> e </a:t>
            </a:r>
            <a:r>
              <a:rPr lang="en-US" sz="2800" dirty="0" err="1">
                <a:sym typeface="Wingdings"/>
              </a:rPr>
              <a:t>cstrado</a:t>
            </a:r>
            <a:endParaRPr lang="en-US" sz="2800" dirty="0">
              <a:sym typeface="Wingdings"/>
            </a:endParaRPr>
          </a:p>
          <a:p>
            <a:pPr marL="0" indent="0" algn="just">
              <a:lnSpc>
                <a:spcPct val="170000"/>
              </a:lnSpc>
              <a:buNone/>
            </a:pPr>
            <a:endParaRPr lang="en-US" sz="3700" b="1" dirty="0">
              <a:solidFill>
                <a:srgbClr val="FF0000"/>
              </a:solidFill>
            </a:endParaRPr>
          </a:p>
          <a:p>
            <a:pPr marL="0" indent="0" algn="just">
              <a:lnSpc>
                <a:spcPct val="170000"/>
              </a:lnSpc>
              <a:buNone/>
            </a:pPr>
            <a:r>
              <a:rPr lang="en-US" sz="3700" b="1" dirty="0" err="1">
                <a:solidFill>
                  <a:srgbClr val="FF0000"/>
                </a:solidFill>
              </a:rPr>
              <a:t>Latência</a:t>
            </a:r>
            <a:endParaRPr lang="en-US" sz="3700" b="1" dirty="0">
              <a:solidFill>
                <a:srgbClr val="FF0000"/>
              </a:solidFill>
            </a:endParaRPr>
          </a:p>
          <a:p>
            <a:pPr algn="just">
              <a:lnSpc>
                <a:spcPct val="170000"/>
              </a:lnSpc>
              <a:buFontTx/>
              <a:buChar char="•"/>
            </a:pPr>
            <a:r>
              <a:rPr lang="en-US" sz="2800" dirty="0"/>
              <a:t>Tempo de </a:t>
            </a:r>
            <a:r>
              <a:rPr lang="en-US" sz="2800" dirty="0" err="1"/>
              <a:t>parada</a:t>
            </a:r>
            <a:r>
              <a:rPr lang="en-US" sz="2800" dirty="0"/>
              <a:t> </a:t>
            </a:r>
            <a:r>
              <a:rPr lang="en-US" sz="2800" dirty="0" err="1"/>
              <a:t>na</a:t>
            </a:r>
            <a:r>
              <a:rPr lang="en-US" sz="2800" dirty="0"/>
              <a:t> </a:t>
            </a:r>
            <a:r>
              <a:rPr lang="en-US" sz="2800" dirty="0" err="1"/>
              <a:t>evolução</a:t>
            </a:r>
            <a:r>
              <a:rPr lang="en-US" sz="2800" dirty="0"/>
              <a:t> da </a:t>
            </a:r>
            <a:r>
              <a:rPr lang="en-US" sz="2800" dirty="0" err="1"/>
              <a:t>sexualiade</a:t>
            </a:r>
            <a:endParaRPr lang="en-US" sz="2800" dirty="0"/>
          </a:p>
          <a:p>
            <a:pPr algn="just">
              <a:lnSpc>
                <a:spcPct val="170000"/>
              </a:lnSpc>
              <a:buFontTx/>
              <a:buChar char="•"/>
            </a:pPr>
            <a:r>
              <a:rPr lang="en-US" sz="2800" dirty="0" err="1"/>
              <a:t>Intensificação</a:t>
            </a:r>
            <a:r>
              <a:rPr lang="en-US" sz="2800" dirty="0"/>
              <a:t> do </a:t>
            </a:r>
            <a:r>
              <a:rPr lang="en-US" sz="2800" dirty="0" err="1"/>
              <a:t>recalcamento</a:t>
            </a:r>
            <a:r>
              <a:rPr lang="en-US" sz="2800" dirty="0"/>
              <a:t>; </a:t>
            </a:r>
            <a:r>
              <a:rPr lang="en-US" sz="2800" dirty="0" err="1"/>
              <a:t>Identificação</a:t>
            </a:r>
            <a:r>
              <a:rPr lang="en-US" sz="2800" dirty="0"/>
              <a:t> com </a:t>
            </a:r>
            <a:r>
              <a:rPr lang="en-US" sz="2800" dirty="0" err="1"/>
              <a:t>os</a:t>
            </a:r>
            <a:r>
              <a:rPr lang="en-US" sz="2800" dirty="0"/>
              <a:t> </a:t>
            </a:r>
            <a:r>
              <a:rPr lang="en-US" sz="2800" dirty="0" err="1"/>
              <a:t>pais</a:t>
            </a:r>
            <a:r>
              <a:rPr lang="en-US" sz="2800" dirty="0"/>
              <a:t>; </a:t>
            </a:r>
            <a:r>
              <a:rPr lang="en-US" sz="2800" dirty="0" err="1"/>
              <a:t>Desenvolvimento</a:t>
            </a:r>
            <a:r>
              <a:rPr lang="en-US" sz="2800" dirty="0"/>
              <a:t> da </a:t>
            </a:r>
            <a:r>
              <a:rPr lang="en-US" sz="2800" dirty="0" err="1"/>
              <a:t>sublimação</a:t>
            </a:r>
            <a:endParaRPr lang="en-US" sz="2800" dirty="0"/>
          </a:p>
          <a:p>
            <a:pPr marL="0" indent="0" algn="just">
              <a:lnSpc>
                <a:spcPct val="170000"/>
              </a:lnSpc>
              <a:buNone/>
            </a:pPr>
            <a:endParaRPr lang="en-US" sz="3700" b="1" dirty="0">
              <a:solidFill>
                <a:srgbClr val="FF0000"/>
              </a:solidFill>
            </a:endParaRPr>
          </a:p>
          <a:p>
            <a:pPr marL="0" indent="0" algn="just">
              <a:lnSpc>
                <a:spcPct val="170000"/>
              </a:lnSpc>
              <a:buNone/>
            </a:pPr>
            <a:r>
              <a:rPr lang="en-US" sz="3700" b="1" dirty="0">
                <a:solidFill>
                  <a:srgbClr val="FF0000"/>
                </a:solidFill>
              </a:rPr>
              <a:t>Genital </a:t>
            </a:r>
            <a:r>
              <a:rPr lang="en-US" sz="3700" b="1" dirty="0" err="1">
                <a:solidFill>
                  <a:srgbClr val="FF0000"/>
                </a:solidFill>
              </a:rPr>
              <a:t>Adulta</a:t>
            </a:r>
            <a:endParaRPr lang="en-US" sz="3700" b="1" dirty="0">
              <a:solidFill>
                <a:srgbClr val="FF0000"/>
              </a:solidFill>
            </a:endParaRPr>
          </a:p>
          <a:p>
            <a:pPr algn="just">
              <a:lnSpc>
                <a:spcPct val="170000"/>
              </a:lnSpc>
              <a:buFontTx/>
              <a:buChar char="•"/>
            </a:pPr>
            <a:r>
              <a:rPr lang="en-US" sz="2800" dirty="0" err="1"/>
              <a:t>Retomada</a:t>
            </a:r>
            <a:r>
              <a:rPr lang="en-US" sz="2800" dirty="0"/>
              <a:t> do </a:t>
            </a:r>
            <a:r>
              <a:rPr lang="en-US" sz="2800" dirty="0" err="1"/>
              <a:t>desenvolvimento</a:t>
            </a:r>
            <a:r>
              <a:rPr lang="en-US" sz="2800" dirty="0"/>
              <a:t> da libido; </a:t>
            </a:r>
            <a:r>
              <a:rPr lang="en-US" sz="2800" dirty="0" err="1"/>
              <a:t>momento</a:t>
            </a:r>
            <a:r>
              <a:rPr lang="en-US" sz="2800" dirty="0"/>
              <a:t> de </a:t>
            </a:r>
            <a:r>
              <a:rPr lang="en-US" sz="2800" dirty="0" err="1"/>
              <a:t>uma</a:t>
            </a:r>
            <a:r>
              <a:rPr lang="en-US" sz="2800" dirty="0"/>
              <a:t> </a:t>
            </a:r>
            <a:r>
              <a:rPr lang="en-US" sz="2800" dirty="0" err="1"/>
              <a:t>establização</a:t>
            </a:r>
            <a:r>
              <a:rPr lang="en-US" sz="2800" dirty="0"/>
              <a:t> no </a:t>
            </a:r>
            <a:r>
              <a:rPr lang="en-US" sz="2800" dirty="0" err="1"/>
              <a:t>tipo</a:t>
            </a:r>
            <a:r>
              <a:rPr lang="en-US" sz="2800" dirty="0"/>
              <a:t> de </a:t>
            </a:r>
            <a:r>
              <a:rPr lang="en-US" sz="2800" dirty="0" err="1"/>
              <a:t>escolha</a:t>
            </a:r>
            <a:r>
              <a:rPr lang="en-US" sz="2800" dirty="0"/>
              <a:t> </a:t>
            </a:r>
            <a:r>
              <a:rPr lang="en-US" sz="2800" dirty="0" err="1"/>
              <a:t>objetal</a:t>
            </a:r>
            <a:r>
              <a:rPr lang="en-US" sz="2800" dirty="0"/>
              <a:t>, </a:t>
            </a:r>
            <a:r>
              <a:rPr lang="en-US" sz="2800" dirty="0" err="1"/>
              <a:t>compreensão</a:t>
            </a:r>
            <a:r>
              <a:rPr lang="en-US" sz="2800" dirty="0"/>
              <a:t> da </a:t>
            </a:r>
            <a:r>
              <a:rPr lang="en-US" sz="2800" dirty="0" err="1"/>
              <a:t>diferença</a:t>
            </a:r>
            <a:r>
              <a:rPr lang="en-US" sz="2800" dirty="0"/>
              <a:t> entre </a:t>
            </a:r>
            <a:r>
              <a:rPr lang="en-US" sz="2800" dirty="0" err="1"/>
              <a:t>sexos</a:t>
            </a:r>
            <a:endParaRPr lang="en-US" sz="2800" dirty="0"/>
          </a:p>
          <a:p>
            <a:pPr algn="just">
              <a:lnSpc>
                <a:spcPct val="170000"/>
              </a:lnSpc>
              <a:buFontTx/>
              <a:buChar char="•"/>
            </a:pPr>
            <a:r>
              <a:rPr lang="en-US" sz="2800" dirty="0" err="1"/>
              <a:t>Há</a:t>
            </a:r>
            <a:r>
              <a:rPr lang="en-US" sz="2800" dirty="0"/>
              <a:t> </a:t>
            </a:r>
            <a:r>
              <a:rPr lang="en-US" sz="2800" dirty="0" err="1"/>
              <a:t>oposição</a:t>
            </a:r>
            <a:r>
              <a:rPr lang="en-US" sz="2800" dirty="0"/>
              <a:t> entre o </a:t>
            </a:r>
            <a:r>
              <a:rPr lang="en-US" sz="2800" dirty="0" err="1"/>
              <a:t>masculino</a:t>
            </a:r>
            <a:r>
              <a:rPr lang="en-US" sz="2800" dirty="0"/>
              <a:t> e o </a:t>
            </a:r>
            <a:r>
              <a:rPr lang="en-US" sz="2800" dirty="0" err="1"/>
              <a:t>feminino</a:t>
            </a:r>
            <a:endParaRPr lang="en-US" sz="2800" dirty="0"/>
          </a:p>
        </p:txBody>
      </p:sp>
      <p:sp>
        <p:nvSpPr>
          <p:cNvPr id="7" name="Slide Number Placeholder 6"/>
          <p:cNvSpPr>
            <a:spLocks noGrp="1"/>
          </p:cNvSpPr>
          <p:nvPr>
            <p:ph type="sldNum" sz="quarter" idx="12"/>
          </p:nvPr>
        </p:nvSpPr>
        <p:spPr/>
        <p:txBody>
          <a:bodyPr/>
          <a:lstStyle/>
          <a:p>
            <a:fld id="{D63B9D88-D155-4948-8B72-E5EAA8D0EB4C}" type="slidenum">
              <a:rPr lang="en-US" smtClean="0"/>
              <a:t>10</a:t>
            </a:fld>
            <a:endParaRPr lang="en-US"/>
          </a:p>
        </p:txBody>
      </p:sp>
    </p:spTree>
    <p:extLst>
      <p:ext uri="{BB962C8B-B14F-4D97-AF65-F5344CB8AC3E}">
        <p14:creationId xmlns:p14="http://schemas.microsoft.com/office/powerpoint/2010/main" val="33082869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pt-BR" sz="2800" b="1" dirty="0"/>
              <a:t>Fases do desenvolvimento Psicossexual para Freud</a:t>
            </a:r>
            <a:endParaRPr lang="en-US" sz="2800" dirty="0"/>
          </a:p>
        </p:txBody>
      </p:sp>
      <p:sp>
        <p:nvSpPr>
          <p:cNvPr id="3" name="Content Placeholder 2"/>
          <p:cNvSpPr>
            <a:spLocks noGrp="1"/>
          </p:cNvSpPr>
          <p:nvPr>
            <p:ph idx="1"/>
          </p:nvPr>
        </p:nvSpPr>
        <p:spPr/>
        <p:txBody>
          <a:bodyPr>
            <a:normAutofit lnSpcReduction="10000"/>
          </a:bodyPr>
          <a:lstStyle/>
          <a:p>
            <a:pPr marL="0" indent="0">
              <a:buNone/>
            </a:pPr>
            <a:r>
              <a:rPr lang="pt-BR" sz="1100" b="1" dirty="0">
                <a:solidFill>
                  <a:srgbClr val="3366FF"/>
                </a:solidFill>
              </a:rPr>
              <a:t>Fases</a:t>
            </a:r>
            <a:r>
              <a:rPr lang="pt-BR" sz="1100" b="1" dirty="0"/>
              <a:t>		Idade		Foco		Tarefas/Conquistas		</a:t>
            </a:r>
            <a:r>
              <a:rPr lang="pt-BR" sz="1100" b="1" dirty="0">
                <a:solidFill>
                  <a:srgbClr val="FF0000"/>
                </a:solidFill>
              </a:rPr>
              <a:t>Estágios</a:t>
            </a:r>
            <a:r>
              <a:rPr lang="pt-BR" sz="1100" b="1" dirty="0"/>
              <a:t>			Estágios do amor objetal 										</a:t>
            </a:r>
            <a:r>
              <a:rPr lang="pt-BR" sz="1100" b="1" dirty="0">
                <a:solidFill>
                  <a:srgbClr val="FF0000"/>
                </a:solidFill>
              </a:rPr>
              <a:t>da organização</a:t>
            </a:r>
          </a:p>
          <a:p>
            <a:pPr marL="0" indent="0">
              <a:buNone/>
            </a:pPr>
            <a:r>
              <a:rPr lang="pt-BR" sz="1100" b="1" dirty="0"/>
              <a:t>										</a:t>
            </a:r>
            <a:r>
              <a:rPr lang="pt-BR" sz="1100" b="1" dirty="0">
                <a:solidFill>
                  <a:srgbClr val="FF0000"/>
                </a:solidFill>
              </a:rPr>
              <a:t>Libidinal </a:t>
            </a:r>
          </a:p>
          <a:p>
            <a:pPr marL="0" indent="0">
              <a:buNone/>
            </a:pPr>
            <a:endParaRPr lang="pt-BR" sz="1100" dirty="0"/>
          </a:p>
          <a:p>
            <a:pPr marL="0" indent="0">
              <a:buNone/>
            </a:pPr>
            <a:r>
              <a:rPr lang="pt-BR" sz="1100" dirty="0">
                <a:solidFill>
                  <a:srgbClr val="0000FF"/>
                </a:solidFill>
              </a:rPr>
              <a:t>Oral</a:t>
            </a:r>
            <a:r>
              <a:rPr lang="pt-BR" sz="1100" dirty="0"/>
              <a:t>		0</a:t>
            </a:r>
            <a:r>
              <a:rPr lang="pt-BR" sz="1100" dirty="0">
                <a:sym typeface="Wingdings"/>
              </a:rPr>
              <a:t></a:t>
            </a:r>
            <a:r>
              <a:rPr lang="pt-BR" sz="1100" dirty="0"/>
              <a:t>1,5		Boca		Relações iniciais...		</a:t>
            </a:r>
            <a:r>
              <a:rPr lang="pt-BR" sz="1100" dirty="0">
                <a:solidFill>
                  <a:srgbClr val="FF0000"/>
                </a:solidFill>
              </a:rPr>
              <a:t>Oral-precoce (sugar)</a:t>
            </a:r>
            <a:r>
              <a:rPr lang="pt-BR" sz="1100" dirty="0"/>
              <a:t>	</a:t>
            </a:r>
            <a:r>
              <a:rPr lang="pt-BR" sz="1100" dirty="0" err="1"/>
              <a:t>Auto-erotismo</a:t>
            </a:r>
            <a:r>
              <a:rPr lang="pt-BR" sz="1100" dirty="0"/>
              <a:t> (sem objeto) </a:t>
            </a:r>
          </a:p>
          <a:p>
            <a:pPr marL="0" indent="0">
              <a:buNone/>
            </a:pPr>
            <a:r>
              <a:rPr lang="pt-BR" sz="1100" dirty="0"/>
              <a:t>				Lábios									(</a:t>
            </a:r>
            <a:r>
              <a:rPr lang="pt-BR" sz="1100" dirty="0" err="1"/>
              <a:t>pré</a:t>
            </a:r>
            <a:r>
              <a:rPr lang="pt-BR" sz="1100" dirty="0"/>
              <a:t>-ambivalente)</a:t>
            </a:r>
          </a:p>
          <a:p>
            <a:pPr marL="0" indent="0">
              <a:buNone/>
            </a:pPr>
            <a:r>
              <a:rPr lang="pt-BR" sz="1100" dirty="0"/>
              <a:t>				Língua						</a:t>
            </a:r>
            <a:r>
              <a:rPr lang="pt-BR" sz="1100" dirty="0">
                <a:solidFill>
                  <a:srgbClr val="FF0000"/>
                </a:solidFill>
              </a:rPr>
              <a:t>Oral-Tardio</a:t>
            </a:r>
            <a:r>
              <a:rPr lang="pt-BR" sz="1100" dirty="0"/>
              <a:t>		Narcisismo (total </a:t>
            </a:r>
            <a:r>
              <a:rPr lang="pt-BR" sz="1100" dirty="0" err="1"/>
              <a:t>incorp</a:t>
            </a:r>
            <a:r>
              <a:rPr lang="pt-BR" sz="1100" dirty="0"/>
              <a:t>. </a:t>
            </a:r>
            <a:r>
              <a:rPr lang="pt-BR" sz="1100" dirty="0" err="1"/>
              <a:t>Objt</a:t>
            </a:r>
            <a:r>
              <a:rPr lang="pt-BR" sz="1100" dirty="0"/>
              <a:t>)</a:t>
            </a:r>
          </a:p>
          <a:p>
            <a:pPr marL="0" indent="0">
              <a:buNone/>
            </a:pPr>
            <a:r>
              <a:rPr lang="pt-BR" sz="1100" dirty="0"/>
              <a:t>						(ao final, Desmame)		</a:t>
            </a:r>
            <a:r>
              <a:rPr lang="pt-BR" sz="1100" dirty="0">
                <a:solidFill>
                  <a:srgbClr val="FF0000"/>
                </a:solidFill>
              </a:rPr>
              <a:t>(canibalismo, </a:t>
            </a:r>
            <a:r>
              <a:rPr lang="pt-BR" sz="1100" dirty="0" err="1">
                <a:solidFill>
                  <a:srgbClr val="FF0000"/>
                </a:solidFill>
              </a:rPr>
              <a:t>biting</a:t>
            </a:r>
            <a:r>
              <a:rPr lang="pt-BR" sz="1100" dirty="0">
                <a:solidFill>
                  <a:srgbClr val="FF0000"/>
                </a:solidFill>
              </a:rPr>
              <a:t>)</a:t>
            </a:r>
            <a:r>
              <a:rPr lang="pt-BR" sz="1100" dirty="0"/>
              <a:t>	(Ambivalência)</a:t>
            </a:r>
          </a:p>
          <a:p>
            <a:pPr marL="0" indent="0">
              <a:buNone/>
            </a:pPr>
            <a:endParaRPr lang="pt-BR" sz="1100" dirty="0">
              <a:solidFill>
                <a:srgbClr val="0000FF"/>
              </a:solidFill>
            </a:endParaRPr>
          </a:p>
          <a:p>
            <a:pPr marL="0" indent="0">
              <a:buNone/>
            </a:pPr>
            <a:r>
              <a:rPr lang="pt-BR" sz="1100" dirty="0">
                <a:solidFill>
                  <a:srgbClr val="0000FF"/>
                </a:solidFill>
              </a:rPr>
              <a:t>Anal</a:t>
            </a:r>
            <a:r>
              <a:rPr lang="pt-BR" sz="1100" dirty="0"/>
              <a:t>		1,</a:t>
            </a:r>
            <a:r>
              <a:rPr lang="pt-BR" sz="1100" dirty="0">
                <a:sym typeface="Wingdings"/>
              </a:rPr>
              <a:t> </a:t>
            </a:r>
            <a:r>
              <a:rPr lang="pt-BR" sz="1100" dirty="0"/>
              <a:t>3		Ânus		Treinamento Higiênico		</a:t>
            </a:r>
            <a:r>
              <a:rPr lang="pt-BR" sz="1100" dirty="0">
                <a:solidFill>
                  <a:srgbClr val="FF0000"/>
                </a:solidFill>
              </a:rPr>
              <a:t>Sádico-anal Precoce</a:t>
            </a:r>
            <a:r>
              <a:rPr lang="pt-BR" sz="1100" dirty="0"/>
              <a:t>	Amor-Parcial </a:t>
            </a:r>
            <a:r>
              <a:rPr lang="pt-BR" sz="1100" dirty="0" err="1"/>
              <a:t>c</a:t>
            </a:r>
            <a:r>
              <a:rPr lang="pt-BR" sz="1100" dirty="0"/>
              <a:t>/ </a:t>
            </a:r>
            <a:r>
              <a:rPr lang="pt-BR" sz="1100" dirty="0" err="1"/>
              <a:t>incorpor</a:t>
            </a:r>
            <a:r>
              <a:rPr lang="pt-BR" sz="1100" dirty="0"/>
              <a:t>/ (</a:t>
            </a:r>
            <a:r>
              <a:rPr lang="pt-BR" sz="1100" dirty="0" err="1"/>
              <a:t>ambiv</a:t>
            </a:r>
            <a:r>
              <a:rPr lang="pt-BR" sz="1100" dirty="0"/>
              <a:t>)</a:t>
            </a:r>
          </a:p>
          <a:p>
            <a:pPr marL="0" indent="0">
              <a:buNone/>
            </a:pPr>
            <a:endParaRPr lang="pt-BR" sz="1100" dirty="0"/>
          </a:p>
          <a:p>
            <a:pPr marL="0" indent="0">
              <a:buNone/>
            </a:pPr>
            <a:r>
              <a:rPr lang="pt-BR" sz="1100" dirty="0">
                <a:solidFill>
                  <a:srgbClr val="0000FF"/>
                </a:solidFill>
              </a:rPr>
              <a:t>									</a:t>
            </a:r>
            <a:r>
              <a:rPr lang="pt-BR" sz="1100" dirty="0">
                <a:solidFill>
                  <a:srgbClr val="000000"/>
                </a:solidFill>
              </a:rPr>
              <a:t>	</a:t>
            </a:r>
            <a:r>
              <a:rPr lang="pt-BR" sz="1100" dirty="0">
                <a:solidFill>
                  <a:srgbClr val="FF0000"/>
                </a:solidFill>
              </a:rPr>
              <a:t>Sádico-Oral Tardio</a:t>
            </a:r>
            <a:r>
              <a:rPr lang="pt-BR" sz="1100" dirty="0">
                <a:solidFill>
                  <a:srgbClr val="000000"/>
                </a:solidFill>
              </a:rPr>
              <a:t>	Amor Parcial (Ambivalente)</a:t>
            </a:r>
          </a:p>
          <a:p>
            <a:pPr marL="0" indent="0">
              <a:buNone/>
            </a:pPr>
            <a:endParaRPr lang="pt-BR" sz="1100" dirty="0">
              <a:solidFill>
                <a:srgbClr val="0000FF"/>
              </a:solidFill>
            </a:endParaRPr>
          </a:p>
          <a:p>
            <a:pPr marL="0" indent="0">
              <a:buNone/>
            </a:pPr>
            <a:r>
              <a:rPr lang="pt-BR" sz="1100" dirty="0">
                <a:solidFill>
                  <a:srgbClr val="0000FF"/>
                </a:solidFill>
              </a:rPr>
              <a:t>Fálico</a:t>
            </a:r>
            <a:r>
              <a:rPr lang="pt-BR" sz="1100" dirty="0"/>
              <a:t>		3</a:t>
            </a:r>
            <a:r>
              <a:rPr lang="pt-BR" sz="1100" dirty="0">
                <a:sym typeface="Wingdings"/>
              </a:rPr>
              <a:t></a:t>
            </a:r>
            <a:r>
              <a:rPr lang="pt-BR" sz="1100" dirty="0"/>
              <a:t>		Genitais	</a:t>
            </a:r>
            <a:r>
              <a:rPr lang="pt-BR" sz="1100" b="1" dirty="0"/>
              <a:t>C. Édipo</a:t>
            </a:r>
            <a:r>
              <a:rPr lang="pt-BR" sz="1100" dirty="0"/>
              <a:t>			</a:t>
            </a:r>
            <a:r>
              <a:rPr lang="pt-BR" sz="1100" dirty="0">
                <a:solidFill>
                  <a:srgbClr val="FF0000"/>
                </a:solidFill>
              </a:rPr>
              <a:t>Genital Infantil	</a:t>
            </a:r>
            <a:r>
              <a:rPr lang="pt-BR" sz="1100" dirty="0">
                <a:solidFill>
                  <a:srgbClr val="3366FF"/>
                </a:solidFill>
              </a:rPr>
              <a:t>	</a:t>
            </a:r>
            <a:r>
              <a:rPr lang="pt-BR" sz="1100" dirty="0">
                <a:solidFill>
                  <a:srgbClr val="000000"/>
                </a:solidFill>
              </a:rPr>
              <a:t>Amor objetal com exclusão dos</a:t>
            </a:r>
          </a:p>
          <a:p>
            <a:pPr marL="0" indent="0">
              <a:buNone/>
            </a:pPr>
            <a:r>
              <a:rPr lang="pt-BR" sz="1100" dirty="0">
                <a:solidFill>
                  <a:srgbClr val="3366FF"/>
                </a:solidFill>
              </a:rPr>
              <a:t>Uretral/</a:t>
            </a:r>
            <a:r>
              <a:rPr lang="pt-BR" sz="1100" dirty="0" err="1">
                <a:solidFill>
                  <a:srgbClr val="3366FF"/>
                </a:solidFill>
              </a:rPr>
              <a:t>Narc</a:t>
            </a:r>
            <a:r>
              <a:rPr lang="pt-BR" sz="1100" dirty="0"/>
              <a:t>										</a:t>
            </a:r>
            <a:r>
              <a:rPr lang="pt-BR" sz="1100" dirty="0">
                <a:solidFill>
                  <a:srgbClr val="FF0000"/>
                </a:solidFill>
              </a:rPr>
              <a:t>Fálico</a:t>
            </a:r>
            <a:r>
              <a:rPr lang="pt-BR" sz="1100" dirty="0">
                <a:solidFill>
                  <a:srgbClr val="3366FF"/>
                </a:solidFill>
              </a:rPr>
              <a:t>			</a:t>
            </a:r>
            <a:r>
              <a:rPr lang="pt-BR" sz="1100" dirty="0"/>
              <a:t>genitais (Ambivalente)</a:t>
            </a:r>
          </a:p>
          <a:p>
            <a:pPr marL="0" indent="0">
              <a:buNone/>
            </a:pPr>
            <a:r>
              <a:rPr lang="pt-BR" sz="1100" dirty="0">
                <a:solidFill>
                  <a:srgbClr val="3366FF"/>
                </a:solidFill>
              </a:rPr>
              <a:t>Genital/Edípico </a:t>
            </a:r>
            <a:r>
              <a:rPr lang="pt-BR" sz="1100" dirty="0"/>
              <a:t>3</a:t>
            </a:r>
            <a:r>
              <a:rPr lang="pt-BR" sz="1100" dirty="0">
                <a:sym typeface="Wingdings"/>
              </a:rPr>
              <a:t>5,6</a:t>
            </a:r>
            <a:endParaRPr lang="pt-BR" sz="1100" dirty="0">
              <a:solidFill>
                <a:srgbClr val="0000FF"/>
              </a:solidFill>
            </a:endParaRPr>
          </a:p>
          <a:p>
            <a:pPr marL="0" indent="0">
              <a:buNone/>
            </a:pPr>
            <a:endParaRPr lang="pt-BR" sz="1100" dirty="0">
              <a:solidFill>
                <a:srgbClr val="0000FF"/>
              </a:solidFill>
            </a:endParaRPr>
          </a:p>
          <a:p>
            <a:pPr marL="0" indent="0">
              <a:buNone/>
            </a:pPr>
            <a:endParaRPr lang="pt-BR" sz="1100" dirty="0">
              <a:solidFill>
                <a:srgbClr val="0000FF"/>
              </a:solidFill>
            </a:endParaRPr>
          </a:p>
          <a:p>
            <a:pPr marL="0" indent="0">
              <a:buNone/>
            </a:pPr>
            <a:r>
              <a:rPr lang="pt-BR" sz="1100" dirty="0">
                <a:solidFill>
                  <a:srgbClr val="0000FF"/>
                </a:solidFill>
              </a:rPr>
              <a:t>Latência</a:t>
            </a:r>
            <a:r>
              <a:rPr lang="pt-BR" sz="1100" dirty="0"/>
              <a:t>	5,6</a:t>
            </a:r>
            <a:r>
              <a:rPr lang="pt-BR" sz="1100" dirty="0">
                <a:sym typeface="Wingdings"/>
              </a:rPr>
              <a:t> 11-</a:t>
            </a:r>
            <a:r>
              <a:rPr lang="pt-BR" sz="1100" dirty="0"/>
              <a:t>13	Nenhum	</a:t>
            </a:r>
            <a:r>
              <a:rPr lang="pt-BR" sz="1100" dirty="0" err="1"/>
              <a:t>Desenvolv</a:t>
            </a:r>
            <a:r>
              <a:rPr lang="pt-BR" sz="1100" dirty="0"/>
              <a:t>. Mec. Defesa</a:t>
            </a:r>
          </a:p>
          <a:p>
            <a:pPr marL="0" indent="0">
              <a:buNone/>
            </a:pPr>
            <a:r>
              <a:rPr lang="pt-BR" sz="1100" dirty="0"/>
              <a:t>						</a:t>
            </a:r>
            <a:r>
              <a:rPr lang="pt-BR" sz="1100" dirty="0" err="1"/>
              <a:t>Identific</a:t>
            </a:r>
            <a:r>
              <a:rPr lang="pt-BR" sz="1100" dirty="0"/>
              <a:t> </a:t>
            </a:r>
            <a:r>
              <a:rPr lang="pt-BR" sz="1100" dirty="0" err="1"/>
              <a:t>c</a:t>
            </a:r>
            <a:r>
              <a:rPr lang="pt-BR" sz="1100" dirty="0"/>
              <a:t>/ pares</a:t>
            </a:r>
          </a:p>
          <a:p>
            <a:pPr marL="0" indent="0">
              <a:buNone/>
            </a:pPr>
            <a:r>
              <a:rPr lang="pt-BR" sz="1100" dirty="0"/>
              <a:t>						do mesmo sexo</a:t>
            </a:r>
          </a:p>
          <a:p>
            <a:pPr marL="0" indent="0">
              <a:buNone/>
            </a:pPr>
            <a:r>
              <a:rPr lang="pt-BR" sz="1100" dirty="0"/>
              <a:t>											</a:t>
            </a:r>
          </a:p>
          <a:p>
            <a:pPr marL="0" indent="0">
              <a:buNone/>
            </a:pPr>
            <a:r>
              <a:rPr lang="pt-BR" sz="1100" dirty="0">
                <a:solidFill>
                  <a:srgbClr val="0000FF"/>
                </a:solidFill>
              </a:rPr>
              <a:t>Genital</a:t>
            </a:r>
            <a:r>
              <a:rPr lang="pt-BR" sz="1100" dirty="0"/>
              <a:t>		+ 12		Genitais	</a:t>
            </a:r>
            <a:r>
              <a:rPr lang="pt-BR" sz="1100" dirty="0" err="1"/>
              <a:t>Realiz</a:t>
            </a:r>
            <a:r>
              <a:rPr lang="pt-BR" sz="1100" dirty="0"/>
              <a:t> da intimidade		</a:t>
            </a:r>
            <a:r>
              <a:rPr lang="pt-BR" sz="1100" dirty="0">
                <a:solidFill>
                  <a:srgbClr val="FF0000"/>
                </a:solidFill>
              </a:rPr>
              <a:t>Genital Adulto</a:t>
            </a:r>
            <a:r>
              <a:rPr lang="pt-BR" sz="1100" dirty="0"/>
              <a:t>		Amor objetal pós-ambivalente</a:t>
            </a:r>
          </a:p>
          <a:p>
            <a:pPr marL="0" indent="0">
              <a:buNone/>
            </a:pPr>
            <a:r>
              <a:rPr lang="pt-BR" sz="1100" dirty="0"/>
              <a:t>						sexual/madura		</a:t>
            </a:r>
          </a:p>
          <a:p>
            <a:pPr marL="0" indent="0">
              <a:buNone/>
            </a:pPr>
            <a:endParaRPr lang="pt-BR" dirty="0"/>
          </a:p>
          <a:p>
            <a:endParaRPr lang="en-US" dirty="0"/>
          </a:p>
        </p:txBody>
      </p:sp>
      <p:sp>
        <p:nvSpPr>
          <p:cNvPr id="4" name="Slide Number Placeholder 3"/>
          <p:cNvSpPr>
            <a:spLocks noGrp="1"/>
          </p:cNvSpPr>
          <p:nvPr>
            <p:ph type="sldNum" sz="quarter" idx="12"/>
          </p:nvPr>
        </p:nvSpPr>
        <p:spPr/>
        <p:txBody>
          <a:bodyPr/>
          <a:lstStyle/>
          <a:p>
            <a:fld id="{6ADD9B86-E74F-7447-AE6B-CED206F73C5A}" type="slidenum">
              <a:rPr lang="en-US" smtClean="0"/>
              <a:pPr/>
              <a:t>11</a:t>
            </a:fld>
            <a:endParaRPr lang="en-US"/>
          </a:p>
        </p:txBody>
      </p:sp>
    </p:spTree>
    <p:extLst>
      <p:ext uri="{BB962C8B-B14F-4D97-AF65-F5344CB8AC3E}">
        <p14:creationId xmlns:p14="http://schemas.microsoft.com/office/powerpoint/2010/main" val="9438421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err="1"/>
              <a:t>Complexo</a:t>
            </a:r>
            <a:r>
              <a:rPr lang="en-US" sz="2800" b="1" dirty="0"/>
              <a:t> de </a:t>
            </a:r>
            <a:r>
              <a:rPr lang="en-US" sz="2800" b="1" dirty="0" err="1"/>
              <a:t>Édipo</a:t>
            </a:r>
            <a:br>
              <a:rPr lang="en-US" sz="2800" b="1" dirty="0"/>
            </a:br>
            <a:r>
              <a:rPr lang="en-US" sz="2800" b="1" dirty="0"/>
              <a:t>(3 a 6 </a:t>
            </a:r>
            <a:r>
              <a:rPr lang="en-US" sz="2800" b="1" dirty="0" err="1"/>
              <a:t>anos</a:t>
            </a:r>
            <a:r>
              <a:rPr lang="en-US" sz="2800" b="1" dirty="0"/>
              <a:t>)</a:t>
            </a:r>
          </a:p>
        </p:txBody>
      </p:sp>
      <p:sp>
        <p:nvSpPr>
          <p:cNvPr id="3" name="Content Placeholder 2"/>
          <p:cNvSpPr>
            <a:spLocks noGrp="1"/>
          </p:cNvSpPr>
          <p:nvPr>
            <p:ph idx="1"/>
          </p:nvPr>
        </p:nvSpPr>
        <p:spPr/>
        <p:txBody>
          <a:bodyPr>
            <a:noAutofit/>
          </a:bodyPr>
          <a:lstStyle/>
          <a:p>
            <a:pPr algn="just">
              <a:lnSpc>
                <a:spcPct val="160000"/>
              </a:lnSpc>
            </a:pPr>
            <a:r>
              <a:rPr lang="en-US" sz="1600" dirty="0" err="1"/>
              <a:t>Conjunto</a:t>
            </a:r>
            <a:r>
              <a:rPr lang="en-US" sz="1600" dirty="0"/>
              <a:t> </a:t>
            </a:r>
            <a:r>
              <a:rPr lang="en-US" sz="1600" dirty="0" err="1"/>
              <a:t>organizado</a:t>
            </a:r>
            <a:r>
              <a:rPr lang="en-US" sz="1600" dirty="0"/>
              <a:t> de </a:t>
            </a:r>
            <a:r>
              <a:rPr lang="en-US" sz="1600" dirty="0" err="1"/>
              <a:t>desejos</a:t>
            </a:r>
            <a:r>
              <a:rPr lang="en-US" sz="1600" dirty="0"/>
              <a:t> </a:t>
            </a:r>
            <a:r>
              <a:rPr lang="en-US" sz="1600" dirty="0" err="1"/>
              <a:t>amorosos</a:t>
            </a:r>
            <a:r>
              <a:rPr lang="en-US" sz="1600" dirty="0"/>
              <a:t> e </a:t>
            </a:r>
            <a:r>
              <a:rPr lang="en-US" sz="1600" dirty="0" err="1"/>
              <a:t>hostis</a:t>
            </a:r>
            <a:r>
              <a:rPr lang="en-US" sz="1600" dirty="0"/>
              <a:t> </a:t>
            </a:r>
            <a:r>
              <a:rPr lang="en-US" sz="1600" dirty="0" err="1"/>
              <a:t>que</a:t>
            </a:r>
            <a:r>
              <a:rPr lang="en-US" sz="1600" dirty="0"/>
              <a:t> a </a:t>
            </a:r>
            <a:r>
              <a:rPr lang="en-US" sz="1600" dirty="0" err="1"/>
              <a:t>criança</a:t>
            </a:r>
            <a:r>
              <a:rPr lang="en-US" sz="1600" dirty="0"/>
              <a:t> </a:t>
            </a:r>
            <a:r>
              <a:rPr lang="en-US" sz="1600" dirty="0" err="1"/>
              <a:t>experimenta</a:t>
            </a:r>
            <a:r>
              <a:rPr lang="en-US" sz="1600" dirty="0"/>
              <a:t> </a:t>
            </a:r>
            <a:r>
              <a:rPr lang="en-US" sz="1600" dirty="0" err="1"/>
              <a:t>em</a:t>
            </a:r>
            <a:r>
              <a:rPr lang="en-US" sz="1600" dirty="0"/>
              <a:t> </a:t>
            </a:r>
            <a:r>
              <a:rPr lang="en-US" sz="1600" dirty="0" err="1"/>
              <a:t>relação</a:t>
            </a:r>
            <a:r>
              <a:rPr lang="en-US" sz="1600" dirty="0"/>
              <a:t> </a:t>
            </a:r>
            <a:r>
              <a:rPr lang="en-US" sz="1600" dirty="0" err="1"/>
              <a:t>aos</a:t>
            </a:r>
            <a:r>
              <a:rPr lang="en-US" sz="1600" dirty="0"/>
              <a:t> </a:t>
            </a:r>
            <a:r>
              <a:rPr lang="en-US" sz="1600" dirty="0" err="1"/>
              <a:t>pais</a:t>
            </a:r>
            <a:r>
              <a:rPr lang="en-US" sz="1600" dirty="0"/>
              <a:t>. </a:t>
            </a:r>
            <a:r>
              <a:rPr lang="en-US" sz="1600" dirty="0" err="1"/>
              <a:t>Sua</a:t>
            </a:r>
            <a:r>
              <a:rPr lang="en-US" sz="1600" dirty="0"/>
              <a:t> forma </a:t>
            </a:r>
            <a:r>
              <a:rPr lang="en-US" sz="1600" dirty="0" err="1"/>
              <a:t>completa</a:t>
            </a:r>
            <a:r>
              <a:rPr lang="en-US" sz="1600" dirty="0"/>
              <a:t> </a:t>
            </a:r>
            <a:r>
              <a:rPr lang="en-US" sz="1600" dirty="0" err="1"/>
              <a:t>é</a:t>
            </a:r>
            <a:r>
              <a:rPr lang="en-US" sz="1600" dirty="0"/>
              <a:t> um </a:t>
            </a:r>
            <a:r>
              <a:rPr lang="en-US" sz="1600" dirty="0" err="1"/>
              <a:t>amálgama</a:t>
            </a:r>
            <a:r>
              <a:rPr lang="en-US" sz="1600" dirty="0"/>
              <a:t> da </a:t>
            </a:r>
            <a:r>
              <a:rPr lang="en-US" sz="1600" dirty="0" err="1"/>
              <a:t>sua</a:t>
            </a:r>
            <a:r>
              <a:rPr lang="en-US" sz="1600" dirty="0"/>
              <a:t> Forma </a:t>
            </a:r>
            <a:r>
              <a:rPr lang="en-US" sz="1600" dirty="0" err="1"/>
              <a:t>positiva</a:t>
            </a:r>
            <a:r>
              <a:rPr lang="en-US" sz="1600" dirty="0"/>
              <a:t> e </a:t>
            </a:r>
            <a:r>
              <a:rPr lang="en-US" sz="1600" dirty="0" err="1"/>
              <a:t>negativa</a:t>
            </a:r>
            <a:r>
              <a:rPr lang="en-US" sz="1600" dirty="0"/>
              <a:t>.</a:t>
            </a:r>
          </a:p>
          <a:p>
            <a:pPr algn="just">
              <a:lnSpc>
                <a:spcPct val="160000"/>
              </a:lnSpc>
            </a:pPr>
            <a:endParaRPr lang="en-US" sz="1600" dirty="0"/>
          </a:p>
          <a:p>
            <a:pPr algn="just">
              <a:lnSpc>
                <a:spcPct val="160000"/>
              </a:lnSpc>
            </a:pPr>
            <a:r>
              <a:rPr lang="en-US" sz="1600" dirty="0" err="1"/>
              <a:t>Diz</a:t>
            </a:r>
            <a:r>
              <a:rPr lang="en-US" sz="1600" dirty="0"/>
              <a:t>-se </a:t>
            </a:r>
            <a:r>
              <a:rPr lang="en-US" sz="1600" dirty="0" err="1"/>
              <a:t>adequadamente</a:t>
            </a:r>
            <a:r>
              <a:rPr lang="en-US" sz="1600" dirty="0"/>
              <a:t> </a:t>
            </a:r>
            <a:r>
              <a:rPr lang="en-US" sz="1600" dirty="0" err="1"/>
              <a:t>que</a:t>
            </a:r>
            <a:r>
              <a:rPr lang="en-US" sz="1600" dirty="0"/>
              <a:t> o </a:t>
            </a:r>
            <a:r>
              <a:rPr lang="en-US" sz="1600" dirty="0" err="1"/>
              <a:t>Complexo</a:t>
            </a:r>
            <a:r>
              <a:rPr lang="en-US" sz="1600" dirty="0"/>
              <a:t> de </a:t>
            </a:r>
            <a:r>
              <a:rPr lang="en-US" sz="1600" dirty="0" err="1"/>
              <a:t>Édipo</a:t>
            </a:r>
            <a:r>
              <a:rPr lang="en-US" sz="1600" dirty="0"/>
              <a:t> é o </a:t>
            </a:r>
            <a:r>
              <a:rPr lang="en-US" sz="1600" dirty="0" err="1"/>
              <a:t>complexo</a:t>
            </a:r>
            <a:r>
              <a:rPr lang="en-US" sz="1600" dirty="0"/>
              <a:t> nuclear das neuroses e </a:t>
            </a:r>
            <a:r>
              <a:rPr lang="en-US" sz="1600" dirty="0" err="1"/>
              <a:t>constitui</a:t>
            </a:r>
            <a:r>
              <a:rPr lang="en-US" sz="1600" dirty="0"/>
              <a:t> o </a:t>
            </a:r>
            <a:r>
              <a:rPr lang="en-US" sz="1600" dirty="0" err="1"/>
              <a:t>elemento</a:t>
            </a:r>
            <a:r>
              <a:rPr lang="en-US" sz="1600" dirty="0"/>
              <a:t> </a:t>
            </a:r>
            <a:r>
              <a:rPr lang="en-US" sz="1600" dirty="0" err="1"/>
              <a:t>essencial</a:t>
            </a:r>
            <a:r>
              <a:rPr lang="en-US" sz="1600" dirty="0"/>
              <a:t> de </a:t>
            </a:r>
            <a:r>
              <a:rPr lang="en-US" sz="1600" dirty="0" err="1"/>
              <a:t>seu</a:t>
            </a:r>
            <a:r>
              <a:rPr lang="en-US" sz="1600" dirty="0"/>
              <a:t> </a:t>
            </a:r>
            <a:r>
              <a:rPr lang="en-US" sz="1600" dirty="0" err="1"/>
              <a:t>conteúdo</a:t>
            </a:r>
            <a:r>
              <a:rPr lang="en-US" sz="1600" dirty="0"/>
              <a:t>. </a:t>
            </a:r>
            <a:r>
              <a:rPr lang="en-US" sz="1600" dirty="0" err="1"/>
              <a:t>Nele</a:t>
            </a:r>
            <a:r>
              <a:rPr lang="en-US" sz="1600" dirty="0"/>
              <a:t> </a:t>
            </a:r>
            <a:r>
              <a:rPr lang="en-US" sz="1600" dirty="0" err="1"/>
              <a:t>culmina</a:t>
            </a:r>
            <a:r>
              <a:rPr lang="en-US" sz="1600" dirty="0"/>
              <a:t> a </a:t>
            </a:r>
            <a:r>
              <a:rPr lang="en-US" sz="1600" dirty="0" err="1"/>
              <a:t>sexualidade</a:t>
            </a:r>
            <a:r>
              <a:rPr lang="en-US" sz="1600" dirty="0"/>
              <a:t> </a:t>
            </a:r>
            <a:r>
              <a:rPr lang="en-US" sz="1600" dirty="0" err="1"/>
              <a:t>infantil</a:t>
            </a:r>
            <a:r>
              <a:rPr lang="en-US" sz="1600" dirty="0"/>
              <a:t>, a </a:t>
            </a:r>
            <a:r>
              <a:rPr lang="en-US" sz="1600" dirty="0" err="1"/>
              <a:t>qual</a:t>
            </a:r>
            <a:r>
              <a:rPr lang="en-US" sz="1600" dirty="0"/>
              <a:t> </a:t>
            </a:r>
            <a:r>
              <a:rPr lang="en-US" sz="1600" dirty="0" err="1"/>
              <a:t>influencia</a:t>
            </a:r>
            <a:r>
              <a:rPr lang="en-US" sz="1600" dirty="0"/>
              <a:t> de </a:t>
            </a:r>
            <a:r>
              <a:rPr lang="en-US" sz="1600" dirty="0" err="1"/>
              <a:t>maneira</a:t>
            </a:r>
            <a:r>
              <a:rPr lang="en-US" sz="1600" dirty="0"/>
              <a:t> </a:t>
            </a:r>
            <a:r>
              <a:rPr lang="en-US" sz="1600" dirty="0" err="1"/>
              <a:t>decisiva</a:t>
            </a:r>
            <a:r>
              <a:rPr lang="en-US" sz="1600" dirty="0"/>
              <a:t> a </a:t>
            </a:r>
            <a:r>
              <a:rPr lang="en-US" sz="1600" dirty="0" err="1"/>
              <a:t>sexualidade</a:t>
            </a:r>
            <a:r>
              <a:rPr lang="en-US" sz="1600" dirty="0"/>
              <a:t> do </a:t>
            </a:r>
            <a:r>
              <a:rPr lang="en-US" sz="1600" dirty="0" err="1"/>
              <a:t>adulto</a:t>
            </a:r>
            <a:r>
              <a:rPr lang="en-US" sz="1600" dirty="0"/>
              <a:t> </a:t>
            </a:r>
            <a:r>
              <a:rPr lang="en-US" sz="1600" dirty="0" err="1"/>
              <a:t>por</a:t>
            </a:r>
            <a:r>
              <a:rPr lang="en-US" sz="1600" dirty="0"/>
              <a:t> </a:t>
            </a:r>
            <a:r>
              <a:rPr lang="en-US" sz="1600" dirty="0" err="1"/>
              <a:t>seus</a:t>
            </a:r>
            <a:r>
              <a:rPr lang="en-US" sz="1600" dirty="0"/>
              <a:t> </a:t>
            </a:r>
            <a:r>
              <a:rPr lang="en-US" sz="1600" dirty="0" err="1"/>
              <a:t>efeitos</a:t>
            </a:r>
            <a:r>
              <a:rPr lang="en-US" sz="1600" dirty="0"/>
              <a:t> </a:t>
            </a:r>
            <a:r>
              <a:rPr lang="en-US" sz="1600" dirty="0" err="1"/>
              <a:t>posteriores</a:t>
            </a:r>
            <a:r>
              <a:rPr lang="en-US" sz="1600" dirty="0"/>
              <a:t>. </a:t>
            </a:r>
            <a:r>
              <a:rPr lang="en-US" sz="1600" dirty="0" err="1"/>
              <a:t>Cada</a:t>
            </a:r>
            <a:r>
              <a:rPr lang="en-US" sz="1600" dirty="0"/>
              <a:t> novo </a:t>
            </a:r>
            <a:r>
              <a:rPr lang="en-US" sz="1600" dirty="0" err="1"/>
              <a:t>recém-chegado</a:t>
            </a:r>
            <a:r>
              <a:rPr lang="en-US" sz="1600" dirty="0"/>
              <a:t> no </a:t>
            </a:r>
            <a:r>
              <a:rPr lang="en-US" sz="1600" dirty="0" err="1"/>
              <a:t>mundo</a:t>
            </a:r>
            <a:r>
              <a:rPr lang="en-US" sz="1600" dirty="0"/>
              <a:t> </a:t>
            </a:r>
            <a:r>
              <a:rPr lang="en-US" sz="1600" dirty="0" err="1"/>
              <a:t>humano</a:t>
            </a:r>
            <a:r>
              <a:rPr lang="en-US" sz="1600" dirty="0"/>
              <a:t> é </a:t>
            </a:r>
            <a:r>
              <a:rPr lang="en-US" sz="1600" dirty="0" err="1"/>
              <a:t>colocado</a:t>
            </a:r>
            <a:r>
              <a:rPr lang="en-US" sz="1600" dirty="0"/>
              <a:t> no </a:t>
            </a:r>
            <a:r>
              <a:rPr lang="en-US" sz="1600" dirty="0" err="1"/>
              <a:t>dever</a:t>
            </a:r>
            <a:r>
              <a:rPr lang="en-US" sz="1600" dirty="0"/>
              <a:t> de </a:t>
            </a:r>
            <a:r>
              <a:rPr lang="en-US" sz="1600" dirty="0" err="1"/>
              <a:t>chegar</a:t>
            </a:r>
            <a:r>
              <a:rPr lang="en-US" sz="1600" dirty="0"/>
              <a:t> </a:t>
            </a:r>
            <a:r>
              <a:rPr lang="en-US" sz="1600" dirty="0" err="1"/>
              <a:t>ao</a:t>
            </a:r>
            <a:r>
              <a:rPr lang="en-US" sz="1600" dirty="0"/>
              <a:t> </a:t>
            </a:r>
            <a:r>
              <a:rPr lang="en-US" sz="1600" dirty="0" err="1"/>
              <a:t>fim</a:t>
            </a:r>
            <a:r>
              <a:rPr lang="en-US" sz="1600" dirty="0"/>
              <a:t> do </a:t>
            </a:r>
            <a:r>
              <a:rPr lang="en-US" sz="1600" dirty="0" err="1"/>
              <a:t>Complexo</a:t>
            </a:r>
            <a:r>
              <a:rPr lang="en-US" sz="1600" dirty="0"/>
              <a:t> de </a:t>
            </a:r>
            <a:r>
              <a:rPr lang="en-US" sz="1600" dirty="0" err="1"/>
              <a:t>Édipo</a:t>
            </a:r>
            <a:r>
              <a:rPr lang="en-US" sz="1600" dirty="0"/>
              <a:t>; </a:t>
            </a:r>
            <a:r>
              <a:rPr lang="en-US" sz="1600" dirty="0" err="1"/>
              <a:t>aquele</a:t>
            </a:r>
            <a:r>
              <a:rPr lang="en-US" sz="1600" dirty="0"/>
              <a:t> </a:t>
            </a:r>
            <a:r>
              <a:rPr lang="en-US" sz="1600" dirty="0" err="1"/>
              <a:t>que</a:t>
            </a:r>
            <a:r>
              <a:rPr lang="en-US" sz="1600" dirty="0"/>
              <a:t> </a:t>
            </a:r>
            <a:r>
              <a:rPr lang="en-US" sz="1600" dirty="0" err="1"/>
              <a:t>não</a:t>
            </a:r>
            <a:r>
              <a:rPr lang="en-US" sz="1600" dirty="0"/>
              <a:t> </a:t>
            </a:r>
            <a:r>
              <a:rPr lang="en-US" sz="1600" dirty="0" err="1"/>
              <a:t>chega</a:t>
            </a:r>
            <a:r>
              <a:rPr lang="en-US" sz="1600" dirty="0"/>
              <a:t> a </a:t>
            </a:r>
            <a:r>
              <a:rPr lang="en-US" sz="1600" dirty="0" err="1"/>
              <a:t>isso</a:t>
            </a:r>
            <a:r>
              <a:rPr lang="en-US" sz="1600" dirty="0"/>
              <a:t> é </a:t>
            </a:r>
            <a:r>
              <a:rPr lang="en-US" sz="1600" dirty="0" err="1"/>
              <a:t>levado</a:t>
            </a:r>
            <a:r>
              <a:rPr lang="en-US" sz="1600" dirty="0"/>
              <a:t> à </a:t>
            </a:r>
            <a:r>
              <a:rPr lang="en-US" sz="1600" dirty="0" err="1"/>
              <a:t>neurose</a:t>
            </a:r>
            <a:r>
              <a:rPr lang="en-US" sz="1600" dirty="0"/>
              <a:t>. O </a:t>
            </a:r>
            <a:r>
              <a:rPr lang="en-US" sz="1600" dirty="0" err="1"/>
              <a:t>progresso</a:t>
            </a:r>
            <a:r>
              <a:rPr lang="en-US" sz="1600" dirty="0"/>
              <a:t> do </a:t>
            </a:r>
            <a:r>
              <a:rPr lang="en-US" sz="1600" dirty="0" err="1"/>
              <a:t>trabalho</a:t>
            </a:r>
            <a:r>
              <a:rPr lang="en-US" sz="1600" dirty="0"/>
              <a:t> </a:t>
            </a:r>
            <a:r>
              <a:rPr lang="en-US" sz="1600" dirty="0" err="1"/>
              <a:t>psicanalítico</a:t>
            </a:r>
            <a:r>
              <a:rPr lang="en-US" sz="1600" dirty="0"/>
              <a:t> </a:t>
            </a:r>
            <a:r>
              <a:rPr lang="en-US" sz="1600" dirty="0" err="1"/>
              <a:t>sublinhou</a:t>
            </a:r>
            <a:r>
              <a:rPr lang="en-US" sz="1600" dirty="0"/>
              <a:t> </a:t>
            </a:r>
            <a:r>
              <a:rPr lang="en-US" sz="1600" dirty="0" err="1"/>
              <a:t>sempre</a:t>
            </a:r>
            <a:r>
              <a:rPr lang="en-US" sz="1600" dirty="0"/>
              <a:t>, de </a:t>
            </a:r>
            <a:r>
              <a:rPr lang="en-US" sz="1600" dirty="0" err="1"/>
              <a:t>maneira</a:t>
            </a:r>
            <a:r>
              <a:rPr lang="en-US" sz="1600" dirty="0"/>
              <a:t> </a:t>
            </a:r>
            <a:r>
              <a:rPr lang="en-US" sz="1600" dirty="0" err="1"/>
              <a:t>muito</a:t>
            </a:r>
            <a:r>
              <a:rPr lang="en-US" sz="1600" dirty="0"/>
              <a:t> </a:t>
            </a:r>
            <a:r>
              <a:rPr lang="en-US" sz="1600" dirty="0" err="1"/>
              <a:t>clara</a:t>
            </a:r>
            <a:r>
              <a:rPr lang="en-US" sz="1600" dirty="0"/>
              <a:t>, </a:t>
            </a:r>
            <a:r>
              <a:rPr lang="en-US" sz="1600" dirty="0" err="1"/>
              <a:t>essa</a:t>
            </a:r>
            <a:r>
              <a:rPr lang="en-US" sz="1600" dirty="0"/>
              <a:t> </a:t>
            </a:r>
            <a:r>
              <a:rPr lang="en-US" sz="1600" dirty="0" err="1"/>
              <a:t>significação</a:t>
            </a:r>
            <a:r>
              <a:rPr lang="en-US" sz="1600" dirty="0"/>
              <a:t> do </a:t>
            </a:r>
            <a:r>
              <a:rPr lang="en-US" sz="1600" dirty="0" err="1"/>
              <a:t>Complexo</a:t>
            </a:r>
            <a:r>
              <a:rPr lang="en-US" sz="1600" dirty="0"/>
              <a:t> de </a:t>
            </a:r>
            <a:r>
              <a:rPr lang="en-US" sz="1600" dirty="0" err="1"/>
              <a:t>Édipo</a:t>
            </a:r>
            <a:r>
              <a:rPr lang="en-US" sz="1600" dirty="0"/>
              <a:t>; o </a:t>
            </a:r>
            <a:r>
              <a:rPr lang="en-US" sz="1600" dirty="0" err="1"/>
              <a:t>reconhecimento</a:t>
            </a:r>
            <a:r>
              <a:rPr lang="en-US" sz="1600" dirty="0"/>
              <a:t> de </a:t>
            </a:r>
            <a:r>
              <a:rPr lang="en-US" sz="1600" dirty="0" err="1"/>
              <a:t>sua</a:t>
            </a:r>
            <a:r>
              <a:rPr lang="en-US" sz="1600" dirty="0"/>
              <a:t> </a:t>
            </a:r>
            <a:r>
              <a:rPr lang="en-US" sz="1600" dirty="0" err="1"/>
              <a:t>existência</a:t>
            </a:r>
            <a:r>
              <a:rPr lang="en-US" sz="1600" dirty="0"/>
              <a:t> </a:t>
            </a:r>
            <a:r>
              <a:rPr lang="en-US" sz="1600" dirty="0" err="1"/>
              <a:t>tornou</a:t>
            </a:r>
            <a:r>
              <a:rPr lang="en-US" sz="1600" dirty="0"/>
              <a:t>-se o </a:t>
            </a:r>
            <a:r>
              <a:rPr lang="en-US" sz="1600" dirty="0" err="1"/>
              <a:t>xibolete</a:t>
            </a:r>
            <a:r>
              <a:rPr lang="en-US" sz="1600" dirty="0"/>
              <a:t> </a:t>
            </a:r>
            <a:r>
              <a:rPr lang="en-US" sz="1600" dirty="0" err="1"/>
              <a:t>que</a:t>
            </a:r>
            <a:r>
              <a:rPr lang="en-US" sz="1600" dirty="0"/>
              <a:t> distingue </a:t>
            </a:r>
            <a:r>
              <a:rPr lang="en-US" sz="1600" dirty="0" err="1"/>
              <a:t>os</a:t>
            </a:r>
            <a:r>
              <a:rPr lang="en-US" sz="1600" dirty="0"/>
              <a:t> </a:t>
            </a:r>
            <a:r>
              <a:rPr lang="en-US" sz="1600" dirty="0" err="1"/>
              <a:t>partidários</a:t>
            </a:r>
            <a:r>
              <a:rPr lang="en-US" sz="1600" dirty="0"/>
              <a:t> da </a:t>
            </a:r>
            <a:r>
              <a:rPr lang="en-US" sz="1600" dirty="0" err="1"/>
              <a:t>psicanálise</a:t>
            </a:r>
            <a:r>
              <a:rPr lang="en-US" sz="1600" dirty="0"/>
              <a:t> de </a:t>
            </a:r>
            <a:r>
              <a:rPr lang="en-US" sz="1600" dirty="0" err="1"/>
              <a:t>seus</a:t>
            </a:r>
            <a:r>
              <a:rPr lang="en-US" sz="1600" dirty="0"/>
              <a:t> </a:t>
            </a:r>
            <a:r>
              <a:rPr lang="en-US" sz="1600" dirty="0" err="1"/>
              <a:t>adversários</a:t>
            </a:r>
            <a:r>
              <a:rPr lang="en-US" sz="1600" dirty="0"/>
              <a:t>. (</a:t>
            </a:r>
            <a:r>
              <a:rPr lang="pt-BR" sz="1600" dirty="0"/>
              <a:t>Freud 1905d, p. 165 </a:t>
            </a:r>
            <a:r>
              <a:rPr lang="pt-BR" sz="1600" dirty="0" err="1"/>
              <a:t>n</a:t>
            </a:r>
            <a:r>
              <a:rPr lang="pt-BR" sz="1600" dirty="0"/>
              <a:t>., acrescentada em 1920)</a:t>
            </a:r>
          </a:p>
        </p:txBody>
      </p:sp>
      <p:sp>
        <p:nvSpPr>
          <p:cNvPr id="4" name="Slide Number Placeholder 3"/>
          <p:cNvSpPr>
            <a:spLocks noGrp="1"/>
          </p:cNvSpPr>
          <p:nvPr>
            <p:ph type="sldNum" sz="quarter" idx="12"/>
          </p:nvPr>
        </p:nvSpPr>
        <p:spPr/>
        <p:txBody>
          <a:bodyPr/>
          <a:lstStyle/>
          <a:p>
            <a:fld id="{D63B9D88-D155-4948-8B72-E5EAA8D0EB4C}" type="slidenum">
              <a:rPr lang="en-US" smtClean="0"/>
              <a:t>12</a:t>
            </a:fld>
            <a:endParaRPr lang="en-US"/>
          </a:p>
        </p:txBody>
      </p:sp>
    </p:spTree>
    <p:extLst>
      <p:ext uri="{BB962C8B-B14F-4D97-AF65-F5344CB8AC3E}">
        <p14:creationId xmlns:p14="http://schemas.microsoft.com/office/powerpoint/2010/main" val="11707315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Freud e </a:t>
            </a:r>
            <a:r>
              <a:rPr lang="en-US" sz="2800" b="1" dirty="0" err="1"/>
              <a:t>alguns</a:t>
            </a:r>
            <a:r>
              <a:rPr lang="en-US" sz="2800" b="1" dirty="0"/>
              <a:t> </a:t>
            </a:r>
            <a:r>
              <a:rPr lang="en-US" sz="2800" b="1" dirty="0" err="1"/>
              <a:t>comentários</a:t>
            </a:r>
            <a:r>
              <a:rPr lang="en-US" sz="2800" b="1" dirty="0"/>
              <a:t> </a:t>
            </a:r>
            <a:r>
              <a:rPr lang="en-US" sz="2800" b="1" dirty="0" err="1"/>
              <a:t>seus</a:t>
            </a:r>
            <a:r>
              <a:rPr lang="en-US" sz="2800" b="1" dirty="0"/>
              <a:t> </a:t>
            </a:r>
            <a:r>
              <a:rPr lang="en-US" sz="2800" b="1" dirty="0" err="1"/>
              <a:t>sobre</a:t>
            </a:r>
            <a:r>
              <a:rPr lang="en-US" sz="2800" b="1" dirty="0"/>
              <a:t> o </a:t>
            </a:r>
            <a:r>
              <a:rPr lang="en-US" sz="2800" b="1" dirty="0" err="1"/>
              <a:t>Complexo</a:t>
            </a:r>
            <a:r>
              <a:rPr lang="en-US" sz="2800" b="1" dirty="0"/>
              <a:t> de </a:t>
            </a:r>
            <a:r>
              <a:rPr lang="en-US" sz="2800" b="1" dirty="0" err="1"/>
              <a:t>Édipo</a:t>
            </a:r>
            <a:r>
              <a:rPr lang="en-US" sz="2800" b="1" dirty="0"/>
              <a:t> (1)</a:t>
            </a:r>
          </a:p>
        </p:txBody>
      </p:sp>
      <p:sp>
        <p:nvSpPr>
          <p:cNvPr id="3" name="Content Placeholder 2"/>
          <p:cNvSpPr>
            <a:spLocks noGrp="1"/>
          </p:cNvSpPr>
          <p:nvPr>
            <p:ph idx="1"/>
          </p:nvPr>
        </p:nvSpPr>
        <p:spPr/>
        <p:txBody>
          <a:bodyPr>
            <a:normAutofit/>
          </a:bodyPr>
          <a:lstStyle/>
          <a:p>
            <a:pPr algn="just">
              <a:lnSpc>
                <a:spcPct val="160000"/>
              </a:lnSpc>
            </a:pPr>
            <a:endParaRPr lang="en-US" sz="1900" dirty="0"/>
          </a:p>
          <a:p>
            <a:pPr algn="just">
              <a:lnSpc>
                <a:spcPct val="160000"/>
              </a:lnSpc>
            </a:pPr>
            <a:r>
              <a:rPr lang="en-US" sz="1900" dirty="0"/>
              <a:t>[...] a </a:t>
            </a:r>
            <a:r>
              <a:rPr lang="en-US" sz="1900" dirty="0" err="1"/>
              <a:t>lenda</a:t>
            </a:r>
            <a:r>
              <a:rPr lang="en-US" sz="1900" dirty="0"/>
              <a:t> </a:t>
            </a:r>
            <a:r>
              <a:rPr lang="en-US" sz="1900" dirty="0" err="1"/>
              <a:t>grega</a:t>
            </a:r>
            <a:r>
              <a:rPr lang="en-US" sz="1900" dirty="0"/>
              <a:t> </a:t>
            </a:r>
            <a:r>
              <a:rPr lang="en-US" sz="1900" dirty="0" err="1"/>
              <a:t>capta</a:t>
            </a:r>
            <a:r>
              <a:rPr lang="en-US" sz="1900" dirty="0"/>
              <a:t> </a:t>
            </a:r>
            <a:r>
              <a:rPr lang="en-US" sz="1900" dirty="0" err="1"/>
              <a:t>uma</a:t>
            </a:r>
            <a:r>
              <a:rPr lang="en-US" sz="1900" dirty="0"/>
              <a:t> </a:t>
            </a:r>
            <a:r>
              <a:rPr lang="en-US" sz="1900" dirty="0" err="1"/>
              <a:t>compulsão</a:t>
            </a:r>
            <a:r>
              <a:rPr lang="en-US" sz="1900" dirty="0"/>
              <a:t> </a:t>
            </a:r>
            <a:r>
              <a:rPr lang="en-US" sz="1900" dirty="0" err="1"/>
              <a:t>que</a:t>
            </a:r>
            <a:r>
              <a:rPr lang="en-US" sz="1900" dirty="0"/>
              <a:t> </a:t>
            </a:r>
            <a:r>
              <a:rPr lang="en-US" sz="1900" dirty="0" err="1"/>
              <a:t>todos</a:t>
            </a:r>
            <a:r>
              <a:rPr lang="en-US" sz="1900" dirty="0"/>
              <a:t> </a:t>
            </a:r>
            <a:r>
              <a:rPr lang="en-US" sz="1900" dirty="0" err="1"/>
              <a:t>reconhecem</a:t>
            </a:r>
            <a:r>
              <a:rPr lang="en-US" sz="1900" dirty="0"/>
              <a:t>, </a:t>
            </a:r>
            <a:r>
              <a:rPr lang="en-US" sz="1900" dirty="0" err="1"/>
              <a:t>pois</a:t>
            </a:r>
            <a:r>
              <a:rPr lang="en-US" sz="1900" dirty="0"/>
              <a:t> </a:t>
            </a:r>
            <a:r>
              <a:rPr lang="en-US" sz="1900" dirty="0" err="1"/>
              <a:t>cada</a:t>
            </a:r>
            <a:r>
              <a:rPr lang="en-US" sz="1900" dirty="0"/>
              <a:t> um </a:t>
            </a:r>
            <a:r>
              <a:rPr lang="en-US" sz="1900" dirty="0" err="1"/>
              <a:t>presente</a:t>
            </a:r>
            <a:r>
              <a:rPr lang="en-US" sz="1900" dirty="0"/>
              <a:t> </a:t>
            </a:r>
            <a:r>
              <a:rPr lang="en-US" sz="1900" dirty="0" err="1"/>
              <a:t>sua</a:t>
            </a:r>
            <a:r>
              <a:rPr lang="en-US" sz="1900" dirty="0"/>
              <a:t> </a:t>
            </a:r>
            <a:r>
              <a:rPr lang="en-US" sz="1900" dirty="0" err="1"/>
              <a:t>existência</a:t>
            </a:r>
            <a:r>
              <a:rPr lang="en-US" sz="1900" dirty="0"/>
              <a:t> </a:t>
            </a:r>
            <a:r>
              <a:rPr lang="en-US" sz="1900" dirty="0" err="1"/>
              <a:t>em</a:t>
            </a:r>
            <a:r>
              <a:rPr lang="en-US" sz="1900" dirty="0"/>
              <a:t> </a:t>
            </a:r>
            <a:r>
              <a:rPr lang="en-US" sz="1900" dirty="0" err="1"/>
              <a:t>si</a:t>
            </a:r>
            <a:r>
              <a:rPr lang="en-US" sz="1900" dirty="0"/>
              <a:t> </a:t>
            </a:r>
            <a:r>
              <a:rPr lang="en-US" sz="1900" dirty="0" err="1"/>
              <a:t>mesmo</a:t>
            </a:r>
            <a:r>
              <a:rPr lang="en-US" sz="1900" dirty="0"/>
              <a:t>. </a:t>
            </a:r>
            <a:r>
              <a:rPr lang="en-US" sz="1900" dirty="0" err="1"/>
              <a:t>Cada</a:t>
            </a:r>
            <a:r>
              <a:rPr lang="en-US" sz="1900" dirty="0"/>
              <a:t> </a:t>
            </a:r>
            <a:r>
              <a:rPr lang="en-US" sz="1900" dirty="0" err="1"/>
              <a:t>pessoa</a:t>
            </a:r>
            <a:r>
              <a:rPr lang="en-US" sz="1900" dirty="0"/>
              <a:t> da </a:t>
            </a:r>
            <a:r>
              <a:rPr lang="en-US" sz="1900" dirty="0" err="1"/>
              <a:t>pla</a:t>
            </a:r>
            <a:r>
              <a:rPr lang="en-US" sz="1900" dirty="0"/>
              <a:t>- </a:t>
            </a:r>
            <a:r>
              <a:rPr lang="en-US" sz="1900" dirty="0" err="1"/>
              <a:t>téia</a:t>
            </a:r>
            <a:r>
              <a:rPr lang="en-US" sz="1900" dirty="0"/>
              <a:t> </a:t>
            </a:r>
            <a:r>
              <a:rPr lang="en-US" sz="1900" dirty="0" err="1"/>
              <a:t>foi</a:t>
            </a:r>
            <a:r>
              <a:rPr lang="en-US" sz="1900" dirty="0"/>
              <a:t>, um </a:t>
            </a:r>
            <a:r>
              <a:rPr lang="en-US" sz="1900" dirty="0" err="1"/>
              <a:t>dia</a:t>
            </a:r>
            <a:r>
              <a:rPr lang="en-US" sz="1900" dirty="0"/>
              <a:t>, um </a:t>
            </a:r>
            <a:r>
              <a:rPr lang="en-US" sz="1900" dirty="0" err="1"/>
              <a:t>Édipo</a:t>
            </a:r>
            <a:r>
              <a:rPr lang="en-US" sz="1900" dirty="0"/>
              <a:t> </a:t>
            </a:r>
            <a:r>
              <a:rPr lang="en-US" sz="1900" dirty="0" err="1"/>
              <a:t>em</a:t>
            </a:r>
            <a:r>
              <a:rPr lang="en-US" sz="1900" dirty="0"/>
              <a:t> </a:t>
            </a:r>
            <a:r>
              <a:rPr lang="en-US" sz="1900" dirty="0" err="1"/>
              <a:t>potencial</a:t>
            </a:r>
            <a:r>
              <a:rPr lang="en-US" sz="1900" dirty="0"/>
              <a:t> </a:t>
            </a:r>
            <a:r>
              <a:rPr lang="en-US" sz="1900" dirty="0" err="1"/>
              <a:t>na</a:t>
            </a:r>
            <a:r>
              <a:rPr lang="en-US" sz="1900" dirty="0"/>
              <a:t> fantasia, e </a:t>
            </a:r>
            <a:r>
              <a:rPr lang="en-US" sz="1900" dirty="0" err="1"/>
              <a:t>cada</a:t>
            </a:r>
            <a:r>
              <a:rPr lang="en-US" sz="1900" dirty="0"/>
              <a:t> </a:t>
            </a:r>
            <a:r>
              <a:rPr lang="en-US" sz="1900" dirty="0" err="1"/>
              <a:t>uma</a:t>
            </a:r>
            <a:r>
              <a:rPr lang="en-US" sz="1900" dirty="0"/>
              <a:t> </a:t>
            </a:r>
            <a:r>
              <a:rPr lang="en-US" sz="1900" dirty="0" err="1"/>
              <a:t>recua</a:t>
            </a:r>
            <a:r>
              <a:rPr lang="en-US" sz="1900" dirty="0"/>
              <a:t>, </a:t>
            </a:r>
            <a:r>
              <a:rPr lang="en-US" sz="1900" dirty="0" err="1"/>
              <a:t>horrorizada</a:t>
            </a:r>
            <a:r>
              <a:rPr lang="en-US" sz="1900" dirty="0"/>
              <a:t>, </a:t>
            </a:r>
            <a:r>
              <a:rPr lang="en-US" sz="1900" dirty="0" err="1"/>
              <a:t>diante</a:t>
            </a:r>
            <a:r>
              <a:rPr lang="en-US" sz="1900" dirty="0"/>
              <a:t> da </a:t>
            </a:r>
            <a:r>
              <a:rPr lang="en-US" sz="1900" dirty="0" err="1"/>
              <a:t>realização</a:t>
            </a:r>
            <a:r>
              <a:rPr lang="en-US" sz="1900" dirty="0"/>
              <a:t> </a:t>
            </a:r>
            <a:r>
              <a:rPr lang="en-US" sz="1900" dirty="0" err="1"/>
              <a:t>deste</a:t>
            </a:r>
            <a:r>
              <a:rPr lang="en-US" sz="1900" dirty="0"/>
              <a:t> </a:t>
            </a:r>
            <a:r>
              <a:rPr lang="en-US" sz="1900" dirty="0" err="1"/>
              <a:t>sonho</a:t>
            </a:r>
            <a:r>
              <a:rPr lang="en-US" sz="1900" dirty="0"/>
              <a:t> </a:t>
            </a:r>
            <a:r>
              <a:rPr lang="en-US" sz="1900" dirty="0" err="1"/>
              <a:t>ali</a:t>
            </a:r>
            <a:r>
              <a:rPr lang="en-US" sz="1900" dirty="0"/>
              <a:t> </a:t>
            </a:r>
            <a:r>
              <a:rPr lang="en-US" sz="1900" dirty="0" err="1"/>
              <a:t>transplantada</a:t>
            </a:r>
            <a:r>
              <a:rPr lang="en-US" sz="1900" dirty="0"/>
              <a:t> </a:t>
            </a:r>
            <a:r>
              <a:rPr lang="en-US" sz="1900" dirty="0" err="1"/>
              <a:t>para</a:t>
            </a:r>
            <a:r>
              <a:rPr lang="en-US" sz="1900" dirty="0"/>
              <a:t> a </a:t>
            </a:r>
            <a:r>
              <a:rPr lang="en-US" sz="1900" dirty="0" err="1"/>
              <a:t>realidade</a:t>
            </a:r>
            <a:r>
              <a:rPr lang="en-US" sz="1900" dirty="0"/>
              <a:t>, com </a:t>
            </a:r>
            <a:r>
              <a:rPr lang="en-US" sz="1900" dirty="0" err="1"/>
              <a:t>toda</a:t>
            </a:r>
            <a:r>
              <a:rPr lang="en-US" sz="1900" dirty="0"/>
              <a:t> a </a:t>
            </a:r>
            <a:r>
              <a:rPr lang="en-US" sz="1900" dirty="0" err="1"/>
              <a:t>carga</a:t>
            </a:r>
            <a:r>
              <a:rPr lang="en-US" sz="1900" dirty="0"/>
              <a:t> de </a:t>
            </a:r>
            <a:r>
              <a:rPr lang="en-US" sz="1900" dirty="0" err="1"/>
              <a:t>repressão</a:t>
            </a:r>
            <a:r>
              <a:rPr lang="en-US" sz="1900" dirty="0"/>
              <a:t> </a:t>
            </a:r>
            <a:r>
              <a:rPr lang="en-US" sz="1900" dirty="0" err="1"/>
              <a:t>que</a:t>
            </a:r>
            <a:r>
              <a:rPr lang="en-US" sz="1900" dirty="0"/>
              <a:t> </a:t>
            </a:r>
            <a:r>
              <a:rPr lang="en-US" sz="1900" dirty="0" err="1"/>
              <a:t>separa</a:t>
            </a:r>
            <a:r>
              <a:rPr lang="en-US" sz="1900" dirty="0"/>
              <a:t> </a:t>
            </a:r>
            <a:r>
              <a:rPr lang="en-US" sz="1900" dirty="0" err="1"/>
              <a:t>seu</a:t>
            </a:r>
            <a:r>
              <a:rPr lang="en-US" sz="1900" dirty="0"/>
              <a:t> </a:t>
            </a:r>
            <a:r>
              <a:rPr lang="en-US" sz="1900" dirty="0" err="1"/>
              <a:t>estado</a:t>
            </a:r>
            <a:r>
              <a:rPr lang="en-US" sz="1900" dirty="0"/>
              <a:t> </a:t>
            </a:r>
            <a:r>
              <a:rPr lang="en-US" sz="1900" dirty="0" err="1"/>
              <a:t>infantil</a:t>
            </a:r>
            <a:r>
              <a:rPr lang="en-US" sz="1900" dirty="0"/>
              <a:t> do </a:t>
            </a:r>
            <a:r>
              <a:rPr lang="en-US" sz="1900" dirty="0" err="1"/>
              <a:t>estado</a:t>
            </a:r>
            <a:r>
              <a:rPr lang="en-US" sz="1900" dirty="0"/>
              <a:t> </a:t>
            </a:r>
            <a:r>
              <a:rPr lang="en-US" sz="1900" dirty="0" err="1"/>
              <a:t>adulto</a:t>
            </a:r>
            <a:r>
              <a:rPr lang="en-US" sz="1900" dirty="0"/>
              <a:t>. (</a:t>
            </a:r>
            <a:r>
              <a:rPr lang="is-IS" sz="1900" dirty="0"/>
              <a:t>Freud &amp; Fliess 1986, 15/10/1897, p. 273). </a:t>
            </a:r>
          </a:p>
          <a:p>
            <a:endParaRPr lang="en-US" dirty="0"/>
          </a:p>
          <a:p>
            <a:endParaRPr lang="en-US" dirty="0"/>
          </a:p>
          <a:p>
            <a:endParaRPr lang="en-US" dirty="0"/>
          </a:p>
        </p:txBody>
      </p:sp>
      <p:sp>
        <p:nvSpPr>
          <p:cNvPr id="4" name="Slide Number Placeholder 3"/>
          <p:cNvSpPr>
            <a:spLocks noGrp="1"/>
          </p:cNvSpPr>
          <p:nvPr>
            <p:ph type="sldNum" sz="quarter" idx="12"/>
          </p:nvPr>
        </p:nvSpPr>
        <p:spPr/>
        <p:txBody>
          <a:bodyPr/>
          <a:lstStyle/>
          <a:p>
            <a:fld id="{D63B9D88-D155-4948-8B72-E5EAA8D0EB4C}" type="slidenum">
              <a:rPr lang="en-US" smtClean="0"/>
              <a:t>13</a:t>
            </a:fld>
            <a:endParaRPr lang="en-US"/>
          </a:p>
        </p:txBody>
      </p:sp>
    </p:spTree>
    <p:extLst>
      <p:ext uri="{BB962C8B-B14F-4D97-AF65-F5344CB8AC3E}">
        <p14:creationId xmlns:p14="http://schemas.microsoft.com/office/powerpoint/2010/main" val="22841018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Freud e </a:t>
            </a:r>
            <a:r>
              <a:rPr lang="en-US" sz="2800" b="1" dirty="0" err="1"/>
              <a:t>alguns</a:t>
            </a:r>
            <a:r>
              <a:rPr lang="en-US" sz="2800" b="1" dirty="0"/>
              <a:t> </a:t>
            </a:r>
            <a:r>
              <a:rPr lang="en-US" sz="2800" b="1" dirty="0" err="1"/>
              <a:t>comentários</a:t>
            </a:r>
            <a:r>
              <a:rPr lang="en-US" sz="2800" b="1" dirty="0"/>
              <a:t> </a:t>
            </a:r>
            <a:r>
              <a:rPr lang="en-US" sz="2800" b="1" dirty="0" err="1"/>
              <a:t>seus</a:t>
            </a:r>
            <a:r>
              <a:rPr lang="en-US" sz="2800" b="1" dirty="0"/>
              <a:t> </a:t>
            </a:r>
            <a:r>
              <a:rPr lang="en-US" sz="2800" b="1" dirty="0" err="1"/>
              <a:t>sobre</a:t>
            </a:r>
            <a:r>
              <a:rPr lang="en-US" sz="2800" b="1" dirty="0"/>
              <a:t> o </a:t>
            </a:r>
            <a:r>
              <a:rPr lang="en-US" sz="2800" b="1" dirty="0" err="1"/>
              <a:t>Complexo</a:t>
            </a:r>
            <a:r>
              <a:rPr lang="en-US" sz="2800" b="1" dirty="0"/>
              <a:t> de </a:t>
            </a:r>
            <a:r>
              <a:rPr lang="en-US" sz="2800" b="1" dirty="0" err="1"/>
              <a:t>Édipo</a:t>
            </a:r>
            <a:r>
              <a:rPr lang="en-US" sz="2800" b="1" dirty="0"/>
              <a:t> (2)</a:t>
            </a:r>
            <a:endParaRPr lang="en-US" sz="2800" dirty="0"/>
          </a:p>
        </p:txBody>
      </p:sp>
      <p:sp>
        <p:nvSpPr>
          <p:cNvPr id="3" name="Content Placeholder 2"/>
          <p:cNvSpPr>
            <a:spLocks noGrp="1"/>
          </p:cNvSpPr>
          <p:nvPr>
            <p:ph idx="1"/>
          </p:nvPr>
        </p:nvSpPr>
        <p:spPr/>
        <p:txBody>
          <a:bodyPr>
            <a:normAutofit fontScale="62500" lnSpcReduction="20000"/>
          </a:bodyPr>
          <a:lstStyle/>
          <a:p>
            <a:pPr marL="0" indent="0" algn="just">
              <a:lnSpc>
                <a:spcPct val="170000"/>
              </a:lnSpc>
              <a:buNone/>
            </a:pPr>
            <a:r>
              <a:rPr lang="en-US" dirty="0" err="1"/>
              <a:t>Gostaria</a:t>
            </a:r>
            <a:r>
              <a:rPr lang="en-US" dirty="0"/>
              <a:t> de, </a:t>
            </a:r>
            <a:r>
              <a:rPr lang="en-US" dirty="0" err="1"/>
              <a:t>ao</a:t>
            </a:r>
            <a:r>
              <a:rPr lang="en-US" dirty="0"/>
              <a:t> </a:t>
            </a:r>
            <a:r>
              <a:rPr lang="en-US" dirty="0" err="1"/>
              <a:t>fim</a:t>
            </a:r>
            <a:r>
              <a:rPr lang="en-US" dirty="0"/>
              <a:t> </a:t>
            </a:r>
            <a:r>
              <a:rPr lang="en-US" dirty="0" err="1"/>
              <a:t>desta</a:t>
            </a:r>
            <a:r>
              <a:rPr lang="en-US" dirty="0"/>
              <a:t> </a:t>
            </a:r>
            <a:r>
              <a:rPr lang="en-US" dirty="0" err="1"/>
              <a:t>investigação</a:t>
            </a:r>
            <a:r>
              <a:rPr lang="en-US" dirty="0"/>
              <a:t>, </a:t>
            </a:r>
            <a:r>
              <a:rPr lang="en-US" dirty="0" err="1"/>
              <a:t>condensada</a:t>
            </a:r>
            <a:r>
              <a:rPr lang="en-US" dirty="0"/>
              <a:t> </a:t>
            </a:r>
            <a:r>
              <a:rPr lang="en-US" dirty="0" err="1"/>
              <a:t>ao</a:t>
            </a:r>
            <a:r>
              <a:rPr lang="en-US" dirty="0"/>
              <a:t> </a:t>
            </a:r>
            <a:r>
              <a:rPr lang="en-US" dirty="0" err="1"/>
              <a:t>extremo</a:t>
            </a:r>
            <a:r>
              <a:rPr lang="en-US" dirty="0"/>
              <a:t>, </a:t>
            </a:r>
            <a:r>
              <a:rPr lang="en-US" dirty="0" err="1"/>
              <a:t>enunciar</a:t>
            </a:r>
            <a:r>
              <a:rPr lang="en-US" dirty="0"/>
              <a:t> </a:t>
            </a:r>
            <a:r>
              <a:rPr lang="en-US" dirty="0" err="1"/>
              <a:t>este</a:t>
            </a:r>
            <a:r>
              <a:rPr lang="en-US" dirty="0"/>
              <a:t> </a:t>
            </a:r>
            <a:r>
              <a:rPr lang="en-US" dirty="0" err="1"/>
              <a:t>resultado</a:t>
            </a:r>
            <a:r>
              <a:rPr lang="en-US" dirty="0"/>
              <a:t>: no </a:t>
            </a:r>
            <a:r>
              <a:rPr lang="en-US" dirty="0" err="1"/>
              <a:t>Complexo</a:t>
            </a:r>
            <a:r>
              <a:rPr lang="en-US" dirty="0"/>
              <a:t> de </a:t>
            </a:r>
            <a:r>
              <a:rPr lang="en-US" dirty="0" err="1"/>
              <a:t>Édipo</a:t>
            </a:r>
            <a:r>
              <a:rPr lang="en-US" dirty="0"/>
              <a:t> </a:t>
            </a:r>
            <a:r>
              <a:rPr lang="en-US" dirty="0" err="1"/>
              <a:t>convergem</a:t>
            </a:r>
            <a:r>
              <a:rPr lang="en-US" dirty="0"/>
              <a:t> </a:t>
            </a:r>
            <a:r>
              <a:rPr lang="en-US" dirty="0" err="1"/>
              <a:t>os</a:t>
            </a:r>
            <a:r>
              <a:rPr lang="en-US" dirty="0"/>
              <a:t> </a:t>
            </a:r>
            <a:r>
              <a:rPr lang="en-US" dirty="0" err="1"/>
              <a:t>começos</a:t>
            </a:r>
            <a:r>
              <a:rPr lang="en-US" dirty="0"/>
              <a:t> da </a:t>
            </a:r>
            <a:r>
              <a:rPr lang="en-US" dirty="0" err="1"/>
              <a:t>religião</a:t>
            </a:r>
            <a:r>
              <a:rPr lang="en-US" dirty="0"/>
              <a:t>, da </a:t>
            </a:r>
            <a:r>
              <a:rPr lang="en-US" dirty="0" err="1"/>
              <a:t>moralidade</a:t>
            </a:r>
            <a:r>
              <a:rPr lang="en-US" dirty="0"/>
              <a:t>, da </a:t>
            </a:r>
            <a:r>
              <a:rPr lang="en-US" dirty="0" err="1"/>
              <a:t>sociedade</a:t>
            </a:r>
            <a:r>
              <a:rPr lang="en-US" dirty="0"/>
              <a:t> e da arte, </a:t>
            </a:r>
            <a:r>
              <a:rPr lang="en-US" dirty="0" err="1"/>
              <a:t>em</a:t>
            </a:r>
            <a:r>
              <a:rPr lang="en-US" dirty="0"/>
              <a:t> </a:t>
            </a:r>
            <a:r>
              <a:rPr lang="en-US" dirty="0" err="1"/>
              <a:t>perfeita</a:t>
            </a:r>
            <a:r>
              <a:rPr lang="en-US" dirty="0"/>
              <a:t> </a:t>
            </a:r>
            <a:r>
              <a:rPr lang="en-US" dirty="0" err="1"/>
              <a:t>concordância</a:t>
            </a:r>
            <a:r>
              <a:rPr lang="en-US" dirty="0"/>
              <a:t> com o </a:t>
            </a:r>
            <a:r>
              <a:rPr lang="en-US" dirty="0" err="1"/>
              <a:t>que</a:t>
            </a:r>
            <a:r>
              <a:rPr lang="en-US" dirty="0"/>
              <a:t> </a:t>
            </a:r>
            <a:r>
              <a:rPr lang="en-US" dirty="0" err="1"/>
              <a:t>constata</a:t>
            </a:r>
            <a:r>
              <a:rPr lang="en-US" dirty="0"/>
              <a:t> a </a:t>
            </a:r>
            <a:r>
              <a:rPr lang="en-US" dirty="0" err="1"/>
              <a:t>psicanálise</a:t>
            </a:r>
            <a:r>
              <a:rPr lang="en-US" dirty="0"/>
              <a:t>, a saber, </a:t>
            </a:r>
            <a:r>
              <a:rPr lang="en-US" dirty="0" err="1"/>
              <a:t>que</a:t>
            </a:r>
            <a:r>
              <a:rPr lang="en-US" dirty="0"/>
              <a:t> o </a:t>
            </a:r>
            <a:r>
              <a:rPr lang="en-US" dirty="0" err="1"/>
              <a:t>complexo</a:t>
            </a:r>
            <a:r>
              <a:rPr lang="en-US" dirty="0"/>
              <a:t> forma o </a:t>
            </a:r>
            <a:r>
              <a:rPr lang="en-US" dirty="0" err="1"/>
              <a:t>núcleo</a:t>
            </a:r>
            <a:r>
              <a:rPr lang="en-US" dirty="0"/>
              <a:t> de </a:t>
            </a:r>
            <a:r>
              <a:rPr lang="en-US" dirty="0" err="1"/>
              <a:t>todas</a:t>
            </a:r>
            <a:r>
              <a:rPr lang="en-US" dirty="0"/>
              <a:t> as neuroses, </a:t>
            </a:r>
            <a:r>
              <a:rPr lang="en-US" dirty="0" err="1"/>
              <a:t>tanto</a:t>
            </a:r>
            <a:r>
              <a:rPr lang="en-US" dirty="0"/>
              <a:t> </a:t>
            </a:r>
            <a:r>
              <a:rPr lang="en-US" dirty="0" err="1"/>
              <a:t>quanto</a:t>
            </a:r>
            <a:r>
              <a:rPr lang="en-US" dirty="0"/>
              <a:t> </a:t>
            </a:r>
            <a:r>
              <a:rPr lang="en-US" dirty="0" err="1"/>
              <a:t>elas</a:t>
            </a:r>
            <a:r>
              <a:rPr lang="en-US" dirty="0"/>
              <a:t> se </a:t>
            </a:r>
            <a:r>
              <a:rPr lang="en-US" dirty="0" err="1"/>
              <a:t>deixaram</a:t>
            </a:r>
            <a:r>
              <a:rPr lang="en-US" dirty="0"/>
              <a:t> </a:t>
            </a:r>
            <a:r>
              <a:rPr lang="en-US" dirty="0" err="1"/>
              <a:t>compreender</a:t>
            </a:r>
            <a:r>
              <a:rPr lang="en-US" dirty="0"/>
              <a:t>, </a:t>
            </a:r>
            <a:r>
              <a:rPr lang="en-US" dirty="0" err="1"/>
              <a:t>por</a:t>
            </a:r>
            <a:r>
              <a:rPr lang="en-US" dirty="0"/>
              <a:t> </a:t>
            </a:r>
            <a:r>
              <a:rPr lang="en-US" dirty="0" err="1"/>
              <a:t>nós</a:t>
            </a:r>
            <a:r>
              <a:rPr lang="en-US" dirty="0"/>
              <a:t>, até </a:t>
            </a:r>
            <a:r>
              <a:rPr lang="en-US" dirty="0" err="1"/>
              <a:t>aqui</a:t>
            </a:r>
            <a:r>
              <a:rPr lang="en-US" dirty="0"/>
              <a:t>. </a:t>
            </a:r>
            <a:r>
              <a:rPr lang="en-US" dirty="0" err="1"/>
              <a:t>Aos</a:t>
            </a:r>
            <a:r>
              <a:rPr lang="en-US" dirty="0"/>
              <a:t> </a:t>
            </a:r>
            <a:r>
              <a:rPr lang="en-US" dirty="0" err="1"/>
              <a:t>meus</a:t>
            </a:r>
            <a:r>
              <a:rPr lang="en-US" dirty="0"/>
              <a:t> </a:t>
            </a:r>
            <a:r>
              <a:rPr lang="en-US" dirty="0" err="1"/>
              <a:t>olhos</a:t>
            </a:r>
            <a:r>
              <a:rPr lang="en-US" dirty="0"/>
              <a:t>, é </a:t>
            </a:r>
            <a:r>
              <a:rPr lang="en-US" dirty="0" err="1"/>
              <a:t>uma</a:t>
            </a:r>
            <a:r>
              <a:rPr lang="en-US" dirty="0"/>
              <a:t> </a:t>
            </a:r>
            <a:r>
              <a:rPr lang="en-US" dirty="0" err="1"/>
              <a:t>grande</a:t>
            </a:r>
            <a:r>
              <a:rPr lang="en-US" dirty="0"/>
              <a:t> </a:t>
            </a:r>
            <a:r>
              <a:rPr lang="en-US" dirty="0" err="1"/>
              <a:t>surpresa</a:t>
            </a:r>
            <a:r>
              <a:rPr lang="en-US" dirty="0"/>
              <a:t> </a:t>
            </a:r>
            <a:r>
              <a:rPr lang="en-US" dirty="0" err="1"/>
              <a:t>que</a:t>
            </a:r>
            <a:r>
              <a:rPr lang="en-US" dirty="0"/>
              <a:t> </a:t>
            </a:r>
            <a:r>
              <a:rPr lang="en-US" dirty="0" err="1"/>
              <a:t>os</a:t>
            </a:r>
            <a:r>
              <a:rPr lang="en-US" dirty="0"/>
              <a:t> </a:t>
            </a:r>
            <a:r>
              <a:rPr lang="en-US" dirty="0" err="1"/>
              <a:t>problemas</a:t>
            </a:r>
            <a:r>
              <a:rPr lang="en-US" dirty="0"/>
              <a:t> da </a:t>
            </a:r>
            <a:r>
              <a:rPr lang="en-US" dirty="0" err="1"/>
              <a:t>vida</a:t>
            </a:r>
            <a:r>
              <a:rPr lang="en-US" dirty="0"/>
              <a:t> da alma dos </a:t>
            </a:r>
            <a:r>
              <a:rPr lang="en-US" dirty="0" err="1"/>
              <a:t>povos</a:t>
            </a:r>
            <a:r>
              <a:rPr lang="en-US" dirty="0"/>
              <a:t> </a:t>
            </a:r>
            <a:r>
              <a:rPr lang="en-US" dirty="0" err="1"/>
              <a:t>sejam</a:t>
            </a:r>
            <a:r>
              <a:rPr lang="en-US" dirty="0"/>
              <a:t> </a:t>
            </a:r>
            <a:r>
              <a:rPr lang="en-US" dirty="0" err="1"/>
              <a:t>susceptíveis</a:t>
            </a:r>
            <a:r>
              <a:rPr lang="en-US" dirty="0"/>
              <a:t> de </a:t>
            </a:r>
            <a:r>
              <a:rPr lang="en-US" dirty="0" err="1"/>
              <a:t>serem</a:t>
            </a:r>
            <a:r>
              <a:rPr lang="en-US" dirty="0"/>
              <a:t> </a:t>
            </a:r>
            <a:r>
              <a:rPr lang="en-US" dirty="0" err="1"/>
              <a:t>resolvidos</a:t>
            </a:r>
            <a:r>
              <a:rPr lang="en-US" dirty="0"/>
              <a:t>, </a:t>
            </a:r>
            <a:r>
              <a:rPr lang="en-US" dirty="0" err="1"/>
              <a:t>eles</a:t>
            </a:r>
            <a:r>
              <a:rPr lang="en-US" dirty="0"/>
              <a:t> </a:t>
            </a:r>
            <a:r>
              <a:rPr lang="en-US" dirty="0" err="1"/>
              <a:t>também</a:t>
            </a:r>
            <a:r>
              <a:rPr lang="en-US" dirty="0"/>
              <a:t>, a </a:t>
            </a:r>
            <a:r>
              <a:rPr lang="en-US" dirty="0" err="1"/>
              <a:t>partir</a:t>
            </a:r>
            <a:r>
              <a:rPr lang="en-US" dirty="0"/>
              <a:t> de um </a:t>
            </a:r>
            <a:r>
              <a:rPr lang="en-US" dirty="0" err="1"/>
              <a:t>único</a:t>
            </a:r>
            <a:r>
              <a:rPr lang="en-US" dirty="0"/>
              <a:t> </a:t>
            </a:r>
            <a:r>
              <a:rPr lang="en-US" dirty="0" err="1"/>
              <a:t>ponto</a:t>
            </a:r>
            <a:r>
              <a:rPr lang="en-US" dirty="0"/>
              <a:t> </a:t>
            </a:r>
            <a:r>
              <a:rPr lang="en-US" dirty="0" err="1"/>
              <a:t>concreto</a:t>
            </a:r>
            <a:r>
              <a:rPr lang="en-US" dirty="0"/>
              <a:t>, </a:t>
            </a:r>
            <a:r>
              <a:rPr lang="en-US" dirty="0" err="1"/>
              <a:t>como</a:t>
            </a:r>
            <a:r>
              <a:rPr lang="en-US" dirty="0"/>
              <a:t> o da </a:t>
            </a:r>
            <a:r>
              <a:rPr lang="en-US" dirty="0" err="1"/>
              <a:t>relação</a:t>
            </a:r>
            <a:r>
              <a:rPr lang="en-US" dirty="0"/>
              <a:t> com o </a:t>
            </a:r>
            <a:r>
              <a:rPr lang="en-US" dirty="0" err="1"/>
              <a:t>pai</a:t>
            </a:r>
            <a:r>
              <a:rPr lang="en-US" dirty="0"/>
              <a:t>. (</a:t>
            </a:r>
            <a:r>
              <a:rPr lang="hr-HR" dirty="0"/>
              <a:t>Freud 1912-13, p. 377)</a:t>
            </a:r>
            <a:endParaRPr lang="en-US" dirty="0"/>
          </a:p>
          <a:p>
            <a:endParaRPr lang="en-US" dirty="0"/>
          </a:p>
        </p:txBody>
      </p:sp>
      <p:sp>
        <p:nvSpPr>
          <p:cNvPr id="4" name="Slide Number Placeholder 3"/>
          <p:cNvSpPr>
            <a:spLocks noGrp="1"/>
          </p:cNvSpPr>
          <p:nvPr>
            <p:ph type="sldNum" sz="quarter" idx="12"/>
          </p:nvPr>
        </p:nvSpPr>
        <p:spPr/>
        <p:txBody>
          <a:bodyPr/>
          <a:lstStyle/>
          <a:p>
            <a:fld id="{D63B9D88-D155-4948-8B72-E5EAA8D0EB4C}" type="slidenum">
              <a:rPr lang="en-US" smtClean="0"/>
              <a:t>14</a:t>
            </a:fld>
            <a:endParaRPr lang="en-US"/>
          </a:p>
        </p:txBody>
      </p:sp>
    </p:spTree>
    <p:extLst>
      <p:ext uri="{BB962C8B-B14F-4D97-AF65-F5344CB8AC3E}">
        <p14:creationId xmlns:p14="http://schemas.microsoft.com/office/powerpoint/2010/main" val="19701598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Freud e </a:t>
            </a:r>
            <a:r>
              <a:rPr lang="en-US" sz="2800" b="1" dirty="0" err="1"/>
              <a:t>alguns</a:t>
            </a:r>
            <a:r>
              <a:rPr lang="en-US" sz="2800" b="1" dirty="0"/>
              <a:t> </a:t>
            </a:r>
            <a:r>
              <a:rPr lang="en-US" sz="2800" b="1" dirty="0" err="1"/>
              <a:t>comentários</a:t>
            </a:r>
            <a:r>
              <a:rPr lang="en-US" sz="2800" b="1" dirty="0"/>
              <a:t> </a:t>
            </a:r>
            <a:r>
              <a:rPr lang="en-US" sz="2800" b="1" dirty="0" err="1"/>
              <a:t>seus</a:t>
            </a:r>
            <a:r>
              <a:rPr lang="en-US" sz="2800" b="1" dirty="0"/>
              <a:t> </a:t>
            </a:r>
            <a:r>
              <a:rPr lang="en-US" sz="2800" b="1" dirty="0" err="1"/>
              <a:t>sobre</a:t>
            </a:r>
            <a:r>
              <a:rPr lang="en-US" sz="2800" b="1" dirty="0"/>
              <a:t> o </a:t>
            </a:r>
            <a:r>
              <a:rPr lang="en-US" sz="2800" b="1" dirty="0" err="1"/>
              <a:t>Complexo</a:t>
            </a:r>
            <a:r>
              <a:rPr lang="en-US" sz="2800" b="1" dirty="0"/>
              <a:t> de </a:t>
            </a:r>
            <a:r>
              <a:rPr lang="en-US" sz="2800" b="1" dirty="0" err="1"/>
              <a:t>Édipo</a:t>
            </a:r>
            <a:r>
              <a:rPr lang="en-US" sz="2800" b="1" dirty="0"/>
              <a:t> (3)</a:t>
            </a:r>
            <a:endParaRPr lang="en-US" sz="2800" dirty="0"/>
          </a:p>
        </p:txBody>
      </p:sp>
      <p:sp>
        <p:nvSpPr>
          <p:cNvPr id="3" name="Content Placeholder 2"/>
          <p:cNvSpPr>
            <a:spLocks noGrp="1"/>
          </p:cNvSpPr>
          <p:nvPr>
            <p:ph idx="1"/>
          </p:nvPr>
        </p:nvSpPr>
        <p:spPr/>
        <p:txBody>
          <a:bodyPr>
            <a:normAutofit fontScale="40000" lnSpcReduction="20000"/>
          </a:bodyPr>
          <a:lstStyle/>
          <a:p>
            <a:pPr marL="0" indent="0" algn="just">
              <a:lnSpc>
                <a:spcPct val="170000"/>
              </a:lnSpc>
              <a:buNone/>
            </a:pPr>
            <a:r>
              <a:rPr lang="en-US" sz="4500" dirty="0" err="1"/>
              <a:t>Em</a:t>
            </a:r>
            <a:r>
              <a:rPr lang="en-US" sz="4500" dirty="0"/>
              <a:t> </a:t>
            </a:r>
            <a:r>
              <a:rPr lang="en-US" sz="4500" dirty="0" err="1"/>
              <a:t>primeiro</a:t>
            </a:r>
            <a:r>
              <a:rPr lang="en-US" sz="4500" dirty="0"/>
              <a:t> </a:t>
            </a:r>
            <a:r>
              <a:rPr lang="en-US" sz="4500" dirty="0" err="1"/>
              <a:t>lugar</a:t>
            </a:r>
            <a:r>
              <a:rPr lang="en-US" sz="4500" dirty="0"/>
              <a:t>, </a:t>
            </a:r>
            <a:r>
              <a:rPr lang="en-US" sz="4500" dirty="0" err="1"/>
              <a:t>ele</a:t>
            </a:r>
            <a:r>
              <a:rPr lang="en-US" sz="4500" dirty="0"/>
              <a:t> [o </a:t>
            </a:r>
            <a:r>
              <a:rPr lang="en-US" sz="4500" dirty="0" err="1"/>
              <a:t>Complexo</a:t>
            </a:r>
            <a:r>
              <a:rPr lang="en-US" sz="4500" dirty="0"/>
              <a:t> de </a:t>
            </a:r>
            <a:r>
              <a:rPr lang="en-US" sz="4500" dirty="0" err="1"/>
              <a:t>Édipo</a:t>
            </a:r>
            <a:r>
              <a:rPr lang="en-US" sz="4500" dirty="0"/>
              <a:t>] é o </a:t>
            </a:r>
            <a:r>
              <a:rPr lang="en-US" sz="4500" dirty="0" err="1"/>
              <a:t>fenômeno</a:t>
            </a:r>
            <a:r>
              <a:rPr lang="en-US" sz="4500" dirty="0"/>
              <a:t> </a:t>
            </a:r>
            <a:r>
              <a:rPr lang="en-US" sz="4500" dirty="0" err="1"/>
              <a:t>princi</a:t>
            </a:r>
            <a:r>
              <a:rPr lang="en-US" sz="4500" dirty="0"/>
              <a:t>- pal da </a:t>
            </a:r>
            <a:r>
              <a:rPr lang="en-US" sz="4500" dirty="0" err="1"/>
              <a:t>vida</a:t>
            </a:r>
            <a:r>
              <a:rPr lang="en-US" sz="4500" dirty="0"/>
              <a:t> sexual, </a:t>
            </a:r>
            <a:r>
              <a:rPr lang="en-US" sz="4500" dirty="0" err="1"/>
              <a:t>por</a:t>
            </a:r>
            <a:r>
              <a:rPr lang="en-US" sz="4500" dirty="0"/>
              <a:t> </a:t>
            </a:r>
            <a:r>
              <a:rPr lang="en-US" sz="4500" dirty="0" err="1"/>
              <a:t>isso</a:t>
            </a:r>
            <a:r>
              <a:rPr lang="en-US" sz="4500" dirty="0"/>
              <a:t> </a:t>
            </a:r>
            <a:r>
              <a:rPr lang="en-US" sz="4500" dirty="0" err="1"/>
              <a:t>elemento</a:t>
            </a:r>
            <a:r>
              <a:rPr lang="en-US" sz="4500" dirty="0"/>
              <a:t> </a:t>
            </a:r>
            <a:r>
              <a:rPr lang="en-US" sz="4500" dirty="0" err="1"/>
              <a:t>essencial</a:t>
            </a:r>
            <a:r>
              <a:rPr lang="en-US" sz="4500" dirty="0"/>
              <a:t> da </a:t>
            </a:r>
            <a:r>
              <a:rPr lang="en-US" sz="4500" dirty="0" err="1"/>
              <a:t>explicação</a:t>
            </a:r>
            <a:r>
              <a:rPr lang="en-US" sz="4500" dirty="0"/>
              <a:t> da </a:t>
            </a:r>
            <a:r>
              <a:rPr lang="en-US" sz="4500" dirty="0" err="1"/>
              <a:t>vida</a:t>
            </a:r>
            <a:r>
              <a:rPr lang="en-US" sz="4500" dirty="0"/>
              <a:t> sexual. Toda a </a:t>
            </a:r>
            <a:r>
              <a:rPr lang="en-US" sz="4500" dirty="0" err="1"/>
              <a:t>teoria</a:t>
            </a:r>
            <a:r>
              <a:rPr lang="en-US" sz="4500" dirty="0"/>
              <a:t> da </a:t>
            </a:r>
            <a:r>
              <a:rPr lang="en-US" sz="4500" dirty="0" err="1"/>
              <a:t>função</a:t>
            </a:r>
            <a:r>
              <a:rPr lang="en-US" sz="4500" dirty="0"/>
              <a:t> sexual é </a:t>
            </a:r>
            <a:r>
              <a:rPr lang="en-US" sz="4500" dirty="0" err="1"/>
              <a:t>concebida</a:t>
            </a:r>
            <a:r>
              <a:rPr lang="en-US" sz="4500" dirty="0"/>
              <a:t> </a:t>
            </a:r>
            <a:r>
              <a:rPr lang="en-US" sz="4500" dirty="0" err="1"/>
              <a:t>como</a:t>
            </a:r>
            <a:r>
              <a:rPr lang="en-US" sz="4500" dirty="0"/>
              <a:t> </a:t>
            </a:r>
            <a:r>
              <a:rPr lang="en-US" sz="4500" dirty="0" err="1"/>
              <a:t>preparação</a:t>
            </a:r>
            <a:r>
              <a:rPr lang="en-US" sz="4500" dirty="0"/>
              <a:t> </a:t>
            </a:r>
            <a:r>
              <a:rPr lang="en-US" sz="4500" dirty="0" err="1"/>
              <a:t>ou</a:t>
            </a:r>
            <a:r>
              <a:rPr lang="en-US" sz="4500" dirty="0"/>
              <a:t> </a:t>
            </a:r>
            <a:r>
              <a:rPr lang="en-US" sz="4500" dirty="0" err="1"/>
              <a:t>como</a:t>
            </a:r>
            <a:r>
              <a:rPr lang="en-US" sz="4500" dirty="0"/>
              <a:t> </a:t>
            </a:r>
            <a:r>
              <a:rPr lang="en-US" sz="4500" dirty="0" err="1"/>
              <a:t>decorrência</a:t>
            </a:r>
            <a:r>
              <a:rPr lang="en-US" sz="4500" dirty="0"/>
              <a:t> da </a:t>
            </a:r>
            <a:r>
              <a:rPr lang="en-US" sz="4500" dirty="0" err="1"/>
              <a:t>situação</a:t>
            </a:r>
            <a:r>
              <a:rPr lang="en-US" sz="4500" dirty="0"/>
              <a:t> </a:t>
            </a:r>
            <a:r>
              <a:rPr lang="en-US" sz="4500" dirty="0" err="1"/>
              <a:t>edípica</a:t>
            </a:r>
            <a:r>
              <a:rPr lang="en-US" sz="4500" dirty="0"/>
              <a:t>. Segundo </a:t>
            </a:r>
            <a:r>
              <a:rPr lang="en-US" sz="4500" dirty="0" err="1"/>
              <a:t>lugar</a:t>
            </a:r>
            <a:r>
              <a:rPr lang="en-US" sz="4500" dirty="0"/>
              <a:t>, a </a:t>
            </a:r>
            <a:r>
              <a:rPr lang="en-US" sz="4500" dirty="0" err="1"/>
              <a:t>estrutura</a:t>
            </a:r>
            <a:r>
              <a:rPr lang="en-US" sz="4500" dirty="0"/>
              <a:t> do </a:t>
            </a:r>
            <a:r>
              <a:rPr lang="en-US" sz="4500" dirty="0" err="1"/>
              <a:t>sujeito</a:t>
            </a:r>
            <a:r>
              <a:rPr lang="en-US" sz="4500" dirty="0"/>
              <a:t> é </a:t>
            </a:r>
            <a:r>
              <a:rPr lang="en-US" sz="4500" dirty="0" err="1"/>
              <a:t>concebida</a:t>
            </a:r>
            <a:r>
              <a:rPr lang="en-US" sz="4500" dirty="0"/>
              <a:t> </a:t>
            </a:r>
            <a:r>
              <a:rPr lang="en-US" sz="4500" dirty="0" err="1"/>
              <a:t>em</a:t>
            </a:r>
            <a:r>
              <a:rPr lang="en-US" sz="4500" dirty="0"/>
              <a:t> </a:t>
            </a:r>
            <a:r>
              <a:rPr lang="en-US" sz="4500" dirty="0" err="1"/>
              <a:t>termos</a:t>
            </a:r>
            <a:r>
              <a:rPr lang="en-US" sz="4500" dirty="0"/>
              <a:t> de </a:t>
            </a:r>
            <a:r>
              <a:rPr lang="en-US" sz="4500" dirty="0" err="1"/>
              <a:t>antecedentes</a:t>
            </a:r>
            <a:r>
              <a:rPr lang="en-US" sz="4500" dirty="0"/>
              <a:t> </a:t>
            </a:r>
            <a:r>
              <a:rPr lang="en-US" sz="4500" dirty="0" err="1"/>
              <a:t>ou</a:t>
            </a:r>
            <a:r>
              <a:rPr lang="en-US" sz="4500" dirty="0"/>
              <a:t> de </a:t>
            </a:r>
            <a:r>
              <a:rPr lang="en-US" sz="4500" dirty="0" err="1"/>
              <a:t>derivações</a:t>
            </a:r>
            <a:r>
              <a:rPr lang="en-US" sz="4500" dirty="0"/>
              <a:t> do </a:t>
            </a:r>
            <a:r>
              <a:rPr lang="en-US" sz="4500" dirty="0" err="1"/>
              <a:t>complexo</a:t>
            </a:r>
            <a:r>
              <a:rPr lang="en-US" sz="4500" dirty="0"/>
              <a:t>. </a:t>
            </a:r>
            <a:r>
              <a:rPr lang="en-US" sz="4500" dirty="0" err="1"/>
              <a:t>Em</a:t>
            </a:r>
            <a:r>
              <a:rPr lang="en-US" sz="4500" dirty="0"/>
              <a:t> </a:t>
            </a:r>
            <a:r>
              <a:rPr lang="en-US" sz="4500" dirty="0" err="1"/>
              <a:t>terceiro</a:t>
            </a:r>
            <a:r>
              <a:rPr lang="en-US" sz="4500" dirty="0"/>
              <a:t> </a:t>
            </a:r>
            <a:r>
              <a:rPr lang="en-US" sz="4500" dirty="0" err="1"/>
              <a:t>lugar</a:t>
            </a:r>
            <a:r>
              <a:rPr lang="en-US" sz="4500" dirty="0"/>
              <a:t>, o </a:t>
            </a:r>
            <a:r>
              <a:rPr lang="en-US" sz="4500" dirty="0" err="1"/>
              <a:t>Complexo</a:t>
            </a:r>
            <a:r>
              <a:rPr lang="en-US" sz="4500" dirty="0"/>
              <a:t> de </a:t>
            </a:r>
            <a:r>
              <a:rPr lang="en-US" sz="4500" dirty="0" err="1"/>
              <a:t>Édipo</a:t>
            </a:r>
            <a:r>
              <a:rPr lang="en-US" sz="4500" dirty="0"/>
              <a:t> é o </a:t>
            </a:r>
            <a:r>
              <a:rPr lang="en-US" sz="4500" dirty="0" err="1"/>
              <a:t>complexo</a:t>
            </a:r>
            <a:r>
              <a:rPr lang="en-US" sz="4500" dirty="0"/>
              <a:t> nuclear das neuroses e, de </a:t>
            </a:r>
            <a:r>
              <a:rPr lang="en-US" sz="4500" dirty="0" err="1"/>
              <a:t>modo</a:t>
            </a:r>
            <a:r>
              <a:rPr lang="en-US" sz="4500" dirty="0"/>
              <a:t> </a:t>
            </a:r>
            <a:r>
              <a:rPr lang="en-US" sz="4500" dirty="0" err="1"/>
              <a:t>geral</a:t>
            </a:r>
            <a:r>
              <a:rPr lang="en-US" sz="4500" dirty="0"/>
              <a:t>, das </a:t>
            </a:r>
            <a:r>
              <a:rPr lang="en-US" sz="4500" dirty="0" err="1"/>
              <a:t>doenças</a:t>
            </a:r>
            <a:r>
              <a:rPr lang="en-US" sz="4500" dirty="0"/>
              <a:t> </a:t>
            </a:r>
            <a:r>
              <a:rPr lang="en-US" sz="4500" dirty="0" err="1"/>
              <a:t>psíquicas</a:t>
            </a:r>
            <a:r>
              <a:rPr lang="en-US" sz="4500" dirty="0"/>
              <a:t>. </a:t>
            </a:r>
            <a:r>
              <a:rPr lang="en-US" sz="4500" dirty="0" err="1"/>
              <a:t>Em</a:t>
            </a:r>
            <a:r>
              <a:rPr lang="en-US" sz="4500" dirty="0"/>
              <a:t> quarto </a:t>
            </a:r>
            <a:r>
              <a:rPr lang="en-US" sz="4500" dirty="0" err="1"/>
              <a:t>lugar</a:t>
            </a:r>
            <a:r>
              <a:rPr lang="en-US" sz="4500" dirty="0"/>
              <a:t>, o </a:t>
            </a:r>
            <a:r>
              <a:rPr lang="en-US" sz="4500" dirty="0" err="1"/>
              <a:t>Complexo</a:t>
            </a:r>
            <a:r>
              <a:rPr lang="en-US" sz="4500" dirty="0"/>
              <a:t> de </a:t>
            </a:r>
            <a:r>
              <a:rPr lang="en-US" sz="4500" dirty="0" err="1"/>
              <a:t>Édipo</a:t>
            </a:r>
            <a:r>
              <a:rPr lang="en-US" sz="4500" dirty="0"/>
              <a:t> </a:t>
            </a:r>
            <a:r>
              <a:rPr lang="en-US" sz="4500" dirty="0" err="1"/>
              <a:t>esta</a:t>
            </a:r>
            <a:r>
              <a:rPr lang="en-US" sz="4500" dirty="0"/>
              <a:t>́ </a:t>
            </a:r>
            <a:r>
              <a:rPr lang="en-US" sz="4500" dirty="0" err="1"/>
              <a:t>na</a:t>
            </a:r>
            <a:r>
              <a:rPr lang="en-US" sz="4500" dirty="0"/>
              <a:t> </a:t>
            </a:r>
            <a:r>
              <a:rPr lang="en-US" sz="4500" dirty="0" err="1"/>
              <a:t>origem</a:t>
            </a:r>
            <a:r>
              <a:rPr lang="en-US" sz="4500" dirty="0"/>
              <a:t> da </a:t>
            </a:r>
            <a:r>
              <a:rPr lang="en-US" sz="4500" dirty="0" err="1"/>
              <a:t>ordem</a:t>
            </a:r>
            <a:r>
              <a:rPr lang="en-US" sz="4500" dirty="0"/>
              <a:t> </a:t>
            </a:r>
            <a:r>
              <a:rPr lang="en-US" sz="4500" dirty="0" err="1"/>
              <a:t>cultu</a:t>
            </a:r>
            <a:r>
              <a:rPr lang="en-US" sz="4500" dirty="0"/>
              <a:t>- </a:t>
            </a:r>
            <a:r>
              <a:rPr lang="en-US" sz="4500" dirty="0" err="1"/>
              <a:t>ral</a:t>
            </a:r>
            <a:r>
              <a:rPr lang="en-US" sz="4500" dirty="0"/>
              <a:t>, </a:t>
            </a:r>
            <a:r>
              <a:rPr lang="en-US" sz="4500" dirty="0" err="1"/>
              <a:t>isto</a:t>
            </a:r>
            <a:r>
              <a:rPr lang="en-US" sz="4500" dirty="0"/>
              <a:t> é, da </a:t>
            </a:r>
            <a:r>
              <a:rPr lang="en-US" sz="4500" dirty="0" err="1"/>
              <a:t>religião</a:t>
            </a:r>
            <a:r>
              <a:rPr lang="en-US" sz="4500" dirty="0"/>
              <a:t>, da moral, da </a:t>
            </a:r>
            <a:r>
              <a:rPr lang="en-US" sz="4500" dirty="0" err="1"/>
              <a:t>sociabilidade</a:t>
            </a:r>
            <a:r>
              <a:rPr lang="en-US" sz="4500" dirty="0"/>
              <a:t>, da </a:t>
            </a:r>
            <a:r>
              <a:rPr lang="en-US" sz="4500" dirty="0" err="1"/>
              <a:t>historicidade</a:t>
            </a:r>
            <a:r>
              <a:rPr lang="en-US" sz="4500" dirty="0"/>
              <a:t>, da </a:t>
            </a:r>
            <a:r>
              <a:rPr lang="en-US" sz="4500" dirty="0" err="1"/>
              <a:t>ordem</a:t>
            </a:r>
            <a:r>
              <a:rPr lang="en-US" sz="4500" dirty="0"/>
              <a:t> </a:t>
            </a:r>
            <a:r>
              <a:rPr lang="en-US" sz="4500" dirty="0" err="1"/>
              <a:t>humana</a:t>
            </a:r>
            <a:r>
              <a:rPr lang="en-US" sz="4500" dirty="0"/>
              <a:t> </a:t>
            </a:r>
            <a:r>
              <a:rPr lang="en-US" sz="4500" dirty="0" err="1"/>
              <a:t>em</a:t>
            </a:r>
            <a:r>
              <a:rPr lang="en-US" sz="4500" dirty="0"/>
              <a:t> </a:t>
            </a:r>
            <a:r>
              <a:rPr lang="en-US" sz="4500" dirty="0" err="1"/>
              <a:t>geral</a:t>
            </a:r>
            <a:r>
              <a:rPr lang="en-US" sz="4500" dirty="0"/>
              <a:t>. </a:t>
            </a:r>
          </a:p>
          <a:p>
            <a:pPr marL="0" indent="0" algn="just">
              <a:lnSpc>
                <a:spcPct val="170000"/>
              </a:lnSpc>
              <a:buNone/>
            </a:pPr>
            <a:r>
              <a:rPr lang="pt-BR" sz="2500" dirty="0" err="1"/>
              <a:t>Loparic</a:t>
            </a:r>
            <a:r>
              <a:rPr lang="pt-BR" sz="2500" dirty="0"/>
              <a:t>, </a:t>
            </a:r>
            <a:r>
              <a:rPr lang="pt-BR" sz="2500" dirty="0" err="1"/>
              <a:t>Z</a:t>
            </a:r>
            <a:r>
              <a:rPr lang="pt-BR" sz="2500" dirty="0"/>
              <a:t>. (1997c). “</a:t>
            </a:r>
            <a:r>
              <a:rPr lang="pt-BR" sz="2500" dirty="0" err="1"/>
              <a:t>Winnicott</a:t>
            </a:r>
            <a:r>
              <a:rPr lang="pt-BR" sz="2500" dirty="0"/>
              <a:t>: uma </a:t>
            </a:r>
            <a:r>
              <a:rPr lang="pt-BR" sz="2500" dirty="0" err="1"/>
              <a:t>psicanálise</a:t>
            </a:r>
            <a:r>
              <a:rPr lang="pt-BR" sz="2500" dirty="0"/>
              <a:t> </a:t>
            </a:r>
            <a:r>
              <a:rPr lang="pt-BR" sz="2500" dirty="0" err="1"/>
              <a:t>não-edipiana</a:t>
            </a:r>
            <a:r>
              <a:rPr lang="pt-BR" sz="2500" dirty="0"/>
              <a:t>”. </a:t>
            </a:r>
            <a:r>
              <a:rPr lang="pt-BR" sz="2500" i="1" dirty="0"/>
              <a:t>Revista de </a:t>
            </a:r>
            <a:r>
              <a:rPr lang="pt-BR" sz="2500" i="1" dirty="0" err="1"/>
              <a:t>psicanálise</a:t>
            </a:r>
            <a:r>
              <a:rPr lang="pt-BR" sz="2500" i="1" dirty="0"/>
              <a:t> da Sociedade </a:t>
            </a:r>
            <a:r>
              <a:rPr lang="pt-BR" sz="2500" i="1" dirty="0" err="1"/>
              <a:t>Psicanalítica</a:t>
            </a:r>
            <a:r>
              <a:rPr lang="pt-BR" sz="2500" i="1" dirty="0"/>
              <a:t> de Porto Alegre</a:t>
            </a:r>
            <a:r>
              <a:rPr lang="pt-BR" sz="2500" dirty="0"/>
              <a:t>, v. 4, </a:t>
            </a:r>
            <a:r>
              <a:rPr lang="pt-BR" sz="2500" dirty="0" err="1"/>
              <a:t>n</a:t>
            </a:r>
            <a:r>
              <a:rPr lang="pt-BR" sz="2500" dirty="0"/>
              <a:t>. 2, pp. 375-387; </a:t>
            </a:r>
          </a:p>
          <a:p>
            <a:pPr marL="0" indent="0" algn="just">
              <a:lnSpc>
                <a:spcPct val="170000"/>
              </a:lnSpc>
              <a:buNone/>
            </a:pPr>
            <a:r>
              <a:rPr lang="pt-BR" sz="2500" dirty="0"/>
              <a:t>p. 377</a:t>
            </a:r>
            <a:r>
              <a:rPr lang="en-US" sz="2500" dirty="0"/>
              <a:t>. </a:t>
            </a:r>
          </a:p>
          <a:p>
            <a:pPr marL="0" indent="0">
              <a:buNone/>
            </a:pPr>
            <a:endParaRPr lang="en-US" dirty="0"/>
          </a:p>
          <a:p>
            <a:pPr marL="0" indent="0">
              <a:buNone/>
            </a:pPr>
            <a:r>
              <a:rPr lang="en-US" dirty="0"/>
              <a:t> </a:t>
            </a:r>
          </a:p>
          <a:p>
            <a:endParaRPr lang="en-US" dirty="0"/>
          </a:p>
        </p:txBody>
      </p:sp>
      <p:sp>
        <p:nvSpPr>
          <p:cNvPr id="4" name="Slide Number Placeholder 3"/>
          <p:cNvSpPr>
            <a:spLocks noGrp="1"/>
          </p:cNvSpPr>
          <p:nvPr>
            <p:ph type="sldNum" sz="quarter" idx="12"/>
          </p:nvPr>
        </p:nvSpPr>
        <p:spPr/>
        <p:txBody>
          <a:bodyPr/>
          <a:lstStyle/>
          <a:p>
            <a:fld id="{D63B9D88-D155-4948-8B72-E5EAA8D0EB4C}" type="slidenum">
              <a:rPr lang="en-US" smtClean="0"/>
              <a:t>15</a:t>
            </a:fld>
            <a:endParaRPr lang="en-US"/>
          </a:p>
        </p:txBody>
      </p:sp>
    </p:spTree>
    <p:extLst>
      <p:ext uri="{BB962C8B-B14F-4D97-AF65-F5344CB8AC3E}">
        <p14:creationId xmlns:p14="http://schemas.microsoft.com/office/powerpoint/2010/main" val="28035805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O </a:t>
            </a:r>
            <a:r>
              <a:rPr lang="en-US" sz="2800" b="1" dirty="0" err="1"/>
              <a:t>Complexo</a:t>
            </a:r>
            <a:r>
              <a:rPr lang="en-US" sz="2800" b="1" dirty="0"/>
              <a:t> de </a:t>
            </a:r>
            <a:r>
              <a:rPr lang="en-US" sz="2800" b="1" dirty="0" err="1"/>
              <a:t>Castração</a:t>
            </a:r>
            <a:r>
              <a:rPr lang="en-US" sz="2800" b="1" dirty="0"/>
              <a:t> </a:t>
            </a:r>
          </a:p>
        </p:txBody>
      </p:sp>
      <p:sp>
        <p:nvSpPr>
          <p:cNvPr id="3" name="Content Placeholder 2"/>
          <p:cNvSpPr>
            <a:spLocks noGrp="1"/>
          </p:cNvSpPr>
          <p:nvPr>
            <p:ph idx="1"/>
          </p:nvPr>
        </p:nvSpPr>
        <p:spPr/>
        <p:txBody>
          <a:bodyPr>
            <a:normAutofit fontScale="62500" lnSpcReduction="20000"/>
          </a:bodyPr>
          <a:lstStyle/>
          <a:p>
            <a:pPr algn="just">
              <a:lnSpc>
                <a:spcPct val="170000"/>
              </a:lnSpc>
            </a:pPr>
            <a:r>
              <a:rPr lang="en-US" dirty="0" err="1"/>
              <a:t>Esse</a:t>
            </a:r>
            <a:r>
              <a:rPr lang="en-US" dirty="0"/>
              <a:t> </a:t>
            </a:r>
            <a:r>
              <a:rPr lang="en-US" dirty="0" err="1"/>
              <a:t>complexo</a:t>
            </a:r>
            <a:r>
              <a:rPr lang="en-US" dirty="0"/>
              <a:t> </a:t>
            </a:r>
            <a:r>
              <a:rPr lang="en-US" dirty="0" err="1"/>
              <a:t>está</a:t>
            </a:r>
            <a:r>
              <a:rPr lang="en-US" dirty="0"/>
              <a:t> </a:t>
            </a:r>
            <a:r>
              <a:rPr lang="en-US" dirty="0" err="1"/>
              <a:t>em</a:t>
            </a:r>
            <a:r>
              <a:rPr lang="en-US" dirty="0"/>
              <a:t> </a:t>
            </a:r>
            <a:r>
              <a:rPr lang="en-US" dirty="0" err="1"/>
              <a:t>estreita</a:t>
            </a:r>
            <a:r>
              <a:rPr lang="en-US" dirty="0"/>
              <a:t> </a:t>
            </a:r>
            <a:r>
              <a:rPr lang="en-US" dirty="0" err="1"/>
              <a:t>relação</a:t>
            </a:r>
            <a:r>
              <a:rPr lang="en-US" dirty="0"/>
              <a:t> com o </a:t>
            </a:r>
            <a:r>
              <a:rPr lang="en-US" dirty="0" err="1"/>
              <a:t>Complexo</a:t>
            </a:r>
            <a:r>
              <a:rPr lang="en-US" dirty="0"/>
              <a:t> de </a:t>
            </a:r>
            <a:r>
              <a:rPr lang="en-US" dirty="0" err="1"/>
              <a:t>édipo</a:t>
            </a:r>
            <a:r>
              <a:rPr lang="en-US" dirty="0"/>
              <a:t> e, </a:t>
            </a:r>
            <a:r>
              <a:rPr lang="en-US" dirty="0" err="1"/>
              <a:t>mais</a:t>
            </a:r>
            <a:r>
              <a:rPr lang="en-US" dirty="0"/>
              <a:t> </a:t>
            </a:r>
            <a:r>
              <a:rPr lang="en-US" dirty="0" err="1"/>
              <a:t>precisamente</a:t>
            </a:r>
            <a:r>
              <a:rPr lang="en-US" dirty="0"/>
              <a:t>, com a </a:t>
            </a:r>
            <a:r>
              <a:rPr lang="en-US" dirty="0" err="1"/>
              <a:t>função</a:t>
            </a:r>
            <a:r>
              <a:rPr lang="en-US" dirty="0"/>
              <a:t> </a:t>
            </a:r>
            <a:r>
              <a:rPr lang="en-US" dirty="0" err="1"/>
              <a:t>interditora</a:t>
            </a:r>
            <a:r>
              <a:rPr lang="en-US" dirty="0"/>
              <a:t> e </a:t>
            </a:r>
            <a:r>
              <a:rPr lang="en-US" dirty="0" err="1"/>
              <a:t>normativa</a:t>
            </a:r>
            <a:r>
              <a:rPr lang="en-US" dirty="0"/>
              <a:t> </a:t>
            </a:r>
            <a:r>
              <a:rPr lang="en-US" dirty="0" err="1"/>
              <a:t>deste</a:t>
            </a:r>
            <a:r>
              <a:rPr lang="en-US" dirty="0"/>
              <a:t> </a:t>
            </a:r>
            <a:r>
              <a:rPr lang="en-US" dirty="0" err="1"/>
              <a:t>último</a:t>
            </a:r>
            <a:endParaRPr lang="en-US" dirty="0"/>
          </a:p>
          <a:p>
            <a:pPr algn="just">
              <a:lnSpc>
                <a:spcPct val="170000"/>
              </a:lnSpc>
            </a:pPr>
            <a:r>
              <a:rPr lang="en-US" dirty="0" err="1"/>
              <a:t>Centrado</a:t>
            </a:r>
            <a:r>
              <a:rPr lang="en-US" dirty="0"/>
              <a:t> no </a:t>
            </a:r>
            <a:r>
              <a:rPr lang="en-US" dirty="0" err="1"/>
              <a:t>fantasma</a:t>
            </a:r>
            <a:r>
              <a:rPr lang="en-US" dirty="0"/>
              <a:t> da </a:t>
            </a:r>
            <a:r>
              <a:rPr lang="en-US" dirty="0" err="1"/>
              <a:t>castração</a:t>
            </a:r>
            <a:r>
              <a:rPr lang="en-US" dirty="0"/>
              <a:t> </a:t>
            </a:r>
            <a:r>
              <a:rPr lang="en-US" dirty="0" err="1"/>
              <a:t>enquanto</a:t>
            </a:r>
            <a:r>
              <a:rPr lang="en-US" dirty="0"/>
              <a:t> </a:t>
            </a:r>
            <a:r>
              <a:rPr lang="en-US" dirty="0" err="1"/>
              <a:t>fantasma</a:t>
            </a:r>
            <a:r>
              <a:rPr lang="en-US" dirty="0"/>
              <a:t> </a:t>
            </a:r>
            <a:r>
              <a:rPr lang="en-US" dirty="0" err="1"/>
              <a:t>que</a:t>
            </a:r>
            <a:r>
              <a:rPr lang="en-US" dirty="0"/>
              <a:t> </a:t>
            </a:r>
            <a:r>
              <a:rPr lang="en-US" dirty="0" err="1"/>
              <a:t>traz</a:t>
            </a:r>
            <a:r>
              <a:rPr lang="en-US" dirty="0"/>
              <a:t> </a:t>
            </a:r>
            <a:r>
              <a:rPr lang="en-US" dirty="0" err="1"/>
              <a:t>uma</a:t>
            </a:r>
            <a:r>
              <a:rPr lang="en-US" dirty="0"/>
              <a:t> </a:t>
            </a:r>
            <a:r>
              <a:rPr lang="en-US" dirty="0" err="1"/>
              <a:t>resposta</a:t>
            </a:r>
            <a:r>
              <a:rPr lang="en-US" dirty="0"/>
              <a:t> </a:t>
            </a:r>
            <a:r>
              <a:rPr lang="en-US" dirty="0" err="1"/>
              <a:t>ao</a:t>
            </a:r>
            <a:r>
              <a:rPr lang="en-US" dirty="0"/>
              <a:t> </a:t>
            </a:r>
            <a:r>
              <a:rPr lang="en-US" dirty="0" err="1"/>
              <a:t>enígma</a:t>
            </a:r>
            <a:r>
              <a:rPr lang="en-US" dirty="0"/>
              <a:t> </a:t>
            </a:r>
            <a:r>
              <a:rPr lang="en-US" dirty="0" err="1"/>
              <a:t>que</a:t>
            </a:r>
            <a:r>
              <a:rPr lang="en-US" dirty="0"/>
              <a:t> a </a:t>
            </a:r>
            <a:r>
              <a:rPr lang="en-US" dirty="0" err="1"/>
              <a:t>criança</a:t>
            </a:r>
            <a:r>
              <a:rPr lang="en-US" dirty="0"/>
              <a:t> </a:t>
            </a:r>
            <a:r>
              <a:rPr lang="en-US" dirty="0" err="1"/>
              <a:t>põe</a:t>
            </a:r>
            <a:r>
              <a:rPr lang="en-US" dirty="0"/>
              <a:t> </a:t>
            </a:r>
            <a:r>
              <a:rPr lang="en-US" dirty="0" err="1"/>
              <a:t>na</a:t>
            </a:r>
            <a:r>
              <a:rPr lang="en-US" dirty="0"/>
              <a:t> </a:t>
            </a:r>
            <a:r>
              <a:rPr lang="en-US" dirty="0" err="1"/>
              <a:t>diferença</a:t>
            </a:r>
            <a:r>
              <a:rPr lang="en-US" dirty="0"/>
              <a:t> </a:t>
            </a:r>
            <a:r>
              <a:rPr lang="en-US" dirty="0" err="1"/>
              <a:t>anatômica</a:t>
            </a:r>
            <a:r>
              <a:rPr lang="en-US" dirty="0"/>
              <a:t> entre </a:t>
            </a:r>
            <a:r>
              <a:rPr lang="en-US" dirty="0" err="1"/>
              <a:t>os</a:t>
            </a:r>
            <a:r>
              <a:rPr lang="en-US" dirty="0"/>
              <a:t> </a:t>
            </a:r>
            <a:r>
              <a:rPr lang="en-US" dirty="0" err="1"/>
              <a:t>sexos</a:t>
            </a:r>
            <a:endParaRPr lang="en-US" dirty="0"/>
          </a:p>
          <a:p>
            <a:pPr algn="just">
              <a:lnSpc>
                <a:spcPct val="170000"/>
              </a:lnSpc>
            </a:pPr>
            <a:r>
              <a:rPr lang="en-US" dirty="0"/>
              <a:t>O </a:t>
            </a:r>
            <a:r>
              <a:rPr lang="en-US" dirty="0" err="1"/>
              <a:t>menino</a:t>
            </a:r>
            <a:r>
              <a:rPr lang="en-US" dirty="0"/>
              <a:t> </a:t>
            </a:r>
            <a:r>
              <a:rPr lang="en-US" dirty="0" err="1"/>
              <a:t>considera</a:t>
            </a:r>
            <a:r>
              <a:rPr lang="en-US" dirty="0"/>
              <a:t> a </a:t>
            </a:r>
            <a:r>
              <a:rPr lang="en-US" dirty="0" err="1"/>
              <a:t>castração</a:t>
            </a:r>
            <a:r>
              <a:rPr lang="en-US" dirty="0"/>
              <a:t> </a:t>
            </a:r>
            <a:r>
              <a:rPr lang="en-US" dirty="0" err="1"/>
              <a:t>como</a:t>
            </a:r>
            <a:r>
              <a:rPr lang="en-US" dirty="0"/>
              <a:t> </a:t>
            </a:r>
            <a:r>
              <a:rPr lang="en-US" dirty="0" err="1"/>
              <a:t>realização</a:t>
            </a:r>
            <a:r>
              <a:rPr lang="en-US" dirty="0"/>
              <a:t> de </a:t>
            </a:r>
            <a:r>
              <a:rPr lang="en-US" dirty="0" err="1"/>
              <a:t>uma</a:t>
            </a:r>
            <a:r>
              <a:rPr lang="en-US" dirty="0"/>
              <a:t> </a:t>
            </a:r>
            <a:r>
              <a:rPr lang="en-US" dirty="0" err="1"/>
              <a:t>ameaça</a:t>
            </a:r>
            <a:r>
              <a:rPr lang="en-US" dirty="0"/>
              <a:t> </a:t>
            </a:r>
            <a:r>
              <a:rPr lang="en-US" dirty="0" err="1"/>
              <a:t>paterna</a:t>
            </a:r>
            <a:r>
              <a:rPr lang="en-US" dirty="0"/>
              <a:t> </a:t>
            </a:r>
            <a:r>
              <a:rPr lang="en-US" dirty="0" err="1"/>
              <a:t>em</a:t>
            </a:r>
            <a:r>
              <a:rPr lang="en-US" dirty="0"/>
              <a:t> </a:t>
            </a:r>
            <a:r>
              <a:rPr lang="en-US" dirty="0" err="1"/>
              <a:t>resposta</a:t>
            </a:r>
            <a:r>
              <a:rPr lang="en-US" dirty="0"/>
              <a:t> a </a:t>
            </a:r>
            <a:r>
              <a:rPr lang="en-US" dirty="0" err="1"/>
              <a:t>suas</a:t>
            </a:r>
            <a:r>
              <a:rPr lang="en-US" dirty="0"/>
              <a:t> </a:t>
            </a:r>
            <a:r>
              <a:rPr lang="en-US" dirty="0" err="1"/>
              <a:t>atividades</a:t>
            </a:r>
            <a:r>
              <a:rPr lang="en-US" dirty="0"/>
              <a:t> </a:t>
            </a:r>
            <a:r>
              <a:rPr lang="en-US" dirty="0" err="1"/>
              <a:t>sexuais</a:t>
            </a:r>
            <a:r>
              <a:rPr lang="en-US" dirty="0"/>
              <a:t> (</a:t>
            </a:r>
            <a:r>
              <a:rPr lang="en-US" dirty="0" err="1"/>
              <a:t>angústia</a:t>
            </a:r>
            <a:r>
              <a:rPr lang="en-US" dirty="0"/>
              <a:t> de </a:t>
            </a:r>
            <a:r>
              <a:rPr lang="en-US" dirty="0" err="1"/>
              <a:t>castração</a:t>
            </a:r>
            <a:r>
              <a:rPr lang="en-US" dirty="0"/>
              <a:t>)</a:t>
            </a:r>
          </a:p>
          <a:p>
            <a:pPr algn="just">
              <a:lnSpc>
                <a:spcPct val="170000"/>
              </a:lnSpc>
            </a:pPr>
            <a:r>
              <a:rPr lang="en-US" dirty="0"/>
              <a:t>Na </a:t>
            </a:r>
            <a:r>
              <a:rPr lang="en-US" dirty="0" err="1"/>
              <a:t>menina</a:t>
            </a:r>
            <a:r>
              <a:rPr lang="en-US" dirty="0"/>
              <a:t>, a </a:t>
            </a:r>
            <a:r>
              <a:rPr lang="en-US" dirty="0" err="1"/>
              <a:t>ausênica</a:t>
            </a:r>
            <a:r>
              <a:rPr lang="en-US" dirty="0"/>
              <a:t> de </a:t>
            </a:r>
            <a:r>
              <a:rPr lang="en-US" dirty="0" err="1"/>
              <a:t>pennis</a:t>
            </a:r>
            <a:r>
              <a:rPr lang="en-US" dirty="0"/>
              <a:t> </a:t>
            </a:r>
            <a:r>
              <a:rPr lang="en-US" dirty="0" err="1"/>
              <a:t>é</a:t>
            </a:r>
            <a:r>
              <a:rPr lang="en-US" dirty="0"/>
              <a:t> </a:t>
            </a:r>
            <a:r>
              <a:rPr lang="en-US" dirty="0" err="1"/>
              <a:t>ressentida</a:t>
            </a:r>
            <a:r>
              <a:rPr lang="en-US" dirty="0"/>
              <a:t> </a:t>
            </a:r>
            <a:r>
              <a:rPr lang="en-US" dirty="0" err="1"/>
              <a:t>como</a:t>
            </a:r>
            <a:r>
              <a:rPr lang="en-US" dirty="0"/>
              <a:t> um </a:t>
            </a:r>
            <a:r>
              <a:rPr lang="en-US" dirty="0" err="1"/>
              <a:t>prejuízo</a:t>
            </a:r>
            <a:r>
              <a:rPr lang="en-US" dirty="0"/>
              <a:t> </a:t>
            </a:r>
            <a:r>
              <a:rPr lang="en-US" dirty="0" err="1"/>
              <a:t>que</a:t>
            </a:r>
            <a:r>
              <a:rPr lang="en-US" dirty="0"/>
              <a:t> </a:t>
            </a:r>
            <a:r>
              <a:rPr lang="en-US" dirty="0" err="1"/>
              <a:t>ela</a:t>
            </a:r>
            <a:r>
              <a:rPr lang="en-US" dirty="0"/>
              <a:t> </a:t>
            </a:r>
            <a:r>
              <a:rPr lang="en-US" dirty="0" err="1"/>
              <a:t>procura</a:t>
            </a:r>
            <a:r>
              <a:rPr lang="en-US" dirty="0"/>
              <a:t> </a:t>
            </a:r>
            <a:r>
              <a:rPr lang="en-US" dirty="0" err="1"/>
              <a:t>negar</a:t>
            </a:r>
            <a:r>
              <a:rPr lang="en-US" dirty="0"/>
              <a:t>, </a:t>
            </a:r>
            <a:r>
              <a:rPr lang="en-US" dirty="0" err="1"/>
              <a:t>compensar</a:t>
            </a:r>
            <a:r>
              <a:rPr lang="en-US" dirty="0"/>
              <a:t> </a:t>
            </a:r>
            <a:r>
              <a:rPr lang="en-US" dirty="0" err="1"/>
              <a:t>ou</a:t>
            </a:r>
            <a:r>
              <a:rPr lang="en-US" dirty="0"/>
              <a:t> </a:t>
            </a:r>
            <a:r>
              <a:rPr lang="en-US" dirty="0" err="1"/>
              <a:t>reparar</a:t>
            </a:r>
            <a:endParaRPr lang="en-US" dirty="0"/>
          </a:p>
        </p:txBody>
      </p:sp>
      <p:sp>
        <p:nvSpPr>
          <p:cNvPr id="4" name="Slide Number Placeholder 3"/>
          <p:cNvSpPr>
            <a:spLocks noGrp="1"/>
          </p:cNvSpPr>
          <p:nvPr>
            <p:ph type="sldNum" sz="quarter" idx="12"/>
          </p:nvPr>
        </p:nvSpPr>
        <p:spPr/>
        <p:txBody>
          <a:bodyPr/>
          <a:lstStyle/>
          <a:p>
            <a:fld id="{D63B9D88-D155-4948-8B72-E5EAA8D0EB4C}" type="slidenum">
              <a:rPr lang="en-US" smtClean="0"/>
              <a:t>16</a:t>
            </a:fld>
            <a:endParaRPr lang="en-US"/>
          </a:p>
        </p:txBody>
      </p:sp>
    </p:spTree>
    <p:extLst>
      <p:ext uri="{BB962C8B-B14F-4D97-AF65-F5344CB8AC3E}">
        <p14:creationId xmlns:p14="http://schemas.microsoft.com/office/powerpoint/2010/main" val="34259552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O </a:t>
            </a:r>
            <a:r>
              <a:rPr lang="en-US" sz="2800" b="1" dirty="0" err="1"/>
              <a:t>Declínio</a:t>
            </a:r>
            <a:r>
              <a:rPr lang="en-US" sz="2800" b="1" dirty="0"/>
              <a:t> do </a:t>
            </a:r>
            <a:r>
              <a:rPr lang="en-US" sz="2800" b="1" dirty="0" err="1"/>
              <a:t>Complexo</a:t>
            </a:r>
            <a:r>
              <a:rPr lang="en-US" sz="2800" b="1" dirty="0"/>
              <a:t> de </a:t>
            </a:r>
            <a:r>
              <a:rPr lang="en-US" sz="2800" b="1" dirty="0" err="1"/>
              <a:t>édipo</a:t>
            </a:r>
            <a:endParaRPr lang="en-US" sz="2800" b="1" dirty="0"/>
          </a:p>
        </p:txBody>
      </p:sp>
      <p:sp>
        <p:nvSpPr>
          <p:cNvPr id="3" name="Content Placeholder 2"/>
          <p:cNvSpPr>
            <a:spLocks noGrp="1"/>
          </p:cNvSpPr>
          <p:nvPr>
            <p:ph idx="1"/>
          </p:nvPr>
        </p:nvSpPr>
        <p:spPr/>
        <p:txBody>
          <a:bodyPr>
            <a:normAutofit/>
          </a:bodyPr>
          <a:lstStyle/>
          <a:p>
            <a:pPr algn="just">
              <a:lnSpc>
                <a:spcPct val="160000"/>
              </a:lnSpc>
            </a:pPr>
            <a:endParaRPr lang="en-US" sz="2200" dirty="0">
              <a:sym typeface="Wingdings"/>
            </a:endParaRPr>
          </a:p>
          <a:p>
            <a:pPr algn="just">
              <a:lnSpc>
                <a:spcPct val="160000"/>
              </a:lnSpc>
            </a:pPr>
            <a:r>
              <a:rPr lang="en-US" sz="2200" dirty="0">
                <a:sym typeface="Wingdings"/>
              </a:rPr>
              <a:t>O </a:t>
            </a:r>
            <a:r>
              <a:rPr lang="en-US" sz="2200" dirty="0" err="1">
                <a:sym typeface="Wingdings"/>
              </a:rPr>
              <a:t>declínio</a:t>
            </a:r>
            <a:r>
              <a:rPr lang="en-US" sz="2200" dirty="0">
                <a:sym typeface="Wingdings"/>
              </a:rPr>
              <a:t> do </a:t>
            </a:r>
            <a:r>
              <a:rPr lang="en-US" sz="2200" dirty="0" err="1">
                <a:sym typeface="Wingdings"/>
              </a:rPr>
              <a:t>Complexo</a:t>
            </a:r>
            <a:r>
              <a:rPr lang="en-US" sz="2200" dirty="0">
                <a:sym typeface="Wingdings"/>
              </a:rPr>
              <a:t> de </a:t>
            </a:r>
            <a:r>
              <a:rPr lang="en-US" sz="2200" dirty="0" err="1">
                <a:sym typeface="Wingdings"/>
              </a:rPr>
              <a:t>édipo</a:t>
            </a:r>
            <a:r>
              <a:rPr lang="en-US" sz="2200" dirty="0">
                <a:sym typeface="Wingdings"/>
              </a:rPr>
              <a:t> </a:t>
            </a:r>
            <a:r>
              <a:rPr lang="en-US" sz="2200" dirty="0" err="1">
                <a:sym typeface="Wingdings"/>
              </a:rPr>
              <a:t>marca</a:t>
            </a:r>
            <a:r>
              <a:rPr lang="en-US" sz="2200" dirty="0">
                <a:sym typeface="Wingdings"/>
              </a:rPr>
              <a:t> a </a:t>
            </a:r>
            <a:r>
              <a:rPr lang="en-US" sz="2200" dirty="0" err="1">
                <a:sym typeface="Wingdings"/>
              </a:rPr>
              <a:t>entra</a:t>
            </a:r>
            <a:r>
              <a:rPr lang="en-US" sz="2200" dirty="0">
                <a:sym typeface="Wingdings"/>
              </a:rPr>
              <a:t> do </a:t>
            </a:r>
            <a:r>
              <a:rPr lang="en-US" sz="2200" dirty="0" err="1">
                <a:sym typeface="Wingdings"/>
              </a:rPr>
              <a:t>homem</a:t>
            </a:r>
            <a:r>
              <a:rPr lang="en-US" sz="2200" dirty="0">
                <a:sym typeface="Wingdings"/>
              </a:rPr>
              <a:t> no </a:t>
            </a:r>
            <a:r>
              <a:rPr lang="en-US" sz="2200" dirty="0" err="1">
                <a:sym typeface="Wingdings"/>
              </a:rPr>
              <a:t>período</a:t>
            </a:r>
            <a:r>
              <a:rPr lang="en-US" sz="2200" dirty="0">
                <a:sym typeface="Wingdings"/>
              </a:rPr>
              <a:t> de </a:t>
            </a:r>
            <a:r>
              <a:rPr lang="en-US" sz="2200" dirty="0" err="1">
                <a:sym typeface="Wingdings"/>
              </a:rPr>
              <a:t>latência</a:t>
            </a:r>
            <a:endParaRPr lang="en-US" sz="2200" dirty="0">
              <a:sym typeface="Wingdings"/>
            </a:endParaRPr>
          </a:p>
          <a:p>
            <a:pPr algn="just">
              <a:lnSpc>
                <a:spcPct val="160000"/>
              </a:lnSpc>
            </a:pPr>
            <a:r>
              <a:rPr lang="en-US" sz="2200" dirty="0">
                <a:sym typeface="Wingdings"/>
              </a:rPr>
              <a:t>O </a:t>
            </a:r>
            <a:r>
              <a:rPr lang="en-US" sz="2200" dirty="0" err="1">
                <a:sym typeface="Wingdings"/>
              </a:rPr>
              <a:t>complexo</a:t>
            </a:r>
            <a:r>
              <a:rPr lang="en-US" sz="2200" dirty="0">
                <a:sym typeface="Wingdings"/>
              </a:rPr>
              <a:t> de </a:t>
            </a:r>
            <a:r>
              <a:rPr lang="en-US" sz="2200" dirty="0" err="1">
                <a:sym typeface="Wingdings"/>
              </a:rPr>
              <a:t>Édipo</a:t>
            </a:r>
            <a:r>
              <a:rPr lang="en-US" sz="2200" dirty="0">
                <a:sym typeface="Wingdings"/>
              </a:rPr>
              <a:t> </a:t>
            </a:r>
            <a:r>
              <a:rPr lang="en-US" sz="2200" dirty="0" err="1">
                <a:sym typeface="Wingdings"/>
              </a:rPr>
              <a:t>é</a:t>
            </a:r>
            <a:r>
              <a:rPr lang="en-US" sz="2200" dirty="0">
                <a:sym typeface="Wingdings"/>
              </a:rPr>
              <a:t> </a:t>
            </a:r>
            <a:r>
              <a:rPr lang="en-US" sz="2200" dirty="0" err="1">
                <a:sym typeface="Wingdings"/>
              </a:rPr>
              <a:t>revivido</a:t>
            </a:r>
            <a:r>
              <a:rPr lang="en-US" sz="2200" dirty="0">
                <a:sym typeface="Wingdings"/>
              </a:rPr>
              <a:t> </a:t>
            </a:r>
            <a:r>
              <a:rPr lang="en-US" sz="2200" dirty="0" err="1">
                <a:sym typeface="Wingdings"/>
              </a:rPr>
              <a:t>na</a:t>
            </a:r>
            <a:r>
              <a:rPr lang="en-US" sz="2200" dirty="0">
                <a:sym typeface="Wingdings"/>
              </a:rPr>
              <a:t> </a:t>
            </a:r>
            <a:r>
              <a:rPr lang="en-US" sz="2200" dirty="0" err="1">
                <a:sym typeface="Wingdings"/>
              </a:rPr>
              <a:t>adolescência</a:t>
            </a:r>
            <a:r>
              <a:rPr lang="en-US" sz="2200" dirty="0">
                <a:sym typeface="Wingdings"/>
              </a:rPr>
              <a:t> e </a:t>
            </a:r>
            <a:r>
              <a:rPr lang="en-US" sz="2200" dirty="0" err="1">
                <a:sym typeface="Wingdings"/>
              </a:rPr>
              <a:t>ultrapassado</a:t>
            </a:r>
            <a:r>
              <a:rPr lang="en-US" sz="2200" dirty="0">
                <a:sym typeface="Wingdings"/>
              </a:rPr>
              <a:t> com </a:t>
            </a:r>
            <a:r>
              <a:rPr lang="en-US" sz="2200" dirty="0" err="1">
                <a:sym typeface="Wingdings"/>
              </a:rPr>
              <a:t>maior</a:t>
            </a:r>
            <a:r>
              <a:rPr lang="en-US" sz="2200" dirty="0">
                <a:sym typeface="Wingdings"/>
              </a:rPr>
              <a:t> </a:t>
            </a:r>
            <a:r>
              <a:rPr lang="en-US" sz="2200" dirty="0" err="1">
                <a:sym typeface="Wingdings"/>
              </a:rPr>
              <a:t>ou</a:t>
            </a:r>
            <a:r>
              <a:rPr lang="en-US" sz="2200" dirty="0">
                <a:sym typeface="Wingdings"/>
              </a:rPr>
              <a:t> </a:t>
            </a:r>
            <a:r>
              <a:rPr lang="en-US" sz="2200" dirty="0" err="1">
                <a:sym typeface="Wingdings"/>
              </a:rPr>
              <a:t>menos</a:t>
            </a:r>
            <a:r>
              <a:rPr lang="en-US" sz="2200" dirty="0">
                <a:sym typeface="Wingdings"/>
              </a:rPr>
              <a:t> </a:t>
            </a:r>
            <a:r>
              <a:rPr lang="en-US" sz="2200" dirty="0" err="1">
                <a:sym typeface="Wingdings"/>
              </a:rPr>
              <a:t>sucesso</a:t>
            </a:r>
            <a:r>
              <a:rPr lang="en-US" sz="2200" dirty="0">
                <a:sym typeface="Wingdings"/>
              </a:rPr>
              <a:t> com um </a:t>
            </a:r>
            <a:r>
              <a:rPr lang="en-US" sz="2200" dirty="0" err="1">
                <a:sym typeface="Wingdings"/>
              </a:rPr>
              <a:t>tipo</a:t>
            </a:r>
            <a:r>
              <a:rPr lang="en-US" sz="2200" dirty="0">
                <a:sym typeface="Wingdings"/>
              </a:rPr>
              <a:t> particular de </a:t>
            </a:r>
            <a:r>
              <a:rPr lang="en-US" sz="2200" dirty="0" err="1">
                <a:sym typeface="Wingdings"/>
              </a:rPr>
              <a:t>escolha</a:t>
            </a:r>
            <a:r>
              <a:rPr lang="en-US" sz="2200" dirty="0">
                <a:sym typeface="Wingdings"/>
              </a:rPr>
              <a:t> de </a:t>
            </a:r>
            <a:r>
              <a:rPr lang="en-US" sz="2200" dirty="0" err="1">
                <a:sym typeface="Wingdings"/>
              </a:rPr>
              <a:t>objeto</a:t>
            </a:r>
            <a:endParaRPr lang="en-US" sz="2200" dirty="0"/>
          </a:p>
          <a:p>
            <a:endParaRPr lang="en-US" dirty="0"/>
          </a:p>
        </p:txBody>
      </p:sp>
      <p:sp>
        <p:nvSpPr>
          <p:cNvPr id="4" name="Slide Number Placeholder 3"/>
          <p:cNvSpPr>
            <a:spLocks noGrp="1"/>
          </p:cNvSpPr>
          <p:nvPr>
            <p:ph type="sldNum" sz="quarter" idx="12"/>
          </p:nvPr>
        </p:nvSpPr>
        <p:spPr/>
        <p:txBody>
          <a:bodyPr/>
          <a:lstStyle/>
          <a:p>
            <a:fld id="{D63B9D88-D155-4948-8B72-E5EAA8D0EB4C}" type="slidenum">
              <a:rPr lang="en-US" smtClean="0"/>
              <a:t>17</a:t>
            </a:fld>
            <a:endParaRPr lang="en-US"/>
          </a:p>
        </p:txBody>
      </p:sp>
    </p:spTree>
    <p:extLst>
      <p:ext uri="{BB962C8B-B14F-4D97-AF65-F5344CB8AC3E}">
        <p14:creationId xmlns:p14="http://schemas.microsoft.com/office/powerpoint/2010/main" val="41497823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a:t>Ressalva</a:t>
            </a:r>
            <a:br>
              <a:rPr lang="en-US" dirty="0"/>
            </a:br>
            <a:endParaRPr lang="en-US" dirty="0"/>
          </a:p>
        </p:txBody>
      </p:sp>
      <p:sp>
        <p:nvSpPr>
          <p:cNvPr id="3" name="Content Placeholder 2"/>
          <p:cNvSpPr>
            <a:spLocks noGrp="1"/>
          </p:cNvSpPr>
          <p:nvPr>
            <p:ph idx="1"/>
          </p:nvPr>
        </p:nvSpPr>
        <p:spPr/>
        <p:txBody>
          <a:bodyPr>
            <a:normAutofit fontScale="70000" lnSpcReduction="20000"/>
          </a:bodyPr>
          <a:lstStyle/>
          <a:p>
            <a:pPr algn="just">
              <a:lnSpc>
                <a:spcPct val="160000"/>
              </a:lnSpc>
              <a:buFontTx/>
              <a:buChar char="•"/>
            </a:pPr>
            <a:r>
              <a:rPr lang="en-US" dirty="0"/>
              <a:t>A </a:t>
            </a:r>
            <a:r>
              <a:rPr lang="en-US" dirty="0" err="1"/>
              <a:t>teoria</a:t>
            </a:r>
            <a:r>
              <a:rPr lang="en-US" dirty="0"/>
              <a:t> </a:t>
            </a:r>
            <a:r>
              <a:rPr lang="en-US" dirty="0" err="1"/>
              <a:t>psicanalítica</a:t>
            </a:r>
            <a:r>
              <a:rPr lang="en-US" dirty="0"/>
              <a:t> do </a:t>
            </a:r>
            <a:r>
              <a:rPr lang="en-US" dirty="0" err="1"/>
              <a:t>desenvolviemnto</a:t>
            </a:r>
            <a:r>
              <a:rPr lang="en-US" dirty="0"/>
              <a:t> da </a:t>
            </a:r>
            <a:r>
              <a:rPr lang="en-US" dirty="0" err="1"/>
              <a:t>sexualidade</a:t>
            </a:r>
            <a:r>
              <a:rPr lang="en-US" dirty="0"/>
              <a:t>, </a:t>
            </a:r>
            <a:r>
              <a:rPr lang="en-US" dirty="0" err="1"/>
              <a:t>inicialmente</a:t>
            </a:r>
            <a:r>
              <a:rPr lang="en-US" dirty="0"/>
              <a:t> </a:t>
            </a:r>
            <a:r>
              <a:rPr lang="en-US" dirty="0" err="1"/>
              <a:t>apresentada</a:t>
            </a:r>
            <a:r>
              <a:rPr lang="en-US" dirty="0"/>
              <a:t> </a:t>
            </a:r>
            <a:r>
              <a:rPr lang="en-US" dirty="0" err="1"/>
              <a:t>por</a:t>
            </a:r>
            <a:r>
              <a:rPr lang="en-US" dirty="0"/>
              <a:t> Freud </a:t>
            </a:r>
            <a:r>
              <a:rPr lang="en-US" dirty="0" err="1"/>
              <a:t>nos</a:t>
            </a:r>
            <a:r>
              <a:rPr lang="en-US" dirty="0"/>
              <a:t> </a:t>
            </a:r>
            <a:r>
              <a:rPr lang="en-US" i="1" dirty="0" err="1"/>
              <a:t>Três</a:t>
            </a:r>
            <a:r>
              <a:rPr lang="en-US" i="1" dirty="0"/>
              <a:t> </a:t>
            </a:r>
            <a:r>
              <a:rPr lang="en-US" i="1" dirty="0" err="1"/>
              <a:t>Ensaios</a:t>
            </a:r>
            <a:r>
              <a:rPr lang="en-US" i="1" dirty="0"/>
              <a:t> </a:t>
            </a:r>
            <a:r>
              <a:rPr lang="en-US" dirty="0"/>
              <a:t>e, </a:t>
            </a:r>
            <a:r>
              <a:rPr lang="en-US" dirty="0" err="1"/>
              <a:t>posteriormente</a:t>
            </a:r>
            <a:r>
              <a:rPr lang="en-US" dirty="0"/>
              <a:t>, </a:t>
            </a:r>
            <a:r>
              <a:rPr lang="en-US" dirty="0" err="1"/>
              <a:t>desenvolvida</a:t>
            </a:r>
            <a:r>
              <a:rPr lang="en-US" dirty="0"/>
              <a:t>, </a:t>
            </a:r>
            <a:r>
              <a:rPr lang="en-US" dirty="0" err="1"/>
              <a:t>ainda</a:t>
            </a:r>
            <a:r>
              <a:rPr lang="en-US" dirty="0"/>
              <a:t> </a:t>
            </a:r>
            <a:r>
              <a:rPr lang="en-US" dirty="0" err="1"/>
              <a:t>não</a:t>
            </a:r>
            <a:r>
              <a:rPr lang="en-US" dirty="0"/>
              <a:t> </a:t>
            </a:r>
            <a:r>
              <a:rPr lang="en-US" dirty="0" err="1"/>
              <a:t>constituía</a:t>
            </a:r>
            <a:r>
              <a:rPr lang="en-US" dirty="0"/>
              <a:t> </a:t>
            </a:r>
            <a:r>
              <a:rPr lang="en-US" dirty="0" err="1"/>
              <a:t>uma</a:t>
            </a:r>
            <a:r>
              <a:rPr lang="en-US" dirty="0"/>
              <a:t> </a:t>
            </a:r>
            <a:r>
              <a:rPr lang="en-US" dirty="0" err="1"/>
              <a:t>teoria</a:t>
            </a:r>
            <a:r>
              <a:rPr lang="en-US" dirty="0"/>
              <a:t> do </a:t>
            </a:r>
            <a:r>
              <a:rPr lang="en-US" dirty="0" err="1"/>
              <a:t>desenvolvimento</a:t>
            </a:r>
            <a:r>
              <a:rPr lang="en-US" dirty="0"/>
              <a:t>, dado a </a:t>
            </a:r>
            <a:r>
              <a:rPr lang="en-US" dirty="0" err="1"/>
              <a:t>imensa</a:t>
            </a:r>
            <a:r>
              <a:rPr lang="en-US" dirty="0"/>
              <a:t> </a:t>
            </a:r>
            <a:r>
              <a:rPr lang="en-US" dirty="0" err="1"/>
              <a:t>quantidade</a:t>
            </a:r>
            <a:r>
              <a:rPr lang="en-US" dirty="0"/>
              <a:t> de lacunas a </a:t>
            </a:r>
            <a:r>
              <a:rPr lang="en-US" dirty="0" err="1"/>
              <a:t>serem</a:t>
            </a:r>
            <a:r>
              <a:rPr lang="en-US" dirty="0"/>
              <a:t> </a:t>
            </a:r>
            <a:r>
              <a:rPr lang="en-US" dirty="0" err="1"/>
              <a:t>preenchidas</a:t>
            </a:r>
            <a:r>
              <a:rPr lang="en-US" dirty="0"/>
              <a:t> </a:t>
            </a:r>
            <a:r>
              <a:rPr lang="en-US" dirty="0" err="1"/>
              <a:t>para</a:t>
            </a:r>
            <a:r>
              <a:rPr lang="en-US" dirty="0"/>
              <a:t> a </a:t>
            </a:r>
            <a:r>
              <a:rPr lang="en-US" dirty="0" err="1"/>
              <a:t>compreensão</a:t>
            </a:r>
            <a:r>
              <a:rPr lang="en-US" dirty="0"/>
              <a:t> </a:t>
            </a:r>
            <a:r>
              <a:rPr lang="en-US" dirty="0" err="1"/>
              <a:t>desse</a:t>
            </a:r>
            <a:r>
              <a:rPr lang="en-US" dirty="0"/>
              <a:t> </a:t>
            </a:r>
            <a:r>
              <a:rPr lang="en-US" dirty="0" err="1"/>
              <a:t>processo</a:t>
            </a:r>
            <a:r>
              <a:rPr lang="en-US" dirty="0"/>
              <a:t>.</a:t>
            </a:r>
          </a:p>
          <a:p>
            <a:pPr algn="just">
              <a:lnSpc>
                <a:spcPct val="160000"/>
              </a:lnSpc>
              <a:buFontTx/>
              <a:buChar char="•"/>
            </a:pPr>
            <a:endParaRPr lang="en-US" dirty="0"/>
          </a:p>
          <a:p>
            <a:pPr algn="just">
              <a:lnSpc>
                <a:spcPct val="160000"/>
              </a:lnSpc>
              <a:buFontTx/>
              <a:buChar char="•"/>
            </a:pPr>
            <a:r>
              <a:rPr lang="en-US" dirty="0" err="1"/>
              <a:t>Cabe</a:t>
            </a:r>
            <a:r>
              <a:rPr lang="en-US" dirty="0"/>
              <a:t> </a:t>
            </a:r>
            <a:r>
              <a:rPr lang="en-US" dirty="0" err="1"/>
              <a:t>notar</a:t>
            </a:r>
            <a:r>
              <a:rPr lang="en-US" dirty="0"/>
              <a:t> </a:t>
            </a:r>
            <a:r>
              <a:rPr lang="en-US" dirty="0" err="1"/>
              <a:t>que</a:t>
            </a:r>
            <a:r>
              <a:rPr lang="en-US" dirty="0"/>
              <a:t> Freud </a:t>
            </a:r>
            <a:r>
              <a:rPr lang="en-US" dirty="0" err="1"/>
              <a:t>não</a:t>
            </a:r>
            <a:r>
              <a:rPr lang="en-US" dirty="0"/>
              <a:t> </a:t>
            </a:r>
            <a:r>
              <a:rPr lang="en-US" dirty="0" err="1"/>
              <a:t>estava</a:t>
            </a:r>
            <a:r>
              <a:rPr lang="en-US" dirty="0"/>
              <a:t> </a:t>
            </a:r>
            <a:r>
              <a:rPr lang="en-US" dirty="0" err="1"/>
              <a:t>à</a:t>
            </a:r>
            <a:r>
              <a:rPr lang="en-US" dirty="0"/>
              <a:t> </a:t>
            </a:r>
            <a:r>
              <a:rPr lang="en-US" dirty="0" err="1"/>
              <a:t>busca</a:t>
            </a:r>
            <a:r>
              <a:rPr lang="en-US" dirty="0"/>
              <a:t> de </a:t>
            </a:r>
            <a:r>
              <a:rPr lang="en-US" dirty="0" err="1"/>
              <a:t>uma</a:t>
            </a:r>
            <a:r>
              <a:rPr lang="en-US" dirty="0"/>
              <a:t> </a:t>
            </a:r>
            <a:r>
              <a:rPr lang="en-US" dirty="0" err="1"/>
              <a:t>teoria</a:t>
            </a:r>
            <a:r>
              <a:rPr lang="en-US" dirty="0"/>
              <a:t> do </a:t>
            </a:r>
            <a:r>
              <a:rPr lang="en-US" dirty="0" err="1"/>
              <a:t>desenvolvimento</a:t>
            </a:r>
            <a:r>
              <a:rPr lang="en-US" dirty="0"/>
              <a:t>, mas </a:t>
            </a:r>
            <a:r>
              <a:rPr lang="en-US" dirty="0" err="1"/>
              <a:t>à</a:t>
            </a:r>
            <a:r>
              <a:rPr lang="en-US" dirty="0"/>
              <a:t> </a:t>
            </a:r>
            <a:r>
              <a:rPr lang="en-US" dirty="0" err="1"/>
              <a:t>busca</a:t>
            </a:r>
            <a:r>
              <a:rPr lang="en-US" dirty="0"/>
              <a:t> de </a:t>
            </a:r>
            <a:r>
              <a:rPr lang="en-US" dirty="0" err="1"/>
              <a:t>uma</a:t>
            </a:r>
            <a:r>
              <a:rPr lang="en-US" dirty="0"/>
              <a:t> </a:t>
            </a:r>
            <a:r>
              <a:rPr lang="en-US" dirty="0" err="1"/>
              <a:t>teoria</a:t>
            </a:r>
            <a:r>
              <a:rPr lang="en-US" dirty="0"/>
              <a:t> </a:t>
            </a:r>
            <a:r>
              <a:rPr lang="en-US" dirty="0" err="1"/>
              <a:t>que</a:t>
            </a:r>
            <a:r>
              <a:rPr lang="en-US" dirty="0"/>
              <a:t> </a:t>
            </a:r>
            <a:r>
              <a:rPr lang="en-US" dirty="0" err="1"/>
              <a:t>pudesse</a:t>
            </a:r>
            <a:r>
              <a:rPr lang="en-US" dirty="0"/>
              <a:t> </a:t>
            </a:r>
            <a:r>
              <a:rPr lang="en-US" dirty="0" err="1"/>
              <a:t>explicar</a:t>
            </a:r>
            <a:r>
              <a:rPr lang="en-US" dirty="0"/>
              <a:t> a </a:t>
            </a:r>
            <a:r>
              <a:rPr lang="en-US" dirty="0" err="1"/>
              <a:t>constiuição</a:t>
            </a:r>
            <a:r>
              <a:rPr lang="en-US" dirty="0"/>
              <a:t> das neuroses, </a:t>
            </a:r>
            <a:r>
              <a:rPr lang="en-US" dirty="0" err="1"/>
              <a:t>constituição</a:t>
            </a:r>
            <a:r>
              <a:rPr lang="en-US" dirty="0"/>
              <a:t> sexual das neuroses</a:t>
            </a:r>
          </a:p>
          <a:p>
            <a:pPr>
              <a:buFontTx/>
              <a:buChar char="•"/>
            </a:pPr>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93A11F19-8D5E-6F42-A967-CB31FE886518}" type="slidenum">
              <a:rPr lang="en-US" smtClean="0"/>
              <a:t>18</a:t>
            </a:fld>
            <a:endParaRPr lang="en-US"/>
          </a:p>
        </p:txBody>
      </p:sp>
    </p:spTree>
    <p:extLst>
      <p:ext uri="{BB962C8B-B14F-4D97-AF65-F5344CB8AC3E}">
        <p14:creationId xmlns:p14="http://schemas.microsoft.com/office/powerpoint/2010/main" val="15465957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700" dirty="0"/>
              <a:t>Freud, A. (1974). Uma </a:t>
            </a:r>
            <a:r>
              <a:rPr lang="en-US" sz="2700" dirty="0" err="1"/>
              <a:t>visão</a:t>
            </a:r>
            <a:r>
              <a:rPr lang="en-US" sz="2700" dirty="0"/>
              <a:t> </a:t>
            </a:r>
            <a:r>
              <a:rPr lang="en-US" sz="2700" dirty="0" err="1"/>
              <a:t>psicanalítica</a:t>
            </a:r>
            <a:r>
              <a:rPr lang="en-US" sz="2700" dirty="0"/>
              <a:t> do </a:t>
            </a:r>
            <a:r>
              <a:rPr lang="en-US" sz="2700" dirty="0" err="1"/>
              <a:t>desenvolvimento</a:t>
            </a:r>
            <a:r>
              <a:rPr lang="en-US" sz="2700" dirty="0"/>
              <a:t> </a:t>
            </a:r>
            <a:r>
              <a:rPr lang="en-US" sz="2700" i="1" dirty="0"/>
              <a:t>The Writings of Anna Freud,  Vol. 6</a:t>
            </a:r>
            <a:r>
              <a:rPr lang="en-US" sz="2700" dirty="0"/>
              <a:t>. New York: International Press; pp. 61-62</a:t>
            </a:r>
          </a:p>
        </p:txBody>
      </p:sp>
      <p:sp>
        <p:nvSpPr>
          <p:cNvPr id="3" name="Content Placeholder 2"/>
          <p:cNvSpPr>
            <a:spLocks noGrp="1"/>
          </p:cNvSpPr>
          <p:nvPr>
            <p:ph idx="1"/>
          </p:nvPr>
        </p:nvSpPr>
        <p:spPr/>
        <p:txBody>
          <a:bodyPr>
            <a:normAutofit fontScale="55000" lnSpcReduction="20000"/>
          </a:bodyPr>
          <a:lstStyle/>
          <a:p>
            <a:pPr marL="0" indent="0" algn="just">
              <a:lnSpc>
                <a:spcPct val="170000"/>
              </a:lnSpc>
              <a:buNone/>
            </a:pPr>
            <a:endParaRPr lang="en-US" dirty="0"/>
          </a:p>
          <a:p>
            <a:pPr marL="0" indent="0" algn="just">
              <a:lnSpc>
                <a:spcPct val="170000"/>
              </a:lnSpc>
              <a:buNone/>
            </a:pPr>
            <a:r>
              <a:rPr lang="en-US" b="1" dirty="0" err="1"/>
              <a:t>Além</a:t>
            </a:r>
            <a:r>
              <a:rPr lang="en-US" b="1" dirty="0"/>
              <a:t> disso, </a:t>
            </a:r>
            <a:r>
              <a:rPr lang="en-US" b="1" dirty="0" err="1"/>
              <a:t>aqueles</a:t>
            </a:r>
            <a:r>
              <a:rPr lang="en-US" b="1" dirty="0"/>
              <a:t> </a:t>
            </a:r>
            <a:r>
              <a:rPr lang="en-US" b="1" dirty="0" err="1"/>
              <a:t>que</a:t>
            </a:r>
            <a:r>
              <a:rPr lang="en-US" b="1" dirty="0"/>
              <a:t> se </a:t>
            </a:r>
            <a:r>
              <a:rPr lang="en-US" b="1" dirty="0" err="1"/>
              <a:t>propõem</a:t>
            </a:r>
            <a:r>
              <a:rPr lang="en-US" b="1" dirty="0"/>
              <a:t> a </a:t>
            </a:r>
            <a:r>
              <a:rPr lang="en-US" b="1" dirty="0" err="1"/>
              <a:t>ir</a:t>
            </a:r>
            <a:r>
              <a:rPr lang="en-US" b="1" dirty="0"/>
              <a:t> </a:t>
            </a:r>
            <a:r>
              <a:rPr lang="en-US" b="1" dirty="0" err="1"/>
              <a:t>na</a:t>
            </a:r>
            <a:r>
              <a:rPr lang="en-US" b="1" dirty="0"/>
              <a:t> </a:t>
            </a:r>
            <a:r>
              <a:rPr lang="en-US" b="1" dirty="0" err="1"/>
              <a:t>direção</a:t>
            </a:r>
            <a:r>
              <a:rPr lang="en-US" b="1" dirty="0"/>
              <a:t> </a:t>
            </a:r>
            <a:r>
              <a:rPr lang="en-US" b="1" dirty="0" err="1"/>
              <a:t>sugerida</a:t>
            </a:r>
            <a:r>
              <a:rPr lang="en-US" b="1" dirty="0"/>
              <a:t>, </a:t>
            </a:r>
            <a:r>
              <a:rPr lang="en-US" b="1" dirty="0" err="1"/>
              <a:t>em</a:t>
            </a:r>
            <a:r>
              <a:rPr lang="en-US" b="1" dirty="0"/>
              <a:t> </a:t>
            </a:r>
            <a:r>
              <a:rPr lang="en-US" b="1" dirty="0" err="1"/>
              <a:t>direção</a:t>
            </a:r>
            <a:r>
              <a:rPr lang="en-US" b="1" dirty="0"/>
              <a:t> à </a:t>
            </a:r>
            <a:r>
              <a:rPr lang="en-US" b="1" dirty="0" err="1"/>
              <a:t>norma</a:t>
            </a:r>
            <a:r>
              <a:rPr lang="en-US" b="1" dirty="0"/>
              <a:t>, de </a:t>
            </a:r>
            <a:r>
              <a:rPr lang="en-US" b="1" dirty="0" err="1"/>
              <a:t>deparam</a:t>
            </a:r>
            <a:r>
              <a:rPr lang="en-US" b="1" dirty="0"/>
              <a:t> com a </a:t>
            </a:r>
            <a:r>
              <a:rPr lang="en-US" b="1" dirty="0" err="1"/>
              <a:t>realidade</a:t>
            </a:r>
            <a:r>
              <a:rPr lang="en-US" b="1" dirty="0"/>
              <a:t> de </a:t>
            </a:r>
            <a:r>
              <a:rPr lang="en-US" b="1" dirty="0" err="1"/>
              <a:t>que</a:t>
            </a:r>
            <a:r>
              <a:rPr lang="en-US" b="1" dirty="0"/>
              <a:t> o </a:t>
            </a:r>
            <a:r>
              <a:rPr lang="en-US" b="1" dirty="0" err="1"/>
              <a:t>conhecimento</a:t>
            </a:r>
            <a:r>
              <a:rPr lang="en-US" b="1" dirty="0"/>
              <a:t> </a:t>
            </a:r>
            <a:r>
              <a:rPr lang="en-US" b="1" dirty="0" err="1"/>
              <a:t>analítico</a:t>
            </a:r>
            <a:r>
              <a:rPr lang="en-US" b="1" dirty="0"/>
              <a:t> a </a:t>
            </a:r>
            <a:r>
              <a:rPr lang="en-US" b="1" dirty="0" err="1"/>
              <a:t>respeito</a:t>
            </a:r>
            <a:r>
              <a:rPr lang="en-US" b="1" dirty="0"/>
              <a:t> do </a:t>
            </a:r>
            <a:r>
              <a:rPr lang="en-US" b="1" dirty="0" err="1"/>
              <a:t>desenvolvimento</a:t>
            </a:r>
            <a:r>
              <a:rPr lang="en-US" b="1" dirty="0"/>
              <a:t> </a:t>
            </a:r>
            <a:r>
              <a:rPr lang="en-US" b="1" dirty="0" err="1"/>
              <a:t>infantil</a:t>
            </a:r>
            <a:r>
              <a:rPr lang="en-US" b="1" dirty="0"/>
              <a:t> normal é </a:t>
            </a:r>
            <a:r>
              <a:rPr lang="en-US" b="1" dirty="0" err="1"/>
              <a:t>muito</a:t>
            </a:r>
            <a:r>
              <a:rPr lang="en-US" b="1" dirty="0"/>
              <a:t> </a:t>
            </a:r>
            <a:r>
              <a:rPr lang="en-US" b="1" dirty="0" err="1"/>
              <a:t>mais</a:t>
            </a:r>
            <a:r>
              <a:rPr lang="en-US" b="1" dirty="0"/>
              <a:t> </a:t>
            </a:r>
            <a:r>
              <a:rPr lang="en-US" b="1" dirty="0" err="1"/>
              <a:t>escasso</a:t>
            </a:r>
            <a:r>
              <a:rPr lang="en-US" b="1" dirty="0"/>
              <a:t> do </a:t>
            </a:r>
            <a:r>
              <a:rPr lang="en-US" b="1" dirty="0" err="1"/>
              <a:t>que</a:t>
            </a:r>
            <a:r>
              <a:rPr lang="en-US" b="1" dirty="0"/>
              <a:t> se </a:t>
            </a:r>
            <a:r>
              <a:rPr lang="en-US" b="1" dirty="0" err="1"/>
              <a:t>imagina</a:t>
            </a:r>
            <a:r>
              <a:rPr lang="en-US" b="1" dirty="0"/>
              <a:t>. </a:t>
            </a:r>
            <a:r>
              <a:rPr lang="en-US" dirty="0"/>
              <a:t>Há, </a:t>
            </a:r>
            <a:r>
              <a:rPr lang="en-US" dirty="0" err="1"/>
              <a:t>certamente</a:t>
            </a:r>
            <a:r>
              <a:rPr lang="en-US" dirty="0"/>
              <a:t>, </a:t>
            </a:r>
            <a:r>
              <a:rPr lang="en-US" dirty="0" err="1"/>
              <a:t>uma</a:t>
            </a:r>
            <a:r>
              <a:rPr lang="en-US" dirty="0"/>
              <a:t> </a:t>
            </a:r>
            <a:r>
              <a:rPr lang="en-US" dirty="0" err="1"/>
              <a:t>riqueza</a:t>
            </a:r>
            <a:r>
              <a:rPr lang="en-US" dirty="0"/>
              <a:t> de </a:t>
            </a:r>
            <a:r>
              <a:rPr lang="en-US" dirty="0" err="1"/>
              <a:t>fatos</a:t>
            </a:r>
            <a:r>
              <a:rPr lang="en-US" dirty="0"/>
              <a:t> </a:t>
            </a:r>
            <a:r>
              <a:rPr lang="en-US" dirty="0" err="1"/>
              <a:t>singulares</a:t>
            </a:r>
            <a:r>
              <a:rPr lang="en-US" dirty="0"/>
              <a:t> (</a:t>
            </a:r>
            <a:r>
              <a:rPr lang="en-US" dirty="0" err="1"/>
              <a:t>ou</a:t>
            </a:r>
            <a:r>
              <a:rPr lang="en-US" dirty="0"/>
              <a:t> </a:t>
            </a:r>
            <a:r>
              <a:rPr lang="en-US" dirty="0" err="1"/>
              <a:t>únicos</a:t>
            </a:r>
            <a:r>
              <a:rPr lang="en-US" dirty="0"/>
              <a:t>) </a:t>
            </a:r>
            <a:r>
              <a:rPr lang="en-US" dirty="0" err="1"/>
              <a:t>desenterrados</a:t>
            </a:r>
            <a:r>
              <a:rPr lang="en-US" dirty="0"/>
              <a:t> do </a:t>
            </a:r>
            <a:r>
              <a:rPr lang="en-US" dirty="0" err="1"/>
              <a:t>início</a:t>
            </a:r>
            <a:r>
              <a:rPr lang="en-US" dirty="0"/>
              <a:t> da </a:t>
            </a:r>
            <a:r>
              <a:rPr lang="en-US" dirty="0" err="1"/>
              <a:t>psicanálise</a:t>
            </a:r>
            <a:r>
              <a:rPr lang="en-US" dirty="0"/>
              <a:t> até o </a:t>
            </a:r>
            <a:r>
              <a:rPr lang="en-US" dirty="0" err="1"/>
              <a:t>dia</a:t>
            </a:r>
            <a:r>
              <a:rPr lang="en-US" dirty="0"/>
              <a:t> </a:t>
            </a:r>
            <a:r>
              <a:rPr lang="en-US" dirty="0" err="1"/>
              <a:t>presente</a:t>
            </a:r>
            <a:r>
              <a:rPr lang="en-US" dirty="0"/>
              <a:t>: a </a:t>
            </a:r>
            <a:r>
              <a:rPr lang="en-US" dirty="0" err="1"/>
              <a:t>sequência</a:t>
            </a:r>
            <a:r>
              <a:rPr lang="en-US" dirty="0"/>
              <a:t> de </a:t>
            </a:r>
            <a:r>
              <a:rPr lang="en-US" dirty="0" err="1"/>
              <a:t>estágios</a:t>
            </a:r>
            <a:r>
              <a:rPr lang="en-US" dirty="0"/>
              <a:t> </a:t>
            </a:r>
            <a:r>
              <a:rPr lang="en-US" dirty="0" err="1"/>
              <a:t>libidianais</a:t>
            </a:r>
            <a:r>
              <a:rPr lang="en-US" dirty="0"/>
              <a:t> </a:t>
            </a:r>
            <a:r>
              <a:rPr lang="en-US" dirty="0" err="1"/>
              <a:t>como</a:t>
            </a:r>
            <a:r>
              <a:rPr lang="en-US" dirty="0"/>
              <a:t> um precursor normal da </a:t>
            </a:r>
            <a:r>
              <a:rPr lang="en-US" dirty="0" err="1"/>
              <a:t>sexualidade</a:t>
            </a:r>
            <a:r>
              <a:rPr lang="en-US" dirty="0"/>
              <a:t> </a:t>
            </a:r>
            <a:r>
              <a:rPr lang="en-US" dirty="0" err="1"/>
              <a:t>madura</a:t>
            </a:r>
            <a:r>
              <a:rPr lang="en-US" dirty="0"/>
              <a:t>; a </a:t>
            </a:r>
            <a:r>
              <a:rPr lang="en-US" dirty="0" err="1"/>
              <a:t>legitimidade</a:t>
            </a:r>
            <a:r>
              <a:rPr lang="en-US" dirty="0"/>
              <a:t> do </a:t>
            </a:r>
            <a:r>
              <a:rPr lang="en-US" dirty="0" err="1"/>
              <a:t>narcisismo</a:t>
            </a:r>
            <a:r>
              <a:rPr lang="en-US" dirty="0"/>
              <a:t> </a:t>
            </a:r>
            <a:r>
              <a:rPr lang="en-US" dirty="0" err="1"/>
              <a:t>como</a:t>
            </a:r>
            <a:r>
              <a:rPr lang="en-US" dirty="0"/>
              <a:t> um precursor e </a:t>
            </a:r>
            <a:r>
              <a:rPr lang="en-US" dirty="0" err="1"/>
              <a:t>adjunto</a:t>
            </a:r>
            <a:r>
              <a:rPr lang="en-US" dirty="0"/>
              <a:t> do </a:t>
            </a:r>
            <a:r>
              <a:rPr lang="en-US" dirty="0" err="1"/>
              <a:t>objeto</a:t>
            </a:r>
            <a:r>
              <a:rPr lang="en-US" dirty="0"/>
              <a:t> de </a:t>
            </a:r>
            <a:r>
              <a:rPr lang="en-US" dirty="0" err="1"/>
              <a:t>amor</a:t>
            </a:r>
            <a:r>
              <a:rPr lang="en-US" dirty="0"/>
              <a:t>; </a:t>
            </a:r>
            <a:r>
              <a:rPr lang="en-US" dirty="0" err="1"/>
              <a:t>os</a:t>
            </a:r>
            <a:r>
              <a:rPr lang="en-US" dirty="0"/>
              <a:t> </a:t>
            </a:r>
            <a:r>
              <a:rPr lang="en-US" dirty="0" err="1"/>
              <a:t>estágios</a:t>
            </a:r>
            <a:r>
              <a:rPr lang="en-US" dirty="0"/>
              <a:t> do </a:t>
            </a:r>
            <a:r>
              <a:rPr lang="en-US" dirty="0" err="1"/>
              <a:t>desenvolvimento</a:t>
            </a:r>
            <a:r>
              <a:rPr lang="en-US" dirty="0"/>
              <a:t> do ego com </a:t>
            </a:r>
            <a:r>
              <a:rPr lang="en-US" dirty="0" err="1"/>
              <a:t>seus</a:t>
            </a:r>
            <a:r>
              <a:rPr lang="en-US" dirty="0"/>
              <a:t> </a:t>
            </a:r>
            <a:r>
              <a:rPr lang="en-US" dirty="0" err="1"/>
              <a:t>mecanismos</a:t>
            </a:r>
            <a:r>
              <a:rPr lang="en-US" dirty="0"/>
              <a:t>, </a:t>
            </a:r>
            <a:r>
              <a:rPr lang="en-US" dirty="0" err="1"/>
              <a:t>funções</a:t>
            </a:r>
            <a:r>
              <a:rPr lang="en-US" dirty="0"/>
              <a:t>, e </a:t>
            </a:r>
            <a:r>
              <a:rPr lang="en-US" dirty="0" err="1"/>
              <a:t>conteúdos</a:t>
            </a:r>
            <a:r>
              <a:rPr lang="en-US" dirty="0"/>
              <a:t>; </a:t>
            </a:r>
            <a:r>
              <a:rPr lang="en-US" dirty="0" err="1"/>
              <a:t>os</a:t>
            </a:r>
            <a:r>
              <a:rPr lang="en-US" dirty="0"/>
              <a:t> </a:t>
            </a:r>
            <a:r>
              <a:rPr lang="en-US" dirty="0" err="1"/>
              <a:t>estágios</a:t>
            </a:r>
            <a:r>
              <a:rPr lang="en-US" dirty="0"/>
              <a:t> do </a:t>
            </a:r>
            <a:r>
              <a:rPr lang="en-US" dirty="0" err="1"/>
              <a:t>impulso</a:t>
            </a:r>
            <a:r>
              <a:rPr lang="en-US" dirty="0"/>
              <a:t> </a:t>
            </a:r>
            <a:r>
              <a:rPr lang="en-US" dirty="0" err="1"/>
              <a:t>agressivo</a:t>
            </a:r>
            <a:r>
              <a:rPr lang="en-US" dirty="0"/>
              <a:t>; (p. 62) o </a:t>
            </a:r>
            <a:r>
              <a:rPr lang="en-US" dirty="0" err="1"/>
              <a:t>impacto</a:t>
            </a:r>
            <a:r>
              <a:rPr lang="en-US" dirty="0"/>
              <a:t> </a:t>
            </a:r>
            <a:r>
              <a:rPr lang="en-US" dirty="0" err="1"/>
              <a:t>generalizado</a:t>
            </a:r>
            <a:r>
              <a:rPr lang="en-US" dirty="0"/>
              <a:t> primordial da </a:t>
            </a:r>
            <a:r>
              <a:rPr lang="en-US" dirty="0" err="1"/>
              <a:t>relação</a:t>
            </a:r>
            <a:r>
              <a:rPr lang="en-US" dirty="0"/>
              <a:t> </a:t>
            </a:r>
            <a:r>
              <a:rPr lang="en-US" dirty="0" err="1"/>
              <a:t>mãe-bebe</a:t>
            </a:r>
            <a:r>
              <a:rPr lang="en-US" dirty="0"/>
              <a:t>̂, etc. </a:t>
            </a:r>
          </a:p>
          <a:p>
            <a:endParaRPr lang="en-US" dirty="0"/>
          </a:p>
        </p:txBody>
      </p:sp>
      <p:sp>
        <p:nvSpPr>
          <p:cNvPr id="4" name="Slide Number Placeholder 3"/>
          <p:cNvSpPr>
            <a:spLocks noGrp="1"/>
          </p:cNvSpPr>
          <p:nvPr>
            <p:ph type="sldNum" sz="quarter" idx="12"/>
          </p:nvPr>
        </p:nvSpPr>
        <p:spPr/>
        <p:txBody>
          <a:bodyPr/>
          <a:lstStyle/>
          <a:p>
            <a:fld id="{93A11F19-8D5E-6F42-A967-CB31FE886518}" type="slidenum">
              <a:rPr lang="en-US" smtClean="0"/>
              <a:t>19</a:t>
            </a:fld>
            <a:endParaRPr lang="en-US"/>
          </a:p>
        </p:txBody>
      </p:sp>
    </p:spTree>
    <p:extLst>
      <p:ext uri="{BB962C8B-B14F-4D97-AF65-F5344CB8AC3E}">
        <p14:creationId xmlns:p14="http://schemas.microsoft.com/office/powerpoint/2010/main" val="6925851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a:t>A </a:t>
            </a:r>
            <a:r>
              <a:rPr lang="en-US" sz="2400" b="1" dirty="0" err="1"/>
              <a:t>teoria</a:t>
            </a:r>
            <a:r>
              <a:rPr lang="en-US" sz="2400" b="1" dirty="0"/>
              <a:t> do </a:t>
            </a:r>
            <a:r>
              <a:rPr lang="en-US" sz="2400" b="1" dirty="0" err="1"/>
              <a:t>desenvovimento</a:t>
            </a:r>
            <a:r>
              <a:rPr lang="en-US" sz="2400" b="1" dirty="0"/>
              <a:t> da </a:t>
            </a:r>
            <a:r>
              <a:rPr lang="en-US" sz="2400" b="1" dirty="0" err="1"/>
              <a:t>sexualidade</a:t>
            </a:r>
            <a:r>
              <a:rPr lang="en-US" sz="2400" b="1" dirty="0"/>
              <a:t> </a:t>
            </a:r>
            <a:br>
              <a:rPr lang="en-US" sz="2400" b="1" dirty="0"/>
            </a:br>
            <a:r>
              <a:rPr lang="en-US" sz="2400" b="1" dirty="0"/>
              <a:t>de Sigmund Freud</a:t>
            </a:r>
          </a:p>
        </p:txBody>
      </p:sp>
      <p:sp>
        <p:nvSpPr>
          <p:cNvPr id="3" name="Content Placeholder 2"/>
          <p:cNvSpPr>
            <a:spLocks noGrp="1"/>
          </p:cNvSpPr>
          <p:nvPr>
            <p:ph idx="1"/>
          </p:nvPr>
        </p:nvSpPr>
        <p:spPr/>
        <p:txBody>
          <a:bodyPr>
            <a:normAutofit fontScale="70000" lnSpcReduction="20000"/>
          </a:bodyPr>
          <a:lstStyle/>
          <a:p>
            <a:pPr marL="0" indent="0">
              <a:lnSpc>
                <a:spcPct val="200000"/>
              </a:lnSpc>
              <a:buNone/>
            </a:pPr>
            <a:r>
              <a:rPr lang="en-US" sz="2300" b="1" dirty="0"/>
              <a:t>1. </a:t>
            </a:r>
            <a:r>
              <a:rPr lang="en-US" sz="2000" b="1" dirty="0"/>
              <a:t>O </a:t>
            </a:r>
            <a:r>
              <a:rPr lang="en-US" sz="2000" b="1" dirty="0" err="1"/>
              <a:t>problema</a:t>
            </a:r>
            <a:r>
              <a:rPr lang="en-US" sz="2000" b="1" dirty="0"/>
              <a:t> </a:t>
            </a:r>
            <a:r>
              <a:rPr lang="en-US" sz="2000" b="1" dirty="0" err="1"/>
              <a:t>empírico</a:t>
            </a:r>
            <a:r>
              <a:rPr lang="en-US" sz="2000" b="1" dirty="0"/>
              <a:t> </a:t>
            </a:r>
            <a:r>
              <a:rPr lang="en-US" sz="2000" b="1" dirty="0" err="1"/>
              <a:t>básico</a:t>
            </a:r>
            <a:r>
              <a:rPr lang="en-US" sz="2000" b="1" dirty="0"/>
              <a:t>, </a:t>
            </a:r>
            <a:r>
              <a:rPr lang="en-US" sz="2000" b="1" dirty="0" err="1"/>
              <a:t>como</a:t>
            </a:r>
            <a:r>
              <a:rPr lang="en-US" sz="2000" b="1" dirty="0"/>
              <a:t> </a:t>
            </a:r>
            <a:r>
              <a:rPr lang="en-US" sz="2000" b="1" dirty="0" err="1"/>
              <a:t>ponto</a:t>
            </a:r>
            <a:r>
              <a:rPr lang="en-US" sz="2000" b="1" dirty="0"/>
              <a:t> de </a:t>
            </a:r>
            <a:r>
              <a:rPr lang="en-US" sz="2000" b="1" dirty="0" err="1"/>
              <a:t>partida</a:t>
            </a:r>
            <a:endParaRPr lang="en-US" sz="2000" b="1" dirty="0"/>
          </a:p>
          <a:p>
            <a:pPr marL="0" indent="0">
              <a:lnSpc>
                <a:spcPct val="200000"/>
              </a:lnSpc>
              <a:buNone/>
            </a:pPr>
            <a:r>
              <a:rPr lang="en-US" sz="2000" b="1" dirty="0"/>
              <a:t>2. Do </a:t>
            </a:r>
            <a:r>
              <a:rPr lang="en-US" sz="2000" b="1" dirty="0" err="1"/>
              <a:t>problema</a:t>
            </a:r>
            <a:r>
              <a:rPr lang="en-US" sz="2000" b="1" dirty="0"/>
              <a:t> singular </a:t>
            </a:r>
            <a:r>
              <a:rPr lang="en-US" sz="2000" b="1" dirty="0" err="1"/>
              <a:t>ao</a:t>
            </a:r>
            <a:r>
              <a:rPr lang="en-US" sz="2000" b="1" dirty="0"/>
              <a:t> </a:t>
            </a:r>
            <a:r>
              <a:rPr lang="en-US" sz="2000" b="1" dirty="0" err="1"/>
              <a:t>problema</a:t>
            </a:r>
            <a:r>
              <a:rPr lang="en-US" sz="2000" b="1" dirty="0"/>
              <a:t> universal</a:t>
            </a:r>
          </a:p>
          <a:p>
            <a:pPr marL="0" indent="0">
              <a:lnSpc>
                <a:spcPct val="200000"/>
              </a:lnSpc>
              <a:buNone/>
            </a:pPr>
            <a:r>
              <a:rPr lang="en-US" sz="2000" b="1" dirty="0"/>
              <a:t>3. </a:t>
            </a:r>
            <a:r>
              <a:rPr lang="en-US" sz="2000" b="1" dirty="0" err="1"/>
              <a:t>Fundamentos</a:t>
            </a:r>
            <a:r>
              <a:rPr lang="en-US" sz="2000" b="1" dirty="0"/>
              <a:t> </a:t>
            </a:r>
            <a:r>
              <a:rPr lang="en-US" sz="2000" b="1" dirty="0" err="1"/>
              <a:t>operativos</a:t>
            </a:r>
            <a:r>
              <a:rPr lang="en-US" sz="2000" b="1" dirty="0"/>
              <a:t> </a:t>
            </a:r>
            <a:r>
              <a:rPr lang="en-US" sz="2000" b="1" dirty="0" err="1"/>
              <a:t>na</a:t>
            </a:r>
            <a:r>
              <a:rPr lang="en-US" sz="2000" b="1" dirty="0"/>
              <a:t> </a:t>
            </a:r>
            <a:r>
              <a:rPr lang="en-US" sz="2000" b="1" dirty="0" err="1"/>
              <a:t>construção</a:t>
            </a:r>
            <a:r>
              <a:rPr lang="en-US" sz="2000" b="1" dirty="0"/>
              <a:t> de </a:t>
            </a:r>
            <a:r>
              <a:rPr lang="en-US" sz="2000" b="1" dirty="0" err="1"/>
              <a:t>teoria</a:t>
            </a:r>
            <a:r>
              <a:rPr lang="en-US" sz="2000" b="1" dirty="0"/>
              <a:t> do </a:t>
            </a:r>
            <a:r>
              <a:rPr lang="en-US" sz="2000" b="1" dirty="0" err="1"/>
              <a:t>desenvolvimento</a:t>
            </a:r>
            <a:r>
              <a:rPr lang="en-US" sz="2000" b="1" dirty="0"/>
              <a:t> da </a:t>
            </a:r>
            <a:r>
              <a:rPr lang="en-US" sz="2000" b="1" dirty="0" err="1"/>
              <a:t>sexualidade</a:t>
            </a:r>
            <a:r>
              <a:rPr lang="en-US" sz="2000" b="1" dirty="0"/>
              <a:t> </a:t>
            </a:r>
          </a:p>
          <a:p>
            <a:pPr marL="0" indent="0">
              <a:lnSpc>
                <a:spcPct val="200000"/>
              </a:lnSpc>
              <a:buNone/>
            </a:pPr>
            <a:r>
              <a:rPr lang="en-US" sz="2000" b="1" dirty="0"/>
              <a:t>	</a:t>
            </a:r>
            <a:r>
              <a:rPr lang="en-US" sz="2000" b="1" dirty="0" err="1"/>
              <a:t>como</a:t>
            </a:r>
            <a:r>
              <a:rPr lang="en-US" sz="2000" b="1" dirty="0"/>
              <a:t> </a:t>
            </a:r>
            <a:r>
              <a:rPr lang="en-US" sz="2000" b="1" dirty="0" err="1"/>
              <a:t>uma</a:t>
            </a:r>
            <a:r>
              <a:rPr lang="en-US" sz="2000" b="1" dirty="0"/>
              <a:t> </a:t>
            </a:r>
            <a:r>
              <a:rPr lang="en-US" sz="2000" b="1" dirty="0" err="1"/>
              <a:t>teoria</a:t>
            </a:r>
            <a:r>
              <a:rPr lang="en-US" sz="2000" b="1" dirty="0"/>
              <a:t> do </a:t>
            </a:r>
            <a:r>
              <a:rPr lang="en-US" sz="2000" b="1" dirty="0" err="1"/>
              <a:t>desenvolvimento</a:t>
            </a:r>
            <a:r>
              <a:rPr lang="en-US" sz="2000" b="1" dirty="0"/>
              <a:t> </a:t>
            </a:r>
            <a:r>
              <a:rPr lang="en-US" sz="2000" b="1" dirty="0" err="1"/>
              <a:t>emocional</a:t>
            </a:r>
            <a:r>
              <a:rPr lang="en-US" sz="2000" b="1" dirty="0"/>
              <a:t> </a:t>
            </a:r>
          </a:p>
          <a:p>
            <a:pPr lvl="2">
              <a:lnSpc>
                <a:spcPct val="200000"/>
              </a:lnSpc>
              <a:buAutoNum type="alphaLcParenR"/>
            </a:pPr>
            <a:r>
              <a:rPr lang="en-US" sz="2000" b="1" dirty="0" err="1"/>
              <a:t>Variáveis</a:t>
            </a:r>
            <a:r>
              <a:rPr lang="en-US" sz="2000" b="1" dirty="0"/>
              <a:t> </a:t>
            </a:r>
            <a:r>
              <a:rPr lang="en-US" sz="2000" b="1" dirty="0" err="1"/>
              <a:t>empíricas</a:t>
            </a:r>
            <a:r>
              <a:rPr lang="en-US" sz="2000" b="1" dirty="0"/>
              <a:t> </a:t>
            </a:r>
            <a:r>
              <a:rPr lang="en-US" sz="2000" b="1" dirty="0" err="1"/>
              <a:t>operativas</a:t>
            </a:r>
            <a:r>
              <a:rPr lang="en-US" sz="2000" b="1" dirty="0"/>
              <a:t> </a:t>
            </a:r>
          </a:p>
          <a:p>
            <a:pPr lvl="2">
              <a:lnSpc>
                <a:spcPct val="200000"/>
              </a:lnSpc>
              <a:buAutoNum type="alphaLcParenR"/>
            </a:pPr>
            <a:r>
              <a:rPr lang="en-US" sz="2000" b="1" dirty="0" err="1"/>
              <a:t>Ontologia</a:t>
            </a:r>
            <a:r>
              <a:rPr lang="en-US" sz="2000" b="1" dirty="0"/>
              <a:t> </a:t>
            </a:r>
          </a:p>
          <a:p>
            <a:pPr marL="0" indent="0">
              <a:lnSpc>
                <a:spcPct val="200000"/>
              </a:lnSpc>
              <a:buNone/>
            </a:pPr>
            <a:r>
              <a:rPr lang="en-US" sz="2000" b="1" dirty="0"/>
              <a:t>4. </a:t>
            </a:r>
            <a:r>
              <a:rPr lang="en-US" sz="2000" b="1" dirty="0" err="1"/>
              <a:t>Qual</a:t>
            </a:r>
            <a:r>
              <a:rPr lang="en-US" sz="2000" b="1" dirty="0"/>
              <a:t> o </a:t>
            </a:r>
            <a:r>
              <a:rPr lang="en-US" sz="2000" b="1" dirty="0" err="1"/>
              <a:t>método</a:t>
            </a:r>
            <a:r>
              <a:rPr lang="en-US" sz="2000" b="1" dirty="0"/>
              <a:t> </a:t>
            </a:r>
            <a:r>
              <a:rPr lang="en-US" sz="2000" b="1" dirty="0" err="1"/>
              <a:t>utilizado</a:t>
            </a:r>
            <a:r>
              <a:rPr lang="en-US" sz="2000" b="1" dirty="0"/>
              <a:t> </a:t>
            </a:r>
            <a:r>
              <a:rPr lang="en-US" sz="2000" b="1" dirty="0" err="1"/>
              <a:t>para</a:t>
            </a:r>
            <a:r>
              <a:rPr lang="en-US" sz="2000" b="1" dirty="0"/>
              <a:t> </a:t>
            </a:r>
            <a:r>
              <a:rPr lang="en-US" sz="2000" b="1" dirty="0" err="1"/>
              <a:t>pesquisar</a:t>
            </a:r>
            <a:r>
              <a:rPr lang="en-US" sz="2000" b="1" dirty="0"/>
              <a:t> e, </a:t>
            </a:r>
            <a:r>
              <a:rPr lang="en-US" sz="2000" b="1" dirty="0" err="1"/>
              <a:t>depois</a:t>
            </a:r>
            <a:r>
              <a:rPr lang="en-US" sz="2000" b="1" dirty="0"/>
              <a:t>, </a:t>
            </a:r>
            <a:r>
              <a:rPr lang="en-US" sz="2000" b="1" dirty="0" err="1"/>
              <a:t>organizar</a:t>
            </a:r>
            <a:r>
              <a:rPr lang="en-US" sz="2000" b="1" dirty="0"/>
              <a:t> </a:t>
            </a:r>
            <a:r>
              <a:rPr lang="en-US" sz="2000" b="1" dirty="0" err="1"/>
              <a:t>sistematicaente</a:t>
            </a:r>
            <a:r>
              <a:rPr lang="en-US" sz="2000" b="1" dirty="0"/>
              <a:t> </a:t>
            </a:r>
            <a:r>
              <a:rPr lang="en-US" sz="2000" b="1" dirty="0" err="1"/>
              <a:t>os</a:t>
            </a:r>
            <a:r>
              <a:rPr lang="en-US" sz="2000" b="1" dirty="0"/>
              <a:t> dados </a:t>
            </a:r>
            <a:r>
              <a:rPr lang="en-US" sz="2000" b="1" dirty="0" err="1"/>
              <a:t>observados</a:t>
            </a:r>
            <a:r>
              <a:rPr lang="en-US" sz="2000" b="1" dirty="0"/>
              <a:t> </a:t>
            </a:r>
          </a:p>
          <a:p>
            <a:pPr marL="0" indent="0">
              <a:lnSpc>
                <a:spcPct val="200000"/>
              </a:lnSpc>
              <a:buNone/>
            </a:pPr>
            <a:r>
              <a:rPr lang="en-US" sz="2000" b="1" dirty="0"/>
              <a:t>		e </a:t>
            </a:r>
            <a:r>
              <a:rPr lang="en-US" sz="2000" b="1" dirty="0" err="1"/>
              <a:t>apresentá</a:t>
            </a:r>
            <a:r>
              <a:rPr lang="en-US" sz="2000" b="1" dirty="0"/>
              <a:t>-los </a:t>
            </a:r>
            <a:r>
              <a:rPr lang="en-US" sz="2000" b="1" dirty="0" err="1"/>
              <a:t>descritivamente</a:t>
            </a:r>
            <a:r>
              <a:rPr lang="en-US" sz="2000" b="1" dirty="0"/>
              <a:t>? </a:t>
            </a:r>
          </a:p>
          <a:p>
            <a:pPr marL="0" indent="0">
              <a:lnSpc>
                <a:spcPct val="200000"/>
              </a:lnSpc>
              <a:buNone/>
            </a:pPr>
            <a:r>
              <a:rPr lang="en-US" sz="2000" b="1" dirty="0"/>
              <a:t>5. </a:t>
            </a:r>
            <a:r>
              <a:rPr lang="en-US" sz="2000" b="1" dirty="0" err="1"/>
              <a:t>Fases</a:t>
            </a:r>
            <a:r>
              <a:rPr lang="en-US" sz="2000" b="1" dirty="0"/>
              <a:t> e </a:t>
            </a:r>
            <a:r>
              <a:rPr lang="en-US" sz="2000" b="1" dirty="0" err="1"/>
              <a:t>dinâmicas</a:t>
            </a:r>
            <a:r>
              <a:rPr lang="en-US" sz="2000" b="1" dirty="0"/>
              <a:t> do </a:t>
            </a:r>
            <a:r>
              <a:rPr lang="en-US" sz="2000" b="1" dirty="0" err="1"/>
              <a:t>processo</a:t>
            </a:r>
            <a:r>
              <a:rPr lang="en-US" sz="2000" b="1" dirty="0"/>
              <a:t> de </a:t>
            </a:r>
            <a:r>
              <a:rPr lang="en-US" sz="2000" b="1" dirty="0" err="1"/>
              <a:t>desenvolvimento</a:t>
            </a:r>
            <a:r>
              <a:rPr lang="en-US" sz="2000" b="1" dirty="0"/>
              <a:t> da </a:t>
            </a:r>
            <a:r>
              <a:rPr lang="en-US" sz="2000" b="1" dirty="0" err="1"/>
              <a:t>sexualidade</a:t>
            </a:r>
            <a:endParaRPr lang="en-US" sz="2000" b="1" dirty="0"/>
          </a:p>
          <a:p>
            <a:pPr marL="0" lvl="2" indent="0">
              <a:lnSpc>
                <a:spcPct val="200000"/>
              </a:lnSpc>
              <a:buNone/>
            </a:pPr>
            <a:r>
              <a:rPr lang="en-US" sz="2000" b="1" dirty="0"/>
              <a:t>6. </a:t>
            </a:r>
            <a:r>
              <a:rPr lang="en-US" sz="2000" b="1" dirty="0" err="1"/>
              <a:t>Utilidade</a:t>
            </a:r>
            <a:r>
              <a:rPr lang="en-US" sz="2000" b="1" dirty="0"/>
              <a:t> </a:t>
            </a:r>
            <a:r>
              <a:rPr lang="en-US" sz="2000" b="1" dirty="0" err="1"/>
              <a:t>prática</a:t>
            </a:r>
            <a:r>
              <a:rPr lang="en-US" sz="2000" b="1" dirty="0"/>
              <a:t> dese </a:t>
            </a:r>
            <a:r>
              <a:rPr lang="en-US" sz="2000" b="1" dirty="0" err="1"/>
              <a:t>tipo</a:t>
            </a:r>
            <a:r>
              <a:rPr lang="en-US" sz="2000" b="1" dirty="0"/>
              <a:t> de </a:t>
            </a:r>
            <a:r>
              <a:rPr lang="en-US" sz="2000" b="1" dirty="0" err="1"/>
              <a:t>conhecimento</a:t>
            </a:r>
            <a:r>
              <a:rPr lang="en-US" sz="2000" b="1" dirty="0"/>
              <a:t> </a:t>
            </a:r>
          </a:p>
          <a:p>
            <a:pPr marL="0" indent="0">
              <a:lnSpc>
                <a:spcPct val="150000"/>
              </a:lnSpc>
              <a:buNone/>
            </a:pPr>
            <a:endParaRPr lang="en-US" sz="1200" dirty="0"/>
          </a:p>
        </p:txBody>
      </p:sp>
      <p:sp>
        <p:nvSpPr>
          <p:cNvPr id="4" name="Slide Number Placeholder 3"/>
          <p:cNvSpPr>
            <a:spLocks noGrp="1"/>
          </p:cNvSpPr>
          <p:nvPr>
            <p:ph type="sldNum" sz="quarter" idx="12"/>
          </p:nvPr>
        </p:nvSpPr>
        <p:spPr/>
        <p:txBody>
          <a:bodyPr/>
          <a:lstStyle/>
          <a:p>
            <a:fld id="{93A11F19-8D5E-6F42-A967-CB31FE886518}" type="slidenum">
              <a:rPr lang="en-US" smtClean="0"/>
              <a:t>2</a:t>
            </a:fld>
            <a:endParaRPr lang="en-US"/>
          </a:p>
        </p:txBody>
      </p:sp>
    </p:spTree>
    <p:extLst>
      <p:ext uri="{BB962C8B-B14F-4D97-AF65-F5344CB8AC3E}">
        <p14:creationId xmlns:p14="http://schemas.microsoft.com/office/powerpoint/2010/main" val="425514954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700" dirty="0"/>
              <a:t>Freud, A. (1974). Uma </a:t>
            </a:r>
            <a:r>
              <a:rPr lang="en-US" sz="2700" dirty="0" err="1"/>
              <a:t>visão</a:t>
            </a:r>
            <a:r>
              <a:rPr lang="en-US" sz="2700" dirty="0"/>
              <a:t> </a:t>
            </a:r>
            <a:r>
              <a:rPr lang="en-US" sz="2700" dirty="0" err="1"/>
              <a:t>psicanalítica</a:t>
            </a:r>
            <a:r>
              <a:rPr lang="en-US" sz="2700" dirty="0"/>
              <a:t> do </a:t>
            </a:r>
            <a:r>
              <a:rPr lang="en-US" sz="2700" dirty="0" err="1"/>
              <a:t>desenvolvimento</a:t>
            </a:r>
            <a:r>
              <a:rPr lang="en-US" sz="2700" dirty="0"/>
              <a:t> </a:t>
            </a:r>
            <a:r>
              <a:rPr lang="en-US" sz="2700" i="1" dirty="0"/>
              <a:t>The Writings of Anna Freud,  Vol. 6</a:t>
            </a:r>
            <a:r>
              <a:rPr lang="en-US" sz="2700" dirty="0"/>
              <a:t>. New York: International Press; p. 62.</a:t>
            </a:r>
          </a:p>
        </p:txBody>
      </p:sp>
      <p:sp>
        <p:nvSpPr>
          <p:cNvPr id="3" name="Content Placeholder 2"/>
          <p:cNvSpPr>
            <a:spLocks noGrp="1"/>
          </p:cNvSpPr>
          <p:nvPr>
            <p:ph idx="1"/>
          </p:nvPr>
        </p:nvSpPr>
        <p:spPr/>
        <p:txBody>
          <a:bodyPr>
            <a:normAutofit fontScale="70000" lnSpcReduction="20000"/>
          </a:bodyPr>
          <a:lstStyle/>
          <a:p>
            <a:pPr marL="0" indent="0" algn="just">
              <a:lnSpc>
                <a:spcPct val="160000"/>
              </a:lnSpc>
              <a:buNone/>
            </a:pPr>
            <a:endParaRPr lang="en-US" dirty="0"/>
          </a:p>
          <a:p>
            <a:pPr marL="0" indent="0" algn="just">
              <a:lnSpc>
                <a:spcPct val="160000"/>
              </a:lnSpc>
              <a:buNone/>
            </a:pPr>
            <a:r>
              <a:rPr lang="en-US" dirty="0" err="1"/>
              <a:t>Mesmo</a:t>
            </a:r>
            <a:r>
              <a:rPr lang="en-US" dirty="0"/>
              <a:t> </a:t>
            </a:r>
            <a:r>
              <a:rPr lang="en-US" dirty="0" err="1"/>
              <a:t>assim</a:t>
            </a:r>
            <a:r>
              <a:rPr lang="en-US" dirty="0"/>
              <a:t>, </a:t>
            </a:r>
            <a:r>
              <a:rPr lang="en-US" dirty="0" err="1"/>
              <a:t>estas</a:t>
            </a:r>
            <a:r>
              <a:rPr lang="en-US" dirty="0"/>
              <a:t> </a:t>
            </a:r>
            <a:r>
              <a:rPr lang="en-US" dirty="0" err="1"/>
              <a:t>aquisições</a:t>
            </a:r>
            <a:r>
              <a:rPr lang="en-US" dirty="0"/>
              <a:t>, </a:t>
            </a:r>
            <a:r>
              <a:rPr lang="en-US" dirty="0" err="1"/>
              <a:t>como</a:t>
            </a:r>
            <a:r>
              <a:rPr lang="en-US" dirty="0"/>
              <a:t> </a:t>
            </a:r>
            <a:r>
              <a:rPr lang="en-US" dirty="0" err="1"/>
              <a:t>produtos</a:t>
            </a:r>
            <a:r>
              <a:rPr lang="en-US" dirty="0"/>
              <a:t> de </a:t>
            </a:r>
            <a:r>
              <a:rPr lang="en-US" dirty="0" err="1"/>
              <a:t>análise</a:t>
            </a:r>
            <a:r>
              <a:rPr lang="en-US" dirty="0"/>
              <a:t> </a:t>
            </a:r>
            <a:r>
              <a:rPr lang="en-US" dirty="0" err="1"/>
              <a:t>terapêutica</a:t>
            </a:r>
            <a:r>
              <a:rPr lang="en-US" dirty="0"/>
              <a:t>, </a:t>
            </a:r>
            <a:r>
              <a:rPr lang="en-US" dirty="0" err="1"/>
              <a:t>são</a:t>
            </a:r>
            <a:r>
              <a:rPr lang="en-US" dirty="0"/>
              <a:t> </a:t>
            </a:r>
            <a:r>
              <a:rPr lang="en-US" dirty="0" err="1"/>
              <a:t>mais</a:t>
            </a:r>
            <a:r>
              <a:rPr lang="en-US" dirty="0"/>
              <a:t> </a:t>
            </a:r>
            <a:r>
              <a:rPr lang="en-US" dirty="0" err="1"/>
              <a:t>ou</a:t>
            </a:r>
            <a:r>
              <a:rPr lang="en-US" dirty="0"/>
              <a:t> </a:t>
            </a:r>
            <a:r>
              <a:rPr lang="en-US" dirty="0" err="1"/>
              <a:t>menos</a:t>
            </a:r>
            <a:r>
              <a:rPr lang="en-US" dirty="0"/>
              <a:t> </a:t>
            </a:r>
            <a:r>
              <a:rPr lang="en-US" dirty="0" err="1"/>
              <a:t>fatos</a:t>
            </a:r>
            <a:r>
              <a:rPr lang="en-US" dirty="0"/>
              <a:t> </a:t>
            </a:r>
            <a:r>
              <a:rPr lang="en-US" dirty="0" err="1"/>
              <a:t>isolados</a:t>
            </a:r>
            <a:r>
              <a:rPr lang="en-US" dirty="0"/>
              <a:t>, </a:t>
            </a:r>
            <a:r>
              <a:rPr lang="en-US" dirty="0" err="1"/>
              <a:t>não</a:t>
            </a:r>
            <a:r>
              <a:rPr lang="en-US" dirty="0"/>
              <a:t> </a:t>
            </a:r>
            <a:r>
              <a:rPr lang="en-US" dirty="0" err="1"/>
              <a:t>totalmente</a:t>
            </a:r>
            <a:r>
              <a:rPr lang="en-US" dirty="0"/>
              <a:t> </a:t>
            </a:r>
            <a:r>
              <a:rPr lang="en-US" dirty="0" err="1"/>
              <a:t>relacionados</a:t>
            </a:r>
            <a:r>
              <a:rPr lang="en-US" dirty="0"/>
              <a:t> </a:t>
            </a:r>
            <a:r>
              <a:rPr lang="en-US" dirty="0" err="1"/>
              <a:t>uns</a:t>
            </a:r>
            <a:r>
              <a:rPr lang="en-US" dirty="0"/>
              <a:t> com </a:t>
            </a:r>
            <a:r>
              <a:rPr lang="en-US" dirty="0" err="1"/>
              <a:t>os</a:t>
            </a:r>
            <a:r>
              <a:rPr lang="en-US" dirty="0"/>
              <a:t> outros. </a:t>
            </a:r>
            <a:r>
              <a:rPr lang="en-US" dirty="0" err="1"/>
              <a:t>Além</a:t>
            </a:r>
            <a:r>
              <a:rPr lang="en-US" dirty="0"/>
              <a:t> disso, </a:t>
            </a:r>
            <a:r>
              <a:rPr lang="en-US" dirty="0" err="1"/>
              <a:t>eles</a:t>
            </a:r>
            <a:r>
              <a:rPr lang="en-US" dirty="0"/>
              <a:t> </a:t>
            </a:r>
            <a:r>
              <a:rPr lang="en-US" dirty="0" err="1"/>
              <a:t>são</a:t>
            </a:r>
            <a:r>
              <a:rPr lang="en-US" dirty="0"/>
              <a:t> </a:t>
            </a:r>
            <a:r>
              <a:rPr lang="en-US" dirty="0" err="1"/>
              <a:t>globais</a:t>
            </a:r>
            <a:r>
              <a:rPr lang="en-US" dirty="0"/>
              <a:t> e </a:t>
            </a:r>
            <a:r>
              <a:rPr lang="en-US" dirty="0" err="1"/>
              <a:t>não</a:t>
            </a:r>
            <a:r>
              <a:rPr lang="en-US" dirty="0"/>
              <a:t> </a:t>
            </a:r>
            <a:r>
              <a:rPr lang="en-US" dirty="0" err="1"/>
              <a:t>circunstanciais</a:t>
            </a:r>
            <a:r>
              <a:rPr lang="en-US" dirty="0"/>
              <a:t>, </a:t>
            </a:r>
            <a:r>
              <a:rPr lang="en-US" dirty="0" err="1"/>
              <a:t>abrangendo</a:t>
            </a:r>
            <a:r>
              <a:rPr lang="en-US" dirty="0"/>
              <a:t>, </a:t>
            </a:r>
            <a:r>
              <a:rPr lang="en-US" dirty="0" err="1"/>
              <a:t>assim</a:t>
            </a:r>
            <a:r>
              <a:rPr lang="en-US" dirty="0"/>
              <a:t> </a:t>
            </a:r>
            <a:r>
              <a:rPr lang="en-US" dirty="0" err="1"/>
              <a:t>como</a:t>
            </a:r>
            <a:r>
              <a:rPr lang="en-US" dirty="0"/>
              <a:t> as </a:t>
            </a:r>
            <a:r>
              <a:rPr lang="en-US" dirty="0" err="1"/>
              <a:t>fases</a:t>
            </a:r>
            <a:r>
              <a:rPr lang="en-US" dirty="0"/>
              <a:t> </a:t>
            </a:r>
            <a:r>
              <a:rPr lang="en-US" dirty="0" err="1"/>
              <a:t>libidinais</a:t>
            </a:r>
            <a:r>
              <a:rPr lang="en-US" dirty="0"/>
              <a:t>, </a:t>
            </a:r>
            <a:r>
              <a:rPr lang="en-US" dirty="0" err="1"/>
              <a:t>por</a:t>
            </a:r>
            <a:r>
              <a:rPr lang="en-US" dirty="0"/>
              <a:t> </a:t>
            </a:r>
            <a:r>
              <a:rPr lang="en-US" dirty="0" err="1"/>
              <a:t>exemplo</a:t>
            </a:r>
            <a:r>
              <a:rPr lang="en-US" dirty="0"/>
              <a:t>, </a:t>
            </a:r>
            <a:r>
              <a:rPr lang="en-US" dirty="0" err="1"/>
              <a:t>períodos</a:t>
            </a:r>
            <a:r>
              <a:rPr lang="en-US" dirty="0"/>
              <a:t> </a:t>
            </a:r>
            <a:r>
              <a:rPr lang="en-US" dirty="0" err="1"/>
              <a:t>tão</a:t>
            </a:r>
            <a:r>
              <a:rPr lang="en-US" dirty="0"/>
              <a:t> </a:t>
            </a:r>
            <a:r>
              <a:rPr lang="en-US" dirty="0" err="1"/>
              <a:t>longos</a:t>
            </a:r>
            <a:r>
              <a:rPr lang="en-US" dirty="0"/>
              <a:t> </a:t>
            </a:r>
            <a:r>
              <a:rPr lang="en-US" dirty="0" err="1"/>
              <a:t>quanto</a:t>
            </a:r>
            <a:r>
              <a:rPr lang="en-US" dirty="0"/>
              <a:t> um </a:t>
            </a:r>
            <a:r>
              <a:rPr lang="en-US" dirty="0" err="1"/>
              <a:t>ano</a:t>
            </a:r>
            <a:r>
              <a:rPr lang="en-US" dirty="0"/>
              <a:t> </a:t>
            </a:r>
            <a:r>
              <a:rPr lang="en-US" dirty="0" err="1"/>
              <a:t>ou</a:t>
            </a:r>
            <a:r>
              <a:rPr lang="en-US" dirty="0"/>
              <a:t> </a:t>
            </a:r>
            <a:r>
              <a:rPr lang="en-US" dirty="0" err="1"/>
              <a:t>mais</a:t>
            </a:r>
            <a:r>
              <a:rPr lang="en-US" dirty="0"/>
              <a:t>. </a:t>
            </a:r>
            <a:r>
              <a:rPr lang="en-US" dirty="0" err="1"/>
              <a:t>Por</a:t>
            </a:r>
            <a:r>
              <a:rPr lang="en-US" dirty="0"/>
              <a:t> </a:t>
            </a:r>
            <a:r>
              <a:rPr lang="en-US" dirty="0" err="1"/>
              <a:t>estas</a:t>
            </a:r>
            <a:r>
              <a:rPr lang="en-US" dirty="0"/>
              <a:t> </a:t>
            </a:r>
            <a:r>
              <a:rPr lang="en-US" dirty="0" err="1"/>
              <a:t>razões</a:t>
            </a:r>
            <a:r>
              <a:rPr lang="en-US" dirty="0"/>
              <a:t>, </a:t>
            </a:r>
            <a:r>
              <a:rPr lang="en-US" dirty="0" err="1"/>
              <a:t>eles</a:t>
            </a:r>
            <a:r>
              <a:rPr lang="en-US" dirty="0"/>
              <a:t> </a:t>
            </a:r>
            <a:r>
              <a:rPr lang="en-US" dirty="0" err="1"/>
              <a:t>não</a:t>
            </a:r>
            <a:r>
              <a:rPr lang="en-US" dirty="0"/>
              <a:t> </a:t>
            </a:r>
            <a:r>
              <a:rPr lang="en-US" dirty="0" err="1"/>
              <a:t>satisfazem</a:t>
            </a:r>
            <a:r>
              <a:rPr lang="en-US" dirty="0"/>
              <a:t> </a:t>
            </a:r>
            <a:r>
              <a:rPr lang="en-US" dirty="0" err="1"/>
              <a:t>nossa</a:t>
            </a:r>
            <a:r>
              <a:rPr lang="en-US" dirty="0"/>
              <a:t> </a:t>
            </a:r>
            <a:r>
              <a:rPr lang="en-US" dirty="0" err="1"/>
              <a:t>necessidade</a:t>
            </a:r>
            <a:r>
              <a:rPr lang="en-US" dirty="0"/>
              <a:t> </a:t>
            </a:r>
            <a:r>
              <a:rPr lang="en-US" dirty="0" err="1"/>
              <a:t>por</a:t>
            </a:r>
            <a:r>
              <a:rPr lang="en-US" dirty="0"/>
              <a:t> um </a:t>
            </a:r>
            <a:r>
              <a:rPr lang="en-US" dirty="0" err="1"/>
              <a:t>quadro</a:t>
            </a:r>
            <a:r>
              <a:rPr lang="en-US" dirty="0"/>
              <a:t> </a:t>
            </a:r>
            <a:r>
              <a:rPr lang="en-US" dirty="0" err="1"/>
              <a:t>ordenado</a:t>
            </a:r>
            <a:r>
              <a:rPr lang="en-US" dirty="0"/>
              <a:t> e </a:t>
            </a:r>
            <a:r>
              <a:rPr lang="en-US" dirty="0" err="1"/>
              <a:t>detalhado</a:t>
            </a:r>
            <a:r>
              <a:rPr lang="en-US" dirty="0"/>
              <a:t> do </a:t>
            </a:r>
            <a:r>
              <a:rPr lang="en-US" dirty="0" err="1"/>
              <a:t>crescimento</a:t>
            </a:r>
            <a:r>
              <a:rPr lang="en-US" dirty="0"/>
              <a:t> da </a:t>
            </a:r>
            <a:r>
              <a:rPr lang="en-US" dirty="0" err="1"/>
              <a:t>personalidade</a:t>
            </a:r>
            <a:r>
              <a:rPr lang="en-US" dirty="0"/>
              <a:t> </a:t>
            </a:r>
            <a:r>
              <a:rPr lang="en-US" dirty="0" err="1"/>
              <a:t>integrada</a:t>
            </a:r>
            <a:r>
              <a:rPr lang="en-US" dirty="0"/>
              <a:t> da </a:t>
            </a:r>
            <a:r>
              <a:rPr lang="en-US" dirty="0" err="1"/>
              <a:t>criança</a:t>
            </a:r>
            <a:r>
              <a:rPr lang="en-US" dirty="0"/>
              <a:t>. </a:t>
            </a:r>
          </a:p>
          <a:p>
            <a:endParaRPr lang="en-US" dirty="0"/>
          </a:p>
        </p:txBody>
      </p:sp>
      <p:sp>
        <p:nvSpPr>
          <p:cNvPr id="4" name="Slide Number Placeholder 3"/>
          <p:cNvSpPr>
            <a:spLocks noGrp="1"/>
          </p:cNvSpPr>
          <p:nvPr>
            <p:ph type="sldNum" sz="quarter" idx="12"/>
          </p:nvPr>
        </p:nvSpPr>
        <p:spPr/>
        <p:txBody>
          <a:bodyPr/>
          <a:lstStyle/>
          <a:p>
            <a:fld id="{93A11F19-8D5E-6F42-A967-CB31FE886518}" type="slidenum">
              <a:rPr lang="en-US" smtClean="0"/>
              <a:t>20</a:t>
            </a:fld>
            <a:endParaRPr lang="en-US"/>
          </a:p>
        </p:txBody>
      </p:sp>
    </p:spTree>
    <p:extLst>
      <p:ext uri="{BB962C8B-B14F-4D97-AF65-F5344CB8AC3E}">
        <p14:creationId xmlns:p14="http://schemas.microsoft.com/office/powerpoint/2010/main" val="33909903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err="1"/>
              <a:t>Teoria</a:t>
            </a:r>
            <a:r>
              <a:rPr lang="en-US" sz="2400" b="1" dirty="0"/>
              <a:t> do </a:t>
            </a:r>
            <a:r>
              <a:rPr lang="en-US" sz="2400" b="1" dirty="0" err="1"/>
              <a:t>Desenvolvimento</a:t>
            </a:r>
            <a:r>
              <a:rPr lang="en-US" sz="2400" b="1" dirty="0"/>
              <a:t> &amp; </a:t>
            </a:r>
            <a:r>
              <a:rPr lang="en-US" sz="2400" b="1" dirty="0" err="1"/>
              <a:t>Psicopatologia</a:t>
            </a:r>
            <a:endParaRPr lang="en-US" sz="2400" b="1" dirty="0"/>
          </a:p>
        </p:txBody>
      </p:sp>
      <p:sp>
        <p:nvSpPr>
          <p:cNvPr id="3" name="Content Placeholder 2"/>
          <p:cNvSpPr>
            <a:spLocks noGrp="1"/>
          </p:cNvSpPr>
          <p:nvPr>
            <p:ph idx="1"/>
          </p:nvPr>
        </p:nvSpPr>
        <p:spPr/>
        <p:txBody>
          <a:bodyPr>
            <a:normAutofit fontScale="92500"/>
          </a:bodyPr>
          <a:lstStyle/>
          <a:p>
            <a:pPr marL="0" indent="0">
              <a:buNone/>
            </a:pPr>
            <a:r>
              <a:rPr lang="en-US" sz="2000" b="1" dirty="0"/>
              <a:t>	</a:t>
            </a:r>
          </a:p>
          <a:p>
            <a:pPr marL="0" indent="0">
              <a:buNone/>
            </a:pPr>
            <a:r>
              <a:rPr lang="en-US" sz="2400" b="1" dirty="0" err="1"/>
              <a:t>Fases</a:t>
            </a:r>
            <a:r>
              <a:rPr lang="en-US" sz="2400" b="1" dirty="0"/>
              <a:t> </a:t>
            </a:r>
            <a:r>
              <a:rPr lang="en-US" sz="2400" b="1" dirty="0" err="1"/>
              <a:t>pré-genitais</a:t>
            </a:r>
            <a:r>
              <a:rPr lang="en-US" sz="2400" b="1" dirty="0"/>
              <a:t> 			</a:t>
            </a:r>
            <a:r>
              <a:rPr lang="en-US" sz="2400" b="1" dirty="0" err="1"/>
              <a:t>Fases</a:t>
            </a:r>
            <a:r>
              <a:rPr lang="en-US" sz="2400" b="1" dirty="0"/>
              <a:t> </a:t>
            </a:r>
            <a:r>
              <a:rPr lang="en-US" sz="2400" b="1" dirty="0" err="1"/>
              <a:t>Genitais</a:t>
            </a:r>
            <a:r>
              <a:rPr lang="en-US" sz="2400" b="1" dirty="0"/>
              <a:t> 	</a:t>
            </a:r>
          </a:p>
          <a:p>
            <a:pPr marL="0" indent="0">
              <a:buNone/>
            </a:pPr>
            <a:r>
              <a:rPr lang="en-US" sz="2400" b="1" dirty="0"/>
              <a:t>							Genital </a:t>
            </a:r>
            <a:r>
              <a:rPr lang="en-US" sz="2400" b="1" dirty="0" err="1"/>
              <a:t>Infantil</a:t>
            </a:r>
            <a:r>
              <a:rPr lang="en-US" sz="2400" b="1" dirty="0"/>
              <a:t>		Genital </a:t>
            </a:r>
            <a:r>
              <a:rPr lang="en-US" sz="2400" b="1" dirty="0" err="1"/>
              <a:t>Adulta</a:t>
            </a:r>
            <a:endParaRPr lang="en-US" sz="2400" b="1" dirty="0"/>
          </a:p>
          <a:p>
            <a:pPr marL="0" indent="0">
              <a:buNone/>
            </a:pPr>
            <a:endParaRPr lang="en-US" sz="2000" dirty="0"/>
          </a:p>
          <a:p>
            <a:pPr marL="0" indent="0">
              <a:buNone/>
            </a:pPr>
            <a:r>
              <a:rPr lang="en-US" sz="2000" b="1" dirty="0" err="1"/>
              <a:t>Fase</a:t>
            </a:r>
            <a:r>
              <a:rPr lang="en-US" sz="2000" b="1" dirty="0"/>
              <a:t> 			</a:t>
            </a:r>
            <a:r>
              <a:rPr lang="en-US" sz="2000" b="1" dirty="0" err="1"/>
              <a:t>Fase</a:t>
            </a:r>
            <a:r>
              <a:rPr lang="en-US" sz="2000" b="1" dirty="0"/>
              <a:t> 		</a:t>
            </a:r>
            <a:r>
              <a:rPr lang="en-US" sz="2000" b="1" dirty="0" err="1"/>
              <a:t>Fase</a:t>
            </a:r>
            <a:r>
              <a:rPr lang="en-US" sz="2000" b="1" dirty="0"/>
              <a:t> 	</a:t>
            </a:r>
            <a:r>
              <a:rPr lang="en-US" sz="2000" b="1" dirty="0" err="1"/>
              <a:t>Latência</a:t>
            </a:r>
            <a:r>
              <a:rPr lang="en-US" sz="2000" b="1" dirty="0"/>
              <a:t>		</a:t>
            </a:r>
            <a:r>
              <a:rPr lang="en-US" sz="2000" b="1" dirty="0" err="1"/>
              <a:t>Adolescência</a:t>
            </a:r>
            <a:r>
              <a:rPr lang="en-US" sz="2000" b="1" dirty="0"/>
              <a:t>			</a:t>
            </a:r>
          </a:p>
          <a:p>
            <a:pPr marL="0" indent="0">
              <a:buNone/>
            </a:pPr>
            <a:r>
              <a:rPr lang="en-US" sz="2000" b="1" dirty="0"/>
              <a:t>Oral				</a:t>
            </a:r>
            <a:r>
              <a:rPr lang="en-US" sz="2000" b="1" dirty="0" err="1"/>
              <a:t>Sádico</a:t>
            </a:r>
            <a:r>
              <a:rPr lang="en-US" sz="2000" b="1" dirty="0"/>
              <a:t>		</a:t>
            </a:r>
            <a:r>
              <a:rPr lang="en-US" sz="2000" b="1" dirty="0" err="1"/>
              <a:t>Fálica</a:t>
            </a:r>
            <a:endParaRPr lang="en-US" sz="2000" b="1" dirty="0"/>
          </a:p>
          <a:p>
            <a:pPr marL="0" indent="0">
              <a:buNone/>
            </a:pPr>
            <a:r>
              <a:rPr lang="en-US" sz="2000" b="1" dirty="0" err="1"/>
              <a:t>Canibal</a:t>
            </a:r>
            <a:r>
              <a:rPr lang="en-US" sz="2000" b="1" dirty="0"/>
              <a:t>			Anal</a:t>
            </a:r>
          </a:p>
          <a:p>
            <a:pPr marL="0" indent="0">
              <a:buNone/>
            </a:pPr>
            <a:endParaRPr lang="en-US" sz="1300" dirty="0"/>
          </a:p>
          <a:p>
            <a:pPr marL="0" indent="0">
              <a:buNone/>
            </a:pPr>
            <a:r>
              <a:rPr lang="en-US" sz="1300" dirty="0" err="1"/>
              <a:t>Esquizofrenia-Paranóia</a:t>
            </a:r>
            <a:r>
              <a:rPr lang="en-US" sz="1300" dirty="0"/>
              <a:t>				Neuroses de </a:t>
            </a:r>
            <a:r>
              <a:rPr lang="en-US" sz="1300" dirty="0" err="1"/>
              <a:t>Transferência</a:t>
            </a:r>
            <a:endParaRPr lang="en-US" sz="1300" dirty="0"/>
          </a:p>
          <a:p>
            <a:pPr marL="0" indent="0">
              <a:buNone/>
            </a:pPr>
            <a:r>
              <a:rPr lang="en-US" sz="1300" dirty="0"/>
              <a:t>		</a:t>
            </a:r>
            <a:r>
              <a:rPr lang="en-US" sz="1300" dirty="0" err="1"/>
              <a:t>Defesa</a:t>
            </a:r>
            <a:r>
              <a:rPr lang="en-US" sz="1300" dirty="0"/>
              <a:t> contra				</a:t>
            </a:r>
            <a:r>
              <a:rPr lang="en-US" sz="1300" dirty="0" err="1"/>
              <a:t>Histeria</a:t>
            </a:r>
            <a:endParaRPr lang="en-US" sz="1300" dirty="0"/>
          </a:p>
          <a:p>
            <a:pPr marL="0" indent="0">
              <a:buNone/>
            </a:pPr>
            <a:r>
              <a:rPr lang="en-US" sz="1300" dirty="0"/>
              <a:t>		</a:t>
            </a:r>
            <a:r>
              <a:rPr lang="en-US" sz="1300" dirty="0" err="1"/>
              <a:t>homosexualidade</a:t>
            </a:r>
            <a:r>
              <a:rPr lang="en-US" sz="1300" dirty="0"/>
              <a:t>		</a:t>
            </a:r>
            <a:r>
              <a:rPr lang="en-US" sz="1300" dirty="0" err="1"/>
              <a:t>Neurose</a:t>
            </a:r>
            <a:r>
              <a:rPr lang="en-US" sz="1300" dirty="0"/>
              <a:t> </a:t>
            </a:r>
            <a:r>
              <a:rPr lang="en-US" sz="1300" dirty="0" err="1"/>
              <a:t>Obsessiva</a:t>
            </a:r>
            <a:endParaRPr lang="en-US" sz="1300" dirty="0"/>
          </a:p>
          <a:p>
            <a:pPr marL="0" indent="0">
              <a:buNone/>
            </a:pPr>
            <a:r>
              <a:rPr lang="en-US" sz="1300" dirty="0"/>
              <a:t>							</a:t>
            </a:r>
            <a:r>
              <a:rPr lang="en-US" sz="1300" dirty="0" err="1"/>
              <a:t>Fobia</a:t>
            </a:r>
            <a:endParaRPr lang="en-US" sz="1300" dirty="0"/>
          </a:p>
          <a:p>
            <a:pPr marL="0" indent="0">
              <a:buNone/>
            </a:pPr>
            <a:endParaRPr lang="en-US" sz="1300" dirty="0"/>
          </a:p>
          <a:p>
            <a:pPr marL="0" indent="0">
              <a:buNone/>
            </a:pPr>
            <a:r>
              <a:rPr lang="en-US" sz="1300" dirty="0"/>
              <a:t>		</a:t>
            </a:r>
            <a:r>
              <a:rPr lang="en-US" sz="1300" i="1" dirty="0">
                <a:solidFill>
                  <a:srgbClr val="3366FF"/>
                </a:solidFill>
              </a:rPr>
              <a:t>	</a:t>
            </a:r>
            <a:r>
              <a:rPr lang="en-US" sz="1300" i="1" dirty="0" err="1">
                <a:solidFill>
                  <a:srgbClr val="3366FF"/>
                </a:solidFill>
              </a:rPr>
              <a:t>Filosofia</a:t>
            </a:r>
            <a:r>
              <a:rPr lang="en-US" sz="1300" i="1" dirty="0">
                <a:solidFill>
                  <a:srgbClr val="3366FF"/>
                </a:solidFill>
              </a:rPr>
              <a:t>		</a:t>
            </a:r>
            <a:r>
              <a:rPr lang="en-US" sz="1300" i="1" dirty="0" err="1">
                <a:solidFill>
                  <a:srgbClr val="3366FF"/>
                </a:solidFill>
              </a:rPr>
              <a:t>Religião</a:t>
            </a:r>
            <a:r>
              <a:rPr lang="en-US" sz="1300" i="1" dirty="0">
                <a:solidFill>
                  <a:srgbClr val="3366FF"/>
                </a:solidFill>
              </a:rPr>
              <a:t>		</a:t>
            </a:r>
            <a:r>
              <a:rPr lang="en-US" sz="1300" i="1" dirty="0" err="1">
                <a:solidFill>
                  <a:srgbClr val="3366FF"/>
                </a:solidFill>
              </a:rPr>
              <a:t>Cena</a:t>
            </a:r>
            <a:r>
              <a:rPr lang="en-US" sz="1300" i="1" dirty="0">
                <a:solidFill>
                  <a:srgbClr val="3366FF"/>
                </a:solidFill>
              </a:rPr>
              <a:t> (</a:t>
            </a:r>
            <a:r>
              <a:rPr lang="en-US" sz="1300" i="1" dirty="0" err="1">
                <a:solidFill>
                  <a:srgbClr val="3366FF"/>
                </a:solidFill>
              </a:rPr>
              <a:t>quadro</a:t>
            </a:r>
            <a:r>
              <a:rPr lang="en-US" sz="1300" i="1" dirty="0">
                <a:solidFill>
                  <a:srgbClr val="3366FF"/>
                </a:solidFill>
              </a:rPr>
              <a:t>)	</a:t>
            </a:r>
          </a:p>
          <a:p>
            <a:pPr marL="0" indent="0">
              <a:buNone/>
            </a:pPr>
            <a:r>
              <a:rPr lang="en-US" sz="1300" i="1" dirty="0">
                <a:solidFill>
                  <a:srgbClr val="3366FF"/>
                </a:solidFill>
              </a:rPr>
              <a:t>			</a:t>
            </a:r>
            <a:r>
              <a:rPr lang="en-US" sz="1300" i="1" dirty="0" err="1">
                <a:solidFill>
                  <a:srgbClr val="3366FF"/>
                </a:solidFill>
              </a:rPr>
              <a:t>Fracassada</a:t>
            </a:r>
            <a:r>
              <a:rPr lang="en-US" sz="1300" i="1" dirty="0">
                <a:solidFill>
                  <a:srgbClr val="3366FF"/>
                </a:solidFill>
              </a:rPr>
              <a:t>		</a:t>
            </a:r>
            <a:r>
              <a:rPr lang="en-US" sz="1300" i="1" dirty="0" err="1">
                <a:solidFill>
                  <a:srgbClr val="3366FF"/>
                </a:solidFill>
              </a:rPr>
              <a:t>Fracassada</a:t>
            </a:r>
            <a:r>
              <a:rPr lang="en-US" sz="1300" i="1" dirty="0">
                <a:solidFill>
                  <a:srgbClr val="3366FF"/>
                </a:solidFill>
              </a:rPr>
              <a:t>		</a:t>
            </a:r>
            <a:r>
              <a:rPr lang="en-US" sz="1300" i="1" dirty="0" err="1">
                <a:solidFill>
                  <a:srgbClr val="3366FF"/>
                </a:solidFill>
              </a:rPr>
              <a:t>Fracassado</a:t>
            </a:r>
            <a:r>
              <a:rPr lang="en-US" sz="1300" dirty="0"/>
              <a:t>											</a:t>
            </a:r>
          </a:p>
        </p:txBody>
      </p:sp>
      <p:sp>
        <p:nvSpPr>
          <p:cNvPr id="4" name="Slide Number Placeholder 3"/>
          <p:cNvSpPr>
            <a:spLocks noGrp="1"/>
          </p:cNvSpPr>
          <p:nvPr>
            <p:ph type="sldNum" sz="quarter" idx="12"/>
          </p:nvPr>
        </p:nvSpPr>
        <p:spPr/>
        <p:txBody>
          <a:bodyPr/>
          <a:lstStyle/>
          <a:p>
            <a:fld id="{D63B9D88-D155-4948-8B72-E5EAA8D0EB4C}" type="slidenum">
              <a:rPr lang="en-US" smtClean="0"/>
              <a:t>21</a:t>
            </a:fld>
            <a:endParaRPr lang="en-US"/>
          </a:p>
        </p:txBody>
      </p:sp>
    </p:spTree>
    <p:extLst>
      <p:ext uri="{BB962C8B-B14F-4D97-AF65-F5344CB8AC3E}">
        <p14:creationId xmlns:p14="http://schemas.microsoft.com/office/powerpoint/2010/main" val="29422521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b="1" dirty="0" err="1"/>
              <a:t>Visão</a:t>
            </a:r>
            <a:r>
              <a:rPr lang="en-US" sz="2400" b="1" dirty="0"/>
              <a:t> de </a:t>
            </a:r>
            <a:r>
              <a:rPr lang="en-US" sz="2400" b="1" dirty="0" err="1"/>
              <a:t>conjunto</a:t>
            </a:r>
            <a:r>
              <a:rPr lang="en-US" sz="2400" b="1" dirty="0"/>
              <a:t> de neuroses de </a:t>
            </a:r>
            <a:r>
              <a:rPr lang="en-US" sz="2400" b="1" dirty="0" err="1"/>
              <a:t>transferência</a:t>
            </a:r>
            <a:br>
              <a:rPr lang="en-US" sz="2400" b="1" dirty="0"/>
            </a:br>
            <a:r>
              <a:rPr lang="en-US" sz="2400" b="1" dirty="0"/>
              <a:t>A </a:t>
            </a:r>
            <a:r>
              <a:rPr lang="en-US" sz="2400" b="1" dirty="0" err="1"/>
              <a:t>ontogênese</a:t>
            </a:r>
            <a:r>
              <a:rPr lang="en-US" sz="2400" b="1" dirty="0"/>
              <a:t> </a:t>
            </a:r>
            <a:r>
              <a:rPr lang="en-US" sz="2400" b="1" dirty="0" err="1"/>
              <a:t>recapitula</a:t>
            </a:r>
            <a:r>
              <a:rPr lang="en-US" sz="2400" b="1" dirty="0"/>
              <a:t> a </a:t>
            </a:r>
            <a:r>
              <a:rPr lang="en-US" sz="2400" b="1" dirty="0" err="1"/>
              <a:t>filogênese</a:t>
            </a:r>
            <a:br>
              <a:rPr lang="en-US" sz="2400" b="1" dirty="0"/>
            </a:br>
            <a:r>
              <a:rPr lang="en-US" sz="2400" b="1" dirty="0"/>
              <a:t>A </a:t>
            </a:r>
            <a:r>
              <a:rPr lang="en-US" sz="2400" b="1" dirty="0" err="1"/>
              <a:t>história</a:t>
            </a:r>
            <a:r>
              <a:rPr lang="en-US" sz="2400" b="1" dirty="0"/>
              <a:t> do </a:t>
            </a:r>
            <a:r>
              <a:rPr lang="en-US" sz="2400" b="1" dirty="0" err="1"/>
              <a:t>indivíduo</a:t>
            </a:r>
            <a:r>
              <a:rPr lang="en-US" sz="2400" b="1" dirty="0"/>
              <a:t> </a:t>
            </a:r>
            <a:r>
              <a:rPr lang="en-US" sz="2400" b="1" dirty="0" err="1"/>
              <a:t>recapitula</a:t>
            </a:r>
            <a:r>
              <a:rPr lang="en-US" sz="2400" b="1" dirty="0"/>
              <a:t> a </a:t>
            </a:r>
            <a:r>
              <a:rPr lang="en-US" sz="2400" b="1" dirty="0" err="1"/>
              <a:t>história</a:t>
            </a:r>
            <a:r>
              <a:rPr lang="en-US" sz="2400" b="1" dirty="0"/>
              <a:t> da </a:t>
            </a:r>
            <a:r>
              <a:rPr lang="en-US" sz="2400" b="1" dirty="0" err="1"/>
              <a:t>humanidade</a:t>
            </a:r>
            <a:endParaRPr lang="en-US" sz="2400" b="1" dirty="0"/>
          </a:p>
        </p:txBody>
      </p:sp>
      <p:sp>
        <p:nvSpPr>
          <p:cNvPr id="3" name="Content Placeholder 2"/>
          <p:cNvSpPr>
            <a:spLocks noGrp="1"/>
          </p:cNvSpPr>
          <p:nvPr>
            <p:ph idx="1"/>
          </p:nvPr>
        </p:nvSpPr>
        <p:spPr/>
        <p:txBody>
          <a:bodyPr>
            <a:normAutofit/>
          </a:bodyPr>
          <a:lstStyle/>
          <a:p>
            <a:pPr>
              <a:buFontTx/>
              <a:buChar char="•"/>
            </a:pPr>
            <a:r>
              <a:rPr lang="en-US" sz="1200" dirty="0"/>
              <a:t>O </a:t>
            </a:r>
            <a:r>
              <a:rPr lang="en-US" sz="1200" dirty="0" err="1"/>
              <a:t>homem</a:t>
            </a:r>
            <a:r>
              <a:rPr lang="en-US" sz="1200" dirty="0"/>
              <a:t> </a:t>
            </a:r>
            <a:r>
              <a:rPr lang="en-US" sz="1200" dirty="0" err="1"/>
              <a:t>vivia</a:t>
            </a:r>
            <a:r>
              <a:rPr lang="en-US" sz="1200" dirty="0"/>
              <a:t> </a:t>
            </a:r>
            <a:r>
              <a:rPr lang="en-US" sz="1200" dirty="0" err="1"/>
              <a:t>num</a:t>
            </a:r>
            <a:r>
              <a:rPr lang="en-US" sz="1200" dirty="0"/>
              <a:t> </a:t>
            </a:r>
            <a:r>
              <a:rPr lang="en-US" sz="1200" dirty="0" err="1"/>
              <a:t>ambiente</a:t>
            </a:r>
            <a:r>
              <a:rPr lang="en-US" sz="1200" dirty="0"/>
              <a:t> </a:t>
            </a:r>
            <a:r>
              <a:rPr lang="en-US" sz="1200" dirty="0" err="1"/>
              <a:t>rico</a:t>
            </a:r>
            <a:r>
              <a:rPr lang="en-US" sz="1200" dirty="0"/>
              <a:t> de </a:t>
            </a:r>
            <a:r>
              <a:rPr lang="en-US" sz="1200" dirty="0" err="1"/>
              <a:t>alimentos</a:t>
            </a:r>
            <a:r>
              <a:rPr lang="en-US" sz="1200" dirty="0"/>
              <a:t> e </a:t>
            </a:r>
            <a:r>
              <a:rPr lang="en-US" sz="1200" dirty="0" err="1"/>
              <a:t>espaço</a:t>
            </a:r>
            <a:endParaRPr lang="en-US" sz="1200" dirty="0"/>
          </a:p>
          <a:p>
            <a:pPr>
              <a:buFontTx/>
              <a:buChar char="•"/>
            </a:pPr>
            <a:r>
              <a:rPr lang="en-US" sz="1200" dirty="0"/>
              <a:t>Com o </a:t>
            </a:r>
            <a:r>
              <a:rPr lang="en-US" sz="1200" dirty="0" err="1"/>
              <a:t>advento</a:t>
            </a:r>
            <a:r>
              <a:rPr lang="en-US" sz="1200" dirty="0"/>
              <a:t> da era glacial, a terra </a:t>
            </a:r>
            <a:r>
              <a:rPr lang="en-US" sz="1200" dirty="0" err="1"/>
              <a:t>esfria</a:t>
            </a:r>
            <a:r>
              <a:rPr lang="en-US" sz="1200" dirty="0"/>
              <a:t> e as </a:t>
            </a:r>
            <a:r>
              <a:rPr lang="en-US" sz="1200" dirty="0" err="1"/>
              <a:t>condições</a:t>
            </a:r>
            <a:r>
              <a:rPr lang="en-US" sz="1200" dirty="0"/>
              <a:t> de </a:t>
            </a:r>
            <a:r>
              <a:rPr lang="en-US" sz="1200" dirty="0" err="1"/>
              <a:t>subsistência</a:t>
            </a:r>
            <a:r>
              <a:rPr lang="en-US" sz="1200" dirty="0"/>
              <a:t> </a:t>
            </a:r>
            <a:r>
              <a:rPr lang="en-US" sz="1200" dirty="0" err="1"/>
              <a:t>torna</a:t>
            </a:r>
            <a:r>
              <a:rPr lang="en-US" sz="1200" dirty="0"/>
              <a:t>-se </a:t>
            </a:r>
            <a:r>
              <a:rPr lang="en-US" sz="1200" dirty="0" err="1"/>
              <a:t>precária</a:t>
            </a:r>
            <a:endParaRPr lang="en-US" dirty="0"/>
          </a:p>
          <a:p>
            <a:pPr marL="0" indent="0">
              <a:buNone/>
            </a:pPr>
            <a:r>
              <a:rPr lang="en-US" sz="2400" dirty="0" err="1"/>
              <a:t>Patologia</a:t>
            </a:r>
            <a:r>
              <a:rPr lang="en-US" sz="2400" dirty="0"/>
              <a:t> 			</a:t>
            </a:r>
            <a:r>
              <a:rPr lang="en-US" sz="2400" dirty="0" err="1"/>
              <a:t>Momento</a:t>
            </a:r>
            <a:r>
              <a:rPr lang="en-US" sz="2400" dirty="0"/>
              <a:t>		</a:t>
            </a:r>
            <a:r>
              <a:rPr lang="en-US" sz="2400" dirty="0" err="1"/>
              <a:t>Evolução</a:t>
            </a:r>
            <a:r>
              <a:rPr lang="en-US" sz="2400" dirty="0"/>
              <a:t> </a:t>
            </a:r>
            <a:r>
              <a:rPr lang="en-US" sz="2400" dirty="0" err="1"/>
              <a:t>Filogenética</a:t>
            </a:r>
            <a:endParaRPr lang="en-US" sz="2400" dirty="0"/>
          </a:p>
          <a:p>
            <a:pPr marL="0" indent="0">
              <a:buNone/>
            </a:pPr>
            <a:r>
              <a:rPr lang="en-US" sz="2400" dirty="0"/>
              <a:t>					</a:t>
            </a:r>
            <a:r>
              <a:rPr lang="en-US" sz="2400" dirty="0" err="1"/>
              <a:t>Eclosão</a:t>
            </a:r>
            <a:r>
              <a:rPr lang="en-US" sz="2400" dirty="0"/>
              <a:t>	</a:t>
            </a:r>
            <a:r>
              <a:rPr lang="en-US" dirty="0"/>
              <a:t>	</a:t>
            </a:r>
          </a:p>
          <a:p>
            <a:pPr marL="0" indent="0">
              <a:buNone/>
            </a:pPr>
            <a:endParaRPr lang="en-US" sz="1400" dirty="0"/>
          </a:p>
          <a:p>
            <a:pPr marL="0" indent="0">
              <a:buNone/>
            </a:pPr>
            <a:r>
              <a:rPr lang="en-US" sz="1400" dirty="0" err="1"/>
              <a:t>Histeria</a:t>
            </a:r>
            <a:r>
              <a:rPr lang="en-US" sz="1400" dirty="0"/>
              <a:t> de </a:t>
            </a:r>
            <a:r>
              <a:rPr lang="en-US" sz="1400" dirty="0" err="1"/>
              <a:t>Angústia</a:t>
            </a:r>
            <a:r>
              <a:rPr lang="en-US" sz="1400" dirty="0"/>
              <a:t>		</a:t>
            </a:r>
            <a:r>
              <a:rPr lang="en-US" sz="1400" dirty="0" err="1"/>
              <a:t>Desde</a:t>
            </a:r>
            <a:r>
              <a:rPr lang="en-US" sz="1400" dirty="0"/>
              <a:t> </a:t>
            </a:r>
            <a:r>
              <a:rPr lang="en-US" sz="1400" dirty="0" err="1"/>
              <a:t>sempre</a:t>
            </a:r>
            <a:r>
              <a:rPr lang="en-US" sz="1400" dirty="0"/>
              <a:t>		</a:t>
            </a:r>
            <a:r>
              <a:rPr lang="en-US" sz="1400" dirty="0" err="1"/>
              <a:t>Privações</a:t>
            </a:r>
            <a:r>
              <a:rPr lang="en-US" sz="1400" dirty="0"/>
              <a:t>; </a:t>
            </a:r>
            <a:r>
              <a:rPr lang="en-US" sz="1400" dirty="0" err="1"/>
              <a:t>mundo</a:t>
            </a:r>
            <a:r>
              <a:rPr lang="en-US" sz="1400" dirty="0"/>
              <a:t> exterior </a:t>
            </a:r>
            <a:r>
              <a:rPr lang="en-US" sz="1400" dirty="0" err="1"/>
              <a:t>perigoso</a:t>
            </a:r>
            <a:r>
              <a:rPr lang="en-US" sz="1400" dirty="0"/>
              <a:t>		</a:t>
            </a:r>
          </a:p>
          <a:p>
            <a:pPr marL="0" indent="0">
              <a:buNone/>
            </a:pPr>
            <a:r>
              <a:rPr lang="en-US" sz="1400" dirty="0" err="1"/>
              <a:t>Histeria</a:t>
            </a:r>
            <a:r>
              <a:rPr lang="en-US" sz="1400" dirty="0"/>
              <a:t> de </a:t>
            </a:r>
            <a:r>
              <a:rPr lang="en-US" sz="1400" dirty="0" err="1"/>
              <a:t>Conversão</a:t>
            </a:r>
            <a:r>
              <a:rPr lang="en-US" sz="1400" dirty="0"/>
              <a:t>		4ano de </a:t>
            </a:r>
            <a:r>
              <a:rPr lang="en-US" sz="1400" dirty="0" err="1"/>
              <a:t>vida</a:t>
            </a:r>
            <a:r>
              <a:rPr lang="en-US" sz="1400" dirty="0"/>
              <a:t> 		</a:t>
            </a:r>
            <a:r>
              <a:rPr lang="en-US" sz="1400" dirty="0" err="1"/>
              <a:t>Conflito</a:t>
            </a:r>
            <a:r>
              <a:rPr lang="en-US" sz="1400" dirty="0"/>
              <a:t>: </a:t>
            </a:r>
            <a:r>
              <a:rPr lang="en-US" sz="1400" dirty="0" err="1"/>
              <a:t>AutoPreservação</a:t>
            </a:r>
            <a:r>
              <a:rPr lang="en-US" sz="1400" dirty="0"/>
              <a:t> x </a:t>
            </a:r>
            <a:r>
              <a:rPr lang="en-US" sz="1400" dirty="0" err="1"/>
              <a:t>Prazer-Reprodução</a:t>
            </a:r>
            <a:endParaRPr lang="en-US" sz="1400" dirty="0"/>
          </a:p>
          <a:p>
            <a:pPr marL="0" indent="0">
              <a:buNone/>
            </a:pPr>
            <a:r>
              <a:rPr lang="en-US" sz="1400" dirty="0"/>
              <a:t>									</a:t>
            </a:r>
            <a:r>
              <a:rPr lang="en-US" sz="1400" dirty="0" err="1"/>
              <a:t>interdito</a:t>
            </a:r>
            <a:r>
              <a:rPr lang="en-US" sz="1400" dirty="0"/>
              <a:t>; </a:t>
            </a:r>
            <a:r>
              <a:rPr lang="en-US" sz="1400" dirty="0" err="1"/>
              <a:t>ainda</a:t>
            </a:r>
            <a:r>
              <a:rPr lang="en-US" sz="1400" dirty="0"/>
              <a:t> </a:t>
            </a:r>
            <a:r>
              <a:rPr lang="en-US" sz="1400" dirty="0" err="1"/>
              <a:t>sem</a:t>
            </a:r>
            <a:r>
              <a:rPr lang="en-US" sz="1400" dirty="0"/>
              <a:t> </a:t>
            </a:r>
            <a:r>
              <a:rPr lang="en-US" sz="1400" dirty="0" err="1"/>
              <a:t>linguagem</a:t>
            </a:r>
            <a:r>
              <a:rPr lang="en-US" sz="1400" dirty="0"/>
              <a:t>; </a:t>
            </a:r>
            <a:r>
              <a:rPr lang="en-US" sz="1400" dirty="0" err="1"/>
              <a:t>ainda</a:t>
            </a:r>
            <a:r>
              <a:rPr lang="en-US" sz="1400" dirty="0"/>
              <a:t> </a:t>
            </a:r>
            <a:r>
              <a:rPr lang="en-US" sz="1400" dirty="0" err="1"/>
              <a:t>sem</a:t>
            </a:r>
            <a:r>
              <a:rPr lang="en-US" sz="1400" dirty="0"/>
              <a:t> Pcs</a:t>
            </a:r>
          </a:p>
          <a:p>
            <a:pPr marL="0" indent="0">
              <a:buNone/>
            </a:pPr>
            <a:r>
              <a:rPr lang="en-US" sz="1400" dirty="0" err="1"/>
              <a:t>Neurose</a:t>
            </a:r>
            <a:r>
              <a:rPr lang="en-US" sz="1400" dirty="0"/>
              <a:t> </a:t>
            </a:r>
            <a:r>
              <a:rPr lang="en-US" sz="1400" dirty="0" err="1"/>
              <a:t>Obsessiva</a:t>
            </a:r>
            <a:r>
              <a:rPr lang="en-US" sz="1400" dirty="0"/>
              <a:t>			</a:t>
            </a:r>
            <a:r>
              <a:rPr lang="en-US" sz="1400" dirty="0" err="1"/>
              <a:t>Início</a:t>
            </a:r>
            <a:r>
              <a:rPr lang="en-US" sz="1400" dirty="0"/>
              <a:t> da </a:t>
            </a:r>
            <a:r>
              <a:rPr lang="en-US" sz="1400" dirty="0" err="1"/>
              <a:t>Puberdade</a:t>
            </a:r>
            <a:r>
              <a:rPr lang="en-US" sz="1400" dirty="0"/>
              <a:t>	</a:t>
            </a:r>
            <a:r>
              <a:rPr lang="en-US" sz="1400" dirty="0" err="1"/>
              <a:t>Início</a:t>
            </a:r>
            <a:r>
              <a:rPr lang="en-US" sz="1400" dirty="0"/>
              <a:t> da </a:t>
            </a:r>
            <a:r>
              <a:rPr lang="en-US" sz="1400" dirty="0" err="1"/>
              <a:t>atividade</a:t>
            </a:r>
            <a:r>
              <a:rPr lang="en-US" sz="1400" dirty="0"/>
              <a:t> do </a:t>
            </a:r>
            <a:r>
              <a:rPr lang="en-US" sz="1400" dirty="0" err="1"/>
              <a:t>intelecto</a:t>
            </a:r>
            <a:r>
              <a:rPr lang="en-US" sz="1400" dirty="0"/>
              <a:t>; </a:t>
            </a:r>
            <a:r>
              <a:rPr lang="en-US" sz="1400" dirty="0" err="1"/>
              <a:t>linguagem</a:t>
            </a:r>
            <a:endParaRPr lang="en-US" sz="1400" dirty="0"/>
          </a:p>
          <a:p>
            <a:pPr marL="0" indent="0">
              <a:buNone/>
            </a:pPr>
            <a:r>
              <a:rPr lang="en-US" sz="1400" dirty="0"/>
              <a:t>									</a:t>
            </a:r>
            <a:r>
              <a:rPr lang="en-US" sz="1400" dirty="0" err="1"/>
              <a:t>Formação</a:t>
            </a:r>
            <a:r>
              <a:rPr lang="en-US" sz="1400" dirty="0"/>
              <a:t> de </a:t>
            </a:r>
            <a:r>
              <a:rPr lang="en-US" sz="1400" dirty="0" err="1"/>
              <a:t>ordas</a:t>
            </a:r>
            <a:r>
              <a:rPr lang="en-US" sz="1400" dirty="0"/>
              <a:t> </a:t>
            </a:r>
            <a:r>
              <a:rPr lang="en-US" sz="1400" dirty="0" err="1"/>
              <a:t>humanas</a:t>
            </a:r>
            <a:r>
              <a:rPr lang="en-US" sz="1400" dirty="0"/>
              <a:t>; </a:t>
            </a:r>
            <a:r>
              <a:rPr lang="en-US" sz="1400" dirty="0" err="1"/>
              <a:t>domínio</a:t>
            </a:r>
            <a:r>
              <a:rPr lang="en-US" sz="1400" dirty="0"/>
              <a:t> do </a:t>
            </a:r>
            <a:r>
              <a:rPr lang="en-US" sz="1400" dirty="0" err="1"/>
              <a:t>pai</a:t>
            </a:r>
            <a:endParaRPr lang="en-US" sz="1400" dirty="0"/>
          </a:p>
          <a:p>
            <a:pPr marL="0" indent="0">
              <a:buNone/>
            </a:pPr>
            <a:endParaRPr lang="en-US" sz="1400" dirty="0"/>
          </a:p>
          <a:p>
            <a:pPr marL="0" indent="0">
              <a:buNone/>
            </a:pPr>
            <a:r>
              <a:rPr lang="en-US" sz="1400" dirty="0"/>
              <a:t>					</a:t>
            </a:r>
            <a:r>
              <a:rPr lang="en-US" sz="1400" b="1" dirty="0"/>
              <a:t>	SEGUNDA GERAÇÃO	</a:t>
            </a:r>
          </a:p>
          <a:p>
            <a:pPr marL="0" indent="0">
              <a:buNone/>
            </a:pPr>
            <a:r>
              <a:rPr lang="en-US" sz="1400" dirty="0" err="1"/>
              <a:t>Demência</a:t>
            </a:r>
            <a:r>
              <a:rPr lang="en-US" sz="1400" dirty="0"/>
              <a:t> </a:t>
            </a:r>
            <a:r>
              <a:rPr lang="en-US" sz="1400" dirty="0" err="1"/>
              <a:t>precoce</a:t>
            </a:r>
            <a:r>
              <a:rPr lang="en-US" sz="1400" dirty="0"/>
              <a:t>			</a:t>
            </a:r>
            <a:r>
              <a:rPr lang="en-US" sz="1400" dirty="0" err="1"/>
              <a:t>Puberdade</a:t>
            </a:r>
            <a:r>
              <a:rPr lang="en-US" sz="1400" dirty="0"/>
              <a:t>			</a:t>
            </a:r>
            <a:r>
              <a:rPr lang="en-US" sz="1400" dirty="0" err="1"/>
              <a:t>Pai</a:t>
            </a:r>
            <a:r>
              <a:rPr lang="en-US" sz="1400" dirty="0"/>
              <a:t> </a:t>
            </a:r>
            <a:r>
              <a:rPr lang="en-US" sz="1400" dirty="0" err="1"/>
              <a:t>ciumento</a:t>
            </a:r>
            <a:r>
              <a:rPr lang="en-US" sz="1400" dirty="0"/>
              <a:t>; </a:t>
            </a:r>
            <a:r>
              <a:rPr lang="en-US" sz="1400" dirty="0" err="1"/>
              <a:t>castração</a:t>
            </a:r>
            <a:endParaRPr lang="en-US" sz="1400" dirty="0"/>
          </a:p>
          <a:p>
            <a:pPr marL="0" indent="0">
              <a:buNone/>
            </a:pPr>
            <a:r>
              <a:rPr lang="en-US" sz="1400" dirty="0" err="1"/>
              <a:t>Paranóia</a:t>
            </a:r>
            <a:r>
              <a:rPr lang="en-US" sz="1400" dirty="0"/>
              <a:t>				</a:t>
            </a:r>
            <a:r>
              <a:rPr lang="en-US" sz="1400" dirty="0" err="1"/>
              <a:t>Maturidade</a:t>
            </a:r>
            <a:r>
              <a:rPr lang="en-US" sz="1400" dirty="0"/>
              <a:t>			</a:t>
            </a:r>
            <a:r>
              <a:rPr lang="en-US" sz="1400" dirty="0" err="1"/>
              <a:t>Aliança</a:t>
            </a:r>
            <a:r>
              <a:rPr lang="en-US" sz="1400" dirty="0"/>
              <a:t> dos </a:t>
            </a:r>
            <a:r>
              <a:rPr lang="en-US" sz="1400" dirty="0" err="1"/>
              <a:t>filhos</a:t>
            </a:r>
            <a:r>
              <a:rPr lang="en-US" sz="1400" dirty="0"/>
              <a:t>; </a:t>
            </a:r>
            <a:r>
              <a:rPr lang="en-US" sz="1400" dirty="0" err="1"/>
              <a:t>satisfação</a:t>
            </a:r>
            <a:r>
              <a:rPr lang="en-US" sz="1400" dirty="0"/>
              <a:t> </a:t>
            </a:r>
            <a:r>
              <a:rPr lang="en-US" sz="1400" dirty="0" err="1"/>
              <a:t>homossexual</a:t>
            </a:r>
            <a:endParaRPr lang="en-US" sz="1400" dirty="0"/>
          </a:p>
          <a:p>
            <a:pPr marL="0" indent="0">
              <a:buNone/>
            </a:pPr>
            <a:r>
              <a:rPr lang="en-US" sz="1400" dirty="0" err="1"/>
              <a:t>Melancolia</a:t>
            </a:r>
            <a:r>
              <a:rPr lang="en-US" sz="1400" dirty="0"/>
              <a:t>-Mania			</a:t>
            </a:r>
            <a:r>
              <a:rPr lang="en-US" sz="1400" dirty="0" err="1"/>
              <a:t>Sem</a:t>
            </a:r>
            <a:r>
              <a:rPr lang="en-US" sz="1400" dirty="0"/>
              <a:t> </a:t>
            </a:r>
            <a:r>
              <a:rPr lang="en-US" sz="1400" dirty="0" err="1"/>
              <a:t>definição</a:t>
            </a:r>
            <a:r>
              <a:rPr lang="en-US" sz="1400" dirty="0"/>
              <a:t>		</a:t>
            </a:r>
            <a:r>
              <a:rPr lang="en-US" sz="1400" dirty="0" err="1"/>
              <a:t>Triunfo</a:t>
            </a:r>
            <a:r>
              <a:rPr lang="en-US" sz="1400" dirty="0"/>
              <a:t> do </a:t>
            </a:r>
            <a:r>
              <a:rPr lang="en-US" sz="1400" dirty="0" err="1"/>
              <a:t>luto</a:t>
            </a:r>
            <a:r>
              <a:rPr lang="en-US" sz="1400" dirty="0"/>
              <a:t> </a:t>
            </a:r>
            <a:r>
              <a:rPr lang="en-US" sz="1400" dirty="0" err="1"/>
              <a:t>pela</a:t>
            </a:r>
            <a:r>
              <a:rPr lang="en-US" sz="1400" dirty="0"/>
              <a:t> </a:t>
            </a:r>
            <a:r>
              <a:rPr lang="en-US" sz="1400" dirty="0" err="1"/>
              <a:t>morte</a:t>
            </a:r>
            <a:r>
              <a:rPr lang="en-US" sz="1400" dirty="0"/>
              <a:t> do </a:t>
            </a:r>
            <a:r>
              <a:rPr lang="en-US" sz="1400" dirty="0" err="1"/>
              <a:t>pai</a:t>
            </a:r>
            <a:endParaRPr lang="en-US" sz="1400" dirty="0"/>
          </a:p>
          <a:p>
            <a:pPr marL="0" indent="0">
              <a:buNone/>
            </a:pPr>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93A11F19-8D5E-6F42-A967-CB31FE886518}" type="slidenum">
              <a:rPr lang="en-US" smtClean="0"/>
              <a:t>22</a:t>
            </a:fld>
            <a:endParaRPr lang="en-US"/>
          </a:p>
        </p:txBody>
      </p:sp>
    </p:spTree>
    <p:extLst>
      <p:ext uri="{BB962C8B-B14F-4D97-AF65-F5344CB8AC3E}">
        <p14:creationId xmlns:p14="http://schemas.microsoft.com/office/powerpoint/2010/main" val="127826394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400" dirty="0" err="1"/>
              <a:t>Citações</a:t>
            </a:r>
            <a:r>
              <a:rPr lang="en-US" sz="2400" dirty="0"/>
              <a:t> de </a:t>
            </a:r>
            <a:br>
              <a:rPr lang="en-US" sz="2400" dirty="0"/>
            </a:br>
            <a:br>
              <a:rPr lang="en-US" sz="2400" dirty="0"/>
            </a:br>
            <a:r>
              <a:rPr lang="en-US" sz="2400" dirty="0" err="1"/>
              <a:t>Visão</a:t>
            </a:r>
            <a:r>
              <a:rPr lang="en-US" sz="2400" dirty="0"/>
              <a:t> de </a:t>
            </a:r>
            <a:r>
              <a:rPr lang="en-US" sz="2400" dirty="0" err="1"/>
              <a:t>Conjunto</a:t>
            </a:r>
            <a:r>
              <a:rPr lang="en-US" sz="2400" dirty="0"/>
              <a:t> de Neuroses de </a:t>
            </a:r>
            <a:r>
              <a:rPr lang="en-US" sz="2400" dirty="0" err="1"/>
              <a:t>Transferência</a:t>
            </a:r>
            <a:r>
              <a:rPr lang="en-US" sz="2400"/>
              <a:t> (Freud 1985 [1915])</a:t>
            </a:r>
            <a:endParaRPr lang="en-US" sz="2400" dirty="0"/>
          </a:p>
        </p:txBody>
      </p:sp>
      <p:sp>
        <p:nvSpPr>
          <p:cNvPr id="3" name="Content Placeholder 2"/>
          <p:cNvSpPr>
            <a:spLocks noGrp="1"/>
          </p:cNvSpPr>
          <p:nvPr>
            <p:ph idx="1"/>
          </p:nvPr>
        </p:nvSpPr>
        <p:spPr/>
        <p:txBody>
          <a:bodyPr/>
          <a:lstStyle/>
          <a:p>
            <a:endParaRPr lang="en-US" dirty="0"/>
          </a:p>
        </p:txBody>
      </p:sp>
      <p:sp>
        <p:nvSpPr>
          <p:cNvPr id="4" name="Slide Number Placeholder 3"/>
          <p:cNvSpPr>
            <a:spLocks noGrp="1"/>
          </p:cNvSpPr>
          <p:nvPr>
            <p:ph type="sldNum" sz="quarter" idx="12"/>
          </p:nvPr>
        </p:nvSpPr>
        <p:spPr/>
        <p:txBody>
          <a:bodyPr/>
          <a:lstStyle/>
          <a:p>
            <a:fld id="{D63B9D88-D155-4948-8B72-E5EAA8D0EB4C}" type="slidenum">
              <a:rPr lang="en-US" smtClean="0"/>
              <a:t>23</a:t>
            </a:fld>
            <a:endParaRPr lang="en-US"/>
          </a:p>
        </p:txBody>
      </p:sp>
    </p:spTree>
    <p:extLst>
      <p:ext uri="{BB962C8B-B14F-4D97-AF65-F5344CB8AC3E}">
        <p14:creationId xmlns:p14="http://schemas.microsoft.com/office/powerpoint/2010/main" val="312776758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1"/>
          <p:cNvSpPr>
            <a:spLocks noGrp="1"/>
          </p:cNvSpPr>
          <p:nvPr>
            <p:ph type="ctrTitle"/>
          </p:nvPr>
        </p:nvSpPr>
        <p:spPr/>
        <p:txBody>
          <a:bodyPr/>
          <a:lstStyle/>
          <a:p>
            <a:pPr eaLnBrk="1" hangingPunct="1"/>
            <a:r>
              <a:rPr lang="pt-BR" sz="3200" b="1" i="1">
                <a:latin typeface="Calibri" charset="0"/>
              </a:rPr>
              <a:t>Sigmundo Freud</a:t>
            </a:r>
            <a:br>
              <a:rPr lang="pt-BR" sz="3200" b="1">
                <a:latin typeface="Calibri" charset="0"/>
              </a:rPr>
            </a:br>
            <a:r>
              <a:rPr lang="pt-BR" sz="3200" b="1" i="1">
                <a:latin typeface="Calibri" charset="0"/>
              </a:rPr>
              <a:t>Neuroses de transferência: uma síntese</a:t>
            </a:r>
            <a:endParaRPr lang="en-US" sz="3200" b="1">
              <a:latin typeface="Calibri" charset="0"/>
            </a:endParaRPr>
          </a:p>
        </p:txBody>
      </p:sp>
      <p:sp>
        <p:nvSpPr>
          <p:cNvPr id="3" name="Subtitle 2"/>
          <p:cNvSpPr>
            <a:spLocks noGrp="1"/>
          </p:cNvSpPr>
          <p:nvPr>
            <p:ph type="subTitle" idx="1"/>
          </p:nvPr>
        </p:nvSpPr>
        <p:spPr/>
        <p:txBody>
          <a:bodyPr rtlCol="0">
            <a:normAutofit/>
          </a:bodyPr>
          <a:lstStyle/>
          <a:p>
            <a:pPr eaLnBrk="1" fontAlgn="auto" hangingPunct="1">
              <a:spcAft>
                <a:spcPts val="0"/>
              </a:spcAft>
              <a:buFont typeface="Arial"/>
              <a:buNone/>
              <a:defRPr/>
            </a:pPr>
            <a:endParaRPr lang="pt-BR" sz="2000" dirty="0">
              <a:ea typeface="+mn-ea"/>
              <a:cs typeface="+mn-cs"/>
            </a:endParaRPr>
          </a:p>
          <a:p>
            <a:pPr eaLnBrk="1" fontAlgn="auto" hangingPunct="1">
              <a:spcAft>
                <a:spcPts val="0"/>
              </a:spcAft>
              <a:buFont typeface="Arial"/>
              <a:buNone/>
              <a:defRPr/>
            </a:pPr>
            <a:r>
              <a:rPr lang="pt-BR" sz="2000" dirty="0">
                <a:solidFill>
                  <a:schemeClr val="tx1"/>
                </a:solidFill>
                <a:ea typeface="+mn-ea"/>
                <a:cs typeface="+mn-cs"/>
              </a:rPr>
              <a:t>Freud, Sigmund. (1985). </a:t>
            </a:r>
            <a:r>
              <a:rPr lang="pt-BR" sz="2000" b="1" i="1" dirty="0">
                <a:solidFill>
                  <a:schemeClr val="tx1"/>
                </a:solidFill>
                <a:ea typeface="+mn-ea"/>
                <a:cs typeface="+mn-cs"/>
              </a:rPr>
              <a:t>Neuroses de transferência: uma síntese</a:t>
            </a:r>
            <a:r>
              <a:rPr lang="pt-BR" sz="2000" b="1" dirty="0">
                <a:solidFill>
                  <a:schemeClr val="tx1"/>
                </a:solidFill>
                <a:ea typeface="+mn-ea"/>
                <a:cs typeface="+mn-cs"/>
              </a:rPr>
              <a:t>. </a:t>
            </a:r>
            <a:r>
              <a:rPr lang="pt-BR" sz="2000" dirty="0">
                <a:solidFill>
                  <a:schemeClr val="tx1"/>
                </a:solidFill>
                <a:ea typeface="+mn-ea"/>
                <a:cs typeface="+mn-cs"/>
              </a:rPr>
              <a:t>Rio de Janeiro: Imago, 1987.</a:t>
            </a:r>
            <a:endParaRPr lang="en-US" sz="2000" dirty="0">
              <a:solidFill>
                <a:schemeClr val="tx1"/>
              </a:solidFill>
              <a:ea typeface="+mn-ea"/>
              <a:cs typeface="+mn-cs"/>
            </a:endParaRPr>
          </a:p>
        </p:txBody>
      </p:sp>
      <p:sp>
        <p:nvSpPr>
          <p:cNvPr id="4" name="Slide Number Placeholder 3"/>
          <p:cNvSpPr>
            <a:spLocks noGrp="1"/>
          </p:cNvSpPr>
          <p:nvPr>
            <p:ph type="sldNum" sz="quarter" idx="12"/>
          </p:nvPr>
        </p:nvSpPr>
        <p:spPr/>
        <p:txBody>
          <a:bodyPr/>
          <a:lstStyle/>
          <a:p>
            <a:pPr>
              <a:defRPr/>
            </a:pPr>
            <a:fld id="{20B5C88B-07F9-A947-A20A-43AF12C34394}" type="slidenum">
              <a:rPr lang="en-US"/>
              <a:pPr>
                <a:defRPr/>
              </a:pPr>
              <a:t>24</a:t>
            </a:fld>
            <a:endParaRPr lang="en-US"/>
          </a:p>
        </p:txBody>
      </p:sp>
    </p:spTree>
    <p:extLst>
      <p:ext uri="{BB962C8B-B14F-4D97-AF65-F5344CB8AC3E}">
        <p14:creationId xmlns:p14="http://schemas.microsoft.com/office/powerpoint/2010/main" val="115915181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pt-BR" sz="2200" dirty="0"/>
            </a:br>
            <a:br>
              <a:rPr lang="pt-BR" sz="2200" dirty="0"/>
            </a:br>
            <a:br>
              <a:rPr lang="pt-BR" sz="2200" dirty="0"/>
            </a:br>
            <a:br>
              <a:rPr lang="pt-BR" sz="2200" dirty="0"/>
            </a:br>
            <a:r>
              <a:rPr lang="pt-BR" sz="2200" b="1" dirty="0"/>
              <a:t>A ficção freudiana do desenvolvimento da espécie </a:t>
            </a:r>
            <a:br>
              <a:rPr lang="pt-BR" sz="2200" b="1" dirty="0"/>
            </a:br>
            <a:r>
              <a:rPr lang="pt-BR" sz="2200" b="1" dirty="0"/>
              <a:t>Uma filogênese especulativa  para compreender as psicopatologias </a:t>
            </a:r>
            <a:br>
              <a:rPr lang="pt-BR" sz="2200" dirty="0"/>
            </a:br>
            <a:r>
              <a:rPr lang="pt-BR" dirty="0"/>
              <a:t> </a:t>
            </a:r>
            <a:br>
              <a:rPr lang="pt-BR" dirty="0"/>
            </a:br>
            <a:endParaRPr lang="en-US" dirty="0"/>
          </a:p>
        </p:txBody>
      </p:sp>
      <p:sp>
        <p:nvSpPr>
          <p:cNvPr id="3" name="Content Placeholder 2"/>
          <p:cNvSpPr>
            <a:spLocks noGrp="1"/>
          </p:cNvSpPr>
          <p:nvPr>
            <p:ph idx="1"/>
          </p:nvPr>
        </p:nvSpPr>
        <p:spPr/>
        <p:txBody>
          <a:bodyPr>
            <a:normAutofit fontScale="70000" lnSpcReduction="20000"/>
          </a:bodyPr>
          <a:lstStyle/>
          <a:p>
            <a:pPr algn="just">
              <a:lnSpc>
                <a:spcPct val="170000"/>
              </a:lnSpc>
            </a:pPr>
            <a:r>
              <a:rPr lang="pt-BR" dirty="0"/>
              <a:t>O homem vivia num ambiente rico, farto, sem restrições alimentares </a:t>
            </a:r>
          </a:p>
          <a:p>
            <a:pPr lvl="0" algn="just">
              <a:lnSpc>
                <a:spcPct val="170000"/>
              </a:lnSpc>
            </a:pPr>
            <a:r>
              <a:rPr lang="pt-BR" dirty="0"/>
              <a:t>Adveio um período de glaciação, a terra resfriou tornando o ambiente pobre e perigoso : o homem torna-se um ser angustiado, angústia derivada dos perigos advindos do mundo externo.</a:t>
            </a:r>
          </a:p>
          <a:p>
            <a:pPr lvl="0" algn="just">
              <a:lnSpc>
                <a:spcPct val="170000"/>
              </a:lnSpc>
            </a:pPr>
            <a:r>
              <a:rPr lang="pt-BR" dirty="0"/>
              <a:t>Nesse homem, o homem tem, então, que tomar medidas protetoras do seu grupo, visando a subsistência, dentre elas a limitação da vida sexual</a:t>
            </a:r>
          </a:p>
          <a:p>
            <a:endParaRPr lang="en-US" dirty="0"/>
          </a:p>
        </p:txBody>
      </p:sp>
    </p:spTree>
    <p:extLst>
      <p:ext uri="{BB962C8B-B14F-4D97-AF65-F5344CB8AC3E}">
        <p14:creationId xmlns:p14="http://schemas.microsoft.com/office/powerpoint/2010/main" val="373591017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pPr lvl="0" algn="just">
              <a:lnSpc>
                <a:spcPct val="170000"/>
              </a:lnSpc>
            </a:pPr>
            <a:r>
              <a:rPr lang="pt-BR" dirty="0"/>
              <a:t>A angústia fica, então, associada não só ao perigo (referido à autopreservação) , mas também a angústia que advém do perigo da sexualidade (como colocando em risco a subsistência), como também a angústia de não ter o impulso sexual atendido... o homem torna-se angustiado, em primeiro, pelos perigos que o mundo real proporciona e, em segundo, pela repressão da sexualidade, sobrepondo esta última à angústia que advinha dos perigos do mundo real.</a:t>
            </a:r>
          </a:p>
          <a:p>
            <a:endParaRPr lang="en-US" dirty="0"/>
          </a:p>
        </p:txBody>
      </p:sp>
    </p:spTree>
    <p:extLst>
      <p:ext uri="{BB962C8B-B14F-4D97-AF65-F5344CB8AC3E}">
        <p14:creationId xmlns:p14="http://schemas.microsoft.com/office/powerpoint/2010/main" val="356459295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47500" lnSpcReduction="20000"/>
          </a:bodyPr>
          <a:lstStyle/>
          <a:p>
            <a:pPr algn="just">
              <a:lnSpc>
                <a:spcPct val="170000"/>
              </a:lnSpc>
            </a:pPr>
            <a:r>
              <a:rPr lang="pt-BR" dirty="0"/>
              <a:t>Diz Freud, nesse sentido: “Temos sustentado uma longa discussão a respeito de qual é a primeira: a angústia real ou a angústia nostálgica. Se a criança transformar sua libido em angústia real, é porque para ela sua libido é demasiadamente grande, perigosa, chegando assim à representação do perigo; ou, ao contrário, cede a uma angústia de natureza mais geral e por esta aprende a temer sua libido insatisfeita. Inclinamo-nos a aceitar a primeira, antepondo a angústia nostálgica, mas para isso falta-nos uma </a:t>
            </a:r>
            <a:r>
              <a:rPr lang="pt-BR" dirty="0" err="1"/>
              <a:t>disposiçiio</a:t>
            </a:r>
            <a:r>
              <a:rPr lang="pt-BR" dirty="0"/>
              <a:t> especial. Teríamos de explicá-la como uma inclinação infantil geral. Contudo, a consideração filogenética parece reconciliar esta discussão em favor da angústia real e faz-nos supor que uma parcela das crianças traz consigo aquele temor primitivo da era glacial, o que agora induz a tratar a libido insatisfeita como um perigo externo. O excesso relativo de libido proviria da mesma base, possibilitando novas aquisições à angústia. Pelo menos, a discussão sobre a histeria de angústia falaria a favor da disposição filogenética sobre todos os demais fatores” (Freud, 1985, Visão de conjunto de neuroses de transferência, p. 75).</a:t>
            </a:r>
          </a:p>
          <a:p>
            <a:endParaRPr lang="en-US" dirty="0"/>
          </a:p>
        </p:txBody>
      </p:sp>
    </p:spTree>
    <p:extLst>
      <p:ext uri="{BB962C8B-B14F-4D97-AF65-F5344CB8AC3E}">
        <p14:creationId xmlns:p14="http://schemas.microsoft.com/office/powerpoint/2010/main" val="69466584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55000" lnSpcReduction="20000"/>
          </a:bodyPr>
          <a:lstStyle/>
          <a:p>
            <a:pPr algn="just">
              <a:lnSpc>
                <a:spcPct val="170000"/>
              </a:lnSpc>
            </a:pPr>
            <a:r>
              <a:rPr lang="pt-BR" dirty="0"/>
              <a:t> A repressão á sexualidade passou a ser uma necessidade, um dever social,  e, nessa direção, prazeres perversos (que não estavam ligados à procriação) seriam, então, liberados ou libertados. </a:t>
            </a:r>
          </a:p>
          <a:p>
            <a:pPr algn="just">
              <a:lnSpc>
                <a:spcPct val="170000"/>
              </a:lnSpc>
            </a:pPr>
            <a:endParaRPr lang="pt-BR" dirty="0"/>
          </a:p>
          <a:p>
            <a:pPr lvl="0" algn="just">
              <a:lnSpc>
                <a:spcPct val="170000"/>
              </a:lnSpc>
            </a:pPr>
            <a:r>
              <a:rPr lang="pt-BR" dirty="0"/>
              <a:t>Nesse quadro, as mulheres deveriam ser mais intensamente atingidas por restrições sexuais, do que os homens, da que a sexualidade delas está mais diretamente ligada à reprodução do que a dos homens.</a:t>
            </a:r>
          </a:p>
          <a:p>
            <a:pPr lvl="0" algn="just">
              <a:lnSpc>
                <a:spcPct val="170000"/>
              </a:lnSpc>
            </a:pPr>
            <a:endParaRPr lang="pt-BR" dirty="0"/>
          </a:p>
          <a:p>
            <a:pPr lvl="0" algn="just">
              <a:lnSpc>
                <a:spcPct val="170000"/>
              </a:lnSpc>
            </a:pPr>
            <a:r>
              <a:rPr lang="pt-BR" dirty="0"/>
              <a:t>Isto implica tanto uma dissociação entre os prazeres sexuais e a reprodução, quanto uma “repressão” da sexualidade em si mesma</a:t>
            </a:r>
          </a:p>
          <a:p>
            <a:pPr marL="0" indent="0">
              <a:buNone/>
            </a:pPr>
            <a:endParaRPr lang="en-US" dirty="0"/>
          </a:p>
        </p:txBody>
      </p:sp>
    </p:spTree>
    <p:extLst>
      <p:ext uri="{BB962C8B-B14F-4D97-AF65-F5344CB8AC3E}">
        <p14:creationId xmlns:p14="http://schemas.microsoft.com/office/powerpoint/2010/main" val="202191140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55000" lnSpcReduction="20000"/>
          </a:bodyPr>
          <a:lstStyle/>
          <a:p>
            <a:pPr lvl="0" algn="just">
              <a:lnSpc>
                <a:spcPct val="170000"/>
              </a:lnSpc>
            </a:pPr>
            <a:r>
              <a:rPr lang="pt-BR" dirty="0"/>
              <a:t>Freud, então, faz uma associação direta entre esta situação filogenética e o que ocorre com a </a:t>
            </a:r>
            <a:r>
              <a:rPr lang="pt-BR" i="1" dirty="0"/>
              <a:t>histeria de conversão</a:t>
            </a:r>
            <a:r>
              <a:rPr lang="pt-BR" dirty="0"/>
              <a:t>, ou seja, uma impossibilidade de atender ao impulso sexual, gerando um conflito entre o eu e ideias incompatíveis com esse eu, e a sua transferência para outros modos de satisfação ou solução do conflito sexual, mais claramente colocados no corpo (dado que pressupõe-se, nessa fantasia filogenética, que o homem ainda não tinha a fala (e o pensamento que a fala possibilita) como instrumento e campo de investimento. </a:t>
            </a:r>
          </a:p>
          <a:p>
            <a:pPr lvl="0" algn="just">
              <a:lnSpc>
                <a:spcPct val="170000"/>
              </a:lnSpc>
            </a:pPr>
            <a:endParaRPr lang="pt-BR" dirty="0"/>
          </a:p>
          <a:p>
            <a:pPr lvl="0" algn="just">
              <a:lnSpc>
                <a:spcPct val="170000"/>
              </a:lnSpc>
            </a:pPr>
            <a:r>
              <a:rPr lang="pt-BR" dirty="0"/>
              <a:t>Nesse contexto: “Sob a influência das proibições regridem para a histeria de conversão os que estiverem com essa disposição, especialmente a mulher.” (p. 75)</a:t>
            </a:r>
          </a:p>
          <a:p>
            <a:pPr marL="0" indent="0">
              <a:buNone/>
            </a:pPr>
            <a:endParaRPr lang="en-US" dirty="0"/>
          </a:p>
        </p:txBody>
      </p:sp>
    </p:spTree>
    <p:extLst>
      <p:ext uri="{BB962C8B-B14F-4D97-AF65-F5344CB8AC3E}">
        <p14:creationId xmlns:p14="http://schemas.microsoft.com/office/powerpoint/2010/main" val="42717981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a:t>A </a:t>
            </a:r>
            <a:r>
              <a:rPr lang="en-US" sz="2400" b="1" dirty="0" err="1"/>
              <a:t>teoria</a:t>
            </a:r>
            <a:r>
              <a:rPr lang="en-US" sz="2400" b="1" dirty="0"/>
              <a:t> do </a:t>
            </a:r>
            <a:r>
              <a:rPr lang="en-US" sz="2400" b="1" dirty="0" err="1"/>
              <a:t>desenvovimento</a:t>
            </a:r>
            <a:r>
              <a:rPr lang="en-US" sz="2400" b="1" dirty="0"/>
              <a:t> da </a:t>
            </a:r>
            <a:r>
              <a:rPr lang="en-US" sz="2400" b="1" dirty="0" err="1"/>
              <a:t>sexualidade</a:t>
            </a:r>
            <a:r>
              <a:rPr lang="en-US" sz="2400" b="1" dirty="0"/>
              <a:t> </a:t>
            </a:r>
            <a:br>
              <a:rPr lang="en-US" sz="2400" b="1" dirty="0"/>
            </a:br>
            <a:r>
              <a:rPr lang="en-US" sz="2400" b="1" dirty="0"/>
              <a:t>de Sigmund Freud</a:t>
            </a:r>
          </a:p>
        </p:txBody>
      </p:sp>
      <p:sp>
        <p:nvSpPr>
          <p:cNvPr id="3" name="Content Placeholder 2"/>
          <p:cNvSpPr>
            <a:spLocks noGrp="1"/>
          </p:cNvSpPr>
          <p:nvPr>
            <p:ph idx="1"/>
          </p:nvPr>
        </p:nvSpPr>
        <p:spPr>
          <a:xfrm>
            <a:off x="457200" y="1600200"/>
            <a:ext cx="8229600" cy="4756150"/>
          </a:xfrm>
        </p:spPr>
        <p:txBody>
          <a:bodyPr>
            <a:noAutofit/>
          </a:bodyPr>
          <a:lstStyle/>
          <a:p>
            <a:pPr marL="228600" indent="-228600">
              <a:lnSpc>
                <a:spcPct val="150000"/>
              </a:lnSpc>
              <a:buAutoNum type="arabicPeriod"/>
            </a:pPr>
            <a:r>
              <a:rPr lang="en-US" sz="1000" b="1" dirty="0"/>
              <a:t>O </a:t>
            </a:r>
            <a:r>
              <a:rPr lang="en-US" sz="1000" b="1" dirty="0" err="1"/>
              <a:t>problema</a:t>
            </a:r>
            <a:r>
              <a:rPr lang="en-US" sz="1000" b="1" dirty="0"/>
              <a:t> </a:t>
            </a:r>
            <a:r>
              <a:rPr lang="en-US" sz="1000" b="1" dirty="0" err="1"/>
              <a:t>empírico</a:t>
            </a:r>
            <a:r>
              <a:rPr lang="en-US" sz="1000" b="1" dirty="0"/>
              <a:t> </a:t>
            </a:r>
            <a:r>
              <a:rPr lang="en-US" sz="1000" b="1" dirty="0" err="1"/>
              <a:t>básico</a:t>
            </a:r>
            <a:r>
              <a:rPr lang="en-US" sz="1000" b="1" dirty="0"/>
              <a:t>, </a:t>
            </a:r>
            <a:r>
              <a:rPr lang="en-US" sz="1000" b="1" dirty="0" err="1"/>
              <a:t>como</a:t>
            </a:r>
            <a:r>
              <a:rPr lang="en-US" sz="1000" b="1" dirty="0"/>
              <a:t> </a:t>
            </a:r>
            <a:r>
              <a:rPr lang="en-US" sz="1000" b="1" dirty="0" err="1"/>
              <a:t>ponto</a:t>
            </a:r>
            <a:r>
              <a:rPr lang="en-US" sz="1000" b="1" dirty="0"/>
              <a:t> de </a:t>
            </a:r>
            <a:r>
              <a:rPr lang="en-US" sz="1000" b="1" dirty="0" err="1"/>
              <a:t>partida</a:t>
            </a:r>
            <a:r>
              <a:rPr lang="en-US" sz="1000" dirty="0"/>
              <a:t>: </a:t>
            </a:r>
            <a:r>
              <a:rPr lang="en-US" sz="1000" dirty="0">
                <a:solidFill>
                  <a:srgbClr val="FF0000"/>
                </a:solidFill>
              </a:rPr>
              <a:t>a </a:t>
            </a:r>
            <a:r>
              <a:rPr lang="en-US" sz="1000" dirty="0" err="1">
                <a:solidFill>
                  <a:srgbClr val="FF0000"/>
                </a:solidFill>
              </a:rPr>
              <a:t>Histeria</a:t>
            </a:r>
            <a:endParaRPr lang="en-US" sz="1000" dirty="0">
              <a:solidFill>
                <a:srgbClr val="FF0000"/>
              </a:solidFill>
            </a:endParaRPr>
          </a:p>
          <a:p>
            <a:pPr marL="228600" indent="-228600">
              <a:lnSpc>
                <a:spcPct val="200000"/>
              </a:lnSpc>
              <a:buAutoNum type="arabicPeriod"/>
            </a:pPr>
            <a:r>
              <a:rPr lang="en-US" sz="1000" b="1" dirty="0"/>
              <a:t>O </a:t>
            </a:r>
            <a:r>
              <a:rPr lang="en-US" sz="1000" b="1" dirty="0" err="1"/>
              <a:t>problema</a:t>
            </a:r>
            <a:r>
              <a:rPr lang="en-US" sz="1000" b="1" dirty="0"/>
              <a:t> </a:t>
            </a:r>
            <a:r>
              <a:rPr lang="en-US" sz="1000" b="1" dirty="0" err="1"/>
              <a:t>geral</a:t>
            </a:r>
            <a:r>
              <a:rPr lang="en-US" sz="1000" b="1" dirty="0"/>
              <a:t>, </a:t>
            </a:r>
            <a:r>
              <a:rPr lang="en-US" sz="1000" b="1" dirty="0" err="1"/>
              <a:t>decorrente</a:t>
            </a:r>
            <a:r>
              <a:rPr lang="en-US" sz="1000" b="1" dirty="0"/>
              <a:t> do </a:t>
            </a:r>
            <a:r>
              <a:rPr lang="en-US" sz="1000" b="1" dirty="0" err="1"/>
              <a:t>problema</a:t>
            </a:r>
            <a:r>
              <a:rPr lang="en-US" sz="1000" b="1" dirty="0"/>
              <a:t> </a:t>
            </a:r>
            <a:r>
              <a:rPr lang="en-US" sz="1000" b="1" dirty="0" err="1"/>
              <a:t>básico</a:t>
            </a:r>
            <a:r>
              <a:rPr lang="en-US" sz="1000" b="1" dirty="0"/>
              <a:t>: o </a:t>
            </a:r>
            <a:r>
              <a:rPr lang="en-US" sz="1000" b="1" dirty="0" err="1"/>
              <a:t>foco</a:t>
            </a:r>
            <a:r>
              <a:rPr lang="en-US" sz="1000" b="1" dirty="0"/>
              <a:t> de </a:t>
            </a:r>
            <a:r>
              <a:rPr lang="en-US" sz="1000" b="1" dirty="0" err="1"/>
              <a:t>interesse</a:t>
            </a:r>
            <a:r>
              <a:rPr lang="en-US" sz="1000" b="1" dirty="0"/>
              <a:t> universal </a:t>
            </a:r>
            <a:r>
              <a:rPr lang="en-US" sz="1000" b="1" dirty="0" err="1"/>
              <a:t>dessa</a:t>
            </a:r>
            <a:r>
              <a:rPr lang="en-US" sz="1000" b="1" dirty="0"/>
              <a:t> </a:t>
            </a:r>
            <a:r>
              <a:rPr lang="en-US" sz="1000" b="1" dirty="0" err="1"/>
              <a:t>perspectiva</a:t>
            </a:r>
            <a:r>
              <a:rPr lang="en-US" sz="1000" b="1" dirty="0"/>
              <a:t> de </a:t>
            </a:r>
            <a:r>
              <a:rPr lang="en-US" sz="1000" b="1" dirty="0" err="1"/>
              <a:t>pesquisa</a:t>
            </a:r>
            <a:r>
              <a:rPr lang="en-US" sz="1000" b="1" dirty="0"/>
              <a:t> </a:t>
            </a:r>
          </a:p>
          <a:p>
            <a:pPr marL="0" indent="0">
              <a:lnSpc>
                <a:spcPct val="150000"/>
              </a:lnSpc>
              <a:buNone/>
            </a:pPr>
            <a:r>
              <a:rPr lang="en-US" sz="1000" b="1" dirty="0">
                <a:solidFill>
                  <a:srgbClr val="FF0000"/>
                </a:solidFill>
              </a:rPr>
              <a:t>	</a:t>
            </a:r>
            <a:r>
              <a:rPr lang="en-US" sz="1000" dirty="0">
                <a:solidFill>
                  <a:srgbClr val="FF0000"/>
                </a:solidFill>
              </a:rPr>
              <a:t>* As neuroses de </a:t>
            </a:r>
            <a:r>
              <a:rPr lang="en-US" sz="1000" dirty="0" err="1">
                <a:solidFill>
                  <a:srgbClr val="FF0000"/>
                </a:solidFill>
              </a:rPr>
              <a:t>transferência</a:t>
            </a:r>
            <a:endParaRPr lang="en-US" sz="1000" dirty="0">
              <a:solidFill>
                <a:srgbClr val="FF0000"/>
              </a:solidFill>
            </a:endParaRPr>
          </a:p>
          <a:p>
            <a:pPr marL="0" indent="0">
              <a:lnSpc>
                <a:spcPct val="150000"/>
              </a:lnSpc>
              <a:buNone/>
            </a:pPr>
            <a:r>
              <a:rPr lang="en-US" sz="1000" dirty="0">
                <a:solidFill>
                  <a:srgbClr val="FF0000"/>
                </a:solidFill>
              </a:rPr>
              <a:t>	* A </a:t>
            </a:r>
            <a:r>
              <a:rPr lang="en-US" sz="1000" dirty="0" err="1">
                <a:solidFill>
                  <a:srgbClr val="FF0000"/>
                </a:solidFill>
              </a:rPr>
              <a:t>própria</a:t>
            </a:r>
            <a:r>
              <a:rPr lang="en-US" sz="1000" dirty="0">
                <a:solidFill>
                  <a:srgbClr val="FF0000"/>
                </a:solidFill>
              </a:rPr>
              <a:t> </a:t>
            </a:r>
            <a:r>
              <a:rPr lang="en-US" sz="1000" dirty="0" err="1">
                <a:solidFill>
                  <a:srgbClr val="FF0000"/>
                </a:solidFill>
              </a:rPr>
              <a:t>organização</a:t>
            </a:r>
            <a:r>
              <a:rPr lang="en-US" sz="1000" dirty="0">
                <a:solidFill>
                  <a:srgbClr val="FF0000"/>
                </a:solidFill>
              </a:rPr>
              <a:t> </a:t>
            </a:r>
            <a:r>
              <a:rPr lang="en-US" sz="1000" dirty="0" err="1">
                <a:solidFill>
                  <a:srgbClr val="FF0000"/>
                </a:solidFill>
              </a:rPr>
              <a:t>psíquica</a:t>
            </a:r>
            <a:r>
              <a:rPr lang="en-US" sz="1000" dirty="0">
                <a:solidFill>
                  <a:srgbClr val="FF0000"/>
                </a:solidFill>
              </a:rPr>
              <a:t> do </a:t>
            </a:r>
            <a:r>
              <a:rPr lang="en-US" sz="1000" dirty="0" err="1">
                <a:solidFill>
                  <a:srgbClr val="FF0000"/>
                </a:solidFill>
              </a:rPr>
              <a:t>ser</a:t>
            </a:r>
            <a:r>
              <a:rPr lang="en-US" sz="1000" dirty="0">
                <a:solidFill>
                  <a:srgbClr val="FF0000"/>
                </a:solidFill>
              </a:rPr>
              <a:t> </a:t>
            </a:r>
            <a:r>
              <a:rPr lang="en-US" sz="1000" dirty="0" err="1">
                <a:solidFill>
                  <a:srgbClr val="FF0000"/>
                </a:solidFill>
              </a:rPr>
              <a:t>humano</a:t>
            </a:r>
            <a:r>
              <a:rPr lang="en-US" sz="1000" dirty="0">
                <a:solidFill>
                  <a:srgbClr val="FF0000"/>
                </a:solidFill>
              </a:rPr>
              <a:t> </a:t>
            </a:r>
          </a:p>
          <a:p>
            <a:pPr marL="0" indent="0">
              <a:lnSpc>
                <a:spcPct val="200000"/>
              </a:lnSpc>
              <a:buNone/>
            </a:pPr>
            <a:r>
              <a:rPr lang="en-US" sz="1000" b="1" dirty="0"/>
              <a:t>3. </a:t>
            </a:r>
            <a:r>
              <a:rPr lang="en-US" sz="1000" b="1" dirty="0" err="1"/>
              <a:t>Fundamentos</a:t>
            </a:r>
            <a:r>
              <a:rPr lang="en-US" sz="1000" b="1" dirty="0"/>
              <a:t> </a:t>
            </a:r>
            <a:r>
              <a:rPr lang="en-US" sz="1000" b="1" dirty="0" err="1"/>
              <a:t>operativos</a:t>
            </a:r>
            <a:r>
              <a:rPr lang="en-US" sz="1000" b="1" dirty="0"/>
              <a:t> </a:t>
            </a:r>
            <a:r>
              <a:rPr lang="en-US" sz="1000" b="1" dirty="0" err="1"/>
              <a:t>na</a:t>
            </a:r>
            <a:r>
              <a:rPr lang="en-US" sz="1000" b="1" dirty="0"/>
              <a:t> </a:t>
            </a:r>
            <a:r>
              <a:rPr lang="en-US" sz="1000" b="1" dirty="0" err="1"/>
              <a:t>construção</a:t>
            </a:r>
            <a:r>
              <a:rPr lang="en-US" sz="1000" b="1" dirty="0"/>
              <a:t> de </a:t>
            </a:r>
            <a:r>
              <a:rPr lang="en-US" sz="1000" b="1" dirty="0" err="1"/>
              <a:t>teoria</a:t>
            </a:r>
            <a:r>
              <a:rPr lang="en-US" sz="1000" b="1" dirty="0"/>
              <a:t> do </a:t>
            </a:r>
            <a:r>
              <a:rPr lang="en-US" sz="1000" b="1" dirty="0" err="1"/>
              <a:t>desenvolvimento</a:t>
            </a:r>
            <a:r>
              <a:rPr lang="en-US" sz="1000" b="1" dirty="0"/>
              <a:t> da </a:t>
            </a:r>
            <a:r>
              <a:rPr lang="en-US" sz="1000" b="1" dirty="0" err="1"/>
              <a:t>sexualidade</a:t>
            </a:r>
            <a:r>
              <a:rPr lang="en-US" sz="1000" b="1" dirty="0"/>
              <a:t> </a:t>
            </a:r>
          </a:p>
          <a:p>
            <a:pPr marL="0" indent="0">
              <a:lnSpc>
                <a:spcPct val="200000"/>
              </a:lnSpc>
              <a:buNone/>
            </a:pPr>
            <a:r>
              <a:rPr lang="en-US" sz="1000" b="1" dirty="0"/>
              <a:t>	</a:t>
            </a:r>
            <a:r>
              <a:rPr lang="en-US" sz="1000" b="1" dirty="0" err="1"/>
              <a:t>como</a:t>
            </a:r>
            <a:r>
              <a:rPr lang="en-US" sz="1000" b="1" dirty="0"/>
              <a:t> </a:t>
            </a:r>
            <a:r>
              <a:rPr lang="en-US" sz="1000" b="1" dirty="0" err="1"/>
              <a:t>uma</a:t>
            </a:r>
            <a:r>
              <a:rPr lang="en-US" sz="1000" b="1" dirty="0"/>
              <a:t> </a:t>
            </a:r>
            <a:r>
              <a:rPr lang="en-US" sz="1000" b="1" dirty="0" err="1"/>
              <a:t>teoria</a:t>
            </a:r>
            <a:r>
              <a:rPr lang="en-US" sz="1000" b="1" dirty="0"/>
              <a:t> do </a:t>
            </a:r>
            <a:r>
              <a:rPr lang="en-US" sz="1000" b="1" dirty="0" err="1"/>
              <a:t>desenvolvimento</a:t>
            </a:r>
            <a:r>
              <a:rPr lang="en-US" sz="1000" b="1" dirty="0"/>
              <a:t> </a:t>
            </a:r>
            <a:r>
              <a:rPr lang="en-US" sz="1000" b="1" dirty="0" err="1"/>
              <a:t>emocional</a:t>
            </a:r>
            <a:r>
              <a:rPr lang="en-US" sz="1000" b="1" dirty="0"/>
              <a:t> </a:t>
            </a:r>
          </a:p>
          <a:p>
            <a:pPr lvl="2">
              <a:lnSpc>
                <a:spcPct val="200000"/>
              </a:lnSpc>
              <a:buAutoNum type="alphaLcParenR"/>
            </a:pPr>
            <a:r>
              <a:rPr lang="en-US" sz="1000" b="1" dirty="0" err="1"/>
              <a:t>Variáveis</a:t>
            </a:r>
            <a:r>
              <a:rPr lang="en-US" sz="1000" b="1" dirty="0"/>
              <a:t> </a:t>
            </a:r>
            <a:r>
              <a:rPr lang="en-US" sz="1000" b="1" dirty="0" err="1"/>
              <a:t>empíricas</a:t>
            </a:r>
            <a:r>
              <a:rPr lang="en-US" sz="1000" b="1" dirty="0"/>
              <a:t> </a:t>
            </a:r>
            <a:r>
              <a:rPr lang="en-US" sz="1000" b="1" dirty="0" err="1"/>
              <a:t>operativas</a:t>
            </a:r>
            <a:r>
              <a:rPr lang="en-US" sz="1000" b="1" dirty="0">
                <a:solidFill>
                  <a:srgbClr val="FF0000"/>
                </a:solidFill>
              </a:rPr>
              <a:t>: </a:t>
            </a:r>
            <a:r>
              <a:rPr lang="en-US" sz="1000" b="1" dirty="0" err="1">
                <a:solidFill>
                  <a:srgbClr val="FF0000"/>
                </a:solidFill>
              </a:rPr>
              <a:t>Ics</a:t>
            </a:r>
            <a:r>
              <a:rPr lang="en-US" sz="1000" b="1" dirty="0">
                <a:solidFill>
                  <a:srgbClr val="FF0000"/>
                </a:solidFill>
              </a:rPr>
              <a:t>, </a:t>
            </a:r>
            <a:r>
              <a:rPr lang="en-US" sz="1000" b="1" dirty="0" err="1">
                <a:solidFill>
                  <a:srgbClr val="FF0000"/>
                </a:solidFill>
              </a:rPr>
              <a:t>recalaque</a:t>
            </a:r>
            <a:r>
              <a:rPr lang="en-US" sz="1000" b="1" dirty="0">
                <a:solidFill>
                  <a:srgbClr val="FF0000"/>
                </a:solidFill>
              </a:rPr>
              <a:t>, </a:t>
            </a:r>
            <a:r>
              <a:rPr lang="en-US" sz="1000" b="1" dirty="0" err="1">
                <a:solidFill>
                  <a:srgbClr val="FF0000"/>
                </a:solidFill>
              </a:rPr>
              <a:t>sexualidade</a:t>
            </a:r>
            <a:r>
              <a:rPr lang="en-US" sz="1000" b="1" dirty="0">
                <a:solidFill>
                  <a:srgbClr val="FF0000"/>
                </a:solidFill>
              </a:rPr>
              <a:t> </a:t>
            </a:r>
            <a:r>
              <a:rPr lang="en-US" sz="1000" b="1" dirty="0" err="1">
                <a:solidFill>
                  <a:srgbClr val="FF0000"/>
                </a:solidFill>
              </a:rPr>
              <a:t>infantil</a:t>
            </a:r>
            <a:r>
              <a:rPr lang="en-US" sz="1000" b="1" dirty="0">
                <a:solidFill>
                  <a:srgbClr val="FF0000"/>
                </a:solidFill>
              </a:rPr>
              <a:t>, C. </a:t>
            </a:r>
            <a:r>
              <a:rPr lang="en-US" sz="1000" b="1" dirty="0" err="1">
                <a:solidFill>
                  <a:srgbClr val="FF0000"/>
                </a:solidFill>
              </a:rPr>
              <a:t>Édipo</a:t>
            </a:r>
            <a:r>
              <a:rPr lang="en-US" sz="1000" b="1" dirty="0">
                <a:solidFill>
                  <a:srgbClr val="FF0000"/>
                </a:solidFill>
              </a:rPr>
              <a:t>, </a:t>
            </a:r>
            <a:r>
              <a:rPr lang="en-US" sz="1000" b="1" dirty="0" err="1">
                <a:solidFill>
                  <a:srgbClr val="FF0000"/>
                </a:solidFill>
              </a:rPr>
              <a:t>transferência</a:t>
            </a:r>
            <a:r>
              <a:rPr lang="en-US" sz="1000" b="1" dirty="0">
                <a:solidFill>
                  <a:srgbClr val="FF0000"/>
                </a:solidFill>
              </a:rPr>
              <a:t>, </a:t>
            </a:r>
            <a:r>
              <a:rPr lang="en-US" sz="1000" b="1" dirty="0" err="1">
                <a:solidFill>
                  <a:srgbClr val="FF0000"/>
                </a:solidFill>
              </a:rPr>
              <a:t>resistência</a:t>
            </a:r>
            <a:r>
              <a:rPr lang="en-US" sz="1000" b="1" dirty="0">
                <a:solidFill>
                  <a:srgbClr val="FF0000"/>
                </a:solidFill>
              </a:rPr>
              <a:t>  [R-O </a:t>
            </a:r>
            <a:r>
              <a:rPr lang="en-US" sz="1000" b="1" dirty="0">
                <a:solidFill>
                  <a:srgbClr val="FF0000"/>
                </a:solidFill>
                <a:sym typeface="Wingdings"/>
              </a:rPr>
              <a:t> </a:t>
            </a:r>
            <a:r>
              <a:rPr lang="en-US" sz="1000" b="1" dirty="0" err="1">
                <a:solidFill>
                  <a:srgbClr val="FF0000"/>
                </a:solidFill>
                <a:sym typeface="Wingdings"/>
              </a:rPr>
              <a:t>sexualidade</a:t>
            </a:r>
            <a:r>
              <a:rPr lang="en-US" sz="1000" b="1" dirty="0">
                <a:solidFill>
                  <a:srgbClr val="FF0000"/>
                </a:solidFill>
                <a:sym typeface="Wingdings"/>
              </a:rPr>
              <a:t>]</a:t>
            </a:r>
            <a:endParaRPr lang="en-US" sz="1000" b="1" dirty="0">
              <a:solidFill>
                <a:srgbClr val="FF0000"/>
              </a:solidFill>
            </a:endParaRPr>
          </a:p>
          <a:p>
            <a:pPr lvl="2">
              <a:lnSpc>
                <a:spcPct val="200000"/>
              </a:lnSpc>
              <a:buAutoNum type="alphaLcParenR"/>
            </a:pPr>
            <a:r>
              <a:rPr lang="en-US" sz="1000" b="1" dirty="0" err="1"/>
              <a:t>Ontologia</a:t>
            </a:r>
            <a:r>
              <a:rPr lang="en-US" sz="1000" b="1" dirty="0"/>
              <a:t>: </a:t>
            </a:r>
            <a:r>
              <a:rPr lang="en-US" sz="1000" b="1" dirty="0" err="1">
                <a:solidFill>
                  <a:srgbClr val="FF0000"/>
                </a:solidFill>
              </a:rPr>
              <a:t>aparelho</a:t>
            </a:r>
            <a:r>
              <a:rPr lang="en-US" sz="1000" b="1" dirty="0">
                <a:solidFill>
                  <a:srgbClr val="FF0000"/>
                </a:solidFill>
              </a:rPr>
              <a:t> </a:t>
            </a:r>
            <a:r>
              <a:rPr lang="en-US" sz="1000" b="1" dirty="0" err="1">
                <a:solidFill>
                  <a:srgbClr val="FF0000"/>
                </a:solidFill>
              </a:rPr>
              <a:t>psíquico</a:t>
            </a:r>
            <a:r>
              <a:rPr lang="en-US" sz="1000" b="1" dirty="0">
                <a:solidFill>
                  <a:srgbClr val="FF0000"/>
                </a:solidFill>
              </a:rPr>
              <a:t>, </a:t>
            </a:r>
            <a:r>
              <a:rPr lang="en-US" sz="1000" b="1" dirty="0" err="1">
                <a:solidFill>
                  <a:srgbClr val="FF0000"/>
                </a:solidFill>
              </a:rPr>
              <a:t>movido</a:t>
            </a:r>
            <a:r>
              <a:rPr lang="en-US" sz="1000" b="1" dirty="0">
                <a:solidFill>
                  <a:srgbClr val="FF0000"/>
                </a:solidFill>
              </a:rPr>
              <a:t> pro </a:t>
            </a:r>
            <a:r>
              <a:rPr lang="en-US" sz="1000" b="1" dirty="0" err="1">
                <a:solidFill>
                  <a:srgbClr val="FF0000"/>
                </a:solidFill>
              </a:rPr>
              <a:t>forças</a:t>
            </a:r>
            <a:r>
              <a:rPr lang="en-US" sz="1000" b="1" dirty="0">
                <a:solidFill>
                  <a:srgbClr val="FF0000"/>
                </a:solidFill>
              </a:rPr>
              <a:t> e </a:t>
            </a:r>
            <a:r>
              <a:rPr lang="en-US" sz="1000" b="1" dirty="0" err="1">
                <a:solidFill>
                  <a:srgbClr val="FF0000"/>
                </a:solidFill>
              </a:rPr>
              <a:t>energias</a:t>
            </a:r>
            <a:r>
              <a:rPr lang="en-US" sz="1000" b="1" dirty="0">
                <a:solidFill>
                  <a:srgbClr val="FF0000"/>
                </a:solidFill>
              </a:rPr>
              <a:t> </a:t>
            </a:r>
            <a:r>
              <a:rPr lang="en-US" sz="1000" b="1" dirty="0" err="1">
                <a:solidFill>
                  <a:srgbClr val="FF0000"/>
                </a:solidFill>
              </a:rPr>
              <a:t>psíquicas</a:t>
            </a:r>
            <a:r>
              <a:rPr lang="en-US" sz="1000" b="1" dirty="0">
                <a:solidFill>
                  <a:srgbClr val="FF0000"/>
                </a:solidFill>
              </a:rPr>
              <a:t>, </a:t>
            </a:r>
            <a:r>
              <a:rPr lang="en-US" sz="1000" b="1" dirty="0" err="1">
                <a:solidFill>
                  <a:srgbClr val="FF0000"/>
                </a:solidFill>
              </a:rPr>
              <a:t>à</a:t>
            </a:r>
            <a:r>
              <a:rPr lang="en-US" sz="1000" b="1" dirty="0">
                <a:solidFill>
                  <a:srgbClr val="FF0000"/>
                </a:solidFill>
              </a:rPr>
              <a:t> </a:t>
            </a:r>
            <a:r>
              <a:rPr lang="en-US" sz="1000" b="1" dirty="0" err="1">
                <a:solidFill>
                  <a:srgbClr val="FF0000"/>
                </a:solidFill>
              </a:rPr>
              <a:t>procura</a:t>
            </a:r>
            <a:r>
              <a:rPr lang="en-US" sz="1000" b="1" dirty="0">
                <a:solidFill>
                  <a:srgbClr val="FF0000"/>
                </a:solidFill>
              </a:rPr>
              <a:t> da </a:t>
            </a:r>
            <a:r>
              <a:rPr lang="en-US" sz="1000" b="1" dirty="0" err="1">
                <a:solidFill>
                  <a:srgbClr val="FF0000"/>
                </a:solidFill>
              </a:rPr>
              <a:t>homeostase</a:t>
            </a:r>
            <a:r>
              <a:rPr lang="en-US" sz="1000" b="1" dirty="0">
                <a:solidFill>
                  <a:srgbClr val="FF0000"/>
                </a:solidFill>
              </a:rPr>
              <a:t> (</a:t>
            </a:r>
            <a:r>
              <a:rPr lang="en-US" sz="1000" b="1" dirty="0" err="1">
                <a:solidFill>
                  <a:srgbClr val="FF0000"/>
                </a:solidFill>
              </a:rPr>
              <a:t>prazer</a:t>
            </a:r>
            <a:r>
              <a:rPr lang="en-US" sz="1000" b="1" dirty="0">
                <a:solidFill>
                  <a:srgbClr val="FF0000"/>
                </a:solidFill>
              </a:rPr>
              <a:t> </a:t>
            </a:r>
            <a:r>
              <a:rPr lang="en-US" sz="1000" b="1" dirty="0" err="1">
                <a:solidFill>
                  <a:srgbClr val="FF0000"/>
                </a:solidFill>
              </a:rPr>
              <a:t>ou</a:t>
            </a:r>
            <a:r>
              <a:rPr lang="en-US" sz="1000" b="1" dirty="0">
                <a:solidFill>
                  <a:srgbClr val="FF0000"/>
                </a:solidFill>
              </a:rPr>
              <a:t> </a:t>
            </a:r>
            <a:r>
              <a:rPr lang="en-US" sz="1000" b="1" dirty="0" err="1">
                <a:solidFill>
                  <a:srgbClr val="FF0000"/>
                </a:solidFill>
              </a:rPr>
              <a:t>equilíbrio</a:t>
            </a:r>
            <a:r>
              <a:rPr lang="en-US" sz="1000" b="1" dirty="0">
                <a:solidFill>
                  <a:srgbClr val="FF0000"/>
                </a:solidFill>
              </a:rPr>
              <a:t>) </a:t>
            </a:r>
          </a:p>
          <a:p>
            <a:pPr marL="0" indent="0">
              <a:lnSpc>
                <a:spcPct val="150000"/>
              </a:lnSpc>
              <a:buNone/>
            </a:pPr>
            <a:r>
              <a:rPr lang="en-US" sz="1000" b="1" dirty="0"/>
              <a:t>4. </a:t>
            </a:r>
            <a:r>
              <a:rPr lang="en-US" sz="1000" b="1" dirty="0" err="1"/>
              <a:t>Qual</a:t>
            </a:r>
            <a:r>
              <a:rPr lang="en-US" sz="1000" b="1" dirty="0"/>
              <a:t> o </a:t>
            </a:r>
            <a:r>
              <a:rPr lang="en-US" sz="1000" b="1" dirty="0" err="1"/>
              <a:t>método</a:t>
            </a:r>
            <a:r>
              <a:rPr lang="en-US" sz="1000" b="1" dirty="0"/>
              <a:t> </a:t>
            </a:r>
            <a:r>
              <a:rPr lang="en-US" sz="1000" b="1" dirty="0" err="1"/>
              <a:t>utilizado</a:t>
            </a:r>
            <a:r>
              <a:rPr lang="en-US" sz="1000" b="1" dirty="0"/>
              <a:t> </a:t>
            </a:r>
            <a:r>
              <a:rPr lang="en-US" sz="1000" b="1" dirty="0" err="1"/>
              <a:t>para</a:t>
            </a:r>
            <a:r>
              <a:rPr lang="en-US" sz="1000" b="1" dirty="0"/>
              <a:t> </a:t>
            </a:r>
            <a:r>
              <a:rPr lang="en-US" sz="1000" b="1" dirty="0" err="1"/>
              <a:t>pesquisar</a:t>
            </a:r>
            <a:r>
              <a:rPr lang="en-US" sz="1000" b="1" dirty="0"/>
              <a:t> e, </a:t>
            </a:r>
            <a:r>
              <a:rPr lang="en-US" sz="1000" b="1" dirty="0" err="1"/>
              <a:t>depois</a:t>
            </a:r>
            <a:r>
              <a:rPr lang="en-US" sz="1000" b="1" dirty="0"/>
              <a:t>, </a:t>
            </a:r>
            <a:r>
              <a:rPr lang="en-US" sz="1000" b="1" dirty="0" err="1"/>
              <a:t>organizar</a:t>
            </a:r>
            <a:r>
              <a:rPr lang="en-US" sz="1000" b="1" dirty="0"/>
              <a:t> </a:t>
            </a:r>
            <a:r>
              <a:rPr lang="en-US" sz="1000" b="1" dirty="0" err="1"/>
              <a:t>sistematicaente</a:t>
            </a:r>
            <a:r>
              <a:rPr lang="en-US" sz="1000" b="1" dirty="0"/>
              <a:t> </a:t>
            </a:r>
            <a:r>
              <a:rPr lang="en-US" sz="1000" b="1" dirty="0" err="1"/>
              <a:t>os</a:t>
            </a:r>
            <a:r>
              <a:rPr lang="en-US" sz="1000" b="1" dirty="0"/>
              <a:t> dados </a:t>
            </a:r>
            <a:r>
              <a:rPr lang="en-US" sz="1000" b="1" dirty="0" err="1"/>
              <a:t>observados</a:t>
            </a:r>
            <a:r>
              <a:rPr lang="en-US" sz="1000" b="1" dirty="0"/>
              <a:t> e </a:t>
            </a:r>
            <a:r>
              <a:rPr lang="en-US" sz="1000" b="1" dirty="0" err="1"/>
              <a:t>apresenta</a:t>
            </a:r>
            <a:r>
              <a:rPr lang="en-US" sz="1000" b="1" dirty="0"/>
              <a:t>-los </a:t>
            </a:r>
            <a:r>
              <a:rPr lang="en-US" sz="1000" b="1" dirty="0" err="1"/>
              <a:t>descritivamente</a:t>
            </a:r>
            <a:r>
              <a:rPr lang="en-US" sz="1000" b="1" dirty="0"/>
              <a:t>? </a:t>
            </a:r>
          </a:p>
          <a:p>
            <a:pPr marL="0" indent="0">
              <a:lnSpc>
                <a:spcPct val="150000"/>
              </a:lnSpc>
              <a:buNone/>
            </a:pPr>
            <a:r>
              <a:rPr lang="en-US" sz="1000" b="1" dirty="0"/>
              <a:t>	</a:t>
            </a:r>
            <a:r>
              <a:rPr lang="en-US" sz="1000" dirty="0">
                <a:solidFill>
                  <a:srgbClr val="FF0000"/>
                </a:solidFill>
              </a:rPr>
              <a:t>* </a:t>
            </a:r>
            <a:r>
              <a:rPr lang="en-US" sz="1000" dirty="0" err="1">
                <a:solidFill>
                  <a:srgbClr val="FF0000"/>
                </a:solidFill>
              </a:rPr>
              <a:t>método</a:t>
            </a:r>
            <a:r>
              <a:rPr lang="en-US" sz="1000" dirty="0">
                <a:solidFill>
                  <a:srgbClr val="FF0000"/>
                </a:solidFill>
              </a:rPr>
              <a:t> </a:t>
            </a:r>
            <a:r>
              <a:rPr lang="en-US" sz="1000" dirty="0" err="1">
                <a:solidFill>
                  <a:srgbClr val="FF0000"/>
                </a:solidFill>
              </a:rPr>
              <a:t>psicanalítico</a:t>
            </a:r>
            <a:endParaRPr lang="en-US" sz="1000" dirty="0">
              <a:solidFill>
                <a:srgbClr val="FF0000"/>
              </a:solidFill>
            </a:endParaRPr>
          </a:p>
          <a:p>
            <a:pPr marL="0" indent="0">
              <a:lnSpc>
                <a:spcPct val="200000"/>
              </a:lnSpc>
              <a:buNone/>
            </a:pPr>
            <a:r>
              <a:rPr lang="en-US" sz="1000" b="1" dirty="0"/>
              <a:t>5. </a:t>
            </a:r>
            <a:r>
              <a:rPr lang="en-US" sz="1000" b="1" dirty="0" err="1"/>
              <a:t>Fases</a:t>
            </a:r>
            <a:r>
              <a:rPr lang="en-US" sz="1000" b="1" dirty="0"/>
              <a:t> e </a:t>
            </a:r>
            <a:r>
              <a:rPr lang="en-US" sz="1000" b="1" dirty="0" err="1"/>
              <a:t>dinâmicas</a:t>
            </a:r>
            <a:r>
              <a:rPr lang="en-US" sz="1000" b="1" dirty="0"/>
              <a:t> do </a:t>
            </a:r>
            <a:r>
              <a:rPr lang="en-US" sz="1000" b="1" dirty="0" err="1"/>
              <a:t>processo</a:t>
            </a:r>
            <a:r>
              <a:rPr lang="en-US" sz="1000" b="1" dirty="0"/>
              <a:t> de </a:t>
            </a:r>
            <a:r>
              <a:rPr lang="en-US" sz="1000" b="1" dirty="0" err="1"/>
              <a:t>desenvolvimento</a:t>
            </a:r>
            <a:r>
              <a:rPr lang="en-US" sz="1000" b="1" dirty="0"/>
              <a:t> da </a:t>
            </a:r>
            <a:r>
              <a:rPr lang="en-US" sz="1000" b="1" dirty="0" err="1"/>
              <a:t>sexualidade</a:t>
            </a:r>
            <a:r>
              <a:rPr lang="en-US" sz="1000" b="1" dirty="0"/>
              <a:t>: </a:t>
            </a:r>
            <a:r>
              <a:rPr lang="en-US" sz="1000" b="1" dirty="0">
                <a:solidFill>
                  <a:srgbClr val="FF0000"/>
                </a:solidFill>
              </a:rPr>
              <a:t>oral, anal, </a:t>
            </a:r>
            <a:r>
              <a:rPr lang="en-US" sz="1000" b="1" dirty="0" err="1">
                <a:solidFill>
                  <a:srgbClr val="FF0000"/>
                </a:solidFill>
              </a:rPr>
              <a:t>fálica</a:t>
            </a:r>
            <a:r>
              <a:rPr lang="en-US" sz="1000" b="1" dirty="0">
                <a:solidFill>
                  <a:srgbClr val="FF0000"/>
                </a:solidFill>
              </a:rPr>
              <a:t>, </a:t>
            </a:r>
            <a:r>
              <a:rPr lang="en-US" sz="1000" b="1" dirty="0" err="1">
                <a:solidFill>
                  <a:srgbClr val="FF0000"/>
                </a:solidFill>
              </a:rPr>
              <a:t>latência</a:t>
            </a:r>
            <a:r>
              <a:rPr lang="en-US" sz="1000" b="1" dirty="0">
                <a:solidFill>
                  <a:srgbClr val="FF0000"/>
                </a:solidFill>
              </a:rPr>
              <a:t>, genital </a:t>
            </a:r>
            <a:r>
              <a:rPr lang="en-US" sz="1000" b="1" dirty="0" err="1">
                <a:solidFill>
                  <a:srgbClr val="FF0000"/>
                </a:solidFill>
              </a:rPr>
              <a:t>adulta</a:t>
            </a:r>
            <a:endParaRPr lang="en-US" sz="1000" b="1" dirty="0">
              <a:solidFill>
                <a:srgbClr val="FF0000"/>
              </a:solidFill>
            </a:endParaRPr>
          </a:p>
          <a:p>
            <a:pPr marL="0" indent="0">
              <a:lnSpc>
                <a:spcPct val="150000"/>
              </a:lnSpc>
              <a:buNone/>
            </a:pPr>
            <a:r>
              <a:rPr lang="en-US" sz="1000" b="1" dirty="0"/>
              <a:t>6. </a:t>
            </a:r>
            <a:r>
              <a:rPr lang="en-US" sz="1000" b="1" dirty="0" err="1"/>
              <a:t>Utilidade</a:t>
            </a:r>
            <a:r>
              <a:rPr lang="en-US" sz="1000" b="1" dirty="0"/>
              <a:t> </a:t>
            </a:r>
            <a:r>
              <a:rPr lang="en-US" sz="1000" b="1" dirty="0" err="1"/>
              <a:t>prática</a:t>
            </a:r>
            <a:r>
              <a:rPr lang="en-US" sz="1000" b="1" dirty="0"/>
              <a:t> no campo </a:t>
            </a:r>
          </a:p>
          <a:p>
            <a:pPr marL="0" indent="0">
              <a:lnSpc>
                <a:spcPct val="150000"/>
              </a:lnSpc>
              <a:buNone/>
            </a:pPr>
            <a:r>
              <a:rPr lang="en-US" sz="1000" b="1" dirty="0"/>
              <a:t>	</a:t>
            </a:r>
            <a:r>
              <a:rPr lang="en-US" sz="1000" dirty="0">
                <a:solidFill>
                  <a:srgbClr val="FF0000"/>
                </a:solidFill>
              </a:rPr>
              <a:t>* </a:t>
            </a:r>
            <a:r>
              <a:rPr lang="en-US" sz="1000" dirty="0" err="1">
                <a:solidFill>
                  <a:srgbClr val="FF0000"/>
                </a:solidFill>
              </a:rPr>
              <a:t>Fornece</a:t>
            </a:r>
            <a:r>
              <a:rPr lang="en-US" sz="1000" dirty="0">
                <a:solidFill>
                  <a:srgbClr val="FF0000"/>
                </a:solidFill>
              </a:rPr>
              <a:t> </a:t>
            </a:r>
            <a:r>
              <a:rPr lang="en-US" sz="1000" dirty="0" err="1">
                <a:solidFill>
                  <a:srgbClr val="FF0000"/>
                </a:solidFill>
              </a:rPr>
              <a:t>uma</a:t>
            </a:r>
            <a:r>
              <a:rPr lang="en-US" sz="1000" dirty="0">
                <a:solidFill>
                  <a:srgbClr val="FF0000"/>
                </a:solidFill>
              </a:rPr>
              <a:t> </a:t>
            </a:r>
            <a:r>
              <a:rPr lang="en-US" sz="1000" dirty="0" err="1">
                <a:solidFill>
                  <a:srgbClr val="FF0000"/>
                </a:solidFill>
              </a:rPr>
              <a:t>psicopatologia</a:t>
            </a:r>
            <a:r>
              <a:rPr lang="en-US" sz="1000" dirty="0">
                <a:solidFill>
                  <a:srgbClr val="FF0000"/>
                </a:solidFill>
              </a:rPr>
              <a:t>, </a:t>
            </a:r>
            <a:r>
              <a:rPr lang="en-US" sz="1000" dirty="0" err="1">
                <a:solidFill>
                  <a:srgbClr val="FF0000"/>
                </a:solidFill>
              </a:rPr>
              <a:t>pensada</a:t>
            </a:r>
            <a:r>
              <a:rPr lang="en-US" sz="1000" dirty="0">
                <a:solidFill>
                  <a:srgbClr val="FF0000"/>
                </a:solidFill>
              </a:rPr>
              <a:t> </a:t>
            </a:r>
            <a:r>
              <a:rPr lang="en-US" sz="1000" dirty="0" err="1">
                <a:solidFill>
                  <a:srgbClr val="FF0000"/>
                </a:solidFill>
              </a:rPr>
              <a:t>em</a:t>
            </a:r>
            <a:r>
              <a:rPr lang="en-US" sz="1000" dirty="0">
                <a:solidFill>
                  <a:srgbClr val="FF0000"/>
                </a:solidFill>
              </a:rPr>
              <a:t> </a:t>
            </a:r>
            <a:r>
              <a:rPr lang="en-US" sz="1000" dirty="0" err="1">
                <a:solidFill>
                  <a:srgbClr val="FF0000"/>
                </a:solidFill>
              </a:rPr>
              <a:t>termos</a:t>
            </a:r>
            <a:r>
              <a:rPr lang="en-US" sz="1000" dirty="0">
                <a:solidFill>
                  <a:srgbClr val="FF0000"/>
                </a:solidFill>
              </a:rPr>
              <a:t> dos </a:t>
            </a:r>
            <a:r>
              <a:rPr lang="en-US" sz="1000" dirty="0" err="1">
                <a:solidFill>
                  <a:srgbClr val="FF0000"/>
                </a:solidFill>
              </a:rPr>
              <a:t>modos</a:t>
            </a:r>
            <a:r>
              <a:rPr lang="en-US" sz="1000" dirty="0">
                <a:solidFill>
                  <a:srgbClr val="FF0000"/>
                </a:solidFill>
              </a:rPr>
              <a:t> </a:t>
            </a:r>
            <a:r>
              <a:rPr lang="en-US" sz="1000" dirty="0" err="1">
                <a:solidFill>
                  <a:srgbClr val="FF0000"/>
                </a:solidFill>
              </a:rPr>
              <a:t>como</a:t>
            </a:r>
            <a:r>
              <a:rPr lang="en-US" sz="1000" dirty="0">
                <a:solidFill>
                  <a:srgbClr val="FF0000"/>
                </a:solidFill>
              </a:rPr>
              <a:t> se </a:t>
            </a:r>
            <a:r>
              <a:rPr lang="en-US" sz="1000" dirty="0" err="1">
                <a:solidFill>
                  <a:srgbClr val="FF0000"/>
                </a:solidFill>
              </a:rPr>
              <a:t>estrutura</a:t>
            </a:r>
            <a:r>
              <a:rPr lang="en-US" sz="1000" dirty="0">
                <a:solidFill>
                  <a:srgbClr val="FF0000"/>
                </a:solidFill>
              </a:rPr>
              <a:t> </a:t>
            </a:r>
            <a:r>
              <a:rPr lang="en-US" sz="1000" dirty="0" err="1">
                <a:solidFill>
                  <a:srgbClr val="FF0000"/>
                </a:solidFill>
              </a:rPr>
              <a:t>os</a:t>
            </a:r>
            <a:r>
              <a:rPr lang="en-US" sz="1000" dirty="0">
                <a:solidFill>
                  <a:srgbClr val="FF0000"/>
                </a:solidFill>
              </a:rPr>
              <a:t> </a:t>
            </a:r>
            <a:r>
              <a:rPr lang="en-US" sz="1000" dirty="0" err="1">
                <a:solidFill>
                  <a:srgbClr val="FF0000"/>
                </a:solidFill>
              </a:rPr>
              <a:t>modos</a:t>
            </a:r>
            <a:r>
              <a:rPr lang="en-US" sz="1000" dirty="0">
                <a:solidFill>
                  <a:srgbClr val="FF0000"/>
                </a:solidFill>
              </a:rPr>
              <a:t> de </a:t>
            </a:r>
            <a:r>
              <a:rPr lang="en-US" sz="1000" dirty="0" err="1">
                <a:solidFill>
                  <a:srgbClr val="FF0000"/>
                </a:solidFill>
              </a:rPr>
              <a:t>relações</a:t>
            </a:r>
            <a:r>
              <a:rPr lang="en-US" sz="1000" dirty="0">
                <a:solidFill>
                  <a:srgbClr val="FF0000"/>
                </a:solidFill>
              </a:rPr>
              <a:t> com </a:t>
            </a:r>
            <a:r>
              <a:rPr lang="en-US" sz="1000" dirty="0" err="1">
                <a:solidFill>
                  <a:srgbClr val="FF0000"/>
                </a:solidFill>
              </a:rPr>
              <a:t>objeto</a:t>
            </a:r>
            <a:endParaRPr lang="en-US" sz="1000" dirty="0">
              <a:solidFill>
                <a:srgbClr val="FF0000"/>
              </a:solidFill>
            </a:endParaRPr>
          </a:p>
          <a:p>
            <a:pPr marL="0" indent="0">
              <a:lnSpc>
                <a:spcPct val="150000"/>
              </a:lnSpc>
              <a:buNone/>
            </a:pPr>
            <a:r>
              <a:rPr lang="en-US" sz="1000" dirty="0">
                <a:solidFill>
                  <a:srgbClr val="FF0000"/>
                </a:solidFill>
              </a:rPr>
              <a:t>	* </a:t>
            </a:r>
            <a:r>
              <a:rPr lang="en-US" sz="1000" dirty="0" err="1">
                <a:solidFill>
                  <a:srgbClr val="FF0000"/>
                </a:solidFill>
              </a:rPr>
              <a:t>Fornece</a:t>
            </a:r>
            <a:r>
              <a:rPr lang="en-US" sz="1000" dirty="0">
                <a:solidFill>
                  <a:srgbClr val="FF0000"/>
                </a:solidFill>
              </a:rPr>
              <a:t> um </a:t>
            </a:r>
            <a:r>
              <a:rPr lang="en-US" sz="1000" dirty="0" err="1">
                <a:solidFill>
                  <a:srgbClr val="FF0000"/>
                </a:solidFill>
              </a:rPr>
              <a:t>método</a:t>
            </a:r>
            <a:r>
              <a:rPr lang="en-US" sz="1000" dirty="0">
                <a:solidFill>
                  <a:srgbClr val="FF0000"/>
                </a:solidFill>
              </a:rPr>
              <a:t> </a:t>
            </a:r>
            <a:r>
              <a:rPr lang="en-US" sz="1000" dirty="0" err="1">
                <a:solidFill>
                  <a:srgbClr val="FF0000"/>
                </a:solidFill>
              </a:rPr>
              <a:t>clínico</a:t>
            </a:r>
            <a:r>
              <a:rPr lang="en-US" sz="1000" dirty="0">
                <a:solidFill>
                  <a:srgbClr val="FF0000"/>
                </a:solidFill>
              </a:rPr>
              <a:t> </a:t>
            </a:r>
            <a:r>
              <a:rPr lang="en-US" sz="1000" dirty="0" err="1">
                <a:solidFill>
                  <a:srgbClr val="FF0000"/>
                </a:solidFill>
              </a:rPr>
              <a:t>para</a:t>
            </a:r>
            <a:r>
              <a:rPr lang="en-US" sz="1000" dirty="0">
                <a:solidFill>
                  <a:srgbClr val="FF0000"/>
                </a:solidFill>
              </a:rPr>
              <a:t> </a:t>
            </a:r>
            <a:r>
              <a:rPr lang="en-US" sz="1000" dirty="0" err="1">
                <a:solidFill>
                  <a:srgbClr val="FF0000"/>
                </a:solidFill>
              </a:rPr>
              <a:t>tratar</a:t>
            </a:r>
            <a:r>
              <a:rPr lang="en-US" sz="1000" dirty="0">
                <a:solidFill>
                  <a:srgbClr val="FF0000"/>
                </a:solidFill>
              </a:rPr>
              <a:t> </a:t>
            </a:r>
            <a:r>
              <a:rPr lang="en-US" sz="1000" dirty="0" err="1">
                <a:solidFill>
                  <a:srgbClr val="FF0000"/>
                </a:solidFill>
              </a:rPr>
              <a:t>dessas</a:t>
            </a:r>
            <a:r>
              <a:rPr lang="en-US" sz="1000" dirty="0">
                <a:solidFill>
                  <a:srgbClr val="FF0000"/>
                </a:solidFill>
              </a:rPr>
              <a:t> </a:t>
            </a:r>
            <a:r>
              <a:rPr lang="en-US" sz="1000" dirty="0" err="1">
                <a:solidFill>
                  <a:srgbClr val="FF0000"/>
                </a:solidFill>
              </a:rPr>
              <a:t>patologias</a:t>
            </a:r>
            <a:r>
              <a:rPr lang="en-US" sz="1000" dirty="0">
                <a:solidFill>
                  <a:srgbClr val="FF0000"/>
                </a:solidFill>
              </a:rPr>
              <a:t> </a:t>
            </a:r>
          </a:p>
          <a:p>
            <a:pPr marL="0" indent="0">
              <a:lnSpc>
                <a:spcPct val="150000"/>
              </a:lnSpc>
              <a:buNone/>
            </a:pPr>
            <a:r>
              <a:rPr lang="en-US" sz="1000" dirty="0">
                <a:solidFill>
                  <a:srgbClr val="FF0000"/>
                </a:solidFill>
              </a:rPr>
              <a:t>	* </a:t>
            </a:r>
            <a:r>
              <a:rPr lang="en-US" sz="1000" dirty="0" err="1">
                <a:solidFill>
                  <a:srgbClr val="FF0000"/>
                </a:solidFill>
              </a:rPr>
              <a:t>Fornece</a:t>
            </a:r>
            <a:r>
              <a:rPr lang="en-US" sz="1000" dirty="0">
                <a:solidFill>
                  <a:srgbClr val="FF0000"/>
                </a:solidFill>
              </a:rPr>
              <a:t> </a:t>
            </a:r>
            <a:r>
              <a:rPr lang="en-US" sz="1000" dirty="0" err="1">
                <a:solidFill>
                  <a:srgbClr val="FF0000"/>
                </a:solidFill>
              </a:rPr>
              <a:t>uma</a:t>
            </a:r>
            <a:r>
              <a:rPr lang="en-US" sz="1000" dirty="0">
                <a:solidFill>
                  <a:srgbClr val="FF0000"/>
                </a:solidFill>
              </a:rPr>
              <a:t> </a:t>
            </a:r>
            <a:r>
              <a:rPr lang="en-US" sz="1000" dirty="0" err="1">
                <a:solidFill>
                  <a:srgbClr val="FF0000"/>
                </a:solidFill>
              </a:rPr>
              <a:t>teoria</a:t>
            </a:r>
            <a:r>
              <a:rPr lang="en-US" sz="1000" dirty="0">
                <a:solidFill>
                  <a:srgbClr val="FF0000"/>
                </a:solidFill>
              </a:rPr>
              <a:t> </a:t>
            </a:r>
            <a:r>
              <a:rPr lang="en-US" sz="1000" dirty="0" err="1">
                <a:solidFill>
                  <a:srgbClr val="FF0000"/>
                </a:solidFill>
              </a:rPr>
              <a:t>sobre</a:t>
            </a:r>
            <a:r>
              <a:rPr lang="en-US" sz="1000" dirty="0">
                <a:solidFill>
                  <a:srgbClr val="FF0000"/>
                </a:solidFill>
              </a:rPr>
              <a:t> a </a:t>
            </a:r>
            <a:r>
              <a:rPr lang="en-US" sz="1000" dirty="0" err="1">
                <a:solidFill>
                  <a:srgbClr val="FF0000"/>
                </a:solidFill>
              </a:rPr>
              <a:t>cultura</a:t>
            </a:r>
            <a:r>
              <a:rPr lang="en-US" sz="1000" dirty="0">
                <a:solidFill>
                  <a:srgbClr val="FF0000"/>
                </a:solidFill>
              </a:rPr>
              <a:t>, da moral e do </a:t>
            </a:r>
            <a:r>
              <a:rPr lang="en-US" sz="1000" dirty="0" err="1">
                <a:solidFill>
                  <a:srgbClr val="FF0000"/>
                </a:solidFill>
              </a:rPr>
              <a:t>funcionamento</a:t>
            </a:r>
            <a:r>
              <a:rPr lang="en-US" sz="1000" dirty="0">
                <a:solidFill>
                  <a:srgbClr val="FF0000"/>
                </a:solidFill>
              </a:rPr>
              <a:t> dos </a:t>
            </a:r>
            <a:r>
              <a:rPr lang="en-US" sz="1000" dirty="0" err="1">
                <a:solidFill>
                  <a:srgbClr val="FF0000"/>
                </a:solidFill>
              </a:rPr>
              <a:t>indivíduos</a:t>
            </a:r>
            <a:r>
              <a:rPr lang="en-US" sz="1000" dirty="0">
                <a:solidFill>
                  <a:srgbClr val="FF0000"/>
                </a:solidFill>
              </a:rPr>
              <a:t> </a:t>
            </a:r>
            <a:r>
              <a:rPr lang="en-US" sz="1000" dirty="0" err="1">
                <a:solidFill>
                  <a:srgbClr val="FF0000"/>
                </a:solidFill>
              </a:rPr>
              <a:t>em</a:t>
            </a:r>
            <a:r>
              <a:rPr lang="en-US" sz="1000" dirty="0">
                <a:solidFill>
                  <a:srgbClr val="FF0000"/>
                </a:solidFill>
              </a:rPr>
              <a:t> </a:t>
            </a:r>
            <a:r>
              <a:rPr lang="en-US" sz="1000" dirty="0" err="1">
                <a:solidFill>
                  <a:srgbClr val="FF0000"/>
                </a:solidFill>
              </a:rPr>
              <a:t>grupos</a:t>
            </a:r>
            <a:endParaRPr lang="en-US" sz="1000" dirty="0">
              <a:solidFill>
                <a:srgbClr val="FF0000"/>
              </a:solidFill>
            </a:endParaRPr>
          </a:p>
        </p:txBody>
      </p:sp>
      <p:sp>
        <p:nvSpPr>
          <p:cNvPr id="4" name="Slide Number Placeholder 3"/>
          <p:cNvSpPr>
            <a:spLocks noGrp="1"/>
          </p:cNvSpPr>
          <p:nvPr>
            <p:ph type="sldNum" sz="quarter" idx="12"/>
          </p:nvPr>
        </p:nvSpPr>
        <p:spPr/>
        <p:txBody>
          <a:bodyPr/>
          <a:lstStyle/>
          <a:p>
            <a:fld id="{93A11F19-8D5E-6F42-A967-CB31FE886518}" type="slidenum">
              <a:rPr lang="en-US" smtClean="0"/>
              <a:t>3</a:t>
            </a:fld>
            <a:endParaRPr lang="en-US" dirty="0"/>
          </a:p>
        </p:txBody>
      </p:sp>
    </p:spTree>
    <p:extLst>
      <p:ext uri="{BB962C8B-B14F-4D97-AF65-F5344CB8AC3E}">
        <p14:creationId xmlns:p14="http://schemas.microsoft.com/office/powerpoint/2010/main" val="341874989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47500" lnSpcReduction="20000"/>
          </a:bodyPr>
          <a:lstStyle/>
          <a:p>
            <a:pPr algn="just">
              <a:lnSpc>
                <a:spcPct val="170000"/>
              </a:lnSpc>
            </a:pPr>
            <a:r>
              <a:rPr lang="en-US" dirty="0"/>
              <a:t>“</a:t>
            </a:r>
            <a:r>
              <a:rPr lang="pt-BR" dirty="0">
                <a:latin typeface="Calibri" charset="0"/>
                <a:ea typeface="MS PGothic" charset="0"/>
                <a:cs typeface="MS PGothic" charset="0"/>
              </a:rPr>
              <a:t>Com a continuação dos tempos difíceis, o homem primitivo, ameaçado em sua existência, precisou resignar-se diante do conflito entre a autopreservação e o prazer de procriar, o que encontra expressão na maioria dos casos típicos l de histeria. Os gêneros alimentícios não eram suficientes para permitir um aumento das hordas humanas, e as forças individuais eram insuficientes para manter vivos os desamparados. A matança dos recém-nascidos certamente encontrou resistência no amor, particularmente das mães narcisistas. Daí, a limitação da procriação tornou-se um dever social. As satisfações perversas, que não levam à procriação, escaparam às proibições, o que promoveu uma certa regressão para a fase de libido anterior ao primado dos genitais. A limitação tinha de afetar às mulheres mais duramente que aos homens, estes menos preocupados com a consequência da relação sexual. Essa situação toda corresponde evidentemente às condições da </a:t>
            </a:r>
            <a:r>
              <a:rPr lang="pt-BR" b="1" dirty="0">
                <a:latin typeface="Calibri" charset="0"/>
                <a:ea typeface="MS PGothic" charset="0"/>
                <a:cs typeface="MS PGothic" charset="0"/>
              </a:rPr>
              <a:t>histeria de conversão</a:t>
            </a:r>
            <a:r>
              <a:rPr lang="pt-BR" dirty="0">
                <a:latin typeface="Calibri" charset="0"/>
                <a:ea typeface="MS PGothic" charset="0"/>
                <a:cs typeface="MS PGothic" charset="0"/>
              </a:rPr>
              <a:t>” (p. 78).</a:t>
            </a:r>
          </a:p>
          <a:p>
            <a:endParaRPr lang="en-US" dirty="0"/>
          </a:p>
        </p:txBody>
      </p:sp>
      <p:sp>
        <p:nvSpPr>
          <p:cNvPr id="4" name="Slide Number Placeholder 3"/>
          <p:cNvSpPr>
            <a:spLocks noGrp="1"/>
          </p:cNvSpPr>
          <p:nvPr>
            <p:ph type="sldNum" sz="quarter" idx="12"/>
          </p:nvPr>
        </p:nvSpPr>
        <p:spPr/>
        <p:txBody>
          <a:bodyPr/>
          <a:lstStyle/>
          <a:p>
            <a:fld id="{D63B9D88-D155-4948-8B72-E5EAA8D0EB4C}" type="slidenum">
              <a:rPr lang="en-US" smtClean="0"/>
              <a:t>30</a:t>
            </a:fld>
            <a:endParaRPr lang="en-US"/>
          </a:p>
        </p:txBody>
      </p:sp>
    </p:spTree>
    <p:extLst>
      <p:ext uri="{BB962C8B-B14F-4D97-AF65-F5344CB8AC3E}">
        <p14:creationId xmlns:p14="http://schemas.microsoft.com/office/powerpoint/2010/main" val="352196682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62500" lnSpcReduction="20000"/>
          </a:bodyPr>
          <a:lstStyle/>
          <a:p>
            <a:pPr lvl="0" algn="just">
              <a:lnSpc>
                <a:spcPct val="170000"/>
              </a:lnSpc>
            </a:pPr>
            <a:r>
              <a:rPr lang="pt-BR" dirty="0"/>
              <a:t>O passo seguinte, nesse desenvolvimento, diz respeito a um desenvolvimento que acaba por referir-se muito mais ao homem e ao desenvolvimento de suas capacidades cognitivas, sua inteligência, e sua possibilidade de agir sobre o mundo. Por um lado, o homem começa a agir sobre o mundo tomando a si mesmo como referência, usando, então, a linguagem num tipo de pensamento animista, onde a palavra tem poderes mágicos, onde o mundo é pensado a partir do modelo do eu. “É a época da concepção anímica do mundo e sua técnica mágica”(p. 77) </a:t>
            </a:r>
          </a:p>
        </p:txBody>
      </p:sp>
    </p:spTree>
    <p:extLst>
      <p:ext uri="{BB962C8B-B14F-4D97-AF65-F5344CB8AC3E}">
        <p14:creationId xmlns:p14="http://schemas.microsoft.com/office/powerpoint/2010/main" val="412205680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55000" lnSpcReduction="20000"/>
          </a:bodyPr>
          <a:lstStyle/>
          <a:p>
            <a:pPr lvl="0" algn="just">
              <a:lnSpc>
                <a:spcPct val="170000"/>
              </a:lnSpc>
            </a:pPr>
            <a:r>
              <a:rPr lang="pt-BR" dirty="0"/>
              <a:t>Este desenvolvimento coloca alguns homens na função e no poder de proteger os pequenos grupos humanos: “Como recompensa pelo seu poder de proporcionar proteção de vida a tantos desamparados, arrogava-se domínio ilimitado sobre eles, defendendo, através de sua personalidade, as duas primeiras normas: sua inviolabilidade e que não pudesse ser negado a ele dispor das mulheres. No fim dessa época, a humanidade era dividida em hordas isoladas, as quais eram dominadas por um homem sábio, forte e brutal, como pai” (p. 77). Temos aí a constituição das hordas primitivas dominadas por um macho que detém todos os poderes e todas as fêmeas.</a:t>
            </a:r>
          </a:p>
          <a:p>
            <a:endParaRPr lang="en-US" dirty="0"/>
          </a:p>
        </p:txBody>
      </p:sp>
    </p:spTree>
    <p:extLst>
      <p:ext uri="{BB962C8B-B14F-4D97-AF65-F5344CB8AC3E}">
        <p14:creationId xmlns:p14="http://schemas.microsoft.com/office/powerpoint/2010/main" val="365147765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47500" lnSpcReduction="20000"/>
          </a:bodyPr>
          <a:lstStyle/>
          <a:p>
            <a:pPr lvl="0" algn="just">
              <a:lnSpc>
                <a:spcPct val="170000"/>
              </a:lnSpc>
            </a:pPr>
            <a:r>
              <a:rPr lang="pt-BR" dirty="0"/>
              <a:t>Para Freud, esse período, centrado então no poder do pensamento, corresponderá, analogicamente, ao que ocorre com o neurótico obsessivo:  “Ora, a neurose obsessiva repete as características dessa fase da humanidade, uma parte da mesma de forma negativa já que a neurose, na configuração da formação de suas reações, também representa a resistência contra esse retorno. São traços não modificados: acentuação exagerada do pensar; a energia gigantesca, retornando na compulsão; a onipotência do pensamento; a tendência para leis invioláveis. Porém, contra os impulsos brutais, os quais querem substituir a vida sexual, opõe-se a resistência de desenvolvimentos posteriores. Estes partem do conflito libidinoso, paralisam a energia vital do indivíduo e consentem apenas naqueles restos de impulsos através da </a:t>
            </a:r>
            <a:r>
              <a:rPr lang="pt-BR" dirty="0" err="1"/>
              <a:t>obsessividade</a:t>
            </a:r>
            <a:r>
              <a:rPr lang="pt-BR" dirty="0"/>
              <a:t>, deslocados para insignificâncias.” (p. 77). </a:t>
            </a:r>
          </a:p>
          <a:p>
            <a:pPr lvl="0" algn="just">
              <a:lnSpc>
                <a:spcPct val="170000"/>
              </a:lnSpc>
            </a:pPr>
            <a:endParaRPr lang="pt-BR" dirty="0"/>
          </a:p>
          <a:p>
            <a:endParaRPr lang="en-US" dirty="0"/>
          </a:p>
        </p:txBody>
      </p:sp>
    </p:spTree>
    <p:extLst>
      <p:ext uri="{BB962C8B-B14F-4D97-AF65-F5344CB8AC3E}">
        <p14:creationId xmlns:p14="http://schemas.microsoft.com/office/powerpoint/2010/main" val="125338789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62500" lnSpcReduction="20000"/>
          </a:bodyPr>
          <a:lstStyle/>
          <a:p>
            <a:pPr algn="just">
              <a:lnSpc>
                <a:spcPct val="150000"/>
              </a:lnSpc>
            </a:pPr>
            <a:r>
              <a:rPr lang="pt-BR" dirty="0"/>
              <a:t>Esse quadro inicial, especulando sobre a filogênese, consegue caracterizar como seriam as dinâmicas existenciais filogenéticas análogas às dinâmicas de funcionamento emocional dos neuróticos (os neuróticos de transferência: a fobia, a histeria de conversão e os obsessivos. </a:t>
            </a:r>
          </a:p>
          <a:p>
            <a:pPr lvl="0" algn="just">
              <a:lnSpc>
                <a:spcPct val="150000"/>
              </a:lnSpc>
            </a:pPr>
            <a:endParaRPr lang="pt-BR" dirty="0"/>
          </a:p>
          <a:p>
            <a:pPr lvl="0" algn="just">
              <a:lnSpc>
                <a:spcPct val="150000"/>
              </a:lnSpc>
            </a:pPr>
            <a:r>
              <a:rPr lang="pt-BR" dirty="0"/>
              <a:t>Falta explicar, para completar o quadro das psicopatologias, como teriam surgido, na história da filogênese, as neuroses narcísicas (a esquizofrenia e a paranoia). Para isso, Freud continuará sua especulação, suponho os desenvolvimentos que ocorrerão, agora, numa segunda geração, em continuidade com essa primeira analisada acima.</a:t>
            </a:r>
          </a:p>
          <a:p>
            <a:endParaRPr lang="en-US" dirty="0"/>
          </a:p>
        </p:txBody>
      </p:sp>
    </p:spTree>
    <p:extLst>
      <p:ext uri="{BB962C8B-B14F-4D97-AF65-F5344CB8AC3E}">
        <p14:creationId xmlns:p14="http://schemas.microsoft.com/office/powerpoint/2010/main" val="334075864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40000" lnSpcReduction="20000"/>
          </a:bodyPr>
          <a:lstStyle/>
          <a:p>
            <a:pPr lvl="0" algn="just">
              <a:lnSpc>
                <a:spcPct val="170000"/>
              </a:lnSpc>
            </a:pPr>
            <a:r>
              <a:rPr lang="pt-BR" dirty="0"/>
              <a:t>Essa nova fase da cultura humana, começa, pois, com a constituição de hordas humanas dominadas por um macho que detém todas as mulheres e que exerce seu poder, expulsando ou castrando os machos jovens, retirando-os sua virilidade, os machos castrados que permanecem na horda perdem sua virilidade tornando-se inofensivos trabalhadores auxiliares. É nesse contexto, pensando no que ocorre com esses machos castrados que Freud postula que eles tem uma dinâmica existencial análoga os pacientes que sofrem de demência precoce (ou esquizofrenia). Diz Freud, nesse sentido: “Podemos certamente imaginar o efeito da castração naquele tempo primitivo como uma extinção de libido e uma parada no desenvolvimento individual. A demência precoce parece repetir esse estado de coisas, e, principalmente na forma </a:t>
            </a:r>
            <a:r>
              <a:rPr lang="pt-BR" dirty="0" err="1"/>
              <a:t>hebefrênica</a:t>
            </a:r>
            <a:r>
              <a:rPr lang="pt-BR" dirty="0"/>
              <a:t>, leva à desistência de qualquer objeto de amor, involução de todas as sublimações e volta ao </a:t>
            </a:r>
            <a:r>
              <a:rPr lang="pt-BR" dirty="0" err="1"/>
              <a:t>auto-erotismo</a:t>
            </a:r>
            <a:r>
              <a:rPr lang="pt-BR" dirty="0"/>
              <a:t>. O jovem comporta-se como se tivesse sofrido a castração; na verdade, são raras as autocastrações reais nessa afecção. </a:t>
            </a:r>
            <a:r>
              <a:rPr lang="en-US" dirty="0" err="1"/>
              <a:t>Os</a:t>
            </a:r>
            <a:r>
              <a:rPr lang="en-US" dirty="0"/>
              <a:t> outros </a:t>
            </a:r>
            <a:r>
              <a:rPr lang="en-US" dirty="0" err="1"/>
              <a:t>aspectos</a:t>
            </a:r>
            <a:r>
              <a:rPr lang="en-US" dirty="0"/>
              <a:t> da </a:t>
            </a:r>
            <a:r>
              <a:rPr lang="en-US" dirty="0" err="1"/>
              <a:t>doença</a:t>
            </a:r>
            <a:r>
              <a:rPr lang="en-US" dirty="0"/>
              <a:t>, </a:t>
            </a:r>
            <a:r>
              <a:rPr lang="en-US" dirty="0" err="1"/>
              <a:t>como</a:t>
            </a:r>
            <a:r>
              <a:rPr lang="en-US" dirty="0"/>
              <a:t> as </a:t>
            </a:r>
            <a:r>
              <a:rPr lang="en-US" dirty="0" err="1"/>
              <a:t>alterações</a:t>
            </a:r>
            <a:r>
              <a:rPr lang="en-US" dirty="0"/>
              <a:t> da </a:t>
            </a:r>
            <a:r>
              <a:rPr lang="en-US" dirty="0" err="1"/>
              <a:t>fala</a:t>
            </a:r>
            <a:r>
              <a:rPr lang="en-US" dirty="0"/>
              <a:t>, </a:t>
            </a:r>
            <a:r>
              <a:rPr lang="en-US" dirty="0" err="1"/>
              <a:t>os</a:t>
            </a:r>
            <a:r>
              <a:rPr lang="en-US" dirty="0"/>
              <a:t> </a:t>
            </a:r>
            <a:r>
              <a:rPr lang="en-US" dirty="0" err="1"/>
              <a:t>surtos</a:t>
            </a:r>
            <a:r>
              <a:rPr lang="en-US" dirty="0"/>
              <a:t> </a:t>
            </a:r>
            <a:r>
              <a:rPr lang="en-US" dirty="0" err="1"/>
              <a:t>alucinatórios</a:t>
            </a:r>
            <a:r>
              <a:rPr lang="en-US" dirty="0"/>
              <a:t>, </a:t>
            </a:r>
            <a:r>
              <a:rPr lang="en-US" dirty="0" err="1"/>
              <a:t>não</a:t>
            </a:r>
            <a:r>
              <a:rPr lang="en-US" dirty="0"/>
              <a:t> </a:t>
            </a:r>
            <a:r>
              <a:rPr lang="en-US" dirty="0" err="1"/>
              <a:t>devem</a:t>
            </a:r>
            <a:r>
              <a:rPr lang="en-US" dirty="0"/>
              <a:t> </a:t>
            </a:r>
            <a:r>
              <a:rPr lang="en-US" dirty="0" err="1"/>
              <a:t>ser</a:t>
            </a:r>
            <a:r>
              <a:rPr lang="en-US" dirty="0"/>
              <a:t> </a:t>
            </a:r>
            <a:r>
              <a:rPr lang="en-US" dirty="0" err="1"/>
              <a:t>referidos</a:t>
            </a:r>
            <a:r>
              <a:rPr lang="en-US" dirty="0"/>
              <a:t> </a:t>
            </a:r>
            <a:r>
              <a:rPr lang="en-US" dirty="0" err="1"/>
              <a:t>ao</a:t>
            </a:r>
            <a:r>
              <a:rPr lang="en-US" dirty="0"/>
              <a:t> </a:t>
            </a:r>
            <a:r>
              <a:rPr lang="en-US" dirty="0" err="1"/>
              <a:t>quadro</a:t>
            </a:r>
            <a:r>
              <a:rPr lang="en-US" dirty="0"/>
              <a:t> </a:t>
            </a:r>
            <a:r>
              <a:rPr lang="en-US" dirty="0" err="1"/>
              <a:t>filogenético</a:t>
            </a:r>
            <a:r>
              <a:rPr lang="en-US" dirty="0"/>
              <a:t>, </a:t>
            </a:r>
            <a:r>
              <a:rPr lang="en-US" dirty="0" err="1"/>
              <a:t>pois</a:t>
            </a:r>
            <a:r>
              <a:rPr lang="en-US" dirty="0"/>
              <a:t> </a:t>
            </a:r>
            <a:r>
              <a:rPr lang="en-US" dirty="0" err="1"/>
              <a:t>correspondem</a:t>
            </a:r>
            <a:r>
              <a:rPr lang="en-US" dirty="0"/>
              <a:t> </a:t>
            </a:r>
            <a:r>
              <a:rPr lang="en-US" dirty="0" err="1"/>
              <a:t>à</a:t>
            </a:r>
            <a:r>
              <a:rPr lang="en-US" dirty="0"/>
              <a:t> </a:t>
            </a:r>
            <a:r>
              <a:rPr lang="en-US" dirty="0" err="1"/>
              <a:t>tentativa</a:t>
            </a:r>
            <a:r>
              <a:rPr lang="en-US" dirty="0"/>
              <a:t> de </a:t>
            </a:r>
            <a:r>
              <a:rPr lang="en-US" dirty="0" err="1"/>
              <a:t>cura</a:t>
            </a:r>
            <a:r>
              <a:rPr lang="en-US" dirty="0"/>
              <a:t>, </a:t>
            </a:r>
            <a:r>
              <a:rPr lang="en-US" dirty="0" err="1"/>
              <a:t>aos</a:t>
            </a:r>
            <a:r>
              <a:rPr lang="en-US" dirty="0"/>
              <a:t> </a:t>
            </a:r>
            <a:r>
              <a:rPr lang="en-US" dirty="0" err="1"/>
              <a:t>diversos</a:t>
            </a:r>
            <a:r>
              <a:rPr lang="en-US" dirty="0"/>
              <a:t> </a:t>
            </a:r>
            <a:r>
              <a:rPr lang="en-US" dirty="0" err="1"/>
              <a:t>esforços</a:t>
            </a:r>
            <a:r>
              <a:rPr lang="en-US" dirty="0"/>
              <a:t> </a:t>
            </a:r>
            <a:r>
              <a:rPr lang="en-US" dirty="0" err="1"/>
              <a:t>para</a:t>
            </a:r>
            <a:r>
              <a:rPr lang="en-US" dirty="0"/>
              <a:t> </a:t>
            </a:r>
            <a:r>
              <a:rPr lang="en-US" dirty="0" err="1"/>
              <a:t>recuperar</a:t>
            </a:r>
            <a:r>
              <a:rPr lang="en-US" dirty="0"/>
              <a:t> o </a:t>
            </a:r>
            <a:r>
              <a:rPr lang="en-US" dirty="0" err="1"/>
              <a:t>objeto</a:t>
            </a:r>
            <a:r>
              <a:rPr lang="en-US" dirty="0"/>
              <a:t>, </a:t>
            </a:r>
            <a:r>
              <a:rPr lang="en-US" dirty="0" err="1"/>
              <a:t>os</a:t>
            </a:r>
            <a:r>
              <a:rPr lang="en-US" dirty="0"/>
              <a:t> </a:t>
            </a:r>
            <a:r>
              <a:rPr lang="en-US" dirty="0" err="1"/>
              <a:t>quais</a:t>
            </a:r>
            <a:r>
              <a:rPr lang="en-US" dirty="0"/>
              <a:t>, </a:t>
            </a:r>
            <a:r>
              <a:rPr lang="en-US" dirty="0" err="1"/>
              <a:t>durante</a:t>
            </a:r>
            <a:r>
              <a:rPr lang="en-US" dirty="0"/>
              <a:t> </a:t>
            </a:r>
            <a:r>
              <a:rPr lang="en-US" dirty="0" err="1"/>
              <a:t>algum</a:t>
            </a:r>
            <a:r>
              <a:rPr lang="en-US" dirty="0"/>
              <a:t> tempo, no </a:t>
            </a:r>
            <a:r>
              <a:rPr lang="en-US" dirty="0" err="1"/>
              <a:t>quadro</a:t>
            </a:r>
            <a:r>
              <a:rPr lang="en-US" dirty="0"/>
              <a:t> </a:t>
            </a:r>
            <a:r>
              <a:rPr lang="en-US" dirty="0" err="1"/>
              <a:t>sintomático</a:t>
            </a:r>
            <a:r>
              <a:rPr lang="en-US" dirty="0"/>
              <a:t> da </a:t>
            </a:r>
            <a:r>
              <a:rPr lang="en-US" dirty="0" err="1"/>
              <a:t>doença</a:t>
            </a:r>
            <a:r>
              <a:rPr lang="en-US" dirty="0"/>
              <a:t>, </a:t>
            </a:r>
            <a:r>
              <a:rPr lang="en-US" dirty="0" err="1"/>
              <a:t>quase</a:t>
            </a:r>
            <a:r>
              <a:rPr lang="en-US" dirty="0"/>
              <a:t> se </a:t>
            </a:r>
            <a:r>
              <a:rPr lang="en-US" dirty="0" err="1"/>
              <a:t>destacam</a:t>
            </a:r>
            <a:r>
              <a:rPr lang="en-US" dirty="0"/>
              <a:t> </a:t>
            </a:r>
            <a:r>
              <a:rPr lang="en-US" dirty="0" err="1"/>
              <a:t>mais</a:t>
            </a:r>
            <a:r>
              <a:rPr lang="en-US" dirty="0"/>
              <a:t> </a:t>
            </a:r>
            <a:r>
              <a:rPr lang="en-US" dirty="0" err="1"/>
              <a:t>que</a:t>
            </a:r>
            <a:r>
              <a:rPr lang="en-US" dirty="0"/>
              <a:t> </a:t>
            </a:r>
            <a:r>
              <a:rPr lang="en-US" dirty="0" err="1"/>
              <a:t>os</a:t>
            </a:r>
            <a:r>
              <a:rPr lang="en-US" dirty="0"/>
              <a:t> </a:t>
            </a:r>
            <a:r>
              <a:rPr lang="en-US" dirty="0" err="1"/>
              <a:t>fenômenos</a:t>
            </a:r>
            <a:r>
              <a:rPr lang="en-US" dirty="0"/>
              <a:t> da </a:t>
            </a:r>
            <a:r>
              <a:rPr lang="en-US" dirty="0" err="1"/>
              <a:t>regressão</a:t>
            </a:r>
            <a:r>
              <a:rPr lang="en-US" dirty="0"/>
              <a:t>” (p. 78)</a:t>
            </a:r>
            <a:endParaRPr lang="pt-BR" dirty="0"/>
          </a:p>
          <a:p>
            <a:endParaRPr lang="en-US" dirty="0"/>
          </a:p>
        </p:txBody>
      </p:sp>
    </p:spTree>
    <p:extLst>
      <p:ext uri="{BB962C8B-B14F-4D97-AF65-F5344CB8AC3E}">
        <p14:creationId xmlns:p14="http://schemas.microsoft.com/office/powerpoint/2010/main" val="412862471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47500" lnSpcReduction="20000"/>
          </a:bodyPr>
          <a:lstStyle/>
          <a:p>
            <a:pPr lvl="0" algn="just">
              <a:lnSpc>
                <a:spcPct val="170000"/>
              </a:lnSpc>
            </a:pPr>
            <a:r>
              <a:rPr lang="en-US" dirty="0"/>
              <a:t>A </a:t>
            </a:r>
            <a:r>
              <a:rPr lang="en-US" dirty="0" err="1"/>
              <a:t>continuidade</a:t>
            </a:r>
            <a:r>
              <a:rPr lang="en-US" dirty="0"/>
              <a:t> da </a:t>
            </a:r>
            <a:r>
              <a:rPr lang="en-US" dirty="0" err="1"/>
              <a:t>história</a:t>
            </a:r>
            <a:r>
              <a:rPr lang="en-US" dirty="0"/>
              <a:t> </a:t>
            </a:r>
            <a:r>
              <a:rPr lang="en-US" dirty="0" err="1"/>
              <a:t>caracteriza</a:t>
            </a:r>
            <a:r>
              <a:rPr lang="en-US" dirty="0"/>
              <a:t> outro </a:t>
            </a:r>
            <a:r>
              <a:rPr lang="en-US" dirty="0" err="1"/>
              <a:t>momento</a:t>
            </a:r>
            <a:r>
              <a:rPr lang="en-US" dirty="0"/>
              <a:t> </a:t>
            </a:r>
            <a:r>
              <a:rPr lang="en-US" dirty="0" err="1"/>
              <a:t>história</a:t>
            </a:r>
            <a:r>
              <a:rPr lang="en-US" dirty="0"/>
              <a:t> da </a:t>
            </a:r>
            <a:r>
              <a:rPr lang="en-US" dirty="0" err="1"/>
              <a:t>vida</a:t>
            </a:r>
            <a:r>
              <a:rPr lang="en-US" dirty="0"/>
              <a:t> cultural: </a:t>
            </a:r>
            <a:r>
              <a:rPr lang="en-US" dirty="0" err="1"/>
              <a:t>os</a:t>
            </a:r>
            <a:r>
              <a:rPr lang="en-US" dirty="0"/>
              <a:t> machos </a:t>
            </a:r>
            <a:r>
              <a:rPr lang="en-US" dirty="0" err="1"/>
              <a:t>expulsos</a:t>
            </a:r>
            <a:r>
              <a:rPr lang="en-US" dirty="0"/>
              <a:t>, </a:t>
            </a:r>
            <a:r>
              <a:rPr lang="en-US" dirty="0" err="1"/>
              <a:t>os</a:t>
            </a:r>
            <a:r>
              <a:rPr lang="en-US" dirty="0"/>
              <a:t> machos </a:t>
            </a:r>
            <a:r>
              <a:rPr lang="en-US" dirty="0" err="1"/>
              <a:t>que</a:t>
            </a:r>
            <a:r>
              <a:rPr lang="en-US" dirty="0"/>
              <a:t> </a:t>
            </a:r>
            <a:r>
              <a:rPr lang="en-US" dirty="0" err="1"/>
              <a:t>fugiram</a:t>
            </a:r>
            <a:r>
              <a:rPr lang="en-US" dirty="0"/>
              <a:t> </a:t>
            </a:r>
            <a:r>
              <a:rPr lang="en-US" dirty="0" err="1"/>
              <a:t>à</a:t>
            </a:r>
            <a:r>
              <a:rPr lang="en-US" dirty="0"/>
              <a:t> </a:t>
            </a:r>
            <a:r>
              <a:rPr lang="en-US" dirty="0" err="1"/>
              <a:t>represso</a:t>
            </a:r>
            <a:r>
              <a:rPr lang="en-US" dirty="0"/>
              <a:t> </a:t>
            </a:r>
            <a:r>
              <a:rPr lang="en-US" dirty="0" err="1"/>
              <a:t>paterna</a:t>
            </a:r>
            <a:r>
              <a:rPr lang="en-US" dirty="0"/>
              <a:t> (do macho </a:t>
            </a:r>
            <a:r>
              <a:rPr lang="en-US" dirty="0" err="1"/>
              <a:t>detentor</a:t>
            </a:r>
            <a:r>
              <a:rPr lang="en-US" dirty="0"/>
              <a:t> de </a:t>
            </a:r>
            <a:r>
              <a:rPr lang="en-US" dirty="0" err="1"/>
              <a:t>todos</a:t>
            </a:r>
            <a:r>
              <a:rPr lang="en-US" dirty="0"/>
              <a:t> </a:t>
            </a:r>
            <a:r>
              <a:rPr lang="en-US" dirty="0" err="1"/>
              <a:t>os</a:t>
            </a:r>
            <a:r>
              <a:rPr lang="en-US" dirty="0"/>
              <a:t> </a:t>
            </a:r>
            <a:r>
              <a:rPr lang="en-US" dirty="0" err="1"/>
              <a:t>poderes</a:t>
            </a:r>
            <a:r>
              <a:rPr lang="en-US" dirty="0"/>
              <a:t>), se </a:t>
            </a:r>
            <a:r>
              <a:rPr lang="en-US" dirty="0" err="1"/>
              <a:t>agrupam</a:t>
            </a:r>
            <a:r>
              <a:rPr lang="en-US" dirty="0"/>
              <a:t> e </a:t>
            </a:r>
            <a:r>
              <a:rPr lang="en-US" dirty="0" err="1"/>
              <a:t>começam</a:t>
            </a:r>
            <a:r>
              <a:rPr lang="en-US" dirty="0"/>
              <a:t>, </a:t>
            </a:r>
            <a:r>
              <a:rPr lang="en-US" dirty="0" err="1"/>
              <a:t>então</a:t>
            </a:r>
            <a:r>
              <a:rPr lang="en-US" dirty="0"/>
              <a:t>, a assumer </a:t>
            </a:r>
            <a:r>
              <a:rPr lang="en-US" dirty="0" err="1"/>
              <a:t>juntos</a:t>
            </a:r>
            <a:r>
              <a:rPr lang="en-US" dirty="0"/>
              <a:t> a </a:t>
            </a:r>
            <a:r>
              <a:rPr lang="en-US" dirty="0" err="1"/>
              <a:t>responsabilidade</a:t>
            </a:r>
            <a:r>
              <a:rPr lang="en-US" dirty="0"/>
              <a:t> </a:t>
            </a:r>
            <a:r>
              <a:rPr lang="en-US" dirty="0" err="1"/>
              <a:t>pela</a:t>
            </a:r>
            <a:r>
              <a:rPr lang="en-US" dirty="0"/>
              <a:t> </a:t>
            </a:r>
            <a:r>
              <a:rPr lang="en-US" dirty="0" err="1"/>
              <a:t>vida</a:t>
            </a:r>
            <a:r>
              <a:rPr lang="en-US" dirty="0"/>
              <a:t> social, </a:t>
            </a:r>
            <a:r>
              <a:rPr lang="en-US" dirty="0" err="1"/>
              <a:t>pela</a:t>
            </a:r>
            <a:r>
              <a:rPr lang="en-US" dirty="0"/>
              <a:t> </a:t>
            </a:r>
            <a:r>
              <a:rPr lang="en-US" dirty="0" err="1"/>
              <a:t>proteção</a:t>
            </a:r>
            <a:r>
              <a:rPr lang="en-US" dirty="0"/>
              <a:t> mutual, etc. </a:t>
            </a:r>
            <a:r>
              <a:rPr lang="en-US" dirty="0" err="1"/>
              <a:t>Além</a:t>
            </a:r>
            <a:r>
              <a:rPr lang="en-US" dirty="0"/>
              <a:t> disso, as </a:t>
            </a:r>
            <a:r>
              <a:rPr lang="en-US" dirty="0" err="1"/>
              <a:t>excitações</a:t>
            </a:r>
            <a:r>
              <a:rPr lang="en-US" dirty="0"/>
              <a:t> e </a:t>
            </a:r>
            <a:r>
              <a:rPr lang="en-US" dirty="0" err="1"/>
              <a:t>impulsos</a:t>
            </a:r>
            <a:r>
              <a:rPr lang="en-US" dirty="0"/>
              <a:t> </a:t>
            </a:r>
            <a:r>
              <a:rPr lang="en-US" dirty="0" err="1"/>
              <a:t>sexuais</a:t>
            </a:r>
            <a:r>
              <a:rPr lang="en-US" dirty="0"/>
              <a:t> </a:t>
            </a:r>
            <a:r>
              <a:rPr lang="en-US" dirty="0" err="1"/>
              <a:t>começam</a:t>
            </a:r>
            <a:r>
              <a:rPr lang="en-US" dirty="0"/>
              <a:t> a </a:t>
            </a:r>
            <a:r>
              <a:rPr lang="en-US" dirty="0" err="1"/>
              <a:t>ter</a:t>
            </a:r>
            <a:r>
              <a:rPr lang="en-US" dirty="0"/>
              <a:t> </a:t>
            </a:r>
            <a:r>
              <a:rPr lang="en-US" dirty="0" err="1"/>
              <a:t>que</a:t>
            </a:r>
            <a:r>
              <a:rPr lang="en-US" dirty="0"/>
              <a:t> </a:t>
            </a:r>
            <a:r>
              <a:rPr lang="en-US" dirty="0" err="1"/>
              <a:t>ser</a:t>
            </a:r>
            <a:r>
              <a:rPr lang="en-US" dirty="0"/>
              <a:t> </a:t>
            </a:r>
            <a:r>
              <a:rPr lang="en-US" dirty="0" err="1"/>
              <a:t>resolvidos</a:t>
            </a:r>
            <a:r>
              <a:rPr lang="en-US" dirty="0"/>
              <a:t> </a:t>
            </a:r>
            <a:r>
              <a:rPr lang="en-US" dirty="0" err="1"/>
              <a:t>por</a:t>
            </a:r>
            <a:r>
              <a:rPr lang="en-US" dirty="0"/>
              <a:t> </a:t>
            </a:r>
            <a:r>
              <a:rPr lang="en-US" dirty="0" err="1"/>
              <a:t>encontros</a:t>
            </a:r>
            <a:r>
              <a:rPr lang="en-US" dirty="0"/>
              <a:t> e </a:t>
            </a:r>
            <a:r>
              <a:rPr lang="en-US" dirty="0" err="1"/>
              <a:t>satisfações</a:t>
            </a:r>
            <a:r>
              <a:rPr lang="en-US" dirty="0"/>
              <a:t> </a:t>
            </a:r>
            <a:r>
              <a:rPr lang="en-US" dirty="0" err="1"/>
              <a:t>homossexuais</a:t>
            </a:r>
            <a:r>
              <a:rPr lang="en-US" dirty="0"/>
              <a:t>. </a:t>
            </a:r>
            <a:r>
              <a:rPr lang="en-US" dirty="0" err="1"/>
              <a:t>Diz</a:t>
            </a:r>
            <a:r>
              <a:rPr lang="en-US" dirty="0"/>
              <a:t> Freud:  </a:t>
            </a:r>
            <a:r>
              <a:rPr lang="pt-BR" dirty="0"/>
              <a:t>“Essa convivência tinha de produzir |os| sentimentos sociais e podia estar edificada na base de satisfações homossexuais. É bem possível que nos deparemos com a tão procurada disposição hereditária à homossexualidade na transmissão das condições dessa fase. Os sentimentos sociais, assim produzidos na sublimação da </a:t>
            </a:r>
            <a:r>
              <a:rPr lang="pt-BR" dirty="0" err="1"/>
              <a:t>homosexualidade</a:t>
            </a:r>
            <a:r>
              <a:rPr lang="pt-BR" dirty="0"/>
              <a:t>, tornam-se mais tarde propriedade permanente da humanidade e a base de toda sociedade futura”(p. 78).</a:t>
            </a:r>
          </a:p>
          <a:p>
            <a:endParaRPr lang="en-US" dirty="0"/>
          </a:p>
        </p:txBody>
      </p:sp>
    </p:spTree>
    <p:extLst>
      <p:ext uri="{BB962C8B-B14F-4D97-AF65-F5344CB8AC3E}">
        <p14:creationId xmlns:p14="http://schemas.microsoft.com/office/powerpoint/2010/main" val="164006948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62500" lnSpcReduction="20000"/>
          </a:bodyPr>
          <a:lstStyle/>
          <a:p>
            <a:pPr lvl="0" algn="just">
              <a:lnSpc>
                <a:spcPct val="170000"/>
              </a:lnSpc>
            </a:pPr>
            <a:r>
              <a:rPr lang="pt-BR" dirty="0"/>
              <a:t>É nesse contexto e neste modo de funcionamento que Freud dirá que a paranoia corresponde a um tipo de dinâmica e de defesa relacionada à homossexualidade. Diz Freud: “A </a:t>
            </a:r>
            <a:r>
              <a:rPr lang="pt-BR" dirty="0" err="1"/>
              <a:t>paranóia</a:t>
            </a:r>
            <a:r>
              <a:rPr lang="pt-BR" dirty="0"/>
              <a:t> recupera visivelmente as condições dessa fase; melhor dito, a </a:t>
            </a:r>
            <a:r>
              <a:rPr lang="pt-BR" dirty="0" err="1"/>
              <a:t>paranóia</a:t>
            </a:r>
            <a:r>
              <a:rPr lang="pt-BR" dirty="0"/>
              <a:t> defende-se contra o retorno da mesma, na qual não faltam alianças secretas e o perseguidor representa um magnífico papel. A </a:t>
            </a:r>
            <a:r>
              <a:rPr lang="pt-BR" dirty="0" err="1"/>
              <a:t>paranóia</a:t>
            </a:r>
            <a:r>
              <a:rPr lang="pt-BR" dirty="0"/>
              <a:t> tenta repelir a homossexualidade, que era a base dessa fraternidade e, ao mesmo tempo, tem de expulsar da sociedade o acometido de homossexualidade e destruir suas sublimações sociais” (p. 79).</a:t>
            </a:r>
          </a:p>
          <a:p>
            <a:endParaRPr lang="en-US" dirty="0"/>
          </a:p>
        </p:txBody>
      </p:sp>
    </p:spTree>
    <p:extLst>
      <p:ext uri="{BB962C8B-B14F-4D97-AF65-F5344CB8AC3E}">
        <p14:creationId xmlns:p14="http://schemas.microsoft.com/office/powerpoint/2010/main" val="263099566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40000" lnSpcReduction="20000"/>
          </a:bodyPr>
          <a:lstStyle/>
          <a:p>
            <a:pPr algn="just">
              <a:lnSpc>
                <a:spcPct val="170000"/>
              </a:lnSpc>
            </a:pPr>
            <a:r>
              <a:rPr lang="pt-BR" dirty="0"/>
              <a:t> </a:t>
            </a:r>
            <a:r>
              <a:rPr lang="en-US" dirty="0" err="1"/>
              <a:t>Estamos</a:t>
            </a:r>
            <a:r>
              <a:rPr lang="en-US" dirty="0"/>
              <a:t> no </a:t>
            </a:r>
            <a:r>
              <a:rPr lang="en-US" dirty="0" err="1"/>
              <a:t>contexto</a:t>
            </a:r>
            <a:r>
              <a:rPr lang="en-US" dirty="0"/>
              <a:t> </a:t>
            </a:r>
            <a:r>
              <a:rPr lang="en-US" dirty="0" err="1"/>
              <a:t>analisado</a:t>
            </a:r>
            <a:r>
              <a:rPr lang="en-US" dirty="0"/>
              <a:t> e </a:t>
            </a:r>
            <a:r>
              <a:rPr lang="en-US" dirty="0" err="1"/>
              <a:t>descrito</a:t>
            </a:r>
            <a:r>
              <a:rPr lang="en-US" dirty="0"/>
              <a:t> </a:t>
            </a:r>
            <a:r>
              <a:rPr lang="en-US" dirty="0" err="1"/>
              <a:t>por</a:t>
            </a:r>
            <a:r>
              <a:rPr lang="en-US" dirty="0"/>
              <a:t> Freud </a:t>
            </a:r>
            <a:r>
              <a:rPr lang="en-US" dirty="0" err="1"/>
              <a:t>em</a:t>
            </a:r>
            <a:r>
              <a:rPr lang="en-US" dirty="0"/>
              <a:t> </a:t>
            </a:r>
            <a:r>
              <a:rPr lang="en-US" i="1" dirty="0"/>
              <a:t>Totem e </a:t>
            </a:r>
            <a:r>
              <a:rPr lang="en-US" i="1" dirty="0" err="1"/>
              <a:t>tabú</a:t>
            </a:r>
            <a:r>
              <a:rPr lang="en-US" dirty="0"/>
              <a:t>; no </a:t>
            </a:r>
            <a:r>
              <a:rPr lang="en-US" dirty="0" err="1"/>
              <a:t>momento</a:t>
            </a:r>
            <a:r>
              <a:rPr lang="en-US" dirty="0"/>
              <a:t> </a:t>
            </a:r>
            <a:r>
              <a:rPr lang="en-US" dirty="0" err="1"/>
              <a:t>em</a:t>
            </a:r>
            <a:r>
              <a:rPr lang="en-US" dirty="0"/>
              <a:t> </a:t>
            </a:r>
            <a:r>
              <a:rPr lang="en-US" dirty="0" err="1"/>
              <a:t>que</a:t>
            </a:r>
            <a:r>
              <a:rPr lang="en-US" dirty="0"/>
              <a:t> o </a:t>
            </a:r>
            <a:r>
              <a:rPr lang="en-US" dirty="0" err="1"/>
              <a:t>pai</a:t>
            </a:r>
            <a:r>
              <a:rPr lang="en-US" dirty="0"/>
              <a:t> </a:t>
            </a:r>
            <a:r>
              <a:rPr lang="en-US" dirty="0" err="1"/>
              <a:t>é</a:t>
            </a:r>
            <a:r>
              <a:rPr lang="en-US" dirty="0"/>
              <a:t> </a:t>
            </a:r>
            <a:r>
              <a:rPr lang="en-US" dirty="0" err="1"/>
              <a:t>deposto</a:t>
            </a:r>
            <a:r>
              <a:rPr lang="en-US" dirty="0"/>
              <a:t> (</a:t>
            </a:r>
            <a:r>
              <a:rPr lang="en-US" dirty="0" err="1"/>
              <a:t>morto</a:t>
            </a:r>
            <a:r>
              <a:rPr lang="en-US" dirty="0"/>
              <a:t>) e </a:t>
            </a:r>
            <a:r>
              <a:rPr lang="en-US" dirty="0" err="1"/>
              <a:t>os</a:t>
            </a:r>
            <a:r>
              <a:rPr lang="en-US" dirty="0"/>
              <a:t> </a:t>
            </a:r>
            <a:r>
              <a:rPr lang="en-US" dirty="0" err="1"/>
              <a:t>irmãos</a:t>
            </a:r>
            <a:r>
              <a:rPr lang="en-US" dirty="0"/>
              <a:t>, </a:t>
            </a:r>
            <a:r>
              <a:rPr lang="en-US" dirty="0" err="1"/>
              <a:t>para</a:t>
            </a:r>
            <a:r>
              <a:rPr lang="en-US" dirty="0"/>
              <a:t> </a:t>
            </a:r>
            <a:r>
              <a:rPr lang="en-US" dirty="0" err="1"/>
              <a:t>evitar</a:t>
            </a:r>
            <a:r>
              <a:rPr lang="en-US" dirty="0"/>
              <a:t> </a:t>
            </a:r>
            <a:r>
              <a:rPr lang="en-US" dirty="0" err="1"/>
              <a:t>que</a:t>
            </a:r>
            <a:r>
              <a:rPr lang="en-US" dirty="0"/>
              <a:t> o crime se </a:t>
            </a:r>
            <a:r>
              <a:rPr lang="en-US" dirty="0" err="1"/>
              <a:t>perpetue</a:t>
            </a:r>
            <a:r>
              <a:rPr lang="en-US" dirty="0"/>
              <a:t>, </a:t>
            </a:r>
            <a:r>
              <a:rPr lang="en-US" dirty="0" err="1"/>
              <a:t>dividem</a:t>
            </a:r>
            <a:r>
              <a:rPr lang="en-US" dirty="0"/>
              <a:t> a culpa </a:t>
            </a:r>
            <a:r>
              <a:rPr lang="en-US" dirty="0" err="1"/>
              <a:t>na</a:t>
            </a:r>
            <a:r>
              <a:rPr lang="en-US" dirty="0"/>
              <a:t> </a:t>
            </a:r>
            <a:r>
              <a:rPr lang="en-US" dirty="0" err="1"/>
              <a:t>refeição</a:t>
            </a:r>
            <a:r>
              <a:rPr lang="en-US" dirty="0"/>
              <a:t> </a:t>
            </a:r>
            <a:r>
              <a:rPr lang="en-US" dirty="0" err="1"/>
              <a:t>totêmica</a:t>
            </a:r>
            <a:r>
              <a:rPr lang="en-US" dirty="0"/>
              <a:t>, </a:t>
            </a:r>
            <a:r>
              <a:rPr lang="en-US" dirty="0" err="1"/>
              <a:t>bem</a:t>
            </a:r>
            <a:r>
              <a:rPr lang="en-US" dirty="0"/>
              <a:t> </a:t>
            </a:r>
            <a:r>
              <a:rPr lang="en-US" dirty="0" err="1"/>
              <a:t>como</a:t>
            </a:r>
            <a:r>
              <a:rPr lang="en-US" dirty="0"/>
              <a:t> </a:t>
            </a:r>
            <a:r>
              <a:rPr lang="en-US" dirty="0" err="1"/>
              <a:t>estabelecem</a:t>
            </a:r>
            <a:r>
              <a:rPr lang="en-US" dirty="0"/>
              <a:t> </a:t>
            </a:r>
            <a:r>
              <a:rPr lang="en-US" dirty="0" err="1"/>
              <a:t>regras</a:t>
            </a:r>
            <a:r>
              <a:rPr lang="en-US" dirty="0"/>
              <a:t> </a:t>
            </a:r>
            <a:r>
              <a:rPr lang="en-US" dirty="0" err="1"/>
              <a:t>para</a:t>
            </a:r>
            <a:r>
              <a:rPr lang="en-US" dirty="0"/>
              <a:t> o </a:t>
            </a:r>
            <a:r>
              <a:rPr lang="en-US" dirty="0" err="1"/>
              <a:t>acesso</a:t>
            </a:r>
            <a:r>
              <a:rPr lang="en-US" dirty="0"/>
              <a:t> </a:t>
            </a:r>
            <a:r>
              <a:rPr lang="en-US" dirty="0" err="1"/>
              <a:t>às</a:t>
            </a:r>
            <a:r>
              <a:rPr lang="en-US" dirty="0"/>
              <a:t> </a:t>
            </a:r>
            <a:r>
              <a:rPr lang="en-US" dirty="0" err="1"/>
              <a:t>mulhers</a:t>
            </a:r>
            <a:r>
              <a:rPr lang="en-US" dirty="0"/>
              <a:t>, </a:t>
            </a:r>
            <a:r>
              <a:rPr lang="en-US" dirty="0" err="1"/>
              <a:t>como</a:t>
            </a:r>
            <a:r>
              <a:rPr lang="en-US" dirty="0"/>
              <a:t> a </a:t>
            </a:r>
            <a:r>
              <a:rPr lang="en-US" dirty="0" err="1"/>
              <a:t>interdição</a:t>
            </a:r>
            <a:r>
              <a:rPr lang="en-US" dirty="0"/>
              <a:t> do </a:t>
            </a:r>
            <a:r>
              <a:rPr lang="en-US" dirty="0" err="1"/>
              <a:t>incesto</a:t>
            </a:r>
            <a:r>
              <a:rPr lang="en-US" dirty="0"/>
              <a:t>. </a:t>
            </a:r>
            <a:r>
              <a:rPr lang="en-US" dirty="0" err="1"/>
              <a:t>Os</a:t>
            </a:r>
            <a:r>
              <a:rPr lang="en-US" dirty="0"/>
              <a:t> </a:t>
            </a:r>
            <a:r>
              <a:rPr lang="en-US" dirty="0" err="1"/>
              <a:t>irmãos</a:t>
            </a:r>
            <a:r>
              <a:rPr lang="en-US" dirty="0"/>
              <a:t> </a:t>
            </a:r>
            <a:r>
              <a:rPr lang="en-US" dirty="0" err="1"/>
              <a:t>assassinos</a:t>
            </a:r>
            <a:r>
              <a:rPr lang="en-US" dirty="0"/>
              <a:t> </a:t>
            </a:r>
            <a:r>
              <a:rPr lang="en-US" dirty="0" err="1"/>
              <a:t>vivem</a:t>
            </a:r>
            <a:r>
              <a:rPr lang="en-US" dirty="0"/>
              <a:t>, </a:t>
            </a:r>
            <a:r>
              <a:rPr lang="en-US" dirty="0" err="1"/>
              <a:t>por</a:t>
            </a:r>
            <a:r>
              <a:rPr lang="en-US" dirty="0"/>
              <a:t> um </a:t>
            </a:r>
            <a:r>
              <a:rPr lang="en-US" dirty="0" err="1"/>
              <a:t>lado</a:t>
            </a:r>
            <a:r>
              <a:rPr lang="en-US" dirty="0"/>
              <a:t>, o </a:t>
            </a:r>
            <a:r>
              <a:rPr lang="en-US" dirty="0" err="1"/>
              <a:t>júbilo</a:t>
            </a:r>
            <a:r>
              <a:rPr lang="en-US" dirty="0"/>
              <a:t> da </a:t>
            </a:r>
            <a:r>
              <a:rPr lang="en-US" dirty="0" err="1"/>
              <a:t>libertação</a:t>
            </a:r>
            <a:r>
              <a:rPr lang="en-US" dirty="0"/>
              <a:t> da </a:t>
            </a:r>
            <a:r>
              <a:rPr lang="en-US" dirty="0" err="1"/>
              <a:t>ameaça</a:t>
            </a:r>
            <a:r>
              <a:rPr lang="en-US" dirty="0"/>
              <a:t> de </a:t>
            </a:r>
            <a:r>
              <a:rPr lang="en-US" dirty="0" err="1"/>
              <a:t>castração</a:t>
            </a:r>
            <a:r>
              <a:rPr lang="en-US" dirty="0"/>
              <a:t> e, </a:t>
            </a:r>
            <a:r>
              <a:rPr lang="en-US" dirty="0" err="1"/>
              <a:t>por</a:t>
            </a:r>
            <a:r>
              <a:rPr lang="en-US" dirty="0"/>
              <a:t> outro </a:t>
            </a:r>
            <a:r>
              <a:rPr lang="en-US" dirty="0" err="1"/>
              <a:t>lado</a:t>
            </a:r>
            <a:r>
              <a:rPr lang="en-US" dirty="0"/>
              <a:t>, a culpa </a:t>
            </a:r>
            <a:r>
              <a:rPr lang="en-US" dirty="0" err="1"/>
              <a:t>por</a:t>
            </a:r>
            <a:r>
              <a:rPr lang="en-US" dirty="0"/>
              <a:t> </a:t>
            </a:r>
            <a:r>
              <a:rPr lang="en-US" dirty="0" err="1"/>
              <a:t>terem</a:t>
            </a:r>
            <a:r>
              <a:rPr lang="en-US" dirty="0"/>
              <a:t> </a:t>
            </a:r>
            <a:r>
              <a:rPr lang="en-US" dirty="0" err="1"/>
              <a:t>matado</a:t>
            </a:r>
            <a:r>
              <a:rPr lang="en-US" dirty="0"/>
              <a:t> o </a:t>
            </a:r>
            <a:r>
              <a:rPr lang="en-US" dirty="0" err="1"/>
              <a:t>pai</a:t>
            </a:r>
            <a:r>
              <a:rPr lang="en-US" dirty="0"/>
              <a:t> </a:t>
            </a:r>
            <a:r>
              <a:rPr lang="en-US" dirty="0" err="1"/>
              <a:t>amado</a:t>
            </a:r>
            <a:r>
              <a:rPr lang="en-US" dirty="0"/>
              <a:t> e </a:t>
            </a:r>
            <a:r>
              <a:rPr lang="en-US" dirty="0" err="1"/>
              <a:t>protetor</a:t>
            </a:r>
            <a:r>
              <a:rPr lang="en-US" dirty="0"/>
              <a:t> (o </a:t>
            </a:r>
            <a:r>
              <a:rPr lang="en-US" dirty="0" err="1"/>
              <a:t>que</a:t>
            </a:r>
            <a:r>
              <a:rPr lang="en-US" dirty="0"/>
              <a:t> </a:t>
            </a:r>
            <a:r>
              <a:rPr lang="en-US" dirty="0" err="1"/>
              <a:t>estaria</a:t>
            </a:r>
            <a:r>
              <a:rPr lang="en-US" dirty="0"/>
              <a:t> </a:t>
            </a:r>
            <a:r>
              <a:rPr lang="en-US" dirty="0" err="1"/>
              <a:t>na</a:t>
            </a:r>
            <a:r>
              <a:rPr lang="en-US" dirty="0"/>
              <a:t> base da melancholia). </a:t>
            </a:r>
            <a:r>
              <a:rPr lang="en-US" dirty="0" err="1"/>
              <a:t>Diz</a:t>
            </a:r>
            <a:r>
              <a:rPr lang="en-US" dirty="0"/>
              <a:t> </a:t>
            </a:r>
            <a:r>
              <a:rPr lang="en-US" dirty="0" err="1"/>
              <a:t>freud</a:t>
            </a:r>
            <a:r>
              <a:rPr lang="en-US" dirty="0"/>
              <a:t>, </a:t>
            </a:r>
            <a:r>
              <a:rPr lang="en-US" dirty="0" err="1"/>
              <a:t>nesse</a:t>
            </a:r>
            <a:r>
              <a:rPr lang="en-US" dirty="0"/>
              <a:t> </a:t>
            </a:r>
            <a:r>
              <a:rPr lang="en-US" dirty="0" err="1"/>
              <a:t>sentido</a:t>
            </a:r>
            <a:r>
              <a:rPr lang="en-US" dirty="0"/>
              <a:t>: </a:t>
            </a:r>
            <a:r>
              <a:rPr lang="pt-BR" dirty="0"/>
              <a:t>“Concluímos, a partir do que afirma a psicologia dos povos, que esse cerimonial apenas repete na direção inversa o comportamento da fraternidade, após terem dominado e matado o pai primitivo; triunfo sobre sua morte e em seguida luto, pois todos o admiravam como tipo ideal. Assim, esse grande acontecimento da história da humanidade, que pôs fim à horda primitiva e a substituiu pela fraternidade, vitoriosa, daria origem às predisposições da peculiar sucessão de estado de ânimo que reconhecemos como particulares afecções narcisistas ao lado das </a:t>
            </a:r>
            <a:r>
              <a:rPr lang="pt-BR" dirty="0" err="1"/>
              <a:t>parafrenias</a:t>
            </a:r>
            <a:r>
              <a:rPr lang="pt-BR" dirty="0"/>
              <a:t>. O luto pelo pai primitivo emana da identificação com ele, e tal identificação provamos ser a condição do mecanismo da melancolia”(p. 80)</a:t>
            </a:r>
          </a:p>
          <a:p>
            <a:endParaRPr lang="en-US" dirty="0"/>
          </a:p>
        </p:txBody>
      </p:sp>
    </p:spTree>
    <p:extLst>
      <p:ext uri="{BB962C8B-B14F-4D97-AF65-F5344CB8AC3E}">
        <p14:creationId xmlns:p14="http://schemas.microsoft.com/office/powerpoint/2010/main" val="333850132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55000" lnSpcReduction="20000"/>
          </a:bodyPr>
          <a:lstStyle/>
          <a:p>
            <a:pPr lvl="0" algn="just">
              <a:lnSpc>
                <a:spcPct val="170000"/>
              </a:lnSpc>
            </a:pPr>
            <a:r>
              <a:rPr lang="pt-BR" dirty="0"/>
              <a:t>Essa história especulativa coloca, em primeiro, a formação dos sintomas neuróticos, seguida da formação das neuroses narcísicas. No entanto, a psiquiatria mostra que o surgimento e reconhecimento das neuroses narcísicas, na história do desenvolvimento dos indivíduos,  surge, como manifestação, primeiro (ou antes) que as neuroses de transferência; mais ainda, a gênese destas psicopatologias, considera que as neuroses narcísicas são geradas em fases anteriores à das neuroses de transferência. Freud, para atender esse fato da ontogênese, diz que houve uma inversão da segunda e da primeira geração no que se refere ao desenvolvimento ou organização psíquica.</a:t>
            </a:r>
          </a:p>
          <a:p>
            <a:endParaRPr lang="en-US" dirty="0"/>
          </a:p>
        </p:txBody>
      </p:sp>
    </p:spTree>
    <p:extLst>
      <p:ext uri="{BB962C8B-B14F-4D97-AF65-F5344CB8AC3E}">
        <p14:creationId xmlns:p14="http://schemas.microsoft.com/office/powerpoint/2010/main" val="36014945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600" b="1" dirty="0"/>
              <a:t>5. </a:t>
            </a:r>
            <a:r>
              <a:rPr lang="en-US" sz="1600" b="1" dirty="0" err="1"/>
              <a:t>Fases</a:t>
            </a:r>
            <a:r>
              <a:rPr lang="en-US" sz="1600" b="1" dirty="0"/>
              <a:t> e </a:t>
            </a:r>
            <a:r>
              <a:rPr lang="en-US" sz="1600" b="1" dirty="0" err="1"/>
              <a:t>dinâmicas</a:t>
            </a:r>
            <a:r>
              <a:rPr lang="en-US" sz="1600" b="1" dirty="0"/>
              <a:t> do </a:t>
            </a:r>
            <a:r>
              <a:rPr lang="en-US" sz="1600" b="1" dirty="0" err="1"/>
              <a:t>processo</a:t>
            </a:r>
            <a:r>
              <a:rPr lang="en-US" sz="1600" b="1" dirty="0"/>
              <a:t> de </a:t>
            </a:r>
            <a:r>
              <a:rPr lang="en-US" sz="1600" b="1" dirty="0" err="1"/>
              <a:t>desenvolvimento</a:t>
            </a:r>
            <a:r>
              <a:rPr lang="en-US" sz="1600" b="1" dirty="0"/>
              <a:t> da </a:t>
            </a:r>
            <a:r>
              <a:rPr lang="en-US" sz="1600" b="1" dirty="0" err="1"/>
              <a:t>sexualidade</a:t>
            </a:r>
            <a:r>
              <a:rPr lang="en-US" sz="1600" b="1" dirty="0"/>
              <a:t>: </a:t>
            </a:r>
            <a:br>
              <a:rPr lang="en-US" sz="1600" b="1" dirty="0"/>
            </a:br>
            <a:br>
              <a:rPr lang="en-US" sz="1600" b="1" dirty="0"/>
            </a:br>
            <a:r>
              <a:rPr lang="en-US" sz="1600" b="1" dirty="0" err="1"/>
              <a:t>Os</a:t>
            </a:r>
            <a:r>
              <a:rPr lang="en-US" sz="1600" b="1" dirty="0"/>
              <a:t> </a:t>
            </a:r>
            <a:r>
              <a:rPr lang="en-US" sz="1600" b="1" dirty="0" err="1"/>
              <a:t>modos</a:t>
            </a:r>
            <a:r>
              <a:rPr lang="en-US" sz="1600" b="1" dirty="0"/>
              <a:t> de </a:t>
            </a:r>
            <a:r>
              <a:rPr lang="en-US" sz="1600" b="1" dirty="0" err="1"/>
              <a:t>relação</a:t>
            </a:r>
            <a:r>
              <a:rPr lang="en-US" sz="1600" b="1" dirty="0"/>
              <a:t> com </a:t>
            </a:r>
            <a:r>
              <a:rPr lang="en-US" sz="1600" b="1" dirty="0" err="1"/>
              <a:t>os</a:t>
            </a:r>
            <a:r>
              <a:rPr lang="en-US" sz="1600" b="1" dirty="0"/>
              <a:t> </a:t>
            </a:r>
            <a:r>
              <a:rPr lang="en-US" sz="1600" b="1" dirty="0" err="1"/>
              <a:t>objetos</a:t>
            </a:r>
            <a:r>
              <a:rPr lang="en-US" sz="1600" b="1" dirty="0"/>
              <a:t> no </a:t>
            </a:r>
            <a:r>
              <a:rPr lang="en-US" sz="1600" b="1" dirty="0" err="1"/>
              <a:t>desenvolvimento</a:t>
            </a:r>
            <a:r>
              <a:rPr lang="en-US" sz="1600" b="1" dirty="0"/>
              <a:t> da </a:t>
            </a:r>
            <a:r>
              <a:rPr lang="en-US" sz="1600" b="1" dirty="0" err="1"/>
              <a:t>sexualidade</a:t>
            </a:r>
            <a:endParaRPr lang="en-US" sz="1600" b="1" dirty="0"/>
          </a:p>
        </p:txBody>
      </p:sp>
      <p:sp>
        <p:nvSpPr>
          <p:cNvPr id="3" name="Text Placeholder 2"/>
          <p:cNvSpPr>
            <a:spLocks noGrp="1"/>
          </p:cNvSpPr>
          <p:nvPr>
            <p:ph type="body" idx="1"/>
          </p:nvPr>
        </p:nvSpPr>
        <p:spPr/>
        <p:txBody>
          <a:bodyPr/>
          <a:lstStyle/>
          <a:p>
            <a:r>
              <a:rPr lang="en-US" dirty="0" err="1"/>
              <a:t>Fases</a:t>
            </a:r>
            <a:r>
              <a:rPr lang="en-US" dirty="0"/>
              <a:t> </a:t>
            </a:r>
            <a:r>
              <a:rPr lang="en-US" dirty="0" err="1"/>
              <a:t>Prégenitais</a:t>
            </a:r>
            <a:endParaRPr lang="en-US" dirty="0"/>
          </a:p>
        </p:txBody>
      </p:sp>
      <p:sp>
        <p:nvSpPr>
          <p:cNvPr id="4" name="Content Placeholder 3"/>
          <p:cNvSpPr>
            <a:spLocks noGrp="1"/>
          </p:cNvSpPr>
          <p:nvPr>
            <p:ph sz="half" idx="2"/>
          </p:nvPr>
        </p:nvSpPr>
        <p:spPr/>
        <p:txBody>
          <a:bodyPr>
            <a:normAutofit fontScale="40000" lnSpcReduction="20000"/>
          </a:bodyPr>
          <a:lstStyle/>
          <a:p>
            <a:pPr marL="0" indent="0" algn="just">
              <a:lnSpc>
                <a:spcPct val="170000"/>
              </a:lnSpc>
              <a:buNone/>
            </a:pPr>
            <a:r>
              <a:rPr lang="en-US" sz="3000" b="1" dirty="0">
                <a:solidFill>
                  <a:srgbClr val="FF0000"/>
                </a:solidFill>
              </a:rPr>
              <a:t>Oral (0-2 </a:t>
            </a:r>
            <a:r>
              <a:rPr lang="en-US" sz="3000" b="1" dirty="0" err="1">
                <a:solidFill>
                  <a:srgbClr val="FF0000"/>
                </a:solidFill>
              </a:rPr>
              <a:t>anos</a:t>
            </a:r>
            <a:r>
              <a:rPr lang="en-US" sz="3000" b="1" dirty="0">
                <a:solidFill>
                  <a:srgbClr val="FF0000"/>
                </a:solidFill>
              </a:rPr>
              <a:t>)</a:t>
            </a:r>
          </a:p>
          <a:p>
            <a:pPr algn="just">
              <a:lnSpc>
                <a:spcPct val="170000"/>
              </a:lnSpc>
              <a:buFontTx/>
              <a:buChar char="•"/>
            </a:pPr>
            <a:r>
              <a:rPr lang="en-US" dirty="0"/>
              <a:t>O </a:t>
            </a:r>
            <a:r>
              <a:rPr lang="en-US" dirty="0" err="1"/>
              <a:t>prazer</a:t>
            </a:r>
            <a:r>
              <a:rPr lang="en-US" dirty="0"/>
              <a:t> sexual </a:t>
            </a:r>
            <a:r>
              <a:rPr lang="en-US" dirty="0" err="1"/>
              <a:t>está</a:t>
            </a:r>
            <a:r>
              <a:rPr lang="en-US" dirty="0"/>
              <a:t> </a:t>
            </a:r>
            <a:r>
              <a:rPr lang="en-US" dirty="0" err="1"/>
              <a:t>ligado</a:t>
            </a:r>
            <a:r>
              <a:rPr lang="en-US" dirty="0"/>
              <a:t> de </a:t>
            </a:r>
            <a:r>
              <a:rPr lang="en-US" dirty="0" err="1"/>
              <a:t>maneira</a:t>
            </a:r>
            <a:r>
              <a:rPr lang="en-US" dirty="0"/>
              <a:t> </a:t>
            </a:r>
            <a:r>
              <a:rPr lang="en-US" dirty="0" err="1"/>
              <a:t>predominante</a:t>
            </a:r>
            <a:r>
              <a:rPr lang="en-US" dirty="0"/>
              <a:t> </a:t>
            </a:r>
            <a:r>
              <a:rPr lang="en-US" dirty="0" err="1"/>
              <a:t>à</a:t>
            </a:r>
            <a:r>
              <a:rPr lang="en-US" dirty="0"/>
              <a:t> </a:t>
            </a:r>
            <a:r>
              <a:rPr lang="en-US" dirty="0" err="1"/>
              <a:t>excitação</a:t>
            </a:r>
            <a:r>
              <a:rPr lang="en-US" dirty="0"/>
              <a:t> da </a:t>
            </a:r>
            <a:r>
              <a:rPr lang="en-US" dirty="0" err="1"/>
              <a:t>cavidade</a:t>
            </a:r>
            <a:r>
              <a:rPr lang="en-US" dirty="0"/>
              <a:t> </a:t>
            </a:r>
            <a:r>
              <a:rPr lang="en-US" dirty="0" err="1"/>
              <a:t>bucal</a:t>
            </a:r>
            <a:r>
              <a:rPr lang="en-US" dirty="0"/>
              <a:t> e dos </a:t>
            </a:r>
            <a:r>
              <a:rPr lang="en-US" dirty="0" err="1"/>
              <a:t>lábios</a:t>
            </a:r>
            <a:r>
              <a:rPr lang="en-US" dirty="0"/>
              <a:t> </a:t>
            </a:r>
            <a:r>
              <a:rPr lang="en-US" dirty="0" err="1"/>
              <a:t>que</a:t>
            </a:r>
            <a:r>
              <a:rPr lang="en-US" dirty="0"/>
              <a:t> </a:t>
            </a:r>
            <a:r>
              <a:rPr lang="en-US" dirty="0" err="1"/>
              <a:t>acompanham</a:t>
            </a:r>
            <a:r>
              <a:rPr lang="en-US" dirty="0"/>
              <a:t> a </a:t>
            </a:r>
            <a:r>
              <a:rPr lang="en-US" dirty="0" err="1"/>
              <a:t>alimentação</a:t>
            </a:r>
            <a:r>
              <a:rPr lang="en-US" dirty="0"/>
              <a:t>.</a:t>
            </a:r>
          </a:p>
          <a:p>
            <a:pPr algn="just">
              <a:lnSpc>
                <a:spcPct val="170000"/>
              </a:lnSpc>
              <a:buFontTx/>
              <a:buChar char="•"/>
            </a:pPr>
            <a:r>
              <a:rPr lang="en-US" dirty="0"/>
              <a:t>A </a:t>
            </a:r>
            <a:r>
              <a:rPr lang="en-US" dirty="0" err="1"/>
              <a:t>atividade</a:t>
            </a:r>
            <a:r>
              <a:rPr lang="en-US" dirty="0"/>
              <a:t> de </a:t>
            </a:r>
            <a:r>
              <a:rPr lang="en-US" dirty="0" err="1"/>
              <a:t>nutrição</a:t>
            </a:r>
            <a:r>
              <a:rPr lang="en-US" dirty="0"/>
              <a:t> </a:t>
            </a:r>
            <a:r>
              <a:rPr lang="en-US" dirty="0" err="1"/>
              <a:t>fornece</a:t>
            </a:r>
            <a:r>
              <a:rPr lang="en-US" dirty="0"/>
              <a:t> as </a:t>
            </a:r>
            <a:r>
              <a:rPr lang="en-US" dirty="0" err="1"/>
              <a:t>sisgnificações</a:t>
            </a:r>
            <a:r>
              <a:rPr lang="en-US" dirty="0"/>
              <a:t> </a:t>
            </a:r>
            <a:r>
              <a:rPr lang="en-US" dirty="0" err="1"/>
              <a:t>eletivas</a:t>
            </a:r>
            <a:r>
              <a:rPr lang="en-US" dirty="0"/>
              <a:t> </a:t>
            </a:r>
            <a:r>
              <a:rPr lang="en-US" dirty="0" err="1"/>
              <a:t>pelas</a:t>
            </a:r>
            <a:r>
              <a:rPr lang="en-US" dirty="0"/>
              <a:t> </a:t>
            </a:r>
            <a:r>
              <a:rPr lang="en-US" dirty="0" err="1"/>
              <a:t>quais</a:t>
            </a:r>
            <a:r>
              <a:rPr lang="en-US" dirty="0"/>
              <a:t> se </a:t>
            </a:r>
            <a:r>
              <a:rPr lang="en-US" dirty="0" err="1"/>
              <a:t>exprime</a:t>
            </a:r>
            <a:r>
              <a:rPr lang="en-US" dirty="0"/>
              <a:t> e se </a:t>
            </a:r>
            <a:r>
              <a:rPr lang="en-US" dirty="0" err="1"/>
              <a:t>organiza</a:t>
            </a:r>
            <a:r>
              <a:rPr lang="en-US" dirty="0"/>
              <a:t> a </a:t>
            </a:r>
            <a:r>
              <a:rPr lang="en-US" dirty="0" err="1"/>
              <a:t>relação</a:t>
            </a:r>
            <a:r>
              <a:rPr lang="en-US" dirty="0"/>
              <a:t> de </a:t>
            </a:r>
            <a:r>
              <a:rPr lang="en-US" dirty="0" err="1"/>
              <a:t>objeto</a:t>
            </a:r>
            <a:endParaRPr lang="en-US" dirty="0"/>
          </a:p>
          <a:p>
            <a:pPr algn="just">
              <a:lnSpc>
                <a:spcPct val="170000"/>
              </a:lnSpc>
              <a:buFont typeface="Wingdings" charset="0"/>
              <a:buChar char="è"/>
            </a:pPr>
            <a:r>
              <a:rPr lang="en-US" dirty="0">
                <a:sym typeface="Wingdings"/>
              </a:rPr>
              <a:t>COMER/SER-COMIDO</a:t>
            </a:r>
          </a:p>
          <a:p>
            <a:pPr algn="just">
              <a:lnSpc>
                <a:spcPct val="170000"/>
              </a:lnSpc>
              <a:buFontTx/>
              <a:buChar char="•"/>
            </a:pPr>
            <a:r>
              <a:rPr lang="en-US" dirty="0" err="1">
                <a:sym typeface="Wingdings"/>
              </a:rPr>
              <a:t>Protótipo</a:t>
            </a:r>
            <a:r>
              <a:rPr lang="en-US" dirty="0">
                <a:sym typeface="Wingdings"/>
              </a:rPr>
              <a:t>: </a:t>
            </a:r>
            <a:r>
              <a:rPr lang="en-US" dirty="0" err="1">
                <a:sym typeface="Wingdings"/>
              </a:rPr>
              <a:t>chupetaar</a:t>
            </a:r>
            <a:endParaRPr lang="en-US" dirty="0">
              <a:sym typeface="Wingdings"/>
            </a:endParaRPr>
          </a:p>
          <a:p>
            <a:pPr algn="just">
              <a:lnSpc>
                <a:spcPct val="170000"/>
              </a:lnSpc>
              <a:buFontTx/>
              <a:buChar char="•"/>
            </a:pPr>
            <a:r>
              <a:rPr lang="en-US" dirty="0" err="1">
                <a:sym typeface="Wingdings"/>
              </a:rPr>
              <a:t>Nessa</a:t>
            </a:r>
            <a:r>
              <a:rPr lang="en-US" dirty="0">
                <a:sym typeface="Wingdings"/>
              </a:rPr>
              <a:t> </a:t>
            </a:r>
            <a:r>
              <a:rPr lang="en-US" dirty="0" err="1">
                <a:sym typeface="Wingdings"/>
              </a:rPr>
              <a:t>fase</a:t>
            </a:r>
            <a:r>
              <a:rPr lang="en-US" dirty="0">
                <a:sym typeface="Wingdings"/>
              </a:rPr>
              <a:t> </a:t>
            </a:r>
            <a:r>
              <a:rPr lang="en-US" dirty="0" err="1">
                <a:sym typeface="Wingdings"/>
              </a:rPr>
              <a:t>não</a:t>
            </a:r>
            <a:r>
              <a:rPr lang="en-US" dirty="0">
                <a:sym typeface="Wingdings"/>
              </a:rPr>
              <a:t> </a:t>
            </a:r>
            <a:r>
              <a:rPr lang="en-US" dirty="0" err="1">
                <a:sym typeface="Wingdings"/>
              </a:rPr>
              <a:t>há</a:t>
            </a:r>
            <a:r>
              <a:rPr lang="en-US" dirty="0">
                <a:sym typeface="Wingdings"/>
              </a:rPr>
              <a:t> </a:t>
            </a:r>
            <a:r>
              <a:rPr lang="en-US" dirty="0" err="1">
                <a:sym typeface="Wingdings"/>
              </a:rPr>
              <a:t>oposição</a:t>
            </a:r>
            <a:r>
              <a:rPr lang="en-US" dirty="0">
                <a:sym typeface="Wingdings"/>
              </a:rPr>
              <a:t> entre </a:t>
            </a:r>
            <a:r>
              <a:rPr lang="en-US" dirty="0" err="1">
                <a:sym typeface="Wingdings"/>
              </a:rPr>
              <a:t>atividade</a:t>
            </a:r>
            <a:r>
              <a:rPr lang="en-US" dirty="0">
                <a:sym typeface="Wingdings"/>
              </a:rPr>
              <a:t> e </a:t>
            </a:r>
            <a:r>
              <a:rPr lang="en-US" dirty="0" err="1">
                <a:sym typeface="Wingdings"/>
              </a:rPr>
              <a:t>passividade</a:t>
            </a:r>
            <a:endParaRPr lang="en-US" dirty="0">
              <a:sym typeface="Wingdings"/>
            </a:endParaRPr>
          </a:p>
          <a:p>
            <a:pPr marL="0" indent="0" algn="just">
              <a:lnSpc>
                <a:spcPct val="170000"/>
              </a:lnSpc>
              <a:buNone/>
            </a:pPr>
            <a:endParaRPr lang="en-US" dirty="0"/>
          </a:p>
          <a:p>
            <a:pPr marL="0" indent="0" algn="just">
              <a:lnSpc>
                <a:spcPct val="170000"/>
              </a:lnSpc>
              <a:buNone/>
            </a:pPr>
            <a:r>
              <a:rPr lang="en-US" sz="3000" b="1" dirty="0" err="1">
                <a:solidFill>
                  <a:srgbClr val="FF0000"/>
                </a:solidFill>
              </a:rPr>
              <a:t>Sádico</a:t>
            </a:r>
            <a:r>
              <a:rPr lang="en-US" sz="3000" b="1" dirty="0">
                <a:solidFill>
                  <a:srgbClr val="FF0000"/>
                </a:solidFill>
              </a:rPr>
              <a:t>-anal (2 a 4 </a:t>
            </a:r>
            <a:r>
              <a:rPr lang="en-US" sz="3000" b="1" dirty="0" err="1">
                <a:solidFill>
                  <a:srgbClr val="FF0000"/>
                </a:solidFill>
              </a:rPr>
              <a:t>anos</a:t>
            </a:r>
            <a:r>
              <a:rPr lang="en-US" sz="3000" b="1" dirty="0">
                <a:solidFill>
                  <a:srgbClr val="FF0000"/>
                </a:solidFill>
              </a:rPr>
              <a:t>)</a:t>
            </a:r>
          </a:p>
          <a:p>
            <a:pPr algn="just">
              <a:lnSpc>
                <a:spcPct val="170000"/>
              </a:lnSpc>
              <a:buFontTx/>
              <a:buChar char="•"/>
            </a:pPr>
            <a:r>
              <a:rPr lang="en-US" dirty="0" err="1"/>
              <a:t>Caracterizada</a:t>
            </a:r>
            <a:r>
              <a:rPr lang="en-US" dirty="0"/>
              <a:t> </a:t>
            </a:r>
            <a:r>
              <a:rPr lang="en-US" dirty="0" err="1"/>
              <a:t>por</a:t>
            </a:r>
            <a:r>
              <a:rPr lang="en-US" dirty="0"/>
              <a:t> </a:t>
            </a:r>
            <a:r>
              <a:rPr lang="en-US" dirty="0" err="1"/>
              <a:t>uma</a:t>
            </a:r>
            <a:r>
              <a:rPr lang="en-US" dirty="0"/>
              <a:t> </a:t>
            </a:r>
            <a:r>
              <a:rPr lang="en-US" dirty="0" err="1"/>
              <a:t>organização</a:t>
            </a:r>
            <a:r>
              <a:rPr lang="en-US" dirty="0"/>
              <a:t> da libido so a </a:t>
            </a:r>
            <a:r>
              <a:rPr lang="en-US" dirty="0" err="1"/>
              <a:t>primazia</a:t>
            </a:r>
            <a:r>
              <a:rPr lang="en-US" dirty="0"/>
              <a:t> da </a:t>
            </a:r>
            <a:r>
              <a:rPr lang="en-US" dirty="0" err="1"/>
              <a:t>zona</a:t>
            </a:r>
            <a:r>
              <a:rPr lang="en-US" dirty="0"/>
              <a:t> </a:t>
            </a:r>
            <a:r>
              <a:rPr lang="en-US" dirty="0" err="1"/>
              <a:t>erógena</a:t>
            </a:r>
            <a:r>
              <a:rPr lang="en-US" dirty="0"/>
              <a:t> anal</a:t>
            </a:r>
          </a:p>
          <a:p>
            <a:pPr algn="just">
              <a:lnSpc>
                <a:spcPct val="170000"/>
              </a:lnSpc>
              <a:buFont typeface="Wingdings" charset="0"/>
              <a:buChar char="è"/>
            </a:pPr>
            <a:r>
              <a:rPr lang="en-US" dirty="0">
                <a:sym typeface="Wingdings"/>
              </a:rPr>
              <a:t>EXPULSÃO/RETENÇÃO</a:t>
            </a:r>
          </a:p>
          <a:p>
            <a:pPr marL="0" indent="0" algn="just">
              <a:lnSpc>
                <a:spcPct val="170000"/>
              </a:lnSpc>
              <a:buNone/>
            </a:pPr>
            <a:r>
              <a:rPr lang="en-US" dirty="0">
                <a:sym typeface="Wingdings"/>
              </a:rPr>
              <a:t>* </a:t>
            </a:r>
            <a:r>
              <a:rPr lang="en-US" dirty="0" err="1">
                <a:sym typeface="Wingdings"/>
              </a:rPr>
              <a:t>Há</a:t>
            </a:r>
            <a:r>
              <a:rPr lang="en-US" dirty="0">
                <a:sym typeface="Wingdings"/>
              </a:rPr>
              <a:t> </a:t>
            </a:r>
            <a:r>
              <a:rPr lang="en-US" dirty="0" err="1">
                <a:sym typeface="Wingdings"/>
              </a:rPr>
              <a:t>polaridade</a:t>
            </a:r>
            <a:r>
              <a:rPr lang="en-US" dirty="0">
                <a:sym typeface="Wingdings"/>
              </a:rPr>
              <a:t> entre </a:t>
            </a:r>
            <a:r>
              <a:rPr lang="en-US" dirty="0" err="1">
                <a:sym typeface="Wingdings"/>
              </a:rPr>
              <a:t>atividade</a:t>
            </a:r>
            <a:r>
              <a:rPr lang="en-US" dirty="0">
                <a:sym typeface="Wingdings"/>
              </a:rPr>
              <a:t> (</a:t>
            </a:r>
            <a:r>
              <a:rPr lang="en-US" dirty="0" err="1">
                <a:sym typeface="Wingdings"/>
              </a:rPr>
              <a:t>sadismo</a:t>
            </a:r>
            <a:r>
              <a:rPr lang="en-US" dirty="0">
                <a:sym typeface="Wingdings"/>
              </a:rPr>
              <a:t>) e </a:t>
            </a:r>
            <a:r>
              <a:rPr lang="en-US" dirty="0" err="1">
                <a:sym typeface="Wingdings"/>
              </a:rPr>
              <a:t>passividade</a:t>
            </a:r>
            <a:r>
              <a:rPr lang="en-US" dirty="0">
                <a:sym typeface="Wingdings"/>
              </a:rPr>
              <a:t> (</a:t>
            </a:r>
            <a:r>
              <a:rPr lang="en-US" dirty="0" err="1">
                <a:sym typeface="Wingdings"/>
              </a:rPr>
              <a:t>erotismo</a:t>
            </a:r>
            <a:r>
              <a:rPr lang="en-US" dirty="0">
                <a:sym typeface="Wingdings"/>
              </a:rPr>
              <a:t> anal)</a:t>
            </a:r>
            <a:endParaRPr lang="en-US" dirty="0"/>
          </a:p>
        </p:txBody>
      </p:sp>
      <p:sp>
        <p:nvSpPr>
          <p:cNvPr id="5" name="Text Placeholder 4"/>
          <p:cNvSpPr>
            <a:spLocks noGrp="1"/>
          </p:cNvSpPr>
          <p:nvPr>
            <p:ph type="body" sz="quarter" idx="3"/>
          </p:nvPr>
        </p:nvSpPr>
        <p:spPr/>
        <p:txBody>
          <a:bodyPr/>
          <a:lstStyle/>
          <a:p>
            <a:r>
              <a:rPr lang="en-US" dirty="0" err="1"/>
              <a:t>Fases</a:t>
            </a:r>
            <a:r>
              <a:rPr lang="en-US" dirty="0"/>
              <a:t> </a:t>
            </a:r>
            <a:r>
              <a:rPr lang="en-US" dirty="0" err="1"/>
              <a:t>Genitais</a:t>
            </a:r>
            <a:endParaRPr lang="en-US" dirty="0"/>
          </a:p>
        </p:txBody>
      </p:sp>
      <p:sp>
        <p:nvSpPr>
          <p:cNvPr id="6" name="Content Placeholder 5"/>
          <p:cNvSpPr>
            <a:spLocks noGrp="1"/>
          </p:cNvSpPr>
          <p:nvPr>
            <p:ph sz="quarter" idx="4"/>
          </p:nvPr>
        </p:nvSpPr>
        <p:spPr/>
        <p:txBody>
          <a:bodyPr>
            <a:normAutofit fontScale="32500" lnSpcReduction="20000"/>
          </a:bodyPr>
          <a:lstStyle/>
          <a:p>
            <a:pPr marL="0" indent="0" algn="just">
              <a:lnSpc>
                <a:spcPct val="170000"/>
              </a:lnSpc>
              <a:buNone/>
            </a:pPr>
            <a:r>
              <a:rPr lang="en-US" sz="3700" b="1" dirty="0" err="1">
                <a:solidFill>
                  <a:srgbClr val="FF0000"/>
                </a:solidFill>
              </a:rPr>
              <a:t>Fálica</a:t>
            </a:r>
            <a:r>
              <a:rPr lang="en-US" sz="3700" dirty="0">
                <a:solidFill>
                  <a:srgbClr val="FF0000"/>
                </a:solidFill>
              </a:rPr>
              <a:t> </a:t>
            </a:r>
          </a:p>
          <a:p>
            <a:pPr algn="just">
              <a:lnSpc>
                <a:spcPct val="170000"/>
              </a:lnSpc>
              <a:buFontTx/>
              <a:buChar char="•"/>
            </a:pPr>
            <a:r>
              <a:rPr lang="en-US" sz="2800" dirty="0" err="1"/>
              <a:t>Organização</a:t>
            </a:r>
            <a:r>
              <a:rPr lang="en-US" sz="2800" dirty="0"/>
              <a:t> </a:t>
            </a:r>
            <a:r>
              <a:rPr lang="en-US" sz="2800" dirty="0" err="1"/>
              <a:t>infantil</a:t>
            </a:r>
            <a:r>
              <a:rPr lang="en-US" sz="2800" dirty="0"/>
              <a:t> da libido </a:t>
            </a:r>
            <a:r>
              <a:rPr lang="en-US" sz="2800" dirty="0" err="1"/>
              <a:t>caracterizada</a:t>
            </a:r>
            <a:r>
              <a:rPr lang="en-US" sz="2800" dirty="0"/>
              <a:t> </a:t>
            </a:r>
            <a:r>
              <a:rPr lang="en-US" sz="2800" dirty="0" err="1"/>
              <a:t>por</a:t>
            </a:r>
            <a:r>
              <a:rPr lang="en-US" sz="2800" dirty="0"/>
              <a:t> </a:t>
            </a:r>
            <a:r>
              <a:rPr lang="en-US" sz="2800" dirty="0" err="1"/>
              <a:t>uma</a:t>
            </a:r>
            <a:r>
              <a:rPr lang="en-US" sz="2800" dirty="0"/>
              <a:t> </a:t>
            </a:r>
            <a:r>
              <a:rPr lang="en-US" sz="2800" dirty="0" err="1"/>
              <a:t>unificação</a:t>
            </a:r>
            <a:r>
              <a:rPr lang="en-US" sz="2800" dirty="0"/>
              <a:t> das </a:t>
            </a:r>
            <a:r>
              <a:rPr lang="en-US" sz="2800" dirty="0" err="1"/>
              <a:t>pulsões</a:t>
            </a:r>
            <a:r>
              <a:rPr lang="en-US" sz="2800" dirty="0"/>
              <a:t> </a:t>
            </a:r>
            <a:r>
              <a:rPr lang="en-US" sz="2800" dirty="0" err="1"/>
              <a:t>pariciais</a:t>
            </a:r>
            <a:r>
              <a:rPr lang="en-US" sz="2800" dirty="0"/>
              <a:t> sob o </a:t>
            </a:r>
            <a:r>
              <a:rPr lang="en-US" sz="2800" dirty="0" err="1"/>
              <a:t>primado</a:t>
            </a:r>
            <a:r>
              <a:rPr lang="en-US" sz="2800" dirty="0"/>
              <a:t> dos </a:t>
            </a:r>
            <a:r>
              <a:rPr lang="en-US" sz="2800" dirty="0" err="1"/>
              <a:t>órgãos</a:t>
            </a:r>
            <a:r>
              <a:rPr lang="en-US" sz="2800" dirty="0"/>
              <a:t> </a:t>
            </a:r>
            <a:r>
              <a:rPr lang="en-US" sz="2800" dirty="0" err="1"/>
              <a:t>genitais</a:t>
            </a:r>
            <a:endParaRPr lang="en-US" sz="2800" dirty="0"/>
          </a:p>
          <a:p>
            <a:pPr algn="just">
              <a:lnSpc>
                <a:spcPct val="170000"/>
              </a:lnSpc>
              <a:buFontTx/>
              <a:buChar char="•"/>
            </a:pPr>
            <a:r>
              <a:rPr lang="en-US" sz="2800" dirty="0" err="1">
                <a:sym typeface="Wingdings"/>
              </a:rPr>
              <a:t>Há</a:t>
            </a:r>
            <a:r>
              <a:rPr lang="en-US" sz="2800" dirty="0">
                <a:sym typeface="Wingdings"/>
              </a:rPr>
              <a:t> </a:t>
            </a:r>
            <a:r>
              <a:rPr lang="en-US" sz="2800" dirty="0" err="1">
                <a:sym typeface="Wingdings"/>
              </a:rPr>
              <a:t>oposição</a:t>
            </a:r>
            <a:r>
              <a:rPr lang="en-US" sz="2800" dirty="0">
                <a:sym typeface="Wingdings"/>
              </a:rPr>
              <a:t> entre </a:t>
            </a:r>
            <a:r>
              <a:rPr lang="en-US" sz="2800" dirty="0" err="1">
                <a:sym typeface="Wingdings"/>
              </a:rPr>
              <a:t>Fálico</a:t>
            </a:r>
            <a:r>
              <a:rPr lang="en-US" sz="2800" dirty="0">
                <a:sym typeface="Wingdings"/>
              </a:rPr>
              <a:t> e </a:t>
            </a:r>
            <a:r>
              <a:rPr lang="en-US" sz="2800" dirty="0" err="1">
                <a:sym typeface="Wingdings"/>
              </a:rPr>
              <a:t>cstrado</a:t>
            </a:r>
            <a:endParaRPr lang="en-US" sz="2800" dirty="0">
              <a:sym typeface="Wingdings"/>
            </a:endParaRPr>
          </a:p>
          <a:p>
            <a:pPr marL="0" indent="0" algn="just">
              <a:lnSpc>
                <a:spcPct val="170000"/>
              </a:lnSpc>
              <a:buNone/>
            </a:pPr>
            <a:endParaRPr lang="en-US" sz="3700" b="1" dirty="0">
              <a:solidFill>
                <a:srgbClr val="FF0000"/>
              </a:solidFill>
            </a:endParaRPr>
          </a:p>
          <a:p>
            <a:pPr marL="0" indent="0" algn="just">
              <a:lnSpc>
                <a:spcPct val="170000"/>
              </a:lnSpc>
              <a:buNone/>
            </a:pPr>
            <a:r>
              <a:rPr lang="en-US" sz="3700" b="1" dirty="0" err="1">
                <a:solidFill>
                  <a:srgbClr val="FF0000"/>
                </a:solidFill>
              </a:rPr>
              <a:t>Latência</a:t>
            </a:r>
            <a:r>
              <a:rPr lang="en-US" sz="3700" b="1" dirty="0">
                <a:solidFill>
                  <a:srgbClr val="FF0000"/>
                </a:solidFill>
              </a:rPr>
              <a:t> (6 a 10 </a:t>
            </a:r>
            <a:r>
              <a:rPr lang="en-US" sz="3700" b="1" dirty="0" err="1">
                <a:solidFill>
                  <a:srgbClr val="FF0000"/>
                </a:solidFill>
              </a:rPr>
              <a:t>anos</a:t>
            </a:r>
            <a:r>
              <a:rPr lang="en-US" sz="3700" b="1">
                <a:solidFill>
                  <a:srgbClr val="FF0000"/>
                </a:solidFill>
              </a:rPr>
              <a:t>)</a:t>
            </a:r>
            <a:endParaRPr lang="en-US" sz="3700" b="1" dirty="0">
              <a:solidFill>
                <a:srgbClr val="FF0000"/>
              </a:solidFill>
            </a:endParaRPr>
          </a:p>
          <a:p>
            <a:pPr algn="just">
              <a:lnSpc>
                <a:spcPct val="170000"/>
              </a:lnSpc>
              <a:buFontTx/>
              <a:buChar char="•"/>
            </a:pPr>
            <a:r>
              <a:rPr lang="en-US" sz="2800" dirty="0"/>
              <a:t>Tempo de </a:t>
            </a:r>
            <a:r>
              <a:rPr lang="en-US" sz="2800" dirty="0" err="1"/>
              <a:t>parada</a:t>
            </a:r>
            <a:r>
              <a:rPr lang="en-US" sz="2800" dirty="0"/>
              <a:t> </a:t>
            </a:r>
            <a:r>
              <a:rPr lang="en-US" sz="2800" dirty="0" err="1"/>
              <a:t>na</a:t>
            </a:r>
            <a:r>
              <a:rPr lang="en-US" sz="2800" dirty="0"/>
              <a:t> </a:t>
            </a:r>
            <a:r>
              <a:rPr lang="en-US" sz="2800" dirty="0" err="1"/>
              <a:t>evolução</a:t>
            </a:r>
            <a:r>
              <a:rPr lang="en-US" sz="2800" dirty="0"/>
              <a:t> da </a:t>
            </a:r>
            <a:r>
              <a:rPr lang="en-US" sz="2800" dirty="0" err="1"/>
              <a:t>sexualiade</a:t>
            </a:r>
            <a:endParaRPr lang="en-US" sz="2800" dirty="0"/>
          </a:p>
          <a:p>
            <a:pPr algn="just">
              <a:lnSpc>
                <a:spcPct val="170000"/>
              </a:lnSpc>
              <a:buFontTx/>
              <a:buChar char="•"/>
            </a:pPr>
            <a:r>
              <a:rPr lang="en-US" sz="2800" dirty="0" err="1"/>
              <a:t>Intensificação</a:t>
            </a:r>
            <a:r>
              <a:rPr lang="en-US" sz="2800" dirty="0"/>
              <a:t> do </a:t>
            </a:r>
            <a:r>
              <a:rPr lang="en-US" sz="2800" dirty="0" err="1"/>
              <a:t>recalcamento</a:t>
            </a:r>
            <a:r>
              <a:rPr lang="en-US" sz="2800" dirty="0"/>
              <a:t>; </a:t>
            </a:r>
            <a:r>
              <a:rPr lang="en-US" sz="2800" dirty="0" err="1"/>
              <a:t>Identificação</a:t>
            </a:r>
            <a:r>
              <a:rPr lang="en-US" sz="2800" dirty="0"/>
              <a:t> com </a:t>
            </a:r>
            <a:r>
              <a:rPr lang="en-US" sz="2800" dirty="0" err="1"/>
              <a:t>os</a:t>
            </a:r>
            <a:r>
              <a:rPr lang="en-US" sz="2800" dirty="0"/>
              <a:t> </a:t>
            </a:r>
            <a:r>
              <a:rPr lang="en-US" sz="2800" dirty="0" err="1"/>
              <a:t>pais</a:t>
            </a:r>
            <a:r>
              <a:rPr lang="en-US" sz="2800" dirty="0"/>
              <a:t>; </a:t>
            </a:r>
            <a:r>
              <a:rPr lang="en-US" sz="2800" dirty="0" err="1"/>
              <a:t>Desenvolvimento</a:t>
            </a:r>
            <a:r>
              <a:rPr lang="en-US" sz="2800" dirty="0"/>
              <a:t> da </a:t>
            </a:r>
            <a:r>
              <a:rPr lang="en-US" sz="2800" dirty="0" err="1"/>
              <a:t>sublimação</a:t>
            </a:r>
            <a:endParaRPr lang="en-US" sz="2800" dirty="0"/>
          </a:p>
          <a:p>
            <a:pPr marL="0" indent="0" algn="just">
              <a:lnSpc>
                <a:spcPct val="170000"/>
              </a:lnSpc>
              <a:buNone/>
            </a:pPr>
            <a:endParaRPr lang="en-US" sz="3700" b="1" dirty="0">
              <a:solidFill>
                <a:srgbClr val="FF0000"/>
              </a:solidFill>
            </a:endParaRPr>
          </a:p>
          <a:p>
            <a:pPr marL="0" indent="0" algn="just">
              <a:lnSpc>
                <a:spcPct val="170000"/>
              </a:lnSpc>
              <a:buNone/>
            </a:pPr>
            <a:r>
              <a:rPr lang="en-US" sz="3700" b="1" dirty="0">
                <a:solidFill>
                  <a:srgbClr val="FF0000"/>
                </a:solidFill>
              </a:rPr>
              <a:t>Genital </a:t>
            </a:r>
            <a:r>
              <a:rPr lang="en-US" sz="3700" b="1" dirty="0" err="1">
                <a:solidFill>
                  <a:srgbClr val="FF0000"/>
                </a:solidFill>
              </a:rPr>
              <a:t>Adulta</a:t>
            </a:r>
            <a:endParaRPr lang="en-US" sz="3700" b="1" dirty="0">
              <a:solidFill>
                <a:srgbClr val="FF0000"/>
              </a:solidFill>
            </a:endParaRPr>
          </a:p>
          <a:p>
            <a:pPr algn="just">
              <a:lnSpc>
                <a:spcPct val="170000"/>
              </a:lnSpc>
              <a:buFontTx/>
              <a:buChar char="•"/>
            </a:pPr>
            <a:r>
              <a:rPr lang="en-US" sz="2800" dirty="0" err="1"/>
              <a:t>Retomada</a:t>
            </a:r>
            <a:r>
              <a:rPr lang="en-US" sz="2800" dirty="0"/>
              <a:t> do </a:t>
            </a:r>
            <a:r>
              <a:rPr lang="en-US" sz="2800" dirty="0" err="1"/>
              <a:t>desenvolvimento</a:t>
            </a:r>
            <a:r>
              <a:rPr lang="en-US" sz="2800" dirty="0"/>
              <a:t> da libido; </a:t>
            </a:r>
            <a:r>
              <a:rPr lang="en-US" sz="2800" dirty="0" err="1"/>
              <a:t>momento</a:t>
            </a:r>
            <a:r>
              <a:rPr lang="en-US" sz="2800" dirty="0"/>
              <a:t> de </a:t>
            </a:r>
            <a:r>
              <a:rPr lang="en-US" sz="2800" dirty="0" err="1"/>
              <a:t>uma</a:t>
            </a:r>
            <a:r>
              <a:rPr lang="en-US" sz="2800" dirty="0"/>
              <a:t> </a:t>
            </a:r>
            <a:r>
              <a:rPr lang="en-US" sz="2800" dirty="0" err="1"/>
              <a:t>establização</a:t>
            </a:r>
            <a:r>
              <a:rPr lang="en-US" sz="2800" dirty="0"/>
              <a:t> no </a:t>
            </a:r>
            <a:r>
              <a:rPr lang="en-US" sz="2800" dirty="0" err="1"/>
              <a:t>tipo</a:t>
            </a:r>
            <a:r>
              <a:rPr lang="en-US" sz="2800" dirty="0"/>
              <a:t> de </a:t>
            </a:r>
            <a:r>
              <a:rPr lang="en-US" sz="2800" dirty="0" err="1"/>
              <a:t>escolha</a:t>
            </a:r>
            <a:r>
              <a:rPr lang="en-US" sz="2800" dirty="0"/>
              <a:t> </a:t>
            </a:r>
            <a:r>
              <a:rPr lang="en-US" sz="2800" dirty="0" err="1"/>
              <a:t>objetal</a:t>
            </a:r>
            <a:r>
              <a:rPr lang="en-US" sz="2800" dirty="0"/>
              <a:t>, </a:t>
            </a:r>
            <a:r>
              <a:rPr lang="en-US" sz="2800" dirty="0" err="1"/>
              <a:t>compreensão</a:t>
            </a:r>
            <a:r>
              <a:rPr lang="en-US" sz="2800" dirty="0"/>
              <a:t> da </a:t>
            </a:r>
            <a:r>
              <a:rPr lang="en-US" sz="2800" dirty="0" err="1"/>
              <a:t>diferença</a:t>
            </a:r>
            <a:r>
              <a:rPr lang="en-US" sz="2800" dirty="0"/>
              <a:t> entre </a:t>
            </a:r>
            <a:r>
              <a:rPr lang="en-US" sz="2800" dirty="0" err="1"/>
              <a:t>sexos</a:t>
            </a:r>
            <a:endParaRPr lang="en-US" sz="2800" dirty="0"/>
          </a:p>
          <a:p>
            <a:pPr algn="just">
              <a:lnSpc>
                <a:spcPct val="170000"/>
              </a:lnSpc>
              <a:buFontTx/>
              <a:buChar char="•"/>
            </a:pPr>
            <a:r>
              <a:rPr lang="en-US" sz="2800" dirty="0" err="1"/>
              <a:t>Há</a:t>
            </a:r>
            <a:r>
              <a:rPr lang="en-US" sz="2800" dirty="0"/>
              <a:t> </a:t>
            </a:r>
            <a:r>
              <a:rPr lang="en-US" sz="2800" dirty="0" err="1"/>
              <a:t>oposição</a:t>
            </a:r>
            <a:r>
              <a:rPr lang="en-US" sz="2800" dirty="0"/>
              <a:t> entre o </a:t>
            </a:r>
            <a:r>
              <a:rPr lang="en-US" sz="2800" dirty="0" err="1"/>
              <a:t>masculino</a:t>
            </a:r>
            <a:r>
              <a:rPr lang="en-US" sz="2800" dirty="0"/>
              <a:t> e o </a:t>
            </a:r>
            <a:r>
              <a:rPr lang="en-US" sz="2800" dirty="0" err="1"/>
              <a:t>feminino</a:t>
            </a:r>
            <a:endParaRPr lang="en-US" sz="2800" dirty="0"/>
          </a:p>
        </p:txBody>
      </p:sp>
      <p:sp>
        <p:nvSpPr>
          <p:cNvPr id="7" name="Slide Number Placeholder 6"/>
          <p:cNvSpPr>
            <a:spLocks noGrp="1"/>
          </p:cNvSpPr>
          <p:nvPr>
            <p:ph type="sldNum" sz="quarter" idx="12"/>
          </p:nvPr>
        </p:nvSpPr>
        <p:spPr/>
        <p:txBody>
          <a:bodyPr/>
          <a:lstStyle/>
          <a:p>
            <a:fld id="{D63B9D88-D155-4948-8B72-E5EAA8D0EB4C}" type="slidenum">
              <a:rPr lang="en-US" smtClean="0"/>
              <a:t>4</a:t>
            </a:fld>
            <a:endParaRPr lang="en-US"/>
          </a:p>
        </p:txBody>
      </p:sp>
    </p:spTree>
    <p:extLst>
      <p:ext uri="{BB962C8B-B14F-4D97-AF65-F5344CB8AC3E}">
        <p14:creationId xmlns:p14="http://schemas.microsoft.com/office/powerpoint/2010/main" val="329907044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pPr lvl="0" algn="just">
              <a:lnSpc>
                <a:spcPct val="150000"/>
              </a:lnSpc>
            </a:pPr>
            <a:r>
              <a:rPr lang="pt-BR" dirty="0"/>
              <a:t>O que é interessante, nessa formulação, não é tanto a “verdade” ou “veracidade” do que Freud especulou ter acontecido, mas a possibilidade de explicitar as dinâmicas em jogo, dando conteúdos empíricos (por analogia) ao que teria ocorrido na história ficcional da humanidade</a:t>
            </a:r>
          </a:p>
          <a:p>
            <a:endParaRPr lang="en-US" dirty="0"/>
          </a:p>
        </p:txBody>
      </p:sp>
    </p:spTree>
    <p:extLst>
      <p:ext uri="{BB962C8B-B14F-4D97-AF65-F5344CB8AC3E}">
        <p14:creationId xmlns:p14="http://schemas.microsoft.com/office/powerpoint/2010/main" val="235088326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lide Number Placeholder 3"/>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eaLnBrk="1" fontAlgn="base" hangingPunct="1">
              <a:spcBef>
                <a:spcPct val="0"/>
              </a:spcBef>
              <a:spcAft>
                <a:spcPct val="0"/>
              </a:spcAft>
            </a:pPr>
            <a:fld id="{0E97692F-EC93-D248-8CA6-DAD6A8BE0A55}" type="slidenum">
              <a:rPr lang="en-US" sz="1200">
                <a:solidFill>
                  <a:srgbClr val="898989"/>
                </a:solidFill>
                <a:ea typeface="MS PGothic" charset="0"/>
                <a:cs typeface="MS PGothic" charset="0"/>
              </a:rPr>
              <a:pPr eaLnBrk="1" fontAlgn="base" hangingPunct="1">
                <a:spcBef>
                  <a:spcPct val="0"/>
                </a:spcBef>
                <a:spcAft>
                  <a:spcPct val="0"/>
                </a:spcAft>
              </a:pPr>
              <a:t>41</a:t>
            </a:fld>
            <a:endParaRPr lang="en-US" sz="1200">
              <a:solidFill>
                <a:srgbClr val="898989"/>
              </a:solidFill>
              <a:ea typeface="MS PGothic" charset="0"/>
              <a:cs typeface="MS PGothic" charset="0"/>
            </a:endParaRPr>
          </a:p>
        </p:txBody>
      </p:sp>
      <p:sp>
        <p:nvSpPr>
          <p:cNvPr id="33794" name="Content Placeholder 2"/>
          <p:cNvSpPr>
            <a:spLocks noGrp="1"/>
          </p:cNvSpPr>
          <p:nvPr>
            <p:ph idx="1"/>
          </p:nvPr>
        </p:nvSpPr>
        <p:spPr>
          <a:xfrm>
            <a:off x="688975" y="887413"/>
            <a:ext cx="7713663" cy="4983162"/>
          </a:xfrm>
        </p:spPr>
        <p:txBody>
          <a:bodyPr>
            <a:normAutofit lnSpcReduction="10000"/>
          </a:bodyPr>
          <a:lstStyle/>
          <a:p>
            <a:pPr algn="just" eaLnBrk="1" hangingPunct="1">
              <a:lnSpc>
                <a:spcPct val="150000"/>
              </a:lnSpc>
              <a:buFont typeface="Arial" charset="0"/>
              <a:buNone/>
            </a:pPr>
            <a:r>
              <a:rPr lang="pt-BR" sz="1800">
                <a:latin typeface="Calibri" charset="0"/>
                <a:ea typeface="MS PGothic" charset="0"/>
                <a:cs typeface="MS PGothic" charset="0"/>
              </a:rPr>
              <a:t>	</a:t>
            </a:r>
            <a:r>
              <a:rPr lang="pt-BR" sz="1800" b="1">
                <a:latin typeface="Calibri" charset="0"/>
                <a:ea typeface="MS PGothic" charset="0"/>
                <a:cs typeface="MS PGothic" charset="0"/>
              </a:rPr>
              <a:t>Resumindo</a:t>
            </a:r>
            <a:r>
              <a:rPr lang="pt-BR" sz="1800">
                <a:latin typeface="Calibri" charset="0"/>
                <a:ea typeface="MS PGothic" charset="0"/>
                <a:cs typeface="MS PGothic" charset="0"/>
              </a:rPr>
              <a:t>, podemos dizer o seguinte: se as disposições para as neuroses de transferência foram adquiridas na lutar contra as necessidades dos tempos glaciais, então as fixações, nas quais se baseiam as neuroses narcísicas, originaram-se da opressão do pai, o qual, após o término da era glacial assume, continua, por assim dizer, tal papel contra a segunda geração. Da mesma forma como a primeira luta leva para a fase cultura patriarcal, a segunda leva à social. Ambas contudo, produzem fixações, as quais, em seu retorno, após milênios, transforma-se nas disposições dos dois grupos de neurose.Portanto, nesse sentido, a neurose é também uma aquisição cultural. Se o paralelo aqui esboçado não é mais que uma comparação lúdica na medida em que não consegue iluminar o enigma das neuroses, deve ceder o esclarecimento às futuras pesquisas e novas experiências. </a:t>
            </a:r>
          </a:p>
          <a:p>
            <a:pPr algn="just" eaLnBrk="1" hangingPunct="1">
              <a:lnSpc>
                <a:spcPct val="150000"/>
              </a:lnSpc>
              <a:buFont typeface="Arial" charset="0"/>
              <a:buNone/>
            </a:pPr>
            <a:endParaRPr lang="pt-BR" sz="1800">
              <a:latin typeface="Calibri" charset="0"/>
              <a:ea typeface="MS PGothic" charset="0"/>
              <a:cs typeface="MS PGothic" charset="0"/>
            </a:endParaRPr>
          </a:p>
        </p:txBody>
      </p:sp>
    </p:spTree>
    <p:extLst>
      <p:ext uri="{BB962C8B-B14F-4D97-AF65-F5344CB8AC3E}">
        <p14:creationId xmlns:p14="http://schemas.microsoft.com/office/powerpoint/2010/main" val="2853883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br>
              <a:rPr lang="en-US" sz="2400" b="1" dirty="0">
                <a:solidFill>
                  <a:srgbClr val="FF0000"/>
                </a:solidFill>
              </a:rPr>
            </a:br>
            <a:r>
              <a:rPr lang="en-US" sz="2400" b="1" dirty="0">
                <a:solidFill>
                  <a:srgbClr val="FF0000"/>
                </a:solidFill>
              </a:rPr>
              <a:t>4 Qual o </a:t>
            </a:r>
            <a:r>
              <a:rPr lang="en-US" sz="2400" b="1" dirty="0" err="1">
                <a:solidFill>
                  <a:srgbClr val="FF0000"/>
                </a:solidFill>
              </a:rPr>
              <a:t>método</a:t>
            </a:r>
            <a:r>
              <a:rPr lang="en-US" sz="2400" b="1" dirty="0">
                <a:solidFill>
                  <a:srgbClr val="FF0000"/>
                </a:solidFill>
              </a:rPr>
              <a:t> </a:t>
            </a:r>
            <a:r>
              <a:rPr lang="en-US" sz="2400" b="1" dirty="0" err="1">
                <a:solidFill>
                  <a:srgbClr val="FF0000"/>
                </a:solidFill>
              </a:rPr>
              <a:t>utilizado</a:t>
            </a:r>
            <a:r>
              <a:rPr lang="en-US" sz="2400" b="1" dirty="0">
                <a:solidFill>
                  <a:srgbClr val="FF0000"/>
                </a:solidFill>
              </a:rPr>
              <a:t> para </a:t>
            </a:r>
            <a:r>
              <a:rPr lang="en-US" sz="2400" b="1" dirty="0" err="1">
                <a:solidFill>
                  <a:srgbClr val="FF0000"/>
                </a:solidFill>
              </a:rPr>
              <a:t>pesquisar</a:t>
            </a:r>
            <a:r>
              <a:rPr lang="en-US" sz="2400" b="1" dirty="0">
                <a:solidFill>
                  <a:srgbClr val="FF0000"/>
                </a:solidFill>
              </a:rPr>
              <a:t> e, </a:t>
            </a:r>
            <a:r>
              <a:rPr lang="en-US" sz="2400" b="1" dirty="0" err="1">
                <a:solidFill>
                  <a:srgbClr val="FF0000"/>
                </a:solidFill>
              </a:rPr>
              <a:t>depois</a:t>
            </a:r>
            <a:r>
              <a:rPr lang="en-US" sz="2400" b="1" dirty="0">
                <a:solidFill>
                  <a:srgbClr val="FF0000"/>
                </a:solidFill>
              </a:rPr>
              <a:t>, </a:t>
            </a:r>
            <a:r>
              <a:rPr lang="en-US" sz="2400" b="1" dirty="0" err="1">
                <a:solidFill>
                  <a:srgbClr val="FF0000"/>
                </a:solidFill>
              </a:rPr>
              <a:t>organizar</a:t>
            </a:r>
            <a:r>
              <a:rPr lang="en-US" sz="2400" b="1" dirty="0">
                <a:solidFill>
                  <a:srgbClr val="FF0000"/>
                </a:solidFill>
              </a:rPr>
              <a:t> </a:t>
            </a:r>
            <a:r>
              <a:rPr lang="en-US" sz="2400" b="1" dirty="0" err="1">
                <a:solidFill>
                  <a:srgbClr val="FF0000"/>
                </a:solidFill>
              </a:rPr>
              <a:t>sistematicamente</a:t>
            </a:r>
            <a:r>
              <a:rPr lang="en-US" sz="2400" b="1" dirty="0">
                <a:solidFill>
                  <a:srgbClr val="FF0000"/>
                </a:solidFill>
              </a:rPr>
              <a:t> </a:t>
            </a:r>
            <a:r>
              <a:rPr lang="en-US" sz="2400" b="1" dirty="0" err="1">
                <a:solidFill>
                  <a:srgbClr val="FF0000"/>
                </a:solidFill>
              </a:rPr>
              <a:t>os</a:t>
            </a:r>
            <a:r>
              <a:rPr lang="en-US" sz="2400" b="1" dirty="0">
                <a:solidFill>
                  <a:srgbClr val="FF0000"/>
                </a:solidFill>
              </a:rPr>
              <a:t> dados </a:t>
            </a:r>
            <a:r>
              <a:rPr lang="en-US" sz="2400" b="1" dirty="0" err="1">
                <a:solidFill>
                  <a:srgbClr val="FF0000"/>
                </a:solidFill>
              </a:rPr>
              <a:t>observados</a:t>
            </a:r>
            <a:r>
              <a:rPr lang="en-US" sz="2400" b="1" dirty="0">
                <a:solidFill>
                  <a:srgbClr val="FF0000"/>
                </a:solidFill>
              </a:rPr>
              <a:t> e </a:t>
            </a:r>
            <a:r>
              <a:rPr lang="en-US" sz="2400" b="1" dirty="0" err="1">
                <a:solidFill>
                  <a:srgbClr val="FF0000"/>
                </a:solidFill>
              </a:rPr>
              <a:t>apresentá</a:t>
            </a:r>
            <a:r>
              <a:rPr lang="en-US" sz="2400" b="1" dirty="0">
                <a:solidFill>
                  <a:srgbClr val="FF0000"/>
                </a:solidFill>
              </a:rPr>
              <a:t>-los </a:t>
            </a:r>
            <a:r>
              <a:rPr lang="en-US" sz="2400" b="1" dirty="0" err="1">
                <a:solidFill>
                  <a:srgbClr val="FF0000"/>
                </a:solidFill>
              </a:rPr>
              <a:t>descritivamente</a:t>
            </a:r>
            <a:r>
              <a:rPr lang="en-US" sz="2400" b="1" dirty="0">
                <a:solidFill>
                  <a:srgbClr val="FF0000"/>
                </a:solidFill>
              </a:rPr>
              <a:t>? </a:t>
            </a:r>
            <a:br>
              <a:rPr lang="en-US" sz="2400" b="1" dirty="0">
                <a:solidFill>
                  <a:srgbClr val="FF0000"/>
                </a:solidFill>
              </a:rPr>
            </a:br>
            <a:endParaRPr lang="en-US" sz="2400" dirty="0"/>
          </a:p>
        </p:txBody>
      </p:sp>
      <p:sp>
        <p:nvSpPr>
          <p:cNvPr id="3" name="Content Placeholder 2"/>
          <p:cNvSpPr>
            <a:spLocks noGrp="1"/>
          </p:cNvSpPr>
          <p:nvPr>
            <p:ph idx="1"/>
          </p:nvPr>
        </p:nvSpPr>
        <p:spPr/>
        <p:txBody>
          <a:bodyPr>
            <a:normAutofit fontScale="47500" lnSpcReduction="20000"/>
          </a:bodyPr>
          <a:lstStyle/>
          <a:p>
            <a:pPr algn="just">
              <a:lnSpc>
                <a:spcPct val="160000"/>
              </a:lnSpc>
            </a:pPr>
            <a:r>
              <a:rPr lang="en-US" sz="3800" dirty="0"/>
              <a:t>O </a:t>
            </a:r>
            <a:r>
              <a:rPr lang="en-US" sz="3800" dirty="0" err="1"/>
              <a:t>método</a:t>
            </a:r>
            <a:r>
              <a:rPr lang="en-US" sz="3800" dirty="0"/>
              <a:t> </a:t>
            </a:r>
            <a:r>
              <a:rPr lang="en-US" sz="3800" dirty="0" err="1"/>
              <a:t>psicanalítico</a:t>
            </a:r>
            <a:r>
              <a:rPr lang="en-US" sz="3800" dirty="0"/>
              <a:t> de </a:t>
            </a:r>
            <a:r>
              <a:rPr lang="en-US" sz="3800" dirty="0" err="1"/>
              <a:t>tratamento</a:t>
            </a:r>
            <a:r>
              <a:rPr lang="en-US" sz="3800" dirty="0"/>
              <a:t> </a:t>
            </a:r>
            <a:r>
              <a:rPr lang="en-US" sz="3800" dirty="0" err="1"/>
              <a:t>psicoterápico</a:t>
            </a:r>
            <a:endParaRPr lang="en-US" sz="3800" dirty="0"/>
          </a:p>
          <a:p>
            <a:pPr algn="just">
              <a:lnSpc>
                <a:spcPct val="160000"/>
              </a:lnSpc>
            </a:pPr>
            <a:endParaRPr lang="en-US" sz="3800" dirty="0"/>
          </a:p>
          <a:p>
            <a:pPr algn="just">
              <a:lnSpc>
                <a:spcPct val="160000"/>
              </a:lnSpc>
            </a:pPr>
            <a:r>
              <a:rPr lang="en-US" sz="3800" dirty="0"/>
              <a:t>“</a:t>
            </a:r>
            <a:r>
              <a:rPr lang="en-US" sz="3800" dirty="0" err="1"/>
              <a:t>os</a:t>
            </a:r>
            <a:r>
              <a:rPr lang="en-US" sz="3800" dirty="0"/>
              <a:t> </a:t>
            </a:r>
            <a:r>
              <a:rPr lang="en-US" sz="3800" dirty="0" err="1"/>
              <a:t>começos</a:t>
            </a:r>
            <a:r>
              <a:rPr lang="en-US" sz="3800" dirty="0"/>
              <a:t> da </a:t>
            </a:r>
            <a:r>
              <a:rPr lang="en-US" sz="3800" dirty="0" err="1"/>
              <a:t>vida</a:t>
            </a:r>
            <a:r>
              <a:rPr lang="en-US" sz="3800" dirty="0"/>
              <a:t> sexual </a:t>
            </a:r>
            <a:r>
              <a:rPr lang="en-US" sz="3800" dirty="0" err="1"/>
              <a:t>aqui</a:t>
            </a:r>
            <a:r>
              <a:rPr lang="en-US" sz="3800" dirty="0"/>
              <a:t> </a:t>
            </a:r>
            <a:r>
              <a:rPr lang="en-US" sz="3800" dirty="0" err="1"/>
              <a:t>descritos</a:t>
            </a:r>
            <a:r>
              <a:rPr lang="en-US" sz="3800" dirty="0"/>
              <a:t> </a:t>
            </a:r>
            <a:r>
              <a:rPr lang="en-US" sz="3800" dirty="0" err="1"/>
              <a:t>podem</a:t>
            </a:r>
            <a:r>
              <a:rPr lang="en-US" sz="3800" dirty="0"/>
              <a:t> </a:t>
            </a:r>
            <a:r>
              <a:rPr lang="en-US" sz="3800" dirty="0" err="1"/>
              <a:t>ser</a:t>
            </a:r>
            <a:r>
              <a:rPr lang="en-US" sz="3800" dirty="0"/>
              <a:t> </a:t>
            </a:r>
            <a:r>
              <a:rPr lang="en-US" sz="3800" dirty="0" err="1"/>
              <a:t>confirmados</a:t>
            </a:r>
            <a:r>
              <a:rPr lang="en-US" sz="3800" dirty="0"/>
              <a:t> </a:t>
            </a:r>
            <a:r>
              <a:rPr lang="en-US" sz="3800" dirty="0" err="1"/>
              <a:t>apenas</a:t>
            </a:r>
            <a:r>
              <a:rPr lang="en-US" sz="3800" dirty="0"/>
              <a:t> </a:t>
            </a:r>
            <a:r>
              <a:rPr lang="en-US" sz="3800" dirty="0" err="1"/>
              <a:t>por</a:t>
            </a:r>
            <a:r>
              <a:rPr lang="en-US" sz="3800" dirty="0"/>
              <a:t> </a:t>
            </a:r>
            <a:r>
              <a:rPr lang="en-US" sz="3800" dirty="0" err="1"/>
              <a:t>aqueles</a:t>
            </a:r>
            <a:r>
              <a:rPr lang="en-US" sz="3800" dirty="0"/>
              <a:t> </a:t>
            </a:r>
            <a:r>
              <a:rPr lang="en-US" sz="3800" dirty="0" err="1"/>
              <a:t>pesquisadores</a:t>
            </a:r>
            <a:r>
              <a:rPr lang="en-US" sz="3800" dirty="0"/>
              <a:t> </a:t>
            </a:r>
            <a:r>
              <a:rPr lang="en-US" sz="3800" dirty="0" err="1"/>
              <a:t>que</a:t>
            </a:r>
            <a:r>
              <a:rPr lang="en-US" sz="3800" dirty="0"/>
              <a:t> </a:t>
            </a:r>
            <a:r>
              <a:rPr lang="en-US" sz="3800" dirty="0" err="1"/>
              <a:t>tenham</a:t>
            </a:r>
            <a:r>
              <a:rPr lang="en-US" sz="3800" dirty="0"/>
              <a:t> </a:t>
            </a:r>
            <a:r>
              <a:rPr lang="en-US" sz="3800" dirty="0" err="1"/>
              <a:t>paciência</a:t>
            </a:r>
            <a:r>
              <a:rPr lang="en-US" sz="3800" dirty="0"/>
              <a:t> e </a:t>
            </a:r>
            <a:r>
              <a:rPr lang="en-US" sz="3800" dirty="0" err="1"/>
              <a:t>habilidade</a:t>
            </a:r>
            <a:r>
              <a:rPr lang="en-US" sz="3800" dirty="0"/>
              <a:t> </a:t>
            </a:r>
            <a:r>
              <a:rPr lang="en-US" sz="3800" dirty="0" err="1"/>
              <a:t>técnica</a:t>
            </a:r>
            <a:r>
              <a:rPr lang="en-US" sz="3800" dirty="0"/>
              <a:t> </a:t>
            </a:r>
            <a:r>
              <a:rPr lang="en-US" sz="3800" dirty="0" err="1"/>
              <a:t>suficientes</a:t>
            </a:r>
            <a:r>
              <a:rPr lang="en-US" sz="3800" dirty="0"/>
              <a:t> </a:t>
            </a:r>
            <a:r>
              <a:rPr lang="en-US" sz="3800" dirty="0" err="1"/>
              <a:t>para</a:t>
            </a:r>
            <a:r>
              <a:rPr lang="en-US" sz="3800" dirty="0"/>
              <a:t> </a:t>
            </a:r>
            <a:r>
              <a:rPr lang="en-US" sz="3800" dirty="0" err="1"/>
              <a:t>levar</a:t>
            </a:r>
            <a:r>
              <a:rPr lang="en-US" sz="3800" dirty="0"/>
              <a:t> a </a:t>
            </a:r>
            <a:r>
              <a:rPr lang="en-US" sz="3800" dirty="0" err="1"/>
              <a:t>análise</a:t>
            </a:r>
            <a:r>
              <a:rPr lang="en-US" sz="3800" dirty="0"/>
              <a:t> </a:t>
            </a:r>
            <a:r>
              <a:rPr lang="en-US" sz="3800" dirty="0" err="1"/>
              <a:t>até</a:t>
            </a:r>
            <a:r>
              <a:rPr lang="en-US" sz="3800" dirty="0"/>
              <a:t> </a:t>
            </a:r>
            <a:r>
              <a:rPr lang="en-US" sz="3800" dirty="0" err="1"/>
              <a:t>os</a:t>
            </a:r>
            <a:r>
              <a:rPr lang="en-US" sz="3800" dirty="0"/>
              <a:t> </a:t>
            </a:r>
            <a:r>
              <a:rPr lang="en-US" sz="3800" dirty="0" err="1"/>
              <a:t>primeiros</a:t>
            </a:r>
            <a:r>
              <a:rPr lang="en-US" sz="3800" dirty="0"/>
              <a:t> </a:t>
            </a:r>
            <a:r>
              <a:rPr lang="en-US" sz="3800" dirty="0" err="1"/>
              <a:t>anos</a:t>
            </a:r>
            <a:r>
              <a:rPr lang="en-US" sz="3800" dirty="0"/>
              <a:t> de </a:t>
            </a:r>
            <a:r>
              <a:rPr lang="en-US" sz="3800" dirty="0" err="1"/>
              <a:t>infância</a:t>
            </a:r>
            <a:r>
              <a:rPr lang="en-US" sz="3800" dirty="0"/>
              <a:t> do </a:t>
            </a:r>
            <a:r>
              <a:rPr lang="en-US" sz="3800" dirty="0" err="1"/>
              <a:t>paciente</a:t>
            </a:r>
            <a:r>
              <a:rPr lang="en-US" sz="3800" dirty="0"/>
              <a:t>” (Freud, 1905d, </a:t>
            </a:r>
            <a:r>
              <a:rPr lang="en-US" sz="3800" i="1" dirty="0" err="1"/>
              <a:t>Três</a:t>
            </a:r>
            <a:r>
              <a:rPr lang="en-US" sz="3800" i="1" dirty="0"/>
              <a:t> </a:t>
            </a:r>
            <a:r>
              <a:rPr lang="en-US" sz="3800" i="1" dirty="0" err="1"/>
              <a:t>Ensaios</a:t>
            </a:r>
            <a:r>
              <a:rPr lang="en-US" sz="3800" i="1" dirty="0"/>
              <a:t> </a:t>
            </a:r>
            <a:r>
              <a:rPr lang="en-US" sz="3800" i="1" dirty="0" err="1"/>
              <a:t>sobre</a:t>
            </a:r>
            <a:r>
              <a:rPr lang="en-US" sz="3800" i="1" dirty="0"/>
              <a:t> a </a:t>
            </a:r>
            <a:r>
              <a:rPr lang="en-US" sz="3800" i="1" dirty="0" err="1"/>
              <a:t>sexualidade</a:t>
            </a:r>
            <a:r>
              <a:rPr lang="en-US" sz="3800" dirty="0"/>
              <a:t>, </a:t>
            </a:r>
            <a:r>
              <a:rPr lang="en-US" sz="3800" dirty="0" err="1"/>
              <a:t>prefácio</a:t>
            </a:r>
            <a:r>
              <a:rPr lang="en-US" sz="3800" dirty="0"/>
              <a:t> de 1920 </a:t>
            </a:r>
            <a:r>
              <a:rPr lang="en-US" sz="3800" dirty="0" err="1"/>
              <a:t>à</a:t>
            </a:r>
            <a:r>
              <a:rPr lang="en-US" sz="3800" dirty="0"/>
              <a:t> 4 </a:t>
            </a:r>
            <a:r>
              <a:rPr lang="en-US" sz="3800" dirty="0" err="1"/>
              <a:t>edição</a:t>
            </a:r>
            <a:r>
              <a:rPr lang="en-US" sz="3800" dirty="0"/>
              <a:t>)</a:t>
            </a:r>
          </a:p>
          <a:p>
            <a:pPr algn="just">
              <a:lnSpc>
                <a:spcPct val="160000"/>
              </a:lnSpc>
            </a:pPr>
            <a:endParaRPr lang="en-US" sz="3800" dirty="0"/>
          </a:p>
          <a:p>
            <a:pPr algn="just">
              <a:lnSpc>
                <a:spcPct val="160000"/>
              </a:lnSpc>
            </a:pPr>
            <a:r>
              <a:rPr lang="en-US" sz="3800" dirty="0"/>
              <a:t>“Se as </a:t>
            </a:r>
            <a:r>
              <a:rPr lang="en-US" sz="3800" dirty="0" err="1"/>
              <a:t>pessoas</a:t>
            </a:r>
            <a:r>
              <a:rPr lang="en-US" sz="3800" dirty="0"/>
              <a:t> fosse </a:t>
            </a:r>
            <a:r>
              <a:rPr lang="en-US" sz="3800" dirty="0" err="1"/>
              <a:t>capazes</a:t>
            </a:r>
            <a:r>
              <a:rPr lang="en-US" sz="3800" dirty="0"/>
              <a:t> de </a:t>
            </a:r>
            <a:r>
              <a:rPr lang="en-US" sz="3800" dirty="0" err="1"/>
              <a:t>aprender</a:t>
            </a:r>
            <a:r>
              <a:rPr lang="en-US" sz="3800" dirty="0"/>
              <a:t> com a </a:t>
            </a:r>
            <a:r>
              <a:rPr lang="en-US" sz="3800" dirty="0" err="1"/>
              <a:t>observação</a:t>
            </a:r>
            <a:r>
              <a:rPr lang="en-US" sz="3800" dirty="0"/>
              <a:t> </a:t>
            </a:r>
            <a:r>
              <a:rPr lang="en-US" sz="3800" dirty="0" err="1"/>
              <a:t>diretaes</a:t>
            </a:r>
            <a:r>
              <a:rPr lang="en-US" sz="3800" dirty="0"/>
              <a:t> das </a:t>
            </a:r>
            <a:r>
              <a:rPr lang="en-US" sz="3800" dirty="0" err="1"/>
              <a:t>crianças</a:t>
            </a:r>
            <a:r>
              <a:rPr lang="en-US" sz="3800" dirty="0"/>
              <a:t>, </a:t>
            </a:r>
            <a:r>
              <a:rPr lang="en-US" sz="3800" dirty="0" err="1"/>
              <a:t>estes</a:t>
            </a:r>
            <a:r>
              <a:rPr lang="en-US" sz="3800" dirty="0"/>
              <a:t> </a:t>
            </a:r>
            <a:r>
              <a:rPr lang="en-US" sz="3800" dirty="0" err="1"/>
              <a:t>três</a:t>
            </a:r>
            <a:r>
              <a:rPr lang="en-US" sz="3800" dirty="0"/>
              <a:t> </a:t>
            </a:r>
            <a:r>
              <a:rPr lang="en-US" sz="3800" dirty="0" err="1"/>
              <a:t>ensaios</a:t>
            </a:r>
            <a:r>
              <a:rPr lang="en-US" sz="3800" dirty="0"/>
              <a:t> </a:t>
            </a:r>
            <a:r>
              <a:rPr lang="en-US" sz="3800" dirty="0" err="1"/>
              <a:t>poderiam</a:t>
            </a:r>
            <a:r>
              <a:rPr lang="en-US" sz="3800" dirty="0"/>
              <a:t> </a:t>
            </a:r>
            <a:r>
              <a:rPr lang="en-US" sz="3800" dirty="0" err="1"/>
              <a:t>muito</a:t>
            </a:r>
            <a:r>
              <a:rPr lang="en-US" sz="3800" dirty="0"/>
              <a:t> </a:t>
            </a:r>
            <a:r>
              <a:rPr lang="en-US" sz="3800" dirty="0" err="1"/>
              <a:t>bem</a:t>
            </a:r>
            <a:r>
              <a:rPr lang="en-US" sz="3800" dirty="0"/>
              <a:t> </a:t>
            </a:r>
            <a:r>
              <a:rPr lang="en-US" sz="3800" dirty="0" err="1"/>
              <a:t>não</a:t>
            </a:r>
            <a:r>
              <a:rPr lang="en-US" sz="3800" dirty="0"/>
              <a:t> </a:t>
            </a:r>
            <a:r>
              <a:rPr lang="en-US" sz="3800" dirty="0" err="1"/>
              <a:t>ter</a:t>
            </a:r>
            <a:r>
              <a:rPr lang="en-US" sz="3800" dirty="0"/>
              <a:t> </a:t>
            </a:r>
            <a:r>
              <a:rPr lang="en-US" sz="3800" dirty="0" err="1"/>
              <a:t>sido</a:t>
            </a:r>
            <a:r>
              <a:rPr lang="en-US" sz="3800" dirty="0"/>
              <a:t> </a:t>
            </a:r>
            <a:r>
              <a:rPr lang="en-US" sz="3800" dirty="0" err="1"/>
              <a:t>escritos</a:t>
            </a:r>
            <a:r>
              <a:rPr lang="en-US" sz="3800" dirty="0"/>
              <a:t>”. (Freud, 1905d, </a:t>
            </a:r>
            <a:r>
              <a:rPr lang="en-US" sz="3800" dirty="0" err="1"/>
              <a:t>prefácio</a:t>
            </a:r>
            <a:r>
              <a:rPr lang="en-US" sz="3800" dirty="0"/>
              <a:t> de 1920 </a:t>
            </a:r>
            <a:r>
              <a:rPr lang="en-US" sz="3800" dirty="0" err="1"/>
              <a:t>à</a:t>
            </a:r>
            <a:r>
              <a:rPr lang="en-US" sz="3800" dirty="0"/>
              <a:t> 4 </a:t>
            </a:r>
            <a:r>
              <a:rPr lang="en-US" sz="3800" dirty="0" err="1"/>
              <a:t>edição</a:t>
            </a:r>
            <a:r>
              <a:rPr lang="en-US" sz="3800" dirty="0"/>
              <a:t>)</a:t>
            </a:r>
          </a:p>
          <a:p>
            <a:pPr marL="0" indent="0" algn="just">
              <a:lnSpc>
                <a:spcPct val="160000"/>
              </a:lnSpc>
              <a:buNone/>
            </a:pPr>
            <a:r>
              <a:rPr lang="en-US" dirty="0"/>
              <a:t>  </a:t>
            </a:r>
          </a:p>
        </p:txBody>
      </p:sp>
      <p:sp>
        <p:nvSpPr>
          <p:cNvPr id="4" name="Slide Number Placeholder 3"/>
          <p:cNvSpPr>
            <a:spLocks noGrp="1"/>
          </p:cNvSpPr>
          <p:nvPr>
            <p:ph type="sldNum" sz="quarter" idx="12"/>
          </p:nvPr>
        </p:nvSpPr>
        <p:spPr/>
        <p:txBody>
          <a:bodyPr/>
          <a:lstStyle/>
          <a:p>
            <a:fld id="{D63B9D88-D155-4948-8B72-E5EAA8D0EB4C}" type="slidenum">
              <a:rPr lang="en-US" smtClean="0"/>
              <a:t>5</a:t>
            </a:fld>
            <a:endParaRPr lang="en-US"/>
          </a:p>
        </p:txBody>
      </p:sp>
    </p:spTree>
    <p:extLst>
      <p:ext uri="{BB962C8B-B14F-4D97-AF65-F5344CB8AC3E}">
        <p14:creationId xmlns:p14="http://schemas.microsoft.com/office/powerpoint/2010/main" val="38425490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000" dirty="0" err="1"/>
              <a:t>Pressupostos</a:t>
            </a:r>
            <a:r>
              <a:rPr lang="en-US" sz="2000" dirty="0"/>
              <a:t> </a:t>
            </a:r>
            <a:r>
              <a:rPr lang="en-US" sz="2000" dirty="0" err="1"/>
              <a:t>conceituais</a:t>
            </a:r>
            <a:r>
              <a:rPr lang="en-US" sz="2000" dirty="0"/>
              <a:t> </a:t>
            </a:r>
            <a:r>
              <a:rPr lang="en-US" sz="2000" dirty="0" err="1"/>
              <a:t>para</a:t>
            </a:r>
            <a:r>
              <a:rPr lang="en-US" sz="2000" dirty="0"/>
              <a:t> a </a:t>
            </a:r>
            <a:r>
              <a:rPr lang="en-US" sz="2000" dirty="0" err="1"/>
              <a:t>pesquisa</a:t>
            </a:r>
            <a:r>
              <a:rPr lang="en-US" sz="2000" dirty="0"/>
              <a:t> </a:t>
            </a:r>
            <a:r>
              <a:rPr lang="en-US" sz="2000" dirty="0" err="1"/>
              <a:t>psicanalítica</a:t>
            </a:r>
            <a:r>
              <a:rPr lang="en-US" sz="2000" dirty="0"/>
              <a:t>.</a:t>
            </a:r>
            <a:br>
              <a:rPr lang="en-US" sz="2000" dirty="0"/>
            </a:br>
            <a:br>
              <a:rPr lang="en-US" sz="2000" dirty="0"/>
            </a:br>
            <a:r>
              <a:rPr lang="en-US" sz="2000" dirty="0" err="1"/>
              <a:t>Pressupostos</a:t>
            </a:r>
            <a:r>
              <a:rPr lang="en-US" sz="2000" dirty="0"/>
              <a:t> </a:t>
            </a:r>
            <a:r>
              <a:rPr lang="en-US" sz="2000" dirty="0" err="1"/>
              <a:t>conceitos</a:t>
            </a:r>
            <a:r>
              <a:rPr lang="en-US" sz="2000" dirty="0"/>
              <a:t> </a:t>
            </a:r>
            <a:r>
              <a:rPr lang="en-US" sz="2000" dirty="0" err="1"/>
              <a:t>para</a:t>
            </a:r>
            <a:r>
              <a:rPr lang="en-US" sz="2000" dirty="0"/>
              <a:t> a </a:t>
            </a:r>
            <a:r>
              <a:rPr lang="en-US" sz="2000" dirty="0" err="1"/>
              <a:t>descrição</a:t>
            </a:r>
            <a:r>
              <a:rPr lang="en-US" sz="2000" dirty="0"/>
              <a:t> do </a:t>
            </a:r>
            <a:r>
              <a:rPr lang="en-US" sz="2000" dirty="0" err="1"/>
              <a:t>desenvolvimento</a:t>
            </a:r>
            <a:r>
              <a:rPr lang="en-US" sz="2000" dirty="0"/>
              <a:t> da </a:t>
            </a:r>
            <a:r>
              <a:rPr lang="en-US" sz="2000" dirty="0" err="1"/>
              <a:t>sexualidade</a:t>
            </a:r>
            <a:r>
              <a:rPr lang="en-US" sz="2000" dirty="0"/>
              <a:t>.</a:t>
            </a:r>
          </a:p>
        </p:txBody>
      </p:sp>
      <p:sp>
        <p:nvSpPr>
          <p:cNvPr id="3" name="Content Placeholder 2"/>
          <p:cNvSpPr>
            <a:spLocks noGrp="1"/>
          </p:cNvSpPr>
          <p:nvPr>
            <p:ph idx="1"/>
          </p:nvPr>
        </p:nvSpPr>
        <p:spPr/>
        <p:txBody>
          <a:bodyPr>
            <a:noAutofit/>
          </a:bodyPr>
          <a:lstStyle/>
          <a:p>
            <a:pPr marL="0" indent="0" algn="just">
              <a:lnSpc>
                <a:spcPct val="170000"/>
              </a:lnSpc>
              <a:buNone/>
            </a:pPr>
            <a:r>
              <a:rPr lang="en-US" sz="1600" b="1" dirty="0"/>
              <a:t>AS ABERRAÇÕES SEXUAIS </a:t>
            </a:r>
            <a:r>
              <a:rPr lang="en-US" sz="1600" dirty="0"/>
              <a:t>(Freud , 1905d)</a:t>
            </a:r>
            <a:endParaRPr lang="en-US" sz="1600" b="1" dirty="0"/>
          </a:p>
          <a:p>
            <a:pPr marL="0" indent="0" algn="just">
              <a:lnSpc>
                <a:spcPct val="170000"/>
              </a:lnSpc>
              <a:buNone/>
            </a:pPr>
            <a:r>
              <a:rPr lang="en-US" sz="1600" dirty="0"/>
              <a:t>A </a:t>
            </a:r>
            <a:r>
              <a:rPr lang="en-US" sz="1600" dirty="0" err="1"/>
              <a:t>existência</a:t>
            </a:r>
            <a:r>
              <a:rPr lang="en-US" sz="1600" dirty="0"/>
              <a:t> de </a:t>
            </a:r>
            <a:r>
              <a:rPr lang="en-US" sz="1600" dirty="0" err="1"/>
              <a:t>necessidades</a:t>
            </a:r>
            <a:r>
              <a:rPr lang="en-US" sz="1600" dirty="0"/>
              <a:t> </a:t>
            </a:r>
            <a:r>
              <a:rPr lang="en-US" sz="1600" dirty="0" err="1"/>
              <a:t>sexuais</a:t>
            </a:r>
            <a:r>
              <a:rPr lang="en-US" sz="1600" dirty="0"/>
              <a:t> no </a:t>
            </a:r>
            <a:r>
              <a:rPr lang="en-US" sz="1600" dirty="0" err="1"/>
              <a:t>ser</a:t>
            </a:r>
            <a:r>
              <a:rPr lang="en-US" sz="1600" dirty="0"/>
              <a:t> </a:t>
            </a:r>
            <a:r>
              <a:rPr lang="en-US" sz="1600" dirty="0" err="1"/>
              <a:t>humano</a:t>
            </a:r>
            <a:r>
              <a:rPr lang="en-US" sz="1600" dirty="0"/>
              <a:t> e </a:t>
            </a:r>
            <a:r>
              <a:rPr lang="en-US" sz="1600" dirty="0" err="1"/>
              <a:t>nos</a:t>
            </a:r>
            <a:r>
              <a:rPr lang="en-US" sz="1600" dirty="0"/>
              <a:t> </a:t>
            </a:r>
            <a:r>
              <a:rPr lang="en-US" sz="1600" dirty="0" err="1"/>
              <a:t>animais</a:t>
            </a:r>
            <a:r>
              <a:rPr lang="en-US" sz="1600" dirty="0"/>
              <a:t> </a:t>
            </a:r>
            <a:r>
              <a:rPr lang="en-US" sz="1600" dirty="0" err="1"/>
              <a:t>é</a:t>
            </a:r>
            <a:r>
              <a:rPr lang="en-US" sz="1600" dirty="0"/>
              <a:t> </a:t>
            </a:r>
            <a:r>
              <a:rPr lang="en-US" sz="1600" dirty="0" err="1"/>
              <a:t>expressa</a:t>
            </a:r>
            <a:r>
              <a:rPr lang="en-US" sz="1600" dirty="0"/>
              <a:t>, </a:t>
            </a:r>
            <a:r>
              <a:rPr lang="en-US" sz="1600" dirty="0" err="1"/>
              <a:t>na</a:t>
            </a:r>
            <a:r>
              <a:rPr lang="en-US" sz="1600" dirty="0"/>
              <a:t> </a:t>
            </a:r>
            <a:r>
              <a:rPr lang="en-US" sz="1600" dirty="0" err="1"/>
              <a:t>biologia</a:t>
            </a:r>
            <a:r>
              <a:rPr lang="en-US" sz="1600" dirty="0"/>
              <a:t>, com a </a:t>
            </a:r>
            <a:r>
              <a:rPr lang="en-US" sz="1600" dirty="0" err="1"/>
              <a:t>suposição</a:t>
            </a:r>
            <a:r>
              <a:rPr lang="en-US" sz="1600" dirty="0"/>
              <a:t> de um "</a:t>
            </a:r>
            <a:r>
              <a:rPr lang="en-US" sz="1600" dirty="0" err="1"/>
              <a:t>instinto</a:t>
            </a:r>
            <a:r>
              <a:rPr lang="en-US" sz="1600" dirty="0"/>
              <a:t> sexual” [</a:t>
            </a:r>
            <a:r>
              <a:rPr lang="en-US" sz="1600" dirty="0" err="1">
                <a:solidFill>
                  <a:srgbClr val="FF0000"/>
                </a:solidFill>
              </a:rPr>
              <a:t>Geschlech</a:t>
            </a:r>
            <a:r>
              <a:rPr lang="en-US" sz="1600" dirty="0" err="1"/>
              <a:t>t</a:t>
            </a:r>
            <a:r>
              <a:rPr lang="en-US" sz="1600" dirty="0" err="1">
                <a:solidFill>
                  <a:srgbClr val="FF0000"/>
                </a:solidFill>
              </a:rPr>
              <a:t>rieb</a:t>
            </a:r>
            <a:r>
              <a:rPr lang="en-US" sz="1600" dirty="0"/>
              <a:t>]. </a:t>
            </a:r>
            <a:r>
              <a:rPr lang="en-US" sz="1600" dirty="0" err="1"/>
              <a:t>Nisso</a:t>
            </a:r>
            <a:r>
              <a:rPr lang="en-US" sz="1600" dirty="0"/>
              <a:t> </a:t>
            </a:r>
            <a:r>
              <a:rPr lang="en-US" sz="1600" dirty="0" err="1"/>
              <a:t>faz</a:t>
            </a:r>
            <a:r>
              <a:rPr lang="en-US" sz="1600" dirty="0"/>
              <a:t>-se </a:t>
            </a:r>
            <a:r>
              <a:rPr lang="en-US" sz="1600" dirty="0" err="1"/>
              <a:t>analogia</a:t>
            </a:r>
            <a:r>
              <a:rPr lang="en-US" sz="1600" dirty="0"/>
              <a:t> com o </a:t>
            </a:r>
            <a:r>
              <a:rPr lang="en-US" sz="1600" dirty="0" err="1"/>
              <a:t>instinto</a:t>
            </a:r>
            <a:r>
              <a:rPr lang="en-US" sz="1600" dirty="0"/>
              <a:t> de </a:t>
            </a:r>
            <a:r>
              <a:rPr lang="en-US" sz="1600" dirty="0" err="1"/>
              <a:t>nutrição</a:t>
            </a:r>
            <a:r>
              <a:rPr lang="en-US" sz="1600" dirty="0"/>
              <a:t>, a </a:t>
            </a:r>
            <a:r>
              <a:rPr lang="en-US" sz="1600" dirty="0" err="1"/>
              <a:t>fome</a:t>
            </a:r>
            <a:r>
              <a:rPr lang="en-US" sz="1600" dirty="0"/>
              <a:t>. A </a:t>
            </a:r>
            <a:r>
              <a:rPr lang="en-US" sz="1600" dirty="0" err="1"/>
              <a:t>linguagem</a:t>
            </a:r>
            <a:r>
              <a:rPr lang="en-US" sz="1600" dirty="0"/>
              <a:t> </a:t>
            </a:r>
            <a:r>
              <a:rPr lang="en-US" sz="1600" dirty="0" err="1"/>
              <a:t>corrente</a:t>
            </a:r>
            <a:r>
              <a:rPr lang="en-US" sz="1600" dirty="0"/>
              <a:t> </a:t>
            </a:r>
            <a:r>
              <a:rPr lang="en-US" sz="1600" dirty="0" err="1"/>
              <a:t>não</a:t>
            </a:r>
            <a:r>
              <a:rPr lang="en-US" sz="1600" dirty="0"/>
              <a:t> tem </a:t>
            </a:r>
            <a:r>
              <a:rPr lang="en-US" sz="1600" dirty="0" err="1"/>
              <a:t>uma</a:t>
            </a:r>
            <a:r>
              <a:rPr lang="en-US" sz="1600" dirty="0"/>
              <a:t> </a:t>
            </a:r>
            <a:r>
              <a:rPr lang="en-US" sz="1600" dirty="0" err="1"/>
              <a:t>designação</a:t>
            </a:r>
            <a:r>
              <a:rPr lang="en-US" sz="1600" dirty="0"/>
              <a:t> </a:t>
            </a:r>
            <a:r>
              <a:rPr lang="en-US" sz="1600" dirty="0" err="1"/>
              <a:t>correspondente</a:t>
            </a:r>
            <a:r>
              <a:rPr lang="en-US" sz="1600" dirty="0"/>
              <a:t> </a:t>
            </a:r>
            <a:r>
              <a:rPr lang="en-US" sz="1600" dirty="0" err="1"/>
              <a:t>à</a:t>
            </a:r>
            <a:r>
              <a:rPr lang="en-US" sz="1600" dirty="0"/>
              <a:t> </a:t>
            </a:r>
            <a:r>
              <a:rPr lang="en-US" sz="1600" dirty="0" err="1"/>
              <a:t>palavra</a:t>
            </a:r>
            <a:r>
              <a:rPr lang="en-US" sz="1600" dirty="0"/>
              <a:t> "</a:t>
            </a:r>
            <a:r>
              <a:rPr lang="en-US" sz="1600" dirty="0" err="1"/>
              <a:t>fome</a:t>
            </a:r>
            <a:r>
              <a:rPr lang="en-US" sz="1600" dirty="0"/>
              <a:t>"; a </a:t>
            </a:r>
            <a:r>
              <a:rPr lang="en-US" sz="1600" dirty="0" err="1"/>
              <a:t>ciência</a:t>
            </a:r>
            <a:r>
              <a:rPr lang="en-US" sz="1600" dirty="0"/>
              <a:t> </a:t>
            </a:r>
            <a:r>
              <a:rPr lang="en-US" sz="1600" dirty="0" err="1"/>
              <a:t>emprega</a:t>
            </a:r>
            <a:r>
              <a:rPr lang="en-US" sz="1600" dirty="0"/>
              <a:t>  “libido”.</a:t>
            </a:r>
          </a:p>
          <a:p>
            <a:pPr marL="0" indent="0" algn="just">
              <a:lnSpc>
                <a:spcPct val="170000"/>
              </a:lnSpc>
              <a:buNone/>
            </a:pPr>
            <a:r>
              <a:rPr lang="en-US" sz="1600" dirty="0"/>
              <a:t> [</a:t>
            </a:r>
            <a:r>
              <a:rPr lang="is-IS" sz="1600" dirty="0"/>
              <a:t>…]</a:t>
            </a:r>
            <a:endParaRPr lang="en-US" sz="1600" dirty="0"/>
          </a:p>
          <a:p>
            <a:pPr marL="0" indent="0" algn="just">
              <a:lnSpc>
                <a:spcPct val="170000"/>
              </a:lnSpc>
              <a:buNone/>
            </a:pPr>
            <a:r>
              <a:rPr lang="en-US" sz="1600" dirty="0" err="1"/>
              <a:t>Vamos</a:t>
            </a:r>
            <a:r>
              <a:rPr lang="en-US" sz="1600" dirty="0"/>
              <a:t> </a:t>
            </a:r>
            <a:r>
              <a:rPr lang="en-US" sz="1600" dirty="0" err="1"/>
              <a:t>introduzir</a:t>
            </a:r>
            <a:r>
              <a:rPr lang="en-US" sz="1600" dirty="0"/>
              <a:t> </a:t>
            </a:r>
            <a:r>
              <a:rPr lang="en-US" sz="1600" dirty="0" err="1"/>
              <a:t>duas</a:t>
            </a:r>
            <a:r>
              <a:rPr lang="en-US" sz="1600" dirty="0"/>
              <a:t> </a:t>
            </a:r>
            <a:r>
              <a:rPr lang="en-US" sz="1600" dirty="0" err="1"/>
              <a:t>expressões</a:t>
            </a:r>
            <a:r>
              <a:rPr lang="en-US" sz="1600" dirty="0"/>
              <a:t> </a:t>
            </a:r>
            <a:r>
              <a:rPr lang="en-US" sz="1600" dirty="0" err="1"/>
              <a:t>técnicas</a:t>
            </a:r>
            <a:r>
              <a:rPr lang="en-US" sz="1600" dirty="0"/>
              <a:t>: se </a:t>
            </a:r>
            <a:r>
              <a:rPr lang="en-US" sz="1600" dirty="0" err="1"/>
              <a:t>denominarmos</a:t>
            </a:r>
            <a:r>
              <a:rPr lang="en-US" sz="1600" dirty="0"/>
              <a:t> </a:t>
            </a:r>
            <a:r>
              <a:rPr lang="en-US" sz="1600" b="1" dirty="0" err="1"/>
              <a:t>objeto</a:t>
            </a:r>
            <a:r>
              <a:rPr lang="en-US" sz="1600" b="1" dirty="0"/>
              <a:t> sexual </a:t>
            </a:r>
            <a:r>
              <a:rPr lang="en-US" sz="1600" dirty="0"/>
              <a:t>a </a:t>
            </a:r>
            <a:r>
              <a:rPr lang="en-US" sz="1600" dirty="0" err="1"/>
              <a:t>pessoa</a:t>
            </a:r>
            <a:r>
              <a:rPr lang="en-US" sz="1600" dirty="0"/>
              <a:t> da </a:t>
            </a:r>
            <a:r>
              <a:rPr lang="en-US" sz="1600" dirty="0" err="1"/>
              <a:t>qual</a:t>
            </a:r>
            <a:r>
              <a:rPr lang="en-US" sz="1600" dirty="0"/>
              <a:t> </a:t>
            </a:r>
            <a:r>
              <a:rPr lang="en-US" sz="1600" dirty="0" err="1"/>
              <a:t>vem</a:t>
            </a:r>
            <a:r>
              <a:rPr lang="en-US" sz="1600" dirty="0"/>
              <a:t> a </a:t>
            </a:r>
            <a:r>
              <a:rPr lang="en-US" sz="1600" dirty="0" err="1"/>
              <a:t>atração</a:t>
            </a:r>
            <a:r>
              <a:rPr lang="en-US" sz="1600" dirty="0"/>
              <a:t> sexual, e </a:t>
            </a:r>
            <a:r>
              <a:rPr lang="en-US" sz="1600" b="1" dirty="0"/>
              <a:t>meta sexual </a:t>
            </a:r>
            <a:r>
              <a:rPr lang="en-US" sz="1600" dirty="0"/>
              <a:t>a </a:t>
            </a:r>
            <a:r>
              <a:rPr lang="en-US" sz="1600" dirty="0" err="1"/>
              <a:t>ação</a:t>
            </a:r>
            <a:r>
              <a:rPr lang="en-US" sz="1600" dirty="0"/>
              <a:t> </a:t>
            </a:r>
            <a:r>
              <a:rPr lang="en-US" sz="1600" dirty="0" err="1"/>
              <a:t>à</a:t>
            </a:r>
            <a:r>
              <a:rPr lang="en-US" sz="1600" dirty="0"/>
              <a:t> </a:t>
            </a:r>
            <a:r>
              <a:rPr lang="en-US" sz="1600" dirty="0" err="1"/>
              <a:t>qual</a:t>
            </a:r>
            <a:r>
              <a:rPr lang="en-US" sz="1600" dirty="0"/>
              <a:t> o </a:t>
            </a:r>
            <a:r>
              <a:rPr lang="en-US" sz="1600" dirty="0" err="1"/>
              <a:t>instinto</a:t>
            </a:r>
            <a:r>
              <a:rPr lang="en-US" sz="1600" dirty="0"/>
              <a:t> </a:t>
            </a:r>
            <a:r>
              <a:rPr lang="en-US" sz="1600" dirty="0" err="1"/>
              <a:t>impele</a:t>
            </a:r>
            <a:r>
              <a:rPr lang="en-US" sz="1600" dirty="0"/>
              <a:t>, a </a:t>
            </a:r>
            <a:r>
              <a:rPr lang="en-US" sz="1600" dirty="0" err="1"/>
              <a:t>observação</a:t>
            </a:r>
            <a:r>
              <a:rPr lang="en-US" sz="1600" dirty="0"/>
              <a:t>, </a:t>
            </a:r>
            <a:r>
              <a:rPr lang="en-US" sz="1600" dirty="0" err="1"/>
              <a:t>cientificamente</a:t>
            </a:r>
            <a:r>
              <a:rPr lang="en-US" sz="1600" dirty="0"/>
              <a:t> </a:t>
            </a:r>
            <a:r>
              <a:rPr lang="en-US" sz="1600" dirty="0" err="1"/>
              <a:t>filtrada</a:t>
            </a:r>
            <a:r>
              <a:rPr lang="en-US" sz="1600" dirty="0"/>
              <a:t>, </a:t>
            </a:r>
            <a:r>
              <a:rPr lang="en-US" sz="1600" dirty="0" err="1"/>
              <a:t>indica</a:t>
            </a:r>
            <a:r>
              <a:rPr lang="en-US" sz="1600" dirty="0"/>
              <a:t> </a:t>
            </a:r>
            <a:r>
              <a:rPr lang="en-US" sz="1600" dirty="0" err="1"/>
              <a:t>numerosos</a:t>
            </a:r>
            <a:r>
              <a:rPr lang="en-US" sz="1600" dirty="0"/>
              <a:t> </a:t>
            </a:r>
            <a:r>
              <a:rPr lang="en-US" sz="1600" dirty="0" err="1"/>
              <a:t>desvios</a:t>
            </a:r>
            <a:r>
              <a:rPr lang="en-US" sz="1600" dirty="0"/>
              <a:t> no </a:t>
            </a:r>
            <a:r>
              <a:rPr lang="en-US" sz="1600" dirty="0" err="1"/>
              <a:t>tocante</a:t>
            </a:r>
            <a:r>
              <a:rPr lang="en-US" sz="1600" dirty="0"/>
              <a:t> </a:t>
            </a:r>
            <a:r>
              <a:rPr lang="en-US" sz="1600" dirty="0" err="1"/>
              <a:t>aos</a:t>
            </a:r>
            <a:r>
              <a:rPr lang="en-US" sz="1600" dirty="0"/>
              <a:t> </a:t>
            </a:r>
            <a:r>
              <a:rPr lang="en-US" sz="1600" dirty="0" err="1"/>
              <a:t>dois</a:t>
            </a:r>
            <a:r>
              <a:rPr lang="en-US" sz="1600" dirty="0"/>
              <a:t>, </a:t>
            </a:r>
            <a:r>
              <a:rPr lang="en-US" sz="1600" dirty="0" err="1"/>
              <a:t>objeto</a:t>
            </a:r>
            <a:r>
              <a:rPr lang="en-US" sz="1600" dirty="0"/>
              <a:t> sexual e meta sexual, e a </a:t>
            </a:r>
            <a:r>
              <a:rPr lang="en-US" sz="1600" dirty="0" err="1"/>
              <a:t>relação</a:t>
            </a:r>
            <a:r>
              <a:rPr lang="en-US" sz="1600" dirty="0"/>
              <a:t> entre </a:t>
            </a:r>
            <a:r>
              <a:rPr lang="en-US" sz="1600" dirty="0" err="1"/>
              <a:t>eles</a:t>
            </a:r>
            <a:r>
              <a:rPr lang="en-US" sz="1600" dirty="0"/>
              <a:t> e a </a:t>
            </a:r>
            <a:r>
              <a:rPr lang="en-US" sz="1600" dirty="0" err="1"/>
              <a:t>norma</a:t>
            </a:r>
            <a:r>
              <a:rPr lang="en-US" sz="1600" dirty="0"/>
              <a:t> </a:t>
            </a:r>
            <a:r>
              <a:rPr lang="en-US" sz="1600" dirty="0" err="1"/>
              <a:t>suposta</a:t>
            </a:r>
            <a:r>
              <a:rPr lang="en-US" sz="1600" dirty="0"/>
              <a:t> </a:t>
            </a:r>
            <a:r>
              <a:rPr lang="en-US" sz="1600" dirty="0" err="1"/>
              <a:t>requer</a:t>
            </a:r>
            <a:r>
              <a:rPr lang="en-US" sz="1600" dirty="0"/>
              <a:t> </a:t>
            </a:r>
            <a:r>
              <a:rPr lang="en-US" sz="1600" dirty="0" err="1"/>
              <a:t>uma</a:t>
            </a:r>
            <a:r>
              <a:rPr lang="en-US" sz="1600" dirty="0"/>
              <a:t> </a:t>
            </a:r>
            <a:r>
              <a:rPr lang="en-US" sz="1600" dirty="0" err="1"/>
              <a:t>investigação</a:t>
            </a:r>
            <a:r>
              <a:rPr lang="en-US" sz="1600" dirty="0"/>
              <a:t> </a:t>
            </a:r>
            <a:r>
              <a:rPr lang="en-US" sz="1600" dirty="0" err="1"/>
              <a:t>aprofundada</a:t>
            </a:r>
            <a:r>
              <a:rPr lang="en-US" sz="1600" dirty="0"/>
              <a:t>. </a:t>
            </a:r>
          </a:p>
        </p:txBody>
      </p:sp>
      <p:sp>
        <p:nvSpPr>
          <p:cNvPr id="4" name="Slide Number Placeholder 3"/>
          <p:cNvSpPr>
            <a:spLocks noGrp="1"/>
          </p:cNvSpPr>
          <p:nvPr>
            <p:ph type="sldNum" sz="quarter" idx="12"/>
          </p:nvPr>
        </p:nvSpPr>
        <p:spPr/>
        <p:txBody>
          <a:bodyPr/>
          <a:lstStyle/>
          <a:p>
            <a:fld id="{D63B9D88-D155-4948-8B72-E5EAA8D0EB4C}" type="slidenum">
              <a:rPr lang="en-US" smtClean="0"/>
              <a:t>6</a:t>
            </a:fld>
            <a:endParaRPr lang="en-US"/>
          </a:p>
        </p:txBody>
      </p:sp>
    </p:spTree>
    <p:extLst>
      <p:ext uri="{BB962C8B-B14F-4D97-AF65-F5344CB8AC3E}">
        <p14:creationId xmlns:p14="http://schemas.microsoft.com/office/powerpoint/2010/main" val="27228582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pt-BR" sz="3600" dirty="0"/>
              <a:t>	</a:t>
            </a:r>
            <a:br>
              <a:rPr lang="pt-BR" sz="3600" dirty="0"/>
            </a:br>
            <a:r>
              <a:rPr lang="pt-BR" sz="2200" b="1" dirty="0"/>
              <a:t>2.3 A teoria do desenvolvimento psicossexual de Freud</a:t>
            </a:r>
            <a:br>
              <a:rPr lang="pt-BR" sz="2200" b="1" dirty="0"/>
            </a:br>
            <a:endParaRPr lang="en-US" sz="2200" b="1" dirty="0"/>
          </a:p>
        </p:txBody>
      </p:sp>
      <p:sp>
        <p:nvSpPr>
          <p:cNvPr id="3" name="Content Placeholder 2"/>
          <p:cNvSpPr>
            <a:spLocks noGrp="1"/>
          </p:cNvSpPr>
          <p:nvPr>
            <p:ph idx="1"/>
          </p:nvPr>
        </p:nvSpPr>
        <p:spPr/>
        <p:txBody>
          <a:bodyPr>
            <a:normAutofit fontScale="40000" lnSpcReduction="20000"/>
          </a:bodyPr>
          <a:lstStyle/>
          <a:p>
            <a:pPr marL="514350" indent="-514350" algn="just">
              <a:lnSpc>
                <a:spcPct val="170000"/>
              </a:lnSpc>
              <a:buAutoNum type="arabicPeriod"/>
            </a:pPr>
            <a:r>
              <a:rPr lang="pt-BR" sz="3700" b="1" dirty="0"/>
              <a:t>Freud construiu uma teoria do desenvolvimento psicossexual, ou seja, uma teoria do desenvolvimento emocional em termos dos modos de relação que o ser humano tem com seus objetos desejados; modos de relação impulsionados e determinados pelas excitações (pressões) de natureza instintual sexual (as pulsões)</a:t>
            </a:r>
          </a:p>
          <a:p>
            <a:pPr marL="0" indent="0" algn="just">
              <a:lnSpc>
                <a:spcPct val="170000"/>
              </a:lnSpc>
              <a:buNone/>
            </a:pPr>
            <a:endParaRPr lang="pt-BR" sz="3700" b="1" dirty="0"/>
          </a:p>
          <a:p>
            <a:pPr marL="514350" indent="-514350" algn="just">
              <a:lnSpc>
                <a:spcPct val="170000"/>
              </a:lnSpc>
              <a:buAutoNum type="arabicPeriod"/>
            </a:pPr>
            <a:r>
              <a:rPr lang="pt-BR" sz="3700" dirty="0"/>
              <a:t>Essa teoria é concebida tanto em termos dos tipos de objetos </a:t>
            </a:r>
          </a:p>
          <a:p>
            <a:pPr marL="0" indent="0" algn="just">
              <a:lnSpc>
                <a:spcPct val="170000"/>
              </a:lnSpc>
              <a:buNone/>
            </a:pPr>
            <a:r>
              <a:rPr lang="pt-BR" sz="3700" dirty="0"/>
              <a:t>	</a:t>
            </a:r>
            <a:r>
              <a:rPr lang="pt-BR" sz="3700" b="1" dirty="0"/>
              <a:t>(</a:t>
            </a:r>
            <a:r>
              <a:rPr lang="pt-BR" sz="3700" b="1" dirty="0" err="1"/>
              <a:t>autoerótico</a:t>
            </a:r>
            <a:r>
              <a:rPr lang="pt-BR" sz="3700" b="1" dirty="0"/>
              <a:t>, narcísico, homossexual e heterossexual) </a:t>
            </a:r>
          </a:p>
          <a:p>
            <a:pPr marL="0" indent="0" algn="just">
              <a:lnSpc>
                <a:spcPct val="170000"/>
              </a:lnSpc>
              <a:buNone/>
            </a:pPr>
            <a:r>
              <a:rPr lang="pt-BR" sz="3700" dirty="0"/>
              <a:t>	</a:t>
            </a:r>
            <a:r>
              <a:rPr lang="pt-BR" sz="3700" dirty="0">
                <a:solidFill>
                  <a:srgbClr val="FF0000"/>
                </a:solidFill>
              </a:rPr>
              <a:t>* o tipo de objeto ocupa o lugar de organizador</a:t>
            </a:r>
          </a:p>
          <a:p>
            <a:pPr marL="0" indent="0" algn="just">
              <a:lnSpc>
                <a:spcPct val="170000"/>
              </a:lnSpc>
              <a:buNone/>
            </a:pPr>
            <a:r>
              <a:rPr lang="pt-BR" sz="3700" dirty="0"/>
              <a:t>	quanto em termos dos modos como essa relação se dá, suas dinâmicas </a:t>
            </a:r>
          </a:p>
          <a:p>
            <a:pPr marL="0" indent="0" algn="just">
              <a:lnSpc>
                <a:spcPct val="170000"/>
              </a:lnSpc>
              <a:buNone/>
            </a:pPr>
            <a:r>
              <a:rPr lang="pt-BR" sz="3700" dirty="0"/>
              <a:t>	</a:t>
            </a:r>
            <a:r>
              <a:rPr lang="pt-BR" sz="3700" b="1" dirty="0"/>
              <a:t>(oral, anal, fálica e genital adulta)</a:t>
            </a:r>
          </a:p>
          <a:p>
            <a:pPr marL="0" indent="0" algn="just">
              <a:lnSpc>
                <a:spcPct val="170000"/>
              </a:lnSpc>
              <a:buNone/>
            </a:pPr>
            <a:r>
              <a:rPr lang="pt-BR" sz="3700" dirty="0"/>
              <a:t>	</a:t>
            </a:r>
            <a:r>
              <a:rPr lang="pt-BR" sz="3700" dirty="0">
                <a:solidFill>
                  <a:srgbClr val="FF0000"/>
                </a:solidFill>
              </a:rPr>
              <a:t>* o modo de relação com o objeto é o organizador</a:t>
            </a:r>
          </a:p>
          <a:p>
            <a:pPr marL="0" indent="0">
              <a:buNone/>
            </a:pPr>
            <a:r>
              <a:rPr lang="pt-BR" dirty="0"/>
              <a:t>	</a:t>
            </a:r>
          </a:p>
          <a:p>
            <a:pPr marL="0" indent="0">
              <a:buNone/>
            </a:pPr>
            <a:endParaRPr lang="en-US" dirty="0"/>
          </a:p>
        </p:txBody>
      </p:sp>
      <p:sp>
        <p:nvSpPr>
          <p:cNvPr id="4" name="Slide Number Placeholder 3"/>
          <p:cNvSpPr>
            <a:spLocks noGrp="1"/>
          </p:cNvSpPr>
          <p:nvPr>
            <p:ph type="sldNum" sz="quarter" idx="12"/>
          </p:nvPr>
        </p:nvSpPr>
        <p:spPr/>
        <p:txBody>
          <a:bodyPr/>
          <a:lstStyle/>
          <a:p>
            <a:fld id="{93A11F19-8D5E-6F42-A967-CB31FE886518}" type="slidenum">
              <a:rPr lang="en-US" smtClean="0"/>
              <a:t>7</a:t>
            </a:fld>
            <a:endParaRPr lang="en-US"/>
          </a:p>
        </p:txBody>
      </p:sp>
    </p:spTree>
    <p:extLst>
      <p:ext uri="{BB962C8B-B14F-4D97-AF65-F5344CB8AC3E}">
        <p14:creationId xmlns:p14="http://schemas.microsoft.com/office/powerpoint/2010/main" val="33124995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a:t>Princípios</a:t>
            </a:r>
            <a:r>
              <a:rPr lang="en-US" dirty="0"/>
              <a:t> </a:t>
            </a:r>
          </a:p>
        </p:txBody>
      </p:sp>
      <p:sp>
        <p:nvSpPr>
          <p:cNvPr id="3" name="Content Placeholder 2"/>
          <p:cNvSpPr>
            <a:spLocks noGrp="1"/>
          </p:cNvSpPr>
          <p:nvPr>
            <p:ph idx="1"/>
          </p:nvPr>
        </p:nvSpPr>
        <p:spPr/>
        <p:txBody>
          <a:bodyPr>
            <a:normAutofit fontScale="70000" lnSpcReduction="20000"/>
          </a:bodyPr>
          <a:lstStyle/>
          <a:p>
            <a:pPr marL="514350" indent="-514350">
              <a:lnSpc>
                <a:spcPct val="160000"/>
              </a:lnSpc>
              <a:buAutoNum type="arabicPeriod"/>
            </a:pPr>
            <a:r>
              <a:rPr lang="en-US" b="1" dirty="0"/>
              <a:t>As </a:t>
            </a:r>
            <a:r>
              <a:rPr lang="en-US" b="1" dirty="0" err="1"/>
              <a:t>pulsões</a:t>
            </a:r>
            <a:r>
              <a:rPr lang="en-US" b="1" dirty="0"/>
              <a:t> </a:t>
            </a:r>
            <a:r>
              <a:rPr lang="en-US" b="1" dirty="0" err="1"/>
              <a:t>como</a:t>
            </a:r>
            <a:r>
              <a:rPr lang="en-US" b="1" dirty="0"/>
              <a:t> motor </a:t>
            </a:r>
            <a:r>
              <a:rPr lang="en-US" b="1" dirty="0" err="1"/>
              <a:t>básico</a:t>
            </a:r>
            <a:r>
              <a:rPr lang="en-US" b="1" dirty="0"/>
              <a:t> </a:t>
            </a:r>
          </a:p>
          <a:p>
            <a:pPr marL="514350" indent="-514350">
              <a:lnSpc>
                <a:spcPct val="160000"/>
              </a:lnSpc>
              <a:buAutoNum type="arabicPeriod"/>
            </a:pPr>
            <a:endParaRPr lang="en-US" dirty="0"/>
          </a:p>
          <a:p>
            <a:pPr marL="514350" indent="-514350">
              <a:lnSpc>
                <a:spcPct val="160000"/>
              </a:lnSpc>
              <a:buAutoNum type="arabicPeriod"/>
            </a:pPr>
            <a:r>
              <a:rPr lang="en-US" b="1" dirty="0"/>
              <a:t>As </a:t>
            </a:r>
            <a:r>
              <a:rPr lang="en-US" b="1" dirty="0" err="1"/>
              <a:t>relações</a:t>
            </a:r>
            <a:r>
              <a:rPr lang="en-US" b="1" dirty="0"/>
              <a:t> de </a:t>
            </a:r>
            <a:r>
              <a:rPr lang="en-US" b="1" dirty="0" err="1"/>
              <a:t>objeto</a:t>
            </a:r>
            <a:r>
              <a:rPr lang="en-US" b="1" dirty="0"/>
              <a:t> </a:t>
            </a:r>
            <a:r>
              <a:rPr lang="en-US" b="1" dirty="0" err="1"/>
              <a:t>como</a:t>
            </a:r>
            <a:r>
              <a:rPr lang="en-US" b="1" dirty="0"/>
              <a:t> </a:t>
            </a:r>
            <a:r>
              <a:rPr lang="en-US" b="1" dirty="0" err="1"/>
              <a:t>modo</a:t>
            </a:r>
            <a:r>
              <a:rPr lang="en-US" b="1" dirty="0"/>
              <a:t> de </a:t>
            </a:r>
            <a:r>
              <a:rPr lang="en-US" b="1" dirty="0" err="1"/>
              <a:t>apreensão</a:t>
            </a:r>
            <a:r>
              <a:rPr lang="en-US" b="1" dirty="0"/>
              <a:t> das </a:t>
            </a:r>
            <a:r>
              <a:rPr lang="en-US" b="1" dirty="0" err="1"/>
              <a:t>relações</a:t>
            </a:r>
            <a:endParaRPr lang="en-US" b="1" dirty="0"/>
          </a:p>
          <a:p>
            <a:pPr marL="514350" indent="-514350">
              <a:lnSpc>
                <a:spcPct val="160000"/>
              </a:lnSpc>
              <a:buAutoNum type="arabicPeriod"/>
            </a:pPr>
            <a:endParaRPr lang="en-US" dirty="0"/>
          </a:p>
          <a:p>
            <a:pPr marL="514350" indent="-514350">
              <a:lnSpc>
                <a:spcPct val="160000"/>
              </a:lnSpc>
              <a:buAutoNum type="arabicPeriod"/>
            </a:pPr>
            <a:r>
              <a:rPr lang="en-US" b="1" dirty="0"/>
              <a:t>A </a:t>
            </a:r>
            <a:r>
              <a:rPr lang="en-US" b="1" dirty="0" err="1"/>
              <a:t>noção</a:t>
            </a:r>
            <a:r>
              <a:rPr lang="en-US" b="1" dirty="0"/>
              <a:t> de </a:t>
            </a:r>
            <a:r>
              <a:rPr lang="en-US" b="1" dirty="0" err="1"/>
              <a:t>objeto</a:t>
            </a:r>
            <a:r>
              <a:rPr lang="en-US" b="1" dirty="0"/>
              <a:t>, </a:t>
            </a:r>
            <a:r>
              <a:rPr lang="en-US" b="1" dirty="0" err="1"/>
              <a:t>em</a:t>
            </a:r>
            <a:r>
              <a:rPr lang="en-US" b="1" dirty="0"/>
              <a:t> </a:t>
            </a:r>
            <a:r>
              <a:rPr lang="en-US" b="1" dirty="0" err="1"/>
              <a:t>psicanálise</a:t>
            </a:r>
            <a:r>
              <a:rPr lang="en-US" b="1" dirty="0"/>
              <a:t>, </a:t>
            </a:r>
            <a:r>
              <a:rPr lang="en-US" b="1" dirty="0" err="1"/>
              <a:t>é</a:t>
            </a:r>
            <a:r>
              <a:rPr lang="en-US" b="1" dirty="0"/>
              <a:t> </a:t>
            </a:r>
            <a:r>
              <a:rPr lang="en-US" b="1" dirty="0" err="1"/>
              <a:t>considerada</a:t>
            </a:r>
            <a:r>
              <a:rPr lang="en-US" b="1" dirty="0"/>
              <a:t> sob 3 </a:t>
            </a:r>
            <a:r>
              <a:rPr lang="en-US" b="1" dirty="0" err="1"/>
              <a:t>aspéctos</a:t>
            </a:r>
            <a:r>
              <a:rPr lang="en-US" b="1" dirty="0"/>
              <a:t>:</a:t>
            </a:r>
          </a:p>
          <a:p>
            <a:pPr marL="0" indent="0">
              <a:lnSpc>
                <a:spcPct val="160000"/>
              </a:lnSpc>
              <a:buNone/>
            </a:pPr>
            <a:r>
              <a:rPr lang="en-US" dirty="0"/>
              <a:t>	a) </a:t>
            </a:r>
            <a:r>
              <a:rPr lang="en-US" dirty="0" err="1"/>
              <a:t>correlativa</a:t>
            </a:r>
            <a:r>
              <a:rPr lang="en-US" dirty="0"/>
              <a:t> </a:t>
            </a:r>
            <a:r>
              <a:rPr lang="en-US" dirty="0" err="1"/>
              <a:t>à</a:t>
            </a:r>
            <a:r>
              <a:rPr lang="en-US" dirty="0"/>
              <a:t> </a:t>
            </a:r>
            <a:r>
              <a:rPr lang="en-US" dirty="0" err="1"/>
              <a:t>pulsão</a:t>
            </a:r>
            <a:endParaRPr lang="en-US" dirty="0"/>
          </a:p>
          <a:p>
            <a:pPr marL="0" indent="0">
              <a:lnSpc>
                <a:spcPct val="160000"/>
              </a:lnSpc>
              <a:buNone/>
            </a:pPr>
            <a:r>
              <a:rPr lang="en-US" dirty="0"/>
              <a:t>	b) </a:t>
            </a:r>
            <a:r>
              <a:rPr lang="en-US" dirty="0" err="1"/>
              <a:t>correlativa</a:t>
            </a:r>
            <a:r>
              <a:rPr lang="en-US" dirty="0"/>
              <a:t> </a:t>
            </a:r>
            <a:r>
              <a:rPr lang="en-US" dirty="0" err="1"/>
              <a:t>ao</a:t>
            </a:r>
            <a:r>
              <a:rPr lang="en-US" dirty="0"/>
              <a:t> </a:t>
            </a:r>
            <a:r>
              <a:rPr lang="en-US" dirty="0" err="1"/>
              <a:t>amor</a:t>
            </a:r>
            <a:r>
              <a:rPr lang="en-US" dirty="0"/>
              <a:t> (</a:t>
            </a:r>
            <a:r>
              <a:rPr lang="en-US" dirty="0" err="1"/>
              <a:t>ou</a:t>
            </a:r>
            <a:r>
              <a:rPr lang="en-US" dirty="0"/>
              <a:t> </a:t>
            </a:r>
            <a:r>
              <a:rPr lang="en-US" dirty="0" err="1"/>
              <a:t>ódio</a:t>
            </a:r>
            <a:r>
              <a:rPr lang="en-US" dirty="0"/>
              <a:t>) </a:t>
            </a:r>
            <a:r>
              <a:rPr lang="en-US" dirty="0" err="1"/>
              <a:t>relaiconado</a:t>
            </a:r>
            <a:r>
              <a:rPr lang="en-US" dirty="0"/>
              <a:t> a </a:t>
            </a:r>
            <a:r>
              <a:rPr lang="en-US" dirty="0" err="1"/>
              <a:t>uma</a:t>
            </a:r>
            <a:r>
              <a:rPr lang="en-US" dirty="0"/>
              <a:t> </a:t>
            </a:r>
            <a:r>
              <a:rPr lang="en-US" dirty="0" err="1"/>
              <a:t>pessoa</a:t>
            </a:r>
            <a:r>
              <a:rPr lang="en-US" dirty="0"/>
              <a:t> </a:t>
            </a:r>
            <a:r>
              <a:rPr lang="en-US" dirty="0" err="1"/>
              <a:t>ou</a:t>
            </a:r>
            <a:r>
              <a:rPr lang="en-US" dirty="0"/>
              <a:t> </a:t>
            </a:r>
            <a:r>
              <a:rPr lang="en-US" dirty="0" err="1"/>
              <a:t>objeto</a:t>
            </a:r>
            <a:r>
              <a:rPr lang="en-US" dirty="0"/>
              <a:t> </a:t>
            </a:r>
          </a:p>
          <a:p>
            <a:pPr marL="0" indent="0">
              <a:lnSpc>
                <a:spcPct val="160000"/>
              </a:lnSpc>
              <a:buNone/>
            </a:pPr>
            <a:r>
              <a:rPr lang="en-US" dirty="0"/>
              <a:t>	c) </a:t>
            </a:r>
            <a:r>
              <a:rPr lang="en-US" dirty="0" err="1"/>
              <a:t>correlativa</a:t>
            </a:r>
            <a:r>
              <a:rPr lang="en-US" dirty="0"/>
              <a:t> </a:t>
            </a:r>
            <a:r>
              <a:rPr lang="en-US" dirty="0" err="1"/>
              <a:t>ao</a:t>
            </a:r>
            <a:r>
              <a:rPr lang="en-US" dirty="0"/>
              <a:t> </a:t>
            </a:r>
            <a:r>
              <a:rPr lang="en-US" dirty="0" err="1"/>
              <a:t>sujeito</a:t>
            </a:r>
            <a:r>
              <a:rPr lang="en-US" dirty="0"/>
              <a:t> </a:t>
            </a:r>
            <a:r>
              <a:rPr lang="en-US" dirty="0" err="1"/>
              <a:t>que</a:t>
            </a:r>
            <a:r>
              <a:rPr lang="en-US" dirty="0"/>
              <a:t> </a:t>
            </a:r>
            <a:r>
              <a:rPr lang="en-US" dirty="0" err="1"/>
              <a:t>percebe</a:t>
            </a:r>
            <a:r>
              <a:rPr lang="en-US" dirty="0"/>
              <a:t> e </a:t>
            </a:r>
            <a:r>
              <a:rPr lang="en-US" dirty="0" err="1"/>
              <a:t>conhece</a:t>
            </a:r>
            <a:r>
              <a:rPr lang="en-US" dirty="0"/>
              <a:t> </a:t>
            </a:r>
          </a:p>
        </p:txBody>
      </p:sp>
      <p:sp>
        <p:nvSpPr>
          <p:cNvPr id="4" name="Slide Number Placeholder 3"/>
          <p:cNvSpPr>
            <a:spLocks noGrp="1"/>
          </p:cNvSpPr>
          <p:nvPr>
            <p:ph type="sldNum" sz="quarter" idx="12"/>
          </p:nvPr>
        </p:nvSpPr>
        <p:spPr/>
        <p:txBody>
          <a:bodyPr/>
          <a:lstStyle/>
          <a:p>
            <a:fld id="{D63B9D88-D155-4948-8B72-E5EAA8D0EB4C}" type="slidenum">
              <a:rPr lang="en-US" smtClean="0"/>
              <a:t>8</a:t>
            </a:fld>
            <a:endParaRPr lang="en-US"/>
          </a:p>
        </p:txBody>
      </p:sp>
    </p:spTree>
    <p:extLst>
      <p:ext uri="{BB962C8B-B14F-4D97-AF65-F5344CB8AC3E}">
        <p14:creationId xmlns:p14="http://schemas.microsoft.com/office/powerpoint/2010/main" val="20356567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err="1"/>
              <a:t>Os</a:t>
            </a:r>
            <a:r>
              <a:rPr lang="en-US" sz="2400" b="1" dirty="0"/>
              <a:t> </a:t>
            </a:r>
            <a:r>
              <a:rPr lang="en-US" sz="2400" b="1" dirty="0" err="1"/>
              <a:t>tipos</a:t>
            </a:r>
            <a:r>
              <a:rPr lang="en-US" sz="2400" b="1" dirty="0"/>
              <a:t> de </a:t>
            </a:r>
            <a:r>
              <a:rPr lang="en-US" sz="2400" b="1" dirty="0" err="1"/>
              <a:t>objeto</a:t>
            </a:r>
            <a:br>
              <a:rPr lang="en-US" sz="2400" b="1" dirty="0"/>
            </a:br>
            <a:r>
              <a:rPr lang="en-US" sz="2400" b="1" dirty="0"/>
              <a:t>no </a:t>
            </a:r>
            <a:r>
              <a:rPr lang="en-US" sz="2400" b="1" dirty="0" err="1"/>
              <a:t>desenvolvimento</a:t>
            </a:r>
            <a:r>
              <a:rPr lang="en-US" sz="2400" b="1" dirty="0"/>
              <a:t> da </a:t>
            </a:r>
            <a:r>
              <a:rPr lang="en-US" sz="2400" b="1" dirty="0" err="1"/>
              <a:t>sexualidade</a:t>
            </a:r>
            <a:endParaRPr lang="en-US" sz="2400" b="1" dirty="0"/>
          </a:p>
        </p:txBody>
      </p:sp>
      <p:sp>
        <p:nvSpPr>
          <p:cNvPr id="5" name="Text Placeholder 4"/>
          <p:cNvSpPr>
            <a:spLocks noGrp="1"/>
          </p:cNvSpPr>
          <p:nvPr>
            <p:ph type="body" idx="1"/>
          </p:nvPr>
        </p:nvSpPr>
        <p:spPr/>
        <p:txBody>
          <a:bodyPr>
            <a:normAutofit/>
          </a:bodyPr>
          <a:lstStyle/>
          <a:p>
            <a:r>
              <a:rPr lang="en-US" sz="1800" dirty="0">
                <a:solidFill>
                  <a:srgbClr val="FF0000"/>
                </a:solidFill>
              </a:rPr>
              <a:t>1. </a:t>
            </a:r>
            <a:r>
              <a:rPr lang="en-US" sz="1800" dirty="0" err="1">
                <a:solidFill>
                  <a:srgbClr val="FF0000"/>
                </a:solidFill>
              </a:rPr>
              <a:t>Objeto</a:t>
            </a:r>
            <a:r>
              <a:rPr lang="en-US" sz="1800" dirty="0">
                <a:solidFill>
                  <a:srgbClr val="FF0000"/>
                </a:solidFill>
              </a:rPr>
              <a:t> Auto-</a:t>
            </a:r>
            <a:r>
              <a:rPr lang="en-US" sz="1800" dirty="0" err="1">
                <a:solidFill>
                  <a:srgbClr val="FF0000"/>
                </a:solidFill>
              </a:rPr>
              <a:t>erótico</a:t>
            </a:r>
            <a:endParaRPr lang="en-US" sz="1800" dirty="0">
              <a:solidFill>
                <a:srgbClr val="FF0000"/>
              </a:solidFill>
            </a:endParaRPr>
          </a:p>
        </p:txBody>
      </p:sp>
      <p:sp>
        <p:nvSpPr>
          <p:cNvPr id="3" name="Content Placeholder 2"/>
          <p:cNvSpPr>
            <a:spLocks noGrp="1"/>
          </p:cNvSpPr>
          <p:nvPr>
            <p:ph sz="half" idx="2"/>
          </p:nvPr>
        </p:nvSpPr>
        <p:spPr/>
        <p:txBody>
          <a:bodyPr>
            <a:normAutofit fontScale="92500"/>
          </a:bodyPr>
          <a:lstStyle/>
          <a:p>
            <a:pPr algn="just">
              <a:lnSpc>
                <a:spcPct val="170000"/>
              </a:lnSpc>
            </a:pPr>
            <a:r>
              <a:rPr lang="en-US" sz="1700" dirty="0"/>
              <a:t>As </a:t>
            </a:r>
            <a:r>
              <a:rPr lang="en-US" sz="1700" dirty="0" err="1"/>
              <a:t>pulsões</a:t>
            </a:r>
            <a:r>
              <a:rPr lang="en-US" sz="1700" dirty="0"/>
              <a:t> se </a:t>
            </a:r>
            <a:r>
              <a:rPr lang="en-US" sz="1700" dirty="0" err="1"/>
              <a:t>satisfazem</a:t>
            </a:r>
            <a:r>
              <a:rPr lang="en-US" sz="1700" dirty="0"/>
              <a:t> de </a:t>
            </a:r>
            <a:r>
              <a:rPr lang="en-US" sz="1700" dirty="0" err="1"/>
              <a:t>maneira</a:t>
            </a:r>
            <a:r>
              <a:rPr lang="en-US" sz="1700" dirty="0"/>
              <a:t> </a:t>
            </a:r>
            <a:r>
              <a:rPr lang="en-US" sz="1700" dirty="0" err="1"/>
              <a:t>anárquica</a:t>
            </a:r>
            <a:r>
              <a:rPr lang="en-US" sz="1700" dirty="0"/>
              <a:t>, </a:t>
            </a:r>
            <a:r>
              <a:rPr lang="en-US" sz="1700" dirty="0" err="1"/>
              <a:t>independentes</a:t>
            </a:r>
            <a:r>
              <a:rPr lang="en-US" sz="1700" dirty="0"/>
              <a:t> </a:t>
            </a:r>
            <a:r>
              <a:rPr lang="en-US" sz="1700" dirty="0" err="1"/>
              <a:t>umas</a:t>
            </a:r>
            <a:r>
              <a:rPr lang="en-US" sz="1700" dirty="0"/>
              <a:t> das </a:t>
            </a:r>
            <a:r>
              <a:rPr lang="en-US" sz="1700" dirty="0" err="1"/>
              <a:t>outras</a:t>
            </a:r>
            <a:endParaRPr lang="en-US" sz="1700" dirty="0"/>
          </a:p>
          <a:p>
            <a:pPr algn="just">
              <a:lnSpc>
                <a:spcPct val="170000"/>
              </a:lnSpc>
            </a:pPr>
            <a:r>
              <a:rPr lang="en-US" sz="1700" dirty="0" err="1"/>
              <a:t>Protótipo</a:t>
            </a:r>
            <a:r>
              <a:rPr lang="en-US" sz="1700" dirty="0"/>
              <a:t>: </a:t>
            </a:r>
            <a:r>
              <a:rPr lang="en-US" sz="1700" dirty="0" err="1"/>
              <a:t>os</a:t>
            </a:r>
            <a:r>
              <a:rPr lang="en-US" sz="1700" dirty="0"/>
              <a:t> </a:t>
            </a:r>
            <a:r>
              <a:rPr lang="en-US" sz="1700" dirty="0" err="1"/>
              <a:t>lábios</a:t>
            </a:r>
            <a:r>
              <a:rPr lang="en-US" sz="1700" dirty="0"/>
              <a:t> </a:t>
            </a:r>
            <a:r>
              <a:rPr lang="en-US" sz="1700" dirty="0" err="1"/>
              <a:t>que</a:t>
            </a:r>
            <a:r>
              <a:rPr lang="en-US" sz="1700" dirty="0"/>
              <a:t> </a:t>
            </a:r>
            <a:r>
              <a:rPr lang="en-US" sz="1700" dirty="0" err="1"/>
              <a:t>beijam</a:t>
            </a:r>
            <a:r>
              <a:rPr lang="en-US" sz="1700" dirty="0"/>
              <a:t> a </a:t>
            </a:r>
            <a:r>
              <a:rPr lang="en-US" sz="1700" dirty="0" err="1"/>
              <a:t>si</a:t>
            </a:r>
            <a:r>
              <a:rPr lang="en-US" sz="1700" dirty="0"/>
              <a:t> </a:t>
            </a:r>
            <a:r>
              <a:rPr lang="en-US" sz="1700" dirty="0" err="1"/>
              <a:t>mesmos</a:t>
            </a:r>
            <a:endParaRPr lang="en-US" sz="1700" dirty="0"/>
          </a:p>
          <a:p>
            <a:pPr marL="0" indent="0" algn="just">
              <a:lnSpc>
                <a:spcPct val="170000"/>
              </a:lnSpc>
              <a:buNone/>
            </a:pPr>
            <a:r>
              <a:rPr lang="en-US" sz="1700" dirty="0"/>
              <a:t>______________________________________</a:t>
            </a:r>
          </a:p>
          <a:p>
            <a:pPr marL="0" indent="0" algn="just">
              <a:lnSpc>
                <a:spcPct val="170000"/>
              </a:lnSpc>
              <a:buNone/>
            </a:pPr>
            <a:r>
              <a:rPr lang="en-US" sz="1700" b="1" dirty="0" err="1">
                <a:solidFill>
                  <a:srgbClr val="3366FF"/>
                </a:solidFill>
              </a:rPr>
              <a:t>Narcissimo</a:t>
            </a:r>
            <a:r>
              <a:rPr lang="en-US" sz="1700" b="1" dirty="0">
                <a:solidFill>
                  <a:srgbClr val="3366FF"/>
                </a:solidFill>
              </a:rPr>
              <a:t> </a:t>
            </a:r>
            <a:r>
              <a:rPr lang="en-US" sz="1700" b="1" dirty="0" err="1">
                <a:solidFill>
                  <a:srgbClr val="3366FF"/>
                </a:solidFill>
              </a:rPr>
              <a:t>Primário</a:t>
            </a:r>
            <a:r>
              <a:rPr lang="en-US" sz="1700" dirty="0">
                <a:solidFill>
                  <a:srgbClr val="3366FF"/>
                </a:solidFill>
              </a:rPr>
              <a:t> </a:t>
            </a:r>
          </a:p>
          <a:p>
            <a:pPr marL="0" indent="0" algn="just">
              <a:lnSpc>
                <a:spcPct val="170000"/>
              </a:lnSpc>
              <a:buNone/>
            </a:pPr>
            <a:r>
              <a:rPr lang="en-US" sz="1700" dirty="0"/>
              <a:t>total </a:t>
            </a:r>
            <a:r>
              <a:rPr lang="en-US" sz="1700" dirty="0" err="1"/>
              <a:t>ausência</a:t>
            </a:r>
            <a:r>
              <a:rPr lang="en-US" sz="1700" dirty="0"/>
              <a:t> de </a:t>
            </a:r>
            <a:r>
              <a:rPr lang="en-US" sz="1700" dirty="0" err="1"/>
              <a:t>relação</a:t>
            </a:r>
            <a:r>
              <a:rPr lang="en-US" sz="1700" dirty="0"/>
              <a:t> com o </a:t>
            </a:r>
            <a:r>
              <a:rPr lang="en-US" sz="1700" dirty="0" err="1"/>
              <a:t>meio</a:t>
            </a:r>
            <a:r>
              <a:rPr lang="en-US" sz="1700" dirty="0"/>
              <a:t> [</a:t>
            </a:r>
            <a:r>
              <a:rPr lang="en-US" sz="1700" dirty="0" err="1"/>
              <a:t>eu</a:t>
            </a:r>
            <a:r>
              <a:rPr lang="en-US" sz="1700" dirty="0"/>
              <a:t> = id]</a:t>
            </a:r>
          </a:p>
          <a:p>
            <a:pPr marL="0" indent="0" algn="just">
              <a:lnSpc>
                <a:spcPct val="170000"/>
              </a:lnSpc>
              <a:buNone/>
            </a:pPr>
            <a:endParaRPr lang="en-US" dirty="0"/>
          </a:p>
          <a:p>
            <a:pPr marL="0" indent="0">
              <a:buNone/>
            </a:pPr>
            <a:endParaRPr lang="en-US" dirty="0"/>
          </a:p>
        </p:txBody>
      </p:sp>
      <p:sp>
        <p:nvSpPr>
          <p:cNvPr id="6" name="Text Placeholder 5"/>
          <p:cNvSpPr>
            <a:spLocks noGrp="1"/>
          </p:cNvSpPr>
          <p:nvPr>
            <p:ph type="body" sz="quarter" idx="3"/>
          </p:nvPr>
        </p:nvSpPr>
        <p:spPr/>
        <p:txBody>
          <a:bodyPr>
            <a:normAutofit fontScale="92500" lnSpcReduction="10000"/>
          </a:bodyPr>
          <a:lstStyle/>
          <a:p>
            <a:pPr algn="just">
              <a:lnSpc>
                <a:spcPct val="170000"/>
              </a:lnSpc>
            </a:pPr>
            <a:r>
              <a:rPr lang="en-US" sz="1900" dirty="0">
                <a:solidFill>
                  <a:srgbClr val="FF0000"/>
                </a:solidFill>
              </a:rPr>
              <a:t>2. </a:t>
            </a:r>
            <a:r>
              <a:rPr lang="en-US" sz="1900" dirty="0" err="1">
                <a:solidFill>
                  <a:srgbClr val="FF0000"/>
                </a:solidFill>
              </a:rPr>
              <a:t>Narcissismo</a:t>
            </a:r>
            <a:r>
              <a:rPr lang="en-US" dirty="0">
                <a:solidFill>
                  <a:srgbClr val="FF0000"/>
                </a:solidFill>
              </a:rPr>
              <a:t>  </a:t>
            </a:r>
          </a:p>
        </p:txBody>
      </p:sp>
      <p:sp>
        <p:nvSpPr>
          <p:cNvPr id="7" name="Content Placeholder 6"/>
          <p:cNvSpPr>
            <a:spLocks noGrp="1"/>
          </p:cNvSpPr>
          <p:nvPr>
            <p:ph sz="quarter" idx="4"/>
          </p:nvPr>
        </p:nvSpPr>
        <p:spPr/>
        <p:txBody>
          <a:bodyPr>
            <a:normAutofit fontScale="32500" lnSpcReduction="20000"/>
          </a:bodyPr>
          <a:lstStyle/>
          <a:p>
            <a:endParaRPr lang="en-US" dirty="0"/>
          </a:p>
          <a:p>
            <a:r>
              <a:rPr lang="en-US" sz="4900" dirty="0"/>
              <a:t>O “</a:t>
            </a:r>
            <a:r>
              <a:rPr lang="en-US" sz="4900" dirty="0" err="1"/>
              <a:t>eu</a:t>
            </a:r>
            <a:r>
              <a:rPr lang="en-US" sz="4900" dirty="0"/>
              <a:t>”’ </a:t>
            </a:r>
            <a:r>
              <a:rPr lang="en-US" sz="4900" dirty="0" err="1"/>
              <a:t>é</a:t>
            </a:r>
            <a:r>
              <a:rPr lang="en-US" sz="4900" dirty="0"/>
              <a:t> </a:t>
            </a:r>
            <a:r>
              <a:rPr lang="en-US" sz="4900" dirty="0" err="1"/>
              <a:t>tomado</a:t>
            </a:r>
            <a:r>
              <a:rPr lang="en-US" sz="4900" dirty="0"/>
              <a:t> </a:t>
            </a:r>
            <a:r>
              <a:rPr lang="en-US" sz="4900" dirty="0" err="1"/>
              <a:t>como</a:t>
            </a:r>
            <a:r>
              <a:rPr lang="en-US" sz="4900" dirty="0"/>
              <a:t> </a:t>
            </a:r>
            <a:r>
              <a:rPr lang="en-US" sz="4900" dirty="0" err="1"/>
              <a:t>objeto</a:t>
            </a:r>
            <a:r>
              <a:rPr lang="en-US" sz="4900" dirty="0"/>
              <a:t> de </a:t>
            </a:r>
            <a:r>
              <a:rPr lang="en-US" sz="4900" dirty="0" err="1"/>
              <a:t>amor</a:t>
            </a:r>
            <a:endParaRPr lang="en-US" sz="4900" dirty="0"/>
          </a:p>
          <a:p>
            <a:endParaRPr lang="en-US" dirty="0"/>
          </a:p>
          <a:p>
            <a:pPr marL="457200" lvl="1" indent="0">
              <a:buNone/>
            </a:pPr>
            <a:endParaRPr lang="en-US" sz="4900" dirty="0">
              <a:solidFill>
                <a:srgbClr val="FF0000"/>
              </a:solidFill>
            </a:endParaRPr>
          </a:p>
          <a:p>
            <a:pPr marL="457200" lvl="1" indent="0">
              <a:buNone/>
            </a:pPr>
            <a:endParaRPr lang="en-US" sz="4900" dirty="0">
              <a:solidFill>
                <a:srgbClr val="FF0000"/>
              </a:solidFill>
            </a:endParaRPr>
          </a:p>
          <a:p>
            <a:pPr marL="457200" lvl="1" indent="0">
              <a:buNone/>
            </a:pPr>
            <a:endParaRPr lang="en-US" sz="4900" dirty="0">
              <a:solidFill>
                <a:srgbClr val="FF0000"/>
              </a:solidFill>
            </a:endParaRPr>
          </a:p>
          <a:p>
            <a:pPr marL="457200" lvl="1" indent="0">
              <a:buNone/>
            </a:pPr>
            <a:r>
              <a:rPr lang="en-US" sz="4900" dirty="0">
                <a:solidFill>
                  <a:srgbClr val="FF0000"/>
                </a:solidFill>
              </a:rPr>
              <a:t>3. </a:t>
            </a:r>
            <a:r>
              <a:rPr lang="en-US" sz="4900" b="1" dirty="0" err="1">
                <a:solidFill>
                  <a:srgbClr val="FF0000"/>
                </a:solidFill>
              </a:rPr>
              <a:t>Escolha</a:t>
            </a:r>
            <a:r>
              <a:rPr lang="en-US" sz="4900" b="1" dirty="0">
                <a:solidFill>
                  <a:srgbClr val="FF0000"/>
                </a:solidFill>
              </a:rPr>
              <a:t>			</a:t>
            </a:r>
            <a:r>
              <a:rPr lang="en-US" sz="4900" dirty="0">
                <a:solidFill>
                  <a:srgbClr val="FF0000"/>
                </a:solidFill>
              </a:rPr>
              <a:t>4.  </a:t>
            </a:r>
            <a:r>
              <a:rPr lang="en-US" sz="4900" b="1" dirty="0" err="1">
                <a:solidFill>
                  <a:srgbClr val="FF0000"/>
                </a:solidFill>
              </a:rPr>
              <a:t>Escolha</a:t>
            </a:r>
            <a:r>
              <a:rPr lang="en-US" sz="4900" b="1" dirty="0">
                <a:solidFill>
                  <a:srgbClr val="FF0000"/>
                </a:solidFill>
              </a:rPr>
              <a:t>	</a:t>
            </a:r>
            <a:r>
              <a:rPr lang="en-US" sz="4900" b="1" dirty="0"/>
              <a:t>	</a:t>
            </a:r>
          </a:p>
          <a:p>
            <a:pPr marL="457200" lvl="1" indent="0">
              <a:buNone/>
            </a:pPr>
            <a:r>
              <a:rPr lang="en-US" sz="4900" b="1" dirty="0">
                <a:solidFill>
                  <a:srgbClr val="FF0000"/>
                </a:solidFill>
              </a:rPr>
              <a:t>    </a:t>
            </a:r>
            <a:r>
              <a:rPr lang="en-US" sz="4900" b="1" dirty="0" err="1">
                <a:solidFill>
                  <a:srgbClr val="FF0000"/>
                </a:solidFill>
              </a:rPr>
              <a:t>Homossexual</a:t>
            </a:r>
            <a:r>
              <a:rPr lang="en-US" sz="4900" dirty="0">
                <a:solidFill>
                  <a:srgbClr val="FF0000"/>
                </a:solidFill>
              </a:rPr>
              <a:t>        	      </a:t>
            </a:r>
            <a:r>
              <a:rPr lang="en-US" sz="4900" b="1" dirty="0">
                <a:solidFill>
                  <a:srgbClr val="FF0000"/>
                </a:solidFill>
              </a:rPr>
              <a:t>Hetero</a:t>
            </a:r>
          </a:p>
          <a:p>
            <a:pPr marL="457200" lvl="1" indent="0">
              <a:buNone/>
            </a:pPr>
            <a:endParaRPr lang="en-US" sz="1800" b="1" dirty="0"/>
          </a:p>
          <a:p>
            <a:pPr marL="457200" lvl="1" indent="0">
              <a:buNone/>
            </a:pPr>
            <a:endParaRPr lang="en-US" sz="1800" b="1" dirty="0"/>
          </a:p>
          <a:p>
            <a:pPr marL="457200" lvl="1" indent="0">
              <a:buNone/>
            </a:pPr>
            <a:endParaRPr lang="en-US" sz="1800" b="1" dirty="0"/>
          </a:p>
          <a:p>
            <a:pPr marL="457200" lvl="1" indent="0">
              <a:buNone/>
            </a:pPr>
            <a:endParaRPr lang="en-US" sz="1800" b="1" dirty="0"/>
          </a:p>
          <a:p>
            <a:pPr marL="457200" lvl="1" indent="0">
              <a:buNone/>
            </a:pPr>
            <a:endParaRPr lang="en-US" sz="1800" b="1" dirty="0"/>
          </a:p>
          <a:p>
            <a:pPr marL="457200" lvl="1" indent="0">
              <a:buNone/>
            </a:pPr>
            <a:endParaRPr lang="en-US" sz="1800" b="1" dirty="0"/>
          </a:p>
          <a:p>
            <a:pPr marL="0" indent="0" algn="just">
              <a:lnSpc>
                <a:spcPct val="170000"/>
              </a:lnSpc>
              <a:buNone/>
            </a:pPr>
            <a:r>
              <a:rPr lang="en-US" sz="4000" dirty="0"/>
              <a:t>_____________________________________________</a:t>
            </a:r>
          </a:p>
          <a:p>
            <a:pPr marL="457200" lvl="1" indent="0">
              <a:buNone/>
            </a:pPr>
            <a:r>
              <a:rPr lang="en-US" sz="1800" b="1" dirty="0"/>
              <a:t>		</a:t>
            </a:r>
          </a:p>
          <a:p>
            <a:pPr marL="457200" lvl="1" indent="0">
              <a:buNone/>
            </a:pPr>
            <a:r>
              <a:rPr lang="en-US" sz="1800" b="1" dirty="0"/>
              <a:t>	</a:t>
            </a:r>
            <a:r>
              <a:rPr lang="en-US" sz="4000" b="1" dirty="0"/>
              <a:t>	</a:t>
            </a:r>
          </a:p>
          <a:p>
            <a:pPr marL="457200" lvl="1" indent="0">
              <a:buNone/>
            </a:pPr>
            <a:r>
              <a:rPr lang="en-US" sz="4000" b="1" dirty="0"/>
              <a:t>		</a:t>
            </a:r>
            <a:r>
              <a:rPr lang="en-US" sz="4900" b="1" dirty="0" err="1">
                <a:solidFill>
                  <a:srgbClr val="3366FF"/>
                </a:solidFill>
              </a:rPr>
              <a:t>Narcisismo</a:t>
            </a:r>
            <a:r>
              <a:rPr lang="en-US" sz="4900" b="1" dirty="0">
                <a:solidFill>
                  <a:srgbClr val="3366FF"/>
                </a:solidFill>
              </a:rPr>
              <a:t> </a:t>
            </a:r>
            <a:r>
              <a:rPr lang="en-US" sz="4900" b="1" dirty="0" err="1">
                <a:solidFill>
                  <a:srgbClr val="3366FF"/>
                </a:solidFill>
              </a:rPr>
              <a:t>Secundário</a:t>
            </a:r>
            <a:endParaRPr lang="en-US" sz="4900" b="1" dirty="0">
              <a:solidFill>
                <a:srgbClr val="3366FF"/>
              </a:solidFill>
            </a:endParaRPr>
          </a:p>
          <a:p>
            <a:pPr marL="457200" lvl="1" indent="0">
              <a:buNone/>
            </a:pPr>
            <a:r>
              <a:rPr lang="en-US" sz="2300" b="1" dirty="0"/>
              <a:t>		</a:t>
            </a:r>
          </a:p>
          <a:p>
            <a:pPr marL="457200" lvl="1" indent="0">
              <a:buNone/>
            </a:pPr>
            <a:r>
              <a:rPr lang="en-US" sz="2300" b="1" dirty="0"/>
              <a:t>		</a:t>
            </a:r>
            <a:r>
              <a:rPr lang="en-US" sz="4300" dirty="0" err="1"/>
              <a:t>Retorno</a:t>
            </a:r>
            <a:r>
              <a:rPr lang="en-US" sz="4300" dirty="0"/>
              <a:t> </a:t>
            </a:r>
            <a:r>
              <a:rPr lang="en-US" sz="4300" dirty="0" err="1"/>
              <a:t>para</a:t>
            </a:r>
            <a:r>
              <a:rPr lang="en-US" sz="4300" dirty="0"/>
              <a:t> o </a:t>
            </a:r>
            <a:r>
              <a:rPr lang="en-US" sz="4300" dirty="0" err="1"/>
              <a:t>eu</a:t>
            </a:r>
            <a:r>
              <a:rPr lang="en-US" sz="4300" dirty="0"/>
              <a:t> da libido </a:t>
            </a:r>
            <a:r>
              <a:rPr lang="en-US" sz="4300" dirty="0" err="1"/>
              <a:t>retirada</a:t>
            </a:r>
            <a:endParaRPr lang="en-US" sz="4300" dirty="0"/>
          </a:p>
          <a:p>
            <a:pPr marL="457200" lvl="1" indent="0">
              <a:buNone/>
            </a:pPr>
            <a:r>
              <a:rPr lang="en-US" sz="4300" dirty="0"/>
              <a:t>		   dos </a:t>
            </a:r>
            <a:r>
              <a:rPr lang="en-US" sz="4300" dirty="0" err="1"/>
              <a:t>objetos</a:t>
            </a:r>
            <a:r>
              <a:rPr lang="en-US" sz="4300" dirty="0"/>
              <a:t> </a:t>
            </a:r>
          </a:p>
        </p:txBody>
      </p:sp>
      <p:sp>
        <p:nvSpPr>
          <p:cNvPr id="8" name="Slide Number Placeholder 7"/>
          <p:cNvSpPr>
            <a:spLocks noGrp="1"/>
          </p:cNvSpPr>
          <p:nvPr>
            <p:ph type="sldNum" sz="quarter" idx="12"/>
          </p:nvPr>
        </p:nvSpPr>
        <p:spPr/>
        <p:txBody>
          <a:bodyPr/>
          <a:lstStyle/>
          <a:p>
            <a:fld id="{D63B9D88-D155-4948-8B72-E5EAA8D0EB4C}" type="slidenum">
              <a:rPr lang="en-US" smtClean="0"/>
              <a:t>9</a:t>
            </a:fld>
            <a:endParaRPr lang="en-US"/>
          </a:p>
        </p:txBody>
      </p:sp>
    </p:spTree>
    <p:extLst>
      <p:ext uri="{BB962C8B-B14F-4D97-AF65-F5344CB8AC3E}">
        <p14:creationId xmlns:p14="http://schemas.microsoft.com/office/powerpoint/2010/main" val="30779108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793</TotalTime>
  <Words>5438</Words>
  <Application>Microsoft Macintosh PowerPoint</Application>
  <PresentationFormat>Apresentação na tela (4:3)</PresentationFormat>
  <Paragraphs>289</Paragraphs>
  <Slides>41</Slides>
  <Notes>0</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41</vt:i4>
      </vt:variant>
    </vt:vector>
  </HeadingPairs>
  <TitlesOfParts>
    <vt:vector size="46" baseType="lpstr">
      <vt:lpstr>Arial</vt:lpstr>
      <vt:lpstr>Calibri</vt:lpstr>
      <vt:lpstr>Times New Roman</vt:lpstr>
      <vt:lpstr>Wingdings</vt:lpstr>
      <vt:lpstr>Office Theme</vt:lpstr>
      <vt:lpstr>PSA-286 - Psicologia do Desenvolvimento II   2023</vt:lpstr>
      <vt:lpstr>A teoria do desenvovimento da sexualidade  de Sigmund Freud</vt:lpstr>
      <vt:lpstr>A teoria do desenvovimento da sexualidade  de Sigmund Freud</vt:lpstr>
      <vt:lpstr>5. Fases e dinâmicas do processo de desenvolvimento da sexualidade:   Os modos de relação com os objetos no desenvolvimento da sexualidade</vt:lpstr>
      <vt:lpstr> 4 Qual o método utilizado para pesquisar e, depois, organizar sistematicamente os dados observados e apresentá-los descritivamente?  </vt:lpstr>
      <vt:lpstr>Pressupostos conceituais para a pesquisa psicanalítica.  Pressupostos conceitos para a descrição do desenvolvimento da sexualidade.</vt:lpstr>
      <vt:lpstr>  2.3 A teoria do desenvolvimento psicossexual de Freud </vt:lpstr>
      <vt:lpstr>Princípios </vt:lpstr>
      <vt:lpstr>Os tipos de objeto no desenvolvimento da sexualidade</vt:lpstr>
      <vt:lpstr>Os modos de relação com os objetos no desenvolvimento da sexualidade</vt:lpstr>
      <vt:lpstr>Fases do desenvolvimento Psicossexual para Freud</vt:lpstr>
      <vt:lpstr>Complexo de Édipo (3 a 6 anos)</vt:lpstr>
      <vt:lpstr>Freud e alguns comentários seus sobre o Complexo de Édipo (1)</vt:lpstr>
      <vt:lpstr>Freud e alguns comentários seus sobre o Complexo de Édipo (2)</vt:lpstr>
      <vt:lpstr>Freud e alguns comentários seus sobre o Complexo de Édipo (3)</vt:lpstr>
      <vt:lpstr>O Complexo de Castração </vt:lpstr>
      <vt:lpstr>O Declínio do Complexo de édipo</vt:lpstr>
      <vt:lpstr>Ressalva </vt:lpstr>
      <vt:lpstr>Freud, A. (1974). Uma visão psicanalítica do desenvolvimento The Writings of Anna Freud,  Vol. 6. New York: International Press; pp. 61-62</vt:lpstr>
      <vt:lpstr>Freud, A. (1974). Uma visão psicanalítica do desenvolvimento The Writings of Anna Freud,  Vol. 6. New York: International Press; p. 62.</vt:lpstr>
      <vt:lpstr>Teoria do Desenvolvimento &amp; Psicopatologia</vt:lpstr>
      <vt:lpstr>Visão de conjunto de neuroses de transferência A ontogênese recapitula a filogênese A história do indivíduo recapitula a história da humanidade</vt:lpstr>
      <vt:lpstr>Citações de   Visão de Conjunto de Neuroses de Transferência (Freud 1985 [1915])</vt:lpstr>
      <vt:lpstr>Sigmundo Freud Neuroses de transferência: uma síntese</vt:lpstr>
      <vt:lpstr>    A ficção freudiana do desenvolvimento da espécie  Uma filogênese especulativa  para compreender as psicopatologias    </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Company>FULGENCIO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LEOPOLDO FULGENCIO</dc:creator>
  <cp:lastModifiedBy>Leopoldo Fulgencio</cp:lastModifiedBy>
  <cp:revision>51</cp:revision>
  <cp:lastPrinted>2017-07-19T20:55:58Z</cp:lastPrinted>
  <dcterms:created xsi:type="dcterms:W3CDTF">2017-07-03T02:28:07Z</dcterms:created>
  <dcterms:modified xsi:type="dcterms:W3CDTF">2023-09-19T22:47:57Z</dcterms:modified>
</cp:coreProperties>
</file>